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Lst>
  <p:notesMasterIdLst>
    <p:notesMasterId r:id="rId28"/>
  </p:notesMasterIdLst>
  <p:handoutMasterIdLst>
    <p:handoutMasterId r:id="rId29"/>
  </p:handoutMasterIdLst>
  <p:sldIdLst>
    <p:sldId id="1353" r:id="rId5"/>
    <p:sldId id="1354" r:id="rId6"/>
    <p:sldId id="1355" r:id="rId7"/>
    <p:sldId id="1356" r:id="rId8"/>
    <p:sldId id="1357" r:id="rId9"/>
    <p:sldId id="1358" r:id="rId10"/>
    <p:sldId id="1359" r:id="rId11"/>
    <p:sldId id="1360" r:id="rId12"/>
    <p:sldId id="1361" r:id="rId13"/>
    <p:sldId id="1362" r:id="rId14"/>
    <p:sldId id="1363" r:id="rId15"/>
    <p:sldId id="1364" r:id="rId16"/>
    <p:sldId id="1365" r:id="rId17"/>
    <p:sldId id="1366" r:id="rId18"/>
    <p:sldId id="1367" r:id="rId19"/>
    <p:sldId id="1368" r:id="rId20"/>
    <p:sldId id="1369" r:id="rId21"/>
    <p:sldId id="1370" r:id="rId22"/>
    <p:sldId id="1371" r:id="rId23"/>
    <p:sldId id="1372" r:id="rId24"/>
    <p:sldId id="1373" r:id="rId25"/>
    <p:sldId id="1374" r:id="rId26"/>
    <p:sldId id="1375" r:id="rId27"/>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9900"/>
    <a:srgbClr val="CCCCFF"/>
    <a:srgbClr val="9999FF"/>
    <a:srgbClr val="6699FF"/>
    <a:srgbClr val="99CCFF"/>
    <a:srgbClr val="99FF99"/>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043" autoAdjust="0"/>
  </p:normalViewPr>
  <p:slideViewPr>
    <p:cSldViewPr>
      <p:cViewPr varScale="1">
        <p:scale>
          <a:sx n="70" d="100"/>
          <a:sy n="70" d="100"/>
        </p:scale>
        <p:origin x="-1266" y="-96"/>
      </p:cViewPr>
      <p:guideLst>
        <p:guide orient="horz" pos="2160"/>
        <p:guide pos="312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ISPDU\AppData\Local\Microsoft\Windows\Temporary%20Internet%20Files\Content.Outlook\7JB51EU4\&#65339;&#37325;&#35201;&#65341;&#20803;&#12487;&#12540;&#12479;&#65306;&#20171;&#35703;&#20445;&#38522;&#20107;&#26989;&#29366;&#27841;&#22577;&#21578;_&#25552;&#20986;&#29992;%20(2).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D:\H25_&#20171;&#35703;&#20445;&#38522;&#37096;&#20250;etc&#29992;&#36039;&#26009;\&#65339;&#37325;&#35201;&#65341;&#20803;&#12487;&#12540;&#12479;&#65306;&#20171;&#35703;&#20445;&#38522;&#20107;&#26989;&#29366;&#27841;&#22577;&#21578;_&#25552;&#20986;&#29992;%20(2).xlsx" TargetMode="External"/><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7.xml.rels><?xml version="1.0" encoding="UTF-8" standalone="yes"?>
<Relationships xmlns="http://schemas.openxmlformats.org/package/2006/relationships"><Relationship Id="rId1" Type="http://schemas.openxmlformats.org/officeDocument/2006/relationships/oleObject" Target="file:///\\dfckhpwg4file2h.mhlwds.mhlw.go.jp\&#35506;&#23460;&#38936;&#22495;3\12306000_&#32769;&#20581;&#23616;&#12288;&#32769;&#20154;&#20445;&#20581;&#35506;\&#35469;&#23450;&#20418;\&#24179;&#25104;25&#24180;&#24230;\&#12381;&#12398;&#20182;\&#20171;&#35703;&#20445;&#38522;&#37096;&#20250;\&#31179;&#20171;&#35703;&#20445;&#38522;&#37096;&#20250;&#36039;&#26009;\&#20171;&#35703;&#20104;&#38450;\&#65339;&#37325;&#35201;&#65341;&#20803;&#12487;&#12540;&#12479;&#65306;&#20171;&#35703;&#20445;&#38522;&#20107;&#26989;&#29366;&#27841;&#22577;&#21578;_&#25552;&#20986;&#29992;.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74895174548434"/>
          <c:y val="0.2000211183431726"/>
          <c:w val="0.71872272262355485"/>
          <c:h val="0.51417107869240586"/>
        </c:manualLayout>
      </c:layout>
      <c:pieChart>
        <c:varyColors val="1"/>
        <c:ser>
          <c:idx val="0"/>
          <c:order val="0"/>
          <c:dPt>
            <c:idx val="0"/>
            <c:bubble3D val="0"/>
            <c:spPr>
              <a:solidFill>
                <a:srgbClr val="FFFF66"/>
              </a:solidFill>
            </c:spPr>
          </c:dPt>
          <c:dLbls>
            <c:dLbl>
              <c:idx val="2"/>
              <c:layout>
                <c:manualLayout>
                  <c:x val="-2.5810964397529342E-2"/>
                  <c:y val="1.1080904803680817E-2"/>
                </c:manualLayout>
              </c:layout>
              <c:tx>
                <c:rich>
                  <a:bodyPr/>
                  <a:lstStyle/>
                  <a:p>
                    <a:r>
                      <a:rPr lang="zh-TW" altLang="en-US" dirty="0" smtClean="0"/>
                      <a:t>訪問型</a:t>
                    </a:r>
                    <a:r>
                      <a:rPr lang="zh-TW" altLang="en-US" dirty="0"/>
                      <a:t>介護</a:t>
                    </a:r>
                    <a:r>
                      <a:rPr lang="zh-TW" altLang="en-US" dirty="0" smtClean="0"/>
                      <a:t>予防事</a:t>
                    </a:r>
                    <a:r>
                      <a:rPr lang="ja-JP" altLang="en-US" dirty="0" smtClean="0"/>
                      <a:t>　</a:t>
                    </a:r>
                    <a:r>
                      <a:rPr lang="zh-TW" altLang="en-US" dirty="0" smtClean="0"/>
                      <a:t>業</a:t>
                    </a:r>
                    <a:r>
                      <a:rPr lang="ja-JP" altLang="en-US" dirty="0" smtClean="0"/>
                      <a:t>　　　　</a:t>
                    </a:r>
                    <a:r>
                      <a:rPr lang="zh-TW" altLang="en-US" dirty="0"/>
                      <a:t>
</a:t>
                    </a:r>
                    <a:r>
                      <a:rPr lang="en-US" altLang="zh-TW" dirty="0"/>
                      <a:t>2%</a:t>
                    </a:r>
                    <a:endParaRPr lang="zh-TW" altLang="en-US" dirty="0"/>
                  </a:p>
                </c:rich>
              </c:tx>
              <c:showLegendKey val="0"/>
              <c:showVal val="0"/>
              <c:showCatName val="1"/>
              <c:showSerName val="0"/>
              <c:showPercent val="1"/>
              <c:showBubbleSize val="0"/>
            </c:dLbl>
            <c:dLbl>
              <c:idx val="3"/>
              <c:layout>
                <c:manualLayout>
                  <c:x val="-0.11115823090188001"/>
                  <c:y val="-0.14506266545096522"/>
                </c:manualLayout>
              </c:layout>
              <c:showLegendKey val="0"/>
              <c:showVal val="0"/>
              <c:showCatName val="1"/>
              <c:showSerName val="0"/>
              <c:showPercent val="1"/>
              <c:showBubbleSize val="0"/>
            </c:dLbl>
            <c:dLbl>
              <c:idx val="5"/>
              <c:layout>
                <c:manualLayout>
                  <c:x val="0.1489053572097955"/>
                  <c:y val="0.15267412816200499"/>
                </c:manualLayout>
              </c:layout>
              <c:showLegendKey val="0"/>
              <c:showVal val="0"/>
              <c:showCatName val="1"/>
              <c:showSerName val="0"/>
              <c:showPercent val="1"/>
              <c:showBubbleSize val="0"/>
            </c:dLbl>
            <c:dLbl>
              <c:idx val="6"/>
              <c:layout>
                <c:manualLayout>
                  <c:x val="-0.38011184905786349"/>
                  <c:y val="0.12626087522842289"/>
                </c:manualLayout>
              </c:layout>
              <c:showLegendKey val="0"/>
              <c:showVal val="0"/>
              <c:showCatName val="1"/>
              <c:showSerName val="0"/>
              <c:showPercent val="1"/>
              <c:showBubbleSize val="0"/>
            </c:dLbl>
            <c:txPr>
              <a:bodyPr/>
              <a:lstStyle/>
              <a:p>
                <a:pPr>
                  <a:defRPr>
                    <a:latin typeface="Cambria Math" pitchFamily="18" charset="0"/>
                    <a:ea typeface="Cambria Math" pitchFamily="18" charset="0"/>
                  </a:defRPr>
                </a:pPr>
                <a:endParaRPr lang="ja-JP"/>
              </a:p>
            </c:txPr>
            <c:showLegendKey val="0"/>
            <c:showVal val="0"/>
            <c:showCatName val="1"/>
            <c:showSerName val="0"/>
            <c:showPercent val="1"/>
            <c:showBubbleSize val="0"/>
            <c:showLeaderLines val="1"/>
          </c:dLbls>
          <c:cat>
            <c:strRef>
              <c:f>H23年度まとめ!$H$40:$H$46</c:f>
              <c:strCache>
                <c:ptCount val="7"/>
                <c:pt idx="0">
                  <c:v>二次予防事業の対象者把握事業</c:v>
                </c:pt>
                <c:pt idx="1">
                  <c:v>通所型介護予防事業</c:v>
                </c:pt>
                <c:pt idx="2">
                  <c:v>訪問型介護予防事業</c:v>
                </c:pt>
                <c:pt idx="3">
                  <c:v>二次予防事業評価事業</c:v>
                </c:pt>
                <c:pt idx="4">
                  <c:v>介護予防普及啓発事業</c:v>
                </c:pt>
                <c:pt idx="5">
                  <c:v>地域介護予防活動支援事業</c:v>
                </c:pt>
                <c:pt idx="6">
                  <c:v>一次予防事業評価事業</c:v>
                </c:pt>
              </c:strCache>
            </c:strRef>
          </c:cat>
          <c:val>
            <c:numRef>
              <c:f>H23年度まとめ!$I$40:$I$46</c:f>
              <c:numCache>
                <c:formatCode>#,##0</c:formatCode>
                <c:ptCount val="7"/>
                <c:pt idx="0">
                  <c:v>15009789382</c:v>
                </c:pt>
                <c:pt idx="1">
                  <c:v>11467101458</c:v>
                </c:pt>
                <c:pt idx="2">
                  <c:v>894200888</c:v>
                </c:pt>
                <c:pt idx="3">
                  <c:v>249221350</c:v>
                </c:pt>
                <c:pt idx="4">
                  <c:v>10566271561</c:v>
                </c:pt>
                <c:pt idx="5">
                  <c:v>5573533569</c:v>
                </c:pt>
                <c:pt idx="6">
                  <c:v>181152153</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6763401207848E-2"/>
          <c:y val="0.12789429012345679"/>
          <c:w val="0.85106643518518521"/>
          <c:h val="0.77976311728395065"/>
        </c:manualLayout>
      </c:layout>
      <c:lineChart>
        <c:grouping val="standard"/>
        <c:varyColors val="0"/>
        <c:ser>
          <c:idx val="0"/>
          <c:order val="0"/>
          <c:tx>
            <c:strRef>
              <c:f>'[［重要］元データ：介護保険事業状況報告_提出用 (2).xlsx]介護保険事業状況報告（東芝様依頼）'!$B$5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tx>
                <c:rich>
                  <a:bodyPr/>
                  <a:lstStyle/>
                  <a:p>
                    <a:r>
                      <a:rPr lang="en-US" altLang="en-US" smtClean="0"/>
                      <a:t>17.3%</a:t>
                    </a:r>
                    <a:endParaRPr lang="en-US" altLang="en-US"/>
                  </a:p>
                </c:rich>
              </c:tx>
              <c:dLblPos val="t"/>
              <c:showLegendKey val="0"/>
              <c:showVal val="1"/>
              <c:showCatName val="0"/>
              <c:showSerName val="0"/>
              <c:showPercent val="0"/>
              <c:showBubbleSize val="0"/>
            </c:dLbl>
            <c:txPr>
              <a:bodyPr/>
              <a:lstStyle/>
              <a:p>
                <a:pPr>
                  <a:defRPr sz="1200"/>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(2).xlsx]介護保険事業状況報告（東芝様依頼）'!$C$5:$M$5</c:f>
              <c:numCache>
                <c:formatCode>0.0%</c:formatCode>
                <c:ptCount val="11"/>
                <c:pt idx="0">
                  <c:v>0.12418971818840795</c:v>
                </c:pt>
                <c:pt idx="1">
                  <c:v>0.13889027698368542</c:v>
                </c:pt>
                <c:pt idx="2">
                  <c:v>0.15122750594473389</c:v>
                </c:pt>
                <c:pt idx="3">
                  <c:v>0.15701287162053457</c:v>
                </c:pt>
                <c:pt idx="4" formatCode="0.00%">
                  <c:v>0.16134806970238774</c:v>
                </c:pt>
                <c:pt idx="5" formatCode="0.00%">
                  <c:v>0.15885316307618774</c:v>
                </c:pt>
                <c:pt idx="6">
                  <c:v>0.15913633822420212</c:v>
                </c:pt>
                <c:pt idx="7">
                  <c:v>0.15975717377708454</c:v>
                </c:pt>
                <c:pt idx="8">
                  <c:v>0.16240842233222319</c:v>
                </c:pt>
                <c:pt idx="9">
                  <c:v>0.16864940577967238</c:v>
                </c:pt>
                <c:pt idx="10" formatCode="0.00%">
                  <c:v>0.17292227717347888</c:v>
                </c:pt>
              </c:numCache>
            </c:numRef>
          </c:val>
          <c:smooth val="0"/>
        </c:ser>
        <c:ser>
          <c:idx val="1"/>
          <c:order val="1"/>
          <c:tx>
            <c:strRef>
              <c:f>'[［重要］元データ：介護保険事業状況報告_提出用 (2).xlsx]介護保険事業状況報告（東芝様依頼）'!$B$9</c:f>
              <c:strCache>
                <c:ptCount val="1"/>
                <c:pt idx="0">
                  <c:v>茨城県</c:v>
                </c:pt>
              </c:strCache>
            </c:strRef>
          </c:tx>
          <c:spPr>
            <a:ln w="9525">
              <a:solidFill>
                <a:schemeClr val="tx1"/>
              </a:solidFill>
            </a:ln>
          </c:spPr>
          <c:marker>
            <c:symbol val="triangle"/>
            <c:size val="5"/>
            <c:spPr>
              <a:solidFill>
                <a:srgbClr val="FF99FF"/>
              </a:solidFill>
              <a:ln>
                <a:solidFill>
                  <a:schemeClr val="tx1"/>
                </a:solidFill>
              </a:ln>
            </c:spPr>
          </c:marker>
          <c:dLbls>
            <c:dLbl>
              <c:idx val="0"/>
              <c:layout>
                <c:manualLayout>
                  <c:x val="-6.8425925925925928E-3"/>
                  <c:y val="1.5666666666666666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i="1">
                    <a:latin typeface="ＭＳ Ｐ明朝" pitchFamily="18" charset="-128"/>
                    <a:ea typeface="ＭＳ Ｐ明朝" pitchFamily="18" charset="-128"/>
                  </a:defRPr>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(2).xlsx]介護保険事業状況報告（東芝様依頼）'!$C$9:$M$9</c:f>
              <c:numCache>
                <c:formatCode>0.0%</c:formatCode>
                <c:ptCount val="11"/>
                <c:pt idx="0">
                  <c:v>9.230967290698322E-2</c:v>
                </c:pt>
                <c:pt idx="1">
                  <c:v>0.1025400915207411</c:v>
                </c:pt>
                <c:pt idx="2">
                  <c:v>0.11295812755929566</c:v>
                </c:pt>
                <c:pt idx="3">
                  <c:v>0.11983627627670158</c:v>
                </c:pt>
                <c:pt idx="4">
                  <c:v>0.12744474302010328</c:v>
                </c:pt>
                <c:pt idx="5">
                  <c:v>0.12823403406485531</c:v>
                </c:pt>
                <c:pt idx="6">
                  <c:v>0.13016342719995375</c:v>
                </c:pt>
                <c:pt idx="7">
                  <c:v>0.13105964506460718</c:v>
                </c:pt>
                <c:pt idx="8">
                  <c:v>0.13224464240666953</c:v>
                </c:pt>
                <c:pt idx="9">
                  <c:v>0.1370552186028027</c:v>
                </c:pt>
                <c:pt idx="10">
                  <c:v>0.14059183912763087</c:v>
                </c:pt>
              </c:numCache>
            </c:numRef>
          </c:val>
          <c:smooth val="0"/>
        </c:ser>
        <c:ser>
          <c:idx val="2"/>
          <c:order val="2"/>
          <c:tx>
            <c:strRef>
              <c:f>'[［重要］元データ：介護保険事業状況報告_提出用 (2).xlsx]介護保険事業状況報告（東芝様依頼）'!$B$11</c:f>
              <c:strCache>
                <c:ptCount val="1"/>
                <c:pt idx="0">
                  <c:v>利根町</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7.3003009259259261E-2"/>
                  <c:y val="-5.292901234567892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b="1"/>
                </a:pPr>
                <a:endParaRPr lang="ja-JP"/>
              </a:p>
            </c:txPr>
            <c:dLblPos val="t"/>
            <c:showLegendKey val="0"/>
            <c:showVal val="1"/>
            <c:showCatName val="0"/>
            <c:showSerName val="0"/>
            <c:showPercent val="0"/>
            <c:showBubbleSize val="0"/>
            <c:showLeaderLines val="0"/>
          </c:dLbls>
          <c:cat>
            <c:strRef>
              <c:f>'[［重要］元データ：介護保険事業状況報告_提出用 (2).xlsx]介護保険事業状況報告（東芝様依頼）'!$C$4:$M$4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 (2).xlsx]介護保険事業状況報告（東芝様依頼）'!$C$11:$M$11</c:f>
              <c:numCache>
                <c:formatCode>0.0%</c:formatCode>
                <c:ptCount val="11"/>
                <c:pt idx="0">
                  <c:v>0.10097514941805599</c:v>
                </c:pt>
                <c:pt idx="1">
                  <c:v>0.10843740481267133</c:v>
                </c:pt>
                <c:pt idx="2">
                  <c:v>0.11839012925969447</c:v>
                </c:pt>
                <c:pt idx="3">
                  <c:v>0.12584269662921349</c:v>
                </c:pt>
                <c:pt idx="4">
                  <c:v>0.12526652452025586</c:v>
                </c:pt>
                <c:pt idx="5">
                  <c:v>0.12687312687312688</c:v>
                </c:pt>
                <c:pt idx="6">
                  <c:v>0.12371375116931711</c:v>
                </c:pt>
                <c:pt idx="7">
                  <c:v>0.11594837015970247</c:v>
                </c:pt>
                <c:pt idx="8">
                  <c:v>0.1100784799669558</c:v>
                </c:pt>
                <c:pt idx="9">
                  <c:v>0.1119358074222668</c:v>
                </c:pt>
                <c:pt idx="10">
                  <c:v>0.10925960992236319</c:v>
                </c:pt>
              </c:numCache>
            </c:numRef>
          </c:val>
          <c:smooth val="0"/>
        </c:ser>
        <c:dLbls>
          <c:dLblPos val="t"/>
          <c:showLegendKey val="0"/>
          <c:showVal val="1"/>
          <c:showCatName val="0"/>
          <c:showSerName val="0"/>
          <c:showPercent val="0"/>
          <c:showBubbleSize val="0"/>
        </c:dLbls>
        <c:marker val="1"/>
        <c:smooth val="0"/>
        <c:axId val="99838592"/>
        <c:axId val="99852672"/>
      </c:lineChart>
      <c:catAx>
        <c:axId val="99838592"/>
        <c:scaling>
          <c:orientation val="minMax"/>
        </c:scaling>
        <c:delete val="0"/>
        <c:axPos val="b"/>
        <c:majorTickMark val="out"/>
        <c:minorTickMark val="none"/>
        <c:tickLblPos val="nextTo"/>
        <c:txPr>
          <a:bodyPr rot="0"/>
          <a:lstStyle/>
          <a:p>
            <a:pPr>
              <a:defRPr/>
            </a:pPr>
            <a:endParaRPr lang="ja-JP"/>
          </a:p>
        </c:txPr>
        <c:crossAx val="99852672"/>
        <c:crosses val="autoZero"/>
        <c:auto val="1"/>
        <c:lblAlgn val="ctr"/>
        <c:lblOffset val="100"/>
        <c:noMultiLvlLbl val="0"/>
      </c:catAx>
      <c:valAx>
        <c:axId val="99852672"/>
        <c:scaling>
          <c:orientation val="minMax"/>
          <c:max val="0.24000000000000002"/>
          <c:min val="8.0000000000000016E-2"/>
        </c:scaling>
        <c:delete val="0"/>
        <c:axPos val="l"/>
        <c:majorGridlines/>
        <c:numFmt formatCode="0.0%" sourceLinked="1"/>
        <c:majorTickMark val="out"/>
        <c:minorTickMark val="none"/>
        <c:tickLblPos val="nextTo"/>
        <c:crossAx val="99838592"/>
        <c:crosses val="autoZero"/>
        <c:crossBetween val="between"/>
      </c:valAx>
    </c:plotArea>
    <c:legend>
      <c:legendPos val="r"/>
      <c:layout>
        <c:manualLayout>
          <c:xMode val="edge"/>
          <c:yMode val="edge"/>
          <c:x val="9.7476851851851856E-2"/>
          <c:y val="0.10741512345679012"/>
          <c:w val="0.18226851851851852"/>
          <c:h val="0.21190547839506174"/>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659401709401746E-2"/>
          <c:y val="5.4398919753086576E-2"/>
          <c:w val="0.85438183760683883"/>
          <c:h val="0.74546527777777782"/>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3.9945299145299186E-2"/>
                  <c:y val="6.4663580246913752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7136752136752151E-3"/>
                  <c:y val="5.9763888888889012E-2"/>
                </c:manualLayout>
              </c:layout>
              <c:dLblPos val="r"/>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0.12418971818840796</c:v>
                </c:pt>
                <c:pt idx="1">
                  <c:v>0.1388902769836852</c:v>
                </c:pt>
                <c:pt idx="2">
                  <c:v>0.15122750594473389</c:v>
                </c:pt>
                <c:pt idx="3">
                  <c:v>0.15701287162053459</c:v>
                </c:pt>
                <c:pt idx="4" formatCode="0.00%">
                  <c:v>0.16134806970238796</c:v>
                </c:pt>
                <c:pt idx="5" formatCode="0.00%">
                  <c:v>0.15885316307618774</c:v>
                </c:pt>
                <c:pt idx="6">
                  <c:v>0.15913633822420242</c:v>
                </c:pt>
                <c:pt idx="7">
                  <c:v>0.15975717377708487</c:v>
                </c:pt>
                <c:pt idx="8">
                  <c:v>0.16240842233222369</c:v>
                </c:pt>
                <c:pt idx="9">
                  <c:v>0.16864940577967266</c:v>
                </c:pt>
                <c:pt idx="10" formatCode="0.00%">
                  <c:v>0.17292227717347891</c:v>
                </c:pt>
              </c:numCache>
            </c:numRef>
          </c:val>
          <c:smooth val="0"/>
        </c:ser>
        <c:ser>
          <c:idx val="1"/>
          <c:order val="1"/>
          <c:tx>
            <c:strRef>
              <c:f>'介護保険事業状況報告（東芝様依頼）'!$B$30</c:f>
              <c:strCache>
                <c:ptCount val="1"/>
                <c:pt idx="0">
                  <c:v>長崎県</c:v>
                </c:pt>
              </c:strCache>
            </c:strRef>
          </c:tx>
          <c:spPr>
            <a:ln w="9525">
              <a:solidFill>
                <a:schemeClr val="tx1"/>
              </a:solidFill>
            </a:ln>
          </c:spPr>
          <c:marker>
            <c:symbol val="triangle"/>
            <c:size val="5"/>
            <c:spPr>
              <a:solidFill>
                <a:srgbClr val="FF99FF"/>
              </a:solidFill>
              <a:ln>
                <a:solidFill>
                  <a:schemeClr val="tx1"/>
                </a:solidFill>
              </a:ln>
            </c:spPr>
          </c:marker>
          <c:dLbls>
            <c:dLbl>
              <c:idx val="0"/>
              <c:layout>
                <c:manualLayout>
                  <c:x val="-5.5162393162393276E-2"/>
                  <c:y val="7.936265432098788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txPr>
              <a:bodyPr/>
              <a:lstStyle/>
              <a:p>
                <a:pPr>
                  <a:defRPr sz="1200" i="1">
                    <a:latin typeface="ＭＳ Ｐ明朝" pitchFamily="18" charset="-128"/>
                    <a:ea typeface="ＭＳ Ｐ明朝" pitchFamily="18"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'介護保険事業状況報告（東芝様依頼）'!$C$30:$M$30</c:f>
              <c:numCache>
                <c:formatCode>0.0%</c:formatCode>
                <c:ptCount val="11"/>
                <c:pt idx="0">
                  <c:v>0.15426918479269325</c:v>
                </c:pt>
                <c:pt idx="1">
                  <c:v>0.16902042642015816</c:v>
                </c:pt>
                <c:pt idx="2">
                  <c:v>0.18489387457690892</c:v>
                </c:pt>
                <c:pt idx="3">
                  <c:v>0.19337409684902279</c:v>
                </c:pt>
                <c:pt idx="4">
                  <c:v>0.20094103599249513</c:v>
                </c:pt>
                <c:pt idx="5">
                  <c:v>0.20077882924378163</c:v>
                </c:pt>
                <c:pt idx="6">
                  <c:v>0.20354128835337845</c:v>
                </c:pt>
                <c:pt idx="7">
                  <c:v>0.20586293987050044</c:v>
                </c:pt>
                <c:pt idx="8">
                  <c:v>0.20936578828628036</c:v>
                </c:pt>
                <c:pt idx="9">
                  <c:v>0.2157075229567102</c:v>
                </c:pt>
                <c:pt idx="10">
                  <c:v>0.22025790182383775</c:v>
                </c:pt>
              </c:numCache>
            </c:numRef>
          </c:val>
          <c:smooth val="0"/>
        </c:ser>
        <c:ser>
          <c:idx val="2"/>
          <c:order val="2"/>
          <c:tx>
            <c:strRef>
              <c:f>'介護保険事業状況報告（東芝様依頼）'!$B$31</c:f>
              <c:strCache>
                <c:ptCount val="1"/>
                <c:pt idx="0">
                  <c:v>佐々町</c:v>
                </c:pt>
              </c:strCache>
            </c:strRef>
          </c:tx>
          <c:spPr>
            <a:ln w="38100">
              <a:solidFill>
                <a:schemeClr val="tx2"/>
              </a:solidFill>
            </a:ln>
          </c:spPr>
          <c:marker>
            <c:symbol val="diamond"/>
            <c:size val="7"/>
            <c:spPr>
              <a:solidFill>
                <a:schemeClr val="tx2"/>
              </a:solidFill>
              <a:ln w="19050">
                <a:solidFill>
                  <a:schemeClr val="tx2"/>
                </a:solidFill>
              </a:ln>
            </c:spPr>
          </c:marker>
          <c:dLbls>
            <c:dLbl>
              <c:idx val="0"/>
              <c:layout>
                <c:manualLayout>
                  <c:x val="-5.9246367521367506E-2"/>
                  <c:y val="-6.7628086419753083E-2"/>
                </c:manualLayout>
              </c:layout>
              <c:dLblPos val="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2336538461538397E-2"/>
                  <c:y val="-6.7628086419753083E-2"/>
                </c:manualLayout>
              </c:layout>
              <c:dLblPos val="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dLblPos val="t"/>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'介護保険事業状況報告（東芝様依頼）'!$C$31:$M$31</c:f>
              <c:numCache>
                <c:formatCode>0.0%</c:formatCode>
                <c:ptCount val="11"/>
                <c:pt idx="0">
                  <c:v>0.16239969430645793</c:v>
                </c:pt>
                <c:pt idx="1">
                  <c:v>0.17043740573152377</c:v>
                </c:pt>
                <c:pt idx="2">
                  <c:v>0.17882528993640137</c:v>
                </c:pt>
                <c:pt idx="3">
                  <c:v>0.19547477744807118</c:v>
                </c:pt>
                <c:pt idx="4">
                  <c:v>0.20819612147822927</c:v>
                </c:pt>
                <c:pt idx="5">
                  <c:v>0.20421278114958943</c:v>
                </c:pt>
                <c:pt idx="6">
                  <c:v>0.20323488045007068</c:v>
                </c:pt>
                <c:pt idx="7">
                  <c:v>0.20309278350515489</c:v>
                </c:pt>
                <c:pt idx="8">
                  <c:v>0.20813718897108271</c:v>
                </c:pt>
                <c:pt idx="9">
                  <c:v>0.20140280561122273</c:v>
                </c:pt>
                <c:pt idx="10">
                  <c:v>0.17964659685863874</c:v>
                </c:pt>
              </c:numCache>
            </c:numRef>
          </c:val>
          <c:smooth val="0"/>
        </c:ser>
        <c:dLbls>
          <c:showLegendKey val="0"/>
          <c:showVal val="1"/>
          <c:showCatName val="0"/>
          <c:showSerName val="0"/>
          <c:showPercent val="0"/>
          <c:showBubbleSize val="0"/>
        </c:dLbls>
        <c:marker val="1"/>
        <c:smooth val="0"/>
        <c:axId val="100038912"/>
        <c:axId val="100085760"/>
      </c:lineChart>
      <c:catAx>
        <c:axId val="100038912"/>
        <c:scaling>
          <c:orientation val="minMax"/>
        </c:scaling>
        <c:delete val="0"/>
        <c:axPos val="b"/>
        <c:majorTickMark val="out"/>
        <c:minorTickMark val="none"/>
        <c:tickLblPos val="nextTo"/>
        <c:txPr>
          <a:bodyPr rot="0"/>
          <a:lstStyle/>
          <a:p>
            <a:pPr>
              <a:defRPr sz="900">
                <a:latin typeface="ＭＳ Ｐゴシック" pitchFamily="50" charset="-128"/>
                <a:ea typeface="ＭＳ Ｐゴシック" pitchFamily="50" charset="-128"/>
              </a:defRPr>
            </a:pPr>
            <a:endParaRPr lang="ja-JP"/>
          </a:p>
        </c:txPr>
        <c:crossAx val="100085760"/>
        <c:crosses val="autoZero"/>
        <c:auto val="1"/>
        <c:lblAlgn val="ctr"/>
        <c:lblOffset val="100"/>
        <c:noMultiLvlLbl val="0"/>
      </c:catAx>
      <c:valAx>
        <c:axId val="100085760"/>
        <c:scaling>
          <c:orientation val="minMax"/>
          <c:max val="0.24000000000000021"/>
          <c:min val="8.0000000000000113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100038912"/>
        <c:crosses val="autoZero"/>
        <c:crossBetween val="between"/>
        <c:majorUnit val="2.0000000000000028E-2"/>
      </c:valAx>
    </c:plotArea>
    <c:legend>
      <c:legendPos val="r"/>
      <c:layout>
        <c:manualLayout>
          <c:xMode val="edge"/>
          <c:yMode val="edge"/>
          <c:x val="0.10448717948717962"/>
          <c:y val="6.3317901234568014E-2"/>
          <c:w val="0.18452991452991471"/>
          <c:h val="0.21680516975308642"/>
        </c:manualLayout>
      </c:layout>
      <c:overlay val="0"/>
      <c:spPr>
        <a:solidFill>
          <a:schemeClr val="bg1"/>
        </a:solidFill>
      </c:spPr>
      <c:txPr>
        <a:bodyPr/>
        <a:lstStyle/>
        <a:p>
          <a:pPr>
            <a:defRPr sz="900">
              <a:latin typeface="ＭＳ Ｐゴシック" pitchFamily="50" charset="-128"/>
              <a:ea typeface="ＭＳ Ｐゴシック" pitchFamily="50" charset="-128"/>
            </a:defRPr>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'[Microsoft PowerPoint 内のグラフ]ex訪リハ'!$B$2</c:f>
              <c:strCache>
                <c:ptCount val="1"/>
                <c:pt idx="0">
                  <c:v>理学療法士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内のグラフ]ex訪リハ'!$C$2:$T$2</c:f>
              <c:numCache>
                <c:formatCode>0.0</c:formatCode>
                <c:ptCount val="18"/>
                <c:pt idx="0">
                  <c:v>85.291396854764116</c:v>
                </c:pt>
                <c:pt idx="1">
                  <c:v>92.78445883441259</c:v>
                </c:pt>
                <c:pt idx="2">
                  <c:v>62.072155411655871</c:v>
                </c:pt>
                <c:pt idx="3">
                  <c:v>36.817761332099906</c:v>
                </c:pt>
                <c:pt idx="4">
                  <c:v>3.7927844588344124</c:v>
                </c:pt>
                <c:pt idx="5">
                  <c:v>2.497687326549491</c:v>
                </c:pt>
                <c:pt idx="6">
                  <c:v>0.55504162812210911</c:v>
                </c:pt>
                <c:pt idx="7">
                  <c:v>0.55504162812210911</c:v>
                </c:pt>
                <c:pt idx="8">
                  <c:v>32.099907493061977</c:v>
                </c:pt>
                <c:pt idx="9">
                  <c:v>79.000925069380202</c:v>
                </c:pt>
                <c:pt idx="10">
                  <c:v>38.112858464384828</c:v>
                </c:pt>
                <c:pt idx="11">
                  <c:v>9.5282146160962071</c:v>
                </c:pt>
                <c:pt idx="12">
                  <c:v>34.412580943570767</c:v>
                </c:pt>
                <c:pt idx="13">
                  <c:v>7.0305272895467157</c:v>
                </c:pt>
                <c:pt idx="14">
                  <c:v>17.946345975948198</c:v>
                </c:pt>
                <c:pt idx="15">
                  <c:v>21.276595744680851</c:v>
                </c:pt>
                <c:pt idx="16">
                  <c:v>8.695652173913043</c:v>
                </c:pt>
                <c:pt idx="17">
                  <c:v>9.2506938020351537E-2</c:v>
                </c:pt>
              </c:numCache>
            </c:numRef>
          </c:val>
        </c:ser>
        <c:ser>
          <c:idx val="1"/>
          <c:order val="1"/>
          <c:tx>
            <c:strRef>
              <c:f>'[Microsoft PowerPoint 内のグラフ]ex訪リハ'!$B$3</c:f>
              <c:strCache>
                <c:ptCount val="1"/>
                <c:pt idx="0">
                  <c:v>作業療法士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内のグラフ]ex訪リハ'!$C$3:$T$3</c:f>
              <c:numCache>
                <c:formatCode>0.0</c:formatCode>
                <c:ptCount val="18"/>
                <c:pt idx="0">
                  <c:v>82.471910112359552</c:v>
                </c:pt>
                <c:pt idx="1">
                  <c:v>89.438202247191015</c:v>
                </c:pt>
                <c:pt idx="2">
                  <c:v>62.921348314606739</c:v>
                </c:pt>
                <c:pt idx="3">
                  <c:v>32.359550561797754</c:v>
                </c:pt>
                <c:pt idx="4">
                  <c:v>5.393258426966292</c:v>
                </c:pt>
                <c:pt idx="5">
                  <c:v>2.0224719101123596</c:v>
                </c:pt>
                <c:pt idx="6">
                  <c:v>0.22471910112359553</c:v>
                </c:pt>
                <c:pt idx="7">
                  <c:v>0.89887640449438211</c:v>
                </c:pt>
                <c:pt idx="8">
                  <c:v>27.191011235955052</c:v>
                </c:pt>
                <c:pt idx="9">
                  <c:v>71.011235955056179</c:v>
                </c:pt>
                <c:pt idx="10">
                  <c:v>34.606741573033709</c:v>
                </c:pt>
                <c:pt idx="11">
                  <c:v>15.955056179775282</c:v>
                </c:pt>
                <c:pt idx="12">
                  <c:v>36.40449438202247</c:v>
                </c:pt>
                <c:pt idx="13">
                  <c:v>5.393258426966292</c:v>
                </c:pt>
                <c:pt idx="14">
                  <c:v>21.797752808988761</c:v>
                </c:pt>
                <c:pt idx="15">
                  <c:v>23.820224719101123</c:v>
                </c:pt>
                <c:pt idx="16">
                  <c:v>15.056179775280897</c:v>
                </c:pt>
                <c:pt idx="17">
                  <c:v>0.44943820224719105</c:v>
                </c:pt>
              </c:numCache>
            </c:numRef>
          </c:val>
        </c:ser>
        <c:ser>
          <c:idx val="2"/>
          <c:order val="2"/>
          <c:tx>
            <c:strRef>
              <c:f>'[Microsoft PowerPoint 内のグラフ]ex訪リハ'!$B$4</c:f>
              <c:strCache>
                <c:ptCount val="1"/>
                <c:pt idx="0">
                  <c:v>言語聴覚士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内のグラフ]ex訪リハ'!$C$4:$T$4</c:f>
              <c:numCache>
                <c:formatCode>0.0</c:formatCode>
                <c:ptCount val="18"/>
                <c:pt idx="0">
                  <c:v>2.1276595744680851</c:v>
                </c:pt>
                <c:pt idx="1">
                  <c:v>4.2553191489361701</c:v>
                </c:pt>
                <c:pt idx="2">
                  <c:v>8.5106382978723403</c:v>
                </c:pt>
                <c:pt idx="3">
                  <c:v>4.2553191489361701</c:v>
                </c:pt>
                <c:pt idx="4">
                  <c:v>0</c:v>
                </c:pt>
                <c:pt idx="5">
                  <c:v>10.638297872340425</c:v>
                </c:pt>
                <c:pt idx="6">
                  <c:v>21.276595744680851</c:v>
                </c:pt>
                <c:pt idx="7">
                  <c:v>87.2340425531915</c:v>
                </c:pt>
                <c:pt idx="8">
                  <c:v>0</c:v>
                </c:pt>
                <c:pt idx="9">
                  <c:v>0</c:v>
                </c:pt>
                <c:pt idx="10">
                  <c:v>0</c:v>
                </c:pt>
                <c:pt idx="11">
                  <c:v>0</c:v>
                </c:pt>
                <c:pt idx="12">
                  <c:v>2.1276595744680851</c:v>
                </c:pt>
                <c:pt idx="13">
                  <c:v>0</c:v>
                </c:pt>
                <c:pt idx="14">
                  <c:v>0</c:v>
                </c:pt>
                <c:pt idx="15">
                  <c:v>0</c:v>
                </c:pt>
                <c:pt idx="16">
                  <c:v>10.638297872340425</c:v>
                </c:pt>
                <c:pt idx="17">
                  <c:v>6.3829787234042552</c:v>
                </c:pt>
              </c:numCache>
            </c:numRef>
          </c:val>
        </c:ser>
        <c:dLbls>
          <c:showLegendKey val="0"/>
          <c:showVal val="0"/>
          <c:showCatName val="0"/>
          <c:showSerName val="0"/>
          <c:showPercent val="0"/>
          <c:showBubbleSize val="0"/>
        </c:dLbls>
        <c:gapWidth val="150"/>
        <c:axId val="233873408"/>
        <c:axId val="233874944"/>
      </c:barChart>
      <c:catAx>
        <c:axId val="233873408"/>
        <c:scaling>
          <c:orientation val="minMax"/>
        </c:scaling>
        <c:delete val="0"/>
        <c:axPos val="l"/>
        <c:majorTickMark val="out"/>
        <c:minorTickMark val="none"/>
        <c:tickLblPos val="nextTo"/>
        <c:crossAx val="233874944"/>
        <c:crosses val="autoZero"/>
        <c:auto val="1"/>
        <c:lblAlgn val="ctr"/>
        <c:lblOffset val="100"/>
        <c:noMultiLvlLbl val="0"/>
      </c:catAx>
      <c:valAx>
        <c:axId val="233874944"/>
        <c:scaling>
          <c:orientation val="minMax"/>
        </c:scaling>
        <c:delete val="0"/>
        <c:axPos val="b"/>
        <c:majorGridlines/>
        <c:numFmt formatCode="0.0" sourceLinked="1"/>
        <c:majorTickMark val="out"/>
        <c:minorTickMark val="none"/>
        <c:tickLblPos val="nextTo"/>
        <c:crossAx val="233873408"/>
        <c:crosses val="autoZero"/>
        <c:crossBetween val="between"/>
      </c:valAx>
    </c:plotArea>
    <c:legend>
      <c:legendPos val="r"/>
      <c:overlay val="0"/>
      <c:txPr>
        <a:bodyPr/>
        <a:lstStyle/>
        <a:p>
          <a:pPr>
            <a:defRPr sz="1400"/>
          </a:pPr>
          <a:endParaRPr lang="ja-JP"/>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97804201453542"/>
          <c:y val="6.6062405777674985E-2"/>
          <c:w val="0.86283212043469415"/>
          <c:h val="0.37394573082515631"/>
        </c:manualLayout>
      </c:layout>
      <c:barChart>
        <c:barDir val="col"/>
        <c:grouping val="clustered"/>
        <c:varyColors val="0"/>
        <c:ser>
          <c:idx val="0"/>
          <c:order val="0"/>
          <c:tx>
            <c:strRef>
              <c:f>'[Microsoft PowerPoint 内のグラフ]ex訪リハ'!$B$2</c:f>
              <c:strCache>
                <c:ptCount val="1"/>
                <c:pt idx="0">
                  <c:v>理学療法士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内のグラフ]ex訪リハ'!$C$2:$T$2</c:f>
              <c:numCache>
                <c:formatCode>0.0</c:formatCode>
                <c:ptCount val="18"/>
                <c:pt idx="0">
                  <c:v>85.291396854764116</c:v>
                </c:pt>
                <c:pt idx="1">
                  <c:v>92.78445883441259</c:v>
                </c:pt>
                <c:pt idx="2">
                  <c:v>62.072155411655871</c:v>
                </c:pt>
                <c:pt idx="3">
                  <c:v>36.817761332099906</c:v>
                </c:pt>
                <c:pt idx="4">
                  <c:v>3.7927844588344124</c:v>
                </c:pt>
                <c:pt idx="5">
                  <c:v>2.497687326549491</c:v>
                </c:pt>
                <c:pt idx="6">
                  <c:v>0.55504162812210911</c:v>
                </c:pt>
                <c:pt idx="7">
                  <c:v>0.55504162812210911</c:v>
                </c:pt>
                <c:pt idx="8">
                  <c:v>32.099907493061977</c:v>
                </c:pt>
                <c:pt idx="9">
                  <c:v>79.000925069380202</c:v>
                </c:pt>
                <c:pt idx="10">
                  <c:v>38.112858464384828</c:v>
                </c:pt>
                <c:pt idx="11">
                  <c:v>9.5282146160962071</c:v>
                </c:pt>
                <c:pt idx="12">
                  <c:v>34.412580943570767</c:v>
                </c:pt>
                <c:pt idx="13">
                  <c:v>7.0305272895467157</c:v>
                </c:pt>
                <c:pt idx="14">
                  <c:v>17.946345975948198</c:v>
                </c:pt>
                <c:pt idx="15">
                  <c:v>21.276595744680851</c:v>
                </c:pt>
                <c:pt idx="16">
                  <c:v>8.695652173913043</c:v>
                </c:pt>
                <c:pt idx="17">
                  <c:v>9.2506938020351537E-2</c:v>
                </c:pt>
              </c:numCache>
            </c:numRef>
          </c:val>
        </c:ser>
        <c:ser>
          <c:idx val="1"/>
          <c:order val="1"/>
          <c:tx>
            <c:strRef>
              <c:f>'[Microsoft PowerPoint 内のグラフ]ex訪リハ'!$B$3</c:f>
              <c:strCache>
                <c:ptCount val="1"/>
                <c:pt idx="0">
                  <c:v>作業療法士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内のグラフ]ex訪リハ'!$C$3:$T$3</c:f>
              <c:numCache>
                <c:formatCode>0.0</c:formatCode>
                <c:ptCount val="18"/>
                <c:pt idx="0">
                  <c:v>82.471910112359552</c:v>
                </c:pt>
                <c:pt idx="1">
                  <c:v>89.438202247191015</c:v>
                </c:pt>
                <c:pt idx="2">
                  <c:v>62.921348314606739</c:v>
                </c:pt>
                <c:pt idx="3">
                  <c:v>32.359550561797754</c:v>
                </c:pt>
                <c:pt idx="4">
                  <c:v>5.393258426966292</c:v>
                </c:pt>
                <c:pt idx="5">
                  <c:v>2.0224719101123596</c:v>
                </c:pt>
                <c:pt idx="6">
                  <c:v>0.22471910112359553</c:v>
                </c:pt>
                <c:pt idx="7">
                  <c:v>0.89887640449438211</c:v>
                </c:pt>
                <c:pt idx="8">
                  <c:v>27.191011235955052</c:v>
                </c:pt>
                <c:pt idx="9">
                  <c:v>71.011235955056179</c:v>
                </c:pt>
                <c:pt idx="10">
                  <c:v>34.606741573033709</c:v>
                </c:pt>
                <c:pt idx="11">
                  <c:v>15.955056179775282</c:v>
                </c:pt>
                <c:pt idx="12">
                  <c:v>36.40449438202247</c:v>
                </c:pt>
                <c:pt idx="13">
                  <c:v>5.393258426966292</c:v>
                </c:pt>
                <c:pt idx="14">
                  <c:v>21.797752808988761</c:v>
                </c:pt>
                <c:pt idx="15">
                  <c:v>23.820224719101123</c:v>
                </c:pt>
                <c:pt idx="16">
                  <c:v>15.056179775280897</c:v>
                </c:pt>
                <c:pt idx="17">
                  <c:v>0.44943820224719105</c:v>
                </c:pt>
              </c:numCache>
            </c:numRef>
          </c:val>
        </c:ser>
        <c:ser>
          <c:idx val="2"/>
          <c:order val="2"/>
          <c:tx>
            <c:strRef>
              <c:f>'[Microsoft PowerPoint 内のグラフ]ex訪リハ'!$B$4</c:f>
              <c:strCache>
                <c:ptCount val="1"/>
                <c:pt idx="0">
                  <c:v>言語聴覚士</c:v>
                </c:pt>
              </c:strCache>
            </c:strRef>
          </c:tx>
          <c:invertIfNegative val="0"/>
          <c:cat>
            <c:strRef>
              <c:f>'[Microsoft PowerPoint 内のグラフ]ex訪リハ'!$C$1:$T$1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c:v>
                </c:pt>
                <c:pt idx="15">
                  <c:v>住環境調整</c:v>
                </c:pt>
                <c:pt idx="16">
                  <c:v>その他</c:v>
                </c:pt>
                <c:pt idx="17">
                  <c:v>無回答</c:v>
                </c:pt>
              </c:strCache>
            </c:strRef>
          </c:cat>
          <c:val>
            <c:numRef>
              <c:f>'[Microsoft PowerPoint 内のグラフ]ex訪リハ'!$C$4:$T$4</c:f>
              <c:numCache>
                <c:formatCode>0.0</c:formatCode>
                <c:ptCount val="18"/>
                <c:pt idx="0">
                  <c:v>2.1276595744680851</c:v>
                </c:pt>
                <c:pt idx="1">
                  <c:v>4.2553191489361701</c:v>
                </c:pt>
                <c:pt idx="2">
                  <c:v>8.5106382978723403</c:v>
                </c:pt>
                <c:pt idx="3">
                  <c:v>4.2553191489361701</c:v>
                </c:pt>
                <c:pt idx="4">
                  <c:v>0</c:v>
                </c:pt>
                <c:pt idx="5">
                  <c:v>10.638297872340425</c:v>
                </c:pt>
                <c:pt idx="6">
                  <c:v>21.276595744680851</c:v>
                </c:pt>
                <c:pt idx="7">
                  <c:v>87.2340425531915</c:v>
                </c:pt>
                <c:pt idx="8">
                  <c:v>0</c:v>
                </c:pt>
                <c:pt idx="9">
                  <c:v>0</c:v>
                </c:pt>
                <c:pt idx="10">
                  <c:v>0</c:v>
                </c:pt>
                <c:pt idx="11">
                  <c:v>0</c:v>
                </c:pt>
                <c:pt idx="12">
                  <c:v>2.1276595744680851</c:v>
                </c:pt>
                <c:pt idx="13">
                  <c:v>0</c:v>
                </c:pt>
                <c:pt idx="14">
                  <c:v>0</c:v>
                </c:pt>
                <c:pt idx="15">
                  <c:v>0</c:v>
                </c:pt>
                <c:pt idx="16">
                  <c:v>10.638297872340425</c:v>
                </c:pt>
                <c:pt idx="17">
                  <c:v>6.3829787234042552</c:v>
                </c:pt>
              </c:numCache>
            </c:numRef>
          </c:val>
        </c:ser>
        <c:dLbls>
          <c:showLegendKey val="0"/>
          <c:showVal val="0"/>
          <c:showCatName val="0"/>
          <c:showSerName val="0"/>
          <c:showPercent val="0"/>
          <c:showBubbleSize val="0"/>
        </c:dLbls>
        <c:gapWidth val="150"/>
        <c:axId val="233446016"/>
        <c:axId val="233456000"/>
      </c:barChart>
      <c:catAx>
        <c:axId val="233446016"/>
        <c:scaling>
          <c:orientation val="minMax"/>
        </c:scaling>
        <c:delete val="0"/>
        <c:axPos val="b"/>
        <c:majorTickMark val="out"/>
        <c:minorTickMark val="none"/>
        <c:tickLblPos val="nextTo"/>
        <c:txPr>
          <a:bodyPr/>
          <a:lstStyle/>
          <a:p>
            <a:pPr>
              <a:defRPr sz="800"/>
            </a:pPr>
            <a:endParaRPr lang="ja-JP"/>
          </a:p>
        </c:txPr>
        <c:crossAx val="233456000"/>
        <c:crosses val="autoZero"/>
        <c:auto val="1"/>
        <c:lblAlgn val="ctr"/>
        <c:lblOffset val="100"/>
        <c:noMultiLvlLbl val="0"/>
      </c:catAx>
      <c:valAx>
        <c:axId val="233456000"/>
        <c:scaling>
          <c:orientation val="minMax"/>
        </c:scaling>
        <c:delete val="0"/>
        <c:axPos val="l"/>
        <c:majorGridlines/>
        <c:numFmt formatCode="General" sourceLinked="0"/>
        <c:majorTickMark val="out"/>
        <c:minorTickMark val="none"/>
        <c:tickLblPos val="nextTo"/>
        <c:txPr>
          <a:bodyPr/>
          <a:lstStyle/>
          <a:p>
            <a:pPr>
              <a:defRPr sz="1200"/>
            </a:pPr>
            <a:endParaRPr lang="ja-JP"/>
          </a:p>
        </c:txPr>
        <c:crossAx val="2334460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97804201453542"/>
          <c:y val="6.6062405777674985E-2"/>
          <c:w val="0.86283212043469415"/>
          <c:h val="0.37418179196389323"/>
        </c:manualLayout>
      </c:layout>
      <c:barChart>
        <c:barDir val="col"/>
        <c:grouping val="clustered"/>
        <c:varyColors val="0"/>
        <c:ser>
          <c:idx val="0"/>
          <c:order val="0"/>
          <c:tx>
            <c:strRef>
              <c:f>'[Microsoft PowerPoint 内のグラフ]ex通リハ'!$B$2</c:f>
              <c:strCache>
                <c:ptCount val="1"/>
                <c:pt idx="0">
                  <c:v>理学療法士</c:v>
                </c:pt>
              </c:strCache>
            </c:strRef>
          </c:tx>
          <c:invertIfNegative val="0"/>
          <c:cat>
            <c:strRef>
              <c:f>'[Microsoft PowerPoint 内のグラフ]ex通リハ'!$C$1:$T$1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福祉用具の選定・自助具作製</c:v>
                </c:pt>
                <c:pt idx="15">
                  <c:v>住環境調整</c:v>
                </c:pt>
                <c:pt idx="16">
                  <c:v>その他</c:v>
                </c:pt>
                <c:pt idx="17">
                  <c:v>無回答</c:v>
                </c:pt>
              </c:strCache>
            </c:strRef>
          </c:cat>
          <c:val>
            <c:numRef>
              <c:f>'[Microsoft PowerPoint 内のグラフ]ex通リハ'!$C$2:$T$2</c:f>
              <c:numCache>
                <c:formatCode>0.0</c:formatCode>
                <c:ptCount val="18"/>
                <c:pt idx="0">
                  <c:v>64.902807775377966</c:v>
                </c:pt>
                <c:pt idx="1">
                  <c:v>87.580993520518362</c:v>
                </c:pt>
                <c:pt idx="2">
                  <c:v>42.224622030237583</c:v>
                </c:pt>
                <c:pt idx="3">
                  <c:v>30.021598272138228</c:v>
                </c:pt>
                <c:pt idx="4">
                  <c:v>0.75593952483801297</c:v>
                </c:pt>
                <c:pt idx="5">
                  <c:v>0.64794816414686829</c:v>
                </c:pt>
                <c:pt idx="6">
                  <c:v>1.1879049676025919</c:v>
                </c:pt>
                <c:pt idx="7">
                  <c:v>0.64794816414686829</c:v>
                </c:pt>
                <c:pt idx="8">
                  <c:v>14.578833693304535</c:v>
                </c:pt>
                <c:pt idx="9">
                  <c:v>60.259179265658744</c:v>
                </c:pt>
                <c:pt idx="10">
                  <c:v>22.786177105831534</c:v>
                </c:pt>
                <c:pt idx="11">
                  <c:v>2.3758099352051838</c:v>
                </c:pt>
                <c:pt idx="12">
                  <c:v>3.6717062634989204</c:v>
                </c:pt>
                <c:pt idx="13">
                  <c:v>3.455723542116631</c:v>
                </c:pt>
                <c:pt idx="14">
                  <c:v>3.1317494600431961</c:v>
                </c:pt>
                <c:pt idx="15">
                  <c:v>3.5637149028077757</c:v>
                </c:pt>
                <c:pt idx="16">
                  <c:v>15.766738660907128</c:v>
                </c:pt>
                <c:pt idx="17">
                  <c:v>1.079913606911447</c:v>
                </c:pt>
              </c:numCache>
            </c:numRef>
          </c:val>
        </c:ser>
        <c:ser>
          <c:idx val="1"/>
          <c:order val="1"/>
          <c:tx>
            <c:strRef>
              <c:f>'[Microsoft PowerPoint 内のグラフ]ex通リハ'!$B$3</c:f>
              <c:strCache>
                <c:ptCount val="1"/>
                <c:pt idx="0">
                  <c:v>作業療法士</c:v>
                </c:pt>
              </c:strCache>
            </c:strRef>
          </c:tx>
          <c:invertIfNegative val="0"/>
          <c:cat>
            <c:strRef>
              <c:f>'[Microsoft PowerPoint 内のグラフ]ex通リハ'!$C$1:$T$1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福祉用具の選定・自助具作製</c:v>
                </c:pt>
                <c:pt idx="15">
                  <c:v>住環境調整</c:v>
                </c:pt>
                <c:pt idx="16">
                  <c:v>その他</c:v>
                </c:pt>
                <c:pt idx="17">
                  <c:v>無回答</c:v>
                </c:pt>
              </c:strCache>
            </c:strRef>
          </c:cat>
          <c:val>
            <c:numRef>
              <c:f>'[Microsoft PowerPoint 内のグラフ]ex通リハ'!$C$3:$T$3</c:f>
              <c:numCache>
                <c:formatCode>0.0</c:formatCode>
                <c:ptCount val="18"/>
                <c:pt idx="0">
                  <c:v>57.20930232558139</c:v>
                </c:pt>
                <c:pt idx="1">
                  <c:v>81.860465116279073</c:v>
                </c:pt>
                <c:pt idx="2">
                  <c:v>40</c:v>
                </c:pt>
                <c:pt idx="3">
                  <c:v>23.720930232558139</c:v>
                </c:pt>
                <c:pt idx="4">
                  <c:v>1.1627906976744187</c:v>
                </c:pt>
                <c:pt idx="5">
                  <c:v>0.23255813953488372</c:v>
                </c:pt>
                <c:pt idx="6">
                  <c:v>0.93023255813953487</c:v>
                </c:pt>
                <c:pt idx="7">
                  <c:v>0.46511627906976744</c:v>
                </c:pt>
                <c:pt idx="8">
                  <c:v>12.790697674418606</c:v>
                </c:pt>
                <c:pt idx="9">
                  <c:v>56.97674418604651</c:v>
                </c:pt>
                <c:pt idx="10">
                  <c:v>26.744186046511626</c:v>
                </c:pt>
                <c:pt idx="11">
                  <c:v>7.2093023255813957</c:v>
                </c:pt>
                <c:pt idx="12">
                  <c:v>9.7674418604651159</c:v>
                </c:pt>
                <c:pt idx="13">
                  <c:v>1.6279069767441861</c:v>
                </c:pt>
                <c:pt idx="14">
                  <c:v>1.8604651162790697</c:v>
                </c:pt>
                <c:pt idx="15">
                  <c:v>2.3255813953488373</c:v>
                </c:pt>
                <c:pt idx="16">
                  <c:v>17.441860465116278</c:v>
                </c:pt>
                <c:pt idx="17">
                  <c:v>0.69767441860465118</c:v>
                </c:pt>
              </c:numCache>
            </c:numRef>
          </c:val>
        </c:ser>
        <c:ser>
          <c:idx val="2"/>
          <c:order val="2"/>
          <c:tx>
            <c:strRef>
              <c:f>'[Microsoft PowerPoint 内のグラフ]ex通リハ'!$B$4</c:f>
              <c:strCache>
                <c:ptCount val="1"/>
                <c:pt idx="0">
                  <c:v>言語聴覚士</c:v>
                </c:pt>
              </c:strCache>
            </c:strRef>
          </c:tx>
          <c:invertIfNegative val="0"/>
          <c:cat>
            <c:strRef>
              <c:f>'[Microsoft PowerPoint 内のグラフ]ex通リハ'!$C$1:$T$1</c:f>
              <c:strCache>
                <c:ptCount val="18"/>
                <c:pt idx="0">
                  <c:v>関節可動域訓練</c:v>
                </c:pt>
                <c:pt idx="1">
                  <c:v>筋力増強訓練</c:v>
                </c:pt>
                <c:pt idx="2">
                  <c:v>筋緊張緩和（リラクゼーション）</c:v>
                </c:pt>
                <c:pt idx="3">
                  <c:v>マッサージ</c:v>
                </c:pt>
                <c:pt idx="4">
                  <c:v>リンパマッサージ</c:v>
                </c:pt>
                <c:pt idx="5">
                  <c:v>呼吸ケア・肺理学療法</c:v>
                </c:pt>
                <c:pt idx="6">
                  <c:v>摂食・嚥下訓練</c:v>
                </c:pt>
                <c:pt idx="7">
                  <c:v>言語訓練</c:v>
                </c:pt>
                <c:pt idx="8">
                  <c:v>起居・移乗動作訓練</c:v>
                </c:pt>
                <c:pt idx="9">
                  <c:v>歩行訓練</c:v>
                </c:pt>
                <c:pt idx="10">
                  <c:v>ＡＤＬ訓練</c:v>
                </c:pt>
                <c:pt idx="11">
                  <c:v>家事動作訓練</c:v>
                </c:pt>
                <c:pt idx="12">
                  <c:v>外出訓練</c:v>
                </c:pt>
                <c:pt idx="13">
                  <c:v>補装具のチェック</c:v>
                </c:pt>
                <c:pt idx="14">
                  <c:v>福祉用具の選定・自助具作製</c:v>
                </c:pt>
                <c:pt idx="15">
                  <c:v>住環境調整</c:v>
                </c:pt>
                <c:pt idx="16">
                  <c:v>その他</c:v>
                </c:pt>
                <c:pt idx="17">
                  <c:v>無回答</c:v>
                </c:pt>
              </c:strCache>
            </c:strRef>
          </c:cat>
          <c:val>
            <c:numRef>
              <c:f>'[Microsoft PowerPoint 内のグラフ]ex通リハ'!$C$4:$T$4</c:f>
              <c:numCache>
                <c:formatCode>0.0</c:formatCode>
                <c:ptCount val="18"/>
                <c:pt idx="0">
                  <c:v>9.0909090909090917</c:v>
                </c:pt>
                <c:pt idx="1">
                  <c:v>25</c:v>
                </c:pt>
                <c:pt idx="2">
                  <c:v>20.454545454545457</c:v>
                </c:pt>
                <c:pt idx="3">
                  <c:v>4.5454545454545459</c:v>
                </c:pt>
                <c:pt idx="4">
                  <c:v>6.8181818181818175</c:v>
                </c:pt>
                <c:pt idx="5">
                  <c:v>6.8181818181818175</c:v>
                </c:pt>
                <c:pt idx="6">
                  <c:v>15.909090909090908</c:v>
                </c:pt>
                <c:pt idx="7">
                  <c:v>54.54545454545454</c:v>
                </c:pt>
                <c:pt idx="8">
                  <c:v>6.8181818181818175</c:v>
                </c:pt>
                <c:pt idx="9">
                  <c:v>9.0909090909090917</c:v>
                </c:pt>
                <c:pt idx="10">
                  <c:v>6.8181818181818175</c:v>
                </c:pt>
                <c:pt idx="11">
                  <c:v>0</c:v>
                </c:pt>
                <c:pt idx="12">
                  <c:v>2.2727272727272729</c:v>
                </c:pt>
                <c:pt idx="13">
                  <c:v>0</c:v>
                </c:pt>
                <c:pt idx="14">
                  <c:v>0</c:v>
                </c:pt>
                <c:pt idx="15">
                  <c:v>0</c:v>
                </c:pt>
                <c:pt idx="16">
                  <c:v>11.363636363636363</c:v>
                </c:pt>
                <c:pt idx="17">
                  <c:v>2.2727272727272729</c:v>
                </c:pt>
              </c:numCache>
            </c:numRef>
          </c:val>
        </c:ser>
        <c:dLbls>
          <c:showLegendKey val="0"/>
          <c:showVal val="0"/>
          <c:showCatName val="0"/>
          <c:showSerName val="0"/>
          <c:showPercent val="0"/>
          <c:showBubbleSize val="0"/>
        </c:dLbls>
        <c:gapWidth val="150"/>
        <c:axId val="233477248"/>
        <c:axId val="233478784"/>
      </c:barChart>
      <c:catAx>
        <c:axId val="233477248"/>
        <c:scaling>
          <c:orientation val="minMax"/>
        </c:scaling>
        <c:delete val="0"/>
        <c:axPos val="b"/>
        <c:majorTickMark val="out"/>
        <c:minorTickMark val="none"/>
        <c:tickLblPos val="nextTo"/>
        <c:crossAx val="233478784"/>
        <c:crosses val="autoZero"/>
        <c:auto val="1"/>
        <c:lblAlgn val="ctr"/>
        <c:lblOffset val="100"/>
        <c:noMultiLvlLbl val="0"/>
      </c:catAx>
      <c:valAx>
        <c:axId val="233478784"/>
        <c:scaling>
          <c:orientation val="minMax"/>
        </c:scaling>
        <c:delete val="0"/>
        <c:axPos val="l"/>
        <c:majorGridlines/>
        <c:numFmt formatCode="General" sourceLinked="0"/>
        <c:majorTickMark val="out"/>
        <c:minorTickMark val="none"/>
        <c:tickLblPos val="nextTo"/>
        <c:crossAx val="233477248"/>
        <c:crosses val="autoZero"/>
        <c:crossBetween val="between"/>
      </c:valAx>
    </c:plotArea>
    <c:plotVisOnly val="1"/>
    <c:dispBlanksAs val="gap"/>
    <c:showDLblsOverMax val="0"/>
  </c:chart>
  <c:txPr>
    <a:bodyPr/>
    <a:lstStyle/>
    <a:p>
      <a:pPr>
        <a:defRPr sz="8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spPr>
            <a:solidFill>
              <a:srgbClr val="0070C0"/>
            </a:solidFill>
          </c:spPr>
          <c:dPt>
            <c:idx val="0"/>
            <c:bubble3D val="0"/>
            <c:spPr>
              <a:solidFill>
                <a:srgbClr val="FF0000"/>
              </a:solidFill>
            </c:spPr>
          </c:dPt>
          <c:cat>
            <c:strRef>
              <c:f>Sheet1!$A$1:$A$2</c:f>
              <c:strCache>
                <c:ptCount val="2"/>
                <c:pt idx="0">
                  <c:v>終了</c:v>
                </c:pt>
                <c:pt idx="1">
                  <c:v>継続</c:v>
                </c:pt>
              </c:strCache>
            </c:strRef>
          </c:cat>
          <c:val>
            <c:numRef>
              <c:f>Sheet1!$B$1:$B$2</c:f>
              <c:numCache>
                <c:formatCode>General</c:formatCode>
                <c:ptCount val="2"/>
                <c:pt idx="0">
                  <c:v>4.2</c:v>
                </c:pt>
                <c:pt idx="1">
                  <c:v>95.8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spPr>
            <a:solidFill>
              <a:srgbClr val="0070C0"/>
            </a:solidFill>
          </c:spPr>
          <c:dPt>
            <c:idx val="0"/>
            <c:bubble3D val="0"/>
            <c:spPr>
              <a:solidFill>
                <a:srgbClr val="FF0000"/>
              </a:solidFill>
            </c:spPr>
          </c:dPt>
          <c:cat>
            <c:strRef>
              <c:f>Sheet1!$A$1:$A$2</c:f>
              <c:strCache>
                <c:ptCount val="2"/>
                <c:pt idx="0">
                  <c:v>終了</c:v>
                </c:pt>
                <c:pt idx="1">
                  <c:v>継続</c:v>
                </c:pt>
              </c:strCache>
            </c:strRef>
          </c:cat>
          <c:val>
            <c:numRef>
              <c:f>Sheet1!$B$1:$B$2</c:f>
              <c:numCache>
                <c:formatCode>General</c:formatCode>
                <c:ptCount val="2"/>
                <c:pt idx="0">
                  <c:v>1.2</c:v>
                </c:pt>
                <c:pt idx="1">
                  <c:v>98.8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ja-JP"/>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15277777777772E-2"/>
          <c:y val="5.3896604938271607E-2"/>
          <c:w val="0.86577175925925931"/>
          <c:h val="0.83166280864197528"/>
        </c:manualLayout>
      </c:layout>
      <c:lineChart>
        <c:grouping val="standard"/>
        <c:varyColors val="0"/>
        <c:ser>
          <c:idx val="0"/>
          <c:order val="0"/>
          <c:tx>
            <c:strRef>
              <c:f>'[［重要］元データ：介護保険事業状況報告_提出用.xlsx]介護保険事業状況報告（東芝様依頼）'!$B$5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4.6051388888888892E-2"/>
                  <c:y val="8.3293981481481483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7638888888888888E-2"/>
                  <c:y val="-5.3896604938271607E-2"/>
                </c:manualLayout>
              </c:layout>
              <c:spPr/>
              <c:txPr>
                <a:bodyPr/>
                <a:lstStyle/>
                <a:p>
                  <a:pPr>
                    <a:defRPr sz="1200" b="0">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'[［重要］元データ：介護保険事業状況報告_提出用.xlsx]介護保険事業状況報告（東芝様依頼）'!$B$37</c:f>
              <c:strCache>
                <c:ptCount val="1"/>
                <c:pt idx="0">
                  <c:v>大阪府</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5376851851851849E-2"/>
                  <c:y val="-7.839506172839506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041898148148149E-2"/>
                  <c:y val="-8.819444444444445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sz="10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'[［重要］元データ：介護保険事業状況報告_提出用.xlsx]介護保険事業状況報告（東芝様依頼）'!$C$37:$M$37</c:f>
              <c:numCache>
                <c:formatCode>0.0%</c:formatCode>
                <c:ptCount val="11"/>
                <c:pt idx="0">
                  <c:v>0.13368846467668458</c:v>
                </c:pt>
                <c:pt idx="1">
                  <c:v>0.15592635797207519</c:v>
                </c:pt>
                <c:pt idx="2">
                  <c:v>0.17382988284090178</c:v>
                </c:pt>
                <c:pt idx="3">
                  <c:v>0.17766309634800298</c:v>
                </c:pt>
                <c:pt idx="4">
                  <c:v>0.18407571216344951</c:v>
                </c:pt>
                <c:pt idx="5">
                  <c:v>0.17866955838738477</c:v>
                </c:pt>
                <c:pt idx="6">
                  <c:v>0.17791230760940996</c:v>
                </c:pt>
                <c:pt idx="7">
                  <c:v>0.17701727338211443</c:v>
                </c:pt>
                <c:pt idx="8">
                  <c:v>0.18008743705151564</c:v>
                </c:pt>
                <c:pt idx="9">
                  <c:v>0.18738617866939392</c:v>
                </c:pt>
                <c:pt idx="10">
                  <c:v>0.19214244875439374</c:v>
                </c:pt>
              </c:numCache>
            </c:numRef>
          </c:val>
          <c:smooth val="0"/>
        </c:ser>
        <c:ser>
          <c:idx val="2"/>
          <c:order val="2"/>
          <c:tx>
            <c:strRef>
              <c:f>'[［重要］元データ：介護保険事業状況報告_提出用.xlsx]介護保険事業状況報告（東芝様依頼）'!$B$38</c:f>
              <c:strCache>
                <c:ptCount val="1"/>
                <c:pt idx="0">
                  <c:v>大東市</c:v>
                </c:pt>
              </c:strCache>
            </c:strRef>
          </c:tx>
          <c:spPr>
            <a:ln w="38100">
              <a:solidFill>
                <a:schemeClr val="tx2"/>
              </a:solidFill>
            </a:ln>
          </c:spPr>
          <c:marker>
            <c:symbol val="diamond"/>
            <c:size val="7"/>
            <c:spPr>
              <a:solidFill>
                <a:schemeClr val="tx2"/>
              </a:solidFill>
              <a:ln>
                <a:solidFill>
                  <a:schemeClr val="tx2"/>
                </a:solidFill>
              </a:ln>
            </c:spPr>
          </c:marker>
          <c:dLbls>
            <c:dLbl>
              <c:idx val="0"/>
              <c:layout>
                <c:manualLayout>
                  <c:x val="-1.6254629629629629E-3"/>
                  <c:y val="0"/>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1.4699074074073967E-2"/>
                  <c:y val="7.8395061728395068E-2"/>
                </c:manualLayout>
              </c:layout>
              <c:spPr/>
              <c:txPr>
                <a:bodyPr/>
                <a:lstStyle/>
                <a:p>
                  <a:pPr>
                    <a:defRPr sz="1200" b="1"/>
                  </a:pPr>
                  <a:endParaRPr lang="ja-JP"/>
                </a:p>
              </c:txPr>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'[［重要］元データ：介護保険事業状況報告_提出用.xlsx]介護保険事業状況報告（東芝様依頼）'!$C$4:$M$4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'[［重要］元データ：介護保険事業状況報告_提出用.xlsx]介護保険事業状況報告（東芝様依頼）'!$C$38:$M$38</c:f>
              <c:numCache>
                <c:formatCode>0.0%</c:formatCode>
                <c:ptCount val="11"/>
                <c:pt idx="0">
                  <c:v>0.1243407945622876</c:v>
                </c:pt>
                <c:pt idx="1">
                  <c:v>0.14418245071511404</c:v>
                </c:pt>
                <c:pt idx="2">
                  <c:v>0.16037685915418409</c:v>
                </c:pt>
                <c:pt idx="3">
                  <c:v>0.16843434343434344</c:v>
                </c:pt>
                <c:pt idx="4">
                  <c:v>0.17059467695091177</c:v>
                </c:pt>
                <c:pt idx="5">
                  <c:v>0.15939755255726387</c:v>
                </c:pt>
                <c:pt idx="6">
                  <c:v>0.15689449463098687</c:v>
                </c:pt>
                <c:pt idx="7">
                  <c:v>0.15442011354420113</c:v>
                </c:pt>
                <c:pt idx="8">
                  <c:v>0.15414771836286656</c:v>
                </c:pt>
                <c:pt idx="9">
                  <c:v>0.16398045928376351</c:v>
                </c:pt>
                <c:pt idx="10">
                  <c:v>0.16972238717339669</c:v>
                </c:pt>
              </c:numCache>
            </c:numRef>
          </c:val>
          <c:smooth val="0"/>
        </c:ser>
        <c:dLbls>
          <c:showLegendKey val="0"/>
          <c:showVal val="0"/>
          <c:showCatName val="0"/>
          <c:showSerName val="0"/>
          <c:showPercent val="0"/>
          <c:showBubbleSize val="0"/>
        </c:dLbls>
        <c:marker val="1"/>
        <c:smooth val="0"/>
        <c:axId val="99529856"/>
        <c:axId val="99531392"/>
      </c:lineChart>
      <c:catAx>
        <c:axId val="99529856"/>
        <c:scaling>
          <c:orientation val="minMax"/>
        </c:scaling>
        <c:delete val="0"/>
        <c:axPos val="b"/>
        <c:majorTickMark val="out"/>
        <c:minorTickMark val="none"/>
        <c:tickLblPos val="nextTo"/>
        <c:txPr>
          <a:bodyPr rot="0"/>
          <a:lstStyle/>
          <a:p>
            <a:pPr>
              <a:defRPr spc="-130" baseline="0">
                <a:latin typeface="ＭＳ Ｐゴシック" pitchFamily="50" charset="-128"/>
                <a:ea typeface="ＭＳ Ｐゴシック" pitchFamily="50" charset="-128"/>
              </a:defRPr>
            </a:pPr>
            <a:endParaRPr lang="ja-JP"/>
          </a:p>
        </c:txPr>
        <c:crossAx val="99531392"/>
        <c:crosses val="autoZero"/>
        <c:auto val="1"/>
        <c:lblAlgn val="ctr"/>
        <c:lblOffset val="100"/>
        <c:noMultiLvlLbl val="0"/>
      </c:catAx>
      <c:valAx>
        <c:axId val="99531392"/>
        <c:scaling>
          <c:orientation val="minMax"/>
          <c:max val="0.24000000000000002"/>
          <c:min val="8.0000000000000016E-2"/>
        </c:scaling>
        <c:delete val="0"/>
        <c:axPos val="l"/>
        <c:majorGridlines/>
        <c:numFmt formatCode="0.0%" sourceLinked="1"/>
        <c:majorTickMark val="out"/>
        <c:minorTickMark val="none"/>
        <c:tickLblPos val="nextTo"/>
        <c:crossAx val="99529856"/>
        <c:crosses val="autoZero"/>
        <c:crossBetween val="between"/>
        <c:majorUnit val="2.0000000000000004E-2"/>
      </c:valAx>
    </c:plotArea>
    <c:legend>
      <c:legendPos val="r"/>
      <c:layout>
        <c:manualLayout>
          <c:xMode val="edge"/>
          <c:yMode val="edge"/>
          <c:x val="8.7693518518518518E-2"/>
          <c:y val="7.6837962962962969E-2"/>
          <c:w val="0.22233564814814818"/>
          <c:h val="0.1750659722222222"/>
        </c:manualLayout>
      </c:layout>
      <c:overlay val="0"/>
      <c:spPr>
        <a:solidFill>
          <a:schemeClr val="bg1"/>
        </a:solidFill>
      </c:spPr>
    </c:legend>
    <c:plotVisOnly val="1"/>
    <c:dispBlanksAs val="gap"/>
    <c:showDLblsOverMax val="0"/>
  </c:chart>
  <c:txPr>
    <a:bodyPr/>
    <a:lstStyle/>
    <a:p>
      <a:pPr>
        <a:defRPr sz="900">
          <a:latin typeface="ＭＳ Ｐゴシック" pitchFamily="50" charset="-128"/>
          <a:ea typeface="ＭＳ Ｐゴシック"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74537037037019E-2"/>
          <c:y val="6.3695987654320982E-2"/>
          <c:w val="0.85474861111111111"/>
          <c:h val="0.82186342592592587"/>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2.8723579241713943E-2"/>
                  <c:y val="4.8996913580246826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8.1277777777777772E-3"/>
                  <c:y val="6.3695987654320982E-2"/>
                </c:manualLayout>
              </c:layout>
              <c:tx>
                <c:rich>
                  <a:bodyPr/>
                  <a:lstStyle/>
                  <a:p>
                    <a:r>
                      <a:rPr lang="en-US" altLang="en-US" dirty="0" smtClean="0"/>
                      <a:t>17.3%</a:t>
                    </a:r>
                    <a:endParaRPr lang="en-US" altLang="en-US" dirty="0"/>
                  </a:p>
                </c:rich>
              </c:tx>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0.12418971818840795</c:v>
                </c:pt>
                <c:pt idx="1">
                  <c:v>0.13889027698368542</c:v>
                </c:pt>
                <c:pt idx="2">
                  <c:v>0.15122750594473389</c:v>
                </c:pt>
                <c:pt idx="3">
                  <c:v>0.15701287162053457</c:v>
                </c:pt>
                <c:pt idx="4" formatCode="0.00%">
                  <c:v>0.16134806970238774</c:v>
                </c:pt>
                <c:pt idx="5" formatCode="0.00%">
                  <c:v>0.15885316307618774</c:v>
                </c:pt>
                <c:pt idx="6">
                  <c:v>0.15913633822420212</c:v>
                </c:pt>
                <c:pt idx="7">
                  <c:v>0.15975717377708454</c:v>
                </c:pt>
                <c:pt idx="8">
                  <c:v>0.16240842233222319</c:v>
                </c:pt>
                <c:pt idx="9">
                  <c:v>0.16864940577967238</c:v>
                </c:pt>
                <c:pt idx="10" formatCode="0.00%">
                  <c:v>0.17292227717347888</c:v>
                </c:pt>
              </c:numCache>
            </c:numRef>
          </c:val>
          <c:smooth val="0"/>
        </c:ser>
        <c:ser>
          <c:idx val="1"/>
          <c:order val="1"/>
          <c:tx>
            <c:strRef>
              <c:f>'介護保険事業状況報告（東芝様依頼）'!$B$34</c:f>
              <c:strCache>
                <c:ptCount val="1"/>
                <c:pt idx="0">
                  <c:v>岡山県</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4.439098610083065E-2"/>
                  <c:y val="6.3695987654320982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3501110288674961E-2"/>
                  <c:y val="-5.3896990740740738E-2"/>
                </c:manualLayout>
              </c:layout>
              <c:spPr/>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dLbl>
            <c:txPr>
              <a:bodyPr/>
              <a:lstStyle/>
              <a:p>
                <a:pPr>
                  <a:defRPr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'介護保険事業状況報告（東芝様依頼）'!$C$34:$M$34</c:f>
              <c:numCache>
                <c:formatCode>0.0%</c:formatCode>
                <c:ptCount val="11"/>
                <c:pt idx="0">
                  <c:v>0.14853403166941082</c:v>
                </c:pt>
                <c:pt idx="1">
                  <c:v>0.16487054317731423</c:v>
                </c:pt>
                <c:pt idx="2">
                  <c:v>0.1768305172133714</c:v>
                </c:pt>
                <c:pt idx="3">
                  <c:v>0.18262084588638886</c:v>
                </c:pt>
                <c:pt idx="4">
                  <c:v>0.18744403790650638</c:v>
                </c:pt>
                <c:pt idx="5">
                  <c:v>0.184602797280115</c:v>
                </c:pt>
                <c:pt idx="6">
                  <c:v>0.18511073799364738</c:v>
                </c:pt>
                <c:pt idx="7">
                  <c:v>0.18649392438291207</c:v>
                </c:pt>
                <c:pt idx="8">
                  <c:v>0.18888750182052721</c:v>
                </c:pt>
                <c:pt idx="9">
                  <c:v>0.19495903856157273</c:v>
                </c:pt>
                <c:pt idx="10">
                  <c:v>0.19958355826328372</c:v>
                </c:pt>
              </c:numCache>
            </c:numRef>
          </c:val>
          <c:smooth val="0"/>
        </c:ser>
        <c:ser>
          <c:idx val="2"/>
          <c:order val="2"/>
          <c:tx>
            <c:strRef>
              <c:f>'介護保険事業状況報告（東芝様依頼）'!$B$35</c:f>
              <c:strCache>
                <c:ptCount val="1"/>
                <c:pt idx="0">
                  <c:v>総社市</c:v>
                </c:pt>
              </c:strCache>
            </c:strRef>
          </c:tx>
          <c:spPr>
            <a:ln w="38100">
              <a:solidFill>
                <a:schemeClr val="tx2"/>
              </a:solidFill>
            </a:ln>
          </c:spPr>
          <c:marker>
            <c:symbol val="diamond"/>
            <c:size val="7"/>
            <c:spPr>
              <a:solidFill>
                <a:schemeClr val="tx2"/>
              </a:solidFill>
              <a:ln w="25400">
                <a:solidFill>
                  <a:schemeClr val="tx2"/>
                </a:solidFill>
              </a:ln>
            </c:spPr>
          </c:marker>
          <c:dLbls>
            <c:dLbl>
              <c:idx val="0"/>
              <c:layout>
                <c:manualLayout>
                  <c:x val="-4.7002220577350096E-2"/>
                  <c:y val="-6.3695987654320982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611234476519441E-2"/>
                  <c:y val="-3.9197530864197534E-2"/>
                </c:manualLayout>
              </c:layout>
              <c:spPr/>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dLbl>
            <c:txPr>
              <a:bodyPr/>
              <a:lstStyle/>
              <a:p>
                <a:pPr>
                  <a:defRPr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'介護保険事業状況報告（東芝様依頼）'!$C$35:$M$35</c:f>
              <c:numCache>
                <c:formatCode>0.0%</c:formatCode>
                <c:ptCount val="11"/>
                <c:pt idx="0">
                  <c:v>0.15187239944521497</c:v>
                </c:pt>
                <c:pt idx="1">
                  <c:v>0.16808111152835148</c:v>
                </c:pt>
                <c:pt idx="2">
                  <c:v>0.17824639289678135</c:v>
                </c:pt>
                <c:pt idx="3">
                  <c:v>0.18340036563071299</c:v>
                </c:pt>
                <c:pt idx="4">
                  <c:v>0.18499677581142079</c:v>
                </c:pt>
                <c:pt idx="5">
                  <c:v>0.17986212659285566</c:v>
                </c:pt>
                <c:pt idx="6">
                  <c:v>0.17449755567626291</c:v>
                </c:pt>
                <c:pt idx="7">
                  <c:v>0.17056105610561056</c:v>
                </c:pt>
                <c:pt idx="8">
                  <c:v>0.17114550281681021</c:v>
                </c:pt>
                <c:pt idx="9">
                  <c:v>0.17719974309569686</c:v>
                </c:pt>
                <c:pt idx="10">
                  <c:v>0.18089887640449437</c:v>
                </c:pt>
              </c:numCache>
            </c:numRef>
          </c:val>
          <c:smooth val="0"/>
        </c:ser>
        <c:dLbls>
          <c:showLegendKey val="0"/>
          <c:showVal val="0"/>
          <c:showCatName val="0"/>
          <c:showSerName val="0"/>
          <c:showPercent val="0"/>
          <c:showBubbleSize val="0"/>
        </c:dLbls>
        <c:marker val="1"/>
        <c:smooth val="0"/>
        <c:axId val="234540416"/>
        <c:axId val="234882176"/>
      </c:lineChart>
      <c:catAx>
        <c:axId val="234540416"/>
        <c:scaling>
          <c:orientation val="minMax"/>
        </c:scaling>
        <c:delete val="0"/>
        <c:axPos val="b"/>
        <c:majorTickMark val="out"/>
        <c:minorTickMark val="none"/>
        <c:tickLblPos val="nextTo"/>
        <c:txPr>
          <a:bodyPr rot="0"/>
          <a:lstStyle/>
          <a:p>
            <a:pPr>
              <a:defRPr sz="900" spc="-130" baseline="0">
                <a:latin typeface="ＭＳ Ｐゴシック" pitchFamily="50" charset="-128"/>
                <a:ea typeface="ＭＳ Ｐゴシック" pitchFamily="50" charset="-128"/>
              </a:defRPr>
            </a:pPr>
            <a:endParaRPr lang="ja-JP"/>
          </a:p>
        </c:txPr>
        <c:crossAx val="234882176"/>
        <c:crosses val="autoZero"/>
        <c:auto val="1"/>
        <c:lblAlgn val="ctr"/>
        <c:lblOffset val="100"/>
        <c:noMultiLvlLbl val="0"/>
      </c:catAx>
      <c:valAx>
        <c:axId val="234882176"/>
        <c:scaling>
          <c:orientation val="minMax"/>
          <c:max val="0.24000000000000002"/>
          <c:min val="8.0000000000000016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234540416"/>
        <c:crosses val="autoZero"/>
        <c:crossBetween val="between"/>
        <c:majorUnit val="2.0000000000000004E-2"/>
      </c:valAx>
    </c:plotArea>
    <c:legend>
      <c:legendPos val="r"/>
      <c:layout>
        <c:manualLayout>
          <c:xMode val="edge"/>
          <c:yMode val="edge"/>
          <c:x val="0.10434652777777778"/>
          <c:y val="6.8217592592592594E-2"/>
          <c:w val="0.2063224537037037"/>
          <c:h val="0.19230671296296295"/>
        </c:manualLayout>
      </c:layout>
      <c:overlay val="0"/>
      <c:spPr>
        <a:solidFill>
          <a:schemeClr val="bg1"/>
        </a:solidFill>
      </c:spPr>
      <c:txPr>
        <a:bodyPr/>
        <a:lstStyle/>
        <a:p>
          <a:pPr>
            <a:defRPr sz="9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26157407407397E-2"/>
          <c:y val="4.8996913580246916E-2"/>
          <c:w val="0.82657268518518534"/>
          <c:h val="0.82098148148148153"/>
        </c:manualLayout>
      </c:layout>
      <c:lineChart>
        <c:grouping val="standard"/>
        <c:varyColors val="0"/>
        <c:ser>
          <c:idx val="0"/>
          <c:order val="0"/>
          <c:tx>
            <c:strRef>
              <c:f>'介護保険事業状況報告（東芝様依頼）'!$B$5</c:f>
              <c:strCache>
                <c:ptCount val="1"/>
                <c:pt idx="0">
                  <c:v>全国</c:v>
                </c:pt>
              </c:strCache>
            </c:strRef>
          </c:tx>
          <c:spPr>
            <a:ln w="9525">
              <a:solidFill>
                <a:schemeClr val="tx1"/>
              </a:solidFill>
            </a:ln>
          </c:spPr>
          <c:marker>
            <c:symbol val="circle"/>
            <c:size val="5"/>
            <c:spPr>
              <a:solidFill>
                <a:schemeClr val="bg1"/>
              </a:solidFill>
              <a:ln>
                <a:solidFill>
                  <a:schemeClr val="tx1"/>
                </a:solidFill>
              </a:ln>
            </c:spPr>
          </c:marker>
          <c:dLbls>
            <c:dLbl>
              <c:idx val="0"/>
              <c:layout>
                <c:manualLayout>
                  <c:x val="-3.6885879629629616E-2"/>
                  <c:y val="-0.10779320987654321"/>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5.2226745620528002E-3"/>
                  <c:y val="-6.369637345679012E-2"/>
                </c:manualLayout>
              </c:layout>
              <c:showLegendKey val="0"/>
              <c:showVal val="1"/>
              <c:showCatName val="0"/>
              <c:showSerName val="0"/>
              <c:showPercent val="0"/>
              <c:showBubbleSize val="0"/>
            </c:dLbl>
            <c:txPr>
              <a:bodyPr/>
              <a:lstStyle/>
              <a:p>
                <a:pPr>
                  <a:defRPr sz="1200">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'介護保険事業状況報告（東芝様依頼）'!$C$5:$M$5</c:f>
              <c:numCache>
                <c:formatCode>0.0%</c:formatCode>
                <c:ptCount val="11"/>
                <c:pt idx="0">
                  <c:v>0.12418971818840795</c:v>
                </c:pt>
                <c:pt idx="1">
                  <c:v>0.13889027698368542</c:v>
                </c:pt>
                <c:pt idx="2">
                  <c:v>0.15122750594473389</c:v>
                </c:pt>
                <c:pt idx="3">
                  <c:v>0.15701287162053457</c:v>
                </c:pt>
                <c:pt idx="4">
                  <c:v>0.16134806970238774</c:v>
                </c:pt>
                <c:pt idx="5">
                  <c:v>0.15885316307618774</c:v>
                </c:pt>
                <c:pt idx="6">
                  <c:v>0.15913633822420212</c:v>
                </c:pt>
                <c:pt idx="7">
                  <c:v>0.15975717377708454</c:v>
                </c:pt>
                <c:pt idx="8">
                  <c:v>0.16240842233222319</c:v>
                </c:pt>
                <c:pt idx="9">
                  <c:v>0.16864940577967238</c:v>
                </c:pt>
                <c:pt idx="10">
                  <c:v>0.17292227717347888</c:v>
                </c:pt>
              </c:numCache>
            </c:numRef>
          </c:val>
          <c:smooth val="0"/>
        </c:ser>
        <c:ser>
          <c:idx val="1"/>
          <c:order val="1"/>
          <c:tx>
            <c:strRef>
              <c:f>'介護保険事業状況報告（東芝様依頼）'!$B$40</c:f>
              <c:strCache>
                <c:ptCount val="1"/>
                <c:pt idx="0">
                  <c:v>愛知県</c:v>
                </c:pt>
              </c:strCache>
            </c:strRef>
          </c:tx>
          <c:spPr>
            <a:ln w="12700">
              <a:solidFill>
                <a:schemeClr val="tx1"/>
              </a:solidFill>
            </a:ln>
          </c:spPr>
          <c:marker>
            <c:symbol val="triangle"/>
            <c:size val="5"/>
            <c:spPr>
              <a:solidFill>
                <a:srgbClr val="FF99FF"/>
              </a:solidFill>
              <a:ln>
                <a:solidFill>
                  <a:schemeClr val="tx1"/>
                </a:solidFill>
              </a:ln>
            </c:spPr>
          </c:marker>
          <c:dLbls>
            <c:dLbl>
              <c:idx val="0"/>
              <c:layout>
                <c:manualLayout>
                  <c:x val="-3.3946048194752859E-2"/>
                  <c:y val="-4.4097222222222225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9.5744158094362042E-17"/>
                  <c:y val="-4.4097222222222225E-2"/>
                </c:manualLayout>
              </c:layout>
              <c:showLegendKey val="0"/>
              <c:showVal val="1"/>
              <c:showCatName val="0"/>
              <c:showSerName val="0"/>
              <c:showPercent val="0"/>
              <c:showBubbleSize val="0"/>
            </c:dLbl>
            <c:txPr>
              <a:bodyPr/>
              <a:lstStyle/>
              <a:p>
                <a:pPr>
                  <a:defRPr sz="1200" i="1">
                    <a:latin typeface="ＭＳ Ｐ明朝" pitchFamily="18" charset="-128"/>
                    <a:ea typeface="ＭＳ Ｐ明朝" pitchFamily="18"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'介護保険事業状況報告（東芝様依頼）'!$C$40:$M$40</c:f>
              <c:numCache>
                <c:formatCode>0.0%</c:formatCode>
                <c:ptCount val="11"/>
                <c:pt idx="0">
                  <c:v>0.10721312859518452</c:v>
                </c:pt>
                <c:pt idx="1">
                  <c:v>0.11995114709233622</c:v>
                </c:pt>
                <c:pt idx="2">
                  <c:v>0.13090525992527255</c:v>
                </c:pt>
                <c:pt idx="3">
                  <c:v>0.13593206893827681</c:v>
                </c:pt>
                <c:pt idx="4">
                  <c:v>0.13951656609610849</c:v>
                </c:pt>
                <c:pt idx="5">
                  <c:v>0.13707981090877233</c:v>
                </c:pt>
                <c:pt idx="6">
                  <c:v>0.13697010762882161</c:v>
                </c:pt>
                <c:pt idx="7">
                  <c:v>0.1371973248643108</c:v>
                </c:pt>
                <c:pt idx="8">
                  <c:v>0.13869379259062253</c:v>
                </c:pt>
                <c:pt idx="9">
                  <c:v>0.14409101428569518</c:v>
                </c:pt>
                <c:pt idx="10">
                  <c:v>0.14787869654519259</c:v>
                </c:pt>
              </c:numCache>
            </c:numRef>
          </c:val>
          <c:smooth val="0"/>
        </c:ser>
        <c:ser>
          <c:idx val="2"/>
          <c:order val="2"/>
          <c:tx>
            <c:strRef>
              <c:f>'介護保険事業状況報告（東芝様依頼）'!$B$41</c:f>
              <c:strCache>
                <c:ptCount val="1"/>
                <c:pt idx="0">
                  <c:v>武豊町</c:v>
                </c:pt>
              </c:strCache>
            </c:strRef>
          </c:tx>
          <c:spPr>
            <a:ln w="38100">
              <a:solidFill>
                <a:srgbClr val="002060"/>
              </a:solidFill>
            </a:ln>
          </c:spPr>
          <c:marker>
            <c:symbol val="diamond"/>
            <c:size val="7"/>
            <c:spPr>
              <a:solidFill>
                <a:srgbClr val="002060"/>
              </a:solidFill>
              <a:ln w="25400">
                <a:solidFill>
                  <a:srgbClr val="002060"/>
                </a:solidFill>
              </a:ln>
            </c:spPr>
          </c:marker>
          <c:dLbls>
            <c:dLbl>
              <c:idx val="0"/>
              <c:layout>
                <c:manualLayout>
                  <c:x val="6.8652777777777774E-3"/>
                  <c:y val="3.9197530864197534E-2"/>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2.0560901389916933E-7"/>
                  <c:y val="-3.9197530864197534E-2"/>
                </c:manualLayout>
              </c:layout>
              <c:showLegendKey val="0"/>
              <c:showVal val="1"/>
              <c:showCatName val="0"/>
              <c:showSerName val="0"/>
              <c:showPercent val="0"/>
              <c:showBubbleSize val="0"/>
            </c:dLbl>
            <c:txPr>
              <a:bodyPr/>
              <a:lstStyle/>
              <a:p>
                <a:pPr>
                  <a:defRPr sz="1200" b="1">
                    <a:latin typeface="ＭＳ Ｐゴシック" pitchFamily="50" charset="-128"/>
                    <a:ea typeface="ＭＳ Ｐゴシック" pitchFamily="50" charset="-128"/>
                  </a:defRPr>
                </a:pPr>
                <a:endParaRPr lang="ja-JP"/>
              </a:p>
            </c:txPr>
            <c:showLegendKey val="0"/>
            <c:showVal val="1"/>
            <c:showCatName val="0"/>
            <c:showSerName val="0"/>
            <c:showPercent val="0"/>
            <c:showBubbleSize val="0"/>
            <c:showLeaderLines val="0"/>
          </c:dLbls>
          <c:cat>
            <c:strRef>
              <c:f>'介護保険事業状況報告（東芝様依頼）'!$C$4:$M$4</c:f>
              <c:strCache>
                <c:ptCount val="11"/>
                <c:pt idx="0">
                  <c:v>H13年</c:v>
                </c:pt>
                <c:pt idx="1">
                  <c:v>14年</c:v>
                </c:pt>
                <c:pt idx="2">
                  <c:v>15年</c:v>
                </c:pt>
                <c:pt idx="3">
                  <c:v>16年</c:v>
                </c:pt>
                <c:pt idx="4">
                  <c:v>17年</c:v>
                </c:pt>
                <c:pt idx="5">
                  <c:v>18年</c:v>
                </c:pt>
                <c:pt idx="6">
                  <c:v>19年</c:v>
                </c:pt>
                <c:pt idx="7">
                  <c:v>20年</c:v>
                </c:pt>
                <c:pt idx="8">
                  <c:v>21年</c:v>
                </c:pt>
                <c:pt idx="9">
                  <c:v>22年</c:v>
                </c:pt>
                <c:pt idx="10">
                  <c:v>23年</c:v>
                </c:pt>
              </c:strCache>
            </c:strRef>
          </c:cat>
          <c:val>
            <c:numRef>
              <c:f>'介護保険事業状況報告（東芝様依頼）'!$C$41:$M$41</c:f>
              <c:numCache>
                <c:formatCode>0.0%</c:formatCode>
                <c:ptCount val="11"/>
                <c:pt idx="0">
                  <c:v>9.5793116008013116E-2</c:v>
                </c:pt>
                <c:pt idx="1">
                  <c:v>0.10299982659961852</c:v>
                </c:pt>
                <c:pt idx="2">
                  <c:v>0.1075</c:v>
                </c:pt>
                <c:pt idx="3">
                  <c:v>0.11711856248997272</c:v>
                </c:pt>
                <c:pt idx="4">
                  <c:v>0.11532625189681335</c:v>
                </c:pt>
                <c:pt idx="5">
                  <c:v>0.11409110259684972</c:v>
                </c:pt>
                <c:pt idx="6">
                  <c:v>0.11499330655957161</c:v>
                </c:pt>
                <c:pt idx="7">
                  <c:v>0.11575194193301923</c:v>
                </c:pt>
                <c:pt idx="8">
                  <c:v>0.11502918287937743</c:v>
                </c:pt>
                <c:pt idx="9">
                  <c:v>0.11941014266874475</c:v>
                </c:pt>
                <c:pt idx="10">
                  <c:v>0.11904761904761904</c:v>
                </c:pt>
              </c:numCache>
            </c:numRef>
          </c:val>
          <c:smooth val="0"/>
        </c:ser>
        <c:dLbls>
          <c:showLegendKey val="0"/>
          <c:showVal val="0"/>
          <c:showCatName val="0"/>
          <c:showSerName val="0"/>
          <c:showPercent val="0"/>
          <c:showBubbleSize val="0"/>
        </c:dLbls>
        <c:marker val="1"/>
        <c:smooth val="0"/>
        <c:axId val="235241472"/>
        <c:axId val="235243008"/>
      </c:lineChart>
      <c:catAx>
        <c:axId val="235241472"/>
        <c:scaling>
          <c:orientation val="minMax"/>
        </c:scaling>
        <c:delete val="0"/>
        <c:axPos val="b"/>
        <c:majorTickMark val="out"/>
        <c:minorTickMark val="none"/>
        <c:tickLblPos val="nextTo"/>
        <c:txPr>
          <a:bodyPr rot="0"/>
          <a:lstStyle/>
          <a:p>
            <a:pPr>
              <a:defRPr sz="900" spc="-130" baseline="0">
                <a:latin typeface="ＭＳ Ｐゴシック" pitchFamily="50" charset="-128"/>
                <a:ea typeface="ＭＳ Ｐゴシック" pitchFamily="50" charset="-128"/>
              </a:defRPr>
            </a:pPr>
            <a:endParaRPr lang="ja-JP"/>
          </a:p>
        </c:txPr>
        <c:crossAx val="235243008"/>
        <c:crosses val="autoZero"/>
        <c:auto val="1"/>
        <c:lblAlgn val="ctr"/>
        <c:lblOffset val="100"/>
        <c:noMultiLvlLbl val="0"/>
      </c:catAx>
      <c:valAx>
        <c:axId val="235243008"/>
        <c:scaling>
          <c:orientation val="minMax"/>
          <c:max val="0.24000000000000002"/>
          <c:min val="8.0000000000000016E-2"/>
        </c:scaling>
        <c:delete val="0"/>
        <c:axPos val="l"/>
        <c:majorGridlines/>
        <c:numFmt formatCode="0.0%" sourceLinked="1"/>
        <c:majorTickMark val="out"/>
        <c:minorTickMark val="none"/>
        <c:tickLblPos val="nextTo"/>
        <c:txPr>
          <a:bodyPr/>
          <a:lstStyle/>
          <a:p>
            <a:pPr>
              <a:defRPr sz="900">
                <a:latin typeface="ＭＳ Ｐゴシック" pitchFamily="50" charset="-128"/>
                <a:ea typeface="ＭＳ Ｐゴシック" pitchFamily="50" charset="-128"/>
              </a:defRPr>
            </a:pPr>
            <a:endParaRPr lang="ja-JP"/>
          </a:p>
        </c:txPr>
        <c:crossAx val="235241472"/>
        <c:crosses val="autoZero"/>
        <c:crossBetween val="between"/>
        <c:majorUnit val="2.0000000000000004E-2"/>
      </c:valAx>
    </c:plotArea>
    <c:legend>
      <c:legendPos val="r"/>
      <c:layout>
        <c:manualLayout>
          <c:xMode val="edge"/>
          <c:yMode val="edge"/>
          <c:x val="8.9630092592592608E-2"/>
          <c:y val="6.101273148148148E-2"/>
          <c:w val="0.21254953703703705"/>
          <c:h val="0.20181674382716047"/>
        </c:manualLayout>
      </c:layout>
      <c:overlay val="0"/>
      <c:spPr>
        <a:solidFill>
          <a:schemeClr val="bg1"/>
        </a:solidFill>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2013/11/25</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2013/11/25</a:t>
            </a:fld>
            <a:endParaRPr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6" tIns="45708" rIns="91416" bIns="45708"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16" tIns="45708" rIns="91416" bIns="45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98051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DBB287-9128-4499-99AA-3A9C4416444E}" type="slidenum">
              <a:rPr lang="en-US" altLang="ja-JP">
                <a:solidFill>
                  <a:prstClr val="black"/>
                </a:solidFill>
              </a:rPr>
              <a:pPr>
                <a:defRPr/>
              </a:pPr>
              <a:t>15</a:t>
            </a:fld>
            <a:endParaRPr lang="en-US" altLang="ja-JP">
              <a:solidFill>
                <a:prstClr val="black"/>
              </a:solidFill>
            </a:endParaRPr>
          </a:p>
        </p:txBody>
      </p:sp>
      <p:sp>
        <p:nvSpPr>
          <p:cNvPr id="29699" name="Rectangle 2"/>
          <p:cNvSpPr>
            <a:spLocks noGrp="1" noRot="1" noChangeAspect="1" noChangeArrowheads="1" noTextEdit="1"/>
          </p:cNvSpPr>
          <p:nvPr>
            <p:ph type="sldImg"/>
          </p:nvPr>
        </p:nvSpPr>
        <p:spPr bwMode="auto">
          <a:xfrm>
            <a:off x="712788" y="744538"/>
            <a:ext cx="538321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16</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18</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E39A6-7028-4BAF-A36D-DCE1B7B523C1}" type="slidenum">
              <a:rPr lang="en-US" altLang="ja-JP">
                <a:solidFill>
                  <a:srgbClr val="000000"/>
                </a:solidFill>
              </a:rPr>
              <a:pPr fontAlgn="base">
                <a:spcBef>
                  <a:spcPct val="0"/>
                </a:spcBef>
                <a:spcAft>
                  <a:spcPct val="0"/>
                </a:spcAft>
              </a:pPr>
              <a:t>20</a:t>
            </a:fld>
            <a:endParaRPr lang="en-US" altLang="ja-JP">
              <a:solidFill>
                <a:srgbClr val="000000"/>
              </a:solidFill>
            </a:endParaRPr>
          </a:p>
        </p:txBody>
      </p:sp>
      <p:sp>
        <p:nvSpPr>
          <p:cNvPr id="15362"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22</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2</a:t>
            </a:fld>
            <a:endParaRPr lang="ja-JP" altLang="en-US">
              <a:solidFill>
                <a:prstClr val="black"/>
              </a:solidFill>
            </a:endParaRPr>
          </a:p>
        </p:txBody>
      </p:sp>
    </p:spTree>
    <p:extLst>
      <p:ext uri="{BB962C8B-B14F-4D97-AF65-F5344CB8AC3E}">
        <p14:creationId xmlns:p14="http://schemas.microsoft.com/office/powerpoint/2010/main" val="125858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712788" y="746125"/>
            <a:ext cx="5381625"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u="sng" dirty="0" smtClean="0">
              <a:solidFill>
                <a:srgbClr val="FF0000"/>
              </a:solidFill>
            </a:endParaRPr>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pitchFamily="50" charset="-128"/>
              </a:defRPr>
            </a:lvl1pPr>
            <a:lvl2pPr marL="742877" indent="-285721">
              <a:defRPr kumimoji="1">
                <a:solidFill>
                  <a:schemeClr val="tx1"/>
                </a:solidFill>
                <a:latin typeface="Calibri" pitchFamily="34" charset="0"/>
                <a:ea typeface="ＭＳ Ｐゴシック" pitchFamily="50" charset="-128"/>
              </a:defRPr>
            </a:lvl2pPr>
            <a:lvl3pPr marL="1142889" indent="-228578">
              <a:defRPr kumimoji="1">
                <a:solidFill>
                  <a:schemeClr val="tx1"/>
                </a:solidFill>
                <a:latin typeface="Calibri" pitchFamily="34" charset="0"/>
                <a:ea typeface="ＭＳ Ｐゴシック" pitchFamily="50" charset="-128"/>
              </a:defRPr>
            </a:lvl3pPr>
            <a:lvl4pPr marL="1600045" indent="-228578">
              <a:defRPr kumimoji="1">
                <a:solidFill>
                  <a:schemeClr val="tx1"/>
                </a:solidFill>
                <a:latin typeface="Calibri" pitchFamily="34" charset="0"/>
                <a:ea typeface="ＭＳ Ｐゴシック" pitchFamily="50" charset="-128"/>
              </a:defRPr>
            </a:lvl4pPr>
            <a:lvl5pPr marL="2057199" indent="-228578">
              <a:defRPr kumimoji="1">
                <a:solidFill>
                  <a:schemeClr val="tx1"/>
                </a:solidFill>
                <a:latin typeface="Calibri" pitchFamily="34" charset="0"/>
                <a:ea typeface="ＭＳ Ｐゴシック" pitchFamily="50" charset="-128"/>
              </a:defRPr>
            </a:lvl5pPr>
            <a:lvl6pPr marL="2514355" indent="-228578" defTabSz="912724" fontAlgn="base">
              <a:spcBef>
                <a:spcPct val="0"/>
              </a:spcBef>
              <a:spcAft>
                <a:spcPct val="0"/>
              </a:spcAft>
              <a:defRPr kumimoji="1">
                <a:solidFill>
                  <a:schemeClr val="tx1"/>
                </a:solidFill>
                <a:latin typeface="Calibri" pitchFamily="34" charset="0"/>
                <a:ea typeface="ＭＳ Ｐゴシック" pitchFamily="50" charset="-128"/>
              </a:defRPr>
            </a:lvl6pPr>
            <a:lvl7pPr marL="2971511" indent="-228578" defTabSz="912724" fontAlgn="base">
              <a:spcBef>
                <a:spcPct val="0"/>
              </a:spcBef>
              <a:spcAft>
                <a:spcPct val="0"/>
              </a:spcAft>
              <a:defRPr kumimoji="1">
                <a:solidFill>
                  <a:schemeClr val="tx1"/>
                </a:solidFill>
                <a:latin typeface="Calibri" pitchFamily="34" charset="0"/>
                <a:ea typeface="ＭＳ Ｐゴシック" pitchFamily="50" charset="-128"/>
              </a:defRPr>
            </a:lvl7pPr>
            <a:lvl8pPr marL="3428667" indent="-228578" defTabSz="912724" fontAlgn="base">
              <a:spcBef>
                <a:spcPct val="0"/>
              </a:spcBef>
              <a:spcAft>
                <a:spcPct val="0"/>
              </a:spcAft>
              <a:defRPr kumimoji="1">
                <a:solidFill>
                  <a:schemeClr val="tx1"/>
                </a:solidFill>
                <a:latin typeface="Calibri" pitchFamily="34" charset="0"/>
                <a:ea typeface="ＭＳ Ｐゴシック" pitchFamily="50" charset="-128"/>
              </a:defRPr>
            </a:lvl8pPr>
            <a:lvl9pPr marL="3885822" indent="-228578" defTabSz="912724" fontAlgn="base">
              <a:spcBef>
                <a:spcPct val="0"/>
              </a:spcBef>
              <a:spcAft>
                <a:spcPct val="0"/>
              </a:spcAft>
              <a:defRPr kumimoji="1">
                <a:solidFill>
                  <a:schemeClr val="tx1"/>
                </a:solidFill>
                <a:latin typeface="Calibri" pitchFamily="34" charset="0"/>
                <a:ea typeface="ＭＳ Ｐゴシック" pitchFamily="50" charset="-128"/>
              </a:defRPr>
            </a:lvl9pPr>
          </a:lstStyle>
          <a:p>
            <a:pPr defTabSz="912724"/>
            <a:fld id="{4B9928E3-B51F-4D4C-A888-3E31B297DD6A}" type="slidenum">
              <a:rPr lang="ja-JP" altLang="en-US">
                <a:solidFill>
                  <a:prstClr val="black"/>
                </a:solidFill>
              </a:rPr>
              <a:pPr defTabSz="912724"/>
              <a:t>3</a:t>
            </a:fld>
            <a:endParaRPr lang="ja-JP"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xfrm>
            <a:off x="715963"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u="sng" dirty="0" smtClean="0">
              <a:solidFill>
                <a:srgbClr val="FF0000"/>
              </a:solidFill>
            </a:endParaRPr>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pitchFamily="50" charset="-128"/>
              </a:defRPr>
            </a:lvl1pPr>
            <a:lvl2pPr marL="742877" indent="-285721">
              <a:defRPr kumimoji="1">
                <a:solidFill>
                  <a:schemeClr val="tx1"/>
                </a:solidFill>
                <a:latin typeface="Calibri" pitchFamily="34" charset="0"/>
                <a:ea typeface="ＭＳ Ｐゴシック" pitchFamily="50" charset="-128"/>
              </a:defRPr>
            </a:lvl2pPr>
            <a:lvl3pPr marL="1142889" indent="-228578">
              <a:defRPr kumimoji="1">
                <a:solidFill>
                  <a:schemeClr val="tx1"/>
                </a:solidFill>
                <a:latin typeface="Calibri" pitchFamily="34" charset="0"/>
                <a:ea typeface="ＭＳ Ｐゴシック" pitchFamily="50" charset="-128"/>
              </a:defRPr>
            </a:lvl3pPr>
            <a:lvl4pPr marL="1600045" indent="-228578">
              <a:defRPr kumimoji="1">
                <a:solidFill>
                  <a:schemeClr val="tx1"/>
                </a:solidFill>
                <a:latin typeface="Calibri" pitchFamily="34" charset="0"/>
                <a:ea typeface="ＭＳ Ｐゴシック" pitchFamily="50" charset="-128"/>
              </a:defRPr>
            </a:lvl4pPr>
            <a:lvl5pPr marL="2057199" indent="-228578">
              <a:defRPr kumimoji="1">
                <a:solidFill>
                  <a:schemeClr val="tx1"/>
                </a:solidFill>
                <a:latin typeface="Calibri" pitchFamily="34" charset="0"/>
                <a:ea typeface="ＭＳ Ｐゴシック" pitchFamily="50" charset="-128"/>
              </a:defRPr>
            </a:lvl5pPr>
            <a:lvl6pPr marL="2514355" indent="-228578" defTabSz="912724" fontAlgn="base">
              <a:spcBef>
                <a:spcPct val="0"/>
              </a:spcBef>
              <a:spcAft>
                <a:spcPct val="0"/>
              </a:spcAft>
              <a:defRPr kumimoji="1">
                <a:solidFill>
                  <a:schemeClr val="tx1"/>
                </a:solidFill>
                <a:latin typeface="Calibri" pitchFamily="34" charset="0"/>
                <a:ea typeface="ＭＳ Ｐゴシック" pitchFamily="50" charset="-128"/>
              </a:defRPr>
            </a:lvl6pPr>
            <a:lvl7pPr marL="2971511" indent="-228578" defTabSz="912724" fontAlgn="base">
              <a:spcBef>
                <a:spcPct val="0"/>
              </a:spcBef>
              <a:spcAft>
                <a:spcPct val="0"/>
              </a:spcAft>
              <a:defRPr kumimoji="1">
                <a:solidFill>
                  <a:schemeClr val="tx1"/>
                </a:solidFill>
                <a:latin typeface="Calibri" pitchFamily="34" charset="0"/>
                <a:ea typeface="ＭＳ Ｐゴシック" pitchFamily="50" charset="-128"/>
              </a:defRPr>
            </a:lvl7pPr>
            <a:lvl8pPr marL="3428667" indent="-228578" defTabSz="912724" fontAlgn="base">
              <a:spcBef>
                <a:spcPct val="0"/>
              </a:spcBef>
              <a:spcAft>
                <a:spcPct val="0"/>
              </a:spcAft>
              <a:defRPr kumimoji="1">
                <a:solidFill>
                  <a:schemeClr val="tx1"/>
                </a:solidFill>
                <a:latin typeface="Calibri" pitchFamily="34" charset="0"/>
                <a:ea typeface="ＭＳ Ｐゴシック" pitchFamily="50" charset="-128"/>
              </a:defRPr>
            </a:lvl8pPr>
            <a:lvl9pPr marL="3885822" indent="-228578" defTabSz="912724" fontAlgn="base">
              <a:spcBef>
                <a:spcPct val="0"/>
              </a:spcBef>
              <a:spcAft>
                <a:spcPct val="0"/>
              </a:spcAft>
              <a:defRPr kumimoji="1">
                <a:solidFill>
                  <a:schemeClr val="tx1"/>
                </a:solidFill>
                <a:latin typeface="Calibri" pitchFamily="34" charset="0"/>
                <a:ea typeface="ＭＳ Ｐゴシック" pitchFamily="50" charset="-128"/>
              </a:defRPr>
            </a:lvl9pPr>
          </a:lstStyle>
          <a:p>
            <a:pPr defTabSz="912724"/>
            <a:fld id="{4B9928E3-B51F-4D4C-A888-3E31B297DD6A}" type="slidenum">
              <a:rPr lang="ja-JP" altLang="en-US">
                <a:solidFill>
                  <a:prstClr val="black"/>
                </a:solidFill>
              </a:rPr>
              <a:pPr defTabSz="912724"/>
              <a:t>5</a:t>
            </a:fld>
            <a:endParaRPr lang="ja-JP"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★二次予防事業の対象者把握事業における保険者数</a:t>
            </a:r>
            <a:endParaRPr kumimoji="1" lang="en-US" altLang="ja-JP" dirty="0" smtClean="0"/>
          </a:p>
          <a:p>
            <a:r>
              <a:rPr kumimoji="1" lang="en-US" altLang="ja-JP" dirty="0" smtClean="0"/>
              <a:t>=</a:t>
            </a:r>
            <a:r>
              <a:rPr kumimoji="1" lang="ja-JP" altLang="en-US" dirty="0" smtClean="0"/>
              <a:t>全保険者数</a:t>
            </a:r>
            <a:r>
              <a:rPr kumimoji="1" lang="en-US" altLang="ja-JP" dirty="0" smtClean="0"/>
              <a:t>-(</a:t>
            </a:r>
            <a:r>
              <a:rPr kumimoji="1" lang="ja-JP" altLang="en-US" dirty="0" smtClean="0"/>
              <a:t>把握経路別の二次予防事業の対象者数が「</a:t>
            </a:r>
            <a:r>
              <a:rPr kumimoji="1" lang="en-US" altLang="ja-JP" dirty="0" smtClean="0"/>
              <a:t>a</a:t>
            </a:r>
            <a:r>
              <a:rPr kumimoji="1" lang="ja-JP" altLang="en-US" dirty="0" smtClean="0"/>
              <a:t>基本</a:t>
            </a:r>
            <a:r>
              <a:rPr kumimoji="1" lang="en-US" altLang="ja-JP" dirty="0" smtClean="0"/>
              <a:t>CL</a:t>
            </a:r>
            <a:r>
              <a:rPr kumimoji="1" lang="ja-JP" altLang="en-US" dirty="0" smtClean="0"/>
              <a:t>により把握」、「</a:t>
            </a:r>
            <a:r>
              <a:rPr kumimoji="1" lang="en-US" altLang="ja-JP" dirty="0" smtClean="0"/>
              <a:t>b</a:t>
            </a:r>
            <a:r>
              <a:rPr kumimoji="1" lang="ja-JP" altLang="en-US" dirty="0" smtClean="0"/>
              <a:t>日常生活圏域ニーズ調査により把握」、「</a:t>
            </a:r>
            <a:r>
              <a:rPr kumimoji="1" lang="en-US" altLang="ja-JP" dirty="0" smtClean="0"/>
              <a:t>c a</a:t>
            </a:r>
            <a:r>
              <a:rPr kumimoji="1" lang="ja-JP" altLang="en-US" dirty="0" smtClean="0"/>
              <a:t>及び</a:t>
            </a:r>
            <a:r>
              <a:rPr kumimoji="1" lang="en-US" altLang="ja-JP" dirty="0" smtClean="0"/>
              <a:t>c</a:t>
            </a:r>
            <a:r>
              <a:rPr kumimoji="1" lang="ja-JP" altLang="en-US" dirty="0" smtClean="0"/>
              <a:t>により把握」全て</a:t>
            </a:r>
            <a:r>
              <a:rPr kumimoji="1" lang="en-US" altLang="ja-JP" dirty="0" smtClean="0"/>
              <a:t>0</a:t>
            </a:r>
            <a:r>
              <a:rPr kumimoji="1" lang="ja-JP" altLang="en-US" dirty="0" err="1" smtClean="0"/>
              <a:t>だった</a:t>
            </a:r>
            <a:r>
              <a:rPr kumimoji="1" lang="ja-JP" altLang="en-US" dirty="0" smtClean="0"/>
              <a:t>保険者数</a:t>
            </a:r>
            <a:r>
              <a:rPr kumimoji="1" lang="en-US" altLang="ja-JP" dirty="0" smtClean="0"/>
              <a:t>)</a:t>
            </a:r>
          </a:p>
          <a:p>
            <a:r>
              <a:rPr kumimoji="1" lang="en-US" altLang="ja-JP" dirty="0" smtClean="0"/>
              <a:t>=1596</a:t>
            </a:r>
            <a:r>
              <a:rPr kumimoji="1" lang="ja-JP" altLang="en-US" dirty="0" smtClean="0"/>
              <a:t>－</a:t>
            </a:r>
            <a:r>
              <a:rPr kumimoji="1" lang="en-US" altLang="ja-JP" dirty="0" smtClean="0"/>
              <a:t>46</a:t>
            </a:r>
          </a:p>
          <a:p>
            <a:r>
              <a:rPr kumimoji="1" lang="ja-JP" altLang="en-US" dirty="0" smtClean="0"/>
              <a:t>★二次予防事業の保険者数</a:t>
            </a:r>
            <a:endParaRPr kumimoji="1" lang="en-US" altLang="ja-JP" dirty="0" smtClean="0"/>
          </a:p>
          <a:p>
            <a:r>
              <a:rPr kumimoji="1" lang="en-US" altLang="ja-JP" dirty="0" smtClean="0"/>
              <a:t>=</a:t>
            </a:r>
            <a:r>
              <a:rPr kumimoji="1" lang="ja-JP" altLang="en-US" dirty="0" smtClean="0"/>
              <a:t>全保険者数</a:t>
            </a:r>
            <a:r>
              <a:rPr kumimoji="1" lang="en-US" altLang="ja-JP" dirty="0" smtClean="0"/>
              <a:t>-</a:t>
            </a:r>
            <a:r>
              <a:rPr kumimoji="1" lang="ja-JP" altLang="en-US" dirty="0" smtClean="0"/>
              <a:t>（各プログラムにおいて実施箇所数で</a:t>
            </a:r>
            <a:r>
              <a:rPr kumimoji="1" lang="en-US" altLang="ja-JP" dirty="0" smtClean="0"/>
              <a:t>0</a:t>
            </a:r>
            <a:r>
              <a:rPr kumimoji="1" lang="ja-JP" altLang="en-US" dirty="0" smtClean="0"/>
              <a:t>を計上している保険者数）</a:t>
            </a:r>
            <a:endParaRPr kumimoji="1" lang="en-US" altLang="ja-JP" dirty="0" smtClean="0"/>
          </a:p>
          <a:p>
            <a:r>
              <a:rPr kumimoji="1" lang="ja-JP" altLang="en-US" dirty="0" smtClean="0"/>
              <a:t>★二次予防事業（通所）の複合プログラムの保険者数</a:t>
            </a:r>
            <a:endParaRPr kumimoji="1" lang="en-US" altLang="ja-JP" dirty="0" smtClean="0"/>
          </a:p>
          <a:p>
            <a:r>
              <a:rPr kumimoji="1" lang="en-US" altLang="ja-JP" dirty="0" smtClean="0"/>
              <a:t>=</a:t>
            </a:r>
            <a:r>
              <a:rPr kumimoji="1" lang="ja-JP" altLang="en-US" dirty="0" smtClean="0"/>
              <a:t>全保険者数</a:t>
            </a:r>
            <a:r>
              <a:rPr kumimoji="1" lang="en-US" altLang="ja-JP" dirty="0" smtClean="0"/>
              <a:t>-</a:t>
            </a:r>
            <a:r>
              <a:rPr kumimoji="1" lang="ja-JP" altLang="en-US" dirty="0" smtClean="0"/>
              <a:t>（⑥、⑦および⑧の実施箇所数が全て</a:t>
            </a:r>
            <a:r>
              <a:rPr kumimoji="1" lang="en-US" altLang="ja-JP" dirty="0" smtClean="0"/>
              <a:t>0</a:t>
            </a:r>
            <a:r>
              <a:rPr kumimoji="1" lang="ja-JP" altLang="en-US" dirty="0" err="1" smtClean="0"/>
              <a:t>だった</a:t>
            </a:r>
            <a:r>
              <a:rPr kumimoji="1" lang="ja-JP" altLang="en-US" dirty="0" smtClean="0"/>
              <a:t>保険者数）</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=1596-780</a:t>
            </a:r>
          </a:p>
          <a:p>
            <a:r>
              <a:rPr kumimoji="1" lang="ja-JP" altLang="en-US" dirty="0" smtClean="0"/>
              <a:t>★二次予防事業（訪問）の複合プログラムの保険者数</a:t>
            </a:r>
            <a:endParaRPr kumimoji="1" lang="en-US" altLang="ja-JP" dirty="0" smtClean="0"/>
          </a:p>
          <a:p>
            <a:r>
              <a:rPr kumimoji="1" lang="en-US" altLang="ja-JP" dirty="0" smtClean="0"/>
              <a:t>=</a:t>
            </a:r>
            <a:r>
              <a:rPr kumimoji="1" lang="ja-JP" altLang="en-US" dirty="0" smtClean="0"/>
              <a:t>全保険者数</a:t>
            </a:r>
            <a:r>
              <a:rPr kumimoji="1" lang="en-US" altLang="ja-JP" dirty="0" smtClean="0"/>
              <a:t>-</a:t>
            </a:r>
            <a:r>
              <a:rPr kumimoji="1" lang="ja-JP" altLang="en-US" dirty="0" smtClean="0"/>
              <a:t>（⑦、⑧および⑨）の実施箇所数が全て</a:t>
            </a:r>
            <a:r>
              <a:rPr kumimoji="1" lang="en-US" altLang="ja-JP" dirty="0" smtClean="0"/>
              <a:t>0</a:t>
            </a:r>
            <a:r>
              <a:rPr kumimoji="1" lang="ja-JP" altLang="en-US" dirty="0" err="1" smtClean="0"/>
              <a:t>だった</a:t>
            </a:r>
            <a:r>
              <a:rPr kumimoji="1" lang="ja-JP" altLang="en-US" dirty="0" smtClean="0"/>
              <a:t>保険者数）</a:t>
            </a:r>
            <a:endParaRPr kumimoji="1" lang="en-US" altLang="ja-JP" dirty="0" smtClean="0"/>
          </a:p>
          <a:p>
            <a:r>
              <a:rPr kumimoji="1" lang="en-US" altLang="ja-JP" dirty="0" smtClean="0"/>
              <a:t>=1596-1447</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0473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11</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r>
              <a:rPr lang="ja-JP" altLang="en-US" dirty="0" smtClean="0"/>
              <a:t>★人口</a:t>
            </a:r>
            <a:endParaRPr lang="en-US" altLang="ja-JP" dirty="0" smtClean="0"/>
          </a:p>
          <a:p>
            <a:r>
              <a:rPr lang="ja-JP" altLang="en-US" dirty="0" smtClean="0"/>
              <a:t>総務省</a:t>
            </a:r>
            <a:r>
              <a:rPr lang="en-US" altLang="ja-JP" dirty="0" smtClean="0"/>
              <a:t>『</a:t>
            </a:r>
            <a:r>
              <a:rPr lang="zh-TW" altLang="en-US" dirty="0" smtClean="0"/>
              <a:t>平成</a:t>
            </a:r>
            <a:r>
              <a:rPr lang="en-US" altLang="zh-TW" dirty="0" smtClean="0"/>
              <a:t>24</a:t>
            </a:r>
            <a:r>
              <a:rPr lang="zh-TW" altLang="en-US" dirty="0" smtClean="0"/>
              <a:t>年</a:t>
            </a:r>
            <a:r>
              <a:rPr lang="en-US" altLang="zh-TW" dirty="0" smtClean="0"/>
              <a:t>3</a:t>
            </a:r>
            <a:r>
              <a:rPr lang="zh-TW" altLang="en-US" dirty="0" smtClean="0"/>
              <a:t>月</a:t>
            </a:r>
            <a:r>
              <a:rPr lang="en-US" altLang="zh-TW" dirty="0" smtClean="0"/>
              <a:t>31</a:t>
            </a:r>
            <a:r>
              <a:rPr lang="zh-TW" altLang="en-US" dirty="0" smtClean="0"/>
              <a:t>日住民基本台帳年齢別人口（市区町村別）</a:t>
            </a:r>
            <a:r>
              <a:rPr lang="en-US" altLang="ja-JP" dirty="0" smtClean="0"/>
              <a:t>』</a:t>
            </a:r>
            <a:r>
              <a:rPr lang="ja-JP" altLang="en-US" smtClean="0"/>
              <a:t>より</a:t>
            </a:r>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5839" y="9440647"/>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fld id="{AD31CE24-5741-4208-B9C1-CE65EAED3DAD}" type="slidenum">
              <a:rPr lang="en-US" altLang="ja-JP" sz="1200">
                <a:solidFill>
                  <a:srgbClr val="000000"/>
                </a:solidFill>
              </a:rPr>
              <a:pPr algn="r"/>
              <a:t>12</a:t>
            </a:fld>
            <a:endParaRPr lang="en-US" altLang="ja-JP" sz="1200">
              <a:solidFill>
                <a:srgbClr val="000000"/>
              </a:solidFill>
            </a:endParaRPr>
          </a:p>
        </p:txBody>
      </p:sp>
      <p:sp>
        <p:nvSpPr>
          <p:cNvPr id="17411" name="Rectangle 2"/>
          <p:cNvSpPr>
            <a:spLocks noGrp="1" noRot="1" noChangeAspect="1" noChangeArrowheads="1" noTextEdit="1"/>
          </p:cNvSpPr>
          <p:nvPr>
            <p:ph type="sldImg"/>
          </p:nvPr>
        </p:nvSpPr>
        <p:spPr bwMode="auto">
          <a:xfrm>
            <a:off x="714375" y="746125"/>
            <a:ext cx="538003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13</a:t>
            </a:fld>
            <a:endParaRPr lang="en-US" altLang="ja-JP">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r>
              <a:rPr lang="ja-JP" altLang="en-US" dirty="0" smtClean="0"/>
              <a:t>第</a:t>
            </a:r>
            <a:r>
              <a:rPr lang="en-US" altLang="ja-JP" dirty="0" smtClean="0"/>
              <a:t>4</a:t>
            </a:r>
            <a:r>
              <a:rPr lang="ja-JP" altLang="en-US" dirty="0" smtClean="0"/>
              <a:t>期</a:t>
            </a:r>
            <a:r>
              <a:rPr lang="en-US" altLang="ja-JP" dirty="0" smtClean="0"/>
              <a:t>1</a:t>
            </a:r>
            <a:r>
              <a:rPr lang="ja-JP" altLang="en-US" dirty="0" smtClean="0"/>
              <a:t>号保険料：</a:t>
            </a:r>
            <a:r>
              <a:rPr lang="en-US" altLang="ja-JP" dirty="0" smtClean="0"/>
              <a:t>47,760</a:t>
            </a:r>
            <a:r>
              <a:rPr lang="ja-JP" altLang="en-US" dirty="0" smtClean="0"/>
              <a:t>円</a:t>
            </a:r>
            <a:r>
              <a:rPr lang="en-US" altLang="ja-JP" dirty="0" smtClean="0"/>
              <a:t>/</a:t>
            </a:r>
            <a:r>
              <a:rPr lang="ja-JP" altLang="en-US" dirty="0" smtClean="0"/>
              <a:t>年、第</a:t>
            </a:r>
            <a:r>
              <a:rPr lang="en-US" altLang="ja-JP" dirty="0" smtClean="0"/>
              <a:t>5</a:t>
            </a:r>
            <a:r>
              <a:rPr lang="ja-JP" altLang="en-US" dirty="0" smtClean="0"/>
              <a:t>期</a:t>
            </a:r>
            <a:r>
              <a:rPr lang="en-US" altLang="ja-JP" dirty="0" smtClean="0"/>
              <a:t>1</a:t>
            </a:r>
            <a:r>
              <a:rPr lang="ja-JP" altLang="en-US" dirty="0" smtClean="0"/>
              <a:t>号保険料：</a:t>
            </a:r>
            <a:r>
              <a:rPr lang="en-US" altLang="ja-JP" dirty="0" smtClean="0"/>
              <a:t>57,360</a:t>
            </a:r>
            <a:r>
              <a:rPr lang="ja-JP" altLang="en-US" dirty="0" smtClean="0"/>
              <a:t>円</a:t>
            </a:r>
            <a:r>
              <a:rPr lang="en-US" altLang="ja-JP" dirty="0" smtClean="0"/>
              <a:t>/</a:t>
            </a:r>
            <a:r>
              <a:rPr lang="ja-JP" altLang="en-US" dirty="0" smtClean="0"/>
              <a:t>年</a:t>
            </a:r>
            <a:endParaRPr lang="en-US" altLang="ja-JP" dirty="0" smtClean="0"/>
          </a:p>
          <a:p>
            <a:endParaRPr lang="en-US" altLang="ja-JP" dirty="0" smtClean="0"/>
          </a:p>
          <a:p>
            <a:r>
              <a:rPr lang="ja-JP" altLang="en-US" dirty="0" smtClean="0"/>
              <a:t>小林美紀</a:t>
            </a:r>
            <a:r>
              <a:rPr lang="en-US" altLang="ja-JP" dirty="0" smtClean="0"/>
              <a:t>.</a:t>
            </a:r>
            <a:r>
              <a:rPr lang="en-US" altLang="ja-JP" baseline="0" dirty="0" smtClean="0"/>
              <a:t> </a:t>
            </a:r>
            <a:r>
              <a:rPr lang="ja-JP" altLang="en-US" dirty="0" smtClean="0"/>
              <a:t>楽しく・無理なく・介護予防─地域と協働で進める「憩いのサロン」</a:t>
            </a:r>
            <a:r>
              <a:rPr lang="en-US" altLang="ja-JP" dirty="0" smtClean="0"/>
              <a:t>,</a:t>
            </a:r>
            <a:r>
              <a:rPr lang="en-US" altLang="ja-JP" baseline="0" dirty="0" smtClean="0"/>
              <a:t> </a:t>
            </a:r>
            <a:r>
              <a:rPr lang="ja-JP" altLang="en-US" dirty="0" smtClean="0"/>
              <a:t>保健師ジャーナル</a:t>
            </a:r>
            <a:r>
              <a:rPr lang="en-US" altLang="ja-JP" dirty="0" smtClean="0"/>
              <a:t>, </a:t>
            </a:r>
            <a:r>
              <a:rPr lang="en-US" altLang="zh-CN" dirty="0" smtClean="0"/>
              <a:t>69(5), 386-392, 2013.</a:t>
            </a:r>
            <a:endParaRPr lang="ja-JP"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B0599-8922-4315-BAAE-BE586B54F826}" type="slidenum">
              <a:rPr lang="en-US" altLang="ja-JP">
                <a:solidFill>
                  <a:prstClr val="black"/>
                </a:solidFill>
              </a:rPr>
              <a:pPr/>
              <a:t>14</a:t>
            </a:fld>
            <a:endParaRPr lang="en-US" altLang="ja-JP" dirty="0">
              <a:solidFill>
                <a:prstClr val="black"/>
              </a:solidFill>
            </a:endParaRPr>
          </a:p>
        </p:txBody>
      </p:sp>
      <p:sp>
        <p:nvSpPr>
          <p:cNvPr id="88066" name="Rectangle 2"/>
          <p:cNvSpPr>
            <a:spLocks noGrp="1" noRot="1" noChangeAspect="1" noChangeArrowheads="1" noTextEdit="1"/>
          </p:cNvSpPr>
          <p:nvPr>
            <p:ph type="sldImg"/>
          </p:nvPr>
        </p:nvSpPr>
        <p:spPr>
          <a:xfrm>
            <a:off x="714375" y="746125"/>
            <a:ext cx="5380038" cy="3725863"/>
          </a:xfrm>
          <a:ln/>
        </p:spPr>
      </p:sp>
      <p:sp>
        <p:nvSpPr>
          <p:cNvPr id="88067" name="Rectangle 3"/>
          <p:cNvSpPr>
            <a:spLocks noGrp="1" noChangeArrowheads="1"/>
          </p:cNvSpPr>
          <p:nvPr>
            <p:ph type="body" idx="1"/>
          </p:nvPr>
        </p:nvSpPr>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416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78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09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62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65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522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5951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94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66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0370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t>2013/11/25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233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462732D-B858-4FAD-BBD3-2E5A19D025C0}" type="datetime1">
              <a:rPr lang="ja-JP" altLang="en-US" smtClean="0">
                <a:solidFill>
                  <a:prstClr val="black">
                    <a:tint val="75000"/>
                  </a:prstClr>
                </a:solidFill>
                <a:latin typeface="Calibri"/>
                <a:ea typeface="ＭＳ Ｐゴシック"/>
              </a:rPr>
              <a:t>2013/11/25</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200833992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Excel_97-2003_______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60"/>
          <p:cNvSpPr txBox="1">
            <a:spLocks/>
          </p:cNvSpPr>
          <p:nvPr/>
        </p:nvSpPr>
        <p:spPr>
          <a:xfrm>
            <a:off x="139772"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HGP創英角ｺﾞｼｯｸUB" pitchFamily="50" charset="-128"/>
                <a:ea typeface="HGP創英角ｺﾞｼｯｸUB" pitchFamily="50" charset="-128"/>
              </a:rPr>
              <a:t>　（６）介護予防事業の見直し</a:t>
            </a:r>
            <a:endParaRPr lang="ja-JP" altLang="en-US" sz="2000" dirty="0">
              <a:latin typeface="HGP創英角ｺﾞｼｯｸUB" pitchFamily="50" charset="-128"/>
              <a:ea typeface="HGP創英角ｺﾞｼｯｸUB" pitchFamily="50" charset="-128"/>
            </a:endParaRPr>
          </a:p>
        </p:txBody>
      </p:sp>
      <p:sp>
        <p:nvSpPr>
          <p:cNvPr id="13" name="角丸四角形 12"/>
          <p:cNvSpPr/>
          <p:nvPr/>
        </p:nvSpPr>
        <p:spPr>
          <a:xfrm>
            <a:off x="344488" y="468680"/>
            <a:ext cx="9344687" cy="156199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smtClean="0">
              <a:solidFill>
                <a:prstClr val="black"/>
              </a:solidFill>
            </a:endParaRPr>
          </a:p>
          <a:p>
            <a:pPr marL="174625" indent="-174625" algn="just"/>
            <a:r>
              <a:rPr lang="ja-JP" altLang="en-US" sz="1500" dirty="0" smtClean="0">
                <a:solidFill>
                  <a:prstClr val="black"/>
                </a:solidFill>
              </a:rPr>
              <a:t>○ 介護予防は、高齢者が要介護状態等となることの予防又は要介護状態等の軽減若しくは悪化の防止を目的と        </a:t>
            </a:r>
            <a:r>
              <a:rPr lang="ja-JP" altLang="en-US" sz="1500" dirty="0">
                <a:solidFill>
                  <a:prstClr val="black"/>
                </a:solidFill>
              </a:rPr>
              <a:t>　</a:t>
            </a:r>
            <a:r>
              <a:rPr lang="ja-JP" altLang="en-US" sz="1500" dirty="0" smtClean="0">
                <a:solidFill>
                  <a:prstClr val="black"/>
                </a:solidFill>
              </a:rPr>
              <a:t>　して行うものである。</a:t>
            </a:r>
            <a:endParaRPr lang="en-US" altLang="ja-JP" sz="1500" dirty="0" smtClean="0">
              <a:solidFill>
                <a:schemeClr val="tx1"/>
              </a:solidFill>
            </a:endParaRPr>
          </a:p>
          <a:p>
            <a:pPr marL="174625" indent="-174625" algn="just"/>
            <a:r>
              <a:rPr lang="ja-JP" altLang="en-US" sz="1500" dirty="0" smtClean="0">
                <a:solidFill>
                  <a:schemeClr val="tx1"/>
                </a:solidFill>
              </a:rPr>
              <a:t>○　生活機能（</a:t>
            </a:r>
            <a:r>
              <a:rPr lang="en-US" altLang="ja-JP" sz="1500" dirty="0" smtClean="0">
                <a:solidFill>
                  <a:schemeClr val="tx1"/>
                </a:solidFill>
              </a:rPr>
              <a:t>※</a:t>
            </a:r>
            <a:r>
              <a:rPr lang="ja-JP" altLang="en-US" sz="1500" dirty="0" smtClean="0">
                <a:solidFill>
                  <a:schemeClr val="tx1"/>
                </a:solidFill>
              </a:rPr>
              <a:t>）の低下した高齢者に対しては、</a:t>
            </a:r>
            <a:r>
              <a:rPr lang="ja-JP" altLang="en-US" sz="1500" dirty="0">
                <a:solidFill>
                  <a:schemeClr val="tx1"/>
                </a:solidFill>
              </a:rPr>
              <a:t>リハビリテーションの理念を踏まえて、「心身機能」「活動」「参加」のそれぞれの要素にバランスよく働きかけることが重要で</a:t>
            </a:r>
            <a:r>
              <a:rPr lang="ja-JP" altLang="en-US" sz="1500" dirty="0" smtClean="0">
                <a:solidFill>
                  <a:schemeClr val="tx1"/>
                </a:solidFill>
              </a:rPr>
              <a:t>あり、単に高齢者の運動機能や栄養状態といった心身機能の改善だけを目指すものではなく、</a:t>
            </a:r>
            <a:r>
              <a:rPr lang="ja-JP" altLang="en-US" sz="1500" u="sng" dirty="0" smtClean="0">
                <a:solidFill>
                  <a:schemeClr val="tx1"/>
                </a:solidFill>
              </a:rPr>
              <a:t>日常生活の活動を高め</a:t>
            </a:r>
            <a:r>
              <a:rPr lang="ja-JP" altLang="en-US" sz="1500" dirty="0" smtClean="0">
                <a:solidFill>
                  <a:schemeClr val="tx1"/>
                </a:solidFill>
              </a:rPr>
              <a:t>、</a:t>
            </a:r>
            <a:r>
              <a:rPr lang="ja-JP" altLang="en-US" sz="1500" u="sng" dirty="0" smtClean="0">
                <a:solidFill>
                  <a:schemeClr val="tx1"/>
                </a:solidFill>
              </a:rPr>
              <a:t>家庭や社会への参加を促し</a:t>
            </a:r>
            <a:r>
              <a:rPr lang="ja-JP" altLang="en-US" sz="1500" dirty="0" smtClean="0">
                <a:solidFill>
                  <a:schemeClr val="tx1"/>
                </a:solidFill>
              </a:rPr>
              <a:t>、それによって一人ひとりの生きがいや自己実現のための取組を支援して</a:t>
            </a:r>
            <a:r>
              <a:rPr lang="ja-JP" altLang="en-US" sz="1500" dirty="0" smtClean="0">
                <a:solidFill>
                  <a:schemeClr val="tx1"/>
                </a:solidFill>
                <a:latin typeface="+mn-ea"/>
              </a:rPr>
              <a:t>、</a:t>
            </a:r>
            <a:r>
              <a:rPr lang="en-US" altLang="ja-JP" sz="1500" dirty="0" smtClean="0">
                <a:solidFill>
                  <a:schemeClr val="tx1"/>
                </a:solidFill>
                <a:latin typeface="+mn-ea"/>
              </a:rPr>
              <a:t>QOL</a:t>
            </a:r>
            <a:r>
              <a:rPr lang="ja-JP" altLang="en-US" sz="1500" dirty="0" smtClean="0">
                <a:solidFill>
                  <a:schemeClr val="tx1"/>
                </a:solidFill>
              </a:rPr>
              <a:t>の向上を目指すものである。</a:t>
            </a:r>
            <a:endParaRPr lang="en-US" altLang="ja-JP" sz="1500" dirty="0" smtClean="0">
              <a:solidFill>
                <a:schemeClr val="tx1"/>
              </a:solidFill>
            </a:endParaRPr>
          </a:p>
        </p:txBody>
      </p:sp>
      <p:sp>
        <p:nvSpPr>
          <p:cNvPr id="5" name="角丸四角形 4"/>
          <p:cNvSpPr/>
          <p:nvPr/>
        </p:nvSpPr>
        <p:spPr>
          <a:xfrm>
            <a:off x="344488" y="3925032"/>
            <a:ext cx="9344687" cy="2710920"/>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endParaRPr lang="en-US" altLang="ja-JP" sz="1500" dirty="0">
              <a:solidFill>
                <a:prstClr val="black"/>
              </a:solidFill>
            </a:endParaRPr>
          </a:p>
          <a:p>
            <a:pPr marL="174625" indent="-174625" algn="just"/>
            <a:r>
              <a:rPr lang="ja-JP" altLang="en-US" sz="1500" dirty="0" smtClean="0">
                <a:solidFill>
                  <a:prstClr val="black"/>
                </a:solidFill>
              </a:rPr>
              <a:t>○　</a:t>
            </a:r>
            <a:r>
              <a:rPr lang="ja-JP" altLang="en-US" sz="1500" dirty="0" smtClean="0">
                <a:solidFill>
                  <a:schemeClr val="tx1"/>
                </a:solidFill>
              </a:rPr>
              <a:t>機能回復訓練などの</a:t>
            </a:r>
            <a:r>
              <a:rPr lang="ja-JP" altLang="en-US" sz="1500" u="sng" dirty="0" smtClean="0">
                <a:solidFill>
                  <a:schemeClr val="tx1"/>
                </a:solidFill>
              </a:rPr>
              <a:t>高齢者本人へのアプローチだけではなく</a:t>
            </a:r>
            <a:r>
              <a:rPr lang="ja-JP" altLang="en-US" sz="1500" dirty="0" smtClean="0">
                <a:solidFill>
                  <a:schemeClr val="tx1"/>
                </a:solidFill>
              </a:rPr>
              <a:t>、生活環境の調整や、地域の中に生きがい・役割をもって生活できるような居場所と出番づくり等、</a:t>
            </a:r>
            <a:r>
              <a:rPr lang="ja-JP" altLang="en-US" sz="1500" u="sng" dirty="0" smtClean="0">
                <a:solidFill>
                  <a:schemeClr val="tx1"/>
                </a:solidFill>
              </a:rPr>
              <a:t>高齢者本人を取り巻く環境へのアプローチも含めたバランスのとれたアプローチが重要であり、</a:t>
            </a:r>
            <a:r>
              <a:rPr lang="ja-JP" altLang="en-US" sz="1500" dirty="0">
                <a:solidFill>
                  <a:schemeClr val="tx1"/>
                </a:solidFill>
              </a:rPr>
              <a:t>地域においてリハビリテーション専門職等を</a:t>
            </a:r>
            <a:r>
              <a:rPr lang="ja-JP" altLang="en-US" sz="1500" dirty="0" smtClean="0">
                <a:solidFill>
                  <a:schemeClr val="tx1"/>
                </a:solidFill>
              </a:rPr>
              <a:t>活かした自立</a:t>
            </a:r>
            <a:r>
              <a:rPr lang="ja-JP" altLang="en-US" sz="1500" dirty="0">
                <a:solidFill>
                  <a:schemeClr val="tx1"/>
                </a:solidFill>
              </a:rPr>
              <a:t>支援に資する取組を推進し、要介護状態になっても、生きがい・役割を持って生活できる地域の実現を目指す</a:t>
            </a:r>
            <a:r>
              <a:rPr lang="ja-JP" altLang="en-US" sz="1500" dirty="0" smtClean="0">
                <a:solidFill>
                  <a:schemeClr val="tx1"/>
                </a:solidFill>
              </a:rPr>
              <a:t>。</a:t>
            </a:r>
            <a:endParaRPr lang="en-US" altLang="ja-JP" sz="1500" dirty="0" smtClean="0">
              <a:solidFill>
                <a:schemeClr val="tx1"/>
              </a:solidFill>
            </a:endParaRPr>
          </a:p>
          <a:p>
            <a:pPr marL="174625" indent="-174625" algn="just"/>
            <a:r>
              <a:rPr lang="ja-JP" altLang="en-US" sz="1500" dirty="0" smtClean="0">
                <a:solidFill>
                  <a:schemeClr val="tx1"/>
                </a:solidFill>
              </a:rPr>
              <a:t>○　高齢者を生活支援サービスの担い手であると捉えることにより、支援を必要とする高齢者の多様な生活支援ニーズに応えるとともに、担い手にとっても地域の中で新たな社会的役割を有することにより、</a:t>
            </a:r>
            <a:r>
              <a:rPr lang="ja-JP" altLang="en-US" sz="1500" u="sng" dirty="0" smtClean="0">
                <a:solidFill>
                  <a:schemeClr val="tx1"/>
                </a:solidFill>
              </a:rPr>
              <a:t>結果として介護予防にもつながるという相乗効果</a:t>
            </a:r>
            <a:r>
              <a:rPr lang="ja-JP" altLang="en-US" sz="1500" dirty="0" smtClean="0">
                <a:solidFill>
                  <a:schemeClr val="tx1"/>
                </a:solidFill>
              </a:rPr>
              <a:t>をもたらす。</a:t>
            </a:r>
            <a:endParaRPr lang="en-US" altLang="ja-JP" sz="1500" dirty="0" smtClean="0">
              <a:solidFill>
                <a:schemeClr val="tx1"/>
              </a:solidFill>
            </a:endParaRPr>
          </a:p>
          <a:p>
            <a:pPr marL="174625" indent="-174625" algn="just"/>
            <a:r>
              <a:rPr lang="ja-JP" altLang="en-US" sz="1500" dirty="0" smtClean="0">
                <a:solidFill>
                  <a:schemeClr val="tx1"/>
                </a:solidFill>
              </a:rPr>
              <a:t>○　住民自身が運営する体操</a:t>
            </a:r>
            <a:r>
              <a:rPr lang="ja-JP" altLang="en-US" sz="1500" dirty="0">
                <a:solidFill>
                  <a:schemeClr val="tx1"/>
                </a:solidFill>
              </a:rPr>
              <a:t>の集いなどの活動を地域に展開し、人と人とのつながりを通じて参加者や通いの</a:t>
            </a:r>
            <a:r>
              <a:rPr lang="ja-JP" altLang="en-US" sz="1500" dirty="0" smtClean="0">
                <a:solidFill>
                  <a:schemeClr val="tx1"/>
                </a:solidFill>
              </a:rPr>
              <a:t>場が</a:t>
            </a:r>
            <a:r>
              <a:rPr lang="ja-JP" altLang="en-US" sz="1500" dirty="0">
                <a:solidFill>
                  <a:schemeClr val="tx1"/>
                </a:solidFill>
              </a:rPr>
              <a:t>継続</a:t>
            </a:r>
            <a:r>
              <a:rPr lang="ja-JP" altLang="en-US" sz="1500" dirty="0" smtClean="0">
                <a:solidFill>
                  <a:schemeClr val="tx1"/>
                </a:solidFill>
              </a:rPr>
              <a:t>的に拡大していくような</a:t>
            </a:r>
            <a:r>
              <a:rPr lang="ja-JP" altLang="en-US" sz="1500" dirty="0">
                <a:solidFill>
                  <a:schemeClr val="tx1"/>
                </a:solidFill>
              </a:rPr>
              <a:t>地域づくりを推進</a:t>
            </a:r>
            <a:r>
              <a:rPr lang="ja-JP" altLang="en-US" sz="1500" dirty="0" smtClean="0">
                <a:solidFill>
                  <a:schemeClr val="tx1"/>
                </a:solidFill>
              </a:rPr>
              <a:t>する。</a:t>
            </a:r>
            <a:endParaRPr lang="en-US" altLang="ja-JP" sz="1500" dirty="0" smtClean="0">
              <a:solidFill>
                <a:schemeClr val="tx1"/>
              </a:solidFill>
            </a:endParaRPr>
          </a:p>
          <a:p>
            <a:pPr marL="174625" indent="-174625" algn="just"/>
            <a:r>
              <a:rPr lang="ja-JP" altLang="en-US" sz="1500" dirty="0" smtClean="0">
                <a:solidFill>
                  <a:schemeClr val="tx1"/>
                </a:solidFill>
              </a:rPr>
              <a:t>○　この</a:t>
            </a:r>
            <a:r>
              <a:rPr lang="ja-JP" altLang="en-US" sz="1500" dirty="0">
                <a:solidFill>
                  <a:schemeClr val="tx1"/>
                </a:solidFill>
              </a:rPr>
              <a:t>ような介護予防を推進するためには</a:t>
            </a:r>
            <a:r>
              <a:rPr lang="ja-JP" altLang="en-US" sz="1500" dirty="0" smtClean="0">
                <a:solidFill>
                  <a:schemeClr val="tx1"/>
                </a:solidFill>
              </a:rPr>
              <a:t>、地域</a:t>
            </a:r>
            <a:r>
              <a:rPr lang="ja-JP" altLang="en-US" sz="1500" dirty="0">
                <a:solidFill>
                  <a:schemeClr val="tx1"/>
                </a:solidFill>
              </a:rPr>
              <a:t>の実情</a:t>
            </a:r>
            <a:r>
              <a:rPr lang="ja-JP" altLang="en-US" sz="1500" dirty="0" smtClean="0">
                <a:solidFill>
                  <a:schemeClr val="tx1"/>
                </a:solidFill>
              </a:rPr>
              <a:t>をよく把握し、かつ、地域づくりの中心である市町村</a:t>
            </a:r>
            <a:r>
              <a:rPr lang="ja-JP" altLang="en-US" sz="1500" dirty="0">
                <a:solidFill>
                  <a:prstClr val="black"/>
                </a:solidFill>
              </a:rPr>
              <a:t>が主体的に取り組むことが不可欠で</a:t>
            </a:r>
            <a:r>
              <a:rPr lang="ja-JP" altLang="en-US" sz="1500" dirty="0" smtClean="0">
                <a:solidFill>
                  <a:prstClr val="black"/>
                </a:solidFill>
              </a:rPr>
              <a:t>ある。</a:t>
            </a:r>
            <a:endParaRPr lang="en-US" altLang="ja-JP" sz="1500" dirty="0" smtClean="0">
              <a:solidFill>
                <a:prstClr val="black"/>
              </a:solidFill>
            </a:endParaRPr>
          </a:p>
        </p:txBody>
      </p:sp>
      <p:sp>
        <p:nvSpPr>
          <p:cNvPr id="6" name="角丸四角形 5"/>
          <p:cNvSpPr/>
          <p:nvPr/>
        </p:nvSpPr>
        <p:spPr>
          <a:xfrm>
            <a:off x="344488" y="2538516"/>
            <a:ext cx="9344687" cy="1149802"/>
          </a:xfrm>
          <a:prstGeom prst="roundRect">
            <a:avLst>
              <a:gd name="adj" fmla="val 0"/>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4625" indent="-174625" algn="just"/>
            <a:r>
              <a:rPr lang="ja-JP" altLang="en-US" sz="1500" dirty="0" smtClean="0">
                <a:solidFill>
                  <a:prstClr val="black"/>
                </a:solidFill>
              </a:rPr>
              <a:t>　</a:t>
            </a:r>
            <a:endParaRPr lang="en-US" altLang="ja-JP" sz="1500" dirty="0" smtClean="0">
              <a:solidFill>
                <a:prstClr val="black"/>
              </a:solidFill>
            </a:endParaRPr>
          </a:p>
          <a:p>
            <a:pPr marL="174625" indent="-174625" algn="just"/>
            <a:r>
              <a:rPr lang="ja-JP" altLang="en-US" sz="1500" dirty="0" smtClean="0">
                <a:solidFill>
                  <a:prstClr val="black"/>
                </a:solidFill>
              </a:rPr>
              <a:t>○　介護予防の</a:t>
            </a:r>
            <a:r>
              <a:rPr lang="ja-JP" altLang="en-US" sz="1500" dirty="0" smtClean="0">
                <a:solidFill>
                  <a:schemeClr val="tx1"/>
                </a:solidFill>
              </a:rPr>
              <a:t>手法が、心身機能を改善することを目的とした機能回復訓練に偏りがちであった。</a:t>
            </a:r>
            <a:endParaRPr lang="en-US" altLang="ja-JP" sz="1500" dirty="0" smtClean="0">
              <a:solidFill>
                <a:schemeClr val="tx1"/>
              </a:solidFill>
            </a:endParaRPr>
          </a:p>
          <a:p>
            <a:pPr marL="174625" indent="-174625" algn="just"/>
            <a:r>
              <a:rPr lang="ja-JP" altLang="en-US" sz="1500" dirty="0" smtClean="0">
                <a:solidFill>
                  <a:schemeClr val="tx1"/>
                </a:solidFill>
              </a:rPr>
              <a:t>○　介護予防終了後</a:t>
            </a:r>
            <a:r>
              <a:rPr lang="ja-JP" altLang="en-US" sz="1500" dirty="0">
                <a:solidFill>
                  <a:schemeClr val="tx1"/>
                </a:solidFill>
              </a:rPr>
              <a:t>の</a:t>
            </a:r>
            <a:r>
              <a:rPr lang="ja-JP" altLang="en-US" sz="1500" dirty="0" smtClean="0">
                <a:solidFill>
                  <a:schemeClr val="tx1"/>
                </a:solidFill>
              </a:rPr>
              <a:t>活動的な状態を維持するための多様な通いの場を創出することが必ずしも十分でなかった。</a:t>
            </a:r>
            <a:endParaRPr lang="en-US" altLang="ja-JP" sz="1500" dirty="0" smtClean="0">
              <a:solidFill>
                <a:schemeClr val="tx1"/>
              </a:solidFill>
            </a:endParaRPr>
          </a:p>
          <a:p>
            <a:pPr marL="174625" indent="-174625" algn="just"/>
            <a:r>
              <a:rPr lang="ja-JP" altLang="en-US" sz="1500" dirty="0" smtClean="0">
                <a:solidFill>
                  <a:schemeClr val="tx1"/>
                </a:solidFill>
              </a:rPr>
              <a:t>○　介護予防の利用者の多くは、機能回復を中心とした訓練の継続こそが有効だと理解し、また、介護予防の提供者も、「活動」や「参加」に焦点をあててこなかったのではないか。</a:t>
            </a:r>
            <a:endParaRPr lang="en-US" altLang="ja-JP" sz="1500" dirty="0" smtClean="0">
              <a:solidFill>
                <a:schemeClr val="tx1"/>
              </a:solidFill>
            </a:endParaRPr>
          </a:p>
        </p:txBody>
      </p:sp>
      <p:sp>
        <p:nvSpPr>
          <p:cNvPr id="7" name="角丸四角形 6"/>
          <p:cNvSpPr/>
          <p:nvPr/>
        </p:nvSpPr>
        <p:spPr>
          <a:xfrm>
            <a:off x="172115" y="299280"/>
            <a:ext cx="1540525"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ＭＳ Ｐゴシック"/>
              </a:rPr>
              <a:t>介護予防</a:t>
            </a:r>
            <a:r>
              <a:rPr lang="ja-JP" altLang="en-US" sz="1400" dirty="0" smtClean="0">
                <a:solidFill>
                  <a:prstClr val="black"/>
                </a:solidFill>
                <a:latin typeface="ＭＳ Ｐゴシック"/>
              </a:rPr>
              <a:t>の理念</a:t>
            </a:r>
            <a:endParaRPr lang="ja-JP" altLang="en-US" sz="1400" dirty="0">
              <a:solidFill>
                <a:prstClr val="black"/>
              </a:solidFill>
              <a:latin typeface="ＭＳ Ｐゴシック"/>
            </a:endParaRPr>
          </a:p>
        </p:txBody>
      </p:sp>
      <p:sp>
        <p:nvSpPr>
          <p:cNvPr id="8" name="角丸四角形 7"/>
          <p:cNvSpPr/>
          <p:nvPr/>
        </p:nvSpPr>
        <p:spPr>
          <a:xfrm>
            <a:off x="194547" y="2394516"/>
            <a:ext cx="2454197"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latin typeface="ＭＳ Ｐゴシック"/>
              </a:rPr>
              <a:t>これまで</a:t>
            </a:r>
            <a:r>
              <a:rPr lang="ja-JP" altLang="en-US" sz="1400" dirty="0" smtClean="0">
                <a:solidFill>
                  <a:prstClr val="black"/>
                </a:solidFill>
                <a:latin typeface="ＭＳ Ｐゴシック"/>
              </a:rPr>
              <a:t>の介護予防の問題点</a:t>
            </a:r>
            <a:endParaRPr lang="ja-JP" altLang="en-US" sz="1400" dirty="0">
              <a:solidFill>
                <a:prstClr val="black"/>
              </a:solidFill>
              <a:latin typeface="ＭＳ Ｐゴシック"/>
            </a:endParaRPr>
          </a:p>
        </p:txBody>
      </p:sp>
      <p:sp>
        <p:nvSpPr>
          <p:cNvPr id="9" name="角丸四角形 8"/>
          <p:cNvSpPr/>
          <p:nvPr/>
        </p:nvSpPr>
        <p:spPr>
          <a:xfrm>
            <a:off x="172115" y="3768332"/>
            <a:ext cx="2764661" cy="28800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Ｐゴシック"/>
              </a:rPr>
              <a:t>これからの介護予防</a:t>
            </a:r>
            <a:r>
              <a:rPr lang="ja-JP" altLang="en-US" sz="1400" dirty="0" smtClean="0">
                <a:solidFill>
                  <a:schemeClr val="tx1"/>
                </a:solidFill>
                <a:latin typeface="ＭＳ Ｐゴシック"/>
              </a:rPr>
              <a:t>の考え方</a:t>
            </a:r>
            <a:endParaRPr lang="ja-JP" altLang="en-US" sz="1400" dirty="0">
              <a:solidFill>
                <a:schemeClr val="tx1"/>
              </a:solidFill>
              <a:latin typeface="ＭＳ Ｐゴシック"/>
            </a:endParaRPr>
          </a:p>
        </p:txBody>
      </p:sp>
      <p:sp>
        <p:nvSpPr>
          <p:cNvPr id="10" name="角丸四角形 9"/>
          <p:cNvSpPr/>
          <p:nvPr/>
        </p:nvSpPr>
        <p:spPr>
          <a:xfrm>
            <a:off x="172118" y="1993532"/>
            <a:ext cx="9517057" cy="427856"/>
          </a:xfrm>
          <a:prstGeom prst="roundRect">
            <a:avLst>
              <a:gd name="adj" fmla="val 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fontAlgn="auto">
              <a:spcBef>
                <a:spcPts val="0"/>
              </a:spcBef>
              <a:spcAft>
                <a:spcPts val="0"/>
              </a:spcAft>
              <a:defRPr/>
            </a:pPr>
            <a:r>
              <a:rPr lang="en-US" altLang="ja-JP" sz="1050" dirty="0" smtClean="0">
                <a:solidFill>
                  <a:prstClr val="black"/>
                </a:solidFill>
                <a:latin typeface="+mn-ea"/>
              </a:rPr>
              <a:t>※</a:t>
            </a:r>
            <a:r>
              <a:rPr lang="ja-JP" altLang="en-US" sz="1050" dirty="0" smtClean="0">
                <a:solidFill>
                  <a:prstClr val="black"/>
                </a:solidFill>
                <a:latin typeface="+mn-ea"/>
              </a:rPr>
              <a:t>「生活機能」・・・</a:t>
            </a:r>
            <a:r>
              <a:rPr lang="en-US" altLang="ja-JP" sz="1050" dirty="0" smtClean="0">
                <a:solidFill>
                  <a:prstClr val="black"/>
                </a:solidFill>
                <a:latin typeface="+mn-ea"/>
              </a:rPr>
              <a:t>ICF</a:t>
            </a:r>
            <a:r>
              <a:rPr lang="ja-JP" altLang="en-US" sz="1050" dirty="0" smtClean="0">
                <a:solidFill>
                  <a:prstClr val="black"/>
                </a:solidFill>
                <a:latin typeface="+mn-ea"/>
              </a:rPr>
              <a:t>では、人が生きていくための機能全体を「生活機能」としてとらえ、①</a:t>
            </a:r>
            <a:r>
              <a:rPr lang="ja-JP" altLang="en-US" sz="1050" dirty="0">
                <a:solidFill>
                  <a:prstClr val="black"/>
                </a:solidFill>
                <a:latin typeface="+mn-ea"/>
              </a:rPr>
              <a:t>体の働きや精神の働きである「心身機能</a:t>
            </a:r>
            <a:r>
              <a:rPr lang="ja-JP" altLang="en-US" sz="1050" dirty="0" smtClean="0">
                <a:solidFill>
                  <a:prstClr val="black"/>
                </a:solidFill>
                <a:latin typeface="+mn-ea"/>
              </a:rPr>
              <a:t>」、②</a:t>
            </a:r>
            <a:r>
              <a:rPr lang="en-US" altLang="ja-JP" sz="1050" dirty="0" smtClean="0">
                <a:solidFill>
                  <a:prstClr val="black"/>
                </a:solidFill>
                <a:latin typeface="+mn-ea"/>
              </a:rPr>
              <a:t>ADL</a:t>
            </a:r>
            <a:r>
              <a:rPr lang="ja-JP" altLang="en-US" sz="1050" dirty="0" smtClean="0">
                <a:solidFill>
                  <a:prstClr val="black"/>
                </a:solidFill>
                <a:latin typeface="+mn-ea"/>
              </a:rPr>
              <a:t>・</a:t>
            </a:r>
            <a:r>
              <a:rPr lang="ja-JP" altLang="en-US" sz="1050" dirty="0">
                <a:solidFill>
                  <a:prstClr val="black"/>
                </a:solidFill>
                <a:latin typeface="+mn-ea"/>
              </a:rPr>
              <a:t>家事・職業能力</a:t>
            </a:r>
            <a:r>
              <a:rPr lang="ja-JP" altLang="en-US" sz="1050" dirty="0" smtClean="0">
                <a:solidFill>
                  <a:prstClr val="black"/>
                </a:solidFill>
                <a:latin typeface="+mn-ea"/>
              </a:rPr>
              <a:t>や</a:t>
            </a:r>
            <a:endParaRPr lang="en-US" altLang="ja-JP" sz="1050" dirty="0" smtClean="0">
              <a:solidFill>
                <a:prstClr val="black"/>
              </a:solidFill>
              <a:latin typeface="+mn-ea"/>
            </a:endParaRPr>
          </a:p>
          <a:p>
            <a:pPr defTabSz="914326" fontAlgn="auto">
              <a:spcBef>
                <a:spcPts val="0"/>
              </a:spcBef>
              <a:spcAft>
                <a:spcPts val="0"/>
              </a:spcAft>
              <a:defRPr/>
            </a:pPr>
            <a:r>
              <a:rPr lang="en-US" altLang="ja-JP" sz="1050" dirty="0">
                <a:solidFill>
                  <a:prstClr val="black"/>
                </a:solidFill>
                <a:latin typeface="+mn-ea"/>
              </a:rPr>
              <a:t> </a:t>
            </a:r>
            <a:r>
              <a:rPr lang="en-US" altLang="ja-JP" sz="1050" dirty="0" smtClean="0">
                <a:solidFill>
                  <a:prstClr val="black"/>
                </a:solidFill>
                <a:latin typeface="+mn-ea"/>
              </a:rPr>
              <a:t>              </a:t>
            </a:r>
            <a:r>
              <a:rPr lang="ja-JP" altLang="en-US" sz="1050" dirty="0" smtClean="0">
                <a:solidFill>
                  <a:prstClr val="black"/>
                </a:solidFill>
                <a:latin typeface="+mn-ea"/>
              </a:rPr>
              <a:t>屋外</a:t>
            </a:r>
            <a:r>
              <a:rPr lang="ja-JP" altLang="en-US" sz="1050" dirty="0">
                <a:solidFill>
                  <a:prstClr val="black"/>
                </a:solidFill>
                <a:latin typeface="+mn-ea"/>
              </a:rPr>
              <a:t>歩行といった生活行為全般</a:t>
            </a:r>
            <a:r>
              <a:rPr lang="ja-JP" altLang="en-US" sz="1050" dirty="0" smtClean="0">
                <a:solidFill>
                  <a:prstClr val="black"/>
                </a:solidFill>
                <a:latin typeface="+mn-ea"/>
              </a:rPr>
              <a:t>である「</a:t>
            </a:r>
            <a:r>
              <a:rPr lang="ja-JP" altLang="en-US" sz="1050" dirty="0">
                <a:solidFill>
                  <a:prstClr val="black"/>
                </a:solidFill>
                <a:latin typeface="+mn-ea"/>
              </a:rPr>
              <a:t>活動</a:t>
            </a:r>
            <a:r>
              <a:rPr lang="ja-JP" altLang="en-US" sz="1050" dirty="0" smtClean="0">
                <a:solidFill>
                  <a:prstClr val="black"/>
                </a:solidFill>
                <a:latin typeface="+mn-ea"/>
              </a:rPr>
              <a:t>」、③</a:t>
            </a:r>
            <a:r>
              <a:rPr lang="ja-JP" altLang="en-US" sz="1050" dirty="0">
                <a:solidFill>
                  <a:prstClr val="black"/>
                </a:solidFill>
                <a:latin typeface="+mn-ea"/>
              </a:rPr>
              <a:t>家庭や社会生活で役割を果たすことである「参加</a:t>
            </a:r>
            <a:r>
              <a:rPr lang="ja-JP" altLang="en-US" sz="1050" dirty="0" smtClean="0">
                <a:solidFill>
                  <a:prstClr val="black"/>
                </a:solidFill>
                <a:latin typeface="+mn-ea"/>
              </a:rPr>
              <a:t>」の</a:t>
            </a:r>
            <a:r>
              <a:rPr lang="ja-JP" altLang="en-US" sz="1050" dirty="0">
                <a:solidFill>
                  <a:prstClr val="black"/>
                </a:solidFill>
                <a:latin typeface="+mn-ea"/>
              </a:rPr>
              <a:t>３つ</a:t>
            </a:r>
            <a:r>
              <a:rPr lang="ja-JP" altLang="en-US" sz="1050" dirty="0" smtClean="0">
                <a:solidFill>
                  <a:prstClr val="black"/>
                </a:solidFill>
                <a:latin typeface="+mn-ea"/>
              </a:rPr>
              <a:t>の要素から構成される</a:t>
            </a:r>
            <a:endParaRPr lang="en-US" altLang="ja-JP" sz="1050" dirty="0">
              <a:solidFill>
                <a:prstClr val="black"/>
              </a:solidFill>
              <a:latin typeface="+mn-ea"/>
            </a:endParaRPr>
          </a:p>
        </p:txBody>
      </p:sp>
      <p:sp>
        <p:nvSpPr>
          <p:cNvPr id="12" name="スライド番号プレースホルダー 4"/>
          <p:cNvSpPr txBox="1">
            <a:spLocks/>
          </p:cNvSpPr>
          <p:nvPr/>
        </p:nvSpPr>
        <p:spPr>
          <a:xfrm>
            <a:off x="9273480" y="6525344"/>
            <a:ext cx="576064" cy="311523"/>
          </a:xfrm>
          <a:prstGeom prst="rect">
            <a:avLst/>
          </a:prstGeom>
          <a:solidFill>
            <a:schemeClr val="bg1">
              <a:alpha val="87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36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4935078" y="439880"/>
            <a:ext cx="4687959" cy="2751009"/>
            <a:chOff x="4810350" y="4007575"/>
            <a:chExt cx="4685705" cy="2751009"/>
          </a:xfrm>
        </p:grpSpPr>
        <p:sp>
          <p:nvSpPr>
            <p:cNvPr id="66" name="正方形/長方形 65"/>
            <p:cNvSpPr/>
            <p:nvPr/>
          </p:nvSpPr>
          <p:spPr>
            <a:xfrm>
              <a:off x="8199911" y="4882928"/>
              <a:ext cx="1296144" cy="93610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67" name="グラフ 66"/>
            <p:cNvGraphicFramePr>
              <a:graphicFrameLocks/>
            </p:cNvGraphicFramePr>
            <p:nvPr>
              <p:extLst>
                <p:ext uri="{D42A27DB-BD31-4B8C-83A1-F6EECF244321}">
                  <p14:modId xmlns:p14="http://schemas.microsoft.com/office/powerpoint/2010/main" val="2939345463"/>
                </p:ext>
              </p:extLst>
            </p:nvPr>
          </p:nvGraphicFramePr>
          <p:xfrm>
            <a:off x="4905799" y="401538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8" name="正方形/長方形 67"/>
            <p:cNvSpPr/>
            <p:nvPr/>
          </p:nvSpPr>
          <p:spPr>
            <a:xfrm>
              <a:off x="4810350" y="4007575"/>
              <a:ext cx="3236613" cy="266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9" name="正方形/長方形 68"/>
            <p:cNvSpPr/>
            <p:nvPr/>
          </p:nvSpPr>
          <p:spPr>
            <a:xfrm>
              <a:off x="7902947" y="6453336"/>
              <a:ext cx="56131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aphicFrame>
        <p:nvGraphicFramePr>
          <p:cNvPr id="4" name="グラフ 3"/>
          <p:cNvGraphicFramePr>
            <a:graphicFrameLocks/>
          </p:cNvGraphicFramePr>
          <p:nvPr>
            <p:extLst>
              <p:ext uri="{D42A27DB-BD31-4B8C-83A1-F6EECF244321}">
                <p14:modId xmlns:p14="http://schemas.microsoft.com/office/powerpoint/2010/main" val="3104764486"/>
              </p:ext>
            </p:extLst>
          </p:nvPr>
        </p:nvGraphicFramePr>
        <p:xfrm>
          <a:off x="125637" y="1902137"/>
          <a:ext cx="4341966" cy="27323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883933" y="1468512"/>
            <a:ext cx="7471461" cy="338554"/>
          </a:xfrm>
          <a:prstGeom prst="rect">
            <a:avLst/>
          </a:prstGeom>
          <a:noFill/>
        </p:spPr>
        <p:txBody>
          <a:bodyPr wrap="square" rtlCol="0">
            <a:spAutoFit/>
          </a:bodyPr>
          <a:lstStyle/>
          <a:p>
            <a:pPr fontAlgn="auto">
              <a:spcBef>
                <a:spcPts val="0"/>
              </a:spcBef>
              <a:spcAft>
                <a:spcPts val="0"/>
              </a:spcAft>
            </a:pPr>
            <a:r>
              <a:rPr lang="ja-JP" altLang="en-US" sz="1600" b="1" dirty="0" smtClean="0">
                <a:solidFill>
                  <a:srgbClr val="0033CC"/>
                </a:solidFill>
                <a:latin typeface="Calibri"/>
                <a:ea typeface="ＭＳ Ｐゴシック"/>
              </a:rPr>
              <a:t>介護予防訪問リハビリテーション</a:t>
            </a:r>
            <a:r>
              <a:rPr lang="ja-JP" altLang="en-US" sz="1600" b="1" dirty="0" smtClean="0">
                <a:solidFill>
                  <a:prstClr val="black"/>
                </a:solidFill>
                <a:latin typeface="Calibri"/>
                <a:ea typeface="ＭＳ Ｐゴシック"/>
              </a:rPr>
              <a:t>　　　　　　　　            </a:t>
            </a:r>
            <a:r>
              <a:rPr lang="ja-JP" altLang="en-US" sz="1600" b="1" dirty="0" smtClean="0">
                <a:solidFill>
                  <a:srgbClr val="009900"/>
                </a:solidFill>
                <a:latin typeface="Calibri"/>
                <a:ea typeface="ＭＳ Ｐゴシック"/>
              </a:rPr>
              <a:t>介護予防通所リハビリテーション</a:t>
            </a:r>
            <a:endParaRPr lang="ja-JP" altLang="en-US" sz="1600" b="1" dirty="0">
              <a:solidFill>
                <a:srgbClr val="009900"/>
              </a:solidFill>
              <a:latin typeface="Calibri"/>
              <a:ea typeface="ＭＳ Ｐゴシック"/>
            </a:endParaRPr>
          </a:p>
        </p:txBody>
      </p:sp>
      <p:graphicFrame>
        <p:nvGraphicFramePr>
          <p:cNvPr id="6" name="グラフ 5"/>
          <p:cNvGraphicFramePr>
            <a:graphicFrameLocks/>
          </p:cNvGraphicFramePr>
          <p:nvPr>
            <p:extLst>
              <p:ext uri="{D42A27DB-BD31-4B8C-83A1-F6EECF244321}">
                <p14:modId xmlns:p14="http://schemas.microsoft.com/office/powerpoint/2010/main" val="1437259032"/>
              </p:ext>
            </p:extLst>
          </p:nvPr>
        </p:nvGraphicFramePr>
        <p:xfrm>
          <a:off x="4094212" y="1902137"/>
          <a:ext cx="4341966" cy="2732343"/>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4674" y="8243"/>
            <a:ext cx="9901340" cy="461665"/>
          </a:xfrm>
          <a:prstGeom prst="rect">
            <a:avLst/>
          </a:prstGeom>
          <a:noFill/>
        </p:spPr>
        <p:txBody>
          <a:bodyPr wrap="square" rtlCol="0">
            <a:spAutoFit/>
          </a:bodyPr>
          <a:lstStyle/>
          <a:p>
            <a:pPr algn="ctr" fontAlgn="auto">
              <a:spcBef>
                <a:spcPts val="0"/>
              </a:spcBef>
              <a:spcAft>
                <a:spcPts val="0"/>
              </a:spcAft>
            </a:pPr>
            <a:r>
              <a:rPr lang="en-US" altLang="ja-JP" sz="2400" b="1" dirty="0">
                <a:solidFill>
                  <a:prstClr val="black"/>
                </a:solidFill>
                <a:latin typeface="+mn-ea"/>
                <a:ea typeface="+mn-ea"/>
              </a:rPr>
              <a:t>(</a:t>
            </a:r>
            <a:r>
              <a:rPr lang="ja-JP" altLang="en-US" sz="2400" b="1" dirty="0" smtClean="0">
                <a:solidFill>
                  <a:prstClr val="black"/>
                </a:solidFill>
                <a:latin typeface="Calibri"/>
                <a:ea typeface="ＭＳ Ｐゴシック"/>
              </a:rPr>
              <a:t>参考）　介護予防訪問・通所リハビリテーションの利用状況</a:t>
            </a:r>
            <a:endParaRPr lang="ja-JP" altLang="en-US" sz="2400" b="1" dirty="0">
              <a:solidFill>
                <a:prstClr val="black"/>
              </a:solidFill>
              <a:latin typeface="Calibri"/>
              <a:ea typeface="ＭＳ Ｐゴシック"/>
            </a:endParaRPr>
          </a:p>
        </p:txBody>
      </p:sp>
      <p:sp>
        <p:nvSpPr>
          <p:cNvPr id="9" name="テキスト ボックス 8"/>
          <p:cNvSpPr txBox="1"/>
          <p:nvPr/>
        </p:nvSpPr>
        <p:spPr>
          <a:xfrm>
            <a:off x="102616" y="481865"/>
            <a:ext cx="9876794" cy="830997"/>
          </a:xfrm>
          <a:prstGeom prst="rect">
            <a:avLst/>
          </a:prstGeom>
          <a:noFill/>
        </p:spPr>
        <p:txBody>
          <a:bodyPr wrap="square" rtlCol="0">
            <a:spAutoFit/>
          </a:bodyPr>
          <a:lstStyle/>
          <a:p>
            <a:pPr fontAlgn="auto">
              <a:spcBef>
                <a:spcPts val="0"/>
              </a:spcBef>
              <a:spcAft>
                <a:spcPts val="0"/>
              </a:spcAft>
            </a:pPr>
            <a:r>
              <a:rPr lang="ja-JP" altLang="en-US" sz="1600" dirty="0" smtClean="0">
                <a:solidFill>
                  <a:prstClr val="black"/>
                </a:solidFill>
                <a:latin typeface="ＭＳ Ｐゴシック"/>
                <a:ea typeface="ＭＳ Ｐゴシック"/>
              </a:rPr>
              <a:t>○要支援者に対するサービス提供内容は、機能回復訓練に偏っている。</a:t>
            </a:r>
            <a:endParaRPr lang="en-US" altLang="ja-JP" sz="1600" dirty="0" smtClean="0">
              <a:solidFill>
                <a:prstClr val="black"/>
              </a:solidFill>
              <a:latin typeface="ＭＳ Ｐゴシック"/>
              <a:ea typeface="ＭＳ Ｐゴシック"/>
            </a:endParaRPr>
          </a:p>
          <a:p>
            <a:pPr fontAlgn="auto">
              <a:spcBef>
                <a:spcPts val="0"/>
              </a:spcBef>
              <a:spcAft>
                <a:spcPts val="0"/>
              </a:spcAft>
            </a:pPr>
            <a:r>
              <a:rPr lang="ja-JP" altLang="en-US" sz="1600" dirty="0" smtClean="0">
                <a:solidFill>
                  <a:prstClr val="black"/>
                </a:solidFill>
                <a:latin typeface="ＭＳ Ｐゴシック"/>
                <a:ea typeface="ＭＳ Ｐゴシック"/>
              </a:rPr>
              <a:t>○月間</a:t>
            </a:r>
            <a:r>
              <a:rPr lang="ja-JP" altLang="en-US" sz="1600" dirty="0">
                <a:solidFill>
                  <a:prstClr val="black"/>
                </a:solidFill>
                <a:latin typeface="ＭＳ Ｐゴシック"/>
                <a:ea typeface="ＭＳ Ｐゴシック"/>
              </a:rPr>
              <a:t>利用者</a:t>
            </a:r>
            <a:r>
              <a:rPr lang="ja-JP" altLang="en-US" sz="1600" dirty="0" smtClean="0">
                <a:solidFill>
                  <a:prstClr val="black"/>
                </a:solidFill>
                <a:latin typeface="ＭＳ Ｐゴシック"/>
                <a:ea typeface="ＭＳ Ｐゴシック"/>
              </a:rPr>
              <a:t>総数に占める終了者の割合は、５％未満である。</a:t>
            </a:r>
            <a:endParaRPr lang="en-US" altLang="ja-JP" sz="1600" dirty="0">
              <a:solidFill>
                <a:prstClr val="black"/>
              </a:solidFill>
              <a:latin typeface="ＭＳ Ｐゴシック"/>
              <a:ea typeface="ＭＳ Ｐゴシック"/>
            </a:endParaRPr>
          </a:p>
          <a:p>
            <a:pPr fontAlgn="auto">
              <a:spcBef>
                <a:spcPts val="0"/>
              </a:spcBef>
              <a:spcAft>
                <a:spcPts val="0"/>
              </a:spcAft>
            </a:pPr>
            <a:endParaRPr lang="en-US" altLang="ja-JP" sz="1600" dirty="0" smtClean="0">
              <a:solidFill>
                <a:prstClr val="black"/>
              </a:solidFill>
              <a:latin typeface="ＭＳ Ｐゴシック"/>
              <a:ea typeface="ＭＳ Ｐゴシック"/>
            </a:endParaRPr>
          </a:p>
        </p:txBody>
      </p:sp>
      <p:sp>
        <p:nvSpPr>
          <p:cNvPr id="10" name="正方形/長方形 9"/>
          <p:cNvSpPr/>
          <p:nvPr/>
        </p:nvSpPr>
        <p:spPr>
          <a:xfrm>
            <a:off x="102629" y="509155"/>
            <a:ext cx="9707400" cy="646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1" name="テキスト ボックス 10"/>
          <p:cNvSpPr txBox="1"/>
          <p:nvPr/>
        </p:nvSpPr>
        <p:spPr>
          <a:xfrm>
            <a:off x="1623052" y="1709010"/>
            <a:ext cx="1034205" cy="338554"/>
          </a:xfrm>
          <a:prstGeom prst="rect">
            <a:avLst/>
          </a:prstGeom>
          <a:noFill/>
        </p:spPr>
        <p:txBody>
          <a:bodyPr wrap="square" rtlCol="0">
            <a:spAutoFit/>
          </a:bodyPr>
          <a:lstStyle/>
          <a:p>
            <a:pPr fontAlgn="auto">
              <a:spcBef>
                <a:spcPts val="0"/>
              </a:spcBef>
              <a:spcAft>
                <a:spcPts val="0"/>
              </a:spcAft>
            </a:pPr>
            <a:r>
              <a:rPr lang="en-US" altLang="ja-JP" sz="1600" dirty="0" smtClean="0">
                <a:solidFill>
                  <a:prstClr val="black"/>
                </a:solidFill>
                <a:latin typeface="ＭＳ Ｐゴシック"/>
                <a:ea typeface="ＭＳ Ｐゴシック"/>
              </a:rPr>
              <a:t>n=1380</a:t>
            </a:r>
            <a:endParaRPr lang="ja-JP" altLang="en-US" sz="1600" dirty="0">
              <a:solidFill>
                <a:prstClr val="black"/>
              </a:solidFill>
              <a:latin typeface="ＭＳ Ｐゴシック"/>
              <a:ea typeface="ＭＳ Ｐゴシック"/>
            </a:endParaRPr>
          </a:p>
        </p:txBody>
      </p:sp>
      <p:sp>
        <p:nvSpPr>
          <p:cNvPr id="34" name="テキスト ボックス 33"/>
          <p:cNvSpPr txBox="1"/>
          <p:nvPr/>
        </p:nvSpPr>
        <p:spPr>
          <a:xfrm>
            <a:off x="6144343" y="1725423"/>
            <a:ext cx="1237742" cy="338554"/>
          </a:xfrm>
          <a:prstGeom prst="rect">
            <a:avLst/>
          </a:prstGeom>
          <a:noFill/>
        </p:spPr>
        <p:txBody>
          <a:bodyPr wrap="square" rtlCol="0">
            <a:spAutoFit/>
          </a:bodyPr>
          <a:lstStyle/>
          <a:p>
            <a:pPr fontAlgn="auto">
              <a:spcBef>
                <a:spcPts val="0"/>
              </a:spcBef>
              <a:spcAft>
                <a:spcPts val="0"/>
              </a:spcAft>
            </a:pPr>
            <a:r>
              <a:rPr lang="en-US" altLang="ja-JP" sz="1600" dirty="0" smtClean="0">
                <a:solidFill>
                  <a:prstClr val="black"/>
                </a:solidFill>
                <a:latin typeface="ＭＳ Ｐゴシック"/>
                <a:ea typeface="ＭＳ Ｐゴシック"/>
              </a:rPr>
              <a:t>n=1346</a:t>
            </a:r>
            <a:endParaRPr lang="ja-JP" altLang="en-US" sz="1600" dirty="0">
              <a:solidFill>
                <a:prstClr val="black"/>
              </a:solidFill>
              <a:latin typeface="ＭＳ Ｐゴシック"/>
              <a:ea typeface="ＭＳ Ｐゴシック"/>
            </a:endParaRPr>
          </a:p>
        </p:txBody>
      </p:sp>
      <p:grpSp>
        <p:nvGrpSpPr>
          <p:cNvPr id="51" name="グループ化 50"/>
          <p:cNvGrpSpPr/>
          <p:nvPr/>
        </p:nvGrpSpPr>
        <p:grpSpPr>
          <a:xfrm>
            <a:off x="641941" y="4071120"/>
            <a:ext cx="3858657" cy="511442"/>
            <a:chOff x="714133" y="3804653"/>
            <a:chExt cx="4301696" cy="511442"/>
          </a:xfrm>
        </p:grpSpPr>
        <p:grpSp>
          <p:nvGrpSpPr>
            <p:cNvPr id="46" name="グループ化 45"/>
            <p:cNvGrpSpPr/>
            <p:nvPr/>
          </p:nvGrpSpPr>
          <p:grpSpPr>
            <a:xfrm>
              <a:off x="714133" y="3804653"/>
              <a:ext cx="3898590" cy="188647"/>
              <a:chOff x="699556" y="4134806"/>
              <a:chExt cx="3898590" cy="188647"/>
            </a:xfrm>
          </p:grpSpPr>
          <p:sp>
            <p:nvSpPr>
              <p:cNvPr id="43" name="左大かっこ 42"/>
              <p:cNvSpPr/>
              <p:nvPr/>
            </p:nvSpPr>
            <p:spPr>
              <a:xfrm rot="16200000">
                <a:off x="1742867" y="3120042"/>
                <a:ext cx="160100" cy="224672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44" name="左大かっこ 43"/>
              <p:cNvSpPr/>
              <p:nvPr/>
            </p:nvSpPr>
            <p:spPr>
              <a:xfrm rot="16200000">
                <a:off x="4240682" y="3965989"/>
                <a:ext cx="188495" cy="526432"/>
              </a:xfrm>
              <a:prstGeom prst="leftBracket">
                <a:avLst/>
              </a:prstGeom>
              <a:ln w="381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45" name="左大かっこ 44"/>
              <p:cNvSpPr/>
              <p:nvPr/>
            </p:nvSpPr>
            <p:spPr>
              <a:xfrm rot="16200000">
                <a:off x="3404105" y="3742552"/>
                <a:ext cx="188647" cy="973155"/>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50" name="テキスト ボックス 49"/>
            <p:cNvSpPr txBox="1"/>
            <p:nvPr/>
          </p:nvSpPr>
          <p:spPr>
            <a:xfrm>
              <a:off x="983910" y="3977541"/>
              <a:ext cx="4031919" cy="338554"/>
            </a:xfrm>
            <a:prstGeom prst="rect">
              <a:avLst/>
            </a:prstGeom>
            <a:noFill/>
          </p:spPr>
          <p:txBody>
            <a:bodyPr wrap="square" rtlCol="0">
              <a:spAutoFit/>
            </a:bodyPr>
            <a:lstStyle/>
            <a:p>
              <a:r>
                <a:rPr lang="ja-JP" altLang="en-US" sz="1600" b="1" dirty="0" smtClean="0">
                  <a:solidFill>
                    <a:prstClr val="black"/>
                  </a:solidFill>
                </a:rPr>
                <a:t>　心身機能　　　　　　活動</a:t>
              </a:r>
              <a:r>
                <a:rPr lang="ja-JP" altLang="en-US" sz="1600" b="1" dirty="0">
                  <a:solidFill>
                    <a:prstClr val="black"/>
                  </a:solidFill>
                </a:rPr>
                <a:t>　</a:t>
              </a:r>
              <a:r>
                <a:rPr lang="ja-JP" altLang="en-US" sz="1600" b="1" dirty="0" smtClean="0">
                  <a:solidFill>
                    <a:prstClr val="black"/>
                  </a:solidFill>
                </a:rPr>
                <a:t>　　その他　　　</a:t>
              </a:r>
              <a:endParaRPr lang="ja-JP" altLang="en-US" sz="1600" b="1" dirty="0">
                <a:solidFill>
                  <a:prstClr val="black"/>
                </a:solidFill>
              </a:endParaRPr>
            </a:p>
          </p:txBody>
        </p:sp>
      </p:grpSp>
      <p:grpSp>
        <p:nvGrpSpPr>
          <p:cNvPr id="52" name="グループ化 51"/>
          <p:cNvGrpSpPr/>
          <p:nvPr/>
        </p:nvGrpSpPr>
        <p:grpSpPr>
          <a:xfrm>
            <a:off x="4535702" y="4111789"/>
            <a:ext cx="4068573" cy="510060"/>
            <a:chOff x="714133" y="3804653"/>
            <a:chExt cx="4535714" cy="510060"/>
          </a:xfrm>
        </p:grpSpPr>
        <p:grpSp>
          <p:nvGrpSpPr>
            <p:cNvPr id="53" name="グループ化 52"/>
            <p:cNvGrpSpPr/>
            <p:nvPr/>
          </p:nvGrpSpPr>
          <p:grpSpPr>
            <a:xfrm>
              <a:off x="714133" y="3804653"/>
              <a:ext cx="3898590" cy="188647"/>
              <a:chOff x="699556" y="4134806"/>
              <a:chExt cx="3898590" cy="188647"/>
            </a:xfrm>
          </p:grpSpPr>
          <p:sp>
            <p:nvSpPr>
              <p:cNvPr id="55" name="左大かっこ 54"/>
              <p:cNvSpPr/>
              <p:nvPr/>
            </p:nvSpPr>
            <p:spPr>
              <a:xfrm rot="16200000">
                <a:off x="1742867" y="3120042"/>
                <a:ext cx="160100" cy="224672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56" name="左大かっこ 55"/>
              <p:cNvSpPr/>
              <p:nvPr/>
            </p:nvSpPr>
            <p:spPr>
              <a:xfrm rot="16200000">
                <a:off x="4240682" y="3965989"/>
                <a:ext cx="188495" cy="526432"/>
              </a:xfrm>
              <a:prstGeom prst="leftBracket">
                <a:avLst/>
              </a:prstGeom>
              <a:ln w="3810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57" name="左大かっこ 56"/>
              <p:cNvSpPr/>
              <p:nvPr/>
            </p:nvSpPr>
            <p:spPr>
              <a:xfrm rot="16200000">
                <a:off x="3404105" y="3742552"/>
                <a:ext cx="188647" cy="973155"/>
              </a:xfrm>
              <a:prstGeom prst="leftBracket">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54" name="テキスト ボックス 53"/>
            <p:cNvSpPr txBox="1"/>
            <p:nvPr/>
          </p:nvSpPr>
          <p:spPr>
            <a:xfrm>
              <a:off x="989151" y="3976159"/>
              <a:ext cx="4260696" cy="338554"/>
            </a:xfrm>
            <a:prstGeom prst="rect">
              <a:avLst/>
            </a:prstGeom>
            <a:noFill/>
          </p:spPr>
          <p:txBody>
            <a:bodyPr wrap="none" rtlCol="0">
              <a:spAutoFit/>
            </a:bodyPr>
            <a:lstStyle/>
            <a:p>
              <a:r>
                <a:rPr lang="ja-JP" altLang="en-US" sz="1600" b="1" dirty="0" smtClean="0">
                  <a:solidFill>
                    <a:prstClr val="black"/>
                  </a:solidFill>
                </a:rPr>
                <a:t>　心身機能　　　　　　　活動</a:t>
              </a:r>
              <a:r>
                <a:rPr lang="ja-JP" altLang="en-US" sz="1600" b="1" dirty="0">
                  <a:solidFill>
                    <a:prstClr val="black"/>
                  </a:solidFill>
                </a:rPr>
                <a:t>　</a:t>
              </a:r>
              <a:r>
                <a:rPr lang="ja-JP" altLang="en-US" sz="1600" b="1" dirty="0" smtClean="0">
                  <a:solidFill>
                    <a:prstClr val="black"/>
                  </a:solidFill>
                </a:rPr>
                <a:t>　その他　　　</a:t>
              </a:r>
              <a:endParaRPr lang="ja-JP" altLang="en-US" sz="1600" b="1" dirty="0">
                <a:solidFill>
                  <a:prstClr val="black"/>
                </a:solidFill>
              </a:endParaRPr>
            </a:p>
          </p:txBody>
        </p:sp>
      </p:grpSp>
      <p:sp>
        <p:nvSpPr>
          <p:cNvPr id="58" name="正方形/長方形 57"/>
          <p:cNvSpPr/>
          <p:nvPr/>
        </p:nvSpPr>
        <p:spPr>
          <a:xfrm>
            <a:off x="3285564" y="1197071"/>
            <a:ext cx="2444900" cy="369332"/>
          </a:xfrm>
          <a:prstGeom prst="rect">
            <a:avLst/>
          </a:prstGeom>
        </p:spPr>
        <p:txBody>
          <a:bodyPr wrap="none">
            <a:spAutoFit/>
          </a:bodyPr>
          <a:lstStyle/>
          <a:p>
            <a:r>
              <a:rPr lang="ja-JP" altLang="en-US" b="1" dirty="0" smtClean="0">
                <a:solidFill>
                  <a:prstClr val="black"/>
                </a:solidFill>
                <a:latin typeface="ＭＳ Ｐゴシック"/>
                <a:ea typeface="ＭＳ Ｐゴシック"/>
              </a:rPr>
              <a:t>＜サービス</a:t>
            </a:r>
            <a:r>
              <a:rPr lang="ja-JP" altLang="en-US" b="1" dirty="0">
                <a:solidFill>
                  <a:prstClr val="black"/>
                </a:solidFill>
                <a:latin typeface="ＭＳ Ｐゴシック"/>
                <a:ea typeface="ＭＳ Ｐゴシック"/>
              </a:rPr>
              <a:t>提供</a:t>
            </a:r>
            <a:r>
              <a:rPr lang="ja-JP" altLang="en-US" b="1" dirty="0" smtClean="0">
                <a:solidFill>
                  <a:prstClr val="black"/>
                </a:solidFill>
                <a:latin typeface="ＭＳ Ｐゴシック"/>
                <a:ea typeface="ＭＳ Ｐゴシック"/>
              </a:rPr>
              <a:t>内容＞</a:t>
            </a:r>
            <a:endParaRPr lang="ja-JP" altLang="en-US" b="1" dirty="0">
              <a:solidFill>
                <a:prstClr val="black"/>
              </a:solidFill>
            </a:endParaRPr>
          </a:p>
        </p:txBody>
      </p:sp>
      <p:sp>
        <p:nvSpPr>
          <p:cNvPr id="59" name="正方形/長方形 58"/>
          <p:cNvSpPr/>
          <p:nvPr/>
        </p:nvSpPr>
        <p:spPr>
          <a:xfrm>
            <a:off x="3367557" y="4634478"/>
            <a:ext cx="2276585" cy="369332"/>
          </a:xfrm>
          <a:prstGeom prst="rect">
            <a:avLst/>
          </a:prstGeom>
        </p:spPr>
        <p:txBody>
          <a:bodyPr wrap="none">
            <a:spAutoFit/>
          </a:bodyPr>
          <a:lstStyle/>
          <a:p>
            <a:r>
              <a:rPr lang="ja-JP" altLang="en-US" b="1" dirty="0" smtClean="0">
                <a:solidFill>
                  <a:prstClr val="black"/>
                </a:solidFill>
                <a:latin typeface="ＭＳ Ｐゴシック"/>
                <a:ea typeface="ＭＳ Ｐゴシック"/>
              </a:rPr>
              <a:t>＜月間の終了状況＞</a:t>
            </a:r>
            <a:endParaRPr lang="ja-JP" altLang="en-US" b="1" dirty="0">
              <a:solidFill>
                <a:prstClr val="black"/>
              </a:solidFill>
            </a:endParaRPr>
          </a:p>
        </p:txBody>
      </p:sp>
      <p:grpSp>
        <p:nvGrpSpPr>
          <p:cNvPr id="60" name="グループ化 59"/>
          <p:cNvGrpSpPr/>
          <p:nvPr/>
        </p:nvGrpSpPr>
        <p:grpSpPr>
          <a:xfrm>
            <a:off x="8304709" y="2375501"/>
            <a:ext cx="1582605" cy="2229181"/>
            <a:chOff x="55506" y="2714914"/>
            <a:chExt cx="1581844" cy="2585324"/>
          </a:xfrm>
        </p:grpSpPr>
        <p:sp>
          <p:nvSpPr>
            <p:cNvPr id="61" name="正方形/長方形 60"/>
            <p:cNvSpPr/>
            <p:nvPr/>
          </p:nvSpPr>
          <p:spPr>
            <a:xfrm>
              <a:off x="55506" y="2725722"/>
              <a:ext cx="1438730" cy="25745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2" name="テキスト ボックス 61"/>
            <p:cNvSpPr txBox="1"/>
            <p:nvPr/>
          </p:nvSpPr>
          <p:spPr>
            <a:xfrm>
              <a:off x="55506" y="2714914"/>
              <a:ext cx="1581844" cy="2445095"/>
            </a:xfrm>
            <a:prstGeom prst="rect">
              <a:avLst/>
            </a:prstGeom>
            <a:noFill/>
          </p:spPr>
          <p:txBody>
            <a:bodyPr wrap="square" rtlCol="0">
              <a:spAutoFit/>
            </a:bodyPr>
            <a:lstStyle/>
            <a:p>
              <a:pPr fontAlgn="auto">
                <a:spcBef>
                  <a:spcPts val="0"/>
                </a:spcBef>
                <a:spcAft>
                  <a:spcPts val="0"/>
                </a:spcAft>
                <a:defRPr/>
              </a:pPr>
              <a:r>
                <a:rPr lang="ja-JP" altLang="en-US" sz="1400" kern="100" dirty="0" smtClean="0">
                  <a:solidFill>
                    <a:prstClr val="black"/>
                  </a:solidFill>
                  <a:latin typeface="ＭＳ Ｐゴシック"/>
                  <a:ea typeface="ＭＳ Ｐゴシック"/>
                  <a:cs typeface="Times New Roman"/>
                </a:rPr>
                <a:t>対象：</a:t>
              </a:r>
              <a:r>
                <a:rPr lang="ja-JP" altLang="en-US" sz="1400" kern="100" dirty="0">
                  <a:solidFill>
                    <a:prstClr val="black"/>
                  </a:solidFill>
                  <a:latin typeface="ＭＳ Ｐゴシック"/>
                  <a:ea typeface="ＭＳ Ｐゴシック"/>
                  <a:cs typeface="Times New Roman"/>
                </a:rPr>
                <a:t>要支援</a:t>
              </a:r>
              <a:r>
                <a:rPr lang="en-US" altLang="ja-JP" sz="1400" kern="100" dirty="0">
                  <a:solidFill>
                    <a:prstClr val="black"/>
                  </a:solidFill>
                  <a:latin typeface="ＭＳ Ｐゴシック"/>
                  <a:ea typeface="ＭＳ Ｐゴシック"/>
                  <a:cs typeface="Times New Roman"/>
                </a:rPr>
                <a:t>1</a:t>
              </a:r>
              <a:r>
                <a:rPr lang="ja-JP" altLang="en-US" sz="1400" kern="100" dirty="0">
                  <a:solidFill>
                    <a:prstClr val="black"/>
                  </a:solidFill>
                  <a:latin typeface="ＭＳ Ｐゴシック"/>
                  <a:ea typeface="ＭＳ Ｐゴシック"/>
                  <a:cs typeface="Times New Roman"/>
                </a:rPr>
                <a:t>・</a:t>
              </a:r>
              <a:r>
                <a:rPr lang="en-US" altLang="ja-JP" sz="1400" kern="100" dirty="0">
                  <a:solidFill>
                    <a:prstClr val="black"/>
                  </a:solidFill>
                  <a:latin typeface="ＭＳ Ｐゴシック"/>
                  <a:ea typeface="ＭＳ Ｐゴシック"/>
                  <a:cs typeface="Times New Roman"/>
                </a:rPr>
                <a:t>2 </a:t>
              </a:r>
              <a:endParaRPr lang="en-US" altLang="ja-JP" sz="1400" kern="100" dirty="0" smtClean="0">
                <a:solidFill>
                  <a:prstClr val="black"/>
                </a:solidFill>
                <a:latin typeface="ＭＳ Ｐゴシック"/>
                <a:ea typeface="ＭＳ Ｐゴシック"/>
                <a:cs typeface="Times New Roman"/>
              </a:endParaRPr>
            </a:p>
            <a:p>
              <a:pPr fontAlgn="auto">
                <a:spcBef>
                  <a:spcPts val="0"/>
                </a:spcBef>
                <a:spcAft>
                  <a:spcPts val="0"/>
                </a:spcAft>
                <a:defRPr/>
              </a:pPr>
              <a:endParaRPr lang="en-US" altLang="ja-JP" sz="900" kern="100" dirty="0">
                <a:solidFill>
                  <a:prstClr val="black"/>
                </a:solidFill>
                <a:latin typeface="ＭＳ Ｐゴシック"/>
                <a:ea typeface="ＭＳ Ｐゴシック"/>
                <a:cs typeface="Times New Roman"/>
              </a:endParaRP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訪問リハ</a:t>
              </a:r>
              <a:r>
                <a:rPr lang="en-US" altLang="ja-JP" sz="1200" kern="100" dirty="0" smtClean="0">
                  <a:solidFill>
                    <a:prstClr val="black"/>
                  </a:solidFill>
                  <a:latin typeface="ＭＳ Ｐゴシック"/>
                  <a:ea typeface="ＭＳ Ｐゴシック"/>
                  <a:cs typeface="Times New Roman"/>
                </a:rPr>
                <a:t>1000</a:t>
              </a:r>
              <a:r>
                <a:rPr lang="ja-JP" altLang="en-US" sz="1200" kern="100" dirty="0" err="1" smtClean="0">
                  <a:solidFill>
                    <a:prstClr val="black"/>
                  </a:solidFill>
                  <a:latin typeface="ＭＳ Ｐゴシック"/>
                  <a:ea typeface="ＭＳ Ｐゴシック"/>
                  <a:cs typeface="Times New Roman"/>
                </a:rPr>
                <a:t>、</a:t>
              </a:r>
              <a:r>
                <a:rPr lang="ja-JP" altLang="en-US" sz="1200" kern="100" dirty="0" smtClean="0">
                  <a:solidFill>
                    <a:prstClr val="black"/>
                  </a:solidFill>
                  <a:latin typeface="ＭＳ Ｐゴシック"/>
                  <a:ea typeface="ＭＳ Ｐゴシック"/>
                  <a:cs typeface="Times New Roman"/>
                </a:rPr>
                <a:t>通所</a:t>
              </a:r>
              <a:endParaRPr lang="en-US" altLang="ja-JP" sz="1200" kern="100" dirty="0" smtClean="0">
                <a:solidFill>
                  <a:prstClr val="black"/>
                </a:solidFill>
                <a:latin typeface="ＭＳ Ｐゴシック"/>
                <a:ea typeface="ＭＳ Ｐゴシック"/>
                <a:cs typeface="Times New Roman"/>
              </a:endParaRP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リハ</a:t>
              </a:r>
              <a:r>
                <a:rPr lang="en-US" altLang="ja-JP" sz="1200" kern="100" dirty="0" smtClean="0">
                  <a:solidFill>
                    <a:prstClr val="black"/>
                  </a:solidFill>
                  <a:latin typeface="ＭＳ Ｐゴシック"/>
                  <a:ea typeface="ＭＳ Ｐゴシック"/>
                  <a:cs typeface="Times New Roman"/>
                </a:rPr>
                <a:t> 1000</a:t>
              </a:r>
              <a:r>
                <a:rPr lang="ja-JP" altLang="en-US" sz="1200" kern="100" dirty="0" smtClean="0">
                  <a:solidFill>
                    <a:prstClr val="black"/>
                  </a:solidFill>
                  <a:latin typeface="ＭＳ Ｐゴシック"/>
                  <a:ea typeface="ＭＳ Ｐゴシック"/>
                  <a:cs typeface="Times New Roman"/>
                </a:rPr>
                <a:t>事業所を無作為抽出し、調査</a:t>
              </a:r>
              <a:endParaRPr lang="en-US" altLang="ja-JP" sz="1200" kern="100" dirty="0">
                <a:solidFill>
                  <a:prstClr val="black"/>
                </a:solidFill>
                <a:latin typeface="ＭＳ Ｐゴシック"/>
                <a:ea typeface="ＭＳ Ｐゴシック"/>
                <a:cs typeface="Times New Roman"/>
              </a:endParaRP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（回答）</a:t>
              </a:r>
              <a:endParaRPr lang="en-US" altLang="ja-JP" sz="1200" kern="100" dirty="0">
                <a:solidFill>
                  <a:prstClr val="black"/>
                </a:solidFill>
                <a:latin typeface="ＭＳ Ｐゴシック"/>
                <a:ea typeface="ＭＳ Ｐゴシック"/>
                <a:cs typeface="Times New Roman"/>
              </a:endParaRP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訪問リハ　</a:t>
              </a:r>
              <a:endParaRPr lang="en-US" altLang="ja-JP" sz="1200" kern="100" dirty="0" smtClean="0">
                <a:solidFill>
                  <a:prstClr val="black"/>
                </a:solidFill>
                <a:latin typeface="ＭＳ Ｐゴシック"/>
                <a:ea typeface="ＭＳ Ｐゴシック"/>
                <a:cs typeface="Times New Roman"/>
              </a:endParaRPr>
            </a:p>
            <a:p>
              <a:pPr fontAlgn="auto">
                <a:spcBef>
                  <a:spcPts val="0"/>
                </a:spcBef>
                <a:spcAft>
                  <a:spcPts val="0"/>
                </a:spcAft>
                <a:defRPr/>
              </a:pPr>
              <a:r>
                <a:rPr lang="en-US" altLang="ja-JP" sz="1200" kern="100" dirty="0" smtClean="0">
                  <a:solidFill>
                    <a:prstClr val="black"/>
                  </a:solidFill>
                  <a:latin typeface="ＭＳ Ｐゴシック"/>
                  <a:ea typeface="ＭＳ Ｐゴシック"/>
                  <a:cs typeface="Times New Roman"/>
                </a:rPr>
                <a:t>380</a:t>
              </a:r>
              <a:r>
                <a:rPr lang="ja-JP" altLang="en-US" sz="1200" kern="100" dirty="0" smtClean="0">
                  <a:solidFill>
                    <a:prstClr val="black"/>
                  </a:solidFill>
                  <a:latin typeface="ＭＳ Ｐゴシック"/>
                  <a:ea typeface="ＭＳ Ｐゴシック"/>
                  <a:cs typeface="Times New Roman"/>
                </a:rPr>
                <a:t>事業所</a:t>
              </a:r>
              <a:r>
                <a:rPr lang="en-US" altLang="ja-JP" sz="1200" kern="100" dirty="0" smtClean="0">
                  <a:solidFill>
                    <a:prstClr val="black"/>
                  </a:solidFill>
                  <a:latin typeface="ＭＳ Ｐゴシック"/>
                  <a:ea typeface="ＭＳ Ｐゴシック"/>
                  <a:cs typeface="Times New Roman"/>
                </a:rPr>
                <a:t>(1380</a:t>
              </a:r>
              <a:r>
                <a:rPr lang="ja-JP" altLang="en-US" sz="1200" kern="100" dirty="0" smtClean="0">
                  <a:solidFill>
                    <a:prstClr val="black"/>
                  </a:solidFill>
                  <a:latin typeface="ＭＳ Ｐゴシック"/>
                  <a:ea typeface="ＭＳ Ｐゴシック"/>
                  <a:cs typeface="Times New Roman"/>
                </a:rPr>
                <a:t>人</a:t>
              </a:r>
              <a:r>
                <a:rPr lang="en-US" altLang="ja-JP" sz="1200" kern="100" dirty="0" smtClean="0">
                  <a:solidFill>
                    <a:prstClr val="black"/>
                  </a:solidFill>
                  <a:latin typeface="ＭＳ Ｐゴシック"/>
                  <a:ea typeface="ＭＳ Ｐゴシック"/>
                  <a:cs typeface="Times New Roman"/>
                </a:rPr>
                <a:t>)</a:t>
              </a: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通所リハ</a:t>
              </a:r>
              <a:r>
                <a:rPr lang="en-US" altLang="ja-JP" sz="1200" kern="100" dirty="0">
                  <a:solidFill>
                    <a:prstClr val="black"/>
                  </a:solidFill>
                  <a:latin typeface="ＭＳ Ｐゴシック"/>
                  <a:ea typeface="ＭＳ Ｐゴシック"/>
                  <a:cs typeface="Times New Roman"/>
                </a:rPr>
                <a:t> </a:t>
              </a:r>
              <a:endParaRPr lang="en-US" altLang="ja-JP" sz="1200" kern="100" dirty="0" smtClean="0">
                <a:solidFill>
                  <a:prstClr val="black"/>
                </a:solidFill>
                <a:latin typeface="ＭＳ Ｐゴシック"/>
                <a:ea typeface="ＭＳ Ｐゴシック"/>
                <a:cs typeface="Times New Roman"/>
              </a:endParaRPr>
            </a:p>
            <a:p>
              <a:pPr fontAlgn="auto">
                <a:spcBef>
                  <a:spcPts val="0"/>
                </a:spcBef>
                <a:spcAft>
                  <a:spcPts val="0"/>
                </a:spcAft>
                <a:defRPr/>
              </a:pPr>
              <a:r>
                <a:rPr lang="en-US" altLang="ja-JP" sz="1200" kern="100" dirty="0" smtClean="0">
                  <a:solidFill>
                    <a:prstClr val="black"/>
                  </a:solidFill>
                  <a:latin typeface="ＭＳ Ｐゴシック"/>
                  <a:ea typeface="ＭＳ Ｐゴシック"/>
                  <a:cs typeface="Times New Roman"/>
                </a:rPr>
                <a:t>301</a:t>
              </a:r>
              <a:r>
                <a:rPr lang="ja-JP" altLang="en-US" sz="1200" kern="100" dirty="0" smtClean="0">
                  <a:solidFill>
                    <a:prstClr val="black"/>
                  </a:solidFill>
                  <a:latin typeface="ＭＳ Ｐゴシック"/>
                  <a:ea typeface="ＭＳ Ｐゴシック"/>
                  <a:cs typeface="Times New Roman"/>
                </a:rPr>
                <a:t>事業所</a:t>
              </a:r>
              <a:r>
                <a:rPr lang="en-US" altLang="ja-JP" sz="1200" kern="100" dirty="0" smtClean="0">
                  <a:solidFill>
                    <a:prstClr val="black"/>
                  </a:solidFill>
                  <a:latin typeface="ＭＳ Ｐゴシック"/>
                  <a:ea typeface="ＭＳ Ｐゴシック"/>
                  <a:cs typeface="Times New Roman"/>
                </a:rPr>
                <a:t>(1346</a:t>
              </a:r>
              <a:r>
                <a:rPr lang="ja-JP" altLang="en-US" sz="1200" kern="100" dirty="0" smtClean="0">
                  <a:solidFill>
                    <a:prstClr val="black"/>
                  </a:solidFill>
                  <a:latin typeface="ＭＳ Ｐゴシック"/>
                  <a:ea typeface="ＭＳ Ｐゴシック"/>
                  <a:cs typeface="Times New Roman"/>
                </a:rPr>
                <a:t>人</a:t>
              </a:r>
              <a:r>
                <a:rPr lang="en-US" altLang="ja-JP" sz="1200" kern="100" dirty="0" smtClean="0">
                  <a:solidFill>
                    <a:prstClr val="black"/>
                  </a:solidFill>
                  <a:latin typeface="ＭＳ Ｐゴシック"/>
                  <a:ea typeface="ＭＳ Ｐゴシック"/>
                  <a:cs typeface="Times New Roman"/>
                </a:rPr>
                <a:t>)</a:t>
              </a:r>
            </a:p>
            <a:p>
              <a:pPr fontAlgn="auto">
                <a:spcBef>
                  <a:spcPts val="0"/>
                </a:spcBef>
                <a:spcAft>
                  <a:spcPts val="0"/>
                </a:spcAft>
                <a:defRPr/>
              </a:pPr>
              <a:r>
                <a:rPr lang="ja-JP" altLang="en-US" sz="1200" kern="100" dirty="0" smtClean="0">
                  <a:solidFill>
                    <a:prstClr val="black"/>
                  </a:solidFill>
                  <a:latin typeface="ＭＳ Ｐゴシック"/>
                  <a:ea typeface="ＭＳ Ｐゴシック"/>
                  <a:cs typeface="Times New Roman"/>
                </a:rPr>
                <a:t>   　（回収率</a:t>
              </a:r>
              <a:r>
                <a:rPr lang="en-US" altLang="ja-JP" sz="1200" kern="100" dirty="0" smtClean="0">
                  <a:solidFill>
                    <a:prstClr val="black"/>
                  </a:solidFill>
                  <a:latin typeface="ＭＳ Ｐゴシック"/>
                  <a:ea typeface="ＭＳ Ｐゴシック"/>
                  <a:cs typeface="Times New Roman"/>
                </a:rPr>
                <a:t>34.0%</a:t>
              </a:r>
              <a:r>
                <a:rPr lang="ja-JP" altLang="en-US" sz="1200" kern="100" dirty="0">
                  <a:solidFill>
                    <a:prstClr val="black"/>
                  </a:solidFill>
                  <a:latin typeface="ＭＳ Ｐゴシック"/>
                  <a:ea typeface="ＭＳ Ｐゴシック"/>
                  <a:cs typeface="Times New Roman"/>
                </a:rPr>
                <a:t>）</a:t>
              </a:r>
              <a:endParaRPr lang="en-US" altLang="ja-JP" sz="1200" kern="100" dirty="0" smtClean="0">
                <a:solidFill>
                  <a:prstClr val="black"/>
                </a:solidFill>
                <a:latin typeface="ＭＳ Ｐゴシック"/>
                <a:ea typeface="ＭＳ Ｐゴシック"/>
                <a:cs typeface="Times New Roman"/>
              </a:endParaRPr>
            </a:p>
          </p:txBody>
        </p:sp>
      </p:grpSp>
      <p:sp>
        <p:nvSpPr>
          <p:cNvPr id="64" name="テキスト ボックス 6"/>
          <p:cNvSpPr txBox="1"/>
          <p:nvPr/>
        </p:nvSpPr>
        <p:spPr>
          <a:xfrm>
            <a:off x="102629" y="6559360"/>
            <a:ext cx="910428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pPr>
            <a:r>
              <a:rPr lang="ja-JP" altLang="en-US" dirty="0" smtClean="0">
                <a:solidFill>
                  <a:prstClr val="black"/>
                </a:solidFill>
              </a:rPr>
              <a:t>出典：平成</a:t>
            </a:r>
            <a:r>
              <a:rPr lang="en-US" altLang="ja-JP" dirty="0" smtClean="0">
                <a:solidFill>
                  <a:prstClr val="black"/>
                </a:solidFill>
              </a:rPr>
              <a:t>24</a:t>
            </a:r>
            <a:r>
              <a:rPr lang="ja-JP" altLang="en-US" dirty="0" smtClean="0">
                <a:solidFill>
                  <a:prstClr val="black"/>
                </a:solidFill>
              </a:rPr>
              <a:t>年度厚生労働省老人保健健康増進等事業「</a:t>
            </a:r>
            <a:r>
              <a:rPr lang="ja-JP" altLang="ja-JP" dirty="0">
                <a:solidFill>
                  <a:prstClr val="black"/>
                </a:solidFill>
              </a:rPr>
              <a:t>要支援者・要介護者の</a:t>
            </a:r>
            <a:r>
              <a:rPr lang="en-US" altLang="ja-JP" dirty="0">
                <a:solidFill>
                  <a:prstClr val="black"/>
                </a:solidFill>
              </a:rPr>
              <a:t>IADL</a:t>
            </a:r>
            <a:r>
              <a:rPr lang="ja-JP" altLang="ja-JP" dirty="0">
                <a:solidFill>
                  <a:prstClr val="black"/>
                </a:solidFill>
              </a:rPr>
              <a:t>等</a:t>
            </a:r>
            <a:r>
              <a:rPr lang="ja-JP" altLang="ja-JP" dirty="0" smtClean="0">
                <a:solidFill>
                  <a:prstClr val="black"/>
                </a:solidFill>
              </a:rPr>
              <a:t>に関する</a:t>
            </a:r>
            <a:r>
              <a:rPr lang="ja-JP" altLang="ja-JP" dirty="0">
                <a:solidFill>
                  <a:prstClr val="black"/>
                </a:solidFill>
              </a:rPr>
              <a:t>状態像</a:t>
            </a:r>
            <a:r>
              <a:rPr lang="ja-JP" altLang="ja-JP" dirty="0" smtClean="0">
                <a:solidFill>
                  <a:prstClr val="black"/>
                </a:solidFill>
              </a:rPr>
              <a:t>とサービス</a:t>
            </a:r>
            <a:r>
              <a:rPr lang="ja-JP" altLang="ja-JP" dirty="0">
                <a:solidFill>
                  <a:prstClr val="black"/>
                </a:solidFill>
              </a:rPr>
              <a:t>利用内容に関する調査研究事業</a:t>
            </a:r>
            <a:r>
              <a:rPr lang="ja-JP" altLang="en-US" dirty="0" smtClean="0">
                <a:solidFill>
                  <a:prstClr val="black"/>
                </a:solidFill>
              </a:rPr>
              <a:t>査」</a:t>
            </a:r>
            <a:endParaRPr lang="en-US" altLang="ja-JP" dirty="0" smtClean="0">
              <a:solidFill>
                <a:prstClr val="black"/>
              </a:solidFill>
            </a:endParaRPr>
          </a:p>
        </p:txBody>
      </p:sp>
      <p:graphicFrame>
        <p:nvGraphicFramePr>
          <p:cNvPr id="76" name="グラフ 75"/>
          <p:cNvGraphicFramePr>
            <a:graphicFrameLocks/>
          </p:cNvGraphicFramePr>
          <p:nvPr>
            <p:extLst>
              <p:ext uri="{D42A27DB-BD31-4B8C-83A1-F6EECF244321}">
                <p14:modId xmlns:p14="http://schemas.microsoft.com/office/powerpoint/2010/main" val="2280855081"/>
              </p:ext>
            </p:extLst>
          </p:nvPr>
        </p:nvGraphicFramePr>
        <p:xfrm>
          <a:off x="1627209" y="4957290"/>
          <a:ext cx="1890464" cy="12784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7" name="グラフ 76"/>
          <p:cNvGraphicFramePr>
            <a:graphicFrameLocks/>
          </p:cNvGraphicFramePr>
          <p:nvPr>
            <p:extLst>
              <p:ext uri="{D42A27DB-BD31-4B8C-83A1-F6EECF244321}">
                <p14:modId xmlns:p14="http://schemas.microsoft.com/office/powerpoint/2010/main" val="1339177385"/>
              </p:ext>
            </p:extLst>
          </p:nvPr>
        </p:nvGraphicFramePr>
        <p:xfrm>
          <a:off x="5825013" y="4927520"/>
          <a:ext cx="2081739" cy="1260167"/>
        </p:xfrm>
        <a:graphic>
          <a:graphicData uri="http://schemas.openxmlformats.org/drawingml/2006/chart">
            <c:chart xmlns:c="http://schemas.openxmlformats.org/drawingml/2006/chart" xmlns:r="http://schemas.openxmlformats.org/officeDocument/2006/relationships" r:id="rId6"/>
          </a:graphicData>
        </a:graphic>
      </p:graphicFrame>
      <p:sp>
        <p:nvSpPr>
          <p:cNvPr id="78" name="正方形/長方形 77"/>
          <p:cNvSpPr/>
          <p:nvPr/>
        </p:nvSpPr>
        <p:spPr>
          <a:xfrm>
            <a:off x="102629" y="1197071"/>
            <a:ext cx="9707400" cy="3424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正方形/長方形 78"/>
          <p:cNvSpPr/>
          <p:nvPr/>
        </p:nvSpPr>
        <p:spPr>
          <a:xfrm flipV="1">
            <a:off x="102629" y="4621879"/>
            <a:ext cx="9707400" cy="19375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テキスト ボックス 80"/>
          <p:cNvSpPr txBox="1"/>
          <p:nvPr/>
        </p:nvSpPr>
        <p:spPr>
          <a:xfrm>
            <a:off x="417053" y="4832362"/>
            <a:ext cx="8173693" cy="338554"/>
          </a:xfrm>
          <a:prstGeom prst="rect">
            <a:avLst/>
          </a:prstGeom>
          <a:noFill/>
        </p:spPr>
        <p:txBody>
          <a:bodyPr wrap="square" rtlCol="0">
            <a:spAutoFit/>
          </a:bodyPr>
          <a:lstStyle/>
          <a:p>
            <a:pPr fontAlgn="auto">
              <a:spcBef>
                <a:spcPts val="0"/>
              </a:spcBef>
              <a:spcAft>
                <a:spcPts val="0"/>
              </a:spcAft>
            </a:pPr>
            <a:r>
              <a:rPr lang="ja-JP" altLang="en-US" sz="1600" b="1" dirty="0" smtClean="0">
                <a:solidFill>
                  <a:srgbClr val="0033CC"/>
                </a:solidFill>
                <a:latin typeface="Calibri"/>
                <a:ea typeface="ＭＳ Ｐゴシック"/>
              </a:rPr>
              <a:t>　　介護予防訪問リハビリテーション</a:t>
            </a:r>
            <a:r>
              <a:rPr lang="ja-JP" altLang="en-US" sz="1600" b="1" dirty="0" smtClean="0">
                <a:solidFill>
                  <a:prstClr val="black"/>
                </a:solidFill>
                <a:latin typeface="Calibri"/>
                <a:ea typeface="ＭＳ Ｐゴシック"/>
              </a:rPr>
              <a:t>　　　　　　　　　　             </a:t>
            </a:r>
            <a:r>
              <a:rPr lang="ja-JP" altLang="en-US" sz="1600" b="1" dirty="0" smtClean="0">
                <a:solidFill>
                  <a:srgbClr val="009900"/>
                </a:solidFill>
                <a:latin typeface="Calibri"/>
                <a:ea typeface="ＭＳ Ｐゴシック"/>
              </a:rPr>
              <a:t>介護予防通所リハビリテーション</a:t>
            </a:r>
            <a:endParaRPr lang="ja-JP" altLang="en-US" sz="1600" b="1" dirty="0">
              <a:solidFill>
                <a:srgbClr val="009900"/>
              </a:solidFill>
              <a:latin typeface="Calibri"/>
              <a:ea typeface="ＭＳ Ｐゴシック"/>
            </a:endParaRPr>
          </a:p>
        </p:txBody>
      </p:sp>
      <p:sp>
        <p:nvSpPr>
          <p:cNvPr id="82" name="テキスト ボックス 81"/>
          <p:cNvSpPr txBox="1"/>
          <p:nvPr/>
        </p:nvSpPr>
        <p:spPr>
          <a:xfrm>
            <a:off x="784854" y="6002993"/>
            <a:ext cx="3328917" cy="553998"/>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ＭＳ Ｐゴシック"/>
                <a:ea typeface="ＭＳ Ｐゴシック"/>
              </a:rPr>
              <a:t> </a:t>
            </a:r>
            <a:r>
              <a:rPr lang="en-US" altLang="ja-JP"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終了者の割合 </a:t>
            </a:r>
            <a:r>
              <a:rPr lang="en-US" altLang="ja-JP" sz="1600" b="1" dirty="0" smtClean="0">
                <a:solidFill>
                  <a:srgbClr val="FF0000"/>
                </a:solidFill>
                <a:latin typeface="ＭＳ Ｐゴシック"/>
                <a:ea typeface="ＭＳ Ｐゴシック"/>
              </a:rPr>
              <a:t>4.2%</a:t>
            </a:r>
            <a:r>
              <a:rPr lang="ja-JP" altLang="en-US" sz="1600" dirty="0" smtClean="0">
                <a:solidFill>
                  <a:prstClr val="black"/>
                </a:solidFill>
                <a:latin typeface="ＭＳ Ｐゴシック"/>
                <a:ea typeface="ＭＳ Ｐゴシック"/>
              </a:rPr>
              <a:t>　</a:t>
            </a:r>
            <a:endParaRPr lang="en-US" altLang="ja-JP" sz="1600" dirty="0" smtClean="0">
              <a:solidFill>
                <a:prstClr val="black"/>
              </a:solidFill>
              <a:latin typeface="ＭＳ Ｐゴシック"/>
              <a:ea typeface="ＭＳ Ｐゴシック"/>
            </a:endParaRPr>
          </a:p>
          <a:p>
            <a:pPr fontAlgn="auto">
              <a:spcBef>
                <a:spcPts val="0"/>
              </a:spcBef>
              <a:spcAft>
                <a:spcPts val="0"/>
              </a:spcAft>
            </a:pP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終了者：</a:t>
            </a:r>
            <a:r>
              <a:rPr lang="en-US" altLang="ja-JP" sz="1400" dirty="0" smtClean="0">
                <a:solidFill>
                  <a:prstClr val="black"/>
                </a:solidFill>
                <a:latin typeface="ＭＳ Ｐゴシック"/>
                <a:ea typeface="ＭＳ Ｐゴシック"/>
              </a:rPr>
              <a:t>120</a:t>
            </a:r>
            <a:r>
              <a:rPr lang="ja-JP" altLang="en-US" sz="1400" dirty="0" smtClean="0">
                <a:solidFill>
                  <a:prstClr val="black"/>
                </a:solidFill>
                <a:latin typeface="ＭＳ Ｐゴシック"/>
                <a:ea typeface="ＭＳ Ｐゴシック"/>
              </a:rPr>
              <a:t>人、月間利用者数：</a:t>
            </a:r>
            <a:r>
              <a:rPr lang="en-US" altLang="ja-JP" sz="1400" kern="100" dirty="0">
                <a:solidFill>
                  <a:prstClr val="black"/>
                </a:solidFill>
                <a:latin typeface="ＭＳ Ｐゴシック"/>
                <a:ea typeface="ＭＳ Ｐゴシック"/>
                <a:cs typeface="Times New Roman"/>
              </a:rPr>
              <a:t> </a:t>
            </a:r>
            <a:r>
              <a:rPr lang="en-US" altLang="ja-JP" sz="1400" kern="100" dirty="0" smtClean="0">
                <a:solidFill>
                  <a:prstClr val="black"/>
                </a:solidFill>
                <a:latin typeface="ＭＳ Ｐゴシック"/>
                <a:ea typeface="ＭＳ Ｐゴシック"/>
                <a:cs typeface="Times New Roman"/>
              </a:rPr>
              <a:t>2843</a:t>
            </a:r>
            <a:r>
              <a:rPr lang="ja-JP" altLang="en-US" sz="1400" kern="100" dirty="0">
                <a:solidFill>
                  <a:prstClr val="black"/>
                </a:solidFill>
                <a:latin typeface="ＭＳ Ｐゴシック"/>
                <a:ea typeface="ＭＳ Ｐゴシック"/>
                <a:cs typeface="Times New Roman"/>
              </a:rPr>
              <a:t>人</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83" name="テキスト ボックス 82"/>
          <p:cNvSpPr txBox="1"/>
          <p:nvPr/>
        </p:nvSpPr>
        <p:spPr>
          <a:xfrm>
            <a:off x="4886586" y="6036390"/>
            <a:ext cx="3328917" cy="553998"/>
          </a:xfrm>
          <a:prstGeom prst="rect">
            <a:avLst/>
          </a:prstGeom>
          <a:noFill/>
        </p:spPr>
        <p:txBody>
          <a:bodyPr wrap="square" rtlCol="0">
            <a:spAutoFit/>
          </a:bodyPr>
          <a:lstStyle/>
          <a:p>
            <a:pPr fontAlgn="auto">
              <a:spcBef>
                <a:spcPts val="0"/>
              </a:spcBef>
              <a:spcAft>
                <a:spcPts val="0"/>
              </a:spcAft>
            </a:pPr>
            <a:r>
              <a:rPr lang="en-US" altLang="ja-JP" sz="1400" dirty="0" smtClean="0">
                <a:solidFill>
                  <a:prstClr val="black"/>
                </a:solidFill>
                <a:latin typeface="ＭＳ Ｐゴシック"/>
                <a:ea typeface="ＭＳ Ｐゴシック"/>
              </a:rPr>
              <a:t> </a:t>
            </a:r>
            <a:r>
              <a:rPr lang="en-US" altLang="ja-JP" sz="1400" dirty="0">
                <a:solidFill>
                  <a:prstClr val="black"/>
                </a:solidFill>
                <a:latin typeface="ＭＳ Ｐゴシック"/>
                <a:ea typeface="ＭＳ Ｐゴシック"/>
              </a:rPr>
              <a:t> </a:t>
            </a:r>
            <a:r>
              <a:rPr lang="ja-JP" altLang="en-US" sz="1400" dirty="0" smtClean="0">
                <a:solidFill>
                  <a:prstClr val="black"/>
                </a:solidFill>
                <a:latin typeface="ＭＳ Ｐゴシック"/>
                <a:ea typeface="ＭＳ Ｐゴシック"/>
              </a:rPr>
              <a:t>　　　　　終了者の割合 </a:t>
            </a:r>
            <a:r>
              <a:rPr lang="en-US" altLang="ja-JP" sz="1600" b="1" dirty="0">
                <a:solidFill>
                  <a:srgbClr val="FF0000"/>
                </a:solidFill>
                <a:latin typeface="ＭＳ Ｐゴシック"/>
                <a:ea typeface="ＭＳ Ｐゴシック"/>
              </a:rPr>
              <a:t>1</a:t>
            </a:r>
            <a:r>
              <a:rPr lang="en-US" altLang="ja-JP" sz="1600" b="1" dirty="0" smtClean="0">
                <a:solidFill>
                  <a:srgbClr val="FF0000"/>
                </a:solidFill>
                <a:latin typeface="ＭＳ Ｐゴシック"/>
                <a:ea typeface="ＭＳ Ｐゴシック"/>
              </a:rPr>
              <a:t>.2%</a:t>
            </a:r>
            <a:r>
              <a:rPr lang="ja-JP" altLang="en-US" sz="1400" dirty="0" smtClean="0">
                <a:solidFill>
                  <a:srgbClr val="FF0000"/>
                </a:solidFill>
                <a:latin typeface="ＭＳ Ｐゴシック"/>
                <a:ea typeface="ＭＳ Ｐゴシック"/>
              </a:rPr>
              <a:t>　</a:t>
            </a:r>
            <a:endParaRPr lang="en-US" altLang="ja-JP" sz="1400" dirty="0" smtClean="0">
              <a:solidFill>
                <a:srgbClr val="FF0000"/>
              </a:solidFill>
              <a:latin typeface="ＭＳ Ｐゴシック"/>
              <a:ea typeface="ＭＳ Ｐゴシック"/>
            </a:endParaRPr>
          </a:p>
          <a:p>
            <a:pPr fontAlgn="auto">
              <a:spcBef>
                <a:spcPts val="0"/>
              </a:spcBef>
              <a:spcAft>
                <a:spcPts val="0"/>
              </a:spcAft>
            </a:pP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終了者：</a:t>
            </a:r>
            <a:r>
              <a:rPr lang="en-US" altLang="ja-JP" sz="1400" dirty="0" smtClean="0">
                <a:solidFill>
                  <a:prstClr val="black"/>
                </a:solidFill>
                <a:latin typeface="ＭＳ Ｐゴシック"/>
                <a:ea typeface="ＭＳ Ｐゴシック"/>
              </a:rPr>
              <a:t>92</a:t>
            </a:r>
            <a:r>
              <a:rPr lang="ja-JP" altLang="en-US" sz="1400" dirty="0" smtClean="0">
                <a:solidFill>
                  <a:prstClr val="black"/>
                </a:solidFill>
                <a:latin typeface="ＭＳ Ｐゴシック"/>
                <a:ea typeface="ＭＳ Ｐゴシック"/>
              </a:rPr>
              <a:t>人、月間利用者数：</a:t>
            </a:r>
            <a:r>
              <a:rPr lang="en-US" altLang="ja-JP" sz="1400" kern="100" dirty="0">
                <a:solidFill>
                  <a:prstClr val="black"/>
                </a:solidFill>
                <a:latin typeface="ＭＳ Ｐゴシック"/>
                <a:ea typeface="ＭＳ Ｐゴシック"/>
                <a:cs typeface="Times New Roman"/>
              </a:rPr>
              <a:t> </a:t>
            </a:r>
            <a:r>
              <a:rPr lang="en-US" altLang="ja-JP" sz="1400" kern="100" dirty="0" smtClean="0">
                <a:solidFill>
                  <a:prstClr val="black"/>
                </a:solidFill>
                <a:latin typeface="ＭＳ Ｐゴシック"/>
                <a:ea typeface="ＭＳ Ｐゴシック"/>
                <a:cs typeface="Times New Roman"/>
              </a:rPr>
              <a:t>7636</a:t>
            </a:r>
            <a:r>
              <a:rPr lang="ja-JP" altLang="en-US" sz="1400" kern="100" dirty="0" smtClean="0">
                <a:solidFill>
                  <a:prstClr val="black"/>
                </a:solidFill>
                <a:latin typeface="ＭＳ Ｐゴシック"/>
                <a:ea typeface="ＭＳ Ｐゴシック"/>
                <a:cs typeface="Times New Roman"/>
              </a:rPr>
              <a:t>人</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41" name="スライド番号プレースホルダー 4"/>
          <p:cNvSpPr txBox="1">
            <a:spLocks/>
          </p:cNvSpPr>
          <p:nvPr/>
        </p:nvSpPr>
        <p:spPr>
          <a:xfrm>
            <a:off x="9273480" y="6501853"/>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974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①大阪府大東市　～住民主体の介護予防～</a:t>
            </a:r>
          </a:p>
        </p:txBody>
      </p:sp>
      <p:sp>
        <p:nvSpPr>
          <p:cNvPr id="9" name="テキスト ボックス 136"/>
          <p:cNvSpPr txBox="1">
            <a:spLocks noChangeArrowheads="1"/>
          </p:cNvSpPr>
          <p:nvPr/>
        </p:nvSpPr>
        <p:spPr bwMode="auto">
          <a:xfrm>
            <a:off x="31585" y="576080"/>
            <a:ext cx="9826642"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○住民</a:t>
            </a:r>
            <a:r>
              <a:rPr lang="ja-JP" altLang="en-US" dirty="0">
                <a:solidFill>
                  <a:prstClr val="black"/>
                </a:solidFill>
              </a:rPr>
              <a:t>が主体となって取り組む介護予防事業を市内全域で展開している。虚弱高齢者が元気</a:t>
            </a:r>
            <a:r>
              <a:rPr lang="ja-JP" altLang="en-US" dirty="0" smtClean="0">
                <a:solidFill>
                  <a:prstClr val="black"/>
                </a:solidFill>
              </a:rPr>
              <a:t>高齢者の</a:t>
            </a:r>
            <a:r>
              <a:rPr lang="ja-JP" altLang="en-US" dirty="0">
                <a:solidFill>
                  <a:prstClr val="black"/>
                </a:solidFill>
              </a:rPr>
              <a:t>支えで元気を取り戻し、小学校の下校時の見守り隊に参加するなど社会活動が広がっている</a:t>
            </a:r>
            <a:r>
              <a:rPr lang="ja-JP" altLang="en-US" dirty="0" smtClean="0">
                <a:solidFill>
                  <a:prstClr val="black"/>
                </a:solidFill>
              </a:rPr>
              <a:t>。</a:t>
            </a:r>
            <a:endParaRPr lang="en-US" altLang="ja-JP" dirty="0" smtClean="0">
              <a:solidFill>
                <a:prstClr val="black"/>
              </a:solidFill>
            </a:endParaRPr>
          </a:p>
          <a:p>
            <a:pPr fontAlgn="auto">
              <a:spcBef>
                <a:spcPts val="0"/>
              </a:spcBef>
              <a:spcAft>
                <a:spcPts val="0"/>
              </a:spcAft>
              <a:defRPr/>
            </a:pPr>
            <a:r>
              <a:rPr lang="ja-JP" altLang="en-US" dirty="0">
                <a:solidFill>
                  <a:prstClr val="black"/>
                </a:solidFill>
              </a:rPr>
              <a:t>○</a:t>
            </a:r>
            <a:r>
              <a:rPr lang="ja-JP" altLang="en-US" dirty="0" smtClean="0">
                <a:solidFill>
                  <a:prstClr val="black"/>
                </a:solidFill>
              </a:rPr>
              <a:t>介護</a:t>
            </a:r>
            <a:r>
              <a:rPr lang="ja-JP" altLang="en-US" dirty="0">
                <a:solidFill>
                  <a:prstClr val="black"/>
                </a:solidFill>
              </a:rPr>
              <a:t>予防活動を通して、見守りや助け合い等地域の互助の力が育っている。</a:t>
            </a:r>
            <a:endParaRPr lang="en-US" altLang="ja-JP" dirty="0">
              <a:solidFill>
                <a:prstClr val="black"/>
              </a:solidFill>
            </a:endParaRPr>
          </a:p>
        </p:txBody>
      </p:sp>
      <p:sp>
        <p:nvSpPr>
          <p:cNvPr id="10" name="テキスト ボックス 9"/>
          <p:cNvSpPr txBox="1"/>
          <p:nvPr/>
        </p:nvSpPr>
        <p:spPr>
          <a:xfrm>
            <a:off x="54201" y="1556793"/>
            <a:ext cx="4829239"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17" y="4135720"/>
            <a:ext cx="4829239"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第</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号被保険者における要介護認定率の推移</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5" name="角丸四角形 14"/>
          <p:cNvSpPr/>
          <p:nvPr/>
        </p:nvSpPr>
        <p:spPr bwMode="auto">
          <a:xfrm>
            <a:off x="4953092" y="1556792"/>
            <a:ext cx="4897940" cy="2931889"/>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200" b="1" dirty="0" smtClean="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16</a:t>
            </a:r>
            <a:r>
              <a:rPr lang="ja-JP" altLang="en-US" sz="1100" b="1" dirty="0" smtClean="0">
                <a:solidFill>
                  <a:prstClr val="black"/>
                </a:solidFill>
                <a:latin typeface="HGｺﾞｼｯｸM"/>
                <a:ea typeface="HGｺﾞｼｯｸM"/>
              </a:rPr>
              <a:t>年度に地域ケア会議で</a:t>
            </a:r>
            <a:r>
              <a:rPr lang="ja-JP" altLang="en-US" sz="1100" b="1" dirty="0">
                <a:solidFill>
                  <a:prstClr val="black"/>
                </a:solidFill>
                <a:latin typeface="HGｺﾞｼｯｸM"/>
                <a:ea typeface="HGｺﾞｼｯｸM"/>
              </a:rPr>
              <a:t>町</a:t>
            </a:r>
            <a:r>
              <a:rPr lang="ja-JP" altLang="en-US" sz="1100" b="1" dirty="0" smtClean="0">
                <a:solidFill>
                  <a:prstClr val="black"/>
                </a:solidFill>
                <a:latin typeface="HGｺﾞｼｯｸM"/>
                <a:ea typeface="HGｺﾞｼｯｸM"/>
              </a:rPr>
              <a:t>ぐるみの介護予防の必要性を提言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○平成</a:t>
            </a:r>
            <a:r>
              <a:rPr lang="en-US" altLang="ja-JP" sz="1100" b="1" dirty="0">
                <a:solidFill>
                  <a:prstClr val="black"/>
                </a:solidFill>
                <a:latin typeface="HGｺﾞｼｯｸM"/>
                <a:ea typeface="HGｺﾞｼｯｸM"/>
              </a:rPr>
              <a:t>17</a:t>
            </a:r>
            <a:r>
              <a:rPr lang="ja-JP" altLang="en-US" sz="1100" b="1" dirty="0" smtClean="0">
                <a:solidFill>
                  <a:prstClr val="black"/>
                </a:solidFill>
                <a:latin typeface="HGｺﾞｼｯｸM"/>
                <a:ea typeface="HGｺﾞｼｯｸM"/>
              </a:rPr>
              <a:t>年度に虚弱者も参加できる「大東元気で</a:t>
            </a:r>
            <a:r>
              <a:rPr lang="ja-JP" altLang="en-US" sz="1100" b="1" dirty="0" err="1" smtClean="0">
                <a:solidFill>
                  <a:prstClr val="black"/>
                </a:solidFill>
                <a:latin typeface="HGｺﾞｼｯｸM"/>
                <a:ea typeface="HGｺﾞｼｯｸM"/>
              </a:rPr>
              <a:t>まっせ</a:t>
            </a:r>
            <a:r>
              <a:rPr lang="ja-JP" altLang="en-US" sz="1100" b="1" dirty="0" smtClean="0">
                <a:solidFill>
                  <a:prstClr val="black"/>
                </a:solidFill>
                <a:latin typeface="HGｺﾞｼｯｸM"/>
                <a:ea typeface="HGｺﾞｼｯｸM"/>
              </a:rPr>
              <a:t>体操」を</a:t>
            </a:r>
            <a:r>
              <a:rPr lang="ja-JP" altLang="en-US" sz="1100" b="1" dirty="0">
                <a:solidFill>
                  <a:prstClr val="black"/>
                </a:solidFill>
                <a:latin typeface="HGｺﾞｼｯｸM"/>
                <a:ea typeface="HGｺﾞｼｯｸM"/>
              </a:rPr>
              <a:t>開発</a:t>
            </a:r>
            <a:r>
              <a:rPr lang="ja-JP" altLang="en-US" sz="1100" b="1" dirty="0" smtClean="0">
                <a:solidFill>
                  <a:prstClr val="black"/>
                </a:solidFill>
                <a:latin typeface="HGｺﾞｼｯｸM"/>
                <a:ea typeface="HGｺﾞｼｯｸM"/>
              </a:rPr>
              <a:t>し、一次・二次予防対象者の枠組みにとらわれず、自治会、町内会単位で住民主体での活動の場の普及に取り組む</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a:solidFill>
                  <a:prstClr val="black"/>
                </a:solidFill>
                <a:latin typeface="HGｺﾞｼｯｸM"/>
                <a:ea typeface="HGｺﾞｼｯｸM"/>
              </a:rPr>
              <a:t>○老人会のイベント等で介護予防</a:t>
            </a:r>
            <a:r>
              <a:rPr lang="ja-JP" altLang="en-US" sz="1100" b="1" dirty="0" smtClean="0">
                <a:solidFill>
                  <a:prstClr val="black"/>
                </a:solidFill>
                <a:latin typeface="HGｺﾞｼｯｸM"/>
                <a:ea typeface="HGｺﾞｼｯｸM"/>
              </a:rPr>
              <a:t>について</a:t>
            </a:r>
            <a:r>
              <a:rPr lang="ja-JP" altLang="en-US" sz="1100" b="1" dirty="0">
                <a:solidFill>
                  <a:prstClr val="black"/>
                </a:solidFill>
                <a:latin typeface="HGｺﾞｼｯｸM"/>
                <a:ea typeface="HGｺﾞｼｯｸM"/>
              </a:rPr>
              <a:t>普及啓発</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○住民主体の活動の場の育成</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及び世話役を養成</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○体操教室後に民生委員、</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校区</a:t>
            </a:r>
            <a:r>
              <a:rPr lang="ja-JP" altLang="en-US" sz="1100" b="1" dirty="0">
                <a:solidFill>
                  <a:prstClr val="black"/>
                </a:solidFill>
                <a:latin typeface="HGｺﾞｼｯｸM"/>
                <a:ea typeface="HGｺﾞｼｯｸM"/>
              </a:rPr>
              <a:t>福祉</a:t>
            </a:r>
            <a:r>
              <a:rPr lang="ja-JP" altLang="en-US" sz="1100" b="1" dirty="0" smtClean="0">
                <a:solidFill>
                  <a:prstClr val="black"/>
                </a:solidFill>
                <a:latin typeface="HGｺﾞｼｯｸM"/>
                <a:ea typeface="HGｺﾞｼｯｸM"/>
              </a:rPr>
              <a:t>委員、世話役が集合。</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地域の虚弱高齢者情報を共有</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　し</a:t>
            </a:r>
            <a:r>
              <a:rPr lang="ja-JP" altLang="en-US" sz="1100" b="1" dirty="0">
                <a:solidFill>
                  <a:prstClr val="black"/>
                </a:solidFill>
                <a:latin typeface="HGｺﾞｼｯｸM"/>
                <a:ea typeface="HGｺﾞｼｯｸM"/>
              </a:rPr>
              <a:t>、</a:t>
            </a:r>
            <a:r>
              <a:rPr lang="ja-JP" altLang="en-US" sz="1100" b="1" dirty="0" smtClean="0">
                <a:solidFill>
                  <a:prstClr val="black"/>
                </a:solidFill>
                <a:latin typeface="HGｺﾞｼｯｸM"/>
                <a:ea typeface="HGｺﾞｼｯｸM"/>
              </a:rPr>
              <a:t>具体的な対策を検討する</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400" dirty="0" smtClean="0">
              <a:solidFill>
                <a:prstClr val="white"/>
              </a:solidFill>
              <a:latin typeface="ＭＳ Ｐゴシック" pitchFamily="50" charset="-128"/>
            </a:endParaRPr>
          </a:p>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4953003" y="4532994"/>
            <a:ext cx="4925484" cy="224618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a:defRPr/>
            </a:pPr>
            <a:r>
              <a:rPr lang="ja-JP" altLang="en-US" sz="1400" b="1" dirty="0" smtClean="0">
                <a:solidFill>
                  <a:prstClr val="black"/>
                </a:solidFill>
                <a:latin typeface="HGｺﾞｼｯｸM"/>
                <a:ea typeface="HGｺﾞｼｯｸM"/>
              </a:rPr>
              <a:t>専門職の関与の仕方</a:t>
            </a:r>
            <a:endParaRPr lang="en-US" altLang="ja-JP" sz="8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○介護予防の啓発は保健師とリハ職のペアで行う</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体</a:t>
            </a:r>
            <a:r>
              <a:rPr lang="ja-JP" altLang="en-US" sz="1100" b="1" dirty="0" smtClean="0">
                <a:solidFill>
                  <a:prstClr val="black"/>
                </a:solidFill>
                <a:latin typeface="HGｺﾞｼｯｸM"/>
                <a:ea typeface="HGｺﾞｼｯｸM"/>
              </a:rPr>
              <a:t>操教室の立ち上げの際には体操指導と体操ビデオの提供及び世話役の</a:t>
            </a:r>
            <a:r>
              <a:rPr lang="ja-JP" altLang="en-US" sz="1100" b="1" dirty="0">
                <a:solidFill>
                  <a:prstClr val="black"/>
                </a:solidFill>
                <a:latin typeface="HGｺﾞｼｯｸM"/>
                <a:ea typeface="HGｺﾞｼｯｸM"/>
              </a:rPr>
              <a:t>育成を保健師、理学療法士、作業療法士、管理</a:t>
            </a:r>
            <a:r>
              <a:rPr lang="ja-JP" altLang="en-US" sz="1100" b="1" dirty="0" smtClean="0">
                <a:solidFill>
                  <a:prstClr val="black"/>
                </a:solidFill>
                <a:latin typeface="HGｺﾞｼｯｸM"/>
                <a:ea typeface="HGｺﾞｼｯｸM"/>
              </a:rPr>
              <a:t>栄養士が行った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○身体障害や関節痛により体操を同じようにできない方に対しては、市のリハ職が訪問し、痛みがでない運動法を指導した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○認知症や高次脳機能障害、精神障害などで</a:t>
            </a:r>
            <a:r>
              <a:rPr lang="ja-JP" altLang="en-US" sz="1100" b="1" dirty="0">
                <a:solidFill>
                  <a:prstClr val="black"/>
                </a:solidFill>
                <a:latin typeface="HGｺﾞｼｯｸM"/>
                <a:ea typeface="HGｺﾞｼｯｸM"/>
              </a:rPr>
              <a:t>集団</a:t>
            </a:r>
            <a:r>
              <a:rPr lang="ja-JP" altLang="en-US" sz="1100" b="1" dirty="0" smtClean="0">
                <a:solidFill>
                  <a:prstClr val="black"/>
                </a:solidFill>
                <a:latin typeface="HGｺﾞｼｯｸM"/>
                <a:ea typeface="HGｺﾞｼｯｸM"/>
              </a:rPr>
              <a:t>活動に不具合が生じた時には地域包括支援センター職員が出向いて、認知症の方への対応方法等を世話役に指導した</a:t>
            </a:r>
            <a:endParaRPr lang="en-US" altLang="ja-JP" sz="1100" b="1" dirty="0" smtClean="0">
              <a:solidFill>
                <a:prstClr val="black"/>
              </a:solidFill>
              <a:latin typeface="HGｺﾞｼｯｸM"/>
              <a:ea typeface="HGｺﾞｼｯｸM"/>
            </a:endParaRPr>
          </a:p>
          <a:p>
            <a:pPr marL="177800" indent="-177800">
              <a:defRPr/>
            </a:pPr>
            <a:r>
              <a:rPr lang="ja-JP" altLang="en-US" sz="1100" b="1" dirty="0" smtClean="0">
                <a:solidFill>
                  <a:prstClr val="black"/>
                </a:solidFill>
                <a:latin typeface="HGｺﾞｼｯｸM"/>
                <a:ea typeface="HGｺﾞｼｯｸM"/>
              </a:rPr>
              <a:t>○世話役から</a:t>
            </a:r>
            <a:r>
              <a:rPr lang="ja-JP" altLang="en-US" sz="1100" b="1" dirty="0">
                <a:solidFill>
                  <a:prstClr val="black"/>
                </a:solidFill>
                <a:latin typeface="HGｺﾞｼｯｸM"/>
                <a:ea typeface="HGｺﾞｼｯｸM"/>
              </a:rPr>
              <a:t>活動の脱落者に</a:t>
            </a:r>
            <a:r>
              <a:rPr lang="ja-JP" altLang="en-US" sz="1100" b="1" dirty="0" smtClean="0">
                <a:solidFill>
                  <a:prstClr val="black"/>
                </a:solidFill>
                <a:latin typeface="HGｺﾞｼｯｸM"/>
                <a:ea typeface="HGｺﾞｼｯｸM"/>
              </a:rPr>
              <a:t>ついて地域</a:t>
            </a:r>
            <a:r>
              <a:rPr lang="ja-JP" altLang="en-US" sz="1100" b="1" dirty="0">
                <a:solidFill>
                  <a:prstClr val="black"/>
                </a:solidFill>
                <a:latin typeface="HGｺﾞｼｯｸM"/>
                <a:ea typeface="HGｺﾞｼｯｸM"/>
              </a:rPr>
              <a:t>包括支援センター職員に</a:t>
            </a:r>
            <a:r>
              <a:rPr lang="ja-JP" altLang="en-US" sz="1100" b="1" dirty="0" smtClean="0">
                <a:solidFill>
                  <a:prstClr val="black"/>
                </a:solidFill>
                <a:latin typeface="HGｺﾞｼｯｸM"/>
                <a:ea typeface="HGｺﾞｼｯｸM"/>
              </a:rPr>
              <a:t>連絡が入った場合には、職員はその原因を明確にした上で個別に対応する（例：認知症の方への対応、不仲の場合には教室の変更）</a:t>
            </a:r>
            <a:endParaRPr lang="ja-JP" altLang="en-US" sz="1100" dirty="0">
              <a:solidFill>
                <a:prstClr val="black">
                  <a:lumMod val="65000"/>
                  <a:lumOff val="35000"/>
                </a:prstClr>
              </a:solidFill>
              <a:latin typeface="ＭＳ Ｐゴシック"/>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5253" y="2729598"/>
            <a:ext cx="2536645" cy="100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表 1"/>
          <p:cNvGraphicFramePr>
            <a:graphicFrameLocks noGrp="1"/>
          </p:cNvGraphicFramePr>
          <p:nvPr>
            <p:extLst>
              <p:ext uri="{D42A27DB-BD31-4B8C-83A1-F6EECF244321}">
                <p14:modId xmlns:p14="http://schemas.microsoft.com/office/powerpoint/2010/main" val="1443234321"/>
              </p:ext>
            </p:extLst>
          </p:nvPr>
        </p:nvGraphicFramePr>
        <p:xfrm>
          <a:off x="5049310" y="3764318"/>
          <a:ext cx="4713944" cy="528778"/>
        </p:xfrm>
        <a:graphic>
          <a:graphicData uri="http://schemas.openxmlformats.org/drawingml/2006/table">
            <a:tbl>
              <a:tblPr firstRow="1" bandRow="1">
                <a:tableStyleId>{BDBED569-4797-4DF1-A0F4-6AAB3CD982D8}</a:tableStyleId>
              </a:tblPr>
              <a:tblGrid>
                <a:gridCol w="3996115"/>
                <a:gridCol w="717829"/>
              </a:tblGrid>
              <a:tr h="26438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marL="91484" marR="91484"/>
                </a:tc>
                <a:tc>
                  <a:txBody>
                    <a:bodyPr/>
                    <a:lstStyle/>
                    <a:p>
                      <a:pPr algn="ctr"/>
                      <a:r>
                        <a:rPr kumimoji="1" lang="ja-JP" altLang="en-US" sz="1000" b="1" dirty="0" smtClean="0">
                          <a:latin typeface="+mn-ea"/>
                          <a:ea typeface="+mn-ea"/>
                        </a:rPr>
                        <a:t>９．３　％</a:t>
                      </a:r>
                      <a:endParaRPr kumimoji="1" lang="ja-JP" altLang="en-US" sz="1000" b="1" dirty="0">
                        <a:latin typeface="+mn-ea"/>
                        <a:ea typeface="+mn-ea"/>
                      </a:endParaRPr>
                    </a:p>
                  </a:txBody>
                  <a:tcPr marL="91484" marR="91484"/>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marL="91484" marR="91484"/>
                </a:tc>
                <a:tc>
                  <a:txBody>
                    <a:bodyPr/>
                    <a:lstStyle/>
                    <a:p>
                      <a:pPr algn="ctr"/>
                      <a:r>
                        <a:rPr kumimoji="1" lang="ja-JP" altLang="en-US" sz="1000" b="1" dirty="0" smtClean="0">
                          <a:latin typeface="+mn-ea"/>
                          <a:ea typeface="+mn-ea"/>
                        </a:rPr>
                        <a:t>２．７　％</a:t>
                      </a:r>
                      <a:endParaRPr kumimoji="1" lang="en-US" altLang="ja-JP" sz="1000" b="1" dirty="0" smtClean="0">
                        <a:latin typeface="+mn-ea"/>
                        <a:ea typeface="+mn-ea"/>
                      </a:endParaRPr>
                    </a:p>
                  </a:txBody>
                  <a:tcPr marL="91484" marR="91484"/>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100126980"/>
              </p:ext>
            </p:extLst>
          </p:nvPr>
        </p:nvGraphicFramePr>
        <p:xfrm>
          <a:off x="143764" y="2060849"/>
          <a:ext cx="3119998" cy="1800002"/>
        </p:xfrm>
        <a:graphic>
          <a:graphicData uri="http://schemas.openxmlformats.org/drawingml/2006/table">
            <a:tbl>
              <a:tblPr>
                <a:tableStyleId>{5C22544A-7EE6-4342-B048-85BDC9FD1C3A}</a:tableStyleId>
              </a:tblPr>
              <a:tblGrid>
                <a:gridCol w="1142889"/>
                <a:gridCol w="728050"/>
                <a:gridCol w="850763"/>
                <a:gridCol w="398296"/>
              </a:tblGrid>
              <a:tr h="265026">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123,573</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26,697</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21.6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10,516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8.5</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4,980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8164" y="1827016"/>
            <a:ext cx="3517089"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2" name="グラフ 21"/>
          <p:cNvGraphicFramePr>
            <a:graphicFrameLocks noGrp="1"/>
          </p:cNvGraphicFramePr>
          <p:nvPr>
            <p:extLst>
              <p:ext uri="{D42A27DB-BD31-4B8C-83A1-F6EECF244321}">
                <p14:modId xmlns:p14="http://schemas.microsoft.com/office/powerpoint/2010/main" val="592612060"/>
              </p:ext>
            </p:extLst>
          </p:nvPr>
        </p:nvGraphicFramePr>
        <p:xfrm>
          <a:off x="89442" y="4291896"/>
          <a:ext cx="468000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433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7979" y="1943932"/>
            <a:ext cx="1453063" cy="201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吹き出し 23"/>
          <p:cNvSpPr/>
          <p:nvPr/>
        </p:nvSpPr>
        <p:spPr>
          <a:xfrm>
            <a:off x="3827214" y="3022745"/>
            <a:ext cx="671334" cy="306467"/>
          </a:xfrm>
          <a:prstGeom prst="wedgeRoundRectCallout">
            <a:avLst>
              <a:gd name="adj1" fmla="val 36744"/>
              <a:gd name="adj2" fmla="val -10330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大東市</a:t>
            </a:r>
          </a:p>
        </p:txBody>
      </p:sp>
      <p:sp>
        <p:nvSpPr>
          <p:cNvPr id="25" name="テキスト ボックス 24"/>
          <p:cNvSpPr txBox="1"/>
          <p:nvPr/>
        </p:nvSpPr>
        <p:spPr>
          <a:xfrm>
            <a:off x="4550224" y="2905778"/>
            <a:ext cx="323165" cy="737149"/>
          </a:xfrm>
          <a:prstGeom prst="rect">
            <a:avLst/>
          </a:prstGeom>
          <a:noFill/>
        </p:spPr>
        <p:txBody>
          <a:bodyPr vert="eaVert" wrap="square" rtlCol="0" anchor="b">
            <a:spAutoFit/>
          </a:bodyPr>
          <a:lstStyle/>
          <a:p>
            <a:r>
              <a:rPr lang="ja-JP" altLang="en-US" sz="900" dirty="0">
                <a:solidFill>
                  <a:prstClr val="black"/>
                </a:solidFill>
              </a:rPr>
              <a:t>奈良県</a:t>
            </a:r>
            <a:endParaRPr lang="ja-JP" altLang="en-US" sz="800" dirty="0">
              <a:solidFill>
                <a:prstClr val="black"/>
              </a:solidFill>
            </a:endParaRPr>
          </a:p>
        </p:txBody>
      </p:sp>
      <p:sp>
        <p:nvSpPr>
          <p:cNvPr id="26" name="テキスト ボックス 25"/>
          <p:cNvSpPr txBox="1"/>
          <p:nvPr/>
        </p:nvSpPr>
        <p:spPr>
          <a:xfrm>
            <a:off x="3336872" y="2420888"/>
            <a:ext cx="1203694" cy="230832"/>
          </a:xfrm>
          <a:prstGeom prst="rect">
            <a:avLst/>
          </a:prstGeom>
          <a:noFill/>
        </p:spPr>
        <p:txBody>
          <a:bodyPr wrap="square" rtlCol="0">
            <a:spAutoFit/>
          </a:bodyPr>
          <a:lstStyle/>
          <a:p>
            <a:r>
              <a:rPr lang="ja-JP" altLang="en-US" sz="900" dirty="0">
                <a:solidFill>
                  <a:prstClr val="black"/>
                </a:solidFill>
              </a:rPr>
              <a:t>兵庫県</a:t>
            </a:r>
            <a:endParaRPr lang="ja-JP" altLang="en-US" sz="800" dirty="0">
              <a:solidFill>
                <a:prstClr val="black"/>
              </a:solidFill>
            </a:endParaRPr>
          </a:p>
        </p:txBody>
      </p:sp>
      <p:sp>
        <p:nvSpPr>
          <p:cNvPr id="27" name="テキスト ボックス 26"/>
          <p:cNvSpPr txBox="1"/>
          <p:nvPr/>
        </p:nvSpPr>
        <p:spPr>
          <a:xfrm>
            <a:off x="4139075" y="2526053"/>
            <a:ext cx="1203694" cy="230832"/>
          </a:xfrm>
          <a:prstGeom prst="rect">
            <a:avLst/>
          </a:prstGeom>
          <a:noFill/>
        </p:spPr>
        <p:txBody>
          <a:bodyPr wrap="square" rtlCol="0">
            <a:spAutoFit/>
          </a:bodyPr>
          <a:lstStyle/>
          <a:p>
            <a:r>
              <a:rPr lang="ja-JP" altLang="en-US" sz="900" b="1" dirty="0">
                <a:solidFill>
                  <a:prstClr val="black"/>
                </a:solidFill>
              </a:rPr>
              <a:t>大阪府</a:t>
            </a:r>
            <a:endParaRPr lang="ja-JP" altLang="en-US" sz="800" b="1" dirty="0">
              <a:solidFill>
                <a:prstClr val="black"/>
              </a:solidFill>
            </a:endParaRPr>
          </a:p>
        </p:txBody>
      </p:sp>
      <p:sp>
        <p:nvSpPr>
          <p:cNvPr id="19" name="テキスト ボックス 27"/>
          <p:cNvSpPr txBox="1">
            <a:spLocks noChangeArrowheads="1"/>
          </p:cNvSpPr>
          <p:nvPr/>
        </p:nvSpPr>
        <p:spPr bwMode="auto">
          <a:xfrm>
            <a:off x="5186899" y="4262908"/>
            <a:ext cx="28745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000" dirty="0">
                <a:solidFill>
                  <a:srgbClr val="000000"/>
                </a:solidFill>
              </a:rPr>
              <a:t>※</a:t>
            </a:r>
            <a:r>
              <a:rPr lang="ja-JP" altLang="en-US" sz="1000" dirty="0" smtClean="0">
                <a:solidFill>
                  <a:srgbClr val="000000"/>
                </a:solidFill>
              </a:rPr>
              <a:t>要支援</a:t>
            </a:r>
            <a:r>
              <a:rPr lang="en-US" altLang="ja-JP" sz="1000" dirty="0">
                <a:solidFill>
                  <a:srgbClr val="000000"/>
                </a:solidFill>
              </a:rPr>
              <a:t>1</a:t>
            </a:r>
            <a:r>
              <a:rPr lang="ja-JP" altLang="en-US" sz="1000" dirty="0" smtClean="0">
                <a:solidFill>
                  <a:srgbClr val="000000"/>
                </a:solidFill>
              </a:rPr>
              <a:t>～要介護</a:t>
            </a:r>
            <a:r>
              <a:rPr lang="en-US" altLang="ja-JP" sz="1000" dirty="0">
                <a:solidFill>
                  <a:srgbClr val="000000"/>
                </a:solidFill>
              </a:rPr>
              <a:t>5</a:t>
            </a:r>
            <a:r>
              <a:rPr lang="ja-JP" altLang="en-US" sz="1000" dirty="0" smtClean="0">
                <a:solidFill>
                  <a:srgbClr val="000000"/>
                </a:solidFill>
              </a:rPr>
              <a:t>の高齢者</a:t>
            </a:r>
            <a:r>
              <a:rPr lang="en-US" altLang="ja-JP" sz="1000" smtClean="0">
                <a:solidFill>
                  <a:srgbClr val="000000"/>
                </a:solidFill>
              </a:rPr>
              <a:t>163</a:t>
            </a:r>
            <a:r>
              <a:rPr lang="ja-JP" altLang="en-US" sz="1000" smtClean="0">
                <a:solidFill>
                  <a:srgbClr val="000000"/>
                </a:solidFill>
              </a:rPr>
              <a:t>人</a:t>
            </a:r>
            <a:r>
              <a:rPr lang="ja-JP" altLang="en-US" sz="1000" dirty="0">
                <a:solidFill>
                  <a:srgbClr val="000000"/>
                </a:solidFill>
              </a:rPr>
              <a:t>が含まれる。</a:t>
            </a:r>
          </a:p>
        </p:txBody>
      </p:sp>
      <p:sp>
        <p:nvSpPr>
          <p:cNvPr id="3" name="テキスト ボックス 2"/>
          <p:cNvSpPr txBox="1"/>
          <p:nvPr/>
        </p:nvSpPr>
        <p:spPr>
          <a:xfrm>
            <a:off x="-72041" y="-5898"/>
            <a:ext cx="2215380" cy="338554"/>
          </a:xfrm>
          <a:prstGeom prst="rect">
            <a:avLst/>
          </a:prstGeom>
          <a:noFill/>
        </p:spPr>
        <p:txBody>
          <a:bodyPr wrap="square" rtlCol="0">
            <a:spAutoFit/>
          </a:bodyPr>
          <a:lstStyle/>
          <a:p>
            <a:r>
              <a:rPr lang="en-US" altLang="ja-JP" sz="1600" dirty="0" smtClean="0">
                <a:solidFill>
                  <a:prstClr val="black"/>
                </a:solidFill>
                <a:latin typeface="HG丸ｺﾞｼｯｸM-PRO" pitchFamily="50" charset="-128"/>
                <a:ea typeface="HG丸ｺﾞｼｯｸM-PRO" pitchFamily="50" charset="-128"/>
              </a:rPr>
              <a:t>【</a:t>
            </a:r>
            <a:r>
              <a:rPr lang="ja-JP" altLang="en-US" sz="1600" dirty="0" smtClean="0">
                <a:solidFill>
                  <a:prstClr val="black"/>
                </a:solidFill>
                <a:latin typeface="HG丸ｺﾞｼｯｸM-PRO" pitchFamily="50" charset="-128"/>
                <a:ea typeface="HG丸ｺﾞｼｯｸM-PRO" pitchFamily="50" charset="-128"/>
              </a:rPr>
              <a:t>介護予防の取組</a:t>
            </a:r>
            <a:r>
              <a:rPr lang="en-US" altLang="ja-JP" sz="1600" dirty="0" smtClean="0">
                <a:solidFill>
                  <a:prstClr val="black"/>
                </a:solidFill>
                <a:latin typeface="HG丸ｺﾞｼｯｸM-PRO" pitchFamily="50" charset="-128"/>
                <a:ea typeface="HG丸ｺﾞｼｯｸM-PRO" pitchFamily="50" charset="-128"/>
              </a:rPr>
              <a:t>】</a:t>
            </a:r>
            <a:endParaRPr lang="ja-JP" altLang="en-US" sz="1600" dirty="0">
              <a:solidFill>
                <a:prstClr val="black"/>
              </a:solidFill>
              <a:latin typeface="HG丸ｺﾞｼｯｸM-PRO" pitchFamily="50" charset="-128"/>
              <a:ea typeface="HG丸ｺﾞｼｯｸM-PRO" pitchFamily="50" charset="-128"/>
            </a:endParaRPr>
          </a:p>
        </p:txBody>
      </p:sp>
      <p:sp>
        <p:nvSpPr>
          <p:cNvPr id="23" name="スライド番号プレースホルダー 4"/>
          <p:cNvSpPr txBox="1">
            <a:spLocks/>
          </p:cNvSpPr>
          <p:nvPr/>
        </p:nvSpPr>
        <p:spPr>
          <a:xfrm>
            <a:off x="9345488" y="6573861"/>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52138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6" y="0"/>
            <a:ext cx="9911159"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dirty="0" smtClean="0">
                <a:solidFill>
                  <a:prstClr val="black"/>
                </a:solidFill>
                <a:latin typeface="HG丸ｺﾞｼｯｸM-PRO" pitchFamily="50" charset="-128"/>
                <a:ea typeface="HG丸ｺﾞｼｯｸM-PRO" pitchFamily="50" charset="-128"/>
              </a:rPr>
              <a:t>②岡山県総社市</a:t>
            </a:r>
            <a:r>
              <a:rPr lang="ja-JP" altLang="en-US" sz="2400" dirty="0">
                <a:solidFill>
                  <a:prstClr val="black"/>
                </a:solidFill>
                <a:latin typeface="HG丸ｺﾞｼｯｸM-PRO" pitchFamily="50" charset="-128"/>
                <a:ea typeface="HG丸ｺﾞｼｯｸM-PRO" pitchFamily="50" charset="-128"/>
              </a:rPr>
              <a:t> </a:t>
            </a:r>
            <a:r>
              <a:rPr lang="ja-JP" altLang="en-US" sz="2200" spc="-150" dirty="0" smtClean="0">
                <a:solidFill>
                  <a:prstClr val="black"/>
                </a:solidFill>
                <a:latin typeface="HG丸ｺﾞｼｯｸM-PRO" pitchFamily="50" charset="-128"/>
                <a:ea typeface="HG丸ｺﾞｼｯｸM-PRO" pitchFamily="50" charset="-128"/>
              </a:rPr>
              <a:t>～</a:t>
            </a:r>
            <a:r>
              <a:rPr lang="ja-JP" altLang="en-US" sz="2200" spc="-150" dirty="0">
                <a:solidFill>
                  <a:prstClr val="black"/>
                </a:solidFill>
                <a:latin typeface="HG丸ｺﾞｼｯｸM-PRO" pitchFamily="50" charset="-128"/>
                <a:ea typeface="HG丸ｺﾞｼｯｸM-PRO" pitchFamily="50" charset="-128"/>
              </a:rPr>
              <a:t>徒歩圏内に住民運営の体操の集い～</a:t>
            </a:r>
          </a:p>
        </p:txBody>
      </p:sp>
      <p:sp>
        <p:nvSpPr>
          <p:cNvPr id="9" name="テキスト ボックス 136"/>
          <p:cNvSpPr txBox="1">
            <a:spLocks noChangeArrowheads="1"/>
          </p:cNvSpPr>
          <p:nvPr/>
        </p:nvSpPr>
        <p:spPr bwMode="auto">
          <a:xfrm>
            <a:off x="84283" y="576265"/>
            <a:ext cx="9716823"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a:solidFill>
                  <a:prstClr val="black"/>
                </a:solidFill>
              </a:rPr>
              <a:t>元気な高齢者と要支援・要介護認定を受けている高齢者が一緒に行う住民運営の体操</a:t>
            </a:r>
            <a:r>
              <a:rPr lang="ja-JP" altLang="en-US" dirty="0" smtClean="0">
                <a:solidFill>
                  <a:prstClr val="black"/>
                </a:solidFill>
              </a:rPr>
              <a:t>の集い</a:t>
            </a:r>
            <a:r>
              <a:rPr lang="ja-JP" altLang="en-US" dirty="0">
                <a:solidFill>
                  <a:prstClr val="black"/>
                </a:solidFill>
              </a:rPr>
              <a:t>が</a:t>
            </a:r>
            <a:r>
              <a:rPr lang="ja-JP" altLang="en-US" dirty="0" smtClean="0">
                <a:solidFill>
                  <a:prstClr val="black"/>
                </a:solidFill>
              </a:rPr>
              <a:t>、</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公民館</a:t>
            </a:r>
            <a:r>
              <a:rPr lang="ja-JP" altLang="en-US" dirty="0">
                <a:solidFill>
                  <a:prstClr val="black"/>
                </a:solidFill>
              </a:rPr>
              <a:t>や個人宅で、毎週</a:t>
            </a:r>
            <a:r>
              <a:rPr lang="en-US" altLang="ja-JP" dirty="0">
                <a:solidFill>
                  <a:prstClr val="black"/>
                </a:solidFill>
              </a:rPr>
              <a:t>1</a:t>
            </a:r>
            <a:r>
              <a:rPr lang="ja-JP" altLang="en-US" dirty="0">
                <a:solidFill>
                  <a:prstClr val="black"/>
                </a:solidFill>
              </a:rPr>
              <a:t>回開催されており、平成２５年現在、市内全域に</a:t>
            </a:r>
            <a:r>
              <a:rPr lang="ja-JP" altLang="en-US" dirty="0" smtClean="0">
                <a:solidFill>
                  <a:prstClr val="black"/>
                </a:solidFill>
              </a:rPr>
              <a:t>１１０会場</a:t>
            </a:r>
            <a:r>
              <a:rPr lang="ja-JP" altLang="en-US" dirty="0">
                <a:solidFill>
                  <a:prstClr val="black"/>
                </a:solidFill>
              </a:rPr>
              <a:t>が誕生し、</a:t>
            </a:r>
            <a:r>
              <a:rPr lang="ja-JP" altLang="en-US" dirty="0" smtClean="0">
                <a:solidFill>
                  <a:prstClr val="black"/>
                </a:solidFill>
              </a:rPr>
              <a:t>徒歩</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圏内</a:t>
            </a:r>
            <a:r>
              <a:rPr lang="ja-JP" altLang="en-US" dirty="0">
                <a:solidFill>
                  <a:prstClr val="black"/>
                </a:solidFill>
              </a:rPr>
              <a:t>で参加できるようになっている。</a:t>
            </a:r>
            <a:endParaRPr lang="en-US" altLang="ja-JP" dirty="0">
              <a:solidFill>
                <a:prstClr val="black"/>
              </a:solidFill>
            </a:endParaRPr>
          </a:p>
        </p:txBody>
      </p:sp>
      <p:sp>
        <p:nvSpPr>
          <p:cNvPr id="10" name="テキスト ボックス 9"/>
          <p:cNvSpPr txBox="1"/>
          <p:nvPr/>
        </p:nvSpPr>
        <p:spPr>
          <a:xfrm>
            <a:off x="53318" y="1557341"/>
            <a:ext cx="4830894" cy="2492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800" b="1" dirty="0">
              <a:solidFill>
                <a:prstClr val="black"/>
              </a:solidFill>
              <a:latin typeface="HGｺﾞｼｯｸM"/>
              <a:ea typeface="HGｺﾞｼｯｸM"/>
            </a:endParaRPr>
          </a:p>
          <a:p>
            <a:pPr fontAlgn="auto">
              <a:spcBef>
                <a:spcPts val="0"/>
              </a:spcBef>
              <a:spcAft>
                <a:spcPts val="0"/>
              </a:spcAft>
              <a:defRPr/>
            </a:pPr>
            <a:endParaRPr lang="en-US" altLang="ja-JP" sz="8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3" name="テキスト ボックス 12"/>
          <p:cNvSpPr txBox="1"/>
          <p:nvPr/>
        </p:nvSpPr>
        <p:spPr>
          <a:xfrm>
            <a:off x="53318" y="4135438"/>
            <a:ext cx="4830894" cy="267811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27237" y="1557338"/>
            <a:ext cx="4873867" cy="316706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72000"/>
          <a:lstStyle/>
          <a:p>
            <a:r>
              <a:rPr lang="ja-JP" altLang="en-US" sz="1400" b="1" dirty="0">
                <a:solidFill>
                  <a:srgbClr val="000000"/>
                </a:solidFill>
                <a:latin typeface="HGｺﾞｼｯｸM" pitchFamily="49" charset="-128"/>
                <a:ea typeface="HGｺﾞｼｯｸM" pitchFamily="49" charset="-128"/>
              </a:rPr>
              <a:t>介護予防の取組の変遷</a:t>
            </a:r>
            <a:endParaRPr lang="en-US" altLang="ja-JP" sz="14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12</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要介護認定の非該当者の受け皿として、「健康づくりの集い」を介護予防教室として実施。（作業療法士・理学療法士・保健師主導、月</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会場）</a:t>
            </a:r>
            <a:endParaRPr lang="en-US" altLang="ja-JP" sz="12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17</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小学校区単位で小地域ケア会議を開始。住民・社協・ケアマネ・保険者等の意見交換の場として定着。</a:t>
            </a:r>
            <a:endParaRPr lang="en-US" altLang="ja-JP" sz="1200" b="1" dirty="0">
              <a:solidFill>
                <a:srgbClr val="000000"/>
              </a:solidFill>
              <a:latin typeface="HGｺﾞｼｯｸM" pitchFamily="49" charset="-128"/>
              <a:ea typeface="HGｺﾞｼｯｸM" pitchFamily="49" charset="-128"/>
            </a:endParaRPr>
          </a:p>
          <a:p>
            <a:pPr marL="174625" indent="-174625" algn="just"/>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20</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地域包括支援センター（当時直営）が、小地域ケア会議に働きかけ、各地区で週１回の体操の集いが始まる。</a:t>
            </a:r>
            <a:endParaRPr lang="en-US" altLang="ja-JP" sz="1200" b="1" dirty="0">
              <a:solidFill>
                <a:srgbClr val="000000"/>
              </a:solidFill>
              <a:latin typeface="HGｺﾞｼｯｸM" pitchFamily="49" charset="-128"/>
              <a:ea typeface="HGｺﾞｼｯｸM" pitchFamily="49" charset="-128"/>
            </a:endParaRPr>
          </a:p>
          <a:p>
            <a:pPr marL="174625" indent="-174625"/>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平成</a:t>
            </a:r>
            <a:r>
              <a:rPr lang="en-US" altLang="ja-JP" sz="1200" b="1" dirty="0">
                <a:solidFill>
                  <a:srgbClr val="000000"/>
                </a:solidFill>
                <a:latin typeface="HGｺﾞｼｯｸM" pitchFamily="49" charset="-128"/>
                <a:ea typeface="HGｺﾞｼｯｸM" pitchFamily="49" charset="-128"/>
              </a:rPr>
              <a:t>24</a:t>
            </a:r>
            <a:r>
              <a:rPr lang="ja-JP" altLang="en-US" sz="1200" b="1" dirty="0">
                <a:solidFill>
                  <a:srgbClr val="000000"/>
                </a:solidFill>
                <a:latin typeface="HGｺﾞｼｯｸM" pitchFamily="49" charset="-128"/>
                <a:ea typeface="HGｺﾞｼｯｸM" pitchFamily="49" charset="-128"/>
              </a:rPr>
              <a:t>年</a:t>
            </a:r>
            <a:r>
              <a:rPr lang="en-US" altLang="ja-JP" sz="1200" b="1" dirty="0">
                <a:solidFill>
                  <a:srgbClr val="000000"/>
                </a:solidFill>
                <a:latin typeface="HGｺﾞｼｯｸM" pitchFamily="49" charset="-128"/>
                <a:ea typeface="HGｺﾞｼｯｸM" pitchFamily="49" charset="-128"/>
              </a:rPr>
              <a:t>〉</a:t>
            </a:r>
            <a:r>
              <a:rPr lang="ja-JP" altLang="en-US" sz="1200" b="1" dirty="0">
                <a:solidFill>
                  <a:srgbClr val="000000"/>
                </a:solidFill>
                <a:latin typeface="HGｺﾞｼｯｸM" pitchFamily="49" charset="-128"/>
                <a:ea typeface="HGｺﾞｼｯｸM" pitchFamily="49" charset="-128"/>
              </a:rPr>
              <a:t>ケーブルテレビ等</a:t>
            </a:r>
            <a:r>
              <a:rPr lang="ja-JP" altLang="en-US" sz="1200" b="1" dirty="0" smtClean="0">
                <a:solidFill>
                  <a:srgbClr val="000000"/>
                </a:solidFill>
                <a:latin typeface="HGｺﾞｼｯｸM" pitchFamily="49" charset="-128"/>
                <a:ea typeface="HGｺﾞｼｯｸM" pitchFamily="49" charset="-128"/>
              </a:rPr>
              <a:t>の</a:t>
            </a:r>
            <a:endParaRPr lang="en-US" altLang="ja-JP" sz="1200" b="1" dirty="0" smtClean="0">
              <a:solidFill>
                <a:srgbClr val="000000"/>
              </a:solidFill>
              <a:latin typeface="HGｺﾞｼｯｸM" pitchFamily="49" charset="-128"/>
              <a:ea typeface="HGｺﾞｼｯｸM" pitchFamily="49" charset="-128"/>
            </a:endParaRPr>
          </a:p>
          <a:p>
            <a:pPr marL="174625" indent="-174625"/>
            <a:r>
              <a:rPr lang="en-US" altLang="ja-JP" sz="1200" b="1" dirty="0">
                <a:solidFill>
                  <a:srgbClr val="000000"/>
                </a:solidFill>
                <a:latin typeface="HGｺﾞｼｯｸM" pitchFamily="49" charset="-128"/>
                <a:ea typeface="HGｺﾞｼｯｸM" pitchFamily="49" charset="-128"/>
              </a:rPr>
              <a:t> </a:t>
            </a:r>
            <a:r>
              <a:rPr lang="en-US" altLang="ja-JP" sz="1200" b="1" dirty="0" smtClean="0">
                <a:solidFill>
                  <a:srgbClr val="000000"/>
                </a:solidFill>
                <a:latin typeface="HGｺﾞｼｯｸM" pitchFamily="49" charset="-128"/>
                <a:ea typeface="HGｺﾞｼｯｸM" pitchFamily="49" charset="-128"/>
              </a:rPr>
              <a:t> </a:t>
            </a:r>
            <a:r>
              <a:rPr lang="ja-JP" altLang="en-US" sz="1200" b="1" dirty="0" smtClean="0">
                <a:solidFill>
                  <a:srgbClr val="000000"/>
                </a:solidFill>
                <a:latin typeface="HGｺﾞｼｯｸM" pitchFamily="49" charset="-128"/>
                <a:ea typeface="HGｺﾞｼｯｸM" pitchFamily="49" charset="-128"/>
              </a:rPr>
              <a:t>各種</a:t>
            </a:r>
            <a:r>
              <a:rPr lang="ja-JP" altLang="en-US" sz="1200" b="1" dirty="0">
                <a:solidFill>
                  <a:srgbClr val="000000"/>
                </a:solidFill>
                <a:latin typeface="HGｺﾞｼｯｸM" pitchFamily="49" charset="-128"/>
                <a:ea typeface="HGｺﾞｼｯｸM" pitchFamily="49" charset="-128"/>
              </a:rPr>
              <a:t>媒体で市民に広報した結果、</a:t>
            </a:r>
            <a:r>
              <a:rPr lang="en-US" altLang="ja-JP" sz="1200" b="1" dirty="0" smtClean="0">
                <a:solidFill>
                  <a:srgbClr val="000000"/>
                </a:solidFill>
                <a:latin typeface="HGｺﾞｼｯｸM" pitchFamily="49" charset="-128"/>
                <a:ea typeface="HGｺﾞｼｯｸM" pitchFamily="49" charset="-128"/>
              </a:rPr>
              <a:t>100</a:t>
            </a:r>
          </a:p>
          <a:p>
            <a:r>
              <a:rPr lang="ja-JP" altLang="en-US" sz="1200" b="1" dirty="0" smtClean="0">
                <a:solidFill>
                  <a:srgbClr val="000000"/>
                </a:solidFill>
                <a:latin typeface="HGｺﾞｼｯｸM" pitchFamily="49" charset="-128"/>
                <a:ea typeface="HGｺﾞｼｯｸM" pitchFamily="49" charset="-128"/>
              </a:rPr>
              <a:t>  会場</a:t>
            </a:r>
            <a:r>
              <a:rPr lang="ja-JP" altLang="en-US" sz="1200" b="1" dirty="0">
                <a:solidFill>
                  <a:srgbClr val="000000"/>
                </a:solidFill>
                <a:latin typeface="HGｺﾞｼｯｸM" pitchFamily="49" charset="-128"/>
                <a:ea typeface="HGｺﾞｼｯｸM" pitchFamily="49" charset="-128"/>
              </a:rPr>
              <a:t>まで増える。</a:t>
            </a:r>
            <a:endParaRPr lang="en-US" altLang="ja-JP" sz="1200" b="1" dirty="0">
              <a:solidFill>
                <a:srgbClr val="000000"/>
              </a:solidFill>
              <a:latin typeface="HGｺﾞｼｯｸM" pitchFamily="49" charset="-128"/>
              <a:ea typeface="HGｺﾞｼｯｸM" pitchFamily="49" charset="-128"/>
            </a:endParaRPr>
          </a:p>
          <a:p>
            <a:r>
              <a:rPr lang="ja-JP" altLang="en-US" sz="1200" dirty="0">
                <a:solidFill>
                  <a:srgbClr val="000000"/>
                </a:solidFill>
                <a:latin typeface="HGｺﾞｼｯｸM" pitchFamily="49" charset="-128"/>
                <a:ea typeface="HGｺﾞｼｯｸM" pitchFamily="49" charset="-128"/>
              </a:rPr>
              <a:t>　</a:t>
            </a:r>
            <a:endParaRPr lang="en-US" altLang="ja-JP" sz="1200" b="1" dirty="0">
              <a:solidFill>
                <a:srgbClr val="000000"/>
              </a:solidFill>
              <a:latin typeface="HGｺﾞｼｯｸM" pitchFamily="49" charset="-128"/>
              <a:ea typeface="HGｺﾞｼｯｸM" pitchFamily="49" charset="-128"/>
            </a:endParaRPr>
          </a:p>
          <a:p>
            <a:endParaRPr lang="en-US" altLang="ja-JP" sz="1200" b="1" dirty="0">
              <a:solidFill>
                <a:srgbClr val="000000"/>
              </a:solidFill>
              <a:latin typeface="HGｺﾞｼｯｸM" pitchFamily="49" charset="-128"/>
              <a:ea typeface="HGｺﾞｼｯｸM" pitchFamily="49" charset="-128"/>
            </a:endParaRPr>
          </a:p>
          <a:p>
            <a:pPr>
              <a:buFont typeface="Arial" charset="0"/>
              <a:buChar char="•"/>
            </a:pPr>
            <a:endParaRPr lang="en-US" altLang="ja-JP" sz="1200" b="1" dirty="0">
              <a:solidFill>
                <a:srgbClr val="000000"/>
              </a:solidFill>
              <a:latin typeface="HGｺﾞｼｯｸM" pitchFamily="49" charset="-128"/>
              <a:ea typeface="HGｺﾞｼｯｸM" pitchFamily="49" charset="-128"/>
            </a:endParaRPr>
          </a:p>
          <a:p>
            <a:pPr>
              <a:buFont typeface="Arial" charset="0"/>
              <a:buChar char="•"/>
            </a:pPr>
            <a:endParaRPr lang="en-US" altLang="ja-JP" sz="1400" b="1" dirty="0">
              <a:solidFill>
                <a:srgbClr val="000000"/>
              </a:solidFill>
              <a:latin typeface="HGｺﾞｼｯｸM" pitchFamily="49" charset="-128"/>
              <a:ea typeface="HGｺﾞｼｯｸM" pitchFamily="49" charset="-128"/>
            </a:endParaRPr>
          </a:p>
          <a:p>
            <a:pPr>
              <a:buFont typeface="Arial" charset="0"/>
              <a:buChar char="•"/>
            </a:pPr>
            <a:endParaRPr lang="en-US" altLang="ja-JP" sz="1400" dirty="0">
              <a:solidFill>
                <a:srgbClr val="FFFFFF"/>
              </a:solidFill>
              <a:latin typeface="ＭＳ Ｐゴシック" charset="-128"/>
            </a:endParaRPr>
          </a:p>
          <a:p>
            <a:pPr>
              <a:buFont typeface="Arial" charset="0"/>
              <a:buChar char="•"/>
            </a:pPr>
            <a:endParaRPr lang="en-US" altLang="ja-JP" sz="1200" b="1" dirty="0">
              <a:solidFill>
                <a:srgbClr val="000000"/>
              </a:solidFill>
              <a:latin typeface="HGｺﾞｼｯｸM" pitchFamily="49" charset="-128"/>
              <a:ea typeface="HGｺﾞｼｯｸM" pitchFamily="49" charset="-128"/>
            </a:endParaRPr>
          </a:p>
        </p:txBody>
      </p:sp>
      <p:sp>
        <p:nvSpPr>
          <p:cNvPr id="18" name="角丸四角形 17"/>
          <p:cNvSpPr/>
          <p:nvPr/>
        </p:nvSpPr>
        <p:spPr bwMode="auto">
          <a:xfrm>
            <a:off x="4927237" y="4765743"/>
            <a:ext cx="4873867" cy="2009775"/>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36000" rIns="72000"/>
          <a:lstStyle/>
          <a:p>
            <a:pPr marL="177800" indent="-177800"/>
            <a:r>
              <a:rPr lang="ja-JP" altLang="en-US" sz="1400" b="1" dirty="0">
                <a:solidFill>
                  <a:srgbClr val="000000"/>
                </a:solidFill>
                <a:latin typeface="HGｺﾞｼｯｸM" pitchFamily="49" charset="-128"/>
                <a:ea typeface="HGｺﾞｼｯｸM" pitchFamily="49" charset="-128"/>
              </a:rPr>
              <a:t>専門職の関与の仕方</a:t>
            </a:r>
            <a:endParaRPr lang="en-US" altLang="ja-JP" sz="14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○地域包括支援センターの３職種が事務局（</a:t>
            </a:r>
            <a:r>
              <a:rPr lang="en-US" altLang="ja-JP" sz="1200" b="1" dirty="0">
                <a:solidFill>
                  <a:srgbClr val="000000"/>
                </a:solidFill>
                <a:latin typeface="HGｺﾞｼｯｸM" pitchFamily="49" charset="-128"/>
                <a:ea typeface="HGｺﾞｼｯｸM" pitchFamily="49" charset="-128"/>
              </a:rPr>
              <a:t>H24.4</a:t>
            </a:r>
            <a:r>
              <a:rPr lang="ja-JP" altLang="en-US" sz="1200" b="1" dirty="0">
                <a:solidFill>
                  <a:srgbClr val="000000"/>
                </a:solidFill>
                <a:latin typeface="HGｺﾞｼｯｸM" pitchFamily="49" charset="-128"/>
                <a:ea typeface="HGｺﾞｼｯｸM" pitchFamily="49" charset="-128"/>
              </a:rPr>
              <a:t>より委託）、行政の保健師・理学療法士は一委員として、市内</a:t>
            </a:r>
            <a:r>
              <a:rPr lang="en-US" altLang="ja-JP" sz="1200" b="1" dirty="0">
                <a:solidFill>
                  <a:srgbClr val="000000"/>
                </a:solidFill>
                <a:latin typeface="HGｺﾞｼｯｸM" pitchFamily="49" charset="-128"/>
                <a:ea typeface="HGｺﾞｼｯｸM" pitchFamily="49" charset="-128"/>
              </a:rPr>
              <a:t>21</a:t>
            </a:r>
            <a:r>
              <a:rPr lang="ja-JP" altLang="en-US" sz="1200" b="1" dirty="0">
                <a:solidFill>
                  <a:srgbClr val="000000"/>
                </a:solidFill>
                <a:latin typeface="HGｺﾞｼｯｸM" pitchFamily="49" charset="-128"/>
                <a:ea typeface="HGｺﾞｼｯｸM" pitchFamily="49" charset="-128"/>
              </a:rPr>
              <a:t>地区で</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a:t>
            </a:r>
            <a:r>
              <a:rPr lang="en-US" altLang="ja-JP" sz="1200" b="1" dirty="0">
                <a:solidFill>
                  <a:srgbClr val="000000"/>
                </a:solidFill>
                <a:latin typeface="HGｺﾞｼｯｸM" pitchFamily="49" charset="-128"/>
                <a:ea typeface="HGｺﾞｼｯｸM" pitchFamily="49" charset="-128"/>
              </a:rPr>
              <a:t>2</a:t>
            </a:r>
            <a:r>
              <a:rPr lang="ja-JP" altLang="en-US" sz="1200" b="1" dirty="0">
                <a:solidFill>
                  <a:srgbClr val="000000"/>
                </a:solidFill>
                <a:latin typeface="HGｺﾞｼｯｸM" pitchFamily="49" charset="-128"/>
                <a:ea typeface="HGｺﾞｼｯｸM" pitchFamily="49" charset="-128"/>
              </a:rPr>
              <a:t>ヶ月に</a:t>
            </a:r>
            <a:r>
              <a:rPr lang="en-US" altLang="ja-JP" sz="1200" b="1" dirty="0">
                <a:solidFill>
                  <a:srgbClr val="000000"/>
                </a:solidFill>
                <a:latin typeface="HGｺﾞｼｯｸM" pitchFamily="49" charset="-128"/>
                <a:ea typeface="HGｺﾞｼｯｸM" pitchFamily="49" charset="-128"/>
              </a:rPr>
              <a:t>1</a:t>
            </a:r>
            <a:r>
              <a:rPr lang="ja-JP" altLang="en-US" sz="1200" b="1" dirty="0">
                <a:solidFill>
                  <a:srgbClr val="000000"/>
                </a:solidFill>
                <a:latin typeface="HGｺﾞｼｯｸM" pitchFamily="49" charset="-128"/>
                <a:ea typeface="HGｺﾞｼｯｸM" pitchFamily="49" charset="-128"/>
              </a:rPr>
              <a:t>回開催される小地域ケア会議に参加し、一緒に地域の課題を話し合う。</a:t>
            </a:r>
            <a:endParaRPr lang="en-US" altLang="ja-JP" sz="12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○体操の集いの立ち上げ時には、行政もしくは地域包括支援センターの専門職が体操を具体的に指導。</a:t>
            </a:r>
            <a:endParaRPr lang="en-US" altLang="ja-JP" sz="1200" b="1" dirty="0">
              <a:solidFill>
                <a:srgbClr val="000000"/>
              </a:solidFill>
              <a:latin typeface="HGｺﾞｼｯｸM" pitchFamily="49" charset="-128"/>
              <a:ea typeface="HGｺﾞｼｯｸM" pitchFamily="49" charset="-128"/>
            </a:endParaRPr>
          </a:p>
          <a:p>
            <a:pPr marL="177800" indent="-177800" algn="just"/>
            <a:r>
              <a:rPr lang="ja-JP" altLang="en-US" sz="1200" b="1" dirty="0">
                <a:solidFill>
                  <a:srgbClr val="000000"/>
                </a:solidFill>
                <a:latin typeface="HGｺﾞｼｯｸM" pitchFamily="49" charset="-128"/>
                <a:ea typeface="HGｺﾞｼｯｸM" pitchFamily="49" charset="-128"/>
              </a:rPr>
              <a:t>○集いの全ての会場で年１回体力測定を実施。随時、利用者の変調について住民から情報が入るので、専門職がアセスメントと助言指導を行う。</a:t>
            </a:r>
            <a:endParaRPr lang="en-US" altLang="ja-JP" sz="1200" b="1" dirty="0">
              <a:solidFill>
                <a:srgbClr val="000000"/>
              </a:solidFill>
              <a:latin typeface="HGｺﾞｼｯｸM" pitchFamily="49" charset="-128"/>
              <a:ea typeface="HGｺﾞｼｯｸM" pitchFamily="49" charset="-128"/>
            </a:endParaRPr>
          </a:p>
          <a:p>
            <a:pPr marL="177800" indent="-177800">
              <a:buFont typeface="Arial" charset="0"/>
              <a:buChar char="•"/>
            </a:pPr>
            <a:endParaRPr lang="en-US" altLang="ja-JP" sz="1200" b="1" dirty="0">
              <a:solidFill>
                <a:srgbClr val="000000"/>
              </a:solidFill>
              <a:latin typeface="HGｺﾞｼｯｸM" pitchFamily="49" charset="-128"/>
              <a:ea typeface="HGｺﾞｼｯｸM" pitchFamily="49" charset="-128"/>
            </a:endParaRPr>
          </a:p>
          <a:p>
            <a:pPr marL="177800" indent="-177800"/>
            <a:endParaRPr lang="ja-JP" altLang="en-US" sz="1200" dirty="0">
              <a:solidFill>
                <a:srgbClr val="595959"/>
              </a:solidFill>
              <a:latin typeface="ＭＳ Ｐゴシック" charset="-128"/>
            </a:endParaRPr>
          </a:p>
        </p:txBody>
      </p:sp>
      <p:graphicFrame>
        <p:nvGraphicFramePr>
          <p:cNvPr id="2" name="表 1"/>
          <p:cNvGraphicFramePr>
            <a:graphicFrameLocks noGrp="1"/>
          </p:cNvGraphicFramePr>
          <p:nvPr/>
        </p:nvGraphicFramePr>
        <p:xfrm>
          <a:off x="5343399" y="3784607"/>
          <a:ext cx="2299360" cy="701675"/>
        </p:xfrm>
        <a:graphic>
          <a:graphicData uri="http://schemas.openxmlformats.org/drawingml/2006/table">
            <a:tbl>
              <a:tblPr firstRow="1" bandRow="1">
                <a:tableStyleId>{5940675A-B579-460E-94D1-54222C63F5DA}</a:tableStyleId>
              </a:tblPr>
              <a:tblGrid>
                <a:gridCol w="1129495"/>
                <a:gridCol w="1169865"/>
              </a:tblGrid>
              <a:tr h="427107">
                <a:tc>
                  <a:txBody>
                    <a:bodyPr/>
                    <a:lstStyle/>
                    <a:p>
                      <a:pPr algn="l"/>
                      <a:r>
                        <a:rPr kumimoji="1" lang="en-US" altLang="ja-JP" sz="1100" dirty="0" smtClean="0"/>
                        <a:t>H24</a:t>
                      </a:r>
                      <a:r>
                        <a:rPr kumimoji="1" lang="ja-JP" altLang="en-US" sz="1100" dirty="0" smtClean="0"/>
                        <a:t>年度参加実人数</a:t>
                      </a:r>
                      <a:endParaRPr kumimoji="1" lang="ja-JP" altLang="en-US" sz="1100" dirty="0"/>
                    </a:p>
                  </a:txBody>
                  <a:tcPr marL="99038" marR="99038" marT="45761" marB="45761"/>
                </a:tc>
                <a:tc>
                  <a:txBody>
                    <a:bodyPr/>
                    <a:lstStyle/>
                    <a:p>
                      <a:r>
                        <a:rPr kumimoji="1" lang="ja-JP" altLang="en-US" sz="1100" dirty="0" smtClean="0"/>
                        <a:t>高齢者人口に占める割合</a:t>
                      </a:r>
                      <a:endParaRPr kumimoji="1" lang="ja-JP" altLang="en-US" sz="1100" dirty="0"/>
                    </a:p>
                  </a:txBody>
                  <a:tcPr marL="99038" marR="99038" marT="45761" marB="45761"/>
                </a:tc>
              </a:tr>
              <a:tr h="274568">
                <a:tc>
                  <a:txBody>
                    <a:bodyPr/>
                    <a:lstStyle/>
                    <a:p>
                      <a:pPr algn="ctr"/>
                      <a:r>
                        <a:rPr kumimoji="1" lang="en-US" altLang="ja-JP" sz="1200" dirty="0" smtClean="0">
                          <a:latin typeface="+mn-ea"/>
                          <a:ea typeface="+mn-ea"/>
                        </a:rPr>
                        <a:t>1,53</a:t>
                      </a:r>
                      <a:r>
                        <a:rPr kumimoji="1" lang="en-US" altLang="ja-JP" sz="1200" dirty="0" smtClean="0">
                          <a:latin typeface="+mj-ea"/>
                          <a:ea typeface="+mj-ea"/>
                        </a:rPr>
                        <a:t>5</a:t>
                      </a:r>
                      <a:r>
                        <a:rPr kumimoji="1" lang="ja-JP" altLang="en-US" sz="1100" dirty="0" smtClean="0"/>
                        <a:t>人</a:t>
                      </a:r>
                      <a:endParaRPr kumimoji="1" lang="ja-JP" altLang="en-US" sz="1100" dirty="0"/>
                    </a:p>
                  </a:txBody>
                  <a:tcPr marL="99038" marR="99038" marT="45761" marB="45761"/>
                </a:tc>
                <a:tc>
                  <a:txBody>
                    <a:bodyPr/>
                    <a:lstStyle/>
                    <a:p>
                      <a:pPr algn="ctr"/>
                      <a:r>
                        <a:rPr kumimoji="1" lang="en-US" altLang="ja-JP" sz="1200" dirty="0" smtClean="0">
                          <a:latin typeface="+mj-ea"/>
                          <a:ea typeface="+mj-ea"/>
                        </a:rPr>
                        <a:t>9.6</a:t>
                      </a:r>
                      <a:r>
                        <a:rPr kumimoji="1" lang="en-US" altLang="ja-JP" sz="1100" dirty="0" smtClean="0"/>
                        <a:t>%</a:t>
                      </a:r>
                      <a:endParaRPr kumimoji="1" lang="ja-JP" altLang="en-US" sz="1100" dirty="0"/>
                    </a:p>
                  </a:txBody>
                  <a:tcPr marL="99038" marR="99038" marT="45761" marB="45761"/>
                </a:tc>
              </a:tr>
            </a:tbl>
          </a:graphicData>
        </a:graphic>
      </p:graphicFrame>
      <p:sp>
        <p:nvSpPr>
          <p:cNvPr id="16404" name="テキスト ボックス 26"/>
          <p:cNvSpPr txBox="1">
            <a:spLocks noChangeArrowheads="1"/>
          </p:cNvSpPr>
          <p:nvPr/>
        </p:nvSpPr>
        <p:spPr bwMode="auto">
          <a:xfrm>
            <a:off x="8151812" y="4436258"/>
            <a:ext cx="144783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000">
                <a:solidFill>
                  <a:srgbClr val="000000"/>
                </a:solidFill>
              </a:rPr>
              <a:t>個人宅での体操の集い</a:t>
            </a:r>
          </a:p>
        </p:txBody>
      </p:sp>
      <p:sp>
        <p:nvSpPr>
          <p:cNvPr id="16405" name="テキスト ボックス 27"/>
          <p:cNvSpPr txBox="1">
            <a:spLocks noChangeArrowheads="1"/>
          </p:cNvSpPr>
          <p:nvPr/>
        </p:nvSpPr>
        <p:spPr bwMode="auto">
          <a:xfrm>
            <a:off x="5186893" y="4456894"/>
            <a:ext cx="28536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000" dirty="0">
                <a:solidFill>
                  <a:srgbClr val="000000"/>
                </a:solidFill>
              </a:rPr>
              <a:t>※</a:t>
            </a:r>
            <a:r>
              <a:rPr lang="ja-JP" altLang="en-US" sz="1000" dirty="0">
                <a:solidFill>
                  <a:srgbClr val="000000"/>
                </a:solidFill>
              </a:rPr>
              <a:t>要支援</a:t>
            </a:r>
            <a:r>
              <a:rPr lang="en-US" altLang="ja-JP" sz="1000" dirty="0">
                <a:solidFill>
                  <a:srgbClr val="000000"/>
                </a:solidFill>
              </a:rPr>
              <a:t>1</a:t>
            </a:r>
            <a:r>
              <a:rPr lang="ja-JP" altLang="en-US" sz="1000" dirty="0">
                <a:solidFill>
                  <a:srgbClr val="000000"/>
                </a:solidFill>
              </a:rPr>
              <a:t>～要介護</a:t>
            </a:r>
            <a:r>
              <a:rPr lang="en-US" altLang="ja-JP" sz="1000" dirty="0">
                <a:solidFill>
                  <a:srgbClr val="000000"/>
                </a:solidFill>
              </a:rPr>
              <a:t>4</a:t>
            </a:r>
            <a:r>
              <a:rPr lang="ja-JP" altLang="en-US" sz="1000" dirty="0">
                <a:solidFill>
                  <a:srgbClr val="000000"/>
                </a:solidFill>
              </a:rPr>
              <a:t>の高齢者８８人が含まれる。</a:t>
            </a:r>
          </a:p>
        </p:txBody>
      </p:sp>
      <p:graphicFrame>
        <p:nvGraphicFramePr>
          <p:cNvPr id="25" name="表 24"/>
          <p:cNvGraphicFramePr>
            <a:graphicFrameLocks noGrp="1"/>
          </p:cNvGraphicFramePr>
          <p:nvPr/>
        </p:nvGraphicFramePr>
        <p:xfrm>
          <a:off x="144476" y="2082800"/>
          <a:ext cx="3119702" cy="1800226"/>
        </p:xfrm>
        <a:graphic>
          <a:graphicData uri="http://schemas.openxmlformats.org/drawingml/2006/table">
            <a:tbl>
              <a:tblPr>
                <a:tableStyleId>{5C22544A-7EE6-4342-B048-85BDC9FD1C3A}</a:tableStyleId>
              </a:tblPr>
              <a:tblGrid>
                <a:gridCol w="1194689"/>
                <a:gridCol w="830755"/>
                <a:gridCol w="656007"/>
                <a:gridCol w="438251"/>
              </a:tblGrid>
              <a:tr h="260294">
                <a:tc rowSpan="2">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vMerge="1">
                  <a:txBody>
                    <a:bodyPr/>
                    <a:lstStyle/>
                    <a:p>
                      <a:endParaRPr kumimoji="1" lang="ja-JP" altLang="en-US"/>
                    </a:p>
                  </a:txBody>
                  <a:tcP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0294">
                <a:tc gridSpan="2">
                  <a:txBody>
                    <a:bodyPr/>
                    <a:lstStyle/>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66,861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16,017</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24.0</a:t>
                      </a:r>
                      <a:endParaRPr kumimoji="1" lang="en-US" altLang="ja-JP" sz="1200" u="none" strike="noStrike" kern="1200" dirty="0">
                        <a:solidFill>
                          <a:schemeClr val="dk1"/>
                        </a:solidFill>
                        <a:effectLst/>
                        <a:latin typeface="+mn-lt"/>
                        <a:ea typeface="ＭＳ Ｐゴシック" pitchFamily="50" charset="-128"/>
                        <a:cs typeface="+mn-cs"/>
                      </a:endParaRPr>
                    </a:p>
                  </a:txBody>
                  <a:tcPr marL="10318" marR="10318"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79525">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8,226</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12.3</a:t>
                      </a:r>
                      <a:endParaRPr kumimoji="1" lang="en-US" altLang="ja-JP" sz="1200" u="none" strike="noStrike" kern="1200" dirty="0">
                        <a:solidFill>
                          <a:schemeClr val="dk1"/>
                        </a:solidFill>
                        <a:effectLst/>
                        <a:latin typeface="+mn-lt"/>
                        <a:ea typeface="ＭＳ Ｐゴシック" pitchFamily="50" charset="-128"/>
                        <a:cs typeface="+mn-cs"/>
                      </a:endParaRPr>
                    </a:p>
                  </a:txBody>
                  <a:tcPr marL="10318" marR="10318" marT="9526"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0294">
                <a:tc gridSpan="2">
                  <a:txBody>
                    <a:bodyPr/>
                    <a:lstStyle/>
                    <a:p>
                      <a:pPr marL="0" algn="l" defTabSz="914400" rtl="0" eaLnBrk="1" fontAlgn="ctr" latinLnBrk="0" hangingPunct="1"/>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ja-JP" altLang="en-US" sz="1200" u="none" strike="noStrike" kern="1200" dirty="0">
                          <a:solidFill>
                            <a:schemeClr val="dk1"/>
                          </a:solidFill>
                          <a:effectLst/>
                          <a:latin typeface="+mn-lt"/>
                          <a:ea typeface="ＭＳ Ｐゴシック" pitchFamily="50" charset="-128"/>
                          <a:cs typeface="+mn-cs"/>
                        </a:rPr>
                        <a:t>　</a:t>
                      </a:r>
                      <a:r>
                        <a:rPr kumimoji="1" lang="en-US" altLang="ja-JP" sz="1200" u="none" strike="noStrike" kern="1200" dirty="0" smtClean="0">
                          <a:solidFill>
                            <a:schemeClr val="dk1"/>
                          </a:solidFill>
                          <a:effectLst/>
                          <a:latin typeface="+mn-lt"/>
                          <a:ea typeface="ＭＳ Ｐゴシック" pitchFamily="50" charset="-128"/>
                          <a:cs typeface="+mn-cs"/>
                        </a:rPr>
                        <a:t>4,700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30" name="正方形/長方形 29"/>
          <p:cNvSpPr/>
          <p:nvPr/>
        </p:nvSpPr>
        <p:spPr>
          <a:xfrm>
            <a:off x="113536" y="1827213"/>
            <a:ext cx="1903810"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fontAlgn="auto">
              <a:spcBef>
                <a:spcPts val="0"/>
              </a:spcBef>
              <a:spcAft>
                <a:spcPts val="0"/>
              </a:spcAft>
              <a:defRPr/>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pic>
        <p:nvPicPr>
          <p:cNvPr id="16441" name="Picture 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17930" y="3213108"/>
            <a:ext cx="163724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グラフ 26"/>
          <p:cNvGraphicFramePr>
            <a:graphicFrameLocks noGrp="1"/>
          </p:cNvGraphicFramePr>
          <p:nvPr>
            <p:extLst>
              <p:ext uri="{D42A27DB-BD31-4B8C-83A1-F6EECF244321}">
                <p14:modId xmlns:p14="http://schemas.microsoft.com/office/powerpoint/2010/main" val="848591359"/>
              </p:ext>
            </p:extLst>
          </p:nvPr>
        </p:nvGraphicFramePr>
        <p:xfrm>
          <a:off x="54108" y="4266000"/>
          <a:ext cx="468000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536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07662" y="2182558"/>
            <a:ext cx="1500792" cy="15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3787636" y="2572696"/>
            <a:ext cx="1203694" cy="230832"/>
          </a:xfrm>
          <a:prstGeom prst="rect">
            <a:avLst/>
          </a:prstGeom>
          <a:noFill/>
        </p:spPr>
        <p:txBody>
          <a:bodyPr wrap="square" rtlCol="0">
            <a:spAutoFit/>
          </a:bodyPr>
          <a:lstStyle/>
          <a:p>
            <a:r>
              <a:rPr lang="ja-JP" altLang="en-US" sz="900" b="1" dirty="0">
                <a:solidFill>
                  <a:prstClr val="black"/>
                </a:solidFill>
              </a:rPr>
              <a:t>岡山県</a:t>
            </a:r>
            <a:endParaRPr lang="ja-JP" altLang="en-US" sz="800" b="1" dirty="0">
              <a:solidFill>
                <a:prstClr val="black"/>
              </a:solidFill>
            </a:endParaRPr>
          </a:p>
        </p:txBody>
      </p:sp>
      <p:sp>
        <p:nvSpPr>
          <p:cNvPr id="22" name="テキスト ボックス 21"/>
          <p:cNvSpPr txBox="1"/>
          <p:nvPr/>
        </p:nvSpPr>
        <p:spPr>
          <a:xfrm>
            <a:off x="3328443" y="2199928"/>
            <a:ext cx="1203694" cy="230832"/>
          </a:xfrm>
          <a:prstGeom prst="rect">
            <a:avLst/>
          </a:prstGeom>
          <a:noFill/>
        </p:spPr>
        <p:txBody>
          <a:bodyPr wrap="square" rtlCol="0">
            <a:spAutoFit/>
          </a:bodyPr>
          <a:lstStyle/>
          <a:p>
            <a:r>
              <a:rPr lang="ja-JP" altLang="en-US" sz="900" dirty="0">
                <a:solidFill>
                  <a:prstClr val="black"/>
                </a:solidFill>
              </a:rPr>
              <a:t>鳥取県</a:t>
            </a:r>
            <a:endParaRPr lang="ja-JP" altLang="en-US" sz="800" dirty="0">
              <a:solidFill>
                <a:prstClr val="black"/>
              </a:solidFill>
            </a:endParaRPr>
          </a:p>
        </p:txBody>
      </p:sp>
      <p:sp>
        <p:nvSpPr>
          <p:cNvPr id="23" name="テキスト ボックス 22"/>
          <p:cNvSpPr txBox="1"/>
          <p:nvPr/>
        </p:nvSpPr>
        <p:spPr>
          <a:xfrm>
            <a:off x="4571094" y="2609066"/>
            <a:ext cx="323165" cy="737149"/>
          </a:xfrm>
          <a:prstGeom prst="rect">
            <a:avLst/>
          </a:prstGeom>
          <a:noFill/>
        </p:spPr>
        <p:txBody>
          <a:bodyPr vert="eaVert" wrap="square" rtlCol="0" anchor="b">
            <a:spAutoFit/>
          </a:bodyPr>
          <a:lstStyle/>
          <a:p>
            <a:r>
              <a:rPr lang="ja-JP" altLang="en-US" sz="900" dirty="0">
                <a:solidFill>
                  <a:prstClr val="black"/>
                </a:solidFill>
              </a:rPr>
              <a:t>兵庫県</a:t>
            </a:r>
            <a:endParaRPr lang="ja-JP" altLang="en-US" sz="800" dirty="0">
              <a:solidFill>
                <a:prstClr val="black"/>
              </a:solidFill>
            </a:endParaRPr>
          </a:p>
        </p:txBody>
      </p:sp>
      <p:sp>
        <p:nvSpPr>
          <p:cNvPr id="24" name="テキスト ボックス 23"/>
          <p:cNvSpPr txBox="1"/>
          <p:nvPr/>
        </p:nvSpPr>
        <p:spPr>
          <a:xfrm>
            <a:off x="3226277" y="3005514"/>
            <a:ext cx="323165" cy="737149"/>
          </a:xfrm>
          <a:prstGeom prst="rect">
            <a:avLst/>
          </a:prstGeom>
          <a:noFill/>
        </p:spPr>
        <p:txBody>
          <a:bodyPr vert="eaVert" wrap="square" rtlCol="0" anchor="b">
            <a:spAutoFit/>
          </a:bodyPr>
          <a:lstStyle/>
          <a:p>
            <a:r>
              <a:rPr lang="ja-JP" altLang="en-US" sz="900" dirty="0">
                <a:solidFill>
                  <a:prstClr val="black"/>
                </a:solidFill>
              </a:rPr>
              <a:t>広島県</a:t>
            </a:r>
            <a:endParaRPr lang="ja-JP" altLang="en-US" sz="800" dirty="0">
              <a:solidFill>
                <a:prstClr val="black"/>
              </a:solidFill>
            </a:endParaRPr>
          </a:p>
        </p:txBody>
      </p:sp>
      <p:sp>
        <p:nvSpPr>
          <p:cNvPr id="26" name="角丸四角形吹き出し 25"/>
          <p:cNvSpPr/>
          <p:nvPr/>
        </p:nvSpPr>
        <p:spPr>
          <a:xfrm>
            <a:off x="3594625" y="3409428"/>
            <a:ext cx="671334" cy="306467"/>
          </a:xfrm>
          <a:prstGeom prst="wedgeRoundRectCallout">
            <a:avLst>
              <a:gd name="adj1" fmla="val -7239"/>
              <a:gd name="adj2" fmla="val -9397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総社市</a:t>
            </a:r>
          </a:p>
        </p:txBody>
      </p:sp>
      <p:sp>
        <p:nvSpPr>
          <p:cNvPr id="28" name="スライド番号プレースホルダー 4"/>
          <p:cNvSpPr txBox="1">
            <a:spLocks/>
          </p:cNvSpPr>
          <p:nvPr/>
        </p:nvSpPr>
        <p:spPr>
          <a:xfrm>
            <a:off x="9273480" y="6525344"/>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61735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4953095" y="1556792"/>
            <a:ext cx="4785117" cy="280831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7200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4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17</a:t>
            </a:r>
            <a:r>
              <a:rPr lang="ja-JP" altLang="en-US" sz="1200" b="1" dirty="0" smtClean="0">
                <a:solidFill>
                  <a:prstClr val="black"/>
                </a:solidFill>
                <a:latin typeface="HGｺﾞｼｯｸM"/>
                <a:ea typeface="HGｺﾞｼｯｸM"/>
              </a:rPr>
              <a:t>年）町・社会福祉協議会（社協）・大学が協働し、高齢者の参加促進・社会活動活性化を進める目的で「憩いのサロン」の事業計画を開始（</a:t>
            </a:r>
            <a:r>
              <a:rPr lang="en-US" altLang="ja-JP" sz="1200" b="1" dirty="0" smtClean="0">
                <a:solidFill>
                  <a:prstClr val="black"/>
                </a:solidFill>
                <a:latin typeface="HGｺﾞｼｯｸM"/>
                <a:ea typeface="HGｺﾞｼｯｸM"/>
              </a:rPr>
              <a:t>H20</a:t>
            </a:r>
            <a:r>
              <a:rPr lang="ja-JP" altLang="en-US" sz="1200" b="1" dirty="0" smtClean="0">
                <a:solidFill>
                  <a:prstClr val="black"/>
                </a:solidFill>
                <a:latin typeface="HGｺﾞｼｯｸM"/>
                <a:ea typeface="HGｺﾞｼｯｸM"/>
              </a:rPr>
              <a:t>年からの町の総合計画に、政策評価の成果指標としてサロン拠点数が盛り込まれる）</a:t>
            </a:r>
            <a:endParaRPr lang="en-US" altLang="ja-JP" sz="12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18</a:t>
            </a:r>
            <a:r>
              <a:rPr lang="ja-JP" altLang="en-US" sz="1200" b="1" dirty="0" smtClean="0">
                <a:solidFill>
                  <a:prstClr val="black"/>
                </a:solidFill>
                <a:latin typeface="HGｺﾞｼｯｸM"/>
                <a:ea typeface="HGｺﾞｼｯｸM"/>
              </a:rPr>
              <a:t>年）ボランティア候補者・町・大学とでワークショップや視察を繰り返し行い、各サロンの運営主体と</a:t>
            </a:r>
            <a:r>
              <a:rPr lang="ja-JP" altLang="en-US" sz="1200" b="1" dirty="0">
                <a:solidFill>
                  <a:prstClr val="black"/>
                </a:solidFill>
                <a:latin typeface="HGｺﾞｼｯｸM"/>
                <a:ea typeface="HGｺﾞｼｯｸM"/>
              </a:rPr>
              <a:t>なる</a:t>
            </a:r>
            <a:r>
              <a:rPr lang="ja-JP" altLang="en-US" sz="1200" b="1" dirty="0" smtClean="0">
                <a:solidFill>
                  <a:prstClr val="black"/>
                </a:solidFill>
                <a:latin typeface="HGｺﾞｼｯｸM"/>
                <a:ea typeface="HGｺﾞｼｯｸM"/>
              </a:rPr>
              <a:t>ボランティア組織を形成しつつ、サロンの方向性・運営方法・サロンで実施する内容を固める</a:t>
            </a:r>
            <a:endParaRPr lang="en-US" altLang="ja-JP" sz="1200" b="1" dirty="0" smtClean="0">
              <a:solidFill>
                <a:prstClr val="black"/>
              </a:solidFill>
              <a:latin typeface="HGｺﾞｼｯｸM"/>
              <a:ea typeface="HGｺﾞｼｯｸM"/>
            </a:endParaRPr>
          </a:p>
          <a:p>
            <a:pPr marL="88900" indent="-88900" algn="just" fontAlgn="auto">
              <a:spcBef>
                <a:spcPts val="0"/>
              </a:spcBef>
              <a:spcAft>
                <a:spcPts val="0"/>
              </a:spcAft>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19</a:t>
            </a:r>
            <a:r>
              <a:rPr lang="ja-JP" altLang="en-US" sz="1200" b="1" dirty="0" smtClean="0">
                <a:solidFill>
                  <a:prstClr val="black"/>
                </a:solidFill>
                <a:latin typeface="HGｺﾞｼｯｸM"/>
                <a:ea typeface="HGｺﾞｼｯｸM"/>
              </a:rPr>
              <a:t>年）</a:t>
            </a:r>
            <a:r>
              <a:rPr lang="en-US" altLang="ja-JP" sz="1200" b="1" dirty="0" smtClean="0">
                <a:solidFill>
                  <a:prstClr val="black"/>
                </a:solidFill>
                <a:latin typeface="HGｺﾞｼｯｸM"/>
                <a:ea typeface="HGｺﾞｼｯｸM"/>
              </a:rPr>
              <a:t>3</a:t>
            </a:r>
            <a:r>
              <a:rPr lang="ja-JP" altLang="en-US" sz="1200" b="1" dirty="0" smtClean="0">
                <a:solidFill>
                  <a:prstClr val="black"/>
                </a:solidFill>
                <a:latin typeface="HGｺﾞｼｯｸM"/>
                <a:ea typeface="HGｺﾞｼｯｸM"/>
              </a:rPr>
              <a:t>会場から始め、</a:t>
            </a:r>
            <a:r>
              <a:rPr lang="en-US" altLang="ja-JP" sz="1200" b="1" dirty="0" smtClean="0">
                <a:solidFill>
                  <a:prstClr val="black"/>
                </a:solidFill>
                <a:latin typeface="HGｺﾞｼｯｸM"/>
                <a:ea typeface="HGｺﾞｼｯｸM"/>
              </a:rPr>
              <a:t>500m</a:t>
            </a:r>
            <a:r>
              <a:rPr lang="ja-JP" altLang="en-US" sz="1200" b="1" dirty="0" smtClean="0">
                <a:solidFill>
                  <a:prstClr val="black"/>
                </a:solidFill>
                <a:latin typeface="HGｺﾞｼｯｸM"/>
                <a:ea typeface="HGｺﾞｼｯｸM"/>
              </a:rPr>
              <a:t>圏（徒歩</a:t>
            </a:r>
            <a:r>
              <a:rPr lang="en-US" altLang="ja-JP" sz="1200" b="1" dirty="0" smtClean="0">
                <a:solidFill>
                  <a:prstClr val="black"/>
                </a:solidFill>
                <a:latin typeface="HGｺﾞｼｯｸM"/>
                <a:ea typeface="HGｺﾞｼｯｸM"/>
              </a:rPr>
              <a:t>15</a:t>
            </a:r>
            <a:r>
              <a:rPr lang="ja-JP" altLang="en-US" sz="1200" b="1" dirty="0" smtClean="0">
                <a:solidFill>
                  <a:prstClr val="black"/>
                </a:solidFill>
                <a:latin typeface="HGｺﾞｼｯｸM"/>
                <a:ea typeface="HGｺﾞｼｯｸM"/>
              </a:rPr>
              <a:t>分で通える圏内）にサロンを設置することを目標に順次増設</a:t>
            </a:r>
            <a:endParaRPr lang="en-US" altLang="ja-JP" sz="12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2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200" dirty="0">
              <a:solidFill>
                <a:prstClr val="black"/>
              </a:solidFill>
              <a:latin typeface="HGｺﾞｼｯｸM"/>
              <a:ea typeface="HGｺﾞｼｯｸM"/>
            </a:endParaRPr>
          </a:p>
        </p:txBody>
      </p:sp>
      <p:sp>
        <p:nvSpPr>
          <p:cNvPr id="7" name="正方形/長方形 6"/>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③愛知県武豊町　</a:t>
            </a:r>
            <a:r>
              <a:rPr lang="ja-JP" altLang="en-US" sz="2000" dirty="0" smtClean="0">
                <a:solidFill>
                  <a:prstClr val="black"/>
                </a:solidFill>
                <a:latin typeface="HG丸ｺﾞｼｯｸM-PRO" pitchFamily="50" charset="-128"/>
                <a:ea typeface="HG丸ｺﾞｼｯｸM-PRO" pitchFamily="50" charset="-128"/>
              </a:rPr>
              <a:t>～住民の参加・社会活動の場としてのサロン～</a:t>
            </a:r>
          </a:p>
        </p:txBody>
      </p:sp>
      <p:sp>
        <p:nvSpPr>
          <p:cNvPr id="9" name="テキスト ボックス 136"/>
          <p:cNvSpPr txBox="1">
            <a:spLocks noChangeArrowheads="1"/>
          </p:cNvSpPr>
          <p:nvPr/>
        </p:nvSpPr>
        <p:spPr bwMode="auto">
          <a:xfrm>
            <a:off x="84638" y="576077"/>
            <a:ext cx="9716200"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a:solidFill>
                  <a:prstClr val="black"/>
                </a:solidFill>
              </a:rPr>
              <a:t>町・大学・社会福祉協議会が一体となり住民ボランティアに</a:t>
            </a:r>
            <a:r>
              <a:rPr lang="ja-JP" altLang="en-US" dirty="0" smtClean="0">
                <a:solidFill>
                  <a:prstClr val="black"/>
                </a:solidFill>
              </a:rPr>
              <a:t>対して支援</a:t>
            </a:r>
            <a:r>
              <a:rPr lang="ja-JP" altLang="en-US" dirty="0">
                <a:solidFill>
                  <a:prstClr val="black"/>
                </a:solidFill>
              </a:rPr>
              <a:t>し（サロン</a:t>
            </a:r>
            <a:r>
              <a:rPr lang="ja-JP" altLang="en-US" dirty="0" smtClean="0">
                <a:solidFill>
                  <a:prstClr val="black"/>
                </a:solidFill>
              </a:rPr>
              <a:t>立ち上げ支援</a:t>
            </a:r>
            <a:r>
              <a:rPr lang="ja-JP" altLang="en-US" dirty="0">
                <a:solidFill>
                  <a:prstClr val="black"/>
                </a:solidFill>
              </a:rPr>
              <a:t>、</a:t>
            </a:r>
            <a:r>
              <a:rPr lang="ja-JP" altLang="en-US" dirty="0" smtClean="0">
                <a:solidFill>
                  <a:prstClr val="black"/>
                </a:solidFill>
              </a:rPr>
              <a:t>ボラ</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ンティア</a:t>
            </a:r>
            <a:r>
              <a:rPr lang="ja-JP" altLang="en-US" dirty="0">
                <a:solidFill>
                  <a:prstClr val="black"/>
                </a:solidFill>
              </a:rPr>
              <a:t>育成、運営支援）、徒歩</a:t>
            </a:r>
            <a:r>
              <a:rPr lang="en-US" altLang="ja-JP" dirty="0">
                <a:solidFill>
                  <a:prstClr val="black"/>
                </a:solidFill>
              </a:rPr>
              <a:t>15</a:t>
            </a:r>
            <a:r>
              <a:rPr lang="ja-JP" altLang="en-US" dirty="0">
                <a:solidFill>
                  <a:prstClr val="black"/>
                </a:solidFill>
              </a:rPr>
              <a:t>分圏内（</a:t>
            </a:r>
            <a:r>
              <a:rPr lang="en-US" altLang="ja-JP" dirty="0">
                <a:solidFill>
                  <a:prstClr val="black"/>
                </a:solidFill>
              </a:rPr>
              <a:t>500m</a:t>
            </a:r>
            <a:r>
              <a:rPr lang="ja-JP" altLang="en-US" dirty="0">
                <a:solidFill>
                  <a:prstClr val="black"/>
                </a:solidFill>
              </a:rPr>
              <a:t>圏内）にサロンを設置</a:t>
            </a:r>
            <a:r>
              <a:rPr lang="ja-JP" altLang="en-US" dirty="0" smtClean="0">
                <a:solidFill>
                  <a:prstClr val="black"/>
                </a:solidFill>
              </a:rPr>
              <a:t>。その</a:t>
            </a:r>
            <a:r>
              <a:rPr lang="ja-JP" altLang="en-US" dirty="0">
                <a:solidFill>
                  <a:prstClr val="black"/>
                </a:solidFill>
              </a:rPr>
              <a:t>結果、住民が主体的</a:t>
            </a:r>
            <a:r>
              <a:rPr lang="ja-JP" altLang="en-US" dirty="0" smtClean="0">
                <a:solidFill>
                  <a:prstClr val="black"/>
                </a:solidFill>
              </a:rPr>
              <a:t>に</a:t>
            </a:r>
            <a:endParaRPr lang="en-US" altLang="ja-JP" dirty="0" smtClean="0">
              <a:solidFill>
                <a:prstClr val="black"/>
              </a:solidFill>
            </a:endParaRPr>
          </a:p>
          <a:p>
            <a:pPr fontAlgn="auto">
              <a:spcBef>
                <a:spcPts val="0"/>
              </a:spcBef>
              <a:spcAft>
                <a:spcPts val="0"/>
              </a:spcAft>
              <a:defRPr/>
            </a:pPr>
            <a:r>
              <a:rPr lang="ja-JP" altLang="en-US" dirty="0" smtClean="0">
                <a:solidFill>
                  <a:prstClr val="black"/>
                </a:solidFill>
              </a:rPr>
              <a:t>参加</a:t>
            </a:r>
            <a:r>
              <a:rPr lang="ja-JP" altLang="en-US" dirty="0">
                <a:solidFill>
                  <a:prstClr val="black"/>
                </a:solidFill>
              </a:rPr>
              <a:t>し社会活動をする場として機能している。</a:t>
            </a:r>
            <a:endParaRPr lang="en-US" altLang="ja-JP" dirty="0">
              <a:solidFill>
                <a:prstClr val="black"/>
              </a:solidFill>
            </a:endParaRPr>
          </a:p>
        </p:txBody>
      </p:sp>
      <p:sp>
        <p:nvSpPr>
          <p:cNvPr id="10" name="テキスト ボックス 9"/>
          <p:cNvSpPr txBox="1"/>
          <p:nvPr/>
        </p:nvSpPr>
        <p:spPr>
          <a:xfrm>
            <a:off x="54195" y="1556793"/>
            <a:ext cx="4829239" cy="2462213"/>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812" y="4135720"/>
            <a:ext cx="4829239" cy="2677656"/>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a:t>
            </a:r>
            <a:r>
              <a:rPr lang="ja-JP" altLang="en-US" sz="1400" b="1" dirty="0" smtClean="0">
                <a:solidFill>
                  <a:prstClr val="black"/>
                </a:solidFill>
                <a:latin typeface="HGｺﾞｼｯｸM"/>
                <a:ea typeface="HGｺﾞｼｯｸM"/>
              </a:rPr>
              <a:t>推移</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graphicFrame>
        <p:nvGraphicFramePr>
          <p:cNvPr id="3" name="表 2"/>
          <p:cNvGraphicFramePr>
            <a:graphicFrameLocks noGrp="1"/>
          </p:cNvGraphicFramePr>
          <p:nvPr>
            <p:extLst>
              <p:ext uri="{D42A27DB-BD31-4B8C-83A1-F6EECF244321}">
                <p14:modId xmlns:p14="http://schemas.microsoft.com/office/powerpoint/2010/main" val="4147471506"/>
              </p:ext>
            </p:extLst>
          </p:nvPr>
        </p:nvGraphicFramePr>
        <p:xfrm>
          <a:off x="154732" y="2060849"/>
          <a:ext cx="3120000" cy="1800002"/>
        </p:xfrm>
        <a:graphic>
          <a:graphicData uri="http://schemas.openxmlformats.org/drawingml/2006/table">
            <a:tbl>
              <a:tblPr>
                <a:tableStyleId>{5C22544A-7EE6-4342-B048-85BDC9FD1C3A}</a:tableStyleId>
              </a:tblPr>
              <a:tblGrid>
                <a:gridCol w="1243914"/>
                <a:gridCol w="702078"/>
                <a:gridCol w="709279"/>
                <a:gridCol w="464729"/>
              </a:tblGrid>
              <a:tr h="265026">
                <a:tc rowSpan="2">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a:t>
                      </a:r>
                      <a:endParaRPr lang="en-US" altLang="ja-JP" sz="1200" u="none" strike="noStrike" dirty="0" smtClean="0">
                        <a:effectLst/>
                        <a:latin typeface="ＭＳ Ｐゴシック" pitchFamily="50" charset="-128"/>
                        <a:ea typeface="ＭＳ Ｐゴシック" pitchFamily="50" charset="-128"/>
                      </a:endParaRPr>
                    </a:p>
                    <a:p>
                      <a:pPr algn="l" fontAlgn="ctr"/>
                      <a:r>
                        <a:rPr lang="ja-JP" altLang="en-US" sz="1200" u="none" strike="noStrike" dirty="0" smtClean="0">
                          <a:effectLst/>
                          <a:latin typeface="ＭＳ Ｐゴシック" pitchFamily="50" charset="-128"/>
                          <a:ea typeface="ＭＳ Ｐゴシック" pitchFamily="50" charset="-128"/>
                        </a:rPr>
                        <a:t>センター</a:t>
                      </a:r>
                      <a:r>
                        <a:rPr lang="ja-JP" altLang="en-US" sz="1200" u="none" strike="noStrike" dirty="0">
                          <a:effectLst/>
                          <a:latin typeface="ＭＳ Ｐゴシック" pitchFamily="50" charset="-128"/>
                          <a:ea typeface="ＭＳ Ｐゴシック" pitchFamily="50" charset="-128"/>
                        </a:rPr>
                        <a:t>設置数</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l" fontAlgn="ctr"/>
                      <a:r>
                        <a:rPr lang="ja-JP" altLang="en-US" sz="1200" u="none" strike="noStrike" dirty="0">
                          <a:effectLst/>
                          <a:latin typeface="ＭＳ Ｐゴシック" pitchFamily="50" charset="-128"/>
                          <a:ea typeface="ＭＳ Ｐゴシック" pitchFamily="50" charset="-128"/>
                        </a:rPr>
                        <a:t>直営</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Calibri" pitchFamily="34" charset="0"/>
                          <a:ea typeface="ＭＳ Ｐゴシック" pitchFamily="50" charset="-128"/>
                        </a:rPr>
                        <a:t>0</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vMerge="1">
                  <a:txBody>
                    <a:bodyPr/>
                    <a:lstStyle/>
                    <a:p>
                      <a:endParaRPr kumimoji="1" lang="ja-JP" altLang="en-US"/>
                    </a:p>
                  </a:txBody>
                  <a:tcPr/>
                </a:tc>
                <a:tc>
                  <a:txBody>
                    <a:bodyPr/>
                    <a:lstStyle/>
                    <a:p>
                      <a:pPr algn="l" fontAlgn="ctr"/>
                      <a:r>
                        <a:rPr lang="ja-JP" altLang="en-US" sz="1200" u="none" strike="noStrike" dirty="0">
                          <a:effectLst/>
                          <a:latin typeface="ＭＳ Ｐゴシック" pitchFamily="50" charset="-128"/>
                          <a:ea typeface="ＭＳ Ｐゴシック" pitchFamily="50" charset="-128"/>
                        </a:rPr>
                        <a:t>委託</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Calibri" pitchFamily="34" charset="0"/>
                          <a:ea typeface="ＭＳ Ｐゴシック" pitchFamily="50" charset="-128"/>
                        </a:rPr>
                        <a:t>1</a:t>
                      </a:r>
                      <a:r>
                        <a:rPr lang="ja-JP" altLang="en-US" sz="1200" u="none" strike="noStrike" dirty="0">
                          <a:effectLst/>
                          <a:latin typeface="Calibri" pitchFamily="34" charset="0"/>
                          <a:ea typeface="ＭＳ Ｐゴシック" pitchFamily="50" charset="-128"/>
                        </a:rPr>
                        <a:t>　</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gridSpan="2">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lang="en-US" altLang="ja-JP" sz="1200" u="none" strike="noStrike" dirty="0" smtClean="0">
                          <a:effectLst/>
                          <a:latin typeface="Calibri" pitchFamily="34" charset="0"/>
                          <a:ea typeface="ＭＳ Ｐゴシック" pitchFamily="50" charset="-128"/>
                        </a:rPr>
                        <a:t>41,927</a:t>
                      </a:r>
                      <a:r>
                        <a:rPr lang="ja-JP" altLang="en-US" sz="1200" u="none" strike="noStrike" dirty="0">
                          <a:effectLst/>
                          <a:latin typeface="Calibri" pitchFamily="34" charset="0"/>
                          <a:ea typeface="ＭＳ Ｐゴシック" pitchFamily="50" charset="-128"/>
                        </a:rPr>
                        <a:t>　</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369949">
                <a:tc gridSpan="2">
                  <a:txBody>
                    <a:bodyPr/>
                    <a:lstStyle/>
                    <a:p>
                      <a:pPr algn="l" fontAlgn="ctr"/>
                      <a:r>
                        <a:rPr lang="en-US" altLang="zh-TW"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200" b="0" i="0" u="none" strike="noStrike" dirty="0" smtClean="0">
                          <a:solidFill>
                            <a:srgbClr val="000000"/>
                          </a:solidFill>
                          <a:effectLst/>
                          <a:latin typeface="Calibri" pitchFamily="34" charset="0"/>
                          <a:ea typeface="ＭＳ Ｐゴシック" pitchFamily="50" charset="-128"/>
                        </a:rPr>
                        <a:t>8,711</a:t>
                      </a:r>
                    </a:p>
                    <a:p>
                      <a:pPr algn="r" fontAlgn="ctr"/>
                      <a:r>
                        <a:rPr lang="en-US" altLang="ja-JP" sz="1200" b="0" i="0" u="none" strike="noStrike" dirty="0" smtClean="0">
                          <a:solidFill>
                            <a:srgbClr val="000000"/>
                          </a:solidFill>
                          <a:effectLst/>
                          <a:latin typeface="Calibri" pitchFamily="34" charset="0"/>
                          <a:ea typeface="ＭＳ Ｐゴシック" pitchFamily="50" charset="-128"/>
                        </a:rPr>
                        <a:t>20.8</a:t>
                      </a: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人</a:t>
                      </a:r>
                      <a:endParaRPr lang="en-US" altLang="ja-JP" sz="1200" u="none" strike="noStrike" dirty="0" smtClean="0">
                        <a:effectLst/>
                        <a:latin typeface="ＭＳ Ｐゴシック" pitchFamily="50" charset="-128"/>
                        <a:ea typeface="ＭＳ Ｐゴシック" pitchFamily="50" charset="-128"/>
                      </a:endParaRPr>
                    </a:p>
                    <a:p>
                      <a:pPr algn="r" fontAlgn="ct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369949">
                <a:tc gridSpan="2">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en-US" altLang="ja-JP" sz="1200" u="none" strike="noStrike" dirty="0" smtClean="0">
                          <a:effectLst/>
                          <a:latin typeface="Calibri" pitchFamily="34" charset="0"/>
                          <a:ea typeface="ＭＳ Ｐゴシック" pitchFamily="50" charset="-128"/>
                        </a:rPr>
                        <a:t>3519</a:t>
                      </a:r>
                      <a:r>
                        <a:rPr lang="ja-JP" altLang="en-US" sz="1200" u="none" strike="noStrike" dirty="0">
                          <a:effectLst/>
                          <a:latin typeface="Calibri" pitchFamily="34" charset="0"/>
                          <a:ea typeface="ＭＳ Ｐゴシック" pitchFamily="50" charset="-128"/>
                        </a:rPr>
                        <a:t>　</a:t>
                      </a:r>
                      <a:endParaRPr lang="en-US" altLang="ja-JP" sz="1200" u="none" strike="noStrike" dirty="0" smtClean="0">
                        <a:effectLst/>
                        <a:latin typeface="Calibri" pitchFamily="34" charset="0"/>
                        <a:ea typeface="ＭＳ Ｐゴシック" pitchFamily="50" charset="-128"/>
                      </a:endParaRPr>
                    </a:p>
                    <a:p>
                      <a:pPr algn="r" fontAlgn="ctr"/>
                      <a:r>
                        <a:rPr lang="en-US" altLang="ja-JP" sz="1200" b="0" i="0" u="none" strike="noStrike" dirty="0" smtClean="0">
                          <a:solidFill>
                            <a:srgbClr val="000000"/>
                          </a:solidFill>
                          <a:effectLst/>
                          <a:latin typeface="Calibri" pitchFamily="34" charset="0"/>
                          <a:ea typeface="ＭＳ Ｐゴシック" pitchFamily="50" charset="-128"/>
                        </a:rPr>
                        <a:t>8.4</a:t>
                      </a: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人</a:t>
                      </a:r>
                      <a:endParaRPr lang="en-US" altLang="ja-JP" sz="1200" u="none" strike="noStrike" dirty="0" smtClean="0">
                        <a:effectLst/>
                        <a:latin typeface="ＭＳ Ｐゴシック" pitchFamily="50" charset="-128"/>
                        <a:ea typeface="ＭＳ Ｐゴシック" pitchFamily="50" charset="-128"/>
                      </a:endParaRPr>
                    </a:p>
                    <a:p>
                      <a:pPr algn="r" fontAlgn="ct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65026">
                <a:tc gridSpan="2">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hMerge="1">
                  <a:txBody>
                    <a:bodyPr/>
                    <a:lstStyle/>
                    <a:p>
                      <a:endParaRPr kumimoji="1" lang="ja-JP" altLang="en-US"/>
                    </a:p>
                  </a:txBody>
                  <a:tcPr/>
                </a:tc>
                <a:tc>
                  <a:txBody>
                    <a:bodyPr/>
                    <a:lstStyle/>
                    <a:p>
                      <a:pPr algn="r" fontAlgn="ctr"/>
                      <a:r>
                        <a:rPr lang="ja-JP" altLang="en-US" sz="1200" u="none" strike="noStrike" dirty="0">
                          <a:effectLst/>
                          <a:latin typeface="Calibri" pitchFamily="34" charset="0"/>
                          <a:ea typeface="ＭＳ Ｐゴシック" pitchFamily="50" charset="-128"/>
                        </a:rPr>
                        <a:t>　</a:t>
                      </a:r>
                      <a:r>
                        <a:rPr lang="en-US" altLang="ja-JP" sz="1200" u="none" strike="noStrike" dirty="0" smtClean="0">
                          <a:effectLst/>
                          <a:latin typeface="Calibri" pitchFamily="34" charset="0"/>
                          <a:ea typeface="ＭＳ Ｐゴシック" pitchFamily="50" charset="-128"/>
                        </a:rPr>
                        <a:t>4,780</a:t>
                      </a:r>
                      <a:endParaRPr lang="ja-JP" altLang="en-US" sz="1200" b="0" i="0" u="none" strike="noStrike" dirty="0">
                        <a:solidFill>
                          <a:srgbClr val="000000"/>
                        </a:solidFill>
                        <a:effectLst/>
                        <a:latin typeface="Calibri" pitchFamily="34" charset="0"/>
                        <a:ea typeface="ＭＳ Ｐゴシック" pitchFamily="50" charset="-128"/>
                      </a:endParaRPr>
                    </a:p>
                  </a:txBody>
                  <a:tcPr marL="0" marR="0" marT="0" marB="0" anchor="ctr"/>
                </a:tc>
                <a:tc>
                  <a:txBody>
                    <a:bodyPr/>
                    <a:lstStyle/>
                    <a:p>
                      <a:pPr algn="r" fontAlgn="ct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aphicFrame>
        <p:nvGraphicFramePr>
          <p:cNvPr id="16" name="グラフ 15"/>
          <p:cNvGraphicFramePr>
            <a:graphicFrameLocks noGrp="1"/>
          </p:cNvGraphicFramePr>
          <p:nvPr>
            <p:extLst>
              <p:ext uri="{D42A27DB-BD31-4B8C-83A1-F6EECF244321}">
                <p14:modId xmlns:p14="http://schemas.microsoft.com/office/powerpoint/2010/main" val="723039788"/>
              </p:ext>
            </p:extLst>
          </p:nvPr>
        </p:nvGraphicFramePr>
        <p:xfrm>
          <a:off x="89443" y="4342181"/>
          <a:ext cx="4680000" cy="259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正方形/長方形 17"/>
          <p:cNvSpPr/>
          <p:nvPr/>
        </p:nvSpPr>
        <p:spPr>
          <a:xfrm>
            <a:off x="78164" y="1827016"/>
            <a:ext cx="3517089"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rgbClr val="000000"/>
                </a:solidFill>
              </a:rPr>
              <a:t>※</a:t>
            </a:r>
            <a:r>
              <a:rPr lang="ja-JP" altLang="en-US" sz="900" dirty="0" smtClean="0">
                <a:solidFill>
                  <a:srgbClr val="000000"/>
                </a:solidFill>
              </a:rPr>
              <a:t>人口は平成２４年３月３１日</a:t>
            </a:r>
            <a:endParaRPr lang="ja-JP" altLang="en-US" sz="900" dirty="0">
              <a:solidFill>
                <a:srgbClr val="000000"/>
              </a:solidFill>
            </a:endParaRPr>
          </a:p>
        </p:txBody>
      </p:sp>
      <p:sp>
        <p:nvSpPr>
          <p:cNvPr id="19" name="角丸四角形 18"/>
          <p:cNvSpPr/>
          <p:nvPr/>
        </p:nvSpPr>
        <p:spPr bwMode="auto">
          <a:xfrm>
            <a:off x="4955382" y="4406999"/>
            <a:ext cx="4782767" cy="2412000"/>
          </a:xfrm>
          <a:prstGeom prst="roundRect">
            <a:avLst>
              <a:gd name="adj" fmla="val 5943"/>
            </a:avLst>
          </a:prstGeom>
          <a:noFill/>
          <a:ln/>
        </p:spPr>
        <p:style>
          <a:lnRef idx="2">
            <a:schemeClr val="accent5"/>
          </a:lnRef>
          <a:fillRef idx="1">
            <a:schemeClr val="lt1"/>
          </a:fillRef>
          <a:effectRef idx="0">
            <a:schemeClr val="accent5"/>
          </a:effectRef>
          <a:fontRef idx="minor">
            <a:schemeClr val="dk1"/>
          </a:fontRef>
        </p:style>
        <p:txBody>
          <a:bodyPr lIns="36000" tIns="108000" rIns="72000" anchor="ctr" anchorCtr="0"/>
          <a:lstStyle/>
          <a:p>
            <a:pPr marL="177800" indent="-177800" fontAlgn="auto">
              <a:spcBef>
                <a:spcPts val="0"/>
              </a:spcBef>
              <a:spcAft>
                <a:spcPts val="0"/>
              </a:spcAft>
              <a:defRPr/>
            </a:pPr>
            <a:r>
              <a:rPr lang="ja-JP" altLang="en-US" sz="1400" b="1" dirty="0" smtClean="0">
                <a:solidFill>
                  <a:prstClr val="black"/>
                </a:solidFill>
                <a:latin typeface="HGｺﾞｼｯｸM"/>
                <a:ea typeface="HGｺﾞｼｯｸM"/>
              </a:rPr>
              <a:t>専門職の関与の仕方</a:t>
            </a:r>
            <a:endParaRPr lang="en-US" altLang="ja-JP" sz="14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○地域包括支援センターは、サロン立ち上げから</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年間は、ボランティア運営組織が自立して金銭管理・サロン運営が出来る様に支援</a:t>
            </a:r>
            <a:endParaRPr lang="en-US" altLang="ja-JP" sz="1200" b="1" dirty="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　</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年経過後は</a:t>
            </a:r>
            <a:r>
              <a:rPr lang="en-US" altLang="ja-JP" sz="1200" b="1" dirty="0" smtClean="0">
                <a:solidFill>
                  <a:prstClr val="black"/>
                </a:solidFill>
                <a:latin typeface="HGｺﾞｼｯｸM"/>
                <a:ea typeface="HGｺﾞｼｯｸM"/>
              </a:rPr>
              <a:t>2</a:t>
            </a:r>
            <a:r>
              <a:rPr lang="ja-JP" altLang="en-US" sz="1200" b="1" dirty="0" smtClean="0">
                <a:solidFill>
                  <a:prstClr val="black"/>
                </a:solidFill>
                <a:latin typeface="HGｺﾞｼｯｸM"/>
                <a:ea typeface="HGｺﾞｼｯｸM"/>
              </a:rPr>
              <a:t>～</a:t>
            </a:r>
            <a:r>
              <a:rPr lang="en-US" altLang="ja-JP" sz="1200" b="1" dirty="0" smtClean="0">
                <a:solidFill>
                  <a:prstClr val="black"/>
                </a:solidFill>
                <a:latin typeface="HGｺﾞｼｯｸM"/>
                <a:ea typeface="HGｺﾞｼｯｸM"/>
              </a:rPr>
              <a:t>3</a:t>
            </a:r>
            <a:r>
              <a:rPr lang="ja-JP" altLang="en-US" sz="1200" b="1" dirty="0" smtClean="0">
                <a:solidFill>
                  <a:prstClr val="black"/>
                </a:solidFill>
                <a:latin typeface="HGｺﾞｼｯｸM"/>
                <a:ea typeface="HGｺﾞｼｯｸM"/>
              </a:rPr>
              <a:t>ヶ月に</a:t>
            </a:r>
            <a:r>
              <a:rPr lang="en-US" altLang="ja-JP" sz="1200" b="1" dirty="0" smtClean="0">
                <a:solidFill>
                  <a:prstClr val="black"/>
                </a:solidFill>
                <a:latin typeface="HGｺﾞｼｯｸM"/>
                <a:ea typeface="HGｺﾞｼｯｸM"/>
              </a:rPr>
              <a:t>1</a:t>
            </a:r>
            <a:r>
              <a:rPr lang="ja-JP" altLang="en-US" sz="1200" b="1" dirty="0" smtClean="0">
                <a:solidFill>
                  <a:prstClr val="black"/>
                </a:solidFill>
                <a:latin typeface="HGｺﾞｼｯｸM"/>
                <a:ea typeface="HGｺﾞｼｯｸM"/>
              </a:rPr>
              <a:t>回の巡回と、各サロン会場の運営者連絡会を開催（隔月）しサポート</a:t>
            </a:r>
            <a:endParaRPr lang="en-US" altLang="ja-JP" sz="12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○町の福祉課は、広報と新規会場の立ち上げ支援、健康課（保健師）は</a:t>
            </a:r>
            <a:r>
              <a:rPr lang="ja-JP" altLang="en-US" sz="1200" b="1" dirty="0">
                <a:solidFill>
                  <a:prstClr val="black"/>
                </a:solidFill>
                <a:latin typeface="HGｺﾞｼｯｸM"/>
                <a:ea typeface="HGｺﾞｼｯｸM"/>
              </a:rPr>
              <a:t>各サロンに順次出向き、健康講話・健康相談を</a:t>
            </a:r>
            <a:r>
              <a:rPr lang="ja-JP" altLang="en-US" sz="1200" b="1" dirty="0" smtClean="0">
                <a:solidFill>
                  <a:prstClr val="black"/>
                </a:solidFill>
                <a:latin typeface="HGｺﾞｼｯｸM"/>
                <a:ea typeface="HGｺﾞｼｯｸM"/>
              </a:rPr>
              <a:t>実施</a:t>
            </a:r>
            <a:endParaRPr lang="en-US" altLang="ja-JP" sz="1200" b="1"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○共同研究協定を結んでいる大学は町と協力して、事業効果検証や体力測定、認知症検査を実施</a:t>
            </a:r>
            <a:endParaRPr lang="en-US" altLang="ja-JP" sz="1200" dirty="0" smtClean="0">
              <a:solidFill>
                <a:prstClr val="black"/>
              </a:solidFill>
              <a:latin typeface="HGｺﾞｼｯｸM"/>
              <a:ea typeface="HGｺﾞｼｯｸM"/>
            </a:endParaRPr>
          </a:p>
          <a:p>
            <a:pPr marL="174625" indent="-174625" algn="just" fontAlgn="auto">
              <a:spcBef>
                <a:spcPts val="0"/>
              </a:spcBef>
              <a:spcAft>
                <a:spcPts val="0"/>
              </a:spcAft>
              <a:defRPr/>
            </a:pPr>
            <a:r>
              <a:rPr lang="ja-JP" altLang="en-US" sz="1200" b="1" dirty="0" smtClean="0">
                <a:solidFill>
                  <a:prstClr val="black"/>
                </a:solidFill>
                <a:latin typeface="HGｺﾞｼｯｸM"/>
                <a:ea typeface="HGｺﾞｼｯｸM"/>
              </a:rPr>
              <a:t>○社協は、ボランティア研修や、ボランティアが加入する保険管理</a:t>
            </a:r>
            <a:r>
              <a:rPr lang="ja-JP" altLang="en-US" sz="1200" b="1" dirty="0">
                <a:solidFill>
                  <a:prstClr val="black"/>
                </a:solidFill>
                <a:latin typeface="HGｺﾞｼｯｸM"/>
                <a:ea typeface="HGｺﾞｼｯｸM"/>
              </a:rPr>
              <a:t>、</a:t>
            </a:r>
            <a:r>
              <a:rPr lang="ja-JP" altLang="en-US" sz="1200" b="1" dirty="0" smtClean="0">
                <a:solidFill>
                  <a:prstClr val="black"/>
                </a:solidFill>
                <a:latin typeface="HGｺﾞｼｯｸM"/>
                <a:ea typeface="HGｺﾞｼｯｸM"/>
              </a:rPr>
              <a:t>求められた時にボランティアの派遣調整などを実施　</a:t>
            </a:r>
            <a:endParaRPr lang="en-US" altLang="ja-JP" sz="1200" b="1" dirty="0" smtClean="0">
              <a:solidFill>
                <a:prstClr val="black"/>
              </a:solidFill>
              <a:latin typeface="HGｺﾞｼｯｸM"/>
              <a:ea typeface="HGｺﾞｼｯｸM"/>
            </a:endParaRPr>
          </a:p>
        </p:txBody>
      </p:sp>
      <p:graphicFrame>
        <p:nvGraphicFramePr>
          <p:cNvPr id="2" name="表 1"/>
          <p:cNvGraphicFramePr>
            <a:graphicFrameLocks noGrp="1"/>
          </p:cNvGraphicFramePr>
          <p:nvPr>
            <p:extLst>
              <p:ext uri="{D42A27DB-BD31-4B8C-83A1-F6EECF244321}">
                <p14:modId xmlns:p14="http://schemas.microsoft.com/office/powerpoint/2010/main" val="3676768131"/>
              </p:ext>
            </p:extLst>
          </p:nvPr>
        </p:nvGraphicFramePr>
        <p:xfrm>
          <a:off x="5136116" y="3754617"/>
          <a:ext cx="4427612" cy="528778"/>
        </p:xfrm>
        <a:graphic>
          <a:graphicData uri="http://schemas.openxmlformats.org/drawingml/2006/table">
            <a:tbl>
              <a:tblPr firstRow="1" bandRow="1">
                <a:tableStyleId>{BDBED569-4797-4DF1-A0F4-6AAB3CD982D8}</a:tableStyleId>
              </a:tblPr>
              <a:tblGrid>
                <a:gridCol w="3709783"/>
                <a:gridCol w="717829"/>
              </a:tblGrid>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才以上高齢者に占める参加者の割合</a:t>
                      </a:r>
                      <a:endParaRPr kumimoji="1" lang="ja-JP" altLang="en-US" sz="1000" b="1" dirty="0">
                        <a:solidFill>
                          <a:sysClr val="windowText" lastClr="000000"/>
                        </a:solidFill>
                        <a:latin typeface="+mn-ea"/>
                        <a:ea typeface="+mn-ea"/>
                      </a:endParaRPr>
                    </a:p>
                  </a:txBody>
                  <a:tcPr marL="91484" marR="91484"/>
                </a:tc>
                <a:tc>
                  <a:txBody>
                    <a:bodyPr/>
                    <a:lstStyle/>
                    <a:p>
                      <a:pPr algn="ctr"/>
                      <a:r>
                        <a:rPr kumimoji="1" lang="en-US" altLang="ja-JP" sz="1000" b="1" dirty="0" smtClean="0">
                          <a:latin typeface="+mn-ea"/>
                          <a:ea typeface="+mn-ea"/>
                        </a:rPr>
                        <a:t>9.8</a:t>
                      </a:r>
                      <a:r>
                        <a:rPr kumimoji="1" lang="ja-JP" altLang="en-US" sz="1000" b="1" dirty="0" smtClean="0">
                          <a:latin typeface="+mn-ea"/>
                          <a:ea typeface="+mn-ea"/>
                        </a:rPr>
                        <a:t>　％</a:t>
                      </a:r>
                      <a:endParaRPr kumimoji="1" lang="ja-JP" altLang="en-US" sz="1000" b="1" dirty="0">
                        <a:solidFill>
                          <a:sysClr val="windowText" lastClr="000000"/>
                        </a:solidFill>
                        <a:latin typeface="+mn-ea"/>
                        <a:ea typeface="+mn-ea"/>
                      </a:endParaRPr>
                    </a:p>
                  </a:txBody>
                  <a:tcPr marL="91484" marR="91484"/>
                </a:tc>
              </a:tr>
              <a:tr h="26438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solidFill>
                          <a:sysClr val="windowText" lastClr="000000"/>
                        </a:solidFill>
                        <a:latin typeface="+mn-ea"/>
                        <a:ea typeface="+mn-ea"/>
                      </a:endParaRPr>
                    </a:p>
                  </a:txBody>
                  <a:tcPr marL="91484" marR="91484"/>
                </a:tc>
                <a:tc>
                  <a:txBody>
                    <a:bodyPr/>
                    <a:lstStyle/>
                    <a:p>
                      <a:pPr algn="ctr"/>
                      <a:r>
                        <a:rPr kumimoji="1" lang="en-US" altLang="ja-JP" sz="1000" b="1" dirty="0" smtClean="0">
                          <a:latin typeface="+mn-ea"/>
                          <a:ea typeface="+mn-ea"/>
                        </a:rPr>
                        <a:t>1.0</a:t>
                      </a:r>
                      <a:r>
                        <a:rPr kumimoji="1" lang="ja-JP" altLang="en-US" sz="1000" b="1" dirty="0" smtClean="0">
                          <a:latin typeface="+mn-ea"/>
                          <a:ea typeface="+mn-ea"/>
                        </a:rPr>
                        <a:t>　％</a:t>
                      </a:r>
                      <a:endParaRPr kumimoji="1" lang="en-US" altLang="ja-JP" sz="1000" b="1" dirty="0" smtClean="0">
                        <a:solidFill>
                          <a:sysClr val="windowText" lastClr="000000"/>
                        </a:solidFill>
                        <a:latin typeface="+mn-ea"/>
                        <a:ea typeface="+mn-ea"/>
                      </a:endParaRPr>
                    </a:p>
                  </a:txBody>
                  <a:tcPr marL="91484" marR="91484"/>
                </a:tc>
              </a:tr>
            </a:tbl>
          </a:graphicData>
        </a:graphic>
      </p:graphicFrame>
      <p:pic>
        <p:nvPicPr>
          <p:cNvPr id="1638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6024" y="2188554"/>
            <a:ext cx="1512727" cy="134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グループ化 19"/>
          <p:cNvGrpSpPr/>
          <p:nvPr/>
        </p:nvGrpSpPr>
        <p:grpSpPr>
          <a:xfrm>
            <a:off x="3479941" y="2201528"/>
            <a:ext cx="1539360" cy="1537688"/>
            <a:chOff x="3534996" y="2174851"/>
            <a:chExt cx="1538618" cy="1537688"/>
          </a:xfrm>
        </p:grpSpPr>
        <p:sp>
          <p:nvSpPr>
            <p:cNvPr id="23" name="テキスト ボックス 22"/>
            <p:cNvSpPr txBox="1"/>
            <p:nvPr/>
          </p:nvSpPr>
          <p:spPr>
            <a:xfrm>
              <a:off x="3737246" y="2612697"/>
              <a:ext cx="1203115" cy="230832"/>
            </a:xfrm>
            <a:prstGeom prst="rect">
              <a:avLst/>
            </a:prstGeom>
            <a:noFill/>
          </p:spPr>
          <p:txBody>
            <a:bodyPr wrap="square" rtlCol="0">
              <a:spAutoFit/>
            </a:bodyPr>
            <a:lstStyle/>
            <a:p>
              <a:r>
                <a:rPr lang="ja-JP" altLang="en-US" sz="900" b="1" dirty="0">
                  <a:solidFill>
                    <a:prstClr val="black"/>
                  </a:solidFill>
                </a:rPr>
                <a:t>愛知県</a:t>
              </a:r>
              <a:endParaRPr lang="ja-JP" altLang="en-US" sz="800" b="1" dirty="0">
                <a:solidFill>
                  <a:prstClr val="black"/>
                </a:solidFill>
              </a:endParaRPr>
            </a:p>
          </p:txBody>
        </p:sp>
        <p:sp>
          <p:nvSpPr>
            <p:cNvPr id="24" name="テキスト ボックス 23"/>
            <p:cNvSpPr txBox="1"/>
            <p:nvPr/>
          </p:nvSpPr>
          <p:spPr>
            <a:xfrm>
              <a:off x="3870499" y="2174851"/>
              <a:ext cx="1203115" cy="230832"/>
            </a:xfrm>
            <a:prstGeom prst="rect">
              <a:avLst/>
            </a:prstGeom>
            <a:noFill/>
          </p:spPr>
          <p:txBody>
            <a:bodyPr wrap="square" rtlCol="0">
              <a:spAutoFit/>
            </a:bodyPr>
            <a:lstStyle/>
            <a:p>
              <a:r>
                <a:rPr lang="ja-JP" altLang="en-US" sz="900" dirty="0">
                  <a:solidFill>
                    <a:prstClr val="black"/>
                  </a:solidFill>
                </a:rPr>
                <a:t>岐阜県</a:t>
              </a:r>
              <a:endParaRPr lang="ja-JP" altLang="en-US" sz="800" dirty="0">
                <a:solidFill>
                  <a:prstClr val="black"/>
                </a:solidFill>
              </a:endParaRPr>
            </a:p>
          </p:txBody>
        </p:sp>
        <p:sp>
          <p:nvSpPr>
            <p:cNvPr id="25" name="テキスト ボックス 24"/>
            <p:cNvSpPr txBox="1"/>
            <p:nvPr/>
          </p:nvSpPr>
          <p:spPr>
            <a:xfrm>
              <a:off x="4560316" y="2950031"/>
              <a:ext cx="323009" cy="762508"/>
            </a:xfrm>
            <a:prstGeom prst="rect">
              <a:avLst/>
            </a:prstGeom>
            <a:noFill/>
          </p:spPr>
          <p:txBody>
            <a:bodyPr vert="eaVert" wrap="square" rtlCol="0">
              <a:spAutoFit/>
            </a:bodyPr>
            <a:lstStyle/>
            <a:p>
              <a:r>
                <a:rPr lang="ja-JP" altLang="en-US" sz="900" dirty="0">
                  <a:solidFill>
                    <a:prstClr val="black"/>
                  </a:solidFill>
                </a:rPr>
                <a:t>静岡県</a:t>
              </a:r>
              <a:endParaRPr lang="ja-JP" altLang="en-US" sz="800" dirty="0">
                <a:solidFill>
                  <a:prstClr val="black"/>
                </a:solidFill>
              </a:endParaRPr>
            </a:p>
          </p:txBody>
        </p:sp>
        <p:sp>
          <p:nvSpPr>
            <p:cNvPr id="26" name="角丸四角形吹き出し 25"/>
            <p:cNvSpPr/>
            <p:nvPr/>
          </p:nvSpPr>
          <p:spPr>
            <a:xfrm>
              <a:off x="3534996" y="3350437"/>
              <a:ext cx="671011" cy="306467"/>
            </a:xfrm>
            <a:prstGeom prst="wedgeRoundRectCallout">
              <a:avLst>
                <a:gd name="adj1" fmla="val -27527"/>
                <a:gd name="adj2" fmla="val -12249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武豊</a:t>
              </a:r>
              <a:r>
                <a:rPr lang="ja-JP" altLang="en-US" sz="1200" dirty="0" smtClean="0">
                  <a:solidFill>
                    <a:prstClr val="black"/>
                  </a:solidFill>
                </a:rPr>
                <a:t>町</a:t>
              </a:r>
              <a:endParaRPr lang="ja-JP" altLang="en-US" sz="1200" dirty="0">
                <a:solidFill>
                  <a:prstClr val="black"/>
                </a:solidFill>
              </a:endParaRPr>
            </a:p>
          </p:txBody>
        </p:sp>
      </p:grpSp>
      <p:sp>
        <p:nvSpPr>
          <p:cNvPr id="21" name="スライド番号プレースホルダー 4"/>
          <p:cNvSpPr txBox="1">
            <a:spLocks/>
          </p:cNvSpPr>
          <p:nvPr/>
        </p:nvSpPr>
        <p:spPr>
          <a:xfrm>
            <a:off x="9345488" y="6573861"/>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04188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pPr>
            <a:r>
              <a:rPr lang="ja-JP" altLang="en-US" sz="2400" dirty="0" smtClean="0">
                <a:solidFill>
                  <a:prstClr val="black"/>
                </a:solidFill>
                <a:latin typeface="HG丸ｺﾞｼｯｸM-PRO" pitchFamily="50" charset="-128"/>
                <a:ea typeface="HG丸ｺﾞｼｯｸM-PRO" pitchFamily="50" charset="-128"/>
              </a:rPr>
              <a:t>④茨城県利根町　</a:t>
            </a:r>
            <a:r>
              <a:rPr lang="ja-JP" altLang="en-US" spc="-150" dirty="0" smtClean="0">
                <a:solidFill>
                  <a:prstClr val="black"/>
                </a:solidFill>
                <a:latin typeface="HG丸ｺﾞｼｯｸM-PRO" pitchFamily="50" charset="-128"/>
                <a:ea typeface="HG丸ｺﾞｼｯｸM-PRO" pitchFamily="50" charset="-128"/>
              </a:rPr>
              <a:t>～</a:t>
            </a:r>
            <a:r>
              <a:rPr lang="ja-JP" altLang="en-US" spc="-150" dirty="0">
                <a:solidFill>
                  <a:prstClr val="black"/>
                </a:solidFill>
              </a:rPr>
              <a:t>シルバーリハビリ体操</a:t>
            </a:r>
            <a:r>
              <a:rPr lang="ja-JP" altLang="en-US" spc="-150" dirty="0" smtClean="0">
                <a:solidFill>
                  <a:prstClr val="black"/>
                </a:solidFill>
              </a:rPr>
              <a:t>指導士の体操普及活動</a:t>
            </a:r>
            <a:r>
              <a:rPr lang="ja-JP" altLang="en-US" spc="-150" dirty="0" smtClean="0">
                <a:solidFill>
                  <a:prstClr val="black"/>
                </a:solidFill>
                <a:latin typeface="HG丸ｺﾞｼｯｸM-PRO" pitchFamily="50" charset="-128"/>
                <a:ea typeface="HG丸ｺﾞｼｯｸM-PRO" pitchFamily="50" charset="-128"/>
              </a:rPr>
              <a:t>～</a:t>
            </a:r>
          </a:p>
        </p:txBody>
      </p:sp>
      <p:sp>
        <p:nvSpPr>
          <p:cNvPr id="9" name="テキスト ボックス 136"/>
          <p:cNvSpPr txBox="1">
            <a:spLocks noChangeArrowheads="1"/>
          </p:cNvSpPr>
          <p:nvPr/>
        </p:nvSpPr>
        <p:spPr bwMode="auto">
          <a:xfrm>
            <a:off x="84638" y="576077"/>
            <a:ext cx="9716200" cy="923330"/>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fontAlgn="auto">
              <a:spcBef>
                <a:spcPts val="0"/>
              </a:spcBef>
              <a:spcAft>
                <a:spcPts val="0"/>
              </a:spcAft>
              <a:defRPr/>
            </a:pPr>
            <a:r>
              <a:rPr lang="ja-JP" altLang="en-US" dirty="0" smtClean="0">
                <a:solidFill>
                  <a:prstClr val="black"/>
                </a:solidFill>
              </a:rPr>
              <a:t>茨城県立健康プラザの主催</a:t>
            </a:r>
            <a:r>
              <a:rPr lang="ja-JP" altLang="en-US" dirty="0">
                <a:solidFill>
                  <a:prstClr val="black"/>
                </a:solidFill>
              </a:rPr>
              <a:t>する講習会を終了</a:t>
            </a:r>
            <a:r>
              <a:rPr lang="ja-JP" altLang="en-US" dirty="0" smtClean="0">
                <a:solidFill>
                  <a:prstClr val="black"/>
                </a:solidFill>
              </a:rPr>
              <a:t>した</a:t>
            </a:r>
            <a:r>
              <a:rPr lang="en-US" altLang="ja-JP" dirty="0" smtClean="0">
                <a:solidFill>
                  <a:prstClr val="black"/>
                </a:solidFill>
                <a:latin typeface="ＭＳ Ｐゴシック"/>
                <a:ea typeface="ＭＳ Ｐゴシック"/>
              </a:rPr>
              <a:t>60</a:t>
            </a:r>
            <a:r>
              <a:rPr lang="ja-JP" altLang="en-US" dirty="0" smtClean="0">
                <a:solidFill>
                  <a:prstClr val="black"/>
                </a:solidFill>
                <a:latin typeface="ＭＳ Ｐゴシック"/>
                <a:ea typeface="ＭＳ Ｐゴシック"/>
              </a:rPr>
              <a:t>歳</a:t>
            </a:r>
            <a:r>
              <a:rPr lang="ja-JP" altLang="en-US" dirty="0" smtClean="0">
                <a:solidFill>
                  <a:prstClr val="black"/>
                </a:solidFill>
              </a:rPr>
              <a:t>以上の世代の住民ボランティア「シルバーリハビリ体操指導士」が、公民館等</a:t>
            </a:r>
            <a:r>
              <a:rPr lang="ja-JP" altLang="en-US" dirty="0">
                <a:solidFill>
                  <a:prstClr val="black"/>
                </a:solidFill>
              </a:rPr>
              <a:t>で高齢者のための体操教室を</a:t>
            </a:r>
            <a:r>
              <a:rPr lang="ja-JP" altLang="en-US" dirty="0" smtClean="0">
                <a:solidFill>
                  <a:prstClr val="black"/>
                </a:solidFill>
              </a:rPr>
              <a:t>立ち上げ、自主活動として運営。町内</a:t>
            </a:r>
            <a:r>
              <a:rPr lang="en-US" altLang="ja-JP" dirty="0" smtClean="0">
                <a:solidFill>
                  <a:prstClr val="black"/>
                </a:solidFill>
                <a:latin typeface="ＭＳ Ｐゴシック"/>
                <a:ea typeface="ＭＳ Ｐゴシック"/>
              </a:rPr>
              <a:t>13</a:t>
            </a:r>
            <a:r>
              <a:rPr lang="ja-JP" altLang="en-US" dirty="0" smtClean="0">
                <a:solidFill>
                  <a:prstClr val="black"/>
                </a:solidFill>
                <a:latin typeface="ＭＳ Ｐゴシック"/>
                <a:ea typeface="ＭＳ Ｐゴシック"/>
              </a:rPr>
              <a:t>箇所で月</a:t>
            </a:r>
            <a:r>
              <a:rPr lang="en-US" altLang="ja-JP" dirty="0" smtClean="0">
                <a:solidFill>
                  <a:prstClr val="black"/>
                </a:solidFill>
                <a:latin typeface="ＭＳ Ｐゴシック"/>
                <a:ea typeface="ＭＳ Ｐゴシック"/>
              </a:rPr>
              <a:t>2</a:t>
            </a:r>
            <a:r>
              <a:rPr lang="ja-JP" altLang="en-US" dirty="0" smtClean="0">
                <a:solidFill>
                  <a:prstClr val="black"/>
                </a:solidFill>
                <a:latin typeface="ＭＳ Ｐゴシック"/>
                <a:ea typeface="ＭＳ Ｐゴシック"/>
              </a:rPr>
              <a:t>～</a:t>
            </a:r>
            <a:r>
              <a:rPr lang="en-US" altLang="ja-JP" dirty="0" smtClean="0">
                <a:solidFill>
                  <a:prstClr val="black"/>
                </a:solidFill>
                <a:latin typeface="ＭＳ Ｐゴシック"/>
                <a:ea typeface="ＭＳ Ｐゴシック"/>
              </a:rPr>
              <a:t>4</a:t>
            </a:r>
            <a:r>
              <a:rPr lang="ja-JP" altLang="en-US" dirty="0" smtClean="0">
                <a:solidFill>
                  <a:prstClr val="black"/>
                </a:solidFill>
                <a:latin typeface="ＭＳ Ｐゴシック"/>
                <a:ea typeface="ＭＳ Ｐゴシック"/>
              </a:rPr>
              <a:t>回、延</a:t>
            </a:r>
            <a:r>
              <a:rPr lang="en-US" altLang="ja-JP" dirty="0" smtClean="0">
                <a:solidFill>
                  <a:prstClr val="black"/>
                </a:solidFill>
                <a:latin typeface="ＭＳ Ｐゴシック"/>
                <a:ea typeface="ＭＳ Ｐゴシック"/>
              </a:rPr>
              <a:t>13,390</a:t>
            </a:r>
            <a:r>
              <a:rPr lang="ja-JP" altLang="en-US" dirty="0" smtClean="0">
                <a:solidFill>
                  <a:prstClr val="black"/>
                </a:solidFill>
              </a:rPr>
              <a:t>人が参加しており、地域に定着している。</a:t>
            </a:r>
            <a:r>
              <a:rPr lang="ja-JP" altLang="en-US" dirty="0">
                <a:solidFill>
                  <a:prstClr val="black"/>
                </a:solidFill>
              </a:rPr>
              <a:t>　</a:t>
            </a:r>
            <a:endParaRPr lang="ja-JP" altLang="en-US" b="1" kern="0" dirty="0">
              <a:solidFill>
                <a:prstClr val="black"/>
              </a:solidFill>
              <a:latin typeface="ＭＳ Ｐゴシック"/>
            </a:endParaRPr>
          </a:p>
        </p:txBody>
      </p:sp>
      <p:sp>
        <p:nvSpPr>
          <p:cNvPr id="10" name="テキスト ボックス 9"/>
          <p:cNvSpPr txBox="1"/>
          <p:nvPr/>
        </p:nvSpPr>
        <p:spPr>
          <a:xfrm>
            <a:off x="54163" y="1556793"/>
            <a:ext cx="4829239"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smtClean="0">
                <a:solidFill>
                  <a:prstClr val="black"/>
                </a:solidFill>
                <a:latin typeface="HGｺﾞｼｯｸM"/>
                <a:ea typeface="HGｺﾞｼｯｸM"/>
              </a:rPr>
              <a:t>基本情報（平成</a:t>
            </a:r>
            <a:r>
              <a:rPr lang="en-US" altLang="ja-JP" sz="1400" b="1" dirty="0" smtClean="0">
                <a:solidFill>
                  <a:prstClr val="black"/>
                </a:solidFill>
                <a:latin typeface="HGｺﾞｼｯｸM"/>
                <a:ea typeface="HGｺﾞｼｯｸM"/>
              </a:rPr>
              <a:t>25</a:t>
            </a:r>
            <a:r>
              <a:rPr lang="ja-JP" altLang="en-US" sz="1400" b="1" dirty="0" smtClean="0">
                <a:solidFill>
                  <a:prstClr val="black"/>
                </a:solidFill>
                <a:latin typeface="HGｺﾞｼｯｸM"/>
                <a:ea typeface="HGｺﾞｼｯｸM"/>
              </a:rPr>
              <a:t>年</a:t>
            </a:r>
            <a:r>
              <a:rPr lang="en-US" altLang="ja-JP" sz="1400" b="1" dirty="0" smtClean="0">
                <a:solidFill>
                  <a:prstClr val="black"/>
                </a:solidFill>
                <a:latin typeface="HGｺﾞｼｯｸM"/>
                <a:ea typeface="HGｺﾞｼｯｸM"/>
              </a:rPr>
              <a:t>4</a:t>
            </a:r>
            <a:r>
              <a:rPr lang="ja-JP" altLang="en-US" sz="1400" b="1" dirty="0" smtClean="0">
                <a:solidFill>
                  <a:prstClr val="black"/>
                </a:solidFill>
                <a:latin typeface="HGｺﾞｼｯｸM"/>
                <a:ea typeface="HGｺﾞｼｯｸM"/>
              </a:rPr>
              <a:t>月</a:t>
            </a:r>
            <a:r>
              <a:rPr lang="en-US" altLang="ja-JP" sz="1400" b="1" dirty="0" smtClean="0">
                <a:solidFill>
                  <a:prstClr val="black"/>
                </a:solidFill>
                <a:latin typeface="HGｺﾞｼｯｸM"/>
                <a:ea typeface="HGｺﾞｼｯｸM"/>
              </a:rPr>
              <a:t>1</a:t>
            </a:r>
            <a:r>
              <a:rPr lang="ja-JP" altLang="en-US" sz="1400" b="1" dirty="0" smtClean="0">
                <a:solidFill>
                  <a:prstClr val="black"/>
                </a:solidFill>
                <a:latin typeface="HGｺﾞｼｯｸM"/>
                <a:ea typeface="HGｺﾞｼｯｸM"/>
              </a:rPr>
              <a:t>日現在）</a:t>
            </a: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p:txBody>
      </p:sp>
      <p:sp>
        <p:nvSpPr>
          <p:cNvPr id="13" name="テキスト ボックス 12"/>
          <p:cNvSpPr txBox="1"/>
          <p:nvPr/>
        </p:nvSpPr>
        <p:spPr>
          <a:xfrm>
            <a:off x="51779" y="4135720"/>
            <a:ext cx="4829239"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a:p>
            <a:pPr fontAlgn="auto">
              <a:spcBef>
                <a:spcPts val="0"/>
              </a:spcBef>
              <a:spcAft>
                <a:spcPts val="0"/>
              </a:spcAft>
            </a:pPr>
            <a:endParaRPr lang="en-US" altLang="ja-JP" sz="1400" b="1" dirty="0" smtClean="0">
              <a:solidFill>
                <a:prstClr val="black"/>
              </a:solidFill>
              <a:latin typeface="HGｺﾞｼｯｸM"/>
              <a:ea typeface="HGｺﾞｼｯｸM"/>
            </a:endParaRPr>
          </a:p>
          <a:p>
            <a:pPr fontAlgn="auto">
              <a:spcBef>
                <a:spcPts val="0"/>
              </a:spcBef>
              <a:spcAft>
                <a:spcPts val="0"/>
              </a:spcAft>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99582" y="1556792"/>
            <a:ext cx="4785117" cy="3168352"/>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nchor="t" anchorCtr="0"/>
          <a:lstStyle/>
          <a:p>
            <a:pPr marL="88900" indent="-88900" fontAlgn="auto">
              <a:spcBef>
                <a:spcPts val="0"/>
              </a:spcBef>
              <a:spcAft>
                <a:spcPts val="0"/>
              </a:spcAft>
              <a:defRPr/>
            </a:pPr>
            <a:r>
              <a:rPr lang="ja-JP" altLang="en-US" sz="1400" b="1" dirty="0" smtClean="0">
                <a:solidFill>
                  <a:prstClr val="black"/>
                </a:solidFill>
                <a:latin typeface="HGｺﾞｼｯｸM"/>
                <a:ea typeface="HGｺﾞｼｯｸM"/>
              </a:rPr>
              <a:t>介護予防の取組の変遷</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16</a:t>
            </a:r>
            <a:r>
              <a:rPr lang="ja-JP" altLang="en-US" sz="1200" b="1" dirty="0" smtClean="0">
                <a:solidFill>
                  <a:prstClr val="black"/>
                </a:solidFill>
                <a:latin typeface="HGｺﾞｼｯｸM"/>
                <a:ea typeface="HGｺﾞｼｯｸM"/>
              </a:rPr>
              <a:t>年　利根町社会福祉協議会による定年男性のためのボランティア講座と県立健康プラザのシルバーリハビリ体操が結びつき、高齢者のための体操指導者の養成を開始。</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17</a:t>
            </a:r>
            <a:r>
              <a:rPr lang="ja-JP" altLang="en-US" sz="1200" b="1" dirty="0" smtClean="0">
                <a:solidFill>
                  <a:prstClr val="black"/>
                </a:solidFill>
                <a:latin typeface="HGｺﾞｼｯｸM"/>
                <a:ea typeface="HGｺﾞｼｯｸM"/>
              </a:rPr>
              <a:t>年　養成された「シルバーリハビリ体操指導士（以下、指導士）」が国保診療所の一室で外来受診者も交えて、地域の高齢者に体操を指導するようになった。</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平成</a:t>
            </a:r>
            <a:r>
              <a:rPr lang="en-US" altLang="ja-JP" sz="1200" b="1" dirty="0" smtClean="0">
                <a:solidFill>
                  <a:prstClr val="black"/>
                </a:solidFill>
                <a:latin typeface="HGｺﾞｼｯｸM"/>
                <a:ea typeface="HGｺﾞｼｯｸM"/>
              </a:rPr>
              <a:t>18</a:t>
            </a:r>
            <a:r>
              <a:rPr lang="ja-JP" altLang="en-US" sz="1200" b="1" dirty="0" smtClean="0">
                <a:solidFill>
                  <a:prstClr val="black"/>
                </a:solidFill>
                <a:latin typeface="HGｺﾞｼｯｸM"/>
                <a:ea typeface="HGｺﾞｼｯｸM"/>
              </a:rPr>
              <a:t>年　二次予防事業のサポート役として指導士が参加</a:t>
            </a:r>
            <a:endParaRPr lang="en-US" altLang="ja-JP" sz="1200" b="1" dirty="0" smtClean="0">
              <a:solidFill>
                <a:prstClr val="black"/>
              </a:solidFill>
              <a:latin typeface="HGｺﾞｼｯｸM"/>
              <a:ea typeface="HGｺﾞｼｯｸM"/>
            </a:endParaRPr>
          </a:p>
          <a:p>
            <a:pPr marL="171450" indent="-17145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指導士の活動は、高齢世代が高</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齢世代を支え合う互助の活動と</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して、町内に定着している。</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a:t>
            </a:r>
            <a:endParaRPr lang="en-US" altLang="ja-JP" sz="1400" b="1" dirty="0" smtClean="0">
              <a:solidFill>
                <a:prstClr val="black"/>
              </a:solidFill>
              <a:latin typeface="HGｺﾞｼｯｸM"/>
              <a:ea typeface="HGｺﾞｼｯｸM"/>
            </a:endParaRPr>
          </a:p>
          <a:p>
            <a:pPr marL="88900" indent="-88900" fontAlgn="auto">
              <a:spcBef>
                <a:spcPts val="0"/>
              </a:spcBef>
              <a:spcAft>
                <a:spcPts val="0"/>
              </a:spcAft>
              <a:defRPr/>
            </a:pPr>
            <a:endParaRPr lang="en-US" altLang="ja-JP" sz="1400" dirty="0" smtClean="0">
              <a:solidFill>
                <a:prstClr val="white"/>
              </a:solidFill>
              <a:latin typeface="ＭＳ Ｐゴシック" pitchFamily="50" charset="-128"/>
            </a:endParaRPr>
          </a:p>
          <a:p>
            <a:pPr marL="88900" indent="-88900" fontAlgn="auto">
              <a:spcBef>
                <a:spcPts val="0"/>
              </a:spcBef>
              <a:spcAft>
                <a:spcPts val="0"/>
              </a:spcAft>
              <a:defRPr/>
            </a:pPr>
            <a:endParaRPr lang="en-US" altLang="ja-JP" sz="1200" b="1" dirty="0">
              <a:solidFill>
                <a:prstClr val="black"/>
              </a:solidFill>
              <a:latin typeface="HGｺﾞｼｯｸM"/>
              <a:ea typeface="HGｺﾞｼｯｸM"/>
            </a:endParaRPr>
          </a:p>
        </p:txBody>
      </p:sp>
      <p:sp>
        <p:nvSpPr>
          <p:cNvPr id="18" name="角丸四角形 17"/>
          <p:cNvSpPr/>
          <p:nvPr/>
        </p:nvSpPr>
        <p:spPr bwMode="auto">
          <a:xfrm>
            <a:off x="4999519" y="4856196"/>
            <a:ext cx="4785118" cy="1944216"/>
          </a:xfrm>
          <a:prstGeom prst="roundRect">
            <a:avLst>
              <a:gd name="adj" fmla="val 5943"/>
            </a:avLst>
          </a:prstGeom>
          <a:solidFill>
            <a:schemeClr val="bg1"/>
          </a:solidFill>
          <a:ln/>
        </p:spPr>
        <p:style>
          <a:lnRef idx="2">
            <a:schemeClr val="accent5"/>
          </a:lnRef>
          <a:fillRef idx="1">
            <a:schemeClr val="lt1"/>
          </a:fillRef>
          <a:effectRef idx="0">
            <a:schemeClr val="accent5"/>
          </a:effectRef>
          <a:fontRef idx="minor">
            <a:schemeClr val="dk1"/>
          </a:fontRef>
        </p:style>
        <p:txBody>
          <a:bodyPr lIns="36000" tIns="108000" rIns="0" anchor="t" anchorCtr="0"/>
          <a:lstStyle/>
          <a:p>
            <a:pPr marL="177800" indent="-177800" fontAlgn="auto">
              <a:spcBef>
                <a:spcPts val="0"/>
              </a:spcBef>
              <a:spcAft>
                <a:spcPts val="0"/>
              </a:spcAft>
              <a:defRPr/>
            </a:pPr>
            <a:r>
              <a:rPr lang="ja-JP" altLang="en-US" sz="1400" b="1" dirty="0" smtClean="0">
                <a:solidFill>
                  <a:prstClr val="black"/>
                </a:solidFill>
                <a:latin typeface="HGｺﾞｼｯｸM"/>
                <a:ea typeface="HGｺﾞｼｯｸM"/>
              </a:rPr>
              <a:t>専門職の関与の仕方</a:t>
            </a:r>
            <a:endParaRPr lang="en-US" altLang="ja-JP" sz="1400" b="1" dirty="0" smtClean="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保健師</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指導士の体操教室を、町内に広報。必要な人に体操の参加</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を勧める。</a:t>
            </a: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a:t>
            </a:r>
            <a:endParaRPr lang="en-US" altLang="ja-JP" sz="1200" b="1" dirty="0" smtClean="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smtClean="0">
                <a:solidFill>
                  <a:prstClr val="black"/>
                </a:solidFill>
                <a:latin typeface="HGｺﾞｼｯｸM"/>
                <a:ea typeface="HGｺﾞｼｯｸM"/>
              </a:rPr>
              <a:t>地域包括支援センターの主任ケアマネ・社会福祉士</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体操に来れなくなった人に訪問、状況把握</a:t>
            </a:r>
            <a:endParaRPr lang="en-US" altLang="ja-JP" sz="1200" b="1" dirty="0">
              <a:solidFill>
                <a:prstClr val="black"/>
              </a:solidFill>
              <a:latin typeface="HGｺﾞｼｯｸM"/>
              <a:ea typeface="HGｺﾞｼｯｸM"/>
            </a:endParaRPr>
          </a:p>
          <a:p>
            <a:pPr marL="177800" indent="-177800" fontAlgn="auto">
              <a:spcBef>
                <a:spcPts val="0"/>
              </a:spcBef>
              <a:spcAft>
                <a:spcPts val="0"/>
              </a:spcAft>
              <a:buFont typeface="Arial" pitchFamily="34" charset="0"/>
              <a:buChar char="•"/>
              <a:defRPr/>
            </a:pPr>
            <a:r>
              <a:rPr lang="ja-JP" altLang="en-US" sz="1200" b="1" dirty="0">
                <a:solidFill>
                  <a:prstClr val="black"/>
                </a:solidFill>
                <a:latin typeface="HGｺﾞｼｯｸM"/>
                <a:ea typeface="HGｺﾞｼｯｸM"/>
              </a:rPr>
              <a:t>国保診療所の医師</a:t>
            </a:r>
            <a:endParaRPr lang="en-US" altLang="ja-JP" sz="1200" b="1" dirty="0">
              <a:solidFill>
                <a:prstClr val="black"/>
              </a:solidFill>
              <a:latin typeface="HGｺﾞｼｯｸM"/>
              <a:ea typeface="HGｺﾞｼｯｸM"/>
            </a:endParaRPr>
          </a:p>
          <a:p>
            <a:pPr fontAlgn="auto">
              <a:spcBef>
                <a:spcPts val="0"/>
              </a:spcBef>
              <a:spcAft>
                <a:spcPts val="0"/>
              </a:spcAft>
              <a:defRPr/>
            </a:pPr>
            <a:r>
              <a:rPr lang="ja-JP" altLang="en-US" sz="1200" b="1" dirty="0" smtClean="0">
                <a:solidFill>
                  <a:prstClr val="black"/>
                </a:solidFill>
                <a:latin typeface="HGｺﾞｼｯｸM"/>
                <a:ea typeface="HGｺﾞｼｯｸM"/>
              </a:rPr>
              <a:t>　　診療所の外来受診者に体操への参加を勧め、指導士の活動</a:t>
            </a:r>
            <a:endParaRPr lang="en-US" altLang="ja-JP" sz="1200" b="1" dirty="0" smtClean="0">
              <a:solidFill>
                <a:prstClr val="black"/>
              </a:solidFill>
              <a:latin typeface="HGｺﾞｼｯｸM"/>
              <a:ea typeface="HGｺﾞｼｯｸM"/>
            </a:endParaRPr>
          </a:p>
          <a:p>
            <a:pPr fontAlgn="auto">
              <a:spcBef>
                <a:spcPts val="0"/>
              </a:spcBef>
              <a:spcAft>
                <a:spcPts val="0"/>
              </a:spcAft>
              <a:defRPr/>
            </a:pPr>
            <a:r>
              <a:rPr lang="ja-JP" altLang="en-US" sz="1200" b="1" dirty="0">
                <a:solidFill>
                  <a:prstClr val="black"/>
                </a:solidFill>
                <a:latin typeface="HGｺﾞｼｯｸM"/>
                <a:ea typeface="HGｺﾞｼｯｸM"/>
              </a:rPr>
              <a:t>　</a:t>
            </a:r>
            <a:r>
              <a:rPr lang="ja-JP" altLang="en-US" sz="1200" b="1" dirty="0" smtClean="0">
                <a:solidFill>
                  <a:prstClr val="black"/>
                </a:solidFill>
                <a:latin typeface="HGｺﾞｼｯｸM"/>
                <a:ea typeface="HGｺﾞｼｯｸM"/>
              </a:rPr>
              <a:t>　を後押し　</a:t>
            </a:r>
            <a:endParaRPr lang="en-US" altLang="ja-JP" sz="1200" b="1" dirty="0">
              <a:solidFill>
                <a:prstClr val="black"/>
              </a:solidFill>
              <a:latin typeface="HGｺﾞｼｯｸM"/>
              <a:ea typeface="HGｺﾞｼｯｸM"/>
            </a:endParaRPr>
          </a:p>
          <a:p>
            <a:pPr marL="177800" indent="-177800" fontAlgn="auto">
              <a:spcBef>
                <a:spcPts val="0"/>
              </a:spcBef>
              <a:spcAft>
                <a:spcPts val="0"/>
              </a:spcAft>
              <a:defRPr/>
            </a:pPr>
            <a:endParaRPr lang="ja-JP" altLang="en-US" sz="1200" dirty="0">
              <a:solidFill>
                <a:prstClr val="black">
                  <a:lumMod val="65000"/>
                  <a:lumOff val="35000"/>
                </a:prstClr>
              </a:solidFill>
              <a:latin typeface="ＭＳ Ｐゴシック"/>
            </a:endParaRPr>
          </a:p>
        </p:txBody>
      </p:sp>
      <p:pic>
        <p:nvPicPr>
          <p:cNvPr id="20" name="図 1" descr="DSCF274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3362" y="3248607"/>
            <a:ext cx="1914936" cy="13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 7"/>
          <p:cNvGraphicFramePr>
            <a:graphicFrameLocks noGrp="1"/>
          </p:cNvGraphicFramePr>
          <p:nvPr>
            <p:extLst>
              <p:ext uri="{D42A27DB-BD31-4B8C-83A1-F6EECF244321}">
                <p14:modId xmlns:p14="http://schemas.microsoft.com/office/powerpoint/2010/main" val="2383718903"/>
              </p:ext>
            </p:extLst>
          </p:nvPr>
        </p:nvGraphicFramePr>
        <p:xfrm>
          <a:off x="5313672" y="3845239"/>
          <a:ext cx="2100527" cy="701040"/>
        </p:xfrm>
        <a:graphic>
          <a:graphicData uri="http://schemas.openxmlformats.org/drawingml/2006/table">
            <a:tbl>
              <a:tblPr firstRow="1" bandRow="1">
                <a:tableStyleId>{5940675A-B579-460E-94D1-54222C63F5DA}</a:tableStyleId>
              </a:tblPr>
              <a:tblGrid>
                <a:gridCol w="1008406"/>
                <a:gridCol w="1092121"/>
              </a:tblGrid>
              <a:tr h="159793">
                <a:tc>
                  <a:txBody>
                    <a:bodyPr/>
                    <a:lstStyle/>
                    <a:p>
                      <a:r>
                        <a:rPr kumimoji="1" lang="en-US" altLang="ja-JP" sz="1100" dirty="0" smtClean="0"/>
                        <a:t>H24</a:t>
                      </a:r>
                      <a:r>
                        <a:rPr kumimoji="1" lang="ja-JP" altLang="en-US" sz="1100" dirty="0" smtClean="0"/>
                        <a:t>年度</a:t>
                      </a:r>
                      <a:endParaRPr kumimoji="1" lang="en-US" altLang="ja-JP" sz="1100" dirty="0" smtClean="0"/>
                    </a:p>
                    <a:p>
                      <a:r>
                        <a:rPr kumimoji="1" lang="ja-JP" altLang="en-US" sz="1100" dirty="0" smtClean="0"/>
                        <a:t>参加実人数</a:t>
                      </a:r>
                      <a:endParaRPr kumimoji="1" lang="ja-JP" altLang="en-US" sz="1100" dirty="0"/>
                    </a:p>
                  </a:txBody>
                  <a:tcPr marL="99060" marR="99060"/>
                </a:tc>
                <a:tc>
                  <a:txBody>
                    <a:bodyPr/>
                    <a:lstStyle/>
                    <a:p>
                      <a:r>
                        <a:rPr kumimoji="1" lang="ja-JP" altLang="en-US" sz="1100" dirty="0" smtClean="0"/>
                        <a:t>高齢者人口に占める割合</a:t>
                      </a:r>
                      <a:endParaRPr kumimoji="1" lang="ja-JP" altLang="en-US" sz="1100" dirty="0"/>
                    </a:p>
                  </a:txBody>
                  <a:tcPr marL="99060" marR="99060"/>
                </a:tc>
              </a:tr>
              <a:tr h="159793">
                <a:tc>
                  <a:txBody>
                    <a:bodyPr/>
                    <a:lstStyle/>
                    <a:p>
                      <a:pPr algn="ctr"/>
                      <a:r>
                        <a:rPr kumimoji="1" lang="en-US" altLang="ja-JP" sz="1200" dirty="0" smtClean="0">
                          <a:latin typeface="+mn-ea"/>
                          <a:ea typeface="+mn-ea"/>
                        </a:rPr>
                        <a:t>544</a:t>
                      </a:r>
                      <a:r>
                        <a:rPr kumimoji="1" lang="ja-JP" altLang="en-US" sz="1200" dirty="0" smtClean="0">
                          <a:latin typeface="+mn-ea"/>
                          <a:ea typeface="+mn-ea"/>
                        </a:rPr>
                        <a:t>人</a:t>
                      </a:r>
                      <a:endParaRPr kumimoji="1" lang="ja-JP" altLang="en-US" sz="1200" dirty="0">
                        <a:latin typeface="+mn-ea"/>
                        <a:ea typeface="+mn-ea"/>
                      </a:endParaRPr>
                    </a:p>
                  </a:txBody>
                  <a:tcPr marL="99060" marR="99060"/>
                </a:tc>
                <a:tc>
                  <a:txBody>
                    <a:bodyPr/>
                    <a:lstStyle/>
                    <a:p>
                      <a:pPr algn="ctr"/>
                      <a:r>
                        <a:rPr kumimoji="1" lang="en-US" altLang="ja-JP" sz="1200" dirty="0" smtClean="0">
                          <a:latin typeface="+mn-ea"/>
                          <a:ea typeface="+mn-ea"/>
                        </a:rPr>
                        <a:t>10.3%</a:t>
                      </a:r>
                      <a:endParaRPr kumimoji="1" lang="ja-JP" altLang="en-US" sz="1200" dirty="0">
                        <a:latin typeface="+mn-ea"/>
                        <a:ea typeface="+mn-ea"/>
                      </a:endParaRPr>
                    </a:p>
                  </a:txBody>
                  <a:tcPr marL="99060" marR="99060"/>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672289646"/>
              </p:ext>
            </p:extLst>
          </p:nvPr>
        </p:nvGraphicFramePr>
        <p:xfrm>
          <a:off x="145247" y="2017864"/>
          <a:ext cx="3120003" cy="1800002"/>
        </p:xfrm>
        <a:graphic>
          <a:graphicData uri="http://schemas.openxmlformats.org/drawingml/2006/table">
            <a:tbl>
              <a:tblPr>
                <a:tableStyleId>{5C22544A-7EE6-4342-B048-85BDC9FD1C3A}</a:tableStyleId>
              </a:tblPr>
              <a:tblGrid>
                <a:gridCol w="1248140"/>
                <a:gridCol w="546060"/>
                <a:gridCol w="858096"/>
                <a:gridCol w="467707"/>
              </a:tblGrid>
              <a:tr h="265026">
                <a:tc rowSpan="2">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vMerge="1">
                  <a:txBody>
                    <a:bodyPr/>
                    <a:lstStyle/>
                    <a:p>
                      <a:endParaRPr kumimoji="1" lang="ja-JP" altLang="en-US"/>
                    </a:p>
                  </a:txBody>
                  <a:tcPr/>
                </a:tc>
                <a:tc>
                  <a:txBody>
                    <a:bodyPr/>
                    <a:lstStyle/>
                    <a:p>
                      <a:pPr marL="0" algn="l"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26">
                <a:tc gridSpan="2">
                  <a:txBody>
                    <a:bodyPr/>
                    <a:lstStyle/>
                    <a:p>
                      <a:pPr marL="0" algn="l"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17,592</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marL="0" algn="r" defTabSz="914400" rtl="0" eaLnBrk="1" fontAlgn="ctr" latinLnBrk="0" hangingPunct="1"/>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49">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5,272</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30.0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49">
                <a:tc gridSpan="2">
                  <a:txBody>
                    <a:bodyPr/>
                    <a:lstStyle/>
                    <a:p>
                      <a:pPr marL="0" algn="l" defTabSz="914400" rtl="0" eaLnBrk="1" fontAlgn="ctr" latinLnBrk="0" hangingPunct="1"/>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2,009</a:t>
                      </a:r>
                    </a:p>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11.4</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26">
                <a:tc gridSpan="2">
                  <a:txBody>
                    <a:bodyPr/>
                    <a:lstStyle/>
                    <a:p>
                      <a:pPr marL="0" algn="l" defTabSz="914400" rtl="0" eaLnBrk="1" fontAlgn="ctr" latinLnBrk="0" hangingPunct="1"/>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ＭＳ Ｐゴシック" pitchFamily="50" charset="-128"/>
                          <a:cs typeface="+mn-cs"/>
                        </a:rPr>
                        <a:t>4,070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marL="0" algn="r" defTabSz="914400" rtl="0" eaLnBrk="1" fontAlgn="ctr" latinLnBrk="0" hangingPunct="1"/>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3" name="正方形/長方形 22"/>
          <p:cNvSpPr/>
          <p:nvPr/>
        </p:nvSpPr>
        <p:spPr>
          <a:xfrm>
            <a:off x="84642" y="1827016"/>
            <a:ext cx="3808347" cy="233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900" dirty="0" smtClean="0">
                <a:solidFill>
                  <a:prstClr val="black"/>
                </a:solidFill>
              </a:rPr>
              <a:t>※</a:t>
            </a:r>
            <a:r>
              <a:rPr lang="ja-JP" altLang="en-US" sz="900" dirty="0" smtClean="0">
                <a:solidFill>
                  <a:prstClr val="black"/>
                </a:solidFill>
              </a:rPr>
              <a:t>人口は平成２４年３月３１日</a:t>
            </a:r>
            <a:endParaRPr lang="ja-JP" altLang="en-US" sz="900" dirty="0">
              <a:solidFill>
                <a:prstClr val="black"/>
              </a:solidFill>
            </a:endParaRPr>
          </a:p>
        </p:txBody>
      </p:sp>
      <p:graphicFrame>
        <p:nvGraphicFramePr>
          <p:cNvPr id="24" name="グラフ 23"/>
          <p:cNvGraphicFramePr>
            <a:graphicFrameLocks noGrp="1"/>
          </p:cNvGraphicFramePr>
          <p:nvPr>
            <p:extLst>
              <p:ext uri="{D42A27DB-BD31-4B8C-83A1-F6EECF244321}">
                <p14:modId xmlns:p14="http://schemas.microsoft.com/office/powerpoint/2010/main" val="2257994344"/>
              </p:ext>
            </p:extLst>
          </p:nvPr>
        </p:nvGraphicFramePr>
        <p:xfrm>
          <a:off x="51720" y="4187471"/>
          <a:ext cx="4680000" cy="2592000"/>
        </p:xfrm>
        <a:graphic>
          <a:graphicData uri="http://schemas.openxmlformats.org/drawingml/2006/chart">
            <c:chart xmlns:c="http://schemas.openxmlformats.org/drawingml/2006/chart" xmlns:r="http://schemas.openxmlformats.org/officeDocument/2006/relationships" r:id="rId4"/>
          </a:graphicData>
        </a:graphic>
      </p:graphicFrame>
      <p:pic>
        <p:nvPicPr>
          <p:cNvPr id="1741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96024" y="2001659"/>
            <a:ext cx="1463259" cy="180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3296020" y="2410425"/>
            <a:ext cx="1982812" cy="1572264"/>
            <a:chOff x="3313259" y="2392288"/>
            <a:chExt cx="1981859" cy="1572264"/>
          </a:xfrm>
        </p:grpSpPr>
        <p:sp>
          <p:nvSpPr>
            <p:cNvPr id="28" name="テキスト ボックス 27"/>
            <p:cNvSpPr txBox="1"/>
            <p:nvPr/>
          </p:nvSpPr>
          <p:spPr>
            <a:xfrm>
              <a:off x="3822115" y="2910136"/>
              <a:ext cx="1203115" cy="230832"/>
            </a:xfrm>
            <a:prstGeom prst="rect">
              <a:avLst/>
            </a:prstGeom>
            <a:noFill/>
          </p:spPr>
          <p:txBody>
            <a:bodyPr wrap="square" rtlCol="0">
              <a:spAutoFit/>
            </a:bodyPr>
            <a:lstStyle/>
            <a:p>
              <a:r>
                <a:rPr lang="ja-JP" altLang="en-US" sz="900" b="1" dirty="0">
                  <a:solidFill>
                    <a:prstClr val="black"/>
                  </a:solidFill>
                </a:rPr>
                <a:t>茨城県</a:t>
              </a:r>
              <a:endParaRPr lang="ja-JP" altLang="en-US" sz="800" b="1" dirty="0">
                <a:solidFill>
                  <a:prstClr val="black"/>
                </a:solidFill>
              </a:endParaRPr>
            </a:p>
          </p:txBody>
        </p:sp>
        <p:sp>
          <p:nvSpPr>
            <p:cNvPr id="29" name="テキスト ボックス 28"/>
            <p:cNvSpPr txBox="1"/>
            <p:nvPr/>
          </p:nvSpPr>
          <p:spPr>
            <a:xfrm>
              <a:off x="3313259" y="2392288"/>
              <a:ext cx="1203115" cy="230832"/>
            </a:xfrm>
            <a:prstGeom prst="rect">
              <a:avLst/>
            </a:prstGeom>
            <a:noFill/>
          </p:spPr>
          <p:txBody>
            <a:bodyPr wrap="square" rtlCol="0">
              <a:spAutoFit/>
            </a:bodyPr>
            <a:lstStyle/>
            <a:p>
              <a:r>
                <a:rPr lang="ja-JP" altLang="en-US" sz="900" dirty="0">
                  <a:solidFill>
                    <a:prstClr val="black"/>
                  </a:solidFill>
                </a:rPr>
                <a:t>栃木県</a:t>
              </a:r>
              <a:endParaRPr lang="ja-JP" altLang="en-US" sz="800" dirty="0">
                <a:solidFill>
                  <a:prstClr val="black"/>
                </a:solidFill>
              </a:endParaRPr>
            </a:p>
          </p:txBody>
        </p:sp>
        <p:sp>
          <p:nvSpPr>
            <p:cNvPr id="30" name="テキスト ボックス 29"/>
            <p:cNvSpPr txBox="1"/>
            <p:nvPr/>
          </p:nvSpPr>
          <p:spPr>
            <a:xfrm>
              <a:off x="4092003" y="3580487"/>
              <a:ext cx="1203115" cy="230832"/>
            </a:xfrm>
            <a:prstGeom prst="rect">
              <a:avLst/>
            </a:prstGeom>
            <a:noFill/>
          </p:spPr>
          <p:txBody>
            <a:bodyPr wrap="square" rtlCol="0">
              <a:spAutoFit/>
            </a:bodyPr>
            <a:lstStyle/>
            <a:p>
              <a:r>
                <a:rPr lang="ja-JP" altLang="en-US" sz="900" dirty="0">
                  <a:solidFill>
                    <a:prstClr val="black"/>
                  </a:solidFill>
                </a:rPr>
                <a:t>千葉県</a:t>
              </a:r>
              <a:endParaRPr lang="ja-JP" altLang="en-US" sz="800" dirty="0">
                <a:solidFill>
                  <a:prstClr val="black"/>
                </a:solidFill>
              </a:endParaRPr>
            </a:p>
          </p:txBody>
        </p:sp>
        <p:sp>
          <p:nvSpPr>
            <p:cNvPr id="31" name="角丸四角形吹き出し 30"/>
            <p:cNvSpPr/>
            <p:nvPr/>
          </p:nvSpPr>
          <p:spPr>
            <a:xfrm>
              <a:off x="3444373" y="3658085"/>
              <a:ext cx="671011" cy="306467"/>
            </a:xfrm>
            <a:prstGeom prst="wedgeRoundRectCallout">
              <a:avLst>
                <a:gd name="adj1" fmla="val 20446"/>
                <a:gd name="adj2" fmla="val -586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利根町</a:t>
              </a:r>
              <a:endParaRPr lang="ja-JP" altLang="en-US" sz="1200" dirty="0">
                <a:solidFill>
                  <a:prstClr val="black"/>
                </a:solidFill>
              </a:endParaRPr>
            </a:p>
          </p:txBody>
        </p:sp>
      </p:grpSp>
      <p:sp>
        <p:nvSpPr>
          <p:cNvPr id="21" name="スライド番号プレースホルダー 4"/>
          <p:cNvSpPr txBox="1">
            <a:spLocks/>
          </p:cNvSpPr>
          <p:nvPr/>
        </p:nvSpPr>
        <p:spPr>
          <a:xfrm>
            <a:off x="9273480" y="6525344"/>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84</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00558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6024" y="2126913"/>
            <a:ext cx="1512727" cy="13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2" y="0"/>
            <a:ext cx="9910765" cy="534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fontAlgn="auto">
              <a:spcBef>
                <a:spcPts val="0"/>
              </a:spcBef>
              <a:spcAft>
                <a:spcPts val="0"/>
              </a:spcAft>
              <a:defRPr/>
            </a:pPr>
            <a:r>
              <a:rPr lang="ja-JP" altLang="en-US" sz="2400" dirty="0">
                <a:solidFill>
                  <a:prstClr val="black"/>
                </a:solidFill>
                <a:latin typeface="HG丸ｺﾞｼｯｸM-PRO" pitchFamily="50" charset="-128"/>
                <a:ea typeface="HG丸ｺﾞｼｯｸM-PRO" pitchFamily="50" charset="-128"/>
              </a:rPr>
              <a:t>⑤</a:t>
            </a:r>
            <a:r>
              <a:rPr lang="ja-JP" altLang="en-US" sz="2400" dirty="0" smtClean="0">
                <a:solidFill>
                  <a:prstClr val="black"/>
                </a:solidFill>
                <a:latin typeface="HG丸ｺﾞｼｯｸM-PRO" pitchFamily="50" charset="-128"/>
                <a:ea typeface="HG丸ｺﾞｼｯｸM-PRO" pitchFamily="50" charset="-128"/>
              </a:rPr>
              <a:t>長崎県佐々町</a:t>
            </a:r>
            <a:r>
              <a:rPr lang="ja-JP" altLang="en-US" sz="2400" dirty="0">
                <a:solidFill>
                  <a:prstClr val="black"/>
                </a:solidFill>
                <a:latin typeface="HG丸ｺﾞｼｯｸM-PRO" pitchFamily="50" charset="-128"/>
                <a:ea typeface="HG丸ｺﾞｼｯｸM-PRO" pitchFamily="50" charset="-128"/>
              </a:rPr>
              <a:t>　</a:t>
            </a:r>
            <a:r>
              <a:rPr lang="ja-JP" altLang="en-US" sz="2200" dirty="0">
                <a:solidFill>
                  <a:prstClr val="black"/>
                </a:solidFill>
                <a:latin typeface="HG丸ｺﾞｼｯｸM-PRO" pitchFamily="50" charset="-128"/>
                <a:ea typeface="HG丸ｺﾞｼｯｸM-PRO" pitchFamily="50" charset="-128"/>
              </a:rPr>
              <a:t>～介護予防ボランティアを主軸にした地域づくり～</a:t>
            </a:r>
          </a:p>
        </p:txBody>
      </p:sp>
      <p:sp>
        <p:nvSpPr>
          <p:cNvPr id="9" name="テキスト ボックス 136"/>
          <p:cNvSpPr txBox="1">
            <a:spLocks noChangeArrowheads="1"/>
          </p:cNvSpPr>
          <p:nvPr/>
        </p:nvSpPr>
        <p:spPr bwMode="auto">
          <a:xfrm>
            <a:off x="31769" y="576263"/>
            <a:ext cx="9818645" cy="92333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r>
              <a:rPr lang="ja-JP" altLang="en-US" dirty="0" smtClean="0">
                <a:solidFill>
                  <a:prstClr val="black"/>
                </a:solidFill>
              </a:rPr>
              <a:t>○中高年齢層を対象として介護予防ボランティアを養成し、ボランティア活動が無理なく継続できるように、連絡会を組織してバックアップしている。介護予防・日常生活支援総合事業においても、介護予防ボランティアが、生活支援や通所の場で、担い手として活躍している。</a:t>
            </a:r>
            <a:endParaRPr lang="en-US" altLang="ja-JP" dirty="0">
              <a:solidFill>
                <a:prstClr val="black"/>
              </a:solidFill>
            </a:endParaRPr>
          </a:p>
        </p:txBody>
      </p:sp>
      <p:sp>
        <p:nvSpPr>
          <p:cNvPr id="10" name="テキスト ボックス 9"/>
          <p:cNvSpPr txBox="1"/>
          <p:nvPr/>
        </p:nvSpPr>
        <p:spPr>
          <a:xfrm>
            <a:off x="54001" y="1557338"/>
            <a:ext cx="4829910" cy="2462212"/>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ja-JP" altLang="en-US" sz="1400" b="1" dirty="0">
                <a:solidFill>
                  <a:prstClr val="black"/>
                </a:solidFill>
                <a:latin typeface="HGｺﾞｼｯｸM"/>
                <a:ea typeface="HGｺﾞｼｯｸM"/>
              </a:rPr>
              <a:t>基本情報（平成</a:t>
            </a:r>
            <a:r>
              <a:rPr lang="en-US" altLang="ja-JP" sz="1400" b="1" dirty="0">
                <a:solidFill>
                  <a:prstClr val="black"/>
                </a:solidFill>
                <a:latin typeface="HGｺﾞｼｯｸM"/>
                <a:ea typeface="HGｺﾞｼｯｸM"/>
              </a:rPr>
              <a:t>25</a:t>
            </a:r>
            <a:r>
              <a:rPr lang="ja-JP" altLang="en-US" sz="1400" b="1" dirty="0">
                <a:solidFill>
                  <a:prstClr val="black"/>
                </a:solidFill>
                <a:latin typeface="HGｺﾞｼｯｸM"/>
                <a:ea typeface="HGｺﾞｼｯｸM"/>
              </a:rPr>
              <a:t>年</a:t>
            </a:r>
            <a:r>
              <a:rPr lang="en-US" altLang="ja-JP" sz="1400" b="1" dirty="0">
                <a:solidFill>
                  <a:prstClr val="black"/>
                </a:solidFill>
                <a:latin typeface="HGｺﾞｼｯｸM"/>
                <a:ea typeface="HGｺﾞｼｯｸM"/>
              </a:rPr>
              <a:t>4</a:t>
            </a:r>
            <a:r>
              <a:rPr lang="ja-JP" altLang="en-US" sz="1400" b="1" dirty="0">
                <a:solidFill>
                  <a:prstClr val="black"/>
                </a:solidFill>
                <a:latin typeface="HGｺﾞｼｯｸM"/>
                <a:ea typeface="HGｺﾞｼｯｸM"/>
              </a:rPr>
              <a:t>月</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日現在）</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3" name="テキスト ボックス 12"/>
          <p:cNvSpPr txBox="1"/>
          <p:nvPr/>
        </p:nvSpPr>
        <p:spPr>
          <a:xfrm>
            <a:off x="52414" y="4135441"/>
            <a:ext cx="4828321" cy="252724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fontAlgn="auto">
              <a:spcBef>
                <a:spcPts val="0"/>
              </a:spcBef>
              <a:spcAft>
                <a:spcPts val="0"/>
              </a:spcAft>
              <a:defRPr/>
            </a:pPr>
            <a:r>
              <a:rPr lang="ja-JP" altLang="en-US" sz="1400" b="1" dirty="0">
                <a:solidFill>
                  <a:prstClr val="black"/>
                </a:solidFill>
                <a:latin typeface="HGｺﾞｼｯｸM"/>
                <a:ea typeface="HGｺﾞｼｯｸM"/>
              </a:rPr>
              <a:t>第</a:t>
            </a:r>
            <a:r>
              <a:rPr lang="en-US" altLang="ja-JP" sz="1400" b="1" dirty="0">
                <a:solidFill>
                  <a:prstClr val="black"/>
                </a:solidFill>
                <a:latin typeface="HGｺﾞｼｯｸM"/>
                <a:ea typeface="HGｺﾞｼｯｸM"/>
              </a:rPr>
              <a:t>1</a:t>
            </a:r>
            <a:r>
              <a:rPr lang="ja-JP" altLang="en-US" sz="1400" b="1" dirty="0">
                <a:solidFill>
                  <a:prstClr val="black"/>
                </a:solidFill>
                <a:latin typeface="HGｺﾞｼｯｸM"/>
                <a:ea typeface="HGｺﾞｼｯｸM"/>
              </a:rPr>
              <a:t>号被保険者における要介護認定率の推移</a:t>
            </a: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a:p>
            <a:pPr fontAlgn="auto">
              <a:spcBef>
                <a:spcPts val="0"/>
              </a:spcBef>
              <a:spcAft>
                <a:spcPts val="0"/>
              </a:spcAft>
              <a:defRPr/>
            </a:pPr>
            <a:endParaRPr lang="en-US" altLang="ja-JP" sz="1400" b="1" dirty="0">
              <a:solidFill>
                <a:prstClr val="black"/>
              </a:solidFill>
              <a:latin typeface="HGｺﾞｼｯｸM"/>
              <a:ea typeface="HGｺﾞｼｯｸM"/>
            </a:endParaRPr>
          </a:p>
        </p:txBody>
      </p:sp>
      <p:sp>
        <p:nvSpPr>
          <p:cNvPr id="15" name="角丸四角形 14"/>
          <p:cNvSpPr/>
          <p:nvPr/>
        </p:nvSpPr>
        <p:spPr bwMode="auto">
          <a:xfrm>
            <a:off x="4953797" y="1557338"/>
            <a:ext cx="4896616" cy="2663750"/>
          </a:xfrm>
          <a:prstGeom prst="roundRect">
            <a:avLst>
              <a:gd name="adj" fmla="val 5943"/>
            </a:avLst>
          </a:prstGeom>
          <a:ln/>
        </p:spPr>
        <p:style>
          <a:lnRef idx="2">
            <a:schemeClr val="accent1"/>
          </a:lnRef>
          <a:fillRef idx="1">
            <a:schemeClr val="lt1"/>
          </a:fillRef>
          <a:effectRef idx="0">
            <a:schemeClr val="accent1"/>
          </a:effectRef>
          <a:fontRef idx="minor">
            <a:schemeClr val="dk1"/>
          </a:fontRef>
        </p:style>
        <p:txBody>
          <a:bodyPr lIns="36000" rIns="0"/>
          <a:lstStyle/>
          <a:p>
            <a:pPr marL="88900" indent="-88900" fontAlgn="auto">
              <a:spcBef>
                <a:spcPts val="0"/>
              </a:spcBef>
              <a:spcAft>
                <a:spcPts val="0"/>
              </a:spcAft>
              <a:defRPr/>
            </a:pPr>
            <a:r>
              <a:rPr lang="ja-JP" altLang="en-US" sz="1400" b="1" dirty="0">
                <a:solidFill>
                  <a:prstClr val="black"/>
                </a:solidFill>
                <a:latin typeface="HGｺﾞｼｯｸM"/>
                <a:ea typeface="HGｺﾞｼｯｸM"/>
              </a:rPr>
              <a:t>介護予防の取組の変遷</a:t>
            </a:r>
            <a:endParaRPr lang="en-US" altLang="ja-JP" sz="14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18</a:t>
            </a:r>
            <a:r>
              <a:rPr lang="ja-JP" altLang="en-US" sz="1100" b="1" dirty="0" smtClean="0">
                <a:solidFill>
                  <a:prstClr val="black"/>
                </a:solidFill>
                <a:latin typeface="HGｺﾞｼｯｸM"/>
                <a:ea typeface="HGｺﾞｼｯｸM"/>
              </a:rPr>
              <a:t>年　地域</a:t>
            </a:r>
            <a:r>
              <a:rPr lang="ja-JP" altLang="en-US" sz="1100" b="1" dirty="0">
                <a:solidFill>
                  <a:prstClr val="black"/>
                </a:solidFill>
                <a:latin typeface="HGｺﾞｼｯｸM"/>
                <a:ea typeface="HGｺﾞｼｯｸM"/>
              </a:rPr>
              <a:t>包括支援</a:t>
            </a:r>
            <a:r>
              <a:rPr lang="ja-JP" altLang="en-US" sz="1100" b="1" dirty="0" smtClean="0">
                <a:solidFill>
                  <a:prstClr val="black"/>
                </a:solidFill>
                <a:latin typeface="HGｺﾞｼｯｸM"/>
                <a:ea typeface="HGｺﾞｼｯｸM"/>
              </a:rPr>
              <a:t>センターが始動し、介護予防の普及啓発を行うものの、住民の主体的取組につながらず、２年が経過。町内唯一の地域</a:t>
            </a:r>
            <a:r>
              <a:rPr lang="ja-JP" altLang="en-US" sz="1100" b="1" dirty="0">
                <a:solidFill>
                  <a:prstClr val="black"/>
                </a:solidFill>
                <a:latin typeface="HGｺﾞｼｯｸM"/>
                <a:ea typeface="HGｺﾞｼｯｸM"/>
              </a:rPr>
              <a:t>サロン</a:t>
            </a:r>
            <a:r>
              <a:rPr lang="ja-JP" altLang="en-US" sz="1100" b="1" dirty="0" smtClean="0">
                <a:solidFill>
                  <a:prstClr val="black"/>
                </a:solidFill>
                <a:latin typeface="HGｺﾞｼｯｸM"/>
                <a:ea typeface="HGｺﾞｼｯｸM"/>
              </a:rPr>
              <a:t>は、職員の関与無しには成り立たない状況だった。</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○平成</a:t>
            </a:r>
            <a:r>
              <a:rPr lang="en-US" altLang="ja-JP" sz="1100" b="1" dirty="0" smtClean="0">
                <a:solidFill>
                  <a:prstClr val="black"/>
                </a:solidFill>
                <a:latin typeface="HGｺﾞｼｯｸM"/>
                <a:ea typeface="HGｺﾞｼｯｸM"/>
              </a:rPr>
              <a:t>20</a:t>
            </a:r>
            <a:r>
              <a:rPr lang="ja-JP" altLang="en-US" sz="1100" b="1" dirty="0" smtClean="0">
                <a:solidFill>
                  <a:prstClr val="black"/>
                </a:solidFill>
                <a:latin typeface="HGｺﾞｼｯｸM"/>
                <a:ea typeface="HGｺﾞｼｯｸM"/>
              </a:rPr>
              <a:t>年　普及啓発のあり方を</a:t>
            </a:r>
            <a:r>
              <a:rPr lang="ja-JP" altLang="en-US" sz="1100" b="1" dirty="0">
                <a:solidFill>
                  <a:prstClr val="black"/>
                </a:solidFill>
                <a:latin typeface="HGｺﾞｼｯｸM"/>
                <a:ea typeface="HGｺﾞｼｯｸM"/>
              </a:rPr>
              <a:t>見直し</a:t>
            </a:r>
            <a:r>
              <a:rPr lang="ja-JP" altLang="en-US" sz="1100" b="1" dirty="0" smtClean="0">
                <a:solidFill>
                  <a:prstClr val="black"/>
                </a:solidFill>
                <a:latin typeface="HGｺﾞｼｯｸM"/>
                <a:ea typeface="HGｺﾞｼｯｸM"/>
              </a:rPr>
              <a:t>、自主活動の育成に主眼</a:t>
            </a:r>
            <a:r>
              <a:rPr lang="ja-JP" altLang="en-US" sz="1100" b="1" dirty="0">
                <a:solidFill>
                  <a:prstClr val="black"/>
                </a:solidFill>
                <a:latin typeface="HGｺﾞｼｯｸM"/>
                <a:ea typeface="HGｺﾞｼｯｸM"/>
              </a:rPr>
              <a:t>を</a:t>
            </a:r>
            <a:r>
              <a:rPr lang="ja-JP" altLang="en-US" sz="1100" b="1" dirty="0" smtClean="0">
                <a:solidFill>
                  <a:prstClr val="black"/>
                </a:solidFill>
                <a:latin typeface="HGｺﾞｼｯｸM"/>
                <a:ea typeface="HGｺﾞｼｯｸM"/>
              </a:rPr>
              <a:t>置いた「</a:t>
            </a:r>
            <a:r>
              <a:rPr lang="ja-JP" altLang="en-US" sz="1100" b="1" dirty="0">
                <a:solidFill>
                  <a:prstClr val="black"/>
                </a:solidFill>
                <a:latin typeface="HGｺﾞｼｯｸM"/>
                <a:ea typeface="HGｺﾞｼｯｸM"/>
              </a:rPr>
              <a:t>介護予防ボランティア養成講座」を</a:t>
            </a:r>
            <a:r>
              <a:rPr lang="ja-JP" altLang="en-US" sz="1100" b="1" dirty="0" smtClean="0">
                <a:solidFill>
                  <a:prstClr val="black"/>
                </a:solidFill>
                <a:latin typeface="HGｺﾞｼｯｸM"/>
                <a:ea typeface="HGｺﾞｼｯｸM"/>
              </a:rPr>
              <a:t>スタート。修了者がそれぞれの地区で「</a:t>
            </a:r>
            <a:r>
              <a:rPr lang="ja-JP" altLang="en-US" sz="1100" b="1" dirty="0">
                <a:solidFill>
                  <a:prstClr val="black"/>
                </a:solidFill>
                <a:latin typeface="HGｺﾞｼｯｸM"/>
                <a:ea typeface="HGｺﾞｼｯｸM"/>
              </a:rPr>
              <a:t>地域型介護予防推進活動</a:t>
            </a:r>
            <a:r>
              <a:rPr lang="ja-JP" altLang="en-US" sz="1100" b="1" dirty="0" smtClean="0">
                <a:solidFill>
                  <a:prstClr val="black"/>
                </a:solidFill>
                <a:latin typeface="HGｺﾞｼｯｸM"/>
                <a:ea typeface="HGｺﾞｼｯｸM"/>
              </a:rPr>
              <a:t>」に取り組むようになり、初年度に、８地区で集いの場が立ち上がる。</a:t>
            </a:r>
            <a:endParaRPr lang="en-US" altLang="ja-JP" sz="1100" b="1" dirty="0" smtClean="0">
              <a:solidFill>
                <a:prstClr val="black"/>
              </a:solidFill>
              <a:latin typeface="HGｺﾞｼｯｸM"/>
              <a:ea typeface="HGｺﾞｼｯｸM"/>
            </a:endParaRPr>
          </a:p>
          <a:p>
            <a:pPr marL="88900" indent="-88900" fontAlgn="auto">
              <a:spcBef>
                <a:spcPts val="0"/>
              </a:spcBef>
              <a:spcAft>
                <a:spcPts val="0"/>
              </a:spcAft>
              <a:defRPr/>
            </a:pPr>
            <a:r>
              <a:rPr lang="ja-JP" altLang="en-US" sz="1100" b="1" dirty="0" smtClean="0">
                <a:solidFill>
                  <a:prstClr val="black"/>
                </a:solidFill>
                <a:latin typeface="HGｺﾞｼｯｸM"/>
                <a:ea typeface="HGｺﾞｼｯｸM"/>
              </a:rPr>
              <a:t>○以後、毎年、新たなボランティアを養成し、現在、団塊世代</a:t>
            </a:r>
            <a:r>
              <a:rPr lang="ja-JP" altLang="en-US" sz="1100" b="1" dirty="0">
                <a:solidFill>
                  <a:prstClr val="black"/>
                </a:solidFill>
                <a:latin typeface="HGｺﾞｼｯｸM"/>
                <a:ea typeface="HGｺﾞｼｯｸM"/>
              </a:rPr>
              <a:t>を対象</a:t>
            </a:r>
            <a:r>
              <a:rPr lang="ja-JP" altLang="en-US" sz="1100" b="1" dirty="0" smtClean="0">
                <a:solidFill>
                  <a:prstClr val="black"/>
                </a:solidFill>
                <a:latin typeface="HGｺﾞｼｯｸM"/>
                <a:ea typeface="HGｺﾞｼｯｸM"/>
              </a:rPr>
              <a:t>に「</a:t>
            </a:r>
            <a:r>
              <a:rPr lang="ja-JP" altLang="en-US" sz="1100" b="1" dirty="0">
                <a:solidFill>
                  <a:prstClr val="black"/>
                </a:solidFill>
                <a:latin typeface="HGｺﾞｼｯｸM"/>
                <a:ea typeface="HGｺﾞｼｯｸM"/>
              </a:rPr>
              <a:t>地域デビュー講座」として継続中</a:t>
            </a:r>
            <a:r>
              <a:rPr lang="ja-JP" altLang="en-US" sz="1100" b="1" dirty="0" smtClean="0">
                <a:solidFill>
                  <a:prstClr val="black"/>
                </a:solidFill>
                <a:latin typeface="HGｺﾞｼｯｸM"/>
                <a:ea typeface="HGｺﾞｼｯｸM"/>
              </a:rPr>
              <a:t>。修了者による集いの場は、現在</a:t>
            </a:r>
            <a:r>
              <a:rPr lang="en-US" altLang="ja-JP" sz="1100" b="1" dirty="0" smtClean="0">
                <a:solidFill>
                  <a:prstClr val="black"/>
                </a:solidFill>
                <a:latin typeface="HGｺﾞｼｯｸM"/>
                <a:ea typeface="HGｺﾞｼｯｸM"/>
              </a:rPr>
              <a:t>14</a:t>
            </a:r>
            <a:r>
              <a:rPr lang="ja-JP" altLang="en-US" sz="1100" b="1" dirty="0" smtClean="0">
                <a:solidFill>
                  <a:prstClr val="black"/>
                </a:solidFill>
                <a:latin typeface="HGｺﾞｼｯｸM"/>
                <a:ea typeface="HGｺﾞｼｯｸM"/>
              </a:rPr>
              <a:t>地区で開催されている。（最終目標は、全町内会</a:t>
            </a:r>
            <a:r>
              <a:rPr lang="en-US" altLang="ja-JP" sz="1100" b="1" dirty="0" smtClean="0">
                <a:solidFill>
                  <a:prstClr val="black"/>
                </a:solidFill>
                <a:latin typeface="HGｺﾞｼｯｸM"/>
                <a:ea typeface="HGｺﾞｼｯｸM"/>
              </a:rPr>
              <a:t>30</a:t>
            </a:r>
            <a:r>
              <a:rPr lang="ja-JP" altLang="en-US" sz="1100" b="1" dirty="0" smtClean="0">
                <a:solidFill>
                  <a:prstClr val="black"/>
                </a:solidFill>
                <a:latin typeface="HGｺﾞｼｯｸM"/>
                <a:ea typeface="HGｺﾞｼｯｸM"/>
              </a:rPr>
              <a:t>地区）</a:t>
            </a: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a:p>
            <a:pPr marL="88900" indent="-88900" fontAlgn="auto">
              <a:spcBef>
                <a:spcPts val="0"/>
              </a:spcBef>
              <a:spcAft>
                <a:spcPts val="0"/>
              </a:spcAft>
              <a:defRPr/>
            </a:pPr>
            <a:endParaRPr lang="en-US" altLang="ja-JP" sz="1100" b="1" dirty="0">
              <a:solidFill>
                <a:prstClr val="black"/>
              </a:solidFill>
              <a:latin typeface="HGｺﾞｼｯｸM"/>
              <a:ea typeface="HGｺﾞｼｯｸM"/>
            </a:endParaRPr>
          </a:p>
        </p:txBody>
      </p:sp>
      <p:sp>
        <p:nvSpPr>
          <p:cNvPr id="18" name="角丸四角形 17"/>
          <p:cNvSpPr/>
          <p:nvPr/>
        </p:nvSpPr>
        <p:spPr bwMode="auto">
          <a:xfrm>
            <a:off x="4953799" y="4284756"/>
            <a:ext cx="4924377" cy="2482701"/>
          </a:xfrm>
          <a:prstGeom prst="roundRect">
            <a:avLst>
              <a:gd name="adj" fmla="val 5943"/>
            </a:avLst>
          </a:prstGeom>
          <a:ln/>
        </p:spPr>
        <p:style>
          <a:lnRef idx="2">
            <a:schemeClr val="accent5"/>
          </a:lnRef>
          <a:fillRef idx="1">
            <a:schemeClr val="lt1"/>
          </a:fillRef>
          <a:effectRef idx="0">
            <a:schemeClr val="accent5"/>
          </a:effectRef>
          <a:fontRef idx="minor">
            <a:schemeClr val="dk1"/>
          </a:fontRef>
        </p:style>
        <p:txBody>
          <a:bodyPr lIns="36000" tIns="0" rIns="0"/>
          <a:lstStyle/>
          <a:p>
            <a:pPr marL="177800" indent="-177800" fontAlgn="auto">
              <a:spcBef>
                <a:spcPts val="0"/>
              </a:spcBef>
              <a:spcAft>
                <a:spcPts val="0"/>
              </a:spcAft>
              <a:defRPr/>
            </a:pPr>
            <a:r>
              <a:rPr lang="ja-JP" altLang="en-US" sz="1400" b="1" dirty="0">
                <a:solidFill>
                  <a:prstClr val="black"/>
                </a:solidFill>
                <a:latin typeface="HGｺﾞｼｯｸM"/>
                <a:ea typeface="HGｺﾞｼｯｸM"/>
              </a:rPr>
              <a:t>専門職の関与の</a:t>
            </a:r>
            <a:r>
              <a:rPr lang="ja-JP" altLang="en-US" sz="1400" b="1" dirty="0" smtClean="0">
                <a:solidFill>
                  <a:prstClr val="black"/>
                </a:solidFill>
                <a:latin typeface="HGｺﾞｼｯｸM"/>
                <a:ea typeface="HGｺﾞｼｯｸM"/>
              </a:rPr>
              <a:t>仕方</a:t>
            </a:r>
            <a:endParaRPr lang="en-US" altLang="ja-JP" sz="800" b="1" dirty="0">
              <a:solidFill>
                <a:prstClr val="black"/>
              </a:solidFill>
              <a:latin typeface="HGｺﾞｼｯｸM"/>
              <a:ea typeface="HGｺﾞｼｯｸM"/>
            </a:endParaRPr>
          </a:p>
          <a:p>
            <a:pPr marL="273050" indent="-273050" fontAlgn="auto">
              <a:spcBef>
                <a:spcPts val="0"/>
              </a:spcBef>
              <a:spcAft>
                <a:spcPts val="0"/>
              </a:spcAft>
              <a:defRPr/>
            </a:pPr>
            <a:r>
              <a:rPr lang="ja-JP" altLang="en-US" sz="1100" b="1" dirty="0" smtClean="0">
                <a:solidFill>
                  <a:prstClr val="black"/>
                </a:solidFill>
                <a:latin typeface="HGｺﾞｼｯｸM"/>
                <a:ea typeface="HGｺﾞｼｯｸM"/>
              </a:rPr>
              <a:t>○「</a:t>
            </a:r>
            <a:r>
              <a:rPr lang="ja-JP" altLang="en-US" sz="1100" b="1" dirty="0">
                <a:solidFill>
                  <a:prstClr val="black"/>
                </a:solidFill>
                <a:latin typeface="HGｺﾞｼｯｸM"/>
                <a:ea typeface="HGｺﾞｼｯｸM"/>
              </a:rPr>
              <a:t>介護予防ボランティア養成講座</a:t>
            </a:r>
            <a:r>
              <a:rPr lang="ja-JP" altLang="en-US" sz="1100" b="1" dirty="0" smtClean="0">
                <a:solidFill>
                  <a:prstClr val="black"/>
                </a:solidFill>
                <a:latin typeface="HGｺﾞｼｯｸM"/>
                <a:ea typeface="HGｺﾞｼｯｸM"/>
              </a:rPr>
              <a:t>」の企画と実施</a:t>
            </a:r>
            <a:endParaRPr lang="en-US" altLang="ja-JP" sz="1100" b="1" dirty="0">
              <a:solidFill>
                <a:prstClr val="black"/>
              </a:solidFill>
              <a:latin typeface="HGｺﾞｼｯｸM"/>
              <a:ea typeface="HGｺﾞｼｯｸM"/>
            </a:endParaRPr>
          </a:p>
          <a:p>
            <a:pPr marL="273050" indent="-273050" fontAlgn="auto">
              <a:spcBef>
                <a:spcPts val="0"/>
              </a:spcBef>
              <a:spcAft>
                <a:spcPts val="0"/>
              </a:spcAft>
              <a:defRPr/>
            </a:pPr>
            <a:r>
              <a:rPr lang="ja-JP" altLang="en-US" sz="1100" b="1" dirty="0" smtClean="0">
                <a:solidFill>
                  <a:prstClr val="black"/>
                </a:solidFill>
                <a:latin typeface="HGｺﾞｼｯｸM"/>
                <a:ea typeface="HGｺﾞｼｯｸM"/>
              </a:rPr>
              <a:t>○月</a:t>
            </a:r>
            <a:r>
              <a:rPr lang="en-US" altLang="ja-JP" sz="1100" b="1" dirty="0">
                <a:solidFill>
                  <a:prstClr val="black"/>
                </a:solidFill>
                <a:latin typeface="HGｺﾞｼｯｸM"/>
                <a:ea typeface="HGｺﾞｼｯｸM"/>
              </a:rPr>
              <a:t>1</a:t>
            </a:r>
            <a:r>
              <a:rPr lang="ja-JP" altLang="en-US" sz="1100" b="1" dirty="0" smtClean="0">
                <a:solidFill>
                  <a:prstClr val="black"/>
                </a:solidFill>
                <a:latin typeface="HGｺﾞｼｯｸM"/>
                <a:ea typeface="HGｺﾞｼｯｸM"/>
              </a:rPr>
              <a:t>回の定例会で、研修終了者の活動をバックアップ（にっこり会）</a:t>
            </a: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r>
              <a:rPr lang="ja-JP" altLang="en-US" sz="1100" b="1" dirty="0" smtClean="0">
                <a:solidFill>
                  <a:prstClr val="black"/>
                </a:solidFill>
                <a:latin typeface="HGｺﾞｼｯｸM"/>
                <a:ea typeface="HGｺﾞｼｯｸM"/>
              </a:rPr>
              <a:t>○住民、関係団体と協議の機会を設け、課題やめざすべき方向などを共有</a:t>
            </a: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en-US" altLang="ja-JP" sz="1100" b="1" dirty="0">
              <a:solidFill>
                <a:prstClr val="black"/>
              </a:solidFill>
              <a:latin typeface="HGｺﾞｼｯｸM"/>
              <a:ea typeface="HGｺﾞｼｯｸM"/>
            </a:endParaRPr>
          </a:p>
          <a:p>
            <a:pPr marL="177800" indent="-177800" fontAlgn="auto">
              <a:spcBef>
                <a:spcPts val="0"/>
              </a:spcBef>
              <a:spcAft>
                <a:spcPts val="0"/>
              </a:spcAft>
              <a:defRPr/>
            </a:pPr>
            <a:endParaRPr lang="ja-JP" altLang="en-US" sz="1100" dirty="0">
              <a:solidFill>
                <a:prstClr val="black">
                  <a:lumMod val="65000"/>
                  <a:lumOff val="35000"/>
                </a:prstClr>
              </a:solidFill>
              <a:latin typeface="ＭＳ Ｐゴシック"/>
            </a:endParaRPr>
          </a:p>
        </p:txBody>
      </p:sp>
      <p:graphicFrame>
        <p:nvGraphicFramePr>
          <p:cNvPr id="20" name="表 19"/>
          <p:cNvGraphicFramePr>
            <a:graphicFrameLocks noGrp="1"/>
          </p:cNvGraphicFramePr>
          <p:nvPr>
            <p:extLst>
              <p:ext uri="{D42A27DB-BD31-4B8C-83A1-F6EECF244321}">
                <p14:modId xmlns:p14="http://schemas.microsoft.com/office/powerpoint/2010/main" val="913937024"/>
              </p:ext>
            </p:extLst>
          </p:nvPr>
        </p:nvGraphicFramePr>
        <p:xfrm>
          <a:off x="142946" y="2060575"/>
          <a:ext cx="3119349" cy="1800226"/>
        </p:xfrm>
        <a:graphic>
          <a:graphicData uri="http://schemas.openxmlformats.org/drawingml/2006/table">
            <a:tbl>
              <a:tblPr>
                <a:tableStyleId>{5C22544A-7EE6-4342-B048-85BDC9FD1C3A}</a:tableStyleId>
              </a:tblPr>
              <a:tblGrid>
                <a:gridCol w="1142651"/>
                <a:gridCol w="727899"/>
                <a:gridCol w="850586"/>
                <a:gridCol w="398213"/>
              </a:tblGrid>
              <a:tr h="265059">
                <a:tc rowSpan="2">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地域包括</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支援</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センター</a:t>
                      </a: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設置数</a:t>
                      </a:r>
                    </a:p>
                  </a:txBody>
                  <a:tcPr marL="0" marR="0" marT="0" marB="0" anchor="ct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直営</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59">
                <a:tc vMerge="1">
                  <a:txBody>
                    <a:bodyPr/>
                    <a:lstStyle/>
                    <a:p>
                      <a:endParaRPr kumimoji="1" lang="ja-JP" altLang="en-US"/>
                    </a:p>
                  </a:txBody>
                  <a:tcPr/>
                </a:tc>
                <a:tc>
                  <a:txBody>
                    <a:bodyPr/>
                    <a:lstStyle/>
                    <a:p>
                      <a:pPr algn="l"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委託</a:t>
                      </a: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0</a:t>
                      </a:r>
                      <a:r>
                        <a:rPr kumimoji="1" lang="ja-JP" altLang="en-US" sz="1200" u="none" strike="noStrike" kern="1200" dirty="0">
                          <a:solidFill>
                            <a:schemeClr val="dk1"/>
                          </a:solidFill>
                          <a:effectLst/>
                          <a:latin typeface="+mn-lt"/>
                          <a:ea typeface="ＭＳ Ｐゴシック" pitchFamily="50" charset="-128"/>
                          <a:cs typeface="+mn-cs"/>
                        </a:rPr>
                        <a:t>　</a:t>
                      </a: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カ所</a:t>
                      </a:r>
                    </a:p>
                  </a:txBody>
                  <a:tcPr marL="0" marR="0" marT="0" marB="0" anchor="ctr"/>
                </a:tc>
              </a:tr>
              <a:tr h="265059">
                <a:tc gridSpan="2">
                  <a:txBody>
                    <a:bodyPr/>
                    <a:lstStyle/>
                    <a:p>
                      <a:pPr algn="l"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総人口</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pPr algn="l" fontAlgn="ctr"/>
                      <a:endParaRPr lang="ja-JP" altLang="en-US" sz="1100" b="1" i="0" u="none" strike="noStrike" dirty="0">
                        <a:solidFill>
                          <a:srgbClr val="000000"/>
                        </a:solidFill>
                        <a:effectLst/>
                        <a:latin typeface="ＭＳ Ｐゴシック"/>
                      </a:endParaRPr>
                    </a:p>
                  </a:txBody>
                  <a:tcPr marL="0" marR="0" marT="0" marB="0" anchor="ct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13,786</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a:solidFill>
                            <a:schemeClr val="dk1"/>
                          </a:solidFill>
                          <a:effectLst/>
                          <a:latin typeface="ＭＳ Ｐゴシック" pitchFamily="50" charset="-128"/>
                          <a:ea typeface="ＭＳ Ｐゴシック" pitchFamily="50" charset="-128"/>
                          <a:cs typeface="+mn-cs"/>
                        </a:rPr>
                        <a:t>人</a:t>
                      </a:r>
                    </a:p>
                  </a:txBody>
                  <a:tcPr marL="0" marR="0" marT="0" marB="0" anchor="ctr"/>
                </a:tc>
              </a:tr>
              <a:tr h="369995">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65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3,034</a:t>
                      </a:r>
                      <a:endParaRPr kumimoji="1" lang="en-US" altLang="ja-JP" sz="1200" u="none" strike="noStrike" kern="1200" dirty="0">
                        <a:solidFill>
                          <a:schemeClr val="dk1"/>
                        </a:solidFill>
                        <a:effectLst/>
                        <a:latin typeface="+mn-lt"/>
                        <a:ea typeface="ＭＳ Ｐゴシック" pitchFamily="50" charset="-128"/>
                        <a:cs typeface="+mn-cs"/>
                      </a:endParaRPr>
                    </a:p>
                    <a:p>
                      <a:pPr algn="r" fontAlgn="ctr"/>
                      <a:r>
                        <a:rPr kumimoji="1" lang="en-US" altLang="ja-JP" sz="1200" u="none" strike="noStrike" kern="1200" dirty="0" smtClean="0">
                          <a:solidFill>
                            <a:schemeClr val="dk1"/>
                          </a:solidFill>
                          <a:effectLst/>
                          <a:latin typeface="+mn-lt"/>
                          <a:ea typeface="ＭＳ Ｐゴシック" pitchFamily="50" charset="-128"/>
                          <a:cs typeface="+mn-cs"/>
                        </a:rPr>
                        <a:t>22.0</a:t>
                      </a: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369995">
                <a:tc gridSpan="2">
                  <a:txBody>
                    <a:bodyPr/>
                    <a:lstStyle/>
                    <a:p>
                      <a:pPr algn="l" fontAlgn="ctr"/>
                      <a:r>
                        <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rPr>
                        <a:t>75</a:t>
                      </a: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歳以上</a:t>
                      </a:r>
                      <a:r>
                        <a:rPr kumimoji="1" lang="zh-TW" altLang="en-US" sz="1200" u="none" strike="noStrike" kern="1200" dirty="0" smtClean="0">
                          <a:solidFill>
                            <a:schemeClr val="dk1"/>
                          </a:solidFill>
                          <a:effectLst/>
                          <a:latin typeface="ＭＳ Ｐゴシック" pitchFamily="50" charset="-128"/>
                          <a:ea typeface="ＭＳ Ｐゴシック" pitchFamily="50" charset="-128"/>
                          <a:cs typeface="+mn-cs"/>
                        </a:rPr>
                        <a:t>高齢者人口</a:t>
                      </a:r>
                      <a:endParaRPr kumimoji="1" lang="zh-TW"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1,626</a:t>
                      </a:r>
                    </a:p>
                    <a:p>
                      <a:pPr algn="r" fontAlgn="ctr"/>
                      <a:r>
                        <a:rPr kumimoji="1" lang="en-US" altLang="ja-JP" sz="1200" u="none" strike="noStrike" kern="1200" dirty="0" smtClean="0">
                          <a:solidFill>
                            <a:schemeClr val="dk1"/>
                          </a:solidFill>
                          <a:effectLst/>
                          <a:latin typeface="+mn-lt"/>
                          <a:ea typeface="ＭＳ Ｐゴシック" pitchFamily="50" charset="-128"/>
                          <a:cs typeface="+mn-cs"/>
                        </a:rPr>
                        <a:t>11.8</a:t>
                      </a:r>
                      <a:r>
                        <a:rPr kumimoji="1" lang="ja-JP" altLang="en-US" sz="1200" u="none" strike="noStrike" kern="1200" dirty="0">
                          <a:solidFill>
                            <a:schemeClr val="dk1"/>
                          </a:solidFill>
                          <a:effectLst/>
                          <a:latin typeface="+mn-lt"/>
                          <a:ea typeface="ＭＳ Ｐゴシック" pitchFamily="50" charset="-128"/>
                          <a:cs typeface="+mn-cs"/>
                        </a:rPr>
                        <a:t>　</a:t>
                      </a:r>
                      <a:endParaRPr kumimoji="1" lang="en-US" altLang="ja-JP" sz="1200" u="none" strike="noStrike" kern="1200" dirty="0" smtClean="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人</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a:t>
                      </a:r>
                      <a:endParaRPr kumimoji="1" lang="ja-JP" altLang="en-US" sz="1200" u="none" strike="noStrike" kern="1200" dirty="0">
                        <a:solidFill>
                          <a:schemeClr val="dk1"/>
                        </a:solidFill>
                        <a:effectLst/>
                        <a:latin typeface="ＭＳ Ｐゴシック" pitchFamily="50" charset="-128"/>
                        <a:ea typeface="ＭＳ Ｐゴシック" pitchFamily="50" charset="-128"/>
                        <a:cs typeface="+mn-cs"/>
                      </a:endParaRPr>
                    </a:p>
                  </a:txBody>
                  <a:tcPr marL="0" marR="0" marT="0" marB="0" anchor="ctr"/>
                </a:tc>
              </a:tr>
              <a:tr h="265059">
                <a:tc gridSpan="2">
                  <a:txBody>
                    <a:bodyPr/>
                    <a:lstStyle/>
                    <a:p>
                      <a:pPr algn="l" fontAlgn="ct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第</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5</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期</a:t>
                      </a:r>
                      <a:r>
                        <a:rPr kumimoji="1" lang="en-US" altLang="zh-CN" sz="1200" u="none" strike="noStrike" kern="1200" dirty="0">
                          <a:solidFill>
                            <a:schemeClr val="dk1"/>
                          </a:solidFill>
                          <a:effectLst/>
                          <a:latin typeface="ＭＳ Ｐゴシック" pitchFamily="50" charset="-128"/>
                          <a:ea typeface="ＭＳ Ｐゴシック" pitchFamily="50" charset="-128"/>
                          <a:cs typeface="+mn-cs"/>
                        </a:rPr>
                        <a:t>1</a:t>
                      </a:r>
                      <a:r>
                        <a:rPr kumimoji="1" lang="zh-CN" altLang="en-US" sz="1200" u="none" strike="noStrike" kern="1200" dirty="0">
                          <a:solidFill>
                            <a:schemeClr val="dk1"/>
                          </a:solidFill>
                          <a:effectLst/>
                          <a:latin typeface="ＭＳ Ｐゴシック" pitchFamily="50" charset="-128"/>
                          <a:ea typeface="ＭＳ Ｐゴシック" pitchFamily="50" charset="-128"/>
                          <a:cs typeface="+mn-cs"/>
                        </a:rPr>
                        <a:t>号保険料</a:t>
                      </a:r>
                    </a:p>
                  </a:txBody>
                  <a:tcPr marL="0" marR="0" marT="0" marB="0" anchor="ctr"/>
                </a:tc>
                <a:tc hMerge="1">
                  <a:txBody>
                    <a:bodyPr/>
                    <a:lstStyle/>
                    <a:p>
                      <a:endParaRPr kumimoji="1" lang="ja-JP" altLang="en-US"/>
                    </a:p>
                  </a:txBody>
                  <a:tcPr/>
                </a:tc>
                <a:tc>
                  <a:txBody>
                    <a:bodyPr/>
                    <a:lstStyle/>
                    <a:p>
                      <a:pPr algn="r" fontAlgn="ctr"/>
                      <a:r>
                        <a:rPr kumimoji="1" lang="en-US" altLang="ja-JP" sz="1200" u="none" strike="noStrike" kern="1200" dirty="0" smtClean="0">
                          <a:solidFill>
                            <a:schemeClr val="dk1"/>
                          </a:solidFill>
                          <a:effectLst/>
                          <a:latin typeface="+mn-lt"/>
                          <a:ea typeface="ＭＳ Ｐゴシック" pitchFamily="50" charset="-128"/>
                          <a:cs typeface="+mn-cs"/>
                        </a:rPr>
                        <a:t>5,590</a:t>
                      </a:r>
                      <a:endParaRPr kumimoji="1" lang="ja-JP" altLang="en-US" sz="1200" u="none" strike="noStrike" kern="1200" dirty="0">
                        <a:solidFill>
                          <a:schemeClr val="dk1"/>
                        </a:solidFill>
                        <a:effectLst/>
                        <a:latin typeface="+mn-lt"/>
                        <a:ea typeface="ＭＳ Ｐゴシック" pitchFamily="50" charset="-128"/>
                        <a:cs typeface="+mn-cs"/>
                      </a:endParaRPr>
                    </a:p>
                  </a:txBody>
                  <a:tcPr marL="0" marR="0" marT="0" marB="0" anchor="ctr"/>
                </a:tc>
                <a:tc>
                  <a:txBody>
                    <a:bodyPr/>
                    <a:lstStyle/>
                    <a:p>
                      <a:pPr algn="r" fontAlgn="ctr"/>
                      <a:r>
                        <a:rPr kumimoji="1" lang="ja-JP" altLang="en-US" sz="1200" u="none" strike="noStrike" kern="1200" dirty="0" smtClean="0">
                          <a:solidFill>
                            <a:schemeClr val="dk1"/>
                          </a:solidFill>
                          <a:effectLst/>
                          <a:latin typeface="ＭＳ Ｐゴシック" pitchFamily="50" charset="-128"/>
                          <a:ea typeface="ＭＳ Ｐゴシック" pitchFamily="50" charset="-128"/>
                          <a:cs typeface="+mn-cs"/>
                        </a:rPr>
                        <a:t>円</a:t>
                      </a:r>
                      <a:endParaRPr kumimoji="1" lang="en-US" altLang="ja-JP" sz="1200" u="none" strike="noStrike" kern="1200" dirty="0" smtClean="0">
                        <a:solidFill>
                          <a:schemeClr val="dk1"/>
                        </a:solidFill>
                        <a:effectLst/>
                        <a:latin typeface="ＭＳ Ｐゴシック" pitchFamily="50" charset="-128"/>
                        <a:ea typeface="ＭＳ Ｐゴシック" pitchFamily="50" charset="-128"/>
                        <a:cs typeface="+mn-cs"/>
                      </a:endParaRPr>
                    </a:p>
                  </a:txBody>
                  <a:tcPr marL="0" marR="0" marT="0" marB="0" anchor="ctr"/>
                </a:tc>
              </a:tr>
            </a:tbl>
          </a:graphicData>
        </a:graphic>
      </p:graphicFrame>
      <p:sp>
        <p:nvSpPr>
          <p:cNvPr id="21" name="正方形/長方形 20"/>
          <p:cNvSpPr/>
          <p:nvPr/>
        </p:nvSpPr>
        <p:spPr>
          <a:xfrm>
            <a:off x="77828" y="1827213"/>
            <a:ext cx="3518003" cy="23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900" dirty="0">
                <a:solidFill>
                  <a:prstClr val="black"/>
                </a:solidFill>
              </a:rPr>
              <a:t>※</a:t>
            </a:r>
            <a:r>
              <a:rPr lang="ja-JP" altLang="en-US" sz="900" dirty="0">
                <a:solidFill>
                  <a:prstClr val="black"/>
                </a:solidFill>
              </a:rPr>
              <a:t>人口は平成２４年３月３１日</a:t>
            </a:r>
          </a:p>
        </p:txBody>
      </p:sp>
      <p:graphicFrame>
        <p:nvGraphicFramePr>
          <p:cNvPr id="14" name="グラフ 13"/>
          <p:cNvGraphicFramePr>
            <a:graphicFrameLocks noGrp="1"/>
          </p:cNvGraphicFramePr>
          <p:nvPr>
            <p:extLst>
              <p:ext uri="{D42A27DB-BD31-4B8C-83A1-F6EECF244321}">
                <p14:modId xmlns:p14="http://schemas.microsoft.com/office/powerpoint/2010/main" val="3475025944"/>
              </p:ext>
            </p:extLst>
          </p:nvPr>
        </p:nvGraphicFramePr>
        <p:xfrm>
          <a:off x="63562" y="4365104"/>
          <a:ext cx="4682251" cy="2511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p:cNvGraphicFramePr>
            <a:graphicFrameLocks noGrp="1"/>
          </p:cNvGraphicFramePr>
          <p:nvPr>
            <p:extLst>
              <p:ext uri="{D42A27DB-BD31-4B8C-83A1-F6EECF244321}">
                <p14:modId xmlns:p14="http://schemas.microsoft.com/office/powerpoint/2010/main" val="3607704324"/>
              </p:ext>
            </p:extLst>
          </p:nvPr>
        </p:nvGraphicFramePr>
        <p:xfrm>
          <a:off x="5045122" y="3606800"/>
          <a:ext cx="4713966" cy="528638"/>
        </p:xfrm>
        <a:graphic>
          <a:graphicData uri="http://schemas.openxmlformats.org/drawingml/2006/table">
            <a:tbl>
              <a:tblPr firstRow="1" bandRow="1">
                <a:tableStyleId>{BDBED569-4797-4DF1-A0F4-6AAB3CD982D8}</a:tableStyleId>
              </a:tblPr>
              <a:tblGrid>
                <a:gridCol w="3996134"/>
                <a:gridCol w="717832"/>
              </a:tblGrid>
              <a:tr h="264319">
                <a:tc>
                  <a:txBody>
                    <a:bodyPr/>
                    <a:lstStyle/>
                    <a:p>
                      <a:r>
                        <a:rPr kumimoji="1" lang="en-US" altLang="ja-JP" sz="1000" dirty="0" smtClean="0">
                          <a:latin typeface="+mn-ea"/>
                          <a:ea typeface="+mn-ea"/>
                        </a:rPr>
                        <a:t>65</a:t>
                      </a:r>
                      <a:r>
                        <a:rPr kumimoji="1" lang="ja-JP" altLang="en-US" sz="1000" dirty="0" smtClean="0">
                          <a:latin typeface="+mn-ea"/>
                          <a:ea typeface="+mn-ea"/>
                        </a:rPr>
                        <a:t>才以上高齢者のうち毎月参加している者の割合</a:t>
                      </a:r>
                      <a:endParaRPr kumimoji="1" lang="ja-JP" altLang="en-US" sz="1000" b="1" dirty="0">
                        <a:latin typeface="+mn-ea"/>
                        <a:ea typeface="+mn-ea"/>
                      </a:endParaRPr>
                    </a:p>
                  </a:txBody>
                  <a:tcPr marL="91484" marR="91484" marT="45708" marB="45708"/>
                </a:tc>
                <a:tc>
                  <a:txBody>
                    <a:bodyPr/>
                    <a:lstStyle/>
                    <a:p>
                      <a:pPr algn="ctr"/>
                      <a:r>
                        <a:rPr kumimoji="1" lang="en-US" altLang="ja-JP" sz="1000" b="1" dirty="0" smtClean="0">
                          <a:latin typeface="+mn-ea"/>
                          <a:ea typeface="+mn-ea"/>
                        </a:rPr>
                        <a:t>11.6</a:t>
                      </a:r>
                      <a:r>
                        <a:rPr kumimoji="1" lang="ja-JP" altLang="en-US" sz="1000" b="1" dirty="0" smtClean="0">
                          <a:latin typeface="+mn-ea"/>
                          <a:ea typeface="+mn-ea"/>
                        </a:rPr>
                        <a:t>　％</a:t>
                      </a:r>
                      <a:endParaRPr kumimoji="1" lang="ja-JP" altLang="en-US" sz="1000" b="1" dirty="0">
                        <a:latin typeface="+mn-ea"/>
                        <a:ea typeface="+mn-ea"/>
                      </a:endParaRPr>
                    </a:p>
                  </a:txBody>
                  <a:tcPr marL="91484" marR="91484" marT="45708" marB="45708"/>
                </a:tc>
              </a:tr>
              <a:tr h="264319">
                <a:tc>
                  <a:txBody>
                    <a:bodyPr/>
                    <a:lstStyle/>
                    <a:p>
                      <a:r>
                        <a:rPr kumimoji="1" lang="en-US" altLang="ja-JP" sz="1000" b="1" dirty="0" smtClean="0">
                          <a:latin typeface="+mn-ea"/>
                          <a:ea typeface="+mn-ea"/>
                        </a:rPr>
                        <a:t>65</a:t>
                      </a:r>
                      <a:r>
                        <a:rPr kumimoji="1" lang="ja-JP" altLang="en-US" sz="1000" b="1" dirty="0" smtClean="0">
                          <a:latin typeface="+mn-ea"/>
                          <a:ea typeface="+mn-ea"/>
                        </a:rPr>
                        <a:t>才以上高齢者のうち二次予防事業対象者である参加者の割合</a:t>
                      </a:r>
                      <a:endParaRPr kumimoji="1" lang="ja-JP" altLang="en-US" sz="1000" b="1" dirty="0">
                        <a:latin typeface="+mn-ea"/>
                        <a:ea typeface="+mn-ea"/>
                      </a:endParaRPr>
                    </a:p>
                  </a:txBody>
                  <a:tcPr marL="91484" marR="91484" marT="45708" marB="45708"/>
                </a:tc>
                <a:tc>
                  <a:txBody>
                    <a:bodyPr/>
                    <a:lstStyle/>
                    <a:p>
                      <a:pPr algn="ctr"/>
                      <a:r>
                        <a:rPr kumimoji="1" lang="en-US" altLang="ja-JP" sz="1000" b="1" dirty="0" smtClean="0">
                          <a:latin typeface="+mn-ea"/>
                          <a:ea typeface="+mn-ea"/>
                        </a:rPr>
                        <a:t>6.6</a:t>
                      </a:r>
                      <a:r>
                        <a:rPr kumimoji="1" lang="ja-JP" altLang="en-US" sz="1000" b="1" dirty="0" smtClean="0">
                          <a:latin typeface="+mn-ea"/>
                          <a:ea typeface="+mn-ea"/>
                        </a:rPr>
                        <a:t>　％</a:t>
                      </a:r>
                      <a:endParaRPr kumimoji="1" lang="en-US" altLang="ja-JP" sz="1000" b="1" dirty="0" smtClean="0">
                        <a:latin typeface="+mn-ea"/>
                        <a:ea typeface="+mn-ea"/>
                      </a:endParaRPr>
                    </a:p>
                  </a:txBody>
                  <a:tcPr marL="91484" marR="91484" marT="45708" marB="45708"/>
                </a:tc>
              </a:tr>
            </a:tbl>
          </a:graphicData>
        </a:graphic>
      </p:graphicFrame>
      <p:pic>
        <p:nvPicPr>
          <p:cNvPr id="17" name="Picture 2" descr="E:\包括（画像）\事業画像（大平整理）\24　介護パンフ\にっこり会.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2131" y="5486678"/>
            <a:ext cx="1224724" cy="918327"/>
          </a:xfrm>
          <a:prstGeom prst="rect">
            <a:avLst/>
          </a:prstGeom>
          <a:noFill/>
          <a:ln w="9525">
            <a:noFill/>
            <a:miter lim="800000"/>
            <a:headEnd/>
            <a:tailEnd/>
          </a:ln>
        </p:spPr>
      </p:pic>
      <p:sp>
        <p:nvSpPr>
          <p:cNvPr id="22" name="テキスト ボックス 21"/>
          <p:cNvSpPr txBox="1"/>
          <p:nvPr/>
        </p:nvSpPr>
        <p:spPr>
          <a:xfrm>
            <a:off x="8430376" y="6275184"/>
            <a:ext cx="1368228" cy="400110"/>
          </a:xfrm>
          <a:prstGeom prst="rect">
            <a:avLst/>
          </a:prstGeom>
          <a:solidFill>
            <a:schemeClr val="lt1"/>
          </a:solidFill>
          <a:ln>
            <a:noFill/>
          </a:ln>
        </p:spPr>
        <p:txBody>
          <a:bodyPr wrap="square" rtlCol="0" anchor="ctr" anchorCtr="0">
            <a:spAutoFit/>
          </a:bodyPr>
          <a:lstStyle/>
          <a:p>
            <a:pPr fontAlgn="auto">
              <a:spcBef>
                <a:spcPts val="0"/>
              </a:spcBef>
              <a:spcAft>
                <a:spcPts val="0"/>
              </a:spcAft>
            </a:pPr>
            <a:r>
              <a:rPr lang="ja-JP" altLang="en-US" sz="1000" dirty="0" smtClean="0">
                <a:solidFill>
                  <a:prstClr val="black"/>
                </a:solidFill>
                <a:latin typeface="Calibri"/>
                <a:ea typeface="ＭＳ Ｐゴシック"/>
              </a:rPr>
              <a:t>介護予防推進連絡会での実習風景</a:t>
            </a:r>
            <a:endParaRPr lang="ja-JP" altLang="en-US" sz="1000" dirty="0">
              <a:solidFill>
                <a:prstClr val="black"/>
              </a:solidFill>
              <a:latin typeface="Calibri"/>
              <a:ea typeface="ＭＳ Ｐゴシック"/>
            </a:endParaRPr>
          </a:p>
        </p:txBody>
      </p:sp>
      <p:grpSp>
        <p:nvGrpSpPr>
          <p:cNvPr id="6" name="グループ化 5"/>
          <p:cNvGrpSpPr/>
          <p:nvPr/>
        </p:nvGrpSpPr>
        <p:grpSpPr>
          <a:xfrm>
            <a:off x="5134460" y="5129438"/>
            <a:ext cx="3333290" cy="1545869"/>
            <a:chOff x="5131989" y="5129425"/>
            <a:chExt cx="3331688" cy="1545869"/>
          </a:xfrm>
        </p:grpSpPr>
        <p:sp>
          <p:nvSpPr>
            <p:cNvPr id="25" name="テキスト ボックス 24"/>
            <p:cNvSpPr txBox="1"/>
            <p:nvPr/>
          </p:nvSpPr>
          <p:spPr>
            <a:xfrm>
              <a:off x="5931509" y="5129425"/>
              <a:ext cx="1692278" cy="230832"/>
            </a:xfrm>
            <a:prstGeom prst="rect">
              <a:avLst/>
            </a:prstGeom>
            <a:noFill/>
            <a:ln w="6350">
              <a:solidFill>
                <a:schemeClr val="accent1"/>
              </a:solidFill>
            </a:ln>
          </p:spPr>
          <p:txBody>
            <a:bodyPr wrap="none" rtlCol="0" anchor="ctr" anchorCtr="0">
              <a:spAutoFit/>
            </a:bodyPr>
            <a:lstStyle/>
            <a:p>
              <a:pPr fontAlgn="auto">
                <a:spcBef>
                  <a:spcPts val="0"/>
                </a:spcBef>
                <a:spcAft>
                  <a:spcPts val="0"/>
                </a:spcAft>
              </a:pPr>
              <a:r>
                <a:rPr lang="ja-JP" altLang="en-US" sz="900" dirty="0" smtClean="0">
                  <a:solidFill>
                    <a:prstClr val="black"/>
                  </a:solidFill>
                  <a:latin typeface="Calibri"/>
                  <a:ea typeface="ＭＳ Ｐゴシック"/>
                </a:rPr>
                <a:t>介護予防ボランティア養成研修</a:t>
              </a:r>
              <a:endParaRPr lang="ja-JP" altLang="en-US" sz="900" dirty="0">
                <a:solidFill>
                  <a:prstClr val="black"/>
                </a:solidFill>
                <a:latin typeface="Calibri"/>
                <a:ea typeface="ＭＳ Ｐゴシック"/>
              </a:endParaRPr>
            </a:p>
          </p:txBody>
        </p:sp>
        <p:sp>
          <p:nvSpPr>
            <p:cNvPr id="26" name="テキスト ボックス 25"/>
            <p:cNvSpPr txBox="1"/>
            <p:nvPr/>
          </p:nvSpPr>
          <p:spPr>
            <a:xfrm>
              <a:off x="5788031" y="6444462"/>
              <a:ext cx="1950760" cy="230832"/>
            </a:xfrm>
            <a:prstGeom prst="rect">
              <a:avLst/>
            </a:prstGeom>
            <a:noFill/>
            <a:ln w="6350">
              <a:solidFill>
                <a:schemeClr val="accent1"/>
              </a:solidFill>
            </a:ln>
          </p:spPr>
          <p:txBody>
            <a:bodyPr wrap="square" rtlCol="0">
              <a:spAutoFit/>
            </a:bodyPr>
            <a:lstStyle/>
            <a:p>
              <a:pPr algn="ctr" fontAlgn="auto">
                <a:spcBef>
                  <a:spcPts val="0"/>
                </a:spcBef>
                <a:spcAft>
                  <a:spcPts val="0"/>
                </a:spcAft>
              </a:pPr>
              <a:r>
                <a:rPr lang="ja-JP" altLang="en-US" sz="900" dirty="0" smtClean="0">
                  <a:solidFill>
                    <a:prstClr val="black"/>
                  </a:solidFill>
                  <a:latin typeface="Calibri"/>
                  <a:ea typeface="ＭＳ Ｐゴシック"/>
                </a:rPr>
                <a:t>介護予防推進連絡会（にっこり会）</a:t>
              </a:r>
              <a:endParaRPr lang="ja-JP" altLang="en-US" sz="900" dirty="0">
                <a:solidFill>
                  <a:prstClr val="black"/>
                </a:solidFill>
                <a:latin typeface="Calibri"/>
                <a:ea typeface="ＭＳ Ｐゴシック"/>
              </a:endParaRPr>
            </a:p>
          </p:txBody>
        </p:sp>
        <p:sp>
          <p:nvSpPr>
            <p:cNvPr id="3" name="フリーフォーム 2"/>
            <p:cNvSpPr/>
            <p:nvPr/>
          </p:nvSpPr>
          <p:spPr>
            <a:xfrm flipH="1">
              <a:off x="6709477" y="5386050"/>
              <a:ext cx="45719" cy="1046595"/>
            </a:xfrm>
            <a:custGeom>
              <a:avLst/>
              <a:gdLst>
                <a:gd name="connsiteX0" fmla="*/ 0 w 0"/>
                <a:gd name="connsiteY0" fmla="*/ 0 h 914400"/>
                <a:gd name="connsiteX1" fmla="*/ 0 w 0"/>
                <a:gd name="connsiteY1" fmla="*/ 914400 h 914400"/>
              </a:gdLst>
              <a:ahLst/>
              <a:cxnLst>
                <a:cxn ang="0">
                  <a:pos x="connsiteX0" y="connsiteY0"/>
                </a:cxn>
                <a:cxn ang="0">
                  <a:pos x="connsiteX1" y="connsiteY1"/>
                </a:cxn>
              </a:cxnLst>
              <a:rect l="l" t="t" r="r" b="b"/>
              <a:pathLst>
                <a:path h="914400">
                  <a:moveTo>
                    <a:pt x="0" y="0"/>
                  </a:moveTo>
                  <a:lnTo>
                    <a:pt x="0" y="9144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5" name="テキスト ボックス 4"/>
            <p:cNvSpPr txBox="1"/>
            <p:nvPr/>
          </p:nvSpPr>
          <p:spPr>
            <a:xfrm>
              <a:off x="6823760" y="5360257"/>
              <a:ext cx="1000114" cy="230832"/>
            </a:xfrm>
            <a:prstGeom prst="rect">
              <a:avLst/>
            </a:prstGeom>
            <a:noFill/>
          </p:spPr>
          <p:txBody>
            <a:bodyPr wrap="none" rtlCol="0" anchor="ctr" anchorCtr="0">
              <a:spAutoFit/>
            </a:bodyPr>
            <a:lstStyle/>
            <a:p>
              <a:pPr fontAlgn="auto">
                <a:spcBef>
                  <a:spcPts val="0"/>
                </a:spcBef>
                <a:spcAft>
                  <a:spcPts val="0"/>
                </a:spcAft>
              </a:pPr>
              <a:r>
                <a:rPr lang="ja-JP" altLang="en-US" sz="900" dirty="0" smtClean="0">
                  <a:solidFill>
                    <a:prstClr val="black"/>
                  </a:solidFill>
                  <a:latin typeface="Calibri"/>
                  <a:ea typeface="ＭＳ Ｐゴシック"/>
                </a:rPr>
                <a:t>ボランティア登録</a:t>
              </a:r>
              <a:endParaRPr lang="ja-JP" altLang="en-US" sz="900" dirty="0">
                <a:solidFill>
                  <a:prstClr val="black"/>
                </a:solidFill>
                <a:latin typeface="Calibri"/>
                <a:ea typeface="ＭＳ Ｐゴシック"/>
              </a:endParaRPr>
            </a:p>
          </p:txBody>
        </p:sp>
        <p:sp>
          <p:nvSpPr>
            <p:cNvPr id="27" name="テキスト ボックス 26"/>
            <p:cNvSpPr txBox="1"/>
            <p:nvPr/>
          </p:nvSpPr>
          <p:spPr>
            <a:xfrm>
              <a:off x="5131989" y="5556133"/>
              <a:ext cx="3331688" cy="706427"/>
            </a:xfrm>
            <a:prstGeom prst="rect">
              <a:avLst/>
            </a:prstGeom>
            <a:solidFill>
              <a:schemeClr val="accent6">
                <a:lumMod val="40000"/>
                <a:lumOff val="60000"/>
              </a:schemeClr>
            </a:solidFill>
          </p:spPr>
          <p:txBody>
            <a:bodyPr wrap="none" rtlCol="0" anchor="t" anchorCtr="0">
              <a:noAutofit/>
            </a:bodyPr>
            <a:lstStyle/>
            <a:p>
              <a:pPr fontAlgn="auto">
                <a:spcBef>
                  <a:spcPts val="0"/>
                </a:spcBef>
                <a:spcAft>
                  <a:spcPts val="0"/>
                </a:spcAft>
              </a:pPr>
              <a:r>
                <a:rPr lang="ja-JP" altLang="en-US" sz="900" dirty="0" smtClean="0">
                  <a:solidFill>
                    <a:prstClr val="black"/>
                  </a:solidFill>
                  <a:latin typeface="Calibri"/>
                  <a:ea typeface="ＭＳ Ｐゴシック"/>
                </a:rPr>
                <a:t>地域の活動の場</a:t>
              </a:r>
              <a:endParaRPr lang="ja-JP" altLang="en-US" sz="900" dirty="0">
                <a:solidFill>
                  <a:prstClr val="black"/>
                </a:solidFill>
                <a:latin typeface="Calibri"/>
                <a:ea typeface="ＭＳ Ｐゴシック"/>
              </a:endParaRPr>
            </a:p>
          </p:txBody>
        </p:sp>
        <p:sp>
          <p:nvSpPr>
            <p:cNvPr id="2" name="テキスト ボックス 1"/>
            <p:cNvSpPr txBox="1"/>
            <p:nvPr/>
          </p:nvSpPr>
          <p:spPr>
            <a:xfrm>
              <a:off x="5345662" y="5761162"/>
              <a:ext cx="884737" cy="369332"/>
            </a:xfrm>
            <a:prstGeom prst="rect">
              <a:avLst/>
            </a:prstGeom>
            <a:solidFill>
              <a:schemeClr val="bg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通所型介護予防推進活動</a:t>
              </a:r>
              <a:endParaRPr lang="ja-JP" altLang="en-US" sz="900" dirty="0">
                <a:solidFill>
                  <a:prstClr val="black"/>
                </a:solidFill>
                <a:latin typeface="Calibri"/>
                <a:ea typeface="ＭＳ Ｐゴシック"/>
              </a:endParaRPr>
            </a:p>
          </p:txBody>
        </p:sp>
        <p:sp>
          <p:nvSpPr>
            <p:cNvPr id="24" name="テキスト ボックス 23"/>
            <p:cNvSpPr txBox="1"/>
            <p:nvPr/>
          </p:nvSpPr>
          <p:spPr>
            <a:xfrm>
              <a:off x="6415189" y="5761162"/>
              <a:ext cx="908868" cy="369332"/>
            </a:xfrm>
            <a:prstGeom prst="rect">
              <a:avLst/>
            </a:prstGeom>
            <a:solidFill>
              <a:schemeClr val="lt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地域型介護予防推進活動</a:t>
              </a:r>
              <a:endParaRPr lang="ja-JP" altLang="en-US" sz="900" dirty="0">
                <a:solidFill>
                  <a:prstClr val="black"/>
                </a:solidFill>
                <a:latin typeface="Calibri"/>
                <a:ea typeface="ＭＳ Ｐゴシック"/>
              </a:endParaRPr>
            </a:p>
          </p:txBody>
        </p:sp>
        <p:sp>
          <p:nvSpPr>
            <p:cNvPr id="23" name="テキスト ボックス 22"/>
            <p:cNvSpPr txBox="1"/>
            <p:nvPr/>
          </p:nvSpPr>
          <p:spPr>
            <a:xfrm>
              <a:off x="7442167" y="5770453"/>
              <a:ext cx="895302" cy="369332"/>
            </a:xfrm>
            <a:prstGeom prst="rect">
              <a:avLst/>
            </a:prstGeom>
            <a:solidFill>
              <a:schemeClr val="lt1"/>
            </a:solidFill>
            <a:ln w="6350">
              <a:noFill/>
              <a:prstDash val="dash"/>
            </a:ln>
          </p:spPr>
          <p:txBody>
            <a:bodyPr wrap="squar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訪問型介護予防推進活動</a:t>
              </a:r>
              <a:endParaRPr lang="ja-JP" altLang="en-US" sz="900" dirty="0">
                <a:solidFill>
                  <a:prstClr val="black"/>
                </a:solidFill>
                <a:latin typeface="Calibri"/>
                <a:ea typeface="ＭＳ Ｐゴシック"/>
              </a:endParaRPr>
            </a:p>
          </p:txBody>
        </p:sp>
      </p:grpSp>
      <p:sp>
        <p:nvSpPr>
          <p:cNvPr id="29" name="角丸四角形吹き出し 28"/>
          <p:cNvSpPr/>
          <p:nvPr/>
        </p:nvSpPr>
        <p:spPr>
          <a:xfrm>
            <a:off x="3612750" y="2395190"/>
            <a:ext cx="671334" cy="306467"/>
          </a:xfrm>
          <a:prstGeom prst="wedgeRoundRectCallout">
            <a:avLst>
              <a:gd name="adj1" fmla="val 32727"/>
              <a:gd name="adj2" fmla="val 7090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smtClean="0">
                <a:solidFill>
                  <a:prstClr val="black"/>
                </a:solidFill>
              </a:rPr>
              <a:t>佐々町</a:t>
            </a:r>
            <a:endParaRPr lang="ja-JP" altLang="en-US" sz="1200" dirty="0">
              <a:solidFill>
                <a:prstClr val="black"/>
              </a:solidFill>
            </a:endParaRPr>
          </a:p>
        </p:txBody>
      </p:sp>
      <p:sp>
        <p:nvSpPr>
          <p:cNvPr id="30" name="テキスト ボックス 29"/>
          <p:cNvSpPr txBox="1"/>
          <p:nvPr/>
        </p:nvSpPr>
        <p:spPr>
          <a:xfrm>
            <a:off x="4087335" y="2950886"/>
            <a:ext cx="1203694" cy="230832"/>
          </a:xfrm>
          <a:prstGeom prst="rect">
            <a:avLst/>
          </a:prstGeom>
          <a:noFill/>
        </p:spPr>
        <p:txBody>
          <a:bodyPr wrap="square" rtlCol="0">
            <a:spAutoFit/>
          </a:bodyPr>
          <a:lstStyle/>
          <a:p>
            <a:r>
              <a:rPr lang="ja-JP" altLang="en-US" sz="900" b="1" dirty="0">
                <a:solidFill>
                  <a:prstClr val="black"/>
                </a:solidFill>
              </a:rPr>
              <a:t>長崎</a:t>
            </a:r>
            <a:r>
              <a:rPr lang="ja-JP" altLang="en-US" sz="900" b="1" dirty="0" smtClean="0">
                <a:solidFill>
                  <a:prstClr val="black"/>
                </a:solidFill>
              </a:rPr>
              <a:t>県</a:t>
            </a:r>
            <a:endParaRPr lang="ja-JP" altLang="en-US" sz="800" b="1" dirty="0">
              <a:solidFill>
                <a:prstClr val="black"/>
              </a:solidFill>
            </a:endParaRPr>
          </a:p>
        </p:txBody>
      </p:sp>
      <p:sp>
        <p:nvSpPr>
          <p:cNvPr id="31" name="テキスト ボックス 30"/>
          <p:cNvSpPr txBox="1"/>
          <p:nvPr/>
        </p:nvSpPr>
        <p:spPr>
          <a:xfrm>
            <a:off x="4361205" y="2600633"/>
            <a:ext cx="1203694" cy="230832"/>
          </a:xfrm>
          <a:prstGeom prst="rect">
            <a:avLst/>
          </a:prstGeom>
          <a:noFill/>
        </p:spPr>
        <p:txBody>
          <a:bodyPr wrap="square" rtlCol="0">
            <a:spAutoFit/>
          </a:bodyPr>
          <a:lstStyle/>
          <a:p>
            <a:r>
              <a:rPr lang="ja-JP" altLang="en-US" sz="900" dirty="0" smtClean="0">
                <a:solidFill>
                  <a:prstClr val="black"/>
                </a:solidFill>
              </a:rPr>
              <a:t>佐賀県</a:t>
            </a:r>
            <a:endParaRPr lang="ja-JP" altLang="en-US" sz="800" dirty="0">
              <a:solidFill>
                <a:prstClr val="black"/>
              </a:solidFill>
            </a:endParaRPr>
          </a:p>
        </p:txBody>
      </p:sp>
      <p:sp>
        <p:nvSpPr>
          <p:cNvPr id="28" name="スライド番号プレースホルダー 4"/>
          <p:cNvSpPr txBox="1">
            <a:spLocks/>
          </p:cNvSpPr>
          <p:nvPr/>
        </p:nvSpPr>
        <p:spPr>
          <a:xfrm>
            <a:off x="9273480" y="6525344"/>
            <a:ext cx="576064" cy="311523"/>
          </a:xfrm>
          <a:prstGeom prst="rect">
            <a:avLst/>
          </a:prstGeom>
          <a:solidFill>
            <a:schemeClr val="bg1">
              <a:alpha val="60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58838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リーフォーム 2"/>
          <p:cNvSpPr/>
          <p:nvPr/>
        </p:nvSpPr>
        <p:spPr>
          <a:xfrm>
            <a:off x="4728652" y="5272644"/>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0" y="792"/>
            <a:ext cx="9910764" cy="331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1900" spc="-150" dirty="0" smtClean="0">
                <a:solidFill>
                  <a:schemeClr val="tx1"/>
                </a:solidFill>
                <a:latin typeface="HG丸ｺﾞｼｯｸM-PRO" pitchFamily="50" charset="-128"/>
                <a:ea typeface="HG丸ｺﾞｼｯｸM-PRO" pitchFamily="50" charset="-128"/>
              </a:rPr>
              <a:t>地域ケア会議でケアマネジメントのレベルアップを図っている取組例</a:t>
            </a:r>
            <a:r>
              <a:rPr lang="ja-JP" altLang="en-US" sz="2400" spc="-150" dirty="0">
                <a:solidFill>
                  <a:schemeClr val="tx1"/>
                </a:solidFill>
                <a:latin typeface="HG丸ｺﾞｼｯｸM-PRO" pitchFamily="50" charset="-128"/>
                <a:ea typeface="HG丸ｺﾞｼｯｸM-PRO" pitchFamily="50" charset="-128"/>
              </a:rPr>
              <a:t>　</a:t>
            </a:r>
            <a:r>
              <a:rPr lang="ja-JP" altLang="en-US" sz="2400" spc="-150" dirty="0" smtClean="0">
                <a:solidFill>
                  <a:schemeClr val="tx1"/>
                </a:solidFill>
                <a:latin typeface="HG丸ｺﾞｼｯｸM-PRO" pitchFamily="50" charset="-128"/>
                <a:ea typeface="HG丸ｺﾞｼｯｸM-PRO" pitchFamily="50" charset="-128"/>
              </a:rPr>
              <a:t>～奈良県生駒市～</a:t>
            </a:r>
            <a:endParaRPr lang="ja-JP" altLang="en-US" sz="2400" spc="-150" dirty="0">
              <a:solidFill>
                <a:schemeClr val="tx1"/>
              </a:solidFill>
              <a:latin typeface="HG丸ｺﾞｼｯｸM-PRO" pitchFamily="50" charset="-128"/>
              <a:ea typeface="HG丸ｺﾞｼｯｸM-PRO" pitchFamily="50" charset="-128"/>
            </a:endParaRPr>
          </a:p>
        </p:txBody>
      </p:sp>
      <p:sp>
        <p:nvSpPr>
          <p:cNvPr id="17" name="テキスト ボックス 16"/>
          <p:cNvSpPr txBox="1"/>
          <p:nvPr/>
        </p:nvSpPr>
        <p:spPr>
          <a:xfrm>
            <a:off x="66400" y="1238076"/>
            <a:ext cx="1817397" cy="338554"/>
          </a:xfrm>
          <a:prstGeom prst="rect">
            <a:avLst/>
          </a:prstGeom>
          <a:noFill/>
        </p:spPr>
        <p:txBody>
          <a:bodyPr wrap="none" rtlCol="0" anchor="ctr" anchorCtr="0">
            <a:spAutoFit/>
          </a:bodyPr>
          <a:lstStyle/>
          <a:p>
            <a:r>
              <a:rPr kumimoji="1" lang="en-US" altLang="ja-JP" sz="1600" b="1" dirty="0" smtClean="0"/>
              <a:t>【</a:t>
            </a:r>
            <a:r>
              <a:rPr kumimoji="1" lang="ja-JP" altLang="en-US" sz="1600" b="1" dirty="0" smtClean="0"/>
              <a:t>ここがポイント！</a:t>
            </a:r>
            <a:r>
              <a:rPr kumimoji="1" lang="en-US" altLang="ja-JP" sz="1600" b="1" dirty="0" smtClean="0"/>
              <a:t>】</a:t>
            </a:r>
            <a:endParaRPr kumimoji="1" lang="ja-JP" altLang="en-US" sz="1600" b="1" dirty="0"/>
          </a:p>
        </p:txBody>
      </p:sp>
      <p:sp>
        <p:nvSpPr>
          <p:cNvPr id="13" name="テキスト ボックス 12"/>
          <p:cNvSpPr txBox="1"/>
          <p:nvPr/>
        </p:nvSpPr>
        <p:spPr>
          <a:xfrm>
            <a:off x="8591545" y="2632186"/>
            <a:ext cx="1249060" cy="230832"/>
          </a:xfrm>
          <a:prstGeom prst="rect">
            <a:avLst/>
          </a:prstGeom>
          <a:noFill/>
        </p:spPr>
        <p:txBody>
          <a:bodyPr wrap="none" rtlCol="0" anchor="ctr" anchorCtr="0">
            <a:spAutoFit/>
          </a:bodyPr>
          <a:lstStyle/>
          <a:p>
            <a:r>
              <a:rPr kumimoji="1" lang="ja-JP" altLang="en-US" sz="900" dirty="0" smtClean="0"/>
              <a:t>平成</a:t>
            </a:r>
            <a:r>
              <a:rPr kumimoji="1" lang="en-US" altLang="ja-JP" sz="900" dirty="0" smtClean="0"/>
              <a:t>25</a:t>
            </a:r>
            <a:r>
              <a:rPr kumimoji="1" lang="ja-JP" altLang="en-US" sz="900" dirty="0" smtClean="0"/>
              <a:t>年</a:t>
            </a:r>
            <a:r>
              <a:rPr kumimoji="1" lang="en-US" altLang="ja-JP" sz="900" dirty="0" smtClean="0"/>
              <a:t>4</a:t>
            </a:r>
            <a:r>
              <a:rPr kumimoji="1" lang="ja-JP" altLang="en-US" sz="900" dirty="0" smtClean="0"/>
              <a:t>月</a:t>
            </a:r>
            <a:r>
              <a:rPr kumimoji="1" lang="en-US" altLang="ja-JP" sz="900" dirty="0" smtClean="0"/>
              <a:t>1</a:t>
            </a:r>
            <a:r>
              <a:rPr kumimoji="1" lang="ja-JP" altLang="en-US" sz="900" dirty="0" smtClean="0"/>
              <a:t>日現在</a:t>
            </a:r>
            <a:endParaRPr kumimoji="1" lang="ja-JP" altLang="en-US" sz="900" dirty="0"/>
          </a:p>
        </p:txBody>
      </p:sp>
      <p:sp>
        <p:nvSpPr>
          <p:cNvPr id="9" name="テキスト ボックス 136"/>
          <p:cNvSpPr txBox="1">
            <a:spLocks noChangeArrowheads="1"/>
          </p:cNvSpPr>
          <p:nvPr/>
        </p:nvSpPr>
        <p:spPr bwMode="auto">
          <a:xfrm>
            <a:off x="98870" y="407080"/>
            <a:ext cx="9686440"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a:t>
            </a:r>
            <a:r>
              <a:rPr lang="ja-JP" altLang="en-US" sz="1600" spc="-150" dirty="0" smtClean="0">
                <a:solidFill>
                  <a:prstClr val="black"/>
                </a:solidFill>
              </a:rPr>
              <a:t>生駒市は、複数の地域包括支援センターが事例を持ち寄り、多職種協働でケース検討を実施。会議で方向付けられた支援内容を実際に行い、その結果を次の会議で報告し、支援の妥当性を検討。これを繰り返すことで地域包括支援センター全体で自立支援のプロセスが共有され、成功体験の蓄積がケアマネジメントのレベルアップにつながっている。</a:t>
            </a:r>
            <a:r>
              <a:rPr lang="ja-JP" altLang="en-US" sz="1600" dirty="0" smtClean="0">
                <a:solidFill>
                  <a:prstClr val="black"/>
                </a:solidFill>
              </a:rPr>
              <a:t>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1557312769"/>
              </p:ext>
            </p:extLst>
          </p:nvPr>
        </p:nvGraphicFramePr>
        <p:xfrm>
          <a:off x="6984644" y="1462621"/>
          <a:ext cx="2809663" cy="1151683"/>
        </p:xfrm>
        <a:graphic>
          <a:graphicData uri="http://schemas.openxmlformats.org/drawingml/2006/table">
            <a:tbl>
              <a:tblPr>
                <a:tableStyleId>{5C22544A-7EE6-4342-B048-85BDC9FD1C3A}</a:tableStyleId>
              </a:tblPr>
              <a:tblGrid>
                <a:gridCol w="1512896"/>
                <a:gridCol w="1296767"/>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6</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121,031</a:t>
                      </a:r>
                      <a:r>
                        <a:rPr lang="ja-JP" altLang="en-US" sz="1200" u="none" strike="noStrike" dirty="0" smtClean="0">
                          <a:solidFill>
                            <a:schemeClr val="tx1"/>
                          </a:solidFill>
                          <a:effectLst/>
                          <a:latin typeface="ＭＳ Ｐゴシック" pitchFamily="50" charset="-128"/>
                          <a:ea typeface="ＭＳ Ｐゴシック" pitchFamily="50" charset="-128"/>
                        </a:rPr>
                        <a:t>人</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27,491</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22.7</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11,496</a:t>
                      </a:r>
                      <a:r>
                        <a:rPr lang="ja-JP" altLang="en-US" sz="1200" b="0" i="0" u="none" strike="noStrike" dirty="0" smtClean="0">
                          <a:solidFill>
                            <a:schemeClr val="tx1"/>
                          </a:solidFill>
                          <a:effectLst/>
                          <a:latin typeface="+mn-lt"/>
                          <a:ea typeface="ＭＳ Ｐゴシック" pitchFamily="50" charset="-128"/>
                        </a:rPr>
                        <a:t>人（</a:t>
                      </a:r>
                      <a:r>
                        <a:rPr lang="en-US" altLang="ja-JP" sz="1200" b="0" i="0" u="none" strike="noStrike" dirty="0" smtClean="0">
                          <a:solidFill>
                            <a:schemeClr val="tx1"/>
                          </a:solidFill>
                          <a:effectLst/>
                          <a:latin typeface="+mn-lt"/>
                          <a:ea typeface="ＭＳ Ｐゴシック" pitchFamily="50" charset="-128"/>
                        </a:rPr>
                        <a:t>9.5</a:t>
                      </a:r>
                      <a:r>
                        <a:rPr lang="ja-JP" altLang="en-US" sz="1200" b="0" i="0" u="none" strike="noStrike" dirty="0" smtClean="0">
                          <a:solidFill>
                            <a:schemeClr val="tx1"/>
                          </a:solidFill>
                          <a:effectLst/>
                          <a:latin typeface="ＭＳ Ｐゴシック" pitchFamily="50" charset="-128"/>
                          <a:ea typeface="ＭＳ Ｐゴシック" pitchFamily="50" charset="-128"/>
                        </a:rPr>
                        <a:t>％）</a:t>
                      </a:r>
                      <a:endParaRPr lang="ja-JP" altLang="en-US" sz="1200" b="0" i="0" u="none" strike="noStrike" dirty="0">
                        <a:solidFill>
                          <a:schemeClr val="tx1"/>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solidFill>
                            <a:schemeClr val="tx1"/>
                          </a:solidFill>
                          <a:effectLst/>
                          <a:latin typeface="ＭＳ Ｐゴシック" pitchFamily="50" charset="-128"/>
                          <a:ea typeface="ＭＳ Ｐゴシック" pitchFamily="50" charset="-128"/>
                        </a:rPr>
                        <a:t>15.6%</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chemeClr val="tx1"/>
                          </a:solidFill>
                          <a:effectLst/>
                          <a:latin typeface="+mn-lt"/>
                          <a:ea typeface="ＭＳ Ｐゴシック" pitchFamily="50" charset="-128"/>
                        </a:rPr>
                        <a:t>4,570</a:t>
                      </a:r>
                      <a:r>
                        <a:rPr lang="ja-JP" altLang="en-US" sz="1200" u="none" strike="noStrike" dirty="0" smtClean="0">
                          <a:solidFill>
                            <a:schemeClr val="tx1"/>
                          </a:solidFill>
                          <a:effectLst/>
                          <a:latin typeface="ＭＳ Ｐゴシック" pitchFamily="50" charset="-128"/>
                          <a:ea typeface="ＭＳ Ｐゴシック" pitchFamily="50" charset="-128"/>
                        </a:rPr>
                        <a:t>円</a:t>
                      </a:r>
                      <a:endParaRPr lang="en-US" altLang="ja-JP" sz="1200" u="none" strike="noStrike" dirty="0" smtClean="0">
                        <a:solidFill>
                          <a:schemeClr val="tx1"/>
                        </a:solidFill>
                        <a:effectLst/>
                        <a:latin typeface="ＭＳ Ｐゴシック" pitchFamily="50" charset="-128"/>
                        <a:ea typeface="ＭＳ Ｐゴシック" pitchFamily="50" charset="-128"/>
                      </a:endParaRPr>
                    </a:p>
                  </a:txBody>
                  <a:tcPr marL="0" marR="0" marT="0" marB="0" anchor="ctr"/>
                </a:tc>
              </a:tr>
            </a:tbl>
          </a:graphicData>
        </a:graphic>
      </p:graphicFrame>
      <p:grpSp>
        <p:nvGrpSpPr>
          <p:cNvPr id="39" name="グループ化 38"/>
          <p:cNvGrpSpPr/>
          <p:nvPr/>
        </p:nvGrpSpPr>
        <p:grpSpPr>
          <a:xfrm>
            <a:off x="5451170" y="1434141"/>
            <a:ext cx="1818718" cy="1456757"/>
            <a:chOff x="2730274" y="1770287"/>
            <a:chExt cx="2379291" cy="1755345"/>
          </a:xfrm>
        </p:grpSpPr>
        <p:pic>
          <p:nvPicPr>
            <p:cNvPr id="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0076" y="1811997"/>
              <a:ext cx="1096599" cy="171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グループ化 47"/>
            <p:cNvGrpSpPr/>
            <p:nvPr/>
          </p:nvGrpSpPr>
          <p:grpSpPr>
            <a:xfrm>
              <a:off x="2730274" y="1770287"/>
              <a:ext cx="2379291" cy="1243977"/>
              <a:chOff x="2768859" y="1753680"/>
              <a:chExt cx="2379291" cy="1243977"/>
            </a:xfrm>
          </p:grpSpPr>
          <p:sp>
            <p:nvSpPr>
              <p:cNvPr id="57" name="テキスト ボックス 56"/>
              <p:cNvSpPr txBox="1"/>
              <p:nvPr/>
            </p:nvSpPr>
            <p:spPr>
              <a:xfrm>
                <a:off x="3505023" y="2104961"/>
                <a:ext cx="422772" cy="892696"/>
              </a:xfrm>
              <a:prstGeom prst="rect">
                <a:avLst/>
              </a:prstGeom>
              <a:noFill/>
            </p:spPr>
            <p:txBody>
              <a:bodyPr vert="eaVert" wrap="square" rtlCol="0">
                <a:spAutoFit/>
              </a:bodyPr>
              <a:lstStyle/>
              <a:p>
                <a:r>
                  <a:rPr lang="ja-JP" altLang="en-US" sz="900" dirty="0"/>
                  <a:t>大阪</a:t>
                </a:r>
                <a:r>
                  <a:rPr lang="ja-JP" altLang="en-US" sz="900" dirty="0" smtClean="0"/>
                  <a:t>府</a:t>
                </a:r>
                <a:endParaRPr kumimoji="1" lang="ja-JP" altLang="en-US" sz="800" dirty="0"/>
              </a:p>
            </p:txBody>
          </p:sp>
          <p:sp>
            <p:nvSpPr>
              <p:cNvPr id="58" name="テキスト ボックス 57"/>
              <p:cNvSpPr txBox="1"/>
              <p:nvPr/>
            </p:nvSpPr>
            <p:spPr>
              <a:xfrm>
                <a:off x="3945035" y="1753680"/>
                <a:ext cx="1203115" cy="278145"/>
              </a:xfrm>
              <a:prstGeom prst="rect">
                <a:avLst/>
              </a:prstGeom>
              <a:noFill/>
            </p:spPr>
            <p:txBody>
              <a:bodyPr wrap="square" rtlCol="0">
                <a:spAutoFit/>
              </a:bodyPr>
              <a:lstStyle/>
              <a:p>
                <a:r>
                  <a:rPr lang="ja-JP" altLang="en-US" sz="900" dirty="0"/>
                  <a:t>京都</a:t>
                </a:r>
                <a:r>
                  <a:rPr lang="ja-JP" altLang="en-US" sz="900" dirty="0" smtClean="0"/>
                  <a:t>府</a:t>
                </a:r>
                <a:endParaRPr kumimoji="1" lang="ja-JP" altLang="en-US" sz="800" dirty="0"/>
              </a:p>
            </p:txBody>
          </p:sp>
          <p:sp>
            <p:nvSpPr>
              <p:cNvPr id="59" name="テキスト ボックス 58"/>
              <p:cNvSpPr txBox="1"/>
              <p:nvPr/>
            </p:nvSpPr>
            <p:spPr>
              <a:xfrm>
                <a:off x="3875602" y="2568405"/>
                <a:ext cx="1203115" cy="278145"/>
              </a:xfrm>
              <a:prstGeom prst="rect">
                <a:avLst/>
              </a:prstGeom>
              <a:noFill/>
            </p:spPr>
            <p:txBody>
              <a:bodyPr wrap="square" rtlCol="0">
                <a:spAutoFit/>
              </a:bodyPr>
              <a:lstStyle/>
              <a:p>
                <a:r>
                  <a:rPr lang="ja-JP" altLang="en-US" sz="900" b="1" dirty="0"/>
                  <a:t>奈良</a:t>
                </a:r>
                <a:r>
                  <a:rPr lang="ja-JP" altLang="en-US" sz="900" b="1" dirty="0" smtClean="0"/>
                  <a:t>県</a:t>
                </a:r>
                <a:endParaRPr kumimoji="1" lang="ja-JP" altLang="en-US" sz="800" b="1" dirty="0"/>
              </a:p>
            </p:txBody>
          </p:sp>
          <p:sp>
            <p:nvSpPr>
              <p:cNvPr id="60" name="角丸四角形吹き出し 59"/>
              <p:cNvSpPr/>
              <p:nvPr/>
            </p:nvSpPr>
            <p:spPr>
              <a:xfrm>
                <a:off x="2768859" y="1813638"/>
                <a:ext cx="878255" cy="369283"/>
              </a:xfrm>
              <a:prstGeom prst="wedgeRoundRectCallout">
                <a:avLst>
                  <a:gd name="adj1" fmla="val 101345"/>
                  <a:gd name="adj2" fmla="val -12935"/>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生駒市</a:t>
                </a:r>
              </a:p>
            </p:txBody>
          </p:sp>
        </p:grpSp>
      </p:grpSp>
      <p:sp>
        <p:nvSpPr>
          <p:cNvPr id="71" name="テキスト ボックス 70"/>
          <p:cNvSpPr txBox="1"/>
          <p:nvPr/>
        </p:nvSpPr>
        <p:spPr>
          <a:xfrm>
            <a:off x="66400" y="1472848"/>
            <a:ext cx="5977019" cy="1969770"/>
          </a:xfrm>
          <a:prstGeom prst="rect">
            <a:avLst/>
          </a:prstGeom>
          <a:noFill/>
        </p:spPr>
        <p:txBody>
          <a:bodyPr wrap="square" rtlCol="0" anchor="ctr" anchorCtr="0">
            <a:spAutoFit/>
          </a:bodyPr>
          <a:lstStyle/>
          <a:p>
            <a:r>
              <a:rPr kumimoji="1" lang="ja-JP" altLang="en-US" sz="1300" dirty="0" smtClean="0"/>
              <a:t>①ケース検討は、要点を押さえる。漫然と行わない。（１事例１５分以内）</a:t>
            </a:r>
            <a:endParaRPr kumimoji="1" lang="en-US" altLang="ja-JP" sz="1300" dirty="0" smtClean="0"/>
          </a:p>
          <a:p>
            <a:r>
              <a:rPr lang="ja-JP" altLang="en-US" sz="1300" dirty="0" smtClean="0"/>
              <a:t>②１事例につき、初回、中間、最終の最低３回検討。（モニタリングが重要）</a:t>
            </a:r>
            <a:endParaRPr lang="en-US" altLang="ja-JP" sz="1300" dirty="0" smtClean="0"/>
          </a:p>
          <a:p>
            <a:r>
              <a:rPr lang="ja-JP" altLang="en-US" sz="1300" dirty="0" smtClean="0"/>
              <a:t>③疾患別等に体系化して集中議論で効率化</a:t>
            </a:r>
            <a:endParaRPr lang="en-US" altLang="ja-JP" sz="1300" dirty="0" smtClean="0"/>
          </a:p>
          <a:p>
            <a:r>
              <a:rPr lang="ja-JP" altLang="en-US" sz="1300" dirty="0" smtClean="0"/>
              <a:t>④継続</a:t>
            </a:r>
            <a:r>
              <a:rPr lang="ja-JP" altLang="en-US" sz="1300" dirty="0"/>
              <a:t>（毎月１回</a:t>
            </a:r>
            <a:r>
              <a:rPr lang="ja-JP" altLang="en-US" sz="1300" dirty="0" smtClean="0"/>
              <a:t>）</a:t>
            </a:r>
            <a:endParaRPr lang="en-US" altLang="ja-JP" sz="1300" dirty="0" smtClean="0"/>
          </a:p>
          <a:p>
            <a:endParaRPr kumimoji="1" lang="en-US" altLang="ja-JP" sz="800" dirty="0" smtClean="0"/>
          </a:p>
          <a:p>
            <a:pPr marL="171450" indent="-171450">
              <a:buFont typeface="Arial" panose="020B0604020202020204" pitchFamily="34" charset="0"/>
              <a:buChar char="•"/>
            </a:pPr>
            <a:r>
              <a:rPr kumimoji="1" lang="ja-JP" altLang="en-US" sz="1200" dirty="0" smtClean="0"/>
              <a:t>保険者主催で毎回、</a:t>
            </a:r>
            <a:r>
              <a:rPr kumimoji="1" lang="en-US" altLang="ja-JP" sz="1200" dirty="0" smtClean="0">
                <a:latin typeface="+mj-ea"/>
                <a:ea typeface="+mj-ea"/>
              </a:rPr>
              <a:t>25</a:t>
            </a:r>
            <a:r>
              <a:rPr kumimoji="1" lang="ja-JP" altLang="en-US" sz="1200" dirty="0" smtClean="0">
                <a:latin typeface="+mj-ea"/>
                <a:ea typeface="+mj-ea"/>
              </a:rPr>
              <a:t>～</a:t>
            </a:r>
            <a:r>
              <a:rPr kumimoji="1" lang="en-US" altLang="ja-JP" sz="1200" dirty="0" smtClean="0">
                <a:latin typeface="+mj-ea"/>
                <a:ea typeface="+mj-ea"/>
              </a:rPr>
              <a:t>30</a:t>
            </a:r>
            <a:r>
              <a:rPr kumimoji="1" lang="ja-JP" altLang="en-US" sz="1200" dirty="0" smtClean="0"/>
              <a:t>事例を検討。</a:t>
            </a:r>
            <a:endParaRPr kumimoji="1" lang="en-US" altLang="ja-JP" sz="1200" dirty="0" smtClean="0"/>
          </a:p>
          <a:p>
            <a:pPr marL="171450" indent="-171450">
              <a:buFont typeface="Arial" panose="020B0604020202020204" pitchFamily="34" charset="0"/>
              <a:buChar char="•"/>
            </a:pPr>
            <a:r>
              <a:rPr kumimoji="1" lang="ja-JP" altLang="en-US" sz="1200" dirty="0" smtClean="0"/>
              <a:t>検討会は１８０分以内に</a:t>
            </a:r>
            <a:r>
              <a:rPr lang="ja-JP" altLang="en-US" sz="1200" dirty="0"/>
              <a:t>収める。（初回事例は</a:t>
            </a:r>
            <a:r>
              <a:rPr lang="en-US" altLang="ja-JP" sz="1200" dirty="0"/>
              <a:t>1</a:t>
            </a:r>
            <a:r>
              <a:rPr lang="ja-JP" altLang="en-US" sz="1200" dirty="0"/>
              <a:t>件</a:t>
            </a:r>
            <a:r>
              <a:rPr lang="en-US" altLang="ja-JP" sz="1200" dirty="0"/>
              <a:t>15</a:t>
            </a:r>
            <a:r>
              <a:rPr lang="ja-JP" altLang="en-US" sz="1200" dirty="0"/>
              <a:t>分、モニタリングは</a:t>
            </a:r>
            <a:r>
              <a:rPr lang="en-US" altLang="ja-JP" sz="1200" dirty="0"/>
              <a:t>5</a:t>
            </a:r>
            <a:r>
              <a:rPr lang="ja-JP" altLang="en-US" sz="1200" dirty="0"/>
              <a:t>分</a:t>
            </a:r>
            <a:r>
              <a:rPr lang="ja-JP" altLang="en-US" sz="1200" dirty="0" smtClean="0"/>
              <a:t>程度）</a:t>
            </a:r>
            <a:endParaRPr kumimoji="1" lang="en-US" altLang="ja-JP" sz="1200" dirty="0" smtClean="0"/>
          </a:p>
          <a:p>
            <a:pPr marL="171450" indent="-171450">
              <a:buFont typeface="Arial" panose="020B0604020202020204" pitchFamily="34" charset="0"/>
              <a:buChar char="•"/>
            </a:pPr>
            <a:r>
              <a:rPr kumimoji="1" lang="ja-JP" altLang="en-US" sz="1200" dirty="0" smtClean="0"/>
              <a:t>効率化を工夫</a:t>
            </a:r>
            <a:r>
              <a:rPr lang="ja-JP" altLang="en-US" sz="1200" dirty="0" smtClean="0"/>
              <a:t>（アセスメント様式の統一、初回・中間・終了の経過が一覧できる記録様式、疾患別属性別に事例の類型化等）</a:t>
            </a:r>
            <a:endParaRPr lang="en-US" altLang="ja-JP" sz="1200" dirty="0" smtClean="0"/>
          </a:p>
          <a:p>
            <a:pPr marL="171450" indent="-171450">
              <a:buFont typeface="Arial" panose="020B0604020202020204" pitchFamily="34" charset="0"/>
              <a:buChar char="•"/>
            </a:pPr>
            <a:r>
              <a:rPr kumimoji="1" lang="ja-JP" altLang="en-US" sz="1200" dirty="0" smtClean="0"/>
              <a:t>多職種で検討（通所スタッフ、リハ、栄養、歯科）</a:t>
            </a:r>
            <a:endParaRPr kumimoji="1" lang="ja-JP" altLang="en-US" sz="1200" dirty="0"/>
          </a:p>
        </p:txBody>
      </p:sp>
      <p:sp>
        <p:nvSpPr>
          <p:cNvPr id="69" name="テキスト ボックス 68"/>
          <p:cNvSpPr txBox="1"/>
          <p:nvPr/>
        </p:nvSpPr>
        <p:spPr>
          <a:xfrm>
            <a:off x="1294526" y="5348061"/>
            <a:ext cx="723623" cy="415498"/>
          </a:xfrm>
          <a:prstGeom prst="rect">
            <a:avLst/>
          </a:prstGeom>
          <a:noFill/>
        </p:spPr>
        <p:txBody>
          <a:bodyPr wrap="none" rtlCol="0" anchor="ctr" anchorCtr="0">
            <a:spAutoFit/>
          </a:bodyPr>
          <a:lstStyle/>
          <a:p>
            <a:r>
              <a:rPr kumimoji="1" lang="ja-JP" altLang="en-US" sz="1050" dirty="0" smtClean="0"/>
              <a:t>同行訪問</a:t>
            </a:r>
            <a:endParaRPr kumimoji="1" lang="en-US" altLang="ja-JP" sz="1050" dirty="0" smtClean="0"/>
          </a:p>
          <a:p>
            <a:pPr algn="ctr"/>
            <a:r>
              <a:rPr lang="ja-JP" altLang="en-US" sz="1050" dirty="0" smtClean="0"/>
              <a:t>（栄養）</a:t>
            </a:r>
            <a:endParaRPr kumimoji="1" lang="ja-JP" altLang="en-US" sz="1050" dirty="0"/>
          </a:p>
        </p:txBody>
      </p:sp>
      <p:sp>
        <p:nvSpPr>
          <p:cNvPr id="23" name="右矢印 22"/>
          <p:cNvSpPr/>
          <p:nvPr/>
        </p:nvSpPr>
        <p:spPr>
          <a:xfrm>
            <a:off x="5686833" y="4115255"/>
            <a:ext cx="995190" cy="6663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682024" y="2982148"/>
            <a:ext cx="3038870" cy="3677930"/>
          </a:xfrm>
          <a:prstGeom prst="rect">
            <a:avLst/>
          </a:prstGeom>
          <a:noFill/>
        </p:spPr>
        <p:txBody>
          <a:bodyPr wrap="square" rtlCol="0" anchor="ctr" anchorCtr="0">
            <a:spAutoFit/>
          </a:bodyPr>
          <a:lstStyle/>
          <a:p>
            <a:r>
              <a:rPr kumimoji="1" lang="ja-JP" altLang="en-US" sz="1400" dirty="0" smtClean="0"/>
              <a:t>○地域包括支援センター</a:t>
            </a:r>
            <a:endParaRPr kumimoji="1" lang="en-US" altLang="ja-JP" sz="1400" dirty="0" smtClean="0"/>
          </a:p>
          <a:p>
            <a:pPr marL="171450" indent="-171450">
              <a:buFont typeface="Arial" panose="020B0604020202020204" pitchFamily="34" charset="0"/>
              <a:buChar char="•"/>
            </a:pPr>
            <a:r>
              <a:rPr lang="ja-JP" altLang="en-US" sz="1200" dirty="0" smtClean="0"/>
              <a:t>自立支援の視点が定着</a:t>
            </a:r>
            <a:endParaRPr lang="en-US" altLang="ja-JP" sz="1200" dirty="0" smtClean="0"/>
          </a:p>
          <a:p>
            <a:pPr marL="171450" indent="-171450">
              <a:buFont typeface="Arial" panose="020B0604020202020204" pitchFamily="34" charset="0"/>
              <a:buChar char="•"/>
            </a:pPr>
            <a:r>
              <a:rPr lang="ja-JP" altLang="en-US" sz="1200" dirty="0"/>
              <a:t>アセスメント力が</a:t>
            </a:r>
            <a:r>
              <a:rPr lang="ja-JP" altLang="en-US" sz="1200" dirty="0" smtClean="0"/>
              <a:t>向上</a:t>
            </a:r>
            <a:endParaRPr lang="en-US" altLang="ja-JP" sz="1200" dirty="0" smtClean="0"/>
          </a:p>
          <a:p>
            <a:pPr marL="171450" indent="-171450">
              <a:buFont typeface="Arial" panose="020B0604020202020204" pitchFamily="34" charset="0"/>
              <a:buChar char="•"/>
            </a:pPr>
            <a:r>
              <a:rPr lang="ja-JP" altLang="en-US" sz="1200" dirty="0" smtClean="0"/>
              <a:t>個を視る目と地域を視る目の両方がバランスよく備わった</a:t>
            </a:r>
            <a:endParaRPr lang="en-US" altLang="ja-JP" sz="1200" dirty="0" smtClean="0"/>
          </a:p>
          <a:p>
            <a:pPr marL="171450" indent="-171450">
              <a:buFont typeface="Arial" panose="020B0604020202020204" pitchFamily="34" charset="0"/>
              <a:buChar char="•"/>
            </a:pPr>
            <a:r>
              <a:rPr lang="ja-JP" altLang="en-US" sz="1200" dirty="0"/>
              <a:t>高齢者自身の自立の意識を</a:t>
            </a:r>
            <a:r>
              <a:rPr lang="ja-JP" altLang="en-US" sz="1200" dirty="0" smtClean="0"/>
              <a:t>高める関わり方が向上</a:t>
            </a:r>
            <a:endParaRPr lang="en-US" altLang="ja-JP" sz="1200" dirty="0" smtClean="0"/>
          </a:p>
          <a:p>
            <a:pPr marL="171450" indent="-171450">
              <a:buFont typeface="Arial" panose="020B0604020202020204" pitchFamily="34" charset="0"/>
              <a:buChar char="•"/>
            </a:pPr>
            <a:r>
              <a:rPr lang="ja-JP" altLang="en-US" sz="1200" dirty="0"/>
              <a:t>家族</a:t>
            </a:r>
            <a:r>
              <a:rPr lang="ja-JP" altLang="en-US" sz="1200" dirty="0" smtClean="0"/>
              <a:t>の負担軽減策を具体的に立てられる</a:t>
            </a:r>
            <a:endParaRPr lang="en-US" altLang="ja-JP" sz="1200" dirty="0" smtClean="0"/>
          </a:p>
          <a:p>
            <a:pPr marL="171450" indent="-171450">
              <a:buFont typeface="Arial" panose="020B0604020202020204" pitchFamily="34" charset="0"/>
              <a:buChar char="•"/>
            </a:pPr>
            <a:r>
              <a:rPr kumimoji="1" lang="ja-JP" altLang="en-US" sz="1200" dirty="0" smtClean="0"/>
              <a:t>地域の資源や人材を活かすアイディアが豊富に</a:t>
            </a:r>
            <a:endParaRPr kumimoji="1" lang="en-US" altLang="ja-JP" sz="1200" dirty="0" smtClean="0"/>
          </a:p>
          <a:p>
            <a:endParaRPr lang="en-US" altLang="ja-JP" sz="1200" dirty="0" smtClean="0"/>
          </a:p>
          <a:p>
            <a:r>
              <a:rPr lang="ja-JP" altLang="en-US" sz="1300" dirty="0" smtClean="0"/>
              <a:t>○通所事業所</a:t>
            </a:r>
            <a:endParaRPr lang="en-US" altLang="ja-JP" sz="1300" dirty="0" smtClean="0"/>
          </a:p>
          <a:p>
            <a:pPr marL="171450" indent="-171450">
              <a:buFont typeface="Arial" panose="020B0604020202020204" pitchFamily="34" charset="0"/>
              <a:buChar char="•"/>
            </a:pPr>
            <a:r>
              <a:rPr lang="ja-JP" altLang="en-US" sz="1200" dirty="0" smtClean="0"/>
              <a:t>自立支援の視点が定着</a:t>
            </a:r>
            <a:endParaRPr lang="en-US" altLang="ja-JP" sz="1200" dirty="0" smtClean="0"/>
          </a:p>
          <a:p>
            <a:pPr marL="171450" indent="-171450">
              <a:buFont typeface="Arial" panose="020B0604020202020204" pitchFamily="34" charset="0"/>
              <a:buChar char="•"/>
            </a:pPr>
            <a:r>
              <a:rPr lang="ja-JP" altLang="en-US" sz="1200" dirty="0"/>
              <a:t>アセスメント力が</a:t>
            </a:r>
            <a:r>
              <a:rPr lang="ja-JP" altLang="en-US" sz="1200" dirty="0" smtClean="0"/>
              <a:t>向上</a:t>
            </a:r>
            <a:endParaRPr lang="en-US" altLang="ja-JP" sz="1200" dirty="0" smtClean="0"/>
          </a:p>
          <a:p>
            <a:pPr marL="171450" indent="-171450">
              <a:buFont typeface="Arial" panose="020B0604020202020204" pitchFamily="34" charset="0"/>
              <a:buChar char="•"/>
            </a:pPr>
            <a:r>
              <a:rPr lang="ja-JP" altLang="en-US" sz="1200" dirty="0" smtClean="0"/>
              <a:t>的確な個別プログラムが立てられる</a:t>
            </a:r>
            <a:endParaRPr lang="en-US" altLang="ja-JP" sz="1200" dirty="0" smtClean="0"/>
          </a:p>
          <a:p>
            <a:pPr marL="171450" indent="-171450">
              <a:buFont typeface="Arial" panose="020B0604020202020204" pitchFamily="34" charset="0"/>
              <a:buChar char="•"/>
            </a:pPr>
            <a:r>
              <a:rPr lang="ja-JP" altLang="en-US" sz="1200" dirty="0" smtClean="0"/>
              <a:t>通所の“卒業”の意識が定着</a:t>
            </a:r>
            <a:endParaRPr lang="en-US" altLang="ja-JP" sz="1200" dirty="0" smtClean="0"/>
          </a:p>
          <a:p>
            <a:pPr marL="171450" indent="-171450">
              <a:buFont typeface="Arial" panose="020B0604020202020204" pitchFamily="34" charset="0"/>
              <a:buChar char="•"/>
            </a:pPr>
            <a:r>
              <a:rPr lang="ja-JP" altLang="en-US" sz="1200" dirty="0" smtClean="0"/>
              <a:t>通所卒業を念頭に置いて居場所と役割づくりを並行して行うようになり、“卒業”を達成できる</a:t>
            </a:r>
            <a:r>
              <a:rPr lang="ja-JP" altLang="en-US" sz="1400" dirty="0"/>
              <a:t>　</a:t>
            </a:r>
            <a:endParaRPr kumimoji="1" lang="ja-JP" altLang="en-US" sz="1400" dirty="0"/>
          </a:p>
        </p:txBody>
      </p:sp>
      <p:sp>
        <p:nvSpPr>
          <p:cNvPr id="86" name="テキスト ボックス 85"/>
          <p:cNvSpPr txBox="1"/>
          <p:nvPr/>
        </p:nvSpPr>
        <p:spPr>
          <a:xfrm>
            <a:off x="5643919" y="4680405"/>
            <a:ext cx="799001" cy="292388"/>
          </a:xfrm>
          <a:prstGeom prst="rect">
            <a:avLst/>
          </a:prstGeom>
          <a:noFill/>
        </p:spPr>
        <p:txBody>
          <a:bodyPr wrap="none" rtlCol="0" anchor="ctr" anchorCtr="0">
            <a:spAutoFit/>
          </a:bodyPr>
          <a:lstStyle/>
          <a:p>
            <a:r>
              <a:rPr kumimoji="1" lang="ja-JP" altLang="en-US" sz="1300" dirty="0" smtClean="0"/>
              <a:t>約１年後</a:t>
            </a:r>
            <a:endParaRPr kumimoji="1" lang="ja-JP" altLang="en-US" sz="1300" dirty="0"/>
          </a:p>
        </p:txBody>
      </p:sp>
      <p:sp>
        <p:nvSpPr>
          <p:cNvPr id="87" name="フリーフォーム 86"/>
          <p:cNvSpPr/>
          <p:nvPr/>
        </p:nvSpPr>
        <p:spPr>
          <a:xfrm>
            <a:off x="2859838" y="5549828"/>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1120257" y="5332373"/>
            <a:ext cx="0" cy="320634"/>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0803" y="3407520"/>
            <a:ext cx="5802011" cy="3433671"/>
            <a:chOff x="50779" y="3523962"/>
            <a:chExt cx="5799222" cy="3433671"/>
          </a:xfrm>
        </p:grpSpPr>
        <p:pic>
          <p:nvPicPr>
            <p:cNvPr id="1034"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2065" y="6037434"/>
              <a:ext cx="664755" cy="53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946591" y="5441629"/>
              <a:ext cx="722927" cy="415498"/>
            </a:xfrm>
            <a:prstGeom prst="rect">
              <a:avLst/>
            </a:prstGeom>
            <a:noFill/>
          </p:spPr>
          <p:txBody>
            <a:bodyPr wrap="none" rtlCol="0" anchor="ctr" anchorCtr="0">
              <a:spAutoFit/>
            </a:bodyPr>
            <a:lstStyle/>
            <a:p>
              <a:r>
                <a:rPr kumimoji="1" lang="ja-JP" altLang="en-US" sz="1050" dirty="0" smtClean="0"/>
                <a:t>同行訪問</a:t>
              </a:r>
              <a:endParaRPr kumimoji="1" lang="en-US" altLang="ja-JP" sz="1050" dirty="0" smtClean="0"/>
            </a:p>
            <a:p>
              <a:pPr algn="ctr"/>
              <a:r>
                <a:rPr lang="ja-JP" altLang="en-US" sz="1050" dirty="0" smtClean="0"/>
                <a:t>（リハ職）</a:t>
              </a:r>
              <a:endParaRPr kumimoji="1" lang="ja-JP" altLang="en-US" sz="1050" dirty="0"/>
            </a:p>
          </p:txBody>
        </p:sp>
        <p:sp>
          <p:nvSpPr>
            <p:cNvPr id="14" name="円/楕円 13"/>
            <p:cNvSpPr/>
            <p:nvPr/>
          </p:nvSpPr>
          <p:spPr>
            <a:xfrm>
              <a:off x="3939170" y="5735414"/>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5215" y="5953072"/>
              <a:ext cx="738795" cy="5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3903" y="6070241"/>
              <a:ext cx="588473" cy="3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0883" y="6279691"/>
              <a:ext cx="797797" cy="46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622" y="6042878"/>
              <a:ext cx="738795" cy="46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59918" y="6186872"/>
              <a:ext cx="638559" cy="56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フリーフォーム 46"/>
            <p:cNvSpPr/>
            <p:nvPr/>
          </p:nvSpPr>
          <p:spPr>
            <a:xfrm rot="11299426">
              <a:off x="1185888" y="4527443"/>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rot="21437515">
              <a:off x="1516814" y="4163352"/>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rot="8877786">
              <a:off x="2733753" y="4691699"/>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rot="17747200">
              <a:off x="3985034" y="4079564"/>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rot="6924577">
              <a:off x="4216545" y="4397020"/>
              <a:ext cx="380809" cy="848119"/>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19130834">
              <a:off x="2667284" y="4338610"/>
              <a:ext cx="454260" cy="710983"/>
            </a:xfrm>
            <a:custGeom>
              <a:avLst/>
              <a:gdLst>
                <a:gd name="connsiteX0" fmla="*/ 71252 w 617516"/>
                <a:gd name="connsiteY0" fmla="*/ 0 h 1104405"/>
                <a:gd name="connsiteX1" fmla="*/ 344384 w 617516"/>
                <a:gd name="connsiteY1" fmla="*/ 83127 h 1104405"/>
                <a:gd name="connsiteX2" fmla="*/ 486888 w 617516"/>
                <a:gd name="connsiteY2" fmla="*/ 237506 h 1104405"/>
                <a:gd name="connsiteX3" fmla="*/ 546265 w 617516"/>
                <a:gd name="connsiteY3" fmla="*/ 332509 h 1104405"/>
                <a:gd name="connsiteX4" fmla="*/ 593766 w 617516"/>
                <a:gd name="connsiteY4" fmla="*/ 451262 h 1104405"/>
                <a:gd name="connsiteX5" fmla="*/ 617516 w 617516"/>
                <a:gd name="connsiteY5" fmla="*/ 653143 h 1104405"/>
                <a:gd name="connsiteX6" fmla="*/ 617516 w 617516"/>
                <a:gd name="connsiteY6" fmla="*/ 653143 h 1104405"/>
                <a:gd name="connsiteX7" fmla="*/ 570015 w 617516"/>
                <a:gd name="connsiteY7" fmla="*/ 831273 h 1104405"/>
                <a:gd name="connsiteX8" fmla="*/ 486888 w 617516"/>
                <a:gd name="connsiteY8" fmla="*/ 950026 h 1104405"/>
                <a:gd name="connsiteX9" fmla="*/ 332509 w 617516"/>
                <a:gd name="connsiteY9" fmla="*/ 1045029 h 1104405"/>
                <a:gd name="connsiteX10" fmla="*/ 190005 w 617516"/>
                <a:gd name="connsiteY10" fmla="*/ 1092530 h 1104405"/>
                <a:gd name="connsiteX11" fmla="*/ 71252 w 617516"/>
                <a:gd name="connsiteY11" fmla="*/ 1104405 h 1104405"/>
                <a:gd name="connsiteX12" fmla="*/ 0 w 617516"/>
                <a:gd name="connsiteY12" fmla="*/ 1104405 h 110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516" h="1104405">
                  <a:moveTo>
                    <a:pt x="71252" y="0"/>
                  </a:moveTo>
                  <a:lnTo>
                    <a:pt x="344384" y="83127"/>
                  </a:lnTo>
                  <a:lnTo>
                    <a:pt x="486888" y="237506"/>
                  </a:lnTo>
                  <a:lnTo>
                    <a:pt x="546265" y="332509"/>
                  </a:lnTo>
                  <a:lnTo>
                    <a:pt x="593766" y="451262"/>
                  </a:lnTo>
                  <a:lnTo>
                    <a:pt x="617516" y="653143"/>
                  </a:lnTo>
                  <a:lnTo>
                    <a:pt x="617516" y="653143"/>
                  </a:lnTo>
                  <a:lnTo>
                    <a:pt x="570015" y="831273"/>
                  </a:lnTo>
                  <a:lnTo>
                    <a:pt x="486888" y="950026"/>
                  </a:lnTo>
                  <a:lnTo>
                    <a:pt x="332509" y="1045029"/>
                  </a:lnTo>
                  <a:lnTo>
                    <a:pt x="190005" y="1092530"/>
                  </a:lnTo>
                  <a:lnTo>
                    <a:pt x="71252" y="1104405"/>
                  </a:lnTo>
                  <a:lnTo>
                    <a:pt x="0" y="1104405"/>
                  </a:lnTo>
                </a:path>
              </a:pathLst>
            </a:custGeom>
            <a:noFill/>
            <a:ln w="762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293903" y="3523962"/>
              <a:ext cx="3220649" cy="1098136"/>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endParaRPr lang="en-US" altLang="ja-JP" sz="1100" dirty="0" smtClean="0">
                <a:latin typeface="ＭＳ Ｐゴシック" pitchFamily="50" charset="-128"/>
                <a:ea typeface="ＭＳ Ｐゴシック" pitchFamily="50" charset="-128"/>
              </a:endParaRPr>
            </a:p>
          </p:txBody>
        </p:sp>
        <p:sp>
          <p:nvSpPr>
            <p:cNvPr id="45" name="円/楕円 44"/>
            <p:cNvSpPr/>
            <p:nvPr/>
          </p:nvSpPr>
          <p:spPr>
            <a:xfrm>
              <a:off x="687204" y="3723985"/>
              <a:ext cx="908427" cy="389513"/>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ja-JP" altLang="en-US" sz="1200" dirty="0" smtClean="0">
                  <a:latin typeface="ＭＳ Ｐゴシック" pitchFamily="50" charset="-128"/>
                  <a:ea typeface="ＭＳ Ｐゴシック" pitchFamily="50" charset="-128"/>
                </a:rPr>
                <a:t>生駒市</a:t>
              </a:r>
              <a:endParaRPr lang="en-US" altLang="ja-JP" sz="1200" dirty="0" smtClean="0">
                <a:latin typeface="ＭＳ Ｐゴシック" pitchFamily="50" charset="-128"/>
                <a:ea typeface="ＭＳ Ｐゴシック" pitchFamily="50" charset="-128"/>
              </a:endParaRPr>
            </a:p>
          </p:txBody>
        </p:sp>
        <p:sp>
          <p:nvSpPr>
            <p:cNvPr id="56" name="円/楕円 55"/>
            <p:cNvSpPr/>
            <p:nvPr/>
          </p:nvSpPr>
          <p:spPr>
            <a:xfrm>
              <a:off x="4189246" y="4744956"/>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1050" dirty="0" smtClean="0">
                  <a:latin typeface="ＭＳ Ｐゴシック" pitchFamily="50" charset="-128"/>
                  <a:ea typeface="ＭＳ Ｐゴシック" pitchFamily="50" charset="-128"/>
                </a:rPr>
                <a:t>地域包括</a:t>
              </a:r>
              <a:endParaRPr kumimoji="1" lang="en-US" altLang="ja-JP" sz="1050" dirty="0" smtClean="0">
                <a:latin typeface="ＭＳ Ｐゴシック" pitchFamily="50" charset="-128"/>
                <a:ea typeface="ＭＳ Ｐゴシック" pitchFamily="50" charset="-128"/>
              </a:endParaRPr>
            </a:p>
            <a:p>
              <a:pPr algn="ctr"/>
              <a:r>
                <a:rPr kumimoji="1" lang="ja-JP" altLang="en-US" sz="1050" dirty="0" smtClean="0">
                  <a:latin typeface="ＭＳ Ｐゴシック" pitchFamily="50" charset="-128"/>
                  <a:ea typeface="ＭＳ Ｐゴシック" pitchFamily="50" charset="-128"/>
                </a:rPr>
                <a:t>支援ｾﾝﾀｰ</a:t>
              </a:r>
              <a:endParaRPr kumimoji="1"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a:t>
              </a:r>
              <a:r>
                <a:rPr lang="en-US" altLang="ja-JP" sz="1050" dirty="0" smtClean="0">
                  <a:latin typeface="ＭＳ Ｐゴシック" pitchFamily="50" charset="-128"/>
                  <a:ea typeface="ＭＳ Ｐゴシック" pitchFamily="50" charset="-128"/>
                </a:rPr>
                <a:t>C</a:t>
              </a:r>
              <a:r>
                <a:rPr lang="ja-JP" altLang="en-US" sz="1050" dirty="0" smtClean="0">
                  <a:latin typeface="ＭＳ Ｐゴシック" pitchFamily="50" charset="-128"/>
                  <a:ea typeface="ＭＳ Ｐゴシック" pitchFamily="50" charset="-128"/>
                </a:rPr>
                <a:t>地区）</a:t>
              </a:r>
              <a:endParaRPr kumimoji="1" lang="ja-JP" altLang="en-US" sz="1050" dirty="0">
                <a:latin typeface="ＭＳ Ｐゴシック" pitchFamily="50" charset="-128"/>
                <a:ea typeface="ＭＳ Ｐゴシック" pitchFamily="50" charset="-128"/>
              </a:endParaRPr>
            </a:p>
          </p:txBody>
        </p:sp>
        <p:sp>
          <p:nvSpPr>
            <p:cNvPr id="61" name="円/楕円 60"/>
            <p:cNvSpPr/>
            <p:nvPr/>
          </p:nvSpPr>
          <p:spPr>
            <a:xfrm>
              <a:off x="2327534" y="4989534"/>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1050" dirty="0" smtClean="0">
                  <a:latin typeface="ＭＳ Ｐゴシック" pitchFamily="50" charset="-128"/>
                  <a:ea typeface="ＭＳ Ｐゴシック" pitchFamily="50" charset="-128"/>
                </a:rPr>
                <a:t>地域包括</a:t>
              </a:r>
              <a:endParaRPr kumimoji="1" lang="en-US" altLang="ja-JP" sz="1050" dirty="0" smtClean="0">
                <a:latin typeface="ＭＳ Ｐゴシック" pitchFamily="50" charset="-128"/>
                <a:ea typeface="ＭＳ Ｐゴシック" pitchFamily="50" charset="-128"/>
              </a:endParaRPr>
            </a:p>
            <a:p>
              <a:pPr algn="ctr"/>
              <a:r>
                <a:rPr kumimoji="1" lang="ja-JP" altLang="en-US" sz="1050" dirty="0" smtClean="0">
                  <a:latin typeface="ＭＳ Ｐゴシック" pitchFamily="50" charset="-128"/>
                  <a:ea typeface="ＭＳ Ｐゴシック" pitchFamily="50" charset="-128"/>
                </a:rPr>
                <a:t>支援ｾﾝﾀｰ</a:t>
              </a:r>
              <a:endParaRPr kumimoji="1"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a:t>
              </a:r>
              <a:r>
                <a:rPr lang="en-US" altLang="ja-JP" sz="1050" dirty="0" smtClean="0">
                  <a:latin typeface="ＭＳ Ｐゴシック" pitchFamily="50" charset="-128"/>
                  <a:ea typeface="ＭＳ Ｐゴシック" pitchFamily="50" charset="-128"/>
                </a:rPr>
                <a:t>B</a:t>
              </a:r>
              <a:r>
                <a:rPr lang="ja-JP" altLang="en-US" sz="1050" dirty="0" smtClean="0">
                  <a:latin typeface="ＭＳ Ｐゴシック" pitchFamily="50" charset="-128"/>
                  <a:ea typeface="ＭＳ Ｐゴシック" pitchFamily="50" charset="-128"/>
                </a:rPr>
                <a:t>地区）</a:t>
              </a:r>
              <a:endParaRPr kumimoji="1" lang="ja-JP" altLang="en-US" sz="1050" dirty="0">
                <a:latin typeface="ＭＳ Ｐゴシック" pitchFamily="50" charset="-128"/>
                <a:ea typeface="ＭＳ Ｐゴシック" pitchFamily="50" charset="-128"/>
              </a:endParaRPr>
            </a:p>
          </p:txBody>
        </p:sp>
        <p:sp>
          <p:nvSpPr>
            <p:cNvPr id="44" name="円/楕円 43"/>
            <p:cNvSpPr/>
            <p:nvPr/>
          </p:nvSpPr>
          <p:spPr>
            <a:xfrm>
              <a:off x="574263" y="4763947"/>
              <a:ext cx="1105256" cy="81148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kumimoji="1" lang="ja-JP" altLang="en-US" sz="1050" dirty="0" smtClean="0">
                  <a:latin typeface="ＭＳ Ｐゴシック" pitchFamily="50" charset="-128"/>
                  <a:ea typeface="ＭＳ Ｐゴシック" pitchFamily="50" charset="-128"/>
                </a:rPr>
                <a:t>地域包括</a:t>
              </a:r>
              <a:endParaRPr kumimoji="1" lang="en-US" altLang="ja-JP" sz="1050" dirty="0" smtClean="0">
                <a:latin typeface="ＭＳ Ｐゴシック" pitchFamily="50" charset="-128"/>
                <a:ea typeface="ＭＳ Ｐゴシック" pitchFamily="50" charset="-128"/>
              </a:endParaRPr>
            </a:p>
            <a:p>
              <a:pPr algn="ctr"/>
              <a:r>
                <a:rPr kumimoji="1" lang="ja-JP" altLang="en-US" sz="1050" dirty="0" smtClean="0">
                  <a:latin typeface="ＭＳ Ｐゴシック" pitchFamily="50" charset="-128"/>
                  <a:ea typeface="ＭＳ Ｐゴシック" pitchFamily="50" charset="-128"/>
                </a:rPr>
                <a:t>支援ｾﾝﾀｰ</a:t>
              </a:r>
              <a:endParaRPr kumimoji="1"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a:t>
              </a:r>
              <a:r>
                <a:rPr lang="en-US" altLang="ja-JP" sz="1050" dirty="0" smtClean="0">
                  <a:latin typeface="ＭＳ Ｐゴシック" pitchFamily="50" charset="-128"/>
                  <a:ea typeface="ＭＳ Ｐゴシック" pitchFamily="50" charset="-128"/>
                </a:rPr>
                <a:t>A</a:t>
              </a:r>
              <a:r>
                <a:rPr lang="ja-JP" altLang="en-US" sz="1050" dirty="0" smtClean="0">
                  <a:latin typeface="ＭＳ Ｐゴシック" pitchFamily="50" charset="-128"/>
                  <a:ea typeface="ＭＳ Ｐゴシック" pitchFamily="50" charset="-128"/>
                </a:rPr>
                <a:t>地区）</a:t>
              </a:r>
              <a:endParaRPr kumimoji="1" lang="ja-JP" altLang="en-US" sz="1050" dirty="0">
                <a:latin typeface="ＭＳ Ｐゴシック" pitchFamily="50" charset="-128"/>
                <a:ea typeface="ＭＳ Ｐゴシック" pitchFamily="50" charset="-128"/>
              </a:endParaRPr>
            </a:p>
          </p:txBody>
        </p:sp>
        <p:sp>
          <p:nvSpPr>
            <p:cNvPr id="72" name="テキスト ボックス 71"/>
            <p:cNvSpPr txBox="1"/>
            <p:nvPr/>
          </p:nvSpPr>
          <p:spPr>
            <a:xfrm>
              <a:off x="4359896" y="6507794"/>
              <a:ext cx="1054590"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4" name="円/楕円 63"/>
            <p:cNvSpPr/>
            <p:nvPr/>
          </p:nvSpPr>
          <p:spPr>
            <a:xfrm>
              <a:off x="2063233" y="5968012"/>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sp>
          <p:nvSpPr>
            <p:cNvPr id="62" name="円/楕円 61"/>
            <p:cNvSpPr/>
            <p:nvPr/>
          </p:nvSpPr>
          <p:spPr>
            <a:xfrm>
              <a:off x="2551401" y="5974688"/>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B</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66" name="円/楕円 65"/>
            <p:cNvSpPr/>
            <p:nvPr/>
          </p:nvSpPr>
          <p:spPr>
            <a:xfrm>
              <a:off x="195557" y="5776960"/>
              <a:ext cx="1795300" cy="984891"/>
            </a:xfrm>
            <a:prstGeom prst="ellipse">
              <a:avLst/>
            </a:prstGeom>
            <a:solidFill>
              <a:srgbClr val="FFFF99">
                <a:alpha val="24000"/>
              </a:srgbClr>
            </a:solidFill>
            <a:ln w="6350"/>
          </p:spPr>
          <p:style>
            <a:lnRef idx="2">
              <a:schemeClr val="accent6"/>
            </a:lnRef>
            <a:fillRef idx="1">
              <a:schemeClr val="lt1"/>
            </a:fillRef>
            <a:effectRef idx="0">
              <a:schemeClr val="accent6"/>
            </a:effectRef>
            <a:fontRef idx="minor">
              <a:schemeClr val="dk1"/>
            </a:fontRef>
          </p:style>
          <p:txBody>
            <a:bodyPr wrap="square" rtlCol="0" anchor="b" anchorCtr="0">
              <a:noAutofit/>
            </a:bodyPr>
            <a:lstStyle/>
            <a:p>
              <a:pPr algn="ctr"/>
              <a:endParaRPr kumimoji="1" lang="ja-JP" altLang="en-US" sz="1000" dirty="0"/>
            </a:p>
          </p:txBody>
        </p:sp>
        <p:sp>
          <p:nvSpPr>
            <p:cNvPr id="41" name="円/楕円 40"/>
            <p:cNvSpPr/>
            <p:nvPr/>
          </p:nvSpPr>
          <p:spPr>
            <a:xfrm>
              <a:off x="791209" y="5789486"/>
              <a:ext cx="705653"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A</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67" name="テキスト ボックス 66"/>
            <p:cNvSpPr txBox="1"/>
            <p:nvPr/>
          </p:nvSpPr>
          <p:spPr>
            <a:xfrm>
              <a:off x="2366865" y="6711412"/>
              <a:ext cx="1054590"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8" name="テキスト ボックス 67"/>
            <p:cNvSpPr txBox="1"/>
            <p:nvPr/>
          </p:nvSpPr>
          <p:spPr>
            <a:xfrm>
              <a:off x="540753" y="6507794"/>
              <a:ext cx="1054590" cy="246221"/>
            </a:xfrm>
            <a:prstGeom prst="rect">
              <a:avLst/>
            </a:prstGeom>
            <a:noFill/>
          </p:spPr>
          <p:txBody>
            <a:bodyPr wrap="none" rtlCol="0" anchor="ctr" anchorCtr="0">
              <a:spAutoFit/>
            </a:bodyPr>
            <a:lstStyle/>
            <a:p>
              <a:r>
                <a:rPr kumimoji="1" lang="ja-JP" altLang="en-US" sz="1000" dirty="0" smtClean="0"/>
                <a:t>ケアマネジメント</a:t>
              </a:r>
              <a:endParaRPr kumimoji="1" lang="ja-JP" altLang="en-US" sz="1000" dirty="0"/>
            </a:p>
          </p:txBody>
        </p:sp>
        <p:sp>
          <p:nvSpPr>
            <p:cNvPr id="65" name="円/楕円 64"/>
            <p:cNvSpPr/>
            <p:nvPr/>
          </p:nvSpPr>
          <p:spPr>
            <a:xfrm>
              <a:off x="4420873" y="5720064"/>
              <a:ext cx="712412" cy="35705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altLang="ja-JP" sz="1050" dirty="0" smtClean="0">
                  <a:latin typeface="ＭＳ Ｐゴシック" pitchFamily="50" charset="-128"/>
                  <a:ea typeface="ＭＳ Ｐゴシック" pitchFamily="50" charset="-128"/>
                </a:rPr>
                <a:t>C</a:t>
              </a:r>
              <a:r>
                <a:rPr lang="ja-JP" altLang="en-US" sz="1050" dirty="0" err="1" smtClean="0">
                  <a:latin typeface="ＭＳ Ｐゴシック" pitchFamily="50" charset="-128"/>
                  <a:ea typeface="ＭＳ Ｐゴシック" pitchFamily="50" charset="-128"/>
                </a:rPr>
                <a:t>さん</a:t>
              </a:r>
              <a:endParaRPr lang="en-US" altLang="ja-JP" sz="1050" dirty="0" smtClean="0">
                <a:latin typeface="ＭＳ Ｐゴシック" pitchFamily="50" charset="-128"/>
                <a:ea typeface="ＭＳ Ｐゴシック" pitchFamily="50" charset="-128"/>
              </a:endParaRPr>
            </a:p>
          </p:txBody>
        </p:sp>
        <p:sp>
          <p:nvSpPr>
            <p:cNvPr id="70" name="テキスト ボックス 69"/>
            <p:cNvSpPr txBox="1"/>
            <p:nvPr/>
          </p:nvSpPr>
          <p:spPr>
            <a:xfrm>
              <a:off x="4493301" y="4476028"/>
              <a:ext cx="873537"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sp>
          <p:nvSpPr>
            <p:cNvPr id="76" name="テキスト ボックス 75"/>
            <p:cNvSpPr txBox="1"/>
            <p:nvPr/>
          </p:nvSpPr>
          <p:spPr>
            <a:xfrm>
              <a:off x="3671856" y="4642380"/>
              <a:ext cx="453752"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2" name="テキスト ボックス 81"/>
            <p:cNvSpPr txBox="1"/>
            <p:nvPr/>
          </p:nvSpPr>
          <p:spPr>
            <a:xfrm>
              <a:off x="2341015" y="4679821"/>
              <a:ext cx="453752"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3" name="テキスト ボックス 82"/>
            <p:cNvSpPr txBox="1"/>
            <p:nvPr/>
          </p:nvSpPr>
          <p:spPr>
            <a:xfrm>
              <a:off x="1023897" y="4369596"/>
              <a:ext cx="453752" cy="253916"/>
            </a:xfrm>
            <a:prstGeom prst="rect">
              <a:avLst/>
            </a:prstGeom>
            <a:noFill/>
          </p:spPr>
          <p:txBody>
            <a:bodyPr wrap="none" rtlCol="0" anchor="ctr" anchorCtr="0">
              <a:spAutoFit/>
            </a:bodyPr>
            <a:lstStyle/>
            <a:p>
              <a:r>
                <a:rPr kumimoji="1" lang="ja-JP" altLang="en-US" sz="1050" dirty="0" smtClean="0"/>
                <a:t>検討</a:t>
              </a:r>
              <a:endParaRPr kumimoji="1" lang="ja-JP" altLang="en-US" sz="1050" dirty="0"/>
            </a:p>
          </p:txBody>
        </p:sp>
        <p:sp>
          <p:nvSpPr>
            <p:cNvPr id="84" name="テキスト ボックス 83"/>
            <p:cNvSpPr txBox="1"/>
            <p:nvPr/>
          </p:nvSpPr>
          <p:spPr>
            <a:xfrm>
              <a:off x="3143273" y="4922514"/>
              <a:ext cx="873537"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sp>
          <p:nvSpPr>
            <p:cNvPr id="85" name="テキスト ボックス 84"/>
            <p:cNvSpPr txBox="1"/>
            <p:nvPr/>
          </p:nvSpPr>
          <p:spPr>
            <a:xfrm>
              <a:off x="1574192" y="4886421"/>
              <a:ext cx="873537" cy="253916"/>
            </a:xfrm>
            <a:prstGeom prst="rect">
              <a:avLst/>
            </a:prstGeom>
            <a:noFill/>
          </p:spPr>
          <p:txBody>
            <a:bodyPr wrap="none" rtlCol="0" anchor="ctr" anchorCtr="0">
              <a:spAutoFit/>
            </a:bodyPr>
            <a:lstStyle/>
            <a:p>
              <a:r>
                <a:rPr kumimoji="1" lang="ja-JP" altLang="en-US" sz="1050" dirty="0" smtClean="0"/>
                <a:t>モニタリング</a:t>
              </a:r>
              <a:endParaRPr kumimoji="1" lang="ja-JP" altLang="en-US" sz="1050" dirty="0"/>
            </a:p>
          </p:txBody>
        </p:sp>
        <p:pic>
          <p:nvPicPr>
            <p:cNvPr id="2" name="Picture 2"/>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109673" y="3609426"/>
              <a:ext cx="1649007" cy="945163"/>
            </a:xfrm>
            <a:prstGeom prst="rect">
              <a:avLst/>
            </a:prstGeom>
            <a:noFill/>
            <a:ln>
              <a:noFill/>
            </a:ln>
            <a:effectLst>
              <a:glow>
                <a:schemeClr val="accent6">
                  <a:lumMod val="60000"/>
                  <a:lumOff val="4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テキスト ボックス 72"/>
            <p:cNvSpPr txBox="1"/>
            <p:nvPr/>
          </p:nvSpPr>
          <p:spPr>
            <a:xfrm>
              <a:off x="1909086" y="3523962"/>
              <a:ext cx="2180405" cy="276999"/>
            </a:xfrm>
            <a:prstGeom prst="rect">
              <a:avLst/>
            </a:prstGeom>
            <a:solidFill>
              <a:schemeClr val="accent6">
                <a:lumMod val="60000"/>
                <a:lumOff val="40000"/>
              </a:schemeClr>
            </a:solidFill>
            <a:ln>
              <a:solidFill>
                <a:schemeClr val="accent6">
                  <a:lumMod val="40000"/>
                  <a:lumOff val="60000"/>
                </a:schemeClr>
              </a:solidFill>
            </a:ln>
          </p:spPr>
          <p:txBody>
            <a:bodyPr wrap="none" rtlCol="0" anchor="ctr" anchorCtr="0">
              <a:spAutoFit/>
            </a:bodyPr>
            <a:lstStyle/>
            <a:p>
              <a:r>
                <a:rPr kumimoji="1" lang="ja-JP" altLang="en-US" sz="1200" dirty="0" smtClean="0"/>
                <a:t>地域ケア会議</a:t>
              </a:r>
              <a:r>
                <a:rPr kumimoji="1" lang="ja-JP" altLang="en-US" sz="1100" dirty="0" smtClean="0"/>
                <a:t>（個別ケース検討）</a:t>
              </a:r>
              <a:endParaRPr kumimoji="1" lang="ja-JP" altLang="en-US" sz="1100" dirty="0"/>
            </a:p>
          </p:txBody>
        </p:sp>
        <p:sp>
          <p:nvSpPr>
            <p:cNvPr id="74" name="円/楕円 73"/>
            <p:cNvSpPr/>
            <p:nvPr/>
          </p:nvSpPr>
          <p:spPr>
            <a:xfrm>
              <a:off x="4980265" y="5297195"/>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latin typeface="ＭＳ Ｐゴシック" pitchFamily="50" charset="-128"/>
                  <a:ea typeface="ＭＳ Ｐゴシック" pitchFamily="50" charset="-128"/>
                </a:rPr>
                <a:t>通所</a:t>
              </a:r>
              <a:endParaRPr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事業所</a:t>
              </a:r>
              <a:endParaRPr lang="en-US" altLang="ja-JP" sz="1050" dirty="0" smtClean="0">
                <a:latin typeface="ＭＳ Ｐゴシック" pitchFamily="50" charset="-128"/>
                <a:ea typeface="ＭＳ Ｐゴシック" pitchFamily="50" charset="-128"/>
              </a:endParaRPr>
            </a:p>
          </p:txBody>
        </p:sp>
        <p:sp>
          <p:nvSpPr>
            <p:cNvPr id="77" name="円/楕円 76"/>
            <p:cNvSpPr/>
            <p:nvPr/>
          </p:nvSpPr>
          <p:spPr>
            <a:xfrm>
              <a:off x="3121574" y="5492690"/>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latin typeface="ＭＳ Ｐゴシック" pitchFamily="50" charset="-128"/>
                  <a:ea typeface="ＭＳ Ｐゴシック" pitchFamily="50" charset="-128"/>
                </a:rPr>
                <a:t>通所</a:t>
              </a:r>
              <a:endParaRPr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事業所</a:t>
              </a:r>
              <a:endParaRPr lang="en-US" altLang="ja-JP" sz="1050" dirty="0" smtClean="0">
                <a:latin typeface="ＭＳ Ｐゴシック" pitchFamily="50" charset="-128"/>
                <a:ea typeface="ＭＳ Ｐゴシック" pitchFamily="50" charset="-128"/>
              </a:endParaRPr>
            </a:p>
          </p:txBody>
        </p:sp>
        <p:sp>
          <p:nvSpPr>
            <p:cNvPr id="78" name="円/楕円 77"/>
            <p:cNvSpPr/>
            <p:nvPr/>
          </p:nvSpPr>
          <p:spPr>
            <a:xfrm>
              <a:off x="50779" y="5261674"/>
              <a:ext cx="869736" cy="410579"/>
            </a:xfrm>
            <a:prstGeom prst="ellipse">
              <a:avLst/>
            </a:prstGeom>
            <a:solidFill>
              <a:schemeClr val="bg2">
                <a:lumMod val="75000"/>
                <a:alpha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latin typeface="ＭＳ Ｐゴシック" pitchFamily="50" charset="-128"/>
                  <a:ea typeface="ＭＳ Ｐゴシック" pitchFamily="50" charset="-128"/>
                </a:rPr>
                <a:t>通所</a:t>
              </a:r>
              <a:endParaRPr lang="en-US" altLang="ja-JP" sz="1050" dirty="0" smtClean="0">
                <a:latin typeface="ＭＳ Ｐゴシック" pitchFamily="50" charset="-128"/>
                <a:ea typeface="ＭＳ Ｐゴシック" pitchFamily="50" charset="-128"/>
              </a:endParaRPr>
            </a:p>
            <a:p>
              <a:pPr algn="ctr"/>
              <a:r>
                <a:rPr lang="ja-JP" altLang="en-US" sz="1050" dirty="0" smtClean="0">
                  <a:latin typeface="ＭＳ Ｐゴシック" pitchFamily="50" charset="-128"/>
                  <a:ea typeface="ＭＳ Ｐゴシック" pitchFamily="50" charset="-128"/>
                </a:rPr>
                <a:t>事業所</a:t>
              </a:r>
              <a:endParaRPr lang="en-US" altLang="ja-JP" sz="1050" dirty="0" smtClean="0">
                <a:latin typeface="ＭＳ Ｐゴシック" pitchFamily="50" charset="-128"/>
                <a:ea typeface="ＭＳ Ｐゴシック" pitchFamily="50" charset="-128"/>
              </a:endParaRPr>
            </a:p>
          </p:txBody>
        </p:sp>
        <p:sp>
          <p:nvSpPr>
            <p:cNvPr id="79" name="フリーフォーム 78"/>
            <p:cNvSpPr/>
            <p:nvPr/>
          </p:nvSpPr>
          <p:spPr>
            <a:xfrm rot="4083370" flipH="1">
              <a:off x="4912514" y="5437852"/>
              <a:ext cx="135502" cy="301492"/>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rot="3137243" flipH="1">
              <a:off x="2998887" y="5669948"/>
              <a:ext cx="176986" cy="237681"/>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rot="19202224">
              <a:off x="825454" y="5562808"/>
              <a:ext cx="103374" cy="173140"/>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rot="18817110">
              <a:off x="3174564" y="5283734"/>
              <a:ext cx="217256"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rot="2614461">
              <a:off x="810868" y="5206633"/>
              <a:ext cx="82973"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rot="18817110">
              <a:off x="5050579" y="5153877"/>
              <a:ext cx="131684" cy="364863"/>
            </a:xfrm>
            <a:custGeom>
              <a:avLst/>
              <a:gdLst>
                <a:gd name="connsiteX0" fmla="*/ 0 w 0"/>
                <a:gd name="connsiteY0" fmla="*/ 0 h 320634"/>
                <a:gd name="connsiteX1" fmla="*/ 0 w 0"/>
                <a:gd name="connsiteY1" fmla="*/ 320634 h 320634"/>
              </a:gdLst>
              <a:ahLst/>
              <a:cxnLst>
                <a:cxn ang="0">
                  <a:pos x="connsiteX0" y="connsiteY0"/>
                </a:cxn>
                <a:cxn ang="0">
                  <a:pos x="connsiteX1" y="connsiteY1"/>
                </a:cxn>
              </a:cxnLst>
              <a:rect l="l" t="t" r="r" b="b"/>
              <a:pathLst>
                <a:path h="320634">
                  <a:moveTo>
                    <a:pt x="0" y="0"/>
                  </a:moveTo>
                  <a:lnTo>
                    <a:pt x="0" y="320634"/>
                  </a:lnTo>
                </a:path>
              </a:pathLst>
            </a:custGeom>
            <a:noFill/>
            <a:ln w="38100">
              <a:solidFill>
                <a:schemeClr val="accent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スライド番号プレースホルダー 4"/>
          <p:cNvSpPr txBox="1">
            <a:spLocks/>
          </p:cNvSpPr>
          <p:nvPr/>
        </p:nvSpPr>
        <p:spPr>
          <a:xfrm>
            <a:off x="9273480"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9346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489482239"/>
              </p:ext>
            </p:extLst>
          </p:nvPr>
        </p:nvGraphicFramePr>
        <p:xfrm>
          <a:off x="158261" y="3356992"/>
          <a:ext cx="9621596" cy="3322320"/>
        </p:xfrm>
        <a:graphic>
          <a:graphicData uri="http://schemas.openxmlformats.org/drawingml/2006/table">
            <a:tbl>
              <a:tblPr firstRow="1" bandRow="1">
                <a:tableStyleId>{5940675A-B579-460E-94D1-54222C63F5DA}</a:tableStyleId>
              </a:tblPr>
              <a:tblGrid>
                <a:gridCol w="616266"/>
                <a:gridCol w="2809663"/>
                <a:gridCol w="2809663"/>
                <a:gridCol w="3386004"/>
              </a:tblGrid>
              <a:tr h="271751">
                <a:tc>
                  <a:txBody>
                    <a:bodyPr/>
                    <a:lstStyle/>
                    <a:p>
                      <a:pPr algn="l"/>
                      <a:endParaRPr kumimoji="1" lang="ja-JP" altLang="en-US" sz="14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開始時点</a:t>
                      </a:r>
                      <a:r>
                        <a:rPr kumimoji="1" lang="en-US" altLang="ja-JP" sz="1400" spc="0" dirty="0" smtClean="0"/>
                        <a:t>】</a:t>
                      </a:r>
                      <a:r>
                        <a:rPr kumimoji="1" lang="ja-JP" altLang="en-US" sz="1200" spc="0" dirty="0" smtClean="0"/>
                        <a:t>（</a:t>
                      </a:r>
                      <a:r>
                        <a:rPr kumimoji="1" lang="en-US" altLang="ja-JP" sz="1200" spc="0" dirty="0" smtClean="0"/>
                        <a:t>2012.10</a:t>
                      </a:r>
                      <a:r>
                        <a:rPr kumimoji="1" lang="ja-JP" altLang="en-US" sz="1200" spc="0" dirty="0" smtClean="0"/>
                        <a:t>　）</a:t>
                      </a:r>
                      <a:endParaRPr kumimoji="1" lang="en-US" altLang="ja-JP"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３か月後</a:t>
                      </a:r>
                      <a:r>
                        <a:rPr kumimoji="1" lang="en-US" altLang="ja-JP" sz="1400" spc="0" dirty="0" smtClean="0"/>
                        <a:t>】</a:t>
                      </a:r>
                      <a:r>
                        <a:rPr kumimoji="1" lang="ja-JP" altLang="en-US" sz="1200" spc="0" dirty="0" smtClean="0"/>
                        <a:t>（</a:t>
                      </a:r>
                      <a:r>
                        <a:rPr kumimoji="1" lang="en-US" altLang="ja-JP" sz="1200" spc="0" dirty="0" smtClean="0"/>
                        <a:t>2013.1</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2013.7</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33729">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（夫）腰痛で姿勢の向きを換えたり荷物を運ぶことが難しい　畑仕事を中断</a:t>
                      </a:r>
                      <a:endParaRPr kumimoji="1" lang="en-US" altLang="ja-JP" sz="1200" spc="0" dirty="0" smtClean="0">
                        <a:latin typeface="+mj-ea"/>
                        <a:ea typeface="+mj-ea"/>
                      </a:endParaRPr>
                    </a:p>
                    <a:p>
                      <a:pPr marL="95250" indent="-95250" algn="l"/>
                      <a:r>
                        <a:rPr kumimoji="1" lang="ja-JP" altLang="en-US" sz="1200" spc="0" dirty="0" smtClean="0">
                          <a:latin typeface="+mj-ea"/>
                          <a:ea typeface="+mj-ea"/>
                        </a:rPr>
                        <a:t>（妻）金銭・服薬・物品管理が難しい</a:t>
                      </a:r>
                      <a:endParaRPr kumimoji="1" lang="en-US" altLang="ja-JP" sz="1200" spc="0" dirty="0" smtClean="0">
                        <a:latin typeface="+mj-ea"/>
                        <a:ea typeface="+mj-ea"/>
                      </a:endParaRPr>
                    </a:p>
                    <a:p>
                      <a:pPr marL="95250" indent="-95250" algn="l"/>
                      <a:r>
                        <a:rPr kumimoji="1" lang="ja-JP" altLang="en-US" sz="1200" spc="0" dirty="0" smtClean="0">
                          <a:latin typeface="+mj-ea"/>
                          <a:ea typeface="+mj-ea"/>
                        </a:rPr>
                        <a:t>　家事全般に夫の助けを借りている</a:t>
                      </a:r>
                      <a:endParaRPr kumimoji="1" lang="en-US" altLang="ja-JP" sz="1200" spc="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200" spc="-150" dirty="0" smtClean="0">
                          <a:latin typeface="+mj-ea"/>
                          <a:ea typeface="+mj-ea"/>
                        </a:rPr>
                        <a:t>（夫）姿勢の向きを楽に換えられるようになった</a:t>
                      </a:r>
                      <a:endParaRPr kumimoji="1" lang="en-US" altLang="ja-JP" sz="1200" spc="-150" dirty="0" smtClean="0">
                        <a:latin typeface="+mj-ea"/>
                        <a:ea typeface="+mj-ea"/>
                      </a:endParaRPr>
                    </a:p>
                    <a:p>
                      <a:pPr algn="l"/>
                      <a:r>
                        <a:rPr kumimoji="1" lang="ja-JP" altLang="en-US" sz="1200" spc="-150" dirty="0" smtClean="0">
                          <a:latin typeface="+mj-ea"/>
                          <a:ea typeface="+mj-ea"/>
                        </a:rPr>
                        <a:t>　買物の荷物を持って歩くことができる</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（妻）手順を踏む行為（料理等）が難しくなっている</a:t>
                      </a:r>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l"/>
                      <a:r>
                        <a:rPr kumimoji="1" lang="ja-JP" altLang="en-US" sz="1200" spc="-150" dirty="0" smtClean="0">
                          <a:latin typeface="+mj-ea"/>
                          <a:ea typeface="+mj-ea"/>
                        </a:rPr>
                        <a:t>（夫）畑仕事を再開（クワの使用が可能になる）</a:t>
                      </a:r>
                      <a:endParaRPr kumimoji="1" lang="en-US" altLang="ja-JP" sz="1200" spc="-150" dirty="0" smtClean="0">
                        <a:latin typeface="+mj-ea"/>
                        <a:ea typeface="+mj-ea"/>
                      </a:endParaRPr>
                    </a:p>
                    <a:p>
                      <a:pPr algn="l"/>
                      <a:r>
                        <a:rPr kumimoji="1" lang="ja-JP" altLang="en-US" sz="1200" spc="-150" dirty="0" smtClean="0">
                          <a:latin typeface="+mj-ea"/>
                          <a:ea typeface="+mj-ea"/>
                        </a:rPr>
                        <a:t>（妻）夫の助けを借りながら、家事を行っている。</a:t>
                      </a:r>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44576">
                <a:tc rowSpan="2">
                  <a:txBody>
                    <a:bodyPr/>
                    <a:lstStyle/>
                    <a:p>
                      <a:pPr algn="ctr"/>
                      <a:r>
                        <a:rPr kumimoji="1" lang="ja-JP" altLang="en-US" sz="1200" b="1" spc="0" dirty="0" smtClean="0"/>
                        <a:t>地域ケア</a:t>
                      </a:r>
                      <a:endParaRPr kumimoji="1" lang="en-US" altLang="ja-JP" sz="1200" b="1" spc="0" dirty="0" smtClean="0"/>
                    </a:p>
                    <a:p>
                      <a:pPr algn="ctr"/>
                      <a:r>
                        <a:rPr kumimoji="1" lang="ja-JP" altLang="en-US" sz="1200" b="1" spc="0" dirty="0" smtClean="0"/>
                        <a:t>会議による検討</a:t>
                      </a:r>
                    </a:p>
                  </a:txBody>
                  <a:tcPr marL="91484" marR="91484">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（夫）妻を一人にして出かけるのが心配</a:t>
                      </a:r>
                      <a:endParaRPr kumimoji="1" lang="en-US" altLang="ja-JP" sz="1200" dirty="0" smtClean="0">
                        <a:latin typeface="+mj-ea"/>
                        <a:ea typeface="+mj-ea"/>
                      </a:endParaRPr>
                    </a:p>
                    <a:p>
                      <a:pPr marL="95250" indent="-95250"/>
                      <a:r>
                        <a:rPr kumimoji="1" lang="ja-JP" altLang="en-US" sz="1200" dirty="0" smtClean="0">
                          <a:latin typeface="+mj-ea"/>
                          <a:ea typeface="+mj-ea"/>
                        </a:rPr>
                        <a:t>　ストレスと夜間不眠あり</a:t>
                      </a:r>
                      <a:endParaRPr kumimoji="1" lang="en-US" altLang="ja-JP" sz="1200" dirty="0" smtClean="0">
                        <a:latin typeface="+mj-ea"/>
                        <a:ea typeface="+mj-ea"/>
                      </a:endParaRPr>
                    </a:p>
                    <a:p>
                      <a:pPr marL="95250" indent="-95250"/>
                      <a:r>
                        <a:rPr kumimoji="1" lang="ja-JP" altLang="en-US" sz="1200" dirty="0" smtClean="0">
                          <a:latin typeface="+mj-ea"/>
                          <a:ea typeface="+mj-ea"/>
                        </a:rPr>
                        <a:t>（妻）困惑感、イライラ感が募る</a:t>
                      </a:r>
                      <a:endParaRPr kumimoji="1" lang="en-US" altLang="ja-JP" sz="1200" dirty="0" smtClean="0">
                        <a:latin typeface="+mj-ea"/>
                        <a:ea typeface="+mj-ea"/>
                      </a:endParaRPr>
                    </a:p>
                    <a:p>
                      <a:pPr marL="95250" indent="-95250" algn="ctr"/>
                      <a:r>
                        <a:rPr kumimoji="1" lang="ja-JP" altLang="en-US" sz="1200" dirty="0" smtClean="0">
                          <a:latin typeface="+mj-ea"/>
                          <a:ea typeface="+mj-ea"/>
                        </a:rPr>
                        <a:t>↓</a:t>
                      </a:r>
                      <a:endParaRPr kumimoji="1" lang="en-US" altLang="ja-JP" sz="1200" dirty="0" smtClean="0">
                        <a:latin typeface="+mj-ea"/>
                        <a:ea typeface="+mj-ea"/>
                      </a:endParaRPr>
                    </a:p>
                    <a:p>
                      <a:pPr marL="95250" indent="-95250"/>
                      <a:r>
                        <a:rPr kumimoji="1" lang="ja-JP" altLang="en-US" sz="1200" dirty="0" smtClean="0">
                          <a:latin typeface="+mj-ea"/>
                          <a:ea typeface="+mj-ea"/>
                        </a:rPr>
                        <a:t>①二人で通所事業へ　（週２回）</a:t>
                      </a:r>
                      <a:endParaRPr kumimoji="1" lang="en-US" altLang="ja-JP" sz="1200" dirty="0" smtClean="0">
                        <a:latin typeface="+mj-ea"/>
                        <a:ea typeface="+mj-ea"/>
                      </a:endParaRPr>
                    </a:p>
                    <a:p>
                      <a:pPr marL="95250" indent="-95250"/>
                      <a:r>
                        <a:rPr kumimoji="1" lang="ja-JP" altLang="en-US" sz="1200" dirty="0" smtClean="0">
                          <a:latin typeface="+mj-ea"/>
                          <a:ea typeface="+mj-ea"/>
                        </a:rPr>
                        <a:t>　互いに交流の幅を広げる</a:t>
                      </a:r>
                      <a:endParaRPr kumimoji="1" lang="en-US" altLang="ja-JP" sz="1200" dirty="0" smtClean="0">
                        <a:latin typeface="+mj-ea"/>
                        <a:ea typeface="+mj-ea"/>
                      </a:endParaRPr>
                    </a:p>
                    <a:p>
                      <a:pPr marL="95250" indent="-95250"/>
                      <a:r>
                        <a:rPr kumimoji="1" lang="ja-JP" altLang="en-US" sz="1200" dirty="0" smtClean="0">
                          <a:latin typeface="+mj-ea"/>
                          <a:ea typeface="+mj-ea"/>
                        </a:rPr>
                        <a:t>②地域包括支援センターの訪問</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（夫）通所終了</a:t>
                      </a:r>
                      <a:endParaRPr kumimoji="1" lang="en-US" altLang="ja-JP" sz="1200" dirty="0" smtClean="0">
                        <a:latin typeface="+mj-ea"/>
                        <a:ea typeface="+mj-ea"/>
                      </a:endParaRPr>
                    </a:p>
                    <a:p>
                      <a:pPr marL="95250" indent="-95250"/>
                      <a:r>
                        <a:rPr kumimoji="1" lang="ja-JP" altLang="en-US" sz="1200" dirty="0" smtClean="0">
                          <a:latin typeface="+mj-ea"/>
                          <a:ea typeface="+mj-ea"/>
                        </a:rPr>
                        <a:t>　畑仕事の再開準備（通所の仲間の応援で土を耕し、ウネを作る）</a:t>
                      </a:r>
                      <a:endParaRPr kumimoji="1" lang="en-US" altLang="ja-JP" sz="1200" dirty="0" smtClean="0">
                        <a:latin typeface="+mj-ea"/>
                        <a:ea typeface="+mj-ea"/>
                      </a:endParaRPr>
                    </a:p>
                    <a:p>
                      <a:pPr marL="177800" indent="-177800"/>
                      <a:r>
                        <a:rPr kumimoji="1" lang="ja-JP" altLang="en-US" sz="1200" dirty="0" smtClean="0">
                          <a:latin typeface="+mj-ea"/>
                          <a:ea typeface="+mj-ea"/>
                        </a:rPr>
                        <a:t>（妻）通所継続</a:t>
                      </a:r>
                      <a:endParaRPr kumimoji="1" lang="en-US" altLang="ja-JP" sz="1200" dirty="0" smtClean="0">
                        <a:latin typeface="+mj-ea"/>
                        <a:ea typeface="+mj-ea"/>
                      </a:endParaRPr>
                    </a:p>
                    <a:p>
                      <a:pPr marL="95250" indent="-95250"/>
                      <a:r>
                        <a:rPr kumimoji="1" lang="ja-JP" altLang="en-US" sz="1200" dirty="0" smtClean="0">
                          <a:latin typeface="+mj-ea"/>
                          <a:ea typeface="+mj-ea"/>
                        </a:rPr>
                        <a:t>　お茶を配る、記録をつける等の役割を増やす</a:t>
                      </a:r>
                      <a:endParaRPr kumimoji="1" lang="en-US" altLang="ja-JP" sz="1200" dirty="0" smtClean="0">
                        <a:latin typeface="+mj-ea"/>
                        <a:ea typeface="+mj-ea"/>
                      </a:endParaRPr>
                    </a:p>
                    <a:p>
                      <a:pPr marL="95250" indent="-95250"/>
                      <a:r>
                        <a:rPr kumimoji="1" lang="ja-JP" altLang="en-US" sz="1200" dirty="0" smtClean="0">
                          <a:latin typeface="+mj-ea"/>
                          <a:ea typeface="+mj-ea"/>
                        </a:rPr>
                        <a:t>①リハ職訪問（生活場面でのアドバイス）</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妻のケアマネジメント、リハ職の対応を継続</a:t>
                      </a:r>
                      <a:endParaRPr kumimoji="1" lang="en-US" altLang="ja-JP" sz="1200" dirty="0" smtClean="0">
                        <a:latin typeface="+mj-ea"/>
                        <a:ea typeface="+mj-ea"/>
                      </a:endParaRPr>
                    </a:p>
                  </a:txBody>
                  <a:tcPr marL="91484" marR="91484" anchor="ctr">
                    <a:lnL w="28575" cap="flat" cmpd="sng" algn="ctr">
                      <a:solidFill>
                        <a:srgbClr val="FF000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6522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marL="91484" marR="91484">
                    <a:lnL w="28575"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761683">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ＭＳ Ｐゴシック" panose="020B0600070205080204" pitchFamily="50" charset="-128"/>
                          <a:ea typeface="ＭＳ Ｐゴシック" panose="020B0600070205080204" pitchFamily="50" charset="-128"/>
                        </a:rPr>
                        <a:t>（夫）腰痛を回避する動作、筋力アップの方法をアドバイス</a:t>
                      </a:r>
                      <a:endParaRPr kumimoji="1" lang="en-US" altLang="ja-JP" sz="1200" dirty="0" smtClean="0">
                        <a:latin typeface="ＭＳ Ｐゴシック" panose="020B0600070205080204" pitchFamily="50" charset="-128"/>
                        <a:ea typeface="ＭＳ Ｐゴシック" panose="020B0600070205080204" pitchFamily="50" charset="-128"/>
                      </a:endParaRPr>
                    </a:p>
                    <a:p>
                      <a:pPr marL="95250" indent="-95250"/>
                      <a:r>
                        <a:rPr kumimoji="1" lang="ja-JP" altLang="en-US" sz="1200" dirty="0" smtClean="0">
                          <a:latin typeface="ＭＳ Ｐゴシック" panose="020B0600070205080204" pitchFamily="50" charset="-128"/>
                          <a:ea typeface="ＭＳ Ｐゴシック" panose="020B0600070205080204" pitchFamily="50" charset="-128"/>
                        </a:rPr>
                        <a:t>（妻）通所でお茶を配るなどの役割をつくり自信回復。夫へ関わり方をアドバイス</a:t>
                      </a:r>
                      <a:endParaRPr kumimoji="1" lang="ja-JP" altLang="en-US" sz="1200" dirty="0">
                        <a:latin typeface="ＭＳ Ｐゴシック" panose="020B0600070205080204" pitchFamily="50" charset="-128"/>
                        <a:ea typeface="ＭＳ Ｐゴシック" panose="020B0600070205080204" pitchFamily="50" charset="-128"/>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ja-JP" altLang="en-US" sz="1200" dirty="0" smtClean="0">
                          <a:latin typeface="+mj-ea"/>
                          <a:ea typeface="+mj-ea"/>
                        </a:rPr>
                        <a:t>（夫）畑仕事に必要な動作、筋力アップの方法をアドバイス</a:t>
                      </a:r>
                      <a:endParaRPr kumimoji="1" lang="en-US" altLang="ja-JP" sz="1200" dirty="0" smtClean="0">
                        <a:latin typeface="+mj-ea"/>
                        <a:ea typeface="+mj-ea"/>
                      </a:endParaRPr>
                    </a:p>
                    <a:p>
                      <a:pPr marL="177800" indent="-177800"/>
                      <a:r>
                        <a:rPr kumimoji="1" lang="ja-JP" altLang="en-US" sz="1200" dirty="0" smtClean="0">
                          <a:latin typeface="+mj-ea"/>
                          <a:ea typeface="+mj-ea"/>
                        </a:rPr>
                        <a:t>（妻）自宅台所で、実際に料理をしながら夫に上手な指示の仕方をアドバイス</a:t>
                      </a:r>
                    </a:p>
                  </a:txBody>
                  <a:tcPr marL="91484" marR="91484">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328341090"/>
              </p:ext>
            </p:extLst>
          </p:nvPr>
        </p:nvGraphicFramePr>
        <p:xfrm>
          <a:off x="198186" y="116632"/>
          <a:ext cx="9553789" cy="1188720"/>
        </p:xfrm>
        <a:graphic>
          <a:graphicData uri="http://schemas.openxmlformats.org/drawingml/2006/table">
            <a:tbl>
              <a:tblPr firstRow="1" bandRow="1">
                <a:tableStyleId>{E8B1032C-EA38-4F05-BA0D-38AFFFC7BED3}</a:tableStyleId>
              </a:tblPr>
              <a:tblGrid>
                <a:gridCol w="952791"/>
                <a:gridCol w="8600998"/>
              </a:tblGrid>
              <a:tr h="231918">
                <a:tc rowSpan="3">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（生駒市）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８４歳　　男性　　高齢世帯（夫）　　要支援１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r>
              <a:tr h="231918">
                <a:tc vMerge="1">
                  <a:txBody>
                    <a:bodyPr/>
                    <a:lstStyle/>
                    <a:p>
                      <a:endParaRPr kumimoji="1" lang="ja-JP" altLang="en-US"/>
                    </a:p>
                  </a:txBody>
                  <a:tcPr/>
                </a:tc>
                <a:tc>
                  <a:txBody>
                    <a:bodyPr/>
                    <a:lstStyle/>
                    <a:p>
                      <a:r>
                        <a:rPr kumimoji="1" lang="ja-JP" altLang="en-US" sz="1600" b="0" dirty="0" smtClean="0"/>
                        <a:t>８３歳　　女性　　　　　　　　（妻）　　要介護１</a:t>
                      </a:r>
                      <a:r>
                        <a:rPr kumimoji="1" lang="ja-JP" altLang="en-US" sz="1400" b="0" dirty="0" smtClean="0"/>
                        <a:t>（</a:t>
                      </a:r>
                      <a:r>
                        <a:rPr kumimoji="1" lang="en-US" altLang="ja-JP" sz="1400" b="0" dirty="0" smtClean="0"/>
                        <a:t>2012/6/1</a:t>
                      </a:r>
                      <a:r>
                        <a:rPr kumimoji="1" lang="ja-JP" altLang="en-US" sz="1400" b="0" dirty="0" smtClean="0"/>
                        <a:t>～</a:t>
                      </a:r>
                      <a:r>
                        <a:rPr kumimoji="1" lang="en-US" altLang="ja-JP" sz="1400" b="0" dirty="0" smtClean="0"/>
                        <a:t>2013/5/31</a:t>
                      </a:r>
                      <a:r>
                        <a:rPr kumimoji="1" lang="ja-JP" altLang="en-US" sz="1400" b="0" dirty="0" smtClean="0"/>
                        <a:t>）　　</a:t>
                      </a:r>
                      <a:r>
                        <a:rPr kumimoji="1" lang="ja-JP" altLang="en-US" sz="1600" b="0" dirty="0" smtClean="0"/>
                        <a:t>⇒　　要介護１</a:t>
                      </a:r>
                      <a:endParaRPr kumimoji="1" lang="ja-JP" altLang="en-US" sz="1600" b="0" dirty="0"/>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67781">
                <a:tc vMerge="1">
                  <a:txBody>
                    <a:bodyPr/>
                    <a:lstStyle/>
                    <a:p>
                      <a:endParaRPr kumimoji="1" lang="ja-JP" altLang="en-US" dirty="0"/>
                    </a:p>
                  </a:txBody>
                  <a:tcPr/>
                </a:tc>
                <a:tc>
                  <a:txBody>
                    <a:bodyPr/>
                    <a:lstStyle/>
                    <a:p>
                      <a:pPr marL="2244725" marR="0" indent="-2244725"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夫は、脊柱管狭窄症で歩行や風呂の出入りがしづらくなった。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p>
                      <a:pPr marL="2244725" indent="-2244725"/>
                      <a:r>
                        <a:rPr kumimoji="1" lang="ja-JP" altLang="en-US" sz="1400" b="0" dirty="0" smtClean="0">
                          <a:latin typeface="HG丸ｺﾞｼｯｸM-PRO" panose="020F0600000000000000" pitchFamily="50" charset="-128"/>
                          <a:ea typeface="HG丸ｺﾞｼｯｸM-PRO" panose="020F0600000000000000" pitchFamily="50" charset="-128"/>
                        </a:rPr>
                        <a:t>　　　　　　　　　　　　　 妻は、物忘れが目立ち、生活管理全般が一人では難しくなった。</a:t>
                      </a:r>
                      <a:endParaRPr kumimoji="1" lang="en-US" altLang="ja-JP" sz="1400" b="0" dirty="0" smtClean="0">
                        <a:latin typeface="HG丸ｺﾞｼｯｸM-PRO" panose="020F0600000000000000" pitchFamily="50" charset="-128"/>
                        <a:ea typeface="HG丸ｺﾞｼｯｸM-PRO" panose="020F0600000000000000" pitchFamily="50" charset="-128"/>
                      </a:endParaRPr>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566881" y="5377548"/>
            <a:ext cx="3275998" cy="11911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95250" indent="-95250"/>
            <a:r>
              <a:rPr lang="ja-JP" altLang="en-US" sz="1200" dirty="0" smtClean="0"/>
              <a:t>（夫）妻の様子を客観的に見られるようになり、不安が緩和。</a:t>
            </a:r>
            <a:endParaRPr lang="en-US" altLang="ja-JP" sz="1200" dirty="0" smtClean="0"/>
          </a:p>
          <a:p>
            <a:pPr marL="95250" indent="-95250"/>
            <a:r>
              <a:rPr lang="ja-JP" altLang="en-US" sz="1200" dirty="0" smtClean="0"/>
              <a:t>（妻）パワーアップ教室でボランティアとして参加。笑顔が増える。</a:t>
            </a:r>
            <a:endParaRPr lang="en-US" altLang="ja-JP" sz="1200" dirty="0" smtClean="0"/>
          </a:p>
          <a:p>
            <a:r>
              <a:rPr lang="ja-JP" altLang="en-US" sz="1200" dirty="0" smtClean="0"/>
              <a:t>夫婦</a:t>
            </a:r>
            <a:r>
              <a:rPr lang="ja-JP" altLang="en-US" sz="1200" dirty="0"/>
              <a:t>ともに</a:t>
            </a:r>
            <a:r>
              <a:rPr lang="ja-JP" altLang="en-US" sz="1200" dirty="0" smtClean="0"/>
              <a:t>、通所での仲間づくりを通じて、気持ちが明るくなり、活動的になっている。</a:t>
            </a:r>
            <a:endParaRPr lang="ja-JP" altLang="en-US" sz="1200" dirty="0"/>
          </a:p>
        </p:txBody>
      </p:sp>
      <p:sp>
        <p:nvSpPr>
          <p:cNvPr id="4" name="テキスト ボックス 3"/>
          <p:cNvSpPr txBox="1"/>
          <p:nvPr/>
        </p:nvSpPr>
        <p:spPr>
          <a:xfrm>
            <a:off x="7474493" y="4741735"/>
            <a:ext cx="2368387" cy="461665"/>
          </a:xfrm>
          <a:prstGeom prst="rect">
            <a:avLst/>
          </a:prstGeom>
          <a:noFill/>
        </p:spPr>
        <p:txBody>
          <a:bodyPr wrap="square" rtlCol="0">
            <a:spAutoFit/>
          </a:bodyPr>
          <a:lstStyle/>
          <a:p>
            <a:r>
              <a:rPr lang="ja-JP" altLang="en-US" sz="1200" dirty="0" smtClean="0"/>
              <a:t>夫は、日常</a:t>
            </a:r>
            <a:r>
              <a:rPr lang="ja-JP" altLang="en-US" sz="1200" dirty="0"/>
              <a:t>生活が困らなく</a:t>
            </a:r>
            <a:r>
              <a:rPr lang="ja-JP" altLang="en-US" sz="1200" dirty="0" smtClean="0"/>
              <a:t>なり、</a:t>
            </a:r>
            <a:r>
              <a:rPr lang="ja-JP" altLang="en-US" sz="1200" dirty="0"/>
              <a:t>自ら要介護認定を更新しなかった。</a:t>
            </a:r>
          </a:p>
        </p:txBody>
      </p:sp>
      <p:sp>
        <p:nvSpPr>
          <p:cNvPr id="13" name="右矢印 12"/>
          <p:cNvSpPr/>
          <p:nvPr/>
        </p:nvSpPr>
        <p:spPr>
          <a:xfrm rot="5400000">
            <a:off x="7055774" y="4782944"/>
            <a:ext cx="425737" cy="452033"/>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566882" y="6568733"/>
            <a:ext cx="3119661" cy="261610"/>
          </a:xfrm>
          <a:prstGeom prst="rect">
            <a:avLst/>
          </a:prstGeom>
          <a:noFill/>
        </p:spPr>
        <p:txBody>
          <a:bodyPr wrap="none" rtlCol="0" anchor="ctr" anchorCtr="0">
            <a:spAutoFit/>
          </a:bodyPr>
          <a:lstStyle/>
          <a:p>
            <a:r>
              <a:rPr kumimoji="1" lang="ja-JP" altLang="en-US" sz="1100" dirty="0" smtClean="0"/>
              <a:t>事例は、本人の了解を得た上で、生駒市から提供</a:t>
            </a:r>
            <a:endParaRPr kumimoji="1" lang="ja-JP" altLang="en-US" sz="1100" dirty="0"/>
          </a:p>
        </p:txBody>
      </p:sp>
      <p:sp>
        <p:nvSpPr>
          <p:cNvPr id="18" name="テキスト ボックス 17"/>
          <p:cNvSpPr txBox="1"/>
          <p:nvPr/>
        </p:nvSpPr>
        <p:spPr>
          <a:xfrm>
            <a:off x="6410545" y="5069772"/>
            <a:ext cx="1309974" cy="307777"/>
          </a:xfrm>
          <a:prstGeom prst="rect">
            <a:avLst/>
          </a:prstGeom>
          <a:noFill/>
        </p:spPr>
        <p:txBody>
          <a:bodyPr wrap="none" rtlCol="0">
            <a:spAutoFit/>
          </a:bodyPr>
          <a:lstStyle/>
          <a:p>
            <a:r>
              <a:rPr kumimoji="1" lang="en-US" altLang="ja-JP" sz="1400" dirty="0" smtClean="0"/>
              <a:t>【</a:t>
            </a:r>
            <a:r>
              <a:rPr kumimoji="1" lang="ja-JP" altLang="en-US" sz="1400" dirty="0" smtClean="0"/>
              <a:t>現在</a:t>
            </a:r>
            <a:r>
              <a:rPr kumimoji="1" lang="en-US" altLang="ja-JP" sz="1400" dirty="0" smtClean="0"/>
              <a:t>】</a:t>
            </a:r>
            <a:r>
              <a:rPr kumimoji="1" lang="ja-JP" altLang="en-US" sz="1000" dirty="0" smtClean="0"/>
              <a:t>（</a:t>
            </a:r>
            <a:r>
              <a:rPr kumimoji="1" lang="en-US" altLang="ja-JP" sz="1000" dirty="0" smtClean="0"/>
              <a:t>2013.10</a:t>
            </a:r>
            <a:r>
              <a:rPr kumimoji="1" lang="ja-JP" altLang="en-US" sz="1000" dirty="0" smtClean="0"/>
              <a:t>）</a:t>
            </a:r>
            <a:endParaRPr kumimoji="1" lang="ja-JP" altLang="en-US" sz="1000" dirty="0"/>
          </a:p>
        </p:txBody>
      </p:sp>
      <p:pic>
        <p:nvPicPr>
          <p:cNvPr id="24" name="Picture 4" descr="C:\Users\徳久 謙太郎\Desktop\厚労省報告関連\093 (2) (1280x853).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77702" y="1498993"/>
            <a:ext cx="2439470" cy="1621902"/>
          </a:xfrm>
          <a:prstGeom prst="rect">
            <a:avLst/>
          </a:prstGeom>
          <a:noFill/>
          <a:ln>
            <a:noFill/>
          </a:ln>
          <a:effectLst>
            <a:glow rad="127000">
              <a:schemeClr val="accent1">
                <a:alpha val="70000"/>
              </a:schemeClr>
            </a:glow>
          </a:effectLst>
          <a:extLst/>
        </p:spPr>
      </p:pic>
      <p:sp>
        <p:nvSpPr>
          <p:cNvPr id="5" name="テキスト ボックス 4"/>
          <p:cNvSpPr txBox="1"/>
          <p:nvPr/>
        </p:nvSpPr>
        <p:spPr>
          <a:xfrm>
            <a:off x="677701" y="2991587"/>
            <a:ext cx="2439470"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夫婦で通所（パワーアップ教室）へ</a:t>
            </a:r>
            <a:endParaRPr kumimoji="1" lang="ja-JP" altLang="en-US" sz="1100" dirty="0"/>
          </a:p>
        </p:txBody>
      </p:sp>
      <p:grpSp>
        <p:nvGrpSpPr>
          <p:cNvPr id="7" name="グループ化 6"/>
          <p:cNvGrpSpPr/>
          <p:nvPr/>
        </p:nvGrpSpPr>
        <p:grpSpPr>
          <a:xfrm>
            <a:off x="3473224" y="1447753"/>
            <a:ext cx="2609413" cy="1805445"/>
            <a:chOff x="3694194" y="1435268"/>
            <a:chExt cx="2608159" cy="1805445"/>
          </a:xfrm>
        </p:grpSpPr>
        <p:pic>
          <p:nvPicPr>
            <p:cNvPr id="23" name="図 22" descr="画像 002.jpg"/>
            <p:cNvPicPr>
              <a:picLocks noChangeAspect="1"/>
            </p:cNvPicPr>
            <p:nvPr/>
          </p:nvPicPr>
          <p:blipFill rotWithShape="1">
            <a:blip r:embed="rId3" cstate="email">
              <a:extLst>
                <a:ext uri="{28A0092B-C50C-407E-A947-70E740481C1C}">
                  <a14:useLocalDpi xmlns:a14="http://schemas.microsoft.com/office/drawing/2010/main"/>
                </a:ext>
              </a:extLst>
            </a:blip>
            <a:srcRect l="-4885" t="-2596" r="-4885" b="-2596"/>
            <a:stretch/>
          </p:blipFill>
          <p:spPr>
            <a:xfrm>
              <a:off x="3694194" y="1435268"/>
              <a:ext cx="2608159" cy="1666237"/>
            </a:xfrm>
            <a:prstGeom prst="rect">
              <a:avLst/>
            </a:prstGeom>
            <a:effectLst>
              <a:glow rad="127000">
                <a:schemeClr val="accent1">
                  <a:alpha val="70000"/>
                </a:schemeClr>
              </a:glow>
            </a:effectLst>
          </p:spPr>
        </p:pic>
        <p:sp>
          <p:nvSpPr>
            <p:cNvPr id="17" name="テキスト ボックス 16"/>
            <p:cNvSpPr txBox="1"/>
            <p:nvPr/>
          </p:nvSpPr>
          <p:spPr>
            <a:xfrm>
              <a:off x="3798491" y="2979103"/>
              <a:ext cx="2382880"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夫が上手に見守りながら妻が料理</a:t>
              </a:r>
              <a:endParaRPr kumimoji="1" lang="ja-JP" altLang="en-US" sz="1100" dirty="0"/>
            </a:p>
          </p:txBody>
        </p:sp>
      </p:grpSp>
      <p:sp>
        <p:nvSpPr>
          <p:cNvPr id="10" name="右矢印 9"/>
          <p:cNvSpPr/>
          <p:nvPr/>
        </p:nvSpPr>
        <p:spPr>
          <a:xfrm>
            <a:off x="3117172" y="2255100"/>
            <a:ext cx="655817"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458816" y="1447753"/>
            <a:ext cx="3229969" cy="1805445"/>
            <a:chOff x="6469408" y="1643962"/>
            <a:chExt cx="3228416" cy="1805445"/>
          </a:xfrm>
        </p:grpSpPr>
        <p:pic>
          <p:nvPicPr>
            <p:cNvPr id="2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86692" y="1643962"/>
              <a:ext cx="2424765" cy="1523662"/>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6469408" y="3187797"/>
              <a:ext cx="3228416"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夫は畑仕事を再開、妻は通所で記録係のボランティア</a:t>
              </a:r>
              <a:endParaRPr kumimoji="1" lang="ja-JP" altLang="en-US" sz="1100" dirty="0"/>
            </a:p>
          </p:txBody>
        </p:sp>
      </p:grpSp>
      <p:sp>
        <p:nvSpPr>
          <p:cNvPr id="22" name="右矢印 21"/>
          <p:cNvSpPr/>
          <p:nvPr/>
        </p:nvSpPr>
        <p:spPr>
          <a:xfrm>
            <a:off x="5852478" y="2236647"/>
            <a:ext cx="655817" cy="506248"/>
          </a:xfrm>
          <a:prstGeom prst="rightArrow">
            <a:avLst>
              <a:gd name="adj1" fmla="val 50000"/>
              <a:gd name="adj2" fmla="val 74267"/>
            </a:avLst>
          </a:prstGeom>
          <a:solidFill>
            <a:schemeClr val="accent1">
              <a:alpha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8396846" y="1589129"/>
            <a:ext cx="1283556" cy="1331941"/>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スライド番号プレースホルダー 4"/>
          <p:cNvSpPr txBox="1">
            <a:spLocks/>
          </p:cNvSpPr>
          <p:nvPr/>
        </p:nvSpPr>
        <p:spPr>
          <a:xfrm>
            <a:off x="9417496"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297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2"/>
            <a:ext cx="9910764" cy="47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2000" dirty="0" smtClean="0">
                <a:solidFill>
                  <a:schemeClr val="tx1"/>
                </a:solidFill>
                <a:latin typeface="HG丸ｺﾞｼｯｸM-PRO" pitchFamily="50" charset="-128"/>
                <a:ea typeface="HG丸ｺﾞｼｯｸM-PRO" pitchFamily="50" charset="-128"/>
              </a:rPr>
              <a:t>シルバー人材センターを活用した生活支援の取組例</a:t>
            </a:r>
            <a:r>
              <a:rPr lang="ja-JP" altLang="en-US" sz="2400" dirty="0">
                <a:solidFill>
                  <a:schemeClr val="tx1"/>
                </a:solidFill>
                <a:latin typeface="HG丸ｺﾞｼｯｸM-PRO" pitchFamily="50" charset="-128"/>
                <a:ea typeface="HG丸ｺﾞｼｯｸM-PRO" pitchFamily="50" charset="-128"/>
              </a:rPr>
              <a:t>　</a:t>
            </a:r>
            <a:r>
              <a:rPr lang="ja-JP" altLang="en-US" sz="2400" dirty="0" smtClean="0">
                <a:solidFill>
                  <a:schemeClr val="tx1"/>
                </a:solidFill>
                <a:latin typeface="HG丸ｺﾞｼｯｸM-PRO" pitchFamily="50" charset="-128"/>
                <a:ea typeface="HG丸ｺﾞｼｯｸM-PRO" pitchFamily="50" charset="-128"/>
              </a:rPr>
              <a:t>～岡山県岡山市～</a:t>
            </a:r>
            <a:endParaRPr lang="ja-JP" altLang="en-US" sz="2400" dirty="0">
              <a:solidFill>
                <a:schemeClr val="tx1"/>
              </a:solidFill>
              <a:latin typeface="HG丸ｺﾞｼｯｸM-PRO" pitchFamily="50" charset="-128"/>
              <a:ea typeface="HG丸ｺﾞｼｯｸM-PRO" pitchFamily="50" charset="-128"/>
            </a:endParaRPr>
          </a:p>
        </p:txBody>
      </p:sp>
      <p:sp>
        <p:nvSpPr>
          <p:cNvPr id="17" name="テキスト ボックス 16"/>
          <p:cNvSpPr txBox="1"/>
          <p:nvPr/>
        </p:nvSpPr>
        <p:spPr>
          <a:xfrm>
            <a:off x="168498" y="1392769"/>
            <a:ext cx="1817397" cy="338554"/>
          </a:xfrm>
          <a:prstGeom prst="rect">
            <a:avLst/>
          </a:prstGeom>
          <a:noFill/>
        </p:spPr>
        <p:txBody>
          <a:bodyPr wrap="none" rtlCol="0" anchor="ctr" anchorCtr="0">
            <a:spAutoFit/>
          </a:bodyPr>
          <a:lstStyle/>
          <a:p>
            <a:r>
              <a:rPr kumimoji="1" lang="en-US" altLang="ja-JP" sz="1600" b="1" dirty="0" smtClean="0"/>
              <a:t>【</a:t>
            </a:r>
            <a:r>
              <a:rPr kumimoji="1" lang="ja-JP" altLang="en-US" sz="1600" b="1" dirty="0" smtClean="0"/>
              <a:t>ここがポイント！</a:t>
            </a:r>
            <a:r>
              <a:rPr kumimoji="1" lang="en-US" altLang="ja-JP" sz="1600" b="1" dirty="0" smtClean="0"/>
              <a:t>】</a:t>
            </a:r>
            <a:endParaRPr kumimoji="1" lang="ja-JP" altLang="en-US" sz="1600" b="1" dirty="0"/>
          </a:p>
        </p:txBody>
      </p:sp>
      <p:sp>
        <p:nvSpPr>
          <p:cNvPr id="40" name="テキスト ボックス 39"/>
          <p:cNvSpPr txBox="1"/>
          <p:nvPr/>
        </p:nvSpPr>
        <p:spPr>
          <a:xfrm>
            <a:off x="168498" y="1661166"/>
            <a:ext cx="7810293" cy="461665"/>
          </a:xfrm>
          <a:prstGeom prst="rect">
            <a:avLst/>
          </a:prstGeom>
          <a:noFill/>
        </p:spPr>
        <p:txBody>
          <a:bodyPr wrap="square" rtlCol="0" anchor="ctr" anchorCtr="0">
            <a:spAutoFit/>
          </a:bodyPr>
          <a:lstStyle/>
          <a:p>
            <a:r>
              <a:rPr kumimoji="1" lang="ja-JP" altLang="en-US" sz="1200" dirty="0" smtClean="0"/>
              <a:t>・シルバー人材センターのコーディネーターが、地域包括支援センターのケース検討会に参加</a:t>
            </a:r>
            <a:endParaRPr kumimoji="1" lang="en-US" altLang="ja-JP" sz="1200" dirty="0" smtClean="0"/>
          </a:p>
          <a:p>
            <a:r>
              <a:rPr kumimoji="1" lang="ja-JP" altLang="en-US" sz="1200" dirty="0" smtClean="0"/>
              <a:t>・利用者の状態と到達目標を把握した上で人材をマッチングし、利用者と提供者の双方の安心感と満足度を高めている。</a:t>
            </a:r>
            <a:endParaRPr kumimoji="1" lang="ja-JP" altLang="en-US" sz="1200" dirty="0"/>
          </a:p>
        </p:txBody>
      </p:sp>
      <p:sp>
        <p:nvSpPr>
          <p:cNvPr id="13" name="テキスト ボックス 12"/>
          <p:cNvSpPr txBox="1"/>
          <p:nvPr/>
        </p:nvSpPr>
        <p:spPr>
          <a:xfrm>
            <a:off x="8580486" y="3925827"/>
            <a:ext cx="1313180" cy="230832"/>
          </a:xfrm>
          <a:prstGeom prst="rect">
            <a:avLst/>
          </a:prstGeom>
          <a:noFill/>
        </p:spPr>
        <p:txBody>
          <a:bodyPr wrap="none" rtlCol="0" anchor="ctr" anchorCtr="0">
            <a:spAutoFit/>
          </a:bodyPr>
          <a:lstStyle/>
          <a:p>
            <a:r>
              <a:rPr kumimoji="1" lang="ja-JP" altLang="en-US" sz="900" dirty="0" smtClean="0"/>
              <a:t>平成</a:t>
            </a:r>
            <a:r>
              <a:rPr kumimoji="1" lang="en-US" altLang="ja-JP" sz="900" dirty="0" smtClean="0"/>
              <a:t>25</a:t>
            </a:r>
            <a:r>
              <a:rPr kumimoji="1" lang="ja-JP" altLang="en-US" sz="900" dirty="0" smtClean="0"/>
              <a:t>年</a:t>
            </a:r>
            <a:r>
              <a:rPr kumimoji="1" lang="en-US" altLang="ja-JP" sz="900" dirty="0" smtClean="0"/>
              <a:t>7</a:t>
            </a:r>
            <a:r>
              <a:rPr kumimoji="1" lang="ja-JP" altLang="en-US" sz="900" dirty="0" smtClean="0"/>
              <a:t>月</a:t>
            </a:r>
            <a:r>
              <a:rPr kumimoji="1" lang="en-US" altLang="ja-JP" sz="900" dirty="0" smtClean="0"/>
              <a:t>31</a:t>
            </a:r>
            <a:r>
              <a:rPr kumimoji="1" lang="ja-JP" altLang="en-US" sz="900" dirty="0" smtClean="0"/>
              <a:t>日現在</a:t>
            </a:r>
            <a:endParaRPr kumimoji="1" lang="ja-JP" altLang="en-US" sz="900" dirty="0"/>
          </a:p>
        </p:txBody>
      </p:sp>
      <p:sp>
        <p:nvSpPr>
          <p:cNvPr id="9" name="テキスト ボックス 136"/>
          <p:cNvSpPr txBox="1">
            <a:spLocks noChangeArrowheads="1"/>
          </p:cNvSpPr>
          <p:nvPr/>
        </p:nvSpPr>
        <p:spPr bwMode="auto">
          <a:xfrm>
            <a:off x="98870" y="476672"/>
            <a:ext cx="9686440"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岡山市は、シルバー人材センターにコーディネーターを配置して、利用者のニーズとサービス提供者のマッチングやサービス提供内容の調整を行い、生活支援を必要とする高齢者とその担い手となる高齢者の双方が安心してサービスの利用や提供ができるように配慮している。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extLst>
              <p:ext uri="{D42A27DB-BD31-4B8C-83A1-F6EECF244321}">
                <p14:modId xmlns:p14="http://schemas.microsoft.com/office/powerpoint/2010/main" val="1484220858"/>
              </p:ext>
            </p:extLst>
          </p:nvPr>
        </p:nvGraphicFramePr>
        <p:xfrm>
          <a:off x="7006056" y="2800656"/>
          <a:ext cx="2809663" cy="1151683"/>
        </p:xfrm>
        <a:graphic>
          <a:graphicData uri="http://schemas.openxmlformats.org/drawingml/2006/table">
            <a:tbl>
              <a:tblPr>
                <a:tableStyleId>{5C22544A-7EE6-4342-B048-85BDC9FD1C3A}</a:tableStyleId>
              </a:tblPr>
              <a:tblGrid>
                <a:gridCol w="1512896"/>
                <a:gridCol w="1296767"/>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6</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703,647</a:t>
                      </a:r>
                      <a:r>
                        <a:rPr lang="ja-JP" altLang="en-US" sz="1200" u="none" strike="noStrike" dirty="0" smtClean="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162,809</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23.1</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79,660</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11.3</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ＭＳ Ｐゴシック" pitchFamily="50" charset="-128"/>
                          <a:ea typeface="ＭＳ Ｐゴシック" pitchFamily="50" charset="-128"/>
                        </a:rPr>
                        <a:t>21.1%</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5,520</a:t>
                      </a: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pSp>
        <p:nvGrpSpPr>
          <p:cNvPr id="36" name="グループ化 35"/>
          <p:cNvGrpSpPr/>
          <p:nvPr/>
        </p:nvGrpSpPr>
        <p:grpSpPr>
          <a:xfrm>
            <a:off x="7474970" y="1499049"/>
            <a:ext cx="2227098" cy="1157850"/>
            <a:chOff x="2283097" y="1965786"/>
            <a:chExt cx="2927444" cy="1579855"/>
          </a:xfrm>
        </p:grpSpPr>
        <p:pic>
          <p:nvPicPr>
            <p:cNvPr id="3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3329" y="1965786"/>
              <a:ext cx="1512770" cy="157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p:cNvSpPr txBox="1"/>
            <p:nvPr/>
          </p:nvSpPr>
          <p:spPr>
            <a:xfrm>
              <a:off x="3859507" y="2276872"/>
              <a:ext cx="1203113" cy="314964"/>
            </a:xfrm>
            <a:prstGeom prst="rect">
              <a:avLst/>
            </a:prstGeom>
            <a:noFill/>
          </p:spPr>
          <p:txBody>
            <a:bodyPr wrap="square" rtlCol="0">
              <a:spAutoFit/>
            </a:bodyPr>
            <a:lstStyle/>
            <a:p>
              <a:r>
                <a:rPr lang="ja-JP" altLang="en-US" sz="900" dirty="0"/>
                <a:t>岡山</a:t>
              </a:r>
              <a:r>
                <a:rPr lang="ja-JP" altLang="en-US" sz="900" dirty="0" smtClean="0"/>
                <a:t>県</a:t>
              </a:r>
              <a:endParaRPr kumimoji="1" lang="ja-JP" altLang="en-US" sz="800" dirty="0"/>
            </a:p>
          </p:txBody>
        </p:sp>
        <p:sp>
          <p:nvSpPr>
            <p:cNvPr id="39" name="角丸四角形吹き出し 38"/>
            <p:cNvSpPr/>
            <p:nvPr/>
          </p:nvSpPr>
          <p:spPr>
            <a:xfrm>
              <a:off x="2283097" y="3033043"/>
              <a:ext cx="882445" cy="418166"/>
            </a:xfrm>
            <a:prstGeom prst="wedgeRoundRectCallout">
              <a:avLst>
                <a:gd name="adj1" fmla="val 233255"/>
                <a:gd name="adj2" fmla="val -1160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岡山</a:t>
              </a:r>
              <a:r>
                <a:rPr lang="ja-JP" altLang="en-US" sz="1200" dirty="0" smtClean="0">
                  <a:solidFill>
                    <a:prstClr val="black"/>
                  </a:solidFill>
                </a:rPr>
                <a:t>市</a:t>
              </a:r>
              <a:endParaRPr lang="ja-JP" altLang="en-US" sz="1200" dirty="0">
                <a:solidFill>
                  <a:prstClr val="black"/>
                </a:solidFill>
              </a:endParaRPr>
            </a:p>
          </p:txBody>
        </p:sp>
        <p:sp>
          <p:nvSpPr>
            <p:cNvPr id="46" name="テキスト ボックス 45"/>
            <p:cNvSpPr txBox="1"/>
            <p:nvPr/>
          </p:nvSpPr>
          <p:spPr>
            <a:xfrm>
              <a:off x="3311469" y="2501954"/>
              <a:ext cx="424789" cy="740172"/>
            </a:xfrm>
            <a:prstGeom prst="rect">
              <a:avLst/>
            </a:prstGeom>
            <a:noFill/>
          </p:spPr>
          <p:txBody>
            <a:bodyPr vert="eaVert" wrap="square" rtlCol="0">
              <a:spAutoFit/>
            </a:bodyPr>
            <a:lstStyle/>
            <a:p>
              <a:r>
                <a:rPr lang="ja-JP" altLang="en-US" sz="900" dirty="0"/>
                <a:t>広島</a:t>
              </a:r>
              <a:r>
                <a:rPr lang="ja-JP" altLang="en-US" sz="900" dirty="0" smtClean="0"/>
                <a:t>県</a:t>
              </a:r>
              <a:endParaRPr kumimoji="1" lang="ja-JP" altLang="en-US" sz="800" dirty="0"/>
            </a:p>
          </p:txBody>
        </p:sp>
        <p:sp>
          <p:nvSpPr>
            <p:cNvPr id="48" name="テキスト ボックス 47"/>
            <p:cNvSpPr txBox="1"/>
            <p:nvPr/>
          </p:nvSpPr>
          <p:spPr>
            <a:xfrm>
              <a:off x="4785752" y="2385628"/>
              <a:ext cx="424789" cy="740172"/>
            </a:xfrm>
            <a:prstGeom prst="rect">
              <a:avLst/>
            </a:prstGeom>
            <a:noFill/>
          </p:spPr>
          <p:txBody>
            <a:bodyPr vert="eaVert" wrap="square" rtlCol="0">
              <a:spAutoFit/>
            </a:bodyPr>
            <a:lstStyle/>
            <a:p>
              <a:r>
                <a:rPr lang="ja-JP" altLang="en-US" sz="900" dirty="0"/>
                <a:t>兵庫</a:t>
              </a:r>
              <a:r>
                <a:rPr lang="ja-JP" altLang="en-US" sz="900" dirty="0" smtClean="0"/>
                <a:t>県</a:t>
              </a:r>
              <a:endParaRPr kumimoji="1" lang="ja-JP" altLang="en-US" sz="800" dirty="0"/>
            </a:p>
          </p:txBody>
        </p:sp>
      </p:grpSp>
      <p:grpSp>
        <p:nvGrpSpPr>
          <p:cNvPr id="61" name="グループ化 60"/>
          <p:cNvGrpSpPr/>
          <p:nvPr/>
        </p:nvGrpSpPr>
        <p:grpSpPr>
          <a:xfrm>
            <a:off x="269515" y="2311023"/>
            <a:ext cx="9345149" cy="4477922"/>
            <a:chOff x="249887" y="2397391"/>
            <a:chExt cx="9340657" cy="4477922"/>
          </a:xfrm>
        </p:grpSpPr>
        <p:sp>
          <p:nvSpPr>
            <p:cNvPr id="44" name="円/楕円 43"/>
            <p:cNvSpPr/>
            <p:nvPr/>
          </p:nvSpPr>
          <p:spPr>
            <a:xfrm>
              <a:off x="4596473" y="5307760"/>
              <a:ext cx="4947581" cy="504055"/>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kumimoji="1" lang="ja-JP" altLang="en-US" sz="1050" spc="800" dirty="0" smtClean="0">
                  <a:latin typeface="ＭＳ Ｐゴシック" pitchFamily="50" charset="-128"/>
                  <a:ea typeface="ＭＳ Ｐゴシック" pitchFamily="50" charset="-128"/>
                </a:rPr>
                <a:t>住宅改修</a:t>
              </a:r>
              <a:endParaRPr kumimoji="1" lang="ja-JP" altLang="en-US" sz="1050" spc="800" dirty="0">
                <a:latin typeface="ＭＳ Ｐゴシック" pitchFamily="50" charset="-128"/>
                <a:ea typeface="ＭＳ Ｐゴシック" pitchFamily="50" charset="-128"/>
              </a:endParaRPr>
            </a:p>
          </p:txBody>
        </p:sp>
        <p:sp>
          <p:nvSpPr>
            <p:cNvPr id="45" name="円/楕円 44"/>
            <p:cNvSpPr/>
            <p:nvPr/>
          </p:nvSpPr>
          <p:spPr>
            <a:xfrm>
              <a:off x="625271" y="5307760"/>
              <a:ext cx="3557596" cy="504055"/>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ja-JP" altLang="en-US" sz="1050" dirty="0" smtClean="0">
                  <a:latin typeface="ＭＳ Ｐゴシック" pitchFamily="50" charset="-128"/>
                  <a:ea typeface="ＭＳ Ｐゴシック" pitchFamily="50" charset="-128"/>
                </a:rPr>
                <a:t>生活支援サービス</a:t>
              </a:r>
              <a:endParaRPr lang="en-US" altLang="ja-JP" sz="1050" dirty="0" smtClean="0">
                <a:latin typeface="ＭＳ Ｐゴシック" pitchFamily="50" charset="-128"/>
                <a:ea typeface="ＭＳ Ｐゴシック" pitchFamily="50" charset="-128"/>
              </a:endParaRPr>
            </a:p>
          </p:txBody>
        </p:sp>
        <p:sp>
          <p:nvSpPr>
            <p:cNvPr id="47" name="正方形/長方形 46"/>
            <p:cNvSpPr/>
            <p:nvPr/>
          </p:nvSpPr>
          <p:spPr>
            <a:xfrm>
              <a:off x="4398299" y="5851066"/>
              <a:ext cx="5192245" cy="1015050"/>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nchorCtr="0">
              <a:noAutofit/>
            </a:bodyPr>
            <a:lstStyle/>
            <a:p>
              <a:pPr marL="85725" indent="-85725"/>
              <a:r>
                <a:rPr lang="ja-JP" altLang="en-US" sz="1050" dirty="0">
                  <a:solidFill>
                    <a:schemeClr val="tx1"/>
                  </a:solidFill>
                  <a:latin typeface="ＭＳ Ｐゴシック" pitchFamily="50" charset="-128"/>
                  <a:ea typeface="ＭＳ Ｐゴシック" pitchFamily="50" charset="-128"/>
                </a:rPr>
                <a:t>・一線を</a:t>
              </a:r>
              <a:r>
                <a:rPr lang="ja-JP" altLang="en-US" sz="1050" dirty="0" smtClean="0">
                  <a:solidFill>
                    <a:schemeClr val="tx1"/>
                  </a:solidFill>
                  <a:latin typeface="ＭＳ Ｐゴシック" pitchFamily="50" charset="-128"/>
                  <a:ea typeface="ＭＳ Ｐゴシック" pitchFamily="50" charset="-128"/>
                </a:rPr>
                <a:t>退いた大工・左官等の施工技術者が、シルバー人材センターに登録して、手すりの設置等の住宅改修を実施</a:t>
              </a:r>
              <a:endParaRPr lang="en-US" altLang="ja-JP" sz="1050" dirty="0" smtClean="0">
                <a:solidFill>
                  <a:schemeClr val="tx1"/>
                </a:solidFill>
                <a:latin typeface="ＭＳ Ｐゴシック" pitchFamily="50" charset="-128"/>
                <a:ea typeface="ＭＳ Ｐゴシック" pitchFamily="50" charset="-128"/>
              </a:endParaRPr>
            </a:p>
            <a:p>
              <a:pPr marL="85725" indent="-85725"/>
              <a:r>
                <a:rPr lang="ja-JP" altLang="en-US" sz="1050" dirty="0" smtClean="0">
                  <a:solidFill>
                    <a:schemeClr val="tx1"/>
                  </a:solidFill>
                  <a:latin typeface="ＭＳ Ｐゴシック" pitchFamily="50" charset="-128"/>
                  <a:ea typeface="ＭＳ Ｐゴシック" pitchFamily="50" charset="-128"/>
                </a:rPr>
                <a:t>・材料代実費は利用者が負担、人件費は公費</a:t>
              </a:r>
              <a:endParaRPr lang="ja-JP" altLang="en-US" sz="1100" dirty="0">
                <a:solidFill>
                  <a:schemeClr val="tx1"/>
                </a:solidFill>
                <a:latin typeface="ＭＳ Ｐゴシック" pitchFamily="50" charset="-128"/>
                <a:ea typeface="ＭＳ Ｐゴシック" pitchFamily="50" charset="-128"/>
              </a:endParaRPr>
            </a:p>
            <a:p>
              <a:pPr marL="85725" indent="-85725"/>
              <a:endParaRPr lang="en-US" altLang="ja-JP" sz="1050" dirty="0" smtClean="0">
                <a:solidFill>
                  <a:schemeClr val="tx1"/>
                </a:solidFill>
                <a:latin typeface="ＭＳ Ｐゴシック" pitchFamily="50" charset="-128"/>
                <a:ea typeface="ＭＳ Ｐゴシック" pitchFamily="50" charset="-128"/>
              </a:endParaRPr>
            </a:p>
            <a:p>
              <a:r>
                <a:rPr lang="ja-JP" altLang="en-US" sz="1000" dirty="0" smtClean="0">
                  <a:solidFill>
                    <a:schemeClr val="tx1"/>
                  </a:solidFill>
                  <a:latin typeface="ＭＳ Ｐゴシック" pitchFamily="50" charset="-128"/>
                  <a:ea typeface="ＭＳ Ｐゴシック" pitchFamily="50" charset="-128"/>
                </a:rPr>
                <a:t>　　対価　　</a:t>
              </a:r>
              <a:r>
                <a:rPr lang="en-US" altLang="ja-JP" sz="1000" dirty="0" smtClean="0">
                  <a:solidFill>
                    <a:schemeClr val="tx1"/>
                  </a:solidFill>
                  <a:latin typeface="ＭＳ Ｐゴシック" pitchFamily="50" charset="-128"/>
                  <a:ea typeface="ＭＳ Ｐゴシック" pitchFamily="50" charset="-128"/>
                </a:rPr>
                <a:t>1.650</a:t>
              </a:r>
              <a:r>
                <a:rPr lang="ja-JP" altLang="en-US" sz="1000" dirty="0">
                  <a:solidFill>
                    <a:schemeClr val="tx1"/>
                  </a:solidFill>
                  <a:latin typeface="ＭＳ Ｐゴシック" pitchFamily="50" charset="-128"/>
                  <a:ea typeface="ＭＳ Ｐゴシック" pitchFamily="50" charset="-128"/>
                </a:rPr>
                <a:t>円</a:t>
              </a:r>
              <a:r>
                <a:rPr lang="ja-JP" altLang="en-US" sz="1000" dirty="0" smtClean="0">
                  <a:solidFill>
                    <a:schemeClr val="tx1"/>
                  </a:solidFill>
                  <a:latin typeface="ＭＳ Ｐゴシック" pitchFamily="50" charset="-128"/>
                  <a:ea typeface="ＭＳ Ｐゴシック" pitchFamily="50" charset="-128"/>
                </a:rPr>
                <a:t>／時間、　道具の保守費用　一律</a:t>
              </a:r>
              <a:r>
                <a:rPr lang="en-US" altLang="ja-JP" sz="1000" dirty="0" smtClean="0">
                  <a:solidFill>
                    <a:schemeClr val="tx1"/>
                  </a:solidFill>
                  <a:latin typeface="ＭＳ Ｐゴシック" pitchFamily="50" charset="-128"/>
                  <a:ea typeface="ＭＳ Ｐゴシック" pitchFamily="50" charset="-128"/>
                </a:rPr>
                <a:t>1,000</a:t>
              </a:r>
              <a:r>
                <a:rPr lang="ja-JP" altLang="en-US" sz="1000" dirty="0" smtClean="0">
                  <a:solidFill>
                    <a:schemeClr val="tx1"/>
                  </a:solidFill>
                  <a:latin typeface="ＭＳ Ｐゴシック" pitchFamily="50" charset="-128"/>
                  <a:ea typeface="ＭＳ Ｐゴシック" pitchFamily="50" charset="-128"/>
                </a:rPr>
                <a:t>円（作業</a:t>
              </a:r>
              <a:r>
                <a:rPr lang="ja-JP" altLang="en-US" sz="1000" dirty="0">
                  <a:solidFill>
                    <a:schemeClr val="tx1"/>
                  </a:solidFill>
                  <a:latin typeface="ＭＳ Ｐゴシック" pitchFamily="50" charset="-128"/>
                  <a:ea typeface="ＭＳ Ｐゴシック" pitchFamily="50" charset="-128"/>
                </a:rPr>
                <a:t>時間が４時間を越えた</a:t>
              </a:r>
              <a:r>
                <a:rPr lang="ja-JP" altLang="en-US" sz="1000" dirty="0" smtClean="0">
                  <a:solidFill>
                    <a:schemeClr val="tx1"/>
                  </a:solidFill>
                  <a:latin typeface="ＭＳ Ｐゴシック" pitchFamily="50" charset="-128"/>
                  <a:ea typeface="ＭＳ Ｐゴシック" pitchFamily="50" charset="-128"/>
                </a:rPr>
                <a:t>場合）</a:t>
              </a:r>
              <a:endParaRPr lang="en-US" altLang="ja-JP" sz="1000" dirty="0" smtClean="0">
                <a:solidFill>
                  <a:schemeClr val="tx1"/>
                </a:solidFill>
                <a:latin typeface="ＭＳ Ｐゴシック" pitchFamily="50" charset="-128"/>
                <a:ea typeface="ＭＳ Ｐゴシック" pitchFamily="50" charset="-128"/>
              </a:endParaRPr>
            </a:p>
            <a:p>
              <a:r>
                <a:rPr lang="ja-JP" altLang="en-US" sz="1000" dirty="0">
                  <a:solidFill>
                    <a:schemeClr val="tx1"/>
                  </a:solidFill>
                  <a:latin typeface="ＭＳ Ｐゴシック" pitchFamily="50" charset="-128"/>
                  <a:ea typeface="ＭＳ Ｐゴシック" pitchFamily="50" charset="-128"/>
                </a:rPr>
                <a:t>　</a:t>
              </a:r>
              <a:r>
                <a:rPr lang="ja-JP" altLang="en-US" sz="1000" dirty="0" smtClean="0">
                  <a:solidFill>
                    <a:schemeClr val="tx1"/>
                  </a:solidFill>
                  <a:latin typeface="ＭＳ Ｐゴシック" pitchFamily="50" charset="-128"/>
                  <a:ea typeface="ＭＳ Ｐゴシック" pitchFamily="50" charset="-128"/>
                </a:rPr>
                <a:t>　サービス提供登録者数　</a:t>
              </a:r>
              <a:r>
                <a:rPr lang="en-US" altLang="ja-JP" sz="1000" dirty="0">
                  <a:solidFill>
                    <a:schemeClr val="tx1"/>
                  </a:solidFill>
                  <a:latin typeface="ＭＳ Ｐゴシック" pitchFamily="50" charset="-128"/>
                  <a:ea typeface="ＭＳ Ｐゴシック" pitchFamily="50" charset="-128"/>
                </a:rPr>
                <a:t>39</a:t>
              </a:r>
              <a:r>
                <a:rPr lang="ja-JP" altLang="en-US" sz="1000" dirty="0" smtClean="0">
                  <a:solidFill>
                    <a:schemeClr val="tx1"/>
                  </a:solidFill>
                  <a:latin typeface="ＭＳ Ｐゴシック" pitchFamily="50" charset="-128"/>
                  <a:ea typeface="ＭＳ Ｐゴシック" pitchFamily="50" charset="-128"/>
                </a:rPr>
                <a:t>人（平均年齢　</a:t>
              </a:r>
              <a:r>
                <a:rPr lang="en-US" altLang="ja-JP" sz="1000" dirty="0">
                  <a:solidFill>
                    <a:schemeClr val="tx1"/>
                  </a:solidFill>
                  <a:latin typeface="ＭＳ Ｐゴシック" pitchFamily="50" charset="-128"/>
                  <a:ea typeface="ＭＳ Ｐゴシック" pitchFamily="50" charset="-128"/>
                </a:rPr>
                <a:t>72.2</a:t>
              </a:r>
              <a:r>
                <a:rPr lang="ja-JP" altLang="en-US" sz="1000" dirty="0" smtClean="0">
                  <a:solidFill>
                    <a:schemeClr val="tx1"/>
                  </a:solidFill>
                  <a:latin typeface="ＭＳ Ｐゴシック" pitchFamily="50" charset="-128"/>
                  <a:ea typeface="ＭＳ Ｐゴシック" pitchFamily="50" charset="-128"/>
                </a:rPr>
                <a:t>歳）</a:t>
              </a:r>
              <a:endParaRPr lang="en-US" altLang="ja-JP" sz="1000" dirty="0" smtClean="0">
                <a:solidFill>
                  <a:schemeClr val="tx1"/>
                </a:solidFill>
                <a:latin typeface="ＭＳ Ｐゴシック" pitchFamily="50" charset="-128"/>
                <a:ea typeface="ＭＳ Ｐゴシック" pitchFamily="50" charset="-128"/>
              </a:endParaRPr>
            </a:p>
            <a:p>
              <a:pPr marL="95250" indent="-95250"/>
              <a:r>
                <a:rPr lang="ja-JP" altLang="en-US" sz="1000" dirty="0">
                  <a:solidFill>
                    <a:schemeClr val="tx1"/>
                  </a:solidFill>
                  <a:latin typeface="ＭＳ Ｐゴシック" pitchFamily="50" charset="-128"/>
                  <a:ea typeface="ＭＳ Ｐゴシック" pitchFamily="50" charset="-128"/>
                </a:rPr>
                <a:t>　</a:t>
              </a:r>
              <a:endParaRPr lang="en-US" altLang="ja-JP" sz="1050" dirty="0" smtClean="0">
                <a:solidFill>
                  <a:schemeClr val="tx1"/>
                </a:solidFill>
                <a:latin typeface="ＭＳ Ｐゴシック" pitchFamily="50" charset="-128"/>
                <a:ea typeface="ＭＳ Ｐゴシック" pitchFamily="50" charset="-128"/>
              </a:endParaRPr>
            </a:p>
          </p:txBody>
        </p:sp>
        <p:sp>
          <p:nvSpPr>
            <p:cNvPr id="52" name="正方形/長方形 51"/>
            <p:cNvSpPr/>
            <p:nvPr/>
          </p:nvSpPr>
          <p:spPr>
            <a:xfrm>
              <a:off x="572155" y="5851066"/>
              <a:ext cx="3557596" cy="1024247"/>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pPr marL="85725" indent="-85725"/>
              <a:r>
                <a:rPr lang="ja-JP" altLang="en-US" sz="1050" dirty="0" smtClean="0">
                  <a:solidFill>
                    <a:schemeClr val="tx1"/>
                  </a:solidFill>
                  <a:latin typeface="+mn-ea"/>
                </a:rPr>
                <a:t>・さまざまな生活支援（家事、散歩の付き添いなど）</a:t>
              </a:r>
              <a:endParaRPr lang="en-US" altLang="ja-JP" sz="1050" dirty="0" smtClean="0">
                <a:solidFill>
                  <a:schemeClr val="tx1"/>
                </a:solidFill>
                <a:latin typeface="+mn-ea"/>
              </a:endParaRPr>
            </a:p>
            <a:p>
              <a:pPr marL="85725" indent="-85725"/>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a:t>
              </a:r>
              <a:r>
                <a:rPr lang="ja-JP" altLang="en-US" sz="1000" dirty="0" smtClean="0">
                  <a:solidFill>
                    <a:schemeClr val="tx1"/>
                  </a:solidFill>
                  <a:latin typeface="+mn-ea"/>
                </a:rPr>
                <a:t>料金　　</a:t>
              </a:r>
              <a:r>
                <a:rPr lang="en-US" altLang="ja-JP" sz="1000" dirty="0" smtClean="0">
                  <a:solidFill>
                    <a:schemeClr val="tx1"/>
                  </a:solidFill>
                  <a:latin typeface="+mn-ea"/>
                </a:rPr>
                <a:t>100</a:t>
              </a:r>
              <a:r>
                <a:rPr lang="ja-JP" altLang="en-US" sz="1000" dirty="0" smtClean="0">
                  <a:solidFill>
                    <a:schemeClr val="tx1"/>
                  </a:solidFill>
                  <a:latin typeface="+mn-ea"/>
                </a:rPr>
                <a:t>円／</a:t>
              </a:r>
              <a:r>
                <a:rPr lang="en-US" altLang="ja-JP" sz="1000" dirty="0" smtClean="0">
                  <a:solidFill>
                    <a:schemeClr val="tx1"/>
                  </a:solidFill>
                  <a:latin typeface="+mn-ea"/>
                </a:rPr>
                <a:t>60</a:t>
              </a:r>
              <a:r>
                <a:rPr lang="ja-JP" altLang="en-US" sz="1000" dirty="0" smtClean="0">
                  <a:solidFill>
                    <a:schemeClr val="tx1"/>
                  </a:solidFill>
                  <a:latin typeface="+mn-ea"/>
                </a:rPr>
                <a:t>分以内</a:t>
              </a:r>
              <a:endParaRPr lang="en-US" altLang="ja-JP" sz="1000" dirty="0" smtClean="0">
                <a:solidFill>
                  <a:schemeClr val="tx1"/>
                </a:solidFill>
                <a:latin typeface="+mn-ea"/>
              </a:endParaRPr>
            </a:p>
            <a:p>
              <a:r>
                <a:rPr lang="ja-JP" altLang="en-US" sz="1000" dirty="0" smtClean="0">
                  <a:solidFill>
                    <a:schemeClr val="tx1"/>
                  </a:solidFill>
                  <a:latin typeface="+mn-ea"/>
                </a:rPr>
                <a:t>　　対価　</a:t>
              </a:r>
              <a:r>
                <a:rPr lang="en-US" altLang="ja-JP" sz="1000" dirty="0" smtClean="0">
                  <a:solidFill>
                    <a:schemeClr val="tx1"/>
                  </a:solidFill>
                  <a:latin typeface="+mn-ea"/>
                </a:rPr>
                <a:t>1,000</a:t>
              </a:r>
              <a:r>
                <a:rPr lang="ja-JP" altLang="en-US" sz="1000" dirty="0" smtClean="0">
                  <a:solidFill>
                    <a:schemeClr val="tx1"/>
                  </a:solidFill>
                  <a:latin typeface="+mn-ea"/>
                </a:rPr>
                <a:t>円</a:t>
              </a:r>
              <a:r>
                <a:rPr lang="ja-JP" altLang="en-US" sz="1000" dirty="0">
                  <a:solidFill>
                    <a:schemeClr val="tx1"/>
                  </a:solidFill>
                  <a:latin typeface="+mn-ea"/>
                </a:rPr>
                <a:t>／</a:t>
              </a:r>
              <a:r>
                <a:rPr lang="en-US" altLang="ja-JP" sz="1000" dirty="0">
                  <a:solidFill>
                    <a:schemeClr val="tx1"/>
                  </a:solidFill>
                  <a:latin typeface="+mn-ea"/>
                </a:rPr>
                <a:t>60</a:t>
              </a:r>
              <a:r>
                <a:rPr lang="ja-JP" altLang="en-US" sz="1000" dirty="0" smtClean="0">
                  <a:solidFill>
                    <a:schemeClr val="tx1"/>
                  </a:solidFill>
                  <a:latin typeface="+mn-ea"/>
                </a:rPr>
                <a:t>分以内</a:t>
              </a:r>
              <a:endParaRPr lang="en-US" altLang="ja-JP" sz="1000" dirty="0" smtClean="0">
                <a:solidFill>
                  <a:schemeClr val="tx1"/>
                </a:solidFill>
                <a:latin typeface="+mn-ea"/>
              </a:endParaRPr>
            </a:p>
            <a:p>
              <a:r>
                <a:rPr lang="ja-JP" altLang="en-US" sz="1000" dirty="0">
                  <a:solidFill>
                    <a:schemeClr val="tx1"/>
                  </a:solidFill>
                  <a:latin typeface="+mn-ea"/>
                </a:rPr>
                <a:t>　　</a:t>
              </a:r>
              <a:r>
                <a:rPr lang="ja-JP" altLang="en-US" sz="1000" dirty="0" smtClean="0">
                  <a:solidFill>
                    <a:schemeClr val="tx1"/>
                  </a:solidFill>
                  <a:latin typeface="+mn-ea"/>
                </a:rPr>
                <a:t>サービス提供登録者数</a:t>
              </a:r>
              <a:r>
                <a:rPr lang="ja-JP" altLang="en-US" sz="1000" dirty="0">
                  <a:solidFill>
                    <a:schemeClr val="tx1"/>
                  </a:solidFill>
                  <a:latin typeface="+mn-ea"/>
                </a:rPr>
                <a:t>　</a:t>
              </a:r>
              <a:r>
                <a:rPr lang="en-US" altLang="ja-JP" sz="1000" dirty="0">
                  <a:solidFill>
                    <a:schemeClr val="tx1"/>
                  </a:solidFill>
                  <a:latin typeface="+mn-ea"/>
                </a:rPr>
                <a:t>54</a:t>
              </a:r>
              <a:r>
                <a:rPr lang="ja-JP" altLang="en-US" sz="1000" dirty="0" smtClean="0">
                  <a:solidFill>
                    <a:schemeClr val="tx1"/>
                  </a:solidFill>
                  <a:latin typeface="+mn-ea"/>
                </a:rPr>
                <a:t>人（平均</a:t>
              </a:r>
              <a:r>
                <a:rPr lang="ja-JP" altLang="en-US" sz="1000" dirty="0">
                  <a:solidFill>
                    <a:schemeClr val="tx1"/>
                  </a:solidFill>
                  <a:latin typeface="+mn-ea"/>
                </a:rPr>
                <a:t>年齢　</a:t>
              </a:r>
              <a:r>
                <a:rPr lang="en-US" altLang="ja-JP" sz="1000" dirty="0">
                  <a:solidFill>
                    <a:schemeClr val="tx1"/>
                  </a:solidFill>
                  <a:latin typeface="+mn-ea"/>
                </a:rPr>
                <a:t>70.3</a:t>
              </a:r>
              <a:r>
                <a:rPr lang="ja-JP" altLang="en-US" sz="1000" dirty="0" smtClean="0">
                  <a:solidFill>
                    <a:schemeClr val="tx1"/>
                  </a:solidFill>
                  <a:latin typeface="+mn-ea"/>
                </a:rPr>
                <a:t>歳）</a:t>
              </a:r>
              <a:endParaRPr lang="ja-JP" altLang="en-US" sz="1000" dirty="0">
                <a:solidFill>
                  <a:schemeClr val="tx1"/>
                </a:solidFill>
                <a:latin typeface="+mn-ea"/>
              </a:endParaRPr>
            </a:p>
            <a:p>
              <a:r>
                <a:rPr lang="ja-JP" altLang="en-US" sz="1000" dirty="0" smtClean="0">
                  <a:solidFill>
                    <a:schemeClr val="tx1"/>
                  </a:solidFill>
                  <a:latin typeface="+mn-ea"/>
                </a:rPr>
                <a:t>　　</a:t>
              </a:r>
              <a:endParaRPr lang="en-US" altLang="ja-JP" sz="1000" dirty="0" smtClean="0">
                <a:solidFill>
                  <a:schemeClr val="tx1"/>
                </a:solidFill>
                <a:latin typeface="+mn-ea"/>
              </a:endParaRPr>
            </a:p>
            <a:p>
              <a:r>
                <a:rPr lang="ja-JP" altLang="en-US" sz="1000" dirty="0">
                  <a:solidFill>
                    <a:schemeClr val="tx1"/>
                  </a:solidFill>
                  <a:latin typeface="+mn-ea"/>
                </a:rPr>
                <a:t>　</a:t>
              </a:r>
              <a:r>
                <a:rPr lang="ja-JP" altLang="en-US" sz="1000" dirty="0" smtClean="0">
                  <a:solidFill>
                    <a:schemeClr val="tx1"/>
                  </a:solidFill>
                  <a:latin typeface="+mn-ea"/>
                </a:rPr>
                <a:t>　　　　　</a:t>
              </a:r>
              <a:endParaRPr lang="ja-JP" altLang="en-US" sz="1000" dirty="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a:t>
              </a:r>
              <a:endParaRPr lang="en-US" altLang="ja-JP" sz="1000" dirty="0" smtClean="0">
                <a:solidFill>
                  <a:schemeClr val="tx1"/>
                </a:solidFill>
                <a:latin typeface="+mn-ea"/>
              </a:endParaRPr>
            </a:p>
            <a:p>
              <a:endParaRPr lang="en-US" altLang="ja-JP" sz="1050" dirty="0" smtClean="0">
                <a:solidFill>
                  <a:schemeClr val="tx1"/>
                </a:solidFill>
                <a:latin typeface="+mn-ea"/>
              </a:endParaRPr>
            </a:p>
            <a:p>
              <a:pPr algn="ctr"/>
              <a:endParaRPr lang="en-US" altLang="ja-JP" sz="1050" dirty="0" smtClean="0">
                <a:solidFill>
                  <a:schemeClr val="tx1"/>
                </a:solidFill>
                <a:latin typeface="+mn-ea"/>
              </a:endParaRPr>
            </a:p>
          </p:txBody>
        </p:sp>
        <p:sp>
          <p:nvSpPr>
            <p:cNvPr id="25" name="テキスト ボックス 24"/>
            <p:cNvSpPr txBox="1"/>
            <p:nvPr/>
          </p:nvSpPr>
          <p:spPr>
            <a:xfrm>
              <a:off x="249887" y="2397391"/>
              <a:ext cx="2035832" cy="292388"/>
            </a:xfrm>
            <a:prstGeom prst="rect">
              <a:avLst/>
            </a:prstGeom>
            <a:solidFill>
              <a:schemeClr val="accent6">
                <a:lumMod val="40000"/>
                <a:lumOff val="60000"/>
              </a:schemeClr>
            </a:solidFill>
          </p:spPr>
          <p:txBody>
            <a:bodyPr wrap="square" rtlCol="0" anchor="ctr" anchorCtr="0">
              <a:spAutoFit/>
            </a:bodyPr>
            <a:lstStyle/>
            <a:p>
              <a:pPr algn="ctr"/>
              <a:r>
                <a:rPr kumimoji="1" lang="ja-JP" altLang="en-US" sz="1300" dirty="0" smtClean="0"/>
                <a:t>地域包括支援センター</a:t>
              </a:r>
              <a:endParaRPr kumimoji="1" lang="ja-JP" altLang="en-US" sz="1300" dirty="0"/>
            </a:p>
          </p:txBody>
        </p:sp>
        <p:sp>
          <p:nvSpPr>
            <p:cNvPr id="57" name="角丸四角形 56"/>
            <p:cNvSpPr/>
            <p:nvPr/>
          </p:nvSpPr>
          <p:spPr>
            <a:xfrm>
              <a:off x="257939" y="2689778"/>
              <a:ext cx="2100391" cy="510778"/>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85725" indent="-85725">
                <a:tabLst>
                  <a:tab pos="265113" algn="l"/>
                </a:tabLst>
              </a:pPr>
              <a:r>
                <a:rPr lang="ja-JP" altLang="en-US" sz="1200" dirty="0" smtClean="0"/>
                <a:t>・利用者の訪問、総合相談で生活支援の必要性を判断</a:t>
              </a:r>
              <a:endParaRPr kumimoji="1" lang="ja-JP" altLang="en-US" sz="1300" dirty="0"/>
            </a:p>
          </p:txBody>
        </p:sp>
        <p:sp>
          <p:nvSpPr>
            <p:cNvPr id="10" name="テキスト ボックス 9"/>
            <p:cNvSpPr txBox="1"/>
            <p:nvPr/>
          </p:nvSpPr>
          <p:spPr>
            <a:xfrm>
              <a:off x="2294280" y="2509020"/>
              <a:ext cx="2634497" cy="246221"/>
            </a:xfrm>
            <a:prstGeom prst="rect">
              <a:avLst/>
            </a:prstGeom>
            <a:noFill/>
          </p:spPr>
          <p:txBody>
            <a:bodyPr wrap="square" rtlCol="0" anchor="ctr" anchorCtr="0">
              <a:spAutoFit/>
            </a:bodyPr>
            <a:lstStyle/>
            <a:p>
              <a:r>
                <a:rPr kumimoji="1" lang="ja-JP" altLang="en-US" sz="1000" dirty="0" smtClean="0"/>
                <a:t>ケースカンファレンスの参加の呼びかけ</a:t>
              </a:r>
              <a:endParaRPr kumimoji="1" lang="ja-JP" altLang="en-US" sz="1000" dirty="0"/>
            </a:p>
          </p:txBody>
        </p:sp>
        <p:sp>
          <p:nvSpPr>
            <p:cNvPr id="58" name="角丸四角形 57"/>
            <p:cNvSpPr/>
            <p:nvPr/>
          </p:nvSpPr>
          <p:spPr>
            <a:xfrm>
              <a:off x="3102395" y="3531056"/>
              <a:ext cx="3077979" cy="715089"/>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85725" indent="-85725">
                <a:tabLst>
                  <a:tab pos="85725" algn="l"/>
                </a:tabLst>
              </a:pPr>
              <a:r>
                <a:rPr kumimoji="1" lang="ja-JP" altLang="en-US" sz="1200" dirty="0" smtClean="0"/>
                <a:t>コーディネーターの事前準備</a:t>
              </a:r>
              <a:endParaRPr kumimoji="1" lang="en-US" altLang="ja-JP" sz="1200" dirty="0" smtClean="0"/>
            </a:p>
            <a:p>
              <a:pPr marL="85725" indent="-85725">
                <a:tabLst>
                  <a:tab pos="85725" algn="l"/>
                </a:tabLst>
              </a:pPr>
              <a:r>
                <a:rPr lang="ja-JP" altLang="en-US" sz="1200" dirty="0" smtClean="0"/>
                <a:t>・本人、家族にサービス内容・料金を説明</a:t>
              </a:r>
              <a:endParaRPr lang="en-US" altLang="ja-JP" sz="1200" dirty="0" smtClean="0"/>
            </a:p>
            <a:p>
              <a:pPr marL="85725" indent="-85725">
                <a:tabLst>
                  <a:tab pos="85725" algn="l"/>
                </a:tabLst>
              </a:pPr>
              <a:r>
                <a:rPr kumimoji="1" lang="ja-JP" altLang="en-US" sz="1200" dirty="0" smtClean="0"/>
                <a:t>・現地の下見（家屋の状況、散歩コース等）</a:t>
              </a:r>
              <a:endParaRPr kumimoji="1" lang="ja-JP" altLang="en-US" sz="1200" dirty="0"/>
            </a:p>
          </p:txBody>
        </p:sp>
        <p:sp>
          <p:nvSpPr>
            <p:cNvPr id="59" name="右矢印 58"/>
            <p:cNvSpPr/>
            <p:nvPr/>
          </p:nvSpPr>
          <p:spPr>
            <a:xfrm rot="5400000">
              <a:off x="919048" y="3224265"/>
              <a:ext cx="372461" cy="325048"/>
            </a:xfrm>
            <a:prstGeom prst="rightArrow">
              <a:avLst>
                <a:gd name="adj1" fmla="val 50000"/>
                <a:gd name="adj2" fmla="val 74267"/>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257939" y="3531056"/>
              <a:ext cx="2108443" cy="1328023"/>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rtlCol="0" anchor="ctr">
              <a:spAutoFit/>
            </a:bodyPr>
            <a:lstStyle/>
            <a:p>
              <a:pPr marL="361950" indent="-361950">
                <a:tabLst>
                  <a:tab pos="265113" algn="l"/>
                </a:tabLst>
              </a:pPr>
              <a:r>
                <a:rPr lang="ja-JP" altLang="en-US" sz="1200" dirty="0" smtClean="0"/>
                <a:t>ケース検討会</a:t>
              </a:r>
              <a:endParaRPr lang="en-US" altLang="ja-JP" sz="1200" dirty="0" smtClean="0"/>
            </a:p>
            <a:p>
              <a:pPr marL="361950" indent="-361950">
                <a:tabLst>
                  <a:tab pos="265113" algn="l"/>
                </a:tabLst>
              </a:pPr>
              <a:r>
                <a:rPr kumimoji="1" lang="ja-JP" altLang="en-US" sz="1200" dirty="0" smtClean="0"/>
                <a:t>・利用者の状態</a:t>
              </a:r>
              <a:endParaRPr kumimoji="1" lang="en-US" altLang="ja-JP" sz="1200" dirty="0" smtClean="0"/>
            </a:p>
            <a:p>
              <a:pPr marL="85725" indent="-85725">
                <a:tabLst>
                  <a:tab pos="85725" algn="l"/>
                </a:tabLst>
              </a:pPr>
              <a:r>
                <a:rPr lang="ja-JP" altLang="en-US" sz="1200" dirty="0" smtClean="0"/>
                <a:t>・リハ職等による改善可能性の見通しと支援上の注意点</a:t>
              </a:r>
              <a:endParaRPr lang="en-US" altLang="ja-JP" sz="1200" dirty="0" smtClean="0"/>
            </a:p>
            <a:p>
              <a:pPr marL="85725" indent="-85725">
                <a:tabLst>
                  <a:tab pos="85725" algn="l"/>
                </a:tabLst>
              </a:pPr>
              <a:r>
                <a:rPr lang="ja-JP" altLang="en-US" sz="1200" dirty="0"/>
                <a:t>・到達目標</a:t>
              </a:r>
              <a:r>
                <a:rPr lang="ja-JP" altLang="en-US" sz="1200" dirty="0" smtClean="0"/>
                <a:t>の設定</a:t>
              </a:r>
              <a:endParaRPr kumimoji="1" lang="en-US" altLang="ja-JP" sz="1200" dirty="0" smtClean="0"/>
            </a:p>
            <a:p>
              <a:pPr marL="85725" indent="-85725">
                <a:tabLst>
                  <a:tab pos="85725" algn="l"/>
                </a:tabLst>
              </a:pPr>
              <a:r>
                <a:rPr kumimoji="1" lang="ja-JP" altLang="en-US" sz="1200" dirty="0" smtClean="0"/>
                <a:t>・必要な生活支援の内容</a:t>
              </a:r>
              <a:endParaRPr kumimoji="1" lang="en-US" altLang="ja-JP" sz="1200" dirty="0" smtClean="0"/>
            </a:p>
          </p:txBody>
        </p:sp>
        <p:sp>
          <p:nvSpPr>
            <p:cNvPr id="31" name="フリーフォーム 30"/>
            <p:cNvSpPr/>
            <p:nvPr/>
          </p:nvSpPr>
          <p:spPr>
            <a:xfrm>
              <a:off x="1743741" y="2632131"/>
              <a:ext cx="3852524" cy="914879"/>
            </a:xfrm>
            <a:custGeom>
              <a:avLst/>
              <a:gdLst>
                <a:gd name="connsiteX0" fmla="*/ 0 w 2966483"/>
                <a:gd name="connsiteY0" fmla="*/ 925032 h 925032"/>
                <a:gd name="connsiteX1" fmla="*/ 0 w 2966483"/>
                <a:gd name="connsiteY1" fmla="*/ 691116 h 925032"/>
                <a:gd name="connsiteX2" fmla="*/ 2966483 w 2966483"/>
                <a:gd name="connsiteY2" fmla="*/ 691116 h 925032"/>
                <a:gd name="connsiteX3" fmla="*/ 2966483 w 2966483"/>
                <a:gd name="connsiteY3" fmla="*/ 0 h 925032"/>
              </a:gdLst>
              <a:ahLst/>
              <a:cxnLst>
                <a:cxn ang="0">
                  <a:pos x="connsiteX0" y="connsiteY0"/>
                </a:cxn>
                <a:cxn ang="0">
                  <a:pos x="connsiteX1" y="connsiteY1"/>
                </a:cxn>
                <a:cxn ang="0">
                  <a:pos x="connsiteX2" y="connsiteY2"/>
                </a:cxn>
                <a:cxn ang="0">
                  <a:pos x="connsiteX3" y="connsiteY3"/>
                </a:cxn>
              </a:cxnLst>
              <a:rect l="l" t="t" r="r" b="b"/>
              <a:pathLst>
                <a:path w="2966483" h="925032">
                  <a:moveTo>
                    <a:pt x="0" y="925032"/>
                  </a:moveTo>
                  <a:lnTo>
                    <a:pt x="0" y="691116"/>
                  </a:lnTo>
                  <a:lnTo>
                    <a:pt x="2966483" y="691116"/>
                  </a:lnTo>
                  <a:lnTo>
                    <a:pt x="2966483" y="0"/>
                  </a:lnTo>
                </a:path>
              </a:pathLst>
            </a:custGeom>
            <a:noFill/>
            <a:ln w="381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flipV="1">
              <a:off x="2366497" y="3907703"/>
              <a:ext cx="735896" cy="45719"/>
            </a:xfrm>
            <a:custGeom>
              <a:avLst/>
              <a:gdLst>
                <a:gd name="connsiteX0" fmla="*/ 0 w 808074"/>
                <a:gd name="connsiteY0" fmla="*/ 0 h 0"/>
                <a:gd name="connsiteX1" fmla="*/ 808074 w 808074"/>
                <a:gd name="connsiteY1" fmla="*/ 0 h 0"/>
              </a:gdLst>
              <a:ahLst/>
              <a:cxnLst>
                <a:cxn ang="0">
                  <a:pos x="connsiteX0" y="connsiteY0"/>
                </a:cxn>
                <a:cxn ang="0">
                  <a:pos x="connsiteX1" y="connsiteY1"/>
                </a:cxn>
              </a:cxnLst>
              <a:rect l="l" t="t" r="r" b="b"/>
              <a:pathLst>
                <a:path w="808074">
                  <a:moveTo>
                    <a:pt x="0" y="0"/>
                  </a:moveTo>
                  <a:lnTo>
                    <a:pt x="808074" y="0"/>
                  </a:ln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4607482" y="4246145"/>
              <a:ext cx="0" cy="308344"/>
            </a:xfrm>
            <a:custGeom>
              <a:avLst/>
              <a:gdLst>
                <a:gd name="connsiteX0" fmla="*/ 0 w 0"/>
                <a:gd name="connsiteY0" fmla="*/ 0 h 308344"/>
                <a:gd name="connsiteX1" fmla="*/ 0 w 0"/>
                <a:gd name="connsiteY1" fmla="*/ 308344 h 308344"/>
              </a:gdLst>
              <a:ahLst/>
              <a:cxnLst>
                <a:cxn ang="0">
                  <a:pos x="connsiteX0" y="connsiteY0"/>
                </a:cxn>
                <a:cxn ang="0">
                  <a:pos x="connsiteX1" y="connsiteY1"/>
                </a:cxn>
              </a:cxnLst>
              <a:rect l="l" t="t" r="r" b="b"/>
              <a:pathLst>
                <a:path h="308344">
                  <a:moveTo>
                    <a:pt x="0" y="0"/>
                  </a:moveTo>
                  <a:lnTo>
                    <a:pt x="0" y="308344"/>
                  </a:ln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2355571" y="4965597"/>
              <a:ext cx="4588086" cy="232401"/>
            </a:xfrm>
            <a:custGeom>
              <a:avLst/>
              <a:gdLst>
                <a:gd name="connsiteX0" fmla="*/ 0 w 4242390"/>
                <a:gd name="connsiteY0" fmla="*/ 191386 h 202018"/>
                <a:gd name="connsiteX1" fmla="*/ 0 w 4242390"/>
                <a:gd name="connsiteY1" fmla="*/ 10632 h 202018"/>
                <a:gd name="connsiteX2" fmla="*/ 4242390 w 4242390"/>
                <a:gd name="connsiteY2" fmla="*/ 0 h 202018"/>
                <a:gd name="connsiteX3" fmla="*/ 4242390 w 4242390"/>
                <a:gd name="connsiteY3" fmla="*/ 202018 h 202018"/>
              </a:gdLst>
              <a:ahLst/>
              <a:cxnLst>
                <a:cxn ang="0">
                  <a:pos x="connsiteX0" y="connsiteY0"/>
                </a:cxn>
                <a:cxn ang="0">
                  <a:pos x="connsiteX1" y="connsiteY1"/>
                </a:cxn>
                <a:cxn ang="0">
                  <a:pos x="connsiteX2" y="connsiteY2"/>
                </a:cxn>
                <a:cxn ang="0">
                  <a:pos x="connsiteX3" y="connsiteY3"/>
                </a:cxn>
              </a:cxnLst>
              <a:rect l="l" t="t" r="r" b="b"/>
              <a:pathLst>
                <a:path w="4242390" h="202018">
                  <a:moveTo>
                    <a:pt x="0" y="191386"/>
                  </a:moveTo>
                  <a:lnTo>
                    <a:pt x="0" y="10632"/>
                  </a:lnTo>
                  <a:lnTo>
                    <a:pt x="4242390" y="0"/>
                  </a:lnTo>
                  <a:lnTo>
                    <a:pt x="4242390" y="202018"/>
                  </a:lnTo>
                </a:path>
              </a:pathLst>
            </a:custGeom>
            <a:noFill/>
            <a:ln w="381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flipV="1">
              <a:off x="4603895" y="4785833"/>
              <a:ext cx="45719" cy="191501"/>
            </a:xfrm>
            <a:custGeom>
              <a:avLst/>
              <a:gdLst>
                <a:gd name="connsiteX0" fmla="*/ 0 w 0"/>
                <a:gd name="connsiteY0" fmla="*/ 0 h 233916"/>
                <a:gd name="connsiteX1" fmla="*/ 0 w 0"/>
                <a:gd name="connsiteY1" fmla="*/ 233916 h 233916"/>
              </a:gdLst>
              <a:ahLst/>
              <a:cxnLst>
                <a:cxn ang="0">
                  <a:pos x="connsiteX0" y="connsiteY0"/>
                </a:cxn>
                <a:cxn ang="0">
                  <a:pos x="connsiteX1" y="connsiteY1"/>
                </a:cxn>
              </a:cxnLst>
              <a:rect l="l" t="t" r="r" b="b"/>
              <a:pathLst>
                <a:path h="233916">
                  <a:moveTo>
                    <a:pt x="0" y="0"/>
                  </a:moveTo>
                  <a:lnTo>
                    <a:pt x="0" y="23391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4723270" y="2408523"/>
              <a:ext cx="1745991" cy="292388"/>
            </a:xfrm>
            <a:prstGeom prst="rect">
              <a:avLst/>
            </a:prstGeom>
            <a:solidFill>
              <a:schemeClr val="accent5">
                <a:lumMod val="60000"/>
                <a:lumOff val="40000"/>
              </a:schemeClr>
            </a:solidFill>
            <a:ln w="25400">
              <a:solidFill>
                <a:schemeClr val="tx2"/>
              </a:solidFill>
            </a:ln>
            <a:scene3d>
              <a:camera prst="orthographicFront"/>
              <a:lightRig rig="threePt" dir="t"/>
            </a:scene3d>
            <a:sp3d>
              <a:bevelT/>
            </a:sp3d>
          </p:spPr>
          <p:txBody>
            <a:bodyPr wrap="none" rtlCol="0" anchor="ctr" anchorCtr="0">
              <a:spAutoFit/>
            </a:bodyPr>
            <a:lstStyle/>
            <a:p>
              <a:r>
                <a:rPr kumimoji="1" lang="ja-JP" altLang="en-US" sz="1300" b="1" dirty="0" smtClean="0"/>
                <a:t>シルバー人材センター</a:t>
              </a:r>
              <a:endParaRPr kumimoji="1" lang="ja-JP" altLang="en-US" sz="1300" b="1" dirty="0"/>
            </a:p>
          </p:txBody>
        </p:sp>
        <p:sp>
          <p:nvSpPr>
            <p:cNvPr id="60" name="角丸四角形 59"/>
            <p:cNvSpPr/>
            <p:nvPr/>
          </p:nvSpPr>
          <p:spPr>
            <a:xfrm>
              <a:off x="3611529" y="4554489"/>
              <a:ext cx="1984737" cy="306467"/>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none" lIns="36000" rtlCol="0" anchor="ctr">
              <a:spAutoFit/>
            </a:bodyPr>
            <a:lstStyle/>
            <a:p>
              <a:pPr marL="85725" indent="-85725">
                <a:tabLst>
                  <a:tab pos="85725" algn="l"/>
                </a:tabLst>
              </a:pPr>
              <a:r>
                <a:rPr kumimoji="1" lang="ja-JP" altLang="en-US" sz="1200" dirty="0" smtClean="0"/>
                <a:t>サービス提供者をマッチング</a:t>
              </a:r>
              <a:endParaRPr kumimoji="1" lang="ja-JP" altLang="en-US" sz="1200" dirty="0"/>
            </a:p>
          </p:txBody>
        </p:sp>
      </p:grpSp>
      <p:sp>
        <p:nvSpPr>
          <p:cNvPr id="41" name="円/楕円 40"/>
          <p:cNvSpPr/>
          <p:nvPr/>
        </p:nvSpPr>
        <p:spPr>
          <a:xfrm>
            <a:off x="4955383" y="2626445"/>
            <a:ext cx="1393941" cy="389513"/>
          </a:xfrm>
          <a:prstGeom prst="ellipse">
            <a:avLst/>
          </a:prstGeom>
          <a:solidFill>
            <a:srgbClr val="FFFF00"/>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200" b="1" spc="-150" dirty="0" smtClean="0">
                <a:latin typeface="ＭＳ Ｐゴシック" pitchFamily="50" charset="-128"/>
                <a:ea typeface="ＭＳ Ｐゴシック" pitchFamily="50" charset="-128"/>
              </a:rPr>
              <a:t>コーディネーター</a:t>
            </a:r>
            <a:endParaRPr lang="en-US" altLang="ja-JP" sz="1200" b="1" spc="-150" dirty="0" smtClean="0">
              <a:latin typeface="ＭＳ Ｐゴシック" pitchFamily="50" charset="-128"/>
              <a:ea typeface="ＭＳ Ｐゴシック" pitchFamily="50" charset="-128"/>
            </a:endParaRPr>
          </a:p>
        </p:txBody>
      </p:sp>
      <p:sp>
        <p:nvSpPr>
          <p:cNvPr id="3" name="円形吹き出し 2"/>
          <p:cNvSpPr/>
          <p:nvPr/>
        </p:nvSpPr>
        <p:spPr>
          <a:xfrm>
            <a:off x="2935806" y="2688801"/>
            <a:ext cx="1582721" cy="446192"/>
          </a:xfrm>
          <a:prstGeom prst="wedgeEllipseCallout">
            <a:avLst>
              <a:gd name="adj1" fmla="val -37846"/>
              <a:gd name="adj2" fmla="val 67371"/>
            </a:avLst>
          </a:prstGeom>
          <a:ln w="12700"/>
        </p:spPr>
        <p:style>
          <a:lnRef idx="2">
            <a:schemeClr val="accent6"/>
          </a:lnRef>
          <a:fillRef idx="1">
            <a:schemeClr val="lt1"/>
          </a:fillRef>
          <a:effectRef idx="0">
            <a:schemeClr val="accent6"/>
          </a:effectRef>
          <a:fontRef idx="minor">
            <a:schemeClr val="dk1"/>
          </a:fontRef>
        </p:style>
        <p:txBody>
          <a:bodyPr rtlCol="0" anchor="ctr">
            <a:noAutofit/>
          </a:bodyPr>
          <a:lstStyle/>
          <a:p>
            <a:pPr algn="ctr"/>
            <a:r>
              <a:rPr kumimoji="1" lang="ja-JP" altLang="en-US" sz="1000" dirty="0" smtClean="0"/>
              <a:t>４行政区の１区でモデル的に参加</a:t>
            </a:r>
            <a:endParaRPr kumimoji="1" lang="ja-JP" altLang="en-US" sz="1000" dirty="0"/>
          </a:p>
        </p:txBody>
      </p:sp>
      <p:sp>
        <p:nvSpPr>
          <p:cNvPr id="4" name="フリーフォーム 3"/>
          <p:cNvSpPr/>
          <p:nvPr/>
        </p:nvSpPr>
        <p:spPr>
          <a:xfrm>
            <a:off x="2306158" y="2390775"/>
            <a:ext cx="2439573" cy="0"/>
          </a:xfrm>
          <a:custGeom>
            <a:avLst/>
            <a:gdLst>
              <a:gd name="connsiteX0" fmla="*/ 0 w 2438400"/>
              <a:gd name="connsiteY0" fmla="*/ 0 h 0"/>
              <a:gd name="connsiteX1" fmla="*/ 2438400 w 2438400"/>
              <a:gd name="connsiteY1" fmla="*/ 0 h 0"/>
            </a:gdLst>
            <a:ahLst/>
            <a:cxnLst>
              <a:cxn ang="0">
                <a:pos x="connsiteX0" y="connsiteY0"/>
              </a:cxn>
              <a:cxn ang="0">
                <a:pos x="connsiteX1" y="connsiteY1"/>
              </a:cxn>
            </a:cxnLst>
            <a:rect l="l" t="t" r="r" b="b"/>
            <a:pathLst>
              <a:path w="2438400">
                <a:moveTo>
                  <a:pt x="0" y="0"/>
                </a:moveTo>
                <a:lnTo>
                  <a:pt x="2438400" y="0"/>
                </a:lnTo>
              </a:path>
            </a:pathLst>
          </a:custGeom>
          <a:noFill/>
          <a:ln w="63500">
            <a:solidFill>
              <a:schemeClr val="tx2">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88</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90214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19990728"/>
              </p:ext>
            </p:extLst>
          </p:nvPr>
        </p:nvGraphicFramePr>
        <p:xfrm>
          <a:off x="269722" y="3203025"/>
          <a:ext cx="9482254" cy="3322320"/>
        </p:xfrm>
        <a:graphic>
          <a:graphicData uri="http://schemas.openxmlformats.org/drawingml/2006/table">
            <a:tbl>
              <a:tblPr firstRow="1" bandRow="1">
                <a:tableStyleId>{5940675A-B579-460E-94D1-54222C63F5DA}</a:tableStyleId>
              </a:tblPr>
              <a:tblGrid>
                <a:gridCol w="740801"/>
                <a:gridCol w="2429582"/>
                <a:gridCol w="2809663"/>
                <a:gridCol w="3502208"/>
              </a:tblGrid>
              <a:tr h="288032">
                <a:tc>
                  <a:txBody>
                    <a:bodyPr/>
                    <a:lstStyle/>
                    <a:p>
                      <a:pPr algn="l"/>
                      <a:endParaRPr kumimoji="1" lang="ja-JP" altLang="en-US" sz="14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2012.9</a:t>
                      </a:r>
                      <a:r>
                        <a:rPr kumimoji="1" lang="ja-JP" altLang="en-US" sz="1200" spc="0" dirty="0" smtClean="0"/>
                        <a:t>　）</a:t>
                      </a:r>
                      <a:endParaRPr kumimoji="1" lang="en-US" altLang="ja-JP"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２か月後</a:t>
                      </a:r>
                      <a:r>
                        <a:rPr kumimoji="1" lang="en-US" altLang="ja-JP" sz="1400" spc="0" dirty="0" smtClean="0"/>
                        <a:t>】</a:t>
                      </a:r>
                      <a:r>
                        <a:rPr kumimoji="1" lang="ja-JP" altLang="en-US" sz="1200" spc="0" dirty="0" smtClean="0"/>
                        <a:t>（</a:t>
                      </a:r>
                      <a:r>
                        <a:rPr kumimoji="1" lang="en-US" altLang="ja-JP" sz="1200" spc="0" dirty="0" smtClean="0"/>
                        <a:t>2012.10</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2013.2</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67886">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・杖歩行。屋外を歩く自信がない。</a:t>
                      </a:r>
                      <a:endParaRPr kumimoji="1" lang="en-US" altLang="ja-JP" sz="1200" spc="0" dirty="0" smtClean="0">
                        <a:latin typeface="+mj-ea"/>
                        <a:ea typeface="+mj-ea"/>
                      </a:endParaRPr>
                    </a:p>
                    <a:p>
                      <a:pPr marL="95250" indent="-95250" algn="l"/>
                      <a:r>
                        <a:rPr kumimoji="1" lang="ja-JP" altLang="en-US" sz="1200" spc="0" dirty="0" smtClean="0">
                          <a:latin typeface="+mj-ea"/>
                          <a:ea typeface="+mj-ea"/>
                        </a:rPr>
                        <a:t>・タクシーで通院（唯一の外出）</a:t>
                      </a:r>
                      <a:endParaRPr kumimoji="1" lang="en-US" altLang="ja-JP" sz="1200" spc="0" dirty="0" smtClean="0">
                        <a:latin typeface="+mj-ea"/>
                        <a:ea typeface="+mj-ea"/>
                      </a:endParaRPr>
                    </a:p>
                    <a:p>
                      <a:pPr marL="95250" indent="-95250" algn="l"/>
                      <a:r>
                        <a:rPr kumimoji="1" lang="ja-JP" altLang="en-US" sz="1200" spc="0" dirty="0" smtClean="0">
                          <a:latin typeface="+mj-ea"/>
                          <a:ea typeface="+mj-ea"/>
                        </a:rPr>
                        <a:t>・家の中の家事はできる</a:t>
                      </a:r>
                      <a:endParaRPr kumimoji="1" lang="en-US" altLang="ja-JP" sz="1200" spc="0" dirty="0" smtClean="0">
                        <a:latin typeface="+mj-ea"/>
                        <a:ea typeface="+mj-ea"/>
                      </a:endParaRPr>
                    </a:p>
                    <a:p>
                      <a:pPr marL="95250" indent="-95250" algn="l"/>
                      <a:r>
                        <a:rPr kumimoji="1" lang="ja-JP" altLang="en-US" sz="1200" spc="0" dirty="0" smtClean="0">
                          <a:latin typeface="+mj-ea"/>
                          <a:ea typeface="+mj-ea"/>
                        </a:rPr>
                        <a:t>・買物は別居の娘が同行</a:t>
                      </a:r>
                      <a:endParaRPr kumimoji="1" lang="en-US" altLang="ja-JP" sz="1200" spc="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・杖歩行</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・屋外歩行は依然として自信がなく、外出はタクシーを利用</a:t>
                      </a:r>
                      <a:endParaRPr kumimoji="1" lang="en-US" altLang="ja-JP" sz="1200" spc="0" dirty="0" smtClean="0">
                        <a:latin typeface="+mj-ea"/>
                        <a:ea typeface="+mj-ea"/>
                      </a:endParaRPr>
                    </a:p>
                    <a:p>
                      <a:pPr algn="l"/>
                      <a:r>
                        <a:rPr kumimoji="1" lang="ja-JP" altLang="en-US" sz="1200" spc="-150" dirty="0" smtClean="0">
                          <a:latin typeface="+mj-ea"/>
                          <a:ea typeface="+mj-ea"/>
                        </a:rPr>
                        <a:t>・階段昇降は手すりを使用して２足１段</a:t>
                      </a:r>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・通所の送迎不要（往復、一人で歩いて参加）</a:t>
                      </a:r>
                      <a:endParaRPr kumimoji="1" lang="en-US" altLang="ja-JP" sz="1200" spc="-150" dirty="0" smtClean="0">
                        <a:latin typeface="+mj-ea"/>
                        <a:ea typeface="+mj-ea"/>
                      </a:endParaRPr>
                    </a:p>
                    <a:p>
                      <a:pPr algn="l"/>
                      <a:r>
                        <a:rPr kumimoji="1" lang="ja-JP" altLang="en-US" sz="1200" spc="-150" dirty="0" smtClean="0">
                          <a:latin typeface="+mj-ea"/>
                          <a:ea typeface="+mj-ea"/>
                        </a:rPr>
                        <a:t>・バスで外出（デパートに行く）</a:t>
                      </a:r>
                      <a:endParaRPr kumimoji="1" lang="en-US" altLang="ja-JP" sz="1200" spc="-150" dirty="0" smtClean="0">
                        <a:latin typeface="+mj-ea"/>
                        <a:ea typeface="+mj-ea"/>
                      </a:endParaRPr>
                    </a:p>
                    <a:p>
                      <a:pPr algn="l"/>
                      <a:r>
                        <a:rPr kumimoji="1" lang="ja-JP" altLang="en-US" sz="1200" spc="-150" dirty="0" smtClean="0">
                          <a:latin typeface="+mj-ea"/>
                          <a:ea typeface="+mj-ea"/>
                        </a:rPr>
                        <a:t>・荷物を持って歩くことができる</a:t>
                      </a:r>
                      <a:endParaRPr kumimoji="1" lang="en-US" altLang="ja-JP" sz="1200" spc="-150" dirty="0" smtClean="0">
                        <a:latin typeface="+mj-ea"/>
                        <a:ea typeface="+mj-ea"/>
                      </a:endParaRPr>
                    </a:p>
                    <a:p>
                      <a:pPr algn="l"/>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303672">
                <a:tc rowSpan="2">
                  <a:txBody>
                    <a:bodyPr/>
                    <a:lstStyle/>
                    <a:p>
                      <a:pPr algn="ctr"/>
                      <a:r>
                        <a:rPr kumimoji="1" lang="ja-JP" altLang="en-US" sz="1200" spc="-150" dirty="0" smtClean="0"/>
                        <a:t>地域包括支援ｾﾝﾀｰによるケアマネジメント</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j-ea"/>
                          <a:ea typeface="+mj-ea"/>
                        </a:rPr>
                        <a:t>・</a:t>
                      </a:r>
                      <a:r>
                        <a:rPr kumimoji="1" lang="ja-JP" altLang="en-US" sz="1200" kern="1200" dirty="0" smtClean="0">
                          <a:solidFill>
                            <a:schemeClr val="tx1"/>
                          </a:solidFill>
                          <a:latin typeface="+mj-ea"/>
                          <a:ea typeface="+mn-ea"/>
                          <a:cs typeface="+mn-cs"/>
                        </a:rPr>
                        <a:t>住居は、元々バリアフリー化されており問題ない</a:t>
                      </a:r>
                      <a:endParaRPr kumimoji="1" lang="en-US" altLang="ja-JP" sz="1200" kern="1200" dirty="0" smtClean="0">
                        <a:solidFill>
                          <a:schemeClr val="tx1"/>
                        </a:solidFill>
                        <a:latin typeface="+mj-ea"/>
                        <a:ea typeface="+mn-ea"/>
                        <a:cs typeface="+mn-cs"/>
                      </a:endParaRPr>
                    </a:p>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・県外から転入して間もないので知り合いがなく、心細い</a:t>
                      </a:r>
                      <a:endParaRPr kumimoji="1" lang="en-US" altLang="ja-JP" sz="1200" kern="1200" dirty="0" smtClean="0">
                        <a:solidFill>
                          <a:schemeClr val="tx1"/>
                        </a:solidFill>
                        <a:latin typeface="+mj-ea"/>
                        <a:ea typeface="+mn-ea"/>
                        <a:cs typeface="+mn-cs"/>
                      </a:endParaRPr>
                    </a:p>
                    <a:p>
                      <a:pPr marL="95250" marR="0" indent="-9525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Ｐ明朝" panose="02020600040205080304" pitchFamily="18" charset="-128"/>
                          <a:ea typeface="ＭＳ Ｐ明朝" panose="02020600040205080304" pitchFamily="18" charset="-128"/>
                          <a:cs typeface="+mn-cs"/>
                        </a:rPr>
                        <a:t>（この時点では、通所事業は準備中。当面、地域包括支援センターが訪問で相談援助を行った）</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①リハ職の訪問アセスメント</a:t>
                      </a:r>
                    </a:p>
                    <a:p>
                      <a:pPr marL="177800" indent="-177800"/>
                      <a:r>
                        <a:rPr kumimoji="1" lang="ja-JP" altLang="en-US" sz="1200" dirty="0" smtClean="0">
                          <a:latin typeface="+mj-ea"/>
                          <a:ea typeface="+mj-ea"/>
                        </a:rPr>
                        <a:t>②介護予防教室（週１回</a:t>
                      </a:r>
                      <a:r>
                        <a:rPr kumimoji="1" lang="en-US" altLang="ja-JP" sz="1200" dirty="0" smtClean="0">
                          <a:latin typeface="+mj-ea"/>
                          <a:ea typeface="+mj-ea"/>
                        </a:rPr>
                        <a:t>×</a:t>
                      </a:r>
                      <a:r>
                        <a:rPr kumimoji="1" lang="ja-JP" altLang="en-US" sz="1200" dirty="0" smtClean="0">
                          <a:latin typeface="+mj-ea"/>
                          <a:ea typeface="+mj-ea"/>
                        </a:rPr>
                        <a:t>３か月）</a:t>
                      </a:r>
                      <a:endParaRPr kumimoji="1" lang="en-US" altLang="ja-JP" sz="1200" dirty="0" smtClean="0">
                        <a:latin typeface="+mj-ea"/>
                        <a:ea typeface="+mj-ea"/>
                      </a:endParaRPr>
                    </a:p>
                    <a:p>
                      <a:pPr marL="177800" indent="-177800"/>
                      <a:r>
                        <a:rPr kumimoji="1" lang="ja-JP" altLang="en-US" sz="1200" dirty="0" smtClean="0">
                          <a:latin typeface="+mj-ea"/>
                          <a:ea typeface="+mj-ea"/>
                        </a:rPr>
                        <a:t>　　・運動プログラム</a:t>
                      </a:r>
                      <a:endParaRPr kumimoji="1" lang="en-US" altLang="ja-JP" sz="1200" dirty="0" smtClean="0">
                        <a:latin typeface="+mj-ea"/>
                        <a:ea typeface="+mj-ea"/>
                      </a:endParaRPr>
                    </a:p>
                    <a:p>
                      <a:pPr marL="177800" indent="-177800"/>
                      <a:r>
                        <a:rPr kumimoji="1" lang="ja-JP" altLang="en-US" sz="1200" dirty="0" smtClean="0">
                          <a:latin typeface="+mj-ea"/>
                          <a:ea typeface="+mj-ea"/>
                        </a:rPr>
                        <a:t>　　・仲間づくり、役割づくり</a:t>
                      </a:r>
                      <a:endParaRPr kumimoji="1" lang="en-US" altLang="ja-JP" sz="1200" dirty="0" smtClean="0">
                        <a:latin typeface="+mj-ea"/>
                        <a:ea typeface="+mj-ea"/>
                      </a:endParaRPr>
                    </a:p>
                    <a:p>
                      <a:pPr marL="273050" indent="-177800"/>
                      <a:r>
                        <a:rPr kumimoji="1" lang="en-US" altLang="ja-JP" sz="1200" dirty="0" smtClean="0">
                          <a:latin typeface="+mj-ea"/>
                          <a:ea typeface="+mj-ea"/>
                        </a:rPr>
                        <a:t>※</a:t>
                      </a:r>
                      <a:r>
                        <a:rPr kumimoji="1" lang="ja-JP" altLang="en-US" sz="1200" dirty="0" smtClean="0">
                          <a:latin typeface="+mj-ea"/>
                          <a:ea typeface="+mj-ea"/>
                        </a:rPr>
                        <a:t>自宅と会場は</a:t>
                      </a:r>
                      <a:r>
                        <a:rPr kumimoji="1" lang="en-US" altLang="ja-JP" sz="1200" dirty="0" smtClean="0">
                          <a:latin typeface="+mj-ea"/>
                          <a:ea typeface="+mj-ea"/>
                        </a:rPr>
                        <a:t>300</a:t>
                      </a:r>
                      <a:r>
                        <a:rPr kumimoji="1" lang="ja-JP" altLang="en-US" sz="1200" dirty="0" err="1" smtClean="0">
                          <a:latin typeface="+mj-ea"/>
                          <a:ea typeface="+mj-ea"/>
                        </a:rPr>
                        <a:t>ｍ</a:t>
                      </a:r>
                      <a:r>
                        <a:rPr kumimoji="1" lang="ja-JP" altLang="en-US" sz="1200" dirty="0" smtClean="0">
                          <a:latin typeface="+mj-ea"/>
                          <a:ea typeface="+mj-ea"/>
                        </a:rPr>
                        <a:t>程度。最初は送迎で対応</a:t>
                      </a:r>
                      <a:endParaRPr kumimoji="1" lang="en-US" altLang="ja-JP" sz="1200" dirty="0" smtClean="0">
                        <a:latin typeface="+mj-ea"/>
                        <a:ea typeface="+mj-ea"/>
                      </a:endParaRPr>
                    </a:p>
                    <a:p>
                      <a:pPr marL="177800" indent="-177800"/>
                      <a:endParaRPr kumimoji="1" lang="en-US" altLang="ja-JP" sz="120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4354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805574">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100" dirty="0" smtClean="0">
                          <a:latin typeface="ＭＳ Ｐ明朝" panose="02020600040205080304" pitchFamily="18" charset="-128"/>
                          <a:ea typeface="ＭＳ Ｐ明朝" panose="02020600040205080304" pitchFamily="18" charset="-128"/>
                        </a:rPr>
                        <a:t>（この時点では、リハ職等の訪問、多職種のケースカンファレンスは準備中）</a:t>
                      </a:r>
                      <a:endParaRPr kumimoji="1" lang="ja-JP" altLang="en-US" sz="1100" dirty="0">
                        <a:latin typeface="ＭＳ Ｐ明朝" panose="02020600040205080304" pitchFamily="18" charset="-128"/>
                        <a:ea typeface="ＭＳ Ｐ明朝" panose="02020600040205080304" pitchFamily="18" charset="-128"/>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訪問アセスメント</a:t>
                      </a:r>
                      <a:r>
                        <a:rPr kumimoji="1" lang="en-US" altLang="ja-JP" sz="1200" dirty="0" smtClean="0">
                          <a:latin typeface="+mj-ea"/>
                          <a:ea typeface="+mj-ea"/>
                        </a:rPr>
                        <a:t>〉</a:t>
                      </a:r>
                    </a:p>
                    <a:p>
                      <a:pPr marL="177800" indent="-177800"/>
                      <a:r>
                        <a:rPr kumimoji="1" lang="ja-JP" altLang="en-US" sz="1200" dirty="0" smtClean="0">
                          <a:latin typeface="+mj-ea"/>
                          <a:ea typeface="+mj-ea"/>
                        </a:rPr>
                        <a:t>・自宅周辺の歩行ルートを確認</a:t>
                      </a:r>
                      <a:endParaRPr kumimoji="1" lang="en-US" altLang="ja-JP" sz="1200" dirty="0" smtClean="0">
                        <a:latin typeface="+mj-ea"/>
                        <a:ea typeface="+mj-ea"/>
                      </a:endParaRPr>
                    </a:p>
                    <a:p>
                      <a:pPr marL="177800" indent="-177800"/>
                      <a:r>
                        <a:rPr kumimoji="1" lang="ja-JP" altLang="en-US" sz="1200" dirty="0" smtClean="0">
                          <a:latin typeface="+mj-ea"/>
                          <a:ea typeface="+mj-ea"/>
                        </a:rPr>
                        <a:t>・通所の帰りに、リハ職が自宅まで一緒に歩き、自信が持てるように後押し。</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右矢印 14"/>
          <p:cNvSpPr/>
          <p:nvPr/>
        </p:nvSpPr>
        <p:spPr>
          <a:xfrm>
            <a:off x="6077242" y="1776216"/>
            <a:ext cx="689608"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828353166"/>
              </p:ext>
            </p:extLst>
          </p:nvPr>
        </p:nvGraphicFramePr>
        <p:xfrm>
          <a:off x="126144" y="116633"/>
          <a:ext cx="9609598" cy="703061"/>
        </p:xfrm>
        <a:graphic>
          <a:graphicData uri="http://schemas.openxmlformats.org/drawingml/2006/table">
            <a:tbl>
              <a:tblPr firstRow="1" bandRow="1">
                <a:tableStyleId>{E8B1032C-EA38-4F05-BA0D-38AFFFC7BED3}</a:tableStyleId>
              </a:tblPr>
              <a:tblGrid>
                <a:gridCol w="936554"/>
                <a:gridCol w="8673044"/>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（岡山市）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７１歳　　女性　　一人暮らし　　要支援２</a:t>
                      </a:r>
                      <a:r>
                        <a:rPr kumimoji="1" lang="ja-JP" altLang="en-US" sz="1400" b="0" dirty="0" smtClean="0"/>
                        <a:t>（</a:t>
                      </a:r>
                      <a:r>
                        <a:rPr kumimoji="1" lang="en-US" altLang="ja-JP" sz="1400" b="0" dirty="0" smtClean="0"/>
                        <a:t>2012/8/2</a:t>
                      </a:r>
                      <a:r>
                        <a:rPr kumimoji="1" lang="ja-JP" altLang="en-US" sz="1400" b="0" dirty="0" smtClean="0"/>
                        <a:t>～</a:t>
                      </a:r>
                      <a:r>
                        <a:rPr kumimoji="1" lang="en-US" altLang="ja-JP" sz="1400" b="0" dirty="0" smtClean="0"/>
                        <a:t>2013/8/31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変形性膝関節症で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a:t>
                      </a:r>
                      <a:r>
                        <a:rPr kumimoji="1" lang="en-US" altLang="ja-JP" sz="1400" b="0" dirty="0" smtClean="0">
                          <a:latin typeface="HG丸ｺﾞｼｯｸM-PRO" panose="020F0600000000000000" pitchFamily="50" charset="-128"/>
                          <a:ea typeface="HG丸ｺﾞｼｯｸM-PRO" panose="020F0600000000000000" pitchFamily="50" charset="-128"/>
                        </a:rPr>
                        <a:t>7</a:t>
                      </a:r>
                      <a:r>
                        <a:rPr kumimoji="1" lang="ja-JP" altLang="en-US" sz="1400" b="0" dirty="0" smtClean="0">
                          <a:latin typeface="HG丸ｺﾞｼｯｸM-PRO" panose="020F0600000000000000" pitchFamily="50" charset="-128"/>
                          <a:ea typeface="HG丸ｺﾞｼｯｸM-PRO" panose="020F0600000000000000" pitchFamily="50" charset="-128"/>
                        </a:rPr>
                        <a:t>月に人工関節置換術を受け、一月後に自宅に戻る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393852" y="5443924"/>
            <a:ext cx="3341891" cy="7213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ja-JP" altLang="en-US" sz="1200" dirty="0" smtClean="0"/>
              <a:t>・介護予防教室のボランティアとして活動</a:t>
            </a:r>
            <a:endParaRPr lang="en-US" altLang="ja-JP" sz="1200" dirty="0" smtClean="0"/>
          </a:p>
          <a:p>
            <a:r>
              <a:rPr lang="ja-JP" altLang="en-US" sz="1200" dirty="0" smtClean="0"/>
              <a:t>・市のボランティア養成講座の受講をはじめる</a:t>
            </a:r>
            <a:endParaRPr lang="ja-JP" altLang="en-US" sz="1200" dirty="0">
              <a:solidFill>
                <a:schemeClr val="tx1"/>
              </a:solidFill>
            </a:endParaRPr>
          </a:p>
        </p:txBody>
      </p:sp>
      <p:sp>
        <p:nvSpPr>
          <p:cNvPr id="4" name="テキスト ボックス 3"/>
          <p:cNvSpPr txBox="1"/>
          <p:nvPr/>
        </p:nvSpPr>
        <p:spPr>
          <a:xfrm>
            <a:off x="7602345" y="4674482"/>
            <a:ext cx="2133398" cy="461665"/>
          </a:xfrm>
          <a:prstGeom prst="rect">
            <a:avLst/>
          </a:prstGeom>
          <a:noFill/>
        </p:spPr>
        <p:txBody>
          <a:bodyPr wrap="square" rtlCol="0">
            <a:spAutoFit/>
          </a:bodyPr>
          <a:lstStyle/>
          <a:p>
            <a:r>
              <a:rPr lang="ja-JP" altLang="en-US" sz="1200" dirty="0" smtClean="0"/>
              <a:t>日常</a:t>
            </a:r>
            <a:r>
              <a:rPr lang="ja-JP" altLang="en-US" sz="1200" dirty="0"/>
              <a:t>生活が困らなく</a:t>
            </a:r>
            <a:r>
              <a:rPr lang="ja-JP" altLang="en-US" sz="1200" dirty="0" smtClean="0"/>
              <a:t>なり、</a:t>
            </a:r>
            <a:r>
              <a:rPr lang="ja-JP" altLang="en-US" sz="1200" dirty="0"/>
              <a:t>自ら要介護認定を更新しなかった。</a:t>
            </a:r>
          </a:p>
        </p:txBody>
      </p:sp>
      <p:sp>
        <p:nvSpPr>
          <p:cNvPr id="13" name="右矢印 12"/>
          <p:cNvSpPr/>
          <p:nvPr/>
        </p:nvSpPr>
        <p:spPr>
          <a:xfrm rot="5400000">
            <a:off x="7100415" y="4725825"/>
            <a:ext cx="554719" cy="452033"/>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504967" y="6562615"/>
            <a:ext cx="3119661" cy="261610"/>
          </a:xfrm>
          <a:prstGeom prst="rect">
            <a:avLst/>
          </a:prstGeom>
          <a:noFill/>
        </p:spPr>
        <p:txBody>
          <a:bodyPr wrap="none" rtlCol="0" anchor="ctr" anchorCtr="0">
            <a:spAutoFit/>
          </a:bodyPr>
          <a:lstStyle/>
          <a:p>
            <a:r>
              <a:rPr kumimoji="1" lang="ja-JP" altLang="en-US" sz="1100" dirty="0" smtClean="0"/>
              <a:t>事例は、本人の了解を得た上で、岡山市から提供</a:t>
            </a:r>
            <a:endParaRPr kumimoji="1" lang="ja-JP" altLang="en-US" sz="1100" dirty="0"/>
          </a:p>
        </p:txBody>
      </p:sp>
      <p:sp>
        <p:nvSpPr>
          <p:cNvPr id="18" name="テキスト ボックス 17"/>
          <p:cNvSpPr txBox="1"/>
          <p:nvPr/>
        </p:nvSpPr>
        <p:spPr>
          <a:xfrm>
            <a:off x="6274521" y="5136147"/>
            <a:ext cx="1309974" cy="307777"/>
          </a:xfrm>
          <a:prstGeom prst="rect">
            <a:avLst/>
          </a:prstGeom>
          <a:noFill/>
        </p:spPr>
        <p:txBody>
          <a:bodyPr wrap="none" rtlCol="0">
            <a:spAutoFit/>
          </a:bodyPr>
          <a:lstStyle/>
          <a:p>
            <a:r>
              <a:rPr kumimoji="1" lang="en-US" altLang="ja-JP" sz="1400" dirty="0" smtClean="0"/>
              <a:t>【</a:t>
            </a:r>
            <a:r>
              <a:rPr kumimoji="1" lang="ja-JP" altLang="en-US" sz="1400" dirty="0" smtClean="0"/>
              <a:t>現在</a:t>
            </a:r>
            <a:r>
              <a:rPr kumimoji="1" lang="en-US" altLang="ja-JP" sz="1400" dirty="0" smtClean="0"/>
              <a:t>】</a:t>
            </a:r>
            <a:r>
              <a:rPr kumimoji="1" lang="ja-JP" altLang="en-US" sz="1000" dirty="0" smtClean="0"/>
              <a:t>（</a:t>
            </a:r>
            <a:r>
              <a:rPr kumimoji="1" lang="en-US" altLang="ja-JP" sz="1000" dirty="0" smtClean="0"/>
              <a:t>2013.10</a:t>
            </a:r>
            <a:r>
              <a:rPr kumimoji="1" lang="ja-JP" altLang="en-US" sz="1000" dirty="0" smtClean="0"/>
              <a:t>）</a:t>
            </a:r>
            <a:endParaRPr kumimoji="1" lang="ja-JP" altLang="en-US" sz="1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160531" y="988079"/>
            <a:ext cx="1916711" cy="1989198"/>
          </a:xfrm>
          <a:prstGeom prst="rect">
            <a:avLst/>
          </a:prstGeom>
          <a:noFill/>
          <a:ln>
            <a:noFill/>
          </a:ln>
          <a:effectLst>
            <a:glow rad="1270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4160531" y="2777183"/>
            <a:ext cx="1916711" cy="254921"/>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歩行ルートの確認</a:t>
            </a:r>
            <a:endParaRPr kumimoji="1" lang="ja-JP" altLang="en-US" sz="11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6783" y="957042"/>
            <a:ext cx="2737620" cy="2051273"/>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1206783" y="2738070"/>
            <a:ext cx="2737620" cy="270245"/>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介護予防教室（元気スマイル教室）</a:t>
            </a:r>
            <a:endParaRPr kumimoji="1" lang="ja-JP" altLang="en-US" sz="1100" dirty="0"/>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66851" y="980204"/>
            <a:ext cx="2508708" cy="1879752"/>
          </a:xfrm>
          <a:prstGeom prst="rect">
            <a:avLst/>
          </a:prstGeom>
          <a:noFill/>
          <a:ln>
            <a:noFill/>
          </a:ln>
          <a:effectLst>
            <a:glow rad="127000">
              <a:schemeClr val="accent1">
                <a:alpha val="40000"/>
              </a:schemeClr>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6724437" y="2782989"/>
            <a:ext cx="2593536" cy="249114"/>
          </a:xfrm>
          <a:prstGeom prst="rect">
            <a:avLst/>
          </a:prstGeom>
          <a:solidFill>
            <a:schemeClr val="bg1"/>
          </a:solidFill>
          <a:ln>
            <a:solidFill>
              <a:schemeClr val="accent1"/>
            </a:solidFill>
          </a:ln>
          <a:effectLst>
            <a:glow rad="127000">
              <a:schemeClr val="accent1">
                <a:lumMod val="40000"/>
                <a:lumOff val="60000"/>
              </a:schemeClr>
            </a:glow>
          </a:effectLst>
        </p:spPr>
        <p:txBody>
          <a:bodyPr wrap="none" rtlCol="0" anchor="ctr" anchorCtr="0">
            <a:noAutofit/>
          </a:bodyPr>
          <a:lstStyle/>
          <a:p>
            <a:pPr algn="ctr"/>
            <a:r>
              <a:rPr kumimoji="1" lang="ja-JP" altLang="en-US" sz="1100" dirty="0" smtClean="0"/>
              <a:t>介護予防教室でお世話役のボランティア</a:t>
            </a:r>
            <a:endParaRPr kumimoji="1" lang="ja-JP" altLang="en-US" sz="1100" dirty="0"/>
          </a:p>
        </p:txBody>
      </p:sp>
      <p:sp>
        <p:nvSpPr>
          <p:cNvPr id="17"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89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74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5048138" y="1820538"/>
            <a:ext cx="4284000" cy="3792147"/>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ja-JP" altLang="en-US" sz="1400" dirty="0">
                <a:solidFill>
                  <a:prstClr val="black"/>
                </a:solidFill>
              </a:rPr>
              <a:t>・介護予防事業対象者の把握事業</a:t>
            </a:r>
            <a:endParaRPr lang="en-US" altLang="ja-JP" sz="14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400" dirty="0" smtClean="0">
                <a:solidFill>
                  <a:prstClr val="black"/>
                </a:solidFill>
              </a:rPr>
              <a:t>・ </a:t>
            </a:r>
            <a:r>
              <a:rPr lang="ja-JP" altLang="en-US" sz="1400" dirty="0">
                <a:solidFill>
                  <a:prstClr val="black"/>
                </a:solidFill>
              </a:rPr>
              <a:t>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ts val="600"/>
              </a:spcBef>
              <a:spcAft>
                <a:spcPct val="0"/>
              </a:spcAft>
            </a:pPr>
            <a:r>
              <a:rPr lang="ja-JP" altLang="en-US" sz="1400" dirty="0" smtClean="0">
                <a:solidFill>
                  <a:prstClr val="black"/>
                </a:solidFill>
              </a:rPr>
              <a:t>・ </a:t>
            </a:r>
            <a:r>
              <a:rPr lang="ja-JP" altLang="en-US" sz="1400" dirty="0">
                <a:solidFill>
                  <a:prstClr val="black"/>
                </a:solidFill>
              </a:rPr>
              <a:t>介護予防事業評価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400" dirty="0">
              <a:solidFill>
                <a:prstClr val="black"/>
              </a:solidFill>
            </a:endParaRPr>
          </a:p>
          <a:p>
            <a:pPr fontAlgn="base">
              <a:spcAft>
                <a:spcPct val="0"/>
              </a:spcAft>
            </a:pPr>
            <a:r>
              <a:rPr lang="ja-JP" altLang="en-US" sz="1400" dirty="0">
                <a:solidFill>
                  <a:prstClr val="black"/>
                </a:solidFill>
              </a:rPr>
              <a:t>・ （新）地域リハビリテーション活動支援事業</a:t>
            </a: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2" name="タイトル 1"/>
          <p:cNvSpPr>
            <a:spLocks noGrp="1"/>
          </p:cNvSpPr>
          <p:nvPr>
            <p:ph type="ctrTitle"/>
          </p:nvPr>
        </p:nvSpPr>
        <p:spPr>
          <a:xfrm>
            <a:off x="-15550" y="-60203"/>
            <a:ext cx="9878533" cy="404663"/>
          </a:xfrm>
          <a:noFill/>
          <a:ln>
            <a:noFill/>
          </a:ln>
        </p:spPr>
        <p:txBody>
          <a:bodyPr>
            <a:noAutofit/>
          </a:bodyPr>
          <a:lstStyle/>
          <a:p>
            <a:r>
              <a:rPr lang="ja-JP" altLang="en-US" sz="2000" b="1" dirty="0" smtClean="0"/>
              <a:t>新しい介護予防事業（案）</a:t>
            </a:r>
            <a:endParaRPr kumimoji="1" lang="ja-JP" altLang="en-US" sz="2000" b="1" dirty="0"/>
          </a:p>
        </p:txBody>
      </p:sp>
      <p:sp>
        <p:nvSpPr>
          <p:cNvPr id="5" name="角丸四角形 4"/>
          <p:cNvSpPr/>
          <p:nvPr/>
        </p:nvSpPr>
        <p:spPr>
          <a:xfrm>
            <a:off x="123631" y="1402648"/>
            <a:ext cx="2813145"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prstClr val="black"/>
                </a:solidFill>
              </a:rPr>
              <a:t>現行の介護予防事業</a:t>
            </a:r>
          </a:p>
        </p:txBody>
      </p:sp>
      <p:sp>
        <p:nvSpPr>
          <p:cNvPr id="12" name="正方形/長方形 11"/>
          <p:cNvSpPr/>
          <p:nvPr/>
        </p:nvSpPr>
        <p:spPr>
          <a:xfrm>
            <a:off x="123631" y="1820543"/>
            <a:ext cx="2813145" cy="34086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endParaRPr lang="en-US" altLang="ja-JP" sz="1600" b="1" dirty="0">
              <a:solidFill>
                <a:prstClr val="black"/>
              </a:solidFill>
            </a:endParaRPr>
          </a:p>
          <a:p>
            <a:pPr fontAlgn="base">
              <a:spcBef>
                <a:spcPct val="0"/>
              </a:spcBef>
              <a:spcAft>
                <a:spcPct val="0"/>
              </a:spcAft>
            </a:pPr>
            <a:r>
              <a:rPr lang="ja-JP" altLang="en-US" sz="1600" b="1" dirty="0">
                <a:solidFill>
                  <a:prstClr val="black"/>
                </a:solidFill>
              </a:rPr>
              <a:t>一次予防事業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介護予防普及啓発事業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地域介護予防活動支援事業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一次予防事業評価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000" dirty="0">
              <a:solidFill>
                <a:prstClr val="black"/>
              </a:solidFill>
            </a:endParaRPr>
          </a:p>
          <a:p>
            <a:pPr fontAlgn="base">
              <a:spcBef>
                <a:spcPct val="0"/>
              </a:spcBef>
              <a:spcAft>
                <a:spcPct val="0"/>
              </a:spcAft>
            </a:pPr>
            <a:endParaRPr lang="en-US" altLang="ja-JP" sz="1400" dirty="0">
              <a:solidFill>
                <a:prstClr val="black"/>
              </a:solidFill>
            </a:endParaRPr>
          </a:p>
          <a:p>
            <a:pPr fontAlgn="base">
              <a:spcBef>
                <a:spcPct val="0"/>
              </a:spcBef>
              <a:spcAft>
                <a:spcPct val="0"/>
              </a:spcAft>
            </a:pPr>
            <a:r>
              <a:rPr lang="ja-JP" altLang="en-US" sz="1600" b="1" dirty="0" smtClean="0">
                <a:solidFill>
                  <a:prstClr val="black"/>
                </a:solidFill>
              </a:rPr>
              <a:t>二次</a:t>
            </a:r>
            <a:r>
              <a:rPr lang="ja-JP" altLang="en-US" sz="1600" b="1" dirty="0">
                <a:solidFill>
                  <a:prstClr val="black"/>
                </a:solidFill>
              </a:rPr>
              <a:t>予防事業</a:t>
            </a:r>
            <a:endParaRPr lang="en-US" altLang="ja-JP" sz="1600" b="1" dirty="0">
              <a:solidFill>
                <a:prstClr val="black"/>
              </a:solidFill>
            </a:endParaRPr>
          </a:p>
          <a:p>
            <a:pPr fontAlgn="base">
              <a:spcBef>
                <a:spcPts val="600"/>
              </a:spcBef>
              <a:spcAft>
                <a:spcPct val="0"/>
              </a:spcAft>
            </a:pPr>
            <a:r>
              <a:rPr lang="ja-JP" altLang="en-US" sz="1400" dirty="0">
                <a:solidFill>
                  <a:prstClr val="black"/>
                </a:solidFill>
              </a:rPr>
              <a:t>・ 二次予防事業対象者の</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把握事業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通所型介護予防事業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訪問型介護予防事業</a:t>
            </a:r>
            <a:endParaRPr lang="en-US" altLang="ja-JP" sz="1400" dirty="0">
              <a:solidFill>
                <a:prstClr val="black"/>
              </a:solidFill>
            </a:endParaRPr>
          </a:p>
          <a:p>
            <a:pPr fontAlgn="base">
              <a:spcBef>
                <a:spcPts val="600"/>
              </a:spcBef>
              <a:spcAft>
                <a:spcPct val="0"/>
              </a:spcAft>
            </a:pPr>
            <a:r>
              <a:rPr lang="ja-JP" altLang="en-US" sz="1400" dirty="0">
                <a:solidFill>
                  <a:prstClr val="black"/>
                </a:solidFill>
              </a:rPr>
              <a:t>・ 二次予防事業評価</a:t>
            </a:r>
            <a:r>
              <a:rPr lang="ja-JP" altLang="en-US" sz="1400" dirty="0" smtClean="0">
                <a:solidFill>
                  <a:prstClr val="black"/>
                </a:solidFill>
              </a:rPr>
              <a:t>事業</a:t>
            </a:r>
            <a:endParaRPr lang="en-US" altLang="ja-JP" sz="1400" dirty="0" smtClean="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600" dirty="0">
              <a:solidFill>
                <a:prstClr val="black"/>
              </a:solidFill>
            </a:endParaRPr>
          </a:p>
          <a:p>
            <a:pPr fontAlgn="base">
              <a:spcBef>
                <a:spcPct val="0"/>
              </a:spcBef>
              <a:spcAft>
                <a:spcPct val="0"/>
              </a:spcAft>
            </a:pPr>
            <a:endParaRPr lang="en-US" altLang="ja-JP" sz="1400" dirty="0">
              <a:solidFill>
                <a:prstClr val="black"/>
              </a:solidFill>
            </a:endParaRPr>
          </a:p>
        </p:txBody>
      </p:sp>
      <p:sp>
        <p:nvSpPr>
          <p:cNvPr id="14" name="角丸四角形 13"/>
          <p:cNvSpPr/>
          <p:nvPr/>
        </p:nvSpPr>
        <p:spPr>
          <a:xfrm>
            <a:off x="4957542" y="1402649"/>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一般介護</a:t>
            </a:r>
            <a:r>
              <a:rPr lang="ja-JP" altLang="en-US" dirty="0">
                <a:solidFill>
                  <a:prstClr val="black"/>
                </a:solidFill>
              </a:rPr>
              <a:t>予防事業</a:t>
            </a:r>
          </a:p>
        </p:txBody>
      </p:sp>
      <p:sp>
        <p:nvSpPr>
          <p:cNvPr id="41" name="右矢印 40"/>
          <p:cNvSpPr/>
          <p:nvPr/>
        </p:nvSpPr>
        <p:spPr>
          <a:xfrm>
            <a:off x="3031914" y="1842319"/>
            <a:ext cx="1944216" cy="2521418"/>
          </a:xfrm>
          <a:prstGeom prst="rightArrow">
            <a:avLst>
              <a:gd name="adj1" fmla="val 92977"/>
              <a:gd name="adj2" fmla="val 17349"/>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fontAlgn="base">
              <a:spcBef>
                <a:spcPct val="0"/>
              </a:spcBef>
              <a:spcAft>
                <a:spcPct val="0"/>
              </a:spcAft>
            </a:pPr>
            <a:r>
              <a:rPr lang="ja-JP" altLang="en-US" sz="1600" dirty="0">
                <a:solidFill>
                  <a:prstClr val="black"/>
                </a:solidFill>
              </a:rPr>
              <a:t>一次予防事業</a:t>
            </a:r>
            <a:r>
              <a:rPr lang="ja-JP" altLang="en-US" sz="1600" dirty="0" smtClean="0">
                <a:solidFill>
                  <a:prstClr val="black"/>
                </a:solidFill>
              </a:rPr>
              <a:t>と</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二次</a:t>
            </a:r>
            <a:r>
              <a:rPr lang="ja-JP" altLang="en-US" sz="1600" dirty="0">
                <a:solidFill>
                  <a:prstClr val="black"/>
                </a:solidFill>
              </a:rPr>
              <a:t>予防事業</a:t>
            </a:r>
            <a:r>
              <a:rPr lang="ja-JP" altLang="en-US" sz="1600" dirty="0" smtClean="0">
                <a:solidFill>
                  <a:prstClr val="black"/>
                </a:solidFill>
              </a:rPr>
              <a:t>を</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区別</a:t>
            </a:r>
            <a:r>
              <a:rPr lang="ja-JP" altLang="en-US" sz="1600" dirty="0">
                <a:solidFill>
                  <a:prstClr val="black"/>
                </a:solidFill>
              </a:rPr>
              <a:t>せずに、</a:t>
            </a:r>
            <a:r>
              <a:rPr lang="ja-JP" altLang="en-US" sz="1600" dirty="0" smtClean="0">
                <a:solidFill>
                  <a:prstClr val="black"/>
                </a:solidFill>
              </a:rPr>
              <a:t>地域</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の</a:t>
            </a:r>
            <a:r>
              <a:rPr lang="ja-JP" altLang="en-US" sz="1600" dirty="0">
                <a:solidFill>
                  <a:prstClr val="black"/>
                </a:solidFill>
              </a:rPr>
              <a:t>実情に</a:t>
            </a:r>
            <a:r>
              <a:rPr lang="ja-JP" altLang="en-US" sz="1600" dirty="0" smtClean="0">
                <a:solidFill>
                  <a:prstClr val="black"/>
                </a:solidFill>
              </a:rPr>
              <a:t>応じた</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効果的</a:t>
            </a:r>
            <a:r>
              <a:rPr lang="ja-JP" altLang="en-US" sz="1600" dirty="0">
                <a:solidFill>
                  <a:prstClr val="black"/>
                </a:solidFill>
              </a:rPr>
              <a:t>・効率的</a:t>
            </a:r>
            <a:r>
              <a:rPr lang="ja-JP" altLang="en-US" sz="1600" dirty="0" smtClean="0">
                <a:solidFill>
                  <a:prstClr val="black"/>
                </a:solidFill>
              </a:rPr>
              <a:t>な</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介護</a:t>
            </a:r>
            <a:r>
              <a:rPr lang="ja-JP" altLang="en-US" sz="1600" dirty="0">
                <a:solidFill>
                  <a:prstClr val="black"/>
                </a:solidFill>
              </a:rPr>
              <a:t>予防の取組</a:t>
            </a:r>
            <a:r>
              <a:rPr lang="ja-JP" altLang="en-US" sz="1600" dirty="0" smtClean="0">
                <a:solidFill>
                  <a:prstClr val="black"/>
                </a:solidFill>
              </a:rPr>
              <a:t>を</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推進</a:t>
            </a:r>
            <a:r>
              <a:rPr lang="ja-JP" altLang="en-US" sz="1600" dirty="0">
                <a:solidFill>
                  <a:prstClr val="black"/>
                </a:solidFill>
              </a:rPr>
              <a:t>する観点</a:t>
            </a:r>
            <a:r>
              <a:rPr lang="ja-JP" altLang="en-US" sz="1600" dirty="0" smtClean="0">
                <a:solidFill>
                  <a:prstClr val="black"/>
                </a:solidFill>
              </a:rPr>
              <a:t>から</a:t>
            </a:r>
            <a:endParaRPr lang="en-US" altLang="ja-JP" sz="1600" dirty="0" smtClean="0">
              <a:solidFill>
                <a:prstClr val="black"/>
              </a:solidFill>
            </a:endParaRPr>
          </a:p>
          <a:p>
            <a:pPr algn="just" fontAlgn="base">
              <a:spcBef>
                <a:spcPct val="0"/>
              </a:spcBef>
              <a:spcAft>
                <a:spcPct val="0"/>
              </a:spcAft>
            </a:pPr>
            <a:r>
              <a:rPr lang="ja-JP" altLang="en-US" sz="1600" dirty="0" smtClean="0">
                <a:solidFill>
                  <a:prstClr val="black"/>
                </a:solidFill>
              </a:rPr>
              <a:t>見直す</a:t>
            </a:r>
            <a:endParaRPr lang="ja-JP" altLang="en-US" sz="1600" dirty="0">
              <a:solidFill>
                <a:prstClr val="black"/>
              </a:solidFill>
              <a:latin typeface="ＭＳ Ｐゴシック"/>
            </a:endParaRPr>
          </a:p>
        </p:txBody>
      </p:sp>
      <p:sp>
        <p:nvSpPr>
          <p:cNvPr id="53" name="角丸四角形 52"/>
          <p:cNvSpPr/>
          <p:nvPr/>
        </p:nvSpPr>
        <p:spPr>
          <a:xfrm>
            <a:off x="5120146" y="4577831"/>
            <a:ext cx="3929019" cy="25407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43" name="右矢印 42"/>
          <p:cNvSpPr/>
          <p:nvPr/>
        </p:nvSpPr>
        <p:spPr>
          <a:xfrm>
            <a:off x="3031914" y="4489816"/>
            <a:ext cx="1980000" cy="1114077"/>
          </a:xfrm>
          <a:prstGeom prst="rightArrow">
            <a:avLst>
              <a:gd name="adj1" fmla="val 78705"/>
              <a:gd name="adj2" fmla="val 33057"/>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a:solidFill>
                  <a:prstClr val="black"/>
                </a:solidFill>
              </a:rPr>
              <a:t>介護予防を</a:t>
            </a:r>
            <a:r>
              <a:rPr lang="ja-JP" altLang="en-US" sz="1600" dirty="0" smtClean="0">
                <a:solidFill>
                  <a:prstClr val="black"/>
                </a:solidFill>
              </a:rPr>
              <a:t>機能</a:t>
            </a:r>
            <a:endParaRPr lang="en-US" altLang="ja-JP" sz="1600" dirty="0" smtClean="0">
              <a:solidFill>
                <a:prstClr val="black"/>
              </a:solidFill>
            </a:endParaRPr>
          </a:p>
          <a:p>
            <a:pPr fontAlgn="base">
              <a:spcBef>
                <a:spcPct val="0"/>
              </a:spcBef>
              <a:spcAft>
                <a:spcPct val="0"/>
              </a:spcAft>
            </a:pPr>
            <a:r>
              <a:rPr lang="ja-JP" altLang="en-US" sz="1600" dirty="0" smtClean="0">
                <a:solidFill>
                  <a:prstClr val="black"/>
                </a:solidFill>
              </a:rPr>
              <a:t>強化</a:t>
            </a:r>
            <a:r>
              <a:rPr lang="ja-JP" altLang="en-US" sz="1600" dirty="0">
                <a:solidFill>
                  <a:prstClr val="black"/>
                </a:solidFill>
              </a:rPr>
              <a:t>する観点から新事業を追加</a:t>
            </a:r>
          </a:p>
        </p:txBody>
      </p:sp>
      <p:cxnSp>
        <p:nvCxnSpPr>
          <p:cNvPr id="33" name="直線コネクタ 32"/>
          <p:cNvCxnSpPr/>
          <p:nvPr/>
        </p:nvCxnSpPr>
        <p:spPr>
          <a:xfrm>
            <a:off x="128792" y="3307803"/>
            <a:ext cx="280798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5120146" y="3151164"/>
            <a:ext cx="3929714" cy="515376"/>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32" name="四角形吹き出し 31"/>
          <p:cNvSpPr/>
          <p:nvPr/>
        </p:nvSpPr>
        <p:spPr>
          <a:xfrm>
            <a:off x="5295696" y="4939025"/>
            <a:ext cx="3960000" cy="589562"/>
          </a:xfrm>
          <a:prstGeom prst="wedgeRectCallout">
            <a:avLst>
              <a:gd name="adj1" fmla="val 17751"/>
              <a:gd name="adj2" fmla="val -69334"/>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0" indent="-95250" algn="just" fontAlgn="base">
              <a:spcBef>
                <a:spcPct val="0"/>
              </a:spcBef>
              <a:spcAft>
                <a:spcPct val="0"/>
              </a:spcAft>
            </a:pPr>
            <a:r>
              <a:rPr lang="ja-JP" altLang="en-US" sz="1200" dirty="0">
                <a:solidFill>
                  <a:prstClr val="black"/>
                </a:solidFill>
              </a:rPr>
              <a:t>・ 「心身機能」「活動」「参加」のそれぞれの要素にバランスよく働きかけるために、地域においてリハ職等を活かした自立支援に資する取り組みを推進</a:t>
            </a:r>
            <a:endParaRPr lang="en-US" altLang="ja-JP" sz="1200" dirty="0">
              <a:solidFill>
                <a:prstClr val="black"/>
              </a:solidFill>
            </a:endParaRPr>
          </a:p>
        </p:txBody>
      </p:sp>
      <p:sp>
        <p:nvSpPr>
          <p:cNvPr id="17" name="角丸四角形 16"/>
          <p:cNvSpPr/>
          <p:nvPr/>
        </p:nvSpPr>
        <p:spPr>
          <a:xfrm>
            <a:off x="5120146" y="1838982"/>
            <a:ext cx="3929019" cy="285753"/>
          </a:xfrm>
          <a:prstGeom prst="roundRect">
            <a:avLst/>
          </a:prstGeom>
          <a:noFill/>
          <a:ln w="254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dirty="0">
              <a:solidFill>
                <a:prstClr val="black"/>
              </a:solidFill>
            </a:endParaRPr>
          </a:p>
        </p:txBody>
      </p:sp>
      <p:sp>
        <p:nvSpPr>
          <p:cNvPr id="18" name="四角形吹き出し 17"/>
          <p:cNvSpPr/>
          <p:nvPr/>
        </p:nvSpPr>
        <p:spPr>
          <a:xfrm>
            <a:off x="5269948" y="2189102"/>
            <a:ext cx="3996000" cy="807853"/>
          </a:xfrm>
          <a:prstGeom prst="wedgeRectCallout">
            <a:avLst>
              <a:gd name="adj1" fmla="val 16634"/>
              <a:gd name="adj2" fmla="val -59058"/>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85725" indent="-85725" algn="just" fontAlgn="base">
              <a:spcBef>
                <a:spcPct val="0"/>
              </a:spcBef>
              <a:spcAft>
                <a:spcPct val="0"/>
              </a:spcAft>
            </a:pPr>
            <a:r>
              <a:rPr lang="ja-JP" altLang="en-US" sz="1200" dirty="0">
                <a:solidFill>
                  <a:prstClr val="black"/>
                </a:solidFill>
              </a:rPr>
              <a:t>・地域の実情に応じて収集した情報等（例えば、民生委員等からの情報など）の活用により、閉じこもり等の何らかの支援を要する者を把握し、地域介護予防活動支援事業等で重点的に対応</a:t>
            </a:r>
            <a:r>
              <a:rPr lang="ja-JP" altLang="en-US" sz="1200" dirty="0">
                <a:solidFill>
                  <a:prstClr val="black"/>
                </a:solidFill>
                <a:latin typeface="ＭＳ Ｐゴシック"/>
              </a:rPr>
              <a:t>（基本チェックリストを活用することも可能）</a:t>
            </a:r>
          </a:p>
        </p:txBody>
      </p:sp>
      <p:sp>
        <p:nvSpPr>
          <p:cNvPr id="20" name="テキスト ボックス 136"/>
          <p:cNvSpPr txBox="1">
            <a:spLocks noChangeArrowheads="1"/>
          </p:cNvSpPr>
          <p:nvPr/>
        </p:nvSpPr>
        <p:spPr bwMode="auto">
          <a:xfrm>
            <a:off x="84598" y="318289"/>
            <a:ext cx="9597990" cy="1015663"/>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nchor="t">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200" dirty="0" smtClean="0">
                <a:solidFill>
                  <a:prstClr val="black"/>
                </a:solidFill>
              </a:rPr>
              <a:t>○機能回復訓練などの高齢者本人</a:t>
            </a:r>
            <a:r>
              <a:rPr lang="ja-JP" altLang="en-US" sz="1200" dirty="0">
                <a:solidFill>
                  <a:prstClr val="black"/>
                </a:solidFill>
              </a:rPr>
              <a:t>へ</a:t>
            </a:r>
            <a:r>
              <a:rPr lang="ja-JP" altLang="en-US" sz="1200" dirty="0" smtClean="0">
                <a:solidFill>
                  <a:prstClr val="black"/>
                </a:solidFill>
              </a:rPr>
              <a:t>のアプローチだけではなく、地域づくりなどの高齢者本人を取り巻く環境へのアプローチも含めたバランスのとれたアプローチができるように介護予防事業を見直す。</a:t>
            </a:r>
            <a:endParaRPr lang="en-US" altLang="ja-JP" sz="1200" dirty="0" smtClean="0">
              <a:solidFill>
                <a:prstClr val="black"/>
              </a:solidFill>
            </a:endParaRPr>
          </a:p>
          <a:p>
            <a:pPr>
              <a:defRPr/>
            </a:pPr>
            <a:r>
              <a:rPr lang="ja-JP" altLang="en-US" sz="1200" dirty="0" smtClean="0">
                <a:solidFill>
                  <a:prstClr val="black"/>
                </a:solidFill>
              </a:rPr>
              <a:t>○元気高齢者と二次</a:t>
            </a:r>
            <a:r>
              <a:rPr lang="ja-JP" altLang="en-US" sz="1200" dirty="0">
                <a:solidFill>
                  <a:prstClr val="black"/>
                </a:solidFill>
              </a:rPr>
              <a:t>予防事業</a:t>
            </a:r>
            <a:r>
              <a:rPr lang="ja-JP" altLang="en-US" sz="1200" dirty="0" smtClean="0">
                <a:solidFill>
                  <a:prstClr val="black"/>
                </a:solidFill>
              </a:rPr>
              <a:t>対象者を</a:t>
            </a:r>
            <a:r>
              <a:rPr lang="ja-JP" altLang="en-US" sz="1200" dirty="0">
                <a:solidFill>
                  <a:prstClr val="black"/>
                </a:solidFill>
              </a:rPr>
              <a:t>分け隔てなく、</a:t>
            </a:r>
            <a:r>
              <a:rPr lang="ja-JP" altLang="ja-JP" sz="1200" dirty="0" smtClean="0">
                <a:solidFill>
                  <a:prstClr val="black"/>
                </a:solidFill>
              </a:rPr>
              <a:t>住民</a:t>
            </a:r>
            <a:r>
              <a:rPr lang="ja-JP" altLang="ja-JP" sz="1200" dirty="0">
                <a:solidFill>
                  <a:prstClr val="black"/>
                </a:solidFill>
              </a:rPr>
              <a:t>運営の通いの場を充実させ</a:t>
            </a:r>
            <a:r>
              <a:rPr lang="ja-JP" altLang="ja-JP" sz="1200" dirty="0" smtClean="0">
                <a:solidFill>
                  <a:prstClr val="black"/>
                </a:solidFill>
              </a:rPr>
              <a:t>、人</a:t>
            </a:r>
            <a:r>
              <a:rPr lang="ja-JP" altLang="ja-JP" sz="1200" dirty="0">
                <a:solidFill>
                  <a:prstClr val="black"/>
                </a:solidFill>
              </a:rPr>
              <a:t>と人とのつながりを通じて参加者や通いの場が継続的に拡大していくような地域づくりを推進</a:t>
            </a:r>
            <a:r>
              <a:rPr lang="ja-JP" altLang="ja-JP" sz="1200" dirty="0" smtClean="0">
                <a:solidFill>
                  <a:prstClr val="black"/>
                </a:solidFill>
              </a:rPr>
              <a:t>する</a:t>
            </a:r>
            <a:r>
              <a:rPr lang="ja-JP" altLang="en-US" sz="1200" dirty="0" smtClean="0">
                <a:solidFill>
                  <a:prstClr val="black"/>
                </a:solidFill>
              </a:rPr>
              <a:t>。</a:t>
            </a:r>
            <a:endParaRPr lang="en-US" altLang="ja-JP" sz="1200" dirty="0" smtClean="0">
              <a:solidFill>
                <a:prstClr val="black"/>
              </a:solidFill>
            </a:endParaRPr>
          </a:p>
          <a:p>
            <a:pPr>
              <a:defRPr/>
            </a:pPr>
            <a:r>
              <a:rPr lang="ja-JP" altLang="en-US" sz="1200" dirty="0" smtClean="0">
                <a:solidFill>
                  <a:prstClr val="black"/>
                </a:solidFill>
              </a:rPr>
              <a:t>○リハ職等を活かした自立支援に資する取組を推進し、介護予防を機能強化する。</a:t>
            </a:r>
            <a:endParaRPr lang="en-US" altLang="ja-JP" sz="1200" dirty="0">
              <a:solidFill>
                <a:prstClr val="black"/>
              </a:solidFill>
            </a:endParaRPr>
          </a:p>
        </p:txBody>
      </p:sp>
      <p:sp>
        <p:nvSpPr>
          <p:cNvPr id="25" name="四角形吹き出し 24"/>
          <p:cNvSpPr/>
          <p:nvPr/>
        </p:nvSpPr>
        <p:spPr>
          <a:xfrm>
            <a:off x="5295696" y="3789040"/>
            <a:ext cx="3996000" cy="258701"/>
          </a:xfrm>
          <a:prstGeom prst="wedgeRectCallout">
            <a:avLst>
              <a:gd name="adj1" fmla="val 15944"/>
              <a:gd name="adj2" fmla="val -95120"/>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fontAlgn="base">
              <a:spcBef>
                <a:spcPct val="0"/>
              </a:spcBef>
              <a:spcAft>
                <a:spcPct val="0"/>
              </a:spcAft>
            </a:pPr>
            <a:r>
              <a:rPr lang="ja-JP" altLang="en-US" sz="1200" dirty="0">
                <a:solidFill>
                  <a:prstClr val="black"/>
                </a:solidFill>
              </a:rPr>
              <a:t>・要支援者等も参加できる住民運営の通いの場の充実</a:t>
            </a:r>
            <a:endParaRPr lang="en-US" altLang="ja-JP" sz="1200" dirty="0">
              <a:solidFill>
                <a:prstClr val="black"/>
              </a:solidFill>
            </a:endParaRPr>
          </a:p>
        </p:txBody>
      </p:sp>
      <p:sp>
        <p:nvSpPr>
          <p:cNvPr id="51" name="四角形吹き出し 50"/>
          <p:cNvSpPr/>
          <p:nvPr/>
        </p:nvSpPr>
        <p:spPr>
          <a:xfrm>
            <a:off x="5289138" y="6238045"/>
            <a:ext cx="3960000" cy="575331"/>
          </a:xfrm>
          <a:prstGeom prst="wedgeRectCallout">
            <a:avLst>
              <a:gd name="adj1" fmla="val 20056"/>
              <a:gd name="adj2" fmla="val -72291"/>
            </a:avLst>
          </a:prstGeom>
          <a:solidFill>
            <a:schemeClr val="accent2">
              <a:lumMod val="20000"/>
              <a:lumOff val="80000"/>
            </a:schemeClr>
          </a:solidFill>
          <a:ln w="63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lgn="just" fontAlgn="base">
              <a:spcBef>
                <a:spcPct val="0"/>
              </a:spcBef>
              <a:spcAft>
                <a:spcPct val="0"/>
              </a:spcAft>
            </a:pPr>
            <a:r>
              <a:rPr lang="ja-JP" altLang="en-US" sz="1200" dirty="0" smtClean="0">
                <a:solidFill>
                  <a:prstClr val="black"/>
                </a:solidFill>
                <a:latin typeface="ＭＳ Ｐゴシック"/>
              </a:rPr>
              <a:t>・従来</a:t>
            </a:r>
            <a:r>
              <a:rPr lang="ja-JP" altLang="en-US" sz="1200" dirty="0">
                <a:solidFill>
                  <a:prstClr val="black"/>
                </a:solidFill>
                <a:latin typeface="ＭＳ Ｐゴシック"/>
              </a:rPr>
              <a:t>の二次予防事業対象者に実施していた通所型介護予防事業と訪問型介護予防事業は、基本チェックリストの活用により、引き続き、対象者を限定して実施</a:t>
            </a:r>
          </a:p>
        </p:txBody>
      </p:sp>
      <p:sp>
        <p:nvSpPr>
          <p:cNvPr id="23" name="角丸四角形 22"/>
          <p:cNvSpPr/>
          <p:nvPr/>
        </p:nvSpPr>
        <p:spPr>
          <a:xfrm>
            <a:off x="4976130" y="5733685"/>
            <a:ext cx="4123044" cy="360000"/>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smtClean="0">
                <a:solidFill>
                  <a:prstClr val="black"/>
                </a:solidFill>
              </a:rPr>
              <a:t>介護予防・生活支援サービス事業</a:t>
            </a:r>
            <a:endParaRPr lang="ja-JP" altLang="en-US" dirty="0">
              <a:solidFill>
                <a:prstClr val="black"/>
              </a:solidFill>
            </a:endParaRPr>
          </a:p>
        </p:txBody>
      </p:sp>
      <p:cxnSp>
        <p:nvCxnSpPr>
          <p:cNvPr id="7" name="直線コネクタ 6"/>
          <p:cNvCxnSpPr/>
          <p:nvPr/>
        </p:nvCxnSpPr>
        <p:spPr>
          <a:xfrm>
            <a:off x="2072680" y="4437112"/>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072680" y="4756153"/>
            <a:ext cx="1440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216696" y="4439397"/>
            <a:ext cx="0" cy="324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216696" y="4596632"/>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432720" y="4596632"/>
            <a:ext cx="408918" cy="13344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841638" y="5913685"/>
            <a:ext cx="2148178" cy="174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9512634" y="1402650"/>
            <a:ext cx="333914" cy="4978678"/>
          </a:xfrm>
          <a:prstGeom prst="roundRect">
            <a:avLst/>
          </a:prstGeom>
          <a:solidFill>
            <a:schemeClr val="accent5">
              <a:lumMod val="40000"/>
              <a:lumOff val="6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base">
              <a:spcBef>
                <a:spcPct val="0"/>
              </a:spcBef>
              <a:spcAft>
                <a:spcPct val="0"/>
              </a:spcAft>
            </a:pPr>
            <a:r>
              <a:rPr lang="ja-JP" altLang="en-US" sz="1600" dirty="0" smtClean="0">
                <a:solidFill>
                  <a:prstClr val="black"/>
                </a:solidFill>
              </a:rPr>
              <a:t>介護予防・日常生活支援総合事業</a:t>
            </a:r>
            <a:endParaRPr lang="ja-JP" altLang="en-US" sz="1600" dirty="0">
              <a:solidFill>
                <a:prstClr val="black"/>
              </a:solidFill>
            </a:endParaRPr>
          </a:p>
        </p:txBody>
      </p:sp>
      <p:cxnSp>
        <p:nvCxnSpPr>
          <p:cNvPr id="31" name="直線コネクタ 30"/>
          <p:cNvCxnSpPr/>
          <p:nvPr/>
        </p:nvCxnSpPr>
        <p:spPr>
          <a:xfrm>
            <a:off x="9080586" y="1582649"/>
            <a:ext cx="43204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3" idx="3"/>
          </p:cNvCxnSpPr>
          <p:nvPr/>
        </p:nvCxnSpPr>
        <p:spPr>
          <a:xfrm>
            <a:off x="9099174" y="5913685"/>
            <a:ext cx="41346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スライド番号プレースホルダー 4"/>
          <p:cNvSpPr txBox="1">
            <a:spLocks/>
          </p:cNvSpPr>
          <p:nvPr/>
        </p:nvSpPr>
        <p:spPr>
          <a:xfrm>
            <a:off x="9273480"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25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2" name="グループ化 7"/>
          <p:cNvGrpSpPr>
            <a:grpSpLocks/>
          </p:cNvGrpSpPr>
          <p:nvPr/>
        </p:nvGrpSpPr>
        <p:grpSpPr bwMode="auto">
          <a:xfrm>
            <a:off x="386520" y="5081237"/>
            <a:ext cx="9368595" cy="1633539"/>
            <a:chOff x="130494" y="5013174"/>
            <a:chExt cx="9650112" cy="1633308"/>
          </a:xfrm>
        </p:grpSpPr>
        <p:sp>
          <p:nvSpPr>
            <p:cNvPr id="47" name="正方形/長方形 46"/>
            <p:cNvSpPr/>
            <p:nvPr/>
          </p:nvSpPr>
          <p:spPr>
            <a:xfrm>
              <a:off x="2533894" y="5013175"/>
              <a:ext cx="2406575" cy="1633307"/>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marL="85725" indent="-85725" fontAlgn="auto">
                <a:spcBef>
                  <a:spcPts val="0"/>
                </a:spcBef>
                <a:spcAft>
                  <a:spcPts val="0"/>
                </a:spcAft>
                <a:defRPr/>
              </a:pPr>
              <a:r>
                <a:rPr lang="ja-JP" altLang="en-US" sz="1050" dirty="0">
                  <a:solidFill>
                    <a:schemeClr val="tx1"/>
                  </a:solidFill>
                  <a:latin typeface="ＭＳ Ｐゴシック" pitchFamily="50" charset="-128"/>
                </a:rPr>
                <a:t>・大学を会場として、デイサービスを利用していない要支援者等が行きたくなる通所プログラムを立ち上げた。（大学の使用交渉は区が担当）</a:t>
              </a:r>
              <a:endParaRPr lang="en-US" altLang="ja-JP" sz="1050" dirty="0">
                <a:solidFill>
                  <a:schemeClr val="tx1"/>
                </a:solidFill>
                <a:latin typeface="ＭＳ Ｐゴシック" pitchFamily="50" charset="-128"/>
              </a:endParaRPr>
            </a:p>
            <a:p>
              <a:pPr marL="85725" indent="-85725" fontAlgn="auto">
                <a:spcBef>
                  <a:spcPts val="0"/>
                </a:spcBef>
                <a:spcAft>
                  <a:spcPts val="0"/>
                </a:spcAft>
                <a:defRPr/>
              </a:pPr>
              <a:r>
                <a:rPr lang="ja-JP" altLang="en-US" sz="1050" dirty="0">
                  <a:solidFill>
                    <a:schemeClr val="tx1"/>
                  </a:solidFill>
                  <a:latin typeface="ＭＳ Ｐゴシック" pitchFamily="50" charset="-128"/>
                </a:rPr>
                <a:t>・アート体験、ヨガ、ミニ講義、民謡、子どもと遊ぶなどの多彩なプログラム</a:t>
              </a:r>
              <a:endParaRPr lang="ja-JP" altLang="en-US" sz="1100" dirty="0">
                <a:solidFill>
                  <a:schemeClr val="tx1"/>
                </a:solidFill>
                <a:latin typeface="ＭＳ Ｐゴシック" pitchFamily="50" charset="-128"/>
              </a:endParaRPr>
            </a:p>
            <a:p>
              <a:pPr marL="85725" indent="-85725" fontAlgn="auto">
                <a:spcBef>
                  <a:spcPts val="0"/>
                </a:spcBef>
                <a:spcAft>
                  <a:spcPts val="0"/>
                </a:spcAft>
                <a:defRPr/>
              </a:pPr>
              <a:endParaRPr lang="en-US" altLang="ja-JP" sz="1050" dirty="0">
                <a:solidFill>
                  <a:schemeClr val="tx1"/>
                </a:solidFill>
                <a:latin typeface="ＭＳ Ｐゴシック" pitchFamily="50" charset="-128"/>
              </a:endParaRPr>
            </a:p>
            <a:p>
              <a:pPr fontAlgn="auto">
                <a:spcBef>
                  <a:spcPts val="0"/>
                </a:spcBef>
                <a:spcAft>
                  <a:spcPts val="0"/>
                </a:spcAft>
                <a:defRPr/>
              </a:pPr>
              <a:r>
                <a:rPr lang="ja-JP" altLang="en-US" sz="1000" dirty="0">
                  <a:solidFill>
                    <a:schemeClr val="tx1"/>
                  </a:solidFill>
                  <a:latin typeface="ＭＳ Ｐゴシック" pitchFamily="50" charset="-128"/>
                </a:rPr>
                <a:t>　</a:t>
              </a:r>
              <a:r>
                <a:rPr lang="en-US" altLang="ja-JP" sz="1000" dirty="0">
                  <a:solidFill>
                    <a:schemeClr val="tx1"/>
                  </a:solidFill>
                  <a:latin typeface="ＭＳ Ｐゴシック" pitchFamily="50" charset="-128"/>
                </a:rPr>
                <a:t>120</a:t>
              </a:r>
              <a:r>
                <a:rPr lang="ja-JP" altLang="en-US" sz="1000" dirty="0">
                  <a:solidFill>
                    <a:schemeClr val="tx1"/>
                  </a:solidFill>
                  <a:latin typeface="ＭＳ Ｐゴシック" pitchFamily="50" charset="-128"/>
                </a:rPr>
                <a:t>分</a:t>
              </a:r>
              <a:r>
                <a:rPr lang="en-US" altLang="ja-JP" sz="1000" dirty="0">
                  <a:solidFill>
                    <a:schemeClr val="tx1"/>
                  </a:solidFill>
                  <a:latin typeface="ＭＳ Ｐゴシック" pitchFamily="50" charset="-128"/>
                </a:rPr>
                <a:t>×</a:t>
              </a:r>
              <a:r>
                <a:rPr lang="ja-JP" altLang="en-US" sz="1000" dirty="0">
                  <a:solidFill>
                    <a:schemeClr val="tx1"/>
                  </a:solidFill>
                  <a:latin typeface="ＭＳ Ｐゴシック" pitchFamily="50" charset="-128"/>
                </a:rPr>
                <a:t>週１回　　　参加費　</a:t>
              </a:r>
              <a:r>
                <a:rPr lang="en-US" altLang="ja-JP" sz="1000" dirty="0">
                  <a:solidFill>
                    <a:schemeClr val="tx1"/>
                  </a:solidFill>
                  <a:latin typeface="ＭＳ Ｐゴシック" pitchFamily="50" charset="-128"/>
                </a:rPr>
                <a:t>100</a:t>
              </a:r>
              <a:r>
                <a:rPr lang="ja-JP" altLang="en-US" sz="1000" dirty="0">
                  <a:solidFill>
                    <a:schemeClr val="tx1"/>
                  </a:solidFill>
                  <a:latin typeface="ＭＳ Ｐゴシック" pitchFamily="50" charset="-128"/>
                </a:rPr>
                <a:t>円</a:t>
              </a:r>
              <a:r>
                <a:rPr lang="en-US" altLang="ja-JP" sz="1000" dirty="0">
                  <a:solidFill>
                    <a:schemeClr val="tx1"/>
                  </a:solidFill>
                  <a:latin typeface="ＭＳ Ｐゴシック" pitchFamily="50" charset="-128"/>
                </a:rPr>
                <a:t>/</a:t>
              </a:r>
              <a:r>
                <a:rPr lang="ja-JP" altLang="en-US" sz="1000" dirty="0">
                  <a:solidFill>
                    <a:schemeClr val="tx1"/>
                  </a:solidFill>
                  <a:latin typeface="ＭＳ Ｐゴシック" pitchFamily="50" charset="-128"/>
                </a:rPr>
                <a:t>回</a:t>
              </a:r>
              <a:endParaRPr lang="en-US" altLang="ja-JP" sz="1000" dirty="0">
                <a:solidFill>
                  <a:schemeClr val="tx1"/>
                </a:solidFill>
                <a:latin typeface="ＭＳ Ｐゴシック" pitchFamily="50" charset="-128"/>
              </a:endParaRPr>
            </a:p>
            <a:p>
              <a:pPr fontAlgn="auto">
                <a:spcBef>
                  <a:spcPts val="0"/>
                </a:spcBef>
                <a:spcAft>
                  <a:spcPts val="0"/>
                </a:spcAft>
                <a:defRPr/>
              </a:pPr>
              <a:r>
                <a:rPr lang="ja-JP" altLang="en-US" sz="1000" dirty="0">
                  <a:solidFill>
                    <a:schemeClr val="tx1"/>
                  </a:solidFill>
                  <a:latin typeface="ＭＳ Ｐゴシック" pitchFamily="50" charset="-128"/>
                </a:rPr>
                <a:t>　学生・住民ボランティアの協力あり</a:t>
              </a:r>
              <a:endParaRPr lang="en-US" altLang="ja-JP" sz="1000" dirty="0">
                <a:solidFill>
                  <a:schemeClr val="tx1"/>
                </a:solidFill>
                <a:latin typeface="ＭＳ Ｐゴシック" pitchFamily="50" charset="-128"/>
              </a:endParaRPr>
            </a:p>
            <a:p>
              <a:pPr fontAlgn="auto">
                <a:spcBef>
                  <a:spcPts val="0"/>
                </a:spcBef>
                <a:spcAft>
                  <a:spcPts val="0"/>
                </a:spcAft>
                <a:defRPr/>
              </a:pPr>
              <a:endParaRPr lang="en-US" altLang="ja-JP" sz="1000" dirty="0">
                <a:solidFill>
                  <a:schemeClr val="tx1"/>
                </a:solidFill>
                <a:latin typeface="ＭＳ Ｐゴシック" pitchFamily="50" charset="-128"/>
              </a:endParaRPr>
            </a:p>
            <a:p>
              <a:pPr fontAlgn="auto">
                <a:spcBef>
                  <a:spcPts val="0"/>
                </a:spcBef>
                <a:spcAft>
                  <a:spcPts val="0"/>
                </a:spcAft>
                <a:defRPr/>
              </a:pPr>
              <a:r>
                <a:rPr lang="ja-JP" altLang="en-US" sz="1000" dirty="0">
                  <a:solidFill>
                    <a:schemeClr val="tx1"/>
                  </a:solidFill>
                  <a:latin typeface="ＭＳ Ｐゴシック" pitchFamily="50" charset="-128"/>
                </a:rPr>
                <a:t>　</a:t>
              </a:r>
              <a:endParaRPr lang="en-US" altLang="ja-JP" sz="1000" dirty="0">
                <a:solidFill>
                  <a:schemeClr val="tx1"/>
                </a:solidFill>
                <a:latin typeface="ＭＳ Ｐゴシック" pitchFamily="50" charset="-128"/>
              </a:endParaRPr>
            </a:p>
            <a:p>
              <a:pPr fontAlgn="auto">
                <a:spcBef>
                  <a:spcPts val="0"/>
                </a:spcBef>
                <a:spcAft>
                  <a:spcPts val="0"/>
                </a:spcAft>
                <a:defRPr/>
              </a:pPr>
              <a:r>
                <a:rPr lang="ja-JP" altLang="en-US" sz="1000" dirty="0">
                  <a:solidFill>
                    <a:schemeClr val="tx1"/>
                  </a:solidFill>
                  <a:latin typeface="ＭＳ Ｐゴシック" pitchFamily="50" charset="-128"/>
                </a:rPr>
                <a:t>　</a:t>
              </a:r>
              <a:endParaRPr lang="en-US" altLang="ja-JP" sz="1000" dirty="0">
                <a:solidFill>
                  <a:schemeClr val="tx1"/>
                </a:solidFill>
                <a:latin typeface="ＭＳ Ｐゴシック" pitchFamily="50" charset="-128"/>
              </a:endParaRPr>
            </a:p>
            <a:p>
              <a:pPr marL="95250" indent="-95250" fontAlgn="auto">
                <a:spcBef>
                  <a:spcPts val="0"/>
                </a:spcBef>
                <a:spcAft>
                  <a:spcPts val="0"/>
                </a:spcAft>
                <a:defRPr/>
              </a:pPr>
              <a:r>
                <a:rPr lang="ja-JP" altLang="en-US" sz="1000" dirty="0">
                  <a:solidFill>
                    <a:schemeClr val="tx1"/>
                  </a:solidFill>
                  <a:latin typeface="ＭＳ Ｐゴシック" pitchFamily="50" charset="-128"/>
                </a:rPr>
                <a:t>　</a:t>
              </a:r>
              <a:endParaRPr lang="en-US" altLang="ja-JP" sz="1050" dirty="0">
                <a:solidFill>
                  <a:schemeClr val="tx1"/>
                </a:solidFill>
                <a:latin typeface="ＭＳ Ｐゴシック" pitchFamily="50" charset="-128"/>
              </a:endParaRPr>
            </a:p>
          </p:txBody>
        </p:sp>
        <p:sp>
          <p:nvSpPr>
            <p:cNvPr id="50" name="正方形/長方形 49"/>
            <p:cNvSpPr/>
            <p:nvPr/>
          </p:nvSpPr>
          <p:spPr>
            <a:xfrm>
              <a:off x="4953169" y="5013174"/>
              <a:ext cx="2435149" cy="1633307"/>
            </a:xfrm>
            <a:prstGeom prst="rect">
              <a:avLst/>
            </a:prstGeom>
            <a:gradFill>
              <a:gsLst>
                <a:gs pos="0">
                  <a:schemeClr val="accent6">
                    <a:lumMod val="60000"/>
                    <a:lumOff val="40000"/>
                  </a:schemeClr>
                </a:gs>
                <a:gs pos="35000">
                  <a:schemeClr val="accent3">
                    <a:tint val="37000"/>
                    <a:satMod val="300000"/>
                  </a:schemeClr>
                </a:gs>
                <a:gs pos="100000">
                  <a:schemeClr val="accent3">
                    <a:tint val="15000"/>
                    <a:satMod val="350000"/>
                  </a:schemeClr>
                </a:gs>
              </a:gsLst>
              <a:lin ang="16200000" scaled="1"/>
            </a:gradFill>
            <a:effectLst>
              <a:outerShdw blurRad="40000" dist="20000" dir="5400000" rotWithShape="0">
                <a:srgbClr val="000000">
                  <a:alpha val="58000"/>
                </a:srgbClr>
              </a:outerShdw>
            </a:effectLst>
          </p:spPr>
          <p:style>
            <a:lnRef idx="1">
              <a:schemeClr val="accent3"/>
            </a:lnRef>
            <a:fillRef idx="2">
              <a:schemeClr val="accent3"/>
            </a:fillRef>
            <a:effectRef idx="1">
              <a:schemeClr val="accent3"/>
            </a:effectRef>
            <a:fontRef idx="minor">
              <a:schemeClr val="dk1"/>
            </a:fontRef>
          </p:style>
          <p:txBody>
            <a:bodyPr/>
            <a:lstStyle/>
            <a:p>
              <a:pPr marL="88900" indent="-88900" fontAlgn="auto">
                <a:spcBef>
                  <a:spcPts val="0"/>
                </a:spcBef>
                <a:spcAft>
                  <a:spcPts val="0"/>
                </a:spcAft>
                <a:defRPr/>
              </a:pPr>
              <a:r>
                <a:rPr lang="ja-JP" altLang="en-US" sz="1050" dirty="0">
                  <a:solidFill>
                    <a:schemeClr val="tx1"/>
                  </a:solidFill>
                  <a:latin typeface="+mn-ea"/>
                </a:rPr>
                <a:t>・デイサービスを利用していない要支援者等の外出のきっかけづくりとして喫茶店を集いの場にした。</a:t>
              </a:r>
              <a:endParaRPr lang="en-US" altLang="ja-JP" sz="1050" dirty="0">
                <a:solidFill>
                  <a:schemeClr val="tx1"/>
                </a:solidFill>
                <a:latin typeface="+mn-ea"/>
              </a:endParaRPr>
            </a:p>
            <a:p>
              <a:pPr marL="88900" indent="-88900" fontAlgn="auto">
                <a:spcBef>
                  <a:spcPts val="0"/>
                </a:spcBef>
                <a:spcAft>
                  <a:spcPts val="0"/>
                </a:spcAft>
                <a:defRPr/>
              </a:pPr>
              <a:r>
                <a:rPr lang="ja-JP" altLang="en-US" sz="1050" dirty="0">
                  <a:solidFill>
                    <a:schemeClr val="tx1"/>
                  </a:solidFill>
                  <a:latin typeface="+mn-ea"/>
                </a:rPr>
                <a:t>・店の和式トイレは簡易洋式便座をかぶせて使用しやすくした（福祉用具事業者に協力要請）</a:t>
              </a:r>
              <a:endParaRPr lang="en-US" altLang="ja-JP" sz="1050" dirty="0">
                <a:solidFill>
                  <a:schemeClr val="tx1"/>
                </a:solidFill>
                <a:latin typeface="+mn-ea"/>
              </a:endParaRPr>
            </a:p>
            <a:p>
              <a:pPr marL="88900" indent="-88900" fontAlgn="auto">
                <a:spcBef>
                  <a:spcPts val="0"/>
                </a:spcBef>
                <a:spcAft>
                  <a:spcPts val="0"/>
                </a:spcAft>
                <a:defRPr/>
              </a:pPr>
              <a:endParaRPr lang="en-US" altLang="ja-JP" sz="1000" dirty="0">
                <a:solidFill>
                  <a:schemeClr val="tx1"/>
                </a:solidFill>
                <a:latin typeface="+mn-ea"/>
              </a:endParaRPr>
            </a:p>
            <a:p>
              <a:pPr marL="88900" indent="-88900" fontAlgn="auto">
                <a:spcBef>
                  <a:spcPts val="0"/>
                </a:spcBef>
                <a:spcAft>
                  <a:spcPts val="0"/>
                </a:spcAft>
                <a:defRPr/>
              </a:pPr>
              <a:r>
                <a:rPr lang="ja-JP" altLang="en-US" sz="1000" dirty="0">
                  <a:solidFill>
                    <a:schemeClr val="tx1"/>
                  </a:solidFill>
                  <a:latin typeface="+mn-ea"/>
                </a:rPr>
                <a:t>　　</a:t>
              </a:r>
              <a:r>
                <a:rPr lang="en-US" altLang="ja-JP" sz="1000" dirty="0">
                  <a:solidFill>
                    <a:schemeClr val="tx1"/>
                  </a:solidFill>
                  <a:latin typeface="+mn-ea"/>
                </a:rPr>
                <a:t>90</a:t>
              </a:r>
              <a:r>
                <a:rPr lang="ja-JP" altLang="en-US" sz="1000" dirty="0">
                  <a:solidFill>
                    <a:schemeClr val="tx1"/>
                  </a:solidFill>
                  <a:latin typeface="+mn-ea"/>
                </a:rPr>
                <a:t>分</a:t>
              </a:r>
              <a:r>
                <a:rPr lang="en-US" altLang="ja-JP" sz="1000" dirty="0">
                  <a:solidFill>
                    <a:schemeClr val="tx1"/>
                  </a:solidFill>
                  <a:latin typeface="+mn-ea"/>
                </a:rPr>
                <a:t>×</a:t>
              </a:r>
              <a:r>
                <a:rPr lang="ja-JP" altLang="en-US" sz="1000" dirty="0">
                  <a:solidFill>
                    <a:schemeClr val="tx1"/>
                  </a:solidFill>
                  <a:latin typeface="+mn-ea"/>
                </a:rPr>
                <a:t>月２回　　参加費　</a:t>
              </a:r>
              <a:r>
                <a:rPr lang="en-US" altLang="ja-JP" sz="1000" dirty="0">
                  <a:solidFill>
                    <a:schemeClr val="tx1"/>
                  </a:solidFill>
                  <a:latin typeface="+mn-ea"/>
                </a:rPr>
                <a:t>300</a:t>
              </a:r>
              <a:r>
                <a:rPr lang="ja-JP" altLang="en-US" sz="1000" dirty="0">
                  <a:solidFill>
                    <a:schemeClr val="tx1"/>
                  </a:solidFill>
                  <a:latin typeface="+mn-ea"/>
                </a:rPr>
                <a:t>円</a:t>
              </a:r>
              <a:r>
                <a:rPr lang="en-US" altLang="ja-JP" sz="1000" dirty="0">
                  <a:solidFill>
                    <a:schemeClr val="tx1"/>
                  </a:solidFill>
                  <a:latin typeface="+mn-ea"/>
                </a:rPr>
                <a:t>/</a:t>
              </a:r>
              <a:r>
                <a:rPr lang="ja-JP" altLang="en-US" sz="1000" dirty="0">
                  <a:solidFill>
                    <a:schemeClr val="tx1"/>
                  </a:solidFill>
                  <a:latin typeface="+mn-ea"/>
                </a:rPr>
                <a:t>回</a:t>
              </a:r>
              <a:endParaRPr lang="en-US" altLang="ja-JP" sz="1000" dirty="0">
                <a:solidFill>
                  <a:schemeClr val="tx1"/>
                </a:solidFill>
                <a:latin typeface="+mn-ea"/>
              </a:endParaRPr>
            </a:p>
            <a:p>
              <a:pPr marL="88900" indent="-88900" fontAlgn="auto">
                <a:spcBef>
                  <a:spcPts val="0"/>
                </a:spcBef>
                <a:spcAft>
                  <a:spcPts val="0"/>
                </a:spcAft>
                <a:defRPr/>
              </a:pPr>
              <a:r>
                <a:rPr lang="ja-JP" altLang="en-US" sz="1000" dirty="0">
                  <a:solidFill>
                    <a:schemeClr val="tx1"/>
                  </a:solidFill>
                  <a:latin typeface="+mn-ea"/>
                </a:rPr>
                <a:t>　　住民ボランティアの協力あり</a:t>
              </a:r>
              <a:endParaRPr lang="ja-JP" altLang="en-US" sz="1000" spc="-150" dirty="0">
                <a:solidFill>
                  <a:schemeClr val="tx1"/>
                </a:solidFill>
                <a:latin typeface="+mn-ea"/>
              </a:endParaRPr>
            </a:p>
            <a:p>
              <a:pPr marL="88900" indent="-88900" fontAlgn="auto">
                <a:spcBef>
                  <a:spcPts val="0"/>
                </a:spcBef>
                <a:spcAft>
                  <a:spcPts val="0"/>
                </a:spcAft>
                <a:defRPr/>
              </a:pPr>
              <a:r>
                <a:rPr lang="ja-JP" altLang="en-US" sz="1000" dirty="0">
                  <a:solidFill>
                    <a:schemeClr val="tx1"/>
                  </a:solidFill>
                  <a:latin typeface="+mn-ea"/>
                </a:rPr>
                <a:t>　　</a:t>
              </a:r>
              <a:endParaRPr lang="en-US" altLang="ja-JP" sz="1000" dirty="0">
                <a:solidFill>
                  <a:schemeClr val="tx1"/>
                </a:solidFill>
                <a:latin typeface="+mn-ea"/>
              </a:endParaRPr>
            </a:p>
          </p:txBody>
        </p:sp>
        <p:sp>
          <p:nvSpPr>
            <p:cNvPr id="52" name="正方形/長方形 51"/>
            <p:cNvSpPr/>
            <p:nvPr/>
          </p:nvSpPr>
          <p:spPr>
            <a:xfrm>
              <a:off x="130494" y="5013175"/>
              <a:ext cx="2371651" cy="1631719"/>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lstStyle/>
            <a:p>
              <a:pPr marL="85725" indent="-85725" fontAlgn="auto">
                <a:spcBef>
                  <a:spcPts val="0"/>
                </a:spcBef>
                <a:spcAft>
                  <a:spcPts val="0"/>
                </a:spcAft>
                <a:defRPr/>
              </a:pPr>
              <a:r>
                <a:rPr lang="ja-JP" altLang="en-US" sz="1050" dirty="0">
                  <a:solidFill>
                    <a:schemeClr val="tx1"/>
                  </a:solidFill>
                  <a:latin typeface="+mn-ea"/>
                </a:rPr>
                <a:t>・地区内のサロンや住民の自主活動を全て調べ、通いの場が乏しい地区を特定。徒歩</a:t>
              </a:r>
              <a:r>
                <a:rPr lang="en-US" altLang="ja-JP" sz="1050" dirty="0">
                  <a:solidFill>
                    <a:schemeClr val="tx1"/>
                  </a:solidFill>
                  <a:latin typeface="+mn-ea"/>
                </a:rPr>
                <a:t>10</a:t>
              </a:r>
              <a:r>
                <a:rPr lang="ja-JP" altLang="en-US" sz="1050" dirty="0">
                  <a:solidFill>
                    <a:schemeClr val="tx1"/>
                  </a:solidFill>
                  <a:latin typeface="+mn-ea"/>
                </a:rPr>
                <a:t>分以内で行ける範囲で会場を確保し、新たな筋力アップ教室を立ち上げた。</a:t>
              </a:r>
              <a:endParaRPr lang="en-US" altLang="ja-JP" sz="1050" dirty="0">
                <a:solidFill>
                  <a:schemeClr val="tx1"/>
                </a:solidFill>
                <a:latin typeface="+mn-ea"/>
              </a:endParaRPr>
            </a:p>
            <a:p>
              <a:pPr marL="85725" indent="-85725" fontAlgn="auto">
                <a:spcBef>
                  <a:spcPts val="0"/>
                </a:spcBef>
                <a:spcAft>
                  <a:spcPts val="0"/>
                </a:spcAft>
                <a:defRPr/>
              </a:pPr>
              <a:endParaRPr lang="en-US" altLang="ja-JP" sz="1050" dirty="0">
                <a:solidFill>
                  <a:schemeClr val="tx1"/>
                </a:solidFill>
                <a:latin typeface="+mn-ea"/>
              </a:endParaRPr>
            </a:p>
            <a:p>
              <a:pPr fontAlgn="auto">
                <a:spcBef>
                  <a:spcPts val="0"/>
                </a:spcBef>
                <a:spcAft>
                  <a:spcPts val="0"/>
                </a:spcAft>
                <a:defRPr/>
              </a:pPr>
              <a:r>
                <a:rPr lang="ja-JP" altLang="en-US" sz="1050" dirty="0">
                  <a:solidFill>
                    <a:schemeClr val="tx1"/>
                  </a:solidFill>
                  <a:latin typeface="+mn-ea"/>
                </a:rPr>
                <a:t>　　</a:t>
              </a:r>
              <a:r>
                <a:rPr lang="en-US" altLang="ja-JP" sz="1000" dirty="0">
                  <a:solidFill>
                    <a:schemeClr val="tx1"/>
                  </a:solidFill>
                  <a:latin typeface="+mn-ea"/>
                </a:rPr>
                <a:t>90</a:t>
              </a:r>
              <a:r>
                <a:rPr lang="ja-JP" altLang="en-US" sz="1000" dirty="0">
                  <a:solidFill>
                    <a:schemeClr val="tx1"/>
                  </a:solidFill>
                  <a:latin typeface="+mn-ea"/>
                </a:rPr>
                <a:t>分</a:t>
              </a:r>
              <a:r>
                <a:rPr lang="en-US" altLang="ja-JP" sz="1000" dirty="0">
                  <a:solidFill>
                    <a:schemeClr val="tx1"/>
                  </a:solidFill>
                  <a:latin typeface="+mn-ea"/>
                </a:rPr>
                <a:t>×</a:t>
              </a:r>
              <a:r>
                <a:rPr lang="ja-JP" altLang="en-US" sz="1000" dirty="0">
                  <a:solidFill>
                    <a:schemeClr val="tx1"/>
                  </a:solidFill>
                  <a:latin typeface="+mn-ea"/>
                </a:rPr>
                <a:t>週１回、　参加費　無料</a:t>
              </a:r>
              <a:endParaRPr lang="en-US" altLang="ja-JP" sz="1000" dirty="0">
                <a:solidFill>
                  <a:schemeClr val="tx1"/>
                </a:solidFill>
                <a:latin typeface="+mn-ea"/>
              </a:endParaRPr>
            </a:p>
            <a:p>
              <a:pPr fontAlgn="auto">
                <a:spcBef>
                  <a:spcPts val="0"/>
                </a:spcBef>
                <a:spcAft>
                  <a:spcPts val="0"/>
                </a:spcAft>
                <a:defRPr/>
              </a:pPr>
              <a:r>
                <a:rPr lang="ja-JP" altLang="en-US" sz="1000" dirty="0">
                  <a:solidFill>
                    <a:schemeClr val="tx1"/>
                  </a:solidFill>
                  <a:latin typeface="+mn-ea"/>
                </a:rPr>
                <a:t>　　住民ポランティアの協力あり</a:t>
              </a:r>
              <a:endParaRPr lang="en-US" altLang="ja-JP" sz="1000" dirty="0">
                <a:solidFill>
                  <a:schemeClr val="tx1"/>
                </a:solidFill>
                <a:latin typeface="+mn-ea"/>
              </a:endParaRPr>
            </a:p>
            <a:p>
              <a:pPr fontAlgn="auto">
                <a:spcBef>
                  <a:spcPts val="0"/>
                </a:spcBef>
                <a:spcAft>
                  <a:spcPts val="0"/>
                </a:spcAft>
                <a:defRPr/>
              </a:pPr>
              <a:r>
                <a:rPr lang="ja-JP" altLang="en-US" sz="1000" dirty="0">
                  <a:solidFill>
                    <a:schemeClr val="tx1"/>
                  </a:solidFill>
                  <a:latin typeface="+mn-ea"/>
                </a:rPr>
                <a:t>　　理学療法士が定期的に指導助言</a:t>
              </a:r>
              <a:r>
                <a:rPr lang="ja-JP" altLang="en-US" sz="1050" dirty="0">
                  <a:solidFill>
                    <a:schemeClr val="tx1"/>
                  </a:solidFill>
                  <a:latin typeface="+mn-ea"/>
                </a:rPr>
                <a:t>　　</a:t>
              </a:r>
              <a:endParaRPr lang="en-US" altLang="ja-JP" sz="1000" dirty="0">
                <a:solidFill>
                  <a:schemeClr val="tx1"/>
                </a:solidFill>
                <a:latin typeface="+mn-ea"/>
              </a:endParaRPr>
            </a:p>
            <a:p>
              <a:pPr fontAlgn="auto">
                <a:spcBef>
                  <a:spcPts val="0"/>
                </a:spcBef>
                <a:spcAft>
                  <a:spcPts val="0"/>
                </a:spcAft>
                <a:defRPr/>
              </a:pPr>
              <a:endParaRPr lang="en-US" altLang="ja-JP" sz="1050" dirty="0">
                <a:solidFill>
                  <a:schemeClr val="tx1"/>
                </a:solidFill>
                <a:latin typeface="+mn-ea"/>
              </a:endParaRPr>
            </a:p>
            <a:p>
              <a:pPr algn="ctr" fontAlgn="auto">
                <a:spcBef>
                  <a:spcPts val="0"/>
                </a:spcBef>
                <a:spcAft>
                  <a:spcPts val="0"/>
                </a:spcAft>
                <a:defRPr/>
              </a:pPr>
              <a:endParaRPr lang="en-US" altLang="ja-JP" sz="1050" dirty="0">
                <a:solidFill>
                  <a:schemeClr val="tx1"/>
                </a:solidFill>
                <a:latin typeface="+mn-ea"/>
              </a:endParaRPr>
            </a:p>
          </p:txBody>
        </p:sp>
        <p:sp>
          <p:nvSpPr>
            <p:cNvPr id="53" name="正方形/長方形 52"/>
            <p:cNvSpPr/>
            <p:nvPr/>
          </p:nvSpPr>
          <p:spPr>
            <a:xfrm>
              <a:off x="7427417" y="5013176"/>
              <a:ext cx="2353189" cy="1633306"/>
            </a:xfrm>
            <a:prstGeom prst="rect">
              <a:avLst/>
            </a:prstGeom>
            <a:gradFill>
              <a:gsLst>
                <a:gs pos="0">
                  <a:schemeClr val="accent5">
                    <a:lumMod val="40000"/>
                    <a:lumOff val="60000"/>
                  </a:schemeClr>
                </a:gs>
                <a:gs pos="35000">
                  <a:schemeClr val="accent3">
                    <a:tint val="37000"/>
                    <a:satMod val="300000"/>
                  </a:schemeClr>
                </a:gs>
                <a:gs pos="100000">
                  <a:schemeClr val="accent3">
                    <a:tint val="15000"/>
                    <a:satMod val="350000"/>
                  </a:schemeClr>
                </a:gs>
              </a:gsLst>
              <a:lin ang="16200000" scaled="1"/>
            </a:gradFill>
            <a:effectLst>
              <a:glow rad="63500">
                <a:schemeClr val="accent1">
                  <a:alpha val="40000"/>
                </a:schemeClr>
              </a:glow>
              <a:outerShdw blurRad="40000" dist="20000" dir="5400000" rotWithShape="0">
                <a:srgbClr val="000000">
                  <a:alpha val="38000"/>
                </a:srgbClr>
              </a:outerShdw>
              <a:reflection endPos="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a:lstStyle/>
            <a:p>
              <a:pPr marL="88900" indent="-88900" fontAlgn="auto">
                <a:spcBef>
                  <a:spcPts val="0"/>
                </a:spcBef>
                <a:spcAft>
                  <a:spcPts val="0"/>
                </a:spcAft>
                <a:defRPr/>
              </a:pPr>
              <a:r>
                <a:rPr lang="ja-JP" altLang="en-US" sz="1050" dirty="0">
                  <a:solidFill>
                    <a:schemeClr val="tx1"/>
                  </a:solidFill>
                  <a:latin typeface="+mn-ea"/>
                </a:rPr>
                <a:t>・交通量の多い国道を横断しなければ</a:t>
              </a:r>
              <a:r>
                <a:rPr lang="ja-JP" altLang="en-US" sz="1050" dirty="0" smtClean="0">
                  <a:solidFill>
                    <a:schemeClr val="tx1"/>
                  </a:solidFill>
                  <a:latin typeface="+mn-ea"/>
                </a:rPr>
                <a:t>買物等に</a:t>
              </a:r>
              <a:r>
                <a:rPr lang="ja-JP" altLang="en-US" sz="1050" dirty="0">
                  <a:solidFill>
                    <a:schemeClr val="tx1"/>
                  </a:solidFill>
                  <a:latin typeface="+mn-ea"/>
                </a:rPr>
                <a:t>行けない都営住宅の要支援者等のため</a:t>
              </a:r>
              <a:r>
                <a:rPr lang="ja-JP" altLang="en-US" sz="1050" dirty="0" smtClean="0">
                  <a:solidFill>
                    <a:schemeClr val="tx1"/>
                  </a:solidFill>
                  <a:latin typeface="+mn-ea"/>
                </a:rPr>
                <a:t>の外出支援</a:t>
              </a:r>
              <a:r>
                <a:rPr lang="ja-JP" altLang="en-US" sz="1050" dirty="0">
                  <a:solidFill>
                    <a:schemeClr val="tx1"/>
                  </a:solidFill>
                  <a:latin typeface="+mn-ea"/>
                </a:rPr>
                <a:t>を立ち上げた</a:t>
              </a:r>
              <a:endParaRPr lang="en-US" altLang="ja-JP" sz="1050" dirty="0">
                <a:solidFill>
                  <a:schemeClr val="tx1"/>
                </a:solidFill>
                <a:latin typeface="+mn-ea"/>
              </a:endParaRPr>
            </a:p>
            <a:p>
              <a:pPr marL="85725" indent="-85725" fontAlgn="auto">
                <a:spcBef>
                  <a:spcPts val="0"/>
                </a:spcBef>
                <a:spcAft>
                  <a:spcPts val="0"/>
                </a:spcAft>
                <a:defRPr/>
              </a:pPr>
              <a:r>
                <a:rPr lang="ja-JP" altLang="en-US" sz="1050" dirty="0">
                  <a:solidFill>
                    <a:schemeClr val="tx1"/>
                  </a:solidFill>
                  <a:latin typeface="+mn-ea"/>
                </a:rPr>
                <a:t>・福祉施設の送迎車両の遊休時間帯を利用して</a:t>
              </a:r>
              <a:r>
                <a:rPr lang="ja-JP" altLang="en-US" sz="1050" dirty="0" smtClean="0">
                  <a:solidFill>
                    <a:schemeClr val="tx1"/>
                  </a:solidFill>
                  <a:latin typeface="+mn-ea"/>
                </a:rPr>
                <a:t>スーパーや郵便局へ</a:t>
              </a:r>
              <a:r>
                <a:rPr lang="ja-JP" altLang="en-US" sz="1050" dirty="0">
                  <a:solidFill>
                    <a:schemeClr val="tx1"/>
                  </a:solidFill>
                  <a:latin typeface="+mn-ea"/>
                </a:rPr>
                <a:t>送迎</a:t>
              </a:r>
              <a:endParaRPr lang="en-US" altLang="ja-JP" sz="1050" dirty="0">
                <a:solidFill>
                  <a:schemeClr val="tx1"/>
                </a:solidFill>
                <a:latin typeface="+mn-ea"/>
              </a:endParaRPr>
            </a:p>
            <a:p>
              <a:pPr marL="85725" indent="-85725" fontAlgn="auto">
                <a:spcBef>
                  <a:spcPts val="0"/>
                </a:spcBef>
                <a:spcAft>
                  <a:spcPts val="0"/>
                </a:spcAft>
                <a:defRPr/>
              </a:pPr>
              <a:endParaRPr lang="en-US" altLang="ja-JP" sz="1050" dirty="0">
                <a:solidFill>
                  <a:schemeClr val="tx1"/>
                </a:solidFill>
                <a:latin typeface="+mn-ea"/>
              </a:endParaRPr>
            </a:p>
            <a:p>
              <a:pPr marL="85725" indent="-85725" fontAlgn="auto">
                <a:spcBef>
                  <a:spcPts val="0"/>
                </a:spcBef>
                <a:spcAft>
                  <a:spcPts val="0"/>
                </a:spcAft>
                <a:defRPr/>
              </a:pPr>
              <a:r>
                <a:rPr lang="ja-JP" altLang="en-US" sz="1000" dirty="0">
                  <a:solidFill>
                    <a:schemeClr val="tx1"/>
                  </a:solidFill>
                  <a:latin typeface="+mn-ea"/>
                </a:rPr>
                <a:t>　月１回　　参加費　</a:t>
              </a:r>
              <a:r>
                <a:rPr lang="en-US" altLang="ja-JP" sz="1000" dirty="0">
                  <a:solidFill>
                    <a:schemeClr val="tx1"/>
                  </a:solidFill>
                  <a:latin typeface="+mn-ea"/>
                </a:rPr>
                <a:t>300</a:t>
              </a:r>
              <a:r>
                <a:rPr lang="ja-JP" altLang="en-US" sz="1000" dirty="0">
                  <a:solidFill>
                    <a:schemeClr val="tx1"/>
                  </a:solidFill>
                  <a:latin typeface="+mn-ea"/>
                </a:rPr>
                <a:t>円</a:t>
              </a:r>
              <a:r>
                <a:rPr lang="en-US" altLang="ja-JP" sz="1000" dirty="0">
                  <a:solidFill>
                    <a:schemeClr val="tx1"/>
                  </a:solidFill>
                  <a:latin typeface="+mn-ea"/>
                </a:rPr>
                <a:t>/</a:t>
              </a:r>
              <a:r>
                <a:rPr lang="ja-JP" altLang="en-US" sz="1000" dirty="0">
                  <a:solidFill>
                    <a:schemeClr val="tx1"/>
                  </a:solidFill>
                  <a:latin typeface="+mn-ea"/>
                </a:rPr>
                <a:t>回</a:t>
              </a:r>
            </a:p>
            <a:p>
              <a:pPr marL="85725" indent="-85725" fontAlgn="auto">
                <a:spcBef>
                  <a:spcPts val="0"/>
                </a:spcBef>
                <a:spcAft>
                  <a:spcPts val="0"/>
                </a:spcAft>
                <a:defRPr/>
              </a:pPr>
              <a:r>
                <a:rPr lang="ja-JP" altLang="en-US" sz="1000" dirty="0">
                  <a:solidFill>
                    <a:schemeClr val="tx1"/>
                  </a:solidFill>
                  <a:latin typeface="+mn-ea"/>
                </a:rPr>
                <a:t>　住民ボランティアの協力あり</a:t>
              </a:r>
              <a:endParaRPr lang="en-US" altLang="ja-JP" sz="1000" dirty="0">
                <a:solidFill>
                  <a:schemeClr val="tx1"/>
                </a:solidFill>
                <a:latin typeface="+mn-ea"/>
              </a:endParaRPr>
            </a:p>
            <a:p>
              <a:pPr marL="88900" algn="just" fontAlgn="auto">
                <a:spcBef>
                  <a:spcPts val="0"/>
                </a:spcBef>
                <a:spcAft>
                  <a:spcPts val="0"/>
                </a:spcAft>
                <a:defRPr/>
              </a:pPr>
              <a:r>
                <a:rPr lang="ja-JP" altLang="en-US" sz="1050" dirty="0">
                  <a:solidFill>
                    <a:schemeClr val="tx1"/>
                  </a:solidFill>
                  <a:latin typeface="+mn-ea"/>
                </a:rPr>
                <a:t>　</a:t>
              </a:r>
              <a:endParaRPr lang="en-US" altLang="ja-JP" sz="1050" dirty="0">
                <a:solidFill>
                  <a:schemeClr val="tx1"/>
                </a:solidFill>
                <a:latin typeface="+mn-ea"/>
              </a:endParaRPr>
            </a:p>
            <a:p>
              <a:pPr marL="88900" algn="just" fontAlgn="auto">
                <a:spcBef>
                  <a:spcPts val="0"/>
                </a:spcBef>
                <a:spcAft>
                  <a:spcPts val="0"/>
                </a:spcAft>
                <a:defRPr/>
              </a:pPr>
              <a:r>
                <a:rPr lang="ja-JP" altLang="en-US" sz="1050" dirty="0">
                  <a:solidFill>
                    <a:schemeClr val="tx1"/>
                  </a:solidFill>
                  <a:latin typeface="+mn-ea"/>
                </a:rPr>
                <a:t>　</a:t>
              </a:r>
              <a:endParaRPr lang="en-US" altLang="ja-JP" sz="1000" dirty="0">
                <a:solidFill>
                  <a:schemeClr val="tx1"/>
                </a:solidFill>
                <a:latin typeface="+mn-ea"/>
              </a:endParaRPr>
            </a:p>
            <a:p>
              <a:pPr algn="just" fontAlgn="auto">
                <a:spcBef>
                  <a:spcPts val="0"/>
                </a:spcBef>
                <a:spcAft>
                  <a:spcPts val="0"/>
                </a:spcAft>
                <a:defRPr/>
              </a:pPr>
              <a:endParaRPr lang="en-US" altLang="ja-JP" sz="1050" dirty="0">
                <a:solidFill>
                  <a:schemeClr val="tx1"/>
                </a:solidFill>
                <a:latin typeface="+mn-ea"/>
              </a:endParaRPr>
            </a:p>
            <a:p>
              <a:pPr algn="ctr" fontAlgn="auto">
                <a:spcBef>
                  <a:spcPts val="0"/>
                </a:spcBef>
                <a:spcAft>
                  <a:spcPts val="0"/>
                </a:spcAft>
                <a:defRPr/>
              </a:pPr>
              <a:endParaRPr lang="en-US" altLang="ja-JP" sz="1050" dirty="0">
                <a:solidFill>
                  <a:schemeClr val="tx1"/>
                </a:solidFill>
                <a:latin typeface="+mn-ea"/>
              </a:endParaRPr>
            </a:p>
          </p:txBody>
        </p:sp>
      </p:grpSp>
      <p:sp>
        <p:nvSpPr>
          <p:cNvPr id="7" name="正方形/長方形 6"/>
          <p:cNvSpPr/>
          <p:nvPr/>
        </p:nvSpPr>
        <p:spPr>
          <a:xfrm>
            <a:off x="0" y="0"/>
            <a:ext cx="9910764"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000" dirty="0">
                <a:solidFill>
                  <a:schemeClr val="tx1"/>
                </a:solidFill>
                <a:latin typeface="HG丸ｺﾞｼｯｸM-PRO" pitchFamily="50" charset="-128"/>
                <a:ea typeface="HG丸ｺﾞｼｯｸM-PRO" pitchFamily="50" charset="-128"/>
              </a:rPr>
              <a:t>地域資源を活用した多様な通いの場の取組例</a:t>
            </a:r>
            <a:r>
              <a:rPr lang="ja-JP" altLang="en-US" sz="2400" dirty="0">
                <a:solidFill>
                  <a:schemeClr val="tx1"/>
                </a:solidFill>
                <a:latin typeface="HG丸ｺﾞｼｯｸM-PRO" pitchFamily="50" charset="-128"/>
                <a:ea typeface="HG丸ｺﾞｼｯｸM-PRO" pitchFamily="50" charset="-128"/>
              </a:rPr>
              <a:t>　～東京都世田谷区～</a:t>
            </a:r>
          </a:p>
        </p:txBody>
      </p:sp>
      <p:sp>
        <p:nvSpPr>
          <p:cNvPr id="14340" name="テキスト ボックス 16"/>
          <p:cNvSpPr txBox="1">
            <a:spLocks noChangeArrowheads="1"/>
          </p:cNvSpPr>
          <p:nvPr/>
        </p:nvSpPr>
        <p:spPr bwMode="auto">
          <a:xfrm>
            <a:off x="144533" y="1345992"/>
            <a:ext cx="1817397" cy="338554"/>
          </a:xfrm>
          <a:prstGeom prst="rect">
            <a:avLst/>
          </a:prstGeom>
          <a:noFill/>
          <a:ln w="9525">
            <a:noFill/>
            <a:miter lim="800000"/>
            <a:headEnd/>
            <a:tailEnd/>
          </a:ln>
        </p:spPr>
        <p:txBody>
          <a:bodyPr wrap="none" anchor="ctr">
            <a:spAutoFit/>
          </a:bodyPr>
          <a:lstStyle/>
          <a:p>
            <a:r>
              <a:rPr lang="en-US" altLang="ja-JP" sz="1600" b="1" dirty="0" smtClean="0">
                <a:latin typeface="Calibri" pitchFamily="34" charset="0"/>
              </a:rPr>
              <a:t>【</a:t>
            </a:r>
            <a:r>
              <a:rPr lang="ja-JP" altLang="en-US" sz="1600" b="1" dirty="0" smtClean="0">
                <a:latin typeface="Calibri" pitchFamily="34" charset="0"/>
              </a:rPr>
              <a:t>ここがポイント！</a:t>
            </a:r>
            <a:r>
              <a:rPr lang="en-US" altLang="ja-JP" sz="1600" b="1" dirty="0" smtClean="0">
                <a:latin typeface="Calibri" pitchFamily="34" charset="0"/>
              </a:rPr>
              <a:t>】</a:t>
            </a:r>
            <a:endParaRPr lang="ja-JP" altLang="en-US" sz="1600" b="1" dirty="0">
              <a:latin typeface="Calibri" pitchFamily="34" charset="0"/>
            </a:endParaRPr>
          </a:p>
        </p:txBody>
      </p:sp>
      <p:grpSp>
        <p:nvGrpSpPr>
          <p:cNvPr id="14341" name="グループ化 4"/>
          <p:cNvGrpSpPr>
            <a:grpSpLocks/>
          </p:cNvGrpSpPr>
          <p:nvPr/>
        </p:nvGrpSpPr>
        <p:grpSpPr bwMode="auto">
          <a:xfrm>
            <a:off x="365570" y="4403479"/>
            <a:ext cx="9410684" cy="595313"/>
            <a:chOff x="198091" y="4202227"/>
            <a:chExt cx="9582515" cy="595089"/>
          </a:xfrm>
        </p:grpSpPr>
        <p:sp>
          <p:nvSpPr>
            <p:cNvPr id="44" name="円/楕円 43"/>
            <p:cNvSpPr/>
            <p:nvPr/>
          </p:nvSpPr>
          <p:spPr>
            <a:xfrm>
              <a:off x="2517801" y="4202227"/>
              <a:ext cx="2421913" cy="594924"/>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100" dirty="0">
                  <a:latin typeface="ＭＳ Ｐゴシック" pitchFamily="50" charset="-128"/>
                </a:rPr>
                <a:t>大学を会場とした通所</a:t>
              </a:r>
              <a:endParaRPr lang="en-US" altLang="ja-JP" sz="1100" dirty="0">
                <a:latin typeface="ＭＳ Ｐゴシック" pitchFamily="50" charset="-128"/>
              </a:endParaRPr>
            </a:p>
            <a:p>
              <a:pPr algn="ctr" fontAlgn="auto">
                <a:spcBef>
                  <a:spcPts val="0"/>
                </a:spcBef>
                <a:spcAft>
                  <a:spcPts val="0"/>
                </a:spcAft>
                <a:defRPr/>
              </a:pPr>
              <a:r>
                <a:rPr lang="ja-JP" altLang="en-US" sz="1050" dirty="0">
                  <a:latin typeface="ＭＳ Ｐゴシック" pitchFamily="50" charset="-128"/>
                </a:rPr>
                <a:t>（Ｂ地区）</a:t>
              </a:r>
            </a:p>
          </p:txBody>
        </p:sp>
        <p:sp>
          <p:nvSpPr>
            <p:cNvPr id="43" name="円/楕円 42"/>
            <p:cNvSpPr/>
            <p:nvPr/>
          </p:nvSpPr>
          <p:spPr>
            <a:xfrm>
              <a:off x="5013830" y="4202227"/>
              <a:ext cx="2373735" cy="594924"/>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defRPr/>
              </a:pPr>
              <a:r>
                <a:rPr lang="ja-JP" altLang="en-US" sz="1100" dirty="0">
                  <a:latin typeface="ＭＳ Ｐゴシック" pitchFamily="50" charset="-128"/>
                </a:rPr>
                <a:t>喫茶店の集いの場</a:t>
              </a:r>
              <a:endParaRPr lang="en-US" altLang="ja-JP" sz="1100" dirty="0">
                <a:latin typeface="ＭＳ Ｐゴシック" pitchFamily="50" charset="-128"/>
              </a:endParaRPr>
            </a:p>
            <a:p>
              <a:pPr algn="ctr" fontAlgn="auto">
                <a:spcBef>
                  <a:spcPts val="0"/>
                </a:spcBef>
                <a:spcAft>
                  <a:spcPts val="0"/>
                </a:spcAft>
                <a:defRPr/>
              </a:pPr>
              <a:r>
                <a:rPr lang="ja-JP" altLang="en-US" sz="1050" dirty="0">
                  <a:latin typeface="ＭＳ Ｐゴシック" pitchFamily="50" charset="-128"/>
                </a:rPr>
                <a:t>（Ｃ地区）</a:t>
              </a:r>
              <a:endParaRPr lang="en-US" altLang="ja-JP" sz="1050" dirty="0">
                <a:latin typeface="ＭＳ Ｐゴシック" pitchFamily="50" charset="-128"/>
              </a:endParaRPr>
            </a:p>
          </p:txBody>
        </p:sp>
        <p:sp>
          <p:nvSpPr>
            <p:cNvPr id="45" name="円/楕円 44"/>
            <p:cNvSpPr/>
            <p:nvPr/>
          </p:nvSpPr>
          <p:spPr>
            <a:xfrm>
              <a:off x="198091" y="4202227"/>
              <a:ext cx="2304256" cy="595089"/>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spAutoFit/>
            </a:bodyPr>
            <a:lstStyle/>
            <a:p>
              <a:pPr algn="ctr" fontAlgn="auto">
                <a:spcBef>
                  <a:spcPts val="0"/>
                </a:spcBef>
                <a:spcAft>
                  <a:spcPts val="0"/>
                </a:spcAft>
                <a:defRPr/>
              </a:pPr>
              <a:r>
                <a:rPr lang="ja-JP" altLang="en-US" sz="1100" spc="-150" dirty="0">
                  <a:latin typeface="ＭＳ Ｐゴシック" pitchFamily="50" charset="-128"/>
                </a:rPr>
                <a:t>町会会館の筋力アップ教室</a:t>
              </a:r>
              <a:endParaRPr lang="en-US" altLang="ja-JP" sz="1100" spc="-150" dirty="0">
                <a:latin typeface="ＭＳ Ｐゴシック" pitchFamily="50" charset="-128"/>
              </a:endParaRPr>
            </a:p>
            <a:p>
              <a:pPr algn="ctr" fontAlgn="auto">
                <a:spcBef>
                  <a:spcPts val="0"/>
                </a:spcBef>
                <a:spcAft>
                  <a:spcPts val="0"/>
                </a:spcAft>
                <a:defRPr/>
              </a:pPr>
              <a:r>
                <a:rPr lang="ja-JP" altLang="en-US" sz="1050" dirty="0">
                  <a:latin typeface="ＭＳ Ｐゴシック" pitchFamily="50" charset="-128"/>
                </a:rPr>
                <a:t>（Ａ地区）</a:t>
              </a:r>
              <a:endParaRPr lang="en-US" altLang="ja-JP" sz="1050" dirty="0">
                <a:latin typeface="ＭＳ Ｐゴシック" pitchFamily="50" charset="-128"/>
              </a:endParaRPr>
            </a:p>
          </p:txBody>
        </p:sp>
        <p:sp>
          <p:nvSpPr>
            <p:cNvPr id="41" name="円/楕円 40"/>
            <p:cNvSpPr/>
            <p:nvPr/>
          </p:nvSpPr>
          <p:spPr>
            <a:xfrm>
              <a:off x="7461185" y="4202227"/>
              <a:ext cx="2319421" cy="59492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anchor="ctr"/>
            <a:lstStyle/>
            <a:p>
              <a:pPr algn="ctr"/>
              <a:r>
                <a:rPr lang="ja-JP" altLang="en-US" sz="1100" dirty="0">
                  <a:solidFill>
                    <a:srgbClr val="000000"/>
                  </a:solidFill>
                  <a:latin typeface="ＭＳ Ｐゴシック" charset="-128"/>
                </a:rPr>
                <a:t>都営住宅の</a:t>
              </a:r>
              <a:r>
                <a:rPr lang="ja-JP" altLang="en-US" sz="1100" dirty="0">
                  <a:solidFill>
                    <a:schemeClr val="tx1"/>
                  </a:solidFill>
                  <a:latin typeface="ＭＳ Ｐゴシック" charset="-128"/>
                </a:rPr>
                <a:t>外出</a:t>
              </a:r>
              <a:r>
                <a:rPr lang="ja-JP" altLang="en-US" sz="1100" dirty="0">
                  <a:solidFill>
                    <a:srgbClr val="000000"/>
                  </a:solidFill>
                  <a:latin typeface="ＭＳ Ｐゴシック" charset="-128"/>
                </a:rPr>
                <a:t>支援</a:t>
              </a:r>
              <a:endParaRPr lang="en-US" altLang="ja-JP" sz="1100" dirty="0">
                <a:solidFill>
                  <a:srgbClr val="000000"/>
                </a:solidFill>
                <a:latin typeface="ＭＳ Ｐゴシック" charset="-128"/>
              </a:endParaRPr>
            </a:p>
            <a:p>
              <a:pPr algn="ctr"/>
              <a:r>
                <a:rPr lang="ja-JP" altLang="en-US" sz="1050" dirty="0">
                  <a:solidFill>
                    <a:srgbClr val="000000"/>
                  </a:solidFill>
                  <a:latin typeface="ＭＳ Ｐゴシック" charset="-128"/>
                </a:rPr>
                <a:t>（Ｄ地区）</a:t>
              </a:r>
              <a:endParaRPr lang="en-US" altLang="ja-JP" sz="1050" dirty="0">
                <a:solidFill>
                  <a:srgbClr val="000000"/>
                </a:solidFill>
                <a:latin typeface="ＭＳ Ｐゴシック" charset="-128"/>
              </a:endParaRPr>
            </a:p>
          </p:txBody>
        </p:sp>
      </p:grpSp>
      <p:sp>
        <p:nvSpPr>
          <p:cNvPr id="14343" name="テキスト ボックス 39"/>
          <p:cNvSpPr txBox="1">
            <a:spLocks noChangeArrowheads="1"/>
          </p:cNvSpPr>
          <p:nvPr/>
        </p:nvSpPr>
        <p:spPr bwMode="auto">
          <a:xfrm>
            <a:off x="238240" y="1580184"/>
            <a:ext cx="6916887" cy="461665"/>
          </a:xfrm>
          <a:prstGeom prst="rect">
            <a:avLst/>
          </a:prstGeom>
          <a:noFill/>
          <a:ln w="9525">
            <a:noFill/>
            <a:miter lim="800000"/>
            <a:headEnd/>
            <a:tailEnd/>
          </a:ln>
        </p:spPr>
        <p:txBody>
          <a:bodyPr anchor="ctr">
            <a:spAutoFit/>
          </a:bodyPr>
          <a:lstStyle/>
          <a:p>
            <a:r>
              <a:rPr lang="ja-JP" altLang="en-US" sz="1200" dirty="0" smtClean="0">
                <a:latin typeface="Calibri" pitchFamily="34" charset="0"/>
              </a:rPr>
              <a:t>①区の保健師が、地域包括支援センターと地域で行動を共にして地域づくりのノウハウを伝授</a:t>
            </a:r>
            <a:endParaRPr lang="en-US" altLang="ja-JP" sz="1200" dirty="0" smtClean="0">
              <a:latin typeface="Calibri" pitchFamily="34" charset="0"/>
            </a:endParaRPr>
          </a:p>
          <a:p>
            <a:r>
              <a:rPr lang="ja-JP" altLang="en-US" sz="1200" dirty="0" smtClean="0">
                <a:latin typeface="Calibri" pitchFamily="34" charset="0"/>
              </a:rPr>
              <a:t>②その後、各地域包括支援センターが担当地域の自治組織や住民と会合等を通じて関係づくり</a:t>
            </a:r>
            <a:endParaRPr lang="ja-JP" altLang="en-US" sz="1200" dirty="0">
              <a:latin typeface="Calibri" pitchFamily="34" charset="0"/>
            </a:endParaRPr>
          </a:p>
        </p:txBody>
      </p:sp>
      <p:sp>
        <p:nvSpPr>
          <p:cNvPr id="14344" name="テキスト ボックス 12"/>
          <p:cNvSpPr txBox="1">
            <a:spLocks noChangeArrowheads="1"/>
          </p:cNvSpPr>
          <p:nvPr/>
        </p:nvSpPr>
        <p:spPr bwMode="auto">
          <a:xfrm>
            <a:off x="8578212" y="3498850"/>
            <a:ext cx="1222963" cy="230188"/>
          </a:xfrm>
          <a:prstGeom prst="rect">
            <a:avLst/>
          </a:prstGeom>
          <a:noFill/>
          <a:ln w="9525">
            <a:noFill/>
            <a:miter lim="800000"/>
            <a:headEnd/>
            <a:tailEnd/>
          </a:ln>
        </p:spPr>
        <p:txBody>
          <a:bodyPr wrap="none" anchor="ctr">
            <a:spAutoFit/>
          </a:bodyPr>
          <a:lstStyle/>
          <a:p>
            <a:r>
              <a:rPr lang="ja-JP" altLang="en-US" sz="900">
                <a:latin typeface="Calibri" pitchFamily="34" charset="0"/>
              </a:rPr>
              <a:t>平成</a:t>
            </a:r>
            <a:r>
              <a:rPr lang="en-US" altLang="ja-JP" sz="900">
                <a:latin typeface="Calibri" pitchFamily="34" charset="0"/>
              </a:rPr>
              <a:t>24</a:t>
            </a:r>
            <a:r>
              <a:rPr lang="ja-JP" altLang="en-US" sz="900">
                <a:latin typeface="Calibri" pitchFamily="34" charset="0"/>
              </a:rPr>
              <a:t>年</a:t>
            </a:r>
            <a:r>
              <a:rPr lang="en-US" altLang="ja-JP" sz="900">
                <a:latin typeface="Calibri" pitchFamily="34" charset="0"/>
              </a:rPr>
              <a:t>8</a:t>
            </a:r>
            <a:r>
              <a:rPr lang="ja-JP" altLang="en-US" sz="900">
                <a:latin typeface="Calibri" pitchFamily="34" charset="0"/>
              </a:rPr>
              <a:t>月</a:t>
            </a:r>
            <a:r>
              <a:rPr lang="en-US" altLang="ja-JP" sz="900">
                <a:latin typeface="Calibri" pitchFamily="34" charset="0"/>
              </a:rPr>
              <a:t>1</a:t>
            </a:r>
            <a:r>
              <a:rPr lang="ja-JP" altLang="en-US" sz="900">
                <a:latin typeface="Calibri" pitchFamily="34" charset="0"/>
              </a:rPr>
              <a:t>日現在</a:t>
            </a:r>
          </a:p>
        </p:txBody>
      </p:sp>
      <p:sp>
        <p:nvSpPr>
          <p:cNvPr id="9" name="テキスト ボックス 136"/>
          <p:cNvSpPr txBox="1">
            <a:spLocks noChangeArrowheads="1"/>
          </p:cNvSpPr>
          <p:nvPr/>
        </p:nvSpPr>
        <p:spPr bwMode="auto">
          <a:xfrm>
            <a:off x="98473" y="476250"/>
            <a:ext cx="9686820" cy="831850"/>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○世田谷区は、地域包括支援センターとの定期的な連絡会議で現場の問題を共有し、関係機関の調整など必要な行政対応を行いながら、地域包括支援センターの地域づくりをサポート。地域</a:t>
            </a:r>
            <a:r>
              <a:rPr lang="ja-JP" altLang="en-US" sz="1600" dirty="0">
                <a:solidFill>
                  <a:prstClr val="black"/>
                </a:solidFill>
              </a:rPr>
              <a:t>包括支援センター単位</a:t>
            </a:r>
            <a:r>
              <a:rPr lang="ja-JP" altLang="en-US" sz="1600" dirty="0" smtClean="0">
                <a:solidFill>
                  <a:prstClr val="black"/>
                </a:solidFill>
              </a:rPr>
              <a:t>で都市部の豊富な地域資源を活用して多様な通いの場の創設や外出支援を実現している。　</a:t>
            </a:r>
            <a:endParaRPr lang="ja-JP" altLang="en-US" sz="1600" b="1" kern="0" dirty="0">
              <a:solidFill>
                <a:prstClr val="black"/>
              </a:solidFill>
              <a:latin typeface="ＭＳ Ｐゴシック"/>
            </a:endParaRPr>
          </a:p>
        </p:txBody>
      </p:sp>
      <p:graphicFrame>
        <p:nvGraphicFramePr>
          <p:cNvPr id="42" name="表 41"/>
          <p:cNvGraphicFramePr>
            <a:graphicFrameLocks noGrp="1"/>
          </p:cNvGraphicFramePr>
          <p:nvPr/>
        </p:nvGraphicFramePr>
        <p:xfrm>
          <a:off x="6991536" y="2352676"/>
          <a:ext cx="2809663" cy="1151683"/>
        </p:xfrm>
        <a:graphic>
          <a:graphicData uri="http://schemas.openxmlformats.org/drawingml/2006/table">
            <a:tbl>
              <a:tblPr>
                <a:tableStyleId>{5C22544A-7EE6-4342-B048-85BDC9FD1C3A}</a:tableStyleId>
              </a:tblPr>
              <a:tblGrid>
                <a:gridCol w="1512896"/>
                <a:gridCol w="1296767"/>
              </a:tblGrid>
              <a:tr h="173379">
                <a:tc>
                  <a:txBody>
                    <a:bodyPr/>
                    <a:lstStyle/>
                    <a:p>
                      <a:pPr algn="l" fontAlgn="ctr"/>
                      <a:r>
                        <a:rPr lang="ja-JP" altLang="en-US" sz="1200" u="none" strike="noStrike" dirty="0">
                          <a:effectLst/>
                          <a:latin typeface="ＭＳ Ｐゴシック" pitchFamily="50" charset="-128"/>
                          <a:ea typeface="ＭＳ Ｐゴシック" pitchFamily="50" charset="-128"/>
                        </a:rPr>
                        <a:t>地域包括</a:t>
                      </a:r>
                      <a:r>
                        <a:rPr lang="ja-JP" altLang="en-US" sz="1200" u="none" strike="noStrike" dirty="0" smtClean="0">
                          <a:effectLst/>
                          <a:latin typeface="ＭＳ Ｐゴシック" pitchFamily="50" charset="-128"/>
                          <a:ea typeface="ＭＳ Ｐゴシック" pitchFamily="50" charset="-128"/>
                        </a:rPr>
                        <a:t>支援センター</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200" b="0" i="0" u="none" strike="noStrike" dirty="0" smtClean="0">
                          <a:solidFill>
                            <a:srgbClr val="000000"/>
                          </a:solidFill>
                          <a:effectLst/>
                          <a:latin typeface="+mn-lt"/>
                          <a:ea typeface="ＭＳ Ｐゴシック" pitchFamily="50" charset="-128"/>
                        </a:rPr>
                        <a:t>委託　</a:t>
                      </a:r>
                      <a:r>
                        <a:rPr lang="en-US" altLang="ja-JP" sz="1200" b="0" i="0" u="none" strike="noStrike" dirty="0" smtClean="0">
                          <a:solidFill>
                            <a:srgbClr val="000000"/>
                          </a:solidFill>
                          <a:effectLst/>
                          <a:latin typeface="+mn-lt"/>
                          <a:ea typeface="ＭＳ Ｐゴシック" pitchFamily="50" charset="-128"/>
                        </a:rPr>
                        <a:t>27</a:t>
                      </a:r>
                      <a:r>
                        <a:rPr lang="ja-JP" altLang="en-US" sz="1200" u="none" strike="noStrike" dirty="0" smtClean="0">
                          <a:effectLst/>
                          <a:latin typeface="ＭＳ Ｐゴシック" pitchFamily="50" charset="-128"/>
                          <a:ea typeface="ＭＳ Ｐゴシック" pitchFamily="50" charset="-128"/>
                        </a:rPr>
                        <a:t>カ所</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6757">
                <a:tc>
                  <a:txBody>
                    <a:bodyPr/>
                    <a:lstStyle/>
                    <a:p>
                      <a:pPr algn="l" fontAlgn="ctr"/>
                      <a:r>
                        <a:rPr lang="ja-JP" altLang="en-US" sz="1200" u="none" strike="noStrike" dirty="0" smtClean="0">
                          <a:effectLst/>
                          <a:latin typeface="ＭＳ Ｐゴシック" pitchFamily="50" charset="-128"/>
                          <a:ea typeface="ＭＳ Ｐゴシック" pitchFamily="50" charset="-128"/>
                        </a:rPr>
                        <a:t>総人口</a:t>
                      </a:r>
                      <a:endParaRPr lang="ja-JP"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860,071</a:t>
                      </a:r>
                      <a:r>
                        <a:rPr lang="ja-JP" altLang="en-US" sz="1200" u="none" strike="noStrike" dirty="0" smtClean="0">
                          <a:effectLst/>
                          <a:latin typeface="ＭＳ Ｐゴシック" pitchFamily="50" charset="-128"/>
                          <a:ea typeface="ＭＳ Ｐゴシック" pitchFamily="50" charset="-128"/>
                        </a:rPr>
                        <a:t>人</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65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161,843</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18.8</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en-US" altLang="ja-JP" sz="1200" u="none" strike="noStrike" dirty="0" smtClean="0">
                          <a:effectLst/>
                          <a:latin typeface="ＭＳ Ｐゴシック" pitchFamily="50" charset="-128"/>
                          <a:ea typeface="ＭＳ Ｐゴシック" pitchFamily="50" charset="-128"/>
                        </a:rPr>
                        <a:t>75</a:t>
                      </a:r>
                      <a:r>
                        <a:rPr lang="ja-JP" altLang="en-US" sz="1200" u="none" strike="noStrike" dirty="0" smtClean="0">
                          <a:effectLst/>
                          <a:latin typeface="ＭＳ Ｐゴシック" pitchFamily="50" charset="-128"/>
                          <a:ea typeface="ＭＳ Ｐゴシック" pitchFamily="50" charset="-128"/>
                        </a:rPr>
                        <a:t>歳以上</a:t>
                      </a:r>
                      <a:r>
                        <a:rPr lang="zh-TW" altLang="en-US" sz="1200" u="none" strike="noStrike" dirty="0" smtClean="0">
                          <a:effectLst/>
                          <a:latin typeface="ＭＳ Ｐゴシック" pitchFamily="50" charset="-128"/>
                          <a:ea typeface="ＭＳ Ｐゴシック" pitchFamily="50" charset="-128"/>
                        </a:rPr>
                        <a:t>高齢者人口</a:t>
                      </a:r>
                      <a:endParaRPr lang="zh-TW"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82,556</a:t>
                      </a:r>
                      <a:r>
                        <a:rPr lang="ja-JP" altLang="en-US" sz="1200" b="0" i="0" u="none" strike="noStrike" dirty="0" smtClean="0">
                          <a:solidFill>
                            <a:srgbClr val="000000"/>
                          </a:solidFill>
                          <a:effectLst/>
                          <a:latin typeface="+mn-lt"/>
                          <a:ea typeface="ＭＳ Ｐゴシック" pitchFamily="50" charset="-128"/>
                        </a:rPr>
                        <a:t>人（</a:t>
                      </a:r>
                      <a:r>
                        <a:rPr lang="en-US" altLang="ja-JP" sz="1200" b="0" i="0" u="none" strike="noStrike" dirty="0" smtClean="0">
                          <a:solidFill>
                            <a:srgbClr val="000000"/>
                          </a:solidFill>
                          <a:effectLst/>
                          <a:latin typeface="+mn-lt"/>
                          <a:ea typeface="ＭＳ Ｐゴシック" pitchFamily="50" charset="-128"/>
                        </a:rPr>
                        <a:t>9.6</a:t>
                      </a:r>
                      <a:r>
                        <a:rPr lang="ja-JP" altLang="en-US" sz="1200" b="0" i="0" u="none" strike="noStrike" dirty="0" smtClean="0">
                          <a:solidFill>
                            <a:srgbClr val="000000"/>
                          </a:solidFill>
                          <a:effectLst/>
                          <a:latin typeface="ＭＳ Ｐゴシック" pitchFamily="50" charset="-128"/>
                          <a:ea typeface="ＭＳ Ｐゴシック" pitchFamily="50" charset="-128"/>
                        </a:rPr>
                        <a:t>％）</a:t>
                      </a:r>
                      <a:endParaRPr lang="ja-JP"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58104">
                <a:tc>
                  <a:txBody>
                    <a:bodyPr/>
                    <a:lstStyle/>
                    <a:p>
                      <a:pPr algn="l" fontAlgn="ctr"/>
                      <a:r>
                        <a:rPr lang="ja-JP" altLang="en-US" sz="1200" b="0" i="0" u="none" strike="noStrike" dirty="0" smtClean="0">
                          <a:solidFill>
                            <a:srgbClr val="000000"/>
                          </a:solidFill>
                          <a:effectLst/>
                          <a:latin typeface="ＭＳ Ｐゴシック" pitchFamily="50" charset="-128"/>
                          <a:ea typeface="ＭＳ Ｐゴシック" pitchFamily="50" charset="-128"/>
                        </a:rPr>
                        <a:t>要介護認定率</a:t>
                      </a:r>
                      <a:endParaRPr lang="zh-CN" altLang="en-US" sz="12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u="none" strike="noStrike" dirty="0" smtClean="0">
                          <a:effectLst/>
                          <a:latin typeface="ＭＳ Ｐゴシック" pitchFamily="50" charset="-128"/>
                          <a:ea typeface="ＭＳ Ｐゴシック" pitchFamily="50" charset="-128"/>
                        </a:rPr>
                        <a:t>20.4%</a:t>
                      </a:r>
                    </a:p>
                  </a:txBody>
                  <a:tcPr marL="0" marR="0" marT="0" marB="0" anchor="ctr"/>
                </a:tc>
              </a:tr>
              <a:tr h="233406">
                <a:tc>
                  <a:txBody>
                    <a:bodyPr/>
                    <a:lstStyle/>
                    <a:p>
                      <a:pPr algn="l" fontAlgn="ctr"/>
                      <a:r>
                        <a:rPr lang="zh-CN" altLang="en-US" sz="1200" u="none" strike="noStrike" dirty="0">
                          <a:effectLst/>
                          <a:latin typeface="ＭＳ Ｐゴシック" pitchFamily="50" charset="-128"/>
                          <a:ea typeface="ＭＳ Ｐゴシック" pitchFamily="50" charset="-128"/>
                        </a:rPr>
                        <a:t>第</a:t>
                      </a:r>
                      <a:r>
                        <a:rPr lang="en-US" altLang="zh-CN" sz="1200" u="none" strike="noStrike" dirty="0">
                          <a:effectLst/>
                          <a:latin typeface="ＭＳ Ｐゴシック" pitchFamily="50" charset="-128"/>
                          <a:ea typeface="ＭＳ Ｐゴシック" pitchFamily="50" charset="-128"/>
                        </a:rPr>
                        <a:t>5</a:t>
                      </a:r>
                      <a:r>
                        <a:rPr lang="zh-CN" altLang="en-US" sz="1200" u="none" strike="noStrike" dirty="0">
                          <a:effectLst/>
                          <a:latin typeface="ＭＳ Ｐゴシック" pitchFamily="50" charset="-128"/>
                          <a:ea typeface="ＭＳ Ｐゴシック" pitchFamily="50" charset="-128"/>
                        </a:rPr>
                        <a:t>期</a:t>
                      </a:r>
                      <a:r>
                        <a:rPr lang="en-US" altLang="zh-CN" sz="1200" u="none" strike="noStrike" dirty="0">
                          <a:effectLst/>
                          <a:latin typeface="ＭＳ Ｐゴシック" pitchFamily="50" charset="-128"/>
                          <a:ea typeface="ＭＳ Ｐゴシック" pitchFamily="50" charset="-128"/>
                        </a:rPr>
                        <a:t>1</a:t>
                      </a:r>
                      <a:r>
                        <a:rPr lang="zh-CN" altLang="en-US" sz="1200" u="none" strike="noStrike" dirty="0">
                          <a:effectLst/>
                          <a:latin typeface="ＭＳ Ｐゴシック" pitchFamily="50" charset="-128"/>
                          <a:ea typeface="ＭＳ Ｐゴシック" pitchFamily="50" charset="-128"/>
                        </a:rPr>
                        <a:t>号保険料</a:t>
                      </a:r>
                      <a:endParaRPr lang="zh-CN" altLang="en-US" sz="12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200" b="0" i="0" u="none" strike="noStrike" dirty="0" smtClean="0">
                          <a:solidFill>
                            <a:srgbClr val="000000"/>
                          </a:solidFill>
                          <a:effectLst/>
                          <a:latin typeface="+mn-lt"/>
                          <a:ea typeface="ＭＳ Ｐゴシック" pitchFamily="50" charset="-128"/>
                        </a:rPr>
                        <a:t>5,100</a:t>
                      </a:r>
                      <a:r>
                        <a:rPr lang="ja-JP" altLang="en-US" sz="1200" u="none" strike="noStrike" dirty="0" smtClean="0">
                          <a:effectLst/>
                          <a:latin typeface="ＭＳ Ｐゴシック" pitchFamily="50" charset="-128"/>
                          <a:ea typeface="ＭＳ Ｐゴシック" pitchFamily="50" charset="-128"/>
                        </a:rPr>
                        <a:t>円</a:t>
                      </a:r>
                      <a:endParaRPr lang="en-US" altLang="ja-JP" sz="12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grpSp>
        <p:nvGrpSpPr>
          <p:cNvPr id="14369" name="グループ化 17"/>
          <p:cNvGrpSpPr>
            <a:grpSpLocks/>
          </p:cNvGrpSpPr>
          <p:nvPr/>
        </p:nvGrpSpPr>
        <p:grpSpPr bwMode="auto">
          <a:xfrm>
            <a:off x="7391778" y="1427163"/>
            <a:ext cx="2363336" cy="911225"/>
            <a:chOff x="7350121" y="1056768"/>
            <a:chExt cx="2363241" cy="909923"/>
          </a:xfrm>
        </p:grpSpPr>
        <p:pic>
          <p:nvPicPr>
            <p:cNvPr id="14385" name="Picture 2"/>
            <p:cNvPicPr>
              <a:picLocks noChangeAspect="1" noChangeArrowheads="1"/>
            </p:cNvPicPr>
            <p:nvPr/>
          </p:nvPicPr>
          <p:blipFill>
            <a:blip r:embed="rId3"/>
            <a:srcRect/>
            <a:stretch>
              <a:fillRect/>
            </a:stretch>
          </p:blipFill>
          <p:spPr bwMode="auto">
            <a:xfrm>
              <a:off x="7949362" y="1056768"/>
              <a:ext cx="1764000" cy="884557"/>
            </a:xfrm>
            <a:prstGeom prst="rect">
              <a:avLst/>
            </a:prstGeom>
            <a:noFill/>
            <a:ln w="9525">
              <a:noFill/>
              <a:miter lim="800000"/>
              <a:headEnd/>
              <a:tailEnd/>
            </a:ln>
          </p:spPr>
        </p:pic>
        <p:sp>
          <p:nvSpPr>
            <p:cNvPr id="14386" name="テキスト ボックス 50"/>
            <p:cNvSpPr txBox="1">
              <a:spLocks noChangeArrowheads="1"/>
            </p:cNvSpPr>
            <p:nvPr/>
          </p:nvSpPr>
          <p:spPr bwMode="auto">
            <a:xfrm>
              <a:off x="7862545" y="1735859"/>
              <a:ext cx="646331" cy="230832"/>
            </a:xfrm>
            <a:prstGeom prst="rect">
              <a:avLst/>
            </a:prstGeom>
            <a:noFill/>
            <a:ln w="9525">
              <a:noFill/>
              <a:miter lim="800000"/>
              <a:headEnd/>
              <a:tailEnd/>
            </a:ln>
          </p:spPr>
          <p:txBody>
            <a:bodyPr wrap="none" anchor="ctr">
              <a:spAutoFit/>
            </a:bodyPr>
            <a:lstStyle/>
            <a:p>
              <a:r>
                <a:rPr lang="ja-JP" altLang="en-US" sz="900">
                  <a:latin typeface="Calibri" pitchFamily="34" charset="0"/>
                </a:rPr>
                <a:t>神奈川県</a:t>
              </a:r>
              <a:endParaRPr lang="ja-JP" altLang="en-US" sz="800">
                <a:latin typeface="Calibri" pitchFamily="34" charset="0"/>
              </a:endParaRPr>
            </a:p>
          </p:txBody>
        </p:sp>
        <p:sp>
          <p:nvSpPr>
            <p:cNvPr id="14387" name="テキスト ボックス 53"/>
            <p:cNvSpPr txBox="1">
              <a:spLocks noChangeArrowheads="1"/>
            </p:cNvSpPr>
            <p:nvPr/>
          </p:nvSpPr>
          <p:spPr bwMode="auto">
            <a:xfrm>
              <a:off x="8657357" y="1056769"/>
              <a:ext cx="530915" cy="230832"/>
            </a:xfrm>
            <a:prstGeom prst="rect">
              <a:avLst/>
            </a:prstGeom>
            <a:noFill/>
            <a:ln w="9525">
              <a:noFill/>
              <a:miter lim="800000"/>
              <a:headEnd/>
              <a:tailEnd/>
            </a:ln>
          </p:spPr>
          <p:txBody>
            <a:bodyPr wrap="none" anchor="ctr">
              <a:spAutoFit/>
            </a:bodyPr>
            <a:lstStyle/>
            <a:p>
              <a:r>
                <a:rPr lang="ja-JP" altLang="en-US" sz="900">
                  <a:latin typeface="Calibri" pitchFamily="34" charset="0"/>
                </a:rPr>
                <a:t>埼玉県</a:t>
              </a:r>
              <a:endParaRPr lang="ja-JP" altLang="en-US" sz="800">
                <a:latin typeface="Calibri" pitchFamily="34" charset="0"/>
              </a:endParaRPr>
            </a:p>
          </p:txBody>
        </p:sp>
        <p:sp>
          <p:nvSpPr>
            <p:cNvPr id="14388" name="テキスト ボックス 54"/>
            <p:cNvSpPr txBox="1">
              <a:spLocks noChangeArrowheads="1"/>
            </p:cNvSpPr>
            <p:nvPr/>
          </p:nvSpPr>
          <p:spPr bwMode="auto">
            <a:xfrm>
              <a:off x="8243418" y="1313378"/>
              <a:ext cx="530915" cy="230832"/>
            </a:xfrm>
            <a:prstGeom prst="rect">
              <a:avLst/>
            </a:prstGeom>
            <a:noFill/>
            <a:ln w="9525">
              <a:noFill/>
              <a:miter lim="800000"/>
              <a:headEnd/>
              <a:tailEnd/>
            </a:ln>
          </p:spPr>
          <p:txBody>
            <a:bodyPr wrap="none" anchor="ctr">
              <a:spAutoFit/>
            </a:bodyPr>
            <a:lstStyle/>
            <a:p>
              <a:r>
                <a:rPr lang="ja-JP" altLang="en-US" sz="900">
                  <a:latin typeface="Calibri" pitchFamily="34" charset="0"/>
                </a:rPr>
                <a:t>東京都</a:t>
              </a:r>
              <a:endParaRPr lang="ja-JP" altLang="en-US" sz="800">
                <a:latin typeface="Calibri" pitchFamily="34" charset="0"/>
              </a:endParaRPr>
            </a:p>
          </p:txBody>
        </p:sp>
        <p:sp>
          <p:nvSpPr>
            <p:cNvPr id="56" name="角丸四角形吹き出し 55"/>
            <p:cNvSpPr/>
            <p:nvPr/>
          </p:nvSpPr>
          <p:spPr>
            <a:xfrm>
              <a:off x="7350121" y="1391251"/>
              <a:ext cx="822687" cy="305950"/>
            </a:xfrm>
            <a:prstGeom prst="wedgeRoundRectCallout">
              <a:avLst>
                <a:gd name="adj1" fmla="val 166960"/>
                <a:gd name="adj2" fmla="val 22728"/>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fontAlgn="auto">
                <a:spcBef>
                  <a:spcPts val="0"/>
                </a:spcBef>
                <a:spcAft>
                  <a:spcPts val="0"/>
                </a:spcAft>
                <a:defRPr/>
              </a:pPr>
              <a:r>
                <a:rPr lang="ja-JP" altLang="en-US" sz="1200" dirty="0">
                  <a:solidFill>
                    <a:prstClr val="black"/>
                  </a:solidFill>
                </a:rPr>
                <a:t>世田谷区</a:t>
              </a:r>
            </a:p>
          </p:txBody>
        </p:sp>
      </p:grpSp>
      <p:grpSp>
        <p:nvGrpSpPr>
          <p:cNvPr id="14373" name="グループ化 1"/>
          <p:cNvGrpSpPr>
            <a:grpSpLocks/>
          </p:cNvGrpSpPr>
          <p:nvPr/>
        </p:nvGrpSpPr>
        <p:grpSpPr bwMode="auto">
          <a:xfrm>
            <a:off x="1465472" y="4127500"/>
            <a:ext cx="7328248" cy="393700"/>
            <a:chOff x="1334307" y="3833559"/>
            <a:chExt cx="7325832" cy="387567"/>
          </a:xfrm>
        </p:grpSpPr>
        <p:sp>
          <p:nvSpPr>
            <p:cNvPr id="21" name="フリーフォーム 20"/>
            <p:cNvSpPr/>
            <p:nvPr/>
          </p:nvSpPr>
          <p:spPr>
            <a:xfrm>
              <a:off x="1334307" y="3833559"/>
              <a:ext cx="7325832" cy="387567"/>
            </a:xfrm>
            <a:custGeom>
              <a:avLst/>
              <a:gdLst>
                <a:gd name="connsiteX0" fmla="*/ 0 w 7325832"/>
                <a:gd name="connsiteY0" fmla="*/ 255182 h 265814"/>
                <a:gd name="connsiteX1" fmla="*/ 0 w 7325832"/>
                <a:gd name="connsiteY1" fmla="*/ 10633 h 265814"/>
                <a:gd name="connsiteX2" fmla="*/ 7325832 w 7325832"/>
                <a:gd name="connsiteY2" fmla="*/ 0 h 265814"/>
                <a:gd name="connsiteX3" fmla="*/ 7325832 w 7325832"/>
                <a:gd name="connsiteY3" fmla="*/ 265814 h 265814"/>
              </a:gdLst>
              <a:ahLst/>
              <a:cxnLst>
                <a:cxn ang="0">
                  <a:pos x="connsiteX0" y="connsiteY0"/>
                </a:cxn>
                <a:cxn ang="0">
                  <a:pos x="connsiteX1" y="connsiteY1"/>
                </a:cxn>
                <a:cxn ang="0">
                  <a:pos x="connsiteX2" y="connsiteY2"/>
                </a:cxn>
                <a:cxn ang="0">
                  <a:pos x="connsiteX3" y="connsiteY3"/>
                </a:cxn>
              </a:cxnLst>
              <a:rect l="l" t="t" r="r" b="b"/>
              <a:pathLst>
                <a:path w="7325832" h="265814">
                  <a:moveTo>
                    <a:pt x="0" y="255182"/>
                  </a:moveTo>
                  <a:lnTo>
                    <a:pt x="0" y="10633"/>
                  </a:lnTo>
                  <a:lnTo>
                    <a:pt x="7325832" y="0"/>
                  </a:lnTo>
                  <a:lnTo>
                    <a:pt x="7325832" y="265814"/>
                  </a:lnTo>
                </a:path>
              </a:pathLst>
            </a:custGeom>
            <a:noFill/>
            <a:ln w="76200">
              <a:solidFill>
                <a:schemeClr val="tx2">
                  <a:lumMod val="20000"/>
                  <a:lumOff val="80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フリーフォーム 21"/>
            <p:cNvSpPr/>
            <p:nvPr/>
          </p:nvSpPr>
          <p:spPr>
            <a:xfrm>
              <a:off x="3754023" y="3880442"/>
              <a:ext cx="9526" cy="340684"/>
            </a:xfrm>
            <a:custGeom>
              <a:avLst/>
              <a:gdLst>
                <a:gd name="connsiteX0" fmla="*/ 0 w 10633"/>
                <a:gd name="connsiteY0" fmla="*/ 0 h 340242"/>
                <a:gd name="connsiteX1" fmla="*/ 10633 w 10633"/>
                <a:gd name="connsiteY1" fmla="*/ 340242 h 340242"/>
              </a:gdLst>
              <a:ahLst/>
              <a:cxnLst>
                <a:cxn ang="0">
                  <a:pos x="connsiteX0" y="connsiteY0"/>
                </a:cxn>
                <a:cxn ang="0">
                  <a:pos x="connsiteX1" y="connsiteY1"/>
                </a:cxn>
              </a:cxnLst>
              <a:rect l="l" t="t" r="r" b="b"/>
              <a:pathLst>
                <a:path w="10633" h="340242">
                  <a:moveTo>
                    <a:pt x="0" y="0"/>
                  </a:moveTo>
                  <a:lnTo>
                    <a:pt x="10633" y="340242"/>
                  </a:lnTo>
                </a:path>
              </a:pathLst>
            </a:custGeom>
            <a:noFill/>
            <a:ln w="76200">
              <a:solidFill>
                <a:schemeClr val="tx2">
                  <a:lumMod val="20000"/>
                  <a:lumOff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4" name="フリーフォーム 63"/>
            <p:cNvSpPr/>
            <p:nvPr/>
          </p:nvSpPr>
          <p:spPr>
            <a:xfrm>
              <a:off x="6262652" y="3867940"/>
              <a:ext cx="11115" cy="340684"/>
            </a:xfrm>
            <a:custGeom>
              <a:avLst/>
              <a:gdLst>
                <a:gd name="connsiteX0" fmla="*/ 0 w 10633"/>
                <a:gd name="connsiteY0" fmla="*/ 0 h 340242"/>
                <a:gd name="connsiteX1" fmla="*/ 10633 w 10633"/>
                <a:gd name="connsiteY1" fmla="*/ 340242 h 340242"/>
              </a:gdLst>
              <a:ahLst/>
              <a:cxnLst>
                <a:cxn ang="0">
                  <a:pos x="connsiteX0" y="connsiteY0"/>
                </a:cxn>
                <a:cxn ang="0">
                  <a:pos x="connsiteX1" y="connsiteY1"/>
                </a:cxn>
              </a:cxnLst>
              <a:rect l="l" t="t" r="r" b="b"/>
              <a:pathLst>
                <a:path w="10633" h="340242">
                  <a:moveTo>
                    <a:pt x="0" y="0"/>
                  </a:moveTo>
                  <a:lnTo>
                    <a:pt x="10633" y="340242"/>
                  </a:lnTo>
                </a:path>
              </a:pathLst>
            </a:custGeom>
            <a:noFill/>
            <a:ln w="76200">
              <a:solidFill>
                <a:schemeClr val="tx2">
                  <a:lumMod val="20000"/>
                  <a:lumOff val="8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2" name="グループ化 1"/>
          <p:cNvGrpSpPr/>
          <p:nvPr/>
        </p:nvGrpSpPr>
        <p:grpSpPr>
          <a:xfrm>
            <a:off x="438390" y="2139711"/>
            <a:ext cx="6494288" cy="1901969"/>
            <a:chOff x="109538" y="2017569"/>
            <a:chExt cx="6775451" cy="1901969"/>
          </a:xfrm>
        </p:grpSpPr>
        <p:sp>
          <p:nvSpPr>
            <p:cNvPr id="4" name="角丸四角形 3"/>
            <p:cNvSpPr/>
            <p:nvPr/>
          </p:nvSpPr>
          <p:spPr>
            <a:xfrm>
              <a:off x="109538" y="2309813"/>
              <a:ext cx="2392362" cy="1609725"/>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lIns="0" anchor="ctr">
              <a:spAutoFit/>
            </a:bodyPr>
            <a:lstStyle/>
            <a:p>
              <a:pPr marL="85725" fontAlgn="auto">
                <a:spcBef>
                  <a:spcPts val="0"/>
                </a:spcBef>
                <a:spcAft>
                  <a:spcPts val="0"/>
                </a:spcAft>
                <a:defRPr/>
              </a:pPr>
              <a:r>
                <a:rPr lang="ja-JP" altLang="en-US" sz="1200" dirty="0"/>
                <a:t>○地域づくり研修会・勉強会</a:t>
              </a:r>
              <a:endParaRPr lang="en-US" altLang="ja-JP" sz="1200" dirty="0"/>
            </a:p>
            <a:p>
              <a:pPr indent="85725" fontAlgn="auto">
                <a:spcBef>
                  <a:spcPts val="0"/>
                </a:spcBef>
                <a:spcAft>
                  <a:spcPts val="0"/>
                </a:spcAft>
                <a:defRPr/>
              </a:pPr>
              <a:r>
                <a:rPr lang="ja-JP" altLang="en-US" sz="1200" dirty="0"/>
                <a:t>○地域づくり手法の教材作成</a:t>
              </a:r>
              <a:endParaRPr lang="en-US" altLang="ja-JP" sz="1200" dirty="0"/>
            </a:p>
            <a:p>
              <a:pPr indent="85725" fontAlgn="auto">
                <a:spcBef>
                  <a:spcPts val="0"/>
                </a:spcBef>
                <a:spcAft>
                  <a:spcPts val="0"/>
                </a:spcAft>
                <a:defRPr/>
              </a:pPr>
              <a:r>
                <a:rPr lang="ja-JP" altLang="en-US" sz="1200" dirty="0"/>
                <a:t>○地域資源マップの作成</a:t>
              </a:r>
              <a:endParaRPr lang="en-US" altLang="ja-JP" sz="1200" dirty="0"/>
            </a:p>
            <a:p>
              <a:pPr marL="180975" indent="84138" fontAlgn="auto">
                <a:spcBef>
                  <a:spcPts val="0"/>
                </a:spcBef>
                <a:spcAft>
                  <a:spcPts val="0"/>
                </a:spcAft>
                <a:tabLst>
                  <a:tab pos="180975" algn="l"/>
                </a:tabLst>
                <a:defRPr/>
              </a:pPr>
              <a:r>
                <a:rPr lang="ja-JP" altLang="en-US" sz="1050" dirty="0"/>
                <a:t>各地域包括支援センターが、担当地区の情報を地図に書き込み、地域の特徴を可視化（宅配してくれるスーパー、ベンチのある歩道、散歩に適したルート等）</a:t>
              </a:r>
            </a:p>
          </p:txBody>
        </p:sp>
        <p:sp>
          <p:nvSpPr>
            <p:cNvPr id="62" name="角丸四角形 61"/>
            <p:cNvSpPr/>
            <p:nvPr/>
          </p:nvSpPr>
          <p:spPr>
            <a:xfrm>
              <a:off x="3911601" y="2327021"/>
              <a:ext cx="2973388" cy="1328738"/>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wrap="square" lIns="36000" anchor="ctr">
              <a:spAutoFit/>
            </a:bodyPr>
            <a:lstStyle/>
            <a:p>
              <a:pPr marL="177800" indent="-177800" fontAlgn="auto">
                <a:spcBef>
                  <a:spcPts val="0"/>
                </a:spcBef>
                <a:spcAft>
                  <a:spcPts val="0"/>
                </a:spcAft>
                <a:tabLst>
                  <a:tab pos="265113" algn="l"/>
                </a:tabLst>
                <a:defRPr/>
              </a:pPr>
              <a:r>
                <a:rPr lang="ja-JP" altLang="en-US" sz="1200" dirty="0"/>
                <a:t>○４地区の地域包括支援センターと区の連絡会議</a:t>
              </a:r>
              <a:endParaRPr lang="en-US" altLang="ja-JP" sz="1200" dirty="0"/>
            </a:p>
            <a:p>
              <a:pPr marL="361950" indent="-361950" fontAlgn="auto">
                <a:spcBef>
                  <a:spcPts val="0"/>
                </a:spcBef>
                <a:spcAft>
                  <a:spcPts val="0"/>
                </a:spcAft>
                <a:tabLst>
                  <a:tab pos="265113" algn="l"/>
                </a:tabLst>
                <a:defRPr/>
              </a:pPr>
              <a:r>
                <a:rPr lang="ja-JP" altLang="en-US" sz="1200" dirty="0"/>
                <a:t>・アイディアの持ち寄り</a:t>
              </a:r>
              <a:endParaRPr lang="en-US" altLang="ja-JP" sz="1200" dirty="0"/>
            </a:p>
            <a:p>
              <a:pPr marL="361950" indent="-361950" fontAlgn="auto">
                <a:spcBef>
                  <a:spcPts val="0"/>
                </a:spcBef>
                <a:spcAft>
                  <a:spcPts val="0"/>
                </a:spcAft>
                <a:tabLst>
                  <a:tab pos="265113" algn="l"/>
                </a:tabLst>
                <a:defRPr/>
              </a:pPr>
              <a:r>
                <a:rPr lang="ja-JP" altLang="en-US" sz="1200" dirty="0"/>
                <a:t>・資源活用上の課題整理</a:t>
              </a:r>
              <a:endParaRPr lang="en-US" altLang="ja-JP" sz="1200" dirty="0"/>
            </a:p>
            <a:p>
              <a:pPr marL="85725" indent="-85725" fontAlgn="auto">
                <a:spcBef>
                  <a:spcPts val="0"/>
                </a:spcBef>
                <a:spcAft>
                  <a:spcPts val="0"/>
                </a:spcAft>
                <a:tabLst>
                  <a:tab pos="85725" algn="l"/>
                </a:tabLst>
                <a:defRPr/>
              </a:pPr>
              <a:r>
                <a:rPr lang="ja-JP" altLang="en-US" sz="1200" dirty="0"/>
                <a:t>・有益情報の共有</a:t>
              </a:r>
              <a:endParaRPr lang="en-US" altLang="ja-JP" sz="1200" dirty="0"/>
            </a:p>
            <a:p>
              <a:pPr marL="85725" indent="-85725" fontAlgn="auto">
                <a:spcBef>
                  <a:spcPts val="0"/>
                </a:spcBef>
                <a:spcAft>
                  <a:spcPts val="0"/>
                </a:spcAft>
                <a:tabLst>
                  <a:tab pos="85725" algn="l"/>
                </a:tabLst>
                <a:defRPr/>
              </a:pPr>
              <a:r>
                <a:rPr lang="ja-JP" altLang="en-US" sz="1200" dirty="0"/>
                <a:t>・新メニューの立ち上げ手順の確認　等</a:t>
              </a:r>
              <a:endParaRPr lang="ja-JP" altLang="en-US" sz="1300" dirty="0"/>
            </a:p>
          </p:txBody>
        </p:sp>
        <p:sp>
          <p:nvSpPr>
            <p:cNvPr id="27" name="右矢印 26"/>
            <p:cNvSpPr/>
            <p:nvPr/>
          </p:nvSpPr>
          <p:spPr>
            <a:xfrm>
              <a:off x="2501900" y="2517775"/>
              <a:ext cx="360363" cy="32543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テキスト ボックス 24"/>
            <p:cNvSpPr txBox="1"/>
            <p:nvPr/>
          </p:nvSpPr>
          <p:spPr>
            <a:xfrm>
              <a:off x="522288" y="2017569"/>
              <a:ext cx="1635945"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latin typeface="+mn-lt"/>
                  <a:ea typeface="+mn-ea"/>
                </a:rPr>
                <a:t>地域づくりの下準備</a:t>
              </a:r>
            </a:p>
          </p:txBody>
        </p:sp>
        <p:sp>
          <p:nvSpPr>
            <p:cNvPr id="65" name="テキスト ボックス 64"/>
            <p:cNvSpPr txBox="1"/>
            <p:nvPr/>
          </p:nvSpPr>
          <p:spPr>
            <a:xfrm>
              <a:off x="4428332" y="2070053"/>
              <a:ext cx="2023943"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latin typeface="+mn-lt"/>
                  <a:ea typeface="+mn-ea"/>
                </a:rPr>
                <a:t>モデル事業による取組み</a:t>
              </a:r>
            </a:p>
          </p:txBody>
        </p:sp>
        <p:sp>
          <p:nvSpPr>
            <p:cNvPr id="37" name="角丸四角形 36"/>
            <p:cNvSpPr/>
            <p:nvPr/>
          </p:nvSpPr>
          <p:spPr>
            <a:xfrm>
              <a:off x="2779986" y="2338388"/>
              <a:ext cx="963705" cy="1111250"/>
            </a:xfrm>
            <a:prstGeom prst="round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lIns="36000" anchor="ctr"/>
            <a:lstStyle/>
            <a:p>
              <a:pPr marL="82550" fontAlgn="auto">
                <a:spcBef>
                  <a:spcPts val="0"/>
                </a:spcBef>
                <a:spcAft>
                  <a:spcPts val="0"/>
                </a:spcAft>
                <a:defRPr/>
              </a:pPr>
              <a:r>
                <a:rPr lang="ja-JP" altLang="en-US" sz="1200" dirty="0"/>
                <a:t>定例的な研修会・連絡会議</a:t>
              </a:r>
              <a:endParaRPr lang="ja-JP" altLang="en-US" sz="1300" dirty="0"/>
            </a:p>
          </p:txBody>
        </p:sp>
        <p:sp>
          <p:nvSpPr>
            <p:cNvPr id="38" name="右矢印 37"/>
            <p:cNvSpPr/>
            <p:nvPr/>
          </p:nvSpPr>
          <p:spPr>
            <a:xfrm>
              <a:off x="3651035" y="2533007"/>
              <a:ext cx="349250" cy="32543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35"/>
            <p:cNvSpPr txBox="1"/>
            <p:nvPr/>
          </p:nvSpPr>
          <p:spPr>
            <a:xfrm>
              <a:off x="2899821" y="2044651"/>
              <a:ext cx="888380" cy="292388"/>
            </a:xfrm>
            <a:prstGeom prst="rect">
              <a:avLst/>
            </a:prstGeom>
            <a:solidFill>
              <a:schemeClr val="bg1"/>
            </a:solidFill>
          </p:spPr>
          <p:txBody>
            <a:bodyPr wrap="none" anchor="ctr">
              <a:spAutoFit/>
            </a:bodyPr>
            <a:lstStyle/>
            <a:p>
              <a:pPr fontAlgn="auto">
                <a:spcBef>
                  <a:spcPts val="0"/>
                </a:spcBef>
                <a:spcAft>
                  <a:spcPts val="0"/>
                </a:spcAft>
                <a:defRPr/>
              </a:pPr>
              <a:r>
                <a:rPr lang="ja-JP" altLang="en-US" sz="1300" dirty="0">
                  <a:latin typeface="+mn-lt"/>
                  <a:ea typeface="+mn-ea"/>
                </a:rPr>
                <a:t>後方支援</a:t>
              </a:r>
            </a:p>
          </p:txBody>
        </p:sp>
      </p:grpSp>
      <p:sp>
        <p:nvSpPr>
          <p:cNvPr id="20" name="正方形/長方形 19"/>
          <p:cNvSpPr/>
          <p:nvPr/>
        </p:nvSpPr>
        <p:spPr>
          <a:xfrm>
            <a:off x="20870" y="4297302"/>
            <a:ext cx="400302" cy="2415886"/>
          </a:xfrm>
          <a:prstGeom prst="rect">
            <a:avLst/>
          </a:prstGeom>
          <a:solidFill>
            <a:schemeClr val="accent6">
              <a:lumMod val="75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vert="eaVert" wrap="none" anchor="ctr">
            <a:noAutofit/>
          </a:bodyPr>
          <a:lstStyle/>
          <a:p>
            <a:pPr algn="ctr" fontAlgn="auto">
              <a:spcBef>
                <a:spcPts val="0"/>
              </a:spcBef>
              <a:spcAft>
                <a:spcPts val="0"/>
              </a:spcAft>
              <a:defRPr/>
            </a:pPr>
            <a:r>
              <a:rPr lang="ja-JP" altLang="en-US" sz="1400" dirty="0" smtClean="0"/>
              <a:t>地域包括支援センターの取組</a:t>
            </a:r>
            <a:endParaRPr lang="ja-JP" altLang="en-US" sz="1400" dirty="0"/>
          </a:p>
        </p:txBody>
      </p:sp>
      <p:sp>
        <p:nvSpPr>
          <p:cNvPr id="63" name="右矢印 62"/>
          <p:cNvSpPr/>
          <p:nvPr/>
        </p:nvSpPr>
        <p:spPr>
          <a:xfrm rot="5400000">
            <a:off x="5408957" y="3789903"/>
            <a:ext cx="349600" cy="325595"/>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 name="正方形/長方形 39"/>
          <p:cNvSpPr/>
          <p:nvPr/>
        </p:nvSpPr>
        <p:spPr>
          <a:xfrm>
            <a:off x="38089" y="2297201"/>
            <a:ext cx="365867" cy="1744479"/>
          </a:xfrm>
          <a:prstGeom prst="rect">
            <a:avLst/>
          </a:prstGeom>
          <a:solidFill>
            <a:schemeClr val="accent6">
              <a:lumMod val="75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vert="eaVert" wrap="none" anchor="ctr">
            <a:noAutofit/>
          </a:bodyPr>
          <a:lstStyle/>
          <a:p>
            <a:pPr algn="ctr" fontAlgn="auto">
              <a:spcBef>
                <a:spcPts val="0"/>
              </a:spcBef>
              <a:spcAft>
                <a:spcPts val="0"/>
              </a:spcAft>
              <a:defRPr/>
            </a:pPr>
            <a:r>
              <a:rPr lang="ja-JP" altLang="en-US" sz="1400" dirty="0" smtClean="0"/>
              <a:t>区の取組</a:t>
            </a:r>
            <a:endParaRPr lang="ja-JP" altLang="en-US" sz="1400" dirty="0"/>
          </a:p>
        </p:txBody>
      </p:sp>
      <p:sp>
        <p:nvSpPr>
          <p:cNvPr id="46"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90</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27216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321567980"/>
              </p:ext>
            </p:extLst>
          </p:nvPr>
        </p:nvGraphicFramePr>
        <p:xfrm>
          <a:off x="269685" y="3446030"/>
          <a:ext cx="9482253" cy="2991976"/>
        </p:xfrm>
        <a:graphic>
          <a:graphicData uri="http://schemas.openxmlformats.org/drawingml/2006/table">
            <a:tbl>
              <a:tblPr firstRow="1" bandRow="1">
                <a:tableStyleId>{5940675A-B579-460E-94D1-54222C63F5DA}</a:tableStyleId>
              </a:tblPr>
              <a:tblGrid>
                <a:gridCol w="740801"/>
                <a:gridCol w="2717752"/>
                <a:gridCol w="2953748"/>
                <a:gridCol w="3069952"/>
              </a:tblGrid>
              <a:tr h="288032">
                <a:tc>
                  <a:txBody>
                    <a:bodyPr/>
                    <a:lstStyle/>
                    <a:p>
                      <a:pPr algn="l"/>
                      <a:endParaRPr kumimoji="1" lang="ja-JP" altLang="en-US" sz="14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2012.8</a:t>
                      </a:r>
                      <a:r>
                        <a:rPr kumimoji="1" lang="ja-JP" altLang="en-US" sz="1200" spc="0" dirty="0" smtClean="0"/>
                        <a:t>　）</a:t>
                      </a:r>
                      <a:endParaRPr kumimoji="1" lang="en-US" altLang="ja-JP"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３か月後</a:t>
                      </a:r>
                      <a:r>
                        <a:rPr kumimoji="1" lang="en-US" altLang="ja-JP" sz="1400" spc="0" dirty="0" smtClean="0"/>
                        <a:t>】</a:t>
                      </a:r>
                      <a:r>
                        <a:rPr kumimoji="1" lang="ja-JP" altLang="en-US" sz="1200" spc="0" dirty="0" smtClean="0"/>
                        <a:t>（</a:t>
                      </a:r>
                      <a:r>
                        <a:rPr kumimoji="1" lang="en-US" altLang="ja-JP" sz="1200" spc="0" dirty="0" smtClean="0"/>
                        <a:t>2012.11</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９か月後</a:t>
                      </a:r>
                      <a:r>
                        <a:rPr kumimoji="1" lang="en-US" altLang="ja-JP" sz="1400" spc="0" dirty="0" smtClean="0"/>
                        <a:t>】</a:t>
                      </a:r>
                      <a:r>
                        <a:rPr kumimoji="1" lang="ja-JP" altLang="en-US" sz="1200" spc="0" dirty="0" smtClean="0"/>
                        <a:t>（</a:t>
                      </a:r>
                      <a:r>
                        <a:rPr kumimoji="1" lang="en-US" altLang="ja-JP" sz="1200" spc="0" dirty="0" smtClean="0"/>
                        <a:t>2013.5</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407218">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・しゃがむ動作、長く歩くことが困難</a:t>
                      </a:r>
                    </a:p>
                    <a:p>
                      <a:pPr marL="95250" indent="-95250" algn="l"/>
                      <a:r>
                        <a:rPr kumimoji="1" lang="ja-JP" altLang="en-US" sz="1200" spc="0" dirty="0" smtClean="0">
                          <a:latin typeface="+mj-ea"/>
                          <a:ea typeface="+mj-ea"/>
                        </a:rPr>
                        <a:t>・買物の荷物を運ぶことが困難</a:t>
                      </a:r>
                      <a:endParaRPr kumimoji="1" lang="en-US" altLang="ja-JP" sz="1200" spc="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0" dirty="0" smtClean="0">
                          <a:latin typeface="+mj-ea"/>
                          <a:ea typeface="+mj-ea"/>
                        </a:rPr>
                        <a:t>・近所の外出ができる</a:t>
                      </a:r>
                    </a:p>
                    <a:p>
                      <a:pPr algn="l"/>
                      <a:r>
                        <a:rPr kumimoji="1" lang="ja-JP" altLang="en-US" sz="1200" spc="0" dirty="0" smtClean="0">
                          <a:latin typeface="+mj-ea"/>
                          <a:ea typeface="+mj-ea"/>
                        </a:rPr>
                        <a:t>・軽い荷物を持って歩くことができる</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0" dirty="0" smtClean="0">
                          <a:latin typeface="+mj-ea"/>
                          <a:ea typeface="+mj-ea"/>
                        </a:rPr>
                        <a:t>・床の正座ができる</a:t>
                      </a:r>
                    </a:p>
                    <a:p>
                      <a:pPr algn="l"/>
                      <a:r>
                        <a:rPr kumimoji="1" lang="ja-JP" altLang="en-US" sz="1200" spc="0" dirty="0" smtClean="0">
                          <a:latin typeface="+mj-ea"/>
                          <a:ea typeface="+mj-ea"/>
                        </a:rPr>
                        <a:t>・長く歩けるようになり、近県の旅行ができる</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303672">
                <a:tc rowSpan="2">
                  <a:txBody>
                    <a:bodyPr/>
                    <a:lstStyle/>
                    <a:p>
                      <a:pPr algn="ctr"/>
                      <a:r>
                        <a:rPr kumimoji="1" lang="ja-JP" altLang="en-US" sz="1200" spc="-150" dirty="0" smtClean="0"/>
                        <a:t>地域包括支援ｾﾝﾀｰによるケアマネジメント</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・住居は、元々バリアフリー化されており問題ない</a:t>
                      </a:r>
                      <a:endParaRPr kumimoji="1" lang="en-US" altLang="ja-JP" sz="1200" dirty="0" smtClean="0">
                        <a:latin typeface="+mj-ea"/>
                        <a:ea typeface="+mj-ea"/>
                      </a:endParaRPr>
                    </a:p>
                    <a:p>
                      <a:pPr marL="95250" indent="-95250"/>
                      <a:r>
                        <a:rPr kumimoji="1" lang="ja-JP" altLang="en-US" sz="1200" dirty="0" smtClean="0">
                          <a:latin typeface="+mj-ea"/>
                          <a:ea typeface="+mj-ea"/>
                        </a:rPr>
                        <a:t>・家事は自分で可能（買物は、スーパーの宅配を利用）</a:t>
                      </a:r>
                      <a:endParaRPr kumimoji="1" lang="en-US" altLang="ja-JP" sz="1200" dirty="0" smtClean="0">
                        <a:latin typeface="+mj-ea"/>
                        <a:ea typeface="+mj-ea"/>
                      </a:endParaRPr>
                    </a:p>
                    <a:p>
                      <a:pPr marL="95250" indent="-95250"/>
                      <a:r>
                        <a:rPr kumimoji="1" lang="ja-JP" altLang="en-US" sz="1200" dirty="0" smtClean="0">
                          <a:latin typeface="+mj-ea"/>
                          <a:ea typeface="+mj-ea"/>
                        </a:rPr>
                        <a:t>・友人の支援あり。支援関係を絶たないよう配慮しながら様子を見守ることに。</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①リハ職の訪問アセスメント</a:t>
                      </a:r>
                    </a:p>
                    <a:p>
                      <a:pPr marL="177800" indent="-177800"/>
                      <a:r>
                        <a:rPr kumimoji="1" lang="ja-JP" altLang="en-US" sz="1200" dirty="0" smtClean="0">
                          <a:latin typeface="+mj-ea"/>
                          <a:ea typeface="+mj-ea"/>
                        </a:rPr>
                        <a:t>②大学の通所（週１回）</a:t>
                      </a:r>
                      <a:endParaRPr kumimoji="1" lang="en-US" altLang="ja-JP" sz="1200" dirty="0" smtClean="0">
                        <a:latin typeface="+mj-ea"/>
                        <a:ea typeface="+mj-ea"/>
                      </a:endParaRPr>
                    </a:p>
                    <a:p>
                      <a:pPr marL="177800" indent="-177800"/>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9204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983822">
                <a:tc>
                  <a:txBody>
                    <a:bodyPr/>
                    <a:lstStyle/>
                    <a:p>
                      <a:pPr algn="ctr"/>
                      <a:r>
                        <a:rPr kumimoji="1" lang="ja-JP" altLang="en-US" sz="1200" spc="-150" dirty="0" smtClean="0"/>
                        <a:t>リハ職の対応</a:t>
                      </a:r>
                      <a:endParaRPr kumimoji="1" lang="en-US" altLang="ja-JP" sz="1200" spc="-150" dirty="0" smtClean="0"/>
                    </a:p>
                    <a:p>
                      <a:pPr algn="ctr"/>
                      <a:endParaRPr kumimoji="1" lang="en-US" altLang="ja-JP" sz="1200" spc="-150" dirty="0" smtClean="0"/>
                    </a:p>
                    <a:p>
                      <a:pPr algn="ctr"/>
                      <a:endParaRPr kumimoji="1" lang="ja-JP" altLang="en-US" sz="1200" spc="-150" dirty="0" smtClean="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100" dirty="0" smtClean="0">
                          <a:latin typeface="ＭＳ Ｐ明朝" panose="02020600040205080304" pitchFamily="18" charset="-128"/>
                          <a:ea typeface="ＭＳ Ｐ明朝" panose="02020600040205080304" pitchFamily="18" charset="-128"/>
                        </a:rPr>
                        <a:t>（この時点では、リハ職等の訪問、多職種のケースカンファレンスは準備中）</a:t>
                      </a:r>
                      <a:endParaRPr kumimoji="1" lang="ja-JP" altLang="en-US" sz="1100" dirty="0">
                        <a:latin typeface="ＭＳ Ｐ明朝" panose="02020600040205080304" pitchFamily="18" charset="-128"/>
                        <a:ea typeface="ＭＳ Ｐ明朝" panose="02020600040205080304" pitchFamily="18" charset="-128"/>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自宅訪問</a:t>
                      </a:r>
                      <a:r>
                        <a:rPr kumimoji="1" lang="en-US" altLang="ja-JP" sz="1200" dirty="0" smtClean="0">
                          <a:latin typeface="+mj-ea"/>
                          <a:ea typeface="+mj-ea"/>
                        </a:rPr>
                        <a:t>〉</a:t>
                      </a:r>
                    </a:p>
                    <a:p>
                      <a:pPr marL="177800" indent="-177800"/>
                      <a:r>
                        <a:rPr kumimoji="1" lang="ja-JP" altLang="en-US" sz="1200" dirty="0" smtClean="0">
                          <a:latin typeface="+mj-ea"/>
                          <a:ea typeface="+mj-ea"/>
                        </a:rPr>
                        <a:t>・家の内外の動線を評価</a:t>
                      </a:r>
                    </a:p>
                    <a:p>
                      <a:pPr marL="177800" indent="-177800"/>
                      <a:r>
                        <a:rPr kumimoji="1" lang="ja-JP" altLang="en-US" sz="1200" dirty="0" smtClean="0">
                          <a:latin typeface="+mj-ea"/>
                          <a:ea typeface="+mj-ea"/>
                        </a:rPr>
                        <a:t>・安全な動作、体操をアドバイス</a:t>
                      </a:r>
                    </a:p>
                    <a:p>
                      <a:pPr marL="177800" indent="-177800"/>
                      <a:r>
                        <a:rPr kumimoji="1" lang="en-US" altLang="ja-JP" sz="1200" dirty="0" smtClean="0">
                          <a:latin typeface="+mj-ea"/>
                          <a:ea typeface="+mj-ea"/>
                        </a:rPr>
                        <a:t>〈</a:t>
                      </a:r>
                      <a:r>
                        <a:rPr kumimoji="1" lang="ja-JP" altLang="en-US" sz="1200" dirty="0" smtClean="0">
                          <a:latin typeface="+mj-ea"/>
                          <a:ea typeface="+mj-ea"/>
                        </a:rPr>
                        <a:t>ケースカンファレンス</a:t>
                      </a:r>
                      <a:r>
                        <a:rPr kumimoji="1" lang="en-US" altLang="ja-JP" sz="1200" dirty="0" smtClean="0">
                          <a:latin typeface="+mj-ea"/>
                          <a:ea typeface="+mj-ea"/>
                        </a:rPr>
                        <a:t>〉</a:t>
                      </a:r>
                    </a:p>
                    <a:p>
                      <a:pPr marL="177800" indent="-177800"/>
                      <a:r>
                        <a:rPr kumimoji="1" lang="ja-JP" altLang="en-US" sz="1200" dirty="0" smtClean="0">
                          <a:latin typeface="+mj-ea"/>
                          <a:ea typeface="+mj-ea"/>
                        </a:rPr>
                        <a:t>・</a:t>
                      </a:r>
                      <a:r>
                        <a:rPr kumimoji="1" lang="en-US" altLang="ja-JP" sz="1200" dirty="0" smtClean="0">
                          <a:latin typeface="+mj-ea"/>
                          <a:ea typeface="+mj-ea"/>
                        </a:rPr>
                        <a:t>ADL</a:t>
                      </a:r>
                      <a:r>
                        <a:rPr kumimoji="1" lang="ja-JP" altLang="en-US" sz="1200" dirty="0" err="1" smtClean="0">
                          <a:latin typeface="+mj-ea"/>
                          <a:ea typeface="+mj-ea"/>
                        </a:rPr>
                        <a:t>、</a:t>
                      </a:r>
                      <a:r>
                        <a:rPr kumimoji="1" lang="en-US" altLang="ja-JP" sz="1200" dirty="0" smtClean="0">
                          <a:latin typeface="+mj-ea"/>
                          <a:ea typeface="+mj-ea"/>
                        </a:rPr>
                        <a:t>IADL</a:t>
                      </a:r>
                      <a:r>
                        <a:rPr kumimoji="1" lang="ja-JP" altLang="en-US" sz="1200" dirty="0" smtClean="0">
                          <a:latin typeface="+mj-ea"/>
                          <a:ea typeface="+mj-ea"/>
                        </a:rPr>
                        <a:t>の改善可能性の見通しを提示</a:t>
                      </a:r>
                    </a:p>
                  </a:txBody>
                  <a:tcPr marL="91484" marR="91484">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表 2"/>
          <p:cNvGraphicFramePr>
            <a:graphicFrameLocks noGrp="1"/>
          </p:cNvGraphicFramePr>
          <p:nvPr/>
        </p:nvGraphicFramePr>
        <p:xfrm>
          <a:off x="298594" y="115889"/>
          <a:ext cx="9290496" cy="703061"/>
        </p:xfrm>
        <a:graphic>
          <a:graphicData uri="http://schemas.openxmlformats.org/drawingml/2006/table">
            <a:tbl>
              <a:tblPr firstRow="1" bandRow="1">
                <a:tableStyleId>{E8B1032C-EA38-4F05-BA0D-38AFFFC7BED3}</a:tableStyleId>
              </a:tblPr>
              <a:tblGrid>
                <a:gridCol w="1124245"/>
                <a:gridCol w="8166251"/>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（世田谷区）</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７７歳　　女性　　一人暮らし　　要支援２</a:t>
                      </a:r>
                      <a:r>
                        <a:rPr kumimoji="1" lang="ja-JP" altLang="en-US" sz="1400" b="0" dirty="0" smtClean="0"/>
                        <a:t>（</a:t>
                      </a:r>
                      <a:r>
                        <a:rPr kumimoji="1" lang="en-US" altLang="ja-JP" sz="1400" b="0" dirty="0" smtClean="0"/>
                        <a:t>2012/7/26</a:t>
                      </a:r>
                      <a:r>
                        <a:rPr kumimoji="1" lang="ja-JP" altLang="en-US" sz="1400" b="0" dirty="0" smtClean="0"/>
                        <a:t>～</a:t>
                      </a:r>
                      <a:r>
                        <a:rPr kumimoji="1" lang="en-US" altLang="ja-JP" sz="1400" b="0" dirty="0" smtClean="0"/>
                        <a:t>2013/7/31</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脊柱管狭窄症で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年７月に手術を受け、一月後に自宅に戻る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682023" y="5412443"/>
            <a:ext cx="3111081" cy="76480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82550" indent="-82550" fontAlgn="auto">
              <a:spcBef>
                <a:spcPts val="0"/>
              </a:spcBef>
              <a:spcAft>
                <a:spcPts val="0"/>
              </a:spcAft>
              <a:defRPr/>
            </a:pPr>
            <a:r>
              <a:rPr lang="ja-JP" altLang="en-US" sz="1200" dirty="0"/>
              <a:t>・喫茶店の集いで</a:t>
            </a:r>
            <a:r>
              <a:rPr lang="ja-JP" altLang="en-US" sz="1200" dirty="0" smtClean="0"/>
              <a:t>、お世話役</a:t>
            </a:r>
            <a:r>
              <a:rPr lang="ja-JP" altLang="en-US" sz="1200" dirty="0"/>
              <a:t>のボランティア</a:t>
            </a:r>
            <a:endParaRPr lang="en-US" altLang="ja-JP" sz="1200" dirty="0"/>
          </a:p>
          <a:p>
            <a:pPr fontAlgn="auto">
              <a:spcBef>
                <a:spcPts val="0"/>
              </a:spcBef>
              <a:spcAft>
                <a:spcPts val="0"/>
              </a:spcAft>
              <a:defRPr/>
            </a:pPr>
            <a:r>
              <a:rPr lang="ja-JP" altLang="en-US" sz="1200" dirty="0"/>
              <a:t>・趣味の茶道が復活</a:t>
            </a:r>
            <a:endParaRPr lang="en-US" altLang="ja-JP" sz="1200" dirty="0"/>
          </a:p>
          <a:p>
            <a:pPr fontAlgn="auto">
              <a:spcBef>
                <a:spcPts val="0"/>
              </a:spcBef>
              <a:spcAft>
                <a:spcPts val="0"/>
              </a:spcAft>
              <a:defRPr/>
            </a:pPr>
            <a:r>
              <a:rPr lang="ja-JP" altLang="en-US" sz="1200" dirty="0"/>
              <a:t>・</a:t>
            </a:r>
            <a:r>
              <a:rPr lang="ja-JP" altLang="en-US" sz="1200" dirty="0" smtClean="0"/>
              <a:t>ボウリングサークルに入会</a:t>
            </a:r>
            <a:endParaRPr lang="ja-JP" altLang="en-US" sz="1200" dirty="0"/>
          </a:p>
        </p:txBody>
      </p:sp>
      <p:sp>
        <p:nvSpPr>
          <p:cNvPr id="16427" name="テキスト ボックス 3"/>
          <p:cNvSpPr txBox="1">
            <a:spLocks noChangeArrowheads="1"/>
          </p:cNvSpPr>
          <p:nvPr/>
        </p:nvSpPr>
        <p:spPr bwMode="auto">
          <a:xfrm>
            <a:off x="7660067" y="4637484"/>
            <a:ext cx="2133037" cy="461962"/>
          </a:xfrm>
          <a:prstGeom prst="rect">
            <a:avLst/>
          </a:prstGeom>
          <a:noFill/>
          <a:ln w="9525">
            <a:noFill/>
            <a:miter lim="800000"/>
            <a:headEnd/>
            <a:tailEnd/>
          </a:ln>
        </p:spPr>
        <p:txBody>
          <a:bodyPr>
            <a:spAutoFit/>
          </a:bodyPr>
          <a:lstStyle/>
          <a:p>
            <a:r>
              <a:rPr lang="ja-JP" altLang="en-US" sz="1200" dirty="0">
                <a:latin typeface="Calibri" pitchFamily="34" charset="0"/>
              </a:rPr>
              <a:t>日常生活が困らなくなり、自ら要介護認定を更新しなかった。</a:t>
            </a:r>
          </a:p>
        </p:txBody>
      </p:sp>
      <p:sp>
        <p:nvSpPr>
          <p:cNvPr id="13" name="右矢印 12"/>
          <p:cNvSpPr/>
          <p:nvPr/>
        </p:nvSpPr>
        <p:spPr>
          <a:xfrm rot="5400000">
            <a:off x="7146334" y="4577647"/>
            <a:ext cx="590946" cy="452655"/>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430" name="テキスト ボックス 11"/>
          <p:cNvSpPr txBox="1">
            <a:spLocks noChangeArrowheads="1"/>
          </p:cNvSpPr>
          <p:nvPr/>
        </p:nvSpPr>
        <p:spPr bwMode="auto">
          <a:xfrm>
            <a:off x="6249144" y="6589714"/>
            <a:ext cx="3260704" cy="261937"/>
          </a:xfrm>
          <a:prstGeom prst="rect">
            <a:avLst/>
          </a:prstGeom>
          <a:noFill/>
          <a:ln w="9525">
            <a:noFill/>
            <a:miter lim="800000"/>
            <a:headEnd/>
            <a:tailEnd/>
          </a:ln>
        </p:spPr>
        <p:txBody>
          <a:bodyPr wrap="none" anchor="ctr">
            <a:spAutoFit/>
          </a:bodyPr>
          <a:lstStyle/>
          <a:p>
            <a:r>
              <a:rPr lang="ja-JP" altLang="en-US" sz="1100" dirty="0">
                <a:latin typeface="Calibri" pitchFamily="34" charset="0"/>
              </a:rPr>
              <a:t>事例は、本人の了解を得た上で、世田谷区から提供</a:t>
            </a:r>
          </a:p>
        </p:txBody>
      </p:sp>
      <p:pic>
        <p:nvPicPr>
          <p:cNvPr id="16432" name="Picture 5" descr="K33400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4288" y="1097583"/>
            <a:ext cx="2672824" cy="1961983"/>
          </a:xfrm>
          <a:prstGeom prst="rect">
            <a:avLst/>
          </a:prstGeom>
          <a:noFill/>
          <a:ln w="9525">
            <a:noFill/>
            <a:miter lim="800000"/>
            <a:headEnd/>
            <a:tailEnd/>
          </a:ln>
          <a:effectLst>
            <a:glow rad="127000">
              <a:schemeClr val="accent1">
                <a:alpha val="70000"/>
              </a:schemeClr>
            </a:glow>
          </a:effectLst>
        </p:spPr>
      </p:pic>
      <p:sp>
        <p:nvSpPr>
          <p:cNvPr id="16434" name="テキスト ボックス 17"/>
          <p:cNvSpPr txBox="1">
            <a:spLocks noChangeArrowheads="1"/>
          </p:cNvSpPr>
          <p:nvPr/>
        </p:nvSpPr>
        <p:spPr bwMode="auto">
          <a:xfrm>
            <a:off x="6764415" y="5104468"/>
            <a:ext cx="1278552" cy="307975"/>
          </a:xfrm>
          <a:prstGeom prst="rect">
            <a:avLst/>
          </a:prstGeom>
          <a:noFill/>
          <a:ln w="9525">
            <a:noFill/>
            <a:miter lim="800000"/>
            <a:headEnd/>
            <a:tailEnd/>
          </a:ln>
        </p:spPr>
        <p:txBody>
          <a:bodyPr wrap="none">
            <a:spAutoFit/>
          </a:bodyPr>
          <a:lstStyle/>
          <a:p>
            <a:r>
              <a:rPr lang="en-US" altLang="ja-JP" sz="1400" dirty="0">
                <a:latin typeface="Calibri" pitchFamily="34" charset="0"/>
              </a:rPr>
              <a:t>【</a:t>
            </a:r>
            <a:r>
              <a:rPr lang="ja-JP" altLang="en-US" sz="1400" dirty="0">
                <a:latin typeface="Calibri" pitchFamily="34" charset="0"/>
              </a:rPr>
              <a:t>現在</a:t>
            </a:r>
            <a:r>
              <a:rPr lang="en-US" altLang="ja-JP" sz="1400" dirty="0">
                <a:latin typeface="Calibri" pitchFamily="34" charset="0"/>
              </a:rPr>
              <a:t>】</a:t>
            </a:r>
            <a:r>
              <a:rPr lang="ja-JP" altLang="en-US" sz="1000" dirty="0">
                <a:latin typeface="Calibri" pitchFamily="34" charset="0"/>
              </a:rPr>
              <a:t>（</a:t>
            </a:r>
            <a:r>
              <a:rPr lang="en-US" altLang="ja-JP" sz="1000" dirty="0">
                <a:latin typeface="Calibri" pitchFamily="34" charset="0"/>
              </a:rPr>
              <a:t>2013.10</a:t>
            </a:r>
            <a:r>
              <a:rPr lang="ja-JP" altLang="en-US" sz="1000" dirty="0">
                <a:latin typeface="Calibri" pitchFamily="34" charset="0"/>
              </a:rPr>
              <a:t>）</a:t>
            </a:r>
          </a:p>
        </p:txBody>
      </p:sp>
      <p:pic>
        <p:nvPicPr>
          <p:cNvPr id="17" name="Picture 1091" descr="C:\Documents and Settings\wakabayashi01\デスクトップ\チェックリスト・若林内帳票類\モデル事業\昭和女子大\体操２.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3766" y="1097583"/>
            <a:ext cx="2617308" cy="1959010"/>
          </a:xfrm>
          <a:prstGeom prst="rect">
            <a:avLst/>
          </a:prstGeom>
          <a:noFill/>
          <a:ln>
            <a:noFill/>
          </a:ln>
          <a:effectLst>
            <a:glow rad="127000">
              <a:schemeClr val="accent1">
                <a:alpha val="7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944287" y="3033713"/>
            <a:ext cx="2672824"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喫茶店の集いでお世話役のボランティア</a:t>
            </a:r>
            <a:endParaRPr kumimoji="1" lang="ja-JP" altLang="en-US" sz="1100" dirty="0"/>
          </a:p>
        </p:txBody>
      </p:sp>
      <p:sp>
        <p:nvSpPr>
          <p:cNvPr id="15" name="右矢印 14"/>
          <p:cNvSpPr/>
          <p:nvPr/>
        </p:nvSpPr>
        <p:spPr>
          <a:xfrm>
            <a:off x="6419762" y="1837145"/>
            <a:ext cx="689306" cy="482858"/>
          </a:xfrm>
          <a:prstGeom prst="rightArrow">
            <a:avLst>
              <a:gd name="adj1" fmla="val 50000"/>
              <a:gd name="adj2" fmla="val 74267"/>
            </a:avLst>
          </a:prstGeom>
          <a:solidFill>
            <a:schemeClr val="accent1"/>
          </a:solidFill>
          <a:ln w="6350">
            <a:no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テキスト ボックス 18"/>
          <p:cNvSpPr txBox="1"/>
          <p:nvPr/>
        </p:nvSpPr>
        <p:spPr>
          <a:xfrm>
            <a:off x="3741140" y="3013841"/>
            <a:ext cx="2672824" cy="261610"/>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大学の通所（体操プログラム等）</a:t>
            </a:r>
            <a:endParaRPr kumimoji="1" lang="ja-JP" altLang="en-US" sz="1100" dirty="0"/>
          </a:p>
        </p:txBody>
      </p:sp>
      <p:pic>
        <p:nvPicPr>
          <p:cNvPr id="20" name="Picture 61" descr="C:\Documents and Settings\wakabayashi01\デスクトップ\チェックリスト・若林内帳票類\モデル事業\相談.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1117" y="1080481"/>
            <a:ext cx="2495411" cy="1976113"/>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81117" y="3009723"/>
            <a:ext cx="2495411" cy="265728"/>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地域包括支援センターの相談</a:t>
            </a:r>
            <a:endParaRPr kumimoji="1" lang="ja-JP" altLang="en-US" sz="1100" dirty="0"/>
          </a:p>
        </p:txBody>
      </p:sp>
      <p:sp>
        <p:nvSpPr>
          <p:cNvPr id="22" name="右矢印 21"/>
          <p:cNvSpPr/>
          <p:nvPr/>
        </p:nvSpPr>
        <p:spPr>
          <a:xfrm>
            <a:off x="3176528" y="1837145"/>
            <a:ext cx="689306" cy="482858"/>
          </a:xfrm>
          <a:prstGeom prst="rightArrow">
            <a:avLst>
              <a:gd name="adj1" fmla="val 50000"/>
              <a:gd name="adj2" fmla="val 74267"/>
            </a:avLst>
          </a:prstGeom>
          <a:solidFill>
            <a:schemeClr val="accent1"/>
          </a:solidFill>
          <a:ln w="6350">
            <a:no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91</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921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792"/>
            <a:ext cx="9910764" cy="475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pPr>
            <a:r>
              <a:rPr lang="ja-JP" altLang="en-US" sz="2000" dirty="0" smtClean="0">
                <a:solidFill>
                  <a:schemeClr val="tx1"/>
                </a:solidFill>
                <a:latin typeface="HG丸ｺﾞｼｯｸM-PRO" pitchFamily="50" charset="-128"/>
                <a:ea typeface="HG丸ｺﾞｼｯｸM-PRO" pitchFamily="50" charset="-128"/>
              </a:rPr>
              <a:t>住民主体の活動による生活支援・介護予防の取組み例</a:t>
            </a:r>
            <a:r>
              <a:rPr lang="ja-JP" altLang="en-US" sz="2400" dirty="0">
                <a:solidFill>
                  <a:schemeClr val="tx1"/>
                </a:solidFill>
                <a:latin typeface="HG丸ｺﾞｼｯｸM-PRO" pitchFamily="50" charset="-128"/>
                <a:ea typeface="HG丸ｺﾞｼｯｸM-PRO" pitchFamily="50" charset="-128"/>
              </a:rPr>
              <a:t>　</a:t>
            </a:r>
            <a:r>
              <a:rPr lang="ja-JP" altLang="en-US" sz="2400" dirty="0" smtClean="0">
                <a:solidFill>
                  <a:schemeClr val="tx1"/>
                </a:solidFill>
                <a:latin typeface="HG丸ｺﾞｼｯｸM-PRO" pitchFamily="50" charset="-128"/>
                <a:ea typeface="HG丸ｺﾞｼｯｸM-PRO" pitchFamily="50" charset="-128"/>
              </a:rPr>
              <a:t>～大分県竹田市～</a:t>
            </a:r>
            <a:endParaRPr lang="ja-JP" altLang="en-US" sz="2400" dirty="0">
              <a:solidFill>
                <a:schemeClr val="tx1"/>
              </a:solidFill>
              <a:latin typeface="HG丸ｺﾞｼｯｸM-PRO" pitchFamily="50" charset="-128"/>
              <a:ea typeface="HG丸ｺﾞｼｯｸM-PRO" pitchFamily="50" charset="-128"/>
            </a:endParaRPr>
          </a:p>
        </p:txBody>
      </p:sp>
      <p:sp>
        <p:nvSpPr>
          <p:cNvPr id="37" name="四角形吹き出し 36"/>
          <p:cNvSpPr/>
          <p:nvPr/>
        </p:nvSpPr>
        <p:spPr>
          <a:xfrm rot="10800000">
            <a:off x="98870" y="4230890"/>
            <a:ext cx="9702991" cy="2510474"/>
          </a:xfrm>
          <a:prstGeom prst="wedgeRectCallout">
            <a:avLst>
              <a:gd name="adj1" fmla="val -8935"/>
              <a:gd name="adj2" fmla="val 56393"/>
            </a:avLst>
          </a:prstGeom>
          <a:gradFill>
            <a:gsLst>
              <a:gs pos="0">
                <a:srgbClr val="FF9999"/>
              </a:gs>
              <a:gs pos="35000">
                <a:schemeClr val="accent2">
                  <a:lumMod val="40000"/>
                  <a:lumOff val="60000"/>
                </a:schemeClr>
              </a:gs>
              <a:gs pos="100000">
                <a:schemeClr val="accent3">
                  <a:tint val="15000"/>
                  <a:satMod val="350000"/>
                </a:schemeClr>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5461" y="1877447"/>
            <a:ext cx="6913612" cy="2236752"/>
            <a:chOff x="-50674" y="2238322"/>
            <a:chExt cx="6910288" cy="2236752"/>
          </a:xfrm>
        </p:grpSpPr>
        <p:sp>
          <p:nvSpPr>
            <p:cNvPr id="4" name="角丸四角形 3"/>
            <p:cNvSpPr/>
            <p:nvPr/>
          </p:nvSpPr>
          <p:spPr>
            <a:xfrm>
              <a:off x="95271" y="2238322"/>
              <a:ext cx="3808236" cy="851297"/>
            </a:xfrm>
            <a:prstGeom prst="roundRect">
              <a:avLst/>
            </a:prstGeom>
            <a:ln w="12700"/>
          </p:spPr>
          <p:style>
            <a:lnRef idx="2">
              <a:schemeClr val="accent6"/>
            </a:lnRef>
            <a:fillRef idx="1">
              <a:schemeClr val="lt1"/>
            </a:fillRef>
            <a:effectRef idx="0">
              <a:schemeClr val="accent6"/>
            </a:effectRef>
            <a:fontRef idx="minor">
              <a:schemeClr val="dk1"/>
            </a:fontRef>
          </p:style>
          <p:txBody>
            <a:bodyPr wrap="square" tIns="0" bIns="0" rtlCol="0" anchor="ctr">
              <a:spAutoFit/>
            </a:bodyPr>
            <a:lstStyle/>
            <a:p>
              <a:r>
                <a:rPr lang="zh-TW" altLang="en-US" sz="1100" spc="-150" dirty="0" smtClean="0">
                  <a:latin typeface="ＭＳ Ｐゴシック" panose="020B0600070205080204" pitchFamily="50" charset="-128"/>
                  <a:ea typeface="ＭＳ Ｐゴシック" panose="020B0600070205080204" pitchFamily="50" charset="-128"/>
                </a:rPr>
                <a:t>竹田市</a:t>
              </a:r>
              <a:r>
                <a:rPr lang="zh-TW" altLang="en-US" sz="1100" spc="-150" dirty="0">
                  <a:latin typeface="ＭＳ Ｐゴシック" panose="020B0600070205080204" pitchFamily="50" charset="-128"/>
                  <a:ea typeface="ＭＳ Ｐゴシック" panose="020B0600070205080204" pitchFamily="50" charset="-128"/>
                </a:rPr>
                <a:t>経済活性化促進協議会</a:t>
              </a:r>
            </a:p>
            <a:p>
              <a:pPr algn="ctr"/>
              <a:r>
                <a:rPr kumimoji="1" lang="ja-JP" altLang="en-US" sz="1400" spc="-150" dirty="0" smtClean="0"/>
                <a:t>竹田市</a:t>
              </a:r>
              <a:r>
                <a:rPr kumimoji="1" lang="ja-JP" altLang="en-US" sz="1400" dirty="0" smtClean="0"/>
                <a:t>雇用創造推進</a:t>
              </a:r>
              <a:r>
                <a:rPr kumimoji="1" lang="ja-JP" altLang="en-US" sz="1400" spc="-150" dirty="0" smtClean="0"/>
                <a:t>プロジェクト会議</a:t>
              </a:r>
              <a:endParaRPr kumimoji="1" lang="en-US" altLang="ja-JP" sz="1400" spc="-150" dirty="0" smtClean="0"/>
            </a:p>
            <a:p>
              <a:pPr algn="ctr"/>
              <a:r>
                <a:rPr lang="ja-JP" altLang="en-US" sz="1300" dirty="0" smtClean="0"/>
                <a:t>（会長：市長</a:t>
              </a:r>
              <a:r>
                <a:rPr lang="ja-JP" altLang="en-US" sz="1400" dirty="0" smtClean="0"/>
                <a:t>）</a:t>
              </a:r>
              <a:endParaRPr lang="en-US" altLang="ja-JP" sz="1400" dirty="0" smtClean="0"/>
            </a:p>
            <a:p>
              <a:r>
                <a:rPr kumimoji="1" lang="ja-JP" altLang="en-US" sz="1100" spc="-150" dirty="0" smtClean="0"/>
                <a:t>商工団体、社会福祉協議会、</a:t>
              </a:r>
              <a:r>
                <a:rPr lang="ja-JP" altLang="en-US" sz="1100" spc="-150" dirty="0" smtClean="0"/>
                <a:t>　</a:t>
              </a:r>
              <a:r>
                <a:rPr kumimoji="1" lang="ja-JP" altLang="en-US" sz="1100" spc="-150" dirty="0" smtClean="0"/>
                <a:t>医療機関、　地域包括支援センター等</a:t>
              </a:r>
              <a:endParaRPr kumimoji="1" lang="ja-JP" altLang="en-US" sz="1100" spc="-150" dirty="0"/>
            </a:p>
          </p:txBody>
        </p:sp>
        <p:sp>
          <p:nvSpPr>
            <p:cNvPr id="11" name="正方形/長方形 10"/>
            <p:cNvSpPr/>
            <p:nvPr/>
          </p:nvSpPr>
          <p:spPr>
            <a:xfrm>
              <a:off x="118121" y="3573502"/>
              <a:ext cx="2473848" cy="896487"/>
            </a:xfrm>
            <a:prstGeom prst="rect">
              <a:avLst/>
            </a:prstGeom>
            <a:ln w="12700"/>
          </p:spPr>
          <p:style>
            <a:lnRef idx="2">
              <a:schemeClr val="accent1"/>
            </a:lnRef>
            <a:fillRef idx="1">
              <a:schemeClr val="lt1"/>
            </a:fillRef>
            <a:effectRef idx="0">
              <a:schemeClr val="accent1"/>
            </a:effectRef>
            <a:fontRef idx="minor">
              <a:schemeClr val="dk1"/>
            </a:fontRef>
          </p:style>
          <p:txBody>
            <a:bodyPr rtlCol="0" anchor="ctr" anchorCtr="0"/>
            <a:lstStyle/>
            <a:p>
              <a:pPr>
                <a:lnSpc>
                  <a:spcPct val="75000"/>
                </a:lnSpc>
              </a:pPr>
              <a:r>
                <a:rPr kumimoji="1" lang="ja-JP" altLang="en-US" sz="1300" dirty="0" smtClean="0"/>
                <a:t>立ち上げ準備（市）　</a:t>
              </a:r>
              <a:endParaRPr kumimoji="1" lang="en-US" altLang="ja-JP" sz="1200" dirty="0" smtClean="0"/>
            </a:p>
            <a:p>
              <a:pPr>
                <a:lnSpc>
                  <a:spcPct val="75000"/>
                </a:lnSpc>
              </a:pPr>
              <a:r>
                <a:rPr kumimoji="1" lang="ja-JP" altLang="en-US" sz="1400" dirty="0" smtClean="0"/>
                <a:t>　</a:t>
              </a:r>
              <a:endParaRPr kumimoji="1" lang="en-US" altLang="ja-JP" sz="1400" dirty="0" smtClean="0"/>
            </a:p>
            <a:p>
              <a:pPr>
                <a:lnSpc>
                  <a:spcPct val="75000"/>
                </a:lnSpc>
              </a:pPr>
              <a:r>
                <a:rPr kumimoji="1" lang="en-US" altLang="ja-JP" sz="1400" dirty="0" smtClean="0">
                  <a:latin typeface="+mj-ea"/>
                  <a:ea typeface="+mj-ea"/>
                </a:rPr>
                <a:t>1</a:t>
              </a:r>
              <a:r>
                <a:rPr kumimoji="1" lang="ja-JP" altLang="en-US" sz="1400" dirty="0" smtClean="0"/>
                <a:t>　暮らしのサポーター養成</a:t>
              </a:r>
              <a:endParaRPr kumimoji="1" lang="en-US" altLang="ja-JP" sz="1400" dirty="0" smtClean="0"/>
            </a:p>
            <a:p>
              <a:r>
                <a:rPr kumimoji="1" lang="en-US" altLang="ja-JP" sz="1400" spc="-150" dirty="0" smtClean="0">
                  <a:latin typeface="+mj-ea"/>
                  <a:ea typeface="+mj-ea"/>
                </a:rPr>
                <a:t>2</a:t>
              </a:r>
              <a:r>
                <a:rPr kumimoji="1" lang="ja-JP" altLang="en-US" sz="1400" spc="-150" dirty="0" smtClean="0"/>
                <a:t>　 活動拠点の整備・事業委託</a:t>
              </a:r>
              <a:endParaRPr kumimoji="1" lang="ja-JP" altLang="en-US" sz="1400" b="1" spc="-150" dirty="0">
                <a:solidFill>
                  <a:srgbClr val="FF0000"/>
                </a:solidFill>
              </a:endParaRPr>
            </a:p>
          </p:txBody>
        </p:sp>
        <p:sp>
          <p:nvSpPr>
            <p:cNvPr id="12" name="右矢印 11"/>
            <p:cNvSpPr/>
            <p:nvPr/>
          </p:nvSpPr>
          <p:spPr>
            <a:xfrm rot="5400000">
              <a:off x="1815772" y="3214532"/>
              <a:ext cx="440798" cy="277142"/>
            </a:xfrm>
            <a:prstGeom prst="rightArrow">
              <a:avLst>
                <a:gd name="adj1" fmla="val 50000"/>
                <a:gd name="adj2" fmla="val 94512"/>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0674" y="3122270"/>
              <a:ext cx="1987527" cy="461665"/>
            </a:xfrm>
            <a:prstGeom prst="rect">
              <a:avLst/>
            </a:prstGeom>
            <a:noFill/>
          </p:spPr>
          <p:txBody>
            <a:bodyPr wrap="square" rtlCol="0" anchor="ctr" anchorCtr="0">
              <a:spAutoFit/>
            </a:bodyPr>
            <a:lstStyle/>
            <a:p>
              <a:pPr algn="ctr"/>
              <a:r>
                <a:rPr kumimoji="1" lang="ja-JP" altLang="en-US" sz="1200" dirty="0" smtClean="0"/>
                <a:t>めざすべき姿を議論</a:t>
              </a:r>
              <a:endParaRPr kumimoji="1" lang="en-US" altLang="ja-JP" sz="1200" dirty="0" smtClean="0"/>
            </a:p>
            <a:p>
              <a:pPr algn="ctr"/>
              <a:r>
                <a:rPr lang="ja-JP" altLang="en-US" sz="1200" dirty="0" smtClean="0"/>
                <a:t>（自助互助の機運醸成へ）</a:t>
              </a:r>
              <a:endParaRPr kumimoji="1" lang="ja-JP" altLang="en-US" sz="1200" dirty="0"/>
            </a:p>
          </p:txBody>
        </p:sp>
        <p:sp>
          <p:nvSpPr>
            <p:cNvPr id="29" name="角丸四角形 28"/>
            <p:cNvSpPr/>
            <p:nvPr/>
          </p:nvSpPr>
          <p:spPr>
            <a:xfrm>
              <a:off x="3936228" y="2874636"/>
              <a:ext cx="2923386" cy="1600438"/>
            </a:xfrm>
            <a:prstGeom prst="roundRect">
              <a:avLst/>
            </a:prstGeom>
            <a:noFill/>
            <a:ln w="12700">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1300" dirty="0" smtClean="0"/>
                <a:t>住民互助の活動体　</a:t>
              </a:r>
              <a:r>
                <a:rPr kumimoji="1" lang="ja-JP" altLang="en-US" sz="1400" dirty="0" smtClean="0"/>
                <a:t>「りんどう」</a:t>
              </a:r>
              <a:endParaRPr kumimoji="1" lang="en-US" altLang="ja-JP" sz="1400" dirty="0" smtClean="0"/>
            </a:p>
            <a:p>
              <a:pPr algn="ctr"/>
              <a:r>
                <a:rPr lang="ja-JP" altLang="en-US" sz="1300" dirty="0" smtClean="0"/>
                <a:t>（会員</a:t>
              </a:r>
              <a:r>
                <a:rPr lang="en-US" altLang="ja-JP" sz="1400" dirty="0" smtClean="0"/>
                <a:t>157</a:t>
              </a:r>
              <a:r>
                <a:rPr lang="ja-JP" altLang="en-US" sz="1300" dirty="0" smtClean="0"/>
                <a:t>人、平均年齢</a:t>
              </a:r>
              <a:r>
                <a:rPr lang="en-US" altLang="ja-JP" sz="1300" dirty="0" smtClean="0"/>
                <a:t>74.2</a:t>
              </a:r>
              <a:r>
                <a:rPr lang="ja-JP" altLang="en-US" sz="1300" dirty="0" smtClean="0"/>
                <a:t>歳）</a:t>
              </a:r>
              <a:endParaRPr lang="en-US" altLang="ja-JP" sz="1300" dirty="0" smtClean="0"/>
            </a:p>
            <a:p>
              <a:pPr marL="723900" indent="-723900"/>
              <a:endParaRPr lang="en-US" altLang="ja-JP" sz="1200" dirty="0" smtClean="0"/>
            </a:p>
            <a:p>
              <a:pPr marL="723900" indent="-723900"/>
              <a:r>
                <a:rPr lang="ja-JP" altLang="en-US" sz="1200" dirty="0" smtClean="0"/>
                <a:t>活動</a:t>
              </a:r>
              <a:r>
                <a:rPr lang="ja-JP" altLang="en-US" sz="1200" dirty="0"/>
                <a:t>会員（</a:t>
              </a:r>
              <a:r>
                <a:rPr lang="en-US" altLang="ja-JP" sz="1200" dirty="0"/>
                <a:t>27</a:t>
              </a:r>
              <a:r>
                <a:rPr lang="ja-JP" altLang="en-US" sz="1200" dirty="0"/>
                <a:t>人</a:t>
              </a:r>
              <a:r>
                <a:rPr lang="ja-JP" altLang="en-US" sz="1200" dirty="0" smtClean="0"/>
                <a:t>） </a:t>
              </a:r>
              <a:r>
                <a:rPr kumimoji="1" lang="ja-JP" altLang="en-US" sz="1200" dirty="0" smtClean="0"/>
                <a:t>： 生活支援の提供者</a:t>
              </a:r>
              <a:endParaRPr kumimoji="1" lang="en-US" altLang="ja-JP" sz="1200" dirty="0" smtClean="0"/>
            </a:p>
            <a:p>
              <a:pPr marL="723900" indent="-723900"/>
              <a:r>
                <a:rPr lang="ja-JP" altLang="en-US" sz="1200" dirty="0"/>
                <a:t>協力会員（</a:t>
              </a:r>
              <a:r>
                <a:rPr lang="en-US" altLang="ja-JP" sz="1200" dirty="0"/>
                <a:t>19</a:t>
              </a:r>
              <a:r>
                <a:rPr lang="ja-JP" altLang="en-US" sz="1200" dirty="0"/>
                <a:t>人</a:t>
              </a:r>
              <a:r>
                <a:rPr lang="ja-JP" altLang="en-US" sz="1200" dirty="0" smtClean="0"/>
                <a:t>） ： 寄り合い場の運営</a:t>
              </a:r>
              <a:endParaRPr lang="en-US" altLang="ja-JP" sz="1200" dirty="0" smtClean="0"/>
            </a:p>
            <a:p>
              <a:pPr marL="723900" indent="-723900"/>
              <a:r>
                <a:rPr lang="ja-JP" altLang="en-US" sz="1200" dirty="0"/>
                <a:t>賛助会員（</a:t>
              </a:r>
              <a:r>
                <a:rPr lang="en-US" altLang="ja-JP" sz="1200" dirty="0" smtClean="0"/>
                <a:t>69</a:t>
              </a:r>
              <a:r>
                <a:rPr lang="ja-JP" altLang="en-US" sz="1200" dirty="0" smtClean="0"/>
                <a:t>人） ： 賛同者</a:t>
              </a:r>
              <a:endParaRPr lang="en-US" altLang="ja-JP" sz="1200" dirty="0" smtClean="0"/>
            </a:p>
            <a:p>
              <a:pPr marL="723900" indent="-723900"/>
              <a:r>
                <a:rPr lang="ja-JP" altLang="en-US" sz="1200" dirty="0"/>
                <a:t>利用会員（</a:t>
              </a:r>
              <a:r>
                <a:rPr lang="en-US" altLang="ja-JP" sz="1200" dirty="0"/>
                <a:t>42</a:t>
              </a:r>
              <a:r>
                <a:rPr lang="ja-JP" altLang="en-US" sz="1200" dirty="0"/>
                <a:t>人</a:t>
              </a:r>
              <a:r>
                <a:rPr lang="ja-JP" altLang="en-US" sz="1200" dirty="0" smtClean="0"/>
                <a:t>） ： 生活支援の利用者</a:t>
              </a:r>
              <a:endParaRPr kumimoji="1" lang="ja-JP" altLang="en-US" sz="1200" dirty="0"/>
            </a:p>
          </p:txBody>
        </p:sp>
        <p:sp>
          <p:nvSpPr>
            <p:cNvPr id="27" name="右矢印 26"/>
            <p:cNvSpPr/>
            <p:nvPr/>
          </p:nvSpPr>
          <p:spPr>
            <a:xfrm>
              <a:off x="2573066" y="3765106"/>
              <a:ext cx="1351652" cy="3250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88958" y="1359547"/>
            <a:ext cx="1817397" cy="338554"/>
          </a:xfrm>
          <a:prstGeom prst="rect">
            <a:avLst/>
          </a:prstGeom>
          <a:noFill/>
        </p:spPr>
        <p:txBody>
          <a:bodyPr wrap="none" rtlCol="0" anchor="ctr" anchorCtr="0">
            <a:spAutoFit/>
          </a:bodyPr>
          <a:lstStyle/>
          <a:p>
            <a:r>
              <a:rPr kumimoji="1" lang="en-US" altLang="ja-JP" sz="1600" b="1" dirty="0" smtClean="0"/>
              <a:t>【</a:t>
            </a:r>
            <a:r>
              <a:rPr kumimoji="1" lang="ja-JP" altLang="en-US" sz="1600" b="1" dirty="0" smtClean="0"/>
              <a:t>ここがポイント！</a:t>
            </a:r>
            <a:r>
              <a:rPr kumimoji="1" lang="en-US" altLang="ja-JP" sz="1600" b="1" dirty="0" smtClean="0"/>
              <a:t>】</a:t>
            </a:r>
            <a:endParaRPr kumimoji="1" lang="ja-JP" altLang="en-US" sz="1600" b="1" dirty="0"/>
          </a:p>
        </p:txBody>
      </p:sp>
      <p:grpSp>
        <p:nvGrpSpPr>
          <p:cNvPr id="5" name="グループ化 4"/>
          <p:cNvGrpSpPr/>
          <p:nvPr/>
        </p:nvGrpSpPr>
        <p:grpSpPr>
          <a:xfrm>
            <a:off x="198187" y="4321244"/>
            <a:ext cx="9587124" cy="357054"/>
            <a:chOff x="198091" y="4321244"/>
            <a:chExt cx="9582515" cy="357054"/>
          </a:xfrm>
        </p:grpSpPr>
        <p:sp>
          <p:nvSpPr>
            <p:cNvPr id="44" name="円/楕円 43"/>
            <p:cNvSpPr/>
            <p:nvPr/>
          </p:nvSpPr>
          <p:spPr>
            <a:xfrm>
              <a:off x="2517801" y="4321245"/>
              <a:ext cx="2421913" cy="346234"/>
            </a:xfrm>
            <a:prstGeom prst="ellipse">
              <a:avLst/>
            </a:prstGeom>
            <a:solidFill>
              <a:schemeClr val="accent3">
                <a:lumMod val="60000"/>
                <a:lumOff val="40000"/>
              </a:schemeClr>
            </a:solidFill>
            <a:ln>
              <a:solidFill>
                <a:schemeClr val="accent3">
                  <a:lumMod val="75000"/>
                </a:scheme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kumimoji="1" lang="ja-JP" altLang="en-US" sz="1050" dirty="0" smtClean="0">
                  <a:latin typeface="ＭＳ Ｐゴシック" pitchFamily="50" charset="-128"/>
                  <a:ea typeface="ＭＳ Ｐゴシック" pitchFamily="50" charset="-128"/>
                </a:rPr>
                <a:t>通いの場（寄り合い処）</a:t>
              </a:r>
              <a:endParaRPr kumimoji="1" lang="ja-JP" altLang="en-US" sz="1050" dirty="0">
                <a:latin typeface="ＭＳ Ｐゴシック" pitchFamily="50" charset="-128"/>
                <a:ea typeface="ＭＳ Ｐゴシック" pitchFamily="50" charset="-128"/>
              </a:endParaRPr>
            </a:p>
          </p:txBody>
        </p:sp>
        <p:sp>
          <p:nvSpPr>
            <p:cNvPr id="43" name="円/楕円 42"/>
            <p:cNvSpPr/>
            <p:nvPr/>
          </p:nvSpPr>
          <p:spPr>
            <a:xfrm>
              <a:off x="5013830" y="4321245"/>
              <a:ext cx="2447354" cy="346234"/>
            </a:xfrm>
            <a:prstGeom prst="ellipse">
              <a:avLst/>
            </a:prstGeom>
            <a:solidFill>
              <a:schemeClr val="accent6">
                <a:lumMod val="60000"/>
                <a:lumOff val="40000"/>
              </a:schemeClr>
            </a:solidFill>
            <a:ln w="12700" cmpd="dbl"/>
            <a:effectLst>
              <a:outerShdw blurRad="40000" dist="20000" dir="5400000" rotWithShape="0">
                <a:srgbClr val="000000">
                  <a:alpha val="38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050" b="1" dirty="0">
                  <a:latin typeface="ＭＳ Ｐゴシック" pitchFamily="50" charset="-128"/>
                  <a:ea typeface="ＭＳ Ｐゴシック" pitchFamily="50" charset="-128"/>
                </a:rPr>
                <a:t>生活</a:t>
              </a:r>
              <a:r>
                <a:rPr lang="ja-JP" altLang="en-US" sz="1050" b="1" dirty="0" smtClean="0">
                  <a:latin typeface="ＭＳ Ｐゴシック" pitchFamily="50" charset="-128"/>
                  <a:ea typeface="ＭＳ Ｐゴシック" pitchFamily="50" charset="-128"/>
                </a:rPr>
                <a:t>支援サービス</a:t>
              </a:r>
              <a:endParaRPr lang="en-US" altLang="ja-JP" sz="1050" b="1" dirty="0" smtClean="0">
                <a:latin typeface="ＭＳ Ｐゴシック" pitchFamily="50" charset="-128"/>
                <a:ea typeface="ＭＳ Ｐゴシック" pitchFamily="50" charset="-128"/>
              </a:endParaRPr>
            </a:p>
          </p:txBody>
        </p:sp>
        <p:sp>
          <p:nvSpPr>
            <p:cNvPr id="45" name="円/楕円 44"/>
            <p:cNvSpPr/>
            <p:nvPr/>
          </p:nvSpPr>
          <p:spPr>
            <a:xfrm>
              <a:off x="198091" y="4321244"/>
              <a:ext cx="2160239" cy="357054"/>
            </a:xfrm>
            <a:prstGeom prst="ellipse">
              <a:avLst/>
            </a:prstGeom>
            <a:solidFill>
              <a:srgbClr val="FFCC66"/>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ja-JP" altLang="en-US" sz="1050" dirty="0">
                  <a:latin typeface="ＭＳ Ｐゴシック" pitchFamily="50" charset="-128"/>
                  <a:ea typeface="ＭＳ Ｐゴシック" pitchFamily="50" charset="-128"/>
                </a:rPr>
                <a:t>介護</a:t>
              </a:r>
              <a:r>
                <a:rPr lang="ja-JP" altLang="en-US" sz="1050" dirty="0" smtClean="0">
                  <a:latin typeface="ＭＳ Ｐゴシック" pitchFamily="50" charset="-128"/>
                  <a:ea typeface="ＭＳ Ｐゴシック" pitchFamily="50" charset="-128"/>
                </a:rPr>
                <a:t>予防教室</a:t>
              </a:r>
              <a:endParaRPr lang="en-US" altLang="ja-JP" sz="1050" dirty="0" smtClean="0">
                <a:latin typeface="ＭＳ Ｐゴシック" pitchFamily="50" charset="-128"/>
                <a:ea typeface="ＭＳ Ｐゴシック" pitchFamily="50" charset="-128"/>
              </a:endParaRPr>
            </a:p>
          </p:txBody>
        </p:sp>
        <p:sp>
          <p:nvSpPr>
            <p:cNvPr id="41" name="円/楕円 40"/>
            <p:cNvSpPr/>
            <p:nvPr/>
          </p:nvSpPr>
          <p:spPr>
            <a:xfrm>
              <a:off x="7534109" y="4321244"/>
              <a:ext cx="2246497" cy="346234"/>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algn="ctr"/>
              <a:r>
                <a:rPr lang="ja-JP" altLang="en-US" sz="1050" dirty="0" smtClean="0">
                  <a:latin typeface="ＭＳ Ｐゴシック" pitchFamily="50" charset="-128"/>
                  <a:ea typeface="ＭＳ Ｐゴシック" pitchFamily="50" charset="-128"/>
                </a:rPr>
                <a:t>季節行事・イベント開催</a:t>
              </a:r>
              <a:endParaRPr lang="en-US" altLang="ja-JP" sz="1050" dirty="0" smtClean="0">
                <a:latin typeface="ＭＳ Ｐゴシック" pitchFamily="50" charset="-128"/>
                <a:ea typeface="ＭＳ Ｐゴシック" pitchFamily="50" charset="-128"/>
              </a:endParaRPr>
            </a:p>
          </p:txBody>
        </p:sp>
      </p:grpSp>
      <p:sp>
        <p:nvSpPr>
          <p:cNvPr id="31" name="上矢印 30"/>
          <p:cNvSpPr/>
          <p:nvPr/>
        </p:nvSpPr>
        <p:spPr>
          <a:xfrm>
            <a:off x="4105043" y="1750356"/>
            <a:ext cx="2776093" cy="799253"/>
          </a:xfrm>
          <a:prstGeom prst="upArrow">
            <a:avLst>
              <a:gd name="adj1" fmla="val 89180"/>
              <a:gd name="adj2" fmla="val 35821"/>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300" dirty="0" smtClean="0"/>
              <a:t>活動拠点</a:t>
            </a:r>
            <a:endParaRPr kumimoji="1" lang="en-US" altLang="ja-JP" sz="1300" dirty="0" smtClean="0"/>
          </a:p>
          <a:p>
            <a:pPr algn="ctr"/>
            <a:r>
              <a:rPr kumimoji="1" lang="ja-JP" altLang="en-US" sz="1400" dirty="0" smtClean="0"/>
              <a:t>「暮らしのサポートセンター」</a:t>
            </a:r>
            <a:endParaRPr kumimoji="1" lang="en-US" altLang="ja-JP" sz="1400" dirty="0" smtClean="0"/>
          </a:p>
          <a:p>
            <a:pPr algn="ctr"/>
            <a:r>
              <a:rPr lang="ja-JP" altLang="en-US" sz="1100" dirty="0" smtClean="0"/>
              <a:t>（空き店舗利用）</a:t>
            </a:r>
            <a:endParaRPr kumimoji="1" lang="ja-JP" altLang="en-US" sz="1100" dirty="0"/>
          </a:p>
        </p:txBody>
      </p:sp>
      <p:grpSp>
        <p:nvGrpSpPr>
          <p:cNvPr id="8" name="グループ化 7"/>
          <p:cNvGrpSpPr/>
          <p:nvPr/>
        </p:nvGrpSpPr>
        <p:grpSpPr>
          <a:xfrm>
            <a:off x="130557" y="4797151"/>
            <a:ext cx="9587477" cy="1849332"/>
            <a:chOff x="130494" y="4797151"/>
            <a:chExt cx="9582868" cy="1849332"/>
          </a:xfrm>
        </p:grpSpPr>
        <p:sp>
          <p:nvSpPr>
            <p:cNvPr id="47" name="正方形/長方形 46"/>
            <p:cNvSpPr/>
            <p:nvPr/>
          </p:nvSpPr>
          <p:spPr>
            <a:xfrm>
              <a:off x="2533130" y="4797153"/>
              <a:ext cx="2406584" cy="1849330"/>
            </a:xfrm>
            <a:prstGeom prst="rect">
              <a:avLst/>
            </a:prstGeom>
            <a:gradFill>
              <a:gsLst>
                <a:gs pos="0">
                  <a:schemeClr val="accent3">
                    <a:lumMod val="60000"/>
                    <a:lumOff val="40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nchorCtr="0">
              <a:noAutofit/>
            </a:bodyPr>
            <a:lstStyle/>
            <a:p>
              <a:pPr marL="85725" indent="-85725"/>
              <a:r>
                <a:rPr lang="ja-JP" altLang="en-US" sz="1050" dirty="0" smtClean="0">
                  <a:solidFill>
                    <a:schemeClr val="tx1"/>
                  </a:solidFill>
                  <a:latin typeface="ＭＳ Ｐゴシック" pitchFamily="50" charset="-128"/>
                  <a:ea typeface="ＭＳ Ｐゴシック" pitchFamily="50" charset="-128"/>
                </a:rPr>
                <a:t>・暮らしのサポートセンターで「寄り合い処」を運営</a:t>
              </a:r>
              <a:endParaRPr lang="en-US" altLang="ja-JP" sz="1050" dirty="0" smtClean="0">
                <a:solidFill>
                  <a:schemeClr val="tx1"/>
                </a:solidFill>
                <a:latin typeface="ＭＳ Ｐゴシック" pitchFamily="50" charset="-128"/>
                <a:ea typeface="ＭＳ Ｐゴシック" pitchFamily="50" charset="-128"/>
              </a:endParaRPr>
            </a:p>
            <a:p>
              <a:pPr marL="85725" indent="-85725"/>
              <a:r>
                <a:rPr lang="ja-JP" altLang="en-US" sz="1050" dirty="0">
                  <a:solidFill>
                    <a:schemeClr val="tx1"/>
                  </a:solidFill>
                  <a:latin typeface="ＭＳ Ｐゴシック" pitchFamily="50" charset="-128"/>
                  <a:ea typeface="ＭＳ Ｐゴシック" pitchFamily="50" charset="-128"/>
                </a:rPr>
                <a:t>・</a:t>
              </a:r>
              <a:r>
                <a:rPr lang="ja-JP" altLang="en-US" sz="1050" dirty="0" smtClean="0">
                  <a:solidFill>
                    <a:schemeClr val="tx1"/>
                  </a:solidFill>
                  <a:latin typeface="ＭＳ Ｐゴシック" pitchFamily="50" charset="-128"/>
                  <a:ea typeface="ＭＳ Ｐゴシック" pitchFamily="50" charset="-128"/>
                </a:rPr>
                <a:t>年代を問わず気軽に立ち寄ることのできる場（手芸・囲碁等の趣味活動、世間話など、過ごし方はさまざま）</a:t>
              </a:r>
              <a:endParaRPr lang="en-US" altLang="ja-JP" sz="1050" dirty="0" smtClean="0">
                <a:solidFill>
                  <a:schemeClr val="tx1"/>
                </a:solidFill>
                <a:latin typeface="ＭＳ Ｐゴシック" pitchFamily="50" charset="-128"/>
                <a:ea typeface="ＭＳ Ｐゴシック" pitchFamily="50" charset="-128"/>
              </a:endParaRPr>
            </a:p>
            <a:p>
              <a:r>
                <a:rPr lang="ja-JP" altLang="en-US" sz="1050" dirty="0" smtClean="0">
                  <a:solidFill>
                    <a:schemeClr val="tx1"/>
                  </a:solidFill>
                  <a:latin typeface="ＭＳ Ｐゴシック" pitchFamily="50" charset="-128"/>
                  <a:ea typeface="ＭＳ Ｐゴシック" pitchFamily="50" charset="-128"/>
                </a:rPr>
                <a:t>・木工・陶芸などの手作り品の展示販売</a:t>
              </a:r>
              <a:endParaRPr lang="en-US" altLang="ja-JP" sz="1050" dirty="0" smtClean="0">
                <a:solidFill>
                  <a:schemeClr val="tx1"/>
                </a:solidFill>
                <a:latin typeface="ＭＳ Ｐゴシック" pitchFamily="50" charset="-128"/>
                <a:ea typeface="ＭＳ Ｐゴシック" pitchFamily="50" charset="-128"/>
              </a:endParaRPr>
            </a:p>
            <a:p>
              <a:endParaRPr lang="en-US" altLang="ja-JP" sz="1000" dirty="0" smtClean="0">
                <a:solidFill>
                  <a:schemeClr val="tx1"/>
                </a:solidFill>
                <a:latin typeface="ＭＳ Ｐゴシック" pitchFamily="50" charset="-128"/>
                <a:ea typeface="ＭＳ Ｐゴシック" pitchFamily="50" charset="-128"/>
              </a:endParaRPr>
            </a:p>
            <a:p>
              <a:r>
                <a:rPr lang="ja-JP" altLang="en-US" sz="1000" dirty="0" smtClean="0">
                  <a:solidFill>
                    <a:schemeClr val="tx1"/>
                  </a:solidFill>
                  <a:latin typeface="ＭＳ Ｐゴシック" pitchFamily="50" charset="-128"/>
                  <a:ea typeface="ＭＳ Ｐゴシック" pitchFamily="50" charset="-128"/>
                </a:rPr>
                <a:t>　オープン　　　月</a:t>
              </a:r>
              <a:r>
                <a:rPr lang="ja-JP" altLang="en-US" sz="1000" dirty="0">
                  <a:solidFill>
                    <a:schemeClr val="tx1"/>
                  </a:solidFill>
                  <a:latin typeface="ＭＳ Ｐゴシック" pitchFamily="50" charset="-128"/>
                  <a:ea typeface="ＭＳ Ｐゴシック" pitchFamily="50" charset="-128"/>
                </a:rPr>
                <a:t>～金、</a:t>
              </a:r>
              <a:r>
                <a:rPr lang="en-US" altLang="ja-JP" sz="1000" dirty="0">
                  <a:solidFill>
                    <a:schemeClr val="tx1"/>
                  </a:solidFill>
                  <a:latin typeface="ＭＳ Ｐゴシック" pitchFamily="50" charset="-128"/>
                  <a:ea typeface="ＭＳ Ｐゴシック" pitchFamily="50" charset="-128"/>
                </a:rPr>
                <a:t>9:00</a:t>
              </a:r>
              <a:r>
                <a:rPr lang="ja-JP" altLang="en-US" sz="1000" dirty="0">
                  <a:solidFill>
                    <a:schemeClr val="tx1"/>
                  </a:solidFill>
                  <a:latin typeface="ＭＳ Ｐゴシック" pitchFamily="50" charset="-128"/>
                  <a:ea typeface="ＭＳ Ｐゴシック" pitchFamily="50" charset="-128"/>
                </a:rPr>
                <a:t>～</a:t>
              </a:r>
              <a:r>
                <a:rPr lang="en-US" altLang="ja-JP" sz="1000" dirty="0" smtClean="0">
                  <a:solidFill>
                    <a:schemeClr val="tx1"/>
                  </a:solidFill>
                  <a:latin typeface="ＭＳ Ｐゴシック" pitchFamily="50" charset="-128"/>
                  <a:ea typeface="ＭＳ Ｐゴシック" pitchFamily="50" charset="-128"/>
                </a:rPr>
                <a:t>17:00</a:t>
              </a:r>
            </a:p>
            <a:p>
              <a:r>
                <a:rPr lang="ja-JP" altLang="en-US" sz="1000" dirty="0">
                  <a:solidFill>
                    <a:schemeClr val="tx1"/>
                  </a:solidFill>
                  <a:latin typeface="ＭＳ Ｐゴシック" pitchFamily="50" charset="-128"/>
                  <a:ea typeface="ＭＳ Ｐゴシック" pitchFamily="50" charset="-128"/>
                </a:rPr>
                <a:t>　</a:t>
              </a:r>
              <a:r>
                <a:rPr lang="ja-JP" altLang="en-US" sz="1000" dirty="0" smtClean="0">
                  <a:solidFill>
                    <a:schemeClr val="tx1"/>
                  </a:solidFill>
                  <a:latin typeface="ＭＳ Ｐゴシック" pitchFamily="50" charset="-128"/>
                  <a:ea typeface="ＭＳ Ｐゴシック" pitchFamily="50" charset="-128"/>
                </a:rPr>
                <a:t>（コーヒー</a:t>
              </a:r>
              <a:r>
                <a:rPr lang="en-US" altLang="ja-JP" sz="1000" dirty="0">
                  <a:solidFill>
                    <a:schemeClr val="tx1"/>
                  </a:solidFill>
                  <a:latin typeface="ＭＳ Ｐゴシック" pitchFamily="50" charset="-128"/>
                  <a:ea typeface="ＭＳ Ｐゴシック" pitchFamily="50" charset="-128"/>
                </a:rPr>
                <a:t>100</a:t>
              </a:r>
              <a:r>
                <a:rPr lang="ja-JP" altLang="en-US" sz="1000" dirty="0">
                  <a:solidFill>
                    <a:schemeClr val="tx1"/>
                  </a:solidFill>
                  <a:latin typeface="ＭＳ Ｐゴシック" pitchFamily="50" charset="-128"/>
                  <a:ea typeface="ＭＳ Ｐゴシック" pitchFamily="50" charset="-128"/>
                </a:rPr>
                <a:t>円、定食</a:t>
              </a:r>
              <a:r>
                <a:rPr lang="en-US" altLang="ja-JP" sz="1000" dirty="0">
                  <a:solidFill>
                    <a:schemeClr val="tx1"/>
                  </a:solidFill>
                  <a:latin typeface="ＭＳ Ｐゴシック" pitchFamily="50" charset="-128"/>
                  <a:ea typeface="ＭＳ Ｐゴシック" pitchFamily="50" charset="-128"/>
                </a:rPr>
                <a:t>300</a:t>
              </a:r>
              <a:r>
                <a:rPr lang="ja-JP" altLang="en-US" sz="1000" dirty="0" smtClean="0">
                  <a:solidFill>
                    <a:schemeClr val="tx1"/>
                  </a:solidFill>
                  <a:latin typeface="ＭＳ Ｐゴシック" pitchFamily="50" charset="-128"/>
                  <a:ea typeface="ＭＳ Ｐゴシック" pitchFamily="50" charset="-128"/>
                </a:rPr>
                <a:t>円）</a:t>
              </a:r>
              <a:endParaRPr lang="ja-JP" altLang="en-US" sz="1000" dirty="0">
                <a:solidFill>
                  <a:schemeClr val="tx1"/>
                </a:solidFill>
                <a:latin typeface="ＭＳ Ｐゴシック" pitchFamily="50" charset="-128"/>
                <a:ea typeface="ＭＳ Ｐゴシック" pitchFamily="50" charset="-128"/>
              </a:endParaRPr>
            </a:p>
            <a:p>
              <a:endParaRPr lang="ja-JP" altLang="en-US" sz="1050" dirty="0">
                <a:solidFill>
                  <a:schemeClr val="tx1"/>
                </a:solidFill>
                <a:latin typeface="ＭＳ Ｐゴシック" pitchFamily="50" charset="-128"/>
                <a:ea typeface="ＭＳ Ｐゴシック" pitchFamily="50" charset="-128"/>
              </a:endParaRPr>
            </a:p>
            <a:p>
              <a:endParaRPr lang="en-US" altLang="ja-JP" sz="1050" dirty="0" smtClean="0">
                <a:solidFill>
                  <a:schemeClr val="tx1"/>
                </a:solidFill>
                <a:latin typeface="ＭＳ Ｐゴシック" pitchFamily="50" charset="-128"/>
                <a:ea typeface="ＭＳ Ｐゴシック" pitchFamily="50" charset="-128"/>
              </a:endParaRPr>
            </a:p>
          </p:txBody>
        </p:sp>
        <p:sp>
          <p:nvSpPr>
            <p:cNvPr id="50" name="正方形/長方形 49"/>
            <p:cNvSpPr/>
            <p:nvPr/>
          </p:nvSpPr>
          <p:spPr>
            <a:xfrm>
              <a:off x="5013830" y="4797153"/>
              <a:ext cx="2520279" cy="1849330"/>
            </a:xfrm>
            <a:prstGeom prst="rect">
              <a:avLst/>
            </a:prstGeom>
            <a:gradFill>
              <a:gsLst>
                <a:gs pos="0">
                  <a:schemeClr val="accent6">
                    <a:lumMod val="60000"/>
                    <a:lumOff val="40000"/>
                  </a:schemeClr>
                </a:gs>
                <a:gs pos="35000">
                  <a:schemeClr val="accent3">
                    <a:tint val="37000"/>
                    <a:satMod val="300000"/>
                  </a:schemeClr>
                </a:gs>
                <a:gs pos="100000">
                  <a:schemeClr val="accent3">
                    <a:tint val="15000"/>
                    <a:satMod val="350000"/>
                  </a:schemeClr>
                </a:gs>
              </a:gsLst>
              <a:lin ang="16200000" scaled="1"/>
            </a:gradFill>
            <a:effectLst>
              <a:outerShdw blurRad="40000" dist="20000" dir="5400000" rotWithShape="0">
                <a:srgbClr val="000000">
                  <a:alpha val="58000"/>
                </a:srgbClr>
              </a:outerShdw>
            </a:effectLst>
          </p:spPr>
          <p:style>
            <a:lnRef idx="1">
              <a:schemeClr val="accent3"/>
            </a:lnRef>
            <a:fillRef idx="2">
              <a:schemeClr val="accent3"/>
            </a:fillRef>
            <a:effectRef idx="1">
              <a:schemeClr val="accent3"/>
            </a:effectRef>
            <a:fontRef idx="minor">
              <a:schemeClr val="dk1"/>
            </a:fontRef>
          </p:style>
          <p:txBody>
            <a:bodyPr wrap="square" rtlCol="0" anchor="t" anchorCtr="0">
              <a:noAutofit/>
            </a:bodyPr>
            <a:lstStyle/>
            <a:p>
              <a:pPr marL="88900" indent="-88900"/>
              <a:r>
                <a:rPr lang="ja-JP" altLang="en-US" sz="1050" dirty="0">
                  <a:solidFill>
                    <a:schemeClr val="tx1"/>
                  </a:solidFill>
                  <a:latin typeface="+mn-ea"/>
                </a:rPr>
                <a:t>・さまざまな生活支援（家事、草取り、植木の水やり、ペットの世話、外出支援、簡単な修理修繕など</a:t>
              </a:r>
              <a:r>
                <a:rPr lang="ja-JP" altLang="en-US" sz="1050" dirty="0" smtClean="0">
                  <a:solidFill>
                    <a:schemeClr val="tx1"/>
                  </a:solidFill>
                  <a:latin typeface="+mn-ea"/>
                </a:rPr>
                <a:t>）</a:t>
              </a:r>
              <a:endParaRPr lang="en-US" altLang="ja-JP" sz="1050" dirty="0" smtClean="0">
                <a:solidFill>
                  <a:schemeClr val="tx1"/>
                </a:solidFill>
                <a:latin typeface="+mn-ea"/>
              </a:endParaRPr>
            </a:p>
            <a:p>
              <a:pPr marL="88900" indent="-88900"/>
              <a:r>
                <a:rPr lang="ja-JP" altLang="en-US" sz="1050" dirty="0" smtClean="0">
                  <a:solidFill>
                    <a:schemeClr val="tx1"/>
                  </a:solidFill>
                  <a:latin typeface="+mn-ea"/>
                </a:rPr>
                <a:t>・利用者とサービス提供者のいずれも会員登録を行い、会費を支払う（年会費</a:t>
              </a:r>
              <a:r>
                <a:rPr lang="en-US" altLang="ja-JP" sz="1050" dirty="0" smtClean="0">
                  <a:solidFill>
                    <a:schemeClr val="tx1"/>
                  </a:solidFill>
                  <a:latin typeface="+mn-ea"/>
                </a:rPr>
                <a:t>1,000</a:t>
              </a:r>
              <a:r>
                <a:rPr lang="ja-JP" altLang="en-US" sz="1050" dirty="0" smtClean="0">
                  <a:solidFill>
                    <a:schemeClr val="tx1"/>
                  </a:solidFill>
                  <a:latin typeface="+mn-ea"/>
                </a:rPr>
                <a:t>円）</a:t>
              </a:r>
              <a:endParaRPr lang="en-US" altLang="ja-JP" sz="1050" dirty="0" smtClean="0">
                <a:solidFill>
                  <a:schemeClr val="tx1"/>
                </a:solidFill>
                <a:latin typeface="+mn-ea"/>
              </a:endParaRPr>
            </a:p>
            <a:p>
              <a:pPr marL="88900" indent="-88900"/>
              <a:endParaRPr lang="en-US" altLang="ja-JP" sz="1000" dirty="0" smtClean="0">
                <a:solidFill>
                  <a:schemeClr val="tx1"/>
                </a:solidFill>
                <a:latin typeface="+mn-ea"/>
              </a:endParaRPr>
            </a:p>
            <a:p>
              <a:pPr marL="88900" indent="-88900"/>
              <a:r>
                <a:rPr lang="ja-JP" altLang="en-US" sz="1000" dirty="0">
                  <a:solidFill>
                    <a:schemeClr val="tx1"/>
                  </a:solidFill>
                  <a:latin typeface="+mn-ea"/>
                </a:rPr>
                <a:t>　</a:t>
              </a:r>
              <a:r>
                <a:rPr lang="ja-JP" altLang="en-US" sz="1000" dirty="0" smtClean="0">
                  <a:solidFill>
                    <a:schemeClr val="tx1"/>
                  </a:solidFill>
                  <a:latin typeface="+mn-ea"/>
                </a:rPr>
                <a:t>料金（利用券）　　</a:t>
              </a:r>
              <a:r>
                <a:rPr lang="en-US" altLang="ja-JP" sz="1000" dirty="0" smtClean="0">
                  <a:solidFill>
                    <a:schemeClr val="tx1"/>
                  </a:solidFill>
                  <a:latin typeface="+mn-ea"/>
                </a:rPr>
                <a:t>30</a:t>
              </a:r>
              <a:r>
                <a:rPr lang="ja-JP" altLang="en-US" sz="1000" dirty="0">
                  <a:solidFill>
                    <a:schemeClr val="tx1"/>
                  </a:solidFill>
                  <a:latin typeface="+mn-ea"/>
                </a:rPr>
                <a:t>分</a:t>
              </a:r>
              <a:r>
                <a:rPr lang="en-US" altLang="ja-JP" sz="1000" dirty="0">
                  <a:solidFill>
                    <a:schemeClr val="tx1"/>
                  </a:solidFill>
                  <a:latin typeface="+mn-ea"/>
                </a:rPr>
                <a:t>400</a:t>
              </a:r>
              <a:r>
                <a:rPr lang="ja-JP" altLang="en-US" sz="1000" dirty="0" smtClean="0">
                  <a:solidFill>
                    <a:schemeClr val="tx1"/>
                  </a:solidFill>
                  <a:latin typeface="+mn-ea"/>
                </a:rPr>
                <a:t>円、</a:t>
              </a:r>
              <a:r>
                <a:rPr lang="en-US" altLang="ja-JP" sz="1000" dirty="0" smtClean="0">
                  <a:solidFill>
                    <a:schemeClr val="tx1"/>
                  </a:solidFill>
                  <a:latin typeface="+mn-ea"/>
                </a:rPr>
                <a:t>60</a:t>
              </a:r>
              <a:r>
                <a:rPr lang="ja-JP" altLang="en-US" sz="1000" dirty="0" smtClean="0">
                  <a:solidFill>
                    <a:schemeClr val="tx1"/>
                  </a:solidFill>
                  <a:latin typeface="+mn-ea"/>
                </a:rPr>
                <a:t>分</a:t>
              </a:r>
              <a:r>
                <a:rPr lang="en-US" altLang="ja-JP" sz="1000" dirty="0" smtClean="0">
                  <a:solidFill>
                    <a:schemeClr val="tx1"/>
                  </a:solidFill>
                  <a:latin typeface="+mn-ea"/>
                </a:rPr>
                <a:t>800</a:t>
              </a:r>
              <a:r>
                <a:rPr lang="ja-JP" altLang="en-US" sz="1000" dirty="0" smtClean="0">
                  <a:solidFill>
                    <a:schemeClr val="tx1"/>
                  </a:solidFill>
                  <a:latin typeface="+mn-ea"/>
                </a:rPr>
                <a:t>円</a:t>
              </a:r>
              <a:endParaRPr lang="en-US" altLang="ja-JP" sz="1000" dirty="0" smtClean="0">
                <a:solidFill>
                  <a:schemeClr val="tx1"/>
                </a:solidFill>
                <a:latin typeface="+mn-ea"/>
              </a:endParaRPr>
            </a:p>
            <a:p>
              <a:pPr marL="88900" indent="-88900"/>
              <a:r>
                <a:rPr lang="ja-JP" altLang="en-US" sz="1000" dirty="0">
                  <a:solidFill>
                    <a:schemeClr val="tx1"/>
                  </a:solidFill>
                  <a:latin typeface="+mn-ea"/>
                </a:rPr>
                <a:t>　</a:t>
              </a:r>
              <a:r>
                <a:rPr lang="ja-JP" altLang="en-US" sz="1000" dirty="0" smtClean="0">
                  <a:solidFill>
                    <a:schemeClr val="tx1"/>
                  </a:solidFill>
                  <a:latin typeface="+mn-ea"/>
                </a:rPr>
                <a:t>対価　　利用料金の</a:t>
              </a:r>
              <a:r>
                <a:rPr lang="en-US" altLang="ja-JP" sz="1000" dirty="0" smtClean="0">
                  <a:solidFill>
                    <a:schemeClr val="tx1"/>
                  </a:solidFill>
                  <a:latin typeface="+mn-ea"/>
                </a:rPr>
                <a:t>75%</a:t>
              </a:r>
            </a:p>
            <a:p>
              <a:pPr marL="88900" indent="-88900"/>
              <a:r>
                <a:rPr lang="ja-JP" altLang="en-US" sz="1000" dirty="0">
                  <a:solidFill>
                    <a:schemeClr val="tx1"/>
                  </a:solidFill>
                  <a:latin typeface="+mn-ea"/>
                </a:rPr>
                <a:t>　</a:t>
              </a:r>
              <a:r>
                <a:rPr lang="ja-JP" altLang="en-US" sz="1000" dirty="0" smtClean="0">
                  <a:solidFill>
                    <a:schemeClr val="tx1"/>
                  </a:solidFill>
                  <a:latin typeface="+mn-ea"/>
                </a:rPr>
                <a:t>　　　　（</a:t>
              </a:r>
              <a:r>
                <a:rPr lang="en-US" altLang="ja-JP" sz="1000" dirty="0" smtClean="0">
                  <a:solidFill>
                    <a:schemeClr val="tx1"/>
                  </a:solidFill>
                  <a:latin typeface="+mn-ea"/>
                </a:rPr>
                <a:t>25%</a:t>
              </a:r>
              <a:r>
                <a:rPr lang="ja-JP" altLang="en-US" sz="1000" dirty="0" smtClean="0">
                  <a:solidFill>
                    <a:schemeClr val="tx1"/>
                  </a:solidFill>
                  <a:latin typeface="+mn-ea"/>
                </a:rPr>
                <a:t>は「りんどう」の</a:t>
              </a:r>
              <a:r>
                <a:rPr lang="ja-JP" altLang="en-US" sz="1000" spc="-150" dirty="0" smtClean="0">
                  <a:solidFill>
                    <a:schemeClr val="tx1"/>
                  </a:solidFill>
                  <a:latin typeface="+mn-ea"/>
                </a:rPr>
                <a:t>活動資金に充当）</a:t>
              </a:r>
              <a:endParaRPr lang="ja-JP" altLang="en-US" sz="1000" spc="-150" dirty="0">
                <a:solidFill>
                  <a:schemeClr val="tx1"/>
                </a:solidFill>
                <a:latin typeface="+mn-ea"/>
              </a:endParaRPr>
            </a:p>
            <a:p>
              <a:pPr marL="88900" indent="-88900"/>
              <a:r>
                <a:rPr lang="ja-JP" altLang="en-US" sz="1000" dirty="0" smtClean="0">
                  <a:solidFill>
                    <a:schemeClr val="tx1"/>
                  </a:solidFill>
                  <a:latin typeface="+mn-ea"/>
                </a:rPr>
                <a:t>　</a:t>
              </a:r>
              <a:endParaRPr lang="en-US" altLang="ja-JP" sz="1000" dirty="0" smtClean="0">
                <a:solidFill>
                  <a:schemeClr val="tx1"/>
                </a:solidFill>
                <a:latin typeface="+mn-ea"/>
              </a:endParaRPr>
            </a:p>
          </p:txBody>
        </p:sp>
        <p:sp>
          <p:nvSpPr>
            <p:cNvPr id="52" name="正方形/長方形 51"/>
            <p:cNvSpPr/>
            <p:nvPr/>
          </p:nvSpPr>
          <p:spPr>
            <a:xfrm>
              <a:off x="130494" y="4797151"/>
              <a:ext cx="2371853" cy="1847480"/>
            </a:xfrm>
            <a:prstGeom prst="rect">
              <a:avLst/>
            </a:prstGeom>
            <a:gradFill>
              <a:gsLst>
                <a:gs pos="0">
                  <a:srgbClr val="FFCC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t"/>
            <a:lstStyle/>
            <a:p>
              <a:pPr marL="85725" indent="-85725"/>
              <a:r>
                <a:rPr lang="ja-JP" altLang="en-US" sz="1050" dirty="0" smtClean="0">
                  <a:solidFill>
                    <a:schemeClr val="tx1"/>
                  </a:solidFill>
                  <a:latin typeface="+mn-ea"/>
                </a:rPr>
                <a:t>・市の健康運動インストラクター養成研修を修了した住民が「竹田ヘルスフィットネス」を結成</a:t>
              </a:r>
              <a:endParaRPr lang="en-US" altLang="ja-JP" sz="1050" dirty="0" smtClean="0">
                <a:solidFill>
                  <a:schemeClr val="tx1"/>
                </a:solidFill>
                <a:latin typeface="+mn-ea"/>
              </a:endParaRPr>
            </a:p>
            <a:p>
              <a:pPr marL="85725" indent="-85725"/>
              <a:r>
                <a:rPr lang="ja-JP" altLang="en-US" sz="1050" dirty="0" smtClean="0">
                  <a:solidFill>
                    <a:schemeClr val="tx1"/>
                  </a:solidFill>
                  <a:latin typeface="+mn-ea"/>
                </a:rPr>
                <a:t>・市の委託を受けて介護予防教室を企画実施（暮らしのサポートセンターを会場に体力測定と運動指導）</a:t>
              </a:r>
              <a:endParaRPr lang="en-US" altLang="ja-JP" sz="1050" dirty="0" smtClean="0">
                <a:solidFill>
                  <a:schemeClr val="tx1"/>
                </a:solidFill>
                <a:latin typeface="+mn-ea"/>
              </a:endParaRPr>
            </a:p>
            <a:p>
              <a:pPr marL="85725" indent="-85725"/>
              <a:r>
                <a:rPr lang="ja-JP" altLang="en-US" sz="1050" dirty="0" smtClean="0">
                  <a:solidFill>
                    <a:schemeClr val="tx1"/>
                  </a:solidFill>
                  <a:latin typeface="+mn-ea"/>
                </a:rPr>
                <a:t>・地区の高齢者サロンで運動指導の出前も実施</a:t>
              </a:r>
              <a:endParaRPr lang="en-US" altLang="ja-JP" sz="1050" dirty="0" smtClean="0">
                <a:solidFill>
                  <a:schemeClr val="tx1"/>
                </a:solidFill>
                <a:latin typeface="+mn-ea"/>
              </a:endParaRPr>
            </a:p>
            <a:p>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00" dirty="0" smtClean="0">
                  <a:solidFill>
                    <a:schemeClr val="tx1"/>
                  </a:solidFill>
                  <a:latin typeface="+mn-ea"/>
                </a:rPr>
                <a:t>指導料　　</a:t>
              </a:r>
              <a:r>
                <a:rPr lang="en-US" altLang="ja-JP" sz="1000" dirty="0" smtClean="0">
                  <a:solidFill>
                    <a:schemeClr val="tx1"/>
                  </a:solidFill>
                  <a:latin typeface="+mn-ea"/>
                </a:rPr>
                <a:t>4,000</a:t>
              </a:r>
              <a:r>
                <a:rPr lang="ja-JP" altLang="en-US" sz="1000" dirty="0" smtClean="0">
                  <a:solidFill>
                    <a:schemeClr val="tx1"/>
                  </a:solidFill>
                  <a:latin typeface="+mn-ea"/>
                </a:rPr>
                <a:t>円／人回</a:t>
              </a:r>
              <a:endParaRPr lang="en-US" altLang="ja-JP" sz="1000" dirty="0" smtClean="0">
                <a:solidFill>
                  <a:schemeClr val="tx1"/>
                </a:solidFill>
                <a:latin typeface="+mn-ea"/>
              </a:endParaRPr>
            </a:p>
            <a:p>
              <a:r>
                <a:rPr lang="ja-JP" altLang="en-US" sz="1000" dirty="0" smtClean="0">
                  <a:solidFill>
                    <a:schemeClr val="tx1"/>
                  </a:solidFill>
                  <a:latin typeface="+mn-ea"/>
                </a:rPr>
                <a:t>　インストラクター　</a:t>
              </a:r>
              <a:r>
                <a:rPr lang="en-US" altLang="ja-JP" sz="1000" dirty="0" smtClean="0">
                  <a:solidFill>
                    <a:schemeClr val="tx1"/>
                  </a:solidFill>
                  <a:latin typeface="+mn-ea"/>
                </a:rPr>
                <a:t>50</a:t>
              </a:r>
              <a:r>
                <a:rPr lang="ja-JP" altLang="en-US" sz="1000" dirty="0" smtClean="0">
                  <a:solidFill>
                    <a:schemeClr val="tx1"/>
                  </a:solidFill>
                  <a:latin typeface="+mn-ea"/>
                </a:rPr>
                <a:t>～</a:t>
              </a:r>
              <a:r>
                <a:rPr lang="en-US" altLang="ja-JP" sz="1000" dirty="0" smtClean="0">
                  <a:solidFill>
                    <a:schemeClr val="tx1"/>
                  </a:solidFill>
                  <a:latin typeface="+mn-ea"/>
                </a:rPr>
                <a:t>70</a:t>
              </a:r>
              <a:r>
                <a:rPr lang="ja-JP" altLang="en-US" sz="1000" dirty="0" smtClean="0">
                  <a:solidFill>
                    <a:schemeClr val="tx1"/>
                  </a:solidFill>
                  <a:latin typeface="+mn-ea"/>
                </a:rPr>
                <a:t>歳代</a:t>
              </a:r>
              <a:endParaRPr lang="en-US" altLang="ja-JP" sz="1000" dirty="0" smtClean="0">
                <a:solidFill>
                  <a:schemeClr val="tx1"/>
                </a:solidFill>
                <a:latin typeface="+mn-ea"/>
              </a:endParaRPr>
            </a:p>
            <a:p>
              <a:endParaRPr lang="en-US" altLang="ja-JP" sz="1050" dirty="0" smtClean="0">
                <a:solidFill>
                  <a:schemeClr val="tx1"/>
                </a:solidFill>
                <a:latin typeface="+mn-ea"/>
              </a:endParaRPr>
            </a:p>
            <a:p>
              <a:pPr algn="ctr"/>
              <a:endParaRPr lang="en-US" altLang="ja-JP" sz="1050" dirty="0" smtClean="0">
                <a:solidFill>
                  <a:schemeClr val="tx1"/>
                </a:solidFill>
                <a:latin typeface="+mn-ea"/>
              </a:endParaRPr>
            </a:p>
          </p:txBody>
        </p:sp>
        <p:sp>
          <p:nvSpPr>
            <p:cNvPr id="53" name="正方形/長方形 52"/>
            <p:cNvSpPr/>
            <p:nvPr/>
          </p:nvSpPr>
          <p:spPr>
            <a:xfrm>
              <a:off x="7633378" y="4797151"/>
              <a:ext cx="2079984" cy="1849331"/>
            </a:xfrm>
            <a:prstGeom prst="rect">
              <a:avLst/>
            </a:prstGeom>
            <a:gradFill>
              <a:gsLst>
                <a:gs pos="0">
                  <a:schemeClr val="accent5">
                    <a:lumMod val="40000"/>
                    <a:lumOff val="60000"/>
                  </a:schemeClr>
                </a:gs>
                <a:gs pos="35000">
                  <a:schemeClr val="accent3">
                    <a:tint val="37000"/>
                    <a:satMod val="300000"/>
                  </a:schemeClr>
                </a:gs>
                <a:gs pos="100000">
                  <a:schemeClr val="accent3">
                    <a:tint val="15000"/>
                    <a:satMod val="350000"/>
                  </a:schemeClr>
                </a:gs>
              </a:gsLst>
              <a:lin ang="16200000" scaled="1"/>
            </a:gradFill>
            <a:effectLst>
              <a:glow rad="63500">
                <a:schemeClr val="accent1">
                  <a:alpha val="40000"/>
                </a:schemeClr>
              </a:glow>
              <a:outerShdw blurRad="40000" dist="20000" dir="5400000" rotWithShape="0">
                <a:srgbClr val="000000">
                  <a:alpha val="38000"/>
                </a:srgbClr>
              </a:outerShdw>
              <a:reflection endPos="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t"/>
            <a:lstStyle/>
            <a:p>
              <a:pPr marL="88900" indent="-88900"/>
              <a:r>
                <a:rPr lang="ja-JP" altLang="en-US" sz="1050" dirty="0" smtClean="0">
                  <a:solidFill>
                    <a:schemeClr val="tx1"/>
                  </a:solidFill>
                  <a:latin typeface="+mn-ea"/>
                </a:rPr>
                <a:t>・さまざまな年代が楽しめるイベントの企画と実施</a:t>
              </a:r>
              <a:endParaRPr lang="en-US" altLang="ja-JP" sz="1050" dirty="0" smtClean="0">
                <a:solidFill>
                  <a:schemeClr val="tx1"/>
                </a:solidFill>
                <a:latin typeface="+mn-ea"/>
              </a:endParaRPr>
            </a:p>
            <a:p>
              <a:r>
                <a:rPr lang="ja-JP" altLang="en-US" sz="1050" dirty="0" smtClean="0">
                  <a:solidFill>
                    <a:schemeClr val="tx1"/>
                  </a:solidFill>
                  <a:latin typeface="+mn-ea"/>
                </a:rPr>
                <a:t>・住民の交流促進、地域おこし</a:t>
              </a:r>
              <a:endParaRPr lang="en-US" altLang="ja-JP" sz="1050" dirty="0" smtClean="0">
                <a:solidFill>
                  <a:schemeClr val="tx1"/>
                </a:solidFill>
                <a:latin typeface="+mn-ea"/>
              </a:endParaRPr>
            </a:p>
            <a:p>
              <a:r>
                <a:rPr lang="ja-JP" altLang="en-US" sz="1050" dirty="0" smtClean="0">
                  <a:solidFill>
                    <a:schemeClr val="tx1"/>
                  </a:solidFill>
                  <a:latin typeface="+mn-ea"/>
                </a:rPr>
                <a:t>・地域への愛着を育む取組</a:t>
              </a:r>
              <a:endParaRPr lang="en-US" altLang="ja-JP" sz="1050" dirty="0" smtClean="0">
                <a:solidFill>
                  <a:schemeClr val="tx1"/>
                </a:solidFill>
                <a:latin typeface="+mn-ea"/>
              </a:endParaRPr>
            </a:p>
            <a:p>
              <a:pPr marL="88900" algn="just"/>
              <a:r>
                <a:rPr lang="ja-JP" altLang="en-US" sz="1050" dirty="0" smtClean="0">
                  <a:solidFill>
                    <a:schemeClr val="tx1"/>
                  </a:solidFill>
                  <a:latin typeface="+mn-ea"/>
                </a:rPr>
                <a:t>　</a:t>
              </a:r>
              <a:endParaRPr lang="en-US" altLang="ja-JP" sz="1050" dirty="0" smtClean="0">
                <a:solidFill>
                  <a:schemeClr val="tx1"/>
                </a:solidFill>
                <a:latin typeface="+mn-ea"/>
              </a:endParaRPr>
            </a:p>
            <a:p>
              <a:pPr marL="88900" algn="just"/>
              <a:r>
                <a:rPr lang="ja-JP" altLang="en-US" sz="1050" dirty="0">
                  <a:solidFill>
                    <a:schemeClr val="tx1"/>
                  </a:solidFill>
                  <a:latin typeface="+mn-ea"/>
                </a:rPr>
                <a:t>　</a:t>
              </a:r>
              <a:r>
                <a:rPr lang="ja-JP" altLang="en-US" sz="1000" dirty="0" smtClean="0">
                  <a:solidFill>
                    <a:schemeClr val="tx1"/>
                  </a:solidFill>
                  <a:latin typeface="+mn-ea"/>
                </a:rPr>
                <a:t>雪っこカーニバル・歌声喫茶</a:t>
              </a:r>
              <a:endParaRPr lang="en-US" altLang="ja-JP" sz="1000" dirty="0" smtClean="0">
                <a:solidFill>
                  <a:schemeClr val="tx1"/>
                </a:solidFill>
                <a:latin typeface="+mn-ea"/>
              </a:endParaRPr>
            </a:p>
            <a:p>
              <a:pPr marL="88900" algn="just"/>
              <a:r>
                <a:rPr lang="ja-JP" altLang="en-US" sz="1000" dirty="0" smtClean="0">
                  <a:solidFill>
                    <a:schemeClr val="tx1"/>
                  </a:solidFill>
                  <a:latin typeface="+mn-ea"/>
                </a:rPr>
                <a:t>　ミニコンサート・カラオケ大会</a:t>
              </a:r>
              <a:endParaRPr lang="en-US" altLang="ja-JP" sz="1000" dirty="0" smtClean="0">
                <a:solidFill>
                  <a:schemeClr val="tx1"/>
                </a:solidFill>
                <a:latin typeface="+mn-ea"/>
              </a:endParaRPr>
            </a:p>
            <a:p>
              <a:pPr marL="88900" algn="just"/>
              <a:r>
                <a:rPr lang="ja-JP" altLang="en-US" sz="1000" dirty="0" smtClean="0">
                  <a:solidFill>
                    <a:schemeClr val="tx1"/>
                  </a:solidFill>
                  <a:latin typeface="+mn-ea"/>
                </a:rPr>
                <a:t>　チャリティーｺﾝｻｰﾄ・料理教室</a:t>
              </a:r>
              <a:endParaRPr lang="en-US" altLang="ja-JP" sz="1000" dirty="0" smtClean="0">
                <a:solidFill>
                  <a:schemeClr val="tx1"/>
                </a:solidFill>
                <a:latin typeface="+mn-ea"/>
              </a:endParaRPr>
            </a:p>
            <a:p>
              <a:pPr marL="88900" algn="just"/>
              <a:r>
                <a:rPr lang="ja-JP" altLang="en-US" sz="1000" dirty="0">
                  <a:solidFill>
                    <a:schemeClr val="tx1"/>
                  </a:solidFill>
                  <a:latin typeface="+mn-ea"/>
                </a:rPr>
                <a:t>　</a:t>
              </a:r>
              <a:r>
                <a:rPr lang="ja-JP" altLang="en-US" sz="1000" dirty="0" smtClean="0">
                  <a:solidFill>
                    <a:schemeClr val="tx1"/>
                  </a:solidFill>
                  <a:latin typeface="+mn-ea"/>
                </a:rPr>
                <a:t>クリスマスイベント・しめ縄作り</a:t>
              </a:r>
              <a:endParaRPr lang="en-US" altLang="ja-JP" sz="1000" dirty="0" smtClean="0">
                <a:solidFill>
                  <a:schemeClr val="tx1"/>
                </a:solidFill>
                <a:latin typeface="+mn-ea"/>
              </a:endParaRPr>
            </a:p>
            <a:p>
              <a:pPr marL="88900" algn="just"/>
              <a:r>
                <a:rPr lang="ja-JP" altLang="en-US" sz="1000" dirty="0">
                  <a:solidFill>
                    <a:schemeClr val="tx1"/>
                  </a:solidFill>
                  <a:latin typeface="+mn-ea"/>
                </a:rPr>
                <a:t>　</a:t>
              </a:r>
              <a:r>
                <a:rPr lang="ja-JP" altLang="en-US" sz="1000" dirty="0" smtClean="0">
                  <a:solidFill>
                    <a:schemeClr val="tx1"/>
                  </a:solidFill>
                  <a:latin typeface="+mn-ea"/>
                </a:rPr>
                <a:t>かるた大会・紅白歌合戦</a:t>
              </a:r>
              <a:endParaRPr lang="en-US" altLang="ja-JP" sz="1000" dirty="0" smtClean="0">
                <a:solidFill>
                  <a:schemeClr val="tx1"/>
                </a:solidFill>
                <a:latin typeface="+mn-ea"/>
              </a:endParaRPr>
            </a:p>
            <a:p>
              <a:pPr marL="88900" algn="just"/>
              <a:r>
                <a:rPr lang="ja-JP" altLang="en-US" sz="1000" dirty="0">
                  <a:solidFill>
                    <a:schemeClr val="tx1"/>
                  </a:solidFill>
                  <a:latin typeface="+mn-ea"/>
                </a:rPr>
                <a:t>　</a:t>
              </a:r>
              <a:r>
                <a:rPr lang="ja-JP" altLang="en-US" sz="1000" dirty="0" smtClean="0">
                  <a:solidFill>
                    <a:schemeClr val="tx1"/>
                  </a:solidFill>
                  <a:latin typeface="+mn-ea"/>
                </a:rPr>
                <a:t>ヨガ・グランドゴルフ大会　など</a:t>
              </a:r>
              <a:endParaRPr lang="en-US" altLang="ja-JP" sz="1000" dirty="0" smtClean="0">
                <a:solidFill>
                  <a:schemeClr val="tx1"/>
                </a:solidFill>
                <a:latin typeface="+mn-ea"/>
              </a:endParaRPr>
            </a:p>
            <a:p>
              <a:pPr algn="just"/>
              <a:endParaRPr lang="en-US" altLang="ja-JP" sz="1050" dirty="0" smtClean="0">
                <a:solidFill>
                  <a:schemeClr val="tx1"/>
                </a:solidFill>
                <a:latin typeface="+mn-ea"/>
              </a:endParaRPr>
            </a:p>
            <a:p>
              <a:pPr algn="ctr"/>
              <a:endParaRPr lang="en-US" altLang="ja-JP" sz="1050" dirty="0" smtClean="0">
                <a:solidFill>
                  <a:schemeClr val="tx1"/>
                </a:solidFill>
                <a:latin typeface="+mn-ea"/>
              </a:endParaRPr>
            </a:p>
          </p:txBody>
        </p:sp>
        <p:sp>
          <p:nvSpPr>
            <p:cNvPr id="33" name="左大かっこ 32"/>
            <p:cNvSpPr/>
            <p:nvPr/>
          </p:nvSpPr>
          <p:spPr>
            <a:xfrm>
              <a:off x="7761839" y="5656054"/>
              <a:ext cx="62669" cy="86929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左大かっこ 60"/>
            <p:cNvSpPr/>
            <p:nvPr/>
          </p:nvSpPr>
          <p:spPr>
            <a:xfrm flipH="1">
              <a:off x="9546777" y="5649609"/>
              <a:ext cx="82229" cy="87573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0" name="テキスト ボックス 39"/>
          <p:cNvSpPr txBox="1"/>
          <p:nvPr/>
        </p:nvSpPr>
        <p:spPr>
          <a:xfrm>
            <a:off x="2621057" y="3170918"/>
            <a:ext cx="1352302" cy="292388"/>
          </a:xfrm>
          <a:prstGeom prst="rect">
            <a:avLst/>
          </a:prstGeom>
          <a:noFill/>
        </p:spPr>
        <p:txBody>
          <a:bodyPr wrap="none" rtlCol="0" anchor="ctr" anchorCtr="0">
            <a:spAutoFit/>
          </a:bodyPr>
          <a:lstStyle/>
          <a:p>
            <a:r>
              <a:rPr kumimoji="1" lang="ja-JP" altLang="en-US" sz="1300" dirty="0" smtClean="0"/>
              <a:t>活動開始（住民）</a:t>
            </a:r>
            <a:endParaRPr kumimoji="1" lang="ja-JP" altLang="en-US" sz="1300" dirty="0"/>
          </a:p>
        </p:txBody>
      </p:sp>
      <p:sp>
        <p:nvSpPr>
          <p:cNvPr id="19" name="テキスト ボックス 18"/>
          <p:cNvSpPr txBox="1"/>
          <p:nvPr/>
        </p:nvSpPr>
        <p:spPr>
          <a:xfrm>
            <a:off x="1700169" y="3168265"/>
            <a:ext cx="920888" cy="246221"/>
          </a:xfrm>
          <a:prstGeom prst="rect">
            <a:avLst/>
          </a:prstGeom>
          <a:noFill/>
        </p:spPr>
        <p:txBody>
          <a:bodyPr wrap="none" rtlCol="0" anchor="ctr" anchorCtr="0">
            <a:spAutoFit/>
          </a:bodyPr>
          <a:lstStyle/>
          <a:p>
            <a:r>
              <a:rPr kumimoji="1" lang="ja-JP" altLang="en-US" sz="1000" i="1" dirty="0" smtClean="0">
                <a:latin typeface="HG丸ｺﾞｼｯｸM-PRO" panose="020F0600000000000000" pitchFamily="50" charset="-128"/>
                <a:ea typeface="HG丸ｺﾞｼｯｸM-PRO" panose="020F0600000000000000" pitchFamily="50" charset="-128"/>
              </a:rPr>
              <a:t>（約</a:t>
            </a:r>
            <a:r>
              <a:rPr kumimoji="1" lang="en-US" altLang="ja-JP" sz="1000" i="1" dirty="0" smtClean="0">
                <a:latin typeface="HG丸ｺﾞｼｯｸM-PRO" panose="020F0600000000000000" pitchFamily="50" charset="-128"/>
                <a:ea typeface="HG丸ｺﾞｼｯｸM-PRO" panose="020F0600000000000000" pitchFamily="50" charset="-128"/>
              </a:rPr>
              <a:t>1</a:t>
            </a:r>
            <a:r>
              <a:rPr kumimoji="1" lang="ja-JP" altLang="en-US" sz="1000" i="1" dirty="0" smtClean="0">
                <a:latin typeface="HG丸ｺﾞｼｯｸM-PRO" panose="020F0600000000000000" pitchFamily="50" charset="-128"/>
                <a:ea typeface="HG丸ｺﾞｼｯｸM-PRO" panose="020F0600000000000000" pitchFamily="50" charset="-128"/>
              </a:rPr>
              <a:t>年間）</a:t>
            </a:r>
            <a:endParaRPr kumimoji="1" lang="ja-JP" altLang="en-US" sz="1000" i="1"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2805175" y="3627913"/>
            <a:ext cx="858340" cy="253916"/>
          </a:xfrm>
          <a:prstGeom prst="rect">
            <a:avLst/>
          </a:prstGeom>
          <a:noFill/>
        </p:spPr>
        <p:txBody>
          <a:bodyPr wrap="none" rtlCol="0" anchor="ctr" anchorCtr="0">
            <a:spAutoFit/>
          </a:bodyPr>
          <a:lstStyle/>
          <a:p>
            <a:r>
              <a:rPr kumimoji="1" lang="ja-JP" altLang="en-US" sz="1050" i="1" dirty="0" smtClean="0">
                <a:latin typeface="HG丸ｺﾞｼｯｸM-PRO" panose="020F0600000000000000" pitchFamily="50" charset="-128"/>
                <a:ea typeface="HG丸ｺﾞｼｯｸM-PRO" panose="020F0600000000000000" pitchFamily="50" charset="-128"/>
              </a:rPr>
              <a:t>（半年後）</a:t>
            </a:r>
            <a:endParaRPr kumimoji="1" lang="ja-JP" altLang="en-US" sz="1050" i="1"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2200358" y="2878158"/>
            <a:ext cx="1496641" cy="253916"/>
          </a:xfrm>
          <a:prstGeom prst="rect">
            <a:avLst/>
          </a:prstGeom>
          <a:noFill/>
        </p:spPr>
        <p:txBody>
          <a:bodyPr wrap="none" rtlCol="0" anchor="ctr" anchorCtr="0">
            <a:spAutoFit/>
          </a:bodyPr>
          <a:lstStyle/>
          <a:p>
            <a:r>
              <a:rPr kumimoji="1" lang="ja-JP" altLang="en-US" sz="1050" i="1" dirty="0" smtClean="0">
                <a:latin typeface="HG丸ｺﾞｼｯｸM-PRO" panose="020F0600000000000000" pitchFamily="50" charset="-128"/>
                <a:ea typeface="HG丸ｺﾞｼｯｸM-PRO" panose="020F0600000000000000" pitchFamily="50" charset="-128"/>
              </a:rPr>
              <a:t>（毎月</a:t>
            </a:r>
            <a:r>
              <a:rPr kumimoji="1" lang="en-US" altLang="ja-JP" sz="1050" i="1" dirty="0" smtClean="0">
                <a:latin typeface="HG丸ｺﾞｼｯｸM-PRO" panose="020F0600000000000000" pitchFamily="50" charset="-128"/>
                <a:ea typeface="HG丸ｺﾞｼｯｸM-PRO" panose="020F0600000000000000" pitchFamily="50" charset="-128"/>
              </a:rPr>
              <a:t>2</a:t>
            </a:r>
            <a:r>
              <a:rPr kumimoji="1" lang="ja-JP" altLang="en-US" sz="1050" i="1" dirty="0" smtClean="0">
                <a:latin typeface="HG丸ｺﾞｼｯｸM-PRO" panose="020F0600000000000000" pitchFamily="50" charset="-128"/>
                <a:ea typeface="HG丸ｺﾞｼｯｸM-PRO" panose="020F0600000000000000" pitchFamily="50" charset="-128"/>
              </a:rPr>
              <a:t>回、約半年）</a:t>
            </a:r>
            <a:endParaRPr kumimoji="1" lang="ja-JP" altLang="en-US" sz="1050" i="1"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8708858" y="3829348"/>
            <a:ext cx="1184940" cy="230832"/>
          </a:xfrm>
          <a:prstGeom prst="rect">
            <a:avLst/>
          </a:prstGeom>
          <a:noFill/>
        </p:spPr>
        <p:txBody>
          <a:bodyPr wrap="none" rtlCol="0" anchor="ctr" anchorCtr="0">
            <a:spAutoFit/>
          </a:bodyPr>
          <a:lstStyle/>
          <a:p>
            <a:r>
              <a:rPr kumimoji="1" lang="ja-JP" altLang="en-US" sz="900" dirty="0" smtClean="0"/>
              <a:t>平成</a:t>
            </a:r>
            <a:r>
              <a:rPr kumimoji="1" lang="en-US" altLang="ja-JP" sz="900" dirty="0" smtClean="0"/>
              <a:t>25</a:t>
            </a:r>
            <a:r>
              <a:rPr kumimoji="1" lang="ja-JP" altLang="en-US" sz="900" dirty="0" smtClean="0"/>
              <a:t>年</a:t>
            </a:r>
            <a:r>
              <a:rPr kumimoji="1" lang="en-US" altLang="ja-JP" sz="900" dirty="0" smtClean="0"/>
              <a:t>1</a:t>
            </a:r>
            <a:r>
              <a:rPr kumimoji="1" lang="ja-JP" altLang="en-US" sz="900" dirty="0" smtClean="0"/>
              <a:t>月末現在</a:t>
            </a:r>
            <a:endParaRPr kumimoji="1" lang="ja-JP" altLang="en-US" sz="900" dirty="0"/>
          </a:p>
        </p:txBody>
      </p:sp>
      <p:grpSp>
        <p:nvGrpSpPr>
          <p:cNvPr id="2" name="グループ化 1"/>
          <p:cNvGrpSpPr/>
          <p:nvPr/>
        </p:nvGrpSpPr>
        <p:grpSpPr>
          <a:xfrm>
            <a:off x="7637049" y="924574"/>
            <a:ext cx="1803737" cy="2051016"/>
            <a:chOff x="7633378" y="924574"/>
            <a:chExt cx="1802870" cy="2051016"/>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29296" y="924574"/>
              <a:ext cx="1398420" cy="205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テキスト ボックス 58"/>
            <p:cNvSpPr txBox="1"/>
            <p:nvPr/>
          </p:nvSpPr>
          <p:spPr>
            <a:xfrm>
              <a:off x="8905333" y="1528824"/>
              <a:ext cx="530915" cy="230832"/>
            </a:xfrm>
            <a:prstGeom prst="rect">
              <a:avLst/>
            </a:prstGeom>
            <a:noFill/>
          </p:spPr>
          <p:txBody>
            <a:bodyPr wrap="none" rtlCol="0" anchor="ctr" anchorCtr="0">
              <a:spAutoFit/>
            </a:bodyPr>
            <a:lstStyle/>
            <a:p>
              <a:r>
                <a:rPr lang="ja-JP" altLang="en-US" sz="900" dirty="0"/>
                <a:t>大分</a:t>
              </a:r>
              <a:r>
                <a:rPr lang="ja-JP" altLang="en-US" sz="900" dirty="0" smtClean="0"/>
                <a:t>県</a:t>
              </a:r>
              <a:endParaRPr kumimoji="1" lang="ja-JP" altLang="en-US" sz="800" dirty="0"/>
            </a:p>
          </p:txBody>
        </p:sp>
        <p:sp>
          <p:nvSpPr>
            <p:cNvPr id="60" name="角丸四角形吹き出し 59"/>
            <p:cNvSpPr/>
            <p:nvPr/>
          </p:nvSpPr>
          <p:spPr>
            <a:xfrm>
              <a:off x="7633378" y="1507905"/>
              <a:ext cx="671335" cy="306467"/>
            </a:xfrm>
            <a:prstGeom prst="wedgeRoundRectCallout">
              <a:avLst>
                <a:gd name="adj1" fmla="val 168852"/>
                <a:gd name="adj2" fmla="val 35160"/>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sz="1200" dirty="0">
                  <a:solidFill>
                    <a:prstClr val="black"/>
                  </a:solidFill>
                </a:rPr>
                <a:t>竹田</a:t>
              </a:r>
              <a:r>
                <a:rPr lang="ja-JP" altLang="en-US" sz="1200" dirty="0" smtClean="0">
                  <a:solidFill>
                    <a:prstClr val="black"/>
                  </a:solidFill>
                </a:rPr>
                <a:t>市</a:t>
              </a:r>
              <a:endParaRPr lang="ja-JP" altLang="en-US" sz="1200" dirty="0">
                <a:solidFill>
                  <a:prstClr val="black"/>
                </a:solidFill>
              </a:endParaRPr>
            </a:p>
          </p:txBody>
        </p:sp>
        <p:sp>
          <p:nvSpPr>
            <p:cNvPr id="58" name="テキスト ボックス 57"/>
            <p:cNvSpPr txBox="1"/>
            <p:nvPr/>
          </p:nvSpPr>
          <p:spPr>
            <a:xfrm rot="19464422">
              <a:off x="8691064" y="1386583"/>
              <a:ext cx="530915" cy="230832"/>
            </a:xfrm>
            <a:prstGeom prst="rect">
              <a:avLst/>
            </a:prstGeom>
            <a:noFill/>
          </p:spPr>
          <p:txBody>
            <a:bodyPr wrap="none" rtlCol="0" anchor="ctr" anchorCtr="0">
              <a:spAutoFit/>
            </a:bodyPr>
            <a:lstStyle/>
            <a:p>
              <a:r>
                <a:rPr lang="ja-JP" altLang="en-US" sz="900" dirty="0">
                  <a:latin typeface="+mj-ea"/>
                  <a:ea typeface="+mj-ea"/>
                </a:rPr>
                <a:t>福岡県</a:t>
              </a:r>
              <a:endParaRPr kumimoji="1" lang="ja-JP" altLang="en-US" sz="800" dirty="0">
                <a:latin typeface="+mj-ea"/>
                <a:ea typeface="+mj-ea"/>
              </a:endParaRPr>
            </a:p>
          </p:txBody>
        </p:sp>
        <p:sp>
          <p:nvSpPr>
            <p:cNvPr id="23" name="テキスト ボックス 22"/>
            <p:cNvSpPr txBox="1"/>
            <p:nvPr/>
          </p:nvSpPr>
          <p:spPr>
            <a:xfrm rot="1234861">
              <a:off x="8743828" y="1708806"/>
              <a:ext cx="323010" cy="438582"/>
            </a:xfrm>
            <a:prstGeom prst="rect">
              <a:avLst/>
            </a:prstGeom>
            <a:noFill/>
          </p:spPr>
          <p:txBody>
            <a:bodyPr vert="eaVert" wrap="none" rtlCol="0" anchor="ctr" anchorCtr="0">
              <a:spAutoFit/>
            </a:bodyPr>
            <a:lstStyle/>
            <a:p>
              <a:r>
                <a:rPr lang="ja-JP" altLang="en-US" sz="900" dirty="0"/>
                <a:t>熊本</a:t>
              </a:r>
              <a:r>
                <a:rPr lang="ja-JP" altLang="en-US" sz="900" dirty="0" smtClean="0"/>
                <a:t>県</a:t>
              </a:r>
              <a:endParaRPr kumimoji="1" lang="ja-JP" altLang="en-US" sz="800" dirty="0"/>
            </a:p>
          </p:txBody>
        </p:sp>
        <p:sp>
          <p:nvSpPr>
            <p:cNvPr id="24" name="テキスト ボックス 23"/>
            <p:cNvSpPr txBox="1"/>
            <p:nvPr/>
          </p:nvSpPr>
          <p:spPr>
            <a:xfrm rot="608992">
              <a:off x="8915318" y="1945474"/>
              <a:ext cx="323010" cy="438582"/>
            </a:xfrm>
            <a:prstGeom prst="rect">
              <a:avLst/>
            </a:prstGeom>
            <a:noFill/>
          </p:spPr>
          <p:txBody>
            <a:bodyPr vert="eaVert" wrap="none" rtlCol="0" anchor="ctr" anchorCtr="0">
              <a:spAutoFit/>
            </a:bodyPr>
            <a:lstStyle/>
            <a:p>
              <a:r>
                <a:rPr lang="ja-JP" altLang="en-US" sz="900" dirty="0"/>
                <a:t>宮崎</a:t>
              </a:r>
              <a:r>
                <a:rPr lang="ja-JP" altLang="en-US" sz="900" dirty="0" smtClean="0"/>
                <a:t>県</a:t>
              </a:r>
              <a:endParaRPr kumimoji="1" lang="ja-JP" altLang="en-US" sz="800" dirty="0"/>
            </a:p>
          </p:txBody>
        </p:sp>
        <p:sp>
          <p:nvSpPr>
            <p:cNvPr id="15" name="円/楕円 14"/>
            <p:cNvSpPr/>
            <p:nvPr/>
          </p:nvSpPr>
          <p:spPr>
            <a:xfrm>
              <a:off x="9076823" y="1739850"/>
              <a:ext cx="81368" cy="86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 name="表 2"/>
          <p:cNvGraphicFramePr>
            <a:graphicFrameLocks noGrp="1"/>
          </p:cNvGraphicFramePr>
          <p:nvPr>
            <p:extLst>
              <p:ext uri="{D42A27DB-BD31-4B8C-83A1-F6EECF244321}">
                <p14:modId xmlns:p14="http://schemas.microsoft.com/office/powerpoint/2010/main" val="4085169832"/>
              </p:ext>
            </p:extLst>
          </p:nvPr>
        </p:nvGraphicFramePr>
        <p:xfrm>
          <a:off x="7219306" y="2640656"/>
          <a:ext cx="2566005" cy="1214851"/>
        </p:xfrm>
        <a:graphic>
          <a:graphicData uri="http://schemas.openxmlformats.org/drawingml/2006/table">
            <a:tbl>
              <a:tblPr>
                <a:tableStyleId>{5C22544A-7EE6-4342-B048-85BDC9FD1C3A}</a:tableStyleId>
              </a:tblPr>
              <a:tblGrid>
                <a:gridCol w="1459547"/>
                <a:gridCol w="1106458"/>
              </a:tblGrid>
              <a:tr h="183620">
                <a:tc>
                  <a:txBody>
                    <a:bodyPr/>
                    <a:lstStyle/>
                    <a:p>
                      <a:pPr algn="l" fontAlgn="ctr"/>
                      <a:r>
                        <a:rPr lang="ja-JP" altLang="en-US" sz="1100" u="none" strike="noStrike" dirty="0">
                          <a:effectLst/>
                          <a:latin typeface="ＭＳ Ｐゴシック" pitchFamily="50" charset="-128"/>
                          <a:ea typeface="ＭＳ Ｐゴシック" pitchFamily="50" charset="-128"/>
                        </a:rPr>
                        <a:t>地域包括</a:t>
                      </a:r>
                      <a:r>
                        <a:rPr lang="ja-JP" altLang="en-US" sz="1100" u="none" strike="noStrike" dirty="0" smtClean="0">
                          <a:effectLst/>
                          <a:latin typeface="ＭＳ Ｐゴシック" pitchFamily="50" charset="-128"/>
                          <a:ea typeface="ＭＳ Ｐゴシック" pitchFamily="50" charset="-128"/>
                        </a:rPr>
                        <a:t>支援センター</a:t>
                      </a:r>
                      <a:endParaRPr lang="ja-JP"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ja-JP" altLang="en-US" sz="1100" b="0" i="0" u="none" strike="noStrike" dirty="0" smtClean="0">
                          <a:solidFill>
                            <a:srgbClr val="000000"/>
                          </a:solidFill>
                          <a:effectLst/>
                          <a:latin typeface="+mn-lt"/>
                          <a:ea typeface="ＭＳ Ｐゴシック" pitchFamily="50" charset="-128"/>
                        </a:rPr>
                        <a:t>委託１</a:t>
                      </a:r>
                      <a:r>
                        <a:rPr lang="ja-JP" altLang="en-US" sz="1100" u="none" strike="noStrike" dirty="0" smtClean="0">
                          <a:effectLst/>
                          <a:latin typeface="ＭＳ Ｐゴシック" pitchFamily="50" charset="-128"/>
                          <a:ea typeface="ＭＳ Ｐゴシック" pitchFamily="50" charset="-128"/>
                        </a:rPr>
                        <a:t>カ所</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9543">
                <a:tc>
                  <a:txBody>
                    <a:bodyPr/>
                    <a:lstStyle/>
                    <a:p>
                      <a:pPr algn="l" fontAlgn="ctr"/>
                      <a:r>
                        <a:rPr lang="ja-JP" altLang="en-US" sz="1100" u="none" strike="noStrike" dirty="0" smtClean="0">
                          <a:effectLst/>
                          <a:latin typeface="ＭＳ Ｐゴシック" pitchFamily="50" charset="-128"/>
                          <a:ea typeface="ＭＳ Ｐゴシック" pitchFamily="50" charset="-128"/>
                        </a:rPr>
                        <a:t>総人口</a:t>
                      </a:r>
                      <a:endParaRPr lang="ja-JP"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mj-ea"/>
                          <a:ea typeface="+mj-ea"/>
                        </a:rPr>
                        <a:t>24,547</a:t>
                      </a:r>
                      <a:r>
                        <a:rPr lang="ja-JP" altLang="en-US" sz="1100" u="none" strike="noStrike" dirty="0" smtClean="0">
                          <a:effectLst/>
                          <a:latin typeface="+mj-ea"/>
                          <a:ea typeface="+mj-ea"/>
                        </a:rPr>
                        <a:t>人</a:t>
                      </a:r>
                      <a:endParaRPr lang="ja-JP" altLang="en-US" sz="1100" b="0" i="0" u="none" strike="noStrike" dirty="0">
                        <a:solidFill>
                          <a:srgbClr val="000000"/>
                        </a:solidFill>
                        <a:effectLst/>
                        <a:latin typeface="+mj-ea"/>
                        <a:ea typeface="+mj-ea"/>
                      </a:endParaRPr>
                    </a:p>
                  </a:txBody>
                  <a:tcPr marL="0" marR="0" marT="0" marB="0" anchor="ctr"/>
                </a:tc>
              </a:tr>
              <a:tr h="220097">
                <a:tc>
                  <a:txBody>
                    <a:bodyPr/>
                    <a:lstStyle/>
                    <a:p>
                      <a:pPr algn="l" fontAlgn="ctr"/>
                      <a:r>
                        <a:rPr lang="en-US" altLang="ja-JP" sz="1100" u="none" strike="noStrike" dirty="0" smtClean="0">
                          <a:effectLst/>
                          <a:latin typeface="ＭＳ Ｐゴシック" pitchFamily="50" charset="-128"/>
                          <a:ea typeface="ＭＳ Ｐゴシック" pitchFamily="50" charset="-128"/>
                        </a:rPr>
                        <a:t>65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mj-ea"/>
                          <a:ea typeface="+mj-ea"/>
                        </a:rPr>
                        <a:t>9,890</a:t>
                      </a:r>
                      <a:r>
                        <a:rPr lang="ja-JP" altLang="en-US" sz="1100" u="none" strike="noStrike" dirty="0" smtClean="0">
                          <a:effectLst/>
                          <a:latin typeface="+mj-ea"/>
                          <a:ea typeface="+mj-ea"/>
                        </a:rPr>
                        <a:t>人</a:t>
                      </a:r>
                      <a:r>
                        <a:rPr lang="ja-JP" altLang="en-US" sz="1100" u="none" strike="noStrike" dirty="0" smtClean="0">
                          <a:effectLst/>
                          <a:latin typeface="ＭＳ Ｐゴシック" pitchFamily="50" charset="-128"/>
                          <a:ea typeface="ＭＳ Ｐゴシック" pitchFamily="50" charset="-128"/>
                        </a:rPr>
                        <a:t>（</a:t>
                      </a:r>
                      <a:r>
                        <a:rPr lang="en-US" altLang="ja-JP" sz="1100" u="none" strike="noStrike" dirty="0" smtClean="0">
                          <a:effectLst/>
                          <a:latin typeface="ＭＳ Ｐゴシック" pitchFamily="50" charset="-128"/>
                          <a:ea typeface="ＭＳ Ｐゴシック" pitchFamily="50" charset="-128"/>
                        </a:rPr>
                        <a:t>40.2%</a:t>
                      </a:r>
                      <a:r>
                        <a:rPr lang="ja-JP" altLang="en-US" sz="1100" u="none" strike="noStrike" dirty="0" smtClean="0">
                          <a:effectLst/>
                          <a:latin typeface="ＭＳ Ｐゴシック" pitchFamily="50" charset="-128"/>
                          <a:ea typeface="ＭＳ Ｐゴシック" pitchFamily="50" charset="-128"/>
                        </a:rPr>
                        <a:t>）</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16024">
                <a:tc>
                  <a:txBody>
                    <a:bodyPr/>
                    <a:lstStyle/>
                    <a:p>
                      <a:pPr algn="l" fontAlgn="ctr"/>
                      <a:r>
                        <a:rPr lang="en-US" altLang="ja-JP" sz="1100" u="none" strike="noStrike" dirty="0" smtClean="0">
                          <a:effectLst/>
                          <a:latin typeface="ＭＳ Ｐゴシック" pitchFamily="50" charset="-128"/>
                          <a:ea typeface="ＭＳ Ｐゴシック" pitchFamily="50" charset="-128"/>
                        </a:rPr>
                        <a:t>75</a:t>
                      </a:r>
                      <a:r>
                        <a:rPr lang="ja-JP" altLang="en-US" sz="1100" u="none" strike="noStrike" dirty="0" smtClean="0">
                          <a:effectLst/>
                          <a:latin typeface="ＭＳ Ｐゴシック" pitchFamily="50" charset="-128"/>
                          <a:ea typeface="ＭＳ Ｐゴシック" pitchFamily="50" charset="-128"/>
                        </a:rPr>
                        <a:t>歳以上</a:t>
                      </a:r>
                      <a:r>
                        <a:rPr lang="zh-TW" altLang="en-US" sz="1100" u="none" strike="noStrike" dirty="0" smtClean="0">
                          <a:effectLst/>
                          <a:latin typeface="ＭＳ Ｐゴシック" pitchFamily="50" charset="-128"/>
                          <a:ea typeface="ＭＳ Ｐゴシック" pitchFamily="50" charset="-128"/>
                        </a:rPr>
                        <a:t>高齢者人口</a:t>
                      </a:r>
                      <a:endParaRPr lang="zh-TW"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effectLst/>
                          <a:latin typeface="ＭＳ Ｐゴシック" pitchFamily="50" charset="-128"/>
                          <a:ea typeface="ＭＳ Ｐゴシック" pitchFamily="50" charset="-128"/>
                        </a:rPr>
                        <a:t>6,285</a:t>
                      </a:r>
                      <a:r>
                        <a:rPr lang="ja-JP" altLang="en-US" sz="1100" u="none" strike="noStrike" dirty="0" smtClean="0">
                          <a:effectLst/>
                          <a:latin typeface="ＭＳ Ｐゴシック" pitchFamily="50" charset="-128"/>
                          <a:ea typeface="ＭＳ Ｐゴシック" pitchFamily="50" charset="-128"/>
                        </a:rPr>
                        <a:t>人（</a:t>
                      </a:r>
                      <a:r>
                        <a:rPr lang="en-US" altLang="ja-JP" sz="1100" u="none" strike="noStrike" dirty="0" smtClean="0">
                          <a:effectLst/>
                          <a:latin typeface="ＭＳ Ｐゴシック" pitchFamily="50" charset="-128"/>
                          <a:ea typeface="ＭＳ Ｐゴシック" pitchFamily="50" charset="-128"/>
                        </a:rPr>
                        <a:t>25.6%</a:t>
                      </a:r>
                      <a:r>
                        <a:rPr lang="ja-JP" altLang="en-US" sz="1100" u="none" strike="noStrike" dirty="0" smtClean="0">
                          <a:effectLst/>
                          <a:latin typeface="ＭＳ Ｐゴシック" pitchFamily="50" charset="-128"/>
                          <a:ea typeface="ＭＳ Ｐゴシック" pitchFamily="50" charset="-128"/>
                        </a:rPr>
                        <a:t>）</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216024">
                <a:tc>
                  <a:txBody>
                    <a:bodyPr/>
                    <a:lstStyle/>
                    <a:p>
                      <a:pPr algn="l" fontAlgn="ctr"/>
                      <a:r>
                        <a:rPr lang="ja-JP" altLang="en-US" sz="1100" b="0" i="0" u="none" strike="noStrike" dirty="0" smtClean="0">
                          <a:solidFill>
                            <a:srgbClr val="000000"/>
                          </a:solidFill>
                          <a:effectLst/>
                          <a:latin typeface="ＭＳ Ｐゴシック" pitchFamily="50" charset="-128"/>
                          <a:ea typeface="ＭＳ Ｐゴシック" pitchFamily="50" charset="-128"/>
                        </a:rPr>
                        <a:t>要介護認定率</a:t>
                      </a:r>
                      <a:endParaRPr lang="zh-TW"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b="0" i="0" u="none" strike="noStrike" dirty="0" smtClean="0">
                          <a:solidFill>
                            <a:srgbClr val="000000"/>
                          </a:solidFill>
                          <a:effectLst/>
                          <a:latin typeface="ＭＳ Ｐゴシック" pitchFamily="50" charset="-128"/>
                          <a:ea typeface="ＭＳ Ｐゴシック" pitchFamily="50" charset="-128"/>
                        </a:rPr>
                        <a:t>22.6%</a:t>
                      </a:r>
                      <a:endParaRPr lang="ja-JP" altLang="en-US" sz="1100" b="0" i="0" u="none" strike="noStrike" dirty="0">
                        <a:solidFill>
                          <a:srgbClr val="000000"/>
                        </a:solidFill>
                        <a:effectLst/>
                        <a:latin typeface="ＭＳ Ｐゴシック" pitchFamily="50" charset="-128"/>
                        <a:ea typeface="ＭＳ Ｐゴシック" pitchFamily="50" charset="-128"/>
                      </a:endParaRPr>
                    </a:p>
                  </a:txBody>
                  <a:tcPr marL="0" marR="0" marT="0" marB="0" anchor="ctr"/>
                </a:tc>
              </a:tr>
              <a:tr h="189543">
                <a:tc>
                  <a:txBody>
                    <a:bodyPr/>
                    <a:lstStyle/>
                    <a:p>
                      <a:pPr algn="l" fontAlgn="ctr"/>
                      <a:r>
                        <a:rPr lang="zh-CN" altLang="en-US" sz="1100" u="none" strike="noStrike" dirty="0" smtClean="0">
                          <a:effectLst/>
                          <a:latin typeface="ＭＳ Ｐゴシック" pitchFamily="50" charset="-128"/>
                          <a:ea typeface="ＭＳ Ｐゴシック" pitchFamily="50" charset="-128"/>
                        </a:rPr>
                        <a:t>第</a:t>
                      </a:r>
                      <a:r>
                        <a:rPr lang="en-US" altLang="zh-CN" sz="1100" u="none" strike="noStrike" dirty="0" smtClean="0">
                          <a:effectLst/>
                          <a:latin typeface="ＭＳ Ｐゴシック" pitchFamily="50" charset="-128"/>
                          <a:ea typeface="ＭＳ Ｐゴシック" pitchFamily="50" charset="-128"/>
                        </a:rPr>
                        <a:t>5</a:t>
                      </a:r>
                      <a:r>
                        <a:rPr lang="zh-CN" altLang="en-US" sz="1100" u="none" strike="noStrike" dirty="0" smtClean="0">
                          <a:effectLst/>
                          <a:latin typeface="ＭＳ Ｐゴシック" pitchFamily="50" charset="-128"/>
                          <a:ea typeface="ＭＳ Ｐゴシック" pitchFamily="50" charset="-128"/>
                        </a:rPr>
                        <a:t>期保険料</a:t>
                      </a:r>
                      <a:endParaRPr lang="zh-CN" altLang="en-US" sz="1100" b="1" i="0" u="none" strike="noStrike" dirty="0">
                        <a:solidFill>
                          <a:srgbClr val="000000"/>
                        </a:solidFill>
                        <a:effectLst/>
                        <a:latin typeface="ＭＳ Ｐゴシック" pitchFamily="50" charset="-128"/>
                        <a:ea typeface="ＭＳ Ｐゴシック" pitchFamily="50" charset="-128"/>
                      </a:endParaRPr>
                    </a:p>
                  </a:txBody>
                  <a:tcPr marL="0" marR="0" marT="0" marB="0" anchor="ctr"/>
                </a:tc>
                <a:tc>
                  <a:txBody>
                    <a:bodyPr/>
                    <a:lstStyle/>
                    <a:p>
                      <a:pPr algn="r" fontAlgn="ctr"/>
                      <a:r>
                        <a:rPr lang="en-US" altLang="ja-JP" sz="1100" u="none" strike="noStrike" dirty="0" smtClean="0">
                          <a:effectLst/>
                          <a:latin typeface="ＭＳ Ｐゴシック" pitchFamily="50" charset="-128"/>
                          <a:ea typeface="ＭＳ Ｐゴシック" pitchFamily="50" charset="-128"/>
                        </a:rPr>
                        <a:t>5,500</a:t>
                      </a:r>
                      <a:r>
                        <a:rPr lang="ja-JP" altLang="en-US" sz="1100" u="none" strike="noStrike" dirty="0" smtClean="0">
                          <a:effectLst/>
                          <a:latin typeface="ＭＳ Ｐゴシック" pitchFamily="50" charset="-128"/>
                          <a:ea typeface="ＭＳ Ｐゴシック" pitchFamily="50" charset="-128"/>
                        </a:rPr>
                        <a:t>円</a:t>
                      </a:r>
                      <a:endParaRPr lang="en-US" altLang="ja-JP" sz="1100" u="none" strike="noStrike" dirty="0" smtClean="0">
                        <a:effectLst/>
                        <a:latin typeface="ＭＳ Ｐゴシック" pitchFamily="50" charset="-128"/>
                        <a:ea typeface="ＭＳ Ｐゴシック" pitchFamily="50" charset="-128"/>
                      </a:endParaRPr>
                    </a:p>
                  </a:txBody>
                  <a:tcPr marL="0" marR="0" marT="0" marB="0" anchor="ctr"/>
                </a:tc>
              </a:tr>
            </a:tbl>
          </a:graphicData>
        </a:graphic>
      </p:graphicFrame>
      <p:sp>
        <p:nvSpPr>
          <p:cNvPr id="9" name="テキスト ボックス 136"/>
          <p:cNvSpPr txBox="1">
            <a:spLocks noChangeArrowheads="1"/>
          </p:cNvSpPr>
          <p:nvPr/>
        </p:nvSpPr>
        <p:spPr bwMode="auto">
          <a:xfrm>
            <a:off x="98870" y="476672"/>
            <a:ext cx="9686440" cy="830997"/>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rIns="36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fontAlgn="auto">
              <a:spcBef>
                <a:spcPts val="0"/>
              </a:spcBef>
              <a:spcAft>
                <a:spcPts val="0"/>
              </a:spcAft>
              <a:defRPr/>
            </a:pPr>
            <a:r>
              <a:rPr lang="ja-JP" altLang="en-US" sz="1600" dirty="0" smtClean="0">
                <a:solidFill>
                  <a:prstClr val="black"/>
                </a:solidFill>
              </a:rPr>
              <a:t>○竹田市は、中高年齢層を対象に暮らしのサポーターの養成を行い、実践の場として</a:t>
            </a:r>
            <a:r>
              <a:rPr lang="ja-JP" altLang="en-US" sz="1600" spc="-150" dirty="0" smtClean="0">
                <a:solidFill>
                  <a:prstClr val="black"/>
                </a:solidFill>
              </a:rPr>
              <a:t>「暮らしのサポートセンター」</a:t>
            </a:r>
            <a:r>
              <a:rPr lang="ja-JP" altLang="en-US" sz="1600" dirty="0" smtClean="0">
                <a:solidFill>
                  <a:prstClr val="black"/>
                </a:solidFill>
              </a:rPr>
              <a:t>を立ち上げ、生活支援サービスや通い</a:t>
            </a:r>
            <a:r>
              <a:rPr lang="ja-JP" altLang="en-US" sz="1600" dirty="0">
                <a:solidFill>
                  <a:prstClr val="black"/>
                </a:solidFill>
              </a:rPr>
              <a:t>の場の</a:t>
            </a:r>
            <a:r>
              <a:rPr lang="ja-JP" altLang="en-US" sz="1600" dirty="0" smtClean="0">
                <a:solidFill>
                  <a:prstClr val="black"/>
                </a:solidFill>
              </a:rPr>
              <a:t>運営を委託。人材養成と実践の場づくりを連動させることにより元気な高齢者が担い手として活躍できる地域づくりを実践している。　</a:t>
            </a:r>
            <a:endParaRPr lang="ja-JP" altLang="en-US" sz="1600" b="1" kern="0" dirty="0">
              <a:solidFill>
                <a:prstClr val="black"/>
              </a:solidFill>
              <a:latin typeface="ＭＳ Ｐゴシック"/>
            </a:endParaRPr>
          </a:p>
        </p:txBody>
      </p:sp>
      <p:sp>
        <p:nvSpPr>
          <p:cNvPr id="42" name="テキスト ボックス 39"/>
          <p:cNvSpPr txBox="1">
            <a:spLocks noChangeArrowheads="1"/>
          </p:cNvSpPr>
          <p:nvPr/>
        </p:nvSpPr>
        <p:spPr bwMode="auto">
          <a:xfrm>
            <a:off x="213406" y="1611856"/>
            <a:ext cx="4173341" cy="276999"/>
          </a:xfrm>
          <a:prstGeom prst="rect">
            <a:avLst/>
          </a:prstGeom>
          <a:noFill/>
          <a:ln w="9525">
            <a:noFill/>
            <a:miter lim="800000"/>
            <a:headEnd/>
            <a:tailEnd/>
          </a:ln>
        </p:spPr>
        <p:txBody>
          <a:bodyPr wrap="none" anchor="ctr">
            <a:spAutoFit/>
          </a:bodyPr>
          <a:lstStyle/>
          <a:p>
            <a:r>
              <a:rPr lang="ja-JP" altLang="en-US" sz="1200" dirty="0" smtClean="0">
                <a:latin typeface="Calibri" pitchFamily="34" charset="0"/>
              </a:rPr>
              <a:t>市長をトップに、関係機関と住民が自由に議論できる場を用意</a:t>
            </a:r>
            <a:endParaRPr lang="ja-JP" altLang="en-US" sz="1200" dirty="0">
              <a:latin typeface="Calibri" pitchFamily="34" charset="0"/>
            </a:endParaRPr>
          </a:p>
        </p:txBody>
      </p:sp>
      <p:sp>
        <p:nvSpPr>
          <p:cNvPr id="49" name="スライド番号プレースホルダー 4"/>
          <p:cNvSpPr txBox="1">
            <a:spLocks/>
          </p:cNvSpPr>
          <p:nvPr/>
        </p:nvSpPr>
        <p:spPr>
          <a:xfrm>
            <a:off x="9345488" y="6525344"/>
            <a:ext cx="576064" cy="311523"/>
          </a:xfrm>
          <a:prstGeom prst="rect">
            <a:avLst/>
          </a:prstGeom>
          <a:solidFill>
            <a:schemeClr val="bg1">
              <a:alpha val="43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92</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37853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005898112"/>
              </p:ext>
            </p:extLst>
          </p:nvPr>
        </p:nvGraphicFramePr>
        <p:xfrm>
          <a:off x="269722" y="3189313"/>
          <a:ext cx="9482253" cy="3252742"/>
        </p:xfrm>
        <a:graphic>
          <a:graphicData uri="http://schemas.openxmlformats.org/drawingml/2006/table">
            <a:tbl>
              <a:tblPr firstRow="1" bandRow="1">
                <a:tableStyleId>{5940675A-B579-460E-94D1-54222C63F5DA}</a:tableStyleId>
              </a:tblPr>
              <a:tblGrid>
                <a:gridCol w="865019"/>
                <a:gridCol w="2521492"/>
                <a:gridCol w="2377407"/>
                <a:gridCol w="3718335"/>
              </a:tblGrid>
              <a:tr h="292918">
                <a:tc>
                  <a:txBody>
                    <a:bodyPr/>
                    <a:lstStyle/>
                    <a:p>
                      <a:pPr algn="l"/>
                      <a:endParaRPr kumimoji="1" lang="ja-JP" altLang="en-US" sz="14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退院後の状況</a:t>
                      </a:r>
                      <a:r>
                        <a:rPr kumimoji="1" lang="en-US" altLang="ja-JP" sz="1400" spc="0" dirty="0" smtClean="0"/>
                        <a:t>】</a:t>
                      </a:r>
                      <a:r>
                        <a:rPr kumimoji="1" lang="ja-JP" altLang="en-US" sz="1200" spc="0" dirty="0" smtClean="0"/>
                        <a:t>（</a:t>
                      </a:r>
                      <a:r>
                        <a:rPr kumimoji="1" lang="en-US" altLang="ja-JP" sz="1200" spc="0" dirty="0" smtClean="0"/>
                        <a:t>2012.6</a:t>
                      </a:r>
                      <a:r>
                        <a:rPr kumimoji="1" lang="ja-JP" altLang="en-US" sz="1200" spc="0" dirty="0" smtClean="0"/>
                        <a:t>）</a:t>
                      </a:r>
                      <a:endParaRPr kumimoji="1" lang="en-US" altLang="ja-JP"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６か月後</a:t>
                      </a:r>
                      <a:r>
                        <a:rPr kumimoji="1" lang="en-US" altLang="ja-JP" sz="1400" spc="0" dirty="0" smtClean="0"/>
                        <a:t>】</a:t>
                      </a:r>
                      <a:r>
                        <a:rPr kumimoji="1" lang="ja-JP" altLang="en-US" sz="1200" spc="0" dirty="0" smtClean="0"/>
                        <a:t>（</a:t>
                      </a:r>
                      <a:r>
                        <a:rPr kumimoji="1" lang="en-US" altLang="ja-JP" sz="1200" spc="0" dirty="0" smtClean="0"/>
                        <a:t>2012.12</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spc="0" dirty="0" smtClean="0"/>
                        <a:t>【</a:t>
                      </a:r>
                      <a:r>
                        <a:rPr kumimoji="1" lang="ja-JP" altLang="en-US" sz="1400" spc="0" dirty="0" smtClean="0"/>
                        <a:t>９か月後</a:t>
                      </a:r>
                      <a:r>
                        <a:rPr kumimoji="1" lang="en-US" altLang="ja-JP" sz="1400" spc="0" dirty="0" smtClean="0"/>
                        <a:t>】</a:t>
                      </a:r>
                      <a:r>
                        <a:rPr kumimoji="1" lang="ja-JP" altLang="en-US" sz="1200" spc="0" dirty="0" smtClean="0"/>
                        <a:t>（</a:t>
                      </a:r>
                      <a:r>
                        <a:rPr kumimoji="1" lang="en-US" altLang="ja-JP" sz="1200" spc="0" dirty="0" smtClean="0"/>
                        <a:t>2013.4</a:t>
                      </a:r>
                      <a:r>
                        <a:rPr kumimoji="1" lang="ja-JP" altLang="en-US" sz="1200" spc="0" dirty="0" smtClean="0"/>
                        <a:t>）</a:t>
                      </a:r>
                      <a:endParaRPr kumimoji="1" lang="ja-JP" altLang="en-US" sz="1200" spc="0" dirty="0"/>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790878">
                <a:tc>
                  <a:txBody>
                    <a:bodyPr/>
                    <a:lstStyle/>
                    <a:p>
                      <a:pPr algn="ctr"/>
                      <a:r>
                        <a:rPr kumimoji="1" lang="ja-JP" altLang="en-US" sz="1200" dirty="0" smtClean="0"/>
                        <a:t>ＡＤＬ</a:t>
                      </a:r>
                      <a:endParaRPr kumimoji="1" lang="en-US" altLang="ja-JP" sz="1200" dirty="0" smtClean="0"/>
                    </a:p>
                    <a:p>
                      <a:pPr algn="ctr"/>
                      <a:r>
                        <a:rPr kumimoji="1" lang="ja-JP" altLang="en-US" sz="1200" dirty="0" smtClean="0"/>
                        <a:t>ＩＡＤＬ</a:t>
                      </a:r>
                      <a:endParaRPr kumimoji="1" lang="ja-JP" altLang="en-US" sz="1200" dirty="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lgn="l"/>
                      <a:r>
                        <a:rPr kumimoji="1" lang="ja-JP" altLang="en-US" sz="1200" spc="0" dirty="0" smtClean="0">
                          <a:latin typeface="+mj-ea"/>
                          <a:ea typeface="+mj-ea"/>
                        </a:rPr>
                        <a:t>・しゃがむ、床から立ち上がる動作が困難（畑仕事、ふとんの寝起き等）</a:t>
                      </a:r>
                    </a:p>
                    <a:p>
                      <a:pPr marL="95250" indent="-95250" algn="l"/>
                      <a:r>
                        <a:rPr kumimoji="1" lang="ja-JP" altLang="en-US" sz="1200" spc="0" dirty="0" smtClean="0">
                          <a:latin typeface="+mj-ea"/>
                          <a:ea typeface="+mj-ea"/>
                        </a:rPr>
                        <a:t>・重い物の運搬が困難（ゴミ出し、買物の荷物や畑の資材を運ぶ等）</a:t>
                      </a:r>
                      <a:endParaRPr kumimoji="1" lang="en-US" altLang="ja-JP" sz="1200" spc="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85725" indent="-85725" algn="l"/>
                      <a:r>
                        <a:rPr kumimoji="1" lang="ja-JP" altLang="en-US" sz="1200" spc="-150" dirty="0" smtClean="0">
                          <a:latin typeface="+mj-ea"/>
                          <a:ea typeface="+mj-ea"/>
                        </a:rPr>
                        <a:t>・畑に腰をおろして草取りができるようになる</a:t>
                      </a:r>
                      <a:endParaRPr kumimoji="1" lang="en-US" altLang="ja-JP" sz="1200" spc="-150" dirty="0" smtClean="0">
                        <a:latin typeface="+mj-ea"/>
                        <a:ea typeface="+mj-ea"/>
                      </a:endParaRPr>
                    </a:p>
                    <a:p>
                      <a:pPr marL="95250" indent="-95250" algn="l"/>
                      <a:r>
                        <a:rPr kumimoji="1" lang="ja-JP" altLang="en-US" sz="1200" spc="-150" dirty="0" smtClean="0">
                          <a:latin typeface="+mj-ea"/>
                          <a:ea typeface="+mj-ea"/>
                        </a:rPr>
                        <a:t>・ゴミや荷物等は小分けして台車で運ぶことができるようになる</a:t>
                      </a:r>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l"/>
                      <a:r>
                        <a:rPr kumimoji="1" lang="ja-JP" altLang="en-US" sz="1200" spc="-150" dirty="0" smtClean="0">
                          <a:latin typeface="+mj-ea"/>
                          <a:ea typeface="+mj-ea"/>
                        </a:rPr>
                        <a:t>・日常生活全般が自分でできる</a:t>
                      </a:r>
                      <a:endParaRPr kumimoji="1" lang="en-US" altLang="ja-JP" sz="1200" spc="-150" dirty="0" smtClean="0">
                        <a:latin typeface="+mj-ea"/>
                        <a:ea typeface="+mj-ea"/>
                      </a:endParaRPr>
                    </a:p>
                    <a:p>
                      <a:pPr algn="l"/>
                      <a:r>
                        <a:rPr kumimoji="1" lang="ja-JP" altLang="en-US" sz="1200" spc="-150" dirty="0" smtClean="0">
                          <a:latin typeface="+mj-ea"/>
                          <a:ea typeface="+mj-ea"/>
                        </a:rPr>
                        <a:t>・野菜づくりが再開</a:t>
                      </a:r>
                      <a:endParaRPr kumimoji="1" lang="en-US" altLang="ja-JP" sz="1200" spc="-150" dirty="0" smtClean="0">
                        <a:latin typeface="+mj-ea"/>
                        <a:ea typeface="+mj-ea"/>
                      </a:endParaRPr>
                    </a:p>
                    <a:p>
                      <a:pPr algn="l"/>
                      <a:r>
                        <a:rPr kumimoji="1" lang="ja-JP" altLang="en-US" sz="1200" spc="-150" dirty="0" smtClean="0">
                          <a:latin typeface="+mj-ea"/>
                          <a:ea typeface="+mj-ea"/>
                        </a:rPr>
                        <a:t>（窓拭きや力の必要な農作業は、「りんどう」の生活支援を利用）</a:t>
                      </a:r>
                      <a:endParaRPr kumimoji="1" lang="en-US" altLang="ja-JP" sz="1200" spc="-15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63626">
                <a:tc>
                  <a:txBody>
                    <a:bodyPr/>
                    <a:lstStyle/>
                    <a:p>
                      <a:pPr algn="ctr"/>
                      <a:r>
                        <a:rPr kumimoji="1" lang="ja-JP" altLang="en-US" sz="1200" dirty="0" smtClean="0"/>
                        <a:t>医療</a:t>
                      </a:r>
                      <a:endParaRPr kumimoji="1" lang="ja-JP" altLang="en-US" sz="1200" dirty="0"/>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外来リハ（</a:t>
                      </a:r>
                      <a:r>
                        <a:rPr kumimoji="1" lang="en-US" altLang="ja-JP" sz="1200" dirty="0" smtClean="0">
                          <a:latin typeface="+mj-ea"/>
                          <a:ea typeface="+mj-ea"/>
                        </a:rPr>
                        <a:t>20</a:t>
                      </a:r>
                      <a:r>
                        <a:rPr kumimoji="1" lang="ja-JP" altLang="en-US" sz="1200" dirty="0" smtClean="0">
                          <a:latin typeface="+mj-ea"/>
                          <a:ea typeface="+mj-ea"/>
                        </a:rPr>
                        <a:t>分</a:t>
                      </a:r>
                      <a:r>
                        <a:rPr kumimoji="1" lang="en-US" altLang="ja-JP" sz="1200" dirty="0" smtClean="0">
                          <a:latin typeface="+mj-ea"/>
                          <a:ea typeface="+mj-ea"/>
                        </a:rPr>
                        <a:t>×</a:t>
                      </a:r>
                      <a:r>
                        <a:rPr kumimoji="1" lang="ja-JP" altLang="en-US" sz="1200" dirty="0" smtClean="0">
                          <a:latin typeface="+mj-ea"/>
                          <a:ea typeface="+mj-ea"/>
                        </a:rPr>
                        <a:t>週</a:t>
                      </a:r>
                      <a:r>
                        <a:rPr kumimoji="1" lang="en-US" altLang="ja-JP" sz="1200" dirty="0" smtClean="0">
                          <a:latin typeface="+mj-ea"/>
                          <a:ea typeface="+mj-ea"/>
                        </a:rPr>
                        <a:t>3</a:t>
                      </a:r>
                      <a:r>
                        <a:rPr kumimoji="1" lang="ja-JP" altLang="en-US" sz="1200" dirty="0" smtClean="0">
                          <a:latin typeface="+mj-ea"/>
                          <a:ea typeface="+mj-ea"/>
                        </a:rPr>
                        <a:t>回）</a:t>
                      </a:r>
                      <a:endParaRPr kumimoji="1" lang="ja-JP" altLang="en-US" sz="1200" dirty="0">
                        <a:latin typeface="+mj-ea"/>
                        <a:ea typeface="+mj-ea"/>
                      </a:endParaRP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外来リハ（</a:t>
                      </a:r>
                      <a:r>
                        <a:rPr kumimoji="1" lang="en-US" altLang="ja-JP" sz="1200" dirty="0" smtClean="0">
                          <a:latin typeface="+mj-ea"/>
                          <a:ea typeface="+mj-ea"/>
                        </a:rPr>
                        <a:t>20</a:t>
                      </a:r>
                      <a:r>
                        <a:rPr kumimoji="1" lang="ja-JP" altLang="en-US" sz="1200" dirty="0" smtClean="0">
                          <a:latin typeface="+mj-ea"/>
                          <a:ea typeface="+mj-ea"/>
                        </a:rPr>
                        <a:t>分</a:t>
                      </a:r>
                      <a:r>
                        <a:rPr kumimoji="1" lang="en-US" altLang="ja-JP" sz="1200" dirty="0" smtClean="0">
                          <a:latin typeface="+mj-ea"/>
                          <a:ea typeface="+mj-ea"/>
                        </a:rPr>
                        <a:t>×</a:t>
                      </a:r>
                      <a:r>
                        <a:rPr kumimoji="1" lang="ja-JP" altLang="en-US" sz="1200" dirty="0" smtClean="0">
                          <a:latin typeface="+mj-ea"/>
                          <a:ea typeface="+mj-ea"/>
                        </a:rPr>
                        <a:t>週</a:t>
                      </a:r>
                      <a:r>
                        <a:rPr kumimoji="1" lang="en-US" altLang="ja-JP" sz="1200" dirty="0" smtClean="0">
                          <a:latin typeface="+mj-ea"/>
                          <a:ea typeface="+mj-ea"/>
                        </a:rPr>
                        <a:t>3</a:t>
                      </a:r>
                      <a:r>
                        <a:rPr kumimoji="1" lang="ja-JP" altLang="en-US" sz="1200" dirty="0" smtClean="0">
                          <a:latin typeface="+mj-ea"/>
                          <a:ea typeface="+mj-ea"/>
                        </a:rPr>
                        <a:t>回）</a:t>
                      </a: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algn="ctr"/>
                      <a:r>
                        <a:rPr kumimoji="1" lang="ja-JP" altLang="en-US" sz="1200" dirty="0" smtClean="0">
                          <a:latin typeface="+mj-ea"/>
                          <a:ea typeface="+mj-ea"/>
                        </a:rPr>
                        <a:t>年内で終了予定</a:t>
                      </a: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r>
              <a:tr h="263626">
                <a:tc rowSpan="2">
                  <a:txBody>
                    <a:bodyPr/>
                    <a:lstStyle/>
                    <a:p>
                      <a:pPr algn="ctr"/>
                      <a:r>
                        <a:rPr kumimoji="1" lang="ja-JP" altLang="en-US" sz="1200" spc="-150" dirty="0" smtClean="0"/>
                        <a:t>地域包括支援ｾﾝﾀｰによるケアマネジメント</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95250" indent="-95250"/>
                      <a:r>
                        <a:rPr kumimoji="1" lang="ja-JP" altLang="en-US" sz="1200" dirty="0" smtClean="0">
                          <a:latin typeface="+mj-ea"/>
                          <a:ea typeface="+mj-ea"/>
                        </a:rPr>
                        <a:t>①住宅改修（手すり）・福祉用具購入（シャワーチェア</a:t>
                      </a:r>
                      <a:r>
                        <a:rPr kumimoji="1" lang="en-US" altLang="ja-JP" sz="1200" dirty="0" smtClean="0">
                          <a:latin typeface="+mj-ea"/>
                          <a:ea typeface="+mj-ea"/>
                        </a:rPr>
                        <a:t>)</a:t>
                      </a:r>
                    </a:p>
                    <a:p>
                      <a:pPr marL="95250" indent="-95250"/>
                      <a:r>
                        <a:rPr kumimoji="1" lang="ja-JP" altLang="en-US" sz="1200" dirty="0" smtClean="0">
                          <a:latin typeface="+mj-ea"/>
                          <a:ea typeface="+mj-ea"/>
                        </a:rPr>
                        <a:t>②社協の貸し出しベッド（給付外）</a:t>
                      </a:r>
                      <a:endParaRPr kumimoji="1" lang="en-US" altLang="ja-JP" sz="1200" dirty="0" smtClean="0">
                        <a:latin typeface="+mj-ea"/>
                        <a:ea typeface="+mj-ea"/>
                      </a:endParaRPr>
                    </a:p>
                    <a:p>
                      <a:pPr marL="95250" indent="-95250"/>
                      <a:r>
                        <a:rPr kumimoji="1" lang="ja-JP" altLang="en-US" sz="1000" dirty="0" smtClean="0">
                          <a:latin typeface="ＭＳ Ｐ明朝" panose="02020600040205080304" pitchFamily="18" charset="-128"/>
                          <a:ea typeface="ＭＳ Ｐ明朝" panose="02020600040205080304" pitchFamily="18" charset="-128"/>
                        </a:rPr>
                        <a:t>（この時点では、暮らしのサポートセンターの生活</a:t>
                      </a:r>
                      <a:r>
                        <a:rPr kumimoji="1" lang="ja-JP" altLang="en-US" sz="1000" smtClean="0">
                          <a:latin typeface="ＭＳ Ｐ明朝" panose="02020600040205080304" pitchFamily="18" charset="-128"/>
                          <a:ea typeface="ＭＳ Ｐ明朝" panose="02020600040205080304" pitchFamily="18" charset="-128"/>
                        </a:rPr>
                        <a:t>支援は準備中</a:t>
                      </a:r>
                      <a:r>
                        <a:rPr kumimoji="1" lang="ja-JP" altLang="en-US" sz="1000" dirty="0" smtClean="0">
                          <a:latin typeface="ＭＳ Ｐ明朝" panose="02020600040205080304" pitchFamily="18" charset="-128"/>
                          <a:ea typeface="ＭＳ Ｐ明朝" panose="02020600040205080304" pitchFamily="18" charset="-128"/>
                        </a:rPr>
                        <a:t>）</a:t>
                      </a:r>
                      <a:endParaRPr kumimoji="1" lang="ja-JP" altLang="en-US" sz="1000" dirty="0">
                        <a:latin typeface="ＭＳ Ｐ明朝" panose="02020600040205080304" pitchFamily="18" charset="-128"/>
                        <a:ea typeface="ＭＳ Ｐ明朝" panose="02020600040205080304" pitchFamily="18" charset="-128"/>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rowSpan="2">
                  <a:txBody>
                    <a:bodyPr/>
                    <a:lstStyle/>
                    <a:p>
                      <a:pPr marL="177800" indent="-177800"/>
                      <a:r>
                        <a:rPr kumimoji="1" lang="ja-JP" altLang="en-US" sz="1200" dirty="0" smtClean="0">
                          <a:latin typeface="+mj-ea"/>
                          <a:ea typeface="+mj-ea"/>
                        </a:rPr>
                        <a:t>①温泉水中運動（週</a:t>
                      </a:r>
                      <a:r>
                        <a:rPr kumimoji="1" lang="en-US" altLang="ja-JP" sz="1200" dirty="0" smtClean="0">
                          <a:latin typeface="+mj-ea"/>
                          <a:ea typeface="+mj-ea"/>
                        </a:rPr>
                        <a:t>1</a:t>
                      </a:r>
                      <a:r>
                        <a:rPr kumimoji="1" lang="ja-JP" altLang="en-US" sz="1200" dirty="0" smtClean="0">
                          <a:latin typeface="+mj-ea"/>
                          <a:ea typeface="+mj-ea"/>
                        </a:rPr>
                        <a:t>回）</a:t>
                      </a:r>
                    </a:p>
                    <a:p>
                      <a:pPr marL="177800" indent="-177800"/>
                      <a:r>
                        <a:rPr kumimoji="1" lang="ja-JP" altLang="en-US" sz="1200" dirty="0" smtClean="0">
                          <a:latin typeface="+mj-ea"/>
                          <a:ea typeface="+mj-ea"/>
                        </a:rPr>
                        <a:t>②ノルディックウォーク（自宅周辺を毎日</a:t>
                      </a:r>
                      <a:r>
                        <a:rPr kumimoji="1" lang="en-US" altLang="ja-JP" sz="1200" dirty="0" smtClean="0">
                          <a:latin typeface="+mj-ea"/>
                          <a:ea typeface="+mj-ea"/>
                        </a:rPr>
                        <a:t>30</a:t>
                      </a:r>
                      <a:r>
                        <a:rPr kumimoji="1" lang="ja-JP" altLang="en-US" sz="1200" dirty="0" smtClean="0">
                          <a:latin typeface="+mj-ea"/>
                          <a:ea typeface="+mj-ea"/>
                        </a:rPr>
                        <a:t>分）</a:t>
                      </a:r>
                    </a:p>
                    <a:p>
                      <a:pPr marL="177800" indent="-177800"/>
                      <a:r>
                        <a:rPr kumimoji="1" lang="ja-JP" altLang="en-US" sz="1200" dirty="0" smtClean="0">
                          <a:latin typeface="+mj-ea"/>
                          <a:ea typeface="+mj-ea"/>
                        </a:rPr>
                        <a:t>③暮らしのサポートセンターで役割づくり（食事づくりのメンバーとして）</a:t>
                      </a:r>
                      <a:endParaRPr kumimoji="1" lang="en-US" altLang="ja-JP" sz="1200" dirty="0" smtClean="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200" dirty="0" smtClean="0">
                          <a:latin typeface="+mj-ea"/>
                          <a:ea typeface="+mj-ea"/>
                        </a:rPr>
                        <a:t>ケアマネジメント、リハ職の対応は終結</a:t>
                      </a:r>
                      <a:endParaRPr kumimoji="1" lang="en-US" altLang="ja-JP" sz="1200" dirty="0" smtClean="0">
                        <a:latin typeface="+mj-ea"/>
                        <a:ea typeface="+mj-ea"/>
                      </a:endParaRPr>
                    </a:p>
                  </a:txBody>
                  <a:tcPr marL="91484" marR="9148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tcPr>
                </a:tc>
              </a:tr>
              <a:tr h="7030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95250" indent="-95250"/>
                      <a:endParaRPr kumimoji="1" lang="en-US" altLang="ja-JP" sz="1200" dirty="0" smtClean="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661942">
                <a:tc>
                  <a:txBody>
                    <a:bodyPr/>
                    <a:lstStyle/>
                    <a:p>
                      <a:pPr algn="ctr"/>
                      <a:r>
                        <a:rPr kumimoji="1" lang="ja-JP" altLang="en-US" sz="1200" spc="-150" dirty="0" smtClean="0"/>
                        <a:t>リハ職の</a:t>
                      </a:r>
                      <a:endParaRPr kumimoji="1" lang="en-US" altLang="ja-JP" sz="1200" spc="-150" dirty="0" smtClean="0"/>
                    </a:p>
                    <a:p>
                      <a:pPr algn="ctr"/>
                      <a:r>
                        <a:rPr kumimoji="1" lang="ja-JP" altLang="en-US" sz="1200" spc="-150" dirty="0" smtClean="0"/>
                        <a:t>対応</a:t>
                      </a: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r>
                        <a:rPr kumimoji="1" lang="ja-JP" altLang="en-US" sz="1000" dirty="0" smtClean="0">
                          <a:latin typeface="ＭＳ Ｐ明朝" panose="02020600040205080304" pitchFamily="18" charset="-128"/>
                          <a:ea typeface="ＭＳ Ｐ明朝" panose="02020600040205080304" pitchFamily="18" charset="-128"/>
                        </a:rPr>
                        <a:t>（この時点では、リハ職等の多職種によるケースカンファレンス等は準備中）</a:t>
                      </a:r>
                      <a:endParaRPr kumimoji="1" lang="ja-JP" altLang="en-US" sz="1000" dirty="0">
                        <a:latin typeface="ＭＳ Ｐ明朝" panose="02020600040205080304" pitchFamily="18" charset="-128"/>
                        <a:ea typeface="ＭＳ Ｐ明朝" panose="02020600040205080304" pitchFamily="18" charset="-128"/>
                      </a:endParaRPr>
                    </a:p>
                  </a:txBody>
                  <a:tcPr marL="91484" marR="91484">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177800" indent="-177800"/>
                      <a:r>
                        <a:rPr kumimoji="1" lang="en-US" altLang="ja-JP" sz="1200" dirty="0" smtClean="0">
                          <a:latin typeface="+mj-ea"/>
                          <a:ea typeface="+mj-ea"/>
                        </a:rPr>
                        <a:t>〈</a:t>
                      </a:r>
                      <a:r>
                        <a:rPr kumimoji="1" lang="ja-JP" altLang="en-US" sz="1200" dirty="0" smtClean="0">
                          <a:latin typeface="+mj-ea"/>
                          <a:ea typeface="+mj-ea"/>
                        </a:rPr>
                        <a:t>ケースカンファレンス</a:t>
                      </a:r>
                      <a:r>
                        <a:rPr kumimoji="1" lang="en-US" altLang="ja-JP" sz="1200" dirty="0" smtClean="0">
                          <a:latin typeface="+mj-ea"/>
                          <a:ea typeface="+mj-ea"/>
                        </a:rPr>
                        <a:t>〉</a:t>
                      </a:r>
                    </a:p>
                    <a:p>
                      <a:pPr marL="177800" indent="-177800"/>
                      <a:r>
                        <a:rPr kumimoji="1" lang="ja-JP" altLang="en-US" sz="1200" dirty="0" smtClean="0">
                          <a:latin typeface="+mj-ea"/>
                          <a:ea typeface="+mj-ea"/>
                        </a:rPr>
                        <a:t>・外来リハの病院リハ職が、達成可能な目標設定をアドバイス</a:t>
                      </a:r>
                      <a:endParaRPr kumimoji="1" lang="ja-JP" altLang="en-US" sz="1200" dirty="0">
                        <a:latin typeface="+mj-ea"/>
                        <a:ea typeface="+mj-ea"/>
                      </a:endParaRPr>
                    </a:p>
                  </a:txBody>
                  <a:tcPr marL="91484" marR="91484">
                    <a:lnL w="12700" cap="flat" cmpd="sng" algn="ctr">
                      <a:solidFill>
                        <a:schemeClr val="tx2">
                          <a:lumMod val="40000"/>
                          <a:lumOff val="60000"/>
                        </a:schemeClr>
                      </a:solidFill>
                      <a:prstDash val="solid"/>
                      <a:round/>
                      <a:headEnd type="none" w="med" len="med"/>
                      <a:tailEnd type="none" w="med" len="med"/>
                    </a:lnL>
                    <a:lnR w="9525"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95250" indent="-95250"/>
                      <a:endParaRPr kumimoji="1" lang="ja-JP" altLang="en-US" sz="1200" dirty="0">
                        <a:latin typeface="+mj-ea"/>
                        <a:ea typeface="+mj-ea"/>
                      </a:endParaRPr>
                    </a:p>
                  </a:txBody>
                  <a:tcPr marL="91484" marR="91484">
                    <a:lnL w="9525"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右矢印 14"/>
          <p:cNvSpPr/>
          <p:nvPr/>
        </p:nvSpPr>
        <p:spPr>
          <a:xfrm>
            <a:off x="6189553" y="1816659"/>
            <a:ext cx="689608"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81298570"/>
              </p:ext>
            </p:extLst>
          </p:nvPr>
        </p:nvGraphicFramePr>
        <p:xfrm>
          <a:off x="126144" y="143005"/>
          <a:ext cx="9625831" cy="703061"/>
        </p:xfrm>
        <a:graphic>
          <a:graphicData uri="http://schemas.openxmlformats.org/drawingml/2006/table">
            <a:tbl>
              <a:tblPr firstRow="1" bandRow="1">
                <a:tableStyleId>{E8B1032C-EA38-4F05-BA0D-38AFFFC7BED3}</a:tableStyleId>
              </a:tblPr>
              <a:tblGrid>
                <a:gridCol w="961370"/>
                <a:gridCol w="8664461"/>
              </a:tblGrid>
              <a:tr h="231918">
                <a:tc rowSpan="2">
                  <a:txBody>
                    <a:bodyPr/>
                    <a:lstStyle/>
                    <a:p>
                      <a:pPr algn="ctr"/>
                      <a:r>
                        <a:rPr kumimoji="1" lang="ja-JP" altLang="en-US" sz="1800" b="0" spc="300" dirty="0" smtClean="0">
                          <a:latin typeface="HG丸ｺﾞｼｯｸM-PRO" panose="020F0600000000000000" pitchFamily="50" charset="-128"/>
                          <a:ea typeface="HG丸ｺﾞｼｯｸM-PRO" panose="020F0600000000000000" pitchFamily="50" charset="-128"/>
                        </a:rPr>
                        <a:t>事例</a:t>
                      </a:r>
                      <a:endParaRPr kumimoji="1" lang="en-US" altLang="ja-JP" sz="1800" b="0" spc="300" dirty="0" smtClean="0">
                        <a:latin typeface="HG丸ｺﾞｼｯｸM-PRO" panose="020F0600000000000000" pitchFamily="50" charset="-128"/>
                        <a:ea typeface="HG丸ｺﾞｼｯｸM-PRO" panose="020F0600000000000000" pitchFamily="50" charset="-128"/>
                      </a:endParaRPr>
                    </a:p>
                    <a:p>
                      <a:pPr algn="ctr"/>
                      <a:r>
                        <a:rPr kumimoji="1" lang="ja-JP" altLang="en-US" sz="1400" b="0" dirty="0" smtClean="0">
                          <a:latin typeface="HG丸ｺﾞｼｯｸM-PRO" panose="020F0600000000000000" pitchFamily="50" charset="-128"/>
                          <a:ea typeface="HG丸ｺﾞｼｯｸM-PRO" panose="020F0600000000000000" pitchFamily="50" charset="-128"/>
                        </a:rPr>
                        <a:t>（竹田市）</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0" marR="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66"/>
                    </a:solidFill>
                  </a:tcPr>
                </a:tc>
                <a:tc>
                  <a:txBody>
                    <a:bodyPr/>
                    <a:lstStyle/>
                    <a:p>
                      <a:r>
                        <a:rPr kumimoji="1" lang="ja-JP" altLang="en-US" sz="1600" b="0" dirty="0" smtClean="0"/>
                        <a:t>７６歳　　女性　　一人暮らし　　要支援２</a:t>
                      </a:r>
                      <a:r>
                        <a:rPr kumimoji="1" lang="ja-JP" altLang="en-US" sz="1400" b="0" dirty="0" smtClean="0"/>
                        <a:t>（</a:t>
                      </a:r>
                      <a:r>
                        <a:rPr kumimoji="1" lang="en-US" altLang="ja-JP" sz="1400" b="0" dirty="0" smtClean="0"/>
                        <a:t>2012/4/16</a:t>
                      </a:r>
                      <a:r>
                        <a:rPr kumimoji="1" lang="ja-JP" altLang="en-US" sz="1400" b="0" dirty="0" smtClean="0"/>
                        <a:t>～</a:t>
                      </a:r>
                      <a:r>
                        <a:rPr kumimoji="1" lang="en-US" altLang="ja-JP" sz="1400" b="0" dirty="0" smtClean="0"/>
                        <a:t>2013/4/30</a:t>
                      </a:r>
                      <a:r>
                        <a:rPr kumimoji="1" lang="ja-JP" altLang="en-US" sz="1400" b="0" dirty="0" smtClean="0"/>
                        <a:t>）　　　</a:t>
                      </a:r>
                      <a:r>
                        <a:rPr kumimoji="1" lang="ja-JP" altLang="en-US" sz="1600" b="0" dirty="0" smtClean="0"/>
                        <a:t>⇒　　　更新せず</a:t>
                      </a:r>
                      <a:r>
                        <a:rPr kumimoji="1" lang="ja-JP" altLang="en-US" sz="1400" b="0" dirty="0" smtClean="0"/>
                        <a:t>　</a:t>
                      </a:r>
                      <a:endParaRPr kumimoji="1" lang="ja-JP" altLang="en-US" sz="1400" b="0" dirty="0"/>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7781">
                <a:tc vMerge="1">
                  <a:txBody>
                    <a:bodyPr/>
                    <a:lstStyle/>
                    <a:p>
                      <a:endParaRPr kumimoji="1" lang="ja-JP" altLang="en-US" dirty="0"/>
                    </a:p>
                  </a:txBody>
                  <a:tcPr/>
                </a:tc>
                <a:tc>
                  <a:txBody>
                    <a:bodyPr/>
                    <a:lstStyle/>
                    <a:p>
                      <a:r>
                        <a:rPr kumimoji="1" lang="ja-JP" altLang="en-US" sz="1400" b="0" dirty="0" smtClean="0">
                          <a:latin typeface="HG丸ｺﾞｼｯｸM-PRO" panose="020F0600000000000000" pitchFamily="50" charset="-128"/>
                          <a:ea typeface="HG丸ｺﾞｼｯｸM-PRO" panose="020F0600000000000000" pitchFamily="50" charset="-128"/>
                        </a:rPr>
                        <a:t>要介護認定を受けた経緯 ： 変形性股関節症で</a:t>
                      </a:r>
                      <a:r>
                        <a:rPr kumimoji="1" lang="en-US" altLang="ja-JP" sz="1400" b="0" dirty="0" smtClean="0">
                          <a:latin typeface="HG丸ｺﾞｼｯｸM-PRO" panose="020F0600000000000000" pitchFamily="50" charset="-128"/>
                          <a:ea typeface="HG丸ｺﾞｼｯｸM-PRO" panose="020F0600000000000000" pitchFamily="50" charset="-128"/>
                        </a:rPr>
                        <a:t>2012</a:t>
                      </a:r>
                      <a:r>
                        <a:rPr kumimoji="1" lang="ja-JP" altLang="en-US" sz="1400" b="0" dirty="0" smtClean="0">
                          <a:latin typeface="HG丸ｺﾞｼｯｸM-PRO" panose="020F0600000000000000" pitchFamily="50" charset="-128"/>
                          <a:ea typeface="HG丸ｺﾞｼｯｸM-PRO" panose="020F0600000000000000" pitchFamily="50" charset="-128"/>
                        </a:rPr>
                        <a:t>年</a:t>
                      </a:r>
                      <a:r>
                        <a:rPr kumimoji="1" lang="en-US" altLang="ja-JP" sz="1400" b="0" dirty="0" smtClean="0">
                          <a:latin typeface="HG丸ｺﾞｼｯｸM-PRO" panose="020F0600000000000000" pitchFamily="50" charset="-128"/>
                          <a:ea typeface="HG丸ｺﾞｼｯｸM-PRO" panose="020F0600000000000000" pitchFamily="50" charset="-128"/>
                        </a:rPr>
                        <a:t>1</a:t>
                      </a:r>
                      <a:r>
                        <a:rPr kumimoji="1" lang="ja-JP" altLang="en-US" sz="1400" b="0" dirty="0" smtClean="0">
                          <a:latin typeface="HG丸ｺﾞｼｯｸM-PRO" panose="020F0600000000000000" pitchFamily="50" charset="-128"/>
                          <a:ea typeface="HG丸ｺﾞｼｯｸM-PRO" panose="020F0600000000000000" pitchFamily="50" charset="-128"/>
                        </a:rPr>
                        <a:t>月に人工関節置換術を受け、</a:t>
                      </a:r>
                      <a:r>
                        <a:rPr kumimoji="1" lang="en-US" altLang="ja-JP" sz="1400" b="0" dirty="0" smtClean="0">
                          <a:latin typeface="HG丸ｺﾞｼｯｸM-PRO" panose="020F0600000000000000" pitchFamily="50" charset="-128"/>
                          <a:ea typeface="HG丸ｺﾞｼｯｸM-PRO" panose="020F0600000000000000" pitchFamily="50" charset="-128"/>
                        </a:rPr>
                        <a:t>6</a:t>
                      </a:r>
                      <a:r>
                        <a:rPr kumimoji="1" lang="ja-JP" altLang="en-US" sz="1400" b="0" dirty="0" smtClean="0">
                          <a:latin typeface="HG丸ｺﾞｼｯｸM-PRO" panose="020F0600000000000000" pitchFamily="50" charset="-128"/>
                          <a:ea typeface="HG丸ｺﾞｼｯｸM-PRO" panose="020F0600000000000000" pitchFamily="50" charset="-128"/>
                        </a:rPr>
                        <a:t>月に自宅に戻る</a:t>
                      </a:r>
                      <a:endParaRPr kumimoji="1" lang="ja-JP" altLang="en-US" sz="1400" b="0" dirty="0">
                        <a:latin typeface="HG丸ｺﾞｼｯｸM-PRO" panose="020F0600000000000000" pitchFamily="50" charset="-128"/>
                        <a:ea typeface="HG丸ｺﾞｼｯｸM-PRO" panose="020F0600000000000000" pitchFamily="50" charset="-128"/>
                      </a:endParaRPr>
                    </a:p>
                  </a:txBody>
                  <a:tcPr marL="91484" marR="914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2" name="角丸四角形 1"/>
          <p:cNvSpPr/>
          <p:nvPr/>
        </p:nvSpPr>
        <p:spPr>
          <a:xfrm>
            <a:off x="6116973" y="5460286"/>
            <a:ext cx="3646292" cy="1021556"/>
          </a:xfrm>
          <a:prstGeom prst="roundRect">
            <a:avLst/>
          </a:prstGeom>
        </p:spPr>
        <p:style>
          <a:lnRef idx="2">
            <a:schemeClr val="accent6"/>
          </a:lnRef>
          <a:fillRef idx="1">
            <a:schemeClr val="lt1"/>
          </a:fillRef>
          <a:effectRef idx="0">
            <a:schemeClr val="accent6"/>
          </a:effectRef>
          <a:fontRef idx="minor">
            <a:schemeClr val="dk1"/>
          </a:fontRef>
        </p:style>
        <p:txBody>
          <a:bodyPr lIns="36000" tIns="0" rIns="36000" bIns="0" rtlCol="0" anchor="ctr">
            <a:spAutoFit/>
          </a:bodyPr>
          <a:lstStyle/>
          <a:p>
            <a:r>
              <a:rPr lang="ja-JP" altLang="en-US" sz="1200" dirty="0" smtClean="0"/>
              <a:t>・収穫した野菜を地域の直売所で販売</a:t>
            </a:r>
            <a:endParaRPr lang="en-US" altLang="ja-JP" sz="1200" dirty="0" smtClean="0"/>
          </a:p>
          <a:p>
            <a:pPr marL="85725" indent="-85725"/>
            <a:r>
              <a:rPr lang="ja-JP" altLang="en-US" sz="1200" dirty="0" smtClean="0"/>
              <a:t>・暮らし</a:t>
            </a:r>
            <a:r>
              <a:rPr lang="ja-JP" altLang="en-US" sz="1200" dirty="0"/>
              <a:t>のサポートセンターで</a:t>
            </a:r>
            <a:r>
              <a:rPr lang="ja-JP" altLang="en-US" sz="1200" dirty="0" smtClean="0"/>
              <a:t>食事づくりのボランティア活動</a:t>
            </a:r>
            <a:endParaRPr lang="en-US" altLang="ja-JP" sz="1200" dirty="0" smtClean="0"/>
          </a:p>
          <a:p>
            <a:pPr marL="85725" indent="-85725"/>
            <a:r>
              <a:rPr lang="ja-JP" altLang="en-US" sz="1200" dirty="0" smtClean="0"/>
              <a:t>・地域の高齢者</a:t>
            </a:r>
            <a:r>
              <a:rPr lang="ja-JP" altLang="en-US" sz="1200" dirty="0"/>
              <a:t>サロンで元気に</a:t>
            </a:r>
            <a:r>
              <a:rPr lang="ja-JP" altLang="en-US" sz="1200" dirty="0" smtClean="0"/>
              <a:t>なった自分の体験を話したり、体操指導等の世話役を担っている</a:t>
            </a:r>
            <a:endParaRPr lang="ja-JP" altLang="en-US" sz="1200" dirty="0"/>
          </a:p>
        </p:txBody>
      </p:sp>
      <p:sp>
        <p:nvSpPr>
          <p:cNvPr id="4" name="テキスト ボックス 3"/>
          <p:cNvSpPr txBox="1"/>
          <p:nvPr/>
        </p:nvSpPr>
        <p:spPr>
          <a:xfrm>
            <a:off x="7620203" y="4864259"/>
            <a:ext cx="2131772" cy="461665"/>
          </a:xfrm>
          <a:prstGeom prst="rect">
            <a:avLst/>
          </a:prstGeom>
          <a:noFill/>
        </p:spPr>
        <p:txBody>
          <a:bodyPr wrap="square" rtlCol="0">
            <a:spAutoFit/>
          </a:bodyPr>
          <a:lstStyle/>
          <a:p>
            <a:r>
              <a:rPr lang="ja-JP" altLang="en-US" sz="1200" dirty="0" smtClean="0"/>
              <a:t>日常</a:t>
            </a:r>
            <a:r>
              <a:rPr lang="ja-JP" altLang="en-US" sz="1200" dirty="0"/>
              <a:t>生活が困らなく</a:t>
            </a:r>
            <a:r>
              <a:rPr lang="ja-JP" altLang="en-US" sz="1200" dirty="0" smtClean="0"/>
              <a:t>なり、</a:t>
            </a:r>
            <a:r>
              <a:rPr lang="ja-JP" altLang="en-US" sz="1200" dirty="0"/>
              <a:t>自ら要介護認定を更新しなかった。</a:t>
            </a:r>
          </a:p>
        </p:txBody>
      </p:sp>
      <p:sp>
        <p:nvSpPr>
          <p:cNvPr id="10" name="右矢印 9"/>
          <p:cNvSpPr/>
          <p:nvPr/>
        </p:nvSpPr>
        <p:spPr>
          <a:xfrm>
            <a:off x="3283072" y="1829493"/>
            <a:ext cx="655817" cy="506248"/>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7188068" y="4869075"/>
            <a:ext cx="412236" cy="452033"/>
          </a:xfrm>
          <a:prstGeom prst="rightArrow">
            <a:avLst>
              <a:gd name="adj1" fmla="val 50000"/>
              <a:gd name="adj2" fmla="val 74267"/>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21152" y="6604084"/>
            <a:ext cx="2989756" cy="253916"/>
          </a:xfrm>
          <a:prstGeom prst="rect">
            <a:avLst/>
          </a:prstGeom>
          <a:noFill/>
        </p:spPr>
        <p:txBody>
          <a:bodyPr wrap="none" rtlCol="0" anchor="ctr" anchorCtr="0">
            <a:spAutoFit/>
          </a:bodyPr>
          <a:lstStyle/>
          <a:p>
            <a:r>
              <a:rPr kumimoji="1" lang="ja-JP" altLang="en-US" sz="1050" dirty="0" smtClean="0"/>
              <a:t>事例は、本人の了解を得た上で、竹田市から提供</a:t>
            </a:r>
            <a:endParaRPr kumimoji="1" lang="ja-JP" altLang="en-US" sz="1050" dirty="0"/>
          </a:p>
        </p:txBody>
      </p:sp>
      <p:sp>
        <p:nvSpPr>
          <p:cNvPr id="6" name="テキスト ボックス 5"/>
          <p:cNvSpPr txBox="1"/>
          <p:nvPr/>
        </p:nvSpPr>
        <p:spPr>
          <a:xfrm>
            <a:off x="6116972" y="5172035"/>
            <a:ext cx="1309974" cy="307777"/>
          </a:xfrm>
          <a:prstGeom prst="rect">
            <a:avLst/>
          </a:prstGeom>
          <a:noFill/>
        </p:spPr>
        <p:txBody>
          <a:bodyPr wrap="none" rtlCol="0">
            <a:spAutoFit/>
          </a:bodyPr>
          <a:lstStyle/>
          <a:p>
            <a:r>
              <a:rPr kumimoji="1" lang="en-US" altLang="ja-JP" sz="1400" dirty="0" smtClean="0"/>
              <a:t>【</a:t>
            </a:r>
            <a:r>
              <a:rPr kumimoji="1" lang="ja-JP" altLang="en-US" sz="1400" dirty="0" smtClean="0"/>
              <a:t>現在</a:t>
            </a:r>
            <a:r>
              <a:rPr kumimoji="1" lang="en-US" altLang="ja-JP" sz="1400" dirty="0" smtClean="0"/>
              <a:t>】</a:t>
            </a:r>
            <a:r>
              <a:rPr kumimoji="1" lang="ja-JP" altLang="en-US" sz="1000" dirty="0" smtClean="0"/>
              <a:t>（</a:t>
            </a:r>
            <a:r>
              <a:rPr kumimoji="1" lang="en-US" altLang="ja-JP" sz="1000" dirty="0" smtClean="0"/>
              <a:t>2013.10</a:t>
            </a:r>
            <a:r>
              <a:rPr kumimoji="1" lang="ja-JP" altLang="en-US" sz="1000" dirty="0" smtClean="0"/>
              <a:t>）</a:t>
            </a:r>
            <a:endParaRPr kumimoji="1" lang="ja-JP" altLang="en-US" sz="1000" dirty="0"/>
          </a:p>
        </p:txBody>
      </p:sp>
      <p:pic>
        <p:nvPicPr>
          <p:cNvPr id="1026" name="Picture 2" descr="http://www.oita-press.co.jp/mobile/data/local_news/2013/07/2013_13751470231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9162" y="1046971"/>
            <a:ext cx="2471681" cy="1842577"/>
          </a:xfrm>
          <a:prstGeom prst="rect">
            <a:avLst/>
          </a:prstGeom>
          <a:noFill/>
          <a:effectLst>
            <a:glow rad="127000">
              <a:schemeClr val="accent1">
                <a:alpha val="70000"/>
              </a:schemeClr>
            </a:glow>
          </a:effectLst>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6905539" y="2711611"/>
            <a:ext cx="2476619"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収穫した野菜を地域の仲間と販売</a:t>
            </a:r>
            <a:endParaRPr kumimoji="1" lang="ja-JP" altLang="en-US" sz="11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708" y="1104163"/>
            <a:ext cx="2305364" cy="1728192"/>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1235" y="1083182"/>
            <a:ext cx="2235155" cy="1675561"/>
          </a:xfrm>
          <a:prstGeom prst="rect">
            <a:avLst/>
          </a:prstGeom>
          <a:noFill/>
          <a:ln>
            <a:noFill/>
          </a:ln>
          <a:effectLst>
            <a:glow rad="127000">
              <a:schemeClr val="accent1">
                <a:alpha val="7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18"/>
          <p:cNvSpPr txBox="1"/>
          <p:nvPr/>
        </p:nvSpPr>
        <p:spPr>
          <a:xfrm>
            <a:off x="3880323" y="2754966"/>
            <a:ext cx="2422793"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暮らしのサポートセンターで食事づくり</a:t>
            </a:r>
            <a:endParaRPr kumimoji="1" lang="ja-JP" altLang="en-US" sz="1100" dirty="0"/>
          </a:p>
        </p:txBody>
      </p:sp>
      <p:sp>
        <p:nvSpPr>
          <p:cNvPr id="18" name="テキスト ボックス 17"/>
          <p:cNvSpPr txBox="1"/>
          <p:nvPr/>
        </p:nvSpPr>
        <p:spPr>
          <a:xfrm>
            <a:off x="918994" y="2702509"/>
            <a:ext cx="2422793" cy="259692"/>
          </a:xfrm>
          <a:prstGeom prst="rect">
            <a:avLst/>
          </a:prstGeom>
          <a:solidFill>
            <a:schemeClr val="bg1"/>
          </a:solidFill>
          <a:effectLst>
            <a:glow rad="127000">
              <a:schemeClr val="accent1">
                <a:alpha val="70000"/>
              </a:schemeClr>
            </a:glow>
          </a:effectLst>
        </p:spPr>
        <p:txBody>
          <a:bodyPr wrap="none" rtlCol="0" anchor="ctr" anchorCtr="0">
            <a:noAutofit/>
          </a:bodyPr>
          <a:lstStyle/>
          <a:p>
            <a:pPr algn="ctr"/>
            <a:r>
              <a:rPr kumimoji="1" lang="ja-JP" altLang="en-US" sz="1100" dirty="0" smtClean="0"/>
              <a:t>自宅周辺のウォーキングで体力づくり</a:t>
            </a:r>
            <a:endParaRPr kumimoji="1" lang="ja-JP" altLang="en-US" sz="1100" dirty="0"/>
          </a:p>
        </p:txBody>
      </p:sp>
      <p:sp>
        <p:nvSpPr>
          <p:cNvPr id="20" name="スライド番号プレースホルダー 4"/>
          <p:cNvSpPr txBox="1">
            <a:spLocks/>
          </p:cNvSpPr>
          <p:nvPr/>
        </p:nvSpPr>
        <p:spPr>
          <a:xfrm>
            <a:off x="9345488" y="6525344"/>
            <a:ext cx="576064" cy="311523"/>
          </a:xfrm>
          <a:prstGeom prst="rect">
            <a:avLst/>
          </a:prstGeom>
          <a:solidFill>
            <a:schemeClr val="bg1">
              <a:alpha val="43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93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902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9" name="グラフ 10"/>
          <p:cNvGraphicFramePr>
            <a:graphicFrameLocks/>
          </p:cNvGraphicFramePr>
          <p:nvPr>
            <p:extLst>
              <p:ext uri="{D42A27DB-BD31-4B8C-83A1-F6EECF244321}">
                <p14:modId xmlns:p14="http://schemas.microsoft.com/office/powerpoint/2010/main" val="3413440928"/>
              </p:ext>
            </p:extLst>
          </p:nvPr>
        </p:nvGraphicFramePr>
        <p:xfrm>
          <a:off x="6177725" y="2251693"/>
          <a:ext cx="3749890" cy="2835275"/>
        </p:xfrm>
        <a:graphic>
          <a:graphicData uri="http://schemas.openxmlformats.org/presentationml/2006/ole">
            <mc:AlternateContent xmlns:mc="http://schemas.openxmlformats.org/markup-compatibility/2006">
              <mc:Choice xmlns:v="urn:schemas-microsoft-com:vml" Requires="v">
                <p:oleObj spid="_x0000_s17442" name="Worksheet" r:id="rId5" imgW="3752816" imgH="2838585" progId="Excel.Sheet.8">
                  <p:embed/>
                </p:oleObj>
              </mc:Choice>
              <mc:Fallback>
                <p:oleObj name="Worksheet" r:id="rId5" imgW="3752816" imgH="283858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725" y="2251693"/>
                        <a:ext cx="3749890"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正方形/長方形 11"/>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介護予防事業の概要（現在）</a:t>
            </a:r>
          </a:p>
        </p:txBody>
      </p:sp>
      <p:sp>
        <p:nvSpPr>
          <p:cNvPr id="15" name="Rectangle 4" descr="20%"/>
          <p:cNvSpPr>
            <a:spLocks noChangeArrowheads="1"/>
          </p:cNvSpPr>
          <p:nvPr/>
        </p:nvSpPr>
        <p:spPr bwMode="auto">
          <a:xfrm>
            <a:off x="198257" y="523565"/>
            <a:ext cx="9509560" cy="1804749"/>
          </a:xfrm>
          <a:prstGeom prst="roundRect">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0" rIns="91424" bIns="0" anchor="ctr">
            <a:noAutofit/>
          </a:bodyPr>
          <a:lstStyle/>
          <a:p>
            <a:pPr defTabSz="912813"/>
            <a:r>
              <a:rPr lang="ja-JP" altLang="en-US" sz="1500" dirty="0" smtClean="0">
                <a:solidFill>
                  <a:srgbClr val="000000"/>
                </a:solidFill>
                <a:latin typeface="HG丸ｺﾞｼｯｸM-PRO" pitchFamily="50" charset="-128"/>
                <a:ea typeface="HG丸ｺﾞｼｯｸM-PRO" pitchFamily="50" charset="-128"/>
              </a:rPr>
              <a:t>○ </a:t>
            </a:r>
            <a:r>
              <a:rPr lang="ja-JP" altLang="en-US" sz="1500" dirty="0" smtClean="0">
                <a:solidFill>
                  <a:srgbClr val="000000"/>
                </a:solidFill>
                <a:latin typeface="HG丸ｺﾞｼｯｸM-PRO" pitchFamily="50" charset="-128"/>
                <a:ea typeface="HG丸ｺﾞｼｯｸM-PRO" pitchFamily="50" charset="-128"/>
                <a:cs typeface="Times New Roman" pitchFamily="18" charset="0"/>
              </a:rPr>
              <a:t>介護</a:t>
            </a:r>
            <a:r>
              <a:rPr lang="ja-JP" altLang="en-US" sz="1500" dirty="0">
                <a:solidFill>
                  <a:srgbClr val="000000"/>
                </a:solidFill>
                <a:latin typeface="HG丸ｺﾞｼｯｸM-PRO" pitchFamily="50" charset="-128"/>
                <a:ea typeface="HG丸ｺﾞｼｯｸM-PRO" pitchFamily="50" charset="-128"/>
                <a:cs typeface="Times New Roman" pitchFamily="18" charset="0"/>
              </a:rPr>
              <a:t>予防事業は介護保険法第１１５条の</a:t>
            </a:r>
            <a:r>
              <a:rPr lang="ja-JP" altLang="en-US" sz="1500" dirty="0" smtClean="0">
                <a:solidFill>
                  <a:srgbClr val="000000"/>
                </a:solidFill>
                <a:latin typeface="HG丸ｺﾞｼｯｸM-PRO" pitchFamily="50" charset="-128"/>
                <a:ea typeface="HG丸ｺﾞｼｯｸM-PRO" pitchFamily="50" charset="-128"/>
                <a:cs typeface="Times New Roman" pitchFamily="18" charset="0"/>
              </a:rPr>
              <a:t>４５の</a:t>
            </a:r>
            <a:r>
              <a:rPr lang="ja-JP" altLang="en-US" sz="1500" dirty="0">
                <a:solidFill>
                  <a:srgbClr val="000000"/>
                </a:solidFill>
                <a:latin typeface="HG丸ｺﾞｼｯｸM-PRO" pitchFamily="50" charset="-128"/>
                <a:ea typeface="HG丸ｺﾞｼｯｸM-PRO" pitchFamily="50" charset="-128"/>
                <a:cs typeface="Times New Roman" pitchFamily="18" charset="0"/>
              </a:rPr>
              <a:t>規定により、</a:t>
            </a:r>
            <a:r>
              <a:rPr lang="ja-JP" altLang="en-US" sz="1500" u="sng" dirty="0">
                <a:solidFill>
                  <a:srgbClr val="000000"/>
                </a:solidFill>
                <a:latin typeface="HG丸ｺﾞｼｯｸM-PRO" pitchFamily="50" charset="-128"/>
                <a:ea typeface="HG丸ｺﾞｼｯｸM-PRO" pitchFamily="50" charset="-128"/>
                <a:cs typeface="Times New Roman" pitchFamily="18" charset="0"/>
              </a:rPr>
              <a:t>市町村に実施が義務付けられている</a:t>
            </a:r>
            <a:r>
              <a:rPr lang="ja-JP" altLang="en-US" sz="1500" dirty="0">
                <a:solidFill>
                  <a:srgbClr val="000000"/>
                </a:solidFill>
                <a:latin typeface="HG丸ｺﾞｼｯｸM-PRO" pitchFamily="50" charset="-128"/>
                <a:ea typeface="HG丸ｺﾞｼｯｸM-PRO" pitchFamily="50" charset="-128"/>
                <a:cs typeface="Times New Roman" pitchFamily="18" charset="0"/>
              </a:rPr>
              <a:t>。</a:t>
            </a:r>
            <a:endParaRPr lang="en-US" altLang="ja-JP" sz="1500" dirty="0">
              <a:solidFill>
                <a:srgbClr val="000000"/>
              </a:solidFill>
              <a:latin typeface="HG丸ｺﾞｼｯｸM-PRO" pitchFamily="50" charset="-128"/>
              <a:ea typeface="HG丸ｺﾞｼｯｸM-PRO" pitchFamily="50" charset="-128"/>
              <a:cs typeface="Times New Roman" pitchFamily="18" charset="0"/>
            </a:endParaRPr>
          </a:p>
          <a:p>
            <a:pPr marL="174625" indent="-174625" defTabSz="912813">
              <a:spcBef>
                <a:spcPts val="600"/>
              </a:spcBef>
            </a:pPr>
            <a:r>
              <a:rPr lang="ja-JP" altLang="en-US" sz="1500" dirty="0" smtClean="0">
                <a:solidFill>
                  <a:srgbClr val="000000"/>
                </a:solidFill>
                <a:latin typeface="HG丸ｺﾞｼｯｸM-PRO" pitchFamily="50" charset="-128"/>
                <a:ea typeface="HG丸ｺﾞｼｯｸM-PRO" pitchFamily="50" charset="-128"/>
              </a:rPr>
              <a:t>○ 要介護</a:t>
            </a:r>
            <a:r>
              <a:rPr lang="ja-JP" altLang="en-US" sz="1500" dirty="0">
                <a:solidFill>
                  <a:srgbClr val="000000"/>
                </a:solidFill>
                <a:latin typeface="HG丸ｺﾞｼｯｸM-PRO" pitchFamily="50" charset="-128"/>
                <a:ea typeface="HG丸ｺﾞｼｯｸM-PRO" pitchFamily="50" charset="-128"/>
              </a:rPr>
              <a:t>状態等ではない高齢者に対して、心身の機能や生活機能の低下の予防又は悪化の防止の</a:t>
            </a:r>
            <a:r>
              <a:rPr lang="ja-JP" altLang="en-US" sz="1500" dirty="0" smtClean="0">
                <a:solidFill>
                  <a:srgbClr val="000000"/>
                </a:solidFill>
                <a:latin typeface="HG丸ｺﾞｼｯｸM-PRO" pitchFamily="50" charset="-128"/>
                <a:ea typeface="HG丸ｺﾞｼｯｸM-PRO" pitchFamily="50" charset="-128"/>
              </a:rPr>
              <a:t>ために</a:t>
            </a:r>
            <a:r>
              <a:rPr lang="ja-JP" altLang="en-US" sz="1500" dirty="0">
                <a:solidFill>
                  <a:srgbClr val="000000"/>
                </a:solidFill>
                <a:latin typeface="HG丸ｺﾞｼｯｸM-PRO" pitchFamily="50" charset="-128"/>
                <a:ea typeface="HG丸ｺﾞｼｯｸM-PRO" pitchFamily="50" charset="-128"/>
              </a:rPr>
              <a:t>必要な事業として、各市町村が実施。</a:t>
            </a:r>
            <a:endParaRPr lang="en-US" altLang="ja-JP" sz="1500" dirty="0">
              <a:solidFill>
                <a:srgbClr val="000000"/>
              </a:solidFill>
              <a:latin typeface="HG丸ｺﾞｼｯｸM-PRO" pitchFamily="50" charset="-128"/>
              <a:ea typeface="HG丸ｺﾞｼｯｸM-PRO" pitchFamily="50" charset="-128"/>
            </a:endParaRPr>
          </a:p>
          <a:p>
            <a:pPr defTabSz="912813">
              <a:spcBef>
                <a:spcPts val="600"/>
              </a:spcBef>
            </a:pPr>
            <a:r>
              <a:rPr lang="ja-JP" altLang="en-US" sz="1500" dirty="0" smtClean="0">
                <a:solidFill>
                  <a:srgbClr val="000000"/>
                </a:solidFill>
                <a:latin typeface="HG丸ｺﾞｼｯｸM-PRO" pitchFamily="50" charset="-128"/>
                <a:ea typeface="HG丸ｺﾞｼｯｸM-PRO" pitchFamily="50" charset="-128"/>
              </a:rPr>
              <a:t>○ 介護</a:t>
            </a:r>
            <a:r>
              <a:rPr lang="ja-JP" altLang="en-US" sz="1500" dirty="0">
                <a:solidFill>
                  <a:srgbClr val="000000"/>
                </a:solidFill>
                <a:latin typeface="HG丸ｺﾞｼｯｸM-PRO" pitchFamily="50" charset="-128"/>
                <a:ea typeface="HG丸ｺﾞｼｯｸM-PRO" pitchFamily="50" charset="-128"/>
              </a:rPr>
              <a:t>予防事業は</a:t>
            </a:r>
            <a:r>
              <a:rPr lang="ja-JP" altLang="en-US" sz="1500" u="sng" dirty="0">
                <a:solidFill>
                  <a:srgbClr val="000000"/>
                </a:solidFill>
                <a:latin typeface="HG丸ｺﾞｼｯｸM-PRO" pitchFamily="50" charset="-128"/>
                <a:ea typeface="HG丸ｺﾞｼｯｸM-PRO" pitchFamily="50" charset="-128"/>
              </a:rPr>
              <a:t>介護給付見込み額の２％以内の額</a:t>
            </a:r>
            <a:r>
              <a:rPr lang="ja-JP" altLang="en-US" sz="1500" dirty="0">
                <a:solidFill>
                  <a:srgbClr val="000000"/>
                </a:solidFill>
                <a:latin typeface="HG丸ｺﾞｼｯｸM-PRO" pitchFamily="50" charset="-128"/>
                <a:ea typeface="HG丸ｺﾞｼｯｸM-PRO" pitchFamily="50" charset="-128"/>
              </a:rPr>
              <a:t>で実施（介護保険法施行令第３７条の１３）</a:t>
            </a:r>
            <a:endParaRPr lang="en-US" altLang="ja-JP" sz="1500" dirty="0">
              <a:solidFill>
                <a:srgbClr val="000000"/>
              </a:solidFill>
              <a:latin typeface="HG丸ｺﾞｼｯｸM-PRO" pitchFamily="50" charset="-128"/>
              <a:ea typeface="HG丸ｺﾞｼｯｸM-PRO" pitchFamily="50" charset="-128"/>
            </a:endParaRPr>
          </a:p>
          <a:p>
            <a:pPr defTabSz="912813">
              <a:spcBef>
                <a:spcPts val="600"/>
              </a:spcBef>
            </a:pPr>
            <a:r>
              <a:rPr lang="ja-JP" altLang="en-US" sz="1500" dirty="0">
                <a:solidFill>
                  <a:srgbClr val="000000"/>
                </a:solidFill>
                <a:latin typeface="HG丸ｺﾞｼｯｸM-PRO" pitchFamily="50" charset="-128"/>
                <a:ea typeface="HG丸ｺﾞｼｯｸM-PRO" pitchFamily="50" charset="-128"/>
              </a:rPr>
              <a:t>○ 平成</a:t>
            </a:r>
            <a:r>
              <a:rPr lang="ja-JP" altLang="en-US" sz="1500" dirty="0" smtClean="0">
                <a:solidFill>
                  <a:srgbClr val="000000"/>
                </a:solidFill>
                <a:latin typeface="HG丸ｺﾞｼｯｸM-PRO" pitchFamily="50" charset="-128"/>
                <a:ea typeface="HG丸ｺﾞｼｯｸM-PRO" pitchFamily="50" charset="-128"/>
              </a:rPr>
              <a:t>２５年度</a:t>
            </a:r>
            <a:r>
              <a:rPr lang="ja-JP" altLang="en-US" sz="1500" dirty="0">
                <a:solidFill>
                  <a:srgbClr val="000000"/>
                </a:solidFill>
                <a:latin typeface="HG丸ｺﾞｼｯｸM-PRO" pitchFamily="50" charset="-128"/>
                <a:ea typeface="HG丸ｺﾞｼｯｸM-PRO" pitchFamily="50" charset="-128"/>
              </a:rPr>
              <a:t>　</a:t>
            </a:r>
            <a:r>
              <a:rPr lang="ja-JP" altLang="en-US" sz="1500" u="sng" dirty="0">
                <a:solidFill>
                  <a:srgbClr val="000000"/>
                </a:solidFill>
                <a:latin typeface="HG丸ｺﾞｼｯｸM-PRO" pitchFamily="50" charset="-128"/>
                <a:ea typeface="HG丸ｺﾞｼｯｸM-PRO" pitchFamily="50" charset="-128"/>
              </a:rPr>
              <a:t>国費：</a:t>
            </a:r>
            <a:r>
              <a:rPr lang="ja-JP" altLang="en-US" sz="1500" u="sng" dirty="0" smtClean="0">
                <a:solidFill>
                  <a:prstClr val="black"/>
                </a:solidFill>
                <a:latin typeface="HG丸ｺﾞｼｯｸM-PRO" pitchFamily="50" charset="-128"/>
                <a:ea typeface="HG丸ｺﾞｼｯｸM-PRO" pitchFamily="50" charset="-128"/>
              </a:rPr>
              <a:t>１２４億円</a:t>
            </a:r>
            <a:r>
              <a:rPr lang="ja-JP" altLang="en-US" sz="1500" u="sng" dirty="0">
                <a:solidFill>
                  <a:prstClr val="black"/>
                </a:solidFill>
                <a:latin typeface="HG丸ｺﾞｼｯｸM-PRO" pitchFamily="50" charset="-128"/>
                <a:ea typeface="HG丸ｺﾞｼｯｸM-PRO" pitchFamily="50" charset="-128"/>
              </a:rPr>
              <a:t>　総事業費</a:t>
            </a:r>
            <a:r>
              <a:rPr lang="ja-JP" altLang="en-US" sz="1500" u="sng" dirty="0" smtClean="0">
                <a:solidFill>
                  <a:prstClr val="black"/>
                </a:solidFill>
                <a:latin typeface="HG丸ｺﾞｼｯｸM-PRO" pitchFamily="50" charset="-128"/>
                <a:ea typeface="HG丸ｺﾞｼｯｸM-PRO" pitchFamily="50" charset="-128"/>
              </a:rPr>
              <a:t>：４９６億円</a:t>
            </a:r>
            <a:r>
              <a:rPr lang="ja-JP" altLang="en-US" sz="1500" u="sng" dirty="0">
                <a:solidFill>
                  <a:prstClr val="black"/>
                </a:solidFill>
                <a:latin typeface="HG丸ｺﾞｼｯｸM-PRO" pitchFamily="50" charset="-128"/>
                <a:ea typeface="HG丸ｺﾞｼｯｸM-PRO" pitchFamily="50" charset="-128"/>
              </a:rPr>
              <a:t>　</a:t>
            </a:r>
            <a:r>
              <a:rPr lang="ja-JP" altLang="en-US" sz="1500" dirty="0">
                <a:solidFill>
                  <a:srgbClr val="000000"/>
                </a:solidFill>
                <a:latin typeface="HG丸ｺﾞｼｯｸM-PRO" pitchFamily="50" charset="-128"/>
                <a:ea typeface="HG丸ｺﾞｼｯｸM-PRO" pitchFamily="50" charset="-128"/>
              </a:rPr>
              <a:t> （介護保険法第１２２条の２）</a:t>
            </a:r>
            <a:endParaRPr lang="en-US" altLang="ja-JP" sz="1500" dirty="0">
              <a:solidFill>
                <a:srgbClr val="000000"/>
              </a:solidFill>
              <a:latin typeface="HG丸ｺﾞｼｯｸM-PRO" pitchFamily="50" charset="-128"/>
              <a:ea typeface="HG丸ｺﾞｼｯｸM-PRO" pitchFamily="50" charset="-128"/>
            </a:endParaRPr>
          </a:p>
          <a:p>
            <a:pPr algn="ctr" defTabSz="912813"/>
            <a:r>
              <a:rPr lang="ja-JP" altLang="en-US" sz="1600" dirty="0" smtClean="0">
                <a:solidFill>
                  <a:srgbClr val="000000"/>
                </a:solidFill>
                <a:latin typeface="HG丸ｺﾞｼｯｸM-PRO" pitchFamily="50" charset="-128"/>
                <a:ea typeface="HG丸ｺﾞｼｯｸM-PRO" pitchFamily="50" charset="-128"/>
              </a:rPr>
              <a:t>　　　　　　　　　　　</a:t>
            </a:r>
            <a:r>
              <a:rPr lang="ja-JP" altLang="en-US" sz="1600" dirty="0">
                <a:solidFill>
                  <a:srgbClr val="000000"/>
                </a:solidFill>
                <a:latin typeface="HG丸ｺﾞｼｯｸM-PRO" pitchFamily="50" charset="-128"/>
                <a:ea typeface="HG丸ｺﾞｼｯｸM-PRO" pitchFamily="50" charset="-128"/>
              </a:rPr>
              <a:t>　</a:t>
            </a:r>
            <a:r>
              <a:rPr lang="ja-JP" altLang="en-US" sz="1200" dirty="0">
                <a:solidFill>
                  <a:srgbClr val="000000"/>
                </a:solidFill>
                <a:latin typeface="HG丸ｺﾞｼｯｸM-PRO" pitchFamily="50" charset="-128"/>
                <a:ea typeface="HG丸ｺﾞｼｯｸM-PRO" pitchFamily="50" charset="-128"/>
              </a:rPr>
              <a:t>（国１／４、都道府県１／８、市町村１／８、保険料（１号２／１０、２号３／１０））</a:t>
            </a:r>
            <a:endParaRPr lang="en-US" altLang="ja-JP" sz="1200" dirty="0">
              <a:solidFill>
                <a:srgbClr val="000000"/>
              </a:solidFill>
              <a:latin typeface="HG丸ｺﾞｼｯｸM-PRO" pitchFamily="50" charset="-128"/>
              <a:ea typeface="HG丸ｺﾞｼｯｸM-PRO" pitchFamily="50" charset="-128"/>
            </a:endParaRPr>
          </a:p>
        </p:txBody>
      </p:sp>
      <p:sp>
        <p:nvSpPr>
          <p:cNvPr id="21" name="角丸四角形 20"/>
          <p:cNvSpPr/>
          <p:nvPr/>
        </p:nvSpPr>
        <p:spPr>
          <a:xfrm>
            <a:off x="198256" y="4581128"/>
            <a:ext cx="4130745" cy="360040"/>
          </a:xfrm>
          <a:prstGeom prst="round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lIns="91398" tIns="45698" rIns="91398" bIns="45698" anchor="ctr"/>
          <a:lstStyle/>
          <a:p>
            <a:pPr algn="ctr">
              <a:defRPr/>
            </a:pPr>
            <a:r>
              <a:rPr lang="ja-JP" altLang="en-US" b="1" dirty="0">
                <a:solidFill>
                  <a:prstClr val="black"/>
                </a:solidFill>
                <a:latin typeface="ＭＳ Ｐゴシック" pitchFamily="50" charset="-128"/>
              </a:rPr>
              <a:t>二次予防事業（旧：特定高齢者施策）</a:t>
            </a:r>
          </a:p>
        </p:txBody>
      </p:sp>
      <p:sp>
        <p:nvSpPr>
          <p:cNvPr id="22" name="角丸四角形 21"/>
          <p:cNvSpPr/>
          <p:nvPr/>
        </p:nvSpPr>
        <p:spPr>
          <a:xfrm>
            <a:off x="342273" y="2852738"/>
            <a:ext cx="5907496" cy="1584325"/>
          </a:xfrm>
          <a:prstGeom prst="roundRect">
            <a:avLst/>
          </a:prstGeom>
        </p:spPr>
        <p:style>
          <a:lnRef idx="1">
            <a:schemeClr val="accent1"/>
          </a:lnRef>
          <a:fillRef idx="2">
            <a:schemeClr val="accent1"/>
          </a:fillRef>
          <a:effectRef idx="1">
            <a:schemeClr val="accent1"/>
          </a:effectRef>
          <a:fontRef idx="minor">
            <a:schemeClr val="dk1"/>
          </a:fontRef>
        </p:style>
        <p:txBody>
          <a:bodyPr lIns="91398" tIns="45698" rIns="0" bIns="45698" anchor="ctr"/>
          <a:lstStyle/>
          <a:p>
            <a:pPr>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対象者</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高齢者全般</a:t>
            </a:r>
            <a:endParaRPr lang="en-US" altLang="ja-JP" sz="1500" dirty="0">
              <a:solidFill>
                <a:prstClr val="black"/>
              </a:solidFill>
              <a:latin typeface="HG丸ｺﾞｼｯｸM-PRO" pitchFamily="50" charset="-128"/>
              <a:ea typeface="HG丸ｺﾞｼｯｸM-PRO" pitchFamily="50" charset="-128"/>
            </a:endParaRPr>
          </a:p>
          <a:p>
            <a:pPr>
              <a:spcBef>
                <a:spcPts val="600"/>
              </a:spcBef>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事業内容</a:t>
            </a:r>
            <a:r>
              <a:rPr lang="en-US" altLang="ja-JP" sz="1500" dirty="0">
                <a:solidFill>
                  <a:prstClr val="black"/>
                </a:solidFill>
                <a:latin typeface="HG丸ｺﾞｼｯｸM-PRO" pitchFamily="50" charset="-128"/>
                <a:ea typeface="HG丸ｺﾞｼｯｸM-PRO" pitchFamily="50" charset="-128"/>
              </a:rPr>
              <a:t>】</a:t>
            </a:r>
          </a:p>
          <a:p>
            <a:pPr marL="174625">
              <a:defRPr/>
            </a:pPr>
            <a:r>
              <a:rPr lang="ja-JP" altLang="en-US" sz="1500" dirty="0">
                <a:solidFill>
                  <a:prstClr val="black"/>
                </a:solidFill>
                <a:latin typeface="HG丸ｺﾞｼｯｸM-PRO" pitchFamily="50" charset="-128"/>
                <a:ea typeface="HG丸ｺﾞｼｯｸM-PRO" pitchFamily="50" charset="-128"/>
              </a:rPr>
              <a:t>○ 介護予防普及啓発事業、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講演会、介護予防教室等の開催、啓発資材等の作成、配布等</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地域介護予防支援事業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ボランティア育成、自主グループ活動支援　等</a:t>
            </a:r>
            <a:endParaRPr lang="ja-JP" altLang="en-US" sz="1500" dirty="0">
              <a:solidFill>
                <a:prstClr val="black"/>
              </a:solidFill>
            </a:endParaRPr>
          </a:p>
        </p:txBody>
      </p:sp>
      <p:sp>
        <p:nvSpPr>
          <p:cNvPr id="20" name="角丸四角形 19"/>
          <p:cNvSpPr/>
          <p:nvPr/>
        </p:nvSpPr>
        <p:spPr>
          <a:xfrm>
            <a:off x="198256" y="2421091"/>
            <a:ext cx="4130745" cy="360039"/>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91398" tIns="45698" rIns="91398" bIns="45698" anchor="ctr"/>
          <a:lstStyle/>
          <a:p>
            <a:pPr algn="ctr">
              <a:defRPr/>
            </a:pPr>
            <a:r>
              <a:rPr lang="ja-JP" altLang="en-US" b="1" dirty="0">
                <a:solidFill>
                  <a:prstClr val="black"/>
                </a:solidFill>
              </a:rPr>
              <a:t>一次予防事業（旧：一般高齢者施策）</a:t>
            </a:r>
          </a:p>
        </p:txBody>
      </p:sp>
      <p:sp>
        <p:nvSpPr>
          <p:cNvPr id="23" name="角丸四角形 22"/>
          <p:cNvSpPr/>
          <p:nvPr/>
        </p:nvSpPr>
        <p:spPr>
          <a:xfrm>
            <a:off x="342272" y="5013371"/>
            <a:ext cx="9365542" cy="1655763"/>
          </a:xfrm>
          <a:prstGeom prst="roundRect">
            <a:avLst>
              <a:gd name="adj" fmla="val 14941"/>
            </a:avLst>
          </a:prstGeom>
          <a:solidFill>
            <a:srgbClr val="DFD8E8"/>
          </a:solidFill>
        </p:spPr>
        <p:style>
          <a:lnRef idx="1">
            <a:schemeClr val="accent3"/>
          </a:lnRef>
          <a:fillRef idx="2">
            <a:schemeClr val="accent3"/>
          </a:fillRef>
          <a:effectRef idx="1">
            <a:schemeClr val="accent3"/>
          </a:effectRef>
          <a:fontRef idx="minor">
            <a:schemeClr val="dk1"/>
          </a:fontRef>
        </p:style>
        <p:txBody>
          <a:bodyPr lIns="91398" tIns="45698" rIns="0" bIns="45698"/>
          <a:lstStyle/>
          <a:p>
            <a:pPr>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対象者</a:t>
            </a:r>
            <a:r>
              <a:rPr lang="en-US" altLang="ja-JP" sz="1500" baseline="30000" dirty="0">
                <a:solidFill>
                  <a:prstClr val="black"/>
                </a:solidFill>
                <a:latin typeface="HG丸ｺﾞｼｯｸM-PRO" pitchFamily="50" charset="-128"/>
                <a:ea typeface="HG丸ｺﾞｼｯｸM-PRO" pitchFamily="50" charset="-128"/>
              </a:rPr>
              <a:t> </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要介護状態等となるおそれのある高齢者（生活機能の低下等がみられる高齢者）</a:t>
            </a:r>
            <a:endParaRPr lang="en-US" altLang="ja-JP" sz="1500" baseline="30000" dirty="0">
              <a:solidFill>
                <a:prstClr val="black"/>
              </a:solidFill>
              <a:latin typeface="HG丸ｺﾞｼｯｸM-PRO" pitchFamily="50" charset="-128"/>
              <a:ea typeface="HG丸ｺﾞｼｯｸM-PRO" pitchFamily="50" charset="-128"/>
            </a:endParaRPr>
          </a:p>
          <a:p>
            <a:pPr>
              <a:spcBef>
                <a:spcPts val="600"/>
              </a:spcBef>
              <a:defRPr/>
            </a:pP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事業内容</a:t>
            </a:r>
            <a:r>
              <a:rPr lang="en-US" altLang="ja-JP" sz="1500" dirty="0">
                <a:solidFill>
                  <a:prstClr val="black"/>
                </a:solidFill>
                <a:latin typeface="HG丸ｺﾞｼｯｸM-PRO" pitchFamily="50" charset="-128"/>
                <a:ea typeface="HG丸ｺﾞｼｯｸM-PRO" pitchFamily="50" charset="-128"/>
              </a:rPr>
              <a:t>】</a:t>
            </a:r>
          </a:p>
          <a:p>
            <a:pPr marL="174625">
              <a:defRPr/>
            </a:pPr>
            <a:r>
              <a:rPr lang="ja-JP" altLang="en-US" sz="1500" dirty="0">
                <a:solidFill>
                  <a:prstClr val="black"/>
                </a:solidFill>
                <a:latin typeface="HG丸ｺﾞｼｯｸM-PRO" pitchFamily="50" charset="-128"/>
                <a:ea typeface="HG丸ｺﾞｼｯｸM-PRO" pitchFamily="50" charset="-128"/>
              </a:rPr>
              <a:t>○ 通所型介護予防事業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運動器の機能向上プログラム</a:t>
            </a:r>
            <a:r>
              <a:rPr lang="ja-JP" altLang="en-US" sz="1500" dirty="0" smtClean="0">
                <a:solidFill>
                  <a:prstClr val="black"/>
                </a:solidFill>
                <a:latin typeface="HG丸ｺﾞｼｯｸM-PRO" pitchFamily="50" charset="-128"/>
                <a:ea typeface="HG丸ｺﾞｼｯｸM-PRO" pitchFamily="50" charset="-128"/>
              </a:rPr>
              <a:t>、栄養改善プログラム、口腔機能の向上プログラム、複合プログラム 等</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訪問型介護予防事業</a:t>
            </a:r>
            <a:endParaRPr lang="en-US" altLang="ja-JP" sz="1500" dirty="0">
              <a:solidFill>
                <a:prstClr val="black"/>
              </a:solidFill>
              <a:latin typeface="HG丸ｺﾞｼｯｸM-PRO" pitchFamily="50" charset="-128"/>
              <a:ea typeface="HG丸ｺﾞｼｯｸM-PRO" pitchFamily="50" charset="-128"/>
            </a:endParaRPr>
          </a:p>
          <a:p>
            <a:pPr marL="174625">
              <a:defRPr/>
            </a:pPr>
            <a:r>
              <a:rPr lang="ja-JP" altLang="en-US" sz="1500" dirty="0">
                <a:solidFill>
                  <a:prstClr val="black"/>
                </a:solidFill>
                <a:latin typeface="HG丸ｺﾞｼｯｸM-PRO" pitchFamily="50" charset="-128"/>
                <a:ea typeface="HG丸ｺﾞｼｯｸM-PRO" pitchFamily="50" charset="-128"/>
              </a:rPr>
              <a:t>　閉じこもり、うつ、認知機能低下への対応、通所が困難な高齢者への対応　等</a:t>
            </a:r>
          </a:p>
        </p:txBody>
      </p:sp>
      <p:sp>
        <p:nvSpPr>
          <p:cNvPr id="11" name="スライド番号プレースホルダー 4"/>
          <p:cNvSpPr txBox="1">
            <a:spLocks/>
          </p:cNvSpPr>
          <p:nvPr/>
        </p:nvSpPr>
        <p:spPr>
          <a:xfrm>
            <a:off x="9273480" y="6525344"/>
            <a:ext cx="576064" cy="311523"/>
          </a:xfrm>
          <a:prstGeom prst="rect">
            <a:avLst/>
          </a:prstGeom>
          <a:solidFill>
            <a:schemeClr val="bg1">
              <a:alpha val="53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73</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102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二次予防事業の実績の推移</a:t>
            </a:r>
          </a:p>
        </p:txBody>
      </p:sp>
      <p:graphicFrame>
        <p:nvGraphicFramePr>
          <p:cNvPr id="6" name="表 5"/>
          <p:cNvGraphicFramePr>
            <a:graphicFrameLocks noGrp="1"/>
          </p:cNvGraphicFramePr>
          <p:nvPr>
            <p:extLst>
              <p:ext uri="{D42A27DB-BD31-4B8C-83A1-F6EECF244321}">
                <p14:modId xmlns:p14="http://schemas.microsoft.com/office/powerpoint/2010/main" val="3152019153"/>
              </p:ext>
            </p:extLst>
          </p:nvPr>
        </p:nvGraphicFramePr>
        <p:xfrm>
          <a:off x="702484" y="1256891"/>
          <a:ext cx="8719470" cy="4699523"/>
        </p:xfrm>
        <a:graphic>
          <a:graphicData uri="http://schemas.openxmlformats.org/drawingml/2006/table">
            <a:tbl>
              <a:tblPr firstRow="1" bandRow="1">
                <a:tableStyleId>{5940675A-B579-460E-94D1-54222C63F5DA}</a:tableStyleId>
              </a:tblPr>
              <a:tblGrid>
                <a:gridCol w="1012602"/>
                <a:gridCol w="1284478"/>
                <a:gridCol w="1284478"/>
                <a:gridCol w="1284478"/>
                <a:gridCol w="1284478"/>
                <a:gridCol w="1284478"/>
                <a:gridCol w="1284478"/>
              </a:tblGrid>
              <a:tr h="438032">
                <a:tc gridSpan="2">
                  <a:txBody>
                    <a:bodyPr/>
                    <a:lstStyle/>
                    <a:p>
                      <a:pPr algn="ctr"/>
                      <a:endParaRPr kumimoji="1" lang="ja-JP" altLang="en-US" dirty="0"/>
                    </a:p>
                  </a:txBody>
                  <a:tcPr marL="91484" marR="91484" anchor="ctr">
                    <a:solidFill>
                      <a:srgbClr val="99CCFF"/>
                    </a:solidFill>
                  </a:tcPr>
                </a:tc>
                <a:tc hMerge="1">
                  <a:txBody>
                    <a:bodyPr/>
                    <a:lstStyle/>
                    <a:p>
                      <a:pPr algn="ctr"/>
                      <a:endParaRPr kumimoji="1" lang="ja-JP" altLang="en-US" sz="1600" dirty="0"/>
                    </a:p>
                  </a:txBody>
                  <a:tcPr anchor="ct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高齢者人口に対する割合</a:t>
                      </a:r>
                      <a:endParaRPr lang="ja-JP" altLang="en-US" sz="1600" dirty="0">
                        <a:solidFill>
                          <a:schemeClr val="tx1"/>
                        </a:solidFill>
                      </a:endParaRPr>
                    </a:p>
                  </a:txBody>
                  <a:tcPr marL="91484" marR="91484" anchor="ctr">
                    <a:solidFill>
                      <a:srgbClr val="99CCFF"/>
                    </a:solidFill>
                  </a:tcPr>
                </a:tc>
                <a:tc hMerge="1">
                  <a:txBody>
                    <a:bodyPr/>
                    <a:lstStyle/>
                    <a:p>
                      <a:endParaRPr lang="ja-JP" altLang="en-US" dirty="0"/>
                    </a:p>
                  </a:txBody>
                  <a:tcPr/>
                </a:tc>
                <a:tc hMerge="1">
                  <a:txBody>
                    <a:bodyPr/>
                    <a:lstStyle/>
                    <a:p>
                      <a:endParaRPr kumimoji="1" lang="ja-JP" altLang="en-US"/>
                    </a:p>
                  </a:txBody>
                  <a:tcPr/>
                </a:tc>
                <a:tc hMerge="1">
                  <a:txBody>
                    <a:bodyPr/>
                    <a:lstStyle/>
                    <a:p>
                      <a:endParaRPr lang="ja-JP" altLang="en-US" dirty="0"/>
                    </a:p>
                  </a:txBody>
                  <a:tcPr/>
                </a:tc>
                <a:tc hMerge="1">
                  <a:txBody>
                    <a:bodyPr/>
                    <a:lstStyle/>
                    <a:p>
                      <a:endParaRPr lang="ja-JP" altLang="en-US" dirty="0"/>
                    </a:p>
                  </a:txBody>
                  <a:tcPr/>
                </a:tc>
              </a:tr>
              <a:tr h="843945">
                <a:tc>
                  <a:txBody>
                    <a:bodyPr/>
                    <a:lstStyle/>
                    <a:p>
                      <a:pPr algn="ctr"/>
                      <a:r>
                        <a:rPr kumimoji="1" lang="ja-JP" altLang="en-US" sz="1600" dirty="0" smtClean="0"/>
                        <a:t>年度</a:t>
                      </a:r>
                      <a:endParaRPr kumimoji="1" lang="ja-JP" altLang="en-US" sz="160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高齢者人口</a:t>
                      </a:r>
                      <a:r>
                        <a:rPr kumimoji="1" lang="en-US" altLang="ja-JP" sz="1200" baseline="30000" dirty="0" smtClean="0"/>
                        <a:t>*1</a:t>
                      </a:r>
                      <a:endParaRPr kumimoji="1" lang="ja-JP" altLang="en-US" sz="1200" baseline="30000" dirty="0" smtClean="0"/>
                    </a:p>
                    <a:p>
                      <a:pPr algn="ctr"/>
                      <a:r>
                        <a:rPr kumimoji="1" lang="ja-JP" altLang="en-US" sz="1200" dirty="0" smtClean="0"/>
                        <a:t>（人）</a:t>
                      </a:r>
                      <a:endParaRPr kumimoji="1" lang="ja-JP" altLang="en-US" sz="1200" dirty="0"/>
                    </a:p>
                  </a:txBody>
                  <a:tcPr marL="91484" marR="91484" anchor="ctr">
                    <a:solidFill>
                      <a:srgbClr val="99CCFF"/>
                    </a:solidFill>
                  </a:tcPr>
                </a:tc>
                <a:tc>
                  <a:txBody>
                    <a:bodyPr/>
                    <a:lstStyle/>
                    <a:p>
                      <a:pPr algn="ctr"/>
                      <a:r>
                        <a:rPr kumimoji="1" lang="ja-JP" altLang="en-US" sz="1100" dirty="0" smtClean="0"/>
                        <a:t>基本チェックリスト</a:t>
                      </a:r>
                      <a:endParaRPr kumimoji="1" lang="en-US" altLang="ja-JP" sz="1100" dirty="0" smtClean="0"/>
                    </a:p>
                    <a:p>
                      <a:pPr algn="ctr"/>
                      <a:r>
                        <a:rPr kumimoji="1" lang="ja-JP" altLang="en-US" sz="1100" dirty="0" smtClean="0"/>
                        <a:t>配布者</a:t>
                      </a:r>
                      <a:r>
                        <a:rPr kumimoji="1" lang="ja-JP" altLang="en-US" sz="1100" baseline="30000" dirty="0" smtClean="0"/>
                        <a:t>*</a:t>
                      </a:r>
                      <a:r>
                        <a:rPr kumimoji="1" lang="en-US" altLang="ja-JP" sz="1100" baseline="30000" dirty="0" smtClean="0"/>
                        <a:t>2</a:t>
                      </a:r>
                    </a:p>
                    <a:p>
                      <a:pPr algn="ctr"/>
                      <a:r>
                        <a:rPr kumimoji="1" lang="ja-JP" altLang="en-US" sz="1100" dirty="0" smtClean="0"/>
                        <a:t>（配布者数）</a:t>
                      </a:r>
                      <a:endParaRPr kumimoji="1" lang="en-US" altLang="ja-JP" sz="1200" dirty="0" smtClean="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基本チェックリスト</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回収者</a:t>
                      </a:r>
                      <a:r>
                        <a:rPr kumimoji="1" lang="ja-JP" altLang="en-US" sz="1100" baseline="30000" dirty="0" smtClean="0"/>
                        <a:t>*</a:t>
                      </a:r>
                      <a:r>
                        <a:rPr kumimoji="1" lang="en-US" altLang="ja-JP" sz="1100"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（回収者数）</a:t>
                      </a:r>
                      <a:endParaRPr kumimoji="1" lang="en-US" altLang="ja-JP" sz="1100" dirty="0" smtClean="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基本チェックリスト</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回収率</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回収者数／</a:t>
                      </a:r>
                      <a:endParaRPr kumimoji="1" lang="en-US" altLang="ja-JP" sz="105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配布者数（</a:t>
                      </a:r>
                      <a:r>
                        <a:rPr kumimoji="1" lang="en-US" altLang="ja-JP" sz="1050" dirty="0" smtClean="0"/>
                        <a:t>%</a:t>
                      </a:r>
                      <a:r>
                        <a:rPr kumimoji="1" lang="ja-JP" altLang="en-US" sz="1050" dirty="0" smtClean="0"/>
                        <a:t>）</a:t>
                      </a:r>
                      <a:endParaRPr kumimoji="1" lang="ja-JP" altLang="en-US" sz="105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二次予防事業</a:t>
                      </a:r>
                    </a:p>
                    <a:p>
                      <a:pPr algn="ctr"/>
                      <a:r>
                        <a:rPr kumimoji="1" lang="ja-JP" altLang="en-US" sz="1100" dirty="0" smtClean="0"/>
                        <a:t>対象者</a:t>
                      </a:r>
                      <a:r>
                        <a:rPr kumimoji="1" lang="ja-JP" altLang="en-US" sz="1100" baseline="30000" dirty="0" smtClean="0"/>
                        <a:t>*</a:t>
                      </a:r>
                      <a:r>
                        <a:rPr kumimoji="1" lang="en-US" altLang="ja-JP" sz="1100" baseline="30000" dirty="0" smtClean="0"/>
                        <a:t>4</a:t>
                      </a:r>
                    </a:p>
                    <a:p>
                      <a:pPr algn="ctr"/>
                      <a:r>
                        <a:rPr kumimoji="1" lang="ja-JP" altLang="en-US" sz="1100" dirty="0" smtClean="0"/>
                        <a:t>（対象者数）</a:t>
                      </a:r>
                      <a:endParaRPr kumimoji="1" lang="ja-JP" altLang="en-US" sz="1100" dirty="0"/>
                    </a:p>
                  </a:txBody>
                  <a:tcPr marL="91484" marR="91484" anchor="ctr">
                    <a:solidFill>
                      <a:srgbClr val="99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二次予防事業</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参加者</a:t>
                      </a:r>
                      <a:r>
                        <a:rPr kumimoji="1" lang="ja-JP" altLang="en-US" sz="1100" baseline="30000" dirty="0" smtClean="0"/>
                        <a:t>*</a:t>
                      </a:r>
                      <a:r>
                        <a:rPr kumimoji="1" lang="en-US" altLang="ja-JP" sz="1100" baseline="30000" dirty="0" smtClean="0"/>
                        <a:t>5</a:t>
                      </a:r>
                      <a:endParaRPr kumimoji="1" lang="en-US" altLang="ja-JP"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（参加者数）</a:t>
                      </a:r>
                      <a:endParaRPr kumimoji="1" lang="en-US" altLang="ja-JP" sz="1100" dirty="0" smtClean="0"/>
                    </a:p>
                  </a:txBody>
                  <a:tcPr marL="91484" marR="91484" anchor="ctr">
                    <a:solidFill>
                      <a:srgbClr val="99CCFF"/>
                    </a:solidFill>
                  </a:tcPr>
                </a:tc>
              </a:tr>
              <a:tr h="569591">
                <a:tc>
                  <a:txBody>
                    <a:bodyPr/>
                    <a:lstStyle/>
                    <a:p>
                      <a:pPr algn="ctr"/>
                      <a:r>
                        <a:rPr kumimoji="1" lang="en-US" altLang="ja-JP" sz="1600" dirty="0" smtClean="0"/>
                        <a:t>H18</a:t>
                      </a:r>
                      <a:endParaRPr kumimoji="1" lang="ja-JP" altLang="en-US" sz="1600" dirty="0"/>
                    </a:p>
                  </a:txBody>
                  <a:tcPr marL="91484" marR="91484" anchor="ctr">
                    <a:solidFill>
                      <a:srgbClr val="99CCFF"/>
                    </a:solidFill>
                  </a:tcPr>
                </a:tc>
                <a:tc>
                  <a:txBody>
                    <a:bodyPr/>
                    <a:lstStyle/>
                    <a:p>
                      <a:pPr algn="ctr"/>
                      <a:r>
                        <a:rPr kumimoji="1" lang="en-US" altLang="ja-JP" sz="1400" dirty="0" smtClean="0"/>
                        <a:t>26,761,472</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1484" marR="91484" anchor="ctr"/>
                </a:tc>
                <a:tc>
                  <a:txBody>
                    <a:bodyPr/>
                    <a:lstStyle/>
                    <a:p>
                      <a:pPr algn="ctr"/>
                      <a:r>
                        <a:rPr kumimoji="1" lang="en-US" altLang="ja-JP" sz="1400" dirty="0" smtClean="0"/>
                        <a:t>0.6%</a:t>
                      </a:r>
                    </a:p>
                    <a:p>
                      <a:pPr algn="ctr"/>
                      <a:r>
                        <a:rPr kumimoji="1" lang="ja-JP" altLang="en-US" sz="1200" dirty="0" smtClean="0"/>
                        <a:t>（ </a:t>
                      </a:r>
                      <a:r>
                        <a:rPr kumimoji="1" lang="en-US" altLang="ja-JP" sz="1200" dirty="0" smtClean="0"/>
                        <a:t>157,518</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0.2%</a:t>
                      </a:r>
                    </a:p>
                    <a:p>
                      <a:pPr algn="ctr"/>
                      <a:r>
                        <a:rPr kumimoji="1" lang="ja-JP" altLang="en-US" sz="1200" dirty="0" smtClean="0"/>
                        <a:t>（</a:t>
                      </a:r>
                      <a:r>
                        <a:rPr kumimoji="1" lang="en-US" altLang="ja-JP" sz="1200" dirty="0" smtClean="0"/>
                        <a:t>50,965</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H19</a:t>
                      </a:r>
                    </a:p>
                  </a:txBody>
                  <a:tcPr marL="91484" marR="91484" anchor="ctr">
                    <a:solidFill>
                      <a:srgbClr val="99CCFF"/>
                    </a:solidFill>
                  </a:tcPr>
                </a:tc>
                <a:tc>
                  <a:txBody>
                    <a:bodyPr/>
                    <a:lstStyle/>
                    <a:p>
                      <a:pPr algn="ctr"/>
                      <a:r>
                        <a:rPr kumimoji="1" lang="en-US" altLang="ja-JP" sz="1400" dirty="0" smtClean="0"/>
                        <a:t>27,487,395</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algn="ctr"/>
                      <a:r>
                        <a:rPr kumimoji="1" lang="ja-JP" altLang="en-US" sz="1400" dirty="0" smtClean="0"/>
                        <a:t>－</a:t>
                      </a:r>
                      <a:endParaRPr kumimoji="1" lang="ja-JP" altLang="en-US" sz="1400" dirty="0"/>
                    </a:p>
                  </a:txBody>
                  <a:tcPr marL="91484" marR="91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L="91484" marR="91484" anchor="ctr"/>
                </a:tc>
                <a:tc>
                  <a:txBody>
                    <a:bodyPr/>
                    <a:lstStyle/>
                    <a:p>
                      <a:pPr algn="ctr"/>
                      <a:r>
                        <a:rPr kumimoji="1" lang="en-US" altLang="ja-JP" sz="1400" dirty="0" smtClean="0"/>
                        <a:t>3.3%</a:t>
                      </a:r>
                    </a:p>
                    <a:p>
                      <a:pPr algn="ctr"/>
                      <a:r>
                        <a:rPr kumimoji="1" lang="ja-JP" altLang="en-US" sz="1200" dirty="0" smtClean="0"/>
                        <a:t>（ </a:t>
                      </a:r>
                      <a:r>
                        <a:rPr kumimoji="1" lang="en-US" altLang="ja-JP" sz="1200" dirty="0" smtClean="0"/>
                        <a:t>898,404</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0.4%</a:t>
                      </a:r>
                    </a:p>
                    <a:p>
                      <a:pPr algn="ctr"/>
                      <a:r>
                        <a:rPr kumimoji="1" lang="ja-JP" altLang="en-US" sz="1200" dirty="0" smtClean="0"/>
                        <a:t>（</a:t>
                      </a:r>
                      <a:r>
                        <a:rPr kumimoji="1" lang="en-US" altLang="ja-JP" sz="1200" dirty="0" smtClean="0"/>
                        <a:t>109,356</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H20 </a:t>
                      </a:r>
                    </a:p>
                  </a:txBody>
                  <a:tcPr marL="91484" marR="91484" anchor="ctr">
                    <a:solidFill>
                      <a:srgbClr val="99CCFF"/>
                    </a:solidFill>
                  </a:tcPr>
                </a:tc>
                <a:tc>
                  <a:txBody>
                    <a:bodyPr/>
                    <a:lstStyle/>
                    <a:p>
                      <a:pPr algn="ctr"/>
                      <a:r>
                        <a:rPr kumimoji="1" lang="en-US" altLang="ja-JP" sz="1400" dirty="0" smtClean="0"/>
                        <a:t>28,291,360</a:t>
                      </a:r>
                      <a:endParaRPr kumimoji="1" lang="ja-JP" altLang="en-US" sz="1400" dirty="0"/>
                    </a:p>
                  </a:txBody>
                  <a:tcPr marL="91484" marR="91484" anchor="ctr"/>
                </a:tc>
                <a:tc>
                  <a:txBody>
                    <a:bodyPr/>
                    <a:lstStyle/>
                    <a:p>
                      <a:pPr algn="ctr"/>
                      <a:r>
                        <a:rPr kumimoji="1" lang="en-US" altLang="ja-JP" sz="1400" dirty="0" smtClean="0"/>
                        <a:t>52.4%</a:t>
                      </a:r>
                    </a:p>
                    <a:p>
                      <a:pPr algn="ctr"/>
                      <a:r>
                        <a:rPr kumimoji="1" lang="ja-JP" altLang="en-US" sz="1200" dirty="0" smtClean="0"/>
                        <a:t>（</a:t>
                      </a:r>
                      <a:r>
                        <a:rPr kumimoji="1" lang="en-US" altLang="ja-JP" sz="1200" dirty="0" smtClean="0"/>
                        <a:t>14,827,663</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30.7</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8,694,702</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58.6%</a:t>
                      </a:r>
                      <a:endParaRPr kumimoji="1" lang="ja-JP" altLang="en-US" sz="1400" dirty="0"/>
                    </a:p>
                  </a:txBody>
                  <a:tcPr marL="91484" marR="91484" anchor="ctr"/>
                </a:tc>
                <a:tc>
                  <a:txBody>
                    <a:bodyPr/>
                    <a:lstStyle/>
                    <a:p>
                      <a:pPr algn="ctr"/>
                      <a:r>
                        <a:rPr kumimoji="1" lang="en-US" altLang="ja-JP" sz="1400" dirty="0" smtClean="0"/>
                        <a:t>3.7%</a:t>
                      </a:r>
                    </a:p>
                    <a:p>
                      <a:pPr algn="ctr"/>
                      <a:r>
                        <a:rPr kumimoji="1" lang="ja-JP" altLang="en-US" sz="1200" dirty="0" smtClean="0"/>
                        <a:t>（</a:t>
                      </a:r>
                      <a:r>
                        <a:rPr kumimoji="1" lang="en-US" altLang="ja-JP" sz="1200" dirty="0" smtClean="0"/>
                        <a:t>1,052,195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p>
                    <a:p>
                      <a:pPr algn="ctr"/>
                      <a:r>
                        <a:rPr kumimoji="1" lang="ja-JP" altLang="en-US" sz="1200" dirty="0" smtClean="0"/>
                        <a:t>（</a:t>
                      </a:r>
                      <a:r>
                        <a:rPr kumimoji="1" lang="en-US" altLang="ja-JP" sz="1200" dirty="0" smtClean="0"/>
                        <a:t>128,253</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H21 </a:t>
                      </a:r>
                      <a:endParaRPr kumimoji="1" lang="ja-JP" altLang="en-US" sz="1600" dirty="0"/>
                    </a:p>
                  </a:txBody>
                  <a:tcPr marL="91484" marR="91484" anchor="ctr">
                    <a:solidFill>
                      <a:srgbClr val="99CCFF"/>
                    </a:solidFill>
                  </a:tcPr>
                </a:tc>
                <a:tc>
                  <a:txBody>
                    <a:bodyPr/>
                    <a:lstStyle/>
                    <a:p>
                      <a:pPr algn="ctr"/>
                      <a:r>
                        <a:rPr kumimoji="1" lang="en-US" altLang="ja-JP" sz="1400" dirty="0" smtClean="0"/>
                        <a:t>28,933,063</a:t>
                      </a:r>
                      <a:endParaRPr kumimoji="1" lang="ja-JP" altLang="en-US" sz="1400" dirty="0"/>
                    </a:p>
                  </a:txBody>
                  <a:tcPr marL="91484" marR="91484" anchor="ctr"/>
                </a:tc>
                <a:tc>
                  <a:txBody>
                    <a:bodyPr/>
                    <a:lstStyle/>
                    <a:p>
                      <a:pPr algn="ctr"/>
                      <a:r>
                        <a:rPr kumimoji="1" lang="en-US" altLang="ja-JP" sz="1400" dirty="0" smtClean="0"/>
                        <a:t>52.2%</a:t>
                      </a:r>
                    </a:p>
                    <a:p>
                      <a:pPr algn="ctr"/>
                      <a:r>
                        <a:rPr kumimoji="1" lang="ja-JP" altLang="en-US" sz="1200" dirty="0" smtClean="0"/>
                        <a:t>（</a:t>
                      </a:r>
                      <a:r>
                        <a:rPr kumimoji="1" lang="en-US" altLang="ja-JP" sz="1200" dirty="0" smtClean="0"/>
                        <a:t>15,098,378</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30.1</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8,715,167</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57.7%</a:t>
                      </a:r>
                      <a:endParaRPr kumimoji="1" lang="ja-JP" altLang="en-US" sz="1400" dirty="0"/>
                    </a:p>
                  </a:txBody>
                  <a:tcPr marL="91484" marR="91484" anchor="ctr"/>
                </a:tc>
                <a:tc>
                  <a:txBody>
                    <a:bodyPr/>
                    <a:lstStyle/>
                    <a:p>
                      <a:pPr algn="ctr"/>
                      <a:r>
                        <a:rPr kumimoji="1" lang="en-US" altLang="ja-JP" sz="1400" dirty="0" smtClean="0"/>
                        <a:t>3.4</a:t>
                      </a:r>
                      <a:r>
                        <a:rPr kumimoji="1" lang="ja-JP" altLang="en-US" sz="1400" dirty="0" smtClean="0"/>
                        <a:t>％</a:t>
                      </a:r>
                      <a:endParaRPr kumimoji="1" lang="en-US" altLang="ja-JP" sz="1400" dirty="0" smtClean="0"/>
                    </a:p>
                    <a:p>
                      <a:pPr algn="ctr"/>
                      <a:r>
                        <a:rPr kumimoji="1" lang="ja-JP" altLang="en-US" sz="1200" dirty="0" smtClean="0"/>
                        <a:t>（ </a:t>
                      </a:r>
                      <a:r>
                        <a:rPr kumimoji="1" lang="en-US" altLang="ja-JP" sz="1200" dirty="0" smtClean="0"/>
                        <a:t>984,795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143,205</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H22 </a:t>
                      </a:r>
                      <a:endParaRPr kumimoji="1" lang="ja-JP" altLang="en-US" sz="1600" dirty="0"/>
                    </a:p>
                  </a:txBody>
                  <a:tcPr marL="91484" marR="91484" anchor="ctr">
                    <a:solidFill>
                      <a:srgbClr val="99CCFF"/>
                    </a:solidFill>
                  </a:tcPr>
                </a:tc>
                <a:tc>
                  <a:txBody>
                    <a:bodyPr/>
                    <a:lstStyle/>
                    <a:p>
                      <a:pPr algn="ctr"/>
                      <a:r>
                        <a:rPr kumimoji="1" lang="en-US" altLang="ja-JP" sz="1400" dirty="0" smtClean="0"/>
                        <a:t>29,066,130</a:t>
                      </a:r>
                      <a:endParaRPr kumimoji="1" lang="ja-JP" altLang="en-US" sz="1400" dirty="0"/>
                    </a:p>
                  </a:txBody>
                  <a:tcPr marL="91484" marR="91484" anchor="ctr"/>
                </a:tc>
                <a:tc>
                  <a:txBody>
                    <a:bodyPr/>
                    <a:lstStyle/>
                    <a:p>
                      <a:pPr algn="ctr"/>
                      <a:r>
                        <a:rPr kumimoji="1" lang="en-US" altLang="ja-JP" sz="1400" dirty="0" smtClean="0"/>
                        <a:t>54.2%</a:t>
                      </a:r>
                    </a:p>
                    <a:p>
                      <a:pPr algn="ctr"/>
                      <a:r>
                        <a:rPr kumimoji="1" lang="ja-JP" altLang="en-US" sz="1200" dirty="0" smtClean="0"/>
                        <a:t>（</a:t>
                      </a:r>
                      <a:r>
                        <a:rPr kumimoji="1" lang="en-US" altLang="ja-JP" sz="1200" dirty="0" smtClean="0"/>
                        <a:t>15,754,629</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29.7%</a:t>
                      </a:r>
                    </a:p>
                    <a:p>
                      <a:pPr algn="ctr"/>
                      <a:r>
                        <a:rPr kumimoji="1" lang="ja-JP" altLang="en-US" sz="1200" dirty="0" smtClean="0"/>
                        <a:t>（ </a:t>
                      </a:r>
                      <a:r>
                        <a:rPr kumimoji="1" lang="en-US" altLang="ja-JP" sz="1200" dirty="0" smtClean="0"/>
                        <a:t>8,627,751</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54.8%</a:t>
                      </a:r>
                      <a:endParaRPr kumimoji="1" lang="ja-JP" altLang="en-US" sz="1400" dirty="0"/>
                    </a:p>
                  </a:txBody>
                  <a:tcPr marL="91484" marR="91484" anchor="ctr"/>
                </a:tc>
                <a:tc>
                  <a:txBody>
                    <a:bodyPr/>
                    <a:lstStyle/>
                    <a:p>
                      <a:pPr algn="ctr"/>
                      <a:r>
                        <a:rPr kumimoji="1" lang="en-US" altLang="ja-JP" sz="1400" dirty="0" smtClean="0"/>
                        <a:t>4.2</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1,227,956</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0.5</a:t>
                      </a:r>
                      <a:r>
                        <a:rPr kumimoji="1" lang="ja-JP" altLang="en-US" sz="1400" dirty="0" smtClean="0"/>
                        <a:t>％</a:t>
                      </a:r>
                      <a:endParaRPr kumimoji="1" lang="en-US" altLang="ja-JP" sz="1400" dirty="0" smtClean="0"/>
                    </a:p>
                    <a:p>
                      <a:pPr algn="ctr"/>
                      <a:r>
                        <a:rPr kumimoji="1" lang="ja-JP" altLang="en-US" sz="1200" dirty="0" smtClean="0"/>
                        <a:t>（</a:t>
                      </a:r>
                      <a:r>
                        <a:rPr kumimoji="1" lang="en-US" altLang="ja-JP" sz="1200" dirty="0" smtClean="0"/>
                        <a:t>155,044</a:t>
                      </a:r>
                      <a:r>
                        <a:rPr kumimoji="1" lang="ja-JP" altLang="en-US" sz="1200" dirty="0" smtClean="0"/>
                        <a:t>人）</a:t>
                      </a:r>
                      <a:endParaRPr kumimoji="1" lang="ja-JP" altLang="en-US" sz="1200" dirty="0"/>
                    </a:p>
                  </a:txBody>
                  <a:tcPr marL="91484" marR="91484" anchor="ctr"/>
                </a:tc>
              </a:tr>
              <a:tr h="569591">
                <a:tc>
                  <a:txBody>
                    <a:bodyPr/>
                    <a:lstStyle/>
                    <a:p>
                      <a:pPr algn="ctr"/>
                      <a:r>
                        <a:rPr kumimoji="1" lang="en-US" altLang="ja-JP" sz="1600" dirty="0" smtClean="0"/>
                        <a:t>H23</a:t>
                      </a:r>
                      <a:endParaRPr kumimoji="1" lang="ja-JP" altLang="en-US" sz="1600" dirty="0"/>
                    </a:p>
                  </a:txBody>
                  <a:tcPr marL="91484" marR="91484" anchor="ctr">
                    <a:solidFill>
                      <a:srgbClr val="99CCFF"/>
                    </a:solidFill>
                  </a:tcPr>
                </a:tc>
                <a:tc>
                  <a:txBody>
                    <a:bodyPr/>
                    <a:lstStyle/>
                    <a:p>
                      <a:pPr algn="ctr"/>
                      <a:r>
                        <a:rPr kumimoji="1" lang="en-US" altLang="ja-JP" sz="1400" dirty="0" smtClean="0"/>
                        <a:t>29,748,674</a:t>
                      </a:r>
                      <a:endParaRPr kumimoji="1" lang="ja-JP" altLang="en-US" sz="1400" dirty="0"/>
                    </a:p>
                  </a:txBody>
                  <a:tcPr marL="91484" marR="91484" anchor="ctr"/>
                </a:tc>
                <a:tc>
                  <a:txBody>
                    <a:bodyPr/>
                    <a:lstStyle/>
                    <a:p>
                      <a:pPr algn="ctr"/>
                      <a:r>
                        <a:rPr kumimoji="1" lang="en-US" altLang="ja-JP" sz="1400" dirty="0" smtClean="0"/>
                        <a:t>55.8%</a:t>
                      </a:r>
                    </a:p>
                    <a:p>
                      <a:pPr algn="ctr"/>
                      <a:r>
                        <a:rPr kumimoji="1" lang="ja-JP" altLang="en-US" sz="1200" dirty="0" smtClean="0"/>
                        <a:t>（</a:t>
                      </a:r>
                      <a:r>
                        <a:rPr kumimoji="1" lang="en-US" altLang="ja-JP" sz="1200" dirty="0" smtClean="0"/>
                        <a:t>16,586,054</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34.9%</a:t>
                      </a:r>
                    </a:p>
                    <a:p>
                      <a:pPr algn="ctr"/>
                      <a:r>
                        <a:rPr kumimoji="1" lang="ja-JP" altLang="en-US" sz="1200" dirty="0" smtClean="0"/>
                        <a:t>（</a:t>
                      </a:r>
                      <a:r>
                        <a:rPr kumimoji="1" lang="en-US" altLang="ja-JP" sz="1200" dirty="0" smtClean="0"/>
                        <a:t>10,391,259</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62.6%</a:t>
                      </a:r>
                      <a:endParaRPr kumimoji="1" lang="ja-JP" altLang="en-US" sz="1400" dirty="0"/>
                    </a:p>
                  </a:txBody>
                  <a:tcPr marL="91484" marR="91484" anchor="ctr"/>
                </a:tc>
                <a:tc>
                  <a:txBody>
                    <a:bodyPr/>
                    <a:lstStyle/>
                    <a:p>
                      <a:pPr algn="ctr"/>
                      <a:r>
                        <a:rPr kumimoji="1" lang="en-US" altLang="ja-JP" sz="1400" dirty="0" smtClean="0"/>
                        <a:t>9.4%</a:t>
                      </a:r>
                    </a:p>
                    <a:p>
                      <a:pPr algn="ctr"/>
                      <a:r>
                        <a:rPr kumimoji="1" lang="ja-JP" altLang="en-US" sz="1200" dirty="0" smtClean="0"/>
                        <a:t>（</a:t>
                      </a:r>
                      <a:r>
                        <a:rPr kumimoji="1" lang="en-US" altLang="ja-JP" sz="1200" dirty="0" smtClean="0"/>
                        <a:t>2,806,685</a:t>
                      </a:r>
                      <a:r>
                        <a:rPr kumimoji="1" lang="ja-JP" altLang="en-US" sz="1200" dirty="0" smtClean="0"/>
                        <a:t>人）</a:t>
                      </a:r>
                      <a:endParaRPr kumimoji="1" lang="ja-JP" altLang="en-US" sz="1200" dirty="0"/>
                    </a:p>
                  </a:txBody>
                  <a:tcPr marL="91484" marR="91484" anchor="ctr"/>
                </a:tc>
                <a:tc>
                  <a:txBody>
                    <a:bodyPr/>
                    <a:lstStyle/>
                    <a:p>
                      <a:pPr algn="ctr"/>
                      <a:r>
                        <a:rPr kumimoji="1" lang="en-US" altLang="ja-JP" sz="1400" dirty="0" smtClean="0"/>
                        <a:t>0.8%</a:t>
                      </a:r>
                    </a:p>
                    <a:p>
                      <a:pPr algn="ctr"/>
                      <a:r>
                        <a:rPr kumimoji="1" lang="ja-JP" altLang="en-US" sz="1200" dirty="0" smtClean="0"/>
                        <a:t>（</a:t>
                      </a:r>
                      <a:r>
                        <a:rPr kumimoji="1" lang="en-US" altLang="ja-JP" sz="1200" dirty="0" smtClean="0"/>
                        <a:t>225,667</a:t>
                      </a:r>
                      <a:r>
                        <a:rPr kumimoji="1" lang="ja-JP" altLang="en-US" sz="1200" dirty="0" smtClean="0"/>
                        <a:t>人）</a:t>
                      </a:r>
                      <a:endParaRPr kumimoji="1" lang="ja-JP" altLang="en-US" sz="1200" dirty="0"/>
                    </a:p>
                  </a:txBody>
                  <a:tcPr marL="91484" marR="91484" anchor="ctr"/>
                </a:tc>
              </a:tr>
            </a:tbl>
          </a:graphicData>
        </a:graphic>
      </p:graphicFrame>
      <p:sp>
        <p:nvSpPr>
          <p:cNvPr id="7" name="テキスト ボックス 6"/>
          <p:cNvSpPr txBox="1"/>
          <p:nvPr/>
        </p:nvSpPr>
        <p:spPr>
          <a:xfrm>
            <a:off x="702486" y="5919783"/>
            <a:ext cx="8987438" cy="938719"/>
          </a:xfrm>
          <a:prstGeom prst="rect">
            <a:avLst/>
          </a:prstGeom>
          <a:noFill/>
        </p:spPr>
        <p:txBody>
          <a:bodyPr wrap="square" rtlCol="0">
            <a:spAutoFit/>
          </a:bodyPr>
          <a:lstStyle/>
          <a:p>
            <a:r>
              <a:rPr lang="ja-JP" altLang="en-US" sz="1100" dirty="0" smtClean="0">
                <a:solidFill>
                  <a:srgbClr val="000000"/>
                </a:solidFill>
                <a:latin typeface="Arial"/>
                <a:ea typeface="ＭＳ Ｐゴシック"/>
              </a:rPr>
              <a:t>*</a:t>
            </a:r>
            <a:r>
              <a:rPr lang="en-US" altLang="ja-JP" sz="1100" dirty="0" smtClean="0">
                <a:solidFill>
                  <a:srgbClr val="000000"/>
                </a:solidFill>
                <a:latin typeface="Arial"/>
                <a:ea typeface="ＭＳ Ｐゴシック"/>
              </a:rPr>
              <a:t>1</a:t>
            </a:r>
            <a:r>
              <a:rPr lang="ja-JP" altLang="en-US" sz="1100" dirty="0" smtClean="0">
                <a:solidFill>
                  <a:srgbClr val="000000"/>
                </a:solidFill>
                <a:latin typeface="Arial"/>
                <a:ea typeface="ＭＳ Ｐゴシック"/>
              </a:rPr>
              <a:t>　 高齢者人口：各年度末の高齢者人口を計上</a:t>
            </a:r>
            <a:endParaRPr lang="en-US" altLang="ja-JP" sz="1100" dirty="0" smtClean="0">
              <a:solidFill>
                <a:srgbClr val="000000"/>
              </a:solidFill>
              <a:latin typeface="Arial"/>
              <a:ea typeface="ＭＳ Ｐゴシック"/>
            </a:endParaRPr>
          </a:p>
          <a:p>
            <a:r>
              <a:rPr lang="ja-JP" altLang="en-US" sz="1100" dirty="0" smtClean="0">
                <a:solidFill>
                  <a:srgbClr val="000000"/>
                </a:solidFill>
                <a:latin typeface="Arial"/>
                <a:ea typeface="ＭＳ Ｐゴシック"/>
              </a:rPr>
              <a:t>*</a:t>
            </a:r>
            <a:r>
              <a:rPr lang="en-US" altLang="ja-JP" sz="1100" dirty="0" smtClean="0">
                <a:solidFill>
                  <a:srgbClr val="000000"/>
                </a:solidFill>
                <a:latin typeface="Arial"/>
                <a:ea typeface="ＭＳ Ｐゴシック"/>
              </a:rPr>
              <a:t>2,3</a:t>
            </a:r>
            <a:r>
              <a:rPr lang="ja-JP" altLang="en-US" sz="1100" dirty="0" smtClean="0">
                <a:solidFill>
                  <a:srgbClr val="000000"/>
                </a:solidFill>
                <a:latin typeface="Arial"/>
                <a:ea typeface="ＭＳ Ｐゴシック"/>
              </a:rPr>
              <a:t>基本チェックリスト配布者、回収者：平成</a:t>
            </a:r>
            <a:r>
              <a:rPr lang="en-US" altLang="ja-JP" sz="1100" dirty="0" smtClean="0">
                <a:solidFill>
                  <a:srgbClr val="000000"/>
                </a:solidFill>
                <a:latin typeface="Arial"/>
                <a:ea typeface="ＭＳ Ｐゴシック"/>
              </a:rPr>
              <a:t>18</a:t>
            </a:r>
            <a:r>
              <a:rPr lang="ja-JP" altLang="en-US" sz="1100" dirty="0" smtClean="0">
                <a:solidFill>
                  <a:srgbClr val="000000"/>
                </a:solidFill>
                <a:latin typeface="Arial"/>
                <a:ea typeface="ＭＳ Ｐゴシック"/>
              </a:rPr>
              <a:t>年度、</a:t>
            </a:r>
            <a:r>
              <a:rPr lang="en-US" altLang="ja-JP" sz="1100" dirty="0" smtClean="0">
                <a:solidFill>
                  <a:srgbClr val="000000"/>
                </a:solidFill>
                <a:latin typeface="Arial"/>
                <a:ea typeface="ＭＳ Ｐゴシック"/>
              </a:rPr>
              <a:t>19</a:t>
            </a:r>
            <a:r>
              <a:rPr lang="ja-JP" altLang="en-US" sz="1100" dirty="0" smtClean="0">
                <a:solidFill>
                  <a:srgbClr val="000000"/>
                </a:solidFill>
                <a:latin typeface="Arial"/>
                <a:ea typeface="ＭＳ Ｐゴシック"/>
              </a:rPr>
              <a:t>年度については調査なし</a:t>
            </a:r>
            <a:endParaRPr lang="en-US" altLang="ja-JP" sz="1100" dirty="0" smtClean="0">
              <a:solidFill>
                <a:srgbClr val="000000"/>
              </a:solidFill>
              <a:latin typeface="Arial"/>
              <a:ea typeface="ＭＳ Ｐゴシック"/>
            </a:endParaRPr>
          </a:p>
          <a:p>
            <a:r>
              <a:rPr lang="ja-JP" altLang="en-US" sz="1100" dirty="0" smtClean="0">
                <a:solidFill>
                  <a:srgbClr val="000000"/>
                </a:solidFill>
                <a:latin typeface="Arial"/>
                <a:ea typeface="ＭＳ Ｐゴシック"/>
              </a:rPr>
              <a:t>*</a:t>
            </a:r>
            <a:r>
              <a:rPr lang="en-US" altLang="ja-JP" sz="1100" dirty="0">
                <a:solidFill>
                  <a:srgbClr val="000000"/>
                </a:solidFill>
                <a:latin typeface="Arial"/>
                <a:ea typeface="ＭＳ Ｐゴシック"/>
              </a:rPr>
              <a:t>4</a:t>
            </a:r>
            <a:r>
              <a:rPr lang="ja-JP" altLang="en-US" sz="1100" dirty="0" smtClean="0">
                <a:solidFill>
                  <a:srgbClr val="000000"/>
                </a:solidFill>
                <a:latin typeface="Arial"/>
                <a:ea typeface="ＭＳ Ｐゴシック"/>
              </a:rPr>
              <a:t>　 二次予防事業対象者：当該年度に新たに決定した二次予防事業の対象者と前年度より継続している二次予防事業者の総数</a:t>
            </a:r>
            <a:endParaRPr lang="en-US" altLang="ja-JP" sz="1100" dirty="0" smtClean="0">
              <a:solidFill>
                <a:srgbClr val="000000"/>
              </a:solidFill>
              <a:latin typeface="Arial"/>
              <a:ea typeface="ＭＳ Ｐゴシック"/>
            </a:endParaRPr>
          </a:p>
          <a:p>
            <a:r>
              <a:rPr lang="en-US" altLang="ja-JP" sz="1100" dirty="0" smtClean="0">
                <a:solidFill>
                  <a:srgbClr val="000000"/>
                </a:solidFill>
                <a:latin typeface="Arial"/>
                <a:ea typeface="ＭＳ Ｐゴシック"/>
              </a:rPr>
              <a:t>*5</a:t>
            </a:r>
            <a:r>
              <a:rPr lang="ja-JP" altLang="en-US" sz="1100" dirty="0">
                <a:solidFill>
                  <a:srgbClr val="000000"/>
                </a:solidFill>
                <a:latin typeface="Arial"/>
                <a:ea typeface="ＭＳ Ｐゴシック"/>
              </a:rPr>
              <a:t> </a:t>
            </a:r>
            <a:r>
              <a:rPr lang="ja-JP" altLang="en-US" sz="1100" dirty="0" smtClean="0">
                <a:solidFill>
                  <a:srgbClr val="000000"/>
                </a:solidFill>
                <a:latin typeface="Arial"/>
                <a:ea typeface="ＭＳ Ｐゴシック"/>
              </a:rPr>
              <a:t>　二次予防事業参加者：通所型介護予防事業、訪問型介護予防事業、および通所型・訪問型介護予防事業以外で介護予防に相当する事業に参加</a:t>
            </a:r>
            <a:endParaRPr lang="en-US" altLang="ja-JP" sz="1100" dirty="0" smtClean="0">
              <a:solidFill>
                <a:srgbClr val="000000"/>
              </a:solidFill>
              <a:latin typeface="Arial"/>
              <a:ea typeface="ＭＳ Ｐゴシック"/>
            </a:endParaRPr>
          </a:p>
          <a:p>
            <a:r>
              <a:rPr lang="ja-JP" altLang="en-US" sz="1100" dirty="0">
                <a:solidFill>
                  <a:srgbClr val="000000"/>
                </a:solidFill>
                <a:latin typeface="Arial"/>
                <a:ea typeface="ＭＳ Ｐゴシック"/>
              </a:rPr>
              <a:t>　</a:t>
            </a:r>
            <a:r>
              <a:rPr lang="ja-JP" altLang="en-US" sz="1100" dirty="0" smtClean="0">
                <a:solidFill>
                  <a:srgbClr val="000000"/>
                </a:solidFill>
                <a:latin typeface="Arial"/>
                <a:ea typeface="ＭＳ Ｐゴシック"/>
              </a:rPr>
              <a:t>　　した者を含む</a:t>
            </a:r>
            <a:endParaRPr lang="ja-JP" altLang="en-US" sz="1100" dirty="0">
              <a:solidFill>
                <a:srgbClr val="000000"/>
              </a:solidFill>
              <a:latin typeface="Arial"/>
              <a:ea typeface="ＭＳ Ｐゴシック"/>
            </a:endParaRPr>
          </a:p>
        </p:txBody>
      </p:sp>
      <p:sp>
        <p:nvSpPr>
          <p:cNvPr id="9" name="テキスト ボックス 136"/>
          <p:cNvSpPr txBox="1">
            <a:spLocks noChangeArrowheads="1"/>
          </p:cNvSpPr>
          <p:nvPr/>
        </p:nvSpPr>
        <p:spPr bwMode="auto">
          <a:xfrm>
            <a:off x="702484" y="576077"/>
            <a:ext cx="8699269" cy="646331"/>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lIns="144000" rIns="144000">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dirty="0">
                <a:solidFill>
                  <a:prstClr val="black"/>
                </a:solidFill>
                <a:latin typeface="ＭＳ Ｐゴシック"/>
                <a:cs typeface="Times New Roman" pitchFamily="18" charset="0"/>
              </a:rPr>
              <a:t>二</a:t>
            </a:r>
            <a:r>
              <a:rPr lang="ja-JP" altLang="en-US" dirty="0" smtClean="0">
                <a:solidFill>
                  <a:prstClr val="black"/>
                </a:solidFill>
                <a:latin typeface="ＭＳ Ｐゴシック"/>
                <a:cs typeface="Times New Roman" pitchFamily="18" charset="0"/>
              </a:rPr>
              <a:t>次</a:t>
            </a:r>
            <a:r>
              <a:rPr lang="ja-JP" altLang="en-US" dirty="0">
                <a:solidFill>
                  <a:prstClr val="black"/>
                </a:solidFill>
                <a:latin typeface="ＭＳ Ｐゴシック"/>
                <a:cs typeface="Times New Roman" pitchFamily="18" charset="0"/>
              </a:rPr>
              <a:t>予防事業への</a:t>
            </a:r>
            <a:r>
              <a:rPr lang="ja-JP" altLang="en-US" dirty="0" smtClean="0">
                <a:solidFill>
                  <a:prstClr val="black"/>
                </a:solidFill>
                <a:latin typeface="ＭＳ Ｐゴシック"/>
                <a:cs typeface="Times New Roman" pitchFamily="18" charset="0"/>
              </a:rPr>
              <a:t>参加者数の</a:t>
            </a:r>
            <a:r>
              <a:rPr lang="ja-JP" altLang="en-US" dirty="0">
                <a:solidFill>
                  <a:prstClr val="black"/>
                </a:solidFill>
                <a:latin typeface="ＭＳ Ｐゴシック"/>
                <a:cs typeface="Times New Roman" pitchFamily="18" charset="0"/>
              </a:rPr>
              <a:t>目標を高齢者人口</a:t>
            </a:r>
            <a:r>
              <a:rPr lang="ja-JP" altLang="en-US" dirty="0" smtClean="0">
                <a:solidFill>
                  <a:prstClr val="black"/>
                </a:solidFill>
                <a:latin typeface="ＭＳ Ｐゴシック"/>
                <a:cs typeface="Times New Roman" pitchFamily="18" charset="0"/>
              </a:rPr>
              <a:t>の</a:t>
            </a:r>
            <a:r>
              <a:rPr lang="en-US" altLang="ja-JP" dirty="0" smtClean="0">
                <a:solidFill>
                  <a:prstClr val="black"/>
                </a:solidFill>
                <a:latin typeface="ＭＳ Ｐゴシック"/>
                <a:cs typeface="Times New Roman" pitchFamily="18" charset="0"/>
              </a:rPr>
              <a:t>5</a:t>
            </a:r>
            <a:r>
              <a:rPr lang="ja-JP" altLang="en-US" dirty="0">
                <a:solidFill>
                  <a:prstClr val="black"/>
                </a:solidFill>
                <a:latin typeface="ＭＳ Ｐゴシック"/>
                <a:cs typeface="Times New Roman" pitchFamily="18" charset="0"/>
              </a:rPr>
              <a:t>％を目安として取り組んできたが、平成</a:t>
            </a:r>
            <a:r>
              <a:rPr lang="en-US" altLang="ja-JP" dirty="0">
                <a:solidFill>
                  <a:prstClr val="black"/>
                </a:solidFill>
                <a:latin typeface="ＭＳ Ｐゴシック"/>
                <a:cs typeface="Times New Roman" pitchFamily="18" charset="0"/>
              </a:rPr>
              <a:t>23</a:t>
            </a:r>
            <a:r>
              <a:rPr lang="ja-JP" altLang="en-US" dirty="0">
                <a:solidFill>
                  <a:prstClr val="black"/>
                </a:solidFill>
                <a:latin typeface="ＭＳ Ｐゴシック"/>
                <a:cs typeface="Times New Roman" pitchFamily="18" charset="0"/>
              </a:rPr>
              <a:t>年度の実績は</a:t>
            </a:r>
            <a:r>
              <a:rPr lang="en-US" altLang="ja-JP" dirty="0">
                <a:solidFill>
                  <a:prstClr val="black"/>
                </a:solidFill>
                <a:latin typeface="ＭＳ Ｐゴシック"/>
                <a:cs typeface="Times New Roman" pitchFamily="18" charset="0"/>
              </a:rPr>
              <a:t>0.8%</a:t>
            </a:r>
            <a:r>
              <a:rPr lang="ja-JP" altLang="en-US" dirty="0">
                <a:solidFill>
                  <a:prstClr val="black"/>
                </a:solidFill>
                <a:latin typeface="ＭＳ Ｐゴシック"/>
                <a:cs typeface="Times New Roman" pitchFamily="18" charset="0"/>
              </a:rPr>
              <a:t>と低調で</a:t>
            </a:r>
            <a:r>
              <a:rPr lang="ja-JP" altLang="en-US" dirty="0" smtClean="0">
                <a:solidFill>
                  <a:prstClr val="black"/>
                </a:solidFill>
                <a:latin typeface="ＭＳ Ｐゴシック"/>
                <a:cs typeface="Times New Roman" pitchFamily="18" charset="0"/>
              </a:rPr>
              <a:t>ある。</a:t>
            </a:r>
            <a:endParaRPr lang="en-US" altLang="ja-JP" b="1" kern="0" dirty="0" smtClean="0">
              <a:solidFill>
                <a:prstClr val="black"/>
              </a:solidFill>
              <a:latin typeface="ＭＳ Ｐゴシック"/>
            </a:endParaRPr>
          </a:p>
        </p:txBody>
      </p:sp>
      <p:sp>
        <p:nvSpPr>
          <p:cNvPr id="3" name="円/楕円 2"/>
          <p:cNvSpPr/>
          <p:nvPr/>
        </p:nvSpPr>
        <p:spPr>
          <a:xfrm>
            <a:off x="8177028" y="5444662"/>
            <a:ext cx="115268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74</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10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schemeClr val="tx1"/>
                </a:solidFill>
                <a:latin typeface="HG丸ｺﾞｼｯｸM-PRO" pitchFamily="50" charset="-128"/>
                <a:ea typeface="HG丸ｺﾞｼｯｸM-PRO" pitchFamily="50" charset="-128"/>
              </a:rPr>
              <a:t>（参考）二次予防事業対象者のスクリーニング方法</a:t>
            </a:r>
          </a:p>
        </p:txBody>
      </p:sp>
      <p:pic>
        <p:nvPicPr>
          <p:cNvPr id="38915" name="Picture 3"/>
          <p:cNvPicPr>
            <a:picLocks noChangeAspect="1" noChangeArrowheads="1"/>
          </p:cNvPicPr>
          <p:nvPr/>
        </p:nvPicPr>
        <p:blipFill>
          <a:blip r:embed="rId3" cstate="print"/>
          <a:srcRect r="2550"/>
          <a:stretch>
            <a:fillRect/>
          </a:stretch>
        </p:blipFill>
        <p:spPr bwMode="auto">
          <a:xfrm>
            <a:off x="0" y="1124744"/>
            <a:ext cx="5299706" cy="5564504"/>
          </a:xfrm>
          <a:prstGeom prst="rect">
            <a:avLst/>
          </a:prstGeom>
          <a:noFill/>
          <a:ln w="9525">
            <a:noFill/>
            <a:miter lim="800000"/>
            <a:headEnd/>
            <a:tailEnd/>
          </a:ln>
        </p:spPr>
      </p:pic>
      <p:sp>
        <p:nvSpPr>
          <p:cNvPr id="15" name="Rectangle 4" descr="20%"/>
          <p:cNvSpPr>
            <a:spLocks noChangeArrowheads="1"/>
          </p:cNvSpPr>
          <p:nvPr/>
        </p:nvSpPr>
        <p:spPr bwMode="auto">
          <a:xfrm>
            <a:off x="5369049" y="4136047"/>
            <a:ext cx="4472008" cy="2653353"/>
          </a:xfrm>
          <a:prstGeom prst="roundRect">
            <a:avLst>
              <a:gd name="adj" fmla="val 7442"/>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45713" rIns="91424" bIns="45713" anchor="ctr">
            <a:spAutoFit/>
          </a:bodyPr>
          <a:lstStyle/>
          <a:p>
            <a:r>
              <a:rPr lang="ja-JP" altLang="en-US" sz="1300" dirty="0" smtClean="0">
                <a:solidFill>
                  <a:srgbClr val="000000"/>
                </a:solidFill>
                <a:latin typeface="HG丸ｺﾞｼｯｸM-PRO" pitchFamily="50" charset="-128"/>
                <a:ea typeface="HG丸ｺﾞｼｯｸM-PRO" pitchFamily="50" charset="-128"/>
              </a:rPr>
              <a:t>次の</a:t>
            </a:r>
            <a:r>
              <a:rPr lang="en-US" altLang="ja-JP" sz="1300" dirty="0" smtClean="0">
                <a:solidFill>
                  <a:srgbClr val="000000"/>
                </a:solidFill>
                <a:latin typeface="HG丸ｺﾞｼｯｸM-PRO" pitchFamily="50" charset="-128"/>
                <a:ea typeface="HG丸ｺﾞｼｯｸM-PRO" pitchFamily="50" charset="-128"/>
              </a:rPr>
              <a:t>ⅰ</a:t>
            </a:r>
            <a:r>
              <a:rPr lang="ja-JP" altLang="en-US" sz="1300" dirty="0" smtClean="0">
                <a:solidFill>
                  <a:srgbClr val="000000"/>
                </a:solidFill>
                <a:latin typeface="HG丸ｺﾞｼｯｸM-PRO" pitchFamily="50" charset="-128"/>
                <a:ea typeface="HG丸ｺﾞｼｯｸM-PRO" pitchFamily="50" charset="-128"/>
              </a:rPr>
              <a:t>から</a:t>
            </a:r>
            <a:r>
              <a:rPr lang="en-US" altLang="ja-JP" sz="1300" dirty="0" smtClean="0">
                <a:solidFill>
                  <a:srgbClr val="000000"/>
                </a:solidFill>
                <a:latin typeface="HG丸ｺﾞｼｯｸM-PRO" pitchFamily="50" charset="-128"/>
                <a:ea typeface="HG丸ｺﾞｼｯｸM-PRO" pitchFamily="50" charset="-128"/>
              </a:rPr>
              <a:t>ⅳ</a:t>
            </a:r>
            <a:r>
              <a:rPr lang="ja-JP" altLang="en-US" sz="1300" dirty="0" err="1" smtClean="0">
                <a:solidFill>
                  <a:srgbClr val="000000"/>
                </a:solidFill>
                <a:latin typeface="HG丸ｺﾞｼｯｸM-PRO" pitchFamily="50" charset="-128"/>
                <a:ea typeface="HG丸ｺﾞｼｯｸM-PRO" pitchFamily="50" charset="-128"/>
              </a:rPr>
              <a:t>までの</a:t>
            </a:r>
            <a:r>
              <a:rPr lang="ja-JP" altLang="en-US" sz="1300" dirty="0" smtClean="0">
                <a:solidFill>
                  <a:srgbClr val="000000"/>
                </a:solidFill>
                <a:latin typeface="HG丸ｺﾞｼｯｸM-PRO" pitchFamily="50" charset="-128"/>
                <a:ea typeface="HG丸ｺﾞｼｯｸM-PRO" pitchFamily="50" charset="-128"/>
              </a:rPr>
              <a:t>いずれかに該当する者を、要介護・要支援状態となるおそれの高い状態にあると認められる者として二次予防事業対象者とする</a:t>
            </a:r>
            <a:endParaRPr lang="en-US" altLang="ja-JP" sz="1300" dirty="0" smtClean="0">
              <a:solidFill>
                <a:srgbClr val="000000"/>
              </a:solidFill>
              <a:latin typeface="HG丸ｺﾞｼｯｸM-PRO" pitchFamily="50" charset="-128"/>
              <a:ea typeface="HG丸ｺﾞｼｯｸM-PRO" pitchFamily="50" charset="-128"/>
            </a:endParaRPr>
          </a:p>
          <a:p>
            <a:r>
              <a:rPr lang="en-US" altLang="ja-JP" sz="1100" dirty="0" smtClean="0">
                <a:solidFill>
                  <a:srgbClr val="000000"/>
                </a:solidFill>
                <a:latin typeface="HG丸ｺﾞｼｯｸM-PRO" pitchFamily="50" charset="-128"/>
                <a:ea typeface="HG丸ｺﾞｼｯｸM-PRO" pitchFamily="50" charset="-128"/>
              </a:rPr>
              <a:t>ⅰ</a:t>
            </a:r>
            <a:r>
              <a:rPr lang="ja-JP" altLang="en-US" sz="1100" dirty="0" smtClean="0">
                <a:solidFill>
                  <a:srgbClr val="000000"/>
                </a:solidFill>
                <a:latin typeface="HG丸ｺﾞｼｯｸM-PRO" pitchFamily="50" charset="-128"/>
                <a:ea typeface="HG丸ｺﾞｼｯｸM-PRO" pitchFamily="50" charset="-128"/>
              </a:rPr>
              <a:t>　１から２０までの項目のうち</a:t>
            </a:r>
            <a:r>
              <a:rPr lang="en-US" altLang="ja-JP" sz="1100" dirty="0" smtClean="0">
                <a:solidFill>
                  <a:srgbClr val="000000"/>
                </a:solidFill>
                <a:latin typeface="HG丸ｺﾞｼｯｸM-PRO" pitchFamily="50" charset="-128"/>
                <a:ea typeface="HG丸ｺﾞｼｯｸM-PRO" pitchFamily="50" charset="-128"/>
              </a:rPr>
              <a:t>10</a:t>
            </a:r>
            <a:r>
              <a:rPr lang="ja-JP" altLang="en-US" sz="1100" dirty="0" smtClean="0">
                <a:solidFill>
                  <a:srgbClr val="000000"/>
                </a:solidFill>
                <a:latin typeface="HG丸ｺﾞｼｯｸM-PRO" pitchFamily="50" charset="-128"/>
                <a:ea typeface="HG丸ｺﾞｼｯｸM-PRO" pitchFamily="50" charset="-128"/>
              </a:rPr>
              <a:t>項目以上該当する者　　　</a:t>
            </a:r>
            <a:endParaRPr lang="en-US" altLang="ja-JP" sz="1100" dirty="0" smtClean="0">
              <a:solidFill>
                <a:srgbClr val="000000"/>
              </a:solidFill>
              <a:latin typeface="HG丸ｺﾞｼｯｸM-PRO" pitchFamily="50" charset="-128"/>
              <a:ea typeface="HG丸ｺﾞｼｯｸM-PRO" pitchFamily="50" charset="-128"/>
            </a:endParaRPr>
          </a:p>
          <a:p>
            <a:r>
              <a:rPr lang="en-US" altLang="ja-JP" sz="1100" dirty="0" smtClean="0">
                <a:solidFill>
                  <a:srgbClr val="000000"/>
                </a:solidFill>
                <a:latin typeface="HG丸ｺﾞｼｯｸM-PRO" pitchFamily="50" charset="-128"/>
                <a:ea typeface="HG丸ｺﾞｼｯｸM-PRO" pitchFamily="50" charset="-128"/>
              </a:rPr>
              <a:t>ⅱ</a:t>
            </a:r>
            <a:r>
              <a:rPr lang="ja-JP" altLang="en-US" sz="1100" dirty="0" smtClean="0">
                <a:solidFill>
                  <a:srgbClr val="000000"/>
                </a:solidFill>
                <a:latin typeface="HG丸ｺﾞｼｯｸM-PRO" pitchFamily="50" charset="-128"/>
                <a:ea typeface="HG丸ｺﾞｼｯｸM-PRO" pitchFamily="50" charset="-128"/>
              </a:rPr>
              <a:t>　 ６から１０までの項目のうち３項目以上該当する者</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→運動器の機能が低下</a:t>
            </a:r>
            <a:endParaRPr lang="en-US" altLang="ja-JP" sz="1100" dirty="0" smtClean="0">
              <a:solidFill>
                <a:srgbClr val="000000"/>
              </a:solidFill>
              <a:latin typeface="HG丸ｺﾞｼｯｸM-PRO" pitchFamily="50" charset="-128"/>
              <a:ea typeface="HG丸ｺﾞｼｯｸM-PRO" pitchFamily="50" charset="-128"/>
            </a:endParaRPr>
          </a:p>
          <a:p>
            <a:r>
              <a:rPr lang="en-US" altLang="ja-JP" sz="1100" dirty="0" smtClean="0">
                <a:solidFill>
                  <a:srgbClr val="000000"/>
                </a:solidFill>
                <a:latin typeface="HG丸ｺﾞｼｯｸM-PRO" pitchFamily="50" charset="-128"/>
                <a:ea typeface="HG丸ｺﾞｼｯｸM-PRO" pitchFamily="50" charset="-128"/>
              </a:rPr>
              <a:t>ⅲ</a:t>
            </a:r>
            <a:r>
              <a:rPr lang="ja-JP" altLang="en-US" sz="1100" dirty="0" smtClean="0">
                <a:solidFill>
                  <a:srgbClr val="000000"/>
                </a:solidFill>
                <a:latin typeface="HG丸ｺﾞｼｯｸM-PRO" pitchFamily="50" charset="-128"/>
                <a:ea typeface="HG丸ｺﾞｼｯｸM-PRO" pitchFamily="50" charset="-128"/>
              </a:rPr>
              <a:t>　 １１から１２までの項目のうち２項目該当する者</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→低栄養状態</a:t>
            </a:r>
            <a:endParaRPr lang="en-US" altLang="ja-JP" sz="1100" dirty="0" smtClean="0">
              <a:solidFill>
                <a:srgbClr val="000000"/>
              </a:solidFill>
              <a:latin typeface="HG丸ｺﾞｼｯｸM-PRO" pitchFamily="50" charset="-128"/>
              <a:ea typeface="HG丸ｺﾞｼｯｸM-PRO" pitchFamily="50" charset="-128"/>
            </a:endParaRPr>
          </a:p>
          <a:p>
            <a:r>
              <a:rPr lang="en-US" altLang="ja-JP" sz="1100" dirty="0" smtClean="0">
                <a:solidFill>
                  <a:srgbClr val="000000"/>
                </a:solidFill>
                <a:latin typeface="HG丸ｺﾞｼｯｸM-PRO" pitchFamily="50" charset="-128"/>
                <a:ea typeface="HG丸ｺﾞｼｯｸM-PRO" pitchFamily="50" charset="-128"/>
              </a:rPr>
              <a:t>ⅳ</a:t>
            </a:r>
            <a:r>
              <a:rPr lang="ja-JP" altLang="en-US" sz="1100" dirty="0" smtClean="0">
                <a:solidFill>
                  <a:srgbClr val="000000"/>
                </a:solidFill>
                <a:latin typeface="HG丸ｺﾞｼｯｸM-PRO" pitchFamily="50" charset="-128"/>
                <a:ea typeface="HG丸ｺﾞｼｯｸM-PRO" pitchFamily="50" charset="-128"/>
              </a:rPr>
              <a:t>　 １３から１５までの項目のうち２項目以上該当する者</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→口腔機能が低下</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なお、上記に該当する者のうち、１６の項目に該当する者、１８から２０のいずれかに該当する者、２１から２５までの項目のうち２項目以上に該当する者については、うつ・閉じこもり・認知機能の低下予防や支援にも考慮する必要がある</a:t>
            </a:r>
            <a:endParaRPr lang="en-US" altLang="ja-JP" sz="1100" dirty="0" smtClean="0">
              <a:solidFill>
                <a:srgbClr val="000000"/>
              </a:solidFill>
              <a:latin typeface="HG丸ｺﾞｼｯｸM-PRO" pitchFamily="50" charset="-128"/>
              <a:ea typeface="HG丸ｺﾞｼｯｸM-PRO" pitchFamily="50" charset="-128"/>
            </a:endParaRPr>
          </a:p>
        </p:txBody>
      </p:sp>
      <p:sp>
        <p:nvSpPr>
          <p:cNvPr id="20" name="角丸四角形 19"/>
          <p:cNvSpPr/>
          <p:nvPr/>
        </p:nvSpPr>
        <p:spPr>
          <a:xfrm>
            <a:off x="931227" y="692696"/>
            <a:ext cx="2665577" cy="360040"/>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91398" tIns="45698" rIns="91398" bIns="45698" anchor="ctr"/>
          <a:lstStyle/>
          <a:p>
            <a:pPr algn="ctr" defTabSz="914326" fontAlgn="auto">
              <a:spcBef>
                <a:spcPts val="0"/>
              </a:spcBef>
              <a:spcAft>
                <a:spcPts val="0"/>
              </a:spcAft>
              <a:defRPr/>
            </a:pPr>
            <a:r>
              <a:rPr lang="ja-JP" altLang="en-US" sz="2000" b="1" dirty="0" smtClean="0">
                <a:solidFill>
                  <a:prstClr val="black"/>
                </a:solidFill>
              </a:rPr>
              <a:t>基本チェックリスト</a:t>
            </a:r>
            <a:endParaRPr lang="ja-JP" altLang="en-US" sz="2000" b="1" dirty="0">
              <a:solidFill>
                <a:prstClr val="black"/>
              </a:solidFill>
            </a:endParaRPr>
          </a:p>
        </p:txBody>
      </p:sp>
      <p:sp>
        <p:nvSpPr>
          <p:cNvPr id="11" name="角丸四角形 10"/>
          <p:cNvSpPr/>
          <p:nvPr/>
        </p:nvSpPr>
        <p:spPr>
          <a:xfrm>
            <a:off x="5499065" y="3852540"/>
            <a:ext cx="4221793" cy="360040"/>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91398" tIns="45698" rIns="91398" bIns="45698" anchor="ctr"/>
          <a:lstStyle/>
          <a:p>
            <a:pPr algn="ctr" defTabSz="914326" fontAlgn="auto">
              <a:spcBef>
                <a:spcPts val="0"/>
              </a:spcBef>
              <a:spcAft>
                <a:spcPts val="0"/>
              </a:spcAft>
              <a:defRPr/>
            </a:pPr>
            <a:r>
              <a:rPr lang="ja-JP" altLang="en-US" b="1" dirty="0" smtClean="0">
                <a:solidFill>
                  <a:prstClr val="black"/>
                </a:solidFill>
              </a:rPr>
              <a:t>二次予防事業対象者の判別方法</a:t>
            </a:r>
            <a:endParaRPr lang="ja-JP" altLang="en-US" b="1" dirty="0">
              <a:solidFill>
                <a:prstClr val="black"/>
              </a:solidFill>
            </a:endParaRPr>
          </a:p>
        </p:txBody>
      </p:sp>
      <p:sp>
        <p:nvSpPr>
          <p:cNvPr id="12" name="Rectangle 4" descr="20%"/>
          <p:cNvSpPr>
            <a:spLocks noChangeArrowheads="1"/>
          </p:cNvSpPr>
          <p:nvPr/>
        </p:nvSpPr>
        <p:spPr bwMode="auto">
          <a:xfrm>
            <a:off x="5369049" y="842577"/>
            <a:ext cx="4472008" cy="2924636"/>
          </a:xfrm>
          <a:prstGeom prst="roundRect">
            <a:avLst>
              <a:gd name="adj" fmla="val 12018"/>
            </a:avLst>
          </a:prstGeom>
          <a:pattFill prst="pct20">
            <a:fgClr>
              <a:srgbClr val="CCFFCC"/>
            </a:fgClr>
            <a:bgClr>
              <a:schemeClr val="bg1"/>
            </a:bgClr>
          </a:pattFill>
          <a:ln w="25400" cmpd="dbl">
            <a:solidFill>
              <a:schemeClr val="tx1">
                <a:lumMod val="75000"/>
                <a:lumOff val="25000"/>
              </a:schemeClr>
            </a:solidFill>
            <a:miter lim="800000"/>
            <a:headEnd/>
            <a:tailEnd/>
          </a:ln>
        </p:spPr>
        <p:txBody>
          <a:bodyPr wrap="square" lIns="91424" tIns="45713" rIns="91424" bIns="45713" anchor="ctr">
            <a:spAutoFit/>
          </a:bodyPr>
          <a:lstStyle/>
          <a:p>
            <a:r>
              <a:rPr lang="ja-JP" altLang="en-US" sz="1200" dirty="0" smtClean="0">
                <a:solidFill>
                  <a:srgbClr val="000000"/>
                </a:solidFill>
                <a:latin typeface="HG丸ｺﾞｼｯｸM-PRO" pitchFamily="50" charset="-128"/>
                <a:ea typeface="HG丸ｺﾞｼｯｸM-PRO" pitchFamily="50" charset="-128"/>
              </a:rPr>
              <a:t>○基本チェックリストの配布</a:t>
            </a:r>
            <a:endParaRPr lang="en-US" altLang="ja-JP" sz="12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把握事業の全対象者に郵送等により配布・回収</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ただし、地域の実情に応じた対応が可能</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a:t>
            </a:r>
            <a:r>
              <a:rPr lang="en-US" altLang="ja-JP" sz="1100" dirty="0" smtClean="0">
                <a:solidFill>
                  <a:srgbClr val="000000"/>
                </a:solidFill>
                <a:latin typeface="HG丸ｺﾞｼｯｸM-PRO" pitchFamily="50" charset="-128"/>
                <a:ea typeface="HG丸ｺﾞｼｯｸM-PRO" pitchFamily="50" charset="-128"/>
              </a:rPr>
              <a:t>3</a:t>
            </a:r>
            <a:r>
              <a:rPr lang="ja-JP" altLang="en-US" sz="1100" dirty="0" smtClean="0">
                <a:solidFill>
                  <a:srgbClr val="000000"/>
                </a:solidFill>
                <a:latin typeface="HG丸ｺﾞｼｯｸM-PRO" pitchFamily="50" charset="-128"/>
                <a:ea typeface="HG丸ｺﾞｼｯｸM-PRO" pitchFamily="50" charset="-128"/>
              </a:rPr>
              <a:t>年間に分けて配布</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・日常生活圏域ニーズ調査を活用等</a:t>
            </a:r>
            <a:endParaRPr lang="en-US" altLang="ja-JP" sz="1100" dirty="0" smtClean="0">
              <a:solidFill>
                <a:srgbClr val="000000"/>
              </a:solidFill>
              <a:latin typeface="HG丸ｺﾞｼｯｸM-PRO" pitchFamily="50" charset="-128"/>
              <a:ea typeface="HG丸ｺﾞｼｯｸM-PRO" pitchFamily="50" charset="-128"/>
            </a:endParaRPr>
          </a:p>
          <a:p>
            <a:pPr>
              <a:spcBef>
                <a:spcPts val="600"/>
              </a:spcBef>
            </a:pPr>
            <a:r>
              <a:rPr lang="ja-JP" altLang="en-US" sz="1200" dirty="0" smtClean="0">
                <a:solidFill>
                  <a:srgbClr val="000000"/>
                </a:solidFill>
                <a:latin typeface="HG丸ｺﾞｼｯｸM-PRO" pitchFamily="50" charset="-128"/>
                <a:ea typeface="HG丸ｺﾞｼｯｸM-PRO" pitchFamily="50" charset="-128"/>
              </a:rPr>
              <a:t>○他部局からの情報提供等</a:t>
            </a:r>
            <a:endParaRPr lang="en-US" altLang="ja-JP" sz="12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下記の方法等で把握した者に対して基本チェックリストを実施</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・要介護認定等の担当部局との連携</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・保健部局との連携</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・医療機関からの情報提供</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・地域住民からの情報提供</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・地域包括支援センターの総合相談支援業務との連携</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・本人、家族等からの相談</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・特定健康診査等の担当部局との連携</a:t>
            </a:r>
            <a:endParaRPr lang="en-US" altLang="ja-JP" sz="1100" dirty="0" smtClean="0">
              <a:solidFill>
                <a:srgbClr val="000000"/>
              </a:solidFill>
              <a:latin typeface="HG丸ｺﾞｼｯｸM-PRO" pitchFamily="50" charset="-128"/>
              <a:ea typeface="HG丸ｺﾞｼｯｸM-PRO" pitchFamily="50" charset="-128"/>
            </a:endParaRPr>
          </a:p>
          <a:p>
            <a:r>
              <a:rPr lang="ja-JP" altLang="en-US" sz="1100" dirty="0" smtClean="0">
                <a:solidFill>
                  <a:srgbClr val="000000"/>
                </a:solidFill>
                <a:latin typeface="HG丸ｺﾞｼｯｸM-PRO" pitchFamily="50" charset="-128"/>
                <a:ea typeface="HG丸ｺﾞｼｯｸM-PRO" pitchFamily="50" charset="-128"/>
              </a:rPr>
              <a:t>　・その他市町村が適当と認める方法　</a:t>
            </a:r>
            <a:endParaRPr lang="en-US" altLang="ja-JP" sz="1100" dirty="0" smtClean="0">
              <a:solidFill>
                <a:srgbClr val="000000"/>
              </a:solidFill>
              <a:latin typeface="HG丸ｺﾞｼｯｸM-PRO" pitchFamily="50" charset="-128"/>
              <a:ea typeface="HG丸ｺﾞｼｯｸM-PRO" pitchFamily="50" charset="-128"/>
            </a:endParaRPr>
          </a:p>
        </p:txBody>
      </p:sp>
      <p:sp>
        <p:nvSpPr>
          <p:cNvPr id="14" name="角丸四角形 13"/>
          <p:cNvSpPr/>
          <p:nvPr/>
        </p:nvSpPr>
        <p:spPr>
          <a:xfrm>
            <a:off x="6062465" y="548680"/>
            <a:ext cx="3120347" cy="360040"/>
          </a:xfrm>
          <a:prstGeom prst="round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lIns="91398" tIns="45698" rIns="91398" bIns="45698" anchor="ctr"/>
          <a:lstStyle/>
          <a:p>
            <a:pPr algn="ctr" defTabSz="914326" fontAlgn="auto">
              <a:spcBef>
                <a:spcPts val="0"/>
              </a:spcBef>
              <a:spcAft>
                <a:spcPts val="0"/>
              </a:spcAft>
              <a:defRPr/>
            </a:pPr>
            <a:r>
              <a:rPr lang="ja-JP" altLang="en-US" sz="2000" b="1" dirty="0" smtClean="0">
                <a:solidFill>
                  <a:prstClr val="black"/>
                </a:solidFill>
              </a:rPr>
              <a:t>配布対象・配布方法</a:t>
            </a:r>
            <a:endParaRPr lang="ja-JP" altLang="en-US" sz="2000" b="1" dirty="0">
              <a:solidFill>
                <a:prstClr val="black"/>
              </a:solidFill>
            </a:endParaRPr>
          </a:p>
        </p:txBody>
      </p:sp>
      <p:sp>
        <p:nvSpPr>
          <p:cNvPr id="10"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75</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878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 y="791"/>
            <a:ext cx="9910765" cy="53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23</a:t>
            </a:r>
            <a:r>
              <a:rPr lang="ja-JP" altLang="en-US" sz="2400" dirty="0" smtClean="0">
                <a:solidFill>
                  <a:prstClr val="black"/>
                </a:solidFill>
                <a:latin typeface="HG丸ｺﾞｼｯｸM-PRO" pitchFamily="50" charset="-128"/>
                <a:ea typeface="HG丸ｺﾞｼｯｸM-PRO" pitchFamily="50" charset="-128"/>
              </a:rPr>
              <a:t>年度の</a:t>
            </a:r>
            <a:r>
              <a:rPr lang="ja-JP" altLang="en-US" sz="2400" dirty="0">
                <a:solidFill>
                  <a:prstClr val="black"/>
                </a:solidFill>
                <a:latin typeface="HG丸ｺﾞｼｯｸM-PRO" pitchFamily="50" charset="-128"/>
                <a:ea typeface="HG丸ｺﾞｼｯｸM-PRO" pitchFamily="50" charset="-128"/>
              </a:rPr>
              <a:t>介護</a:t>
            </a:r>
            <a:r>
              <a:rPr lang="ja-JP" altLang="en-US" sz="2400" dirty="0" smtClean="0">
                <a:solidFill>
                  <a:prstClr val="black"/>
                </a:solidFill>
                <a:latin typeface="HG丸ｺﾞｼｯｸM-PRO" pitchFamily="50" charset="-128"/>
                <a:ea typeface="HG丸ｺﾞｼｯｸM-PRO" pitchFamily="50" charset="-128"/>
              </a:rPr>
              <a:t>予防事業の実績</a:t>
            </a:r>
          </a:p>
        </p:txBody>
      </p:sp>
      <p:sp>
        <p:nvSpPr>
          <p:cNvPr id="12" name="テキスト ボックス 11"/>
          <p:cNvSpPr txBox="1"/>
          <p:nvPr/>
        </p:nvSpPr>
        <p:spPr>
          <a:xfrm>
            <a:off x="7145144" y="6381328"/>
            <a:ext cx="2305365" cy="230832"/>
          </a:xfrm>
          <a:prstGeom prst="rect">
            <a:avLst/>
          </a:prstGeom>
          <a:noFill/>
        </p:spPr>
        <p:txBody>
          <a:bodyPr wrap="square" rtlCol="0">
            <a:spAutoFit/>
          </a:bodyPr>
          <a:lstStyle/>
          <a:p>
            <a:pPr algn="ctr"/>
            <a:r>
              <a:rPr lang="en-US" altLang="ja-JP" sz="900" dirty="0" smtClean="0">
                <a:solidFill>
                  <a:srgbClr val="000000"/>
                </a:solidFill>
                <a:latin typeface="Arial"/>
                <a:ea typeface="ＭＳ Ｐゴシック"/>
              </a:rPr>
              <a:t>H23</a:t>
            </a:r>
            <a:r>
              <a:rPr lang="ja-JP" altLang="en-US" sz="900" dirty="0" smtClean="0">
                <a:solidFill>
                  <a:srgbClr val="000000"/>
                </a:solidFill>
                <a:latin typeface="Arial"/>
                <a:ea typeface="ＭＳ Ｐゴシック"/>
              </a:rPr>
              <a:t>年度介護予防事業実施状況調査</a:t>
            </a:r>
            <a:endParaRPr lang="ja-JP" altLang="en-US" sz="900" dirty="0">
              <a:solidFill>
                <a:srgbClr val="000000"/>
              </a:solidFill>
              <a:latin typeface="Arial"/>
              <a:ea typeface="ＭＳ Ｐゴシック"/>
            </a:endParaRPr>
          </a:p>
        </p:txBody>
      </p:sp>
      <p:graphicFrame>
        <p:nvGraphicFramePr>
          <p:cNvPr id="20" name="表 19"/>
          <p:cNvGraphicFramePr>
            <a:graphicFrameLocks noGrp="1"/>
          </p:cNvGraphicFramePr>
          <p:nvPr>
            <p:extLst>
              <p:ext uri="{D42A27DB-BD31-4B8C-83A1-F6EECF244321}">
                <p14:modId xmlns:p14="http://schemas.microsoft.com/office/powerpoint/2010/main" val="1599854272"/>
              </p:ext>
            </p:extLst>
          </p:nvPr>
        </p:nvGraphicFramePr>
        <p:xfrm>
          <a:off x="168976" y="534960"/>
          <a:ext cx="5936712" cy="6192000"/>
        </p:xfrm>
        <a:graphic>
          <a:graphicData uri="http://schemas.openxmlformats.org/drawingml/2006/table">
            <a:tbl>
              <a:tblPr firstRow="1" bandRow="1">
                <a:tableStyleId>{5940675A-B579-460E-94D1-54222C63F5DA}</a:tableStyleId>
              </a:tblPr>
              <a:tblGrid>
                <a:gridCol w="390044"/>
                <a:gridCol w="1008485"/>
                <a:gridCol w="2269092"/>
                <a:gridCol w="828398"/>
                <a:gridCol w="1440693"/>
              </a:tblGrid>
              <a:tr h="0">
                <a:tc>
                  <a:txBody>
                    <a:bodyPr/>
                    <a:lstStyle/>
                    <a:p>
                      <a:pPr algn="ctr"/>
                      <a:endParaRPr kumimoji="1" lang="ja-JP" altLang="en-US" sz="1200" dirty="0">
                        <a:solidFill>
                          <a:sysClr val="windowText" lastClr="000000"/>
                        </a:solidFill>
                      </a:endParaRPr>
                    </a:p>
                  </a:txBody>
                  <a:tcPr marL="99060" marR="99060" marT="18000" marB="18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gridSpan="2">
                  <a:txBody>
                    <a:bodyPr/>
                    <a:lstStyle/>
                    <a:p>
                      <a:pPr algn="ctr"/>
                      <a:r>
                        <a:rPr kumimoji="1" lang="ja-JP" altLang="en-US" sz="1200" dirty="0" smtClean="0"/>
                        <a:t>内容</a:t>
                      </a:r>
                      <a:endParaRPr kumimoji="1" lang="ja-JP" altLang="en-US" sz="1200" dirty="0">
                        <a:solidFill>
                          <a:sysClr val="windowText" lastClr="000000"/>
                        </a:solidFill>
                      </a:endParaRPr>
                    </a:p>
                  </a:txBody>
                  <a:tcPr marL="99060" marR="99060" marT="18000" marB="1800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kumimoji="1" lang="ja-JP" altLang="en-US"/>
                    </a:p>
                  </a:txBody>
                  <a:tcPr/>
                </a:tc>
                <a:tc>
                  <a:txBody>
                    <a:bodyPr/>
                    <a:lstStyle/>
                    <a:p>
                      <a:pPr algn="ctr"/>
                      <a:r>
                        <a:rPr kumimoji="1" lang="ja-JP" altLang="en-US" sz="1200" dirty="0" smtClean="0"/>
                        <a:t>実施</a:t>
                      </a:r>
                      <a:endParaRPr kumimoji="1" lang="en-US" altLang="ja-JP" sz="1200" dirty="0" smtClean="0"/>
                    </a:p>
                    <a:p>
                      <a:pPr algn="ctr"/>
                      <a:r>
                        <a:rPr kumimoji="1" lang="ja-JP" altLang="en-US" sz="1200" dirty="0" smtClean="0"/>
                        <a:t>保険者数</a:t>
                      </a:r>
                      <a:endParaRPr kumimoji="1" lang="ja-JP" altLang="en-US" sz="1200" dirty="0">
                        <a:solidFill>
                          <a:sysClr val="windowText" lastClr="000000"/>
                        </a:solidFill>
                      </a:endParaRPr>
                    </a:p>
                  </a:txBody>
                  <a:tcPr marL="99060" marR="99060" marT="18000" marB="1800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algn="ctr"/>
                      <a:r>
                        <a:rPr kumimoji="1" lang="ja-JP" altLang="en-US" sz="1200" dirty="0" smtClean="0"/>
                        <a:t>対象経費実支出額</a:t>
                      </a:r>
                      <a:endParaRPr kumimoji="1" lang="ja-JP" altLang="en-US" sz="1200" dirty="0">
                        <a:solidFill>
                          <a:sysClr val="windowText" lastClr="000000"/>
                        </a:solidFill>
                      </a:endParaRPr>
                    </a:p>
                  </a:txBody>
                  <a:tcPr marL="99060" marR="99060" marT="18000" marB="1800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88000">
                <a:tc row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a:t>
                      </a:r>
                      <a:endParaRPr kumimoji="1" lang="en-US" altLang="ja-JP" sz="1200" dirty="0" smtClean="0"/>
                    </a:p>
                  </a:txBody>
                  <a:tcPr marL="99060" marR="99060" marT="18000" marB="18000"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二次予防事業の対象者把握事業</a:t>
                      </a:r>
                      <a:endParaRPr kumimoji="1" lang="en-US" altLang="ja-JP" sz="1200" dirty="0" smtClean="0"/>
                    </a:p>
                  </a:txBody>
                  <a:tcPr marL="99060" marR="99060" marT="18000" marB="18000" anchor="ctr">
                    <a:lnT w="1905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lang="en-US" altLang="ja-JP" sz="1200" dirty="0" smtClean="0"/>
                        <a:t>1,550</a:t>
                      </a:r>
                      <a:endParaRPr lang="ja-JP" altLang="en-US" sz="1200" dirty="0"/>
                    </a:p>
                  </a:txBody>
                  <a:tcPr marL="99060" marR="216104" marT="18000" marB="18000" anchor="ctr">
                    <a:lnT w="19050" cap="flat" cmpd="sng" algn="ctr">
                      <a:solidFill>
                        <a:schemeClr val="tx1"/>
                      </a:solidFill>
                      <a:prstDash val="solid"/>
                      <a:round/>
                      <a:headEnd type="none" w="med" len="med"/>
                      <a:tailEnd type="none" w="med" len="med"/>
                    </a:lnT>
                  </a:tcPr>
                </a:tc>
                <a:tc>
                  <a:txBody>
                    <a:bodyPr/>
                    <a:lstStyle/>
                    <a:p>
                      <a:pPr algn="r"/>
                      <a:r>
                        <a:rPr lang="en-US" altLang="ja-JP" sz="1200" dirty="0" smtClean="0"/>
                        <a:t>15,009,789,382</a:t>
                      </a:r>
                      <a:r>
                        <a:rPr lang="ja-JP" altLang="en-US" sz="1200" dirty="0" smtClean="0"/>
                        <a:t>円</a:t>
                      </a:r>
                      <a:endParaRPr lang="ja-JP" altLang="en-US" sz="1200" dirty="0"/>
                    </a:p>
                  </a:txBody>
                  <a:tcPr marL="99060" marR="99060" marT="18000" marB="1800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通所型介護予防事業</a:t>
                      </a:r>
                      <a:endParaRPr kumimoji="1" lang="en-US" altLang="ja-JP" sz="1200" dirty="0" smtClean="0"/>
                    </a:p>
                  </a:txBody>
                  <a:tcPr marL="99060" marR="9906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運動器機能向上</a:t>
                      </a:r>
                      <a:endParaRPr kumimoji="1" lang="ja-JP" altLang="en-US" sz="1200" dirty="0" smtClean="0">
                        <a:solidFill>
                          <a:sysClr val="windowText" lastClr="000000"/>
                        </a:solidFill>
                      </a:endParaRPr>
                    </a:p>
                  </a:txBody>
                  <a:tcPr marL="99060" marR="99060" marT="18000" marB="18000"/>
                </a:tc>
                <a:tc>
                  <a:txBody>
                    <a:bodyPr/>
                    <a:lstStyle/>
                    <a:p>
                      <a:pPr algn="r"/>
                      <a:r>
                        <a:rPr lang="en-US" altLang="ja-JP" sz="1200" dirty="0" smtClean="0"/>
                        <a:t>1,137</a:t>
                      </a:r>
                      <a:endParaRPr lang="ja-JP" altLang="en-US" sz="1200" dirty="0"/>
                    </a:p>
                  </a:txBody>
                  <a:tcPr marL="99060" marR="216104" marT="18000" marB="18000"/>
                </a:tc>
                <a:tc rowSpan="6">
                  <a:txBody>
                    <a:bodyPr/>
                    <a:lstStyle/>
                    <a:p>
                      <a:pPr algn="r"/>
                      <a:r>
                        <a:rPr lang="en-US" altLang="ja-JP" sz="1200" dirty="0" smtClean="0"/>
                        <a:t>11,467,101,458</a:t>
                      </a:r>
                      <a:r>
                        <a:rPr lang="ja-JP" altLang="en-US" sz="1200" dirty="0" smtClean="0"/>
                        <a:t>円</a:t>
                      </a:r>
                      <a:endParaRPr lang="ja-JP" altLang="en-US" sz="1200" dirty="0"/>
                    </a:p>
                  </a:txBody>
                  <a:tcPr marL="99060" marR="99060" marT="18000" marB="18000" anchor="ctr">
                    <a:lnR w="19050" cap="flat" cmpd="sng" algn="ctr">
                      <a:solidFill>
                        <a:schemeClr val="tx1"/>
                      </a:solidFill>
                      <a:prstDash val="solid"/>
                      <a:round/>
                      <a:headEnd type="none" w="med" len="med"/>
                      <a:tailEnd type="none" w="med" len="med"/>
                    </a:lnR>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栄養改善</a:t>
                      </a:r>
                      <a:endParaRPr kumimoji="1" lang="ja-JP" altLang="en-US" sz="1200" dirty="0" smtClean="0">
                        <a:solidFill>
                          <a:sysClr val="windowText" lastClr="000000"/>
                        </a:solidFill>
                      </a:endParaRPr>
                    </a:p>
                  </a:txBody>
                  <a:tcPr marL="99060" marR="99060" marT="18000" marB="18000"/>
                </a:tc>
                <a:tc>
                  <a:txBody>
                    <a:bodyPr/>
                    <a:lstStyle/>
                    <a:p>
                      <a:pPr algn="r"/>
                      <a:r>
                        <a:rPr lang="en-US" altLang="ja-JP" sz="1200" dirty="0" smtClean="0"/>
                        <a:t>285</a:t>
                      </a:r>
                      <a:endParaRPr lang="ja-JP" altLang="en-US" sz="1200" dirty="0"/>
                    </a:p>
                  </a:txBody>
                  <a:tcPr marL="99060" marR="216104" marT="18000" marB="18000"/>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口腔機能向上</a:t>
                      </a:r>
                      <a:endParaRPr lang="ja-JP" altLang="en-US" sz="1200" dirty="0"/>
                    </a:p>
                  </a:txBody>
                  <a:tcPr marL="99060" marR="99060" marT="18000" marB="18000"/>
                </a:tc>
                <a:tc>
                  <a:txBody>
                    <a:bodyPr/>
                    <a:lstStyle/>
                    <a:p>
                      <a:pPr algn="r"/>
                      <a:r>
                        <a:rPr lang="en-US" altLang="ja-JP" sz="1200" dirty="0" smtClean="0"/>
                        <a:t>595</a:t>
                      </a:r>
                      <a:endParaRPr lang="ja-JP" altLang="en-US" sz="1200" dirty="0"/>
                    </a:p>
                  </a:txBody>
                  <a:tcPr marL="99060" marR="216104" marT="18000" marB="18000"/>
                </a:tc>
                <a:tc vMerge="1">
                  <a:txBody>
                    <a:bodyPr/>
                    <a:lstStyle/>
                    <a:p>
                      <a:pPr algn="r"/>
                      <a:endParaRPr kumimoji="1" lang="ja-JP" altLang="en-US" sz="1200" dirty="0">
                        <a:solidFill>
                          <a:schemeClr val="tx1"/>
                        </a:solidFill>
                      </a:endParaRPr>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認知機能低下予防・支援</a:t>
                      </a:r>
                      <a:endParaRPr lang="en-US" altLang="ja-JP" sz="1200" dirty="0" smtClean="0"/>
                    </a:p>
                  </a:txBody>
                  <a:tcPr marL="99060" marR="99060" marT="18000" marB="18000"/>
                </a:tc>
                <a:tc>
                  <a:txBody>
                    <a:bodyPr/>
                    <a:lstStyle/>
                    <a:p>
                      <a:pPr algn="r"/>
                      <a:r>
                        <a:rPr lang="en-US" altLang="ja-JP" sz="1200" dirty="0" smtClean="0"/>
                        <a:t>214</a:t>
                      </a:r>
                      <a:endParaRPr lang="ja-JP" altLang="en-US" sz="1200" dirty="0"/>
                    </a:p>
                  </a:txBody>
                  <a:tcPr marL="99060" marR="216104" marT="18000" marB="18000"/>
                </a:tc>
                <a:tc vMerge="1">
                  <a:txBody>
                    <a:bodyPr/>
                    <a:lstStyle/>
                    <a:p>
                      <a:pPr algn="r"/>
                      <a:endParaRPr kumimoji="1" lang="ja-JP" altLang="en-US" sz="1200" dirty="0">
                        <a:solidFill>
                          <a:schemeClr val="tx1"/>
                        </a:solidFill>
                      </a:endParaRPr>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複合</a:t>
                      </a:r>
                      <a:endParaRPr lang="ja-JP" altLang="en-US" sz="1200" dirty="0"/>
                    </a:p>
                  </a:txBody>
                  <a:tcPr marL="99060" marR="99060" marT="18000" marB="18000" anchor="ctr"/>
                </a:tc>
                <a:tc>
                  <a:txBody>
                    <a:bodyPr/>
                    <a:lstStyle/>
                    <a:p>
                      <a:pPr algn="r"/>
                      <a:r>
                        <a:rPr lang="en-US" altLang="ja-JP" sz="1200" dirty="0" smtClean="0"/>
                        <a:t>816</a:t>
                      </a:r>
                      <a:endParaRPr lang="ja-JP" altLang="en-US" sz="1200" dirty="0"/>
                    </a:p>
                  </a:txBody>
                  <a:tcPr marL="99060" marR="216104" marT="18000" marB="18000" anchor="ct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0">
                <a:tc vMerge="1">
                  <a:txBody>
                    <a:bodyPr/>
                    <a:lstStyle/>
                    <a:p>
                      <a:endParaRPr kumimoji="1" lang="ja-JP"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その他</a:t>
                      </a:r>
                      <a:endParaRPr lang="ja-JP" altLang="en-US" sz="1200" dirty="0"/>
                    </a:p>
                  </a:txBody>
                  <a:tcPr marL="99060" marR="99060" marT="18000" marB="18000"/>
                </a:tc>
                <a:tc>
                  <a:txBody>
                    <a:bodyPr/>
                    <a:lstStyle/>
                    <a:p>
                      <a:pPr algn="r"/>
                      <a:r>
                        <a:rPr lang="en-US" altLang="ja-JP" sz="1200" dirty="0" smtClean="0"/>
                        <a:t>119</a:t>
                      </a:r>
                      <a:endParaRPr lang="ja-JP" altLang="en-US" sz="1200" dirty="0"/>
                    </a:p>
                  </a:txBody>
                  <a:tcPr marL="99060" marR="216104" marT="18000" marB="18000"/>
                </a:tc>
                <a:tc vMerge="1">
                  <a:txBody>
                    <a:bodyPr/>
                    <a:lstStyle/>
                    <a:p>
                      <a:endParaRPr lang="ja-JP" altLang="en-US" sz="1200" dirty="0"/>
                    </a:p>
                  </a:txBody>
                  <a:tcPr anchor="ct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ysClr val="windowText" lastClr="000000"/>
                        </a:solidFill>
                      </a:endParaRP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訪問型介護予防事業</a:t>
                      </a:r>
                      <a:endParaRPr kumimoji="1" lang="ja-JP" altLang="en-US" sz="1200" dirty="0" smtClean="0">
                        <a:solidFill>
                          <a:sysClr val="windowText" lastClr="000000"/>
                        </a:solidFill>
                      </a:endParaRPr>
                    </a:p>
                  </a:txBody>
                  <a:tcPr marL="99060" marR="99060" marT="18000" marB="18000" anchor="ctr"/>
                </a:tc>
                <a:tc>
                  <a:txBody>
                    <a:bodyPr/>
                    <a:lstStyle/>
                    <a:p>
                      <a:r>
                        <a:rPr lang="ja-JP" altLang="en-US" sz="1200" dirty="0" smtClean="0"/>
                        <a:t>運動器機能向上</a:t>
                      </a:r>
                      <a:endParaRPr lang="ja-JP" altLang="en-US" sz="1200" dirty="0"/>
                    </a:p>
                  </a:txBody>
                  <a:tcPr marL="99060" marR="99060" marT="18000" marB="18000"/>
                </a:tc>
                <a:tc>
                  <a:txBody>
                    <a:bodyPr/>
                    <a:lstStyle/>
                    <a:p>
                      <a:pPr algn="r"/>
                      <a:r>
                        <a:rPr lang="en-US" altLang="ja-JP" sz="1200" dirty="0" smtClean="0"/>
                        <a:t>212</a:t>
                      </a:r>
                      <a:endParaRPr lang="ja-JP" altLang="en-US" sz="1200" dirty="0"/>
                    </a:p>
                  </a:txBody>
                  <a:tcPr marL="99060" marR="216104" marT="18000" marB="18000"/>
                </a:tc>
                <a:tc rowSpan="7">
                  <a:txBody>
                    <a:bodyPr/>
                    <a:lstStyle/>
                    <a:p>
                      <a:pPr algn="r"/>
                      <a:r>
                        <a:rPr lang="en-US" altLang="ja-JP" sz="1200" dirty="0" smtClean="0"/>
                        <a:t>894,200,888</a:t>
                      </a:r>
                      <a:r>
                        <a:rPr lang="ja-JP" altLang="en-US" sz="1200" dirty="0" smtClean="0"/>
                        <a:t>円</a:t>
                      </a:r>
                      <a:endParaRPr lang="ja-JP" altLang="en-US" sz="1200" dirty="0"/>
                    </a:p>
                  </a:txBody>
                  <a:tcPr marL="99060" marR="99060" marT="18000" marB="18000" anchor="ctr">
                    <a:lnR w="19050" cap="flat" cmpd="sng" algn="ctr">
                      <a:solidFill>
                        <a:schemeClr val="tx1"/>
                      </a:solidFill>
                      <a:prstDash val="solid"/>
                      <a:round/>
                      <a:headEnd type="none" w="med" len="med"/>
                      <a:tailEnd type="none" w="med" len="med"/>
                    </a:lnR>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栄養改善</a:t>
                      </a:r>
                      <a:endParaRPr lang="ja-JP" altLang="en-US" sz="1200" dirty="0"/>
                    </a:p>
                  </a:txBody>
                  <a:tcPr marL="99060" marR="99060" marT="18000" marB="18000"/>
                </a:tc>
                <a:tc>
                  <a:txBody>
                    <a:bodyPr/>
                    <a:lstStyle/>
                    <a:p>
                      <a:pPr algn="r"/>
                      <a:r>
                        <a:rPr lang="en-US" altLang="ja-JP" sz="1200" dirty="0" smtClean="0"/>
                        <a:t>224</a:t>
                      </a:r>
                      <a:endParaRPr lang="ja-JP" altLang="en-US" sz="1200" dirty="0"/>
                    </a:p>
                  </a:txBody>
                  <a:tcPr marL="99060" marR="216104" marT="18000" marB="18000"/>
                </a:tc>
                <a:tc vMerge="1">
                  <a:txBody>
                    <a:bodyPr/>
                    <a:lstStyle/>
                    <a:p>
                      <a:pPr algn="r"/>
                      <a:endParaRPr kumimoji="1" lang="ja-JP" altLang="en-US" sz="1200" dirty="0">
                        <a:solidFill>
                          <a:schemeClr val="tx1"/>
                        </a:solidFill>
                      </a:endParaRPr>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c>
                  <a:txBody>
                    <a:bodyPr/>
                    <a:lstStyle/>
                    <a:p>
                      <a:r>
                        <a:rPr lang="ja-JP" altLang="en-US" sz="1200" dirty="0" smtClean="0"/>
                        <a:t>口腔機能向上</a:t>
                      </a:r>
                      <a:endParaRPr lang="ja-JP" altLang="en-US" sz="1200" dirty="0"/>
                    </a:p>
                  </a:txBody>
                  <a:tcPr marL="99060" marR="99060" marT="18000" marB="18000"/>
                </a:tc>
                <a:tc>
                  <a:txBody>
                    <a:bodyPr/>
                    <a:lstStyle/>
                    <a:p>
                      <a:pPr algn="r"/>
                      <a:r>
                        <a:rPr lang="en-US" altLang="ja-JP" sz="1200" dirty="0" smtClean="0"/>
                        <a:t>192</a:t>
                      </a:r>
                      <a:endParaRPr lang="ja-JP" altLang="en-US" sz="1200" dirty="0"/>
                    </a:p>
                  </a:txBody>
                  <a:tcPr marL="99060" marR="216104" marT="18000" marB="18000"/>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認知機能低下予防・支援</a:t>
                      </a:r>
                      <a:endParaRPr lang="ja-JP" altLang="en-US" sz="1200" dirty="0"/>
                    </a:p>
                  </a:txBody>
                  <a:tcPr marL="99060" marR="99060" marT="18000" marB="18000"/>
                </a:tc>
                <a:tc>
                  <a:txBody>
                    <a:bodyPr/>
                    <a:lstStyle/>
                    <a:p>
                      <a:pPr algn="r"/>
                      <a:r>
                        <a:rPr lang="en-US" altLang="ja-JP" sz="1200" dirty="0" smtClean="0"/>
                        <a:t>142</a:t>
                      </a:r>
                      <a:endParaRPr lang="ja-JP" altLang="en-US" sz="1200" dirty="0"/>
                    </a:p>
                  </a:txBody>
                  <a:tcPr marL="99060" marR="216104" marT="18000" marB="18000"/>
                </a:tc>
                <a:tc vMerge="1">
                  <a:txBody>
                    <a:bodyPr/>
                    <a:lstStyle/>
                    <a:p>
                      <a:endParaRPr lang="ja-JP" altLang="en-US" sz="1200" dirty="0"/>
                    </a:p>
                  </a:txBody>
                  <a:tcPr anchor="ct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閉じこもり予防・支援</a:t>
                      </a:r>
                      <a:endParaRPr lang="ja-JP" altLang="en-US" sz="1200" dirty="0"/>
                    </a:p>
                  </a:txBody>
                  <a:tcPr marL="99060" marR="99060" marT="18000" marB="18000"/>
                </a:tc>
                <a:tc>
                  <a:txBody>
                    <a:bodyPr/>
                    <a:lstStyle/>
                    <a:p>
                      <a:pPr algn="r"/>
                      <a:r>
                        <a:rPr lang="en-US" altLang="ja-JP" sz="1200" dirty="0" smtClean="0"/>
                        <a:t>202</a:t>
                      </a:r>
                      <a:endParaRPr lang="ja-JP" altLang="en-US" sz="1200" dirty="0"/>
                    </a:p>
                  </a:txBody>
                  <a:tcPr marL="99060" marR="216104" marT="18000" marB="18000"/>
                </a:tc>
                <a:tc vMerge="1">
                  <a:txBody>
                    <a:bodyPr/>
                    <a:lstStyle/>
                    <a:p>
                      <a:endParaRPr lang="ja-JP" altLang="en-US" sz="1200" dirty="0"/>
                    </a:p>
                  </a:txBody>
                  <a:tcPr anchor="ct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うつ予防・支援</a:t>
                      </a:r>
                      <a:endParaRPr lang="ja-JP" altLang="en-US" sz="1200" dirty="0"/>
                    </a:p>
                  </a:txBody>
                  <a:tcPr marL="99060" marR="99060" marT="18000" marB="18000"/>
                </a:tc>
                <a:tc>
                  <a:txBody>
                    <a:bodyPr/>
                    <a:lstStyle/>
                    <a:p>
                      <a:pPr algn="r"/>
                      <a:r>
                        <a:rPr lang="en-US" altLang="ja-JP" sz="1200" dirty="0" smtClean="0"/>
                        <a:t>176</a:t>
                      </a:r>
                      <a:endParaRPr lang="ja-JP" altLang="en-US" sz="1200" dirty="0"/>
                    </a:p>
                  </a:txBody>
                  <a:tcPr marL="99060" marR="216104" marT="18000" marB="18000"/>
                </a:tc>
                <a:tc vMerge="1">
                  <a:txBody>
                    <a:bodyPr/>
                    <a:lstStyle/>
                    <a:p>
                      <a:endParaRPr kumimoji="1" lang="ja-JP" altLang="en-US"/>
                    </a:p>
                  </a:txBody>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ysClr val="windowText" lastClr="000000"/>
                        </a:solidFill>
                      </a:endParaRPr>
                    </a:p>
                  </a:txBody>
                  <a:tcPr anchor="ctr"/>
                </a:tc>
                <a:tc>
                  <a:txBody>
                    <a:bodyPr/>
                    <a:lstStyle/>
                    <a:p>
                      <a:r>
                        <a:rPr lang="ja-JP" altLang="en-US" sz="1200" dirty="0" smtClean="0"/>
                        <a:t>複合</a:t>
                      </a:r>
                      <a:endParaRPr lang="ja-JP" altLang="en-US" sz="1200" dirty="0"/>
                    </a:p>
                  </a:txBody>
                  <a:tcPr marL="99060" marR="99060" marT="18000" marB="18000" anchor="ctr"/>
                </a:tc>
                <a:tc>
                  <a:txBody>
                    <a:bodyPr/>
                    <a:lstStyle/>
                    <a:p>
                      <a:pPr algn="r"/>
                      <a:r>
                        <a:rPr lang="en-US" altLang="ja-JP" sz="1200" dirty="0" smtClean="0"/>
                        <a:t>149</a:t>
                      </a:r>
                      <a:endParaRPr lang="ja-JP" altLang="en-US" sz="1200" dirty="0"/>
                    </a:p>
                  </a:txBody>
                  <a:tcPr marL="99060" marR="216104" marT="18000" marB="18000" anchor="ctr"/>
                </a:tc>
                <a:tc vMerge="1">
                  <a:txBody>
                    <a:bodyPr/>
                    <a:lstStyle/>
                    <a:p>
                      <a:endParaRPr lang="ja-JP" altLang="en-US" sz="1200" dirty="0"/>
                    </a:p>
                  </a:txBody>
                  <a:tcPr anchor="ctr"/>
                </a:tc>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ysClr val="windowText" lastClr="000000"/>
                        </a:solidFill>
                      </a:endParaRP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二次予防事業評価事業</a:t>
                      </a:r>
                      <a:endParaRPr kumimoji="1" lang="ja-JP" altLang="en-US" sz="1200" dirty="0" smtClean="0">
                        <a:solidFill>
                          <a:sysClr val="windowText" lastClr="000000"/>
                        </a:solidFill>
                      </a:endParaRPr>
                    </a:p>
                  </a:txBody>
                  <a:tcPr marL="99060" marR="99060" marT="18000" marB="18000" anchor="ctr">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lang="en-US" altLang="ja-JP" sz="1200" dirty="0" smtClean="0"/>
                        <a:t>931</a:t>
                      </a:r>
                      <a:endParaRPr lang="ja-JP" altLang="en-US" sz="1200" dirty="0"/>
                    </a:p>
                  </a:txBody>
                  <a:tcPr marL="99060" marR="216104" marT="18000" marB="18000" anchor="ctr">
                    <a:lnB w="19050" cap="flat" cmpd="sng" algn="ctr">
                      <a:solidFill>
                        <a:schemeClr val="tx1"/>
                      </a:solidFill>
                      <a:prstDash val="solid"/>
                      <a:round/>
                      <a:headEnd type="none" w="med" len="med"/>
                      <a:tailEnd type="none" w="med" len="med"/>
                    </a:lnB>
                  </a:tcPr>
                </a:tc>
                <a:tc>
                  <a:txBody>
                    <a:bodyPr/>
                    <a:lstStyle/>
                    <a:p>
                      <a:pPr algn="r"/>
                      <a:r>
                        <a:rPr lang="en-US" altLang="ja-JP" sz="1200" dirty="0" smtClean="0"/>
                        <a:t>249,221,350</a:t>
                      </a:r>
                      <a:r>
                        <a:rPr lang="ja-JP" altLang="en-US" sz="1200" dirty="0" smtClean="0"/>
                        <a:t>円</a:t>
                      </a:r>
                      <a:endParaRPr lang="ja-JP" altLang="en-US" sz="1200" dirty="0"/>
                    </a:p>
                  </a:txBody>
                  <a:tcPr marL="99060" marR="99060" marT="18000" marB="1800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r h="0">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一次予防事業</a:t>
                      </a:r>
                      <a:endParaRPr kumimoji="1" lang="en-US" altLang="ja-JP" sz="1200" dirty="0" smtClean="0"/>
                    </a:p>
                  </a:txBody>
                  <a:tcPr marL="99060" marR="99060" marT="18000" marB="18000" vert="eaVert"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介護予防普及啓発事業</a:t>
                      </a:r>
                      <a:endParaRPr kumimoji="1" lang="en-US" altLang="ja-JP" sz="1200" dirty="0" smtClean="0"/>
                    </a:p>
                  </a:txBody>
                  <a:tcPr marL="99060" marR="99060" marT="18000" marB="18000" anchor="ctr">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パンフレット等の作成・配布</a:t>
                      </a:r>
                      <a:endParaRPr kumimoji="1" lang="ja-JP" altLang="en-US" sz="1200" dirty="0" smtClean="0">
                        <a:solidFill>
                          <a:sysClr val="windowText" lastClr="000000"/>
                        </a:solidFill>
                      </a:endParaRPr>
                    </a:p>
                  </a:txBody>
                  <a:tcPr marL="99060" marR="99060" marT="18000" marB="18000">
                    <a:lnL w="1270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1,270</a:t>
                      </a:r>
                      <a:endParaRPr kumimoji="1" lang="ja-JP" altLang="en-US" sz="1200" dirty="0" smtClean="0">
                        <a:solidFill>
                          <a:sysClr val="windowText" lastClr="000000"/>
                        </a:solidFill>
                      </a:endParaRPr>
                    </a:p>
                  </a:txBody>
                  <a:tcPr marL="99060" marR="216104" marT="18000" marB="18000">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rowSpan="5">
                  <a:txBody>
                    <a:bodyPr/>
                    <a:lstStyle/>
                    <a:p>
                      <a:pPr algn="r"/>
                      <a:r>
                        <a:rPr kumimoji="1" lang="en-US" altLang="ja-JP" sz="1200" dirty="0" smtClean="0"/>
                        <a:t>10,566,271,561</a:t>
                      </a:r>
                      <a:r>
                        <a:rPr kumimoji="1" lang="ja-JP" altLang="en-US" sz="1200" dirty="0" smtClean="0"/>
                        <a:t>円</a:t>
                      </a:r>
                      <a:endParaRPr kumimoji="1" lang="ja-JP" altLang="en-US" sz="1200" dirty="0">
                        <a:solidFill>
                          <a:schemeClr val="tx1"/>
                        </a:solidFill>
                      </a:endParaRPr>
                    </a:p>
                  </a:txBody>
                  <a:tcPr marL="99060" marR="99060" marT="18000" marB="18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講演会・相談会</a:t>
                      </a:r>
                      <a:endParaRPr kumimoji="1" lang="ja-JP" altLang="en-US" sz="1200" dirty="0" smtClean="0">
                        <a:solidFill>
                          <a:sysClr val="windowText" lastClr="000000"/>
                        </a:solidFill>
                      </a:endParaRPr>
                    </a:p>
                  </a:txBody>
                  <a:tcPr marL="99060" marR="99060" marT="18000" marB="18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kumimoji="1" lang="en-US" altLang="ja-JP" sz="1200" dirty="0" smtClean="0"/>
                        <a:t>1,187</a:t>
                      </a:r>
                      <a:endParaRPr kumimoji="1" lang="ja-JP" altLang="en-US" sz="1200" dirty="0">
                        <a:solidFill>
                          <a:sysClr val="windowText" lastClr="000000"/>
                        </a:solidFill>
                      </a:endParaRPr>
                    </a:p>
                  </a:txBody>
                  <a:tcPr marL="99060" marR="216104" marT="18000" marB="18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介護予防教室等</a:t>
                      </a:r>
                      <a:endParaRPr kumimoji="1" lang="ja-JP" altLang="en-US" sz="1200" dirty="0" smtClean="0">
                        <a:solidFill>
                          <a:sysClr val="windowText" lastClr="000000"/>
                        </a:solidFill>
                      </a:endParaRPr>
                    </a:p>
                  </a:txBody>
                  <a:tcPr marL="99060" marR="99060" marT="18000" marB="18000">
                    <a:lnT w="12700" cap="flat" cmpd="sng" algn="ctr">
                      <a:solidFill>
                        <a:schemeClr val="tx1"/>
                      </a:solidFill>
                      <a:prstDash val="solid"/>
                      <a:round/>
                      <a:headEnd type="none" w="med" len="med"/>
                      <a:tailEnd type="none" w="med" len="med"/>
                    </a:lnT>
                  </a:tcPr>
                </a:tc>
                <a:tc>
                  <a:txBody>
                    <a:bodyPr/>
                    <a:lstStyle/>
                    <a:p>
                      <a:pPr algn="r"/>
                      <a:r>
                        <a:rPr kumimoji="1" lang="en-US" altLang="ja-JP" sz="1200" dirty="0" smtClean="0"/>
                        <a:t>1,467</a:t>
                      </a:r>
                      <a:endParaRPr kumimoji="1" lang="ja-JP" altLang="en-US" sz="1200" dirty="0">
                        <a:solidFill>
                          <a:schemeClr val="tx1"/>
                        </a:solidFill>
                      </a:endParaRPr>
                    </a:p>
                  </a:txBody>
                  <a:tcPr marL="99060" marR="216104" marT="18000" marB="18000">
                    <a:lnT w="12700" cap="flat" cmpd="sng" algn="ctr">
                      <a:solidFill>
                        <a:schemeClr val="tx1"/>
                      </a:solidFill>
                      <a:prstDash val="solid"/>
                      <a:round/>
                      <a:headEnd type="none" w="med" len="med"/>
                      <a:tailEnd type="none" w="med" len="med"/>
                    </a:lnT>
                  </a:tcPr>
                </a:tc>
                <a:tc vMerge="1">
                  <a:txBody>
                    <a:bodyPr/>
                    <a:lstStyle/>
                    <a:p>
                      <a:pPr algn="r"/>
                      <a:endParaRPr kumimoji="1" lang="ja-JP" altLang="en-US" sz="1200" dirty="0">
                        <a:solidFill>
                          <a:schemeClr val="tx1"/>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介護予防事業の記録等管理媒体の配布</a:t>
                      </a:r>
                      <a:endParaRPr kumimoji="1" lang="ja-JP" altLang="en-US" sz="1200" dirty="0" smtClean="0">
                        <a:solidFill>
                          <a:sysClr val="windowText" lastClr="000000"/>
                        </a:solidFill>
                      </a:endParaRPr>
                    </a:p>
                  </a:txBody>
                  <a:tcPr marL="99060" marR="99060" marT="18000" marB="18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493</a:t>
                      </a:r>
                      <a:endParaRPr kumimoji="1" lang="ja-JP" altLang="en-US" sz="1200" dirty="0" smtClean="0">
                        <a:solidFill>
                          <a:sysClr val="windowText" lastClr="000000"/>
                        </a:solidFill>
                      </a:endParaRPr>
                    </a:p>
                  </a:txBody>
                  <a:tcPr marL="99060" marR="216104" marT="18000" marB="18000"/>
                </a:tc>
                <a:tc vMerge="1">
                  <a:txBody>
                    <a:bodyPr/>
                    <a:lstStyle/>
                    <a:p>
                      <a:pPr algn="r"/>
                      <a:endParaRPr kumimoji="1" lang="ja-JP" altLang="en-US" sz="1200" dirty="0">
                        <a:solidFill>
                          <a:schemeClr val="tx1"/>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その他</a:t>
                      </a:r>
                      <a:endParaRPr kumimoji="1" lang="ja-JP" altLang="en-US" sz="1200" dirty="0" smtClean="0">
                        <a:solidFill>
                          <a:sysClr val="windowText" lastClr="000000"/>
                        </a:solidFill>
                      </a:endParaRPr>
                    </a:p>
                  </a:txBody>
                  <a:tcPr marL="99060" marR="99060" marT="18000" marB="18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254</a:t>
                      </a:r>
                      <a:endParaRPr kumimoji="1" lang="ja-JP" altLang="en-US" sz="1200" dirty="0" smtClean="0">
                        <a:solidFill>
                          <a:sysClr val="windowText" lastClr="000000"/>
                        </a:solidFill>
                      </a:endParaRPr>
                    </a:p>
                  </a:txBody>
                  <a:tcPr marL="99060" marR="216104" marT="18000" marB="18000"/>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地域介護予防活動支援事業</a:t>
                      </a:r>
                      <a:endParaRPr kumimoji="1" lang="en-US" altLang="ja-JP" sz="1200" dirty="0" smtClean="0"/>
                    </a:p>
                  </a:txBody>
                  <a:tcPr marL="99060" marR="9906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ボランティア等の人材育成</a:t>
                      </a:r>
                      <a:endParaRPr kumimoji="1" lang="ja-JP" altLang="en-US" sz="1200" dirty="0" smtClean="0">
                        <a:solidFill>
                          <a:sysClr val="windowText" lastClr="000000"/>
                        </a:solidFill>
                      </a:endParaRPr>
                    </a:p>
                  </a:txBody>
                  <a:tcPr marL="99060" marR="99060" marT="18000" marB="18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872</a:t>
                      </a:r>
                      <a:endParaRPr kumimoji="1" lang="ja-JP" altLang="en-US" sz="1200" dirty="0" smtClean="0">
                        <a:solidFill>
                          <a:sysClr val="windowText" lastClr="000000"/>
                        </a:solidFill>
                      </a:endParaRPr>
                    </a:p>
                  </a:txBody>
                  <a:tcPr marL="99060" marR="216104" marT="18000" marB="18000"/>
                </a:tc>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5,573,533,569</a:t>
                      </a:r>
                      <a:r>
                        <a:rPr kumimoji="1" lang="ja-JP" altLang="en-US" sz="1200" dirty="0" smtClean="0"/>
                        <a:t>円</a:t>
                      </a:r>
                      <a:endParaRPr kumimoji="1" lang="ja-JP" altLang="en-US" sz="1200" dirty="0" smtClean="0">
                        <a:solidFill>
                          <a:sysClr val="windowText" lastClr="000000"/>
                        </a:solidFill>
                        <a:latin typeface="+mn-lt"/>
                      </a:endParaRPr>
                    </a:p>
                  </a:txBody>
                  <a:tcPr marL="99060" marR="99060" marT="18000" marB="18000" anchor="ctr">
                    <a:lnR w="19050" cap="flat" cmpd="sng" algn="ctr">
                      <a:solidFill>
                        <a:schemeClr val="tx1"/>
                      </a:solidFill>
                      <a:prstDash val="solid"/>
                      <a:round/>
                      <a:headEnd type="none" w="med" len="med"/>
                      <a:tailEnd type="none" w="med" len="med"/>
                    </a:lnR>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地域活動組織への支援・協力等</a:t>
                      </a:r>
                      <a:endParaRPr kumimoji="1" lang="ja-JP" altLang="en-US" sz="1200" dirty="0" smtClean="0">
                        <a:solidFill>
                          <a:sysClr val="windowText" lastClr="000000"/>
                        </a:solidFill>
                      </a:endParaRPr>
                    </a:p>
                  </a:txBody>
                  <a:tcPr marL="99060" marR="99060" marT="18000" marB="18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955</a:t>
                      </a:r>
                      <a:endParaRPr kumimoji="1" lang="ja-JP" altLang="en-US" sz="1200" dirty="0" smtClean="0">
                        <a:solidFill>
                          <a:sysClr val="windowText" lastClr="000000"/>
                        </a:solidFill>
                      </a:endParaRPr>
                    </a:p>
                  </a:txBody>
                  <a:tcPr marL="99060" marR="216104" marT="18000" marB="18000"/>
                </a:tc>
                <a:tc vMerge="1">
                  <a:txBody>
                    <a:bodyPr/>
                    <a:lstStyle/>
                    <a:p>
                      <a:pPr algn="r"/>
                      <a:endParaRPr kumimoji="1" lang="ja-JP" altLang="en-US" sz="1200" dirty="0">
                        <a:solidFill>
                          <a:schemeClr val="tx1"/>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0">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その他</a:t>
                      </a:r>
                      <a:endParaRPr kumimoji="1" lang="ja-JP" altLang="en-US" sz="1200" dirty="0" smtClean="0">
                        <a:solidFill>
                          <a:sysClr val="windowText" lastClr="000000"/>
                        </a:solidFill>
                      </a:endParaRPr>
                    </a:p>
                  </a:txBody>
                  <a:tcPr marL="99060" marR="99060" marT="18000" marB="1800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216</a:t>
                      </a:r>
                      <a:endParaRPr kumimoji="1" lang="ja-JP" altLang="en-US" sz="1200" dirty="0" smtClean="0">
                        <a:solidFill>
                          <a:sysClr val="windowText" lastClr="000000"/>
                        </a:solidFill>
                      </a:endParaRPr>
                    </a:p>
                  </a:txBody>
                  <a:tcPr marL="99060" marR="216104" marT="18000" marB="18000"/>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ysClr val="windowText" lastClr="000000"/>
                        </a:solidFill>
                      </a:endParaRPr>
                    </a:p>
                  </a:txBody>
                  <a:tcP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一次予防事業評価事業</a:t>
                      </a:r>
                      <a:endParaRPr kumimoji="1" lang="en-US" altLang="ja-JP" sz="1200" dirty="0" smtClean="0"/>
                    </a:p>
                  </a:txBody>
                  <a:tcPr marL="99060" marR="99060" marT="18000" marB="18000" anchor="ctr">
                    <a:lnB w="190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802</a:t>
                      </a:r>
                      <a:endParaRPr kumimoji="1" lang="ja-JP" altLang="en-US" sz="1200" dirty="0" smtClean="0">
                        <a:solidFill>
                          <a:sysClr val="windowText" lastClr="000000"/>
                        </a:solidFill>
                      </a:endParaRPr>
                    </a:p>
                  </a:txBody>
                  <a:tcPr marL="99060" marR="216104" marT="18000" marB="18000">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181,152,153</a:t>
                      </a:r>
                      <a:r>
                        <a:rPr kumimoji="1" lang="ja-JP" altLang="en-US" sz="1200" dirty="0" smtClean="0"/>
                        <a:t>円</a:t>
                      </a:r>
                      <a:endParaRPr kumimoji="1" lang="ja-JP" altLang="en-US" sz="1200" dirty="0" smtClean="0">
                        <a:solidFill>
                          <a:sysClr val="windowText" lastClr="000000"/>
                        </a:solidFill>
                        <a:latin typeface="+mn-lt"/>
                      </a:endParaRPr>
                    </a:p>
                  </a:txBody>
                  <a:tcPr marL="99060" marR="99060" marT="18000" marB="1800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r>
              <a:tr h="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合計</a:t>
                      </a:r>
                      <a:endParaRPr kumimoji="1" lang="en-US" altLang="ja-JP" sz="1200" dirty="0" smtClean="0"/>
                    </a:p>
                  </a:txBody>
                  <a:tcPr marL="99060" marR="99060" marT="18000" marB="18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p>
                  </a:txBody>
                  <a:tcPr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1,594</a:t>
                      </a:r>
                      <a:endParaRPr kumimoji="1" lang="ja-JP" altLang="en-US" sz="1200" dirty="0" smtClean="0">
                        <a:solidFill>
                          <a:sysClr val="windowText" lastClr="000000"/>
                        </a:solidFill>
                      </a:endParaRPr>
                    </a:p>
                  </a:txBody>
                  <a:tcPr marL="99060" marR="216104" marT="18000" marB="1800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43,941,270,361</a:t>
                      </a:r>
                      <a:r>
                        <a:rPr kumimoji="1" lang="ja-JP" altLang="en-US" sz="1200" dirty="0" smtClean="0"/>
                        <a:t>円</a:t>
                      </a:r>
                      <a:endParaRPr kumimoji="1" lang="ja-JP" altLang="en-US" sz="1200" dirty="0" smtClean="0">
                        <a:solidFill>
                          <a:sysClr val="windowText" lastClr="000000"/>
                        </a:solidFill>
                        <a:latin typeface="+mn-lt"/>
                      </a:endParaRPr>
                    </a:p>
                  </a:txBody>
                  <a:tcPr marL="99060" marR="99060" marT="18000" marB="1800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30" name="テキスト ボックス 29"/>
          <p:cNvSpPr txBox="1"/>
          <p:nvPr/>
        </p:nvSpPr>
        <p:spPr>
          <a:xfrm>
            <a:off x="6560658" y="1914931"/>
            <a:ext cx="3236809" cy="307777"/>
          </a:xfrm>
          <a:prstGeom prst="rect">
            <a:avLst/>
          </a:prstGeom>
          <a:noFill/>
        </p:spPr>
        <p:txBody>
          <a:bodyPr wrap="square" rtlCol="0">
            <a:spAutoFit/>
          </a:bodyPr>
          <a:lstStyle/>
          <a:p>
            <a:pPr algn="ctr"/>
            <a:r>
              <a:rPr lang="ja-JP" altLang="en-US" sz="1400" b="1" dirty="0" smtClean="0">
                <a:solidFill>
                  <a:srgbClr val="000000"/>
                </a:solidFill>
                <a:latin typeface="Arial"/>
                <a:ea typeface="ＭＳ Ｐゴシック"/>
              </a:rPr>
              <a:t>介護予防事業費の内訳</a:t>
            </a:r>
            <a:endParaRPr lang="ja-JP" altLang="en-US" sz="1400" b="1" dirty="0">
              <a:solidFill>
                <a:srgbClr val="000000"/>
              </a:solidFill>
              <a:latin typeface="Arial"/>
              <a:ea typeface="ＭＳ Ｐゴシック"/>
            </a:endParaRPr>
          </a:p>
        </p:txBody>
      </p:sp>
      <p:sp>
        <p:nvSpPr>
          <p:cNvPr id="31" name="正方形/長方形 30"/>
          <p:cNvSpPr/>
          <p:nvPr/>
        </p:nvSpPr>
        <p:spPr bwMode="auto">
          <a:xfrm>
            <a:off x="6555890" y="1844824"/>
            <a:ext cx="3169710" cy="4536508"/>
          </a:xfrm>
          <a:prstGeom prst="rect">
            <a:avLst/>
          </a:prstGeom>
          <a:noFill/>
          <a:ln w="12700">
            <a:solidFill>
              <a:schemeClr val="accent6"/>
            </a:solidFill>
            <a:miter lim="800000"/>
            <a:headEnd/>
            <a:tailEnd/>
          </a:ln>
        </p:spPr>
        <p:txBody>
          <a:bodyPr rtlCol="0" anchor="ctr"/>
          <a:lstStyle/>
          <a:p>
            <a:pPr algn="ctr"/>
            <a:endParaRPr lang="ja-JP" altLang="en-US" sz="2400" dirty="0">
              <a:solidFill>
                <a:srgbClr val="000000"/>
              </a:solidFill>
              <a:latin typeface="HG丸ｺﾞｼｯｸM-PRO" pitchFamily="50" charset="-128"/>
              <a:ea typeface="HG丸ｺﾞｼｯｸM-PRO" pitchFamily="50" charset="-128"/>
            </a:endParaRPr>
          </a:p>
        </p:txBody>
      </p:sp>
      <p:sp>
        <p:nvSpPr>
          <p:cNvPr id="10" name="テキスト ボックス 136"/>
          <p:cNvSpPr txBox="1">
            <a:spLocks noChangeArrowheads="1"/>
          </p:cNvSpPr>
          <p:nvPr/>
        </p:nvSpPr>
        <p:spPr bwMode="auto">
          <a:xfrm>
            <a:off x="6321814" y="849490"/>
            <a:ext cx="3545781" cy="646331"/>
          </a:xfrm>
          <a:prstGeom prst="rect">
            <a:avLst/>
          </a:prstGeom>
          <a:solidFill>
            <a:srgbClr val="FDEADA"/>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dirty="0" smtClean="0">
                <a:solidFill>
                  <a:srgbClr val="000000"/>
                </a:solidFill>
                <a:latin typeface="HG丸ｺﾞｼｯｸM-PRO" pitchFamily="50" charset="-128"/>
                <a:ea typeface="HG丸ｺﾞｼｯｸM-PRO" pitchFamily="50" charset="-128"/>
              </a:rPr>
              <a:t>「二次</a:t>
            </a:r>
            <a:r>
              <a:rPr lang="ja-JP" altLang="en-US" dirty="0">
                <a:solidFill>
                  <a:srgbClr val="000000"/>
                </a:solidFill>
                <a:latin typeface="HG丸ｺﾞｼｯｸM-PRO" pitchFamily="50" charset="-128"/>
                <a:ea typeface="HG丸ｺﾞｼｯｸM-PRO" pitchFamily="50" charset="-128"/>
              </a:rPr>
              <a:t>予防事業の</a:t>
            </a:r>
            <a:r>
              <a:rPr lang="ja-JP" altLang="en-US" dirty="0" smtClean="0">
                <a:solidFill>
                  <a:srgbClr val="000000"/>
                </a:solidFill>
                <a:latin typeface="HG丸ｺﾞｼｯｸM-PRO" pitchFamily="50" charset="-128"/>
                <a:ea typeface="HG丸ｺﾞｼｯｸM-PRO" pitchFamily="50" charset="-128"/>
              </a:rPr>
              <a:t>対象者把握事業」が</a:t>
            </a:r>
            <a:r>
              <a:rPr lang="ja-JP" altLang="en-US" dirty="0">
                <a:solidFill>
                  <a:srgbClr val="000000"/>
                </a:solidFill>
                <a:latin typeface="HG丸ｺﾞｼｯｸM-PRO" pitchFamily="50" charset="-128"/>
                <a:ea typeface="HG丸ｺﾞｼｯｸM-PRO" pitchFamily="50" charset="-128"/>
              </a:rPr>
              <a:t>全体の</a:t>
            </a:r>
            <a:r>
              <a:rPr lang="en-US" altLang="ja-JP" dirty="0">
                <a:solidFill>
                  <a:srgbClr val="000000"/>
                </a:solidFill>
                <a:latin typeface="HG丸ｺﾞｼｯｸM-PRO" pitchFamily="50" charset="-128"/>
                <a:ea typeface="HG丸ｺﾞｼｯｸM-PRO" pitchFamily="50" charset="-128"/>
              </a:rPr>
              <a:t>3</a:t>
            </a:r>
            <a:r>
              <a:rPr lang="ja-JP" altLang="en-US" dirty="0" smtClean="0">
                <a:solidFill>
                  <a:srgbClr val="000000"/>
                </a:solidFill>
                <a:latin typeface="HG丸ｺﾞｼｯｸM-PRO" pitchFamily="50" charset="-128"/>
                <a:ea typeface="HG丸ｺﾞｼｯｸM-PRO" pitchFamily="50" charset="-128"/>
              </a:rPr>
              <a:t>割強を</a:t>
            </a:r>
            <a:r>
              <a:rPr lang="ja-JP" altLang="en-US" dirty="0">
                <a:solidFill>
                  <a:srgbClr val="000000"/>
                </a:solidFill>
                <a:latin typeface="HG丸ｺﾞｼｯｸM-PRO" pitchFamily="50" charset="-128"/>
                <a:ea typeface="HG丸ｺﾞｼｯｸM-PRO" pitchFamily="50" charset="-128"/>
              </a:rPr>
              <a:t>占める</a:t>
            </a:r>
            <a:endParaRPr lang="en-US" altLang="ja-JP" sz="1400" dirty="0">
              <a:solidFill>
                <a:srgbClr val="000000"/>
              </a:solidFill>
              <a:latin typeface="HG丸ｺﾞｼｯｸM-PRO" pitchFamily="50" charset="-128"/>
              <a:ea typeface="HG丸ｺﾞｼｯｸM-PRO"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410806861"/>
              </p:ext>
            </p:extLst>
          </p:nvPr>
        </p:nvGraphicFramePr>
        <p:xfrm>
          <a:off x="6465898" y="2068819"/>
          <a:ext cx="3488831" cy="4288108"/>
        </p:xfrm>
        <a:graphic>
          <a:graphicData uri="http://schemas.openxmlformats.org/drawingml/2006/chart">
            <c:chart xmlns:c="http://schemas.openxmlformats.org/drawingml/2006/chart" xmlns:r="http://schemas.openxmlformats.org/officeDocument/2006/relationships" r:id="rId3"/>
          </a:graphicData>
        </a:graphic>
      </p:graphicFrame>
      <p:sp>
        <p:nvSpPr>
          <p:cNvPr id="13"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76</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384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1" name="Text Box 19"/>
          <p:cNvSpPr txBox="1">
            <a:spLocks noChangeArrowheads="1"/>
          </p:cNvSpPr>
          <p:nvPr/>
        </p:nvSpPr>
        <p:spPr bwMode="auto">
          <a:xfrm>
            <a:off x="4967414" y="6464400"/>
            <a:ext cx="4307589" cy="276999"/>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200" dirty="0" smtClean="0">
                <a:solidFill>
                  <a:prstClr val="black"/>
                </a:solidFill>
                <a:latin typeface="Calibri" pitchFamily="34" charset="0"/>
                <a:ea typeface="ＭＳ Ｐゴシック" charset="-128"/>
              </a:rPr>
              <a:t>【</a:t>
            </a:r>
            <a:r>
              <a:rPr lang="ja-JP" altLang="en-US" sz="1200" dirty="0" smtClean="0">
                <a:solidFill>
                  <a:prstClr val="black"/>
                </a:solidFill>
                <a:latin typeface="Calibri" pitchFamily="34" charset="0"/>
                <a:ea typeface="ＭＳ Ｐゴシック" charset="-128"/>
              </a:rPr>
              <a:t>出典</a:t>
            </a:r>
            <a:r>
              <a:rPr lang="en-US" altLang="ja-JP" sz="1200" dirty="0" smtClean="0">
                <a:solidFill>
                  <a:prstClr val="black"/>
                </a:solidFill>
                <a:latin typeface="Calibri" pitchFamily="34" charset="0"/>
                <a:ea typeface="ＭＳ Ｐゴシック" charset="-128"/>
              </a:rPr>
              <a:t>】</a:t>
            </a:r>
            <a:r>
              <a:rPr lang="ja-JP" altLang="en-US" sz="1200" dirty="0" smtClean="0">
                <a:solidFill>
                  <a:prstClr val="black"/>
                </a:solidFill>
                <a:latin typeface="Calibri" pitchFamily="34" charset="0"/>
                <a:ea typeface="ＭＳ Ｐゴシック" charset="-128"/>
              </a:rPr>
              <a:t>平成</a:t>
            </a:r>
            <a:r>
              <a:rPr lang="en-US" altLang="ja-JP" sz="1200" dirty="0" smtClean="0">
                <a:solidFill>
                  <a:prstClr val="black"/>
                </a:solidFill>
                <a:latin typeface="Calibri" pitchFamily="34" charset="0"/>
                <a:ea typeface="ＭＳ Ｐゴシック" charset="-128"/>
              </a:rPr>
              <a:t>16</a:t>
            </a:r>
            <a:r>
              <a:rPr lang="ja-JP" altLang="en-US" sz="1200" dirty="0" smtClean="0">
                <a:solidFill>
                  <a:prstClr val="black"/>
                </a:solidFill>
                <a:latin typeface="Calibri" pitchFamily="34" charset="0"/>
                <a:ea typeface="ＭＳ Ｐゴシック" charset="-128"/>
              </a:rPr>
              <a:t>年</a:t>
            </a:r>
            <a:r>
              <a:rPr lang="en-US" altLang="ja-JP" sz="1200" dirty="0" smtClean="0">
                <a:solidFill>
                  <a:prstClr val="black"/>
                </a:solidFill>
                <a:latin typeface="Calibri" pitchFamily="34" charset="0"/>
                <a:ea typeface="ＭＳ Ｐゴシック" charset="-128"/>
              </a:rPr>
              <a:t>1</a:t>
            </a:r>
            <a:r>
              <a:rPr lang="ja-JP" altLang="en-US" sz="1200" dirty="0" smtClean="0">
                <a:solidFill>
                  <a:prstClr val="black"/>
                </a:solidFill>
                <a:latin typeface="Calibri" pitchFamily="34" charset="0"/>
                <a:ea typeface="ＭＳ Ｐゴシック" charset="-128"/>
              </a:rPr>
              <a:t>月　高齢者リハビリテーション研究会の報告書</a:t>
            </a:r>
            <a:endParaRPr lang="ja-JP" altLang="en-US" sz="1200" dirty="0">
              <a:solidFill>
                <a:prstClr val="black"/>
              </a:solidFill>
              <a:latin typeface="Calibri" pitchFamily="34" charset="0"/>
              <a:ea typeface="ＭＳ Ｐゴシック" charset="-128"/>
            </a:endParaRPr>
          </a:p>
        </p:txBody>
      </p:sp>
      <p:sp>
        <p:nvSpPr>
          <p:cNvPr id="21" name="正方形/長方形 20"/>
          <p:cNvSpPr/>
          <p:nvPr/>
        </p:nvSpPr>
        <p:spPr>
          <a:xfrm>
            <a:off x="0" y="216024"/>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fontAlgn="auto">
              <a:spcBef>
                <a:spcPts val="0"/>
              </a:spcBef>
              <a:spcAft>
                <a:spcPts val="0"/>
              </a:spcAft>
              <a:defRPr/>
            </a:pPr>
            <a:r>
              <a:rPr lang="ja-JP" altLang="en-US" sz="2800" dirty="0" smtClean="0">
                <a:solidFill>
                  <a:prstClr val="black"/>
                </a:solidFill>
                <a:latin typeface="HG丸ｺﾞｼｯｸM-PRO" pitchFamily="50" charset="-128"/>
                <a:ea typeface="HG丸ｺﾞｼｯｸM-PRO" pitchFamily="50" charset="-128"/>
              </a:rPr>
              <a:t>リハビリテーションの</a:t>
            </a:r>
            <a:r>
              <a:rPr lang="ja-JP" altLang="en-US" sz="2800" dirty="0">
                <a:solidFill>
                  <a:prstClr val="black"/>
                </a:solidFill>
                <a:latin typeface="HG丸ｺﾞｼｯｸM-PRO" pitchFamily="50" charset="-128"/>
                <a:ea typeface="HG丸ｺﾞｼｯｸM-PRO" pitchFamily="50" charset="-128"/>
              </a:rPr>
              <a:t>理念</a:t>
            </a:r>
          </a:p>
        </p:txBody>
      </p:sp>
      <p:sp>
        <p:nvSpPr>
          <p:cNvPr id="4" name="タイトル 3"/>
          <p:cNvSpPr>
            <a:spLocks noGrp="1"/>
          </p:cNvSpPr>
          <p:nvPr>
            <p:ph type="title"/>
          </p:nvPr>
        </p:nvSpPr>
        <p:spPr>
          <a:xfrm>
            <a:off x="486373" y="803749"/>
            <a:ext cx="8979207" cy="2265213"/>
          </a:xfrm>
        </p:spPr>
        <p:txBody>
          <a:bodyPr>
            <a:noAutofit/>
          </a:bodyPr>
          <a:lstStyle/>
          <a:p>
            <a:pPr algn="just"/>
            <a:r>
              <a:rPr lang="ja-JP" altLang="ja-JP" sz="2800" b="0" dirty="0">
                <a:latin typeface="ＭＳ ゴシック" pitchFamily="49" charset="-128"/>
                <a:ea typeface="ＭＳ ゴシック" pitchFamily="49" charset="-128"/>
              </a:rPr>
              <a:t>リハビリテーションは、</a:t>
            </a:r>
            <a:r>
              <a:rPr lang="ja-JP" altLang="ja-JP" sz="2800" b="0" u="sng" dirty="0">
                <a:latin typeface="ＭＳ ゴシック" pitchFamily="49" charset="-128"/>
                <a:ea typeface="ＭＳ ゴシック" pitchFamily="49" charset="-128"/>
              </a:rPr>
              <a:t>単なる機能回復訓練ではなく</a:t>
            </a:r>
            <a:r>
              <a:rPr lang="ja-JP" altLang="ja-JP" sz="2800" b="0" dirty="0">
                <a:latin typeface="ＭＳ ゴシック" pitchFamily="49" charset="-128"/>
                <a:ea typeface="ＭＳ ゴシック" pitchFamily="49" charset="-128"/>
              </a:rPr>
              <a:t>、心身に障害を持つ人々の</a:t>
            </a:r>
            <a:r>
              <a:rPr lang="ja-JP" altLang="ja-JP" sz="2800" b="0" u="sng" dirty="0">
                <a:latin typeface="ＭＳ ゴシック" pitchFamily="49" charset="-128"/>
                <a:ea typeface="ＭＳ ゴシック" pitchFamily="49" charset="-128"/>
              </a:rPr>
              <a:t>全人間的復権を理念として</a:t>
            </a:r>
            <a:r>
              <a:rPr lang="ja-JP" altLang="ja-JP" sz="2800" b="0" dirty="0">
                <a:latin typeface="ＭＳ ゴシック" pitchFamily="49" charset="-128"/>
                <a:ea typeface="ＭＳ ゴシック" pitchFamily="49" charset="-128"/>
              </a:rPr>
              <a:t>、潜在する能力を最大限に発揮させ、</a:t>
            </a:r>
            <a:r>
              <a:rPr lang="ja-JP" altLang="ja-JP" sz="2800" b="0" u="sng" dirty="0">
                <a:latin typeface="ＭＳ ゴシック" pitchFamily="49" charset="-128"/>
                <a:ea typeface="ＭＳ ゴシック" pitchFamily="49" charset="-128"/>
              </a:rPr>
              <a:t>日常生活の活動を高め、家庭や社会への参加を可能にし、その自立</a:t>
            </a:r>
            <a:r>
              <a:rPr lang="ja-JP" altLang="ja-JP" sz="2800" b="0" u="sng" dirty="0" smtClean="0">
                <a:latin typeface="ＭＳ ゴシック" pitchFamily="49" charset="-128"/>
                <a:ea typeface="ＭＳ ゴシック" pitchFamily="49" charset="-128"/>
              </a:rPr>
              <a:t>を</a:t>
            </a:r>
            <a:r>
              <a:rPr lang="ja-JP" altLang="en-US" sz="2800" b="0" u="sng" dirty="0" smtClean="0">
                <a:latin typeface="ＭＳ ゴシック" pitchFamily="49" charset="-128"/>
                <a:ea typeface="ＭＳ ゴシック" pitchFamily="49" charset="-128"/>
              </a:rPr>
              <a:t>　</a:t>
            </a:r>
            <a:r>
              <a:rPr lang="ja-JP" altLang="ja-JP" sz="2800" b="0" u="sng" dirty="0" smtClean="0">
                <a:latin typeface="ＭＳ ゴシック" pitchFamily="49" charset="-128"/>
                <a:ea typeface="ＭＳ ゴシック" pitchFamily="49" charset="-128"/>
              </a:rPr>
              <a:t>促す</a:t>
            </a:r>
            <a:r>
              <a:rPr lang="ja-JP" altLang="ja-JP" sz="2800" b="0" u="sng" dirty="0">
                <a:latin typeface="ＭＳ ゴシック" pitchFamily="49" charset="-128"/>
                <a:ea typeface="ＭＳ ゴシック" pitchFamily="49" charset="-128"/>
              </a:rPr>
              <a:t>もの</a:t>
            </a:r>
            <a:r>
              <a:rPr lang="ja-JP" altLang="ja-JP" sz="2800" b="0" dirty="0">
                <a:latin typeface="ＭＳ ゴシック" pitchFamily="49" charset="-128"/>
                <a:ea typeface="ＭＳ ゴシック" pitchFamily="49" charset="-128"/>
              </a:rPr>
              <a:t>である。</a:t>
            </a:r>
            <a:endParaRPr kumimoji="1" lang="ja-JP" altLang="en-US" sz="2800" b="0" dirty="0">
              <a:latin typeface="ＭＳ ゴシック" pitchFamily="49" charset="-128"/>
              <a:ea typeface="ＭＳ ゴシック" pitchFamily="49" charset="-128"/>
            </a:endParaRPr>
          </a:p>
        </p:txBody>
      </p:sp>
      <p:sp>
        <p:nvSpPr>
          <p:cNvPr id="2" name="テキスト ボックス 1"/>
          <p:cNvSpPr txBox="1"/>
          <p:nvPr/>
        </p:nvSpPr>
        <p:spPr>
          <a:xfrm>
            <a:off x="1130749" y="1484784"/>
            <a:ext cx="184731" cy="369332"/>
          </a:xfrm>
          <a:prstGeom prst="rect">
            <a:avLst/>
          </a:prstGeom>
          <a:noFill/>
        </p:spPr>
        <p:txBody>
          <a:bodyPr wrap="none" rtlCol="0">
            <a:spAutoFit/>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28" name="正方形/長方形 27"/>
          <p:cNvSpPr/>
          <p:nvPr/>
        </p:nvSpPr>
        <p:spPr>
          <a:xfrm>
            <a:off x="13974" y="3672408"/>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fontAlgn="auto">
              <a:spcBef>
                <a:spcPts val="0"/>
              </a:spcBef>
              <a:spcAft>
                <a:spcPts val="0"/>
              </a:spcAft>
              <a:defRPr/>
            </a:pPr>
            <a:r>
              <a:rPr lang="ja-JP" altLang="en-US" sz="2800" dirty="0" smtClean="0">
                <a:solidFill>
                  <a:prstClr val="black"/>
                </a:solidFill>
                <a:latin typeface="HG丸ｺﾞｼｯｸM-PRO" pitchFamily="50" charset="-128"/>
                <a:ea typeface="HG丸ｺﾞｼｯｸM-PRO" pitchFamily="50" charset="-128"/>
              </a:rPr>
              <a:t>高齢者のリハビリテーションに求められるもの</a:t>
            </a:r>
            <a:endParaRPr lang="ja-JP" altLang="en-US" sz="2800" dirty="0">
              <a:solidFill>
                <a:prstClr val="black"/>
              </a:solidFill>
              <a:latin typeface="HG丸ｺﾞｼｯｸM-PRO" pitchFamily="50" charset="-128"/>
              <a:ea typeface="HG丸ｺﾞｼｯｸM-PRO" pitchFamily="50" charset="-128"/>
            </a:endParaRPr>
          </a:p>
        </p:txBody>
      </p:sp>
      <p:sp>
        <p:nvSpPr>
          <p:cNvPr id="29" name="タイトル 3"/>
          <p:cNvSpPr txBox="1">
            <a:spLocks/>
          </p:cNvSpPr>
          <p:nvPr/>
        </p:nvSpPr>
        <p:spPr>
          <a:xfrm>
            <a:off x="453167" y="4253156"/>
            <a:ext cx="9024353" cy="2056195"/>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just" fontAlgn="auto">
              <a:spcAft>
                <a:spcPts val="0"/>
              </a:spcAft>
            </a:pPr>
            <a:r>
              <a:rPr lang="ja-JP" altLang="ja-JP" sz="2800" b="0" dirty="0" smtClean="0">
                <a:solidFill>
                  <a:prstClr val="black"/>
                </a:solidFill>
                <a:latin typeface="ＭＳ ゴシック" pitchFamily="49" charset="-128"/>
                <a:ea typeface="ＭＳ ゴシック" pitchFamily="49" charset="-128"/>
              </a:rPr>
              <a:t>生活</a:t>
            </a:r>
            <a:r>
              <a:rPr lang="ja-JP" altLang="ja-JP" sz="2800" b="0" dirty="0">
                <a:solidFill>
                  <a:prstClr val="black"/>
                </a:solidFill>
                <a:latin typeface="ＭＳ ゴシック" pitchFamily="49" charset="-128"/>
                <a:ea typeface="ＭＳ ゴシック" pitchFamily="49" charset="-128"/>
              </a:rPr>
              <a:t>機能の向上を目的として、個々の働きかけを連動して総合的に提供するとともに、日常生活や地域社会における制限や制約を最小限にし、利用者本人が望んでいる生活を支えていく</a:t>
            </a:r>
            <a:r>
              <a:rPr lang="ja-JP" altLang="ja-JP" sz="2800" b="0" dirty="0" smtClean="0">
                <a:solidFill>
                  <a:prstClr val="black"/>
                </a:solidFill>
                <a:latin typeface="ＭＳ ゴシック" pitchFamily="49" charset="-128"/>
                <a:ea typeface="ＭＳ ゴシック" pitchFamily="49" charset="-128"/>
              </a:rPr>
              <a:t>こと</a:t>
            </a:r>
            <a:endParaRPr lang="en-US" altLang="ja-JP" sz="2800" b="0" dirty="0" smtClean="0">
              <a:solidFill>
                <a:prstClr val="black"/>
              </a:solidFill>
              <a:latin typeface="ＭＳ ゴシック" pitchFamily="49" charset="-128"/>
              <a:ea typeface="ＭＳ ゴシック" pitchFamily="49" charset="-128"/>
            </a:endParaRPr>
          </a:p>
          <a:p>
            <a:pPr fontAlgn="auto">
              <a:spcBef>
                <a:spcPts val="600"/>
              </a:spcBef>
              <a:spcAft>
                <a:spcPts val="0"/>
              </a:spcAft>
            </a:pPr>
            <a:r>
              <a:rPr lang="ja-JP" altLang="ja-JP" sz="1400" b="0" dirty="0">
                <a:solidFill>
                  <a:prstClr val="black"/>
                </a:solidFill>
                <a:latin typeface="ＭＳ Ｐゴシック"/>
              </a:rPr>
              <a:t>注）個々の働きかけとは・・・心身機能、日常生活活動、社会参加、物理的環境などへの働きかけ</a:t>
            </a:r>
            <a:endParaRPr lang="ja-JP" altLang="en-US" sz="1400" b="0" dirty="0">
              <a:solidFill>
                <a:prstClr val="black"/>
              </a:solidFill>
              <a:latin typeface="ＭＳ Ｐゴシック"/>
            </a:endParaRPr>
          </a:p>
        </p:txBody>
      </p:sp>
      <p:sp>
        <p:nvSpPr>
          <p:cNvPr id="30" name="テキスト ボックス 29"/>
          <p:cNvSpPr txBox="1"/>
          <p:nvPr/>
        </p:nvSpPr>
        <p:spPr>
          <a:xfrm>
            <a:off x="1077351" y="5005492"/>
            <a:ext cx="184731" cy="369332"/>
          </a:xfrm>
          <a:prstGeom prst="rect">
            <a:avLst/>
          </a:prstGeom>
          <a:noFill/>
        </p:spPr>
        <p:txBody>
          <a:bodyPr wrap="none" rtlCol="0">
            <a:spAutoFit/>
          </a:bodyPr>
          <a:lstStyle/>
          <a:p>
            <a:pPr fontAlgn="auto">
              <a:spcBef>
                <a:spcPts val="0"/>
              </a:spcBef>
              <a:spcAft>
                <a:spcPts val="0"/>
              </a:spcAft>
            </a:pPr>
            <a:endParaRPr lang="ja-JP" altLang="en-US" dirty="0">
              <a:solidFill>
                <a:prstClr val="black"/>
              </a:solidFill>
              <a:latin typeface="Calibri"/>
              <a:ea typeface="ＭＳ Ｐゴシック"/>
            </a:endParaRPr>
          </a:p>
        </p:txBody>
      </p:sp>
      <p:sp>
        <p:nvSpPr>
          <p:cNvPr id="10"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77</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40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07692" y="2133981"/>
            <a:ext cx="8657431" cy="1439863"/>
          </a:xfrm>
          <a:prstGeom prst="rect">
            <a:avLst/>
          </a:prstGeom>
          <a:noFill/>
          <a:ln w="28575">
            <a:solidFill>
              <a:schemeClr val="tx1"/>
            </a:solidFill>
            <a:prstDash val="dash"/>
            <a:miter lim="800000"/>
            <a:headEnd/>
            <a:tailEnd/>
          </a:ln>
        </p:spPr>
        <p:txBody>
          <a:bodyPr wrap="none" anchor="ctr"/>
          <a:lstStyle/>
          <a:p>
            <a:pPr fontAlgn="auto">
              <a:spcBef>
                <a:spcPts val="0"/>
              </a:spcBef>
              <a:spcAft>
                <a:spcPts val="0"/>
              </a:spcAft>
            </a:pPr>
            <a:endParaRPr lang="ja-JP" altLang="en-US">
              <a:solidFill>
                <a:prstClr val="black"/>
              </a:solidFill>
              <a:latin typeface="Calibri"/>
              <a:ea typeface="ＭＳ Ｐゴシック"/>
            </a:endParaRPr>
          </a:p>
        </p:txBody>
      </p:sp>
      <p:sp>
        <p:nvSpPr>
          <p:cNvPr id="13316" name="Rectangle 4"/>
          <p:cNvSpPr>
            <a:spLocks noChangeArrowheads="1"/>
          </p:cNvSpPr>
          <p:nvPr/>
        </p:nvSpPr>
        <p:spPr bwMode="auto">
          <a:xfrm>
            <a:off x="3627382" y="620442"/>
            <a:ext cx="2340636" cy="935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a:solidFill>
                  <a:prstClr val="black"/>
                </a:solidFill>
              </a:rPr>
              <a:t>健康</a:t>
            </a:r>
            <a:r>
              <a:rPr lang="ja-JP" altLang="en-US" dirty="0" smtClean="0">
                <a:solidFill>
                  <a:prstClr val="black"/>
                </a:solidFill>
              </a:rPr>
              <a:t>状態</a:t>
            </a:r>
            <a:endParaRPr lang="ja-JP" altLang="en-US" dirty="0">
              <a:solidFill>
                <a:prstClr val="black"/>
              </a:solidFill>
            </a:endParaRPr>
          </a:p>
        </p:txBody>
      </p:sp>
      <p:sp>
        <p:nvSpPr>
          <p:cNvPr id="13317" name="Rectangle 5"/>
          <p:cNvSpPr>
            <a:spLocks noChangeArrowheads="1"/>
          </p:cNvSpPr>
          <p:nvPr/>
        </p:nvSpPr>
        <p:spPr bwMode="auto">
          <a:xfrm>
            <a:off x="896349" y="2351469"/>
            <a:ext cx="2340636" cy="9350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a:solidFill>
                  <a:prstClr val="black"/>
                </a:solidFill>
              </a:rPr>
              <a:t>心身機能</a:t>
            </a:r>
            <a:r>
              <a:rPr lang="ja-JP" altLang="en-US" dirty="0" smtClean="0">
                <a:solidFill>
                  <a:prstClr val="black"/>
                </a:solidFill>
              </a:rPr>
              <a:t>・構造</a:t>
            </a:r>
            <a:endParaRPr lang="en-US" altLang="ja-JP" dirty="0" smtClean="0">
              <a:solidFill>
                <a:prstClr val="black"/>
              </a:solidFill>
            </a:endParaRPr>
          </a:p>
          <a:p>
            <a:pPr algn="ctr" fontAlgn="auto">
              <a:lnSpc>
                <a:spcPct val="110000"/>
              </a:lnSpc>
              <a:spcBef>
                <a:spcPts val="0"/>
              </a:spcBef>
              <a:spcAft>
                <a:spcPts val="0"/>
              </a:spcAft>
            </a:pPr>
            <a:endParaRPr lang="en-US" altLang="ja-JP" dirty="0" smtClean="0">
              <a:solidFill>
                <a:prstClr val="black"/>
              </a:solidFill>
            </a:endParaRPr>
          </a:p>
        </p:txBody>
      </p:sp>
      <p:sp>
        <p:nvSpPr>
          <p:cNvPr id="13318" name="Rectangle 6"/>
          <p:cNvSpPr>
            <a:spLocks noChangeArrowheads="1"/>
          </p:cNvSpPr>
          <p:nvPr/>
        </p:nvSpPr>
        <p:spPr bwMode="auto">
          <a:xfrm>
            <a:off x="3627382" y="2349227"/>
            <a:ext cx="2340636"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smtClean="0">
                <a:solidFill>
                  <a:prstClr val="black"/>
                </a:solidFill>
              </a:rPr>
              <a:t>活　動</a:t>
            </a:r>
            <a:endParaRPr lang="en-US" altLang="ja-JP" dirty="0" smtClean="0">
              <a:solidFill>
                <a:prstClr val="black"/>
              </a:solidFill>
            </a:endParaRPr>
          </a:p>
          <a:p>
            <a:pPr algn="ctr" fontAlgn="auto">
              <a:lnSpc>
                <a:spcPct val="110000"/>
              </a:lnSpc>
              <a:spcBef>
                <a:spcPts val="0"/>
              </a:spcBef>
              <a:spcAft>
                <a:spcPts val="0"/>
              </a:spcAft>
            </a:pPr>
            <a:endParaRPr lang="ja-JP" altLang="en-US" dirty="0">
              <a:solidFill>
                <a:prstClr val="black"/>
              </a:solidFill>
            </a:endParaRPr>
          </a:p>
        </p:txBody>
      </p:sp>
      <p:sp>
        <p:nvSpPr>
          <p:cNvPr id="13319" name="Rectangle 7"/>
          <p:cNvSpPr>
            <a:spLocks noChangeArrowheads="1"/>
          </p:cNvSpPr>
          <p:nvPr/>
        </p:nvSpPr>
        <p:spPr bwMode="auto">
          <a:xfrm>
            <a:off x="6356363" y="2349227"/>
            <a:ext cx="2340637" cy="9350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smtClean="0">
                <a:solidFill>
                  <a:prstClr val="black"/>
                </a:solidFill>
              </a:rPr>
              <a:t>参　加</a:t>
            </a:r>
            <a:endParaRPr lang="en-US" altLang="ja-JP" dirty="0" smtClean="0">
              <a:solidFill>
                <a:prstClr val="black"/>
              </a:solidFill>
            </a:endParaRPr>
          </a:p>
          <a:p>
            <a:pPr algn="ctr" fontAlgn="auto">
              <a:lnSpc>
                <a:spcPct val="110000"/>
              </a:lnSpc>
              <a:spcBef>
                <a:spcPts val="0"/>
              </a:spcBef>
              <a:spcAft>
                <a:spcPts val="0"/>
              </a:spcAft>
            </a:pPr>
            <a:endParaRPr lang="ja-JP" altLang="en-US" dirty="0">
              <a:solidFill>
                <a:prstClr val="black"/>
              </a:solidFill>
            </a:endParaRPr>
          </a:p>
        </p:txBody>
      </p:sp>
      <p:sp>
        <p:nvSpPr>
          <p:cNvPr id="13320" name="Rectangle 8"/>
          <p:cNvSpPr>
            <a:spLocks noChangeArrowheads="1"/>
          </p:cNvSpPr>
          <p:nvPr/>
        </p:nvSpPr>
        <p:spPr bwMode="auto">
          <a:xfrm>
            <a:off x="5343411" y="4149452"/>
            <a:ext cx="2651919"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smtClean="0">
                <a:solidFill>
                  <a:prstClr val="black"/>
                </a:solidFill>
              </a:rPr>
              <a:t>個人因子</a:t>
            </a:r>
            <a:endParaRPr lang="ja-JP" altLang="en-US" dirty="0">
              <a:solidFill>
                <a:prstClr val="black"/>
              </a:solidFill>
            </a:endParaRPr>
          </a:p>
        </p:txBody>
      </p:sp>
      <p:sp>
        <p:nvSpPr>
          <p:cNvPr id="13321" name="Rectangle 9"/>
          <p:cNvSpPr>
            <a:spLocks noChangeArrowheads="1"/>
          </p:cNvSpPr>
          <p:nvPr/>
        </p:nvSpPr>
        <p:spPr bwMode="auto">
          <a:xfrm>
            <a:off x="1754196" y="4149452"/>
            <a:ext cx="2651919" cy="6477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auto">
              <a:lnSpc>
                <a:spcPct val="110000"/>
              </a:lnSpc>
              <a:spcBef>
                <a:spcPts val="0"/>
              </a:spcBef>
              <a:spcAft>
                <a:spcPts val="0"/>
              </a:spcAft>
            </a:pPr>
            <a:r>
              <a:rPr lang="ja-JP" altLang="en-US" dirty="0">
                <a:solidFill>
                  <a:prstClr val="black"/>
                </a:solidFill>
              </a:rPr>
              <a:t>環境</a:t>
            </a:r>
            <a:r>
              <a:rPr lang="ja-JP" altLang="en-US" dirty="0" smtClean="0">
                <a:solidFill>
                  <a:prstClr val="black"/>
                </a:solidFill>
              </a:rPr>
              <a:t>因子</a:t>
            </a:r>
            <a:endParaRPr lang="ja-JP" altLang="en-US" sz="1400" dirty="0">
              <a:solidFill>
                <a:prstClr val="black"/>
              </a:solidFill>
            </a:endParaRPr>
          </a:p>
        </p:txBody>
      </p:sp>
      <p:sp>
        <p:nvSpPr>
          <p:cNvPr id="13323" name="Line 11"/>
          <p:cNvSpPr>
            <a:spLocks noChangeShapeType="1"/>
          </p:cNvSpPr>
          <p:nvPr/>
        </p:nvSpPr>
        <p:spPr bwMode="auto">
          <a:xfrm>
            <a:off x="1911039" y="1917427"/>
            <a:ext cx="5850732" cy="0"/>
          </a:xfrm>
          <a:prstGeom prst="line">
            <a:avLst/>
          </a:prstGeom>
          <a:noFill/>
          <a:ln w="9525">
            <a:solidFill>
              <a:schemeClr val="tx1"/>
            </a:solidFill>
            <a:round/>
            <a:headEnd/>
            <a:tailEn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4" name="Line 12"/>
          <p:cNvSpPr>
            <a:spLocks noChangeShapeType="1"/>
          </p:cNvSpPr>
          <p:nvPr/>
        </p:nvSpPr>
        <p:spPr bwMode="auto">
          <a:xfrm>
            <a:off x="4719109" y="1557065"/>
            <a:ext cx="0" cy="792162"/>
          </a:xfrm>
          <a:prstGeom prst="line">
            <a:avLst/>
          </a:prstGeom>
          <a:noFill/>
          <a:ln w="9525">
            <a:solidFill>
              <a:schemeClr val="tx1"/>
            </a:solidFill>
            <a:round/>
            <a:headEnd type="triangle" w="med" len="me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5" name="Line 13"/>
          <p:cNvSpPr>
            <a:spLocks noChangeShapeType="1"/>
          </p:cNvSpPr>
          <p:nvPr/>
        </p:nvSpPr>
        <p:spPr bwMode="auto">
          <a:xfrm>
            <a:off x="1910690" y="1917427"/>
            <a:ext cx="0" cy="43180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6" name="Line 14"/>
          <p:cNvSpPr>
            <a:spLocks noChangeShapeType="1"/>
          </p:cNvSpPr>
          <p:nvPr/>
        </p:nvSpPr>
        <p:spPr bwMode="auto">
          <a:xfrm>
            <a:off x="7761420" y="1917427"/>
            <a:ext cx="0" cy="431800"/>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7" name="Line 15"/>
          <p:cNvSpPr>
            <a:spLocks noChangeShapeType="1"/>
          </p:cNvSpPr>
          <p:nvPr/>
        </p:nvSpPr>
        <p:spPr bwMode="auto">
          <a:xfrm>
            <a:off x="2925378" y="3860527"/>
            <a:ext cx="3821377" cy="0"/>
          </a:xfrm>
          <a:prstGeom prst="line">
            <a:avLst/>
          </a:prstGeom>
          <a:noFill/>
          <a:ln w="9525">
            <a:solidFill>
              <a:schemeClr val="tx1"/>
            </a:solidFill>
            <a:round/>
            <a:headEnd/>
            <a:tailEn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8" name="Line 16"/>
          <p:cNvSpPr>
            <a:spLocks noChangeShapeType="1"/>
          </p:cNvSpPr>
          <p:nvPr/>
        </p:nvSpPr>
        <p:spPr bwMode="auto">
          <a:xfrm flipV="1">
            <a:off x="4719109" y="3285852"/>
            <a:ext cx="0" cy="574675"/>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29" name="Line 17"/>
          <p:cNvSpPr>
            <a:spLocks noChangeShapeType="1"/>
          </p:cNvSpPr>
          <p:nvPr/>
        </p:nvSpPr>
        <p:spPr bwMode="auto">
          <a:xfrm>
            <a:off x="2925366" y="3860531"/>
            <a:ext cx="0" cy="288925"/>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30" name="Line 18"/>
          <p:cNvSpPr>
            <a:spLocks noChangeShapeType="1"/>
          </p:cNvSpPr>
          <p:nvPr/>
        </p:nvSpPr>
        <p:spPr bwMode="auto">
          <a:xfrm>
            <a:off x="6746743" y="3860531"/>
            <a:ext cx="0" cy="288925"/>
          </a:xfrm>
          <a:prstGeom prst="line">
            <a:avLst/>
          </a:prstGeom>
          <a:noFill/>
          <a:ln w="9525">
            <a:solidFill>
              <a:schemeClr val="tx1"/>
            </a:solidFill>
            <a:round/>
            <a:headEnd/>
            <a:tailEnd type="triangle" w="med" len="med"/>
          </a:ln>
        </p:spPr>
        <p:txBody>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3331" name="Text Box 19"/>
          <p:cNvSpPr txBox="1">
            <a:spLocks noChangeArrowheads="1"/>
          </p:cNvSpPr>
          <p:nvPr/>
        </p:nvSpPr>
        <p:spPr bwMode="auto">
          <a:xfrm>
            <a:off x="4967390" y="6609039"/>
            <a:ext cx="4307589" cy="276999"/>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出典</a:t>
            </a:r>
            <a:r>
              <a:rPr lang="en-US" altLang="ja-JP" sz="1200" dirty="0" smtClean="0">
                <a:solidFill>
                  <a:prstClr val="black"/>
                </a:solidFill>
                <a:latin typeface="Calibri"/>
                <a:ea typeface="ＭＳ Ｐゴシック"/>
              </a:rPr>
              <a:t>】</a:t>
            </a:r>
            <a:r>
              <a:rPr lang="ja-JP" altLang="en-US" sz="1200" dirty="0" smtClean="0">
                <a:solidFill>
                  <a:prstClr val="black"/>
                </a:solidFill>
                <a:latin typeface="Calibri"/>
                <a:ea typeface="ＭＳ Ｐゴシック"/>
              </a:rPr>
              <a:t>平成</a:t>
            </a:r>
            <a:r>
              <a:rPr lang="en-US" altLang="ja-JP" sz="1200" dirty="0" smtClean="0">
                <a:solidFill>
                  <a:prstClr val="black"/>
                </a:solidFill>
                <a:latin typeface="Calibri"/>
                <a:ea typeface="ＭＳ Ｐゴシック"/>
              </a:rPr>
              <a:t>16</a:t>
            </a:r>
            <a:r>
              <a:rPr lang="ja-JP" altLang="en-US" sz="1200" dirty="0" smtClean="0">
                <a:solidFill>
                  <a:prstClr val="black"/>
                </a:solidFill>
                <a:latin typeface="Calibri"/>
                <a:ea typeface="ＭＳ Ｐゴシック"/>
              </a:rPr>
              <a:t>年</a:t>
            </a:r>
            <a:r>
              <a:rPr lang="en-US" altLang="ja-JP" sz="1200" dirty="0" smtClean="0">
                <a:solidFill>
                  <a:prstClr val="black"/>
                </a:solidFill>
                <a:latin typeface="Calibri"/>
                <a:ea typeface="ＭＳ Ｐゴシック"/>
              </a:rPr>
              <a:t>1</a:t>
            </a:r>
            <a:r>
              <a:rPr lang="ja-JP" altLang="en-US" sz="1200" dirty="0" smtClean="0">
                <a:solidFill>
                  <a:prstClr val="black"/>
                </a:solidFill>
                <a:latin typeface="Calibri"/>
                <a:ea typeface="ＭＳ Ｐゴシック"/>
              </a:rPr>
              <a:t>月　高齢者リハビリテーション研究会の報告書</a:t>
            </a:r>
            <a:endParaRPr lang="ja-JP" altLang="en-US" sz="1200" dirty="0">
              <a:solidFill>
                <a:prstClr val="black"/>
              </a:solidFill>
              <a:latin typeface="Calibri"/>
              <a:ea typeface="ＭＳ Ｐゴシック"/>
            </a:endParaRPr>
          </a:p>
        </p:txBody>
      </p:sp>
      <p:sp>
        <p:nvSpPr>
          <p:cNvPr id="21" name="正方形/長方形 20"/>
          <p:cNvSpPr/>
          <p:nvPr/>
        </p:nvSpPr>
        <p:spPr>
          <a:xfrm>
            <a:off x="0" y="0"/>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fontAlgn="auto">
              <a:spcBef>
                <a:spcPts val="0"/>
              </a:spcBef>
              <a:spcAft>
                <a:spcPts val="0"/>
              </a:spcAft>
              <a:defRPr/>
            </a:pPr>
            <a:r>
              <a:rPr lang="ja-JP" altLang="en-US" sz="2800" dirty="0" smtClean="0">
                <a:solidFill>
                  <a:prstClr val="black"/>
                </a:solidFill>
                <a:latin typeface="HG丸ｺﾞｼｯｸM-PRO" pitchFamily="50" charset="-128"/>
                <a:ea typeface="HG丸ｺﾞｼｯｸM-PRO" pitchFamily="50" charset="-128"/>
              </a:rPr>
              <a:t>国際生活機能分類（ＩＣＦ）</a:t>
            </a:r>
            <a:endParaRPr lang="ja-JP" altLang="en-US" sz="28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1052581"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pPr fontAlgn="auto">
              <a:spcBef>
                <a:spcPts val="0"/>
              </a:spcBef>
              <a:spcAft>
                <a:spcPts val="0"/>
              </a:spcAft>
            </a:pPr>
            <a:r>
              <a:rPr lang="ja-JP" altLang="en-US" dirty="0" smtClean="0">
                <a:solidFill>
                  <a:prstClr val="black"/>
                </a:solidFill>
              </a:rPr>
              <a:t>機能障害</a:t>
            </a:r>
            <a:endParaRPr lang="ja-JP" altLang="en-US" dirty="0">
              <a:solidFill>
                <a:prstClr val="black"/>
              </a:solidFill>
            </a:endParaRPr>
          </a:p>
        </p:txBody>
      </p:sp>
      <p:sp>
        <p:nvSpPr>
          <p:cNvPr id="24" name="テキスト ボックス 23"/>
          <p:cNvSpPr txBox="1"/>
          <p:nvPr/>
        </p:nvSpPr>
        <p:spPr>
          <a:xfrm>
            <a:off x="3830680"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pPr fontAlgn="auto">
              <a:spcBef>
                <a:spcPts val="0"/>
              </a:spcBef>
              <a:spcAft>
                <a:spcPts val="0"/>
              </a:spcAft>
            </a:pPr>
            <a:r>
              <a:rPr lang="ja-JP" altLang="en-US" dirty="0" smtClean="0">
                <a:solidFill>
                  <a:prstClr val="black"/>
                </a:solidFill>
              </a:rPr>
              <a:t>活動制限</a:t>
            </a:r>
            <a:endParaRPr lang="ja-JP" altLang="en-US" dirty="0">
              <a:solidFill>
                <a:prstClr val="black"/>
              </a:solidFill>
            </a:endParaRPr>
          </a:p>
        </p:txBody>
      </p:sp>
      <p:sp>
        <p:nvSpPr>
          <p:cNvPr id="25" name="テキスト ボックス 24"/>
          <p:cNvSpPr txBox="1"/>
          <p:nvPr/>
        </p:nvSpPr>
        <p:spPr>
          <a:xfrm>
            <a:off x="6513184" y="2853035"/>
            <a:ext cx="1107996" cy="369332"/>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spAutoFit/>
          </a:bodyPr>
          <a:lstStyle/>
          <a:p>
            <a:pPr fontAlgn="auto">
              <a:spcBef>
                <a:spcPts val="0"/>
              </a:spcBef>
              <a:spcAft>
                <a:spcPts val="0"/>
              </a:spcAft>
            </a:pPr>
            <a:r>
              <a:rPr lang="ja-JP" altLang="en-US" dirty="0" smtClean="0">
                <a:solidFill>
                  <a:prstClr val="black"/>
                </a:solidFill>
              </a:rPr>
              <a:t>参加制約</a:t>
            </a:r>
            <a:endParaRPr lang="ja-JP" altLang="en-US" dirty="0">
              <a:solidFill>
                <a:prstClr val="black"/>
              </a:solidFill>
            </a:endParaRPr>
          </a:p>
        </p:txBody>
      </p:sp>
      <p:sp>
        <p:nvSpPr>
          <p:cNvPr id="26" name="テキスト ボックス 25"/>
          <p:cNvSpPr txBox="1"/>
          <p:nvPr/>
        </p:nvSpPr>
        <p:spPr>
          <a:xfrm>
            <a:off x="7839321" y="3429099"/>
            <a:ext cx="11079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pPr fontAlgn="auto">
              <a:spcBef>
                <a:spcPts val="0"/>
              </a:spcBef>
              <a:spcAft>
                <a:spcPts val="0"/>
              </a:spcAft>
            </a:pPr>
            <a:r>
              <a:rPr lang="ja-JP" altLang="en-US" dirty="0" smtClean="0">
                <a:solidFill>
                  <a:prstClr val="white"/>
                </a:solidFill>
              </a:rPr>
              <a:t>生活機能</a:t>
            </a:r>
            <a:endParaRPr lang="ja-JP" altLang="en-US" dirty="0">
              <a:solidFill>
                <a:prstClr val="white"/>
              </a:solidFill>
            </a:endParaRPr>
          </a:p>
        </p:txBody>
      </p:sp>
      <p:sp>
        <p:nvSpPr>
          <p:cNvPr id="27" name="角丸四角形 26"/>
          <p:cNvSpPr/>
          <p:nvPr/>
        </p:nvSpPr>
        <p:spPr>
          <a:xfrm>
            <a:off x="274402" y="4941168"/>
            <a:ext cx="9437462" cy="1584176"/>
          </a:xfrm>
          <a:prstGeom prst="roundRect">
            <a:avLst/>
          </a:prstGeom>
          <a:noFill/>
          <a:ln w="25400" cmpd="dbl">
            <a:solidFill>
              <a:srgbClr val="B00082"/>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914326" fontAlgn="auto">
              <a:spcBef>
                <a:spcPts val="0"/>
              </a:spcBef>
              <a:spcAft>
                <a:spcPts val="0"/>
              </a:spcAft>
              <a:defRPr/>
            </a:pPr>
            <a:r>
              <a:rPr lang="ja-JP" altLang="en-US" dirty="0" smtClean="0">
                <a:solidFill>
                  <a:prstClr val="black"/>
                </a:solidFill>
                <a:latin typeface="AR丸ゴシック体M" pitchFamily="49" charset="-128"/>
                <a:ea typeface="AR丸ゴシック体M" pitchFamily="49" charset="-128"/>
              </a:rPr>
              <a:t>　人が生きていくための機能全体を「生活機能」としてとらえ、</a:t>
            </a:r>
            <a:endParaRPr lang="en-US" altLang="ja-JP" dirty="0" smtClean="0">
              <a:solidFill>
                <a:prstClr val="black"/>
              </a:solidFill>
              <a:latin typeface="AR丸ゴシック体M" pitchFamily="49" charset="-128"/>
              <a:ea typeface="AR丸ゴシック体M" pitchFamily="49" charset="-128"/>
            </a:endParaRPr>
          </a:p>
          <a:p>
            <a:pPr defTabSz="914326" fontAlgn="auto">
              <a:spcBef>
                <a:spcPts val="0"/>
              </a:spcBef>
              <a:spcAft>
                <a:spcPts val="0"/>
              </a:spcAft>
              <a:defRPr/>
            </a:pPr>
            <a:r>
              <a:rPr lang="ja-JP" altLang="en-US" dirty="0" smtClean="0">
                <a:solidFill>
                  <a:prstClr val="black"/>
                </a:solidFill>
                <a:latin typeface="AR丸ゴシック体M" pitchFamily="49" charset="-128"/>
                <a:ea typeface="AR丸ゴシック体M" pitchFamily="49" charset="-128"/>
              </a:rPr>
              <a:t>　　①体の働きや精神の働きである「心身機能」</a:t>
            </a:r>
            <a:endParaRPr lang="en-US" altLang="ja-JP" dirty="0" smtClean="0">
              <a:solidFill>
                <a:prstClr val="black"/>
              </a:solidFill>
              <a:latin typeface="AR丸ゴシック体M" pitchFamily="49" charset="-128"/>
              <a:ea typeface="AR丸ゴシック体M" pitchFamily="49" charset="-128"/>
            </a:endParaRPr>
          </a:p>
          <a:p>
            <a:pPr defTabSz="914326" fontAlgn="auto">
              <a:spcBef>
                <a:spcPts val="0"/>
              </a:spcBef>
              <a:spcAft>
                <a:spcPts val="0"/>
              </a:spcAft>
              <a:defRPr/>
            </a:pPr>
            <a:r>
              <a:rPr lang="ja-JP" altLang="en-US" dirty="0" smtClean="0">
                <a:solidFill>
                  <a:prstClr val="black"/>
                </a:solidFill>
                <a:latin typeface="AR丸ゴシック体M" pitchFamily="49" charset="-128"/>
                <a:ea typeface="AR丸ゴシック体M" pitchFamily="49" charset="-128"/>
              </a:rPr>
              <a:t>　　②ＡＤＬ・家事・職業能力や屋外歩行といった生活行為全般である「活動」</a:t>
            </a:r>
            <a:endParaRPr lang="en-US" altLang="ja-JP" dirty="0" smtClean="0">
              <a:solidFill>
                <a:prstClr val="black"/>
              </a:solidFill>
              <a:latin typeface="AR丸ゴシック体M" pitchFamily="49" charset="-128"/>
              <a:ea typeface="AR丸ゴシック体M" pitchFamily="49" charset="-128"/>
            </a:endParaRPr>
          </a:p>
          <a:p>
            <a:pPr defTabSz="914326" fontAlgn="auto">
              <a:spcBef>
                <a:spcPts val="0"/>
              </a:spcBef>
              <a:spcAft>
                <a:spcPts val="0"/>
              </a:spcAft>
              <a:defRPr/>
            </a:pPr>
            <a:r>
              <a:rPr lang="ja-JP" altLang="en-US" dirty="0" smtClean="0">
                <a:solidFill>
                  <a:prstClr val="black"/>
                </a:solidFill>
                <a:latin typeface="AR丸ゴシック体M" pitchFamily="49" charset="-128"/>
                <a:ea typeface="AR丸ゴシック体M" pitchFamily="49" charset="-128"/>
              </a:rPr>
              <a:t>　　③家庭や社会生活で役割を果たすことである「参加」</a:t>
            </a:r>
            <a:endParaRPr lang="en-US" altLang="ja-JP" dirty="0" smtClean="0">
              <a:solidFill>
                <a:prstClr val="black"/>
              </a:solidFill>
              <a:latin typeface="AR丸ゴシック体M" pitchFamily="49" charset="-128"/>
              <a:ea typeface="AR丸ゴシック体M" pitchFamily="49" charset="-128"/>
            </a:endParaRPr>
          </a:p>
          <a:p>
            <a:pPr defTabSz="914326" fontAlgn="auto">
              <a:spcBef>
                <a:spcPts val="0"/>
              </a:spcBef>
              <a:spcAft>
                <a:spcPts val="0"/>
              </a:spcAft>
              <a:defRPr/>
            </a:pPr>
            <a:r>
              <a:rPr lang="ja-JP" altLang="en-US" dirty="0" smtClean="0">
                <a:solidFill>
                  <a:prstClr val="black"/>
                </a:solidFill>
                <a:latin typeface="AR丸ゴシック体M" pitchFamily="49" charset="-128"/>
                <a:ea typeface="AR丸ゴシック体M" pitchFamily="49" charset="-128"/>
              </a:rPr>
              <a:t>　の３つの構成要素からなる</a:t>
            </a:r>
            <a:endParaRPr lang="en-US" altLang="ja-JP" dirty="0" smtClean="0">
              <a:solidFill>
                <a:prstClr val="black"/>
              </a:solidFill>
              <a:latin typeface="AR丸ゴシック体M" pitchFamily="49" charset="-128"/>
              <a:ea typeface="AR丸ゴシック体M" pitchFamily="49" charset="-128"/>
            </a:endParaRPr>
          </a:p>
        </p:txBody>
      </p:sp>
      <p:sp>
        <p:nvSpPr>
          <p:cNvPr id="29" name="スライド番号プレースホルダー 4"/>
          <p:cNvSpPr txBox="1">
            <a:spLocks/>
          </p:cNvSpPr>
          <p:nvPr/>
        </p:nvSpPr>
        <p:spPr>
          <a:xfrm>
            <a:off x="9345488" y="6525344"/>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78</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6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右矢印 59"/>
          <p:cNvSpPr/>
          <p:nvPr/>
        </p:nvSpPr>
        <p:spPr>
          <a:xfrm>
            <a:off x="6742309" y="2103135"/>
            <a:ext cx="2033131" cy="588489"/>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正方形/長方形 75"/>
          <p:cNvSpPr/>
          <p:nvPr/>
        </p:nvSpPr>
        <p:spPr>
          <a:xfrm>
            <a:off x="2043986" y="1926352"/>
            <a:ext cx="2737620" cy="642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75" name="正方形/長方形 74"/>
          <p:cNvSpPr/>
          <p:nvPr/>
        </p:nvSpPr>
        <p:spPr>
          <a:xfrm>
            <a:off x="1136576" y="2557052"/>
            <a:ext cx="2479822" cy="6423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6" name="正方形/長方形 85"/>
          <p:cNvSpPr/>
          <p:nvPr/>
        </p:nvSpPr>
        <p:spPr>
          <a:xfrm>
            <a:off x="3331658" y="1920812"/>
            <a:ext cx="3426521" cy="1255508"/>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22" name="ホームベース 21"/>
          <p:cNvSpPr/>
          <p:nvPr/>
        </p:nvSpPr>
        <p:spPr>
          <a:xfrm>
            <a:off x="506506" y="4285155"/>
            <a:ext cx="8282393" cy="288213"/>
          </a:xfrm>
          <a:prstGeom prst="homePlate">
            <a:avLst/>
          </a:prstGeom>
          <a:solidFill>
            <a:schemeClr val="accent2">
              <a:lumMod val="40000"/>
              <a:lumOff val="60000"/>
              <a:alpha val="5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pc="800" dirty="0" smtClean="0">
                <a:solidFill>
                  <a:prstClr val="black"/>
                </a:solidFill>
              </a:rPr>
              <a:t>時間軸</a:t>
            </a:r>
            <a:endParaRPr lang="ja-JP" altLang="en-US" spc="800" dirty="0">
              <a:solidFill>
                <a:prstClr val="black"/>
              </a:solidFill>
            </a:endParaRPr>
          </a:p>
        </p:txBody>
      </p:sp>
      <p:sp>
        <p:nvSpPr>
          <p:cNvPr id="43" name="正方形/長方形 42"/>
          <p:cNvSpPr/>
          <p:nvPr/>
        </p:nvSpPr>
        <p:spPr>
          <a:xfrm>
            <a:off x="1146412" y="2564528"/>
            <a:ext cx="2198710" cy="61622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26" name="テキスト ボックス 25"/>
          <p:cNvSpPr txBox="1"/>
          <p:nvPr/>
        </p:nvSpPr>
        <p:spPr>
          <a:xfrm>
            <a:off x="1547777" y="5859594"/>
            <a:ext cx="1492716" cy="523220"/>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脳卒中・骨折など</a:t>
            </a:r>
            <a:endParaRPr lang="en-US" altLang="ja-JP" sz="1400" dirty="0" smtClean="0">
              <a:solidFill>
                <a:prstClr val="black"/>
              </a:solidFill>
              <a:latin typeface="Calibri"/>
              <a:ea typeface="ＭＳ Ｐゴシック"/>
            </a:endParaRPr>
          </a:p>
          <a:p>
            <a:pPr fontAlgn="auto">
              <a:spcBef>
                <a:spcPts val="0"/>
              </a:spcBef>
              <a:spcAft>
                <a:spcPts val="0"/>
              </a:spcAft>
            </a:pPr>
            <a:r>
              <a:rPr lang="ja-JP" altLang="en-US" sz="1400" dirty="0" smtClean="0">
                <a:solidFill>
                  <a:prstClr val="black"/>
                </a:solidFill>
                <a:latin typeface="Calibri"/>
                <a:ea typeface="ＭＳ Ｐゴシック"/>
              </a:rPr>
              <a:t>（脳卒中モデル）</a:t>
            </a:r>
            <a:endParaRPr lang="ja-JP" altLang="en-US" sz="1400" dirty="0">
              <a:solidFill>
                <a:prstClr val="black"/>
              </a:solidFill>
              <a:latin typeface="Calibri"/>
              <a:ea typeface="ＭＳ Ｐゴシック"/>
            </a:endParaRPr>
          </a:p>
        </p:txBody>
      </p:sp>
      <p:sp>
        <p:nvSpPr>
          <p:cNvPr id="27" name="テキスト ボックス 26"/>
          <p:cNvSpPr txBox="1"/>
          <p:nvPr/>
        </p:nvSpPr>
        <p:spPr>
          <a:xfrm>
            <a:off x="4699951" y="5710419"/>
            <a:ext cx="2674130" cy="307777"/>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虚弱高齢者（廃用症候群モデル）</a:t>
            </a:r>
            <a:endParaRPr lang="ja-JP" altLang="en-US" sz="1400" dirty="0">
              <a:solidFill>
                <a:prstClr val="black"/>
              </a:solidFill>
              <a:latin typeface="Calibri"/>
              <a:ea typeface="ＭＳ Ｐゴシック"/>
            </a:endParaRPr>
          </a:p>
        </p:txBody>
      </p:sp>
      <p:sp>
        <p:nvSpPr>
          <p:cNvPr id="28" name="テキスト ボックス 27"/>
          <p:cNvSpPr txBox="1"/>
          <p:nvPr/>
        </p:nvSpPr>
        <p:spPr>
          <a:xfrm>
            <a:off x="5453468" y="5084904"/>
            <a:ext cx="923651" cy="307777"/>
          </a:xfrm>
          <a:prstGeom prst="rect">
            <a:avLst/>
          </a:prstGeom>
          <a:noFill/>
        </p:spPr>
        <p:txBody>
          <a:bodyPr wrap="none" rtlCol="0" anchor="ctr" anchorCtr="0">
            <a:spAutoFit/>
          </a:bodyPr>
          <a:lstStyle/>
          <a:p>
            <a:pPr fontAlgn="auto">
              <a:spcBef>
                <a:spcPts val="0"/>
              </a:spcBef>
              <a:spcAft>
                <a:spcPts val="0"/>
              </a:spcAft>
            </a:pPr>
            <a:r>
              <a:rPr lang="ja-JP" altLang="en-US" sz="1400" dirty="0" smtClean="0">
                <a:solidFill>
                  <a:prstClr val="black"/>
                </a:solidFill>
                <a:latin typeface="Calibri"/>
                <a:ea typeface="ＭＳ Ｐゴシック"/>
              </a:rPr>
              <a:t>閉じこもり</a:t>
            </a:r>
            <a:endParaRPr lang="ja-JP" altLang="en-US" sz="1400" dirty="0">
              <a:solidFill>
                <a:prstClr val="black"/>
              </a:solidFill>
              <a:latin typeface="Calibri"/>
              <a:ea typeface="ＭＳ Ｐゴシック"/>
            </a:endParaRPr>
          </a:p>
        </p:txBody>
      </p:sp>
      <p:sp>
        <p:nvSpPr>
          <p:cNvPr id="29" name="フリーフォーム 28"/>
          <p:cNvSpPr/>
          <p:nvPr/>
        </p:nvSpPr>
        <p:spPr>
          <a:xfrm>
            <a:off x="872939" y="4149087"/>
            <a:ext cx="49529" cy="2281575"/>
          </a:xfrm>
          <a:custGeom>
            <a:avLst/>
            <a:gdLst>
              <a:gd name="connsiteX0" fmla="*/ 23751 w 23751"/>
              <a:gd name="connsiteY0" fmla="*/ 0 h 2137559"/>
              <a:gd name="connsiteX1" fmla="*/ 0 w 23751"/>
              <a:gd name="connsiteY1" fmla="*/ 2137559 h 2137559"/>
            </a:gdLst>
            <a:ahLst/>
            <a:cxnLst>
              <a:cxn ang="0">
                <a:pos x="connsiteX0" y="connsiteY0"/>
              </a:cxn>
              <a:cxn ang="0">
                <a:pos x="connsiteX1" y="connsiteY1"/>
              </a:cxn>
            </a:cxnLst>
            <a:rect l="l" t="t" r="r" b="b"/>
            <a:pathLst>
              <a:path w="23751" h="2137559">
                <a:moveTo>
                  <a:pt x="23751" y="0"/>
                </a:moveTo>
                <a:lnTo>
                  <a:pt x="0" y="2137559"/>
                </a:lnTo>
              </a:path>
            </a:pathLst>
          </a:custGeom>
          <a:ln w="158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28" name="Picture 4"/>
          <p:cNvPicPr>
            <a:picLocks noChangeAspect="1" noChangeArrowheads="1"/>
          </p:cNvPicPr>
          <p:nvPr/>
        </p:nvPicPr>
        <p:blipFill>
          <a:blip r:embed="rId2" cstate="print"/>
          <a:srcRect/>
          <a:stretch>
            <a:fillRect/>
          </a:stretch>
        </p:blipFill>
        <p:spPr bwMode="auto">
          <a:xfrm>
            <a:off x="973362" y="5750554"/>
            <a:ext cx="546061" cy="55446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7605295" y="5829612"/>
            <a:ext cx="702078" cy="6034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7995345" y="5158948"/>
            <a:ext cx="468052" cy="602964"/>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print"/>
          <a:srcRect/>
          <a:stretch>
            <a:fillRect/>
          </a:stretch>
        </p:blipFill>
        <p:spPr bwMode="auto">
          <a:xfrm>
            <a:off x="6435174" y="5135226"/>
            <a:ext cx="312035" cy="51436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4835447" y="5120994"/>
            <a:ext cx="390044" cy="511483"/>
          </a:xfrm>
          <a:prstGeom prst="rect">
            <a:avLst/>
          </a:prstGeom>
          <a:noFill/>
          <a:ln w="9525">
            <a:noFill/>
            <a:miter lim="800000"/>
            <a:headEnd/>
            <a:tailEnd/>
          </a:ln>
          <a:effectLst/>
        </p:spPr>
      </p:pic>
      <p:sp>
        <p:nvSpPr>
          <p:cNvPr id="15" name="フリーフォーム 14"/>
          <p:cNvSpPr/>
          <p:nvPr/>
        </p:nvSpPr>
        <p:spPr>
          <a:xfrm>
            <a:off x="4136303" y="5733630"/>
            <a:ext cx="4639141" cy="45719"/>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35" name="Picture 11"/>
          <p:cNvPicPr>
            <a:picLocks noChangeAspect="1" noChangeArrowheads="1"/>
          </p:cNvPicPr>
          <p:nvPr/>
        </p:nvPicPr>
        <p:blipFill>
          <a:blip r:embed="rId7" cstate="print"/>
          <a:srcRect/>
          <a:stretch>
            <a:fillRect/>
          </a:stretch>
        </p:blipFill>
        <p:spPr bwMode="auto">
          <a:xfrm>
            <a:off x="4136163" y="5813653"/>
            <a:ext cx="390044" cy="503802"/>
          </a:xfrm>
          <a:prstGeom prst="rect">
            <a:avLst/>
          </a:prstGeom>
          <a:noFill/>
          <a:ln w="9525">
            <a:noFill/>
            <a:miter lim="800000"/>
            <a:headEnd/>
            <a:tailEnd/>
          </a:ln>
          <a:effectLst/>
        </p:spPr>
      </p:pic>
      <p:sp>
        <p:nvSpPr>
          <p:cNvPr id="14" name="フリーフォーム 13"/>
          <p:cNvSpPr/>
          <p:nvPr/>
        </p:nvSpPr>
        <p:spPr>
          <a:xfrm>
            <a:off x="896702" y="6418082"/>
            <a:ext cx="2268329" cy="131881"/>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FF0000"/>
            </a:solidFill>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dirty="0">
              <a:solidFill>
                <a:prstClr val="black"/>
              </a:solidFill>
            </a:endParaRPr>
          </a:p>
        </p:txBody>
      </p:sp>
      <p:pic>
        <p:nvPicPr>
          <p:cNvPr id="1037" name="Picture 13"/>
          <p:cNvPicPr>
            <a:picLocks noChangeAspect="1" noChangeArrowheads="1"/>
          </p:cNvPicPr>
          <p:nvPr/>
        </p:nvPicPr>
        <p:blipFill>
          <a:blip r:embed="rId8" cstate="print"/>
          <a:srcRect/>
          <a:stretch>
            <a:fillRect/>
          </a:stretch>
        </p:blipFill>
        <p:spPr bwMode="auto">
          <a:xfrm>
            <a:off x="5561965" y="4581476"/>
            <a:ext cx="562812" cy="47622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9" cstate="print"/>
          <a:srcRect/>
          <a:stretch>
            <a:fillRect/>
          </a:stretch>
        </p:blipFill>
        <p:spPr bwMode="auto">
          <a:xfrm>
            <a:off x="6669206" y="4581476"/>
            <a:ext cx="624069" cy="442959"/>
          </a:xfrm>
          <a:prstGeom prst="rect">
            <a:avLst/>
          </a:prstGeom>
          <a:noFill/>
          <a:ln w="9525">
            <a:noFill/>
            <a:miter lim="800000"/>
            <a:headEnd/>
            <a:tailEnd/>
          </a:ln>
          <a:effectLst/>
        </p:spPr>
      </p:pic>
      <p:sp>
        <p:nvSpPr>
          <p:cNvPr id="44" name="テキスト ボックス 43"/>
          <p:cNvSpPr txBox="1"/>
          <p:nvPr/>
        </p:nvSpPr>
        <p:spPr>
          <a:xfrm>
            <a:off x="429806" y="5013252"/>
            <a:ext cx="430887" cy="913070"/>
          </a:xfrm>
          <a:prstGeom prst="rect">
            <a:avLst/>
          </a:prstGeom>
          <a:noFill/>
        </p:spPr>
        <p:txBody>
          <a:bodyPr vert="eaVert" wrap="none" rtlCol="0" anchor="ctr" anchorCtr="1">
            <a:spAutoFit/>
          </a:bodyPr>
          <a:lstStyle/>
          <a:p>
            <a:pPr fontAlgn="auto">
              <a:spcBef>
                <a:spcPts val="0"/>
              </a:spcBef>
              <a:spcAft>
                <a:spcPts val="0"/>
              </a:spcAft>
            </a:pPr>
            <a:r>
              <a:rPr lang="ja-JP" altLang="en-US" sz="1600" dirty="0" smtClean="0">
                <a:solidFill>
                  <a:prstClr val="black"/>
                </a:solidFill>
                <a:latin typeface="Calibri"/>
                <a:ea typeface="ＭＳ Ｐゴシック"/>
              </a:rPr>
              <a:t>対象者例</a:t>
            </a:r>
            <a:endParaRPr lang="ja-JP" altLang="en-US" sz="1600" dirty="0">
              <a:solidFill>
                <a:prstClr val="black"/>
              </a:solidFill>
              <a:latin typeface="Calibri"/>
              <a:ea typeface="ＭＳ Ｐゴシック"/>
            </a:endParaRPr>
          </a:p>
        </p:txBody>
      </p:sp>
      <p:sp>
        <p:nvSpPr>
          <p:cNvPr id="30" name="フリーフォーム 29"/>
          <p:cNvSpPr/>
          <p:nvPr/>
        </p:nvSpPr>
        <p:spPr>
          <a:xfrm flipV="1">
            <a:off x="3299919" y="6305015"/>
            <a:ext cx="5415811" cy="100703"/>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39" name="Picture 15"/>
          <p:cNvPicPr>
            <a:picLocks noChangeAspect="1" noChangeArrowheads="1"/>
          </p:cNvPicPr>
          <p:nvPr/>
        </p:nvPicPr>
        <p:blipFill>
          <a:blip r:embed="rId10" cstate="print"/>
          <a:srcRect/>
          <a:stretch>
            <a:fillRect/>
          </a:stretch>
        </p:blipFill>
        <p:spPr bwMode="auto">
          <a:xfrm>
            <a:off x="8013640" y="4620818"/>
            <a:ext cx="702078" cy="372314"/>
          </a:xfrm>
          <a:prstGeom prst="rect">
            <a:avLst/>
          </a:prstGeom>
          <a:noFill/>
          <a:ln w="9525">
            <a:noFill/>
            <a:miter lim="800000"/>
            <a:headEnd/>
            <a:tailEnd/>
          </a:ln>
          <a:effectLst/>
        </p:spPr>
      </p:pic>
      <p:sp>
        <p:nvSpPr>
          <p:cNvPr id="34" name="正方形/長方形 33"/>
          <p:cNvSpPr/>
          <p:nvPr/>
        </p:nvSpPr>
        <p:spPr>
          <a:xfrm>
            <a:off x="0" y="0"/>
            <a:ext cx="9906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defTabSz="914326" fontAlgn="auto">
              <a:spcBef>
                <a:spcPts val="0"/>
              </a:spcBef>
              <a:spcAft>
                <a:spcPts val="0"/>
              </a:spcAft>
              <a:defRPr/>
            </a:pPr>
            <a:r>
              <a:rPr lang="ja-JP" altLang="en-US" sz="2200" dirty="0" smtClean="0">
                <a:solidFill>
                  <a:prstClr val="black"/>
                </a:solidFill>
                <a:latin typeface="HG丸ｺﾞｼｯｸM-PRO" pitchFamily="50" charset="-128"/>
                <a:ea typeface="HG丸ｺﾞｼｯｸM-PRO" pitchFamily="50" charset="-128"/>
              </a:rPr>
              <a:t>高齢者リハビリテーションのイメージ</a:t>
            </a:r>
          </a:p>
        </p:txBody>
      </p:sp>
      <p:sp>
        <p:nvSpPr>
          <p:cNvPr id="5" name="正方形/長方形 4"/>
          <p:cNvSpPr/>
          <p:nvPr/>
        </p:nvSpPr>
        <p:spPr>
          <a:xfrm>
            <a:off x="914908" y="3191991"/>
            <a:ext cx="4310595" cy="1064206"/>
          </a:xfrm>
          <a:prstGeom prst="rect">
            <a:avLst/>
          </a:prstGeom>
          <a:solidFill>
            <a:srgbClr val="FFCC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正方形/長方形 7"/>
          <p:cNvSpPr/>
          <p:nvPr/>
        </p:nvSpPr>
        <p:spPr>
          <a:xfrm>
            <a:off x="1064572" y="2761093"/>
            <a:ext cx="3946277" cy="461665"/>
          </a:xfrm>
          <a:prstGeom prst="rect">
            <a:avLst/>
          </a:prstGeom>
        </p:spPr>
        <p:txBody>
          <a:bodyPr wrap="square">
            <a:spAutoFit/>
          </a:bodyPr>
          <a:lstStyle/>
          <a:p>
            <a:pPr fontAlgn="auto">
              <a:spcBef>
                <a:spcPts val="0"/>
              </a:spcBef>
              <a:spcAft>
                <a:spcPts val="0"/>
              </a:spcAft>
            </a:pPr>
            <a:r>
              <a:rPr lang="ja-JP" altLang="en-US" sz="1200" dirty="0" smtClean="0">
                <a:solidFill>
                  <a:prstClr val="black"/>
                </a:solidFill>
                <a:latin typeface="Calibri"/>
                <a:ea typeface="ＭＳ Ｐゴシック"/>
              </a:rPr>
              <a:t>食事・排泄・着替え・入浴等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が</a:t>
            </a:r>
            <a:r>
              <a:rPr lang="ja-JP" altLang="en-US" sz="1200" dirty="0">
                <a:solidFill>
                  <a:prstClr val="black"/>
                </a:solidFill>
                <a:latin typeface="Calibri"/>
                <a:ea typeface="ＭＳ Ｐゴシック"/>
              </a:rPr>
              <a:t>できるよう</a:t>
            </a:r>
            <a:r>
              <a:rPr lang="ja-JP" altLang="en-US" sz="1200" dirty="0" smtClean="0">
                <a:solidFill>
                  <a:prstClr val="black"/>
                </a:solidFill>
                <a:latin typeface="Calibri"/>
                <a:ea typeface="ＭＳ Ｐゴシック"/>
              </a:rPr>
              <a:t>に、意欲への働きかけと環境調整をする</a:t>
            </a:r>
            <a:endParaRPr lang="ja-JP" altLang="en-US" sz="1200" dirty="0">
              <a:solidFill>
                <a:prstClr val="black"/>
              </a:solidFill>
              <a:latin typeface="Calibri"/>
              <a:ea typeface="ＭＳ Ｐゴシック"/>
            </a:endParaRPr>
          </a:p>
        </p:txBody>
      </p:sp>
      <p:sp>
        <p:nvSpPr>
          <p:cNvPr id="35" name="テキスト ボックス 34"/>
          <p:cNvSpPr txBox="1"/>
          <p:nvPr/>
        </p:nvSpPr>
        <p:spPr>
          <a:xfrm>
            <a:off x="823070" y="6488668"/>
            <a:ext cx="2255746" cy="369332"/>
          </a:xfrm>
          <a:prstGeom prst="rect">
            <a:avLst/>
          </a:prstGeom>
          <a:no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　</a:t>
            </a:r>
            <a:r>
              <a:rPr lang="ja-JP" altLang="en-US" b="1" dirty="0" smtClean="0">
                <a:solidFill>
                  <a:srgbClr val="FF0000"/>
                </a:solidFill>
                <a:latin typeface="Calibri"/>
                <a:ea typeface="ＭＳ Ｐゴシック"/>
              </a:rPr>
              <a:t>急性期・回復期リハ</a:t>
            </a:r>
            <a:endParaRPr lang="ja-JP" altLang="en-US" b="1" dirty="0">
              <a:solidFill>
                <a:prstClr val="black"/>
              </a:solidFill>
              <a:latin typeface="Calibri"/>
              <a:ea typeface="ＭＳ Ｐゴシック"/>
            </a:endParaRPr>
          </a:p>
        </p:txBody>
      </p:sp>
      <p:sp>
        <p:nvSpPr>
          <p:cNvPr id="36" name="正方形/長方形 35"/>
          <p:cNvSpPr/>
          <p:nvPr/>
        </p:nvSpPr>
        <p:spPr>
          <a:xfrm>
            <a:off x="5025054" y="6488668"/>
            <a:ext cx="1287532" cy="369332"/>
          </a:xfrm>
          <a:prstGeom prst="rect">
            <a:avLst/>
          </a:prstGeom>
        </p:spPr>
        <p:txBody>
          <a:bodyPr wrap="none">
            <a:spAutoFit/>
          </a:bodyPr>
          <a:lstStyle/>
          <a:p>
            <a:pPr fontAlgn="auto">
              <a:spcBef>
                <a:spcPts val="0"/>
              </a:spcBef>
              <a:spcAft>
                <a:spcPts val="0"/>
              </a:spcAft>
            </a:pPr>
            <a:r>
              <a:rPr lang="ja-JP" altLang="en-US" b="1" dirty="0" smtClean="0">
                <a:solidFill>
                  <a:srgbClr val="339966"/>
                </a:solidFill>
                <a:latin typeface="Calibri"/>
                <a:ea typeface="ＭＳ Ｐゴシック"/>
              </a:rPr>
              <a:t>生活期リハ</a:t>
            </a:r>
            <a:endParaRPr lang="ja-JP" altLang="en-US" b="1" dirty="0">
              <a:solidFill>
                <a:prstClr val="black"/>
              </a:solidFill>
              <a:latin typeface="Calibri"/>
              <a:ea typeface="ＭＳ Ｐゴシック"/>
            </a:endParaRPr>
          </a:p>
        </p:txBody>
      </p:sp>
      <p:sp>
        <p:nvSpPr>
          <p:cNvPr id="59" name="正方形/長方形 58"/>
          <p:cNvSpPr/>
          <p:nvPr/>
        </p:nvSpPr>
        <p:spPr>
          <a:xfrm>
            <a:off x="3331662" y="3199439"/>
            <a:ext cx="1873433" cy="974394"/>
          </a:xfrm>
          <a:prstGeom prst="rect">
            <a:avLst/>
          </a:prstGeom>
          <a:solidFill>
            <a:srgbClr val="99FF99"/>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 name="テキスト ボックス 3"/>
          <p:cNvSpPr txBox="1"/>
          <p:nvPr/>
        </p:nvSpPr>
        <p:spPr>
          <a:xfrm>
            <a:off x="1064569" y="2574837"/>
            <a:ext cx="2241319"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a:t>
            </a:r>
            <a:r>
              <a:rPr lang="en-US" altLang="ja-JP" sz="1400" b="1" dirty="0" smtClean="0">
                <a:solidFill>
                  <a:prstClr val="black"/>
                </a:solidFill>
                <a:latin typeface="Calibri"/>
                <a:ea typeface="ＭＳ Ｐゴシック"/>
              </a:rPr>
              <a:t>ADL</a:t>
            </a:r>
            <a:r>
              <a:rPr lang="ja-JP" altLang="en-US" sz="1400" b="1" dirty="0" smtClean="0">
                <a:solidFill>
                  <a:prstClr val="black"/>
                </a:solidFill>
                <a:latin typeface="Calibri"/>
                <a:ea typeface="ＭＳ Ｐゴシック"/>
              </a:rPr>
              <a:t>向上への働きかけ＞</a:t>
            </a:r>
            <a:endParaRPr lang="ja-JP" altLang="en-US" sz="1400" b="1" dirty="0">
              <a:solidFill>
                <a:prstClr val="black"/>
              </a:solidFill>
              <a:latin typeface="Calibri"/>
              <a:ea typeface="ＭＳ Ｐゴシック"/>
            </a:endParaRPr>
          </a:p>
        </p:txBody>
      </p:sp>
      <p:sp>
        <p:nvSpPr>
          <p:cNvPr id="52" name="角丸四角形 51"/>
          <p:cNvSpPr/>
          <p:nvPr/>
        </p:nvSpPr>
        <p:spPr>
          <a:xfrm>
            <a:off x="4526210" y="2783373"/>
            <a:ext cx="2243083"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fontAlgn="auto">
              <a:spcBef>
                <a:spcPts val="0"/>
              </a:spcBef>
              <a:spcAft>
                <a:spcPts val="0"/>
              </a:spcAft>
            </a:pPr>
            <a:r>
              <a:rPr lang="ja-JP" altLang="en-US" b="1" dirty="0" smtClean="0">
                <a:solidFill>
                  <a:prstClr val="black"/>
                </a:solidFill>
              </a:rPr>
              <a:t>活動へのアプローチ</a:t>
            </a:r>
            <a:endParaRPr lang="ja-JP" altLang="en-US" b="1" dirty="0">
              <a:solidFill>
                <a:prstClr val="black"/>
              </a:solidFill>
            </a:endParaRPr>
          </a:p>
        </p:txBody>
      </p:sp>
      <p:sp>
        <p:nvSpPr>
          <p:cNvPr id="73" name="正方形/長方形 72"/>
          <p:cNvSpPr/>
          <p:nvPr/>
        </p:nvSpPr>
        <p:spPr>
          <a:xfrm>
            <a:off x="2055173" y="1939324"/>
            <a:ext cx="1289971" cy="63546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55" name="テキスト ボックス 54"/>
          <p:cNvSpPr txBox="1"/>
          <p:nvPr/>
        </p:nvSpPr>
        <p:spPr>
          <a:xfrm>
            <a:off x="2000672" y="1900560"/>
            <a:ext cx="2289409"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a:t>
            </a:r>
            <a:r>
              <a:rPr lang="en-US" altLang="ja-JP" sz="1400" b="1" dirty="0" smtClean="0">
                <a:solidFill>
                  <a:prstClr val="black"/>
                </a:solidFill>
                <a:latin typeface="Calibri"/>
                <a:ea typeface="ＭＳ Ｐゴシック"/>
              </a:rPr>
              <a:t>IADL</a:t>
            </a:r>
            <a:r>
              <a:rPr lang="ja-JP" altLang="en-US" sz="1400" b="1" dirty="0" smtClean="0">
                <a:solidFill>
                  <a:prstClr val="black"/>
                </a:solidFill>
                <a:latin typeface="Calibri"/>
                <a:ea typeface="ＭＳ Ｐゴシック"/>
              </a:rPr>
              <a:t>向上への働きかけ＞</a:t>
            </a:r>
            <a:endParaRPr lang="ja-JP" altLang="en-US" sz="1400" b="1" dirty="0">
              <a:solidFill>
                <a:prstClr val="black"/>
              </a:solidFill>
              <a:latin typeface="Calibri"/>
              <a:ea typeface="ＭＳ Ｐゴシック"/>
            </a:endParaRPr>
          </a:p>
        </p:txBody>
      </p:sp>
      <p:sp>
        <p:nvSpPr>
          <p:cNvPr id="46" name="正方形/長方形 45"/>
          <p:cNvSpPr/>
          <p:nvPr/>
        </p:nvSpPr>
        <p:spPr>
          <a:xfrm>
            <a:off x="1928668" y="2103135"/>
            <a:ext cx="5293913" cy="461665"/>
          </a:xfrm>
          <a:prstGeom prst="rect">
            <a:avLst/>
          </a:prstGeom>
        </p:spPr>
        <p:txBody>
          <a:bodyPr wrap="square">
            <a:spAutoFit/>
          </a:bodyPr>
          <a:lstStyle/>
          <a:p>
            <a:pPr fontAlgn="auto">
              <a:spcBef>
                <a:spcPts val="0"/>
              </a:spcBef>
              <a:spcAft>
                <a:spcPts val="0"/>
              </a:spcAft>
            </a:pPr>
            <a:r>
              <a:rPr lang="ja-JP" altLang="en-US" sz="1200" dirty="0">
                <a:solidFill>
                  <a:prstClr val="black"/>
                </a:solidFill>
                <a:latin typeface="Calibri"/>
                <a:ea typeface="ＭＳ Ｐゴシック"/>
              </a:rPr>
              <a:t>　</a:t>
            </a:r>
            <a:r>
              <a:rPr lang="ja-JP" altLang="en-US" sz="1200" dirty="0" smtClean="0">
                <a:solidFill>
                  <a:prstClr val="black"/>
                </a:solidFill>
                <a:latin typeface="Calibri"/>
                <a:ea typeface="ＭＳ Ｐゴシック"/>
              </a:rPr>
              <a:t>掃除・洗濯・料理・外出等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　ができるよう</a:t>
            </a:r>
            <a:r>
              <a:rPr lang="ja-JP" altLang="en-US" sz="1200" dirty="0">
                <a:solidFill>
                  <a:prstClr val="black"/>
                </a:solidFill>
                <a:latin typeface="Calibri"/>
                <a:ea typeface="ＭＳ Ｐゴシック"/>
              </a:rPr>
              <a:t>に、意欲への働きかけと環境調整をする</a:t>
            </a:r>
          </a:p>
        </p:txBody>
      </p:sp>
      <p:cxnSp>
        <p:nvCxnSpPr>
          <p:cNvPr id="19" name="直線コネクタ 18"/>
          <p:cNvCxnSpPr/>
          <p:nvPr/>
        </p:nvCxnSpPr>
        <p:spPr>
          <a:xfrm>
            <a:off x="6758053" y="1900559"/>
            <a:ext cx="15828" cy="1229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878778" y="3407130"/>
            <a:ext cx="4607896" cy="461665"/>
          </a:xfrm>
          <a:prstGeom prst="rect">
            <a:avLst/>
          </a:prstGeom>
        </p:spPr>
        <p:txBody>
          <a:bodyPr wrap="square">
            <a:spAutoFit/>
          </a:bodyPr>
          <a:lstStyle/>
          <a:p>
            <a:pPr fontAlgn="auto">
              <a:spcBef>
                <a:spcPts val="0"/>
              </a:spcBef>
              <a:spcAft>
                <a:spcPts val="0"/>
              </a:spcAft>
            </a:pPr>
            <a:r>
              <a:rPr lang="ja-JP" altLang="en-US" sz="1200" dirty="0" smtClean="0">
                <a:solidFill>
                  <a:prstClr val="black"/>
                </a:solidFill>
                <a:latin typeface="Calibri"/>
                <a:ea typeface="ＭＳ Ｐゴシック"/>
              </a:rPr>
              <a:t>座る</a:t>
            </a:r>
            <a:r>
              <a:rPr lang="ja-JP" altLang="en-US" sz="1200" dirty="0">
                <a:solidFill>
                  <a:prstClr val="black"/>
                </a:solidFill>
                <a:latin typeface="Calibri"/>
                <a:ea typeface="ＭＳ Ｐゴシック"/>
              </a:rPr>
              <a:t>・</a:t>
            </a:r>
            <a:r>
              <a:rPr lang="ja-JP" altLang="en-US" sz="1200" dirty="0" smtClean="0">
                <a:solidFill>
                  <a:prstClr val="black"/>
                </a:solidFill>
                <a:latin typeface="Calibri"/>
                <a:ea typeface="ＭＳ Ｐゴシック"/>
              </a:rPr>
              <a:t>立つ・歩く等</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ができるように、訓練をする</a:t>
            </a:r>
            <a:endParaRPr lang="ja-JP" altLang="en-US" sz="1200" dirty="0">
              <a:solidFill>
                <a:prstClr val="black"/>
              </a:solidFill>
              <a:latin typeface="Calibri"/>
              <a:ea typeface="ＭＳ Ｐゴシック"/>
            </a:endParaRPr>
          </a:p>
        </p:txBody>
      </p:sp>
      <p:sp>
        <p:nvSpPr>
          <p:cNvPr id="88" name="テキスト ボックス 87"/>
          <p:cNvSpPr txBox="1"/>
          <p:nvPr/>
        </p:nvSpPr>
        <p:spPr>
          <a:xfrm>
            <a:off x="923961" y="3216361"/>
            <a:ext cx="1620957" cy="307777"/>
          </a:xfrm>
          <a:prstGeom prst="rect">
            <a:avLst/>
          </a:prstGeom>
          <a:noFill/>
        </p:spPr>
        <p:txBody>
          <a:bodyPr wrap="none" rtlCol="0">
            <a:spAutoFit/>
          </a:bodyPr>
          <a:lstStyle/>
          <a:p>
            <a:pPr fontAlgn="auto">
              <a:spcBef>
                <a:spcPts val="0"/>
              </a:spcBef>
              <a:spcAft>
                <a:spcPts val="0"/>
              </a:spcAft>
            </a:pPr>
            <a:r>
              <a:rPr lang="ja-JP" altLang="en-US" sz="1400" b="1" dirty="0" smtClean="0">
                <a:solidFill>
                  <a:prstClr val="black"/>
                </a:solidFill>
                <a:latin typeface="Calibri"/>
                <a:ea typeface="ＭＳ Ｐゴシック"/>
              </a:rPr>
              <a:t>＜機能回復訓練＞</a:t>
            </a:r>
            <a:endParaRPr lang="ja-JP" altLang="en-US" sz="1400" b="1" dirty="0">
              <a:solidFill>
                <a:prstClr val="black"/>
              </a:solidFill>
              <a:latin typeface="Calibri"/>
              <a:ea typeface="ＭＳ Ｐゴシック"/>
            </a:endParaRPr>
          </a:p>
        </p:txBody>
      </p:sp>
      <p:grpSp>
        <p:nvGrpSpPr>
          <p:cNvPr id="7" name="グループ化 6"/>
          <p:cNvGrpSpPr/>
          <p:nvPr/>
        </p:nvGrpSpPr>
        <p:grpSpPr>
          <a:xfrm>
            <a:off x="2897377" y="729560"/>
            <a:ext cx="5666443" cy="1193649"/>
            <a:chOff x="2662721" y="696896"/>
            <a:chExt cx="5636413" cy="1193649"/>
          </a:xfrm>
        </p:grpSpPr>
        <p:sp>
          <p:nvSpPr>
            <p:cNvPr id="47" name="正方形/長方形 46"/>
            <p:cNvSpPr/>
            <p:nvPr/>
          </p:nvSpPr>
          <p:spPr>
            <a:xfrm>
              <a:off x="2686252" y="696896"/>
              <a:ext cx="5414145" cy="1193649"/>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48" name="正方形/長方形 47"/>
            <p:cNvSpPr/>
            <p:nvPr/>
          </p:nvSpPr>
          <p:spPr>
            <a:xfrm>
              <a:off x="3087804" y="705244"/>
              <a:ext cx="5000833" cy="1162655"/>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6" name="正方形/長方形 65"/>
            <p:cNvSpPr/>
            <p:nvPr/>
          </p:nvSpPr>
          <p:spPr>
            <a:xfrm>
              <a:off x="2709241" y="705244"/>
              <a:ext cx="366967" cy="1176604"/>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prstClr val="white"/>
                </a:solidFill>
              </a:endParaRPr>
            </a:p>
          </p:txBody>
        </p:sp>
        <p:sp>
          <p:nvSpPr>
            <p:cNvPr id="18" name="正方形/長方形 17"/>
            <p:cNvSpPr/>
            <p:nvPr/>
          </p:nvSpPr>
          <p:spPr>
            <a:xfrm>
              <a:off x="2662721" y="712596"/>
              <a:ext cx="5636413" cy="677108"/>
            </a:xfrm>
            <a:prstGeom prst="rect">
              <a:avLst/>
            </a:prstGeom>
          </p:spPr>
          <p:txBody>
            <a:bodyPr wrap="square">
              <a:spAutoFit/>
            </a:bodyPr>
            <a:lstStyle/>
            <a:p>
              <a:pPr fontAlgn="auto">
                <a:spcBef>
                  <a:spcPts val="0"/>
                </a:spcBef>
                <a:spcAft>
                  <a:spcPts val="0"/>
                </a:spcAft>
              </a:pPr>
              <a:r>
                <a:rPr lang="ja-JP" altLang="en-US" sz="1400" b="1" dirty="0" smtClean="0">
                  <a:solidFill>
                    <a:prstClr val="black"/>
                  </a:solidFill>
                  <a:latin typeface="Calibri"/>
                  <a:ea typeface="ＭＳ Ｐゴシック"/>
                </a:rPr>
                <a:t>＜役割の創出、社会参加の実現＞</a:t>
              </a:r>
              <a:endParaRPr lang="en-US" altLang="ja-JP" sz="1400" b="1" dirty="0" smtClean="0">
                <a:solidFill>
                  <a:prstClr val="black"/>
                </a:solidFill>
                <a:latin typeface="ＭＳ Ｐゴシック"/>
                <a:ea typeface="ＭＳ Ｐゴシック"/>
              </a:endParaRPr>
            </a:p>
            <a:p>
              <a:pPr fontAlgn="auto">
                <a:spcBef>
                  <a:spcPts val="0"/>
                </a:spcBef>
                <a:spcAft>
                  <a:spcPts val="0"/>
                </a:spcAft>
              </a:pPr>
              <a:r>
                <a:rPr lang="ja-JP" altLang="en-US" sz="1200" dirty="0" smtClean="0">
                  <a:solidFill>
                    <a:prstClr val="black"/>
                  </a:solidFill>
                  <a:latin typeface="ＭＳ Ｐゴシック"/>
                  <a:ea typeface="ＭＳ Ｐゴシック"/>
                </a:rPr>
                <a:t>地域の中に生きがい・役割をもって生活できるような居場所と出番づくりを支援する</a:t>
              </a:r>
              <a:endParaRPr lang="en-US" altLang="ja-JP" sz="1200" dirty="0" smtClean="0">
                <a:solidFill>
                  <a:prstClr val="black"/>
                </a:solidFill>
                <a:latin typeface="ＭＳ Ｐゴシック"/>
                <a:ea typeface="ＭＳ Ｐゴシック"/>
              </a:endParaRPr>
            </a:p>
            <a:p>
              <a:pPr fontAlgn="auto">
                <a:spcBef>
                  <a:spcPts val="0"/>
                </a:spcBef>
                <a:spcAft>
                  <a:spcPts val="0"/>
                </a:spcAft>
              </a:pPr>
              <a:r>
                <a:rPr lang="ja-JP" altLang="en-US" sz="1200" dirty="0">
                  <a:solidFill>
                    <a:prstClr val="black"/>
                  </a:solidFill>
                  <a:latin typeface="ＭＳ Ｐゴシック"/>
                  <a:ea typeface="ＭＳ Ｐゴシック"/>
                </a:rPr>
                <a:t>家庭内</a:t>
              </a:r>
              <a:r>
                <a:rPr lang="ja-JP" altLang="en-US" sz="1200" dirty="0" smtClean="0">
                  <a:solidFill>
                    <a:prstClr val="black"/>
                  </a:solidFill>
                  <a:latin typeface="ＭＳ Ｐゴシック"/>
                  <a:ea typeface="ＭＳ Ｐゴシック"/>
                </a:rPr>
                <a:t>の役割づくりを支援する</a:t>
              </a:r>
              <a:endParaRPr lang="en-US" altLang="ja-JP" sz="1200" dirty="0" smtClean="0">
                <a:solidFill>
                  <a:prstClr val="black"/>
                </a:solidFill>
                <a:latin typeface="ＭＳ Ｐゴシック"/>
                <a:ea typeface="ＭＳ Ｐゴシック"/>
              </a:endParaRPr>
            </a:p>
          </p:txBody>
        </p:sp>
        <p:sp>
          <p:nvSpPr>
            <p:cNvPr id="2" name="角丸四角形 1"/>
            <p:cNvSpPr/>
            <p:nvPr/>
          </p:nvSpPr>
          <p:spPr>
            <a:xfrm>
              <a:off x="5871935" y="1459277"/>
              <a:ext cx="2172115"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b="1" dirty="0" smtClean="0">
                  <a:solidFill>
                    <a:prstClr val="black"/>
                  </a:solidFill>
                </a:rPr>
                <a:t>参加へのアプローチ</a:t>
              </a:r>
              <a:endParaRPr lang="ja-JP" altLang="en-US" b="1" dirty="0">
                <a:solidFill>
                  <a:prstClr val="black"/>
                </a:solidFill>
              </a:endParaRPr>
            </a:p>
          </p:txBody>
        </p:sp>
      </p:grpSp>
      <p:sp>
        <p:nvSpPr>
          <p:cNvPr id="64" name="フリーフォーム 63"/>
          <p:cNvSpPr/>
          <p:nvPr/>
        </p:nvSpPr>
        <p:spPr>
          <a:xfrm>
            <a:off x="5428899" y="5039510"/>
            <a:ext cx="3346543" cy="45719"/>
          </a:xfrm>
          <a:custGeom>
            <a:avLst/>
            <a:gdLst>
              <a:gd name="connsiteX0" fmla="*/ 0 w 1436915"/>
              <a:gd name="connsiteY0" fmla="*/ 0 h 0"/>
              <a:gd name="connsiteX1" fmla="*/ 1436915 w 1436915"/>
              <a:gd name="connsiteY1" fmla="*/ 0 h 0"/>
            </a:gdLst>
            <a:ahLst/>
            <a:cxnLst>
              <a:cxn ang="0">
                <a:pos x="connsiteX0" y="connsiteY0"/>
              </a:cxn>
              <a:cxn ang="0">
                <a:pos x="connsiteX1" y="connsiteY1"/>
              </a:cxn>
            </a:cxnLst>
            <a:rect l="l" t="t" r="r" b="b"/>
            <a:pathLst>
              <a:path w="1436915">
                <a:moveTo>
                  <a:pt x="0" y="0"/>
                </a:moveTo>
                <a:lnTo>
                  <a:pt x="1436915" y="0"/>
                </a:lnTo>
              </a:path>
            </a:pathLst>
          </a:custGeom>
          <a:ln w="50800">
            <a:solidFill>
              <a:srgbClr val="009900"/>
            </a:solidFill>
            <a:prstDash val="sysDash"/>
            <a:headEnd type="oval"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71" name="直線コネクタ 70"/>
          <p:cNvCxnSpPr/>
          <p:nvPr/>
        </p:nvCxnSpPr>
        <p:spPr>
          <a:xfrm>
            <a:off x="2029502" y="2553622"/>
            <a:ext cx="4724578"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16203" y="721448"/>
            <a:ext cx="407757" cy="385191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生活機能</a:t>
            </a:r>
            <a:endParaRPr lang="ja-JP" altLang="en-US" dirty="0">
              <a:solidFill>
                <a:sysClr val="windowText" lastClr="000000"/>
              </a:solidFill>
            </a:endParaRPr>
          </a:p>
        </p:txBody>
      </p:sp>
      <p:sp>
        <p:nvSpPr>
          <p:cNvPr id="9" name="右矢印 8"/>
          <p:cNvSpPr/>
          <p:nvPr/>
        </p:nvSpPr>
        <p:spPr>
          <a:xfrm>
            <a:off x="5223257" y="3370244"/>
            <a:ext cx="3565642" cy="595846"/>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右矢印 56"/>
          <p:cNvSpPr/>
          <p:nvPr/>
        </p:nvSpPr>
        <p:spPr>
          <a:xfrm>
            <a:off x="8352198" y="881904"/>
            <a:ext cx="423240" cy="588489"/>
          </a:xfrm>
          <a:prstGeom prst="rightArrow">
            <a:avLst/>
          </a:prstGeom>
          <a:solidFill>
            <a:schemeClr val="accent1">
              <a:lumMod val="20000"/>
              <a:lumOff val="80000"/>
            </a:schemeClr>
          </a:solid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フリーフォーム 9"/>
          <p:cNvSpPr/>
          <p:nvPr/>
        </p:nvSpPr>
        <p:spPr>
          <a:xfrm>
            <a:off x="8352430" y="723332"/>
            <a:ext cx="13648" cy="1201003"/>
          </a:xfrm>
          <a:custGeom>
            <a:avLst/>
            <a:gdLst>
              <a:gd name="connsiteX0" fmla="*/ 0 w 13648"/>
              <a:gd name="connsiteY0" fmla="*/ 0 h 1201003"/>
              <a:gd name="connsiteX1" fmla="*/ 13648 w 13648"/>
              <a:gd name="connsiteY1" fmla="*/ 1201003 h 1201003"/>
            </a:gdLst>
            <a:ahLst/>
            <a:cxnLst>
              <a:cxn ang="0">
                <a:pos x="connsiteX0" y="connsiteY0"/>
              </a:cxn>
              <a:cxn ang="0">
                <a:pos x="connsiteX1" y="connsiteY1"/>
              </a:cxn>
            </a:cxnLst>
            <a:rect l="l" t="t" r="r" b="b"/>
            <a:pathLst>
              <a:path w="13648" h="1201003">
                <a:moveTo>
                  <a:pt x="0" y="0"/>
                </a:moveTo>
                <a:lnTo>
                  <a:pt x="13648" y="120100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フリーフォーム 61"/>
          <p:cNvSpPr/>
          <p:nvPr/>
        </p:nvSpPr>
        <p:spPr>
          <a:xfrm>
            <a:off x="6758053" y="1997438"/>
            <a:ext cx="13648" cy="1201003"/>
          </a:xfrm>
          <a:custGeom>
            <a:avLst/>
            <a:gdLst>
              <a:gd name="connsiteX0" fmla="*/ 0 w 13648"/>
              <a:gd name="connsiteY0" fmla="*/ 0 h 1201003"/>
              <a:gd name="connsiteX1" fmla="*/ 13648 w 13648"/>
              <a:gd name="connsiteY1" fmla="*/ 1201003 h 1201003"/>
            </a:gdLst>
            <a:ahLst/>
            <a:cxnLst>
              <a:cxn ang="0">
                <a:pos x="connsiteX0" y="connsiteY0"/>
              </a:cxn>
              <a:cxn ang="0">
                <a:pos x="connsiteX1" y="connsiteY1"/>
              </a:cxn>
            </a:cxnLst>
            <a:rect l="l" t="t" r="r" b="b"/>
            <a:pathLst>
              <a:path w="13648" h="1201003">
                <a:moveTo>
                  <a:pt x="0" y="0"/>
                </a:moveTo>
                <a:lnTo>
                  <a:pt x="13648" y="120100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フリーフォーム 57"/>
          <p:cNvSpPr/>
          <p:nvPr/>
        </p:nvSpPr>
        <p:spPr>
          <a:xfrm>
            <a:off x="3302226" y="729557"/>
            <a:ext cx="45741" cy="5625458"/>
          </a:xfrm>
          <a:custGeom>
            <a:avLst/>
            <a:gdLst>
              <a:gd name="connsiteX0" fmla="*/ 11875 w 11875"/>
              <a:gd name="connsiteY0" fmla="*/ 0 h 3028208"/>
              <a:gd name="connsiteX1" fmla="*/ 0 w 11875"/>
              <a:gd name="connsiteY1" fmla="*/ 3028208 h 3028208"/>
            </a:gdLst>
            <a:ahLst/>
            <a:cxnLst>
              <a:cxn ang="0">
                <a:pos x="connsiteX0" y="connsiteY0"/>
              </a:cxn>
              <a:cxn ang="0">
                <a:pos x="connsiteX1" y="connsiteY1"/>
              </a:cxn>
            </a:cxnLst>
            <a:rect l="l" t="t" r="r" b="b"/>
            <a:pathLst>
              <a:path w="11875" h="3028208">
                <a:moveTo>
                  <a:pt x="11875" y="0"/>
                </a:moveTo>
                <a:cubicBezTo>
                  <a:pt x="7917" y="1009403"/>
                  <a:pt x="3958" y="2018805"/>
                  <a:pt x="0" y="302820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53" name="角丸四角形 52"/>
          <p:cNvSpPr/>
          <p:nvPr/>
        </p:nvSpPr>
        <p:spPr>
          <a:xfrm>
            <a:off x="2545695" y="3868800"/>
            <a:ext cx="2653055" cy="40862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auto">
              <a:spcBef>
                <a:spcPts val="0"/>
              </a:spcBef>
              <a:spcAft>
                <a:spcPts val="0"/>
              </a:spcAft>
            </a:pPr>
            <a:r>
              <a:rPr lang="ja-JP" altLang="en-US" b="1" dirty="0" smtClean="0">
                <a:solidFill>
                  <a:prstClr val="black"/>
                </a:solidFill>
              </a:rPr>
              <a:t>心身機能へのアプローチ</a:t>
            </a:r>
            <a:endParaRPr lang="ja-JP" altLang="en-US" b="1" dirty="0">
              <a:solidFill>
                <a:prstClr val="black"/>
              </a:solidFill>
            </a:endParaRPr>
          </a:p>
        </p:txBody>
      </p:sp>
      <p:sp>
        <p:nvSpPr>
          <p:cNvPr id="17" name="フリーフォーム 16"/>
          <p:cNvSpPr/>
          <p:nvPr/>
        </p:nvSpPr>
        <p:spPr>
          <a:xfrm>
            <a:off x="5213445" y="3207228"/>
            <a:ext cx="13648" cy="1078173"/>
          </a:xfrm>
          <a:custGeom>
            <a:avLst/>
            <a:gdLst>
              <a:gd name="connsiteX0" fmla="*/ 0 w 13648"/>
              <a:gd name="connsiteY0" fmla="*/ 0 h 1078173"/>
              <a:gd name="connsiteX1" fmla="*/ 13648 w 13648"/>
              <a:gd name="connsiteY1" fmla="*/ 1078173 h 1078173"/>
            </a:gdLst>
            <a:ahLst/>
            <a:cxnLst>
              <a:cxn ang="0">
                <a:pos x="connsiteX0" y="connsiteY0"/>
              </a:cxn>
              <a:cxn ang="0">
                <a:pos x="connsiteX1" y="connsiteY1"/>
              </a:cxn>
            </a:cxnLst>
            <a:rect l="l" t="t" r="r" b="b"/>
            <a:pathLst>
              <a:path w="13648" h="1078173">
                <a:moveTo>
                  <a:pt x="0" y="0"/>
                </a:moveTo>
                <a:lnTo>
                  <a:pt x="13648" y="1078173"/>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スライド番号プレースホルダー 4"/>
          <p:cNvSpPr txBox="1">
            <a:spLocks/>
          </p:cNvSpPr>
          <p:nvPr/>
        </p:nvSpPr>
        <p:spPr>
          <a:xfrm>
            <a:off x="9273480" y="6501853"/>
            <a:ext cx="576064" cy="311523"/>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kumimoji="0" lang="en-US" altLang="ja-JP" sz="2400" kern="0" dirty="0" smtClean="0">
                <a:solidFill>
                  <a:sysClr val="windowText" lastClr="000000"/>
                </a:solidFill>
                <a:latin typeface="Arial" panose="020B0604020202020204" pitchFamily="34" charset="0"/>
                <a:cs typeface="Arial" panose="020B0604020202020204" pitchFamily="34" charset="0"/>
              </a:rPr>
              <a:t>79</a:t>
            </a:r>
            <a:endParaRPr kumimoji="0" lang="ja-JP" altLang="en-US" sz="24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469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3.xml><?xml version="1.0" encoding="utf-8"?>
<ds:datastoreItem xmlns:ds="http://schemas.openxmlformats.org/officeDocument/2006/customXml" ds:itemID="{8AF431C2-DB61-47F9-85A2-825C1128642D}">
  <ds:schemaRefs>
    <ds:schemaRef ds:uri="http://purl.org/dc/dcmitype/"/>
    <ds:schemaRef ds:uri="http://www.w3.org/XML/1998/namespace"/>
    <ds:schemaRef ds:uri="8B97BE19-CDDD-400E-817A-CFDD13F7EC12"/>
    <ds:schemaRef ds:uri="http://purl.org/dc/elements/1.1/"/>
    <ds:schemaRef ds:uri="http://purl.org/dc/terms/"/>
    <ds:schemaRef ds:uri="http://schemas.microsoft.com/office/2006/documentManagement/types"/>
    <ds:schemaRef ds:uri="http://schemas.openxmlformats.org/package/2006/metadata/core-properties"/>
    <ds:schemaRef ds:uri="3b0cccfe-2904-4e8a-91e3-91f37c87f73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22402</TotalTime>
  <Words>6737</Words>
  <Application>Microsoft Office PowerPoint</Application>
  <PresentationFormat>A4 210 x 297 mm</PresentationFormat>
  <Paragraphs>1221</Paragraphs>
  <Slides>23</Slides>
  <Notes>14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2_blank</vt:lpstr>
      <vt:lpstr>Worksheet</vt:lpstr>
      <vt:lpstr>PowerPoint プレゼンテーション</vt:lpstr>
      <vt:lpstr>新しい介護予防事業（案）</vt:lpstr>
      <vt:lpstr>PowerPoint プレゼンテーション</vt:lpstr>
      <vt:lpstr>PowerPoint プレゼンテーション</vt:lpstr>
      <vt:lpstr>PowerPoint プレゼンテーション</vt:lpstr>
      <vt:lpstr>PowerPoint プレゼンテーション</vt:lpstr>
      <vt:lpstr>リハビリテーションは、単なる機能回復訓練ではなく、心身に障害を持つ人々の全人間的復権を理念として、潜在する能力を最大限に発揮させ、日常生活の活動を高め、家庭や社会への参加を可能にし、その自立を　促すものである。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厚生労働省ネットワークシステム</cp:lastModifiedBy>
  <cp:revision>1617</cp:revision>
  <cp:lastPrinted>2013-11-18T06:25:21Z</cp:lastPrinted>
  <dcterms:created xsi:type="dcterms:W3CDTF">2010-07-08T02:17:26Z</dcterms:created>
  <dcterms:modified xsi:type="dcterms:W3CDTF">2013-11-25T07:17:41Z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