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4.xml" ContentType="application/vnd.openxmlformats-officedocument.drawingml.chartshapes+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rawings/drawing6.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4"/>
  </p:sldMasterIdLst>
  <p:notesMasterIdLst>
    <p:notesMasterId r:id="rId33"/>
  </p:notesMasterIdLst>
  <p:handoutMasterIdLst>
    <p:handoutMasterId r:id="rId34"/>
  </p:handoutMasterIdLst>
  <p:sldIdLst>
    <p:sldId id="1161" r:id="rId5"/>
    <p:sldId id="1162" r:id="rId6"/>
    <p:sldId id="1193" r:id="rId7"/>
    <p:sldId id="1194" r:id="rId8"/>
    <p:sldId id="1163" r:id="rId9"/>
    <p:sldId id="1164" r:id="rId10"/>
    <p:sldId id="1165" r:id="rId11"/>
    <p:sldId id="1222" r:id="rId12"/>
    <p:sldId id="1195" r:id="rId13"/>
    <p:sldId id="1196" r:id="rId14"/>
    <p:sldId id="1197" r:id="rId15"/>
    <p:sldId id="1396" r:id="rId16"/>
    <p:sldId id="1166" r:id="rId17"/>
    <p:sldId id="1206" r:id="rId18"/>
    <p:sldId id="1141" r:id="rId19"/>
    <p:sldId id="1142" r:id="rId20"/>
    <p:sldId id="1143" r:id="rId21"/>
    <p:sldId id="1046" r:id="rId22"/>
    <p:sldId id="1199" r:id="rId23"/>
    <p:sldId id="1200" r:id="rId24"/>
    <p:sldId id="1201" r:id="rId25"/>
    <p:sldId id="1202" r:id="rId26"/>
    <p:sldId id="1203" r:id="rId27"/>
    <p:sldId id="1204" r:id="rId28"/>
    <p:sldId id="1205" r:id="rId29"/>
    <p:sldId id="1147" r:id="rId30"/>
    <p:sldId id="1104" r:id="rId31"/>
    <p:sldId id="1105" r:id="rId32"/>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009900"/>
    <a:srgbClr val="CCCCFF"/>
    <a:srgbClr val="9999FF"/>
    <a:srgbClr val="6699FF"/>
    <a:srgbClr val="99CCFF"/>
    <a:srgbClr val="99FF99"/>
    <a:srgbClr val="FF99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6043" autoAdjust="0"/>
  </p:normalViewPr>
  <p:slideViewPr>
    <p:cSldViewPr>
      <p:cViewPr varScale="1">
        <p:scale>
          <a:sx n="70" d="100"/>
          <a:sy n="70" d="100"/>
        </p:scale>
        <p:origin x="-1266" y="-96"/>
      </p:cViewPr>
      <p:guideLst>
        <p:guide orient="horz" pos="2160"/>
        <p:guide pos="312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NMPF\Desktop\23&#24180;&#24230;&#36984;&#25246;&#29575;\&#35201;&#25903;&#25588;&#65297;&#65374;&#35201;&#20171;&#35703;&#65298;&#35469;&#23450;&#35519;&#26619;&#32080;&#26524;.xls"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12.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______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___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___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___17.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___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___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___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___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___22.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______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'[要支援１～要介護２認定調査結果.xls]①歩行できる＋つかまればできる'!$C$4</c:f>
              <c:strCache>
                <c:ptCount val="1"/>
                <c:pt idx="0">
                  <c:v>要支援１</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'[要支援１～要介護２認定調査結果.xls]①歩行できる＋つかまればできる'!$D$4:$T$4</c:f>
              <c:numCache>
                <c:formatCode>0.0%</c:formatCode>
                <c:ptCount val="17"/>
                <c:pt idx="0">
                  <c:v>0.99757677081229834</c:v>
                </c:pt>
                <c:pt idx="1">
                  <c:v>0.98022790564433948</c:v>
                </c:pt>
                <c:pt idx="2">
                  <c:v>0.99618670135578735</c:v>
                </c:pt>
                <c:pt idx="3">
                  <c:v>0.98174946815754749</c:v>
                </c:pt>
                <c:pt idx="4">
                  <c:v>0.99388439881844093</c:v>
                </c:pt>
                <c:pt idx="5">
                  <c:v>0.98689883018141344</c:v>
                </c:pt>
                <c:pt idx="6">
                  <c:v>0.98514715481898574</c:v>
                </c:pt>
                <c:pt idx="7">
                  <c:v>0.99476962886084752</c:v>
                </c:pt>
                <c:pt idx="8">
                  <c:v>0.98989029722126998</c:v>
                </c:pt>
                <c:pt idx="9">
                  <c:v>0.98871038184644433</c:v>
                </c:pt>
                <c:pt idx="10">
                  <c:v>0.83712002028750021</c:v>
                </c:pt>
                <c:pt idx="11">
                  <c:v>0.76788305571079041</c:v>
                </c:pt>
                <c:pt idx="12">
                  <c:v>0.7937695772028609</c:v>
                </c:pt>
                <c:pt idx="13">
                  <c:v>0.74756855249625476</c:v>
                </c:pt>
                <c:pt idx="14">
                  <c:v>0.60628278521078804</c:v>
                </c:pt>
                <c:pt idx="15">
                  <c:v>0.41056828481396079</c:v>
                </c:pt>
                <c:pt idx="16">
                  <c:v>0.76234860687802608</c:v>
                </c:pt>
              </c:numCache>
            </c:numRef>
          </c:val>
          <c:smooth val="0"/>
        </c:ser>
        <c:ser>
          <c:idx val="1"/>
          <c:order val="1"/>
          <c:tx>
            <c:strRef>
              <c:f>'[要支援１～要介護２認定調査結果.xls]①歩行できる＋つかまればできる'!$C$5</c:f>
              <c:strCache>
                <c:ptCount val="1"/>
                <c:pt idx="0">
                  <c:v>要支援２</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'[要支援１～要介護２認定調査結果.xls]①歩行できる＋つかまればできる'!$D$5:$T$5</c:f>
              <c:numCache>
                <c:formatCode>0.0%</c:formatCode>
                <c:ptCount val="17"/>
                <c:pt idx="0">
                  <c:v>0.96909748086059777</c:v>
                </c:pt>
                <c:pt idx="1">
                  <c:v>0.86241497334457473</c:v>
                </c:pt>
                <c:pt idx="2">
                  <c:v>0.97150284211498728</c:v>
                </c:pt>
                <c:pt idx="3">
                  <c:v>0.95705196492405631</c:v>
                </c:pt>
                <c:pt idx="4">
                  <c:v>0.98002158627552549</c:v>
                </c:pt>
                <c:pt idx="5">
                  <c:v>0.90591728223412105</c:v>
                </c:pt>
                <c:pt idx="6">
                  <c:v>0.89862285175046452</c:v>
                </c:pt>
                <c:pt idx="7">
                  <c:v>0.97968715102090453</c:v>
                </c:pt>
                <c:pt idx="8">
                  <c:v>0.97111110851254656</c:v>
                </c:pt>
                <c:pt idx="9">
                  <c:v>0.97733324134414912</c:v>
                </c:pt>
                <c:pt idx="10">
                  <c:v>0.53991297667255633</c:v>
                </c:pt>
                <c:pt idx="11">
                  <c:v>0.47912293769798625</c:v>
                </c:pt>
                <c:pt idx="12">
                  <c:v>0.76342447668483449</c:v>
                </c:pt>
                <c:pt idx="13">
                  <c:v>0.69928540774790593</c:v>
                </c:pt>
                <c:pt idx="14">
                  <c:v>0.48200305669145305</c:v>
                </c:pt>
                <c:pt idx="15">
                  <c:v>0.22810121460803837</c:v>
                </c:pt>
                <c:pt idx="16">
                  <c:v>0.70795032116308632</c:v>
                </c:pt>
              </c:numCache>
            </c:numRef>
          </c:val>
          <c:smooth val="0"/>
        </c:ser>
        <c:ser>
          <c:idx val="2"/>
          <c:order val="2"/>
          <c:tx>
            <c:strRef>
              <c:f>'[要支援１～要介護２認定調査結果.xls]①歩行できる＋つかまればできる'!$C$6</c:f>
              <c:strCache>
                <c:ptCount val="1"/>
                <c:pt idx="0">
                  <c:v>要介護１</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'[要支援１～要介護２認定調査結果.xls]①歩行できる＋つかまればできる'!$D$6:$T$6</c:f>
              <c:numCache>
                <c:formatCode>0.0%</c:formatCode>
                <c:ptCount val="17"/>
                <c:pt idx="0">
                  <c:v>0.92071026018317603</c:v>
                </c:pt>
                <c:pt idx="1">
                  <c:v>0.79763615578546387</c:v>
                </c:pt>
                <c:pt idx="2">
                  <c:v>0.88329735847184132</c:v>
                </c:pt>
                <c:pt idx="3">
                  <c:v>0.80055231431913998</c:v>
                </c:pt>
                <c:pt idx="4">
                  <c:v>0.95482244449660958</c:v>
                </c:pt>
                <c:pt idx="5">
                  <c:v>0.73171723186323068</c:v>
                </c:pt>
                <c:pt idx="6">
                  <c:v>0.74983253081719237</c:v>
                </c:pt>
                <c:pt idx="7">
                  <c:v>0.9118844911131595</c:v>
                </c:pt>
                <c:pt idx="8">
                  <c:v>0.87249535762065888</c:v>
                </c:pt>
                <c:pt idx="9">
                  <c:v>0.84949911923614962</c:v>
                </c:pt>
                <c:pt idx="10">
                  <c:v>0.34140811524169956</c:v>
                </c:pt>
                <c:pt idx="11">
                  <c:v>0.39696017191594285</c:v>
                </c:pt>
                <c:pt idx="12">
                  <c:v>0.22626470245831401</c:v>
                </c:pt>
                <c:pt idx="13">
                  <c:v>0.24262419915377964</c:v>
                </c:pt>
                <c:pt idx="14">
                  <c:v>0.21133179509787645</c:v>
                </c:pt>
                <c:pt idx="15">
                  <c:v>7.987278067548767E-2</c:v>
                </c:pt>
                <c:pt idx="16">
                  <c:v>0.6049721648087607</c:v>
                </c:pt>
              </c:numCache>
            </c:numRef>
          </c:val>
          <c:smooth val="0"/>
        </c:ser>
        <c:ser>
          <c:idx val="3"/>
          <c:order val="3"/>
          <c:tx>
            <c:strRef>
              <c:f>'[要支援１～要介護２認定調査結果.xls]①歩行できる＋つかまればできる'!$C$7</c:f>
              <c:strCache>
                <c:ptCount val="1"/>
                <c:pt idx="0">
                  <c:v>要介護２</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'[要支援１～要介護２認定調査結果.xls]①歩行できる＋つかまればできる'!$D$7:$T$7</c:f>
              <c:numCache>
                <c:formatCode>0.0%</c:formatCode>
                <c:ptCount val="17"/>
                <c:pt idx="0">
                  <c:v>0.79292724318975816</c:v>
                </c:pt>
                <c:pt idx="1">
                  <c:v>0.48701109591941044</c:v>
                </c:pt>
                <c:pt idx="2">
                  <c:v>0.50411871826750676</c:v>
                </c:pt>
                <c:pt idx="3">
                  <c:v>0.43279465823936636</c:v>
                </c:pt>
                <c:pt idx="4">
                  <c:v>0.86385715071011782</c:v>
                </c:pt>
                <c:pt idx="5">
                  <c:v>0.3245933620974995</c:v>
                </c:pt>
                <c:pt idx="6">
                  <c:v>0.37276066989552037</c:v>
                </c:pt>
                <c:pt idx="7">
                  <c:v>0.72157628254535966</c:v>
                </c:pt>
                <c:pt idx="8">
                  <c:v>0.62250248245904383</c:v>
                </c:pt>
                <c:pt idx="9">
                  <c:v>0.58832817348324384</c:v>
                </c:pt>
                <c:pt idx="10">
                  <c:v>9.7011809370537272E-2</c:v>
                </c:pt>
                <c:pt idx="11">
                  <c:v>0.15313468202886787</c:v>
                </c:pt>
                <c:pt idx="12">
                  <c:v>0.14790075777866407</c:v>
                </c:pt>
                <c:pt idx="13">
                  <c:v>0.16722475698801986</c:v>
                </c:pt>
                <c:pt idx="14">
                  <c:v>7.9560326971142653E-2</c:v>
                </c:pt>
                <c:pt idx="15">
                  <c:v>2.1231603779653545E-2</c:v>
                </c:pt>
                <c:pt idx="16">
                  <c:v>0.54779596233445882</c:v>
                </c:pt>
              </c:numCache>
            </c:numRef>
          </c:val>
          <c:smooth val="0"/>
        </c:ser>
        <c:dLbls>
          <c:showLegendKey val="0"/>
          <c:showVal val="0"/>
          <c:showCatName val="0"/>
          <c:showSerName val="0"/>
          <c:showPercent val="0"/>
          <c:showBubbleSize val="0"/>
        </c:dLbls>
        <c:marker val="1"/>
        <c:smooth val="0"/>
        <c:axId val="89158016"/>
        <c:axId val="89159552"/>
      </c:lineChart>
      <c:catAx>
        <c:axId val="89158016"/>
        <c:scaling>
          <c:orientation val="minMax"/>
        </c:scaling>
        <c:delete val="0"/>
        <c:axPos val="b"/>
        <c:numFmt formatCode="General" sourceLinked="1"/>
        <c:majorTickMark val="out"/>
        <c:minorTickMark val="none"/>
        <c:tickLblPos val="nextTo"/>
        <c:txPr>
          <a:bodyPr rot="0" vert="eaVert"/>
          <a:lstStyle/>
          <a:p>
            <a:pPr>
              <a:defRPr sz="1000">
                <a:latin typeface="ＭＳ Ｐゴシック" pitchFamily="50" charset="-128"/>
                <a:ea typeface="ＭＳ Ｐゴシック" pitchFamily="50" charset="-128"/>
              </a:defRPr>
            </a:pPr>
            <a:endParaRPr lang="ja-JP"/>
          </a:p>
        </c:txPr>
        <c:crossAx val="89159552"/>
        <c:crosses val="autoZero"/>
        <c:auto val="1"/>
        <c:lblAlgn val="ctr"/>
        <c:lblOffset val="100"/>
        <c:noMultiLvlLbl val="0"/>
      </c:catAx>
      <c:valAx>
        <c:axId val="89159552"/>
        <c:scaling>
          <c:orientation val="minMax"/>
          <c:max val="1"/>
        </c:scaling>
        <c:delete val="0"/>
        <c:axPos val="l"/>
        <c:majorGridlines/>
        <c:numFmt formatCode="0.0%" sourceLinked="1"/>
        <c:majorTickMark val="out"/>
        <c:minorTickMark val="none"/>
        <c:tickLblPos val="nextTo"/>
        <c:crossAx val="89158016"/>
        <c:crosses val="autoZero"/>
        <c:crossBetween val="between"/>
        <c:minorUnit val="0.2"/>
      </c:valAx>
    </c:plotArea>
    <c:legend>
      <c:legendPos val="r"/>
      <c:layout>
        <c:manualLayout>
          <c:xMode val="edge"/>
          <c:yMode val="edge"/>
          <c:x val="0.84493704444329021"/>
          <c:y val="0.23298100418569451"/>
          <c:w val="9.1847699059886767E-2"/>
          <c:h val="0.51479366794644665"/>
        </c:manualLayout>
      </c:layout>
      <c:overlay val="0"/>
    </c:legend>
    <c:plotVisOnly val="1"/>
    <c:dispBlanksAs val="gap"/>
    <c:showDLblsOverMax val="0"/>
  </c:chart>
  <c:txPr>
    <a:bodyPr/>
    <a:lstStyle/>
    <a:p>
      <a:pPr>
        <a:defRPr>
          <a:latin typeface="+mn-ea"/>
          <a:ea typeface="+mn-ea"/>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ja-JP" altLang="en-US" sz="1100" b="0" dirty="0" smtClean="0"/>
              <a:t>（ｎ</a:t>
            </a:r>
            <a:r>
              <a:rPr lang="en-US" altLang="ja-JP" sz="1100" b="0" dirty="0" smtClean="0"/>
              <a:t>=182</a:t>
            </a:r>
            <a:r>
              <a:rPr lang="ja-JP" altLang="en-US" sz="1100" b="0" dirty="0" smtClean="0"/>
              <a:t>）</a:t>
            </a:r>
            <a:endParaRPr lang="ja-JP" altLang="en-US" sz="1100" b="0" dirty="0"/>
          </a:p>
        </c:rich>
      </c:tx>
      <c:layout>
        <c:manualLayout>
          <c:xMode val="edge"/>
          <c:yMode val="edge"/>
          <c:x val="1.3488400373957935E-2"/>
          <c:y val="8.5851276779917773E-2"/>
        </c:manualLayout>
      </c:layout>
      <c:overlay val="0"/>
    </c:title>
    <c:autoTitleDeleted val="0"/>
    <c:plotArea>
      <c:layout>
        <c:manualLayout>
          <c:layoutTarget val="inner"/>
          <c:xMode val="edge"/>
          <c:yMode val="edge"/>
          <c:x val="7.402795232009779E-2"/>
          <c:y val="0.10446985681309962"/>
          <c:w val="0.69309614282198051"/>
          <c:h val="0.69287965267258167"/>
        </c:manualLayout>
      </c:layout>
      <c:barChart>
        <c:barDir val="bar"/>
        <c:grouping val="stacked"/>
        <c:varyColors val="0"/>
        <c:ser>
          <c:idx val="3"/>
          <c:order val="0"/>
          <c:tx>
            <c:strRef>
              <c:f>通所介護!$A$298</c:f>
              <c:strCache>
                <c:ptCount val="1"/>
                <c:pt idx="0">
                  <c:v>行っていない</c:v>
                </c:pt>
              </c:strCache>
            </c:strRef>
          </c:tx>
          <c:spPr>
            <a:solidFill>
              <a:schemeClr val="accent3">
                <a:lumMod val="60000"/>
                <a:lumOff val="40000"/>
              </a:schemeClr>
            </a:solidFill>
          </c:spPr>
          <c:invertIfNegative val="0"/>
          <c:dLbls>
            <c:dLbl>
              <c:idx val="0"/>
              <c:layout/>
              <c:tx>
                <c:rich>
                  <a:bodyPr/>
                  <a:lstStyle/>
                  <a:p>
                    <a:r>
                      <a:rPr lang="en-US" altLang="ja-JP" sz="1000" dirty="0" smtClean="0"/>
                      <a:t> </a:t>
                    </a:r>
                    <a:r>
                      <a:rPr lang="en-US" altLang="ja-JP" sz="1000" dirty="0"/>
                      <a:t>26%</a:t>
                    </a:r>
                    <a:endParaRPr lang="en-US" altLang="ja-JP" dirty="0"/>
                  </a:p>
                </c:rich>
              </c:tx>
              <c:dLblPos val="ctr"/>
              <c:showLegendKey val="0"/>
              <c:showVal val="1"/>
              <c:showCatName val="0"/>
              <c:showSerName val="1"/>
              <c:showPercent val="0"/>
              <c:showBubbleSize val="0"/>
            </c:dLbl>
            <c:txPr>
              <a:bodyPr/>
              <a:lstStyle/>
              <a:p>
                <a:pPr>
                  <a:defRPr sz="1000"/>
                </a:pPr>
                <a:endParaRPr lang="ja-JP"/>
              </a:p>
            </c:txPr>
            <c:dLblPos val="ctr"/>
            <c:showLegendKey val="0"/>
            <c:showVal val="1"/>
            <c:showCatName val="0"/>
            <c:showSerName val="1"/>
            <c:showPercent val="0"/>
            <c:showBubbleSize val="0"/>
            <c:showLeaderLines val="0"/>
          </c:dLbls>
          <c:val>
            <c:numRef>
              <c:f>通所介護!$B$298</c:f>
              <c:numCache>
                <c:formatCode>0%</c:formatCode>
                <c:ptCount val="1"/>
                <c:pt idx="0">
                  <c:v>0.26373626373626374</c:v>
                </c:pt>
              </c:numCache>
            </c:numRef>
          </c:val>
        </c:ser>
        <c:ser>
          <c:idx val="2"/>
          <c:order val="1"/>
          <c:tx>
            <c:strRef>
              <c:f>通所介護!$A$297</c:f>
              <c:strCache>
                <c:ptCount val="1"/>
                <c:pt idx="0">
                  <c:v>いずれもできる</c:v>
                </c:pt>
              </c:strCache>
            </c:strRef>
          </c:tx>
          <c:spPr>
            <a:solidFill>
              <a:schemeClr val="tx2">
                <a:lumMod val="40000"/>
                <a:lumOff val="60000"/>
              </a:schemeClr>
            </a:solidFill>
          </c:spPr>
          <c:invertIfNegative val="0"/>
          <c:dLbls>
            <c:dLbl>
              <c:idx val="0"/>
              <c:layout/>
              <c:tx>
                <c:rich>
                  <a:bodyPr/>
                  <a:lstStyle/>
                  <a:p>
                    <a:r>
                      <a:rPr lang="en-US" altLang="ja-JP" dirty="0" smtClean="0"/>
                      <a:t> </a:t>
                    </a:r>
                    <a:r>
                      <a:rPr lang="en-US" altLang="ja-JP" dirty="0"/>
                      <a:t>29%</a:t>
                    </a:r>
                    <a:endParaRPr lang="ja-JP" altLang="en-US" dirty="0"/>
                  </a:p>
                </c:rich>
              </c:tx>
              <c:dLblPos val="ctr"/>
              <c:showLegendKey val="0"/>
              <c:showVal val="1"/>
              <c:showCatName val="0"/>
              <c:showSerName val="1"/>
              <c:showPercent val="0"/>
              <c:showBubbleSize val="0"/>
            </c:dLbl>
            <c:txPr>
              <a:bodyPr/>
              <a:lstStyle/>
              <a:p>
                <a:pPr>
                  <a:defRPr sz="1000"/>
                </a:pPr>
                <a:endParaRPr lang="ja-JP"/>
              </a:p>
            </c:txPr>
            <c:dLblPos val="ctr"/>
            <c:showLegendKey val="0"/>
            <c:showVal val="1"/>
            <c:showCatName val="0"/>
            <c:showSerName val="0"/>
            <c:showPercent val="0"/>
            <c:showBubbleSize val="0"/>
            <c:showLeaderLines val="0"/>
          </c:dLbls>
          <c:val>
            <c:numRef>
              <c:f>通所介護!$B$297</c:f>
              <c:numCache>
                <c:formatCode>0%</c:formatCode>
                <c:ptCount val="1"/>
                <c:pt idx="0">
                  <c:v>0.2857142857142857</c:v>
                </c:pt>
              </c:numCache>
            </c:numRef>
          </c:val>
        </c:ser>
        <c:ser>
          <c:idx val="1"/>
          <c:order val="2"/>
          <c:tx>
            <c:strRef>
              <c:f>通所介護!$A$296</c:f>
              <c:strCache>
                <c:ptCount val="1"/>
                <c:pt idx="0">
                  <c:v>一部ができない</c:v>
                </c:pt>
              </c:strCache>
            </c:strRef>
          </c:tx>
          <c:spPr>
            <a:solidFill>
              <a:srgbClr val="FFC000"/>
            </a:solidFill>
          </c:spPr>
          <c:invertIfNegative val="0"/>
          <c:dLbls>
            <c:dLbl>
              <c:idx val="0"/>
              <c:layout/>
              <c:tx>
                <c:rich>
                  <a:bodyPr/>
                  <a:lstStyle/>
                  <a:p>
                    <a:r>
                      <a:rPr lang="en-US" altLang="ja-JP" dirty="0" smtClean="0"/>
                      <a:t>37</a:t>
                    </a:r>
                    <a:r>
                      <a:rPr lang="en-US" altLang="ja-JP" dirty="0"/>
                      <a:t>%</a:t>
                    </a:r>
                  </a:p>
                </c:rich>
              </c:tx>
              <c:dLblPos val="ctr"/>
              <c:showLegendKey val="0"/>
              <c:showVal val="1"/>
              <c:showCatName val="0"/>
              <c:showSerName val="1"/>
              <c:showPercent val="0"/>
              <c:showBubbleSize val="0"/>
            </c:dLbl>
            <c:txPr>
              <a:bodyPr/>
              <a:lstStyle/>
              <a:p>
                <a:pPr>
                  <a:defRPr sz="1000"/>
                </a:pPr>
                <a:endParaRPr lang="ja-JP"/>
              </a:p>
            </c:txPr>
            <c:dLblPos val="ctr"/>
            <c:showLegendKey val="0"/>
            <c:showVal val="1"/>
            <c:showCatName val="0"/>
            <c:showSerName val="1"/>
            <c:showPercent val="0"/>
            <c:showBubbleSize val="0"/>
            <c:showLeaderLines val="0"/>
          </c:dLbls>
          <c:val>
            <c:numRef>
              <c:f>通所介護!$B$296</c:f>
              <c:numCache>
                <c:formatCode>0%</c:formatCode>
                <c:ptCount val="1"/>
                <c:pt idx="0">
                  <c:v>0.37362637362637363</c:v>
                </c:pt>
              </c:numCache>
            </c:numRef>
          </c:val>
        </c:ser>
        <c:ser>
          <c:idx val="0"/>
          <c:order val="3"/>
          <c:tx>
            <c:strRef>
              <c:f>通所介護!$A$295</c:f>
              <c:strCache>
                <c:ptCount val="1"/>
                <c:pt idx="0">
                  <c:v>いずれもできない</c:v>
                </c:pt>
              </c:strCache>
            </c:strRef>
          </c:tx>
          <c:spPr>
            <a:solidFill>
              <a:srgbClr val="A50021"/>
            </a:solidFill>
          </c:spPr>
          <c:invertIfNegative val="0"/>
          <c:dLbls>
            <c:dLbl>
              <c:idx val="0"/>
              <c:layout>
                <c:manualLayout>
                  <c:x val="0.12386706066248757"/>
                  <c:y val="4.0171003750991849E-2"/>
                </c:manualLayout>
              </c:layout>
              <c:tx>
                <c:rich>
                  <a:bodyPr/>
                  <a:lstStyle/>
                  <a:p>
                    <a:r>
                      <a:rPr lang="en-US" altLang="ja-JP" sz="1000" dirty="0" smtClean="0"/>
                      <a:t>2</a:t>
                    </a:r>
                    <a:r>
                      <a:rPr lang="en-US" altLang="ja-JP" sz="1000" dirty="0"/>
                      <a:t>%</a:t>
                    </a:r>
                    <a:endParaRPr lang="ja-JP" altLang="en-US" dirty="0"/>
                  </a:p>
                </c:rich>
              </c:tx>
              <c:dLblPos val="ctr"/>
              <c:showLegendKey val="0"/>
              <c:showVal val="1"/>
              <c:showCatName val="0"/>
              <c:showSerName val="1"/>
              <c:showPercent val="0"/>
              <c:showBubbleSize val="0"/>
            </c:dLbl>
            <c:txPr>
              <a:bodyPr/>
              <a:lstStyle/>
              <a:p>
                <a:pPr>
                  <a:defRPr sz="1000"/>
                </a:pPr>
                <a:endParaRPr lang="ja-JP"/>
              </a:p>
            </c:txPr>
            <c:dLblPos val="ctr"/>
            <c:showLegendKey val="0"/>
            <c:showVal val="1"/>
            <c:showCatName val="0"/>
            <c:showSerName val="1"/>
            <c:showPercent val="0"/>
            <c:showBubbleSize val="0"/>
            <c:showLeaderLines val="0"/>
          </c:dLbls>
          <c:val>
            <c:numRef>
              <c:f>通所介護!$B$295</c:f>
              <c:numCache>
                <c:formatCode>0%</c:formatCode>
                <c:ptCount val="1"/>
                <c:pt idx="0">
                  <c:v>2.197802197802198E-2</c:v>
                </c:pt>
              </c:numCache>
            </c:numRef>
          </c:val>
        </c:ser>
        <c:ser>
          <c:idx val="4"/>
          <c:order val="4"/>
          <c:tx>
            <c:strRef>
              <c:f>通所介護!$A$299</c:f>
              <c:strCache>
                <c:ptCount val="1"/>
                <c:pt idx="0">
                  <c:v>未記入</c:v>
                </c:pt>
              </c:strCache>
            </c:strRef>
          </c:tx>
          <c:spPr>
            <a:solidFill>
              <a:schemeClr val="accent4">
                <a:lumMod val="40000"/>
                <a:lumOff val="60000"/>
              </a:schemeClr>
            </a:solidFill>
          </c:spPr>
          <c:invertIfNegative val="0"/>
          <c:dLbls>
            <c:dLbl>
              <c:idx val="0"/>
              <c:layout>
                <c:manualLayout>
                  <c:x val="6.2585381176087612E-2"/>
                  <c:y val="0.27353950263290772"/>
                </c:manualLayout>
              </c:layout>
              <c:spPr/>
              <c:txPr>
                <a:bodyPr/>
                <a:lstStyle/>
                <a:p>
                  <a:pPr>
                    <a:defRPr sz="900"/>
                  </a:pPr>
                  <a:endParaRPr lang="ja-JP"/>
                </a:p>
              </c:txPr>
              <c:dLblPos val="ctr"/>
              <c:showLegendKey val="0"/>
              <c:showVal val="1"/>
              <c:showCatName val="0"/>
              <c:showSerName val="1"/>
              <c:showPercent val="0"/>
              <c:showBubbleSize val="0"/>
            </c:dLbl>
            <c:txPr>
              <a:bodyPr/>
              <a:lstStyle/>
              <a:p>
                <a:pPr>
                  <a:defRPr sz="1000"/>
                </a:pPr>
                <a:endParaRPr lang="ja-JP"/>
              </a:p>
            </c:txPr>
            <c:dLblPos val="ctr"/>
            <c:showLegendKey val="0"/>
            <c:showVal val="1"/>
            <c:showCatName val="0"/>
            <c:showSerName val="1"/>
            <c:showPercent val="0"/>
            <c:showBubbleSize val="0"/>
            <c:showLeaderLines val="0"/>
          </c:dLbls>
          <c:val>
            <c:numRef>
              <c:f>通所介護!$B$299</c:f>
              <c:numCache>
                <c:formatCode>0%</c:formatCode>
                <c:ptCount val="1"/>
                <c:pt idx="0">
                  <c:v>5.4945054945054944E-2</c:v>
                </c:pt>
              </c:numCache>
            </c:numRef>
          </c:val>
        </c:ser>
        <c:dLbls>
          <c:showLegendKey val="0"/>
          <c:showVal val="0"/>
          <c:showCatName val="0"/>
          <c:showSerName val="0"/>
          <c:showPercent val="0"/>
          <c:showBubbleSize val="0"/>
        </c:dLbls>
        <c:gapWidth val="150"/>
        <c:overlap val="100"/>
        <c:axId val="148697472"/>
        <c:axId val="148699008"/>
      </c:barChart>
      <c:catAx>
        <c:axId val="148697472"/>
        <c:scaling>
          <c:orientation val="minMax"/>
        </c:scaling>
        <c:delete val="1"/>
        <c:axPos val="l"/>
        <c:majorTickMark val="out"/>
        <c:minorTickMark val="none"/>
        <c:tickLblPos val="nextTo"/>
        <c:crossAx val="148699008"/>
        <c:crosses val="autoZero"/>
        <c:auto val="1"/>
        <c:lblAlgn val="ctr"/>
        <c:lblOffset val="100"/>
        <c:noMultiLvlLbl val="0"/>
      </c:catAx>
      <c:valAx>
        <c:axId val="148699008"/>
        <c:scaling>
          <c:orientation val="minMax"/>
          <c:max val="1"/>
        </c:scaling>
        <c:delete val="1"/>
        <c:axPos val="b"/>
        <c:numFmt formatCode="0%" sourceLinked="1"/>
        <c:majorTickMark val="out"/>
        <c:minorTickMark val="none"/>
        <c:tickLblPos val="nextTo"/>
        <c:crossAx val="14869747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ja-JP" altLang="en-US" sz="1200" b="0" dirty="0" smtClean="0"/>
              <a:t>（</a:t>
            </a:r>
            <a:r>
              <a:rPr lang="ja-JP" altLang="en-US" sz="1200" b="0" dirty="0"/>
              <a:t>ｎ</a:t>
            </a:r>
            <a:r>
              <a:rPr lang="en-US" altLang="ja-JP" sz="1200" b="0" dirty="0"/>
              <a:t>=1,232)</a:t>
            </a:r>
            <a:endParaRPr lang="ja-JP" altLang="en-US" sz="1200" b="0" dirty="0"/>
          </a:p>
        </c:rich>
      </c:tx>
      <c:layout>
        <c:manualLayout>
          <c:xMode val="edge"/>
          <c:yMode val="edge"/>
          <c:x val="1.2748903451263137E-3"/>
          <c:y val="0.23984384110801432"/>
        </c:manualLayout>
      </c:layout>
      <c:overlay val="0"/>
    </c:title>
    <c:autoTitleDeleted val="0"/>
    <c:plotArea>
      <c:layout>
        <c:manualLayout>
          <c:layoutTarget val="inner"/>
          <c:xMode val="edge"/>
          <c:yMode val="edge"/>
          <c:x val="0.10615919477984485"/>
          <c:y val="0.2041915263138534"/>
          <c:w val="0.63005073520754928"/>
          <c:h val="0.62131728863569713"/>
        </c:manualLayout>
      </c:layout>
      <c:barChart>
        <c:barDir val="bar"/>
        <c:grouping val="stacked"/>
        <c:varyColors val="0"/>
        <c:ser>
          <c:idx val="0"/>
          <c:order val="0"/>
          <c:tx>
            <c:strRef>
              <c:f>世帯構成・家事!$B$49</c:f>
              <c:strCache>
                <c:ptCount val="1"/>
                <c:pt idx="0">
                  <c:v>いる</c:v>
                </c:pt>
              </c:strCache>
            </c:strRef>
          </c:tx>
          <c:spPr>
            <a:solidFill>
              <a:schemeClr val="tx2">
                <a:lumMod val="40000"/>
                <a:lumOff val="60000"/>
              </a:schemeClr>
            </a:solidFill>
            <a:ln>
              <a:noFill/>
            </a:ln>
          </c:spPr>
          <c:invertIfNegative val="0"/>
          <c:dLbls>
            <c:dLbl>
              <c:idx val="0"/>
              <c:layout/>
              <c:tx>
                <c:rich>
                  <a:bodyPr/>
                  <a:lstStyle/>
                  <a:p>
                    <a:r>
                      <a:rPr lang="en-US" altLang="ja-JP" sz="1200" dirty="0" smtClean="0"/>
                      <a:t>84</a:t>
                    </a:r>
                    <a:r>
                      <a:rPr lang="en-US" altLang="ja-JP" sz="1200" dirty="0"/>
                      <a:t>%</a:t>
                    </a:r>
                    <a:endParaRPr lang="en-US" altLang="ja-JP" dirty="0"/>
                  </a:p>
                </c:rich>
              </c:tx>
              <c:dLblPos val="ctr"/>
              <c:showLegendKey val="0"/>
              <c:showVal val="1"/>
              <c:showCatName val="0"/>
              <c:showSerName val="1"/>
              <c:showPercent val="0"/>
              <c:showBubbleSize val="0"/>
            </c:dLbl>
            <c:txPr>
              <a:bodyPr/>
              <a:lstStyle/>
              <a:p>
                <a:pPr>
                  <a:defRPr sz="1200"/>
                </a:pPr>
                <a:endParaRPr lang="ja-JP"/>
              </a:p>
            </c:txPr>
            <c:dLblPos val="ctr"/>
            <c:showLegendKey val="0"/>
            <c:showVal val="1"/>
            <c:showCatName val="0"/>
            <c:showSerName val="1"/>
            <c:showPercent val="0"/>
            <c:showBubbleSize val="0"/>
            <c:showLeaderLines val="0"/>
          </c:dLbls>
          <c:val>
            <c:numRef>
              <c:f>世帯構成・家事!$E$49</c:f>
              <c:numCache>
                <c:formatCode>0%</c:formatCode>
                <c:ptCount val="1"/>
                <c:pt idx="0">
                  <c:v>0.84172077922077926</c:v>
                </c:pt>
              </c:numCache>
            </c:numRef>
          </c:val>
        </c:ser>
        <c:ser>
          <c:idx val="1"/>
          <c:order val="1"/>
          <c:tx>
            <c:strRef>
              <c:f>世帯構成・家事!$B$51</c:f>
              <c:strCache>
                <c:ptCount val="1"/>
                <c:pt idx="0">
                  <c:v>いない</c:v>
                </c:pt>
              </c:strCache>
            </c:strRef>
          </c:tx>
          <c:spPr>
            <a:solidFill>
              <a:srgbClr val="A50021"/>
            </a:solidFill>
            <a:ln>
              <a:noFill/>
            </a:ln>
          </c:spPr>
          <c:invertIfNegative val="0"/>
          <c:dLbls>
            <c:dLbl>
              <c:idx val="0"/>
              <c:layout>
                <c:manualLayout>
                  <c:x val="0.11832676877281535"/>
                  <c:y val="-1.5190897827534902E-2"/>
                </c:manualLayout>
              </c:layout>
              <c:tx>
                <c:rich>
                  <a:bodyPr/>
                  <a:lstStyle/>
                  <a:p>
                    <a:r>
                      <a:rPr lang="en-US" altLang="ja-JP" sz="1200" dirty="0" smtClean="0">
                        <a:solidFill>
                          <a:schemeClr val="tx1"/>
                        </a:solidFill>
                      </a:rPr>
                      <a:t>16</a:t>
                    </a:r>
                    <a:r>
                      <a:rPr lang="en-US" altLang="ja-JP" sz="1200" dirty="0">
                        <a:solidFill>
                          <a:schemeClr val="tx1"/>
                        </a:solidFill>
                      </a:rPr>
                      <a:t>%</a:t>
                    </a:r>
                    <a:endParaRPr lang="en-US" altLang="ja-JP" dirty="0">
                      <a:solidFill>
                        <a:schemeClr val="bg1"/>
                      </a:solidFill>
                    </a:endParaRPr>
                  </a:p>
                </c:rich>
              </c:tx>
              <c:dLblPos val="ctr"/>
              <c:showLegendKey val="0"/>
              <c:showVal val="1"/>
              <c:showCatName val="0"/>
              <c:showSerName val="1"/>
              <c:showPercent val="0"/>
              <c:showBubbleSize val="0"/>
            </c:dLbl>
            <c:txPr>
              <a:bodyPr/>
              <a:lstStyle/>
              <a:p>
                <a:pPr>
                  <a:defRPr sz="1200">
                    <a:solidFill>
                      <a:schemeClr val="tx1"/>
                    </a:solidFill>
                  </a:defRPr>
                </a:pPr>
                <a:endParaRPr lang="ja-JP"/>
              </a:p>
            </c:txPr>
            <c:dLblPos val="ctr"/>
            <c:showLegendKey val="0"/>
            <c:showVal val="1"/>
            <c:showCatName val="0"/>
            <c:showSerName val="1"/>
            <c:showPercent val="0"/>
            <c:showBubbleSize val="0"/>
            <c:showLeaderLines val="0"/>
          </c:dLbls>
          <c:val>
            <c:numRef>
              <c:f>世帯構成・家事!$E$51</c:f>
              <c:numCache>
                <c:formatCode>0%</c:formatCode>
                <c:ptCount val="1"/>
                <c:pt idx="0">
                  <c:v>0.15827922077922077</c:v>
                </c:pt>
              </c:numCache>
            </c:numRef>
          </c:val>
        </c:ser>
        <c:dLbls>
          <c:showLegendKey val="0"/>
          <c:showVal val="0"/>
          <c:showCatName val="0"/>
          <c:showSerName val="0"/>
          <c:showPercent val="0"/>
          <c:showBubbleSize val="0"/>
        </c:dLbls>
        <c:gapWidth val="150"/>
        <c:overlap val="100"/>
        <c:axId val="151096320"/>
        <c:axId val="151102208"/>
      </c:barChart>
      <c:catAx>
        <c:axId val="151096320"/>
        <c:scaling>
          <c:orientation val="minMax"/>
        </c:scaling>
        <c:delete val="1"/>
        <c:axPos val="l"/>
        <c:majorTickMark val="out"/>
        <c:minorTickMark val="none"/>
        <c:tickLblPos val="nextTo"/>
        <c:crossAx val="151102208"/>
        <c:crosses val="autoZero"/>
        <c:auto val="1"/>
        <c:lblAlgn val="ctr"/>
        <c:lblOffset val="100"/>
        <c:noMultiLvlLbl val="0"/>
      </c:catAx>
      <c:valAx>
        <c:axId val="151102208"/>
        <c:scaling>
          <c:orientation val="minMax"/>
          <c:max val="1"/>
          <c:min val="0"/>
        </c:scaling>
        <c:delete val="1"/>
        <c:axPos val="b"/>
        <c:numFmt formatCode="0%" sourceLinked="1"/>
        <c:majorTickMark val="out"/>
        <c:minorTickMark val="none"/>
        <c:tickLblPos val="nextTo"/>
        <c:crossAx val="151096320"/>
        <c:crosses val="autoZero"/>
        <c:crossBetween val="between"/>
      </c:valAx>
    </c:plotArea>
    <c:legend>
      <c:legendPos val="t"/>
      <c:layout>
        <c:manualLayout>
          <c:xMode val="edge"/>
          <c:yMode val="edge"/>
          <c:x val="4.9125089996035209E-2"/>
          <c:y val="3.5833894901121023E-2"/>
          <c:w val="0.73872046635459487"/>
          <c:h val="0.20380410324081355"/>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ja-JP" altLang="en-US" sz="1200" b="0" dirty="0" smtClean="0"/>
              <a:t>（</a:t>
            </a:r>
            <a:r>
              <a:rPr lang="ja-JP" altLang="en-US" sz="1200" b="0" dirty="0"/>
              <a:t>ｎ</a:t>
            </a:r>
            <a:r>
              <a:rPr lang="en-US" altLang="ja-JP" sz="1200" b="0" dirty="0"/>
              <a:t>=114</a:t>
            </a:r>
            <a:r>
              <a:rPr lang="ja-JP" altLang="en-US" sz="1200" b="0" dirty="0"/>
              <a:t>）</a:t>
            </a:r>
          </a:p>
        </c:rich>
      </c:tx>
      <c:layout>
        <c:manualLayout>
          <c:xMode val="edge"/>
          <c:yMode val="edge"/>
          <c:x val="9.240998933420454E-3"/>
          <c:y val="0"/>
        </c:manualLayout>
      </c:layout>
      <c:overlay val="0"/>
    </c:title>
    <c:autoTitleDeleted val="0"/>
    <c:plotArea>
      <c:layout>
        <c:manualLayout>
          <c:layoutTarget val="inner"/>
          <c:xMode val="edge"/>
          <c:yMode val="edge"/>
          <c:x val="0.11085777978495451"/>
          <c:y val="0.1963212782694464"/>
          <c:w val="0.66527005601944822"/>
          <c:h val="0.69966820801293161"/>
        </c:manualLayout>
      </c:layout>
      <c:barChart>
        <c:barDir val="bar"/>
        <c:grouping val="stacked"/>
        <c:varyColors val="0"/>
        <c:ser>
          <c:idx val="0"/>
          <c:order val="0"/>
          <c:tx>
            <c:strRef>
              <c:f>訪問介護!$C$182</c:f>
              <c:strCache>
                <c:ptCount val="1"/>
                <c:pt idx="0">
                  <c:v>いる</c:v>
                </c:pt>
              </c:strCache>
            </c:strRef>
          </c:tx>
          <c:spPr>
            <a:solidFill>
              <a:schemeClr val="tx2">
                <a:lumMod val="40000"/>
                <a:lumOff val="60000"/>
              </a:schemeClr>
            </a:solidFill>
            <a:ln>
              <a:noFill/>
            </a:ln>
          </c:spPr>
          <c:invertIfNegative val="0"/>
          <c:dLbls>
            <c:dLbl>
              <c:idx val="0"/>
              <c:layout/>
              <c:tx>
                <c:rich>
                  <a:bodyPr/>
                  <a:lstStyle/>
                  <a:p>
                    <a:r>
                      <a:rPr lang="en-US" altLang="ja-JP" sz="1100" dirty="0" smtClean="0"/>
                      <a:t>71</a:t>
                    </a:r>
                    <a:r>
                      <a:rPr lang="en-US" altLang="ja-JP" sz="1100" dirty="0"/>
                      <a:t>%</a:t>
                    </a:r>
                    <a:endParaRPr lang="en-US" altLang="ja-JP" dirty="0"/>
                  </a:p>
                </c:rich>
              </c:tx>
              <c:dLblPos val="ctr"/>
              <c:showLegendKey val="0"/>
              <c:showVal val="1"/>
              <c:showCatName val="0"/>
              <c:showSerName val="1"/>
              <c:showPercent val="0"/>
              <c:showBubbleSize val="0"/>
            </c:dLbl>
            <c:txPr>
              <a:bodyPr/>
              <a:lstStyle/>
              <a:p>
                <a:pPr>
                  <a:defRPr sz="1100"/>
                </a:pPr>
                <a:endParaRPr lang="ja-JP"/>
              </a:p>
            </c:txPr>
            <c:dLblPos val="ctr"/>
            <c:showLegendKey val="0"/>
            <c:showVal val="1"/>
            <c:showCatName val="0"/>
            <c:showSerName val="1"/>
            <c:showPercent val="0"/>
            <c:showBubbleSize val="0"/>
            <c:showLeaderLines val="0"/>
          </c:dLbls>
          <c:val>
            <c:numRef>
              <c:f>訪問介護!$C$183</c:f>
              <c:numCache>
                <c:formatCode>0%</c:formatCode>
                <c:ptCount val="1"/>
                <c:pt idx="0">
                  <c:v>0.71052631578947367</c:v>
                </c:pt>
              </c:numCache>
            </c:numRef>
          </c:val>
        </c:ser>
        <c:ser>
          <c:idx val="1"/>
          <c:order val="1"/>
          <c:tx>
            <c:strRef>
              <c:f>訪問介護!$D$182</c:f>
              <c:strCache>
                <c:ptCount val="1"/>
                <c:pt idx="0">
                  <c:v>いない</c:v>
                </c:pt>
              </c:strCache>
            </c:strRef>
          </c:tx>
          <c:spPr>
            <a:solidFill>
              <a:srgbClr val="A50021"/>
            </a:solidFill>
            <a:ln>
              <a:noFill/>
            </a:ln>
          </c:spPr>
          <c:invertIfNegative val="0"/>
          <c:dLbls>
            <c:dLbl>
              <c:idx val="0"/>
              <c:layout>
                <c:manualLayout>
                  <c:x val="0.16642023234138231"/>
                  <c:y val="-3.9963108977897899E-2"/>
                </c:manualLayout>
              </c:layout>
              <c:tx>
                <c:rich>
                  <a:bodyPr/>
                  <a:lstStyle/>
                  <a:p>
                    <a:r>
                      <a:rPr lang="en-US" altLang="ja-JP" sz="1100" dirty="0" smtClean="0">
                        <a:solidFill>
                          <a:schemeClr val="tx1"/>
                        </a:solidFill>
                      </a:rPr>
                      <a:t>29</a:t>
                    </a:r>
                    <a:r>
                      <a:rPr lang="en-US" altLang="ja-JP" sz="1100" dirty="0">
                        <a:solidFill>
                          <a:schemeClr val="tx1"/>
                        </a:solidFill>
                      </a:rPr>
                      <a:t>%</a:t>
                    </a:r>
                    <a:endParaRPr lang="en-US" altLang="ja-JP" dirty="0">
                      <a:solidFill>
                        <a:schemeClr val="bg1"/>
                      </a:solidFill>
                    </a:endParaRPr>
                  </a:p>
                </c:rich>
              </c:tx>
              <c:dLblPos val="ctr"/>
              <c:showLegendKey val="0"/>
              <c:showVal val="1"/>
              <c:showCatName val="0"/>
              <c:showSerName val="1"/>
              <c:showPercent val="0"/>
              <c:showBubbleSize val="0"/>
            </c:dLbl>
            <c:txPr>
              <a:bodyPr/>
              <a:lstStyle/>
              <a:p>
                <a:pPr>
                  <a:defRPr sz="1100">
                    <a:solidFill>
                      <a:schemeClr val="tx1"/>
                    </a:solidFill>
                  </a:defRPr>
                </a:pPr>
                <a:endParaRPr lang="ja-JP"/>
              </a:p>
            </c:txPr>
            <c:dLblPos val="ctr"/>
            <c:showLegendKey val="0"/>
            <c:showVal val="1"/>
            <c:showCatName val="0"/>
            <c:showSerName val="1"/>
            <c:showPercent val="0"/>
            <c:showBubbleSize val="0"/>
            <c:showLeaderLines val="0"/>
          </c:dLbls>
          <c:val>
            <c:numRef>
              <c:f>訪問介護!$D$183</c:f>
              <c:numCache>
                <c:formatCode>0%</c:formatCode>
                <c:ptCount val="1"/>
                <c:pt idx="0">
                  <c:v>0.28947368421052633</c:v>
                </c:pt>
              </c:numCache>
            </c:numRef>
          </c:val>
        </c:ser>
        <c:dLbls>
          <c:showLegendKey val="0"/>
          <c:showVal val="0"/>
          <c:showCatName val="0"/>
          <c:showSerName val="0"/>
          <c:showPercent val="0"/>
          <c:showBubbleSize val="0"/>
        </c:dLbls>
        <c:gapWidth val="150"/>
        <c:overlap val="100"/>
        <c:axId val="161097984"/>
        <c:axId val="161103872"/>
      </c:barChart>
      <c:catAx>
        <c:axId val="161097984"/>
        <c:scaling>
          <c:orientation val="minMax"/>
        </c:scaling>
        <c:delete val="1"/>
        <c:axPos val="l"/>
        <c:majorTickMark val="out"/>
        <c:minorTickMark val="none"/>
        <c:tickLblPos val="nextTo"/>
        <c:crossAx val="161103872"/>
        <c:crosses val="autoZero"/>
        <c:auto val="1"/>
        <c:lblAlgn val="ctr"/>
        <c:lblOffset val="100"/>
        <c:noMultiLvlLbl val="0"/>
      </c:catAx>
      <c:valAx>
        <c:axId val="161103872"/>
        <c:scaling>
          <c:orientation val="minMax"/>
          <c:max val="1"/>
        </c:scaling>
        <c:delete val="1"/>
        <c:axPos val="b"/>
        <c:numFmt formatCode="0%" sourceLinked="1"/>
        <c:majorTickMark val="out"/>
        <c:minorTickMark val="none"/>
        <c:tickLblPos val="nextTo"/>
        <c:crossAx val="161097984"/>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ja-JP" altLang="en-US" sz="1200" b="0" dirty="0" smtClean="0"/>
              <a:t>（ｎ</a:t>
            </a:r>
            <a:r>
              <a:rPr lang="en-US" altLang="ja-JP" sz="1200" b="0" dirty="0" smtClean="0"/>
              <a:t>=72)</a:t>
            </a:r>
            <a:endParaRPr lang="ja-JP" altLang="en-US" sz="1200" b="0" dirty="0"/>
          </a:p>
        </c:rich>
      </c:tx>
      <c:layout>
        <c:manualLayout>
          <c:xMode val="edge"/>
          <c:yMode val="edge"/>
          <c:x val="1.8732777369425614E-2"/>
          <c:y val="2.7736174749641431E-2"/>
        </c:manualLayout>
      </c:layout>
      <c:overlay val="0"/>
    </c:title>
    <c:autoTitleDeleted val="0"/>
    <c:plotArea>
      <c:layout>
        <c:manualLayout>
          <c:layoutTarget val="inner"/>
          <c:xMode val="edge"/>
          <c:yMode val="edge"/>
          <c:x val="0.13777537303726289"/>
          <c:y val="7.7024179853032199E-2"/>
          <c:w val="0.65178298653647793"/>
          <c:h val="0.919603550994334"/>
        </c:manualLayout>
      </c:layout>
      <c:barChart>
        <c:barDir val="bar"/>
        <c:grouping val="stacked"/>
        <c:varyColors val="0"/>
        <c:ser>
          <c:idx val="1"/>
          <c:order val="0"/>
          <c:tx>
            <c:strRef>
              <c:f>通所介護!$B$307</c:f>
              <c:strCache>
                <c:ptCount val="1"/>
                <c:pt idx="0">
                  <c:v>いる</c:v>
                </c:pt>
              </c:strCache>
            </c:strRef>
          </c:tx>
          <c:spPr>
            <a:solidFill>
              <a:schemeClr val="tx2">
                <a:lumMod val="40000"/>
                <a:lumOff val="60000"/>
              </a:schemeClr>
            </a:solidFill>
            <a:ln>
              <a:noFill/>
            </a:ln>
          </c:spPr>
          <c:invertIfNegative val="0"/>
          <c:dLbls>
            <c:dLbl>
              <c:idx val="0"/>
              <c:layout/>
              <c:tx>
                <c:rich>
                  <a:bodyPr/>
                  <a:lstStyle/>
                  <a:p>
                    <a:r>
                      <a:rPr lang="en-US" altLang="ja-JP" sz="1200" dirty="0" smtClean="0"/>
                      <a:t>81</a:t>
                    </a:r>
                    <a:r>
                      <a:rPr lang="en-US" altLang="ja-JP" sz="1200" dirty="0"/>
                      <a:t>%</a:t>
                    </a:r>
                    <a:endParaRPr lang="en-US" altLang="ja-JP" dirty="0"/>
                  </a:p>
                </c:rich>
              </c:tx>
              <c:dLblPos val="ctr"/>
              <c:showLegendKey val="0"/>
              <c:showVal val="1"/>
              <c:showCatName val="0"/>
              <c:showSerName val="1"/>
              <c:showPercent val="0"/>
              <c:showBubbleSize val="0"/>
            </c:dLbl>
            <c:txPr>
              <a:bodyPr/>
              <a:lstStyle/>
              <a:p>
                <a:pPr>
                  <a:defRPr sz="1200"/>
                </a:pPr>
                <a:endParaRPr lang="ja-JP"/>
              </a:p>
            </c:txPr>
            <c:dLblPos val="ctr"/>
            <c:showLegendKey val="0"/>
            <c:showVal val="1"/>
            <c:showCatName val="0"/>
            <c:showSerName val="1"/>
            <c:showPercent val="0"/>
            <c:showBubbleSize val="0"/>
            <c:showLeaderLines val="0"/>
          </c:dLbls>
          <c:val>
            <c:numRef>
              <c:f>通所介護!$B$308</c:f>
              <c:numCache>
                <c:formatCode>0%</c:formatCode>
                <c:ptCount val="1"/>
                <c:pt idx="0">
                  <c:v>0.80555555555555558</c:v>
                </c:pt>
              </c:numCache>
            </c:numRef>
          </c:val>
        </c:ser>
        <c:ser>
          <c:idx val="0"/>
          <c:order val="1"/>
          <c:tx>
            <c:strRef>
              <c:f>通所介護!$C$307</c:f>
              <c:strCache>
                <c:ptCount val="1"/>
                <c:pt idx="0">
                  <c:v>いない</c:v>
                </c:pt>
              </c:strCache>
            </c:strRef>
          </c:tx>
          <c:spPr>
            <a:solidFill>
              <a:srgbClr val="A50021"/>
            </a:solidFill>
            <a:ln>
              <a:noFill/>
            </a:ln>
          </c:spPr>
          <c:invertIfNegative val="0"/>
          <c:dLbls>
            <c:dLbl>
              <c:idx val="0"/>
              <c:layout>
                <c:manualLayout>
                  <c:x val="0.14512193093101269"/>
                  <c:y val="1.2597827238167778E-2"/>
                </c:manualLayout>
              </c:layout>
              <c:tx>
                <c:rich>
                  <a:bodyPr/>
                  <a:lstStyle/>
                  <a:p>
                    <a:pPr>
                      <a:defRPr sz="1200">
                        <a:solidFill>
                          <a:schemeClr val="tx1"/>
                        </a:solidFill>
                      </a:defRPr>
                    </a:pPr>
                    <a:r>
                      <a:rPr lang="en-US" altLang="ja-JP" sz="1200" dirty="0" smtClean="0">
                        <a:solidFill>
                          <a:schemeClr val="tx1"/>
                        </a:solidFill>
                      </a:rPr>
                      <a:t>19</a:t>
                    </a:r>
                    <a:r>
                      <a:rPr lang="en-US" altLang="ja-JP" sz="1200" dirty="0">
                        <a:solidFill>
                          <a:schemeClr val="tx1"/>
                        </a:solidFill>
                      </a:rPr>
                      <a:t>%</a:t>
                    </a:r>
                    <a:endParaRPr lang="en-US" altLang="ja-JP" sz="1200" dirty="0">
                      <a:solidFill>
                        <a:schemeClr val="bg1"/>
                      </a:solidFill>
                    </a:endParaRPr>
                  </a:p>
                </c:rich>
              </c:tx>
              <c:spPr/>
              <c:dLblPos val="ctr"/>
              <c:showLegendKey val="0"/>
              <c:showVal val="1"/>
              <c:showCatName val="0"/>
              <c:showSerName val="1"/>
              <c:showPercent val="0"/>
              <c:showBubbleSize val="0"/>
            </c:dLbl>
            <c:txPr>
              <a:bodyPr/>
              <a:lstStyle/>
              <a:p>
                <a:pPr>
                  <a:defRPr>
                    <a:solidFill>
                      <a:schemeClr val="tx1"/>
                    </a:solidFill>
                  </a:defRPr>
                </a:pPr>
                <a:endParaRPr lang="ja-JP"/>
              </a:p>
            </c:txPr>
            <c:dLblPos val="ctr"/>
            <c:showLegendKey val="0"/>
            <c:showVal val="1"/>
            <c:showCatName val="0"/>
            <c:showSerName val="1"/>
            <c:showPercent val="0"/>
            <c:showBubbleSize val="0"/>
            <c:showLeaderLines val="0"/>
          </c:dLbls>
          <c:val>
            <c:numRef>
              <c:f>通所介護!$C$308</c:f>
              <c:numCache>
                <c:formatCode>0%</c:formatCode>
                <c:ptCount val="1"/>
                <c:pt idx="0">
                  <c:v>0.19444444444444445</c:v>
                </c:pt>
              </c:numCache>
            </c:numRef>
          </c:val>
        </c:ser>
        <c:dLbls>
          <c:showLegendKey val="0"/>
          <c:showVal val="0"/>
          <c:showCatName val="0"/>
          <c:showSerName val="0"/>
          <c:showPercent val="0"/>
          <c:showBubbleSize val="0"/>
        </c:dLbls>
        <c:gapWidth val="150"/>
        <c:overlap val="100"/>
        <c:axId val="151365120"/>
        <c:axId val="151366656"/>
      </c:barChart>
      <c:catAx>
        <c:axId val="151365120"/>
        <c:scaling>
          <c:orientation val="minMax"/>
        </c:scaling>
        <c:delete val="1"/>
        <c:axPos val="l"/>
        <c:majorTickMark val="out"/>
        <c:minorTickMark val="none"/>
        <c:tickLblPos val="nextTo"/>
        <c:crossAx val="151366656"/>
        <c:crosses val="autoZero"/>
        <c:auto val="1"/>
        <c:lblAlgn val="ctr"/>
        <c:lblOffset val="100"/>
        <c:noMultiLvlLbl val="0"/>
      </c:catAx>
      <c:valAx>
        <c:axId val="151366656"/>
        <c:scaling>
          <c:orientation val="minMax"/>
          <c:max val="1"/>
        </c:scaling>
        <c:delete val="1"/>
        <c:axPos val="b"/>
        <c:numFmt formatCode="0%" sourceLinked="1"/>
        <c:majorTickMark val="out"/>
        <c:minorTickMark val="none"/>
        <c:tickLblPos val="nextTo"/>
        <c:crossAx val="15136512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05227587781276"/>
          <c:y val="0.39982571246559534"/>
          <c:w val="0.46054103518056771"/>
          <c:h val="0.6001742875344046"/>
        </c:manualLayout>
      </c:layout>
      <c:barChart>
        <c:barDir val="bar"/>
        <c:grouping val="percentStacked"/>
        <c:varyColors val="0"/>
        <c:ser>
          <c:idx val="1"/>
          <c:order val="0"/>
          <c:tx>
            <c:strRef>
              <c:f>訪問介護!$I$6</c:f>
              <c:strCache>
                <c:ptCount val="1"/>
                <c:pt idx="0">
                  <c:v>必要がないので行っていない</c:v>
                </c:pt>
              </c:strCache>
            </c:strRef>
          </c:tx>
          <c:spPr>
            <a:solidFill>
              <a:schemeClr val="accent3">
                <a:lumMod val="60000"/>
                <a:lumOff val="40000"/>
              </a:schemeClr>
            </a:solidFill>
          </c:spPr>
          <c:invertIfNegative val="0"/>
          <c:dLbls>
            <c:txPr>
              <a:bodyPr/>
              <a:lstStyle/>
              <a:p>
                <a:pPr>
                  <a:defRPr sz="1100"/>
                </a:pPr>
                <a:endParaRPr lang="ja-JP"/>
              </a:p>
            </c:txPr>
            <c:dLblPos val="ctr"/>
            <c:showLegendKey val="0"/>
            <c:showVal val="1"/>
            <c:showCatName val="0"/>
            <c:showSerName val="0"/>
            <c:showPercent val="0"/>
            <c:showBubbleSize val="0"/>
            <c:showLeaderLines val="0"/>
          </c:dLbls>
          <c:cat>
            <c:strRef>
              <c:f>訪問介護!$J$2:$N$2</c:f>
              <c:strCache>
                <c:ptCount val="5"/>
                <c:pt idx="0">
                  <c:v>洗濯</c:v>
                </c:pt>
                <c:pt idx="1">
                  <c:v>食事の準備</c:v>
                </c:pt>
                <c:pt idx="2">
                  <c:v>風呂準備</c:v>
                </c:pt>
                <c:pt idx="3">
                  <c:v>買物</c:v>
                </c:pt>
                <c:pt idx="4">
                  <c:v>居室の掃除</c:v>
                </c:pt>
              </c:strCache>
            </c:strRef>
          </c:cat>
          <c:val>
            <c:numRef>
              <c:f>訪問介護!$J$6:$N$6</c:f>
              <c:numCache>
                <c:formatCode>0%</c:formatCode>
                <c:ptCount val="5"/>
                <c:pt idx="0">
                  <c:v>6.0085836909871244E-2</c:v>
                </c:pt>
                <c:pt idx="1">
                  <c:v>9.8712446351931327E-2</c:v>
                </c:pt>
                <c:pt idx="2">
                  <c:v>0.12017167381974249</c:v>
                </c:pt>
                <c:pt idx="3">
                  <c:v>6.0085836909871244E-2</c:v>
                </c:pt>
                <c:pt idx="4">
                  <c:v>7.2961373390557943E-2</c:v>
                </c:pt>
              </c:numCache>
            </c:numRef>
          </c:val>
        </c:ser>
        <c:ser>
          <c:idx val="2"/>
          <c:order val="1"/>
          <c:tx>
            <c:strRef>
              <c:f>訪問介護!$I$3</c:f>
              <c:strCache>
                <c:ptCount val="1"/>
                <c:pt idx="0">
                  <c:v>特に問題がない</c:v>
                </c:pt>
              </c:strCache>
            </c:strRef>
          </c:tx>
          <c:spPr>
            <a:solidFill>
              <a:schemeClr val="accent1">
                <a:lumMod val="40000"/>
                <a:lumOff val="60000"/>
              </a:schemeClr>
            </a:solidFill>
          </c:spPr>
          <c:invertIfNegative val="0"/>
          <c:dLbls>
            <c:txPr>
              <a:bodyPr/>
              <a:lstStyle/>
              <a:p>
                <a:pPr>
                  <a:defRPr sz="1200"/>
                </a:pPr>
                <a:endParaRPr lang="ja-JP"/>
              </a:p>
            </c:txPr>
            <c:dLblPos val="ctr"/>
            <c:showLegendKey val="0"/>
            <c:showVal val="1"/>
            <c:showCatName val="0"/>
            <c:showSerName val="0"/>
            <c:showPercent val="0"/>
            <c:showBubbleSize val="0"/>
            <c:showLeaderLines val="0"/>
          </c:dLbls>
          <c:cat>
            <c:strRef>
              <c:f>訪問介護!$J$2:$N$2</c:f>
              <c:strCache>
                <c:ptCount val="5"/>
                <c:pt idx="0">
                  <c:v>洗濯</c:v>
                </c:pt>
                <c:pt idx="1">
                  <c:v>食事の準備</c:v>
                </c:pt>
                <c:pt idx="2">
                  <c:v>風呂準備</c:v>
                </c:pt>
                <c:pt idx="3">
                  <c:v>買物</c:v>
                </c:pt>
                <c:pt idx="4">
                  <c:v>居室の掃除</c:v>
                </c:pt>
              </c:strCache>
            </c:strRef>
          </c:cat>
          <c:val>
            <c:numRef>
              <c:f>訪問介護!$J$3:$N$3</c:f>
              <c:numCache>
                <c:formatCode>0%</c:formatCode>
                <c:ptCount val="5"/>
                <c:pt idx="0">
                  <c:v>0.24034334763948498</c:v>
                </c:pt>
                <c:pt idx="1">
                  <c:v>0.23605150214592274</c:v>
                </c:pt>
                <c:pt idx="2">
                  <c:v>0.14592274678111589</c:v>
                </c:pt>
                <c:pt idx="3">
                  <c:v>0.17167381974248927</c:v>
                </c:pt>
                <c:pt idx="4">
                  <c:v>9.012875536480687E-2</c:v>
                </c:pt>
              </c:numCache>
            </c:numRef>
          </c:val>
        </c:ser>
        <c:ser>
          <c:idx val="3"/>
          <c:order val="2"/>
          <c:tx>
            <c:strRef>
              <c:f>訪問介護!$I$4</c:f>
              <c:strCache>
                <c:ptCount val="1"/>
                <c:pt idx="0">
                  <c:v>動作が不自由だが何とかできる</c:v>
                </c:pt>
              </c:strCache>
            </c:strRef>
          </c:tx>
          <c:spPr>
            <a:solidFill>
              <a:srgbClr val="FFC000"/>
            </a:solidFill>
          </c:spPr>
          <c:invertIfNegative val="0"/>
          <c:dLbls>
            <c:txPr>
              <a:bodyPr/>
              <a:lstStyle/>
              <a:p>
                <a:pPr>
                  <a:defRPr sz="1200"/>
                </a:pPr>
                <a:endParaRPr lang="ja-JP"/>
              </a:p>
            </c:txPr>
            <c:dLblPos val="ctr"/>
            <c:showLegendKey val="0"/>
            <c:showVal val="1"/>
            <c:showCatName val="0"/>
            <c:showSerName val="0"/>
            <c:showPercent val="0"/>
            <c:showBubbleSize val="0"/>
            <c:showLeaderLines val="0"/>
          </c:dLbls>
          <c:cat>
            <c:strRef>
              <c:f>訪問介護!$J$2:$N$2</c:f>
              <c:strCache>
                <c:ptCount val="5"/>
                <c:pt idx="0">
                  <c:v>洗濯</c:v>
                </c:pt>
                <c:pt idx="1">
                  <c:v>食事の準備</c:v>
                </c:pt>
                <c:pt idx="2">
                  <c:v>風呂準備</c:v>
                </c:pt>
                <c:pt idx="3">
                  <c:v>買物</c:v>
                </c:pt>
                <c:pt idx="4">
                  <c:v>居室の掃除</c:v>
                </c:pt>
              </c:strCache>
            </c:strRef>
          </c:cat>
          <c:val>
            <c:numRef>
              <c:f>訪問介護!$J$4:$N$4</c:f>
              <c:numCache>
                <c:formatCode>0%</c:formatCode>
                <c:ptCount val="5"/>
                <c:pt idx="0">
                  <c:v>0.59656652360515017</c:v>
                </c:pt>
                <c:pt idx="1">
                  <c:v>0.53218884120171672</c:v>
                </c:pt>
                <c:pt idx="2">
                  <c:v>0.46351931330472101</c:v>
                </c:pt>
                <c:pt idx="3">
                  <c:v>0.43776824034334766</c:v>
                </c:pt>
                <c:pt idx="4">
                  <c:v>0.46351931330472101</c:v>
                </c:pt>
              </c:numCache>
            </c:numRef>
          </c:val>
        </c:ser>
        <c:ser>
          <c:idx val="0"/>
          <c:order val="3"/>
          <c:tx>
            <c:strRef>
              <c:f>訪問介護!$I$5</c:f>
              <c:strCache>
                <c:ptCount val="1"/>
                <c:pt idx="0">
                  <c:v>自分でできない</c:v>
                </c:pt>
              </c:strCache>
            </c:strRef>
          </c:tx>
          <c:spPr>
            <a:solidFill>
              <a:srgbClr val="A50021"/>
            </a:solidFill>
            <a:ln w="38100">
              <a:noFill/>
            </a:ln>
          </c:spPr>
          <c:invertIfNegative val="0"/>
          <c:dLbls>
            <c:dLbl>
              <c:idx val="0"/>
              <c:layout>
                <c:manualLayout>
                  <c:x val="5.1594413252045356E-2"/>
                  <c:y val="-1.1091305900836738E-2"/>
                </c:manualLayout>
              </c:layout>
              <c:dLblPos val="ctr"/>
              <c:showLegendKey val="0"/>
              <c:showVal val="1"/>
              <c:showCatName val="0"/>
              <c:showSerName val="0"/>
              <c:showPercent val="0"/>
              <c:showBubbleSize val="0"/>
            </c:dLbl>
            <c:dLbl>
              <c:idx val="1"/>
              <c:layout>
                <c:manualLayout>
                  <c:x val="6.3320416263873844E-2"/>
                  <c:y val="5.5456529504183689E-3"/>
                </c:manualLayout>
              </c:layout>
              <c:dLblPos val="ctr"/>
              <c:showLegendKey val="0"/>
              <c:showVal val="1"/>
              <c:showCatName val="0"/>
              <c:showSerName val="0"/>
              <c:showPercent val="0"/>
              <c:showBubbleSize val="0"/>
            </c:dLbl>
            <c:dLbl>
              <c:idx val="2"/>
              <c:layout>
                <c:manualLayout>
                  <c:x val="9.1089947550866787E-2"/>
                  <c:y val="8.6160050094945661E-3"/>
                </c:manualLayout>
              </c:layout>
              <c:dLblPos val="ctr"/>
              <c:showLegendKey val="0"/>
              <c:showVal val="1"/>
              <c:showCatName val="0"/>
              <c:showSerName val="0"/>
              <c:showPercent val="0"/>
              <c:showBubbleSize val="0"/>
            </c:dLbl>
            <c:dLbl>
              <c:idx val="3"/>
              <c:layout>
                <c:manualLayout>
                  <c:x val="0.10947854792922858"/>
                  <c:y val="-4.9029817483163176E-3"/>
                </c:manualLayout>
              </c:layout>
              <c:dLblPos val="ctr"/>
              <c:showLegendKey val="0"/>
              <c:showVal val="1"/>
              <c:showCatName val="0"/>
              <c:showSerName val="0"/>
              <c:showPercent val="0"/>
              <c:showBubbleSize val="0"/>
            </c:dLbl>
            <c:dLbl>
              <c:idx val="4"/>
              <c:layout>
                <c:manualLayout>
                  <c:x val="0.11873478060247376"/>
                  <c:y val="1.2377874913246723E-3"/>
                </c:manualLayout>
              </c:layout>
              <c:dLblPos val="ctr"/>
              <c:showLegendKey val="0"/>
              <c:showVal val="1"/>
              <c:showCatName val="0"/>
              <c:showSerName val="0"/>
              <c:showPercent val="0"/>
              <c:showBubbleSize val="0"/>
            </c:dLbl>
            <c:txPr>
              <a:bodyPr/>
              <a:lstStyle/>
              <a:p>
                <a:pPr>
                  <a:defRPr sz="1200"/>
                </a:pPr>
                <a:endParaRPr lang="ja-JP"/>
              </a:p>
            </c:txPr>
            <c:dLblPos val="ctr"/>
            <c:showLegendKey val="0"/>
            <c:showVal val="1"/>
            <c:showCatName val="0"/>
            <c:showSerName val="0"/>
            <c:showPercent val="0"/>
            <c:showBubbleSize val="0"/>
            <c:showLeaderLines val="0"/>
          </c:dLbls>
          <c:cat>
            <c:strRef>
              <c:f>訪問介護!$J$2:$N$2</c:f>
              <c:strCache>
                <c:ptCount val="5"/>
                <c:pt idx="0">
                  <c:v>洗濯</c:v>
                </c:pt>
                <c:pt idx="1">
                  <c:v>食事の準備</c:v>
                </c:pt>
                <c:pt idx="2">
                  <c:v>風呂準備</c:v>
                </c:pt>
                <c:pt idx="3">
                  <c:v>買物</c:v>
                </c:pt>
                <c:pt idx="4">
                  <c:v>居室の掃除</c:v>
                </c:pt>
              </c:strCache>
            </c:strRef>
          </c:cat>
          <c:val>
            <c:numRef>
              <c:f>訪問介護!$J$5:$N$5</c:f>
              <c:numCache>
                <c:formatCode>0%</c:formatCode>
                <c:ptCount val="5"/>
                <c:pt idx="0">
                  <c:v>9.012875536480687E-2</c:v>
                </c:pt>
                <c:pt idx="1">
                  <c:v>0.12446351931330472</c:v>
                </c:pt>
                <c:pt idx="2">
                  <c:v>0.24034334763948498</c:v>
                </c:pt>
                <c:pt idx="3">
                  <c:v>0.3261802575107296</c:v>
                </c:pt>
                <c:pt idx="4">
                  <c:v>0.36051502145922748</c:v>
                </c:pt>
              </c:numCache>
            </c:numRef>
          </c:val>
        </c:ser>
        <c:dLbls>
          <c:showLegendKey val="0"/>
          <c:showVal val="0"/>
          <c:showCatName val="0"/>
          <c:showSerName val="0"/>
          <c:showPercent val="0"/>
          <c:showBubbleSize val="0"/>
        </c:dLbls>
        <c:gapWidth val="150"/>
        <c:overlap val="100"/>
        <c:axId val="161197056"/>
        <c:axId val="161202944"/>
      </c:barChart>
      <c:catAx>
        <c:axId val="161197056"/>
        <c:scaling>
          <c:orientation val="minMax"/>
        </c:scaling>
        <c:delete val="0"/>
        <c:axPos val="l"/>
        <c:majorTickMark val="out"/>
        <c:minorTickMark val="none"/>
        <c:tickLblPos val="nextTo"/>
        <c:txPr>
          <a:bodyPr/>
          <a:lstStyle/>
          <a:p>
            <a:pPr>
              <a:defRPr sz="1100"/>
            </a:pPr>
            <a:endParaRPr lang="ja-JP"/>
          </a:p>
        </c:txPr>
        <c:crossAx val="161202944"/>
        <c:crosses val="autoZero"/>
        <c:auto val="1"/>
        <c:lblAlgn val="ctr"/>
        <c:lblOffset val="100"/>
        <c:noMultiLvlLbl val="0"/>
      </c:catAx>
      <c:valAx>
        <c:axId val="161202944"/>
        <c:scaling>
          <c:orientation val="minMax"/>
        </c:scaling>
        <c:delete val="1"/>
        <c:axPos val="b"/>
        <c:numFmt formatCode="0%" sourceLinked="1"/>
        <c:majorTickMark val="out"/>
        <c:minorTickMark val="none"/>
        <c:tickLblPos val="nextTo"/>
        <c:crossAx val="161197056"/>
        <c:crosses val="autoZero"/>
        <c:crossBetween val="between"/>
      </c:valAx>
    </c:plotArea>
    <c:legend>
      <c:legendPos val="r"/>
      <c:layout>
        <c:manualLayout>
          <c:xMode val="edge"/>
          <c:yMode val="edge"/>
          <c:x val="0.30770391489134979"/>
          <c:y val="0.1071576613584387"/>
          <c:w val="0.59332758667290719"/>
          <c:h val="0.24079317176056478"/>
        </c:manualLayout>
      </c:layout>
      <c:overlay val="0"/>
      <c:txPr>
        <a:bodyPr/>
        <a:lstStyle/>
        <a:p>
          <a:pPr>
            <a:defRPr sz="1200"/>
          </a:pPr>
          <a:endParaRPr lang="ja-JP"/>
        </a:p>
      </c:txPr>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549963724425"/>
          <c:y val="0.19901806625821813"/>
          <c:w val="0.25432773155844995"/>
          <c:h val="0.75311704603989649"/>
        </c:manualLayout>
      </c:layout>
      <c:barChart>
        <c:barDir val="bar"/>
        <c:grouping val="clustered"/>
        <c:varyColors val="0"/>
        <c:ser>
          <c:idx val="0"/>
          <c:order val="0"/>
          <c:tx>
            <c:strRef>
              <c:f>訪問介護!$J$76</c:f>
              <c:strCache>
                <c:ptCount val="1"/>
                <c:pt idx="0">
                  <c:v>そう思える</c:v>
                </c:pt>
              </c:strCache>
            </c:strRef>
          </c:tx>
          <c:spPr>
            <a:solidFill>
              <a:srgbClr val="A50021"/>
            </a:solidFill>
          </c:spPr>
          <c:invertIfNegative val="0"/>
          <c:dLbls>
            <c:txPr>
              <a:bodyPr/>
              <a:lstStyle/>
              <a:p>
                <a:pPr>
                  <a:defRPr sz="1200"/>
                </a:pPr>
                <a:endParaRPr lang="ja-JP"/>
              </a:p>
            </c:txPr>
            <c:dLblPos val="outEnd"/>
            <c:showLegendKey val="0"/>
            <c:showVal val="1"/>
            <c:showCatName val="0"/>
            <c:showSerName val="0"/>
            <c:showPercent val="0"/>
            <c:showBubbleSize val="0"/>
            <c:showLeaderLines val="0"/>
          </c:dLbls>
          <c:cat>
            <c:strRef>
              <c:f>(訪問介護!$I$78,訪問介護!$I$79,訪問介護!$I$80,訪問介護!$I$81,訪問介護!$I$82)</c:f>
              <c:strCache>
                <c:ptCount val="5"/>
                <c:pt idx="0">
                  <c:v>金銭管理が難しくなってきた</c:v>
                </c:pt>
                <c:pt idx="1">
                  <c:v>身の回りの汚れを気にしなくなってきた</c:v>
                </c:pt>
                <c:pt idx="2">
                  <c:v>暴言・感情の不安定が増えてきた</c:v>
                </c:pt>
                <c:pt idx="3">
                  <c:v>物忘れ・つじつまがあわなくなってきた</c:v>
                </c:pt>
                <c:pt idx="4">
                  <c:v>服薬管理が難しくなってきた</c:v>
                </c:pt>
              </c:strCache>
            </c:strRef>
          </c:cat>
          <c:val>
            <c:numRef>
              <c:f>(訪問介護!$J$78,訪問介護!$J$79,訪問介護!$J$80,訪問介護!$J$81,訪問介護!$J$82)</c:f>
              <c:numCache>
                <c:formatCode>0%</c:formatCode>
                <c:ptCount val="5"/>
                <c:pt idx="0">
                  <c:v>5.1502145922746781E-2</c:v>
                </c:pt>
                <c:pt idx="1">
                  <c:v>8.15450643776824E-2</c:v>
                </c:pt>
                <c:pt idx="2">
                  <c:v>9.4420600858369105E-2</c:v>
                </c:pt>
                <c:pt idx="3">
                  <c:v>0.1072961373390558</c:v>
                </c:pt>
                <c:pt idx="4">
                  <c:v>0.1072961373390558</c:v>
                </c:pt>
              </c:numCache>
            </c:numRef>
          </c:val>
        </c:ser>
        <c:ser>
          <c:idx val="1"/>
          <c:order val="1"/>
          <c:tx>
            <c:strRef>
              <c:f>訪問介護!$K$76</c:f>
              <c:strCache>
                <c:ptCount val="1"/>
                <c:pt idx="0">
                  <c:v>そう思えない</c:v>
                </c:pt>
              </c:strCache>
            </c:strRef>
          </c:tx>
          <c:spPr>
            <a:solidFill>
              <a:schemeClr val="tx2">
                <a:lumMod val="40000"/>
                <a:lumOff val="60000"/>
              </a:schemeClr>
            </a:solidFill>
          </c:spPr>
          <c:invertIfNegative val="0"/>
          <c:dLbls>
            <c:txPr>
              <a:bodyPr/>
              <a:lstStyle/>
              <a:p>
                <a:pPr>
                  <a:defRPr sz="1200" baseline="0"/>
                </a:pPr>
                <a:endParaRPr lang="ja-JP"/>
              </a:p>
            </c:txPr>
            <c:dLblPos val="outEnd"/>
            <c:showLegendKey val="0"/>
            <c:showVal val="1"/>
            <c:showCatName val="0"/>
            <c:showSerName val="0"/>
            <c:showPercent val="0"/>
            <c:showBubbleSize val="0"/>
            <c:showLeaderLines val="0"/>
          </c:dLbls>
          <c:cat>
            <c:strRef>
              <c:f>(訪問介護!$I$78,訪問介護!$I$79,訪問介護!$I$80,訪問介護!$I$81,訪問介護!$I$82)</c:f>
              <c:strCache>
                <c:ptCount val="5"/>
                <c:pt idx="0">
                  <c:v>金銭管理が難しくなってきた</c:v>
                </c:pt>
                <c:pt idx="1">
                  <c:v>身の回りの汚れを気にしなくなってきた</c:v>
                </c:pt>
                <c:pt idx="2">
                  <c:v>暴言・感情の不安定が増えてきた</c:v>
                </c:pt>
                <c:pt idx="3">
                  <c:v>物忘れ・つじつまがあわなくなってきた</c:v>
                </c:pt>
                <c:pt idx="4">
                  <c:v>服薬管理が難しくなってきた</c:v>
                </c:pt>
              </c:strCache>
            </c:strRef>
          </c:cat>
          <c:val>
            <c:numRef>
              <c:f>(訪問介護!$K$78,訪問介護!$K$79,訪問介護!$K$80,訪問介護!$K$81,訪問介護!$K$82)</c:f>
              <c:numCache>
                <c:formatCode>0%</c:formatCode>
                <c:ptCount val="5"/>
                <c:pt idx="0">
                  <c:v>0.93133047210300424</c:v>
                </c:pt>
                <c:pt idx="1">
                  <c:v>0.90987124463519309</c:v>
                </c:pt>
                <c:pt idx="2">
                  <c:v>0.89699570815450647</c:v>
                </c:pt>
                <c:pt idx="3">
                  <c:v>0.88841201716738194</c:v>
                </c:pt>
                <c:pt idx="4">
                  <c:v>0.87982832618025753</c:v>
                </c:pt>
              </c:numCache>
            </c:numRef>
          </c:val>
        </c:ser>
        <c:dLbls>
          <c:showLegendKey val="0"/>
          <c:showVal val="0"/>
          <c:showCatName val="0"/>
          <c:showSerName val="0"/>
          <c:showPercent val="0"/>
          <c:showBubbleSize val="0"/>
        </c:dLbls>
        <c:gapWidth val="80"/>
        <c:overlap val="25"/>
        <c:axId val="161514624"/>
        <c:axId val="161516160"/>
      </c:barChart>
      <c:catAx>
        <c:axId val="161514624"/>
        <c:scaling>
          <c:orientation val="minMax"/>
        </c:scaling>
        <c:delete val="0"/>
        <c:axPos val="l"/>
        <c:numFmt formatCode="General" sourceLinked="1"/>
        <c:majorTickMark val="out"/>
        <c:minorTickMark val="none"/>
        <c:tickLblPos val="nextTo"/>
        <c:txPr>
          <a:bodyPr/>
          <a:lstStyle/>
          <a:p>
            <a:pPr>
              <a:defRPr sz="1100"/>
            </a:pPr>
            <a:endParaRPr lang="ja-JP"/>
          </a:p>
        </c:txPr>
        <c:crossAx val="161516160"/>
        <c:crosses val="autoZero"/>
        <c:auto val="1"/>
        <c:lblAlgn val="ctr"/>
        <c:lblOffset val="100"/>
        <c:noMultiLvlLbl val="0"/>
      </c:catAx>
      <c:valAx>
        <c:axId val="161516160"/>
        <c:scaling>
          <c:orientation val="minMax"/>
        </c:scaling>
        <c:delete val="1"/>
        <c:axPos val="b"/>
        <c:numFmt formatCode="0%" sourceLinked="1"/>
        <c:majorTickMark val="out"/>
        <c:minorTickMark val="none"/>
        <c:tickLblPos val="nextTo"/>
        <c:crossAx val="161514624"/>
        <c:crosses val="autoZero"/>
        <c:crossBetween val="between"/>
      </c:valAx>
    </c:plotArea>
    <c:legend>
      <c:legendPos val="r"/>
      <c:layout>
        <c:manualLayout>
          <c:xMode val="edge"/>
          <c:yMode val="edge"/>
          <c:x val="0.46800712278660667"/>
          <c:y val="0"/>
          <c:w val="0.24393474100104007"/>
          <c:h val="0.15468028508746551"/>
        </c:manualLayout>
      </c:layout>
      <c:overlay val="0"/>
      <c:txPr>
        <a:bodyPr/>
        <a:lstStyle/>
        <a:p>
          <a:pPr>
            <a:defRPr sz="1200"/>
          </a:pPr>
          <a:endParaRPr lang="ja-JP"/>
        </a:p>
      </c:txPr>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1240886120297611"/>
          <c:y val="0.20713670703255194"/>
          <c:w val="0.28229406396076068"/>
          <c:h val="0.67044807521386518"/>
        </c:manualLayout>
      </c:layout>
      <c:pieChart>
        <c:varyColors val="1"/>
        <c:ser>
          <c:idx val="0"/>
          <c:order val="0"/>
          <c:dPt>
            <c:idx val="1"/>
            <c:bubble3D val="0"/>
            <c:spPr>
              <a:solidFill>
                <a:schemeClr val="accent3"/>
              </a:solidFill>
            </c:spPr>
          </c:dPt>
          <c:dPt>
            <c:idx val="2"/>
            <c:bubble3D val="0"/>
            <c:explosion val="15"/>
            <c:spPr>
              <a:solidFill>
                <a:srgbClr val="A50021"/>
              </a:solidFill>
            </c:spPr>
          </c:dPt>
          <c:dLbls>
            <c:dLbl>
              <c:idx val="2"/>
              <c:layout>
                <c:manualLayout>
                  <c:x val="-4.093090091885547E-2"/>
                  <c:y val="0.10288208717549903"/>
                </c:manualLayout>
              </c:layout>
              <c:dLblPos val="bestFit"/>
              <c:showLegendKey val="0"/>
              <c:showVal val="1"/>
              <c:showCatName val="0"/>
              <c:showSerName val="0"/>
              <c:showPercent val="0"/>
              <c:showBubbleSize val="0"/>
            </c:dLbl>
            <c:dLbl>
              <c:idx val="3"/>
              <c:layout>
                <c:manualLayout>
                  <c:x val="0.20654464637683853"/>
                  <c:y val="0.6661395261637596"/>
                </c:manualLayout>
              </c:layout>
              <c:tx>
                <c:rich>
                  <a:bodyPr/>
                  <a:lstStyle/>
                  <a:p>
                    <a:pPr>
                      <a:defRPr sz="1000"/>
                    </a:pPr>
                    <a:r>
                      <a:rPr lang="ja-JP" altLang="en-US" sz="900"/>
                      <a:t>未記入</a:t>
                    </a:r>
                    <a:r>
                      <a:rPr lang="en-US" altLang="ja-JP" sz="1000"/>
                      <a:t>2</a:t>
                    </a:r>
                    <a:r>
                      <a:rPr lang="en-US" altLang="en-US" sz="1000"/>
                      <a:t>%</a:t>
                    </a:r>
                  </a:p>
                </c:rich>
              </c:tx>
              <c:spPr/>
              <c:dLblPos val="bestFit"/>
              <c:showLegendKey val="0"/>
              <c:showVal val="1"/>
              <c:showCatName val="0"/>
              <c:showSerName val="0"/>
              <c:showPercent val="0"/>
              <c:showBubbleSize val="0"/>
            </c:dLbl>
            <c:txPr>
              <a:bodyPr/>
              <a:lstStyle/>
              <a:p>
                <a:pPr>
                  <a:defRPr sz="1200"/>
                </a:pPr>
                <a:endParaRPr lang="ja-JP"/>
              </a:p>
            </c:txPr>
            <c:dLblPos val="ctr"/>
            <c:showLegendKey val="0"/>
            <c:showVal val="1"/>
            <c:showCatName val="0"/>
            <c:showSerName val="0"/>
            <c:showPercent val="0"/>
            <c:showBubbleSize val="0"/>
            <c:showLeaderLines val="1"/>
          </c:dLbls>
          <c:cat>
            <c:strRef>
              <c:f>訪問介護!$I$27:$I$30</c:f>
              <c:strCache>
                <c:ptCount val="4"/>
                <c:pt idx="0">
                  <c:v>排泄・入浴のいずれも特に問題なし</c:v>
                </c:pt>
                <c:pt idx="1">
                  <c:v>排泄・入浴のいずれか一方に問題あり</c:v>
                </c:pt>
                <c:pt idx="2">
                  <c:v>排泄・入浴の両方に問題あり</c:v>
                </c:pt>
                <c:pt idx="3">
                  <c:v>未記入</c:v>
                </c:pt>
              </c:strCache>
            </c:strRef>
          </c:cat>
          <c:val>
            <c:numRef>
              <c:f>訪問介護!$K$27:$K$30</c:f>
              <c:numCache>
                <c:formatCode>0%</c:formatCode>
                <c:ptCount val="4"/>
                <c:pt idx="0">
                  <c:v>0.75107296137339052</c:v>
                </c:pt>
                <c:pt idx="1">
                  <c:v>0.21030042918454936</c:v>
                </c:pt>
                <c:pt idx="2">
                  <c:v>2.1459227467811159E-2</c:v>
                </c:pt>
                <c:pt idx="3">
                  <c:v>1.7167381974248927E-2</c:v>
                </c:pt>
              </c:numCache>
            </c:numRef>
          </c:val>
        </c:ser>
        <c:dLbls>
          <c:showLegendKey val="0"/>
          <c:showVal val="0"/>
          <c:showCatName val="0"/>
          <c:showSerName val="0"/>
          <c:showPercent val="0"/>
          <c:showBubbleSize val="0"/>
          <c:showLeaderLines val="1"/>
        </c:dLbls>
        <c:firstSliceAng val="0"/>
      </c:pieChart>
    </c:plotArea>
    <c:legend>
      <c:legendPos val="r"/>
      <c:legendEntry>
        <c:idx val="3"/>
        <c:delete val="1"/>
      </c:legendEntry>
      <c:layout>
        <c:manualLayout>
          <c:xMode val="edge"/>
          <c:yMode val="edge"/>
          <c:x val="0"/>
          <c:y val="0.19839867329555974"/>
          <c:w val="0.42056068846185146"/>
          <c:h val="0.65993940488093916"/>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30637518482847"/>
          <c:y val="0.26951622114111556"/>
          <c:w val="0.37706511175898932"/>
          <c:h val="0.65986394557823125"/>
        </c:manualLayout>
      </c:layout>
      <c:pieChart>
        <c:varyColors val="1"/>
        <c:ser>
          <c:idx val="0"/>
          <c:order val="0"/>
          <c:dPt>
            <c:idx val="1"/>
            <c:bubble3D val="0"/>
            <c:spPr>
              <a:solidFill>
                <a:schemeClr val="accent3"/>
              </a:solidFill>
            </c:spPr>
          </c:dPt>
          <c:dPt>
            <c:idx val="2"/>
            <c:bubble3D val="0"/>
            <c:spPr>
              <a:solidFill>
                <a:srgbClr val="A50021"/>
              </a:solidFill>
            </c:spPr>
          </c:dPt>
          <c:dLbls>
            <c:dLbl>
              <c:idx val="0"/>
              <c:layout/>
              <c:dLblPos val="ctr"/>
              <c:showLegendKey val="0"/>
              <c:showVal val="1"/>
              <c:showCatName val="0"/>
              <c:showSerName val="0"/>
              <c:showPercent val="0"/>
              <c:showBubbleSize val="0"/>
            </c:dLbl>
            <c:dLbl>
              <c:idx val="1"/>
              <c:layout/>
              <c:dLblPos val="ctr"/>
              <c:showLegendKey val="0"/>
              <c:showVal val="1"/>
              <c:showCatName val="0"/>
              <c:showSerName val="0"/>
              <c:showPercent val="0"/>
              <c:showBubbleSize val="0"/>
            </c:dLbl>
            <c:dLbl>
              <c:idx val="2"/>
              <c:layout>
                <c:manualLayout>
                  <c:x val="2.8878639760100092E-2"/>
                  <c:y val="-8.7199302921601482E-2"/>
                </c:manualLayout>
              </c:layout>
              <c:dLblPos val="bestFit"/>
              <c:showLegendKey val="0"/>
              <c:showVal val="1"/>
              <c:showCatName val="0"/>
              <c:showSerName val="0"/>
              <c:showPercent val="0"/>
              <c:showBubbleSize val="0"/>
            </c:dLbl>
            <c:dLbl>
              <c:idx val="3"/>
              <c:layout>
                <c:manualLayout>
                  <c:x val="0.22122741236238241"/>
                  <c:y val="0.61285068698588663"/>
                </c:manualLayout>
              </c:layout>
              <c:spPr/>
              <c:txPr>
                <a:bodyPr/>
                <a:lstStyle/>
                <a:p>
                  <a:pPr>
                    <a:defRPr sz="900"/>
                  </a:pPr>
                  <a:endParaRPr lang="ja-JP"/>
                </a:p>
              </c:txPr>
              <c:dLblPos val="bestFit"/>
              <c:showLegendKey val="0"/>
              <c:showVal val="1"/>
              <c:showCatName val="1"/>
              <c:showSerName val="0"/>
              <c:showPercent val="0"/>
              <c:showBubbleSize val="0"/>
            </c:dLbl>
            <c:txPr>
              <a:bodyPr/>
              <a:lstStyle/>
              <a:p>
                <a:pPr>
                  <a:defRPr sz="1200"/>
                </a:pPr>
                <a:endParaRPr lang="ja-JP"/>
              </a:p>
            </c:txPr>
            <c:dLblPos val="ctr"/>
            <c:showLegendKey val="0"/>
            <c:showVal val="0"/>
            <c:showCatName val="0"/>
            <c:showSerName val="0"/>
            <c:showPercent val="0"/>
            <c:showBubbleSize val="0"/>
          </c:dLbls>
          <c:cat>
            <c:strRef>
              <c:f>訪問介護!$B$194:$B$197</c:f>
              <c:strCache>
                <c:ptCount val="4"/>
                <c:pt idx="0">
                  <c:v>屋内・屋外歩行ともに段差以外はつかまらずに歩く</c:v>
                </c:pt>
                <c:pt idx="1">
                  <c:v>屋外・屋内の一方のみつかまって歩く</c:v>
                </c:pt>
                <c:pt idx="2">
                  <c:v>屋内・屋外の両方ともつかまって歩く</c:v>
                </c:pt>
                <c:pt idx="3">
                  <c:v>未記入</c:v>
                </c:pt>
              </c:strCache>
            </c:strRef>
          </c:cat>
          <c:val>
            <c:numRef>
              <c:f>訪問介護!$D$194:$D$197</c:f>
              <c:numCache>
                <c:formatCode>0%</c:formatCode>
                <c:ptCount val="4"/>
                <c:pt idx="0">
                  <c:v>0.47639484978540775</c:v>
                </c:pt>
                <c:pt idx="1">
                  <c:v>0.20600858369098712</c:v>
                </c:pt>
                <c:pt idx="2">
                  <c:v>0.29184549356223177</c:v>
                </c:pt>
                <c:pt idx="3">
                  <c:v>2.575107296137339E-2</c:v>
                </c:pt>
              </c:numCache>
            </c:numRef>
          </c:val>
        </c:ser>
        <c:dLbls>
          <c:showLegendKey val="0"/>
          <c:showVal val="0"/>
          <c:showCatName val="0"/>
          <c:showSerName val="0"/>
          <c:showPercent val="0"/>
          <c:showBubbleSize val="0"/>
          <c:showLeaderLines val="1"/>
        </c:dLbls>
        <c:firstSliceAng val="0"/>
      </c:pieChart>
    </c:plotArea>
    <c:legend>
      <c:legendPos val="r"/>
      <c:legendEntry>
        <c:idx val="3"/>
        <c:delete val="1"/>
      </c:legendEntry>
      <c:layout>
        <c:manualLayout>
          <c:xMode val="edge"/>
          <c:yMode val="edge"/>
          <c:x val="0"/>
          <c:y val="0.36348112144211153"/>
          <c:w val="0.49786284836718786"/>
          <c:h val="0.63617412057521205"/>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19610907305373"/>
          <c:y val="0.44190497754568486"/>
          <c:w val="0.53026712668902365"/>
          <c:h val="0.48219601554714731"/>
        </c:manualLayout>
      </c:layout>
      <c:pieChart>
        <c:varyColors val="1"/>
        <c:ser>
          <c:idx val="0"/>
          <c:order val="0"/>
          <c:dPt>
            <c:idx val="0"/>
            <c:bubble3D val="0"/>
            <c:spPr>
              <a:solidFill>
                <a:srgbClr val="A50021"/>
              </a:solidFill>
            </c:spPr>
          </c:dPt>
          <c:dPt>
            <c:idx val="1"/>
            <c:bubble3D val="0"/>
            <c:spPr>
              <a:solidFill>
                <a:schemeClr val="accent1"/>
              </a:solidFill>
            </c:spPr>
          </c:dPt>
          <c:dLbls>
            <c:dLbl>
              <c:idx val="0"/>
              <c:layout>
                <c:manualLayout>
                  <c:x val="9.5459129658388344E-3"/>
                  <c:y val="5.0598352265982825E-2"/>
                </c:manualLayout>
              </c:layout>
              <c:dLblPos val="bestFit"/>
              <c:showLegendKey val="0"/>
              <c:showVal val="1"/>
              <c:showCatName val="0"/>
              <c:showSerName val="0"/>
              <c:showPercent val="0"/>
              <c:showBubbleSize val="0"/>
            </c:dLbl>
            <c:dLbl>
              <c:idx val="2"/>
              <c:layout>
                <c:manualLayout>
                  <c:x val="0.32001733677901051"/>
                  <c:y val="0.56774292206445365"/>
                </c:manualLayout>
              </c:layout>
              <c:spPr/>
              <c:txPr>
                <a:bodyPr/>
                <a:lstStyle/>
                <a:p>
                  <a:pPr>
                    <a:defRPr sz="800"/>
                  </a:pPr>
                  <a:endParaRPr lang="ja-JP"/>
                </a:p>
              </c:txPr>
              <c:dLblPos val="bestFit"/>
              <c:showLegendKey val="0"/>
              <c:showVal val="1"/>
              <c:showCatName val="1"/>
              <c:showSerName val="0"/>
              <c:showPercent val="0"/>
              <c:showBubbleSize val="0"/>
            </c:dLbl>
            <c:txPr>
              <a:bodyPr/>
              <a:lstStyle/>
              <a:p>
                <a:pPr>
                  <a:defRPr sz="1200"/>
                </a:pPr>
                <a:endParaRPr lang="ja-JP"/>
              </a:p>
            </c:txPr>
            <c:dLblPos val="ctr"/>
            <c:showLegendKey val="0"/>
            <c:showVal val="1"/>
            <c:showCatName val="0"/>
            <c:showSerName val="0"/>
            <c:showPercent val="0"/>
            <c:showBubbleSize val="0"/>
            <c:showLeaderLines val="1"/>
          </c:dLbls>
          <c:cat>
            <c:strRef>
              <c:f>訪問介護!$J$214:$L$214</c:f>
              <c:strCache>
                <c:ptCount val="3"/>
                <c:pt idx="0">
                  <c:v>ほとんど外出しない</c:v>
                </c:pt>
                <c:pt idx="1">
                  <c:v>週1回以上</c:v>
                </c:pt>
                <c:pt idx="2">
                  <c:v>未記入</c:v>
                </c:pt>
              </c:strCache>
            </c:strRef>
          </c:cat>
          <c:val>
            <c:numRef>
              <c:f>訪問介護!$J$216:$L$216</c:f>
              <c:numCache>
                <c:formatCode>0%</c:formatCode>
                <c:ptCount val="3"/>
                <c:pt idx="0">
                  <c:v>0.22317596566523606</c:v>
                </c:pt>
                <c:pt idx="1">
                  <c:v>0.76394849785407726</c:v>
                </c:pt>
                <c:pt idx="2">
                  <c:v>1.2875536480686695E-2</c:v>
                </c:pt>
              </c:numCache>
            </c:numRef>
          </c:val>
        </c:ser>
        <c:dLbls>
          <c:showLegendKey val="0"/>
          <c:showVal val="0"/>
          <c:showCatName val="0"/>
          <c:showSerName val="0"/>
          <c:showPercent val="0"/>
          <c:showBubbleSize val="0"/>
          <c:showLeaderLines val="1"/>
        </c:dLbls>
        <c:firstSliceAng val="0"/>
      </c:pieChart>
    </c:plotArea>
    <c:legend>
      <c:legendPos val="r"/>
      <c:legendEntry>
        <c:idx val="2"/>
        <c:delete val="1"/>
      </c:legendEntry>
      <c:layout>
        <c:manualLayout>
          <c:xMode val="edge"/>
          <c:yMode val="edge"/>
          <c:x val="3.2067931186180378E-2"/>
          <c:y val="0.22865847347830881"/>
          <c:w val="0.93897751096439785"/>
          <c:h val="0.15947738537231582"/>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69429152415147"/>
          <c:y val="0.47809879458433935"/>
          <c:w val="0.41271252662767871"/>
          <c:h val="0.46371295697261983"/>
        </c:manualLayout>
      </c:layout>
      <c:pieChart>
        <c:varyColors val="1"/>
        <c:ser>
          <c:idx val="0"/>
          <c:order val="0"/>
          <c:dPt>
            <c:idx val="0"/>
            <c:bubble3D val="0"/>
            <c:spPr>
              <a:solidFill>
                <a:srgbClr val="A50021"/>
              </a:solidFill>
            </c:spPr>
          </c:dPt>
          <c:dPt>
            <c:idx val="1"/>
            <c:bubble3D val="0"/>
            <c:spPr>
              <a:solidFill>
                <a:schemeClr val="accent1"/>
              </a:solidFill>
            </c:spPr>
          </c:dPt>
          <c:dLbls>
            <c:dLbl>
              <c:idx val="0"/>
              <c:layout>
                <c:manualLayout>
                  <c:x val="4.7218772861685613E-3"/>
                  <c:y val="3.5588815343795287E-2"/>
                </c:manualLayout>
              </c:layout>
              <c:spPr/>
              <c:txPr>
                <a:bodyPr/>
                <a:lstStyle/>
                <a:p>
                  <a:pPr>
                    <a:defRPr sz="1200"/>
                  </a:pPr>
                  <a:endParaRPr lang="ja-JP"/>
                </a:p>
              </c:txPr>
              <c:dLblPos val="bestFit"/>
              <c:showLegendKey val="0"/>
              <c:showVal val="1"/>
              <c:showCatName val="0"/>
              <c:showSerName val="0"/>
              <c:showPercent val="0"/>
              <c:showBubbleSize val="0"/>
            </c:dLbl>
            <c:dLbl>
              <c:idx val="1"/>
              <c:spPr/>
              <c:txPr>
                <a:bodyPr/>
                <a:lstStyle/>
                <a:p>
                  <a:pPr>
                    <a:defRPr sz="1200"/>
                  </a:pPr>
                  <a:endParaRPr lang="ja-JP"/>
                </a:p>
              </c:txPr>
              <c:dLblPos val="ctr"/>
              <c:showLegendKey val="0"/>
              <c:showVal val="1"/>
              <c:showCatName val="0"/>
              <c:showSerName val="0"/>
              <c:showPercent val="0"/>
              <c:showBubbleSize val="0"/>
            </c:dLbl>
            <c:dLbl>
              <c:idx val="2"/>
              <c:layout>
                <c:manualLayout>
                  <c:x val="0.24597707637250749"/>
                  <c:y val="0.53655719186868456"/>
                </c:manualLayout>
              </c:layout>
              <c:spPr/>
              <c:txPr>
                <a:bodyPr/>
                <a:lstStyle/>
                <a:p>
                  <a:pPr>
                    <a:defRPr sz="800"/>
                  </a:pPr>
                  <a:endParaRPr lang="ja-JP"/>
                </a:p>
              </c:txPr>
              <c:dLblPos val="bestFit"/>
              <c:showLegendKey val="0"/>
              <c:showVal val="1"/>
              <c:showCatName val="1"/>
              <c:showSerName val="0"/>
              <c:showPercent val="0"/>
              <c:showBubbleSize val="0"/>
            </c:dLbl>
            <c:dLblPos val="ctr"/>
            <c:showLegendKey val="0"/>
            <c:showVal val="1"/>
            <c:showCatName val="0"/>
            <c:showSerName val="0"/>
            <c:showPercent val="0"/>
            <c:showBubbleSize val="0"/>
            <c:showLeaderLines val="1"/>
          </c:dLbls>
          <c:cat>
            <c:strRef>
              <c:f>訪問介護!$J$224:$L$224</c:f>
              <c:strCache>
                <c:ptCount val="3"/>
                <c:pt idx="0">
                  <c:v>ほとんど訪ねてこない</c:v>
                </c:pt>
                <c:pt idx="1">
                  <c:v>1回以上訪ねてくる</c:v>
                </c:pt>
                <c:pt idx="2">
                  <c:v>未記入</c:v>
                </c:pt>
              </c:strCache>
            </c:strRef>
          </c:cat>
          <c:val>
            <c:numRef>
              <c:f>訪問介護!$J$226:$L$226</c:f>
              <c:numCache>
                <c:formatCode>0%</c:formatCode>
                <c:ptCount val="3"/>
                <c:pt idx="0">
                  <c:v>0.29184549356223177</c:v>
                </c:pt>
                <c:pt idx="1">
                  <c:v>0.69527896995708149</c:v>
                </c:pt>
                <c:pt idx="2">
                  <c:v>1.2875536480686695E-2</c:v>
                </c:pt>
              </c:numCache>
            </c:numRef>
          </c:val>
        </c:ser>
        <c:dLbls>
          <c:showLegendKey val="0"/>
          <c:showVal val="0"/>
          <c:showCatName val="0"/>
          <c:showSerName val="0"/>
          <c:showPercent val="0"/>
          <c:showBubbleSize val="0"/>
          <c:showLeaderLines val="1"/>
        </c:dLbls>
        <c:firstSliceAng val="0"/>
      </c:pieChart>
    </c:plotArea>
    <c:legend>
      <c:legendPos val="r"/>
      <c:legendEntry>
        <c:idx val="2"/>
        <c:delete val="1"/>
      </c:legendEntry>
      <c:layout>
        <c:manualLayout>
          <c:xMode val="edge"/>
          <c:yMode val="edge"/>
          <c:x val="0.170131624665917"/>
          <c:y val="0.28020900295722384"/>
          <c:w val="0.67284533881842734"/>
          <c:h val="0.13753870520460687"/>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ja-JP" altLang="en-US" sz="1200" b="0" dirty="0" smtClean="0"/>
              <a:t>（ｎ</a:t>
            </a:r>
            <a:r>
              <a:rPr lang="en-US" altLang="ja-JP" sz="1200" b="0" dirty="0" smtClean="0"/>
              <a:t>=2,586)</a:t>
            </a:r>
            <a:endParaRPr lang="ja-JP" altLang="en-US" sz="1200" b="0" dirty="0"/>
          </a:p>
        </c:rich>
      </c:tx>
      <c:layout>
        <c:manualLayout>
          <c:xMode val="edge"/>
          <c:yMode val="edge"/>
          <c:x val="3.0597259000390148E-2"/>
          <c:y val="0.28181353503330064"/>
        </c:manualLayout>
      </c:layout>
      <c:overlay val="0"/>
    </c:title>
    <c:autoTitleDeleted val="0"/>
    <c:plotArea>
      <c:layout>
        <c:manualLayout>
          <c:layoutTarget val="inner"/>
          <c:xMode val="edge"/>
          <c:yMode val="edge"/>
          <c:x val="6.5031585413432721E-2"/>
          <c:y val="0.27048160329567683"/>
          <c:w val="0.88148621614218003"/>
          <c:h val="0.63593221834467684"/>
        </c:manualLayout>
      </c:layout>
      <c:barChart>
        <c:barDir val="bar"/>
        <c:grouping val="percentStacked"/>
        <c:varyColors val="0"/>
        <c:ser>
          <c:idx val="2"/>
          <c:order val="0"/>
          <c:tx>
            <c:strRef>
              <c:f>Sheet1!$B$5</c:f>
              <c:strCache>
                <c:ptCount val="1"/>
                <c:pt idx="0">
                  <c:v>その他世帯 </c:v>
                </c:pt>
              </c:strCache>
            </c:strRef>
          </c:tx>
          <c:spPr>
            <a:solidFill>
              <a:schemeClr val="accent3">
                <a:lumMod val="60000"/>
                <a:lumOff val="40000"/>
              </a:schemeClr>
            </a:solidFill>
          </c:spPr>
          <c:invertIfNegative val="0"/>
          <c:dLbls>
            <c:dLbl>
              <c:idx val="0"/>
              <c:layout>
                <c:manualLayout>
                  <c:x val="8.4989235896074794E-3"/>
                  <c:y val="8.0321335939876632E-3"/>
                </c:manualLayout>
              </c:layout>
              <c:tx>
                <c:rich>
                  <a:bodyPr/>
                  <a:lstStyle/>
                  <a:p>
                    <a:r>
                      <a:rPr lang="en-US" altLang="ja-JP" sz="1200" dirty="0" smtClean="0"/>
                      <a:t>36</a:t>
                    </a:r>
                    <a:r>
                      <a:rPr lang="en-US" altLang="ja-JP" sz="1200" dirty="0"/>
                      <a:t>%</a:t>
                    </a:r>
                    <a:endParaRPr lang="en-US" altLang="ja-JP" dirty="0"/>
                  </a:p>
                </c:rich>
              </c:tx>
              <c:dLblPos val="ctr"/>
              <c:showLegendKey val="0"/>
              <c:showVal val="1"/>
              <c:showCatName val="0"/>
              <c:showSerName val="1"/>
              <c:showPercent val="0"/>
              <c:showBubbleSize val="0"/>
            </c:dLbl>
            <c:txPr>
              <a:bodyPr/>
              <a:lstStyle/>
              <a:p>
                <a:pPr>
                  <a:defRPr sz="1200"/>
                </a:pPr>
                <a:endParaRPr lang="ja-JP"/>
              </a:p>
            </c:txPr>
            <c:dLblPos val="inEnd"/>
            <c:showLegendKey val="0"/>
            <c:showVal val="1"/>
            <c:showCatName val="0"/>
            <c:showSerName val="1"/>
            <c:showPercent val="0"/>
            <c:showBubbleSize val="0"/>
            <c:showLeaderLines val="0"/>
          </c:dLbls>
          <c:val>
            <c:numRef>
              <c:f>Sheet1!$D$5</c:f>
              <c:numCache>
                <c:formatCode>0%</c:formatCode>
                <c:ptCount val="1"/>
                <c:pt idx="0">
                  <c:v>0.36388244392884767</c:v>
                </c:pt>
              </c:numCache>
            </c:numRef>
          </c:val>
        </c:ser>
        <c:ser>
          <c:idx val="1"/>
          <c:order val="1"/>
          <c:tx>
            <c:strRef>
              <c:f>Sheet1!$B$4</c:f>
              <c:strCache>
                <c:ptCount val="1"/>
                <c:pt idx="0">
                  <c:v>高齢世帯</c:v>
                </c:pt>
              </c:strCache>
            </c:strRef>
          </c:tx>
          <c:spPr>
            <a:solidFill>
              <a:schemeClr val="tx2">
                <a:lumMod val="40000"/>
                <a:lumOff val="60000"/>
              </a:schemeClr>
            </a:solidFill>
          </c:spPr>
          <c:invertIfNegative val="0"/>
          <c:dLbls>
            <c:dLbl>
              <c:idx val="0"/>
              <c:layout>
                <c:manualLayout>
                  <c:x val="4.7025371828521435E-5"/>
                  <c:y val="0"/>
                </c:manualLayout>
              </c:layout>
              <c:tx>
                <c:rich>
                  <a:bodyPr/>
                  <a:lstStyle/>
                  <a:p>
                    <a:r>
                      <a:rPr lang="en-US" altLang="ja-JP" sz="1200" dirty="0" smtClean="0"/>
                      <a:t> </a:t>
                    </a:r>
                    <a:r>
                      <a:rPr lang="en-US" altLang="ja-JP" sz="1200" dirty="0"/>
                      <a:t>19%</a:t>
                    </a:r>
                    <a:endParaRPr lang="ja-JP" altLang="en-US" dirty="0"/>
                  </a:p>
                </c:rich>
              </c:tx>
              <c:dLblPos val="ctr"/>
              <c:showLegendKey val="0"/>
              <c:showVal val="1"/>
              <c:showCatName val="0"/>
              <c:showSerName val="1"/>
              <c:showPercent val="0"/>
              <c:showBubbleSize val="0"/>
            </c:dLbl>
            <c:txPr>
              <a:bodyPr/>
              <a:lstStyle/>
              <a:p>
                <a:pPr>
                  <a:defRPr sz="1200"/>
                </a:pPr>
                <a:endParaRPr lang="ja-JP"/>
              </a:p>
            </c:txPr>
            <c:dLblPos val="inEnd"/>
            <c:showLegendKey val="0"/>
            <c:showVal val="1"/>
            <c:showCatName val="0"/>
            <c:showSerName val="1"/>
            <c:showPercent val="0"/>
            <c:showBubbleSize val="0"/>
            <c:showLeaderLines val="0"/>
          </c:dLbls>
          <c:val>
            <c:numRef>
              <c:f>Sheet1!$D$4</c:f>
              <c:numCache>
                <c:formatCode>0%</c:formatCode>
                <c:ptCount val="1"/>
                <c:pt idx="0">
                  <c:v>0.19218870843000774</c:v>
                </c:pt>
              </c:numCache>
            </c:numRef>
          </c:val>
        </c:ser>
        <c:ser>
          <c:idx val="0"/>
          <c:order val="2"/>
          <c:tx>
            <c:strRef>
              <c:f>Sheet1!$B$3</c:f>
              <c:strCache>
                <c:ptCount val="1"/>
                <c:pt idx="0">
                  <c:v>独居</c:v>
                </c:pt>
              </c:strCache>
            </c:strRef>
          </c:tx>
          <c:spPr>
            <a:solidFill>
              <a:srgbClr val="FFC000"/>
            </a:solidFill>
          </c:spPr>
          <c:invertIfNegative val="0"/>
          <c:dLbls>
            <c:dLbl>
              <c:idx val="0"/>
              <c:layout>
                <c:manualLayout>
                  <c:x val="-1.9798118985126859E-2"/>
                  <c:y val="9.2592592592592587E-3"/>
                </c:manualLayout>
              </c:layout>
              <c:tx>
                <c:rich>
                  <a:bodyPr/>
                  <a:lstStyle/>
                  <a:p>
                    <a:r>
                      <a:rPr lang="en-US" altLang="ja-JP" sz="1200" dirty="0" smtClean="0"/>
                      <a:t>44</a:t>
                    </a:r>
                    <a:r>
                      <a:rPr lang="en-US" altLang="ja-JP" sz="1200" dirty="0"/>
                      <a:t>%</a:t>
                    </a:r>
                    <a:endParaRPr lang="ja-JP" altLang="en-US" dirty="0"/>
                  </a:p>
                </c:rich>
              </c:tx>
              <c:dLblPos val="ctr"/>
              <c:showLegendKey val="0"/>
              <c:showVal val="1"/>
              <c:showCatName val="0"/>
              <c:showSerName val="1"/>
              <c:showPercent val="0"/>
              <c:showBubbleSize val="0"/>
            </c:dLbl>
            <c:txPr>
              <a:bodyPr/>
              <a:lstStyle/>
              <a:p>
                <a:pPr>
                  <a:defRPr sz="1200"/>
                </a:pPr>
                <a:endParaRPr lang="ja-JP"/>
              </a:p>
            </c:txPr>
            <c:dLblPos val="inEnd"/>
            <c:showLegendKey val="0"/>
            <c:showVal val="1"/>
            <c:showCatName val="0"/>
            <c:showSerName val="1"/>
            <c:showPercent val="0"/>
            <c:showBubbleSize val="0"/>
            <c:showLeaderLines val="0"/>
          </c:dLbls>
          <c:val>
            <c:numRef>
              <c:f>Sheet1!$D$3</c:f>
              <c:numCache>
                <c:formatCode>0%</c:formatCode>
                <c:ptCount val="1"/>
                <c:pt idx="0">
                  <c:v>0.43735498839907194</c:v>
                </c:pt>
              </c:numCache>
            </c:numRef>
          </c:val>
        </c:ser>
        <c:ser>
          <c:idx val="3"/>
          <c:order val="3"/>
          <c:tx>
            <c:strRef>
              <c:f>Sheet1!$B$6</c:f>
              <c:strCache>
                <c:ptCount val="1"/>
                <c:pt idx="0">
                  <c:v>未記入</c:v>
                </c:pt>
              </c:strCache>
            </c:strRef>
          </c:tx>
          <c:invertIfNegative val="0"/>
          <c:dLbls>
            <c:delete val="1"/>
          </c:dLbls>
          <c:val>
            <c:numRef>
              <c:f>Sheet1!$D$6</c:f>
              <c:numCache>
                <c:formatCode>0%</c:formatCode>
                <c:ptCount val="1"/>
                <c:pt idx="0">
                  <c:v>6.5738592420726992E-3</c:v>
                </c:pt>
              </c:numCache>
            </c:numRef>
          </c:val>
        </c:ser>
        <c:dLbls>
          <c:dLblPos val="inEnd"/>
          <c:showLegendKey val="0"/>
          <c:showVal val="1"/>
          <c:showCatName val="0"/>
          <c:showSerName val="0"/>
          <c:showPercent val="0"/>
          <c:showBubbleSize val="0"/>
        </c:dLbls>
        <c:gapWidth val="150"/>
        <c:overlap val="100"/>
        <c:axId val="43167744"/>
        <c:axId val="43169280"/>
      </c:barChart>
      <c:catAx>
        <c:axId val="43167744"/>
        <c:scaling>
          <c:orientation val="minMax"/>
        </c:scaling>
        <c:delete val="1"/>
        <c:axPos val="l"/>
        <c:majorTickMark val="out"/>
        <c:minorTickMark val="none"/>
        <c:tickLblPos val="nextTo"/>
        <c:crossAx val="43169280"/>
        <c:crosses val="autoZero"/>
        <c:auto val="1"/>
        <c:lblAlgn val="ctr"/>
        <c:lblOffset val="100"/>
        <c:noMultiLvlLbl val="0"/>
      </c:catAx>
      <c:valAx>
        <c:axId val="43169280"/>
        <c:scaling>
          <c:orientation val="minMax"/>
        </c:scaling>
        <c:delete val="1"/>
        <c:axPos val="b"/>
        <c:numFmt formatCode="0%" sourceLinked="1"/>
        <c:majorTickMark val="out"/>
        <c:minorTickMark val="none"/>
        <c:tickLblPos val="nextTo"/>
        <c:crossAx val="43167744"/>
        <c:crosses val="autoZero"/>
        <c:crossBetween val="between"/>
      </c:valAx>
    </c:plotArea>
    <c:legend>
      <c:legendPos val="t"/>
      <c:legendEntry>
        <c:idx val="3"/>
        <c:delete val="1"/>
      </c:legendEntry>
      <c:layout>
        <c:manualLayout>
          <c:xMode val="edge"/>
          <c:yMode val="edge"/>
          <c:x val="6.7470759627117793E-2"/>
          <c:y val="0.11462152352033785"/>
          <c:w val="0.93252924037288221"/>
          <c:h val="0.19146268832305169"/>
        </c:manualLayout>
      </c:layout>
      <c:overlay val="0"/>
      <c:txPr>
        <a:bodyPr/>
        <a:lstStyle/>
        <a:p>
          <a:pPr>
            <a:defRPr sz="1200"/>
          </a:pPr>
          <a:endParaRPr lang="ja-JP"/>
        </a:p>
      </c:txPr>
    </c:legend>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58316902203909"/>
          <c:y val="0.35638569327308117"/>
          <c:w val="0.51956645618823938"/>
          <c:h val="0.60671811033310219"/>
        </c:manualLayout>
      </c:layout>
      <c:barChart>
        <c:barDir val="bar"/>
        <c:grouping val="percentStacked"/>
        <c:varyColors val="0"/>
        <c:ser>
          <c:idx val="1"/>
          <c:order val="0"/>
          <c:tx>
            <c:strRef>
              <c:f>通所介護!$I$6</c:f>
              <c:strCache>
                <c:ptCount val="1"/>
                <c:pt idx="0">
                  <c:v>必要がないので行っていない</c:v>
                </c:pt>
              </c:strCache>
            </c:strRef>
          </c:tx>
          <c:spPr>
            <a:solidFill>
              <a:schemeClr val="accent3"/>
            </a:solidFill>
          </c:spPr>
          <c:invertIfNegative val="0"/>
          <c:dLbls>
            <c:txPr>
              <a:bodyPr/>
              <a:lstStyle/>
              <a:p>
                <a:pPr>
                  <a:defRPr sz="1200"/>
                </a:pPr>
                <a:endParaRPr lang="ja-JP"/>
              </a:p>
            </c:txPr>
            <c:dLblPos val="ctr"/>
            <c:showLegendKey val="0"/>
            <c:showVal val="1"/>
            <c:showCatName val="0"/>
            <c:showSerName val="0"/>
            <c:showPercent val="0"/>
            <c:showBubbleSize val="0"/>
            <c:showLeaderLines val="0"/>
          </c:dLbls>
          <c:cat>
            <c:strRef>
              <c:f>通所介護!$J$2:$N$2</c:f>
              <c:strCache>
                <c:ptCount val="5"/>
                <c:pt idx="0">
                  <c:v>洗濯</c:v>
                </c:pt>
                <c:pt idx="1">
                  <c:v>食事の準備</c:v>
                </c:pt>
                <c:pt idx="2">
                  <c:v>風呂準備</c:v>
                </c:pt>
                <c:pt idx="3">
                  <c:v>買物</c:v>
                </c:pt>
                <c:pt idx="4">
                  <c:v>居室の掃除</c:v>
                </c:pt>
              </c:strCache>
            </c:strRef>
          </c:cat>
          <c:val>
            <c:numRef>
              <c:f>通所介護!$J$6:$N$6</c:f>
              <c:numCache>
                <c:formatCode>0%</c:formatCode>
                <c:ptCount val="5"/>
                <c:pt idx="0">
                  <c:v>0.16483516483516483</c:v>
                </c:pt>
                <c:pt idx="1">
                  <c:v>0.18131868131868131</c:v>
                </c:pt>
                <c:pt idx="2">
                  <c:v>0.2967032967032967</c:v>
                </c:pt>
                <c:pt idx="3">
                  <c:v>0.19780219780219779</c:v>
                </c:pt>
                <c:pt idx="4">
                  <c:v>0.16483516483516483</c:v>
                </c:pt>
              </c:numCache>
            </c:numRef>
          </c:val>
        </c:ser>
        <c:ser>
          <c:idx val="2"/>
          <c:order val="1"/>
          <c:tx>
            <c:strRef>
              <c:f>通所介護!$I$3</c:f>
              <c:strCache>
                <c:ptCount val="1"/>
                <c:pt idx="0">
                  <c:v>特に問題がない</c:v>
                </c:pt>
              </c:strCache>
            </c:strRef>
          </c:tx>
          <c:spPr>
            <a:solidFill>
              <a:schemeClr val="tx2">
                <a:lumMod val="40000"/>
                <a:lumOff val="60000"/>
              </a:schemeClr>
            </a:solidFill>
          </c:spPr>
          <c:invertIfNegative val="0"/>
          <c:dLbls>
            <c:dLbl>
              <c:idx val="3"/>
              <c:layout/>
              <c:tx>
                <c:rich>
                  <a:bodyPr/>
                  <a:lstStyle/>
                  <a:p>
                    <a:r>
                      <a:rPr lang="en-US" altLang="en-US" sz="1200" smtClean="0"/>
                      <a:t>1</a:t>
                    </a:r>
                    <a:r>
                      <a:rPr lang="en-US" altLang="ja-JP" sz="1200" smtClean="0"/>
                      <a:t>2</a:t>
                    </a:r>
                    <a:r>
                      <a:rPr lang="en-US" altLang="en-US" sz="1200" smtClean="0"/>
                      <a:t>%</a:t>
                    </a:r>
                    <a:endParaRPr lang="en-US" altLang="en-US"/>
                  </a:p>
                </c:rich>
              </c:tx>
              <c:dLblPos val="ctr"/>
              <c:showLegendKey val="0"/>
              <c:showVal val="1"/>
              <c:showCatName val="0"/>
              <c:showSerName val="0"/>
              <c:showPercent val="0"/>
              <c:showBubbleSize val="0"/>
            </c:dLbl>
            <c:txPr>
              <a:bodyPr/>
              <a:lstStyle/>
              <a:p>
                <a:pPr>
                  <a:defRPr sz="1200"/>
                </a:pPr>
                <a:endParaRPr lang="ja-JP"/>
              </a:p>
            </c:txPr>
            <c:dLblPos val="ctr"/>
            <c:showLegendKey val="0"/>
            <c:showVal val="1"/>
            <c:showCatName val="0"/>
            <c:showSerName val="0"/>
            <c:showPercent val="0"/>
            <c:showBubbleSize val="0"/>
            <c:showLeaderLines val="0"/>
          </c:dLbls>
          <c:cat>
            <c:strRef>
              <c:f>通所介護!$J$2:$N$2</c:f>
              <c:strCache>
                <c:ptCount val="5"/>
                <c:pt idx="0">
                  <c:v>洗濯</c:v>
                </c:pt>
                <c:pt idx="1">
                  <c:v>食事の準備</c:v>
                </c:pt>
                <c:pt idx="2">
                  <c:v>風呂準備</c:v>
                </c:pt>
                <c:pt idx="3">
                  <c:v>買物</c:v>
                </c:pt>
                <c:pt idx="4">
                  <c:v>居室の掃除</c:v>
                </c:pt>
              </c:strCache>
            </c:strRef>
          </c:cat>
          <c:val>
            <c:numRef>
              <c:f>通所介護!$J$3:$N$3</c:f>
              <c:numCache>
                <c:formatCode>0%</c:formatCode>
                <c:ptCount val="5"/>
                <c:pt idx="0">
                  <c:v>0.17582417582417584</c:v>
                </c:pt>
                <c:pt idx="1">
                  <c:v>0.17582417582417584</c:v>
                </c:pt>
                <c:pt idx="2">
                  <c:v>9.3406593406593408E-2</c:v>
                </c:pt>
                <c:pt idx="3">
                  <c:v>0.12637362637362637</c:v>
                </c:pt>
                <c:pt idx="4">
                  <c:v>6.5934065934065936E-2</c:v>
                </c:pt>
              </c:numCache>
            </c:numRef>
          </c:val>
        </c:ser>
        <c:ser>
          <c:idx val="3"/>
          <c:order val="2"/>
          <c:tx>
            <c:strRef>
              <c:f>通所介護!$I$4</c:f>
              <c:strCache>
                <c:ptCount val="1"/>
                <c:pt idx="0">
                  <c:v>動作が不自由だが何とかできる</c:v>
                </c:pt>
              </c:strCache>
            </c:strRef>
          </c:tx>
          <c:spPr>
            <a:solidFill>
              <a:srgbClr val="FFC000"/>
            </a:solidFill>
          </c:spPr>
          <c:invertIfNegative val="0"/>
          <c:dLbls>
            <c:txPr>
              <a:bodyPr/>
              <a:lstStyle/>
              <a:p>
                <a:pPr>
                  <a:defRPr sz="1200"/>
                </a:pPr>
                <a:endParaRPr lang="ja-JP"/>
              </a:p>
            </c:txPr>
            <c:dLblPos val="ctr"/>
            <c:showLegendKey val="0"/>
            <c:showVal val="1"/>
            <c:showCatName val="0"/>
            <c:showSerName val="0"/>
            <c:showPercent val="0"/>
            <c:showBubbleSize val="0"/>
            <c:showLeaderLines val="0"/>
          </c:dLbls>
          <c:cat>
            <c:strRef>
              <c:f>通所介護!$J$2:$N$2</c:f>
              <c:strCache>
                <c:ptCount val="5"/>
                <c:pt idx="0">
                  <c:v>洗濯</c:v>
                </c:pt>
                <c:pt idx="1">
                  <c:v>食事の準備</c:v>
                </c:pt>
                <c:pt idx="2">
                  <c:v>風呂準備</c:v>
                </c:pt>
                <c:pt idx="3">
                  <c:v>買物</c:v>
                </c:pt>
                <c:pt idx="4">
                  <c:v>居室の掃除</c:v>
                </c:pt>
              </c:strCache>
            </c:strRef>
          </c:cat>
          <c:val>
            <c:numRef>
              <c:f>通所介護!$J$4:$N$4</c:f>
              <c:numCache>
                <c:formatCode>0%</c:formatCode>
                <c:ptCount val="5"/>
                <c:pt idx="0">
                  <c:v>0.59890109890109888</c:v>
                </c:pt>
                <c:pt idx="1">
                  <c:v>0.53296703296703296</c:v>
                </c:pt>
                <c:pt idx="2">
                  <c:v>0.39560439560439559</c:v>
                </c:pt>
                <c:pt idx="3">
                  <c:v>0.43956043956043955</c:v>
                </c:pt>
                <c:pt idx="4">
                  <c:v>0.50549450549450547</c:v>
                </c:pt>
              </c:numCache>
            </c:numRef>
          </c:val>
        </c:ser>
        <c:ser>
          <c:idx val="0"/>
          <c:order val="3"/>
          <c:tx>
            <c:strRef>
              <c:f>通所介護!$I$5</c:f>
              <c:strCache>
                <c:ptCount val="1"/>
                <c:pt idx="0">
                  <c:v>自分でできない</c:v>
                </c:pt>
              </c:strCache>
            </c:strRef>
          </c:tx>
          <c:spPr>
            <a:solidFill>
              <a:srgbClr val="A50021"/>
            </a:solidFill>
          </c:spPr>
          <c:invertIfNegative val="0"/>
          <c:dLbls>
            <c:dLbl>
              <c:idx val="0"/>
              <c:layout>
                <c:manualLayout>
                  <c:x val="4.4433642495076149E-2"/>
                  <c:y val="0"/>
                </c:manualLayout>
              </c:layout>
              <c:dLblPos val="ctr"/>
              <c:showLegendKey val="0"/>
              <c:showVal val="1"/>
              <c:showCatName val="0"/>
              <c:showSerName val="0"/>
              <c:showPercent val="0"/>
              <c:showBubbleSize val="0"/>
            </c:dLbl>
            <c:dLbl>
              <c:idx val="1"/>
              <c:layout>
                <c:manualLayout>
                  <c:x val="6.5169342326111795E-2"/>
                  <c:y val="0"/>
                </c:manualLayout>
              </c:layout>
              <c:dLblPos val="ctr"/>
              <c:showLegendKey val="0"/>
              <c:showVal val="1"/>
              <c:showCatName val="0"/>
              <c:showSerName val="0"/>
              <c:showPercent val="0"/>
              <c:showBubbleSize val="0"/>
            </c:dLbl>
            <c:dLbl>
              <c:idx val="2"/>
              <c:layout>
                <c:manualLayout>
                  <c:x val="9.4791770656162552E-2"/>
                  <c:y val="0"/>
                </c:manualLayout>
              </c:layout>
              <c:dLblPos val="ctr"/>
              <c:showLegendKey val="0"/>
              <c:showVal val="1"/>
              <c:showCatName val="0"/>
              <c:showSerName val="0"/>
              <c:showPercent val="0"/>
              <c:showBubbleSize val="0"/>
            </c:dLbl>
            <c:dLbl>
              <c:idx val="3"/>
              <c:layout>
                <c:manualLayout>
                  <c:x val="0.10367849915517767"/>
                  <c:y val="0"/>
                </c:manualLayout>
              </c:layout>
              <c:dLblPos val="ctr"/>
              <c:showLegendKey val="0"/>
              <c:showVal val="1"/>
              <c:showCatName val="0"/>
              <c:showSerName val="0"/>
              <c:showPercent val="0"/>
              <c:showBubbleSize val="0"/>
            </c:dLbl>
            <c:dLbl>
              <c:idx val="4"/>
              <c:layout>
                <c:manualLayout>
                  <c:x val="0.10960298482118772"/>
                  <c:y val="-5.1763188710244748E-3"/>
                </c:manualLayout>
              </c:layout>
              <c:dLblPos val="ctr"/>
              <c:showLegendKey val="0"/>
              <c:showVal val="1"/>
              <c:showCatName val="0"/>
              <c:showSerName val="0"/>
              <c:showPercent val="0"/>
              <c:showBubbleSize val="0"/>
            </c:dLbl>
            <c:txPr>
              <a:bodyPr/>
              <a:lstStyle/>
              <a:p>
                <a:pPr>
                  <a:defRPr sz="1200"/>
                </a:pPr>
                <a:endParaRPr lang="ja-JP"/>
              </a:p>
            </c:txPr>
            <c:dLblPos val="ctr"/>
            <c:showLegendKey val="0"/>
            <c:showVal val="1"/>
            <c:showCatName val="0"/>
            <c:showSerName val="0"/>
            <c:showPercent val="0"/>
            <c:showBubbleSize val="0"/>
            <c:showLeaderLines val="0"/>
          </c:dLbls>
          <c:cat>
            <c:strRef>
              <c:f>通所介護!$J$2:$N$2</c:f>
              <c:strCache>
                <c:ptCount val="5"/>
                <c:pt idx="0">
                  <c:v>洗濯</c:v>
                </c:pt>
                <c:pt idx="1">
                  <c:v>食事の準備</c:v>
                </c:pt>
                <c:pt idx="2">
                  <c:v>風呂準備</c:v>
                </c:pt>
                <c:pt idx="3">
                  <c:v>買物</c:v>
                </c:pt>
                <c:pt idx="4">
                  <c:v>居室の掃除</c:v>
                </c:pt>
              </c:strCache>
            </c:strRef>
          </c:cat>
          <c:val>
            <c:numRef>
              <c:f>通所介護!$J$5:$N$5</c:f>
              <c:numCache>
                <c:formatCode>0%</c:formatCode>
                <c:ptCount val="5"/>
                <c:pt idx="0">
                  <c:v>6.043956043956044E-2</c:v>
                </c:pt>
                <c:pt idx="1">
                  <c:v>0.10989010989010989</c:v>
                </c:pt>
                <c:pt idx="2">
                  <c:v>0.2087912087912088</c:v>
                </c:pt>
                <c:pt idx="3">
                  <c:v>0.23626373626373626</c:v>
                </c:pt>
                <c:pt idx="4">
                  <c:v>0.25824175824175827</c:v>
                </c:pt>
              </c:numCache>
            </c:numRef>
          </c:val>
        </c:ser>
        <c:dLbls>
          <c:showLegendKey val="0"/>
          <c:showVal val="0"/>
          <c:showCatName val="0"/>
          <c:showSerName val="0"/>
          <c:showPercent val="0"/>
          <c:showBubbleSize val="0"/>
        </c:dLbls>
        <c:gapWidth val="150"/>
        <c:overlap val="100"/>
        <c:axId val="171723392"/>
        <c:axId val="171753856"/>
      </c:barChart>
      <c:catAx>
        <c:axId val="171723392"/>
        <c:scaling>
          <c:orientation val="minMax"/>
        </c:scaling>
        <c:delete val="0"/>
        <c:axPos val="l"/>
        <c:majorTickMark val="out"/>
        <c:minorTickMark val="none"/>
        <c:tickLblPos val="nextTo"/>
        <c:txPr>
          <a:bodyPr/>
          <a:lstStyle/>
          <a:p>
            <a:pPr>
              <a:defRPr sz="1200"/>
            </a:pPr>
            <a:endParaRPr lang="ja-JP"/>
          </a:p>
        </c:txPr>
        <c:crossAx val="171753856"/>
        <c:crosses val="autoZero"/>
        <c:auto val="1"/>
        <c:lblAlgn val="ctr"/>
        <c:lblOffset val="100"/>
        <c:noMultiLvlLbl val="0"/>
      </c:catAx>
      <c:valAx>
        <c:axId val="171753856"/>
        <c:scaling>
          <c:orientation val="minMax"/>
        </c:scaling>
        <c:delete val="1"/>
        <c:axPos val="b"/>
        <c:numFmt formatCode="0%" sourceLinked="1"/>
        <c:majorTickMark val="out"/>
        <c:minorTickMark val="none"/>
        <c:tickLblPos val="nextTo"/>
        <c:crossAx val="171723392"/>
        <c:crosses val="autoZero"/>
        <c:crossBetween val="between"/>
      </c:valAx>
    </c:plotArea>
    <c:legend>
      <c:legendPos val="t"/>
      <c:layout>
        <c:manualLayout>
          <c:xMode val="edge"/>
          <c:yMode val="edge"/>
          <c:x val="0.33618178593940123"/>
          <c:y val="7.9889152367955976E-2"/>
          <c:w val="0.48260580338358106"/>
          <c:h val="0.26226247523416729"/>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334311899607553"/>
          <c:y val="6.6430906662982916E-2"/>
          <c:w val="0.25946090986287129"/>
          <c:h val="0.55701754385964908"/>
        </c:manualLayout>
      </c:layout>
      <c:pieChart>
        <c:varyColors val="1"/>
        <c:ser>
          <c:idx val="0"/>
          <c:order val="0"/>
          <c:dPt>
            <c:idx val="1"/>
            <c:bubble3D val="0"/>
            <c:spPr>
              <a:solidFill>
                <a:schemeClr val="accent3"/>
              </a:solidFill>
            </c:spPr>
          </c:dPt>
          <c:dPt>
            <c:idx val="2"/>
            <c:bubble3D val="0"/>
            <c:explosion val="19"/>
            <c:spPr>
              <a:solidFill>
                <a:srgbClr val="A50021"/>
              </a:solidFill>
            </c:spPr>
          </c:dPt>
          <c:dLbls>
            <c:dLbl>
              <c:idx val="0"/>
              <c:spPr/>
              <c:txPr>
                <a:bodyPr/>
                <a:lstStyle/>
                <a:p>
                  <a:pPr>
                    <a:defRPr sz="1200"/>
                  </a:pPr>
                  <a:endParaRPr lang="ja-JP"/>
                </a:p>
              </c:txPr>
              <c:dLblPos val="ctr"/>
              <c:showLegendKey val="0"/>
              <c:showVal val="1"/>
              <c:showCatName val="0"/>
              <c:showSerName val="0"/>
              <c:showPercent val="0"/>
              <c:showBubbleSize val="0"/>
            </c:dLbl>
            <c:dLbl>
              <c:idx val="1"/>
              <c:spPr/>
              <c:txPr>
                <a:bodyPr/>
                <a:lstStyle/>
                <a:p>
                  <a:pPr>
                    <a:defRPr sz="1200"/>
                  </a:pPr>
                  <a:endParaRPr lang="ja-JP"/>
                </a:p>
              </c:txPr>
              <c:dLblPos val="ctr"/>
              <c:showLegendKey val="0"/>
              <c:showVal val="1"/>
              <c:showCatName val="0"/>
              <c:showSerName val="0"/>
              <c:showPercent val="0"/>
              <c:showBubbleSize val="0"/>
            </c:dLbl>
            <c:dLbl>
              <c:idx val="2"/>
              <c:layout>
                <c:manualLayout>
                  <c:x val="-4.6968240717761282E-2"/>
                  <c:y val="4.0257862504029102E-2"/>
                </c:manualLayout>
              </c:layout>
              <c:spPr/>
              <c:txPr>
                <a:bodyPr/>
                <a:lstStyle/>
                <a:p>
                  <a:pPr>
                    <a:defRPr sz="1200"/>
                  </a:pPr>
                  <a:endParaRPr lang="ja-JP"/>
                </a:p>
              </c:txPr>
              <c:dLblPos val="bestFit"/>
              <c:showLegendKey val="0"/>
              <c:showVal val="1"/>
              <c:showCatName val="0"/>
              <c:showSerName val="0"/>
              <c:showPercent val="0"/>
              <c:showBubbleSize val="0"/>
            </c:dLbl>
            <c:dLbl>
              <c:idx val="3"/>
              <c:layout>
                <c:manualLayout>
                  <c:x val="0.2023343599449452"/>
                  <c:y val="0.51720909886264221"/>
                </c:manualLayout>
              </c:layout>
              <c:spPr/>
              <c:txPr>
                <a:bodyPr/>
                <a:lstStyle/>
                <a:p>
                  <a:pPr>
                    <a:defRPr sz="800"/>
                  </a:pPr>
                  <a:endParaRPr lang="ja-JP"/>
                </a:p>
              </c:txPr>
              <c:dLblPos val="bestFit"/>
              <c:showLegendKey val="0"/>
              <c:showVal val="1"/>
              <c:showCatName val="1"/>
              <c:showSerName val="0"/>
              <c:showPercent val="0"/>
              <c:showBubbleSize val="0"/>
            </c:dLbl>
            <c:dLblPos val="ctr"/>
            <c:showLegendKey val="0"/>
            <c:showVal val="1"/>
            <c:showCatName val="0"/>
            <c:showSerName val="0"/>
            <c:showPercent val="0"/>
            <c:showBubbleSize val="0"/>
            <c:showLeaderLines val="1"/>
          </c:dLbls>
          <c:cat>
            <c:strRef>
              <c:f>通所介護!$H$26:$H$29</c:f>
              <c:strCache>
                <c:ptCount val="4"/>
                <c:pt idx="0">
                  <c:v>排泄・入浴のいずれも特に問題なし</c:v>
                </c:pt>
                <c:pt idx="1">
                  <c:v>排泄・入浴のいずれか一方に問題あり</c:v>
                </c:pt>
                <c:pt idx="2">
                  <c:v>排泄・入浴の両方に問題あり</c:v>
                </c:pt>
                <c:pt idx="3">
                  <c:v>未記入</c:v>
                </c:pt>
              </c:strCache>
            </c:strRef>
          </c:cat>
          <c:val>
            <c:numRef>
              <c:f>通所介護!$J$26:$J$29</c:f>
              <c:numCache>
                <c:formatCode>0%</c:formatCode>
                <c:ptCount val="4"/>
                <c:pt idx="0">
                  <c:v>0.70329670329670335</c:v>
                </c:pt>
                <c:pt idx="1">
                  <c:v>0.24725274725274726</c:v>
                </c:pt>
                <c:pt idx="2">
                  <c:v>3.2967032967032968E-2</c:v>
                </c:pt>
                <c:pt idx="3">
                  <c:v>1.6483516483516484E-2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2.4832855778414518E-2"/>
          <c:y val="8.200027628125434E-3"/>
          <c:w val="0.36528312538353158"/>
          <c:h val="0.53492701570198464"/>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611384749474122"/>
          <c:y val="0.17224880382775121"/>
          <c:w val="0.30410439580494303"/>
          <c:h val="0.62360446570972883"/>
        </c:manualLayout>
      </c:layout>
      <c:pieChart>
        <c:varyColors val="1"/>
        <c:ser>
          <c:idx val="0"/>
          <c:order val="0"/>
          <c:dPt>
            <c:idx val="1"/>
            <c:bubble3D val="0"/>
            <c:spPr>
              <a:solidFill>
                <a:schemeClr val="accent3"/>
              </a:solidFill>
            </c:spPr>
          </c:dPt>
          <c:dPt>
            <c:idx val="2"/>
            <c:bubble3D val="0"/>
            <c:spPr>
              <a:solidFill>
                <a:srgbClr val="A50021"/>
              </a:solidFill>
            </c:spPr>
          </c:dPt>
          <c:dLbls>
            <c:dLbl>
              <c:idx val="0"/>
              <c:layout/>
              <c:spPr/>
              <c:txPr>
                <a:bodyPr/>
                <a:lstStyle/>
                <a:p>
                  <a:pPr>
                    <a:defRPr sz="1200"/>
                  </a:pPr>
                  <a:endParaRPr lang="ja-JP"/>
                </a:p>
              </c:txPr>
              <c:dLblPos val="ctr"/>
              <c:showLegendKey val="0"/>
              <c:showVal val="1"/>
              <c:showCatName val="0"/>
              <c:showSerName val="0"/>
              <c:showPercent val="0"/>
              <c:showBubbleSize val="0"/>
            </c:dLbl>
            <c:dLbl>
              <c:idx val="1"/>
              <c:layout/>
              <c:spPr/>
              <c:txPr>
                <a:bodyPr/>
                <a:lstStyle/>
                <a:p>
                  <a:pPr>
                    <a:defRPr sz="1200"/>
                  </a:pPr>
                  <a:endParaRPr lang="ja-JP"/>
                </a:p>
              </c:txPr>
              <c:dLblPos val="ctr"/>
              <c:showLegendKey val="0"/>
              <c:showVal val="1"/>
              <c:showCatName val="0"/>
              <c:showSerName val="0"/>
              <c:showPercent val="0"/>
              <c:showBubbleSize val="0"/>
            </c:dLbl>
            <c:dLbl>
              <c:idx val="2"/>
              <c:layout>
                <c:manualLayout>
                  <c:x val="6.7972602249798085E-3"/>
                  <c:y val="1.7765889311682929E-2"/>
                </c:manualLayout>
              </c:layout>
              <c:spPr/>
              <c:txPr>
                <a:bodyPr/>
                <a:lstStyle/>
                <a:p>
                  <a:pPr>
                    <a:defRPr sz="1200"/>
                  </a:pPr>
                  <a:endParaRPr lang="ja-JP"/>
                </a:p>
              </c:txPr>
              <c:dLblPos val="bestFit"/>
              <c:showLegendKey val="0"/>
              <c:showVal val="1"/>
              <c:showCatName val="0"/>
              <c:showSerName val="0"/>
              <c:showPercent val="0"/>
              <c:showBubbleSize val="0"/>
            </c:dLbl>
            <c:dLbl>
              <c:idx val="3"/>
              <c:layout>
                <c:manualLayout>
                  <c:x val="0.27942926397656381"/>
                  <c:y val="0.62443883509776588"/>
                </c:manualLayout>
              </c:layout>
              <c:spPr/>
              <c:txPr>
                <a:bodyPr/>
                <a:lstStyle/>
                <a:p>
                  <a:pPr>
                    <a:defRPr sz="900"/>
                  </a:pPr>
                  <a:endParaRPr lang="ja-JP"/>
                </a:p>
              </c:txPr>
              <c:dLblPos val="bestFit"/>
              <c:showLegendKey val="0"/>
              <c:showVal val="1"/>
              <c:showCatName val="1"/>
              <c:showSerName val="0"/>
              <c:showPercent val="0"/>
              <c:showBubbleSize val="0"/>
            </c:dLbl>
            <c:dLblPos val="ctr"/>
            <c:showLegendKey val="0"/>
            <c:showVal val="0"/>
            <c:showCatName val="0"/>
            <c:showSerName val="0"/>
            <c:showPercent val="0"/>
            <c:showBubbleSize val="0"/>
          </c:dLbls>
          <c:cat>
            <c:strRef>
              <c:f>通所介護!$H$87:$H$90</c:f>
              <c:strCache>
                <c:ptCount val="4"/>
                <c:pt idx="0">
                  <c:v>屋内・屋外歩行ともに段差以外はつかまらずに歩く</c:v>
                </c:pt>
                <c:pt idx="1">
                  <c:v>屋外・屋内の一方のみつかまって歩く</c:v>
                </c:pt>
                <c:pt idx="2">
                  <c:v>屋内・屋外の両方ともつかまって歩く</c:v>
                </c:pt>
                <c:pt idx="3">
                  <c:v>未記入</c:v>
                </c:pt>
              </c:strCache>
            </c:strRef>
          </c:cat>
          <c:val>
            <c:numRef>
              <c:f>通所介護!$J$87:$J$90</c:f>
              <c:numCache>
                <c:formatCode>0%</c:formatCode>
                <c:ptCount val="4"/>
                <c:pt idx="0">
                  <c:v>0.45054945054945056</c:v>
                </c:pt>
                <c:pt idx="1">
                  <c:v>0.25274725274725274</c:v>
                </c:pt>
                <c:pt idx="2">
                  <c:v>0.29120879120879123</c:v>
                </c:pt>
                <c:pt idx="3">
                  <c:v>5.4945054945054949E-3</c:v>
                </c:pt>
              </c:numCache>
            </c:numRef>
          </c:val>
        </c:ser>
        <c:dLbls>
          <c:showLegendKey val="0"/>
          <c:showVal val="0"/>
          <c:showCatName val="0"/>
          <c:showSerName val="0"/>
          <c:showPercent val="0"/>
          <c:showBubbleSize val="0"/>
          <c:showLeaderLines val="1"/>
        </c:dLbls>
        <c:firstSliceAng val="0"/>
      </c:pieChart>
    </c:plotArea>
    <c:legend>
      <c:legendPos val="r"/>
      <c:legendEntry>
        <c:idx val="3"/>
        <c:delete val="1"/>
      </c:legendEntry>
      <c:layout>
        <c:manualLayout>
          <c:xMode val="edge"/>
          <c:yMode val="edge"/>
          <c:x val="3.111042412326783E-3"/>
          <c:y val="0.17864044506398424"/>
          <c:w val="0.4696961197462271"/>
          <c:h val="0.64271910987203151"/>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28478964401294"/>
          <c:y val="0.30830814394646167"/>
          <c:w val="0.60351638160609589"/>
          <c:h val="0.61781741737259144"/>
        </c:manualLayout>
      </c:layout>
      <c:pieChart>
        <c:varyColors val="1"/>
        <c:ser>
          <c:idx val="0"/>
          <c:order val="0"/>
          <c:spPr>
            <a:solidFill>
              <a:schemeClr val="accent1"/>
            </a:solidFill>
          </c:spPr>
          <c:dPt>
            <c:idx val="0"/>
            <c:bubble3D val="0"/>
            <c:spPr>
              <a:solidFill>
                <a:srgbClr val="A50021"/>
              </a:solidFill>
            </c:spPr>
          </c:dPt>
          <c:dLbls>
            <c:dLbl>
              <c:idx val="0"/>
              <c:layout>
                <c:manualLayout>
                  <c:x val="-2.5099166471841274E-2"/>
                  <c:y val="-9.053650284235798E-2"/>
                </c:manualLayout>
              </c:layout>
              <c:dLblPos val="bestFit"/>
              <c:showLegendKey val="0"/>
              <c:showVal val="1"/>
              <c:showCatName val="0"/>
              <c:showSerName val="0"/>
              <c:showPercent val="0"/>
              <c:showBubbleSize val="0"/>
            </c:dLbl>
            <c:dLbl>
              <c:idx val="2"/>
              <c:delete val="1"/>
            </c:dLbl>
            <c:txPr>
              <a:bodyPr/>
              <a:lstStyle/>
              <a:p>
                <a:pPr>
                  <a:defRPr sz="1200"/>
                </a:pPr>
                <a:endParaRPr lang="ja-JP"/>
              </a:p>
            </c:txPr>
            <c:dLblPos val="ctr"/>
            <c:showLegendKey val="0"/>
            <c:showVal val="1"/>
            <c:showCatName val="0"/>
            <c:showSerName val="0"/>
            <c:showPercent val="0"/>
            <c:showBubbleSize val="0"/>
            <c:showLeaderLines val="1"/>
          </c:dLbls>
          <c:cat>
            <c:strRef>
              <c:f>通所介護!$J$138:$L$138</c:f>
              <c:strCache>
                <c:ptCount val="3"/>
                <c:pt idx="0">
                  <c:v>ほとんど訪ねてこない</c:v>
                </c:pt>
                <c:pt idx="1">
                  <c:v>週1回以上訪ねてくる</c:v>
                </c:pt>
                <c:pt idx="2">
                  <c:v>未記入</c:v>
                </c:pt>
              </c:strCache>
            </c:strRef>
          </c:cat>
          <c:val>
            <c:numRef>
              <c:f>通所介護!$J$140:$L$140</c:f>
              <c:numCache>
                <c:formatCode>0%</c:formatCode>
                <c:ptCount val="3"/>
                <c:pt idx="0">
                  <c:v>0.39010989010989011</c:v>
                </c:pt>
                <c:pt idx="1">
                  <c:v>0.60989010989010994</c:v>
                </c:pt>
                <c:pt idx="2">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2.255031717231322E-2"/>
          <c:y val="6.2408976129168688E-2"/>
          <c:w val="0.84698106687132635"/>
          <c:h val="0.18639797987336887"/>
        </c:manualLayout>
      </c:layout>
      <c:overlay val="0"/>
      <c:txPr>
        <a:bodyPr/>
        <a:lstStyle/>
        <a:p>
          <a:pPr rtl="0">
            <a:defRPr sz="1200"/>
          </a:pPr>
          <a:endParaRPr lang="ja-JP"/>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408388965363997"/>
          <c:y val="0.32093647358469168"/>
          <c:w val="0.63670903687742364"/>
          <c:h val="0.60540294841961728"/>
        </c:manualLayout>
      </c:layout>
      <c:pieChart>
        <c:varyColors val="1"/>
        <c:ser>
          <c:idx val="0"/>
          <c:order val="0"/>
          <c:spPr>
            <a:solidFill>
              <a:srgbClr val="A50021"/>
            </a:solidFill>
          </c:spPr>
          <c:dPt>
            <c:idx val="1"/>
            <c:bubble3D val="0"/>
            <c:spPr>
              <a:solidFill>
                <a:schemeClr val="accent1"/>
              </a:solidFill>
            </c:spPr>
          </c:dPt>
          <c:dLbls>
            <c:dLbl>
              <c:idx val="0"/>
              <c:layout>
                <c:manualLayout>
                  <c:x val="0.14066057164873819"/>
                  <c:y val="9.0602699923532218E-2"/>
                </c:manualLayout>
              </c:layout>
              <c:dLblPos val="bestFit"/>
              <c:showLegendKey val="0"/>
              <c:showVal val="1"/>
              <c:showCatName val="0"/>
              <c:showSerName val="0"/>
              <c:showPercent val="0"/>
              <c:showBubbleSize val="0"/>
            </c:dLbl>
            <c:dLbl>
              <c:idx val="1"/>
              <c:layout>
                <c:manualLayout>
                  <c:x val="2.7494344211372358E-2"/>
                  <c:y val="-0.26672090807680121"/>
                </c:manualLayout>
              </c:layout>
              <c:dLblPos val="bestFit"/>
              <c:showLegendKey val="0"/>
              <c:showVal val="1"/>
              <c:showCatName val="0"/>
              <c:showSerName val="0"/>
              <c:showPercent val="0"/>
              <c:showBubbleSize val="0"/>
            </c:dLbl>
            <c:txPr>
              <a:bodyPr/>
              <a:lstStyle/>
              <a:p>
                <a:pPr>
                  <a:defRPr sz="1200"/>
                </a:pPr>
                <a:endParaRPr lang="ja-JP"/>
              </a:p>
            </c:txPr>
            <c:showLegendKey val="0"/>
            <c:showVal val="0"/>
            <c:showCatName val="0"/>
            <c:showSerName val="0"/>
            <c:showPercent val="0"/>
            <c:showBubbleSize val="0"/>
          </c:dLbls>
          <c:cat>
            <c:strRef>
              <c:f>通所介護!$B$318:$D$318</c:f>
              <c:strCache>
                <c:ptCount val="3"/>
                <c:pt idx="0">
                  <c:v>ほとんど外出しない</c:v>
                </c:pt>
                <c:pt idx="1">
                  <c:v>1回以上外出する</c:v>
                </c:pt>
                <c:pt idx="2">
                  <c:v>未記入</c:v>
                </c:pt>
              </c:strCache>
            </c:strRef>
          </c:cat>
          <c:val>
            <c:numRef>
              <c:f>通所介護!$B$320:$D$320</c:f>
              <c:numCache>
                <c:formatCode>0%</c:formatCode>
                <c:ptCount val="3"/>
                <c:pt idx="0">
                  <c:v>0.11538461538461539</c:v>
                </c:pt>
                <c:pt idx="1">
                  <c:v>0.88461538461538458</c:v>
                </c:pt>
                <c:pt idx="2" formatCode="General">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5.5763858911835947E-2"/>
          <c:y val="8.6476928340280687E-2"/>
          <c:w val="0.92937845189126822"/>
          <c:h val="0.18083319372312506"/>
        </c:manualLayout>
      </c:layout>
      <c:overlay val="0"/>
      <c:txPr>
        <a:bodyPr/>
        <a:lstStyle/>
        <a:p>
          <a:pPr rtl="0">
            <a:defRPr sz="1200"/>
          </a:pPr>
          <a:endParaRPr lang="ja-JP"/>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869355616262254"/>
          <c:y val="0.20864260149299518"/>
          <c:w val="0.24528219686824862"/>
          <c:h val="0.74163697719603228"/>
        </c:manualLayout>
      </c:layout>
      <c:barChart>
        <c:barDir val="bar"/>
        <c:grouping val="clustered"/>
        <c:varyColors val="0"/>
        <c:ser>
          <c:idx val="0"/>
          <c:order val="0"/>
          <c:tx>
            <c:strRef>
              <c:f>通所介護!$K$239</c:f>
              <c:strCache>
                <c:ptCount val="1"/>
                <c:pt idx="0">
                  <c:v>そう思える</c:v>
                </c:pt>
              </c:strCache>
            </c:strRef>
          </c:tx>
          <c:spPr>
            <a:solidFill>
              <a:srgbClr val="A50021"/>
            </a:solidFill>
          </c:spPr>
          <c:invertIfNegative val="0"/>
          <c:dLbls>
            <c:txPr>
              <a:bodyPr/>
              <a:lstStyle/>
              <a:p>
                <a:pPr>
                  <a:defRPr sz="1200"/>
                </a:pPr>
                <a:endParaRPr lang="ja-JP"/>
              </a:p>
            </c:txPr>
            <c:dLblPos val="outEnd"/>
            <c:showLegendKey val="0"/>
            <c:showVal val="1"/>
            <c:showCatName val="0"/>
            <c:showSerName val="0"/>
            <c:showPercent val="0"/>
            <c:showBubbleSize val="0"/>
            <c:showLeaderLines val="0"/>
          </c:dLbls>
          <c:cat>
            <c:strRef>
              <c:f>通所介護!$I$240:$J$244</c:f>
              <c:strCache>
                <c:ptCount val="5"/>
                <c:pt idx="0">
                  <c:v>金銭管理が難しくなってきた</c:v>
                </c:pt>
                <c:pt idx="1">
                  <c:v>身の回りの汚れを気にしなくなってきた</c:v>
                </c:pt>
                <c:pt idx="2">
                  <c:v>暴言・感情の不安定が増えてきた</c:v>
                </c:pt>
                <c:pt idx="3">
                  <c:v>物忘れ・つじつまがあわなくなってきた</c:v>
                </c:pt>
                <c:pt idx="4">
                  <c:v>服薬管理が難しくなってきた</c:v>
                </c:pt>
              </c:strCache>
            </c:strRef>
          </c:cat>
          <c:val>
            <c:numRef>
              <c:f>通所介護!$K$240:$K$244</c:f>
              <c:numCache>
                <c:formatCode>0%</c:formatCode>
                <c:ptCount val="5"/>
                <c:pt idx="0">
                  <c:v>0.11538461538461539</c:v>
                </c:pt>
                <c:pt idx="1">
                  <c:v>0.12087912087912088</c:v>
                </c:pt>
                <c:pt idx="2">
                  <c:v>9.3406593406593408E-2</c:v>
                </c:pt>
                <c:pt idx="3">
                  <c:v>0.14285714285714285</c:v>
                </c:pt>
                <c:pt idx="4">
                  <c:v>0.13186813186813187</c:v>
                </c:pt>
              </c:numCache>
            </c:numRef>
          </c:val>
        </c:ser>
        <c:ser>
          <c:idx val="1"/>
          <c:order val="1"/>
          <c:tx>
            <c:strRef>
              <c:f>通所介護!$L$239</c:f>
              <c:strCache>
                <c:ptCount val="1"/>
                <c:pt idx="0">
                  <c:v>そう思えない</c:v>
                </c:pt>
              </c:strCache>
            </c:strRef>
          </c:tx>
          <c:spPr>
            <a:solidFill>
              <a:schemeClr val="tx2">
                <a:lumMod val="40000"/>
                <a:lumOff val="60000"/>
              </a:schemeClr>
            </a:solidFill>
          </c:spPr>
          <c:invertIfNegative val="0"/>
          <c:dLbls>
            <c:txPr>
              <a:bodyPr/>
              <a:lstStyle/>
              <a:p>
                <a:pPr>
                  <a:defRPr sz="1200"/>
                </a:pPr>
                <a:endParaRPr lang="ja-JP"/>
              </a:p>
            </c:txPr>
            <c:dLblPos val="outEnd"/>
            <c:showLegendKey val="0"/>
            <c:showVal val="1"/>
            <c:showCatName val="0"/>
            <c:showSerName val="0"/>
            <c:showPercent val="0"/>
            <c:showBubbleSize val="0"/>
            <c:showLeaderLines val="0"/>
          </c:dLbls>
          <c:cat>
            <c:strRef>
              <c:f>通所介護!$I$240:$J$244</c:f>
              <c:strCache>
                <c:ptCount val="5"/>
                <c:pt idx="0">
                  <c:v>金銭管理が難しくなってきた</c:v>
                </c:pt>
                <c:pt idx="1">
                  <c:v>身の回りの汚れを気にしなくなってきた</c:v>
                </c:pt>
                <c:pt idx="2">
                  <c:v>暴言・感情の不安定が増えてきた</c:v>
                </c:pt>
                <c:pt idx="3">
                  <c:v>物忘れ・つじつまがあわなくなってきた</c:v>
                </c:pt>
                <c:pt idx="4">
                  <c:v>服薬管理が難しくなってきた</c:v>
                </c:pt>
              </c:strCache>
            </c:strRef>
          </c:cat>
          <c:val>
            <c:numRef>
              <c:f>通所介護!$L$240:$L$244</c:f>
              <c:numCache>
                <c:formatCode>0%</c:formatCode>
                <c:ptCount val="5"/>
                <c:pt idx="0">
                  <c:v>0.8571428571428571</c:v>
                </c:pt>
                <c:pt idx="1">
                  <c:v>0.87912087912087911</c:v>
                </c:pt>
                <c:pt idx="2">
                  <c:v>0.90109890109890112</c:v>
                </c:pt>
                <c:pt idx="3">
                  <c:v>0.85164835164835162</c:v>
                </c:pt>
                <c:pt idx="4">
                  <c:v>0.8571428571428571</c:v>
                </c:pt>
              </c:numCache>
            </c:numRef>
          </c:val>
        </c:ser>
        <c:dLbls>
          <c:showLegendKey val="0"/>
          <c:showVal val="0"/>
          <c:showCatName val="0"/>
          <c:showSerName val="0"/>
          <c:showPercent val="0"/>
          <c:showBubbleSize val="0"/>
        </c:dLbls>
        <c:gapWidth val="80"/>
        <c:overlap val="25"/>
        <c:axId val="175297664"/>
        <c:axId val="175299200"/>
      </c:barChart>
      <c:catAx>
        <c:axId val="175297664"/>
        <c:scaling>
          <c:orientation val="minMax"/>
        </c:scaling>
        <c:delete val="0"/>
        <c:axPos val="l"/>
        <c:majorTickMark val="out"/>
        <c:minorTickMark val="none"/>
        <c:tickLblPos val="nextTo"/>
        <c:txPr>
          <a:bodyPr/>
          <a:lstStyle/>
          <a:p>
            <a:pPr>
              <a:defRPr sz="1200"/>
            </a:pPr>
            <a:endParaRPr lang="ja-JP"/>
          </a:p>
        </c:txPr>
        <c:crossAx val="175299200"/>
        <c:crosses val="autoZero"/>
        <c:auto val="1"/>
        <c:lblAlgn val="ctr"/>
        <c:lblOffset val="100"/>
        <c:noMultiLvlLbl val="0"/>
      </c:catAx>
      <c:valAx>
        <c:axId val="175299200"/>
        <c:scaling>
          <c:orientation val="minMax"/>
        </c:scaling>
        <c:delete val="1"/>
        <c:axPos val="b"/>
        <c:numFmt formatCode="0%" sourceLinked="1"/>
        <c:majorTickMark val="out"/>
        <c:minorTickMark val="none"/>
        <c:tickLblPos val="nextTo"/>
        <c:crossAx val="175297664"/>
        <c:crosses val="autoZero"/>
        <c:crossBetween val="between"/>
      </c:valAx>
    </c:plotArea>
    <c:legend>
      <c:legendPos val="r"/>
      <c:layout>
        <c:manualLayout>
          <c:xMode val="edge"/>
          <c:yMode val="edge"/>
          <c:x val="0.46813023372078488"/>
          <c:y val="2.8768994784742815E-2"/>
          <c:w val="0.26934133233345831"/>
          <c:h val="0.13536362429404494"/>
        </c:manualLayout>
      </c:layout>
      <c:overlay val="0"/>
      <c:txPr>
        <a:bodyPr/>
        <a:lstStyle/>
        <a:p>
          <a:pPr>
            <a:defRPr sz="1200"/>
          </a:pPr>
          <a:endParaRPr lang="ja-JP"/>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altLang="ja-JP" sz="1200" b="0" dirty="0" smtClean="0"/>
              <a:t>(n=233)</a:t>
            </a:r>
            <a:endParaRPr lang="ja-JP" altLang="en-US" sz="1200" b="0" dirty="0"/>
          </a:p>
        </c:rich>
      </c:tx>
      <c:layout>
        <c:manualLayout>
          <c:xMode val="edge"/>
          <c:yMode val="edge"/>
          <c:x val="7.2315826760149403E-4"/>
          <c:y val="0.17376295974114761"/>
        </c:manualLayout>
      </c:layout>
      <c:overlay val="0"/>
    </c:title>
    <c:autoTitleDeleted val="0"/>
    <c:plotArea>
      <c:layout>
        <c:manualLayout>
          <c:layoutTarget val="inner"/>
          <c:xMode val="edge"/>
          <c:yMode val="edge"/>
          <c:x val="7.592501534862918E-2"/>
          <c:y val="0.19836859552391056"/>
          <c:w val="0.91966496469873482"/>
          <c:h val="0.71007666808043846"/>
        </c:manualLayout>
      </c:layout>
      <c:barChart>
        <c:barDir val="bar"/>
        <c:grouping val="percentStacked"/>
        <c:varyColors val="0"/>
        <c:ser>
          <c:idx val="2"/>
          <c:order val="0"/>
          <c:tx>
            <c:strRef>
              <c:f>訪問介護!$C$133</c:f>
              <c:strCache>
                <c:ptCount val="1"/>
                <c:pt idx="0">
                  <c:v>同居</c:v>
                </c:pt>
              </c:strCache>
            </c:strRef>
          </c:tx>
          <c:spPr>
            <a:solidFill>
              <a:schemeClr val="accent3">
                <a:lumMod val="60000"/>
                <a:lumOff val="40000"/>
              </a:schemeClr>
            </a:solidFill>
          </c:spPr>
          <c:invertIfNegative val="0"/>
          <c:dLbls>
            <c:dLbl>
              <c:idx val="0"/>
              <c:layout>
                <c:manualLayout>
                  <c:x val="1.0269992994301367E-2"/>
                  <c:y val="-8.3985377286121647E-3"/>
                </c:manualLayout>
              </c:layout>
              <c:tx>
                <c:rich>
                  <a:bodyPr/>
                  <a:lstStyle/>
                  <a:p>
                    <a:pPr>
                      <a:defRPr sz="1200"/>
                    </a:pPr>
                    <a:r>
                      <a:rPr lang="en-US" altLang="ja-JP" sz="1200" dirty="0" smtClean="0"/>
                      <a:t>14</a:t>
                    </a:r>
                    <a:r>
                      <a:rPr lang="en-US" altLang="ja-JP" sz="1200" dirty="0"/>
                      <a:t>%</a:t>
                    </a:r>
                  </a:p>
                </c:rich>
              </c:tx>
              <c:spPr>
                <a:noFill/>
              </c:spPr>
              <c:dLblPos val="ctr"/>
              <c:showLegendKey val="0"/>
              <c:showVal val="1"/>
              <c:showCatName val="0"/>
              <c:showSerName val="1"/>
              <c:showPercent val="0"/>
              <c:showBubbleSize val="0"/>
            </c:dLbl>
            <c:spPr>
              <a:noFill/>
            </c:spPr>
            <c:txPr>
              <a:bodyPr/>
              <a:lstStyle/>
              <a:p>
                <a:pPr>
                  <a:defRPr sz="1100"/>
                </a:pPr>
                <a:endParaRPr lang="ja-JP"/>
              </a:p>
            </c:txPr>
            <c:dLblPos val="ctr"/>
            <c:showLegendKey val="0"/>
            <c:showVal val="1"/>
            <c:showCatName val="0"/>
            <c:showSerName val="1"/>
            <c:showPercent val="0"/>
            <c:showBubbleSize val="0"/>
            <c:showLeaderLines val="0"/>
          </c:dLbls>
          <c:val>
            <c:numRef>
              <c:f>訪問介護!$E$133</c:f>
              <c:numCache>
                <c:formatCode>0%</c:formatCode>
                <c:ptCount val="1"/>
                <c:pt idx="0">
                  <c:v>0.13733905579399142</c:v>
                </c:pt>
              </c:numCache>
            </c:numRef>
          </c:val>
        </c:ser>
        <c:ser>
          <c:idx val="1"/>
          <c:order val="1"/>
          <c:tx>
            <c:strRef>
              <c:f>訪問介護!$C$132</c:f>
              <c:strCache>
                <c:ptCount val="1"/>
                <c:pt idx="0">
                  <c:v>高齢世帯</c:v>
                </c:pt>
              </c:strCache>
            </c:strRef>
          </c:tx>
          <c:spPr>
            <a:solidFill>
              <a:schemeClr val="accent1">
                <a:lumMod val="60000"/>
                <a:lumOff val="40000"/>
              </a:schemeClr>
            </a:solidFill>
          </c:spPr>
          <c:invertIfNegative val="0"/>
          <c:dLbls>
            <c:dLbl>
              <c:idx val="0"/>
              <c:layout/>
              <c:tx>
                <c:rich>
                  <a:bodyPr/>
                  <a:lstStyle/>
                  <a:p>
                    <a:pPr>
                      <a:defRPr sz="1200"/>
                    </a:pPr>
                    <a:r>
                      <a:rPr lang="en-US" altLang="ja-JP" sz="1200" dirty="0" smtClean="0"/>
                      <a:t>13</a:t>
                    </a:r>
                    <a:r>
                      <a:rPr lang="en-US" altLang="ja-JP" sz="1200" dirty="0"/>
                      <a:t>%</a:t>
                    </a:r>
                  </a:p>
                </c:rich>
              </c:tx>
              <c:spPr>
                <a:noFill/>
              </c:spPr>
              <c:dLblPos val="ctr"/>
              <c:showLegendKey val="0"/>
              <c:showVal val="1"/>
              <c:showCatName val="0"/>
              <c:showSerName val="1"/>
              <c:showPercent val="0"/>
              <c:showBubbleSize val="0"/>
            </c:dLbl>
            <c:spPr>
              <a:noFill/>
            </c:spPr>
            <c:txPr>
              <a:bodyPr/>
              <a:lstStyle/>
              <a:p>
                <a:pPr>
                  <a:defRPr sz="1100"/>
                </a:pPr>
                <a:endParaRPr lang="ja-JP"/>
              </a:p>
            </c:txPr>
            <c:dLblPos val="ctr"/>
            <c:showLegendKey val="0"/>
            <c:showVal val="1"/>
            <c:showCatName val="0"/>
            <c:showSerName val="1"/>
            <c:showPercent val="0"/>
            <c:showBubbleSize val="0"/>
            <c:showLeaderLines val="0"/>
          </c:dLbls>
          <c:val>
            <c:numRef>
              <c:f>訪問介護!$E$132</c:f>
              <c:numCache>
                <c:formatCode>0%</c:formatCode>
                <c:ptCount val="1"/>
                <c:pt idx="0">
                  <c:v>0.13304721030042918</c:v>
                </c:pt>
              </c:numCache>
            </c:numRef>
          </c:val>
        </c:ser>
        <c:ser>
          <c:idx val="0"/>
          <c:order val="2"/>
          <c:tx>
            <c:strRef>
              <c:f>訪問介護!$C$131</c:f>
              <c:strCache>
                <c:ptCount val="1"/>
                <c:pt idx="0">
                  <c:v>独居</c:v>
                </c:pt>
              </c:strCache>
            </c:strRef>
          </c:tx>
          <c:spPr>
            <a:solidFill>
              <a:srgbClr val="FFC000"/>
            </a:solidFill>
          </c:spPr>
          <c:invertIfNegative val="0"/>
          <c:dLbls>
            <c:dLbl>
              <c:idx val="0"/>
              <c:layout>
                <c:manualLayout>
                  <c:x val="1.026999299430143E-2"/>
                  <c:y val="0"/>
                </c:manualLayout>
              </c:layout>
              <c:tx>
                <c:rich>
                  <a:bodyPr/>
                  <a:lstStyle/>
                  <a:p>
                    <a:pPr>
                      <a:defRPr sz="1200"/>
                    </a:pPr>
                    <a:r>
                      <a:rPr lang="en-US" altLang="ja-JP" sz="1200" dirty="0" smtClean="0"/>
                      <a:t>73</a:t>
                    </a:r>
                    <a:r>
                      <a:rPr lang="en-US" altLang="ja-JP" sz="1200" dirty="0"/>
                      <a:t>%</a:t>
                    </a:r>
                  </a:p>
                </c:rich>
              </c:tx>
              <c:spPr/>
              <c:dLblPos val="ctr"/>
              <c:showLegendKey val="0"/>
              <c:showVal val="1"/>
              <c:showCatName val="0"/>
              <c:showSerName val="1"/>
              <c:showPercent val="0"/>
              <c:showBubbleSize val="0"/>
            </c:dLbl>
            <c:txPr>
              <a:bodyPr/>
              <a:lstStyle/>
              <a:p>
                <a:pPr>
                  <a:defRPr sz="1100"/>
                </a:pPr>
                <a:endParaRPr lang="ja-JP"/>
              </a:p>
            </c:txPr>
            <c:dLblPos val="ctr"/>
            <c:showLegendKey val="0"/>
            <c:showVal val="1"/>
            <c:showCatName val="0"/>
            <c:showSerName val="1"/>
            <c:showPercent val="0"/>
            <c:showBubbleSize val="0"/>
            <c:showLeaderLines val="0"/>
          </c:dLbls>
          <c:val>
            <c:numRef>
              <c:f>訪問介護!$E$131</c:f>
              <c:numCache>
                <c:formatCode>0%</c:formatCode>
                <c:ptCount val="1"/>
                <c:pt idx="0">
                  <c:v>0.72961373390557938</c:v>
                </c:pt>
              </c:numCache>
            </c:numRef>
          </c:val>
        </c:ser>
        <c:dLbls>
          <c:showLegendKey val="0"/>
          <c:showVal val="0"/>
          <c:showCatName val="0"/>
          <c:showSerName val="0"/>
          <c:showPercent val="0"/>
          <c:showBubbleSize val="0"/>
        </c:dLbls>
        <c:gapWidth val="150"/>
        <c:overlap val="100"/>
        <c:axId val="145590528"/>
        <c:axId val="145604608"/>
      </c:barChart>
      <c:catAx>
        <c:axId val="145590528"/>
        <c:scaling>
          <c:orientation val="minMax"/>
        </c:scaling>
        <c:delete val="1"/>
        <c:axPos val="l"/>
        <c:majorTickMark val="out"/>
        <c:minorTickMark val="none"/>
        <c:tickLblPos val="nextTo"/>
        <c:crossAx val="145604608"/>
        <c:crosses val="autoZero"/>
        <c:auto val="1"/>
        <c:lblAlgn val="ctr"/>
        <c:lblOffset val="100"/>
        <c:noMultiLvlLbl val="0"/>
      </c:catAx>
      <c:valAx>
        <c:axId val="145604608"/>
        <c:scaling>
          <c:orientation val="minMax"/>
        </c:scaling>
        <c:delete val="1"/>
        <c:axPos val="b"/>
        <c:numFmt formatCode="0%" sourceLinked="1"/>
        <c:majorTickMark val="out"/>
        <c:minorTickMark val="none"/>
        <c:tickLblPos val="nextTo"/>
        <c:crossAx val="14559052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pPr>
            <a:r>
              <a:rPr lang="ja-JP" altLang="en-US" sz="1200" b="0" dirty="0" smtClean="0"/>
              <a:t>（ｎ＝</a:t>
            </a:r>
            <a:r>
              <a:rPr lang="en-US" altLang="ja-JP" sz="1200" b="0" dirty="0" smtClean="0"/>
              <a:t>182</a:t>
            </a:r>
            <a:r>
              <a:rPr lang="ja-JP" altLang="en-US" sz="1200" b="0" dirty="0" smtClean="0"/>
              <a:t>）</a:t>
            </a:r>
            <a:endParaRPr lang="ja-JP" altLang="en-US" sz="1200" b="0" dirty="0"/>
          </a:p>
        </c:rich>
      </c:tx>
      <c:layout>
        <c:manualLayout>
          <c:xMode val="edge"/>
          <c:yMode val="edge"/>
          <c:x val="5.3606208790227001E-3"/>
          <c:y val="1.7087052052906896E-2"/>
        </c:manualLayout>
      </c:layout>
      <c:overlay val="0"/>
    </c:title>
    <c:autoTitleDeleted val="0"/>
    <c:plotArea>
      <c:layout>
        <c:manualLayout>
          <c:layoutTarget val="inner"/>
          <c:xMode val="edge"/>
          <c:yMode val="edge"/>
          <c:x val="6.2295319757531761E-2"/>
          <c:y val="0"/>
          <c:w val="0.93770468024246822"/>
          <c:h val="1"/>
        </c:manualLayout>
      </c:layout>
      <c:barChart>
        <c:barDir val="bar"/>
        <c:grouping val="stacked"/>
        <c:varyColors val="0"/>
        <c:ser>
          <c:idx val="2"/>
          <c:order val="0"/>
          <c:tx>
            <c:strRef>
              <c:f>通所介護!$B$256</c:f>
              <c:strCache>
                <c:ptCount val="1"/>
                <c:pt idx="0">
                  <c:v>同居</c:v>
                </c:pt>
              </c:strCache>
            </c:strRef>
          </c:tx>
          <c:spPr>
            <a:solidFill>
              <a:schemeClr val="accent3">
                <a:lumMod val="60000"/>
                <a:lumOff val="40000"/>
              </a:schemeClr>
            </a:solidFill>
          </c:spPr>
          <c:invertIfNegative val="0"/>
          <c:dLbls>
            <c:dLbl>
              <c:idx val="0"/>
              <c:layout/>
              <c:tx>
                <c:rich>
                  <a:bodyPr/>
                  <a:lstStyle/>
                  <a:p>
                    <a:r>
                      <a:rPr lang="en-US" altLang="ja-JP" sz="1200" dirty="0" smtClean="0"/>
                      <a:t>38</a:t>
                    </a:r>
                    <a:r>
                      <a:rPr lang="en-US" altLang="ja-JP" sz="1200" dirty="0"/>
                      <a:t>%</a:t>
                    </a:r>
                    <a:endParaRPr lang="en-US" altLang="ja-JP" dirty="0"/>
                  </a:p>
                </c:rich>
              </c:tx>
              <c:dLblPos val="ctr"/>
              <c:showLegendKey val="0"/>
              <c:showVal val="1"/>
              <c:showCatName val="0"/>
              <c:showSerName val="1"/>
              <c:showPercent val="0"/>
              <c:showBubbleSize val="0"/>
            </c:dLbl>
            <c:txPr>
              <a:bodyPr/>
              <a:lstStyle/>
              <a:p>
                <a:pPr>
                  <a:defRPr sz="1200"/>
                </a:pPr>
                <a:endParaRPr lang="ja-JP"/>
              </a:p>
            </c:txPr>
            <c:dLblPos val="ctr"/>
            <c:showLegendKey val="0"/>
            <c:showVal val="1"/>
            <c:showCatName val="0"/>
            <c:showSerName val="1"/>
            <c:showPercent val="0"/>
            <c:showBubbleSize val="0"/>
            <c:showLeaderLines val="0"/>
          </c:dLbls>
          <c:val>
            <c:numRef>
              <c:f>通所介護!$D$256</c:f>
              <c:numCache>
                <c:formatCode>0%</c:formatCode>
                <c:ptCount val="1"/>
                <c:pt idx="0">
                  <c:v>0.37912087912087911</c:v>
                </c:pt>
              </c:numCache>
            </c:numRef>
          </c:val>
        </c:ser>
        <c:ser>
          <c:idx val="1"/>
          <c:order val="1"/>
          <c:tx>
            <c:strRef>
              <c:f>通所介護!$B$255</c:f>
              <c:strCache>
                <c:ptCount val="1"/>
                <c:pt idx="0">
                  <c:v>高齢世帯</c:v>
                </c:pt>
              </c:strCache>
            </c:strRef>
          </c:tx>
          <c:spPr>
            <a:solidFill>
              <a:schemeClr val="tx2">
                <a:lumMod val="40000"/>
                <a:lumOff val="60000"/>
              </a:schemeClr>
            </a:solidFill>
          </c:spPr>
          <c:invertIfNegative val="0"/>
          <c:dLbls>
            <c:dLbl>
              <c:idx val="0"/>
              <c:layout/>
              <c:tx>
                <c:rich>
                  <a:bodyPr/>
                  <a:lstStyle/>
                  <a:p>
                    <a:r>
                      <a:rPr lang="en-US" altLang="ja-JP" sz="1200" dirty="0" smtClean="0"/>
                      <a:t> </a:t>
                    </a:r>
                    <a:r>
                      <a:rPr lang="en-US" altLang="ja-JP" sz="1200" dirty="0"/>
                      <a:t>16%</a:t>
                    </a:r>
                    <a:endParaRPr lang="en-US" altLang="ja-JP" dirty="0"/>
                  </a:p>
                </c:rich>
              </c:tx>
              <c:dLblPos val="ctr"/>
              <c:showLegendKey val="0"/>
              <c:showVal val="1"/>
              <c:showCatName val="0"/>
              <c:showSerName val="1"/>
              <c:showPercent val="0"/>
              <c:showBubbleSize val="0"/>
            </c:dLbl>
            <c:txPr>
              <a:bodyPr/>
              <a:lstStyle/>
              <a:p>
                <a:pPr>
                  <a:defRPr sz="1200"/>
                </a:pPr>
                <a:endParaRPr lang="ja-JP"/>
              </a:p>
            </c:txPr>
            <c:dLblPos val="ctr"/>
            <c:showLegendKey val="0"/>
            <c:showVal val="1"/>
            <c:showCatName val="0"/>
            <c:showSerName val="1"/>
            <c:showPercent val="0"/>
            <c:showBubbleSize val="0"/>
            <c:showLeaderLines val="0"/>
          </c:dLbls>
          <c:val>
            <c:numRef>
              <c:f>通所介護!$D$255</c:f>
              <c:numCache>
                <c:formatCode>0%</c:formatCode>
                <c:ptCount val="1"/>
                <c:pt idx="0">
                  <c:v>0.15934065934065933</c:v>
                </c:pt>
              </c:numCache>
            </c:numRef>
          </c:val>
        </c:ser>
        <c:ser>
          <c:idx val="0"/>
          <c:order val="2"/>
          <c:tx>
            <c:strRef>
              <c:f>通所介護!$B$254</c:f>
              <c:strCache>
                <c:ptCount val="1"/>
                <c:pt idx="0">
                  <c:v>独居</c:v>
                </c:pt>
              </c:strCache>
            </c:strRef>
          </c:tx>
          <c:spPr>
            <a:solidFill>
              <a:srgbClr val="FFC000"/>
            </a:solidFill>
          </c:spPr>
          <c:invertIfNegative val="0"/>
          <c:dLbls>
            <c:dLbl>
              <c:idx val="0"/>
              <c:layout/>
              <c:tx>
                <c:rich>
                  <a:bodyPr/>
                  <a:lstStyle/>
                  <a:p>
                    <a:r>
                      <a:rPr lang="en-US" altLang="ja-JP" sz="1200" dirty="0" smtClean="0"/>
                      <a:t>46</a:t>
                    </a:r>
                    <a:r>
                      <a:rPr lang="en-US" altLang="ja-JP" sz="1200" dirty="0"/>
                      <a:t>%</a:t>
                    </a:r>
                    <a:endParaRPr lang="en-US" altLang="ja-JP" dirty="0"/>
                  </a:p>
                </c:rich>
              </c:tx>
              <c:dLblPos val="ctr"/>
              <c:showLegendKey val="0"/>
              <c:showVal val="1"/>
              <c:showCatName val="0"/>
              <c:showSerName val="1"/>
              <c:showPercent val="0"/>
              <c:showBubbleSize val="0"/>
            </c:dLbl>
            <c:txPr>
              <a:bodyPr/>
              <a:lstStyle/>
              <a:p>
                <a:pPr>
                  <a:defRPr sz="1200"/>
                </a:pPr>
                <a:endParaRPr lang="ja-JP"/>
              </a:p>
            </c:txPr>
            <c:dLblPos val="ctr"/>
            <c:showLegendKey val="0"/>
            <c:showVal val="1"/>
            <c:showCatName val="0"/>
            <c:showSerName val="1"/>
            <c:showPercent val="0"/>
            <c:showBubbleSize val="0"/>
            <c:showLeaderLines val="0"/>
          </c:dLbls>
          <c:val>
            <c:numRef>
              <c:f>通所介護!$D$254</c:f>
              <c:numCache>
                <c:formatCode>0%</c:formatCode>
                <c:ptCount val="1"/>
                <c:pt idx="0">
                  <c:v>0.46153846153846156</c:v>
                </c:pt>
              </c:numCache>
            </c:numRef>
          </c:val>
        </c:ser>
        <c:dLbls>
          <c:showLegendKey val="0"/>
          <c:showVal val="0"/>
          <c:showCatName val="0"/>
          <c:showSerName val="0"/>
          <c:showPercent val="0"/>
          <c:showBubbleSize val="0"/>
        </c:dLbls>
        <c:gapWidth val="150"/>
        <c:overlap val="100"/>
        <c:axId val="145647872"/>
        <c:axId val="145666048"/>
      </c:barChart>
      <c:catAx>
        <c:axId val="145647872"/>
        <c:scaling>
          <c:orientation val="minMax"/>
        </c:scaling>
        <c:delete val="1"/>
        <c:axPos val="l"/>
        <c:majorTickMark val="out"/>
        <c:minorTickMark val="none"/>
        <c:tickLblPos val="nextTo"/>
        <c:crossAx val="145666048"/>
        <c:crosses val="autoZero"/>
        <c:auto val="1"/>
        <c:lblAlgn val="ctr"/>
        <c:lblOffset val="100"/>
        <c:noMultiLvlLbl val="0"/>
      </c:catAx>
      <c:valAx>
        <c:axId val="145666048"/>
        <c:scaling>
          <c:orientation val="minMax"/>
          <c:max val="1"/>
        </c:scaling>
        <c:delete val="1"/>
        <c:axPos val="b"/>
        <c:numFmt formatCode="0%" sourceLinked="1"/>
        <c:majorTickMark val="out"/>
        <c:minorTickMark val="none"/>
        <c:tickLblPos val="nextTo"/>
        <c:crossAx val="14564787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ja-JP" altLang="en-US" sz="1200" b="0" dirty="0" smtClean="0"/>
              <a:t>（</a:t>
            </a:r>
            <a:r>
              <a:rPr lang="ja-JP" altLang="en-US" sz="1200" b="0" dirty="0"/>
              <a:t>ｎ</a:t>
            </a:r>
            <a:r>
              <a:rPr lang="en-US" altLang="ja-JP" sz="1200" b="0" dirty="0"/>
              <a:t>=1,628)</a:t>
            </a:r>
            <a:endParaRPr lang="ja-JP" altLang="en-US" sz="1200" b="0" dirty="0"/>
          </a:p>
        </c:rich>
      </c:tx>
      <c:layout>
        <c:manualLayout>
          <c:xMode val="edge"/>
          <c:yMode val="edge"/>
          <c:x val="9.6464767991376078E-3"/>
          <c:y val="0.22400295853314736"/>
        </c:manualLayout>
      </c:layout>
      <c:overlay val="0"/>
    </c:title>
    <c:autoTitleDeleted val="0"/>
    <c:plotArea>
      <c:layout>
        <c:manualLayout>
          <c:layoutTarget val="inner"/>
          <c:xMode val="edge"/>
          <c:yMode val="edge"/>
          <c:x val="0.115768886493354"/>
          <c:y val="0.18848197701375846"/>
          <c:w val="0.63829099974012726"/>
          <c:h val="0.75251504153167859"/>
        </c:manualLayout>
      </c:layout>
      <c:barChart>
        <c:barDir val="bar"/>
        <c:grouping val="stacked"/>
        <c:varyColors val="0"/>
        <c:ser>
          <c:idx val="0"/>
          <c:order val="0"/>
          <c:tx>
            <c:strRef>
              <c:f>世帯構成・家事!$C$19</c:f>
              <c:strCache>
                <c:ptCount val="1"/>
                <c:pt idx="0">
                  <c:v>いる</c:v>
                </c:pt>
              </c:strCache>
            </c:strRef>
          </c:tx>
          <c:spPr>
            <a:solidFill>
              <a:schemeClr val="tx2">
                <a:lumMod val="40000"/>
                <a:lumOff val="60000"/>
              </a:schemeClr>
            </a:solidFill>
            <a:ln>
              <a:noFill/>
            </a:ln>
          </c:spPr>
          <c:invertIfNegative val="0"/>
          <c:dLbls>
            <c:dLbl>
              <c:idx val="0"/>
              <c:layout/>
              <c:tx>
                <c:rich>
                  <a:bodyPr/>
                  <a:lstStyle/>
                  <a:p>
                    <a:r>
                      <a:rPr lang="en-US" altLang="ja-JP" sz="1200" dirty="0" smtClean="0"/>
                      <a:t>91</a:t>
                    </a:r>
                    <a:r>
                      <a:rPr lang="en-US" altLang="ja-JP" sz="1200" dirty="0"/>
                      <a:t>%</a:t>
                    </a:r>
                    <a:endParaRPr lang="en-US" altLang="ja-JP" dirty="0"/>
                  </a:p>
                </c:rich>
              </c:tx>
              <c:dLblPos val="ctr"/>
              <c:showLegendKey val="0"/>
              <c:showVal val="1"/>
              <c:showCatName val="0"/>
              <c:showSerName val="1"/>
              <c:showPercent val="0"/>
              <c:showBubbleSize val="0"/>
            </c:dLbl>
            <c:txPr>
              <a:bodyPr/>
              <a:lstStyle/>
              <a:p>
                <a:pPr>
                  <a:defRPr sz="1200"/>
                </a:pPr>
                <a:endParaRPr lang="ja-JP"/>
              </a:p>
            </c:txPr>
            <c:dLblPos val="ctr"/>
            <c:showLegendKey val="0"/>
            <c:showVal val="1"/>
            <c:showCatName val="0"/>
            <c:showSerName val="1"/>
            <c:showPercent val="0"/>
            <c:showBubbleSize val="0"/>
            <c:showLeaderLines val="0"/>
          </c:dLbls>
          <c:val>
            <c:numRef>
              <c:f>世帯構成・家事!$C$20</c:f>
              <c:numCache>
                <c:formatCode>0%</c:formatCode>
                <c:ptCount val="1"/>
                <c:pt idx="0">
                  <c:v>0.90786240786240791</c:v>
                </c:pt>
              </c:numCache>
            </c:numRef>
          </c:val>
        </c:ser>
        <c:ser>
          <c:idx val="1"/>
          <c:order val="1"/>
          <c:tx>
            <c:strRef>
              <c:f>世帯構成・家事!$D$19</c:f>
              <c:strCache>
                <c:ptCount val="1"/>
              </c:strCache>
            </c:strRef>
          </c:tx>
          <c:invertIfNegative val="0"/>
          <c:val>
            <c:numRef>
              <c:f>世帯構成・家事!$D$20</c:f>
            </c:numRef>
          </c:val>
        </c:ser>
        <c:ser>
          <c:idx val="2"/>
          <c:order val="2"/>
          <c:tx>
            <c:strRef>
              <c:f>世帯構成・家事!$E$19</c:f>
              <c:strCache>
                <c:ptCount val="1"/>
                <c:pt idx="0">
                  <c:v>いない</c:v>
                </c:pt>
              </c:strCache>
            </c:strRef>
          </c:tx>
          <c:spPr>
            <a:solidFill>
              <a:srgbClr val="A50021"/>
            </a:solidFill>
            <a:ln>
              <a:noFill/>
            </a:ln>
          </c:spPr>
          <c:invertIfNegative val="0"/>
          <c:dLbls>
            <c:dLbl>
              <c:idx val="0"/>
              <c:layout>
                <c:manualLayout>
                  <c:x val="8.5230564886377855E-2"/>
                  <c:y val="-4.7884751010259158E-2"/>
                </c:manualLayout>
              </c:layout>
              <c:tx>
                <c:rich>
                  <a:bodyPr/>
                  <a:lstStyle/>
                  <a:p>
                    <a:pPr>
                      <a:defRPr sz="1200"/>
                    </a:pPr>
                    <a:r>
                      <a:rPr lang="en-US" altLang="ja-JP" sz="1200" dirty="0" smtClean="0"/>
                      <a:t> </a:t>
                    </a:r>
                    <a:r>
                      <a:rPr lang="en-US" altLang="ja-JP" sz="1200" dirty="0"/>
                      <a:t>8%</a:t>
                    </a:r>
                  </a:p>
                </c:rich>
              </c:tx>
              <c:spPr/>
              <c:dLblPos val="ctr"/>
              <c:showLegendKey val="0"/>
              <c:showVal val="1"/>
              <c:showCatName val="0"/>
              <c:showSerName val="1"/>
              <c:showPercent val="0"/>
              <c:showBubbleSize val="0"/>
            </c:dLbl>
            <c:txPr>
              <a:bodyPr/>
              <a:lstStyle/>
              <a:p>
                <a:pPr>
                  <a:defRPr sz="1100"/>
                </a:pPr>
                <a:endParaRPr lang="ja-JP"/>
              </a:p>
            </c:txPr>
            <c:dLblPos val="ctr"/>
            <c:showLegendKey val="0"/>
            <c:showVal val="1"/>
            <c:showCatName val="0"/>
            <c:showSerName val="1"/>
            <c:showPercent val="0"/>
            <c:showBubbleSize val="0"/>
            <c:showLeaderLines val="0"/>
          </c:dLbls>
          <c:val>
            <c:numRef>
              <c:f>世帯構成・家事!$E$20</c:f>
              <c:numCache>
                <c:formatCode>0%</c:formatCode>
                <c:ptCount val="1"/>
                <c:pt idx="0">
                  <c:v>7.9852579852579847E-2</c:v>
                </c:pt>
              </c:numCache>
            </c:numRef>
          </c:val>
        </c:ser>
        <c:ser>
          <c:idx val="3"/>
          <c:order val="3"/>
          <c:tx>
            <c:strRef>
              <c:f>世帯構成・家事!$F$19</c:f>
              <c:strCache>
                <c:ptCount val="1"/>
              </c:strCache>
            </c:strRef>
          </c:tx>
          <c:invertIfNegative val="0"/>
          <c:val>
            <c:numRef>
              <c:f>世帯構成・家事!$F$20</c:f>
            </c:numRef>
          </c:val>
        </c:ser>
        <c:ser>
          <c:idx val="4"/>
          <c:order val="4"/>
          <c:tx>
            <c:strRef>
              <c:f>世帯構成・家事!$G$19</c:f>
              <c:strCache>
                <c:ptCount val="1"/>
              </c:strCache>
            </c:strRef>
          </c:tx>
          <c:invertIfNegative val="0"/>
          <c:val>
            <c:numRef>
              <c:f>世帯構成・家事!$G$20</c:f>
            </c:numRef>
          </c:val>
        </c:ser>
        <c:ser>
          <c:idx val="5"/>
          <c:order val="5"/>
          <c:tx>
            <c:strRef>
              <c:f>世帯構成・家事!$H$19</c:f>
              <c:strCache>
                <c:ptCount val="1"/>
              </c:strCache>
            </c:strRef>
          </c:tx>
          <c:invertIfNegative val="0"/>
          <c:val>
            <c:numRef>
              <c:f>世帯構成・家事!$H$20</c:f>
            </c:numRef>
          </c:val>
        </c:ser>
        <c:ser>
          <c:idx val="6"/>
          <c:order val="6"/>
          <c:tx>
            <c:strRef>
              <c:f>世帯構成・家事!$I$19</c:f>
              <c:strCache>
                <c:ptCount val="1"/>
                <c:pt idx="0">
                  <c:v>未記入</c:v>
                </c:pt>
              </c:strCache>
            </c:strRef>
          </c:tx>
          <c:invertIfNegative val="0"/>
          <c:val>
            <c:numRef>
              <c:f>世帯構成・家事!$I$20</c:f>
              <c:numCache>
                <c:formatCode>0%</c:formatCode>
                <c:ptCount val="1"/>
                <c:pt idx="0">
                  <c:v>1.2285012285012284E-2</c:v>
                </c:pt>
              </c:numCache>
            </c:numRef>
          </c:val>
        </c:ser>
        <c:dLbls>
          <c:showLegendKey val="0"/>
          <c:showVal val="0"/>
          <c:showCatName val="0"/>
          <c:showSerName val="0"/>
          <c:showPercent val="0"/>
          <c:showBubbleSize val="0"/>
        </c:dLbls>
        <c:gapWidth val="150"/>
        <c:overlap val="100"/>
        <c:axId val="147371520"/>
        <c:axId val="147373056"/>
      </c:barChart>
      <c:catAx>
        <c:axId val="147371520"/>
        <c:scaling>
          <c:orientation val="minMax"/>
        </c:scaling>
        <c:delete val="1"/>
        <c:axPos val="l"/>
        <c:majorTickMark val="out"/>
        <c:minorTickMark val="none"/>
        <c:tickLblPos val="nextTo"/>
        <c:crossAx val="147373056"/>
        <c:crosses val="autoZero"/>
        <c:auto val="1"/>
        <c:lblAlgn val="ctr"/>
        <c:lblOffset val="100"/>
        <c:noMultiLvlLbl val="0"/>
      </c:catAx>
      <c:valAx>
        <c:axId val="147373056"/>
        <c:scaling>
          <c:orientation val="minMax"/>
          <c:max val="1"/>
          <c:min val="0"/>
        </c:scaling>
        <c:delete val="1"/>
        <c:axPos val="b"/>
        <c:numFmt formatCode="0%" sourceLinked="1"/>
        <c:majorTickMark val="out"/>
        <c:minorTickMark val="none"/>
        <c:tickLblPos val="nextTo"/>
        <c:crossAx val="147371520"/>
        <c:crosses val="autoZero"/>
        <c:crossBetween val="between"/>
      </c:valAx>
    </c:plotArea>
    <c:legend>
      <c:legendPos val="t"/>
      <c:legendEntry>
        <c:idx val="2"/>
        <c:delete val="1"/>
      </c:legendEntry>
      <c:layout>
        <c:manualLayout>
          <c:xMode val="edge"/>
          <c:yMode val="edge"/>
          <c:x val="5.8055959267351319E-2"/>
          <c:y val="0"/>
          <c:w val="0.83078779945522974"/>
          <c:h val="0.24195579111492282"/>
        </c:manualLayout>
      </c:layout>
      <c:overlay val="0"/>
      <c:txPr>
        <a:bodyPr/>
        <a:lstStyle/>
        <a:p>
          <a:pPr>
            <a:defRPr sz="1200"/>
          </a:pPr>
          <a:endParaRPr lang="ja-JP"/>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ja-JP" altLang="en-US" sz="1200" b="0" dirty="0" smtClean="0"/>
              <a:t>（ｎ</a:t>
            </a:r>
            <a:r>
              <a:rPr lang="en-US" altLang="ja-JP" sz="1200" b="0" dirty="0"/>
              <a:t>=201)</a:t>
            </a:r>
            <a:endParaRPr lang="ja-JP" altLang="en-US" sz="1200" b="0" dirty="0"/>
          </a:p>
        </c:rich>
      </c:tx>
      <c:layout>
        <c:manualLayout>
          <c:xMode val="edge"/>
          <c:yMode val="edge"/>
          <c:x val="2.9675242777505093E-3"/>
          <c:y val="4.4931020270258318E-2"/>
        </c:manualLayout>
      </c:layout>
      <c:overlay val="0"/>
    </c:title>
    <c:autoTitleDeleted val="0"/>
    <c:plotArea>
      <c:layout>
        <c:manualLayout>
          <c:layoutTarget val="inner"/>
          <c:xMode val="edge"/>
          <c:yMode val="edge"/>
          <c:x val="0.11546228505852861"/>
          <c:y val="0.23754774506277512"/>
          <c:w val="0.64263357196332194"/>
          <c:h val="0.7595361663497936"/>
        </c:manualLayout>
      </c:layout>
      <c:barChart>
        <c:barDir val="bar"/>
        <c:grouping val="stacked"/>
        <c:varyColors val="0"/>
        <c:ser>
          <c:idx val="1"/>
          <c:order val="0"/>
          <c:tx>
            <c:strRef>
              <c:f>訪問介護!$B$139</c:f>
              <c:strCache>
                <c:ptCount val="1"/>
                <c:pt idx="0">
                  <c:v>いる</c:v>
                </c:pt>
              </c:strCache>
            </c:strRef>
          </c:tx>
          <c:spPr>
            <a:solidFill>
              <a:schemeClr val="tx2">
                <a:lumMod val="40000"/>
                <a:lumOff val="60000"/>
              </a:schemeClr>
            </a:solidFill>
            <a:ln>
              <a:noFill/>
            </a:ln>
          </c:spPr>
          <c:invertIfNegative val="0"/>
          <c:dLbls>
            <c:dLbl>
              <c:idx val="0"/>
              <c:layout/>
              <c:tx>
                <c:rich>
                  <a:bodyPr/>
                  <a:lstStyle/>
                  <a:p>
                    <a:r>
                      <a:rPr lang="en-US" altLang="ja-JP" sz="1200" dirty="0" smtClean="0"/>
                      <a:t>88</a:t>
                    </a:r>
                    <a:r>
                      <a:rPr lang="en-US" altLang="ja-JP" sz="1200" dirty="0"/>
                      <a:t>%</a:t>
                    </a:r>
                    <a:endParaRPr lang="en-US" altLang="ja-JP" dirty="0"/>
                  </a:p>
                </c:rich>
              </c:tx>
              <c:dLblPos val="ctr"/>
              <c:showLegendKey val="0"/>
              <c:showVal val="1"/>
              <c:showCatName val="0"/>
              <c:showSerName val="1"/>
              <c:showPercent val="0"/>
              <c:showBubbleSize val="0"/>
            </c:dLbl>
            <c:txPr>
              <a:bodyPr/>
              <a:lstStyle/>
              <a:p>
                <a:pPr>
                  <a:defRPr sz="1200"/>
                </a:pPr>
                <a:endParaRPr lang="ja-JP"/>
              </a:p>
            </c:txPr>
            <c:dLblPos val="ctr"/>
            <c:showLegendKey val="0"/>
            <c:showVal val="1"/>
            <c:showCatName val="0"/>
            <c:showSerName val="1"/>
            <c:showPercent val="0"/>
            <c:showBubbleSize val="0"/>
            <c:showLeaderLines val="0"/>
          </c:dLbls>
          <c:val>
            <c:numRef>
              <c:f>訪問介護!$D$139</c:f>
              <c:numCache>
                <c:formatCode>0%</c:formatCode>
                <c:ptCount val="1"/>
                <c:pt idx="0">
                  <c:v>0.87562189054726369</c:v>
                </c:pt>
              </c:numCache>
            </c:numRef>
          </c:val>
        </c:ser>
        <c:ser>
          <c:idx val="0"/>
          <c:order val="1"/>
          <c:tx>
            <c:strRef>
              <c:f>訪問介護!$B$138</c:f>
              <c:strCache>
                <c:ptCount val="1"/>
                <c:pt idx="0">
                  <c:v>いない</c:v>
                </c:pt>
              </c:strCache>
            </c:strRef>
          </c:tx>
          <c:spPr>
            <a:solidFill>
              <a:srgbClr val="A50021"/>
            </a:solidFill>
            <a:ln>
              <a:noFill/>
            </a:ln>
          </c:spPr>
          <c:invertIfNegative val="0"/>
          <c:dLbls>
            <c:dLbl>
              <c:idx val="0"/>
              <c:layout>
                <c:manualLayout>
                  <c:x val="9.7720829991483765E-2"/>
                  <c:y val="-9.8038367279121609E-3"/>
                </c:manualLayout>
              </c:layout>
              <c:tx>
                <c:rich>
                  <a:bodyPr/>
                  <a:lstStyle/>
                  <a:p>
                    <a:pPr>
                      <a:defRPr sz="1100"/>
                    </a:pPr>
                    <a:r>
                      <a:rPr lang="en-US" altLang="ja-JP" dirty="0" smtClean="0"/>
                      <a:t> </a:t>
                    </a:r>
                    <a:r>
                      <a:rPr lang="en-US" altLang="ja-JP" dirty="0"/>
                      <a:t>12%</a:t>
                    </a:r>
                    <a:endParaRPr lang="ja-JP" altLang="en-US" dirty="0"/>
                  </a:p>
                </c:rich>
              </c:tx>
              <c:spPr/>
              <c:dLblPos val="ctr"/>
              <c:showLegendKey val="0"/>
              <c:showVal val="1"/>
              <c:showCatName val="0"/>
              <c:showSerName val="1"/>
              <c:showPercent val="0"/>
              <c:showBubbleSize val="0"/>
            </c:dLbl>
            <c:dLblPos val="ctr"/>
            <c:showLegendKey val="0"/>
            <c:showVal val="1"/>
            <c:showCatName val="0"/>
            <c:showSerName val="1"/>
            <c:showPercent val="0"/>
            <c:showBubbleSize val="0"/>
            <c:showLeaderLines val="0"/>
          </c:dLbls>
          <c:val>
            <c:numRef>
              <c:f>訪問介護!$D$138</c:f>
              <c:numCache>
                <c:formatCode>0%</c:formatCode>
                <c:ptCount val="1"/>
                <c:pt idx="0">
                  <c:v>0.11940298507462686</c:v>
                </c:pt>
              </c:numCache>
            </c:numRef>
          </c:val>
        </c:ser>
        <c:dLbls>
          <c:showLegendKey val="0"/>
          <c:showVal val="0"/>
          <c:showCatName val="0"/>
          <c:showSerName val="0"/>
          <c:showPercent val="0"/>
          <c:showBubbleSize val="0"/>
        </c:dLbls>
        <c:gapWidth val="150"/>
        <c:overlap val="100"/>
        <c:axId val="43227392"/>
        <c:axId val="43428864"/>
      </c:barChart>
      <c:catAx>
        <c:axId val="43227392"/>
        <c:scaling>
          <c:orientation val="minMax"/>
        </c:scaling>
        <c:delete val="1"/>
        <c:axPos val="l"/>
        <c:majorTickMark val="out"/>
        <c:minorTickMark val="none"/>
        <c:tickLblPos val="nextTo"/>
        <c:crossAx val="43428864"/>
        <c:crosses val="autoZero"/>
        <c:auto val="1"/>
        <c:lblAlgn val="ctr"/>
        <c:lblOffset val="100"/>
        <c:noMultiLvlLbl val="0"/>
      </c:catAx>
      <c:valAx>
        <c:axId val="43428864"/>
        <c:scaling>
          <c:orientation val="minMax"/>
          <c:max val="1"/>
          <c:min val="0"/>
        </c:scaling>
        <c:delete val="1"/>
        <c:axPos val="b"/>
        <c:numFmt formatCode="0%" sourceLinked="1"/>
        <c:majorTickMark val="out"/>
        <c:minorTickMark val="none"/>
        <c:tickLblPos val="nextTo"/>
        <c:crossAx val="4322739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ja-JP" altLang="en-US" sz="1200" b="0" dirty="0" smtClean="0"/>
              <a:t>（</a:t>
            </a:r>
            <a:r>
              <a:rPr lang="ja-JP" altLang="en-US" sz="1200" b="0" dirty="0"/>
              <a:t>ｎ＝</a:t>
            </a:r>
            <a:r>
              <a:rPr lang="en-US" altLang="ja-JP" sz="1200" b="0" dirty="0"/>
              <a:t>113)</a:t>
            </a:r>
            <a:endParaRPr lang="ja-JP" altLang="en-US" sz="1200" b="0" dirty="0"/>
          </a:p>
        </c:rich>
      </c:tx>
      <c:layout>
        <c:manualLayout>
          <c:xMode val="edge"/>
          <c:yMode val="edge"/>
          <c:x val="5.6695894657567743E-3"/>
          <c:y val="7.5436619132686775E-2"/>
        </c:manualLayout>
      </c:layout>
      <c:overlay val="0"/>
    </c:title>
    <c:autoTitleDeleted val="0"/>
    <c:plotArea>
      <c:layout>
        <c:manualLayout>
          <c:layoutTarget val="inner"/>
          <c:xMode val="edge"/>
          <c:yMode val="edge"/>
          <c:x val="0.11652912437286757"/>
          <c:y val="0.20745070261488863"/>
          <c:w val="0.68745313362427485"/>
          <c:h val="0.68279644141113993"/>
        </c:manualLayout>
      </c:layout>
      <c:barChart>
        <c:barDir val="bar"/>
        <c:grouping val="stacked"/>
        <c:varyColors val="0"/>
        <c:ser>
          <c:idx val="0"/>
          <c:order val="0"/>
          <c:tx>
            <c:strRef>
              <c:f>'[Microsoft PowerPoint 内のグラフ]通所介護'!$H$261</c:f>
              <c:strCache>
                <c:ptCount val="1"/>
                <c:pt idx="0">
                  <c:v>いる</c:v>
                </c:pt>
              </c:strCache>
            </c:strRef>
          </c:tx>
          <c:spPr>
            <a:solidFill>
              <a:schemeClr val="tx2">
                <a:lumMod val="40000"/>
                <a:lumOff val="60000"/>
              </a:schemeClr>
            </a:solidFill>
            <a:ln>
              <a:noFill/>
            </a:ln>
          </c:spPr>
          <c:invertIfNegative val="0"/>
          <c:dLbls>
            <c:dLbl>
              <c:idx val="0"/>
              <c:layout/>
              <c:tx>
                <c:rich>
                  <a:bodyPr/>
                  <a:lstStyle/>
                  <a:p>
                    <a:pPr>
                      <a:defRPr sz="1200"/>
                    </a:pPr>
                    <a:r>
                      <a:rPr lang="en-US" altLang="ja-JP" sz="1200" smtClean="0"/>
                      <a:t> </a:t>
                    </a:r>
                    <a:r>
                      <a:rPr lang="en-US" altLang="ja-JP" sz="1200" dirty="0"/>
                      <a:t>93%</a:t>
                    </a:r>
                  </a:p>
                </c:rich>
              </c:tx>
              <c:spPr/>
              <c:dLblPos val="ctr"/>
              <c:showLegendKey val="0"/>
              <c:showVal val="1"/>
              <c:showCatName val="0"/>
              <c:showSerName val="1"/>
              <c:showPercent val="0"/>
              <c:showBubbleSize val="0"/>
            </c:dLbl>
            <c:txPr>
              <a:bodyPr/>
              <a:lstStyle/>
              <a:p>
                <a:pPr>
                  <a:defRPr sz="1100"/>
                </a:pPr>
                <a:endParaRPr lang="ja-JP"/>
              </a:p>
            </c:txPr>
            <c:dLblPos val="ctr"/>
            <c:showLegendKey val="0"/>
            <c:showVal val="1"/>
            <c:showCatName val="0"/>
            <c:showSerName val="1"/>
            <c:showPercent val="0"/>
            <c:showBubbleSize val="0"/>
            <c:showLeaderLines val="0"/>
          </c:dLbls>
          <c:val>
            <c:numRef>
              <c:f>'[Microsoft PowerPoint 内のグラフ]通所介護'!$H$265</c:f>
              <c:numCache>
                <c:formatCode>0%</c:formatCode>
                <c:ptCount val="1"/>
                <c:pt idx="0">
                  <c:v>0.92920353982300885</c:v>
                </c:pt>
              </c:numCache>
            </c:numRef>
          </c:val>
        </c:ser>
        <c:ser>
          <c:idx val="1"/>
          <c:order val="1"/>
          <c:tx>
            <c:strRef>
              <c:f>'[Microsoft PowerPoint 内のグラフ]通所介護'!$I$261</c:f>
              <c:strCache>
                <c:ptCount val="1"/>
                <c:pt idx="0">
                  <c:v>いない</c:v>
                </c:pt>
              </c:strCache>
            </c:strRef>
          </c:tx>
          <c:spPr>
            <a:solidFill>
              <a:srgbClr val="A50021"/>
            </a:solidFill>
            <a:ln>
              <a:noFill/>
            </a:ln>
          </c:spPr>
          <c:invertIfNegative val="0"/>
          <c:dLbls>
            <c:dLbl>
              <c:idx val="0"/>
              <c:layout>
                <c:manualLayout>
                  <c:x val="9.5395645667685963E-2"/>
                  <c:y val="-1.6564434200074196E-2"/>
                </c:manualLayout>
              </c:layout>
              <c:tx>
                <c:rich>
                  <a:bodyPr/>
                  <a:lstStyle/>
                  <a:p>
                    <a:pPr>
                      <a:defRPr sz="1200"/>
                    </a:pPr>
                    <a:r>
                      <a:rPr lang="en-US" altLang="ja-JP" sz="1200" dirty="0" smtClean="0"/>
                      <a:t> </a:t>
                    </a:r>
                    <a:r>
                      <a:rPr lang="en-US" altLang="ja-JP" sz="1200" dirty="0"/>
                      <a:t>7%</a:t>
                    </a:r>
                    <a:endParaRPr lang="ja-JP" altLang="en-US" sz="1200" dirty="0"/>
                  </a:p>
                </c:rich>
              </c:tx>
              <c:spPr/>
              <c:dLblPos val="ctr"/>
              <c:showLegendKey val="0"/>
              <c:showVal val="1"/>
              <c:showCatName val="0"/>
              <c:showSerName val="1"/>
              <c:showPercent val="0"/>
              <c:showBubbleSize val="0"/>
            </c:dLbl>
            <c:txPr>
              <a:bodyPr/>
              <a:lstStyle/>
              <a:p>
                <a:pPr>
                  <a:defRPr sz="1100"/>
                </a:pPr>
                <a:endParaRPr lang="ja-JP"/>
              </a:p>
            </c:txPr>
            <c:dLblPos val="ctr"/>
            <c:showLegendKey val="0"/>
            <c:showVal val="1"/>
            <c:showCatName val="0"/>
            <c:showSerName val="1"/>
            <c:showPercent val="0"/>
            <c:showBubbleSize val="0"/>
            <c:showLeaderLines val="0"/>
          </c:dLbls>
          <c:val>
            <c:numRef>
              <c:f>'[Microsoft PowerPoint 内のグラフ]通所介護'!$I$265</c:f>
              <c:numCache>
                <c:formatCode>0%</c:formatCode>
                <c:ptCount val="1"/>
                <c:pt idx="0">
                  <c:v>7.0796460176991149E-2</c:v>
                </c:pt>
              </c:numCache>
            </c:numRef>
          </c:val>
        </c:ser>
        <c:dLbls>
          <c:showLegendKey val="0"/>
          <c:showVal val="0"/>
          <c:showCatName val="0"/>
          <c:showSerName val="0"/>
          <c:showPercent val="0"/>
          <c:showBubbleSize val="0"/>
        </c:dLbls>
        <c:gapWidth val="150"/>
        <c:overlap val="100"/>
        <c:axId val="148462592"/>
        <c:axId val="148468480"/>
      </c:barChart>
      <c:catAx>
        <c:axId val="148462592"/>
        <c:scaling>
          <c:orientation val="minMax"/>
        </c:scaling>
        <c:delete val="1"/>
        <c:axPos val="l"/>
        <c:majorTickMark val="out"/>
        <c:minorTickMark val="none"/>
        <c:tickLblPos val="nextTo"/>
        <c:crossAx val="148468480"/>
        <c:crosses val="autoZero"/>
        <c:auto val="1"/>
        <c:lblAlgn val="ctr"/>
        <c:lblOffset val="100"/>
        <c:noMultiLvlLbl val="0"/>
      </c:catAx>
      <c:valAx>
        <c:axId val="148468480"/>
        <c:scaling>
          <c:orientation val="minMax"/>
          <c:max val="1"/>
          <c:min val="0"/>
        </c:scaling>
        <c:delete val="1"/>
        <c:axPos val="b"/>
        <c:numFmt formatCode="0%" sourceLinked="1"/>
        <c:majorTickMark val="out"/>
        <c:minorTickMark val="none"/>
        <c:tickLblPos val="nextTo"/>
        <c:crossAx val="14846259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ja-JP" altLang="en-US" sz="1200" b="0" dirty="0" smtClean="0"/>
              <a:t>（</a:t>
            </a:r>
            <a:r>
              <a:rPr lang="en-US" altLang="ja-JP" sz="1200" b="0" dirty="0" smtClean="0"/>
              <a:t>n=2,586)</a:t>
            </a:r>
            <a:endParaRPr lang="ja-JP" altLang="en-US" sz="1200" b="0" dirty="0"/>
          </a:p>
        </c:rich>
      </c:tx>
      <c:layout>
        <c:manualLayout>
          <c:xMode val="edge"/>
          <c:yMode val="edge"/>
          <c:x val="0.31597505303003448"/>
          <c:y val="0.2219018154852217"/>
        </c:manualLayout>
      </c:layout>
      <c:overlay val="0"/>
    </c:title>
    <c:autoTitleDeleted val="0"/>
    <c:plotArea>
      <c:layout>
        <c:manualLayout>
          <c:layoutTarget val="inner"/>
          <c:xMode val="edge"/>
          <c:yMode val="edge"/>
          <c:x val="0.35367551945011244"/>
          <c:y val="0.18901174472241627"/>
          <c:w val="0.43989157738721651"/>
          <c:h val="0.768385664378194"/>
        </c:manualLayout>
      </c:layout>
      <c:barChart>
        <c:barDir val="bar"/>
        <c:grouping val="percentStacked"/>
        <c:varyColors val="0"/>
        <c:ser>
          <c:idx val="1"/>
          <c:order val="0"/>
          <c:tx>
            <c:strRef>
              <c:f>Sheet1!$A$27</c:f>
              <c:strCache>
                <c:ptCount val="1"/>
                <c:pt idx="0">
                  <c:v>行っていない</c:v>
                </c:pt>
              </c:strCache>
            </c:strRef>
          </c:tx>
          <c:spPr>
            <a:solidFill>
              <a:schemeClr val="accent3">
                <a:lumMod val="60000"/>
                <a:lumOff val="40000"/>
              </a:schemeClr>
            </a:solidFill>
          </c:spPr>
          <c:invertIfNegative val="0"/>
          <c:dLbls>
            <c:dLbl>
              <c:idx val="0"/>
              <c:layout/>
              <c:tx>
                <c:rich>
                  <a:bodyPr/>
                  <a:lstStyle/>
                  <a:p>
                    <a:r>
                      <a:rPr lang="en-US" altLang="ja-JP" sz="1200" dirty="0" smtClean="0"/>
                      <a:t> </a:t>
                    </a:r>
                    <a:r>
                      <a:rPr lang="en-US" altLang="ja-JP" sz="1200" dirty="0"/>
                      <a:t>20%</a:t>
                    </a:r>
                    <a:endParaRPr lang="en-US" altLang="ja-JP" dirty="0"/>
                  </a:p>
                </c:rich>
              </c:tx>
              <c:showLegendKey val="0"/>
              <c:showVal val="1"/>
              <c:showCatName val="0"/>
              <c:showSerName val="1"/>
              <c:showPercent val="0"/>
              <c:showBubbleSize val="0"/>
            </c:dLbl>
            <c:txPr>
              <a:bodyPr/>
              <a:lstStyle/>
              <a:p>
                <a:pPr>
                  <a:defRPr sz="1200"/>
                </a:pPr>
                <a:endParaRPr lang="ja-JP"/>
              </a:p>
            </c:txPr>
            <c:showLegendKey val="0"/>
            <c:showVal val="1"/>
            <c:showCatName val="0"/>
            <c:showSerName val="1"/>
            <c:showPercent val="0"/>
            <c:showBubbleSize val="0"/>
            <c:showLeaderLines val="0"/>
          </c:dLbls>
          <c:val>
            <c:numRef>
              <c:f>Sheet1!$E$27</c:f>
              <c:numCache>
                <c:formatCode>0%</c:formatCode>
                <c:ptCount val="1"/>
                <c:pt idx="0">
                  <c:v>0.2045630317092034</c:v>
                </c:pt>
              </c:numCache>
            </c:numRef>
          </c:val>
        </c:ser>
        <c:ser>
          <c:idx val="0"/>
          <c:order val="1"/>
          <c:tx>
            <c:strRef>
              <c:f>Sheet1!$A$25</c:f>
              <c:strCache>
                <c:ptCount val="1"/>
                <c:pt idx="0">
                  <c:v>全部できる</c:v>
                </c:pt>
              </c:strCache>
            </c:strRef>
          </c:tx>
          <c:spPr>
            <a:solidFill>
              <a:schemeClr val="tx2">
                <a:lumMod val="40000"/>
                <a:lumOff val="60000"/>
              </a:schemeClr>
            </a:solidFill>
          </c:spPr>
          <c:invertIfNegative val="0"/>
          <c:dLbls>
            <c:dLbl>
              <c:idx val="0"/>
              <c:layout>
                <c:manualLayout>
                  <c:x val="-1.0059125729111227E-2"/>
                  <c:y val="7.3340879166570415E-3"/>
                </c:manualLayout>
              </c:layout>
              <c:tx>
                <c:rich>
                  <a:bodyPr/>
                  <a:lstStyle/>
                  <a:p>
                    <a:r>
                      <a:rPr lang="en-US" altLang="ja-JP" sz="1200" dirty="0" smtClean="0"/>
                      <a:t> </a:t>
                    </a:r>
                    <a:r>
                      <a:rPr lang="en-US" altLang="ja-JP" sz="1200" dirty="0"/>
                      <a:t>22%</a:t>
                    </a:r>
                    <a:endParaRPr lang="en-US" altLang="ja-JP" dirty="0"/>
                  </a:p>
                </c:rich>
              </c:tx>
              <c:dLblPos val="ctr"/>
              <c:showLegendKey val="0"/>
              <c:showVal val="1"/>
              <c:showCatName val="0"/>
              <c:showSerName val="1"/>
              <c:showPercent val="0"/>
              <c:showBubbleSize val="0"/>
            </c:dLbl>
            <c:txPr>
              <a:bodyPr/>
              <a:lstStyle/>
              <a:p>
                <a:pPr>
                  <a:defRPr sz="1200"/>
                </a:pPr>
                <a:endParaRPr lang="ja-JP"/>
              </a:p>
            </c:txPr>
            <c:dLblPos val="inEnd"/>
            <c:showLegendKey val="0"/>
            <c:showVal val="1"/>
            <c:showCatName val="0"/>
            <c:showSerName val="1"/>
            <c:showPercent val="0"/>
            <c:showBubbleSize val="0"/>
            <c:showLeaderLines val="0"/>
          </c:dLbls>
          <c:val>
            <c:numRef>
              <c:f>Sheet1!$E$25</c:f>
              <c:numCache>
                <c:formatCode>0%</c:formatCode>
                <c:ptCount val="1"/>
                <c:pt idx="0">
                  <c:v>0.21771075019334879</c:v>
                </c:pt>
              </c:numCache>
            </c:numRef>
          </c:val>
        </c:ser>
        <c:ser>
          <c:idx val="2"/>
          <c:order val="2"/>
          <c:tx>
            <c:strRef>
              <c:f>Sheet1!$A$31</c:f>
              <c:strCache>
                <c:ptCount val="1"/>
                <c:pt idx="0">
                  <c:v>一部できない</c:v>
                </c:pt>
              </c:strCache>
            </c:strRef>
          </c:tx>
          <c:spPr>
            <a:solidFill>
              <a:srgbClr val="FFC000"/>
            </a:solidFill>
          </c:spPr>
          <c:invertIfNegative val="0"/>
          <c:dLbls>
            <c:dLbl>
              <c:idx val="0"/>
              <c:layout/>
              <c:tx>
                <c:rich>
                  <a:bodyPr/>
                  <a:lstStyle/>
                  <a:p>
                    <a:r>
                      <a:rPr lang="en-US" altLang="ja-JP" sz="1200" dirty="0" smtClean="0"/>
                      <a:t>41</a:t>
                    </a:r>
                    <a:r>
                      <a:rPr lang="en-US" altLang="ja-JP" sz="1200" dirty="0"/>
                      <a:t>%</a:t>
                    </a:r>
                    <a:endParaRPr lang="en-US" altLang="ja-JP" dirty="0"/>
                  </a:p>
                </c:rich>
              </c:tx>
              <c:showLegendKey val="0"/>
              <c:showVal val="1"/>
              <c:showCatName val="0"/>
              <c:showSerName val="1"/>
              <c:showPercent val="0"/>
              <c:showBubbleSize val="0"/>
            </c:dLbl>
            <c:txPr>
              <a:bodyPr/>
              <a:lstStyle/>
              <a:p>
                <a:pPr>
                  <a:defRPr sz="1200"/>
                </a:pPr>
                <a:endParaRPr lang="ja-JP"/>
              </a:p>
            </c:txPr>
            <c:showLegendKey val="0"/>
            <c:showVal val="1"/>
            <c:showCatName val="0"/>
            <c:showSerName val="1"/>
            <c:showPercent val="0"/>
            <c:showBubbleSize val="0"/>
            <c:showLeaderLines val="0"/>
          </c:dLbls>
          <c:val>
            <c:numRef>
              <c:f>Sheet1!$E$31</c:f>
              <c:numCache>
                <c:formatCode>0%</c:formatCode>
                <c:ptCount val="1"/>
                <c:pt idx="0">
                  <c:v>0.40603248259860791</c:v>
                </c:pt>
              </c:numCache>
            </c:numRef>
          </c:val>
        </c:ser>
        <c:ser>
          <c:idx val="3"/>
          <c:order val="3"/>
          <c:tx>
            <c:strRef>
              <c:f>Sheet1!$A$33</c:f>
              <c:strCache>
                <c:ptCount val="1"/>
                <c:pt idx="0">
                  <c:v>全部できない</c:v>
                </c:pt>
              </c:strCache>
            </c:strRef>
          </c:tx>
          <c:spPr>
            <a:solidFill>
              <a:srgbClr val="A50021"/>
            </a:solidFill>
            <a:ln w="38100">
              <a:noFill/>
            </a:ln>
          </c:spPr>
          <c:invertIfNegative val="0"/>
          <c:dLbls>
            <c:dLbl>
              <c:idx val="0"/>
              <c:layout>
                <c:manualLayout>
                  <c:x val="0.11784717818481673"/>
                  <c:y val="6.0757975404493555E-2"/>
                </c:manualLayout>
              </c:layout>
              <c:tx>
                <c:rich>
                  <a:bodyPr/>
                  <a:lstStyle/>
                  <a:p>
                    <a:pPr>
                      <a:defRPr sz="1100">
                        <a:solidFill>
                          <a:schemeClr val="tx1"/>
                        </a:solidFill>
                      </a:defRPr>
                    </a:pPr>
                    <a:r>
                      <a:rPr lang="en-US" altLang="ja-JP" sz="1100" dirty="0" smtClean="0">
                        <a:solidFill>
                          <a:schemeClr val="tx1"/>
                        </a:solidFill>
                      </a:rPr>
                      <a:t> </a:t>
                    </a:r>
                    <a:r>
                      <a:rPr lang="en-US" altLang="ja-JP" sz="1100" dirty="0">
                        <a:solidFill>
                          <a:schemeClr val="tx1"/>
                        </a:solidFill>
                      </a:rPr>
                      <a:t>7%</a:t>
                    </a:r>
                    <a:endParaRPr lang="ja-JP" altLang="en-US" dirty="0">
                      <a:solidFill>
                        <a:schemeClr val="tx1"/>
                      </a:solidFill>
                    </a:endParaRPr>
                  </a:p>
                </c:rich>
              </c:tx>
              <c:spPr/>
              <c:showLegendKey val="0"/>
              <c:showVal val="1"/>
              <c:showCatName val="0"/>
              <c:showSerName val="1"/>
              <c:showPercent val="0"/>
              <c:showBubbleSize val="0"/>
            </c:dLbl>
            <c:txPr>
              <a:bodyPr/>
              <a:lstStyle/>
              <a:p>
                <a:pPr>
                  <a:defRPr sz="1100"/>
                </a:pPr>
                <a:endParaRPr lang="ja-JP"/>
              </a:p>
            </c:txPr>
            <c:showLegendKey val="0"/>
            <c:showVal val="1"/>
            <c:showCatName val="0"/>
            <c:showSerName val="1"/>
            <c:showPercent val="0"/>
            <c:showBubbleSize val="0"/>
            <c:showLeaderLines val="0"/>
          </c:dLbls>
          <c:val>
            <c:numRef>
              <c:f>Sheet1!$E$33</c:f>
              <c:numCache>
                <c:formatCode>0%</c:formatCode>
                <c:ptCount val="1"/>
                <c:pt idx="0">
                  <c:v>7.0378963650425369E-2</c:v>
                </c:pt>
              </c:numCache>
            </c:numRef>
          </c:val>
        </c:ser>
        <c:ser>
          <c:idx val="4"/>
          <c:order val="4"/>
          <c:tx>
            <c:strRef>
              <c:f>Sheet1!$A$35</c:f>
              <c:strCache>
                <c:ptCount val="1"/>
                <c:pt idx="0">
                  <c:v>未記入</c:v>
                </c:pt>
              </c:strCache>
            </c:strRef>
          </c:tx>
          <c:spPr>
            <a:solidFill>
              <a:schemeClr val="accent4">
                <a:lumMod val="60000"/>
                <a:lumOff val="40000"/>
              </a:schemeClr>
            </a:solidFill>
          </c:spPr>
          <c:invertIfNegative val="0"/>
          <c:val>
            <c:numRef>
              <c:f>Sheet1!$E$35</c:f>
              <c:numCache>
                <c:formatCode>0%</c:formatCode>
                <c:ptCount val="1"/>
                <c:pt idx="0">
                  <c:v>0.10131477184841454</c:v>
                </c:pt>
              </c:numCache>
            </c:numRef>
          </c:val>
        </c:ser>
        <c:dLbls>
          <c:showLegendKey val="0"/>
          <c:showVal val="0"/>
          <c:showCatName val="0"/>
          <c:showSerName val="0"/>
          <c:showPercent val="0"/>
          <c:showBubbleSize val="0"/>
        </c:dLbls>
        <c:gapWidth val="150"/>
        <c:overlap val="100"/>
        <c:axId val="148497920"/>
        <c:axId val="148499456"/>
      </c:barChart>
      <c:catAx>
        <c:axId val="148497920"/>
        <c:scaling>
          <c:orientation val="minMax"/>
        </c:scaling>
        <c:delete val="1"/>
        <c:axPos val="l"/>
        <c:majorTickMark val="out"/>
        <c:minorTickMark val="none"/>
        <c:tickLblPos val="nextTo"/>
        <c:crossAx val="148499456"/>
        <c:crosses val="autoZero"/>
        <c:auto val="1"/>
        <c:lblAlgn val="ctr"/>
        <c:lblOffset val="100"/>
        <c:noMultiLvlLbl val="0"/>
      </c:catAx>
      <c:valAx>
        <c:axId val="148499456"/>
        <c:scaling>
          <c:orientation val="minMax"/>
        </c:scaling>
        <c:delete val="1"/>
        <c:axPos val="b"/>
        <c:numFmt formatCode="0%" sourceLinked="1"/>
        <c:majorTickMark val="out"/>
        <c:minorTickMark val="none"/>
        <c:tickLblPos val="nextTo"/>
        <c:crossAx val="148497920"/>
        <c:crosses val="autoZero"/>
        <c:crossBetween val="between"/>
      </c:valAx>
    </c:plotArea>
    <c:legend>
      <c:legendPos val="t"/>
      <c:legendEntry>
        <c:idx val="4"/>
        <c:delete val="1"/>
      </c:legendEntry>
      <c:layout>
        <c:manualLayout>
          <c:xMode val="edge"/>
          <c:yMode val="edge"/>
          <c:x val="0.20246983347034278"/>
          <c:y val="0"/>
          <c:w val="0.69426241060536242"/>
          <c:h val="0.17306452684443854"/>
        </c:manualLayout>
      </c:layout>
      <c:overlay val="0"/>
      <c:txPr>
        <a:bodyPr/>
        <a:lstStyle/>
        <a:p>
          <a:pPr>
            <a:defRPr sz="1200"/>
          </a:pPr>
          <a:endParaRPr lang="ja-JP"/>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altLang="ja-JP" sz="1200" b="0" dirty="0" smtClean="0"/>
              <a:t>(n=233)</a:t>
            </a:r>
            <a:endParaRPr lang="ja-JP" altLang="en-US" sz="1200" b="0" dirty="0"/>
          </a:p>
        </c:rich>
      </c:tx>
      <c:layout>
        <c:manualLayout>
          <c:xMode val="edge"/>
          <c:yMode val="edge"/>
          <c:x val="1.9359872084688756E-2"/>
          <c:y val="0.17233339521069241"/>
        </c:manualLayout>
      </c:layout>
      <c:overlay val="0"/>
    </c:title>
    <c:autoTitleDeleted val="0"/>
    <c:plotArea>
      <c:layout>
        <c:manualLayout>
          <c:layoutTarget val="inner"/>
          <c:xMode val="edge"/>
          <c:yMode val="edge"/>
          <c:x val="7.9571318299608534E-2"/>
          <c:y val="0.25256450714683498"/>
          <c:w val="0.71825542213580584"/>
          <c:h val="0.49491368108409134"/>
        </c:manualLayout>
      </c:layout>
      <c:barChart>
        <c:barDir val="bar"/>
        <c:grouping val="stacked"/>
        <c:varyColors val="0"/>
        <c:ser>
          <c:idx val="3"/>
          <c:order val="0"/>
          <c:tx>
            <c:strRef>
              <c:f>訪問介護!$B$157</c:f>
              <c:strCache>
                <c:ptCount val="1"/>
                <c:pt idx="0">
                  <c:v>行っていない</c:v>
                </c:pt>
              </c:strCache>
            </c:strRef>
          </c:tx>
          <c:spPr>
            <a:solidFill>
              <a:schemeClr val="accent3">
                <a:lumMod val="60000"/>
                <a:lumOff val="40000"/>
              </a:schemeClr>
            </a:solidFill>
          </c:spPr>
          <c:invertIfNegative val="0"/>
          <c:dLbls>
            <c:dLbl>
              <c:idx val="0"/>
              <c:layout/>
              <c:tx>
                <c:rich>
                  <a:bodyPr/>
                  <a:lstStyle/>
                  <a:p>
                    <a:r>
                      <a:rPr lang="en-US" altLang="ja-JP" sz="1200" dirty="0" smtClean="0"/>
                      <a:t> </a:t>
                    </a:r>
                    <a:r>
                      <a:rPr lang="en-US" altLang="ja-JP" sz="1200" dirty="0"/>
                      <a:t>12%</a:t>
                    </a:r>
                    <a:endParaRPr lang="en-US" altLang="ja-JP" dirty="0"/>
                  </a:p>
                </c:rich>
              </c:tx>
              <c:dLblPos val="ctr"/>
              <c:showLegendKey val="0"/>
              <c:showVal val="1"/>
              <c:showCatName val="0"/>
              <c:showSerName val="1"/>
              <c:showPercent val="0"/>
              <c:showBubbleSize val="0"/>
            </c:dLbl>
            <c:txPr>
              <a:bodyPr/>
              <a:lstStyle/>
              <a:p>
                <a:pPr>
                  <a:defRPr sz="1200"/>
                </a:pPr>
                <a:endParaRPr lang="ja-JP"/>
              </a:p>
            </c:txPr>
            <c:dLblPos val="ctr"/>
            <c:showLegendKey val="0"/>
            <c:showVal val="1"/>
            <c:showCatName val="0"/>
            <c:showSerName val="1"/>
            <c:showPercent val="0"/>
            <c:showBubbleSize val="0"/>
            <c:showLeaderLines val="0"/>
          </c:dLbls>
          <c:val>
            <c:numRef>
              <c:f>訪問介護!$C$157</c:f>
              <c:numCache>
                <c:formatCode>0%</c:formatCode>
                <c:ptCount val="1"/>
                <c:pt idx="0">
                  <c:v>0.11587982832618025</c:v>
                </c:pt>
              </c:numCache>
            </c:numRef>
          </c:val>
        </c:ser>
        <c:ser>
          <c:idx val="2"/>
          <c:order val="1"/>
          <c:tx>
            <c:strRef>
              <c:f>訪問介護!$B$156</c:f>
              <c:strCache>
                <c:ptCount val="1"/>
                <c:pt idx="0">
                  <c:v>いずれもできる</c:v>
                </c:pt>
              </c:strCache>
            </c:strRef>
          </c:tx>
          <c:spPr>
            <a:solidFill>
              <a:schemeClr val="tx2">
                <a:lumMod val="40000"/>
                <a:lumOff val="60000"/>
              </a:schemeClr>
            </a:solidFill>
          </c:spPr>
          <c:invertIfNegative val="0"/>
          <c:dLbls>
            <c:dLbl>
              <c:idx val="0"/>
              <c:layout/>
              <c:tx>
                <c:rich>
                  <a:bodyPr/>
                  <a:lstStyle/>
                  <a:p>
                    <a:r>
                      <a:rPr lang="en-US" altLang="ja-JP" sz="1200" dirty="0" smtClean="0"/>
                      <a:t>32</a:t>
                    </a:r>
                    <a:r>
                      <a:rPr lang="en-US" altLang="ja-JP" sz="1200" dirty="0"/>
                      <a:t>%</a:t>
                    </a:r>
                    <a:endParaRPr lang="en-US" altLang="ja-JP" dirty="0"/>
                  </a:p>
                </c:rich>
              </c:tx>
              <c:dLblPos val="ctr"/>
              <c:showLegendKey val="0"/>
              <c:showVal val="1"/>
              <c:showCatName val="0"/>
              <c:showSerName val="1"/>
              <c:showPercent val="0"/>
              <c:showBubbleSize val="0"/>
            </c:dLbl>
            <c:txPr>
              <a:bodyPr/>
              <a:lstStyle/>
              <a:p>
                <a:pPr>
                  <a:defRPr sz="1200"/>
                </a:pPr>
                <a:endParaRPr lang="ja-JP"/>
              </a:p>
            </c:txPr>
            <c:dLblPos val="ctr"/>
            <c:showLegendKey val="0"/>
            <c:showVal val="1"/>
            <c:showCatName val="0"/>
            <c:showSerName val="1"/>
            <c:showPercent val="0"/>
            <c:showBubbleSize val="0"/>
            <c:showLeaderLines val="0"/>
          </c:dLbls>
          <c:val>
            <c:numRef>
              <c:f>訪問介護!$C$156</c:f>
              <c:numCache>
                <c:formatCode>0%</c:formatCode>
                <c:ptCount val="1"/>
                <c:pt idx="0">
                  <c:v>0.32188841201716739</c:v>
                </c:pt>
              </c:numCache>
            </c:numRef>
          </c:val>
        </c:ser>
        <c:ser>
          <c:idx val="1"/>
          <c:order val="2"/>
          <c:tx>
            <c:strRef>
              <c:f>訪問介護!$B$155</c:f>
              <c:strCache>
                <c:ptCount val="1"/>
                <c:pt idx="0">
                  <c:v>一部ができない</c:v>
                </c:pt>
              </c:strCache>
            </c:strRef>
          </c:tx>
          <c:spPr>
            <a:solidFill>
              <a:srgbClr val="FFC000"/>
            </a:solidFill>
          </c:spPr>
          <c:invertIfNegative val="0"/>
          <c:dLbls>
            <c:dLbl>
              <c:idx val="0"/>
              <c:layout/>
              <c:tx>
                <c:rich>
                  <a:bodyPr/>
                  <a:lstStyle/>
                  <a:p>
                    <a:r>
                      <a:rPr lang="en-US" altLang="ja-JP" sz="1200" dirty="0" smtClean="0"/>
                      <a:t>45</a:t>
                    </a:r>
                    <a:r>
                      <a:rPr lang="en-US" altLang="ja-JP" sz="1200" dirty="0"/>
                      <a:t>%</a:t>
                    </a:r>
                    <a:endParaRPr lang="en-US" altLang="ja-JP" dirty="0"/>
                  </a:p>
                </c:rich>
              </c:tx>
              <c:dLblPos val="ctr"/>
              <c:showLegendKey val="0"/>
              <c:showVal val="1"/>
              <c:showCatName val="0"/>
              <c:showSerName val="1"/>
              <c:showPercent val="0"/>
              <c:showBubbleSize val="0"/>
            </c:dLbl>
            <c:txPr>
              <a:bodyPr/>
              <a:lstStyle/>
              <a:p>
                <a:pPr>
                  <a:defRPr sz="1200"/>
                </a:pPr>
                <a:endParaRPr lang="ja-JP"/>
              </a:p>
            </c:txPr>
            <c:dLblPos val="ctr"/>
            <c:showLegendKey val="0"/>
            <c:showVal val="1"/>
            <c:showCatName val="0"/>
            <c:showSerName val="1"/>
            <c:showPercent val="0"/>
            <c:showBubbleSize val="0"/>
            <c:showLeaderLines val="0"/>
          </c:dLbls>
          <c:val>
            <c:numRef>
              <c:f>訪問介護!$C$155</c:f>
              <c:numCache>
                <c:formatCode>0%</c:formatCode>
                <c:ptCount val="1"/>
                <c:pt idx="0">
                  <c:v>0.45493562231759654</c:v>
                </c:pt>
              </c:numCache>
            </c:numRef>
          </c:val>
        </c:ser>
        <c:ser>
          <c:idx val="0"/>
          <c:order val="3"/>
          <c:tx>
            <c:strRef>
              <c:f>訪問介護!$B$154</c:f>
              <c:strCache>
                <c:ptCount val="1"/>
                <c:pt idx="0">
                  <c:v>いずれもできない</c:v>
                </c:pt>
              </c:strCache>
            </c:strRef>
          </c:tx>
          <c:spPr>
            <a:solidFill>
              <a:srgbClr val="A50021"/>
            </a:solidFill>
          </c:spPr>
          <c:invertIfNegative val="0"/>
          <c:dLbls>
            <c:dLbl>
              <c:idx val="0"/>
              <c:layout>
                <c:manualLayout>
                  <c:x val="0.13307496638776159"/>
                  <c:y val="4.4545775837560996E-2"/>
                </c:manualLayout>
              </c:layout>
              <c:tx>
                <c:rich>
                  <a:bodyPr/>
                  <a:lstStyle/>
                  <a:p>
                    <a:pPr>
                      <a:defRPr>
                        <a:solidFill>
                          <a:schemeClr val="tx1"/>
                        </a:solidFill>
                      </a:defRPr>
                    </a:pPr>
                    <a:r>
                      <a:rPr lang="en-US" altLang="ja-JP" dirty="0" smtClean="0">
                        <a:solidFill>
                          <a:schemeClr val="tx1"/>
                        </a:solidFill>
                      </a:rPr>
                      <a:t>3</a:t>
                    </a:r>
                    <a:r>
                      <a:rPr lang="en-US" altLang="ja-JP" dirty="0">
                        <a:solidFill>
                          <a:schemeClr val="tx1"/>
                        </a:solidFill>
                      </a:rPr>
                      <a:t>%</a:t>
                    </a:r>
                    <a:endParaRPr lang="ja-JP" altLang="en-US" dirty="0">
                      <a:solidFill>
                        <a:schemeClr val="tx1"/>
                      </a:solidFill>
                    </a:endParaRPr>
                  </a:p>
                </c:rich>
              </c:tx>
              <c:spPr/>
              <c:dLblPos val="ctr"/>
              <c:showLegendKey val="0"/>
              <c:showVal val="1"/>
              <c:showCatName val="0"/>
              <c:showSerName val="1"/>
              <c:showPercent val="0"/>
              <c:showBubbleSize val="0"/>
            </c:dLbl>
            <c:dLblPos val="ctr"/>
            <c:showLegendKey val="0"/>
            <c:showVal val="1"/>
            <c:showCatName val="0"/>
            <c:showSerName val="1"/>
            <c:showPercent val="0"/>
            <c:showBubbleSize val="0"/>
            <c:showLeaderLines val="0"/>
          </c:dLbls>
          <c:val>
            <c:numRef>
              <c:f>訪問介護!$C$154</c:f>
              <c:numCache>
                <c:formatCode>0%</c:formatCode>
                <c:ptCount val="1"/>
                <c:pt idx="0">
                  <c:v>3.4334763948497854E-2</c:v>
                </c:pt>
              </c:numCache>
            </c:numRef>
          </c:val>
        </c:ser>
        <c:ser>
          <c:idx val="4"/>
          <c:order val="4"/>
          <c:tx>
            <c:strRef>
              <c:f>訪問介護!$B$158</c:f>
              <c:strCache>
                <c:ptCount val="1"/>
                <c:pt idx="0">
                  <c:v>未記入</c:v>
                </c:pt>
              </c:strCache>
            </c:strRef>
          </c:tx>
          <c:spPr>
            <a:solidFill>
              <a:schemeClr val="accent4">
                <a:lumMod val="40000"/>
                <a:lumOff val="60000"/>
              </a:schemeClr>
            </a:solidFill>
          </c:spPr>
          <c:invertIfNegative val="0"/>
          <c:val>
            <c:numRef>
              <c:f>訪問介護!$C$158</c:f>
              <c:numCache>
                <c:formatCode>0%</c:formatCode>
                <c:ptCount val="1"/>
                <c:pt idx="0">
                  <c:v>7.2961373390557943E-2</c:v>
                </c:pt>
              </c:numCache>
            </c:numRef>
          </c:val>
        </c:ser>
        <c:dLbls>
          <c:showLegendKey val="0"/>
          <c:showVal val="0"/>
          <c:showCatName val="0"/>
          <c:showSerName val="0"/>
          <c:showPercent val="0"/>
          <c:showBubbleSize val="0"/>
        </c:dLbls>
        <c:gapWidth val="150"/>
        <c:overlap val="100"/>
        <c:axId val="147080704"/>
        <c:axId val="147082240"/>
      </c:barChart>
      <c:catAx>
        <c:axId val="147080704"/>
        <c:scaling>
          <c:orientation val="minMax"/>
        </c:scaling>
        <c:delete val="1"/>
        <c:axPos val="l"/>
        <c:majorTickMark val="out"/>
        <c:minorTickMark val="none"/>
        <c:tickLblPos val="nextTo"/>
        <c:crossAx val="147082240"/>
        <c:crosses val="autoZero"/>
        <c:auto val="1"/>
        <c:lblAlgn val="ctr"/>
        <c:lblOffset val="100"/>
        <c:noMultiLvlLbl val="0"/>
      </c:catAx>
      <c:valAx>
        <c:axId val="147082240"/>
        <c:scaling>
          <c:orientation val="minMax"/>
          <c:max val="1"/>
        </c:scaling>
        <c:delete val="1"/>
        <c:axPos val="b"/>
        <c:numFmt formatCode="0%" sourceLinked="1"/>
        <c:majorTickMark val="out"/>
        <c:minorTickMark val="none"/>
        <c:tickLblPos val="nextTo"/>
        <c:crossAx val="14708070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0.70696</cdr:x>
      <cdr:y>0.69801</cdr:y>
    </cdr:from>
    <cdr:to>
      <cdr:x>0.88195</cdr:x>
      <cdr:y>0.86581</cdr:y>
    </cdr:to>
    <cdr:sp macro="" textlink="">
      <cdr:nvSpPr>
        <cdr:cNvPr id="2" name="テキスト ボックス 2"/>
        <cdr:cNvSpPr txBox="1"/>
      </cdr:nvSpPr>
      <cdr:spPr>
        <a:xfrm xmlns:a="http://schemas.openxmlformats.org/drawingml/2006/main">
          <a:off x="2129119" y="917667"/>
          <a:ext cx="527013" cy="220605"/>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1%</a:t>
          </a:r>
          <a:endParaRPr kumimoji="1" lang="ja-JP" alt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0.62671</cdr:x>
      <cdr:y>0.72</cdr:y>
    </cdr:from>
    <cdr:to>
      <cdr:x>0.78179</cdr:x>
      <cdr:y>0.88889</cdr:y>
    </cdr:to>
    <cdr:sp macro="" textlink="">
      <cdr:nvSpPr>
        <cdr:cNvPr id="3" name="テキスト ボックス 2"/>
        <cdr:cNvSpPr txBox="1"/>
      </cdr:nvSpPr>
      <cdr:spPr>
        <a:xfrm xmlns:a="http://schemas.openxmlformats.org/drawingml/2006/main">
          <a:off x="2202679" y="648071"/>
          <a:ext cx="545052" cy="152018"/>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1%</a:t>
          </a:r>
          <a:endParaRPr kumimoji="1" lang="ja-JP" altLang="en-US" sz="900" dirty="0"/>
        </a:p>
      </cdr:txBody>
    </cdr:sp>
  </cdr:relSizeAnchor>
</c:userShapes>
</file>

<file path=ppt/drawings/drawing3.xml><?xml version="1.0" encoding="utf-8"?>
<c:userShapes xmlns:c="http://schemas.openxmlformats.org/drawingml/2006/chart">
  <cdr:relSizeAnchor xmlns:cdr="http://schemas.openxmlformats.org/drawingml/2006/chartDrawing">
    <cdr:from>
      <cdr:x>0.7625</cdr:x>
      <cdr:y>0.70294</cdr:y>
    </cdr:from>
    <cdr:to>
      <cdr:x>0.89811</cdr:x>
      <cdr:y>0.91017</cdr:y>
    </cdr:to>
    <cdr:sp macro="" textlink="">
      <cdr:nvSpPr>
        <cdr:cNvPr id="2" name="テキスト ボックス 1"/>
        <cdr:cNvSpPr txBox="1"/>
      </cdr:nvSpPr>
      <cdr:spPr>
        <a:xfrm xmlns:a="http://schemas.openxmlformats.org/drawingml/2006/main">
          <a:off x="4495860" y="782977"/>
          <a:ext cx="799583" cy="230832"/>
        </a:xfrm>
        <a:prstGeom xmlns:a="http://schemas.openxmlformats.org/drawingml/2006/main" prst="rect">
          <a:avLst/>
        </a:prstGeom>
        <a:noFill xmlns:a="http://schemas.openxmlformats.org/drawingml/2006/main"/>
      </cdr:spPr>
      <cdr:txBody>
        <a:bodyPr xmlns:a="http://schemas.openxmlformats.org/drawingml/2006/main" wrap="squar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10%</a:t>
          </a:r>
          <a:endParaRPr kumimoji="1" lang="ja-JP" altLang="en-US" sz="900" dirty="0"/>
        </a:p>
      </cdr:txBody>
    </cdr:sp>
  </cdr:relSizeAnchor>
  <cdr:relSizeAnchor xmlns:cdr="http://schemas.openxmlformats.org/drawingml/2006/chartDrawing">
    <cdr:from>
      <cdr:x>0.7499</cdr:x>
      <cdr:y>0.5089</cdr:y>
    </cdr:from>
    <cdr:to>
      <cdr:x>0.82687</cdr:x>
      <cdr:y>0.61586</cdr:y>
    </cdr:to>
    <cdr:sp macro="" textlink="">
      <cdr:nvSpPr>
        <cdr:cNvPr id="3" name="フリーフォーム 2"/>
        <cdr:cNvSpPr/>
      </cdr:nvSpPr>
      <cdr:spPr>
        <a:xfrm xmlns:a="http://schemas.openxmlformats.org/drawingml/2006/main">
          <a:off x="4421571" y="566842"/>
          <a:ext cx="453811" cy="119138"/>
        </a:xfrm>
        <a:custGeom xmlns:a="http://schemas.openxmlformats.org/drawingml/2006/main">
          <a:avLst/>
          <a:gdLst>
            <a:gd name="connsiteX0" fmla="*/ 0 w 451262"/>
            <a:gd name="connsiteY0" fmla="*/ 0 h 83127"/>
            <a:gd name="connsiteX1" fmla="*/ 451262 w 451262"/>
            <a:gd name="connsiteY1" fmla="*/ 83127 h 83127"/>
          </a:gdLst>
          <a:ahLst/>
          <a:cxnLst>
            <a:cxn ang="0">
              <a:pos x="connsiteX0" y="connsiteY0"/>
            </a:cxn>
            <a:cxn ang="0">
              <a:pos x="connsiteX1" y="connsiteY1"/>
            </a:cxn>
          </a:cxnLst>
          <a:rect l="l" t="t" r="r" b="b"/>
          <a:pathLst>
            <a:path w="451262" h="83127">
              <a:moveTo>
                <a:pt x="0" y="0"/>
              </a:moveTo>
              <a:lnTo>
                <a:pt x="451262" y="83127"/>
              </a:lnTo>
            </a:path>
          </a:pathLst>
        </a:custGeom>
        <a:noFill xmlns:a="http://schemas.openxmlformats.org/drawingml/2006/main"/>
        <a:ln xmlns:a="http://schemas.openxmlformats.org/drawingml/2006/main" w="9525">
          <a:head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4.xml><?xml version="1.0" encoding="utf-8"?>
<c:userShapes xmlns:c="http://schemas.openxmlformats.org/drawingml/2006/chart">
  <cdr:relSizeAnchor xmlns:cdr="http://schemas.openxmlformats.org/drawingml/2006/chartDrawing">
    <cdr:from>
      <cdr:x>0.8472</cdr:x>
      <cdr:y>0.37595</cdr:y>
    </cdr:from>
    <cdr:to>
      <cdr:x>1</cdr:x>
      <cdr:y>0.97374</cdr:y>
    </cdr:to>
    <cdr:grpSp>
      <cdr:nvGrpSpPr>
        <cdr:cNvPr id="6" name="グループ化 5"/>
        <cdr:cNvGrpSpPr/>
      </cdr:nvGrpSpPr>
      <cdr:grpSpPr>
        <a:xfrm xmlns:a="http://schemas.openxmlformats.org/drawingml/2006/main">
          <a:off x="4719967" y="1108301"/>
          <a:ext cx="851288" cy="1762286"/>
          <a:chOff x="3458326" y="554048"/>
          <a:chExt cx="1421971" cy="1234141"/>
        </a:xfrm>
      </cdr:grpSpPr>
      <cdr:sp macro="" textlink="">
        <cdr:nvSpPr>
          <cdr:cNvPr id="2" name="テキスト ボックス 2"/>
          <cdr:cNvSpPr txBox="1"/>
        </cdr:nvSpPr>
        <cdr:spPr>
          <a:xfrm xmlns:a="http://schemas.openxmlformats.org/drawingml/2006/main">
            <a:off x="3458326" y="554048"/>
            <a:ext cx="1302993" cy="165408"/>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2%</a:t>
            </a:r>
            <a:r>
              <a:rPr kumimoji="1" lang="ja-JP" altLang="en-US" sz="900" dirty="0" smtClean="0"/>
              <a:t>）</a:t>
            </a:r>
            <a:endParaRPr kumimoji="1" lang="ja-JP" altLang="en-US" sz="900" dirty="0"/>
          </a:p>
        </cdr:txBody>
      </cdr:sp>
      <cdr:sp macro="" textlink="">
        <cdr:nvSpPr>
          <cdr:cNvPr id="3" name="テキスト ボックス 2"/>
          <cdr:cNvSpPr txBox="1"/>
        </cdr:nvSpPr>
        <cdr:spPr>
          <a:xfrm xmlns:a="http://schemas.openxmlformats.org/drawingml/2006/main">
            <a:off x="3458330" y="1090546"/>
            <a:ext cx="1302993" cy="165408"/>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3%</a:t>
            </a:r>
            <a:r>
              <a:rPr kumimoji="1" lang="ja-JP" altLang="en-US" sz="900" dirty="0" smtClean="0"/>
              <a:t>）</a:t>
            </a:r>
            <a:endParaRPr kumimoji="1" lang="ja-JP" altLang="en-US" sz="900" dirty="0"/>
          </a:p>
        </cdr:txBody>
      </cdr:sp>
      <cdr:sp macro="" textlink="">
        <cdr:nvSpPr>
          <cdr:cNvPr id="4" name="テキスト ボックス 2"/>
          <cdr:cNvSpPr txBox="1"/>
        </cdr:nvSpPr>
        <cdr:spPr>
          <a:xfrm xmlns:a="http://schemas.openxmlformats.org/drawingml/2006/main">
            <a:off x="3458328" y="1367821"/>
            <a:ext cx="1302994" cy="165408"/>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1%</a:t>
            </a:r>
            <a:r>
              <a:rPr kumimoji="1" lang="ja-JP" altLang="en-US" sz="900" dirty="0" smtClean="0"/>
              <a:t>）</a:t>
            </a:r>
            <a:endParaRPr kumimoji="1" lang="ja-JP" altLang="en-US" sz="900" dirty="0"/>
          </a:p>
        </cdr:txBody>
      </cdr:sp>
      <cdr:sp macro="" textlink="">
        <cdr:nvSpPr>
          <cdr:cNvPr id="5" name="テキスト ボックス 2"/>
          <cdr:cNvSpPr txBox="1"/>
        </cdr:nvSpPr>
        <cdr:spPr>
          <a:xfrm xmlns:a="http://schemas.openxmlformats.org/drawingml/2006/main">
            <a:off x="3458328" y="1637709"/>
            <a:ext cx="1421969" cy="150480"/>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1%</a:t>
            </a:r>
            <a:r>
              <a:rPr kumimoji="1" lang="ja-JP" altLang="en-US" sz="900" dirty="0" smtClean="0"/>
              <a:t>）</a:t>
            </a:r>
            <a:endParaRPr kumimoji="1" lang="ja-JP" altLang="en-US" sz="900" dirty="0"/>
          </a:p>
        </cdr:txBody>
      </cdr:sp>
    </cdr:grpSp>
  </cdr:relSizeAnchor>
</c:userShapes>
</file>

<file path=ppt/drawings/drawing5.xml><?xml version="1.0" encoding="utf-8"?>
<c:userShapes xmlns:c="http://schemas.openxmlformats.org/drawingml/2006/chart">
  <cdr:relSizeAnchor xmlns:cdr="http://schemas.openxmlformats.org/drawingml/2006/chartDrawing">
    <cdr:from>
      <cdr:x>0.85488</cdr:x>
      <cdr:y>0.18359</cdr:y>
    </cdr:from>
    <cdr:to>
      <cdr:x>1</cdr:x>
      <cdr:y>0.94037</cdr:y>
    </cdr:to>
    <cdr:grpSp>
      <cdr:nvGrpSpPr>
        <cdr:cNvPr id="6" name="グループ化 5"/>
        <cdr:cNvGrpSpPr/>
      </cdr:nvGrpSpPr>
      <cdr:grpSpPr>
        <a:xfrm xmlns:a="http://schemas.openxmlformats.org/drawingml/2006/main">
          <a:off x="4843065" y="460838"/>
          <a:ext cx="822134" cy="1899631"/>
          <a:chOff x="4521660" y="447303"/>
          <a:chExt cx="800636" cy="1367705"/>
        </a:xfrm>
      </cdr:grpSpPr>
      <cdr:sp macro="" textlink="">
        <cdr:nvSpPr>
          <cdr:cNvPr id="2" name="テキスト ボックス 2"/>
          <cdr:cNvSpPr txBox="1"/>
        </cdr:nvSpPr>
        <cdr:spPr>
          <a:xfrm xmlns:a="http://schemas.openxmlformats.org/drawingml/2006/main">
            <a:off x="4536503" y="447303"/>
            <a:ext cx="785793" cy="230832"/>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1%</a:t>
            </a:r>
            <a:r>
              <a:rPr kumimoji="1" lang="ja-JP" altLang="en-US" sz="900" dirty="0" smtClean="0"/>
              <a:t>）</a:t>
            </a:r>
            <a:endParaRPr kumimoji="1" lang="ja-JP" altLang="en-US" sz="900" dirty="0"/>
          </a:p>
        </cdr:txBody>
      </cdr:sp>
      <cdr:sp macro="" textlink="">
        <cdr:nvSpPr>
          <cdr:cNvPr id="3" name="テキスト ボックス 2"/>
          <cdr:cNvSpPr txBox="1"/>
        </cdr:nvSpPr>
        <cdr:spPr>
          <a:xfrm xmlns:a="http://schemas.openxmlformats.org/drawingml/2006/main">
            <a:off x="4536503" y="1008112"/>
            <a:ext cx="763351" cy="230832"/>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1%)</a:t>
            </a:r>
            <a:endParaRPr kumimoji="1" lang="ja-JP" altLang="en-US" sz="900" dirty="0"/>
          </a:p>
        </cdr:txBody>
      </cdr:sp>
      <cdr:sp macro="" textlink="">
        <cdr:nvSpPr>
          <cdr:cNvPr id="4" name="テキスト ボックス 2"/>
          <cdr:cNvSpPr txBox="1"/>
        </cdr:nvSpPr>
        <cdr:spPr>
          <a:xfrm xmlns:a="http://schemas.openxmlformats.org/drawingml/2006/main">
            <a:off x="4521660" y="1296144"/>
            <a:ext cx="763351" cy="230832"/>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1%)</a:t>
            </a:r>
            <a:endParaRPr kumimoji="1" lang="ja-JP" altLang="en-US" sz="900" dirty="0"/>
          </a:p>
        </cdr:txBody>
      </cdr:sp>
      <cdr:sp macro="" textlink="">
        <cdr:nvSpPr>
          <cdr:cNvPr id="5" name="テキスト ボックス 2"/>
          <cdr:cNvSpPr txBox="1"/>
        </cdr:nvSpPr>
        <cdr:spPr>
          <a:xfrm xmlns:a="http://schemas.openxmlformats.org/drawingml/2006/main">
            <a:off x="4536503" y="1584176"/>
            <a:ext cx="763351" cy="230832"/>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2%)</a:t>
            </a:r>
            <a:endParaRPr kumimoji="1" lang="ja-JP" altLang="en-US" sz="900" dirty="0"/>
          </a:p>
        </cdr:txBody>
      </cdr:sp>
    </cdr:grpSp>
  </cdr:relSizeAnchor>
  <cdr:relSizeAnchor xmlns:cdr="http://schemas.openxmlformats.org/drawingml/2006/chartDrawing">
    <cdr:from>
      <cdr:x>0.89832</cdr:x>
      <cdr:y>0.87589</cdr:y>
    </cdr:from>
    <cdr:to>
      <cdr:x>1</cdr:x>
      <cdr:y>1</cdr:y>
    </cdr:to>
    <cdr:sp macro="" textlink="">
      <cdr:nvSpPr>
        <cdr:cNvPr id="7" name="スライド番号プレースホルダー 4"/>
        <cdr:cNvSpPr txBox="1">
          <a:spLocks xmlns:a="http://schemas.openxmlformats.org/drawingml/2006/main"/>
        </cdr:cNvSpPr>
      </cdr:nvSpPr>
      <cdr:spPr>
        <a:xfrm xmlns:a="http://schemas.openxmlformats.org/drawingml/2006/main">
          <a:off x="9313814" y="6527627"/>
          <a:ext cx="576064" cy="311523"/>
        </a:xfrm>
        <a:prstGeom xmlns:a="http://schemas.openxmlformats.org/drawingml/2006/main" prst="rect">
          <a:avLst/>
        </a:prstGeom>
        <a:solidFill xmlns:a="http://schemas.openxmlformats.org/drawingml/2006/main">
          <a:schemeClr val="bg1">
            <a:alpha val="58000"/>
          </a:schemeClr>
        </a:solidFill>
      </cdr:spPr>
      <cdr:txBody>
        <a:bodyPr xmlns:a="http://schemas.openxmlformats.org/drawingml/2006/main" vert="horz" lIns="91440" tIns="45720" rIns="91440" bIns="45720" rtlCol="0" anchor="ct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62</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0.87152</cdr:x>
      <cdr:y>0.20909</cdr:y>
    </cdr:from>
    <cdr:to>
      <cdr:x>1</cdr:x>
      <cdr:y>0.92061</cdr:y>
    </cdr:to>
    <cdr:grpSp>
      <cdr:nvGrpSpPr>
        <cdr:cNvPr id="2" name="グループ化 1"/>
        <cdr:cNvGrpSpPr/>
      </cdr:nvGrpSpPr>
      <cdr:grpSpPr>
        <a:xfrm xmlns:a="http://schemas.openxmlformats.org/drawingml/2006/main">
          <a:off x="4974268" y="511173"/>
          <a:ext cx="733309" cy="1739488"/>
          <a:chOff x="4399520" y="399152"/>
          <a:chExt cx="1118587" cy="607691"/>
        </a:xfrm>
      </cdr:grpSpPr>
      <cdr:sp macro="" textlink="">
        <cdr:nvSpPr>
          <cdr:cNvPr id="3" name="テキスト ボックス 2"/>
          <cdr:cNvSpPr txBox="1"/>
        </cdr:nvSpPr>
        <cdr:spPr>
          <a:xfrm xmlns:a="http://schemas.openxmlformats.org/drawingml/2006/main">
            <a:off x="4399520" y="399152"/>
            <a:ext cx="1100011" cy="103606"/>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1%</a:t>
            </a:r>
            <a:r>
              <a:rPr kumimoji="1" lang="ja-JP" altLang="en-US" sz="900" dirty="0" smtClean="0"/>
              <a:t>）</a:t>
            </a:r>
            <a:endParaRPr kumimoji="1" lang="ja-JP" altLang="en-US" sz="900" dirty="0"/>
          </a:p>
        </cdr:txBody>
      </cdr:sp>
      <cdr:sp macro="" textlink="">
        <cdr:nvSpPr>
          <cdr:cNvPr id="4" name="テキスト ボックス 3"/>
          <cdr:cNvSpPr txBox="1"/>
        </cdr:nvSpPr>
        <cdr:spPr>
          <a:xfrm xmlns:a="http://schemas.openxmlformats.org/drawingml/2006/main">
            <a:off x="4449513" y="531211"/>
            <a:ext cx="1068594" cy="103606"/>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1%)</a:t>
            </a:r>
            <a:endParaRPr kumimoji="1" lang="ja-JP" altLang="en-US" sz="900" dirty="0"/>
          </a:p>
        </cdr:txBody>
      </cdr:sp>
      <cdr:sp macro="" textlink="">
        <cdr:nvSpPr>
          <cdr:cNvPr id="5" name="テキスト ボックス 2"/>
          <cdr:cNvSpPr txBox="1"/>
        </cdr:nvSpPr>
        <cdr:spPr>
          <a:xfrm xmlns:a="http://schemas.openxmlformats.org/drawingml/2006/main">
            <a:off x="4449513" y="651678"/>
            <a:ext cx="1068594" cy="103606"/>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1%)</a:t>
            </a:r>
            <a:endParaRPr kumimoji="1" lang="ja-JP" altLang="en-US" sz="900" dirty="0"/>
          </a:p>
        </cdr:txBody>
      </cdr:sp>
      <cdr:sp macro="" textlink="">
        <cdr:nvSpPr>
          <cdr:cNvPr id="6" name="テキスト ボックス 2"/>
          <cdr:cNvSpPr txBox="1"/>
        </cdr:nvSpPr>
        <cdr:spPr>
          <a:xfrm xmlns:a="http://schemas.openxmlformats.org/drawingml/2006/main">
            <a:off x="4449513" y="903237"/>
            <a:ext cx="1068594" cy="103606"/>
          </a:xfrm>
          <a:prstGeom xmlns:a="http://schemas.openxmlformats.org/drawingml/2006/main" prst="rect">
            <a:avLst/>
          </a:prstGeom>
          <a:noFill xmlns:a="http://schemas.openxmlformats.org/drawingml/2006/main"/>
        </cdr:spPr>
        <cdr:txBody>
          <a:bodyPr xmlns:a="http://schemas.openxmlformats.org/drawingml/2006/main" wrap="none"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900" dirty="0" smtClean="0"/>
              <a:t>（未記入</a:t>
            </a:r>
            <a:r>
              <a:rPr kumimoji="1" lang="en-US" altLang="ja-JP" sz="900" dirty="0" smtClean="0"/>
              <a:t>2%)</a:t>
            </a:r>
            <a:endParaRPr kumimoji="1" lang="ja-JP" altLang="en-US" sz="900" dirty="0"/>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16" tIns="45708" rIns="91416" bIns="457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6040" y="0"/>
            <a:ext cx="2949575" cy="496888"/>
          </a:xfrm>
          <a:prstGeom prst="rect">
            <a:avLst/>
          </a:prstGeom>
        </p:spPr>
        <p:txBody>
          <a:bodyPr vert="horz" lIns="91416" tIns="45708" rIns="91416" bIns="45708" rtlCol="0"/>
          <a:lstStyle>
            <a:lvl1pPr algn="r" fontAlgn="auto">
              <a:spcBef>
                <a:spcPts val="0"/>
              </a:spcBef>
              <a:spcAft>
                <a:spcPts val="0"/>
              </a:spcAft>
              <a:defRPr sz="1200">
                <a:latin typeface="+mn-lt"/>
                <a:ea typeface="+mn-ea"/>
              </a:defRPr>
            </a:lvl1pPr>
          </a:lstStyle>
          <a:p>
            <a:pPr>
              <a:defRPr/>
            </a:pPr>
            <a:fld id="{BB295365-467C-40D5-98E8-C452E216ABE0}" type="datetimeFigureOut">
              <a:rPr lang="ja-JP" altLang="en-US"/>
              <a:pPr>
                <a:defRPr/>
              </a:pPr>
              <a:t>2013/11/25</a:t>
            </a:fld>
            <a:endParaRPr lang="ja-JP" altLang="en-US"/>
          </a:p>
        </p:txBody>
      </p:sp>
      <p:sp>
        <p:nvSpPr>
          <p:cNvPr id="4" name="フッター プレースホルダ 3"/>
          <p:cNvSpPr>
            <a:spLocks noGrp="1"/>
          </p:cNvSpPr>
          <p:nvPr>
            <p:ph type="ftr" sz="quarter" idx="2"/>
          </p:nvPr>
        </p:nvSpPr>
        <p:spPr>
          <a:xfrm>
            <a:off x="2" y="9440865"/>
            <a:ext cx="2949575" cy="496887"/>
          </a:xfrm>
          <a:prstGeom prst="rect">
            <a:avLst/>
          </a:prstGeom>
        </p:spPr>
        <p:txBody>
          <a:bodyPr vert="horz" lIns="91416" tIns="45708" rIns="91416" bIns="457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6040" y="9440865"/>
            <a:ext cx="2949575" cy="496887"/>
          </a:xfrm>
          <a:prstGeom prst="rect">
            <a:avLst/>
          </a:prstGeom>
        </p:spPr>
        <p:txBody>
          <a:bodyPr vert="horz" lIns="91416" tIns="45708" rIns="91416" bIns="45708" rtlCol="0" anchor="b"/>
          <a:lstStyle>
            <a:lvl1pPr algn="r" fontAlgn="auto">
              <a:spcBef>
                <a:spcPts val="0"/>
              </a:spcBef>
              <a:spcAft>
                <a:spcPts val="0"/>
              </a:spcAft>
              <a:defRPr sz="1200">
                <a:latin typeface="+mn-lt"/>
                <a:ea typeface="+mn-ea"/>
              </a:defRPr>
            </a:lvl1pPr>
          </a:lstStyle>
          <a:p>
            <a:pPr>
              <a:defRPr/>
            </a:pPr>
            <a:fld id="{AC05193F-E395-440D-8786-18ED67882B2C}" type="slidenum">
              <a:rPr lang="ja-JP" altLang="en-US"/>
              <a:pPr>
                <a:defRPr/>
              </a:pPr>
              <a:t>‹#›</a:t>
            </a:fld>
            <a:endParaRPr lang="ja-JP" altLang="en-US"/>
          </a:p>
        </p:txBody>
      </p:sp>
    </p:spTree>
    <p:extLst>
      <p:ext uri="{BB962C8B-B14F-4D97-AF65-F5344CB8AC3E}">
        <p14:creationId xmlns:p14="http://schemas.microsoft.com/office/powerpoint/2010/main" val="2405643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16" tIns="45708" rIns="91416" bIns="457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6040" y="0"/>
            <a:ext cx="2949575" cy="496888"/>
          </a:xfrm>
          <a:prstGeom prst="rect">
            <a:avLst/>
          </a:prstGeom>
        </p:spPr>
        <p:txBody>
          <a:bodyPr vert="horz" lIns="91416" tIns="45708" rIns="91416" bIns="45708" rtlCol="0"/>
          <a:lstStyle>
            <a:lvl1pPr algn="r" fontAlgn="auto">
              <a:spcBef>
                <a:spcPts val="0"/>
              </a:spcBef>
              <a:spcAft>
                <a:spcPts val="0"/>
              </a:spcAft>
              <a:defRPr sz="1200">
                <a:latin typeface="+mn-lt"/>
                <a:ea typeface="+mn-ea"/>
              </a:defRPr>
            </a:lvl1pPr>
          </a:lstStyle>
          <a:p>
            <a:pPr>
              <a:defRPr/>
            </a:pPr>
            <a:fld id="{8D53F505-041B-4353-BA6B-10D9723080AC}" type="datetimeFigureOut">
              <a:rPr lang="ja-JP" altLang="en-US"/>
              <a:pPr>
                <a:defRPr/>
              </a:pPr>
              <a:t>2013/11/25</a:t>
            </a:fld>
            <a:endParaRPr lang="ja-JP" altLang="en-US"/>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6" tIns="45708" rIns="91416" bIns="45708" rtlCol="0" anchor="ctr"/>
          <a:lstStyle/>
          <a:p>
            <a:pPr lvl="0"/>
            <a:endParaRPr lang="ja-JP" altLang="en-US" noProof="0"/>
          </a:p>
        </p:txBody>
      </p:sp>
      <p:sp>
        <p:nvSpPr>
          <p:cNvPr id="5" name="ノート プレースホルダ 4"/>
          <p:cNvSpPr>
            <a:spLocks noGrp="1"/>
          </p:cNvSpPr>
          <p:nvPr>
            <p:ph type="body" sz="quarter" idx="3"/>
          </p:nvPr>
        </p:nvSpPr>
        <p:spPr>
          <a:xfrm>
            <a:off x="681039" y="4721225"/>
            <a:ext cx="5445125" cy="4471988"/>
          </a:xfrm>
          <a:prstGeom prst="rect">
            <a:avLst/>
          </a:prstGeom>
        </p:spPr>
        <p:txBody>
          <a:bodyPr vert="horz" lIns="91416" tIns="45708" rIns="91416" bIns="45708"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2" y="9440865"/>
            <a:ext cx="2949575" cy="496887"/>
          </a:xfrm>
          <a:prstGeom prst="rect">
            <a:avLst/>
          </a:prstGeom>
        </p:spPr>
        <p:txBody>
          <a:bodyPr vert="horz" lIns="91416" tIns="45708" rIns="91416" bIns="457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6040" y="9440865"/>
            <a:ext cx="2949575" cy="496887"/>
          </a:xfrm>
          <a:prstGeom prst="rect">
            <a:avLst/>
          </a:prstGeom>
        </p:spPr>
        <p:txBody>
          <a:bodyPr vert="horz" lIns="91416" tIns="45708" rIns="91416" bIns="45708" rtlCol="0" anchor="b"/>
          <a:lstStyle>
            <a:lvl1pPr algn="r" fontAlgn="auto">
              <a:spcBef>
                <a:spcPts val="0"/>
              </a:spcBef>
              <a:spcAft>
                <a:spcPts val="0"/>
              </a:spcAft>
              <a:defRPr sz="1200">
                <a:latin typeface="+mn-lt"/>
                <a:ea typeface="+mn-ea"/>
              </a:defRPr>
            </a:lvl1pPr>
          </a:lstStyle>
          <a:p>
            <a:pPr>
              <a:defRPr/>
            </a:pPr>
            <a:fld id="{B585D994-854A-427C-95D2-4279922834B2}" type="slidenum">
              <a:rPr lang="ja-JP" altLang="en-US"/>
              <a:pPr>
                <a:defRPr/>
              </a:pPr>
              <a:t>‹#›</a:t>
            </a:fld>
            <a:endParaRPr lang="ja-JP" altLang="en-US"/>
          </a:p>
        </p:txBody>
      </p:sp>
    </p:spTree>
    <p:extLst>
      <p:ext uri="{BB962C8B-B14F-4D97-AF65-F5344CB8AC3E}">
        <p14:creationId xmlns:p14="http://schemas.microsoft.com/office/powerpoint/2010/main" val="8490466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298051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978451-CBDB-4BB3-8FCA-A5EDC529CAC6}" type="slidenum">
              <a:rPr kumimoji="1" lang="ja-JP" altLang="en-US" smtClean="0"/>
              <a:t>2</a:t>
            </a:fld>
            <a:endParaRPr kumimoji="1" lang="ja-JP" altLang="en-US"/>
          </a:p>
        </p:txBody>
      </p:sp>
    </p:spTree>
    <p:extLst>
      <p:ext uri="{BB962C8B-B14F-4D97-AF65-F5344CB8AC3E}">
        <p14:creationId xmlns:p14="http://schemas.microsoft.com/office/powerpoint/2010/main" val="285828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え</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3</a:t>
            </a:fld>
            <a:endParaRPr lang="ja-JP" altLang="en-US">
              <a:solidFill>
                <a:prstClr val="black"/>
              </a:solidFill>
            </a:endParaRPr>
          </a:p>
        </p:txBody>
      </p:sp>
    </p:spTree>
    <p:extLst>
      <p:ext uri="{BB962C8B-B14F-4D97-AF65-F5344CB8AC3E}">
        <p14:creationId xmlns:p14="http://schemas.microsoft.com/office/powerpoint/2010/main" val="125858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12</a:t>
            </a:fld>
            <a:endParaRPr kumimoji="1" lang="ja-JP" altLang="en-US"/>
          </a:p>
        </p:txBody>
      </p:sp>
    </p:spTree>
    <p:extLst>
      <p:ext uri="{BB962C8B-B14F-4D97-AF65-F5344CB8AC3E}">
        <p14:creationId xmlns:p14="http://schemas.microsoft.com/office/powerpoint/2010/main" val="91552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19</a:t>
            </a:fld>
            <a:endParaRPr lang="en-US" altLang="ja-JP">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pPr>
                <a:defRPr/>
              </a:pPr>
              <a:t>22</a:t>
            </a:fld>
            <a:endParaRPr lang="ja-JP" altLang="en-US"/>
          </a:p>
        </p:txBody>
      </p:sp>
    </p:spTree>
    <p:extLst>
      <p:ext uri="{BB962C8B-B14F-4D97-AF65-F5344CB8AC3E}">
        <p14:creationId xmlns:p14="http://schemas.microsoft.com/office/powerpoint/2010/main" val="1732665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28</a:t>
            </a:fld>
            <a:endParaRPr lang="ja-JP" altLang="en-US">
              <a:solidFill>
                <a:prstClr val="black"/>
              </a:solidFill>
            </a:endParaRPr>
          </a:p>
        </p:txBody>
      </p:sp>
    </p:spTree>
    <p:extLst>
      <p:ext uri="{BB962C8B-B14F-4D97-AF65-F5344CB8AC3E}">
        <p14:creationId xmlns:p14="http://schemas.microsoft.com/office/powerpoint/2010/main" val="328706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1E41BA9-0DE2-4695-8895-13CA3814B339}"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0416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D658AC-D612-4EC9-A395-8BE2D6EB0240}"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378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49"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A13E30D-44F7-4DA3-8C9A-A464E34D2D25}"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209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F0AFA6-8160-46BF-8C3B-D2F97FA76E3E}"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7262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7E44D9F-FF8E-4946-A233-352A990229DD}"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765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49"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CA1253D-F9EB-4479-AEB1-63C952389673}"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9522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40"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40"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3272223-9DDC-4171-9CEC-F3E70B743C36}"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5951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B97869A-386B-48D9-BA36-11DC95766D1F}"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7949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29DD1EF-D363-458A-B560-75C146D2438B}"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966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2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523D1A-6360-4032-B135-67C686280313}"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0370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8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EB188A3-D328-4D9F-9468-430DB3CCE564}"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3233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8"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49" y="63564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462732D-B858-4FAD-BBD3-2E5A19D025C0}" type="datetime1">
              <a:rPr lang="ja-JP" altLang="en-US" smtClean="0">
                <a:solidFill>
                  <a:prstClr val="black">
                    <a:tint val="75000"/>
                  </a:prstClr>
                </a:solidFill>
                <a:latin typeface="Calibri"/>
                <a:ea typeface="ＭＳ Ｐゴシック"/>
              </a:rPr>
              <a:t>2013/11/25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4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651781" y="6554829"/>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pPr fontAlgn="auto">
              <a:spcBef>
                <a:spcPts val="0"/>
              </a:spcBef>
              <a:spcAft>
                <a:spcPts val="0"/>
              </a:spcAft>
            </a:pPr>
            <a:fld id="{32927FFD-3D24-4EC2-AEC8-E83A8D96C0AC}" type="slidenum">
              <a:rPr lang="ja-JP" altLang="en-US" smtClean="0">
                <a:solidFill>
                  <a:prstClr val="black"/>
                </a:solidFill>
                <a:latin typeface="Calibri"/>
              </a:rPr>
              <a:pPr fontAlgn="auto">
                <a:spcBef>
                  <a:spcPts val="0"/>
                </a:spcBef>
                <a:spcAft>
                  <a:spcPts val="0"/>
                </a:spcAft>
              </a:pPr>
              <a:t>‹#›</a:t>
            </a:fld>
            <a:endParaRPr lang="ja-JP" altLang="en-US" dirty="0">
              <a:solidFill>
                <a:prstClr val="black"/>
              </a:solidFill>
              <a:latin typeface="Calibri"/>
            </a:endParaRPr>
          </a:p>
        </p:txBody>
      </p:sp>
    </p:spTree>
    <p:extLst>
      <p:ext uri="{BB962C8B-B14F-4D97-AF65-F5344CB8AC3E}">
        <p14:creationId xmlns:p14="http://schemas.microsoft.com/office/powerpoint/2010/main" val="2008339923"/>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chart" Target="../charts/chart14.xml"/><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chart" Target="../charts/chart25.xml"/><Relationship Id="rId2" Type="http://schemas.openxmlformats.org/officeDocument/2006/relationships/chart" Target="../charts/chart20.xml"/><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08349" y="476673"/>
            <a:ext cx="9669187" cy="1800199"/>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just"/>
            <a:r>
              <a:rPr lang="ja-JP" altLang="en-US" sz="1400" dirty="0" smtClean="0">
                <a:solidFill>
                  <a:prstClr val="black"/>
                </a:solidFill>
              </a:rPr>
              <a:t>（１）予防給付の見直し（訪問介護、通所介護）</a:t>
            </a:r>
            <a:endParaRPr lang="en-US" altLang="ja-JP" sz="1400" dirty="0" smtClean="0">
              <a:solidFill>
                <a:prstClr val="black"/>
              </a:solidFill>
            </a:endParaRPr>
          </a:p>
          <a:p>
            <a:pPr marL="352425" indent="-174625" algn="just">
              <a:spcBef>
                <a:spcPts val="300"/>
              </a:spcBef>
            </a:pPr>
            <a:r>
              <a:rPr lang="ja-JP" altLang="en-US" sz="1200" dirty="0" smtClean="0">
                <a:solidFill>
                  <a:prstClr val="black"/>
                </a:solidFill>
              </a:rPr>
              <a:t>○　要支援者に対する介護予防給付（訪問介護・通所介護）については、</a:t>
            </a:r>
            <a:r>
              <a:rPr lang="ja-JP" altLang="en-US" sz="1200" u="sng" dirty="0" smtClean="0">
                <a:solidFill>
                  <a:prstClr val="black"/>
                </a:solidFill>
              </a:rPr>
              <a:t>市町村が地域の実情に応じ、住民主体の取組を含めた多様な主体による柔軟な取組により、効果的かつ効率的にサービスの提供</a:t>
            </a:r>
            <a:r>
              <a:rPr lang="ja-JP" altLang="en-US" sz="1200" dirty="0" smtClean="0">
                <a:solidFill>
                  <a:prstClr val="black"/>
                </a:solidFill>
              </a:rPr>
              <a:t>をできるよう、</a:t>
            </a:r>
            <a:r>
              <a:rPr lang="ja-JP" altLang="en-US" sz="1200" u="sng" dirty="0" smtClean="0">
                <a:solidFill>
                  <a:prstClr val="black"/>
                </a:solidFill>
              </a:rPr>
              <a:t>地域支援事業の形式に見直す</a:t>
            </a:r>
            <a:r>
              <a:rPr lang="ja-JP" altLang="en-US" sz="1200" dirty="0" smtClean="0">
                <a:solidFill>
                  <a:prstClr val="black"/>
                </a:solidFill>
              </a:rPr>
              <a:t>。市町村の事務負担等も踏まえ、平成２９年度末までにすべて事業に移行。訪問看護等は引き続き予防給付によるサービス提供を継続。</a:t>
            </a:r>
            <a:endParaRPr lang="en-US" altLang="ja-JP" sz="1200" dirty="0" smtClean="0">
              <a:solidFill>
                <a:srgbClr val="FF0000"/>
              </a:solidFill>
            </a:endParaRPr>
          </a:p>
          <a:p>
            <a:pPr marL="352425" indent="-174625" algn="just">
              <a:spcBef>
                <a:spcPts val="300"/>
              </a:spcBef>
            </a:pPr>
            <a:r>
              <a:rPr lang="ja-JP" altLang="en-US" sz="1200" dirty="0" smtClean="0">
                <a:solidFill>
                  <a:prstClr val="black"/>
                </a:solidFill>
              </a:rPr>
              <a:t>○　全国一律のサービスの種類・内容・運営基準・単価等によるのではなく、市町村の判断でボランティア、</a:t>
            </a:r>
            <a:r>
              <a:rPr lang="en-US" altLang="ja-JP" sz="1200" dirty="0" smtClean="0">
                <a:solidFill>
                  <a:prstClr val="black"/>
                </a:solidFill>
              </a:rPr>
              <a:t>NPO</a:t>
            </a:r>
            <a:r>
              <a:rPr lang="ja-JP" altLang="en-US" sz="1200" dirty="0" err="1">
                <a:solidFill>
                  <a:prstClr val="black"/>
                </a:solidFill>
              </a:rPr>
              <a:t>、</a:t>
            </a:r>
            <a:r>
              <a:rPr lang="ja-JP" altLang="en-US" sz="1200" dirty="0" smtClean="0">
                <a:solidFill>
                  <a:prstClr val="black"/>
                </a:solidFill>
              </a:rPr>
              <a:t>民間企業、社会福祉法人、協同組合等の地域資源を効果的に活用できるようにしていく。</a:t>
            </a:r>
            <a:endParaRPr lang="en-US" altLang="ja-JP" sz="1200" dirty="0" smtClean="0">
              <a:solidFill>
                <a:prstClr val="black"/>
              </a:solidFill>
            </a:endParaRPr>
          </a:p>
          <a:p>
            <a:pPr marL="352425" indent="-174625" algn="just">
              <a:spcBef>
                <a:spcPts val="300"/>
              </a:spcBef>
            </a:pPr>
            <a:r>
              <a:rPr lang="ja-JP" altLang="en-US" sz="1200" dirty="0" smtClean="0">
                <a:solidFill>
                  <a:prstClr val="black"/>
                </a:solidFill>
              </a:rPr>
              <a:t>○　移行後の事業も、</a:t>
            </a:r>
            <a:r>
              <a:rPr lang="ja-JP" altLang="en-US" sz="1200" u="sng" dirty="0" smtClean="0">
                <a:solidFill>
                  <a:prstClr val="black"/>
                </a:solidFill>
              </a:rPr>
              <a:t>介護保険制度内でのサービスの提供</a:t>
            </a:r>
            <a:r>
              <a:rPr lang="ja-JP" altLang="en-US" sz="1200" dirty="0" smtClean="0">
                <a:solidFill>
                  <a:prstClr val="black"/>
                </a:solidFill>
              </a:rPr>
              <a:t>であり、</a:t>
            </a:r>
            <a:r>
              <a:rPr lang="ja-JP" altLang="en-US" sz="1200" u="sng" dirty="0" smtClean="0">
                <a:solidFill>
                  <a:prstClr val="black"/>
                </a:solidFill>
              </a:rPr>
              <a:t>財源構成も変わらない</a:t>
            </a:r>
            <a:r>
              <a:rPr lang="ja-JP" altLang="en-US" sz="1200" dirty="0" smtClean="0">
                <a:solidFill>
                  <a:prstClr val="black"/>
                </a:solidFill>
              </a:rPr>
              <a:t>。</a:t>
            </a:r>
            <a:endParaRPr lang="en-US" altLang="ja-JP" sz="1200" dirty="0" smtClean="0">
              <a:solidFill>
                <a:prstClr val="black"/>
              </a:solidFill>
            </a:endParaRPr>
          </a:p>
          <a:p>
            <a:pPr marL="352425" indent="-174625" algn="just">
              <a:spcBef>
                <a:spcPts val="300"/>
              </a:spcBef>
            </a:pPr>
            <a:r>
              <a:rPr lang="ja-JP" altLang="en-US" sz="1200" dirty="0" smtClean="0">
                <a:solidFill>
                  <a:prstClr val="black"/>
                </a:solidFill>
              </a:rPr>
              <a:t>○　</a:t>
            </a:r>
            <a:r>
              <a:rPr lang="ja-JP" altLang="en-US" sz="1200" u="sng" dirty="0">
                <a:solidFill>
                  <a:schemeClr val="tx1"/>
                </a:solidFill>
              </a:rPr>
              <a:t>地域の実情に</a:t>
            </a:r>
            <a:r>
              <a:rPr lang="ja-JP" altLang="en-US" sz="1200" u="sng" dirty="0" smtClean="0">
                <a:solidFill>
                  <a:schemeClr val="tx1"/>
                </a:solidFill>
              </a:rPr>
              <a:t>合わせて一定</a:t>
            </a:r>
            <a:r>
              <a:rPr lang="ja-JP" altLang="en-US" sz="1200" u="sng" dirty="0">
                <a:solidFill>
                  <a:schemeClr val="tx1"/>
                </a:solidFill>
              </a:rPr>
              <a:t>程度時間を</a:t>
            </a:r>
            <a:r>
              <a:rPr lang="ja-JP" altLang="en-US" sz="1200" u="sng" dirty="0" smtClean="0">
                <a:solidFill>
                  <a:schemeClr val="tx1"/>
                </a:solidFill>
              </a:rPr>
              <a:t>かけ、</a:t>
            </a:r>
            <a:r>
              <a:rPr lang="ja-JP" altLang="en-US" sz="1200" dirty="0" smtClean="0">
                <a:solidFill>
                  <a:schemeClr val="tx1"/>
                </a:solidFill>
              </a:rPr>
              <a:t>既存介護サービス事業者の活用も含め多様な主体による事業の受け皿の基盤整備を行う。</a:t>
            </a:r>
            <a:endParaRPr lang="ja-JP" altLang="en-US" sz="1200" dirty="0">
              <a:solidFill>
                <a:schemeClr val="tx1"/>
              </a:solidFill>
            </a:endParaRPr>
          </a:p>
        </p:txBody>
      </p:sp>
      <p:sp>
        <p:nvSpPr>
          <p:cNvPr id="28" name="角丸四角形 27"/>
          <p:cNvSpPr/>
          <p:nvPr/>
        </p:nvSpPr>
        <p:spPr>
          <a:xfrm>
            <a:off x="36340" y="3084040"/>
            <a:ext cx="9669188" cy="576064"/>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gn="just"/>
            <a:r>
              <a:rPr lang="ja-JP" altLang="en-US" sz="1400" dirty="0" smtClean="0">
                <a:solidFill>
                  <a:prstClr val="black"/>
                </a:solidFill>
              </a:rPr>
              <a:t>（２）地域支援事業の充実</a:t>
            </a:r>
            <a:endParaRPr lang="en-US" altLang="ja-JP" sz="1400" dirty="0" smtClean="0">
              <a:solidFill>
                <a:prstClr val="black"/>
              </a:solidFill>
            </a:endParaRPr>
          </a:p>
          <a:p>
            <a:pPr marL="352425" indent="-174625" algn="just"/>
            <a:r>
              <a:rPr lang="ja-JP" altLang="en-US" sz="1400" dirty="0" smtClean="0">
                <a:solidFill>
                  <a:prstClr val="black"/>
                </a:solidFill>
              </a:rPr>
              <a:t>○　地域支援事業の枠組みを活用し、以下の充実を行い、市町村が中心となって総合的に地域づくりを推進。</a:t>
            </a:r>
            <a:endParaRPr lang="en-US" altLang="ja-JP" sz="1400" dirty="0" smtClean="0">
              <a:solidFill>
                <a:prstClr val="black"/>
              </a:solidFill>
            </a:endParaRPr>
          </a:p>
        </p:txBody>
      </p:sp>
      <p:sp>
        <p:nvSpPr>
          <p:cNvPr id="30" name="角丸四角形 29"/>
          <p:cNvSpPr/>
          <p:nvPr/>
        </p:nvSpPr>
        <p:spPr>
          <a:xfrm>
            <a:off x="1789379" y="3840151"/>
            <a:ext cx="2088232" cy="450447"/>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solidFill>
                  <a:prstClr val="white"/>
                </a:solidFill>
              </a:rPr>
              <a:t>在宅医療・介護連携</a:t>
            </a:r>
            <a:endParaRPr lang="ja-JP" altLang="en-US" sz="1600" b="1" dirty="0">
              <a:solidFill>
                <a:prstClr val="white"/>
              </a:solidFill>
            </a:endParaRPr>
          </a:p>
        </p:txBody>
      </p:sp>
      <p:sp>
        <p:nvSpPr>
          <p:cNvPr id="31" name="角丸四角形 30"/>
          <p:cNvSpPr/>
          <p:nvPr/>
        </p:nvSpPr>
        <p:spPr>
          <a:xfrm>
            <a:off x="1801766" y="4516720"/>
            <a:ext cx="2088232" cy="467992"/>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smtClean="0">
                <a:solidFill>
                  <a:prstClr val="white"/>
                </a:solidFill>
              </a:rPr>
              <a:t>認知症施策</a:t>
            </a:r>
            <a:endParaRPr lang="ja-JP" altLang="en-US" sz="1600" b="1" dirty="0">
              <a:solidFill>
                <a:prstClr val="white"/>
              </a:solidFill>
            </a:endParaRPr>
          </a:p>
        </p:txBody>
      </p:sp>
      <p:sp>
        <p:nvSpPr>
          <p:cNvPr id="32" name="角丸四角形 31"/>
          <p:cNvSpPr/>
          <p:nvPr/>
        </p:nvSpPr>
        <p:spPr>
          <a:xfrm>
            <a:off x="1801998" y="5200736"/>
            <a:ext cx="2088000" cy="432048"/>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b="1" dirty="0">
                <a:solidFill>
                  <a:prstClr val="white"/>
                </a:solidFill>
              </a:rPr>
              <a:t>地域</a:t>
            </a:r>
            <a:r>
              <a:rPr lang="ja-JP" altLang="en-US" sz="1600" b="1" dirty="0" smtClean="0">
                <a:solidFill>
                  <a:prstClr val="white"/>
                </a:solidFill>
              </a:rPr>
              <a:t>ケア会議</a:t>
            </a:r>
            <a:endParaRPr lang="ja-JP" altLang="en-US" sz="1600" b="1" dirty="0">
              <a:solidFill>
                <a:prstClr val="white"/>
              </a:solidFill>
            </a:endParaRPr>
          </a:p>
        </p:txBody>
      </p:sp>
      <p:sp>
        <p:nvSpPr>
          <p:cNvPr id="33" name="角丸四角形 32"/>
          <p:cNvSpPr/>
          <p:nvPr/>
        </p:nvSpPr>
        <p:spPr>
          <a:xfrm>
            <a:off x="5201839" y="3768176"/>
            <a:ext cx="3863450" cy="540000"/>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ja-JP" altLang="en-US" sz="1400" dirty="0" smtClean="0">
                <a:solidFill>
                  <a:schemeClr val="tx1"/>
                </a:solidFill>
              </a:rPr>
              <a:t>市町村が中心となり、多職種参加の研修等を通じ、医療介護のネットワークを構築等</a:t>
            </a:r>
            <a:endParaRPr lang="ja-JP" altLang="en-US" sz="1400" dirty="0">
              <a:solidFill>
                <a:prstClr val="black"/>
              </a:solidFill>
            </a:endParaRPr>
          </a:p>
        </p:txBody>
      </p:sp>
      <p:sp>
        <p:nvSpPr>
          <p:cNvPr id="34" name="角丸四角形 33"/>
          <p:cNvSpPr/>
          <p:nvPr/>
        </p:nvSpPr>
        <p:spPr>
          <a:xfrm>
            <a:off x="5214808" y="4444712"/>
            <a:ext cx="3837511" cy="54000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400" dirty="0" smtClean="0">
                <a:solidFill>
                  <a:prstClr val="black"/>
                </a:solidFill>
              </a:rPr>
              <a:t>地域包括支援センター等に「初期集中支援チーム」や「地域支援推進員」を配置等</a:t>
            </a:r>
            <a:endParaRPr lang="en-US" altLang="ja-JP" sz="1400" dirty="0" smtClean="0">
              <a:solidFill>
                <a:prstClr val="black"/>
              </a:solidFill>
            </a:endParaRPr>
          </a:p>
        </p:txBody>
      </p:sp>
      <p:sp>
        <p:nvSpPr>
          <p:cNvPr id="35" name="角丸四角形 34"/>
          <p:cNvSpPr/>
          <p:nvPr/>
        </p:nvSpPr>
        <p:spPr>
          <a:xfrm>
            <a:off x="5235793" y="5128728"/>
            <a:ext cx="3837512" cy="540000"/>
          </a:xfrm>
          <a:prstGeom prst="roundRect">
            <a:avLst>
              <a:gd name="adj" fmla="val 7272"/>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dirty="0" smtClean="0">
                <a:solidFill>
                  <a:prstClr val="black"/>
                </a:solidFill>
              </a:rPr>
              <a:t>多職種協働のケアマネジメント支援や地域課題への取組を推進</a:t>
            </a:r>
            <a:endParaRPr lang="en-US" altLang="ja-JP" sz="1400" dirty="0" smtClean="0">
              <a:solidFill>
                <a:prstClr val="black"/>
              </a:solidFill>
            </a:endParaRPr>
          </a:p>
        </p:txBody>
      </p:sp>
      <p:sp>
        <p:nvSpPr>
          <p:cNvPr id="37" name="角丸四角形 36"/>
          <p:cNvSpPr/>
          <p:nvPr/>
        </p:nvSpPr>
        <p:spPr>
          <a:xfrm>
            <a:off x="1801998" y="5884872"/>
            <a:ext cx="2088000" cy="467992"/>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600" b="1" dirty="0" smtClean="0">
                <a:solidFill>
                  <a:prstClr val="white"/>
                </a:solidFill>
              </a:rPr>
              <a:t>生活支援・介護予防</a:t>
            </a:r>
            <a:endParaRPr lang="ja-JP" altLang="en-US" sz="1600" b="1" dirty="0">
              <a:solidFill>
                <a:prstClr val="white"/>
              </a:solidFill>
            </a:endParaRPr>
          </a:p>
        </p:txBody>
      </p:sp>
      <p:sp>
        <p:nvSpPr>
          <p:cNvPr id="50" name="角丸四角形 49"/>
          <p:cNvSpPr/>
          <p:nvPr/>
        </p:nvSpPr>
        <p:spPr>
          <a:xfrm>
            <a:off x="5227777" y="5812864"/>
            <a:ext cx="3837512" cy="540000"/>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a:solidFill>
                  <a:prstClr val="black"/>
                </a:solidFill>
              </a:rPr>
              <a:t>地域</a:t>
            </a:r>
            <a:r>
              <a:rPr lang="ja-JP" altLang="en-US" sz="1400" dirty="0" smtClean="0">
                <a:solidFill>
                  <a:prstClr val="black"/>
                </a:solidFill>
              </a:rPr>
              <a:t>の高齢者の主体的参加を促しつつ、生活支援、多様な参加の場作りを充実</a:t>
            </a:r>
            <a:endParaRPr lang="en-US" altLang="ja-JP" sz="1400" dirty="0" smtClean="0">
              <a:solidFill>
                <a:prstClr val="black"/>
              </a:solidFill>
            </a:endParaRPr>
          </a:p>
        </p:txBody>
      </p:sp>
      <p:sp>
        <p:nvSpPr>
          <p:cNvPr id="51" name="右矢印 50"/>
          <p:cNvSpPr/>
          <p:nvPr/>
        </p:nvSpPr>
        <p:spPr>
          <a:xfrm>
            <a:off x="4178028" y="3891208"/>
            <a:ext cx="774971" cy="3600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55" name="左中かっこ 54"/>
          <p:cNvSpPr/>
          <p:nvPr/>
        </p:nvSpPr>
        <p:spPr>
          <a:xfrm>
            <a:off x="917475" y="3760576"/>
            <a:ext cx="504056" cy="26741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角丸四角形 55"/>
          <p:cNvSpPr/>
          <p:nvPr/>
        </p:nvSpPr>
        <p:spPr>
          <a:xfrm>
            <a:off x="472952" y="4264632"/>
            <a:ext cx="447600" cy="1728192"/>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b="1" dirty="0" smtClean="0">
                <a:solidFill>
                  <a:prstClr val="white"/>
                </a:solidFill>
              </a:rPr>
              <a:t>取組の強</a:t>
            </a:r>
            <a:endParaRPr lang="en-US" altLang="ja-JP" sz="1600" b="1" dirty="0" smtClean="0">
              <a:solidFill>
                <a:prstClr val="white"/>
              </a:solidFill>
            </a:endParaRPr>
          </a:p>
          <a:p>
            <a:pPr algn="ctr"/>
            <a:r>
              <a:rPr lang="ja-JP" altLang="en-US" sz="1600" b="1" dirty="0" smtClean="0">
                <a:solidFill>
                  <a:prstClr val="white"/>
                </a:solidFill>
              </a:rPr>
              <a:t>化</a:t>
            </a:r>
            <a:endParaRPr lang="ja-JP" altLang="en-US" sz="1600" b="1" dirty="0">
              <a:solidFill>
                <a:prstClr val="white"/>
              </a:solidFill>
            </a:endParaRPr>
          </a:p>
        </p:txBody>
      </p:sp>
      <p:grpSp>
        <p:nvGrpSpPr>
          <p:cNvPr id="2" name="グループ化 1"/>
          <p:cNvGrpSpPr/>
          <p:nvPr/>
        </p:nvGrpSpPr>
        <p:grpSpPr>
          <a:xfrm>
            <a:off x="277211" y="2318303"/>
            <a:ext cx="8731604" cy="606641"/>
            <a:chOff x="277211" y="2299049"/>
            <a:chExt cx="8731604" cy="606641"/>
          </a:xfrm>
        </p:grpSpPr>
        <p:sp>
          <p:nvSpPr>
            <p:cNvPr id="48" name="角丸四角形 47"/>
            <p:cNvSpPr/>
            <p:nvPr/>
          </p:nvSpPr>
          <p:spPr>
            <a:xfrm>
              <a:off x="277211" y="2387291"/>
              <a:ext cx="3600400" cy="432048"/>
            </a:xfrm>
            <a:prstGeom prst="roundRect">
              <a:avLst>
                <a:gd name="adj" fmla="val 7272"/>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600" b="1" dirty="0" smtClean="0">
                  <a:solidFill>
                    <a:prstClr val="white"/>
                  </a:solidFill>
                </a:rPr>
                <a:t>予防給付から新しい総合事業への移行</a:t>
              </a:r>
              <a:endParaRPr lang="ja-JP" altLang="en-US" sz="1600" b="1" dirty="0">
                <a:solidFill>
                  <a:prstClr val="white"/>
                </a:solidFill>
              </a:endParaRPr>
            </a:p>
          </p:txBody>
        </p:sp>
        <p:sp>
          <p:nvSpPr>
            <p:cNvPr id="26" name="角丸四角形 25"/>
            <p:cNvSpPr/>
            <p:nvPr/>
          </p:nvSpPr>
          <p:spPr>
            <a:xfrm>
              <a:off x="5171304" y="2299049"/>
              <a:ext cx="3837511" cy="606641"/>
            </a:xfrm>
            <a:prstGeom prst="roundRect">
              <a:avLst>
                <a:gd name="adj" fmla="val 7272"/>
              </a:avLst>
            </a:prstGeom>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ja-JP" altLang="en-US" sz="1400" dirty="0" smtClean="0">
                  <a:solidFill>
                    <a:schemeClr val="tx1"/>
                  </a:solidFill>
                </a:rPr>
                <a:t>高齢者の多様なニーズに対応するため、市町村が地域の実情に応じ、取組を推進</a:t>
              </a:r>
              <a:endParaRPr lang="ja-JP" altLang="en-US" sz="1400" dirty="0">
                <a:solidFill>
                  <a:prstClr val="black"/>
                </a:solidFill>
              </a:endParaRPr>
            </a:p>
          </p:txBody>
        </p:sp>
        <p:sp>
          <p:nvSpPr>
            <p:cNvPr id="57" name="右矢印 56"/>
            <p:cNvSpPr/>
            <p:nvPr/>
          </p:nvSpPr>
          <p:spPr>
            <a:xfrm>
              <a:off x="4178027" y="2420889"/>
              <a:ext cx="774971" cy="3600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grpSp>
      <p:sp>
        <p:nvSpPr>
          <p:cNvPr id="58" name="右矢印 57"/>
          <p:cNvSpPr/>
          <p:nvPr/>
        </p:nvSpPr>
        <p:spPr>
          <a:xfrm>
            <a:off x="4178029" y="4552664"/>
            <a:ext cx="774971" cy="3600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59" name="右矢印 58"/>
          <p:cNvSpPr/>
          <p:nvPr/>
        </p:nvSpPr>
        <p:spPr>
          <a:xfrm>
            <a:off x="4178029" y="5200736"/>
            <a:ext cx="774971" cy="3600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dirty="0"/>
          </a:p>
        </p:txBody>
      </p:sp>
      <p:sp>
        <p:nvSpPr>
          <p:cNvPr id="60" name="右矢印 59"/>
          <p:cNvSpPr/>
          <p:nvPr/>
        </p:nvSpPr>
        <p:spPr>
          <a:xfrm>
            <a:off x="4178029" y="5920816"/>
            <a:ext cx="774971" cy="3600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88976" y="6505599"/>
            <a:ext cx="8944544" cy="307777"/>
          </a:xfrm>
          <a:prstGeom prst="rect">
            <a:avLst/>
          </a:prstGeom>
          <a:noFill/>
        </p:spPr>
        <p:txBody>
          <a:bodyPr wrap="square" rtlCol="0">
            <a:spAutoFit/>
          </a:bodyPr>
          <a:lstStyle/>
          <a:p>
            <a:r>
              <a:rPr kumimoji="1" lang="en-US" altLang="ja-JP" sz="1400" dirty="0" smtClean="0"/>
              <a:t>※</a:t>
            </a:r>
            <a:r>
              <a:rPr kumimoji="1" lang="ja-JP" altLang="en-US" sz="1400" dirty="0" smtClean="0"/>
              <a:t>地域包括ケアの一翼を担うにふさわしい質を備えた効率的な事業として再構築</a:t>
            </a:r>
            <a:endParaRPr kumimoji="1" lang="ja-JP" altLang="en-US" sz="1400" dirty="0"/>
          </a:p>
        </p:txBody>
      </p:sp>
      <p:sp>
        <p:nvSpPr>
          <p:cNvPr id="25" name="タイトル 60"/>
          <p:cNvSpPr txBox="1">
            <a:spLocks/>
          </p:cNvSpPr>
          <p:nvPr/>
        </p:nvSpPr>
        <p:spPr>
          <a:xfrm>
            <a:off x="139772" y="0"/>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latin typeface="HGP創英角ｺﾞｼｯｸUB" pitchFamily="50" charset="-128"/>
                <a:ea typeface="HGP創英角ｺﾞｼｯｸUB" pitchFamily="50" charset="-128"/>
              </a:rPr>
              <a:t>　（５）介護予防給付（訪問介護・通所介護）の見直しと地域支援事業の充実等</a:t>
            </a:r>
            <a:endParaRPr lang="ja-JP" altLang="en-US" sz="2000" dirty="0">
              <a:latin typeface="HGP創英角ｺﾞｼｯｸUB" pitchFamily="50" charset="-128"/>
              <a:ea typeface="HGP創英角ｺﾞｼｯｸUB" pitchFamily="50" charset="-128"/>
            </a:endParaRPr>
          </a:p>
        </p:txBody>
      </p:sp>
      <p:sp>
        <p:nvSpPr>
          <p:cNvPr id="27" name="スライド番号プレースホルダー 4"/>
          <p:cNvSpPr txBox="1">
            <a:spLocks/>
          </p:cNvSpPr>
          <p:nvPr/>
        </p:nvSpPr>
        <p:spPr>
          <a:xfrm>
            <a:off x="9273480" y="6525344"/>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43</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72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56479" y="44624"/>
            <a:ext cx="9721080" cy="404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2400" kern="0" dirty="0" smtClean="0">
                <a:solidFill>
                  <a:srgbClr val="000000"/>
                </a:solidFill>
                <a:latin typeface="Arial"/>
              </a:rPr>
              <a:t>効率的な事業の実施について</a:t>
            </a:r>
            <a:endParaRPr lang="ja-JP" altLang="en-US" sz="2400" kern="0" dirty="0">
              <a:solidFill>
                <a:srgbClr val="000000"/>
              </a:solidFill>
              <a:latin typeface="Arial"/>
            </a:endParaRPr>
          </a:p>
        </p:txBody>
      </p:sp>
      <p:sp>
        <p:nvSpPr>
          <p:cNvPr id="10" name="正方形/長方形 9"/>
          <p:cNvSpPr/>
          <p:nvPr/>
        </p:nvSpPr>
        <p:spPr>
          <a:xfrm>
            <a:off x="56479" y="1337000"/>
            <a:ext cx="9721080" cy="5220000"/>
          </a:xfrm>
          <a:prstGeom prst="rect">
            <a:avLst/>
          </a:prstGeom>
          <a:ln>
            <a:solidFill>
              <a:sysClr val="windowText" lastClr="000000"/>
            </a:solidFill>
            <a:prstDash val="solid"/>
          </a:ln>
        </p:spPr>
        <p:txBody>
          <a:bodyPr wrap="square" tIns="72000" bIns="72000">
            <a:spAutoFit/>
          </a:bodyPr>
          <a:lstStyle/>
          <a:p>
            <a:pPr fontAlgn="auto">
              <a:spcBef>
                <a:spcPts val="600"/>
              </a:spcBef>
              <a:spcAft>
                <a:spcPts val="0"/>
              </a:spcAft>
            </a:pPr>
            <a:r>
              <a:rPr lang="en-US" altLang="ja-JP" sz="1600" dirty="0" smtClean="0">
                <a:solidFill>
                  <a:schemeClr val="tx2"/>
                </a:solidFill>
                <a:latin typeface="Calibri"/>
                <a:ea typeface="ＭＳ Ｐゴシック"/>
              </a:rPr>
              <a:t>【</a:t>
            </a:r>
            <a:r>
              <a:rPr lang="ja-JP" altLang="en-US" sz="1600" b="1" dirty="0" smtClean="0">
                <a:solidFill>
                  <a:schemeClr val="tx2"/>
                </a:solidFill>
                <a:latin typeface="Calibri"/>
                <a:ea typeface="ＭＳ Ｐゴシック"/>
              </a:rPr>
              <a:t>弾力的な事業実施</a:t>
            </a:r>
            <a:r>
              <a:rPr lang="en-US" altLang="ja-JP" sz="1600" dirty="0" smtClean="0">
                <a:solidFill>
                  <a:schemeClr val="tx2"/>
                </a:solidFill>
                <a:latin typeface="Calibri"/>
                <a:ea typeface="ＭＳ Ｐゴシック"/>
              </a:rPr>
              <a:t>】</a:t>
            </a:r>
          </a:p>
          <a:p>
            <a:pPr marL="273050" indent="-273050" algn="just" fontAlgn="auto">
              <a:spcBef>
                <a:spcPts val="0"/>
              </a:spcBef>
              <a:spcAft>
                <a:spcPts val="0"/>
              </a:spcAft>
            </a:pPr>
            <a:r>
              <a:rPr lang="ja-JP" altLang="en-US" sz="1600" dirty="0" smtClean="0">
                <a:solidFill>
                  <a:prstClr val="black"/>
                </a:solidFill>
                <a:latin typeface="Calibri"/>
                <a:ea typeface="ＭＳ Ｐゴシック"/>
              </a:rPr>
              <a:t>（１）　予防給付の訪問介護・通所介護について、柔軟なサービスの内容等に応じて</a:t>
            </a:r>
            <a:r>
              <a:rPr lang="ja-JP" altLang="en-US" sz="1600" u="sng" dirty="0" smtClean="0">
                <a:solidFill>
                  <a:prstClr val="black"/>
                </a:solidFill>
                <a:latin typeface="Calibri"/>
                <a:ea typeface="ＭＳ Ｐゴシック"/>
              </a:rPr>
              <a:t>人員基準、運営基準、単価等について柔軟に設定できる</a:t>
            </a:r>
            <a:r>
              <a:rPr lang="ja-JP" altLang="en-US" sz="1600" u="sng" dirty="0" smtClean="0">
                <a:latin typeface="Calibri"/>
                <a:ea typeface="ＭＳ Ｐゴシック"/>
              </a:rPr>
              <a:t>地域</a:t>
            </a:r>
            <a:r>
              <a:rPr lang="ja-JP" altLang="en-US" sz="1600" u="sng" dirty="0">
                <a:latin typeface="Calibri"/>
                <a:ea typeface="ＭＳ Ｐゴシック"/>
              </a:rPr>
              <a:t>支援</a:t>
            </a:r>
            <a:r>
              <a:rPr lang="ja-JP" altLang="en-US" sz="1600" u="sng" dirty="0" smtClean="0">
                <a:latin typeface="Calibri"/>
                <a:ea typeface="ＭＳ Ｐゴシック"/>
              </a:rPr>
              <a:t>事業</a:t>
            </a:r>
            <a:r>
              <a:rPr lang="ja-JP" altLang="en-US" sz="1600" u="sng" dirty="0" smtClean="0">
                <a:solidFill>
                  <a:prstClr val="black"/>
                </a:solidFill>
                <a:latin typeface="Calibri"/>
                <a:ea typeface="ＭＳ Ｐゴシック"/>
              </a:rPr>
              <a:t>に移行</a:t>
            </a:r>
            <a:r>
              <a:rPr lang="ja-JP" altLang="en-US" sz="1600" dirty="0" smtClean="0">
                <a:solidFill>
                  <a:prstClr val="black"/>
                </a:solidFill>
                <a:latin typeface="Calibri"/>
                <a:ea typeface="ＭＳ Ｐゴシック"/>
              </a:rPr>
              <a:t>すれば、事業の実施主体である市町村の判断で以下のような取組を実施し、効率的に事業を実施することが可能</a:t>
            </a:r>
            <a:endParaRPr lang="en-US" altLang="ja-JP" sz="800" dirty="0">
              <a:solidFill>
                <a:prstClr val="black"/>
              </a:solidFill>
              <a:latin typeface="Calibri"/>
              <a:ea typeface="ＭＳ Ｐゴシック"/>
            </a:endParaRPr>
          </a:p>
          <a:p>
            <a:pPr lvl="0" algn="just" fontAlgn="auto">
              <a:spcBef>
                <a:spcPts val="0"/>
              </a:spcBef>
              <a:spcAft>
                <a:spcPts val="0"/>
              </a:spcAft>
            </a:pPr>
            <a:r>
              <a:rPr lang="ja-JP" altLang="en-US" sz="1600" dirty="0">
                <a:solidFill>
                  <a:prstClr val="black"/>
                </a:solidFill>
                <a:latin typeface="Calibri"/>
                <a:ea typeface="ＭＳ Ｐゴシック"/>
              </a:rPr>
              <a:t>　　①　例えば、既存の介護事業者を活用する場合でも、</a:t>
            </a:r>
            <a:r>
              <a:rPr lang="ja-JP" altLang="en-US" sz="1600" u="sng" dirty="0">
                <a:solidFill>
                  <a:prstClr val="black"/>
                </a:solidFill>
                <a:latin typeface="Calibri"/>
                <a:ea typeface="ＭＳ Ｐゴシック"/>
              </a:rPr>
              <a:t>柔軟な人員配置等により効率的な単価</a:t>
            </a:r>
            <a:r>
              <a:rPr lang="ja-JP" altLang="en-US" sz="1600" dirty="0">
                <a:solidFill>
                  <a:prstClr val="black"/>
                </a:solidFill>
                <a:latin typeface="Calibri"/>
                <a:ea typeface="ＭＳ Ｐゴシック"/>
              </a:rPr>
              <a:t>で事業を実施</a:t>
            </a:r>
            <a:endParaRPr lang="en-US" altLang="ja-JP" sz="1600" dirty="0">
              <a:solidFill>
                <a:prstClr val="black"/>
              </a:solidFill>
              <a:latin typeface="Calibri"/>
              <a:ea typeface="ＭＳ Ｐゴシック"/>
            </a:endParaRPr>
          </a:p>
          <a:p>
            <a:pPr lvl="0" algn="just" fontAlgn="auto">
              <a:spcBef>
                <a:spcPts val="0"/>
              </a:spcBef>
              <a:spcAft>
                <a:spcPts val="0"/>
              </a:spcAft>
            </a:pPr>
            <a:endParaRPr lang="en-US" altLang="ja-JP" sz="800" dirty="0">
              <a:solidFill>
                <a:prstClr val="black"/>
              </a:solidFill>
              <a:latin typeface="Calibri"/>
              <a:ea typeface="ＭＳ Ｐゴシック"/>
            </a:endParaRPr>
          </a:p>
          <a:p>
            <a:pPr lvl="0" algn="just" fontAlgn="auto">
              <a:spcBef>
                <a:spcPts val="0"/>
              </a:spcBef>
              <a:spcAft>
                <a:spcPts val="0"/>
              </a:spcAft>
            </a:pPr>
            <a:r>
              <a:rPr lang="ja-JP" altLang="en-US" sz="1600" dirty="0">
                <a:solidFill>
                  <a:prstClr val="black"/>
                </a:solidFill>
                <a:latin typeface="Calibri"/>
                <a:ea typeface="ＭＳ Ｐゴシック"/>
              </a:rPr>
              <a:t>　　②　</a:t>
            </a:r>
            <a:r>
              <a:rPr lang="en-US" altLang="ja-JP" sz="1600" u="sng" dirty="0" smtClean="0">
                <a:solidFill>
                  <a:prstClr val="black"/>
                </a:solidFill>
                <a:latin typeface="Calibri"/>
                <a:ea typeface="ＭＳ Ｐゴシック"/>
              </a:rPr>
              <a:t>NPO</a:t>
            </a:r>
            <a:r>
              <a:rPr lang="ja-JP" altLang="en-US" sz="1600" u="sng" dirty="0" err="1">
                <a:solidFill>
                  <a:prstClr val="black"/>
                </a:solidFill>
                <a:latin typeface="Calibri"/>
                <a:ea typeface="ＭＳ Ｐゴシック"/>
              </a:rPr>
              <a:t>、</a:t>
            </a:r>
            <a:r>
              <a:rPr lang="ja-JP" altLang="en-US" sz="1600" u="sng" dirty="0" smtClean="0">
                <a:solidFill>
                  <a:prstClr val="black"/>
                </a:solidFill>
                <a:latin typeface="Calibri"/>
                <a:ea typeface="ＭＳ Ｐゴシック"/>
              </a:rPr>
              <a:t>ボランティア等</a:t>
            </a:r>
            <a:r>
              <a:rPr lang="ja-JP" altLang="en-US" sz="1600" u="sng" dirty="0">
                <a:solidFill>
                  <a:prstClr val="black"/>
                </a:solidFill>
                <a:latin typeface="Calibri"/>
                <a:ea typeface="ＭＳ Ｐゴシック"/>
              </a:rPr>
              <a:t>の地域資源の有効活用</a:t>
            </a:r>
            <a:r>
              <a:rPr lang="ja-JP" altLang="en-US" sz="1600" dirty="0">
                <a:solidFill>
                  <a:prstClr val="black"/>
                </a:solidFill>
                <a:latin typeface="Calibri"/>
                <a:ea typeface="ＭＳ Ｐゴシック"/>
              </a:rPr>
              <a:t>により効率的に事業を実施</a:t>
            </a:r>
            <a:endParaRPr lang="en-US" altLang="ja-JP" sz="1600" dirty="0">
              <a:solidFill>
                <a:prstClr val="black"/>
              </a:solidFill>
              <a:latin typeface="Calibri"/>
              <a:ea typeface="ＭＳ Ｐゴシック"/>
            </a:endParaRPr>
          </a:p>
          <a:p>
            <a:pPr lvl="0" algn="just" fontAlgn="auto">
              <a:spcBef>
                <a:spcPts val="0"/>
              </a:spcBef>
              <a:spcAft>
                <a:spcPts val="0"/>
              </a:spcAft>
            </a:pPr>
            <a:endParaRPr lang="en-US" altLang="ja-JP" sz="800" dirty="0">
              <a:solidFill>
                <a:prstClr val="black"/>
              </a:solidFill>
              <a:latin typeface="Calibri"/>
              <a:ea typeface="ＭＳ Ｐゴシック"/>
            </a:endParaRPr>
          </a:p>
          <a:p>
            <a:pPr lvl="0" algn="just" fontAlgn="auto">
              <a:spcBef>
                <a:spcPts val="0"/>
              </a:spcBef>
              <a:spcAft>
                <a:spcPts val="0"/>
              </a:spcAft>
            </a:pPr>
            <a:r>
              <a:rPr lang="ja-JP" altLang="en-US" sz="1600" dirty="0">
                <a:solidFill>
                  <a:prstClr val="black"/>
                </a:solidFill>
                <a:latin typeface="Calibri"/>
                <a:ea typeface="ＭＳ Ｐゴシック"/>
              </a:rPr>
              <a:t>　　③　要支援者に対する事業に</a:t>
            </a:r>
            <a:r>
              <a:rPr lang="ja-JP" altLang="en-US" sz="1600" u="sng" dirty="0">
                <a:solidFill>
                  <a:prstClr val="black"/>
                </a:solidFill>
                <a:latin typeface="Calibri"/>
                <a:ea typeface="ＭＳ Ｐゴシック"/>
              </a:rPr>
              <a:t>付加的な</a:t>
            </a:r>
            <a:r>
              <a:rPr lang="ja-JP" altLang="en-US" sz="1600" u="sng" dirty="0" smtClean="0">
                <a:solidFill>
                  <a:prstClr val="black"/>
                </a:solidFill>
                <a:latin typeface="Calibri"/>
                <a:ea typeface="ＭＳ Ｐゴシック"/>
              </a:rPr>
              <a:t>サービスやインフォーマルサービスを</a:t>
            </a:r>
            <a:r>
              <a:rPr lang="ja-JP" altLang="en-US" sz="1600" u="sng" dirty="0">
                <a:solidFill>
                  <a:prstClr val="black"/>
                </a:solidFill>
                <a:latin typeface="Calibri"/>
                <a:ea typeface="ＭＳ Ｐゴシック"/>
              </a:rPr>
              <a:t>組み合わせた多様なサービス内</a:t>
            </a:r>
            <a:endParaRPr lang="en-US" altLang="ja-JP" sz="1600" u="sng" dirty="0">
              <a:solidFill>
                <a:prstClr val="black"/>
              </a:solidFill>
              <a:latin typeface="Calibri"/>
              <a:ea typeface="ＭＳ Ｐゴシック"/>
            </a:endParaRPr>
          </a:p>
          <a:p>
            <a:pPr lvl="0" algn="just" fontAlgn="auto">
              <a:spcBef>
                <a:spcPts val="0"/>
              </a:spcBef>
              <a:spcAft>
                <a:spcPts val="0"/>
              </a:spcAft>
            </a:pPr>
            <a:r>
              <a:rPr lang="ja-JP" altLang="en-US" sz="1600" dirty="0">
                <a:solidFill>
                  <a:prstClr val="black"/>
                </a:solidFill>
                <a:latin typeface="Calibri"/>
                <a:ea typeface="ＭＳ Ｐゴシック"/>
              </a:rPr>
              <a:t>　　　</a:t>
            </a:r>
            <a:r>
              <a:rPr lang="ja-JP" altLang="en-US" sz="1600" u="sng" dirty="0">
                <a:solidFill>
                  <a:prstClr val="black"/>
                </a:solidFill>
                <a:latin typeface="Calibri"/>
                <a:ea typeface="ＭＳ Ｐゴシック"/>
              </a:rPr>
              <a:t>容の事業を実施。</a:t>
            </a:r>
            <a:endParaRPr lang="en-US" altLang="ja-JP" sz="1600" u="sng" dirty="0">
              <a:solidFill>
                <a:prstClr val="black"/>
              </a:solidFill>
              <a:latin typeface="Calibri"/>
              <a:ea typeface="ＭＳ Ｐゴシック"/>
            </a:endParaRPr>
          </a:p>
          <a:p>
            <a:pPr lvl="0" algn="just" fontAlgn="auto">
              <a:spcBef>
                <a:spcPts val="0"/>
              </a:spcBef>
              <a:spcAft>
                <a:spcPts val="0"/>
              </a:spcAft>
            </a:pPr>
            <a:endParaRPr lang="en-US" altLang="ja-JP" sz="800" dirty="0">
              <a:solidFill>
                <a:prstClr val="black"/>
              </a:solidFill>
              <a:latin typeface="Calibri"/>
              <a:ea typeface="ＭＳ Ｐゴシック"/>
            </a:endParaRPr>
          </a:p>
          <a:p>
            <a:pPr lvl="0" algn="just" fontAlgn="auto">
              <a:spcBef>
                <a:spcPts val="0"/>
              </a:spcBef>
              <a:spcAft>
                <a:spcPts val="0"/>
              </a:spcAft>
            </a:pPr>
            <a:r>
              <a:rPr lang="ja-JP" altLang="en-US" sz="1600" dirty="0">
                <a:solidFill>
                  <a:prstClr val="black"/>
                </a:solidFill>
                <a:latin typeface="Calibri"/>
                <a:ea typeface="ＭＳ Ｐゴシック"/>
              </a:rPr>
              <a:t>　　④　</a:t>
            </a:r>
            <a:r>
              <a:rPr lang="ja-JP" altLang="en-US" sz="1600" u="sng" dirty="0">
                <a:solidFill>
                  <a:prstClr val="black"/>
                </a:solidFill>
                <a:latin typeface="Calibri"/>
                <a:ea typeface="ＭＳ Ｐゴシック"/>
              </a:rPr>
              <a:t>多様なサービス内容に応じた利用者負担を設定</a:t>
            </a:r>
            <a:r>
              <a:rPr lang="ja-JP" altLang="en-US" sz="1600" dirty="0">
                <a:solidFill>
                  <a:prstClr val="black"/>
                </a:solidFill>
                <a:latin typeface="Calibri"/>
                <a:ea typeface="ＭＳ Ｐゴシック"/>
              </a:rPr>
              <a:t>し、事業を実施</a:t>
            </a:r>
            <a:endParaRPr lang="en-US" altLang="ja-JP" sz="1600" dirty="0">
              <a:solidFill>
                <a:prstClr val="black"/>
              </a:solidFill>
              <a:latin typeface="Calibri"/>
              <a:ea typeface="ＭＳ Ｐゴシック"/>
            </a:endParaRPr>
          </a:p>
          <a:p>
            <a:pPr marL="625475" lvl="0" indent="-444500" algn="just">
              <a:lnSpc>
                <a:spcPts val="1600"/>
              </a:lnSpc>
              <a:spcBef>
                <a:spcPts val="600"/>
              </a:spcBef>
            </a:pPr>
            <a:r>
              <a:rPr lang="ja-JP" altLang="en-US" sz="1600" dirty="0">
                <a:solidFill>
                  <a:prstClr val="black"/>
                </a:solidFill>
                <a:latin typeface="Calibri"/>
                <a:ea typeface="ＭＳ Ｐゴシック"/>
              </a:rPr>
              <a:t>　　</a:t>
            </a:r>
            <a:r>
              <a:rPr lang="en-US" altLang="ja-JP" sz="1200" spc="-40" dirty="0" smtClean="0">
                <a:solidFill>
                  <a:prstClr val="black"/>
                </a:solidFill>
                <a:latin typeface="ＭＳ Ｐゴシック"/>
                <a:ea typeface="ＭＳ Ｐゴシック"/>
              </a:rPr>
              <a:t>※</a:t>
            </a:r>
            <a:r>
              <a:rPr lang="ja-JP" altLang="en-US" sz="1200" spc="-40" dirty="0">
                <a:solidFill>
                  <a:prstClr val="black"/>
                </a:solidFill>
                <a:latin typeface="ＭＳ Ｐゴシック"/>
                <a:ea typeface="ＭＳ Ｐゴシック"/>
              </a:rPr>
              <a:t>　従来の給付から移行するサービスの利用料については、要介護者に対する介護給付における利用者</a:t>
            </a:r>
            <a:r>
              <a:rPr lang="ja-JP" altLang="en-US" sz="1200" spc="-40" dirty="0" smtClean="0">
                <a:solidFill>
                  <a:prstClr val="black"/>
                </a:solidFill>
                <a:latin typeface="ＭＳ Ｐゴシック"/>
                <a:ea typeface="ＭＳ Ｐゴシック"/>
              </a:rPr>
              <a:t>負担割合等</a:t>
            </a:r>
            <a:r>
              <a:rPr lang="ja-JP" altLang="en-US" sz="1200" spc="-40" dirty="0">
                <a:solidFill>
                  <a:prstClr val="black"/>
                </a:solidFill>
                <a:latin typeface="ＭＳ Ｐゴシック"/>
                <a:ea typeface="ＭＳ Ｐゴシック"/>
              </a:rPr>
              <a:t>を勘案しつつ、一定の枠組みの</a:t>
            </a:r>
            <a:r>
              <a:rPr lang="ja-JP" altLang="en-US" sz="1200" spc="-40" dirty="0" smtClean="0">
                <a:solidFill>
                  <a:prstClr val="black"/>
                </a:solidFill>
                <a:latin typeface="ＭＳ Ｐゴシック"/>
                <a:ea typeface="ＭＳ Ｐゴシック"/>
              </a:rPr>
              <a:t>もと、市町村</a:t>
            </a:r>
            <a:r>
              <a:rPr lang="ja-JP" altLang="en-US" sz="1200" spc="-40" dirty="0">
                <a:solidFill>
                  <a:prstClr val="black"/>
                </a:solidFill>
                <a:latin typeface="ＭＳ Ｐゴシック"/>
                <a:ea typeface="ＭＳ Ｐゴシック"/>
              </a:rPr>
              <a:t>が設定する仕組みを検討。（利用料の下限については要介護者の利用者</a:t>
            </a:r>
            <a:r>
              <a:rPr lang="ja-JP" altLang="en-US" sz="1200" spc="-40" dirty="0" smtClean="0">
                <a:solidFill>
                  <a:prstClr val="black"/>
                </a:solidFill>
                <a:latin typeface="ＭＳ Ｐゴシック"/>
                <a:ea typeface="ＭＳ Ｐゴシック"/>
              </a:rPr>
              <a:t>負担割合を</a:t>
            </a:r>
            <a:r>
              <a:rPr lang="ja-JP" altLang="en-US" sz="1200" spc="-40" dirty="0">
                <a:solidFill>
                  <a:prstClr val="black"/>
                </a:solidFill>
                <a:latin typeface="ＭＳ Ｐゴシック"/>
                <a:ea typeface="ＭＳ Ｐゴシック"/>
              </a:rPr>
              <a:t>下回らないような仕組みとすることが必要</a:t>
            </a:r>
            <a:r>
              <a:rPr lang="ja-JP" altLang="en-US" sz="1200" spc="-40" dirty="0" smtClean="0">
                <a:solidFill>
                  <a:prstClr val="black"/>
                </a:solidFill>
                <a:latin typeface="ＭＳ Ｐゴシック"/>
                <a:ea typeface="ＭＳ Ｐゴシック"/>
              </a:rPr>
              <a:t>）</a:t>
            </a:r>
            <a:endParaRPr lang="en-US" altLang="ja-JP" sz="1200" spc="-40" dirty="0" smtClean="0">
              <a:solidFill>
                <a:prstClr val="black"/>
              </a:solidFill>
              <a:latin typeface="ＭＳ Ｐゴシック"/>
              <a:ea typeface="ＭＳ Ｐゴシック"/>
            </a:endParaRPr>
          </a:p>
          <a:p>
            <a:pPr marL="396000" lvl="0" indent="-360000" algn="just">
              <a:lnSpc>
                <a:spcPts val="1600"/>
              </a:lnSpc>
              <a:spcBef>
                <a:spcPts val="600"/>
              </a:spcBef>
            </a:pPr>
            <a:r>
              <a:rPr lang="ja-JP" altLang="en-US" sz="1200" spc="-40" dirty="0" smtClean="0">
                <a:solidFill>
                  <a:prstClr val="black"/>
                </a:solidFill>
                <a:latin typeface="ＭＳ Ｐゴシック"/>
                <a:ea typeface="ＭＳ Ｐゴシック"/>
              </a:rPr>
              <a:t>　　</a:t>
            </a:r>
            <a:r>
              <a:rPr lang="ja-JP" altLang="en-US" sz="1200" spc="-40" dirty="0">
                <a:solidFill>
                  <a:prstClr val="black"/>
                </a:solidFill>
                <a:latin typeface="ＭＳ Ｐゴシック"/>
                <a:ea typeface="ＭＳ Ｐゴシック"/>
              </a:rPr>
              <a:t>＊</a:t>
            </a:r>
            <a:r>
              <a:rPr lang="ja-JP" altLang="en-US" sz="1200" spc="-40" dirty="0" smtClean="0">
                <a:solidFill>
                  <a:prstClr val="black"/>
                </a:solidFill>
                <a:latin typeface="ＭＳ Ｐゴシック"/>
                <a:ea typeface="ＭＳ Ｐゴシック"/>
              </a:rPr>
              <a:t>　①～④の取組を通じた効率的な実施について国としてガイドラインで市町村に対して周知。</a:t>
            </a:r>
            <a:endParaRPr lang="en-US" altLang="ja-JP" sz="1200" spc="-40" dirty="0" smtClean="0">
              <a:solidFill>
                <a:prstClr val="black"/>
              </a:solidFill>
              <a:latin typeface="ＭＳ Ｐゴシック"/>
              <a:ea typeface="ＭＳ Ｐゴシック"/>
            </a:endParaRPr>
          </a:p>
          <a:p>
            <a:pPr marL="396000" lvl="0" indent="-360000" algn="just">
              <a:lnSpc>
                <a:spcPts val="700"/>
              </a:lnSpc>
              <a:spcBef>
                <a:spcPts val="600"/>
              </a:spcBef>
            </a:pPr>
            <a:endParaRPr lang="en-US" altLang="ja-JP" sz="800" dirty="0" smtClean="0">
              <a:solidFill>
                <a:prstClr val="black"/>
              </a:solidFill>
              <a:latin typeface="Calibri"/>
              <a:ea typeface="ＭＳ Ｐゴシック"/>
            </a:endParaRPr>
          </a:p>
          <a:p>
            <a:pPr algn="just" fontAlgn="auto">
              <a:spcBef>
                <a:spcPts val="0"/>
              </a:spcBef>
              <a:spcAft>
                <a:spcPts val="0"/>
              </a:spcAft>
            </a:pPr>
            <a:r>
              <a:rPr lang="en-US" altLang="ja-JP" sz="1600" dirty="0" smtClean="0">
                <a:solidFill>
                  <a:schemeClr val="tx2"/>
                </a:solidFill>
                <a:latin typeface="Calibri"/>
                <a:ea typeface="ＭＳ Ｐゴシック"/>
              </a:rPr>
              <a:t>【</a:t>
            </a:r>
            <a:r>
              <a:rPr lang="ja-JP" altLang="en-US" sz="1600" b="1" dirty="0">
                <a:solidFill>
                  <a:schemeClr val="tx2"/>
                </a:solidFill>
                <a:latin typeface="Calibri"/>
                <a:ea typeface="ＭＳ Ｐゴシック"/>
              </a:rPr>
              <a:t>市町村による自立</a:t>
            </a:r>
            <a:r>
              <a:rPr lang="ja-JP" altLang="en-US" sz="1600" b="1" dirty="0" smtClean="0">
                <a:solidFill>
                  <a:schemeClr val="tx2"/>
                </a:solidFill>
                <a:latin typeface="Calibri"/>
                <a:ea typeface="ＭＳ Ｐゴシック"/>
              </a:rPr>
              <a:t>支援に資する地域マネジメントの強化</a:t>
            </a:r>
            <a:r>
              <a:rPr lang="en-US" altLang="ja-JP" sz="1600" dirty="0" smtClean="0">
                <a:solidFill>
                  <a:schemeClr val="tx2"/>
                </a:solidFill>
                <a:latin typeface="Calibri"/>
                <a:ea typeface="ＭＳ Ｐゴシック"/>
              </a:rPr>
              <a:t>】</a:t>
            </a:r>
            <a:endParaRPr lang="en-US" altLang="ja-JP" sz="1600" dirty="0">
              <a:solidFill>
                <a:schemeClr val="tx2"/>
              </a:solidFill>
              <a:latin typeface="Calibri"/>
              <a:ea typeface="ＭＳ Ｐゴシック"/>
            </a:endParaRPr>
          </a:p>
          <a:p>
            <a:pPr marL="273050" indent="-273050" algn="just" fontAlgn="auto">
              <a:spcBef>
                <a:spcPts val="0"/>
              </a:spcBef>
              <a:spcAft>
                <a:spcPts val="0"/>
              </a:spcAft>
            </a:pPr>
            <a:r>
              <a:rPr lang="ja-JP" altLang="en-US" sz="1600" dirty="0" smtClean="0">
                <a:solidFill>
                  <a:prstClr val="black"/>
                </a:solidFill>
                <a:latin typeface="Calibri"/>
                <a:ea typeface="ＭＳ Ｐゴシック"/>
              </a:rPr>
              <a:t>（２）　あわせて</a:t>
            </a:r>
            <a:r>
              <a:rPr lang="ja-JP" altLang="en-US" sz="1600" dirty="0">
                <a:solidFill>
                  <a:prstClr val="black"/>
                </a:solidFill>
                <a:latin typeface="Calibri"/>
                <a:ea typeface="ＭＳ Ｐゴシック"/>
              </a:rPr>
              <a:t>、要支援</a:t>
            </a:r>
            <a:r>
              <a:rPr lang="ja-JP" altLang="en-US" sz="1600" dirty="0" smtClean="0">
                <a:solidFill>
                  <a:prstClr val="black"/>
                </a:solidFill>
                <a:latin typeface="Calibri"/>
                <a:ea typeface="ＭＳ Ｐゴシック"/>
              </a:rPr>
              <a:t>認定に至らない高齢者も地域で自立した生活を継続できるよう、</a:t>
            </a:r>
            <a:r>
              <a:rPr lang="ja-JP" altLang="en-US" sz="1600" u="sng" dirty="0" smtClean="0">
                <a:solidFill>
                  <a:prstClr val="black"/>
                </a:solidFill>
                <a:latin typeface="Calibri"/>
                <a:ea typeface="ＭＳ Ｐゴシック"/>
              </a:rPr>
              <a:t>生活支援の充実などを通じた地域で高齢者を支える地域づくり</a:t>
            </a:r>
            <a:r>
              <a:rPr lang="ja-JP" altLang="en-US" sz="1600" dirty="0">
                <a:solidFill>
                  <a:prstClr val="black"/>
                </a:solidFill>
                <a:latin typeface="Calibri"/>
                <a:ea typeface="ＭＳ Ｐゴシック"/>
              </a:rPr>
              <a:t>と</a:t>
            </a:r>
            <a:r>
              <a:rPr lang="ja-JP" altLang="en-US" sz="1600" dirty="0" smtClean="0">
                <a:solidFill>
                  <a:prstClr val="black"/>
                </a:solidFill>
                <a:latin typeface="Calibri"/>
                <a:ea typeface="ＭＳ Ｐゴシック"/>
              </a:rPr>
              <a:t>、より効果的</a:t>
            </a:r>
            <a:r>
              <a:rPr lang="ja-JP" altLang="en-US" sz="1600" dirty="0" smtClean="0">
                <a:latin typeface="Calibri"/>
                <a:ea typeface="ＭＳ Ｐゴシック"/>
              </a:rPr>
              <a:t>・効率的</a:t>
            </a:r>
            <a:r>
              <a:rPr lang="ja-JP" altLang="en-US" sz="1600" dirty="0" smtClean="0">
                <a:solidFill>
                  <a:prstClr val="black"/>
                </a:solidFill>
                <a:latin typeface="Calibri"/>
                <a:ea typeface="ＭＳ Ｐゴシック"/>
              </a:rPr>
              <a:t>な</a:t>
            </a:r>
            <a:r>
              <a:rPr lang="ja-JP" altLang="en-US" sz="1600" u="sng" dirty="0" smtClean="0">
                <a:solidFill>
                  <a:prstClr val="black"/>
                </a:solidFill>
                <a:latin typeface="Calibri"/>
                <a:ea typeface="ＭＳ Ｐゴシック"/>
              </a:rPr>
              <a:t>介護予防の事業を組み合わせ</a:t>
            </a:r>
            <a:r>
              <a:rPr lang="ja-JP" altLang="en-US" sz="1600" dirty="0" smtClean="0">
                <a:solidFill>
                  <a:prstClr val="black"/>
                </a:solidFill>
                <a:latin typeface="Calibri"/>
                <a:ea typeface="ＭＳ Ｐゴシック"/>
              </a:rPr>
              <a:t>、自立支援に資する地域マネジメントを推進する、市町村による取組を強化。</a:t>
            </a:r>
            <a:endParaRPr lang="en-US" altLang="ja-JP" sz="1600" dirty="0" smtClean="0">
              <a:solidFill>
                <a:prstClr val="black"/>
              </a:solidFill>
              <a:latin typeface="Calibri"/>
              <a:ea typeface="ＭＳ Ｐゴシック"/>
            </a:endParaRPr>
          </a:p>
          <a:p>
            <a:pPr algn="just" fontAlgn="auto">
              <a:lnSpc>
                <a:spcPts val="1100"/>
              </a:lnSpc>
              <a:spcBef>
                <a:spcPts val="0"/>
              </a:spcBef>
              <a:spcAft>
                <a:spcPts val="0"/>
              </a:spcAft>
            </a:pPr>
            <a:endParaRPr lang="en-US" altLang="ja-JP" sz="800" dirty="0" smtClean="0">
              <a:solidFill>
                <a:prstClr val="black"/>
              </a:solidFill>
              <a:latin typeface="Calibri"/>
              <a:ea typeface="ＭＳ Ｐゴシック"/>
            </a:endParaRPr>
          </a:p>
          <a:p>
            <a:pPr marL="450850" lvl="0" indent="-450850" algn="just" fontAlgn="auto">
              <a:spcBef>
                <a:spcPts val="0"/>
              </a:spcBef>
              <a:spcAft>
                <a:spcPts val="0"/>
              </a:spcAft>
            </a:pPr>
            <a:r>
              <a:rPr lang="ja-JP" altLang="en-US" sz="1600" dirty="0">
                <a:solidFill>
                  <a:prstClr val="black"/>
                </a:solidFill>
                <a:latin typeface="Calibri"/>
                <a:ea typeface="ＭＳ Ｐゴシック"/>
              </a:rPr>
              <a:t>　</a:t>
            </a:r>
            <a:r>
              <a:rPr lang="ja-JP" altLang="en-US" sz="1600" dirty="0" smtClean="0">
                <a:solidFill>
                  <a:prstClr val="black"/>
                </a:solidFill>
                <a:latin typeface="Calibri"/>
                <a:ea typeface="ＭＳ Ｐゴシック"/>
              </a:rPr>
              <a:t>　</a:t>
            </a:r>
            <a:r>
              <a:rPr lang="en-US" altLang="ja-JP" sz="1600" spc="-40" dirty="0" smtClean="0">
                <a:latin typeface="+mn-ea"/>
              </a:rPr>
              <a:t>※</a:t>
            </a:r>
            <a:r>
              <a:rPr lang="ja-JP" altLang="en-US" sz="1600" spc="-40" dirty="0">
                <a:latin typeface="+mn-ea"/>
              </a:rPr>
              <a:t>　</a:t>
            </a:r>
            <a:r>
              <a:rPr lang="ja-JP" altLang="en-US" sz="1600" spc="-40" dirty="0" smtClean="0">
                <a:latin typeface="+mn-ea"/>
              </a:rPr>
              <a:t>介護予防に集中的に取り組むことや、高齢者の社会参加に積極的に取り組むことで、認定率の伸びを抑えられている市町村の例もある。</a:t>
            </a:r>
            <a:endParaRPr lang="en-US" altLang="ja-JP" sz="1600" dirty="0" smtClean="0">
              <a:latin typeface="Calibri"/>
              <a:ea typeface="ＭＳ Ｐゴシック"/>
            </a:endParaRPr>
          </a:p>
        </p:txBody>
      </p:sp>
      <p:sp>
        <p:nvSpPr>
          <p:cNvPr id="6" name="フッター プレースホルダー 3"/>
          <p:cNvSpPr txBox="1">
            <a:spLocks/>
          </p:cNvSpPr>
          <p:nvPr/>
        </p:nvSpPr>
        <p:spPr bwMode="auto">
          <a:xfrm>
            <a:off x="23" y="12365"/>
            <a:ext cx="99256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800" kern="1200">
                <a:solidFill>
                  <a:schemeClr val="bg2"/>
                </a:solidFill>
                <a:latin typeface="+mn-ea"/>
                <a:ea typeface="ＭＳ Ｐゴシック"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endParaRPr lang="ja-JP" altLang="en-US" sz="1200" dirty="0">
              <a:solidFill>
                <a:prstClr val="black">
                  <a:tint val="75000"/>
                </a:prstClr>
              </a:solidFill>
            </a:endParaRPr>
          </a:p>
        </p:txBody>
      </p:sp>
      <p:sp>
        <p:nvSpPr>
          <p:cNvPr id="8" name="正方形/長方形 7"/>
          <p:cNvSpPr/>
          <p:nvPr/>
        </p:nvSpPr>
        <p:spPr>
          <a:xfrm>
            <a:off x="56456" y="476672"/>
            <a:ext cx="9721080" cy="772107"/>
          </a:xfrm>
          <a:prstGeom prst="rect">
            <a:avLst/>
          </a:prstGeom>
          <a:ln>
            <a:solidFill>
              <a:sysClr val="windowText" lastClr="000000"/>
            </a:solidFill>
            <a:prstDash val="solid"/>
          </a:ln>
        </p:spPr>
        <p:txBody>
          <a:bodyPr wrap="square" tIns="108000" bIns="108000">
            <a:spAutoFit/>
          </a:bodyPr>
          <a:lstStyle/>
          <a:p>
            <a:pPr fontAlgn="auto">
              <a:spcBef>
                <a:spcPts val="600"/>
              </a:spcBef>
              <a:spcAft>
                <a:spcPts val="0"/>
              </a:spcAft>
            </a:pPr>
            <a:r>
              <a:rPr lang="ja-JP" altLang="en-US" dirty="0" smtClean="0">
                <a:solidFill>
                  <a:prstClr val="black"/>
                </a:solidFill>
                <a:latin typeface="Calibri"/>
                <a:ea typeface="ＭＳ Ｐゴシック"/>
              </a:rPr>
              <a:t>効率的な事業実施に</a:t>
            </a:r>
            <a:r>
              <a:rPr lang="ja-JP" altLang="en-US" dirty="0">
                <a:solidFill>
                  <a:prstClr val="black"/>
                </a:solidFill>
                <a:latin typeface="Calibri"/>
                <a:ea typeface="ＭＳ Ｐゴシック"/>
              </a:rPr>
              <a:t>向けて中長期的に取り組む</a:t>
            </a:r>
            <a:r>
              <a:rPr lang="ja-JP" altLang="en-US" dirty="0" smtClean="0">
                <a:solidFill>
                  <a:prstClr val="black"/>
                </a:solidFill>
                <a:latin typeface="Calibri"/>
                <a:ea typeface="ＭＳ Ｐゴシック"/>
              </a:rPr>
              <a:t>が、まず第６期計画期間中に以下のような取組みに着手し、集中的に推進。</a:t>
            </a:r>
            <a:endParaRPr lang="en-US" altLang="ja-JP" dirty="0" smtClean="0">
              <a:solidFill>
                <a:prstClr val="black"/>
              </a:solidFill>
              <a:latin typeface="Calibri"/>
              <a:ea typeface="ＭＳ Ｐゴシック"/>
            </a:endParaRPr>
          </a:p>
        </p:txBody>
      </p:sp>
      <p:sp>
        <p:nvSpPr>
          <p:cNvPr id="7" name="スライド番号プレースホルダー 4"/>
          <p:cNvSpPr txBox="1">
            <a:spLocks/>
          </p:cNvSpPr>
          <p:nvPr/>
        </p:nvSpPr>
        <p:spPr>
          <a:xfrm>
            <a:off x="9273480" y="6501853"/>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52</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332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88504" y="188640"/>
            <a:ext cx="864096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t>総合事業の事業費の上限について（見直しの考え方）</a:t>
            </a:r>
            <a:endParaRPr lang="ja-JP" altLang="en-US" sz="2400" dirty="0"/>
          </a:p>
        </p:txBody>
      </p:sp>
      <p:sp>
        <p:nvSpPr>
          <p:cNvPr id="10" name="正方形/長方形 9"/>
          <p:cNvSpPr/>
          <p:nvPr/>
        </p:nvSpPr>
        <p:spPr>
          <a:xfrm>
            <a:off x="272480" y="908720"/>
            <a:ext cx="9361040" cy="4680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endParaRPr lang="en-US" altLang="ja-JP" sz="1600" dirty="0" smtClean="0">
              <a:solidFill>
                <a:schemeClr val="tx1"/>
              </a:solidFill>
            </a:endParaRPr>
          </a:p>
          <a:p>
            <a:pPr>
              <a:lnSpc>
                <a:spcPts val="2100"/>
              </a:lnSpc>
            </a:pPr>
            <a:r>
              <a:rPr lang="ja-JP" altLang="en-US" sz="1600" dirty="0" smtClean="0">
                <a:solidFill>
                  <a:schemeClr val="tx1"/>
                </a:solidFill>
              </a:rPr>
              <a:t>（現行制度）</a:t>
            </a:r>
            <a:endParaRPr lang="en-US" altLang="ja-JP" sz="1600" dirty="0" smtClean="0">
              <a:solidFill>
                <a:schemeClr val="tx1"/>
              </a:solidFill>
            </a:endParaRPr>
          </a:p>
          <a:p>
            <a:pPr marL="266700" indent="-266700" algn="just">
              <a:lnSpc>
                <a:spcPts val="2100"/>
              </a:lnSpc>
            </a:pPr>
            <a:r>
              <a:rPr lang="ja-JP" altLang="en-US" sz="1600" dirty="0" smtClean="0">
                <a:solidFill>
                  <a:schemeClr val="tx1"/>
                </a:solidFill>
              </a:rPr>
              <a:t>○　</a:t>
            </a:r>
            <a:r>
              <a:rPr lang="ja-JP" altLang="en-US" sz="1600" dirty="0">
                <a:solidFill>
                  <a:prstClr val="black"/>
                </a:solidFill>
                <a:latin typeface="ＭＳ Ｐゴシック"/>
              </a:rPr>
              <a:t>現在の総合事業の上限</a:t>
            </a:r>
            <a:r>
              <a:rPr lang="ja-JP" altLang="en-US" sz="1600" dirty="0" smtClean="0">
                <a:solidFill>
                  <a:prstClr val="black"/>
                </a:solidFill>
                <a:latin typeface="ＭＳ Ｐゴシック"/>
              </a:rPr>
              <a:t>は介護保険事業計画の給付見込額の原則</a:t>
            </a:r>
            <a:r>
              <a:rPr lang="ja-JP" altLang="en-US" sz="1600" dirty="0">
                <a:solidFill>
                  <a:prstClr val="black"/>
                </a:solidFill>
                <a:latin typeface="ＭＳ Ｐゴシック"/>
              </a:rPr>
              <a:t>２％と</a:t>
            </a:r>
            <a:r>
              <a:rPr lang="ja-JP" altLang="en-US" sz="1600" dirty="0" smtClean="0">
                <a:solidFill>
                  <a:prstClr val="black"/>
                </a:solidFill>
                <a:latin typeface="ＭＳ Ｐゴシック"/>
              </a:rPr>
              <a:t>されている。（厚生労働大臣の認定を受けたときは３％まで引上げが可能）</a:t>
            </a:r>
            <a:endParaRPr lang="en-US" altLang="ja-JP" sz="1600" dirty="0" smtClean="0">
              <a:solidFill>
                <a:schemeClr val="tx1"/>
              </a:solidFill>
            </a:endParaRPr>
          </a:p>
          <a:p>
            <a:pPr algn="just">
              <a:lnSpc>
                <a:spcPts val="2100"/>
              </a:lnSpc>
            </a:pPr>
            <a:endParaRPr lang="en-US" altLang="ja-JP" sz="1600" dirty="0">
              <a:solidFill>
                <a:schemeClr val="tx1"/>
              </a:solidFill>
            </a:endParaRPr>
          </a:p>
          <a:p>
            <a:pPr algn="just">
              <a:lnSpc>
                <a:spcPts val="2100"/>
              </a:lnSpc>
            </a:pPr>
            <a:r>
              <a:rPr lang="ja-JP" altLang="en-US" sz="1600" dirty="0">
                <a:solidFill>
                  <a:schemeClr val="tx1"/>
                </a:solidFill>
              </a:rPr>
              <a:t>　</a:t>
            </a:r>
            <a:endParaRPr lang="en-US" altLang="ja-JP" sz="1600" dirty="0">
              <a:solidFill>
                <a:schemeClr val="tx1"/>
              </a:solidFill>
            </a:endParaRPr>
          </a:p>
          <a:p>
            <a:pPr algn="just">
              <a:lnSpc>
                <a:spcPts val="2100"/>
              </a:lnSpc>
            </a:pPr>
            <a:r>
              <a:rPr lang="ja-JP" altLang="en-US" sz="1600" dirty="0" smtClean="0">
                <a:solidFill>
                  <a:schemeClr val="tx1"/>
                </a:solidFill>
              </a:rPr>
              <a:t>（見直しの考え方）</a:t>
            </a:r>
            <a:endParaRPr lang="en-US" altLang="ja-JP" sz="1600" dirty="0" smtClean="0">
              <a:solidFill>
                <a:schemeClr val="tx1"/>
              </a:solidFill>
            </a:endParaRPr>
          </a:p>
          <a:p>
            <a:pPr marL="266700" indent="-266700" algn="just">
              <a:lnSpc>
                <a:spcPts val="2100"/>
              </a:lnSpc>
            </a:pPr>
            <a:r>
              <a:rPr lang="ja-JP" altLang="en-US" sz="1600" dirty="0" smtClean="0">
                <a:solidFill>
                  <a:schemeClr val="tx1"/>
                </a:solidFill>
              </a:rPr>
              <a:t>○　総合事業の上限については、現行制度も踏まえつつ、予防給付から事業に移行する分をまかなえるように設定。</a:t>
            </a:r>
            <a:endParaRPr lang="en-US" altLang="ja-JP" sz="1600" dirty="0">
              <a:solidFill>
                <a:schemeClr val="tx1"/>
              </a:solidFill>
            </a:endParaRPr>
          </a:p>
          <a:p>
            <a:pPr algn="just">
              <a:lnSpc>
                <a:spcPts val="2100"/>
              </a:lnSpc>
            </a:pPr>
            <a:endParaRPr lang="en-US" altLang="ja-JP" sz="1600" dirty="0">
              <a:solidFill>
                <a:schemeClr val="tx1"/>
              </a:solidFill>
            </a:endParaRPr>
          </a:p>
          <a:p>
            <a:pPr marL="180000" indent="-457200" algn="just">
              <a:lnSpc>
                <a:spcPts val="2100"/>
              </a:lnSpc>
            </a:pPr>
            <a:r>
              <a:rPr lang="ja-JP" altLang="en-US" sz="1600" dirty="0" smtClean="0">
                <a:solidFill>
                  <a:schemeClr val="tx1"/>
                </a:solidFill>
              </a:rPr>
              <a:t>○　具体的には、当該市町村の予防給付から移行する訪問介護・通所介護と予防事業（総合事業）の合計額を</a:t>
            </a:r>
            <a:r>
              <a:rPr lang="ja-JP" altLang="en-US" sz="1600" dirty="0">
                <a:solidFill>
                  <a:schemeClr val="tx1"/>
                </a:solidFill>
              </a:rPr>
              <a:t>基本</a:t>
            </a:r>
            <a:r>
              <a:rPr lang="ja-JP" altLang="en-US" sz="1600" dirty="0" smtClean="0">
                <a:solidFill>
                  <a:schemeClr val="tx1"/>
                </a:solidFill>
              </a:rPr>
              <a:t>にしつつ、当該市町村の後期高齢者の伸び等を勘案して設定した額とする方向で検討。</a:t>
            </a:r>
            <a:endParaRPr lang="en-US" altLang="ja-JP" sz="1600" dirty="0" smtClean="0">
              <a:solidFill>
                <a:schemeClr val="tx1"/>
              </a:solidFill>
            </a:endParaRPr>
          </a:p>
          <a:p>
            <a:pPr algn="just">
              <a:lnSpc>
                <a:spcPts val="2100"/>
              </a:lnSpc>
            </a:pPr>
            <a:endParaRPr lang="en-US" altLang="ja-JP" sz="1600" dirty="0">
              <a:solidFill>
                <a:schemeClr val="tx1"/>
              </a:solidFill>
            </a:endParaRPr>
          </a:p>
          <a:p>
            <a:pPr marL="177800" indent="-177800" algn="just">
              <a:lnSpc>
                <a:spcPts val="2100"/>
              </a:lnSpc>
            </a:pPr>
            <a:r>
              <a:rPr lang="ja-JP" altLang="en-US" sz="1600" dirty="0" smtClean="0">
                <a:solidFill>
                  <a:schemeClr val="tx1"/>
                </a:solidFill>
              </a:rPr>
              <a:t>○　仮に市町村の事業費が上限を超える場合の対応については、制度施行後の費用の状況等を見極める必要があること</a:t>
            </a:r>
            <a:r>
              <a:rPr lang="en-US" altLang="ja-JP" sz="1600" dirty="0" smtClean="0">
                <a:solidFill>
                  <a:schemeClr val="tx1"/>
                </a:solidFill>
              </a:rPr>
              <a:t> </a:t>
            </a:r>
            <a:r>
              <a:rPr lang="ja-JP" altLang="en-US" sz="1600" dirty="0" smtClean="0">
                <a:solidFill>
                  <a:schemeClr val="tx1"/>
                </a:solidFill>
              </a:rPr>
              <a:t>等を踏まえ、個別に判断する仕組みなどの必要性について検討。</a:t>
            </a:r>
            <a:endParaRPr lang="en-US" altLang="ja-JP" sz="1600" u="sng" dirty="0" smtClean="0">
              <a:solidFill>
                <a:schemeClr val="tx1"/>
              </a:solidFill>
            </a:endParaRPr>
          </a:p>
          <a:p>
            <a:pPr>
              <a:lnSpc>
                <a:spcPts val="1100"/>
              </a:lnSpc>
            </a:pPr>
            <a:endParaRPr lang="en-US" altLang="ja-JP" sz="1600" dirty="0" smtClean="0">
              <a:solidFill>
                <a:schemeClr val="tx1"/>
              </a:solidFill>
            </a:endParaRPr>
          </a:p>
          <a:p>
            <a:pPr>
              <a:lnSpc>
                <a:spcPts val="1100"/>
              </a:lnSpc>
            </a:pPr>
            <a:endParaRPr lang="en-US" altLang="ja-JP" sz="1600" dirty="0" smtClean="0">
              <a:solidFill>
                <a:schemeClr val="tx1"/>
              </a:solidFill>
            </a:endParaRPr>
          </a:p>
        </p:txBody>
      </p:sp>
      <p:sp>
        <p:nvSpPr>
          <p:cNvPr id="5" name="スライド番号プレースホルダー 4"/>
          <p:cNvSpPr txBox="1">
            <a:spLocks/>
          </p:cNvSpPr>
          <p:nvPr/>
        </p:nvSpPr>
        <p:spPr>
          <a:xfrm>
            <a:off x="9273480" y="6501853"/>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53</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486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5241032" y="4374073"/>
            <a:ext cx="4664968" cy="1359183"/>
          </a:xfrm>
          <a:prstGeom prst="rect">
            <a:avLst/>
          </a:prstGeom>
          <a:gradFill flip="none" rotWithShape="1">
            <a:gsLst>
              <a:gs pos="55000">
                <a:schemeClr val="accent3">
                  <a:lumMod val="40000"/>
                  <a:lumOff val="60000"/>
                </a:schemeClr>
              </a:gs>
              <a:gs pos="52000">
                <a:schemeClr val="tx2">
                  <a:lumMod val="40000"/>
                  <a:lumOff val="60000"/>
                </a:schemeClr>
              </a:gs>
            </a:gsLst>
            <a:lin ang="162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0" name="正方形/長方形 49"/>
          <p:cNvSpPr/>
          <p:nvPr/>
        </p:nvSpPr>
        <p:spPr>
          <a:xfrm rot="16200000">
            <a:off x="6820229" y="1614899"/>
            <a:ext cx="1630138" cy="4878382"/>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3" name="正方形/長方形 62"/>
          <p:cNvSpPr/>
          <p:nvPr/>
        </p:nvSpPr>
        <p:spPr>
          <a:xfrm>
            <a:off x="416496" y="4869158"/>
            <a:ext cx="4877359" cy="1008113"/>
          </a:xfrm>
          <a:prstGeom prst="rect">
            <a:avLst/>
          </a:prstGeom>
          <a:solidFill>
            <a:schemeClr val="tx2">
              <a:lumMod val="40000"/>
              <a:lumOff val="60000"/>
            </a:schemeClr>
          </a:solidFill>
          <a:ln w="6350">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 name="正方形/長方形 3"/>
          <p:cNvSpPr/>
          <p:nvPr/>
        </p:nvSpPr>
        <p:spPr>
          <a:xfrm>
            <a:off x="-594290" y="3861050"/>
            <a:ext cx="3387050" cy="1307969"/>
          </a:xfrm>
          <a:prstGeom prst="rect">
            <a:avLst/>
          </a:prstGeom>
          <a:gradFill>
            <a:gsLst>
              <a:gs pos="55000">
                <a:schemeClr val="accent3">
                  <a:lumMod val="40000"/>
                  <a:lumOff val="60000"/>
                </a:schemeClr>
              </a:gs>
              <a:gs pos="52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2" name="正方形/長方形 51"/>
          <p:cNvSpPr/>
          <p:nvPr/>
        </p:nvSpPr>
        <p:spPr>
          <a:xfrm flipH="1">
            <a:off x="2504723" y="3849225"/>
            <a:ext cx="2740765" cy="1049696"/>
          </a:xfrm>
          <a:prstGeom prst="rect">
            <a:avLst/>
          </a:prstGeom>
          <a:gradFill>
            <a:gsLst>
              <a:gs pos="57000">
                <a:schemeClr val="accent3">
                  <a:lumMod val="40000"/>
                  <a:lumOff val="60000"/>
                </a:schemeClr>
              </a:gs>
              <a:gs pos="44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5" name="正方形/長方形 64"/>
          <p:cNvSpPr/>
          <p:nvPr/>
        </p:nvSpPr>
        <p:spPr>
          <a:xfrm rot="16200000">
            <a:off x="4142390" y="-2071047"/>
            <a:ext cx="1630138" cy="10234053"/>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2" name="テキスト ボックス 31"/>
          <p:cNvSpPr txBox="1"/>
          <p:nvPr/>
        </p:nvSpPr>
        <p:spPr>
          <a:xfrm>
            <a:off x="5011296" y="2370366"/>
            <a:ext cx="805801" cy="338554"/>
          </a:xfrm>
          <a:prstGeom prst="rect">
            <a:avLst/>
          </a:prstGeom>
          <a:noFill/>
        </p:spPr>
        <p:txBody>
          <a:bodyPr wrap="square" rtlCol="0">
            <a:spAutoFit/>
          </a:bodyPr>
          <a:lstStyle/>
          <a:p>
            <a:pPr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３０’</a:t>
            </a:r>
          </a:p>
        </p:txBody>
      </p:sp>
      <p:cxnSp>
        <p:nvCxnSpPr>
          <p:cNvPr id="45" name="直線コネクタ 44"/>
          <p:cNvCxnSpPr/>
          <p:nvPr/>
        </p:nvCxnSpPr>
        <p:spPr>
          <a:xfrm flipV="1">
            <a:off x="2504729" y="2395824"/>
            <a:ext cx="7569760" cy="1033176"/>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rot="20821764">
            <a:off x="6112763" y="2262853"/>
            <a:ext cx="2650644" cy="369332"/>
          </a:xfrm>
          <a:prstGeom prst="rect">
            <a:avLst/>
          </a:prstGeom>
          <a:noFill/>
        </p:spPr>
        <p:txBody>
          <a:bodyPr wrap="square" rtlCol="0">
            <a:spAutoFit/>
          </a:bodyPr>
          <a:lstStyle/>
          <a:p>
            <a:pPr fontAlgn="base">
              <a:spcBef>
                <a:spcPct val="0"/>
              </a:spcBef>
              <a:spcAft>
                <a:spcPct val="0"/>
              </a:spcAft>
            </a:pPr>
            <a:r>
              <a:rPr lang="ja-JP" altLang="en-US" dirty="0">
                <a:solidFill>
                  <a:prstClr val="black"/>
                </a:solidFill>
                <a:latin typeface="Arial" pitchFamily="34" charset="0"/>
              </a:rPr>
              <a:t>保険料・公費の抑制</a:t>
            </a:r>
          </a:p>
        </p:txBody>
      </p:sp>
      <p:sp useBgFill="1">
        <p:nvSpPr>
          <p:cNvPr id="36" name="正方形/長方形 35"/>
          <p:cNvSpPr/>
          <p:nvPr/>
        </p:nvSpPr>
        <p:spPr>
          <a:xfrm>
            <a:off x="-346730" y="3504819"/>
            <a:ext cx="763226" cy="4323548"/>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useBgFill="1">
        <p:nvSpPr>
          <p:cNvPr id="49" name="平行四辺形 48"/>
          <p:cNvSpPr/>
          <p:nvPr/>
        </p:nvSpPr>
        <p:spPr>
          <a:xfrm rot="20732911">
            <a:off x="-339688" y="2163543"/>
            <a:ext cx="7564364"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useBgFill="1">
        <p:nvSpPr>
          <p:cNvPr id="56" name="平行四辺形 55"/>
          <p:cNvSpPr/>
          <p:nvPr/>
        </p:nvSpPr>
        <p:spPr>
          <a:xfrm rot="20740919">
            <a:off x="4832369" y="908973"/>
            <a:ext cx="7335285"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8" name="テキスト ボックス 37"/>
          <p:cNvSpPr txBox="1"/>
          <p:nvPr/>
        </p:nvSpPr>
        <p:spPr>
          <a:xfrm rot="20760000">
            <a:off x="6769763" y="1680149"/>
            <a:ext cx="3460503" cy="253916"/>
          </a:xfrm>
          <a:prstGeom prst="rect">
            <a:avLst/>
          </a:prstGeom>
          <a:noFill/>
        </p:spPr>
        <p:txBody>
          <a:bodyPr wrap="square" rtlCol="0">
            <a:spAutoFit/>
          </a:bodyPr>
          <a:lstStyle/>
          <a:p>
            <a:pPr fontAlgn="base">
              <a:spcBef>
                <a:spcPct val="0"/>
              </a:spcBef>
              <a:spcAft>
                <a:spcPct val="0"/>
              </a:spcAft>
            </a:pPr>
            <a:r>
              <a:rPr lang="ja-JP" altLang="en-US" sz="1000" dirty="0">
                <a:solidFill>
                  <a:prstClr val="black"/>
                </a:solidFill>
                <a:latin typeface="Arial" pitchFamily="34" charset="0"/>
              </a:rPr>
              <a:t>予防給付の自然増予測（伸び率約</a:t>
            </a:r>
            <a:r>
              <a:rPr lang="en-US" altLang="ja-JP" sz="1000" dirty="0">
                <a:solidFill>
                  <a:prstClr val="black"/>
                </a:solidFill>
                <a:latin typeface="Arial" pitchFamily="34" charset="0"/>
              </a:rPr>
              <a:t>5</a:t>
            </a:r>
            <a:r>
              <a:rPr lang="ja-JP" altLang="en-US" sz="1000" dirty="0">
                <a:solidFill>
                  <a:prstClr val="black"/>
                </a:solidFill>
                <a:latin typeface="Arial" pitchFamily="34" charset="0"/>
              </a:rPr>
              <a:t>～</a:t>
            </a:r>
            <a:r>
              <a:rPr lang="en-US" altLang="ja-JP" sz="1000" dirty="0">
                <a:solidFill>
                  <a:prstClr val="black"/>
                </a:solidFill>
                <a:latin typeface="Arial" pitchFamily="34" charset="0"/>
              </a:rPr>
              <a:t>6%</a:t>
            </a:r>
            <a:r>
              <a:rPr lang="ja-JP" altLang="en-US" sz="1000" dirty="0">
                <a:solidFill>
                  <a:prstClr val="black"/>
                </a:solidFill>
                <a:latin typeface="Arial" pitchFamily="34" charset="0"/>
              </a:rPr>
              <a:t> </a:t>
            </a:r>
            <a:r>
              <a:rPr lang="en-US" altLang="ja-JP" sz="1000" dirty="0">
                <a:solidFill>
                  <a:prstClr val="black"/>
                </a:solidFill>
                <a:latin typeface="Arial" pitchFamily="34" charset="0"/>
              </a:rPr>
              <a:t>/ </a:t>
            </a:r>
            <a:r>
              <a:rPr lang="ja-JP" altLang="en-US" sz="1000" dirty="0">
                <a:solidFill>
                  <a:prstClr val="black"/>
                </a:solidFill>
                <a:latin typeface="Arial" pitchFamily="34" charset="0"/>
              </a:rPr>
              <a:t>年）→→</a:t>
            </a:r>
          </a:p>
        </p:txBody>
      </p:sp>
      <p:cxnSp>
        <p:nvCxnSpPr>
          <p:cNvPr id="8" name="直線コネクタ 7"/>
          <p:cNvCxnSpPr/>
          <p:nvPr/>
        </p:nvCxnSpPr>
        <p:spPr>
          <a:xfrm flipH="1">
            <a:off x="424333" y="1559111"/>
            <a:ext cx="9481677" cy="23762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 name="正方形/長方形 4"/>
          <p:cNvSpPr/>
          <p:nvPr/>
        </p:nvSpPr>
        <p:spPr>
          <a:xfrm>
            <a:off x="-120492" y="-171400"/>
            <a:ext cx="10656223"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useBgFill="1">
        <p:nvSpPr>
          <p:cNvPr id="57" name="正方形/長方形 56"/>
          <p:cNvSpPr/>
          <p:nvPr/>
        </p:nvSpPr>
        <p:spPr>
          <a:xfrm rot="20697661">
            <a:off x="-321259" y="676193"/>
            <a:ext cx="11230229"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3" name="タイトル 1"/>
          <p:cNvSpPr txBox="1">
            <a:spLocks/>
          </p:cNvSpPr>
          <p:nvPr/>
        </p:nvSpPr>
        <p:spPr>
          <a:xfrm>
            <a:off x="15551" y="-52252"/>
            <a:ext cx="9906001" cy="476672"/>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base">
              <a:spcAft>
                <a:spcPct val="0"/>
              </a:spcAft>
            </a:pPr>
            <a:r>
              <a:rPr lang="ja-JP" altLang="en-US" sz="2400" b="1" dirty="0" smtClean="0">
                <a:solidFill>
                  <a:prstClr val="black"/>
                </a:solidFill>
              </a:rPr>
              <a:t>総合</a:t>
            </a:r>
            <a:r>
              <a:rPr lang="ja-JP" altLang="en-US" sz="2400" b="1" dirty="0">
                <a:solidFill>
                  <a:prstClr val="black"/>
                </a:solidFill>
              </a:rPr>
              <a:t>事業へのサービス移行の</a:t>
            </a:r>
            <a:r>
              <a:rPr lang="ja-JP" altLang="en-US" sz="2400" b="1" dirty="0" smtClean="0">
                <a:solidFill>
                  <a:prstClr val="black"/>
                </a:solidFill>
              </a:rPr>
              <a:t>推進等による費用の効率化（イメージ）</a:t>
            </a:r>
            <a:endParaRPr lang="ja-JP" altLang="en-US" sz="2400" b="1" dirty="0">
              <a:solidFill>
                <a:prstClr val="black"/>
              </a:solidFill>
            </a:endParaRPr>
          </a:p>
        </p:txBody>
      </p:sp>
      <p:sp>
        <p:nvSpPr>
          <p:cNvPr id="67" name="線吹き出し 1 (枠付き) 66"/>
          <p:cNvSpPr/>
          <p:nvPr/>
        </p:nvSpPr>
        <p:spPr>
          <a:xfrm>
            <a:off x="1034970" y="2437122"/>
            <a:ext cx="1102391" cy="334926"/>
          </a:xfrm>
          <a:prstGeom prst="borderCallout1">
            <a:avLst>
              <a:gd name="adj1" fmla="val 104548"/>
              <a:gd name="adj2" fmla="val 49881"/>
              <a:gd name="adj3" fmla="val 302010"/>
              <a:gd name="adj4" fmla="val 123098"/>
            </a:avLst>
          </a:prstGeom>
          <a:solidFill>
            <a:schemeClr val="bg1">
              <a:lumMod val="85000"/>
            </a:schemeClr>
          </a:solidFill>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r>
              <a:rPr lang="ja-JP" altLang="en-US" sz="1400" dirty="0">
                <a:solidFill>
                  <a:prstClr val="black"/>
                </a:solidFill>
              </a:rPr>
              <a:t>制度改正</a:t>
            </a:r>
          </a:p>
        </p:txBody>
      </p:sp>
      <p:sp>
        <p:nvSpPr>
          <p:cNvPr id="25" name="テキスト ボックス 24"/>
          <p:cNvSpPr txBox="1"/>
          <p:nvPr/>
        </p:nvSpPr>
        <p:spPr>
          <a:xfrm>
            <a:off x="399616" y="3383378"/>
            <a:ext cx="813748" cy="338554"/>
          </a:xfrm>
          <a:prstGeom prst="rect">
            <a:avLst/>
          </a:prstGeom>
          <a:noFill/>
        </p:spPr>
        <p:txBody>
          <a:bodyPr wrap="square" rtlCol="0">
            <a:spAutoFit/>
          </a:bodyPr>
          <a:lstStyle/>
          <a:p>
            <a:pPr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２５’</a:t>
            </a:r>
          </a:p>
        </p:txBody>
      </p:sp>
      <p:sp>
        <p:nvSpPr>
          <p:cNvPr id="22" name="テキスト ボックス 21"/>
          <p:cNvSpPr txBox="1"/>
          <p:nvPr/>
        </p:nvSpPr>
        <p:spPr>
          <a:xfrm>
            <a:off x="2503600" y="2999275"/>
            <a:ext cx="1009240" cy="338554"/>
          </a:xfrm>
          <a:prstGeom prst="rect">
            <a:avLst/>
          </a:prstGeom>
          <a:noFill/>
        </p:spPr>
        <p:txBody>
          <a:bodyPr wrap="square" rtlCol="0">
            <a:spAutoFit/>
          </a:bodyPr>
          <a:lstStyle/>
          <a:p>
            <a:pPr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２７’</a:t>
            </a:r>
          </a:p>
        </p:txBody>
      </p:sp>
      <p:sp>
        <p:nvSpPr>
          <p:cNvPr id="60" name="テキスト ボックス 59"/>
          <p:cNvSpPr txBox="1"/>
          <p:nvPr/>
        </p:nvSpPr>
        <p:spPr>
          <a:xfrm>
            <a:off x="5155312" y="2348880"/>
            <a:ext cx="805801" cy="338554"/>
          </a:xfrm>
          <a:prstGeom prst="rect">
            <a:avLst/>
          </a:prstGeom>
          <a:noFill/>
        </p:spPr>
        <p:txBody>
          <a:bodyPr wrap="square" rtlCol="0">
            <a:spAutoFit/>
          </a:bodyPr>
          <a:lstStyle/>
          <a:p>
            <a:pPr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３０’</a:t>
            </a:r>
          </a:p>
        </p:txBody>
      </p:sp>
      <p:sp>
        <p:nvSpPr>
          <p:cNvPr id="7" name="角丸四角形 6"/>
          <p:cNvSpPr/>
          <p:nvPr/>
        </p:nvSpPr>
        <p:spPr>
          <a:xfrm>
            <a:off x="936923" y="5018064"/>
            <a:ext cx="1512168" cy="458857"/>
          </a:xfrm>
          <a:prstGeom prst="roundRect">
            <a:avLst/>
          </a:prstGeom>
          <a:solidFill>
            <a:schemeClr val="accent1">
              <a:lumMod val="40000"/>
              <a:lumOff val="60000"/>
            </a:schemeClr>
          </a:solidFill>
          <a:ln w="31750">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itchFamily="50" charset="-128"/>
                <a:ea typeface="HG丸ｺﾞｼｯｸM-PRO" pitchFamily="50" charset="-128"/>
              </a:rPr>
              <a:t>予防給付</a:t>
            </a:r>
          </a:p>
        </p:txBody>
      </p:sp>
      <p:sp>
        <p:nvSpPr>
          <p:cNvPr id="39" name="右矢印 38"/>
          <p:cNvSpPr/>
          <p:nvPr/>
        </p:nvSpPr>
        <p:spPr>
          <a:xfrm>
            <a:off x="416496" y="1621326"/>
            <a:ext cx="1981298" cy="826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a:solidFill>
                  <a:prstClr val="white"/>
                </a:solidFill>
              </a:rPr>
              <a:t>予防給付</a:t>
            </a:r>
            <a:endParaRPr lang="en-US" altLang="ja-JP" sz="1400" dirty="0">
              <a:solidFill>
                <a:prstClr val="white"/>
              </a:solidFill>
            </a:endParaRPr>
          </a:p>
          <a:p>
            <a:pPr algn="ctr" fontAlgn="base">
              <a:spcBef>
                <a:spcPct val="0"/>
              </a:spcBef>
              <a:spcAft>
                <a:spcPct val="0"/>
              </a:spcAft>
            </a:pPr>
            <a:r>
              <a:rPr lang="ja-JP" altLang="en-US" sz="1400" dirty="0">
                <a:solidFill>
                  <a:prstClr val="white"/>
                </a:solidFill>
              </a:rPr>
              <a:t>介護予防事業</a:t>
            </a:r>
          </a:p>
        </p:txBody>
      </p:sp>
      <p:sp useBgFill="1">
        <p:nvSpPr>
          <p:cNvPr id="53" name="正方形/長方形 52"/>
          <p:cNvSpPr/>
          <p:nvPr/>
        </p:nvSpPr>
        <p:spPr>
          <a:xfrm rot="16200000">
            <a:off x="4909358" y="1225115"/>
            <a:ext cx="792087" cy="9808367"/>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0" name="直線コネクタ 9"/>
          <p:cNvCxnSpPr/>
          <p:nvPr/>
        </p:nvCxnSpPr>
        <p:spPr>
          <a:xfrm flipH="1">
            <a:off x="416496" y="3908359"/>
            <a:ext cx="7824" cy="18272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32862" y="5723221"/>
            <a:ext cx="999274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26840" y="4005066"/>
            <a:ext cx="461665" cy="1787711"/>
          </a:xfrm>
          <a:prstGeom prst="rect">
            <a:avLst/>
          </a:prstGeom>
          <a:noFill/>
        </p:spPr>
        <p:txBody>
          <a:bodyPr vert="eaVert" wrap="square" rtlCol="0">
            <a:spAutoFit/>
          </a:bodyPr>
          <a:lstStyle/>
          <a:p>
            <a:pPr fontAlgn="base">
              <a:spcBef>
                <a:spcPct val="0"/>
              </a:spcBef>
              <a:spcAft>
                <a:spcPct val="0"/>
              </a:spcAft>
            </a:pPr>
            <a:r>
              <a:rPr lang="ja-JP" altLang="en-US" dirty="0">
                <a:solidFill>
                  <a:prstClr val="black"/>
                </a:solidFill>
                <a:latin typeface="HG創英角ｺﾞｼｯｸUB" pitchFamily="49" charset="-128"/>
                <a:ea typeface="HG創英角ｺﾞｼｯｸUB" pitchFamily="49" charset="-128"/>
              </a:rPr>
              <a:t>←　費用額　→</a:t>
            </a:r>
          </a:p>
        </p:txBody>
      </p:sp>
      <p:sp>
        <p:nvSpPr>
          <p:cNvPr id="37" name="二等辺三角形 36"/>
          <p:cNvSpPr/>
          <p:nvPr/>
        </p:nvSpPr>
        <p:spPr>
          <a:xfrm rot="21129421">
            <a:off x="2404062" y="2064943"/>
            <a:ext cx="8105900" cy="805781"/>
          </a:xfrm>
          <a:prstGeom prst="triangle">
            <a:avLst>
              <a:gd name="adj" fmla="val 94900"/>
            </a:avLst>
          </a:prstGeom>
          <a:pattFill prst="wdUpDiag">
            <a:fgClr>
              <a:schemeClr val="accent3">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cxnSp>
        <p:nvCxnSpPr>
          <p:cNvPr id="18" name="直線矢印コネクタ 17"/>
          <p:cNvCxnSpPr/>
          <p:nvPr/>
        </p:nvCxnSpPr>
        <p:spPr>
          <a:xfrm>
            <a:off x="9489504" y="1628802"/>
            <a:ext cx="0" cy="4027305"/>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8913440" y="2563147"/>
            <a:ext cx="0" cy="3092952"/>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8625408" y="3089072"/>
            <a:ext cx="504056" cy="2029292"/>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600" dirty="0">
                <a:solidFill>
                  <a:prstClr val="white"/>
                </a:solidFill>
                <a:latin typeface="ＭＳ ゴシック" panose="020B0609070205080204" pitchFamily="49" charset="-128"/>
                <a:ea typeface="ＭＳ ゴシック" panose="020B0609070205080204" pitchFamily="49" charset="-128"/>
              </a:rPr>
              <a:t>制度見直し後の費用</a:t>
            </a:r>
          </a:p>
        </p:txBody>
      </p:sp>
      <p:sp>
        <p:nvSpPr>
          <p:cNvPr id="23" name="角丸四角形 22"/>
          <p:cNvSpPr/>
          <p:nvPr/>
        </p:nvSpPr>
        <p:spPr>
          <a:xfrm>
            <a:off x="9273480" y="2563149"/>
            <a:ext cx="504056" cy="2555219"/>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600" dirty="0">
                <a:solidFill>
                  <a:prstClr val="white"/>
                </a:solidFill>
                <a:latin typeface="ＭＳ ゴシック" panose="020B0609070205080204" pitchFamily="49" charset="-128"/>
                <a:ea typeface="ＭＳ ゴシック" panose="020B0609070205080204" pitchFamily="49" charset="-128"/>
              </a:rPr>
              <a:t>現行制度を維持した場合</a:t>
            </a:r>
          </a:p>
        </p:txBody>
      </p:sp>
      <p:cxnSp>
        <p:nvCxnSpPr>
          <p:cNvPr id="59" name="直線コネクタ 58"/>
          <p:cNvCxnSpPr/>
          <p:nvPr/>
        </p:nvCxnSpPr>
        <p:spPr>
          <a:xfrm>
            <a:off x="2489178" y="1475491"/>
            <a:ext cx="15551"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2718451" y="6100752"/>
            <a:ext cx="2405206" cy="6642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just" fontAlgn="base">
              <a:spcBef>
                <a:spcPct val="0"/>
              </a:spcBef>
              <a:spcAft>
                <a:spcPct val="0"/>
              </a:spcAft>
            </a:pPr>
            <a:r>
              <a:rPr lang="ja-JP" altLang="en-US" sz="1200" dirty="0" smtClean="0">
                <a:solidFill>
                  <a:schemeClr val="tx1"/>
                </a:solidFill>
              </a:rPr>
              <a:t>第６期計画期間中（平成２９年４月まで）に、すべての市町村で、　　総合事業を開始</a:t>
            </a:r>
            <a:endParaRPr lang="ja-JP" altLang="en-US" sz="1200" dirty="0">
              <a:solidFill>
                <a:schemeClr val="tx1"/>
              </a:solidFill>
            </a:endParaRPr>
          </a:p>
        </p:txBody>
      </p:sp>
      <p:cxnSp>
        <p:nvCxnSpPr>
          <p:cNvPr id="58" name="直線コネクタ 57"/>
          <p:cNvCxnSpPr/>
          <p:nvPr/>
        </p:nvCxnSpPr>
        <p:spPr>
          <a:xfrm>
            <a:off x="5180552" y="1455006"/>
            <a:ext cx="15551"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右矢印 39"/>
          <p:cNvSpPr/>
          <p:nvPr/>
        </p:nvSpPr>
        <p:spPr>
          <a:xfrm>
            <a:off x="2540264" y="1559113"/>
            <a:ext cx="2640288" cy="933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smtClean="0">
                <a:solidFill>
                  <a:prstClr val="white"/>
                </a:solidFill>
              </a:rPr>
              <a:t>　　　　　予防給付</a:t>
            </a:r>
            <a:endParaRPr lang="en-US" altLang="ja-JP" sz="1600" dirty="0" smtClean="0">
              <a:solidFill>
                <a:prstClr val="white"/>
              </a:solidFill>
            </a:endParaRPr>
          </a:p>
          <a:p>
            <a:pPr algn="ctr" fontAlgn="base">
              <a:spcBef>
                <a:spcPct val="0"/>
              </a:spcBef>
              <a:spcAft>
                <a:spcPct val="0"/>
              </a:spcAft>
            </a:pPr>
            <a:r>
              <a:rPr lang="ja-JP" altLang="en-US" sz="1600" dirty="0" smtClean="0">
                <a:solidFill>
                  <a:prstClr val="white"/>
                </a:solidFill>
              </a:rPr>
              <a:t>＋新しい総合事業</a:t>
            </a:r>
            <a:endParaRPr lang="ja-JP" altLang="en-US" sz="1600" dirty="0">
              <a:solidFill>
                <a:prstClr val="white"/>
              </a:solidFill>
            </a:endParaRPr>
          </a:p>
        </p:txBody>
      </p:sp>
      <p:cxnSp>
        <p:nvCxnSpPr>
          <p:cNvPr id="27" name="直線矢印コネクタ 26"/>
          <p:cNvCxnSpPr/>
          <p:nvPr/>
        </p:nvCxnSpPr>
        <p:spPr>
          <a:xfrm>
            <a:off x="2658642" y="5949282"/>
            <a:ext cx="2438374" cy="1"/>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432862" y="3861048"/>
            <a:ext cx="1423794" cy="381554"/>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itchFamily="50" charset="-128"/>
                <a:ea typeface="HG丸ｺﾞｼｯｸM-PRO" pitchFamily="50" charset="-128"/>
              </a:rPr>
              <a:t>介護予防事業</a:t>
            </a:r>
            <a:endParaRPr kumimoji="1" lang="en-US" altLang="ja-JP" sz="1050" dirty="0" smtClean="0">
              <a:solidFill>
                <a:schemeClr val="tx1"/>
              </a:solidFill>
              <a:latin typeface="HG丸ｺﾞｼｯｸM-PRO" pitchFamily="50" charset="-128"/>
              <a:ea typeface="HG丸ｺﾞｼｯｸM-PRO" pitchFamily="50" charset="-128"/>
            </a:endParaRPr>
          </a:p>
          <a:p>
            <a:pPr algn="ctr"/>
            <a:r>
              <a:rPr lang="ja-JP" altLang="en-US" sz="1050" dirty="0" smtClean="0">
                <a:solidFill>
                  <a:schemeClr val="tx1"/>
                </a:solidFill>
                <a:latin typeface="HG丸ｺﾞｼｯｸM-PRO" pitchFamily="50" charset="-128"/>
                <a:ea typeface="HG丸ｺﾞｼｯｸM-PRO" pitchFamily="50" charset="-128"/>
              </a:rPr>
              <a:t>（総合事業含む。）</a:t>
            </a:r>
            <a:endParaRPr kumimoji="1" lang="ja-JP" altLang="en-US" sz="1050" dirty="0" smtClean="0">
              <a:solidFill>
                <a:schemeClr val="tx1"/>
              </a:solidFill>
              <a:latin typeface="HG丸ｺﾞｼｯｸM-PRO" pitchFamily="50" charset="-128"/>
              <a:ea typeface="HG丸ｺﾞｼｯｸM-PRO" pitchFamily="50" charset="-128"/>
            </a:endParaRPr>
          </a:p>
        </p:txBody>
      </p:sp>
      <p:sp>
        <p:nvSpPr>
          <p:cNvPr id="61" name="角丸四角形 60"/>
          <p:cNvSpPr/>
          <p:nvPr/>
        </p:nvSpPr>
        <p:spPr>
          <a:xfrm>
            <a:off x="5313041" y="2999275"/>
            <a:ext cx="3186971" cy="841482"/>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HG丸ｺﾞｼｯｸM-PRO" pitchFamily="50" charset="-128"/>
                <a:ea typeface="HG丸ｺﾞｼｯｸM-PRO" pitchFamily="50" charset="-128"/>
              </a:rPr>
              <a:t>総合事業への</a:t>
            </a:r>
            <a:r>
              <a:rPr lang="ja-JP" altLang="en-US" sz="1600" dirty="0" smtClean="0">
                <a:solidFill>
                  <a:schemeClr val="tx1"/>
                </a:solidFill>
                <a:latin typeface="HG丸ｺﾞｼｯｸM-PRO" pitchFamily="50" charset="-128"/>
                <a:ea typeface="HG丸ｺﾞｼｯｸM-PRO" pitchFamily="50" charset="-128"/>
              </a:rPr>
              <a:t>サービス移行の推進、介護予防の強化</a:t>
            </a:r>
            <a:r>
              <a:rPr kumimoji="1" lang="ja-JP" altLang="en-US" sz="1600" dirty="0" smtClean="0">
                <a:solidFill>
                  <a:schemeClr val="tx1"/>
                </a:solidFill>
                <a:latin typeface="HG丸ｺﾞｼｯｸM-PRO" pitchFamily="50" charset="-128"/>
                <a:ea typeface="HG丸ｺﾞｼｯｸM-PRO" pitchFamily="50" charset="-128"/>
              </a:rPr>
              <a:t>等</a:t>
            </a:r>
            <a:endParaRPr kumimoji="1" lang="en-US" altLang="ja-JP" sz="1600" dirty="0" smtClean="0">
              <a:solidFill>
                <a:schemeClr val="tx1"/>
              </a:solidFill>
              <a:latin typeface="HG丸ｺﾞｼｯｸM-PRO" pitchFamily="50" charset="-128"/>
              <a:ea typeface="HG丸ｺﾞｼｯｸM-PRO" pitchFamily="50" charset="-128"/>
            </a:endParaRPr>
          </a:p>
        </p:txBody>
      </p:sp>
      <p:sp>
        <p:nvSpPr>
          <p:cNvPr id="64" name="正方形/長方形 63"/>
          <p:cNvSpPr/>
          <p:nvPr/>
        </p:nvSpPr>
        <p:spPr>
          <a:xfrm>
            <a:off x="200472" y="340608"/>
            <a:ext cx="9433047" cy="8835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fontAlgn="base">
              <a:spcBef>
                <a:spcPct val="0"/>
              </a:spcBef>
              <a:spcAft>
                <a:spcPct val="0"/>
              </a:spcAft>
              <a:tabLst>
                <a:tab pos="174625" algn="l"/>
              </a:tabLst>
            </a:pPr>
            <a:r>
              <a:rPr lang="ja-JP" altLang="en-US" sz="1400" dirty="0">
                <a:solidFill>
                  <a:schemeClr val="tx1"/>
                </a:solidFill>
                <a:latin typeface="ＭＳ ゴシック" pitchFamily="49" charset="-128"/>
                <a:ea typeface="ＭＳ ゴシック" pitchFamily="49" charset="-128"/>
              </a:rPr>
              <a:t>○　総合事業への</a:t>
            </a:r>
            <a:r>
              <a:rPr lang="ja-JP" altLang="en-US" sz="1400" dirty="0" smtClean="0">
                <a:solidFill>
                  <a:schemeClr val="tx1"/>
                </a:solidFill>
                <a:latin typeface="ＭＳ ゴシック" pitchFamily="49" charset="-128"/>
                <a:ea typeface="ＭＳ ゴシック" pitchFamily="49" charset="-128"/>
              </a:rPr>
              <a:t>移行により住民主体の地域づくりが推進。住民</a:t>
            </a:r>
            <a:r>
              <a:rPr lang="ja-JP" altLang="en-US" sz="1400" dirty="0">
                <a:solidFill>
                  <a:schemeClr val="tx1"/>
                </a:solidFill>
                <a:latin typeface="ＭＳ ゴシック" pitchFamily="49" charset="-128"/>
                <a:ea typeface="ＭＳ ゴシック" pitchFamily="49" charset="-128"/>
              </a:rPr>
              <a:t>主体のサービス</a:t>
            </a:r>
            <a:r>
              <a:rPr lang="ja-JP" altLang="en-US" sz="1400" dirty="0" smtClean="0">
                <a:solidFill>
                  <a:schemeClr val="tx1"/>
                </a:solidFill>
                <a:latin typeface="ＭＳ ゴシック" pitchFamily="49" charset="-128"/>
                <a:ea typeface="ＭＳ ゴシック" pitchFamily="49" charset="-128"/>
              </a:rPr>
              <a:t>利用が拡充し、効率的</a:t>
            </a:r>
            <a:r>
              <a:rPr lang="ja-JP" altLang="en-US" sz="1400" dirty="0">
                <a:solidFill>
                  <a:schemeClr val="tx1"/>
                </a:solidFill>
                <a:latin typeface="ＭＳ ゴシック" pitchFamily="49" charset="-128"/>
                <a:ea typeface="ＭＳ ゴシック" pitchFamily="49" charset="-128"/>
              </a:rPr>
              <a:t>に</a:t>
            </a:r>
            <a:r>
              <a:rPr lang="ja-JP" altLang="en-US" sz="1400" dirty="0" smtClean="0">
                <a:solidFill>
                  <a:schemeClr val="tx1"/>
                </a:solidFill>
                <a:latin typeface="ＭＳ ゴシック" pitchFamily="49" charset="-128"/>
                <a:ea typeface="ＭＳ ゴシック" pitchFamily="49" charset="-128"/>
              </a:rPr>
              <a:t>事業実施。　</a:t>
            </a:r>
            <a:endParaRPr lang="en-US" altLang="ja-JP" sz="1400" dirty="0" smtClean="0">
              <a:solidFill>
                <a:schemeClr val="tx1"/>
              </a:solidFill>
              <a:latin typeface="ＭＳ ゴシック" pitchFamily="49" charset="-128"/>
              <a:ea typeface="ＭＳ ゴシック" pitchFamily="49" charset="-128"/>
            </a:endParaRPr>
          </a:p>
          <a:p>
            <a:r>
              <a:rPr lang="ja-JP" altLang="en-US" sz="1400" dirty="0" smtClean="0">
                <a:solidFill>
                  <a:schemeClr val="tx1"/>
                </a:solidFill>
                <a:latin typeface="ＭＳ ゴシック" pitchFamily="49" charset="-128"/>
                <a:ea typeface="ＭＳ ゴシック" pitchFamily="49" charset="-128"/>
              </a:rPr>
              <a:t>○　</a:t>
            </a:r>
            <a:r>
              <a:rPr lang="ja-JP" altLang="en-US" sz="1400" dirty="0">
                <a:solidFill>
                  <a:schemeClr val="tx1"/>
                </a:solidFill>
              </a:rPr>
              <a:t>介護</a:t>
            </a:r>
            <a:r>
              <a:rPr lang="ja-JP" altLang="en-US" sz="1400" dirty="0" smtClean="0">
                <a:solidFill>
                  <a:schemeClr val="tx1"/>
                </a:solidFill>
              </a:rPr>
              <a:t>予防のための事業は機能強化。支援を必要とする高齢者が認定を受けなくても地域で暮らせる社会を実現。</a:t>
            </a:r>
            <a:endParaRPr lang="en-US" altLang="ja-JP" sz="1400" dirty="0" smtClean="0">
              <a:solidFill>
                <a:schemeClr val="tx1"/>
              </a:solidFill>
            </a:endParaRPr>
          </a:p>
          <a:p>
            <a:r>
              <a:rPr lang="ja-JP" altLang="en-US" sz="1400" dirty="0" smtClean="0">
                <a:solidFill>
                  <a:schemeClr val="tx1"/>
                </a:solidFill>
                <a:latin typeface="ＭＳ ゴシック" pitchFamily="49" charset="-128"/>
                <a:ea typeface="ＭＳ ゴシック" pitchFamily="49" charset="-128"/>
              </a:rPr>
              <a:t>○</a:t>
            </a:r>
            <a:r>
              <a:rPr lang="ja-JP" altLang="en-US" sz="1400" dirty="0">
                <a:solidFill>
                  <a:schemeClr val="tx1"/>
                </a:solidFill>
                <a:latin typeface="ＭＳ ゴシック" pitchFamily="49" charset="-128"/>
                <a:ea typeface="ＭＳ ゴシック" pitchFamily="49" charset="-128"/>
              </a:rPr>
              <a:t>　</a:t>
            </a:r>
            <a:r>
              <a:rPr lang="ja-JP" altLang="en-US" sz="1400" dirty="0">
                <a:solidFill>
                  <a:schemeClr val="tx1"/>
                </a:solidFill>
              </a:rPr>
              <a:t>リハ</a:t>
            </a:r>
            <a:r>
              <a:rPr lang="ja-JP" altLang="en-US" sz="1400" dirty="0" smtClean="0">
                <a:solidFill>
                  <a:schemeClr val="tx1"/>
                </a:solidFill>
              </a:rPr>
              <a:t>職等が積極的に関与しケアマネジメントを機能強化。重度化予防</a:t>
            </a:r>
            <a:r>
              <a:rPr lang="ja-JP" altLang="en-US" sz="1400" dirty="0">
                <a:solidFill>
                  <a:schemeClr val="tx1"/>
                </a:solidFill>
              </a:rPr>
              <a:t>をこれまで以上</a:t>
            </a:r>
            <a:r>
              <a:rPr lang="ja-JP" altLang="en-US" sz="1400" dirty="0" smtClean="0">
                <a:solidFill>
                  <a:schemeClr val="tx1"/>
                </a:solidFill>
              </a:rPr>
              <a:t>に</a:t>
            </a:r>
            <a:r>
              <a:rPr lang="ja-JP" altLang="en-US" sz="1400" dirty="0">
                <a:solidFill>
                  <a:schemeClr val="tx1"/>
                </a:solidFill>
              </a:rPr>
              <a:t>推進</a:t>
            </a:r>
            <a:r>
              <a:rPr lang="ja-JP" altLang="en-US" sz="1400" dirty="0" smtClean="0">
                <a:solidFill>
                  <a:schemeClr val="tx1"/>
                </a:solidFill>
              </a:rPr>
              <a:t>。</a:t>
            </a:r>
            <a:endParaRPr lang="en-US" altLang="ja-JP" sz="1400" dirty="0" smtClean="0">
              <a:solidFill>
                <a:schemeClr val="tx1"/>
              </a:solidFill>
              <a:latin typeface="ＭＳ ゴシック" pitchFamily="49" charset="-128"/>
              <a:ea typeface="ＭＳ ゴシック" pitchFamily="49" charset="-128"/>
            </a:endParaRPr>
          </a:p>
        </p:txBody>
      </p:sp>
      <p:sp>
        <p:nvSpPr>
          <p:cNvPr id="2" name="下矢印 1"/>
          <p:cNvSpPr/>
          <p:nvPr/>
        </p:nvSpPr>
        <p:spPr>
          <a:xfrm>
            <a:off x="5889104" y="2492896"/>
            <a:ext cx="1275278" cy="432048"/>
          </a:xfrm>
          <a:prstGeom prst="downArrow">
            <a:avLst>
              <a:gd name="adj1" fmla="val 70486"/>
              <a:gd name="adj2" fmla="val 5000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dirty="0" smtClean="0">
              <a:solidFill>
                <a:schemeClr val="tx1"/>
              </a:solidFill>
            </a:endParaRPr>
          </a:p>
        </p:txBody>
      </p:sp>
      <p:sp>
        <p:nvSpPr>
          <p:cNvPr id="51" name="角丸四角形 50"/>
          <p:cNvSpPr/>
          <p:nvPr/>
        </p:nvSpPr>
        <p:spPr>
          <a:xfrm>
            <a:off x="5313041" y="4214219"/>
            <a:ext cx="3186973" cy="904147"/>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1600" dirty="0">
                <a:solidFill>
                  <a:schemeClr val="tx1"/>
                </a:solidFill>
                <a:latin typeface="HG丸ｺﾞｼｯｸM-PRO" pitchFamily="50" charset="-128"/>
                <a:ea typeface="HG丸ｺﾞｼｯｸM-PRO" pitchFamily="50" charset="-128"/>
              </a:rPr>
              <a:t>・住民主体のサービス利用の拡充</a:t>
            </a:r>
          </a:p>
          <a:p>
            <a:r>
              <a:rPr lang="ja-JP" altLang="en-US" sz="1600" dirty="0">
                <a:solidFill>
                  <a:schemeClr val="tx1"/>
                </a:solidFill>
                <a:latin typeface="HG丸ｺﾞｼｯｸM-PRO" pitchFamily="50" charset="-128"/>
                <a:ea typeface="HG丸ｺﾞｼｯｸM-PRO" pitchFamily="50" charset="-128"/>
              </a:rPr>
              <a:t>・認定率の伸びの抑制</a:t>
            </a:r>
            <a:endParaRPr lang="en-US" altLang="ja-JP" sz="1600" dirty="0">
              <a:solidFill>
                <a:schemeClr val="tx1"/>
              </a:solidFill>
              <a:latin typeface="HG丸ｺﾞｼｯｸM-PRO" pitchFamily="50" charset="-128"/>
              <a:ea typeface="HG丸ｺﾞｼｯｸM-PRO" pitchFamily="50" charset="-128"/>
            </a:endParaRPr>
          </a:p>
          <a:p>
            <a:r>
              <a:rPr kumimoji="1" lang="ja-JP" altLang="en-US" sz="1600" dirty="0" smtClean="0">
                <a:solidFill>
                  <a:schemeClr val="tx1"/>
                </a:solidFill>
                <a:latin typeface="HG丸ｺﾞｼｯｸM-PRO" pitchFamily="50" charset="-128"/>
                <a:ea typeface="HG丸ｺﾞｼｯｸM-PRO" pitchFamily="50" charset="-128"/>
              </a:rPr>
              <a:t>・重度化予防の推進</a:t>
            </a:r>
            <a:endParaRPr kumimoji="1" lang="en-US" altLang="ja-JP" sz="1600" dirty="0" smtClean="0">
              <a:solidFill>
                <a:schemeClr val="tx1"/>
              </a:solidFill>
              <a:latin typeface="HG丸ｺﾞｼｯｸM-PRO" pitchFamily="50" charset="-128"/>
              <a:ea typeface="HG丸ｺﾞｼｯｸM-PRO" pitchFamily="50" charset="-128"/>
            </a:endParaRPr>
          </a:p>
        </p:txBody>
      </p:sp>
      <p:sp>
        <p:nvSpPr>
          <p:cNvPr id="71" name="角丸四角形 70"/>
          <p:cNvSpPr/>
          <p:nvPr/>
        </p:nvSpPr>
        <p:spPr>
          <a:xfrm>
            <a:off x="5313041" y="5813639"/>
            <a:ext cx="4464496" cy="999739"/>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80000" indent="-457200"/>
            <a:r>
              <a:rPr lang="ja-JP" altLang="en-US" sz="1200" dirty="0">
                <a:solidFill>
                  <a:schemeClr val="tx1"/>
                </a:solidFill>
                <a:latin typeface="HG丸ｺﾞｼｯｸM-PRO" pitchFamily="50" charset="-128"/>
                <a:ea typeface="HG丸ｺﾞｼｯｸM-PRO" pitchFamily="50" charset="-128"/>
              </a:rPr>
              <a:t>・　中長期的に</a:t>
            </a:r>
            <a:r>
              <a:rPr lang="ja-JP" altLang="en-US" sz="1200" dirty="0" smtClean="0">
                <a:solidFill>
                  <a:schemeClr val="tx1"/>
                </a:solidFill>
                <a:latin typeface="HG丸ｺﾞｼｯｸM-PRO" pitchFamily="50" charset="-128"/>
                <a:ea typeface="HG丸ｺﾞｼｯｸM-PRO" pitchFamily="50" charset="-128"/>
              </a:rPr>
              <a:t>は費用の伸び率が、効率的なサービス提供を通じて、後期</a:t>
            </a:r>
            <a:r>
              <a:rPr lang="ja-JP" altLang="en-US" sz="1200" dirty="0">
                <a:solidFill>
                  <a:schemeClr val="tx1"/>
                </a:solidFill>
                <a:latin typeface="HG丸ｺﾞｼｯｸM-PRO" pitchFamily="50" charset="-128"/>
                <a:ea typeface="HG丸ｺﾞｼｯｸM-PRO" pitchFamily="50" charset="-128"/>
              </a:rPr>
              <a:t>高齢者の伸び率</a:t>
            </a:r>
            <a:r>
              <a:rPr lang="en-US" altLang="ja-JP" sz="1200" dirty="0">
                <a:solidFill>
                  <a:schemeClr val="tx1"/>
                </a:solidFill>
                <a:latin typeface="HG丸ｺﾞｼｯｸM-PRO" pitchFamily="50" charset="-128"/>
                <a:ea typeface="HG丸ｺﾞｼｯｸM-PRO" pitchFamily="50" charset="-128"/>
              </a:rPr>
              <a:t>(3</a:t>
            </a:r>
            <a:r>
              <a:rPr lang="ja-JP" altLang="en-US" sz="1200" dirty="0">
                <a:solidFill>
                  <a:schemeClr val="tx1"/>
                </a:solidFill>
                <a:latin typeface="HG丸ｺﾞｼｯｸM-PRO" pitchFamily="50" charset="-128"/>
                <a:ea typeface="HG丸ｺﾞｼｯｸM-PRO" pitchFamily="50" charset="-128"/>
              </a:rPr>
              <a:t>～</a:t>
            </a:r>
            <a:r>
              <a:rPr lang="en-US" altLang="ja-JP" sz="1200" dirty="0">
                <a:solidFill>
                  <a:schemeClr val="tx1"/>
                </a:solidFill>
                <a:latin typeface="HG丸ｺﾞｼｯｸM-PRO" pitchFamily="50" charset="-128"/>
                <a:ea typeface="HG丸ｺﾞｼｯｸM-PRO" pitchFamily="50" charset="-128"/>
              </a:rPr>
              <a:t>4</a:t>
            </a:r>
            <a:r>
              <a:rPr lang="en-US" altLang="ja-JP" sz="1200" dirty="0" smtClean="0">
                <a:solidFill>
                  <a:schemeClr val="tx1"/>
                </a:solidFill>
                <a:latin typeface="HG丸ｺﾞｼｯｸM-PRO" pitchFamily="50" charset="-128"/>
                <a:ea typeface="HG丸ｺﾞｼｯｸM-PRO" pitchFamily="50" charset="-128"/>
              </a:rPr>
              <a:t>%)</a:t>
            </a:r>
            <a:r>
              <a:rPr lang="ja-JP" altLang="en-US" sz="1200" dirty="0" smtClean="0">
                <a:solidFill>
                  <a:schemeClr val="tx1"/>
                </a:solidFill>
                <a:latin typeface="HG丸ｺﾞｼｯｸM-PRO" pitchFamily="50" charset="-128"/>
                <a:ea typeface="HG丸ｺﾞｼｯｸM-PRO" pitchFamily="50" charset="-128"/>
              </a:rPr>
              <a:t>程度となることを目安として努力</a:t>
            </a:r>
            <a:endParaRPr lang="en-US" altLang="ja-JP" sz="1200" dirty="0">
              <a:solidFill>
                <a:schemeClr val="tx1"/>
              </a:solidFill>
              <a:latin typeface="HG丸ｺﾞｼｯｸM-PRO" pitchFamily="50" charset="-128"/>
              <a:ea typeface="HG丸ｺﾞｼｯｸM-PRO" pitchFamily="50" charset="-128"/>
            </a:endParaRPr>
          </a:p>
          <a:p>
            <a:pPr marL="180000" indent="-457200"/>
            <a:r>
              <a:rPr kumimoji="1" lang="ja-JP" altLang="en-US" sz="1200" dirty="0" smtClean="0">
                <a:solidFill>
                  <a:schemeClr val="tx1"/>
                </a:solidFill>
                <a:latin typeface="HG丸ｺﾞｼｯｸM-PRO" pitchFamily="50" charset="-128"/>
                <a:ea typeface="HG丸ｺﾞｼｯｸM-PRO" pitchFamily="50" charset="-128"/>
              </a:rPr>
              <a:t>・　短期的には、生活支援・介護予防の基盤整備の支援充実にあわせ、より大きな費用の効率化</a:t>
            </a:r>
          </a:p>
        </p:txBody>
      </p:sp>
      <p:sp>
        <p:nvSpPr>
          <p:cNvPr id="3" name="ストライプ矢印 2"/>
          <p:cNvSpPr/>
          <p:nvPr/>
        </p:nvSpPr>
        <p:spPr>
          <a:xfrm rot="5400000">
            <a:off x="6607347" y="3770588"/>
            <a:ext cx="380329" cy="520670"/>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2" name="ストライプ矢印 71"/>
          <p:cNvSpPr/>
          <p:nvPr/>
        </p:nvSpPr>
        <p:spPr>
          <a:xfrm rot="5400000">
            <a:off x="6535337" y="5231040"/>
            <a:ext cx="524348" cy="520670"/>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1" name="曲線コネクタ 10"/>
          <p:cNvCxnSpPr/>
          <p:nvPr/>
        </p:nvCxnSpPr>
        <p:spPr>
          <a:xfrm flipV="1">
            <a:off x="5349096" y="2725654"/>
            <a:ext cx="468000" cy="3168000"/>
          </a:xfrm>
          <a:prstGeom prst="curvedConnector3">
            <a:avLst>
              <a:gd name="adj1" fmla="val -232463"/>
            </a:avLst>
          </a:prstGeom>
          <a:ln w="57150">
            <a:solidFill>
              <a:schemeClr val="accent3">
                <a:lumMod val="50000"/>
              </a:schemeClr>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7" name="直線コネクタ 46"/>
          <p:cNvCxnSpPr/>
          <p:nvPr/>
        </p:nvCxnSpPr>
        <p:spPr>
          <a:xfrm flipV="1">
            <a:off x="2504729" y="2419650"/>
            <a:ext cx="7567401" cy="100935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スライド番号プレースホルダー 4"/>
          <p:cNvSpPr txBox="1">
            <a:spLocks/>
          </p:cNvSpPr>
          <p:nvPr/>
        </p:nvSpPr>
        <p:spPr>
          <a:xfrm>
            <a:off x="9345488" y="6543770"/>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54</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200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200473" y="548680"/>
            <a:ext cx="6100871" cy="1080120"/>
          </a:xfrm>
          <a:prstGeom prst="rect">
            <a:avLst/>
          </a:prstGeom>
          <a:noFill/>
          <a:ln w="19050">
            <a:solidFill>
              <a:schemeClr val="tx1"/>
            </a:solidFill>
          </a:ln>
        </p:spPr>
        <p:txBody>
          <a:bodyPr wrap="square" rtlCol="0" anchor="ctr">
            <a:noAutofit/>
          </a:bodyPr>
          <a:lstStyle/>
          <a:p>
            <a:pPr fontAlgn="auto">
              <a:spcBef>
                <a:spcPts val="0"/>
              </a:spcBef>
              <a:spcAft>
                <a:spcPts val="0"/>
              </a:spcAft>
            </a:pPr>
            <a:r>
              <a:rPr lang="ja-JP" altLang="en-US" sz="2000" dirty="0" smtClean="0">
                <a:solidFill>
                  <a:prstClr val="black"/>
                </a:solidFill>
                <a:latin typeface="Calibri"/>
                <a:ea typeface="ＭＳ Ｐゴシック"/>
              </a:rPr>
              <a:t>要支援者をはじめとするすべての高齢者の自立を支援するため、介護予防・生活支援サービスの充実を推進。</a:t>
            </a:r>
            <a:endParaRPr lang="en-US" altLang="ja-JP" sz="2000" dirty="0" smtClean="0">
              <a:solidFill>
                <a:prstClr val="black"/>
              </a:solidFill>
              <a:latin typeface="Calibri"/>
              <a:ea typeface="ＭＳ Ｐゴシック"/>
            </a:endParaRPr>
          </a:p>
        </p:txBody>
      </p:sp>
      <p:sp>
        <p:nvSpPr>
          <p:cNvPr id="34" name="正方形/長方形 33"/>
          <p:cNvSpPr/>
          <p:nvPr/>
        </p:nvSpPr>
        <p:spPr>
          <a:xfrm>
            <a:off x="0" y="2995299"/>
            <a:ext cx="10065565" cy="44714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8" name="正方形/長方形 67"/>
          <p:cNvSpPr/>
          <p:nvPr/>
        </p:nvSpPr>
        <p:spPr>
          <a:xfrm>
            <a:off x="0" y="3441489"/>
            <a:ext cx="2300705" cy="1355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2" name="タイトル 1"/>
          <p:cNvSpPr>
            <a:spLocks noGrp="1"/>
          </p:cNvSpPr>
          <p:nvPr>
            <p:ph type="title"/>
          </p:nvPr>
        </p:nvSpPr>
        <p:spPr>
          <a:xfrm>
            <a:off x="0" y="45882"/>
            <a:ext cx="9906000" cy="404664"/>
          </a:xfrm>
          <a:noFill/>
          <a:ln>
            <a:noFill/>
          </a:ln>
          <a:effectLst/>
        </p:spPr>
        <p:style>
          <a:lnRef idx="1">
            <a:schemeClr val="dk1"/>
          </a:lnRef>
          <a:fillRef idx="2">
            <a:schemeClr val="dk1"/>
          </a:fillRef>
          <a:effectRef idx="1">
            <a:schemeClr val="dk1"/>
          </a:effectRef>
          <a:fontRef idx="minor">
            <a:schemeClr val="dk1"/>
          </a:fontRef>
        </p:style>
        <p:txBody>
          <a:bodyPr lIns="0" rIns="0">
            <a:noAutofit/>
          </a:bodyPr>
          <a:lstStyle/>
          <a:p>
            <a:r>
              <a:rPr lang="ja-JP" altLang="en-US" sz="2400" dirty="0" smtClean="0">
                <a:solidFill>
                  <a:schemeClr val="tx1"/>
                </a:solidFill>
              </a:rPr>
              <a:t>（参考）介護予防・生活支援サービスの充実（イメージ）</a:t>
            </a:r>
            <a:endParaRPr kumimoji="1" lang="ja-JP" altLang="en-US" sz="2400" dirty="0">
              <a:solidFill>
                <a:schemeClr val="tx1"/>
              </a:solidFill>
            </a:endParaRPr>
          </a:p>
        </p:txBody>
      </p:sp>
      <p:sp>
        <p:nvSpPr>
          <p:cNvPr id="62" name="正方形/長方形 61"/>
          <p:cNvSpPr/>
          <p:nvPr/>
        </p:nvSpPr>
        <p:spPr>
          <a:xfrm>
            <a:off x="2267113" y="3441489"/>
            <a:ext cx="7798451" cy="13595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64" name="正方形/長方形 63"/>
          <p:cNvSpPr/>
          <p:nvPr/>
        </p:nvSpPr>
        <p:spPr>
          <a:xfrm>
            <a:off x="124305" y="3759909"/>
            <a:ext cx="2106234" cy="2152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3" name="正方形/長方形 2"/>
          <p:cNvSpPr/>
          <p:nvPr/>
        </p:nvSpPr>
        <p:spPr>
          <a:xfrm>
            <a:off x="0" y="4797153"/>
            <a:ext cx="9789537" cy="43204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schemeClr val="tx1"/>
              </a:solidFill>
              <a:latin typeface="ＤＦ特太ゴシック体" pitchFamily="49" charset="-128"/>
              <a:ea typeface="ＤＦ特太ゴシック体" pitchFamily="49" charset="-128"/>
            </a:endParaRPr>
          </a:p>
        </p:txBody>
      </p:sp>
      <p:sp>
        <p:nvSpPr>
          <p:cNvPr id="8" name="二等辺三角形 7"/>
          <p:cNvSpPr/>
          <p:nvPr/>
        </p:nvSpPr>
        <p:spPr>
          <a:xfrm>
            <a:off x="1856656" y="634136"/>
            <a:ext cx="8208909" cy="2361164"/>
          </a:xfrm>
          <a:prstGeom prst="triangle">
            <a:avLst>
              <a:gd name="adj" fmla="val 10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6" name="二等辺三角形 55"/>
          <p:cNvSpPr/>
          <p:nvPr/>
        </p:nvSpPr>
        <p:spPr>
          <a:xfrm>
            <a:off x="1784647" y="1628800"/>
            <a:ext cx="8280919" cy="1831867"/>
          </a:xfrm>
          <a:prstGeom prst="triangle">
            <a:avLst>
              <a:gd name="adj"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5" name="二等辺三角形 34"/>
          <p:cNvSpPr/>
          <p:nvPr/>
        </p:nvSpPr>
        <p:spPr>
          <a:xfrm rot="10800000">
            <a:off x="2000665" y="5229200"/>
            <a:ext cx="8064902" cy="2664296"/>
          </a:xfrm>
          <a:prstGeom prst="triangle">
            <a:avLst>
              <a:gd name="adj"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schemeClr val="tx1"/>
              </a:solidFill>
              <a:latin typeface="ＤＦ特太ゴシック体" pitchFamily="49" charset="-128"/>
              <a:ea typeface="ＤＦ特太ゴシック体" pitchFamily="49" charset="-128"/>
            </a:endParaRPr>
          </a:p>
        </p:txBody>
      </p:sp>
      <p:sp>
        <p:nvSpPr>
          <p:cNvPr id="39" name="二等辺三角形 38"/>
          <p:cNvSpPr/>
          <p:nvPr/>
        </p:nvSpPr>
        <p:spPr>
          <a:xfrm rot="10800000">
            <a:off x="1784649" y="4797150"/>
            <a:ext cx="8280918" cy="1528093"/>
          </a:xfrm>
          <a:prstGeom prst="triangle">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2" name="テキスト ボックス 21"/>
          <p:cNvSpPr txBox="1"/>
          <p:nvPr/>
        </p:nvSpPr>
        <p:spPr>
          <a:xfrm>
            <a:off x="1151296" y="3455126"/>
            <a:ext cx="3448601" cy="1261884"/>
          </a:xfrm>
          <a:prstGeom prst="rect">
            <a:avLst/>
          </a:prstGeom>
          <a:noFill/>
        </p:spPr>
        <p:txBody>
          <a:bodyPr wrap="square" rtlCol="0">
            <a:spAutoFit/>
          </a:bodyPr>
          <a:lstStyle/>
          <a:p>
            <a:pPr algn="ctr" fontAlgn="auto">
              <a:spcBef>
                <a:spcPts val="0"/>
              </a:spcBef>
              <a:spcAft>
                <a:spcPts val="0"/>
              </a:spcAft>
            </a:pPr>
            <a:r>
              <a:rPr lang="ja-JP" altLang="en-US" sz="2400" u="sng" dirty="0" smtClean="0">
                <a:latin typeface="HG丸ｺﾞｼｯｸM-PRO" panose="020F0600000000000000" pitchFamily="50" charset="-128"/>
                <a:ea typeface="HG丸ｺﾞｼｯｸM-PRO" panose="020F0600000000000000" pitchFamily="50" charset="-128"/>
              </a:rPr>
              <a:t>総　  合　  事  　業</a:t>
            </a:r>
            <a:endParaRPr lang="en-US" altLang="ja-JP" sz="2400" u="sng" dirty="0" smtClean="0">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pPr>
            <a:r>
              <a:rPr lang="ja-JP" altLang="en-US" sz="2400" u="sng" dirty="0" smtClean="0">
                <a:latin typeface="HG丸ｺﾞｼｯｸM-PRO" panose="020F0600000000000000" pitchFamily="50" charset="-128"/>
                <a:ea typeface="HG丸ｺﾞｼｯｸM-PRO" panose="020F0600000000000000" pitchFamily="50" charset="-128"/>
              </a:rPr>
              <a:t>その他の地域支援事業</a:t>
            </a:r>
            <a:endParaRPr lang="ja-JP" altLang="en-US" sz="2400" u="sng" dirty="0">
              <a:latin typeface="HG丸ｺﾞｼｯｸM-PRO" panose="020F0600000000000000" pitchFamily="50" charset="-128"/>
              <a:ea typeface="HG丸ｺﾞｼｯｸM-PRO" panose="020F0600000000000000" pitchFamily="50" charset="-128"/>
            </a:endParaRPr>
          </a:p>
        </p:txBody>
      </p:sp>
      <p:sp>
        <p:nvSpPr>
          <p:cNvPr id="20" name="右中かっこ 19"/>
          <p:cNvSpPr/>
          <p:nvPr/>
        </p:nvSpPr>
        <p:spPr>
          <a:xfrm rot="10800000">
            <a:off x="4736977" y="3140968"/>
            <a:ext cx="320424" cy="1872208"/>
          </a:xfrm>
          <a:prstGeom prst="rightBrace">
            <a:avLst>
              <a:gd name="adj1" fmla="val 61331"/>
              <a:gd name="adj2" fmla="val 4901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7" name="円/楕円 6"/>
          <p:cNvSpPr/>
          <p:nvPr/>
        </p:nvSpPr>
        <p:spPr>
          <a:xfrm>
            <a:off x="5273424" y="2996952"/>
            <a:ext cx="1767808" cy="642175"/>
          </a:xfrm>
          <a:prstGeom prst="ellipse">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smtClean="0">
                <a:solidFill>
                  <a:schemeClr val="tx1"/>
                </a:solidFill>
              </a:rPr>
              <a:t>訪問型・</a:t>
            </a:r>
            <a:r>
              <a:rPr lang="ja-JP" altLang="en-US" sz="1200" dirty="0" smtClean="0">
                <a:solidFill>
                  <a:schemeClr val="tx1"/>
                </a:solidFill>
              </a:rPr>
              <a:t>通所型</a:t>
            </a:r>
            <a:endParaRPr lang="en-US" altLang="ja-JP" sz="1200" dirty="0" smtClean="0">
              <a:solidFill>
                <a:schemeClr val="tx1"/>
              </a:solidFill>
            </a:endParaRPr>
          </a:p>
          <a:p>
            <a:pPr algn="ctr"/>
            <a:r>
              <a:rPr lang="ja-JP" altLang="en-US" sz="1200" dirty="0" smtClean="0">
                <a:solidFill>
                  <a:schemeClr val="tx1"/>
                </a:solidFill>
              </a:rPr>
              <a:t>サービス</a:t>
            </a:r>
            <a:endParaRPr kumimoji="1" lang="ja-JP" altLang="en-US" sz="1200" dirty="0" smtClean="0">
              <a:solidFill>
                <a:schemeClr val="tx1"/>
              </a:solidFill>
            </a:endParaRPr>
          </a:p>
        </p:txBody>
      </p:sp>
      <p:sp>
        <p:nvSpPr>
          <p:cNvPr id="42" name="円/楕円 41"/>
          <p:cNvSpPr/>
          <p:nvPr/>
        </p:nvSpPr>
        <p:spPr>
          <a:xfrm>
            <a:off x="5273424" y="3722929"/>
            <a:ext cx="1708863" cy="642175"/>
          </a:xfrm>
          <a:prstGeom prst="ellipse">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その他の</a:t>
            </a:r>
            <a:endParaRPr kumimoji="1" lang="en-US" altLang="ja-JP" sz="1200" dirty="0" smtClean="0">
              <a:solidFill>
                <a:schemeClr val="tx1"/>
              </a:solidFill>
            </a:endParaRPr>
          </a:p>
          <a:p>
            <a:pPr algn="ctr"/>
            <a:r>
              <a:rPr kumimoji="1" lang="ja-JP" altLang="en-US" sz="1200" dirty="0" smtClean="0">
                <a:solidFill>
                  <a:schemeClr val="tx1"/>
                </a:solidFill>
              </a:rPr>
              <a:t>介護</a:t>
            </a:r>
            <a:r>
              <a:rPr lang="ja-JP" altLang="en-US" sz="1200" dirty="0">
                <a:solidFill>
                  <a:schemeClr val="tx1"/>
                </a:solidFill>
              </a:rPr>
              <a:t>予防・生活支援</a:t>
            </a:r>
            <a:r>
              <a:rPr lang="ja-JP" altLang="en-US" sz="1200" dirty="0" smtClean="0">
                <a:solidFill>
                  <a:schemeClr val="tx1"/>
                </a:solidFill>
              </a:rPr>
              <a:t>サービス</a:t>
            </a:r>
            <a:endParaRPr kumimoji="1" lang="ja-JP" altLang="en-US" sz="1200" dirty="0" smtClean="0">
              <a:solidFill>
                <a:schemeClr val="tx1"/>
              </a:solidFill>
            </a:endParaRPr>
          </a:p>
        </p:txBody>
      </p:sp>
      <p:sp>
        <p:nvSpPr>
          <p:cNvPr id="43" name="円/楕円 42"/>
          <p:cNvSpPr/>
          <p:nvPr/>
        </p:nvSpPr>
        <p:spPr>
          <a:xfrm>
            <a:off x="5273424" y="4515017"/>
            <a:ext cx="1695800" cy="642175"/>
          </a:xfrm>
          <a:prstGeom prst="ellipse">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一般介護</a:t>
            </a:r>
            <a:r>
              <a:rPr kumimoji="1" lang="ja-JP" altLang="en-US" sz="1200" dirty="0" smtClean="0">
                <a:solidFill>
                  <a:schemeClr val="tx1"/>
                </a:solidFill>
              </a:rPr>
              <a:t>予防事業</a:t>
            </a:r>
          </a:p>
        </p:txBody>
      </p:sp>
      <p:sp>
        <p:nvSpPr>
          <p:cNvPr id="9" name="角丸四角形 8"/>
          <p:cNvSpPr/>
          <p:nvPr/>
        </p:nvSpPr>
        <p:spPr>
          <a:xfrm>
            <a:off x="7185248" y="2880572"/>
            <a:ext cx="2604289" cy="2607646"/>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marL="180000" indent="-457200"/>
            <a:r>
              <a:rPr kumimoji="1" lang="ja-JP" altLang="en-US" sz="1600" dirty="0" smtClean="0">
                <a:solidFill>
                  <a:schemeClr val="tx1"/>
                </a:solidFill>
              </a:rPr>
              <a:t>○　</a:t>
            </a:r>
            <a:r>
              <a:rPr lang="ja-JP" altLang="en-US" sz="1600" dirty="0">
                <a:solidFill>
                  <a:schemeClr val="tx1"/>
                </a:solidFill>
              </a:rPr>
              <a:t>生活</a:t>
            </a:r>
            <a:r>
              <a:rPr kumimoji="1" lang="ja-JP" altLang="en-US" sz="1600" dirty="0" smtClean="0">
                <a:solidFill>
                  <a:schemeClr val="tx1"/>
                </a:solidFill>
              </a:rPr>
              <a:t>援助（掃除・買い物・調理等）、身体介護、機能訓練 等</a:t>
            </a:r>
            <a:endParaRPr kumimoji="1" lang="en-US" altLang="ja-JP" sz="1600" dirty="0" smtClean="0">
              <a:solidFill>
                <a:schemeClr val="tx1"/>
              </a:solidFill>
            </a:endParaRPr>
          </a:p>
          <a:p>
            <a:pPr marL="180000" indent="-457200"/>
            <a:r>
              <a:rPr lang="ja-JP" altLang="en-US" sz="1600" dirty="0" smtClean="0">
                <a:solidFill>
                  <a:schemeClr val="tx1"/>
                </a:solidFill>
              </a:rPr>
              <a:t>○　運動・口腔機能向上、栄養改善事業 等</a:t>
            </a:r>
            <a:endParaRPr lang="en-US" altLang="ja-JP" sz="1600" dirty="0" smtClean="0">
              <a:solidFill>
                <a:schemeClr val="tx1"/>
              </a:solidFill>
            </a:endParaRPr>
          </a:p>
          <a:p>
            <a:pPr marL="180000" indent="-457200"/>
            <a:r>
              <a:rPr kumimoji="1" lang="ja-JP" altLang="en-US" sz="1600" dirty="0" smtClean="0">
                <a:solidFill>
                  <a:schemeClr val="tx1"/>
                </a:solidFill>
              </a:rPr>
              <a:t>○　栄養改善を目的とした配食</a:t>
            </a:r>
            <a:r>
              <a:rPr lang="ja-JP" altLang="en-US" sz="1600" dirty="0">
                <a:solidFill>
                  <a:schemeClr val="tx1"/>
                </a:solidFill>
              </a:rPr>
              <a:t>、</a:t>
            </a:r>
            <a:r>
              <a:rPr kumimoji="1" lang="ja-JP" altLang="en-US" sz="1600" dirty="0" smtClean="0">
                <a:solidFill>
                  <a:schemeClr val="tx1"/>
                </a:solidFill>
              </a:rPr>
              <a:t>定期的な安否確認 等</a:t>
            </a:r>
            <a:endParaRPr kumimoji="1" lang="en-US" altLang="ja-JP" sz="1600" dirty="0" smtClean="0">
              <a:solidFill>
                <a:schemeClr val="tx1"/>
              </a:solidFill>
            </a:endParaRPr>
          </a:p>
          <a:p>
            <a:pPr marL="180000" indent="-457200"/>
            <a:r>
              <a:rPr lang="ja-JP" altLang="en-US" sz="1600" dirty="0" smtClean="0">
                <a:solidFill>
                  <a:schemeClr val="tx1"/>
                </a:solidFill>
              </a:rPr>
              <a:t>○　体操教室 等</a:t>
            </a:r>
            <a:endParaRPr lang="en-US" altLang="ja-JP" sz="1600" dirty="0" smtClean="0">
              <a:solidFill>
                <a:schemeClr val="tx1"/>
              </a:solidFill>
            </a:endParaRPr>
          </a:p>
          <a:p>
            <a:pPr marL="180000" indent="-457200"/>
            <a:r>
              <a:rPr lang="ja-JP" altLang="en-US" sz="1600" dirty="0">
                <a:solidFill>
                  <a:schemeClr val="tx1"/>
                </a:solidFill>
              </a:rPr>
              <a:t>　</a:t>
            </a:r>
            <a:r>
              <a:rPr lang="ja-JP" altLang="en-US" sz="1600" dirty="0" smtClean="0">
                <a:solidFill>
                  <a:schemeClr val="tx1"/>
                </a:solidFill>
              </a:rPr>
              <a:t>　　</a:t>
            </a:r>
            <a:r>
              <a:rPr kumimoji="1" lang="ja-JP" altLang="en-US" sz="1600" dirty="0" smtClean="0">
                <a:solidFill>
                  <a:schemeClr val="tx1"/>
                </a:solidFill>
              </a:rPr>
              <a:t>・・・・・・・・・・・・</a:t>
            </a:r>
          </a:p>
        </p:txBody>
      </p:sp>
      <p:sp>
        <p:nvSpPr>
          <p:cNvPr id="44" name="テキスト ボックス 43"/>
          <p:cNvSpPr txBox="1"/>
          <p:nvPr/>
        </p:nvSpPr>
        <p:spPr>
          <a:xfrm rot="20988329">
            <a:off x="2151641" y="2374878"/>
            <a:ext cx="4294879" cy="461665"/>
          </a:xfrm>
          <a:prstGeom prst="rect">
            <a:avLst/>
          </a:prstGeom>
          <a:noFill/>
        </p:spPr>
        <p:txBody>
          <a:bodyPr wrap="square" rtlCol="0">
            <a:spAutoFit/>
          </a:bodyPr>
          <a:lstStyle/>
          <a:p>
            <a:pPr algn="ctr" fontAlgn="auto">
              <a:spcBef>
                <a:spcPts val="0"/>
              </a:spcBef>
              <a:spcAft>
                <a:spcPts val="0"/>
              </a:spcAft>
            </a:pPr>
            <a:r>
              <a:rPr lang="ja-JP" altLang="en-US" sz="2400" u="sng" dirty="0" smtClean="0">
                <a:latin typeface="HG丸ｺﾞｼｯｸM-PRO" panose="020F0600000000000000" pitchFamily="50" charset="-128"/>
                <a:ea typeface="HG丸ｺﾞｼｯｸM-PRO" panose="020F0600000000000000" pitchFamily="50" charset="-128"/>
              </a:rPr>
              <a:t>互助、民間サービス</a:t>
            </a:r>
            <a:endParaRPr lang="ja-JP" altLang="en-US" sz="2400" u="sng" dirty="0">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rot="913788">
            <a:off x="1934432" y="5292531"/>
            <a:ext cx="3532464" cy="400110"/>
          </a:xfrm>
          <a:prstGeom prst="rect">
            <a:avLst/>
          </a:prstGeom>
          <a:noFill/>
        </p:spPr>
        <p:txBody>
          <a:bodyPr wrap="square" rtlCol="0">
            <a:spAutoFit/>
          </a:bodyPr>
          <a:lstStyle/>
          <a:p>
            <a:pPr algn="ctr" fontAlgn="auto">
              <a:spcBef>
                <a:spcPts val="0"/>
              </a:spcBef>
              <a:spcAft>
                <a:spcPts val="0"/>
              </a:spcAft>
            </a:pPr>
            <a:r>
              <a:rPr lang="ja-JP" altLang="en-US" sz="2000" u="sng" dirty="0" smtClean="0">
                <a:latin typeface="HG丸ｺﾞｼｯｸM-PRO" panose="020F0600000000000000" pitchFamily="50" charset="-128"/>
                <a:ea typeface="HG丸ｺﾞｼｯｸM-PRO" panose="020F0600000000000000" pitchFamily="50" charset="-128"/>
              </a:rPr>
              <a:t>市町村の一般会計による事業</a:t>
            </a:r>
            <a:endParaRPr lang="ja-JP" altLang="en-US" sz="2000" u="sng" dirty="0">
              <a:latin typeface="HG丸ｺﾞｼｯｸM-PRO" panose="020F0600000000000000" pitchFamily="50" charset="-128"/>
              <a:ea typeface="HG丸ｺﾞｼｯｸM-PRO" panose="020F0600000000000000" pitchFamily="50" charset="-128"/>
            </a:endParaRPr>
          </a:p>
        </p:txBody>
      </p:sp>
      <p:sp>
        <p:nvSpPr>
          <p:cNvPr id="46" name="角丸四角形 45"/>
          <p:cNvSpPr/>
          <p:nvPr/>
        </p:nvSpPr>
        <p:spPr>
          <a:xfrm rot="20654183">
            <a:off x="6752746" y="1249350"/>
            <a:ext cx="3059652" cy="697030"/>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marL="180000" indent="-457200"/>
            <a:r>
              <a:rPr lang="ja-JP" altLang="en-US" sz="1600" dirty="0" smtClean="0">
                <a:solidFill>
                  <a:schemeClr val="tx1"/>
                </a:solidFill>
              </a:rPr>
              <a:t>○自治会・町内会の</a:t>
            </a:r>
            <a:r>
              <a:rPr lang="ja-JP" altLang="en-US" sz="1600" dirty="0">
                <a:solidFill>
                  <a:schemeClr val="tx1"/>
                </a:solidFill>
              </a:rPr>
              <a:t>声かけ</a:t>
            </a:r>
            <a:r>
              <a:rPr lang="ja-JP" altLang="en-US" sz="1600" dirty="0" smtClean="0">
                <a:solidFill>
                  <a:schemeClr val="tx1"/>
                </a:solidFill>
              </a:rPr>
              <a:t>、</a:t>
            </a:r>
            <a:endParaRPr lang="en-US" altLang="ja-JP" sz="1600" dirty="0" smtClean="0">
              <a:solidFill>
                <a:schemeClr val="tx1"/>
              </a:solidFill>
            </a:endParaRPr>
          </a:p>
          <a:p>
            <a:pPr marL="180000" indent="-457200"/>
            <a:r>
              <a:rPr lang="ja-JP" altLang="en-US" sz="1600" dirty="0" smtClean="0">
                <a:solidFill>
                  <a:schemeClr val="tx1"/>
                </a:solidFill>
              </a:rPr>
              <a:t>　 宅配業者等と連携した見守り、</a:t>
            </a:r>
            <a:endParaRPr lang="en-US" altLang="ja-JP" sz="1600" dirty="0" smtClean="0">
              <a:solidFill>
                <a:schemeClr val="tx1"/>
              </a:solidFill>
            </a:endParaRPr>
          </a:p>
          <a:p>
            <a:pPr marL="180000" indent="-457200"/>
            <a:r>
              <a:rPr lang="ja-JP" altLang="en-US" sz="1600" dirty="0">
                <a:solidFill>
                  <a:schemeClr val="tx1"/>
                </a:solidFill>
              </a:rPr>
              <a:t>　</a:t>
            </a:r>
            <a:r>
              <a:rPr lang="ja-JP" altLang="en-US" sz="1600" dirty="0" smtClean="0">
                <a:solidFill>
                  <a:schemeClr val="tx1"/>
                </a:solidFill>
              </a:rPr>
              <a:t>　販売店による移動販売　等</a:t>
            </a:r>
            <a:endParaRPr lang="en-US" altLang="ja-JP" sz="1600" dirty="0" smtClean="0">
              <a:solidFill>
                <a:schemeClr val="tx1"/>
              </a:solidFill>
            </a:endParaRPr>
          </a:p>
        </p:txBody>
      </p:sp>
      <p:sp>
        <p:nvSpPr>
          <p:cNvPr id="47" name="角丸四角形 46"/>
          <p:cNvSpPr/>
          <p:nvPr/>
        </p:nvSpPr>
        <p:spPr>
          <a:xfrm rot="531677">
            <a:off x="5627775" y="5986107"/>
            <a:ext cx="3849151" cy="461548"/>
          </a:xfrm>
          <a:prstGeom prst="round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marL="180000" indent="-457200"/>
            <a:r>
              <a:rPr lang="ja-JP" altLang="en-US" sz="1600" dirty="0" smtClean="0">
                <a:solidFill>
                  <a:schemeClr val="tx1"/>
                </a:solidFill>
              </a:rPr>
              <a:t>○外出</a:t>
            </a:r>
            <a:r>
              <a:rPr lang="ja-JP" altLang="en-US" sz="1600" dirty="0">
                <a:solidFill>
                  <a:schemeClr val="tx1"/>
                </a:solidFill>
              </a:rPr>
              <a:t>支援、</a:t>
            </a:r>
            <a:r>
              <a:rPr lang="ja-JP" altLang="en-US" sz="1600" dirty="0" smtClean="0">
                <a:solidFill>
                  <a:schemeClr val="tx1"/>
                </a:solidFill>
              </a:rPr>
              <a:t>寝具類</a:t>
            </a:r>
            <a:r>
              <a:rPr lang="ja-JP" altLang="en-US" sz="1600" dirty="0">
                <a:solidFill>
                  <a:schemeClr val="tx1"/>
                </a:solidFill>
              </a:rPr>
              <a:t>洗濯乾燥（過去一般財源化された事業</a:t>
            </a:r>
            <a:r>
              <a:rPr lang="ja-JP" altLang="en-US" sz="1600" dirty="0" smtClean="0">
                <a:solidFill>
                  <a:schemeClr val="tx1"/>
                </a:solidFill>
              </a:rPr>
              <a:t>）　等</a:t>
            </a:r>
            <a:endParaRPr lang="ja-JP" altLang="en-US" sz="1600" dirty="0">
              <a:solidFill>
                <a:schemeClr val="tx1"/>
              </a:solidFill>
            </a:endParaRPr>
          </a:p>
        </p:txBody>
      </p:sp>
      <p:sp>
        <p:nvSpPr>
          <p:cNvPr id="10" name="円/楕円 9"/>
          <p:cNvSpPr/>
          <p:nvPr/>
        </p:nvSpPr>
        <p:spPr>
          <a:xfrm>
            <a:off x="6461105" y="1814718"/>
            <a:ext cx="424300" cy="441653"/>
          </a:xfrm>
          <a:prstGeom prst="ellips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例</a:t>
            </a:r>
            <a:endParaRPr kumimoji="1" lang="ja-JP" altLang="en-US" dirty="0">
              <a:solidFill>
                <a:schemeClr val="tx1"/>
              </a:solidFill>
            </a:endParaRPr>
          </a:p>
        </p:txBody>
      </p:sp>
      <p:sp>
        <p:nvSpPr>
          <p:cNvPr id="31" name="円/楕円 30"/>
          <p:cNvSpPr/>
          <p:nvPr/>
        </p:nvSpPr>
        <p:spPr>
          <a:xfrm>
            <a:off x="6982287" y="2699315"/>
            <a:ext cx="424300" cy="441653"/>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例</a:t>
            </a:r>
            <a:endParaRPr kumimoji="1" lang="ja-JP" altLang="en-US" dirty="0">
              <a:solidFill>
                <a:schemeClr val="tx1"/>
              </a:solidFill>
            </a:endParaRPr>
          </a:p>
        </p:txBody>
      </p:sp>
      <p:sp>
        <p:nvSpPr>
          <p:cNvPr id="32" name="円/楕円 31"/>
          <p:cNvSpPr/>
          <p:nvPr/>
        </p:nvSpPr>
        <p:spPr>
          <a:xfrm>
            <a:off x="5313040" y="5661248"/>
            <a:ext cx="424300" cy="441653"/>
          </a:xfrm>
          <a:prstGeom prst="ellips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例</a:t>
            </a:r>
            <a:endParaRPr kumimoji="1" lang="ja-JP" altLang="en-US" dirty="0">
              <a:solidFill>
                <a:schemeClr val="tx1"/>
              </a:solidFill>
            </a:endParaRPr>
          </a:p>
        </p:txBody>
      </p:sp>
      <p:sp>
        <p:nvSpPr>
          <p:cNvPr id="27" name="テキスト ボックス 26"/>
          <p:cNvSpPr txBox="1"/>
          <p:nvPr/>
        </p:nvSpPr>
        <p:spPr>
          <a:xfrm>
            <a:off x="6173262" y="5231377"/>
            <a:ext cx="1021176" cy="276999"/>
          </a:xfrm>
          <a:prstGeom prst="rect">
            <a:avLst/>
          </a:prstGeom>
          <a:noFill/>
        </p:spPr>
        <p:txBody>
          <a:bodyPr wrap="square" rtlCol="0">
            <a:spAutoFit/>
          </a:bodyPr>
          <a:lstStyle/>
          <a:p>
            <a:pPr algn="ctr" fontAlgn="auto">
              <a:spcBef>
                <a:spcPts val="0"/>
              </a:spcBef>
              <a:spcAft>
                <a:spcPts val="0"/>
              </a:spcAft>
            </a:pPr>
            <a:r>
              <a:rPr lang="ja-JP" altLang="en-US" sz="1200" dirty="0" smtClean="0">
                <a:latin typeface="HG丸ｺﾞｼｯｸM-PRO" panose="020F0600000000000000" pitchFamily="50" charset="-128"/>
                <a:ea typeface="HG丸ｺﾞｼｯｸM-PRO" panose="020F0600000000000000" pitchFamily="50" charset="-128"/>
              </a:rPr>
              <a:t>等</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28" name="スライド番号プレースホルダー 4"/>
          <p:cNvSpPr txBox="1">
            <a:spLocks/>
          </p:cNvSpPr>
          <p:nvPr/>
        </p:nvSpPr>
        <p:spPr>
          <a:xfrm>
            <a:off x="9057456" y="6486521"/>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55</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1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noGrp="1"/>
          </p:cNvGraphicFramePr>
          <p:nvPr>
            <p:extLst>
              <p:ext uri="{D42A27DB-BD31-4B8C-83A1-F6EECF244321}">
                <p14:modId xmlns:p14="http://schemas.microsoft.com/office/powerpoint/2010/main" val="328472766"/>
              </p:ext>
            </p:extLst>
          </p:nvPr>
        </p:nvGraphicFramePr>
        <p:xfrm>
          <a:off x="0" y="1412777"/>
          <a:ext cx="10011560" cy="4619544"/>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線矢印コネクタ 15"/>
          <p:cNvCxnSpPr/>
          <p:nvPr/>
        </p:nvCxnSpPr>
        <p:spPr>
          <a:xfrm>
            <a:off x="6045122" y="6173688"/>
            <a:ext cx="2058698"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740534" y="6165304"/>
            <a:ext cx="5226581"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sp>
        <p:nvSpPr>
          <p:cNvPr id="6" name="フリーフォーム 5"/>
          <p:cNvSpPr/>
          <p:nvPr/>
        </p:nvSpPr>
        <p:spPr>
          <a:xfrm>
            <a:off x="5889104" y="1340768"/>
            <a:ext cx="53460" cy="4896544"/>
          </a:xfrm>
          <a:custGeom>
            <a:avLst/>
            <a:gdLst>
              <a:gd name="connsiteX0" fmla="*/ 13447 w 13447"/>
              <a:gd name="connsiteY0" fmla="*/ 5204012 h 5204012"/>
              <a:gd name="connsiteX1" fmla="*/ 0 w 13447"/>
              <a:gd name="connsiteY1" fmla="*/ 0 h 5204012"/>
            </a:gdLst>
            <a:ahLst/>
            <a:cxnLst>
              <a:cxn ang="0">
                <a:pos x="connsiteX0" y="connsiteY0"/>
              </a:cxn>
              <a:cxn ang="0">
                <a:pos x="connsiteX1" y="connsiteY1"/>
              </a:cxn>
            </a:cxnLst>
            <a:rect l="l" t="t" r="r" b="b"/>
            <a:pathLst>
              <a:path w="13447" h="5204012">
                <a:moveTo>
                  <a:pt x="13447" y="5204012"/>
                </a:moveTo>
                <a:cubicBezTo>
                  <a:pt x="8965" y="3469341"/>
                  <a:pt x="4482" y="1734671"/>
                  <a:pt x="0" y="0"/>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 name="正方形/長方形 6"/>
          <p:cNvSpPr/>
          <p:nvPr/>
        </p:nvSpPr>
        <p:spPr>
          <a:xfrm>
            <a:off x="2713437" y="6032337"/>
            <a:ext cx="1625765"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dirty="0" smtClean="0">
                <a:solidFill>
                  <a:prstClr val="black"/>
                </a:solidFill>
              </a:rPr>
              <a:t>身の回りの動作（</a:t>
            </a:r>
            <a:r>
              <a:rPr lang="en-US" altLang="ja-JP" sz="1200" dirty="0" smtClean="0">
                <a:solidFill>
                  <a:prstClr val="black"/>
                </a:solidFill>
              </a:rPr>
              <a:t>ADL</a:t>
            </a:r>
            <a:r>
              <a:rPr lang="ja-JP" altLang="en-US" sz="1200" dirty="0" smtClean="0">
                <a:solidFill>
                  <a:prstClr val="black"/>
                </a:solidFill>
              </a:rPr>
              <a:t>）</a:t>
            </a:r>
            <a:endParaRPr lang="ja-JP" altLang="en-US" sz="1200" dirty="0">
              <a:solidFill>
                <a:prstClr val="black"/>
              </a:solidFill>
            </a:endParaRPr>
          </a:p>
        </p:txBody>
      </p:sp>
      <p:sp>
        <p:nvSpPr>
          <p:cNvPr id="8" name="正方形/長方形 7"/>
          <p:cNvSpPr/>
          <p:nvPr/>
        </p:nvSpPr>
        <p:spPr>
          <a:xfrm>
            <a:off x="6543646" y="6021288"/>
            <a:ext cx="132614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生活行為</a:t>
            </a:r>
            <a:r>
              <a:rPr lang="en-US" altLang="ja-JP" sz="1200" dirty="0" smtClean="0">
                <a:solidFill>
                  <a:prstClr val="black"/>
                </a:solidFill>
              </a:rPr>
              <a:t>(IADL)</a:t>
            </a:r>
            <a:endParaRPr lang="ja-JP" altLang="en-US" sz="1200" dirty="0">
              <a:solidFill>
                <a:prstClr val="black"/>
              </a:solidFill>
            </a:endParaRPr>
          </a:p>
        </p:txBody>
      </p:sp>
      <p:sp>
        <p:nvSpPr>
          <p:cNvPr id="12" name="サブタイトル 2"/>
          <p:cNvSpPr txBox="1">
            <a:spLocks/>
          </p:cNvSpPr>
          <p:nvPr/>
        </p:nvSpPr>
        <p:spPr>
          <a:xfrm>
            <a:off x="272482" y="692696"/>
            <a:ext cx="9439049" cy="576064"/>
          </a:xfrm>
          <a:prstGeom prst="rect">
            <a:avLst/>
          </a:prstGeom>
          <a:ln w="9525">
            <a:solidFill>
              <a:schemeClr val="accent1"/>
            </a:solidFill>
          </a:ln>
        </p:spPr>
        <p:txBody>
          <a:bodyPr vert="horz" wrap="none" lIns="91440" tIns="45720" rIns="91440" bIns="45720" rtlCol="0" anchor="ctr" anchorCtr="0">
            <a:noAutofit/>
          </a:bodyPr>
          <a:lstStyle/>
          <a:p>
            <a:pPr marL="342900" indent="-342900" algn="ctr">
              <a:spcBef>
                <a:spcPct val="20000"/>
              </a:spcBef>
              <a:defRPr/>
            </a:pPr>
            <a:r>
              <a:rPr lang="ja-JP" altLang="en-US" sz="1400" dirty="0" smtClean="0">
                <a:solidFill>
                  <a:prstClr val="black"/>
                </a:solidFill>
                <a:latin typeface="ＭＳ Ｐゴシック"/>
              </a:rPr>
              <a:t>要支援者のほとんどは、身の回りの動作は自立しているが、買い物など生活行為の一部がしづらくなっている。</a:t>
            </a:r>
            <a:endParaRPr lang="ja-JP" altLang="en-US" sz="1400" dirty="0">
              <a:solidFill>
                <a:prstClr val="black"/>
              </a:solidFill>
              <a:latin typeface="ＭＳ Ｐゴシック"/>
            </a:endParaRPr>
          </a:p>
        </p:txBody>
      </p:sp>
      <p:sp>
        <p:nvSpPr>
          <p:cNvPr id="10" name="正方形/長方形 9"/>
          <p:cNvSpPr/>
          <p:nvPr/>
        </p:nvSpPr>
        <p:spPr>
          <a:xfrm>
            <a:off x="0" y="0"/>
            <a:ext cx="9906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326">
              <a:defRPr/>
            </a:pPr>
            <a:r>
              <a:rPr lang="ja-JP" altLang="en-US" sz="2800" dirty="0" smtClean="0">
                <a:solidFill>
                  <a:prstClr val="black"/>
                </a:solidFill>
                <a:latin typeface="HG丸ｺﾞｼｯｸM-PRO" pitchFamily="50" charset="-128"/>
                <a:ea typeface="HG丸ｺﾞｼｯｸM-PRO" pitchFamily="50" charset="-128"/>
              </a:rPr>
              <a:t>（参考）要支援１～要介護２の認定調査結果</a:t>
            </a:r>
            <a:endParaRPr lang="ja-JP" altLang="en-US" sz="2800" dirty="0">
              <a:solidFill>
                <a:prstClr val="black"/>
              </a:solidFill>
              <a:latin typeface="HG丸ｺﾞｼｯｸM-PRO" pitchFamily="50" charset="-128"/>
              <a:ea typeface="HG丸ｺﾞｼｯｸM-PRO" pitchFamily="50" charset="-128"/>
            </a:endParaRPr>
          </a:p>
        </p:txBody>
      </p:sp>
      <p:sp>
        <p:nvSpPr>
          <p:cNvPr id="20" name="正方形/長方形 19"/>
          <p:cNvSpPr/>
          <p:nvPr/>
        </p:nvSpPr>
        <p:spPr>
          <a:xfrm>
            <a:off x="8385381" y="2852936"/>
            <a:ext cx="101411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100" dirty="0" smtClean="0">
                <a:solidFill>
                  <a:prstClr val="black"/>
                </a:solidFill>
                <a:latin typeface="ＭＳ Ｐゴシック"/>
              </a:rPr>
              <a:t>n=851,756</a:t>
            </a:r>
            <a:endParaRPr lang="ja-JP" altLang="en-US" sz="1100" dirty="0">
              <a:solidFill>
                <a:prstClr val="black"/>
              </a:solidFill>
              <a:latin typeface="ＭＳ Ｐゴシック"/>
            </a:endParaRPr>
          </a:p>
        </p:txBody>
      </p:sp>
      <p:sp>
        <p:nvSpPr>
          <p:cNvPr id="21" name="正方形/長方形 20"/>
          <p:cNvSpPr/>
          <p:nvPr/>
        </p:nvSpPr>
        <p:spPr>
          <a:xfrm>
            <a:off x="8385381" y="3429000"/>
            <a:ext cx="101411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100" dirty="0" smtClean="0">
                <a:solidFill>
                  <a:prstClr val="black"/>
                </a:solidFill>
                <a:latin typeface="ＭＳ Ｐゴシック"/>
              </a:rPr>
              <a:t>n=855,173</a:t>
            </a:r>
            <a:endParaRPr lang="ja-JP" altLang="en-US" sz="1100" dirty="0">
              <a:solidFill>
                <a:prstClr val="black"/>
              </a:solidFill>
              <a:latin typeface="ＭＳ Ｐゴシック"/>
            </a:endParaRPr>
          </a:p>
        </p:txBody>
      </p:sp>
      <p:sp>
        <p:nvSpPr>
          <p:cNvPr id="22" name="正方形/長方形 21"/>
          <p:cNvSpPr/>
          <p:nvPr/>
        </p:nvSpPr>
        <p:spPr>
          <a:xfrm>
            <a:off x="8463395" y="4077072"/>
            <a:ext cx="101411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100" dirty="0" smtClean="0">
                <a:solidFill>
                  <a:prstClr val="black"/>
                </a:solidFill>
                <a:latin typeface="ＭＳ Ｐゴシック"/>
              </a:rPr>
              <a:t>n=1,047,954</a:t>
            </a:r>
            <a:endParaRPr lang="ja-JP" altLang="en-US" sz="1100" dirty="0">
              <a:solidFill>
                <a:prstClr val="black"/>
              </a:solidFill>
              <a:latin typeface="ＭＳ Ｐゴシック"/>
            </a:endParaRPr>
          </a:p>
        </p:txBody>
      </p:sp>
      <p:sp>
        <p:nvSpPr>
          <p:cNvPr id="23" name="正方形/長方形 22"/>
          <p:cNvSpPr/>
          <p:nvPr/>
        </p:nvSpPr>
        <p:spPr>
          <a:xfrm>
            <a:off x="8385381" y="4653136"/>
            <a:ext cx="101411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100" dirty="0" smtClean="0">
                <a:solidFill>
                  <a:prstClr val="black"/>
                </a:solidFill>
                <a:latin typeface="ＭＳ Ｐゴシック"/>
              </a:rPr>
              <a:t>n=854,999</a:t>
            </a:r>
            <a:endParaRPr lang="ja-JP" altLang="en-US" sz="1100" dirty="0">
              <a:solidFill>
                <a:prstClr val="black"/>
              </a:solidFill>
              <a:latin typeface="ＭＳ Ｐゴシック"/>
            </a:endParaRPr>
          </a:p>
        </p:txBody>
      </p:sp>
      <p:sp>
        <p:nvSpPr>
          <p:cNvPr id="24" name="テキスト ボックス 23"/>
          <p:cNvSpPr txBox="1"/>
          <p:nvPr/>
        </p:nvSpPr>
        <p:spPr>
          <a:xfrm>
            <a:off x="1364601" y="6597368"/>
            <a:ext cx="8513640" cy="276999"/>
          </a:xfrm>
          <a:prstGeom prst="rect">
            <a:avLst/>
          </a:prstGeom>
          <a:noFill/>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２　平成</a:t>
            </a:r>
            <a:r>
              <a:rPr lang="en-US" altLang="ja-JP" sz="1200" dirty="0" smtClean="0">
                <a:solidFill>
                  <a:prstClr val="black"/>
                </a:solidFill>
              </a:rPr>
              <a:t>23</a:t>
            </a:r>
            <a:r>
              <a:rPr lang="ja-JP" altLang="en-US" sz="1200" dirty="0" smtClean="0">
                <a:solidFill>
                  <a:prstClr val="black"/>
                </a:solidFill>
              </a:rPr>
              <a:t>年度要介護認定における認定調査結果（出典：認定支援ネットワーク（平成</a:t>
            </a:r>
            <a:r>
              <a:rPr lang="en-US" altLang="ja-JP" sz="1200" dirty="0">
                <a:solidFill>
                  <a:prstClr val="black"/>
                </a:solidFill>
              </a:rPr>
              <a:t>24</a:t>
            </a:r>
            <a:r>
              <a:rPr lang="ja-JP" altLang="en-US" sz="1200" dirty="0" smtClean="0">
                <a:solidFill>
                  <a:prstClr val="black"/>
                </a:solidFill>
              </a:rPr>
              <a:t>年</a:t>
            </a:r>
            <a:r>
              <a:rPr lang="en-US" altLang="ja-JP" sz="1200" dirty="0">
                <a:solidFill>
                  <a:prstClr val="black"/>
                </a:solidFill>
              </a:rPr>
              <a:t>2</a:t>
            </a:r>
            <a:r>
              <a:rPr lang="ja-JP" altLang="en-US" sz="1200" dirty="0" smtClean="0">
                <a:solidFill>
                  <a:prstClr val="black"/>
                </a:solidFill>
              </a:rPr>
              <a:t>月</a:t>
            </a:r>
            <a:r>
              <a:rPr lang="en-US" altLang="ja-JP" sz="1200" dirty="0">
                <a:solidFill>
                  <a:prstClr val="black"/>
                </a:solidFill>
              </a:rPr>
              <a:t>15</a:t>
            </a:r>
            <a:r>
              <a:rPr lang="ja-JP" altLang="en-US" sz="1200" dirty="0" smtClean="0">
                <a:solidFill>
                  <a:prstClr val="black"/>
                </a:solidFill>
              </a:rPr>
              <a:t>日集計時点））</a:t>
            </a:r>
            <a:endParaRPr lang="ja-JP" altLang="en-US" sz="1200" dirty="0">
              <a:solidFill>
                <a:prstClr val="black"/>
              </a:solidFill>
            </a:endParaRPr>
          </a:p>
        </p:txBody>
      </p:sp>
      <p:sp>
        <p:nvSpPr>
          <p:cNvPr id="25" name="正方形/長方形 24"/>
          <p:cNvSpPr/>
          <p:nvPr/>
        </p:nvSpPr>
        <p:spPr>
          <a:xfrm>
            <a:off x="8229366" y="4869160"/>
            <a:ext cx="1520619"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100" dirty="0" smtClean="0">
                <a:solidFill>
                  <a:prstClr val="black"/>
                </a:solidFill>
                <a:latin typeface="ＭＳ Ｐゴシック"/>
              </a:rPr>
              <a:t>n=</a:t>
            </a:r>
            <a:r>
              <a:rPr lang="ja-JP" altLang="en-US" sz="1100" dirty="0" smtClean="0">
                <a:solidFill>
                  <a:prstClr val="black"/>
                </a:solidFill>
                <a:latin typeface="ＭＳ Ｐゴシック"/>
              </a:rPr>
              <a:t>二次判定件数</a:t>
            </a:r>
            <a:endParaRPr lang="ja-JP" altLang="en-US" sz="1100" dirty="0">
              <a:solidFill>
                <a:prstClr val="black"/>
              </a:solidFill>
              <a:latin typeface="ＭＳ Ｐゴシック"/>
            </a:endParaRPr>
          </a:p>
        </p:txBody>
      </p:sp>
      <p:sp>
        <p:nvSpPr>
          <p:cNvPr id="18" name="テキスト ボックス 17"/>
          <p:cNvSpPr txBox="1"/>
          <p:nvPr/>
        </p:nvSpPr>
        <p:spPr>
          <a:xfrm>
            <a:off x="1353909" y="6392377"/>
            <a:ext cx="8279613" cy="276999"/>
          </a:xfrm>
          <a:prstGeom prst="rect">
            <a:avLst/>
          </a:prstGeom>
          <a:noFill/>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１　「歩行できる」には、「何かにつかまればできる」を含む。</a:t>
            </a:r>
            <a:endParaRPr lang="ja-JP" altLang="en-US" sz="1200" dirty="0">
              <a:solidFill>
                <a:prstClr val="black"/>
              </a:solidFill>
            </a:endParaRPr>
          </a:p>
        </p:txBody>
      </p:sp>
      <p:sp>
        <p:nvSpPr>
          <p:cNvPr id="26" name="スライド番号プレースホルダー 4"/>
          <p:cNvSpPr txBox="1">
            <a:spLocks/>
          </p:cNvSpPr>
          <p:nvPr/>
        </p:nvSpPr>
        <p:spPr>
          <a:xfrm>
            <a:off x="9273480" y="6486521"/>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56</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536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906000" cy="548679"/>
          </a:xfrm>
        </p:spPr>
        <p:txBody>
          <a:bodyPr>
            <a:normAutofit/>
          </a:bodyPr>
          <a:lstStyle/>
          <a:p>
            <a:r>
              <a:rPr kumimoji="1" lang="ja-JP" altLang="en-US" sz="2000" dirty="0" smtClean="0">
                <a:latin typeface="+mn-ea"/>
                <a:ea typeface="+mn-ea"/>
              </a:rPr>
              <a:t>（参考）平成</a:t>
            </a:r>
            <a:r>
              <a:rPr kumimoji="1" lang="en-US" altLang="ja-JP" sz="2000" dirty="0" smtClean="0">
                <a:latin typeface="+mn-ea"/>
                <a:ea typeface="+mn-ea"/>
              </a:rPr>
              <a:t>24</a:t>
            </a:r>
            <a:r>
              <a:rPr kumimoji="1" lang="ja-JP" altLang="en-US" sz="2000" dirty="0" smtClean="0">
                <a:latin typeface="+mn-ea"/>
                <a:ea typeface="+mn-ea"/>
              </a:rPr>
              <a:t>年度　介護予防・日常生活支援総合事業　</a:t>
            </a:r>
            <a:endParaRPr kumimoji="1" lang="ja-JP" altLang="en-US" sz="2000" dirty="0">
              <a:latin typeface="+mn-ea"/>
              <a:ea typeface="+mn-ea"/>
            </a:endParaRPr>
          </a:p>
        </p:txBody>
      </p:sp>
      <p:graphicFrame>
        <p:nvGraphicFramePr>
          <p:cNvPr id="4" name="表 3"/>
          <p:cNvGraphicFramePr>
            <a:graphicFrameLocks noGrp="1"/>
          </p:cNvGraphicFramePr>
          <p:nvPr>
            <p:extLst>
              <p:ext uri="{D42A27DB-BD31-4B8C-83A1-F6EECF244321}">
                <p14:modId xmlns:p14="http://schemas.microsoft.com/office/powerpoint/2010/main" val="2598857596"/>
              </p:ext>
            </p:extLst>
          </p:nvPr>
        </p:nvGraphicFramePr>
        <p:xfrm>
          <a:off x="116462" y="548681"/>
          <a:ext cx="9661075" cy="6086493"/>
        </p:xfrm>
        <a:graphic>
          <a:graphicData uri="http://schemas.openxmlformats.org/drawingml/2006/table">
            <a:tbl>
              <a:tblPr>
                <a:tableStyleId>{5C22544A-7EE6-4342-B048-85BDC9FD1C3A}</a:tableStyleId>
              </a:tblPr>
              <a:tblGrid>
                <a:gridCol w="300034"/>
                <a:gridCol w="1224137"/>
                <a:gridCol w="720080"/>
                <a:gridCol w="720080"/>
                <a:gridCol w="1080120"/>
                <a:gridCol w="5616624"/>
              </a:tblGrid>
              <a:tr h="230517">
                <a:tc rowSpan="2" gridSpan="2">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fontAlgn="ctr"/>
                      <a:r>
                        <a:rPr lang="ja-JP" altLang="en-US" sz="1200" u="none" strike="noStrike" dirty="0">
                          <a:effectLst/>
                          <a:latin typeface="+mn-ea"/>
                          <a:ea typeface="+mn-ea"/>
                        </a:rPr>
                        <a:t>予防サービス</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200" b="0" i="0" u="none" strike="noStrike" dirty="0" smtClean="0">
                          <a:solidFill>
                            <a:srgbClr val="000000"/>
                          </a:solidFill>
                          <a:effectLst/>
                          <a:latin typeface="+mn-ea"/>
                          <a:ea typeface="+mn-ea"/>
                        </a:rPr>
                        <a:t>生活支援</a:t>
                      </a:r>
                      <a:endParaRPr lang="en-US" altLang="ja-JP" sz="1200" b="0" i="0" u="none" strike="noStrike" dirty="0" smtClean="0">
                        <a:solidFill>
                          <a:srgbClr val="000000"/>
                        </a:solidFill>
                        <a:effectLst/>
                        <a:latin typeface="+mn-ea"/>
                        <a:ea typeface="+mn-ea"/>
                      </a:endParaRPr>
                    </a:p>
                    <a:p>
                      <a:pPr algn="ctr" fontAlgn="ctr"/>
                      <a:r>
                        <a:rPr lang="ja-JP" altLang="en-US" sz="1200" b="0" i="0" u="none" strike="noStrike" dirty="0" smtClean="0">
                          <a:solidFill>
                            <a:srgbClr val="000000"/>
                          </a:solidFill>
                          <a:effectLst/>
                          <a:latin typeface="+mn-ea"/>
                          <a:ea typeface="+mn-ea"/>
                        </a:rPr>
                        <a:t>サービス</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ja-JP" altLang="en-US" sz="1200" u="none" strike="noStrike" dirty="0">
                          <a:effectLst/>
                          <a:latin typeface="+mn-ea"/>
                          <a:ea typeface="+mn-ea"/>
                        </a:rPr>
                        <a:t>取組の特徴</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017">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200" u="none" strike="noStrike" dirty="0">
                          <a:effectLst/>
                          <a:latin typeface="+mn-ea"/>
                          <a:ea typeface="+mn-ea"/>
                        </a:rPr>
                        <a:t>訪問型</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n-ea"/>
                          <a:ea typeface="+mn-ea"/>
                        </a:rPr>
                        <a:t>通所型</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ja-JP" altLang="en-US" sz="8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520344">
                <a:tc>
                  <a:txBody>
                    <a:bodyPr/>
                    <a:lstStyle/>
                    <a:p>
                      <a:pPr algn="r" fontAlgn="ctr"/>
                      <a:r>
                        <a:rPr lang="en-US" altLang="ja-JP" sz="1200" u="none" strike="noStrike" dirty="0">
                          <a:effectLst/>
                          <a:latin typeface="+mn-ea"/>
                          <a:ea typeface="+mn-ea"/>
                        </a:rPr>
                        <a:t>1</a:t>
                      </a:r>
                      <a:endParaRPr lang="en-US" altLang="ja-JP"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浜頓別町</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（北海道）</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　</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ea"/>
                          <a:ea typeface="+mn-ea"/>
                        </a:rPr>
                        <a:t>要支援者の</a:t>
                      </a:r>
                      <a:r>
                        <a:rPr lang="ja-JP" altLang="en-US" sz="1200" u="none" strike="noStrike" dirty="0" smtClean="0">
                          <a:effectLst/>
                          <a:latin typeface="+mn-ea"/>
                          <a:ea typeface="+mn-ea"/>
                        </a:rPr>
                        <a:t>支え合いマップづくり</a:t>
                      </a:r>
                      <a:r>
                        <a:rPr lang="ja-JP" altLang="en-US" sz="1200" u="none" strike="noStrike" dirty="0">
                          <a:effectLst/>
                          <a:latin typeface="+mn-ea"/>
                          <a:ea typeface="+mn-ea"/>
                        </a:rPr>
                        <a:t>をもと</a:t>
                      </a:r>
                      <a:r>
                        <a:rPr lang="ja-JP" altLang="en-US" sz="1200" u="none" strike="noStrike" dirty="0" smtClean="0">
                          <a:effectLst/>
                          <a:latin typeface="+mn-ea"/>
                          <a:ea typeface="+mn-ea"/>
                        </a:rPr>
                        <a:t>に、独居高齢者への支援や急な入退院時の</a:t>
                      </a:r>
                      <a:endParaRPr lang="en-US" altLang="ja-JP" sz="1200" u="none" strike="noStrike" dirty="0" smtClean="0">
                        <a:effectLst/>
                        <a:latin typeface="+mn-ea"/>
                        <a:ea typeface="+mn-ea"/>
                      </a:endParaRPr>
                    </a:p>
                    <a:p>
                      <a:pPr algn="l" fontAlgn="ctr"/>
                      <a:r>
                        <a:rPr lang="ja-JP" altLang="en-US" sz="1200" u="none" strike="noStrike" dirty="0" smtClean="0">
                          <a:effectLst/>
                          <a:latin typeface="+mn-ea"/>
                          <a:ea typeface="+mn-ea"/>
                        </a:rPr>
                        <a:t>一時的な生活支援ニーズに対して訪問型サービスを提供</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344">
                <a:tc>
                  <a:txBody>
                    <a:bodyPr/>
                    <a:lstStyle/>
                    <a:p>
                      <a:pPr algn="r" fontAlgn="ctr"/>
                      <a:r>
                        <a:rPr lang="en-US" altLang="ja-JP" sz="1200" u="none" strike="noStrike" dirty="0">
                          <a:effectLst/>
                          <a:latin typeface="+mn-ea"/>
                          <a:ea typeface="+mn-ea"/>
                        </a:rPr>
                        <a:t>2</a:t>
                      </a:r>
                      <a:endParaRPr lang="en-US" altLang="ja-JP"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西和賀町</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（岩手県）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ea"/>
                          <a:ea typeface="+mn-ea"/>
                        </a:rPr>
                        <a:t>生活支援サポーターや親類など</a:t>
                      </a:r>
                      <a:r>
                        <a:rPr lang="ja-JP" altLang="en-US" sz="1200" u="none" strike="noStrike" dirty="0" smtClean="0">
                          <a:effectLst/>
                          <a:latin typeface="+mn-ea"/>
                          <a:ea typeface="+mn-ea"/>
                        </a:rPr>
                        <a:t>を担い手とした見守り</a:t>
                      </a:r>
                      <a:r>
                        <a:rPr lang="ja-JP" altLang="en-US" sz="1200" u="none" strike="noStrike" dirty="0">
                          <a:effectLst/>
                          <a:latin typeface="+mn-ea"/>
                          <a:ea typeface="+mn-ea"/>
                        </a:rPr>
                        <a:t>・安否</a:t>
                      </a:r>
                      <a:r>
                        <a:rPr lang="ja-JP" altLang="en-US" sz="1200" u="none" strike="noStrike" dirty="0" smtClean="0">
                          <a:effectLst/>
                          <a:latin typeface="+mn-ea"/>
                          <a:ea typeface="+mn-ea"/>
                        </a:rPr>
                        <a:t>確認、</a:t>
                      </a:r>
                      <a:endParaRPr lang="en-US" altLang="ja-JP" sz="1200" u="none" strike="noStrike" dirty="0" smtClean="0">
                        <a:effectLst/>
                        <a:latin typeface="+mn-ea"/>
                        <a:ea typeface="+mn-ea"/>
                      </a:endParaRPr>
                    </a:p>
                    <a:p>
                      <a:pPr algn="l" fontAlgn="ctr"/>
                      <a:r>
                        <a:rPr lang="ja-JP" altLang="en-US" sz="1200" u="none" strike="noStrike" dirty="0" smtClean="0">
                          <a:effectLst/>
                          <a:latin typeface="+mn-ea"/>
                          <a:ea typeface="+mn-ea"/>
                        </a:rPr>
                        <a:t>地区の公民館等を活用した通所事業を実施</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0832">
                <a:tc>
                  <a:txBody>
                    <a:bodyPr/>
                    <a:lstStyle/>
                    <a:p>
                      <a:pPr algn="r" fontAlgn="ctr"/>
                      <a:r>
                        <a:rPr lang="en-US" altLang="ja-JP" sz="1200" u="none" strike="noStrike" dirty="0">
                          <a:effectLst/>
                          <a:latin typeface="+mn-ea"/>
                          <a:ea typeface="+mn-ea"/>
                        </a:rPr>
                        <a:t>3</a:t>
                      </a:r>
                      <a:endParaRPr lang="en-US" altLang="ja-JP"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和光市</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（埼玉県）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n-ea"/>
                          <a:ea typeface="+mn-ea"/>
                        </a:rPr>
                        <a:t>ケアマネジメント支援の徹底、予防</a:t>
                      </a:r>
                      <a:r>
                        <a:rPr lang="ja-JP" altLang="en-US" sz="1200" u="none" strike="noStrike" dirty="0">
                          <a:effectLst/>
                          <a:latin typeface="+mn-ea"/>
                          <a:ea typeface="+mn-ea"/>
                        </a:rPr>
                        <a:t>サービスと生活支援サービスの使い分けと</a:t>
                      </a:r>
                      <a:r>
                        <a:rPr lang="ja-JP" altLang="en-US" sz="1200" u="none" strike="noStrike" dirty="0" smtClean="0">
                          <a:effectLst/>
                          <a:latin typeface="+mn-ea"/>
                          <a:ea typeface="+mn-ea"/>
                        </a:rPr>
                        <a:t>ヘルパー等の研修、栄養教室やフットケアなど多様な通いのメニューにより高齢者の生活機能向上と自立を支援</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344">
                <a:tc>
                  <a:txBody>
                    <a:bodyPr/>
                    <a:lstStyle/>
                    <a:p>
                      <a:pPr algn="r" fontAlgn="ctr"/>
                      <a:r>
                        <a:rPr lang="en-US" altLang="ja-JP" sz="1200" u="none" strike="noStrike">
                          <a:effectLst/>
                          <a:latin typeface="+mn-ea"/>
                          <a:ea typeface="+mn-ea"/>
                        </a:rPr>
                        <a:t>4</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吉見町</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（埼玉県）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n-ea"/>
                          <a:ea typeface="+mn-ea"/>
                        </a:rPr>
                        <a:t>要支援者のサービスには介護事業所を活用、二次予防対象者には運動・口腔・栄養の事業に加えて改善後の事後フォローにより悪化予防</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738">
                <a:tc>
                  <a:txBody>
                    <a:bodyPr/>
                    <a:lstStyle/>
                    <a:p>
                      <a:pPr algn="r" fontAlgn="ctr"/>
                      <a:r>
                        <a:rPr lang="en-US" altLang="ja-JP" sz="1200" u="none" strike="noStrike">
                          <a:effectLst/>
                          <a:latin typeface="+mn-ea"/>
                          <a:ea typeface="+mn-ea"/>
                        </a:rPr>
                        <a:t>5</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松伏町</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（埼玉県）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　</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　</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n-ea"/>
                          <a:ea typeface="+mn-ea"/>
                        </a:rPr>
                        <a:t>運動・口腔・栄養の専門職による通所型予防サービスや配食サービス等を要支援者・二次予防対象者に一体的に提供</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344">
                <a:tc>
                  <a:txBody>
                    <a:bodyPr/>
                    <a:lstStyle/>
                    <a:p>
                      <a:pPr algn="r" fontAlgn="ctr"/>
                      <a:r>
                        <a:rPr lang="en-US" altLang="ja-JP" sz="1200" u="none" strike="noStrike">
                          <a:effectLst/>
                          <a:latin typeface="+mn-ea"/>
                          <a:ea typeface="+mn-ea"/>
                        </a:rPr>
                        <a:t>6</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ja-JP" altLang="en-US" sz="1200" u="none" strike="noStrike" dirty="0">
                          <a:effectLst/>
                          <a:latin typeface="ＭＳ Ｐゴシック" panose="020B0600070205080204" pitchFamily="50" charset="-128"/>
                          <a:ea typeface="ＭＳ Ｐゴシック" panose="020B0600070205080204" pitchFamily="50" charset="-128"/>
                        </a:rPr>
                        <a:t>品川区</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（東京都）</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n-ea"/>
                          <a:ea typeface="+mn-ea"/>
                        </a:rPr>
                        <a:t>事業目的を周知し、理解の得られる事業者を活用して実施、簡素化したプランを事業所と共有し、生活機能向上を目的としたホームヘルプや二次予防対象者の通所を強化</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344">
                <a:tc>
                  <a:txBody>
                    <a:bodyPr/>
                    <a:lstStyle/>
                    <a:p>
                      <a:pPr algn="r" fontAlgn="ctr"/>
                      <a:r>
                        <a:rPr lang="en-US" altLang="ja-JP" sz="1200" u="none" strike="noStrike">
                          <a:effectLst/>
                          <a:latin typeface="+mn-ea"/>
                          <a:ea typeface="+mn-ea"/>
                        </a:rPr>
                        <a:t>7</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ja-JP" altLang="en-US" sz="1200" u="none" strike="noStrike" dirty="0">
                          <a:effectLst/>
                          <a:latin typeface="ＭＳ Ｐゴシック" panose="020B0600070205080204" pitchFamily="50" charset="-128"/>
                          <a:ea typeface="ＭＳ Ｐゴシック" panose="020B0600070205080204" pitchFamily="50" charset="-128"/>
                        </a:rPr>
                        <a:t>荒川区</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（東京都）</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　</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n-ea"/>
                          <a:ea typeface="+mn-ea"/>
                        </a:rPr>
                        <a:t>リハ職を活用した運動・口腔・栄養の複合プログラム、男性料理教室や茶話会の開催、社会</a:t>
                      </a:r>
                      <a:r>
                        <a:rPr lang="ja-JP" altLang="en-US" sz="1200" u="none" strike="noStrike" dirty="0">
                          <a:effectLst/>
                          <a:latin typeface="+mn-ea"/>
                          <a:ea typeface="+mn-ea"/>
                        </a:rPr>
                        <a:t>福祉協</a:t>
                      </a:r>
                      <a:r>
                        <a:rPr lang="ja-JP" altLang="en-US" sz="1200" u="none" strike="noStrike" dirty="0" smtClean="0">
                          <a:effectLst/>
                          <a:latin typeface="+mn-ea"/>
                          <a:ea typeface="+mn-ea"/>
                        </a:rPr>
                        <a:t>議会主催のサロン活動支援などにより、高齢者の生活の活性化と自立を支援</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344">
                <a:tc>
                  <a:txBody>
                    <a:bodyPr/>
                    <a:lstStyle/>
                    <a:p>
                      <a:pPr algn="r" fontAlgn="ctr"/>
                      <a:r>
                        <a:rPr lang="en-US" altLang="ja-JP" sz="1200" u="none" strike="noStrike">
                          <a:effectLst/>
                          <a:latin typeface="+mn-ea"/>
                          <a:ea typeface="+mn-ea"/>
                        </a:rPr>
                        <a:t>8</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ja-JP" altLang="en-US" sz="1200" u="none" strike="noStrike" dirty="0">
                          <a:effectLst/>
                          <a:latin typeface="ＭＳ Ｐゴシック" panose="020B0600070205080204" pitchFamily="50" charset="-128"/>
                          <a:ea typeface="ＭＳ Ｐゴシック" panose="020B0600070205080204" pitchFamily="50" charset="-128"/>
                        </a:rPr>
                        <a:t>奥多摩町</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（東京都）</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　</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ea"/>
                          <a:ea typeface="+mn-ea"/>
                        </a:rPr>
                        <a:t>デイサービス事業所を活用し</a:t>
                      </a:r>
                      <a:r>
                        <a:rPr lang="ja-JP" altLang="en-US" sz="1200" u="none" strike="noStrike" dirty="0" smtClean="0">
                          <a:effectLst/>
                          <a:latin typeface="+mn-ea"/>
                          <a:ea typeface="+mn-ea"/>
                        </a:rPr>
                        <a:t>、要支援者の運動・栄養改善等の通所型予防サービスを提供するほか、配食による生活支援を実施</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766">
                <a:tc>
                  <a:txBody>
                    <a:bodyPr/>
                    <a:lstStyle/>
                    <a:p>
                      <a:pPr algn="r" fontAlgn="ctr"/>
                      <a:r>
                        <a:rPr lang="en-US" altLang="ja-JP" sz="1200" u="none" strike="noStrike">
                          <a:effectLst/>
                          <a:latin typeface="+mn-ea"/>
                          <a:ea typeface="+mn-ea"/>
                        </a:rPr>
                        <a:t>9</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CN" altLang="en-US" sz="1200" u="none" strike="noStrike" dirty="0">
                          <a:effectLst/>
                          <a:latin typeface="ＭＳ Ｐゴシック" panose="020B0600070205080204" pitchFamily="50" charset="-128"/>
                          <a:ea typeface="ＭＳ Ｐゴシック" panose="020B0600070205080204" pitchFamily="50" charset="-128"/>
                        </a:rPr>
                        <a:t>坂井地区</a:t>
                      </a:r>
                      <a:br>
                        <a:rPr lang="zh-CN" altLang="en-US" sz="1200" u="none" strike="noStrike" dirty="0">
                          <a:effectLst/>
                          <a:latin typeface="ＭＳ Ｐゴシック" panose="020B0600070205080204" pitchFamily="50" charset="-128"/>
                          <a:ea typeface="ＭＳ Ｐゴシック" panose="020B0600070205080204" pitchFamily="50" charset="-128"/>
                        </a:rPr>
                      </a:br>
                      <a:r>
                        <a:rPr lang="zh-CN" altLang="en-US" sz="1200" u="none" strike="noStrike" dirty="0">
                          <a:effectLst/>
                          <a:latin typeface="ＭＳ Ｐゴシック" panose="020B0600070205080204" pitchFamily="50" charset="-128"/>
                          <a:ea typeface="ＭＳ Ｐゴシック" panose="020B0600070205080204" pitchFamily="50" charset="-128"/>
                        </a:rPr>
                        <a:t>広域連合</a:t>
                      </a:r>
                      <a:br>
                        <a:rPr lang="zh-CN" altLang="en-US" sz="1200" u="none" strike="noStrike" dirty="0">
                          <a:effectLst/>
                          <a:latin typeface="ＭＳ Ｐゴシック" panose="020B0600070205080204" pitchFamily="50" charset="-128"/>
                          <a:ea typeface="ＭＳ Ｐゴシック" panose="020B0600070205080204" pitchFamily="50" charset="-128"/>
                        </a:rPr>
                      </a:br>
                      <a:r>
                        <a:rPr lang="zh-CN" altLang="en-US" sz="1200" u="none" strike="noStrike" dirty="0">
                          <a:effectLst/>
                          <a:latin typeface="ＭＳ Ｐゴシック" panose="020B0600070205080204" pitchFamily="50" charset="-128"/>
                          <a:ea typeface="ＭＳ Ｐゴシック" panose="020B0600070205080204" pitchFamily="50" charset="-128"/>
                        </a:rPr>
                        <a:t>（福井県）</a:t>
                      </a:r>
                      <a:endParaRPr lang="zh-CN"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n-ea"/>
                          <a:ea typeface="+mn-ea"/>
                        </a:rPr>
                        <a:t>介護事業所による訪問型・通所型予防サービス、低栄養高齢者への配食サービスや管理</a:t>
                      </a:r>
                      <a:r>
                        <a:rPr lang="ja-JP" altLang="en-US" sz="1200" u="none" strike="noStrike" dirty="0">
                          <a:effectLst/>
                          <a:latin typeface="+mn-ea"/>
                          <a:ea typeface="+mn-ea"/>
                        </a:rPr>
                        <a:t>栄養士を活用</a:t>
                      </a:r>
                      <a:r>
                        <a:rPr lang="ja-JP" altLang="en-US" sz="1200" u="none" strike="noStrike" dirty="0" smtClean="0">
                          <a:effectLst/>
                          <a:latin typeface="+mn-ea"/>
                          <a:ea typeface="+mn-ea"/>
                        </a:rPr>
                        <a:t>したモニタリング、民間事業事業者による見守りを実施</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738">
                <a:tc>
                  <a:txBody>
                    <a:bodyPr/>
                    <a:lstStyle/>
                    <a:p>
                      <a:pPr algn="r" fontAlgn="ctr"/>
                      <a:r>
                        <a:rPr lang="en-US" altLang="ja-JP" sz="1200" u="none" strike="noStrike" dirty="0">
                          <a:effectLst/>
                          <a:latin typeface="+mn-ea"/>
                          <a:ea typeface="+mn-ea"/>
                        </a:rPr>
                        <a:t>10</a:t>
                      </a:r>
                      <a:endParaRPr lang="en-US" altLang="ja-JP"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ja-JP" altLang="en-US" sz="1200" u="none" strike="noStrike" dirty="0">
                          <a:effectLst/>
                          <a:latin typeface="ＭＳ Ｐゴシック" panose="020B0600070205080204" pitchFamily="50" charset="-128"/>
                          <a:ea typeface="ＭＳ Ｐゴシック" panose="020B0600070205080204" pitchFamily="50" charset="-128"/>
                        </a:rPr>
                        <a:t>北杜市</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（山梨県）</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n-ea"/>
                          <a:ea typeface="+mn-ea"/>
                        </a:rPr>
                        <a:t>　</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ea"/>
                          <a:ea typeface="+mn-ea"/>
                        </a:rPr>
                        <a:t>配食事業者を活用した見守りと、住民主体のサロン活動を支援して介護予防を</a:t>
                      </a:r>
                      <a:r>
                        <a:rPr lang="ja-JP" altLang="en-US" sz="1200" u="none" strike="noStrike" dirty="0" smtClean="0">
                          <a:effectLst/>
                          <a:latin typeface="+mn-ea"/>
                          <a:ea typeface="+mn-ea"/>
                        </a:rPr>
                        <a:t>推進</a:t>
                      </a:r>
                      <a:endParaRPr lang="en-US" altLang="ja-JP" sz="1200" u="none" strike="noStrike" dirty="0" smtClean="0">
                        <a:effectLst/>
                        <a:latin typeface="+mn-ea"/>
                        <a:ea typeface="+mn-ea"/>
                      </a:endParaRPr>
                    </a:p>
                    <a:p>
                      <a:pPr algn="l" fontAlgn="ctr"/>
                      <a:r>
                        <a:rPr lang="ja-JP" altLang="en-US" sz="1200" b="0" i="0" u="none" strike="noStrike" dirty="0" smtClean="0">
                          <a:solidFill>
                            <a:srgbClr val="000000"/>
                          </a:solidFill>
                          <a:effectLst/>
                          <a:latin typeface="+mn-ea"/>
                          <a:ea typeface="+mn-ea"/>
                        </a:rPr>
                        <a:t>うつや閉じこもりの高齢者に看護師等が訪問して、治療や社会参加への支援を実施</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スライド番号プレースホルダー 4"/>
          <p:cNvSpPr txBox="1">
            <a:spLocks/>
          </p:cNvSpPr>
          <p:nvPr/>
        </p:nvSpPr>
        <p:spPr>
          <a:xfrm>
            <a:off x="9273480" y="6501853"/>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57</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06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906000" cy="5486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latin typeface="+mn-ea"/>
                <a:ea typeface="+mn-ea"/>
              </a:rPr>
              <a:t>（参考）平成</a:t>
            </a:r>
            <a:r>
              <a:rPr lang="en-US" altLang="ja-JP" sz="2000" dirty="0" smtClean="0">
                <a:latin typeface="+mn-ea"/>
                <a:ea typeface="+mn-ea"/>
              </a:rPr>
              <a:t>24</a:t>
            </a:r>
            <a:r>
              <a:rPr lang="ja-JP" altLang="en-US" sz="2000" dirty="0" smtClean="0">
                <a:latin typeface="+mn-ea"/>
                <a:ea typeface="+mn-ea"/>
              </a:rPr>
              <a:t>年度　介護予防・日常生活支援総合事業　</a:t>
            </a:r>
            <a:endParaRPr lang="ja-JP" altLang="en-US" sz="2000" dirty="0">
              <a:latin typeface="+mn-ea"/>
              <a:ea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1326145635"/>
              </p:ext>
            </p:extLst>
          </p:nvPr>
        </p:nvGraphicFramePr>
        <p:xfrm>
          <a:off x="180971" y="561851"/>
          <a:ext cx="9524561" cy="6035500"/>
        </p:xfrm>
        <a:graphic>
          <a:graphicData uri="http://schemas.openxmlformats.org/drawingml/2006/table">
            <a:tbl>
              <a:tblPr>
                <a:tableStyleId>{5C22544A-7EE6-4342-B048-85BDC9FD1C3A}</a:tableStyleId>
              </a:tblPr>
              <a:tblGrid>
                <a:gridCol w="334566"/>
                <a:gridCol w="1125095"/>
                <a:gridCol w="720080"/>
                <a:gridCol w="720080"/>
                <a:gridCol w="1080120"/>
                <a:gridCol w="5544620"/>
              </a:tblGrid>
              <a:tr h="257332">
                <a:tc rowSpan="2" gridSpan="2">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fontAlgn="ctr"/>
                      <a:r>
                        <a:rPr lang="ja-JP" altLang="en-US" sz="1200" u="none" strike="noStrike" dirty="0">
                          <a:effectLst/>
                        </a:rPr>
                        <a:t>予防サービス</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a:r>
                        <a:rPr kumimoji="1" lang="ja-JP" altLang="en-US" sz="1200" dirty="0" smtClean="0"/>
                        <a:t>生活支援</a:t>
                      </a:r>
                      <a:endParaRPr kumimoji="1" lang="en-US" altLang="ja-JP" sz="1200" dirty="0" smtClean="0"/>
                    </a:p>
                    <a:p>
                      <a:pPr algn="ctr"/>
                      <a:r>
                        <a:rPr kumimoji="1" lang="ja-JP" altLang="en-US" sz="1200" dirty="0" smtClean="0"/>
                        <a:t>サービス</a:t>
                      </a:r>
                      <a:endParaRPr kumimoji="1" lang="ja-JP" altLang="en-US" sz="1200" dirty="0"/>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ja-JP" altLang="en-US" sz="1200" u="none" strike="noStrike" dirty="0">
                          <a:effectLst/>
                        </a:rPr>
                        <a:t>取組の特徴</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991">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200" u="none" strike="noStrike" dirty="0">
                          <a:effectLst/>
                        </a:rPr>
                        <a:t>訪問型</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rPr>
                        <a:t>通所型</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ja-JP" altLang="en-US" sz="8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506029">
                <a:tc>
                  <a:txBody>
                    <a:bodyPr/>
                    <a:lstStyle/>
                    <a:p>
                      <a:pPr algn="r" fontAlgn="ctr"/>
                      <a:r>
                        <a:rPr lang="en-US" altLang="ja-JP" sz="1200" u="none" strike="noStrike" dirty="0">
                          <a:effectLst/>
                          <a:latin typeface="+mn-ea"/>
                          <a:ea typeface="+mn-ea"/>
                        </a:rPr>
                        <a:t>11</a:t>
                      </a:r>
                      <a:endParaRPr lang="en-US" altLang="ja-JP"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鳴沢村</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（山梨県）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　</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n-ea"/>
                          <a:ea typeface="+mn-ea"/>
                        </a:rPr>
                        <a:t>別荘地でコミュニティから孤立して暮らす単身高齢者など、要支援・二次予防対象者の見守りや定期訪問・配食サービス等をシルバー人材センターなどを活用して実施</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827">
                <a:tc>
                  <a:txBody>
                    <a:bodyPr/>
                    <a:lstStyle/>
                    <a:p>
                      <a:pPr algn="r" fontAlgn="ctr"/>
                      <a:r>
                        <a:rPr lang="en-US" altLang="ja-JP" sz="1200" u="none" strike="noStrike">
                          <a:effectLst/>
                          <a:latin typeface="+mn-ea"/>
                          <a:ea typeface="+mn-ea"/>
                        </a:rPr>
                        <a:t>12</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阿智村</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（長野県）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　</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ea"/>
                          <a:ea typeface="+mn-ea"/>
                        </a:rPr>
                        <a:t>シルバー人材センターや住民ボランティアを活用した通所サービスや見守りを</a:t>
                      </a:r>
                      <a:r>
                        <a:rPr lang="ja-JP" altLang="en-US" sz="1200" u="none" strike="noStrike" dirty="0" smtClean="0">
                          <a:effectLst/>
                          <a:latin typeface="+mn-ea"/>
                          <a:ea typeface="+mn-ea"/>
                        </a:rPr>
                        <a:t>実施、住民ボランティアによる定期的な電話かけは、安否確認だけでなく単身高齢者のコミュニケーションの機会</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029">
                <a:tc>
                  <a:txBody>
                    <a:bodyPr/>
                    <a:lstStyle/>
                    <a:p>
                      <a:pPr algn="r" fontAlgn="ctr"/>
                      <a:r>
                        <a:rPr lang="en-US" altLang="ja-JP" sz="1200" u="none" strike="noStrike">
                          <a:effectLst/>
                          <a:latin typeface="+mn-ea"/>
                          <a:ea typeface="+mn-ea"/>
                        </a:rPr>
                        <a:t>13</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ja-JP" altLang="en-US" sz="1200" u="none" strike="noStrike" dirty="0">
                          <a:effectLst/>
                          <a:latin typeface="ＭＳ Ｐゴシック" panose="020B0600070205080204" pitchFamily="50" charset="-128"/>
                          <a:ea typeface="ＭＳ Ｐゴシック" panose="020B0600070205080204" pitchFamily="50" charset="-128"/>
                        </a:rPr>
                        <a:t>静岡市</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（静岡件）</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ea"/>
                          <a:ea typeface="+mn-ea"/>
                        </a:rPr>
                        <a:t>既存の介護事業者を多数活用し</a:t>
                      </a:r>
                      <a:r>
                        <a:rPr lang="ja-JP" altLang="en-US" sz="1200" u="none" strike="noStrike" dirty="0" smtClean="0">
                          <a:effectLst/>
                          <a:latin typeface="+mn-ea"/>
                          <a:ea typeface="+mn-ea"/>
                        </a:rPr>
                        <a:t>、訪問型・通所型予防サービスを実施、生活支援は民間事業者による配食サービスと安否確認をセットで実施</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029">
                <a:tc>
                  <a:txBody>
                    <a:bodyPr/>
                    <a:lstStyle/>
                    <a:p>
                      <a:pPr algn="r" fontAlgn="ctr"/>
                      <a:r>
                        <a:rPr lang="en-US" altLang="ja-JP" sz="1200" u="none" strike="noStrike">
                          <a:effectLst/>
                          <a:latin typeface="+mn-ea"/>
                          <a:ea typeface="+mn-ea"/>
                        </a:rPr>
                        <a:t>14</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加東市</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（兵庫県）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n-ea"/>
                          <a:ea typeface="+mn-ea"/>
                        </a:rPr>
                        <a:t>訪問型予防サービスは</a:t>
                      </a:r>
                      <a:r>
                        <a:rPr lang="en-US" altLang="ja-JP" sz="1200" u="none" strike="noStrike" dirty="0" smtClean="0">
                          <a:effectLst/>
                          <a:latin typeface="+mn-ea"/>
                          <a:ea typeface="+mn-ea"/>
                        </a:rPr>
                        <a:t>JA</a:t>
                      </a:r>
                      <a:r>
                        <a:rPr lang="ja-JP" altLang="en-US" sz="1200" u="none" strike="noStrike" dirty="0" smtClean="0">
                          <a:effectLst/>
                          <a:latin typeface="+mn-ea"/>
                          <a:ea typeface="+mn-ea"/>
                        </a:rPr>
                        <a:t>による訪問介護事業を活用し、通所型予防サービスは地域</a:t>
                      </a:r>
                      <a:r>
                        <a:rPr lang="ja-JP" altLang="en-US" sz="1200" u="none" strike="noStrike" dirty="0">
                          <a:effectLst/>
                          <a:latin typeface="+mn-ea"/>
                          <a:ea typeface="+mn-ea"/>
                        </a:rPr>
                        <a:t>包括支援</a:t>
                      </a:r>
                      <a:r>
                        <a:rPr lang="ja-JP" altLang="en-US" sz="1200" u="none" strike="noStrike" dirty="0" smtClean="0">
                          <a:effectLst/>
                          <a:latin typeface="+mn-ea"/>
                          <a:ea typeface="+mn-ea"/>
                        </a:rPr>
                        <a:t>センター専門職が</a:t>
                      </a:r>
                      <a:r>
                        <a:rPr lang="ja-JP" altLang="en-US" sz="1200" u="none" strike="noStrike" dirty="0">
                          <a:effectLst/>
                          <a:latin typeface="+mn-ea"/>
                          <a:ea typeface="+mn-ea"/>
                        </a:rPr>
                        <a:t>中心と</a:t>
                      </a:r>
                      <a:r>
                        <a:rPr lang="ja-JP" altLang="en-US" sz="1200" u="none" strike="noStrike" dirty="0" smtClean="0">
                          <a:effectLst/>
                          <a:latin typeface="+mn-ea"/>
                          <a:ea typeface="+mn-ea"/>
                        </a:rPr>
                        <a:t>なって実施</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827">
                <a:tc>
                  <a:txBody>
                    <a:bodyPr/>
                    <a:lstStyle/>
                    <a:p>
                      <a:pPr algn="r" fontAlgn="ctr"/>
                      <a:r>
                        <a:rPr lang="en-US" altLang="ja-JP" sz="1200" u="none" strike="noStrike">
                          <a:effectLst/>
                          <a:latin typeface="+mn-ea"/>
                          <a:ea typeface="+mn-ea"/>
                        </a:rPr>
                        <a:t>15</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ja-JP" altLang="en-US" sz="1200" u="none" strike="noStrike" dirty="0">
                          <a:effectLst/>
                          <a:latin typeface="ＭＳ Ｐゴシック" panose="020B0600070205080204" pitchFamily="50" charset="-128"/>
                          <a:ea typeface="ＭＳ Ｐゴシック" panose="020B0600070205080204" pitchFamily="50" charset="-128"/>
                        </a:rPr>
                        <a:t>浅口市</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（岡山県）</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n-ea"/>
                          <a:ea typeface="+mn-ea"/>
                        </a:rPr>
                        <a:t>予防サービスは二次予防対象者を中心に地域</a:t>
                      </a:r>
                      <a:r>
                        <a:rPr lang="ja-JP" altLang="en-US" sz="1200" u="none" strike="noStrike" dirty="0">
                          <a:effectLst/>
                          <a:latin typeface="+mn-ea"/>
                          <a:ea typeface="+mn-ea"/>
                        </a:rPr>
                        <a:t>包括支援センター職員</a:t>
                      </a:r>
                      <a:r>
                        <a:rPr lang="ja-JP" altLang="en-US" sz="1200" u="none" strike="noStrike" dirty="0" smtClean="0">
                          <a:effectLst/>
                          <a:latin typeface="+mn-ea"/>
                          <a:ea typeface="+mn-ea"/>
                        </a:rPr>
                        <a:t>が実施、要支援者には栄養改善のための配食サービスや民生委員による見守り、生活支援サーポーターによる家事援助を実施</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844">
                <a:tc>
                  <a:txBody>
                    <a:bodyPr/>
                    <a:lstStyle/>
                    <a:p>
                      <a:pPr algn="r" fontAlgn="ctr"/>
                      <a:r>
                        <a:rPr lang="en-US" altLang="ja-JP" sz="1200" u="none" strike="noStrike">
                          <a:effectLst/>
                          <a:latin typeface="+mn-ea"/>
                          <a:ea typeface="+mn-ea"/>
                        </a:rPr>
                        <a:t>16</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ja-JP" altLang="en-US" sz="1200" u="none" strike="noStrike" dirty="0">
                          <a:effectLst/>
                          <a:latin typeface="ＭＳ Ｐゴシック" panose="020B0600070205080204" pitchFamily="50" charset="-128"/>
                          <a:ea typeface="ＭＳ Ｐゴシック" panose="020B0600070205080204" pitchFamily="50" charset="-128"/>
                        </a:rPr>
                        <a:t>阿武町</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（山口県）</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　</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n-ea"/>
                          <a:ea typeface="+mn-ea"/>
                        </a:rPr>
                        <a:t>要支援者、二次予防対象者への一体的な通所型予防サービスや栄養改善と見守りを兼ねた配食サービスを提供</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690">
                <a:tc>
                  <a:txBody>
                    <a:bodyPr/>
                    <a:lstStyle/>
                    <a:p>
                      <a:pPr algn="r" fontAlgn="ctr"/>
                      <a:r>
                        <a:rPr lang="en-US" altLang="ja-JP" sz="1200" u="none" strike="noStrike">
                          <a:effectLst/>
                          <a:latin typeface="+mn-ea"/>
                          <a:ea typeface="+mn-ea"/>
                        </a:rPr>
                        <a:t>17</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小豆島町</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（香川県）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　</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mn-ea"/>
                          <a:ea typeface="+mn-ea"/>
                        </a:rPr>
                        <a:t>要支援者・二次予防対象者の運動教室と終了後の事後フォローによる継続的な予防サービス、シルバー人材センター等を活用した家事支援等の生活支援サービスを実施</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844">
                <a:tc>
                  <a:txBody>
                    <a:bodyPr/>
                    <a:lstStyle/>
                    <a:p>
                      <a:pPr algn="r" fontAlgn="ctr"/>
                      <a:r>
                        <a:rPr lang="en-US" altLang="ja-JP" sz="1200" u="none" strike="noStrike">
                          <a:effectLst/>
                          <a:latin typeface="+mn-ea"/>
                          <a:ea typeface="+mn-ea"/>
                        </a:rPr>
                        <a:t>18</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行橋市</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（福岡県）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ea"/>
                          <a:ea typeface="+mn-ea"/>
                        </a:rPr>
                        <a:t>退院直後など一時的に支援を必要とする高齢者に</a:t>
                      </a:r>
                      <a:r>
                        <a:rPr lang="ja-JP" altLang="en-US" sz="1200" u="none" strike="noStrike" dirty="0" smtClean="0">
                          <a:effectLst/>
                          <a:latin typeface="+mn-ea"/>
                          <a:ea typeface="+mn-ea"/>
                        </a:rPr>
                        <a:t>対して</a:t>
                      </a:r>
                      <a:r>
                        <a:rPr lang="ja-JP" altLang="en-US" sz="1200" u="none" strike="noStrike" smtClean="0">
                          <a:effectLst/>
                          <a:latin typeface="+mn-ea"/>
                          <a:ea typeface="+mn-ea"/>
                        </a:rPr>
                        <a:t>、ホームヘルプ等に</a:t>
                      </a:r>
                      <a:r>
                        <a:rPr lang="ja-JP" altLang="en-US" sz="1200" u="none" strike="noStrike" dirty="0" smtClean="0">
                          <a:effectLst/>
                          <a:latin typeface="+mn-ea"/>
                          <a:ea typeface="+mn-ea"/>
                        </a:rPr>
                        <a:t>より重度化を予防</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029">
                <a:tc>
                  <a:txBody>
                    <a:bodyPr/>
                    <a:lstStyle/>
                    <a:p>
                      <a:pPr algn="r" fontAlgn="ctr"/>
                      <a:r>
                        <a:rPr lang="en-US" altLang="ja-JP" sz="1200" u="none" strike="noStrike">
                          <a:effectLst/>
                          <a:latin typeface="+mn-ea"/>
                          <a:ea typeface="+mn-ea"/>
                        </a:rPr>
                        <a:t>19</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長崎市</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（長崎県）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ea"/>
                          <a:ea typeface="+mn-ea"/>
                        </a:rPr>
                        <a:t>運動、栄養、口腔等の専門職による予防サービスの充実、介護事業所を活用した通所先のカ所数の</a:t>
                      </a:r>
                      <a:r>
                        <a:rPr lang="ja-JP" altLang="en-US" sz="1200" u="none" strike="noStrike" dirty="0" smtClean="0">
                          <a:effectLst/>
                          <a:latin typeface="+mn-ea"/>
                          <a:ea typeface="+mn-ea"/>
                        </a:rPr>
                        <a:t>確保</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029">
                <a:tc>
                  <a:txBody>
                    <a:bodyPr/>
                    <a:lstStyle/>
                    <a:p>
                      <a:pPr algn="r" fontAlgn="ctr"/>
                      <a:r>
                        <a:rPr lang="en-US" altLang="ja-JP" sz="1200" u="none" strike="noStrike">
                          <a:effectLst/>
                          <a:latin typeface="+mn-ea"/>
                          <a:ea typeface="+mn-ea"/>
                        </a:rPr>
                        <a:t>20</a:t>
                      </a:r>
                      <a:endParaRPr lang="en-US" altLang="ja-JP"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佐々町</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（長崎県）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　</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latin typeface="+mn-ea"/>
                          <a:ea typeface="+mn-ea"/>
                        </a:rPr>
                        <a:t>○</a:t>
                      </a:r>
                      <a:endParaRPr lang="ja-JP" altLang="en-US" sz="1200" b="0" i="0" u="none" strike="noStrike">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mn-ea"/>
                          <a:ea typeface="+mn-ea"/>
                        </a:rPr>
                        <a:t>○</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n-ea"/>
                          <a:ea typeface="+mn-ea"/>
                        </a:rPr>
                        <a:t>住民の自主的な互助活動が根づいており、介護</a:t>
                      </a:r>
                      <a:r>
                        <a:rPr lang="ja-JP" altLang="en-US" sz="1200" u="none" strike="noStrike" dirty="0">
                          <a:effectLst/>
                          <a:latin typeface="+mn-ea"/>
                          <a:ea typeface="+mn-ea"/>
                        </a:rPr>
                        <a:t>予防ボランティアの育成により</a:t>
                      </a:r>
                      <a:r>
                        <a:rPr lang="ja-JP" altLang="en-US" sz="1200" u="none" strike="noStrike" dirty="0" smtClean="0">
                          <a:effectLst/>
                          <a:latin typeface="+mn-ea"/>
                          <a:ea typeface="+mn-ea"/>
                        </a:rPr>
                        <a:t>、訪問による日常生活支援や地域でのサロン活動、介護予防教室等が実施されている</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スライド番号プレースホルダー 4"/>
          <p:cNvSpPr txBox="1">
            <a:spLocks/>
          </p:cNvSpPr>
          <p:nvPr/>
        </p:nvSpPr>
        <p:spPr>
          <a:xfrm>
            <a:off x="9273480" y="6501853"/>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58</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87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906000" cy="5486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latin typeface="+mn-ea"/>
                <a:ea typeface="+mn-ea"/>
              </a:rPr>
              <a:t>（参考）平成</a:t>
            </a:r>
            <a:r>
              <a:rPr lang="en-US" altLang="ja-JP" sz="2000" dirty="0" smtClean="0">
                <a:latin typeface="+mn-ea"/>
                <a:ea typeface="+mn-ea"/>
              </a:rPr>
              <a:t>24</a:t>
            </a:r>
            <a:r>
              <a:rPr lang="ja-JP" altLang="en-US" sz="2000" dirty="0" smtClean="0">
                <a:latin typeface="+mn-ea"/>
                <a:ea typeface="+mn-ea"/>
              </a:rPr>
              <a:t>年度　介護予防・日常生活支援総合事業　</a:t>
            </a:r>
            <a:endParaRPr lang="ja-JP" altLang="en-US" sz="2000" dirty="0">
              <a:latin typeface="+mn-ea"/>
              <a:ea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2683658087"/>
              </p:ext>
            </p:extLst>
          </p:nvPr>
        </p:nvGraphicFramePr>
        <p:xfrm>
          <a:off x="155466" y="548681"/>
          <a:ext cx="9622071" cy="4680522"/>
        </p:xfrm>
        <a:graphic>
          <a:graphicData uri="http://schemas.openxmlformats.org/drawingml/2006/table">
            <a:tbl>
              <a:tblPr>
                <a:tableStyleId>{5C22544A-7EE6-4342-B048-85BDC9FD1C3A}</a:tableStyleId>
              </a:tblPr>
              <a:tblGrid>
                <a:gridCol w="333038"/>
                <a:gridCol w="1152128"/>
                <a:gridCol w="792088"/>
                <a:gridCol w="720080"/>
                <a:gridCol w="1008112"/>
                <a:gridCol w="5616625"/>
              </a:tblGrid>
              <a:tr h="278771">
                <a:tc rowSpan="2" gridSpan="2">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fontAlgn="ctr"/>
                      <a:r>
                        <a:rPr lang="ja-JP" altLang="en-US" sz="1200" u="none" strike="noStrike" dirty="0">
                          <a:effectLst/>
                        </a:rPr>
                        <a:t>予防サービス</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a:r>
                        <a:rPr kumimoji="1" lang="ja-JP" altLang="en-US" sz="1200" dirty="0" smtClean="0"/>
                        <a:t>生活支援</a:t>
                      </a:r>
                      <a:endParaRPr kumimoji="1" lang="en-US" altLang="ja-JP" sz="1200" dirty="0" smtClean="0"/>
                    </a:p>
                    <a:p>
                      <a:pPr algn="ctr"/>
                      <a:r>
                        <a:rPr kumimoji="1" lang="ja-JP" altLang="en-US" sz="1200" dirty="0" smtClean="0"/>
                        <a:t>サービス</a:t>
                      </a:r>
                      <a:endParaRPr kumimoji="1" lang="ja-JP" altLang="en-US" sz="1200" dirty="0"/>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ja-JP" altLang="en-US" sz="1200" u="none" strike="noStrike" dirty="0">
                          <a:effectLst/>
                        </a:rPr>
                        <a:t>取組の特徴</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159">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200" u="none" strike="noStrike" dirty="0">
                          <a:effectLst/>
                        </a:rPr>
                        <a:t>訪問型</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rPr>
                        <a:t>通所型</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ja-JP" altLang="en-US" sz="9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571656">
                <a:tc>
                  <a:txBody>
                    <a:bodyPr/>
                    <a:lstStyle/>
                    <a:p>
                      <a:pPr algn="r" fontAlgn="ctr"/>
                      <a:r>
                        <a:rPr lang="en-US" altLang="ja-JP" sz="1200" u="none" strike="noStrike" dirty="0">
                          <a:effectLst/>
                        </a:rPr>
                        <a:t>21</a:t>
                      </a:r>
                      <a:endParaRPr lang="en-US" altLang="ja-JP"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ja-JP" altLang="en-US" sz="1200" u="none" strike="noStrike" dirty="0">
                          <a:effectLst/>
                          <a:latin typeface="+mn-ea"/>
                          <a:ea typeface="+mn-ea"/>
                        </a:rPr>
                        <a:t>人吉市</a:t>
                      </a:r>
                      <a:br>
                        <a:rPr lang="ja-JP" altLang="en-US" sz="1200" u="none" strike="noStrike" dirty="0">
                          <a:effectLst/>
                          <a:latin typeface="+mn-ea"/>
                          <a:ea typeface="+mn-ea"/>
                        </a:rPr>
                      </a:br>
                      <a:r>
                        <a:rPr lang="ja-JP" altLang="en-US" sz="1200" u="none" strike="noStrike" dirty="0">
                          <a:effectLst/>
                          <a:latin typeface="+mn-ea"/>
                          <a:ea typeface="+mn-ea"/>
                        </a:rPr>
                        <a:t>（熊本県）</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ＭＳ Ｐゴシック"/>
                        </a:rPr>
                        <a:t>○</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rPr>
                        <a:t>介護事業所等を活用した訪問型・通所型予防サービスや、要支援者への自宅での運動機能訓練を実施</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656">
                <a:tc>
                  <a:txBody>
                    <a:bodyPr/>
                    <a:lstStyle/>
                    <a:p>
                      <a:pPr algn="r" fontAlgn="ctr"/>
                      <a:r>
                        <a:rPr lang="en-US" altLang="ja-JP" sz="1200" u="none" strike="noStrike">
                          <a:effectLst/>
                        </a:rPr>
                        <a:t>22</a:t>
                      </a:r>
                      <a:endParaRPr lang="en-US" altLang="ja-JP"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ja-JP" altLang="en-US" sz="1200" u="none" strike="noStrike" dirty="0">
                          <a:effectLst/>
                          <a:latin typeface="+mn-ea"/>
                          <a:ea typeface="+mn-ea"/>
                        </a:rPr>
                        <a:t>山鹿市</a:t>
                      </a:r>
                      <a:br>
                        <a:rPr lang="ja-JP" altLang="en-US" sz="1200" u="none" strike="noStrike" dirty="0">
                          <a:effectLst/>
                          <a:latin typeface="+mn-ea"/>
                          <a:ea typeface="+mn-ea"/>
                        </a:rPr>
                      </a:br>
                      <a:r>
                        <a:rPr lang="ja-JP" altLang="en-US" sz="1200" u="none" strike="noStrike" dirty="0">
                          <a:effectLst/>
                          <a:latin typeface="+mn-ea"/>
                          <a:ea typeface="+mn-ea"/>
                        </a:rPr>
                        <a:t>（熊本県）</a:t>
                      </a:r>
                      <a:endParaRPr lang="ja-JP" altLang="en-US" sz="1200" b="0" i="0" u="none" strike="noStrike" dirty="0">
                        <a:solidFill>
                          <a:srgbClr val="000000"/>
                        </a:solidFill>
                        <a:effectLst/>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ＭＳ Ｐゴシック"/>
                        </a:rPr>
                        <a:t>○</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生活支援</a:t>
                      </a:r>
                      <a:r>
                        <a:rPr lang="ja-JP" altLang="en-US" sz="1200" u="none" strike="noStrike" dirty="0" smtClean="0">
                          <a:effectLst/>
                        </a:rPr>
                        <a:t>サポーターやボランティアの養成等により、高齢者の日常生活の困りごとを支援、住民</a:t>
                      </a:r>
                      <a:r>
                        <a:rPr lang="ja-JP" altLang="en-US" sz="1200" u="none" strike="noStrike" dirty="0">
                          <a:effectLst/>
                        </a:rPr>
                        <a:t>主体のサロン活動を</a:t>
                      </a:r>
                      <a:r>
                        <a:rPr lang="ja-JP" altLang="en-US" sz="1200" u="none" strike="noStrike" dirty="0" smtClean="0">
                          <a:effectLst/>
                        </a:rPr>
                        <a:t>支援、多様な通いの場を確保、介護予防活動を推進</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656">
                <a:tc>
                  <a:txBody>
                    <a:bodyPr/>
                    <a:lstStyle/>
                    <a:p>
                      <a:pPr algn="r" fontAlgn="ctr"/>
                      <a:r>
                        <a:rPr lang="en-US" altLang="ja-JP" sz="1200" u="none" strike="noStrike">
                          <a:effectLst/>
                        </a:rPr>
                        <a:t>23</a:t>
                      </a:r>
                      <a:endParaRPr lang="en-US" altLang="ja-JP"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CN" altLang="en-US" sz="1200" u="none" strike="noStrike" dirty="0">
                          <a:effectLst/>
                          <a:latin typeface="ＭＳ Ｐゴシック" panose="020B0600070205080204" pitchFamily="50" charset="-128"/>
                          <a:ea typeface="ＭＳ Ｐゴシック" panose="020B0600070205080204" pitchFamily="50" charset="-128"/>
                        </a:rPr>
                        <a:t>小国町</a:t>
                      </a:r>
                      <a:br>
                        <a:rPr lang="zh-CN" altLang="en-US" sz="1200" u="none" strike="noStrike" dirty="0">
                          <a:effectLst/>
                          <a:latin typeface="ＭＳ Ｐゴシック" panose="020B0600070205080204" pitchFamily="50" charset="-128"/>
                          <a:ea typeface="ＭＳ Ｐゴシック" panose="020B0600070205080204" pitchFamily="50" charset="-128"/>
                        </a:rPr>
                      </a:br>
                      <a:r>
                        <a:rPr lang="zh-CN" altLang="en-US" sz="1200" u="none" strike="noStrike" dirty="0">
                          <a:effectLst/>
                          <a:latin typeface="ＭＳ Ｐゴシック" panose="020B0600070205080204" pitchFamily="50" charset="-128"/>
                          <a:ea typeface="ＭＳ Ｐゴシック" panose="020B0600070205080204" pitchFamily="50" charset="-128"/>
                        </a:rPr>
                        <a:t>（熊本県）</a:t>
                      </a:r>
                      <a:endParaRPr lang="zh-CN"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　</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ＭＳ Ｐゴシック"/>
                        </a:rPr>
                        <a:t>○</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地元の社会資源を活用して、介護予防サービスと一次予防を一体的に</a:t>
                      </a:r>
                      <a:r>
                        <a:rPr lang="ja-JP" altLang="en-US" sz="1200" u="none" strike="noStrike" dirty="0" smtClean="0">
                          <a:effectLst/>
                        </a:rPr>
                        <a:t>提供、栄養改善を目的とした配食サービスを実施</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656">
                <a:tc>
                  <a:txBody>
                    <a:bodyPr/>
                    <a:lstStyle/>
                    <a:p>
                      <a:pPr algn="r" fontAlgn="ctr"/>
                      <a:r>
                        <a:rPr lang="en-US" altLang="ja-JP" sz="1200" u="none" strike="noStrike">
                          <a:effectLst/>
                        </a:rPr>
                        <a:t>24</a:t>
                      </a:r>
                      <a:endParaRPr lang="en-US" altLang="ja-JP"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ja-JP" altLang="en-US" sz="1200" u="none" strike="noStrike" dirty="0">
                          <a:effectLst/>
                          <a:latin typeface="ＭＳ Ｐゴシック" panose="020B0600070205080204" pitchFamily="50" charset="-128"/>
                          <a:ea typeface="ＭＳ Ｐゴシック" panose="020B0600070205080204" pitchFamily="50" charset="-128"/>
                        </a:rPr>
                        <a:t>あさぎり町</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（熊本県）</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ＭＳ Ｐゴシック"/>
                        </a:rPr>
                        <a:t>○</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1200" u="none" strike="noStrike" dirty="0" smtClean="0">
                          <a:effectLst/>
                        </a:rPr>
                        <a:t>JA</a:t>
                      </a:r>
                      <a:r>
                        <a:rPr lang="ja-JP" altLang="en-US" sz="1200" u="none" strike="noStrike" dirty="0" smtClean="0">
                          <a:effectLst/>
                        </a:rPr>
                        <a:t>を含む地元の介護</a:t>
                      </a:r>
                      <a:r>
                        <a:rPr lang="ja-JP" altLang="en-US" sz="1200" u="none" strike="noStrike" dirty="0">
                          <a:effectLst/>
                        </a:rPr>
                        <a:t>サービス</a:t>
                      </a:r>
                      <a:r>
                        <a:rPr lang="ja-JP" altLang="en-US" sz="1200" u="none" strike="noStrike" dirty="0" smtClean="0">
                          <a:effectLst/>
                        </a:rPr>
                        <a:t>事業所の活用により、訪問型・通所型の予防サービスや配食サービスを実施、サロンは包括契約とすることで、多様な住民の参加を可能としている</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656">
                <a:tc>
                  <a:txBody>
                    <a:bodyPr/>
                    <a:lstStyle/>
                    <a:p>
                      <a:pPr algn="r" fontAlgn="ctr"/>
                      <a:r>
                        <a:rPr lang="en-US" altLang="ja-JP" sz="1200" u="none" strike="noStrike">
                          <a:effectLst/>
                        </a:rPr>
                        <a:t>25</a:t>
                      </a:r>
                      <a:endParaRPr lang="en-US" altLang="ja-JP"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杵築市</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（大分県）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rPr>
                        <a:t>訪問型予防サービスはヘルパー、訪問型生活支援はシルバー人材センターやボランティアを活用。サービス内容を考慮した担い手や単価設定。審査支払に</a:t>
                      </a:r>
                      <a:r>
                        <a:rPr lang="ja-JP" altLang="en-US" sz="1200" u="none" strike="noStrike" dirty="0">
                          <a:effectLst/>
                        </a:rPr>
                        <a:t>国保連を活用</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656">
                <a:tc>
                  <a:txBody>
                    <a:bodyPr/>
                    <a:lstStyle/>
                    <a:p>
                      <a:pPr algn="r" fontAlgn="ctr"/>
                      <a:r>
                        <a:rPr lang="en-US" altLang="ja-JP" sz="1200" u="none" strike="noStrike">
                          <a:effectLst/>
                        </a:rPr>
                        <a:t>26</a:t>
                      </a:r>
                      <a:endParaRPr lang="en-US" altLang="ja-JP"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肝付町</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（鹿児島県）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ＭＳ Ｐゴシック"/>
                        </a:rPr>
                        <a:t>○</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予防サービス・生活支援サービスは既存事業所を</a:t>
                      </a:r>
                      <a:r>
                        <a:rPr lang="ja-JP" altLang="en-US" sz="1200" u="none" strike="noStrike" dirty="0" smtClean="0">
                          <a:effectLst/>
                        </a:rPr>
                        <a:t>活用し、介護予防推進のためには地域ボランティアを育成、</a:t>
                      </a:r>
                      <a:r>
                        <a:rPr lang="ja-JP" altLang="en-US" sz="1200" u="none" strike="noStrike" dirty="0">
                          <a:effectLst/>
                        </a:rPr>
                        <a:t>小地域ごとに住民主体の介護予防活動やサロン活動を支援</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656">
                <a:tc>
                  <a:txBody>
                    <a:bodyPr/>
                    <a:lstStyle/>
                    <a:p>
                      <a:pPr algn="r" fontAlgn="ctr"/>
                      <a:r>
                        <a:rPr lang="en-US" altLang="ja-JP" sz="1200" u="none" strike="noStrike">
                          <a:effectLst/>
                        </a:rPr>
                        <a:t>27</a:t>
                      </a:r>
                      <a:endParaRPr lang="en-US" altLang="ja-JP"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zh-TW" altLang="en-US" sz="1200" u="none" strike="noStrike" dirty="0">
                          <a:effectLst/>
                          <a:latin typeface="ＭＳ Ｐゴシック" panose="020B0600070205080204" pitchFamily="50" charset="-128"/>
                          <a:ea typeface="ＭＳ Ｐゴシック" panose="020B0600070205080204" pitchFamily="50" charset="-128"/>
                        </a:rPr>
                        <a:t>徳之島町</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（鹿児島県）</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a:effectLst/>
                        </a:rPr>
                        <a:t>○</a:t>
                      </a:r>
                      <a:endParaRPr lang="ja-JP" altLang="en-US" sz="1200" b="0" i="0" u="none" strike="noStrike">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rPr>
                        <a:t>○</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ＭＳ Ｐゴシック"/>
                        </a:rPr>
                        <a:t>○</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rPr>
                        <a:t>予防</a:t>
                      </a:r>
                      <a:r>
                        <a:rPr lang="ja-JP" altLang="en-US" sz="1200" u="none" strike="noStrike" dirty="0" smtClean="0">
                          <a:effectLst/>
                        </a:rPr>
                        <a:t>サービスには介護事業所</a:t>
                      </a:r>
                      <a:r>
                        <a:rPr lang="ja-JP" altLang="en-US" sz="1200" u="none" strike="noStrike" dirty="0">
                          <a:effectLst/>
                        </a:rPr>
                        <a:t>を</a:t>
                      </a:r>
                      <a:r>
                        <a:rPr lang="ja-JP" altLang="en-US" sz="1200" u="none" strike="noStrike" dirty="0" smtClean="0">
                          <a:effectLst/>
                        </a:rPr>
                        <a:t>活用して生活機能向上を目指す。茶話会</a:t>
                      </a:r>
                      <a:r>
                        <a:rPr lang="ja-JP" altLang="en-US" sz="1200" u="none" strike="noStrike" dirty="0">
                          <a:effectLst/>
                        </a:rPr>
                        <a:t>や</a:t>
                      </a:r>
                      <a:r>
                        <a:rPr lang="ja-JP" altLang="en-US" sz="1200" u="none" strike="noStrike" dirty="0" smtClean="0">
                          <a:effectLst/>
                        </a:rPr>
                        <a:t>体操などの地域活動はボランティアが支援するよう人材育成</a:t>
                      </a:r>
                      <a:endParaRPr lang="ja-JP" altLang="en-US" sz="1200" b="0" i="0" u="none" strike="noStrike" dirty="0">
                        <a:solidFill>
                          <a:srgbClr val="000000"/>
                        </a:solidFill>
                        <a:effectLst/>
                        <a:latin typeface="ＭＳ Ｐゴシック"/>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スライド番号プレースホルダー 4"/>
          <p:cNvSpPr txBox="1">
            <a:spLocks/>
          </p:cNvSpPr>
          <p:nvPr/>
        </p:nvSpPr>
        <p:spPr>
          <a:xfrm>
            <a:off x="9273480" y="6501853"/>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59</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318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9"/>
          <p:cNvSpPr>
            <a:spLocks noChangeArrowheads="1"/>
          </p:cNvSpPr>
          <p:nvPr/>
        </p:nvSpPr>
        <p:spPr bwMode="auto">
          <a:xfrm>
            <a:off x="0" y="1"/>
            <a:ext cx="9906000" cy="708462"/>
          </a:xfrm>
          <a:prstGeom prst="rect">
            <a:avLst/>
          </a:prstGeom>
          <a:solidFill>
            <a:schemeClr val="accent5">
              <a:lumMod val="40000"/>
              <a:lumOff val="60000"/>
            </a:schemeClr>
          </a:solidFill>
          <a:ln w="38100" cmpd="dbl">
            <a:solidFill>
              <a:schemeClr val="accent1">
                <a:shade val="50000"/>
              </a:schemeClr>
            </a:solidFill>
            <a:miter lim="800000"/>
            <a:headEnd/>
            <a:tailEnd/>
          </a:ln>
        </p:spPr>
        <p:txBody>
          <a:bodyPr wrap="square" lIns="92010" tIns="46005" rIns="92010" bIns="46005">
            <a:spAutoFit/>
          </a:bodyPr>
          <a:lstStyle/>
          <a:p>
            <a:pPr lvl="0" algn="ctr"/>
            <a:r>
              <a:rPr lang="ja-JP" altLang="en-US" sz="2400" dirty="0" smtClean="0"/>
              <a:t>（参考）介護予防・日常生活支援総合事業の取組（山梨県北杜市）</a:t>
            </a:r>
            <a:endParaRPr lang="en-US" altLang="ja-JP" sz="2000" dirty="0" smtClean="0"/>
          </a:p>
          <a:p>
            <a:pPr lvl="0" algn="ctr"/>
            <a:r>
              <a:rPr lang="ja-JP" altLang="en-US" sz="1600" dirty="0" smtClean="0">
                <a:latin typeface="+mn-ea"/>
                <a:cs typeface="ＤＦ特太ゴシック体"/>
              </a:rPr>
              <a:t>～地域住民の支え合いによる通いの場づくりと生活支援～</a:t>
            </a:r>
            <a:endParaRPr lang="ja-JP" altLang="en-US" sz="1600" dirty="0">
              <a:latin typeface="+mn-ea"/>
              <a:cs typeface="ＤＦ特太ゴシック体"/>
            </a:endParaRPr>
          </a:p>
        </p:txBody>
      </p:sp>
      <p:sp>
        <p:nvSpPr>
          <p:cNvPr id="13" name="テキスト ボックス 12"/>
          <p:cNvSpPr txBox="1"/>
          <p:nvPr/>
        </p:nvSpPr>
        <p:spPr>
          <a:xfrm>
            <a:off x="272480" y="3429000"/>
            <a:ext cx="4368485" cy="2308324"/>
          </a:xfrm>
          <a:prstGeom prst="rect">
            <a:avLst/>
          </a:prstGeom>
          <a:noFill/>
          <a:ln>
            <a:solidFill>
              <a:schemeClr val="tx1"/>
            </a:solidFill>
            <a:prstDash val="dash"/>
          </a:ln>
        </p:spPr>
        <p:txBody>
          <a:bodyPr wrap="square" rtlCol="0">
            <a:spAutoFit/>
          </a:bodyPr>
          <a:lstStyle/>
          <a:p>
            <a:r>
              <a:rPr lang="ja-JP" altLang="en-US" sz="1600" dirty="0" smtClean="0"/>
              <a:t>○運営（８か所）</a:t>
            </a:r>
            <a:endParaRPr lang="en-US" altLang="ja-JP" sz="1600" dirty="0" smtClean="0"/>
          </a:p>
          <a:p>
            <a:r>
              <a:rPr lang="ja-JP" altLang="en-US" sz="1600" dirty="0" smtClean="0"/>
              <a:t>　ＮＰＯ、社協、地区組織、ＪＡ、 介護事業所</a:t>
            </a:r>
            <a:endParaRPr lang="en-US" altLang="ja-JP" sz="1600" dirty="0" smtClean="0"/>
          </a:p>
          <a:p>
            <a:r>
              <a:rPr lang="ja-JP" altLang="en-US" sz="1600" dirty="0" smtClean="0"/>
              <a:t>○</a:t>
            </a:r>
            <a:r>
              <a:rPr kumimoji="1" lang="ja-JP" altLang="en-US" sz="1600" dirty="0" smtClean="0"/>
              <a:t>内容</a:t>
            </a:r>
            <a:endParaRPr kumimoji="1" lang="en-US" altLang="ja-JP" sz="1600" dirty="0" smtClean="0"/>
          </a:p>
          <a:p>
            <a:r>
              <a:rPr lang="ja-JP" altLang="en-US" sz="1600" dirty="0" smtClean="0"/>
              <a:t>　　</a:t>
            </a:r>
            <a:r>
              <a:rPr kumimoji="1" lang="ja-JP" altLang="en-US" sz="1600" dirty="0" smtClean="0"/>
              <a:t>交流、会話、趣味、事業所の特性を生か</a:t>
            </a:r>
            <a:endParaRPr kumimoji="1" lang="en-US" altLang="ja-JP" sz="1600" dirty="0" smtClean="0"/>
          </a:p>
          <a:p>
            <a:r>
              <a:rPr lang="ja-JP" altLang="en-US" sz="1600" dirty="0" smtClean="0"/>
              <a:t>　　</a:t>
            </a:r>
            <a:r>
              <a:rPr kumimoji="1" lang="ja-JP" altLang="en-US" sz="1600" dirty="0" smtClean="0"/>
              <a:t>した活動（週１～２回）</a:t>
            </a:r>
            <a:endParaRPr kumimoji="1" lang="en-US" altLang="ja-JP" sz="1600" dirty="0" smtClean="0"/>
          </a:p>
          <a:p>
            <a:r>
              <a:rPr lang="ja-JP" altLang="en-US" sz="1600" dirty="0" smtClean="0"/>
              <a:t>○スタッフは１～２名。他はボランティア。</a:t>
            </a:r>
            <a:endParaRPr kumimoji="1" lang="en-US" altLang="ja-JP" sz="1600" dirty="0" smtClean="0"/>
          </a:p>
          <a:p>
            <a:r>
              <a:rPr lang="ja-JP" altLang="en-US" sz="1600" dirty="0" smtClean="0"/>
              <a:t>○ケアマネジメント</a:t>
            </a:r>
            <a:endParaRPr lang="en-US" altLang="ja-JP" sz="1600" dirty="0" smtClean="0"/>
          </a:p>
          <a:p>
            <a:r>
              <a:rPr kumimoji="1" lang="ja-JP" altLang="en-US" sz="1600" dirty="0" smtClean="0"/>
              <a:t>　　北杜市地域包括支援センターが実施</a:t>
            </a:r>
            <a:endParaRPr kumimoji="1" lang="en-US" altLang="ja-JP" sz="1600" dirty="0" smtClean="0"/>
          </a:p>
          <a:p>
            <a:r>
              <a:rPr lang="ja-JP" altLang="en-US" sz="1600" dirty="0" smtClean="0"/>
              <a:t>○地域の人が誰でも気軽に立ち寄れる場所</a:t>
            </a:r>
            <a:endParaRPr kumimoji="1" lang="en-US" altLang="ja-JP" sz="1600" dirty="0" smtClean="0"/>
          </a:p>
        </p:txBody>
      </p:sp>
      <p:sp>
        <p:nvSpPr>
          <p:cNvPr id="20" name="テキスト ボックス 19"/>
          <p:cNvSpPr txBox="1"/>
          <p:nvPr/>
        </p:nvSpPr>
        <p:spPr>
          <a:xfrm>
            <a:off x="4953001" y="3429000"/>
            <a:ext cx="4602511" cy="1600438"/>
          </a:xfrm>
          <a:prstGeom prst="rect">
            <a:avLst/>
          </a:prstGeom>
          <a:noFill/>
          <a:ln>
            <a:solidFill>
              <a:schemeClr val="tx1"/>
            </a:solidFill>
            <a:prstDash val="dash"/>
          </a:ln>
        </p:spPr>
        <p:txBody>
          <a:bodyPr wrap="square" rtlCol="0">
            <a:spAutoFit/>
          </a:bodyPr>
          <a:lstStyle/>
          <a:p>
            <a:r>
              <a:rPr lang="ja-JP" altLang="en-US" dirty="0" smtClean="0"/>
              <a:t>○ </a:t>
            </a:r>
            <a:r>
              <a:rPr kumimoji="1" lang="ja-JP" altLang="en-US" sz="1600" dirty="0" smtClean="0"/>
              <a:t>内容</a:t>
            </a:r>
            <a:endParaRPr kumimoji="1" lang="en-US" altLang="ja-JP" sz="1600" dirty="0" smtClean="0"/>
          </a:p>
          <a:p>
            <a:r>
              <a:rPr lang="ja-JP" altLang="en-US" sz="1600" dirty="0" smtClean="0"/>
              <a:t>　　・</a:t>
            </a:r>
            <a:r>
              <a:rPr kumimoji="1" lang="ja-JP" altLang="en-US" sz="1600" dirty="0" smtClean="0"/>
              <a:t>配食＋安否確認（緊急連絡を含む）</a:t>
            </a:r>
            <a:endParaRPr kumimoji="1" lang="en-US" altLang="ja-JP" sz="1600" dirty="0" smtClean="0"/>
          </a:p>
          <a:p>
            <a:r>
              <a:rPr lang="ja-JP" altLang="en-US" sz="1600" dirty="0" smtClean="0"/>
              <a:t>　　・</a:t>
            </a:r>
            <a:r>
              <a:rPr kumimoji="1" lang="ja-JP" altLang="en-US" sz="1600" dirty="0" smtClean="0"/>
              <a:t>弁当業者等が配食の際、利用者に声かけ</a:t>
            </a:r>
            <a:endParaRPr kumimoji="1" lang="en-US" altLang="ja-JP" sz="1600" dirty="0" smtClean="0"/>
          </a:p>
          <a:p>
            <a:r>
              <a:rPr lang="ja-JP" altLang="en-US" sz="1600" dirty="0" smtClean="0"/>
              <a:t>　　・異常があった時の連絡義務づけ</a:t>
            </a:r>
            <a:endParaRPr lang="en-US" altLang="ja-JP" sz="1600" dirty="0" smtClean="0"/>
          </a:p>
          <a:p>
            <a:r>
              <a:rPr kumimoji="1" lang="ja-JP" altLang="en-US" sz="1600" dirty="0" smtClean="0"/>
              <a:t>　　・弁当業者、ボランティア、</a:t>
            </a:r>
            <a:r>
              <a:rPr kumimoji="1" lang="en-US" altLang="ja-JP" sz="1600" dirty="0" smtClean="0"/>
              <a:t>NPO</a:t>
            </a:r>
            <a:r>
              <a:rPr kumimoji="1" lang="ja-JP" altLang="en-US" sz="1600" dirty="0" smtClean="0"/>
              <a:t>等が連携</a:t>
            </a:r>
            <a:endParaRPr kumimoji="1" lang="en-US" altLang="ja-JP" sz="1600" dirty="0" smtClean="0"/>
          </a:p>
          <a:p>
            <a:r>
              <a:rPr lang="ja-JP" altLang="en-US" sz="1600" dirty="0" smtClean="0"/>
              <a:t>　　　（５か所の事業者が参入）</a:t>
            </a:r>
            <a:endParaRPr kumimoji="1" lang="ja-JP" altLang="en-US" sz="1600" dirty="0"/>
          </a:p>
        </p:txBody>
      </p:sp>
      <p:sp>
        <p:nvSpPr>
          <p:cNvPr id="21" name="正方形/長方形 20"/>
          <p:cNvSpPr/>
          <p:nvPr/>
        </p:nvSpPr>
        <p:spPr>
          <a:xfrm>
            <a:off x="272480" y="2780928"/>
            <a:ext cx="4446494" cy="576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dirty="0" smtClean="0"/>
              <a:t>通所型予防サービス（ふれあい処北杜）</a:t>
            </a:r>
            <a:endParaRPr kumimoji="1" lang="ja-JP" altLang="en-US" dirty="0"/>
          </a:p>
        </p:txBody>
      </p:sp>
      <p:sp>
        <p:nvSpPr>
          <p:cNvPr id="22" name="正方形/長方形 21"/>
          <p:cNvSpPr/>
          <p:nvPr/>
        </p:nvSpPr>
        <p:spPr>
          <a:xfrm>
            <a:off x="4953000" y="2780928"/>
            <a:ext cx="4602511" cy="576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dirty="0" smtClean="0"/>
              <a:t>生活支援サービス</a:t>
            </a:r>
            <a:endParaRPr kumimoji="1" lang="ja-JP" altLang="en-US" dirty="0"/>
          </a:p>
        </p:txBody>
      </p:sp>
      <p:sp>
        <p:nvSpPr>
          <p:cNvPr id="23" name="テキスト ボックス 22"/>
          <p:cNvSpPr txBox="1"/>
          <p:nvPr/>
        </p:nvSpPr>
        <p:spPr>
          <a:xfrm>
            <a:off x="272482" y="5877279"/>
            <a:ext cx="4290477" cy="307777"/>
          </a:xfrm>
          <a:prstGeom prst="rect">
            <a:avLst/>
          </a:prstGeom>
          <a:noFill/>
        </p:spPr>
        <p:txBody>
          <a:bodyPr wrap="square" rtlCol="0">
            <a:spAutoFit/>
          </a:bodyPr>
          <a:lstStyle/>
          <a:p>
            <a:r>
              <a:rPr lang="en-US" altLang="ja-JP" sz="1400" dirty="0" smtClean="0"/>
              <a:t>※</a:t>
            </a:r>
            <a:r>
              <a:rPr lang="ja-JP" altLang="en-US" sz="1400" dirty="0" smtClean="0"/>
              <a:t>地域支え合い体制づくり事業で整備</a:t>
            </a:r>
            <a:endParaRPr kumimoji="1" lang="ja-JP" altLang="en-US" sz="1400" dirty="0"/>
          </a:p>
        </p:txBody>
      </p:sp>
      <p:pic>
        <p:nvPicPr>
          <p:cNvPr id="24" name="Picture 4" descr="C:\Documents and Settings\02352\My Documents\My Pictures\ふれあい１.JPG"/>
          <p:cNvPicPr>
            <a:picLocks noChangeAspect="1" noChangeArrowheads="1"/>
          </p:cNvPicPr>
          <p:nvPr/>
        </p:nvPicPr>
        <p:blipFill>
          <a:blip r:embed="rId2" cstate="print"/>
          <a:srcRect/>
          <a:stretch>
            <a:fillRect/>
          </a:stretch>
        </p:blipFill>
        <p:spPr>
          <a:xfrm>
            <a:off x="4832553" y="5157192"/>
            <a:ext cx="2304697" cy="1537290"/>
          </a:xfrm>
          <a:prstGeom prst="rect">
            <a:avLst/>
          </a:prstGeom>
          <a:ln>
            <a:noFill/>
          </a:ln>
          <a:effectLst>
            <a:softEdge rad="112500"/>
          </a:effectLst>
        </p:spPr>
      </p:pic>
      <p:pic>
        <p:nvPicPr>
          <p:cNvPr id="25" name="Picture 2" descr="E:\H24年度\ふれあい処\ふれあい処夢ポケット20120516.JPG"/>
          <p:cNvPicPr>
            <a:picLocks noChangeAspect="1" noChangeArrowheads="1"/>
          </p:cNvPicPr>
          <p:nvPr/>
        </p:nvPicPr>
        <p:blipFill>
          <a:blip r:embed="rId3" cstate="print"/>
          <a:srcRect/>
          <a:stretch>
            <a:fillRect/>
          </a:stretch>
        </p:blipFill>
        <p:spPr bwMode="auto">
          <a:xfrm>
            <a:off x="7215255" y="5139190"/>
            <a:ext cx="2222698" cy="1538790"/>
          </a:xfrm>
          <a:prstGeom prst="rect">
            <a:avLst/>
          </a:prstGeom>
          <a:ln>
            <a:noFill/>
          </a:ln>
          <a:effectLst>
            <a:softEdge rad="112500"/>
          </a:effectLst>
        </p:spPr>
      </p:pic>
      <p:sp>
        <p:nvSpPr>
          <p:cNvPr id="14" name="正方形/長方形 13"/>
          <p:cNvSpPr/>
          <p:nvPr/>
        </p:nvSpPr>
        <p:spPr>
          <a:xfrm>
            <a:off x="194475" y="836712"/>
            <a:ext cx="9356571" cy="1800200"/>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lIns="93168" tIns="46584" rIns="93168" bIns="46584" rtlCol="0" anchor="ctr"/>
          <a:lstStyle/>
          <a:p>
            <a:pPr marL="266700" indent="-266700"/>
            <a:r>
              <a:rPr kumimoji="1" lang="ja-JP" altLang="en-US" sz="1600" dirty="0" smtClean="0">
                <a:latin typeface="+mn-ea"/>
              </a:rPr>
              <a:t>○　</a:t>
            </a:r>
            <a:r>
              <a:rPr lang="ja-JP" altLang="en-US" sz="1600" dirty="0" smtClean="0">
                <a:latin typeface="+mn-ea"/>
              </a:rPr>
              <a:t>地域住民が住み慣れた地域で安心して過ごすため、医療や介護、介護保険外サービスを含めた様々なサービスを日常生活の場で提供</a:t>
            </a:r>
            <a:endParaRPr lang="en-US" altLang="ja-JP" sz="1600" dirty="0" smtClean="0">
              <a:latin typeface="+mn-ea"/>
            </a:endParaRPr>
          </a:p>
          <a:p>
            <a:pPr marL="266700" indent="-266700"/>
            <a:endParaRPr lang="en-US" altLang="ja-JP" sz="1600" dirty="0" smtClean="0">
              <a:latin typeface="+mn-ea"/>
            </a:endParaRPr>
          </a:p>
          <a:p>
            <a:pPr marL="266700" indent="-266700"/>
            <a:r>
              <a:rPr lang="ja-JP" altLang="en-US" sz="1600" dirty="0" smtClean="0">
                <a:latin typeface="+mn-ea"/>
              </a:rPr>
              <a:t>○　利用者の視点に立った柔軟な対応、地域活力の向上に向けた取組、地域包括ケアの実現に向けた取組を目指し、住民ボランティアの協力による①通所型予防サービス、②配食・見守り・安否確認等の生活支援サービスを実施</a:t>
            </a:r>
            <a:r>
              <a:rPr kumimoji="1" lang="ja-JP" altLang="en-US" sz="1600" dirty="0" smtClean="0">
                <a:latin typeface="+mn-ea"/>
              </a:rPr>
              <a:t>　</a:t>
            </a:r>
            <a:endParaRPr kumimoji="1" lang="ja-JP" altLang="en-US" sz="1600" dirty="0">
              <a:latin typeface="+mn-ea"/>
            </a:endParaRPr>
          </a:p>
        </p:txBody>
      </p:sp>
      <p:sp>
        <p:nvSpPr>
          <p:cNvPr id="12" name="スライド番号プレースホルダー 4"/>
          <p:cNvSpPr txBox="1">
            <a:spLocks/>
          </p:cNvSpPr>
          <p:nvPr/>
        </p:nvSpPr>
        <p:spPr>
          <a:xfrm>
            <a:off x="9263014" y="6476827"/>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60</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542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6463" y="792"/>
            <a:ext cx="9673075" cy="403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dirty="0" smtClean="0">
                <a:solidFill>
                  <a:schemeClr val="tx1"/>
                </a:solidFill>
                <a:latin typeface="HG丸ｺﾞｼｯｸM-PRO" pitchFamily="50" charset="-128"/>
                <a:ea typeface="HG丸ｺﾞｼｯｸM-PRO" pitchFamily="50" charset="-128"/>
              </a:rPr>
              <a:t>介護予防サービスの利用者の特徴</a:t>
            </a:r>
          </a:p>
        </p:txBody>
      </p:sp>
      <p:grpSp>
        <p:nvGrpSpPr>
          <p:cNvPr id="17" name="グループ化 16"/>
          <p:cNvGrpSpPr/>
          <p:nvPr/>
        </p:nvGrpSpPr>
        <p:grpSpPr>
          <a:xfrm>
            <a:off x="159337" y="479624"/>
            <a:ext cx="9587326" cy="5253631"/>
            <a:chOff x="186657" y="479624"/>
            <a:chExt cx="8849839" cy="5253631"/>
          </a:xfrm>
        </p:grpSpPr>
        <p:grpSp>
          <p:nvGrpSpPr>
            <p:cNvPr id="32" name="グループ化 31"/>
            <p:cNvGrpSpPr/>
            <p:nvPr/>
          </p:nvGrpSpPr>
          <p:grpSpPr>
            <a:xfrm>
              <a:off x="186657" y="479624"/>
              <a:ext cx="8798894" cy="2590279"/>
              <a:chOff x="-259681" y="578223"/>
              <a:chExt cx="9399209" cy="3066803"/>
            </a:xfrm>
          </p:grpSpPr>
          <p:sp>
            <p:nvSpPr>
              <p:cNvPr id="5" name="角丸四角形 4"/>
              <p:cNvSpPr/>
              <p:nvPr/>
            </p:nvSpPr>
            <p:spPr>
              <a:xfrm>
                <a:off x="-259681" y="578224"/>
                <a:ext cx="9399209" cy="2895175"/>
              </a:xfrm>
              <a:prstGeom prst="roundRect">
                <a:avLst>
                  <a:gd name="adj" fmla="val 2839"/>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1862503" y="821032"/>
                <a:ext cx="3217151" cy="2645837"/>
                <a:chOff x="59894" y="876213"/>
                <a:chExt cx="3388690" cy="2645837"/>
              </a:xfrm>
            </p:grpSpPr>
            <p:graphicFrame>
              <p:nvGraphicFramePr>
                <p:cNvPr id="23" name="グラフ 22"/>
                <p:cNvGraphicFramePr>
                  <a:graphicFrameLocks/>
                </p:cNvGraphicFramePr>
                <p:nvPr>
                  <p:extLst>
                    <p:ext uri="{D42A27DB-BD31-4B8C-83A1-F6EECF244321}">
                      <p14:modId xmlns:p14="http://schemas.microsoft.com/office/powerpoint/2010/main" val="2362833095"/>
                    </p:ext>
                  </p:extLst>
                </p:nvPr>
              </p:nvGraphicFramePr>
              <p:xfrm>
                <a:off x="59894" y="876213"/>
                <a:ext cx="3388690" cy="1556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グラフ 29"/>
                <p:cNvGraphicFramePr>
                  <a:graphicFrameLocks/>
                </p:cNvGraphicFramePr>
                <p:nvPr>
                  <p:extLst>
                    <p:ext uri="{D42A27DB-BD31-4B8C-83A1-F6EECF244321}">
                      <p14:modId xmlns:p14="http://schemas.microsoft.com/office/powerpoint/2010/main" val="4266767976"/>
                    </p:ext>
                  </p:extLst>
                </p:nvPr>
              </p:nvGraphicFramePr>
              <p:xfrm>
                <a:off x="59894" y="2152790"/>
                <a:ext cx="3240233" cy="9854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グラフ 30"/>
                <p:cNvGraphicFramePr>
                  <a:graphicFrameLocks/>
                </p:cNvGraphicFramePr>
                <p:nvPr>
                  <p:extLst>
                    <p:ext uri="{D42A27DB-BD31-4B8C-83A1-F6EECF244321}">
                      <p14:modId xmlns:p14="http://schemas.microsoft.com/office/powerpoint/2010/main" val="1303002403"/>
                    </p:ext>
                  </p:extLst>
                </p:nvPr>
              </p:nvGraphicFramePr>
              <p:xfrm>
                <a:off x="59895" y="2871025"/>
                <a:ext cx="3211442" cy="651025"/>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21" name="グループ化 20"/>
              <p:cNvGrpSpPr/>
              <p:nvPr/>
            </p:nvGrpSpPr>
            <p:grpSpPr>
              <a:xfrm>
                <a:off x="6259208" y="578223"/>
                <a:ext cx="2808310" cy="3066803"/>
                <a:chOff x="4578033" y="561139"/>
                <a:chExt cx="2872349" cy="3066803"/>
              </a:xfrm>
            </p:grpSpPr>
            <p:sp>
              <p:nvSpPr>
                <p:cNvPr id="14" name="テキスト ボックス 13"/>
                <p:cNvSpPr txBox="1"/>
                <p:nvPr/>
              </p:nvSpPr>
              <p:spPr>
                <a:xfrm>
                  <a:off x="4578033" y="561139"/>
                  <a:ext cx="2872349" cy="546596"/>
                </a:xfrm>
                <a:prstGeom prst="rect">
                  <a:avLst/>
                </a:prstGeom>
                <a:noFill/>
                <a:ln>
                  <a:noFill/>
                </a:ln>
              </p:spPr>
              <p:txBody>
                <a:bodyPr wrap="square" rtlCol="0" anchor="ctr" anchorCtr="0">
                  <a:spAutoFit/>
                </a:bodyPr>
                <a:lstStyle/>
                <a:p>
                  <a:r>
                    <a:rPr kumimoji="1" lang="ja-JP" altLang="en-US" sz="1200" dirty="0" smtClean="0"/>
                    <a:t>病気のときや一人でできない家の周りの仕事で頼れる人はいますか</a:t>
                  </a:r>
                  <a:endParaRPr kumimoji="1" lang="ja-JP" altLang="en-US" sz="1200" dirty="0"/>
                </a:p>
              </p:txBody>
            </p:sp>
            <p:graphicFrame>
              <p:nvGraphicFramePr>
                <p:cNvPr id="33" name="グラフ 32"/>
                <p:cNvGraphicFramePr>
                  <a:graphicFrameLocks/>
                </p:cNvGraphicFramePr>
                <p:nvPr>
                  <p:extLst>
                    <p:ext uri="{D42A27DB-BD31-4B8C-83A1-F6EECF244321}">
                      <p14:modId xmlns:p14="http://schemas.microsoft.com/office/powerpoint/2010/main" val="4273057441"/>
                    </p:ext>
                  </p:extLst>
                </p:nvPr>
              </p:nvGraphicFramePr>
              <p:xfrm>
                <a:off x="4578033" y="1091424"/>
                <a:ext cx="2837909" cy="12741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グラフ 33"/>
                <p:cNvGraphicFramePr>
                  <a:graphicFrameLocks/>
                </p:cNvGraphicFramePr>
                <p:nvPr>
                  <p:extLst>
                    <p:ext uri="{D42A27DB-BD31-4B8C-83A1-F6EECF244321}">
                      <p14:modId xmlns:p14="http://schemas.microsoft.com/office/powerpoint/2010/main" val="2654364142"/>
                    </p:ext>
                  </p:extLst>
                </p:nvPr>
              </p:nvGraphicFramePr>
              <p:xfrm>
                <a:off x="4578033" y="2174677"/>
                <a:ext cx="2864815" cy="8294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グラフ 34"/>
                <p:cNvGraphicFramePr>
                  <a:graphicFrameLocks/>
                </p:cNvGraphicFramePr>
                <p:nvPr>
                  <p:extLst>
                    <p:ext uri="{D42A27DB-BD31-4B8C-83A1-F6EECF244321}">
                      <p14:modId xmlns:p14="http://schemas.microsoft.com/office/powerpoint/2010/main" val="3511959324"/>
                    </p:ext>
                  </p:extLst>
                </p:nvPr>
              </p:nvGraphicFramePr>
              <p:xfrm>
                <a:off x="4600752" y="2830644"/>
                <a:ext cx="2694083" cy="797298"/>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24" name="グループ化 23"/>
              <p:cNvGrpSpPr/>
              <p:nvPr/>
            </p:nvGrpSpPr>
            <p:grpSpPr>
              <a:xfrm>
                <a:off x="4924007" y="1988057"/>
                <a:ext cx="1212054" cy="1149785"/>
                <a:chOff x="3373462" y="2007233"/>
                <a:chExt cx="1212054" cy="1149785"/>
              </a:xfrm>
            </p:grpSpPr>
            <p:sp>
              <p:nvSpPr>
                <p:cNvPr id="16" name="下矢印 15"/>
                <p:cNvSpPr/>
                <p:nvPr/>
              </p:nvSpPr>
              <p:spPr>
                <a:xfrm rot="16200000">
                  <a:off x="3763465" y="1617230"/>
                  <a:ext cx="432048" cy="1212054"/>
                </a:xfrm>
                <a:prstGeom prst="downArrow">
                  <a:avLst>
                    <a:gd name="adj1" fmla="val 50000"/>
                    <a:gd name="adj2" fmla="val 96726"/>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514525" y="2391783"/>
                  <a:ext cx="894402" cy="765235"/>
                </a:xfrm>
                <a:prstGeom prst="rect">
                  <a:avLst/>
                </a:prstGeom>
                <a:noFill/>
              </p:spPr>
              <p:txBody>
                <a:bodyPr wrap="square" rtlCol="0">
                  <a:spAutoFit/>
                </a:bodyPr>
                <a:lstStyle/>
                <a:p>
                  <a:r>
                    <a:rPr kumimoji="1" lang="ja-JP" altLang="en-US" sz="1200" dirty="0" smtClean="0"/>
                    <a:t>独居</a:t>
                  </a:r>
                  <a:endParaRPr kumimoji="1" lang="en-US" altLang="ja-JP" sz="1200" dirty="0" smtClean="0"/>
                </a:p>
                <a:p>
                  <a:r>
                    <a:rPr kumimoji="1" lang="ja-JP" altLang="en-US" sz="1200" dirty="0" smtClean="0"/>
                    <a:t>高齢世帯のうち</a:t>
                  </a:r>
                  <a:endParaRPr kumimoji="1" lang="ja-JP" altLang="en-US" sz="1200" dirty="0"/>
                </a:p>
              </p:txBody>
            </p:sp>
          </p:grpSp>
        </p:grpSp>
        <p:sp>
          <p:nvSpPr>
            <p:cNvPr id="53" name="角丸四角形 52"/>
            <p:cNvSpPr/>
            <p:nvPr/>
          </p:nvSpPr>
          <p:spPr>
            <a:xfrm>
              <a:off x="186657" y="2994127"/>
              <a:ext cx="8787835" cy="2586455"/>
            </a:xfrm>
            <a:prstGeom prst="roundRect">
              <a:avLst>
                <a:gd name="adj" fmla="val 2839"/>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p:cNvGrpSpPr/>
            <p:nvPr/>
          </p:nvGrpSpPr>
          <p:grpSpPr>
            <a:xfrm>
              <a:off x="248931" y="3108892"/>
              <a:ext cx="8787565" cy="2624363"/>
              <a:chOff x="-1880366" y="3343296"/>
              <a:chExt cx="9387107" cy="2624363"/>
            </a:xfrm>
          </p:grpSpPr>
          <p:grpSp>
            <p:nvGrpSpPr>
              <p:cNvPr id="37" name="グループ化 36"/>
              <p:cNvGrpSpPr/>
              <p:nvPr/>
            </p:nvGrpSpPr>
            <p:grpSpPr>
              <a:xfrm>
                <a:off x="-1880366" y="3633737"/>
                <a:ext cx="6298461" cy="2333922"/>
                <a:chOff x="-1880366" y="3644059"/>
                <a:chExt cx="6298461" cy="2157853"/>
              </a:xfrm>
            </p:grpSpPr>
            <p:graphicFrame>
              <p:nvGraphicFramePr>
                <p:cNvPr id="41" name="グラフ 40"/>
                <p:cNvGraphicFramePr>
                  <a:graphicFrameLocks/>
                </p:cNvGraphicFramePr>
                <p:nvPr>
                  <p:extLst>
                    <p:ext uri="{D42A27DB-BD31-4B8C-83A1-F6EECF244321}">
                      <p14:modId xmlns:p14="http://schemas.microsoft.com/office/powerpoint/2010/main" val="334431231"/>
                    </p:ext>
                  </p:extLst>
                </p:nvPr>
              </p:nvGraphicFramePr>
              <p:xfrm>
                <a:off x="-1880366" y="3644059"/>
                <a:ext cx="6298461" cy="102983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5" name="グラフ 44"/>
                <p:cNvGraphicFramePr>
                  <a:graphicFrameLocks/>
                </p:cNvGraphicFramePr>
                <p:nvPr>
                  <p:extLst>
                    <p:ext uri="{D42A27DB-BD31-4B8C-83A1-F6EECF244321}">
                      <p14:modId xmlns:p14="http://schemas.microsoft.com/office/powerpoint/2010/main" val="3948216882"/>
                    </p:ext>
                  </p:extLst>
                </p:nvPr>
              </p:nvGraphicFramePr>
              <p:xfrm>
                <a:off x="24935" y="4346359"/>
                <a:ext cx="3874883" cy="99612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7" name="グラフ 46"/>
                <p:cNvGraphicFramePr>
                  <a:graphicFrameLocks/>
                </p:cNvGraphicFramePr>
                <p:nvPr>
                  <p:extLst>
                    <p:ext uri="{D42A27DB-BD31-4B8C-83A1-F6EECF244321}">
                      <p14:modId xmlns:p14="http://schemas.microsoft.com/office/powerpoint/2010/main" val="923981152"/>
                    </p:ext>
                  </p:extLst>
                </p:nvPr>
              </p:nvGraphicFramePr>
              <p:xfrm>
                <a:off x="45420" y="4981612"/>
                <a:ext cx="4023152" cy="820300"/>
              </p:xfrm>
              <a:graphic>
                <a:graphicData uri="http://schemas.openxmlformats.org/drawingml/2006/chart">
                  <c:chart xmlns:c="http://schemas.openxmlformats.org/drawingml/2006/chart" xmlns:r="http://schemas.openxmlformats.org/officeDocument/2006/relationships" r:id="rId11"/>
                </a:graphicData>
              </a:graphic>
            </p:graphicFrame>
            <p:sp>
              <p:nvSpPr>
                <p:cNvPr id="48" name="フリーフォーム 47"/>
                <p:cNvSpPr/>
                <p:nvPr/>
              </p:nvSpPr>
              <p:spPr>
                <a:xfrm>
                  <a:off x="3012746" y="5342039"/>
                  <a:ext cx="336551" cy="45719"/>
                </a:xfrm>
                <a:custGeom>
                  <a:avLst/>
                  <a:gdLst>
                    <a:gd name="connsiteX0" fmla="*/ 0 w 451262"/>
                    <a:gd name="connsiteY0" fmla="*/ 0 h 83127"/>
                    <a:gd name="connsiteX1" fmla="*/ 451262 w 451262"/>
                    <a:gd name="connsiteY1" fmla="*/ 83127 h 83127"/>
                  </a:gdLst>
                  <a:ahLst/>
                  <a:cxnLst>
                    <a:cxn ang="0">
                      <a:pos x="connsiteX0" y="connsiteY0"/>
                    </a:cxn>
                    <a:cxn ang="0">
                      <a:pos x="connsiteX1" y="connsiteY1"/>
                    </a:cxn>
                  </a:cxnLst>
                  <a:rect l="l" t="t" r="r" b="b"/>
                  <a:pathLst>
                    <a:path w="451262" h="83127">
                      <a:moveTo>
                        <a:pt x="0" y="0"/>
                      </a:moveTo>
                      <a:lnTo>
                        <a:pt x="451262" y="83127"/>
                      </a:lnTo>
                    </a:path>
                  </a:pathLst>
                </a:custGeom>
                <a:noFill/>
                <a:ln w="9525">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50" name="グラフ 49"/>
              <p:cNvGraphicFramePr>
                <a:graphicFrameLocks/>
              </p:cNvGraphicFramePr>
              <p:nvPr>
                <p:extLst>
                  <p:ext uri="{D42A27DB-BD31-4B8C-83A1-F6EECF244321}">
                    <p14:modId xmlns:p14="http://schemas.microsoft.com/office/powerpoint/2010/main" val="1174526075"/>
                  </p:ext>
                </p:extLst>
              </p:nvPr>
            </p:nvGraphicFramePr>
            <p:xfrm>
              <a:off x="4594213" y="3620295"/>
              <a:ext cx="2912528" cy="127767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1" name="グラフ 50"/>
              <p:cNvGraphicFramePr>
                <a:graphicFrameLocks/>
              </p:cNvGraphicFramePr>
              <p:nvPr>
                <p:extLst>
                  <p:ext uri="{D42A27DB-BD31-4B8C-83A1-F6EECF244321}">
                    <p14:modId xmlns:p14="http://schemas.microsoft.com/office/powerpoint/2010/main" val="3816053068"/>
                  </p:ext>
                </p:extLst>
              </p:nvPr>
            </p:nvGraphicFramePr>
            <p:xfrm>
              <a:off x="4586511" y="4521758"/>
              <a:ext cx="2779284" cy="74112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2" name="グラフ 51"/>
              <p:cNvGraphicFramePr>
                <a:graphicFrameLocks/>
              </p:cNvGraphicFramePr>
              <p:nvPr>
                <p:extLst>
                  <p:ext uri="{D42A27DB-BD31-4B8C-83A1-F6EECF244321}">
                    <p14:modId xmlns:p14="http://schemas.microsoft.com/office/powerpoint/2010/main" val="440833355"/>
                  </p:ext>
                </p:extLst>
              </p:nvPr>
            </p:nvGraphicFramePr>
            <p:xfrm>
              <a:off x="4508041" y="5184691"/>
              <a:ext cx="2825219" cy="630295"/>
            </p:xfrm>
            <a:graphic>
              <a:graphicData uri="http://schemas.openxmlformats.org/drawingml/2006/chart">
                <c:chart xmlns:c="http://schemas.openxmlformats.org/drawingml/2006/chart" xmlns:r="http://schemas.openxmlformats.org/officeDocument/2006/relationships" r:id="rId14"/>
              </a:graphicData>
            </a:graphic>
          </p:graphicFrame>
          <p:sp>
            <p:nvSpPr>
              <p:cNvPr id="54" name="テキスト ボックス 53"/>
              <p:cNvSpPr txBox="1"/>
              <p:nvPr/>
            </p:nvSpPr>
            <p:spPr>
              <a:xfrm>
                <a:off x="4898776" y="3343296"/>
                <a:ext cx="2154757" cy="276999"/>
              </a:xfrm>
              <a:prstGeom prst="rect">
                <a:avLst/>
              </a:prstGeom>
              <a:noFill/>
              <a:ln>
                <a:noFill/>
              </a:ln>
            </p:spPr>
            <p:txBody>
              <a:bodyPr wrap="none" rtlCol="0" anchor="ctr" anchorCtr="0">
                <a:spAutoFit/>
              </a:bodyPr>
              <a:lstStyle/>
              <a:p>
                <a:r>
                  <a:rPr kumimoji="1" lang="ja-JP" altLang="en-US" sz="1200" dirty="0" smtClean="0"/>
                  <a:t>日常生活の支援者はいますか</a:t>
                </a:r>
                <a:endParaRPr kumimoji="1" lang="ja-JP" altLang="en-US" sz="1200" dirty="0"/>
              </a:p>
            </p:txBody>
          </p:sp>
          <p:sp>
            <p:nvSpPr>
              <p:cNvPr id="56" name="テキスト ボックス 55"/>
              <p:cNvSpPr txBox="1"/>
              <p:nvPr/>
            </p:nvSpPr>
            <p:spPr>
              <a:xfrm>
                <a:off x="3589830" y="4873381"/>
                <a:ext cx="982170" cy="769441"/>
              </a:xfrm>
              <a:prstGeom prst="rect">
                <a:avLst/>
              </a:prstGeom>
              <a:noFill/>
            </p:spPr>
            <p:txBody>
              <a:bodyPr wrap="square" rtlCol="0">
                <a:spAutoFit/>
              </a:bodyPr>
              <a:lstStyle/>
              <a:p>
                <a:r>
                  <a:rPr kumimoji="1" lang="en-US" altLang="ja-JP" sz="1100" dirty="0" smtClean="0"/>
                  <a:t>IADL</a:t>
                </a:r>
                <a:r>
                  <a:rPr kumimoji="1" lang="ja-JP" altLang="en-US" sz="1100" dirty="0" smtClean="0"/>
                  <a:t>の一部又は全部ができない人のうち</a:t>
                </a:r>
                <a:endParaRPr kumimoji="1" lang="ja-JP" altLang="en-US" sz="1100" dirty="0"/>
              </a:p>
            </p:txBody>
          </p:sp>
          <p:sp>
            <p:nvSpPr>
              <p:cNvPr id="57" name="下矢印 56"/>
              <p:cNvSpPr/>
              <p:nvPr/>
            </p:nvSpPr>
            <p:spPr>
              <a:xfrm rot="16200000">
                <a:off x="3515695" y="3900606"/>
                <a:ext cx="364916" cy="1599146"/>
              </a:xfrm>
              <a:prstGeom prst="downArrow">
                <a:avLst>
                  <a:gd name="adj1" fmla="val 50000"/>
                  <a:gd name="adj2" fmla="val 96726"/>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4" name="フリーフォーム 43"/>
          <p:cNvSpPr/>
          <p:nvPr/>
        </p:nvSpPr>
        <p:spPr>
          <a:xfrm>
            <a:off x="5177923" y="4697638"/>
            <a:ext cx="341311" cy="45719"/>
          </a:xfrm>
          <a:custGeom>
            <a:avLst/>
            <a:gdLst>
              <a:gd name="connsiteX0" fmla="*/ 0 w 451262"/>
              <a:gd name="connsiteY0" fmla="*/ 0 h 83127"/>
              <a:gd name="connsiteX1" fmla="*/ 451262 w 451262"/>
              <a:gd name="connsiteY1" fmla="*/ 83127 h 83127"/>
            </a:gdLst>
            <a:ahLst/>
            <a:cxnLst>
              <a:cxn ang="0">
                <a:pos x="connsiteX0" y="connsiteY0"/>
              </a:cxn>
              <a:cxn ang="0">
                <a:pos x="connsiteX1" y="connsiteY1"/>
              </a:cxn>
            </a:cxnLst>
            <a:rect l="l" t="t" r="r" b="b"/>
            <a:pathLst>
              <a:path w="451262" h="83127">
                <a:moveTo>
                  <a:pt x="0" y="0"/>
                </a:moveTo>
                <a:lnTo>
                  <a:pt x="451262" y="83127"/>
                </a:lnTo>
              </a:path>
            </a:pathLst>
          </a:custGeom>
          <a:noFill/>
          <a:ln w="9525">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1"/>
          <p:cNvSpPr txBox="1"/>
          <p:nvPr/>
        </p:nvSpPr>
        <p:spPr>
          <a:xfrm>
            <a:off x="5116205" y="4834871"/>
            <a:ext cx="806056" cy="230832"/>
          </a:xfrm>
          <a:prstGeom prst="rect">
            <a:avLst/>
          </a:prstGeom>
          <a:noFill/>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900" dirty="0" smtClean="0"/>
              <a:t>未記入</a:t>
            </a:r>
            <a:r>
              <a:rPr kumimoji="1" lang="en-US" altLang="ja-JP" sz="900" dirty="0" smtClean="0"/>
              <a:t>7%</a:t>
            </a:r>
            <a:endParaRPr kumimoji="1" lang="ja-JP" altLang="en-US" sz="900" dirty="0"/>
          </a:p>
        </p:txBody>
      </p:sp>
      <p:sp>
        <p:nvSpPr>
          <p:cNvPr id="12" name="角丸四角形 11"/>
          <p:cNvSpPr/>
          <p:nvPr/>
        </p:nvSpPr>
        <p:spPr>
          <a:xfrm>
            <a:off x="132465" y="439286"/>
            <a:ext cx="2570512" cy="391597"/>
          </a:xfrm>
          <a:prstGeom prst="roundRect">
            <a:avLst/>
          </a:prstGeom>
          <a:solidFill>
            <a:schemeClr val="accent1">
              <a:lumMod val="40000"/>
              <a:lumOff val="60000"/>
            </a:schemeClr>
          </a:solidFill>
          <a:ln>
            <a:noFill/>
          </a:ln>
          <a:effectLst/>
        </p:spPr>
        <p:style>
          <a:lnRef idx="1">
            <a:schemeClr val="accent2"/>
          </a:lnRef>
          <a:fillRef idx="2">
            <a:schemeClr val="accent2"/>
          </a:fillRef>
          <a:effectRef idx="1">
            <a:schemeClr val="accent2"/>
          </a:effectRef>
          <a:fontRef idx="minor">
            <a:schemeClr val="dk1"/>
          </a:fontRef>
        </p:style>
        <p:txBody>
          <a:bodyPr wrap="none" rtlCol="0" anchor="ctr">
            <a:spAutoFit/>
          </a:bodyPr>
          <a:lstStyle/>
          <a:p>
            <a:r>
              <a:rPr kumimoji="1" lang="ja-JP" altLang="en-US" sz="1700" b="1" dirty="0" smtClean="0"/>
              <a:t>世帯構成・</a:t>
            </a:r>
            <a:r>
              <a:rPr kumimoji="1" lang="ja-JP" altLang="en-US" sz="1700" b="1" spc="-150" dirty="0" smtClean="0"/>
              <a:t>頼れる人の存在</a:t>
            </a:r>
            <a:endParaRPr kumimoji="1" lang="ja-JP" altLang="en-US" sz="1700" b="1" spc="-150" dirty="0"/>
          </a:p>
        </p:txBody>
      </p:sp>
      <p:sp>
        <p:nvSpPr>
          <p:cNvPr id="40" name="角丸四角形 39"/>
          <p:cNvSpPr/>
          <p:nvPr/>
        </p:nvSpPr>
        <p:spPr>
          <a:xfrm>
            <a:off x="114220" y="2928898"/>
            <a:ext cx="5965095" cy="391597"/>
          </a:xfrm>
          <a:prstGeom prst="roundRect">
            <a:avLst/>
          </a:prstGeom>
          <a:solidFill>
            <a:schemeClr val="accent1">
              <a:lumMod val="40000"/>
              <a:lumOff val="60000"/>
            </a:schemeClr>
          </a:solidFill>
          <a:ln>
            <a:noFill/>
          </a:ln>
          <a:effectLst/>
        </p:spPr>
        <p:style>
          <a:lnRef idx="1">
            <a:schemeClr val="accent2"/>
          </a:lnRef>
          <a:fillRef idx="2">
            <a:schemeClr val="accent2"/>
          </a:fillRef>
          <a:effectRef idx="1">
            <a:schemeClr val="accent2"/>
          </a:effectRef>
          <a:fontRef idx="minor">
            <a:schemeClr val="dk1"/>
          </a:fontRef>
        </p:style>
        <p:txBody>
          <a:bodyPr wrap="none" rtlCol="0" anchor="ctr">
            <a:spAutoFit/>
          </a:bodyPr>
          <a:lstStyle/>
          <a:p>
            <a:r>
              <a:rPr lang="ja-JP" altLang="en-US" sz="1700" b="1" dirty="0" smtClean="0"/>
              <a:t>ＩＡＤＬ</a:t>
            </a:r>
            <a:r>
              <a:rPr lang="ja-JP" altLang="en-US" sz="1400" b="1" dirty="0"/>
              <a:t>（</a:t>
            </a:r>
            <a:r>
              <a:rPr lang="ja-JP" altLang="en-US" sz="1400" b="1" dirty="0" smtClean="0"/>
              <a:t>居室掃除</a:t>
            </a:r>
            <a:r>
              <a:rPr lang="ja-JP" altLang="en-US" sz="1400" b="1" dirty="0"/>
              <a:t>・買物・風呂準備・</a:t>
            </a:r>
            <a:r>
              <a:rPr lang="ja-JP" altLang="en-US" sz="1400" b="1" dirty="0" smtClean="0"/>
              <a:t>食事準備</a:t>
            </a:r>
            <a:r>
              <a:rPr lang="ja-JP" altLang="en-US" sz="1400" b="1" dirty="0"/>
              <a:t>・</a:t>
            </a:r>
            <a:r>
              <a:rPr lang="ja-JP" altLang="en-US" sz="1400" b="1" dirty="0" smtClean="0"/>
              <a:t>洗濯）・</a:t>
            </a:r>
            <a:r>
              <a:rPr lang="ja-JP" altLang="en-US" sz="1700" b="1" dirty="0" smtClean="0"/>
              <a:t>日常生活の支援者</a:t>
            </a:r>
            <a:endParaRPr kumimoji="1" lang="ja-JP" altLang="en-US" sz="1700" b="1" spc="-150" dirty="0"/>
          </a:p>
        </p:txBody>
      </p:sp>
      <p:grpSp>
        <p:nvGrpSpPr>
          <p:cNvPr id="58" name="グループ化 57"/>
          <p:cNvGrpSpPr/>
          <p:nvPr/>
        </p:nvGrpSpPr>
        <p:grpSpPr>
          <a:xfrm>
            <a:off x="269676" y="1157171"/>
            <a:ext cx="2041859" cy="1577925"/>
            <a:chOff x="181613" y="1412776"/>
            <a:chExt cx="1884793" cy="1735950"/>
          </a:xfrm>
        </p:grpSpPr>
        <p:sp>
          <p:nvSpPr>
            <p:cNvPr id="49" name="テキスト ボックス 48"/>
            <p:cNvSpPr txBox="1"/>
            <p:nvPr/>
          </p:nvSpPr>
          <p:spPr>
            <a:xfrm>
              <a:off x="181613" y="1412776"/>
              <a:ext cx="1639776" cy="575619"/>
            </a:xfrm>
            <a:prstGeom prst="rect">
              <a:avLst/>
            </a:prstGeom>
            <a:noFill/>
          </p:spPr>
          <p:txBody>
            <a:bodyPr wrap="square" rtlCol="0">
              <a:spAutoFit/>
            </a:bodyPr>
            <a:lstStyle/>
            <a:p>
              <a:r>
                <a:rPr kumimoji="1" lang="ja-JP" altLang="en-US" sz="1400" dirty="0" smtClean="0"/>
                <a:t>介護予防サービス利用者全体</a:t>
              </a:r>
              <a:endParaRPr kumimoji="1" lang="ja-JP" altLang="en-US" sz="1400" dirty="0"/>
            </a:p>
          </p:txBody>
        </p:sp>
        <p:sp>
          <p:nvSpPr>
            <p:cNvPr id="61" name="テキスト ボックス 60"/>
            <p:cNvSpPr txBox="1"/>
            <p:nvPr/>
          </p:nvSpPr>
          <p:spPr>
            <a:xfrm>
              <a:off x="426630" y="2334726"/>
              <a:ext cx="1639776" cy="307777"/>
            </a:xfrm>
            <a:prstGeom prst="rect">
              <a:avLst/>
            </a:prstGeom>
            <a:noFill/>
          </p:spPr>
          <p:txBody>
            <a:bodyPr wrap="square" rtlCol="0">
              <a:spAutoFit/>
            </a:bodyPr>
            <a:lstStyle/>
            <a:p>
              <a:pPr algn="r"/>
              <a:r>
                <a:rPr kumimoji="1" lang="ja-JP" altLang="en-US" sz="1200" dirty="0" smtClean="0"/>
                <a:t>介護予防訪問介護</a:t>
              </a:r>
              <a:endParaRPr kumimoji="1" lang="ja-JP" altLang="en-US" sz="1200" dirty="0"/>
            </a:p>
          </p:txBody>
        </p:sp>
        <p:sp>
          <p:nvSpPr>
            <p:cNvPr id="62" name="テキスト ボックス 61"/>
            <p:cNvSpPr txBox="1"/>
            <p:nvPr/>
          </p:nvSpPr>
          <p:spPr>
            <a:xfrm>
              <a:off x="400226" y="2840949"/>
              <a:ext cx="1639776" cy="307777"/>
            </a:xfrm>
            <a:prstGeom prst="rect">
              <a:avLst/>
            </a:prstGeom>
            <a:noFill/>
          </p:spPr>
          <p:txBody>
            <a:bodyPr wrap="square" rtlCol="0">
              <a:spAutoFit/>
            </a:bodyPr>
            <a:lstStyle/>
            <a:p>
              <a:pPr algn="r"/>
              <a:r>
                <a:rPr kumimoji="1" lang="ja-JP" altLang="en-US" sz="1200" dirty="0" smtClean="0"/>
                <a:t>介護予防通所介護</a:t>
              </a:r>
              <a:endParaRPr kumimoji="1" lang="ja-JP" altLang="en-US" sz="1200" dirty="0"/>
            </a:p>
          </p:txBody>
        </p:sp>
      </p:grpSp>
      <p:grpSp>
        <p:nvGrpSpPr>
          <p:cNvPr id="64" name="グループ化 63"/>
          <p:cNvGrpSpPr/>
          <p:nvPr/>
        </p:nvGrpSpPr>
        <p:grpSpPr>
          <a:xfrm>
            <a:off x="269676" y="3764134"/>
            <a:ext cx="2023260" cy="1644284"/>
            <a:chOff x="181613" y="1270304"/>
            <a:chExt cx="1867625" cy="1644284"/>
          </a:xfrm>
        </p:grpSpPr>
        <p:sp>
          <p:nvSpPr>
            <p:cNvPr id="65" name="テキスト ボックス 64"/>
            <p:cNvSpPr txBox="1"/>
            <p:nvPr/>
          </p:nvSpPr>
          <p:spPr>
            <a:xfrm>
              <a:off x="181613" y="1270304"/>
              <a:ext cx="1639776" cy="523220"/>
            </a:xfrm>
            <a:prstGeom prst="rect">
              <a:avLst/>
            </a:prstGeom>
            <a:noFill/>
          </p:spPr>
          <p:txBody>
            <a:bodyPr wrap="square" rtlCol="0">
              <a:spAutoFit/>
            </a:bodyPr>
            <a:lstStyle/>
            <a:p>
              <a:r>
                <a:rPr kumimoji="1" lang="ja-JP" altLang="en-US" sz="1400" dirty="0" smtClean="0"/>
                <a:t>介護予防サービス利用者全体</a:t>
              </a:r>
              <a:endParaRPr kumimoji="1" lang="ja-JP" altLang="en-US" sz="1400" dirty="0"/>
            </a:p>
          </p:txBody>
        </p:sp>
        <p:sp>
          <p:nvSpPr>
            <p:cNvPr id="66" name="テキスト ボックス 65"/>
            <p:cNvSpPr txBox="1"/>
            <p:nvPr/>
          </p:nvSpPr>
          <p:spPr>
            <a:xfrm>
              <a:off x="400226" y="2026367"/>
              <a:ext cx="1639776" cy="276999"/>
            </a:xfrm>
            <a:prstGeom prst="rect">
              <a:avLst/>
            </a:prstGeom>
            <a:noFill/>
          </p:spPr>
          <p:txBody>
            <a:bodyPr wrap="square" rtlCol="0">
              <a:spAutoFit/>
            </a:bodyPr>
            <a:lstStyle/>
            <a:p>
              <a:pPr algn="r"/>
              <a:r>
                <a:rPr kumimoji="1" lang="ja-JP" altLang="en-US" sz="1200" dirty="0" smtClean="0"/>
                <a:t>介護予防訪問介護</a:t>
              </a:r>
              <a:endParaRPr kumimoji="1" lang="ja-JP" altLang="en-US" sz="1200" dirty="0"/>
            </a:p>
          </p:txBody>
        </p:sp>
        <p:sp>
          <p:nvSpPr>
            <p:cNvPr id="67" name="テキスト ボックス 66"/>
            <p:cNvSpPr txBox="1"/>
            <p:nvPr/>
          </p:nvSpPr>
          <p:spPr>
            <a:xfrm>
              <a:off x="409462" y="2637589"/>
              <a:ext cx="1639776" cy="276999"/>
            </a:xfrm>
            <a:prstGeom prst="rect">
              <a:avLst/>
            </a:prstGeom>
            <a:noFill/>
          </p:spPr>
          <p:txBody>
            <a:bodyPr wrap="square" rtlCol="0">
              <a:spAutoFit/>
            </a:bodyPr>
            <a:lstStyle/>
            <a:p>
              <a:pPr algn="r"/>
              <a:r>
                <a:rPr kumimoji="1" lang="ja-JP" altLang="en-US" sz="1200" dirty="0" smtClean="0"/>
                <a:t>介護予防通所介護</a:t>
              </a:r>
              <a:endParaRPr kumimoji="1" lang="ja-JP" altLang="en-US" sz="1200" dirty="0"/>
            </a:p>
          </p:txBody>
        </p:sp>
      </p:grpSp>
      <p:sp>
        <p:nvSpPr>
          <p:cNvPr id="69" name="テキスト ボックス 68"/>
          <p:cNvSpPr txBox="1"/>
          <p:nvPr/>
        </p:nvSpPr>
        <p:spPr>
          <a:xfrm>
            <a:off x="3156716" y="6598661"/>
            <a:ext cx="5793574" cy="246221"/>
          </a:xfrm>
          <a:prstGeom prst="rect">
            <a:avLst/>
          </a:prstGeom>
          <a:noFill/>
        </p:spPr>
        <p:txBody>
          <a:bodyPr wrap="none" rtlCol="0" anchor="ctr" anchorCtr="0">
            <a:spAutoFit/>
          </a:bodyPr>
          <a:lstStyle/>
          <a:p>
            <a:pPr fontAlgn="auto">
              <a:spcBef>
                <a:spcPts val="0"/>
              </a:spcBef>
              <a:spcAft>
                <a:spcPts val="0"/>
              </a:spcAft>
            </a:pPr>
            <a:r>
              <a:rPr lang="ja-JP" altLang="en-US" sz="1000" dirty="0" smtClean="0">
                <a:solidFill>
                  <a:prstClr val="black"/>
                </a:solidFill>
                <a:latin typeface="ＭＳ Ｐゴシック" pitchFamily="50" charset="-128"/>
                <a:ea typeface="ＭＳ Ｐゴシック" pitchFamily="50" charset="-128"/>
              </a:rPr>
              <a:t>「予防給付の提供実態に関する調査研究事業」平成</a:t>
            </a:r>
            <a:r>
              <a:rPr lang="en-US" altLang="ja-JP" sz="1000" dirty="0" smtClean="0">
                <a:solidFill>
                  <a:prstClr val="black"/>
                </a:solidFill>
                <a:latin typeface="ＭＳ Ｐゴシック" pitchFamily="50" charset="-128"/>
                <a:ea typeface="ＭＳ Ｐゴシック" pitchFamily="50" charset="-128"/>
              </a:rPr>
              <a:t>24</a:t>
            </a:r>
            <a:r>
              <a:rPr lang="ja-JP" altLang="en-US" sz="1000" dirty="0" smtClean="0">
                <a:solidFill>
                  <a:prstClr val="black"/>
                </a:solidFill>
                <a:latin typeface="ＭＳ Ｐゴシック" pitchFamily="50" charset="-128"/>
                <a:ea typeface="ＭＳ Ｐゴシック" pitchFamily="50" charset="-128"/>
              </a:rPr>
              <a:t>年度老人保健健康増進等事業（みずほ情報総研）</a:t>
            </a:r>
            <a:endParaRPr lang="ja-JP" altLang="en-US" sz="1000" dirty="0">
              <a:solidFill>
                <a:prstClr val="black"/>
              </a:solidFill>
              <a:latin typeface="ＭＳ Ｐゴシック" pitchFamily="50" charset="-128"/>
              <a:ea typeface="ＭＳ Ｐゴシック" pitchFamily="50" charset="-128"/>
            </a:endParaRPr>
          </a:p>
        </p:txBody>
      </p:sp>
      <p:sp>
        <p:nvSpPr>
          <p:cNvPr id="70" name="テキスト ボックス 69"/>
          <p:cNvSpPr txBox="1"/>
          <p:nvPr/>
        </p:nvSpPr>
        <p:spPr>
          <a:xfrm>
            <a:off x="166717" y="5736886"/>
            <a:ext cx="9583250" cy="861774"/>
          </a:xfrm>
          <a:prstGeom prst="rect">
            <a:avLst/>
          </a:prstGeom>
          <a:no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000" b="1" dirty="0" smtClean="0">
                <a:solidFill>
                  <a:prstClr val="black"/>
                </a:solidFill>
                <a:latin typeface="HGｺﾞｼｯｸM"/>
                <a:ea typeface="HGｺﾞｼｯｸM"/>
              </a:rPr>
              <a:t>調査方法</a:t>
            </a:r>
            <a:endParaRPr lang="en-US" altLang="ja-JP" sz="1000" b="1" dirty="0" smtClean="0">
              <a:solidFill>
                <a:prstClr val="black"/>
              </a:solidFill>
              <a:latin typeface="HGｺﾞｼｯｸM"/>
              <a:ea typeface="HGｺﾞｼｯｸM"/>
            </a:endParaRPr>
          </a:p>
          <a:p>
            <a:pPr fontAlgn="auto">
              <a:spcBef>
                <a:spcPts val="0"/>
              </a:spcBef>
              <a:spcAft>
                <a:spcPts val="0"/>
              </a:spcAft>
            </a:pPr>
            <a:r>
              <a:rPr lang="ja-JP" altLang="en-US" sz="1000" dirty="0" smtClean="0">
                <a:solidFill>
                  <a:prstClr val="black"/>
                </a:solidFill>
                <a:latin typeface="HGｺﾞｼｯｸM"/>
                <a:ea typeface="HGｺﾞｼｯｸM"/>
              </a:rPr>
              <a:t>○</a:t>
            </a:r>
            <a:r>
              <a:rPr lang="ja-JP" altLang="en-US" sz="1000" spc="-150" dirty="0">
                <a:solidFill>
                  <a:prstClr val="black"/>
                </a:solidFill>
                <a:latin typeface="HGｺﾞｼｯｸM"/>
                <a:ea typeface="HGｺﾞｼｯｸM"/>
              </a:rPr>
              <a:t>全ての介護予防</a:t>
            </a:r>
            <a:r>
              <a:rPr lang="ja-JP" altLang="en-US" sz="1000" spc="-150" dirty="0" smtClean="0">
                <a:solidFill>
                  <a:prstClr val="black"/>
                </a:solidFill>
                <a:latin typeface="HGｺﾞｼｯｸM"/>
                <a:ea typeface="HGｺﾞｼｯｸM"/>
              </a:rPr>
              <a:t>サービス（</a:t>
            </a:r>
            <a:r>
              <a:rPr lang="ja-JP" altLang="en-US" sz="1000" spc="-150" dirty="0">
                <a:solidFill>
                  <a:prstClr val="black"/>
                </a:solidFill>
                <a:latin typeface="HGｺﾞｼｯｸM"/>
                <a:ea typeface="HGｺﾞｼｯｸM"/>
              </a:rPr>
              <a:t>１６種類）について</a:t>
            </a:r>
            <a:r>
              <a:rPr lang="ja-JP" altLang="en-US" sz="1000" spc="-150" dirty="0" smtClean="0">
                <a:solidFill>
                  <a:prstClr val="black"/>
                </a:solidFill>
                <a:latin typeface="HGｺﾞｼｯｸM"/>
                <a:ea typeface="HGｺﾞｼｯｸM"/>
              </a:rPr>
              <a:t>、各サービス</a:t>
            </a:r>
            <a:r>
              <a:rPr lang="ja-JP" altLang="en-US" sz="1000" spc="-150" dirty="0">
                <a:solidFill>
                  <a:prstClr val="black"/>
                </a:solidFill>
                <a:latin typeface="HGｺﾞｼｯｸM"/>
                <a:ea typeface="HGｺﾞｼｯｸM"/>
              </a:rPr>
              <a:t>の給付実績のある保険者に所在する地域包括支援</a:t>
            </a:r>
            <a:r>
              <a:rPr lang="ja-JP" altLang="en-US" sz="1000" spc="-150" dirty="0" smtClean="0">
                <a:solidFill>
                  <a:prstClr val="black"/>
                </a:solidFill>
                <a:latin typeface="HGｺﾞｼｯｸM"/>
                <a:ea typeface="HGｺﾞｼｯｸM"/>
              </a:rPr>
              <a:t>センター</a:t>
            </a:r>
            <a:r>
              <a:rPr lang="ja-JP" altLang="en-US" sz="1000" spc="-300" dirty="0" smtClean="0">
                <a:solidFill>
                  <a:prstClr val="black"/>
                </a:solidFill>
                <a:latin typeface="HGｺﾞｼｯｸM"/>
                <a:ea typeface="HGｺﾞｼｯｸM"/>
              </a:rPr>
              <a:t>３，２８９</a:t>
            </a:r>
            <a:r>
              <a:rPr lang="ja-JP" altLang="en-US" sz="1000" spc="-150" dirty="0">
                <a:solidFill>
                  <a:prstClr val="black"/>
                </a:solidFill>
                <a:latin typeface="HGｺﾞｼｯｸM"/>
                <a:ea typeface="HGｺﾞｼｯｸM"/>
              </a:rPr>
              <a:t>事業所</a:t>
            </a:r>
            <a:r>
              <a:rPr lang="ja-JP" altLang="en-US" sz="1000" spc="-150" dirty="0" smtClean="0">
                <a:solidFill>
                  <a:prstClr val="black"/>
                </a:solidFill>
                <a:latin typeface="HGｺﾞｼｯｸM"/>
                <a:ea typeface="HGｺﾞｼｯｸM"/>
              </a:rPr>
              <a:t>、地域</a:t>
            </a:r>
            <a:r>
              <a:rPr lang="ja-JP" altLang="en-US" sz="1000" spc="-150" dirty="0">
                <a:solidFill>
                  <a:prstClr val="black"/>
                </a:solidFill>
                <a:latin typeface="HGｺﾞｼｯｸM"/>
                <a:ea typeface="HGｺﾞｼｯｸM"/>
              </a:rPr>
              <a:t>密着型介護予防サービス</a:t>
            </a:r>
            <a:r>
              <a:rPr lang="ja-JP" altLang="en-US" sz="1000" spc="-150" dirty="0" smtClean="0">
                <a:solidFill>
                  <a:prstClr val="black"/>
                </a:solidFill>
                <a:latin typeface="HGｺﾞｼｯｸM"/>
                <a:ea typeface="HGｺﾞｼｯｸM"/>
              </a:rPr>
              <a:t>事業所</a:t>
            </a:r>
            <a:endParaRPr lang="en-US" altLang="ja-JP" sz="1000" spc="-150" dirty="0" smtClean="0">
              <a:solidFill>
                <a:prstClr val="black"/>
              </a:solidFill>
              <a:latin typeface="HGｺﾞｼｯｸM"/>
              <a:ea typeface="HGｺﾞｼｯｸM"/>
            </a:endParaRPr>
          </a:p>
          <a:p>
            <a:pPr fontAlgn="auto">
              <a:spcBef>
                <a:spcPts val="0"/>
              </a:spcBef>
              <a:spcAft>
                <a:spcPts val="0"/>
              </a:spcAft>
            </a:pPr>
            <a:r>
              <a:rPr lang="ja-JP" altLang="en-US" sz="1000" spc="-300" dirty="0" smtClean="0">
                <a:solidFill>
                  <a:prstClr val="black"/>
                </a:solidFill>
                <a:latin typeface="HGｺﾞｼｯｸM"/>
                <a:ea typeface="HGｺﾞｼｯｸM"/>
              </a:rPr>
              <a:t>１，０００</a:t>
            </a:r>
            <a:r>
              <a:rPr lang="ja-JP" altLang="en-US" sz="1000" spc="-150" dirty="0" smtClean="0">
                <a:solidFill>
                  <a:prstClr val="black"/>
                </a:solidFill>
                <a:latin typeface="HGｺﾞｼｯｸM"/>
                <a:ea typeface="HGｺﾞｼｯｸM"/>
              </a:rPr>
              <a:t>事業所を無作為に抽出</a:t>
            </a:r>
            <a:r>
              <a:rPr lang="ja-JP" altLang="en-US" sz="1000" spc="-150" dirty="0">
                <a:solidFill>
                  <a:prstClr val="black"/>
                </a:solidFill>
                <a:latin typeface="HGｺﾞｼｯｸM"/>
                <a:ea typeface="HGｺﾞｼｯｸM"/>
              </a:rPr>
              <a:t>し、</a:t>
            </a:r>
            <a:r>
              <a:rPr lang="ja-JP" altLang="en-US" sz="1000" dirty="0">
                <a:solidFill>
                  <a:prstClr val="black"/>
                </a:solidFill>
                <a:latin typeface="HGｺﾞｼｯｸM"/>
                <a:ea typeface="HGｺﾞｼｯｸM"/>
              </a:rPr>
              <a:t>調査票を郵送配布</a:t>
            </a:r>
            <a:r>
              <a:rPr lang="ja-JP" altLang="en-US" sz="1000" dirty="0" smtClean="0">
                <a:solidFill>
                  <a:prstClr val="black"/>
                </a:solidFill>
                <a:latin typeface="HGｺﾞｼｯｸM"/>
                <a:ea typeface="HGｺﾞｼｯｸM"/>
              </a:rPr>
              <a:t>。（予め</a:t>
            </a:r>
            <a:r>
              <a:rPr lang="ja-JP" altLang="en-US" sz="1000" dirty="0">
                <a:solidFill>
                  <a:prstClr val="black"/>
                </a:solidFill>
                <a:latin typeface="HGｺﾞｼｯｸM"/>
                <a:ea typeface="HGｺﾞｼｯｸM"/>
              </a:rPr>
              <a:t>、介護予防サービスの種類を割り当てて、当該サービスの利用者について調査）</a:t>
            </a:r>
          </a:p>
          <a:p>
            <a:pPr marL="177800" indent="-177800" fontAlgn="auto">
              <a:spcBef>
                <a:spcPts val="0"/>
              </a:spcBef>
              <a:spcAft>
                <a:spcPts val="0"/>
              </a:spcAft>
            </a:pPr>
            <a:r>
              <a:rPr lang="ja-JP" altLang="en-US" sz="1000" dirty="0" smtClean="0">
                <a:solidFill>
                  <a:prstClr val="black"/>
                </a:solidFill>
                <a:latin typeface="HGｺﾞｼｯｸM"/>
                <a:ea typeface="HGｺﾞｼｯｸM"/>
              </a:rPr>
              <a:t>○回収率　</a:t>
            </a:r>
            <a:r>
              <a:rPr lang="ja-JP" altLang="en-US" sz="1000" spc="-300" dirty="0" smtClean="0">
                <a:solidFill>
                  <a:prstClr val="black"/>
                </a:solidFill>
                <a:latin typeface="HGｺﾞｼｯｸM"/>
                <a:ea typeface="HGｺﾞｼｯｸM"/>
              </a:rPr>
              <a:t>５５．２</a:t>
            </a:r>
            <a:r>
              <a:rPr lang="ja-JP" altLang="en-US" sz="1000" dirty="0" smtClean="0">
                <a:solidFill>
                  <a:prstClr val="black"/>
                </a:solidFill>
                <a:latin typeface="HGｺﾞｼｯｸM"/>
                <a:ea typeface="HGｺﾞｼｯｸM"/>
              </a:rPr>
              <a:t>％</a:t>
            </a:r>
            <a:r>
              <a:rPr lang="ja-JP" altLang="en-US" sz="1000" dirty="0">
                <a:solidFill>
                  <a:prstClr val="black"/>
                </a:solidFill>
                <a:latin typeface="HGｺﾞｼｯｸM"/>
                <a:ea typeface="HGｺﾞｼｯｸM"/>
              </a:rPr>
              <a:t>。</a:t>
            </a:r>
          </a:p>
          <a:p>
            <a:pPr fontAlgn="auto">
              <a:spcBef>
                <a:spcPts val="0"/>
              </a:spcBef>
              <a:spcAft>
                <a:spcPts val="0"/>
              </a:spcAft>
            </a:pPr>
            <a:r>
              <a:rPr lang="ja-JP" altLang="en-US" sz="1000" dirty="0">
                <a:solidFill>
                  <a:prstClr val="black"/>
                </a:solidFill>
                <a:latin typeface="HGｺﾞｼｯｸM"/>
                <a:ea typeface="HGｺﾞｼｯｸM"/>
              </a:rPr>
              <a:t>○</a:t>
            </a:r>
            <a:r>
              <a:rPr lang="ja-JP" altLang="en-US" sz="1000" spc="-150" dirty="0">
                <a:solidFill>
                  <a:prstClr val="black"/>
                </a:solidFill>
                <a:latin typeface="HGｺﾞｼｯｸM"/>
                <a:ea typeface="HGｺﾞｼｯｸM"/>
              </a:rPr>
              <a:t>ケアプラン作成者が、割り当てられた介護予防サービスの利用者について、聞き取り等により自記式で</a:t>
            </a:r>
            <a:r>
              <a:rPr lang="en-US" altLang="ja-JP" sz="1000" spc="-150" dirty="0">
                <a:solidFill>
                  <a:prstClr val="black"/>
                </a:solidFill>
                <a:latin typeface="HGｺﾞｼｯｸM"/>
                <a:ea typeface="HGｺﾞｼｯｸM"/>
              </a:rPr>
              <a:t>IADL</a:t>
            </a:r>
            <a:r>
              <a:rPr lang="ja-JP" altLang="en-US" sz="1000" spc="-150" dirty="0">
                <a:solidFill>
                  <a:prstClr val="black"/>
                </a:solidFill>
                <a:latin typeface="HGｺﾞｼｯｸM"/>
                <a:ea typeface="HGｺﾞｼｯｸM"/>
              </a:rPr>
              <a:t>や支援の状況等を</a:t>
            </a:r>
            <a:r>
              <a:rPr lang="ja-JP" altLang="en-US" sz="1000" spc="-150" dirty="0" smtClean="0">
                <a:solidFill>
                  <a:prstClr val="black"/>
                </a:solidFill>
                <a:latin typeface="HGｺﾞｼｯｸM"/>
                <a:ea typeface="HGｺﾞｼｯｸM"/>
              </a:rPr>
              <a:t>記入</a:t>
            </a:r>
            <a:endParaRPr lang="en-US" altLang="ja-JP" sz="1000" b="1" spc="-150" dirty="0" smtClean="0">
              <a:solidFill>
                <a:prstClr val="black"/>
              </a:solidFill>
              <a:latin typeface="HGｺﾞｼｯｸM"/>
              <a:ea typeface="HGｺﾞｼｯｸM"/>
            </a:endParaRPr>
          </a:p>
        </p:txBody>
      </p:sp>
      <p:sp>
        <p:nvSpPr>
          <p:cNvPr id="2" name="左大かっこ 1"/>
          <p:cNvSpPr/>
          <p:nvPr/>
        </p:nvSpPr>
        <p:spPr>
          <a:xfrm>
            <a:off x="740532" y="1995194"/>
            <a:ext cx="146012" cy="802592"/>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右大かっこ 2"/>
          <p:cNvSpPr/>
          <p:nvPr/>
        </p:nvSpPr>
        <p:spPr>
          <a:xfrm>
            <a:off x="9374157" y="2035312"/>
            <a:ext cx="132363" cy="762474"/>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左大かっこ 54"/>
          <p:cNvSpPr/>
          <p:nvPr/>
        </p:nvSpPr>
        <p:spPr>
          <a:xfrm>
            <a:off x="729489" y="4559615"/>
            <a:ext cx="146012" cy="802592"/>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右大かっこ 58"/>
          <p:cNvSpPr/>
          <p:nvPr/>
        </p:nvSpPr>
        <p:spPr>
          <a:xfrm>
            <a:off x="9358714" y="4605826"/>
            <a:ext cx="146864" cy="802592"/>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a:off x="3711054" y="3861048"/>
            <a:ext cx="1493293" cy="1484583"/>
          </a:xfrm>
          <a:custGeom>
            <a:avLst/>
            <a:gdLst>
              <a:gd name="connsiteX0" fmla="*/ 0 w 1378424"/>
              <a:gd name="connsiteY0" fmla="*/ 0 h 1610436"/>
              <a:gd name="connsiteX1" fmla="*/ 0 w 1378424"/>
              <a:gd name="connsiteY1" fmla="*/ 409433 h 1610436"/>
              <a:gd name="connsiteX2" fmla="*/ 27296 w 1378424"/>
              <a:gd name="connsiteY2" fmla="*/ 873457 h 1610436"/>
              <a:gd name="connsiteX3" fmla="*/ 27296 w 1378424"/>
              <a:gd name="connsiteY3" fmla="*/ 1105469 h 1610436"/>
              <a:gd name="connsiteX4" fmla="*/ 341194 w 1378424"/>
              <a:gd name="connsiteY4" fmla="*/ 1364776 h 1610436"/>
              <a:gd name="connsiteX5" fmla="*/ 341194 w 1378424"/>
              <a:gd name="connsiteY5" fmla="*/ 1610436 h 1610436"/>
              <a:gd name="connsiteX6" fmla="*/ 1364776 w 1378424"/>
              <a:gd name="connsiteY6" fmla="*/ 1610436 h 1610436"/>
              <a:gd name="connsiteX7" fmla="*/ 1378424 w 1378424"/>
              <a:gd name="connsiteY7" fmla="*/ 1364776 h 1610436"/>
              <a:gd name="connsiteX8" fmla="*/ 1310185 w 1378424"/>
              <a:gd name="connsiteY8" fmla="*/ 1050877 h 1610436"/>
              <a:gd name="connsiteX9" fmla="*/ 1310185 w 1378424"/>
              <a:gd name="connsiteY9" fmla="*/ 846161 h 1610436"/>
              <a:gd name="connsiteX10" fmla="*/ 1241946 w 1378424"/>
              <a:gd name="connsiteY10" fmla="*/ 382137 h 1610436"/>
              <a:gd name="connsiteX11" fmla="*/ 1228299 w 1378424"/>
              <a:gd name="connsiteY11" fmla="*/ 13648 h 1610436"/>
              <a:gd name="connsiteX12" fmla="*/ 0 w 1378424"/>
              <a:gd name="connsiteY12" fmla="*/ 0 h 16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424" h="1610436">
                <a:moveTo>
                  <a:pt x="0" y="0"/>
                </a:moveTo>
                <a:lnTo>
                  <a:pt x="0" y="409433"/>
                </a:lnTo>
                <a:lnTo>
                  <a:pt x="27296" y="873457"/>
                </a:lnTo>
                <a:lnTo>
                  <a:pt x="27296" y="1105469"/>
                </a:lnTo>
                <a:lnTo>
                  <a:pt x="341194" y="1364776"/>
                </a:lnTo>
                <a:lnTo>
                  <a:pt x="341194" y="1610436"/>
                </a:lnTo>
                <a:lnTo>
                  <a:pt x="1364776" y="1610436"/>
                </a:lnTo>
                <a:lnTo>
                  <a:pt x="1378424" y="1364776"/>
                </a:lnTo>
                <a:lnTo>
                  <a:pt x="1310185" y="1050877"/>
                </a:lnTo>
                <a:lnTo>
                  <a:pt x="1310185" y="846161"/>
                </a:lnTo>
                <a:lnTo>
                  <a:pt x="1241946" y="382137"/>
                </a:lnTo>
                <a:lnTo>
                  <a:pt x="1228299" y="13648"/>
                </a:lnTo>
                <a:lnTo>
                  <a:pt x="0" y="0"/>
                </a:lnTo>
                <a:close/>
              </a:path>
            </a:pathLst>
          </a:cu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2942230" y="1255594"/>
            <a:ext cx="2469108" cy="1487606"/>
          </a:xfrm>
          <a:custGeom>
            <a:avLst/>
            <a:gdLst>
              <a:gd name="connsiteX0" fmla="*/ 559559 w 2279177"/>
              <a:gd name="connsiteY0" fmla="*/ 0 h 1487606"/>
              <a:gd name="connsiteX1" fmla="*/ 559559 w 2279177"/>
              <a:gd name="connsiteY1" fmla="*/ 354842 h 1487606"/>
              <a:gd name="connsiteX2" fmla="*/ 0 w 2279177"/>
              <a:gd name="connsiteY2" fmla="*/ 846161 h 1487606"/>
              <a:gd name="connsiteX3" fmla="*/ 27296 w 2279177"/>
              <a:gd name="connsiteY3" fmla="*/ 1050878 h 1487606"/>
              <a:gd name="connsiteX4" fmla="*/ 627797 w 2279177"/>
              <a:gd name="connsiteY4" fmla="*/ 1296537 h 1487606"/>
              <a:gd name="connsiteX5" fmla="*/ 614150 w 2279177"/>
              <a:gd name="connsiteY5" fmla="*/ 1473958 h 1487606"/>
              <a:gd name="connsiteX6" fmla="*/ 2279177 w 2279177"/>
              <a:gd name="connsiteY6" fmla="*/ 1487606 h 1487606"/>
              <a:gd name="connsiteX7" fmla="*/ 2279177 w 2279177"/>
              <a:gd name="connsiteY7" fmla="*/ 13648 h 1487606"/>
              <a:gd name="connsiteX8" fmla="*/ 559559 w 2279177"/>
              <a:gd name="connsiteY8" fmla="*/ 0 h 14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9177" h="1487606">
                <a:moveTo>
                  <a:pt x="559559" y="0"/>
                </a:moveTo>
                <a:lnTo>
                  <a:pt x="559559" y="354842"/>
                </a:lnTo>
                <a:lnTo>
                  <a:pt x="0" y="846161"/>
                </a:lnTo>
                <a:lnTo>
                  <a:pt x="27296" y="1050878"/>
                </a:lnTo>
                <a:lnTo>
                  <a:pt x="627797" y="1296537"/>
                </a:lnTo>
                <a:lnTo>
                  <a:pt x="614150" y="1473958"/>
                </a:lnTo>
                <a:lnTo>
                  <a:pt x="2279177" y="1487606"/>
                </a:lnTo>
                <a:lnTo>
                  <a:pt x="2279177" y="13648"/>
                </a:lnTo>
                <a:lnTo>
                  <a:pt x="559559" y="0"/>
                </a:lnTo>
                <a:close/>
              </a:path>
            </a:pathLst>
          </a:cu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スライド番号プレースホルダー 4"/>
          <p:cNvSpPr txBox="1">
            <a:spLocks/>
          </p:cNvSpPr>
          <p:nvPr/>
        </p:nvSpPr>
        <p:spPr>
          <a:xfrm>
            <a:off x="9263014" y="6476827"/>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61</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7921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2520" y="44625"/>
            <a:ext cx="8684632" cy="40639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t"/>
          <a:lstStyle/>
          <a:p>
            <a:pPr algn="ctr"/>
            <a:r>
              <a:rPr lang="ja-JP" altLang="en-US" sz="2400" b="1" dirty="0" smtClean="0">
                <a:solidFill>
                  <a:schemeClr val="tx1"/>
                </a:solidFill>
                <a:latin typeface="HGSｺﾞｼｯｸE" panose="020B0900000000000000" pitchFamily="50" charset="-128"/>
                <a:ea typeface="HGSｺﾞｼｯｸE" panose="020B0900000000000000" pitchFamily="50" charset="-128"/>
              </a:rPr>
              <a:t>新しい介護予防・日常生活支援総合事業（新しい総合事業）</a:t>
            </a:r>
            <a:endParaRPr lang="ja-JP" altLang="en-US" sz="2400" b="1" dirty="0">
              <a:solidFill>
                <a:schemeClr val="tx1"/>
              </a:solidFill>
              <a:latin typeface="HGSｺﾞｼｯｸE" panose="020B0900000000000000" pitchFamily="50" charset="-128"/>
              <a:ea typeface="HGSｺﾞｼｯｸE" panose="020B0900000000000000" pitchFamily="50" charset="-128"/>
            </a:endParaRPr>
          </a:p>
        </p:txBody>
      </p:sp>
      <p:sp>
        <p:nvSpPr>
          <p:cNvPr id="53" name="正方形/長方形 52"/>
          <p:cNvSpPr/>
          <p:nvPr/>
        </p:nvSpPr>
        <p:spPr>
          <a:xfrm>
            <a:off x="1" y="646814"/>
            <a:ext cx="9906000" cy="18460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200"/>
              </a:lnSpc>
            </a:pPr>
            <a:r>
              <a:rPr lang="ja-JP" altLang="en-US" sz="1400" dirty="0" smtClean="0">
                <a:solidFill>
                  <a:schemeClr val="tx1"/>
                </a:solidFill>
              </a:rPr>
              <a:t>○</a:t>
            </a:r>
            <a:r>
              <a:rPr lang="ja-JP" altLang="en-US" sz="1400" b="1" u="sng" dirty="0" smtClean="0">
                <a:solidFill>
                  <a:schemeClr val="tx1"/>
                </a:solidFill>
              </a:rPr>
              <a:t>すべての市町村が２９年４月までに「総合事業」を開始</a:t>
            </a:r>
            <a:r>
              <a:rPr lang="en-US" altLang="ja-JP" sz="1400" dirty="0" smtClean="0">
                <a:solidFill>
                  <a:schemeClr val="tx1"/>
                </a:solidFill>
              </a:rPr>
              <a:t>(</a:t>
            </a:r>
            <a:r>
              <a:rPr lang="ja-JP" altLang="en-US" sz="1400" dirty="0" smtClean="0">
                <a:solidFill>
                  <a:schemeClr val="tx1"/>
                </a:solidFill>
              </a:rPr>
              <a:t>総合事業は「介護予防・生活支援サービス事業」と「一般介護予防事業」　</a:t>
            </a:r>
            <a:endParaRPr lang="en-US" altLang="ja-JP" sz="1400" dirty="0" smtClean="0">
              <a:solidFill>
                <a:schemeClr val="tx1"/>
              </a:solidFill>
            </a:endParaRPr>
          </a:p>
          <a:p>
            <a:pPr>
              <a:lnSpc>
                <a:spcPts val="2200"/>
              </a:lnSpc>
            </a:pPr>
            <a:r>
              <a:rPr lang="ja-JP" altLang="en-US" sz="1400" dirty="0">
                <a:solidFill>
                  <a:schemeClr val="tx1"/>
                </a:solidFill>
              </a:rPr>
              <a:t>　</a:t>
            </a:r>
            <a:r>
              <a:rPr lang="ja-JP" altLang="en-US" sz="1400" dirty="0" smtClean="0">
                <a:solidFill>
                  <a:schemeClr val="tx1"/>
                </a:solidFill>
              </a:rPr>
              <a:t>から構成</a:t>
            </a:r>
            <a:r>
              <a:rPr lang="en-US" altLang="ja-JP" sz="1400" dirty="0" smtClean="0">
                <a:solidFill>
                  <a:schemeClr val="tx1"/>
                </a:solidFill>
              </a:rPr>
              <a:t>)</a:t>
            </a:r>
            <a:r>
              <a:rPr lang="ja-JP" altLang="en-US" sz="1400" dirty="0" err="1" smtClean="0">
                <a:solidFill>
                  <a:schemeClr val="tx1"/>
                </a:solidFill>
              </a:rPr>
              <a:t>。</a:t>
            </a:r>
            <a:r>
              <a:rPr lang="ja-JP" altLang="en-US" sz="1400" dirty="0" smtClean="0">
                <a:solidFill>
                  <a:schemeClr val="tx1"/>
                </a:solidFill>
              </a:rPr>
              <a:t>→訪問</a:t>
            </a:r>
            <a:r>
              <a:rPr lang="ja-JP" altLang="en-US" sz="1400" dirty="0">
                <a:solidFill>
                  <a:schemeClr val="tx1"/>
                </a:solidFill>
              </a:rPr>
              <a:t>介護、通所</a:t>
            </a:r>
            <a:r>
              <a:rPr lang="ja-JP" altLang="en-US" sz="1400" dirty="0" smtClean="0">
                <a:solidFill>
                  <a:schemeClr val="tx1"/>
                </a:solidFill>
              </a:rPr>
              <a:t>介護</a:t>
            </a:r>
            <a:r>
              <a:rPr lang="ja-JP" altLang="en-US" sz="1400" dirty="0">
                <a:solidFill>
                  <a:schemeClr val="tx1"/>
                </a:solidFill>
              </a:rPr>
              <a:t>は</a:t>
            </a:r>
            <a:r>
              <a:rPr lang="ja-JP" altLang="en-US" sz="1400" dirty="0" smtClean="0">
                <a:solidFill>
                  <a:schemeClr val="tx1"/>
                </a:solidFill>
              </a:rPr>
              <a:t>総合事業</a:t>
            </a:r>
            <a:r>
              <a:rPr lang="ja-JP" altLang="en-US" sz="1400" dirty="0">
                <a:solidFill>
                  <a:schemeClr val="tx1"/>
                </a:solidFill>
              </a:rPr>
              <a:t>の</a:t>
            </a:r>
            <a:r>
              <a:rPr lang="ja-JP" altLang="en-US" sz="1400" dirty="0" smtClean="0">
                <a:solidFill>
                  <a:schemeClr val="tx1"/>
                </a:solidFill>
              </a:rPr>
              <a:t>サービス</a:t>
            </a:r>
            <a:r>
              <a:rPr lang="ja-JP" altLang="en-US" sz="1400" dirty="0">
                <a:solidFill>
                  <a:schemeClr val="tx1"/>
                </a:solidFill>
              </a:rPr>
              <a:t>に</a:t>
            </a:r>
            <a:r>
              <a:rPr lang="ja-JP" altLang="en-US" sz="1400" dirty="0" smtClean="0">
                <a:solidFill>
                  <a:schemeClr val="tx1"/>
                </a:solidFill>
              </a:rPr>
              <a:t>すべて移行</a:t>
            </a:r>
            <a:r>
              <a:rPr lang="ja-JP" altLang="en-US" sz="1200" dirty="0" smtClean="0">
                <a:solidFill>
                  <a:schemeClr val="tx1"/>
                </a:solidFill>
              </a:rPr>
              <a:t>（２９年度末）</a:t>
            </a:r>
            <a:r>
              <a:rPr lang="ja-JP" altLang="en-US" sz="1400" dirty="0" smtClean="0">
                <a:solidFill>
                  <a:schemeClr val="tx1"/>
                </a:solidFill>
              </a:rPr>
              <a:t>（訪問介護、通所介護以外のサービスは予防　</a:t>
            </a:r>
            <a:endParaRPr lang="en-US" altLang="ja-JP" sz="1400" dirty="0" smtClean="0">
              <a:solidFill>
                <a:schemeClr val="tx1"/>
              </a:solidFill>
            </a:endParaRPr>
          </a:p>
          <a:p>
            <a:pPr>
              <a:lnSpc>
                <a:spcPts val="2200"/>
              </a:lnSpc>
            </a:pPr>
            <a:r>
              <a:rPr lang="ja-JP" altLang="en-US" sz="1400" dirty="0">
                <a:solidFill>
                  <a:schemeClr val="tx1"/>
                </a:solidFill>
              </a:rPr>
              <a:t>　</a:t>
            </a:r>
            <a:r>
              <a:rPr lang="ja-JP" altLang="en-US" sz="1400" dirty="0" smtClean="0">
                <a:solidFill>
                  <a:schemeClr val="tx1"/>
                </a:solidFill>
              </a:rPr>
              <a:t>給付によるサービス利用。）</a:t>
            </a:r>
            <a:r>
              <a:rPr lang="ja-JP" altLang="en-US" sz="1050" dirty="0" smtClean="0">
                <a:solidFill>
                  <a:schemeClr val="tx1"/>
                </a:solidFill>
              </a:rPr>
              <a:t>　</a:t>
            </a:r>
            <a:r>
              <a:rPr lang="en-US" altLang="ja-JP" sz="1050" dirty="0">
                <a:solidFill>
                  <a:schemeClr val="tx1"/>
                </a:solidFill>
                <a:latin typeface="ＭＳ Ｐ明朝" panose="02020600040205080304" pitchFamily="18" charset="-128"/>
                <a:ea typeface="ＭＳ Ｐ明朝" panose="02020600040205080304" pitchFamily="18" charset="-128"/>
              </a:rPr>
              <a:t>※</a:t>
            </a:r>
            <a:r>
              <a:rPr lang="ja-JP" altLang="en-US" sz="1050" dirty="0">
                <a:solidFill>
                  <a:schemeClr val="tx1"/>
                </a:solidFill>
                <a:latin typeface="ＭＳ Ｐ明朝" panose="02020600040205080304" pitchFamily="18" charset="-128"/>
                <a:ea typeface="ＭＳ Ｐ明朝" panose="02020600040205080304" pitchFamily="18" charset="-128"/>
              </a:rPr>
              <a:t>介護予防・日常生活支援総合事業は平成</a:t>
            </a:r>
            <a:r>
              <a:rPr lang="en-US" altLang="ja-JP" sz="1050" dirty="0">
                <a:solidFill>
                  <a:schemeClr val="tx1"/>
                </a:solidFill>
                <a:latin typeface="ＭＳ Ｐ明朝" panose="02020600040205080304" pitchFamily="18" charset="-128"/>
                <a:ea typeface="ＭＳ Ｐ明朝" panose="02020600040205080304" pitchFamily="18" charset="-128"/>
              </a:rPr>
              <a:t>24</a:t>
            </a:r>
            <a:r>
              <a:rPr lang="ja-JP" altLang="en-US" sz="1050" dirty="0">
                <a:solidFill>
                  <a:schemeClr val="tx1"/>
                </a:solidFill>
                <a:latin typeface="ＭＳ Ｐ明朝" panose="02020600040205080304" pitchFamily="18" charset="-128"/>
                <a:ea typeface="ＭＳ Ｐ明朝" panose="02020600040205080304" pitchFamily="18" charset="-128"/>
              </a:rPr>
              <a:t>年度から開始している</a:t>
            </a:r>
            <a:r>
              <a:rPr lang="ja-JP" altLang="en-US" sz="1050" dirty="0" smtClean="0">
                <a:solidFill>
                  <a:schemeClr val="tx1"/>
                </a:solidFill>
                <a:latin typeface="ＭＳ Ｐ明朝" panose="02020600040205080304" pitchFamily="18" charset="-128"/>
                <a:ea typeface="ＭＳ Ｐ明朝" panose="02020600040205080304" pitchFamily="18" charset="-128"/>
              </a:rPr>
              <a:t>。</a:t>
            </a:r>
            <a:r>
              <a:rPr lang="ja-JP" altLang="en-US" sz="1400" dirty="0" smtClean="0">
                <a:solidFill>
                  <a:schemeClr val="tx1"/>
                </a:solidFill>
              </a:rPr>
              <a:t>　</a:t>
            </a:r>
            <a:endParaRPr lang="en-US" altLang="ja-JP" sz="1400" dirty="0" smtClean="0">
              <a:solidFill>
                <a:schemeClr val="tx1"/>
              </a:solidFill>
            </a:endParaRPr>
          </a:p>
          <a:p>
            <a:pPr>
              <a:lnSpc>
                <a:spcPts val="2200"/>
              </a:lnSpc>
            </a:pPr>
            <a:r>
              <a:rPr lang="ja-JP" altLang="en-US" sz="1400" dirty="0" smtClean="0">
                <a:solidFill>
                  <a:schemeClr val="tx1"/>
                </a:solidFill>
              </a:rPr>
              <a:t>○要支援者は、ケアマネジメントを行い、総合事業によるサービス（訪問型</a:t>
            </a:r>
            <a:r>
              <a:rPr lang="ja-JP" altLang="en-US" sz="1400" dirty="0">
                <a:solidFill>
                  <a:schemeClr val="tx1"/>
                </a:solidFill>
              </a:rPr>
              <a:t>・</a:t>
            </a:r>
            <a:r>
              <a:rPr lang="ja-JP" altLang="en-US" sz="1400" dirty="0" smtClean="0">
                <a:solidFill>
                  <a:schemeClr val="tx1"/>
                </a:solidFill>
              </a:rPr>
              <a:t>通所型サービス等）と、予防</a:t>
            </a:r>
            <a:r>
              <a:rPr lang="ja-JP" altLang="en-US" sz="1400" dirty="0">
                <a:solidFill>
                  <a:schemeClr val="tx1"/>
                </a:solidFill>
              </a:rPr>
              <a:t>給付による</a:t>
            </a:r>
            <a:r>
              <a:rPr lang="ja-JP" altLang="en-US" sz="1400" dirty="0" smtClean="0">
                <a:solidFill>
                  <a:schemeClr val="tx1"/>
                </a:solidFill>
              </a:rPr>
              <a:t>サービスを適切</a:t>
            </a:r>
            <a:endParaRPr lang="en-US" altLang="ja-JP" sz="1400" dirty="0" smtClean="0">
              <a:solidFill>
                <a:schemeClr val="tx1"/>
              </a:solidFill>
            </a:endParaRPr>
          </a:p>
          <a:p>
            <a:pPr>
              <a:lnSpc>
                <a:spcPts val="2200"/>
              </a:lnSpc>
            </a:pPr>
            <a:r>
              <a:rPr lang="ja-JP" altLang="en-US" sz="1400" dirty="0">
                <a:solidFill>
                  <a:schemeClr val="tx1"/>
                </a:solidFill>
              </a:rPr>
              <a:t>　</a:t>
            </a:r>
            <a:r>
              <a:rPr lang="ja-JP" altLang="en-US" sz="1400" dirty="0" smtClean="0">
                <a:solidFill>
                  <a:schemeClr val="tx1"/>
                </a:solidFill>
              </a:rPr>
              <a:t>に組み合わせつつ、サービス利用。</a:t>
            </a:r>
            <a:endParaRPr lang="en-US" altLang="ja-JP" sz="1400" dirty="0" smtClean="0">
              <a:solidFill>
                <a:schemeClr val="tx1"/>
              </a:solidFill>
            </a:endParaRPr>
          </a:p>
          <a:p>
            <a:pPr marL="174625" indent="-174625">
              <a:lnSpc>
                <a:spcPts val="2200"/>
              </a:lnSpc>
              <a:tabLst>
                <a:tab pos="174625" algn="l"/>
              </a:tabLst>
            </a:pPr>
            <a:r>
              <a:rPr lang="ja-JP" altLang="en-US" sz="1400" dirty="0" smtClean="0">
                <a:solidFill>
                  <a:schemeClr val="tx1"/>
                </a:solidFill>
              </a:rPr>
              <a:t>○総合事業のみ利用する場合は要支援認定は不要。基本チェックリストで判断を行う。</a:t>
            </a:r>
            <a:endParaRPr lang="en-US" altLang="ja-JP" sz="1400" dirty="0" smtClean="0">
              <a:solidFill>
                <a:schemeClr val="tx1"/>
              </a:solidFill>
            </a:endParaRPr>
          </a:p>
          <a:p>
            <a:pPr>
              <a:lnSpc>
                <a:spcPts val="2200"/>
              </a:lnSpc>
            </a:pPr>
            <a:endParaRPr lang="en-US" altLang="ja-JP" sz="1400" dirty="0" smtClean="0">
              <a:solidFill>
                <a:schemeClr val="tx1"/>
              </a:solidFill>
            </a:endParaRPr>
          </a:p>
          <a:p>
            <a:pPr>
              <a:lnSpc>
                <a:spcPts val="2200"/>
              </a:lnSpc>
            </a:pPr>
            <a:endParaRPr kumimoji="1" lang="ja-JP" altLang="en-US" sz="1400" dirty="0">
              <a:solidFill>
                <a:schemeClr val="tx1"/>
              </a:solidFill>
            </a:endParaRPr>
          </a:p>
        </p:txBody>
      </p:sp>
      <p:sp>
        <p:nvSpPr>
          <p:cNvPr id="41" name="正方形/長方形 40"/>
          <p:cNvSpPr/>
          <p:nvPr/>
        </p:nvSpPr>
        <p:spPr>
          <a:xfrm>
            <a:off x="1856656" y="2673647"/>
            <a:ext cx="3456384" cy="4184353"/>
          </a:xfrm>
          <a:prstGeom prst="rect">
            <a:avLst/>
          </a:prstGeom>
          <a:solidFill>
            <a:srgbClr val="FF9933"/>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t"/>
          <a:lstStyle/>
          <a:p>
            <a:endParaRPr lang="ja-JP" altLang="en-US" sz="2400" dirty="0">
              <a:solidFill>
                <a:prstClr val="black"/>
              </a:solidFill>
            </a:endParaRPr>
          </a:p>
        </p:txBody>
      </p:sp>
      <p:sp>
        <p:nvSpPr>
          <p:cNvPr id="34" name="正方形/長方形 33"/>
          <p:cNvSpPr/>
          <p:nvPr/>
        </p:nvSpPr>
        <p:spPr>
          <a:xfrm>
            <a:off x="5313040" y="2673648"/>
            <a:ext cx="3116080" cy="4184352"/>
          </a:xfrm>
          <a:prstGeom prst="rect">
            <a:avLst/>
          </a:prstGeom>
          <a:solidFill>
            <a:schemeClr val="accent3">
              <a:lumMod val="40000"/>
              <a:lumOff val="6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33" name="正方形/長方形 32"/>
          <p:cNvSpPr/>
          <p:nvPr/>
        </p:nvSpPr>
        <p:spPr>
          <a:xfrm>
            <a:off x="2182890" y="3825364"/>
            <a:ext cx="2340260" cy="101743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000" indent="-457200" algn="ctr"/>
            <a:endParaRPr lang="en-US" altLang="ja-JP" sz="1400" b="1" u="sng" dirty="0" smtClean="0">
              <a:solidFill>
                <a:prstClr val="black"/>
              </a:solidFill>
            </a:endParaRPr>
          </a:p>
          <a:p>
            <a:pPr marL="180000" indent="-457200" algn="ctr"/>
            <a:endParaRPr lang="en-US" altLang="ja-JP" sz="1400" b="1" u="sng" dirty="0" smtClean="0">
              <a:solidFill>
                <a:prstClr val="black"/>
              </a:solidFill>
            </a:endParaRPr>
          </a:p>
          <a:p>
            <a:pPr marL="180000" indent="-457200" algn="ctr"/>
            <a:endParaRPr lang="en-US" altLang="ja-JP" sz="1400" b="1" u="sng" dirty="0" smtClean="0">
              <a:solidFill>
                <a:prstClr val="black"/>
              </a:solidFill>
            </a:endParaRPr>
          </a:p>
          <a:p>
            <a:pPr marL="180000" indent="-457200" algn="ctr"/>
            <a:r>
              <a:rPr lang="ja-JP" altLang="en-US" sz="1600" dirty="0" smtClean="0">
                <a:solidFill>
                  <a:schemeClr val="tx1"/>
                </a:solidFill>
              </a:rPr>
              <a:t>訪問看護、福祉用具等</a:t>
            </a:r>
            <a:endParaRPr lang="en-US" altLang="ja-JP" sz="1600" dirty="0" smtClean="0">
              <a:solidFill>
                <a:schemeClr val="tx1"/>
              </a:solidFill>
            </a:endParaRPr>
          </a:p>
          <a:p>
            <a:pPr marL="180000" lvl="0" indent="-457200"/>
            <a:r>
              <a:rPr lang="en-US" altLang="ja-JP" sz="1050" dirty="0">
                <a:solidFill>
                  <a:prstClr val="black"/>
                </a:solidFill>
                <a:latin typeface="ＭＳ Ｐ明朝" panose="02020600040205080304" pitchFamily="18" charset="-128"/>
                <a:ea typeface="ＭＳ Ｐ明朝" panose="02020600040205080304" pitchFamily="18" charset="-128"/>
              </a:rPr>
              <a:t>※</a:t>
            </a:r>
            <a:r>
              <a:rPr lang="ja-JP" altLang="en-US" sz="1050" dirty="0">
                <a:solidFill>
                  <a:prstClr val="black"/>
                </a:solidFill>
                <a:latin typeface="ＭＳ Ｐ明朝" panose="02020600040205080304" pitchFamily="18" charset="-128"/>
                <a:ea typeface="ＭＳ Ｐ明朝" panose="02020600040205080304" pitchFamily="18" charset="-128"/>
              </a:rPr>
              <a:t>全国一律の人員基準、運営基準</a:t>
            </a:r>
            <a:endParaRPr lang="en-US" altLang="ja-JP" sz="1050" dirty="0">
              <a:solidFill>
                <a:prstClr val="black"/>
              </a:solidFill>
              <a:latin typeface="ＭＳ Ｐ明朝" panose="02020600040205080304" pitchFamily="18" charset="-128"/>
              <a:ea typeface="ＭＳ Ｐ明朝" panose="02020600040205080304" pitchFamily="18" charset="-128"/>
            </a:endParaRPr>
          </a:p>
          <a:p>
            <a:pPr marL="180000" lvl="0" indent="-457200"/>
            <a:r>
              <a:rPr lang="en-US" altLang="ja-JP" sz="1050" dirty="0">
                <a:solidFill>
                  <a:prstClr val="black"/>
                </a:solidFill>
                <a:latin typeface="ＭＳ Ｐ明朝" panose="02020600040205080304" pitchFamily="18" charset="-128"/>
                <a:ea typeface="ＭＳ Ｐ明朝" panose="02020600040205080304" pitchFamily="18" charset="-128"/>
              </a:rPr>
              <a:t>※</a:t>
            </a:r>
            <a:r>
              <a:rPr lang="ja-JP" altLang="en-US" sz="1050" dirty="0">
                <a:solidFill>
                  <a:prstClr val="black"/>
                </a:solidFill>
                <a:latin typeface="ＭＳ Ｐ明朝" panose="02020600040205080304" pitchFamily="18" charset="-128"/>
                <a:ea typeface="ＭＳ Ｐ明朝" panose="02020600040205080304" pitchFamily="18" charset="-128"/>
              </a:rPr>
              <a:t>訪問介護・通所介護は総合事業によるサービスへ移行</a:t>
            </a:r>
            <a:endParaRPr lang="en-US" altLang="ja-JP" sz="1050" dirty="0">
              <a:solidFill>
                <a:prstClr val="black"/>
              </a:solidFill>
              <a:latin typeface="ＭＳ Ｐ明朝" panose="02020600040205080304" pitchFamily="18" charset="-128"/>
              <a:ea typeface="ＭＳ Ｐ明朝" panose="02020600040205080304" pitchFamily="18" charset="-128"/>
            </a:endParaRPr>
          </a:p>
          <a:p>
            <a:pPr marL="180000" indent="-457200" algn="ctr"/>
            <a:endParaRPr lang="en-US" altLang="ja-JP" sz="1400" b="1" u="sng" dirty="0" smtClean="0">
              <a:solidFill>
                <a:prstClr val="black"/>
              </a:solidFill>
            </a:endParaRPr>
          </a:p>
          <a:p>
            <a:pPr marL="180000" indent="-457200" algn="ctr"/>
            <a:endParaRPr lang="ja-JP" altLang="en-US" sz="1400" b="1" u="sng" dirty="0" smtClean="0">
              <a:solidFill>
                <a:prstClr val="black"/>
              </a:solidFill>
            </a:endParaRPr>
          </a:p>
        </p:txBody>
      </p:sp>
      <p:sp>
        <p:nvSpPr>
          <p:cNvPr id="67" name="角丸四角形 66"/>
          <p:cNvSpPr/>
          <p:nvPr/>
        </p:nvSpPr>
        <p:spPr>
          <a:xfrm>
            <a:off x="-1641" y="3901422"/>
            <a:ext cx="1858297" cy="10185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sz="2000" b="1" dirty="0" smtClean="0">
                <a:solidFill>
                  <a:prstClr val="white"/>
                </a:solidFill>
              </a:rPr>
              <a:t>介護予防給付</a:t>
            </a:r>
            <a:endParaRPr lang="ja-JP" altLang="en-US" sz="2000" b="1" dirty="0">
              <a:solidFill>
                <a:prstClr val="white"/>
              </a:solidFill>
            </a:endParaRPr>
          </a:p>
        </p:txBody>
      </p:sp>
      <p:sp>
        <p:nvSpPr>
          <p:cNvPr id="24" name="角丸四角形 23"/>
          <p:cNvSpPr/>
          <p:nvPr/>
        </p:nvSpPr>
        <p:spPr>
          <a:xfrm>
            <a:off x="5334911" y="2624318"/>
            <a:ext cx="3072337" cy="358576"/>
          </a:xfrm>
          <a:prstGeom prst="roundRect">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1200" dirty="0">
                <a:solidFill>
                  <a:schemeClr val="tx1"/>
                </a:solidFill>
              </a:rPr>
              <a:t>介護</a:t>
            </a:r>
            <a:r>
              <a:rPr lang="ja-JP" altLang="en-US" sz="1200" dirty="0" smtClean="0">
                <a:solidFill>
                  <a:schemeClr val="tx1"/>
                </a:solidFill>
              </a:rPr>
              <a:t>予防・生活支援サービス事業対象者</a:t>
            </a:r>
            <a:endParaRPr lang="ja-JP" altLang="en-US" sz="1200" dirty="0">
              <a:solidFill>
                <a:schemeClr val="tx1"/>
              </a:solidFill>
            </a:endParaRPr>
          </a:p>
        </p:txBody>
      </p:sp>
      <p:sp>
        <p:nvSpPr>
          <p:cNvPr id="23" name="角丸四角形 22"/>
          <p:cNvSpPr/>
          <p:nvPr/>
        </p:nvSpPr>
        <p:spPr>
          <a:xfrm>
            <a:off x="2356925" y="2613454"/>
            <a:ext cx="2457257" cy="311491"/>
          </a:xfrm>
          <a:prstGeom prst="roundRect">
            <a:avLst/>
          </a:prstGeom>
          <a:solidFill>
            <a:srgbClr val="FF9933"/>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t"/>
          <a:lstStyle/>
          <a:p>
            <a:pPr algn="ctr"/>
            <a:r>
              <a:rPr lang="ja-JP" altLang="en-US" dirty="0" smtClean="0">
                <a:solidFill>
                  <a:prstClr val="black"/>
                </a:solidFill>
              </a:rPr>
              <a:t>要　支　援　者</a:t>
            </a:r>
            <a:endParaRPr lang="ja-JP" altLang="en-US" dirty="0">
              <a:solidFill>
                <a:prstClr val="black"/>
              </a:solidFill>
            </a:endParaRPr>
          </a:p>
        </p:txBody>
      </p:sp>
      <p:sp>
        <p:nvSpPr>
          <p:cNvPr id="15" name="下矢印 14"/>
          <p:cNvSpPr/>
          <p:nvPr/>
        </p:nvSpPr>
        <p:spPr>
          <a:xfrm>
            <a:off x="3446917" y="3026207"/>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9" name="下矢印 38"/>
          <p:cNvSpPr/>
          <p:nvPr/>
        </p:nvSpPr>
        <p:spPr>
          <a:xfrm>
            <a:off x="5720301" y="2996952"/>
            <a:ext cx="364553"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正方形/長方形 56"/>
          <p:cNvSpPr/>
          <p:nvPr/>
        </p:nvSpPr>
        <p:spPr>
          <a:xfrm>
            <a:off x="2182889" y="5143496"/>
            <a:ext cx="5428057" cy="1087105"/>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smtClean="0">
                <a:solidFill>
                  <a:prstClr val="black"/>
                </a:solidFill>
              </a:rPr>
              <a:t>介護予防・生活支援</a:t>
            </a:r>
            <a:r>
              <a:rPr lang="ja-JP" altLang="en-US" sz="1400" b="1" u="sng" dirty="0" smtClean="0">
                <a:solidFill>
                  <a:schemeClr val="tx1"/>
                </a:solidFill>
              </a:rPr>
              <a:t>サービス事業</a:t>
            </a:r>
            <a:endParaRPr lang="en-US" altLang="ja-JP" sz="1400" b="1" u="sng" dirty="0" smtClean="0">
              <a:solidFill>
                <a:schemeClr val="tx1"/>
              </a:solidFill>
            </a:endParaRPr>
          </a:p>
          <a:p>
            <a:endParaRPr lang="en-US" altLang="ja-JP" sz="1400" b="1" u="sng" dirty="0">
              <a:solidFill>
                <a:schemeClr val="tx1"/>
              </a:solidFill>
            </a:endParaRPr>
          </a:p>
          <a:p>
            <a:r>
              <a:rPr lang="ja-JP" altLang="en-US" sz="1200" dirty="0" smtClean="0">
                <a:solidFill>
                  <a:schemeClr val="tx1"/>
                </a:solidFill>
              </a:rPr>
              <a:t>①訪問型</a:t>
            </a:r>
            <a:r>
              <a:rPr lang="ja-JP" altLang="en-US" sz="1200" dirty="0">
                <a:solidFill>
                  <a:schemeClr val="tx1"/>
                </a:solidFill>
              </a:rPr>
              <a:t>・通所型</a:t>
            </a:r>
            <a:r>
              <a:rPr lang="ja-JP" altLang="en-US" sz="1200" dirty="0" smtClean="0">
                <a:solidFill>
                  <a:schemeClr val="tx1"/>
                </a:solidFill>
              </a:rPr>
              <a:t>サービス（運動</a:t>
            </a:r>
            <a:r>
              <a:rPr lang="ja-JP" altLang="en-US" sz="1200" dirty="0">
                <a:solidFill>
                  <a:schemeClr val="tx1"/>
                </a:solidFill>
              </a:rPr>
              <a:t>・口腔・</a:t>
            </a:r>
            <a:r>
              <a:rPr lang="ja-JP" altLang="en-US" sz="1200" dirty="0" smtClean="0">
                <a:solidFill>
                  <a:schemeClr val="tx1"/>
                </a:solidFill>
              </a:rPr>
              <a:t>栄養改善事業等を含む）</a:t>
            </a:r>
            <a:endParaRPr lang="en-US" altLang="ja-JP" sz="1200" dirty="0" smtClean="0">
              <a:solidFill>
                <a:schemeClr val="tx1"/>
              </a:solidFill>
            </a:endParaRPr>
          </a:p>
          <a:p>
            <a:r>
              <a:rPr lang="ja-JP" altLang="en-US" sz="1200" dirty="0" smtClean="0">
                <a:solidFill>
                  <a:schemeClr val="tx1"/>
                </a:solidFill>
              </a:rPr>
              <a:t>②栄養</a:t>
            </a:r>
            <a:r>
              <a:rPr lang="ja-JP" altLang="en-US" sz="1200" dirty="0">
                <a:solidFill>
                  <a:schemeClr val="tx1"/>
                </a:solidFill>
              </a:rPr>
              <a:t>改善を目的とした配食、定期的な安否確認・緊急時対応　等</a:t>
            </a:r>
            <a:endParaRPr lang="ja-JP" altLang="en-US" sz="1100" dirty="0">
              <a:solidFill>
                <a:schemeClr val="tx1"/>
              </a:solidFill>
            </a:endParaRPr>
          </a:p>
          <a:p>
            <a:r>
              <a:rPr lang="ja-JP" altLang="en-US" sz="1200" dirty="0">
                <a:solidFill>
                  <a:schemeClr val="tx1"/>
                </a:solidFill>
              </a:rPr>
              <a:t>　</a:t>
            </a:r>
            <a:r>
              <a:rPr lang="ja-JP" altLang="en-US" sz="1200" dirty="0" smtClean="0">
                <a:solidFill>
                  <a:schemeClr val="tx1"/>
                </a:solidFill>
              </a:rPr>
              <a:t>　</a:t>
            </a:r>
            <a:r>
              <a:rPr lang="en-US" altLang="ja-JP" sz="1050" dirty="0" smtClean="0">
                <a:solidFill>
                  <a:schemeClr val="tx1"/>
                </a:solidFill>
                <a:latin typeface="ＭＳ Ｐ明朝" panose="02020600040205080304" pitchFamily="18" charset="-128"/>
                <a:ea typeface="ＭＳ Ｐ明朝" panose="02020600040205080304" pitchFamily="18" charset="-128"/>
              </a:rPr>
              <a:t>※</a:t>
            </a:r>
            <a:r>
              <a:rPr lang="ja-JP" altLang="en-US" sz="1050" dirty="0" smtClean="0">
                <a:solidFill>
                  <a:schemeClr val="tx1"/>
                </a:solidFill>
                <a:latin typeface="ＭＳ Ｐ明朝" panose="02020600040205080304" pitchFamily="18" charset="-128"/>
                <a:ea typeface="ＭＳ Ｐ明朝" panose="02020600040205080304" pitchFamily="18" charset="-128"/>
              </a:rPr>
              <a:t>事業内容は、市町村の裁量を拡大、柔軟な人員基準・運営基準</a:t>
            </a:r>
            <a:endParaRPr lang="en-US" altLang="ja-JP" sz="1050" dirty="0" smtClean="0">
              <a:solidFill>
                <a:schemeClr val="tx1"/>
              </a:solidFill>
              <a:latin typeface="ＭＳ Ｐ明朝" panose="02020600040205080304" pitchFamily="18" charset="-128"/>
              <a:ea typeface="ＭＳ Ｐ明朝" panose="02020600040205080304" pitchFamily="18" charset="-128"/>
            </a:endParaRPr>
          </a:p>
        </p:txBody>
      </p:sp>
      <p:sp>
        <p:nvSpPr>
          <p:cNvPr id="37" name="角丸四角形 36"/>
          <p:cNvSpPr/>
          <p:nvPr/>
        </p:nvSpPr>
        <p:spPr>
          <a:xfrm>
            <a:off x="1" y="5130622"/>
            <a:ext cx="1856655" cy="168275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sz="2000" b="1" dirty="0" smtClean="0">
                <a:solidFill>
                  <a:prstClr val="white"/>
                </a:solidFill>
              </a:rPr>
              <a:t>総 合 事 業</a:t>
            </a:r>
            <a:endParaRPr lang="ja-JP" altLang="en-US" sz="2000" b="1" dirty="0">
              <a:solidFill>
                <a:prstClr val="white"/>
              </a:solidFill>
            </a:endParaRPr>
          </a:p>
        </p:txBody>
      </p:sp>
      <p:sp>
        <p:nvSpPr>
          <p:cNvPr id="13" name="テキスト ボックス 12"/>
          <p:cNvSpPr txBox="1"/>
          <p:nvPr/>
        </p:nvSpPr>
        <p:spPr>
          <a:xfrm>
            <a:off x="6107946" y="2996952"/>
            <a:ext cx="2384663" cy="261610"/>
          </a:xfrm>
          <a:prstGeom prst="rect">
            <a:avLst/>
          </a:prstGeom>
          <a:noFill/>
        </p:spPr>
        <p:txBody>
          <a:bodyPr wrap="square" rtlCol="0">
            <a:spAutoFit/>
          </a:bodyPr>
          <a:lstStyle/>
          <a:p>
            <a:pPr marL="36000" indent="-457200"/>
            <a:r>
              <a:rPr kumimoji="1" lang="en-US" altLang="ja-JP" sz="1100" dirty="0" smtClean="0"/>
              <a:t>※</a:t>
            </a:r>
            <a:r>
              <a:rPr kumimoji="1" lang="ja-JP" altLang="en-US" sz="1100" dirty="0" smtClean="0"/>
              <a:t>チェックリストで判断</a:t>
            </a:r>
            <a:endParaRPr kumimoji="1" lang="ja-JP" altLang="en-US" sz="1100" dirty="0"/>
          </a:p>
        </p:txBody>
      </p:sp>
      <p:sp>
        <p:nvSpPr>
          <p:cNvPr id="28" name="正方形/長方形 27"/>
          <p:cNvSpPr/>
          <p:nvPr/>
        </p:nvSpPr>
        <p:spPr>
          <a:xfrm>
            <a:off x="2182890" y="6476800"/>
            <a:ext cx="7524000" cy="336576"/>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u="sng" dirty="0" smtClean="0">
                <a:solidFill>
                  <a:prstClr val="black"/>
                </a:solidFill>
              </a:rPr>
              <a:t>一般介護予防事業</a:t>
            </a:r>
            <a:r>
              <a:rPr lang="ja-JP" altLang="en-US" sz="1300" dirty="0" smtClean="0">
                <a:solidFill>
                  <a:prstClr val="black"/>
                </a:solidFill>
              </a:rPr>
              <a:t>（</a:t>
            </a:r>
            <a:r>
              <a:rPr lang="ja-JP" altLang="en-US" sz="1200" dirty="0">
                <a:solidFill>
                  <a:schemeClr val="tx1"/>
                </a:solidFill>
              </a:rPr>
              <a:t>そ の他 体 操 教 室 等 。 全 て の 高 齢 者 が 対 象。）</a:t>
            </a:r>
            <a:endParaRPr lang="en-US" altLang="ja-JP" sz="1200" dirty="0">
              <a:solidFill>
                <a:schemeClr val="tx1"/>
              </a:solidFill>
            </a:endParaRPr>
          </a:p>
        </p:txBody>
      </p:sp>
      <p:sp>
        <p:nvSpPr>
          <p:cNvPr id="45" name="下矢印 44"/>
          <p:cNvSpPr/>
          <p:nvPr/>
        </p:nvSpPr>
        <p:spPr>
          <a:xfrm>
            <a:off x="5756305" y="3654903"/>
            <a:ext cx="328549" cy="1488593"/>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下矢印 45"/>
          <p:cNvSpPr/>
          <p:nvPr/>
        </p:nvSpPr>
        <p:spPr>
          <a:xfrm>
            <a:off x="3446918" y="3573016"/>
            <a:ext cx="312034" cy="252348"/>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1" name="下矢印 30"/>
          <p:cNvSpPr/>
          <p:nvPr/>
        </p:nvSpPr>
        <p:spPr>
          <a:xfrm>
            <a:off x="8976024" y="3082171"/>
            <a:ext cx="341128" cy="3197793"/>
          </a:xfrm>
          <a:prstGeom prst="downArrow">
            <a:avLst>
              <a:gd name="adj1" fmla="val 50000"/>
              <a:gd name="adj2" fmla="val 56538"/>
            </a:avLst>
          </a:prstGeom>
          <a:solidFill>
            <a:schemeClr val="bg1">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8420601" y="2668558"/>
            <a:ext cx="1485399" cy="4139728"/>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30" name="角丸四角形 29"/>
          <p:cNvSpPr/>
          <p:nvPr/>
        </p:nvSpPr>
        <p:spPr>
          <a:xfrm>
            <a:off x="8492609" y="2638376"/>
            <a:ext cx="1307961" cy="358576"/>
          </a:xfrm>
          <a:prstGeom prst="roundRect">
            <a:avLst/>
          </a:prstGeom>
          <a:ln w="19050"/>
        </p:spPr>
        <p:style>
          <a:lnRef idx="1">
            <a:schemeClr val="dk1"/>
          </a:lnRef>
          <a:fillRef idx="2">
            <a:schemeClr val="dk1"/>
          </a:fillRef>
          <a:effectRef idx="1">
            <a:schemeClr val="dk1"/>
          </a:effectRef>
          <a:fontRef idx="minor">
            <a:schemeClr val="dk1"/>
          </a:fontRef>
        </p:style>
        <p:txBody>
          <a:bodyPr rtlCol="0" anchor="t"/>
          <a:lstStyle/>
          <a:p>
            <a:pPr algn="ctr"/>
            <a:r>
              <a:rPr lang="ja-JP" altLang="en-US" sz="1600" dirty="0" smtClean="0">
                <a:solidFill>
                  <a:prstClr val="black"/>
                </a:solidFill>
              </a:rPr>
              <a:t>一般高齢者</a:t>
            </a:r>
            <a:endParaRPr lang="ja-JP" altLang="en-US" sz="1600" dirty="0">
              <a:solidFill>
                <a:prstClr val="black"/>
              </a:solidFill>
            </a:endParaRPr>
          </a:p>
        </p:txBody>
      </p:sp>
      <p:sp>
        <p:nvSpPr>
          <p:cNvPr id="50" name="正方形/長方形 49"/>
          <p:cNvSpPr/>
          <p:nvPr/>
        </p:nvSpPr>
        <p:spPr>
          <a:xfrm>
            <a:off x="2182890" y="3212976"/>
            <a:ext cx="5428057" cy="36004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smtClean="0">
                <a:solidFill>
                  <a:schemeClr val="tx1"/>
                </a:solidFill>
              </a:rPr>
              <a:t>市町村・地域包括支援センターがケアマネジメントを実施</a:t>
            </a:r>
            <a:endParaRPr lang="ja-JP" altLang="en-US" sz="1600" dirty="0">
              <a:solidFill>
                <a:schemeClr val="tx1"/>
              </a:solidFill>
            </a:endParaRPr>
          </a:p>
        </p:txBody>
      </p:sp>
      <p:sp>
        <p:nvSpPr>
          <p:cNvPr id="27" name="加算記号 26"/>
          <p:cNvSpPr/>
          <p:nvPr/>
        </p:nvSpPr>
        <p:spPr>
          <a:xfrm>
            <a:off x="3449670" y="4842794"/>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加算記号 28"/>
          <p:cNvSpPr/>
          <p:nvPr/>
        </p:nvSpPr>
        <p:spPr>
          <a:xfrm>
            <a:off x="5169024" y="6210946"/>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スライド番号プレースホルダー 4"/>
          <p:cNvSpPr txBox="1">
            <a:spLocks/>
          </p:cNvSpPr>
          <p:nvPr/>
        </p:nvSpPr>
        <p:spPr>
          <a:xfrm>
            <a:off x="9273480" y="6453336"/>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44</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992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463" y="792"/>
            <a:ext cx="9673075" cy="403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dirty="0" smtClean="0">
                <a:solidFill>
                  <a:schemeClr val="tx1"/>
                </a:solidFill>
                <a:latin typeface="HG丸ｺﾞｼｯｸM-PRO" pitchFamily="50" charset="-128"/>
                <a:ea typeface="HG丸ｺﾞｼｯｸM-PRO" pitchFamily="50" charset="-128"/>
              </a:rPr>
              <a:t>（参考）介護予防訪問介護の利用者の特徴　</a:t>
            </a:r>
            <a:r>
              <a:rPr lang="en-US" altLang="ja-JP" sz="1600" dirty="0" smtClean="0">
                <a:solidFill>
                  <a:schemeClr val="tx1"/>
                </a:solidFill>
                <a:latin typeface="HG丸ｺﾞｼｯｸM-PRO" pitchFamily="50" charset="-128"/>
                <a:ea typeface="HG丸ｺﾞｼｯｸM-PRO" pitchFamily="50" charset="-128"/>
              </a:rPr>
              <a:t>(n=233)</a:t>
            </a:r>
            <a:endParaRPr lang="ja-JP" altLang="en-US" sz="1600" dirty="0" smtClean="0">
              <a:solidFill>
                <a:schemeClr val="tx1"/>
              </a:solidFill>
              <a:latin typeface="HG丸ｺﾞｼｯｸM-PRO" pitchFamily="50" charset="-128"/>
              <a:ea typeface="HG丸ｺﾞｼｯｸM-PRO" pitchFamily="50" charset="-128"/>
            </a:endParaRPr>
          </a:p>
        </p:txBody>
      </p:sp>
      <p:sp>
        <p:nvSpPr>
          <p:cNvPr id="4" name="角丸四角形 3"/>
          <p:cNvSpPr/>
          <p:nvPr/>
        </p:nvSpPr>
        <p:spPr>
          <a:xfrm>
            <a:off x="116464" y="581732"/>
            <a:ext cx="4446493" cy="3155526"/>
          </a:xfrm>
          <a:prstGeom prst="roundRect">
            <a:avLst>
              <a:gd name="adj" fmla="val 2839"/>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16464" y="404665"/>
            <a:ext cx="4446493" cy="471726"/>
          </a:xfrm>
          <a:prstGeom prst="roundRect">
            <a:avLst/>
          </a:prstGeom>
          <a:solidFill>
            <a:schemeClr val="accent1">
              <a:lumMod val="40000"/>
              <a:lumOff val="60000"/>
            </a:schemeClr>
          </a:solidFill>
          <a:ln>
            <a:noFill/>
          </a:ln>
          <a:effectLst/>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kumimoji="1" lang="ja-JP" altLang="en-US" sz="1700" b="1" dirty="0" smtClean="0"/>
              <a:t>ＡＤＬ</a:t>
            </a:r>
            <a:r>
              <a:rPr kumimoji="1" lang="ja-JP" altLang="en-US" sz="1500" b="1" dirty="0" smtClean="0"/>
              <a:t>（　排泄・入浴・屋内歩行・屋外歩行　）</a:t>
            </a:r>
            <a:endParaRPr kumimoji="1" lang="ja-JP" altLang="en-US" sz="1500" b="1" spc="-150" dirty="0"/>
          </a:p>
        </p:txBody>
      </p:sp>
      <p:sp>
        <p:nvSpPr>
          <p:cNvPr id="12" name="角丸四角形 11"/>
          <p:cNvSpPr/>
          <p:nvPr/>
        </p:nvSpPr>
        <p:spPr>
          <a:xfrm>
            <a:off x="4728900" y="581731"/>
            <a:ext cx="5060637" cy="3155525"/>
          </a:xfrm>
          <a:prstGeom prst="roundRect">
            <a:avLst>
              <a:gd name="adj" fmla="val 2839"/>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728899" y="404664"/>
            <a:ext cx="5060639" cy="612934"/>
          </a:xfrm>
          <a:prstGeom prst="roundRect">
            <a:avLst/>
          </a:prstGeom>
          <a:solidFill>
            <a:schemeClr val="accent1">
              <a:lumMod val="40000"/>
              <a:lumOff val="60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ja-JP" altLang="en-US" sz="1700" b="1" dirty="0" smtClean="0"/>
              <a:t>ＩＡＤＬの行為ごとの状態</a:t>
            </a:r>
            <a:endParaRPr lang="en-US" altLang="ja-JP" sz="1700" b="1" dirty="0" smtClean="0"/>
          </a:p>
          <a:p>
            <a:pPr algn="ctr"/>
            <a:r>
              <a:rPr lang="ja-JP" altLang="en-US" sz="1300" b="1" dirty="0" smtClean="0"/>
              <a:t>（掃除・買物・風呂準備・食事準備・洗濯）</a:t>
            </a:r>
            <a:endParaRPr kumimoji="1" lang="ja-JP" altLang="en-US" sz="1400" b="1" dirty="0"/>
          </a:p>
        </p:txBody>
      </p:sp>
      <p:graphicFrame>
        <p:nvGraphicFramePr>
          <p:cNvPr id="14" name="グラフ 13"/>
          <p:cNvGraphicFramePr>
            <a:graphicFrameLocks/>
          </p:cNvGraphicFramePr>
          <p:nvPr>
            <p:extLst>
              <p:ext uri="{D42A27DB-BD31-4B8C-83A1-F6EECF244321}">
                <p14:modId xmlns:p14="http://schemas.microsoft.com/office/powerpoint/2010/main" val="2718173534"/>
              </p:ext>
            </p:extLst>
          </p:nvPr>
        </p:nvGraphicFramePr>
        <p:xfrm>
          <a:off x="4254741" y="808529"/>
          <a:ext cx="5571255" cy="2948002"/>
        </p:xfrm>
        <a:graphic>
          <a:graphicData uri="http://schemas.openxmlformats.org/drawingml/2006/chart">
            <c:chart xmlns:c="http://schemas.openxmlformats.org/drawingml/2006/chart" xmlns:r="http://schemas.openxmlformats.org/officeDocument/2006/relationships" r:id="rId2"/>
          </a:graphicData>
        </a:graphic>
      </p:graphicFrame>
      <p:sp>
        <p:nvSpPr>
          <p:cNvPr id="16" name="角丸四角形 15"/>
          <p:cNvSpPr/>
          <p:nvPr/>
        </p:nvSpPr>
        <p:spPr>
          <a:xfrm>
            <a:off x="116463" y="3893860"/>
            <a:ext cx="4446493" cy="2814456"/>
          </a:xfrm>
          <a:prstGeom prst="roundRect">
            <a:avLst>
              <a:gd name="adj" fmla="val 2839"/>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8232" y="3893862"/>
            <a:ext cx="4504724" cy="391597"/>
          </a:xfrm>
          <a:prstGeom prst="roundRect">
            <a:avLst/>
          </a:prstGeom>
          <a:solidFill>
            <a:schemeClr val="accent1">
              <a:lumMod val="40000"/>
              <a:lumOff val="60000"/>
            </a:schemeClr>
          </a:solidFill>
          <a:ln>
            <a:noFill/>
          </a:ln>
          <a:effectLst/>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kumimoji="1" lang="ja-JP" altLang="en-US" sz="1700" b="1" dirty="0" smtClean="0"/>
              <a:t>一週間の外出　・　来訪者の有無</a:t>
            </a:r>
            <a:endParaRPr kumimoji="1" lang="ja-JP" altLang="en-US" sz="1700" b="1" spc="-150" dirty="0"/>
          </a:p>
        </p:txBody>
      </p:sp>
      <p:sp>
        <p:nvSpPr>
          <p:cNvPr id="20" name="角丸四角形 19"/>
          <p:cNvSpPr/>
          <p:nvPr/>
        </p:nvSpPr>
        <p:spPr>
          <a:xfrm>
            <a:off x="4728900" y="3933056"/>
            <a:ext cx="5060637" cy="2775260"/>
          </a:xfrm>
          <a:prstGeom prst="roundRect">
            <a:avLst>
              <a:gd name="adj" fmla="val 2839"/>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728899" y="3893861"/>
            <a:ext cx="5060639" cy="391597"/>
          </a:xfrm>
          <a:prstGeom prst="roundRect">
            <a:avLst/>
          </a:prstGeom>
          <a:solidFill>
            <a:schemeClr val="accent1">
              <a:lumMod val="40000"/>
              <a:lumOff val="60000"/>
            </a:schemeClr>
          </a:solidFill>
          <a:ln>
            <a:noFill/>
          </a:ln>
          <a:effectLst/>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ja-JP" altLang="en-US" sz="1700" b="1" dirty="0"/>
              <a:t>　</a:t>
            </a:r>
            <a:r>
              <a:rPr lang="ja-JP" altLang="en-US" sz="1700" b="1" dirty="0" smtClean="0"/>
              <a:t>認知機能の状態</a:t>
            </a:r>
            <a:endParaRPr kumimoji="1" lang="ja-JP" altLang="en-US" sz="1400" b="1" spc="-150" dirty="0"/>
          </a:p>
        </p:txBody>
      </p:sp>
      <p:graphicFrame>
        <p:nvGraphicFramePr>
          <p:cNvPr id="22" name="グラフ 21"/>
          <p:cNvGraphicFramePr>
            <a:graphicFrameLocks/>
          </p:cNvGraphicFramePr>
          <p:nvPr>
            <p:extLst>
              <p:ext uri="{D42A27DB-BD31-4B8C-83A1-F6EECF244321}">
                <p14:modId xmlns:p14="http://schemas.microsoft.com/office/powerpoint/2010/main" val="3698603385"/>
              </p:ext>
            </p:extLst>
          </p:nvPr>
        </p:nvGraphicFramePr>
        <p:xfrm>
          <a:off x="4200665" y="4347852"/>
          <a:ext cx="5665199" cy="25101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4146240997"/>
              </p:ext>
            </p:extLst>
          </p:nvPr>
        </p:nvGraphicFramePr>
        <p:xfrm>
          <a:off x="107735" y="680591"/>
          <a:ext cx="4446492" cy="17281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p:cNvGraphicFramePr>
            <a:graphicFrameLocks/>
          </p:cNvGraphicFramePr>
          <p:nvPr>
            <p:extLst>
              <p:ext uri="{D42A27DB-BD31-4B8C-83A1-F6EECF244321}">
                <p14:modId xmlns:p14="http://schemas.microsoft.com/office/powerpoint/2010/main" val="151185378"/>
              </p:ext>
            </p:extLst>
          </p:nvPr>
        </p:nvGraphicFramePr>
        <p:xfrm>
          <a:off x="116464" y="1938894"/>
          <a:ext cx="4526612" cy="17983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p:cNvGraphicFramePr>
            <a:graphicFrameLocks/>
          </p:cNvGraphicFramePr>
          <p:nvPr>
            <p:extLst>
              <p:ext uri="{D42A27DB-BD31-4B8C-83A1-F6EECF244321}">
                <p14:modId xmlns:p14="http://schemas.microsoft.com/office/powerpoint/2010/main" val="1765049011"/>
              </p:ext>
            </p:extLst>
          </p:nvPr>
        </p:nvGraphicFramePr>
        <p:xfrm>
          <a:off x="58232" y="4414144"/>
          <a:ext cx="2332036" cy="2367251"/>
        </p:xfrm>
        <a:graphic>
          <a:graphicData uri="http://schemas.openxmlformats.org/drawingml/2006/chart">
            <c:chart xmlns:c="http://schemas.openxmlformats.org/drawingml/2006/chart" xmlns:r="http://schemas.openxmlformats.org/officeDocument/2006/relationships" r:id="rId6"/>
          </a:graphicData>
        </a:graphic>
      </p:graphicFrame>
      <p:sp>
        <p:nvSpPr>
          <p:cNvPr id="25" name="テキスト ボックス 1"/>
          <p:cNvSpPr txBox="1"/>
          <p:nvPr/>
        </p:nvSpPr>
        <p:spPr>
          <a:xfrm>
            <a:off x="522764" y="4341066"/>
            <a:ext cx="1261884" cy="307777"/>
          </a:xfrm>
          <a:prstGeom prst="rect">
            <a:avLst/>
          </a:prstGeom>
          <a:noFill/>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400" dirty="0" smtClean="0"/>
              <a:t>一週間の外出</a:t>
            </a:r>
            <a:endParaRPr kumimoji="1" lang="ja-JP" altLang="en-US" sz="1400" dirty="0"/>
          </a:p>
        </p:txBody>
      </p:sp>
      <p:sp>
        <p:nvSpPr>
          <p:cNvPr id="26" name="テキスト ボックス 15"/>
          <p:cNvSpPr txBox="1"/>
          <p:nvPr/>
        </p:nvSpPr>
        <p:spPr>
          <a:xfrm>
            <a:off x="2534732" y="4285458"/>
            <a:ext cx="1659429" cy="523220"/>
          </a:xfrm>
          <a:prstGeom prst="rect">
            <a:avLst/>
          </a:prstGeom>
          <a:noFill/>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400" dirty="0" smtClean="0"/>
              <a:t>一週間の来訪者</a:t>
            </a:r>
            <a:endParaRPr kumimoji="1" lang="en-US" altLang="ja-JP" sz="1400" dirty="0" smtClean="0"/>
          </a:p>
          <a:p>
            <a:r>
              <a:rPr lang="ja-JP" altLang="en-US" sz="1200" dirty="0" smtClean="0"/>
              <a:t>（別居の家族・</a:t>
            </a:r>
            <a:r>
              <a:rPr kumimoji="1" lang="ja-JP" altLang="en-US" sz="1200" dirty="0" smtClean="0"/>
              <a:t>近隣等</a:t>
            </a:r>
            <a:r>
              <a:rPr kumimoji="1" lang="ja-JP" altLang="en-US" sz="1400" dirty="0" smtClean="0"/>
              <a:t>）</a:t>
            </a:r>
            <a:endParaRPr kumimoji="1" lang="ja-JP" altLang="en-US" sz="1400" dirty="0"/>
          </a:p>
        </p:txBody>
      </p:sp>
      <p:graphicFrame>
        <p:nvGraphicFramePr>
          <p:cNvPr id="27" name="グラフ 26"/>
          <p:cNvGraphicFramePr>
            <a:graphicFrameLocks/>
          </p:cNvGraphicFramePr>
          <p:nvPr>
            <p:extLst>
              <p:ext uri="{D42A27DB-BD31-4B8C-83A1-F6EECF244321}">
                <p14:modId xmlns:p14="http://schemas.microsoft.com/office/powerpoint/2010/main" val="502584970"/>
              </p:ext>
            </p:extLst>
          </p:nvPr>
        </p:nvGraphicFramePr>
        <p:xfrm>
          <a:off x="1924066" y="4274981"/>
          <a:ext cx="2955728" cy="242829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79957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463" y="792"/>
            <a:ext cx="9673075" cy="403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dirty="0" smtClean="0">
                <a:solidFill>
                  <a:schemeClr val="tx1"/>
                </a:solidFill>
                <a:latin typeface="HG丸ｺﾞｼｯｸM-PRO" pitchFamily="50" charset="-128"/>
                <a:ea typeface="HG丸ｺﾞｼｯｸM-PRO" pitchFamily="50" charset="-128"/>
              </a:rPr>
              <a:t>（参考）介護予防通所介護の利用者の特徴　</a:t>
            </a:r>
            <a:r>
              <a:rPr lang="en-US" altLang="ja-JP" sz="1600" dirty="0" smtClean="0">
                <a:solidFill>
                  <a:schemeClr val="tx1"/>
                </a:solidFill>
                <a:latin typeface="HG丸ｺﾞｼｯｸM-PRO" pitchFamily="50" charset="-128"/>
                <a:ea typeface="HG丸ｺﾞｼｯｸM-PRO" pitchFamily="50" charset="-128"/>
              </a:rPr>
              <a:t>(n=182)</a:t>
            </a:r>
            <a:endParaRPr lang="ja-JP" altLang="en-US" sz="1600" dirty="0" smtClean="0">
              <a:solidFill>
                <a:schemeClr val="tx1"/>
              </a:solidFill>
              <a:latin typeface="HG丸ｺﾞｼｯｸM-PRO" pitchFamily="50" charset="-128"/>
              <a:ea typeface="HG丸ｺﾞｼｯｸM-PRO" pitchFamily="50" charset="-128"/>
            </a:endParaRPr>
          </a:p>
        </p:txBody>
      </p:sp>
      <p:sp>
        <p:nvSpPr>
          <p:cNvPr id="4" name="角丸四角形 3"/>
          <p:cNvSpPr/>
          <p:nvPr/>
        </p:nvSpPr>
        <p:spPr>
          <a:xfrm>
            <a:off x="116464" y="680595"/>
            <a:ext cx="4446493" cy="3056663"/>
          </a:xfrm>
          <a:prstGeom prst="roundRect">
            <a:avLst>
              <a:gd name="adj" fmla="val 2839"/>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640966" y="581731"/>
            <a:ext cx="5148572" cy="3155525"/>
          </a:xfrm>
          <a:prstGeom prst="roundRect">
            <a:avLst>
              <a:gd name="adj" fmla="val 2839"/>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116463" y="3933056"/>
            <a:ext cx="4446493" cy="2775260"/>
          </a:xfrm>
          <a:prstGeom prst="roundRect">
            <a:avLst>
              <a:gd name="adj" fmla="val 2839"/>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640966" y="3933056"/>
            <a:ext cx="5148571" cy="2775260"/>
          </a:xfrm>
          <a:prstGeom prst="roundRect">
            <a:avLst>
              <a:gd name="adj" fmla="val 2839"/>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グラフ 25"/>
          <p:cNvGraphicFramePr>
            <a:graphicFrameLocks/>
          </p:cNvGraphicFramePr>
          <p:nvPr>
            <p:extLst>
              <p:ext uri="{D42A27DB-BD31-4B8C-83A1-F6EECF244321}">
                <p14:modId xmlns:p14="http://schemas.microsoft.com/office/powerpoint/2010/main" val="4151288173"/>
              </p:ext>
            </p:extLst>
          </p:nvPr>
        </p:nvGraphicFramePr>
        <p:xfrm>
          <a:off x="4159723" y="890985"/>
          <a:ext cx="5553103" cy="2860864"/>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5"/>
          <p:cNvSpPr txBox="1"/>
          <p:nvPr/>
        </p:nvSpPr>
        <p:spPr>
          <a:xfrm>
            <a:off x="2456723" y="4271165"/>
            <a:ext cx="1659429" cy="523220"/>
          </a:xfrm>
          <a:prstGeom prst="rect">
            <a:avLst/>
          </a:prstGeom>
          <a:noFill/>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400" dirty="0" smtClean="0"/>
              <a:t>一週間の来訪者</a:t>
            </a:r>
            <a:endParaRPr kumimoji="1" lang="en-US" altLang="ja-JP" sz="1400" dirty="0" smtClean="0"/>
          </a:p>
          <a:p>
            <a:r>
              <a:rPr lang="ja-JP" altLang="en-US" sz="1200" dirty="0" smtClean="0"/>
              <a:t>（別居の家族・</a:t>
            </a:r>
            <a:r>
              <a:rPr kumimoji="1" lang="ja-JP" altLang="en-US" sz="1200" dirty="0" smtClean="0"/>
              <a:t>近隣等</a:t>
            </a:r>
            <a:r>
              <a:rPr kumimoji="1" lang="ja-JP" altLang="en-US" sz="1400" dirty="0" smtClean="0"/>
              <a:t>）</a:t>
            </a:r>
            <a:endParaRPr kumimoji="1" lang="ja-JP" altLang="en-US" sz="1400" dirty="0"/>
          </a:p>
        </p:txBody>
      </p:sp>
      <p:sp>
        <p:nvSpPr>
          <p:cNvPr id="19" name="テキスト ボックス 1"/>
          <p:cNvSpPr txBox="1"/>
          <p:nvPr/>
        </p:nvSpPr>
        <p:spPr>
          <a:xfrm>
            <a:off x="704528" y="4345359"/>
            <a:ext cx="1261884" cy="307777"/>
          </a:xfrm>
          <a:prstGeom prst="rect">
            <a:avLst/>
          </a:prstGeom>
          <a:noFill/>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400" dirty="0" smtClean="0"/>
              <a:t>一週間の外出</a:t>
            </a:r>
            <a:endParaRPr kumimoji="1" lang="ja-JP" altLang="en-US" sz="1400" dirty="0"/>
          </a:p>
        </p:txBody>
      </p:sp>
      <p:sp>
        <p:nvSpPr>
          <p:cNvPr id="28" name="角丸四角形 27"/>
          <p:cNvSpPr/>
          <p:nvPr/>
        </p:nvSpPr>
        <p:spPr>
          <a:xfrm>
            <a:off x="4640966" y="404664"/>
            <a:ext cx="5148572" cy="612934"/>
          </a:xfrm>
          <a:prstGeom prst="roundRect">
            <a:avLst/>
          </a:prstGeom>
          <a:solidFill>
            <a:schemeClr val="accent1">
              <a:lumMod val="40000"/>
              <a:lumOff val="60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ja-JP" altLang="en-US" sz="1700" b="1" dirty="0" smtClean="0"/>
              <a:t>ＩＡＤＬの行為ごとの状態</a:t>
            </a:r>
            <a:endParaRPr lang="en-US" altLang="ja-JP" sz="1700" b="1" dirty="0" smtClean="0"/>
          </a:p>
          <a:p>
            <a:pPr algn="ctr"/>
            <a:r>
              <a:rPr lang="ja-JP" altLang="en-US" sz="1300" b="1" dirty="0" smtClean="0"/>
              <a:t>（掃除・買物・風呂準備・食事準備・洗濯）</a:t>
            </a:r>
            <a:endParaRPr kumimoji="1" lang="ja-JP" altLang="en-US" sz="1400" b="1" dirty="0"/>
          </a:p>
        </p:txBody>
      </p:sp>
      <p:sp>
        <p:nvSpPr>
          <p:cNvPr id="29" name="角丸四角形 28"/>
          <p:cNvSpPr/>
          <p:nvPr/>
        </p:nvSpPr>
        <p:spPr>
          <a:xfrm>
            <a:off x="4640967" y="3852094"/>
            <a:ext cx="5104603" cy="391597"/>
          </a:xfrm>
          <a:prstGeom prst="roundRect">
            <a:avLst/>
          </a:prstGeom>
          <a:solidFill>
            <a:schemeClr val="accent1">
              <a:lumMod val="40000"/>
              <a:lumOff val="60000"/>
            </a:schemeClr>
          </a:solidFill>
          <a:ln>
            <a:noFill/>
          </a:ln>
          <a:effectLst/>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ja-JP" altLang="en-US" sz="1700" b="1" dirty="0"/>
              <a:t>　</a:t>
            </a:r>
            <a:r>
              <a:rPr lang="ja-JP" altLang="en-US" sz="1700" b="1" dirty="0" smtClean="0"/>
              <a:t>認知機能の状態</a:t>
            </a:r>
            <a:endParaRPr kumimoji="1" lang="ja-JP" altLang="en-US" sz="1400" b="1" spc="-150" dirty="0"/>
          </a:p>
        </p:txBody>
      </p:sp>
      <p:sp>
        <p:nvSpPr>
          <p:cNvPr id="30" name="角丸四角形 29"/>
          <p:cNvSpPr/>
          <p:nvPr/>
        </p:nvSpPr>
        <p:spPr>
          <a:xfrm>
            <a:off x="116464" y="404665"/>
            <a:ext cx="4446493" cy="471726"/>
          </a:xfrm>
          <a:prstGeom prst="roundRect">
            <a:avLst/>
          </a:prstGeom>
          <a:solidFill>
            <a:schemeClr val="accent1">
              <a:lumMod val="40000"/>
              <a:lumOff val="60000"/>
            </a:schemeClr>
          </a:solidFill>
          <a:ln>
            <a:noFill/>
          </a:ln>
          <a:effectLst/>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kumimoji="1" lang="ja-JP" altLang="en-US" sz="1700" b="1" dirty="0" smtClean="0"/>
              <a:t>ＡＤＬ</a:t>
            </a:r>
            <a:r>
              <a:rPr kumimoji="1" lang="ja-JP" altLang="en-US" sz="1500" b="1" dirty="0" smtClean="0"/>
              <a:t>（　排泄・入浴・屋内歩行・屋外歩行　）</a:t>
            </a:r>
            <a:endParaRPr kumimoji="1" lang="ja-JP" altLang="en-US" sz="1500" b="1" spc="-150" dirty="0"/>
          </a:p>
        </p:txBody>
      </p:sp>
      <p:sp>
        <p:nvSpPr>
          <p:cNvPr id="31" name="角丸四角形 30"/>
          <p:cNvSpPr/>
          <p:nvPr/>
        </p:nvSpPr>
        <p:spPr>
          <a:xfrm>
            <a:off x="58233" y="3852094"/>
            <a:ext cx="4504724" cy="391597"/>
          </a:xfrm>
          <a:prstGeom prst="roundRect">
            <a:avLst/>
          </a:prstGeom>
          <a:solidFill>
            <a:schemeClr val="accent1">
              <a:lumMod val="40000"/>
              <a:lumOff val="60000"/>
            </a:schemeClr>
          </a:solidFill>
          <a:ln>
            <a:noFill/>
          </a:ln>
          <a:effectLst/>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kumimoji="1" lang="ja-JP" altLang="en-US" sz="1700" b="1" dirty="0" smtClean="0"/>
              <a:t>一週間の外出　・　来訪者の有無</a:t>
            </a:r>
            <a:endParaRPr kumimoji="1" lang="ja-JP" altLang="en-US" sz="1700" b="1" spc="-150" dirty="0"/>
          </a:p>
        </p:txBody>
      </p:sp>
      <p:graphicFrame>
        <p:nvGraphicFramePr>
          <p:cNvPr id="32" name="グラフ 31"/>
          <p:cNvGraphicFramePr>
            <a:graphicFrameLocks/>
          </p:cNvGraphicFramePr>
          <p:nvPr>
            <p:extLst>
              <p:ext uri="{D42A27DB-BD31-4B8C-83A1-F6EECF244321}">
                <p14:modId xmlns:p14="http://schemas.microsoft.com/office/powerpoint/2010/main" val="2585857027"/>
              </p:ext>
            </p:extLst>
          </p:nvPr>
        </p:nvGraphicFramePr>
        <p:xfrm>
          <a:off x="58233" y="877856"/>
          <a:ext cx="5050785" cy="2171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グラフ 32"/>
          <p:cNvGraphicFramePr>
            <a:graphicFrameLocks/>
          </p:cNvGraphicFramePr>
          <p:nvPr>
            <p:extLst>
              <p:ext uri="{D42A27DB-BD31-4B8C-83A1-F6EECF244321}">
                <p14:modId xmlns:p14="http://schemas.microsoft.com/office/powerpoint/2010/main" val="3926138575"/>
              </p:ext>
            </p:extLst>
          </p:nvPr>
        </p:nvGraphicFramePr>
        <p:xfrm>
          <a:off x="140538" y="2066688"/>
          <a:ext cx="4422419" cy="199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グラフ 36"/>
          <p:cNvGraphicFramePr>
            <a:graphicFrameLocks/>
          </p:cNvGraphicFramePr>
          <p:nvPr>
            <p:extLst>
              <p:ext uri="{D42A27DB-BD31-4B8C-83A1-F6EECF244321}">
                <p14:modId xmlns:p14="http://schemas.microsoft.com/office/powerpoint/2010/main" val="3741767792"/>
              </p:ext>
            </p:extLst>
          </p:nvPr>
        </p:nvGraphicFramePr>
        <p:xfrm>
          <a:off x="2241155" y="4848226"/>
          <a:ext cx="2228849" cy="20097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グラフ 37"/>
          <p:cNvGraphicFramePr>
            <a:graphicFrameLocks/>
          </p:cNvGraphicFramePr>
          <p:nvPr>
            <p:extLst>
              <p:ext uri="{D42A27DB-BD31-4B8C-83A1-F6EECF244321}">
                <p14:modId xmlns:p14="http://schemas.microsoft.com/office/powerpoint/2010/main" val="3087917232"/>
              </p:ext>
            </p:extLst>
          </p:nvPr>
        </p:nvGraphicFramePr>
        <p:xfrm>
          <a:off x="250798" y="4794386"/>
          <a:ext cx="2125661" cy="20636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グラフ 39"/>
          <p:cNvGraphicFramePr>
            <a:graphicFrameLocks/>
          </p:cNvGraphicFramePr>
          <p:nvPr>
            <p:extLst>
              <p:ext uri="{D42A27DB-BD31-4B8C-83A1-F6EECF244321}">
                <p14:modId xmlns:p14="http://schemas.microsoft.com/office/powerpoint/2010/main" val="259477894"/>
              </p:ext>
            </p:extLst>
          </p:nvPr>
        </p:nvGraphicFramePr>
        <p:xfrm>
          <a:off x="4094905" y="4283223"/>
          <a:ext cx="5707577" cy="2444750"/>
        </p:xfrm>
        <a:graphic>
          <a:graphicData uri="http://schemas.openxmlformats.org/drawingml/2006/chart">
            <c:chart xmlns:c="http://schemas.openxmlformats.org/drawingml/2006/chart" xmlns:r="http://schemas.openxmlformats.org/officeDocument/2006/relationships" r:id="rId7"/>
          </a:graphicData>
        </a:graphic>
      </p:graphicFrame>
      <p:sp>
        <p:nvSpPr>
          <p:cNvPr id="21" name="スライド番号プレースホルダー 4"/>
          <p:cNvSpPr txBox="1">
            <a:spLocks/>
          </p:cNvSpPr>
          <p:nvPr/>
        </p:nvSpPr>
        <p:spPr>
          <a:xfrm>
            <a:off x="9273480" y="6525344"/>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63</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172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83610957"/>
              </p:ext>
            </p:extLst>
          </p:nvPr>
        </p:nvGraphicFramePr>
        <p:xfrm>
          <a:off x="488508" y="620688"/>
          <a:ext cx="9000993" cy="5856114"/>
        </p:xfrm>
        <a:graphic>
          <a:graphicData uri="http://schemas.openxmlformats.org/drawingml/2006/table">
            <a:tbl>
              <a:tblPr firstRow="1" bandRow="1">
                <a:tableStyleId>{93296810-A885-4BE3-A3E7-6D5BEEA58F35}</a:tableStyleId>
              </a:tblPr>
              <a:tblGrid>
                <a:gridCol w="324372"/>
                <a:gridCol w="3348032"/>
                <a:gridCol w="1380528"/>
                <a:gridCol w="1315962"/>
                <a:gridCol w="1315962"/>
                <a:gridCol w="1316137"/>
              </a:tblGrid>
              <a:tr h="285862">
                <a:tc rowSpan="2" gridSpan="2">
                  <a:txBody>
                    <a:bodyPr/>
                    <a:lstStyle/>
                    <a:p>
                      <a:pPr algn="l" fontAlgn="ctr">
                        <a:lnSpc>
                          <a:spcPct val="100000"/>
                        </a:lnSpc>
                      </a:pPr>
                      <a:r>
                        <a:rPr lang="ja-JP" altLang="en-US" sz="1400" u="none" strike="noStrike" dirty="0">
                          <a:effectLst/>
                        </a:rPr>
                        <a:t>　</a:t>
                      </a:r>
                      <a:endParaRPr lang="ja-JP" altLang="en-US" sz="1400" b="0" i="0" u="none" strike="noStrike" dirty="0">
                        <a:solidFill>
                          <a:schemeClr val="bg1"/>
                        </a:solidFill>
                        <a:effectLst/>
                        <a:latin typeface="+mn-ea"/>
                        <a:ea typeface="+mn-ea"/>
                      </a:endParaRPr>
                    </a:p>
                  </a:txBody>
                  <a:tcPr marL="36000" marR="36000" marT="36000" marB="36000" anchor="ctr"/>
                </a:tc>
                <a:tc rowSpan="2" hMerge="1">
                  <a:txBody>
                    <a:bodyPr/>
                    <a:lstStyle/>
                    <a:p>
                      <a:endParaRPr kumimoji="1" lang="ja-JP" altLang="en-US"/>
                    </a:p>
                  </a:txBody>
                  <a:tcPr/>
                </a:tc>
                <a:tc rowSpan="2">
                  <a:txBody>
                    <a:bodyPr/>
                    <a:lstStyle/>
                    <a:p>
                      <a:pPr algn="ctr" fontAlgn="ctr">
                        <a:lnSpc>
                          <a:spcPct val="100000"/>
                        </a:lnSpc>
                      </a:pPr>
                      <a:r>
                        <a:rPr lang="ja-JP" altLang="en-US" sz="1400" u="none" strike="noStrike" dirty="0" smtClean="0">
                          <a:effectLst/>
                        </a:rPr>
                        <a:t>年間累計費用額</a:t>
                      </a:r>
                      <a:endParaRPr lang="en-US" altLang="ja-JP" sz="1400" u="none" strike="noStrike" dirty="0" smtClean="0">
                        <a:effectLst/>
                      </a:endParaRPr>
                    </a:p>
                    <a:p>
                      <a:pPr algn="ctr" fontAlgn="ctr">
                        <a:lnSpc>
                          <a:spcPct val="100000"/>
                        </a:lnSpc>
                      </a:pPr>
                      <a:r>
                        <a:rPr lang="ja-JP" altLang="en-US" sz="1400" u="none" strike="noStrike" dirty="0" smtClean="0">
                          <a:effectLst/>
                        </a:rPr>
                        <a:t>（百万円）</a:t>
                      </a:r>
                      <a:endParaRPr lang="ja-JP" altLang="en-US" sz="1400" b="0" i="0" u="none" strike="noStrike" dirty="0">
                        <a:solidFill>
                          <a:schemeClr val="bg1"/>
                        </a:solidFill>
                        <a:effectLst/>
                        <a:latin typeface="+mn-ea"/>
                        <a:ea typeface="+mn-ea"/>
                      </a:endParaRPr>
                    </a:p>
                  </a:txBody>
                  <a:tcPr marL="36000" marR="36000" marT="36000" marB="36000" anchor="ctr"/>
                </a:tc>
                <a:tc gridSpan="2">
                  <a:txBody>
                    <a:bodyPr/>
                    <a:lstStyle/>
                    <a:p>
                      <a:pPr algn="ctr" fontAlgn="ctr">
                        <a:lnSpc>
                          <a:spcPct val="100000"/>
                        </a:lnSpc>
                      </a:pPr>
                      <a:endParaRPr lang="ja-JP" altLang="en-US" sz="1400" b="0" i="0" u="none" strike="noStrike" dirty="0">
                        <a:solidFill>
                          <a:schemeClr val="bg1"/>
                        </a:solidFill>
                        <a:effectLst/>
                        <a:latin typeface="+mn-ea"/>
                        <a:ea typeface="+mn-ea"/>
                      </a:endParaRPr>
                    </a:p>
                  </a:txBody>
                  <a:tcPr marL="36000" marR="36000" marT="36000" marB="36000" anchor="ctr"/>
                </a:tc>
                <a:tc hMerge="1">
                  <a:txBody>
                    <a:bodyPr/>
                    <a:lstStyle/>
                    <a:p>
                      <a:pPr algn="ctr" fontAlgn="ctr">
                        <a:lnSpc>
                          <a:spcPct val="100000"/>
                        </a:lnSpc>
                      </a:pPr>
                      <a:endParaRPr lang="ja-JP" altLang="en-US" sz="1400" b="0" i="0" u="none" strike="noStrike" dirty="0">
                        <a:solidFill>
                          <a:schemeClr val="bg1"/>
                        </a:solidFill>
                        <a:effectLst/>
                        <a:latin typeface="+mn-ea"/>
                        <a:ea typeface="+mn-ea"/>
                      </a:endParaRPr>
                    </a:p>
                  </a:txBody>
                  <a:tcPr marL="36000" marR="36000" marT="36000" marB="36000" anchor="ctr"/>
                </a:tc>
                <a:tc rowSpan="2">
                  <a:txBody>
                    <a:bodyPr/>
                    <a:lstStyle/>
                    <a:p>
                      <a:pPr algn="ctr" fontAlgn="ctr">
                        <a:lnSpc>
                          <a:spcPct val="100000"/>
                        </a:lnSpc>
                      </a:pPr>
                      <a:r>
                        <a:rPr lang="ja-JP" altLang="en-US" sz="1400" u="none" strike="noStrike" dirty="0" smtClean="0">
                          <a:effectLst/>
                        </a:rPr>
                        <a:t>構成比</a:t>
                      </a:r>
                      <a:endParaRPr lang="ja-JP" altLang="en-US" sz="1400" b="0" i="0" u="none" strike="noStrike" dirty="0">
                        <a:solidFill>
                          <a:schemeClr val="bg1"/>
                        </a:solidFill>
                        <a:effectLst/>
                        <a:latin typeface="+mn-ea"/>
                        <a:ea typeface="+mn-ea"/>
                      </a:endParaRPr>
                    </a:p>
                  </a:txBody>
                  <a:tcPr marL="36000" marR="36000" marT="36000" marB="36000" anchor="ctr"/>
                </a:tc>
              </a:tr>
              <a:tr h="285862">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lnSpc>
                          <a:spcPct val="100000"/>
                        </a:lnSpc>
                      </a:pPr>
                      <a:r>
                        <a:rPr lang="ja-JP" altLang="en-US" sz="1400" b="0" i="0" u="none" strike="noStrike" dirty="0" smtClean="0">
                          <a:solidFill>
                            <a:schemeClr val="bg1"/>
                          </a:solidFill>
                          <a:effectLst/>
                          <a:latin typeface="+mn-ea"/>
                          <a:ea typeface="+mn-ea"/>
                        </a:rPr>
                        <a:t>要支援１</a:t>
                      </a:r>
                      <a:endParaRPr lang="ja-JP" altLang="en-US" sz="1400" b="0" i="0" u="none" strike="noStrike" dirty="0">
                        <a:solidFill>
                          <a:schemeClr val="bg1"/>
                        </a:solidFill>
                        <a:effectLst/>
                        <a:latin typeface="+mn-ea"/>
                        <a:ea typeface="+mn-ea"/>
                      </a:endParaRPr>
                    </a:p>
                  </a:txBody>
                  <a:tcPr marL="36000" marR="36000" marT="36000" marB="36000" anchor="ctr">
                    <a:solidFill>
                      <a:schemeClr val="accent6"/>
                    </a:solidFill>
                  </a:tcPr>
                </a:tc>
                <a:tc>
                  <a:txBody>
                    <a:bodyPr/>
                    <a:lstStyle/>
                    <a:p>
                      <a:pPr algn="ctr" fontAlgn="ctr">
                        <a:lnSpc>
                          <a:spcPct val="100000"/>
                        </a:lnSpc>
                      </a:pPr>
                      <a:r>
                        <a:rPr lang="ja-JP" altLang="en-US" sz="1400" b="0" i="0" u="none" strike="noStrike" dirty="0" smtClean="0">
                          <a:solidFill>
                            <a:schemeClr val="bg1"/>
                          </a:solidFill>
                          <a:effectLst/>
                          <a:latin typeface="+mn-ea"/>
                          <a:ea typeface="+mn-ea"/>
                        </a:rPr>
                        <a:t>要支援２</a:t>
                      </a:r>
                      <a:endParaRPr lang="ja-JP" altLang="en-US" sz="1400" b="0" i="0" u="none" strike="noStrike" dirty="0">
                        <a:solidFill>
                          <a:schemeClr val="bg1"/>
                        </a:solidFill>
                        <a:effectLst/>
                        <a:latin typeface="+mn-ea"/>
                        <a:ea typeface="+mn-ea"/>
                      </a:endParaRPr>
                    </a:p>
                  </a:txBody>
                  <a:tcPr marL="36000" marR="36000" marT="36000" marB="36000" anchor="ctr">
                    <a:solidFill>
                      <a:schemeClr val="accent6"/>
                    </a:solidFill>
                  </a:tcPr>
                </a:tc>
                <a:tc vMerge="1">
                  <a:txBody>
                    <a:bodyPr/>
                    <a:lstStyle/>
                    <a:p>
                      <a:endParaRPr kumimoji="1" lang="ja-JP" altLang="en-US"/>
                    </a:p>
                  </a:txBody>
                  <a:tcPr/>
                </a:tc>
              </a:tr>
              <a:tr h="290202">
                <a:tc gridSpan="2">
                  <a:txBody>
                    <a:bodyPr/>
                    <a:lstStyle/>
                    <a:p>
                      <a:pPr algn="l" fontAlgn="ctr">
                        <a:lnSpc>
                          <a:spcPct val="100000"/>
                        </a:lnSpc>
                      </a:pPr>
                      <a:r>
                        <a:rPr lang="ja-JP" altLang="en-US" sz="1400" u="none" strike="noStrike" dirty="0">
                          <a:effectLst/>
                          <a:latin typeface="+mj-ea"/>
                          <a:ea typeface="+mj-ea"/>
                        </a:rPr>
                        <a:t>総  </a:t>
                      </a:r>
                      <a:r>
                        <a:rPr lang="ja-JP" altLang="en-US" sz="1400" u="none" strike="noStrike" dirty="0" smtClean="0">
                          <a:effectLst/>
                          <a:latin typeface="+mj-ea"/>
                          <a:ea typeface="+mj-ea"/>
                        </a:rPr>
                        <a:t>数</a:t>
                      </a:r>
                      <a:r>
                        <a:rPr lang="ja-JP" altLang="en-US" sz="1400" u="none" strike="noStrike" dirty="0">
                          <a:effectLst/>
                          <a:latin typeface="+mj-ea"/>
                          <a:ea typeface="+mj-ea"/>
                        </a:rPr>
                        <a:t>　</a:t>
                      </a:r>
                      <a:endParaRPr lang="ja-JP" altLang="en-US" sz="1400" b="0" i="0" u="none" strike="noStrike" dirty="0">
                        <a:solidFill>
                          <a:schemeClr val="tx1"/>
                        </a:solidFill>
                        <a:effectLst/>
                        <a:latin typeface="+mj-ea"/>
                        <a:ea typeface="+mj-ea"/>
                      </a:endParaRPr>
                    </a:p>
                  </a:txBody>
                  <a:tcPr marL="36000" marR="36000" marT="36000" marB="36000" anchor="ctr"/>
                </a:tc>
                <a:tc hMerge="1">
                  <a:txBody>
                    <a:bodyPr/>
                    <a:lstStyle/>
                    <a:p>
                      <a:endParaRPr kumimoji="1" lang="ja-JP" altLang="en-US"/>
                    </a:p>
                  </a:txBody>
                  <a:tcP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468 512</a:t>
                      </a:r>
                    </a:p>
                  </a:txBody>
                  <a:tcPr marL="9525" marR="9525" marT="9525" marB="0" anchor="ctr"/>
                </a:tc>
                <a:tc>
                  <a:txBody>
                    <a:bodyPr/>
                    <a:lstStyle/>
                    <a:p>
                      <a:pPr algn="r" fontAlgn="ctr"/>
                      <a:r>
                        <a:rPr lang="en-US" altLang="ja-JP" sz="1800" b="0" i="0" u="none" strike="noStrike" dirty="0">
                          <a:solidFill>
                            <a:srgbClr val="000000"/>
                          </a:solidFill>
                          <a:effectLst/>
                          <a:latin typeface="+mj-lt"/>
                        </a:rPr>
                        <a:t>149199</a:t>
                      </a:r>
                    </a:p>
                  </a:txBody>
                  <a:tcPr marL="9525" marR="9525" marT="9525" marB="0" anchor="ctr"/>
                </a:tc>
                <a:tc>
                  <a:txBody>
                    <a:bodyPr/>
                    <a:lstStyle/>
                    <a:p>
                      <a:pPr algn="r" fontAlgn="ctr"/>
                      <a:r>
                        <a:rPr lang="en-US" altLang="ja-JP" sz="1800" b="0" i="0" u="none" strike="noStrike" dirty="0">
                          <a:solidFill>
                            <a:srgbClr val="000000"/>
                          </a:solidFill>
                          <a:effectLst/>
                          <a:latin typeface="+mj-lt"/>
                        </a:rPr>
                        <a:t>318578</a:t>
                      </a:r>
                    </a:p>
                  </a:txBody>
                  <a:tcPr marL="9525" marR="9525" marT="9525" marB="0" anchor="ctr"/>
                </a:tc>
                <a:tc>
                  <a:txBody>
                    <a:bodyPr/>
                    <a:lstStyle/>
                    <a:p>
                      <a:pPr algn="ctr" fontAlgn="ctr"/>
                      <a:r>
                        <a:rPr lang="en-US" altLang="ja-JP" sz="1400" u="none" strike="noStrike" dirty="0" smtClean="0">
                          <a:effectLst/>
                        </a:rPr>
                        <a:t>-</a:t>
                      </a:r>
                      <a:endParaRPr lang="ja-JP" altLang="en-US" sz="1400" b="0" i="0" u="none" strike="noStrike" dirty="0">
                        <a:solidFill>
                          <a:schemeClr val="tx1"/>
                        </a:solidFill>
                        <a:effectLst/>
                        <a:latin typeface="+mn-ea"/>
                        <a:ea typeface="+mn-ea"/>
                      </a:endParaRPr>
                    </a:p>
                  </a:txBody>
                  <a:tcPr marL="36000" marR="36000" marT="36000" marB="36000" anchor="ctr"/>
                </a:tc>
              </a:tr>
              <a:tr h="252976">
                <a:tc gridSpan="2">
                  <a:txBody>
                    <a:bodyPr/>
                    <a:lstStyle/>
                    <a:p>
                      <a:pPr algn="l" fontAlgn="ctr">
                        <a:lnSpc>
                          <a:spcPct val="100000"/>
                        </a:lnSpc>
                      </a:pPr>
                      <a:r>
                        <a:rPr lang="ja-JP" altLang="en-US" sz="1400" u="none" strike="noStrike" dirty="0">
                          <a:effectLst/>
                          <a:latin typeface="+mj-ea"/>
                          <a:ea typeface="+mj-ea"/>
                        </a:rPr>
                        <a:t>介護予防居宅</a:t>
                      </a:r>
                      <a:r>
                        <a:rPr lang="ja-JP" altLang="en-US" sz="1400" u="none" strike="noStrike" dirty="0" smtClean="0">
                          <a:effectLst/>
                          <a:latin typeface="+mj-ea"/>
                          <a:ea typeface="+mj-ea"/>
                        </a:rPr>
                        <a:t>サービス</a:t>
                      </a:r>
                      <a:r>
                        <a:rPr lang="ja-JP" altLang="en-US" sz="1400" u="none" strike="noStrike" dirty="0">
                          <a:effectLst/>
                          <a:latin typeface="+mj-ea"/>
                          <a:ea typeface="+mj-ea"/>
                        </a:rPr>
                        <a:t>　</a:t>
                      </a:r>
                      <a:endParaRPr lang="ja-JP" altLang="en-US" sz="1400" b="0" i="0" u="none" strike="noStrike" dirty="0">
                        <a:solidFill>
                          <a:schemeClr val="tx1"/>
                        </a:solidFill>
                        <a:effectLst/>
                        <a:latin typeface="+mj-ea"/>
                        <a:ea typeface="+mj-ea"/>
                      </a:endParaRPr>
                    </a:p>
                  </a:txBody>
                  <a:tcPr marL="36000" marR="36000" marT="36000" marB="36000" anchor="ctr"/>
                </a:tc>
                <a:tc hMerge="1">
                  <a:txBody>
                    <a:bodyPr/>
                    <a:lstStyle/>
                    <a:p>
                      <a:endParaRPr kumimoji="1" lang="ja-JP" altLang="en-US"/>
                    </a:p>
                  </a:txBody>
                  <a:tcP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411 670</a:t>
                      </a:r>
                    </a:p>
                  </a:txBody>
                  <a:tcPr marL="9525" marR="9525" marT="9525" marB="0" anchor="ctr"/>
                </a:tc>
                <a:tc>
                  <a:txBody>
                    <a:bodyPr/>
                    <a:lstStyle/>
                    <a:p>
                      <a:pPr algn="r" fontAlgn="ctr"/>
                      <a:r>
                        <a:rPr lang="en-US" altLang="ja-JP" sz="1800" b="0" i="0" u="none" strike="noStrike" dirty="0">
                          <a:solidFill>
                            <a:srgbClr val="000000"/>
                          </a:solidFill>
                          <a:effectLst/>
                          <a:latin typeface="+mj-lt"/>
                        </a:rPr>
                        <a:t>125859</a:t>
                      </a:r>
                    </a:p>
                  </a:txBody>
                  <a:tcPr marL="9525" marR="9525" marT="9525" marB="0" anchor="ctr"/>
                </a:tc>
                <a:tc>
                  <a:txBody>
                    <a:bodyPr/>
                    <a:lstStyle/>
                    <a:p>
                      <a:pPr algn="r" fontAlgn="ctr"/>
                      <a:r>
                        <a:rPr lang="en-US" altLang="ja-JP" sz="1800" b="0" i="0" u="none" strike="noStrike" dirty="0">
                          <a:solidFill>
                            <a:srgbClr val="000000"/>
                          </a:solidFill>
                          <a:effectLst/>
                          <a:latin typeface="+mj-lt"/>
                        </a:rPr>
                        <a:t>285133</a:t>
                      </a:r>
                    </a:p>
                  </a:txBody>
                  <a:tcPr marL="9525" marR="9525" marT="9525" marB="0" anchor="ctr"/>
                </a:tc>
                <a:tc>
                  <a:txBody>
                    <a:bodyPr/>
                    <a:lstStyle/>
                    <a:p>
                      <a:pPr algn="r" fontAlgn="ctr"/>
                      <a:r>
                        <a:rPr lang="en-US" altLang="ja-JP" sz="1800" b="0" i="0" u="none" strike="noStrike" dirty="0">
                          <a:solidFill>
                            <a:srgbClr val="000000"/>
                          </a:solidFill>
                          <a:effectLst/>
                          <a:latin typeface="+mj-lt"/>
                        </a:rPr>
                        <a:t>87.9%</a:t>
                      </a:r>
                    </a:p>
                  </a:txBody>
                  <a:tcPr marL="9525" marR="9525" marT="9525" marB="0" anchor="ctr"/>
                </a:tc>
              </a:tr>
              <a:tr h="285862">
                <a:tc rowSpan="11">
                  <a:txBody>
                    <a:bodyPr/>
                    <a:lstStyle/>
                    <a:p>
                      <a:pPr algn="l" fontAlgn="ctr">
                        <a:lnSpc>
                          <a:spcPct val="100000"/>
                        </a:lnSpc>
                      </a:pPr>
                      <a:r>
                        <a:rPr lang="ja-JP" altLang="en-US" sz="1400" u="none" strike="noStrike" dirty="0">
                          <a:effectLst/>
                          <a:latin typeface="+mj-ea"/>
                          <a:ea typeface="+mj-ea"/>
                        </a:rPr>
                        <a:t>　</a:t>
                      </a:r>
                    </a:p>
                    <a:p>
                      <a:pPr algn="l" fontAlgn="ctr">
                        <a:lnSpc>
                          <a:spcPct val="100000"/>
                        </a:lnSpc>
                      </a:pPr>
                      <a:r>
                        <a:rPr lang="ja-JP" altLang="en-US" sz="1400" u="none" strike="noStrike" dirty="0">
                          <a:effectLst/>
                          <a:latin typeface="+mj-ea"/>
                          <a:ea typeface="+mj-ea"/>
                        </a:rPr>
                        <a:t>　</a:t>
                      </a:r>
                    </a:p>
                    <a:p>
                      <a:pPr algn="l" fontAlgn="ctr">
                        <a:lnSpc>
                          <a:spcPct val="100000"/>
                        </a:lnSpc>
                      </a:pPr>
                      <a:r>
                        <a:rPr lang="ja-JP" altLang="en-US" sz="1400" u="none" strike="noStrike" dirty="0">
                          <a:effectLst/>
                          <a:latin typeface="+mj-ea"/>
                          <a:ea typeface="+mj-ea"/>
                        </a:rPr>
                        <a:t>　</a:t>
                      </a:r>
                    </a:p>
                    <a:p>
                      <a:pPr algn="l" fontAlgn="ctr">
                        <a:lnSpc>
                          <a:spcPct val="100000"/>
                        </a:lnSpc>
                      </a:pPr>
                      <a:r>
                        <a:rPr lang="ja-JP" altLang="en-US" sz="1400" u="none" strike="noStrike" dirty="0">
                          <a:effectLst/>
                          <a:latin typeface="+mj-ea"/>
                          <a:ea typeface="+mj-ea"/>
                        </a:rPr>
                        <a:t>　</a:t>
                      </a:r>
                    </a:p>
                    <a:p>
                      <a:pPr algn="l" fontAlgn="ctr">
                        <a:lnSpc>
                          <a:spcPct val="100000"/>
                        </a:lnSpc>
                      </a:pPr>
                      <a:r>
                        <a:rPr lang="ja-JP" altLang="en-US" sz="1400" u="none" strike="noStrike" dirty="0">
                          <a:effectLst/>
                          <a:latin typeface="+mj-ea"/>
                          <a:ea typeface="+mj-ea"/>
                        </a:rPr>
                        <a:t>　</a:t>
                      </a:r>
                    </a:p>
                    <a:p>
                      <a:pPr algn="l" fontAlgn="ctr">
                        <a:lnSpc>
                          <a:spcPct val="100000"/>
                        </a:lnSpc>
                      </a:pPr>
                      <a:r>
                        <a:rPr lang="ja-JP" altLang="en-US" sz="1400" u="none" strike="noStrike" dirty="0">
                          <a:effectLst/>
                          <a:latin typeface="+mj-ea"/>
                          <a:ea typeface="+mj-ea"/>
                        </a:rPr>
                        <a:t>　</a:t>
                      </a:r>
                    </a:p>
                    <a:p>
                      <a:pPr algn="l" fontAlgn="ctr">
                        <a:lnSpc>
                          <a:spcPct val="100000"/>
                        </a:lnSpc>
                      </a:pPr>
                      <a:r>
                        <a:rPr lang="ja-JP" altLang="en-US" sz="1400" u="none" strike="noStrike" dirty="0">
                          <a:effectLst/>
                          <a:latin typeface="+mj-ea"/>
                          <a:ea typeface="+mj-ea"/>
                        </a:rPr>
                        <a:t>　</a:t>
                      </a:r>
                    </a:p>
                    <a:p>
                      <a:pPr algn="l" fontAlgn="ctr">
                        <a:lnSpc>
                          <a:spcPct val="100000"/>
                        </a:lnSpc>
                      </a:pPr>
                      <a:r>
                        <a:rPr lang="ja-JP" altLang="en-US" sz="1400" u="none" strike="noStrike" dirty="0">
                          <a:effectLst/>
                          <a:latin typeface="+mj-ea"/>
                          <a:ea typeface="+mj-ea"/>
                        </a:rPr>
                        <a:t>　</a:t>
                      </a:r>
                    </a:p>
                    <a:p>
                      <a:pPr algn="l" fontAlgn="ctr">
                        <a:lnSpc>
                          <a:spcPct val="100000"/>
                        </a:lnSpc>
                      </a:pPr>
                      <a:r>
                        <a:rPr lang="ja-JP" altLang="en-US" sz="1400" u="none" strike="noStrike" dirty="0">
                          <a:effectLst/>
                          <a:latin typeface="+mj-ea"/>
                          <a:ea typeface="+mj-ea"/>
                        </a:rPr>
                        <a:t>　</a:t>
                      </a:r>
                    </a:p>
                    <a:p>
                      <a:pPr algn="l" fontAlgn="ctr">
                        <a:lnSpc>
                          <a:spcPct val="100000"/>
                        </a:lnSpc>
                      </a:pPr>
                      <a:r>
                        <a:rPr lang="ja-JP" altLang="en-US" sz="1400" u="none" strike="noStrike" dirty="0">
                          <a:effectLst/>
                          <a:latin typeface="+mj-ea"/>
                          <a:ea typeface="+mj-ea"/>
                        </a:rPr>
                        <a:t>　</a:t>
                      </a:r>
                    </a:p>
                    <a:p>
                      <a:pPr algn="l" fontAlgn="ctr">
                        <a:lnSpc>
                          <a:spcPct val="100000"/>
                        </a:lnSpc>
                      </a:pPr>
                      <a:r>
                        <a:rPr lang="ja-JP" altLang="en-US" sz="1400" u="none" strike="noStrike" dirty="0">
                          <a:effectLst/>
                          <a:latin typeface="+mj-ea"/>
                          <a:ea typeface="+mj-ea"/>
                        </a:rPr>
                        <a:t>　</a:t>
                      </a:r>
                      <a:endParaRPr lang="ja-JP" altLang="en-US" sz="1400" b="0" i="0" u="none" strike="noStrike" dirty="0">
                        <a:solidFill>
                          <a:schemeClr val="tx1"/>
                        </a:solidFill>
                        <a:effectLst/>
                        <a:latin typeface="+mj-ea"/>
                        <a:ea typeface="+mj-ea"/>
                      </a:endParaRPr>
                    </a:p>
                  </a:txBody>
                  <a:tcPr marL="36000" marR="36000" marT="36000" marB="36000" anchor="ctr"/>
                </a:tc>
                <a:tc>
                  <a:txBody>
                    <a:bodyPr/>
                    <a:lstStyle/>
                    <a:p>
                      <a:pPr algn="l" fontAlgn="ctr">
                        <a:lnSpc>
                          <a:spcPct val="100000"/>
                        </a:lnSpc>
                      </a:pPr>
                      <a:r>
                        <a:rPr lang="zh-TW" altLang="en-US" sz="1400" u="none" strike="noStrike" dirty="0" smtClean="0">
                          <a:effectLst/>
                          <a:latin typeface="ＭＳ ゴシック" pitchFamily="49" charset="-128"/>
                          <a:ea typeface="ＭＳ ゴシック" pitchFamily="49" charset="-128"/>
                        </a:rPr>
                        <a:t>介護</a:t>
                      </a:r>
                      <a:r>
                        <a:rPr lang="zh-TW" altLang="en-US" sz="1400" u="none" strike="noStrike" dirty="0">
                          <a:effectLst/>
                          <a:latin typeface="ＭＳ ゴシック" pitchFamily="49" charset="-128"/>
                          <a:ea typeface="ＭＳ ゴシック" pitchFamily="49" charset="-128"/>
                        </a:rPr>
                        <a:t>予防訪問</a:t>
                      </a:r>
                      <a:r>
                        <a:rPr lang="zh-TW" altLang="en-US" sz="1400" u="none" strike="noStrike" dirty="0" smtClean="0">
                          <a:effectLst/>
                          <a:latin typeface="ＭＳ ゴシック" pitchFamily="49" charset="-128"/>
                          <a:ea typeface="ＭＳ ゴシック" pitchFamily="49" charset="-128"/>
                        </a:rPr>
                        <a:t>介護</a:t>
                      </a:r>
                      <a:r>
                        <a:rPr lang="ja-JP" altLang="en-US" sz="1400" u="none" strike="noStrike" dirty="0">
                          <a:effectLst/>
                          <a:latin typeface="ＭＳ ゴシック" pitchFamily="49" charset="-128"/>
                          <a:ea typeface="ＭＳ ゴシック" pitchFamily="49" charset="-128"/>
                        </a:rPr>
                        <a:t>　</a:t>
                      </a:r>
                      <a:endParaRPr lang="ja-JP"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108 378</a:t>
                      </a:r>
                    </a:p>
                  </a:txBody>
                  <a:tcPr marL="9525" marR="9525" marT="9525" marB="0" anchor="ctr"/>
                </a:tc>
                <a:tc>
                  <a:txBody>
                    <a:bodyPr/>
                    <a:lstStyle/>
                    <a:p>
                      <a:pPr algn="r" fontAlgn="ctr"/>
                      <a:r>
                        <a:rPr lang="en-US" altLang="ja-JP" sz="1800" b="0" i="0" u="none" strike="noStrike" dirty="0">
                          <a:solidFill>
                            <a:srgbClr val="000000"/>
                          </a:solidFill>
                          <a:effectLst/>
                          <a:latin typeface="+mj-lt"/>
                        </a:rPr>
                        <a:t>41797</a:t>
                      </a:r>
                    </a:p>
                  </a:txBody>
                  <a:tcPr marL="9525" marR="9525" marT="9525" marB="0" anchor="ctr"/>
                </a:tc>
                <a:tc>
                  <a:txBody>
                    <a:bodyPr/>
                    <a:lstStyle/>
                    <a:p>
                      <a:pPr algn="r" fontAlgn="ctr"/>
                      <a:r>
                        <a:rPr lang="en-US" altLang="ja-JP" sz="1800" b="0" i="0" u="none" strike="noStrike" dirty="0">
                          <a:solidFill>
                            <a:srgbClr val="000000"/>
                          </a:solidFill>
                          <a:effectLst/>
                          <a:latin typeface="+mj-lt"/>
                        </a:rPr>
                        <a:t>66369</a:t>
                      </a:r>
                    </a:p>
                  </a:txBody>
                  <a:tcPr marL="9525" marR="9525" marT="9525" marB="0" anchor="ctr"/>
                </a:tc>
                <a:tc>
                  <a:txBody>
                    <a:bodyPr/>
                    <a:lstStyle/>
                    <a:p>
                      <a:pPr algn="r" fontAlgn="ctr"/>
                      <a:r>
                        <a:rPr lang="en-US" altLang="ja-JP" sz="1800" b="0" i="0" u="none" strike="noStrike" dirty="0">
                          <a:solidFill>
                            <a:srgbClr val="000000"/>
                          </a:solidFill>
                          <a:effectLst/>
                          <a:latin typeface="+mj-lt"/>
                        </a:rPr>
                        <a:t>23.1%</a:t>
                      </a:r>
                    </a:p>
                  </a:txBody>
                  <a:tcPr marL="9525" marR="9525" marT="9525" marB="0" anchor="ctr"/>
                </a:tc>
              </a:tr>
              <a:tr h="285862">
                <a:tc vMerge="1">
                  <a:txBody>
                    <a:bodyPr/>
                    <a:lstStyle/>
                    <a:p>
                      <a:pPr algn="l" fontAlgn="ctr">
                        <a:lnSpc>
                          <a:spcPct val="100000"/>
                        </a:lnSpc>
                      </a:pPr>
                      <a:endParaRPr lang="ja-JP" altLang="en-US" sz="14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pPr>
                      <a:r>
                        <a:rPr lang="zh-TW" altLang="en-US" sz="1400" u="none" strike="noStrike" dirty="0" smtClean="0">
                          <a:effectLst/>
                          <a:latin typeface="ＭＳ ゴシック" pitchFamily="49" charset="-128"/>
                          <a:ea typeface="ＭＳ ゴシック" pitchFamily="49" charset="-128"/>
                        </a:rPr>
                        <a:t>介護</a:t>
                      </a:r>
                      <a:r>
                        <a:rPr lang="zh-TW" altLang="en-US" sz="1400" u="none" strike="noStrike" dirty="0">
                          <a:effectLst/>
                          <a:latin typeface="ＭＳ ゴシック" pitchFamily="49" charset="-128"/>
                          <a:ea typeface="ＭＳ ゴシック" pitchFamily="49" charset="-128"/>
                        </a:rPr>
                        <a:t>予防訪問入浴介護</a:t>
                      </a:r>
                      <a:endParaRPr lang="zh-TW"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197</a:t>
                      </a:r>
                    </a:p>
                  </a:txBody>
                  <a:tcPr marL="9525" marR="9525" marT="9525" marB="0" anchor="ctr"/>
                </a:tc>
                <a:tc>
                  <a:txBody>
                    <a:bodyPr/>
                    <a:lstStyle/>
                    <a:p>
                      <a:pPr algn="r" fontAlgn="ctr"/>
                      <a:r>
                        <a:rPr lang="en-US" altLang="ja-JP" sz="1800" b="0" i="0" u="none" strike="noStrike">
                          <a:solidFill>
                            <a:srgbClr val="000000"/>
                          </a:solidFill>
                          <a:effectLst/>
                          <a:latin typeface="+mj-lt"/>
                        </a:rPr>
                        <a:t>21</a:t>
                      </a:r>
                    </a:p>
                  </a:txBody>
                  <a:tcPr marL="9525" marR="9525" marT="9525" marB="0" anchor="ctr"/>
                </a:tc>
                <a:tc>
                  <a:txBody>
                    <a:bodyPr/>
                    <a:lstStyle/>
                    <a:p>
                      <a:pPr algn="r" fontAlgn="ctr"/>
                      <a:r>
                        <a:rPr lang="en-US" altLang="ja-JP" sz="1800" b="0" i="0" u="none" strike="noStrike" dirty="0">
                          <a:solidFill>
                            <a:srgbClr val="000000"/>
                          </a:solidFill>
                          <a:effectLst/>
                          <a:latin typeface="+mj-lt"/>
                        </a:rPr>
                        <a:t>175</a:t>
                      </a:r>
                    </a:p>
                  </a:txBody>
                  <a:tcPr marL="9525" marR="9525" marT="9525" marB="0" anchor="ctr"/>
                </a:tc>
                <a:tc>
                  <a:txBody>
                    <a:bodyPr/>
                    <a:lstStyle/>
                    <a:p>
                      <a:pPr algn="r" fontAlgn="ctr"/>
                      <a:r>
                        <a:rPr lang="en-US" altLang="ja-JP" sz="1800" b="0" i="0" u="none" strike="noStrike" dirty="0" smtClean="0">
                          <a:solidFill>
                            <a:srgbClr val="000000"/>
                          </a:solidFill>
                          <a:effectLst/>
                          <a:latin typeface="+mj-lt"/>
                        </a:rPr>
                        <a:t>0.04%</a:t>
                      </a:r>
                      <a:endParaRPr lang="en-US" altLang="ja-JP" sz="1800" b="0" i="0" u="none" strike="noStrike" dirty="0">
                        <a:solidFill>
                          <a:srgbClr val="000000"/>
                        </a:solidFill>
                        <a:effectLst/>
                        <a:latin typeface="+mj-lt"/>
                      </a:endParaRPr>
                    </a:p>
                  </a:txBody>
                  <a:tcPr marL="9525" marR="9525" marT="9525" marB="0" anchor="ctr"/>
                </a:tc>
              </a:tr>
              <a:tr h="285862">
                <a:tc vMerge="1">
                  <a:txBody>
                    <a:bodyPr/>
                    <a:lstStyle/>
                    <a:p>
                      <a:pPr algn="l" fontAlgn="ctr">
                        <a:lnSpc>
                          <a:spcPct val="100000"/>
                        </a:lnSpc>
                      </a:pPr>
                      <a:endParaRPr lang="ja-JP" altLang="en-US" sz="14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pPr>
                      <a:r>
                        <a:rPr lang="zh-TW" altLang="en-US" sz="1400" u="none" strike="noStrike" dirty="0" smtClean="0">
                          <a:effectLst/>
                          <a:latin typeface="ＭＳ ゴシック" pitchFamily="49" charset="-128"/>
                          <a:ea typeface="ＭＳ ゴシック" pitchFamily="49" charset="-128"/>
                        </a:rPr>
                        <a:t>介護</a:t>
                      </a:r>
                      <a:r>
                        <a:rPr lang="zh-TW" altLang="en-US" sz="1400" u="none" strike="noStrike" dirty="0">
                          <a:effectLst/>
                          <a:latin typeface="ＭＳ ゴシック" pitchFamily="49" charset="-128"/>
                          <a:ea typeface="ＭＳ ゴシック" pitchFamily="49" charset="-128"/>
                        </a:rPr>
                        <a:t>予防訪問看護</a:t>
                      </a:r>
                      <a:endParaRPr lang="zh-TW"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11 935</a:t>
                      </a:r>
                    </a:p>
                  </a:txBody>
                  <a:tcPr marL="9525" marR="9525" marT="9525" marB="0" anchor="ctr"/>
                </a:tc>
                <a:tc>
                  <a:txBody>
                    <a:bodyPr/>
                    <a:lstStyle/>
                    <a:p>
                      <a:pPr algn="r" fontAlgn="ctr"/>
                      <a:r>
                        <a:rPr lang="en-US" altLang="ja-JP" sz="1800" b="0" i="0" u="none" strike="noStrike">
                          <a:solidFill>
                            <a:srgbClr val="000000"/>
                          </a:solidFill>
                          <a:effectLst/>
                          <a:latin typeface="+mj-lt"/>
                        </a:rPr>
                        <a:t>2828</a:t>
                      </a:r>
                    </a:p>
                  </a:txBody>
                  <a:tcPr marL="9525" marR="9525" marT="9525" marB="0" anchor="ctr"/>
                </a:tc>
                <a:tc>
                  <a:txBody>
                    <a:bodyPr/>
                    <a:lstStyle/>
                    <a:p>
                      <a:pPr algn="r" fontAlgn="ctr"/>
                      <a:r>
                        <a:rPr lang="en-US" altLang="ja-JP" sz="1800" b="0" i="0" u="none" strike="noStrike" dirty="0">
                          <a:solidFill>
                            <a:srgbClr val="000000"/>
                          </a:solidFill>
                          <a:effectLst/>
                          <a:latin typeface="+mj-lt"/>
                        </a:rPr>
                        <a:t>9069</a:t>
                      </a:r>
                    </a:p>
                  </a:txBody>
                  <a:tcPr marL="9525" marR="9525" marT="9525" marB="0" anchor="ctr"/>
                </a:tc>
                <a:tc>
                  <a:txBody>
                    <a:bodyPr/>
                    <a:lstStyle/>
                    <a:p>
                      <a:pPr algn="r" fontAlgn="ctr"/>
                      <a:r>
                        <a:rPr lang="en-US" altLang="ja-JP" sz="1800" b="0" i="0" u="none" strike="noStrike" dirty="0">
                          <a:solidFill>
                            <a:srgbClr val="000000"/>
                          </a:solidFill>
                          <a:effectLst/>
                          <a:latin typeface="+mj-lt"/>
                        </a:rPr>
                        <a:t>2.5%</a:t>
                      </a:r>
                    </a:p>
                  </a:txBody>
                  <a:tcPr marL="9525" marR="9525" marT="9525" marB="0" anchor="ctr"/>
                </a:tc>
              </a:tr>
              <a:tr h="285862">
                <a:tc vMerge="1">
                  <a:txBody>
                    <a:bodyPr/>
                    <a:lstStyle/>
                    <a:p>
                      <a:pPr algn="l" fontAlgn="ctr">
                        <a:lnSpc>
                          <a:spcPct val="100000"/>
                        </a:lnSpc>
                      </a:pPr>
                      <a:endParaRPr lang="ja-JP" altLang="en-US" sz="14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pPr>
                      <a:r>
                        <a:rPr lang="zh-TW" altLang="en-US" sz="1400" u="none" strike="noStrike" dirty="0" smtClean="0">
                          <a:effectLst/>
                          <a:latin typeface="ＭＳ ゴシック" pitchFamily="49" charset="-128"/>
                          <a:ea typeface="ＭＳ ゴシック" pitchFamily="49" charset="-128"/>
                        </a:rPr>
                        <a:t>介護</a:t>
                      </a:r>
                      <a:r>
                        <a:rPr lang="zh-TW" altLang="en-US" sz="1400" u="none" strike="noStrike" dirty="0">
                          <a:effectLst/>
                          <a:latin typeface="ＭＳ ゴシック" pitchFamily="49" charset="-128"/>
                          <a:ea typeface="ＭＳ ゴシック" pitchFamily="49" charset="-128"/>
                        </a:rPr>
                        <a:t>予防訪問ﾘﾊﾋﾞﾘﾃｰｼｮﾝ</a:t>
                      </a:r>
                      <a:endParaRPr lang="zh-TW"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3 474</a:t>
                      </a:r>
                    </a:p>
                  </a:txBody>
                  <a:tcPr marL="9525" marR="9525" marT="9525" marB="0" anchor="ctr"/>
                </a:tc>
                <a:tc>
                  <a:txBody>
                    <a:bodyPr/>
                    <a:lstStyle/>
                    <a:p>
                      <a:pPr algn="r" fontAlgn="ctr"/>
                      <a:r>
                        <a:rPr lang="en-US" altLang="ja-JP" sz="1800" b="0" i="0" u="none" strike="noStrike">
                          <a:solidFill>
                            <a:srgbClr val="000000"/>
                          </a:solidFill>
                          <a:effectLst/>
                          <a:latin typeface="+mj-lt"/>
                        </a:rPr>
                        <a:t>751</a:t>
                      </a:r>
                    </a:p>
                  </a:txBody>
                  <a:tcPr marL="9525" marR="9525" marT="9525" marB="0" anchor="ctr"/>
                </a:tc>
                <a:tc>
                  <a:txBody>
                    <a:bodyPr/>
                    <a:lstStyle/>
                    <a:p>
                      <a:pPr algn="r" fontAlgn="ctr"/>
                      <a:r>
                        <a:rPr lang="en-US" altLang="ja-JP" sz="1800" b="0" i="0" u="none" strike="noStrike" dirty="0">
                          <a:solidFill>
                            <a:srgbClr val="000000"/>
                          </a:solidFill>
                          <a:effectLst/>
                          <a:latin typeface="+mj-lt"/>
                        </a:rPr>
                        <a:t>2718</a:t>
                      </a:r>
                    </a:p>
                  </a:txBody>
                  <a:tcPr marL="9525" marR="9525" marT="9525" marB="0" anchor="ctr"/>
                </a:tc>
                <a:tc>
                  <a:txBody>
                    <a:bodyPr/>
                    <a:lstStyle/>
                    <a:p>
                      <a:pPr algn="r" fontAlgn="ctr"/>
                      <a:r>
                        <a:rPr lang="en-US" altLang="ja-JP" sz="1800" b="0" i="0" u="none" strike="noStrike" dirty="0">
                          <a:solidFill>
                            <a:srgbClr val="000000"/>
                          </a:solidFill>
                          <a:effectLst/>
                          <a:latin typeface="+mj-lt"/>
                        </a:rPr>
                        <a:t>0.7%</a:t>
                      </a:r>
                    </a:p>
                  </a:txBody>
                  <a:tcPr marL="9525" marR="9525" marT="9525" marB="0" anchor="ctr"/>
                </a:tc>
              </a:tr>
              <a:tr h="285862">
                <a:tc vMerge="1">
                  <a:txBody>
                    <a:bodyPr/>
                    <a:lstStyle/>
                    <a:p>
                      <a:pPr algn="l" fontAlgn="ctr">
                        <a:lnSpc>
                          <a:spcPct val="100000"/>
                        </a:lnSpc>
                      </a:pPr>
                      <a:endParaRPr lang="ja-JP" altLang="en-US" sz="1400" b="0" i="0" u="none" strike="noStrike">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pPr>
                      <a:r>
                        <a:rPr lang="zh-TW" altLang="en-US" sz="1400" u="none" strike="noStrike" dirty="0" smtClean="0">
                          <a:effectLst/>
                          <a:latin typeface="ＭＳ ゴシック" pitchFamily="49" charset="-128"/>
                          <a:ea typeface="ＭＳ ゴシック" pitchFamily="49" charset="-128"/>
                        </a:rPr>
                        <a:t>介護</a:t>
                      </a:r>
                      <a:r>
                        <a:rPr lang="zh-TW" altLang="en-US" sz="1400" u="none" strike="noStrike" dirty="0">
                          <a:effectLst/>
                          <a:latin typeface="ＭＳ ゴシック" pitchFamily="49" charset="-128"/>
                          <a:ea typeface="ＭＳ ゴシック" pitchFamily="49" charset="-128"/>
                        </a:rPr>
                        <a:t>予防通所介護</a:t>
                      </a:r>
                      <a:endParaRPr lang="zh-TW"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172 355</a:t>
                      </a:r>
                    </a:p>
                  </a:txBody>
                  <a:tcPr marL="9525" marR="9525" marT="9525" marB="0" anchor="ctr"/>
                </a:tc>
                <a:tc>
                  <a:txBody>
                    <a:bodyPr/>
                    <a:lstStyle/>
                    <a:p>
                      <a:pPr algn="r" fontAlgn="ctr"/>
                      <a:r>
                        <a:rPr lang="en-US" altLang="ja-JP" sz="1800" b="0" i="0" u="none" strike="noStrike">
                          <a:solidFill>
                            <a:srgbClr val="000000"/>
                          </a:solidFill>
                          <a:effectLst/>
                          <a:latin typeface="+mj-lt"/>
                        </a:rPr>
                        <a:t>49272</a:t>
                      </a:r>
                    </a:p>
                  </a:txBody>
                  <a:tcPr marL="9525" marR="9525" marT="9525" marB="0" anchor="ctr"/>
                </a:tc>
                <a:tc>
                  <a:txBody>
                    <a:bodyPr/>
                    <a:lstStyle/>
                    <a:p>
                      <a:pPr algn="r" fontAlgn="ctr"/>
                      <a:r>
                        <a:rPr lang="en-US" altLang="ja-JP" sz="1800" b="0" i="0" u="none" strike="noStrike" dirty="0">
                          <a:solidFill>
                            <a:srgbClr val="000000"/>
                          </a:solidFill>
                          <a:effectLst/>
                          <a:latin typeface="+mj-lt"/>
                        </a:rPr>
                        <a:t>122864</a:t>
                      </a:r>
                    </a:p>
                  </a:txBody>
                  <a:tcPr marL="9525" marR="9525" marT="9525" marB="0" anchor="ctr"/>
                </a:tc>
                <a:tc>
                  <a:txBody>
                    <a:bodyPr/>
                    <a:lstStyle/>
                    <a:p>
                      <a:pPr algn="r" fontAlgn="ctr"/>
                      <a:r>
                        <a:rPr lang="en-US" altLang="ja-JP" sz="1800" b="0" i="0" u="none" strike="noStrike" dirty="0">
                          <a:solidFill>
                            <a:srgbClr val="000000"/>
                          </a:solidFill>
                          <a:effectLst/>
                          <a:latin typeface="+mj-lt"/>
                        </a:rPr>
                        <a:t>36.8%</a:t>
                      </a:r>
                    </a:p>
                  </a:txBody>
                  <a:tcPr marL="9525" marR="9525" marT="9525" marB="0" anchor="ctr"/>
                </a:tc>
              </a:tr>
              <a:tr h="324545">
                <a:tc vMerge="1">
                  <a:txBody>
                    <a:bodyPr/>
                    <a:lstStyle/>
                    <a:p>
                      <a:pPr algn="l" fontAlgn="ctr">
                        <a:lnSpc>
                          <a:spcPct val="100000"/>
                        </a:lnSpc>
                      </a:pPr>
                      <a:endParaRPr lang="ja-JP" altLang="en-US" sz="14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pPr>
                      <a:r>
                        <a:rPr lang="zh-TW" altLang="en-US" sz="1400" u="none" strike="noStrike" dirty="0" smtClean="0">
                          <a:effectLst/>
                          <a:latin typeface="ＭＳ ゴシック" pitchFamily="49" charset="-128"/>
                          <a:ea typeface="ＭＳ ゴシック" pitchFamily="49" charset="-128"/>
                        </a:rPr>
                        <a:t>介護</a:t>
                      </a:r>
                      <a:r>
                        <a:rPr lang="zh-TW" altLang="en-US" sz="1400" u="none" strike="noStrike" dirty="0">
                          <a:effectLst/>
                          <a:latin typeface="ＭＳ ゴシック" pitchFamily="49" charset="-128"/>
                          <a:ea typeface="ＭＳ ゴシック" pitchFamily="49" charset="-128"/>
                        </a:rPr>
                        <a:t>予防通所ﾘﾊﾋﾞﾘﾃｰｼｮﾝ</a:t>
                      </a:r>
                      <a:endParaRPr lang="zh-TW"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62 677</a:t>
                      </a:r>
                    </a:p>
                  </a:txBody>
                  <a:tcPr marL="9525" marR="9525" marT="9525" marB="0" anchor="ctr"/>
                </a:tc>
                <a:tc>
                  <a:txBody>
                    <a:bodyPr/>
                    <a:lstStyle/>
                    <a:p>
                      <a:pPr algn="r" fontAlgn="ctr"/>
                      <a:r>
                        <a:rPr lang="en-US" altLang="ja-JP" sz="1800" b="0" i="0" u="none" strike="noStrike">
                          <a:solidFill>
                            <a:srgbClr val="000000"/>
                          </a:solidFill>
                          <a:effectLst/>
                          <a:latin typeface="+mj-lt"/>
                        </a:rPr>
                        <a:t>15255</a:t>
                      </a:r>
                    </a:p>
                  </a:txBody>
                  <a:tcPr marL="9525" marR="9525" marT="9525" marB="0" anchor="ctr"/>
                </a:tc>
                <a:tc>
                  <a:txBody>
                    <a:bodyPr/>
                    <a:lstStyle/>
                    <a:p>
                      <a:pPr algn="r" fontAlgn="ctr"/>
                      <a:r>
                        <a:rPr lang="en-US" altLang="ja-JP" sz="1800" b="0" i="0" u="none" strike="noStrike" dirty="0">
                          <a:solidFill>
                            <a:srgbClr val="000000"/>
                          </a:solidFill>
                          <a:effectLst/>
                          <a:latin typeface="+mj-lt"/>
                        </a:rPr>
                        <a:t>47357</a:t>
                      </a:r>
                    </a:p>
                  </a:txBody>
                  <a:tcPr marL="9525" marR="9525" marT="9525" marB="0" anchor="ctr"/>
                </a:tc>
                <a:tc>
                  <a:txBody>
                    <a:bodyPr/>
                    <a:lstStyle/>
                    <a:p>
                      <a:pPr algn="r" fontAlgn="ctr"/>
                      <a:r>
                        <a:rPr lang="en-US" altLang="ja-JP" sz="1800" b="0" i="0" u="none" strike="noStrike" dirty="0">
                          <a:solidFill>
                            <a:srgbClr val="000000"/>
                          </a:solidFill>
                          <a:effectLst/>
                          <a:latin typeface="+mj-lt"/>
                        </a:rPr>
                        <a:t>13.4%</a:t>
                      </a:r>
                    </a:p>
                  </a:txBody>
                  <a:tcPr marL="9525" marR="9525" marT="9525" marB="0" anchor="ctr"/>
                </a:tc>
              </a:tr>
              <a:tr h="285862">
                <a:tc vMerge="1">
                  <a:txBody>
                    <a:bodyPr/>
                    <a:lstStyle/>
                    <a:p>
                      <a:pPr algn="l" fontAlgn="ctr">
                        <a:lnSpc>
                          <a:spcPct val="100000"/>
                        </a:lnSpc>
                      </a:pPr>
                      <a:endParaRPr lang="ja-JP" altLang="en-US" sz="1400" b="0" i="0" u="none" strike="noStrike">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pPr>
                      <a:r>
                        <a:rPr lang="zh-TW" altLang="en-US" sz="1400" u="none" strike="noStrike" dirty="0" smtClean="0">
                          <a:effectLst/>
                          <a:latin typeface="ＭＳ ゴシック" pitchFamily="49" charset="-128"/>
                          <a:ea typeface="ＭＳ ゴシック" pitchFamily="49" charset="-128"/>
                        </a:rPr>
                        <a:t>介護</a:t>
                      </a:r>
                      <a:r>
                        <a:rPr lang="zh-TW" altLang="en-US" sz="1400" u="none" strike="noStrike" dirty="0">
                          <a:effectLst/>
                          <a:latin typeface="ＭＳ ゴシック" pitchFamily="49" charset="-128"/>
                          <a:ea typeface="ＭＳ ゴシック" pitchFamily="49" charset="-128"/>
                        </a:rPr>
                        <a:t>予防福祉用具</a:t>
                      </a:r>
                      <a:r>
                        <a:rPr lang="zh-TW" altLang="en-US" sz="1400" u="none" strike="noStrike" dirty="0" smtClean="0">
                          <a:effectLst/>
                          <a:latin typeface="ＭＳ ゴシック" pitchFamily="49" charset="-128"/>
                          <a:ea typeface="ＭＳ ゴシック" pitchFamily="49" charset="-128"/>
                        </a:rPr>
                        <a:t>貸与</a:t>
                      </a:r>
                      <a:r>
                        <a:rPr lang="ja-JP" altLang="en-US" sz="1400" u="none" strike="noStrike" dirty="0">
                          <a:effectLst/>
                          <a:latin typeface="ＭＳ ゴシック" pitchFamily="49" charset="-128"/>
                          <a:ea typeface="ＭＳ ゴシック" pitchFamily="49" charset="-128"/>
                        </a:rPr>
                        <a:t>　</a:t>
                      </a:r>
                      <a:endParaRPr lang="ja-JP"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18 190</a:t>
                      </a:r>
                    </a:p>
                  </a:txBody>
                  <a:tcPr marL="9525" marR="9525" marT="9525" marB="0" anchor="ctr"/>
                </a:tc>
                <a:tc>
                  <a:txBody>
                    <a:bodyPr/>
                    <a:lstStyle/>
                    <a:p>
                      <a:pPr algn="r" fontAlgn="ctr"/>
                      <a:r>
                        <a:rPr lang="en-US" altLang="ja-JP" sz="1800" b="0" i="0" u="none" strike="noStrike">
                          <a:solidFill>
                            <a:srgbClr val="000000"/>
                          </a:solidFill>
                          <a:effectLst/>
                          <a:latin typeface="+mj-lt"/>
                        </a:rPr>
                        <a:t>5134</a:t>
                      </a:r>
                    </a:p>
                  </a:txBody>
                  <a:tcPr marL="9525" marR="9525" marT="9525" marB="0" anchor="ctr"/>
                </a:tc>
                <a:tc>
                  <a:txBody>
                    <a:bodyPr/>
                    <a:lstStyle/>
                    <a:p>
                      <a:pPr algn="r" fontAlgn="ctr"/>
                      <a:r>
                        <a:rPr lang="en-US" altLang="ja-JP" sz="1800" b="0" i="0" u="none" strike="noStrike" dirty="0">
                          <a:solidFill>
                            <a:srgbClr val="000000"/>
                          </a:solidFill>
                          <a:effectLst/>
                          <a:latin typeface="+mj-lt"/>
                        </a:rPr>
                        <a:t>13036</a:t>
                      </a:r>
                    </a:p>
                  </a:txBody>
                  <a:tcPr marL="9525" marR="9525" marT="9525" marB="0" anchor="ctr"/>
                </a:tc>
                <a:tc>
                  <a:txBody>
                    <a:bodyPr/>
                    <a:lstStyle/>
                    <a:p>
                      <a:pPr algn="r" fontAlgn="ctr"/>
                      <a:r>
                        <a:rPr lang="en-US" altLang="ja-JP" sz="1800" b="0" i="0" u="none" strike="noStrike" dirty="0">
                          <a:solidFill>
                            <a:srgbClr val="000000"/>
                          </a:solidFill>
                          <a:effectLst/>
                          <a:latin typeface="+mj-lt"/>
                        </a:rPr>
                        <a:t>3.9%</a:t>
                      </a:r>
                    </a:p>
                  </a:txBody>
                  <a:tcPr marL="9525" marR="9525" marT="9525" marB="0" anchor="ctr"/>
                </a:tc>
              </a:tr>
              <a:tr h="285862">
                <a:tc vMerge="1">
                  <a:txBody>
                    <a:bodyPr/>
                    <a:lstStyle/>
                    <a:p>
                      <a:pPr algn="l" fontAlgn="ctr">
                        <a:lnSpc>
                          <a:spcPct val="100000"/>
                        </a:lnSpc>
                      </a:pPr>
                      <a:endParaRPr lang="ja-JP" altLang="en-US" sz="14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pPr>
                      <a:r>
                        <a:rPr lang="zh-TW" altLang="en-US" sz="1400" u="none" strike="noStrike" dirty="0" smtClean="0">
                          <a:effectLst/>
                          <a:latin typeface="ＭＳ ゴシック" pitchFamily="49" charset="-128"/>
                          <a:ea typeface="ＭＳ ゴシック" pitchFamily="49" charset="-128"/>
                        </a:rPr>
                        <a:t>介護</a:t>
                      </a:r>
                      <a:r>
                        <a:rPr lang="zh-TW" altLang="en-US" sz="1400" u="none" strike="noStrike" dirty="0">
                          <a:effectLst/>
                          <a:latin typeface="ＭＳ ゴシック" pitchFamily="49" charset="-128"/>
                          <a:ea typeface="ＭＳ ゴシック" pitchFamily="49" charset="-128"/>
                        </a:rPr>
                        <a:t>予防短期入所生活</a:t>
                      </a:r>
                      <a:r>
                        <a:rPr lang="zh-TW" altLang="en-US" sz="1400" u="none" strike="noStrike" dirty="0" smtClean="0">
                          <a:effectLst/>
                          <a:latin typeface="ＭＳ ゴシック" pitchFamily="49" charset="-128"/>
                          <a:ea typeface="ＭＳ ゴシック" pitchFamily="49" charset="-128"/>
                        </a:rPr>
                        <a:t>介護</a:t>
                      </a:r>
                      <a:r>
                        <a:rPr lang="ja-JP" altLang="en-US" sz="1400" u="none" strike="noStrike" dirty="0">
                          <a:effectLst/>
                          <a:latin typeface="ＭＳ ゴシック" pitchFamily="49" charset="-128"/>
                          <a:ea typeface="ＭＳ ゴシック" pitchFamily="49" charset="-128"/>
                        </a:rPr>
                        <a:t>　</a:t>
                      </a:r>
                      <a:endParaRPr lang="ja-JP"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3 824</a:t>
                      </a:r>
                    </a:p>
                  </a:txBody>
                  <a:tcPr marL="9525" marR="9525" marT="9525" marB="0" anchor="ctr"/>
                </a:tc>
                <a:tc>
                  <a:txBody>
                    <a:bodyPr/>
                    <a:lstStyle/>
                    <a:p>
                      <a:pPr algn="r" fontAlgn="ctr"/>
                      <a:r>
                        <a:rPr lang="en-US" altLang="ja-JP" sz="1800" b="0" i="0" u="none" strike="noStrike">
                          <a:solidFill>
                            <a:srgbClr val="000000"/>
                          </a:solidFill>
                          <a:effectLst/>
                          <a:latin typeface="+mj-lt"/>
                        </a:rPr>
                        <a:t>671</a:t>
                      </a:r>
                    </a:p>
                  </a:txBody>
                  <a:tcPr marL="9525" marR="9525" marT="9525" marB="0" anchor="ctr"/>
                </a:tc>
                <a:tc>
                  <a:txBody>
                    <a:bodyPr/>
                    <a:lstStyle/>
                    <a:p>
                      <a:pPr algn="r" fontAlgn="ctr"/>
                      <a:r>
                        <a:rPr lang="en-US" altLang="ja-JP" sz="1800" b="0" i="0" u="none" strike="noStrike" dirty="0">
                          <a:solidFill>
                            <a:srgbClr val="000000"/>
                          </a:solidFill>
                          <a:effectLst/>
                          <a:latin typeface="+mj-lt"/>
                        </a:rPr>
                        <a:t>3115</a:t>
                      </a:r>
                    </a:p>
                  </a:txBody>
                  <a:tcPr marL="9525" marR="9525" marT="9525" marB="0" anchor="ctr"/>
                </a:tc>
                <a:tc>
                  <a:txBody>
                    <a:bodyPr/>
                    <a:lstStyle/>
                    <a:p>
                      <a:pPr algn="r" fontAlgn="ctr"/>
                      <a:r>
                        <a:rPr lang="en-US" altLang="ja-JP" sz="1800" b="0" i="0" u="none" strike="noStrike" dirty="0">
                          <a:solidFill>
                            <a:srgbClr val="000000"/>
                          </a:solidFill>
                          <a:effectLst/>
                          <a:latin typeface="+mj-lt"/>
                        </a:rPr>
                        <a:t>0.8%</a:t>
                      </a:r>
                    </a:p>
                  </a:txBody>
                  <a:tcPr marL="9525" marR="9525" marT="9525" marB="0" anchor="ctr"/>
                </a:tc>
              </a:tr>
              <a:tr h="265157">
                <a:tc vMerge="1">
                  <a:txBody>
                    <a:bodyPr/>
                    <a:lstStyle/>
                    <a:p>
                      <a:pPr algn="l" fontAlgn="ctr">
                        <a:lnSpc>
                          <a:spcPct val="100000"/>
                        </a:lnSpc>
                      </a:pPr>
                      <a:endParaRPr lang="ja-JP" altLang="en-US" sz="14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pPr>
                      <a:r>
                        <a:rPr lang="zh-TW" altLang="en-US" sz="1400" u="none" strike="noStrike" dirty="0" smtClean="0">
                          <a:effectLst/>
                          <a:latin typeface="ＭＳ ゴシック" pitchFamily="49" charset="-128"/>
                          <a:ea typeface="ＭＳ ゴシック" pitchFamily="49" charset="-128"/>
                        </a:rPr>
                        <a:t>介護</a:t>
                      </a:r>
                      <a:r>
                        <a:rPr lang="zh-TW" altLang="en-US" sz="1400" u="none" strike="noStrike" dirty="0">
                          <a:effectLst/>
                          <a:latin typeface="ＭＳ ゴシック" pitchFamily="49" charset="-128"/>
                          <a:ea typeface="ＭＳ ゴシック" pitchFamily="49" charset="-128"/>
                        </a:rPr>
                        <a:t>予防短期入所療養</a:t>
                      </a:r>
                      <a:r>
                        <a:rPr lang="zh-TW" altLang="en-US" sz="1400" u="none" strike="noStrike" dirty="0" smtClean="0">
                          <a:effectLst/>
                          <a:latin typeface="ＭＳ ゴシック" pitchFamily="49" charset="-128"/>
                          <a:ea typeface="ＭＳ ゴシック" pitchFamily="49" charset="-128"/>
                        </a:rPr>
                        <a:t>介護</a:t>
                      </a:r>
                      <a:endParaRPr lang="ja-JP"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rtl="0" fontAlgn="ctr"/>
                      <a:r>
                        <a:rPr lang="en-US" altLang="ja-JP" sz="1800" b="0" i="0" u="none" strike="noStrike" dirty="0" smtClean="0">
                          <a:solidFill>
                            <a:schemeClr val="tx1"/>
                          </a:solidFill>
                          <a:effectLst/>
                          <a:latin typeface="+mj-lt"/>
                          <a:ea typeface="+mn-ea"/>
                        </a:rPr>
                        <a:t>533</a:t>
                      </a:r>
                      <a:endParaRPr lang="en-US" altLang="ja-JP" sz="1800" b="0" i="0" u="none" strike="noStrike" dirty="0">
                        <a:solidFill>
                          <a:schemeClr val="tx1"/>
                        </a:solidFill>
                        <a:effectLst/>
                        <a:latin typeface="+mj-lt"/>
                        <a:ea typeface="+mn-ea"/>
                      </a:endParaRPr>
                    </a:p>
                  </a:txBody>
                  <a:tcPr marL="36000" marR="36000" marT="36000" marB="36000" anchor="ctr"/>
                </a:tc>
                <a:tc>
                  <a:txBody>
                    <a:bodyPr/>
                    <a:lstStyle/>
                    <a:p>
                      <a:pPr algn="r" rtl="0" fontAlgn="ctr"/>
                      <a:r>
                        <a:rPr lang="en-US" altLang="ja-JP" sz="1800" b="0" i="0" u="none" strike="noStrike" dirty="0" smtClean="0">
                          <a:solidFill>
                            <a:schemeClr val="tx1"/>
                          </a:solidFill>
                          <a:effectLst/>
                          <a:latin typeface="+mj-lt"/>
                          <a:ea typeface="+mn-ea"/>
                        </a:rPr>
                        <a:t>73</a:t>
                      </a:r>
                      <a:endParaRPr lang="en-US" altLang="ja-JP" sz="1800" b="0" i="0" u="none" strike="noStrike" dirty="0">
                        <a:solidFill>
                          <a:schemeClr val="tx1"/>
                        </a:solidFill>
                        <a:effectLst/>
                        <a:latin typeface="+mj-lt"/>
                        <a:ea typeface="+mn-ea"/>
                      </a:endParaRPr>
                    </a:p>
                  </a:txBody>
                  <a:tcPr marL="36000" marR="36000" marT="36000" marB="36000" anchor="ctr"/>
                </a:tc>
                <a:tc>
                  <a:txBody>
                    <a:bodyPr/>
                    <a:lstStyle/>
                    <a:p>
                      <a:pPr algn="r" rtl="0" fontAlgn="ctr"/>
                      <a:r>
                        <a:rPr lang="en-US" altLang="ja-JP" sz="1800" b="0" i="0" u="none" strike="noStrike" dirty="0" smtClean="0">
                          <a:solidFill>
                            <a:schemeClr val="tx1"/>
                          </a:solidFill>
                          <a:effectLst/>
                          <a:latin typeface="+mj-lt"/>
                          <a:ea typeface="+mn-ea"/>
                        </a:rPr>
                        <a:t>448</a:t>
                      </a:r>
                      <a:endParaRPr lang="en-US" altLang="ja-JP" sz="1800" b="0" i="0" u="none" strike="noStrike" dirty="0">
                        <a:solidFill>
                          <a:schemeClr val="tx1"/>
                        </a:solidFill>
                        <a:effectLst/>
                        <a:latin typeface="+mj-lt"/>
                        <a:ea typeface="+mn-ea"/>
                      </a:endParaRPr>
                    </a:p>
                  </a:txBody>
                  <a:tcPr marL="36000" marR="36000" marT="36000" marB="36000" anchor="ctr"/>
                </a:tc>
                <a:tc>
                  <a:txBody>
                    <a:bodyPr/>
                    <a:lstStyle/>
                    <a:p>
                      <a:pPr algn="r" fontAlgn="ctr"/>
                      <a:r>
                        <a:rPr lang="en-US" altLang="ja-JP" sz="1800" b="0" i="0" u="none" strike="noStrike" dirty="0">
                          <a:solidFill>
                            <a:srgbClr val="000000"/>
                          </a:solidFill>
                          <a:effectLst/>
                          <a:latin typeface="+mj-lt"/>
                        </a:rPr>
                        <a:t>0.1%</a:t>
                      </a:r>
                    </a:p>
                  </a:txBody>
                  <a:tcPr marL="9525" marR="9525" marT="9525" marB="0" anchor="ctr"/>
                </a:tc>
              </a:tr>
              <a:tr h="285862">
                <a:tc vMerge="1">
                  <a:txBody>
                    <a:bodyPr/>
                    <a:lstStyle/>
                    <a:p>
                      <a:pPr algn="l" fontAlgn="ctr">
                        <a:lnSpc>
                          <a:spcPct val="100000"/>
                        </a:lnSpc>
                      </a:pPr>
                      <a:endParaRPr lang="ja-JP" altLang="en-US" sz="14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pPr>
                      <a:r>
                        <a:rPr lang="zh-TW" altLang="en-US" sz="1400" u="none" strike="noStrike" dirty="0">
                          <a:effectLst/>
                          <a:latin typeface="ＭＳ ゴシック" pitchFamily="49" charset="-128"/>
                          <a:ea typeface="ＭＳ ゴシック" pitchFamily="49" charset="-128"/>
                        </a:rPr>
                        <a:t>介護予防居宅療養管理</a:t>
                      </a:r>
                      <a:r>
                        <a:rPr lang="zh-TW" altLang="en-US" sz="1400" u="none" strike="noStrike" dirty="0" smtClean="0">
                          <a:effectLst/>
                          <a:latin typeface="ＭＳ ゴシック" pitchFamily="49" charset="-128"/>
                          <a:ea typeface="ＭＳ ゴシック" pitchFamily="49" charset="-128"/>
                        </a:rPr>
                        <a:t>指導</a:t>
                      </a:r>
                      <a:r>
                        <a:rPr lang="ja-JP" altLang="en-US" sz="1400" u="none" strike="noStrike" dirty="0">
                          <a:effectLst/>
                          <a:latin typeface="ＭＳ ゴシック" pitchFamily="49" charset="-128"/>
                          <a:ea typeface="ＭＳ ゴシック" pitchFamily="49" charset="-128"/>
                        </a:rPr>
                        <a:t>　</a:t>
                      </a:r>
                      <a:endParaRPr lang="ja-JP"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3 235</a:t>
                      </a:r>
                    </a:p>
                  </a:txBody>
                  <a:tcPr marL="9525" marR="9525" marT="9525" marB="0" anchor="ctr"/>
                </a:tc>
                <a:tc>
                  <a:txBody>
                    <a:bodyPr/>
                    <a:lstStyle/>
                    <a:p>
                      <a:pPr algn="r" fontAlgn="ctr"/>
                      <a:r>
                        <a:rPr lang="en-US" altLang="ja-JP" sz="1800" b="0" i="0" u="none" strike="noStrike" dirty="0">
                          <a:solidFill>
                            <a:srgbClr val="000000"/>
                          </a:solidFill>
                          <a:effectLst/>
                          <a:latin typeface="+mj-lt"/>
                        </a:rPr>
                        <a:t>1314</a:t>
                      </a:r>
                    </a:p>
                  </a:txBody>
                  <a:tcPr marL="9525" marR="9525" marT="9525" marB="0" anchor="ctr"/>
                </a:tc>
                <a:tc>
                  <a:txBody>
                    <a:bodyPr/>
                    <a:lstStyle/>
                    <a:p>
                      <a:pPr algn="r" fontAlgn="ctr"/>
                      <a:r>
                        <a:rPr lang="en-US" altLang="ja-JP" sz="1800" b="0" i="0" u="none" strike="noStrike" dirty="0">
                          <a:solidFill>
                            <a:srgbClr val="000000"/>
                          </a:solidFill>
                          <a:effectLst/>
                          <a:latin typeface="+mj-lt"/>
                        </a:rPr>
                        <a:t>1909</a:t>
                      </a:r>
                    </a:p>
                  </a:txBody>
                  <a:tcPr marL="9525" marR="9525" marT="9525" marB="0" anchor="ctr"/>
                </a:tc>
                <a:tc>
                  <a:txBody>
                    <a:bodyPr/>
                    <a:lstStyle/>
                    <a:p>
                      <a:pPr algn="r" fontAlgn="ctr"/>
                      <a:r>
                        <a:rPr lang="en-US" altLang="ja-JP" sz="1800" b="0" i="0" u="none" strike="noStrike" dirty="0">
                          <a:solidFill>
                            <a:srgbClr val="000000"/>
                          </a:solidFill>
                          <a:effectLst/>
                          <a:latin typeface="+mj-lt"/>
                        </a:rPr>
                        <a:t>0.7%</a:t>
                      </a:r>
                    </a:p>
                  </a:txBody>
                  <a:tcPr marL="9525" marR="9525" marT="9525" marB="0" anchor="ctr"/>
                </a:tc>
              </a:tr>
              <a:tr h="285862">
                <a:tc vMerge="1">
                  <a:txBody>
                    <a:bodyPr/>
                    <a:lstStyle/>
                    <a:p>
                      <a:pPr algn="l" fontAlgn="ctr">
                        <a:lnSpc>
                          <a:spcPct val="100000"/>
                        </a:lnSpc>
                      </a:pPr>
                      <a:endParaRPr lang="ja-JP" altLang="en-US" sz="14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pPr>
                      <a:r>
                        <a:rPr lang="zh-TW" altLang="en-US" sz="1400" u="none" strike="noStrike" dirty="0">
                          <a:effectLst/>
                          <a:latin typeface="ＭＳ ゴシック" pitchFamily="49" charset="-128"/>
                          <a:ea typeface="ＭＳ ゴシック" pitchFamily="49" charset="-128"/>
                        </a:rPr>
                        <a:t>介護予防特定施設入居者生活</a:t>
                      </a:r>
                      <a:r>
                        <a:rPr lang="zh-TW" altLang="en-US" sz="1400" u="none" strike="noStrike" dirty="0" smtClean="0">
                          <a:effectLst/>
                          <a:latin typeface="ＭＳ ゴシック" pitchFamily="49" charset="-128"/>
                          <a:ea typeface="ＭＳ ゴシック" pitchFamily="49" charset="-128"/>
                        </a:rPr>
                        <a:t>介護</a:t>
                      </a:r>
                      <a:r>
                        <a:rPr lang="ja-JP" altLang="en-US" sz="1400" u="none" strike="noStrike" dirty="0">
                          <a:effectLst/>
                          <a:latin typeface="ＭＳ ゴシック" pitchFamily="49" charset="-128"/>
                          <a:ea typeface="ＭＳ ゴシック" pitchFamily="49" charset="-128"/>
                        </a:rPr>
                        <a:t>　</a:t>
                      </a:r>
                      <a:endParaRPr lang="ja-JP"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26 871</a:t>
                      </a:r>
                    </a:p>
                  </a:txBody>
                  <a:tcPr marL="9525" marR="9525" marT="9525" marB="0" anchor="ctr"/>
                </a:tc>
                <a:tc>
                  <a:txBody>
                    <a:bodyPr/>
                    <a:lstStyle/>
                    <a:p>
                      <a:pPr algn="r" fontAlgn="ctr"/>
                      <a:r>
                        <a:rPr lang="en-US" altLang="ja-JP" sz="1800" b="0" i="0" u="none" strike="noStrike">
                          <a:solidFill>
                            <a:srgbClr val="000000"/>
                          </a:solidFill>
                          <a:effectLst/>
                          <a:latin typeface="+mj-lt"/>
                        </a:rPr>
                        <a:t>8743</a:t>
                      </a:r>
                    </a:p>
                  </a:txBody>
                  <a:tcPr marL="9525" marR="9525" marT="9525" marB="0" anchor="ctr"/>
                </a:tc>
                <a:tc>
                  <a:txBody>
                    <a:bodyPr/>
                    <a:lstStyle/>
                    <a:p>
                      <a:pPr algn="r" fontAlgn="ctr"/>
                      <a:r>
                        <a:rPr lang="en-US" altLang="ja-JP" sz="1800" b="0" i="0" u="none" strike="noStrike" dirty="0">
                          <a:solidFill>
                            <a:srgbClr val="000000"/>
                          </a:solidFill>
                          <a:effectLst/>
                          <a:latin typeface="+mj-lt"/>
                        </a:rPr>
                        <a:t>18073</a:t>
                      </a:r>
                    </a:p>
                  </a:txBody>
                  <a:tcPr marL="9525" marR="9525" marT="9525" marB="0" anchor="ctr"/>
                </a:tc>
                <a:tc>
                  <a:txBody>
                    <a:bodyPr/>
                    <a:lstStyle/>
                    <a:p>
                      <a:pPr algn="r" fontAlgn="ctr"/>
                      <a:r>
                        <a:rPr lang="en-US" altLang="ja-JP" sz="1800" b="0" i="0" u="none" strike="noStrike" dirty="0">
                          <a:solidFill>
                            <a:srgbClr val="000000"/>
                          </a:solidFill>
                          <a:effectLst/>
                          <a:latin typeface="+mj-lt"/>
                        </a:rPr>
                        <a:t>5.7%</a:t>
                      </a:r>
                    </a:p>
                  </a:txBody>
                  <a:tcPr marL="9525" marR="9525" marT="9525" marB="0" anchor="ctr"/>
                </a:tc>
              </a:tr>
              <a:tr h="321757">
                <a:tc gridSpan="2">
                  <a:txBody>
                    <a:bodyPr/>
                    <a:lstStyle/>
                    <a:p>
                      <a:pPr algn="l" fontAlgn="ctr">
                        <a:lnSpc>
                          <a:spcPct val="100000"/>
                        </a:lnSpc>
                      </a:pPr>
                      <a:r>
                        <a:rPr lang="zh-TW" altLang="en-US" sz="1400" u="none" strike="noStrike" dirty="0">
                          <a:effectLst/>
                          <a:latin typeface="ＭＳ ゴシック" pitchFamily="49" charset="-128"/>
                          <a:ea typeface="ＭＳ ゴシック" pitchFamily="49" charset="-128"/>
                        </a:rPr>
                        <a:t>介護予防</a:t>
                      </a:r>
                      <a:r>
                        <a:rPr lang="zh-TW" altLang="en-US" sz="1400" u="none" strike="noStrike" dirty="0" smtClean="0">
                          <a:effectLst/>
                          <a:latin typeface="ＭＳ ゴシック" pitchFamily="49" charset="-128"/>
                          <a:ea typeface="ＭＳ ゴシック" pitchFamily="49" charset="-128"/>
                        </a:rPr>
                        <a:t>支援</a:t>
                      </a:r>
                      <a:endParaRPr lang="ja-JP"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hMerge="1">
                  <a:txBody>
                    <a:bodyPr/>
                    <a:lstStyle/>
                    <a:p>
                      <a:endParaRPr kumimoji="1" lang="ja-JP" altLang="en-US"/>
                    </a:p>
                  </a:txBody>
                  <a:tcP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48 554</a:t>
                      </a:r>
                    </a:p>
                  </a:txBody>
                  <a:tcPr marL="9525" marR="9525" marT="9525" marB="0" anchor="ctr"/>
                </a:tc>
                <a:tc>
                  <a:txBody>
                    <a:bodyPr/>
                    <a:lstStyle/>
                    <a:p>
                      <a:pPr algn="r" fontAlgn="ctr"/>
                      <a:r>
                        <a:rPr lang="en-US" altLang="ja-JP" sz="1800" b="0" i="0" u="none" strike="noStrike">
                          <a:solidFill>
                            <a:srgbClr val="000000"/>
                          </a:solidFill>
                          <a:effectLst/>
                          <a:latin typeface="+mj-lt"/>
                        </a:rPr>
                        <a:t>21578</a:t>
                      </a:r>
                    </a:p>
                  </a:txBody>
                  <a:tcPr marL="9525" marR="9525" marT="9525" marB="0" anchor="ctr"/>
                </a:tc>
                <a:tc>
                  <a:txBody>
                    <a:bodyPr/>
                    <a:lstStyle/>
                    <a:p>
                      <a:pPr algn="r" fontAlgn="ctr"/>
                      <a:r>
                        <a:rPr lang="en-US" altLang="ja-JP" sz="1800" b="0" i="0" u="none" strike="noStrike" dirty="0">
                          <a:solidFill>
                            <a:srgbClr val="000000"/>
                          </a:solidFill>
                          <a:effectLst/>
                          <a:latin typeface="+mj-lt"/>
                        </a:rPr>
                        <a:t>26946</a:t>
                      </a:r>
                    </a:p>
                  </a:txBody>
                  <a:tcPr marL="9525" marR="9525" marT="9525" marB="0" anchor="ctr"/>
                </a:tc>
                <a:tc>
                  <a:txBody>
                    <a:bodyPr/>
                    <a:lstStyle/>
                    <a:p>
                      <a:pPr algn="r" fontAlgn="ctr"/>
                      <a:r>
                        <a:rPr lang="en-US" altLang="ja-JP" sz="1800" b="0" i="0" u="none" strike="noStrike" dirty="0">
                          <a:solidFill>
                            <a:srgbClr val="000000"/>
                          </a:solidFill>
                          <a:effectLst/>
                          <a:latin typeface="+mj-lt"/>
                        </a:rPr>
                        <a:t>10.4%</a:t>
                      </a:r>
                    </a:p>
                  </a:txBody>
                  <a:tcPr marL="9525" marR="9525" marT="9525" marB="0" anchor="ctr"/>
                </a:tc>
              </a:tr>
              <a:tr h="285862">
                <a:tc gridSpan="2">
                  <a:txBody>
                    <a:bodyPr/>
                    <a:lstStyle/>
                    <a:p>
                      <a:pPr algn="l" fontAlgn="ctr">
                        <a:lnSpc>
                          <a:spcPct val="100000"/>
                        </a:lnSpc>
                      </a:pPr>
                      <a:r>
                        <a:rPr lang="ja-JP" altLang="en-US" sz="1400" u="none" strike="noStrike" dirty="0">
                          <a:effectLst/>
                          <a:latin typeface="ＭＳ ゴシック" pitchFamily="49" charset="-128"/>
                          <a:ea typeface="ＭＳ ゴシック" pitchFamily="49" charset="-128"/>
                        </a:rPr>
                        <a:t>介護予防地域密着型サービス</a:t>
                      </a:r>
                      <a:endParaRPr lang="ja-JP"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hMerge="1">
                  <a:txBody>
                    <a:bodyPr/>
                    <a:lstStyle/>
                    <a:p>
                      <a:endParaRPr kumimoji="1" lang="ja-JP" altLang="en-US"/>
                    </a:p>
                  </a:txBody>
                  <a:tcP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8 288</a:t>
                      </a:r>
                    </a:p>
                  </a:txBody>
                  <a:tcPr marL="9525" marR="9525" marT="9525" marB="0" anchor="ctr"/>
                </a:tc>
                <a:tc>
                  <a:txBody>
                    <a:bodyPr/>
                    <a:lstStyle/>
                    <a:p>
                      <a:pPr algn="r" fontAlgn="ctr"/>
                      <a:r>
                        <a:rPr lang="en-US" altLang="ja-JP" sz="1800" b="0" i="0" u="none" strike="noStrike">
                          <a:solidFill>
                            <a:srgbClr val="000000"/>
                          </a:solidFill>
                          <a:effectLst/>
                          <a:latin typeface="+mj-lt"/>
                        </a:rPr>
                        <a:t>1763</a:t>
                      </a:r>
                    </a:p>
                  </a:txBody>
                  <a:tcPr marL="9525" marR="9525" marT="9525" marB="0" anchor="ctr"/>
                </a:tc>
                <a:tc>
                  <a:txBody>
                    <a:bodyPr/>
                    <a:lstStyle/>
                    <a:p>
                      <a:pPr algn="r" fontAlgn="ctr"/>
                      <a:r>
                        <a:rPr lang="en-US" altLang="ja-JP" sz="1800" b="0" i="0" u="none" strike="noStrike" dirty="0">
                          <a:solidFill>
                            <a:srgbClr val="000000"/>
                          </a:solidFill>
                          <a:effectLst/>
                          <a:latin typeface="+mj-lt"/>
                        </a:rPr>
                        <a:t>6499</a:t>
                      </a:r>
                    </a:p>
                  </a:txBody>
                  <a:tcPr marL="9525" marR="9525" marT="9525" marB="0" anchor="ctr"/>
                </a:tc>
                <a:tc>
                  <a:txBody>
                    <a:bodyPr/>
                    <a:lstStyle/>
                    <a:p>
                      <a:pPr algn="r" fontAlgn="ctr"/>
                      <a:r>
                        <a:rPr lang="en-US" altLang="ja-JP" sz="1800" b="0" i="0" u="none" strike="noStrike" dirty="0">
                          <a:solidFill>
                            <a:srgbClr val="000000"/>
                          </a:solidFill>
                          <a:effectLst/>
                          <a:latin typeface="+mj-lt"/>
                        </a:rPr>
                        <a:t>1.8%</a:t>
                      </a:r>
                    </a:p>
                  </a:txBody>
                  <a:tcPr marL="9525" marR="9525" marT="9525" marB="0" anchor="ctr"/>
                </a:tc>
              </a:tr>
              <a:tr h="285862">
                <a:tc rowSpan="3">
                  <a:txBody>
                    <a:bodyPr/>
                    <a:lstStyle/>
                    <a:p>
                      <a:pPr algn="l" fontAlgn="ctr">
                        <a:lnSpc>
                          <a:spcPct val="100000"/>
                        </a:lnSpc>
                      </a:pPr>
                      <a:r>
                        <a:rPr lang="ja-JP" altLang="en-US" sz="1400" u="none" strike="noStrike" dirty="0">
                          <a:effectLst/>
                          <a:latin typeface="+mj-ea"/>
                          <a:ea typeface="+mj-ea"/>
                        </a:rPr>
                        <a:t>　</a:t>
                      </a:r>
                    </a:p>
                    <a:p>
                      <a:pPr algn="l" fontAlgn="ctr">
                        <a:lnSpc>
                          <a:spcPct val="100000"/>
                        </a:lnSpc>
                      </a:pPr>
                      <a:r>
                        <a:rPr lang="ja-JP" altLang="en-US" sz="1400" u="none" strike="noStrike" dirty="0">
                          <a:effectLst/>
                          <a:latin typeface="+mj-ea"/>
                          <a:ea typeface="+mj-ea"/>
                        </a:rPr>
                        <a:t>　</a:t>
                      </a:r>
                    </a:p>
                    <a:p>
                      <a:pPr algn="l" fontAlgn="ctr">
                        <a:lnSpc>
                          <a:spcPct val="100000"/>
                        </a:lnSpc>
                      </a:pPr>
                      <a:r>
                        <a:rPr lang="ja-JP" altLang="en-US" sz="1400" u="none" strike="noStrike" dirty="0">
                          <a:effectLst/>
                          <a:latin typeface="+mj-ea"/>
                          <a:ea typeface="+mj-ea"/>
                        </a:rPr>
                        <a:t>　</a:t>
                      </a:r>
                      <a:endParaRPr lang="ja-JP" altLang="en-US" sz="1400" b="0" i="0" u="none" strike="noStrike" dirty="0">
                        <a:solidFill>
                          <a:schemeClr val="tx1"/>
                        </a:solidFill>
                        <a:effectLst/>
                        <a:latin typeface="+mj-ea"/>
                        <a:ea typeface="+mj-ea"/>
                      </a:endParaRPr>
                    </a:p>
                  </a:txBody>
                  <a:tcPr marL="36000" marR="36000" marT="36000" marB="36000" anchor="ctr"/>
                </a:tc>
                <a:tc>
                  <a:txBody>
                    <a:bodyPr/>
                    <a:lstStyle/>
                    <a:p>
                      <a:pPr algn="l" fontAlgn="ctr">
                        <a:lnSpc>
                          <a:spcPct val="100000"/>
                        </a:lnSpc>
                      </a:pPr>
                      <a:r>
                        <a:rPr lang="zh-TW" altLang="en-US" sz="1400" u="none" strike="noStrike" dirty="0">
                          <a:effectLst/>
                          <a:latin typeface="ＭＳ ゴシック" pitchFamily="49" charset="-128"/>
                          <a:ea typeface="ＭＳ ゴシック" pitchFamily="49" charset="-128"/>
                        </a:rPr>
                        <a:t>介護予防認知症対応型通所</a:t>
                      </a:r>
                      <a:r>
                        <a:rPr lang="zh-TW" altLang="en-US" sz="1400" u="none" strike="noStrike" dirty="0" smtClean="0">
                          <a:effectLst/>
                          <a:latin typeface="ＭＳ ゴシック" pitchFamily="49" charset="-128"/>
                          <a:ea typeface="ＭＳ ゴシック" pitchFamily="49" charset="-128"/>
                        </a:rPr>
                        <a:t>介護</a:t>
                      </a:r>
                      <a:r>
                        <a:rPr lang="ja-JP" altLang="en-US" sz="1400" u="none" strike="noStrike" dirty="0">
                          <a:effectLst/>
                          <a:latin typeface="ＭＳ ゴシック" pitchFamily="49" charset="-128"/>
                          <a:ea typeface="ＭＳ ゴシック" pitchFamily="49" charset="-128"/>
                        </a:rPr>
                        <a:t>　</a:t>
                      </a:r>
                      <a:endParaRPr lang="ja-JP"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507</a:t>
                      </a:r>
                    </a:p>
                  </a:txBody>
                  <a:tcPr marL="9525" marR="9525" marT="9525" marB="0" anchor="ctr"/>
                </a:tc>
                <a:tc>
                  <a:txBody>
                    <a:bodyPr/>
                    <a:lstStyle/>
                    <a:p>
                      <a:pPr algn="r" fontAlgn="ctr"/>
                      <a:r>
                        <a:rPr lang="en-US" altLang="ja-JP" sz="1800" b="0" i="0" u="none" strike="noStrike">
                          <a:solidFill>
                            <a:srgbClr val="000000"/>
                          </a:solidFill>
                          <a:effectLst/>
                          <a:latin typeface="+mj-lt"/>
                        </a:rPr>
                        <a:t>175</a:t>
                      </a:r>
                    </a:p>
                  </a:txBody>
                  <a:tcPr marL="9525" marR="9525" marT="9525" marB="0" anchor="ctr"/>
                </a:tc>
                <a:tc>
                  <a:txBody>
                    <a:bodyPr/>
                    <a:lstStyle/>
                    <a:p>
                      <a:pPr algn="r" fontAlgn="ctr"/>
                      <a:r>
                        <a:rPr lang="en-US" altLang="ja-JP" sz="1800" b="0" i="0" u="none" strike="noStrike" dirty="0">
                          <a:solidFill>
                            <a:srgbClr val="000000"/>
                          </a:solidFill>
                          <a:effectLst/>
                          <a:latin typeface="+mj-lt"/>
                        </a:rPr>
                        <a:t>330</a:t>
                      </a:r>
                    </a:p>
                  </a:txBody>
                  <a:tcPr marL="9525" marR="9525" marT="9525" marB="0" anchor="ctr"/>
                </a:tc>
                <a:tc>
                  <a:txBody>
                    <a:bodyPr/>
                    <a:lstStyle/>
                    <a:p>
                      <a:pPr algn="r" fontAlgn="ctr"/>
                      <a:r>
                        <a:rPr lang="en-US" altLang="ja-JP" sz="1800" b="0" i="0" u="none" strike="noStrike" dirty="0">
                          <a:solidFill>
                            <a:srgbClr val="000000"/>
                          </a:solidFill>
                          <a:effectLst/>
                          <a:latin typeface="+mj-lt"/>
                        </a:rPr>
                        <a:t>0.1%</a:t>
                      </a:r>
                    </a:p>
                  </a:txBody>
                  <a:tcPr marL="9525" marR="9525" marT="9525" marB="0" anchor="ctr"/>
                </a:tc>
              </a:tr>
              <a:tr h="285862">
                <a:tc vMerge="1">
                  <a:txBody>
                    <a:bodyPr/>
                    <a:lstStyle/>
                    <a:p>
                      <a:pPr algn="l" fontAlgn="ctr">
                        <a:lnSpc>
                          <a:spcPct val="100000"/>
                        </a:lnSpc>
                      </a:pPr>
                      <a:endParaRPr lang="ja-JP"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l" fontAlgn="ctr">
                        <a:lnSpc>
                          <a:spcPct val="100000"/>
                        </a:lnSpc>
                      </a:pPr>
                      <a:r>
                        <a:rPr lang="zh-TW" altLang="en-US" sz="1400" u="none" strike="noStrike" dirty="0">
                          <a:effectLst/>
                          <a:latin typeface="ＭＳ ゴシック" pitchFamily="49" charset="-128"/>
                          <a:ea typeface="ＭＳ ゴシック" pitchFamily="49" charset="-128"/>
                        </a:rPr>
                        <a:t>介護予防小規模多機能型居宅</a:t>
                      </a:r>
                      <a:r>
                        <a:rPr lang="zh-TW" altLang="en-US" sz="1400" u="none" strike="noStrike" dirty="0" smtClean="0">
                          <a:effectLst/>
                          <a:latin typeface="ＭＳ ゴシック" pitchFamily="49" charset="-128"/>
                          <a:ea typeface="ＭＳ ゴシック" pitchFamily="49" charset="-128"/>
                        </a:rPr>
                        <a:t>介護</a:t>
                      </a:r>
                      <a:r>
                        <a:rPr lang="ja-JP" altLang="en-US" sz="1400" u="none" strike="noStrike" dirty="0">
                          <a:effectLst/>
                          <a:latin typeface="ＭＳ ゴシック" pitchFamily="49" charset="-128"/>
                          <a:ea typeface="ＭＳ ゴシック" pitchFamily="49" charset="-128"/>
                        </a:rPr>
                        <a:t>　</a:t>
                      </a:r>
                      <a:endParaRPr lang="ja-JP"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5 304</a:t>
                      </a:r>
                    </a:p>
                  </a:txBody>
                  <a:tcPr marL="9525" marR="9525" marT="9525" marB="0" anchor="ctr"/>
                </a:tc>
                <a:tc>
                  <a:txBody>
                    <a:bodyPr/>
                    <a:lstStyle/>
                    <a:p>
                      <a:pPr algn="r" fontAlgn="ctr"/>
                      <a:r>
                        <a:rPr lang="en-US" altLang="ja-JP" sz="1800" b="0" i="0" u="none" strike="noStrike">
                          <a:solidFill>
                            <a:srgbClr val="000000"/>
                          </a:solidFill>
                          <a:effectLst/>
                          <a:latin typeface="+mj-lt"/>
                        </a:rPr>
                        <a:t>1588</a:t>
                      </a:r>
                    </a:p>
                  </a:txBody>
                  <a:tcPr marL="9525" marR="9525" marT="9525" marB="0" anchor="ctr"/>
                </a:tc>
                <a:tc>
                  <a:txBody>
                    <a:bodyPr/>
                    <a:lstStyle/>
                    <a:p>
                      <a:pPr algn="r" fontAlgn="ctr"/>
                      <a:r>
                        <a:rPr lang="en-US" altLang="ja-JP" sz="1800" b="0" i="0" u="none" strike="noStrike" dirty="0">
                          <a:solidFill>
                            <a:srgbClr val="000000"/>
                          </a:solidFill>
                          <a:effectLst/>
                          <a:latin typeface="+mj-lt"/>
                        </a:rPr>
                        <a:t>3701</a:t>
                      </a:r>
                    </a:p>
                  </a:txBody>
                  <a:tcPr marL="9525" marR="9525" marT="9525" marB="0" anchor="ctr"/>
                </a:tc>
                <a:tc>
                  <a:txBody>
                    <a:bodyPr/>
                    <a:lstStyle/>
                    <a:p>
                      <a:pPr algn="r" fontAlgn="ctr"/>
                      <a:r>
                        <a:rPr lang="en-US" altLang="ja-JP" sz="1800" b="0" i="0" u="none" strike="noStrike" dirty="0">
                          <a:solidFill>
                            <a:srgbClr val="000000"/>
                          </a:solidFill>
                          <a:effectLst/>
                          <a:latin typeface="+mj-lt"/>
                        </a:rPr>
                        <a:t>1.1%</a:t>
                      </a:r>
                    </a:p>
                  </a:txBody>
                  <a:tcPr marL="9525" marR="9525" marT="9525" marB="0" anchor="ctr"/>
                </a:tc>
              </a:tr>
              <a:tr h="285862">
                <a:tc vMerge="1">
                  <a:txBody>
                    <a:bodyPr/>
                    <a:lstStyle/>
                    <a:p>
                      <a:pPr algn="l" fontAlgn="ctr">
                        <a:lnSpc>
                          <a:spcPct val="100000"/>
                        </a:lnSpc>
                      </a:pPr>
                      <a:endParaRPr lang="ja-JP"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l" fontAlgn="ctr">
                        <a:lnSpc>
                          <a:spcPct val="100000"/>
                        </a:lnSpc>
                      </a:pPr>
                      <a:r>
                        <a:rPr lang="zh-TW" altLang="en-US" sz="1400" u="none" strike="noStrike" dirty="0">
                          <a:effectLst/>
                          <a:latin typeface="ＭＳ ゴシック" pitchFamily="49" charset="-128"/>
                          <a:ea typeface="ＭＳ ゴシック" pitchFamily="49" charset="-128"/>
                        </a:rPr>
                        <a:t>介護予防認知症対応型共同生活</a:t>
                      </a:r>
                      <a:r>
                        <a:rPr lang="zh-TW" altLang="en-US" sz="1400" u="none" strike="noStrike" dirty="0" smtClean="0">
                          <a:effectLst/>
                          <a:latin typeface="ＭＳ ゴシック" pitchFamily="49" charset="-128"/>
                          <a:ea typeface="ＭＳ ゴシック" pitchFamily="49" charset="-128"/>
                        </a:rPr>
                        <a:t>介護</a:t>
                      </a:r>
                      <a:endParaRPr lang="zh-TW" altLang="en-US" sz="1400" b="0" i="0" u="none" strike="noStrike" dirty="0">
                        <a:solidFill>
                          <a:schemeClr val="tx1"/>
                        </a:solidFill>
                        <a:effectLst/>
                        <a:latin typeface="ＭＳ ゴシック" pitchFamily="49" charset="-128"/>
                        <a:ea typeface="ＭＳ ゴシック" pitchFamily="49" charset="-128"/>
                      </a:endParaRPr>
                    </a:p>
                  </a:txBody>
                  <a:tcPr marL="36000" marR="36000" marT="36000" marB="36000" anchor="ctr"/>
                </a:tc>
                <a:tc>
                  <a:txBody>
                    <a:bodyPr/>
                    <a:lstStyle/>
                    <a:p>
                      <a:pPr algn="r" fontAlgn="ctr"/>
                      <a:r>
                        <a:rPr lang="ja-JP" altLang="en-US" sz="1800" b="0" i="0" u="none" strike="noStrike" dirty="0">
                          <a:solidFill>
                            <a:srgbClr val="000000"/>
                          </a:solidFill>
                          <a:effectLst/>
                          <a:latin typeface="+mj-lt"/>
                        </a:rPr>
                        <a:t> </a:t>
                      </a:r>
                      <a:r>
                        <a:rPr lang="en-US" altLang="ja-JP" sz="1800" b="0" i="0" u="none" strike="noStrike" dirty="0">
                          <a:solidFill>
                            <a:srgbClr val="000000"/>
                          </a:solidFill>
                          <a:effectLst/>
                          <a:latin typeface="+mj-lt"/>
                        </a:rPr>
                        <a:t>2 </a:t>
                      </a:r>
                      <a:r>
                        <a:rPr lang="en-US" altLang="ja-JP" sz="1800" b="0" i="0" u="none" strike="noStrike" dirty="0" smtClean="0">
                          <a:solidFill>
                            <a:srgbClr val="000000"/>
                          </a:solidFill>
                          <a:effectLst/>
                          <a:latin typeface="+mj-lt"/>
                        </a:rPr>
                        <a:t>477</a:t>
                      </a:r>
                      <a:endParaRPr lang="en-US" altLang="ja-JP" sz="1800" b="0" i="0" u="none" strike="noStrike" dirty="0">
                        <a:solidFill>
                          <a:srgbClr val="000000"/>
                        </a:solidFill>
                        <a:effectLst/>
                        <a:latin typeface="+mj-lt"/>
                      </a:endParaRPr>
                    </a:p>
                  </a:txBody>
                  <a:tcPr marL="9525" marR="9525" marT="9525" marB="0" anchor="ctr"/>
                </a:tc>
                <a:tc>
                  <a:txBody>
                    <a:bodyPr/>
                    <a:lstStyle/>
                    <a:p>
                      <a:pPr algn="r" fontAlgn="ctr"/>
                      <a:r>
                        <a:rPr lang="ja-JP" altLang="en-US" sz="1800" b="0" i="0" u="none" strike="noStrike" dirty="0" err="1" smtClean="0">
                          <a:solidFill>
                            <a:srgbClr val="000000"/>
                          </a:solidFill>
                          <a:effectLst/>
                          <a:latin typeface="+mj-lt"/>
                        </a:rPr>
                        <a:t>ー</a:t>
                      </a:r>
                      <a:endParaRPr lang="en-US" altLang="ja-JP" sz="1800" b="0" i="0" u="none" strike="noStrike" dirty="0">
                        <a:solidFill>
                          <a:srgbClr val="000000"/>
                        </a:solidFill>
                        <a:effectLst/>
                        <a:latin typeface="+mj-lt"/>
                      </a:endParaRPr>
                    </a:p>
                  </a:txBody>
                  <a:tcPr marL="9525" marR="9525" marT="9525" marB="0" anchor="ctr"/>
                </a:tc>
                <a:tc>
                  <a:txBody>
                    <a:bodyPr/>
                    <a:lstStyle/>
                    <a:p>
                      <a:pPr algn="r" fontAlgn="ctr"/>
                      <a:r>
                        <a:rPr lang="en-US" altLang="ja-JP" sz="1800" b="0" i="0" u="none" strike="noStrike" dirty="0" smtClean="0">
                          <a:solidFill>
                            <a:srgbClr val="000000"/>
                          </a:solidFill>
                          <a:effectLst/>
                          <a:latin typeface="+mj-lt"/>
                        </a:rPr>
                        <a:t>2468</a:t>
                      </a:r>
                      <a:endParaRPr lang="en-US" altLang="ja-JP" sz="1800" b="0" i="0" u="none" strike="noStrike" dirty="0">
                        <a:solidFill>
                          <a:srgbClr val="000000"/>
                        </a:solidFill>
                        <a:effectLst/>
                        <a:latin typeface="+mj-lt"/>
                      </a:endParaRPr>
                    </a:p>
                  </a:txBody>
                  <a:tcPr marL="9525" marR="9525" marT="9525" marB="0" anchor="ctr"/>
                </a:tc>
                <a:tc>
                  <a:txBody>
                    <a:bodyPr/>
                    <a:lstStyle/>
                    <a:p>
                      <a:pPr algn="r" fontAlgn="ctr"/>
                      <a:r>
                        <a:rPr lang="en-US" altLang="ja-JP" sz="1800" b="0" i="0" u="none" strike="noStrike" dirty="0">
                          <a:solidFill>
                            <a:srgbClr val="000000"/>
                          </a:solidFill>
                          <a:effectLst/>
                          <a:latin typeface="+mj-lt"/>
                        </a:rPr>
                        <a:t>0.5%</a:t>
                      </a:r>
                    </a:p>
                  </a:txBody>
                  <a:tcPr marL="9525" marR="9525" marT="9525" marB="0" anchor="ctr"/>
                </a:tc>
              </a:tr>
            </a:tbl>
          </a:graphicData>
        </a:graphic>
      </p:graphicFrame>
      <p:sp>
        <p:nvSpPr>
          <p:cNvPr id="7" name="正方形/長方形 6"/>
          <p:cNvSpPr>
            <a:spLocks noChangeArrowheads="1"/>
          </p:cNvSpPr>
          <p:nvPr/>
        </p:nvSpPr>
        <p:spPr bwMode="auto">
          <a:xfrm>
            <a:off x="4808984" y="6627415"/>
            <a:ext cx="4171899" cy="189195"/>
          </a:xfrm>
          <a:prstGeom prst="rect">
            <a:avLst/>
          </a:prstGeom>
          <a:noFill/>
          <a:ln w="9525" algn="ctr">
            <a:noFill/>
            <a:round/>
            <a:headEnd/>
            <a:tailEnd/>
          </a:ln>
        </p:spPr>
        <p:txBody>
          <a:bodyPr/>
          <a:lstStyle/>
          <a:p>
            <a:pPr algn="r"/>
            <a:r>
              <a:rPr lang="en-US" altLang="ja-JP" sz="900" dirty="0">
                <a:solidFill>
                  <a:srgbClr val="000000"/>
                </a:solidFill>
                <a:latin typeface="ＭＳ Ｐゴシック"/>
              </a:rPr>
              <a:t>【</a:t>
            </a:r>
            <a:r>
              <a:rPr lang="ja-JP" altLang="en-US" sz="900" dirty="0">
                <a:solidFill>
                  <a:srgbClr val="000000"/>
                </a:solidFill>
                <a:latin typeface="ＭＳ Ｐゴシック"/>
              </a:rPr>
              <a:t>出典</a:t>
            </a:r>
            <a:r>
              <a:rPr lang="en-US" altLang="ja-JP" sz="900" dirty="0">
                <a:solidFill>
                  <a:srgbClr val="000000"/>
                </a:solidFill>
                <a:latin typeface="ＭＳ Ｐゴシック"/>
              </a:rPr>
              <a:t>】</a:t>
            </a:r>
            <a:r>
              <a:rPr lang="ja-JP" altLang="en-US" sz="900" dirty="0">
                <a:solidFill>
                  <a:srgbClr val="000000"/>
                </a:solidFill>
                <a:latin typeface="ＭＳ Ｐゴシック"/>
              </a:rPr>
              <a:t>介護給付費実態調査</a:t>
            </a:r>
          </a:p>
        </p:txBody>
      </p:sp>
      <p:sp>
        <p:nvSpPr>
          <p:cNvPr id="9" name="テキスト ボックス 8"/>
          <p:cNvSpPr txBox="1"/>
          <p:nvPr/>
        </p:nvSpPr>
        <p:spPr>
          <a:xfrm>
            <a:off x="0" y="-27384"/>
            <a:ext cx="9906000" cy="461665"/>
          </a:xfrm>
          <a:prstGeom prst="rect">
            <a:avLst/>
          </a:prstGeom>
          <a:noFill/>
        </p:spPr>
        <p:txBody>
          <a:bodyPr wrap="square" rtlCol="0">
            <a:spAutoFit/>
          </a:bodyPr>
          <a:lstStyle/>
          <a:p>
            <a:pPr algn="ctr"/>
            <a:r>
              <a:rPr kumimoji="1" lang="ja-JP" altLang="en-US" sz="2400" dirty="0" smtClean="0">
                <a:latin typeface="HG丸ｺﾞｼｯｸM-PRO" pitchFamily="50" charset="-128"/>
                <a:ea typeface="HG丸ｺﾞｼｯｸM-PRO" pitchFamily="50" charset="-128"/>
              </a:rPr>
              <a:t>（参考）平成２４年度介護予防サービス費用額</a:t>
            </a:r>
            <a:endParaRPr kumimoji="1" lang="ja-JP" altLang="en-US" sz="2400" dirty="0">
              <a:latin typeface="HG丸ｺﾞｼｯｸM-PRO" pitchFamily="50" charset="-128"/>
              <a:ea typeface="HG丸ｺﾞｼｯｸM-PRO" pitchFamily="50" charset="-128"/>
            </a:endParaRPr>
          </a:p>
        </p:txBody>
      </p:sp>
      <p:sp>
        <p:nvSpPr>
          <p:cNvPr id="3" name="テキスト ボックス 2"/>
          <p:cNvSpPr txBox="1"/>
          <p:nvPr/>
        </p:nvSpPr>
        <p:spPr>
          <a:xfrm>
            <a:off x="128464" y="6525344"/>
            <a:ext cx="7344816" cy="307777"/>
          </a:xfrm>
          <a:prstGeom prst="rect">
            <a:avLst/>
          </a:prstGeom>
          <a:noFill/>
        </p:spPr>
        <p:txBody>
          <a:bodyPr wrap="square" rtlCol="0">
            <a:spAutoFit/>
          </a:bodyPr>
          <a:lstStyle/>
          <a:p>
            <a:r>
              <a:rPr lang="ja-JP" altLang="en-US" sz="1400" dirty="0"/>
              <a:t>注：　総数には、月の途中で要支援から要介護に変更となった者を</a:t>
            </a:r>
            <a:r>
              <a:rPr lang="ja-JP" altLang="en-US" sz="1400" dirty="0" smtClean="0"/>
              <a:t>含む。</a:t>
            </a:r>
            <a:endParaRPr kumimoji="1" lang="ja-JP" altLang="en-US" sz="1400" dirty="0"/>
          </a:p>
        </p:txBody>
      </p:sp>
      <p:sp>
        <p:nvSpPr>
          <p:cNvPr id="8" name="スライド番号プレースホルダー 4"/>
          <p:cNvSpPr txBox="1">
            <a:spLocks/>
          </p:cNvSpPr>
          <p:nvPr/>
        </p:nvSpPr>
        <p:spPr>
          <a:xfrm>
            <a:off x="9273480" y="6501853"/>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64</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244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 2"/>
          <p:cNvSpPr txBox="1">
            <a:spLocks/>
          </p:cNvSpPr>
          <p:nvPr/>
        </p:nvSpPr>
        <p:spPr>
          <a:xfrm>
            <a:off x="124025" y="836712"/>
            <a:ext cx="9569819" cy="5688632"/>
          </a:xfrm>
          <a:prstGeom prst="rect">
            <a:avLst/>
          </a:prstGeom>
          <a:noFill/>
        </p:spPr>
        <p:style>
          <a:lnRef idx="2">
            <a:schemeClr val="dk1"/>
          </a:lnRef>
          <a:fillRef idx="1">
            <a:schemeClr val="lt1"/>
          </a:fillRef>
          <a:effectRef idx="0">
            <a:schemeClr val="dk1"/>
          </a:effectRef>
          <a:fontRef idx="minor">
            <a:schemeClr val="dk1"/>
          </a:fontRef>
        </p:style>
        <p:txBody>
          <a:bodyPr lIns="108000" rIns="108000" bIns="108000" anchor="b">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lvl="0" indent="0" fontAlgn="base">
              <a:spcBef>
                <a:spcPct val="0"/>
              </a:spcBef>
              <a:spcAft>
                <a:spcPct val="0"/>
              </a:spcAft>
              <a:buNone/>
            </a:pPr>
            <a:endParaRPr lang="en-US" altLang="ja-JP" sz="1800" dirty="0" smtClean="0"/>
          </a:p>
          <a:p>
            <a:pPr marL="0" lvl="0" indent="0" fontAlgn="base">
              <a:spcBef>
                <a:spcPct val="0"/>
              </a:spcBef>
              <a:spcAft>
                <a:spcPct val="0"/>
              </a:spcAft>
              <a:buNone/>
            </a:pPr>
            <a:r>
              <a:rPr lang="ja-JP" altLang="en-US" sz="1400" dirty="0" smtClean="0">
                <a:latin typeface="ＭＳ ゴシック" pitchFamily="49" charset="-128"/>
                <a:ea typeface="ＭＳ ゴシック" pitchFamily="49" charset="-128"/>
              </a:rPr>
              <a:t>○　地域支援事業の事業内容は以下のとおり。</a:t>
            </a:r>
            <a:endParaRPr lang="en-US" altLang="ja-JP" sz="1400" dirty="0" smtClean="0">
              <a:latin typeface="ＭＳ ゴシック" pitchFamily="49" charset="-128"/>
              <a:ea typeface="ＭＳ ゴシック" pitchFamily="49" charset="-128"/>
            </a:endParaRPr>
          </a:p>
          <a:p>
            <a:pPr marL="0" lvl="0" indent="0" fontAlgn="base">
              <a:spcBef>
                <a:spcPct val="0"/>
              </a:spcBef>
              <a:spcAft>
                <a:spcPct val="0"/>
              </a:spcAft>
              <a:buNone/>
            </a:pPr>
            <a:r>
              <a:rPr lang="ja-JP" altLang="en-US" sz="1400" dirty="0" smtClean="0">
                <a:latin typeface="ＭＳ ゴシック" pitchFamily="49" charset="-128"/>
                <a:ea typeface="ＭＳ ゴシック" pitchFamily="49" charset="-128"/>
              </a:rPr>
              <a:t>　</a:t>
            </a:r>
            <a:endParaRPr lang="en-US" altLang="ja-JP" sz="1400" dirty="0" smtClean="0">
              <a:latin typeface="ＭＳ ゴシック" pitchFamily="49" charset="-128"/>
              <a:ea typeface="ＭＳ ゴシック" pitchFamily="49" charset="-128"/>
            </a:endParaRPr>
          </a:p>
          <a:p>
            <a:pPr marL="0" lvl="0" indent="0" fontAlgn="base">
              <a:spcBef>
                <a:spcPct val="0"/>
              </a:spcBef>
              <a:spcAft>
                <a:spcPct val="0"/>
              </a:spcAft>
              <a:buNone/>
            </a:pPr>
            <a:endParaRPr lang="en-US" altLang="ja-JP" sz="1400" dirty="0" smtClean="0">
              <a:latin typeface="ＭＳ ゴシック" pitchFamily="49" charset="-128"/>
              <a:ea typeface="ＭＳ ゴシック" pitchFamily="49" charset="-128"/>
            </a:endParaRPr>
          </a:p>
          <a:p>
            <a:pPr marL="0" lvl="0" indent="0" fontAlgn="base">
              <a:spcBef>
                <a:spcPct val="0"/>
              </a:spcBef>
              <a:spcAft>
                <a:spcPct val="0"/>
              </a:spcAft>
              <a:buNone/>
            </a:pPr>
            <a:endParaRPr lang="en-US" altLang="ja-JP" sz="1400" dirty="0">
              <a:latin typeface="ＭＳ ゴシック" pitchFamily="49" charset="-128"/>
              <a:ea typeface="ＭＳ ゴシック" pitchFamily="49" charset="-128"/>
            </a:endParaRPr>
          </a:p>
          <a:p>
            <a:pPr marL="0" lvl="0" indent="0" fontAlgn="base">
              <a:spcBef>
                <a:spcPct val="0"/>
              </a:spcBef>
              <a:spcAft>
                <a:spcPct val="0"/>
              </a:spcAft>
              <a:buNone/>
            </a:pPr>
            <a:endParaRPr lang="en-US" altLang="ja-JP" sz="1400" dirty="0" smtClean="0">
              <a:latin typeface="ＭＳ ゴシック" pitchFamily="49" charset="-128"/>
              <a:ea typeface="ＭＳ ゴシック" pitchFamily="49" charset="-128"/>
            </a:endParaRPr>
          </a:p>
          <a:p>
            <a:pPr marL="0" lvl="0" indent="0" fontAlgn="base">
              <a:spcBef>
                <a:spcPct val="0"/>
              </a:spcBef>
              <a:spcAft>
                <a:spcPct val="0"/>
              </a:spcAft>
              <a:buNone/>
            </a:pPr>
            <a:endParaRPr lang="en-US" altLang="ja-JP" sz="1400" dirty="0" smtClean="0">
              <a:latin typeface="ＭＳ ゴシック" pitchFamily="49" charset="-128"/>
              <a:ea typeface="ＭＳ ゴシック" pitchFamily="49" charset="-128"/>
            </a:endParaRPr>
          </a:p>
          <a:p>
            <a:pPr marL="0" lvl="0" indent="0" fontAlgn="base">
              <a:spcBef>
                <a:spcPct val="0"/>
              </a:spcBef>
              <a:spcAft>
                <a:spcPct val="0"/>
              </a:spcAft>
              <a:buNone/>
            </a:pPr>
            <a:r>
              <a:rPr lang="ja-JP" altLang="en-US" sz="1400" dirty="0" smtClean="0">
                <a:latin typeface="ＭＳ ゴシック" pitchFamily="49" charset="-128"/>
                <a:ea typeface="ＭＳ ゴシック" pitchFamily="49" charset="-128"/>
              </a:rPr>
              <a:t>　</a:t>
            </a:r>
            <a:endParaRPr lang="en-US" altLang="ja-JP" sz="1400" dirty="0" smtClean="0">
              <a:latin typeface="ＭＳ ゴシック" pitchFamily="49" charset="-128"/>
              <a:ea typeface="ＭＳ ゴシック" pitchFamily="49" charset="-128"/>
            </a:endParaRPr>
          </a:p>
          <a:p>
            <a:pPr marL="0" lvl="0" indent="0" fontAlgn="base">
              <a:spcBef>
                <a:spcPct val="0"/>
              </a:spcBef>
              <a:spcAft>
                <a:spcPct val="0"/>
              </a:spcAft>
              <a:buNone/>
            </a:pPr>
            <a:endParaRPr lang="en-US" altLang="ja-JP" sz="1400" dirty="0">
              <a:latin typeface="ＭＳ ゴシック" pitchFamily="49" charset="-128"/>
              <a:ea typeface="ＭＳ ゴシック" pitchFamily="49" charset="-128"/>
            </a:endParaRPr>
          </a:p>
          <a:p>
            <a:pPr marL="0" lvl="0" indent="0" fontAlgn="base">
              <a:spcBef>
                <a:spcPct val="0"/>
              </a:spcBef>
              <a:spcAft>
                <a:spcPct val="0"/>
              </a:spcAft>
              <a:buNone/>
            </a:pPr>
            <a:r>
              <a:rPr lang="ja-JP" altLang="en-US" sz="1400" dirty="0" smtClean="0">
                <a:latin typeface="ＭＳ ゴシック" pitchFamily="49" charset="-128"/>
                <a:ea typeface="ＭＳ ゴシック" pitchFamily="49" charset="-128"/>
              </a:rPr>
              <a:t>　</a:t>
            </a:r>
            <a:r>
              <a:rPr lang="ja-JP" altLang="en-US" sz="1400" dirty="0">
                <a:latin typeface="ＭＳ ゴシック" pitchFamily="49" charset="-128"/>
                <a:ea typeface="ＭＳ ゴシック" pitchFamily="49" charset="-128"/>
              </a:rPr>
              <a:t>　</a:t>
            </a:r>
            <a:endParaRPr lang="en-US" altLang="ja-JP" sz="1400" dirty="0" smtClean="0">
              <a:latin typeface="ＭＳ ゴシック" pitchFamily="49" charset="-128"/>
              <a:ea typeface="ＭＳ ゴシック" pitchFamily="49" charset="-128"/>
            </a:endParaRPr>
          </a:p>
          <a:p>
            <a:pPr marL="0" lvl="0" indent="0" fontAlgn="base">
              <a:spcBef>
                <a:spcPct val="0"/>
              </a:spcBef>
              <a:spcAft>
                <a:spcPct val="0"/>
              </a:spcAft>
              <a:buNone/>
            </a:pPr>
            <a:endParaRPr lang="en-US" altLang="ja-JP" sz="1400" dirty="0" smtClean="0">
              <a:latin typeface="ＭＳ ゴシック" pitchFamily="49" charset="-128"/>
              <a:ea typeface="ＭＳ ゴシック" pitchFamily="49" charset="-128"/>
            </a:endParaRPr>
          </a:p>
          <a:p>
            <a:pPr marL="0" lvl="0" indent="0" fontAlgn="base">
              <a:spcBef>
                <a:spcPct val="0"/>
              </a:spcBef>
              <a:spcAft>
                <a:spcPct val="0"/>
              </a:spcAft>
              <a:buNone/>
            </a:pPr>
            <a:r>
              <a:rPr lang="ja-JP" altLang="en-US" sz="1400" dirty="0" smtClean="0">
                <a:latin typeface="ＭＳ ゴシック" pitchFamily="49" charset="-128"/>
                <a:ea typeface="ＭＳ ゴシック" pitchFamily="49" charset="-128"/>
              </a:rPr>
              <a:t>○　平成２５年度予算</a:t>
            </a:r>
            <a:r>
              <a:rPr lang="ja-JP" altLang="en-US" sz="1400" dirty="0">
                <a:latin typeface="ＭＳ ゴシック" pitchFamily="49" charset="-128"/>
                <a:ea typeface="ＭＳ ゴシック" pitchFamily="49" charset="-128"/>
              </a:rPr>
              <a:t>：</a:t>
            </a:r>
            <a:r>
              <a:rPr lang="ja-JP" altLang="en-US" sz="1400" dirty="0" smtClean="0">
                <a:latin typeface="ＭＳ ゴシック" pitchFamily="49" charset="-128"/>
                <a:ea typeface="ＭＳ ゴシック" pitchFamily="49" charset="-128"/>
              </a:rPr>
              <a:t>６２３億円（国費）　　</a:t>
            </a:r>
            <a:r>
              <a:rPr lang="en-US" altLang="ja-JP" sz="1400" dirty="0" smtClean="0">
                <a:latin typeface="ＭＳ ゴシック" pitchFamily="49" charset="-128"/>
                <a:ea typeface="ＭＳ ゴシック" pitchFamily="49" charset="-128"/>
              </a:rPr>
              <a:t>※</a:t>
            </a:r>
            <a:r>
              <a:rPr lang="ja-JP" altLang="en-US" sz="1400" dirty="0" smtClean="0">
                <a:latin typeface="ＭＳ ゴシック" pitchFamily="49" charset="-128"/>
                <a:ea typeface="ＭＳ ゴシック" pitchFamily="49" charset="-128"/>
              </a:rPr>
              <a:t>１，７６１億円（事業費）</a:t>
            </a:r>
            <a:endParaRPr lang="en-US" altLang="ja-JP" sz="1400" dirty="0" smtClean="0">
              <a:latin typeface="ＭＳ ゴシック" pitchFamily="49" charset="-128"/>
              <a:ea typeface="ＭＳ ゴシック" pitchFamily="49" charset="-128"/>
            </a:endParaRPr>
          </a:p>
          <a:p>
            <a:pPr marL="0" lvl="0" indent="0" fontAlgn="base">
              <a:spcBef>
                <a:spcPct val="0"/>
              </a:spcBef>
              <a:spcAft>
                <a:spcPct val="0"/>
              </a:spcAft>
              <a:buNone/>
            </a:pPr>
            <a:endParaRPr lang="en-US" altLang="ja-JP" sz="1400" dirty="0" smtClean="0">
              <a:latin typeface="ＭＳ ゴシック" pitchFamily="49" charset="-128"/>
              <a:ea typeface="ＭＳ ゴシック" pitchFamily="49" charset="-128"/>
            </a:endParaRPr>
          </a:p>
          <a:p>
            <a:pPr marL="174625" lvl="0" indent="-174625" algn="just" fontAlgn="base">
              <a:spcBef>
                <a:spcPct val="0"/>
              </a:spcBef>
              <a:spcAft>
                <a:spcPct val="0"/>
              </a:spcAft>
              <a:buNone/>
            </a:pPr>
            <a:r>
              <a:rPr lang="ja-JP" altLang="en-US" sz="1400" dirty="0" smtClean="0">
                <a:latin typeface="ＭＳ ゴシック" pitchFamily="49" charset="-128"/>
                <a:ea typeface="ＭＳ ゴシック" pitchFamily="49" charset="-128"/>
              </a:rPr>
              <a:t>○　地域支援事業の事業費は、市町村の介護保険事業計画に定める介護給付及び予防給付の給付見込額に対する割合を上限とすることを政令で定めている。</a:t>
            </a:r>
            <a:endParaRPr lang="en-US" altLang="ja-JP" sz="1400" dirty="0" smtClean="0">
              <a:latin typeface="ＭＳ ゴシック" pitchFamily="49" charset="-128"/>
              <a:ea typeface="ＭＳ ゴシック" pitchFamily="49" charset="-128"/>
            </a:endParaRPr>
          </a:p>
          <a:p>
            <a:pPr marL="0" lvl="0" indent="0" algn="r" fontAlgn="base">
              <a:spcBef>
                <a:spcPct val="0"/>
              </a:spcBef>
              <a:spcAft>
                <a:spcPct val="0"/>
              </a:spcAft>
              <a:buNone/>
            </a:pPr>
            <a:endParaRPr lang="en-US" altLang="ja-JP" sz="1400" dirty="0" smtClean="0">
              <a:latin typeface="ＭＳ ゴシック" pitchFamily="49" charset="-128"/>
              <a:ea typeface="ＭＳ ゴシック" pitchFamily="49" charset="-128"/>
            </a:endParaRPr>
          </a:p>
          <a:p>
            <a:pPr marL="0" lvl="0" indent="0" algn="r" fontAlgn="base">
              <a:spcBef>
                <a:spcPct val="0"/>
              </a:spcBef>
              <a:spcAft>
                <a:spcPct val="0"/>
              </a:spcAft>
              <a:buNone/>
            </a:pPr>
            <a:endParaRPr lang="en-US" altLang="ja-JP" sz="1400" dirty="0">
              <a:latin typeface="ＭＳ ゴシック" pitchFamily="49" charset="-128"/>
              <a:ea typeface="ＭＳ ゴシック" pitchFamily="49" charset="-128"/>
            </a:endParaRPr>
          </a:p>
          <a:p>
            <a:pPr marL="0" lvl="0" indent="0" algn="r" fontAlgn="base">
              <a:spcBef>
                <a:spcPct val="0"/>
              </a:spcBef>
              <a:spcAft>
                <a:spcPct val="0"/>
              </a:spcAft>
              <a:buNone/>
            </a:pPr>
            <a:endParaRPr lang="en-US" altLang="ja-JP" sz="1400" dirty="0" smtClean="0">
              <a:latin typeface="ＭＳ ゴシック" pitchFamily="49" charset="-128"/>
              <a:ea typeface="ＭＳ ゴシック" pitchFamily="49" charset="-128"/>
            </a:endParaRPr>
          </a:p>
          <a:p>
            <a:pPr marL="0" lvl="0" indent="0" fontAlgn="base">
              <a:spcBef>
                <a:spcPct val="0"/>
              </a:spcBef>
              <a:spcAft>
                <a:spcPct val="0"/>
              </a:spcAft>
              <a:buNone/>
            </a:pPr>
            <a:endParaRPr lang="en-US" altLang="ja-JP" sz="1400" dirty="0" smtClean="0">
              <a:latin typeface="ＭＳ ゴシック" pitchFamily="49" charset="-128"/>
              <a:ea typeface="ＭＳ ゴシック" pitchFamily="49" charset="-128"/>
            </a:endParaRPr>
          </a:p>
          <a:p>
            <a:pPr marL="0" lvl="0" indent="0" fontAlgn="base">
              <a:spcBef>
                <a:spcPct val="0"/>
              </a:spcBef>
              <a:spcAft>
                <a:spcPct val="0"/>
              </a:spcAft>
              <a:buNone/>
            </a:pPr>
            <a:endParaRPr lang="en-US" altLang="ja-JP" sz="1400" dirty="0">
              <a:latin typeface="ＭＳ ゴシック" pitchFamily="49" charset="-128"/>
              <a:ea typeface="ＭＳ ゴシック" pitchFamily="49" charset="-128"/>
            </a:endParaRPr>
          </a:p>
          <a:p>
            <a:pPr marL="719138" lvl="0" indent="-174625" algn="just" fontAlgn="base">
              <a:spcBef>
                <a:spcPct val="0"/>
              </a:spcBef>
              <a:spcAft>
                <a:spcPct val="0"/>
              </a:spcAft>
              <a:buNone/>
            </a:pPr>
            <a:r>
              <a:rPr lang="en-US" altLang="ja-JP" sz="1400" dirty="0" smtClean="0">
                <a:latin typeface="ＭＳ ゴシック" pitchFamily="49" charset="-128"/>
                <a:ea typeface="ＭＳ ゴシック" pitchFamily="49" charset="-128"/>
              </a:rPr>
              <a:t>※</a:t>
            </a:r>
            <a:r>
              <a:rPr lang="ja-JP" altLang="en-US" sz="1400" dirty="0" smtClean="0">
                <a:latin typeface="ＭＳ ゴシック" pitchFamily="49" charset="-128"/>
                <a:ea typeface="ＭＳ ゴシック" pitchFamily="49" charset="-128"/>
              </a:rPr>
              <a:t>介護予防・日常生活支援総合事業を実施する市町村のうち厚生労働大臣の認定を受けたときは、１％の上限の引き上げを可能としている。</a:t>
            </a:r>
            <a:endParaRPr lang="en-US" altLang="ja-JP" sz="1400" dirty="0" smtClean="0">
              <a:latin typeface="ＭＳ ゴシック" pitchFamily="49" charset="-128"/>
              <a:ea typeface="ＭＳ ゴシック" pitchFamily="49" charset="-128"/>
            </a:endParaRPr>
          </a:p>
          <a:p>
            <a:pPr marL="0" lvl="0" indent="0" fontAlgn="base">
              <a:spcBef>
                <a:spcPct val="0"/>
              </a:spcBef>
              <a:spcAft>
                <a:spcPct val="0"/>
              </a:spcAft>
              <a:buNone/>
            </a:pPr>
            <a:endParaRPr lang="en-US" altLang="ja-JP" sz="1400" dirty="0" smtClean="0">
              <a:latin typeface="ＭＳ ゴシック" pitchFamily="49" charset="-128"/>
              <a:ea typeface="ＭＳ ゴシック" pitchFamily="49" charset="-128"/>
            </a:endParaRPr>
          </a:p>
          <a:p>
            <a:pPr marL="174625" lvl="0" indent="-174625" algn="just" fontAlgn="base">
              <a:spcBef>
                <a:spcPct val="0"/>
              </a:spcBef>
              <a:spcAft>
                <a:spcPct val="0"/>
              </a:spcAft>
              <a:buNone/>
            </a:pPr>
            <a:r>
              <a:rPr lang="ja-JP" altLang="en-US" sz="1400" dirty="0" smtClean="0">
                <a:latin typeface="ＭＳ ゴシック" pitchFamily="49" charset="-128"/>
                <a:ea typeface="ＭＳ ゴシック" pitchFamily="49" charset="-128"/>
              </a:rPr>
              <a:t>○　平成２５年度財務省予算執行調査において、任意事業については、事業のあり方について、想定される事業内容や他施策との区別の考え方等をより具体的に示すことなど、見直しが指摘されている。</a:t>
            </a:r>
            <a:endParaRPr lang="en-US" altLang="ja-JP" sz="1400" dirty="0" smtClean="0">
              <a:latin typeface="ＭＳ ゴシック" pitchFamily="49" charset="-128"/>
              <a:ea typeface="ＭＳ ゴシック" pitchFamily="49" charset="-128"/>
            </a:endParaRPr>
          </a:p>
          <a:p>
            <a:pPr marL="174625" lvl="0" indent="-174625" algn="just" fontAlgn="base">
              <a:spcBef>
                <a:spcPct val="0"/>
              </a:spcBef>
              <a:spcAft>
                <a:spcPct val="0"/>
              </a:spcAft>
              <a:buNone/>
            </a:pPr>
            <a:endParaRPr lang="en-US" altLang="ja-JP" sz="1400" dirty="0">
              <a:latin typeface="ＭＳ ゴシック" pitchFamily="49" charset="-128"/>
              <a:ea typeface="ＭＳ ゴシック"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626860962"/>
              </p:ext>
            </p:extLst>
          </p:nvPr>
        </p:nvGraphicFramePr>
        <p:xfrm>
          <a:off x="747485" y="4149080"/>
          <a:ext cx="6727006" cy="914400"/>
        </p:xfrm>
        <a:graphic>
          <a:graphicData uri="http://schemas.openxmlformats.org/drawingml/2006/table">
            <a:tbl>
              <a:tblPr firstRow="1" bandRow="1">
                <a:tableStyleId>{5C22544A-7EE6-4342-B048-85BDC9FD1C3A}</a:tableStyleId>
              </a:tblPr>
              <a:tblGrid>
                <a:gridCol w="387255"/>
                <a:gridCol w="4754814"/>
                <a:gridCol w="1584937"/>
              </a:tblGrid>
              <a:tr h="288032">
                <a:tc gridSpan="2">
                  <a:txBody>
                    <a:bodyPr/>
                    <a:lstStyle/>
                    <a:p>
                      <a:r>
                        <a:rPr kumimoji="1" lang="ja-JP" altLang="en-US" sz="1400" b="0" dirty="0" smtClean="0">
                          <a:solidFill>
                            <a:schemeClr val="tx1"/>
                          </a:solidFill>
                        </a:rPr>
                        <a:t>地域支援事業</a:t>
                      </a:r>
                      <a:endParaRPr kumimoji="1" lang="ja-JP" altLang="en-US" sz="1400" b="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1400" b="0" dirty="0">
                        <a:solidFill>
                          <a:schemeClr val="tx1"/>
                        </a:solidFill>
                      </a:endParaRPr>
                    </a:p>
                  </a:txBody>
                  <a:tcPr marL="99012" marR="990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rPr>
                        <a:t>３．０％以内</a:t>
                      </a:r>
                      <a:endParaRPr kumimoji="1" lang="ja-JP" altLang="en-US" sz="1400" b="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rowSpan="2">
                  <a:txBody>
                    <a:bodyPr/>
                    <a:lstStyle/>
                    <a:p>
                      <a:endParaRPr kumimoji="1" lang="ja-JP" altLang="en-US" sz="1400" b="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b="0" dirty="0" smtClean="0">
                          <a:solidFill>
                            <a:schemeClr val="tx1"/>
                          </a:solidFill>
                        </a:rPr>
                        <a:t>　介護予防事業　又は　介護予防・日常生活支援総合事業</a:t>
                      </a:r>
                      <a:endParaRPr kumimoji="1" lang="ja-JP" altLang="en-US" sz="1400" b="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rPr>
                        <a:t>２．０％以内</a:t>
                      </a:r>
                      <a:endParaRPr kumimoji="1" lang="ja-JP" altLang="en-US" sz="1400" b="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vMerge="1">
                  <a:txBody>
                    <a:bodyPr/>
                    <a:lstStyle/>
                    <a:p>
                      <a:endParaRPr kumimoji="1" lang="ja-JP" altLang="en-US" sz="1400" b="0" dirty="0">
                        <a:solidFill>
                          <a:schemeClr val="tx1"/>
                        </a:solidFill>
                      </a:endParaRPr>
                    </a:p>
                  </a:txBody>
                  <a:tcPr marL="99012" marR="990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b="0" dirty="0" smtClean="0">
                          <a:solidFill>
                            <a:schemeClr val="tx1"/>
                          </a:solidFill>
                        </a:rPr>
                        <a:t>　包括的支援事業　＋　任意事業</a:t>
                      </a:r>
                      <a:endParaRPr kumimoji="1" lang="ja-JP" altLang="en-US" sz="1400" b="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rPr>
                        <a:t>２．０％以内</a:t>
                      </a:r>
                      <a:endParaRPr kumimoji="1" lang="ja-JP" altLang="en-US" sz="1400" b="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タイトル 1"/>
          <p:cNvSpPr txBox="1">
            <a:spLocks/>
          </p:cNvSpPr>
          <p:nvPr/>
        </p:nvSpPr>
        <p:spPr>
          <a:xfrm>
            <a:off x="5" y="-27384"/>
            <a:ext cx="9906001" cy="576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800" dirty="0" smtClean="0">
                <a:solidFill>
                  <a:prstClr val="black"/>
                </a:solidFill>
                <a:latin typeface="ＭＳ Ｐゴシック"/>
                <a:ea typeface="ＤＨＰ特太ゴシック体" pitchFamily="2" charset="-128"/>
              </a:rPr>
              <a:t>地域支援事業について</a:t>
            </a:r>
            <a:endParaRPr lang="ja-JP" altLang="en-US" sz="2800" dirty="0">
              <a:solidFill>
                <a:prstClr val="black"/>
              </a:solidFill>
              <a:latin typeface="ＭＳ Ｐゴシック"/>
              <a:ea typeface="ＤＨＰ特太ゴシック体" pitchFamily="2" charset="-128"/>
            </a:endParaRPr>
          </a:p>
        </p:txBody>
      </p:sp>
      <p:sp>
        <p:nvSpPr>
          <p:cNvPr id="10" name="角丸四角形 9"/>
          <p:cNvSpPr/>
          <p:nvPr/>
        </p:nvSpPr>
        <p:spPr>
          <a:xfrm>
            <a:off x="354037" y="656728"/>
            <a:ext cx="1228435"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n-ea"/>
              </a:rPr>
              <a:t>現状と課題</a:t>
            </a:r>
            <a:endParaRPr lang="ja-JP" altLang="en-US" sz="1400" dirty="0">
              <a:solidFill>
                <a:schemeClr val="tx1"/>
              </a:solidFill>
              <a:latin typeface="+mn-ea"/>
            </a:endParaRPr>
          </a:p>
        </p:txBody>
      </p:sp>
      <p:graphicFrame>
        <p:nvGraphicFramePr>
          <p:cNvPr id="12" name="表 11"/>
          <p:cNvGraphicFramePr>
            <a:graphicFrameLocks noGrp="1"/>
          </p:cNvGraphicFramePr>
          <p:nvPr>
            <p:extLst>
              <p:ext uri="{D42A27DB-BD31-4B8C-83A1-F6EECF244321}">
                <p14:modId xmlns:p14="http://schemas.microsoft.com/office/powerpoint/2010/main" val="1506697582"/>
              </p:ext>
            </p:extLst>
          </p:nvPr>
        </p:nvGraphicFramePr>
        <p:xfrm>
          <a:off x="731355" y="1412776"/>
          <a:ext cx="8680172" cy="1554480"/>
        </p:xfrm>
        <a:graphic>
          <a:graphicData uri="http://schemas.openxmlformats.org/drawingml/2006/table">
            <a:tbl>
              <a:tblPr firstRow="1" bandRow="1">
                <a:tableStyleId>{5C22544A-7EE6-4342-B048-85BDC9FD1C3A}</a:tableStyleId>
              </a:tblPr>
              <a:tblGrid>
                <a:gridCol w="3133506"/>
                <a:gridCol w="3781818"/>
                <a:gridCol w="1764848"/>
              </a:tblGrid>
              <a:tr h="288032">
                <a:tc>
                  <a:txBody>
                    <a:bodyPr/>
                    <a:lstStyle/>
                    <a:p>
                      <a:pPr marL="271463" indent="-271463" algn="ctr"/>
                      <a:r>
                        <a:rPr kumimoji="1" lang="ja-JP" altLang="en-US" sz="1400" b="0" dirty="0" smtClean="0">
                          <a:solidFill>
                            <a:schemeClr val="tx1"/>
                          </a:solidFill>
                        </a:rPr>
                        <a:t>事業内容の区分</a:t>
                      </a:r>
                      <a:endParaRPr kumimoji="1" lang="ja-JP" altLang="en-US" sz="1400" b="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fontAlgn="base">
                        <a:spcBef>
                          <a:spcPct val="0"/>
                        </a:spcBef>
                        <a:spcAft>
                          <a:spcPct val="0"/>
                        </a:spcAft>
                        <a:buNone/>
                      </a:pPr>
                      <a:r>
                        <a:rPr lang="ja-JP" altLang="en-US" sz="1400" b="0" dirty="0" smtClean="0">
                          <a:solidFill>
                            <a:schemeClr val="tx1"/>
                          </a:solidFill>
                          <a:latin typeface="ＭＳ ゴシック" pitchFamily="49" charset="-128"/>
                          <a:ea typeface="ＭＳ ゴシック" pitchFamily="49" charset="-128"/>
                        </a:rPr>
                        <a:t>財源構成</a:t>
                      </a:r>
                      <a:endParaRPr kumimoji="1" lang="ja-JP" altLang="en-US" sz="1400" b="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fontAlgn="base">
                        <a:spcBef>
                          <a:spcPct val="0"/>
                        </a:spcBef>
                        <a:spcAft>
                          <a:spcPct val="0"/>
                        </a:spcAft>
                        <a:buNone/>
                      </a:pPr>
                      <a:r>
                        <a:rPr kumimoji="1" lang="ja-JP" altLang="en-US" sz="1400" b="0" dirty="0" smtClean="0">
                          <a:solidFill>
                            <a:schemeClr val="tx1"/>
                          </a:solidFill>
                        </a:rPr>
                        <a:t>備考</a:t>
                      </a:r>
                      <a:endParaRPr kumimoji="1" lang="ja-JP" altLang="en-US" sz="1400" b="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lang="ja-JP" altLang="en-US" sz="1400" b="0" dirty="0" smtClean="0">
                          <a:solidFill>
                            <a:schemeClr val="tx1"/>
                          </a:solidFill>
                          <a:latin typeface="ＭＳ ゴシック" pitchFamily="49" charset="-128"/>
                          <a:ea typeface="ＭＳ ゴシック" pitchFamily="49" charset="-128"/>
                        </a:rPr>
                        <a:t>① 介護予防事業　又は</a:t>
                      </a:r>
                      <a:endParaRPr lang="en-US" altLang="ja-JP" sz="1400" b="0" dirty="0" smtClean="0">
                        <a:solidFill>
                          <a:schemeClr val="tx1"/>
                        </a:solidFill>
                        <a:latin typeface="ＭＳ ゴシック" pitchFamily="49" charset="-128"/>
                        <a:ea typeface="ＭＳ ゴシック" pitchFamily="49" charset="-128"/>
                      </a:endParaRPr>
                    </a:p>
                    <a:p>
                      <a:pPr marL="271463" indent="-271463"/>
                      <a:r>
                        <a:rPr lang="ja-JP" altLang="en-US" sz="1400" b="0" dirty="0" smtClean="0">
                          <a:solidFill>
                            <a:schemeClr val="tx1"/>
                          </a:solidFill>
                          <a:latin typeface="ＭＳ ゴシック" pitchFamily="49" charset="-128"/>
                          <a:ea typeface="ＭＳ ゴシック" pitchFamily="49" charset="-128"/>
                        </a:rPr>
                        <a:t>　 介護予防・日常生活支援総合事業</a:t>
                      </a:r>
                      <a:endParaRPr kumimoji="1" lang="ja-JP" altLang="en-US" sz="1400" b="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fontAlgn="base">
                        <a:spcBef>
                          <a:spcPct val="0"/>
                        </a:spcBef>
                        <a:spcAft>
                          <a:spcPct val="0"/>
                        </a:spcAft>
                        <a:buNone/>
                      </a:pPr>
                      <a:r>
                        <a:rPr lang="en-US" altLang="ja-JP" sz="1400" b="0" dirty="0" smtClean="0">
                          <a:solidFill>
                            <a:schemeClr val="tx1"/>
                          </a:solidFill>
                          <a:latin typeface="ＭＳ ゴシック" pitchFamily="49" charset="-128"/>
                          <a:ea typeface="ＭＳ ゴシック" pitchFamily="49" charset="-128"/>
                        </a:rPr>
                        <a:t>1</a:t>
                      </a:r>
                      <a:r>
                        <a:rPr lang="ja-JP" altLang="en-US" sz="1400" b="0" dirty="0" smtClean="0">
                          <a:solidFill>
                            <a:schemeClr val="tx1"/>
                          </a:solidFill>
                          <a:latin typeface="ＭＳ ゴシック" pitchFamily="49" charset="-128"/>
                          <a:ea typeface="ＭＳ ゴシック" pitchFamily="49" charset="-128"/>
                        </a:rPr>
                        <a:t>号保険料</a:t>
                      </a:r>
                      <a:r>
                        <a:rPr lang="en-US" altLang="ja-JP" sz="1400" b="0" dirty="0" smtClean="0">
                          <a:solidFill>
                            <a:schemeClr val="tx1"/>
                          </a:solidFill>
                          <a:latin typeface="ＭＳ ゴシック" pitchFamily="49" charset="-128"/>
                          <a:ea typeface="ＭＳ ゴシック" pitchFamily="49" charset="-128"/>
                        </a:rPr>
                        <a:t>21</a:t>
                      </a:r>
                      <a:r>
                        <a:rPr lang="ja-JP" altLang="en-US" sz="1400" b="0" dirty="0" smtClean="0">
                          <a:solidFill>
                            <a:schemeClr val="tx1"/>
                          </a:solidFill>
                          <a:latin typeface="ＭＳ ゴシック" pitchFamily="49" charset="-128"/>
                          <a:ea typeface="ＭＳ ゴシック" pitchFamily="49" charset="-128"/>
                        </a:rPr>
                        <a:t>％    </a:t>
                      </a:r>
                      <a:r>
                        <a:rPr lang="en-US" altLang="ja-JP" sz="1400" b="0" dirty="0" smtClean="0">
                          <a:solidFill>
                            <a:schemeClr val="tx1"/>
                          </a:solidFill>
                          <a:latin typeface="ＭＳ ゴシック" pitchFamily="49" charset="-128"/>
                          <a:ea typeface="ＭＳ ゴシック" pitchFamily="49" charset="-128"/>
                        </a:rPr>
                        <a:t>2</a:t>
                      </a:r>
                      <a:r>
                        <a:rPr lang="ja-JP" altLang="en-US" sz="1400" b="0" dirty="0" smtClean="0">
                          <a:solidFill>
                            <a:schemeClr val="tx1"/>
                          </a:solidFill>
                          <a:latin typeface="ＭＳ ゴシック" pitchFamily="49" charset="-128"/>
                          <a:ea typeface="ＭＳ ゴシック" pitchFamily="49" charset="-128"/>
                        </a:rPr>
                        <a:t>号保険料</a:t>
                      </a:r>
                      <a:r>
                        <a:rPr lang="en-US" altLang="ja-JP" sz="1400" b="0" dirty="0" smtClean="0">
                          <a:solidFill>
                            <a:schemeClr val="tx1"/>
                          </a:solidFill>
                          <a:latin typeface="ＭＳ ゴシック" pitchFamily="49" charset="-128"/>
                          <a:ea typeface="ＭＳ ゴシック" pitchFamily="49" charset="-128"/>
                        </a:rPr>
                        <a:t>29</a:t>
                      </a:r>
                      <a:r>
                        <a:rPr lang="ja-JP" altLang="en-US" sz="1400" b="0" dirty="0" smtClean="0">
                          <a:solidFill>
                            <a:schemeClr val="tx1"/>
                          </a:solidFill>
                          <a:latin typeface="ＭＳ ゴシック" pitchFamily="49" charset="-128"/>
                          <a:ea typeface="ＭＳ ゴシック" pitchFamily="49" charset="-128"/>
                        </a:rPr>
                        <a:t>％</a:t>
                      </a:r>
                      <a:endParaRPr lang="en-US" altLang="ja-JP" sz="1400" b="0" dirty="0" smtClean="0">
                        <a:solidFill>
                          <a:schemeClr val="tx1"/>
                        </a:solidFill>
                        <a:latin typeface="ＭＳ ゴシック" pitchFamily="49" charset="-128"/>
                        <a:ea typeface="ＭＳ ゴシック" pitchFamily="49" charset="-128"/>
                      </a:endParaRPr>
                    </a:p>
                    <a:p>
                      <a:pPr marL="0" lvl="0" indent="0" fontAlgn="base">
                        <a:spcBef>
                          <a:spcPct val="0"/>
                        </a:spcBef>
                        <a:spcAft>
                          <a:spcPct val="0"/>
                        </a:spcAft>
                        <a:buNone/>
                      </a:pPr>
                      <a:r>
                        <a:rPr lang="ja-JP" altLang="en-US" sz="1400" b="0" dirty="0" smtClean="0">
                          <a:solidFill>
                            <a:schemeClr val="tx1"/>
                          </a:solidFill>
                          <a:latin typeface="ＭＳ ゴシック" pitchFamily="49" charset="-128"/>
                          <a:ea typeface="ＭＳ ゴシック" pitchFamily="49" charset="-128"/>
                        </a:rPr>
                        <a:t>国</a:t>
                      </a:r>
                      <a:r>
                        <a:rPr lang="en-US" altLang="ja-JP" sz="1400" b="0" dirty="0" smtClean="0">
                          <a:solidFill>
                            <a:schemeClr val="tx1"/>
                          </a:solidFill>
                          <a:latin typeface="ＭＳ ゴシック" pitchFamily="49" charset="-128"/>
                          <a:ea typeface="ＭＳ ゴシック" pitchFamily="49" charset="-128"/>
                        </a:rPr>
                        <a:t>25</a:t>
                      </a:r>
                      <a:r>
                        <a:rPr lang="ja-JP" altLang="en-US" sz="1400" b="0" dirty="0" smtClean="0">
                          <a:solidFill>
                            <a:schemeClr val="tx1"/>
                          </a:solidFill>
                          <a:latin typeface="ＭＳ ゴシック" pitchFamily="49" charset="-128"/>
                          <a:ea typeface="ＭＳ ゴシック" pitchFamily="49" charset="-128"/>
                        </a:rPr>
                        <a:t>％  都道府県</a:t>
                      </a:r>
                      <a:r>
                        <a:rPr lang="en-US" altLang="ja-JP" sz="1400" b="0" dirty="0" smtClean="0">
                          <a:solidFill>
                            <a:schemeClr val="tx1"/>
                          </a:solidFill>
                          <a:latin typeface="ＭＳ ゴシック" pitchFamily="49" charset="-128"/>
                          <a:ea typeface="ＭＳ ゴシック" pitchFamily="49" charset="-128"/>
                        </a:rPr>
                        <a:t>12.5</a:t>
                      </a:r>
                      <a:r>
                        <a:rPr lang="ja-JP" altLang="en-US" sz="1400" b="0" dirty="0" smtClean="0">
                          <a:solidFill>
                            <a:schemeClr val="tx1"/>
                          </a:solidFill>
                          <a:latin typeface="ＭＳ ゴシック" pitchFamily="49" charset="-128"/>
                          <a:ea typeface="ＭＳ ゴシック" pitchFamily="49" charset="-128"/>
                        </a:rPr>
                        <a:t>％  市町村</a:t>
                      </a:r>
                      <a:r>
                        <a:rPr lang="en-US" altLang="ja-JP" sz="1400" b="0" dirty="0" smtClean="0">
                          <a:solidFill>
                            <a:schemeClr val="tx1"/>
                          </a:solidFill>
                          <a:latin typeface="ＭＳ ゴシック" pitchFamily="49" charset="-128"/>
                          <a:ea typeface="ＭＳ ゴシック" pitchFamily="49" charset="-128"/>
                        </a:rPr>
                        <a:t>12.5</a:t>
                      </a:r>
                      <a:r>
                        <a:rPr lang="ja-JP" altLang="en-US" sz="1400" b="0" dirty="0" smtClean="0">
                          <a:solidFill>
                            <a:schemeClr val="tx1"/>
                          </a:solidFill>
                          <a:latin typeface="ＭＳ ゴシック" pitchFamily="49" charset="-128"/>
                          <a:ea typeface="ＭＳ ゴシック" pitchFamily="49" charset="-128"/>
                        </a:rPr>
                        <a:t>％　　　　　　　　   　　　</a:t>
                      </a:r>
                      <a:endParaRPr kumimoji="1" lang="ja-JP" altLang="en-US" sz="1400" b="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fontAlgn="base">
                        <a:spcBef>
                          <a:spcPct val="0"/>
                        </a:spcBef>
                        <a:spcAft>
                          <a:spcPct val="0"/>
                        </a:spcAft>
                        <a:buNone/>
                      </a:pPr>
                      <a:r>
                        <a:rPr lang="ja-JP" altLang="en-US" sz="1400" b="0" dirty="0" smtClean="0">
                          <a:solidFill>
                            <a:schemeClr val="tx1"/>
                          </a:solidFill>
                          <a:latin typeface="ＭＳ ゴシック" pitchFamily="49" charset="-128"/>
                          <a:ea typeface="ＭＳ ゴシック" pitchFamily="49" charset="-128"/>
                        </a:rPr>
                        <a:t>財源構成は、居宅給付費と同じ</a:t>
                      </a:r>
                      <a:endParaRPr kumimoji="1" lang="ja-JP" altLang="en-US" sz="1400" b="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ＭＳ ゴシック" pitchFamily="49" charset="-128"/>
                          <a:ea typeface="ＭＳ ゴシック" pitchFamily="49" charset="-128"/>
                        </a:rPr>
                        <a:t>② 包括的支援事業</a:t>
                      </a:r>
                      <a:endParaRPr kumimoji="1" lang="ja-JP" altLang="en-US" sz="1400" b="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altLang="ja-JP" sz="1400" b="0" dirty="0" smtClean="0">
                          <a:solidFill>
                            <a:schemeClr val="tx1"/>
                          </a:solidFill>
                          <a:latin typeface="ＭＳ ゴシック" pitchFamily="49" charset="-128"/>
                          <a:ea typeface="ＭＳ ゴシック" pitchFamily="49" charset="-128"/>
                        </a:rPr>
                        <a:t>1</a:t>
                      </a:r>
                      <a:r>
                        <a:rPr lang="ja-JP" altLang="en-US" sz="1400" b="0" dirty="0" smtClean="0">
                          <a:solidFill>
                            <a:schemeClr val="tx1"/>
                          </a:solidFill>
                          <a:latin typeface="ＭＳ ゴシック" pitchFamily="49" charset="-128"/>
                          <a:ea typeface="ＭＳ ゴシック" pitchFamily="49" charset="-128"/>
                        </a:rPr>
                        <a:t>号保険料</a:t>
                      </a:r>
                      <a:r>
                        <a:rPr lang="en-US" altLang="ja-JP" sz="1400" b="0" dirty="0" smtClean="0">
                          <a:solidFill>
                            <a:schemeClr val="tx1"/>
                          </a:solidFill>
                          <a:latin typeface="ＭＳ ゴシック" pitchFamily="49" charset="-128"/>
                          <a:ea typeface="ＭＳ ゴシック" pitchFamily="49" charset="-128"/>
                        </a:rPr>
                        <a:t>21</a:t>
                      </a:r>
                      <a:r>
                        <a:rPr lang="ja-JP" altLang="en-US" sz="1400" b="0" dirty="0" smtClean="0">
                          <a:solidFill>
                            <a:schemeClr val="tx1"/>
                          </a:solidFill>
                          <a:latin typeface="ＭＳ ゴシック" pitchFamily="49" charset="-128"/>
                          <a:ea typeface="ＭＳ ゴシック" pitchFamily="49" charset="-128"/>
                        </a:rPr>
                        <a:t>％、</a:t>
                      </a:r>
                      <a:endParaRPr lang="en-US" altLang="ja-JP" sz="1400" b="0" dirty="0" smtClean="0">
                        <a:solidFill>
                          <a:schemeClr val="tx1"/>
                        </a:solidFill>
                        <a:latin typeface="ＭＳ ゴシック" pitchFamily="49" charset="-128"/>
                        <a:ea typeface="ＭＳ ゴシック" pitchFamily="49" charset="-128"/>
                      </a:endParaRPr>
                    </a:p>
                    <a:p>
                      <a:r>
                        <a:rPr lang="ja-JP" altLang="en-US" sz="1400" b="0" dirty="0" smtClean="0">
                          <a:solidFill>
                            <a:schemeClr val="tx1"/>
                          </a:solidFill>
                          <a:latin typeface="ＭＳ ゴシック" pitchFamily="49" charset="-128"/>
                          <a:ea typeface="ＭＳ ゴシック" pitchFamily="49" charset="-128"/>
                        </a:rPr>
                        <a:t>国</a:t>
                      </a:r>
                      <a:r>
                        <a:rPr lang="en-US" altLang="ja-JP" sz="1400" b="0" dirty="0" smtClean="0">
                          <a:solidFill>
                            <a:schemeClr val="tx1"/>
                          </a:solidFill>
                          <a:latin typeface="ＭＳ ゴシック" pitchFamily="49" charset="-128"/>
                          <a:ea typeface="ＭＳ ゴシック" pitchFamily="49" charset="-128"/>
                        </a:rPr>
                        <a:t>39.5</a:t>
                      </a:r>
                      <a:r>
                        <a:rPr lang="ja-JP" altLang="en-US" sz="1400" b="0" dirty="0" smtClean="0">
                          <a:solidFill>
                            <a:schemeClr val="tx1"/>
                          </a:solidFill>
                          <a:latin typeface="ＭＳ ゴシック" pitchFamily="49" charset="-128"/>
                          <a:ea typeface="ＭＳ ゴシック" pitchFamily="49" charset="-128"/>
                        </a:rPr>
                        <a:t>％、都道府県</a:t>
                      </a:r>
                      <a:r>
                        <a:rPr lang="en-US" altLang="ja-JP" sz="1400" b="0" dirty="0" smtClean="0">
                          <a:solidFill>
                            <a:schemeClr val="tx1"/>
                          </a:solidFill>
                          <a:latin typeface="ＭＳ ゴシック" pitchFamily="49" charset="-128"/>
                          <a:ea typeface="ＭＳ ゴシック" pitchFamily="49" charset="-128"/>
                        </a:rPr>
                        <a:t>19.75</a:t>
                      </a:r>
                      <a:r>
                        <a:rPr lang="ja-JP" altLang="en-US" sz="1400" b="0" dirty="0" smtClean="0">
                          <a:solidFill>
                            <a:schemeClr val="tx1"/>
                          </a:solidFill>
                          <a:latin typeface="ＭＳ ゴシック" pitchFamily="49" charset="-128"/>
                          <a:ea typeface="ＭＳ ゴシック" pitchFamily="49" charset="-128"/>
                        </a:rPr>
                        <a:t>％、市町村</a:t>
                      </a:r>
                      <a:r>
                        <a:rPr lang="en-US" altLang="ja-JP" sz="1400" b="0" dirty="0" smtClean="0">
                          <a:solidFill>
                            <a:schemeClr val="tx1"/>
                          </a:solidFill>
                          <a:latin typeface="ＭＳ ゴシック" pitchFamily="49" charset="-128"/>
                          <a:ea typeface="ＭＳ ゴシック" pitchFamily="49" charset="-128"/>
                        </a:rPr>
                        <a:t>19.75</a:t>
                      </a:r>
                      <a:r>
                        <a:rPr lang="ja-JP" altLang="en-US" sz="1400" b="0" dirty="0" smtClean="0">
                          <a:solidFill>
                            <a:schemeClr val="tx1"/>
                          </a:solidFill>
                          <a:latin typeface="ＭＳ ゴシック" pitchFamily="49" charset="-128"/>
                          <a:ea typeface="ＭＳ ゴシック" pitchFamily="49" charset="-128"/>
                        </a:rPr>
                        <a:t>％</a:t>
                      </a:r>
                      <a:endParaRPr kumimoji="1" lang="ja-JP" altLang="en-US" sz="1400" b="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kumimoji="1" lang="ja-JP" altLang="en-US" sz="1400" b="0" dirty="0" smtClean="0">
                          <a:solidFill>
                            <a:schemeClr val="tx1"/>
                          </a:solidFill>
                        </a:rPr>
                        <a:t>２号保険料を含まず、その分を国、都道府県、市町村で負担</a:t>
                      </a:r>
                      <a:endParaRPr kumimoji="1" lang="ja-JP" altLang="en-US" sz="1400" b="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ＭＳ ゴシック" pitchFamily="49" charset="-128"/>
                          <a:ea typeface="ＭＳ ゴシック" pitchFamily="49" charset="-128"/>
                        </a:rPr>
                        <a:t>③ 任意事業</a:t>
                      </a:r>
                      <a:endParaRPr kumimoji="1" lang="ja-JP" altLang="en-US" sz="1400" b="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400" b="0" dirty="0">
                        <a:solidFill>
                          <a:schemeClr val="tx1"/>
                        </a:solidFill>
                      </a:endParaRPr>
                    </a:p>
                  </a:txBody>
                  <a:tcPr marL="99012" marR="990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r>
            </a:tbl>
          </a:graphicData>
        </a:graphic>
      </p:graphicFrame>
      <p:sp>
        <p:nvSpPr>
          <p:cNvPr id="8" name="スライド番号プレースホルダー 4"/>
          <p:cNvSpPr txBox="1">
            <a:spLocks/>
          </p:cNvSpPr>
          <p:nvPr/>
        </p:nvSpPr>
        <p:spPr>
          <a:xfrm>
            <a:off x="9273480" y="6501853"/>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65</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648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4475" y="566664"/>
            <a:ext cx="9369254" cy="3679263"/>
          </a:xfrm>
          <a:prstGeom prst="rect">
            <a:avLst/>
          </a:prstGeom>
          <a:noFill/>
          <a:ln w="25400">
            <a:solidFill>
              <a:schemeClr val="dk1"/>
            </a:solidFill>
          </a:ln>
        </p:spPr>
        <p:txBody>
          <a:bodyPr wrap="square" lIns="108000" rIns="108000" bIns="108000" rtlCol="0" anchor="b">
            <a:spAutoFit/>
          </a:bodyPr>
          <a:lstStyle/>
          <a:p>
            <a:pPr marL="185738" indent="-185738"/>
            <a:endParaRPr lang="en-US" altLang="ja-JP" sz="1400" dirty="0" smtClean="0"/>
          </a:p>
          <a:p>
            <a:pPr marL="185738" indent="-185738"/>
            <a:r>
              <a:rPr lang="ja-JP" altLang="en-US" sz="1400" dirty="0" smtClean="0">
                <a:latin typeface="ＭＳ ゴシック" pitchFamily="49" charset="-128"/>
                <a:ea typeface="ＭＳ ゴシック" pitchFamily="49" charset="-128"/>
              </a:rPr>
              <a:t>○　在宅医療・介護連携及び地域ケア会議、生活支援・介護予防、地域包括支援センター</a:t>
            </a:r>
            <a:r>
              <a:rPr lang="ja-JP" altLang="en-US" sz="1400" dirty="0">
                <a:latin typeface="ＭＳ ゴシック" pitchFamily="49" charset="-128"/>
                <a:ea typeface="ＭＳ ゴシック" pitchFamily="49" charset="-128"/>
              </a:rPr>
              <a:t>、</a:t>
            </a:r>
            <a:r>
              <a:rPr lang="ja-JP" altLang="en-US" sz="1400" dirty="0" smtClean="0">
                <a:latin typeface="ＭＳ ゴシック" pitchFamily="49" charset="-128"/>
                <a:ea typeface="ＭＳ ゴシック" pitchFamily="49" charset="-128"/>
              </a:rPr>
              <a:t>認知症施策の意見等を踏まえ、地域支援事業については、以下の事項に係る見直しが必要ではないか。</a:t>
            </a:r>
            <a:endParaRPr lang="en-US" altLang="ja-JP" sz="1400" dirty="0" smtClean="0">
              <a:latin typeface="ＭＳ ゴシック" pitchFamily="49" charset="-128"/>
              <a:ea typeface="ＭＳ ゴシック" pitchFamily="49" charset="-128"/>
            </a:endParaRPr>
          </a:p>
          <a:p>
            <a:pPr marL="271463">
              <a:spcBef>
                <a:spcPts val="600"/>
              </a:spcBef>
            </a:pPr>
            <a:r>
              <a:rPr kumimoji="1" lang="ja-JP" altLang="en-US" sz="1400" dirty="0" smtClean="0">
                <a:latin typeface="ＭＳ ゴシック" pitchFamily="49" charset="-128"/>
                <a:ea typeface="ＭＳ ゴシック" pitchFamily="49" charset="-128"/>
              </a:rPr>
              <a:t>・ 医療、介護連携の充実</a:t>
            </a:r>
            <a:endParaRPr kumimoji="1" lang="en-US" altLang="ja-JP" sz="1400" dirty="0" smtClean="0">
              <a:latin typeface="ＭＳ ゴシック" pitchFamily="49" charset="-128"/>
              <a:ea typeface="ＭＳ ゴシック" pitchFamily="49" charset="-128"/>
            </a:endParaRPr>
          </a:p>
          <a:p>
            <a:pPr marL="271463"/>
            <a:r>
              <a:rPr lang="ja-JP" altLang="en-US" sz="1400" dirty="0" smtClean="0">
                <a:latin typeface="ＭＳ ゴシック" pitchFamily="49" charset="-128"/>
                <a:ea typeface="ＭＳ ゴシック" pitchFamily="49" charset="-128"/>
              </a:rPr>
              <a:t>・ 認知症施策の充実</a:t>
            </a:r>
            <a:endParaRPr lang="en-US" altLang="ja-JP" sz="1400" dirty="0" smtClean="0">
              <a:latin typeface="ＭＳ ゴシック" pitchFamily="49" charset="-128"/>
              <a:ea typeface="ＭＳ ゴシック" pitchFamily="49" charset="-128"/>
            </a:endParaRPr>
          </a:p>
          <a:p>
            <a:pPr marL="271463"/>
            <a:r>
              <a:rPr kumimoji="1" lang="ja-JP" altLang="en-US" sz="1400" dirty="0" smtClean="0">
                <a:latin typeface="ＭＳ ゴシック" pitchFamily="49" charset="-128"/>
                <a:ea typeface="ＭＳ ゴシック" pitchFamily="49" charset="-128"/>
              </a:rPr>
              <a:t>・ 生活支援の充実</a:t>
            </a:r>
            <a:endParaRPr kumimoji="1" lang="en-US" altLang="ja-JP" sz="1400" dirty="0" smtClean="0">
              <a:latin typeface="ＭＳ ゴシック" pitchFamily="49" charset="-128"/>
              <a:ea typeface="ＭＳ ゴシック" pitchFamily="49" charset="-128"/>
            </a:endParaRPr>
          </a:p>
          <a:p>
            <a:pPr marL="271463"/>
            <a:r>
              <a:rPr lang="ja-JP" altLang="en-US" sz="1400" dirty="0" smtClean="0">
                <a:latin typeface="ＭＳ ゴシック" pitchFamily="49" charset="-128"/>
                <a:ea typeface="ＭＳ ゴシック" pitchFamily="49" charset="-128"/>
              </a:rPr>
              <a:t>・ 予防給付の見直し</a:t>
            </a:r>
            <a:endParaRPr lang="en-US" altLang="ja-JP" sz="1400" dirty="0" smtClean="0">
              <a:latin typeface="ＭＳ ゴシック" pitchFamily="49" charset="-128"/>
              <a:ea typeface="ＭＳ ゴシック" pitchFamily="49" charset="-128"/>
            </a:endParaRPr>
          </a:p>
          <a:p>
            <a:pPr marL="271463"/>
            <a:r>
              <a:rPr lang="ja-JP" altLang="en-US" sz="1400" dirty="0" smtClean="0">
                <a:latin typeface="ＭＳ ゴシック" pitchFamily="49" charset="-128"/>
                <a:ea typeface="ＭＳ ゴシック" pitchFamily="49" charset="-128"/>
              </a:rPr>
              <a:t>・ 介護予防事業の見直し</a:t>
            </a:r>
            <a:endParaRPr lang="en-US" altLang="ja-JP" sz="1400" dirty="0" smtClean="0">
              <a:latin typeface="ＭＳ ゴシック" pitchFamily="49" charset="-128"/>
              <a:ea typeface="ＭＳ ゴシック" pitchFamily="49" charset="-128"/>
            </a:endParaRPr>
          </a:p>
          <a:p>
            <a:pPr marL="271463"/>
            <a:r>
              <a:rPr kumimoji="1" lang="ja-JP" altLang="en-US" sz="1400" dirty="0" smtClean="0">
                <a:latin typeface="ＭＳ ゴシック" pitchFamily="49" charset="-128"/>
                <a:ea typeface="ＭＳ ゴシック" pitchFamily="49" charset="-128"/>
              </a:rPr>
              <a:t>・ その他（財務省予算執行調査への対応）</a:t>
            </a:r>
            <a:endParaRPr kumimoji="1" lang="en-US" altLang="ja-JP" sz="1400" dirty="0" smtClean="0">
              <a:latin typeface="ＭＳ ゴシック" pitchFamily="49" charset="-128"/>
              <a:ea typeface="ＭＳ ゴシック" pitchFamily="49" charset="-128"/>
            </a:endParaRPr>
          </a:p>
          <a:p>
            <a:endParaRPr lang="en-US" altLang="ja-JP" sz="1400" dirty="0">
              <a:latin typeface="ＭＳ ゴシック" pitchFamily="49" charset="-128"/>
              <a:ea typeface="ＭＳ ゴシック" pitchFamily="49" charset="-128"/>
            </a:endParaRPr>
          </a:p>
          <a:p>
            <a:r>
              <a:rPr kumimoji="1" lang="ja-JP" altLang="en-US" sz="1400" dirty="0" smtClean="0">
                <a:latin typeface="ＭＳ ゴシック" pitchFamily="49" charset="-128"/>
                <a:ea typeface="ＭＳ ゴシック" pitchFamily="49" charset="-128"/>
              </a:rPr>
              <a:t>（</a:t>
            </a:r>
            <a:r>
              <a:rPr lang="ja-JP" altLang="en-US" sz="1400" dirty="0">
                <a:latin typeface="ＭＳ ゴシック" pitchFamily="49" charset="-128"/>
                <a:ea typeface="ＭＳ ゴシック" pitchFamily="49" charset="-128"/>
              </a:rPr>
              <a:t>検討内容</a:t>
            </a:r>
            <a:r>
              <a:rPr kumimoji="1" lang="ja-JP" altLang="en-US" sz="1400" dirty="0" smtClean="0">
                <a:latin typeface="ＭＳ ゴシック" pitchFamily="49" charset="-128"/>
                <a:ea typeface="ＭＳ ゴシック" pitchFamily="49" charset="-128"/>
              </a:rPr>
              <a:t>）</a:t>
            </a:r>
            <a:endParaRPr kumimoji="1" lang="en-US" altLang="ja-JP" sz="1400" dirty="0" smtClean="0">
              <a:latin typeface="ＭＳ ゴシック" pitchFamily="49" charset="-128"/>
              <a:ea typeface="ＭＳ ゴシック" pitchFamily="49" charset="-128"/>
            </a:endParaRPr>
          </a:p>
          <a:p>
            <a:pPr marL="358775" indent="-87313"/>
            <a:r>
              <a:rPr lang="ja-JP" altLang="en-US" sz="1400" dirty="0" smtClean="0">
                <a:latin typeface="ＭＳ ゴシック" pitchFamily="49" charset="-128"/>
                <a:ea typeface="ＭＳ ゴシック" pitchFamily="49" charset="-128"/>
              </a:rPr>
              <a:t>・地域支援事業の柱立て</a:t>
            </a:r>
            <a:endParaRPr lang="en-US" altLang="ja-JP" sz="1400" dirty="0" smtClean="0">
              <a:latin typeface="ＭＳ ゴシック" pitchFamily="49" charset="-128"/>
              <a:ea typeface="ＭＳ ゴシック" pitchFamily="49" charset="-128"/>
            </a:endParaRPr>
          </a:p>
          <a:p>
            <a:pPr marL="358775" indent="-87313"/>
            <a:r>
              <a:rPr lang="ja-JP" altLang="en-US" sz="1400" dirty="0" smtClean="0">
                <a:latin typeface="ＭＳ ゴシック" pitchFamily="49" charset="-128"/>
                <a:ea typeface="ＭＳ ゴシック" pitchFamily="49" charset="-128"/>
              </a:rPr>
              <a:t>　　</a:t>
            </a:r>
            <a:r>
              <a:rPr lang="en-US" altLang="ja-JP" sz="1400" dirty="0" smtClean="0">
                <a:latin typeface="ＭＳ ゴシック" pitchFamily="49" charset="-128"/>
                <a:ea typeface="ＭＳ ゴシック" pitchFamily="49" charset="-128"/>
              </a:rPr>
              <a:t>※</a:t>
            </a:r>
            <a:r>
              <a:rPr lang="ja-JP" altLang="en-US" sz="1400" dirty="0" smtClean="0">
                <a:latin typeface="ＭＳ ゴシック" pitchFamily="49" charset="-128"/>
                <a:ea typeface="ＭＳ ゴシック" pitchFamily="49" charset="-128"/>
              </a:rPr>
              <a:t>現在は、介護予防事業（介護予防・日常生活支援総合事業）、包括的支援事業、任意事業</a:t>
            </a:r>
            <a:endParaRPr lang="en-US" altLang="ja-JP" sz="1400" dirty="0" smtClean="0">
              <a:latin typeface="ＭＳ ゴシック" pitchFamily="49" charset="-128"/>
              <a:ea typeface="ＭＳ ゴシック" pitchFamily="49" charset="-128"/>
            </a:endParaRPr>
          </a:p>
          <a:p>
            <a:pPr marL="358775" indent="-87313"/>
            <a:r>
              <a:rPr kumimoji="1" lang="ja-JP" altLang="en-US" sz="1400" dirty="0" smtClean="0">
                <a:latin typeface="ＭＳ ゴシック" pitchFamily="49" charset="-128"/>
                <a:ea typeface="ＭＳ ゴシック" pitchFamily="49" charset="-128"/>
              </a:rPr>
              <a:t>・充実分に係る</a:t>
            </a:r>
            <a:r>
              <a:rPr lang="ja-JP" altLang="en-US" sz="1400" dirty="0" smtClean="0">
                <a:latin typeface="ＭＳ ゴシック" pitchFamily="49" charset="-128"/>
                <a:ea typeface="ＭＳ ゴシック" pitchFamily="49" charset="-128"/>
              </a:rPr>
              <a:t>財源</a:t>
            </a:r>
            <a:endParaRPr kumimoji="1" lang="en-US" altLang="ja-JP" sz="1400" dirty="0" smtClean="0">
              <a:latin typeface="ＭＳ ゴシック" pitchFamily="49" charset="-128"/>
              <a:ea typeface="ＭＳ ゴシック" pitchFamily="49" charset="-128"/>
            </a:endParaRPr>
          </a:p>
          <a:p>
            <a:pPr marL="358775" indent="-87313"/>
            <a:r>
              <a:rPr lang="ja-JP" altLang="en-US" sz="1400" dirty="0" smtClean="0">
                <a:latin typeface="ＭＳ ゴシック" pitchFamily="49" charset="-128"/>
                <a:ea typeface="ＭＳ ゴシック" pitchFamily="49" charset="-128"/>
              </a:rPr>
              <a:t>・</a:t>
            </a:r>
            <a:r>
              <a:rPr kumimoji="1" lang="ja-JP" altLang="en-US" sz="1400" dirty="0" smtClean="0">
                <a:latin typeface="ＭＳ ゴシック" pitchFamily="49" charset="-128"/>
                <a:ea typeface="ＭＳ ゴシック" pitchFamily="49" charset="-128"/>
              </a:rPr>
              <a:t>上限のあり方</a:t>
            </a:r>
            <a:endParaRPr kumimoji="1" lang="en-US" altLang="ja-JP" sz="1400" dirty="0" smtClean="0">
              <a:latin typeface="ＭＳ ゴシック" pitchFamily="49" charset="-128"/>
              <a:ea typeface="ＭＳ ゴシック" pitchFamily="49" charset="-128"/>
            </a:endParaRPr>
          </a:p>
          <a:p>
            <a:pPr marL="358775" indent="-87313"/>
            <a:r>
              <a:rPr lang="ja-JP" altLang="en-US" sz="1400" dirty="0" smtClean="0">
                <a:latin typeface="ＭＳ ゴシック" pitchFamily="49" charset="-128"/>
                <a:ea typeface="ＭＳ ゴシック" pitchFamily="49" charset="-128"/>
              </a:rPr>
              <a:t>・任意事業の見直し　　等</a:t>
            </a:r>
            <a:endParaRPr kumimoji="1" lang="ja-JP" altLang="en-US" sz="1400" dirty="0">
              <a:latin typeface="ＭＳ ゴシック" pitchFamily="49" charset="-128"/>
              <a:ea typeface="ＭＳ ゴシック" pitchFamily="49" charset="-128"/>
            </a:endParaRPr>
          </a:p>
        </p:txBody>
      </p:sp>
      <p:sp>
        <p:nvSpPr>
          <p:cNvPr id="7" name="角丸四角形 6"/>
          <p:cNvSpPr/>
          <p:nvPr/>
        </p:nvSpPr>
        <p:spPr>
          <a:xfrm>
            <a:off x="486357" y="404664"/>
            <a:ext cx="748423" cy="324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n-ea"/>
              </a:rPr>
              <a:t>論点</a:t>
            </a:r>
            <a:endParaRPr lang="ja-JP" altLang="en-US" sz="1400" dirty="0">
              <a:solidFill>
                <a:schemeClr val="tx1"/>
              </a:solidFill>
              <a:latin typeface="+mn-ea"/>
            </a:endParaRPr>
          </a:p>
        </p:txBody>
      </p:sp>
      <p:sp>
        <p:nvSpPr>
          <p:cNvPr id="5" name="スライド番号プレースホルダー 4"/>
          <p:cNvSpPr txBox="1">
            <a:spLocks/>
          </p:cNvSpPr>
          <p:nvPr/>
        </p:nvSpPr>
        <p:spPr>
          <a:xfrm>
            <a:off x="9273480" y="6501853"/>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66</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716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79110" y="395808"/>
            <a:ext cx="9789054" cy="503238"/>
          </a:xfrm>
          <a:prstGeom prst="rect">
            <a:avLst/>
          </a:prstGeom>
          <a:noFill/>
          <a:ln w="9525">
            <a:solidFill>
              <a:schemeClr val="tx1"/>
            </a:solidFill>
            <a:miter lim="800000"/>
            <a:headEnd/>
            <a:tailEnd/>
          </a:ln>
        </p:spPr>
        <p:txBody>
          <a:bodyPr anchor="ctr">
            <a:normAutofit lnSpcReduction="10000"/>
          </a:bodyPr>
          <a:lstStyle/>
          <a:p>
            <a:pPr marL="177800" indent="-177800">
              <a:defRPr/>
            </a:pPr>
            <a:r>
              <a:rPr lang="en-US" altLang="ja-JP" sz="1400" dirty="0">
                <a:ea typeface="ＭＳ ゴシック" pitchFamily="49" charset="-128"/>
              </a:rPr>
              <a:t>○</a:t>
            </a:r>
            <a:r>
              <a:rPr lang="ja-JP" altLang="en-US" sz="1400" dirty="0">
                <a:ea typeface="ＭＳ ゴシック" pitchFamily="49" charset="-128"/>
              </a:rPr>
              <a:t>　要支援・要介護状態となることを予防するとともに、要介護状態等となった場合においても、地域において自立した日常生活を営むことができるよう支援することを目的とし、市町村において「地域支援事業」を実施。</a:t>
            </a:r>
          </a:p>
        </p:txBody>
      </p:sp>
      <p:sp>
        <p:nvSpPr>
          <p:cNvPr id="1029" name="Text Box 100"/>
          <p:cNvSpPr txBox="1">
            <a:spLocks noChangeArrowheads="1"/>
          </p:cNvSpPr>
          <p:nvPr/>
        </p:nvSpPr>
        <p:spPr bwMode="auto">
          <a:xfrm>
            <a:off x="-39522" y="980730"/>
            <a:ext cx="4056989" cy="307975"/>
          </a:xfrm>
          <a:prstGeom prst="rect">
            <a:avLst/>
          </a:prstGeom>
          <a:noFill/>
          <a:ln w="9525">
            <a:noFill/>
            <a:miter lim="800000"/>
            <a:headEnd/>
            <a:tailEnd/>
          </a:ln>
        </p:spPr>
        <p:txBody>
          <a:bodyPr>
            <a:spAutoFit/>
          </a:bodyPr>
          <a:lstStyle/>
          <a:p>
            <a:pPr>
              <a:spcBef>
                <a:spcPct val="50000"/>
              </a:spcBef>
            </a:pPr>
            <a:r>
              <a:rPr lang="ja-JP" altLang="en-US" sz="1400" b="1" u="sng" dirty="0">
                <a:ea typeface="ＭＳ ゴシック" pitchFamily="49" charset="-128"/>
              </a:rPr>
              <a:t>○地域支援事業の事業内容</a:t>
            </a:r>
          </a:p>
        </p:txBody>
      </p:sp>
      <p:sp>
        <p:nvSpPr>
          <p:cNvPr id="1030" name="Text Box 101"/>
          <p:cNvSpPr txBox="1">
            <a:spLocks noChangeArrowheads="1"/>
          </p:cNvSpPr>
          <p:nvPr/>
        </p:nvSpPr>
        <p:spPr bwMode="auto">
          <a:xfrm>
            <a:off x="-39547" y="1186954"/>
            <a:ext cx="5069947" cy="5801588"/>
          </a:xfrm>
          <a:prstGeom prst="rect">
            <a:avLst/>
          </a:prstGeom>
          <a:noFill/>
          <a:ln w="9525">
            <a:noFill/>
            <a:miter lim="800000"/>
            <a:headEnd/>
            <a:tailEnd/>
          </a:ln>
        </p:spPr>
        <p:txBody>
          <a:bodyPr>
            <a:spAutoFit/>
          </a:bodyPr>
          <a:lstStyle/>
          <a:p>
            <a:r>
              <a:rPr lang="ja-JP" altLang="en-US" sz="1200" u="sng" dirty="0"/>
              <a:t>（１）介護予防事業</a:t>
            </a:r>
          </a:p>
          <a:p>
            <a:r>
              <a:rPr lang="ja-JP" altLang="en-US" sz="1100" dirty="0">
                <a:ea typeface="HGSｺﾞｼｯｸM" pitchFamily="50" charset="-128"/>
              </a:rPr>
              <a:t>　ア　二次予防事業（二次予防事業の対象者に対する事業）</a:t>
            </a:r>
          </a:p>
          <a:p>
            <a:r>
              <a:rPr lang="ja-JP" altLang="en-US" sz="1100" dirty="0">
                <a:ea typeface="HGSｺﾞｼｯｸM" pitchFamily="50" charset="-128"/>
              </a:rPr>
              <a:t>　　 ・　二次予防事業の対象者把握事業</a:t>
            </a:r>
          </a:p>
          <a:p>
            <a:r>
              <a:rPr lang="ja-JP" altLang="en-US" sz="1100" dirty="0">
                <a:ea typeface="HGSｺﾞｼｯｸM" pitchFamily="50" charset="-128"/>
              </a:rPr>
              <a:t>　　 ・　通所型介護予防事業</a:t>
            </a:r>
          </a:p>
          <a:p>
            <a:r>
              <a:rPr lang="ja-JP" altLang="en-US" sz="1100" dirty="0">
                <a:ea typeface="HGSｺﾞｼｯｸM" pitchFamily="50" charset="-128"/>
              </a:rPr>
              <a:t>　　 ・　訪問型介護予防事業</a:t>
            </a:r>
          </a:p>
          <a:p>
            <a:r>
              <a:rPr lang="ja-JP" altLang="en-US" sz="1100" dirty="0">
                <a:ea typeface="HGSｺﾞｼｯｸM" pitchFamily="50" charset="-128"/>
              </a:rPr>
              <a:t>　　 ・　二次予防事業評価事業</a:t>
            </a:r>
          </a:p>
          <a:p>
            <a:r>
              <a:rPr lang="ja-JP" altLang="en-US" sz="1100" dirty="0">
                <a:ea typeface="HGSｺﾞｼｯｸM" pitchFamily="50" charset="-128"/>
              </a:rPr>
              <a:t>　イ　一次予防事業（全ての第１号被保険者を対象とする事業）</a:t>
            </a:r>
          </a:p>
          <a:p>
            <a:r>
              <a:rPr lang="ja-JP" altLang="en-US" sz="1100" dirty="0">
                <a:ea typeface="HGSｺﾞｼｯｸM" pitchFamily="50" charset="-128"/>
              </a:rPr>
              <a:t>　　 ・　介護予防普及啓発事業</a:t>
            </a:r>
          </a:p>
          <a:p>
            <a:r>
              <a:rPr lang="ja-JP" altLang="en-US" sz="1100" dirty="0">
                <a:ea typeface="HGSｺﾞｼｯｸM" pitchFamily="50" charset="-128"/>
              </a:rPr>
              <a:t>　　 ・　地域介護予防活動支援事業</a:t>
            </a:r>
          </a:p>
          <a:p>
            <a:r>
              <a:rPr lang="ja-JP" altLang="en-US" sz="1100" dirty="0">
                <a:ea typeface="HGSｺﾞｼｯｸM" pitchFamily="50" charset="-128"/>
              </a:rPr>
              <a:t>　　　  　</a:t>
            </a:r>
            <a:r>
              <a:rPr lang="en-US" altLang="ja-JP" sz="1100" dirty="0">
                <a:ea typeface="HGSｺﾞｼｯｸM" pitchFamily="50" charset="-128"/>
              </a:rPr>
              <a:t>※</a:t>
            </a:r>
            <a:r>
              <a:rPr lang="ja-JP" altLang="en-US" sz="1100" dirty="0">
                <a:ea typeface="HGSｺﾞｼｯｸM" pitchFamily="50" charset="-128"/>
              </a:rPr>
              <a:t>ボランティア等の人材育成、地域活動組織の育成･支援　等</a:t>
            </a:r>
          </a:p>
          <a:p>
            <a:r>
              <a:rPr lang="ja-JP" altLang="en-US" sz="1100" dirty="0">
                <a:ea typeface="HGSｺﾞｼｯｸM" pitchFamily="50" charset="-128"/>
              </a:rPr>
              <a:t>　　 ・　一次予防事業評価事業</a:t>
            </a:r>
            <a:endParaRPr lang="en-US" altLang="ja-JP" sz="1100" dirty="0">
              <a:ea typeface="HGSｺﾞｼｯｸM" pitchFamily="50" charset="-128"/>
            </a:endParaRPr>
          </a:p>
          <a:p>
            <a:r>
              <a:rPr lang="ja-JP" altLang="en-US" sz="1100" dirty="0">
                <a:ea typeface="HGSｺﾞｼｯｸM" pitchFamily="50" charset="-128"/>
              </a:rPr>
              <a:t>　</a:t>
            </a:r>
            <a:r>
              <a:rPr lang="en-US" altLang="ja-JP" sz="1100" dirty="0">
                <a:ea typeface="HGSｺﾞｼｯｸM" pitchFamily="50" charset="-128"/>
              </a:rPr>
              <a:t>※(3)</a:t>
            </a:r>
            <a:r>
              <a:rPr lang="ja-JP" altLang="en-US" sz="1100" dirty="0">
                <a:ea typeface="HGSｺﾞｼｯｸM" pitchFamily="50" charset="-128"/>
              </a:rPr>
              <a:t>を導入する市町村は、</a:t>
            </a:r>
            <a:r>
              <a:rPr lang="en-US" altLang="ja-JP" sz="1100" dirty="0">
                <a:ea typeface="HGSｺﾞｼｯｸM" pitchFamily="50" charset="-128"/>
              </a:rPr>
              <a:t>(3)</a:t>
            </a:r>
            <a:r>
              <a:rPr lang="ja-JP" altLang="en-US" sz="1100" dirty="0">
                <a:ea typeface="HGSｺﾞｼｯｸM" pitchFamily="50" charset="-128"/>
              </a:rPr>
              <a:t>の事業の中で実施</a:t>
            </a:r>
            <a:endParaRPr lang="en-US" altLang="ja-JP" sz="1100" dirty="0">
              <a:ea typeface="HGSｺﾞｼｯｸM" pitchFamily="50" charset="-128"/>
            </a:endParaRPr>
          </a:p>
          <a:p>
            <a:endParaRPr lang="ja-JP" altLang="en-US" sz="1200" dirty="0"/>
          </a:p>
          <a:p>
            <a:r>
              <a:rPr lang="ja-JP" altLang="en-US" sz="1200" u="sng" dirty="0"/>
              <a:t>（２）包括的支援事業</a:t>
            </a:r>
          </a:p>
          <a:p>
            <a:r>
              <a:rPr lang="ja-JP" altLang="en-US" sz="1100" dirty="0">
                <a:ea typeface="HGSｺﾞｼｯｸM" pitchFamily="50" charset="-128"/>
              </a:rPr>
              <a:t>　ア　介護予防ケアマネジメント業務</a:t>
            </a:r>
          </a:p>
          <a:p>
            <a:r>
              <a:rPr lang="ja-JP" altLang="en-US" sz="1100" dirty="0">
                <a:ea typeface="HGSｺﾞｼｯｸM" pitchFamily="50" charset="-128"/>
              </a:rPr>
              <a:t>　イ　総合相談支援業務</a:t>
            </a:r>
          </a:p>
          <a:p>
            <a:r>
              <a:rPr lang="ja-JP" altLang="en-US" sz="1100" dirty="0">
                <a:ea typeface="HGSｺﾞｼｯｸM" pitchFamily="50" charset="-128"/>
              </a:rPr>
              <a:t>　　　</a:t>
            </a:r>
            <a:r>
              <a:rPr lang="en-US" altLang="ja-JP" sz="1100" dirty="0">
                <a:ea typeface="HGSｺﾞｼｯｸM" pitchFamily="50" charset="-128"/>
              </a:rPr>
              <a:t>※</a:t>
            </a:r>
            <a:r>
              <a:rPr lang="ja-JP" altLang="en-US" sz="1100" dirty="0">
                <a:ea typeface="HGSｺﾞｼｯｸM" pitchFamily="50" charset="-128"/>
              </a:rPr>
              <a:t>地域の高齢者の実態把握、生活支援サービスとの調整　等</a:t>
            </a:r>
          </a:p>
          <a:p>
            <a:r>
              <a:rPr lang="ja-JP" altLang="en-US" sz="1100" dirty="0">
                <a:ea typeface="HGSｺﾞｼｯｸM" pitchFamily="50" charset="-128"/>
              </a:rPr>
              <a:t>　ウ　権利擁護業務（虐待の防止、虐待の早期発見等）</a:t>
            </a:r>
          </a:p>
          <a:p>
            <a:r>
              <a:rPr lang="ja-JP" altLang="en-US" sz="1100" dirty="0">
                <a:ea typeface="HGSｺﾞｼｯｸM" pitchFamily="50" charset="-128"/>
              </a:rPr>
              <a:t>　エ　包括的・継続的マネジメント支援業務</a:t>
            </a:r>
          </a:p>
          <a:p>
            <a:r>
              <a:rPr lang="ja-JP" altLang="en-US" sz="1100" dirty="0">
                <a:ea typeface="HGSｺﾞｼｯｸM" pitchFamily="50" charset="-128"/>
              </a:rPr>
              <a:t>　　　</a:t>
            </a:r>
            <a:r>
              <a:rPr lang="en-US" altLang="ja-JP" sz="1100" dirty="0">
                <a:ea typeface="HGSｺﾞｼｯｸM" pitchFamily="50" charset="-128"/>
              </a:rPr>
              <a:t>※</a:t>
            </a:r>
            <a:r>
              <a:rPr lang="ja-JP" altLang="en-US" sz="1100" dirty="0">
                <a:ea typeface="HGSｺﾞｼｯｸM" pitchFamily="50" charset="-128"/>
              </a:rPr>
              <a:t>支援困難事例に関するケアマネジャーへの助言、</a:t>
            </a:r>
          </a:p>
          <a:p>
            <a:r>
              <a:rPr lang="ja-JP" altLang="en-US" sz="1100" dirty="0">
                <a:ea typeface="HGSｺﾞｼｯｸM" pitchFamily="50" charset="-128"/>
              </a:rPr>
              <a:t>　　　　地域のケアマネジャーのネットワークづくり　等</a:t>
            </a:r>
          </a:p>
          <a:p>
            <a:endParaRPr lang="ja-JP" altLang="en-US" sz="1200" dirty="0"/>
          </a:p>
          <a:p>
            <a:r>
              <a:rPr lang="ja-JP" altLang="en-US" sz="1200" u="sng" dirty="0"/>
              <a:t>（３）介護予防・日常生活支援総合事業（平成</a:t>
            </a:r>
            <a:r>
              <a:rPr lang="en-US" altLang="ja-JP" sz="1200" u="sng" dirty="0"/>
              <a:t>24</a:t>
            </a:r>
            <a:r>
              <a:rPr lang="ja-JP" altLang="en-US" sz="1200" u="sng" dirty="0"/>
              <a:t>年度創設）</a:t>
            </a:r>
            <a:r>
              <a:rPr lang="en-US" altLang="ja-JP" sz="1000" u="sng" dirty="0"/>
              <a:t>※</a:t>
            </a:r>
            <a:r>
              <a:rPr lang="ja-JP" altLang="en-US" sz="1000" u="sng" dirty="0"/>
              <a:t>導入は任意</a:t>
            </a:r>
            <a:endParaRPr lang="ja-JP" altLang="en-US" sz="1200" u="sng" dirty="0"/>
          </a:p>
          <a:p>
            <a:r>
              <a:rPr lang="ja-JP" altLang="en-US" sz="1100" dirty="0">
                <a:ea typeface="HGSｺﾞｼｯｸM" pitchFamily="50" charset="-128"/>
              </a:rPr>
              <a:t>　ア　要支援者及び二次予防事業対象者に係る事業</a:t>
            </a:r>
          </a:p>
          <a:p>
            <a:r>
              <a:rPr lang="ja-JP" altLang="en-US" sz="1100" dirty="0">
                <a:ea typeface="HGSｺﾞｼｯｸM" pitchFamily="50" charset="-128"/>
              </a:rPr>
              <a:t>　　　・予防サービス事業</a:t>
            </a:r>
            <a:r>
              <a:rPr lang="en-US" altLang="ja-JP" sz="1100" dirty="0">
                <a:ea typeface="HGSｺﾞｼｯｸM" pitchFamily="50" charset="-128"/>
              </a:rPr>
              <a:t>(</a:t>
            </a:r>
            <a:r>
              <a:rPr lang="ja-JP" altLang="en-US" sz="1100" dirty="0">
                <a:ea typeface="HGSｺﾞｼｯｸM" pitchFamily="50" charset="-128"/>
              </a:rPr>
              <a:t>通所型、訪問型等</a:t>
            </a:r>
            <a:r>
              <a:rPr lang="en-US" altLang="ja-JP" sz="1100" dirty="0">
                <a:ea typeface="HGSｺﾞｼｯｸM" pitchFamily="50" charset="-128"/>
              </a:rPr>
              <a:t>)</a:t>
            </a:r>
            <a:endParaRPr lang="ja-JP" altLang="en-US" sz="1100" dirty="0">
              <a:ea typeface="HGSｺﾞｼｯｸM" pitchFamily="50" charset="-128"/>
            </a:endParaRPr>
          </a:p>
          <a:p>
            <a:r>
              <a:rPr lang="ja-JP" altLang="en-US" sz="1100" dirty="0">
                <a:ea typeface="HGSｺﾞｼｯｸM" pitchFamily="50" charset="-128"/>
              </a:rPr>
              <a:t>　　　・生活支援サービス事業</a:t>
            </a:r>
            <a:r>
              <a:rPr lang="en-US" altLang="ja-JP" sz="1100" dirty="0">
                <a:ea typeface="HGSｺﾞｼｯｸM" pitchFamily="50" charset="-128"/>
              </a:rPr>
              <a:t>(</a:t>
            </a:r>
            <a:r>
              <a:rPr lang="ja-JP" altLang="en-US" sz="1100" dirty="0">
                <a:ea typeface="HGSｺﾞｼｯｸM" pitchFamily="50" charset="-128"/>
              </a:rPr>
              <a:t>配食、見守り等</a:t>
            </a:r>
            <a:r>
              <a:rPr lang="en-US" altLang="ja-JP" sz="1100" dirty="0">
                <a:ea typeface="HGSｺﾞｼｯｸM" pitchFamily="50" charset="-128"/>
              </a:rPr>
              <a:t>)</a:t>
            </a:r>
            <a:endParaRPr lang="ja-JP" altLang="en-US" sz="1100" dirty="0">
              <a:ea typeface="HGSｺﾞｼｯｸM" pitchFamily="50" charset="-128"/>
            </a:endParaRPr>
          </a:p>
          <a:p>
            <a:r>
              <a:rPr lang="ja-JP" altLang="en-US" sz="1100" dirty="0">
                <a:ea typeface="HGSｺﾞｼｯｸM" pitchFamily="50" charset="-128"/>
              </a:rPr>
              <a:t>　　　・ケアマネジメント事業</a:t>
            </a:r>
          </a:p>
          <a:p>
            <a:r>
              <a:rPr lang="ja-JP" altLang="en-US" sz="1100" dirty="0">
                <a:ea typeface="HGSｺﾞｼｯｸM" pitchFamily="50" charset="-128"/>
              </a:rPr>
              <a:t>　　　・二次予防事業対象者の把握事業</a:t>
            </a:r>
          </a:p>
          <a:p>
            <a:r>
              <a:rPr lang="ja-JP" altLang="en-US" sz="1100" dirty="0">
                <a:ea typeface="HGSｺﾞｼｯｸM" pitchFamily="50" charset="-128"/>
              </a:rPr>
              <a:t>　　　・評価事業</a:t>
            </a:r>
          </a:p>
          <a:p>
            <a:r>
              <a:rPr lang="ja-JP" altLang="en-US" sz="1100" dirty="0">
                <a:ea typeface="HGSｺﾞｼｯｸM" pitchFamily="50" charset="-128"/>
              </a:rPr>
              <a:t>　イ　一次予防事業　</a:t>
            </a:r>
            <a:endParaRPr lang="en-US" altLang="ja-JP" sz="1100" dirty="0">
              <a:ea typeface="HGSｺﾞｼｯｸM" pitchFamily="50" charset="-128"/>
            </a:endParaRPr>
          </a:p>
          <a:p>
            <a:endParaRPr lang="en-US" altLang="ja-JP" sz="1200" u="sng" dirty="0" smtClean="0"/>
          </a:p>
          <a:p>
            <a:r>
              <a:rPr lang="ja-JP" altLang="en-US" sz="1200" u="sng" dirty="0" smtClean="0"/>
              <a:t>（</a:t>
            </a:r>
            <a:r>
              <a:rPr lang="ja-JP" altLang="en-US" sz="1200" u="sng" dirty="0"/>
              <a:t>４）任意事業</a:t>
            </a:r>
          </a:p>
          <a:p>
            <a:r>
              <a:rPr lang="ja-JP" altLang="en-US" sz="1200" dirty="0">
                <a:ea typeface="HGSｺﾞｼｯｸM" pitchFamily="50" charset="-128"/>
              </a:rPr>
              <a:t>　　</a:t>
            </a:r>
            <a:r>
              <a:rPr lang="ja-JP" altLang="en-US" sz="1100" dirty="0">
                <a:ea typeface="HGSｺﾞｼｯｸM" pitchFamily="50" charset="-128"/>
              </a:rPr>
              <a:t>介護給付等費用適正化事業、家族介護支援事業、配食・見守り等</a:t>
            </a:r>
          </a:p>
        </p:txBody>
      </p:sp>
      <p:sp>
        <p:nvSpPr>
          <p:cNvPr id="1031" name="Text Box 20"/>
          <p:cNvSpPr txBox="1">
            <a:spLocks noChangeArrowheads="1"/>
          </p:cNvSpPr>
          <p:nvPr/>
        </p:nvSpPr>
        <p:spPr bwMode="auto">
          <a:xfrm>
            <a:off x="5082020" y="1032795"/>
            <a:ext cx="2679435" cy="307975"/>
          </a:xfrm>
          <a:prstGeom prst="rect">
            <a:avLst/>
          </a:prstGeom>
          <a:noFill/>
          <a:ln w="9525">
            <a:noFill/>
            <a:miter lim="800000"/>
            <a:headEnd/>
            <a:tailEnd/>
          </a:ln>
        </p:spPr>
        <p:txBody>
          <a:bodyPr>
            <a:spAutoFit/>
          </a:bodyPr>
          <a:lstStyle/>
          <a:p>
            <a:pPr>
              <a:spcBef>
                <a:spcPct val="50000"/>
              </a:spcBef>
            </a:pPr>
            <a:r>
              <a:rPr lang="ja-JP" altLang="en-US" sz="1400" b="1" u="sng" dirty="0">
                <a:ea typeface="ＭＳ ゴシック" pitchFamily="49" charset="-128"/>
              </a:rPr>
              <a:t>○地域支援事業の事業費</a:t>
            </a:r>
          </a:p>
        </p:txBody>
      </p:sp>
      <p:sp>
        <p:nvSpPr>
          <p:cNvPr id="1032" name="Text Box 21"/>
          <p:cNvSpPr txBox="1">
            <a:spLocks noChangeArrowheads="1"/>
          </p:cNvSpPr>
          <p:nvPr/>
        </p:nvSpPr>
        <p:spPr bwMode="auto">
          <a:xfrm>
            <a:off x="5149060" y="1340694"/>
            <a:ext cx="4719109" cy="792162"/>
          </a:xfrm>
          <a:prstGeom prst="rect">
            <a:avLst/>
          </a:prstGeom>
          <a:noFill/>
          <a:ln w="9525">
            <a:noFill/>
            <a:miter lim="800000"/>
            <a:headEnd/>
            <a:tailEnd/>
          </a:ln>
        </p:spPr>
        <p:txBody>
          <a:bodyPr wrap="square">
            <a:spAutoFit/>
          </a:bodyPr>
          <a:lstStyle/>
          <a:p>
            <a:pPr>
              <a:lnSpc>
                <a:spcPts val="1400"/>
              </a:lnSpc>
              <a:spcBef>
                <a:spcPct val="50000"/>
              </a:spcBef>
            </a:pPr>
            <a:r>
              <a:rPr lang="ja-JP" altLang="en-US" sz="1200" dirty="0">
                <a:ea typeface="HGSｺﾞｼｯｸM" pitchFamily="50" charset="-128"/>
              </a:rPr>
              <a:t>　市町村は、介護保険事業計画において地域支援事業の内容、事業費を定める。</a:t>
            </a:r>
          </a:p>
          <a:p>
            <a:pPr>
              <a:lnSpc>
                <a:spcPts val="600"/>
              </a:lnSpc>
              <a:spcBef>
                <a:spcPct val="50000"/>
              </a:spcBef>
            </a:pPr>
            <a:r>
              <a:rPr lang="ja-JP" altLang="en-US" sz="1200" dirty="0">
                <a:ea typeface="HGSｺﾞｼｯｸM" pitchFamily="50" charset="-128"/>
              </a:rPr>
              <a:t>　</a:t>
            </a:r>
            <a:r>
              <a:rPr lang="en-US" altLang="ja-JP" sz="1100" dirty="0">
                <a:ea typeface="HGSｺﾞｼｯｸM" pitchFamily="50" charset="-128"/>
              </a:rPr>
              <a:t>※</a:t>
            </a:r>
            <a:r>
              <a:rPr lang="ja-JP" altLang="en-US" sz="1100" dirty="0">
                <a:ea typeface="HGSｺﾞｼｯｸM" pitchFamily="50" charset="-128"/>
              </a:rPr>
              <a:t>　政令で事業費の上限を規定（市町村が介護保険事業計画に</a:t>
            </a:r>
          </a:p>
          <a:p>
            <a:pPr>
              <a:lnSpc>
                <a:spcPts val="600"/>
              </a:lnSpc>
              <a:spcBef>
                <a:spcPct val="50000"/>
              </a:spcBef>
            </a:pPr>
            <a:r>
              <a:rPr lang="ja-JP" altLang="en-US" sz="1100" dirty="0">
                <a:ea typeface="HGSｺﾞｼｯｸM" pitchFamily="50" charset="-128"/>
              </a:rPr>
              <a:t>　　定める介護給付見込額に対する以下の割合を上限とする。）</a:t>
            </a:r>
          </a:p>
        </p:txBody>
      </p:sp>
      <p:graphicFrame>
        <p:nvGraphicFramePr>
          <p:cNvPr id="8" name="Group 22"/>
          <p:cNvGraphicFramePr>
            <a:graphicFrameLocks noGrp="1"/>
          </p:cNvGraphicFramePr>
          <p:nvPr>
            <p:extLst>
              <p:ext uri="{D42A27DB-BD31-4B8C-83A1-F6EECF244321}">
                <p14:modId xmlns:p14="http://schemas.microsoft.com/office/powerpoint/2010/main" val="1720194525"/>
              </p:ext>
            </p:extLst>
          </p:nvPr>
        </p:nvGraphicFramePr>
        <p:xfrm>
          <a:off x="5420783" y="2133476"/>
          <a:ext cx="4369148" cy="647452"/>
        </p:xfrm>
        <a:graphic>
          <a:graphicData uri="http://schemas.openxmlformats.org/drawingml/2006/table">
            <a:tbl>
              <a:tblPr/>
              <a:tblGrid>
                <a:gridCol w="3432650"/>
                <a:gridCol w="936498"/>
              </a:tblGrid>
              <a:tr h="2154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地域支援事業</a:t>
                      </a:r>
                    </a:p>
                  </a:txBody>
                  <a:tcPr marL="132080" marR="1320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３．０％以内</a:t>
                      </a:r>
                    </a:p>
                  </a:txBody>
                  <a:tcPr marL="132080" marR="1320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60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　「介護予防事業」又は「介護予防・日常生活支援総合事業」</a:t>
                      </a:r>
                    </a:p>
                  </a:txBody>
                  <a:tcPr marL="132080" marR="1320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２．０％以内</a:t>
                      </a:r>
                    </a:p>
                  </a:txBody>
                  <a:tcPr marL="132080" marR="1320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0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　「包括的支援事業」＋「任意事業」</a:t>
                      </a:r>
                    </a:p>
                  </a:txBody>
                  <a:tcPr marL="132080" marR="1320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２．０％以内</a:t>
                      </a:r>
                    </a:p>
                  </a:txBody>
                  <a:tcPr marL="132080" marR="1320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7" name="Text Box 17"/>
          <p:cNvSpPr txBox="1">
            <a:spLocks noChangeArrowheads="1"/>
          </p:cNvSpPr>
          <p:nvPr/>
        </p:nvSpPr>
        <p:spPr bwMode="auto">
          <a:xfrm>
            <a:off x="5135301" y="3904188"/>
            <a:ext cx="3093905" cy="307975"/>
          </a:xfrm>
          <a:prstGeom prst="rect">
            <a:avLst/>
          </a:prstGeom>
          <a:noFill/>
          <a:ln w="9525">
            <a:noFill/>
            <a:miter lim="800000"/>
            <a:headEnd/>
            <a:tailEnd/>
          </a:ln>
        </p:spPr>
        <p:txBody>
          <a:bodyPr>
            <a:spAutoFit/>
          </a:bodyPr>
          <a:lstStyle/>
          <a:p>
            <a:pPr>
              <a:spcBef>
                <a:spcPct val="50000"/>
              </a:spcBef>
            </a:pPr>
            <a:r>
              <a:rPr lang="ja-JP" altLang="en-US" sz="1400" b="1" u="sng"/>
              <a:t>○地域支援事業の財源構成</a:t>
            </a:r>
          </a:p>
        </p:txBody>
      </p:sp>
      <p:sp>
        <p:nvSpPr>
          <p:cNvPr id="1048" name="Rectangle 15"/>
          <p:cNvSpPr>
            <a:spLocks noChangeArrowheads="1"/>
          </p:cNvSpPr>
          <p:nvPr/>
        </p:nvSpPr>
        <p:spPr bwMode="auto">
          <a:xfrm>
            <a:off x="5264316" y="4210571"/>
            <a:ext cx="2184135" cy="144462"/>
          </a:xfrm>
          <a:prstGeom prst="rect">
            <a:avLst/>
          </a:prstGeom>
          <a:solidFill>
            <a:srgbClr val="FFFFFF"/>
          </a:solidFill>
          <a:ln w="9525">
            <a:solidFill>
              <a:schemeClr val="tx1"/>
            </a:solidFill>
            <a:miter lim="800000"/>
            <a:headEnd/>
            <a:tailEnd/>
          </a:ln>
        </p:spPr>
        <p:txBody>
          <a:bodyPr wrap="none" anchor="ctr"/>
          <a:lstStyle/>
          <a:p>
            <a:pPr algn="ctr"/>
            <a:r>
              <a:rPr lang="ja-JP" altLang="en-US" sz="1000"/>
              <a:t>介護予防事業</a:t>
            </a:r>
          </a:p>
        </p:txBody>
      </p:sp>
      <p:sp>
        <p:nvSpPr>
          <p:cNvPr id="1049" name="Rectangle 4"/>
          <p:cNvSpPr>
            <a:spLocks noChangeArrowheads="1"/>
          </p:cNvSpPr>
          <p:nvPr/>
        </p:nvSpPr>
        <p:spPr bwMode="auto">
          <a:xfrm>
            <a:off x="7763145" y="4283596"/>
            <a:ext cx="2105025" cy="144462"/>
          </a:xfrm>
          <a:prstGeom prst="rect">
            <a:avLst/>
          </a:prstGeom>
          <a:solidFill>
            <a:srgbClr val="FFFFFF"/>
          </a:solidFill>
          <a:ln w="9525">
            <a:solidFill>
              <a:schemeClr val="tx1"/>
            </a:solidFill>
            <a:miter lim="800000"/>
            <a:headEnd/>
            <a:tailEnd/>
          </a:ln>
        </p:spPr>
        <p:txBody>
          <a:bodyPr wrap="none" anchor="ctr"/>
          <a:lstStyle/>
          <a:p>
            <a:pPr algn="ctr"/>
            <a:r>
              <a:rPr lang="ja-JP" altLang="en-US" sz="1000"/>
              <a:t>包括的支援事業・任意事業</a:t>
            </a:r>
          </a:p>
        </p:txBody>
      </p:sp>
      <p:graphicFrame>
        <p:nvGraphicFramePr>
          <p:cNvPr id="1026" name="Object 2"/>
          <p:cNvGraphicFramePr>
            <a:graphicFrameLocks/>
          </p:cNvGraphicFramePr>
          <p:nvPr>
            <p:extLst>
              <p:ext uri="{D42A27DB-BD31-4B8C-83A1-F6EECF244321}">
                <p14:modId xmlns:p14="http://schemas.microsoft.com/office/powerpoint/2010/main" val="1858374214"/>
              </p:ext>
            </p:extLst>
          </p:nvPr>
        </p:nvGraphicFramePr>
        <p:xfrm>
          <a:off x="4797012" y="4570933"/>
          <a:ext cx="3275721" cy="1962154"/>
        </p:xfrm>
        <a:graphic>
          <a:graphicData uri="http://schemas.openxmlformats.org/presentationml/2006/ole">
            <mc:AlternateContent xmlns:mc="http://schemas.openxmlformats.org/markup-compatibility/2006">
              <mc:Choice xmlns:v="urn:schemas-microsoft-com:vml" Requires="v">
                <p:oleObj spid="_x0000_s11398" name="グラフ" r:id="rId3" imgW="4571989" imgH="3048090" progId="MSGraph.Chart.8">
                  <p:embed followColorScheme="full"/>
                </p:oleObj>
              </mc:Choice>
              <mc:Fallback>
                <p:oleObj name="グラフ" r:id="rId3" imgW="4571989" imgH="3048090" progId="MSGraph.Chart.8">
                  <p:embed followColorScheme="full"/>
                  <p:pic>
                    <p:nvPicPr>
                      <p:cNvPr id="0" name=""/>
                      <p:cNvPicPr>
                        <a:picLocks noChangeArrowheads="1"/>
                      </p:cNvPicPr>
                      <p:nvPr/>
                    </p:nvPicPr>
                    <p:blipFill>
                      <a:blip r:embed="rId4"/>
                      <a:srcRect/>
                      <a:stretch>
                        <a:fillRect/>
                      </a:stretch>
                    </p:blipFill>
                    <p:spPr bwMode="auto">
                      <a:xfrm>
                        <a:off x="4797012" y="4570933"/>
                        <a:ext cx="3275721" cy="1962154"/>
                      </a:xfrm>
                      <a:prstGeom prst="rect">
                        <a:avLst/>
                      </a:prstGeom>
                      <a:noFill/>
                      <a:extLst/>
                    </p:spPr>
                  </p:pic>
                </p:oleObj>
              </mc:Fallback>
            </mc:AlternateContent>
          </a:graphicData>
        </a:graphic>
      </p:graphicFrame>
      <p:graphicFrame>
        <p:nvGraphicFramePr>
          <p:cNvPr id="1027" name="Object 3"/>
          <p:cNvGraphicFramePr>
            <a:graphicFrameLocks/>
          </p:cNvGraphicFramePr>
          <p:nvPr>
            <p:extLst>
              <p:ext uri="{D42A27DB-BD31-4B8C-83A1-F6EECF244321}">
                <p14:modId xmlns:p14="http://schemas.microsoft.com/office/powerpoint/2010/main" val="2027503106"/>
              </p:ext>
            </p:extLst>
          </p:nvPr>
        </p:nvGraphicFramePr>
        <p:xfrm>
          <a:off x="7061468" y="4571553"/>
          <a:ext cx="3430151" cy="1961534"/>
        </p:xfrm>
        <a:graphic>
          <a:graphicData uri="http://schemas.openxmlformats.org/presentationml/2006/ole">
            <mc:AlternateContent xmlns:mc="http://schemas.openxmlformats.org/markup-compatibility/2006">
              <mc:Choice xmlns:v="urn:schemas-microsoft-com:vml" Requires="v">
                <p:oleObj spid="_x0000_s11399" name="グラフ" r:id="rId5" imgW="4571989" imgH="3048090" progId="MSGraph.Chart.8">
                  <p:embed followColorScheme="full"/>
                </p:oleObj>
              </mc:Choice>
              <mc:Fallback>
                <p:oleObj name="グラフ" r:id="rId5" imgW="4571989" imgH="3048090" progId="MSGraph.Chart.8">
                  <p:embed followColorScheme="full"/>
                  <p:pic>
                    <p:nvPicPr>
                      <p:cNvPr id="0" name=""/>
                      <p:cNvPicPr>
                        <a:picLocks noChangeArrowheads="1"/>
                      </p:cNvPicPr>
                      <p:nvPr/>
                    </p:nvPicPr>
                    <p:blipFill>
                      <a:blip r:embed="rId6"/>
                      <a:srcRect/>
                      <a:stretch>
                        <a:fillRect/>
                      </a:stretch>
                    </p:blipFill>
                    <p:spPr bwMode="auto">
                      <a:xfrm>
                        <a:off x="7061468" y="4571553"/>
                        <a:ext cx="3430151" cy="1961534"/>
                      </a:xfrm>
                      <a:prstGeom prst="rect">
                        <a:avLst/>
                      </a:prstGeom>
                      <a:noFill/>
                      <a:extLst/>
                    </p:spPr>
                  </p:pic>
                </p:oleObj>
              </mc:Fallback>
            </mc:AlternateContent>
          </a:graphicData>
        </a:graphic>
      </p:graphicFrame>
      <p:sp>
        <p:nvSpPr>
          <p:cNvPr id="1050" name="Text Box 16"/>
          <p:cNvSpPr txBox="1">
            <a:spLocks noChangeArrowheads="1"/>
          </p:cNvSpPr>
          <p:nvPr/>
        </p:nvSpPr>
        <p:spPr bwMode="auto">
          <a:xfrm>
            <a:off x="5422507" y="4570933"/>
            <a:ext cx="1637242" cy="215900"/>
          </a:xfrm>
          <a:prstGeom prst="rect">
            <a:avLst/>
          </a:prstGeom>
          <a:noFill/>
          <a:ln w="9525">
            <a:noFill/>
            <a:miter lim="800000"/>
            <a:headEnd/>
            <a:tailEnd/>
          </a:ln>
        </p:spPr>
        <p:txBody>
          <a:bodyPr anchor="ctr"/>
          <a:lstStyle/>
          <a:p>
            <a:pPr algn="ctr">
              <a:spcBef>
                <a:spcPct val="50000"/>
              </a:spcBef>
            </a:pPr>
            <a:r>
              <a:rPr lang="en-US" altLang="ja-JP" sz="1000">
                <a:latin typeface="Times New Roman" pitchFamily="18" charset="0"/>
                <a:ea typeface="HGSｺﾞｼｯｸM" pitchFamily="50" charset="-128"/>
              </a:rPr>
              <a:t>【</a:t>
            </a:r>
            <a:r>
              <a:rPr lang="ja-JP" altLang="en-US" sz="1000">
                <a:latin typeface="Times New Roman" pitchFamily="18" charset="0"/>
                <a:ea typeface="HGSｺﾞｼｯｸM" pitchFamily="50" charset="-128"/>
              </a:rPr>
              <a:t>財源構成</a:t>
            </a:r>
            <a:r>
              <a:rPr lang="en-US" altLang="ja-JP" sz="1000">
                <a:latin typeface="Times New Roman" pitchFamily="18" charset="0"/>
                <a:ea typeface="HGSｺﾞｼｯｸM" pitchFamily="50" charset="-128"/>
              </a:rPr>
              <a:t>】</a:t>
            </a:r>
          </a:p>
        </p:txBody>
      </p:sp>
      <p:sp>
        <p:nvSpPr>
          <p:cNvPr id="1051" name="Text Box 16"/>
          <p:cNvSpPr txBox="1">
            <a:spLocks noChangeArrowheads="1"/>
          </p:cNvSpPr>
          <p:nvPr/>
        </p:nvSpPr>
        <p:spPr bwMode="auto">
          <a:xfrm>
            <a:off x="7957477" y="4570933"/>
            <a:ext cx="1754188" cy="215900"/>
          </a:xfrm>
          <a:prstGeom prst="rect">
            <a:avLst/>
          </a:prstGeom>
          <a:noFill/>
          <a:ln w="9525">
            <a:noFill/>
            <a:miter lim="800000"/>
            <a:headEnd/>
            <a:tailEnd/>
          </a:ln>
        </p:spPr>
        <p:txBody>
          <a:bodyPr anchor="ctr"/>
          <a:lstStyle/>
          <a:p>
            <a:pPr algn="ctr">
              <a:spcBef>
                <a:spcPct val="50000"/>
              </a:spcBef>
            </a:pPr>
            <a:r>
              <a:rPr lang="en-US" altLang="ja-JP" sz="1000">
                <a:latin typeface="Times New Roman" pitchFamily="18" charset="0"/>
                <a:ea typeface="HGSｺﾞｼｯｸM" pitchFamily="50" charset="-128"/>
              </a:rPr>
              <a:t>【</a:t>
            </a:r>
            <a:r>
              <a:rPr lang="ja-JP" altLang="en-US" sz="1000">
                <a:latin typeface="Times New Roman" pitchFamily="18" charset="0"/>
                <a:ea typeface="HGSｺﾞｼｯｸM" pitchFamily="50" charset="-128"/>
              </a:rPr>
              <a:t>財源構成</a:t>
            </a:r>
            <a:r>
              <a:rPr lang="en-US" altLang="ja-JP" sz="1000">
                <a:latin typeface="Times New Roman" pitchFamily="18" charset="0"/>
                <a:ea typeface="HGSｺﾞｼｯｸM" pitchFamily="50" charset="-128"/>
              </a:rPr>
              <a:t>】</a:t>
            </a:r>
          </a:p>
        </p:txBody>
      </p:sp>
      <p:sp>
        <p:nvSpPr>
          <p:cNvPr id="1052" name="Rectangle 18"/>
          <p:cNvSpPr>
            <a:spLocks noChangeArrowheads="1"/>
          </p:cNvSpPr>
          <p:nvPr/>
        </p:nvSpPr>
        <p:spPr bwMode="auto">
          <a:xfrm>
            <a:off x="4859753" y="6371218"/>
            <a:ext cx="2366434" cy="271463"/>
          </a:xfrm>
          <a:prstGeom prst="rect">
            <a:avLst/>
          </a:prstGeom>
          <a:noFill/>
          <a:ln w="9525">
            <a:noFill/>
            <a:miter lim="800000"/>
            <a:headEnd/>
            <a:tailEnd/>
          </a:ln>
        </p:spPr>
        <p:txBody>
          <a:bodyPr wrap="none" anchor="ctr"/>
          <a:lstStyle/>
          <a:p>
            <a:pPr>
              <a:lnSpc>
                <a:spcPts val="1000"/>
              </a:lnSpc>
            </a:pPr>
            <a:r>
              <a:rPr lang="en-US" altLang="ja-JP" sz="1000" dirty="0">
                <a:ea typeface="HGSｺﾞｼｯｸM" pitchFamily="50" charset="-128"/>
              </a:rPr>
              <a:t>○</a:t>
            </a:r>
            <a:r>
              <a:rPr lang="ja-JP" altLang="en-US" sz="1000" dirty="0">
                <a:ea typeface="HGSｺﾞｼｯｸM" pitchFamily="50" charset="-128"/>
              </a:rPr>
              <a:t>　費用負担割合は、居宅給付費の</a:t>
            </a:r>
          </a:p>
          <a:p>
            <a:pPr>
              <a:lnSpc>
                <a:spcPts val="1000"/>
              </a:lnSpc>
            </a:pPr>
            <a:r>
              <a:rPr lang="ja-JP" altLang="en-US" sz="1000" dirty="0">
                <a:ea typeface="HGSｺﾞｼｯｸM" pitchFamily="50" charset="-128"/>
              </a:rPr>
              <a:t>　財源構成と同じ。</a:t>
            </a:r>
          </a:p>
        </p:txBody>
      </p:sp>
      <p:sp>
        <p:nvSpPr>
          <p:cNvPr id="1053" name="Rectangle 19"/>
          <p:cNvSpPr>
            <a:spLocks noChangeArrowheads="1"/>
          </p:cNvSpPr>
          <p:nvPr/>
        </p:nvSpPr>
        <p:spPr bwMode="auto">
          <a:xfrm>
            <a:off x="7165173" y="6327601"/>
            <a:ext cx="2612363" cy="485775"/>
          </a:xfrm>
          <a:prstGeom prst="rect">
            <a:avLst/>
          </a:prstGeom>
          <a:noFill/>
          <a:ln w="9525">
            <a:noFill/>
            <a:miter lim="800000"/>
            <a:headEnd/>
            <a:tailEnd/>
          </a:ln>
        </p:spPr>
        <p:txBody>
          <a:bodyPr wrap="none" anchor="ctr"/>
          <a:lstStyle/>
          <a:p>
            <a:pPr>
              <a:lnSpc>
                <a:spcPts val="1000"/>
              </a:lnSpc>
            </a:pPr>
            <a:r>
              <a:rPr lang="en-US" altLang="ja-JP" sz="1000" dirty="0">
                <a:ea typeface="HGSｺﾞｼｯｸM" pitchFamily="50" charset="-128"/>
              </a:rPr>
              <a:t>○</a:t>
            </a:r>
            <a:r>
              <a:rPr lang="ja-JP" altLang="en-US" sz="1000" dirty="0">
                <a:ea typeface="HGSｺﾞｼｯｸM" pitchFamily="50" charset="-128"/>
              </a:rPr>
              <a:t>　費用負担割合は、第２号は負担</a:t>
            </a:r>
            <a:r>
              <a:rPr lang="ja-JP" altLang="en-US" sz="1000" dirty="0" err="1">
                <a:ea typeface="HGSｺﾞｼｯｸM" pitchFamily="50" charset="-128"/>
              </a:rPr>
              <a:t>せ</a:t>
            </a:r>
            <a:endParaRPr lang="ja-JP" altLang="en-US" sz="1000" dirty="0">
              <a:ea typeface="HGSｺﾞｼｯｸM" pitchFamily="50" charset="-128"/>
            </a:endParaRPr>
          </a:p>
          <a:p>
            <a:pPr>
              <a:lnSpc>
                <a:spcPts val="1000"/>
              </a:lnSpc>
            </a:pPr>
            <a:r>
              <a:rPr lang="ja-JP" altLang="en-US" sz="1000" dirty="0">
                <a:ea typeface="HGSｺﾞｼｯｸM" pitchFamily="50" charset="-128"/>
              </a:rPr>
              <a:t>　ず、その分を公費で賄う。</a:t>
            </a:r>
            <a:endParaRPr lang="en-US" altLang="ja-JP" sz="1000" dirty="0">
              <a:ea typeface="HGSｺﾞｼｯｸM" pitchFamily="50" charset="-128"/>
            </a:endParaRPr>
          </a:p>
          <a:p>
            <a:pPr>
              <a:lnSpc>
                <a:spcPts val="1000"/>
              </a:lnSpc>
            </a:pPr>
            <a:r>
              <a:rPr lang="ja-JP" altLang="en-US" sz="1000" dirty="0">
                <a:ea typeface="HGSｺﾞｼｯｸM" pitchFamily="50" charset="-128"/>
              </a:rPr>
              <a:t>（国：都道府県：市町村＝２：１：１）</a:t>
            </a:r>
          </a:p>
        </p:txBody>
      </p:sp>
      <p:sp>
        <p:nvSpPr>
          <p:cNvPr id="1054" name="Text Box 10"/>
          <p:cNvSpPr txBox="1">
            <a:spLocks noChangeArrowheads="1"/>
          </p:cNvSpPr>
          <p:nvPr/>
        </p:nvSpPr>
        <p:spPr bwMode="auto">
          <a:xfrm>
            <a:off x="5446588" y="4963046"/>
            <a:ext cx="832379" cy="400050"/>
          </a:xfrm>
          <a:prstGeom prst="rect">
            <a:avLst/>
          </a:prstGeom>
          <a:noFill/>
          <a:ln w="9525">
            <a:noFill/>
            <a:miter lim="800000"/>
            <a:headEnd/>
            <a:tailEnd/>
          </a:ln>
        </p:spPr>
        <p:txBody>
          <a:bodyPr>
            <a:spAutoFit/>
          </a:bodyPr>
          <a:lstStyle/>
          <a:p>
            <a:pPr algn="ctr">
              <a:spcBef>
                <a:spcPct val="50000"/>
              </a:spcBef>
            </a:pPr>
            <a:r>
              <a:rPr lang="ja-JP" altLang="en-US" sz="1000">
                <a:latin typeface="Times New Roman" pitchFamily="18" charset="0"/>
              </a:rPr>
              <a:t>１号</a:t>
            </a:r>
          </a:p>
          <a:p>
            <a:pPr algn="ctr"/>
            <a:r>
              <a:rPr lang="ja-JP" altLang="en-US" sz="1000">
                <a:latin typeface="Times New Roman" pitchFamily="18" charset="0"/>
              </a:rPr>
              <a:t>２１％</a:t>
            </a:r>
          </a:p>
        </p:txBody>
      </p:sp>
      <p:sp>
        <p:nvSpPr>
          <p:cNvPr id="1055" name="Text Box 10"/>
          <p:cNvSpPr txBox="1">
            <a:spLocks noChangeArrowheads="1"/>
          </p:cNvSpPr>
          <p:nvPr/>
        </p:nvSpPr>
        <p:spPr bwMode="auto">
          <a:xfrm>
            <a:off x="8151848" y="4963046"/>
            <a:ext cx="624285" cy="400050"/>
          </a:xfrm>
          <a:prstGeom prst="rect">
            <a:avLst/>
          </a:prstGeom>
          <a:noFill/>
          <a:ln w="9525">
            <a:noFill/>
            <a:miter lim="800000"/>
            <a:headEnd/>
            <a:tailEnd/>
          </a:ln>
        </p:spPr>
        <p:txBody>
          <a:bodyPr>
            <a:spAutoFit/>
          </a:bodyPr>
          <a:lstStyle/>
          <a:p>
            <a:pPr algn="ctr">
              <a:spcBef>
                <a:spcPct val="50000"/>
              </a:spcBef>
            </a:pPr>
            <a:r>
              <a:rPr lang="ja-JP" altLang="en-US" sz="1000">
                <a:latin typeface="Times New Roman" pitchFamily="18" charset="0"/>
              </a:rPr>
              <a:t>１号</a:t>
            </a:r>
          </a:p>
          <a:p>
            <a:pPr algn="ctr"/>
            <a:r>
              <a:rPr lang="ja-JP" altLang="en-US" sz="1000">
                <a:latin typeface="Times New Roman" pitchFamily="18" charset="0"/>
              </a:rPr>
              <a:t>２１％</a:t>
            </a:r>
          </a:p>
        </p:txBody>
      </p:sp>
      <p:sp>
        <p:nvSpPr>
          <p:cNvPr id="1056" name="Text Box 14"/>
          <p:cNvSpPr txBox="1">
            <a:spLocks noChangeArrowheads="1"/>
          </p:cNvSpPr>
          <p:nvPr/>
        </p:nvSpPr>
        <p:spPr bwMode="auto">
          <a:xfrm>
            <a:off x="5420791" y="5755208"/>
            <a:ext cx="832379" cy="400050"/>
          </a:xfrm>
          <a:prstGeom prst="rect">
            <a:avLst/>
          </a:prstGeom>
          <a:noFill/>
          <a:ln w="9525">
            <a:noFill/>
            <a:miter lim="800000"/>
            <a:headEnd/>
            <a:tailEnd/>
          </a:ln>
        </p:spPr>
        <p:txBody>
          <a:bodyPr>
            <a:spAutoFit/>
          </a:bodyPr>
          <a:lstStyle/>
          <a:p>
            <a:pPr algn="ctr">
              <a:spcBef>
                <a:spcPct val="50000"/>
              </a:spcBef>
            </a:pPr>
            <a:r>
              <a:rPr lang="ja-JP" altLang="en-US" sz="1000">
                <a:latin typeface="Times New Roman" pitchFamily="18" charset="0"/>
              </a:rPr>
              <a:t>２号</a:t>
            </a:r>
          </a:p>
          <a:p>
            <a:pPr algn="ctr"/>
            <a:r>
              <a:rPr lang="ja-JP" altLang="en-US" sz="1000">
                <a:latin typeface="Times New Roman" pitchFamily="18" charset="0"/>
              </a:rPr>
              <a:t>２９％</a:t>
            </a:r>
          </a:p>
        </p:txBody>
      </p:sp>
      <p:sp>
        <p:nvSpPr>
          <p:cNvPr id="1057" name="Text Box 12"/>
          <p:cNvSpPr txBox="1">
            <a:spLocks noChangeArrowheads="1"/>
          </p:cNvSpPr>
          <p:nvPr/>
        </p:nvSpPr>
        <p:spPr bwMode="auto">
          <a:xfrm>
            <a:off x="5941881" y="4890085"/>
            <a:ext cx="1272646" cy="401637"/>
          </a:xfrm>
          <a:prstGeom prst="rect">
            <a:avLst/>
          </a:prstGeom>
          <a:noFill/>
          <a:ln w="9525">
            <a:noFill/>
            <a:miter lim="800000"/>
            <a:headEnd/>
            <a:tailEnd/>
          </a:ln>
        </p:spPr>
        <p:txBody>
          <a:bodyPr>
            <a:spAutoFit/>
          </a:bodyPr>
          <a:lstStyle/>
          <a:p>
            <a:pPr algn="ctr">
              <a:spcBef>
                <a:spcPct val="50000"/>
              </a:spcBef>
            </a:pPr>
            <a:r>
              <a:rPr lang="ja-JP" altLang="en-US" sz="1000">
                <a:latin typeface="Times New Roman" pitchFamily="18" charset="0"/>
              </a:rPr>
              <a:t>都道府県</a:t>
            </a:r>
          </a:p>
          <a:p>
            <a:pPr algn="ctr"/>
            <a:r>
              <a:rPr lang="ja-JP" altLang="en-US" sz="1000">
                <a:latin typeface="Times New Roman" pitchFamily="18" charset="0"/>
              </a:rPr>
              <a:t>１２．５％</a:t>
            </a:r>
          </a:p>
        </p:txBody>
      </p:sp>
      <p:sp>
        <p:nvSpPr>
          <p:cNvPr id="1058" name="Text Box 11"/>
          <p:cNvSpPr txBox="1">
            <a:spLocks noChangeArrowheads="1"/>
          </p:cNvSpPr>
          <p:nvPr/>
        </p:nvSpPr>
        <p:spPr bwMode="auto">
          <a:xfrm>
            <a:off x="6425173" y="5394846"/>
            <a:ext cx="789384" cy="400050"/>
          </a:xfrm>
          <a:prstGeom prst="rect">
            <a:avLst/>
          </a:prstGeom>
          <a:noFill/>
          <a:ln w="9525">
            <a:noFill/>
            <a:miter lim="800000"/>
            <a:headEnd/>
            <a:tailEnd/>
          </a:ln>
        </p:spPr>
        <p:txBody>
          <a:bodyPr>
            <a:spAutoFit/>
          </a:bodyPr>
          <a:lstStyle/>
          <a:p>
            <a:pPr algn="ctr">
              <a:spcBef>
                <a:spcPct val="50000"/>
              </a:spcBef>
            </a:pPr>
            <a:r>
              <a:rPr lang="ja-JP" altLang="en-US" sz="1000">
                <a:latin typeface="Times New Roman" pitchFamily="18" charset="0"/>
              </a:rPr>
              <a:t>国</a:t>
            </a:r>
          </a:p>
          <a:p>
            <a:pPr algn="ctr"/>
            <a:r>
              <a:rPr lang="ja-JP" altLang="en-US" sz="1000">
                <a:latin typeface="Times New Roman" pitchFamily="18" charset="0"/>
              </a:rPr>
              <a:t>２５％</a:t>
            </a:r>
          </a:p>
        </p:txBody>
      </p:sp>
      <p:sp>
        <p:nvSpPr>
          <p:cNvPr id="1059" name="Text Box 13"/>
          <p:cNvSpPr txBox="1">
            <a:spLocks noChangeArrowheads="1"/>
          </p:cNvSpPr>
          <p:nvPr/>
        </p:nvSpPr>
        <p:spPr bwMode="auto">
          <a:xfrm>
            <a:off x="6045069" y="5971108"/>
            <a:ext cx="961363" cy="400050"/>
          </a:xfrm>
          <a:prstGeom prst="rect">
            <a:avLst/>
          </a:prstGeom>
          <a:noFill/>
          <a:ln w="9525">
            <a:noFill/>
            <a:miter lim="800000"/>
            <a:headEnd/>
            <a:tailEnd/>
          </a:ln>
        </p:spPr>
        <p:txBody>
          <a:bodyPr>
            <a:spAutoFit/>
          </a:bodyPr>
          <a:lstStyle/>
          <a:p>
            <a:pPr algn="ctr">
              <a:spcBef>
                <a:spcPct val="50000"/>
              </a:spcBef>
            </a:pPr>
            <a:r>
              <a:rPr lang="ja-JP" altLang="en-US" sz="1000">
                <a:latin typeface="Times New Roman" pitchFamily="18" charset="0"/>
              </a:rPr>
              <a:t>市町村</a:t>
            </a:r>
          </a:p>
          <a:p>
            <a:pPr algn="ctr"/>
            <a:r>
              <a:rPr lang="ja-JP" altLang="en-US" sz="1000">
                <a:latin typeface="Times New Roman" pitchFamily="18" charset="0"/>
              </a:rPr>
              <a:t>１２．５％</a:t>
            </a:r>
          </a:p>
        </p:txBody>
      </p:sp>
      <p:sp>
        <p:nvSpPr>
          <p:cNvPr id="1060" name="Text Box 9"/>
          <p:cNvSpPr txBox="1">
            <a:spLocks noChangeArrowheads="1"/>
          </p:cNvSpPr>
          <p:nvPr/>
        </p:nvSpPr>
        <p:spPr bwMode="auto">
          <a:xfrm>
            <a:off x="7917923" y="5612333"/>
            <a:ext cx="701675" cy="400050"/>
          </a:xfrm>
          <a:prstGeom prst="rect">
            <a:avLst/>
          </a:prstGeom>
          <a:noFill/>
          <a:ln w="9525">
            <a:noFill/>
            <a:miter lim="800000"/>
            <a:headEnd/>
            <a:tailEnd/>
          </a:ln>
        </p:spPr>
        <p:txBody>
          <a:bodyPr>
            <a:spAutoFit/>
          </a:bodyPr>
          <a:lstStyle/>
          <a:p>
            <a:pPr algn="ctr">
              <a:spcBef>
                <a:spcPct val="50000"/>
              </a:spcBef>
            </a:pPr>
            <a:r>
              <a:rPr lang="ja-JP" altLang="en-US" sz="1000">
                <a:latin typeface="Times New Roman" pitchFamily="18" charset="0"/>
              </a:rPr>
              <a:t>市町村</a:t>
            </a:r>
          </a:p>
          <a:p>
            <a:pPr algn="ctr"/>
            <a:r>
              <a:rPr lang="en-US" altLang="ja-JP" sz="1000">
                <a:latin typeface="ＭＳ Ｐゴシック" charset="-128"/>
              </a:rPr>
              <a:t>19.75</a:t>
            </a:r>
            <a:r>
              <a:rPr lang="ja-JP" altLang="en-US" sz="1000">
                <a:latin typeface="ＭＳ Ｐゴシック" charset="-128"/>
              </a:rPr>
              <a:t>％</a:t>
            </a:r>
          </a:p>
        </p:txBody>
      </p:sp>
      <p:sp>
        <p:nvSpPr>
          <p:cNvPr id="1061" name="Text Box 8"/>
          <p:cNvSpPr txBox="1">
            <a:spLocks noChangeArrowheads="1"/>
          </p:cNvSpPr>
          <p:nvPr/>
        </p:nvSpPr>
        <p:spPr bwMode="auto">
          <a:xfrm>
            <a:off x="8696987" y="4963046"/>
            <a:ext cx="1038754" cy="400050"/>
          </a:xfrm>
          <a:prstGeom prst="rect">
            <a:avLst/>
          </a:prstGeom>
          <a:noFill/>
          <a:ln w="9525">
            <a:noFill/>
            <a:miter lim="800000"/>
            <a:headEnd/>
            <a:tailEnd/>
          </a:ln>
        </p:spPr>
        <p:txBody>
          <a:bodyPr>
            <a:spAutoFit/>
          </a:bodyPr>
          <a:lstStyle/>
          <a:p>
            <a:pPr algn="ctr">
              <a:spcBef>
                <a:spcPct val="50000"/>
              </a:spcBef>
            </a:pPr>
            <a:r>
              <a:rPr lang="ja-JP" altLang="en-US" sz="1000">
                <a:latin typeface="Times New Roman" pitchFamily="18" charset="0"/>
              </a:rPr>
              <a:t>都道府県</a:t>
            </a:r>
          </a:p>
          <a:p>
            <a:pPr algn="ctr"/>
            <a:r>
              <a:rPr lang="en-US" altLang="ja-JP" sz="1000">
                <a:latin typeface="ＭＳ Ｐゴシック" charset="-128"/>
              </a:rPr>
              <a:t>19.75</a:t>
            </a:r>
            <a:r>
              <a:rPr lang="ja-JP" altLang="en-US" sz="1000">
                <a:latin typeface="ＭＳ Ｐゴシック" charset="-128"/>
              </a:rPr>
              <a:t>％</a:t>
            </a:r>
          </a:p>
        </p:txBody>
      </p:sp>
      <p:sp>
        <p:nvSpPr>
          <p:cNvPr id="1062" name="Text Box 7"/>
          <p:cNvSpPr txBox="1">
            <a:spLocks noChangeArrowheads="1"/>
          </p:cNvSpPr>
          <p:nvPr/>
        </p:nvSpPr>
        <p:spPr bwMode="auto">
          <a:xfrm>
            <a:off x="8764061" y="5755208"/>
            <a:ext cx="870214" cy="400050"/>
          </a:xfrm>
          <a:prstGeom prst="rect">
            <a:avLst/>
          </a:prstGeom>
          <a:noFill/>
          <a:ln w="9525">
            <a:noFill/>
            <a:miter lim="800000"/>
            <a:headEnd/>
            <a:tailEnd/>
          </a:ln>
        </p:spPr>
        <p:txBody>
          <a:bodyPr>
            <a:spAutoFit/>
          </a:bodyPr>
          <a:lstStyle/>
          <a:p>
            <a:pPr algn="ctr">
              <a:spcBef>
                <a:spcPct val="50000"/>
              </a:spcBef>
            </a:pPr>
            <a:r>
              <a:rPr lang="ja-JP" altLang="en-US" sz="1000">
                <a:latin typeface="Times New Roman" pitchFamily="18" charset="0"/>
              </a:rPr>
              <a:t>国</a:t>
            </a:r>
          </a:p>
          <a:p>
            <a:pPr algn="ctr"/>
            <a:r>
              <a:rPr lang="ja-JP" altLang="en-US" sz="1000">
                <a:latin typeface="Times New Roman" pitchFamily="18" charset="0"/>
              </a:rPr>
              <a:t>３９．５％</a:t>
            </a:r>
          </a:p>
        </p:txBody>
      </p:sp>
      <p:sp>
        <p:nvSpPr>
          <p:cNvPr id="1063" name="Rectangle 15"/>
          <p:cNvSpPr>
            <a:spLocks noChangeArrowheads="1"/>
          </p:cNvSpPr>
          <p:nvPr/>
        </p:nvSpPr>
        <p:spPr bwMode="auto">
          <a:xfrm>
            <a:off x="5264316" y="4426471"/>
            <a:ext cx="2184135" cy="144462"/>
          </a:xfrm>
          <a:prstGeom prst="rect">
            <a:avLst/>
          </a:prstGeom>
          <a:solidFill>
            <a:srgbClr val="FFFFFF"/>
          </a:solidFill>
          <a:ln w="9525">
            <a:solidFill>
              <a:schemeClr val="tx1"/>
            </a:solidFill>
            <a:miter lim="800000"/>
            <a:headEnd/>
            <a:tailEnd/>
          </a:ln>
        </p:spPr>
        <p:txBody>
          <a:bodyPr wrap="none" anchor="ctr"/>
          <a:lstStyle/>
          <a:p>
            <a:pPr algn="ctr"/>
            <a:r>
              <a:rPr lang="ja-JP" altLang="en-US" sz="1000"/>
              <a:t>介護予防・日常生活支援総合事業</a:t>
            </a:r>
          </a:p>
        </p:txBody>
      </p:sp>
      <p:sp>
        <p:nvSpPr>
          <p:cNvPr id="1064" name="Text Box 21"/>
          <p:cNvSpPr txBox="1">
            <a:spLocks noChangeArrowheads="1"/>
          </p:cNvSpPr>
          <p:nvPr/>
        </p:nvSpPr>
        <p:spPr bwMode="auto">
          <a:xfrm>
            <a:off x="5030394" y="2870076"/>
            <a:ext cx="4719109" cy="342900"/>
          </a:xfrm>
          <a:prstGeom prst="rect">
            <a:avLst/>
          </a:prstGeom>
          <a:noFill/>
          <a:ln w="9525">
            <a:noFill/>
            <a:miter lim="800000"/>
            <a:headEnd/>
            <a:tailEnd/>
          </a:ln>
        </p:spPr>
        <p:txBody>
          <a:bodyPr>
            <a:spAutoFit/>
          </a:bodyPr>
          <a:lstStyle/>
          <a:p>
            <a:pPr>
              <a:lnSpc>
                <a:spcPts val="600"/>
              </a:lnSpc>
              <a:spcBef>
                <a:spcPct val="50000"/>
              </a:spcBef>
            </a:pPr>
            <a:r>
              <a:rPr lang="ja-JP" altLang="en-US" sz="1200" dirty="0">
                <a:ea typeface="HGSｺﾞｼｯｸM" pitchFamily="50" charset="-128"/>
              </a:rPr>
              <a:t>　</a:t>
            </a:r>
            <a:r>
              <a:rPr lang="en-US" altLang="ja-JP" sz="1100" dirty="0">
                <a:ea typeface="HGSｺﾞｼｯｸM" pitchFamily="50" charset="-128"/>
              </a:rPr>
              <a:t>※</a:t>
            </a:r>
            <a:r>
              <a:rPr lang="ja-JP" altLang="en-US" sz="1100" dirty="0">
                <a:ea typeface="HGSｺﾞｼｯｸM" pitchFamily="50" charset="-128"/>
              </a:rPr>
              <a:t>　介護予防・日常生活支援総合事業を実施する市町村のうち</a:t>
            </a:r>
          </a:p>
          <a:p>
            <a:pPr>
              <a:lnSpc>
                <a:spcPts val="600"/>
              </a:lnSpc>
              <a:spcBef>
                <a:spcPct val="50000"/>
              </a:spcBef>
            </a:pPr>
            <a:r>
              <a:rPr lang="ja-JP" altLang="en-US" sz="1100" dirty="0">
                <a:ea typeface="HGSｺﾞｼｯｸM" pitchFamily="50" charset="-128"/>
              </a:rPr>
              <a:t>　　厚生労働大臣の認定を受けたときは、上限の引上げが可能</a:t>
            </a:r>
          </a:p>
        </p:txBody>
      </p:sp>
      <p:graphicFrame>
        <p:nvGraphicFramePr>
          <p:cNvPr id="29" name="Group 22"/>
          <p:cNvGraphicFramePr>
            <a:graphicFrameLocks noGrp="1"/>
          </p:cNvGraphicFramePr>
          <p:nvPr>
            <p:extLst>
              <p:ext uri="{D42A27DB-BD31-4B8C-83A1-F6EECF244321}">
                <p14:modId xmlns:p14="http://schemas.microsoft.com/office/powerpoint/2010/main" val="1131227498"/>
              </p:ext>
            </p:extLst>
          </p:nvPr>
        </p:nvGraphicFramePr>
        <p:xfrm>
          <a:off x="5536013" y="3213596"/>
          <a:ext cx="4135123" cy="647452"/>
        </p:xfrm>
        <a:graphic>
          <a:graphicData uri="http://schemas.openxmlformats.org/drawingml/2006/table">
            <a:tbl>
              <a:tblPr/>
              <a:tblGrid>
                <a:gridCol w="2808312"/>
                <a:gridCol w="1326811"/>
              </a:tblGrid>
              <a:tr h="2154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地域支援事業</a:t>
                      </a:r>
                    </a:p>
                  </a:txBody>
                  <a:tcPr marL="132080" marR="1320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３．０％＋１％以内</a:t>
                      </a:r>
                    </a:p>
                  </a:txBody>
                  <a:tcPr marL="132080" marR="1320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60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　　介護予防・日常生活支援総合事業</a:t>
                      </a:r>
                    </a:p>
                  </a:txBody>
                  <a:tcPr marL="132080" marR="1320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２．０％＋１％以内</a:t>
                      </a:r>
                    </a:p>
                  </a:txBody>
                  <a:tcPr marL="132080" marR="1320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0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　　総合事業以外の事業</a:t>
                      </a:r>
                    </a:p>
                  </a:txBody>
                  <a:tcPr marL="132080" marR="1320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２．０％以内</a:t>
                      </a:r>
                    </a:p>
                  </a:txBody>
                  <a:tcPr marL="132080" marR="1320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0" name="Text Box 107"/>
          <p:cNvSpPr txBox="1">
            <a:spLocks noChangeArrowheads="1"/>
          </p:cNvSpPr>
          <p:nvPr/>
        </p:nvSpPr>
        <p:spPr bwMode="auto">
          <a:xfrm>
            <a:off x="7527315" y="898872"/>
            <a:ext cx="4289162" cy="369888"/>
          </a:xfrm>
          <a:prstGeom prst="rect">
            <a:avLst/>
          </a:prstGeom>
          <a:noFill/>
          <a:ln w="9525">
            <a:noFill/>
            <a:miter lim="800000"/>
            <a:headEnd/>
            <a:tailEnd/>
          </a:ln>
        </p:spPr>
        <p:txBody>
          <a:bodyPr>
            <a:spAutoFit/>
          </a:bodyPr>
          <a:lstStyle/>
          <a:p>
            <a:pPr>
              <a:spcBef>
                <a:spcPct val="50000"/>
              </a:spcBef>
            </a:pPr>
            <a:r>
              <a:rPr lang="en-US" altLang="ja-JP" b="1" dirty="0">
                <a:latin typeface="ＭＳ Ｐゴシック" charset="-128"/>
              </a:rPr>
              <a:t>25</a:t>
            </a:r>
            <a:r>
              <a:rPr lang="en-US" altLang="ja-JP" b="1" dirty="0" smtClean="0">
                <a:latin typeface="ＭＳ Ｐゴシック" charset="-128"/>
              </a:rPr>
              <a:t>’ </a:t>
            </a:r>
            <a:r>
              <a:rPr lang="ja-JP" altLang="en-US" b="1" dirty="0">
                <a:latin typeface="ＭＳ Ｐゴシック" charset="-128"/>
              </a:rPr>
              <a:t>　</a:t>
            </a:r>
            <a:r>
              <a:rPr lang="en-US" altLang="ja-JP" b="1" dirty="0">
                <a:latin typeface="ＭＳ Ｐゴシック" charset="-128"/>
              </a:rPr>
              <a:t>623</a:t>
            </a:r>
            <a:r>
              <a:rPr lang="ja-JP" altLang="en-US" b="1" dirty="0">
                <a:latin typeface="ＭＳ Ｐゴシック" charset="-128"/>
              </a:rPr>
              <a:t>億</a:t>
            </a:r>
            <a:r>
              <a:rPr lang="ja-JP" altLang="en-US" b="1" dirty="0" smtClean="0">
                <a:latin typeface="ＭＳ Ｐゴシック" charset="-128"/>
              </a:rPr>
              <a:t>円（国費）</a:t>
            </a:r>
            <a:endParaRPr lang="ja-JP" altLang="en-US" b="1" dirty="0">
              <a:latin typeface="ＭＳ Ｐゴシック" charset="-128"/>
            </a:endParaRPr>
          </a:p>
        </p:txBody>
      </p:sp>
      <p:sp>
        <p:nvSpPr>
          <p:cNvPr id="32" name="正方形/長方形 31"/>
          <p:cNvSpPr/>
          <p:nvPr/>
        </p:nvSpPr>
        <p:spPr>
          <a:xfrm>
            <a:off x="0" y="-85744"/>
            <a:ext cx="9906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ja-JP" altLang="en-US" sz="2400" dirty="0" smtClean="0">
                <a:solidFill>
                  <a:prstClr val="black"/>
                </a:solidFill>
                <a:latin typeface="HG丸ｺﾞｼｯｸM-PRO" pitchFamily="50" charset="-128"/>
                <a:ea typeface="HG丸ｺﾞｼｯｸM-PRO" pitchFamily="50" charset="-128"/>
              </a:rPr>
              <a:t>（参考）地域支援事業の</a:t>
            </a:r>
            <a:r>
              <a:rPr lang="ja-JP" altLang="en-US" sz="2400" dirty="0">
                <a:solidFill>
                  <a:prstClr val="black"/>
                </a:solidFill>
                <a:latin typeface="HG丸ｺﾞｼｯｸM-PRO" pitchFamily="50" charset="-128"/>
                <a:ea typeface="HG丸ｺﾞｼｯｸM-PRO" pitchFamily="50" charset="-128"/>
              </a:rPr>
              <a:t>概要</a:t>
            </a:r>
          </a:p>
        </p:txBody>
      </p:sp>
      <p:sp>
        <p:nvSpPr>
          <p:cNvPr id="33" name="スライド番号プレースホルダー 4"/>
          <p:cNvSpPr txBox="1">
            <a:spLocks/>
          </p:cNvSpPr>
          <p:nvPr/>
        </p:nvSpPr>
        <p:spPr>
          <a:xfrm>
            <a:off x="9345488" y="6573861"/>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67</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475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矢印 11"/>
          <p:cNvSpPr/>
          <p:nvPr/>
        </p:nvSpPr>
        <p:spPr>
          <a:xfrm>
            <a:off x="2167282" y="1916744"/>
            <a:ext cx="1905449" cy="1008200"/>
          </a:xfrm>
          <a:prstGeom prst="rightArrow">
            <a:avLst>
              <a:gd name="adj1" fmla="val 50000"/>
              <a:gd name="adj2" fmla="val 35128"/>
            </a:avLst>
          </a:prstGeom>
          <a:noFill/>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400" dirty="0" smtClean="0">
                <a:solidFill>
                  <a:schemeClr val="tx1"/>
                </a:solidFill>
              </a:rPr>
              <a:t>業務量に応じた配置</a:t>
            </a:r>
            <a:endParaRPr lang="en-US" altLang="ja-JP" sz="1400" dirty="0" smtClean="0">
              <a:solidFill>
                <a:schemeClr val="tx1"/>
              </a:solidFill>
            </a:endParaRPr>
          </a:p>
        </p:txBody>
      </p:sp>
      <p:sp>
        <p:nvSpPr>
          <p:cNvPr id="27" name="タイトル 1"/>
          <p:cNvSpPr txBox="1">
            <a:spLocks/>
          </p:cNvSpPr>
          <p:nvPr/>
        </p:nvSpPr>
        <p:spPr>
          <a:xfrm>
            <a:off x="4" y="-27384"/>
            <a:ext cx="9561148" cy="476672"/>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algn="ctr">
              <a:defRPr/>
            </a:pPr>
            <a:r>
              <a:rPr lang="ja-JP" altLang="en-US" sz="2400" b="1" dirty="0" smtClean="0">
                <a:solidFill>
                  <a:schemeClr val="tx1"/>
                </a:solidFill>
              </a:rPr>
              <a:t>地域包括支援センターの機能強化へ向けた方向性</a:t>
            </a:r>
            <a:endParaRPr lang="ja-JP" altLang="en-US" sz="2400" b="1" dirty="0">
              <a:solidFill>
                <a:schemeClr val="tx1"/>
              </a:solidFill>
            </a:endParaRPr>
          </a:p>
        </p:txBody>
      </p:sp>
      <p:sp>
        <p:nvSpPr>
          <p:cNvPr id="28" name="角丸四角形 27"/>
          <p:cNvSpPr/>
          <p:nvPr/>
        </p:nvSpPr>
        <p:spPr>
          <a:xfrm>
            <a:off x="78959" y="1988840"/>
            <a:ext cx="2022225" cy="828886"/>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solidFill>
                  <a:prstClr val="white"/>
                </a:solidFill>
              </a:rPr>
              <a:t>人員</a:t>
            </a:r>
            <a:r>
              <a:rPr lang="ja-JP" altLang="en-US" sz="1600" b="1" dirty="0" smtClean="0">
                <a:solidFill>
                  <a:prstClr val="white"/>
                </a:solidFill>
              </a:rPr>
              <a:t>体制</a:t>
            </a:r>
            <a:endParaRPr lang="ja-JP" altLang="en-US" sz="1600" b="1" dirty="0">
              <a:solidFill>
                <a:prstClr val="white"/>
              </a:solidFill>
            </a:endParaRPr>
          </a:p>
        </p:txBody>
      </p:sp>
      <p:sp>
        <p:nvSpPr>
          <p:cNvPr id="39" name="右矢印 38"/>
          <p:cNvSpPr/>
          <p:nvPr/>
        </p:nvSpPr>
        <p:spPr>
          <a:xfrm>
            <a:off x="2173281" y="4437112"/>
            <a:ext cx="1897736" cy="1008112"/>
          </a:xfrm>
          <a:prstGeom prst="rightArrow">
            <a:avLst>
              <a:gd name="adj1" fmla="val 50000"/>
              <a:gd name="adj2" fmla="val 32444"/>
            </a:avLst>
          </a:prstGeom>
          <a:noFill/>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400" dirty="0" smtClean="0">
                <a:solidFill>
                  <a:schemeClr val="tx1"/>
                </a:solidFill>
              </a:rPr>
              <a:t>行政との</a:t>
            </a:r>
            <a:endParaRPr lang="en-US" altLang="ja-JP" sz="1400" dirty="0" smtClean="0">
              <a:solidFill>
                <a:schemeClr val="tx1"/>
              </a:solidFill>
            </a:endParaRPr>
          </a:p>
          <a:p>
            <a:r>
              <a:rPr lang="ja-JP" altLang="en-US" sz="1400" dirty="0">
                <a:solidFill>
                  <a:schemeClr val="tx1"/>
                </a:solidFill>
              </a:rPr>
              <a:t>役割</a:t>
            </a:r>
            <a:r>
              <a:rPr lang="ja-JP" altLang="en-US" sz="1400" dirty="0" smtClean="0">
                <a:solidFill>
                  <a:schemeClr val="tx1"/>
                </a:solidFill>
              </a:rPr>
              <a:t>分担・連携強化</a:t>
            </a:r>
            <a:endParaRPr lang="en-US" altLang="ja-JP" sz="1400" dirty="0" smtClean="0">
              <a:solidFill>
                <a:schemeClr val="tx1"/>
              </a:solidFill>
            </a:endParaRPr>
          </a:p>
        </p:txBody>
      </p:sp>
      <p:sp>
        <p:nvSpPr>
          <p:cNvPr id="43" name="角丸四角形 42"/>
          <p:cNvSpPr/>
          <p:nvPr/>
        </p:nvSpPr>
        <p:spPr>
          <a:xfrm>
            <a:off x="4160915" y="1766868"/>
            <a:ext cx="5628626" cy="1116000"/>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marL="180000" indent="-457200" algn="just"/>
            <a:r>
              <a:rPr lang="ja-JP" altLang="en-US" sz="1400" dirty="0" smtClean="0">
                <a:solidFill>
                  <a:prstClr val="black"/>
                </a:solidFill>
              </a:rPr>
              <a:t>○　高齢化の進展、それに伴う相談</a:t>
            </a:r>
            <a:r>
              <a:rPr lang="ja-JP" altLang="en-US" sz="1400" dirty="0">
                <a:solidFill>
                  <a:prstClr val="black"/>
                </a:solidFill>
              </a:rPr>
              <a:t>件数の増加等を勘案し</a:t>
            </a:r>
            <a:r>
              <a:rPr lang="ja-JP" altLang="en-US" sz="1400" dirty="0" smtClean="0">
                <a:solidFill>
                  <a:prstClr val="black"/>
                </a:solidFill>
              </a:rPr>
              <a:t>、センター</a:t>
            </a:r>
            <a:r>
              <a:rPr lang="ja-JP" altLang="en-US" sz="1400" dirty="0">
                <a:solidFill>
                  <a:prstClr val="black"/>
                </a:solidFill>
              </a:rPr>
              <a:t>に</a:t>
            </a:r>
            <a:r>
              <a:rPr lang="ja-JP" altLang="en-US" sz="1400" dirty="0" smtClean="0">
                <a:solidFill>
                  <a:prstClr val="black"/>
                </a:solidFill>
              </a:rPr>
              <a:t>対する</a:t>
            </a:r>
            <a:r>
              <a:rPr lang="ja-JP" altLang="en-US" sz="1400" b="1" u="sng" dirty="0" smtClean="0">
                <a:solidFill>
                  <a:srgbClr val="FF0000"/>
                </a:solidFill>
              </a:rPr>
              <a:t>人員体制</a:t>
            </a:r>
            <a:r>
              <a:rPr lang="ja-JP" altLang="en-US" sz="1400" b="1" u="sng" dirty="0">
                <a:solidFill>
                  <a:srgbClr val="FF0000"/>
                </a:solidFill>
              </a:rPr>
              <a:t>を業務量に応じて適切に</a:t>
            </a:r>
            <a:r>
              <a:rPr lang="ja-JP" altLang="en-US" sz="1400" b="1" u="sng" dirty="0" smtClean="0">
                <a:solidFill>
                  <a:srgbClr val="FF0000"/>
                </a:solidFill>
              </a:rPr>
              <a:t>配置</a:t>
            </a:r>
            <a:r>
              <a:rPr lang="ja-JP" altLang="en-US" sz="1400" dirty="0" smtClean="0">
                <a:solidFill>
                  <a:prstClr val="black"/>
                </a:solidFill>
              </a:rPr>
              <a:t>。</a:t>
            </a:r>
            <a:endParaRPr lang="en-US" altLang="ja-JP" sz="1400" dirty="0" smtClean="0">
              <a:solidFill>
                <a:prstClr val="black"/>
              </a:solidFill>
            </a:endParaRPr>
          </a:p>
          <a:p>
            <a:pPr marL="180000" indent="-457200" algn="just"/>
            <a:r>
              <a:rPr lang="ja-JP" altLang="en-US" sz="1400" dirty="0" smtClean="0">
                <a:solidFill>
                  <a:prstClr val="black"/>
                </a:solidFill>
              </a:rPr>
              <a:t>○　さらに、今後</a:t>
            </a:r>
            <a:r>
              <a:rPr lang="ja-JP" altLang="en-US" sz="1400" dirty="0">
                <a:solidFill>
                  <a:prstClr val="black"/>
                </a:solidFill>
              </a:rPr>
              <a:t>、現在の業務に加え、地域ケア会議の推進、在宅医療・介護の連携強化、認知症施策の推進を図る中で</a:t>
            </a:r>
            <a:r>
              <a:rPr lang="ja-JP" altLang="en-US" sz="1400" dirty="0" smtClean="0">
                <a:solidFill>
                  <a:prstClr val="black"/>
                </a:solidFill>
              </a:rPr>
              <a:t>、</a:t>
            </a:r>
            <a:r>
              <a:rPr lang="ja-JP" altLang="en-US" sz="1400" b="1" u="sng" dirty="0" smtClean="0">
                <a:solidFill>
                  <a:srgbClr val="FF0000"/>
                </a:solidFill>
              </a:rPr>
              <a:t>それぞれのセンターの役割に応じた人員</a:t>
            </a:r>
            <a:r>
              <a:rPr lang="ja-JP" altLang="en-US" sz="1400" b="1" u="sng" dirty="0">
                <a:solidFill>
                  <a:srgbClr val="FF0000"/>
                </a:solidFill>
              </a:rPr>
              <a:t>体制の強化</a:t>
            </a:r>
            <a:r>
              <a:rPr lang="ja-JP" altLang="en-US" sz="1400" dirty="0">
                <a:solidFill>
                  <a:prstClr val="black"/>
                </a:solidFill>
              </a:rPr>
              <a:t>を図ることが</a:t>
            </a:r>
            <a:r>
              <a:rPr lang="ja-JP" altLang="en-US" sz="1400" dirty="0" smtClean="0">
                <a:solidFill>
                  <a:prstClr val="black"/>
                </a:solidFill>
              </a:rPr>
              <a:t>必要。</a:t>
            </a:r>
            <a:endParaRPr lang="ja-JP" altLang="en-US" sz="1400" dirty="0">
              <a:solidFill>
                <a:prstClr val="black"/>
              </a:solidFill>
            </a:endParaRPr>
          </a:p>
        </p:txBody>
      </p:sp>
      <p:sp>
        <p:nvSpPr>
          <p:cNvPr id="44" name="角丸四角形 43"/>
          <p:cNvSpPr/>
          <p:nvPr/>
        </p:nvSpPr>
        <p:spPr>
          <a:xfrm>
            <a:off x="4160912" y="3212976"/>
            <a:ext cx="5628627" cy="97200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lgn="just"/>
            <a:r>
              <a:rPr lang="ja-JP" altLang="en-US" sz="1400" dirty="0" smtClean="0">
                <a:solidFill>
                  <a:prstClr val="black"/>
                </a:solidFill>
              </a:rPr>
              <a:t>○　在宅</a:t>
            </a:r>
            <a:r>
              <a:rPr lang="ja-JP" altLang="en-US" sz="1400" dirty="0">
                <a:solidFill>
                  <a:prstClr val="black"/>
                </a:solidFill>
              </a:rPr>
              <a:t>医療・介護の連携強化</a:t>
            </a:r>
            <a:r>
              <a:rPr lang="ja-JP" altLang="en-US" sz="1400" dirty="0" smtClean="0">
                <a:solidFill>
                  <a:prstClr val="black"/>
                </a:solidFill>
              </a:rPr>
              <a:t>、地域ケア会議、認知症</a:t>
            </a:r>
            <a:r>
              <a:rPr lang="ja-JP" altLang="en-US" sz="1400" dirty="0">
                <a:solidFill>
                  <a:prstClr val="black"/>
                </a:solidFill>
              </a:rPr>
              <a:t>施策の</a:t>
            </a:r>
            <a:r>
              <a:rPr lang="ja-JP" altLang="en-US" sz="1400" dirty="0" smtClean="0">
                <a:solidFill>
                  <a:prstClr val="black"/>
                </a:solidFill>
              </a:rPr>
              <a:t>推進等を</a:t>
            </a:r>
            <a:r>
              <a:rPr lang="ja-JP" altLang="en-US" sz="1400" dirty="0">
                <a:solidFill>
                  <a:prstClr val="black"/>
                </a:solidFill>
              </a:rPr>
              <a:t>図る中で</a:t>
            </a:r>
            <a:r>
              <a:rPr lang="ja-JP" altLang="en-US" sz="1400" dirty="0" smtClean="0">
                <a:solidFill>
                  <a:prstClr val="black"/>
                </a:solidFill>
              </a:rPr>
              <a:t>、</a:t>
            </a:r>
            <a:r>
              <a:rPr lang="ja-JP" altLang="en-US" sz="1400" b="1" u="sng" dirty="0" smtClean="0">
                <a:solidFill>
                  <a:srgbClr val="FF0000"/>
                </a:solidFill>
              </a:rPr>
              <a:t>地域の中で直営等基幹となるセンターや機能強化型のセンターを位置付けるなど、センター間の役割分担・連携を強化</a:t>
            </a:r>
            <a:r>
              <a:rPr lang="ja-JP" altLang="en-US" sz="1400" dirty="0" smtClean="0">
                <a:solidFill>
                  <a:schemeClr val="tx1"/>
                </a:solidFill>
              </a:rPr>
              <a:t>し</a:t>
            </a:r>
            <a:r>
              <a:rPr lang="ja-JP" altLang="en-US" sz="1400" dirty="0" smtClean="0">
                <a:solidFill>
                  <a:prstClr val="black"/>
                </a:solidFill>
              </a:rPr>
              <a:t>、効率的かつ効果的な運営を目指す。</a:t>
            </a:r>
            <a:endParaRPr lang="en-US" altLang="ja-JP" sz="1400" dirty="0" smtClean="0">
              <a:solidFill>
                <a:prstClr val="black"/>
              </a:solidFill>
            </a:endParaRPr>
          </a:p>
        </p:txBody>
      </p:sp>
      <p:sp>
        <p:nvSpPr>
          <p:cNvPr id="45" name="角丸四角形 44"/>
          <p:cNvSpPr/>
          <p:nvPr/>
        </p:nvSpPr>
        <p:spPr>
          <a:xfrm>
            <a:off x="4160912" y="4437112"/>
            <a:ext cx="5580716" cy="93600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lgn="just"/>
            <a:r>
              <a:rPr lang="ja-JP" altLang="en-US" sz="1400" dirty="0" smtClean="0">
                <a:solidFill>
                  <a:prstClr val="black"/>
                </a:solidFill>
              </a:rPr>
              <a:t>○　委託型</a:t>
            </a:r>
            <a:r>
              <a:rPr lang="ja-JP" altLang="en-US" sz="1400" dirty="0">
                <a:solidFill>
                  <a:prstClr val="black"/>
                </a:solidFill>
              </a:rPr>
              <a:t>センターに対して、市町村が提示する</a:t>
            </a:r>
            <a:r>
              <a:rPr lang="ja-JP" altLang="en-US" sz="1400" b="1" u="sng" dirty="0">
                <a:solidFill>
                  <a:srgbClr val="FF0000"/>
                </a:solidFill>
              </a:rPr>
              <a:t>委託方針</a:t>
            </a:r>
            <a:r>
              <a:rPr lang="ja-JP" altLang="en-US" sz="1400" dirty="0">
                <a:solidFill>
                  <a:prstClr val="black"/>
                </a:solidFill>
              </a:rPr>
              <a:t>について、</a:t>
            </a:r>
            <a:r>
              <a:rPr lang="ja-JP" altLang="en-US" sz="1400" b="1" u="sng" dirty="0" smtClean="0">
                <a:solidFill>
                  <a:srgbClr val="FF0000"/>
                </a:solidFill>
              </a:rPr>
              <a:t>より具体的な内容</a:t>
            </a:r>
            <a:r>
              <a:rPr lang="ja-JP" altLang="en-US" sz="1400" b="1" u="sng" dirty="0">
                <a:solidFill>
                  <a:srgbClr val="FF0000"/>
                </a:solidFill>
              </a:rPr>
              <a:t>を</a:t>
            </a:r>
            <a:r>
              <a:rPr lang="ja-JP" altLang="en-US" sz="1400" b="1" u="sng" dirty="0" smtClean="0">
                <a:solidFill>
                  <a:srgbClr val="FF0000"/>
                </a:solidFill>
              </a:rPr>
              <a:t>提示することを推進。</a:t>
            </a:r>
            <a:endParaRPr lang="en-US" altLang="ja-JP" sz="1400" b="1" u="sng" dirty="0" smtClean="0">
              <a:solidFill>
                <a:srgbClr val="FF0000"/>
              </a:solidFill>
            </a:endParaRPr>
          </a:p>
          <a:p>
            <a:pPr marL="180000" indent="-457200" algn="just"/>
            <a:r>
              <a:rPr lang="ja-JP" altLang="en-US" sz="1400" dirty="0" smtClean="0">
                <a:solidFill>
                  <a:prstClr val="black"/>
                </a:solidFill>
              </a:rPr>
              <a:t>○　これにより、市町村との役割分担、それぞれのセンターが担うべき業務内容</a:t>
            </a:r>
            <a:r>
              <a:rPr lang="ja-JP" altLang="en-US" sz="1400" dirty="0">
                <a:solidFill>
                  <a:prstClr val="black"/>
                </a:solidFill>
              </a:rPr>
              <a:t>を</a:t>
            </a:r>
            <a:r>
              <a:rPr lang="ja-JP" altLang="en-US" sz="1400" dirty="0" smtClean="0">
                <a:solidFill>
                  <a:prstClr val="black"/>
                </a:solidFill>
              </a:rPr>
              <a:t>明確化。</a:t>
            </a:r>
            <a:endParaRPr lang="en-US" altLang="ja-JP" sz="1400" dirty="0" smtClean="0">
              <a:solidFill>
                <a:prstClr val="black"/>
              </a:solidFill>
            </a:endParaRPr>
          </a:p>
        </p:txBody>
      </p:sp>
      <p:sp>
        <p:nvSpPr>
          <p:cNvPr id="38" name="角丸四角形 37"/>
          <p:cNvSpPr/>
          <p:nvPr/>
        </p:nvSpPr>
        <p:spPr>
          <a:xfrm>
            <a:off x="56459" y="3284984"/>
            <a:ext cx="2044725" cy="2160240"/>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b="1" dirty="0" smtClean="0">
                <a:solidFill>
                  <a:prstClr val="white"/>
                </a:solidFill>
              </a:rPr>
              <a:t>業務内容の見直し</a:t>
            </a:r>
            <a:endParaRPr lang="ja-JP" altLang="en-US" sz="1600" b="1" dirty="0">
              <a:solidFill>
                <a:prstClr val="white"/>
              </a:solidFill>
            </a:endParaRPr>
          </a:p>
        </p:txBody>
      </p:sp>
      <p:sp>
        <p:nvSpPr>
          <p:cNvPr id="41" name="右矢印 40"/>
          <p:cNvSpPr/>
          <p:nvPr/>
        </p:nvSpPr>
        <p:spPr>
          <a:xfrm>
            <a:off x="2177020" y="3285160"/>
            <a:ext cx="1892935" cy="1079944"/>
          </a:xfrm>
          <a:prstGeom prst="rightArrow">
            <a:avLst>
              <a:gd name="adj1" fmla="val 50000"/>
              <a:gd name="adj2" fmla="val 28149"/>
            </a:avLst>
          </a:prstGeom>
          <a:noFill/>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400" dirty="0" smtClean="0">
                <a:solidFill>
                  <a:schemeClr val="tx1"/>
                </a:solidFill>
              </a:rPr>
              <a:t>センター間の</a:t>
            </a:r>
            <a:endParaRPr lang="en-US" altLang="ja-JP" sz="1400" dirty="0" smtClean="0">
              <a:solidFill>
                <a:schemeClr val="tx1"/>
              </a:solidFill>
            </a:endParaRPr>
          </a:p>
          <a:p>
            <a:r>
              <a:rPr lang="ja-JP" altLang="en-US" sz="1400" dirty="0" smtClean="0">
                <a:solidFill>
                  <a:schemeClr val="tx1"/>
                </a:solidFill>
              </a:rPr>
              <a:t>役割分担・連携強化</a:t>
            </a:r>
            <a:endParaRPr lang="en-US" altLang="ja-JP" sz="1400" dirty="0" smtClean="0">
              <a:solidFill>
                <a:schemeClr val="tx1"/>
              </a:solidFill>
            </a:endParaRPr>
          </a:p>
        </p:txBody>
      </p:sp>
      <p:sp>
        <p:nvSpPr>
          <p:cNvPr id="31" name="角丸四角形 30"/>
          <p:cNvSpPr/>
          <p:nvPr/>
        </p:nvSpPr>
        <p:spPr>
          <a:xfrm>
            <a:off x="78959" y="5733256"/>
            <a:ext cx="2022225" cy="684016"/>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lIns="36000" rIns="36000" rtlCol="0" anchor="ctr"/>
          <a:lstStyle/>
          <a:p>
            <a:pPr algn="ctr"/>
            <a:r>
              <a:rPr lang="ja-JP" altLang="en-US" sz="1600" b="1" dirty="0" smtClean="0">
                <a:solidFill>
                  <a:prstClr val="white"/>
                </a:solidFill>
              </a:rPr>
              <a:t>効果的な運営の継続</a:t>
            </a:r>
            <a:endParaRPr lang="ja-JP" altLang="en-US" sz="1600" b="1" dirty="0">
              <a:solidFill>
                <a:prstClr val="white"/>
              </a:solidFill>
            </a:endParaRPr>
          </a:p>
        </p:txBody>
      </p:sp>
      <p:sp>
        <p:nvSpPr>
          <p:cNvPr id="42" name="右矢印 41"/>
          <p:cNvSpPr/>
          <p:nvPr/>
        </p:nvSpPr>
        <p:spPr>
          <a:xfrm>
            <a:off x="2144688" y="5733256"/>
            <a:ext cx="1925263" cy="792000"/>
          </a:xfrm>
          <a:prstGeom prst="rightArrow">
            <a:avLst>
              <a:gd name="adj1" fmla="val 50000"/>
              <a:gd name="adj2" fmla="val 40689"/>
            </a:avLst>
          </a:prstGeom>
          <a:noFill/>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chemeClr val="tx1"/>
                </a:solidFill>
              </a:rPr>
              <a:t>ＰＤＣＡを充実</a:t>
            </a:r>
            <a:endParaRPr lang="en-US" altLang="ja-JP" sz="1400" dirty="0" smtClean="0">
              <a:solidFill>
                <a:schemeClr val="tx1"/>
              </a:solidFill>
            </a:endParaRPr>
          </a:p>
        </p:txBody>
      </p:sp>
      <p:sp>
        <p:nvSpPr>
          <p:cNvPr id="48" name="角丸四角形 47"/>
          <p:cNvSpPr/>
          <p:nvPr/>
        </p:nvSpPr>
        <p:spPr>
          <a:xfrm>
            <a:off x="4160912" y="5551140"/>
            <a:ext cx="5580716" cy="1268760"/>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marL="180000" indent="-457200" algn="just"/>
            <a:r>
              <a:rPr lang="ja-JP" altLang="en-US" sz="1400" dirty="0" smtClean="0">
                <a:solidFill>
                  <a:prstClr val="black"/>
                </a:solidFill>
              </a:rPr>
              <a:t>○　センター</a:t>
            </a:r>
            <a:r>
              <a:rPr lang="ja-JP" altLang="en-US" sz="1400" dirty="0">
                <a:solidFill>
                  <a:prstClr val="black"/>
                </a:solidFill>
              </a:rPr>
              <a:t>がより充実した機能を果たして</a:t>
            </a:r>
            <a:r>
              <a:rPr lang="ja-JP" altLang="en-US" sz="1400" dirty="0" smtClean="0">
                <a:solidFill>
                  <a:prstClr val="black"/>
                </a:solidFill>
              </a:rPr>
              <a:t>いくには、運営に対する評価が必要。（現在、約３割の市町村が評価を実施）</a:t>
            </a:r>
            <a:endParaRPr lang="en-US" altLang="ja-JP" sz="1400" dirty="0" smtClean="0">
              <a:solidFill>
                <a:prstClr val="black"/>
              </a:solidFill>
            </a:endParaRPr>
          </a:p>
          <a:p>
            <a:pPr marL="180000" indent="-457200" algn="just"/>
            <a:r>
              <a:rPr lang="ja-JP" altLang="en-US" sz="1400" dirty="0" smtClean="0">
                <a:solidFill>
                  <a:schemeClr val="tx1"/>
                </a:solidFill>
              </a:rPr>
              <a:t>○　</a:t>
            </a:r>
            <a:r>
              <a:rPr lang="ja-JP" altLang="en-US" sz="1400" b="1" u="sng" dirty="0" smtClean="0">
                <a:solidFill>
                  <a:srgbClr val="FF0000"/>
                </a:solidFill>
              </a:rPr>
              <a:t>市町村運営協議会等による評価の取組、ＰＤＣＡの充実等、継続的な評価・点検の取組を強化。</a:t>
            </a:r>
            <a:endParaRPr lang="en-US" altLang="ja-JP" sz="1400" b="1" u="sng" dirty="0">
              <a:solidFill>
                <a:srgbClr val="FF0000"/>
              </a:solidFill>
            </a:endParaRPr>
          </a:p>
          <a:p>
            <a:pPr marL="180000" indent="-457200" algn="just"/>
            <a:r>
              <a:rPr lang="en-US" altLang="ja-JP" sz="1400" b="1" dirty="0" smtClean="0">
                <a:solidFill>
                  <a:srgbClr val="FF0000"/>
                </a:solidFill>
              </a:rPr>
              <a:t>        </a:t>
            </a:r>
            <a:r>
              <a:rPr lang="ja-JP" altLang="en-US" sz="1400" dirty="0">
                <a:solidFill>
                  <a:schemeClr val="tx1"/>
                </a:solidFill>
              </a:rPr>
              <a:t>併せて</a:t>
            </a:r>
            <a:r>
              <a:rPr lang="ja-JP" altLang="en-US" sz="1400" dirty="0" smtClean="0">
                <a:solidFill>
                  <a:schemeClr val="tx1"/>
                </a:solidFill>
              </a:rPr>
              <a:t>、情報公表制度を活用し、センターの取組について周知する。</a:t>
            </a:r>
            <a:endParaRPr lang="en-US" altLang="ja-JP" sz="1400" dirty="0" smtClean="0">
              <a:solidFill>
                <a:prstClr val="black"/>
              </a:solidFill>
            </a:endParaRPr>
          </a:p>
        </p:txBody>
      </p:sp>
      <p:sp>
        <p:nvSpPr>
          <p:cNvPr id="49" name="加算記号 48"/>
          <p:cNvSpPr/>
          <p:nvPr/>
        </p:nvSpPr>
        <p:spPr>
          <a:xfrm>
            <a:off x="6915218" y="4205848"/>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加算記号 50"/>
          <p:cNvSpPr/>
          <p:nvPr/>
        </p:nvSpPr>
        <p:spPr>
          <a:xfrm>
            <a:off x="6915218" y="2924944"/>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加算記号 52"/>
          <p:cNvSpPr/>
          <p:nvPr/>
        </p:nvSpPr>
        <p:spPr>
          <a:xfrm>
            <a:off x="6922616" y="5301208"/>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234390" y="476672"/>
            <a:ext cx="9555147" cy="923330"/>
          </a:xfrm>
          <a:prstGeom prst="rect">
            <a:avLst/>
          </a:prstGeom>
          <a:noFill/>
          <a:ln>
            <a:solidFill>
              <a:schemeClr val="tx1"/>
            </a:solidFill>
          </a:ln>
        </p:spPr>
        <p:txBody>
          <a:bodyPr wrap="square" rtlCol="0">
            <a:spAutoFit/>
          </a:bodyPr>
          <a:lstStyle/>
          <a:p>
            <a:r>
              <a:rPr kumimoji="1" lang="ja-JP" altLang="en-US" dirty="0" smtClean="0"/>
              <a:t>　 地域包括支援センターは、</a:t>
            </a:r>
            <a:r>
              <a:rPr lang="ja-JP" altLang="en-US" dirty="0" smtClean="0"/>
              <a:t>行政</a:t>
            </a:r>
            <a:r>
              <a:rPr lang="ja-JP" altLang="en-US" dirty="0"/>
              <a:t>直営型</a:t>
            </a:r>
            <a:r>
              <a:rPr kumimoji="1" lang="ja-JP" altLang="en-US" dirty="0" smtClean="0"/>
              <a:t>、委託型にかかわらず、行政（市町村）機能の一部として地域の最前線に立ち、地域包括ケアシステムにおける中核的な機関として期待されることから、現状の課題や今後求められる役割を勘案しながら、複合的に機能強化を図ることが重要。</a:t>
            </a:r>
            <a:endParaRPr kumimoji="1" lang="ja-JP" altLang="en-US" dirty="0"/>
          </a:p>
        </p:txBody>
      </p:sp>
      <p:sp>
        <p:nvSpPr>
          <p:cNvPr id="5" name="テキスト ボックス 4"/>
          <p:cNvSpPr txBox="1"/>
          <p:nvPr/>
        </p:nvSpPr>
        <p:spPr>
          <a:xfrm>
            <a:off x="5925293" y="1412776"/>
            <a:ext cx="2850135" cy="369332"/>
          </a:xfrm>
          <a:prstGeom prst="rect">
            <a:avLst/>
          </a:prstGeom>
          <a:noFill/>
        </p:spPr>
        <p:txBody>
          <a:bodyPr wrap="square" rtlCol="0">
            <a:spAutoFit/>
          </a:bodyPr>
          <a:lstStyle/>
          <a:p>
            <a:r>
              <a:rPr kumimoji="1" lang="ja-JP" altLang="en-US" dirty="0" smtClean="0">
                <a:latin typeface="ＤＦ特太ゴシック体" pitchFamily="49" charset="-128"/>
                <a:ea typeface="ＤＦ特太ゴシック体" pitchFamily="49" charset="-128"/>
              </a:rPr>
              <a:t>（　方　向　性　）</a:t>
            </a:r>
            <a:endParaRPr kumimoji="1" lang="ja-JP" altLang="en-US" dirty="0">
              <a:latin typeface="ＤＦ特太ゴシック体" pitchFamily="49" charset="-128"/>
              <a:ea typeface="ＤＦ特太ゴシック体" pitchFamily="49" charset="-128"/>
            </a:endParaRPr>
          </a:p>
        </p:txBody>
      </p:sp>
      <p:sp>
        <p:nvSpPr>
          <p:cNvPr id="20" name="スライド番号プレースホルダー 4"/>
          <p:cNvSpPr txBox="1">
            <a:spLocks/>
          </p:cNvSpPr>
          <p:nvPr/>
        </p:nvSpPr>
        <p:spPr>
          <a:xfrm>
            <a:off x="9489504" y="6573861"/>
            <a:ext cx="504056" cy="311523"/>
          </a:xfrm>
          <a:prstGeom prst="rect">
            <a:avLst/>
          </a:prstGeom>
          <a:solidFill>
            <a:schemeClr val="bg1">
              <a:alpha val="53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1800" kern="0" dirty="0" smtClean="0">
                <a:solidFill>
                  <a:sysClr val="windowText" lastClr="000000"/>
                </a:solidFill>
                <a:latin typeface="Arial" panose="020B0604020202020204" pitchFamily="34" charset="0"/>
                <a:cs typeface="Arial" panose="020B0604020202020204" pitchFamily="34" charset="0"/>
              </a:rPr>
              <a:t>68</a:t>
            </a:r>
            <a:endParaRPr kumimoji="0" lang="ja-JP" altLang="en-US" sz="18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062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矢印 11"/>
          <p:cNvSpPr/>
          <p:nvPr/>
        </p:nvSpPr>
        <p:spPr>
          <a:xfrm>
            <a:off x="3080792" y="620688"/>
            <a:ext cx="2160000" cy="79208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・連携強化</a:t>
            </a:r>
            <a:endParaRPr lang="en-US" altLang="ja-JP" sz="1400" dirty="0" smtClean="0">
              <a:solidFill>
                <a:prstClr val="white"/>
              </a:solidFill>
            </a:endParaRPr>
          </a:p>
        </p:txBody>
      </p:sp>
      <p:sp>
        <p:nvSpPr>
          <p:cNvPr id="27" name="タイトル 1"/>
          <p:cNvSpPr txBox="1">
            <a:spLocks/>
          </p:cNvSpPr>
          <p:nvPr/>
        </p:nvSpPr>
        <p:spPr>
          <a:xfrm>
            <a:off x="272481" y="44624"/>
            <a:ext cx="9288667" cy="476672"/>
          </a:xfrm>
          <a:prstGeom prst="rect">
            <a:avLst/>
          </a:prstGeom>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algn="ctr">
              <a:defRPr/>
            </a:pPr>
            <a:r>
              <a:rPr lang="ja-JP" altLang="en-US" sz="2000" dirty="0" smtClean="0">
                <a:solidFill>
                  <a:prstClr val="white"/>
                </a:solidFill>
              </a:rPr>
              <a:t>医療・介護</a:t>
            </a:r>
            <a:r>
              <a:rPr lang="ja-JP" altLang="en-US" sz="2000" dirty="0">
                <a:solidFill>
                  <a:prstClr val="white"/>
                </a:solidFill>
              </a:rPr>
              <a:t>連携・認知症施策・地域ケア会議・生活支援</a:t>
            </a:r>
            <a:r>
              <a:rPr lang="ja-JP" altLang="en-US" sz="2000" dirty="0" smtClean="0">
                <a:solidFill>
                  <a:prstClr val="white"/>
                </a:solidFill>
              </a:rPr>
              <a:t>・介護予防の充実・強化</a:t>
            </a:r>
            <a:endParaRPr lang="ja-JP" altLang="en-US" sz="2000" dirty="0">
              <a:solidFill>
                <a:prstClr val="white"/>
              </a:solidFill>
            </a:endParaRPr>
          </a:p>
        </p:txBody>
      </p:sp>
      <p:sp>
        <p:nvSpPr>
          <p:cNvPr id="28" name="角丸四角形 27"/>
          <p:cNvSpPr/>
          <p:nvPr/>
        </p:nvSpPr>
        <p:spPr>
          <a:xfrm>
            <a:off x="459915" y="799914"/>
            <a:ext cx="1900800" cy="540854"/>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solidFill>
                  <a:prstClr val="white"/>
                </a:solidFill>
              </a:rPr>
              <a:t>医療・介護連携</a:t>
            </a:r>
            <a:endParaRPr lang="ja-JP" altLang="en-US" sz="1600" b="1" dirty="0">
              <a:solidFill>
                <a:prstClr val="white"/>
              </a:solidFill>
            </a:endParaRPr>
          </a:p>
        </p:txBody>
      </p:sp>
      <p:sp>
        <p:nvSpPr>
          <p:cNvPr id="29" name="角丸四角形 28"/>
          <p:cNvSpPr/>
          <p:nvPr/>
        </p:nvSpPr>
        <p:spPr>
          <a:xfrm>
            <a:off x="488504" y="1808880"/>
            <a:ext cx="1900052" cy="540000"/>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smtClean="0">
                <a:solidFill>
                  <a:prstClr val="white"/>
                </a:solidFill>
              </a:rPr>
              <a:t>認知症施策</a:t>
            </a:r>
            <a:endParaRPr lang="ja-JP" altLang="en-US" sz="1600" b="1" dirty="0">
              <a:solidFill>
                <a:prstClr val="white"/>
              </a:solidFill>
            </a:endParaRPr>
          </a:p>
        </p:txBody>
      </p:sp>
      <p:sp>
        <p:nvSpPr>
          <p:cNvPr id="30" name="角丸四角形 29"/>
          <p:cNvSpPr/>
          <p:nvPr/>
        </p:nvSpPr>
        <p:spPr>
          <a:xfrm>
            <a:off x="488506" y="2889000"/>
            <a:ext cx="1900800" cy="540000"/>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b="1" dirty="0">
                <a:solidFill>
                  <a:prstClr val="white"/>
                </a:solidFill>
              </a:rPr>
              <a:t>地域</a:t>
            </a:r>
            <a:r>
              <a:rPr lang="ja-JP" altLang="en-US" sz="1600" b="1" dirty="0" smtClean="0">
                <a:solidFill>
                  <a:prstClr val="white"/>
                </a:solidFill>
              </a:rPr>
              <a:t>ケア会議</a:t>
            </a:r>
            <a:endParaRPr lang="ja-JP" altLang="en-US" sz="1600" b="1" dirty="0">
              <a:solidFill>
                <a:prstClr val="white"/>
              </a:solidFill>
            </a:endParaRPr>
          </a:p>
        </p:txBody>
      </p:sp>
      <p:sp>
        <p:nvSpPr>
          <p:cNvPr id="39" name="右矢印 38"/>
          <p:cNvSpPr/>
          <p:nvPr/>
        </p:nvSpPr>
        <p:spPr>
          <a:xfrm>
            <a:off x="3080792" y="1700896"/>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・施策の推進</a:t>
            </a:r>
            <a:endParaRPr lang="en-US" altLang="ja-JP" sz="1400" dirty="0" smtClean="0">
              <a:solidFill>
                <a:prstClr val="white"/>
              </a:solidFill>
            </a:endParaRPr>
          </a:p>
        </p:txBody>
      </p:sp>
      <p:sp>
        <p:nvSpPr>
          <p:cNvPr id="40" name="右矢印 39"/>
          <p:cNvSpPr/>
          <p:nvPr/>
        </p:nvSpPr>
        <p:spPr>
          <a:xfrm>
            <a:off x="3080792" y="2709008"/>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・制度化による強化</a:t>
            </a:r>
            <a:endParaRPr lang="en-US" altLang="ja-JP" sz="1400" dirty="0" smtClean="0">
              <a:solidFill>
                <a:prstClr val="white"/>
              </a:solidFill>
            </a:endParaRPr>
          </a:p>
        </p:txBody>
      </p:sp>
      <p:sp>
        <p:nvSpPr>
          <p:cNvPr id="43" name="角丸四角形 42"/>
          <p:cNvSpPr/>
          <p:nvPr/>
        </p:nvSpPr>
        <p:spPr>
          <a:xfrm>
            <a:off x="5529064" y="620688"/>
            <a:ext cx="4032448" cy="864096"/>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ja-JP" altLang="en-US" sz="1400" dirty="0" smtClean="0">
                <a:solidFill>
                  <a:prstClr val="black"/>
                </a:solidFill>
              </a:rPr>
              <a:t>関係者に対する研修等を通じて、医療と介護の濃密なネットワークが構築され、効率的、効果的できめ細かなサービス</a:t>
            </a:r>
            <a:r>
              <a:rPr lang="ja-JP" altLang="en-US" sz="1400" dirty="0">
                <a:solidFill>
                  <a:prstClr val="black"/>
                </a:solidFill>
              </a:rPr>
              <a:t>の</a:t>
            </a:r>
            <a:r>
              <a:rPr lang="ja-JP" altLang="en-US" sz="1400" dirty="0" smtClean="0">
                <a:solidFill>
                  <a:prstClr val="black"/>
                </a:solidFill>
              </a:rPr>
              <a:t>提供が実現</a:t>
            </a:r>
            <a:endParaRPr lang="ja-JP" altLang="en-US" sz="1400" dirty="0">
              <a:solidFill>
                <a:prstClr val="black"/>
              </a:solidFill>
            </a:endParaRPr>
          </a:p>
        </p:txBody>
      </p:sp>
      <p:sp>
        <p:nvSpPr>
          <p:cNvPr id="44" name="角丸四角形 43"/>
          <p:cNvSpPr/>
          <p:nvPr/>
        </p:nvSpPr>
        <p:spPr>
          <a:xfrm>
            <a:off x="5529064" y="1628800"/>
            <a:ext cx="4032448" cy="864096"/>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ja-JP" altLang="en-US" sz="1400" dirty="0" smtClean="0">
                <a:solidFill>
                  <a:prstClr val="black"/>
                </a:solidFill>
              </a:rPr>
              <a:t>初期集中支援チームの関与による認知症の早期診断、早期</a:t>
            </a:r>
            <a:r>
              <a:rPr lang="ja-JP" altLang="en-US" sz="1400" dirty="0">
                <a:solidFill>
                  <a:prstClr val="black"/>
                </a:solidFill>
              </a:rPr>
              <a:t>対応</a:t>
            </a:r>
            <a:r>
              <a:rPr lang="ja-JP" altLang="en-US" sz="1400" dirty="0" smtClean="0">
                <a:solidFill>
                  <a:prstClr val="black"/>
                </a:solidFill>
              </a:rPr>
              <a:t>や地域支援推進員</a:t>
            </a:r>
            <a:r>
              <a:rPr lang="ja-JP" altLang="en-US" sz="1400" dirty="0">
                <a:solidFill>
                  <a:prstClr val="black"/>
                </a:solidFill>
              </a:rPr>
              <a:t>による</a:t>
            </a:r>
            <a:r>
              <a:rPr lang="ja-JP" altLang="en-US" sz="1400" dirty="0" smtClean="0">
                <a:solidFill>
                  <a:prstClr val="black"/>
                </a:solidFill>
              </a:rPr>
              <a:t>相談対応等により認知症でも生活</a:t>
            </a:r>
            <a:r>
              <a:rPr lang="ja-JP" altLang="en-US" sz="1400" dirty="0">
                <a:solidFill>
                  <a:prstClr val="black"/>
                </a:solidFill>
              </a:rPr>
              <a:t>できる</a:t>
            </a:r>
            <a:r>
              <a:rPr lang="ja-JP" altLang="en-US" sz="1400" dirty="0" smtClean="0">
                <a:solidFill>
                  <a:prstClr val="black"/>
                </a:solidFill>
              </a:rPr>
              <a:t>地域を実現</a:t>
            </a:r>
            <a:endParaRPr lang="en-US" altLang="ja-JP" sz="1400" dirty="0" smtClean="0">
              <a:solidFill>
                <a:prstClr val="black"/>
              </a:solidFill>
            </a:endParaRPr>
          </a:p>
        </p:txBody>
      </p:sp>
      <p:sp>
        <p:nvSpPr>
          <p:cNvPr id="45" name="角丸四角形 44"/>
          <p:cNvSpPr/>
          <p:nvPr/>
        </p:nvSpPr>
        <p:spPr>
          <a:xfrm>
            <a:off x="5529064" y="2636912"/>
            <a:ext cx="4032448" cy="864096"/>
          </a:xfrm>
          <a:prstGeom prst="roundRect">
            <a:avLst>
              <a:gd name="adj" fmla="val 7272"/>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ja-JP" altLang="en-US" sz="1400" dirty="0" smtClean="0">
                <a:solidFill>
                  <a:prstClr val="black"/>
                </a:solidFill>
              </a:rPr>
              <a:t>多職種連携、地域のニーズや社会資源を的確に把握可能になり、地域課題への取組が推進され、高齢者が地域で生活しやすい環境を実現</a:t>
            </a:r>
            <a:endParaRPr lang="en-US" altLang="ja-JP" sz="1400" dirty="0" smtClean="0">
              <a:solidFill>
                <a:prstClr val="black"/>
              </a:solidFill>
            </a:endParaRPr>
          </a:p>
        </p:txBody>
      </p:sp>
      <p:grpSp>
        <p:nvGrpSpPr>
          <p:cNvPr id="4" name="グループ化 3"/>
          <p:cNvGrpSpPr/>
          <p:nvPr/>
        </p:nvGrpSpPr>
        <p:grpSpPr>
          <a:xfrm>
            <a:off x="459912" y="4697848"/>
            <a:ext cx="9101600" cy="891304"/>
            <a:chOff x="459912" y="3645024"/>
            <a:chExt cx="9101600" cy="891304"/>
          </a:xfrm>
        </p:grpSpPr>
        <p:sp>
          <p:nvSpPr>
            <p:cNvPr id="38" name="角丸四角形 37"/>
            <p:cNvSpPr/>
            <p:nvPr/>
          </p:nvSpPr>
          <p:spPr>
            <a:xfrm>
              <a:off x="459912" y="3888344"/>
              <a:ext cx="1900800" cy="540000"/>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b="1" dirty="0" smtClean="0">
                  <a:solidFill>
                    <a:prstClr val="white"/>
                  </a:solidFill>
                </a:rPr>
                <a:t>介護予防</a:t>
              </a:r>
              <a:endParaRPr lang="ja-JP" altLang="en-US" sz="1600" b="1" dirty="0">
                <a:solidFill>
                  <a:prstClr val="white"/>
                </a:solidFill>
              </a:endParaRPr>
            </a:p>
          </p:txBody>
        </p:sp>
        <p:sp>
          <p:nvSpPr>
            <p:cNvPr id="41" name="右矢印 40"/>
            <p:cNvSpPr/>
            <p:nvPr/>
          </p:nvSpPr>
          <p:spPr>
            <a:xfrm>
              <a:off x="3080792" y="3744328"/>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・効果的な取組の推進</a:t>
              </a:r>
              <a:endParaRPr lang="en-US" altLang="ja-JP" sz="1400" dirty="0" smtClean="0">
                <a:solidFill>
                  <a:prstClr val="white"/>
                </a:solidFill>
              </a:endParaRPr>
            </a:p>
          </p:txBody>
        </p:sp>
        <p:sp>
          <p:nvSpPr>
            <p:cNvPr id="46" name="角丸四角形 45"/>
            <p:cNvSpPr/>
            <p:nvPr/>
          </p:nvSpPr>
          <p:spPr>
            <a:xfrm>
              <a:off x="5529064" y="3645024"/>
              <a:ext cx="4032448" cy="864096"/>
            </a:xfrm>
            <a:prstGeom prst="roundRect">
              <a:avLst>
                <a:gd name="adj" fmla="val 7272"/>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1400" dirty="0" smtClean="0">
                  <a:solidFill>
                    <a:prstClr val="black"/>
                  </a:solidFill>
                </a:rPr>
                <a:t>多様な参加の場づくりとリハビリ専門職等を活かすことにより、</a:t>
              </a:r>
              <a:r>
                <a:rPr lang="ja-JP" altLang="en-US" sz="1400" dirty="0" smtClean="0">
                  <a:solidFill>
                    <a:schemeClr val="tx1"/>
                  </a:solidFill>
                </a:rPr>
                <a:t>高齢者が生きがい・役割をもって</a:t>
              </a:r>
              <a:r>
                <a:rPr lang="ja-JP" altLang="en-US" sz="1400" dirty="0">
                  <a:solidFill>
                    <a:schemeClr val="tx1"/>
                  </a:solidFill>
                </a:rPr>
                <a:t>生活</a:t>
              </a:r>
              <a:r>
                <a:rPr lang="ja-JP" altLang="en-US" sz="1400" dirty="0" smtClean="0">
                  <a:solidFill>
                    <a:schemeClr val="tx1"/>
                  </a:solidFill>
                </a:rPr>
                <a:t>できるような地域を実現</a:t>
              </a:r>
              <a:endParaRPr lang="en-US" altLang="ja-JP" sz="1400" dirty="0" smtClean="0">
                <a:solidFill>
                  <a:schemeClr val="tx1"/>
                </a:solidFill>
              </a:endParaRPr>
            </a:p>
          </p:txBody>
        </p:sp>
      </p:grpSp>
      <p:grpSp>
        <p:nvGrpSpPr>
          <p:cNvPr id="3" name="グループ化 2"/>
          <p:cNvGrpSpPr/>
          <p:nvPr/>
        </p:nvGrpSpPr>
        <p:grpSpPr>
          <a:xfrm>
            <a:off x="488504" y="3645024"/>
            <a:ext cx="9073008" cy="864096"/>
            <a:chOff x="488504" y="4653136"/>
            <a:chExt cx="9073008" cy="864096"/>
          </a:xfrm>
        </p:grpSpPr>
        <p:sp>
          <p:nvSpPr>
            <p:cNvPr id="31" name="角丸四角形 30"/>
            <p:cNvSpPr/>
            <p:nvPr/>
          </p:nvSpPr>
          <p:spPr>
            <a:xfrm>
              <a:off x="488504" y="4869160"/>
              <a:ext cx="1900800" cy="540000"/>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600" b="1" dirty="0" smtClean="0">
                  <a:solidFill>
                    <a:prstClr val="white"/>
                  </a:solidFill>
                </a:rPr>
                <a:t>生活支援</a:t>
              </a:r>
              <a:endParaRPr lang="ja-JP" altLang="en-US" sz="1600" b="1" dirty="0">
                <a:solidFill>
                  <a:prstClr val="white"/>
                </a:solidFill>
              </a:endParaRPr>
            </a:p>
          </p:txBody>
        </p:sp>
        <p:sp>
          <p:nvSpPr>
            <p:cNvPr id="42" name="右矢印 41"/>
            <p:cNvSpPr/>
            <p:nvPr/>
          </p:nvSpPr>
          <p:spPr>
            <a:xfrm>
              <a:off x="3080792" y="4725232"/>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・基盤整備等</a:t>
              </a:r>
              <a:endParaRPr lang="en-US" altLang="ja-JP" sz="1400" dirty="0" smtClean="0">
                <a:solidFill>
                  <a:prstClr val="white"/>
                </a:solidFill>
              </a:endParaRPr>
            </a:p>
          </p:txBody>
        </p:sp>
        <p:sp>
          <p:nvSpPr>
            <p:cNvPr id="48" name="角丸四角形 47"/>
            <p:cNvSpPr/>
            <p:nvPr/>
          </p:nvSpPr>
          <p:spPr>
            <a:xfrm>
              <a:off x="5529064" y="4653136"/>
              <a:ext cx="4032448" cy="864096"/>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ja-JP" altLang="en-US" sz="1400" dirty="0" smtClean="0">
                  <a:solidFill>
                    <a:prstClr val="black"/>
                  </a:solidFill>
                </a:rPr>
                <a:t>コーディネータの配置等を通じて地域で高齢者のニーズとボランティア等の</a:t>
              </a:r>
              <a:r>
                <a:rPr lang="ja-JP" altLang="en-US" sz="1400" dirty="0">
                  <a:solidFill>
                    <a:prstClr val="black"/>
                  </a:solidFill>
                </a:rPr>
                <a:t>マッチング</a:t>
              </a:r>
              <a:r>
                <a:rPr lang="ja-JP" altLang="en-US" sz="1400" dirty="0" smtClean="0">
                  <a:solidFill>
                    <a:prstClr val="black"/>
                  </a:solidFill>
                </a:rPr>
                <a:t>を行うことにより、生活支援の充実を実現</a:t>
              </a:r>
              <a:endParaRPr lang="en-US" altLang="ja-JP" sz="1400" dirty="0" smtClean="0">
                <a:solidFill>
                  <a:prstClr val="black"/>
                </a:solidFill>
              </a:endParaRPr>
            </a:p>
          </p:txBody>
        </p:sp>
      </p:grpSp>
      <p:sp>
        <p:nvSpPr>
          <p:cNvPr id="49" name="加算記号 48"/>
          <p:cNvSpPr/>
          <p:nvPr/>
        </p:nvSpPr>
        <p:spPr>
          <a:xfrm>
            <a:off x="7329264" y="1412776"/>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加算記号 50"/>
          <p:cNvSpPr/>
          <p:nvPr/>
        </p:nvSpPr>
        <p:spPr>
          <a:xfrm>
            <a:off x="7329264" y="2420888"/>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加算記号 51"/>
          <p:cNvSpPr/>
          <p:nvPr/>
        </p:nvSpPr>
        <p:spPr>
          <a:xfrm>
            <a:off x="7329264" y="3429000"/>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加算記号 52"/>
          <p:cNvSpPr/>
          <p:nvPr/>
        </p:nvSpPr>
        <p:spPr>
          <a:xfrm>
            <a:off x="7329264" y="4437112"/>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テキスト ボックス 46"/>
          <p:cNvSpPr txBox="1"/>
          <p:nvPr/>
        </p:nvSpPr>
        <p:spPr>
          <a:xfrm>
            <a:off x="165511" y="5807588"/>
            <a:ext cx="9612025" cy="830997"/>
          </a:xfrm>
          <a:prstGeom prst="rect">
            <a:avLst/>
          </a:prstGeom>
          <a:noFill/>
          <a:ln>
            <a:solidFill>
              <a:schemeClr val="tx1"/>
            </a:solidFill>
          </a:ln>
        </p:spPr>
        <p:txBody>
          <a:bodyPr wrap="square" rtlCol="0">
            <a:spAutoFit/>
          </a:bodyPr>
          <a:lstStyle/>
          <a:p>
            <a:r>
              <a:rPr lang="ja-JP" altLang="en-US" sz="1600" dirty="0">
                <a:solidFill>
                  <a:prstClr val="black"/>
                </a:solidFill>
              </a:rPr>
              <a:t>○　地域包括ケア実現のため、上記</a:t>
            </a:r>
            <a:r>
              <a:rPr lang="ja-JP" altLang="en-US" sz="1600" dirty="0" smtClean="0">
                <a:solidFill>
                  <a:prstClr val="black"/>
                </a:solidFill>
              </a:rPr>
              <a:t>の充実・強化の取組</a:t>
            </a:r>
            <a:r>
              <a:rPr lang="ja-JP" altLang="en-US" sz="1600" dirty="0">
                <a:solidFill>
                  <a:prstClr val="black"/>
                </a:solidFill>
              </a:rPr>
              <a:t>を地域支援事業の枠組みを活用し、市町村が推進</a:t>
            </a:r>
            <a:r>
              <a:rPr lang="ja-JP" altLang="en-US" sz="1600" dirty="0" smtClean="0">
                <a:solidFill>
                  <a:prstClr val="black"/>
                </a:solidFill>
              </a:rPr>
              <a:t>。</a:t>
            </a:r>
            <a:endParaRPr lang="en-US" altLang="ja-JP" sz="1600" dirty="0" smtClean="0">
              <a:solidFill>
                <a:prstClr val="black"/>
              </a:solidFill>
            </a:endParaRPr>
          </a:p>
          <a:p>
            <a:r>
              <a:rPr lang="ja-JP" altLang="en-US" sz="1600" dirty="0" smtClean="0">
                <a:solidFill>
                  <a:prstClr val="black"/>
                </a:solidFill>
              </a:rPr>
              <a:t>○</a:t>
            </a:r>
            <a:r>
              <a:rPr lang="ja-JP" altLang="en-US" sz="1600" dirty="0">
                <a:solidFill>
                  <a:prstClr val="black"/>
                </a:solidFill>
              </a:rPr>
              <a:t>　あわせて要支援者に対するサービスの提供の方法を給付から事業へ見直し。</a:t>
            </a:r>
            <a:endParaRPr lang="en-US" altLang="ja-JP" sz="1600" dirty="0">
              <a:solidFill>
                <a:prstClr val="black"/>
              </a:solidFill>
            </a:endParaRPr>
          </a:p>
          <a:p>
            <a:r>
              <a:rPr lang="ja-JP" altLang="en-US" sz="1600" dirty="0">
                <a:solidFill>
                  <a:prstClr val="black"/>
                </a:solidFill>
              </a:rPr>
              <a:t>○　これら</a:t>
            </a:r>
            <a:r>
              <a:rPr lang="ja-JP" altLang="en-US" sz="1600" dirty="0" smtClean="0">
                <a:solidFill>
                  <a:prstClr val="black"/>
                </a:solidFill>
              </a:rPr>
              <a:t>を市町村</a:t>
            </a:r>
            <a:r>
              <a:rPr lang="ja-JP" altLang="en-US" sz="1600" dirty="0">
                <a:solidFill>
                  <a:prstClr val="black"/>
                </a:solidFill>
              </a:rPr>
              <a:t>が</a:t>
            </a:r>
            <a:r>
              <a:rPr lang="ja-JP" altLang="en-US" sz="1600" dirty="0" smtClean="0">
                <a:solidFill>
                  <a:prstClr val="black"/>
                </a:solidFill>
              </a:rPr>
              <a:t>中心となって総合的に取り組む</a:t>
            </a:r>
            <a:r>
              <a:rPr lang="ja-JP" altLang="en-US" sz="1600" dirty="0">
                <a:solidFill>
                  <a:prstClr val="black"/>
                </a:solidFill>
              </a:rPr>
              <a:t>ことで</a:t>
            </a:r>
            <a:r>
              <a:rPr lang="ja-JP" altLang="en-US" sz="1600" dirty="0" smtClean="0">
                <a:solidFill>
                  <a:prstClr val="black"/>
                </a:solidFill>
              </a:rPr>
              <a:t>地域で高齢者を支える</a:t>
            </a:r>
            <a:r>
              <a:rPr lang="ja-JP" altLang="en-US" sz="1600" dirty="0">
                <a:solidFill>
                  <a:prstClr val="black"/>
                </a:solidFill>
              </a:rPr>
              <a:t>社会が実現。</a:t>
            </a:r>
            <a:endParaRPr lang="en-US" altLang="ja-JP" sz="1600" dirty="0">
              <a:solidFill>
                <a:prstClr val="black"/>
              </a:solidFill>
            </a:endParaRPr>
          </a:p>
        </p:txBody>
      </p:sp>
      <p:sp>
        <p:nvSpPr>
          <p:cNvPr id="2" name="テキスト ボックス 1"/>
          <p:cNvSpPr txBox="1"/>
          <p:nvPr/>
        </p:nvSpPr>
        <p:spPr>
          <a:xfrm>
            <a:off x="848543" y="1321605"/>
            <a:ext cx="4536504" cy="523220"/>
          </a:xfrm>
          <a:prstGeom prst="rect">
            <a:avLst/>
          </a:prstGeom>
          <a:noFill/>
        </p:spPr>
        <p:txBody>
          <a:bodyPr wrap="square" rtlCol="0">
            <a:spAutoFit/>
          </a:bodyPr>
          <a:lstStyle/>
          <a:p>
            <a:r>
              <a:rPr kumimoji="1" lang="en-US" altLang="ja-JP" sz="1400" dirty="0" smtClean="0">
                <a:latin typeface="+mn-ea"/>
                <a:ea typeface="+mn-ea"/>
              </a:rPr>
              <a:t>※</a:t>
            </a:r>
            <a:r>
              <a:rPr kumimoji="1" lang="ja-JP" altLang="en-US" sz="1400" dirty="0" smtClean="0">
                <a:latin typeface="+mn-ea"/>
                <a:ea typeface="+mn-ea"/>
              </a:rPr>
              <a:t>市町村が中心となって取組を進めるため、関係者との</a:t>
            </a:r>
            <a:endParaRPr kumimoji="1" lang="en-US" altLang="ja-JP" sz="1400" dirty="0" smtClean="0">
              <a:latin typeface="+mn-ea"/>
              <a:ea typeface="+mn-ea"/>
            </a:endParaRPr>
          </a:p>
          <a:p>
            <a:r>
              <a:rPr lang="ja-JP" altLang="en-US" sz="1400" dirty="0">
                <a:latin typeface="+mn-ea"/>
                <a:ea typeface="+mn-ea"/>
              </a:rPr>
              <a:t>　　</a:t>
            </a:r>
            <a:r>
              <a:rPr kumimoji="1" lang="ja-JP" altLang="en-US" sz="1400" dirty="0" smtClean="0">
                <a:latin typeface="+mn-ea"/>
                <a:ea typeface="+mn-ea"/>
              </a:rPr>
              <a:t>連携や調整を行う等 の市町村の役割の明確化を検討</a:t>
            </a:r>
            <a:endParaRPr kumimoji="1" lang="ja-JP" altLang="en-US" sz="1400" dirty="0">
              <a:latin typeface="+mn-ea"/>
              <a:ea typeface="+mn-ea"/>
            </a:endParaRPr>
          </a:p>
        </p:txBody>
      </p:sp>
      <p:sp>
        <p:nvSpPr>
          <p:cNvPr id="33" name="スライド番号プレースホルダー 4"/>
          <p:cNvSpPr txBox="1">
            <a:spLocks/>
          </p:cNvSpPr>
          <p:nvPr/>
        </p:nvSpPr>
        <p:spPr>
          <a:xfrm>
            <a:off x="9345488" y="6573861"/>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69</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149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 y="-27384"/>
            <a:ext cx="9849544" cy="395984"/>
          </a:xfrm>
          <a:prstGeom prst="rect">
            <a:avLst/>
          </a:prstGeom>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algn="ctr">
              <a:defRPr/>
            </a:pPr>
            <a:r>
              <a:rPr lang="ja-JP" altLang="en-US" sz="2000" b="1" dirty="0" smtClean="0">
                <a:solidFill>
                  <a:prstClr val="white"/>
                </a:solidFill>
                <a:latin typeface="ＭＳ Ｐゴシック"/>
              </a:rPr>
              <a:t>医療・介護連携、認知症施策、地域ケア会議、生活支援、介護予防の充実のスケジュール</a:t>
            </a:r>
            <a:endParaRPr lang="en-US" altLang="ja-JP" sz="2000" b="1" dirty="0" smtClean="0">
              <a:solidFill>
                <a:prstClr val="white"/>
              </a:solidFill>
              <a:latin typeface="ＭＳ Ｐゴシック"/>
            </a:endParaRPr>
          </a:p>
        </p:txBody>
      </p:sp>
      <p:sp>
        <p:nvSpPr>
          <p:cNvPr id="61" name="角丸四角形 60"/>
          <p:cNvSpPr/>
          <p:nvPr/>
        </p:nvSpPr>
        <p:spPr>
          <a:xfrm>
            <a:off x="56456" y="4805308"/>
            <a:ext cx="849600" cy="639916"/>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600" b="1" dirty="0" smtClean="0">
                <a:solidFill>
                  <a:prstClr val="white"/>
                </a:solidFill>
              </a:rPr>
              <a:t>生活</a:t>
            </a:r>
            <a:endParaRPr lang="en-US" altLang="ja-JP" sz="1600" b="1" dirty="0" smtClean="0">
              <a:solidFill>
                <a:prstClr val="white"/>
              </a:solidFill>
            </a:endParaRPr>
          </a:p>
          <a:p>
            <a:pPr algn="ctr"/>
            <a:r>
              <a:rPr lang="ja-JP" altLang="en-US" sz="1600" b="1" dirty="0" smtClean="0">
                <a:solidFill>
                  <a:prstClr val="white"/>
                </a:solidFill>
              </a:rPr>
              <a:t>支援</a:t>
            </a:r>
            <a:endParaRPr lang="en-US" altLang="ja-JP" sz="1600" b="1" dirty="0" smtClean="0">
              <a:solidFill>
                <a:prstClr val="white"/>
              </a:solidFill>
            </a:endParaRPr>
          </a:p>
        </p:txBody>
      </p:sp>
      <p:sp>
        <p:nvSpPr>
          <p:cNvPr id="7" name="ホームベース 6"/>
          <p:cNvSpPr/>
          <p:nvPr/>
        </p:nvSpPr>
        <p:spPr>
          <a:xfrm>
            <a:off x="1352827" y="455872"/>
            <a:ext cx="2016000" cy="308832"/>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sz="1600" dirty="0" smtClean="0">
                <a:solidFill>
                  <a:prstClr val="white"/>
                </a:solidFill>
              </a:rPr>
              <a:t>25</a:t>
            </a:r>
            <a:r>
              <a:rPr lang="ja-JP" altLang="en-US" sz="1600" dirty="0" smtClean="0">
                <a:solidFill>
                  <a:prstClr val="white"/>
                </a:solidFill>
              </a:rPr>
              <a:t>～</a:t>
            </a:r>
            <a:r>
              <a:rPr lang="en-US" altLang="ja-JP" sz="1600" dirty="0" smtClean="0">
                <a:solidFill>
                  <a:prstClr val="white"/>
                </a:solidFill>
              </a:rPr>
              <a:t>26</a:t>
            </a:r>
            <a:r>
              <a:rPr lang="ja-JP" altLang="en-US" sz="1600" dirty="0" smtClean="0">
                <a:solidFill>
                  <a:prstClr val="white"/>
                </a:solidFill>
              </a:rPr>
              <a:t>年度</a:t>
            </a:r>
            <a:endParaRPr lang="ja-JP" altLang="en-US" sz="1600" dirty="0">
              <a:solidFill>
                <a:prstClr val="white"/>
              </a:solidFill>
            </a:endParaRPr>
          </a:p>
        </p:txBody>
      </p:sp>
      <p:sp>
        <p:nvSpPr>
          <p:cNvPr id="32" name="ホームベース 31"/>
          <p:cNvSpPr/>
          <p:nvPr/>
        </p:nvSpPr>
        <p:spPr>
          <a:xfrm>
            <a:off x="4305153" y="455872"/>
            <a:ext cx="2016000" cy="308832"/>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sz="1600" dirty="0" smtClean="0">
                <a:solidFill>
                  <a:prstClr val="white"/>
                </a:solidFill>
              </a:rPr>
              <a:t>27</a:t>
            </a:r>
            <a:r>
              <a:rPr lang="ja-JP" altLang="en-US" sz="1600" dirty="0" smtClean="0">
                <a:solidFill>
                  <a:prstClr val="white"/>
                </a:solidFill>
              </a:rPr>
              <a:t>～</a:t>
            </a:r>
            <a:r>
              <a:rPr lang="en-US" altLang="ja-JP" sz="1600" dirty="0" smtClean="0">
                <a:solidFill>
                  <a:prstClr val="white"/>
                </a:solidFill>
              </a:rPr>
              <a:t>29</a:t>
            </a:r>
            <a:r>
              <a:rPr lang="ja-JP" altLang="en-US" sz="1600" dirty="0" smtClean="0">
                <a:solidFill>
                  <a:prstClr val="white"/>
                </a:solidFill>
              </a:rPr>
              <a:t>年度</a:t>
            </a:r>
            <a:endParaRPr lang="ja-JP" altLang="en-US" sz="1600" dirty="0">
              <a:solidFill>
                <a:prstClr val="white"/>
              </a:solidFill>
            </a:endParaRPr>
          </a:p>
        </p:txBody>
      </p:sp>
      <p:sp>
        <p:nvSpPr>
          <p:cNvPr id="33" name="ホームベース 32"/>
          <p:cNvSpPr/>
          <p:nvPr/>
        </p:nvSpPr>
        <p:spPr>
          <a:xfrm>
            <a:off x="7257256" y="455872"/>
            <a:ext cx="2016224" cy="308832"/>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sz="1600" dirty="0" smtClean="0">
                <a:solidFill>
                  <a:prstClr val="white"/>
                </a:solidFill>
              </a:rPr>
              <a:t>30</a:t>
            </a:r>
            <a:r>
              <a:rPr lang="ja-JP" altLang="en-US" sz="1600" dirty="0" smtClean="0">
                <a:solidFill>
                  <a:prstClr val="white"/>
                </a:solidFill>
              </a:rPr>
              <a:t>年度～</a:t>
            </a:r>
            <a:endParaRPr lang="ja-JP" altLang="en-US" sz="1600" dirty="0">
              <a:solidFill>
                <a:prstClr val="white"/>
              </a:solidFill>
            </a:endParaRPr>
          </a:p>
        </p:txBody>
      </p:sp>
      <p:grpSp>
        <p:nvGrpSpPr>
          <p:cNvPr id="4" name="グループ化 3"/>
          <p:cNvGrpSpPr/>
          <p:nvPr/>
        </p:nvGrpSpPr>
        <p:grpSpPr>
          <a:xfrm>
            <a:off x="56458" y="2178839"/>
            <a:ext cx="9793089" cy="1050027"/>
            <a:chOff x="56456" y="2082597"/>
            <a:chExt cx="9793088" cy="1173560"/>
          </a:xfrm>
        </p:grpSpPr>
        <p:sp>
          <p:nvSpPr>
            <p:cNvPr id="57" name="角丸四角形 56"/>
            <p:cNvSpPr/>
            <p:nvPr/>
          </p:nvSpPr>
          <p:spPr>
            <a:xfrm>
              <a:off x="56456" y="2206130"/>
              <a:ext cx="849600" cy="728761"/>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smtClean="0">
                  <a:solidFill>
                    <a:prstClr val="white"/>
                  </a:solidFill>
                </a:rPr>
                <a:t>認知症</a:t>
              </a:r>
              <a:endParaRPr lang="en-US" altLang="ja-JP" sz="1600" b="1" dirty="0" smtClean="0">
                <a:solidFill>
                  <a:prstClr val="white"/>
                </a:solidFill>
              </a:endParaRPr>
            </a:p>
            <a:p>
              <a:pPr algn="ctr"/>
              <a:r>
                <a:rPr lang="ja-JP" altLang="en-US" sz="1600" b="1" dirty="0" smtClean="0">
                  <a:solidFill>
                    <a:prstClr val="white"/>
                  </a:solidFill>
                </a:rPr>
                <a:t>施策</a:t>
              </a:r>
              <a:endParaRPr lang="en-US" altLang="ja-JP" sz="1600" b="1" dirty="0" smtClean="0">
                <a:solidFill>
                  <a:prstClr val="white"/>
                </a:solidFill>
              </a:endParaRPr>
            </a:p>
          </p:txBody>
        </p:sp>
        <p:sp>
          <p:nvSpPr>
            <p:cNvPr id="39" name="右矢印吹き出し 38"/>
            <p:cNvSpPr/>
            <p:nvPr/>
          </p:nvSpPr>
          <p:spPr>
            <a:xfrm>
              <a:off x="992560" y="2082597"/>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prstClr val="black"/>
                </a:solidFill>
              </a:endParaRPr>
            </a:p>
            <a:p>
              <a:pPr marL="182563" indent="-182563"/>
              <a:r>
                <a:rPr lang="ja-JP" altLang="en-US" sz="1400" dirty="0" smtClean="0">
                  <a:solidFill>
                    <a:prstClr val="black"/>
                  </a:solidFill>
                </a:rPr>
                <a:t>■</a:t>
              </a:r>
              <a:r>
                <a:rPr lang="en-US" altLang="ja-JP" sz="1400" dirty="0">
                  <a:solidFill>
                    <a:prstClr val="black"/>
                  </a:solidFill>
                </a:rPr>
                <a:t>25</a:t>
              </a:r>
              <a:r>
                <a:rPr lang="ja-JP" altLang="en-US" sz="1400" dirty="0">
                  <a:solidFill>
                    <a:prstClr val="black"/>
                  </a:solidFill>
                </a:rPr>
                <a:t>年　初期</a:t>
              </a:r>
              <a:r>
                <a:rPr lang="ja-JP" altLang="en-US" sz="1400" dirty="0" smtClean="0">
                  <a:solidFill>
                    <a:prstClr val="black"/>
                  </a:solidFill>
                </a:rPr>
                <a:t>集中支援チーム</a:t>
              </a:r>
              <a:r>
                <a:rPr lang="ja-JP" altLang="en-US" sz="1400" dirty="0">
                  <a:solidFill>
                    <a:prstClr val="black"/>
                  </a:solidFill>
                </a:rPr>
                <a:t>のモデル事業の</a:t>
              </a:r>
              <a:r>
                <a:rPr lang="ja-JP" altLang="en-US" sz="1400" dirty="0" smtClean="0">
                  <a:solidFill>
                    <a:prstClr val="black"/>
                  </a:solidFill>
                </a:rPr>
                <a:t>実施等</a:t>
              </a:r>
              <a:endParaRPr lang="en-US" altLang="ja-JP" sz="1400" dirty="0">
                <a:solidFill>
                  <a:prstClr val="black"/>
                </a:solidFill>
              </a:endParaRPr>
            </a:p>
            <a:p>
              <a:pPr marL="182563" indent="-182563"/>
              <a:r>
                <a:rPr lang="ja-JP" altLang="en-US" sz="1400" dirty="0">
                  <a:solidFill>
                    <a:prstClr val="black"/>
                  </a:solidFill>
                </a:rPr>
                <a:t>■</a:t>
              </a:r>
              <a:r>
                <a:rPr lang="en-US" altLang="ja-JP" sz="1400" dirty="0">
                  <a:solidFill>
                    <a:prstClr val="black"/>
                  </a:solidFill>
                </a:rPr>
                <a:t>26</a:t>
              </a:r>
              <a:r>
                <a:rPr lang="ja-JP" altLang="en-US" sz="1400" dirty="0">
                  <a:solidFill>
                    <a:prstClr val="black"/>
                  </a:solidFill>
                </a:rPr>
                <a:t>年　介護保険法</a:t>
              </a:r>
              <a:r>
                <a:rPr lang="ja-JP" altLang="en-US" sz="1400" dirty="0" smtClean="0">
                  <a:solidFill>
                    <a:prstClr val="black"/>
                  </a:solidFill>
                </a:rPr>
                <a:t>改正</a:t>
              </a:r>
              <a:r>
                <a:rPr lang="ja-JP" altLang="en-US" sz="1050" dirty="0" smtClean="0">
                  <a:solidFill>
                    <a:prstClr val="black"/>
                  </a:solidFill>
                </a:rPr>
                <a:t>（地域支援事業へ位置づけ）</a:t>
              </a:r>
              <a:endParaRPr lang="ja-JP" altLang="en-US" sz="1050" dirty="0">
                <a:solidFill>
                  <a:prstClr val="black"/>
                </a:solidFill>
              </a:endParaRPr>
            </a:p>
            <a:p>
              <a:pPr algn="ctr"/>
              <a:endParaRPr lang="ja-JP" altLang="en-US" sz="1400" dirty="0">
                <a:solidFill>
                  <a:prstClr val="white"/>
                </a:solidFill>
              </a:endParaRPr>
            </a:p>
          </p:txBody>
        </p:sp>
        <p:sp>
          <p:nvSpPr>
            <p:cNvPr id="40" name="右矢印吹き出し 39"/>
            <p:cNvSpPr/>
            <p:nvPr/>
          </p:nvSpPr>
          <p:spPr>
            <a:xfrm>
              <a:off x="3944888" y="2082597"/>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prstClr val="black"/>
                </a:solidFill>
              </a:endParaRPr>
            </a:p>
            <a:p>
              <a:r>
                <a:rPr lang="ja-JP" altLang="en-US" sz="1400" dirty="0" smtClean="0">
                  <a:solidFill>
                    <a:prstClr val="black"/>
                  </a:solidFill>
                </a:rPr>
                <a:t>■</a:t>
              </a:r>
              <a:r>
                <a:rPr lang="en-US" altLang="ja-JP" sz="1400" dirty="0">
                  <a:solidFill>
                    <a:prstClr val="black"/>
                  </a:solidFill>
                </a:rPr>
                <a:t>27</a:t>
              </a:r>
              <a:r>
                <a:rPr lang="ja-JP" altLang="en-US" sz="1400" dirty="0">
                  <a:solidFill>
                    <a:prstClr val="black"/>
                  </a:solidFill>
                </a:rPr>
                <a:t>年</a:t>
              </a:r>
              <a:r>
                <a:rPr lang="en-US" altLang="ja-JP" sz="1400" dirty="0">
                  <a:solidFill>
                    <a:prstClr val="black"/>
                  </a:solidFill>
                </a:rPr>
                <a:t>4</a:t>
              </a:r>
              <a:r>
                <a:rPr lang="ja-JP" altLang="en-US" sz="1400" dirty="0">
                  <a:solidFill>
                    <a:prstClr val="black"/>
                  </a:solidFill>
                </a:rPr>
                <a:t>月　</a:t>
              </a:r>
              <a:r>
                <a:rPr lang="ja-JP" altLang="en-US" sz="1400" dirty="0" smtClean="0">
                  <a:solidFill>
                    <a:prstClr val="black"/>
                  </a:solidFill>
                </a:rPr>
                <a:t>改正法施行</a:t>
              </a:r>
              <a:endParaRPr lang="en-US" altLang="ja-JP" sz="1400" dirty="0">
                <a:solidFill>
                  <a:prstClr val="black"/>
                </a:solidFill>
              </a:endParaRPr>
            </a:p>
            <a:p>
              <a:pPr marL="182563" indent="-182563" fontAlgn="auto">
                <a:spcBef>
                  <a:spcPts val="0"/>
                </a:spcBef>
                <a:spcAft>
                  <a:spcPts val="0"/>
                </a:spcAft>
                <a:defRPr/>
              </a:pPr>
              <a:r>
                <a:rPr lang="ja-JP" altLang="en-US" sz="1400" dirty="0">
                  <a:solidFill>
                    <a:prstClr val="black"/>
                  </a:solidFill>
                </a:rPr>
                <a:t>■取組可能な市町村から順次実施。小規模市町村では事業の共同実施等</a:t>
              </a:r>
              <a:r>
                <a:rPr lang="ja-JP" altLang="en-US" sz="1400" dirty="0" smtClean="0">
                  <a:solidFill>
                    <a:prstClr val="black"/>
                  </a:solidFill>
                </a:rPr>
                <a:t>を</a:t>
              </a:r>
              <a:r>
                <a:rPr lang="ja-JP" altLang="en-US" sz="1400" dirty="0">
                  <a:solidFill>
                    <a:prstClr val="black"/>
                  </a:solidFill>
                </a:rPr>
                <a:t>可能とする</a:t>
              </a:r>
              <a:r>
                <a:rPr lang="ja-JP" altLang="en-US" sz="1400" dirty="0" smtClean="0">
                  <a:solidFill>
                    <a:prstClr val="black"/>
                  </a:solidFill>
                </a:rPr>
                <a:t>。</a:t>
              </a:r>
              <a:endParaRPr lang="ja-JP" altLang="en-US" sz="1400" dirty="0">
                <a:solidFill>
                  <a:prstClr val="black"/>
                </a:solidFill>
              </a:endParaRPr>
            </a:p>
            <a:p>
              <a:pPr fontAlgn="auto">
                <a:spcBef>
                  <a:spcPts val="0"/>
                </a:spcBef>
                <a:spcAft>
                  <a:spcPts val="0"/>
                </a:spcAft>
                <a:defRPr/>
              </a:pPr>
              <a:endParaRPr lang="ja-JP" altLang="en-US" sz="1400" dirty="0">
                <a:solidFill>
                  <a:prstClr val="white"/>
                </a:solidFill>
              </a:endParaRPr>
            </a:p>
          </p:txBody>
        </p:sp>
        <p:sp>
          <p:nvSpPr>
            <p:cNvPr id="42" name="右矢印吹き出し 41"/>
            <p:cNvSpPr/>
            <p:nvPr/>
          </p:nvSpPr>
          <p:spPr>
            <a:xfrm>
              <a:off x="6897216" y="2082597"/>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400" dirty="0">
                  <a:solidFill>
                    <a:prstClr val="black"/>
                  </a:solidFill>
                </a:rPr>
                <a:t>■全ての市町村で実施（小規模市町村では事業の共同実施等</a:t>
              </a:r>
              <a:r>
                <a:rPr lang="ja-JP" altLang="en-US" sz="1400" dirty="0" smtClean="0">
                  <a:solidFill>
                    <a:prstClr val="black"/>
                  </a:solidFill>
                </a:rPr>
                <a:t>を</a:t>
              </a:r>
              <a:r>
                <a:rPr lang="ja-JP" altLang="en-US" sz="1400" dirty="0">
                  <a:solidFill>
                    <a:prstClr val="black"/>
                  </a:solidFill>
                </a:rPr>
                <a:t>可能とする</a:t>
              </a:r>
              <a:r>
                <a:rPr lang="ja-JP" altLang="en-US" sz="1400" dirty="0" smtClean="0">
                  <a:solidFill>
                    <a:prstClr val="black"/>
                  </a:solidFill>
                </a:rPr>
                <a:t>）</a:t>
              </a:r>
              <a:endParaRPr lang="en-US" altLang="ja-JP" sz="1400" dirty="0" smtClean="0">
                <a:solidFill>
                  <a:prstClr val="white"/>
                </a:solidFill>
              </a:endParaRPr>
            </a:p>
            <a:p>
              <a:endParaRPr lang="ja-JP" altLang="en-US" sz="1400" dirty="0">
                <a:solidFill>
                  <a:prstClr val="black"/>
                </a:solidFill>
              </a:endParaRPr>
            </a:p>
          </p:txBody>
        </p:sp>
      </p:grpSp>
      <p:grpSp>
        <p:nvGrpSpPr>
          <p:cNvPr id="3" name="グループ化 2"/>
          <p:cNvGrpSpPr/>
          <p:nvPr/>
        </p:nvGrpSpPr>
        <p:grpSpPr>
          <a:xfrm>
            <a:off x="56458" y="3429000"/>
            <a:ext cx="9793089" cy="1008112"/>
            <a:chOff x="56456" y="3317923"/>
            <a:chExt cx="9793088" cy="1173560"/>
          </a:xfrm>
        </p:grpSpPr>
        <p:sp>
          <p:nvSpPr>
            <p:cNvPr id="58" name="角丸四角形 57"/>
            <p:cNvSpPr/>
            <p:nvPr/>
          </p:nvSpPr>
          <p:spPr>
            <a:xfrm>
              <a:off x="56456" y="3501008"/>
              <a:ext cx="849600" cy="697383"/>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b="1" dirty="0">
                  <a:solidFill>
                    <a:prstClr val="white"/>
                  </a:solidFill>
                </a:rPr>
                <a:t>地域</a:t>
              </a:r>
              <a:r>
                <a:rPr lang="ja-JP" altLang="en-US" sz="1600" b="1" dirty="0" smtClean="0">
                  <a:solidFill>
                    <a:prstClr val="white"/>
                  </a:solidFill>
                </a:rPr>
                <a:t>ケ</a:t>
              </a:r>
              <a:endParaRPr lang="en-US" altLang="ja-JP" sz="1600" b="1" dirty="0" smtClean="0">
                <a:solidFill>
                  <a:prstClr val="white"/>
                </a:solidFill>
              </a:endParaRPr>
            </a:p>
            <a:p>
              <a:pPr algn="ctr"/>
              <a:r>
                <a:rPr lang="ja-JP" altLang="en-US" sz="1600" b="1" dirty="0" smtClean="0">
                  <a:solidFill>
                    <a:prstClr val="white"/>
                  </a:solidFill>
                </a:rPr>
                <a:t>ア会議</a:t>
              </a:r>
              <a:endParaRPr lang="ja-JP" altLang="en-US" sz="1600" b="1" dirty="0">
                <a:solidFill>
                  <a:prstClr val="white"/>
                </a:solidFill>
              </a:endParaRPr>
            </a:p>
          </p:txBody>
        </p:sp>
        <p:sp>
          <p:nvSpPr>
            <p:cNvPr id="44" name="右矢印吹き出し 43"/>
            <p:cNvSpPr/>
            <p:nvPr/>
          </p:nvSpPr>
          <p:spPr>
            <a:xfrm>
              <a:off x="992560" y="3317923"/>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endParaRPr lang="en-US" altLang="ja-JP" sz="1400" dirty="0" smtClean="0">
                <a:solidFill>
                  <a:prstClr val="black"/>
                </a:solidFill>
              </a:endParaRPr>
            </a:p>
            <a:p>
              <a:pPr fontAlgn="auto">
                <a:spcBef>
                  <a:spcPts val="0"/>
                </a:spcBef>
                <a:spcAft>
                  <a:spcPts val="0"/>
                </a:spcAft>
                <a:defRPr/>
              </a:pPr>
              <a:r>
                <a:rPr lang="ja-JP" altLang="en-US" sz="1400" dirty="0" smtClean="0">
                  <a:solidFill>
                    <a:prstClr val="black"/>
                  </a:solidFill>
                </a:rPr>
                <a:t>■</a:t>
              </a:r>
              <a:r>
                <a:rPr lang="en-US" altLang="ja-JP" sz="1400" dirty="0">
                  <a:solidFill>
                    <a:prstClr val="black"/>
                  </a:solidFill>
                </a:rPr>
                <a:t>26</a:t>
              </a:r>
              <a:r>
                <a:rPr lang="ja-JP" altLang="en-US" sz="1400" dirty="0">
                  <a:solidFill>
                    <a:prstClr val="black"/>
                  </a:solidFill>
                </a:rPr>
                <a:t>年　地域ケア会議の</a:t>
              </a:r>
              <a:r>
                <a:rPr lang="ja-JP" altLang="en-US" sz="1400" dirty="0" smtClean="0">
                  <a:solidFill>
                    <a:prstClr val="black"/>
                  </a:solidFill>
                </a:rPr>
                <a:t>推進</a:t>
              </a:r>
              <a:r>
                <a:rPr lang="ja-JP" altLang="en-US" sz="1050" dirty="0" smtClean="0">
                  <a:solidFill>
                    <a:prstClr val="black"/>
                  </a:solidFill>
                </a:rPr>
                <a:t>（</a:t>
              </a:r>
              <a:r>
                <a:rPr lang="ja-JP" altLang="en-US" sz="1050" dirty="0">
                  <a:solidFill>
                    <a:prstClr val="black"/>
                  </a:solidFill>
                </a:rPr>
                <a:t>国による</a:t>
              </a:r>
              <a:r>
                <a:rPr lang="ja-JP" altLang="en-US" sz="1050" dirty="0" smtClean="0">
                  <a:solidFill>
                    <a:prstClr val="black"/>
                  </a:solidFill>
                </a:rPr>
                <a:t>好事例周知等を積極的</a:t>
              </a:r>
              <a:r>
                <a:rPr lang="ja-JP" altLang="en-US" sz="1050" dirty="0">
                  <a:solidFill>
                    <a:prstClr val="black"/>
                  </a:solidFill>
                </a:rPr>
                <a:t>に推進）</a:t>
              </a:r>
              <a:endParaRPr lang="en-US" altLang="ja-JP" sz="1050" dirty="0">
                <a:solidFill>
                  <a:prstClr val="black"/>
                </a:solidFill>
              </a:endParaRPr>
            </a:p>
            <a:p>
              <a:pPr marL="92075" indent="-92075" fontAlgn="auto">
                <a:spcBef>
                  <a:spcPts val="0"/>
                </a:spcBef>
                <a:spcAft>
                  <a:spcPts val="0"/>
                </a:spcAft>
                <a:defRPr/>
              </a:pPr>
              <a:r>
                <a:rPr lang="ja-JP" altLang="en-US" sz="1400" dirty="0">
                  <a:solidFill>
                    <a:prstClr val="black"/>
                  </a:solidFill>
                </a:rPr>
                <a:t>■</a:t>
              </a:r>
              <a:r>
                <a:rPr lang="en-US" altLang="ja-JP" sz="1400" dirty="0">
                  <a:solidFill>
                    <a:prstClr val="black"/>
                  </a:solidFill>
                </a:rPr>
                <a:t>26</a:t>
              </a:r>
              <a:r>
                <a:rPr lang="ja-JP" altLang="en-US" sz="1400" dirty="0">
                  <a:solidFill>
                    <a:prstClr val="black"/>
                  </a:solidFill>
                </a:rPr>
                <a:t>年　介護保険法</a:t>
              </a:r>
              <a:r>
                <a:rPr lang="ja-JP" altLang="en-US" sz="1400" dirty="0" smtClean="0">
                  <a:solidFill>
                    <a:prstClr val="black"/>
                  </a:solidFill>
                </a:rPr>
                <a:t>改正</a:t>
              </a:r>
              <a:r>
                <a:rPr lang="ja-JP" altLang="en-US" sz="1050" dirty="0" smtClean="0">
                  <a:solidFill>
                    <a:prstClr val="black"/>
                  </a:solidFill>
                </a:rPr>
                <a:t>（法定化、</a:t>
              </a:r>
              <a:r>
                <a:rPr lang="ja-JP" altLang="en-US" sz="1050" dirty="0">
                  <a:solidFill>
                    <a:prstClr val="black"/>
                  </a:solidFill>
                </a:rPr>
                <a:t>守秘義務等）</a:t>
              </a:r>
              <a:endParaRPr lang="en-US" altLang="ja-JP" sz="1050" dirty="0">
                <a:solidFill>
                  <a:prstClr val="black"/>
                </a:solidFill>
              </a:endParaRPr>
            </a:p>
            <a:p>
              <a:pPr algn="ctr"/>
              <a:endParaRPr lang="ja-JP" altLang="en-US" sz="1400" dirty="0">
                <a:solidFill>
                  <a:prstClr val="white"/>
                </a:solidFill>
              </a:endParaRPr>
            </a:p>
          </p:txBody>
        </p:sp>
        <p:sp>
          <p:nvSpPr>
            <p:cNvPr id="45" name="右矢印吹き出し 44"/>
            <p:cNvSpPr/>
            <p:nvPr/>
          </p:nvSpPr>
          <p:spPr>
            <a:xfrm>
              <a:off x="3944888" y="3317923"/>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endParaRPr lang="en-US" altLang="ja-JP" sz="800" dirty="0" smtClean="0">
                <a:solidFill>
                  <a:prstClr val="black"/>
                </a:solidFill>
              </a:endParaRPr>
            </a:p>
            <a:p>
              <a:pPr fontAlgn="auto">
                <a:spcBef>
                  <a:spcPts val="0"/>
                </a:spcBef>
                <a:spcAft>
                  <a:spcPts val="0"/>
                </a:spcAft>
                <a:defRPr/>
              </a:pPr>
              <a:r>
                <a:rPr lang="ja-JP" altLang="en-US" sz="1400" dirty="0" smtClean="0">
                  <a:solidFill>
                    <a:prstClr val="black"/>
                  </a:solidFill>
                </a:rPr>
                <a:t>■</a:t>
              </a:r>
              <a:r>
                <a:rPr lang="en-US" altLang="ja-JP" sz="1400" dirty="0">
                  <a:solidFill>
                    <a:prstClr val="black"/>
                  </a:solidFill>
                </a:rPr>
                <a:t>27</a:t>
              </a:r>
              <a:r>
                <a:rPr lang="ja-JP" altLang="en-US" sz="1400" dirty="0">
                  <a:solidFill>
                    <a:prstClr val="black"/>
                  </a:solidFill>
                </a:rPr>
                <a:t>年</a:t>
              </a:r>
              <a:r>
                <a:rPr lang="en-US" altLang="ja-JP" sz="1400" dirty="0">
                  <a:solidFill>
                    <a:prstClr val="black"/>
                  </a:solidFill>
                </a:rPr>
                <a:t>4</a:t>
              </a:r>
              <a:r>
                <a:rPr lang="ja-JP" altLang="en-US" sz="1400" dirty="0">
                  <a:solidFill>
                    <a:prstClr val="black"/>
                  </a:solidFill>
                </a:rPr>
                <a:t>月　</a:t>
              </a:r>
              <a:r>
                <a:rPr lang="ja-JP" altLang="en-US" sz="1400" dirty="0" smtClean="0">
                  <a:solidFill>
                    <a:prstClr val="black"/>
                  </a:solidFill>
                </a:rPr>
                <a:t>改正法施行</a:t>
              </a:r>
              <a:endParaRPr lang="en-US" altLang="ja-JP" sz="1400" dirty="0">
                <a:solidFill>
                  <a:prstClr val="black"/>
                </a:solidFill>
              </a:endParaRPr>
            </a:p>
            <a:p>
              <a:pPr marL="182563" indent="-182563"/>
              <a:r>
                <a:rPr lang="ja-JP" altLang="en-US" sz="1400" dirty="0">
                  <a:solidFill>
                    <a:prstClr val="black"/>
                  </a:solidFill>
                </a:rPr>
                <a:t>■法定化による地域ケア会議の確実な実施</a:t>
              </a:r>
            </a:p>
            <a:p>
              <a:pPr algn="ctr"/>
              <a:endParaRPr lang="ja-JP" altLang="en-US" sz="1400" dirty="0">
                <a:solidFill>
                  <a:prstClr val="white"/>
                </a:solidFill>
              </a:endParaRPr>
            </a:p>
          </p:txBody>
        </p:sp>
        <p:sp>
          <p:nvSpPr>
            <p:cNvPr id="46" name="右矢印吹き出し 45"/>
            <p:cNvSpPr/>
            <p:nvPr/>
          </p:nvSpPr>
          <p:spPr>
            <a:xfrm>
              <a:off x="6897216" y="3317923"/>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400" dirty="0" smtClean="0">
                  <a:solidFill>
                    <a:prstClr val="black"/>
                  </a:solidFill>
                </a:rPr>
                <a:t>■地域ケア会議の充実が図られる。</a:t>
              </a:r>
              <a:endParaRPr lang="ja-JP" altLang="en-US" sz="1400" dirty="0">
                <a:solidFill>
                  <a:prstClr val="black"/>
                </a:solidFill>
              </a:endParaRPr>
            </a:p>
            <a:p>
              <a:pPr algn="ctr"/>
              <a:endParaRPr lang="ja-JP" altLang="en-US" sz="1400" dirty="0">
                <a:solidFill>
                  <a:prstClr val="white"/>
                </a:solidFill>
              </a:endParaRPr>
            </a:p>
          </p:txBody>
        </p:sp>
      </p:grpSp>
      <p:sp>
        <p:nvSpPr>
          <p:cNvPr id="47" name="右矢印吹き出し 46"/>
          <p:cNvSpPr/>
          <p:nvPr/>
        </p:nvSpPr>
        <p:spPr>
          <a:xfrm>
            <a:off x="992560" y="4603918"/>
            <a:ext cx="2952328" cy="105733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prstClr val="black"/>
              </a:solidFill>
            </a:endParaRPr>
          </a:p>
          <a:p>
            <a:r>
              <a:rPr lang="ja-JP" altLang="en-US" sz="1400" dirty="0" smtClean="0">
                <a:solidFill>
                  <a:prstClr val="black"/>
                </a:solidFill>
              </a:rPr>
              <a:t>■</a:t>
            </a:r>
            <a:r>
              <a:rPr lang="en-US" altLang="ja-JP" sz="1400" dirty="0">
                <a:solidFill>
                  <a:prstClr val="black"/>
                </a:solidFill>
              </a:rPr>
              <a:t>26</a:t>
            </a:r>
            <a:r>
              <a:rPr lang="ja-JP" altLang="en-US" sz="1400" dirty="0">
                <a:solidFill>
                  <a:prstClr val="black"/>
                </a:solidFill>
              </a:rPr>
              <a:t>年　生活支援の基盤</a:t>
            </a:r>
            <a:r>
              <a:rPr lang="ja-JP" altLang="en-US" sz="1400" dirty="0" smtClean="0">
                <a:solidFill>
                  <a:prstClr val="black"/>
                </a:solidFill>
              </a:rPr>
              <a:t>整備</a:t>
            </a:r>
            <a:endParaRPr lang="en-US" altLang="ja-JP" sz="1400" dirty="0">
              <a:solidFill>
                <a:prstClr val="black"/>
              </a:solidFill>
            </a:endParaRPr>
          </a:p>
          <a:p>
            <a:r>
              <a:rPr lang="ja-JP" altLang="en-US" sz="1400" dirty="0">
                <a:solidFill>
                  <a:prstClr val="black"/>
                </a:solidFill>
              </a:rPr>
              <a:t>■コーディネーターの研修実施</a:t>
            </a:r>
            <a:endParaRPr lang="en-US" altLang="ja-JP" sz="1400" dirty="0">
              <a:solidFill>
                <a:prstClr val="black"/>
              </a:solidFill>
            </a:endParaRPr>
          </a:p>
          <a:p>
            <a:pPr marL="182563" indent="-182563" fontAlgn="auto">
              <a:spcBef>
                <a:spcPts val="0"/>
              </a:spcBef>
              <a:spcAft>
                <a:spcPts val="0"/>
              </a:spcAft>
              <a:defRPr/>
            </a:pPr>
            <a:r>
              <a:rPr lang="ja-JP" altLang="en-US" sz="1400" dirty="0">
                <a:solidFill>
                  <a:prstClr val="black"/>
                </a:solidFill>
              </a:rPr>
              <a:t>■</a:t>
            </a:r>
            <a:r>
              <a:rPr lang="en-US" altLang="ja-JP" sz="1400" dirty="0">
                <a:solidFill>
                  <a:prstClr val="black"/>
                </a:solidFill>
              </a:rPr>
              <a:t>26</a:t>
            </a:r>
            <a:r>
              <a:rPr lang="ja-JP" altLang="en-US" sz="1400" dirty="0">
                <a:solidFill>
                  <a:prstClr val="black"/>
                </a:solidFill>
              </a:rPr>
              <a:t>年　介護保険法</a:t>
            </a:r>
            <a:r>
              <a:rPr lang="ja-JP" altLang="en-US" sz="1400" dirty="0" smtClean="0">
                <a:solidFill>
                  <a:prstClr val="black"/>
                </a:solidFill>
              </a:rPr>
              <a:t>改正</a:t>
            </a:r>
            <a:r>
              <a:rPr lang="ja-JP" altLang="en-US" sz="1050" dirty="0" smtClean="0">
                <a:solidFill>
                  <a:prstClr val="black"/>
                </a:solidFill>
              </a:rPr>
              <a:t>（</a:t>
            </a:r>
            <a:r>
              <a:rPr lang="ja-JP" altLang="en-US" sz="1050" dirty="0">
                <a:solidFill>
                  <a:prstClr val="black"/>
                </a:solidFill>
              </a:rPr>
              <a:t>地域支援事業へ</a:t>
            </a:r>
            <a:r>
              <a:rPr lang="ja-JP" altLang="en-US" sz="1050" dirty="0" smtClean="0">
                <a:solidFill>
                  <a:prstClr val="black"/>
                </a:solidFill>
              </a:rPr>
              <a:t>位置づけ）</a:t>
            </a:r>
            <a:endParaRPr lang="ja-JP" altLang="en-US" sz="1050" dirty="0">
              <a:solidFill>
                <a:prstClr val="black"/>
              </a:solidFill>
            </a:endParaRPr>
          </a:p>
          <a:p>
            <a:endParaRPr lang="ja-JP" altLang="en-US" sz="1400" dirty="0">
              <a:solidFill>
                <a:prstClr val="black"/>
              </a:solidFill>
            </a:endParaRPr>
          </a:p>
        </p:txBody>
      </p:sp>
      <p:sp>
        <p:nvSpPr>
          <p:cNvPr id="48" name="右矢印吹き出し 47"/>
          <p:cNvSpPr/>
          <p:nvPr/>
        </p:nvSpPr>
        <p:spPr>
          <a:xfrm>
            <a:off x="3944888" y="4603918"/>
            <a:ext cx="2952328" cy="105733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endParaRPr lang="en-US" altLang="ja-JP" sz="1400" dirty="0" smtClean="0">
              <a:solidFill>
                <a:prstClr val="black"/>
              </a:solidFill>
            </a:endParaRPr>
          </a:p>
          <a:p>
            <a:pPr fontAlgn="auto">
              <a:spcBef>
                <a:spcPts val="0"/>
              </a:spcBef>
              <a:spcAft>
                <a:spcPts val="0"/>
              </a:spcAft>
              <a:defRPr/>
            </a:pPr>
            <a:endParaRPr lang="en-US" altLang="ja-JP" sz="500" dirty="0" smtClean="0">
              <a:solidFill>
                <a:prstClr val="black"/>
              </a:solidFill>
            </a:endParaRPr>
          </a:p>
          <a:p>
            <a:pPr fontAlgn="auto">
              <a:spcBef>
                <a:spcPts val="0"/>
              </a:spcBef>
              <a:spcAft>
                <a:spcPts val="0"/>
              </a:spcAft>
              <a:defRPr/>
            </a:pPr>
            <a:r>
              <a:rPr lang="ja-JP" altLang="en-US" sz="1400" dirty="0" smtClean="0">
                <a:solidFill>
                  <a:prstClr val="black"/>
                </a:solidFill>
              </a:rPr>
              <a:t>■</a:t>
            </a:r>
            <a:r>
              <a:rPr lang="en-US" altLang="ja-JP" sz="1400" dirty="0">
                <a:solidFill>
                  <a:prstClr val="black"/>
                </a:solidFill>
              </a:rPr>
              <a:t>27</a:t>
            </a:r>
            <a:r>
              <a:rPr lang="ja-JP" altLang="en-US" sz="1400" dirty="0">
                <a:solidFill>
                  <a:prstClr val="black"/>
                </a:solidFill>
              </a:rPr>
              <a:t>年</a:t>
            </a:r>
            <a:r>
              <a:rPr lang="en-US" altLang="ja-JP" sz="1400" dirty="0">
                <a:solidFill>
                  <a:prstClr val="black"/>
                </a:solidFill>
              </a:rPr>
              <a:t>4</a:t>
            </a:r>
            <a:r>
              <a:rPr lang="ja-JP" altLang="en-US" sz="1400" dirty="0">
                <a:solidFill>
                  <a:prstClr val="black"/>
                </a:solidFill>
              </a:rPr>
              <a:t>月　</a:t>
            </a:r>
            <a:r>
              <a:rPr lang="ja-JP" altLang="en-US" sz="1400" dirty="0" smtClean="0">
                <a:solidFill>
                  <a:prstClr val="black"/>
                </a:solidFill>
              </a:rPr>
              <a:t>改正法施行</a:t>
            </a:r>
            <a:endParaRPr lang="en-US" altLang="ja-JP" sz="1400" dirty="0">
              <a:solidFill>
                <a:prstClr val="black"/>
              </a:solidFill>
            </a:endParaRPr>
          </a:p>
          <a:p>
            <a:pPr marL="182563" indent="-182563"/>
            <a:r>
              <a:rPr lang="ja-JP" altLang="en-US" sz="1400" dirty="0" smtClean="0">
                <a:solidFill>
                  <a:prstClr val="black"/>
                </a:solidFill>
              </a:rPr>
              <a:t>■コーディネーター</a:t>
            </a:r>
            <a:r>
              <a:rPr lang="ja-JP" altLang="en-US" sz="1400" dirty="0">
                <a:solidFill>
                  <a:prstClr val="black"/>
                </a:solidFill>
              </a:rPr>
              <a:t>の</a:t>
            </a:r>
            <a:r>
              <a:rPr lang="ja-JP" altLang="en-US" sz="1400" dirty="0" smtClean="0">
                <a:solidFill>
                  <a:prstClr val="black"/>
                </a:solidFill>
              </a:rPr>
              <a:t>配置</a:t>
            </a:r>
            <a:r>
              <a:rPr lang="ja-JP" altLang="en-US" sz="1400" dirty="0">
                <a:solidFill>
                  <a:prstClr val="black"/>
                </a:solidFill>
              </a:rPr>
              <a:t>等</a:t>
            </a:r>
            <a:r>
              <a:rPr lang="ja-JP" altLang="en-US" sz="1400" dirty="0" smtClean="0">
                <a:solidFill>
                  <a:prstClr val="black"/>
                </a:solidFill>
              </a:rPr>
              <a:t>を</a:t>
            </a:r>
            <a:r>
              <a:rPr lang="ja-JP" altLang="en-US" sz="1400" dirty="0">
                <a:solidFill>
                  <a:prstClr val="black"/>
                </a:solidFill>
              </a:rPr>
              <a:t>順次推進、国による好事例の周知</a:t>
            </a:r>
            <a:r>
              <a:rPr lang="ja-JP" altLang="en-US" sz="1400" dirty="0" smtClean="0">
                <a:solidFill>
                  <a:prstClr val="black"/>
                </a:solidFill>
              </a:rPr>
              <a:t>等も積極的に実施。</a:t>
            </a:r>
            <a:endParaRPr lang="ja-JP" altLang="en-US" sz="1400" dirty="0">
              <a:solidFill>
                <a:prstClr val="black"/>
              </a:solidFill>
            </a:endParaRPr>
          </a:p>
          <a:p>
            <a:endParaRPr lang="ja-JP" altLang="en-US" dirty="0">
              <a:solidFill>
                <a:prstClr val="white"/>
              </a:solidFill>
            </a:endParaRPr>
          </a:p>
        </p:txBody>
      </p:sp>
      <p:sp>
        <p:nvSpPr>
          <p:cNvPr id="49" name="右矢印吹き出し 48"/>
          <p:cNvSpPr/>
          <p:nvPr/>
        </p:nvSpPr>
        <p:spPr>
          <a:xfrm>
            <a:off x="6897216" y="4603918"/>
            <a:ext cx="2952328" cy="105733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400" dirty="0">
                <a:solidFill>
                  <a:prstClr val="black"/>
                </a:solidFill>
              </a:rPr>
              <a:t>■コーディネーターの</a:t>
            </a:r>
            <a:r>
              <a:rPr lang="ja-JP" altLang="en-US" sz="1400" dirty="0" smtClean="0">
                <a:solidFill>
                  <a:prstClr val="black"/>
                </a:solidFill>
              </a:rPr>
              <a:t>配置等が推進され、市町村</a:t>
            </a:r>
            <a:r>
              <a:rPr lang="ja-JP" altLang="en-US" sz="1400" dirty="0">
                <a:solidFill>
                  <a:prstClr val="black"/>
                </a:solidFill>
              </a:rPr>
              <a:t>で生活支援の充実が</a:t>
            </a:r>
            <a:r>
              <a:rPr lang="ja-JP" altLang="en-US" sz="1400" dirty="0" smtClean="0">
                <a:solidFill>
                  <a:prstClr val="black"/>
                </a:solidFill>
              </a:rPr>
              <a:t>図られる</a:t>
            </a:r>
            <a:r>
              <a:rPr lang="ja-JP" altLang="en-US" sz="1400" dirty="0">
                <a:solidFill>
                  <a:prstClr val="black"/>
                </a:solidFill>
              </a:rPr>
              <a:t>。</a:t>
            </a:r>
          </a:p>
          <a:p>
            <a:pPr algn="ctr"/>
            <a:endParaRPr lang="ja-JP" altLang="en-US" sz="1400" dirty="0">
              <a:solidFill>
                <a:prstClr val="white"/>
              </a:solidFill>
            </a:endParaRPr>
          </a:p>
        </p:txBody>
      </p:sp>
      <p:sp>
        <p:nvSpPr>
          <p:cNvPr id="41" name="右矢印吹き出し 40"/>
          <p:cNvSpPr/>
          <p:nvPr/>
        </p:nvSpPr>
        <p:spPr>
          <a:xfrm>
            <a:off x="992560" y="5805264"/>
            <a:ext cx="2952328" cy="936104"/>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srgbClr val="FF0000"/>
              </a:solidFill>
            </a:endParaRPr>
          </a:p>
          <a:p>
            <a:pPr marL="182563" indent="-182563"/>
            <a:r>
              <a:rPr lang="ja-JP" altLang="en-US" sz="1400" dirty="0" smtClean="0">
                <a:solidFill>
                  <a:schemeClr val="tx1"/>
                </a:solidFill>
              </a:rPr>
              <a:t>■効果的</a:t>
            </a:r>
            <a:r>
              <a:rPr lang="ja-JP" altLang="en-US" sz="1400" dirty="0">
                <a:solidFill>
                  <a:schemeClr val="tx1"/>
                </a:solidFill>
              </a:rPr>
              <a:t>・</a:t>
            </a:r>
            <a:r>
              <a:rPr lang="ja-JP" altLang="en-US" sz="1400" dirty="0" smtClean="0">
                <a:solidFill>
                  <a:schemeClr val="tx1"/>
                </a:solidFill>
              </a:rPr>
              <a:t>効率的な介護</a:t>
            </a:r>
            <a:r>
              <a:rPr lang="ja-JP" altLang="en-US" sz="1400" dirty="0">
                <a:solidFill>
                  <a:schemeClr val="tx1"/>
                </a:solidFill>
              </a:rPr>
              <a:t>予防の取組事例を全国展開する観点から</a:t>
            </a:r>
            <a:r>
              <a:rPr lang="ja-JP" altLang="en-US" sz="1400" dirty="0" smtClean="0">
                <a:solidFill>
                  <a:schemeClr val="tx1"/>
                </a:solidFill>
              </a:rPr>
              <a:t>市町村を支援</a:t>
            </a:r>
            <a:endParaRPr lang="en-US" altLang="ja-JP" sz="1050" dirty="0" smtClean="0">
              <a:solidFill>
                <a:schemeClr val="tx1"/>
              </a:solidFill>
            </a:endParaRPr>
          </a:p>
          <a:p>
            <a:endParaRPr lang="ja-JP" altLang="en-US" sz="1050" dirty="0">
              <a:solidFill>
                <a:prstClr val="black"/>
              </a:solidFill>
            </a:endParaRPr>
          </a:p>
        </p:txBody>
      </p:sp>
      <p:sp>
        <p:nvSpPr>
          <p:cNvPr id="43" name="右矢印吹き出し 42"/>
          <p:cNvSpPr/>
          <p:nvPr/>
        </p:nvSpPr>
        <p:spPr>
          <a:xfrm>
            <a:off x="3944888" y="5805264"/>
            <a:ext cx="2952328" cy="936104"/>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400" dirty="0" smtClean="0">
                <a:solidFill>
                  <a:schemeClr val="tx1"/>
                </a:solidFill>
              </a:rPr>
              <a:t>■</a:t>
            </a:r>
            <a:r>
              <a:rPr lang="ja-JP" altLang="en-US" sz="1400" dirty="0">
                <a:solidFill>
                  <a:schemeClr val="tx1"/>
                </a:solidFill>
              </a:rPr>
              <a:t>地域においてリハビリテーション専門職等を活かした自立支援に資する</a:t>
            </a:r>
            <a:r>
              <a:rPr lang="ja-JP" altLang="en-US" sz="1400" dirty="0" smtClean="0">
                <a:solidFill>
                  <a:schemeClr val="tx1"/>
                </a:solidFill>
              </a:rPr>
              <a:t>取組の充実</a:t>
            </a:r>
            <a:endParaRPr lang="ja-JP" altLang="en-US" sz="1400" dirty="0">
              <a:solidFill>
                <a:schemeClr val="tx1"/>
              </a:solidFill>
            </a:endParaRPr>
          </a:p>
        </p:txBody>
      </p:sp>
      <p:sp>
        <p:nvSpPr>
          <p:cNvPr id="50" name="右矢印吹き出し 49"/>
          <p:cNvSpPr/>
          <p:nvPr/>
        </p:nvSpPr>
        <p:spPr>
          <a:xfrm>
            <a:off x="6897216" y="5805264"/>
            <a:ext cx="2952328" cy="936104"/>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400" dirty="0" smtClean="0">
                <a:solidFill>
                  <a:schemeClr val="tx1"/>
                </a:solidFill>
              </a:rPr>
              <a:t>■効果的・効率的な介護予防の取組の充実</a:t>
            </a:r>
            <a:endParaRPr lang="ja-JP" altLang="en-US" sz="1400" dirty="0">
              <a:solidFill>
                <a:schemeClr val="tx1"/>
              </a:solidFill>
            </a:endParaRPr>
          </a:p>
        </p:txBody>
      </p:sp>
      <p:sp>
        <p:nvSpPr>
          <p:cNvPr id="28" name="角丸四角形 27"/>
          <p:cNvSpPr/>
          <p:nvPr/>
        </p:nvSpPr>
        <p:spPr>
          <a:xfrm>
            <a:off x="12781" y="5990070"/>
            <a:ext cx="907773" cy="530195"/>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b="1" dirty="0" smtClean="0">
                <a:solidFill>
                  <a:prstClr val="white"/>
                </a:solidFill>
              </a:rPr>
              <a:t>介護</a:t>
            </a:r>
            <a:endParaRPr lang="en-US" altLang="ja-JP" sz="1600" b="1" dirty="0" smtClean="0">
              <a:solidFill>
                <a:prstClr val="white"/>
              </a:solidFill>
            </a:endParaRPr>
          </a:p>
          <a:p>
            <a:pPr algn="ctr"/>
            <a:r>
              <a:rPr lang="ja-JP" altLang="en-US" sz="1600" b="1" dirty="0" smtClean="0">
                <a:solidFill>
                  <a:prstClr val="white"/>
                </a:solidFill>
              </a:rPr>
              <a:t>予防</a:t>
            </a:r>
            <a:endParaRPr lang="ja-JP" altLang="en-US" sz="1600" b="1" dirty="0">
              <a:solidFill>
                <a:prstClr val="white"/>
              </a:solidFill>
            </a:endParaRPr>
          </a:p>
        </p:txBody>
      </p:sp>
      <p:grpSp>
        <p:nvGrpSpPr>
          <p:cNvPr id="8" name="グループ化 7"/>
          <p:cNvGrpSpPr/>
          <p:nvPr/>
        </p:nvGrpSpPr>
        <p:grpSpPr>
          <a:xfrm>
            <a:off x="72008" y="860919"/>
            <a:ext cx="9777536" cy="1173560"/>
            <a:chOff x="72008" y="847271"/>
            <a:chExt cx="9777536" cy="1173560"/>
          </a:xfrm>
        </p:grpSpPr>
        <p:sp>
          <p:nvSpPr>
            <p:cNvPr id="35" name="右矢印吹き出し 34"/>
            <p:cNvSpPr/>
            <p:nvPr/>
          </p:nvSpPr>
          <p:spPr>
            <a:xfrm>
              <a:off x="992560" y="847271"/>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prstClr val="black"/>
                </a:solidFill>
              </a:endParaRPr>
            </a:p>
            <a:p>
              <a:pPr marL="182563" indent="-182563"/>
              <a:r>
                <a:rPr lang="ja-JP" altLang="en-US" sz="1400" dirty="0" smtClean="0">
                  <a:solidFill>
                    <a:prstClr val="black"/>
                  </a:solidFill>
                </a:rPr>
                <a:t>■</a:t>
              </a:r>
              <a:r>
                <a:rPr lang="en-US" altLang="ja-JP" sz="1400" dirty="0">
                  <a:solidFill>
                    <a:prstClr val="black"/>
                  </a:solidFill>
                </a:rPr>
                <a:t>25</a:t>
              </a:r>
              <a:r>
                <a:rPr lang="ja-JP" altLang="en-US" sz="1400" dirty="0">
                  <a:solidFill>
                    <a:prstClr val="black"/>
                  </a:solidFill>
                </a:rPr>
                <a:t>年　</a:t>
              </a:r>
              <a:r>
                <a:rPr lang="ja-JP" altLang="en-US" sz="1400" dirty="0" smtClean="0">
                  <a:solidFill>
                    <a:prstClr val="black"/>
                  </a:solidFill>
                </a:rPr>
                <a:t>地域</a:t>
              </a:r>
              <a:r>
                <a:rPr lang="ja-JP" altLang="en-US" sz="1400" dirty="0">
                  <a:solidFill>
                    <a:prstClr val="black"/>
                  </a:solidFill>
                </a:rPr>
                <a:t>医療再生</a:t>
              </a:r>
              <a:r>
                <a:rPr lang="ja-JP" altLang="en-US" sz="1400" dirty="0" smtClean="0">
                  <a:solidFill>
                    <a:prstClr val="black"/>
                  </a:solidFill>
                </a:rPr>
                <a:t>基金を活用した事業実施</a:t>
              </a:r>
              <a:endParaRPr lang="en-US" altLang="ja-JP" sz="1400" dirty="0">
                <a:solidFill>
                  <a:prstClr val="black"/>
                </a:solidFill>
              </a:endParaRPr>
            </a:p>
            <a:p>
              <a:pPr marL="182563" indent="-182563"/>
              <a:r>
                <a:rPr lang="ja-JP" altLang="en-US" sz="1400" dirty="0">
                  <a:solidFill>
                    <a:prstClr val="black"/>
                  </a:solidFill>
                </a:rPr>
                <a:t>■</a:t>
              </a:r>
              <a:r>
                <a:rPr lang="en-US" altLang="ja-JP" sz="1400" dirty="0">
                  <a:solidFill>
                    <a:prstClr val="black"/>
                  </a:solidFill>
                </a:rPr>
                <a:t>26</a:t>
              </a:r>
              <a:r>
                <a:rPr lang="ja-JP" altLang="en-US" sz="1400" dirty="0">
                  <a:solidFill>
                    <a:prstClr val="black"/>
                  </a:solidFill>
                </a:rPr>
                <a:t>年　介護保険法</a:t>
              </a:r>
              <a:r>
                <a:rPr lang="ja-JP" altLang="en-US" sz="1400" dirty="0" smtClean="0">
                  <a:solidFill>
                    <a:prstClr val="black"/>
                  </a:solidFill>
                </a:rPr>
                <a:t>改正</a:t>
              </a:r>
              <a:r>
                <a:rPr lang="ja-JP" altLang="en-US" sz="1050" dirty="0" smtClean="0">
                  <a:solidFill>
                    <a:schemeClr val="tx1"/>
                  </a:solidFill>
                </a:rPr>
                <a:t>（</a:t>
              </a:r>
              <a:r>
                <a:rPr lang="ja-JP" altLang="en-US" sz="1050" dirty="0">
                  <a:solidFill>
                    <a:schemeClr val="tx1"/>
                  </a:solidFill>
                </a:rPr>
                <a:t>在宅医療・介護連携拠点の機能を</a:t>
              </a:r>
              <a:r>
                <a:rPr lang="ja-JP" altLang="en-US" sz="1050" dirty="0" smtClean="0">
                  <a:solidFill>
                    <a:prstClr val="black"/>
                  </a:solidFill>
                </a:rPr>
                <a:t>地域</a:t>
              </a:r>
              <a:r>
                <a:rPr lang="ja-JP" altLang="en-US" sz="1050" dirty="0">
                  <a:solidFill>
                    <a:prstClr val="black"/>
                  </a:solidFill>
                </a:rPr>
                <a:t>支援</a:t>
              </a:r>
              <a:r>
                <a:rPr lang="ja-JP" altLang="en-US" sz="1050" dirty="0" smtClean="0">
                  <a:solidFill>
                    <a:prstClr val="black"/>
                  </a:solidFill>
                </a:rPr>
                <a:t>事業へ位置づけ）</a:t>
              </a:r>
              <a:endParaRPr lang="ja-JP" altLang="en-US" sz="1050" dirty="0">
                <a:solidFill>
                  <a:prstClr val="black"/>
                </a:solidFill>
              </a:endParaRPr>
            </a:p>
            <a:p>
              <a:endParaRPr lang="ja-JP" altLang="en-US" sz="1400" dirty="0">
                <a:solidFill>
                  <a:prstClr val="white"/>
                </a:solidFill>
              </a:endParaRPr>
            </a:p>
          </p:txBody>
        </p:sp>
        <p:sp>
          <p:nvSpPr>
            <p:cNvPr id="36" name="右矢印吹き出し 35"/>
            <p:cNvSpPr/>
            <p:nvPr/>
          </p:nvSpPr>
          <p:spPr>
            <a:xfrm>
              <a:off x="3944888" y="847271"/>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endParaRPr lang="en-US" altLang="ja-JP" sz="1400" dirty="0" smtClean="0">
                <a:solidFill>
                  <a:prstClr val="black"/>
                </a:solidFill>
              </a:endParaRPr>
            </a:p>
            <a:p>
              <a:r>
                <a:rPr lang="ja-JP" altLang="en-US" sz="1400" dirty="0" smtClean="0">
                  <a:solidFill>
                    <a:prstClr val="black"/>
                  </a:solidFill>
                </a:rPr>
                <a:t>■</a:t>
              </a:r>
              <a:r>
                <a:rPr lang="en-US" altLang="ja-JP" sz="1400" dirty="0">
                  <a:solidFill>
                    <a:prstClr val="black"/>
                  </a:solidFill>
                </a:rPr>
                <a:t>27</a:t>
              </a:r>
              <a:r>
                <a:rPr lang="ja-JP" altLang="en-US" sz="1400" dirty="0">
                  <a:solidFill>
                    <a:prstClr val="black"/>
                  </a:solidFill>
                </a:rPr>
                <a:t>年</a:t>
              </a:r>
              <a:r>
                <a:rPr lang="en-US" altLang="ja-JP" sz="1400" dirty="0">
                  <a:solidFill>
                    <a:prstClr val="black"/>
                  </a:solidFill>
                </a:rPr>
                <a:t>4</a:t>
              </a:r>
              <a:r>
                <a:rPr lang="ja-JP" altLang="en-US" sz="1400" dirty="0">
                  <a:solidFill>
                    <a:prstClr val="black"/>
                  </a:solidFill>
                </a:rPr>
                <a:t>月　</a:t>
              </a:r>
              <a:r>
                <a:rPr lang="ja-JP" altLang="en-US" sz="1400" dirty="0" smtClean="0">
                  <a:solidFill>
                    <a:prstClr val="black"/>
                  </a:solidFill>
                </a:rPr>
                <a:t>改正法施行</a:t>
              </a:r>
              <a:endParaRPr lang="en-US" altLang="ja-JP" sz="1400" dirty="0">
                <a:solidFill>
                  <a:prstClr val="black"/>
                </a:solidFill>
              </a:endParaRPr>
            </a:p>
            <a:p>
              <a:pPr marL="182563" indent="-182563"/>
              <a:r>
                <a:rPr lang="ja-JP" altLang="en-US" sz="1400" dirty="0" smtClean="0">
                  <a:solidFill>
                    <a:prstClr val="black"/>
                  </a:solidFill>
                </a:rPr>
                <a:t>■取組可能な市町村</a:t>
              </a:r>
              <a:r>
                <a:rPr lang="ja-JP" altLang="en-US" sz="1400" dirty="0">
                  <a:solidFill>
                    <a:prstClr val="black"/>
                  </a:solidFill>
                </a:rPr>
                <a:t>から</a:t>
              </a:r>
              <a:r>
                <a:rPr lang="ja-JP" altLang="en-US" sz="1400" dirty="0" smtClean="0">
                  <a:solidFill>
                    <a:prstClr val="black"/>
                  </a:solidFill>
                </a:rPr>
                <a:t>順次実施。小規模市町村では事業の共同実施等を</a:t>
              </a:r>
              <a:r>
                <a:rPr lang="ja-JP" altLang="en-US" sz="1400" dirty="0">
                  <a:solidFill>
                    <a:prstClr val="black"/>
                  </a:solidFill>
                </a:rPr>
                <a:t>可能とする</a:t>
              </a:r>
              <a:r>
                <a:rPr lang="ja-JP" altLang="en-US" sz="1400" dirty="0" smtClean="0">
                  <a:solidFill>
                    <a:prstClr val="black"/>
                  </a:solidFill>
                </a:rPr>
                <a:t>。都道府県による支援等も実施。</a:t>
              </a:r>
              <a:endParaRPr lang="ja-JP" altLang="en-US" sz="1400" dirty="0">
                <a:solidFill>
                  <a:prstClr val="black"/>
                </a:solidFill>
              </a:endParaRPr>
            </a:p>
            <a:p>
              <a:pPr algn="ctr"/>
              <a:endParaRPr lang="ja-JP" altLang="en-US" sz="1400" dirty="0">
                <a:solidFill>
                  <a:prstClr val="black"/>
                </a:solidFill>
              </a:endParaRPr>
            </a:p>
          </p:txBody>
        </p:sp>
        <p:sp>
          <p:nvSpPr>
            <p:cNvPr id="38" name="右矢印吹き出し 37"/>
            <p:cNvSpPr/>
            <p:nvPr/>
          </p:nvSpPr>
          <p:spPr>
            <a:xfrm>
              <a:off x="6897216" y="847271"/>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400" dirty="0" smtClean="0">
                  <a:solidFill>
                    <a:prstClr val="black"/>
                  </a:solidFill>
                </a:rPr>
                <a:t>■全て</a:t>
              </a:r>
              <a:r>
                <a:rPr lang="ja-JP" altLang="en-US" sz="1400" dirty="0">
                  <a:solidFill>
                    <a:prstClr val="black"/>
                  </a:solidFill>
                </a:rPr>
                <a:t>の市町村で</a:t>
              </a:r>
              <a:r>
                <a:rPr lang="ja-JP" altLang="en-US" sz="1400" dirty="0" smtClean="0">
                  <a:solidFill>
                    <a:prstClr val="black"/>
                  </a:solidFill>
                </a:rPr>
                <a:t>実施（小規模市町村では事業の共同実施等を</a:t>
              </a:r>
              <a:r>
                <a:rPr lang="ja-JP" altLang="en-US" sz="1400" dirty="0">
                  <a:solidFill>
                    <a:prstClr val="black"/>
                  </a:solidFill>
                </a:rPr>
                <a:t>可能とする</a:t>
              </a:r>
              <a:r>
                <a:rPr lang="ja-JP" altLang="en-US" sz="1400" dirty="0" smtClean="0">
                  <a:solidFill>
                    <a:prstClr val="black"/>
                  </a:solidFill>
                </a:rPr>
                <a:t>）</a:t>
              </a:r>
              <a:endParaRPr lang="ja-JP" altLang="en-US" sz="1400" dirty="0">
                <a:solidFill>
                  <a:prstClr val="black"/>
                </a:solidFill>
              </a:endParaRPr>
            </a:p>
            <a:p>
              <a:pPr algn="ctr"/>
              <a:endParaRPr lang="ja-JP" altLang="en-US" sz="1400" dirty="0">
                <a:solidFill>
                  <a:prstClr val="white"/>
                </a:solidFill>
              </a:endParaRPr>
            </a:p>
          </p:txBody>
        </p:sp>
        <p:sp>
          <p:nvSpPr>
            <p:cNvPr id="30" name="角丸四角形 29"/>
            <p:cNvSpPr/>
            <p:nvPr/>
          </p:nvSpPr>
          <p:spPr>
            <a:xfrm>
              <a:off x="72008" y="939238"/>
              <a:ext cx="848544" cy="905586"/>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smtClean="0">
                  <a:solidFill>
                    <a:prstClr val="white"/>
                  </a:solidFill>
                </a:rPr>
                <a:t>医療・介護連携</a:t>
              </a:r>
              <a:endParaRPr lang="ja-JP" altLang="en-US" sz="1400" b="1" dirty="0">
                <a:solidFill>
                  <a:prstClr val="white"/>
                </a:solidFill>
              </a:endParaRPr>
            </a:p>
          </p:txBody>
        </p:sp>
      </p:grpSp>
      <p:sp>
        <p:nvSpPr>
          <p:cNvPr id="31" name="スライド番号プレースホルダー 4"/>
          <p:cNvSpPr txBox="1">
            <a:spLocks/>
          </p:cNvSpPr>
          <p:nvPr/>
        </p:nvSpPr>
        <p:spPr>
          <a:xfrm>
            <a:off x="9345488" y="6573861"/>
            <a:ext cx="576064" cy="311523"/>
          </a:xfrm>
          <a:prstGeom prst="rect">
            <a:avLst/>
          </a:prstGeom>
          <a:solidFill>
            <a:schemeClr val="bg1">
              <a:alpha val="74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70</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637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467" y="30879"/>
            <a:ext cx="9878533" cy="404663"/>
          </a:xfrm>
          <a:noFill/>
          <a:ln>
            <a:noFill/>
          </a:ln>
        </p:spPr>
        <p:txBody>
          <a:bodyPr>
            <a:noAutofit/>
          </a:bodyPr>
          <a:lstStyle/>
          <a:p>
            <a:r>
              <a:rPr lang="ja-JP" altLang="en-US" sz="2000" b="1" dirty="0" smtClean="0"/>
              <a:t>要支援者の訪問介護、通所介護の</a:t>
            </a:r>
            <a:r>
              <a:rPr lang="ja-JP" altLang="en-US" sz="2000" b="1" dirty="0"/>
              <a:t>総合事業への</a:t>
            </a:r>
            <a:r>
              <a:rPr lang="ja-JP" altLang="en-US" sz="2000" b="1" dirty="0" smtClean="0"/>
              <a:t>移行（介護予防・生活支援サービス事業）</a:t>
            </a:r>
            <a:endParaRPr kumimoji="1" lang="ja-JP" altLang="en-US" sz="2000" b="1" dirty="0"/>
          </a:p>
        </p:txBody>
      </p:sp>
      <p:sp>
        <p:nvSpPr>
          <p:cNvPr id="5" name="角丸四角形 4"/>
          <p:cNvSpPr/>
          <p:nvPr/>
        </p:nvSpPr>
        <p:spPr>
          <a:xfrm>
            <a:off x="214790" y="1521949"/>
            <a:ext cx="3010410" cy="394883"/>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予防給付</a:t>
            </a:r>
            <a:r>
              <a:rPr lang="ja-JP" altLang="en-US" dirty="0">
                <a:solidFill>
                  <a:prstClr val="black"/>
                </a:solidFill>
              </a:rPr>
              <a:t>による</a:t>
            </a:r>
            <a:r>
              <a:rPr lang="ja-JP" altLang="en-US" dirty="0" smtClean="0">
                <a:solidFill>
                  <a:prstClr val="black"/>
                </a:solidFill>
              </a:rPr>
              <a:t>サービス</a:t>
            </a:r>
            <a:endParaRPr lang="ja-JP" altLang="en-US" dirty="0">
              <a:solidFill>
                <a:prstClr val="black"/>
              </a:solidFill>
            </a:endParaRPr>
          </a:p>
        </p:txBody>
      </p:sp>
      <p:sp>
        <p:nvSpPr>
          <p:cNvPr id="12" name="正方形/長方形 11"/>
          <p:cNvSpPr/>
          <p:nvPr/>
        </p:nvSpPr>
        <p:spPr>
          <a:xfrm>
            <a:off x="331805" y="1953754"/>
            <a:ext cx="2657957" cy="478761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8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r>
              <a:rPr lang="ja-JP" altLang="en-US" sz="1200" dirty="0">
                <a:solidFill>
                  <a:prstClr val="black"/>
                </a:solidFill>
              </a:rPr>
              <a:t>・訪問看護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・訪問リハビリテーション</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・通所リハビリテーション</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・短期入所療養介護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・居宅療養管理指導</a:t>
            </a:r>
            <a:endParaRPr lang="en-US" altLang="ja-JP" sz="1200" dirty="0">
              <a:solidFill>
                <a:prstClr val="black"/>
              </a:solidFill>
            </a:endParaRPr>
          </a:p>
          <a:p>
            <a:pPr fontAlgn="base">
              <a:spcBef>
                <a:spcPct val="0"/>
              </a:spcBef>
              <a:spcAft>
                <a:spcPct val="0"/>
              </a:spcAft>
            </a:pPr>
            <a:r>
              <a:rPr lang="ja-JP" altLang="en-US" sz="1200" dirty="0" smtClean="0">
                <a:solidFill>
                  <a:prstClr val="black"/>
                </a:solidFill>
              </a:rPr>
              <a:t>・</a:t>
            </a:r>
            <a:r>
              <a:rPr lang="ja-JP" altLang="en-US" sz="1200" dirty="0">
                <a:solidFill>
                  <a:prstClr val="black"/>
                </a:solidFill>
              </a:rPr>
              <a:t>特定施設入所者生活介護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・短期入所者生活介護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・訪問入浴介護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・認知症対応型通所介護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・小規模多機能型居宅介護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・認知症対応型共同生活介護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・福祉用具貸与</a:t>
            </a:r>
            <a:endParaRPr lang="en-US" altLang="ja-JP" sz="1200" dirty="0">
              <a:solidFill>
                <a:prstClr val="black"/>
              </a:solidFill>
            </a:endParaRPr>
          </a:p>
          <a:p>
            <a:pPr fontAlgn="base">
              <a:spcBef>
                <a:spcPct val="0"/>
              </a:spcBef>
              <a:spcAft>
                <a:spcPct val="0"/>
              </a:spcAft>
            </a:pPr>
            <a:r>
              <a:rPr lang="ja-JP" altLang="en-US" sz="1200" dirty="0" smtClean="0">
                <a:solidFill>
                  <a:prstClr val="black"/>
                </a:solidFill>
              </a:rPr>
              <a:t>・</a:t>
            </a:r>
            <a:r>
              <a:rPr lang="ja-JP" altLang="en-US" sz="1200" dirty="0">
                <a:solidFill>
                  <a:prstClr val="black"/>
                </a:solidFill>
              </a:rPr>
              <a:t>福祉用具販売</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・住宅改修　　　　　　　　　　　</a:t>
            </a:r>
            <a:r>
              <a:rPr lang="ja-JP" altLang="en-US" sz="1200" dirty="0" smtClean="0">
                <a:solidFill>
                  <a:prstClr val="black"/>
                </a:solidFill>
              </a:rPr>
              <a:t>など</a:t>
            </a:r>
            <a:endParaRPr lang="en-US" altLang="ja-JP" sz="12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4" name="角丸四角形 13"/>
          <p:cNvSpPr/>
          <p:nvPr/>
        </p:nvSpPr>
        <p:spPr>
          <a:xfrm>
            <a:off x="5241032" y="1464146"/>
            <a:ext cx="4140548" cy="538899"/>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新しい総合事業</a:t>
            </a:r>
            <a:r>
              <a:rPr lang="ja-JP" altLang="en-US" dirty="0">
                <a:solidFill>
                  <a:prstClr val="black"/>
                </a:solidFill>
              </a:rPr>
              <a:t>による</a:t>
            </a:r>
            <a:r>
              <a:rPr lang="ja-JP" altLang="en-US" dirty="0" smtClean="0">
                <a:solidFill>
                  <a:prstClr val="black"/>
                </a:solidFill>
              </a:rPr>
              <a:t>サービス</a:t>
            </a:r>
            <a:endParaRPr lang="en-US" altLang="ja-JP" dirty="0" smtClean="0">
              <a:solidFill>
                <a:prstClr val="black"/>
              </a:solidFill>
            </a:endParaRPr>
          </a:p>
          <a:p>
            <a:pPr algn="ctr" fontAlgn="base">
              <a:spcBef>
                <a:spcPct val="0"/>
              </a:spcBef>
              <a:spcAft>
                <a:spcPct val="0"/>
              </a:spcAft>
            </a:pPr>
            <a:r>
              <a:rPr lang="ja-JP" altLang="en-US" sz="1600" dirty="0">
                <a:solidFill>
                  <a:prstClr val="black"/>
                </a:solidFill>
              </a:rPr>
              <a:t>（介護</a:t>
            </a:r>
            <a:r>
              <a:rPr lang="ja-JP" altLang="en-US" sz="1600" dirty="0" smtClean="0">
                <a:solidFill>
                  <a:prstClr val="black"/>
                </a:solidFill>
              </a:rPr>
              <a:t>予防</a:t>
            </a:r>
            <a:r>
              <a:rPr lang="ja-JP" altLang="en-US" sz="1600" dirty="0">
                <a:solidFill>
                  <a:prstClr val="black"/>
                </a:solidFill>
              </a:rPr>
              <a:t>・生活</a:t>
            </a:r>
            <a:r>
              <a:rPr lang="ja-JP" altLang="en-US" sz="1600" dirty="0" smtClean="0">
                <a:solidFill>
                  <a:prstClr val="black"/>
                </a:solidFill>
              </a:rPr>
              <a:t>支援サービス事業）</a:t>
            </a:r>
            <a:endParaRPr lang="ja-JP" altLang="en-US" sz="1600" dirty="0">
              <a:solidFill>
                <a:prstClr val="black"/>
              </a:solidFill>
            </a:endParaRPr>
          </a:p>
        </p:txBody>
      </p:sp>
      <p:sp>
        <p:nvSpPr>
          <p:cNvPr id="15" name="正方形/長方形 14"/>
          <p:cNvSpPr/>
          <p:nvPr/>
        </p:nvSpPr>
        <p:spPr>
          <a:xfrm>
            <a:off x="5241036" y="2046399"/>
            <a:ext cx="4142092" cy="169127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100" dirty="0">
              <a:solidFill>
                <a:prstClr val="black"/>
              </a:solidFill>
            </a:endParaRPr>
          </a:p>
          <a:p>
            <a:pPr fontAlgn="base">
              <a:spcBef>
                <a:spcPct val="0"/>
              </a:spcBef>
              <a:spcAft>
                <a:spcPct val="0"/>
              </a:spcAft>
            </a:pPr>
            <a:endParaRPr lang="en-US" altLang="ja-JP" sz="1100" dirty="0">
              <a:solidFill>
                <a:prstClr val="black"/>
              </a:solidFill>
            </a:endParaRPr>
          </a:p>
          <a:p>
            <a:pPr fontAlgn="base">
              <a:spcBef>
                <a:spcPct val="0"/>
              </a:spcBef>
              <a:spcAft>
                <a:spcPct val="0"/>
              </a:spcAft>
            </a:pPr>
            <a:r>
              <a:rPr lang="ja-JP" altLang="en-US" sz="1100" dirty="0">
                <a:solidFill>
                  <a:prstClr val="black"/>
                </a:solidFill>
              </a:rPr>
              <a:t>　</a:t>
            </a:r>
            <a:endParaRPr lang="en-US" altLang="ja-JP" sz="1000" dirty="0">
              <a:solidFill>
                <a:prstClr val="black"/>
              </a:solidFill>
            </a:endParaRPr>
          </a:p>
        </p:txBody>
      </p:sp>
      <p:sp>
        <p:nvSpPr>
          <p:cNvPr id="41" name="右矢印 40"/>
          <p:cNvSpPr/>
          <p:nvPr/>
        </p:nvSpPr>
        <p:spPr>
          <a:xfrm>
            <a:off x="3323813" y="2145951"/>
            <a:ext cx="1440160" cy="720999"/>
          </a:xfrm>
          <a:prstGeom prst="rightArrow">
            <a:avLst>
              <a:gd name="adj1" fmla="val 63210"/>
              <a:gd name="adj2" fmla="val 58574"/>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ja-JP" altLang="en-US" sz="1200" dirty="0">
              <a:solidFill>
                <a:prstClr val="black"/>
              </a:solidFill>
            </a:endParaRPr>
          </a:p>
        </p:txBody>
      </p:sp>
      <p:sp>
        <p:nvSpPr>
          <p:cNvPr id="4" name="テキスト ボックス 3"/>
          <p:cNvSpPr txBox="1"/>
          <p:nvPr/>
        </p:nvSpPr>
        <p:spPr>
          <a:xfrm>
            <a:off x="5277310" y="1987212"/>
            <a:ext cx="2033995" cy="1631216"/>
          </a:xfrm>
          <a:prstGeom prst="rect">
            <a:avLst/>
          </a:prstGeom>
          <a:noFill/>
        </p:spPr>
        <p:txBody>
          <a:bodyPr wrap="square" rtlCol="0">
            <a:spAutoFit/>
          </a:bodyPr>
          <a:lstStyle/>
          <a:p>
            <a:pPr fontAlgn="base">
              <a:spcBef>
                <a:spcPct val="0"/>
              </a:spcBef>
              <a:spcAft>
                <a:spcPct val="0"/>
              </a:spcAft>
            </a:pPr>
            <a:endParaRPr lang="en-US" altLang="ja-JP" sz="1600" dirty="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・訪問型サービス</a:t>
            </a:r>
            <a:endParaRPr lang="en-US" altLang="ja-JP" sz="1400" dirty="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・通所型</a:t>
            </a:r>
            <a:r>
              <a:rPr lang="ja-JP" altLang="en-US" sz="1400" dirty="0" smtClean="0">
                <a:solidFill>
                  <a:prstClr val="black"/>
                </a:solidFill>
                <a:latin typeface="Arial" pitchFamily="34" charset="0"/>
              </a:rPr>
              <a:t>サービス</a:t>
            </a: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r>
              <a:rPr lang="ja-JP" altLang="en-US" sz="1400" dirty="0" smtClean="0">
                <a:solidFill>
                  <a:prstClr val="black"/>
                </a:solidFill>
                <a:latin typeface="Arial" pitchFamily="34" charset="0"/>
              </a:rPr>
              <a:t>・生活支援サービス</a:t>
            </a:r>
            <a:endParaRPr lang="en-US" altLang="ja-JP" sz="1400" dirty="0" smtClean="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（配食・見守り等）</a:t>
            </a:r>
            <a:endParaRPr lang="ja-JP" altLang="en-US" sz="1400" dirty="0">
              <a:solidFill>
                <a:prstClr val="black"/>
              </a:solidFill>
              <a:latin typeface="Arial" pitchFamily="34" charset="0"/>
            </a:endParaRPr>
          </a:p>
        </p:txBody>
      </p:sp>
      <p:sp>
        <p:nvSpPr>
          <p:cNvPr id="52" name="四角形吹き出し 51"/>
          <p:cNvSpPr/>
          <p:nvPr/>
        </p:nvSpPr>
        <p:spPr>
          <a:xfrm>
            <a:off x="7045453" y="2102034"/>
            <a:ext cx="2660074" cy="288000"/>
          </a:xfrm>
          <a:prstGeom prst="wedgeRectCallout">
            <a:avLst>
              <a:gd name="adj1" fmla="val -59954"/>
              <a:gd name="adj2" fmla="val 43180"/>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・多様な担い手による生活支援</a:t>
            </a:r>
            <a:endParaRPr lang="en-US" altLang="ja-JP" sz="1400" dirty="0">
              <a:solidFill>
                <a:prstClr val="black"/>
              </a:solidFill>
            </a:endParaRPr>
          </a:p>
        </p:txBody>
      </p:sp>
      <p:sp>
        <p:nvSpPr>
          <p:cNvPr id="25" name="四角形吹き出し 24"/>
          <p:cNvSpPr/>
          <p:nvPr/>
        </p:nvSpPr>
        <p:spPr>
          <a:xfrm>
            <a:off x="7045452" y="2486185"/>
            <a:ext cx="2660075" cy="432000"/>
          </a:xfrm>
          <a:prstGeom prst="wedgeRectCallout">
            <a:avLst>
              <a:gd name="adj1" fmla="val -59888"/>
              <a:gd name="adj2" fmla="val -2253"/>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・ミニデイなどの通いの場</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・運動、栄養、口腔ケア等の教室</a:t>
            </a:r>
            <a:endParaRPr lang="en-US" altLang="ja-JP" sz="1400" dirty="0">
              <a:solidFill>
                <a:prstClr val="black"/>
              </a:solidFill>
            </a:endParaRPr>
          </a:p>
        </p:txBody>
      </p:sp>
      <p:cxnSp>
        <p:nvCxnSpPr>
          <p:cNvPr id="31" name="直線コネクタ 30"/>
          <p:cNvCxnSpPr/>
          <p:nvPr/>
        </p:nvCxnSpPr>
        <p:spPr>
          <a:xfrm>
            <a:off x="293497" y="3737670"/>
            <a:ext cx="2693476"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505971" y="2169880"/>
            <a:ext cx="1516393" cy="1369188"/>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fontAlgn="base">
              <a:spcBef>
                <a:spcPct val="0"/>
              </a:spcBef>
              <a:spcAft>
                <a:spcPct val="0"/>
              </a:spcAft>
            </a:pPr>
            <a:r>
              <a:rPr lang="ja-JP" altLang="en-US" sz="1400" dirty="0" smtClean="0">
                <a:solidFill>
                  <a:prstClr val="black"/>
                </a:solidFill>
              </a:rPr>
              <a:t>・訪問介護</a:t>
            </a:r>
          </a:p>
          <a:p>
            <a:pPr fontAlgn="base">
              <a:spcBef>
                <a:spcPct val="0"/>
              </a:spcBef>
              <a:spcAft>
                <a:spcPct val="0"/>
              </a:spcAft>
            </a:pPr>
            <a:endParaRPr lang="en-US" altLang="ja-JP" sz="1400" dirty="0" smtClean="0">
              <a:solidFill>
                <a:prstClr val="black"/>
              </a:solidFill>
            </a:endParaRPr>
          </a:p>
          <a:p>
            <a:pPr fontAlgn="base">
              <a:spcBef>
                <a:spcPct val="0"/>
              </a:spcBef>
              <a:spcAft>
                <a:spcPct val="0"/>
              </a:spcAft>
            </a:pPr>
            <a:endParaRPr lang="ja-JP" altLang="en-US" sz="1400" dirty="0" smtClean="0">
              <a:solidFill>
                <a:prstClr val="black"/>
              </a:solidFill>
            </a:endParaRPr>
          </a:p>
          <a:p>
            <a:pPr fontAlgn="base">
              <a:spcBef>
                <a:spcPct val="0"/>
              </a:spcBef>
              <a:spcAft>
                <a:spcPct val="0"/>
              </a:spcAft>
            </a:pPr>
            <a:r>
              <a:rPr lang="ja-JP" altLang="en-US" sz="1400" dirty="0" smtClean="0">
                <a:solidFill>
                  <a:prstClr val="black"/>
                </a:solidFill>
              </a:rPr>
              <a:t>・通所介護</a:t>
            </a:r>
            <a:endParaRPr lang="ja-JP" altLang="en-US" sz="1400" dirty="0">
              <a:solidFill>
                <a:prstClr val="black"/>
              </a:solidFill>
            </a:endParaRPr>
          </a:p>
        </p:txBody>
      </p:sp>
      <p:sp>
        <p:nvSpPr>
          <p:cNvPr id="3" name="右中かっこ 2"/>
          <p:cNvSpPr/>
          <p:nvPr/>
        </p:nvSpPr>
        <p:spPr>
          <a:xfrm>
            <a:off x="3314283" y="3911660"/>
            <a:ext cx="144016" cy="275769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3674323" y="4941168"/>
            <a:ext cx="1710725" cy="646331"/>
          </a:xfrm>
          <a:prstGeom prst="rect">
            <a:avLst/>
          </a:prstGeom>
          <a:noFill/>
        </p:spPr>
        <p:txBody>
          <a:bodyPr wrap="none" rtlCol="0">
            <a:spAutoFit/>
          </a:bodyPr>
          <a:lstStyle/>
          <a:p>
            <a:r>
              <a:rPr kumimoji="1" lang="ja-JP" altLang="en-US" dirty="0" smtClean="0"/>
              <a:t>従来通り</a:t>
            </a:r>
            <a:endParaRPr kumimoji="1" lang="en-US" altLang="ja-JP" dirty="0" smtClean="0"/>
          </a:p>
          <a:p>
            <a:r>
              <a:rPr lang="ja-JP" altLang="en-US" dirty="0" smtClean="0"/>
              <a:t>予防給付</a:t>
            </a:r>
            <a:r>
              <a:rPr lang="ja-JP" altLang="en-US" dirty="0"/>
              <a:t>で行う</a:t>
            </a:r>
            <a:endParaRPr kumimoji="1" lang="ja-JP" altLang="en-US" dirty="0"/>
          </a:p>
        </p:txBody>
      </p:sp>
      <p:sp>
        <p:nvSpPr>
          <p:cNvPr id="50" name="テキスト ボックス 49"/>
          <p:cNvSpPr txBox="1"/>
          <p:nvPr/>
        </p:nvSpPr>
        <p:spPr>
          <a:xfrm>
            <a:off x="3170266" y="2954293"/>
            <a:ext cx="1980029" cy="584775"/>
          </a:xfrm>
          <a:prstGeom prst="rect">
            <a:avLst/>
          </a:prstGeom>
          <a:noFill/>
        </p:spPr>
        <p:txBody>
          <a:bodyPr wrap="none" rtlCol="0">
            <a:spAutoFit/>
          </a:bodyPr>
          <a:lstStyle/>
          <a:p>
            <a:r>
              <a:rPr kumimoji="1" lang="ja-JP" altLang="en-US" sz="1600" dirty="0" smtClean="0"/>
              <a:t>訪問介護、通所介護</a:t>
            </a:r>
            <a:endParaRPr kumimoji="1" lang="en-US" altLang="ja-JP" sz="1600" dirty="0" smtClean="0"/>
          </a:p>
          <a:p>
            <a:r>
              <a:rPr kumimoji="1" lang="ja-JP" altLang="en-US" sz="1600" dirty="0" smtClean="0"/>
              <a:t>について事業へ移行</a:t>
            </a:r>
            <a:endParaRPr kumimoji="1" lang="ja-JP" altLang="en-US" sz="1600" dirty="0"/>
          </a:p>
        </p:txBody>
      </p:sp>
      <p:sp>
        <p:nvSpPr>
          <p:cNvPr id="51" name="角丸四角形 50"/>
          <p:cNvSpPr/>
          <p:nvPr/>
        </p:nvSpPr>
        <p:spPr>
          <a:xfrm>
            <a:off x="125315" y="476672"/>
            <a:ext cx="9648000" cy="864096"/>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lang="ja-JP" altLang="en-US" sz="1600" dirty="0" smtClean="0">
                <a:solidFill>
                  <a:prstClr val="black"/>
                </a:solidFill>
              </a:rPr>
              <a:t>○</a:t>
            </a:r>
            <a:r>
              <a:rPr lang="ja-JP" altLang="en-US" sz="1600" dirty="0">
                <a:solidFill>
                  <a:prstClr val="black"/>
                </a:solidFill>
              </a:rPr>
              <a:t>　</a:t>
            </a:r>
            <a:r>
              <a:rPr lang="ja-JP" altLang="en-US" sz="1600" dirty="0" smtClean="0">
                <a:solidFill>
                  <a:prstClr val="black"/>
                </a:solidFill>
              </a:rPr>
              <a:t>多様な主体による柔軟な取り組みにより効果的かつ効率的にサービスを提供できるよう、予防給付の訪問介護、通所介護は、事業にすべて移行（平成２９年度末まで）</a:t>
            </a:r>
            <a:endParaRPr lang="en-US" altLang="ja-JP" sz="1600" dirty="0" smtClean="0">
              <a:solidFill>
                <a:prstClr val="black"/>
              </a:solidFill>
            </a:endParaRPr>
          </a:p>
          <a:p>
            <a:pPr>
              <a:spcBef>
                <a:spcPts val="600"/>
              </a:spcBef>
            </a:pPr>
            <a:r>
              <a:rPr lang="ja-JP" altLang="en-US" sz="1600" dirty="0" smtClean="0">
                <a:solidFill>
                  <a:prstClr val="black"/>
                </a:solidFill>
              </a:rPr>
              <a:t>○</a:t>
            </a:r>
            <a:r>
              <a:rPr lang="ja-JP" altLang="en-US" sz="1600" dirty="0">
                <a:solidFill>
                  <a:prstClr val="black"/>
                </a:solidFill>
              </a:rPr>
              <a:t>その他</a:t>
            </a:r>
            <a:r>
              <a:rPr lang="ja-JP" altLang="en-US" sz="1600" dirty="0" smtClean="0">
                <a:solidFill>
                  <a:prstClr val="black"/>
                </a:solidFill>
              </a:rPr>
              <a:t>の</a:t>
            </a:r>
            <a:r>
              <a:rPr lang="ja-JP" altLang="en-US" sz="1600" dirty="0">
                <a:solidFill>
                  <a:prstClr val="black"/>
                </a:solidFill>
              </a:rPr>
              <a:t>サービス</a:t>
            </a:r>
            <a:r>
              <a:rPr lang="ja-JP" altLang="en-US" sz="1600" dirty="0" smtClean="0">
                <a:solidFill>
                  <a:prstClr val="black"/>
                </a:solidFill>
              </a:rPr>
              <a:t>は</a:t>
            </a:r>
            <a:r>
              <a:rPr lang="ja-JP" altLang="en-US" sz="1600" dirty="0">
                <a:solidFill>
                  <a:prstClr val="black"/>
                </a:solidFill>
              </a:rPr>
              <a:t>、予防給付に</a:t>
            </a:r>
            <a:r>
              <a:rPr lang="ja-JP" altLang="en-US" sz="1600" dirty="0" smtClean="0">
                <a:solidFill>
                  <a:prstClr val="black"/>
                </a:solidFill>
              </a:rPr>
              <a:t>よる</a:t>
            </a:r>
            <a:r>
              <a:rPr lang="ja-JP" altLang="en-US" sz="1600" dirty="0">
                <a:solidFill>
                  <a:prstClr val="black"/>
                </a:solidFill>
              </a:rPr>
              <a:t>サービス</a:t>
            </a:r>
            <a:r>
              <a:rPr lang="ja-JP" altLang="en-US" sz="1600" dirty="0" smtClean="0">
                <a:solidFill>
                  <a:prstClr val="black"/>
                </a:solidFill>
              </a:rPr>
              <a:t>を利用</a:t>
            </a:r>
            <a:endParaRPr lang="en-US" altLang="ja-JP" sz="1600" dirty="0">
              <a:solidFill>
                <a:prstClr val="black"/>
              </a:solidFill>
            </a:endParaRPr>
          </a:p>
        </p:txBody>
      </p:sp>
      <p:sp>
        <p:nvSpPr>
          <p:cNvPr id="54" name="四角形吹き出し 53"/>
          <p:cNvSpPr/>
          <p:nvPr/>
        </p:nvSpPr>
        <p:spPr>
          <a:xfrm>
            <a:off x="7045453" y="3023114"/>
            <a:ext cx="2660075" cy="432000"/>
          </a:xfrm>
          <a:prstGeom prst="wedgeRectCallout">
            <a:avLst>
              <a:gd name="adj1" fmla="val -59501"/>
              <a:gd name="adj2" fmla="val -58093"/>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fontAlgn="base">
              <a:spcBef>
                <a:spcPct val="0"/>
              </a:spcBef>
              <a:spcAft>
                <a:spcPct val="0"/>
              </a:spcAft>
            </a:pPr>
            <a:r>
              <a:rPr lang="ja-JP" altLang="en-US" sz="1400" dirty="0" smtClean="0">
                <a:solidFill>
                  <a:prstClr val="black"/>
                </a:solidFill>
              </a:rPr>
              <a:t>・介護事業所による訪問型・通所型サービス</a:t>
            </a:r>
            <a:endParaRPr lang="en-US" altLang="ja-JP" sz="1400" dirty="0">
              <a:solidFill>
                <a:prstClr val="black"/>
              </a:solidFill>
            </a:endParaRPr>
          </a:p>
        </p:txBody>
      </p:sp>
      <p:sp>
        <p:nvSpPr>
          <p:cNvPr id="8" name="テキスト ボックス 7"/>
          <p:cNvSpPr txBox="1"/>
          <p:nvPr/>
        </p:nvSpPr>
        <p:spPr>
          <a:xfrm>
            <a:off x="5385048" y="3773162"/>
            <a:ext cx="4349268" cy="461665"/>
          </a:xfrm>
          <a:prstGeom prst="rect">
            <a:avLst/>
          </a:prstGeom>
          <a:noFill/>
        </p:spPr>
        <p:txBody>
          <a:bodyPr wrap="none" rtlCol="0">
            <a:spAutoFit/>
          </a:bodyPr>
          <a:lstStyle/>
          <a:p>
            <a:r>
              <a:rPr kumimoji="1" lang="en-US" altLang="ja-JP" sz="1200" dirty="0" smtClean="0"/>
              <a:t>※</a:t>
            </a:r>
            <a:r>
              <a:rPr kumimoji="1" lang="ja-JP" altLang="en-US" sz="1200" dirty="0" smtClean="0"/>
              <a:t>多様な主体による多様</a:t>
            </a:r>
            <a:r>
              <a:rPr kumimoji="1" lang="ja-JP" altLang="en-US" sz="1200" smtClean="0"/>
              <a:t>なサービスの提供</a:t>
            </a:r>
            <a:r>
              <a:rPr kumimoji="1" lang="ja-JP" altLang="en-US" sz="1200" dirty="0" smtClean="0"/>
              <a:t>を推進</a:t>
            </a:r>
            <a:endParaRPr kumimoji="1" lang="en-US" altLang="ja-JP" sz="1200" dirty="0" smtClean="0"/>
          </a:p>
          <a:p>
            <a:r>
              <a:rPr kumimoji="1" lang="en-US" altLang="ja-JP" sz="1200" dirty="0" smtClean="0"/>
              <a:t>※</a:t>
            </a:r>
            <a:r>
              <a:rPr kumimoji="1" lang="ja-JP" altLang="en-US" sz="1200" dirty="0" smtClean="0"/>
              <a:t>総合事業のみ利用の場合は、基本チェックリスト該当で利用可</a:t>
            </a:r>
            <a:endParaRPr kumimoji="1" lang="ja-JP" altLang="en-US" sz="1200" dirty="0"/>
          </a:p>
        </p:txBody>
      </p:sp>
      <p:sp>
        <p:nvSpPr>
          <p:cNvPr id="20" name="スライド番号プレースホルダー 4"/>
          <p:cNvSpPr txBox="1">
            <a:spLocks/>
          </p:cNvSpPr>
          <p:nvPr/>
        </p:nvSpPr>
        <p:spPr>
          <a:xfrm>
            <a:off x="9273480" y="6453336"/>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45</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363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144017"/>
            <a:ext cx="9878533" cy="40466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base">
              <a:spcAft>
                <a:spcPct val="0"/>
              </a:spcAft>
            </a:pPr>
            <a:r>
              <a:rPr lang="ja-JP" altLang="en-US" sz="2000" b="1" dirty="0" smtClean="0">
                <a:solidFill>
                  <a:prstClr val="black"/>
                </a:solidFill>
              </a:rPr>
              <a:t>要支援者に対する訪問介護・通所介護の多様化</a:t>
            </a:r>
            <a:r>
              <a:rPr lang="ja-JP" altLang="en-US" sz="2000" b="1" dirty="0">
                <a:solidFill>
                  <a:prstClr val="black"/>
                </a:solidFill>
              </a:rPr>
              <a:t>（</a:t>
            </a:r>
            <a:r>
              <a:rPr lang="ja-JP" altLang="en-US" sz="2000" b="1" dirty="0" smtClean="0">
                <a:solidFill>
                  <a:prstClr val="black"/>
                </a:solidFill>
              </a:rPr>
              <a:t>イメージ</a:t>
            </a:r>
            <a:r>
              <a:rPr lang="ja-JP" altLang="en-US" sz="2000" b="1" dirty="0">
                <a:solidFill>
                  <a:prstClr val="black"/>
                </a:solidFill>
              </a:rPr>
              <a:t>）</a:t>
            </a:r>
          </a:p>
        </p:txBody>
      </p:sp>
      <p:grpSp>
        <p:nvGrpSpPr>
          <p:cNvPr id="8" name="グループ化 7"/>
          <p:cNvGrpSpPr/>
          <p:nvPr/>
        </p:nvGrpSpPr>
        <p:grpSpPr>
          <a:xfrm>
            <a:off x="200472" y="1851095"/>
            <a:ext cx="8789963" cy="1721921"/>
            <a:chOff x="200472" y="559881"/>
            <a:chExt cx="8789963" cy="1721921"/>
          </a:xfrm>
        </p:grpSpPr>
        <p:sp>
          <p:nvSpPr>
            <p:cNvPr id="27" name="角丸四角形 26"/>
            <p:cNvSpPr/>
            <p:nvPr/>
          </p:nvSpPr>
          <p:spPr>
            <a:xfrm>
              <a:off x="200472" y="1345779"/>
              <a:ext cx="2232248" cy="499045"/>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rPr>
                <a:t>訪問介護</a:t>
              </a:r>
            </a:p>
          </p:txBody>
        </p:sp>
        <p:sp>
          <p:nvSpPr>
            <p:cNvPr id="39" name="正方形/長方形 38"/>
            <p:cNvSpPr/>
            <p:nvPr/>
          </p:nvSpPr>
          <p:spPr>
            <a:xfrm>
              <a:off x="200472" y="559881"/>
              <a:ext cx="2232248" cy="442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2000" b="1" dirty="0">
                  <a:solidFill>
                    <a:srgbClr val="1F497D"/>
                  </a:solidFill>
                </a:rPr>
                <a:t>【</a:t>
              </a:r>
              <a:r>
                <a:rPr lang="ja-JP" altLang="en-US" sz="2000" b="1" dirty="0">
                  <a:solidFill>
                    <a:srgbClr val="1F497D"/>
                  </a:solidFill>
                </a:rPr>
                <a:t>参考例</a:t>
              </a:r>
              <a:r>
                <a:rPr lang="en-US" altLang="ja-JP" sz="2000" b="1" dirty="0">
                  <a:solidFill>
                    <a:srgbClr val="1F497D"/>
                  </a:solidFill>
                </a:rPr>
                <a:t>】</a:t>
              </a:r>
              <a:endParaRPr lang="ja-JP" altLang="en-US" sz="2000" b="1" dirty="0">
                <a:solidFill>
                  <a:srgbClr val="1F497D"/>
                </a:solidFill>
              </a:endParaRPr>
            </a:p>
          </p:txBody>
        </p:sp>
        <p:sp>
          <p:nvSpPr>
            <p:cNvPr id="40" name="角丸四角形 39"/>
            <p:cNvSpPr/>
            <p:nvPr/>
          </p:nvSpPr>
          <p:spPr>
            <a:xfrm>
              <a:off x="3571530" y="774645"/>
              <a:ext cx="5418905" cy="49904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500" dirty="0">
                  <a:solidFill>
                    <a:prstClr val="black"/>
                  </a:solidFill>
                </a:rPr>
                <a:t>　既存の訪問介護事業所による身体</a:t>
              </a:r>
              <a:r>
                <a:rPr lang="ja-JP" altLang="en-US" sz="1500" dirty="0" smtClean="0">
                  <a:solidFill>
                    <a:prstClr val="black"/>
                  </a:solidFill>
                </a:rPr>
                <a:t>介護・生活援助の訪問</a:t>
              </a:r>
              <a:r>
                <a:rPr lang="ja-JP" altLang="en-US" sz="1500" dirty="0">
                  <a:solidFill>
                    <a:prstClr val="black"/>
                  </a:solidFill>
                </a:rPr>
                <a:t>介護</a:t>
              </a:r>
            </a:p>
          </p:txBody>
        </p:sp>
        <p:sp>
          <p:nvSpPr>
            <p:cNvPr id="41" name="角丸四角形 40"/>
            <p:cNvSpPr/>
            <p:nvPr/>
          </p:nvSpPr>
          <p:spPr>
            <a:xfrm>
              <a:off x="3564736" y="1286327"/>
              <a:ext cx="5424305" cy="49904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500" dirty="0">
                  <a:solidFill>
                    <a:prstClr val="black"/>
                  </a:solidFill>
                </a:rPr>
                <a:t>　ＮＰＯ、民間事業者等による掃除・洗濯等の生活支援サービス</a:t>
              </a:r>
            </a:p>
          </p:txBody>
        </p:sp>
        <p:sp>
          <p:nvSpPr>
            <p:cNvPr id="42" name="角丸四角形 41"/>
            <p:cNvSpPr/>
            <p:nvPr/>
          </p:nvSpPr>
          <p:spPr>
            <a:xfrm>
              <a:off x="3564736" y="1782757"/>
              <a:ext cx="5423416" cy="49904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500" dirty="0">
                  <a:solidFill>
                    <a:prstClr val="black"/>
                  </a:solidFill>
                </a:rPr>
                <a:t>　住民ボランティアによるゴミ出し等の生活支援サービス</a:t>
              </a:r>
            </a:p>
          </p:txBody>
        </p:sp>
        <p:sp>
          <p:nvSpPr>
            <p:cNvPr id="52" name="右矢印 51"/>
            <p:cNvSpPr/>
            <p:nvPr/>
          </p:nvSpPr>
          <p:spPr>
            <a:xfrm>
              <a:off x="2648744" y="1183952"/>
              <a:ext cx="792088" cy="745690"/>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grpSp>
      <p:grpSp>
        <p:nvGrpSpPr>
          <p:cNvPr id="6" name="グループ化 5"/>
          <p:cNvGrpSpPr/>
          <p:nvPr/>
        </p:nvGrpSpPr>
        <p:grpSpPr>
          <a:xfrm>
            <a:off x="205320" y="4351057"/>
            <a:ext cx="8789627" cy="1958263"/>
            <a:chOff x="205320" y="2711488"/>
            <a:chExt cx="8789627" cy="1958263"/>
          </a:xfrm>
        </p:grpSpPr>
        <p:sp>
          <p:nvSpPr>
            <p:cNvPr id="29" name="角丸四角形 28"/>
            <p:cNvSpPr/>
            <p:nvPr/>
          </p:nvSpPr>
          <p:spPr>
            <a:xfrm>
              <a:off x="205320" y="3385728"/>
              <a:ext cx="2227400" cy="499045"/>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rPr>
                <a:t>通所介護</a:t>
              </a:r>
            </a:p>
          </p:txBody>
        </p:sp>
        <p:sp>
          <p:nvSpPr>
            <p:cNvPr id="43" name="角丸四角形 42"/>
            <p:cNvSpPr/>
            <p:nvPr/>
          </p:nvSpPr>
          <p:spPr>
            <a:xfrm>
              <a:off x="3564736" y="2711488"/>
              <a:ext cx="5423417" cy="499045"/>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a:solidFill>
                    <a:prstClr val="black"/>
                  </a:solidFill>
                </a:rPr>
                <a:t>　既存の通所介護事業所による機能訓練等の通所介護</a:t>
              </a:r>
            </a:p>
          </p:txBody>
        </p:sp>
        <p:sp>
          <p:nvSpPr>
            <p:cNvPr id="44" name="角丸四角形 43"/>
            <p:cNvSpPr/>
            <p:nvPr/>
          </p:nvSpPr>
          <p:spPr>
            <a:xfrm>
              <a:off x="3564736" y="3210533"/>
              <a:ext cx="5423416" cy="499045"/>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a:solidFill>
                    <a:prstClr val="black"/>
                  </a:solidFill>
                </a:rPr>
                <a:t>　ＮＰＯ、民間事業者等によるミニデイサービス</a:t>
              </a:r>
            </a:p>
          </p:txBody>
        </p:sp>
        <p:sp>
          <p:nvSpPr>
            <p:cNvPr id="45" name="角丸四角形 44"/>
            <p:cNvSpPr/>
            <p:nvPr/>
          </p:nvSpPr>
          <p:spPr>
            <a:xfrm>
              <a:off x="3564735" y="3709578"/>
              <a:ext cx="5423417" cy="499045"/>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dirty="0">
                  <a:solidFill>
                    <a:prstClr val="black"/>
                  </a:solidFill>
                </a:rPr>
                <a:t>　</a:t>
              </a:r>
              <a:r>
                <a:rPr lang="ja-JP" altLang="en-US" sz="1600" dirty="0">
                  <a:solidFill>
                    <a:prstClr val="black"/>
                  </a:solidFill>
                </a:rPr>
                <a:t>コミュニティサロン、住民主体の運動・交流の場</a:t>
              </a:r>
            </a:p>
          </p:txBody>
        </p:sp>
        <p:sp>
          <p:nvSpPr>
            <p:cNvPr id="46" name="角丸四角形 45"/>
            <p:cNvSpPr/>
            <p:nvPr/>
          </p:nvSpPr>
          <p:spPr>
            <a:xfrm>
              <a:off x="3571530" y="4170706"/>
              <a:ext cx="5423417" cy="499045"/>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a:solidFill>
                    <a:prstClr val="black"/>
                  </a:solidFill>
                </a:rPr>
                <a:t>　リハビリ、栄養、口腔ケア等の専門職等が関与する教室</a:t>
              </a:r>
            </a:p>
          </p:txBody>
        </p:sp>
        <p:sp>
          <p:nvSpPr>
            <p:cNvPr id="53" name="右矢印 52"/>
            <p:cNvSpPr/>
            <p:nvPr/>
          </p:nvSpPr>
          <p:spPr>
            <a:xfrm>
              <a:off x="2677377" y="3280997"/>
              <a:ext cx="792088" cy="745690"/>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grpSp>
      <p:sp>
        <p:nvSpPr>
          <p:cNvPr id="55" name="角丸四角形 54"/>
          <p:cNvSpPr/>
          <p:nvPr/>
        </p:nvSpPr>
        <p:spPr>
          <a:xfrm>
            <a:off x="57528" y="692696"/>
            <a:ext cx="9648000" cy="798358"/>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rPr>
              <a:t>　○　全国一律のサービス内容であった訪問介護や通所介護については、事業に移行することにより</a:t>
            </a:r>
            <a:r>
              <a:rPr lang="ja-JP" altLang="en-US" sz="1600" dirty="0" smtClean="0">
                <a:solidFill>
                  <a:prstClr val="black"/>
                </a:solidFill>
              </a:rPr>
              <a:t>、既存の</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　　介護事業所による既存のサービスに加えて、多様なサービス</a:t>
            </a:r>
            <a:r>
              <a:rPr lang="ja-JP" altLang="en-US" sz="1600" dirty="0">
                <a:solidFill>
                  <a:prstClr val="black"/>
                </a:solidFill>
              </a:rPr>
              <a:t>が多様な主体により提供され</a:t>
            </a:r>
            <a:r>
              <a:rPr lang="ja-JP" altLang="en-US" sz="1600" dirty="0" smtClean="0">
                <a:solidFill>
                  <a:prstClr val="black"/>
                </a:solidFill>
              </a:rPr>
              <a:t>、利用者</a:t>
            </a:r>
            <a:r>
              <a:rPr lang="ja-JP" altLang="en-US" sz="1600" dirty="0">
                <a:solidFill>
                  <a:prstClr val="black"/>
                </a:solidFill>
              </a:rPr>
              <a:t>が</a:t>
            </a:r>
            <a:r>
              <a:rPr lang="ja-JP" altLang="en-US" sz="1600" dirty="0" smtClean="0">
                <a:solidFill>
                  <a:prstClr val="black"/>
                </a:solidFill>
              </a:rPr>
              <a:t>多</a:t>
            </a:r>
            <a:endParaRPr lang="en-US" altLang="ja-JP" sz="1600" dirty="0" smtClean="0">
              <a:solidFill>
                <a:prstClr val="black"/>
              </a:solidFill>
            </a:endParaRPr>
          </a:p>
          <a:p>
            <a:r>
              <a:rPr lang="ja-JP" altLang="en-US" sz="1600">
                <a:solidFill>
                  <a:prstClr val="black"/>
                </a:solidFill>
              </a:rPr>
              <a:t>　</a:t>
            </a:r>
            <a:r>
              <a:rPr lang="ja-JP" altLang="en-US" sz="1600" smtClean="0">
                <a:solidFill>
                  <a:prstClr val="black"/>
                </a:solidFill>
              </a:rPr>
              <a:t>　　様</a:t>
            </a:r>
            <a:r>
              <a:rPr lang="ja-JP" altLang="en-US" sz="1600" dirty="0">
                <a:solidFill>
                  <a:prstClr val="black"/>
                </a:solidFill>
              </a:rPr>
              <a:t>なサービスを選択可能となる。</a:t>
            </a:r>
            <a:endParaRPr lang="en-US" altLang="ja-JP" sz="1600" dirty="0">
              <a:solidFill>
                <a:prstClr val="black"/>
              </a:solidFill>
            </a:endParaRPr>
          </a:p>
        </p:txBody>
      </p:sp>
      <p:sp>
        <p:nvSpPr>
          <p:cNvPr id="2" name="テキスト ボックス 1"/>
          <p:cNvSpPr txBox="1"/>
          <p:nvPr/>
        </p:nvSpPr>
        <p:spPr>
          <a:xfrm>
            <a:off x="3427954" y="1666429"/>
            <a:ext cx="1967205" cy="369332"/>
          </a:xfrm>
          <a:prstGeom prst="rect">
            <a:avLst/>
          </a:prstGeom>
          <a:noFill/>
        </p:spPr>
        <p:txBody>
          <a:bodyPr wrap="none" rtlCol="0">
            <a:spAutoFit/>
          </a:bodyPr>
          <a:lstStyle/>
          <a:p>
            <a:r>
              <a:rPr kumimoji="1" lang="ja-JP" altLang="en-US" dirty="0" smtClean="0"/>
              <a:t>（訪問型サービス）</a:t>
            </a:r>
            <a:endParaRPr kumimoji="1" lang="ja-JP" altLang="en-US" dirty="0"/>
          </a:p>
        </p:txBody>
      </p:sp>
      <p:sp>
        <p:nvSpPr>
          <p:cNvPr id="20" name="テキスト ボックス 19"/>
          <p:cNvSpPr txBox="1"/>
          <p:nvPr/>
        </p:nvSpPr>
        <p:spPr>
          <a:xfrm>
            <a:off x="3427953" y="3933056"/>
            <a:ext cx="1967205" cy="369332"/>
          </a:xfrm>
          <a:prstGeom prst="rect">
            <a:avLst/>
          </a:prstGeom>
          <a:noFill/>
        </p:spPr>
        <p:txBody>
          <a:bodyPr wrap="none" rtlCol="0">
            <a:spAutoFit/>
          </a:bodyPr>
          <a:lstStyle/>
          <a:p>
            <a:r>
              <a:rPr kumimoji="1" lang="ja-JP" altLang="en-US" dirty="0" smtClean="0"/>
              <a:t>（通所型サービス）</a:t>
            </a:r>
            <a:endParaRPr kumimoji="1" lang="ja-JP" altLang="en-US" dirty="0"/>
          </a:p>
        </p:txBody>
      </p:sp>
      <p:sp>
        <p:nvSpPr>
          <p:cNvPr id="21" name="スライド番号プレースホルダー 4"/>
          <p:cNvSpPr txBox="1">
            <a:spLocks/>
          </p:cNvSpPr>
          <p:nvPr/>
        </p:nvSpPr>
        <p:spPr>
          <a:xfrm>
            <a:off x="9273480" y="6453336"/>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46</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510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56456" y="-99392"/>
            <a:ext cx="9906000" cy="476672"/>
          </a:xfrm>
          <a:prstGeom prst="rect">
            <a:avLst/>
          </a:prstGeom>
          <a:noFill/>
          <a:ln>
            <a:noFill/>
          </a:ln>
        </p:spPr>
        <p:txBody>
          <a:bodyPr vert="horz" lIns="91440" tIns="45720" rIns="91440" bIns="45720" rtlCol="0" anchor="ctr">
            <a:noAutofit/>
          </a:bodyPr>
          <a:lstStyle/>
          <a:p>
            <a:pPr algn="ctr" fontAlgn="auto">
              <a:spcAft>
                <a:spcPts val="0"/>
              </a:spcAft>
              <a:defRPr/>
            </a:pPr>
            <a:r>
              <a:rPr lang="ja-JP" altLang="en-US" sz="2000" b="1" dirty="0" smtClean="0">
                <a:solidFill>
                  <a:prstClr val="black"/>
                </a:solidFill>
                <a:latin typeface="Calibri"/>
                <a:ea typeface="ＭＳ Ｐゴシック"/>
              </a:rPr>
              <a:t>新しい総合事業について（案）</a:t>
            </a:r>
            <a:endParaRPr lang="ja-JP" altLang="en-US" sz="2000" b="1" dirty="0">
              <a:solidFill>
                <a:srgbClr val="FF0000"/>
              </a:solidFill>
              <a:latin typeface="Calibri"/>
              <a:ea typeface="ＭＳ Ｐゴシック"/>
            </a:endParaRPr>
          </a:p>
        </p:txBody>
      </p:sp>
      <p:sp>
        <p:nvSpPr>
          <p:cNvPr id="7" name="コンテンツ プレースホルダ 2"/>
          <p:cNvSpPr txBox="1">
            <a:spLocks/>
          </p:cNvSpPr>
          <p:nvPr/>
        </p:nvSpPr>
        <p:spPr>
          <a:xfrm>
            <a:off x="32819" y="360040"/>
            <a:ext cx="9849544" cy="6093296"/>
          </a:xfrm>
          <a:prstGeom prst="rect">
            <a:avLst/>
          </a:prstGeom>
          <a:noFill/>
        </p:spPr>
        <p:style>
          <a:lnRef idx="2">
            <a:schemeClr val="dk1"/>
          </a:lnRef>
          <a:fillRef idx="1">
            <a:schemeClr val="lt1"/>
          </a:fillRef>
          <a:effectRef idx="0">
            <a:schemeClr val="dk1"/>
          </a:effectRef>
          <a:fontRef idx="minor">
            <a:schemeClr val="dk1"/>
          </a:fontRef>
        </p:style>
        <p:txBody>
          <a:bodyPr anchor="t">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indent="0">
              <a:spcBef>
                <a:spcPts val="0"/>
              </a:spcBef>
              <a:buNone/>
            </a:pPr>
            <a:r>
              <a:rPr lang="en-US" altLang="ja-JP" sz="1500" dirty="0" smtClean="0">
                <a:solidFill>
                  <a:prstClr val="black"/>
                </a:solidFill>
                <a:latin typeface="ＭＳ Ｐゴシック"/>
              </a:rPr>
              <a:t>【</a:t>
            </a:r>
            <a:r>
              <a:rPr lang="ja-JP" altLang="en-US" sz="1500" dirty="0">
                <a:solidFill>
                  <a:prstClr val="black"/>
                </a:solidFill>
                <a:latin typeface="ＭＳ Ｐゴシック"/>
              </a:rPr>
              <a:t>１</a:t>
            </a:r>
            <a:r>
              <a:rPr lang="ja-JP" altLang="en-US" sz="1500" dirty="0" smtClean="0">
                <a:solidFill>
                  <a:prstClr val="black"/>
                </a:solidFill>
                <a:latin typeface="ＭＳ Ｐゴシック"/>
              </a:rPr>
              <a:t>　概要</a:t>
            </a:r>
            <a:r>
              <a:rPr lang="en-US" altLang="ja-JP" sz="1500" dirty="0" smtClean="0">
                <a:solidFill>
                  <a:prstClr val="black"/>
                </a:solidFill>
                <a:latin typeface="ＭＳ Ｐゴシック"/>
              </a:rPr>
              <a:t>】</a:t>
            </a:r>
          </a:p>
          <a:p>
            <a:pPr marL="357188" indent="-250825" algn="just">
              <a:spcBef>
                <a:spcPts val="600"/>
              </a:spcBef>
              <a:buNone/>
            </a:pPr>
            <a:r>
              <a:rPr lang="ja-JP" altLang="en-US" sz="1500" dirty="0" smtClean="0">
                <a:solidFill>
                  <a:prstClr val="black"/>
                </a:solidFill>
                <a:latin typeface="ＭＳ Ｐゴシック"/>
              </a:rPr>
              <a:t>１）　要支援者と従来の二次予防事業対象者が</a:t>
            </a:r>
            <a:r>
              <a:rPr lang="ja-JP" altLang="en-US" sz="1500" dirty="0">
                <a:solidFill>
                  <a:prstClr val="black"/>
                </a:solidFill>
                <a:latin typeface="ＭＳ Ｐゴシック"/>
              </a:rPr>
              <a:t>利用</a:t>
            </a:r>
            <a:r>
              <a:rPr lang="ja-JP" altLang="en-US" sz="1500" dirty="0" smtClean="0">
                <a:solidFill>
                  <a:prstClr val="black"/>
                </a:solidFill>
                <a:latin typeface="ＭＳ Ｐゴシック"/>
              </a:rPr>
              <a:t>する訪問型・通所型サービス等の「介護予防・生活支援サービス事業」と</a:t>
            </a:r>
            <a:r>
              <a:rPr lang="ja-JP" altLang="en-US" sz="1500" dirty="0">
                <a:solidFill>
                  <a:prstClr val="black"/>
                </a:solidFill>
                <a:latin typeface="ＭＳ Ｐゴシック"/>
              </a:rPr>
              <a:t>すべての</a:t>
            </a:r>
            <a:r>
              <a:rPr lang="ja-JP" altLang="en-US" sz="1500" dirty="0" smtClean="0">
                <a:solidFill>
                  <a:prstClr val="black"/>
                </a:solidFill>
                <a:latin typeface="ＭＳ Ｐゴシック"/>
              </a:rPr>
              <a:t>高齢者が</a:t>
            </a:r>
            <a:r>
              <a:rPr lang="ja-JP" altLang="en-US" sz="1500" dirty="0">
                <a:solidFill>
                  <a:prstClr val="black"/>
                </a:solidFill>
                <a:latin typeface="ＭＳ Ｐゴシック"/>
              </a:rPr>
              <a:t>利用</a:t>
            </a:r>
            <a:r>
              <a:rPr lang="ja-JP" altLang="en-US" sz="1500" dirty="0" smtClean="0">
                <a:solidFill>
                  <a:prstClr val="black"/>
                </a:solidFill>
                <a:latin typeface="ＭＳ Ｐゴシック"/>
              </a:rPr>
              <a:t>する体操教室等の「一般介護予防事業」からなる「介護予防・日常生活支援総合事業」を、すべて の市町村が平成２９年４月までに</a:t>
            </a:r>
            <a:r>
              <a:rPr lang="ja-JP" altLang="en-US" sz="1500" dirty="0">
                <a:solidFill>
                  <a:prstClr val="black"/>
                </a:solidFill>
                <a:latin typeface="ＭＳ Ｐゴシック"/>
              </a:rPr>
              <a:t>開始</a:t>
            </a:r>
            <a:r>
              <a:rPr lang="ja-JP" altLang="en-US" sz="1500" dirty="0" smtClean="0">
                <a:solidFill>
                  <a:prstClr val="black"/>
                </a:solidFill>
                <a:latin typeface="ＭＳ Ｐゴシック"/>
              </a:rPr>
              <a:t>。</a:t>
            </a:r>
            <a:endParaRPr lang="en-US" altLang="ja-JP" sz="1500" dirty="0" smtClean="0">
              <a:solidFill>
                <a:prstClr val="black"/>
              </a:solidFill>
              <a:latin typeface="ＭＳ Ｐゴシック"/>
            </a:endParaRPr>
          </a:p>
          <a:p>
            <a:pPr marL="357188" indent="-250825" algn="just">
              <a:spcBef>
                <a:spcPts val="0"/>
              </a:spcBef>
              <a:buNone/>
            </a:pPr>
            <a:endParaRPr lang="en-US" altLang="ja-JP" sz="800" dirty="0">
              <a:solidFill>
                <a:prstClr val="black"/>
              </a:solidFill>
              <a:latin typeface="ＭＳ Ｐゴシック"/>
            </a:endParaRPr>
          </a:p>
          <a:p>
            <a:pPr marL="357188" indent="-250825" algn="just">
              <a:spcBef>
                <a:spcPts val="0"/>
              </a:spcBef>
              <a:buNone/>
            </a:pPr>
            <a:r>
              <a:rPr lang="ja-JP" altLang="en-US" sz="1500" dirty="0" smtClean="0">
                <a:solidFill>
                  <a:prstClr val="black"/>
                </a:solidFill>
                <a:latin typeface="ＭＳ Ｐゴシック"/>
              </a:rPr>
              <a:t>２）　</a:t>
            </a:r>
            <a:r>
              <a:rPr lang="ja-JP" altLang="en-US" sz="1500" dirty="0">
                <a:solidFill>
                  <a:prstClr val="black"/>
                </a:solidFill>
                <a:latin typeface="ＭＳ Ｐゴシック"/>
              </a:rPr>
              <a:t>予防給付の訪問介護、通所介護は</a:t>
            </a:r>
            <a:r>
              <a:rPr lang="ja-JP" altLang="en-US" sz="1500" dirty="0" smtClean="0">
                <a:solidFill>
                  <a:prstClr val="black"/>
                </a:solidFill>
                <a:latin typeface="ＭＳ Ｐゴシック"/>
              </a:rPr>
              <a:t>、事業にすべて移行（平成２９年度末）</a:t>
            </a:r>
            <a:r>
              <a:rPr lang="ja-JP" altLang="en-US" sz="1400" dirty="0" smtClean="0">
                <a:solidFill>
                  <a:schemeClr val="tx1"/>
                </a:solidFill>
              </a:rPr>
              <a:t>。</a:t>
            </a:r>
            <a:endParaRPr lang="en-US" altLang="ja-JP" sz="1400" dirty="0">
              <a:solidFill>
                <a:schemeClr val="tx1"/>
              </a:solidFill>
            </a:endParaRPr>
          </a:p>
          <a:p>
            <a:pPr marL="357188" indent="-250825" algn="just">
              <a:spcBef>
                <a:spcPts val="0"/>
              </a:spcBef>
              <a:buNone/>
            </a:pPr>
            <a:endParaRPr lang="en-US" altLang="ja-JP" sz="800" dirty="0">
              <a:solidFill>
                <a:prstClr val="black"/>
              </a:solidFill>
              <a:latin typeface="ＭＳ Ｐゴシック"/>
            </a:endParaRPr>
          </a:p>
          <a:p>
            <a:pPr marL="357188" indent="-250825" algn="just">
              <a:spcBef>
                <a:spcPts val="0"/>
              </a:spcBef>
              <a:buNone/>
            </a:pPr>
            <a:r>
              <a:rPr lang="ja-JP" altLang="en-US" sz="1500" dirty="0" smtClean="0">
                <a:solidFill>
                  <a:prstClr val="black"/>
                </a:solidFill>
                <a:latin typeface="ＭＳ Ｐゴシック"/>
              </a:rPr>
              <a:t>３）　一般介護予防事業に関し、住民運営の通いの場を充実させるとともに、リハ職等を活かした自立支援に資する取組を推進し、介護予防を機能強化。あわせて、基本チェックリストだけでなく、地域の実情に応じて収集した情報等さまざまなものを活用し、把握した支援を要する者について、一般介護予防事業に結びつけ、支援を行う。</a:t>
            </a:r>
            <a:endParaRPr lang="en-US" altLang="ja-JP" sz="1500" dirty="0" smtClean="0">
              <a:solidFill>
                <a:prstClr val="black"/>
              </a:solidFill>
              <a:latin typeface="ＭＳ Ｐゴシック"/>
            </a:endParaRPr>
          </a:p>
          <a:p>
            <a:pPr marL="0" indent="0">
              <a:spcBef>
                <a:spcPts val="0"/>
              </a:spcBef>
              <a:buNone/>
            </a:pPr>
            <a:endParaRPr lang="en-US" altLang="ja-JP" sz="1500" dirty="0" smtClean="0">
              <a:solidFill>
                <a:prstClr val="black"/>
              </a:solidFill>
              <a:latin typeface="ＭＳ Ｐゴシック"/>
            </a:endParaRPr>
          </a:p>
          <a:p>
            <a:pPr marL="0" indent="0">
              <a:spcBef>
                <a:spcPts val="0"/>
              </a:spcBef>
              <a:buNone/>
            </a:pPr>
            <a:endParaRPr lang="en-US" altLang="ja-JP" sz="1500" dirty="0">
              <a:solidFill>
                <a:prstClr val="black"/>
              </a:solidFill>
              <a:latin typeface="ＭＳ Ｐゴシック"/>
            </a:endParaRPr>
          </a:p>
          <a:p>
            <a:pPr marL="0" indent="0">
              <a:spcBef>
                <a:spcPts val="0"/>
              </a:spcBef>
              <a:buNone/>
            </a:pPr>
            <a:r>
              <a:rPr lang="en-US" altLang="ja-JP" sz="1500" dirty="0" smtClean="0">
                <a:solidFill>
                  <a:prstClr val="black"/>
                </a:solidFill>
                <a:latin typeface="ＭＳ Ｐゴシック"/>
              </a:rPr>
              <a:t>【</a:t>
            </a:r>
            <a:r>
              <a:rPr lang="ja-JP" altLang="en-US" sz="1500" dirty="0">
                <a:solidFill>
                  <a:prstClr val="black"/>
                </a:solidFill>
                <a:latin typeface="ＭＳ Ｐゴシック"/>
              </a:rPr>
              <a:t>２</a:t>
            </a:r>
            <a:r>
              <a:rPr lang="ja-JP" altLang="en-US" sz="1500" dirty="0" smtClean="0">
                <a:solidFill>
                  <a:prstClr val="black"/>
                </a:solidFill>
                <a:latin typeface="ＭＳ Ｐゴシック"/>
              </a:rPr>
              <a:t>　新しい総合事業</a:t>
            </a:r>
            <a:r>
              <a:rPr lang="ja-JP" altLang="en-US" sz="1500" dirty="0">
                <a:solidFill>
                  <a:prstClr val="black"/>
                </a:solidFill>
                <a:latin typeface="ＭＳ Ｐゴシック"/>
              </a:rPr>
              <a:t>の介護</a:t>
            </a:r>
            <a:r>
              <a:rPr lang="ja-JP" altLang="en-US" sz="1500" dirty="0" smtClean="0">
                <a:solidFill>
                  <a:prstClr val="black"/>
                </a:solidFill>
                <a:latin typeface="ＭＳ Ｐゴシック"/>
              </a:rPr>
              <a:t>予防・生活支援サービス事業の概要</a:t>
            </a:r>
            <a:r>
              <a:rPr lang="en-US" altLang="ja-JP" sz="1500" dirty="0" smtClean="0">
                <a:solidFill>
                  <a:prstClr val="black"/>
                </a:solidFill>
                <a:latin typeface="ＭＳ Ｐゴシック"/>
              </a:rPr>
              <a:t>】</a:t>
            </a:r>
          </a:p>
          <a:p>
            <a:pPr marL="1612900" indent="-1435100" algn="just">
              <a:spcBef>
                <a:spcPts val="600"/>
              </a:spcBef>
              <a:buNone/>
            </a:pPr>
            <a:r>
              <a:rPr lang="ja-JP" altLang="en-US" sz="1500" dirty="0" smtClean="0">
                <a:solidFill>
                  <a:prstClr val="black"/>
                </a:solidFill>
                <a:latin typeface="ＭＳ Ｐゴシック"/>
              </a:rPr>
              <a:t>１）</a:t>
            </a:r>
            <a:r>
              <a:rPr lang="ja-JP" altLang="en-US" sz="1500" dirty="0">
                <a:solidFill>
                  <a:prstClr val="black"/>
                </a:solidFill>
                <a:latin typeface="ＭＳ Ｐゴシック"/>
              </a:rPr>
              <a:t>　事業の内容：　</a:t>
            </a:r>
            <a:r>
              <a:rPr lang="ja-JP" altLang="en-US" sz="1500" dirty="0" smtClean="0">
                <a:solidFill>
                  <a:prstClr val="black"/>
                </a:solidFill>
                <a:latin typeface="ＭＳ Ｐゴシック"/>
              </a:rPr>
              <a:t>多様なサービス提供</a:t>
            </a:r>
            <a:r>
              <a:rPr lang="ja-JP" altLang="en-US" sz="1500" dirty="0">
                <a:solidFill>
                  <a:prstClr val="black"/>
                </a:solidFill>
                <a:latin typeface="ＭＳ Ｐゴシック"/>
              </a:rPr>
              <a:t>の</a:t>
            </a:r>
            <a:r>
              <a:rPr lang="ja-JP" altLang="en-US" sz="1500" dirty="0" smtClean="0">
                <a:solidFill>
                  <a:prstClr val="black"/>
                </a:solidFill>
                <a:latin typeface="ＭＳ Ｐゴシック"/>
              </a:rPr>
              <a:t>実現のため</a:t>
            </a:r>
            <a:r>
              <a:rPr lang="ja-JP" altLang="en-US" sz="1500" dirty="0">
                <a:solidFill>
                  <a:prstClr val="black"/>
                </a:solidFill>
                <a:latin typeface="ＭＳ Ｐゴシック"/>
              </a:rPr>
              <a:t>に</a:t>
            </a:r>
            <a:r>
              <a:rPr lang="ja-JP" altLang="en-US" sz="1500" dirty="0" smtClean="0">
                <a:solidFill>
                  <a:prstClr val="black"/>
                </a:solidFill>
                <a:latin typeface="ＭＳ Ｐゴシック"/>
              </a:rPr>
              <a:t>、介護予防</a:t>
            </a:r>
            <a:r>
              <a:rPr lang="ja-JP" altLang="en-US" sz="1500" dirty="0">
                <a:solidFill>
                  <a:prstClr val="black"/>
                </a:solidFill>
                <a:latin typeface="ＭＳ Ｐゴシック"/>
              </a:rPr>
              <a:t>・</a:t>
            </a:r>
            <a:r>
              <a:rPr lang="ja-JP" altLang="en-US" sz="1500" dirty="0" smtClean="0">
                <a:solidFill>
                  <a:prstClr val="black"/>
                </a:solidFill>
                <a:latin typeface="ＭＳ Ｐゴシック"/>
              </a:rPr>
              <a:t>生活</a:t>
            </a:r>
            <a:r>
              <a:rPr lang="ja-JP" altLang="en-US" sz="1500" dirty="0">
                <a:solidFill>
                  <a:prstClr val="black"/>
                </a:solidFill>
                <a:latin typeface="ＭＳ Ｐゴシック"/>
              </a:rPr>
              <a:t>支援</a:t>
            </a:r>
            <a:r>
              <a:rPr lang="ja-JP" altLang="en-US" sz="1500" dirty="0" smtClean="0">
                <a:solidFill>
                  <a:prstClr val="black"/>
                </a:solidFill>
                <a:latin typeface="ＭＳ Ｐゴシック"/>
              </a:rPr>
              <a:t>サービス事業として、訪問型サービス、通所型サービス、生活支援サービス</a:t>
            </a:r>
            <a:r>
              <a:rPr lang="en-US" altLang="ja-JP" sz="1500" dirty="0" smtClean="0">
                <a:solidFill>
                  <a:prstClr val="black"/>
                </a:solidFill>
                <a:latin typeface="ＭＳ Ｐゴシック"/>
              </a:rPr>
              <a:t>(</a:t>
            </a:r>
            <a:r>
              <a:rPr lang="ja-JP" altLang="en-US" sz="1500" dirty="0" smtClean="0">
                <a:solidFill>
                  <a:prstClr val="black"/>
                </a:solidFill>
                <a:latin typeface="ＭＳ Ｐゴシック"/>
              </a:rPr>
              <a:t>配食・見守り等</a:t>
            </a:r>
            <a:r>
              <a:rPr lang="en-US" altLang="ja-JP" sz="1500" dirty="0" smtClean="0">
                <a:solidFill>
                  <a:prstClr val="black"/>
                </a:solidFill>
                <a:latin typeface="ＭＳ Ｐゴシック"/>
              </a:rPr>
              <a:t>)</a:t>
            </a:r>
            <a:r>
              <a:rPr lang="ja-JP" altLang="en-US" sz="1500" dirty="0" smtClean="0">
                <a:solidFill>
                  <a:prstClr val="black"/>
                </a:solidFill>
                <a:latin typeface="ＭＳ Ｐゴシック"/>
              </a:rPr>
              <a:t>を実施。</a:t>
            </a:r>
            <a:endParaRPr lang="en-US" altLang="ja-JP" sz="1500" dirty="0" smtClean="0">
              <a:solidFill>
                <a:prstClr val="black"/>
              </a:solidFill>
              <a:latin typeface="ＭＳ Ｐゴシック"/>
            </a:endParaRPr>
          </a:p>
          <a:p>
            <a:pPr marL="177800" indent="0" algn="just">
              <a:spcBef>
                <a:spcPts val="0"/>
              </a:spcBef>
              <a:buNone/>
            </a:pPr>
            <a:r>
              <a:rPr lang="ja-JP" altLang="en-US" sz="1500" dirty="0">
                <a:solidFill>
                  <a:prstClr val="black"/>
                </a:solidFill>
                <a:latin typeface="ＭＳ Ｐゴシック"/>
              </a:rPr>
              <a:t>　</a:t>
            </a:r>
            <a:r>
              <a:rPr lang="ja-JP" altLang="en-US" sz="1500" dirty="0" smtClean="0">
                <a:solidFill>
                  <a:prstClr val="black"/>
                </a:solidFill>
                <a:latin typeface="ＭＳ Ｐゴシック"/>
              </a:rPr>
              <a:t>　　　　　　</a:t>
            </a:r>
            <a:r>
              <a:rPr lang="ja-JP" altLang="en-US" sz="1200" dirty="0">
                <a:solidFill>
                  <a:prstClr val="black"/>
                </a:solidFill>
                <a:latin typeface="ＭＳ 明朝" pitchFamily="17" charset="-128"/>
                <a:ea typeface="ＭＳ 明朝" pitchFamily="17" charset="-128"/>
              </a:rPr>
              <a:t>　</a:t>
            </a:r>
            <a:r>
              <a:rPr lang="ja-JP" altLang="en-US" sz="1200" dirty="0" smtClean="0">
                <a:solidFill>
                  <a:prstClr val="black"/>
                </a:solidFill>
                <a:latin typeface="ＭＳ Ｐ明朝" pitchFamily="18" charset="-128"/>
                <a:ea typeface="ＭＳ Ｐ明朝" pitchFamily="18" charset="-128"/>
              </a:rPr>
              <a:t>　　　　　　　　　　　</a:t>
            </a:r>
            <a:endParaRPr lang="en-US" altLang="ja-JP" sz="800" dirty="0">
              <a:solidFill>
                <a:prstClr val="black"/>
              </a:solidFill>
              <a:latin typeface="ＭＳ Ｐ明朝" pitchFamily="18" charset="-128"/>
              <a:ea typeface="ＭＳ Ｐ明朝" pitchFamily="18" charset="-128"/>
            </a:endParaRPr>
          </a:p>
          <a:p>
            <a:pPr marL="177800" indent="0" algn="just">
              <a:spcBef>
                <a:spcPts val="0"/>
              </a:spcBef>
              <a:buNone/>
            </a:pPr>
            <a:r>
              <a:rPr lang="ja-JP" altLang="en-US" sz="1500" dirty="0" smtClean="0">
                <a:solidFill>
                  <a:prstClr val="black"/>
                </a:solidFill>
                <a:latin typeface="ＭＳ Ｐゴシック"/>
              </a:rPr>
              <a:t>２）　実施主体：　</a:t>
            </a:r>
            <a:r>
              <a:rPr lang="ja-JP" altLang="en-US" sz="1500" dirty="0" smtClean="0">
                <a:solidFill>
                  <a:prstClr val="black"/>
                </a:solidFill>
                <a:latin typeface="ＭＳ ゴシック" pitchFamily="49" charset="-128"/>
                <a:ea typeface="ＭＳ ゴシック" pitchFamily="49" charset="-128"/>
              </a:rPr>
              <a:t>市町村　（事業者への委託、市町村が特定した事業者が事業を実施した費用の支払等）</a:t>
            </a:r>
            <a:endParaRPr lang="en-US" altLang="ja-JP" sz="1500" dirty="0" smtClean="0">
              <a:solidFill>
                <a:prstClr val="black"/>
              </a:solidFill>
              <a:latin typeface="ＭＳ ゴシック" pitchFamily="49" charset="-128"/>
              <a:ea typeface="ＭＳ ゴシック" pitchFamily="49" charset="-128"/>
            </a:endParaRPr>
          </a:p>
          <a:p>
            <a:pPr marL="177800" indent="0" algn="just">
              <a:spcBef>
                <a:spcPts val="0"/>
              </a:spcBef>
              <a:buNone/>
            </a:pPr>
            <a:endParaRPr lang="en-US" altLang="ja-JP" sz="1500" dirty="0">
              <a:solidFill>
                <a:prstClr val="black"/>
              </a:solidFill>
              <a:latin typeface="ＭＳ ゴシック" pitchFamily="49" charset="-128"/>
              <a:ea typeface="ＭＳ ゴシック" pitchFamily="49" charset="-128"/>
            </a:endParaRPr>
          </a:p>
          <a:p>
            <a:pPr marL="177800" indent="0" algn="just">
              <a:spcBef>
                <a:spcPts val="0"/>
              </a:spcBef>
              <a:buNone/>
            </a:pPr>
            <a:r>
              <a:rPr lang="ja-JP" altLang="en-US" sz="1500" dirty="0" smtClean="0">
                <a:solidFill>
                  <a:prstClr val="black"/>
                </a:solidFill>
                <a:latin typeface="ＭＳ ゴシック" pitchFamily="49" charset="-128"/>
                <a:ea typeface="ＭＳ ゴシック" pitchFamily="49" charset="-128"/>
              </a:rPr>
              <a:t>３）対象者 ：</a:t>
            </a:r>
            <a:r>
              <a:rPr lang="ja-JP" altLang="en-US" sz="1500" dirty="0">
                <a:solidFill>
                  <a:prstClr val="black"/>
                </a:solidFill>
                <a:latin typeface="ＭＳ ゴシック" pitchFamily="49" charset="-128"/>
                <a:ea typeface="ＭＳ ゴシック" pitchFamily="49" charset="-128"/>
              </a:rPr>
              <a:t>　要支援者</a:t>
            </a:r>
            <a:r>
              <a:rPr lang="ja-JP" altLang="en-US" sz="1500" dirty="0" smtClean="0">
                <a:solidFill>
                  <a:prstClr val="black"/>
                </a:solidFill>
                <a:latin typeface="ＭＳ ゴシック" pitchFamily="49" charset="-128"/>
                <a:ea typeface="ＭＳ ゴシック" pitchFamily="49" charset="-128"/>
              </a:rPr>
              <a:t>及び介護予防・生活支援サービス事業対象者</a:t>
            </a:r>
            <a:r>
              <a:rPr lang="ja-JP" altLang="en-US" sz="1500" dirty="0">
                <a:solidFill>
                  <a:prstClr val="black"/>
                </a:solidFill>
                <a:latin typeface="ＭＳ ゴシック" pitchFamily="49" charset="-128"/>
                <a:ea typeface="ＭＳ ゴシック" pitchFamily="49" charset="-128"/>
              </a:rPr>
              <a:t>　</a:t>
            </a:r>
          </a:p>
          <a:p>
            <a:pPr marL="1968500" indent="-190500" algn="just">
              <a:spcBef>
                <a:spcPts val="0"/>
              </a:spcBef>
              <a:buNone/>
            </a:pPr>
            <a:r>
              <a:rPr lang="en-US" altLang="ja-JP"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要支援者についてはその</a:t>
            </a:r>
            <a:r>
              <a:rPr lang="ja-JP" altLang="en-US" sz="1200" dirty="0">
                <a:solidFill>
                  <a:prstClr val="black"/>
                </a:solidFill>
                <a:latin typeface="ＭＳ Ｐ明朝" panose="02020600040205080304" pitchFamily="18" charset="-128"/>
                <a:ea typeface="ＭＳ Ｐ明朝" panose="02020600040205080304" pitchFamily="18" charset="-128"/>
              </a:rPr>
              <a:t>状態像によっては事業（訪問型サービスや通所型サービス）を利用しつつ、訪問看護など</a:t>
            </a:r>
            <a:r>
              <a:rPr lang="ja-JP" altLang="en-US" sz="1200" dirty="0" smtClean="0">
                <a:solidFill>
                  <a:prstClr val="black"/>
                </a:solidFill>
                <a:latin typeface="ＭＳ Ｐ明朝" panose="02020600040205080304" pitchFamily="18" charset="-128"/>
                <a:ea typeface="ＭＳ Ｐ明朝" panose="02020600040205080304" pitchFamily="18" charset="-128"/>
              </a:rPr>
              <a:t>の給付</a:t>
            </a:r>
            <a:r>
              <a:rPr lang="ja-JP" altLang="en-US" sz="1200" dirty="0">
                <a:solidFill>
                  <a:prstClr val="black"/>
                </a:solidFill>
                <a:latin typeface="ＭＳ Ｐ明朝" panose="02020600040205080304" pitchFamily="18" charset="-128"/>
                <a:ea typeface="ＭＳ Ｐ明朝" panose="02020600040205080304" pitchFamily="18" charset="-128"/>
              </a:rPr>
              <a:t>でのサービスも利用</a:t>
            </a:r>
            <a:r>
              <a:rPr lang="ja-JP" altLang="en-US" sz="1200" dirty="0" smtClean="0">
                <a:solidFill>
                  <a:prstClr val="black"/>
                </a:solidFill>
                <a:latin typeface="ＭＳ Ｐ明朝" panose="02020600040205080304" pitchFamily="18" charset="-128"/>
                <a:ea typeface="ＭＳ Ｐ明朝" panose="02020600040205080304" pitchFamily="18" charset="-128"/>
              </a:rPr>
              <a:t>可能</a:t>
            </a:r>
            <a:r>
              <a:rPr lang="ja-JP" altLang="en-US" sz="1100" dirty="0" smtClean="0">
                <a:solidFill>
                  <a:prstClr val="black"/>
                </a:solidFill>
                <a:latin typeface="ＭＳ Ｐ明朝" panose="02020600040205080304" pitchFamily="18" charset="-128"/>
                <a:ea typeface="ＭＳ Ｐ明朝" panose="02020600040205080304" pitchFamily="18" charset="-128"/>
              </a:rPr>
              <a:t>     </a:t>
            </a:r>
            <a:r>
              <a:rPr lang="ja-JP" altLang="en-US" sz="1100" dirty="0">
                <a:solidFill>
                  <a:prstClr val="black"/>
                </a:solidFill>
                <a:latin typeface="ＭＳ ゴシック" pitchFamily="49" charset="-128"/>
                <a:ea typeface="ＭＳ ゴシック" pitchFamily="49" charset="-128"/>
              </a:rPr>
              <a:t>　　</a:t>
            </a:r>
          </a:p>
          <a:p>
            <a:pPr marL="177800" indent="0" algn="just">
              <a:spcBef>
                <a:spcPts val="0"/>
              </a:spcBef>
              <a:buNone/>
            </a:pPr>
            <a:endParaRPr lang="ja-JP" altLang="en-US" sz="1100" dirty="0">
              <a:solidFill>
                <a:prstClr val="black"/>
              </a:solidFill>
              <a:latin typeface="ＭＳ ゴシック" pitchFamily="49" charset="-128"/>
              <a:ea typeface="ＭＳ ゴシック" pitchFamily="49" charset="-128"/>
            </a:endParaRPr>
          </a:p>
          <a:p>
            <a:pPr marL="177800" indent="0" algn="just">
              <a:spcBef>
                <a:spcPts val="0"/>
              </a:spcBef>
              <a:buNone/>
            </a:pPr>
            <a:r>
              <a:rPr lang="ja-JP" altLang="en-US" sz="1500" dirty="0">
                <a:solidFill>
                  <a:prstClr val="black"/>
                </a:solidFill>
                <a:latin typeface="ＭＳ ゴシック" pitchFamily="49" charset="-128"/>
                <a:ea typeface="ＭＳ ゴシック" pitchFamily="49" charset="-128"/>
              </a:rPr>
              <a:t>４</a:t>
            </a:r>
            <a:r>
              <a:rPr lang="ja-JP" altLang="en-US" sz="1500" dirty="0" smtClean="0">
                <a:solidFill>
                  <a:prstClr val="black"/>
                </a:solidFill>
                <a:latin typeface="ＭＳ ゴシック" pitchFamily="49" charset="-128"/>
                <a:ea typeface="ＭＳ ゴシック" pitchFamily="49" charset="-128"/>
              </a:rPr>
              <a:t>）利用</a:t>
            </a:r>
            <a:r>
              <a:rPr lang="ja-JP" altLang="en-US" sz="1500" dirty="0">
                <a:solidFill>
                  <a:prstClr val="black"/>
                </a:solidFill>
                <a:latin typeface="ＭＳ ゴシック" pitchFamily="49" charset="-128"/>
                <a:ea typeface="ＭＳ ゴシック" pitchFamily="49" charset="-128"/>
              </a:rPr>
              <a:t>手続き</a:t>
            </a:r>
            <a:r>
              <a:rPr lang="ja-JP" altLang="en-US" sz="1500" dirty="0" smtClean="0">
                <a:solidFill>
                  <a:prstClr val="black"/>
                </a:solidFill>
                <a:latin typeface="ＭＳ ゴシック" pitchFamily="49" charset="-128"/>
                <a:ea typeface="ＭＳ ゴシック" pitchFamily="49" charset="-128"/>
              </a:rPr>
              <a:t>：要支援</a:t>
            </a:r>
            <a:r>
              <a:rPr lang="ja-JP" altLang="en-US" sz="1500" dirty="0">
                <a:solidFill>
                  <a:prstClr val="black"/>
                </a:solidFill>
                <a:latin typeface="ＭＳ ゴシック" pitchFamily="49" charset="-128"/>
                <a:ea typeface="ＭＳ ゴシック" pitchFamily="49" charset="-128"/>
              </a:rPr>
              <a:t>認定を受けてケアマネジメントに基づきサービスを利用</a:t>
            </a:r>
          </a:p>
          <a:p>
            <a:pPr marL="177800" indent="0" algn="just">
              <a:spcBef>
                <a:spcPts val="0"/>
              </a:spcBef>
              <a:buNone/>
            </a:pPr>
            <a:r>
              <a:rPr lang="ja-JP" altLang="en-US" sz="1500" dirty="0" smtClean="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給付</a:t>
            </a:r>
            <a:r>
              <a:rPr lang="ja-JP" altLang="en-US" sz="1200" dirty="0">
                <a:solidFill>
                  <a:prstClr val="black"/>
                </a:solidFill>
                <a:latin typeface="ＭＳ Ｐ明朝" panose="02020600040205080304" pitchFamily="18" charset="-128"/>
                <a:ea typeface="ＭＳ Ｐ明朝" panose="02020600040205080304" pitchFamily="18" charset="-128"/>
              </a:rPr>
              <a:t>を利用せず、総合事業の生活支援・介護予防</a:t>
            </a:r>
            <a:r>
              <a:rPr lang="ja-JP" altLang="en-US" sz="1200" dirty="0" smtClean="0">
                <a:solidFill>
                  <a:prstClr val="black"/>
                </a:solidFill>
                <a:latin typeface="ＭＳ Ｐ明朝" panose="02020600040205080304" pitchFamily="18" charset="-128"/>
                <a:ea typeface="ＭＳ Ｐ明朝" panose="02020600040205080304" pitchFamily="18" charset="-128"/>
              </a:rPr>
              <a:t>サービス事業のみ</a:t>
            </a:r>
            <a:r>
              <a:rPr lang="ja-JP" altLang="en-US" sz="1200" dirty="0">
                <a:solidFill>
                  <a:prstClr val="black"/>
                </a:solidFill>
                <a:latin typeface="ＭＳ Ｐ明朝" panose="02020600040205080304" pitchFamily="18" charset="-128"/>
                <a:ea typeface="ＭＳ Ｐ明朝" panose="02020600040205080304" pitchFamily="18" charset="-128"/>
              </a:rPr>
              <a:t>利用の場合は、基本チェックリスト</a:t>
            </a:r>
            <a:r>
              <a:rPr lang="ja-JP" altLang="en-US" sz="1200" dirty="0" smtClean="0">
                <a:solidFill>
                  <a:prstClr val="black"/>
                </a:solidFill>
                <a:latin typeface="ＭＳ Ｐ明朝" panose="02020600040205080304" pitchFamily="18" charset="-128"/>
                <a:ea typeface="ＭＳ Ｐ明朝" panose="02020600040205080304" pitchFamily="18" charset="-128"/>
              </a:rPr>
              <a:t>該当で利用可</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177800" lvl="0" indent="0" algn="just">
              <a:spcBef>
                <a:spcPts val="0"/>
              </a:spcBef>
              <a:buNone/>
            </a:pPr>
            <a:endParaRPr lang="en-US" altLang="ja-JP" sz="1500" dirty="0">
              <a:solidFill>
                <a:prstClr val="black"/>
              </a:solidFill>
              <a:latin typeface="ＭＳ Ｐゴシック"/>
            </a:endParaRPr>
          </a:p>
          <a:p>
            <a:pPr marL="177800" lvl="0" indent="0" algn="just">
              <a:spcBef>
                <a:spcPts val="0"/>
              </a:spcBef>
              <a:buNone/>
            </a:pPr>
            <a:r>
              <a:rPr lang="ja-JP" altLang="en-US" sz="1500" dirty="0">
                <a:solidFill>
                  <a:prstClr val="black"/>
                </a:solidFill>
                <a:latin typeface="ＭＳ Ｐゴシック"/>
              </a:rPr>
              <a:t>５）　事業費の単価：　</a:t>
            </a:r>
            <a:r>
              <a:rPr lang="ja-JP" altLang="en-US" sz="1500" dirty="0" smtClean="0">
                <a:solidFill>
                  <a:prstClr val="black"/>
                </a:solidFill>
                <a:latin typeface="ＭＳ Ｐゴシック"/>
              </a:rPr>
              <a:t>サービス</a:t>
            </a:r>
            <a:r>
              <a:rPr lang="ja-JP" altLang="en-US" sz="1500" dirty="0">
                <a:solidFill>
                  <a:prstClr val="black"/>
                </a:solidFill>
                <a:latin typeface="ＭＳ Ｐゴシック"/>
              </a:rPr>
              <a:t>の内容に</a:t>
            </a:r>
            <a:r>
              <a:rPr lang="ja-JP" altLang="en-US" sz="1500" dirty="0" smtClean="0">
                <a:solidFill>
                  <a:prstClr val="black"/>
                </a:solidFill>
                <a:latin typeface="ＭＳ Ｐゴシック"/>
              </a:rPr>
              <a:t>応じた市町村</a:t>
            </a:r>
            <a:r>
              <a:rPr lang="ja-JP" altLang="en-US" sz="1500" dirty="0">
                <a:solidFill>
                  <a:prstClr val="black"/>
                </a:solidFill>
                <a:latin typeface="ＭＳ Ｐゴシック"/>
              </a:rPr>
              <a:t>による単価設定を可能とする。　訪問型・通所型サービスに</a:t>
            </a:r>
            <a:r>
              <a:rPr lang="ja-JP" altLang="en-US" sz="1500" dirty="0" smtClean="0">
                <a:solidFill>
                  <a:prstClr val="black"/>
                </a:solidFill>
                <a:latin typeface="ＭＳ Ｐゴシック"/>
              </a:rPr>
              <a:t>ついて</a:t>
            </a:r>
            <a:endParaRPr lang="en-US" altLang="ja-JP" sz="1500" dirty="0" smtClean="0">
              <a:solidFill>
                <a:prstClr val="black"/>
              </a:solidFill>
              <a:latin typeface="ＭＳ Ｐゴシック"/>
            </a:endParaRPr>
          </a:p>
          <a:p>
            <a:pPr marL="1612900" lvl="0" indent="-1435100" algn="just">
              <a:spcBef>
                <a:spcPts val="0"/>
              </a:spcBef>
              <a:buNone/>
            </a:pPr>
            <a:r>
              <a:rPr lang="ja-JP" altLang="en-US" sz="1500" dirty="0">
                <a:solidFill>
                  <a:prstClr val="black"/>
                </a:solidFill>
                <a:latin typeface="ＭＳ Ｐゴシック"/>
              </a:rPr>
              <a:t>　</a:t>
            </a:r>
            <a:r>
              <a:rPr lang="ja-JP" altLang="en-US" sz="1500" dirty="0" smtClean="0">
                <a:solidFill>
                  <a:prstClr val="black"/>
                </a:solidFill>
                <a:latin typeface="ＭＳ Ｐゴシック"/>
              </a:rPr>
              <a:t>　　　　　　　　　　　　は</a:t>
            </a:r>
            <a:r>
              <a:rPr lang="ja-JP" altLang="en-US" sz="1500" dirty="0">
                <a:solidFill>
                  <a:prstClr val="black"/>
                </a:solidFill>
                <a:latin typeface="ＭＳ Ｐゴシック"/>
              </a:rPr>
              <a:t>、現在の訪問介護、通所介護（</a:t>
            </a:r>
            <a:r>
              <a:rPr lang="ja-JP" altLang="en-US" sz="1500" dirty="0" smtClean="0">
                <a:solidFill>
                  <a:prstClr val="black"/>
                </a:solidFill>
                <a:latin typeface="ＭＳ Ｐゴシック"/>
              </a:rPr>
              <a:t>予防給付</a:t>
            </a:r>
            <a:r>
              <a:rPr lang="ja-JP" altLang="en-US" sz="1500" dirty="0">
                <a:solidFill>
                  <a:prstClr val="black"/>
                </a:solidFill>
                <a:latin typeface="ＭＳ Ｐゴシック"/>
              </a:rPr>
              <a:t>）の報酬以下の単価を市町村が設定する仕組みとする。　</a:t>
            </a:r>
          </a:p>
          <a:p>
            <a:pPr marL="177800" indent="0" algn="just">
              <a:spcBef>
                <a:spcPts val="0"/>
              </a:spcBef>
              <a:buNone/>
            </a:pPr>
            <a:endParaRPr lang="ja-JP" altLang="en-US" sz="1050" dirty="0">
              <a:solidFill>
                <a:prstClr val="black"/>
              </a:solidFill>
              <a:latin typeface="ＭＳ Ｐ明朝" panose="02020600040205080304" pitchFamily="18" charset="-128"/>
              <a:ea typeface="ＭＳ Ｐ明朝" panose="02020600040205080304" pitchFamily="18" charset="-128"/>
            </a:endParaRPr>
          </a:p>
          <a:p>
            <a:pPr marL="0" indent="0" algn="just">
              <a:spcBef>
                <a:spcPts val="0"/>
              </a:spcBef>
              <a:buNone/>
            </a:pPr>
            <a:endParaRPr lang="en-US" altLang="ja-JP" sz="1500" dirty="0" smtClean="0">
              <a:solidFill>
                <a:prstClr val="black"/>
              </a:solidFill>
              <a:latin typeface="ＭＳ ゴシック" pitchFamily="49" charset="-128"/>
              <a:ea typeface="ＭＳ ゴシック" pitchFamily="49" charset="-128"/>
            </a:endParaRPr>
          </a:p>
        </p:txBody>
      </p:sp>
      <p:sp>
        <p:nvSpPr>
          <p:cNvPr id="6" name="スライド番号プレースホルダー 4"/>
          <p:cNvSpPr txBox="1">
            <a:spLocks/>
          </p:cNvSpPr>
          <p:nvPr/>
        </p:nvSpPr>
        <p:spPr>
          <a:xfrm>
            <a:off x="9273480" y="6453336"/>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47</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4961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159149" y="476672"/>
            <a:ext cx="9618387" cy="6048672"/>
          </a:xfrm>
          <a:prstGeom prst="rect">
            <a:avLst/>
          </a:prstGeom>
        </p:spPr>
        <p:style>
          <a:lnRef idx="2">
            <a:schemeClr val="dk1"/>
          </a:lnRef>
          <a:fillRef idx="1">
            <a:schemeClr val="lt1"/>
          </a:fillRef>
          <a:effectRef idx="0">
            <a:schemeClr val="dk1"/>
          </a:effectRef>
          <a:fontRef idx="minor">
            <a:schemeClr val="dk1"/>
          </a:fontRef>
        </p:style>
        <p:txBody>
          <a:bodyPr tIns="108000" bIns="108000" anchor="t">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177800" indent="0" algn="just">
              <a:spcBef>
                <a:spcPts val="0"/>
              </a:spcBef>
              <a:buNone/>
            </a:pPr>
            <a:r>
              <a:rPr lang="ja-JP" altLang="en-US" sz="1500" dirty="0" smtClean="0">
                <a:solidFill>
                  <a:prstClr val="black"/>
                </a:solidFill>
                <a:latin typeface="ＭＳ Ｐゴシック"/>
              </a:rPr>
              <a:t>６）　利用料：　地域で多様なサービスが提供されるため、そのサービスの内容に応じた利用料を市町村が設定する。</a:t>
            </a:r>
          </a:p>
          <a:p>
            <a:pPr marL="723900" indent="-266700" algn="just">
              <a:spcBef>
                <a:spcPts val="0"/>
              </a:spcBef>
              <a:buNone/>
            </a:pP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従来</a:t>
            </a:r>
            <a:r>
              <a:rPr lang="ja-JP" altLang="en-US" sz="1200" dirty="0">
                <a:solidFill>
                  <a:prstClr val="black"/>
                </a:solidFill>
                <a:latin typeface="ＭＳ Ｐ明朝" panose="02020600040205080304" pitchFamily="18" charset="-128"/>
                <a:ea typeface="ＭＳ Ｐ明朝" panose="02020600040205080304" pitchFamily="18" charset="-128"/>
              </a:rPr>
              <a:t>の給付から移行するサービスの利用料については、要介護者に対する介護給付における利用者負担割合等を勘案しつつ、一定の</a:t>
            </a:r>
            <a:r>
              <a:rPr lang="ja-JP" altLang="en-US" sz="1200" dirty="0" smtClean="0">
                <a:solidFill>
                  <a:prstClr val="black"/>
                </a:solidFill>
                <a:latin typeface="ＭＳ Ｐ明朝" panose="02020600040205080304" pitchFamily="18" charset="-128"/>
                <a:ea typeface="ＭＳ Ｐ明朝" panose="02020600040205080304" pitchFamily="18" charset="-128"/>
              </a:rPr>
              <a:t>枠組みのもと</a:t>
            </a:r>
            <a:r>
              <a:rPr lang="ja-JP" altLang="en-US" sz="1200" dirty="0">
                <a:solidFill>
                  <a:prstClr val="black"/>
                </a:solidFill>
                <a:latin typeface="ＭＳ Ｐ明朝" panose="02020600040205080304" pitchFamily="18" charset="-128"/>
                <a:ea typeface="ＭＳ Ｐ明朝" panose="02020600040205080304" pitchFamily="18" charset="-128"/>
              </a:rPr>
              <a:t>、市町村が設定する仕組みを検討。（利用料の下限については要介護者の利用者負担割合を下回らないような仕組みとすることが必要）</a:t>
            </a:r>
          </a:p>
          <a:p>
            <a:pPr marL="177800" indent="0" algn="just">
              <a:spcBef>
                <a:spcPts val="0"/>
              </a:spcBef>
              <a:buNone/>
            </a:pPr>
            <a:endParaRPr lang="ja-JP" altLang="en-US" sz="1500" dirty="0" smtClean="0">
              <a:solidFill>
                <a:prstClr val="black"/>
              </a:solidFill>
              <a:latin typeface="ＭＳ Ｐゴシック"/>
            </a:endParaRPr>
          </a:p>
          <a:p>
            <a:pPr marL="355600" indent="-177800" algn="just">
              <a:spcBef>
                <a:spcPts val="0"/>
              </a:spcBef>
              <a:buNone/>
            </a:pPr>
            <a:r>
              <a:rPr lang="ja-JP" altLang="en-US" sz="1500" dirty="0" smtClean="0">
                <a:solidFill>
                  <a:prstClr val="black"/>
                </a:solidFill>
                <a:latin typeface="ＭＳ Ｐゴシック"/>
              </a:rPr>
              <a:t>７）　事業者：市町村が事業者へ委託する方法に加え、あらかじめ事業者を認定等により特定し、当該市町村の一定のルールの下事業者が事業を実施した場合事後的に費用の支払いを行う枠組みを検討。</a:t>
            </a:r>
          </a:p>
          <a:p>
            <a:pPr marL="177800" indent="0" algn="just">
              <a:spcBef>
                <a:spcPts val="0"/>
              </a:spcBef>
              <a:buNone/>
            </a:pPr>
            <a:endParaRPr lang="ja-JP" altLang="en-US" sz="1500" dirty="0">
              <a:solidFill>
                <a:prstClr val="black"/>
              </a:solidFill>
              <a:latin typeface="ＭＳ Ｐゴシック"/>
            </a:endParaRPr>
          </a:p>
          <a:p>
            <a:pPr marL="355600" indent="-177800" algn="just">
              <a:spcBef>
                <a:spcPts val="0"/>
              </a:spcBef>
              <a:buNone/>
            </a:pPr>
            <a:r>
              <a:rPr lang="ja-JP" altLang="en-US" sz="1500" dirty="0" smtClean="0">
                <a:solidFill>
                  <a:prstClr val="black"/>
                </a:solidFill>
                <a:latin typeface="ＭＳ Ｐゴシック"/>
              </a:rPr>
              <a:t>８）</a:t>
            </a:r>
            <a:r>
              <a:rPr lang="ja-JP" altLang="en-US" sz="1500" dirty="0">
                <a:solidFill>
                  <a:prstClr val="black"/>
                </a:solidFill>
                <a:latin typeface="ＭＳ Ｐゴシック"/>
              </a:rPr>
              <a:t>　限度額管理</a:t>
            </a:r>
            <a:r>
              <a:rPr lang="ja-JP" altLang="en-US" sz="1500" dirty="0" smtClean="0">
                <a:solidFill>
                  <a:prstClr val="black"/>
                </a:solidFill>
                <a:latin typeface="ＭＳ Ｐゴシック"/>
              </a:rPr>
              <a:t>：利用者個人の限度</a:t>
            </a:r>
            <a:r>
              <a:rPr lang="ja-JP" altLang="en-US" sz="1500" dirty="0">
                <a:solidFill>
                  <a:prstClr val="black"/>
                </a:solidFill>
                <a:latin typeface="ＭＳ Ｐゴシック"/>
              </a:rPr>
              <a:t>額管理を</a:t>
            </a:r>
            <a:r>
              <a:rPr lang="ja-JP" altLang="en-US" sz="1500" dirty="0" smtClean="0">
                <a:solidFill>
                  <a:prstClr val="black"/>
                </a:solidFill>
                <a:latin typeface="ＭＳ Ｐゴシック"/>
              </a:rPr>
              <a:t>実施。</a:t>
            </a:r>
            <a:r>
              <a:rPr lang="ja-JP" altLang="en-US" sz="1500" dirty="0">
                <a:solidFill>
                  <a:prstClr val="black"/>
                </a:solidFill>
                <a:latin typeface="ＭＳ Ｐゴシック"/>
              </a:rPr>
              <a:t>利用者が給付と事業を併用する</a:t>
            </a:r>
            <a:r>
              <a:rPr lang="ja-JP" altLang="en-US" sz="1500" dirty="0" smtClean="0">
                <a:solidFill>
                  <a:prstClr val="black"/>
                </a:solidFill>
                <a:latin typeface="ＭＳ Ｐゴシック"/>
              </a:rPr>
              <a:t>場合には</a:t>
            </a:r>
            <a:r>
              <a:rPr lang="ja-JP" altLang="en-US" sz="1500" dirty="0">
                <a:solidFill>
                  <a:prstClr val="black"/>
                </a:solidFill>
                <a:latin typeface="ＭＳ Ｐゴシック"/>
              </a:rPr>
              <a:t>、給付と事業の総額</a:t>
            </a:r>
            <a:r>
              <a:rPr lang="ja-JP" altLang="en-US" sz="1500" dirty="0" smtClean="0">
                <a:solidFill>
                  <a:prstClr val="black"/>
                </a:solidFill>
                <a:latin typeface="ＭＳ Ｐゴシック"/>
              </a:rPr>
              <a:t>で管理</a:t>
            </a:r>
            <a:r>
              <a:rPr lang="ja-JP" altLang="en-US" sz="1500" dirty="0">
                <a:solidFill>
                  <a:prstClr val="black"/>
                </a:solidFill>
                <a:latin typeface="ＭＳ Ｐゴシック"/>
              </a:rPr>
              <a:t>を</a:t>
            </a:r>
            <a:r>
              <a:rPr lang="ja-JP" altLang="en-US" sz="1500" dirty="0" smtClean="0">
                <a:solidFill>
                  <a:prstClr val="black"/>
                </a:solidFill>
                <a:latin typeface="ＭＳ Ｐゴシック"/>
              </a:rPr>
              <a:t>行う</a:t>
            </a:r>
            <a:r>
              <a:rPr lang="ja-JP" altLang="en-US" sz="1500" dirty="0">
                <a:solidFill>
                  <a:prstClr val="black"/>
                </a:solidFill>
                <a:latin typeface="ＭＳ Ｐゴシック"/>
              </a:rPr>
              <a:t>こと</a:t>
            </a:r>
            <a:r>
              <a:rPr lang="ja-JP" altLang="en-US" sz="1500" dirty="0" smtClean="0">
                <a:solidFill>
                  <a:prstClr val="black"/>
                </a:solidFill>
                <a:latin typeface="ＭＳ Ｐゴシック"/>
              </a:rPr>
              <a:t>を可能とすることを検討。</a:t>
            </a:r>
            <a:endParaRPr lang="ja-JP" altLang="en-US" sz="1200" dirty="0">
              <a:solidFill>
                <a:prstClr val="black"/>
              </a:solidFill>
              <a:latin typeface="ＭＳ Ｐ明朝" panose="02020600040205080304" pitchFamily="18" charset="-128"/>
              <a:ea typeface="ＭＳ Ｐ明朝" panose="02020600040205080304" pitchFamily="18" charset="-128"/>
            </a:endParaRPr>
          </a:p>
          <a:p>
            <a:pPr marL="177800" indent="0" algn="just">
              <a:spcBef>
                <a:spcPts val="0"/>
              </a:spcBef>
              <a:buNone/>
            </a:pPr>
            <a:endParaRPr lang="ja-JP" altLang="en-US" sz="1500" dirty="0">
              <a:solidFill>
                <a:prstClr val="black"/>
              </a:solidFill>
              <a:latin typeface="ＭＳ Ｐゴシック"/>
            </a:endParaRPr>
          </a:p>
          <a:p>
            <a:pPr marL="177800" indent="0" algn="just">
              <a:spcBef>
                <a:spcPts val="0"/>
              </a:spcBef>
              <a:buNone/>
            </a:pPr>
            <a:r>
              <a:rPr lang="ja-JP" altLang="en-US" sz="1500" dirty="0" smtClean="0">
                <a:solidFill>
                  <a:prstClr val="black"/>
                </a:solidFill>
                <a:latin typeface="ＭＳ Ｐゴシック"/>
              </a:rPr>
              <a:t>９）</a:t>
            </a:r>
            <a:r>
              <a:rPr lang="ja-JP" altLang="en-US" sz="1500" dirty="0">
                <a:solidFill>
                  <a:prstClr val="black"/>
                </a:solidFill>
                <a:latin typeface="ＭＳ Ｐゴシック"/>
              </a:rPr>
              <a:t>　ガイドライン：介護保険法に基づき厚生労働大臣が指針を策定し、市町村による事業の円滑な実施を推進。　</a:t>
            </a:r>
            <a:endParaRPr lang="ja-JP" altLang="en-US" sz="1200" dirty="0">
              <a:solidFill>
                <a:prstClr val="black"/>
              </a:solidFill>
              <a:latin typeface="ＭＳ Ｐ明朝" panose="02020600040205080304" pitchFamily="18" charset="-128"/>
              <a:ea typeface="ＭＳ Ｐ明朝" panose="02020600040205080304" pitchFamily="18" charset="-128"/>
            </a:endParaRPr>
          </a:p>
          <a:p>
            <a:pPr marL="177800" indent="0" algn="just">
              <a:spcBef>
                <a:spcPts val="0"/>
              </a:spcBef>
              <a:buNone/>
            </a:pPr>
            <a:endParaRPr lang="en-US" altLang="ja-JP" sz="1500" dirty="0" smtClean="0">
              <a:solidFill>
                <a:prstClr val="black"/>
              </a:solidFill>
              <a:latin typeface="ＭＳ Ｐゴシック"/>
            </a:endParaRPr>
          </a:p>
          <a:p>
            <a:pPr marL="177800" indent="0" algn="just">
              <a:spcBef>
                <a:spcPts val="0"/>
              </a:spcBef>
              <a:buNone/>
            </a:pPr>
            <a:r>
              <a:rPr lang="ja-JP" altLang="en-US" sz="1500" dirty="0" smtClean="0">
                <a:solidFill>
                  <a:prstClr val="black"/>
                </a:solidFill>
                <a:latin typeface="ＭＳ Ｐゴシック"/>
              </a:rPr>
              <a:t>１０）</a:t>
            </a:r>
            <a:r>
              <a:rPr lang="ja-JP" altLang="en-US" sz="1500" dirty="0">
                <a:solidFill>
                  <a:prstClr val="black"/>
                </a:solidFill>
                <a:latin typeface="ＭＳ Ｐゴシック"/>
              </a:rPr>
              <a:t>　財源：　１号保険料、２号保険料、国、都道府県、市町村（予防給付と同じ</a:t>
            </a:r>
            <a:r>
              <a:rPr lang="ja-JP" altLang="en-US" sz="1500" dirty="0" smtClean="0">
                <a:solidFill>
                  <a:prstClr val="black"/>
                </a:solidFill>
                <a:latin typeface="ＭＳ Ｐゴシック"/>
              </a:rPr>
              <a:t>）</a:t>
            </a:r>
            <a:endParaRPr lang="en-US" altLang="ja-JP" sz="1500" dirty="0" smtClean="0">
              <a:solidFill>
                <a:prstClr val="black"/>
              </a:solidFill>
              <a:latin typeface="ＭＳ Ｐゴシック"/>
            </a:endParaRPr>
          </a:p>
          <a:p>
            <a:pPr marL="0" indent="0" algn="just">
              <a:spcBef>
                <a:spcPts val="0"/>
              </a:spcBef>
              <a:buNone/>
            </a:pPr>
            <a:endParaRPr lang="en-US" altLang="ja-JP" sz="1500" dirty="0" smtClean="0">
              <a:solidFill>
                <a:prstClr val="black"/>
              </a:solidFill>
              <a:latin typeface="ＭＳ Ｐゴシック"/>
            </a:endParaRPr>
          </a:p>
          <a:p>
            <a:pPr marL="0" indent="0" algn="just">
              <a:spcBef>
                <a:spcPts val="0"/>
              </a:spcBef>
              <a:buNone/>
            </a:pPr>
            <a:endParaRPr lang="en-US" altLang="ja-JP" sz="1500" dirty="0">
              <a:solidFill>
                <a:prstClr val="black"/>
              </a:solidFill>
              <a:latin typeface="ＭＳ Ｐゴシック"/>
            </a:endParaRPr>
          </a:p>
          <a:p>
            <a:pPr marL="0" indent="0" algn="just">
              <a:spcBef>
                <a:spcPts val="0"/>
              </a:spcBef>
              <a:buNone/>
            </a:pPr>
            <a:r>
              <a:rPr lang="en-US" altLang="ja-JP" sz="1500" dirty="0" smtClean="0">
                <a:solidFill>
                  <a:prstClr val="black"/>
                </a:solidFill>
                <a:latin typeface="ＭＳ Ｐゴシック"/>
              </a:rPr>
              <a:t>【</a:t>
            </a:r>
            <a:r>
              <a:rPr lang="ja-JP" altLang="en-US" sz="1500" dirty="0" smtClean="0">
                <a:solidFill>
                  <a:prstClr val="black"/>
                </a:solidFill>
                <a:latin typeface="ＭＳ Ｐゴシック"/>
              </a:rPr>
              <a:t>３　新しい総合事業の一般介護予防事業の概要</a:t>
            </a:r>
            <a:r>
              <a:rPr lang="en-US" altLang="ja-JP" sz="1500" dirty="0" smtClean="0">
                <a:solidFill>
                  <a:prstClr val="black"/>
                </a:solidFill>
                <a:latin typeface="ＭＳ Ｐゴシック"/>
              </a:rPr>
              <a:t>】</a:t>
            </a:r>
          </a:p>
          <a:p>
            <a:pPr marL="355600" indent="-177800" algn="just">
              <a:spcBef>
                <a:spcPts val="600"/>
              </a:spcBef>
              <a:buNone/>
            </a:pPr>
            <a:r>
              <a:rPr lang="ja-JP" altLang="en-US" sz="1500" dirty="0">
                <a:solidFill>
                  <a:prstClr val="black"/>
                </a:solidFill>
                <a:latin typeface="ＭＳ Ｐゴシック"/>
              </a:rPr>
              <a:t>１）　</a:t>
            </a:r>
            <a:r>
              <a:rPr lang="ja-JP" altLang="en-US" sz="1500" dirty="0" smtClean="0">
                <a:solidFill>
                  <a:prstClr val="black"/>
                </a:solidFill>
                <a:latin typeface="ＭＳ Ｐゴシック"/>
              </a:rPr>
              <a:t>元気</a:t>
            </a:r>
            <a:r>
              <a:rPr lang="ja-JP" altLang="en-US" sz="1500" dirty="0">
                <a:solidFill>
                  <a:prstClr val="black"/>
                </a:solidFill>
                <a:latin typeface="ＭＳ Ｐゴシック"/>
              </a:rPr>
              <a:t>高齢者と二次予防事業対象者を分け隔てなく、住民運営の通いの場を充実させ、人と人とのつながりを通じて参加者や通いの場が継続的に拡大していくような地域づくりを推進する</a:t>
            </a:r>
            <a:r>
              <a:rPr lang="ja-JP" altLang="en-US" sz="1500" dirty="0" smtClean="0">
                <a:solidFill>
                  <a:prstClr val="black"/>
                </a:solidFill>
                <a:latin typeface="ＭＳ Ｐゴシック"/>
              </a:rPr>
              <a:t>。リハ</a:t>
            </a:r>
            <a:r>
              <a:rPr lang="ja-JP" altLang="en-US" sz="1500" dirty="0">
                <a:solidFill>
                  <a:prstClr val="black"/>
                </a:solidFill>
                <a:latin typeface="ＭＳ Ｐゴシック"/>
              </a:rPr>
              <a:t>職等を活かした自立支援に資する取組を推進し、介護予防を機能強化する</a:t>
            </a:r>
            <a:r>
              <a:rPr lang="ja-JP" altLang="en-US" sz="1500" dirty="0" smtClean="0">
                <a:solidFill>
                  <a:prstClr val="black"/>
                </a:solidFill>
                <a:latin typeface="ＭＳ Ｐゴシック"/>
              </a:rPr>
              <a:t>。</a:t>
            </a:r>
            <a:endParaRPr lang="en-US" altLang="ja-JP" sz="1500" dirty="0" smtClean="0">
              <a:solidFill>
                <a:prstClr val="black"/>
              </a:solidFill>
              <a:latin typeface="ＭＳ Ｐゴシック"/>
            </a:endParaRPr>
          </a:p>
          <a:p>
            <a:pPr marL="355600" indent="-177800" algn="just">
              <a:spcBef>
                <a:spcPts val="0"/>
              </a:spcBef>
              <a:buNone/>
            </a:pPr>
            <a:endParaRPr lang="en-US" altLang="ja-JP" sz="1500" dirty="0">
              <a:solidFill>
                <a:prstClr val="black"/>
              </a:solidFill>
              <a:latin typeface="ＭＳ Ｐゴシック"/>
            </a:endParaRPr>
          </a:p>
          <a:p>
            <a:pPr marL="355600" indent="-177800" algn="just">
              <a:spcBef>
                <a:spcPts val="0"/>
              </a:spcBef>
              <a:buNone/>
            </a:pPr>
            <a:r>
              <a:rPr lang="ja-JP" altLang="en-US" sz="1500" dirty="0" smtClean="0">
                <a:solidFill>
                  <a:prstClr val="black"/>
                </a:solidFill>
                <a:latin typeface="ＭＳ Ｐゴシック"/>
              </a:rPr>
              <a:t>２）　具体的には、「介護予防事業対象者の把握事業」「介護予防普及啓発事業」「地域介護予防活動支援事業」「介護予防事業評価事業」「地域リハビリテーション活動支援事業」から構成。</a:t>
            </a:r>
            <a:endParaRPr lang="en-US" altLang="ja-JP" sz="1500" dirty="0" smtClean="0">
              <a:solidFill>
                <a:prstClr val="black"/>
              </a:solidFill>
              <a:latin typeface="ＭＳ Ｐゴシック"/>
            </a:endParaRPr>
          </a:p>
          <a:p>
            <a:pPr marL="355600" indent="-177800" algn="just">
              <a:spcBef>
                <a:spcPts val="0"/>
              </a:spcBef>
              <a:buNone/>
            </a:pPr>
            <a:endParaRPr lang="en-US" altLang="ja-JP" sz="1500" dirty="0">
              <a:solidFill>
                <a:prstClr val="black"/>
              </a:solidFill>
              <a:latin typeface="ＭＳ Ｐゴシック"/>
            </a:endParaRPr>
          </a:p>
          <a:p>
            <a:pPr marL="355600" indent="-177800" algn="just">
              <a:spcBef>
                <a:spcPts val="0"/>
              </a:spcBef>
              <a:buNone/>
            </a:pPr>
            <a:r>
              <a:rPr lang="ja-JP" altLang="en-US" sz="1500" dirty="0" smtClean="0">
                <a:solidFill>
                  <a:prstClr val="black"/>
                </a:solidFill>
                <a:latin typeface="ＭＳ Ｐゴシック"/>
              </a:rPr>
              <a:t>３）　地域リハビリテーション活動支援事業については、新しい事業であり、「心身機能」「活動」「参加」のそれぞれの要素にバランスより働きかけるために、地域においてリハ職等を活かした自立支援に資する取組を推進するもの。</a:t>
            </a:r>
            <a:endParaRPr lang="ja-JP" altLang="en-US" sz="1500" dirty="0">
              <a:solidFill>
                <a:prstClr val="black"/>
              </a:solidFill>
              <a:latin typeface="ＭＳ Ｐゴシック"/>
            </a:endParaRPr>
          </a:p>
          <a:p>
            <a:pPr marL="0" indent="0">
              <a:spcBef>
                <a:spcPts val="0"/>
              </a:spcBef>
              <a:buNone/>
            </a:pPr>
            <a:endParaRPr lang="ja-JP" altLang="en-US" sz="1500" dirty="0">
              <a:solidFill>
                <a:prstClr val="black"/>
              </a:solidFill>
              <a:latin typeface="ＭＳ Ｐゴシック"/>
            </a:endParaRPr>
          </a:p>
        </p:txBody>
      </p:sp>
      <p:sp>
        <p:nvSpPr>
          <p:cNvPr id="4" name="スライド番号プレースホルダー 4"/>
          <p:cNvSpPr txBox="1">
            <a:spLocks/>
          </p:cNvSpPr>
          <p:nvPr/>
        </p:nvSpPr>
        <p:spPr>
          <a:xfrm>
            <a:off x="9273480" y="6453336"/>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48</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299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p:cNvSpPr/>
          <p:nvPr/>
        </p:nvSpPr>
        <p:spPr>
          <a:xfrm>
            <a:off x="5596407" y="4275197"/>
            <a:ext cx="2542326" cy="1950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9" name="正方形/長方形 18"/>
          <p:cNvSpPr/>
          <p:nvPr/>
        </p:nvSpPr>
        <p:spPr>
          <a:xfrm>
            <a:off x="1037095" y="1751607"/>
            <a:ext cx="6847208" cy="36004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ja-JP" altLang="en-US" dirty="0" smtClean="0">
                <a:solidFill>
                  <a:prstClr val="white"/>
                </a:solidFill>
              </a:rPr>
              <a:t>経過措置期間</a:t>
            </a:r>
            <a:endParaRPr lang="ja-JP" altLang="en-US" dirty="0">
              <a:solidFill>
                <a:prstClr val="white"/>
              </a:solidFill>
            </a:endParaRPr>
          </a:p>
        </p:txBody>
      </p:sp>
      <p:sp>
        <p:nvSpPr>
          <p:cNvPr id="13" name="正方形/長方形 12"/>
          <p:cNvSpPr/>
          <p:nvPr/>
        </p:nvSpPr>
        <p:spPr>
          <a:xfrm>
            <a:off x="1037094" y="2487542"/>
            <a:ext cx="6847208" cy="876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 name="タイトル 1"/>
          <p:cNvSpPr>
            <a:spLocks noGrp="1"/>
          </p:cNvSpPr>
          <p:nvPr>
            <p:ph type="ctrTitle"/>
          </p:nvPr>
        </p:nvSpPr>
        <p:spPr>
          <a:xfrm>
            <a:off x="61523" y="116183"/>
            <a:ext cx="9755363" cy="432048"/>
          </a:xfrm>
          <a:noFill/>
          <a:ln>
            <a:noFill/>
          </a:ln>
          <a:effectLst/>
        </p:spPr>
        <p:style>
          <a:lnRef idx="1">
            <a:schemeClr val="accent5"/>
          </a:lnRef>
          <a:fillRef idx="3">
            <a:schemeClr val="accent5"/>
          </a:fillRef>
          <a:effectRef idx="2">
            <a:schemeClr val="accent5"/>
          </a:effectRef>
          <a:fontRef idx="minor">
            <a:schemeClr val="lt1"/>
          </a:fontRef>
        </p:style>
        <p:txBody>
          <a:bodyPr>
            <a:noAutofit/>
          </a:bodyPr>
          <a:lstStyle/>
          <a:p>
            <a:r>
              <a:rPr lang="ja-JP" altLang="en-US" sz="2400" dirty="0" smtClean="0">
                <a:solidFill>
                  <a:schemeClr val="tx1"/>
                </a:solidFill>
              </a:rPr>
              <a:t>市町村の新しい総合事業実施に向けた</a:t>
            </a:r>
            <a:r>
              <a:rPr kumimoji="1" lang="ja-JP" altLang="en-US" sz="2400" dirty="0" smtClean="0">
                <a:solidFill>
                  <a:schemeClr val="tx1"/>
                </a:solidFill>
              </a:rPr>
              <a:t>スケジュールについて（イメージ）</a:t>
            </a:r>
            <a:endParaRPr kumimoji="1" lang="ja-JP" altLang="en-US" sz="2400" dirty="0">
              <a:solidFill>
                <a:schemeClr val="tx1"/>
              </a:solidFill>
            </a:endParaRPr>
          </a:p>
        </p:txBody>
      </p:sp>
      <p:sp>
        <p:nvSpPr>
          <p:cNvPr id="4" name="正方形/長方形 3"/>
          <p:cNvSpPr/>
          <p:nvPr/>
        </p:nvSpPr>
        <p:spPr>
          <a:xfrm>
            <a:off x="1822910" y="1882041"/>
            <a:ext cx="858096" cy="30243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US" altLang="ja-JP" sz="2400" dirty="0" smtClean="0">
              <a:solidFill>
                <a:srgbClr val="FF0000"/>
              </a:solidFill>
            </a:endParaRPr>
          </a:p>
        </p:txBody>
      </p:sp>
      <p:sp>
        <p:nvSpPr>
          <p:cNvPr id="83" name="テキスト ボックス 82"/>
          <p:cNvSpPr txBox="1"/>
          <p:nvPr/>
        </p:nvSpPr>
        <p:spPr>
          <a:xfrm>
            <a:off x="1802490" y="2118210"/>
            <a:ext cx="702079" cy="369332"/>
          </a:xfrm>
          <a:prstGeom prst="rect">
            <a:avLst/>
          </a:prstGeom>
          <a:noFill/>
        </p:spPr>
        <p:txBody>
          <a:bodyPr wrap="square" rtlCol="0">
            <a:spAutoFit/>
          </a:bodyPr>
          <a:lstStyle/>
          <a:p>
            <a:pPr fontAlgn="auto">
              <a:spcBef>
                <a:spcPts val="0"/>
              </a:spcBef>
              <a:spcAft>
                <a:spcPts val="0"/>
              </a:spcAft>
            </a:pPr>
            <a:r>
              <a:rPr lang="ja-JP" altLang="en-US" b="1" dirty="0" smtClean="0">
                <a:solidFill>
                  <a:srgbClr val="FF0000"/>
                </a:solidFill>
                <a:latin typeface="HGP創英角ｺﾞｼｯｸUB" pitchFamily="50" charset="-128"/>
                <a:ea typeface="HGP創英角ｺﾞｼｯｸUB" pitchFamily="50" charset="-128"/>
              </a:rPr>
              <a:t>２７’</a:t>
            </a:r>
            <a:endParaRPr lang="ja-JP" altLang="en-US" b="1" dirty="0">
              <a:solidFill>
                <a:srgbClr val="FF0000"/>
              </a:solidFill>
              <a:latin typeface="HGP創英角ｺﾞｼｯｸUB" pitchFamily="50" charset="-128"/>
              <a:ea typeface="HGP創英角ｺﾞｼｯｸUB" pitchFamily="50" charset="-128"/>
            </a:endParaRPr>
          </a:p>
        </p:txBody>
      </p:sp>
      <p:sp>
        <p:nvSpPr>
          <p:cNvPr id="84" name="テキスト ボックス 83"/>
          <p:cNvSpPr txBox="1"/>
          <p:nvPr/>
        </p:nvSpPr>
        <p:spPr>
          <a:xfrm>
            <a:off x="4057923" y="2118210"/>
            <a:ext cx="702079" cy="369332"/>
          </a:xfrm>
          <a:prstGeom prst="rect">
            <a:avLst/>
          </a:prstGeom>
          <a:noFill/>
        </p:spPr>
        <p:txBody>
          <a:bodyPr wrap="square" rtlCol="0">
            <a:spAutoFit/>
          </a:bodyPr>
          <a:lstStyle/>
          <a:p>
            <a:pPr fontAlgn="auto">
              <a:spcBef>
                <a:spcPts val="0"/>
              </a:spcBef>
              <a:spcAft>
                <a:spcPts val="0"/>
              </a:spcAft>
            </a:pPr>
            <a:r>
              <a:rPr lang="ja-JP" altLang="en-US" b="1" dirty="0" smtClean="0">
                <a:solidFill>
                  <a:srgbClr val="FF0000"/>
                </a:solidFill>
                <a:latin typeface="HGP創英角ｺﾞｼｯｸUB" pitchFamily="50" charset="-128"/>
                <a:ea typeface="HGP創英角ｺﾞｼｯｸUB" pitchFamily="50" charset="-128"/>
              </a:rPr>
              <a:t>２８’</a:t>
            </a:r>
            <a:endParaRPr lang="ja-JP" altLang="en-US" b="1" dirty="0">
              <a:solidFill>
                <a:srgbClr val="FF0000"/>
              </a:solidFill>
              <a:latin typeface="HGP創英角ｺﾞｼｯｸUB" pitchFamily="50" charset="-128"/>
              <a:ea typeface="HGP創英角ｺﾞｼｯｸUB" pitchFamily="50" charset="-128"/>
            </a:endParaRPr>
          </a:p>
        </p:txBody>
      </p:sp>
      <p:sp>
        <p:nvSpPr>
          <p:cNvPr id="85" name="テキスト ボックス 84"/>
          <p:cNvSpPr txBox="1"/>
          <p:nvPr/>
        </p:nvSpPr>
        <p:spPr>
          <a:xfrm>
            <a:off x="6397676" y="2108918"/>
            <a:ext cx="702079" cy="369332"/>
          </a:xfrm>
          <a:prstGeom prst="rect">
            <a:avLst/>
          </a:prstGeom>
          <a:noFill/>
        </p:spPr>
        <p:txBody>
          <a:bodyPr wrap="square" rtlCol="0">
            <a:spAutoFit/>
          </a:bodyPr>
          <a:lstStyle/>
          <a:p>
            <a:pPr fontAlgn="auto">
              <a:spcBef>
                <a:spcPts val="0"/>
              </a:spcBef>
              <a:spcAft>
                <a:spcPts val="0"/>
              </a:spcAft>
            </a:pPr>
            <a:r>
              <a:rPr lang="ja-JP" altLang="en-US" b="1" dirty="0" smtClean="0">
                <a:solidFill>
                  <a:srgbClr val="FF0000"/>
                </a:solidFill>
                <a:latin typeface="HGP創英角ｺﾞｼｯｸUB" pitchFamily="50" charset="-128"/>
                <a:ea typeface="HGP創英角ｺﾞｼｯｸUB" pitchFamily="50" charset="-128"/>
              </a:rPr>
              <a:t>２９’</a:t>
            </a:r>
            <a:endParaRPr lang="ja-JP" altLang="en-US" b="1" dirty="0">
              <a:solidFill>
                <a:srgbClr val="FF0000"/>
              </a:solidFill>
              <a:latin typeface="HGP創英角ｺﾞｼｯｸUB" pitchFamily="50" charset="-128"/>
              <a:ea typeface="HGP創英角ｺﾞｼｯｸUB" pitchFamily="50" charset="-128"/>
            </a:endParaRPr>
          </a:p>
        </p:txBody>
      </p:sp>
      <p:sp>
        <p:nvSpPr>
          <p:cNvPr id="96" name="テキスト ボックス 95"/>
          <p:cNvSpPr txBox="1"/>
          <p:nvPr/>
        </p:nvSpPr>
        <p:spPr>
          <a:xfrm>
            <a:off x="459438" y="2478250"/>
            <a:ext cx="461665" cy="3532995"/>
          </a:xfrm>
          <a:prstGeom prst="rect">
            <a:avLst/>
          </a:prstGeom>
          <a:gradFill>
            <a:gsLst>
              <a:gs pos="0">
                <a:schemeClr val="accent3">
                  <a:tint val="50000"/>
                  <a:satMod val="300000"/>
                </a:schemeClr>
              </a:gs>
              <a:gs pos="51000">
                <a:schemeClr val="accent3">
                  <a:tint val="37000"/>
                  <a:satMod val="300000"/>
                </a:schemeClr>
              </a:gs>
              <a:gs pos="100000">
                <a:schemeClr val="accent3">
                  <a:tint val="15000"/>
                  <a:satMod val="35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3"/>
          </a:lnRef>
          <a:fillRef idx="2">
            <a:schemeClr val="accent3"/>
          </a:fillRef>
          <a:effectRef idx="1">
            <a:schemeClr val="accent3"/>
          </a:effectRef>
          <a:fontRef idx="minor">
            <a:schemeClr val="dk1"/>
          </a:fontRef>
        </p:style>
        <p:txBody>
          <a:bodyPr vert="eaVert" wrap="square" tIns="180000" bIns="180000" rtlCol="0">
            <a:spAutoFit/>
          </a:bodyPr>
          <a:lstStyle/>
          <a:p>
            <a:pPr algn="dist" fontAlgn="auto">
              <a:spcBef>
                <a:spcPts val="0"/>
              </a:spcBef>
              <a:spcAft>
                <a:spcPts val="0"/>
              </a:spcAft>
            </a:pPr>
            <a:r>
              <a:rPr lang="ja-JP" altLang="en-US" b="1" dirty="0" smtClean="0">
                <a:solidFill>
                  <a:srgbClr val="4F81BD"/>
                </a:solidFill>
              </a:rPr>
              <a:t>保険者数　</a:t>
            </a:r>
            <a:endParaRPr lang="ja-JP" altLang="en-US" b="1" dirty="0">
              <a:solidFill>
                <a:srgbClr val="4F81BD"/>
              </a:solidFill>
            </a:endParaRPr>
          </a:p>
        </p:txBody>
      </p:sp>
      <p:sp>
        <p:nvSpPr>
          <p:cNvPr id="72" name="正方形/長方形 71"/>
          <p:cNvSpPr/>
          <p:nvPr/>
        </p:nvSpPr>
        <p:spPr>
          <a:xfrm>
            <a:off x="3197225" y="3070200"/>
            <a:ext cx="4898355" cy="1425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cxnSp>
        <p:nvCxnSpPr>
          <p:cNvPr id="106" name="直線コネクタ 105"/>
          <p:cNvCxnSpPr/>
          <p:nvPr/>
        </p:nvCxnSpPr>
        <p:spPr>
          <a:xfrm>
            <a:off x="1037095" y="1881332"/>
            <a:ext cx="0" cy="48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7884304" y="2478248"/>
            <a:ext cx="1737238" cy="3747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9" name="テキスト ボックス 88"/>
          <p:cNvSpPr txBox="1"/>
          <p:nvPr/>
        </p:nvSpPr>
        <p:spPr>
          <a:xfrm>
            <a:off x="8532872" y="2118210"/>
            <a:ext cx="702079" cy="369332"/>
          </a:xfrm>
          <a:prstGeom prst="rect">
            <a:avLst/>
          </a:prstGeom>
          <a:noFill/>
        </p:spPr>
        <p:txBody>
          <a:bodyPr wrap="square" rtlCol="0">
            <a:spAutoFit/>
          </a:bodyPr>
          <a:lstStyle/>
          <a:p>
            <a:pPr fontAlgn="auto">
              <a:spcBef>
                <a:spcPts val="0"/>
              </a:spcBef>
              <a:spcAft>
                <a:spcPts val="0"/>
              </a:spcAft>
            </a:pPr>
            <a:r>
              <a:rPr lang="ja-JP" altLang="en-US" b="1" dirty="0">
                <a:solidFill>
                  <a:srgbClr val="FF0000"/>
                </a:solidFill>
                <a:latin typeface="HGP創英角ｺﾞｼｯｸUB" pitchFamily="50" charset="-128"/>
                <a:ea typeface="HGP創英角ｺﾞｼｯｸUB" pitchFamily="50" charset="-128"/>
              </a:rPr>
              <a:t>３０</a:t>
            </a:r>
            <a:r>
              <a:rPr lang="ja-JP" altLang="en-US" b="1" dirty="0" smtClean="0">
                <a:solidFill>
                  <a:srgbClr val="FF0000"/>
                </a:solidFill>
                <a:latin typeface="HGP創英角ｺﾞｼｯｸUB" pitchFamily="50" charset="-128"/>
                <a:ea typeface="HGP創英角ｺﾞｼｯｸUB" pitchFamily="50" charset="-128"/>
              </a:rPr>
              <a:t>’</a:t>
            </a:r>
            <a:endParaRPr lang="ja-JP" altLang="en-US" b="1" dirty="0">
              <a:solidFill>
                <a:srgbClr val="FF0000"/>
              </a:solidFill>
              <a:latin typeface="HGP創英角ｺﾞｼｯｸUB" pitchFamily="50" charset="-128"/>
              <a:ea typeface="HGP創英角ｺﾞｼｯｸUB" pitchFamily="50" charset="-128"/>
            </a:endParaRPr>
          </a:p>
        </p:txBody>
      </p:sp>
      <p:sp>
        <p:nvSpPr>
          <p:cNvPr id="21" name="線吹き出し 1 (枠付き) 20"/>
          <p:cNvSpPr/>
          <p:nvPr/>
        </p:nvSpPr>
        <p:spPr>
          <a:xfrm>
            <a:off x="24494" y="1767899"/>
            <a:ext cx="794959" cy="360040"/>
          </a:xfrm>
          <a:prstGeom prst="borderCallout1">
            <a:avLst>
              <a:gd name="adj1" fmla="val 65027"/>
              <a:gd name="adj2" fmla="val 101065"/>
              <a:gd name="adj3" fmla="val 35427"/>
              <a:gd name="adj4" fmla="val 125646"/>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smtClean="0">
                <a:solidFill>
                  <a:prstClr val="black"/>
                </a:solidFill>
              </a:rPr>
              <a:t>法改正</a:t>
            </a:r>
            <a:endParaRPr lang="ja-JP" altLang="en-US" sz="1600" dirty="0">
              <a:solidFill>
                <a:prstClr val="black"/>
              </a:solidFill>
            </a:endParaRPr>
          </a:p>
        </p:txBody>
      </p:sp>
      <p:sp>
        <p:nvSpPr>
          <p:cNvPr id="101" name="角丸四角形 100"/>
          <p:cNvSpPr/>
          <p:nvPr/>
        </p:nvSpPr>
        <p:spPr>
          <a:xfrm>
            <a:off x="1092072" y="6237311"/>
            <a:ext cx="4484917" cy="5760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altLang="ja-JP" sz="1400" dirty="0" smtClean="0">
                <a:solidFill>
                  <a:prstClr val="black"/>
                </a:solidFill>
                <a:latin typeface="ＭＳ Ｐゴシック"/>
              </a:rPr>
              <a:t>27</a:t>
            </a:r>
            <a:r>
              <a:rPr lang="ja-JP" altLang="en-US" sz="1400" dirty="0" err="1">
                <a:solidFill>
                  <a:prstClr val="black"/>
                </a:solidFill>
                <a:latin typeface="ＭＳ Ｐゴシック"/>
              </a:rPr>
              <a:t>、</a:t>
            </a:r>
            <a:r>
              <a:rPr lang="en-US" altLang="ja-JP" sz="1400" dirty="0" smtClean="0">
                <a:solidFill>
                  <a:prstClr val="black"/>
                </a:solidFill>
                <a:latin typeface="ＭＳ Ｐゴシック"/>
              </a:rPr>
              <a:t>28</a:t>
            </a:r>
            <a:r>
              <a:rPr lang="ja-JP" altLang="en-US" sz="1400" dirty="0" smtClean="0">
                <a:solidFill>
                  <a:prstClr val="black"/>
                </a:solidFill>
                <a:latin typeface="ＭＳ Ｐゴシック"/>
              </a:rPr>
              <a:t>年度は市町村の選択で移行（エリアごとも可）</a:t>
            </a:r>
            <a:endParaRPr lang="en-US" altLang="ja-JP" sz="1400" dirty="0" smtClean="0">
              <a:solidFill>
                <a:prstClr val="black"/>
              </a:solidFill>
              <a:latin typeface="ＭＳ Ｐゴシック"/>
            </a:endParaRPr>
          </a:p>
        </p:txBody>
      </p:sp>
      <p:sp>
        <p:nvSpPr>
          <p:cNvPr id="3" name="直角三角形 2"/>
          <p:cNvSpPr/>
          <p:nvPr/>
        </p:nvSpPr>
        <p:spPr>
          <a:xfrm rot="10800000">
            <a:off x="1007957" y="3365467"/>
            <a:ext cx="2240999" cy="452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直角三角形 34"/>
          <p:cNvSpPr/>
          <p:nvPr/>
        </p:nvSpPr>
        <p:spPr>
          <a:xfrm rot="10800000">
            <a:off x="3178165" y="4480503"/>
            <a:ext cx="2762093" cy="53267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6" name="直線コネクタ 85"/>
          <p:cNvCxnSpPr/>
          <p:nvPr/>
        </p:nvCxnSpPr>
        <p:spPr>
          <a:xfrm>
            <a:off x="5576989" y="1772429"/>
            <a:ext cx="0" cy="44649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749201" y="2907689"/>
            <a:ext cx="7872341" cy="11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1381364" y="2675636"/>
            <a:ext cx="8240178"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584191" y="3883344"/>
            <a:ext cx="6037351"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4232574" y="4114226"/>
            <a:ext cx="5388968" cy="169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851038" y="5173179"/>
            <a:ext cx="3770503"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227401" y="5368627"/>
            <a:ext cx="3394140" cy="86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388054" y="3140085"/>
            <a:ext cx="7233487"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3178165" y="1772317"/>
            <a:ext cx="1" cy="324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5573323" y="5589241"/>
            <a:ext cx="2287895" cy="636612"/>
            <a:chOff x="5593717" y="4185940"/>
            <a:chExt cx="2286795" cy="699203"/>
          </a:xfrm>
        </p:grpSpPr>
        <p:sp>
          <p:nvSpPr>
            <p:cNvPr id="25" name="左右矢印 24"/>
            <p:cNvSpPr/>
            <p:nvPr/>
          </p:nvSpPr>
          <p:spPr>
            <a:xfrm>
              <a:off x="5593717" y="4185940"/>
              <a:ext cx="2286795" cy="699203"/>
            </a:xfrm>
            <a:prstGeom prst="leftRightArrow">
              <a:avLst>
                <a:gd name="adj1" fmla="val 6317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テキスト ボックス 31"/>
            <p:cNvSpPr txBox="1"/>
            <p:nvPr/>
          </p:nvSpPr>
          <p:spPr>
            <a:xfrm>
              <a:off x="5677000" y="4299332"/>
              <a:ext cx="2120228" cy="523220"/>
            </a:xfrm>
            <a:prstGeom prst="rect">
              <a:avLst/>
            </a:prstGeom>
            <a:noFill/>
          </p:spPr>
          <p:txBody>
            <a:bodyPr wrap="square" rtlCol="0">
              <a:spAutoFit/>
            </a:bodyPr>
            <a:lstStyle/>
            <a:p>
              <a:pPr algn="ctr" fontAlgn="auto">
                <a:spcBef>
                  <a:spcPts val="0"/>
                </a:spcBef>
                <a:spcAft>
                  <a:spcPts val="0"/>
                </a:spcAft>
              </a:pPr>
              <a:r>
                <a:rPr lang="ja-JP" altLang="en-US" sz="1400" b="1" dirty="0" smtClean="0">
                  <a:solidFill>
                    <a:srgbClr val="FF0000"/>
                  </a:solidFill>
                  <a:latin typeface="Calibri"/>
                  <a:ea typeface="ＭＳ Ｐゴシック"/>
                </a:rPr>
                <a:t>要支援認定期間</a:t>
              </a:r>
              <a:endParaRPr lang="en-US" altLang="ja-JP" sz="1400" b="1" dirty="0" smtClean="0">
                <a:solidFill>
                  <a:srgbClr val="FF0000"/>
                </a:solidFill>
                <a:latin typeface="Calibri"/>
                <a:ea typeface="ＭＳ Ｐゴシック"/>
              </a:endParaRPr>
            </a:p>
            <a:p>
              <a:pPr algn="ctr" fontAlgn="auto">
                <a:spcBef>
                  <a:spcPts val="0"/>
                </a:spcBef>
                <a:spcAft>
                  <a:spcPts val="0"/>
                </a:spcAft>
              </a:pPr>
              <a:r>
                <a:rPr lang="ja-JP" altLang="en-US" sz="1400" b="1" dirty="0" smtClean="0">
                  <a:solidFill>
                    <a:srgbClr val="FF0000"/>
                  </a:solidFill>
                  <a:latin typeface="Calibri"/>
                  <a:ea typeface="ＭＳ Ｐゴシック"/>
                </a:rPr>
                <a:t>→最大</a:t>
              </a:r>
              <a:r>
                <a:rPr lang="en-US" altLang="ja-JP" sz="1400" b="1" dirty="0" smtClean="0">
                  <a:solidFill>
                    <a:srgbClr val="FF0000"/>
                  </a:solidFill>
                  <a:latin typeface="Calibri"/>
                  <a:ea typeface="ＭＳ Ｐゴシック"/>
                </a:rPr>
                <a:t>12</a:t>
              </a:r>
              <a:r>
                <a:rPr lang="ja-JP" altLang="en-US" sz="1400" b="1" dirty="0" smtClean="0">
                  <a:solidFill>
                    <a:srgbClr val="FF0000"/>
                  </a:solidFill>
                  <a:latin typeface="Calibri"/>
                  <a:ea typeface="ＭＳ Ｐゴシック"/>
                </a:rPr>
                <a:t>か月</a:t>
              </a:r>
              <a:endParaRPr lang="ja-JP" altLang="en-US" sz="1400" b="1" dirty="0">
                <a:solidFill>
                  <a:srgbClr val="FF0000"/>
                </a:solidFill>
                <a:latin typeface="Calibri"/>
                <a:ea typeface="ＭＳ Ｐゴシック"/>
              </a:endParaRPr>
            </a:p>
          </p:txBody>
        </p:sp>
      </p:grpSp>
      <p:cxnSp>
        <p:nvCxnSpPr>
          <p:cNvPr id="66" name="直線矢印コネクタ 65"/>
          <p:cNvCxnSpPr/>
          <p:nvPr/>
        </p:nvCxnSpPr>
        <p:spPr>
          <a:xfrm>
            <a:off x="5402961" y="4352723"/>
            <a:ext cx="4218581" cy="248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7537045" y="5589240"/>
            <a:ext cx="2084496"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吹き出し 33"/>
          <p:cNvSpPr/>
          <p:nvPr/>
        </p:nvSpPr>
        <p:spPr>
          <a:xfrm>
            <a:off x="5646403" y="6309364"/>
            <a:ext cx="3915110" cy="504012"/>
          </a:xfrm>
          <a:prstGeom prst="wedgeRoundRectCallout">
            <a:avLst>
              <a:gd name="adj1" fmla="val -49344"/>
              <a:gd name="adj2" fmla="val -68553"/>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dirty="0">
                <a:solidFill>
                  <a:prstClr val="black"/>
                </a:solidFill>
              </a:rPr>
              <a:t>全ての保険者</a:t>
            </a:r>
            <a:r>
              <a:rPr lang="ja-JP" altLang="en-US" sz="1600" dirty="0" smtClean="0">
                <a:solidFill>
                  <a:prstClr val="black"/>
                </a:solidFill>
              </a:rPr>
              <a:t>・</a:t>
            </a:r>
            <a:endParaRPr lang="en-US" altLang="ja-JP" sz="1600" dirty="0" smtClean="0">
              <a:solidFill>
                <a:prstClr val="black"/>
              </a:solidFill>
            </a:endParaRPr>
          </a:p>
          <a:p>
            <a:pPr algn="ctr" fontAlgn="auto">
              <a:spcBef>
                <a:spcPts val="0"/>
              </a:spcBef>
              <a:spcAft>
                <a:spcPts val="0"/>
              </a:spcAft>
            </a:pPr>
            <a:r>
              <a:rPr lang="ja-JP" altLang="en-US" sz="1600" dirty="0" smtClean="0">
                <a:solidFill>
                  <a:prstClr val="black"/>
                </a:solidFill>
              </a:rPr>
              <a:t>エリアで導入</a:t>
            </a:r>
            <a:endParaRPr lang="ja-JP" altLang="en-US" sz="1600" dirty="0">
              <a:solidFill>
                <a:prstClr val="black"/>
              </a:solidFill>
            </a:endParaRPr>
          </a:p>
        </p:txBody>
      </p:sp>
      <p:sp>
        <p:nvSpPr>
          <p:cNvPr id="7" name="テキスト ボックス 6"/>
          <p:cNvSpPr txBox="1"/>
          <p:nvPr/>
        </p:nvSpPr>
        <p:spPr>
          <a:xfrm>
            <a:off x="68038" y="548680"/>
            <a:ext cx="9755363" cy="833663"/>
          </a:xfrm>
          <a:prstGeom prst="rect">
            <a:avLst/>
          </a:prstGeom>
          <a:noFill/>
          <a:ln>
            <a:solidFill>
              <a:schemeClr val="tx1"/>
            </a:solidFill>
          </a:ln>
        </p:spPr>
        <p:txBody>
          <a:bodyPr wrap="square" tIns="108000" bIns="108000" rtlCol="0">
            <a:spAutoFit/>
          </a:bodyPr>
          <a:lstStyle/>
          <a:p>
            <a:r>
              <a:rPr lang="ja-JP" altLang="en-US" sz="1500" dirty="0" smtClean="0">
                <a:solidFill>
                  <a:prstClr val="black"/>
                </a:solidFill>
                <a:latin typeface="ＭＳ Ｐゴシック"/>
                <a:ea typeface="ＭＳ Ｐゴシック"/>
              </a:rPr>
              <a:t>○　</a:t>
            </a:r>
            <a:r>
              <a:rPr lang="ja-JP" altLang="en-US" sz="1500" u="sng" dirty="0">
                <a:solidFill>
                  <a:prstClr val="black"/>
                </a:solidFill>
                <a:latin typeface="ＭＳ Ｐゴシック"/>
                <a:ea typeface="ＭＳ Ｐゴシック"/>
              </a:rPr>
              <a:t>平成</a:t>
            </a:r>
            <a:r>
              <a:rPr lang="en-US" altLang="ja-JP" sz="1500" u="sng" dirty="0">
                <a:solidFill>
                  <a:prstClr val="black"/>
                </a:solidFill>
                <a:latin typeface="ＭＳ Ｐゴシック"/>
                <a:ea typeface="ＭＳ Ｐゴシック"/>
              </a:rPr>
              <a:t>29</a:t>
            </a:r>
            <a:r>
              <a:rPr lang="ja-JP" altLang="en-US" sz="1500" u="sng" dirty="0" smtClean="0">
                <a:solidFill>
                  <a:prstClr val="black"/>
                </a:solidFill>
                <a:latin typeface="ＭＳ Ｐゴシック"/>
                <a:ea typeface="ＭＳ Ｐゴシック"/>
              </a:rPr>
              <a:t>年４月</a:t>
            </a:r>
            <a:r>
              <a:rPr lang="ja-JP" altLang="en-US" sz="1500" dirty="0" smtClean="0">
                <a:solidFill>
                  <a:prstClr val="black"/>
                </a:solidFill>
                <a:latin typeface="ＭＳ Ｐゴシック"/>
                <a:ea typeface="ＭＳ Ｐゴシック"/>
              </a:rPr>
              <a:t>までに、</a:t>
            </a:r>
            <a:r>
              <a:rPr lang="ja-JP" altLang="en-US" sz="1500" u="sng" dirty="0" smtClean="0">
                <a:solidFill>
                  <a:prstClr val="black"/>
                </a:solidFill>
                <a:latin typeface="ＭＳ Ｐゴシック"/>
                <a:ea typeface="ＭＳ Ｐゴシック"/>
              </a:rPr>
              <a:t>全ての保険者で要支援者に対する新しい総合事業を開始</a:t>
            </a:r>
            <a:r>
              <a:rPr lang="ja-JP" altLang="en-US" sz="1500" dirty="0" smtClean="0">
                <a:solidFill>
                  <a:prstClr val="black"/>
                </a:solidFill>
                <a:latin typeface="ＭＳ Ｐゴシック"/>
                <a:ea typeface="ＭＳ Ｐゴシック"/>
              </a:rPr>
              <a:t>。（</a:t>
            </a:r>
            <a:r>
              <a:rPr lang="en-US" altLang="ja-JP" sz="1500" dirty="0" smtClean="0">
                <a:solidFill>
                  <a:prstClr val="black"/>
                </a:solidFill>
                <a:latin typeface="ＭＳ Ｐゴシック"/>
                <a:ea typeface="ＭＳ Ｐゴシック"/>
              </a:rPr>
              <a:t>27</a:t>
            </a:r>
            <a:r>
              <a:rPr lang="ja-JP" altLang="en-US" sz="1500" dirty="0" err="1">
                <a:solidFill>
                  <a:prstClr val="black"/>
                </a:solidFill>
                <a:latin typeface="ＭＳ Ｐゴシック"/>
                <a:ea typeface="ＭＳ Ｐゴシック"/>
              </a:rPr>
              <a:t>、</a:t>
            </a:r>
            <a:r>
              <a:rPr lang="en-US" altLang="ja-JP" sz="1500" dirty="0" smtClean="0">
                <a:solidFill>
                  <a:prstClr val="black"/>
                </a:solidFill>
                <a:latin typeface="ＭＳ Ｐゴシック"/>
                <a:ea typeface="ＭＳ Ｐゴシック"/>
              </a:rPr>
              <a:t>28</a:t>
            </a:r>
            <a:r>
              <a:rPr lang="ja-JP" altLang="en-US" sz="1500" dirty="0" smtClean="0">
                <a:solidFill>
                  <a:prstClr val="black"/>
                </a:solidFill>
                <a:latin typeface="ＭＳ Ｐゴシック"/>
                <a:ea typeface="ＭＳ Ｐゴシック"/>
              </a:rPr>
              <a:t>年度は市町村の選択）</a:t>
            </a:r>
          </a:p>
          <a:p>
            <a:pPr marL="177800" indent="-177800" algn="just">
              <a:spcBef>
                <a:spcPts val="1200"/>
              </a:spcBef>
              <a:tabLst>
                <a:tab pos="88900" algn="l"/>
              </a:tabLst>
            </a:pPr>
            <a:r>
              <a:rPr lang="ja-JP" altLang="en-US" sz="1500" dirty="0" smtClean="0">
                <a:solidFill>
                  <a:prstClr val="black"/>
                </a:solidFill>
                <a:latin typeface="ＭＳ Ｐゴシック"/>
                <a:ea typeface="ＭＳ Ｐゴシック"/>
              </a:rPr>
              <a:t>○　平成</a:t>
            </a:r>
            <a:r>
              <a:rPr lang="en-US" altLang="ja-JP" sz="1500" dirty="0" smtClean="0">
                <a:solidFill>
                  <a:prstClr val="black"/>
                </a:solidFill>
                <a:latin typeface="ＭＳ Ｐゴシック"/>
                <a:ea typeface="ＭＳ Ｐゴシック"/>
              </a:rPr>
              <a:t>29</a:t>
            </a:r>
            <a:r>
              <a:rPr lang="ja-JP" altLang="en-US" sz="1500" dirty="0" smtClean="0">
                <a:solidFill>
                  <a:prstClr val="black"/>
                </a:solidFill>
                <a:latin typeface="ＭＳ Ｐゴシック"/>
                <a:ea typeface="ＭＳ Ｐゴシック"/>
              </a:rPr>
              <a:t>年度末をもって、予防給付のうち訪問介護と通所介護については終了。</a:t>
            </a:r>
            <a:endParaRPr lang="en-US" altLang="ja-JP" sz="1500" dirty="0" smtClean="0">
              <a:solidFill>
                <a:prstClr val="black"/>
              </a:solidFill>
              <a:latin typeface="ＭＳ Ｐゴシック"/>
              <a:ea typeface="ＭＳ Ｐゴシック"/>
            </a:endParaRPr>
          </a:p>
        </p:txBody>
      </p:sp>
      <p:sp>
        <p:nvSpPr>
          <p:cNvPr id="20" name="テキスト ボックス 19"/>
          <p:cNvSpPr txBox="1"/>
          <p:nvPr/>
        </p:nvSpPr>
        <p:spPr>
          <a:xfrm>
            <a:off x="7924472" y="1506155"/>
            <a:ext cx="1981528" cy="626701"/>
          </a:xfrm>
          <a:prstGeom prst="rect">
            <a:avLst/>
          </a:prstGeom>
          <a:solidFill>
            <a:schemeClr val="accent1"/>
          </a:solidFill>
        </p:spPr>
        <p:txBody>
          <a:bodyPr wrap="square" tIns="36000" bIns="36000" rtlCol="0">
            <a:spAutoFit/>
          </a:bodyPr>
          <a:lstStyle/>
          <a:p>
            <a:r>
              <a:rPr lang="ja-JP" altLang="en-US" sz="1200" dirty="0" smtClean="0">
                <a:solidFill>
                  <a:prstClr val="white"/>
                </a:solidFill>
              </a:rPr>
              <a:t>　　　　　：予防給付</a:t>
            </a:r>
            <a:endParaRPr lang="en-US" altLang="ja-JP" sz="1200" dirty="0" smtClean="0">
              <a:solidFill>
                <a:prstClr val="white"/>
              </a:solidFill>
            </a:endParaRPr>
          </a:p>
          <a:p>
            <a:r>
              <a:rPr lang="ja-JP" altLang="en-US" sz="1200" dirty="0">
                <a:solidFill>
                  <a:prstClr val="white"/>
                </a:solidFill>
              </a:rPr>
              <a:t>　</a:t>
            </a:r>
            <a:r>
              <a:rPr lang="ja-JP" altLang="en-US" sz="1200" dirty="0" smtClean="0">
                <a:solidFill>
                  <a:prstClr val="white"/>
                </a:solidFill>
              </a:rPr>
              <a:t>　　 　  </a:t>
            </a:r>
            <a:r>
              <a:rPr lang="ja-JP" altLang="en-US" sz="1000" dirty="0" smtClean="0">
                <a:solidFill>
                  <a:prstClr val="white"/>
                </a:solidFill>
              </a:rPr>
              <a:t>（訪問介護・通所介護）</a:t>
            </a:r>
            <a:endParaRPr lang="en-US" altLang="ja-JP" sz="1200" dirty="0" smtClean="0">
              <a:solidFill>
                <a:prstClr val="white"/>
              </a:solidFill>
            </a:endParaRPr>
          </a:p>
          <a:p>
            <a:r>
              <a:rPr lang="ja-JP" altLang="en-US" sz="1200" dirty="0" smtClean="0">
                <a:solidFill>
                  <a:prstClr val="white"/>
                </a:solidFill>
              </a:rPr>
              <a:t>　　　　　：新しい総合事業</a:t>
            </a:r>
            <a:endParaRPr lang="ja-JP" altLang="en-US" sz="1200" dirty="0">
              <a:solidFill>
                <a:prstClr val="white"/>
              </a:solidFill>
            </a:endParaRPr>
          </a:p>
        </p:txBody>
      </p:sp>
      <p:cxnSp>
        <p:nvCxnSpPr>
          <p:cNvPr id="61" name="直線矢印コネクタ 60"/>
          <p:cNvCxnSpPr/>
          <p:nvPr/>
        </p:nvCxnSpPr>
        <p:spPr>
          <a:xfrm>
            <a:off x="8049344" y="1988840"/>
            <a:ext cx="36004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1003171" y="2908822"/>
            <a:ext cx="746029"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990655" y="3138014"/>
            <a:ext cx="1404675"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3178166" y="4115923"/>
            <a:ext cx="1059669"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3151935" y="4352157"/>
            <a:ext cx="2271401"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588507" y="5365200"/>
            <a:ext cx="665694" cy="604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5588507" y="5589240"/>
            <a:ext cx="1964699" cy="15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8049344" y="1628800"/>
            <a:ext cx="360040"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7884302" y="1700808"/>
            <a:ext cx="2" cy="4410905"/>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2864768" y="3212976"/>
            <a:ext cx="6379342" cy="503389"/>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rgbClr val="002060"/>
                </a:solidFill>
                <a:latin typeface="ＤＦ特太ゴシック体" pitchFamily="49" charset="-128"/>
                <a:ea typeface="ＤＦ特太ゴシック体" pitchFamily="49" charset="-128"/>
              </a:rPr>
              <a:t>既にサービスを受けている者については事業移行後も</a:t>
            </a:r>
            <a:endParaRPr lang="en-US" altLang="ja-JP" sz="1400" dirty="0" smtClean="0">
              <a:solidFill>
                <a:srgbClr val="002060"/>
              </a:solidFill>
              <a:latin typeface="ＤＦ特太ゴシック体" pitchFamily="49" charset="-128"/>
              <a:ea typeface="ＤＦ特太ゴシック体" pitchFamily="49" charset="-128"/>
            </a:endParaRPr>
          </a:p>
          <a:p>
            <a:pPr algn="ct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endParaRPr lang="en-US" altLang="ja-JP" sz="1400" dirty="0" smtClean="0">
              <a:solidFill>
                <a:srgbClr val="002060"/>
              </a:solidFill>
              <a:latin typeface="ＤＦ特太ゴシック体" pitchFamily="49" charset="-128"/>
              <a:ea typeface="ＤＦ特太ゴシック体" pitchFamily="49" charset="-128"/>
            </a:endParaRPr>
          </a:p>
        </p:txBody>
      </p:sp>
      <p:sp>
        <p:nvSpPr>
          <p:cNvPr id="47" name="テキスト ボックス 46"/>
          <p:cNvSpPr txBox="1"/>
          <p:nvPr/>
        </p:nvSpPr>
        <p:spPr>
          <a:xfrm>
            <a:off x="992560" y="1412776"/>
            <a:ext cx="7350267" cy="307777"/>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latin typeface="Arial" pitchFamily="34" charset="0"/>
              </a:rPr>
              <a:t>訪問介護、通所介護（予防給付）から訪問型サービス・通所型サービスへの移行（イメージ）</a:t>
            </a:r>
            <a:endParaRPr lang="en-US" altLang="ja-JP" sz="1400" dirty="0">
              <a:solidFill>
                <a:prstClr val="black"/>
              </a:solidFill>
              <a:latin typeface="Arial" pitchFamily="34" charset="0"/>
            </a:endParaRPr>
          </a:p>
        </p:txBody>
      </p:sp>
      <p:sp>
        <p:nvSpPr>
          <p:cNvPr id="50" name="角丸四角形 49"/>
          <p:cNvSpPr/>
          <p:nvPr/>
        </p:nvSpPr>
        <p:spPr>
          <a:xfrm>
            <a:off x="2864767" y="4522184"/>
            <a:ext cx="6370183" cy="490992"/>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rgbClr val="002060"/>
                </a:solidFill>
                <a:latin typeface="ＤＦ特太ゴシック体" pitchFamily="49" charset="-128"/>
                <a:ea typeface="ＤＦ特太ゴシック体" pitchFamily="49" charset="-128"/>
              </a:rPr>
              <a:t>新しくサービスを受ける者については多様なサービスの利用を促進</a:t>
            </a:r>
            <a:endParaRPr lang="en-US" altLang="ja-JP" sz="1400" dirty="0" smtClean="0">
              <a:solidFill>
                <a:srgbClr val="002060"/>
              </a:solidFill>
              <a:latin typeface="ＤＦ特太ゴシック体" pitchFamily="49" charset="-128"/>
              <a:ea typeface="ＤＦ特太ゴシック体" pitchFamily="49" charset="-128"/>
            </a:endParaRPr>
          </a:p>
          <a:p>
            <a:pPr algn="ct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r>
              <a:rPr lang="ja-JP" altLang="en-US" sz="1600" dirty="0" smtClean="0">
                <a:solidFill>
                  <a:srgbClr val="002060"/>
                </a:solidFill>
                <a:latin typeface="ＤＦ特太ゴシック体" pitchFamily="49" charset="-128"/>
                <a:ea typeface="ＤＦ特太ゴシック体" pitchFamily="49" charset="-128"/>
              </a:rPr>
              <a:t>）</a:t>
            </a:r>
            <a:endParaRPr lang="en-US" altLang="ja-JP" sz="1600" dirty="0" smtClean="0">
              <a:solidFill>
                <a:srgbClr val="002060"/>
              </a:solidFill>
              <a:latin typeface="ＤＦ特太ゴシック体" pitchFamily="49" charset="-128"/>
              <a:ea typeface="ＤＦ特太ゴシック体" pitchFamily="49" charset="-128"/>
            </a:endParaRPr>
          </a:p>
        </p:txBody>
      </p:sp>
      <p:sp>
        <p:nvSpPr>
          <p:cNvPr id="51" name="スライド番号プレースホルダー 4"/>
          <p:cNvSpPr txBox="1">
            <a:spLocks/>
          </p:cNvSpPr>
          <p:nvPr/>
        </p:nvSpPr>
        <p:spPr>
          <a:xfrm>
            <a:off x="9273480" y="6453336"/>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49</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077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88504" y="44624"/>
            <a:ext cx="8640960"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t>国</a:t>
            </a:r>
            <a:r>
              <a:rPr lang="ja-JP" altLang="en-US" sz="2400" dirty="0" smtClean="0"/>
              <a:t>によるガイドラインの提示等</a:t>
            </a:r>
            <a:endParaRPr lang="ja-JP" altLang="en-US" sz="2400" dirty="0"/>
          </a:p>
        </p:txBody>
      </p:sp>
      <p:sp>
        <p:nvSpPr>
          <p:cNvPr id="6" name="正方形/長方形 5"/>
          <p:cNvSpPr/>
          <p:nvPr/>
        </p:nvSpPr>
        <p:spPr>
          <a:xfrm>
            <a:off x="272480" y="620688"/>
            <a:ext cx="9361040" cy="5760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endParaRPr lang="en-US" altLang="ja-JP" sz="1600" u="sng" dirty="0" smtClean="0">
              <a:solidFill>
                <a:schemeClr val="tx1"/>
              </a:solidFill>
            </a:endParaRPr>
          </a:p>
          <a:p>
            <a:pPr>
              <a:lnSpc>
                <a:spcPts val="2100"/>
              </a:lnSpc>
            </a:pPr>
            <a:endParaRPr lang="en-US" altLang="ja-JP" sz="1600" u="sng" dirty="0">
              <a:solidFill>
                <a:schemeClr val="tx1"/>
              </a:solidFill>
            </a:endParaRPr>
          </a:p>
          <a:p>
            <a:pPr>
              <a:lnSpc>
                <a:spcPts val="2100"/>
              </a:lnSpc>
            </a:pPr>
            <a:endParaRPr lang="en-US" altLang="ja-JP" sz="1600" u="sng" dirty="0" smtClean="0">
              <a:solidFill>
                <a:schemeClr val="tx1"/>
              </a:solidFill>
            </a:endParaRPr>
          </a:p>
          <a:p>
            <a:pPr>
              <a:lnSpc>
                <a:spcPts val="2100"/>
              </a:lnSpc>
            </a:pPr>
            <a:endParaRPr lang="en-US" altLang="ja-JP" sz="1600" u="sng" dirty="0" smtClean="0">
              <a:solidFill>
                <a:schemeClr val="tx1"/>
              </a:solidFill>
            </a:endParaRPr>
          </a:p>
          <a:p>
            <a:pPr>
              <a:lnSpc>
                <a:spcPts val="2100"/>
              </a:lnSpc>
            </a:pPr>
            <a:endParaRPr lang="en-US" altLang="ja-JP" sz="1600" dirty="0">
              <a:solidFill>
                <a:schemeClr val="tx1"/>
              </a:solidFill>
            </a:endParaRPr>
          </a:p>
          <a:p>
            <a:pPr>
              <a:lnSpc>
                <a:spcPts val="2100"/>
              </a:lnSpc>
            </a:pPr>
            <a:endParaRPr lang="en-US" altLang="ja-JP" sz="1600" dirty="0" smtClean="0">
              <a:solidFill>
                <a:schemeClr val="tx1"/>
              </a:solidFill>
            </a:endParaRPr>
          </a:p>
          <a:p>
            <a:pPr>
              <a:lnSpc>
                <a:spcPts val="2100"/>
              </a:lnSpc>
            </a:pPr>
            <a:endParaRPr lang="en-US" altLang="ja-JP" sz="1600" dirty="0">
              <a:solidFill>
                <a:schemeClr val="tx1"/>
              </a:solidFill>
            </a:endParaRPr>
          </a:p>
          <a:p>
            <a:pPr>
              <a:lnSpc>
                <a:spcPts val="2100"/>
              </a:lnSpc>
            </a:pPr>
            <a:endParaRPr lang="en-US" altLang="ja-JP" sz="1600" dirty="0" smtClean="0">
              <a:solidFill>
                <a:schemeClr val="tx1"/>
              </a:solidFill>
            </a:endParaRPr>
          </a:p>
          <a:p>
            <a:pPr>
              <a:lnSpc>
                <a:spcPts val="2100"/>
              </a:lnSpc>
            </a:pPr>
            <a:endParaRPr lang="en-US" altLang="ja-JP" sz="1600" dirty="0" smtClean="0">
              <a:solidFill>
                <a:schemeClr val="tx1"/>
              </a:solidFill>
            </a:endParaRPr>
          </a:p>
          <a:p>
            <a:pPr>
              <a:lnSpc>
                <a:spcPts val="2100"/>
              </a:lnSpc>
            </a:pPr>
            <a:r>
              <a:rPr lang="ja-JP" altLang="en-US" sz="800" dirty="0" smtClean="0">
                <a:solidFill>
                  <a:schemeClr val="tx1"/>
                </a:solidFill>
              </a:rPr>
              <a:t>　　</a:t>
            </a:r>
            <a:r>
              <a:rPr lang="ja-JP" altLang="en-US" sz="1400" dirty="0" smtClean="0">
                <a:solidFill>
                  <a:schemeClr val="tx1"/>
                </a:solidFill>
              </a:rPr>
              <a:t>○　</a:t>
            </a:r>
            <a:r>
              <a:rPr lang="ja-JP" altLang="en-US" sz="1400" dirty="0">
                <a:solidFill>
                  <a:prstClr val="black"/>
                </a:solidFill>
                <a:latin typeface="ＭＳ Ｐゴシック"/>
              </a:rPr>
              <a:t>市町村による事業の円滑な実施を</a:t>
            </a:r>
            <a:r>
              <a:rPr lang="ja-JP" altLang="en-US" sz="1400" dirty="0" smtClean="0">
                <a:solidFill>
                  <a:prstClr val="black"/>
                </a:solidFill>
                <a:latin typeface="ＭＳ Ｐゴシック"/>
              </a:rPr>
              <a:t>推進するため、ガイドラインとして、介護保険法に基づく指針を策定。</a:t>
            </a:r>
            <a:endParaRPr lang="en-US" altLang="ja-JP" sz="1400" dirty="0" smtClean="0">
              <a:solidFill>
                <a:prstClr val="black"/>
              </a:solidFill>
              <a:latin typeface="ＭＳ Ｐゴシック"/>
            </a:endParaRPr>
          </a:p>
          <a:p>
            <a:pPr>
              <a:lnSpc>
                <a:spcPts val="2100"/>
              </a:lnSpc>
            </a:pPr>
            <a:r>
              <a:rPr lang="ja-JP" altLang="en-US" sz="1400" dirty="0" smtClean="0">
                <a:solidFill>
                  <a:schemeClr val="tx1"/>
                </a:solidFill>
              </a:rPr>
              <a:t>　</a:t>
            </a:r>
            <a:endParaRPr lang="en-US" altLang="ja-JP" sz="1400" dirty="0" smtClean="0">
              <a:solidFill>
                <a:schemeClr val="tx1"/>
              </a:solidFill>
            </a:endParaRPr>
          </a:p>
          <a:p>
            <a:pPr algn="just">
              <a:lnSpc>
                <a:spcPts val="2100"/>
              </a:lnSpc>
            </a:pPr>
            <a:r>
              <a:rPr lang="ja-JP" altLang="en-US" sz="1400" dirty="0">
                <a:solidFill>
                  <a:schemeClr val="tx1"/>
                </a:solidFill>
              </a:rPr>
              <a:t>　</a:t>
            </a:r>
            <a:r>
              <a:rPr lang="ja-JP" altLang="en-US" sz="1400" dirty="0" smtClean="0">
                <a:solidFill>
                  <a:schemeClr val="tx1"/>
                </a:solidFill>
              </a:rPr>
              <a:t>○　市町村による事業でのさまざま創意工夫の例や事業で対応する際の留意点をガイドラインの中に記載。</a:t>
            </a:r>
            <a:endParaRPr lang="en-US" altLang="ja-JP" sz="1400" dirty="0" smtClean="0">
              <a:solidFill>
                <a:schemeClr val="tx1"/>
              </a:solidFill>
            </a:endParaRPr>
          </a:p>
          <a:p>
            <a:pPr algn="just">
              <a:lnSpc>
                <a:spcPts val="1800"/>
              </a:lnSpc>
            </a:pPr>
            <a:r>
              <a:rPr lang="ja-JP" altLang="en-US" sz="1050" dirty="0">
                <a:solidFill>
                  <a:schemeClr val="tx1"/>
                </a:solidFill>
                <a:latin typeface="+mn-ea"/>
              </a:rPr>
              <a:t>　</a:t>
            </a:r>
            <a:r>
              <a:rPr lang="ja-JP" altLang="en-US" sz="1200" dirty="0" smtClean="0">
                <a:solidFill>
                  <a:schemeClr val="tx1"/>
                </a:solidFill>
                <a:latin typeface="+mn-ea"/>
              </a:rPr>
              <a:t>　（創意工夫の例）</a:t>
            </a:r>
            <a:endParaRPr lang="en-US" altLang="ja-JP" sz="1200" dirty="0" smtClean="0">
              <a:solidFill>
                <a:schemeClr val="tx1"/>
              </a:solidFill>
              <a:latin typeface="+mn-ea"/>
            </a:endParaRPr>
          </a:p>
          <a:p>
            <a:pPr algn="just">
              <a:lnSpc>
                <a:spcPts val="1800"/>
              </a:lnSpc>
            </a:pPr>
            <a:r>
              <a:rPr lang="ja-JP" altLang="en-US" sz="1200" dirty="0">
                <a:solidFill>
                  <a:schemeClr val="tx1"/>
                </a:solidFill>
                <a:latin typeface="+mn-ea"/>
              </a:rPr>
              <a:t>　</a:t>
            </a:r>
            <a:r>
              <a:rPr lang="ja-JP" altLang="en-US" sz="1200" dirty="0" smtClean="0">
                <a:solidFill>
                  <a:schemeClr val="tx1"/>
                </a:solidFill>
                <a:latin typeface="+mn-ea"/>
              </a:rPr>
              <a:t>　　　　・事業への移行の推進等を通じた、住民主体のサービス利用の拡充</a:t>
            </a:r>
            <a:endParaRPr lang="en-US" altLang="ja-JP" sz="1200" dirty="0" smtClean="0">
              <a:solidFill>
                <a:schemeClr val="tx1"/>
              </a:solidFill>
              <a:latin typeface="+mn-ea"/>
            </a:endParaRPr>
          </a:p>
          <a:p>
            <a:pPr algn="just">
              <a:lnSpc>
                <a:spcPts val="1800"/>
              </a:lnSpc>
            </a:pPr>
            <a:r>
              <a:rPr lang="ja-JP" altLang="en-US" sz="1200" dirty="0">
                <a:solidFill>
                  <a:schemeClr val="tx1"/>
                </a:solidFill>
                <a:latin typeface="+mn-ea"/>
              </a:rPr>
              <a:t>　</a:t>
            </a:r>
            <a:r>
              <a:rPr lang="ja-JP" altLang="en-US" sz="1200" dirty="0" smtClean="0">
                <a:solidFill>
                  <a:schemeClr val="tx1"/>
                </a:solidFill>
                <a:latin typeface="+mn-ea"/>
              </a:rPr>
              <a:t>　　　　・介護予防の機能強化を通じた認定率の伸びの抑制</a:t>
            </a:r>
            <a:endParaRPr lang="en-US" altLang="ja-JP" sz="1200" dirty="0" smtClean="0">
              <a:solidFill>
                <a:schemeClr val="tx1"/>
              </a:solidFill>
              <a:latin typeface="+mn-ea"/>
            </a:endParaRPr>
          </a:p>
          <a:p>
            <a:pPr algn="just">
              <a:lnSpc>
                <a:spcPts val="1800"/>
              </a:lnSpc>
            </a:pPr>
            <a:r>
              <a:rPr lang="ja-JP" altLang="en-US" sz="1200" dirty="0">
                <a:solidFill>
                  <a:schemeClr val="tx1"/>
                </a:solidFill>
                <a:latin typeface="+mn-ea"/>
              </a:rPr>
              <a:t>　</a:t>
            </a:r>
            <a:r>
              <a:rPr lang="ja-JP" altLang="en-US" sz="1200" dirty="0" smtClean="0">
                <a:solidFill>
                  <a:schemeClr val="tx1"/>
                </a:solidFill>
                <a:latin typeface="+mn-ea"/>
              </a:rPr>
              <a:t>　　　　・リハ職等が積極的に関与し、ケアマネジメントを機能強化し、重度化予防の推進</a:t>
            </a:r>
            <a:endParaRPr lang="en-US" altLang="ja-JP" sz="1200" dirty="0" smtClean="0">
              <a:solidFill>
                <a:schemeClr val="tx1"/>
              </a:solidFill>
              <a:latin typeface="+mn-ea"/>
            </a:endParaRPr>
          </a:p>
          <a:p>
            <a:pPr algn="just">
              <a:lnSpc>
                <a:spcPts val="1800"/>
              </a:lnSpc>
            </a:pPr>
            <a:r>
              <a:rPr lang="ja-JP" altLang="en-US" sz="1200" dirty="0">
                <a:solidFill>
                  <a:schemeClr val="tx1"/>
                </a:solidFill>
                <a:latin typeface="+mn-ea"/>
              </a:rPr>
              <a:t>　</a:t>
            </a:r>
            <a:r>
              <a:rPr lang="ja-JP" altLang="en-US" sz="1200" dirty="0" smtClean="0">
                <a:solidFill>
                  <a:schemeClr val="tx1"/>
                </a:solidFill>
                <a:latin typeface="+mn-ea"/>
              </a:rPr>
              <a:t>　（事業で対応する際の留意点の例）</a:t>
            </a:r>
            <a:endParaRPr lang="en-US" altLang="ja-JP" sz="1200" dirty="0" smtClean="0">
              <a:solidFill>
                <a:schemeClr val="tx1"/>
              </a:solidFill>
              <a:latin typeface="+mn-ea"/>
            </a:endParaRPr>
          </a:p>
          <a:p>
            <a:pPr marL="622300" indent="-622300" algn="just">
              <a:lnSpc>
                <a:spcPts val="1800"/>
              </a:lnSpc>
            </a:pPr>
            <a:r>
              <a:rPr lang="ja-JP" altLang="en-US" sz="1200" dirty="0">
                <a:solidFill>
                  <a:schemeClr val="tx1"/>
                </a:solidFill>
                <a:latin typeface="+mn-ea"/>
              </a:rPr>
              <a:t>　</a:t>
            </a:r>
            <a:r>
              <a:rPr lang="ja-JP" altLang="en-US" sz="1200" dirty="0" smtClean="0">
                <a:solidFill>
                  <a:schemeClr val="tx1"/>
                </a:solidFill>
                <a:latin typeface="+mn-ea"/>
              </a:rPr>
              <a:t>　　　　・認知機能が低下している者に対するサービスについては早期から専門職が適切に関与するとともに適切な生活支援サービスを組み合わせること</a:t>
            </a:r>
            <a:endParaRPr lang="en-US" altLang="ja-JP" sz="1200" dirty="0" smtClean="0">
              <a:solidFill>
                <a:schemeClr val="tx1"/>
              </a:solidFill>
              <a:latin typeface="+mn-ea"/>
            </a:endParaRPr>
          </a:p>
          <a:p>
            <a:pPr marL="533400" indent="-533400" algn="just">
              <a:lnSpc>
                <a:spcPts val="1800"/>
              </a:lnSpc>
            </a:pPr>
            <a:r>
              <a:rPr lang="ja-JP" altLang="en-US" sz="1200" dirty="0">
                <a:solidFill>
                  <a:schemeClr val="tx1"/>
                </a:solidFill>
                <a:latin typeface="+mn-ea"/>
              </a:rPr>
              <a:t>　</a:t>
            </a:r>
            <a:r>
              <a:rPr lang="ja-JP" altLang="en-US" sz="1200" dirty="0" smtClean="0">
                <a:solidFill>
                  <a:schemeClr val="tx1"/>
                </a:solidFill>
                <a:latin typeface="+mn-ea"/>
              </a:rPr>
              <a:t>　　　　・</a:t>
            </a:r>
            <a:r>
              <a:rPr lang="ja-JP" altLang="en-US" sz="1200" dirty="0">
                <a:solidFill>
                  <a:schemeClr val="tx1"/>
                </a:solidFill>
                <a:latin typeface="+mn-ea"/>
              </a:rPr>
              <a:t>明確な目標等を定めた個別サービス計画を作成し、 </a:t>
            </a:r>
            <a:r>
              <a:rPr lang="ja-JP" altLang="en-US" sz="1200" dirty="0" smtClean="0">
                <a:solidFill>
                  <a:schemeClr val="tx1"/>
                </a:solidFill>
                <a:latin typeface="+mn-ea"/>
              </a:rPr>
              <a:t>６ヶ月</a:t>
            </a:r>
            <a:r>
              <a:rPr lang="ja-JP" altLang="en-US" sz="1200" dirty="0">
                <a:solidFill>
                  <a:schemeClr val="tx1"/>
                </a:solidFill>
                <a:latin typeface="+mn-ea"/>
              </a:rPr>
              <a:t>等一定期間経過後、　</a:t>
            </a:r>
            <a:r>
              <a:rPr lang="ja-JP" altLang="en-US" sz="1200" dirty="0" smtClean="0">
                <a:solidFill>
                  <a:schemeClr val="tx1"/>
                </a:solidFill>
                <a:latin typeface="+mn-ea"/>
              </a:rPr>
              <a:t>地域包括支援センターと介護サービス事業者等がサービス</a:t>
            </a:r>
            <a:r>
              <a:rPr lang="ja-JP" altLang="en-US" sz="1200" dirty="0">
                <a:solidFill>
                  <a:schemeClr val="tx1"/>
                </a:solidFill>
                <a:latin typeface="+mn-ea"/>
              </a:rPr>
              <a:t>担当者会議</a:t>
            </a:r>
            <a:r>
              <a:rPr lang="ja-JP" altLang="en-US" sz="1200" dirty="0" smtClean="0">
                <a:solidFill>
                  <a:schemeClr val="tx1"/>
                </a:solidFill>
                <a:latin typeface="+mn-ea"/>
              </a:rPr>
              <a:t>などで適切に</a:t>
            </a:r>
            <a:r>
              <a:rPr lang="ja-JP" altLang="en-US" sz="1200" dirty="0">
                <a:solidFill>
                  <a:schemeClr val="tx1"/>
                </a:solidFill>
                <a:latin typeface="+mn-ea"/>
              </a:rPr>
              <a:t>評価</a:t>
            </a:r>
            <a:r>
              <a:rPr lang="ja-JP" altLang="en-US" sz="1200" dirty="0" smtClean="0">
                <a:solidFill>
                  <a:schemeClr val="tx1"/>
                </a:solidFill>
                <a:latin typeface="+mn-ea"/>
              </a:rPr>
              <a:t>し</a:t>
            </a:r>
            <a:r>
              <a:rPr lang="ja-JP" altLang="en-US" sz="1200" dirty="0">
                <a:solidFill>
                  <a:schemeClr val="tx1"/>
                </a:solidFill>
                <a:latin typeface="+mn-ea"/>
              </a:rPr>
              <a:t>、効率的な事業への移行を積極的に</a:t>
            </a:r>
            <a:r>
              <a:rPr lang="ja-JP" altLang="en-US" sz="1200" dirty="0" smtClean="0">
                <a:solidFill>
                  <a:schemeClr val="tx1"/>
                </a:solidFill>
                <a:latin typeface="+mn-ea"/>
              </a:rPr>
              <a:t>推進すること</a:t>
            </a:r>
            <a:r>
              <a:rPr lang="ja-JP" altLang="en-US" sz="1200" dirty="0">
                <a:solidFill>
                  <a:schemeClr val="tx1"/>
                </a:solidFill>
                <a:latin typeface="+mn-ea"/>
              </a:rPr>
              <a:t>　（「アセスメント→訪問／通所介護計画（明確な目標設定）→定期的な記録</a:t>
            </a:r>
            <a:r>
              <a:rPr lang="ja-JP" altLang="en-US" sz="1200" dirty="0" smtClean="0">
                <a:solidFill>
                  <a:schemeClr val="tx1"/>
                </a:solidFill>
                <a:latin typeface="+mn-ea"/>
              </a:rPr>
              <a:t>→サービス担当者</a:t>
            </a:r>
            <a:r>
              <a:rPr lang="ja-JP" altLang="en-US" sz="1200" dirty="0">
                <a:solidFill>
                  <a:schemeClr val="tx1"/>
                </a:solidFill>
                <a:latin typeface="+mn-ea"/>
              </a:rPr>
              <a:t>会議などでの定期的な評価を通じた課題解決」のプロセスを経る。</a:t>
            </a:r>
            <a:r>
              <a:rPr lang="ja-JP" altLang="en-US" sz="1200" dirty="0" smtClean="0">
                <a:solidFill>
                  <a:schemeClr val="tx1"/>
                </a:solidFill>
                <a:latin typeface="+mn-ea"/>
              </a:rPr>
              <a:t>）</a:t>
            </a:r>
            <a:endParaRPr lang="en-US" altLang="ja-JP" sz="1200" dirty="0">
              <a:solidFill>
                <a:schemeClr val="tx1"/>
              </a:solidFill>
            </a:endParaRPr>
          </a:p>
          <a:p>
            <a:pPr algn="just">
              <a:lnSpc>
                <a:spcPts val="2100"/>
              </a:lnSpc>
            </a:pPr>
            <a:r>
              <a:rPr lang="ja-JP" altLang="en-US" sz="1100" dirty="0">
                <a:solidFill>
                  <a:schemeClr val="tx1"/>
                </a:solidFill>
              </a:rPr>
              <a:t>　</a:t>
            </a:r>
            <a:endParaRPr lang="en-US" altLang="ja-JP" sz="1100" dirty="0" smtClean="0">
              <a:solidFill>
                <a:schemeClr val="tx1"/>
              </a:solidFill>
            </a:endParaRPr>
          </a:p>
          <a:p>
            <a:pPr marL="271463" indent="-271463" algn="just">
              <a:lnSpc>
                <a:spcPts val="2100"/>
              </a:lnSpc>
            </a:pPr>
            <a:r>
              <a:rPr lang="ja-JP" altLang="en-US" sz="1600" dirty="0">
                <a:solidFill>
                  <a:schemeClr val="tx1"/>
                </a:solidFill>
              </a:rPr>
              <a:t>　</a:t>
            </a:r>
            <a:r>
              <a:rPr lang="ja-JP" altLang="en-US" sz="1400" dirty="0" smtClean="0">
                <a:solidFill>
                  <a:schemeClr val="tx1"/>
                </a:solidFill>
              </a:rPr>
              <a:t>○</a:t>
            </a:r>
            <a:r>
              <a:rPr lang="ja-JP" altLang="en-US" sz="1400" dirty="0">
                <a:solidFill>
                  <a:schemeClr val="tx1"/>
                </a:solidFill>
              </a:rPr>
              <a:t>　国として法に基づくガイドラインの中で、すべての市町村が要支援者のサービス提供を効率的に行い、総費用額の</a:t>
            </a:r>
            <a:r>
              <a:rPr lang="ja-JP" altLang="en-US" sz="1400" dirty="0" smtClean="0">
                <a:solidFill>
                  <a:schemeClr val="tx1"/>
                </a:solidFill>
              </a:rPr>
              <a:t>伸</a:t>
            </a:r>
            <a:r>
              <a:rPr lang="en-US" altLang="ja-JP" sz="1400" dirty="0" smtClean="0">
                <a:solidFill>
                  <a:schemeClr val="tx1"/>
                </a:solidFill>
              </a:rPr>
              <a:t>      </a:t>
            </a:r>
            <a:r>
              <a:rPr lang="ja-JP" altLang="en-US" sz="1400" dirty="0" err="1">
                <a:solidFill>
                  <a:schemeClr val="tx1"/>
                </a:solidFill>
              </a:rPr>
              <a:t>びを低</a:t>
            </a:r>
            <a:r>
              <a:rPr lang="ja-JP" altLang="en-US" sz="1400" dirty="0">
                <a:solidFill>
                  <a:schemeClr val="tx1"/>
                </a:solidFill>
              </a:rPr>
              <a:t>減させることを目標とすること</a:t>
            </a:r>
            <a:r>
              <a:rPr lang="ja-JP" altLang="en-US" sz="1400" dirty="0" smtClean="0">
                <a:solidFill>
                  <a:schemeClr val="tx1"/>
                </a:solidFill>
              </a:rPr>
              <a:t>を</a:t>
            </a:r>
            <a:r>
              <a:rPr lang="ja-JP" altLang="en-US" sz="1400" dirty="0">
                <a:solidFill>
                  <a:schemeClr val="tx1"/>
                </a:solidFill>
              </a:rPr>
              <a:t>記載</a:t>
            </a:r>
            <a:r>
              <a:rPr lang="ja-JP" altLang="en-US" sz="1400" dirty="0" smtClean="0">
                <a:solidFill>
                  <a:schemeClr val="tx1"/>
                </a:solidFill>
              </a:rPr>
              <a:t>。</a:t>
            </a:r>
            <a:endParaRPr lang="en-US" altLang="ja-JP" sz="1400" dirty="0">
              <a:solidFill>
                <a:schemeClr val="tx1"/>
              </a:solidFill>
            </a:endParaRPr>
          </a:p>
          <a:p>
            <a:pPr algn="just">
              <a:lnSpc>
                <a:spcPts val="2100"/>
              </a:lnSpc>
            </a:pPr>
            <a:endParaRPr lang="en-US" altLang="ja-JP" sz="800" dirty="0" smtClean="0">
              <a:solidFill>
                <a:schemeClr val="tx1"/>
              </a:solidFill>
            </a:endParaRPr>
          </a:p>
          <a:p>
            <a:pPr marL="271463" indent="-271463" algn="just">
              <a:lnSpc>
                <a:spcPts val="2100"/>
              </a:lnSpc>
            </a:pPr>
            <a:r>
              <a:rPr lang="ja-JP" altLang="en-US" sz="1400" dirty="0" smtClean="0">
                <a:solidFill>
                  <a:schemeClr val="tx1"/>
                </a:solidFill>
              </a:rPr>
              <a:t>　○　市町村は介護保険事業計画の中で要支援者のサービス提供の在り方とその費用について明記することになるが、</a:t>
            </a:r>
            <a:r>
              <a:rPr lang="ja-JP" altLang="en-US" sz="1400" dirty="0" err="1" smtClean="0">
                <a:solidFill>
                  <a:schemeClr val="tx1"/>
                </a:solidFill>
              </a:rPr>
              <a:t>そ</a:t>
            </a:r>
            <a:r>
              <a:rPr lang="en-US" altLang="ja-JP" sz="1400" dirty="0" smtClean="0">
                <a:solidFill>
                  <a:schemeClr val="tx1"/>
                </a:solidFill>
              </a:rPr>
              <a:t>      </a:t>
            </a:r>
            <a:r>
              <a:rPr lang="ja-JP" altLang="en-US" sz="1400" dirty="0" smtClean="0">
                <a:solidFill>
                  <a:schemeClr val="tx1"/>
                </a:solidFill>
              </a:rPr>
              <a:t>の結果を３年度毎に検証することを新たに介護保険法に法定化することを検討。</a:t>
            </a:r>
            <a:endParaRPr lang="en-US" altLang="ja-JP" sz="1400" dirty="0" smtClean="0">
              <a:solidFill>
                <a:schemeClr val="tx1"/>
              </a:solidFill>
            </a:endParaRPr>
          </a:p>
          <a:p>
            <a:pPr marL="271463" indent="-271463" algn="just">
              <a:lnSpc>
                <a:spcPts val="2100"/>
              </a:lnSpc>
            </a:pPr>
            <a:r>
              <a:rPr lang="ja-JP" altLang="en-US" sz="1400" dirty="0">
                <a:solidFill>
                  <a:schemeClr val="tx1"/>
                </a:solidFill>
              </a:rPr>
              <a:t>　</a:t>
            </a:r>
            <a:r>
              <a:rPr lang="ja-JP" altLang="en-US" sz="1400" dirty="0" smtClean="0">
                <a:solidFill>
                  <a:schemeClr val="tx1"/>
                </a:solidFill>
              </a:rPr>
              <a:t>　　要支援者に対するサービス提供について、各市町村が計画期間中の取組、費用等の結果について検証し、次期計画</a:t>
            </a:r>
            <a:r>
              <a:rPr lang="en-US" altLang="ja-JP" sz="1400" dirty="0" smtClean="0">
                <a:solidFill>
                  <a:schemeClr val="tx1"/>
                </a:solidFill>
              </a:rPr>
              <a:t>    </a:t>
            </a:r>
            <a:r>
              <a:rPr lang="ja-JP" altLang="en-US" sz="1400" dirty="0" smtClean="0">
                <a:solidFill>
                  <a:schemeClr val="tx1"/>
                </a:solidFill>
              </a:rPr>
              <a:t>期間につなげていく枠組みを新たに構築する。</a:t>
            </a:r>
            <a:endParaRPr lang="en-US" altLang="ja-JP" sz="1200" dirty="0" smtClean="0">
              <a:solidFill>
                <a:schemeClr val="tx1"/>
              </a:solidFill>
            </a:endParaRPr>
          </a:p>
          <a:p>
            <a:pPr marL="271463" indent="-271463" algn="just">
              <a:lnSpc>
                <a:spcPts val="2100"/>
              </a:lnSpc>
            </a:pPr>
            <a:r>
              <a:rPr lang="ja-JP" altLang="en-US" sz="1600" dirty="0" smtClean="0">
                <a:solidFill>
                  <a:schemeClr val="tx1"/>
                </a:solidFill>
              </a:rPr>
              <a:t>　</a:t>
            </a:r>
            <a:endParaRPr lang="en-US" altLang="ja-JP" sz="1600" dirty="0" smtClean="0">
              <a:solidFill>
                <a:schemeClr val="tx1"/>
              </a:solidFill>
            </a:endParaRPr>
          </a:p>
          <a:p>
            <a:pPr algn="just">
              <a:lnSpc>
                <a:spcPts val="2100"/>
              </a:lnSpc>
            </a:pPr>
            <a:r>
              <a:rPr lang="ja-JP" altLang="en-US" sz="1600" dirty="0">
                <a:solidFill>
                  <a:schemeClr val="tx1"/>
                </a:solidFill>
              </a:rPr>
              <a:t>　　</a:t>
            </a:r>
            <a:r>
              <a:rPr lang="ja-JP" altLang="en-US" sz="1600" dirty="0" smtClean="0">
                <a:solidFill>
                  <a:schemeClr val="tx1"/>
                </a:solidFill>
              </a:rPr>
              <a:t>　</a:t>
            </a:r>
            <a:endParaRPr lang="en-US" altLang="ja-JP" sz="1600" u="sng" dirty="0" smtClean="0">
              <a:solidFill>
                <a:schemeClr val="tx1"/>
              </a:solidFill>
            </a:endParaRPr>
          </a:p>
          <a:p>
            <a:pPr algn="just">
              <a:lnSpc>
                <a:spcPts val="2100"/>
              </a:lnSpc>
            </a:pPr>
            <a:endParaRPr lang="en-US" altLang="ja-JP" sz="1600" dirty="0" smtClean="0">
              <a:solidFill>
                <a:schemeClr val="tx1"/>
              </a:solidFill>
            </a:endParaRPr>
          </a:p>
          <a:p>
            <a:pPr algn="just">
              <a:lnSpc>
                <a:spcPts val="2100"/>
              </a:lnSpc>
            </a:pPr>
            <a:endParaRPr lang="en-US" altLang="ja-JP" sz="1600" dirty="0" smtClean="0">
              <a:solidFill>
                <a:schemeClr val="tx1"/>
              </a:solidFill>
            </a:endParaRPr>
          </a:p>
          <a:p>
            <a:pPr algn="just">
              <a:lnSpc>
                <a:spcPts val="2100"/>
              </a:lnSpc>
            </a:pPr>
            <a:endParaRPr lang="en-US" altLang="ja-JP" sz="1600" dirty="0">
              <a:solidFill>
                <a:schemeClr val="tx1"/>
              </a:solidFill>
            </a:endParaRPr>
          </a:p>
          <a:p>
            <a:pPr algn="just">
              <a:lnSpc>
                <a:spcPts val="2100"/>
              </a:lnSpc>
            </a:pPr>
            <a:endParaRPr lang="en-US" altLang="ja-JP" sz="1600" dirty="0">
              <a:solidFill>
                <a:schemeClr val="tx1"/>
              </a:solidFill>
            </a:endParaRPr>
          </a:p>
          <a:p>
            <a:pPr algn="just">
              <a:lnSpc>
                <a:spcPts val="2100"/>
              </a:lnSpc>
            </a:pPr>
            <a:endParaRPr lang="ja-JP" altLang="en-US" sz="1600" dirty="0">
              <a:solidFill>
                <a:schemeClr val="tx1"/>
              </a:solidFill>
              <a:latin typeface="+mn-ea"/>
            </a:endParaRPr>
          </a:p>
          <a:p>
            <a:pPr algn="just">
              <a:lnSpc>
                <a:spcPts val="2100"/>
              </a:lnSpc>
            </a:pPr>
            <a:endParaRPr lang="en-US" altLang="ja-JP" sz="1600" dirty="0">
              <a:solidFill>
                <a:schemeClr val="tx1"/>
              </a:solidFill>
            </a:endParaRPr>
          </a:p>
          <a:p>
            <a:pPr>
              <a:lnSpc>
                <a:spcPts val="2100"/>
              </a:lnSpc>
            </a:pPr>
            <a:endParaRPr lang="en-US" altLang="ja-JP" sz="1600" dirty="0" smtClean="0">
              <a:solidFill>
                <a:schemeClr val="tx1"/>
              </a:solidFill>
            </a:endParaRPr>
          </a:p>
        </p:txBody>
      </p:sp>
      <p:sp>
        <p:nvSpPr>
          <p:cNvPr id="7" name="スライド番号プレースホルダー 4"/>
          <p:cNvSpPr txBox="1">
            <a:spLocks/>
          </p:cNvSpPr>
          <p:nvPr/>
        </p:nvSpPr>
        <p:spPr>
          <a:xfrm>
            <a:off x="9273480" y="6501853"/>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50</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040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210551" y="188640"/>
            <a:ext cx="9711001" cy="404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2400" kern="0" dirty="0" smtClean="0">
                <a:solidFill>
                  <a:srgbClr val="000000"/>
                </a:solidFill>
                <a:latin typeface="Arial"/>
              </a:rPr>
              <a:t>市町村の事務負担の軽減等</a:t>
            </a:r>
            <a:r>
              <a:rPr lang="ja-JP" altLang="en-US" sz="2400" kern="0" dirty="0">
                <a:solidFill>
                  <a:srgbClr val="000000"/>
                </a:solidFill>
                <a:latin typeface="Arial"/>
              </a:rPr>
              <a:t>について</a:t>
            </a:r>
          </a:p>
        </p:txBody>
      </p:sp>
      <p:sp>
        <p:nvSpPr>
          <p:cNvPr id="6" name="フッター プレースホルダー 3"/>
          <p:cNvSpPr txBox="1">
            <a:spLocks/>
          </p:cNvSpPr>
          <p:nvPr/>
        </p:nvSpPr>
        <p:spPr bwMode="auto">
          <a:xfrm>
            <a:off x="23" y="12365"/>
            <a:ext cx="99256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800" kern="1200">
                <a:solidFill>
                  <a:schemeClr val="bg2"/>
                </a:solidFill>
                <a:latin typeface="+mn-ea"/>
                <a:ea typeface="ＭＳ Ｐゴシック"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endParaRPr lang="ja-JP" altLang="en-US" sz="1200" dirty="0">
              <a:solidFill>
                <a:prstClr val="black">
                  <a:tint val="75000"/>
                </a:prstClr>
              </a:solidFill>
            </a:endParaRPr>
          </a:p>
        </p:txBody>
      </p:sp>
      <p:sp>
        <p:nvSpPr>
          <p:cNvPr id="2" name="正方形/長方形 1"/>
          <p:cNvSpPr/>
          <p:nvPr/>
        </p:nvSpPr>
        <p:spPr>
          <a:xfrm>
            <a:off x="54113" y="1988840"/>
            <a:ext cx="9711001" cy="4608512"/>
          </a:xfrm>
          <a:prstGeom prst="rect">
            <a:avLst/>
          </a:prstGeom>
          <a:ln>
            <a:solidFill>
              <a:schemeClr val="tx1"/>
            </a:solidFill>
          </a:ln>
        </p:spPr>
        <p:txBody>
          <a:bodyPr wrap="square">
            <a:noAutofit/>
          </a:bodyPr>
          <a:lstStyle/>
          <a:p>
            <a:pPr fontAlgn="auto">
              <a:spcBef>
                <a:spcPts val="0"/>
              </a:spcBef>
              <a:spcAft>
                <a:spcPts val="0"/>
              </a:spcAft>
            </a:pPr>
            <a:r>
              <a:rPr lang="ja-JP" altLang="en-US" sz="1600" dirty="0" smtClean="0">
                <a:solidFill>
                  <a:prstClr val="black"/>
                </a:solidFill>
                <a:latin typeface="ＭＳ ゴシック" pitchFamily="49" charset="-128"/>
                <a:ea typeface="ＭＳ ゴシック" pitchFamily="49" charset="-128"/>
              </a:rPr>
              <a:t>１</a:t>
            </a:r>
            <a:r>
              <a:rPr lang="ja-JP" altLang="en-US" sz="1600" dirty="0">
                <a:solidFill>
                  <a:prstClr val="black"/>
                </a:solidFill>
                <a:latin typeface="ＭＳ ゴシック" pitchFamily="49" charset="-128"/>
                <a:ea typeface="ＭＳ ゴシック" pitchFamily="49" charset="-128"/>
              </a:rPr>
              <a:t>　</a:t>
            </a:r>
            <a:r>
              <a:rPr lang="ja-JP" altLang="en-US" sz="1600" dirty="0" smtClean="0">
                <a:solidFill>
                  <a:prstClr val="black"/>
                </a:solidFill>
                <a:latin typeface="ＭＳ ゴシック" pitchFamily="49" charset="-128"/>
                <a:ea typeface="ＭＳ ゴシック" pitchFamily="49" charset="-128"/>
              </a:rPr>
              <a:t>市町村による契約</a:t>
            </a:r>
            <a:r>
              <a:rPr lang="ja-JP" altLang="en-US" sz="1600" dirty="0">
                <a:solidFill>
                  <a:prstClr val="black"/>
                </a:solidFill>
                <a:latin typeface="ＭＳ ゴシック" pitchFamily="49" charset="-128"/>
                <a:ea typeface="ＭＳ ゴシック" pitchFamily="49" charset="-128"/>
              </a:rPr>
              <a:t>・審査・支払事務の負担</a:t>
            </a:r>
            <a:r>
              <a:rPr lang="ja-JP" altLang="en-US" sz="1600" dirty="0" smtClean="0">
                <a:solidFill>
                  <a:prstClr val="black"/>
                </a:solidFill>
                <a:latin typeface="ＭＳ ゴシック" pitchFamily="49" charset="-128"/>
                <a:ea typeface="ＭＳ ゴシック" pitchFamily="49" charset="-128"/>
              </a:rPr>
              <a:t>軽減</a:t>
            </a:r>
            <a:endParaRPr lang="en-US" altLang="ja-JP" sz="1600" dirty="0">
              <a:solidFill>
                <a:prstClr val="black"/>
              </a:solidFill>
              <a:latin typeface="ＭＳ ゴシック" pitchFamily="49" charset="-128"/>
              <a:ea typeface="ＭＳ ゴシック" pitchFamily="49" charset="-128"/>
            </a:endParaRPr>
          </a:p>
          <a:p>
            <a:pPr fontAlgn="auto">
              <a:spcBef>
                <a:spcPts val="600"/>
              </a:spcBef>
              <a:spcAft>
                <a:spcPts val="0"/>
              </a:spcAft>
            </a:pPr>
            <a:r>
              <a:rPr lang="ja-JP" altLang="en-US" sz="1600" dirty="0" smtClean="0">
                <a:solidFill>
                  <a:prstClr val="black"/>
                </a:solidFill>
                <a:latin typeface="ＭＳ ゴシック" pitchFamily="49" charset="-128"/>
                <a:ea typeface="ＭＳ ゴシック" pitchFamily="49" charset="-128"/>
              </a:rPr>
              <a:t>　○</a:t>
            </a:r>
            <a:r>
              <a:rPr lang="ja-JP" altLang="en-US" sz="1600" dirty="0">
                <a:solidFill>
                  <a:prstClr val="black"/>
                </a:solidFill>
                <a:latin typeface="ＭＳ ゴシック" pitchFamily="49" charset="-128"/>
                <a:ea typeface="ＭＳ ゴシック" pitchFamily="49" charset="-128"/>
              </a:rPr>
              <a:t>　</a:t>
            </a:r>
            <a:r>
              <a:rPr lang="ja-JP" altLang="en-US" sz="1600" dirty="0" smtClean="0">
                <a:solidFill>
                  <a:prstClr val="black"/>
                </a:solidFill>
                <a:latin typeface="ＭＳ ゴシック" pitchFamily="49" charset="-128"/>
                <a:ea typeface="ＭＳ ゴシック" pitchFamily="49" charset="-128"/>
              </a:rPr>
              <a:t>都道府県との適切な役割分担のもと市町村</a:t>
            </a:r>
            <a:r>
              <a:rPr lang="ja-JP" altLang="en-US" sz="1600" dirty="0">
                <a:solidFill>
                  <a:prstClr val="black"/>
                </a:solidFill>
                <a:latin typeface="ＭＳ ゴシック" pitchFamily="49" charset="-128"/>
                <a:ea typeface="ＭＳ ゴシック" pitchFamily="49" charset="-128"/>
              </a:rPr>
              <a:t>が</a:t>
            </a:r>
            <a:r>
              <a:rPr lang="ja-JP" altLang="en-US" sz="1600" dirty="0" smtClean="0">
                <a:solidFill>
                  <a:prstClr val="black"/>
                </a:solidFill>
                <a:latin typeface="ＭＳ ゴシック" pitchFamily="49" charset="-128"/>
                <a:ea typeface="ＭＳ ゴシック" pitchFamily="49" charset="-128"/>
              </a:rPr>
              <a:t>事業所を認定等により特定する仕組みを導入</a:t>
            </a:r>
            <a:endParaRPr lang="en-US" altLang="ja-JP" sz="1600" dirty="0" smtClean="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600" dirty="0">
                <a:solidFill>
                  <a:prstClr val="black"/>
                </a:solidFill>
                <a:latin typeface="ＭＳ ゴシック" pitchFamily="49" charset="-128"/>
                <a:ea typeface="ＭＳ ゴシック" pitchFamily="49" charset="-128"/>
              </a:rPr>
              <a:t>　</a:t>
            </a:r>
            <a:r>
              <a:rPr lang="ja-JP" altLang="en-US" sz="1600" dirty="0" smtClean="0">
                <a:solidFill>
                  <a:prstClr val="black"/>
                </a:solidFill>
                <a:latin typeface="ＭＳ ゴシック" pitchFamily="49" charset="-128"/>
                <a:ea typeface="ＭＳ ゴシック" pitchFamily="49" charset="-128"/>
              </a:rPr>
              <a:t>・</a:t>
            </a:r>
            <a:r>
              <a:rPr lang="ja-JP" altLang="en-US" sz="1600" dirty="0">
                <a:solidFill>
                  <a:prstClr val="black"/>
                </a:solidFill>
                <a:latin typeface="ＭＳ ゴシック" pitchFamily="49" charset="-128"/>
                <a:ea typeface="ＭＳ ゴシック" pitchFamily="49" charset="-128"/>
              </a:rPr>
              <a:t>　市町村が毎年度委託契約を締結する事務を不要とするため</a:t>
            </a:r>
            <a:r>
              <a:rPr lang="ja-JP" altLang="en-US" sz="1600" dirty="0" smtClean="0">
                <a:solidFill>
                  <a:prstClr val="black"/>
                </a:solidFill>
                <a:latin typeface="ＭＳ ゴシック" pitchFamily="49" charset="-128"/>
                <a:ea typeface="ＭＳ ゴシック" pitchFamily="49" charset="-128"/>
              </a:rPr>
              <a:t>、現在の指定事業所の枠組みを参考に</a:t>
            </a:r>
            <a:endParaRPr lang="en-US" altLang="ja-JP" sz="1600" dirty="0" smtClean="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600" dirty="0">
                <a:solidFill>
                  <a:prstClr val="black"/>
                </a:solidFill>
                <a:latin typeface="ＭＳ ゴシック" pitchFamily="49" charset="-128"/>
                <a:ea typeface="ＭＳ ゴシック" pitchFamily="49" charset="-128"/>
              </a:rPr>
              <a:t>　</a:t>
            </a:r>
            <a:r>
              <a:rPr lang="ja-JP" altLang="en-US" sz="1600" dirty="0" smtClean="0">
                <a:solidFill>
                  <a:prstClr val="black"/>
                </a:solidFill>
                <a:latin typeface="ＭＳ ゴシック" pitchFamily="49" charset="-128"/>
                <a:ea typeface="ＭＳ ゴシック" pitchFamily="49" charset="-128"/>
              </a:rPr>
              <a:t>　しつつ事業所を認定等により特定する仕組みを設け、推進。</a:t>
            </a:r>
            <a:endParaRPr lang="ja-JP" altLang="en-US" sz="1600" dirty="0">
              <a:solidFill>
                <a:schemeClr val="accent2"/>
              </a:solidFill>
              <a:latin typeface="ＭＳ ゴシック" pitchFamily="49" charset="-128"/>
              <a:ea typeface="ＭＳ ゴシック" pitchFamily="49" charset="-128"/>
            </a:endParaRPr>
          </a:p>
          <a:p>
            <a:pPr fontAlgn="auto">
              <a:spcBef>
                <a:spcPts val="0"/>
              </a:spcBef>
              <a:spcAft>
                <a:spcPts val="0"/>
              </a:spcAft>
            </a:pPr>
            <a:endParaRPr lang="ja-JP" altLang="en-US" sz="1600" dirty="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600" dirty="0" smtClean="0">
                <a:solidFill>
                  <a:prstClr val="black"/>
                </a:solidFill>
                <a:latin typeface="ＭＳ ゴシック" pitchFamily="49" charset="-128"/>
                <a:ea typeface="ＭＳ ゴシック" pitchFamily="49" charset="-128"/>
              </a:rPr>
              <a:t>　○</a:t>
            </a:r>
            <a:r>
              <a:rPr lang="ja-JP" altLang="en-US" sz="1600" dirty="0">
                <a:solidFill>
                  <a:prstClr val="black"/>
                </a:solidFill>
                <a:latin typeface="ＭＳ ゴシック" pitchFamily="49" charset="-128"/>
                <a:ea typeface="ＭＳ ゴシック" pitchFamily="49" charset="-128"/>
              </a:rPr>
              <a:t>　</a:t>
            </a:r>
            <a:r>
              <a:rPr lang="ja-JP" altLang="en-US" sz="1600" dirty="0" smtClean="0">
                <a:solidFill>
                  <a:prstClr val="black"/>
                </a:solidFill>
                <a:latin typeface="ＭＳ ゴシック" pitchFamily="49" charset="-128"/>
                <a:ea typeface="ＭＳ ゴシック" pitchFamily="49" charset="-128"/>
              </a:rPr>
              <a:t>審査・支払</a:t>
            </a:r>
            <a:r>
              <a:rPr lang="ja-JP" altLang="en-US" sz="1600" dirty="0">
                <a:solidFill>
                  <a:prstClr val="black"/>
                </a:solidFill>
                <a:latin typeface="ＭＳ ゴシック" pitchFamily="49" charset="-128"/>
                <a:ea typeface="ＭＳ ゴシック" pitchFamily="49" charset="-128"/>
              </a:rPr>
              <a:t>について国保連の活用</a:t>
            </a:r>
          </a:p>
          <a:p>
            <a:pPr fontAlgn="auto">
              <a:spcBef>
                <a:spcPts val="0"/>
              </a:spcBef>
              <a:spcAft>
                <a:spcPts val="0"/>
              </a:spcAft>
            </a:pPr>
            <a:r>
              <a:rPr lang="ja-JP" altLang="en-US" sz="1600" dirty="0">
                <a:solidFill>
                  <a:prstClr val="black"/>
                </a:solidFill>
                <a:latin typeface="ＭＳ ゴシック" pitchFamily="49" charset="-128"/>
                <a:ea typeface="ＭＳ ゴシック" pitchFamily="49" charset="-128"/>
              </a:rPr>
              <a:t>　</a:t>
            </a:r>
            <a:r>
              <a:rPr lang="ja-JP" altLang="en-US" sz="1600" dirty="0" smtClean="0">
                <a:solidFill>
                  <a:prstClr val="black"/>
                </a:solidFill>
                <a:latin typeface="ＭＳ ゴシック" pitchFamily="49" charset="-128"/>
                <a:ea typeface="ＭＳ ゴシック" pitchFamily="49" charset="-128"/>
              </a:rPr>
              <a:t>・　サービス提供主体である事</a:t>
            </a:r>
            <a:r>
              <a:rPr lang="ja-JP" altLang="en-US" sz="1600" dirty="0">
                <a:solidFill>
                  <a:prstClr val="black"/>
                </a:solidFill>
                <a:latin typeface="ＭＳ ゴシック" pitchFamily="49" charset="-128"/>
                <a:ea typeface="ＭＳ ゴシック" pitchFamily="49" charset="-128"/>
              </a:rPr>
              <a:t>業者</a:t>
            </a:r>
            <a:r>
              <a:rPr lang="ja-JP" altLang="en-US" sz="1600" dirty="0" smtClean="0">
                <a:solidFill>
                  <a:prstClr val="black"/>
                </a:solidFill>
                <a:latin typeface="ＭＳ ゴシック" pitchFamily="49" charset="-128"/>
                <a:ea typeface="ＭＳ ゴシック" pitchFamily="49" charset="-128"/>
              </a:rPr>
              <a:t>等から費用の請求に係る審査・支払については国保連の活用を推</a:t>
            </a:r>
            <a:endParaRPr lang="en-US" altLang="ja-JP" sz="1600" dirty="0" smtClean="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600" dirty="0">
                <a:solidFill>
                  <a:prstClr val="black"/>
                </a:solidFill>
                <a:latin typeface="ＭＳ ゴシック" pitchFamily="49" charset="-128"/>
                <a:ea typeface="ＭＳ ゴシック" pitchFamily="49" charset="-128"/>
              </a:rPr>
              <a:t>　</a:t>
            </a:r>
            <a:r>
              <a:rPr lang="ja-JP" altLang="en-US" sz="1600" dirty="0" smtClean="0">
                <a:solidFill>
                  <a:prstClr val="black"/>
                </a:solidFill>
                <a:latin typeface="ＭＳ ゴシック" pitchFamily="49" charset="-128"/>
                <a:ea typeface="ＭＳ ゴシック" pitchFamily="49" charset="-128"/>
              </a:rPr>
              <a:t>　進。</a:t>
            </a:r>
            <a:r>
              <a:rPr lang="ja-JP" altLang="en-US" sz="1600" dirty="0">
                <a:solidFill>
                  <a:prstClr val="black"/>
                </a:solidFill>
                <a:latin typeface="ＭＳ ゴシック" pitchFamily="49" charset="-128"/>
                <a:ea typeface="ＭＳ ゴシック" pitchFamily="49" charset="-128"/>
              </a:rPr>
              <a:t>既存</a:t>
            </a:r>
            <a:r>
              <a:rPr lang="ja-JP" altLang="en-US" sz="1600" dirty="0" smtClean="0">
                <a:solidFill>
                  <a:prstClr val="black"/>
                </a:solidFill>
                <a:latin typeface="ＭＳ ゴシック" pitchFamily="49" charset="-128"/>
                <a:ea typeface="ＭＳ ゴシック" pitchFamily="49" charset="-128"/>
              </a:rPr>
              <a:t>サービス相当のサービス等については</a:t>
            </a:r>
            <a:r>
              <a:rPr lang="ja-JP" altLang="en-US" sz="1600" dirty="0">
                <a:solidFill>
                  <a:prstClr val="black"/>
                </a:solidFill>
                <a:latin typeface="ＭＳ ゴシック" pitchFamily="49" charset="-128"/>
                <a:ea typeface="ＭＳ ゴシック" pitchFamily="49" charset="-128"/>
              </a:rPr>
              <a:t>、</a:t>
            </a:r>
            <a:r>
              <a:rPr lang="ja-JP" altLang="en-US" sz="1600" dirty="0" smtClean="0">
                <a:solidFill>
                  <a:prstClr val="black"/>
                </a:solidFill>
                <a:latin typeface="ＭＳ ゴシック" pitchFamily="49" charset="-128"/>
                <a:ea typeface="ＭＳ ゴシック" pitchFamily="49" charset="-128"/>
              </a:rPr>
              <a:t>あわせて簡易</a:t>
            </a:r>
            <a:r>
              <a:rPr lang="ja-JP" altLang="en-US" sz="1600" dirty="0">
                <a:solidFill>
                  <a:prstClr val="black"/>
                </a:solidFill>
                <a:latin typeface="ＭＳ ゴシック" pitchFamily="49" charset="-128"/>
                <a:ea typeface="ＭＳ ゴシック" pitchFamily="49" charset="-128"/>
              </a:rPr>
              <a:t>な限度額</a:t>
            </a:r>
            <a:r>
              <a:rPr lang="ja-JP" altLang="en-US" sz="1600" dirty="0" smtClean="0">
                <a:solidFill>
                  <a:prstClr val="black"/>
                </a:solidFill>
                <a:latin typeface="ＭＳ ゴシック" pitchFamily="49" charset="-128"/>
                <a:ea typeface="ＭＳ ゴシック" pitchFamily="49" charset="-128"/>
              </a:rPr>
              <a:t>管理も行う。</a:t>
            </a:r>
            <a:endParaRPr lang="en-US" altLang="ja-JP" sz="1600" dirty="0" smtClean="0">
              <a:solidFill>
                <a:prstClr val="black"/>
              </a:solidFill>
              <a:latin typeface="ＭＳ ゴシック" pitchFamily="49" charset="-128"/>
              <a:ea typeface="ＭＳ ゴシック" pitchFamily="49" charset="-128"/>
            </a:endParaRPr>
          </a:p>
          <a:p>
            <a:pPr fontAlgn="auto">
              <a:spcBef>
                <a:spcPts val="0"/>
              </a:spcBef>
              <a:spcAft>
                <a:spcPts val="0"/>
              </a:spcAft>
            </a:pPr>
            <a:endParaRPr lang="en-US" altLang="ja-JP" sz="1600" dirty="0" smtClean="0">
              <a:solidFill>
                <a:prstClr val="black"/>
              </a:solidFill>
              <a:latin typeface="ＭＳ ゴシック" pitchFamily="49" charset="-128"/>
              <a:ea typeface="ＭＳ ゴシック" pitchFamily="49" charset="-128"/>
            </a:endParaRPr>
          </a:p>
          <a:p>
            <a:pPr fontAlgn="auto">
              <a:spcBef>
                <a:spcPts val="0"/>
              </a:spcBef>
              <a:spcAft>
                <a:spcPts val="0"/>
              </a:spcAft>
            </a:pPr>
            <a:endParaRPr lang="en-US" altLang="ja-JP" sz="1600" dirty="0">
              <a:solidFill>
                <a:prstClr val="black"/>
              </a:solidFill>
              <a:latin typeface="ＭＳ ゴシック" pitchFamily="49" charset="-128"/>
              <a:ea typeface="ＭＳ ゴシック" pitchFamily="49" charset="-128"/>
            </a:endParaRPr>
          </a:p>
          <a:p>
            <a:r>
              <a:rPr lang="ja-JP" altLang="en-US" sz="1600" dirty="0" smtClean="0"/>
              <a:t>２</a:t>
            </a:r>
            <a:r>
              <a:rPr lang="ja-JP" altLang="en-US" sz="1600" dirty="0"/>
              <a:t>　</a:t>
            </a:r>
            <a:r>
              <a:rPr lang="ja-JP" altLang="en-US" sz="1600" dirty="0" smtClean="0"/>
              <a:t>　市町村</a:t>
            </a:r>
            <a:r>
              <a:rPr lang="ja-JP" altLang="en-US" sz="1600" dirty="0"/>
              <a:t>で地域の実情に応じた事業を展開しやすい</a:t>
            </a:r>
            <a:r>
              <a:rPr lang="ja-JP" altLang="en-US" sz="1600" dirty="0" smtClean="0"/>
              <a:t>ようなさまざま</a:t>
            </a:r>
            <a:r>
              <a:rPr lang="ja-JP" altLang="en-US" sz="1600" dirty="0"/>
              <a:t>な支援</a:t>
            </a:r>
            <a:r>
              <a:rPr lang="ja-JP" altLang="en-US" sz="1600" dirty="0" smtClean="0"/>
              <a:t>策の実施</a:t>
            </a:r>
            <a:endParaRPr lang="en-US" altLang="ja-JP" sz="1600" dirty="0"/>
          </a:p>
          <a:p>
            <a:endParaRPr lang="en-US" altLang="ja-JP" sz="1600" dirty="0" smtClean="0"/>
          </a:p>
          <a:p>
            <a:r>
              <a:rPr lang="ja-JP" altLang="en-US" sz="1600" dirty="0" smtClean="0"/>
              <a:t>　（</a:t>
            </a:r>
            <a:r>
              <a:rPr lang="ja-JP" altLang="en-US" sz="1600" dirty="0"/>
              <a:t>例）要支援事業を円滑に実施するための指針（ガイドライン）の</a:t>
            </a:r>
            <a:r>
              <a:rPr lang="ja-JP" altLang="en-US" sz="1600" dirty="0" smtClean="0"/>
              <a:t>策定</a:t>
            </a:r>
            <a:endParaRPr lang="en-US" altLang="ja-JP" sz="1600" dirty="0" smtClean="0"/>
          </a:p>
          <a:p>
            <a:r>
              <a:rPr lang="ja-JP" altLang="en-US" sz="1600" dirty="0"/>
              <a:t>　</a:t>
            </a:r>
            <a:r>
              <a:rPr lang="ja-JP" altLang="en-US" sz="1600" dirty="0" smtClean="0"/>
              <a:t>　　　日常</a:t>
            </a:r>
            <a:r>
              <a:rPr lang="ja-JP" altLang="en-US" sz="1600" dirty="0"/>
              <a:t>生活圏域ニーズ調査、地域ケア会議、介護・医療関連情報の「見える化」の</a:t>
            </a:r>
            <a:r>
              <a:rPr lang="ja-JP" altLang="en-US" sz="1600" dirty="0" smtClean="0"/>
              <a:t>推進</a:t>
            </a:r>
            <a:endParaRPr lang="en-US" altLang="ja-JP" sz="1600" dirty="0" smtClean="0"/>
          </a:p>
          <a:p>
            <a:r>
              <a:rPr lang="ja-JP" altLang="en-US" sz="1600" dirty="0"/>
              <a:t>　</a:t>
            </a:r>
            <a:r>
              <a:rPr lang="ja-JP" altLang="en-US" sz="1600" dirty="0" smtClean="0"/>
              <a:t>　　　生活</a:t>
            </a:r>
            <a:r>
              <a:rPr lang="ja-JP" altLang="en-US" sz="1600" dirty="0"/>
              <a:t>支援サービスのコーディネーターの配置の</a:t>
            </a:r>
            <a:r>
              <a:rPr lang="ja-JP" altLang="en-US" sz="1600" dirty="0" smtClean="0"/>
              <a:t>推進</a:t>
            </a:r>
            <a:endParaRPr lang="en-US" altLang="ja-JP" sz="1600" dirty="0" smtClean="0"/>
          </a:p>
          <a:p>
            <a:r>
              <a:rPr lang="ja-JP" altLang="en-US" sz="1600" dirty="0"/>
              <a:t>　</a:t>
            </a:r>
            <a:r>
              <a:rPr lang="ja-JP" altLang="en-US" sz="1600" dirty="0" smtClean="0"/>
              <a:t>　　　地域</a:t>
            </a:r>
            <a:r>
              <a:rPr lang="ja-JP" altLang="en-US" sz="1600" dirty="0"/>
              <a:t>包括ケア好事例集の</a:t>
            </a:r>
            <a:r>
              <a:rPr lang="ja-JP" altLang="en-US" sz="1600" dirty="0" smtClean="0"/>
              <a:t>作成　　　　　　　　　　　　　　　　　　　　　　　　　　　　　　　　　　　　等</a:t>
            </a:r>
            <a:endParaRPr lang="en-US" altLang="ja-JP" sz="1600" dirty="0" smtClean="0"/>
          </a:p>
          <a:p>
            <a:r>
              <a:rPr lang="ja-JP" altLang="en-US" sz="1600" dirty="0" smtClean="0"/>
              <a:t>　　</a:t>
            </a:r>
            <a:endParaRPr lang="en-US" altLang="ja-JP" sz="1600" dirty="0" smtClean="0"/>
          </a:p>
          <a:p>
            <a:r>
              <a:rPr lang="ja-JP" altLang="en-US" sz="1600" dirty="0" smtClean="0">
                <a:latin typeface="ＭＳ ゴシック" pitchFamily="49" charset="-128"/>
                <a:ea typeface="ＭＳ ゴシック" pitchFamily="49" charset="-128"/>
              </a:rPr>
              <a:t>３　介護</a:t>
            </a:r>
            <a:r>
              <a:rPr lang="ja-JP" altLang="en-US" sz="1600" dirty="0">
                <a:latin typeface="ＭＳ ゴシック" pitchFamily="49" charset="-128"/>
                <a:ea typeface="ＭＳ ゴシック" pitchFamily="49" charset="-128"/>
              </a:rPr>
              <a:t>認定の有効期間の延長について</a:t>
            </a:r>
            <a:r>
              <a:rPr lang="ja-JP" altLang="en-US" sz="1600" dirty="0" smtClean="0">
                <a:latin typeface="ＭＳ ゴシック" pitchFamily="49" charset="-128"/>
                <a:ea typeface="ＭＳ ゴシック" pitchFamily="49" charset="-128"/>
              </a:rPr>
              <a:t>検討</a:t>
            </a:r>
            <a:endParaRPr lang="ja-JP" altLang="en-US" sz="1600" dirty="0">
              <a:latin typeface="ＭＳ ゴシック" pitchFamily="49" charset="-128"/>
              <a:ea typeface="ＭＳ ゴシック" pitchFamily="49" charset="-128"/>
            </a:endParaRPr>
          </a:p>
          <a:p>
            <a:endParaRPr lang="ja-JP" altLang="en-US" sz="1600" dirty="0"/>
          </a:p>
          <a:p>
            <a:pPr fontAlgn="auto">
              <a:spcBef>
                <a:spcPts val="0"/>
              </a:spcBef>
              <a:spcAft>
                <a:spcPts val="0"/>
              </a:spcAft>
            </a:pPr>
            <a:endParaRPr lang="ja-JP" altLang="en-US" sz="1600" dirty="0">
              <a:solidFill>
                <a:prstClr val="black"/>
              </a:solidFill>
              <a:latin typeface="ＭＳ ゴシック" pitchFamily="49" charset="-128"/>
              <a:ea typeface="ＭＳ ゴシック" pitchFamily="49" charset="-128"/>
            </a:endParaRPr>
          </a:p>
          <a:p>
            <a:pPr fontAlgn="auto">
              <a:spcBef>
                <a:spcPts val="0"/>
              </a:spcBef>
              <a:spcAft>
                <a:spcPts val="0"/>
              </a:spcAft>
            </a:pPr>
            <a:endParaRPr lang="ja-JP" altLang="en-US" sz="1600" dirty="0">
              <a:solidFill>
                <a:prstClr val="black"/>
              </a:solidFill>
              <a:latin typeface="ＭＳ ゴシック" pitchFamily="49" charset="-128"/>
              <a:ea typeface="ＭＳ ゴシック" pitchFamily="49" charset="-128"/>
            </a:endParaRPr>
          </a:p>
          <a:p>
            <a:pPr fontAlgn="auto">
              <a:spcBef>
                <a:spcPts val="0"/>
              </a:spcBef>
              <a:spcAft>
                <a:spcPts val="0"/>
              </a:spcAft>
            </a:pPr>
            <a:endParaRPr lang="ja-JP" altLang="en-US" sz="1600" dirty="0">
              <a:solidFill>
                <a:prstClr val="black"/>
              </a:solidFill>
              <a:latin typeface="ＭＳ ゴシック" pitchFamily="49" charset="-128"/>
              <a:ea typeface="ＭＳ ゴシック" pitchFamily="49" charset="-128"/>
            </a:endParaRPr>
          </a:p>
          <a:p>
            <a:pPr fontAlgn="auto">
              <a:spcBef>
                <a:spcPts val="0"/>
              </a:spcBef>
              <a:spcAft>
                <a:spcPts val="0"/>
              </a:spcAft>
            </a:pPr>
            <a:endParaRPr lang="en-US" altLang="ja-JP" sz="1600" dirty="0" smtClean="0">
              <a:solidFill>
                <a:prstClr val="black"/>
              </a:solidFill>
              <a:latin typeface="ＭＳ ゴシック" pitchFamily="49" charset="-128"/>
              <a:ea typeface="ＭＳ ゴシック" pitchFamily="49" charset="-128"/>
            </a:endParaRPr>
          </a:p>
        </p:txBody>
      </p:sp>
      <p:sp>
        <p:nvSpPr>
          <p:cNvPr id="10" name="正方形/長方形 9"/>
          <p:cNvSpPr/>
          <p:nvPr/>
        </p:nvSpPr>
        <p:spPr>
          <a:xfrm>
            <a:off x="56456" y="764704"/>
            <a:ext cx="9711001" cy="1008112"/>
          </a:xfrm>
          <a:prstGeom prst="rect">
            <a:avLst/>
          </a:prstGeom>
          <a:ln>
            <a:solidFill>
              <a:schemeClr val="tx1"/>
            </a:solidFill>
          </a:ln>
        </p:spPr>
        <p:txBody>
          <a:bodyPr wrap="square">
            <a:noAutofit/>
          </a:bodyPr>
          <a:lstStyle/>
          <a:p>
            <a:pPr marL="182563" indent="-182563"/>
            <a:r>
              <a:rPr lang="ja-JP" altLang="en-US" dirty="0"/>
              <a:t>○予防</a:t>
            </a:r>
            <a:r>
              <a:rPr lang="ja-JP" altLang="en-US" dirty="0" smtClean="0"/>
              <a:t>給付の訪問介護・通所介護を</a:t>
            </a:r>
            <a:r>
              <a:rPr lang="ja-JP" altLang="en-US" dirty="0"/>
              <a:t>市町村の地域支援事業に移行することにより、市町村</a:t>
            </a:r>
            <a:r>
              <a:rPr lang="ja-JP" altLang="en-US" dirty="0" smtClean="0"/>
              <a:t>の契約等の事務</a:t>
            </a:r>
            <a:r>
              <a:rPr lang="ja-JP" altLang="en-US" dirty="0"/>
              <a:t>が増加することが見込まれるため、円滑に事務を遂行するために以下のような</a:t>
            </a:r>
            <a:r>
              <a:rPr lang="ja-JP" altLang="en-US" dirty="0" smtClean="0"/>
              <a:t>市町村に対する支援策を</a:t>
            </a:r>
            <a:r>
              <a:rPr lang="ja-JP" altLang="en-US" dirty="0"/>
              <a:t>実施</a:t>
            </a:r>
            <a:r>
              <a:rPr lang="ja-JP" altLang="en-US" dirty="0" smtClean="0"/>
              <a:t>。</a:t>
            </a:r>
            <a:endParaRPr lang="en-US" altLang="ja-JP" dirty="0"/>
          </a:p>
          <a:p>
            <a:endParaRPr lang="en-US" altLang="ja-JP" dirty="0"/>
          </a:p>
        </p:txBody>
      </p:sp>
      <p:sp>
        <p:nvSpPr>
          <p:cNvPr id="7" name="スライド番号プレースホルダー 4"/>
          <p:cNvSpPr txBox="1">
            <a:spLocks/>
          </p:cNvSpPr>
          <p:nvPr/>
        </p:nvSpPr>
        <p:spPr>
          <a:xfrm>
            <a:off x="9273480" y="6501853"/>
            <a:ext cx="576064" cy="311523"/>
          </a:xfrm>
          <a:prstGeom prst="rect">
            <a:avLst/>
          </a:prstGeom>
          <a:solidFill>
            <a:schemeClr val="bg1">
              <a:alpha val="58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51</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537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FF9319DB289CAD4D85A08C64DF8A92B4" ma:contentTypeVersion="11" ma:contentTypeDescription="" ma:contentTypeScope="" ma:versionID="2dfa969cec087208b7abf0c31238b047">
  <xsd:schema xmlns:xsd="http://www.w3.org/2001/XMLSchema" xmlns:p="http://schemas.microsoft.com/office/2006/metadata/properties" xmlns:ns2="8B97BE19-CDDD-400E-817A-CFDD13F7EC12" xmlns:ns3="3b0cccfe-2904-4e8a-91e3-91f37c87f738" targetNamespace="http://schemas.microsoft.com/office/2006/metadata/properties" ma:root="true" ma:fieldsID="ac7b893e2db003268b67ae2b5d3c838c" ns2:_="" ns3:_="">
    <xsd:import namespace="8B97BE19-CDDD-400E-817A-CFDD13F7EC12"/>
    <xsd:import namespace="3b0cccfe-2904-4e8a-91e3-91f37c87f73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3b0cccfe-2904-4e8a-91e3-91f37c87f73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9C79C97-185B-4CA5-ADEE-D5827CC7CF24}">
  <ds:schemaRefs>
    <ds:schemaRef ds:uri="http://schemas.microsoft.com/sharepoint/v3/contenttype/forms"/>
  </ds:schemaRefs>
</ds:datastoreItem>
</file>

<file path=customXml/itemProps2.xml><?xml version="1.0" encoding="utf-8"?>
<ds:datastoreItem xmlns:ds="http://schemas.openxmlformats.org/officeDocument/2006/customXml" ds:itemID="{CE5053C7-6CBD-41E1-9880-662857DF23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3b0cccfe-2904-4e8a-91e3-91f37c87f73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AF431C2-DB61-47F9-85A2-825C1128642D}">
  <ds:schemaRefs>
    <ds:schemaRef ds:uri="http://purl.org/dc/dcmitype/"/>
    <ds:schemaRef ds:uri="http://purl.org/dc/elements/1.1/"/>
    <ds:schemaRef ds:uri="8B97BE19-CDDD-400E-817A-CFDD13F7EC12"/>
    <ds:schemaRef ds:uri="http://schemas.microsoft.com/office/2006/documentManagement/types"/>
    <ds:schemaRef ds:uri="http://purl.org/dc/terms/"/>
    <ds:schemaRef ds:uri="http://schemas.openxmlformats.org/package/2006/metadata/core-properties"/>
    <ds:schemaRef ds:uri="3b0cccfe-2904-4e8a-91e3-91f37c87f73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22403</TotalTime>
  <Words>3790</Words>
  <Application>Microsoft Office PowerPoint</Application>
  <PresentationFormat>A4 210 x 297 mm</PresentationFormat>
  <Paragraphs>1059</Paragraphs>
  <Slides>28</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0" baseType="lpstr">
      <vt:lpstr>2_blank</vt:lpstr>
      <vt:lpstr>グラフ</vt:lpstr>
      <vt:lpstr>PowerPoint プレゼンテーション</vt:lpstr>
      <vt:lpstr>PowerPoint プレゼンテーション</vt:lpstr>
      <vt:lpstr>要支援者の訪問介護、通所介護の総合事業への移行（介護予防・生活支援サービス事業）</vt:lpstr>
      <vt:lpstr>PowerPoint プレゼンテーション</vt:lpstr>
      <vt:lpstr>PowerPoint プレゼンテーション</vt:lpstr>
      <vt:lpstr>PowerPoint プレゼンテーション</vt:lpstr>
      <vt:lpstr>市町村の新しい総合事業実施に向けたスケジュールについて（イメージ）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（参考）介護予防・生活支援サービスの充実（イメージ）</vt:lpstr>
      <vt:lpstr>PowerPoint プレゼンテーション</vt:lpstr>
      <vt:lpstr>（参考）平成24年度　介護予防・日常生活支援総合事業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大谷 健司(ootani-kenji)</dc:creator>
  <cp:lastModifiedBy>厚生労働省ネットワークシステム</cp:lastModifiedBy>
  <cp:revision>1618</cp:revision>
  <cp:lastPrinted>2013-11-18T06:25:21Z</cp:lastPrinted>
  <dcterms:created xsi:type="dcterms:W3CDTF">2010-07-08T02:17:26Z</dcterms:created>
  <dcterms:modified xsi:type="dcterms:W3CDTF">2013-11-25T07:31:16Z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0x0101002DA299AC048A4B8EA9C1D19079C1A32200FF9319DB289CAD4D85A08C64DF8A92B4</vt:lpwstr>
  </property>
</Properties>
</file>