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8.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Lst>
  <p:notesMasterIdLst>
    <p:notesMasterId r:id="rId15"/>
  </p:notesMasterIdLst>
  <p:handoutMasterIdLst>
    <p:handoutMasterId r:id="rId16"/>
  </p:handoutMasterIdLst>
  <p:sldIdLst>
    <p:sldId id="1191" r:id="rId5"/>
    <p:sldId id="1134" r:id="rId6"/>
    <p:sldId id="1135" r:id="rId7"/>
    <p:sldId id="1024" r:id="rId8"/>
    <p:sldId id="1136" r:id="rId9"/>
    <p:sldId id="1137" r:id="rId10"/>
    <p:sldId id="1027" r:id="rId11"/>
    <p:sldId id="1192" r:id="rId12"/>
    <p:sldId id="1138" r:id="rId13"/>
    <p:sldId id="1139" r:id="rId14"/>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9900"/>
    <a:srgbClr val="CCCCFF"/>
    <a:srgbClr val="9999FF"/>
    <a:srgbClr val="6699FF"/>
    <a:srgbClr val="99CCFF"/>
    <a:srgbClr val="99FF99"/>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043" autoAdjust="0"/>
  </p:normalViewPr>
  <p:slideViewPr>
    <p:cSldViewPr>
      <p:cViewPr varScale="1">
        <p:scale>
          <a:sx n="70" d="100"/>
          <a:sy n="70" d="100"/>
        </p:scale>
        <p:origin x="-1266" y="-96"/>
      </p:cViewPr>
      <p:guideLst>
        <p:guide orient="horz" pos="2160"/>
        <p:guide pos="312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04075818317739"/>
          <c:y val="0.15782721869595373"/>
          <c:w val="0.76202714764272894"/>
          <c:h val="0.45363953707849375"/>
        </c:manualLayout>
      </c:layout>
      <c:barChart>
        <c:barDir val="col"/>
        <c:grouping val="clustered"/>
        <c:varyColors val="0"/>
        <c:ser>
          <c:idx val="0"/>
          <c:order val="0"/>
          <c:tx>
            <c:strRef>
              <c:f>Sheet1!$B$1</c:f>
              <c:strCache>
                <c:ptCount val="1"/>
                <c:pt idx="0">
                  <c:v>大都市郊外Ａ団地</c:v>
                </c:pt>
              </c:strCache>
            </c:strRef>
          </c:tx>
          <c:invertIfNegative val="0"/>
          <c:dLbls>
            <c:dLbl>
              <c:idx val="0"/>
              <c:layout>
                <c:manualLayout>
                  <c:x val="-2.8222272395150898E-2"/>
                  <c:y val="6.3856318255867814E-3"/>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Sheet1!$B$2:$B$6</c:f>
              <c:numCache>
                <c:formatCode>0.0_ </c:formatCode>
                <c:ptCount val="5"/>
                <c:pt idx="0">
                  <c:v>46.3</c:v>
                </c:pt>
                <c:pt idx="1">
                  <c:v>37.5</c:v>
                </c:pt>
                <c:pt idx="2">
                  <c:v>47.2</c:v>
                </c:pt>
                <c:pt idx="3">
                  <c:v>45.9</c:v>
                </c:pt>
                <c:pt idx="4">
                  <c:v>46.5</c:v>
                </c:pt>
              </c:numCache>
            </c:numRef>
          </c:val>
        </c:ser>
        <c:ser>
          <c:idx val="1"/>
          <c:order val="1"/>
          <c:tx>
            <c:strRef>
              <c:f>Sheet1!$C$1</c:f>
              <c:strCache>
                <c:ptCount val="1"/>
                <c:pt idx="0">
                  <c:v>Ｂ市中心市街地</c:v>
                </c:pt>
              </c:strCache>
            </c:strRef>
          </c:tx>
          <c:invertIfNegative val="0"/>
          <c:dLbls>
            <c:dLbl>
              <c:idx val="0"/>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Sheet1!$C$2:$C$6</c:f>
              <c:numCache>
                <c:formatCode>0.0_ </c:formatCode>
                <c:ptCount val="5"/>
                <c:pt idx="0">
                  <c:v>49.5</c:v>
                </c:pt>
                <c:pt idx="1">
                  <c:v>31.4</c:v>
                </c:pt>
                <c:pt idx="2">
                  <c:v>42.1</c:v>
                </c:pt>
                <c:pt idx="3">
                  <c:v>43.9</c:v>
                </c:pt>
                <c:pt idx="4">
                  <c:v>36.6</c:v>
                </c:pt>
              </c:numCache>
            </c:numRef>
          </c:val>
        </c:ser>
        <c:ser>
          <c:idx val="2"/>
          <c:order val="2"/>
          <c:tx>
            <c:strRef>
              <c:f>Sheet1!$D$1</c:f>
              <c:strCache>
                <c:ptCount val="1"/>
                <c:pt idx="0">
                  <c:v>Ｃ町全域</c:v>
                </c:pt>
              </c:strCache>
            </c:strRef>
          </c:tx>
          <c:invertIfNegative val="0"/>
          <c:dLbls>
            <c:dLbl>
              <c:idx val="0"/>
              <c:layout>
                <c:manualLayout>
                  <c:x val="3.1044499634666017E-2"/>
                  <c:y val="0"/>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Sheet1!$D$2:$D$6</c:f>
              <c:numCache>
                <c:formatCode>0.0_ </c:formatCode>
                <c:ptCount val="5"/>
                <c:pt idx="0">
                  <c:v>56</c:v>
                </c:pt>
                <c:pt idx="1">
                  <c:v>42.2</c:v>
                </c:pt>
                <c:pt idx="2">
                  <c:v>51.2</c:v>
                </c:pt>
                <c:pt idx="3">
                  <c:v>45.5</c:v>
                </c:pt>
                <c:pt idx="4">
                  <c:v>38.4</c:v>
                </c:pt>
              </c:numCache>
            </c:numRef>
          </c:val>
        </c:ser>
        <c:dLbls>
          <c:showLegendKey val="0"/>
          <c:showVal val="0"/>
          <c:showCatName val="0"/>
          <c:showSerName val="0"/>
          <c:showPercent val="0"/>
          <c:showBubbleSize val="0"/>
        </c:dLbls>
        <c:gapWidth val="150"/>
        <c:axId val="100307712"/>
        <c:axId val="100309248"/>
      </c:barChart>
      <c:catAx>
        <c:axId val="100307712"/>
        <c:scaling>
          <c:orientation val="minMax"/>
        </c:scaling>
        <c:delete val="0"/>
        <c:axPos val="b"/>
        <c:majorTickMark val="out"/>
        <c:minorTickMark val="none"/>
        <c:tickLblPos val="nextTo"/>
        <c:txPr>
          <a:bodyPr/>
          <a:lstStyle/>
          <a:p>
            <a:pPr>
              <a:defRPr sz="1100" baseline="0">
                <a:latin typeface="ＭＳ Ｐゴシック" pitchFamily="50" charset="-128"/>
                <a:ea typeface="ＭＳ Ｐゴシック" pitchFamily="50" charset="-128"/>
              </a:defRPr>
            </a:pPr>
            <a:endParaRPr lang="ja-JP"/>
          </a:p>
        </c:txPr>
        <c:crossAx val="100309248"/>
        <c:crosses val="autoZero"/>
        <c:auto val="1"/>
        <c:lblAlgn val="ctr"/>
        <c:lblOffset val="100"/>
        <c:noMultiLvlLbl val="0"/>
      </c:catAx>
      <c:valAx>
        <c:axId val="100309248"/>
        <c:scaling>
          <c:orientation val="minMax"/>
        </c:scaling>
        <c:delete val="1"/>
        <c:axPos val="l"/>
        <c:majorGridlines/>
        <c:numFmt formatCode="0.0_ " sourceLinked="1"/>
        <c:majorTickMark val="out"/>
        <c:minorTickMark val="none"/>
        <c:tickLblPos val="none"/>
        <c:crossAx val="100307712"/>
        <c:crosses val="autoZero"/>
        <c:crossBetween val="between"/>
      </c:valAx>
    </c:plotArea>
    <c:legend>
      <c:legendPos val="r"/>
      <c:layout>
        <c:manualLayout>
          <c:xMode val="edge"/>
          <c:yMode val="edge"/>
          <c:x val="0"/>
          <c:y val="0.33541781892246125"/>
          <c:w val="0.28139717055920338"/>
          <c:h val="0.33159839456396872"/>
        </c:manualLayout>
      </c:layout>
      <c:overlay val="0"/>
      <c:txPr>
        <a:bodyPr/>
        <a:lstStyle/>
        <a:p>
          <a:pPr>
            <a:defRPr sz="1000"/>
          </a:pPr>
          <a:endParaRPr lang="ja-JP"/>
        </a:p>
      </c:txPr>
    </c:legend>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6717424415468"/>
          <c:y val="0.17139468388157444"/>
          <c:w val="0.75428902345517279"/>
          <c:h val="0.42114263170832344"/>
        </c:manualLayout>
      </c:layout>
      <c:barChart>
        <c:barDir val="col"/>
        <c:grouping val="stacked"/>
        <c:varyColors val="0"/>
        <c:ser>
          <c:idx val="0"/>
          <c:order val="0"/>
          <c:tx>
            <c:v>世帯主が65歳以上の単独世帯数</c:v>
          </c:tx>
          <c:spPr>
            <a:solidFill>
              <a:schemeClr val="accent5">
                <a:lumMod val="40000"/>
                <a:lumOff val="60000"/>
              </a:schemeClr>
            </a:solidFill>
            <a:ln w="19050">
              <a:solidFill>
                <a:schemeClr val="accent5">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spPr>
            <a:solidFill>
              <a:schemeClr val="accent2">
                <a:lumMod val="60000"/>
                <a:lumOff val="40000"/>
              </a:schemeClr>
            </a:solidFill>
            <a:ln w="19050">
              <a:solidFill>
                <a:schemeClr val="accent2">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6453.3220000001083</c:v>
                </c:pt>
                <c:pt idx="4">
                  <c:v>6327.991</c:v>
                </c:pt>
                <c:pt idx="5">
                  <c:v>6254.1450000000004</c:v>
                </c:pt>
              </c:numCache>
            </c:numRef>
          </c:val>
        </c:ser>
        <c:dLbls>
          <c:showLegendKey val="0"/>
          <c:showVal val="0"/>
          <c:showCatName val="0"/>
          <c:showSerName val="0"/>
          <c:showPercent val="0"/>
          <c:showBubbleSize val="0"/>
        </c:dLbls>
        <c:gapWidth val="150"/>
        <c:overlap val="100"/>
        <c:axId val="100330880"/>
        <c:axId val="101831808"/>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20.026676281978823</c:v>
                </c:pt>
                <c:pt idx="1">
                  <c:v>23.093754952390515</c:v>
                </c:pt>
                <c:pt idx="2">
                  <c:v>24.862755140498631</c:v>
                </c:pt>
                <c:pt idx="3">
                  <c:v>25.667838915252862</c:v>
                </c:pt>
                <c:pt idx="4">
                  <c:v>26.597400421346393</c:v>
                </c:pt>
                <c:pt idx="5">
                  <c:v>28.001697659869663</c:v>
                </c:pt>
              </c:numCache>
            </c:numRef>
          </c:val>
          <c:smooth val="0"/>
        </c:ser>
        <c:dLbls>
          <c:showLegendKey val="0"/>
          <c:showVal val="0"/>
          <c:showCatName val="0"/>
          <c:showSerName val="0"/>
          <c:showPercent val="0"/>
          <c:showBubbleSize val="0"/>
        </c:dLbls>
        <c:marker val="1"/>
        <c:smooth val="0"/>
        <c:axId val="101839232"/>
        <c:axId val="101833344"/>
      </c:lineChart>
      <c:catAx>
        <c:axId val="100330880"/>
        <c:scaling>
          <c:orientation val="minMax"/>
        </c:scaling>
        <c:delete val="0"/>
        <c:axPos val="b"/>
        <c:majorTickMark val="out"/>
        <c:minorTickMark val="none"/>
        <c:tickLblPos val="nextTo"/>
        <c:crossAx val="101831808"/>
        <c:crosses val="autoZero"/>
        <c:auto val="1"/>
        <c:lblAlgn val="ctr"/>
        <c:lblOffset val="100"/>
        <c:noMultiLvlLbl val="0"/>
      </c:catAx>
      <c:valAx>
        <c:axId val="101831808"/>
        <c:scaling>
          <c:orientation val="minMax"/>
        </c:scaling>
        <c:delete val="0"/>
        <c:axPos val="l"/>
        <c:majorGridlines/>
        <c:numFmt formatCode="#,##0_ " sourceLinked="1"/>
        <c:majorTickMark val="out"/>
        <c:minorTickMark val="none"/>
        <c:tickLblPos val="nextTo"/>
        <c:crossAx val="100330880"/>
        <c:crosses val="autoZero"/>
        <c:crossBetween val="between"/>
        <c:majorUnit val="5000"/>
      </c:valAx>
      <c:valAx>
        <c:axId val="101833344"/>
        <c:scaling>
          <c:orientation val="minMax"/>
        </c:scaling>
        <c:delete val="0"/>
        <c:axPos val="r"/>
        <c:numFmt formatCode="0.0_ " sourceLinked="1"/>
        <c:majorTickMark val="out"/>
        <c:minorTickMark val="none"/>
        <c:tickLblPos val="nextTo"/>
        <c:crossAx val="101839232"/>
        <c:crosses val="max"/>
        <c:crossBetween val="between"/>
        <c:majorUnit val="10"/>
      </c:valAx>
      <c:catAx>
        <c:axId val="101839232"/>
        <c:scaling>
          <c:orientation val="minMax"/>
        </c:scaling>
        <c:delete val="1"/>
        <c:axPos val="b"/>
        <c:majorTickMark val="out"/>
        <c:minorTickMark val="none"/>
        <c:tickLblPos val="none"/>
        <c:crossAx val="101833344"/>
        <c:crosses val="autoZero"/>
        <c:auto val="1"/>
        <c:lblAlgn val="ctr"/>
        <c:lblOffset val="100"/>
        <c:noMultiLvlLbl val="0"/>
      </c:catAx>
    </c:plotArea>
    <c:legend>
      <c:legendPos val="b"/>
      <c:layout>
        <c:manualLayout>
          <c:xMode val="edge"/>
          <c:yMode val="edge"/>
          <c:x val="3.7901953546117056E-2"/>
          <c:y val="0.67277033018164556"/>
          <c:w val="0.94043870731709633"/>
          <c:h val="0.20537835948166341"/>
        </c:manualLayout>
      </c:layout>
      <c:overlay val="0"/>
      <c:txPr>
        <a:bodyPr/>
        <a:lstStyle/>
        <a:p>
          <a:pPr>
            <a:defRPr sz="900"/>
          </a:pPr>
          <a:endParaRPr lang="ja-JP"/>
        </a:p>
      </c:txPr>
    </c:legend>
    <c:plotVisOnly val="1"/>
    <c:dispBlanksAs val="gap"/>
    <c:showDLblsOverMax val="0"/>
  </c:chart>
  <c:spPr>
    <a:ln>
      <a:solidFill>
        <a:schemeClr val="accent1">
          <a:shade val="50000"/>
        </a:schemeClr>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a:t>認知症高齢者数</a:t>
            </a:r>
            <a:r>
              <a:rPr lang="ja-JP" altLang="en-US" sz="1400" dirty="0" smtClean="0"/>
              <a:t>の将来推計</a:t>
            </a:r>
            <a:endParaRPr lang="en-US" altLang="ja-JP" sz="1400" dirty="0" smtClean="0"/>
          </a:p>
          <a:p>
            <a:pPr>
              <a:defRPr/>
            </a:pPr>
            <a:r>
              <a:rPr lang="ja-JP" altLang="en-US" sz="1400" dirty="0" smtClean="0"/>
              <a:t>（</a:t>
            </a:r>
            <a:r>
              <a:rPr lang="ja-JP" altLang="en-US" sz="1400" dirty="0"/>
              <a:t>単位：万人）</a:t>
            </a:r>
          </a:p>
        </c:rich>
      </c:tx>
      <c:layout/>
      <c:overlay val="0"/>
    </c:title>
    <c:autoTitleDeleted val="0"/>
    <c:plotArea>
      <c:layout>
        <c:manualLayout>
          <c:layoutTarget val="inner"/>
          <c:xMode val="edge"/>
          <c:yMode val="edge"/>
          <c:x val="0.15166370403288523"/>
          <c:y val="0.20703345371438031"/>
          <c:w val="0.84260766517085861"/>
          <c:h val="0.56321786895473147"/>
        </c:manualLayout>
      </c:layout>
      <c:barChart>
        <c:barDir val="col"/>
        <c:grouping val="stacked"/>
        <c:varyColors val="0"/>
        <c:ser>
          <c:idx val="0"/>
          <c:order val="0"/>
          <c:tx>
            <c:strRef>
              <c:f>Sheet1!$B$1</c:f>
              <c:strCache>
                <c:ptCount val="1"/>
                <c:pt idx="0">
                  <c:v>認知症高齢者数の将来推計（単位：万人）</c:v>
                </c:pt>
              </c:strCache>
            </c:strRef>
          </c:tx>
          <c:spPr>
            <a:solidFill>
              <a:schemeClr val="tx2">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ser>
          <c:idx val="1"/>
          <c:order val="1"/>
          <c:tx>
            <c:strRef>
              <c:f>Sheet1!$C$1</c:f>
              <c:strCache>
                <c:ptCount val="1"/>
                <c:pt idx="0">
                  <c:v>系列 2</c:v>
                </c:pt>
              </c:strCache>
            </c:strRef>
          </c:tx>
          <c:invertIfNegative val="0"/>
          <c:cat>
            <c:strRef>
              <c:f>Sheet1!$A$2:$A$5</c:f>
              <c:strCache>
                <c:ptCount val="4"/>
                <c:pt idx="0">
                  <c:v>2010年</c:v>
                </c:pt>
                <c:pt idx="1">
                  <c:v>2015年</c:v>
                </c:pt>
                <c:pt idx="2">
                  <c:v>2020年</c:v>
                </c:pt>
                <c:pt idx="3">
                  <c:v>2025年</c:v>
                </c:pt>
              </c:strCache>
            </c:strRef>
          </c:cat>
          <c:val>
            <c:numRef>
              <c:f>Sheet1!$C$2:$C$5</c:f>
            </c:numRef>
          </c:val>
        </c:ser>
        <c:ser>
          <c:idx val="2"/>
          <c:order val="2"/>
          <c:tx>
            <c:strRef>
              <c:f>Sheet1!$D$1</c:f>
              <c:strCache>
                <c:ptCount val="1"/>
                <c:pt idx="0">
                  <c:v>系列 3</c:v>
                </c:pt>
              </c:strCache>
            </c:strRef>
          </c:tx>
          <c:invertIfNegative val="0"/>
          <c:cat>
            <c:strRef>
              <c:f>Sheet1!$A$2:$A$5</c:f>
              <c:strCache>
                <c:ptCount val="4"/>
                <c:pt idx="0">
                  <c:v>2010年</c:v>
                </c:pt>
                <c:pt idx="1">
                  <c:v>2015年</c:v>
                </c:pt>
                <c:pt idx="2">
                  <c:v>2020年</c:v>
                </c:pt>
                <c:pt idx="3">
                  <c:v>2025年</c:v>
                </c:pt>
              </c:strCache>
            </c:strRef>
          </c:cat>
          <c:val>
            <c:numRef>
              <c:f>Sheet1!$D$2:$D$5</c:f>
            </c:numRef>
          </c:val>
        </c:ser>
        <c:dLbls>
          <c:showLegendKey val="0"/>
          <c:showVal val="0"/>
          <c:showCatName val="0"/>
          <c:showSerName val="0"/>
          <c:showPercent val="0"/>
          <c:showBubbleSize val="0"/>
        </c:dLbls>
        <c:gapWidth val="150"/>
        <c:overlap val="100"/>
        <c:axId val="102267520"/>
        <c:axId val="102277504"/>
      </c:barChart>
      <c:catAx>
        <c:axId val="102267520"/>
        <c:scaling>
          <c:orientation val="minMax"/>
        </c:scaling>
        <c:delete val="0"/>
        <c:axPos val="b"/>
        <c:majorTickMark val="out"/>
        <c:minorTickMark val="none"/>
        <c:tickLblPos val="nextTo"/>
        <c:txPr>
          <a:bodyPr/>
          <a:lstStyle/>
          <a:p>
            <a:pPr>
              <a:defRPr sz="1400"/>
            </a:pPr>
            <a:endParaRPr lang="ja-JP"/>
          </a:p>
        </c:txPr>
        <c:crossAx val="102277504"/>
        <c:crosses val="autoZero"/>
        <c:auto val="1"/>
        <c:lblAlgn val="ctr"/>
        <c:lblOffset val="100"/>
        <c:noMultiLvlLbl val="0"/>
      </c:catAx>
      <c:valAx>
        <c:axId val="102277504"/>
        <c:scaling>
          <c:orientation val="minMax"/>
        </c:scaling>
        <c:delete val="0"/>
        <c:axPos val="l"/>
        <c:majorGridlines/>
        <c:numFmt formatCode="General" sourceLinked="1"/>
        <c:majorTickMark val="out"/>
        <c:minorTickMark val="none"/>
        <c:tickLblPos val="nextTo"/>
        <c:txPr>
          <a:bodyPr/>
          <a:lstStyle/>
          <a:p>
            <a:pPr>
              <a:defRPr sz="1400" baseline="0"/>
            </a:pPr>
            <a:endParaRPr lang="ja-JP"/>
          </a:p>
        </c:txPr>
        <c:crossAx val="102267520"/>
        <c:crosses val="autoZero"/>
        <c:crossBetween val="between"/>
      </c:valAx>
    </c:plotArea>
    <c:plotVisOnly val="1"/>
    <c:dispBlanksAs val="gap"/>
    <c:showDLblsOverMax val="0"/>
  </c:chart>
  <c:spPr>
    <a:ln>
      <a:solidFill>
        <a:schemeClr val="tx2"/>
      </a:solidFill>
    </a:ln>
  </c:spPr>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15179352580931"/>
          <c:y val="0.15756326844645163"/>
          <c:w val="0.5286937882764654"/>
          <c:h val="0.73799804293590165"/>
        </c:manualLayout>
      </c:layout>
      <c:barChart>
        <c:barDir val="bar"/>
        <c:grouping val="clustered"/>
        <c:varyColors val="0"/>
        <c:ser>
          <c:idx val="0"/>
          <c:order val="0"/>
          <c:tx>
            <c:strRef>
              <c:f>Sheet1!$B$1</c:f>
              <c:strCache>
                <c:ptCount val="1"/>
                <c:pt idx="0">
                  <c:v>1人暮らし・高齢者世帯が生活行動の中で困っていること</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Sheet1!$A$2:$A$23</c:f>
              <c:strCache>
                <c:ptCount val="22"/>
                <c:pt idx="0">
                  <c:v>家の中の修理、電球交換、部屋の模様替え</c:v>
                </c:pt>
                <c:pt idx="1">
                  <c:v>自治会活動</c:v>
                </c:pt>
                <c:pt idx="2">
                  <c:v>掃除</c:v>
                </c:pt>
                <c:pt idx="3">
                  <c:v>買い物</c:v>
                </c:pt>
                <c:pt idx="4">
                  <c:v>散歩・外出</c:v>
                </c:pt>
                <c:pt idx="5">
                  <c:v>食事の準備・調理・後始末</c:v>
                </c:pt>
                <c:pt idx="6">
                  <c:v>通院</c:v>
                </c:pt>
                <c:pt idx="7">
                  <c:v>ごみだし</c:v>
                </c:pt>
                <c:pt idx="8">
                  <c:v>薬をのむ・はる・ぬる</c:v>
                </c:pt>
                <c:pt idx="9">
                  <c:v>洗濯</c:v>
                </c:pt>
                <c:pt idx="10">
                  <c:v>つめきり</c:v>
                </c:pt>
                <c:pt idx="11">
                  <c:v>預貯金の出し入れ</c:v>
                </c:pt>
                <c:pt idx="12">
                  <c:v>家・庭の中の移動</c:v>
                </c:pt>
                <c:pt idx="13">
                  <c:v>体の向きをかえる・寝起き動作</c:v>
                </c:pt>
                <c:pt idx="14">
                  <c:v>入浴</c:v>
                </c:pt>
                <c:pt idx="15">
                  <c:v>洗髪</c:v>
                </c:pt>
                <c:pt idx="16">
                  <c:v>歯磨き、入れ歯の管理</c:v>
                </c:pt>
                <c:pt idx="17">
                  <c:v>排泄</c:v>
                </c:pt>
                <c:pt idx="18">
                  <c:v>着替え</c:v>
                </c:pt>
                <c:pt idx="19">
                  <c:v>食事を食べる</c:v>
                </c:pt>
                <c:pt idx="20">
                  <c:v>公共料金の支払い</c:v>
                </c:pt>
                <c:pt idx="21">
                  <c:v>洗顔</c:v>
                </c:pt>
              </c:strCache>
            </c:strRef>
          </c:cat>
          <c:val>
            <c:numRef>
              <c:f>Sheet1!$B$2:$B$23</c:f>
              <c:numCache>
                <c:formatCode>0.0%</c:formatCode>
                <c:ptCount val="22"/>
                <c:pt idx="0">
                  <c:v>0.41699999999999998</c:v>
                </c:pt>
                <c:pt idx="1">
                  <c:v>0.34</c:v>
                </c:pt>
                <c:pt idx="2">
                  <c:v>0.19700000000000001</c:v>
                </c:pt>
                <c:pt idx="3">
                  <c:v>0.16700000000000001</c:v>
                </c:pt>
                <c:pt idx="4">
                  <c:v>0.15</c:v>
                </c:pt>
                <c:pt idx="5">
                  <c:v>0.14699999999999999</c:v>
                </c:pt>
                <c:pt idx="6">
                  <c:v>0.14199999999999999</c:v>
                </c:pt>
                <c:pt idx="7">
                  <c:v>0.12</c:v>
                </c:pt>
                <c:pt idx="8">
                  <c:v>0.109</c:v>
                </c:pt>
                <c:pt idx="9">
                  <c:v>9.9000000000000005E-2</c:v>
                </c:pt>
                <c:pt idx="10">
                  <c:v>8.7999999999999995E-2</c:v>
                </c:pt>
                <c:pt idx="11">
                  <c:v>8.5000000000000006E-2</c:v>
                </c:pt>
                <c:pt idx="12">
                  <c:v>7.4999999999999997E-2</c:v>
                </c:pt>
                <c:pt idx="13">
                  <c:v>6.9000000000000006E-2</c:v>
                </c:pt>
                <c:pt idx="14">
                  <c:v>5.5E-2</c:v>
                </c:pt>
                <c:pt idx="15">
                  <c:v>5.1999999999999998E-2</c:v>
                </c:pt>
                <c:pt idx="16">
                  <c:v>4.3999999999999997E-2</c:v>
                </c:pt>
                <c:pt idx="17">
                  <c:v>3.7999999999999999E-2</c:v>
                </c:pt>
                <c:pt idx="18">
                  <c:v>3.7999999999999999E-2</c:v>
                </c:pt>
                <c:pt idx="19">
                  <c:v>3.5999999999999997E-2</c:v>
                </c:pt>
                <c:pt idx="20">
                  <c:v>3.5999999999999997E-2</c:v>
                </c:pt>
                <c:pt idx="21">
                  <c:v>0.03</c:v>
                </c:pt>
              </c:numCache>
            </c:numRef>
          </c:val>
        </c:ser>
        <c:dLbls>
          <c:showLegendKey val="0"/>
          <c:showVal val="0"/>
          <c:showCatName val="0"/>
          <c:showSerName val="0"/>
          <c:showPercent val="0"/>
          <c:showBubbleSize val="0"/>
        </c:dLbls>
        <c:gapWidth val="150"/>
        <c:axId val="103634048"/>
        <c:axId val="103635584"/>
      </c:barChart>
      <c:catAx>
        <c:axId val="103634048"/>
        <c:scaling>
          <c:orientation val="maxMin"/>
        </c:scaling>
        <c:delete val="0"/>
        <c:axPos val="l"/>
        <c:majorTickMark val="out"/>
        <c:minorTickMark val="none"/>
        <c:tickLblPos val="nextTo"/>
        <c:txPr>
          <a:bodyPr/>
          <a:lstStyle/>
          <a:p>
            <a:pPr>
              <a:defRPr sz="800" baseline="0">
                <a:latin typeface="ＭＳ Ｐゴシック" pitchFamily="50" charset="-128"/>
                <a:ea typeface="ＭＳ Ｐゴシック" pitchFamily="50" charset="-128"/>
              </a:defRPr>
            </a:pPr>
            <a:endParaRPr lang="ja-JP"/>
          </a:p>
        </c:txPr>
        <c:crossAx val="103635584"/>
        <c:crosses val="autoZero"/>
        <c:auto val="1"/>
        <c:lblAlgn val="ctr"/>
        <c:lblOffset val="100"/>
        <c:noMultiLvlLbl val="0"/>
      </c:catAx>
      <c:valAx>
        <c:axId val="103635584"/>
        <c:scaling>
          <c:orientation val="minMax"/>
        </c:scaling>
        <c:delete val="1"/>
        <c:axPos val="t"/>
        <c:majorGridlines/>
        <c:numFmt formatCode="0.0%" sourceLinked="1"/>
        <c:majorTickMark val="out"/>
        <c:minorTickMark val="none"/>
        <c:tickLblPos val="none"/>
        <c:crossAx val="103634048"/>
        <c:crosses val="autoZero"/>
        <c:crossBetween val="between"/>
      </c:valAx>
    </c:plotArea>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9512248902241"/>
          <c:y val="0.14004064147911224"/>
          <c:w val="0.81391074261715313"/>
          <c:h val="0.46330220414786033"/>
        </c:manualLayout>
      </c:layout>
      <c:barChart>
        <c:barDir val="col"/>
        <c:grouping val="clustered"/>
        <c:varyColors val="0"/>
        <c:ser>
          <c:idx val="0"/>
          <c:order val="0"/>
          <c:tx>
            <c:strRef>
              <c:f>Sheet1!$B$1</c:f>
              <c:strCache>
                <c:ptCount val="1"/>
                <c:pt idx="0">
                  <c:v>平成１０年</c:v>
                </c:pt>
              </c:strCache>
            </c:strRef>
          </c:tx>
          <c:invertIfNegative val="0"/>
          <c:dLbls>
            <c:dLbl>
              <c:idx val="0"/>
              <c:layout>
                <c:manualLayout>
                  <c:x val="-2.2222222222222216E-2"/>
                  <c:y val="1.3566868638527586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参加したものがある</c:v>
                </c:pt>
                <c:pt idx="1">
                  <c:v>健康・スポーツ</c:v>
                </c:pt>
                <c:pt idx="2">
                  <c:v>趣味</c:v>
                </c:pt>
                <c:pt idx="3">
                  <c:v>地域行事</c:v>
                </c:pt>
                <c:pt idx="4">
                  <c:v>生活環境改善</c:v>
                </c:pt>
                <c:pt idx="5">
                  <c:v>教育・文化</c:v>
                </c:pt>
                <c:pt idx="6">
                  <c:v>生産・就業</c:v>
                </c:pt>
                <c:pt idx="7">
                  <c:v>安全管理</c:v>
                </c:pt>
                <c:pt idx="8">
                  <c:v>高齢者の支援</c:v>
                </c:pt>
                <c:pt idx="9">
                  <c:v>子育て支援</c:v>
                </c:pt>
                <c:pt idx="10">
                  <c:v>その他</c:v>
                </c:pt>
              </c:strCache>
            </c:strRef>
          </c:cat>
          <c:val>
            <c:numRef>
              <c:f>Sheet1!$B$2:$B$12</c:f>
              <c:numCache>
                <c:formatCode>0.0_ </c:formatCode>
                <c:ptCount val="11"/>
                <c:pt idx="0">
                  <c:v>43.7</c:v>
                </c:pt>
                <c:pt idx="1">
                  <c:v>18.3</c:v>
                </c:pt>
                <c:pt idx="2">
                  <c:v>17.100000000000001</c:v>
                </c:pt>
                <c:pt idx="3">
                  <c:v>12.8</c:v>
                </c:pt>
                <c:pt idx="4">
                  <c:v>6.7</c:v>
                </c:pt>
                <c:pt idx="5">
                  <c:v>6.4</c:v>
                </c:pt>
                <c:pt idx="6">
                  <c:v>4.0999999999999996</c:v>
                </c:pt>
                <c:pt idx="7">
                  <c:v>4.8</c:v>
                </c:pt>
                <c:pt idx="8">
                  <c:v>5</c:v>
                </c:pt>
                <c:pt idx="9">
                  <c:v>0</c:v>
                </c:pt>
                <c:pt idx="10">
                  <c:v>0</c:v>
                </c:pt>
              </c:numCache>
            </c:numRef>
          </c:val>
        </c:ser>
        <c:ser>
          <c:idx val="1"/>
          <c:order val="1"/>
          <c:tx>
            <c:strRef>
              <c:f>Sheet1!$C$1</c:f>
              <c:strCache>
                <c:ptCount val="1"/>
                <c:pt idx="0">
                  <c:v>平成２０年</c:v>
                </c:pt>
              </c:strCache>
            </c:strRef>
          </c:tx>
          <c:spPr>
            <a:solidFill>
              <a:srgbClr val="1F497D">
                <a:lumMod val="20000"/>
                <a:lumOff val="80000"/>
              </a:srgbClr>
            </a:solidFill>
            <a:ln>
              <a:solidFill>
                <a:schemeClr val="accent1"/>
              </a:solidFill>
            </a:ln>
          </c:spPr>
          <c:invertIfNegative val="0"/>
          <c:dLbls>
            <c:dLbl>
              <c:idx val="1"/>
              <c:layout>
                <c:manualLayout>
                  <c:x val="0"/>
                  <c:y val="-2.0350302957791045E-2"/>
                </c:manualLayout>
              </c:layout>
              <c:showLegendKey val="0"/>
              <c:showVal val="1"/>
              <c:showCatName val="0"/>
              <c:showSerName val="0"/>
              <c:showPercent val="0"/>
              <c:showBubbleSize val="0"/>
            </c:dLbl>
            <c:dLbl>
              <c:idx val="2"/>
              <c:layout>
                <c:manualLayout>
                  <c:x val="-2.7777777777778447E-3"/>
                  <c:y val="-4.0700605915582104E-2"/>
                </c:manualLayout>
              </c:layout>
              <c:showLegendKey val="0"/>
              <c:showVal val="1"/>
              <c:showCatName val="0"/>
              <c:showSerName val="0"/>
              <c:showPercent val="0"/>
              <c:showBubbleSize val="0"/>
            </c:dLbl>
            <c:dLbl>
              <c:idx val="4"/>
              <c:layout>
                <c:manualLayout>
                  <c:x val="-8.3333333333333367E-3"/>
                  <c:y val="-2.0350302957791014E-2"/>
                </c:manualLayout>
              </c:layout>
              <c:showLegendKey val="0"/>
              <c:showVal val="1"/>
              <c:showCatName val="0"/>
              <c:showSerName val="0"/>
              <c:showPercent val="0"/>
              <c:showBubbleSize val="0"/>
            </c:dLbl>
            <c:dLbl>
              <c:idx val="5"/>
              <c:layout>
                <c:manualLayout>
                  <c:x val="-2.7777777777778447E-3"/>
                  <c:y val="-2.7133737277055189E-2"/>
                </c:manualLayout>
              </c:layout>
              <c:showLegendKey val="0"/>
              <c:showVal val="1"/>
              <c:showCatName val="0"/>
              <c:showSerName val="0"/>
              <c:showPercent val="0"/>
              <c:showBubbleSize val="0"/>
            </c:dLbl>
            <c:dLbl>
              <c:idx val="6"/>
              <c:layout>
                <c:manualLayout>
                  <c:x val="8.3333333333333367E-3"/>
                  <c:y val="-4.0700605915582104E-2"/>
                </c:manualLayout>
              </c:layout>
              <c:showLegendKey val="0"/>
              <c:showVal val="1"/>
              <c:showCatName val="0"/>
              <c:showSerName val="0"/>
              <c:showPercent val="0"/>
              <c:showBubbleSize val="0"/>
            </c:dLbl>
            <c:dLbl>
              <c:idx val="7"/>
              <c:layout>
                <c:manualLayout>
                  <c:x val="5.5555555555555558E-3"/>
                  <c:y val="-4.0700605915582104E-2"/>
                </c:manualLayout>
              </c:layout>
              <c:showLegendKey val="0"/>
              <c:showVal val="1"/>
              <c:showCatName val="0"/>
              <c:showSerName val="0"/>
              <c:showPercent val="0"/>
              <c:showBubbleSize val="0"/>
            </c:dLbl>
            <c:dLbl>
              <c:idx val="8"/>
              <c:layout>
                <c:manualLayout>
                  <c:x val="2.7777777777779574E-3"/>
                  <c:y val="-4.7484040234845933E-2"/>
                </c:manualLayout>
              </c:layout>
              <c:showLegendKey val="0"/>
              <c:showVal val="1"/>
              <c:showCatName val="0"/>
              <c:showSerName val="0"/>
              <c:showPercent val="0"/>
              <c:showBubbleSize val="0"/>
            </c:dLbl>
            <c:dLbl>
              <c:idx val="9"/>
              <c:layout>
                <c:manualLayout>
                  <c:x val="0"/>
                  <c:y val="-3.3917171596318428E-2"/>
                </c:manualLayout>
              </c:layout>
              <c:showLegendKey val="0"/>
              <c:showVal val="1"/>
              <c:showCatName val="0"/>
              <c:showSerName val="0"/>
              <c:showPercent val="0"/>
              <c:showBubbleSize val="0"/>
            </c:dLbl>
            <c:dLbl>
              <c:idx val="10"/>
              <c:layout>
                <c:manualLayout>
                  <c:x val="2.7777777777778447E-3"/>
                  <c:y val="-4.070060591558210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参加したものがある</c:v>
                </c:pt>
                <c:pt idx="1">
                  <c:v>健康・スポーツ</c:v>
                </c:pt>
                <c:pt idx="2">
                  <c:v>趣味</c:v>
                </c:pt>
                <c:pt idx="3">
                  <c:v>地域行事</c:v>
                </c:pt>
                <c:pt idx="4">
                  <c:v>生活環境改善</c:v>
                </c:pt>
                <c:pt idx="5">
                  <c:v>教育・文化</c:v>
                </c:pt>
                <c:pt idx="6">
                  <c:v>生産・就業</c:v>
                </c:pt>
                <c:pt idx="7">
                  <c:v>安全管理</c:v>
                </c:pt>
                <c:pt idx="8">
                  <c:v>高齢者の支援</c:v>
                </c:pt>
                <c:pt idx="9">
                  <c:v>子育て支援</c:v>
                </c:pt>
                <c:pt idx="10">
                  <c:v>その他</c:v>
                </c:pt>
              </c:strCache>
            </c:strRef>
          </c:cat>
          <c:val>
            <c:numRef>
              <c:f>Sheet1!$C$2:$C$12</c:f>
              <c:numCache>
                <c:formatCode>0.0_ </c:formatCode>
                <c:ptCount val="11"/>
                <c:pt idx="0">
                  <c:v>59.2</c:v>
                </c:pt>
                <c:pt idx="1">
                  <c:v>30.5</c:v>
                </c:pt>
                <c:pt idx="2">
                  <c:v>20.2</c:v>
                </c:pt>
                <c:pt idx="3">
                  <c:v>24.4</c:v>
                </c:pt>
                <c:pt idx="4">
                  <c:v>10.6</c:v>
                </c:pt>
                <c:pt idx="5">
                  <c:v>9.3000000000000007</c:v>
                </c:pt>
                <c:pt idx="6">
                  <c:v>7.1</c:v>
                </c:pt>
                <c:pt idx="7">
                  <c:v>7.2</c:v>
                </c:pt>
                <c:pt idx="8">
                  <c:v>5.9</c:v>
                </c:pt>
                <c:pt idx="9">
                  <c:v>2.2999999999999998</c:v>
                </c:pt>
                <c:pt idx="10">
                  <c:v>0.8</c:v>
                </c:pt>
              </c:numCache>
            </c:numRef>
          </c:val>
        </c:ser>
        <c:dLbls>
          <c:showLegendKey val="0"/>
          <c:showVal val="0"/>
          <c:showCatName val="0"/>
          <c:showSerName val="0"/>
          <c:showPercent val="0"/>
          <c:showBubbleSize val="0"/>
        </c:dLbls>
        <c:gapWidth val="150"/>
        <c:axId val="40120704"/>
        <c:axId val="40122240"/>
      </c:barChart>
      <c:catAx>
        <c:axId val="40120704"/>
        <c:scaling>
          <c:orientation val="minMax"/>
        </c:scaling>
        <c:delete val="0"/>
        <c:axPos val="b"/>
        <c:majorTickMark val="out"/>
        <c:minorTickMark val="none"/>
        <c:tickLblPos val="nextTo"/>
        <c:txPr>
          <a:bodyPr/>
          <a:lstStyle/>
          <a:p>
            <a:pPr>
              <a:defRPr sz="1000"/>
            </a:pPr>
            <a:endParaRPr lang="ja-JP"/>
          </a:p>
        </c:txPr>
        <c:crossAx val="40122240"/>
        <c:crosses val="autoZero"/>
        <c:auto val="1"/>
        <c:lblAlgn val="ctr"/>
        <c:lblOffset val="100"/>
        <c:noMultiLvlLbl val="0"/>
      </c:catAx>
      <c:valAx>
        <c:axId val="40122240"/>
        <c:scaling>
          <c:orientation val="minMax"/>
        </c:scaling>
        <c:delete val="1"/>
        <c:axPos val="l"/>
        <c:majorGridlines>
          <c:spPr>
            <a:ln>
              <a:solidFill>
                <a:schemeClr val="bg1"/>
              </a:solidFill>
            </a:ln>
          </c:spPr>
        </c:majorGridlines>
        <c:numFmt formatCode="0.0_ " sourceLinked="1"/>
        <c:majorTickMark val="out"/>
        <c:minorTickMark val="none"/>
        <c:tickLblPos val="none"/>
        <c:crossAx val="40120704"/>
        <c:crosses val="autoZero"/>
        <c:crossBetween val="between"/>
      </c:valAx>
    </c:plotArea>
    <c:legend>
      <c:legendPos val="r"/>
      <c:layout>
        <c:manualLayout>
          <c:xMode val="edge"/>
          <c:yMode val="edge"/>
          <c:x val="0.44036023622047238"/>
          <c:y val="0.16678067516307715"/>
          <c:w val="0.50575839897859765"/>
          <c:h val="0.16861334065607136"/>
        </c:manualLayout>
      </c:layout>
      <c:overlay val="0"/>
      <c:spPr>
        <a:solidFill>
          <a:schemeClr val="bg1"/>
        </a:solidFill>
      </c:spPr>
      <c:txPr>
        <a:bodyPr/>
        <a:lstStyle/>
        <a:p>
          <a:pPr>
            <a:defRPr sz="900"/>
          </a:pPr>
          <a:endParaRPr lang="ja-JP"/>
        </a:p>
      </c:txPr>
    </c:legend>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09011373578338"/>
          <c:y val="0.30232749305213957"/>
          <c:w val="0.2615129046369204"/>
          <c:h val="0.49388364930554995"/>
        </c:manualLayout>
      </c:layout>
      <c:pieChart>
        <c:varyColors val="1"/>
        <c:ser>
          <c:idx val="0"/>
          <c:order val="0"/>
          <c:tx>
            <c:strRef>
              <c:f>Sheet1!$B$1</c:f>
              <c:strCache>
                <c:ptCount val="1"/>
                <c:pt idx="0">
                  <c:v>ネットワークの整備状況</c:v>
                </c:pt>
              </c:strCache>
            </c:strRef>
          </c:tx>
          <c:spPr>
            <a:ln>
              <a:solidFill>
                <a:schemeClr val="accent1"/>
              </a:solidFill>
            </a:ln>
          </c:spPr>
          <c:dPt>
            <c:idx val="0"/>
            <c:bubble3D val="0"/>
            <c:spPr>
              <a:solidFill>
                <a:schemeClr val="accent6"/>
              </a:solidFill>
              <a:ln>
                <a:solidFill>
                  <a:schemeClr val="accent1"/>
                </a:solidFill>
              </a:ln>
            </c:spPr>
          </c:dPt>
          <c:dPt>
            <c:idx val="1"/>
            <c:bubble3D val="0"/>
            <c:spPr>
              <a:solidFill>
                <a:schemeClr val="accent6">
                  <a:lumMod val="40000"/>
                  <a:lumOff val="60000"/>
                </a:schemeClr>
              </a:solidFill>
              <a:ln>
                <a:solidFill>
                  <a:schemeClr val="accent1"/>
                </a:solidFill>
              </a:ln>
            </c:spPr>
          </c:dPt>
          <c:dPt>
            <c:idx val="2"/>
            <c:bubble3D val="0"/>
            <c:spPr>
              <a:solidFill>
                <a:schemeClr val="accent1"/>
              </a:solidFill>
              <a:ln>
                <a:solidFill>
                  <a:schemeClr val="accent1"/>
                </a:solidFill>
              </a:ln>
            </c:spPr>
          </c:dPt>
          <c:dPt>
            <c:idx val="3"/>
            <c:bubble3D val="0"/>
            <c:spPr>
              <a:solidFill>
                <a:schemeClr val="bg1">
                  <a:lumMod val="85000"/>
                </a:schemeClr>
              </a:solidFill>
              <a:ln>
                <a:solidFill>
                  <a:schemeClr val="accent1"/>
                </a:solidFill>
              </a:ln>
            </c:spPr>
          </c:dPt>
          <c:dPt>
            <c:idx val="4"/>
            <c:bubble3D val="0"/>
            <c:spPr>
              <a:solidFill>
                <a:schemeClr val="bg1">
                  <a:lumMod val="50000"/>
                </a:schemeClr>
              </a:solidFill>
              <a:ln>
                <a:solidFill>
                  <a:schemeClr val="accent1"/>
                </a:solidFill>
              </a:ln>
            </c:spPr>
          </c:dPt>
          <c:dLbls>
            <c:dLbl>
              <c:idx val="0"/>
              <c:layout>
                <c:manualLayout>
                  <c:x val="-3.3922549095298168E-2"/>
                  <c:y val="-8.5951177838477721E-2"/>
                </c:manualLayout>
              </c:layout>
              <c:showLegendKey val="0"/>
              <c:showVal val="1"/>
              <c:showCatName val="1"/>
              <c:showSerName val="0"/>
              <c:showPercent val="0"/>
              <c:showBubbleSize val="0"/>
            </c:dLbl>
            <c:dLbl>
              <c:idx val="1"/>
              <c:layout>
                <c:manualLayout>
                  <c:x val="4.0958180572528965E-2"/>
                  <c:y val="-0.17257384838377132"/>
                </c:manualLayout>
              </c:layout>
              <c:showLegendKey val="0"/>
              <c:showVal val="1"/>
              <c:showCatName val="1"/>
              <c:showSerName val="0"/>
              <c:showPercent val="0"/>
              <c:showBubbleSize val="0"/>
            </c:dLbl>
            <c:dLbl>
              <c:idx val="2"/>
              <c:layout>
                <c:manualLayout>
                  <c:x val="7.9594859830389414E-2"/>
                  <c:y val="0"/>
                </c:manualLayout>
              </c:layout>
              <c:showLegendKey val="0"/>
              <c:showVal val="1"/>
              <c:showCatName val="1"/>
              <c:showSerName val="0"/>
              <c:showPercent val="0"/>
              <c:showBubbleSize val="0"/>
            </c:dLbl>
            <c:dLbl>
              <c:idx val="3"/>
              <c:layout>
                <c:manualLayout>
                  <c:x val="-0.17757147353997704"/>
                  <c:y val="-8.6133840425999267E-2"/>
                </c:manualLayout>
              </c:layout>
              <c:showLegendKey val="0"/>
              <c:showVal val="1"/>
              <c:showCatName val="1"/>
              <c:showSerName val="0"/>
              <c:showPercent val="0"/>
              <c:showBubbleSize val="0"/>
            </c:dLbl>
            <c:dLbl>
              <c:idx val="4"/>
              <c:layout>
                <c:manualLayout>
                  <c:x val="-8.9422703032996348E-2"/>
                  <c:y val="6.3307565309280889E-2"/>
                </c:manualLayout>
              </c:layout>
              <c:spPr/>
              <c:txPr>
                <a:bodyPr/>
                <a:lstStyle/>
                <a:p>
                  <a:pPr>
                    <a:defRPr sz="1000">
                      <a:solidFill>
                        <a:schemeClr val="tx1"/>
                      </a:solidFill>
                    </a:defRPr>
                  </a:pPr>
                  <a:endParaRPr lang="ja-JP"/>
                </a:p>
              </c:txPr>
              <c:showLegendKey val="0"/>
              <c:showVal val="1"/>
              <c:showCatName val="1"/>
              <c:showSerName val="0"/>
              <c:showPercent val="0"/>
              <c:showBubbleSize val="0"/>
            </c:dLbl>
            <c:dLbl>
              <c:idx val="5"/>
              <c:layout>
                <c:manualLayout>
                  <c:x val="0.18520511609821141"/>
                  <c:y val="2.9455435882499652E-2"/>
                </c:manualLayout>
              </c:layout>
              <c:showLegendKey val="0"/>
              <c:showVal val="1"/>
              <c:showCatName val="1"/>
              <c:showSerName val="0"/>
              <c:showPercent val="0"/>
              <c:showBubbleSize val="0"/>
            </c:dLbl>
            <c:txPr>
              <a:bodyPr/>
              <a:lstStyle/>
              <a:p>
                <a:pPr>
                  <a:defRPr sz="900">
                    <a:solidFill>
                      <a:schemeClr val="tx1"/>
                    </a:solidFill>
                  </a:defRPr>
                </a:pPr>
                <a:endParaRPr lang="ja-JP"/>
              </a:p>
            </c:txPr>
            <c:showLegendKey val="0"/>
            <c:showVal val="1"/>
            <c:showCatName val="1"/>
            <c:showSerName val="0"/>
            <c:showPercent val="0"/>
            <c:showBubbleSize val="0"/>
            <c:showLeaderLines val="1"/>
          </c:dLbls>
          <c:cat>
            <c:strRef>
              <c:f>Sheet1!$A$2:$A$6</c:f>
              <c:strCache>
                <c:ptCount val="5"/>
                <c:pt idx="0">
                  <c:v>全地域で実施済み</c:v>
                </c:pt>
                <c:pt idx="1">
                  <c:v>一部地域で実施</c:v>
                </c:pt>
                <c:pt idx="2">
                  <c:v>モデル事業を実施中</c:v>
                </c:pt>
                <c:pt idx="3">
                  <c:v>現在検討・準備中</c:v>
                </c:pt>
                <c:pt idx="4">
                  <c:v>現時点では実施予定なし</c:v>
                </c:pt>
              </c:strCache>
            </c:strRef>
          </c:cat>
          <c:val>
            <c:numRef>
              <c:f>Sheet1!$B$2:$B$6</c:f>
              <c:numCache>
                <c:formatCode>0.0%</c:formatCode>
                <c:ptCount val="5"/>
                <c:pt idx="0">
                  <c:v>0.26400000000000001</c:v>
                </c:pt>
                <c:pt idx="1">
                  <c:v>7.9000000000000514E-2</c:v>
                </c:pt>
                <c:pt idx="2">
                  <c:v>2.5000000000000046E-2</c:v>
                </c:pt>
                <c:pt idx="3">
                  <c:v>0.3950000000000049</c:v>
                </c:pt>
                <c:pt idx="4">
                  <c:v>0.23600000000000004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64382156219839"/>
          <c:y val="0.17022436448333381"/>
          <c:w val="0.67652249956617916"/>
          <c:h val="0.75359257526006151"/>
        </c:manualLayout>
      </c:layout>
      <c:barChart>
        <c:barDir val="bar"/>
        <c:grouping val="clustered"/>
        <c:varyColors val="0"/>
        <c:ser>
          <c:idx val="0"/>
          <c:order val="0"/>
          <c:tx>
            <c:strRef>
              <c:f>Sheet1!$B$1</c:f>
              <c:strCache>
                <c:ptCount val="1"/>
                <c:pt idx="0">
                  <c:v>利用者の年齢（ｎ＝８３６）</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Sheet1!$A$2:$A$7</c:f>
              <c:strCache>
                <c:ptCount val="6"/>
                <c:pt idx="0">
                  <c:v>65～69歳</c:v>
                </c:pt>
                <c:pt idx="1">
                  <c:v>70～74歳</c:v>
                </c:pt>
                <c:pt idx="2">
                  <c:v>75～79歳</c:v>
                </c:pt>
                <c:pt idx="3">
                  <c:v>80代</c:v>
                </c:pt>
                <c:pt idx="4">
                  <c:v>90代</c:v>
                </c:pt>
                <c:pt idx="5">
                  <c:v>無回答</c:v>
                </c:pt>
              </c:strCache>
            </c:strRef>
          </c:cat>
          <c:val>
            <c:numRef>
              <c:f>Sheet1!$B$2:$B$7</c:f>
              <c:numCache>
                <c:formatCode>General</c:formatCode>
                <c:ptCount val="6"/>
                <c:pt idx="0">
                  <c:v>64</c:v>
                </c:pt>
                <c:pt idx="1">
                  <c:v>95</c:v>
                </c:pt>
                <c:pt idx="2">
                  <c:v>188</c:v>
                </c:pt>
                <c:pt idx="3">
                  <c:v>394</c:v>
                </c:pt>
                <c:pt idx="4">
                  <c:v>86</c:v>
                </c:pt>
                <c:pt idx="5">
                  <c:v>9</c:v>
                </c:pt>
              </c:numCache>
            </c:numRef>
          </c:val>
        </c:ser>
        <c:dLbls>
          <c:showLegendKey val="0"/>
          <c:showVal val="0"/>
          <c:showCatName val="0"/>
          <c:showSerName val="0"/>
          <c:showPercent val="0"/>
          <c:showBubbleSize val="0"/>
        </c:dLbls>
        <c:gapWidth val="150"/>
        <c:axId val="40182144"/>
        <c:axId val="40183680"/>
      </c:barChart>
      <c:catAx>
        <c:axId val="40182144"/>
        <c:scaling>
          <c:orientation val="maxMin"/>
        </c:scaling>
        <c:delete val="0"/>
        <c:axPos val="l"/>
        <c:majorTickMark val="out"/>
        <c:minorTickMark val="none"/>
        <c:tickLblPos val="nextTo"/>
        <c:txPr>
          <a:bodyPr/>
          <a:lstStyle/>
          <a:p>
            <a:pPr>
              <a:defRPr sz="1200" baseline="0">
                <a:latin typeface="ＭＳ Ｐゴシック" pitchFamily="50" charset="-128"/>
                <a:ea typeface="ＪＳＰゴシック" pitchFamily="50" charset="-128"/>
              </a:defRPr>
            </a:pPr>
            <a:endParaRPr lang="ja-JP"/>
          </a:p>
        </c:txPr>
        <c:crossAx val="40183680"/>
        <c:crosses val="autoZero"/>
        <c:auto val="1"/>
        <c:lblAlgn val="ctr"/>
        <c:lblOffset val="100"/>
        <c:noMultiLvlLbl val="0"/>
      </c:catAx>
      <c:valAx>
        <c:axId val="40183680"/>
        <c:scaling>
          <c:orientation val="minMax"/>
        </c:scaling>
        <c:delete val="1"/>
        <c:axPos val="t"/>
        <c:majorGridlines/>
        <c:numFmt formatCode="General" sourceLinked="1"/>
        <c:majorTickMark val="out"/>
        <c:minorTickMark val="none"/>
        <c:tickLblPos val="none"/>
        <c:crossAx val="40182144"/>
        <c:crosses val="autoZero"/>
        <c:crossBetween val="between"/>
      </c:valAx>
    </c:plotArea>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30739640039976"/>
          <c:y val="0.17024169256286595"/>
          <c:w val="0.59469260359960063"/>
          <c:h val="0.75031218424112989"/>
        </c:manualLayout>
      </c:layout>
      <c:barChart>
        <c:barDir val="bar"/>
        <c:grouping val="clustered"/>
        <c:varyColors val="0"/>
        <c:ser>
          <c:idx val="0"/>
          <c:order val="0"/>
          <c:tx>
            <c:strRef>
              <c:f>Sheet1!$B$1</c:f>
              <c:strCache>
                <c:ptCount val="1"/>
                <c:pt idx="0">
                  <c:v>要介護度等（ｎ＝８３６）</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cat>
            <c:strRef>
              <c:f>Sheet1!$A$2:$A$11</c:f>
              <c:strCache>
                <c:ptCount val="10"/>
                <c:pt idx="0">
                  <c:v>自立</c:v>
                </c:pt>
                <c:pt idx="1">
                  <c:v>要支援１</c:v>
                </c:pt>
                <c:pt idx="2">
                  <c:v>要支援２</c:v>
                </c:pt>
                <c:pt idx="3">
                  <c:v>要介護１</c:v>
                </c:pt>
                <c:pt idx="4">
                  <c:v>要介護２</c:v>
                </c:pt>
                <c:pt idx="5">
                  <c:v>要介護３</c:v>
                </c:pt>
                <c:pt idx="6">
                  <c:v>要介護４</c:v>
                </c:pt>
                <c:pt idx="7">
                  <c:v>要介護５</c:v>
                </c:pt>
                <c:pt idx="8">
                  <c:v>不明</c:v>
                </c:pt>
                <c:pt idx="9">
                  <c:v>無回答</c:v>
                </c:pt>
              </c:strCache>
            </c:strRef>
          </c:cat>
          <c:val>
            <c:numRef>
              <c:f>Sheet1!$B$2:$B$11</c:f>
              <c:numCache>
                <c:formatCode>General</c:formatCode>
                <c:ptCount val="10"/>
                <c:pt idx="0">
                  <c:v>256</c:v>
                </c:pt>
                <c:pt idx="1">
                  <c:v>106</c:v>
                </c:pt>
                <c:pt idx="2">
                  <c:v>114</c:v>
                </c:pt>
                <c:pt idx="3">
                  <c:v>72</c:v>
                </c:pt>
                <c:pt idx="4">
                  <c:v>82</c:v>
                </c:pt>
                <c:pt idx="5">
                  <c:v>54</c:v>
                </c:pt>
                <c:pt idx="6">
                  <c:v>35</c:v>
                </c:pt>
                <c:pt idx="7">
                  <c:v>23</c:v>
                </c:pt>
                <c:pt idx="8">
                  <c:v>29</c:v>
                </c:pt>
                <c:pt idx="9">
                  <c:v>65</c:v>
                </c:pt>
              </c:numCache>
            </c:numRef>
          </c:val>
        </c:ser>
        <c:dLbls>
          <c:showLegendKey val="0"/>
          <c:showVal val="0"/>
          <c:showCatName val="0"/>
          <c:showSerName val="0"/>
          <c:showPercent val="0"/>
          <c:showBubbleSize val="0"/>
        </c:dLbls>
        <c:gapWidth val="150"/>
        <c:axId val="41772928"/>
        <c:axId val="41774464"/>
      </c:barChart>
      <c:catAx>
        <c:axId val="41772928"/>
        <c:scaling>
          <c:orientation val="maxMin"/>
        </c:scaling>
        <c:delete val="0"/>
        <c:axPos val="l"/>
        <c:majorTickMark val="out"/>
        <c:minorTickMark val="none"/>
        <c:tickLblPos val="nextTo"/>
        <c:txPr>
          <a:bodyPr/>
          <a:lstStyle/>
          <a:p>
            <a:pPr>
              <a:defRPr sz="1200"/>
            </a:pPr>
            <a:endParaRPr lang="ja-JP"/>
          </a:p>
        </c:txPr>
        <c:crossAx val="41774464"/>
        <c:crosses val="autoZero"/>
        <c:auto val="1"/>
        <c:lblAlgn val="ctr"/>
        <c:lblOffset val="100"/>
        <c:noMultiLvlLbl val="0"/>
      </c:catAx>
      <c:valAx>
        <c:axId val="41774464"/>
        <c:scaling>
          <c:orientation val="minMax"/>
        </c:scaling>
        <c:delete val="1"/>
        <c:axPos val="t"/>
        <c:majorGridlines/>
        <c:numFmt formatCode="General" sourceLinked="1"/>
        <c:majorTickMark val="out"/>
        <c:minorTickMark val="none"/>
        <c:tickLblPos val="none"/>
        <c:crossAx val="41772928"/>
        <c:crosses val="autoZero"/>
        <c:crossBetween val="between"/>
      </c:valAx>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057372907524021"/>
          <c:y val="0.20461174765980975"/>
          <c:w val="0.30542959730279434"/>
          <c:h val="0.74020998560616169"/>
        </c:manualLayout>
      </c:layout>
      <c:barChart>
        <c:barDir val="bar"/>
        <c:grouping val="clustered"/>
        <c:varyColors val="0"/>
        <c:ser>
          <c:idx val="0"/>
          <c:order val="0"/>
          <c:tx>
            <c:strRef>
              <c:f>Sheet1!$B$1</c:f>
              <c:strCache>
                <c:ptCount val="1"/>
                <c:pt idx="0">
                  <c:v>系列 1</c:v>
                </c:pt>
              </c:strCache>
            </c:strRef>
          </c:tx>
          <c:invertIfNegative val="0"/>
          <c:dLbls>
            <c:numFmt formatCode="0.0%" sourceLinked="0"/>
            <c:txPr>
              <a:bodyPr/>
              <a:lstStyle/>
              <a:p>
                <a:pPr>
                  <a:defRPr sz="1050"/>
                </a:pPr>
                <a:endParaRPr lang="ja-JP"/>
              </a:p>
            </c:txPr>
            <c:dLblPos val="outEnd"/>
            <c:showLegendKey val="0"/>
            <c:showVal val="1"/>
            <c:showCatName val="0"/>
            <c:showSerName val="0"/>
            <c:showPercent val="0"/>
            <c:showBubbleSize val="0"/>
            <c:showLeaderLines val="0"/>
          </c:dLbls>
          <c:cat>
            <c:strRef>
              <c:f>Sheet1!$A$2:$A$14</c:f>
              <c:strCache>
                <c:ptCount val="13"/>
                <c:pt idx="0">
                  <c:v>家事援助（掃除・洗濯・買い物など)</c:v>
                </c:pt>
                <c:pt idx="1">
                  <c:v>配食サービス</c:v>
                </c:pt>
                <c:pt idx="2">
                  <c:v>外出支援（車での送迎、付き添等）</c:v>
                </c:pt>
                <c:pt idx="3">
                  <c:v>通院の付き添い</c:v>
                </c:pt>
                <c:pt idx="4">
                  <c:v>緊急通報システム・火災安全システムの設置</c:v>
                </c:pt>
                <c:pt idx="5">
                  <c:v>ゴミ出し</c:v>
                </c:pt>
                <c:pt idx="6">
                  <c:v>定期的な訪問（安否確認、話し相手となる等）</c:v>
                </c:pt>
                <c:pt idx="7">
                  <c:v>訪問理美容</c:v>
                </c:pt>
                <c:pt idx="8">
                  <c:v>簡単な大工仕事やペットの散歩等</c:v>
                </c:pt>
                <c:pt idx="9">
                  <c:v>葬儀の実施の契約</c:v>
                </c:pt>
                <c:pt idx="10">
                  <c:v>身元保証制度</c:v>
                </c:pt>
                <c:pt idx="11">
                  <c:v>残存家財の片付けの契約</c:v>
                </c:pt>
                <c:pt idx="12">
                  <c:v>その他</c:v>
                </c:pt>
              </c:strCache>
            </c:strRef>
          </c:cat>
          <c:val>
            <c:numRef>
              <c:f>Sheet1!$B$2:$B$14</c:f>
              <c:numCache>
                <c:formatCode>General</c:formatCode>
                <c:ptCount val="13"/>
                <c:pt idx="0">
                  <c:v>0.48</c:v>
                </c:pt>
                <c:pt idx="1">
                  <c:v>0.35099999999999998</c:v>
                </c:pt>
                <c:pt idx="2">
                  <c:v>0.155</c:v>
                </c:pt>
                <c:pt idx="3">
                  <c:v>0.152</c:v>
                </c:pt>
                <c:pt idx="4">
                  <c:v>0.125</c:v>
                </c:pt>
                <c:pt idx="5">
                  <c:v>0.111</c:v>
                </c:pt>
                <c:pt idx="6">
                  <c:v>9.8000000000000004E-2</c:v>
                </c:pt>
                <c:pt idx="7">
                  <c:v>8.1000000000000003E-2</c:v>
                </c:pt>
                <c:pt idx="8">
                  <c:v>4.1000000000000002E-2</c:v>
                </c:pt>
                <c:pt idx="9">
                  <c:v>0.02</c:v>
                </c:pt>
                <c:pt idx="10">
                  <c:v>7.0000000000000001E-3</c:v>
                </c:pt>
                <c:pt idx="11">
                  <c:v>7.0000000000000001E-3</c:v>
                </c:pt>
                <c:pt idx="12">
                  <c:v>6.0999999999999999E-2</c:v>
                </c:pt>
              </c:numCache>
            </c:numRef>
          </c:val>
        </c:ser>
        <c:dLbls>
          <c:dLblPos val="outEnd"/>
          <c:showLegendKey val="0"/>
          <c:showVal val="1"/>
          <c:showCatName val="0"/>
          <c:showSerName val="0"/>
          <c:showPercent val="0"/>
          <c:showBubbleSize val="0"/>
        </c:dLbls>
        <c:gapWidth val="150"/>
        <c:axId val="41813888"/>
        <c:axId val="41816832"/>
      </c:barChart>
      <c:catAx>
        <c:axId val="41813888"/>
        <c:scaling>
          <c:orientation val="maxMin"/>
        </c:scaling>
        <c:delete val="0"/>
        <c:axPos val="l"/>
        <c:majorTickMark val="out"/>
        <c:minorTickMark val="none"/>
        <c:tickLblPos val="nextTo"/>
        <c:txPr>
          <a:bodyPr rot="60000"/>
          <a:lstStyle/>
          <a:p>
            <a:pPr>
              <a:defRPr sz="900">
                <a:latin typeface="+mj-ea"/>
                <a:ea typeface="+mj-ea"/>
              </a:defRPr>
            </a:pPr>
            <a:endParaRPr lang="ja-JP"/>
          </a:p>
        </c:txPr>
        <c:crossAx val="41816832"/>
        <c:crosses val="autoZero"/>
        <c:auto val="1"/>
        <c:lblAlgn val="ctr"/>
        <c:lblOffset val="100"/>
        <c:noMultiLvlLbl val="0"/>
      </c:catAx>
      <c:valAx>
        <c:axId val="41816832"/>
        <c:scaling>
          <c:orientation val="minMax"/>
          <c:max val="0.5"/>
        </c:scaling>
        <c:delete val="1"/>
        <c:axPos val="t"/>
        <c:majorGridlines/>
        <c:numFmt formatCode="General" sourceLinked="1"/>
        <c:majorTickMark val="out"/>
        <c:minorTickMark val="none"/>
        <c:tickLblPos val="nextTo"/>
        <c:crossAx val="41813888"/>
        <c:crosses val="autoZero"/>
        <c:crossBetween val="between"/>
        <c:majorUnit val="0.5"/>
      </c:valAx>
      <c:spPr>
        <a:ln>
          <a:noFill/>
        </a:ln>
      </c:spPr>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43685-6FCF-41CD-A8EE-86E82CDF35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297B334C-3AA8-4F7C-AE27-FD8EA7088375}">
      <dgm:prSet custT="1"/>
      <dgm:spPr>
        <a:solidFill>
          <a:schemeClr val="bg1"/>
        </a:solidFill>
      </dgm:spPr>
      <dgm:t>
        <a:bodyPr/>
        <a:lstStyle/>
        <a:p>
          <a:pPr>
            <a:spcAft>
              <a:spcPts val="0"/>
            </a:spcAft>
          </a:pPr>
          <a:r>
            <a:rPr kumimoji="1" lang="ja-JP" altLang="en-US" sz="1800" dirty="0" smtClean="0"/>
            <a:t>介護予防ボランティア養成研修</a:t>
          </a:r>
          <a:endParaRPr kumimoji="1" lang="en-US" altLang="ja-JP" sz="1800" dirty="0" smtClean="0"/>
        </a:p>
        <a:p>
          <a:pPr>
            <a:spcAft>
              <a:spcPts val="0"/>
            </a:spcAft>
          </a:pPr>
          <a:r>
            <a:rPr kumimoji="1" lang="ja-JP" altLang="en-US" sz="1800" dirty="0" smtClean="0"/>
            <a:t>（介護予防事業）</a:t>
          </a:r>
          <a:endParaRPr kumimoji="1" lang="ja-JP" altLang="en-US" sz="1800" dirty="0"/>
        </a:p>
      </dgm:t>
    </dgm:pt>
    <dgm:pt modelId="{1E9758A4-3EF9-40A8-BF99-43C1E90E523D}" type="parTrans" cxnId="{1C4A4852-06D7-4316-8132-EE2207EC3EC6}">
      <dgm:prSet/>
      <dgm:spPr/>
      <dgm:t>
        <a:bodyPr/>
        <a:lstStyle/>
        <a:p>
          <a:endParaRPr kumimoji="1" lang="ja-JP" altLang="en-US"/>
        </a:p>
      </dgm:t>
    </dgm:pt>
    <dgm:pt modelId="{DEEE01FB-8EC2-4224-BCF2-B6F635146CEC}" type="sibTrans" cxnId="{1C4A4852-06D7-4316-8132-EE2207EC3EC6}">
      <dgm:prSet/>
      <dgm:spPr/>
      <dgm:t>
        <a:bodyPr/>
        <a:lstStyle/>
        <a:p>
          <a:endParaRPr kumimoji="1" lang="ja-JP" altLang="en-US"/>
        </a:p>
      </dgm:t>
    </dgm:pt>
    <dgm:pt modelId="{182F274E-1C36-4278-A69C-3131059B99B9}">
      <dgm:prSet/>
      <dgm:spPr>
        <a:solidFill>
          <a:schemeClr val="lt1">
            <a:hueOff val="0"/>
            <a:satOff val="0"/>
            <a:lumOff val="0"/>
          </a:schemeClr>
        </a:solidFill>
      </dgm:spPr>
      <dgm:t>
        <a:bodyPr/>
        <a:lstStyle/>
        <a:p>
          <a:r>
            <a:rPr kumimoji="1" lang="en-US" altLang="ja-JP" dirty="0" smtClean="0"/>
            <a:t>『</a:t>
          </a:r>
          <a:r>
            <a:rPr kumimoji="1" lang="ja-JP" altLang="en-US" dirty="0" smtClean="0"/>
            <a:t>佐々町介護予防ボランティア</a:t>
          </a:r>
          <a:r>
            <a:rPr kumimoji="1" lang="en-US" altLang="ja-JP" dirty="0" smtClean="0"/>
            <a:t>』</a:t>
          </a:r>
          <a:r>
            <a:rPr kumimoji="1" lang="ja-JP" altLang="en-US" dirty="0" smtClean="0"/>
            <a:t>登録</a:t>
          </a:r>
          <a:endParaRPr kumimoji="1" lang="ja-JP" altLang="en-US" dirty="0"/>
        </a:p>
      </dgm:t>
    </dgm:pt>
    <dgm:pt modelId="{5D6CE4A6-9303-45BD-9195-426BD6C6A4EA}" type="parTrans" cxnId="{A51F7522-6CCD-4396-8B17-F58338986251}">
      <dgm:prSet/>
      <dgm:spPr/>
      <dgm:t>
        <a:bodyPr/>
        <a:lstStyle/>
        <a:p>
          <a:endParaRPr kumimoji="1" lang="ja-JP" altLang="en-US"/>
        </a:p>
      </dgm:t>
    </dgm:pt>
    <dgm:pt modelId="{2B13DF1E-82DD-4955-9BD9-E5F85B6B55D7}" type="sibTrans" cxnId="{A51F7522-6CCD-4396-8B17-F58338986251}">
      <dgm:prSet/>
      <dgm:spPr/>
      <dgm:t>
        <a:bodyPr/>
        <a:lstStyle/>
        <a:p>
          <a:endParaRPr kumimoji="1" lang="ja-JP" altLang="en-US"/>
        </a:p>
      </dgm:t>
    </dgm:pt>
    <dgm:pt modelId="{4C70D621-BEDC-4448-A6E5-E8D597A4230B}">
      <dgm:prSet/>
      <dgm:spPr>
        <a:solidFill>
          <a:schemeClr val="lt1">
            <a:hueOff val="0"/>
            <a:satOff val="0"/>
            <a:lumOff val="0"/>
          </a:schemeClr>
        </a:solidFill>
      </dgm:spPr>
      <dgm:t>
        <a:bodyPr/>
        <a:lstStyle/>
        <a:p>
          <a:r>
            <a:rPr kumimoji="1" lang="ja-JP" altLang="en-US" dirty="0" smtClean="0"/>
            <a:t>①通所型介護予防推進活動</a:t>
          </a:r>
          <a:endParaRPr kumimoji="1" lang="ja-JP" altLang="en-US" dirty="0"/>
        </a:p>
      </dgm:t>
    </dgm:pt>
    <dgm:pt modelId="{151D787C-B8EB-46A3-92D0-30C3517DC552}" type="parTrans" cxnId="{BC1312E7-29FF-4BDF-9D42-7E1BE7B127B9}">
      <dgm:prSet/>
      <dgm:spPr/>
      <dgm:t>
        <a:bodyPr/>
        <a:lstStyle/>
        <a:p>
          <a:endParaRPr kumimoji="1" lang="ja-JP" altLang="en-US"/>
        </a:p>
      </dgm:t>
    </dgm:pt>
    <dgm:pt modelId="{098BF212-F36D-47CC-8936-771A5DE82BE8}" type="sibTrans" cxnId="{BC1312E7-29FF-4BDF-9D42-7E1BE7B127B9}">
      <dgm:prSet/>
      <dgm:spPr/>
      <dgm:t>
        <a:bodyPr/>
        <a:lstStyle/>
        <a:p>
          <a:endParaRPr kumimoji="1" lang="ja-JP" altLang="en-US"/>
        </a:p>
      </dgm:t>
    </dgm:pt>
    <dgm:pt modelId="{862F6ACE-C6A0-4032-9ECD-152CD00F5C41}">
      <dgm:prSet/>
      <dgm:spPr>
        <a:solidFill>
          <a:schemeClr val="lt1">
            <a:hueOff val="0"/>
            <a:satOff val="0"/>
            <a:lumOff val="0"/>
          </a:schemeClr>
        </a:solidFill>
      </dgm:spPr>
      <dgm:t>
        <a:bodyPr/>
        <a:lstStyle/>
        <a:p>
          <a:r>
            <a:rPr kumimoji="1" lang="ja-JP" altLang="en-US" dirty="0" smtClean="0"/>
            <a:t>②地域型介護予防推進活動</a:t>
          </a:r>
          <a:endParaRPr kumimoji="1" lang="ja-JP" altLang="en-US" dirty="0"/>
        </a:p>
      </dgm:t>
    </dgm:pt>
    <dgm:pt modelId="{68EC8B97-82EE-4CE5-84E1-012D7C4750E3}" type="parTrans" cxnId="{DE0837E8-AE87-4247-B71B-CC3ECE6F3A81}">
      <dgm:prSet/>
      <dgm:spPr/>
      <dgm:t>
        <a:bodyPr/>
        <a:lstStyle/>
        <a:p>
          <a:endParaRPr kumimoji="1" lang="ja-JP" altLang="en-US"/>
        </a:p>
      </dgm:t>
    </dgm:pt>
    <dgm:pt modelId="{5305C319-4DBF-4ED0-8EF0-41C586D2CC8C}" type="sibTrans" cxnId="{DE0837E8-AE87-4247-B71B-CC3ECE6F3A81}">
      <dgm:prSet/>
      <dgm:spPr/>
      <dgm:t>
        <a:bodyPr/>
        <a:lstStyle/>
        <a:p>
          <a:endParaRPr kumimoji="1" lang="ja-JP" altLang="en-US"/>
        </a:p>
      </dgm:t>
    </dgm:pt>
    <dgm:pt modelId="{BDD59E3E-82D2-426F-9457-FBD84B35BAE8}">
      <dgm:prSet custT="1"/>
      <dgm:spPr>
        <a:solidFill>
          <a:schemeClr val="bg1"/>
        </a:solidFill>
        <a:ln>
          <a:solidFill>
            <a:schemeClr val="accent1"/>
          </a:solidFill>
        </a:ln>
      </dgm:spPr>
      <dgm:t>
        <a:bodyPr/>
        <a:lstStyle/>
        <a:p>
          <a:r>
            <a:rPr kumimoji="1" lang="ja-JP" altLang="en-US" sz="1800" b="0" dirty="0" smtClean="0">
              <a:solidFill>
                <a:schemeClr val="tx1"/>
              </a:solidFill>
            </a:rPr>
            <a:t>③訪問型介護予防推進活動</a:t>
          </a:r>
          <a:r>
            <a:rPr kumimoji="1" lang="en-US" altLang="ja-JP" sz="1800" b="0" dirty="0" smtClean="0">
              <a:solidFill>
                <a:schemeClr val="tx1"/>
              </a:solidFill>
            </a:rPr>
            <a:t>※</a:t>
          </a:r>
          <a:endParaRPr kumimoji="1" lang="ja-JP" altLang="en-US" sz="1400" b="0" dirty="0">
            <a:solidFill>
              <a:schemeClr val="tx1"/>
            </a:solidFill>
          </a:endParaRPr>
        </a:p>
      </dgm:t>
    </dgm:pt>
    <dgm:pt modelId="{732F3624-938C-4A8E-A0AE-F2C4E17C423E}" type="parTrans" cxnId="{5C99E0BA-B638-4B24-9869-CE223CFB3F95}">
      <dgm:prSet/>
      <dgm:spPr/>
      <dgm:t>
        <a:bodyPr/>
        <a:lstStyle/>
        <a:p>
          <a:endParaRPr kumimoji="1" lang="ja-JP" altLang="en-US"/>
        </a:p>
      </dgm:t>
    </dgm:pt>
    <dgm:pt modelId="{B166783D-B57F-4C99-91FC-934D1DF47600}" type="sibTrans" cxnId="{5C99E0BA-B638-4B24-9869-CE223CFB3F95}">
      <dgm:prSet/>
      <dgm:spPr/>
      <dgm:t>
        <a:bodyPr/>
        <a:lstStyle/>
        <a:p>
          <a:endParaRPr kumimoji="1" lang="ja-JP" altLang="en-US"/>
        </a:p>
      </dgm:t>
    </dgm:pt>
    <dgm:pt modelId="{9AB03015-CC21-463B-8ED9-D49E5595DD48}">
      <dgm:prSet custT="1"/>
      <dgm:spPr>
        <a:solidFill>
          <a:schemeClr val="lt1">
            <a:hueOff val="0"/>
            <a:satOff val="0"/>
            <a:lumOff val="0"/>
          </a:schemeClr>
        </a:solidFill>
      </dgm:spPr>
      <dgm:t>
        <a:bodyPr/>
        <a:lstStyle/>
        <a:p>
          <a:pPr>
            <a:spcAft>
              <a:spcPts val="0"/>
            </a:spcAft>
          </a:pPr>
          <a:r>
            <a:rPr kumimoji="1" lang="ja-JP" altLang="en-US" sz="1800" b="0" dirty="0" smtClean="0"/>
            <a:t>介護予防推進連絡会</a:t>
          </a:r>
          <a:endParaRPr kumimoji="1" lang="en-US" altLang="ja-JP" sz="1800" b="0" dirty="0" smtClean="0"/>
        </a:p>
        <a:p>
          <a:pPr>
            <a:spcAft>
              <a:spcPts val="0"/>
            </a:spcAft>
          </a:pPr>
          <a:r>
            <a:rPr kumimoji="1" lang="en-US" altLang="ja-JP" sz="1400" b="0" dirty="0" smtClean="0"/>
            <a:t>【</a:t>
          </a:r>
          <a:r>
            <a:rPr lang="ja-JP" altLang="en-US" sz="1400" b="0" dirty="0" smtClean="0">
              <a:effectLst/>
              <a:latin typeface="+mj-ea"/>
              <a:ea typeface="+mj-ea"/>
            </a:rPr>
            <a:t>各地区の情報交換 ・ 活動報告、新規メニュー紹介等</a:t>
          </a:r>
          <a:r>
            <a:rPr kumimoji="1" lang="en-US" altLang="ja-JP" sz="1400" b="0" dirty="0" smtClean="0"/>
            <a:t>】</a:t>
          </a:r>
          <a:endParaRPr kumimoji="1" lang="ja-JP" altLang="en-US" sz="1400" b="0" dirty="0"/>
        </a:p>
      </dgm:t>
    </dgm:pt>
    <dgm:pt modelId="{EA546C84-ECC3-4DFC-A10A-544AA0B08F3D}" type="parTrans" cxnId="{B2C6A8E9-4CA9-4080-8C1A-2ACB1DDF769E}">
      <dgm:prSet/>
      <dgm:spPr/>
      <dgm:t>
        <a:bodyPr/>
        <a:lstStyle/>
        <a:p>
          <a:endParaRPr kumimoji="1" lang="ja-JP" altLang="en-US"/>
        </a:p>
      </dgm:t>
    </dgm:pt>
    <dgm:pt modelId="{02F018DD-8C0C-439D-81B4-60F64BD843F0}" type="sibTrans" cxnId="{B2C6A8E9-4CA9-4080-8C1A-2ACB1DDF769E}">
      <dgm:prSet/>
      <dgm:spPr/>
      <dgm:t>
        <a:bodyPr/>
        <a:lstStyle/>
        <a:p>
          <a:endParaRPr kumimoji="1" lang="ja-JP" altLang="en-US"/>
        </a:p>
      </dgm:t>
    </dgm:pt>
    <dgm:pt modelId="{D6B390D2-ACD6-4A50-9C7D-E2EF85DE9500}" type="pres">
      <dgm:prSet presAssocID="{45643685-6FCF-41CD-A8EE-86E82CDF3543}" presName="hierChild1" presStyleCnt="0">
        <dgm:presLayoutVars>
          <dgm:chPref val="1"/>
          <dgm:dir/>
          <dgm:animOne val="branch"/>
          <dgm:animLvl val="lvl"/>
          <dgm:resizeHandles/>
        </dgm:presLayoutVars>
      </dgm:prSet>
      <dgm:spPr/>
      <dgm:t>
        <a:bodyPr/>
        <a:lstStyle/>
        <a:p>
          <a:endParaRPr kumimoji="1" lang="ja-JP" altLang="en-US"/>
        </a:p>
      </dgm:t>
    </dgm:pt>
    <dgm:pt modelId="{1E4CD1F1-8EE8-44E1-8420-D3A36920C4E9}" type="pres">
      <dgm:prSet presAssocID="{297B334C-3AA8-4F7C-AE27-FD8EA7088375}" presName="hierRoot1" presStyleCnt="0"/>
      <dgm:spPr/>
    </dgm:pt>
    <dgm:pt modelId="{A380B28F-23FE-47C4-8223-D7BDC98CFF4E}" type="pres">
      <dgm:prSet presAssocID="{297B334C-3AA8-4F7C-AE27-FD8EA7088375}" presName="composite" presStyleCnt="0"/>
      <dgm:spPr/>
    </dgm:pt>
    <dgm:pt modelId="{E5982C73-CE2D-4C24-9128-9C949336A530}" type="pres">
      <dgm:prSet presAssocID="{297B334C-3AA8-4F7C-AE27-FD8EA7088375}" presName="background" presStyleLbl="node0" presStyleIdx="0" presStyleCnt="1"/>
      <dgm:spPr/>
    </dgm:pt>
    <dgm:pt modelId="{15D04AF9-BFA9-41B6-AFB6-51D1E35BD6C3}" type="pres">
      <dgm:prSet presAssocID="{297B334C-3AA8-4F7C-AE27-FD8EA7088375}" presName="text" presStyleLbl="fgAcc0" presStyleIdx="0" presStyleCnt="1" custScaleX="394280" custLinFactNeighborX="1085" custLinFactNeighborY="15071">
        <dgm:presLayoutVars>
          <dgm:chPref val="3"/>
        </dgm:presLayoutVars>
      </dgm:prSet>
      <dgm:spPr/>
      <dgm:t>
        <a:bodyPr/>
        <a:lstStyle/>
        <a:p>
          <a:endParaRPr kumimoji="1" lang="ja-JP" altLang="en-US"/>
        </a:p>
      </dgm:t>
    </dgm:pt>
    <dgm:pt modelId="{8B1D614A-0EE1-413B-BB39-82C998CF8A3F}" type="pres">
      <dgm:prSet presAssocID="{297B334C-3AA8-4F7C-AE27-FD8EA7088375}" presName="hierChild2" presStyleCnt="0"/>
      <dgm:spPr/>
    </dgm:pt>
    <dgm:pt modelId="{FD98D8EE-5E67-486A-BFE0-43ECAFF05A5D}" type="pres">
      <dgm:prSet presAssocID="{5D6CE4A6-9303-45BD-9195-426BD6C6A4EA}" presName="Name10" presStyleLbl="parChTrans1D2" presStyleIdx="0" presStyleCnt="1"/>
      <dgm:spPr/>
      <dgm:t>
        <a:bodyPr/>
        <a:lstStyle/>
        <a:p>
          <a:endParaRPr kumimoji="1" lang="ja-JP" altLang="en-US"/>
        </a:p>
      </dgm:t>
    </dgm:pt>
    <dgm:pt modelId="{39D6A839-2BBD-443E-95F5-3E842EBFD75F}" type="pres">
      <dgm:prSet presAssocID="{182F274E-1C36-4278-A69C-3131059B99B9}" presName="hierRoot2" presStyleCnt="0"/>
      <dgm:spPr/>
    </dgm:pt>
    <dgm:pt modelId="{E3661ACD-372C-4D98-B43A-143224FD5E2D}" type="pres">
      <dgm:prSet presAssocID="{182F274E-1C36-4278-A69C-3131059B99B9}" presName="composite2" presStyleCnt="0"/>
      <dgm:spPr/>
    </dgm:pt>
    <dgm:pt modelId="{51FD667A-4D69-485F-8C49-47FCCAAA1788}" type="pres">
      <dgm:prSet presAssocID="{182F274E-1C36-4278-A69C-3131059B99B9}" presName="background2" presStyleLbl="node2" presStyleIdx="0" presStyleCnt="1"/>
      <dgm:spPr/>
    </dgm:pt>
    <dgm:pt modelId="{667C2BD3-B8AE-45B2-802D-2074CF015A65}" type="pres">
      <dgm:prSet presAssocID="{182F274E-1C36-4278-A69C-3131059B99B9}" presName="text2" presStyleLbl="fgAcc2" presStyleIdx="0" presStyleCnt="1" custScaleX="394502" custLinFactNeighborX="974" custLinFactNeighborY="5572">
        <dgm:presLayoutVars>
          <dgm:chPref val="3"/>
        </dgm:presLayoutVars>
      </dgm:prSet>
      <dgm:spPr/>
      <dgm:t>
        <a:bodyPr/>
        <a:lstStyle/>
        <a:p>
          <a:endParaRPr kumimoji="1" lang="ja-JP" altLang="en-US"/>
        </a:p>
      </dgm:t>
    </dgm:pt>
    <dgm:pt modelId="{93BCDD59-C4CF-46FF-8A50-93BFBC623F3D}" type="pres">
      <dgm:prSet presAssocID="{182F274E-1C36-4278-A69C-3131059B99B9}" presName="hierChild3" presStyleCnt="0"/>
      <dgm:spPr/>
    </dgm:pt>
    <dgm:pt modelId="{DD9ED019-01EB-46A1-8033-30F9E5110498}" type="pres">
      <dgm:prSet presAssocID="{151D787C-B8EB-46A3-92D0-30C3517DC552}" presName="Name17" presStyleLbl="parChTrans1D3" presStyleIdx="0" presStyleCnt="3"/>
      <dgm:spPr/>
      <dgm:t>
        <a:bodyPr/>
        <a:lstStyle/>
        <a:p>
          <a:endParaRPr kumimoji="1" lang="ja-JP" altLang="en-US"/>
        </a:p>
      </dgm:t>
    </dgm:pt>
    <dgm:pt modelId="{186240F3-7DBF-4D93-9BDC-A1C870721D13}" type="pres">
      <dgm:prSet presAssocID="{4C70D621-BEDC-4448-A6E5-E8D597A4230B}" presName="hierRoot3" presStyleCnt="0"/>
      <dgm:spPr/>
    </dgm:pt>
    <dgm:pt modelId="{EE9F669F-D148-4674-ADB5-7EA6A43898C1}" type="pres">
      <dgm:prSet presAssocID="{4C70D621-BEDC-4448-A6E5-E8D597A4230B}" presName="composite3" presStyleCnt="0"/>
      <dgm:spPr/>
    </dgm:pt>
    <dgm:pt modelId="{EB212EE4-A5F2-4533-B5CA-D2D203DA41AC}" type="pres">
      <dgm:prSet presAssocID="{4C70D621-BEDC-4448-A6E5-E8D597A4230B}" presName="background3" presStyleLbl="node3" presStyleIdx="0" presStyleCnt="3"/>
      <dgm:spPr/>
    </dgm:pt>
    <dgm:pt modelId="{3172567A-4AD5-47EA-8B2C-1A83A2A6A50A}" type="pres">
      <dgm:prSet presAssocID="{4C70D621-BEDC-4448-A6E5-E8D597A4230B}" presName="text3" presStyleLbl="fgAcc3" presStyleIdx="0" presStyleCnt="3" custScaleX="168146" custLinFactNeighborX="335" custLinFactNeighborY="11465">
        <dgm:presLayoutVars>
          <dgm:chPref val="3"/>
        </dgm:presLayoutVars>
      </dgm:prSet>
      <dgm:spPr/>
      <dgm:t>
        <a:bodyPr/>
        <a:lstStyle/>
        <a:p>
          <a:endParaRPr kumimoji="1" lang="ja-JP" altLang="en-US"/>
        </a:p>
      </dgm:t>
    </dgm:pt>
    <dgm:pt modelId="{2BE390AC-1EC3-441E-A94C-CD65062678FA}" type="pres">
      <dgm:prSet presAssocID="{4C70D621-BEDC-4448-A6E5-E8D597A4230B}" presName="hierChild4" presStyleCnt="0"/>
      <dgm:spPr/>
    </dgm:pt>
    <dgm:pt modelId="{C634B8FB-FC33-4F82-8A3A-FC2DE3E2E0B4}" type="pres">
      <dgm:prSet presAssocID="{68EC8B97-82EE-4CE5-84E1-012D7C4750E3}" presName="Name17" presStyleLbl="parChTrans1D3" presStyleIdx="1" presStyleCnt="3"/>
      <dgm:spPr/>
      <dgm:t>
        <a:bodyPr/>
        <a:lstStyle/>
        <a:p>
          <a:endParaRPr kumimoji="1" lang="ja-JP" altLang="en-US"/>
        </a:p>
      </dgm:t>
    </dgm:pt>
    <dgm:pt modelId="{EB2B630E-52E2-40AA-9D31-E0EA25974B56}" type="pres">
      <dgm:prSet presAssocID="{862F6ACE-C6A0-4032-9ECD-152CD00F5C41}" presName="hierRoot3" presStyleCnt="0"/>
      <dgm:spPr/>
    </dgm:pt>
    <dgm:pt modelId="{45A902F6-9833-460F-9827-006BE3B3392B}" type="pres">
      <dgm:prSet presAssocID="{862F6ACE-C6A0-4032-9ECD-152CD00F5C41}" presName="composite3" presStyleCnt="0"/>
      <dgm:spPr/>
    </dgm:pt>
    <dgm:pt modelId="{A8F2F138-B917-4275-BC1A-ADEF33B9C081}" type="pres">
      <dgm:prSet presAssocID="{862F6ACE-C6A0-4032-9ECD-152CD00F5C41}" presName="background3" presStyleLbl="node3" presStyleIdx="1" presStyleCnt="3"/>
      <dgm:spPr/>
    </dgm:pt>
    <dgm:pt modelId="{0659C2A1-206C-4F43-941C-012EFEF67027}" type="pres">
      <dgm:prSet presAssocID="{862F6ACE-C6A0-4032-9ECD-152CD00F5C41}" presName="text3" presStyleLbl="fgAcc3" presStyleIdx="1" presStyleCnt="3" custScaleX="159704" custLinFactNeighborY="9125">
        <dgm:presLayoutVars>
          <dgm:chPref val="3"/>
        </dgm:presLayoutVars>
      </dgm:prSet>
      <dgm:spPr/>
      <dgm:t>
        <a:bodyPr/>
        <a:lstStyle/>
        <a:p>
          <a:endParaRPr kumimoji="1" lang="ja-JP" altLang="en-US"/>
        </a:p>
      </dgm:t>
    </dgm:pt>
    <dgm:pt modelId="{AE9545BA-7F92-4334-913D-8B08F0F1E889}" type="pres">
      <dgm:prSet presAssocID="{862F6ACE-C6A0-4032-9ECD-152CD00F5C41}" presName="hierChild4" presStyleCnt="0"/>
      <dgm:spPr/>
    </dgm:pt>
    <dgm:pt modelId="{DDE3EFB6-8979-4320-949F-A42F9DEDF5F3}" type="pres">
      <dgm:prSet presAssocID="{EA546C84-ECC3-4DFC-A10A-544AA0B08F3D}" presName="Name23" presStyleLbl="parChTrans1D4" presStyleIdx="0" presStyleCnt="1"/>
      <dgm:spPr/>
      <dgm:t>
        <a:bodyPr/>
        <a:lstStyle/>
        <a:p>
          <a:endParaRPr kumimoji="1" lang="ja-JP" altLang="en-US"/>
        </a:p>
      </dgm:t>
    </dgm:pt>
    <dgm:pt modelId="{B8D60B9D-D1D7-4B40-8C86-6E159465D432}" type="pres">
      <dgm:prSet presAssocID="{9AB03015-CC21-463B-8ED9-D49E5595DD48}" presName="hierRoot4" presStyleCnt="0"/>
      <dgm:spPr/>
    </dgm:pt>
    <dgm:pt modelId="{D5DB0EB1-C34F-463E-863A-F774A969291F}" type="pres">
      <dgm:prSet presAssocID="{9AB03015-CC21-463B-8ED9-D49E5595DD48}" presName="composite4" presStyleCnt="0"/>
      <dgm:spPr/>
    </dgm:pt>
    <dgm:pt modelId="{DBEFB73F-87C5-4770-8B8D-38637A871249}" type="pres">
      <dgm:prSet presAssocID="{9AB03015-CC21-463B-8ED9-D49E5595DD48}" presName="background4" presStyleLbl="node4" presStyleIdx="0" presStyleCnt="1"/>
      <dgm:spPr/>
    </dgm:pt>
    <dgm:pt modelId="{E250B97C-02FA-42AE-A988-D9A1E7DEEEB7}" type="pres">
      <dgm:prSet presAssocID="{9AB03015-CC21-463B-8ED9-D49E5595DD48}" presName="text4" presStyleLbl="fgAcc4" presStyleIdx="0" presStyleCnt="1" custScaleX="417374" custLinFactNeighborX="271" custLinFactNeighborY="11296">
        <dgm:presLayoutVars>
          <dgm:chPref val="3"/>
        </dgm:presLayoutVars>
      </dgm:prSet>
      <dgm:spPr/>
      <dgm:t>
        <a:bodyPr/>
        <a:lstStyle/>
        <a:p>
          <a:endParaRPr kumimoji="1" lang="ja-JP" altLang="en-US"/>
        </a:p>
      </dgm:t>
    </dgm:pt>
    <dgm:pt modelId="{8ADFA575-F1A5-4DC1-8928-6C5E88023666}" type="pres">
      <dgm:prSet presAssocID="{9AB03015-CC21-463B-8ED9-D49E5595DD48}" presName="hierChild5" presStyleCnt="0"/>
      <dgm:spPr/>
    </dgm:pt>
    <dgm:pt modelId="{F3F577BB-19C1-47D8-89BF-FC9F07E3E085}" type="pres">
      <dgm:prSet presAssocID="{732F3624-938C-4A8E-A0AE-F2C4E17C423E}" presName="Name17" presStyleLbl="parChTrans1D3" presStyleIdx="2" presStyleCnt="3"/>
      <dgm:spPr/>
      <dgm:t>
        <a:bodyPr/>
        <a:lstStyle/>
        <a:p>
          <a:endParaRPr kumimoji="1" lang="ja-JP" altLang="en-US"/>
        </a:p>
      </dgm:t>
    </dgm:pt>
    <dgm:pt modelId="{727752DF-712E-4DF3-9CAA-15DE16ED72E4}" type="pres">
      <dgm:prSet presAssocID="{BDD59E3E-82D2-426F-9457-FBD84B35BAE8}" presName="hierRoot3" presStyleCnt="0"/>
      <dgm:spPr/>
    </dgm:pt>
    <dgm:pt modelId="{5841D320-B618-4933-AEF4-530AC21CE710}" type="pres">
      <dgm:prSet presAssocID="{BDD59E3E-82D2-426F-9457-FBD84B35BAE8}" presName="composite3" presStyleCnt="0"/>
      <dgm:spPr/>
    </dgm:pt>
    <dgm:pt modelId="{4FBAD3DA-1020-4AE9-906C-239D0E763D3A}" type="pres">
      <dgm:prSet presAssocID="{BDD59E3E-82D2-426F-9457-FBD84B35BAE8}" presName="background3" presStyleLbl="node3" presStyleIdx="2" presStyleCnt="3"/>
      <dgm:spPr/>
    </dgm:pt>
    <dgm:pt modelId="{9894A2D0-6943-4E1B-A8A8-550349959A24}" type="pres">
      <dgm:prSet presAssocID="{BDD59E3E-82D2-426F-9457-FBD84B35BAE8}" presName="text3" presStyleLbl="fgAcc3" presStyleIdx="2" presStyleCnt="3" custScaleX="166892" custLinFactNeighborX="-2182" custLinFactNeighborY="11465">
        <dgm:presLayoutVars>
          <dgm:chPref val="3"/>
        </dgm:presLayoutVars>
      </dgm:prSet>
      <dgm:spPr/>
      <dgm:t>
        <a:bodyPr/>
        <a:lstStyle/>
        <a:p>
          <a:endParaRPr kumimoji="1" lang="ja-JP" altLang="en-US"/>
        </a:p>
      </dgm:t>
    </dgm:pt>
    <dgm:pt modelId="{A7BAEBCD-CBF4-4A26-8D03-C72704299D21}" type="pres">
      <dgm:prSet presAssocID="{BDD59E3E-82D2-426F-9457-FBD84B35BAE8}" presName="hierChild4" presStyleCnt="0"/>
      <dgm:spPr/>
    </dgm:pt>
  </dgm:ptLst>
  <dgm:cxnLst>
    <dgm:cxn modelId="{5C99E0BA-B638-4B24-9869-CE223CFB3F95}" srcId="{182F274E-1C36-4278-A69C-3131059B99B9}" destId="{BDD59E3E-82D2-426F-9457-FBD84B35BAE8}" srcOrd="2" destOrd="0" parTransId="{732F3624-938C-4A8E-A0AE-F2C4E17C423E}" sibTransId="{B166783D-B57F-4C99-91FC-934D1DF47600}"/>
    <dgm:cxn modelId="{5DE319B2-3617-443D-8276-57D4E34F44F3}" type="presOf" srcId="{297B334C-3AA8-4F7C-AE27-FD8EA7088375}" destId="{15D04AF9-BFA9-41B6-AFB6-51D1E35BD6C3}" srcOrd="0" destOrd="0" presId="urn:microsoft.com/office/officeart/2005/8/layout/hierarchy1"/>
    <dgm:cxn modelId="{717AC9B4-02E7-4A50-8BE2-B25876E93BEA}" type="presOf" srcId="{151D787C-B8EB-46A3-92D0-30C3517DC552}" destId="{DD9ED019-01EB-46A1-8033-30F9E5110498}" srcOrd="0" destOrd="0" presId="urn:microsoft.com/office/officeart/2005/8/layout/hierarchy1"/>
    <dgm:cxn modelId="{805AF580-FC62-4376-88C3-CB77EA0E2DB0}" type="presOf" srcId="{EA546C84-ECC3-4DFC-A10A-544AA0B08F3D}" destId="{DDE3EFB6-8979-4320-949F-A42F9DEDF5F3}" srcOrd="0" destOrd="0" presId="urn:microsoft.com/office/officeart/2005/8/layout/hierarchy1"/>
    <dgm:cxn modelId="{D336E803-E106-4AF4-9BE8-76F6A697F483}" type="presOf" srcId="{5D6CE4A6-9303-45BD-9195-426BD6C6A4EA}" destId="{FD98D8EE-5E67-486A-BFE0-43ECAFF05A5D}" srcOrd="0" destOrd="0" presId="urn:microsoft.com/office/officeart/2005/8/layout/hierarchy1"/>
    <dgm:cxn modelId="{6EE9503F-EE40-4195-8653-A5A98613B548}" type="presOf" srcId="{9AB03015-CC21-463B-8ED9-D49E5595DD48}" destId="{E250B97C-02FA-42AE-A988-D9A1E7DEEEB7}" srcOrd="0" destOrd="0" presId="urn:microsoft.com/office/officeart/2005/8/layout/hierarchy1"/>
    <dgm:cxn modelId="{D2F76C42-1CCD-4A60-927B-AB1B8F9E6721}" type="presOf" srcId="{BDD59E3E-82D2-426F-9457-FBD84B35BAE8}" destId="{9894A2D0-6943-4E1B-A8A8-550349959A24}" srcOrd="0" destOrd="0" presId="urn:microsoft.com/office/officeart/2005/8/layout/hierarchy1"/>
    <dgm:cxn modelId="{205C40FF-9511-4939-A099-33BEFCBD3824}" type="presOf" srcId="{862F6ACE-C6A0-4032-9ECD-152CD00F5C41}" destId="{0659C2A1-206C-4F43-941C-012EFEF67027}" srcOrd="0" destOrd="0" presId="urn:microsoft.com/office/officeart/2005/8/layout/hierarchy1"/>
    <dgm:cxn modelId="{DE0837E8-AE87-4247-B71B-CC3ECE6F3A81}" srcId="{182F274E-1C36-4278-A69C-3131059B99B9}" destId="{862F6ACE-C6A0-4032-9ECD-152CD00F5C41}" srcOrd="1" destOrd="0" parTransId="{68EC8B97-82EE-4CE5-84E1-012D7C4750E3}" sibTransId="{5305C319-4DBF-4ED0-8EF0-41C586D2CC8C}"/>
    <dgm:cxn modelId="{1C4A4852-06D7-4316-8132-EE2207EC3EC6}" srcId="{45643685-6FCF-41CD-A8EE-86E82CDF3543}" destId="{297B334C-3AA8-4F7C-AE27-FD8EA7088375}" srcOrd="0" destOrd="0" parTransId="{1E9758A4-3EF9-40A8-BF99-43C1E90E523D}" sibTransId="{DEEE01FB-8EC2-4224-BCF2-B6F635146CEC}"/>
    <dgm:cxn modelId="{B2C6A8E9-4CA9-4080-8C1A-2ACB1DDF769E}" srcId="{862F6ACE-C6A0-4032-9ECD-152CD00F5C41}" destId="{9AB03015-CC21-463B-8ED9-D49E5595DD48}" srcOrd="0" destOrd="0" parTransId="{EA546C84-ECC3-4DFC-A10A-544AA0B08F3D}" sibTransId="{02F018DD-8C0C-439D-81B4-60F64BD843F0}"/>
    <dgm:cxn modelId="{29A4C8C4-DBFF-4016-A592-BF452CFF0CEC}" type="presOf" srcId="{182F274E-1C36-4278-A69C-3131059B99B9}" destId="{667C2BD3-B8AE-45B2-802D-2074CF015A65}" srcOrd="0" destOrd="0" presId="urn:microsoft.com/office/officeart/2005/8/layout/hierarchy1"/>
    <dgm:cxn modelId="{C470788F-930C-4C2C-880E-FD3BE7BD4FA4}" type="presOf" srcId="{4C70D621-BEDC-4448-A6E5-E8D597A4230B}" destId="{3172567A-4AD5-47EA-8B2C-1A83A2A6A50A}" srcOrd="0" destOrd="0" presId="urn:microsoft.com/office/officeart/2005/8/layout/hierarchy1"/>
    <dgm:cxn modelId="{BC1312E7-29FF-4BDF-9D42-7E1BE7B127B9}" srcId="{182F274E-1C36-4278-A69C-3131059B99B9}" destId="{4C70D621-BEDC-4448-A6E5-E8D597A4230B}" srcOrd="0" destOrd="0" parTransId="{151D787C-B8EB-46A3-92D0-30C3517DC552}" sibTransId="{098BF212-F36D-47CC-8936-771A5DE82BE8}"/>
    <dgm:cxn modelId="{0C3B52D0-7F4B-4764-A1C9-0497E07DB360}" type="presOf" srcId="{45643685-6FCF-41CD-A8EE-86E82CDF3543}" destId="{D6B390D2-ACD6-4A50-9C7D-E2EF85DE9500}" srcOrd="0" destOrd="0" presId="urn:microsoft.com/office/officeart/2005/8/layout/hierarchy1"/>
    <dgm:cxn modelId="{1AEC0F21-7493-4362-9CC4-68C46B9192F5}" type="presOf" srcId="{68EC8B97-82EE-4CE5-84E1-012D7C4750E3}" destId="{C634B8FB-FC33-4F82-8A3A-FC2DE3E2E0B4}" srcOrd="0" destOrd="0" presId="urn:microsoft.com/office/officeart/2005/8/layout/hierarchy1"/>
    <dgm:cxn modelId="{765177A3-DC55-4D61-BC91-57FAE6CFC1A5}" type="presOf" srcId="{732F3624-938C-4A8E-A0AE-F2C4E17C423E}" destId="{F3F577BB-19C1-47D8-89BF-FC9F07E3E085}" srcOrd="0" destOrd="0" presId="urn:microsoft.com/office/officeart/2005/8/layout/hierarchy1"/>
    <dgm:cxn modelId="{A51F7522-6CCD-4396-8B17-F58338986251}" srcId="{297B334C-3AA8-4F7C-AE27-FD8EA7088375}" destId="{182F274E-1C36-4278-A69C-3131059B99B9}" srcOrd="0" destOrd="0" parTransId="{5D6CE4A6-9303-45BD-9195-426BD6C6A4EA}" sibTransId="{2B13DF1E-82DD-4955-9BD9-E5F85B6B55D7}"/>
    <dgm:cxn modelId="{4C7395F1-DF95-4DD2-BCC1-53DFBC140BD1}" type="presParOf" srcId="{D6B390D2-ACD6-4A50-9C7D-E2EF85DE9500}" destId="{1E4CD1F1-8EE8-44E1-8420-D3A36920C4E9}" srcOrd="0" destOrd="0" presId="urn:microsoft.com/office/officeart/2005/8/layout/hierarchy1"/>
    <dgm:cxn modelId="{F229AD2D-91CC-4AC1-828D-8EA52D050A9B}" type="presParOf" srcId="{1E4CD1F1-8EE8-44E1-8420-D3A36920C4E9}" destId="{A380B28F-23FE-47C4-8223-D7BDC98CFF4E}" srcOrd="0" destOrd="0" presId="urn:microsoft.com/office/officeart/2005/8/layout/hierarchy1"/>
    <dgm:cxn modelId="{1787DECB-FB66-481B-A94F-5B2A1B394F24}" type="presParOf" srcId="{A380B28F-23FE-47C4-8223-D7BDC98CFF4E}" destId="{E5982C73-CE2D-4C24-9128-9C949336A530}" srcOrd="0" destOrd="0" presId="urn:microsoft.com/office/officeart/2005/8/layout/hierarchy1"/>
    <dgm:cxn modelId="{CCB201FF-AA17-49FF-BDCC-0142F3429C35}" type="presParOf" srcId="{A380B28F-23FE-47C4-8223-D7BDC98CFF4E}" destId="{15D04AF9-BFA9-41B6-AFB6-51D1E35BD6C3}" srcOrd="1" destOrd="0" presId="urn:microsoft.com/office/officeart/2005/8/layout/hierarchy1"/>
    <dgm:cxn modelId="{5455464D-835B-49F6-A201-C29D9DBAA638}" type="presParOf" srcId="{1E4CD1F1-8EE8-44E1-8420-D3A36920C4E9}" destId="{8B1D614A-0EE1-413B-BB39-82C998CF8A3F}" srcOrd="1" destOrd="0" presId="urn:microsoft.com/office/officeart/2005/8/layout/hierarchy1"/>
    <dgm:cxn modelId="{A251AEAD-CE14-4204-8C50-97A4F5A38AC8}" type="presParOf" srcId="{8B1D614A-0EE1-413B-BB39-82C998CF8A3F}" destId="{FD98D8EE-5E67-486A-BFE0-43ECAFF05A5D}" srcOrd="0" destOrd="0" presId="urn:microsoft.com/office/officeart/2005/8/layout/hierarchy1"/>
    <dgm:cxn modelId="{CD8C8100-AE44-40EA-A047-89C14C749FCC}" type="presParOf" srcId="{8B1D614A-0EE1-413B-BB39-82C998CF8A3F}" destId="{39D6A839-2BBD-443E-95F5-3E842EBFD75F}" srcOrd="1" destOrd="0" presId="urn:microsoft.com/office/officeart/2005/8/layout/hierarchy1"/>
    <dgm:cxn modelId="{2BC646C6-E2BB-4E17-8498-791A3E22848C}" type="presParOf" srcId="{39D6A839-2BBD-443E-95F5-3E842EBFD75F}" destId="{E3661ACD-372C-4D98-B43A-143224FD5E2D}" srcOrd="0" destOrd="0" presId="urn:microsoft.com/office/officeart/2005/8/layout/hierarchy1"/>
    <dgm:cxn modelId="{D83AFEFC-B524-4C7F-BEC7-DB61CC1F2AB2}" type="presParOf" srcId="{E3661ACD-372C-4D98-B43A-143224FD5E2D}" destId="{51FD667A-4D69-485F-8C49-47FCCAAA1788}" srcOrd="0" destOrd="0" presId="urn:microsoft.com/office/officeart/2005/8/layout/hierarchy1"/>
    <dgm:cxn modelId="{416A78E3-B3D3-4F06-B523-A17BF61397EB}" type="presParOf" srcId="{E3661ACD-372C-4D98-B43A-143224FD5E2D}" destId="{667C2BD3-B8AE-45B2-802D-2074CF015A65}" srcOrd="1" destOrd="0" presId="urn:microsoft.com/office/officeart/2005/8/layout/hierarchy1"/>
    <dgm:cxn modelId="{0B5209AA-E2AF-4E46-AF7D-951DE03B32AF}" type="presParOf" srcId="{39D6A839-2BBD-443E-95F5-3E842EBFD75F}" destId="{93BCDD59-C4CF-46FF-8A50-93BFBC623F3D}" srcOrd="1" destOrd="0" presId="urn:microsoft.com/office/officeart/2005/8/layout/hierarchy1"/>
    <dgm:cxn modelId="{3AD544A0-910B-42AF-85E8-C2E5DBD204AB}" type="presParOf" srcId="{93BCDD59-C4CF-46FF-8A50-93BFBC623F3D}" destId="{DD9ED019-01EB-46A1-8033-30F9E5110498}" srcOrd="0" destOrd="0" presId="urn:microsoft.com/office/officeart/2005/8/layout/hierarchy1"/>
    <dgm:cxn modelId="{CB793DA2-DE12-490D-A811-3D84E803640E}" type="presParOf" srcId="{93BCDD59-C4CF-46FF-8A50-93BFBC623F3D}" destId="{186240F3-7DBF-4D93-9BDC-A1C870721D13}" srcOrd="1" destOrd="0" presId="urn:microsoft.com/office/officeart/2005/8/layout/hierarchy1"/>
    <dgm:cxn modelId="{AD4A6A2D-3D24-4536-A277-3652D14DD067}" type="presParOf" srcId="{186240F3-7DBF-4D93-9BDC-A1C870721D13}" destId="{EE9F669F-D148-4674-ADB5-7EA6A43898C1}" srcOrd="0" destOrd="0" presId="urn:microsoft.com/office/officeart/2005/8/layout/hierarchy1"/>
    <dgm:cxn modelId="{D34A745C-AE3F-4D0C-94BD-E5D532C8CBF3}" type="presParOf" srcId="{EE9F669F-D148-4674-ADB5-7EA6A43898C1}" destId="{EB212EE4-A5F2-4533-B5CA-D2D203DA41AC}" srcOrd="0" destOrd="0" presId="urn:microsoft.com/office/officeart/2005/8/layout/hierarchy1"/>
    <dgm:cxn modelId="{2B8658C7-F33F-4DF5-9343-913D214A443C}" type="presParOf" srcId="{EE9F669F-D148-4674-ADB5-7EA6A43898C1}" destId="{3172567A-4AD5-47EA-8B2C-1A83A2A6A50A}" srcOrd="1" destOrd="0" presId="urn:microsoft.com/office/officeart/2005/8/layout/hierarchy1"/>
    <dgm:cxn modelId="{87DA63BD-68D7-4E60-A819-A9759A7CE128}" type="presParOf" srcId="{186240F3-7DBF-4D93-9BDC-A1C870721D13}" destId="{2BE390AC-1EC3-441E-A94C-CD65062678FA}" srcOrd="1" destOrd="0" presId="urn:microsoft.com/office/officeart/2005/8/layout/hierarchy1"/>
    <dgm:cxn modelId="{3C2B1E01-0D70-4A56-8568-34E53249D56E}" type="presParOf" srcId="{93BCDD59-C4CF-46FF-8A50-93BFBC623F3D}" destId="{C634B8FB-FC33-4F82-8A3A-FC2DE3E2E0B4}" srcOrd="2" destOrd="0" presId="urn:microsoft.com/office/officeart/2005/8/layout/hierarchy1"/>
    <dgm:cxn modelId="{DD00A715-B55A-449A-A4DF-D05FA96D9359}" type="presParOf" srcId="{93BCDD59-C4CF-46FF-8A50-93BFBC623F3D}" destId="{EB2B630E-52E2-40AA-9D31-E0EA25974B56}" srcOrd="3" destOrd="0" presId="urn:microsoft.com/office/officeart/2005/8/layout/hierarchy1"/>
    <dgm:cxn modelId="{6612AD17-542E-4BD6-9AE2-1FFF3FB871AF}" type="presParOf" srcId="{EB2B630E-52E2-40AA-9D31-E0EA25974B56}" destId="{45A902F6-9833-460F-9827-006BE3B3392B}" srcOrd="0" destOrd="0" presId="urn:microsoft.com/office/officeart/2005/8/layout/hierarchy1"/>
    <dgm:cxn modelId="{9E3A2D86-8F2E-4063-A590-784269CF4AC9}" type="presParOf" srcId="{45A902F6-9833-460F-9827-006BE3B3392B}" destId="{A8F2F138-B917-4275-BC1A-ADEF33B9C081}" srcOrd="0" destOrd="0" presId="urn:microsoft.com/office/officeart/2005/8/layout/hierarchy1"/>
    <dgm:cxn modelId="{72BD7340-4D7B-474E-9EB0-AB2BAB7E55CC}" type="presParOf" srcId="{45A902F6-9833-460F-9827-006BE3B3392B}" destId="{0659C2A1-206C-4F43-941C-012EFEF67027}" srcOrd="1" destOrd="0" presId="urn:microsoft.com/office/officeart/2005/8/layout/hierarchy1"/>
    <dgm:cxn modelId="{E1EAED1C-2DB9-4416-8687-74A415E63CB7}" type="presParOf" srcId="{EB2B630E-52E2-40AA-9D31-E0EA25974B56}" destId="{AE9545BA-7F92-4334-913D-8B08F0F1E889}" srcOrd="1" destOrd="0" presId="urn:microsoft.com/office/officeart/2005/8/layout/hierarchy1"/>
    <dgm:cxn modelId="{293E3525-DAB7-43F7-87EA-050AA841C363}" type="presParOf" srcId="{AE9545BA-7F92-4334-913D-8B08F0F1E889}" destId="{DDE3EFB6-8979-4320-949F-A42F9DEDF5F3}" srcOrd="0" destOrd="0" presId="urn:microsoft.com/office/officeart/2005/8/layout/hierarchy1"/>
    <dgm:cxn modelId="{64AB4561-E9FD-463A-A8AE-8BD5835B0BD8}" type="presParOf" srcId="{AE9545BA-7F92-4334-913D-8B08F0F1E889}" destId="{B8D60B9D-D1D7-4B40-8C86-6E159465D432}" srcOrd="1" destOrd="0" presId="urn:microsoft.com/office/officeart/2005/8/layout/hierarchy1"/>
    <dgm:cxn modelId="{72D628BA-8C07-4C6C-865F-3B3884FF9340}" type="presParOf" srcId="{B8D60B9D-D1D7-4B40-8C86-6E159465D432}" destId="{D5DB0EB1-C34F-463E-863A-F774A969291F}" srcOrd="0" destOrd="0" presId="urn:microsoft.com/office/officeart/2005/8/layout/hierarchy1"/>
    <dgm:cxn modelId="{E7DC98B4-56B9-49CA-AD20-817F4E4923FC}" type="presParOf" srcId="{D5DB0EB1-C34F-463E-863A-F774A969291F}" destId="{DBEFB73F-87C5-4770-8B8D-38637A871249}" srcOrd="0" destOrd="0" presId="urn:microsoft.com/office/officeart/2005/8/layout/hierarchy1"/>
    <dgm:cxn modelId="{8E263E4D-27A9-455B-83C5-992F2772763A}" type="presParOf" srcId="{D5DB0EB1-C34F-463E-863A-F774A969291F}" destId="{E250B97C-02FA-42AE-A988-D9A1E7DEEEB7}" srcOrd="1" destOrd="0" presId="urn:microsoft.com/office/officeart/2005/8/layout/hierarchy1"/>
    <dgm:cxn modelId="{DE168BA9-7619-4E8A-850D-9CE52D17F265}" type="presParOf" srcId="{B8D60B9D-D1D7-4B40-8C86-6E159465D432}" destId="{8ADFA575-F1A5-4DC1-8928-6C5E88023666}" srcOrd="1" destOrd="0" presId="urn:microsoft.com/office/officeart/2005/8/layout/hierarchy1"/>
    <dgm:cxn modelId="{2E7987D2-894F-4352-8CCD-99CAE9C5B695}" type="presParOf" srcId="{93BCDD59-C4CF-46FF-8A50-93BFBC623F3D}" destId="{F3F577BB-19C1-47D8-89BF-FC9F07E3E085}" srcOrd="4" destOrd="0" presId="urn:microsoft.com/office/officeart/2005/8/layout/hierarchy1"/>
    <dgm:cxn modelId="{2D3F62AE-6721-4A73-90D8-0DA9881C334E}" type="presParOf" srcId="{93BCDD59-C4CF-46FF-8A50-93BFBC623F3D}" destId="{727752DF-712E-4DF3-9CAA-15DE16ED72E4}" srcOrd="5" destOrd="0" presId="urn:microsoft.com/office/officeart/2005/8/layout/hierarchy1"/>
    <dgm:cxn modelId="{E992B279-F1F7-47DF-942B-6E3D084973E8}" type="presParOf" srcId="{727752DF-712E-4DF3-9CAA-15DE16ED72E4}" destId="{5841D320-B618-4933-AEF4-530AC21CE710}" srcOrd="0" destOrd="0" presId="urn:microsoft.com/office/officeart/2005/8/layout/hierarchy1"/>
    <dgm:cxn modelId="{FACCE5CF-6F63-4998-B5EA-B0A7EB1014FA}" type="presParOf" srcId="{5841D320-B618-4933-AEF4-530AC21CE710}" destId="{4FBAD3DA-1020-4AE9-906C-239D0E763D3A}" srcOrd="0" destOrd="0" presId="urn:microsoft.com/office/officeart/2005/8/layout/hierarchy1"/>
    <dgm:cxn modelId="{038FFEE3-9421-4D11-A350-04ADC7E3C1E4}" type="presParOf" srcId="{5841D320-B618-4933-AEF4-530AC21CE710}" destId="{9894A2D0-6943-4E1B-A8A8-550349959A24}" srcOrd="1" destOrd="0" presId="urn:microsoft.com/office/officeart/2005/8/layout/hierarchy1"/>
    <dgm:cxn modelId="{D16966AC-6010-4CFA-BC83-DFA6C8BF7D3F}" type="presParOf" srcId="{727752DF-712E-4DF3-9CAA-15DE16ED72E4}" destId="{A7BAEBCD-CBF4-4A26-8D03-C72704299D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577BB-19C1-47D8-89BF-FC9F07E3E085}">
      <dsp:nvSpPr>
        <dsp:cNvPr id="0" name=""/>
        <dsp:cNvSpPr/>
      </dsp:nvSpPr>
      <dsp:spPr>
        <a:xfrm>
          <a:off x="3137285" y="1753678"/>
          <a:ext cx="2009661" cy="360497"/>
        </a:xfrm>
        <a:custGeom>
          <a:avLst/>
          <a:gdLst/>
          <a:ahLst/>
          <a:cxnLst/>
          <a:rect l="0" t="0" r="0" b="0"/>
          <a:pathLst>
            <a:path>
              <a:moveTo>
                <a:pt x="0" y="0"/>
              </a:moveTo>
              <a:lnTo>
                <a:pt x="0" y="258759"/>
              </a:lnTo>
              <a:lnTo>
                <a:pt x="2009661" y="258759"/>
              </a:lnTo>
              <a:lnTo>
                <a:pt x="2009661" y="3604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3EFB6-8979-4320-949F-A42F9DEDF5F3}">
      <dsp:nvSpPr>
        <dsp:cNvPr id="0" name=""/>
        <dsp:cNvSpPr/>
      </dsp:nvSpPr>
      <dsp:spPr>
        <a:xfrm>
          <a:off x="3087754" y="2795232"/>
          <a:ext cx="91440" cy="256435"/>
        </a:xfrm>
        <a:custGeom>
          <a:avLst/>
          <a:gdLst/>
          <a:ahLst/>
          <a:cxnLst/>
          <a:rect l="0" t="0" r="0" b="0"/>
          <a:pathLst>
            <a:path>
              <a:moveTo>
                <a:pt x="45720" y="0"/>
              </a:moveTo>
              <a:lnTo>
                <a:pt x="45720" y="154696"/>
              </a:lnTo>
              <a:lnTo>
                <a:pt x="48696" y="154696"/>
              </a:lnTo>
              <a:lnTo>
                <a:pt x="48696" y="256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4B8FB-FC33-4F82-8A3A-FC2DE3E2E0B4}">
      <dsp:nvSpPr>
        <dsp:cNvPr id="0" name=""/>
        <dsp:cNvSpPr/>
      </dsp:nvSpPr>
      <dsp:spPr>
        <a:xfrm>
          <a:off x="3087754" y="1753678"/>
          <a:ext cx="91440" cy="344179"/>
        </a:xfrm>
        <a:custGeom>
          <a:avLst/>
          <a:gdLst/>
          <a:ahLst/>
          <a:cxnLst/>
          <a:rect l="0" t="0" r="0" b="0"/>
          <a:pathLst>
            <a:path>
              <a:moveTo>
                <a:pt x="49530" y="0"/>
              </a:moveTo>
              <a:lnTo>
                <a:pt x="49530" y="242440"/>
              </a:lnTo>
              <a:lnTo>
                <a:pt x="45720" y="242440"/>
              </a:lnTo>
              <a:lnTo>
                <a:pt x="45720" y="344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ED019-01EB-46A1-8033-30F9E5110498}">
      <dsp:nvSpPr>
        <dsp:cNvPr id="0" name=""/>
        <dsp:cNvSpPr/>
      </dsp:nvSpPr>
      <dsp:spPr>
        <a:xfrm>
          <a:off x="1092832" y="1753678"/>
          <a:ext cx="2044453" cy="360497"/>
        </a:xfrm>
        <a:custGeom>
          <a:avLst/>
          <a:gdLst/>
          <a:ahLst/>
          <a:cxnLst/>
          <a:rect l="0" t="0" r="0" b="0"/>
          <a:pathLst>
            <a:path>
              <a:moveTo>
                <a:pt x="2044453" y="0"/>
              </a:moveTo>
              <a:lnTo>
                <a:pt x="2044453" y="258759"/>
              </a:lnTo>
              <a:lnTo>
                <a:pt x="0" y="258759"/>
              </a:lnTo>
              <a:lnTo>
                <a:pt x="0" y="3604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98D8EE-5E67-486A-BFE0-43ECAFF05A5D}">
      <dsp:nvSpPr>
        <dsp:cNvPr id="0" name=""/>
        <dsp:cNvSpPr/>
      </dsp:nvSpPr>
      <dsp:spPr>
        <a:xfrm>
          <a:off x="3091565" y="803145"/>
          <a:ext cx="91440" cy="253157"/>
        </a:xfrm>
        <a:custGeom>
          <a:avLst/>
          <a:gdLst/>
          <a:ahLst/>
          <a:cxnLst/>
          <a:rect l="0" t="0" r="0" b="0"/>
          <a:pathLst>
            <a:path>
              <a:moveTo>
                <a:pt x="46939" y="0"/>
              </a:moveTo>
              <a:lnTo>
                <a:pt x="46939" y="151419"/>
              </a:lnTo>
              <a:lnTo>
                <a:pt x="45720" y="151419"/>
              </a:lnTo>
              <a:lnTo>
                <a:pt x="45720" y="253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82C73-CE2D-4C24-9128-9C949336A530}">
      <dsp:nvSpPr>
        <dsp:cNvPr id="0" name=""/>
        <dsp:cNvSpPr/>
      </dsp:nvSpPr>
      <dsp:spPr>
        <a:xfrm>
          <a:off x="973457" y="105770"/>
          <a:ext cx="4330094"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04AF9-BFA9-41B6-AFB6-51D1E35BD6C3}">
      <dsp:nvSpPr>
        <dsp:cNvPr id="0" name=""/>
        <dsp:cNvSpPr/>
      </dsp:nvSpPr>
      <dsp:spPr>
        <a:xfrm>
          <a:off x="1095482" y="221694"/>
          <a:ext cx="4330094" cy="697374"/>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kumimoji="1" lang="ja-JP" altLang="en-US" sz="1800" kern="1200" dirty="0" smtClean="0"/>
            <a:t>介護予防ボランティア養成研修</a:t>
          </a:r>
          <a:endParaRPr kumimoji="1" lang="en-US" altLang="ja-JP" sz="1800" kern="1200" dirty="0" smtClean="0"/>
        </a:p>
        <a:p>
          <a:pPr lvl="0" algn="ctr" defTabSz="800100">
            <a:lnSpc>
              <a:spcPct val="90000"/>
            </a:lnSpc>
            <a:spcBef>
              <a:spcPct val="0"/>
            </a:spcBef>
            <a:spcAft>
              <a:spcPts val="0"/>
            </a:spcAft>
          </a:pPr>
          <a:r>
            <a:rPr kumimoji="1" lang="ja-JP" altLang="en-US" sz="1800" kern="1200" dirty="0" smtClean="0"/>
            <a:t>（介護予防事業）</a:t>
          </a:r>
          <a:endParaRPr kumimoji="1" lang="ja-JP" altLang="en-US" sz="1800" kern="1200" dirty="0"/>
        </a:p>
      </dsp:txBody>
      <dsp:txXfrm>
        <a:off x="1115907" y="242119"/>
        <a:ext cx="4289244" cy="656524"/>
      </dsp:txXfrm>
    </dsp:sp>
    <dsp:sp modelId="{51FD667A-4D69-485F-8C49-47FCCAAA1788}">
      <dsp:nvSpPr>
        <dsp:cNvPr id="0" name=""/>
        <dsp:cNvSpPr/>
      </dsp:nvSpPr>
      <dsp:spPr>
        <a:xfrm>
          <a:off x="971019" y="1056303"/>
          <a:ext cx="4332532"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C2BD3-B8AE-45B2-802D-2074CF015A65}">
      <dsp:nvSpPr>
        <dsp:cNvPr id="0" name=""/>
        <dsp:cNvSpPr/>
      </dsp:nvSpPr>
      <dsp:spPr>
        <a:xfrm>
          <a:off x="1093044" y="1172227"/>
          <a:ext cx="4332532" cy="697374"/>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en-US" altLang="ja-JP" sz="1700" kern="1200" dirty="0" smtClean="0"/>
            <a:t>『</a:t>
          </a:r>
          <a:r>
            <a:rPr kumimoji="1" lang="ja-JP" altLang="en-US" sz="1700" kern="1200" dirty="0" smtClean="0"/>
            <a:t>佐々町介護予防ボランティア</a:t>
          </a:r>
          <a:r>
            <a:rPr kumimoji="1" lang="en-US" altLang="ja-JP" sz="1700" kern="1200" dirty="0" smtClean="0"/>
            <a:t>』</a:t>
          </a:r>
          <a:r>
            <a:rPr kumimoji="1" lang="ja-JP" altLang="en-US" sz="1700" kern="1200" dirty="0" smtClean="0"/>
            <a:t>登録</a:t>
          </a:r>
          <a:endParaRPr kumimoji="1" lang="ja-JP" altLang="en-US" sz="1700" kern="1200" dirty="0"/>
        </a:p>
      </dsp:txBody>
      <dsp:txXfrm>
        <a:off x="1113469" y="1192652"/>
        <a:ext cx="4291682" cy="656524"/>
      </dsp:txXfrm>
    </dsp:sp>
    <dsp:sp modelId="{EB212EE4-A5F2-4533-B5CA-D2D203DA41AC}">
      <dsp:nvSpPr>
        <dsp:cNvPr id="0" name=""/>
        <dsp:cNvSpPr/>
      </dsp:nvSpPr>
      <dsp:spPr>
        <a:xfrm>
          <a:off x="169518" y="2114176"/>
          <a:ext cx="1846627"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2567A-4AD5-47EA-8B2C-1A83A2A6A50A}">
      <dsp:nvSpPr>
        <dsp:cNvPr id="0" name=""/>
        <dsp:cNvSpPr/>
      </dsp:nvSpPr>
      <dsp:spPr>
        <a:xfrm>
          <a:off x="291544" y="2230100"/>
          <a:ext cx="1846627" cy="697374"/>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kern="1200" dirty="0" smtClean="0"/>
            <a:t>①通所型介護予防推進活動</a:t>
          </a:r>
          <a:endParaRPr kumimoji="1" lang="ja-JP" altLang="en-US" sz="1700" kern="1200" dirty="0"/>
        </a:p>
      </dsp:txBody>
      <dsp:txXfrm>
        <a:off x="311969" y="2250525"/>
        <a:ext cx="1805777" cy="656524"/>
      </dsp:txXfrm>
    </dsp:sp>
    <dsp:sp modelId="{A8F2F138-B917-4275-BC1A-ADEF33B9C081}">
      <dsp:nvSpPr>
        <dsp:cNvPr id="0" name=""/>
        <dsp:cNvSpPr/>
      </dsp:nvSpPr>
      <dsp:spPr>
        <a:xfrm>
          <a:off x="2256517" y="2097857"/>
          <a:ext cx="1753914"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9C2A1-206C-4F43-941C-012EFEF67027}">
      <dsp:nvSpPr>
        <dsp:cNvPr id="0" name=""/>
        <dsp:cNvSpPr/>
      </dsp:nvSpPr>
      <dsp:spPr>
        <a:xfrm>
          <a:off x="2378542" y="2213781"/>
          <a:ext cx="1753914" cy="697374"/>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1" lang="ja-JP" altLang="en-US" sz="1700" kern="1200" dirty="0" smtClean="0"/>
            <a:t>②地域型介護予防推進活動</a:t>
          </a:r>
          <a:endParaRPr kumimoji="1" lang="ja-JP" altLang="en-US" sz="1700" kern="1200" dirty="0"/>
        </a:p>
      </dsp:txBody>
      <dsp:txXfrm>
        <a:off x="2398967" y="2234206"/>
        <a:ext cx="1713064" cy="656524"/>
      </dsp:txXfrm>
    </dsp:sp>
    <dsp:sp modelId="{DBEFB73F-87C5-4770-8B8D-38637A871249}">
      <dsp:nvSpPr>
        <dsp:cNvPr id="0" name=""/>
        <dsp:cNvSpPr/>
      </dsp:nvSpPr>
      <dsp:spPr>
        <a:xfrm>
          <a:off x="844591" y="3051667"/>
          <a:ext cx="4583719"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0B97C-02FA-42AE-A988-D9A1E7DEEEB7}">
      <dsp:nvSpPr>
        <dsp:cNvPr id="0" name=""/>
        <dsp:cNvSpPr/>
      </dsp:nvSpPr>
      <dsp:spPr>
        <a:xfrm>
          <a:off x="966616" y="3167592"/>
          <a:ext cx="4583719" cy="697374"/>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kumimoji="1" lang="ja-JP" altLang="en-US" sz="1800" b="0" kern="1200" dirty="0" smtClean="0"/>
            <a:t>介護予防推進連絡会</a:t>
          </a:r>
          <a:endParaRPr kumimoji="1" lang="en-US" altLang="ja-JP" sz="1800" b="0" kern="1200" dirty="0" smtClean="0"/>
        </a:p>
        <a:p>
          <a:pPr lvl="0" algn="ctr" defTabSz="800100">
            <a:lnSpc>
              <a:spcPct val="90000"/>
            </a:lnSpc>
            <a:spcBef>
              <a:spcPct val="0"/>
            </a:spcBef>
            <a:spcAft>
              <a:spcPts val="0"/>
            </a:spcAft>
          </a:pPr>
          <a:r>
            <a:rPr kumimoji="1" lang="en-US" altLang="ja-JP" sz="1400" b="0" kern="1200" dirty="0" smtClean="0"/>
            <a:t>【</a:t>
          </a:r>
          <a:r>
            <a:rPr lang="ja-JP" altLang="en-US" sz="1400" b="0" kern="1200" dirty="0" smtClean="0">
              <a:effectLst/>
              <a:latin typeface="+mj-ea"/>
              <a:ea typeface="+mj-ea"/>
            </a:rPr>
            <a:t>各地区の情報交換 ・ 活動報告、新規メニュー紹介等</a:t>
          </a:r>
          <a:r>
            <a:rPr kumimoji="1" lang="en-US" altLang="ja-JP" sz="1400" b="0" kern="1200" dirty="0" smtClean="0"/>
            <a:t>】</a:t>
          </a:r>
          <a:endParaRPr kumimoji="1" lang="ja-JP" altLang="en-US" sz="1400" b="0" kern="1200" dirty="0"/>
        </a:p>
      </dsp:txBody>
      <dsp:txXfrm>
        <a:off x="987041" y="3188017"/>
        <a:ext cx="4542869" cy="656524"/>
      </dsp:txXfrm>
    </dsp:sp>
    <dsp:sp modelId="{4FBAD3DA-1020-4AE9-906C-239D0E763D3A}">
      <dsp:nvSpPr>
        <dsp:cNvPr id="0" name=""/>
        <dsp:cNvSpPr/>
      </dsp:nvSpPr>
      <dsp:spPr>
        <a:xfrm>
          <a:off x="4230519" y="2114176"/>
          <a:ext cx="1832855" cy="69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4A2D0-6943-4E1B-A8A8-550349959A24}">
      <dsp:nvSpPr>
        <dsp:cNvPr id="0" name=""/>
        <dsp:cNvSpPr/>
      </dsp:nvSpPr>
      <dsp:spPr>
        <a:xfrm>
          <a:off x="4352544" y="2230100"/>
          <a:ext cx="1832855" cy="697374"/>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solidFill>
            </a:rPr>
            <a:t>③訪問型介護予防推進活動</a:t>
          </a:r>
          <a:r>
            <a:rPr kumimoji="1" lang="en-US" altLang="ja-JP" sz="1800" b="0" kern="1200" dirty="0" smtClean="0">
              <a:solidFill>
                <a:schemeClr val="tx1"/>
              </a:solidFill>
            </a:rPr>
            <a:t>※</a:t>
          </a:r>
          <a:endParaRPr kumimoji="1" lang="ja-JP" altLang="en-US" sz="1400" b="0" kern="1200" dirty="0">
            <a:solidFill>
              <a:schemeClr val="tx1"/>
            </a:solidFill>
          </a:endParaRPr>
        </a:p>
      </dsp:txBody>
      <dsp:txXfrm>
        <a:off x="4372969" y="2250525"/>
        <a:ext cx="1792005" cy="6565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0.02145</cdr:y>
    </cdr:from>
    <cdr:to>
      <cdr:x>0.95419</cdr:x>
      <cdr:y>0.12682</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68918"/>
          <a:ext cx="4362557"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買い物で不便や苦労がある世帯の割合</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0.07634</cdr:x>
      <cdr:y>0.90874</cdr:y>
    </cdr:from>
    <cdr:to>
      <cdr:x>0.9055</cdr:x>
      <cdr:y>0.97579</cdr:y>
    </cdr:to>
    <cdr:sp macro="" textlink="">
      <cdr:nvSpPr>
        <cdr:cNvPr id="3" name="正方形/長方形 2"/>
        <cdr:cNvSpPr/>
      </cdr:nvSpPr>
      <cdr:spPr>
        <a:xfrm xmlns:a="http://schemas.openxmlformats.org/drawingml/2006/main">
          <a:off x="349026" y="2919760"/>
          <a:ext cx="3790926" cy="2154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年、農林水産政策研究所、食料品アクセス問題の現状と対応方向</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0.19663</cdr:x>
      <cdr:y>0.5912</cdr:y>
    </cdr:from>
    <cdr:to>
      <cdr:x>0.25152</cdr:x>
      <cdr:y>0.88366</cdr:y>
    </cdr:to>
    <cdr:sp macro="" textlink="">
      <cdr:nvSpPr>
        <cdr:cNvPr id="4" name="円/楕円 3"/>
        <cdr:cNvSpPr/>
      </cdr:nvSpPr>
      <cdr:spPr>
        <a:xfrm xmlns:a="http://schemas.openxmlformats.org/drawingml/2006/main" rot="18749879">
          <a:off x="523740" y="2558515"/>
          <a:ext cx="1066022" cy="258835"/>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0.49667</cdr:x>
      <cdr:y>0.59798</cdr:y>
    </cdr:from>
    <cdr:to>
      <cdr:x>0.55156</cdr:x>
      <cdr:y>0.89044</cdr:y>
    </cdr:to>
    <cdr:sp macro="" textlink="">
      <cdr:nvSpPr>
        <cdr:cNvPr id="5" name="円/楕円 4"/>
        <cdr:cNvSpPr/>
      </cdr:nvSpPr>
      <cdr:spPr>
        <a:xfrm xmlns:a="http://schemas.openxmlformats.org/drawingml/2006/main" rot="18749879">
          <a:off x="1938716" y="2583250"/>
          <a:ext cx="1066022" cy="258835"/>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0.10537</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0"/>
          <a:ext cx="4572000"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高齢者世帯の年次推移</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0.07076</cdr:x>
      <cdr:y>0.87652</cdr:y>
    </cdr:from>
    <cdr:to>
      <cdr:x>1</cdr:x>
      <cdr:y>1</cdr:y>
    </cdr:to>
    <cdr:sp macro="" textlink="">
      <cdr:nvSpPr>
        <cdr:cNvPr id="4" name="正方形/長方形 3"/>
        <cdr:cNvSpPr/>
      </cdr:nvSpPr>
      <cdr:spPr>
        <a:xfrm xmlns:a="http://schemas.openxmlformats.org/drawingml/2006/main">
          <a:off x="323528" y="2880319"/>
          <a:ext cx="4248472" cy="4001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1000" dirty="0" smtClean="0">
              <a:latin typeface="Corbel" pitchFamily="34" charset="0"/>
              <a:ea typeface="ＭＳ ゴシック" pitchFamily="49" charset="-128"/>
            </a:rPr>
            <a:t>国立社会保障・人口問題研究所、</a:t>
          </a:r>
          <a:endParaRPr lang="en-US" altLang="ja-JP" sz="10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en-US" altLang="ja-JP" sz="1000" dirty="0" smtClean="0">
              <a:latin typeface="Corbel" pitchFamily="34" charset="0"/>
              <a:ea typeface="ＭＳ ゴシック" pitchFamily="49" charset="-128"/>
            </a:rPr>
            <a:t>2013(</a:t>
          </a:r>
          <a:r>
            <a:rPr lang="ja-JP" altLang="en-US" sz="1000" dirty="0" smtClean="0">
              <a:latin typeface="Corbel" pitchFamily="34" charset="0"/>
              <a:ea typeface="ＭＳ ゴシック" pitchFamily="49" charset="-128"/>
            </a:rPr>
            <a:t>平成</a:t>
          </a:r>
          <a:r>
            <a:rPr lang="en-US" altLang="ja-JP" sz="1000" dirty="0" smtClean="0">
              <a:latin typeface="Corbel" pitchFamily="34" charset="0"/>
              <a:ea typeface="ＭＳ ゴシック" pitchFamily="49" charset="-128"/>
            </a:rPr>
            <a:t>25)</a:t>
          </a:r>
          <a:r>
            <a:rPr lang="ja-JP" altLang="en-US" sz="1000" dirty="0" smtClean="0">
              <a:latin typeface="Corbel" pitchFamily="34" charset="0"/>
              <a:ea typeface="ＭＳ ゴシック" pitchFamily="49" charset="-128"/>
            </a:rPr>
            <a:t>年</a:t>
          </a:r>
          <a:r>
            <a:rPr lang="en-US" altLang="ja-JP" sz="1000" dirty="0" smtClean="0">
              <a:latin typeface="Corbel" pitchFamily="34" charset="0"/>
              <a:ea typeface="ＭＳ ゴシック" pitchFamily="49" charset="-128"/>
            </a:rPr>
            <a:t>1</a:t>
          </a:r>
          <a:r>
            <a:rPr lang="ja-JP" altLang="en-US" sz="1000" dirty="0" smtClean="0">
              <a:latin typeface="Corbel" pitchFamily="34" charset="0"/>
              <a:ea typeface="ＭＳ ゴシック" pitchFamily="49" charset="-128"/>
            </a:rPr>
            <a:t>月推計の「日本の世帯数の将来推計（全国推計）」</a:t>
          </a:r>
          <a:endParaRPr lang="en-US" altLang="ja-JP" sz="1000" dirty="0">
            <a:latin typeface="Corbel" pitchFamily="34" charset="0"/>
            <a:ea typeface="ＭＳ ゴシック" pitchFamily="49"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0.03582</cdr:x>
      <cdr:y>0.91888</cdr:y>
    </cdr:from>
    <cdr:to>
      <cdr:x>1</cdr:x>
      <cdr:y>0.99487</cdr:y>
    </cdr:to>
    <cdr:sp macro="" textlink="">
      <cdr:nvSpPr>
        <cdr:cNvPr id="3" name="テキスト ボックス 15"/>
        <cdr:cNvSpPr txBox="1"/>
      </cdr:nvSpPr>
      <cdr:spPr>
        <a:xfrm xmlns:a="http://schemas.openxmlformats.org/drawingml/2006/main">
          <a:off x="163769" y="2977502"/>
          <a:ext cx="440823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000" dirty="0" smtClean="0"/>
            <a:t>「認知症高齢者の日常生活自立度」</a:t>
          </a:r>
          <a:r>
            <a:rPr lang="en-US" altLang="ja-JP" sz="1000" dirty="0" smtClean="0"/>
            <a:t>Ⅱ</a:t>
          </a:r>
          <a:r>
            <a:rPr lang="ja-JP" altLang="en-US" sz="1000" dirty="0" smtClean="0"/>
            <a:t>以上の高齢者数について</a:t>
          </a:r>
          <a:r>
            <a:rPr lang="en-US" altLang="ja-JP" sz="1000" dirty="0" smtClean="0"/>
            <a:t>,</a:t>
          </a:r>
          <a:r>
            <a:rPr lang="ja-JP" altLang="en-US" sz="1000" dirty="0" smtClean="0"/>
            <a:t>厚生労働省</a:t>
          </a:r>
          <a:endParaRPr kumimoji="1" lang="ja-JP" altLang="en-US" sz="1000" dirty="0"/>
        </a:p>
      </cdr:txBody>
    </cdr:sp>
  </cdr:relSizeAnchor>
</c:userShapes>
</file>

<file path=ppt/drawings/drawing4.xml><?xml version="1.0" encoding="utf-8"?>
<c:userShapes xmlns:c="http://schemas.openxmlformats.org/drawingml/2006/chart">
  <cdr:relSizeAnchor xmlns:cdr="http://schemas.openxmlformats.org/drawingml/2006/chartDrawing">
    <cdr:from>
      <cdr:x>0.05416</cdr:x>
      <cdr:y>0.89915</cdr:y>
    </cdr:from>
    <cdr:to>
      <cdr:x>1</cdr:x>
      <cdr:y>1</cdr:y>
    </cdr:to>
    <cdr:sp macro="" textlink="">
      <cdr:nvSpPr>
        <cdr:cNvPr id="3" name="正方形/長方形 2"/>
        <cdr:cNvSpPr/>
      </cdr:nvSpPr>
      <cdr:spPr>
        <a:xfrm xmlns:a="http://schemas.openxmlformats.org/drawingml/2006/main">
          <a:off x="247620" y="3018438"/>
          <a:ext cx="432438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年度老健事業、１人暮らし高齢者・高齢者世帯の生活課題とその</a:t>
          </a:r>
          <a:endParaRPr lang="en-US" altLang="ja-JP" sz="8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支援方策に関する調査（みずほ総研）</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0.88369</cdr:x>
      <cdr:y>0.89508</cdr:y>
    </cdr:from>
    <cdr:to>
      <cdr:x>1</cdr:x>
      <cdr:y>0.99204</cdr:y>
    </cdr:to>
    <cdr:sp macro="" textlink="">
      <cdr:nvSpPr>
        <cdr:cNvPr id="5" name="スライド番号プレースホルダー 4"/>
        <cdr:cNvSpPr txBox="1">
          <a:spLocks xmlns:a="http://schemas.openxmlformats.org/drawingml/2006/main"/>
        </cdr:cNvSpPr>
      </cdr:nvSpPr>
      <cdr:spPr>
        <a:xfrm xmlns:a="http://schemas.openxmlformats.org/drawingml/2006/main">
          <a:off x="4376935" y="2875872"/>
          <a:ext cx="576064" cy="311523"/>
        </a:xfrm>
        <a:prstGeom xmlns:a="http://schemas.openxmlformats.org/drawingml/2006/main" prst="rect">
          <a:avLst/>
        </a:prstGeom>
        <a:solidFill xmlns:a="http://schemas.openxmlformats.org/drawingml/2006/main">
          <a:schemeClr val="bg1">
            <a:alpha val="58000"/>
          </a:schemeClr>
        </a:solidFill>
      </cdr:spPr>
      <cdr:txBody>
        <a:bodyPr xmlns:a="http://schemas.openxmlformats.org/drawingml/2006/main" vert="horz" lIns="91440" tIns="45720" rIns="91440" bIns="45720" rtlCol="0"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34</a:t>
          </a:r>
          <a:endParaRPr kumimoji="0" lang="ja-JP" altLang="en-US" sz="2400" kern="0" dirty="0">
            <a:solidFill>
              <a:sysClr val="windowText" lastClr="000000"/>
            </a:solidFill>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0.98425</cdr:x>
      <cdr:y>0.11429</cdr:y>
    </cdr:to>
    <cdr:sp macro="" textlink="">
      <cdr:nvSpPr>
        <cdr:cNvPr id="2" name="角丸四角形 1"/>
        <cdr:cNvSpPr/>
      </cdr:nvSpPr>
      <cdr:spPr>
        <a:xfrm xmlns:a="http://schemas.openxmlformats.org/drawingml/2006/main">
          <a:off x="0" y="0"/>
          <a:ext cx="4499992" cy="288032"/>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600" b="1" dirty="0" smtClean="0">
              <a:solidFill>
                <a:sysClr val="windowText" lastClr="000000"/>
              </a:solidFill>
            </a:rPr>
            <a:t>６０歳以上の</a:t>
          </a:r>
          <a:r>
            <a:rPr lang="ja-JP" altLang="en-US" sz="1600" b="1" dirty="0" smtClean="0">
              <a:solidFill>
                <a:sysClr val="windowText" lastClr="000000"/>
              </a:solidFill>
            </a:rPr>
            <a:t>住民のグループ活動</a:t>
          </a:r>
          <a:endParaRPr kumimoji="1" lang="ja-JP" altLang="en-US" sz="1600" b="1" dirty="0">
            <a:solidFill>
              <a:sysClr val="windowText" lastClr="000000"/>
            </a:solidFill>
          </a:endParaRPr>
        </a:p>
      </cdr:txBody>
    </cdr:sp>
  </cdr:relSizeAnchor>
  <cdr:relSizeAnchor xmlns:cdr="http://schemas.openxmlformats.org/drawingml/2006/chartDrawing">
    <cdr:from>
      <cdr:x>0.2791</cdr:x>
      <cdr:y>0.88147</cdr:y>
    </cdr:from>
    <cdr:to>
      <cdr:x>0.87234</cdr:x>
      <cdr:y>1</cdr:y>
    </cdr:to>
    <cdr:sp macro="" textlink="">
      <cdr:nvSpPr>
        <cdr:cNvPr id="3" name="正方形/長方形 2"/>
        <cdr:cNvSpPr/>
      </cdr:nvSpPr>
      <cdr:spPr>
        <a:xfrm xmlns:a="http://schemas.openxmlformats.org/drawingml/2006/main">
          <a:off x="1296144" y="2729334"/>
          <a:ext cx="2755010" cy="36701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kumimoji="1" lang="ja-JP" altLang="en-US" sz="1000" dirty="0" smtClean="0">
              <a:solidFill>
                <a:sysClr val="windowText" lastClr="000000"/>
              </a:solidFill>
            </a:rPr>
            <a:t>平成</a:t>
          </a:r>
          <a:r>
            <a:rPr kumimoji="1" lang="en-US" altLang="ja-JP" sz="1000" dirty="0" smtClean="0">
              <a:solidFill>
                <a:sysClr val="windowText" lastClr="000000"/>
              </a:solidFill>
            </a:rPr>
            <a:t>24</a:t>
          </a:r>
          <a:r>
            <a:rPr kumimoji="1" lang="ja-JP" altLang="en-US" sz="1000" dirty="0" smtClean="0">
              <a:solidFill>
                <a:sysClr val="windowText" lastClr="000000"/>
              </a:solidFill>
            </a:rPr>
            <a:t>年度版　高齢社会白書、内閣府</a:t>
          </a:r>
          <a:endParaRPr kumimoji="1" lang="ja-JP" altLang="en-US" sz="1000" dirty="0">
            <a:solidFill>
              <a:sysClr val="windowText" lastClr="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0.03989</cdr:x>
      <cdr:y>0.09302</cdr:y>
    </cdr:from>
    <cdr:to>
      <cdr:x>0.984</cdr:x>
      <cdr:y>0.18605</cdr:y>
    </cdr:to>
    <cdr:sp macro="" textlink="">
      <cdr:nvSpPr>
        <cdr:cNvPr id="2" name="正方形/長方形 1"/>
        <cdr:cNvSpPr/>
      </cdr:nvSpPr>
      <cdr:spPr>
        <a:xfrm xmlns:a="http://schemas.openxmlformats.org/drawingml/2006/main">
          <a:off x="179512" y="288033"/>
          <a:ext cx="4248472" cy="28803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100" dirty="0" smtClean="0">
              <a:solidFill>
                <a:sysClr val="windowText" lastClr="000000"/>
              </a:solidFill>
            </a:rPr>
            <a:t>（全国</a:t>
          </a:r>
          <a:r>
            <a:rPr kumimoji="1" lang="en-US" altLang="ja-JP" sz="1100" dirty="0" smtClean="0">
              <a:solidFill>
                <a:sysClr val="windowText" lastClr="000000"/>
              </a:solidFill>
            </a:rPr>
            <a:t>1</a:t>
          </a:r>
          <a:r>
            <a:rPr lang="en-US" altLang="ja-JP" sz="1100" dirty="0" smtClean="0">
              <a:solidFill>
                <a:sysClr val="windowText" lastClr="000000"/>
              </a:solidFill>
            </a:rPr>
            <a:t>,750</a:t>
          </a:r>
          <a:r>
            <a:rPr lang="ja-JP" altLang="en-US" sz="1100" dirty="0" smtClean="0">
              <a:solidFill>
                <a:sysClr val="windowText" lastClr="000000"/>
              </a:solidFill>
            </a:rPr>
            <a:t>自治体のうち有効回答数　</a:t>
          </a:r>
          <a:r>
            <a:rPr kumimoji="1" lang="ja-JP" altLang="en-US" sz="1100" dirty="0" smtClean="0">
              <a:solidFill>
                <a:sysClr val="windowText" lastClr="000000"/>
              </a:solidFill>
            </a:rPr>
            <a:t>ｎ＝９８２）</a:t>
          </a:r>
          <a:endParaRPr kumimoji="1" lang="ja-JP" altLang="en-US" sz="1100" dirty="0">
            <a:solidFill>
              <a:sysClr val="windowText" lastClr="000000"/>
            </a:solidFill>
          </a:endParaRPr>
        </a:p>
      </cdr:txBody>
    </cdr:sp>
  </cdr:relSizeAnchor>
  <cdr:relSizeAnchor xmlns:cdr="http://schemas.openxmlformats.org/drawingml/2006/chartDrawing">
    <cdr:from>
      <cdr:x>0</cdr:x>
      <cdr:y>0</cdr:y>
    </cdr:from>
    <cdr:to>
      <cdr:x>0.98425</cdr:x>
      <cdr:y>0.11898</cdr:y>
    </cdr:to>
    <cdr:sp macro="" textlink="">
      <cdr:nvSpPr>
        <cdr:cNvPr id="3" name="角丸四角形 2"/>
        <cdr:cNvSpPr/>
      </cdr:nvSpPr>
      <cdr:spPr>
        <a:xfrm xmlns:a="http://schemas.openxmlformats.org/drawingml/2006/main">
          <a:off x="-1080120" y="0"/>
          <a:ext cx="4499992" cy="288032"/>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600" b="1" dirty="0" smtClean="0">
              <a:solidFill>
                <a:sysClr val="windowText" lastClr="000000"/>
              </a:solidFill>
            </a:rPr>
            <a:t>高齢者の見守りネットワークの形成</a:t>
          </a:r>
          <a:r>
            <a:rPr lang="ja-JP" altLang="en-US" sz="1600" b="1" dirty="0" smtClean="0">
              <a:solidFill>
                <a:sysClr val="windowText" lastClr="000000"/>
              </a:solidFill>
            </a:rPr>
            <a:t>状況</a:t>
          </a:r>
          <a:endParaRPr kumimoji="1" lang="ja-JP" altLang="en-US" sz="1600" b="1" dirty="0">
            <a:solidFill>
              <a:sysClr val="windowText" lastClr="000000"/>
            </a:solidFill>
          </a:endParaRPr>
        </a:p>
      </cdr:txBody>
    </cdr:sp>
  </cdr:relSizeAnchor>
  <cdr:relSizeAnchor xmlns:cdr="http://schemas.openxmlformats.org/drawingml/2006/chartDrawing">
    <cdr:from>
      <cdr:x>0.11801</cdr:x>
      <cdr:y>0.88147</cdr:y>
    </cdr:from>
    <cdr:to>
      <cdr:x>0.85825</cdr:x>
      <cdr:y>1</cdr:y>
    </cdr:to>
    <cdr:sp macro="" textlink="">
      <cdr:nvSpPr>
        <cdr:cNvPr id="4" name="正方形/長方形 3"/>
        <cdr:cNvSpPr/>
      </cdr:nvSpPr>
      <cdr:spPr>
        <a:xfrm xmlns:a="http://schemas.openxmlformats.org/drawingml/2006/main">
          <a:off x="548050" y="3212976"/>
          <a:ext cx="3437679" cy="43204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r>
            <a:rPr kumimoji="1" lang="ja-JP" altLang="en-US" sz="800" dirty="0" smtClean="0">
              <a:solidFill>
                <a:sysClr val="windowText" lastClr="000000"/>
              </a:solidFill>
            </a:rPr>
            <a:t>平成</a:t>
          </a:r>
          <a:r>
            <a:rPr kumimoji="1" lang="en-US" altLang="ja-JP" sz="800" dirty="0" smtClean="0">
              <a:solidFill>
                <a:sysClr val="windowText" lastClr="000000"/>
              </a:solidFill>
            </a:rPr>
            <a:t>22</a:t>
          </a:r>
          <a:r>
            <a:rPr kumimoji="1" lang="ja-JP" altLang="en-US" sz="800" dirty="0" smtClean="0">
              <a:solidFill>
                <a:sysClr val="windowText" lastClr="000000"/>
              </a:solidFill>
            </a:rPr>
            <a:t>年内閣府　経済社会総合研究所「セルフ・ネグレクト状態にある</a:t>
          </a:r>
          <a:endParaRPr kumimoji="1" lang="en-US" altLang="ja-JP" sz="800" dirty="0" smtClean="0">
            <a:solidFill>
              <a:sysClr val="windowText" lastClr="000000"/>
            </a:solidFill>
          </a:endParaRPr>
        </a:p>
        <a:p xmlns:a="http://schemas.openxmlformats.org/drawingml/2006/main">
          <a:r>
            <a:rPr lang="ja-JP" altLang="en-US" sz="800" dirty="0" smtClean="0">
              <a:solidFill>
                <a:sysClr val="windowText" lastClr="000000"/>
              </a:solidFill>
            </a:rPr>
            <a:t>　　　　　　　　　　　　</a:t>
          </a:r>
          <a:r>
            <a:rPr kumimoji="1" lang="ja-JP" altLang="en-US" sz="800" dirty="0" smtClean="0">
              <a:solidFill>
                <a:sysClr val="windowText" lastClr="000000"/>
              </a:solidFill>
            </a:rPr>
            <a:t>高齢者に関する調査＿幸福度の視点から」</a:t>
          </a:r>
          <a:endParaRPr kumimoji="1" lang="ja-JP" altLang="en-US" sz="800"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角丸四角形 1"/>
        <cdr:cNvSpPr/>
      </cdr:nvSpPr>
      <cdr:spPr>
        <a:xfrm xmlns:a="http://schemas.openxmlformats.org/drawingml/2006/main">
          <a:off x="0" y="0"/>
          <a:ext cx="2204142" cy="3140968"/>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sz="1400" b="1" dirty="0">
            <a:solidFill>
              <a:sysClr val="windowText" lastClr="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0.86097</cdr:x>
      <cdr:y>0.87181</cdr:y>
    </cdr:from>
    <cdr:to>
      <cdr:x>1</cdr:x>
      <cdr:y>0.96461</cdr:y>
    </cdr:to>
    <cdr:sp macro="" textlink="">
      <cdr:nvSpPr>
        <cdr:cNvPr id="2" name="スライド番号プレースホルダー 4"/>
        <cdr:cNvSpPr txBox="1">
          <a:spLocks xmlns:a="http://schemas.openxmlformats.org/drawingml/2006/main"/>
        </cdr:cNvSpPr>
      </cdr:nvSpPr>
      <cdr:spPr>
        <a:xfrm xmlns:a="http://schemas.openxmlformats.org/drawingml/2006/main">
          <a:off x="4427735" y="2926672"/>
          <a:ext cx="576064" cy="311523"/>
        </a:xfrm>
        <a:prstGeom xmlns:a="http://schemas.openxmlformats.org/drawingml/2006/main" prst="rect">
          <a:avLst/>
        </a:prstGeom>
        <a:solidFill xmlns:a="http://schemas.openxmlformats.org/drawingml/2006/main">
          <a:schemeClr val="bg1">
            <a:alpha val="58000"/>
          </a:schemeClr>
        </a:solidFill>
      </cdr:spPr>
      <cdr:txBody>
        <a:bodyPr xmlns:a="http://schemas.openxmlformats.org/drawingml/2006/main" vert="horz" lIns="91440" tIns="45720" rIns="91440" bIns="4572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35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2013/11/25</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2013/11/25</a:t>
            </a:fld>
            <a:endParaRPr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6" tIns="45708" rIns="91416" bIns="45708"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16" tIns="45708" rIns="91416" bIns="45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6</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416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78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09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62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65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522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595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94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66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037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233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462732D-B858-4FAD-BBD3-2E5A19D025C0}" type="datetime1">
              <a:rPr lang="ja-JP" altLang="en-US" smtClean="0">
                <a:solidFill>
                  <a:prstClr val="black">
                    <a:tint val="75000"/>
                  </a:prstClr>
                </a:solidFill>
                <a:latin typeface="Calibri"/>
                <a:ea typeface="ＭＳ Ｐゴシック"/>
              </a:rPr>
              <a:t>2013/11/25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200833992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gi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9.png"/><Relationship Id="rId5" Type="http://schemas.openxmlformats.org/officeDocument/2006/relationships/image" Target="../media/image13.wmf"/><Relationship Id="rId10" Type="http://schemas.openxmlformats.org/officeDocument/2006/relationships/image" Target="../media/image18.gif"/><Relationship Id="rId4" Type="http://schemas.openxmlformats.org/officeDocument/2006/relationships/image" Target="../media/image12.wmf"/><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p:cNvSpPr/>
          <p:nvPr/>
        </p:nvSpPr>
        <p:spPr>
          <a:xfrm>
            <a:off x="344488" y="1947718"/>
            <a:ext cx="2808310" cy="3209477"/>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fontAlgn="auto">
              <a:spcBef>
                <a:spcPts val="0"/>
              </a:spcBef>
              <a:spcAft>
                <a:spcPts val="0"/>
              </a:spcAft>
            </a:pPr>
            <a:endParaRPr lang="en-US" altLang="ja-JP" sz="1600" b="1" u="sng" dirty="0" smtClean="0">
              <a:solidFill>
                <a:prstClr val="black"/>
              </a:solidFill>
            </a:endParaRPr>
          </a:p>
          <a:p>
            <a:pPr fontAlgn="auto">
              <a:spcBef>
                <a:spcPts val="0"/>
              </a:spcBef>
              <a:spcAft>
                <a:spcPts val="0"/>
              </a:spcAft>
            </a:pPr>
            <a:r>
              <a:rPr lang="ja-JP" altLang="en-US" sz="1600" b="1" u="sng" dirty="0" smtClean="0">
                <a:solidFill>
                  <a:prstClr val="black"/>
                </a:solidFill>
              </a:rPr>
              <a:t>地域資源の開発</a:t>
            </a:r>
            <a:r>
              <a:rPr lang="ja-JP" altLang="en-US" sz="1600" dirty="0" smtClean="0">
                <a:solidFill>
                  <a:prstClr val="black"/>
                </a:solidFill>
              </a:rPr>
              <a:t>　</a:t>
            </a:r>
            <a:endParaRPr lang="en-US" altLang="ja-JP" sz="1600" dirty="0" smtClean="0">
              <a:solidFill>
                <a:prstClr val="black"/>
              </a:solidFill>
            </a:endParaRPr>
          </a:p>
          <a:p>
            <a:pPr fontAlgn="auto">
              <a:spcBef>
                <a:spcPts val="0"/>
              </a:spcBef>
              <a:spcAft>
                <a:spcPts val="0"/>
              </a:spcAft>
            </a:pPr>
            <a:r>
              <a:rPr lang="ja-JP" altLang="en-US" sz="1600" dirty="0" smtClean="0">
                <a:solidFill>
                  <a:prstClr val="black"/>
                </a:solidFill>
              </a:rPr>
              <a:t>（例）</a:t>
            </a:r>
            <a:endParaRPr lang="en-US" altLang="ja-JP" sz="1600" dirty="0" smtClean="0">
              <a:solidFill>
                <a:prstClr val="black"/>
              </a:solidFill>
            </a:endParaRPr>
          </a:p>
          <a:p>
            <a:pPr marL="92075" indent="-92075" algn="just" fontAlgn="auto">
              <a:spcBef>
                <a:spcPts val="0"/>
              </a:spcBef>
              <a:spcAft>
                <a:spcPts val="0"/>
              </a:spcAft>
            </a:pPr>
            <a:r>
              <a:rPr lang="ja-JP" altLang="en-US" sz="1600" dirty="0" smtClean="0">
                <a:solidFill>
                  <a:prstClr val="black"/>
                </a:solidFill>
              </a:rPr>
              <a:t>・ボランティアの発掘・養成・組織化</a:t>
            </a:r>
            <a:endParaRPr lang="en-US" altLang="ja-JP" sz="1600" dirty="0" smtClean="0">
              <a:solidFill>
                <a:prstClr val="black"/>
              </a:solidFill>
            </a:endParaRPr>
          </a:p>
          <a:p>
            <a:pPr fontAlgn="auto">
              <a:spcBef>
                <a:spcPts val="0"/>
              </a:spcBef>
              <a:spcAft>
                <a:spcPts val="0"/>
              </a:spcAft>
            </a:pPr>
            <a:r>
              <a:rPr lang="ja-JP" altLang="en-US" sz="1400" dirty="0" smtClean="0">
                <a:solidFill>
                  <a:prstClr val="black"/>
                </a:solidFill>
              </a:rPr>
              <a:t>　</a:t>
            </a:r>
            <a:endParaRPr lang="en-US" altLang="ja-JP" sz="1400" dirty="0" smtClean="0">
              <a:solidFill>
                <a:prstClr val="black"/>
              </a:solidFill>
            </a:endParaRPr>
          </a:p>
          <a:p>
            <a:pPr marL="177800" indent="-177800" algn="just" fontAlgn="auto">
              <a:lnSpc>
                <a:spcPts val="1800"/>
              </a:lnSpc>
              <a:spcBef>
                <a:spcPts val="0"/>
              </a:spcBef>
              <a:spcAft>
                <a:spcPts val="0"/>
              </a:spcAft>
            </a:pPr>
            <a:r>
              <a:rPr lang="ja-JP" altLang="en-US" sz="1200" dirty="0" smtClean="0">
                <a:solidFill>
                  <a:prstClr val="black"/>
                </a:solidFill>
              </a:rPr>
              <a:t>　→　ボランティアは生活支援・介護予防の担い手として活動。高齢者の困り事の相談の対応等も実施。（コーディネーターとも連携）</a:t>
            </a:r>
            <a:r>
              <a:rPr lang="ja-JP" altLang="en-US" sz="1600" dirty="0" smtClean="0">
                <a:solidFill>
                  <a:prstClr val="black"/>
                </a:solidFill>
              </a:rPr>
              <a:t>　　</a:t>
            </a:r>
            <a:endParaRPr lang="en-US" altLang="ja-JP" sz="1600" dirty="0" smtClean="0">
              <a:solidFill>
                <a:prstClr val="black"/>
              </a:solidFill>
            </a:endParaRPr>
          </a:p>
          <a:p>
            <a:pPr fontAlgn="auto">
              <a:spcBef>
                <a:spcPts val="0"/>
              </a:spcBef>
              <a:spcAft>
                <a:spcPts val="0"/>
              </a:spcAft>
            </a:pPr>
            <a:endParaRPr lang="en-US" altLang="ja-JP" sz="1600" dirty="0">
              <a:solidFill>
                <a:prstClr val="black"/>
              </a:solidFill>
            </a:endParaRPr>
          </a:p>
          <a:p>
            <a:pPr marL="92075" indent="-92075" fontAlgn="auto">
              <a:spcBef>
                <a:spcPts val="0"/>
              </a:spcBef>
              <a:spcAft>
                <a:spcPts val="0"/>
              </a:spcAft>
            </a:pPr>
            <a:r>
              <a:rPr lang="ja-JP" altLang="en-US" sz="1600" dirty="0">
                <a:solidFill>
                  <a:prstClr val="black"/>
                </a:solidFill>
              </a:rPr>
              <a:t>・</a:t>
            </a:r>
            <a:r>
              <a:rPr lang="ja-JP" altLang="en-US" sz="1600" dirty="0" smtClean="0">
                <a:solidFill>
                  <a:prstClr val="black"/>
                </a:solidFill>
              </a:rPr>
              <a:t>生活支援・介護予防の立ち上げ支援</a:t>
            </a:r>
            <a:r>
              <a:rPr lang="ja-JP" altLang="en-US" sz="1400" dirty="0">
                <a:solidFill>
                  <a:prstClr val="black"/>
                </a:solidFill>
              </a:rPr>
              <a:t>　</a:t>
            </a:r>
            <a:r>
              <a:rPr lang="ja-JP" altLang="en-US" sz="1400" dirty="0" smtClean="0">
                <a:solidFill>
                  <a:prstClr val="black"/>
                </a:solidFill>
              </a:rPr>
              <a:t>　　　</a:t>
            </a: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smtClean="0">
                <a:solidFill>
                  <a:prstClr val="black"/>
                </a:solidFill>
              </a:rPr>
              <a:t>　　　　　　</a:t>
            </a:r>
            <a:endParaRPr lang="en-US" altLang="ja-JP" sz="1400" dirty="0" smtClean="0">
              <a:solidFill>
                <a:prstClr val="black"/>
              </a:solidFill>
            </a:endParaRPr>
          </a:p>
        </p:txBody>
      </p:sp>
      <p:sp>
        <p:nvSpPr>
          <p:cNvPr id="12" name="フローチャート: 処理 11"/>
          <p:cNvSpPr/>
          <p:nvPr/>
        </p:nvSpPr>
        <p:spPr>
          <a:xfrm>
            <a:off x="200476" y="1592872"/>
            <a:ext cx="3168352" cy="305996"/>
          </a:xfrm>
          <a:prstGeom prst="flowChartProcess">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市町村が中心となって企画・立案</a:t>
            </a:r>
            <a:endParaRPr lang="ja-JP" altLang="en-US" sz="1600" b="1" dirty="0">
              <a:solidFill>
                <a:prstClr val="black"/>
              </a:solidFill>
            </a:endParaRPr>
          </a:p>
        </p:txBody>
      </p:sp>
      <p:sp>
        <p:nvSpPr>
          <p:cNvPr id="50" name="正方形/長方形 49"/>
          <p:cNvSpPr/>
          <p:nvPr/>
        </p:nvSpPr>
        <p:spPr>
          <a:xfrm>
            <a:off x="344488" y="476672"/>
            <a:ext cx="9431968" cy="1008112"/>
          </a:xfrm>
          <a:prstGeom prst="rect">
            <a:avLst/>
          </a:prstGeom>
          <a:ln>
            <a:solidFill>
              <a:schemeClr val="tx1"/>
            </a:solidFill>
          </a:ln>
        </p:spPr>
        <p:txBody>
          <a:bodyPr wrap="square">
            <a:noAutofit/>
          </a:bodyPr>
          <a:lstStyle/>
          <a:p>
            <a:pPr marL="182563" indent="-182563" fontAlgn="auto">
              <a:spcBef>
                <a:spcPts val="0"/>
              </a:spcBef>
              <a:spcAft>
                <a:spcPts val="0"/>
              </a:spcAft>
            </a:pPr>
            <a:r>
              <a:rPr lang="ja-JP" altLang="en-US" sz="1600" dirty="0" smtClean="0">
                <a:solidFill>
                  <a:prstClr val="black"/>
                </a:solidFill>
              </a:rPr>
              <a:t>○　市町村が中心となってコーディネーターと連携しつつ、生活</a:t>
            </a:r>
            <a:r>
              <a:rPr lang="ja-JP" altLang="en-US" sz="1600" dirty="0">
                <a:solidFill>
                  <a:prstClr val="black"/>
                </a:solidFill>
              </a:rPr>
              <a:t>支援サービスの充実</a:t>
            </a:r>
            <a:r>
              <a:rPr lang="ja-JP" altLang="en-US" sz="1600" dirty="0" smtClean="0">
                <a:solidFill>
                  <a:prstClr val="black"/>
                </a:solidFill>
              </a:rPr>
              <a:t>、介護</a:t>
            </a:r>
            <a:r>
              <a:rPr lang="ja-JP" altLang="en-US" sz="1600" dirty="0">
                <a:solidFill>
                  <a:prstClr val="black"/>
                </a:solidFill>
              </a:rPr>
              <a:t>予防の推進</a:t>
            </a:r>
            <a:r>
              <a:rPr lang="ja-JP" altLang="en-US" sz="1600" dirty="0" smtClean="0">
                <a:solidFill>
                  <a:prstClr val="black"/>
                </a:solidFill>
              </a:rPr>
              <a:t>等を図ることにより、高齢者</a:t>
            </a:r>
            <a:r>
              <a:rPr lang="ja-JP" altLang="en-US" sz="1600" dirty="0">
                <a:solidFill>
                  <a:prstClr val="black"/>
                </a:solidFill>
              </a:rPr>
              <a:t>が利用可能な多様</a:t>
            </a:r>
            <a:r>
              <a:rPr lang="ja-JP" altLang="en-US" sz="1600" dirty="0" smtClean="0">
                <a:solidFill>
                  <a:prstClr val="black"/>
                </a:solidFill>
              </a:rPr>
              <a:t>なサービス</a:t>
            </a:r>
            <a:r>
              <a:rPr lang="ja-JP" altLang="en-US" sz="1600" dirty="0">
                <a:solidFill>
                  <a:prstClr val="black"/>
                </a:solidFill>
              </a:rPr>
              <a:t>が地域で提供</a:t>
            </a:r>
            <a:r>
              <a:rPr lang="ja-JP" altLang="en-US" sz="1600" dirty="0" smtClean="0">
                <a:solidFill>
                  <a:prstClr val="black"/>
                </a:solidFill>
              </a:rPr>
              <a:t>される。</a:t>
            </a:r>
            <a:endParaRPr lang="en-US" altLang="ja-JP" sz="1600" dirty="0" smtClean="0">
              <a:solidFill>
                <a:prstClr val="black"/>
              </a:solidFill>
            </a:endParaRPr>
          </a:p>
          <a:p>
            <a:pPr fontAlgn="auto">
              <a:spcBef>
                <a:spcPts val="0"/>
              </a:spcBef>
              <a:spcAft>
                <a:spcPts val="0"/>
              </a:spcAft>
            </a:pPr>
            <a:r>
              <a:rPr lang="ja-JP" altLang="en-US" sz="1600" dirty="0" smtClean="0">
                <a:solidFill>
                  <a:prstClr val="black"/>
                </a:solidFill>
              </a:rPr>
              <a:t>○　高齢者の中には事業の担い手となる者も出現。これは介護予防にもつながる。</a:t>
            </a:r>
            <a:endParaRPr lang="en-US" altLang="ja-JP" sz="1600" dirty="0" smtClean="0">
              <a:solidFill>
                <a:prstClr val="black"/>
              </a:solidFill>
            </a:endParaRPr>
          </a:p>
          <a:p>
            <a:pPr fontAlgn="auto">
              <a:spcBef>
                <a:spcPts val="0"/>
              </a:spcBef>
              <a:spcAft>
                <a:spcPts val="0"/>
              </a:spcAft>
            </a:pPr>
            <a:r>
              <a:rPr lang="ja-JP" altLang="en-US" sz="1600" dirty="0">
                <a:solidFill>
                  <a:prstClr val="black"/>
                </a:solidFill>
              </a:rPr>
              <a:t>　</a:t>
            </a:r>
            <a:r>
              <a:rPr lang="ja-JP" altLang="en-US" sz="1600" dirty="0" smtClean="0">
                <a:solidFill>
                  <a:prstClr val="black"/>
                </a:solidFill>
              </a:rPr>
              <a:t>　　⇒　高齢者を中心とした地域の支え合い（互助）が実現。</a:t>
            </a:r>
            <a:endParaRPr lang="en-US" altLang="ja-JP" sz="1600" dirty="0" smtClean="0">
              <a:solidFill>
                <a:prstClr val="black"/>
              </a:solidFill>
            </a:endParaRPr>
          </a:p>
          <a:p>
            <a:pPr fontAlgn="auto">
              <a:spcBef>
                <a:spcPts val="0"/>
              </a:spcBef>
              <a:spcAft>
                <a:spcPts val="0"/>
              </a:spcAft>
            </a:pPr>
            <a:endParaRPr lang="en-US" altLang="ja-JP" sz="1600" dirty="0" smtClean="0">
              <a:solidFill>
                <a:prstClr val="black"/>
              </a:solidFill>
            </a:endParaRPr>
          </a:p>
          <a:p>
            <a:pPr fontAlgn="auto">
              <a:spcBef>
                <a:spcPts val="0"/>
              </a:spcBef>
              <a:spcAft>
                <a:spcPts val="0"/>
              </a:spcAft>
            </a:pPr>
            <a:endParaRPr lang="en-US" altLang="ja-JP" sz="1600" dirty="0">
              <a:solidFill>
                <a:prstClr val="black"/>
              </a:solidFill>
            </a:endParaRPr>
          </a:p>
          <a:p>
            <a:endParaRPr lang="en-US" altLang="ja-JP" dirty="0"/>
          </a:p>
          <a:p>
            <a:endParaRPr lang="en-US" altLang="ja-JP" dirty="0"/>
          </a:p>
        </p:txBody>
      </p:sp>
      <p:sp>
        <p:nvSpPr>
          <p:cNvPr id="39" name="フローチャート: 処理 38"/>
          <p:cNvSpPr/>
          <p:nvPr/>
        </p:nvSpPr>
        <p:spPr>
          <a:xfrm>
            <a:off x="3800872" y="1916832"/>
            <a:ext cx="3096344" cy="1844912"/>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fontAlgn="auto">
              <a:spcBef>
                <a:spcPts val="0"/>
              </a:spcBef>
              <a:spcAft>
                <a:spcPts val="0"/>
              </a:spcAft>
            </a:pPr>
            <a:endParaRPr lang="en-US" altLang="ja-JP" sz="1400" u="sng" dirty="0" smtClean="0">
              <a:solidFill>
                <a:prstClr val="black"/>
              </a:solidFill>
            </a:endParaRPr>
          </a:p>
          <a:p>
            <a:pPr fontAlgn="auto">
              <a:spcBef>
                <a:spcPts val="0"/>
              </a:spcBef>
              <a:spcAft>
                <a:spcPts val="0"/>
              </a:spcAft>
            </a:pPr>
            <a:r>
              <a:rPr lang="ja-JP" altLang="en-US" sz="1600" b="1" u="sng" dirty="0" smtClean="0">
                <a:solidFill>
                  <a:prstClr val="black"/>
                </a:solidFill>
              </a:rPr>
              <a:t>多様な通いの場</a:t>
            </a:r>
            <a:endParaRPr lang="en-US" altLang="ja-JP" sz="1600" b="1" u="sng" dirty="0" smtClean="0">
              <a:solidFill>
                <a:prstClr val="black"/>
              </a:solidFill>
            </a:endParaRPr>
          </a:p>
          <a:p>
            <a:pPr fontAlgn="auto">
              <a:spcBef>
                <a:spcPts val="0"/>
              </a:spcBef>
              <a:spcAft>
                <a:spcPts val="0"/>
              </a:spcAft>
            </a:pPr>
            <a:r>
              <a:rPr lang="ja-JP" altLang="en-US" sz="1400" dirty="0" smtClean="0">
                <a:solidFill>
                  <a:prstClr val="black"/>
                </a:solidFill>
              </a:rPr>
              <a:t>（例）　・サロン</a:t>
            </a:r>
            <a:endParaRPr lang="en-US" altLang="ja-JP" sz="1400" dirty="0" smtClean="0">
              <a:solidFill>
                <a:prstClr val="black"/>
              </a:solidFill>
            </a:endParaRPr>
          </a:p>
          <a:p>
            <a:pPr marL="365125" fontAlgn="auto">
              <a:spcBef>
                <a:spcPts val="0"/>
              </a:spcBef>
              <a:spcAft>
                <a:spcPts val="0"/>
              </a:spcAft>
            </a:pPr>
            <a:r>
              <a:rPr lang="ja-JP" altLang="en-US" sz="1400" dirty="0">
                <a:solidFill>
                  <a:prstClr val="black"/>
                </a:solidFill>
              </a:rPr>
              <a:t>　</a:t>
            </a:r>
            <a:r>
              <a:rPr lang="ja-JP" altLang="en-US" sz="1400" dirty="0" smtClean="0">
                <a:solidFill>
                  <a:prstClr val="black"/>
                </a:solidFill>
              </a:rPr>
              <a:t>・住民</a:t>
            </a:r>
            <a:r>
              <a:rPr lang="ja-JP" altLang="en-US" sz="1400" dirty="0">
                <a:solidFill>
                  <a:prstClr val="black"/>
                </a:solidFill>
              </a:rPr>
              <a:t>主体の交流の場</a:t>
            </a:r>
            <a:r>
              <a:rPr lang="ja-JP" altLang="en-US" sz="1400" dirty="0" smtClean="0">
                <a:solidFill>
                  <a:prstClr val="black"/>
                </a:solidFill>
              </a:rPr>
              <a:t>　</a:t>
            </a:r>
            <a:endParaRPr lang="en-US" altLang="ja-JP" sz="1400" dirty="0" smtClean="0">
              <a:solidFill>
                <a:prstClr val="black"/>
              </a:solidFill>
            </a:endParaRPr>
          </a:p>
          <a:p>
            <a:pPr marL="365125" fontAlgn="auto">
              <a:spcBef>
                <a:spcPts val="0"/>
              </a:spcBef>
              <a:spcAft>
                <a:spcPts val="0"/>
              </a:spcAft>
            </a:pPr>
            <a:r>
              <a:rPr lang="ja-JP" altLang="en-US" sz="1400" dirty="0">
                <a:solidFill>
                  <a:prstClr val="black"/>
                </a:solidFill>
              </a:rPr>
              <a:t>　</a:t>
            </a:r>
            <a:r>
              <a:rPr lang="ja-JP" altLang="en-US" sz="1400" dirty="0" smtClean="0">
                <a:solidFill>
                  <a:prstClr val="black"/>
                </a:solidFill>
              </a:rPr>
              <a:t>・コミュニティカフェ</a:t>
            </a:r>
            <a:endParaRPr lang="en-US" altLang="ja-JP" sz="1400" dirty="0" smtClean="0">
              <a:solidFill>
                <a:prstClr val="black"/>
              </a:solidFill>
            </a:endParaRPr>
          </a:p>
          <a:p>
            <a:pPr marL="365125" fontAlgn="auto">
              <a:spcBef>
                <a:spcPts val="0"/>
              </a:spcBef>
              <a:spcAft>
                <a:spcPts val="0"/>
              </a:spcAft>
            </a:pPr>
            <a:r>
              <a:rPr lang="ja-JP" altLang="en-US" sz="1400" dirty="0" smtClean="0">
                <a:solidFill>
                  <a:prstClr val="black"/>
                </a:solidFill>
              </a:rPr>
              <a:t>　・認知症カフェ</a:t>
            </a:r>
            <a:endParaRPr lang="en-US" altLang="ja-JP" sz="1400" dirty="0" smtClean="0">
              <a:solidFill>
                <a:prstClr val="black"/>
              </a:solidFill>
            </a:endParaRPr>
          </a:p>
          <a:p>
            <a:pPr marL="365125" fontAlgn="auto">
              <a:spcBef>
                <a:spcPts val="0"/>
              </a:spcBef>
              <a:spcAft>
                <a:spcPts val="0"/>
              </a:spcAft>
            </a:pPr>
            <a:r>
              <a:rPr lang="ja-JP" altLang="en-US" sz="1400" dirty="0" smtClean="0">
                <a:solidFill>
                  <a:prstClr val="black"/>
                </a:solidFill>
              </a:rPr>
              <a:t>　・ミニデイサービス</a:t>
            </a:r>
            <a:endParaRPr lang="en-US" altLang="ja-JP" sz="1400" dirty="0" smtClean="0">
              <a:solidFill>
                <a:prstClr val="black"/>
              </a:solidFill>
            </a:endParaRPr>
          </a:p>
          <a:p>
            <a:pPr marL="365125" fontAlgn="auto">
              <a:spcBef>
                <a:spcPts val="0"/>
              </a:spcBef>
              <a:spcAft>
                <a:spcPts val="0"/>
              </a:spcAft>
            </a:pPr>
            <a:r>
              <a:rPr lang="ja-JP" altLang="en-US" sz="1400" dirty="0" smtClean="0">
                <a:solidFill>
                  <a:prstClr val="black"/>
                </a:solidFill>
              </a:rPr>
              <a:t>　・体操</a:t>
            </a:r>
            <a:r>
              <a:rPr lang="ja-JP" altLang="en-US" sz="1400" dirty="0">
                <a:solidFill>
                  <a:prstClr val="black"/>
                </a:solidFill>
              </a:rPr>
              <a:t>教室</a:t>
            </a:r>
            <a:endParaRPr lang="en-US" altLang="ja-JP" sz="1400" dirty="0">
              <a:solidFill>
                <a:prstClr val="black"/>
              </a:solidFill>
            </a:endParaRPr>
          </a:p>
          <a:p>
            <a:pPr marL="365125" fontAlgn="auto">
              <a:spcBef>
                <a:spcPts val="0"/>
              </a:spcBef>
              <a:spcAft>
                <a:spcPts val="0"/>
              </a:spcAft>
            </a:pPr>
            <a:r>
              <a:rPr lang="ja-JP" altLang="en-US" sz="1400" dirty="0" smtClean="0">
                <a:solidFill>
                  <a:prstClr val="black"/>
                </a:solidFill>
              </a:rPr>
              <a:t>　・運動・栄養・口腔ケア等の教室</a:t>
            </a: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p:txBody>
      </p:sp>
      <p:sp>
        <p:nvSpPr>
          <p:cNvPr id="40" name="フローチャート: 処理 39"/>
          <p:cNvSpPr/>
          <p:nvPr/>
        </p:nvSpPr>
        <p:spPr>
          <a:xfrm>
            <a:off x="3800872" y="3910744"/>
            <a:ext cx="3113760" cy="1606488"/>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u="sng" dirty="0">
                <a:solidFill>
                  <a:prstClr val="black"/>
                </a:solidFill>
              </a:rPr>
              <a:t>多様</a:t>
            </a:r>
            <a:r>
              <a:rPr lang="ja-JP" altLang="en-US" sz="1600" b="1" u="sng" dirty="0" smtClean="0">
                <a:solidFill>
                  <a:prstClr val="black"/>
                </a:solidFill>
              </a:rPr>
              <a:t>な生活支援</a:t>
            </a:r>
            <a:endParaRPr lang="en-US" altLang="ja-JP" sz="1600" b="1" u="sng" dirty="0" smtClean="0">
              <a:solidFill>
                <a:prstClr val="black"/>
              </a:solidFill>
            </a:endParaRPr>
          </a:p>
          <a:p>
            <a:pPr fontAlgn="auto">
              <a:spcBef>
                <a:spcPts val="0"/>
              </a:spcBef>
              <a:spcAft>
                <a:spcPts val="0"/>
              </a:spcAft>
            </a:pPr>
            <a:r>
              <a:rPr lang="ja-JP" altLang="en-US" sz="1400" dirty="0" smtClean="0">
                <a:solidFill>
                  <a:prstClr val="black"/>
                </a:solidFill>
              </a:rPr>
              <a:t>（例）</a:t>
            </a:r>
            <a:r>
              <a:rPr lang="ja-JP" altLang="en-US" sz="1400" dirty="0">
                <a:solidFill>
                  <a:prstClr val="black"/>
                </a:solidFill>
              </a:rPr>
              <a:t>　</a:t>
            </a:r>
            <a:r>
              <a:rPr lang="ja-JP" altLang="en-US" sz="1400" dirty="0" smtClean="0">
                <a:solidFill>
                  <a:prstClr val="black"/>
                </a:solidFill>
              </a:rPr>
              <a:t>・ゴミ出し</a:t>
            </a:r>
            <a:endParaRPr lang="en-US" altLang="ja-JP" sz="1400" dirty="0" smtClean="0">
              <a:solidFill>
                <a:prstClr val="black"/>
              </a:solidFill>
            </a:endParaRPr>
          </a:p>
          <a:p>
            <a:pPr marL="365125" fontAlgn="auto">
              <a:spcBef>
                <a:spcPts val="0"/>
              </a:spcBef>
              <a:spcAft>
                <a:spcPts val="0"/>
              </a:spcAft>
            </a:pPr>
            <a:r>
              <a:rPr lang="ja-JP" altLang="en-US" sz="1400" dirty="0">
                <a:solidFill>
                  <a:prstClr val="black"/>
                </a:solidFill>
              </a:rPr>
              <a:t>　</a:t>
            </a:r>
            <a:r>
              <a:rPr lang="ja-JP" altLang="en-US" sz="1400" dirty="0" smtClean="0">
                <a:solidFill>
                  <a:prstClr val="black"/>
                </a:solidFill>
              </a:rPr>
              <a:t>・洗濯物の取り入れ</a:t>
            </a:r>
            <a:endParaRPr lang="en-US" altLang="ja-JP" sz="1400" dirty="0" smtClean="0">
              <a:solidFill>
                <a:prstClr val="black"/>
              </a:solidFill>
            </a:endParaRPr>
          </a:p>
          <a:p>
            <a:pPr marL="365125" fontAlgn="auto">
              <a:spcBef>
                <a:spcPts val="0"/>
              </a:spcBef>
              <a:spcAft>
                <a:spcPts val="0"/>
              </a:spcAft>
            </a:pPr>
            <a:r>
              <a:rPr lang="ja-JP" altLang="en-US" sz="1400" dirty="0">
                <a:solidFill>
                  <a:prstClr val="black"/>
                </a:solidFill>
              </a:rPr>
              <a:t>　</a:t>
            </a:r>
            <a:r>
              <a:rPr lang="ja-JP" altLang="en-US" sz="1400" dirty="0" smtClean="0">
                <a:solidFill>
                  <a:prstClr val="black"/>
                </a:solidFill>
              </a:rPr>
              <a:t>・食器洗い　</a:t>
            </a:r>
            <a:endParaRPr lang="en-US" altLang="ja-JP" sz="1400" dirty="0" smtClean="0">
              <a:solidFill>
                <a:prstClr val="black"/>
              </a:solidFill>
            </a:endParaRPr>
          </a:p>
          <a:p>
            <a:pPr marL="365125" fontAlgn="auto">
              <a:spcBef>
                <a:spcPts val="0"/>
              </a:spcBef>
              <a:spcAft>
                <a:spcPts val="0"/>
              </a:spcAft>
            </a:pPr>
            <a:r>
              <a:rPr lang="ja-JP" altLang="en-US" sz="1400" dirty="0" smtClean="0">
                <a:solidFill>
                  <a:prstClr val="black"/>
                </a:solidFill>
              </a:rPr>
              <a:t>　・配食</a:t>
            </a:r>
            <a:endParaRPr lang="en-US" altLang="ja-JP" sz="1400" dirty="0" smtClean="0">
              <a:solidFill>
                <a:prstClr val="black"/>
              </a:solidFill>
            </a:endParaRPr>
          </a:p>
          <a:p>
            <a:pPr marL="365125" fontAlgn="auto">
              <a:spcBef>
                <a:spcPts val="0"/>
              </a:spcBef>
              <a:spcAft>
                <a:spcPts val="0"/>
              </a:spcAft>
            </a:pPr>
            <a:r>
              <a:rPr lang="ja-JP" altLang="en-US" sz="1400" dirty="0" smtClean="0">
                <a:solidFill>
                  <a:prstClr val="black"/>
                </a:solidFill>
              </a:rPr>
              <a:t>　・見守り</a:t>
            </a:r>
            <a:endParaRPr lang="en-US" altLang="ja-JP" sz="1400" dirty="0" smtClean="0">
              <a:solidFill>
                <a:prstClr val="black"/>
              </a:solidFill>
            </a:endParaRPr>
          </a:p>
          <a:p>
            <a:pPr marL="365125" fontAlgn="auto">
              <a:spcBef>
                <a:spcPts val="0"/>
              </a:spcBef>
              <a:spcAft>
                <a:spcPts val="0"/>
              </a:spcAft>
            </a:pPr>
            <a:r>
              <a:rPr lang="ja-JP" altLang="en-US" sz="1400" dirty="0">
                <a:solidFill>
                  <a:prstClr val="black"/>
                </a:solidFill>
              </a:rPr>
              <a:t>　</a:t>
            </a:r>
            <a:r>
              <a:rPr lang="ja-JP" altLang="en-US" sz="1400" dirty="0" smtClean="0">
                <a:solidFill>
                  <a:prstClr val="black"/>
                </a:solidFill>
              </a:rPr>
              <a:t>・安否確認</a:t>
            </a:r>
            <a:endParaRPr lang="en-US" altLang="ja-JP" sz="1400" dirty="0" smtClean="0">
              <a:solidFill>
                <a:prstClr val="black"/>
              </a:solidFill>
            </a:endParaRPr>
          </a:p>
        </p:txBody>
      </p:sp>
      <p:sp>
        <p:nvSpPr>
          <p:cNvPr id="52" name="フローチャート: 処理 51"/>
          <p:cNvSpPr/>
          <p:nvPr/>
        </p:nvSpPr>
        <p:spPr>
          <a:xfrm>
            <a:off x="4160912" y="1610836"/>
            <a:ext cx="2652295" cy="305996"/>
          </a:xfrm>
          <a:prstGeom prst="flowChartProcess">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介護予防・生活支援の充実</a:t>
            </a:r>
            <a:endParaRPr lang="ja-JP" altLang="en-US" sz="1600" b="1" dirty="0">
              <a:solidFill>
                <a:prstClr val="black"/>
              </a:solidFill>
            </a:endParaRPr>
          </a:p>
        </p:txBody>
      </p:sp>
      <p:sp>
        <p:nvSpPr>
          <p:cNvPr id="17" name="上矢印 16"/>
          <p:cNvSpPr/>
          <p:nvPr/>
        </p:nvSpPr>
        <p:spPr>
          <a:xfrm>
            <a:off x="5025010" y="5587059"/>
            <a:ext cx="432049" cy="578251"/>
          </a:xfrm>
          <a:prstGeom prst="upArrow">
            <a:avLst/>
          </a:prstGeom>
          <a:solidFill>
            <a:schemeClr val="bg2"/>
          </a:solidFill>
          <a:ln w="6350">
            <a:solidFill>
              <a:schemeClr val="bg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 name="右矢印 17"/>
          <p:cNvSpPr/>
          <p:nvPr/>
        </p:nvSpPr>
        <p:spPr>
          <a:xfrm>
            <a:off x="3296818" y="3284984"/>
            <a:ext cx="360040" cy="792088"/>
          </a:xfrm>
          <a:prstGeom prst="rightArrow">
            <a:avLst/>
          </a:prstGeom>
          <a:solidFill>
            <a:schemeClr val="tx2">
              <a:lumMod val="60000"/>
              <a:lumOff val="40000"/>
            </a:schemeClr>
          </a:solidFill>
          <a:ln w="6350">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テキスト ボックス 18"/>
          <p:cNvSpPr txBox="1"/>
          <p:nvPr/>
        </p:nvSpPr>
        <p:spPr>
          <a:xfrm>
            <a:off x="5538570" y="5517235"/>
            <a:ext cx="1502665" cy="738664"/>
          </a:xfrm>
          <a:prstGeom prst="rect">
            <a:avLst/>
          </a:prstGeom>
          <a:noFill/>
        </p:spPr>
        <p:txBody>
          <a:bodyPr wrap="square" rtlCol="0">
            <a:spAutoFit/>
          </a:bodyPr>
          <a:lstStyle/>
          <a:p>
            <a:r>
              <a:rPr lang="ja-JP" altLang="en-US" sz="1400" dirty="0" smtClean="0"/>
              <a:t>参加・活用</a:t>
            </a:r>
            <a:endParaRPr lang="en-US" altLang="ja-JP" sz="1400" dirty="0" smtClean="0"/>
          </a:p>
          <a:p>
            <a:r>
              <a:rPr kumimoji="1" lang="ja-JP" altLang="en-US" sz="1400" dirty="0" smtClean="0"/>
              <a:t>（担い手となる</a:t>
            </a:r>
            <a:endParaRPr kumimoji="1" lang="en-US" altLang="ja-JP" sz="1400" dirty="0" smtClean="0"/>
          </a:p>
          <a:p>
            <a:r>
              <a:rPr lang="ja-JP" altLang="en-US" sz="1400" dirty="0"/>
              <a:t>　</a:t>
            </a:r>
            <a:r>
              <a:rPr kumimoji="1" lang="ja-JP" altLang="en-US" sz="1400" dirty="0" smtClean="0"/>
              <a:t>高齢者も出現</a:t>
            </a:r>
            <a:r>
              <a:rPr kumimoji="1" lang="ja-JP" altLang="en-US" sz="1200" dirty="0" smtClean="0"/>
              <a:t>）</a:t>
            </a:r>
            <a:endParaRPr kumimoji="1" lang="en-US" altLang="ja-JP" sz="1200" dirty="0" smtClean="0"/>
          </a:p>
        </p:txBody>
      </p:sp>
      <p:sp>
        <p:nvSpPr>
          <p:cNvPr id="21" name="上矢印 20"/>
          <p:cNvSpPr/>
          <p:nvPr/>
        </p:nvSpPr>
        <p:spPr>
          <a:xfrm>
            <a:off x="1496616" y="5328592"/>
            <a:ext cx="456790" cy="692696"/>
          </a:xfrm>
          <a:prstGeom prst="upArrow">
            <a:avLst/>
          </a:prstGeom>
          <a:solidFill>
            <a:srgbClr val="FFFF00">
              <a:alpha val="50000"/>
            </a:srgbClr>
          </a:solidFill>
          <a:ln w="63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6" name="テキスト ボックス 55"/>
          <p:cNvSpPr txBox="1"/>
          <p:nvPr/>
        </p:nvSpPr>
        <p:spPr>
          <a:xfrm>
            <a:off x="488507" y="5785525"/>
            <a:ext cx="1502665" cy="307777"/>
          </a:xfrm>
          <a:prstGeom prst="rect">
            <a:avLst/>
          </a:prstGeom>
          <a:noFill/>
        </p:spPr>
        <p:txBody>
          <a:bodyPr wrap="square" rtlCol="0">
            <a:spAutoFit/>
          </a:bodyPr>
          <a:lstStyle/>
          <a:p>
            <a:r>
              <a:rPr lang="ja-JP" altLang="en-US" sz="1400" dirty="0" smtClean="0"/>
              <a:t>連携・協力</a:t>
            </a:r>
            <a:endParaRPr lang="en-US" altLang="ja-JP" sz="1400" dirty="0" smtClean="0"/>
          </a:p>
        </p:txBody>
      </p:sp>
      <p:sp>
        <p:nvSpPr>
          <p:cNvPr id="22" name="右矢印 21"/>
          <p:cNvSpPr/>
          <p:nvPr/>
        </p:nvSpPr>
        <p:spPr>
          <a:xfrm rot="-2700000">
            <a:off x="2933130" y="5524403"/>
            <a:ext cx="792088" cy="338406"/>
          </a:xfrm>
          <a:prstGeom prst="rightArrow">
            <a:avLst/>
          </a:prstGeom>
          <a:solidFill>
            <a:srgbClr val="FFFF00">
              <a:alpha val="51000"/>
            </a:srgbClr>
          </a:solidFill>
          <a:ln w="63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7" name="四角形吹き出し 56"/>
          <p:cNvSpPr/>
          <p:nvPr/>
        </p:nvSpPr>
        <p:spPr>
          <a:xfrm>
            <a:off x="7069979" y="1826860"/>
            <a:ext cx="2699114" cy="594028"/>
          </a:xfrm>
          <a:prstGeom prst="wedgeRectCallout">
            <a:avLst>
              <a:gd name="adj1" fmla="val -56101"/>
              <a:gd name="adj2" fmla="val 50288"/>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研修を受けたボランティアが地区の集会所で介護予防教室を運営。</a:t>
            </a:r>
            <a:endParaRPr lang="ja-JP" altLang="en-US" sz="1200" dirty="0">
              <a:solidFill>
                <a:prstClr val="black"/>
              </a:solidFill>
            </a:endParaRPr>
          </a:p>
        </p:txBody>
      </p:sp>
      <p:sp>
        <p:nvSpPr>
          <p:cNvPr id="58" name="四角形吹き出し 57"/>
          <p:cNvSpPr/>
          <p:nvPr/>
        </p:nvSpPr>
        <p:spPr>
          <a:xfrm>
            <a:off x="7121683" y="2708920"/>
            <a:ext cx="2647410" cy="720080"/>
          </a:xfrm>
          <a:prstGeom prst="wedgeRectCallout">
            <a:avLst>
              <a:gd name="adj1" fmla="val -57194"/>
              <a:gd name="adj2" fmla="val -40141"/>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小規模多機能居宅介護に交流施設を併設。地域の</a:t>
            </a:r>
            <a:r>
              <a:rPr lang="ja-JP" altLang="en-US" sz="1400" dirty="0">
                <a:solidFill>
                  <a:prstClr val="black"/>
                </a:solidFill>
              </a:rPr>
              <a:t>サロン</a:t>
            </a:r>
            <a:r>
              <a:rPr lang="ja-JP" altLang="en-US" sz="1400" dirty="0" smtClean="0">
                <a:solidFill>
                  <a:prstClr val="black"/>
                </a:solidFill>
              </a:rPr>
              <a:t>として活用。子どもとの交流も実施。</a:t>
            </a:r>
            <a:endParaRPr lang="ja-JP" altLang="en-US" sz="1200" dirty="0">
              <a:solidFill>
                <a:prstClr val="black"/>
              </a:solidFill>
            </a:endParaRPr>
          </a:p>
        </p:txBody>
      </p:sp>
      <p:sp>
        <p:nvSpPr>
          <p:cNvPr id="59" name="四角形吹き出し 58"/>
          <p:cNvSpPr/>
          <p:nvPr/>
        </p:nvSpPr>
        <p:spPr>
          <a:xfrm>
            <a:off x="7113243" y="3681028"/>
            <a:ext cx="2655853" cy="756084"/>
          </a:xfrm>
          <a:prstGeom prst="wedgeRectCallout">
            <a:avLst>
              <a:gd name="adj1" fmla="val -57240"/>
              <a:gd name="adj2" fmla="val 42960"/>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研修を受けたボランティアが高齢者と一緒に洗濯物を取り入れる等生活行為の自立を支援。</a:t>
            </a:r>
            <a:endParaRPr lang="ja-JP" altLang="en-US" sz="1200" dirty="0">
              <a:solidFill>
                <a:prstClr val="black"/>
              </a:solidFill>
            </a:endParaRPr>
          </a:p>
        </p:txBody>
      </p:sp>
      <p:sp>
        <p:nvSpPr>
          <p:cNvPr id="60" name="四角形吹き出し 59"/>
          <p:cNvSpPr/>
          <p:nvPr/>
        </p:nvSpPr>
        <p:spPr>
          <a:xfrm>
            <a:off x="7185251" y="5301208"/>
            <a:ext cx="2583845" cy="720080"/>
          </a:xfrm>
          <a:prstGeom prst="wedgeRectCallout">
            <a:avLst>
              <a:gd name="adj1" fmla="val -58127"/>
              <a:gd name="adj2" fmla="val -55435"/>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交番、金融機関、コンビニ等幅広い関係機関が連携し、認知症の高齢者の見守り体制を構築。</a:t>
            </a:r>
            <a:endParaRPr lang="ja-JP" altLang="en-US" sz="1200" dirty="0">
              <a:solidFill>
                <a:prstClr val="black"/>
              </a:solidFill>
            </a:endParaRPr>
          </a:p>
        </p:txBody>
      </p:sp>
      <p:sp>
        <p:nvSpPr>
          <p:cNvPr id="61" name="四角形吹き出し 60"/>
          <p:cNvSpPr/>
          <p:nvPr/>
        </p:nvSpPr>
        <p:spPr>
          <a:xfrm>
            <a:off x="7185251" y="4581128"/>
            <a:ext cx="2583845" cy="614604"/>
          </a:xfrm>
          <a:prstGeom prst="wedgeRectCallout">
            <a:avLst>
              <a:gd name="adj1" fmla="val -60364"/>
              <a:gd name="adj2" fmla="val 1495"/>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地域活性化を推進するＮＰＯが地域</a:t>
            </a:r>
            <a:r>
              <a:rPr lang="ja-JP" altLang="en-US" sz="1400" dirty="0">
                <a:solidFill>
                  <a:prstClr val="black"/>
                </a:solidFill>
              </a:rPr>
              <a:t>に</a:t>
            </a:r>
            <a:r>
              <a:rPr lang="ja-JP" altLang="en-US" sz="1400" dirty="0" smtClean="0">
                <a:solidFill>
                  <a:prstClr val="black"/>
                </a:solidFill>
              </a:rPr>
              <a:t>配食サービスを展開。</a:t>
            </a:r>
            <a:endParaRPr lang="ja-JP" altLang="en-US" sz="1100" dirty="0">
              <a:solidFill>
                <a:prstClr val="black"/>
              </a:solidFill>
            </a:endParaRPr>
          </a:p>
        </p:txBody>
      </p:sp>
      <p:sp>
        <p:nvSpPr>
          <p:cNvPr id="23" name="角丸四角形 22"/>
          <p:cNvSpPr/>
          <p:nvPr/>
        </p:nvSpPr>
        <p:spPr>
          <a:xfrm>
            <a:off x="560511" y="6170315"/>
            <a:ext cx="2227401" cy="432000"/>
          </a:xfrm>
          <a:prstGeom prst="roundRect">
            <a:avLst/>
          </a:prstGeom>
          <a:solidFill>
            <a:srgbClr val="FFFF00">
              <a:alpha val="51000"/>
            </a:srgbClr>
          </a:solidFill>
          <a:ln w="63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コーディネーター</a:t>
            </a:r>
          </a:p>
        </p:txBody>
      </p:sp>
      <p:sp>
        <p:nvSpPr>
          <p:cNvPr id="24" name="角丸四角形 23"/>
          <p:cNvSpPr/>
          <p:nvPr/>
        </p:nvSpPr>
        <p:spPr>
          <a:xfrm>
            <a:off x="4160916" y="6242323"/>
            <a:ext cx="2652294" cy="432000"/>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支援を要する高齢者</a:t>
            </a:r>
            <a:endParaRPr lang="ja-JP" altLang="en-US" b="1" dirty="0">
              <a:solidFill>
                <a:prstClr val="black"/>
              </a:solidFill>
            </a:endParaRPr>
          </a:p>
        </p:txBody>
      </p:sp>
      <p:sp>
        <p:nvSpPr>
          <p:cNvPr id="25" name="タイトル 60"/>
          <p:cNvSpPr txBox="1">
            <a:spLocks/>
          </p:cNvSpPr>
          <p:nvPr/>
        </p:nvSpPr>
        <p:spPr>
          <a:xfrm>
            <a:off x="128467"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HGP創英角ｺﾞｼｯｸUB" pitchFamily="50" charset="-128"/>
                <a:ea typeface="HGP創英角ｺﾞｼｯｸUB" pitchFamily="50" charset="-128"/>
              </a:rPr>
              <a:t>　（４）生活支援・介護予防の充実</a:t>
            </a:r>
            <a:endParaRPr lang="ja-JP" altLang="en-US" sz="2400" dirty="0">
              <a:latin typeface="HGP創英角ｺﾞｼｯｸUB" pitchFamily="50" charset="-128"/>
              <a:ea typeface="HGP創英角ｺﾞｼｯｸUB" pitchFamily="50" charset="-128"/>
            </a:endParaRPr>
          </a:p>
        </p:txBody>
      </p:sp>
      <p:sp>
        <p:nvSpPr>
          <p:cNvPr id="26"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33</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380838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9"/>
            <a:ext cx="9906000" cy="576063"/>
          </a:xfrm>
        </p:spPr>
        <p:txBody>
          <a:bodyPr>
            <a:noAutofit/>
          </a:bodyPr>
          <a:lstStyle/>
          <a:p>
            <a:r>
              <a:rPr lang="ja-JP" altLang="en-US" sz="1900" b="1" dirty="0" smtClean="0"/>
              <a:t>小規模多機能型居宅介護事業所を中核とした地域コミュニティの推進（北海道美瑛町）</a:t>
            </a:r>
            <a:endParaRPr kumimoji="1" lang="ja-JP" altLang="en-US" sz="1900" b="1" dirty="0"/>
          </a:p>
        </p:txBody>
      </p:sp>
      <p:pic>
        <p:nvPicPr>
          <p:cNvPr id="4" name="図 3" descr="25.3.15　東京　質の向上報告会修正版2.jpg"/>
          <p:cNvPicPr/>
          <p:nvPr/>
        </p:nvPicPr>
        <p:blipFill>
          <a:blip r:embed="rId2" cstate="print"/>
          <a:stretch>
            <a:fillRect/>
          </a:stretch>
        </p:blipFill>
        <p:spPr>
          <a:xfrm>
            <a:off x="512311" y="2460086"/>
            <a:ext cx="5465470" cy="4306577"/>
          </a:xfrm>
          <a:prstGeom prst="rect">
            <a:avLst/>
          </a:prstGeom>
        </p:spPr>
      </p:pic>
      <p:sp>
        <p:nvSpPr>
          <p:cNvPr id="3" name="サブタイトル 2"/>
          <p:cNvSpPr>
            <a:spLocks noGrp="1"/>
          </p:cNvSpPr>
          <p:nvPr>
            <p:ph type="subTitle" idx="1"/>
          </p:nvPr>
        </p:nvSpPr>
        <p:spPr>
          <a:xfrm>
            <a:off x="272480" y="836712"/>
            <a:ext cx="9380271" cy="1932614"/>
          </a:xfrm>
          <a:ln w="6350">
            <a:solidFill>
              <a:schemeClr val="tx1"/>
            </a:solidFill>
          </a:ln>
        </p:spPr>
        <p:txBody>
          <a:bodyPr>
            <a:normAutofit/>
          </a:bodyPr>
          <a:lstStyle/>
          <a:p>
            <a:pPr marL="177800" indent="-177800" algn="just"/>
            <a:r>
              <a:rPr kumimoji="1" lang="ja-JP" altLang="en-US" sz="1700" kern="0" dirty="0" smtClean="0">
                <a:solidFill>
                  <a:schemeClr val="tx1"/>
                </a:solidFill>
              </a:rPr>
              <a:t>○　小規模多機能居宅介護事業所の整備に当たっては、計画段階から住民意見を深く反映させるとともに、開設後も住民が参画する「運営推進会議」が事業所のあり方や地域との関わりを議論し、小規模多機能型居宅介護事業所を中核とし、住民との協働による地域コミュニティの推進を図っている。</a:t>
            </a:r>
            <a:endParaRPr kumimoji="1" lang="en-US" altLang="ja-JP" sz="1700" kern="0" dirty="0" smtClean="0">
              <a:solidFill>
                <a:schemeClr val="tx1"/>
              </a:solidFill>
            </a:endParaRPr>
          </a:p>
          <a:p>
            <a:pPr marL="174625" algn="just"/>
            <a:r>
              <a:rPr lang="ja-JP" altLang="en-US" sz="1200" kern="0" dirty="0" smtClean="0">
                <a:solidFill>
                  <a:schemeClr val="tx1"/>
                </a:solidFill>
              </a:rPr>
              <a:t>・小規模多機能型居宅介護事業所に併設した地域交流スペースを活用した喫茶店（サロン活動）</a:t>
            </a:r>
            <a:r>
              <a:rPr lang="ja-JP" altLang="en-US" sz="1200" kern="0" dirty="0">
                <a:solidFill>
                  <a:schemeClr val="tx1"/>
                </a:solidFill>
              </a:rPr>
              <a:t>　</a:t>
            </a:r>
            <a:r>
              <a:rPr lang="ja-JP" altLang="en-US" sz="1200" kern="0" dirty="0" smtClean="0">
                <a:solidFill>
                  <a:schemeClr val="tx1"/>
                </a:solidFill>
              </a:rPr>
              <a:t>　月１回開催、４０名程度来店</a:t>
            </a:r>
            <a:endParaRPr lang="en-US" altLang="ja-JP" sz="1200" kern="0" dirty="0" smtClean="0">
              <a:solidFill>
                <a:schemeClr val="tx1"/>
              </a:solidFill>
            </a:endParaRPr>
          </a:p>
          <a:p>
            <a:pPr marL="174625" algn="just"/>
            <a:r>
              <a:rPr lang="ja-JP" altLang="en-US" sz="1200" kern="0" dirty="0" smtClean="0">
                <a:solidFill>
                  <a:schemeClr val="tx1"/>
                </a:solidFill>
              </a:rPr>
              <a:t>・小規模多機能型居宅介護事業所が仲介し、協力員による安否確認　　　協力員（運営推進会議メンバー）２０名</a:t>
            </a:r>
            <a:endParaRPr lang="en-US" altLang="ja-JP" sz="1200" kern="0" dirty="0" smtClean="0">
              <a:solidFill>
                <a:schemeClr val="tx1"/>
              </a:solidFill>
            </a:endParaRPr>
          </a:p>
          <a:p>
            <a:pPr marL="174625" algn="l"/>
            <a:r>
              <a:rPr lang="ja-JP" altLang="en-US" sz="1200" kern="0" dirty="0" smtClean="0">
                <a:solidFill>
                  <a:schemeClr val="tx1"/>
                </a:solidFill>
              </a:rPr>
              <a:t>・ふれあい昼食会　月１回開催　　　３０～４０名程度参加</a:t>
            </a:r>
            <a:endParaRPr kumimoji="1" lang="en-US" altLang="ja-JP" sz="1700" kern="0" dirty="0" smtClean="0">
              <a:solidFill>
                <a:schemeClr val="tx1"/>
              </a:solidFill>
            </a:endParaRPr>
          </a:p>
          <a:p>
            <a:pPr algn="l"/>
            <a:r>
              <a:rPr kumimoji="1" lang="ja-JP" altLang="en-US" sz="1700" kern="0" dirty="0" smtClean="0">
                <a:solidFill>
                  <a:schemeClr val="tx1"/>
                </a:solidFill>
              </a:rPr>
              <a:t>○　平成</a:t>
            </a:r>
            <a:r>
              <a:rPr lang="ja-JP" altLang="en-US" sz="1700" kern="0" dirty="0">
                <a:solidFill>
                  <a:schemeClr val="tx1"/>
                </a:solidFill>
              </a:rPr>
              <a:t>２５</a:t>
            </a:r>
            <a:r>
              <a:rPr kumimoji="1" lang="ja-JP" altLang="en-US" sz="1700" kern="0" dirty="0" smtClean="0">
                <a:solidFill>
                  <a:schemeClr val="tx1"/>
                </a:solidFill>
              </a:rPr>
              <a:t>年</a:t>
            </a:r>
            <a:r>
              <a:rPr lang="ja-JP" altLang="en-US" sz="1700" kern="0" dirty="0" smtClean="0">
                <a:solidFill>
                  <a:schemeClr val="tx1"/>
                </a:solidFill>
              </a:rPr>
              <a:t>４月現在、４日常生活圏域で５事業所を展開中。</a:t>
            </a:r>
            <a:endParaRPr kumimoji="1" lang="ja-JP" altLang="en-US" sz="1700" kern="0" dirty="0">
              <a:solidFill>
                <a:schemeClr val="tx1"/>
              </a:solidFill>
            </a:endParaRPr>
          </a:p>
        </p:txBody>
      </p:sp>
      <p:pic>
        <p:nvPicPr>
          <p:cNvPr id="5" name="図 4" descr="見学者紹介用プレゼン　４月２５日.jpg"/>
          <p:cNvPicPr/>
          <p:nvPr/>
        </p:nvPicPr>
        <p:blipFill>
          <a:blip r:embed="rId3" cstate="print"/>
          <a:stretch>
            <a:fillRect/>
          </a:stretch>
        </p:blipFill>
        <p:spPr>
          <a:xfrm>
            <a:off x="5977782" y="3212976"/>
            <a:ext cx="3444888" cy="3312368"/>
          </a:xfrm>
          <a:prstGeom prst="rect">
            <a:avLst/>
          </a:prstGeom>
        </p:spPr>
      </p:pic>
      <p:sp>
        <p:nvSpPr>
          <p:cNvPr id="7" name="テキスト ボックス 6"/>
          <p:cNvSpPr txBox="1"/>
          <p:nvPr/>
        </p:nvSpPr>
        <p:spPr>
          <a:xfrm>
            <a:off x="0" y="-1"/>
            <a:ext cx="1404156" cy="369332"/>
          </a:xfrm>
          <a:prstGeom prst="rect">
            <a:avLst/>
          </a:prstGeom>
          <a:noFill/>
        </p:spPr>
        <p:txBody>
          <a:bodyPr wrap="square" rtlCol="0">
            <a:spAutoFit/>
          </a:bodyPr>
          <a:lstStyle/>
          <a:p>
            <a:r>
              <a:rPr lang="ja-JP" altLang="en-US" dirty="0" smtClean="0">
                <a:solidFill>
                  <a:prstClr val="black"/>
                </a:solidFill>
              </a:rPr>
              <a:t>（参考）</a:t>
            </a:r>
            <a:endParaRPr lang="ja-JP" altLang="en-US" dirty="0">
              <a:solidFill>
                <a:prstClr val="black"/>
              </a:solidFill>
            </a:endParaRPr>
          </a:p>
        </p:txBody>
      </p:sp>
      <p:sp>
        <p:nvSpPr>
          <p:cNvPr id="9"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5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4"/>
          <p:cNvGraphicFramePr>
            <a:graphicFrameLocks/>
          </p:cNvGraphicFramePr>
          <p:nvPr/>
        </p:nvGraphicFramePr>
        <p:xfrm>
          <a:off x="1" y="3645024"/>
          <a:ext cx="4953000" cy="3212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nvGraphicFramePr>
        <p:xfrm>
          <a:off x="1" y="404664"/>
          <a:ext cx="4953000"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 4"/>
          <p:cNvGraphicFramePr>
            <a:graphicFrameLocks/>
          </p:cNvGraphicFramePr>
          <p:nvPr/>
        </p:nvGraphicFramePr>
        <p:xfrm>
          <a:off x="4953001" y="404664"/>
          <a:ext cx="4953000"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コンテンツ プレースホルダ 4"/>
          <p:cNvGraphicFramePr>
            <a:graphicFrameLocks/>
          </p:cNvGraphicFramePr>
          <p:nvPr>
            <p:extLst>
              <p:ext uri="{D42A27DB-BD31-4B8C-83A1-F6EECF244321}">
                <p14:modId xmlns:p14="http://schemas.microsoft.com/office/powerpoint/2010/main" val="1360044594"/>
              </p:ext>
            </p:extLst>
          </p:nvPr>
        </p:nvGraphicFramePr>
        <p:xfrm>
          <a:off x="4953001" y="3645024"/>
          <a:ext cx="4953000" cy="3212976"/>
        </p:xfrm>
        <a:graphic>
          <a:graphicData uri="http://schemas.openxmlformats.org/drawingml/2006/chart">
            <c:chart xmlns:c="http://schemas.openxmlformats.org/drawingml/2006/chart" xmlns:r="http://schemas.openxmlformats.org/officeDocument/2006/relationships" r:id="rId5"/>
          </a:graphicData>
        </a:graphic>
      </p:graphicFrame>
      <p:sp>
        <p:nvSpPr>
          <p:cNvPr id="9" name="タイトル 1"/>
          <p:cNvSpPr txBox="1">
            <a:spLocks/>
          </p:cNvSpPr>
          <p:nvPr/>
        </p:nvSpPr>
        <p:spPr>
          <a:xfrm>
            <a:off x="2302" y="44624"/>
            <a:ext cx="9906000" cy="404664"/>
          </a:xfrm>
          <a:prstGeom prst="rect">
            <a:avLst/>
          </a:prstGeom>
          <a:noFill/>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生活支援のニーズ</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テキスト ボックス 9"/>
          <p:cNvSpPr txBox="1">
            <a:spLocks noChangeArrowheads="1"/>
          </p:cNvSpPr>
          <p:nvPr/>
        </p:nvSpPr>
        <p:spPr bwMode="auto">
          <a:xfrm>
            <a:off x="4953029" y="3645028"/>
            <a:ext cx="4726103" cy="46166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HG丸ｺﾞｼｯｸM-PRO" pitchFamily="50" charset="-128"/>
                <a:ea typeface="HG丸ｺﾞｼｯｸM-PRO" pitchFamily="50" charset="-128"/>
              </a:rPr>
              <a:t>　</a:t>
            </a:r>
            <a:r>
              <a:rPr lang="en-US" altLang="ja-JP" sz="1200" b="1" dirty="0" smtClean="0">
                <a:latin typeface="HG丸ｺﾞｼｯｸM-PRO" pitchFamily="50" charset="-128"/>
                <a:ea typeface="HG丸ｺﾞｼｯｸM-PRO" pitchFamily="50" charset="-128"/>
              </a:rPr>
              <a:t>1</a:t>
            </a:r>
            <a:r>
              <a:rPr lang="ja-JP" altLang="en-US" sz="1200" b="1" dirty="0" smtClean="0">
                <a:latin typeface="HG丸ｺﾞｼｯｸM-PRO" pitchFamily="50" charset="-128"/>
                <a:ea typeface="HG丸ｺﾞｼｯｸM-PRO" pitchFamily="50" charset="-128"/>
              </a:rPr>
              <a:t>人暮らし高齢者世帯が生活行動の中で困っていること</a:t>
            </a:r>
            <a:endParaRPr lang="en-US" altLang="ja-JP" sz="1200" b="1" dirty="0" smtClean="0">
              <a:latin typeface="HG丸ｺﾞｼｯｸM-PRO" pitchFamily="50" charset="-128"/>
              <a:ea typeface="HG丸ｺﾞｼｯｸM-PRO" pitchFamily="50" charset="-128"/>
            </a:endParaRPr>
          </a:p>
          <a:p>
            <a:pPr algn="ctr"/>
            <a:r>
              <a:rPr lang="ja-JP" altLang="en-US" dirty="0" smtClean="0">
                <a:latin typeface="HG丸ｺﾞｼｯｸM-PRO" pitchFamily="50" charset="-128"/>
                <a:ea typeface="HG丸ｺﾞｼｯｸM-PRO" pitchFamily="50" charset="-128"/>
              </a:rPr>
              <a:t>（愛知県居住で</a:t>
            </a:r>
            <a:r>
              <a:rPr lang="en-US" altLang="ja-JP" dirty="0" smtClean="0">
                <a:latin typeface="HG丸ｺﾞｼｯｸM-PRO" pitchFamily="50" charset="-128"/>
                <a:ea typeface="HG丸ｺﾞｼｯｸM-PRO" pitchFamily="50" charset="-128"/>
              </a:rPr>
              <a:t>75</a:t>
            </a:r>
            <a:r>
              <a:rPr lang="ja-JP" altLang="en-US" dirty="0" smtClean="0">
                <a:latin typeface="HG丸ｺﾞｼｯｸM-PRO" pitchFamily="50" charset="-128"/>
                <a:ea typeface="HG丸ｺﾞｼｯｸM-PRO" pitchFamily="50" charset="-128"/>
              </a:rPr>
              <a:t>歳以上の</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人暮らし高齢者　</a:t>
            </a:r>
            <a:r>
              <a:rPr lang="en-US" altLang="ja-JP" dirty="0" smtClean="0">
                <a:latin typeface="HG丸ｺﾞｼｯｸM-PRO" pitchFamily="50" charset="-128"/>
                <a:ea typeface="HG丸ｺﾞｼｯｸM-PRO" pitchFamily="50" charset="-128"/>
              </a:rPr>
              <a:t>n=379</a:t>
            </a:r>
            <a:r>
              <a:rPr lang="ja-JP" altLang="en-US" dirty="0" smtClean="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sp>
        <p:nvSpPr>
          <p:cNvPr id="11" name="テキスト ボックス 10"/>
          <p:cNvSpPr txBox="1">
            <a:spLocks noChangeArrowheads="1"/>
          </p:cNvSpPr>
          <p:nvPr/>
        </p:nvSpPr>
        <p:spPr bwMode="auto">
          <a:xfrm>
            <a:off x="8151355" y="5661248"/>
            <a:ext cx="1482165" cy="600164"/>
          </a:xfrm>
          <a:prstGeom prst="rect">
            <a:avLst/>
          </a:prstGeom>
          <a:noFill/>
          <a:ln w="6350">
            <a:solidFill>
              <a:schemeClr val="accent1">
                <a:shade val="50000"/>
              </a:schemeClr>
            </a:solidFill>
            <a:prstDash val="sysDash"/>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HG丸ｺﾞｼｯｸM-PRO" pitchFamily="50" charset="-128"/>
                <a:ea typeface="HG丸ｺﾞｼｯｸM-PRO" pitchFamily="50" charset="-128"/>
              </a:rPr>
              <a:t>「困る」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「とても困る」と</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回答した人の割合</a:t>
            </a:r>
            <a:endParaRPr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302896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 5"/>
          <p:cNvGraphicFramePr>
            <a:graphicFrameLocks/>
          </p:cNvGraphicFramePr>
          <p:nvPr/>
        </p:nvGraphicFramePr>
        <p:xfrm>
          <a:off x="4874991" y="404664"/>
          <a:ext cx="5031009"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コンテンツ プレースホルダ 7"/>
          <p:cNvGraphicFramePr>
            <a:graphicFrameLocks/>
          </p:cNvGraphicFramePr>
          <p:nvPr/>
        </p:nvGraphicFramePr>
        <p:xfrm>
          <a:off x="0" y="404664"/>
          <a:ext cx="4874991"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
          <p:cNvSpPr txBox="1">
            <a:spLocks/>
          </p:cNvSpPr>
          <p:nvPr/>
        </p:nvSpPr>
        <p:spPr>
          <a:xfrm>
            <a:off x="0" y="0"/>
            <a:ext cx="9906000" cy="404664"/>
          </a:xfrm>
          <a:prstGeom prst="rect">
            <a:avLst/>
          </a:prstGeom>
          <a:noFill/>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noProof="0" dirty="0" smtClean="0">
                <a:latin typeface="+mj-lt"/>
                <a:ea typeface="+mj-ea"/>
                <a:cs typeface="+mj-cs"/>
              </a:rPr>
              <a:t>地域住民の互助活動およびＮＰＯ等による生活支援サービス</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円/楕円 20"/>
          <p:cNvSpPr/>
          <p:nvPr/>
        </p:nvSpPr>
        <p:spPr>
          <a:xfrm rot="19209333">
            <a:off x="7667033" y="2605447"/>
            <a:ext cx="1436702" cy="208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 5"/>
          <p:cNvGraphicFramePr>
            <a:graphicFrameLocks/>
          </p:cNvGraphicFramePr>
          <p:nvPr/>
        </p:nvGraphicFramePr>
        <p:xfrm>
          <a:off x="0" y="3501009"/>
          <a:ext cx="2846766" cy="3356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コンテンツ プレースホルダ 4"/>
          <p:cNvGraphicFramePr>
            <a:graphicFrameLocks/>
          </p:cNvGraphicFramePr>
          <p:nvPr/>
        </p:nvGraphicFramePr>
        <p:xfrm>
          <a:off x="2846766" y="3501008"/>
          <a:ext cx="2964329" cy="3356992"/>
        </p:xfrm>
        <a:graphic>
          <a:graphicData uri="http://schemas.openxmlformats.org/drawingml/2006/chart">
            <c:chart xmlns:c="http://schemas.openxmlformats.org/drawingml/2006/chart" xmlns:r="http://schemas.openxmlformats.org/officeDocument/2006/relationships" r:id="rId5"/>
          </a:graphicData>
        </a:graphic>
      </p:graphicFrame>
      <p:sp>
        <p:nvSpPr>
          <p:cNvPr id="27" name="正方形/長方形 26"/>
          <p:cNvSpPr/>
          <p:nvPr/>
        </p:nvSpPr>
        <p:spPr>
          <a:xfrm>
            <a:off x="38454" y="6597352"/>
            <a:ext cx="5616624" cy="26064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smtClean="0">
                <a:solidFill>
                  <a:sysClr val="windowText" lastClr="000000"/>
                </a:solidFill>
              </a:rPr>
              <a:t>平成</a:t>
            </a:r>
            <a:r>
              <a:rPr lang="en-US" altLang="ja-JP" dirty="0" smtClean="0">
                <a:solidFill>
                  <a:sysClr val="windowText" lastClr="000000"/>
                </a:solidFill>
              </a:rPr>
              <a:t>22</a:t>
            </a:r>
            <a:r>
              <a:rPr lang="ja-JP" altLang="en-US" dirty="0" smtClean="0">
                <a:solidFill>
                  <a:sysClr val="windowText" lastClr="000000"/>
                </a:solidFill>
              </a:rPr>
              <a:t>年「神戸市の非営利組織による介護保険制度外サービス実態調査」</a:t>
            </a:r>
            <a:endParaRPr kumimoji="1" lang="en-US" altLang="ja-JP" dirty="0" smtClean="0">
              <a:solidFill>
                <a:sysClr val="windowText" lastClr="000000"/>
              </a:solidFill>
            </a:endParaRPr>
          </a:p>
        </p:txBody>
      </p:sp>
      <p:sp>
        <p:nvSpPr>
          <p:cNvPr id="28" name="角丸四角形 27"/>
          <p:cNvSpPr/>
          <p:nvPr/>
        </p:nvSpPr>
        <p:spPr>
          <a:xfrm>
            <a:off x="0" y="3501008"/>
            <a:ext cx="5811096" cy="432048"/>
          </a:xfrm>
          <a:prstGeom prst="round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smtClean="0">
                <a:solidFill>
                  <a:sysClr val="windowText" lastClr="000000"/>
                </a:solidFill>
                <a:latin typeface="+mn-ea"/>
              </a:rPr>
              <a:t>ＮＰＯ等による生活支援サービスの利用状況</a:t>
            </a:r>
            <a:endParaRPr kumimoji="1" lang="en-US" altLang="ja-JP" sz="1400" b="1" dirty="0" smtClean="0">
              <a:solidFill>
                <a:sysClr val="windowText" lastClr="000000"/>
              </a:solidFill>
              <a:latin typeface="+mn-ea"/>
            </a:endParaRPr>
          </a:p>
          <a:p>
            <a:pPr algn="ctr"/>
            <a:r>
              <a:rPr kumimoji="1" lang="ja-JP" altLang="en-US" dirty="0" smtClean="0">
                <a:solidFill>
                  <a:sysClr val="windowText" lastClr="000000"/>
                </a:solidFill>
                <a:latin typeface="+mn-ea"/>
              </a:rPr>
              <a:t>（調査対象</a:t>
            </a:r>
            <a:r>
              <a:rPr kumimoji="1" lang="en-US" altLang="ja-JP" dirty="0" smtClean="0">
                <a:solidFill>
                  <a:sysClr val="windowText" lastClr="000000"/>
                </a:solidFill>
                <a:latin typeface="+mn-ea"/>
              </a:rPr>
              <a:t>10</a:t>
            </a:r>
            <a:r>
              <a:rPr kumimoji="1" lang="ja-JP" altLang="en-US" dirty="0" smtClean="0">
                <a:solidFill>
                  <a:sysClr val="windowText" lastClr="000000"/>
                </a:solidFill>
                <a:latin typeface="+mn-ea"/>
              </a:rPr>
              <a:t>団体のサービスを利用する高齢者のうち有効回答数　ｎ＝８３６）</a:t>
            </a:r>
            <a:endParaRPr kumimoji="1" lang="en-US" altLang="ja-JP" dirty="0" smtClean="0">
              <a:solidFill>
                <a:sysClr val="windowText" lastClr="000000"/>
              </a:solidFill>
              <a:latin typeface="+mn-ea"/>
            </a:endParaRPr>
          </a:p>
        </p:txBody>
      </p:sp>
      <p:sp>
        <p:nvSpPr>
          <p:cNvPr id="31" name="角丸四角形 30"/>
          <p:cNvSpPr/>
          <p:nvPr/>
        </p:nvSpPr>
        <p:spPr>
          <a:xfrm>
            <a:off x="0" y="4869160"/>
            <a:ext cx="2846766"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p:cNvGraphicFramePr/>
          <p:nvPr>
            <p:extLst>
              <p:ext uri="{D42A27DB-BD31-4B8C-83A1-F6EECF244321}">
                <p14:modId xmlns:p14="http://schemas.microsoft.com/office/powerpoint/2010/main" val="1543913210"/>
              </p:ext>
            </p:extLst>
          </p:nvPr>
        </p:nvGraphicFramePr>
        <p:xfrm>
          <a:off x="5762597" y="3501008"/>
          <a:ext cx="4143433" cy="3356992"/>
        </p:xfrm>
        <a:graphic>
          <a:graphicData uri="http://schemas.openxmlformats.org/drawingml/2006/chart">
            <c:chart xmlns:c="http://schemas.openxmlformats.org/drawingml/2006/chart" xmlns:r="http://schemas.openxmlformats.org/officeDocument/2006/relationships" r:id="rId6"/>
          </a:graphicData>
        </a:graphic>
      </p:graphicFrame>
      <p:sp>
        <p:nvSpPr>
          <p:cNvPr id="16" name="角丸四角形 15"/>
          <p:cNvSpPr/>
          <p:nvPr/>
        </p:nvSpPr>
        <p:spPr>
          <a:xfrm>
            <a:off x="5869877" y="3527020"/>
            <a:ext cx="4094904" cy="658064"/>
          </a:xfrm>
          <a:prstGeom prst="round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smtClean="0">
                <a:solidFill>
                  <a:sysClr val="windowText" lastClr="000000"/>
                </a:solidFill>
                <a:latin typeface="+mn-ea"/>
              </a:rPr>
              <a:t>高齢者の利用サービス</a:t>
            </a:r>
            <a:endParaRPr kumimoji="1" lang="en-US" altLang="ja-JP" sz="1400" b="1" dirty="0" smtClean="0">
              <a:solidFill>
                <a:sysClr val="windowText" lastClr="000000"/>
              </a:solidFill>
              <a:latin typeface="+mn-ea"/>
            </a:endParaRPr>
          </a:p>
          <a:p>
            <a:pPr algn="ctr"/>
            <a:r>
              <a:rPr kumimoji="1" lang="ja-JP" altLang="en-US" dirty="0" smtClean="0">
                <a:solidFill>
                  <a:sysClr val="windowText" lastClr="000000"/>
                </a:solidFill>
                <a:latin typeface="+mn-ea"/>
              </a:rPr>
              <a:t>（民間・公的を</a:t>
            </a:r>
            <a:r>
              <a:rPr lang="ja-JP" altLang="en-US" dirty="0">
                <a:solidFill>
                  <a:sysClr val="windowText" lastClr="000000"/>
                </a:solidFill>
                <a:latin typeface="+mn-ea"/>
              </a:rPr>
              <a:t>問わず介護保険</a:t>
            </a:r>
            <a:r>
              <a:rPr lang="ja-JP" altLang="en-US" dirty="0" smtClean="0">
                <a:solidFill>
                  <a:sysClr val="windowText" lastClr="000000"/>
                </a:solidFill>
                <a:latin typeface="+mn-ea"/>
              </a:rPr>
              <a:t>対象外の生活</a:t>
            </a:r>
            <a:r>
              <a:rPr kumimoji="1" lang="ja-JP" altLang="en-US" dirty="0" smtClean="0">
                <a:solidFill>
                  <a:sysClr val="windowText" lastClr="000000"/>
                </a:solidFill>
                <a:latin typeface="+mn-ea"/>
              </a:rPr>
              <a:t>支援サービスを利用した高齢者のうち有効回答数　ｎ＝</a:t>
            </a:r>
            <a:r>
              <a:rPr lang="ja-JP" altLang="en-US" dirty="0" smtClean="0">
                <a:solidFill>
                  <a:sysClr val="windowText" lastClr="000000"/>
                </a:solidFill>
                <a:latin typeface="+mn-ea"/>
              </a:rPr>
              <a:t>２９６</a:t>
            </a:r>
            <a:r>
              <a:rPr kumimoji="1" lang="ja-JP" altLang="en-US" dirty="0" smtClean="0">
                <a:solidFill>
                  <a:sysClr val="windowText" lastClr="000000"/>
                </a:solidFill>
                <a:latin typeface="+mn-ea"/>
              </a:rPr>
              <a:t>）</a:t>
            </a:r>
            <a:endParaRPr kumimoji="1" lang="en-US" altLang="ja-JP" dirty="0" smtClean="0">
              <a:solidFill>
                <a:sysClr val="windowText" lastClr="000000"/>
              </a:solidFill>
              <a:latin typeface="+mn-ea"/>
            </a:endParaRPr>
          </a:p>
        </p:txBody>
      </p:sp>
      <p:sp>
        <p:nvSpPr>
          <p:cNvPr id="18" name="正方形/長方形 17"/>
          <p:cNvSpPr/>
          <p:nvPr/>
        </p:nvSpPr>
        <p:spPr>
          <a:xfrm>
            <a:off x="5811098" y="6597352"/>
            <a:ext cx="4212468" cy="26064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smtClean="0">
                <a:solidFill>
                  <a:sysClr val="windowText" lastClr="000000"/>
                </a:solidFill>
              </a:rPr>
              <a:t>平成</a:t>
            </a:r>
            <a:r>
              <a:rPr lang="en-US" altLang="ja-JP" dirty="0" smtClean="0">
                <a:solidFill>
                  <a:sysClr val="windowText" lastClr="000000"/>
                </a:solidFill>
              </a:rPr>
              <a:t>22</a:t>
            </a:r>
            <a:r>
              <a:rPr lang="ja-JP" altLang="en-US" dirty="0" smtClean="0">
                <a:solidFill>
                  <a:sysClr val="windowText" lastClr="000000"/>
                </a:solidFill>
              </a:rPr>
              <a:t>年度「高齢者の生活実態　東京都福祉保健基礎調査」</a:t>
            </a:r>
            <a:endParaRPr kumimoji="1" lang="en-US" altLang="ja-JP" dirty="0" smtClean="0">
              <a:solidFill>
                <a:sysClr val="windowText" lastClr="000000"/>
              </a:solidFill>
            </a:endParaRPr>
          </a:p>
        </p:txBody>
      </p:sp>
    </p:spTree>
    <p:extLst>
      <p:ext uri="{BB962C8B-B14F-4D97-AF65-F5344CB8AC3E}">
        <p14:creationId xmlns:p14="http://schemas.microsoft.com/office/powerpoint/2010/main" val="189253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吹き出し 67"/>
          <p:cNvSpPr/>
          <p:nvPr/>
        </p:nvSpPr>
        <p:spPr>
          <a:xfrm>
            <a:off x="8397093" y="3389234"/>
            <a:ext cx="1396844" cy="971719"/>
          </a:xfrm>
          <a:prstGeom prst="wedgeRoundRectCallout">
            <a:avLst>
              <a:gd name="adj1" fmla="val -64461"/>
              <a:gd name="adj2" fmla="val -6290"/>
              <a:gd name="adj3" fmla="val 16667"/>
            </a:avLst>
          </a:prstGeom>
          <a:solidFill>
            <a:schemeClr val="accent1">
              <a:lumMod val="20000"/>
              <a:lumOff val="80000"/>
            </a:schemeClr>
          </a:solidFill>
          <a:ln w="63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4" name="角丸四角形吹き出し 23"/>
          <p:cNvSpPr/>
          <p:nvPr/>
        </p:nvSpPr>
        <p:spPr>
          <a:xfrm>
            <a:off x="63486" y="3389234"/>
            <a:ext cx="1396844" cy="971719"/>
          </a:xfrm>
          <a:prstGeom prst="wedgeRoundRectCallout">
            <a:avLst>
              <a:gd name="adj1" fmla="val 65486"/>
              <a:gd name="adj2" fmla="val 6743"/>
              <a:gd name="adj3" fmla="val 16667"/>
            </a:avLst>
          </a:prstGeom>
          <a:solidFill>
            <a:schemeClr val="accent1">
              <a:lumMod val="20000"/>
              <a:lumOff val="80000"/>
            </a:schemeClr>
          </a:solidFill>
          <a:ln w="63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 name="円/楕円 5"/>
          <p:cNvSpPr/>
          <p:nvPr/>
        </p:nvSpPr>
        <p:spPr>
          <a:xfrm>
            <a:off x="1712641" y="2272305"/>
            <a:ext cx="6431046" cy="3248796"/>
          </a:xfrm>
          <a:prstGeom prst="ellipse">
            <a:avLst/>
          </a:prstGeom>
          <a:solidFill>
            <a:srgbClr val="FFFF99"/>
          </a:soli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8" name="左矢印 87"/>
          <p:cNvSpPr/>
          <p:nvPr/>
        </p:nvSpPr>
        <p:spPr>
          <a:xfrm rot="2901919">
            <a:off x="5949692" y="4008281"/>
            <a:ext cx="751027" cy="1551477"/>
          </a:xfrm>
          <a:prstGeom prst="leftArrow">
            <a:avLst/>
          </a:prstGeom>
          <a:solidFill>
            <a:schemeClr val="accent6">
              <a:lumMod val="60000"/>
              <a:lumOff val="40000"/>
            </a:schemeClr>
          </a:solidFill>
          <a:ln w="63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0" y="0"/>
            <a:ext cx="9906000" cy="476672"/>
          </a:xfrm>
          <a:noFill/>
          <a:ln>
            <a:noFill/>
          </a:ln>
        </p:spPr>
        <p:txBody>
          <a:bodyPr>
            <a:normAutofit/>
          </a:bodyPr>
          <a:lstStyle/>
          <a:p>
            <a:r>
              <a:rPr kumimoji="1" lang="ja-JP" altLang="en-US" sz="2400" dirty="0" smtClean="0"/>
              <a:t>高齢者が自立した生活を継続できる地域づくり</a:t>
            </a:r>
            <a:endParaRPr kumimoji="1" lang="ja-JP" altLang="en-US" sz="2400" dirty="0"/>
          </a:p>
        </p:txBody>
      </p:sp>
      <p:sp>
        <p:nvSpPr>
          <p:cNvPr id="14" name="角丸四角形 13"/>
          <p:cNvSpPr/>
          <p:nvPr/>
        </p:nvSpPr>
        <p:spPr>
          <a:xfrm>
            <a:off x="2360715" y="3544276"/>
            <a:ext cx="1743009" cy="532797"/>
          </a:xfrm>
          <a:prstGeom prst="roundRect">
            <a:avLst/>
          </a:prstGeom>
          <a:solidFill>
            <a:srgbClr val="FFC000"/>
          </a:soli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rPr>
              <a:t>一般</a:t>
            </a:r>
            <a:r>
              <a:rPr lang="ja-JP" altLang="en-US" sz="1400" b="1" dirty="0" smtClean="0">
                <a:solidFill>
                  <a:prstClr val="black"/>
                </a:solidFill>
              </a:rPr>
              <a:t>高齢者</a:t>
            </a:r>
            <a:endParaRPr lang="en-US" altLang="ja-JP" sz="1400" b="1" dirty="0" smtClean="0">
              <a:solidFill>
                <a:prstClr val="black"/>
              </a:solidFill>
            </a:endParaRPr>
          </a:p>
        </p:txBody>
      </p:sp>
      <p:sp>
        <p:nvSpPr>
          <p:cNvPr id="48" name="角丸四角形 47"/>
          <p:cNvSpPr/>
          <p:nvPr/>
        </p:nvSpPr>
        <p:spPr>
          <a:xfrm>
            <a:off x="6878908" y="2222522"/>
            <a:ext cx="1264778" cy="39604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rPr>
              <a:t>生活の活性化</a:t>
            </a:r>
            <a:endParaRPr lang="en-US" altLang="ja-JP" sz="1100" dirty="0" smtClean="0">
              <a:solidFill>
                <a:prstClr val="black"/>
              </a:solidFill>
            </a:endParaRPr>
          </a:p>
        </p:txBody>
      </p:sp>
      <p:sp>
        <p:nvSpPr>
          <p:cNvPr id="55" name="角丸四角形 54"/>
          <p:cNvSpPr/>
          <p:nvPr/>
        </p:nvSpPr>
        <p:spPr>
          <a:xfrm>
            <a:off x="5389187" y="5323079"/>
            <a:ext cx="1280004" cy="39604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100" dirty="0" smtClean="0">
              <a:solidFill>
                <a:prstClr val="black"/>
              </a:solidFill>
            </a:endParaRPr>
          </a:p>
        </p:txBody>
      </p:sp>
      <p:pic>
        <p:nvPicPr>
          <p:cNvPr id="1032" name="Picture 8" descr="C:\Users\OSJSE\AppData\Local\Microsoft\Windows\Temporary Internet Files\Content.IE5\2Z3EA5NC\MC9000893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9684" y="1962736"/>
            <a:ext cx="921817" cy="703258"/>
          </a:xfrm>
          <a:prstGeom prst="rect">
            <a:avLst/>
          </a:prstGeom>
          <a:noFill/>
          <a:extLst>
            <a:ext uri="{909E8E84-426E-40DD-AFC4-6F175D3DCCD1}">
              <a14:hiddenFill xmlns:a14="http://schemas.microsoft.com/office/drawing/2010/main">
                <a:solidFill>
                  <a:srgbClr val="FFFFFF"/>
                </a:solidFill>
              </a14:hiddenFill>
            </a:ext>
          </a:extLst>
        </p:spPr>
      </p:pic>
      <p:sp>
        <p:nvSpPr>
          <p:cNvPr id="72" name="角丸四角形 71"/>
          <p:cNvSpPr/>
          <p:nvPr/>
        </p:nvSpPr>
        <p:spPr>
          <a:xfrm>
            <a:off x="1606678" y="4126051"/>
            <a:ext cx="6891052" cy="46980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600" b="1" dirty="0" smtClean="0">
              <a:solidFill>
                <a:prstClr val="black"/>
              </a:solidFill>
            </a:endParaRPr>
          </a:p>
        </p:txBody>
      </p:sp>
      <p:sp>
        <p:nvSpPr>
          <p:cNvPr id="19" name="左矢印 18"/>
          <p:cNvSpPr/>
          <p:nvPr/>
        </p:nvSpPr>
        <p:spPr>
          <a:xfrm rot="19344165">
            <a:off x="5921574" y="2075376"/>
            <a:ext cx="832672" cy="1612796"/>
          </a:xfrm>
          <a:prstGeom prst="leftArrow">
            <a:avLst/>
          </a:prstGeom>
          <a:solidFill>
            <a:schemeClr val="accent6">
              <a:lumMod val="60000"/>
              <a:lumOff val="40000"/>
            </a:schemeClr>
          </a:solidFill>
          <a:ln w="63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3" name="左矢印 82"/>
          <p:cNvSpPr/>
          <p:nvPr/>
        </p:nvSpPr>
        <p:spPr>
          <a:xfrm rot="13102839">
            <a:off x="3452261" y="2106898"/>
            <a:ext cx="724008" cy="1579344"/>
          </a:xfrm>
          <a:prstGeom prst="leftArrow">
            <a:avLst/>
          </a:prstGeom>
          <a:solidFill>
            <a:schemeClr val="accent6">
              <a:lumMod val="60000"/>
              <a:lumOff val="40000"/>
            </a:schemeClr>
          </a:solidFill>
          <a:ln w="63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6" name="角丸四角形 95"/>
          <p:cNvSpPr/>
          <p:nvPr/>
        </p:nvSpPr>
        <p:spPr>
          <a:xfrm>
            <a:off x="195453" y="3635082"/>
            <a:ext cx="1151802" cy="452190"/>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FF0000"/>
                </a:solidFill>
              </a:rPr>
              <a:t>地域の</a:t>
            </a:r>
            <a:endParaRPr lang="en-US" altLang="ja-JP" sz="1600" b="1" dirty="0" smtClean="0">
              <a:solidFill>
                <a:srgbClr val="FF0000"/>
              </a:solidFill>
            </a:endParaRPr>
          </a:p>
          <a:p>
            <a:pPr algn="ctr" fontAlgn="auto">
              <a:spcBef>
                <a:spcPts val="0"/>
              </a:spcBef>
              <a:spcAft>
                <a:spcPts val="0"/>
              </a:spcAft>
            </a:pPr>
            <a:r>
              <a:rPr lang="ja-JP" altLang="en-US" sz="1600" b="1" dirty="0" smtClean="0">
                <a:solidFill>
                  <a:srgbClr val="FF0000"/>
                </a:solidFill>
              </a:rPr>
              <a:t>連携・協働</a:t>
            </a:r>
            <a:endParaRPr lang="en-US" altLang="ja-JP" sz="1600" dirty="0">
              <a:solidFill>
                <a:prstClr val="black"/>
              </a:solidFill>
            </a:endParaRPr>
          </a:p>
        </p:txBody>
      </p:sp>
      <p:sp>
        <p:nvSpPr>
          <p:cNvPr id="99" name="角丸四角形 98"/>
          <p:cNvSpPr/>
          <p:nvPr/>
        </p:nvSpPr>
        <p:spPr>
          <a:xfrm>
            <a:off x="8362441" y="3659327"/>
            <a:ext cx="1454209" cy="54559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FF0000"/>
                </a:solidFill>
              </a:rPr>
              <a:t>市町村に</a:t>
            </a:r>
            <a:endParaRPr lang="en-US" altLang="ja-JP" sz="1600" b="1" dirty="0" smtClean="0">
              <a:solidFill>
                <a:srgbClr val="FF0000"/>
              </a:solidFill>
            </a:endParaRPr>
          </a:p>
          <a:p>
            <a:pPr algn="ctr" fontAlgn="auto">
              <a:spcBef>
                <a:spcPts val="0"/>
              </a:spcBef>
              <a:spcAft>
                <a:spcPts val="0"/>
              </a:spcAft>
            </a:pPr>
            <a:r>
              <a:rPr lang="ja-JP" altLang="en-US" sz="1600" b="1" dirty="0" smtClean="0">
                <a:solidFill>
                  <a:srgbClr val="FF0000"/>
                </a:solidFill>
              </a:rPr>
              <a:t>よる基盤整備</a:t>
            </a:r>
            <a:endParaRPr lang="en-US" altLang="ja-JP" sz="1600" b="1" dirty="0" smtClean="0">
              <a:solidFill>
                <a:srgbClr val="FF0000"/>
              </a:solidFill>
            </a:endParaRPr>
          </a:p>
        </p:txBody>
      </p:sp>
      <p:sp>
        <p:nvSpPr>
          <p:cNvPr id="9" name="環状矢印 8"/>
          <p:cNvSpPr/>
          <p:nvPr/>
        </p:nvSpPr>
        <p:spPr>
          <a:xfrm flipH="1">
            <a:off x="3728867" y="3176176"/>
            <a:ext cx="1155257" cy="1044912"/>
          </a:xfrm>
          <a:prstGeom prst="circular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84" name="左矢印 83"/>
          <p:cNvSpPr/>
          <p:nvPr/>
        </p:nvSpPr>
        <p:spPr>
          <a:xfrm rot="7879263">
            <a:off x="3189934" y="4102792"/>
            <a:ext cx="803454" cy="1395124"/>
          </a:xfrm>
          <a:prstGeom prst="leftArrow">
            <a:avLst/>
          </a:prstGeom>
          <a:solidFill>
            <a:schemeClr val="accent6">
              <a:lumMod val="60000"/>
              <a:lumOff val="40000"/>
            </a:schemeClr>
          </a:solidFill>
          <a:ln w="63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6" name="角丸四角形 55"/>
          <p:cNvSpPr/>
          <p:nvPr/>
        </p:nvSpPr>
        <p:spPr>
          <a:xfrm>
            <a:off x="3728864" y="1412777"/>
            <a:ext cx="2718964" cy="720520"/>
          </a:xfrm>
          <a:prstGeom prst="roundRect">
            <a:avLst/>
          </a:prstGeom>
          <a:solidFill>
            <a:schemeClr val="accent6">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srgbClr val="FF0000"/>
                </a:solidFill>
              </a:rPr>
              <a:t>コーディネーター</a:t>
            </a:r>
            <a:r>
              <a:rPr lang="ja-JP" altLang="en-US" sz="1400" b="1" dirty="0" smtClean="0">
                <a:solidFill>
                  <a:srgbClr val="FF0000"/>
                </a:solidFill>
              </a:rPr>
              <a:t>等を活用した</a:t>
            </a:r>
            <a:endParaRPr lang="en-US" altLang="ja-JP" sz="1400" b="1" dirty="0" smtClean="0">
              <a:solidFill>
                <a:srgbClr val="FF0000"/>
              </a:solidFill>
            </a:endParaRPr>
          </a:p>
          <a:p>
            <a:pPr algn="ctr" fontAlgn="auto">
              <a:spcBef>
                <a:spcPts val="0"/>
              </a:spcBef>
              <a:spcAft>
                <a:spcPts val="0"/>
              </a:spcAft>
            </a:pPr>
            <a:r>
              <a:rPr lang="ja-JP" altLang="en-US" sz="1400" b="1" dirty="0">
                <a:solidFill>
                  <a:srgbClr val="FF0000"/>
                </a:solidFill>
              </a:rPr>
              <a:t>生活</a:t>
            </a:r>
            <a:r>
              <a:rPr lang="ja-JP" altLang="en-US" sz="1400" b="1" dirty="0" smtClean="0">
                <a:solidFill>
                  <a:srgbClr val="FF0000"/>
                </a:solidFill>
              </a:rPr>
              <a:t>支援</a:t>
            </a:r>
            <a:r>
              <a:rPr lang="ja-JP" altLang="en-US" sz="1400" b="1" dirty="0">
                <a:solidFill>
                  <a:srgbClr val="FF0000"/>
                </a:solidFill>
              </a:rPr>
              <a:t>サービス</a:t>
            </a:r>
            <a:r>
              <a:rPr lang="ja-JP" altLang="en-US" sz="1400" b="1" dirty="0" smtClean="0">
                <a:solidFill>
                  <a:srgbClr val="FF0000"/>
                </a:solidFill>
              </a:rPr>
              <a:t>の</a:t>
            </a:r>
            <a:r>
              <a:rPr lang="ja-JP" altLang="en-US" sz="1400" b="1" dirty="0">
                <a:solidFill>
                  <a:srgbClr val="FF0000"/>
                </a:solidFill>
              </a:rPr>
              <a:t>充実</a:t>
            </a:r>
            <a:endParaRPr lang="en-US" altLang="ja-JP" sz="1400" dirty="0">
              <a:solidFill>
                <a:srgbClr val="FF0000"/>
              </a:solidFill>
            </a:endParaRPr>
          </a:p>
        </p:txBody>
      </p:sp>
      <p:grpSp>
        <p:nvGrpSpPr>
          <p:cNvPr id="12" name="グループ化 11"/>
          <p:cNvGrpSpPr/>
          <p:nvPr/>
        </p:nvGrpSpPr>
        <p:grpSpPr>
          <a:xfrm>
            <a:off x="63485" y="1250838"/>
            <a:ext cx="3683886" cy="1775808"/>
            <a:chOff x="81783" y="1341946"/>
            <a:chExt cx="2945583" cy="1661433"/>
          </a:xfrm>
        </p:grpSpPr>
        <p:sp>
          <p:nvSpPr>
            <p:cNvPr id="27" name="角丸四角形 26"/>
            <p:cNvSpPr/>
            <p:nvPr/>
          </p:nvSpPr>
          <p:spPr>
            <a:xfrm>
              <a:off x="81783" y="1341946"/>
              <a:ext cx="2945583" cy="1661433"/>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srgbClr val="1F497D"/>
                  </a:solidFill>
                </a:rPr>
                <a:t>コーディネーターによる地域資源の把握、</a:t>
              </a:r>
              <a:endParaRPr lang="en-US" altLang="ja-JP" sz="1400" b="1" dirty="0" smtClean="0">
                <a:solidFill>
                  <a:srgbClr val="1F497D"/>
                </a:solidFill>
              </a:endParaRPr>
            </a:p>
            <a:p>
              <a:pPr algn="ctr" fontAlgn="auto">
                <a:spcBef>
                  <a:spcPts val="0"/>
                </a:spcBef>
                <a:spcAft>
                  <a:spcPts val="0"/>
                </a:spcAft>
              </a:pPr>
              <a:r>
                <a:rPr lang="ja-JP" altLang="en-US" sz="1400" b="1" dirty="0" smtClean="0">
                  <a:solidFill>
                    <a:srgbClr val="1F497D"/>
                  </a:solidFill>
                </a:rPr>
                <a:t>マッチング、生活支援サービスの創造</a:t>
              </a:r>
              <a:endParaRPr lang="en-US" altLang="ja-JP" sz="1400" b="1" dirty="0" smtClean="0">
                <a:solidFill>
                  <a:srgbClr val="1F497D"/>
                </a:solidFill>
              </a:endParaRPr>
            </a:p>
            <a:p>
              <a:pPr algn="ctr" fontAlgn="auto">
                <a:spcBef>
                  <a:spcPts val="0"/>
                </a:spcBef>
                <a:spcAft>
                  <a:spcPts val="0"/>
                </a:spcAft>
              </a:pPr>
              <a:endParaRPr lang="en-US" altLang="ja-JP" sz="1600" dirty="0" smtClean="0">
                <a:solidFill>
                  <a:prstClr val="black"/>
                </a:solidFill>
              </a:endParaRPr>
            </a:p>
            <a:p>
              <a:pPr algn="ctr" fontAlgn="auto">
                <a:spcBef>
                  <a:spcPts val="0"/>
                </a:spcBef>
                <a:spcAft>
                  <a:spcPts val="0"/>
                </a:spcAft>
              </a:pPr>
              <a:endParaRPr lang="en-US" altLang="ja-JP" sz="16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p:txBody>
        </p:sp>
        <p:sp>
          <p:nvSpPr>
            <p:cNvPr id="33" name="角丸四角形 32"/>
            <p:cNvSpPr/>
            <p:nvPr/>
          </p:nvSpPr>
          <p:spPr>
            <a:xfrm>
              <a:off x="81783" y="1906227"/>
              <a:ext cx="1472791" cy="39604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rPr>
                <a:t>コミュニティビジネスの展開やボランティア活動の推進</a:t>
              </a:r>
              <a:endParaRPr lang="ja-JP" altLang="en-US" sz="1100" dirty="0">
                <a:solidFill>
                  <a:prstClr val="black"/>
                </a:solidFill>
              </a:endParaRPr>
            </a:p>
          </p:txBody>
        </p:sp>
        <p:pic>
          <p:nvPicPr>
            <p:cNvPr id="1034" name="Picture 10" descr="C:\Users\OSJSE\AppData\Local\Microsoft\Windows\Temporary Internet Files\Content.IE5\SAVABSOV\MM9003034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9404" y="2363517"/>
              <a:ext cx="437021" cy="528654"/>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角丸四角形 62"/>
          <p:cNvSpPr/>
          <p:nvPr/>
        </p:nvSpPr>
        <p:spPr>
          <a:xfrm>
            <a:off x="2513800" y="1924176"/>
            <a:ext cx="1233570" cy="482816"/>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a:solidFill>
                  <a:prstClr val="black"/>
                </a:solidFill>
              </a:rPr>
              <a:t>行政</a:t>
            </a:r>
            <a:r>
              <a:rPr lang="ja-JP" altLang="en-US" sz="1100" dirty="0" smtClean="0">
                <a:solidFill>
                  <a:prstClr val="black"/>
                </a:solidFill>
              </a:rPr>
              <a:t>や</a:t>
            </a:r>
            <a:r>
              <a:rPr lang="ja-JP" altLang="en-US" sz="1100" dirty="0">
                <a:solidFill>
                  <a:prstClr val="black"/>
                </a:solidFill>
              </a:rPr>
              <a:t>専門</a:t>
            </a:r>
            <a:r>
              <a:rPr lang="ja-JP" altLang="en-US" sz="1100" dirty="0" smtClean="0">
                <a:solidFill>
                  <a:prstClr val="black"/>
                </a:solidFill>
              </a:rPr>
              <a:t>職との橋渡し役</a:t>
            </a:r>
            <a:endParaRPr lang="en-US" altLang="ja-JP" sz="1100" dirty="0" smtClean="0">
              <a:solidFill>
                <a:prstClr val="black"/>
              </a:solidFill>
            </a:endParaRPr>
          </a:p>
          <a:p>
            <a:pPr fontAlgn="auto">
              <a:spcBef>
                <a:spcPts val="0"/>
              </a:spcBef>
              <a:spcAft>
                <a:spcPts val="0"/>
              </a:spcAft>
            </a:pPr>
            <a:endParaRPr lang="en-US" altLang="ja-JP" sz="1100" dirty="0">
              <a:solidFill>
                <a:prstClr val="black"/>
              </a:solidFill>
            </a:endParaRPr>
          </a:p>
        </p:txBody>
      </p:sp>
      <p:pic>
        <p:nvPicPr>
          <p:cNvPr id="64" name="Picture 16" descr="C:\Users\OSJSE\AppData\Local\Microsoft\Windows\Temporary Internet Files\Content.IE5\SAVABSOV\MC900089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9320" y="2293790"/>
            <a:ext cx="681876" cy="51474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6374932" y="1245698"/>
            <a:ext cx="3540221" cy="1859265"/>
            <a:chOff x="6629097" y="4839266"/>
            <a:chExt cx="2519544" cy="1859265"/>
          </a:xfrm>
        </p:grpSpPr>
        <p:sp>
          <p:nvSpPr>
            <p:cNvPr id="52" name="角丸四角形 51"/>
            <p:cNvSpPr/>
            <p:nvPr/>
          </p:nvSpPr>
          <p:spPr>
            <a:xfrm>
              <a:off x="6629097" y="4839266"/>
              <a:ext cx="2449439" cy="1859265"/>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1F497D"/>
                  </a:solidFill>
                </a:rPr>
                <a:t>民間事業者等と協働した</a:t>
              </a:r>
              <a:endParaRPr lang="en-US" altLang="ja-JP" sz="1600" b="1" dirty="0" smtClean="0">
                <a:solidFill>
                  <a:srgbClr val="1F497D"/>
                </a:solidFill>
              </a:endParaRPr>
            </a:p>
            <a:p>
              <a:pPr algn="ctr" fontAlgn="auto">
                <a:spcBef>
                  <a:spcPts val="0"/>
                </a:spcBef>
                <a:spcAft>
                  <a:spcPts val="0"/>
                </a:spcAft>
              </a:pPr>
              <a:r>
                <a:rPr lang="ja-JP" altLang="en-US" sz="1600" b="1" dirty="0" smtClean="0">
                  <a:solidFill>
                    <a:srgbClr val="1F497D"/>
                  </a:solidFill>
                </a:rPr>
                <a:t>サービス資源の開発</a:t>
              </a:r>
              <a:endParaRPr lang="en-US" altLang="ja-JP" sz="1600" b="1" dirty="0" smtClean="0">
                <a:solidFill>
                  <a:srgbClr val="1F497D"/>
                </a:solidFill>
              </a:endParaRPr>
            </a:p>
            <a:p>
              <a:pPr algn="ctr" fontAlgn="auto">
                <a:spcBef>
                  <a:spcPts val="0"/>
                </a:spcBef>
                <a:spcAft>
                  <a:spcPts val="0"/>
                </a:spcAft>
              </a:pPr>
              <a:endParaRPr lang="en-US" altLang="ja-JP" sz="1600" dirty="0" smtClean="0">
                <a:solidFill>
                  <a:prstClr val="black"/>
                </a:solidFill>
              </a:endParaRPr>
            </a:p>
            <a:p>
              <a:pPr algn="ctr" fontAlgn="auto">
                <a:spcBef>
                  <a:spcPts val="0"/>
                </a:spcBef>
                <a:spcAft>
                  <a:spcPts val="0"/>
                </a:spcAft>
              </a:pPr>
              <a:endParaRPr lang="en-US" altLang="ja-JP" sz="16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p:txBody>
        </p:sp>
        <p:sp>
          <p:nvSpPr>
            <p:cNvPr id="53" name="角丸四角形 52"/>
            <p:cNvSpPr/>
            <p:nvPr/>
          </p:nvSpPr>
          <p:spPr>
            <a:xfrm>
              <a:off x="6838519" y="6204077"/>
              <a:ext cx="904524" cy="39604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a:solidFill>
                    <a:prstClr val="black"/>
                  </a:solidFill>
                </a:rPr>
                <a:t>配達</a:t>
              </a:r>
              <a:r>
                <a:rPr lang="ja-JP" altLang="en-US" sz="1100" dirty="0" smtClean="0">
                  <a:solidFill>
                    <a:prstClr val="black"/>
                  </a:solidFill>
                </a:rPr>
                <a:t>事業者に</a:t>
              </a:r>
              <a:endParaRPr lang="en-US" altLang="ja-JP" sz="1100" dirty="0" smtClean="0">
                <a:solidFill>
                  <a:prstClr val="black"/>
                </a:solidFill>
              </a:endParaRPr>
            </a:p>
            <a:p>
              <a:pPr algn="ctr" fontAlgn="auto">
                <a:spcBef>
                  <a:spcPts val="0"/>
                </a:spcBef>
                <a:spcAft>
                  <a:spcPts val="0"/>
                </a:spcAft>
              </a:pPr>
              <a:r>
                <a:rPr lang="ja-JP" altLang="en-US" sz="1100" dirty="0" smtClean="0">
                  <a:solidFill>
                    <a:prstClr val="black"/>
                  </a:solidFill>
                </a:rPr>
                <a:t>よる見守り</a:t>
              </a:r>
              <a:endParaRPr lang="en-US" altLang="ja-JP" sz="1100" dirty="0" smtClean="0">
                <a:solidFill>
                  <a:prstClr val="black"/>
                </a:solidFill>
              </a:endParaRPr>
            </a:p>
          </p:txBody>
        </p:sp>
        <p:sp>
          <p:nvSpPr>
            <p:cNvPr id="54" name="角丸四角形 53"/>
            <p:cNvSpPr/>
            <p:nvPr/>
          </p:nvSpPr>
          <p:spPr>
            <a:xfrm>
              <a:off x="8107826" y="6264190"/>
              <a:ext cx="1040815" cy="351848"/>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rPr>
                <a:t>買い物支援</a:t>
              </a:r>
              <a:endParaRPr lang="en-US" altLang="ja-JP" sz="1100" dirty="0">
                <a:solidFill>
                  <a:prstClr val="black"/>
                </a:solidFill>
              </a:endParaRPr>
            </a:p>
            <a:p>
              <a:pPr algn="ctr" fontAlgn="auto">
                <a:spcBef>
                  <a:spcPts val="0"/>
                </a:spcBef>
                <a:spcAft>
                  <a:spcPts val="0"/>
                </a:spcAft>
              </a:pPr>
              <a:r>
                <a:rPr lang="ja-JP" altLang="en-US" sz="1100" dirty="0">
                  <a:solidFill>
                    <a:prstClr val="black"/>
                  </a:solidFill>
                </a:rPr>
                <a:t>外出</a:t>
              </a:r>
              <a:r>
                <a:rPr lang="ja-JP" altLang="en-US" sz="1100" dirty="0" smtClean="0">
                  <a:solidFill>
                    <a:prstClr val="black"/>
                  </a:solidFill>
                </a:rPr>
                <a:t>支援など</a:t>
              </a:r>
              <a:endParaRPr lang="en-US" altLang="ja-JP" sz="1100" dirty="0" smtClean="0">
                <a:solidFill>
                  <a:prstClr val="black"/>
                </a:solidFill>
              </a:endParaRPr>
            </a:p>
          </p:txBody>
        </p:sp>
        <p:pic>
          <p:nvPicPr>
            <p:cNvPr id="1033" name="Picture 9" descr="C:\Users\OSJSE\AppData\Local\Microsoft\Windows\Temporary Internet Files\Content.IE5\SAVABSOV\MM90023473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98203" y="5587018"/>
              <a:ext cx="517568" cy="557711"/>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角丸四角形 65"/>
          <p:cNvSpPr/>
          <p:nvPr/>
        </p:nvSpPr>
        <p:spPr>
          <a:xfrm>
            <a:off x="3496964" y="5775876"/>
            <a:ext cx="2966409" cy="753373"/>
          </a:xfrm>
          <a:prstGeom prst="roundRect">
            <a:avLst/>
          </a:prstGeom>
          <a:solidFill>
            <a:schemeClr val="accent6">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srgbClr val="FF0000"/>
                </a:solidFill>
              </a:rPr>
              <a:t>多様な参加の場づくりと</a:t>
            </a:r>
            <a:endParaRPr lang="en-US" altLang="ja-JP" sz="1400" b="1" dirty="0" smtClean="0">
              <a:solidFill>
                <a:srgbClr val="FF0000"/>
              </a:solidFill>
            </a:endParaRPr>
          </a:p>
          <a:p>
            <a:pPr algn="ctr" fontAlgn="auto">
              <a:spcBef>
                <a:spcPts val="0"/>
              </a:spcBef>
              <a:spcAft>
                <a:spcPts val="0"/>
              </a:spcAft>
            </a:pPr>
            <a:r>
              <a:rPr lang="ja-JP" altLang="en-US" sz="1400" b="1" dirty="0" smtClean="0">
                <a:solidFill>
                  <a:srgbClr val="FF0000"/>
                </a:solidFill>
              </a:rPr>
              <a:t>専門職の適切なアプローチにより</a:t>
            </a:r>
            <a:endParaRPr lang="en-US" altLang="ja-JP" sz="1400" b="1" dirty="0" smtClean="0">
              <a:solidFill>
                <a:srgbClr val="FF0000"/>
              </a:solidFill>
            </a:endParaRPr>
          </a:p>
          <a:p>
            <a:pPr algn="ctr" fontAlgn="auto">
              <a:spcBef>
                <a:spcPts val="0"/>
              </a:spcBef>
              <a:spcAft>
                <a:spcPts val="0"/>
              </a:spcAft>
            </a:pPr>
            <a:r>
              <a:rPr lang="ja-JP" altLang="en-US" sz="1400" b="1" dirty="0" smtClean="0">
                <a:solidFill>
                  <a:srgbClr val="FF0000"/>
                </a:solidFill>
              </a:rPr>
              <a:t>予防を推進し、自立支援を促進</a:t>
            </a:r>
            <a:endParaRPr lang="en-US" altLang="ja-JP" sz="1400" b="1" dirty="0" smtClean="0">
              <a:solidFill>
                <a:srgbClr val="FF0000"/>
              </a:solidFill>
            </a:endParaRPr>
          </a:p>
        </p:txBody>
      </p:sp>
      <p:grpSp>
        <p:nvGrpSpPr>
          <p:cNvPr id="10" name="グループ化 9"/>
          <p:cNvGrpSpPr/>
          <p:nvPr/>
        </p:nvGrpSpPr>
        <p:grpSpPr>
          <a:xfrm>
            <a:off x="63488" y="4746195"/>
            <a:ext cx="3528177" cy="1977802"/>
            <a:chOff x="11921" y="4897426"/>
            <a:chExt cx="3528177" cy="1843942"/>
          </a:xfrm>
        </p:grpSpPr>
        <p:grpSp>
          <p:nvGrpSpPr>
            <p:cNvPr id="20" name="グループ化 19"/>
            <p:cNvGrpSpPr/>
            <p:nvPr/>
          </p:nvGrpSpPr>
          <p:grpSpPr>
            <a:xfrm>
              <a:off x="11921" y="4897426"/>
              <a:ext cx="3528177" cy="1843942"/>
              <a:chOff x="16548" y="4857639"/>
              <a:chExt cx="2943446" cy="1843942"/>
            </a:xfrm>
          </p:grpSpPr>
          <p:sp>
            <p:nvSpPr>
              <p:cNvPr id="51" name="角丸四角形 50"/>
              <p:cNvSpPr/>
              <p:nvPr/>
            </p:nvSpPr>
            <p:spPr>
              <a:xfrm>
                <a:off x="16548" y="4857639"/>
                <a:ext cx="2943446" cy="1843942"/>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rgbClr val="1F497D"/>
                    </a:solidFill>
                  </a:rPr>
                  <a:t>多職種協働による</a:t>
                </a:r>
                <a:endParaRPr lang="en-US" altLang="ja-JP" sz="1600" b="1" dirty="0" smtClean="0">
                  <a:solidFill>
                    <a:srgbClr val="1F497D"/>
                  </a:solidFill>
                </a:endParaRPr>
              </a:p>
              <a:p>
                <a:pPr algn="ctr" fontAlgn="auto">
                  <a:spcBef>
                    <a:spcPts val="0"/>
                  </a:spcBef>
                  <a:spcAft>
                    <a:spcPts val="0"/>
                  </a:spcAft>
                </a:pPr>
                <a:r>
                  <a:rPr lang="ja-JP" altLang="en-US" sz="1600" b="1" dirty="0" smtClean="0">
                    <a:solidFill>
                      <a:srgbClr val="1F497D"/>
                    </a:solidFill>
                  </a:rPr>
                  <a:t>専門的支援の充実</a:t>
                </a:r>
                <a:endParaRPr lang="en-US" altLang="ja-JP" sz="1600" b="1" dirty="0" smtClean="0">
                  <a:solidFill>
                    <a:srgbClr val="1F497D"/>
                  </a:solidFill>
                </a:endParaRPr>
              </a:p>
              <a:p>
                <a:pPr algn="ctr" fontAlgn="auto">
                  <a:spcBef>
                    <a:spcPts val="0"/>
                  </a:spcBef>
                  <a:spcAft>
                    <a:spcPts val="0"/>
                  </a:spcAft>
                </a:pPr>
                <a:endParaRPr lang="en-US" altLang="ja-JP" sz="1600" dirty="0" smtClean="0">
                  <a:solidFill>
                    <a:prstClr val="black"/>
                  </a:solidFill>
                </a:endParaRPr>
              </a:p>
              <a:p>
                <a:pPr algn="ctr" fontAlgn="auto">
                  <a:spcBef>
                    <a:spcPts val="0"/>
                  </a:spcBef>
                  <a:spcAft>
                    <a:spcPts val="0"/>
                  </a:spcAft>
                </a:pPr>
                <a:endParaRPr lang="en-US" altLang="ja-JP" sz="16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p:txBody>
          </p:sp>
          <p:pic>
            <p:nvPicPr>
              <p:cNvPr id="7" name="Picture 3" descr="C:\Users\OSJSE\AppData\Local\Microsoft\Windows\Temporary Internet Files\Content.IE5\7WY9GE0X\MC9004460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21" y="6100725"/>
                <a:ext cx="684369" cy="596791"/>
              </a:xfrm>
              <a:prstGeom prst="rect">
                <a:avLst/>
              </a:prstGeom>
              <a:noFill/>
              <a:extLst>
                <a:ext uri="{909E8E84-426E-40DD-AFC4-6F175D3DCCD1}">
                  <a14:hiddenFill xmlns:a14="http://schemas.microsoft.com/office/drawing/2010/main">
                    <a:solidFill>
                      <a:srgbClr val="FFFFFF"/>
                    </a:solidFill>
                  </a14:hiddenFill>
                </a:ext>
              </a:extLst>
            </p:spPr>
          </p:pic>
          <p:sp>
            <p:nvSpPr>
              <p:cNvPr id="58" name="角丸四角形 57"/>
              <p:cNvSpPr/>
              <p:nvPr/>
            </p:nvSpPr>
            <p:spPr>
              <a:xfrm>
                <a:off x="1484750" y="6197525"/>
                <a:ext cx="1450454" cy="458892"/>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rPr>
                  <a:t>医療介護連携に</a:t>
                </a:r>
                <a:endParaRPr lang="en-US" altLang="ja-JP" sz="1100" dirty="0" smtClean="0">
                  <a:solidFill>
                    <a:prstClr val="black"/>
                  </a:solidFill>
                </a:endParaRPr>
              </a:p>
              <a:p>
                <a:pPr algn="ctr" fontAlgn="auto">
                  <a:spcBef>
                    <a:spcPts val="0"/>
                  </a:spcBef>
                  <a:spcAft>
                    <a:spcPts val="0"/>
                  </a:spcAft>
                </a:pPr>
                <a:r>
                  <a:rPr lang="ja-JP" altLang="en-US" sz="1100" dirty="0" smtClean="0">
                    <a:solidFill>
                      <a:prstClr val="black"/>
                    </a:solidFill>
                  </a:rPr>
                  <a:t>よる入退院時支援</a:t>
                </a:r>
                <a:endParaRPr lang="en-US" altLang="ja-JP" sz="1100" dirty="0" smtClean="0">
                  <a:solidFill>
                    <a:prstClr val="black"/>
                  </a:solidFill>
                </a:endParaRPr>
              </a:p>
            </p:txBody>
          </p:sp>
          <p:sp>
            <p:nvSpPr>
              <p:cNvPr id="59" name="角丸四角形 58"/>
              <p:cNvSpPr/>
              <p:nvPr/>
            </p:nvSpPr>
            <p:spPr>
              <a:xfrm>
                <a:off x="16549" y="5501078"/>
                <a:ext cx="1807896" cy="595166"/>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rPr>
                  <a:t>・地域ケア会議</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・認知症初期集中支援チーム</a:t>
                </a:r>
                <a:endParaRPr lang="en-US" altLang="ja-JP" sz="1200" dirty="0" smtClean="0">
                  <a:solidFill>
                    <a:prstClr val="black"/>
                  </a:solidFill>
                </a:endParaRPr>
              </a:p>
              <a:p>
                <a:pPr fontAlgn="auto">
                  <a:spcBef>
                    <a:spcPts val="0"/>
                  </a:spcBef>
                  <a:spcAft>
                    <a:spcPts val="0"/>
                  </a:spcAft>
                </a:pPr>
                <a:r>
                  <a:rPr lang="ja-JP" altLang="en-US" sz="1200" smtClean="0">
                    <a:solidFill>
                      <a:prstClr val="black"/>
                    </a:solidFill>
                  </a:rPr>
                  <a:t>・ケアカンファレンス</a:t>
                </a:r>
                <a:endParaRPr lang="en-US" altLang="ja-JP" sz="1200" dirty="0" smtClean="0">
                  <a:solidFill>
                    <a:prstClr val="black"/>
                  </a:solidFill>
                </a:endParaRPr>
              </a:p>
            </p:txBody>
          </p:sp>
          <p:pic>
            <p:nvPicPr>
              <p:cNvPr id="1039" name="Picture 15" descr="C:\Users\OSJSE\AppData\Local\Microsoft\Windows\Temporary Internet Files\Content.IE5\2Z3EA5NC\MC90030373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9972" y="5671613"/>
                <a:ext cx="412455" cy="54687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3" name="Picture 5" descr="C:\Program Files\Microsoft Office\MEDIA\CAGCAT10\j0235319.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4758" y="5464865"/>
              <a:ext cx="652437" cy="6661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6325298" y="4769699"/>
            <a:ext cx="3491355" cy="1971675"/>
            <a:chOff x="6151234" y="4897426"/>
            <a:chExt cx="3626301" cy="1843942"/>
          </a:xfrm>
        </p:grpSpPr>
        <p:sp>
          <p:nvSpPr>
            <p:cNvPr id="40" name="角丸四角形 39"/>
            <p:cNvSpPr/>
            <p:nvPr/>
          </p:nvSpPr>
          <p:spPr>
            <a:xfrm>
              <a:off x="6151234" y="4897426"/>
              <a:ext cx="3626299" cy="1843942"/>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a:solidFill>
                    <a:srgbClr val="1F497D"/>
                  </a:solidFill>
                </a:rPr>
                <a:t>多様</a:t>
              </a:r>
              <a:r>
                <a:rPr lang="ja-JP" altLang="en-US" sz="1600" b="1" dirty="0" smtClean="0">
                  <a:solidFill>
                    <a:srgbClr val="1F497D"/>
                  </a:solidFill>
                </a:rPr>
                <a:t>な参加の</a:t>
              </a:r>
              <a:r>
                <a:rPr lang="ja-JP" altLang="en-US" sz="1600" b="1" dirty="0" smtClean="0">
                  <a:solidFill>
                    <a:schemeClr val="tx2"/>
                  </a:solidFill>
                </a:rPr>
                <a:t>場づくりと</a:t>
              </a:r>
              <a:endParaRPr lang="en-US" altLang="ja-JP" sz="1600" b="1" dirty="0" smtClean="0">
                <a:solidFill>
                  <a:schemeClr val="tx2"/>
                </a:solidFill>
              </a:endParaRPr>
            </a:p>
            <a:p>
              <a:pPr algn="ctr" fontAlgn="auto">
                <a:spcBef>
                  <a:spcPts val="0"/>
                </a:spcBef>
                <a:spcAft>
                  <a:spcPts val="0"/>
                </a:spcAft>
              </a:pPr>
              <a:r>
                <a:rPr lang="ja-JP" altLang="en-US" sz="1600" b="1" dirty="0" smtClean="0">
                  <a:solidFill>
                    <a:schemeClr val="tx2"/>
                  </a:solidFill>
                </a:rPr>
                <a:t>地域における</a:t>
              </a:r>
              <a:r>
                <a:rPr lang="ja-JP" altLang="en-US" sz="1600" b="1" dirty="0">
                  <a:solidFill>
                    <a:srgbClr val="1F497D"/>
                  </a:solidFill>
                </a:rPr>
                <a:t>リハビリ</a:t>
              </a:r>
              <a:r>
                <a:rPr lang="ja-JP" altLang="en-US" sz="1600" b="1" dirty="0" smtClean="0">
                  <a:solidFill>
                    <a:srgbClr val="1F497D"/>
                  </a:solidFill>
                </a:rPr>
                <a:t>の推進</a:t>
              </a:r>
              <a:endParaRPr lang="en-US" altLang="ja-JP" sz="1600" b="1" dirty="0" smtClean="0">
                <a:solidFill>
                  <a:prstClr val="black"/>
                </a:solidFill>
              </a:endParaRPr>
            </a:p>
            <a:p>
              <a:pPr algn="ctr" fontAlgn="auto">
                <a:spcBef>
                  <a:spcPts val="0"/>
                </a:spcBef>
                <a:spcAft>
                  <a:spcPts val="0"/>
                </a:spcAft>
              </a:pPr>
              <a:endParaRPr lang="en-US" altLang="ja-JP" sz="1600" dirty="0" smtClean="0">
                <a:solidFill>
                  <a:prstClr val="black"/>
                </a:solidFill>
              </a:endParaRPr>
            </a:p>
            <a:p>
              <a:pPr algn="ctr" fontAlgn="auto">
                <a:spcBef>
                  <a:spcPts val="0"/>
                </a:spcBef>
                <a:spcAft>
                  <a:spcPts val="0"/>
                </a:spcAft>
              </a:pPr>
              <a:endParaRPr lang="en-US" altLang="ja-JP" sz="16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sz="1400" dirty="0" smtClean="0">
                <a:solidFill>
                  <a:prstClr val="black"/>
                </a:solidFill>
              </a:endParaRPr>
            </a:p>
          </p:txBody>
        </p:sp>
        <p:sp>
          <p:nvSpPr>
            <p:cNvPr id="42" name="角丸四角形 41"/>
            <p:cNvSpPr/>
            <p:nvPr/>
          </p:nvSpPr>
          <p:spPr>
            <a:xfrm>
              <a:off x="8267117" y="5399841"/>
              <a:ext cx="1510418" cy="735440"/>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rPr>
                <a:t>リハビリ専門職等の</a:t>
              </a:r>
              <a:endParaRPr lang="en-US" altLang="ja-JP" sz="1100" dirty="0" smtClean="0">
                <a:solidFill>
                  <a:prstClr val="black"/>
                </a:solidFill>
              </a:endParaRPr>
            </a:p>
            <a:p>
              <a:pPr algn="ctr" fontAlgn="auto">
                <a:spcBef>
                  <a:spcPts val="0"/>
                </a:spcBef>
                <a:spcAft>
                  <a:spcPts val="0"/>
                </a:spcAft>
              </a:pPr>
              <a:r>
                <a:rPr lang="ja-JP" altLang="en-US" sz="1100" dirty="0" smtClean="0">
                  <a:solidFill>
                    <a:prstClr val="black"/>
                  </a:solidFill>
                </a:rPr>
                <a:t>支援による</a:t>
              </a:r>
              <a:endParaRPr lang="en-US" altLang="ja-JP" sz="1100" dirty="0" smtClean="0">
                <a:solidFill>
                  <a:prstClr val="black"/>
                </a:solidFill>
              </a:endParaRPr>
            </a:p>
            <a:p>
              <a:pPr algn="ctr" fontAlgn="auto">
                <a:spcBef>
                  <a:spcPts val="0"/>
                </a:spcBef>
                <a:spcAft>
                  <a:spcPts val="0"/>
                </a:spcAft>
              </a:pPr>
              <a:r>
                <a:rPr lang="ja-JP" altLang="en-US" sz="1100" dirty="0" smtClean="0">
                  <a:solidFill>
                    <a:prstClr val="black"/>
                  </a:solidFill>
                </a:rPr>
                <a:t>生活機能の</a:t>
              </a:r>
              <a:r>
                <a:rPr lang="ja-JP" altLang="en-US" sz="1100" dirty="0" smtClean="0">
                  <a:solidFill>
                    <a:schemeClr val="tx1"/>
                  </a:solidFill>
                </a:rPr>
                <a:t>向上</a:t>
              </a:r>
              <a:endParaRPr lang="en-US" altLang="ja-JP" sz="1100" dirty="0" smtClean="0">
                <a:solidFill>
                  <a:schemeClr val="tx1"/>
                </a:solidFill>
              </a:endParaRPr>
            </a:p>
          </p:txBody>
        </p:sp>
        <p:sp>
          <p:nvSpPr>
            <p:cNvPr id="41" name="角丸四角形 40"/>
            <p:cNvSpPr/>
            <p:nvPr/>
          </p:nvSpPr>
          <p:spPr>
            <a:xfrm>
              <a:off x="6596684" y="6309320"/>
              <a:ext cx="1380652" cy="39604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rPr>
                <a:t>多様な</a:t>
              </a:r>
              <a:endParaRPr lang="en-US" altLang="ja-JP" sz="1100" dirty="0" smtClean="0">
                <a:solidFill>
                  <a:prstClr val="black"/>
                </a:solidFill>
              </a:endParaRPr>
            </a:p>
            <a:p>
              <a:pPr algn="ctr" fontAlgn="auto">
                <a:spcBef>
                  <a:spcPts val="0"/>
                </a:spcBef>
                <a:spcAft>
                  <a:spcPts val="0"/>
                </a:spcAft>
              </a:pPr>
              <a:r>
                <a:rPr lang="ja-JP" altLang="en-US" sz="1100" dirty="0" smtClean="0">
                  <a:solidFill>
                    <a:prstClr val="black"/>
                  </a:solidFill>
                </a:rPr>
                <a:t>参加の場づくり</a:t>
              </a:r>
              <a:endParaRPr lang="en-US" altLang="ja-JP" sz="1100" dirty="0" smtClean="0">
                <a:solidFill>
                  <a:prstClr val="black"/>
                </a:solidFill>
              </a:endParaRPr>
            </a:p>
          </p:txBody>
        </p:sp>
      </p:grpSp>
      <p:sp>
        <p:nvSpPr>
          <p:cNvPr id="61" name="環状矢印 60"/>
          <p:cNvSpPr/>
          <p:nvPr/>
        </p:nvSpPr>
        <p:spPr>
          <a:xfrm flipH="1" flipV="1">
            <a:off x="3728867" y="3389240"/>
            <a:ext cx="1155257" cy="1103987"/>
          </a:xfrm>
          <a:prstGeom prst="circular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5" name="角丸四角形 14"/>
          <p:cNvSpPr/>
          <p:nvPr/>
        </p:nvSpPr>
        <p:spPr>
          <a:xfrm>
            <a:off x="4263796" y="3573016"/>
            <a:ext cx="1625311" cy="551618"/>
          </a:xfrm>
          <a:prstGeom prst="roundRect">
            <a:avLst/>
          </a:prstGeom>
          <a:solidFill>
            <a:srgbClr val="FFC000"/>
          </a:soli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rPr>
              <a:t>要支援者</a:t>
            </a:r>
            <a:endParaRPr lang="en-US" altLang="ja-JP" sz="1400" b="1" dirty="0" smtClean="0">
              <a:solidFill>
                <a:prstClr val="black"/>
              </a:solidFill>
            </a:endParaRPr>
          </a:p>
        </p:txBody>
      </p:sp>
      <p:sp>
        <p:nvSpPr>
          <p:cNvPr id="65" name="正方形/長方形 64"/>
          <p:cNvSpPr/>
          <p:nvPr/>
        </p:nvSpPr>
        <p:spPr>
          <a:xfrm>
            <a:off x="3" y="517621"/>
            <a:ext cx="9849544" cy="679135"/>
          </a:xfrm>
          <a:prstGeom prst="rect">
            <a:avLst/>
          </a:prstGeom>
          <a:ln>
            <a:solidFill>
              <a:schemeClr val="tx1"/>
            </a:solidFill>
          </a:ln>
        </p:spPr>
        <p:txBody>
          <a:bodyPr wrap="square">
            <a:noAutofit/>
          </a:bodyPr>
          <a:lstStyle/>
          <a:p>
            <a:pPr marL="182563" indent="-182563" fontAlgn="auto">
              <a:spcBef>
                <a:spcPts val="0"/>
              </a:spcBef>
              <a:spcAft>
                <a:spcPts val="0"/>
              </a:spcAft>
            </a:pPr>
            <a:r>
              <a:rPr lang="ja-JP" altLang="en-US" sz="1600" dirty="0" smtClean="0">
                <a:solidFill>
                  <a:prstClr val="black"/>
                </a:solidFill>
              </a:rPr>
              <a:t>○生活</a:t>
            </a:r>
            <a:r>
              <a:rPr lang="ja-JP" altLang="en-US" sz="1600" dirty="0">
                <a:solidFill>
                  <a:prstClr val="black"/>
                </a:solidFill>
              </a:rPr>
              <a:t>支援サービスの充実</a:t>
            </a:r>
            <a:r>
              <a:rPr lang="ja-JP" altLang="en-US" sz="1600" dirty="0" smtClean="0">
                <a:solidFill>
                  <a:prstClr val="black"/>
                </a:solidFill>
              </a:rPr>
              <a:t>、介護</a:t>
            </a:r>
            <a:r>
              <a:rPr lang="ja-JP" altLang="en-US" sz="1600" dirty="0">
                <a:solidFill>
                  <a:prstClr val="black"/>
                </a:solidFill>
              </a:rPr>
              <a:t>予防の</a:t>
            </a:r>
            <a:r>
              <a:rPr lang="ja-JP" altLang="en-US" sz="1600" dirty="0" smtClean="0">
                <a:solidFill>
                  <a:prstClr val="black"/>
                </a:solidFill>
              </a:rPr>
              <a:t>推進に加え、多職種協働による専門的支援の充実を図ることにより、要支援者の</a:t>
            </a:r>
            <a:r>
              <a:rPr lang="ja-JP" altLang="en-US" sz="1600" dirty="0">
                <a:solidFill>
                  <a:prstClr val="black"/>
                </a:solidFill>
              </a:rPr>
              <a:t>生活</a:t>
            </a:r>
            <a:r>
              <a:rPr lang="ja-JP" altLang="en-US" sz="1600" dirty="0" smtClean="0">
                <a:solidFill>
                  <a:prstClr val="black"/>
                </a:solidFill>
              </a:rPr>
              <a:t>機能の改善が図られるなど、高齢者の自立が促進される。</a:t>
            </a:r>
            <a:endParaRPr lang="en-US" altLang="ja-JP" sz="1600" dirty="0">
              <a:solidFill>
                <a:prstClr val="black"/>
              </a:solidFill>
            </a:endParaRPr>
          </a:p>
          <a:p>
            <a:endParaRPr lang="en-US" altLang="ja-JP" dirty="0"/>
          </a:p>
          <a:p>
            <a:endParaRPr lang="en-US" altLang="ja-JP" dirty="0" smtClean="0"/>
          </a:p>
          <a:p>
            <a:endParaRPr lang="en-US" altLang="ja-JP" dirty="0"/>
          </a:p>
        </p:txBody>
      </p:sp>
      <p:sp>
        <p:nvSpPr>
          <p:cNvPr id="5" name="角丸四角形吹き出し 4"/>
          <p:cNvSpPr/>
          <p:nvPr/>
        </p:nvSpPr>
        <p:spPr>
          <a:xfrm>
            <a:off x="4215433" y="2908571"/>
            <a:ext cx="1673547" cy="328037"/>
          </a:xfrm>
          <a:prstGeom prst="wedgeRoundRectCallout">
            <a:avLst>
              <a:gd name="adj1" fmla="val -32074"/>
              <a:gd name="adj2" fmla="val 91624"/>
              <a:gd name="adj3" fmla="val 16667"/>
            </a:avLst>
          </a:prstGeom>
          <a:solidFill>
            <a:schemeClr val="bg1"/>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生活機能の改善へ</a:t>
            </a:r>
          </a:p>
        </p:txBody>
      </p:sp>
      <p:pic>
        <p:nvPicPr>
          <p:cNvPr id="2061" name="Picture 13" descr="C:\Users\OSJSE\AppData\Local\Microsoft\Windows\Temporary Internet Files\Content.IE5\VHFUG5YW\MC900297567[3].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7561" y="5687921"/>
            <a:ext cx="841864" cy="4403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WETBK\AppData\Local\Microsoft\Windows\Temporary Internet Files\Content.IE5\XKGTVJGM\MC9003101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05640" y="1962737"/>
            <a:ext cx="454088" cy="6625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WETBK\AppData\Local\Microsoft\Windows\Temporary Internet Files\Content.IE5\XKGTVJGM\MC900292056[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3986" y="5949286"/>
            <a:ext cx="711505" cy="763005"/>
          </a:xfrm>
          <a:prstGeom prst="rect">
            <a:avLst/>
          </a:prstGeom>
          <a:noFill/>
          <a:extLst>
            <a:ext uri="{909E8E84-426E-40DD-AFC4-6F175D3DCCD1}">
              <a14:hiddenFill xmlns:a14="http://schemas.microsoft.com/office/drawing/2010/main">
                <a:solidFill>
                  <a:srgbClr val="FFFFFF"/>
                </a:solidFill>
              </a14:hiddenFill>
            </a:ext>
          </a:extLst>
        </p:spPr>
      </p:pic>
      <p:sp>
        <p:nvSpPr>
          <p:cNvPr id="57" name="環状矢印 56"/>
          <p:cNvSpPr/>
          <p:nvPr/>
        </p:nvSpPr>
        <p:spPr>
          <a:xfrm flipH="1">
            <a:off x="5525939" y="3176176"/>
            <a:ext cx="1155257" cy="1044912"/>
          </a:xfrm>
          <a:prstGeom prst="circular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62" name="環状矢印 61"/>
          <p:cNvSpPr/>
          <p:nvPr/>
        </p:nvSpPr>
        <p:spPr>
          <a:xfrm flipH="1" flipV="1">
            <a:off x="5525939" y="3429001"/>
            <a:ext cx="1155257" cy="1103987"/>
          </a:xfrm>
          <a:prstGeom prst="circular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6" name="角丸四角形 15"/>
          <p:cNvSpPr/>
          <p:nvPr/>
        </p:nvSpPr>
        <p:spPr>
          <a:xfrm>
            <a:off x="6033120" y="3573016"/>
            <a:ext cx="1702285" cy="544646"/>
          </a:xfrm>
          <a:prstGeom prst="roundRect">
            <a:avLst/>
          </a:prstGeom>
          <a:solidFill>
            <a:srgbClr val="FFC000"/>
          </a:soli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rPr>
              <a:t>要介護者</a:t>
            </a:r>
            <a:endParaRPr lang="en-US" altLang="ja-JP" sz="1400" b="1" dirty="0" smtClean="0">
              <a:solidFill>
                <a:prstClr val="black"/>
              </a:solidFill>
            </a:endParaRPr>
          </a:p>
        </p:txBody>
      </p:sp>
      <p:sp>
        <p:nvSpPr>
          <p:cNvPr id="71" name="角丸四角形 70"/>
          <p:cNvSpPr/>
          <p:nvPr/>
        </p:nvSpPr>
        <p:spPr>
          <a:xfrm>
            <a:off x="349776" y="4221094"/>
            <a:ext cx="9149992" cy="455483"/>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schemeClr val="tx1"/>
                </a:solidFill>
              </a:rPr>
              <a:t>市町村が中心となって地域づくりを進めることで</a:t>
            </a:r>
            <a:endParaRPr lang="en-US" altLang="ja-JP" sz="1600" b="1" dirty="0" smtClean="0">
              <a:solidFill>
                <a:schemeClr val="tx1"/>
              </a:solidFill>
            </a:endParaRPr>
          </a:p>
          <a:p>
            <a:pPr algn="ctr" fontAlgn="auto">
              <a:spcBef>
                <a:spcPts val="0"/>
              </a:spcBef>
              <a:spcAft>
                <a:spcPts val="0"/>
              </a:spcAft>
            </a:pPr>
            <a:r>
              <a:rPr lang="ja-JP" altLang="en-US" sz="1600" b="1" dirty="0" smtClean="0">
                <a:solidFill>
                  <a:schemeClr val="tx1"/>
                </a:solidFill>
              </a:rPr>
              <a:t>専門的</a:t>
            </a:r>
            <a:r>
              <a:rPr lang="ja-JP" altLang="en-US" sz="1600" b="1" dirty="0">
                <a:solidFill>
                  <a:schemeClr val="tx1"/>
                </a:solidFill>
              </a:rPr>
              <a:t>支援</a:t>
            </a:r>
            <a:r>
              <a:rPr lang="ja-JP" altLang="en-US" sz="1600" b="1" dirty="0" smtClean="0">
                <a:solidFill>
                  <a:schemeClr val="tx1"/>
                </a:solidFill>
              </a:rPr>
              <a:t>と生活支援・介護予防の一体的提供を実現</a:t>
            </a:r>
            <a:endParaRPr lang="en-US" altLang="ja-JP" sz="1600" b="1" dirty="0" smtClean="0">
              <a:solidFill>
                <a:schemeClr val="tx1"/>
              </a:solidFill>
            </a:endParaRPr>
          </a:p>
        </p:txBody>
      </p:sp>
      <p:sp>
        <p:nvSpPr>
          <p:cNvPr id="67" name="スライド番号プレースホルダー 4"/>
          <p:cNvSpPr txBox="1">
            <a:spLocks/>
          </p:cNvSpPr>
          <p:nvPr/>
        </p:nvSpPr>
        <p:spPr>
          <a:xfrm>
            <a:off x="9329936" y="64911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36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79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697" y="1700808"/>
            <a:ext cx="5850650" cy="324036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地域住民の参加</a:t>
              </a:r>
              <a:endParaRPr kumimoji="1" lang="ja-JP" altLang="en-US" sz="1600" dirty="0">
                <a:solidFill>
                  <a:schemeClr val="tx1"/>
                </a:solidFill>
              </a:endParaRPr>
            </a:p>
          </p:txBody>
        </p:sp>
      </p:grpSp>
      <p:grpSp>
        <p:nvGrpSpPr>
          <p:cNvPr id="3" name="グループ化 24"/>
          <p:cNvGrpSpPr/>
          <p:nvPr/>
        </p:nvGrpSpPr>
        <p:grpSpPr>
          <a:xfrm>
            <a:off x="3938894" y="2060848"/>
            <a:ext cx="5772641" cy="3024336"/>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高齢者の社会参加</a:t>
              </a:r>
              <a:endParaRPr kumimoji="1" lang="ja-JP" altLang="en-US" sz="1600" dirty="0">
                <a:solidFill>
                  <a:schemeClr val="tx1"/>
                </a:solidFill>
              </a:endParaRPr>
            </a:p>
          </p:txBody>
        </p:sp>
      </p:grpSp>
      <p:sp>
        <p:nvSpPr>
          <p:cNvPr id="5" name="タイトル 1"/>
          <p:cNvSpPr txBox="1">
            <a:spLocks/>
          </p:cNvSpPr>
          <p:nvPr/>
        </p:nvSpPr>
        <p:spPr>
          <a:xfrm>
            <a:off x="0" y="2"/>
            <a:ext cx="9906000" cy="404663"/>
          </a:xfrm>
          <a:prstGeom prst="rect">
            <a:avLst/>
          </a:prstGeom>
          <a:noFill/>
          <a:scene3d>
            <a:camera prst="orthographicFront"/>
            <a:lightRig rig="threePt" dir="t"/>
          </a:scene3d>
          <a:sp3d>
            <a:bevelT/>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400" dirty="0">
                <a:latin typeface="+mj-lt"/>
                <a:ea typeface="+mj-ea"/>
                <a:cs typeface="+mj-cs"/>
              </a:rPr>
              <a:t>（参考）生活</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支援サービスの充実と高齢者の社会参加</a:t>
            </a:r>
            <a:endParaRPr kumimoji="1" lang="ja-JP" alt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4" name="グループ化 23"/>
          <p:cNvGrpSpPr/>
          <p:nvPr/>
        </p:nvGrpSpPr>
        <p:grpSpPr>
          <a:xfrm>
            <a:off x="194476" y="2060848"/>
            <a:ext cx="5928659" cy="3024336"/>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endParaRPr>
            </a:p>
          </p:txBody>
        </p:sp>
        <p:sp>
          <p:nvSpPr>
            <p:cNvPr id="11" name="角丸四角形 10"/>
            <p:cNvSpPr/>
            <p:nvPr/>
          </p:nvSpPr>
          <p:spPr>
            <a:xfrm>
              <a:off x="1835696" y="1412776"/>
              <a:ext cx="216416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生活支援サービス</a:t>
              </a:r>
              <a:endParaRPr kumimoji="1" lang="ja-JP" altLang="en-US" sz="1600" dirty="0">
                <a:solidFill>
                  <a:schemeClr val="tx1"/>
                </a:solidFill>
              </a:endParaRPr>
            </a:p>
          </p:txBody>
        </p:sp>
      </p:grpSp>
      <p:sp>
        <p:nvSpPr>
          <p:cNvPr id="13" name="角丸四角形 12"/>
          <p:cNvSpPr/>
          <p:nvPr/>
        </p:nvSpPr>
        <p:spPr>
          <a:xfrm>
            <a:off x="3782870" y="2564904"/>
            <a:ext cx="2574286" cy="172819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　</a:t>
            </a:r>
            <a:r>
              <a:rPr lang="ja-JP" altLang="en-US" sz="1600" b="1" dirty="0" smtClean="0">
                <a:solidFill>
                  <a:schemeClr val="tx1"/>
                </a:solidFill>
              </a:rPr>
              <a:t>生活支援の担い手</a:t>
            </a:r>
            <a:endParaRPr lang="en-US" altLang="ja-JP" sz="1600" b="1" dirty="0" smtClean="0">
              <a:solidFill>
                <a:schemeClr val="tx1"/>
              </a:solidFill>
            </a:endParaRPr>
          </a:p>
          <a:p>
            <a:r>
              <a:rPr lang="ja-JP" altLang="en-US" sz="1600" b="1" dirty="0" smtClean="0">
                <a:solidFill>
                  <a:schemeClr val="tx1"/>
                </a:solidFill>
              </a:rPr>
              <a:t>　としての社会参加</a:t>
            </a:r>
            <a:endParaRPr kumimoji="1" lang="en-US" altLang="ja-JP" sz="1600" b="1" dirty="0" smtClean="0">
              <a:solidFill>
                <a:schemeClr val="tx1"/>
              </a:solidFill>
            </a:endParaRPr>
          </a:p>
        </p:txBody>
      </p:sp>
      <p:sp>
        <p:nvSpPr>
          <p:cNvPr id="15" name="角丸四角形 14"/>
          <p:cNvSpPr/>
          <p:nvPr/>
        </p:nvSpPr>
        <p:spPr>
          <a:xfrm>
            <a:off x="6045122" y="234888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a:t>
            </a:r>
            <a:r>
              <a:rPr kumimoji="1" lang="ja-JP" altLang="en-US" sz="1400" dirty="0" smtClean="0">
                <a:solidFill>
                  <a:schemeClr val="tx1"/>
                </a:solidFill>
              </a:rPr>
              <a:t>現役時代の能力を活かした活動</a:t>
            </a:r>
            <a:endParaRPr kumimoji="1" lang="en-US" altLang="ja-JP" sz="1400" dirty="0" smtClean="0">
              <a:solidFill>
                <a:schemeClr val="tx1"/>
              </a:solidFill>
            </a:endParaRPr>
          </a:p>
          <a:p>
            <a:r>
              <a:rPr lang="ja-JP" altLang="en-US" sz="1400" dirty="0" smtClean="0">
                <a:solidFill>
                  <a:schemeClr val="tx1"/>
                </a:solidFill>
              </a:rPr>
              <a:t>○興味関心がある活動</a:t>
            </a:r>
            <a:endParaRPr lang="en-US" altLang="ja-JP" sz="1400" dirty="0" smtClean="0">
              <a:solidFill>
                <a:schemeClr val="tx1"/>
              </a:solidFill>
            </a:endParaRPr>
          </a:p>
          <a:p>
            <a:r>
              <a:rPr lang="ja-JP" altLang="en-US" sz="1400" dirty="0" smtClean="0">
                <a:solidFill>
                  <a:schemeClr val="tx1"/>
                </a:solidFill>
              </a:rPr>
              <a:t>○</a:t>
            </a:r>
            <a:r>
              <a:rPr kumimoji="1" lang="ja-JP" altLang="en-US" sz="1400" dirty="0" smtClean="0">
                <a:solidFill>
                  <a:schemeClr val="tx1"/>
                </a:solidFill>
              </a:rPr>
              <a:t>新たにチャレンジする活動</a:t>
            </a:r>
            <a:endParaRPr kumimoji="1" lang="en-US" altLang="ja-JP" sz="1400"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　　・一般就労、起業</a:t>
            </a:r>
            <a:endParaRPr lang="en-US" altLang="ja-JP" sz="1400" dirty="0" smtClean="0">
              <a:solidFill>
                <a:schemeClr val="tx1"/>
              </a:solidFill>
            </a:endParaRPr>
          </a:p>
          <a:p>
            <a:r>
              <a:rPr lang="ja-JP" altLang="en-US" sz="1400" dirty="0" smtClean="0">
                <a:solidFill>
                  <a:schemeClr val="tx1"/>
                </a:solidFill>
              </a:rPr>
              <a:t>　　・趣味活動</a:t>
            </a:r>
            <a:endParaRPr lang="en-US" altLang="ja-JP" sz="1400" dirty="0" smtClean="0">
              <a:solidFill>
                <a:schemeClr val="tx1"/>
              </a:solidFill>
            </a:endParaRPr>
          </a:p>
          <a:p>
            <a:r>
              <a:rPr lang="ja-JP" altLang="en-US" sz="1400" dirty="0" smtClean="0">
                <a:solidFill>
                  <a:schemeClr val="tx1"/>
                </a:solidFill>
              </a:rPr>
              <a:t>　　・健康づくり活動、地域活動</a:t>
            </a:r>
            <a:endParaRPr lang="en-US" altLang="ja-JP" sz="1400" dirty="0" smtClean="0">
              <a:solidFill>
                <a:schemeClr val="tx1"/>
              </a:solidFill>
            </a:endParaRPr>
          </a:p>
          <a:p>
            <a:r>
              <a:rPr lang="ja-JP" altLang="en-US" sz="1400" dirty="0" smtClean="0">
                <a:solidFill>
                  <a:schemeClr val="tx1"/>
                </a:solidFill>
              </a:rPr>
              <a:t>　　・介護、福祉以外の　</a:t>
            </a:r>
            <a:endParaRPr lang="en-US" altLang="ja-JP" sz="1400" dirty="0" smtClean="0">
              <a:solidFill>
                <a:schemeClr val="tx1"/>
              </a:solidFill>
            </a:endParaRPr>
          </a:p>
          <a:p>
            <a:r>
              <a:rPr lang="ja-JP" altLang="en-US" sz="1400" dirty="0" smtClean="0">
                <a:solidFill>
                  <a:schemeClr val="tx1"/>
                </a:solidFill>
              </a:rPr>
              <a:t> 　　 ボランティア活動　等</a:t>
            </a:r>
            <a:endParaRPr kumimoji="1" lang="ja-JP" altLang="en-US" sz="1400" dirty="0">
              <a:solidFill>
                <a:schemeClr val="tx1"/>
              </a:solidFill>
            </a:endParaRPr>
          </a:p>
        </p:txBody>
      </p:sp>
      <p:sp>
        <p:nvSpPr>
          <p:cNvPr id="17" name="角丸四角形 16"/>
          <p:cNvSpPr/>
          <p:nvPr/>
        </p:nvSpPr>
        <p:spPr>
          <a:xfrm>
            <a:off x="506513" y="2348880"/>
            <a:ext cx="4212468"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endParaRPr>
          </a:p>
          <a:p>
            <a:r>
              <a:rPr lang="ja-JP" altLang="en-US" sz="1400" dirty="0" smtClean="0">
                <a:solidFill>
                  <a:schemeClr val="tx1"/>
                </a:solidFill>
              </a:rPr>
              <a:t>○ニーズに合った多様なサービス種別</a:t>
            </a:r>
            <a:endParaRPr kumimoji="1" lang="en-US" altLang="ja-JP" sz="1400" dirty="0" smtClean="0">
              <a:solidFill>
                <a:schemeClr val="tx1"/>
              </a:solidFill>
            </a:endParaRPr>
          </a:p>
          <a:p>
            <a:r>
              <a:rPr lang="ja-JP" altLang="en-US" sz="1400" dirty="0" smtClean="0">
                <a:solidFill>
                  <a:schemeClr val="tx1"/>
                </a:solidFill>
              </a:rPr>
              <a:t>○住民主体、</a:t>
            </a:r>
            <a:r>
              <a:rPr lang="en-US" altLang="ja-JP" sz="1400" dirty="0" smtClean="0">
                <a:solidFill>
                  <a:schemeClr val="tx1"/>
                </a:solidFill>
                <a:latin typeface="+mn-ea"/>
              </a:rPr>
              <a:t>NPO</a:t>
            </a:r>
            <a:r>
              <a:rPr lang="ja-JP" altLang="en-US" sz="1400" dirty="0" err="1" smtClean="0">
                <a:solidFill>
                  <a:schemeClr val="tx1"/>
                </a:solidFill>
                <a:latin typeface="+mn-ea"/>
              </a:rPr>
              <a:t>、</a:t>
            </a:r>
            <a:r>
              <a:rPr lang="ja-JP" altLang="en-US" sz="1400" dirty="0" smtClean="0">
                <a:solidFill>
                  <a:schemeClr val="tx1"/>
                </a:solidFill>
                <a:latin typeface="+mn-ea"/>
              </a:rPr>
              <a:t>民間企業等多様な</a:t>
            </a:r>
            <a:endParaRPr lang="en-US" altLang="ja-JP" sz="1400" dirty="0" smtClean="0">
              <a:solidFill>
                <a:schemeClr val="tx1"/>
              </a:solidFill>
              <a:latin typeface="+mn-ea"/>
            </a:endParaRPr>
          </a:p>
          <a:p>
            <a:r>
              <a:rPr lang="ja-JP" altLang="en-US" sz="1400" dirty="0" smtClean="0">
                <a:solidFill>
                  <a:schemeClr val="tx1"/>
                </a:solidFill>
                <a:latin typeface="+mn-ea"/>
              </a:rPr>
              <a:t>　 主体による</a:t>
            </a:r>
            <a:r>
              <a:rPr lang="ja-JP" altLang="en-US" sz="1400" dirty="0" smtClean="0">
                <a:solidFill>
                  <a:schemeClr val="tx1"/>
                </a:solidFill>
              </a:rPr>
              <a:t>サービス提供</a:t>
            </a:r>
            <a:endParaRPr lang="en-US" altLang="ja-JP" sz="1400"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　　・地域サロンの開催</a:t>
            </a:r>
            <a:endParaRPr lang="en-US" altLang="ja-JP" sz="1400" dirty="0" smtClean="0">
              <a:solidFill>
                <a:schemeClr val="tx1"/>
              </a:solidFill>
            </a:endParaRPr>
          </a:p>
          <a:p>
            <a:r>
              <a:rPr lang="ja-JP" altLang="en-US" sz="1400" dirty="0" smtClean="0">
                <a:solidFill>
                  <a:schemeClr val="tx1"/>
                </a:solidFill>
              </a:rPr>
              <a:t>　　・見守り、安否確認</a:t>
            </a:r>
            <a:endParaRPr lang="en-US" altLang="ja-JP" sz="1400" dirty="0" smtClean="0">
              <a:solidFill>
                <a:schemeClr val="tx1"/>
              </a:solidFill>
            </a:endParaRPr>
          </a:p>
          <a:p>
            <a:r>
              <a:rPr lang="ja-JP" altLang="en-US" sz="1400" dirty="0" smtClean="0">
                <a:solidFill>
                  <a:schemeClr val="tx1"/>
                </a:solidFill>
              </a:rPr>
              <a:t>　　・外出支援</a:t>
            </a:r>
            <a:endParaRPr lang="en-US" altLang="ja-JP" sz="1400" dirty="0" smtClean="0">
              <a:solidFill>
                <a:schemeClr val="tx1"/>
              </a:solidFill>
            </a:endParaRPr>
          </a:p>
          <a:p>
            <a:r>
              <a:rPr lang="ja-JP" altLang="en-US" sz="1400" dirty="0" smtClean="0">
                <a:solidFill>
                  <a:schemeClr val="tx1"/>
                </a:solidFill>
              </a:rPr>
              <a:t>　　・買い物、調理、掃除などの家事支援 　等　　</a:t>
            </a:r>
            <a:endParaRPr lang="en-US" altLang="ja-JP" sz="1400" dirty="0" smtClean="0">
              <a:solidFill>
                <a:schemeClr val="tx1"/>
              </a:solidFill>
            </a:endParaRPr>
          </a:p>
          <a:p>
            <a:endParaRPr lang="en-US" altLang="ja-JP" sz="1400" dirty="0" smtClean="0">
              <a:solidFill>
                <a:schemeClr val="tx1"/>
              </a:solidFill>
            </a:endParaRPr>
          </a:p>
        </p:txBody>
      </p:sp>
      <p:sp>
        <p:nvSpPr>
          <p:cNvPr id="18" name="二等辺三角形 17"/>
          <p:cNvSpPr/>
          <p:nvPr/>
        </p:nvSpPr>
        <p:spPr>
          <a:xfrm>
            <a:off x="1052574" y="5013176"/>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バックアップ</a:t>
            </a:r>
            <a:endParaRPr kumimoji="1" lang="ja-JP" altLang="en-US" b="1" dirty="0">
              <a:solidFill>
                <a:schemeClr val="bg1"/>
              </a:solidFill>
            </a:endParaRPr>
          </a:p>
        </p:txBody>
      </p:sp>
      <p:sp>
        <p:nvSpPr>
          <p:cNvPr id="22" name="二等辺三角形 21"/>
          <p:cNvSpPr/>
          <p:nvPr/>
        </p:nvSpPr>
        <p:spPr>
          <a:xfrm>
            <a:off x="1130575" y="5877272"/>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バックアップ</a:t>
            </a:r>
            <a:endParaRPr kumimoji="1" lang="ja-JP" altLang="en-US" b="1" dirty="0">
              <a:solidFill>
                <a:schemeClr val="bg1"/>
              </a:solidFill>
            </a:endParaRPr>
          </a:p>
        </p:txBody>
      </p:sp>
      <p:sp>
        <p:nvSpPr>
          <p:cNvPr id="23" name="角丸四角形 22"/>
          <p:cNvSpPr/>
          <p:nvPr/>
        </p:nvSpPr>
        <p:spPr>
          <a:xfrm>
            <a:off x="974558" y="6309320"/>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都道府県等による後方支援体制の充実</a:t>
            </a:r>
            <a:endParaRPr kumimoji="1" lang="ja-JP" altLang="en-US" dirty="0">
              <a:solidFill>
                <a:schemeClr val="tx1"/>
              </a:solidFill>
            </a:endParaRPr>
          </a:p>
        </p:txBody>
      </p:sp>
      <p:sp>
        <p:nvSpPr>
          <p:cNvPr id="19" name="角丸四角形 18"/>
          <p:cNvSpPr/>
          <p:nvPr/>
        </p:nvSpPr>
        <p:spPr>
          <a:xfrm>
            <a:off x="974558" y="5445224"/>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市町村を核とした支援体制の充実・強化</a:t>
            </a:r>
            <a:endParaRPr kumimoji="1" lang="ja-JP" altLang="en-US" dirty="0">
              <a:solidFill>
                <a:schemeClr val="tx1"/>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4991" y="3861048"/>
            <a:ext cx="1064647" cy="514070"/>
          </a:xfrm>
          <a:prstGeom prst="rect">
            <a:avLst/>
          </a:prstGeom>
          <a:noFill/>
        </p:spPr>
      </p:pic>
      <p:sp>
        <p:nvSpPr>
          <p:cNvPr id="24" name="角丸四角形 23"/>
          <p:cNvSpPr/>
          <p:nvPr/>
        </p:nvSpPr>
        <p:spPr>
          <a:xfrm>
            <a:off x="0" y="476672"/>
            <a:ext cx="9906000" cy="115212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100" dirty="0" smtClean="0">
                <a:solidFill>
                  <a:schemeClr val="tx1"/>
                </a:solidFill>
              </a:rPr>
              <a:t>○　単身世帯等が増加し、支援を必要とする軽度の高齢者が増加する中、見守り・配食等の生活支援の必要性　</a:t>
            </a:r>
            <a:endParaRPr lang="en-US" altLang="ja-JP" sz="1600" spc="-100" dirty="0" smtClean="0">
              <a:solidFill>
                <a:schemeClr val="tx1"/>
              </a:solidFill>
            </a:endParaRPr>
          </a:p>
          <a:p>
            <a:r>
              <a:rPr lang="ja-JP" altLang="en-US" sz="1600" spc="-100" dirty="0" smtClean="0">
                <a:solidFill>
                  <a:schemeClr val="tx1"/>
                </a:solidFill>
              </a:rPr>
              <a:t>　が増加。</a:t>
            </a:r>
            <a:r>
              <a:rPr lang="ja-JP" altLang="en-US" sz="1600" u="sng" spc="-100" dirty="0" smtClean="0">
                <a:solidFill>
                  <a:srgbClr val="FF0000"/>
                </a:solidFill>
              </a:rPr>
              <a:t>ボランティア、ＮＰＯ、民間企業、協同組合等の多様な主体が生活支援サービスを提供することが必要</a:t>
            </a:r>
            <a:r>
              <a:rPr lang="ja-JP" altLang="en-US" sz="1600" spc="-100" dirty="0" smtClean="0">
                <a:solidFill>
                  <a:schemeClr val="tx1"/>
                </a:solidFill>
              </a:rPr>
              <a:t>。</a:t>
            </a:r>
            <a:endParaRPr lang="en-US" altLang="ja-JP" sz="1600" spc="-100" dirty="0" smtClean="0">
              <a:solidFill>
                <a:schemeClr val="tx1"/>
              </a:solidFill>
            </a:endParaRPr>
          </a:p>
          <a:p>
            <a:r>
              <a:rPr lang="ja-JP" altLang="en-US" sz="1600" spc="-100" dirty="0" smtClean="0">
                <a:solidFill>
                  <a:schemeClr val="tx1"/>
                </a:solidFill>
              </a:rPr>
              <a:t>○　高齢者の社会参加をより一層推進することを通じて、</a:t>
            </a:r>
            <a:r>
              <a:rPr lang="ja-JP" altLang="en-US" sz="1600" u="sng" spc="-100" dirty="0" smtClean="0">
                <a:solidFill>
                  <a:srgbClr val="FF0000"/>
                </a:solidFill>
              </a:rPr>
              <a:t>元気な高齢者が生活支援の担い手として活躍すること　</a:t>
            </a:r>
            <a:endParaRPr lang="en-US" altLang="ja-JP" sz="1600" u="sng" spc="-100" dirty="0" smtClean="0">
              <a:solidFill>
                <a:srgbClr val="FF0000"/>
              </a:solidFill>
            </a:endParaRPr>
          </a:p>
          <a:p>
            <a:r>
              <a:rPr lang="ja-JP" altLang="en-US" sz="1600" spc="-100" dirty="0" smtClean="0">
                <a:solidFill>
                  <a:srgbClr val="FF0000"/>
                </a:solidFill>
              </a:rPr>
              <a:t>　</a:t>
            </a:r>
            <a:r>
              <a:rPr lang="ja-JP" altLang="en-US" sz="1600" u="sng" spc="-100" dirty="0" smtClean="0">
                <a:solidFill>
                  <a:srgbClr val="FF0000"/>
                </a:solidFill>
              </a:rPr>
              <a:t>も期待</a:t>
            </a:r>
            <a:r>
              <a:rPr lang="ja-JP" altLang="en-US" sz="1600" spc="-100" dirty="0" smtClean="0">
                <a:solidFill>
                  <a:schemeClr val="tx1"/>
                </a:solidFill>
              </a:rPr>
              <a:t>される。このように、高齢者が社会的役割をもつことにより、生きがいや介護予防にもつながる。</a:t>
            </a:r>
            <a:endParaRPr lang="en-US" altLang="ja-JP" sz="1600" spc="-100" dirty="0" smtClean="0">
              <a:solidFill>
                <a:schemeClr val="tx1"/>
              </a:solidFill>
            </a:endParaRPr>
          </a:p>
        </p:txBody>
      </p:sp>
      <p:sp>
        <p:nvSpPr>
          <p:cNvPr id="26" name="スライド番号プレースホルダー 4"/>
          <p:cNvSpPr txBox="1">
            <a:spLocks/>
          </p:cNvSpPr>
          <p:nvPr/>
        </p:nvSpPr>
        <p:spPr>
          <a:xfrm>
            <a:off x="9273480" y="6489340"/>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37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8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497"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37" y="4857596"/>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52"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06"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08" y="5500435"/>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1"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48"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18" y="620690"/>
            <a:ext cx="9849544" cy="1323439"/>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・「生涯現役コーディネーター（仮称）」の配置や協議体の設置などに対する支援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47" y="620690"/>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422611"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69"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12"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58"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3" y="4857596"/>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5"/>
            <a:ext cx="9906000" cy="461665"/>
          </a:xfrm>
          <a:prstGeom prst="rect">
            <a:avLst/>
          </a:prstGeom>
          <a:noFill/>
        </p:spPr>
        <p:txBody>
          <a:bodyPr wrap="square" rtlCol="0">
            <a:spAutoFit/>
          </a:bodyPr>
          <a:lstStyle/>
          <a:p>
            <a:pPr marL="2684463" indent="-2684463" algn="ctr"/>
            <a:r>
              <a:rPr lang="ja-JP" altLang="en-US" sz="2400" b="1" dirty="0">
                <a:solidFill>
                  <a:sysClr val="windowText" lastClr="000000"/>
                </a:solidFill>
              </a:rPr>
              <a:t>（参考）</a:t>
            </a:r>
            <a:r>
              <a:rPr lang="ja-JP" altLang="en-US" sz="2400" b="1" dirty="0" smtClean="0">
                <a:solidFill>
                  <a:sysClr val="windowText" lastClr="000000"/>
                </a:solidFill>
              </a:rPr>
              <a:t>多様な主体による生活支援サービスの重層的な提供</a:t>
            </a:r>
            <a:endParaRPr lang="ja-JP" altLang="en-US" sz="2400" b="1" dirty="0">
              <a:solidFill>
                <a:sysClr val="windowText" lastClr="000000"/>
              </a:solidFill>
            </a:endParaRPr>
          </a:p>
        </p:txBody>
      </p:sp>
      <p:sp>
        <p:nvSpPr>
          <p:cNvPr id="45" name="円/楕円 44"/>
          <p:cNvSpPr/>
          <p:nvPr/>
        </p:nvSpPr>
        <p:spPr>
          <a:xfrm>
            <a:off x="5601075" y="4869160"/>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8" name="スライド番号プレースホルダー 4"/>
          <p:cNvSpPr txBox="1">
            <a:spLocks/>
          </p:cNvSpPr>
          <p:nvPr/>
        </p:nvSpPr>
        <p:spPr>
          <a:xfrm>
            <a:off x="9273480" y="6489340"/>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38</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23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302" y="0"/>
            <a:ext cx="9906000" cy="404664"/>
          </a:xfrm>
          <a:prstGeom prst="rect">
            <a:avLst/>
          </a:prstGeom>
          <a:noFill/>
        </p:spPr>
        <p:txBody>
          <a:bodyPr vert="horz" lIns="91440" tIns="45720" rIns="91440" bIns="45720" rtlCol="0" anchor="ctr">
            <a:noAutofit/>
          </a:bodyPr>
          <a:lstStyle/>
          <a:p>
            <a:pPr algn="ctr">
              <a:defRPr/>
            </a:pPr>
            <a:r>
              <a:rPr lang="ja-JP" altLang="en-US" sz="1900" dirty="0">
                <a:solidFill>
                  <a:prstClr val="black"/>
                </a:solidFill>
                <a:latin typeface="ＭＳ Ｐゴシック"/>
              </a:rPr>
              <a:t>（参考）市町村</a:t>
            </a:r>
            <a:r>
              <a:rPr lang="ja-JP" altLang="en-US" sz="1900" dirty="0" smtClean="0">
                <a:solidFill>
                  <a:prstClr val="black"/>
                </a:solidFill>
                <a:latin typeface="ＭＳ Ｐゴシック"/>
              </a:rPr>
              <a:t>を核とした生活支援サービス支援体制の充実・強化と高齢者の社会参加の推進</a:t>
            </a:r>
            <a:endParaRPr lang="ja-JP" altLang="en-US" sz="1900" dirty="0">
              <a:solidFill>
                <a:prstClr val="black"/>
              </a:solidFill>
              <a:latin typeface="ＭＳ Ｐゴシック"/>
            </a:endParaRPr>
          </a:p>
        </p:txBody>
      </p:sp>
      <p:sp>
        <p:nvSpPr>
          <p:cNvPr id="8" name="角丸四角形 7"/>
          <p:cNvSpPr/>
          <p:nvPr/>
        </p:nvSpPr>
        <p:spPr>
          <a:xfrm>
            <a:off x="48630" y="404664"/>
            <a:ext cx="9808764" cy="2016224"/>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nchorCtr="0"/>
          <a:lstStyle/>
          <a:p>
            <a:pPr marL="177800" indent="-177800" algn="just">
              <a:spcBef>
                <a:spcPts val="600"/>
              </a:spcBef>
              <a:defRPr/>
            </a:pPr>
            <a:r>
              <a:rPr lang="ja-JP" altLang="en-US" sz="1600" dirty="0">
                <a:solidFill>
                  <a:prstClr val="black"/>
                </a:solidFill>
                <a:latin typeface="ＭＳ Ｐゴシック"/>
              </a:rPr>
              <a:t>○　</a:t>
            </a:r>
            <a:r>
              <a:rPr lang="ja-JP" altLang="en-US" sz="1600" u="sng" dirty="0">
                <a:solidFill>
                  <a:prstClr val="black"/>
                </a:solidFill>
                <a:latin typeface="ＭＳ Ｐゴシック"/>
              </a:rPr>
              <a:t>多様な生活支援サービスが利用できるような地域づくり</a:t>
            </a:r>
            <a:r>
              <a:rPr lang="ja-JP" altLang="en-US" sz="1600" dirty="0">
                <a:solidFill>
                  <a:prstClr val="black"/>
                </a:solidFill>
                <a:latin typeface="ＭＳ Ｐゴシック"/>
              </a:rPr>
              <a:t>を市町村が支援することについて、制度的な位置づけの強化を図る。</a:t>
            </a:r>
            <a:endParaRPr lang="en-US" altLang="ja-JP" sz="1600" dirty="0">
              <a:solidFill>
                <a:prstClr val="black"/>
              </a:solidFill>
              <a:latin typeface="ＭＳ Ｐゴシック"/>
            </a:endParaRPr>
          </a:p>
          <a:p>
            <a:pPr marL="177800" indent="-177800">
              <a:spcBef>
                <a:spcPts val="600"/>
              </a:spcBef>
              <a:defRPr/>
            </a:pPr>
            <a:r>
              <a:rPr lang="ja-JP" altLang="en-US" sz="1600" dirty="0">
                <a:solidFill>
                  <a:prstClr val="black"/>
                </a:solidFill>
                <a:latin typeface="ＭＳ Ｐゴシック"/>
              </a:rPr>
              <a:t>○　生活支援サービスを担う事業主体の</a:t>
            </a:r>
            <a:r>
              <a:rPr lang="ja-JP" altLang="en-US" sz="1600" u="sng" dirty="0">
                <a:solidFill>
                  <a:prstClr val="black"/>
                </a:solidFill>
                <a:latin typeface="ＭＳ Ｐゴシック"/>
              </a:rPr>
              <a:t>支援体制の充実・強化（コーディネーターの配置、協議体の設置等）</a:t>
            </a:r>
            <a:r>
              <a:rPr lang="ja-JP" altLang="en-US" sz="1600" dirty="0">
                <a:solidFill>
                  <a:prstClr val="black"/>
                </a:solidFill>
                <a:latin typeface="ＭＳ Ｐゴシック"/>
              </a:rPr>
              <a:t>については、</a:t>
            </a:r>
            <a:r>
              <a:rPr lang="ja-JP" altLang="en-US" sz="1600" u="sng" dirty="0">
                <a:solidFill>
                  <a:prstClr val="black"/>
                </a:solidFill>
                <a:latin typeface="ＭＳ Ｐゴシック"/>
              </a:rPr>
              <a:t>市町村が行う地域支援事業</a:t>
            </a:r>
            <a:r>
              <a:rPr lang="ja-JP" altLang="en-US" sz="1600" dirty="0">
                <a:solidFill>
                  <a:prstClr val="black"/>
                </a:solidFill>
                <a:latin typeface="ＭＳ Ｐゴシック"/>
              </a:rPr>
              <a:t>の枠組みで行う。　　</a:t>
            </a:r>
            <a:endParaRPr lang="en-US" altLang="ja-JP" sz="1600" dirty="0" smtClean="0">
              <a:solidFill>
                <a:prstClr val="black"/>
              </a:solidFill>
              <a:latin typeface="ＭＳ Ｐゴシック"/>
            </a:endParaRPr>
          </a:p>
          <a:p>
            <a:pPr marL="177800" indent="-177800">
              <a:spcBef>
                <a:spcPts val="600"/>
              </a:spcBef>
              <a:defRPr/>
            </a:pPr>
            <a:r>
              <a:rPr lang="ja-JP" altLang="en-US" sz="1600" dirty="0" smtClean="0">
                <a:solidFill>
                  <a:prstClr val="black"/>
                </a:solidFill>
                <a:latin typeface="ＭＳ Ｐゴシック"/>
              </a:rPr>
              <a:t>○</a:t>
            </a:r>
            <a:r>
              <a:rPr lang="ja-JP" altLang="en-US" sz="1600" dirty="0">
                <a:solidFill>
                  <a:prstClr val="black"/>
                </a:solidFill>
                <a:latin typeface="ＭＳ Ｐゴシック"/>
              </a:rPr>
              <a:t>　これらを通じ、高齢者が積極的に社会参加し、生活支援の担い手となって支援が必要な高齢者を支える社会を実現していく。これにより、高齢者は実際に介護サービスが必要となった場合に主体的に介護保険制度に関わることができる。（</a:t>
            </a:r>
            <a:r>
              <a:rPr lang="ja-JP" altLang="en-US" sz="1600" u="sng" dirty="0">
                <a:solidFill>
                  <a:prstClr val="black"/>
                </a:solidFill>
                <a:latin typeface="ＭＳ Ｐゴシック"/>
              </a:rPr>
              <a:t>高齢者が中心となった地域の支え合い（互助）の仕組みの構築</a:t>
            </a:r>
            <a:r>
              <a:rPr lang="ja-JP" altLang="en-US" sz="1600" dirty="0">
                <a:solidFill>
                  <a:prstClr val="black"/>
                </a:solidFill>
                <a:latin typeface="ＭＳ Ｐゴシック"/>
              </a:rPr>
              <a:t>）</a:t>
            </a:r>
            <a:endParaRPr lang="en-US" altLang="ja-JP" sz="1600" dirty="0">
              <a:solidFill>
                <a:prstClr val="black"/>
              </a:solidFill>
              <a:latin typeface="ＭＳ Ｐゴシック"/>
            </a:endParaRPr>
          </a:p>
        </p:txBody>
      </p:sp>
      <p:grpSp>
        <p:nvGrpSpPr>
          <p:cNvPr id="25" name="グループ化 24"/>
          <p:cNvGrpSpPr/>
          <p:nvPr/>
        </p:nvGrpSpPr>
        <p:grpSpPr>
          <a:xfrm>
            <a:off x="173187" y="2579791"/>
            <a:ext cx="9521200" cy="4155084"/>
            <a:chOff x="44889" y="2330462"/>
            <a:chExt cx="9001039" cy="4449563"/>
          </a:xfrm>
        </p:grpSpPr>
        <p:sp>
          <p:nvSpPr>
            <p:cNvPr id="27" name="二等辺三角形 26"/>
            <p:cNvSpPr/>
            <p:nvPr/>
          </p:nvSpPr>
          <p:spPr>
            <a:xfrm rot="5400000">
              <a:off x="2118724" y="5612798"/>
              <a:ext cx="1518777" cy="648071"/>
            </a:xfrm>
            <a:prstGeom prst="triangle">
              <a:avLst>
                <a:gd name="adj" fmla="val 507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8" name="角丸四角形 27"/>
            <p:cNvSpPr/>
            <p:nvPr/>
          </p:nvSpPr>
          <p:spPr>
            <a:xfrm>
              <a:off x="6348748" y="2487462"/>
              <a:ext cx="2682710" cy="846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ボランティア等の育成・研修や活動体の立ち上げ支援</a:t>
              </a:r>
              <a:endParaRPr lang="en-US" altLang="ja-JP" sz="1600" dirty="0">
                <a:solidFill>
                  <a:prstClr val="black"/>
                </a:solidFill>
              </a:endParaRPr>
            </a:p>
          </p:txBody>
        </p:sp>
        <p:sp>
          <p:nvSpPr>
            <p:cNvPr id="29" name="角丸四角形 28"/>
            <p:cNvSpPr/>
            <p:nvPr/>
          </p:nvSpPr>
          <p:spPr>
            <a:xfrm>
              <a:off x="6366261" y="3725804"/>
              <a:ext cx="2670234" cy="90292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ＮＰＯ、民間企業等の生活支援の担い手や関係機関のネットワーク化</a:t>
              </a:r>
              <a:endParaRPr lang="en-US" altLang="ja-JP" sz="1600" dirty="0">
                <a:solidFill>
                  <a:prstClr val="black"/>
                </a:solidFill>
              </a:endParaRPr>
            </a:p>
          </p:txBody>
        </p:sp>
        <p:sp>
          <p:nvSpPr>
            <p:cNvPr id="30" name="角丸四角形 29"/>
            <p:cNvSpPr/>
            <p:nvPr/>
          </p:nvSpPr>
          <p:spPr>
            <a:xfrm>
              <a:off x="6372245" y="5019731"/>
              <a:ext cx="2673683" cy="1520287"/>
            </a:xfrm>
            <a:prstGeom prst="roundRect">
              <a:avLst>
                <a:gd name="adj" fmla="val 59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高齢者の社会参加・</a:t>
              </a:r>
              <a:endParaRPr lang="en-US" altLang="ja-JP" sz="1600" dirty="0">
                <a:solidFill>
                  <a:prstClr val="black"/>
                </a:solidFill>
              </a:endParaRPr>
            </a:p>
            <a:p>
              <a:pPr algn="ctr" fontAlgn="base">
                <a:spcBef>
                  <a:spcPct val="0"/>
                </a:spcBef>
                <a:spcAft>
                  <a:spcPct val="0"/>
                </a:spcAft>
              </a:pPr>
              <a:r>
                <a:rPr lang="ja-JP" altLang="en-US" sz="1600" dirty="0">
                  <a:solidFill>
                    <a:prstClr val="black"/>
                  </a:solidFill>
                </a:rPr>
                <a:t>生きがい就労の支援</a:t>
              </a:r>
              <a:endParaRPr lang="en-US" altLang="ja-JP" sz="1600" dirty="0">
                <a:solidFill>
                  <a:prstClr val="black"/>
                </a:solidFill>
              </a:endParaRPr>
            </a:p>
            <a:p>
              <a:pPr fontAlgn="base">
                <a:spcBef>
                  <a:spcPct val="0"/>
                </a:spcBef>
                <a:spcAft>
                  <a:spcPct val="0"/>
                </a:spcAft>
              </a:pPr>
              <a:r>
                <a:rPr lang="ja-JP" altLang="en-US" sz="1200" dirty="0">
                  <a:solidFill>
                    <a:prstClr val="black"/>
                  </a:solidFill>
                </a:rPr>
                <a:t>例えば・・・</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保育士の経験を活かして学童保育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農業の経験を活かして屋上農園事業</a:t>
              </a:r>
              <a:endParaRPr lang="ja-JP" altLang="en-US" dirty="0">
                <a:solidFill>
                  <a:prstClr val="black"/>
                </a:solidFill>
              </a:endParaRPr>
            </a:p>
          </p:txBody>
        </p:sp>
        <p:grpSp>
          <p:nvGrpSpPr>
            <p:cNvPr id="31" name="グループ化 30"/>
            <p:cNvGrpSpPr/>
            <p:nvPr/>
          </p:nvGrpSpPr>
          <p:grpSpPr>
            <a:xfrm>
              <a:off x="44889" y="2330462"/>
              <a:ext cx="6235833" cy="4449563"/>
              <a:chOff x="44878" y="2288897"/>
              <a:chExt cx="6235834" cy="4449563"/>
            </a:xfrm>
          </p:grpSpPr>
          <p:sp>
            <p:nvSpPr>
              <p:cNvPr id="35" name="角丸四角形 34"/>
              <p:cNvSpPr/>
              <p:nvPr/>
            </p:nvSpPr>
            <p:spPr>
              <a:xfrm>
                <a:off x="3419872" y="2549918"/>
                <a:ext cx="1944216" cy="174287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市町村</a:t>
                </a:r>
                <a:endParaRPr lang="en-US" altLang="ja-JP" dirty="0">
                  <a:solidFill>
                    <a:prstClr val="black"/>
                  </a:solidFill>
                </a:endParaRPr>
              </a:p>
              <a:p>
                <a:pPr algn="ctr" fontAlgn="base">
                  <a:spcBef>
                    <a:spcPct val="0"/>
                  </a:spcBef>
                  <a:spcAft>
                    <a:spcPct val="0"/>
                  </a:spcAft>
                </a:pPr>
                <a:r>
                  <a:rPr lang="ja-JP" altLang="en-US" dirty="0">
                    <a:solidFill>
                      <a:prstClr val="black"/>
                    </a:solidFill>
                  </a:rPr>
                  <a:t>・</a:t>
                </a:r>
                <a:endParaRPr lang="en-US" altLang="ja-JP" dirty="0">
                  <a:solidFill>
                    <a:prstClr val="black"/>
                  </a:solidFill>
                </a:endParaRPr>
              </a:p>
              <a:p>
                <a:pPr algn="ctr" fontAlgn="base">
                  <a:spcBef>
                    <a:spcPct val="0"/>
                  </a:spcBef>
                  <a:spcAft>
                    <a:spcPct val="0"/>
                  </a:spcAft>
                </a:pPr>
                <a:r>
                  <a:rPr lang="ja-JP" altLang="en-US" dirty="0">
                    <a:solidFill>
                      <a:prstClr val="black"/>
                    </a:solidFill>
                  </a:rPr>
                  <a:t>地域包括支援</a:t>
                </a:r>
                <a:endParaRPr lang="en-US" altLang="ja-JP" dirty="0">
                  <a:solidFill>
                    <a:prstClr val="black"/>
                  </a:solidFill>
                </a:endParaRPr>
              </a:p>
              <a:p>
                <a:pPr algn="ctr" fontAlgn="base">
                  <a:spcBef>
                    <a:spcPct val="0"/>
                  </a:spcBef>
                  <a:spcAft>
                    <a:spcPct val="0"/>
                  </a:spcAft>
                </a:pPr>
                <a:r>
                  <a:rPr lang="ja-JP" altLang="en-US" dirty="0" smtClean="0">
                    <a:solidFill>
                      <a:prstClr val="black"/>
                    </a:solidFill>
                  </a:rPr>
                  <a:t>センター</a:t>
                </a:r>
                <a:endParaRPr lang="en-US" altLang="ja-JP" dirty="0">
                  <a:solidFill>
                    <a:prstClr val="black"/>
                  </a:solidFill>
                </a:endParaRPr>
              </a:p>
            </p:txBody>
          </p:sp>
          <p:sp>
            <p:nvSpPr>
              <p:cNvPr id="36" name="正方形/長方形 35"/>
              <p:cNvSpPr/>
              <p:nvPr/>
            </p:nvSpPr>
            <p:spPr>
              <a:xfrm>
                <a:off x="44878" y="2604596"/>
                <a:ext cx="2467795" cy="15565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200" dirty="0">
                  <a:solidFill>
                    <a:prstClr val="black"/>
                  </a:solidFill>
                </a:endParaRPr>
              </a:p>
              <a:p>
                <a:pPr fontAlgn="base">
                  <a:spcBef>
                    <a:spcPct val="0"/>
                  </a:spcBef>
                  <a:spcAft>
                    <a:spcPct val="0"/>
                  </a:spcAft>
                </a:pPr>
                <a:r>
                  <a:rPr lang="ja-JP" altLang="en-US" sz="1600" dirty="0">
                    <a:solidFill>
                      <a:prstClr val="black"/>
                    </a:solidFill>
                  </a:rPr>
                  <a:t>・　生活支援サービスを</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利用したい</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退職後も働きたい</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社会参加したい</a:t>
                </a:r>
                <a:endParaRPr lang="en-US" altLang="ja-JP" sz="1600" dirty="0">
                  <a:solidFill>
                    <a:prstClr val="black"/>
                  </a:solidFill>
                </a:endParaRPr>
              </a:p>
            </p:txBody>
          </p:sp>
          <p:sp>
            <p:nvSpPr>
              <p:cNvPr id="38" name="角丸四角形 37"/>
              <p:cNvSpPr/>
              <p:nvPr/>
            </p:nvSpPr>
            <p:spPr>
              <a:xfrm>
                <a:off x="3419872" y="5248747"/>
                <a:ext cx="1944216" cy="134860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dirty="0">
                  <a:solidFill>
                    <a:prstClr val="black"/>
                  </a:solidFill>
                </a:endParaRPr>
              </a:p>
              <a:p>
                <a:pPr algn="ctr" fontAlgn="base">
                  <a:spcBef>
                    <a:spcPct val="0"/>
                  </a:spcBef>
                  <a:spcAft>
                    <a:spcPct val="0"/>
                  </a:spcAft>
                </a:pPr>
                <a:r>
                  <a:rPr lang="ja-JP" altLang="en-US" dirty="0">
                    <a:solidFill>
                      <a:prstClr val="black"/>
                    </a:solidFill>
                  </a:rPr>
                  <a:t>コーディネーターの配置</a:t>
                </a:r>
                <a:endParaRPr lang="en-US" altLang="ja-JP" dirty="0">
                  <a:solidFill>
                    <a:prstClr val="black"/>
                  </a:solidFill>
                </a:endParaRPr>
              </a:p>
              <a:p>
                <a:pPr algn="ctr" fontAlgn="base">
                  <a:spcBef>
                    <a:spcPct val="0"/>
                  </a:spcBef>
                  <a:spcAft>
                    <a:spcPct val="0"/>
                  </a:spcAft>
                </a:pPr>
                <a:r>
                  <a:rPr lang="ja-JP" altLang="en-US" dirty="0">
                    <a:solidFill>
                      <a:prstClr val="black"/>
                    </a:solidFill>
                  </a:rPr>
                  <a:t>・</a:t>
                </a:r>
                <a:endParaRPr lang="en-US" altLang="ja-JP" dirty="0">
                  <a:solidFill>
                    <a:prstClr val="black"/>
                  </a:solidFill>
                </a:endParaRPr>
              </a:p>
              <a:p>
                <a:pPr algn="ctr" fontAlgn="base">
                  <a:spcBef>
                    <a:spcPct val="0"/>
                  </a:spcBef>
                  <a:spcAft>
                    <a:spcPct val="0"/>
                  </a:spcAft>
                </a:pPr>
                <a:r>
                  <a:rPr lang="ja-JP" altLang="en-US" dirty="0">
                    <a:solidFill>
                      <a:prstClr val="black"/>
                    </a:solidFill>
                  </a:rPr>
                  <a:t>協議体の設置</a:t>
                </a:r>
                <a:endParaRPr lang="en-US" altLang="ja-JP" dirty="0">
                  <a:solidFill>
                    <a:prstClr val="black"/>
                  </a:solidFill>
                </a:endParaRPr>
              </a:p>
              <a:p>
                <a:pPr algn="ctr" fontAlgn="base">
                  <a:spcBef>
                    <a:spcPct val="0"/>
                  </a:spcBef>
                  <a:spcAft>
                    <a:spcPct val="0"/>
                  </a:spcAft>
                </a:pPr>
                <a:endParaRPr lang="en-US" altLang="ja-JP" dirty="0">
                  <a:solidFill>
                    <a:prstClr val="black"/>
                  </a:solidFill>
                </a:endParaRPr>
              </a:p>
            </p:txBody>
          </p:sp>
          <p:sp>
            <p:nvSpPr>
              <p:cNvPr id="39" name="角丸四角形 38"/>
              <p:cNvSpPr/>
              <p:nvPr/>
            </p:nvSpPr>
            <p:spPr>
              <a:xfrm>
                <a:off x="323529" y="2355936"/>
                <a:ext cx="1872208" cy="471739"/>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高齢者のニーズ</a:t>
                </a:r>
              </a:p>
            </p:txBody>
          </p:sp>
          <p:sp>
            <p:nvSpPr>
              <p:cNvPr id="55" name="正方形/長方形 54"/>
              <p:cNvSpPr/>
              <p:nvPr/>
            </p:nvSpPr>
            <p:spPr>
              <a:xfrm>
                <a:off x="44878" y="4665182"/>
                <a:ext cx="2467795" cy="9252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dirty="0">
                  <a:solidFill>
                    <a:prstClr val="black"/>
                  </a:solidFill>
                </a:endParaRPr>
              </a:p>
              <a:p>
                <a:pPr algn="ctr" fontAlgn="base">
                  <a:spcBef>
                    <a:spcPct val="0"/>
                  </a:spcBef>
                  <a:spcAft>
                    <a:spcPct val="0"/>
                  </a:spcAft>
                </a:pPr>
                <a:r>
                  <a:rPr lang="ja-JP" altLang="en-US" sz="1600" dirty="0">
                    <a:solidFill>
                      <a:prstClr val="black"/>
                    </a:solidFill>
                  </a:rPr>
                  <a:t>ボランティア活動が</a:t>
                </a:r>
                <a:endParaRPr lang="en-US" altLang="ja-JP" sz="1600" dirty="0">
                  <a:solidFill>
                    <a:prstClr val="black"/>
                  </a:solidFill>
                </a:endParaRPr>
              </a:p>
              <a:p>
                <a:pPr algn="ctr" fontAlgn="base">
                  <a:spcBef>
                    <a:spcPct val="0"/>
                  </a:spcBef>
                  <a:spcAft>
                    <a:spcPct val="0"/>
                  </a:spcAft>
                </a:pPr>
                <a:r>
                  <a:rPr lang="ja-JP" altLang="en-US" sz="1600" dirty="0">
                    <a:solidFill>
                      <a:prstClr val="black"/>
                    </a:solidFill>
                  </a:rPr>
                  <a:t>したい</a:t>
                </a:r>
                <a:endParaRPr lang="en-US" altLang="ja-JP" sz="1600" dirty="0">
                  <a:solidFill>
                    <a:prstClr val="black"/>
                  </a:solidFill>
                </a:endParaRPr>
              </a:p>
            </p:txBody>
          </p:sp>
          <p:sp>
            <p:nvSpPr>
              <p:cNvPr id="56" name="角丸四角形 55"/>
              <p:cNvSpPr/>
              <p:nvPr/>
            </p:nvSpPr>
            <p:spPr>
              <a:xfrm>
                <a:off x="323529" y="4305142"/>
                <a:ext cx="1872208" cy="59576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現役世代</a:t>
                </a:r>
                <a:endParaRPr lang="en-US" altLang="ja-JP" dirty="0">
                  <a:solidFill>
                    <a:prstClr val="black"/>
                  </a:solidFill>
                </a:endParaRPr>
              </a:p>
              <a:p>
                <a:pPr algn="ctr" fontAlgn="base">
                  <a:spcBef>
                    <a:spcPct val="0"/>
                  </a:spcBef>
                  <a:spcAft>
                    <a:spcPct val="0"/>
                  </a:spcAft>
                </a:pPr>
                <a:r>
                  <a:rPr lang="ja-JP" altLang="en-US" dirty="0">
                    <a:solidFill>
                      <a:prstClr val="black"/>
                    </a:solidFill>
                  </a:rPr>
                  <a:t>のニーズ</a:t>
                </a:r>
              </a:p>
            </p:txBody>
          </p:sp>
          <p:sp>
            <p:nvSpPr>
              <p:cNvPr id="57" name="角丸四角形 56"/>
              <p:cNvSpPr/>
              <p:nvPr/>
            </p:nvSpPr>
            <p:spPr>
              <a:xfrm>
                <a:off x="3203848" y="2382153"/>
                <a:ext cx="2376264" cy="4356307"/>
              </a:xfrm>
              <a:prstGeom prst="round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dirty="0">
                  <a:solidFill>
                    <a:prstClr val="black"/>
                  </a:solidFill>
                </a:endParaRPr>
              </a:p>
            </p:txBody>
          </p:sp>
          <p:sp>
            <p:nvSpPr>
              <p:cNvPr id="58" name="下矢印 57"/>
              <p:cNvSpPr/>
              <p:nvPr/>
            </p:nvSpPr>
            <p:spPr>
              <a:xfrm>
                <a:off x="4231024" y="4339724"/>
                <a:ext cx="321911" cy="886682"/>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9" name="角丸四角形 58"/>
              <p:cNvSpPr/>
              <p:nvPr/>
            </p:nvSpPr>
            <p:spPr>
              <a:xfrm>
                <a:off x="3455875" y="4581128"/>
                <a:ext cx="1764197" cy="36590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支援</a:t>
                </a:r>
              </a:p>
            </p:txBody>
          </p:sp>
          <p:sp>
            <p:nvSpPr>
              <p:cNvPr id="60" name="二等辺三角形 59"/>
              <p:cNvSpPr/>
              <p:nvPr/>
            </p:nvSpPr>
            <p:spPr>
              <a:xfrm rot="5400000">
                <a:off x="1641295" y="3519077"/>
                <a:ext cx="2477030" cy="648071"/>
              </a:xfrm>
              <a:prstGeom prst="triangle">
                <a:avLst>
                  <a:gd name="adj" fmla="val 507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1" name="角丸四角形 60"/>
              <p:cNvSpPr/>
              <p:nvPr/>
            </p:nvSpPr>
            <p:spPr>
              <a:xfrm>
                <a:off x="2666550" y="2288897"/>
                <a:ext cx="360039" cy="229991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a:solidFill>
                      <a:prstClr val="black"/>
                    </a:solidFill>
                  </a:rPr>
                  <a:t>地域の</a:t>
                </a:r>
                <a:r>
                  <a:rPr lang="ja-JP" altLang="en-US" sz="1600" dirty="0" smtClean="0">
                    <a:solidFill>
                      <a:prstClr val="black"/>
                    </a:solidFill>
                  </a:rPr>
                  <a:t>ニーズの把握</a:t>
                </a:r>
                <a:endParaRPr lang="ja-JP" altLang="en-US" sz="1600" dirty="0">
                  <a:solidFill>
                    <a:prstClr val="black"/>
                  </a:solidFill>
                </a:endParaRPr>
              </a:p>
            </p:txBody>
          </p:sp>
          <p:sp>
            <p:nvSpPr>
              <p:cNvPr id="62" name="二等辺三角形 61"/>
              <p:cNvSpPr/>
              <p:nvPr/>
            </p:nvSpPr>
            <p:spPr>
              <a:xfrm rot="5400000">
                <a:off x="4599914" y="4200681"/>
                <a:ext cx="2713525" cy="648071"/>
              </a:xfrm>
              <a:prstGeom prst="triangle">
                <a:avLst>
                  <a:gd name="adj" fmla="val 507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3" name="角丸四角形 62"/>
              <p:cNvSpPr/>
              <p:nvPr/>
            </p:nvSpPr>
            <p:spPr>
              <a:xfrm>
                <a:off x="5796137" y="2352436"/>
                <a:ext cx="360039" cy="424491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a:solidFill>
                      <a:prstClr val="black"/>
                    </a:solidFill>
                  </a:rPr>
                  <a:t>地域のニーズ</a:t>
                </a:r>
                <a:r>
                  <a:rPr lang="ja-JP" altLang="en-US" sz="1600" dirty="0" smtClean="0">
                    <a:solidFill>
                      <a:prstClr val="black"/>
                    </a:solidFill>
                  </a:rPr>
                  <a:t>と</a:t>
                </a:r>
                <a:r>
                  <a:rPr lang="ja-JP" altLang="en-US" sz="1600" dirty="0">
                    <a:solidFill>
                      <a:prstClr val="black"/>
                    </a:solidFill>
                  </a:rPr>
                  <a:t>社会</a:t>
                </a:r>
                <a:r>
                  <a:rPr lang="ja-JP" altLang="en-US" sz="1600" dirty="0" smtClean="0">
                    <a:solidFill>
                      <a:prstClr val="black"/>
                    </a:solidFill>
                  </a:rPr>
                  <a:t>資源</a:t>
                </a:r>
                <a:r>
                  <a:rPr lang="ja-JP" altLang="en-US" sz="1600" dirty="0">
                    <a:solidFill>
                      <a:prstClr val="black"/>
                    </a:solidFill>
                  </a:rPr>
                  <a:t>のマッチング</a:t>
                </a:r>
              </a:p>
            </p:txBody>
          </p:sp>
          <p:sp>
            <p:nvSpPr>
              <p:cNvPr id="64" name="角丸四角形 63"/>
              <p:cNvSpPr/>
              <p:nvPr/>
            </p:nvSpPr>
            <p:spPr>
              <a:xfrm>
                <a:off x="66724" y="5805264"/>
                <a:ext cx="2445949" cy="86409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地域の人材、住民主体の活動、</a:t>
                </a:r>
                <a:r>
                  <a:rPr lang="en-US" altLang="ja-JP" sz="1600" dirty="0">
                    <a:solidFill>
                      <a:prstClr val="black"/>
                    </a:solidFill>
                  </a:rPr>
                  <a:t>NPO</a:t>
                </a:r>
                <a:r>
                  <a:rPr lang="ja-JP" altLang="en-US" sz="1600" dirty="0" err="1">
                    <a:solidFill>
                      <a:prstClr val="black"/>
                    </a:solidFill>
                  </a:rPr>
                  <a:t>、</a:t>
                </a:r>
                <a:r>
                  <a:rPr lang="ja-JP" altLang="en-US" sz="1600" dirty="0">
                    <a:solidFill>
                      <a:prstClr val="black"/>
                    </a:solidFill>
                  </a:rPr>
                  <a:t>民間企業等</a:t>
                </a:r>
                <a:endParaRPr lang="en-US" altLang="ja-JP" sz="1600" dirty="0">
                  <a:solidFill>
                    <a:prstClr val="black"/>
                  </a:solidFill>
                </a:endParaRPr>
              </a:p>
            </p:txBody>
          </p:sp>
        </p:grpSp>
        <p:sp>
          <p:nvSpPr>
            <p:cNvPr id="34" name="角丸四角形 33"/>
            <p:cNvSpPr/>
            <p:nvPr/>
          </p:nvSpPr>
          <p:spPr>
            <a:xfrm>
              <a:off x="2656367" y="4790104"/>
              <a:ext cx="353573" cy="194684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a:solidFill>
                    <a:prstClr val="black"/>
                  </a:solidFill>
                </a:rPr>
                <a:t>地域</a:t>
              </a:r>
              <a:r>
                <a:rPr lang="ja-JP" altLang="en-US" sz="1600" dirty="0" smtClean="0">
                  <a:solidFill>
                    <a:prstClr val="black"/>
                  </a:solidFill>
                </a:rPr>
                <a:t>資源の把握</a:t>
              </a:r>
              <a:endParaRPr lang="ja-JP" altLang="en-US" sz="1600" dirty="0">
                <a:solidFill>
                  <a:prstClr val="black"/>
                </a:solidFill>
              </a:endParaRPr>
            </a:p>
          </p:txBody>
        </p:sp>
      </p:grpSp>
      <p:sp>
        <p:nvSpPr>
          <p:cNvPr id="32" name="スライド番号プレースホルダー 4"/>
          <p:cNvSpPr txBox="1">
            <a:spLocks/>
          </p:cNvSpPr>
          <p:nvPr/>
        </p:nvSpPr>
        <p:spPr>
          <a:xfrm>
            <a:off x="9273480" y="6489340"/>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39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22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3"/>
          <p:cNvGraphicFramePr>
            <a:graphicFrameLocks/>
          </p:cNvGraphicFramePr>
          <p:nvPr>
            <p:extLst>
              <p:ext uri="{D42A27DB-BD31-4B8C-83A1-F6EECF244321}">
                <p14:modId xmlns:p14="http://schemas.microsoft.com/office/powerpoint/2010/main" val="3239209957"/>
              </p:ext>
            </p:extLst>
          </p:nvPr>
        </p:nvGraphicFramePr>
        <p:xfrm>
          <a:off x="118112" y="2862232"/>
          <a:ext cx="6375203" cy="3864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194475" y="764704"/>
            <a:ext cx="9356571" cy="1656184"/>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177800" indent="-177800"/>
            <a:r>
              <a:rPr kumimoji="1" lang="ja-JP" altLang="en-US" sz="1600" dirty="0" smtClean="0">
                <a:latin typeface="+mn-ea"/>
              </a:rPr>
              <a:t>○　「介護予防ボランティア養成研修」を受けた</a:t>
            </a:r>
            <a:r>
              <a:rPr kumimoji="1" lang="en-US" altLang="ja-JP" sz="1600" dirty="0" smtClean="0">
                <a:latin typeface="+mn-ea"/>
              </a:rPr>
              <a:t>65</a:t>
            </a:r>
            <a:r>
              <a:rPr kumimoji="1" lang="ja-JP" altLang="en-US" sz="1600" dirty="0" smtClean="0">
                <a:latin typeface="+mn-ea"/>
              </a:rPr>
              <a:t>歳以上の高齢者が、①</a:t>
            </a:r>
            <a:r>
              <a:rPr kumimoji="1" lang="ja-JP" altLang="en-US" sz="1600" u="sng" dirty="0" smtClean="0">
                <a:latin typeface="+mn-ea"/>
              </a:rPr>
              <a:t>介護予防事業</a:t>
            </a:r>
            <a:r>
              <a:rPr lang="ja-JP" altLang="en-US" sz="1600" u="sng" dirty="0" smtClean="0">
                <a:latin typeface="+mn-ea"/>
              </a:rPr>
              <a:t>での</a:t>
            </a:r>
            <a:r>
              <a:rPr kumimoji="1" lang="ja-JP" altLang="en-US" sz="1600" u="sng" dirty="0" smtClean="0">
                <a:latin typeface="+mn-ea"/>
              </a:rPr>
              <a:t>ボランティア</a:t>
            </a:r>
            <a:r>
              <a:rPr kumimoji="1" lang="ja-JP" altLang="en-US" sz="1600" dirty="0" smtClean="0">
                <a:latin typeface="+mn-ea"/>
              </a:rPr>
              <a:t>や</a:t>
            </a:r>
            <a:r>
              <a:rPr lang="ja-JP" altLang="en-US" sz="1600" dirty="0" smtClean="0">
                <a:latin typeface="+mn-ea"/>
              </a:rPr>
              <a:t>、②地域の集会所などでの自主的な</a:t>
            </a:r>
            <a:r>
              <a:rPr kumimoji="1" lang="ja-JP" altLang="en-US" sz="1600" u="sng" dirty="0" smtClean="0">
                <a:latin typeface="+mn-ea"/>
              </a:rPr>
              <a:t>介護予防活動</a:t>
            </a:r>
            <a:r>
              <a:rPr kumimoji="1" lang="ja-JP" altLang="en-US" sz="1600" dirty="0" smtClean="0">
                <a:latin typeface="+mn-ea"/>
              </a:rPr>
              <a:t>、③要支援者の自宅を訪問して行う</a:t>
            </a:r>
            <a:r>
              <a:rPr kumimoji="1" lang="ja-JP" altLang="en-US" sz="1600" u="sng" dirty="0" smtClean="0">
                <a:latin typeface="+mn-ea"/>
              </a:rPr>
              <a:t>掃除</a:t>
            </a:r>
            <a:r>
              <a:rPr lang="ja-JP" altLang="en-US" sz="1600" u="sng" dirty="0" smtClean="0">
                <a:latin typeface="+mn-ea"/>
              </a:rPr>
              <a:t>・</a:t>
            </a:r>
            <a:r>
              <a:rPr kumimoji="1" lang="ja-JP" altLang="en-US" sz="1600" u="sng" dirty="0" smtClean="0">
                <a:latin typeface="+mn-ea"/>
              </a:rPr>
              <a:t>ゴミ出し等</a:t>
            </a:r>
            <a:r>
              <a:rPr lang="ja-JP" altLang="en-US" sz="1600" u="sng" dirty="0" smtClean="0">
                <a:latin typeface="+mn-ea"/>
              </a:rPr>
              <a:t>の</a:t>
            </a:r>
            <a:r>
              <a:rPr kumimoji="1" lang="ja-JP" altLang="en-US" sz="1600" u="sng" dirty="0" smtClean="0">
                <a:latin typeface="+mn-ea"/>
              </a:rPr>
              <a:t>訪問型生活支援サービス</a:t>
            </a:r>
            <a:r>
              <a:rPr kumimoji="1" lang="ja-JP" altLang="en-US" sz="1600" dirty="0" smtClean="0">
                <a:latin typeface="+mn-ea"/>
              </a:rPr>
              <a:t>を行うことを支援</a:t>
            </a:r>
            <a:r>
              <a:rPr lang="ja-JP" altLang="en-US" sz="1600" dirty="0" smtClean="0">
                <a:latin typeface="+mn-ea"/>
              </a:rPr>
              <a:t>。</a:t>
            </a:r>
            <a:endParaRPr kumimoji="1" lang="en-US" altLang="ja-JP" sz="1600" dirty="0" smtClean="0">
              <a:latin typeface="+mn-ea"/>
            </a:endParaRPr>
          </a:p>
          <a:p>
            <a:pPr marL="177800" indent="-177800">
              <a:spcBef>
                <a:spcPts val="600"/>
              </a:spcBef>
            </a:pPr>
            <a:r>
              <a:rPr kumimoji="1" lang="ja-JP" altLang="en-US" sz="1600" dirty="0" smtClean="0">
                <a:latin typeface="+mn-ea"/>
              </a:rPr>
              <a:t>○　平成</a:t>
            </a:r>
            <a:r>
              <a:rPr kumimoji="1" lang="en-US" altLang="ja-JP" sz="1600" dirty="0" smtClean="0">
                <a:latin typeface="+mn-ea"/>
              </a:rPr>
              <a:t>20</a:t>
            </a:r>
            <a:r>
              <a:rPr kumimoji="1" lang="ja-JP" altLang="en-US" sz="1600" dirty="0" smtClean="0">
                <a:latin typeface="+mn-ea"/>
              </a:rPr>
              <a:t>年度から実施し、平成</a:t>
            </a:r>
            <a:r>
              <a:rPr kumimoji="1" lang="en-US" altLang="ja-JP" sz="1600" dirty="0" smtClean="0">
                <a:latin typeface="+mn-ea"/>
              </a:rPr>
              <a:t>24</a:t>
            </a:r>
            <a:r>
              <a:rPr kumimoji="1" lang="ja-JP" altLang="en-US" sz="1600" dirty="0" smtClean="0">
                <a:latin typeface="+mn-ea"/>
              </a:rPr>
              <a:t>年</a:t>
            </a:r>
            <a:r>
              <a:rPr kumimoji="1" lang="en-US" altLang="ja-JP" sz="1600" dirty="0" smtClean="0">
                <a:latin typeface="+mn-ea"/>
              </a:rPr>
              <a:t>12</a:t>
            </a:r>
            <a:r>
              <a:rPr kumimoji="1" lang="ja-JP" altLang="en-US" sz="1600" dirty="0" smtClean="0">
                <a:latin typeface="+mn-ea"/>
              </a:rPr>
              <a:t>月</a:t>
            </a:r>
            <a:r>
              <a:rPr lang="ja-JP" altLang="en-US" sz="1600" dirty="0" smtClean="0">
                <a:latin typeface="+mn-ea"/>
              </a:rPr>
              <a:t>現在</a:t>
            </a:r>
            <a:r>
              <a:rPr lang="en-US" altLang="ja-JP" sz="1600" dirty="0" smtClean="0">
                <a:latin typeface="+mn-ea"/>
              </a:rPr>
              <a:t>45</a:t>
            </a:r>
            <a:r>
              <a:rPr lang="ja-JP" altLang="en-US" sz="1600" dirty="0" smtClean="0">
                <a:latin typeface="+mn-ea"/>
              </a:rPr>
              <a:t>名</a:t>
            </a:r>
            <a:r>
              <a:rPr kumimoji="1" lang="ja-JP" altLang="en-US" sz="1600" dirty="0" smtClean="0">
                <a:latin typeface="+mn-ea"/>
              </a:rPr>
              <a:t>が登録・活動中。</a:t>
            </a:r>
            <a:endParaRPr kumimoji="1" lang="en-US" altLang="ja-JP" sz="1600" dirty="0" smtClean="0">
              <a:latin typeface="+mn-ea"/>
            </a:endParaRPr>
          </a:p>
          <a:p>
            <a:pPr marL="177800" indent="-177800">
              <a:spcBef>
                <a:spcPts val="600"/>
              </a:spcBef>
            </a:pPr>
            <a:r>
              <a:rPr lang="ja-JP" altLang="en-US" sz="1600" dirty="0" smtClean="0">
                <a:latin typeface="+mn-ea"/>
              </a:rPr>
              <a:t>○　平成</a:t>
            </a:r>
            <a:r>
              <a:rPr lang="en-US" altLang="ja-JP" sz="1600" dirty="0" smtClean="0">
                <a:latin typeface="+mn-ea"/>
              </a:rPr>
              <a:t>24</a:t>
            </a:r>
            <a:r>
              <a:rPr lang="ja-JP" altLang="en-US" sz="1600" dirty="0" smtClean="0">
                <a:latin typeface="+mn-ea"/>
              </a:rPr>
              <a:t>年度からは介護保険法改正により導入した介護予防・日常生活支援総合事業で実施。</a:t>
            </a:r>
            <a:endParaRPr kumimoji="1" lang="ja-JP" altLang="en-US" sz="1600" dirty="0">
              <a:latin typeface="+mn-ea"/>
            </a:endParaRPr>
          </a:p>
        </p:txBody>
      </p:sp>
      <p:pic>
        <p:nvPicPr>
          <p:cNvPr id="6" name="Picture 2" descr="E:\包括（画像）\事業画像（大平整理）\24　介護パンフ\地域デイサービス　２.jpg"/>
          <p:cNvPicPr>
            <a:picLocks noChangeAspect="1" noChangeArrowheads="1"/>
          </p:cNvPicPr>
          <p:nvPr/>
        </p:nvPicPr>
        <p:blipFill>
          <a:blip r:embed="rId7" cstate="print"/>
          <a:srcRect/>
          <a:stretch>
            <a:fillRect/>
          </a:stretch>
        </p:blipFill>
        <p:spPr>
          <a:xfrm>
            <a:off x="6747204" y="2492896"/>
            <a:ext cx="2950503" cy="2041434"/>
          </a:xfrm>
          <a:prstGeom prst="rect">
            <a:avLst/>
          </a:prstGeom>
          <a:ln>
            <a:noFill/>
          </a:ln>
          <a:effectLst>
            <a:softEdge rad="112500"/>
          </a:effectLst>
        </p:spPr>
      </p:pic>
      <p:pic>
        <p:nvPicPr>
          <p:cNvPr id="8" name="Picture 3" descr="E:\包括（画像）\事業画像（大平整理）\24　介護パンフ\地域デイサービス　４.jpg"/>
          <p:cNvPicPr>
            <a:picLocks noChangeAspect="1" noChangeArrowheads="1"/>
          </p:cNvPicPr>
          <p:nvPr/>
        </p:nvPicPr>
        <p:blipFill>
          <a:blip r:embed="rId8" cstate="print"/>
          <a:srcRect/>
          <a:stretch>
            <a:fillRect/>
          </a:stretch>
        </p:blipFill>
        <p:spPr bwMode="auto">
          <a:xfrm>
            <a:off x="6747199" y="4509128"/>
            <a:ext cx="2886321" cy="2170453"/>
          </a:xfrm>
          <a:prstGeom prst="rect">
            <a:avLst/>
          </a:prstGeom>
          <a:ln>
            <a:noFill/>
          </a:ln>
          <a:effectLst>
            <a:softEdge rad="112500"/>
          </a:effectLst>
        </p:spPr>
      </p:pic>
      <p:sp>
        <p:nvSpPr>
          <p:cNvPr id="10" name="テキスト ボックス 9"/>
          <p:cNvSpPr txBox="1"/>
          <p:nvPr/>
        </p:nvSpPr>
        <p:spPr>
          <a:xfrm>
            <a:off x="5811095" y="6596393"/>
            <a:ext cx="1364435" cy="261610"/>
          </a:xfrm>
          <a:prstGeom prst="rect">
            <a:avLst/>
          </a:prstGeom>
          <a:noFill/>
        </p:spPr>
        <p:txBody>
          <a:bodyPr wrap="square" rtlCol="0">
            <a:spAutoFit/>
          </a:bodyPr>
          <a:lstStyle/>
          <a:p>
            <a:pPr lvl="0"/>
            <a:r>
              <a:rPr lang="en-US" altLang="ja-JP" sz="1100" dirty="0" smtClean="0"/>
              <a:t>※</a:t>
            </a:r>
            <a:r>
              <a:rPr lang="ja-JP" altLang="en-US" sz="1100" dirty="0" smtClean="0"/>
              <a:t>平成</a:t>
            </a:r>
            <a:r>
              <a:rPr lang="en-US" altLang="ja-JP" sz="1100" dirty="0" smtClean="0"/>
              <a:t>24</a:t>
            </a:r>
            <a:r>
              <a:rPr lang="ja-JP" altLang="en-US" sz="1100" dirty="0" smtClean="0"/>
              <a:t>年度より</a:t>
            </a:r>
            <a:endParaRPr kumimoji="1" lang="ja-JP" altLang="en-US" sz="1100" dirty="0"/>
          </a:p>
        </p:txBody>
      </p:sp>
      <p:sp>
        <p:nvSpPr>
          <p:cNvPr id="11" name="テキスト ボックス 10"/>
          <p:cNvSpPr txBox="1"/>
          <p:nvPr/>
        </p:nvSpPr>
        <p:spPr>
          <a:xfrm>
            <a:off x="194475" y="2492896"/>
            <a:ext cx="5960425" cy="369332"/>
          </a:xfrm>
          <a:prstGeom prst="rect">
            <a:avLst/>
          </a:prstGeom>
          <a:noFill/>
        </p:spPr>
        <p:txBody>
          <a:bodyPr wrap="square" rtlCol="0">
            <a:spAutoFit/>
          </a:bodyPr>
          <a:lstStyle/>
          <a:p>
            <a:r>
              <a:rPr lang="ja-JP" altLang="en-US" dirty="0" smtClean="0"/>
              <a:t>佐々町の</a:t>
            </a:r>
            <a:r>
              <a:rPr lang="ja-JP" altLang="ja-JP" dirty="0" smtClean="0"/>
              <a:t>介護予防ボランティア組織図</a:t>
            </a:r>
            <a:endParaRPr lang="en-US" altLang="ja-JP" dirty="0" smtClean="0"/>
          </a:p>
        </p:txBody>
      </p:sp>
      <p:grpSp>
        <p:nvGrpSpPr>
          <p:cNvPr id="2" name="グループ化 20"/>
          <p:cNvGrpSpPr/>
          <p:nvPr/>
        </p:nvGrpSpPr>
        <p:grpSpPr>
          <a:xfrm>
            <a:off x="1209040" y="5788372"/>
            <a:ext cx="4032000" cy="108000"/>
            <a:chOff x="1099270" y="5504532"/>
            <a:chExt cx="4362772" cy="108000"/>
          </a:xfrm>
        </p:grpSpPr>
        <p:cxnSp>
          <p:nvCxnSpPr>
            <p:cNvPr id="14" name="直線コネクタ 13"/>
            <p:cNvCxnSpPr/>
            <p:nvPr/>
          </p:nvCxnSpPr>
          <p:spPr>
            <a:xfrm>
              <a:off x="1099270" y="5504532"/>
              <a:ext cx="0" cy="10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03462" y="5601940"/>
              <a:ext cx="435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462042" y="5504532"/>
              <a:ext cx="0" cy="1080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Rectangle 59"/>
          <p:cNvSpPr>
            <a:spLocks noChangeArrowheads="1"/>
          </p:cNvSpPr>
          <p:nvPr/>
        </p:nvSpPr>
        <p:spPr bwMode="auto">
          <a:xfrm>
            <a:off x="0" y="0"/>
            <a:ext cx="9906000" cy="708462"/>
          </a:xfrm>
          <a:prstGeom prst="rect">
            <a:avLst/>
          </a:prstGeom>
          <a:solidFill>
            <a:schemeClr val="accent5">
              <a:lumMod val="40000"/>
              <a:lumOff val="60000"/>
            </a:schemeClr>
          </a:solidFill>
          <a:ln w="38100" cmpd="dbl">
            <a:solidFill>
              <a:schemeClr val="accent1">
                <a:shade val="50000"/>
              </a:schemeClr>
            </a:solidFill>
            <a:miter lim="800000"/>
            <a:headEnd/>
            <a:tailEnd/>
          </a:ln>
        </p:spPr>
        <p:txBody>
          <a:bodyPr wrap="square" lIns="92010" tIns="46005" rIns="92010" bIns="46005">
            <a:spAutoFit/>
          </a:bodyPr>
          <a:lstStyle/>
          <a:p>
            <a:pPr lvl="0" algn="ctr"/>
            <a:r>
              <a:rPr lang="ja-JP" altLang="en-US" sz="2400" dirty="0" smtClean="0"/>
              <a:t>（参考）介護予防・日常生活支援総合事業の取組（長崎県佐々町）</a:t>
            </a:r>
            <a:r>
              <a:rPr lang="en-US" altLang="ja-JP" sz="2400" dirty="0" smtClean="0"/>
              <a:t/>
            </a:r>
            <a:br>
              <a:rPr lang="en-US" altLang="ja-JP" sz="2400" dirty="0" smtClean="0"/>
            </a:br>
            <a:r>
              <a:rPr lang="ja-JP" altLang="en-US" sz="1600" dirty="0" smtClean="0"/>
              <a:t>～介護予防ボランティアによる介護予防と日常生活支援～</a:t>
            </a:r>
            <a:endParaRPr lang="ja-JP" altLang="en-US" sz="1600" dirty="0">
              <a:latin typeface="+mn-ea"/>
              <a:cs typeface="ＤＦ特太ゴシック体"/>
            </a:endParaRPr>
          </a:p>
        </p:txBody>
      </p:sp>
      <p:sp>
        <p:nvSpPr>
          <p:cNvPr id="18"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9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84669"/>
            <a:ext cx="9906000" cy="436020"/>
          </a:xfrm>
        </p:spPr>
        <p:txBody>
          <a:bodyPr>
            <a:noAutofit/>
          </a:bodyPr>
          <a:lstStyle/>
          <a:p>
            <a:r>
              <a:rPr kumimoji="1" lang="ja-JP" altLang="en-US" sz="2000" dirty="0" smtClean="0">
                <a:solidFill>
                  <a:schemeClr val="accent4">
                    <a:lumMod val="50000"/>
                  </a:schemeClr>
                </a:solidFill>
                <a:latin typeface="+mn-ea"/>
                <a:ea typeface="+mn-ea"/>
              </a:rPr>
              <a:t>小規模多機能型居宅介護事業所と併設した地域の交流拠点の設置（大牟田市）</a:t>
            </a:r>
            <a:endParaRPr kumimoji="1" lang="ja-JP" altLang="en-US" sz="2000" dirty="0">
              <a:solidFill>
                <a:schemeClr val="accent4">
                  <a:lumMod val="50000"/>
                </a:schemeClr>
              </a:solidFill>
              <a:latin typeface="+mn-ea"/>
              <a:ea typeface="+mn-ea"/>
            </a:endParaRPr>
          </a:p>
        </p:txBody>
      </p:sp>
      <p:sp>
        <p:nvSpPr>
          <p:cNvPr id="4" name="正方形/長方形 3"/>
          <p:cNvSpPr/>
          <p:nvPr/>
        </p:nvSpPr>
        <p:spPr>
          <a:xfrm>
            <a:off x="213390" y="700656"/>
            <a:ext cx="9479231" cy="1364384"/>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177800" indent="-177800" defTabSz="914400"/>
            <a:r>
              <a:rPr lang="ja-JP" altLang="en-US" sz="1600" dirty="0" smtClean="0">
                <a:solidFill>
                  <a:prstClr val="black"/>
                </a:solidFill>
                <a:latin typeface="ＭＳ Ｐゴシック"/>
              </a:rPr>
              <a:t>○　通いを中心に、訪問や泊まりのサービスを提供する小規模多機能型居宅介護に、介護予防拠点や地域交流施設の併設を義務付け、</a:t>
            </a:r>
            <a:r>
              <a:rPr lang="ja-JP" altLang="ja-JP" sz="1600" dirty="0" smtClean="0">
                <a:solidFill>
                  <a:prstClr val="black"/>
                </a:solidFill>
              </a:rPr>
              <a:t>健康づくり、閉じこもり防止、世代間交流などの</a:t>
            </a:r>
            <a:r>
              <a:rPr lang="ja-JP" altLang="ja-JP" sz="1600" u="sng" dirty="0" smtClean="0">
                <a:solidFill>
                  <a:prstClr val="black"/>
                </a:solidFill>
              </a:rPr>
              <a:t>介護予防事業</a:t>
            </a:r>
            <a:r>
              <a:rPr lang="ja-JP" altLang="en-US" sz="1600" dirty="0" smtClean="0">
                <a:solidFill>
                  <a:prstClr val="black"/>
                </a:solidFill>
              </a:rPr>
              <a:t>を行うとともに、</a:t>
            </a:r>
            <a:r>
              <a:rPr lang="ja-JP" altLang="ja-JP" sz="1600" u="sng" dirty="0" smtClean="0">
                <a:solidFill>
                  <a:prstClr val="black"/>
                </a:solidFill>
              </a:rPr>
              <a:t>地域の集まり場、茶のみ場</a:t>
            </a:r>
            <a:r>
              <a:rPr lang="ja-JP" altLang="en-US" sz="1600" dirty="0" smtClean="0">
                <a:solidFill>
                  <a:prstClr val="black"/>
                </a:solidFill>
              </a:rPr>
              <a:t>を提供し、ボランティアも含めた</a:t>
            </a:r>
            <a:r>
              <a:rPr lang="ja-JP" altLang="en-US" sz="1600" u="sng" dirty="0" smtClean="0">
                <a:solidFill>
                  <a:prstClr val="black"/>
                </a:solidFill>
              </a:rPr>
              <a:t>地域住民同士の交流拠点</a:t>
            </a:r>
            <a:r>
              <a:rPr lang="ja-JP" altLang="en-US" sz="1600" dirty="0" smtClean="0">
                <a:solidFill>
                  <a:prstClr val="black"/>
                </a:solidFill>
              </a:rPr>
              <a:t>となっている。</a:t>
            </a:r>
            <a:endParaRPr lang="en-US" altLang="ja-JP" sz="1600" dirty="0" smtClean="0">
              <a:solidFill>
                <a:prstClr val="black"/>
              </a:solidFill>
              <a:latin typeface="ＭＳ Ｐゴシック"/>
            </a:endParaRPr>
          </a:p>
          <a:p>
            <a:pPr marL="177800" indent="-177800" defTabSz="914400"/>
            <a:r>
              <a:rPr lang="ja-JP" altLang="en-US" sz="1600" dirty="0" smtClean="0">
                <a:solidFill>
                  <a:prstClr val="black"/>
                </a:solidFill>
                <a:latin typeface="ＭＳ Ｐゴシック"/>
              </a:rPr>
              <a:t>○　平成</a:t>
            </a:r>
            <a:r>
              <a:rPr lang="en-US" altLang="ja-JP" sz="1600" dirty="0" smtClean="0">
                <a:solidFill>
                  <a:prstClr val="black"/>
                </a:solidFill>
                <a:latin typeface="ＭＳ Ｐゴシック"/>
              </a:rPr>
              <a:t>24</a:t>
            </a:r>
            <a:r>
              <a:rPr lang="ja-JP" altLang="en-US" sz="1600" dirty="0" smtClean="0">
                <a:solidFill>
                  <a:prstClr val="black"/>
                </a:solidFill>
                <a:latin typeface="ＭＳ Ｐゴシック"/>
              </a:rPr>
              <a:t>年３月末現在、小規模多機能型居宅介護事業を行っている</a:t>
            </a:r>
            <a:r>
              <a:rPr lang="en-US" altLang="ja-JP" sz="1600" dirty="0" smtClean="0">
                <a:solidFill>
                  <a:prstClr val="black"/>
                </a:solidFill>
                <a:latin typeface="ＭＳ Ｐゴシック"/>
              </a:rPr>
              <a:t>24</a:t>
            </a:r>
            <a:r>
              <a:rPr lang="ja-JP" altLang="en-US" sz="1600" dirty="0" smtClean="0">
                <a:solidFill>
                  <a:prstClr val="black"/>
                </a:solidFill>
                <a:latin typeface="ＭＳ Ｐゴシック"/>
              </a:rPr>
              <a:t>事業所に設置。</a:t>
            </a:r>
            <a:endParaRPr lang="ja-JP" altLang="en-US" sz="1600" dirty="0">
              <a:solidFill>
                <a:prstClr val="black"/>
              </a:solidFill>
              <a:latin typeface="ＭＳ Ｐゴシック"/>
            </a:endParaRPr>
          </a:p>
        </p:txBody>
      </p:sp>
      <p:pic>
        <p:nvPicPr>
          <p:cNvPr id="1026" name="Picture 2"/>
          <p:cNvPicPr>
            <a:picLocks noChangeAspect="1" noChangeArrowheads="1"/>
          </p:cNvPicPr>
          <p:nvPr/>
        </p:nvPicPr>
        <p:blipFill>
          <a:blip r:embed="rId2" cstate="print"/>
          <a:srcRect/>
          <a:stretch>
            <a:fillRect/>
          </a:stretch>
        </p:blipFill>
        <p:spPr bwMode="auto">
          <a:xfrm>
            <a:off x="262413" y="2218940"/>
            <a:ext cx="6216821" cy="4431063"/>
          </a:xfrm>
          <a:prstGeom prst="rect">
            <a:avLst/>
          </a:prstGeom>
          <a:noFill/>
          <a:ln w="9525">
            <a:noFill/>
            <a:miter lim="800000"/>
            <a:headEnd/>
            <a:tailEnd/>
          </a:ln>
          <a:effectLst/>
        </p:spPr>
      </p:pic>
      <p:pic>
        <p:nvPicPr>
          <p:cNvPr id="11" name="Picture 14" descr="DSCN0197"/>
          <p:cNvPicPr>
            <a:picLocks noChangeAspect="1" noChangeArrowheads="1"/>
          </p:cNvPicPr>
          <p:nvPr/>
        </p:nvPicPr>
        <p:blipFill>
          <a:blip r:embed="rId3" cstate="print"/>
          <a:srcRect/>
          <a:stretch>
            <a:fillRect/>
          </a:stretch>
        </p:blipFill>
        <p:spPr bwMode="auto">
          <a:xfrm>
            <a:off x="6645519" y="2276888"/>
            <a:ext cx="3094392" cy="2089443"/>
          </a:xfrm>
          <a:prstGeom prst="rect">
            <a:avLst/>
          </a:prstGeom>
          <a:noFill/>
          <a:ln w="9525">
            <a:noFill/>
            <a:miter lim="800000"/>
            <a:headEnd/>
            <a:tailEnd/>
          </a:ln>
        </p:spPr>
      </p:pic>
      <p:sp>
        <p:nvSpPr>
          <p:cNvPr id="13" name="角丸四角形 12"/>
          <p:cNvSpPr/>
          <p:nvPr/>
        </p:nvSpPr>
        <p:spPr>
          <a:xfrm>
            <a:off x="6604684" y="2276872"/>
            <a:ext cx="136443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400" spc="-100" dirty="0" smtClean="0">
                <a:solidFill>
                  <a:prstClr val="white"/>
                </a:solidFill>
              </a:rPr>
              <a:t>ご近所の方に</a:t>
            </a:r>
            <a:endParaRPr lang="en-US" altLang="ja-JP" sz="1400" spc="-100" dirty="0" smtClean="0">
              <a:solidFill>
                <a:prstClr val="white"/>
              </a:solidFill>
            </a:endParaRPr>
          </a:p>
          <a:p>
            <a:pPr algn="ctr" defTabSz="914400"/>
            <a:r>
              <a:rPr lang="ja-JP" altLang="en-US" sz="1400" spc="-100" dirty="0" smtClean="0">
                <a:solidFill>
                  <a:prstClr val="white"/>
                </a:solidFill>
              </a:rPr>
              <a:t>よるお茶会</a:t>
            </a:r>
            <a:endParaRPr lang="ja-JP" altLang="en-US" sz="1400" spc="-100" dirty="0">
              <a:solidFill>
                <a:prstClr val="white"/>
              </a:solidFill>
            </a:endParaRPr>
          </a:p>
        </p:txBody>
      </p:sp>
      <p:pic>
        <p:nvPicPr>
          <p:cNvPr id="14" name="Picture 6" descr="P4150008"/>
          <p:cNvPicPr>
            <a:picLocks noChangeAspect="1" noChangeArrowheads="1"/>
          </p:cNvPicPr>
          <p:nvPr/>
        </p:nvPicPr>
        <p:blipFill>
          <a:blip r:embed="rId4" cstate="print"/>
          <a:srcRect/>
          <a:stretch>
            <a:fillRect/>
          </a:stretch>
        </p:blipFill>
        <p:spPr bwMode="auto">
          <a:xfrm>
            <a:off x="6631177" y="4509136"/>
            <a:ext cx="3113755" cy="2102767"/>
          </a:xfrm>
          <a:prstGeom prst="rect">
            <a:avLst/>
          </a:prstGeom>
          <a:noFill/>
          <a:ln w="9525">
            <a:noFill/>
            <a:miter lim="800000"/>
            <a:headEnd/>
            <a:tailEnd/>
          </a:ln>
        </p:spPr>
      </p:pic>
      <p:sp>
        <p:nvSpPr>
          <p:cNvPr id="15" name="角丸四角形 14"/>
          <p:cNvSpPr/>
          <p:nvPr/>
        </p:nvSpPr>
        <p:spPr>
          <a:xfrm>
            <a:off x="8432681" y="6202480"/>
            <a:ext cx="1364435"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400" spc="-100" dirty="0" smtClean="0">
                <a:solidFill>
                  <a:prstClr val="white"/>
                </a:solidFill>
              </a:rPr>
              <a:t>ペン習字教室</a:t>
            </a:r>
            <a:endParaRPr lang="ja-JP" altLang="en-US" sz="1400" spc="-100" dirty="0">
              <a:solidFill>
                <a:prstClr val="white"/>
              </a:solidFill>
            </a:endParaRPr>
          </a:p>
        </p:txBody>
      </p:sp>
      <p:sp>
        <p:nvSpPr>
          <p:cNvPr id="10" name="テキスト ボックス 9"/>
          <p:cNvSpPr txBox="1"/>
          <p:nvPr/>
        </p:nvSpPr>
        <p:spPr>
          <a:xfrm>
            <a:off x="0" y="-1"/>
            <a:ext cx="1404156" cy="369332"/>
          </a:xfrm>
          <a:prstGeom prst="rect">
            <a:avLst/>
          </a:prstGeom>
          <a:noFill/>
        </p:spPr>
        <p:txBody>
          <a:bodyPr wrap="square" rtlCol="0">
            <a:spAutoFit/>
          </a:bodyPr>
          <a:lstStyle/>
          <a:p>
            <a:r>
              <a:rPr lang="ja-JP" altLang="en-US" dirty="0" smtClean="0">
                <a:solidFill>
                  <a:prstClr val="black"/>
                </a:solidFill>
              </a:rPr>
              <a:t>（参考）</a:t>
            </a:r>
            <a:endParaRPr lang="ja-JP" altLang="en-US" dirty="0">
              <a:solidFill>
                <a:prstClr val="black"/>
              </a:solidFill>
            </a:endParaRPr>
          </a:p>
        </p:txBody>
      </p:sp>
      <p:sp>
        <p:nvSpPr>
          <p:cNvPr id="16"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15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F431C2-DB61-47F9-85A2-825C1128642D}">
  <ds:schemaRefs>
    <ds:schemaRef ds:uri="http://schemas.openxmlformats.org/package/2006/metadata/core-properties"/>
    <ds:schemaRef ds:uri="http://purl.org/dc/dcmitype/"/>
    <ds:schemaRef ds:uri="http://www.w3.org/XML/1998/namespace"/>
    <ds:schemaRef ds:uri="8B97BE19-CDDD-400E-817A-CFDD13F7EC12"/>
    <ds:schemaRef ds:uri="http://purl.org/dc/elements/1.1/"/>
    <ds:schemaRef ds:uri="http://schemas.microsoft.com/office/2006/documentManagement/types"/>
    <ds:schemaRef ds:uri="3b0cccfe-2904-4e8a-91e3-91f37c87f73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3.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22406</TotalTime>
  <Words>1174</Words>
  <Application>Microsoft Office PowerPoint</Application>
  <PresentationFormat>A4 210 x 297 mm</PresentationFormat>
  <Paragraphs>319</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2_blank</vt:lpstr>
      <vt:lpstr>PowerPoint プレゼンテーション</vt:lpstr>
      <vt:lpstr>PowerPoint プレゼンテーション</vt:lpstr>
      <vt:lpstr>PowerPoint プレゼンテーション</vt:lpstr>
      <vt:lpstr>高齢者が自立した生活を継続できる地域づくり</vt:lpstr>
      <vt:lpstr>PowerPoint プレゼンテーション</vt:lpstr>
      <vt:lpstr>PowerPoint プレゼンテーション</vt:lpstr>
      <vt:lpstr>PowerPoint プレゼンテーション</vt:lpstr>
      <vt:lpstr>PowerPoint プレゼンテーション</vt:lpstr>
      <vt:lpstr>小規模多機能型居宅介護事業所と併設した地域の交流拠点の設置（大牟田市）</vt:lpstr>
      <vt:lpstr>小規模多機能型居宅介護事業所を中核とした地域コミュニティの推進（北海道美瑛町）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厚生労働省ネットワークシステム</cp:lastModifiedBy>
  <cp:revision>1619</cp:revision>
  <cp:lastPrinted>2013-11-18T06:25:21Z</cp:lastPrinted>
  <dcterms:created xsi:type="dcterms:W3CDTF">2010-07-08T02:17:26Z</dcterms:created>
  <dcterms:modified xsi:type="dcterms:W3CDTF">2013-11-25T07:15:35Z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