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6" r:id="rId4"/>
  </p:sldMasterIdLst>
  <p:notesMasterIdLst>
    <p:notesMasterId r:id="rId10"/>
  </p:notesMasterIdLst>
  <p:handoutMasterIdLst>
    <p:handoutMasterId r:id="rId11"/>
  </p:handoutMasterIdLst>
  <p:sldIdLst>
    <p:sldId id="1071" r:id="rId5"/>
    <p:sldId id="1208" r:id="rId6"/>
    <p:sldId id="1209" r:id="rId7"/>
    <p:sldId id="1210" r:id="rId8"/>
    <p:sldId id="1221" r:id="rId9"/>
  </p:sldIdLst>
  <p:sldSz cx="9906000" cy="6858000" type="A4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00"/>
    <a:srgbClr val="009900"/>
    <a:srgbClr val="CCCCFF"/>
    <a:srgbClr val="9999FF"/>
    <a:srgbClr val="6699FF"/>
    <a:srgbClr val="99CCFF"/>
    <a:srgbClr val="99FF99"/>
    <a:srgbClr val="FF99FF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38" autoAdjust="0"/>
    <p:restoredTop sz="96043" autoAdjust="0"/>
  </p:normalViewPr>
  <p:slideViewPr>
    <p:cSldViewPr>
      <p:cViewPr varScale="1">
        <p:scale>
          <a:sx n="70" d="100"/>
          <a:sy n="70" d="100"/>
        </p:scale>
        <p:origin x="-1266" y="-96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OSJSE\AppData\Local\Microsoft\Windows\Temporary%20Internet%20Files\Content.Outlook\O4W0A13D\250430&#65320;25&#20013;&#22830;&#30740;&#20462;&#12524;&#12509;&#38598;&#35336;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OSJSE\AppData\Local\Microsoft\Windows\Temporary%20Internet%20Files\Content.Outlook\O4W0A13D\250430&#65320;25&#20013;&#22830;&#30740;&#20462;&#12524;&#12509;&#38598;&#35336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51217475940507462"/>
          <c:y val="0.16375214645009045"/>
          <c:w val="0.48782524059492582"/>
          <c:h val="0.78326921793370463"/>
        </c:manualLayout>
      </c:layout>
      <c:barChart>
        <c:barDir val="bar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'06効果・成果まとめ'!$I$11:$I$17</c:f>
              <c:strCache>
                <c:ptCount val="7"/>
                <c:pt idx="0">
                  <c:v>保健・医療職との連携の強化</c:v>
                </c:pt>
                <c:pt idx="1">
                  <c:v>自治体内の関係部署との連携の強化（直営の場合）</c:v>
                </c:pt>
                <c:pt idx="2">
                  <c:v>行政との連携の強化（委託の場合）</c:v>
                </c:pt>
                <c:pt idx="3">
                  <c:v>他の公的サービスの関係者との連携の強化</c:v>
                </c:pt>
                <c:pt idx="4">
                  <c:v>インフォーマルサービスの関係者との連携の強化</c:v>
                </c:pt>
                <c:pt idx="5">
                  <c:v>その他関係機関との連携の強化</c:v>
                </c:pt>
                <c:pt idx="6">
                  <c:v>その他</c:v>
                </c:pt>
              </c:strCache>
            </c:strRef>
          </c:cat>
          <c:val>
            <c:numRef>
              <c:f>'06効果・成果まとめ'!$J$11:$J$17</c:f>
              <c:numCache>
                <c:formatCode>0.0%</c:formatCode>
                <c:ptCount val="7"/>
                <c:pt idx="0">
                  <c:v>0.49504950495049532</c:v>
                </c:pt>
                <c:pt idx="1">
                  <c:v>0.25742574257425782</c:v>
                </c:pt>
                <c:pt idx="2">
                  <c:v>0.34653465346534651</c:v>
                </c:pt>
                <c:pt idx="3">
                  <c:v>0.53465346534653468</c:v>
                </c:pt>
                <c:pt idx="4">
                  <c:v>0.54455445544554471</c:v>
                </c:pt>
                <c:pt idx="5">
                  <c:v>0.52475247524752477</c:v>
                </c:pt>
                <c:pt idx="6">
                  <c:v>4.9504950495049507E-2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5661184"/>
        <c:axId val="125662720"/>
      </c:barChart>
      <c:catAx>
        <c:axId val="125661184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ja-JP"/>
          </a:p>
        </c:txPr>
        <c:crossAx val="125662720"/>
        <c:crosses val="autoZero"/>
        <c:auto val="1"/>
        <c:lblAlgn val="ctr"/>
        <c:lblOffset val="100"/>
        <c:noMultiLvlLbl val="0"/>
      </c:catAx>
      <c:valAx>
        <c:axId val="125662720"/>
        <c:scaling>
          <c:orientation val="minMax"/>
        </c:scaling>
        <c:delete val="1"/>
        <c:axPos val="t"/>
        <c:majorGridlines/>
        <c:numFmt formatCode="0.0%" sourceLinked="1"/>
        <c:majorTickMark val="out"/>
        <c:minorTickMark val="none"/>
        <c:tickLblPos val="none"/>
        <c:crossAx val="125661184"/>
        <c:crosses val="autoZero"/>
        <c:crossBetween val="between"/>
      </c:valAx>
    </c:plotArea>
    <c:plotVisOnly val="1"/>
    <c:dispBlanksAs val="gap"/>
    <c:showDLblsOverMax val="0"/>
  </c:chart>
  <c:spPr>
    <a:ln>
      <a:solidFill>
        <a:schemeClr val="accent1">
          <a:shade val="50000"/>
        </a:schemeClr>
      </a:solidFill>
    </a:ln>
  </c:sp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50343285214348255"/>
          <c:y val="0.22209466437885475"/>
          <c:w val="0.46601159230096262"/>
          <c:h val="0.70605117949857621"/>
        </c:manualLayout>
      </c:layout>
      <c:barChart>
        <c:barDir val="bar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'06効果・成果まとめ'!$I$19:$I$23</c:f>
              <c:strCache>
                <c:ptCount val="5"/>
                <c:pt idx="0">
                  <c:v>介護支援専門員の資質の向上</c:v>
                </c:pt>
                <c:pt idx="1">
                  <c:v>参加者のアセスメント能力の向上</c:v>
                </c:pt>
                <c:pt idx="2">
                  <c:v>センター職員の指導力の向上　</c:v>
                </c:pt>
                <c:pt idx="3">
                  <c:v>適正な給付の維持　　</c:v>
                </c:pt>
                <c:pt idx="4">
                  <c:v>その他</c:v>
                </c:pt>
              </c:strCache>
            </c:strRef>
          </c:cat>
          <c:val>
            <c:numRef>
              <c:f>'06効果・成果まとめ'!$J$19:$J$23</c:f>
              <c:numCache>
                <c:formatCode>0.0%</c:formatCode>
                <c:ptCount val="5"/>
                <c:pt idx="0">
                  <c:v>0.4851485148514853</c:v>
                </c:pt>
                <c:pt idx="1">
                  <c:v>0.43564356435643581</c:v>
                </c:pt>
                <c:pt idx="2">
                  <c:v>0.43564356435643581</c:v>
                </c:pt>
                <c:pt idx="3">
                  <c:v>0.17821782178217854</c:v>
                </c:pt>
                <c:pt idx="4">
                  <c:v>1.9801980198019837E-2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8376832"/>
        <c:axId val="88378368"/>
      </c:barChart>
      <c:catAx>
        <c:axId val="88376832"/>
        <c:scaling>
          <c:orientation val="maxMin"/>
        </c:scaling>
        <c:delete val="0"/>
        <c:axPos val="l"/>
        <c:majorTickMark val="out"/>
        <c:minorTickMark val="none"/>
        <c:tickLblPos val="nextTo"/>
        <c:crossAx val="88378368"/>
        <c:crosses val="autoZero"/>
        <c:auto val="1"/>
        <c:lblAlgn val="ctr"/>
        <c:lblOffset val="100"/>
        <c:noMultiLvlLbl val="0"/>
      </c:catAx>
      <c:valAx>
        <c:axId val="88378368"/>
        <c:scaling>
          <c:orientation val="minMax"/>
        </c:scaling>
        <c:delete val="1"/>
        <c:axPos val="t"/>
        <c:majorGridlines/>
        <c:numFmt formatCode="0.0%" sourceLinked="1"/>
        <c:majorTickMark val="out"/>
        <c:minorTickMark val="none"/>
        <c:tickLblPos val="none"/>
        <c:crossAx val="88376832"/>
        <c:crosses val="autoZero"/>
        <c:crossBetween val="between"/>
      </c:valAx>
    </c:plotArea>
    <c:plotVisOnly val="1"/>
    <c:dispBlanksAs val="gap"/>
    <c:showDLblsOverMax val="0"/>
  </c:chart>
  <c:spPr>
    <a:ln>
      <a:solidFill>
        <a:schemeClr val="accent1">
          <a:shade val="50000"/>
        </a:schemeClr>
      </a:solidFill>
    </a:ln>
  </c:sp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0.88199</cdr:x>
      <cdr:y>0.12263</cdr:y>
    </cdr:to>
    <cdr:sp macro="" textlink="">
      <cdr:nvSpPr>
        <cdr:cNvPr id="2" name="コンテンツ プレースホルダ 2"/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0" y="0"/>
          <a:ext cx="4032448" cy="28803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vert="horz" lIns="91440" tIns="45720" rIns="91440" bIns="45720" rtlCol="0">
          <a:normAutofit fontScale="92500" lnSpcReduction="10000"/>
        </a:bodyPr>
        <a:lstStyle xmlns:a="http://schemas.openxmlformats.org/drawingml/2006/main">
          <a:defPPr>
            <a:defRPr lang="ja-JP"/>
          </a:defPPr>
          <a:lvl1pPr marL="0" algn="l" defTabSz="914400" rtl="0" eaLnBrk="1" latinLnBrk="0" hangingPunct="1">
            <a:defRPr kumimoji="1"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kumimoji="1"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kumimoji="1"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kumimoji="1"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kumimoji="1"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kumimoji="1"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kumimoji="1"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kumimoji="1"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kumimoji="1"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marL="342900" marR="0" lvl="0" indent="-342900" algn="l" defTabSz="914400" rtl="0" eaLnBrk="1" fontAlgn="auto" latinLnBrk="0" hangingPunct="1">
            <a:lnSpc>
              <a:spcPct val="100000"/>
            </a:lnSpc>
            <a:spcBef>
              <a:spcPct val="20000"/>
            </a:spcBef>
            <a:spcAft>
              <a:spcPts val="0"/>
            </a:spcAft>
            <a:buClrTx/>
            <a:buSzTx/>
            <a:buFont typeface="Arial" pitchFamily="34" charset="0"/>
            <a:buNone/>
            <a:tabLst/>
            <a:defRPr/>
          </a:pPr>
          <a:r>
            <a:rPr lang="ja-JP" altLang="en-US" sz="1400" b="1" dirty="0" smtClean="0"/>
            <a:t>地域包括支援ネットワークの構築の成果</a:t>
          </a:r>
          <a:r>
            <a:rPr lang="ja-JP" altLang="en-US" sz="1400" dirty="0" smtClean="0"/>
            <a:t>（複数回答）</a:t>
          </a:r>
          <a:endParaRPr kumimoji="1" lang="ja-JP" altLang="en-US" sz="1400" b="0" i="0" u="none" strike="noStrike" kern="1200" cap="none" spc="0" normalizeH="0" baseline="0" noProof="0" dirty="0">
            <a:ln>
              <a:noFill/>
            </a:ln>
            <a:solidFill>
              <a:sysClr val="windowText" lastClr="000000"/>
            </a:solidFill>
            <a:effectLst/>
            <a:uLnTx/>
            <a:uFillTx/>
            <a:latin typeface="Calibri"/>
            <a:ea typeface="ＭＳ Ｐゴシック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1</cdr:x>
      <cdr:y>0.14815</cdr:y>
    </cdr:to>
    <cdr:sp macro="" textlink="">
      <cdr:nvSpPr>
        <cdr:cNvPr id="2" name="コンテンツ プレースホルダ 2"/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0" y="0"/>
          <a:ext cx="4572000" cy="28803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vert="horz" lIns="91440" tIns="45720" rIns="91440" bIns="45720" rtlCol="0">
          <a:normAutofit fontScale="92500" lnSpcReduction="10000"/>
        </a:bodyPr>
        <a:lstStyle xmlns:a="http://schemas.openxmlformats.org/drawingml/2006/main">
          <a:defPPr>
            <a:defRPr lang="ja-JP"/>
          </a:defPPr>
          <a:lvl1pPr marL="0" algn="l" defTabSz="914400" rtl="0" eaLnBrk="1" latinLnBrk="0" hangingPunct="1">
            <a:defRPr kumimoji="1"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kumimoji="1"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kumimoji="1"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kumimoji="1"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kumimoji="1"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kumimoji="1"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kumimoji="1"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kumimoji="1"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kumimoji="1"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marL="342900" marR="0" lvl="0" indent="-342900" defTabSz="914400" rtl="0" eaLnBrk="1" fontAlgn="auto" latinLnBrk="0" hangingPunct="1">
            <a:lnSpc>
              <a:spcPct val="100000"/>
            </a:lnSpc>
            <a:spcBef>
              <a:spcPct val="20000"/>
            </a:spcBef>
            <a:spcAft>
              <a:spcPts val="0"/>
            </a:spcAft>
            <a:buClrTx/>
            <a:buSzTx/>
            <a:buFont typeface="Arial" pitchFamily="34" charset="0"/>
            <a:buNone/>
            <a:tabLst/>
            <a:defRPr/>
          </a:pPr>
          <a:r>
            <a:rPr lang="ja-JP" altLang="en-US" sz="1400" b="1" dirty="0" smtClean="0"/>
            <a:t>自立支援に資するケアマネジメント支援の成果</a:t>
          </a:r>
          <a:r>
            <a:rPr lang="ja-JP" altLang="en-US" sz="1400" dirty="0" smtClean="0"/>
            <a:t>（複数回答）</a:t>
          </a:r>
          <a:endParaRPr kumimoji="1" lang="ja-JP" altLang="en-US" sz="1400" b="0" i="0" u="none" strike="noStrike" kern="1200" cap="none" spc="0" normalizeH="0" baseline="0" noProof="0" dirty="0">
            <a:ln>
              <a:noFill/>
            </a:ln>
            <a:solidFill>
              <a:sysClr val="windowText" lastClr="000000"/>
            </a:solidFill>
            <a:effectLst/>
            <a:uLnTx/>
            <a:uFillTx/>
            <a:latin typeface="Calibri"/>
            <a:ea typeface="ＭＳ Ｐゴシック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9575" cy="496888"/>
          </a:xfrm>
          <a:prstGeom prst="rect">
            <a:avLst/>
          </a:prstGeom>
        </p:spPr>
        <p:txBody>
          <a:bodyPr vert="horz" lIns="91416" tIns="45708" rIns="91416" bIns="4570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6040" y="0"/>
            <a:ext cx="2949575" cy="496888"/>
          </a:xfrm>
          <a:prstGeom prst="rect">
            <a:avLst/>
          </a:prstGeom>
        </p:spPr>
        <p:txBody>
          <a:bodyPr vert="horz" lIns="91416" tIns="45708" rIns="91416" bIns="4570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BB295365-467C-40D5-98E8-C452E216ABE0}" type="datetimeFigureOut">
              <a:rPr lang="ja-JP" altLang="en-US"/>
              <a:pPr>
                <a:defRPr/>
              </a:pPr>
              <a:t>2013/11/25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2" y="9440865"/>
            <a:ext cx="2949575" cy="496887"/>
          </a:xfrm>
          <a:prstGeom prst="rect">
            <a:avLst/>
          </a:prstGeom>
        </p:spPr>
        <p:txBody>
          <a:bodyPr vert="horz" lIns="91416" tIns="45708" rIns="91416" bIns="4570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6040" y="9440865"/>
            <a:ext cx="2949575" cy="496887"/>
          </a:xfrm>
          <a:prstGeom prst="rect">
            <a:avLst/>
          </a:prstGeom>
        </p:spPr>
        <p:txBody>
          <a:bodyPr vert="horz" lIns="91416" tIns="45708" rIns="91416" bIns="4570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AC05193F-E395-440D-8786-18ED67882B2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056432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9575" cy="496888"/>
          </a:xfrm>
          <a:prstGeom prst="rect">
            <a:avLst/>
          </a:prstGeom>
        </p:spPr>
        <p:txBody>
          <a:bodyPr vert="horz" lIns="91416" tIns="45708" rIns="91416" bIns="4570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6040" y="0"/>
            <a:ext cx="2949575" cy="496888"/>
          </a:xfrm>
          <a:prstGeom prst="rect">
            <a:avLst/>
          </a:prstGeom>
        </p:spPr>
        <p:txBody>
          <a:bodyPr vert="horz" lIns="91416" tIns="45708" rIns="91416" bIns="4570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D53F505-041B-4353-BA6B-10D9723080AC}" type="datetimeFigureOut">
              <a:rPr lang="ja-JP" altLang="en-US"/>
              <a:pPr>
                <a:defRPr/>
              </a:pPr>
              <a:t>2013/11/25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6125"/>
            <a:ext cx="538162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6" tIns="45708" rIns="91416" bIns="45708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1039" y="4721225"/>
            <a:ext cx="5445125" cy="4471988"/>
          </a:xfrm>
          <a:prstGeom prst="rect">
            <a:avLst/>
          </a:prstGeom>
        </p:spPr>
        <p:txBody>
          <a:bodyPr vert="horz" lIns="91416" tIns="45708" rIns="91416" bIns="45708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2" y="9440865"/>
            <a:ext cx="2949575" cy="496887"/>
          </a:xfrm>
          <a:prstGeom prst="rect">
            <a:avLst/>
          </a:prstGeom>
        </p:spPr>
        <p:txBody>
          <a:bodyPr vert="horz" lIns="91416" tIns="45708" rIns="91416" bIns="4570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6040" y="9440865"/>
            <a:ext cx="2949575" cy="496887"/>
          </a:xfrm>
          <a:prstGeom prst="rect">
            <a:avLst/>
          </a:prstGeom>
        </p:spPr>
        <p:txBody>
          <a:bodyPr vert="horz" lIns="91416" tIns="45708" rIns="91416" bIns="4570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B585D994-854A-427C-95D2-4279922834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4904667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568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12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41BA9-0DE2-4695-8895-13CA3814B339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2013/11/25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4163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658AC-D612-4EC9-A395-8BE2D6EB0240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2013/11/25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856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61" y="274643"/>
            <a:ext cx="222885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49" y="274643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3E30D-44F7-4DA3-8C9A-A464E34D2D25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2013/11/25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096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0AFA6-8160-46BF-8C3B-D2F97FA76E3E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2013/11/25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625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704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44D9F-FF8E-4946-A233-352A990229DD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2013/11/25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655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49" y="1600205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5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1253D-F9EB-4479-AEB1-63C952389673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2013/11/25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229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40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40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72223-9DDC-4171-9CEC-F3E70B743C36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2013/11/25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512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7869A-386B-48D9-BA36-11DC95766D1F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2013/11/25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9498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DD1EF-D363-458A-B560-75C146D2438B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2013/11/25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6611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9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024" y="273054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9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23D1A-6360-4032-B135-67C686280313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2013/11/25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3703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87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87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smtClean="0"/>
              <a:t>アイコンをクリックして図を追加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87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188A3-D328-4D9F-9468-430DB3CCE564}" type="datetime1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t>2013/11/25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lang="ja-JP" altLang="en-US" smtClean="0">
                <a:solidFill>
                  <a:prstClr val="black"/>
                </a:solidFill>
              </a:rPr>
              <a:pPr/>
              <a:t>‹#›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2338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8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8" y="1600205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49" y="635649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C462732D-B858-4FAD-BBD3-2E5A19D025C0}" type="datetime1">
              <a:rPr lang="ja-JP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ＭＳ Ｐゴシック"/>
              </a:rPr>
              <a:t>2013/11/25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493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>
              <a:solidFill>
                <a:prstClr val="black">
                  <a:tint val="75000"/>
                </a:prstClr>
              </a:solidFill>
              <a:latin typeface="Calibri"/>
              <a:ea typeface="ＭＳ Ｐゴシック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651781" y="6554829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/>
                </a:solidFill>
                <a:ea typeface="ＤＨＰ平成ゴシックW5" pitchFamily="2" charset="-128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32927FFD-3D24-4EC2-AEC8-E83A8D96C0AC}" type="slidenum">
              <a:rPr lang="ja-JP" altLang="en-US" smtClean="0">
                <a:solidFill>
                  <a:prstClr val="black"/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ja-JP" altLang="en-U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08339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7" r:id="rId1"/>
    <p:sldLayoutId id="2147484098" r:id="rId2"/>
    <p:sldLayoutId id="2147484099" r:id="rId3"/>
    <p:sldLayoutId id="2147484100" r:id="rId4"/>
    <p:sldLayoutId id="2147484101" r:id="rId5"/>
    <p:sldLayoutId id="2147484102" r:id="rId6"/>
    <p:sldLayoutId id="2147484103" r:id="rId7"/>
    <p:sldLayoutId id="2147484104" r:id="rId8"/>
    <p:sldLayoutId id="2147484105" r:id="rId9"/>
    <p:sldLayoutId id="2147484106" r:id="rId10"/>
    <p:sldLayoutId id="214748410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hlw.go.jp/stf/shingi/0000023796.html" TargetMode="External"/><Relationship Id="rId2" Type="http://schemas.openxmlformats.org/officeDocument/2006/relationships/hyperlink" Target="http://www.nenrin.or.jp/chiiki/manual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角丸四角形 16"/>
          <p:cNvSpPr/>
          <p:nvPr/>
        </p:nvSpPr>
        <p:spPr>
          <a:xfrm>
            <a:off x="1520768" y="2924900"/>
            <a:ext cx="7574494" cy="3744416"/>
          </a:xfrm>
          <a:prstGeom prst="roundRect">
            <a:avLst>
              <a:gd name="adj" fmla="val 5860"/>
            </a:avLst>
          </a:prstGeom>
          <a:solidFill>
            <a:schemeClr val="accent1">
              <a:lumMod val="20000"/>
              <a:lumOff val="80000"/>
              <a:alpha val="55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9" name="AutoShape 47"/>
          <p:cNvSpPr>
            <a:spLocks noChangeArrowheads="1"/>
          </p:cNvSpPr>
          <p:nvPr/>
        </p:nvSpPr>
        <p:spPr bwMode="auto">
          <a:xfrm>
            <a:off x="1793225" y="3140924"/>
            <a:ext cx="6592292" cy="2016224"/>
          </a:xfrm>
          <a:prstGeom prst="roundRect">
            <a:avLst>
              <a:gd name="adj" fmla="val 20600"/>
            </a:avLst>
          </a:prstGeom>
          <a:solidFill>
            <a:srgbClr val="FFFF99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algn="just"/>
            <a:endParaRPr lang="en-US" altLang="ja-JP" sz="1000" dirty="0" smtClean="0">
              <a:solidFill>
                <a:prstClr val="black"/>
              </a:solidFill>
              <a:latin typeface="ＭＳ Ｐゴシック" pitchFamily="50" charset="-128"/>
              <a:cs typeface="ＭＳ Ｐゴシック" pitchFamily="50" charset="-128"/>
            </a:endParaRPr>
          </a:p>
          <a:p>
            <a:pPr marL="533400" indent="-92075"/>
            <a:endParaRPr lang="en-US" altLang="ja-JP" sz="1200" dirty="0" smtClean="0">
              <a:solidFill>
                <a:prstClr val="black"/>
              </a:solidFill>
              <a:latin typeface="ＭＳ ゴシック" pitchFamily="49" charset="-128"/>
              <a:ea typeface="ＭＳ ゴシック" pitchFamily="49" charset="-128"/>
              <a:cs typeface="ＭＳ Ｐゴシック" pitchFamily="50" charset="-128"/>
            </a:endParaRPr>
          </a:p>
          <a:p>
            <a:pPr marL="533400" indent="-92075"/>
            <a:endParaRPr lang="en-US" altLang="ja-JP" sz="1200" dirty="0" smtClean="0">
              <a:solidFill>
                <a:prstClr val="black"/>
              </a:solidFill>
              <a:latin typeface="ＭＳ ゴシック" pitchFamily="49" charset="-128"/>
              <a:ea typeface="ＭＳ ゴシック" pitchFamily="49" charset="-128"/>
              <a:cs typeface="ＭＳ Ｐゴシック" pitchFamily="50" charset="-128"/>
            </a:endParaRPr>
          </a:p>
          <a:p>
            <a:pPr marL="444500" indent="-92075"/>
            <a:r>
              <a:rPr lang="ja-JP" altLang="en-US" sz="1200" dirty="0" smtClean="0">
                <a:solidFill>
                  <a:prstClr val="black"/>
                </a:solidFill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○地域包括支援センターが開催</a:t>
            </a:r>
            <a:endParaRPr lang="en-US" altLang="ja-JP" sz="1200" dirty="0" smtClean="0">
              <a:solidFill>
                <a:prstClr val="black"/>
              </a:solidFill>
              <a:latin typeface="ＭＳ ゴシック" pitchFamily="49" charset="-128"/>
              <a:ea typeface="ＭＳ ゴシック" pitchFamily="49" charset="-128"/>
              <a:cs typeface="ＭＳ Ｐゴシック" pitchFamily="50" charset="-128"/>
            </a:endParaRPr>
          </a:p>
          <a:p>
            <a:pPr marL="444500" indent="-92075"/>
            <a:r>
              <a:rPr lang="ja-JP" altLang="en-US" sz="1200" u="sng" dirty="0" smtClean="0">
                <a:solidFill>
                  <a:prstClr val="black"/>
                </a:solidFill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○個別ケース（困難事例等）の支援内容を通じた</a:t>
            </a:r>
            <a:endParaRPr lang="en-US" altLang="ja-JP" sz="1200" u="sng" dirty="0" smtClean="0">
              <a:solidFill>
                <a:prstClr val="black"/>
              </a:solidFill>
              <a:latin typeface="ＭＳ ゴシック" pitchFamily="49" charset="-128"/>
              <a:ea typeface="ＭＳ ゴシック" pitchFamily="49" charset="-128"/>
              <a:cs typeface="ＭＳ Ｐゴシック" pitchFamily="50" charset="-128"/>
            </a:endParaRPr>
          </a:p>
          <a:p>
            <a:pPr marL="355600" indent="-92075" algn="just"/>
            <a:r>
              <a:rPr lang="ja-JP" altLang="en-US" sz="1200" dirty="0" smtClean="0">
                <a:solidFill>
                  <a:prstClr val="black"/>
                </a:solidFill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　①地域支援ネットワークの構築</a:t>
            </a:r>
            <a:endParaRPr lang="en-US" altLang="ja-JP" sz="1200" dirty="0" smtClean="0">
              <a:solidFill>
                <a:prstClr val="black"/>
              </a:solidFill>
              <a:latin typeface="ＭＳ ゴシック" pitchFamily="49" charset="-128"/>
              <a:ea typeface="ＭＳ ゴシック" pitchFamily="49" charset="-128"/>
              <a:cs typeface="ＭＳ Ｐゴシック" pitchFamily="50" charset="-128"/>
            </a:endParaRPr>
          </a:p>
          <a:p>
            <a:pPr marL="355600" indent="-92075" algn="just"/>
            <a:r>
              <a:rPr lang="ja-JP" altLang="en-US" sz="1200" dirty="0" smtClean="0">
                <a:solidFill>
                  <a:prstClr val="black"/>
                </a:solidFill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　②高齢者の自立支援に資するケアマネジメント支援</a:t>
            </a:r>
            <a:endParaRPr lang="en-US" altLang="ja-JP" sz="1200" dirty="0" smtClean="0">
              <a:solidFill>
                <a:prstClr val="black"/>
              </a:solidFill>
              <a:latin typeface="ＭＳ ゴシック" pitchFamily="49" charset="-128"/>
              <a:ea typeface="ＭＳ ゴシック" pitchFamily="49" charset="-128"/>
              <a:cs typeface="ＭＳ Ｐゴシック" pitchFamily="50" charset="-128"/>
            </a:endParaRPr>
          </a:p>
          <a:p>
            <a:pPr marL="355600" indent="-92075" algn="just"/>
            <a:r>
              <a:rPr lang="ja-JP" altLang="en-US" sz="1200" dirty="0" smtClean="0">
                <a:solidFill>
                  <a:prstClr val="black"/>
                </a:solidFill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　③地域課題の把握</a:t>
            </a:r>
            <a:endParaRPr lang="en-US" altLang="ja-JP" sz="1200" dirty="0" smtClean="0">
              <a:solidFill>
                <a:prstClr val="black"/>
              </a:solidFill>
              <a:latin typeface="ＭＳ ゴシック" pitchFamily="49" charset="-128"/>
              <a:ea typeface="ＭＳ ゴシック" pitchFamily="49" charset="-128"/>
              <a:cs typeface="ＭＳ Ｐゴシック" pitchFamily="50" charset="-128"/>
            </a:endParaRPr>
          </a:p>
          <a:p>
            <a:pPr marL="355600" indent="-92075" algn="just"/>
            <a:r>
              <a:rPr lang="ja-JP" altLang="en-US" sz="1200" dirty="0" smtClean="0">
                <a:solidFill>
                  <a:prstClr val="black"/>
                </a:solidFill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　などを行う。</a:t>
            </a:r>
            <a:endParaRPr lang="ja-JP" altLang="en-US" sz="1200" dirty="0" smtClean="0">
              <a:solidFill>
                <a:prstClr val="black"/>
              </a:solidFill>
              <a:cs typeface="ＭＳ Ｐゴシック" pitchFamily="50" charset="-128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16558" y="-603448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ja-JP" altLang="en-US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3470847" y="5445180"/>
            <a:ext cx="3198397" cy="288032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1600" dirty="0" smtClean="0">
                <a:solidFill>
                  <a:prstClr val="black"/>
                </a:solidFill>
                <a:latin typeface="HGSｺﾞｼｯｸE" pitchFamily="50" charset="-128"/>
                <a:ea typeface="HGSｺﾞｼｯｸE" pitchFamily="50" charset="-128"/>
              </a:rPr>
              <a:t>地域づくり・資源開発</a:t>
            </a:r>
            <a:endParaRPr lang="ja-JP" altLang="en-US" sz="1600" dirty="0">
              <a:solidFill>
                <a:prstClr val="black"/>
              </a:solidFill>
              <a:latin typeface="HGSｺﾞｼｯｸE" pitchFamily="50" charset="-128"/>
              <a:ea typeface="HGSｺﾞｼｯｸE" pitchFamily="50" charset="-128"/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2846814" y="5877228"/>
            <a:ext cx="4338434" cy="432048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1600" dirty="0" smtClean="0">
                <a:solidFill>
                  <a:prstClr val="black"/>
                </a:solidFill>
                <a:latin typeface="HGSｺﾞｼｯｸE" pitchFamily="50" charset="-128"/>
                <a:ea typeface="HGSｺﾞｼｯｸE" pitchFamily="50" charset="-128"/>
              </a:rPr>
              <a:t>政策形成</a:t>
            </a:r>
            <a:endParaRPr lang="en-US" altLang="ja-JP" sz="1600" dirty="0" smtClean="0">
              <a:solidFill>
                <a:prstClr val="black"/>
              </a:solidFill>
              <a:latin typeface="HGSｺﾞｼｯｸE" pitchFamily="50" charset="-128"/>
              <a:ea typeface="HGSｺﾞｼｯｸE" pitchFamily="50" charset="-128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1200" dirty="0" smtClean="0">
                <a:solidFill>
                  <a:prstClr val="black"/>
                </a:solidFill>
                <a:latin typeface="ＭＳ Ｐゴシック"/>
              </a:rPr>
              <a:t>介護保険事業計画等への位置づけなど</a:t>
            </a:r>
            <a:endParaRPr lang="ja-JP" altLang="en-US" sz="1200" dirty="0">
              <a:solidFill>
                <a:prstClr val="black"/>
              </a:solidFill>
              <a:latin typeface="ＭＳ Ｐゴシック"/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3470847" y="5013132"/>
            <a:ext cx="3198397" cy="288032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1600" dirty="0" smtClean="0">
                <a:solidFill>
                  <a:prstClr val="black"/>
                </a:solidFill>
                <a:latin typeface="HGSｺﾞｼｯｸE" pitchFamily="50" charset="-128"/>
                <a:ea typeface="HGSｺﾞｼｯｸE" pitchFamily="50" charset="-128"/>
              </a:rPr>
              <a:t>地域課題の把握</a:t>
            </a:r>
            <a:endParaRPr lang="ja-JP" altLang="en-US" sz="1600" dirty="0">
              <a:solidFill>
                <a:prstClr val="black"/>
              </a:solidFill>
              <a:latin typeface="HGSｺﾞｼｯｸE" pitchFamily="50" charset="-128"/>
              <a:ea typeface="HGSｺﾞｼｯｸE" pitchFamily="50" charset="-128"/>
            </a:endParaRPr>
          </a:p>
        </p:txBody>
      </p:sp>
      <p:sp>
        <p:nvSpPr>
          <p:cNvPr id="11" name="上矢印 10"/>
          <p:cNvSpPr/>
          <p:nvPr/>
        </p:nvSpPr>
        <p:spPr>
          <a:xfrm flipV="1">
            <a:off x="4641024" y="4869116"/>
            <a:ext cx="624069" cy="144016"/>
          </a:xfrm>
          <a:prstGeom prst="up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4" name="AutoShape 58"/>
          <p:cNvSpPr>
            <a:spLocks noChangeArrowheads="1"/>
          </p:cNvSpPr>
          <p:nvPr/>
        </p:nvSpPr>
        <p:spPr bwMode="auto">
          <a:xfrm>
            <a:off x="116555" y="3572972"/>
            <a:ext cx="1257264" cy="2376264"/>
          </a:xfrm>
          <a:prstGeom prst="roundRect">
            <a:avLst>
              <a:gd name="adj" fmla="val 16667"/>
            </a:avLst>
          </a:prstGeom>
          <a:solidFill>
            <a:srgbClr val="FAC9A0"/>
          </a:solidFill>
          <a:ln w="25400">
            <a:solidFill>
              <a:srgbClr val="F79646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r>
              <a:rPr lang="ja-JP" altLang="en-US" sz="1100" b="1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個別の</a:t>
            </a:r>
            <a:endParaRPr lang="en-US" altLang="ja-JP" sz="1100" b="1" dirty="0" smtClean="0">
              <a:solidFill>
                <a:prstClr val="black"/>
              </a:solidFill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r>
              <a:rPr lang="ja-JP" altLang="en-US" sz="900" b="1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ケアマネジメント</a:t>
            </a:r>
          </a:p>
        </p:txBody>
      </p:sp>
      <p:sp>
        <p:nvSpPr>
          <p:cNvPr id="20" name="Rectangle 49"/>
          <p:cNvSpPr>
            <a:spLocks noChangeArrowheads="1"/>
          </p:cNvSpPr>
          <p:nvPr/>
        </p:nvSpPr>
        <p:spPr bwMode="auto">
          <a:xfrm>
            <a:off x="6357222" y="3572981"/>
            <a:ext cx="2184243" cy="1368153"/>
          </a:xfrm>
          <a:prstGeom prst="rect">
            <a:avLst/>
          </a:prstGeom>
          <a:solidFill>
            <a:srgbClr val="FFFFCC"/>
          </a:solidFill>
          <a:ln w="9525">
            <a:solidFill>
              <a:srgbClr val="000000"/>
            </a:solidFill>
            <a:prstDash val="sysDot"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altLang="ja-JP" sz="105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≪</a:t>
            </a:r>
            <a:r>
              <a:rPr lang="ja-JP" altLang="en-US" sz="105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主な構成員≫</a:t>
            </a:r>
            <a:endParaRPr lang="en-US" altLang="ja-JP" sz="900" dirty="0" smtClean="0">
              <a:solidFill>
                <a:prstClr val="black"/>
              </a:solidFill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algn="just"/>
            <a:r>
              <a:rPr lang="ja-JP" altLang="en-US" sz="9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自治体職員、包括職員、ケアマネジャー、介護事業者、民生委員、</a:t>
            </a:r>
            <a:r>
              <a:rPr lang="en-US" altLang="ja-JP" sz="9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OT</a:t>
            </a:r>
            <a:r>
              <a:rPr lang="ja-JP" altLang="en-US" sz="900" dirty="0" err="1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、</a:t>
            </a:r>
            <a:r>
              <a:rPr lang="en-US" altLang="ja-JP" sz="9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PT</a:t>
            </a:r>
            <a:r>
              <a:rPr lang="ja-JP" altLang="en-US" sz="900" dirty="0" err="1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、</a:t>
            </a:r>
            <a:r>
              <a:rPr lang="en-US" altLang="ja-JP" sz="9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ST</a:t>
            </a:r>
            <a:r>
              <a:rPr lang="ja-JP" altLang="en-US" sz="900" dirty="0" err="1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、</a:t>
            </a:r>
            <a:r>
              <a:rPr lang="ja-JP" altLang="en-US" sz="9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医師、歯科医師、薬剤師、看護師、管理栄養士、歯科衛生士その他必要に応じて参加</a:t>
            </a:r>
            <a:endParaRPr lang="en-US" altLang="ja-JP" sz="900" dirty="0" smtClean="0">
              <a:solidFill>
                <a:prstClr val="black"/>
              </a:solidFill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algn="just"/>
            <a:endParaRPr lang="en-US" altLang="ja-JP" sz="900" dirty="0" smtClean="0">
              <a:solidFill>
                <a:prstClr val="black"/>
              </a:solidFill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marL="84138" indent="-84138" algn="just"/>
            <a:r>
              <a:rPr lang="en-US" altLang="ja-JP" sz="9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※</a:t>
            </a:r>
            <a:r>
              <a:rPr lang="ja-JP" altLang="en-US" sz="9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直接サービス提供に当たらない専門職種も参加</a:t>
            </a:r>
            <a:endParaRPr lang="en-US" altLang="ja-JP" sz="900" dirty="0" smtClean="0">
              <a:solidFill>
                <a:prstClr val="black"/>
              </a:solidFill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algn="just"/>
            <a:endParaRPr lang="ja-JP" altLang="en-US" sz="900" dirty="0" smtClean="0">
              <a:solidFill>
                <a:prstClr val="black"/>
              </a:solidFill>
              <a:cs typeface="ＭＳ Ｐゴシック" pitchFamily="50" charset="-128"/>
            </a:endParaRPr>
          </a:p>
        </p:txBody>
      </p:sp>
      <p:sp>
        <p:nvSpPr>
          <p:cNvPr id="24" name="AutoShape 43"/>
          <p:cNvSpPr>
            <a:spLocks noChangeArrowheads="1"/>
          </p:cNvSpPr>
          <p:nvPr/>
        </p:nvSpPr>
        <p:spPr bwMode="auto">
          <a:xfrm>
            <a:off x="2960779" y="3068916"/>
            <a:ext cx="4368485" cy="457448"/>
          </a:xfrm>
          <a:prstGeom prst="roundRect">
            <a:avLst>
              <a:gd name="adj" fmla="val 16667"/>
            </a:avLst>
          </a:prstGeom>
          <a:solidFill>
            <a:srgbClr val="DBE5F1"/>
          </a:solidFill>
          <a:ln w="9525">
            <a:solidFill>
              <a:srgbClr val="4F81BD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74295" tIns="8890" rIns="74295" bIns="889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ja-JP" altLang="en-US" sz="1400" b="1" dirty="0" smtClean="0">
                <a:solidFill>
                  <a:prstClr val="black"/>
                </a:solidFill>
                <a:latin typeface="ＭＳ Ｐゴシック" pitchFamily="50" charset="-128"/>
                <a:cs typeface="ＭＳ Ｐゴシック" pitchFamily="50" charset="-128"/>
              </a:rPr>
              <a:t>地域包括支援センター</a:t>
            </a:r>
            <a:r>
              <a:rPr lang="ja-JP" altLang="en-US" sz="1200" dirty="0" smtClean="0">
                <a:solidFill>
                  <a:prstClr val="black"/>
                </a:solidFill>
                <a:latin typeface="ＭＳ Ｐゴシック" pitchFamily="50" charset="-128"/>
                <a:cs typeface="ＭＳ Ｐゴシック" pitchFamily="50" charset="-128"/>
              </a:rPr>
              <a:t>（</a:t>
            </a:r>
            <a:r>
              <a:rPr lang="en-US" altLang="ja-JP" sz="1200" dirty="0" smtClean="0">
                <a:solidFill>
                  <a:prstClr val="black"/>
                </a:solidFill>
                <a:latin typeface="ＭＳ Ｐゴシック" pitchFamily="50" charset="-128"/>
                <a:cs typeface="ＭＳ Ｐゴシック" pitchFamily="50" charset="-128"/>
              </a:rPr>
              <a:t>※</a:t>
            </a:r>
            <a:r>
              <a:rPr lang="ja-JP" altLang="en-US" sz="1200" dirty="0" smtClean="0">
                <a:solidFill>
                  <a:prstClr val="black"/>
                </a:solidFill>
                <a:latin typeface="ＭＳ Ｐゴシック" pitchFamily="50" charset="-128"/>
                <a:cs typeface="ＭＳ Ｐゴシック" pitchFamily="50" charset="-128"/>
              </a:rPr>
              <a:t>）</a:t>
            </a:r>
            <a:r>
              <a:rPr lang="ja-JP" altLang="en-US" sz="1400" b="1" dirty="0" smtClean="0">
                <a:solidFill>
                  <a:prstClr val="black"/>
                </a:solidFill>
                <a:latin typeface="ＭＳ Ｐゴシック" pitchFamily="50" charset="-128"/>
                <a:cs typeface="ＭＳ Ｐゴシック" pitchFamily="50" charset="-128"/>
              </a:rPr>
              <a:t>レベルでの会議</a:t>
            </a:r>
            <a:endParaRPr lang="en-US" altLang="ja-JP" sz="1400" b="1" dirty="0" smtClean="0">
              <a:solidFill>
                <a:prstClr val="black"/>
              </a:solidFill>
              <a:latin typeface="ＭＳ Ｐゴシック" pitchFamily="50" charset="-128"/>
              <a:cs typeface="ＭＳ Ｐゴシック" pitchFamily="50" charset="-128"/>
            </a:endParaRPr>
          </a:p>
          <a:p>
            <a:pPr algn="ctr"/>
            <a:r>
              <a:rPr lang="ja-JP" altLang="en-US" sz="1400" b="1" dirty="0" smtClean="0">
                <a:solidFill>
                  <a:prstClr val="black"/>
                </a:solidFill>
                <a:latin typeface="ＭＳ Ｐゴシック" pitchFamily="50" charset="-128"/>
                <a:cs typeface="ＭＳ Ｐゴシック" pitchFamily="50" charset="-128"/>
              </a:rPr>
              <a:t>（地域ケア個別会議）</a:t>
            </a:r>
            <a:endParaRPr lang="en-US" altLang="ja-JP" sz="1400" b="1" dirty="0" smtClean="0">
              <a:solidFill>
                <a:prstClr val="black"/>
              </a:solidFill>
              <a:latin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21" name="AutoShape 42"/>
          <p:cNvSpPr>
            <a:spLocks noChangeArrowheads="1"/>
          </p:cNvSpPr>
          <p:nvPr/>
        </p:nvSpPr>
        <p:spPr bwMode="auto">
          <a:xfrm>
            <a:off x="2690810" y="6453292"/>
            <a:ext cx="4638456" cy="332656"/>
          </a:xfrm>
          <a:prstGeom prst="roundRect">
            <a:avLst>
              <a:gd name="adj" fmla="val 16667"/>
            </a:avLst>
          </a:prstGeom>
          <a:solidFill>
            <a:srgbClr val="8DB3E2"/>
          </a:solidFill>
          <a:ln w="9525">
            <a:solidFill>
              <a:srgbClr val="1F497D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ja-JP" altLang="en-US" sz="1600" b="1" dirty="0" smtClean="0">
                <a:solidFill>
                  <a:prstClr val="black"/>
                </a:solidFill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市町村レベルの会議（地域ケア推進会議）</a:t>
            </a:r>
            <a:endParaRPr lang="ja-JP" altLang="en-US" dirty="0" smtClean="0">
              <a:solidFill>
                <a:prstClr val="black"/>
              </a:solidFill>
              <a:cs typeface="ＭＳ Ｐゴシック" pitchFamily="50" charset="-128"/>
            </a:endParaRPr>
          </a:p>
        </p:txBody>
      </p:sp>
      <p:sp>
        <p:nvSpPr>
          <p:cNvPr id="15" name="上矢印 14"/>
          <p:cNvSpPr/>
          <p:nvPr/>
        </p:nvSpPr>
        <p:spPr>
          <a:xfrm rot="16200000" flipH="1" flipV="1">
            <a:off x="1593847" y="3487749"/>
            <a:ext cx="360040" cy="818529"/>
          </a:xfrm>
          <a:prstGeom prst="up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47" name="上矢印 46"/>
          <p:cNvSpPr/>
          <p:nvPr/>
        </p:nvSpPr>
        <p:spPr>
          <a:xfrm flipV="1">
            <a:off x="4641024" y="5301164"/>
            <a:ext cx="624069" cy="144016"/>
          </a:xfrm>
          <a:prstGeom prst="up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48" name="上矢印 47"/>
          <p:cNvSpPr/>
          <p:nvPr/>
        </p:nvSpPr>
        <p:spPr>
          <a:xfrm flipV="1">
            <a:off x="4641024" y="5733212"/>
            <a:ext cx="624069" cy="144016"/>
          </a:xfrm>
          <a:prstGeom prst="up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451275" y="3494664"/>
            <a:ext cx="7020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900" dirty="0" smtClean="0">
                <a:solidFill>
                  <a:prstClr val="black"/>
                </a:solidFill>
                <a:latin typeface="Calibri"/>
                <a:ea typeface="ＭＳ Ｐゴシック"/>
              </a:rPr>
              <a:t>事例提供</a:t>
            </a:r>
            <a:endParaRPr lang="ja-JP" altLang="en-US" sz="900" dirty="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438575" y="4365060"/>
            <a:ext cx="7020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900" dirty="0" smtClean="0">
                <a:solidFill>
                  <a:prstClr val="black"/>
                </a:solidFill>
                <a:latin typeface="Calibri"/>
                <a:ea typeface="ＭＳ Ｐゴシック"/>
              </a:rPr>
              <a:t>　支　援</a:t>
            </a:r>
            <a:endParaRPr lang="en-US" altLang="ja-JP" sz="900" dirty="0" smtClean="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34" name="AutoShape 58"/>
          <p:cNvSpPr>
            <a:spLocks noChangeArrowheads="1"/>
          </p:cNvSpPr>
          <p:nvPr/>
        </p:nvSpPr>
        <p:spPr bwMode="auto">
          <a:xfrm>
            <a:off x="194482" y="4077028"/>
            <a:ext cx="1092121" cy="1656184"/>
          </a:xfrm>
          <a:prstGeom prst="roundRect">
            <a:avLst>
              <a:gd name="adj" fmla="val 16667"/>
            </a:avLst>
          </a:prstGeom>
          <a:solidFill>
            <a:srgbClr val="FDE9D9"/>
          </a:solidFill>
          <a:ln w="25400">
            <a:solidFill>
              <a:srgbClr val="F79646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r>
              <a:rPr lang="ja-JP" altLang="en-US" sz="1100" b="1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サービス</a:t>
            </a:r>
            <a:endParaRPr lang="en-US" altLang="ja-JP" sz="1100" b="1" dirty="0" smtClean="0">
              <a:solidFill>
                <a:prstClr val="black"/>
              </a:solidFill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r>
              <a:rPr lang="ja-JP" altLang="en-US" sz="1100" b="1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担当者会議</a:t>
            </a:r>
            <a:endParaRPr lang="en-US" altLang="ja-JP" sz="1100" b="1" dirty="0" smtClean="0">
              <a:solidFill>
                <a:prstClr val="black"/>
              </a:solidFill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r>
              <a:rPr lang="ja-JP" altLang="en-US" sz="1050" dirty="0" smtClean="0">
                <a:solidFill>
                  <a:prstClr val="black"/>
                </a:solidFill>
                <a:latin typeface="ＭＳ ゴシック" pitchFamily="49" charset="-128"/>
                <a:ea typeface="ＭＳ ゴシック" pitchFamily="49" charset="-128"/>
                <a:cs typeface="ＭＳ Ｐゴシック" pitchFamily="50" charset="-128"/>
              </a:rPr>
              <a:t>（全てのケースについて、多職種協働により適切なケアプランを検討）</a:t>
            </a:r>
            <a:endParaRPr lang="ja-JP" altLang="en-US" sz="1050" b="1" dirty="0" smtClean="0">
              <a:solidFill>
                <a:prstClr val="black"/>
              </a:solidFill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</p:txBody>
      </p:sp>
      <p:sp>
        <p:nvSpPr>
          <p:cNvPr id="28" name="上矢印 27"/>
          <p:cNvSpPr/>
          <p:nvPr/>
        </p:nvSpPr>
        <p:spPr>
          <a:xfrm rot="5400000" flipV="1">
            <a:off x="1609802" y="3759829"/>
            <a:ext cx="360040" cy="850442"/>
          </a:xfrm>
          <a:prstGeom prst="up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3296818" y="2554026"/>
            <a:ext cx="65549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1000" dirty="0" smtClean="0">
                <a:solidFill>
                  <a:prstClr val="black"/>
                </a:solidFill>
                <a:latin typeface="+mn-ea"/>
                <a:ea typeface="+mn-ea"/>
              </a:rPr>
              <a:t>・地域包括支援センターの箇所数：</a:t>
            </a:r>
            <a:r>
              <a:rPr lang="en-US" altLang="ja-JP" sz="1000" dirty="0">
                <a:solidFill>
                  <a:prstClr val="black"/>
                </a:solidFill>
                <a:latin typeface="+mn-ea"/>
                <a:ea typeface="+mn-ea"/>
              </a:rPr>
              <a:t>4,328</a:t>
            </a:r>
            <a:r>
              <a:rPr lang="ja-JP" altLang="en-US" sz="1000" dirty="0" smtClean="0">
                <a:solidFill>
                  <a:prstClr val="black"/>
                </a:solidFill>
                <a:latin typeface="+mn-ea"/>
                <a:ea typeface="+mn-ea"/>
              </a:rPr>
              <a:t>ヶ所（センター・ブランチ・サブセンター合計</a:t>
            </a:r>
            <a:r>
              <a:rPr lang="en-US" altLang="ja-JP" sz="1000" dirty="0">
                <a:solidFill>
                  <a:prstClr val="black"/>
                </a:solidFill>
                <a:latin typeface="+mn-ea"/>
                <a:ea typeface="+mn-ea"/>
              </a:rPr>
              <a:t>7,072</a:t>
            </a:r>
            <a:r>
              <a:rPr lang="ja-JP" altLang="en-US" sz="1000" dirty="0" smtClean="0">
                <a:solidFill>
                  <a:prstClr val="black"/>
                </a:solidFill>
                <a:latin typeface="+mn-ea"/>
                <a:ea typeface="+mn-ea"/>
              </a:rPr>
              <a:t>ヶ所）（</a:t>
            </a:r>
            <a:r>
              <a:rPr lang="ja-JP" altLang="en-US" sz="1000" dirty="0">
                <a:solidFill>
                  <a:prstClr val="black"/>
                </a:solidFill>
                <a:latin typeface="+mn-ea"/>
              </a:rPr>
              <a:t>平成</a:t>
            </a:r>
            <a:r>
              <a:rPr lang="en-US" altLang="ja-JP" sz="1000" dirty="0">
                <a:solidFill>
                  <a:prstClr val="black"/>
                </a:solidFill>
                <a:latin typeface="+mn-ea"/>
              </a:rPr>
              <a:t>24</a:t>
            </a:r>
            <a:r>
              <a:rPr lang="ja-JP" altLang="en-US" sz="1000" dirty="0">
                <a:solidFill>
                  <a:prstClr val="black"/>
                </a:solidFill>
                <a:latin typeface="+mn-ea"/>
              </a:rPr>
              <a:t>年</a:t>
            </a:r>
            <a:r>
              <a:rPr lang="en-US" altLang="ja-JP" sz="1000" dirty="0">
                <a:solidFill>
                  <a:prstClr val="black"/>
                </a:solidFill>
                <a:latin typeface="+mn-ea"/>
              </a:rPr>
              <a:t>4</a:t>
            </a:r>
            <a:r>
              <a:rPr lang="ja-JP" altLang="en-US" sz="1000" dirty="0">
                <a:solidFill>
                  <a:prstClr val="black"/>
                </a:solidFill>
                <a:latin typeface="+mn-ea"/>
              </a:rPr>
              <a:t>月末現在</a:t>
            </a:r>
            <a:r>
              <a:rPr lang="ja-JP" altLang="en-US" sz="1000" dirty="0" smtClean="0">
                <a:solidFill>
                  <a:prstClr val="black"/>
                </a:solidFill>
                <a:latin typeface="+mn-ea"/>
                <a:ea typeface="+mn-ea"/>
              </a:rPr>
              <a:t>）</a:t>
            </a:r>
            <a:endParaRPr lang="en-US" altLang="ja-JP" sz="1000" dirty="0" smtClean="0">
              <a:solidFill>
                <a:prstClr val="black"/>
              </a:solidFill>
              <a:latin typeface="+mn-ea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1000" dirty="0" smtClean="0">
                <a:solidFill>
                  <a:prstClr val="black"/>
                </a:solidFill>
                <a:latin typeface="+mn-ea"/>
                <a:ea typeface="+mn-ea"/>
              </a:rPr>
              <a:t>・地域ケア会議は全国の保険者で約</a:t>
            </a:r>
            <a:r>
              <a:rPr lang="en-US" altLang="ja-JP" sz="1000" dirty="0" smtClean="0">
                <a:solidFill>
                  <a:prstClr val="black"/>
                </a:solidFill>
                <a:latin typeface="+mn-ea"/>
                <a:ea typeface="+mn-ea"/>
              </a:rPr>
              <a:t>8</a:t>
            </a:r>
            <a:r>
              <a:rPr lang="ja-JP" altLang="en-US" sz="1000" dirty="0" smtClean="0">
                <a:solidFill>
                  <a:prstClr val="black"/>
                </a:solidFill>
                <a:latin typeface="+mn-ea"/>
                <a:ea typeface="+mn-ea"/>
              </a:rPr>
              <a:t>割（</a:t>
            </a:r>
            <a:r>
              <a:rPr lang="en-US" altLang="ja-JP" sz="1000" dirty="0" smtClean="0">
                <a:solidFill>
                  <a:prstClr val="black"/>
                </a:solidFill>
                <a:latin typeface="+mn-ea"/>
                <a:ea typeface="+mn-ea"/>
              </a:rPr>
              <a:t>1,202</a:t>
            </a:r>
            <a:r>
              <a:rPr lang="ja-JP" altLang="en-US" sz="1000" dirty="0" smtClean="0">
                <a:solidFill>
                  <a:prstClr val="black"/>
                </a:solidFill>
                <a:latin typeface="+mn-ea"/>
                <a:ea typeface="+mn-ea"/>
              </a:rPr>
              <a:t>保険者）で実施（平成</a:t>
            </a:r>
            <a:r>
              <a:rPr lang="en-US" altLang="ja-JP" sz="1000" dirty="0" smtClean="0">
                <a:solidFill>
                  <a:prstClr val="black"/>
                </a:solidFill>
                <a:latin typeface="+mn-ea"/>
                <a:ea typeface="+mn-ea"/>
              </a:rPr>
              <a:t>24</a:t>
            </a:r>
            <a:r>
              <a:rPr lang="ja-JP" altLang="en-US" sz="1000" dirty="0" smtClean="0">
                <a:solidFill>
                  <a:prstClr val="black"/>
                </a:solidFill>
                <a:latin typeface="+mn-ea"/>
                <a:ea typeface="+mn-ea"/>
              </a:rPr>
              <a:t>年６月に調査実施）</a:t>
            </a:r>
            <a:endParaRPr lang="ja-JP" altLang="en-US" sz="1000" dirty="0">
              <a:solidFill>
                <a:prstClr val="black"/>
              </a:solidFill>
              <a:latin typeface="+mn-ea"/>
              <a:ea typeface="+mn-ea"/>
            </a:endParaRPr>
          </a:p>
        </p:txBody>
      </p:sp>
      <p:sp>
        <p:nvSpPr>
          <p:cNvPr id="27" name="AutoShape 58"/>
          <p:cNvSpPr>
            <a:spLocks noChangeArrowheads="1"/>
          </p:cNvSpPr>
          <p:nvPr/>
        </p:nvSpPr>
        <p:spPr bwMode="auto">
          <a:xfrm>
            <a:off x="8689762" y="3644980"/>
            <a:ext cx="1161045" cy="2376264"/>
          </a:xfrm>
          <a:prstGeom prst="roundRect">
            <a:avLst>
              <a:gd name="adj" fmla="val 16667"/>
            </a:avLst>
          </a:prstGeom>
          <a:solidFill>
            <a:srgbClr val="FAC9A0"/>
          </a:solidFill>
          <a:ln w="25400">
            <a:solidFill>
              <a:srgbClr val="F79646"/>
            </a:solidFill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ja-JP" altLang="en-US" sz="1100" b="1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在宅医療</a:t>
            </a:r>
            <a:endParaRPr lang="en-US" altLang="ja-JP" sz="1100" b="1" dirty="0" smtClean="0">
              <a:solidFill>
                <a:prstClr val="black"/>
              </a:solidFill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algn="ctr"/>
            <a:r>
              <a:rPr lang="ja-JP" altLang="en-US" sz="1100" b="1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連携拠点</a:t>
            </a:r>
            <a:endParaRPr lang="en-US" altLang="ja-JP" sz="1100" b="1" dirty="0" smtClean="0">
              <a:solidFill>
                <a:prstClr val="black"/>
              </a:solidFill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</p:txBody>
      </p:sp>
      <p:sp>
        <p:nvSpPr>
          <p:cNvPr id="31" name="上矢印 30"/>
          <p:cNvSpPr/>
          <p:nvPr/>
        </p:nvSpPr>
        <p:spPr>
          <a:xfrm rot="5400000" flipV="1">
            <a:off x="8084522" y="4480121"/>
            <a:ext cx="360040" cy="850442"/>
          </a:xfrm>
          <a:prstGeom prst="up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32" name="上矢印 31"/>
          <p:cNvSpPr/>
          <p:nvPr/>
        </p:nvSpPr>
        <p:spPr>
          <a:xfrm rot="16200000" flipH="1" flipV="1">
            <a:off x="8146574" y="4783956"/>
            <a:ext cx="360040" cy="818529"/>
          </a:xfrm>
          <a:prstGeom prst="upArrow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33" name="AutoShape 75"/>
          <p:cNvSpPr>
            <a:spLocks noChangeArrowheads="1"/>
          </p:cNvSpPr>
          <p:nvPr/>
        </p:nvSpPr>
        <p:spPr bwMode="auto">
          <a:xfrm>
            <a:off x="8775425" y="4149036"/>
            <a:ext cx="936104" cy="1656184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2F2F2"/>
              </a:gs>
              <a:gs pos="50000">
                <a:srgbClr val="F2F2F2">
                  <a:gamma/>
                  <a:tint val="50196"/>
                  <a:invGamma/>
                </a:srgbClr>
              </a:gs>
              <a:gs pos="100000">
                <a:srgbClr val="F2F2F2"/>
              </a:gs>
            </a:gsLst>
            <a:lin ang="5400000" scaled="1"/>
          </a:gradFill>
          <a:ln w="9525">
            <a:solidFill>
              <a:srgbClr val="943634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74295" tIns="8890" rIns="74295" bIns="889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ja-JP" altLang="en-US" sz="10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医師会等関係団体</a:t>
            </a:r>
            <a:endParaRPr lang="en-US" altLang="ja-JP" sz="1000" dirty="0" smtClean="0">
              <a:solidFill>
                <a:prstClr val="black"/>
              </a:solidFill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algn="ctr"/>
            <a:endParaRPr lang="en-US" altLang="ja-JP" sz="1000" dirty="0" smtClean="0">
              <a:solidFill>
                <a:prstClr val="black"/>
              </a:solidFill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algn="ctr"/>
            <a:r>
              <a:rPr lang="ja-JP" altLang="en-US" sz="1000" dirty="0" smtClean="0">
                <a:solidFill>
                  <a:prstClr val="black"/>
                </a:solidFill>
                <a:latin typeface="HG丸ｺﾞｼｯｸM-PRO" pitchFamily="50" charset="-128"/>
                <a:ea typeface="HG丸ｺﾞｼｯｸM-PRO" pitchFamily="50" charset="-128"/>
                <a:cs typeface="ＭＳ Ｐゴシック" pitchFamily="50" charset="-128"/>
              </a:rPr>
              <a:t>医療関係専門職等</a:t>
            </a:r>
            <a:endParaRPr lang="ja-JP" altLang="en-US" dirty="0" smtClean="0">
              <a:solidFill>
                <a:prstClr val="black"/>
              </a:solidFill>
              <a:cs typeface="ＭＳ Ｐゴシック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40467" y="770816"/>
            <a:ext cx="9798607" cy="177662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108000" tIns="72000" rIns="108000" bIns="72000" rtlCol="0">
            <a:spAutoFit/>
          </a:bodyPr>
          <a:lstStyle/>
          <a:p>
            <a:pPr marL="174625" indent="-174625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1600" dirty="0" smtClean="0">
                <a:solidFill>
                  <a:prstClr val="black"/>
                </a:solidFill>
                <a:latin typeface="Calibri"/>
                <a:ea typeface="ＭＳ Ｐゴシック"/>
              </a:rPr>
              <a:t>○　「地域ケア会議」</a:t>
            </a:r>
            <a:r>
              <a:rPr lang="ja-JP" altLang="en-US" sz="1400" dirty="0" smtClean="0">
                <a:solidFill>
                  <a:prstClr val="black"/>
                </a:solidFill>
                <a:latin typeface="Calibri"/>
                <a:ea typeface="ＭＳ Ｐゴシック"/>
              </a:rPr>
              <a:t>（地域包括支援センター及び市町村レベルの会議）</a:t>
            </a:r>
            <a:r>
              <a:rPr lang="ja-JP" altLang="en-US" sz="1600" dirty="0" smtClean="0">
                <a:solidFill>
                  <a:prstClr val="black"/>
                </a:solidFill>
                <a:latin typeface="Calibri"/>
                <a:ea typeface="ＭＳ Ｐゴシック"/>
              </a:rPr>
              <a:t>については、地域包括ケアシステムの実現のための有効なツールであり、更に取組を進めることが必要。</a:t>
            </a:r>
            <a:endParaRPr lang="en-US" altLang="ja-JP" sz="1600" dirty="0" smtClean="0">
              <a:solidFill>
                <a:prstClr val="black"/>
              </a:solidFill>
              <a:latin typeface="Calibri"/>
              <a:ea typeface="ＭＳ Ｐゴシック"/>
            </a:endParaRPr>
          </a:p>
          <a:p>
            <a:pPr marL="174625" indent="-174625" fontAlgn="auto">
              <a:spcBef>
                <a:spcPts val="600"/>
              </a:spcBef>
              <a:spcAft>
                <a:spcPts val="0"/>
              </a:spcAft>
            </a:pPr>
            <a:r>
              <a:rPr lang="ja-JP" altLang="en-US" sz="1600" dirty="0" smtClean="0">
                <a:solidFill>
                  <a:prstClr val="black"/>
                </a:solidFill>
                <a:latin typeface="Calibri"/>
                <a:ea typeface="ＭＳ Ｐゴシック"/>
              </a:rPr>
              <a:t>○　具体的には、</a:t>
            </a:r>
            <a:r>
              <a:rPr lang="ja-JP" altLang="en-US" sz="1600" u="sng" dirty="0" smtClean="0">
                <a:solidFill>
                  <a:prstClr val="black"/>
                </a:solidFill>
                <a:latin typeface="Calibri"/>
                <a:ea typeface="ＭＳ Ｐゴシック"/>
              </a:rPr>
              <a:t>個別</a:t>
            </a:r>
            <a:r>
              <a:rPr lang="ja-JP" altLang="en-US" sz="1600" u="sng" dirty="0">
                <a:solidFill>
                  <a:prstClr val="black"/>
                </a:solidFill>
                <a:latin typeface="Calibri"/>
                <a:ea typeface="ＭＳ Ｐゴシック"/>
              </a:rPr>
              <a:t>事例の検討を通じて、多職種協働によるケアマネジメント支援</a:t>
            </a:r>
            <a:r>
              <a:rPr lang="ja-JP" altLang="en-US" sz="1600" dirty="0">
                <a:solidFill>
                  <a:prstClr val="black"/>
                </a:solidFill>
                <a:latin typeface="Calibri"/>
                <a:ea typeface="ＭＳ Ｐゴシック"/>
              </a:rPr>
              <a:t>を行うと</a:t>
            </a:r>
            <a:r>
              <a:rPr lang="ja-JP" altLang="en-US" sz="1600" dirty="0" smtClean="0">
                <a:solidFill>
                  <a:prstClr val="black"/>
                </a:solidFill>
                <a:latin typeface="Calibri"/>
                <a:ea typeface="ＭＳ Ｐゴシック"/>
              </a:rPr>
              <a:t>ともに</a:t>
            </a:r>
            <a:r>
              <a:rPr lang="ja-JP" altLang="en-US" sz="1600" dirty="0">
                <a:solidFill>
                  <a:prstClr val="black"/>
                </a:solidFill>
                <a:latin typeface="Calibri"/>
                <a:ea typeface="ＭＳ Ｐゴシック"/>
              </a:rPr>
              <a:t>、</a:t>
            </a:r>
            <a:r>
              <a:rPr lang="ja-JP" altLang="en-US" sz="1600" u="sng" dirty="0" smtClean="0">
                <a:solidFill>
                  <a:prstClr val="black"/>
                </a:solidFill>
                <a:latin typeface="Calibri"/>
                <a:ea typeface="ＭＳ Ｐゴシック"/>
              </a:rPr>
              <a:t>地域</a:t>
            </a:r>
            <a:r>
              <a:rPr lang="ja-JP" altLang="en-US" sz="1600" u="sng" dirty="0">
                <a:solidFill>
                  <a:prstClr val="black"/>
                </a:solidFill>
                <a:latin typeface="Calibri"/>
                <a:ea typeface="ＭＳ Ｐゴシック"/>
              </a:rPr>
              <a:t>のネットワーク構築</a:t>
            </a:r>
            <a:r>
              <a:rPr lang="ja-JP" altLang="en-US" sz="1600" dirty="0">
                <a:solidFill>
                  <a:prstClr val="black"/>
                </a:solidFill>
                <a:latin typeface="Calibri"/>
                <a:ea typeface="ＭＳ Ｐゴシック"/>
              </a:rPr>
              <a:t>につなげるなど</a:t>
            </a:r>
            <a:r>
              <a:rPr lang="ja-JP" altLang="en-US" sz="1600" dirty="0" smtClean="0">
                <a:solidFill>
                  <a:prstClr val="black"/>
                </a:solidFill>
                <a:latin typeface="Calibri"/>
                <a:ea typeface="ＭＳ Ｐゴシック"/>
              </a:rPr>
              <a:t>、実効性</a:t>
            </a:r>
            <a:r>
              <a:rPr lang="ja-JP" altLang="en-US" sz="1600" dirty="0">
                <a:solidFill>
                  <a:prstClr val="black"/>
                </a:solidFill>
                <a:latin typeface="Calibri"/>
                <a:ea typeface="ＭＳ Ｐゴシック"/>
              </a:rPr>
              <a:t>あるものとして</a:t>
            </a:r>
            <a:r>
              <a:rPr lang="ja-JP" altLang="en-US" sz="1600" dirty="0" smtClean="0">
                <a:solidFill>
                  <a:prstClr val="black"/>
                </a:solidFill>
                <a:latin typeface="Calibri"/>
                <a:ea typeface="ＭＳ Ｐゴシック"/>
              </a:rPr>
              <a:t>定着・普及させる。</a:t>
            </a:r>
            <a:endParaRPr lang="en-US" altLang="ja-JP" sz="1600" dirty="0" smtClean="0">
              <a:solidFill>
                <a:prstClr val="black"/>
              </a:solidFill>
              <a:latin typeface="Calibri"/>
              <a:ea typeface="ＭＳ Ｐゴシック"/>
            </a:endParaRPr>
          </a:p>
          <a:p>
            <a:pPr marL="174625" indent="-174625" fontAlgn="auto">
              <a:spcBef>
                <a:spcPts val="600"/>
              </a:spcBef>
              <a:spcAft>
                <a:spcPts val="0"/>
              </a:spcAft>
            </a:pPr>
            <a:r>
              <a:rPr lang="ja-JP" altLang="en-US" sz="1600" dirty="0" smtClean="0">
                <a:solidFill>
                  <a:prstClr val="black"/>
                </a:solidFill>
                <a:latin typeface="Calibri"/>
                <a:ea typeface="ＭＳ Ｐゴシック"/>
              </a:rPr>
              <a:t>○　このため、これ</a:t>
            </a:r>
            <a:r>
              <a:rPr lang="ja-JP" altLang="en-US" sz="1600" dirty="0">
                <a:solidFill>
                  <a:prstClr val="black"/>
                </a:solidFill>
                <a:latin typeface="Calibri"/>
                <a:ea typeface="ＭＳ Ｐゴシック"/>
              </a:rPr>
              <a:t>まで通知に位置づけられて</a:t>
            </a:r>
            <a:r>
              <a:rPr lang="ja-JP" altLang="en-US" sz="1600" dirty="0" smtClean="0">
                <a:solidFill>
                  <a:prstClr val="black"/>
                </a:solidFill>
                <a:latin typeface="Calibri"/>
                <a:ea typeface="ＭＳ Ｐゴシック"/>
              </a:rPr>
              <a:t>いた</a:t>
            </a:r>
            <a:r>
              <a:rPr lang="ja-JP" altLang="en-US" sz="1600" dirty="0" smtClean="0">
                <a:latin typeface="Calibri"/>
                <a:ea typeface="ＭＳ Ｐゴシック"/>
              </a:rPr>
              <a:t>地域ケア会議について、介護保険法で</a:t>
            </a:r>
            <a:r>
              <a:rPr lang="ja-JP" altLang="en-US" sz="1600" u="sng" dirty="0" smtClean="0">
                <a:latin typeface="Calibri"/>
                <a:ea typeface="ＭＳ Ｐゴシック"/>
              </a:rPr>
              <a:t>制度的に位置づけることを検討。</a:t>
            </a:r>
            <a:endParaRPr lang="en-US" altLang="ja-JP" sz="1400" dirty="0" smtClean="0">
              <a:latin typeface="Calibri"/>
              <a:ea typeface="ＭＳ Ｐゴシック"/>
            </a:endParaRPr>
          </a:p>
        </p:txBody>
      </p:sp>
      <p:sp>
        <p:nvSpPr>
          <p:cNvPr id="37" name="タイトル 60"/>
          <p:cNvSpPr txBox="1">
            <a:spLocks/>
          </p:cNvSpPr>
          <p:nvPr/>
        </p:nvSpPr>
        <p:spPr>
          <a:xfrm>
            <a:off x="128467" y="116632"/>
            <a:ext cx="9565756" cy="404664"/>
          </a:xfrm>
          <a:prstGeom prst="rect">
            <a:avLst/>
          </a:prstGeom>
          <a:solidFill>
            <a:srgbClr val="FFFF00">
              <a:alpha val="29000"/>
            </a:srgb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400" dirty="0" smtClean="0">
                <a:latin typeface="HGP創英角ｺﾞｼｯｸUB" pitchFamily="50" charset="-128"/>
                <a:ea typeface="HGP創英角ｺﾞｼｯｸUB" pitchFamily="50" charset="-128"/>
              </a:rPr>
              <a:t>　（３）地域ケア会議の充実</a:t>
            </a:r>
            <a:endParaRPr lang="ja-JP" altLang="en-US" sz="24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35" name="スライド番号プレースホルダー 4"/>
          <p:cNvSpPr txBox="1">
            <a:spLocks/>
          </p:cNvSpPr>
          <p:nvPr/>
        </p:nvSpPr>
        <p:spPr>
          <a:xfrm>
            <a:off x="9263010" y="6453336"/>
            <a:ext cx="576064" cy="311523"/>
          </a:xfrm>
          <a:prstGeom prst="rect">
            <a:avLst/>
          </a:prstGeom>
          <a:solidFill>
            <a:schemeClr val="bg1">
              <a:alpha val="58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kumimoji="1" sz="2000" kern="1200">
                <a:solidFill>
                  <a:schemeClr val="tx1"/>
                </a:solidFill>
                <a:latin typeface="Arial" pitchFamily="34" charset="0"/>
                <a:ea typeface="ＤＨＰ平成ゴシックW5" pitchFamily="2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ja-JP" sz="2400" kern="0" dirty="0" smtClean="0">
                <a:solidFill>
                  <a:sysClr val="windowText" lastClr="000000"/>
                </a:solidFill>
                <a:cs typeface="Arial" panose="020B0604020202020204" pitchFamily="34" charset="0"/>
              </a:rPr>
              <a:t>28</a:t>
            </a:r>
            <a:endParaRPr kumimoji="0" lang="ja-JP" altLang="en-US" sz="2400" kern="0" dirty="0">
              <a:solidFill>
                <a:sysClr val="windowText" lastClr="00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122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角丸四角形 28"/>
          <p:cNvSpPr/>
          <p:nvPr/>
        </p:nvSpPr>
        <p:spPr>
          <a:xfrm>
            <a:off x="314090" y="1268760"/>
            <a:ext cx="9425028" cy="5472608"/>
          </a:xfrm>
          <a:prstGeom prst="roundRect">
            <a:avLst>
              <a:gd name="adj" fmla="val 4383"/>
            </a:avLst>
          </a:prstGeom>
          <a:solidFill>
            <a:schemeClr val="accent5">
              <a:lumMod val="60000"/>
              <a:lumOff val="40000"/>
            </a:schemeClr>
          </a:solidFill>
          <a:ln w="6350">
            <a:solidFill>
              <a:schemeClr val="tx2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 sz="1050" dirty="0">
              <a:solidFill>
                <a:prstClr val="black"/>
              </a:solidFill>
            </a:endParaRPr>
          </a:p>
        </p:txBody>
      </p:sp>
      <p:sp>
        <p:nvSpPr>
          <p:cNvPr id="28" name="角丸四角形 27"/>
          <p:cNvSpPr/>
          <p:nvPr/>
        </p:nvSpPr>
        <p:spPr>
          <a:xfrm>
            <a:off x="839887" y="1619612"/>
            <a:ext cx="8793635" cy="3105532"/>
          </a:xfrm>
          <a:prstGeom prst="roundRect">
            <a:avLst>
              <a:gd name="adj" fmla="val 6589"/>
            </a:avLst>
          </a:prstGeom>
          <a:solidFill>
            <a:schemeClr val="accent5">
              <a:lumMod val="20000"/>
              <a:lumOff val="80000"/>
            </a:schemeClr>
          </a:solidFill>
          <a:ln w="6350">
            <a:solidFill>
              <a:schemeClr val="tx2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 sz="1050" dirty="0">
              <a:solidFill>
                <a:prstClr val="black"/>
              </a:solidFill>
            </a:endParaRPr>
          </a:p>
        </p:txBody>
      </p:sp>
      <p:sp>
        <p:nvSpPr>
          <p:cNvPr id="31" name="角丸四角形 30"/>
          <p:cNvSpPr/>
          <p:nvPr/>
        </p:nvSpPr>
        <p:spPr>
          <a:xfrm>
            <a:off x="839887" y="4761034"/>
            <a:ext cx="8793633" cy="1802946"/>
          </a:xfrm>
          <a:prstGeom prst="roundRect">
            <a:avLst>
              <a:gd name="adj" fmla="val 6589"/>
            </a:avLst>
          </a:prstGeom>
          <a:solidFill>
            <a:schemeClr val="accent5">
              <a:lumMod val="20000"/>
              <a:lumOff val="80000"/>
            </a:schemeClr>
          </a:solidFill>
          <a:ln w="6350">
            <a:solidFill>
              <a:schemeClr val="tx2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 sz="1050" dirty="0">
              <a:solidFill>
                <a:prstClr val="black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0"/>
            <a:ext cx="9906000" cy="476672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ja-JP" altLang="en-US" sz="2000" dirty="0" smtClean="0"/>
              <a:t>　　　　　</a:t>
            </a:r>
            <a:r>
              <a:rPr lang="en-US" altLang="ja-JP" sz="2000" dirty="0" smtClean="0"/>
              <a:t>〈</a:t>
            </a:r>
            <a:r>
              <a:rPr lang="ja-JP" altLang="en-US" sz="2000" dirty="0" smtClean="0"/>
              <a:t>　地域ケア会議を運営する上で求められるコーディネート機能　</a:t>
            </a:r>
            <a:r>
              <a:rPr lang="en-US" altLang="ja-JP" sz="2000" dirty="0" smtClean="0"/>
              <a:t>〉</a:t>
            </a:r>
            <a:endParaRPr kumimoji="1" lang="ja-JP" altLang="en-US" sz="2000" dirty="0"/>
          </a:p>
        </p:txBody>
      </p:sp>
      <p:sp>
        <p:nvSpPr>
          <p:cNvPr id="6" name="正方形/長方形 5"/>
          <p:cNvSpPr/>
          <p:nvPr/>
        </p:nvSpPr>
        <p:spPr>
          <a:xfrm>
            <a:off x="1130575" y="5027097"/>
            <a:ext cx="6084676" cy="1440161"/>
          </a:xfrm>
          <a:prstGeom prst="rect">
            <a:avLst/>
          </a:prstGeom>
          <a:ln w="6350"/>
          <a:effectLst>
            <a:outerShdw blurRad="50800" dist="635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rIns="36000" rtlCol="0" anchor="ctr"/>
          <a:lstStyle/>
          <a:p>
            <a:r>
              <a:rPr lang="ja-JP" altLang="en-US" sz="1200" dirty="0" smtClean="0">
                <a:solidFill>
                  <a:prstClr val="black"/>
                </a:solidFill>
                <a:latin typeface="+mn-ea"/>
              </a:rPr>
              <a:t>　　　　　　　　　　　　　　　　　　　　</a:t>
            </a:r>
            <a:endParaRPr lang="en-US" altLang="ja-JP" sz="1200" dirty="0" smtClean="0">
              <a:solidFill>
                <a:prstClr val="black"/>
              </a:solidFill>
              <a:latin typeface="+mn-ea"/>
            </a:endParaRPr>
          </a:p>
          <a:p>
            <a:r>
              <a:rPr lang="ja-JP" altLang="en-US" sz="1200" dirty="0">
                <a:solidFill>
                  <a:prstClr val="black"/>
                </a:solidFill>
                <a:latin typeface="+mn-ea"/>
              </a:rPr>
              <a:t>　  </a:t>
            </a:r>
            <a:r>
              <a:rPr lang="ja-JP" altLang="en-US" sz="1400" dirty="0" smtClean="0">
                <a:solidFill>
                  <a:prstClr val="black"/>
                </a:solidFill>
                <a:latin typeface="+mn-ea"/>
              </a:rPr>
              <a:t>○地域ケア会議の開催目的・５</a:t>
            </a:r>
            <a:r>
              <a:rPr lang="ja-JP" altLang="en-US" sz="1400" dirty="0">
                <a:solidFill>
                  <a:prstClr val="black"/>
                </a:solidFill>
                <a:latin typeface="+mn-ea"/>
              </a:rPr>
              <a:t>つ</a:t>
            </a:r>
            <a:r>
              <a:rPr lang="ja-JP" altLang="en-US" sz="1400" dirty="0" smtClean="0">
                <a:solidFill>
                  <a:prstClr val="black"/>
                </a:solidFill>
                <a:latin typeface="+mn-ea"/>
              </a:rPr>
              <a:t>の機能の位置付け（既存会議の活用）</a:t>
            </a:r>
            <a:endParaRPr lang="en-US" altLang="ja-JP" sz="1400" dirty="0">
              <a:solidFill>
                <a:prstClr val="black"/>
              </a:solidFill>
              <a:latin typeface="+mn-ea"/>
            </a:endParaRPr>
          </a:p>
          <a:p>
            <a:r>
              <a:rPr lang="ja-JP" altLang="en-US" sz="1400" dirty="0" smtClean="0">
                <a:solidFill>
                  <a:prstClr val="black"/>
                </a:solidFill>
                <a:latin typeface="+mn-ea"/>
              </a:rPr>
              <a:t>　 ○開催方法、頻度</a:t>
            </a:r>
            <a:endParaRPr lang="en-US" altLang="ja-JP" sz="1400" dirty="0" smtClean="0">
              <a:solidFill>
                <a:prstClr val="black"/>
              </a:solidFill>
              <a:latin typeface="+mn-ea"/>
            </a:endParaRPr>
          </a:p>
          <a:p>
            <a:r>
              <a:rPr lang="ja-JP" altLang="en-US" sz="1400" dirty="0">
                <a:solidFill>
                  <a:prstClr val="black"/>
                </a:solidFill>
                <a:latin typeface="+mn-ea"/>
              </a:rPr>
              <a:t>　</a:t>
            </a:r>
            <a:r>
              <a:rPr lang="ja-JP" altLang="en-US" sz="1400" dirty="0" smtClean="0">
                <a:solidFill>
                  <a:prstClr val="black"/>
                </a:solidFill>
                <a:latin typeface="+mn-ea"/>
              </a:rPr>
              <a:t> ○個別ケースの選定方針</a:t>
            </a:r>
            <a:endParaRPr lang="en-US" altLang="ja-JP" sz="1400" dirty="0" smtClean="0">
              <a:solidFill>
                <a:prstClr val="black"/>
              </a:solidFill>
              <a:latin typeface="+mn-ea"/>
            </a:endParaRPr>
          </a:p>
          <a:p>
            <a:r>
              <a:rPr lang="ja-JP" altLang="en-US" sz="1400" dirty="0">
                <a:solidFill>
                  <a:prstClr val="black"/>
                </a:solidFill>
                <a:latin typeface="+mn-ea"/>
              </a:rPr>
              <a:t>　</a:t>
            </a:r>
            <a:r>
              <a:rPr lang="ja-JP" altLang="en-US" sz="1400" dirty="0" smtClean="0">
                <a:solidFill>
                  <a:prstClr val="black"/>
                </a:solidFill>
                <a:latin typeface="+mn-ea"/>
              </a:rPr>
              <a:t> ○市区</a:t>
            </a:r>
            <a:r>
              <a:rPr lang="ja-JP" altLang="en-US" sz="1400" smtClean="0">
                <a:solidFill>
                  <a:prstClr val="black"/>
                </a:solidFill>
                <a:latin typeface="+mn-ea"/>
              </a:rPr>
              <a:t>町村との役割</a:t>
            </a:r>
            <a:r>
              <a:rPr lang="ja-JP" altLang="en-US" sz="1400" dirty="0" smtClean="0">
                <a:solidFill>
                  <a:prstClr val="black"/>
                </a:solidFill>
                <a:latin typeface="+mn-ea"/>
              </a:rPr>
              <a:t>分担</a:t>
            </a:r>
            <a:endParaRPr lang="en-US" altLang="ja-JP" sz="1400" dirty="0" smtClean="0">
              <a:solidFill>
                <a:prstClr val="black"/>
              </a:solidFill>
              <a:latin typeface="+mn-ea"/>
            </a:endParaRPr>
          </a:p>
          <a:p>
            <a:r>
              <a:rPr lang="ja-JP" altLang="en-US" sz="1400" dirty="0">
                <a:solidFill>
                  <a:prstClr val="black"/>
                </a:solidFill>
                <a:latin typeface="+mn-ea"/>
              </a:rPr>
              <a:t>　</a:t>
            </a:r>
            <a:r>
              <a:rPr lang="ja-JP" altLang="en-US" sz="1400" dirty="0" smtClean="0">
                <a:solidFill>
                  <a:prstClr val="black"/>
                </a:solidFill>
                <a:latin typeface="+mn-ea"/>
              </a:rPr>
              <a:t> ○地域課題の提供方法の明確化、提出時期</a:t>
            </a:r>
            <a:endParaRPr lang="en-US" altLang="ja-JP" sz="1400" dirty="0" smtClean="0">
              <a:solidFill>
                <a:prstClr val="black"/>
              </a:solidFill>
              <a:latin typeface="+mn-ea"/>
            </a:endParaRPr>
          </a:p>
          <a:p>
            <a:r>
              <a:rPr lang="en-US" altLang="ja-JP" sz="1400" dirty="0">
                <a:solidFill>
                  <a:prstClr val="black"/>
                </a:solidFill>
                <a:latin typeface="+mn-ea"/>
              </a:rPr>
              <a:t> </a:t>
            </a:r>
            <a:r>
              <a:rPr lang="en-US" altLang="ja-JP" sz="1400" dirty="0" smtClean="0">
                <a:solidFill>
                  <a:prstClr val="black"/>
                </a:solidFill>
                <a:latin typeface="+mn-ea"/>
              </a:rPr>
              <a:t>  </a:t>
            </a:r>
            <a:r>
              <a:rPr lang="ja-JP" altLang="en-US" sz="1400" dirty="0" smtClean="0">
                <a:solidFill>
                  <a:prstClr val="black"/>
                </a:solidFill>
                <a:latin typeface="+mn-ea"/>
              </a:rPr>
              <a:t>○個人情報の管理に関する方針</a:t>
            </a:r>
            <a:endParaRPr lang="en-US" altLang="ja-JP" sz="1400" dirty="0" smtClean="0">
              <a:solidFill>
                <a:prstClr val="black"/>
              </a:solidFill>
              <a:latin typeface="+mn-ea"/>
            </a:endParaRPr>
          </a:p>
          <a:p>
            <a:r>
              <a:rPr lang="ja-JP" altLang="en-US" sz="1600" dirty="0">
                <a:solidFill>
                  <a:prstClr val="black"/>
                </a:solidFill>
                <a:latin typeface="+mn-ea"/>
              </a:rPr>
              <a:t>　</a:t>
            </a:r>
            <a:r>
              <a:rPr lang="ja-JP" altLang="en-US" sz="1600" dirty="0" smtClean="0">
                <a:solidFill>
                  <a:prstClr val="black"/>
                </a:solidFill>
                <a:latin typeface="+mn-ea"/>
              </a:rPr>
              <a:t>　</a:t>
            </a:r>
            <a:endParaRPr lang="en-US" altLang="ja-JP" sz="1600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5009300" y="5517234"/>
            <a:ext cx="2127943" cy="646331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>
                <a:latin typeface="+mn-ea"/>
              </a:rPr>
              <a:t>※</a:t>
            </a:r>
            <a:r>
              <a:rPr kumimoji="1" lang="ja-JP" altLang="en-US" sz="1200" dirty="0" smtClean="0">
                <a:latin typeface="+mn-ea"/>
              </a:rPr>
              <a:t>市町村において管内の</a:t>
            </a:r>
            <a:endParaRPr kumimoji="1" lang="en-US" altLang="ja-JP" sz="1200" dirty="0" smtClean="0">
              <a:latin typeface="+mn-ea"/>
            </a:endParaRPr>
          </a:p>
          <a:p>
            <a:r>
              <a:rPr lang="ja-JP" altLang="en-US" sz="1200" dirty="0">
                <a:latin typeface="+mn-ea"/>
              </a:rPr>
              <a:t>　 </a:t>
            </a:r>
            <a:r>
              <a:rPr kumimoji="1" lang="ja-JP" altLang="en-US" sz="1200" dirty="0" smtClean="0">
                <a:latin typeface="+mn-ea"/>
              </a:rPr>
              <a:t>地域包括支援センターと</a:t>
            </a:r>
            <a:endParaRPr kumimoji="1" lang="en-US" altLang="ja-JP" sz="1200" dirty="0" smtClean="0">
              <a:latin typeface="+mn-ea"/>
            </a:endParaRPr>
          </a:p>
          <a:p>
            <a:r>
              <a:rPr lang="en-US" altLang="ja-JP" sz="1200" dirty="0" smtClean="0">
                <a:latin typeface="+mn-ea"/>
              </a:rPr>
              <a:t>   </a:t>
            </a:r>
            <a:r>
              <a:rPr kumimoji="1" lang="ja-JP" altLang="en-US" sz="1200" dirty="0" smtClean="0">
                <a:latin typeface="+mn-ea"/>
              </a:rPr>
              <a:t>統一的にルールを共有</a:t>
            </a:r>
            <a:r>
              <a:rPr lang="ja-JP" altLang="en-US" sz="1200" dirty="0" smtClean="0">
                <a:latin typeface="+mn-ea"/>
              </a:rPr>
              <a:t>。</a:t>
            </a:r>
            <a:endParaRPr kumimoji="1" lang="ja-JP" altLang="en-US" sz="1200" dirty="0">
              <a:latin typeface="+mn-ea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782143" y="4263481"/>
            <a:ext cx="50289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>
                <a:latin typeface="+mn-ea"/>
              </a:rPr>
              <a:t>※</a:t>
            </a:r>
            <a:r>
              <a:rPr kumimoji="1" lang="ja-JP" altLang="en-US" sz="1200" dirty="0" smtClean="0">
                <a:latin typeface="+mn-ea"/>
              </a:rPr>
              <a:t>コーディネート機能を担う人が司会者等全てを担わなくてもよい。</a:t>
            </a:r>
            <a:endParaRPr kumimoji="1" lang="en-US" altLang="ja-JP" sz="1200" dirty="0" smtClean="0">
              <a:latin typeface="+mn-ea"/>
            </a:endParaRPr>
          </a:p>
          <a:p>
            <a:r>
              <a:rPr lang="ja-JP" altLang="en-US" sz="1200" dirty="0">
                <a:latin typeface="+mn-ea"/>
              </a:rPr>
              <a:t>　 </a:t>
            </a:r>
            <a:r>
              <a:rPr lang="ja-JP" altLang="en-US" sz="1200" dirty="0" smtClean="0">
                <a:latin typeface="+mn-ea"/>
              </a:rPr>
              <a:t>センター内で、適宜役割分担のもと実施。</a:t>
            </a:r>
            <a:endParaRPr kumimoji="1" lang="ja-JP" altLang="en-US" sz="1200" dirty="0" smtClean="0">
              <a:latin typeface="+mn-ea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7344831" y="1196753"/>
            <a:ext cx="2210680" cy="3060340"/>
            <a:chOff x="6660232" y="548680"/>
            <a:chExt cx="2040628" cy="3221777"/>
          </a:xfrm>
        </p:grpSpPr>
        <p:sp>
          <p:nvSpPr>
            <p:cNvPr id="56" name="正方形/長方形 55"/>
            <p:cNvSpPr/>
            <p:nvPr/>
          </p:nvSpPr>
          <p:spPr>
            <a:xfrm>
              <a:off x="6708573" y="728700"/>
              <a:ext cx="1992287" cy="3041757"/>
            </a:xfrm>
            <a:prstGeom prst="rect">
              <a:avLst/>
            </a:prstGeom>
            <a:ln w="6350">
              <a:prstDash val="solid"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ja-JP" altLang="en-US" sz="1400" dirty="0">
                  <a:solidFill>
                    <a:prstClr val="black"/>
                  </a:solidFill>
                  <a:latin typeface="+mn-ea"/>
                </a:rPr>
                <a:t> </a:t>
              </a:r>
              <a:r>
                <a:rPr lang="ja-JP" altLang="en-US" sz="1400" dirty="0" smtClean="0">
                  <a:solidFill>
                    <a:prstClr val="black"/>
                  </a:solidFill>
                  <a:latin typeface="+mn-ea"/>
                </a:rPr>
                <a:t>○市区町村の担当</a:t>
              </a:r>
              <a:endParaRPr lang="en-US" altLang="ja-JP" sz="1400" dirty="0" smtClean="0">
                <a:solidFill>
                  <a:prstClr val="black"/>
                </a:solidFill>
                <a:latin typeface="+mn-ea"/>
              </a:endParaRPr>
            </a:p>
            <a:p>
              <a:r>
                <a:rPr lang="ja-JP" altLang="en-US" sz="1400" dirty="0" smtClean="0">
                  <a:solidFill>
                    <a:prstClr val="black"/>
                  </a:solidFill>
                  <a:latin typeface="+mn-ea"/>
                </a:rPr>
                <a:t>　　所管課などへ</a:t>
              </a:r>
              <a:endParaRPr lang="en-US" altLang="ja-JP" sz="1400" dirty="0" smtClean="0">
                <a:solidFill>
                  <a:prstClr val="black"/>
                </a:solidFill>
                <a:latin typeface="+mn-ea"/>
              </a:endParaRPr>
            </a:p>
            <a:p>
              <a:r>
                <a:rPr lang="ja-JP" altLang="en-US" sz="1400" dirty="0">
                  <a:solidFill>
                    <a:prstClr val="black"/>
                  </a:solidFill>
                  <a:latin typeface="+mn-ea"/>
                </a:rPr>
                <a:t>　</a:t>
              </a:r>
              <a:r>
                <a:rPr lang="ja-JP" altLang="en-US" sz="1400" dirty="0" smtClean="0">
                  <a:solidFill>
                    <a:prstClr val="black"/>
                  </a:solidFill>
                  <a:latin typeface="+mn-ea"/>
                </a:rPr>
                <a:t>　地域課題を提出</a:t>
              </a:r>
              <a:endParaRPr lang="en-US" altLang="ja-JP" sz="1400" dirty="0" smtClean="0">
                <a:solidFill>
                  <a:prstClr val="black"/>
                </a:solidFill>
                <a:latin typeface="+mn-ea"/>
              </a:endParaRPr>
            </a:p>
            <a:p>
              <a:endParaRPr lang="en-US" altLang="ja-JP" sz="1400" dirty="0">
                <a:solidFill>
                  <a:prstClr val="black"/>
                </a:solidFill>
                <a:latin typeface="+mn-ea"/>
              </a:endParaRPr>
            </a:p>
            <a:p>
              <a:r>
                <a:rPr lang="ja-JP" altLang="en-US" sz="1400" dirty="0" smtClean="0">
                  <a:solidFill>
                    <a:prstClr val="black"/>
                  </a:solidFill>
                  <a:latin typeface="+mn-ea"/>
                </a:rPr>
                <a:t> ○地域住民との</a:t>
              </a:r>
              <a:endParaRPr lang="en-US" altLang="ja-JP" sz="1400" dirty="0" smtClean="0">
                <a:solidFill>
                  <a:prstClr val="black"/>
                </a:solidFill>
                <a:latin typeface="+mn-ea"/>
              </a:endParaRPr>
            </a:p>
            <a:p>
              <a:r>
                <a:rPr lang="ja-JP" altLang="en-US" sz="1400" dirty="0">
                  <a:solidFill>
                    <a:prstClr val="black"/>
                  </a:solidFill>
                  <a:latin typeface="+mn-ea"/>
                </a:rPr>
                <a:t>　</a:t>
              </a:r>
              <a:r>
                <a:rPr lang="ja-JP" altLang="en-US" sz="1400" dirty="0" smtClean="0">
                  <a:solidFill>
                    <a:prstClr val="black"/>
                  </a:solidFill>
                  <a:latin typeface="+mn-ea"/>
                </a:rPr>
                <a:t>　共有・フィードバック</a:t>
              </a:r>
              <a:endParaRPr lang="ja-JP" altLang="ja-JP" sz="1400" dirty="0">
                <a:solidFill>
                  <a:prstClr val="black"/>
                </a:solidFill>
                <a:latin typeface="+mn-ea"/>
              </a:endParaRPr>
            </a:p>
          </p:txBody>
        </p:sp>
        <p:sp>
          <p:nvSpPr>
            <p:cNvPr id="39" name="角丸四角形 38"/>
            <p:cNvSpPr/>
            <p:nvPr/>
          </p:nvSpPr>
          <p:spPr>
            <a:xfrm>
              <a:off x="6660232" y="1100816"/>
              <a:ext cx="1992287" cy="239952"/>
            </a:xfrm>
            <a:prstGeom prst="roundRect">
              <a:avLst/>
            </a:prstGeom>
            <a:solidFill>
              <a:schemeClr val="accent6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400" b="1" dirty="0" smtClean="0">
                  <a:solidFill>
                    <a:prstClr val="black"/>
                  </a:solidFill>
                </a:rPr>
                <a:t>地域課題の提出</a:t>
              </a:r>
              <a:endParaRPr lang="ja-JP" altLang="en-US" sz="1400" b="1" dirty="0">
                <a:solidFill>
                  <a:prstClr val="black"/>
                </a:solidFill>
              </a:endParaRPr>
            </a:p>
          </p:txBody>
        </p:sp>
        <p:sp>
          <p:nvSpPr>
            <p:cNvPr id="64" name="フリーフォーム 63"/>
            <p:cNvSpPr/>
            <p:nvPr/>
          </p:nvSpPr>
          <p:spPr>
            <a:xfrm>
              <a:off x="6876256" y="548680"/>
              <a:ext cx="1574700" cy="360040"/>
            </a:xfrm>
            <a:custGeom>
              <a:avLst/>
              <a:gdLst>
                <a:gd name="connsiteX0" fmla="*/ 0 w 3638526"/>
                <a:gd name="connsiteY0" fmla="*/ 72008 h 720080"/>
                <a:gd name="connsiteX1" fmla="*/ 72008 w 3638526"/>
                <a:gd name="connsiteY1" fmla="*/ 0 h 720080"/>
                <a:gd name="connsiteX2" fmla="*/ 3566518 w 3638526"/>
                <a:gd name="connsiteY2" fmla="*/ 0 h 720080"/>
                <a:gd name="connsiteX3" fmla="*/ 3638526 w 3638526"/>
                <a:gd name="connsiteY3" fmla="*/ 72008 h 720080"/>
                <a:gd name="connsiteX4" fmla="*/ 3638526 w 3638526"/>
                <a:gd name="connsiteY4" fmla="*/ 648072 h 720080"/>
                <a:gd name="connsiteX5" fmla="*/ 3566518 w 3638526"/>
                <a:gd name="connsiteY5" fmla="*/ 720080 h 720080"/>
                <a:gd name="connsiteX6" fmla="*/ 72008 w 3638526"/>
                <a:gd name="connsiteY6" fmla="*/ 720080 h 720080"/>
                <a:gd name="connsiteX7" fmla="*/ 0 w 3638526"/>
                <a:gd name="connsiteY7" fmla="*/ 648072 h 720080"/>
                <a:gd name="connsiteX8" fmla="*/ 0 w 3638526"/>
                <a:gd name="connsiteY8" fmla="*/ 72008 h 72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38526" h="720080">
                  <a:moveTo>
                    <a:pt x="0" y="72008"/>
                  </a:moveTo>
                  <a:cubicBezTo>
                    <a:pt x="0" y="32239"/>
                    <a:pt x="32239" y="0"/>
                    <a:pt x="72008" y="0"/>
                  </a:cubicBezTo>
                  <a:lnTo>
                    <a:pt x="3566518" y="0"/>
                  </a:lnTo>
                  <a:cubicBezTo>
                    <a:pt x="3606287" y="0"/>
                    <a:pt x="3638526" y="32239"/>
                    <a:pt x="3638526" y="72008"/>
                  </a:cubicBezTo>
                  <a:lnTo>
                    <a:pt x="3638526" y="648072"/>
                  </a:lnTo>
                  <a:cubicBezTo>
                    <a:pt x="3638526" y="687841"/>
                    <a:pt x="3606287" y="720080"/>
                    <a:pt x="3566518" y="720080"/>
                  </a:cubicBezTo>
                  <a:lnTo>
                    <a:pt x="72008" y="720080"/>
                  </a:lnTo>
                  <a:cubicBezTo>
                    <a:pt x="32239" y="720080"/>
                    <a:pt x="0" y="687841"/>
                    <a:pt x="0" y="648072"/>
                  </a:cubicBezTo>
                  <a:lnTo>
                    <a:pt x="0" y="72008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0"/>
                <a:satOff val="0"/>
                <a:lumOff val="0"/>
                <a:alphaOff val="0"/>
              </a:schemeClr>
            </a:fillRef>
            <a:effectRef idx="2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2050" tIns="82050" rIns="82050" bIns="8205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kumimoji="1" lang="ja-JP" altLang="en-US" kern="1200" dirty="0" smtClean="0">
                  <a:solidFill>
                    <a:schemeClr val="tx1"/>
                  </a:solidFill>
                </a:rPr>
                <a:t> ステップ３</a:t>
              </a:r>
              <a:endParaRPr kumimoji="1" lang="ja-JP" altLang="en-US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3" name="グループ化 12"/>
          <p:cNvGrpSpPr/>
          <p:nvPr/>
        </p:nvGrpSpPr>
        <p:grpSpPr>
          <a:xfrm>
            <a:off x="1286593" y="1172947"/>
            <a:ext cx="2028225" cy="3084147"/>
            <a:chOff x="1475656" y="548680"/>
            <a:chExt cx="1944216" cy="3184599"/>
          </a:xfrm>
        </p:grpSpPr>
        <p:grpSp>
          <p:nvGrpSpPr>
            <p:cNvPr id="4" name="グループ化 3"/>
            <p:cNvGrpSpPr/>
            <p:nvPr/>
          </p:nvGrpSpPr>
          <p:grpSpPr>
            <a:xfrm>
              <a:off x="1475656" y="548680"/>
              <a:ext cx="1944216" cy="3184599"/>
              <a:chOff x="971601" y="620688"/>
              <a:chExt cx="1944216" cy="3184599"/>
            </a:xfrm>
          </p:grpSpPr>
          <p:sp>
            <p:nvSpPr>
              <p:cNvPr id="8" name="正方形/長方形 7"/>
              <p:cNvSpPr/>
              <p:nvPr/>
            </p:nvSpPr>
            <p:spPr>
              <a:xfrm>
                <a:off x="971601" y="800707"/>
                <a:ext cx="1944216" cy="3004580"/>
              </a:xfrm>
              <a:prstGeom prst="rect">
                <a:avLst/>
              </a:prstGeom>
              <a:ln w="6350">
                <a:prstDash val="solid"/>
              </a:ln>
              <a:effectLst>
                <a:outerShdw blurRad="50800" dist="63500" dir="2700000" algn="tl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r>
                  <a:rPr lang="ja-JP" altLang="en-US" sz="1400" dirty="0">
                    <a:solidFill>
                      <a:prstClr val="black"/>
                    </a:solidFill>
                    <a:latin typeface="+mn-ea"/>
                  </a:rPr>
                  <a:t>　</a:t>
                </a:r>
                <a:endParaRPr lang="en-US" altLang="ja-JP" sz="1400" dirty="0" smtClean="0">
                  <a:solidFill>
                    <a:prstClr val="black"/>
                  </a:solidFill>
                  <a:latin typeface="+mn-ea"/>
                </a:endParaRPr>
              </a:p>
              <a:p>
                <a:endParaRPr lang="en-US" altLang="ja-JP" sz="1400" dirty="0">
                  <a:solidFill>
                    <a:prstClr val="black"/>
                  </a:solidFill>
                  <a:latin typeface="+mn-ea"/>
                </a:endParaRPr>
              </a:p>
              <a:p>
                <a:endParaRPr lang="en-US" altLang="ja-JP" sz="1400" dirty="0" smtClean="0">
                  <a:solidFill>
                    <a:prstClr val="black"/>
                  </a:solidFill>
                  <a:latin typeface="+mn-ea"/>
                </a:endParaRPr>
              </a:p>
              <a:p>
                <a:endParaRPr lang="en-US" altLang="ja-JP" sz="1400" dirty="0">
                  <a:solidFill>
                    <a:prstClr val="black"/>
                  </a:solidFill>
                  <a:latin typeface="+mn-ea"/>
                </a:endParaRPr>
              </a:p>
              <a:p>
                <a:r>
                  <a:rPr lang="en-US" altLang="ja-JP" sz="1400" dirty="0" smtClean="0">
                    <a:solidFill>
                      <a:prstClr val="black"/>
                    </a:solidFill>
                    <a:latin typeface="+mn-ea"/>
                  </a:rPr>
                  <a:t>  </a:t>
                </a:r>
                <a:r>
                  <a:rPr lang="ja-JP" altLang="en-US" sz="1400" dirty="0" smtClean="0">
                    <a:solidFill>
                      <a:prstClr val="black"/>
                    </a:solidFill>
                    <a:latin typeface="+mn-ea"/>
                  </a:rPr>
                  <a:t>○ケースの選定</a:t>
                </a:r>
                <a:endParaRPr lang="en-US" altLang="ja-JP" sz="1400" dirty="0" smtClean="0">
                  <a:solidFill>
                    <a:prstClr val="black"/>
                  </a:solidFill>
                  <a:latin typeface="+mn-ea"/>
                </a:endParaRPr>
              </a:p>
              <a:p>
                <a:r>
                  <a:rPr lang="ja-JP" altLang="en-US" sz="1400" dirty="0">
                    <a:solidFill>
                      <a:prstClr val="black"/>
                    </a:solidFill>
                    <a:latin typeface="+mn-ea"/>
                  </a:rPr>
                  <a:t>　</a:t>
                </a:r>
                <a:r>
                  <a:rPr lang="ja-JP" altLang="en-US" sz="1400" dirty="0" smtClean="0">
                    <a:solidFill>
                      <a:prstClr val="black"/>
                    </a:solidFill>
                    <a:latin typeface="+mn-ea"/>
                  </a:rPr>
                  <a:t>　 参加者の選定</a:t>
                </a:r>
                <a:endParaRPr lang="en-US" altLang="ja-JP" sz="1400" dirty="0" smtClean="0">
                  <a:solidFill>
                    <a:prstClr val="black"/>
                  </a:solidFill>
                  <a:latin typeface="+mn-ea"/>
                </a:endParaRPr>
              </a:p>
              <a:p>
                <a:endParaRPr lang="en-US" altLang="ja-JP" sz="800" dirty="0" smtClean="0">
                  <a:solidFill>
                    <a:prstClr val="black"/>
                  </a:solidFill>
                  <a:latin typeface="+mn-ea"/>
                </a:endParaRPr>
              </a:p>
              <a:p>
                <a:r>
                  <a:rPr lang="ja-JP" altLang="en-US" sz="1400" dirty="0" smtClean="0">
                    <a:solidFill>
                      <a:prstClr val="black"/>
                    </a:solidFill>
                    <a:latin typeface="+mn-ea"/>
                  </a:rPr>
                  <a:t>  ○日程調整、</a:t>
                </a:r>
                <a:endParaRPr lang="en-US" altLang="ja-JP" sz="1400" dirty="0" smtClean="0">
                  <a:solidFill>
                    <a:prstClr val="black"/>
                  </a:solidFill>
                  <a:latin typeface="+mn-ea"/>
                </a:endParaRPr>
              </a:p>
              <a:p>
                <a:r>
                  <a:rPr lang="ja-JP" altLang="en-US" sz="1400" dirty="0" smtClean="0">
                    <a:solidFill>
                      <a:prstClr val="black"/>
                    </a:solidFill>
                    <a:latin typeface="+mn-ea"/>
                  </a:rPr>
                  <a:t> 　  資料準備</a:t>
                </a:r>
                <a:endParaRPr lang="en-US" altLang="ja-JP" sz="1400" dirty="0" smtClean="0">
                  <a:solidFill>
                    <a:prstClr val="black"/>
                  </a:solidFill>
                  <a:latin typeface="+mn-ea"/>
                </a:endParaRPr>
              </a:p>
              <a:p>
                <a:endParaRPr lang="en-US" altLang="ja-JP" sz="800" dirty="0" smtClean="0">
                  <a:solidFill>
                    <a:prstClr val="black"/>
                  </a:solidFill>
                  <a:latin typeface="+mn-ea"/>
                </a:endParaRPr>
              </a:p>
              <a:p>
                <a:r>
                  <a:rPr lang="ja-JP" altLang="en-US" sz="1400" dirty="0" smtClean="0">
                    <a:solidFill>
                      <a:prstClr val="black"/>
                    </a:solidFill>
                    <a:latin typeface="+mn-ea"/>
                  </a:rPr>
                  <a:t>  ○司会者の調整</a:t>
                </a:r>
                <a:endParaRPr lang="en-US" altLang="ja-JP" sz="1400" dirty="0" smtClean="0">
                  <a:solidFill>
                    <a:prstClr val="black"/>
                  </a:solidFill>
                  <a:latin typeface="+mn-ea"/>
                </a:endParaRPr>
              </a:p>
              <a:p>
                <a:endParaRPr lang="en-US" altLang="ja-JP" sz="800" dirty="0" smtClean="0">
                  <a:solidFill>
                    <a:prstClr val="black"/>
                  </a:solidFill>
                  <a:latin typeface="+mn-ea"/>
                </a:endParaRPr>
              </a:p>
              <a:p>
                <a:r>
                  <a:rPr lang="ja-JP" altLang="en-US" sz="1400" dirty="0" smtClean="0">
                    <a:solidFill>
                      <a:prstClr val="black"/>
                    </a:solidFill>
                    <a:latin typeface="+mn-ea"/>
                  </a:rPr>
                  <a:t>　○個人情報の管理</a:t>
                </a:r>
                <a:endParaRPr lang="en-US" altLang="ja-JP" sz="1400" dirty="0" smtClean="0">
                  <a:solidFill>
                    <a:prstClr val="black"/>
                  </a:solidFill>
                  <a:latin typeface="+mn-ea"/>
                </a:endParaRPr>
              </a:p>
              <a:p>
                <a:endParaRPr lang="en-US" altLang="ja-JP" sz="800" dirty="0" smtClean="0">
                  <a:solidFill>
                    <a:prstClr val="black"/>
                  </a:solidFill>
                  <a:latin typeface="+mn-ea"/>
                </a:endParaRPr>
              </a:p>
              <a:p>
                <a:r>
                  <a:rPr lang="ja-JP" altLang="en-US" sz="1400" dirty="0" smtClean="0">
                    <a:solidFill>
                      <a:prstClr val="black"/>
                    </a:solidFill>
                    <a:latin typeface="+mn-ea"/>
                  </a:rPr>
                  <a:t>　○事後フォロー</a:t>
                </a:r>
                <a:endParaRPr lang="en-US" altLang="ja-JP" sz="1400" dirty="0">
                  <a:solidFill>
                    <a:prstClr val="black"/>
                  </a:solidFill>
                  <a:latin typeface="+mn-ea"/>
                </a:endParaRPr>
              </a:p>
            </p:txBody>
          </p:sp>
          <p:sp>
            <p:nvSpPr>
              <p:cNvPr id="38" name="角丸四角形 37"/>
              <p:cNvSpPr/>
              <p:nvPr/>
            </p:nvSpPr>
            <p:spPr>
              <a:xfrm>
                <a:off x="971601" y="1150490"/>
                <a:ext cx="1944215" cy="262286"/>
              </a:xfrm>
              <a:prstGeom prst="roundRect">
                <a:avLst/>
              </a:prstGeom>
              <a:solidFill>
                <a:schemeClr val="accent6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rIns="36000" rtlCol="0" anchor="ctr"/>
              <a:lstStyle/>
              <a:p>
                <a:pPr algn="ctr"/>
                <a:r>
                  <a:rPr lang="ja-JP" altLang="en-US" sz="1400" b="1" dirty="0" smtClean="0">
                    <a:solidFill>
                      <a:prstClr val="black"/>
                    </a:solidFill>
                  </a:rPr>
                  <a:t>個別ケースの検討</a:t>
                </a:r>
                <a:endParaRPr lang="ja-JP" altLang="en-US" sz="1400" b="1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2" name="フリーフォーム 61"/>
              <p:cNvSpPr/>
              <p:nvPr/>
            </p:nvSpPr>
            <p:spPr>
              <a:xfrm>
                <a:off x="1115616" y="620688"/>
                <a:ext cx="1574700" cy="360040"/>
              </a:xfrm>
              <a:custGeom>
                <a:avLst/>
                <a:gdLst>
                  <a:gd name="connsiteX0" fmla="*/ 0 w 3638526"/>
                  <a:gd name="connsiteY0" fmla="*/ 72008 h 720080"/>
                  <a:gd name="connsiteX1" fmla="*/ 72008 w 3638526"/>
                  <a:gd name="connsiteY1" fmla="*/ 0 h 720080"/>
                  <a:gd name="connsiteX2" fmla="*/ 3566518 w 3638526"/>
                  <a:gd name="connsiteY2" fmla="*/ 0 h 720080"/>
                  <a:gd name="connsiteX3" fmla="*/ 3638526 w 3638526"/>
                  <a:gd name="connsiteY3" fmla="*/ 72008 h 720080"/>
                  <a:gd name="connsiteX4" fmla="*/ 3638526 w 3638526"/>
                  <a:gd name="connsiteY4" fmla="*/ 648072 h 720080"/>
                  <a:gd name="connsiteX5" fmla="*/ 3566518 w 3638526"/>
                  <a:gd name="connsiteY5" fmla="*/ 720080 h 720080"/>
                  <a:gd name="connsiteX6" fmla="*/ 72008 w 3638526"/>
                  <a:gd name="connsiteY6" fmla="*/ 720080 h 720080"/>
                  <a:gd name="connsiteX7" fmla="*/ 0 w 3638526"/>
                  <a:gd name="connsiteY7" fmla="*/ 648072 h 720080"/>
                  <a:gd name="connsiteX8" fmla="*/ 0 w 3638526"/>
                  <a:gd name="connsiteY8" fmla="*/ 72008 h 7200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638526" h="720080">
                    <a:moveTo>
                      <a:pt x="0" y="72008"/>
                    </a:moveTo>
                    <a:cubicBezTo>
                      <a:pt x="0" y="32239"/>
                      <a:pt x="32239" y="0"/>
                      <a:pt x="72008" y="0"/>
                    </a:cubicBezTo>
                    <a:lnTo>
                      <a:pt x="3566518" y="0"/>
                    </a:lnTo>
                    <a:cubicBezTo>
                      <a:pt x="3606287" y="0"/>
                      <a:pt x="3638526" y="32239"/>
                      <a:pt x="3638526" y="72008"/>
                    </a:cubicBezTo>
                    <a:lnTo>
                      <a:pt x="3638526" y="648072"/>
                    </a:lnTo>
                    <a:cubicBezTo>
                      <a:pt x="3638526" y="687841"/>
                      <a:pt x="3606287" y="720080"/>
                      <a:pt x="3566518" y="720080"/>
                    </a:cubicBezTo>
                    <a:lnTo>
                      <a:pt x="72008" y="720080"/>
                    </a:lnTo>
                    <a:cubicBezTo>
                      <a:pt x="32239" y="720080"/>
                      <a:pt x="0" y="687841"/>
                      <a:pt x="0" y="648072"/>
                    </a:cubicBezTo>
                    <a:lnTo>
                      <a:pt x="0" y="72008"/>
                    </a:lnTo>
                    <a:close/>
                  </a:path>
                </a:pathLst>
              </a:custGeom>
              <a:scene3d>
                <a:camera prst="orthographicFront"/>
                <a:lightRig rig="threePt" dir="t">
                  <a:rot lat="0" lon="0" rev="7500000"/>
                </a:lightRig>
              </a:scene3d>
              <a:sp3d prstMaterial="plastic">
                <a:bevelT w="127000" h="25400" prst="relaxedInset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5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5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82050" tIns="82050" rIns="82050" bIns="8205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kumimoji="1" lang="ja-JP" altLang="en-US" kern="1200" dirty="0" smtClean="0">
                    <a:solidFill>
                      <a:schemeClr val="tx1"/>
                    </a:solidFill>
                  </a:rPr>
                  <a:t> ステップ１</a:t>
                </a:r>
                <a:endParaRPr kumimoji="1" lang="ja-JP" altLang="en-US" kern="12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69" name="角丸四角形 68"/>
            <p:cNvSpPr/>
            <p:nvPr/>
          </p:nvSpPr>
          <p:spPr>
            <a:xfrm>
              <a:off x="1535175" y="1340768"/>
              <a:ext cx="1812689" cy="278844"/>
            </a:xfrm>
            <a:prstGeom prst="round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/>
            <a:lstStyle/>
            <a:p>
              <a:pPr algn="ctr"/>
              <a:r>
                <a:rPr lang="ja-JP" altLang="en-US" sz="1400" b="1" dirty="0" smtClean="0">
                  <a:solidFill>
                    <a:prstClr val="black"/>
                  </a:solidFill>
                </a:rPr>
                <a:t>（地域ケア</a:t>
              </a:r>
              <a:r>
                <a:rPr lang="ja-JP" altLang="en-US" sz="1400" b="1" dirty="0">
                  <a:solidFill>
                    <a:prstClr val="black"/>
                  </a:solidFill>
                </a:rPr>
                <a:t>個別会議</a:t>
              </a:r>
              <a:r>
                <a:rPr lang="ja-JP" altLang="en-US" sz="1400" b="1" dirty="0" smtClean="0">
                  <a:solidFill>
                    <a:prstClr val="black"/>
                  </a:solidFill>
                </a:rPr>
                <a:t>）</a:t>
              </a:r>
              <a:endParaRPr lang="ja-JP" altLang="en-US" sz="1400" b="1" dirty="0">
                <a:solidFill>
                  <a:prstClr val="black"/>
                </a:solidFill>
              </a:endParaRPr>
            </a:p>
          </p:txBody>
        </p:sp>
      </p:grpSp>
      <p:sp>
        <p:nvSpPr>
          <p:cNvPr id="26" name="フリーフォーム 25"/>
          <p:cNvSpPr/>
          <p:nvPr/>
        </p:nvSpPr>
        <p:spPr>
          <a:xfrm>
            <a:off x="648553" y="1999914"/>
            <a:ext cx="482023" cy="2149166"/>
          </a:xfrm>
          <a:custGeom>
            <a:avLst/>
            <a:gdLst>
              <a:gd name="connsiteX0" fmla="*/ 0 w 3638526"/>
              <a:gd name="connsiteY0" fmla="*/ 72008 h 720080"/>
              <a:gd name="connsiteX1" fmla="*/ 72008 w 3638526"/>
              <a:gd name="connsiteY1" fmla="*/ 0 h 720080"/>
              <a:gd name="connsiteX2" fmla="*/ 3566518 w 3638526"/>
              <a:gd name="connsiteY2" fmla="*/ 0 h 720080"/>
              <a:gd name="connsiteX3" fmla="*/ 3638526 w 3638526"/>
              <a:gd name="connsiteY3" fmla="*/ 72008 h 720080"/>
              <a:gd name="connsiteX4" fmla="*/ 3638526 w 3638526"/>
              <a:gd name="connsiteY4" fmla="*/ 648072 h 720080"/>
              <a:gd name="connsiteX5" fmla="*/ 3566518 w 3638526"/>
              <a:gd name="connsiteY5" fmla="*/ 720080 h 720080"/>
              <a:gd name="connsiteX6" fmla="*/ 72008 w 3638526"/>
              <a:gd name="connsiteY6" fmla="*/ 720080 h 720080"/>
              <a:gd name="connsiteX7" fmla="*/ 0 w 3638526"/>
              <a:gd name="connsiteY7" fmla="*/ 648072 h 720080"/>
              <a:gd name="connsiteX8" fmla="*/ 0 w 3638526"/>
              <a:gd name="connsiteY8" fmla="*/ 72008 h 720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638526" h="720080">
                <a:moveTo>
                  <a:pt x="0" y="72008"/>
                </a:moveTo>
                <a:cubicBezTo>
                  <a:pt x="0" y="32239"/>
                  <a:pt x="32239" y="0"/>
                  <a:pt x="72008" y="0"/>
                </a:cubicBezTo>
                <a:lnTo>
                  <a:pt x="3566518" y="0"/>
                </a:lnTo>
                <a:cubicBezTo>
                  <a:pt x="3606287" y="0"/>
                  <a:pt x="3638526" y="32239"/>
                  <a:pt x="3638526" y="72008"/>
                </a:cubicBezTo>
                <a:lnTo>
                  <a:pt x="3638526" y="648072"/>
                </a:lnTo>
                <a:cubicBezTo>
                  <a:pt x="3638526" y="687841"/>
                  <a:pt x="3606287" y="720080"/>
                  <a:pt x="3566518" y="720080"/>
                </a:cubicBezTo>
                <a:lnTo>
                  <a:pt x="72008" y="720080"/>
                </a:lnTo>
                <a:cubicBezTo>
                  <a:pt x="32239" y="720080"/>
                  <a:pt x="0" y="687841"/>
                  <a:pt x="0" y="648072"/>
                </a:cubicBezTo>
                <a:lnTo>
                  <a:pt x="0" y="72008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eaVert" wrap="square" lIns="82050" tIns="82050" rIns="82050" bIns="8205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kumimoji="1" lang="ja-JP" altLang="en-US" kern="1200" dirty="0" smtClean="0">
                <a:solidFill>
                  <a:schemeClr val="tx1"/>
                </a:solidFill>
              </a:rPr>
              <a:t> </a:t>
            </a:r>
            <a:r>
              <a:rPr kumimoji="1" lang="ja-JP" altLang="en-US" sz="1400" kern="1200" dirty="0" smtClean="0">
                <a:solidFill>
                  <a:schemeClr val="tx1"/>
                </a:solidFill>
              </a:rPr>
              <a:t>地域包括支援センター</a:t>
            </a:r>
            <a:endParaRPr kumimoji="1" lang="ja-JP" altLang="en-US" sz="1400" kern="1200" dirty="0">
              <a:solidFill>
                <a:schemeClr val="tx1"/>
              </a:solidFill>
            </a:endParaRPr>
          </a:p>
        </p:txBody>
      </p:sp>
      <p:sp>
        <p:nvSpPr>
          <p:cNvPr id="27" name="フリーフォーム 26"/>
          <p:cNvSpPr/>
          <p:nvPr/>
        </p:nvSpPr>
        <p:spPr>
          <a:xfrm>
            <a:off x="116463" y="2687837"/>
            <a:ext cx="425360" cy="1821283"/>
          </a:xfrm>
          <a:custGeom>
            <a:avLst/>
            <a:gdLst>
              <a:gd name="connsiteX0" fmla="*/ 0 w 3638526"/>
              <a:gd name="connsiteY0" fmla="*/ 72008 h 720080"/>
              <a:gd name="connsiteX1" fmla="*/ 72008 w 3638526"/>
              <a:gd name="connsiteY1" fmla="*/ 0 h 720080"/>
              <a:gd name="connsiteX2" fmla="*/ 3566518 w 3638526"/>
              <a:gd name="connsiteY2" fmla="*/ 0 h 720080"/>
              <a:gd name="connsiteX3" fmla="*/ 3638526 w 3638526"/>
              <a:gd name="connsiteY3" fmla="*/ 72008 h 720080"/>
              <a:gd name="connsiteX4" fmla="*/ 3638526 w 3638526"/>
              <a:gd name="connsiteY4" fmla="*/ 648072 h 720080"/>
              <a:gd name="connsiteX5" fmla="*/ 3566518 w 3638526"/>
              <a:gd name="connsiteY5" fmla="*/ 720080 h 720080"/>
              <a:gd name="connsiteX6" fmla="*/ 72008 w 3638526"/>
              <a:gd name="connsiteY6" fmla="*/ 720080 h 720080"/>
              <a:gd name="connsiteX7" fmla="*/ 0 w 3638526"/>
              <a:gd name="connsiteY7" fmla="*/ 648072 h 720080"/>
              <a:gd name="connsiteX8" fmla="*/ 0 w 3638526"/>
              <a:gd name="connsiteY8" fmla="*/ 72008 h 720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638526" h="720080">
                <a:moveTo>
                  <a:pt x="0" y="72008"/>
                </a:moveTo>
                <a:cubicBezTo>
                  <a:pt x="0" y="32239"/>
                  <a:pt x="32239" y="0"/>
                  <a:pt x="72008" y="0"/>
                </a:cubicBezTo>
                <a:lnTo>
                  <a:pt x="3566518" y="0"/>
                </a:lnTo>
                <a:cubicBezTo>
                  <a:pt x="3606287" y="0"/>
                  <a:pt x="3638526" y="32239"/>
                  <a:pt x="3638526" y="72008"/>
                </a:cubicBezTo>
                <a:lnTo>
                  <a:pt x="3638526" y="648072"/>
                </a:lnTo>
                <a:cubicBezTo>
                  <a:pt x="3638526" y="687841"/>
                  <a:pt x="3606287" y="720080"/>
                  <a:pt x="3566518" y="720080"/>
                </a:cubicBezTo>
                <a:lnTo>
                  <a:pt x="72008" y="720080"/>
                </a:lnTo>
                <a:cubicBezTo>
                  <a:pt x="32239" y="720080"/>
                  <a:pt x="0" y="687841"/>
                  <a:pt x="0" y="648072"/>
                </a:cubicBezTo>
                <a:lnTo>
                  <a:pt x="0" y="72008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eaVert" wrap="square" lIns="82050" tIns="82050" rIns="82050" bIns="8205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kumimoji="1" lang="ja-JP" altLang="en-US" sz="1400" kern="1200" dirty="0" smtClean="0">
                <a:solidFill>
                  <a:schemeClr val="tx1"/>
                </a:solidFill>
              </a:rPr>
              <a:t> 市区町村</a:t>
            </a:r>
            <a:endParaRPr kumimoji="1" lang="ja-JP" altLang="en-US" sz="1400" kern="1200" dirty="0">
              <a:solidFill>
                <a:schemeClr val="tx1"/>
              </a:solidFill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7371270" y="5013177"/>
            <a:ext cx="2133340" cy="1454081"/>
          </a:xfrm>
          <a:prstGeom prst="rect">
            <a:avLst/>
          </a:prstGeom>
          <a:ln w="6350">
            <a:prstDash val="solid"/>
          </a:ln>
          <a:effectLst>
            <a:outerShdw blurRad="50800" dist="635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400" dirty="0">
                <a:solidFill>
                  <a:prstClr val="black"/>
                </a:solidFill>
                <a:latin typeface="+mn-ea"/>
              </a:rPr>
              <a:t>○地域課題を検討</a:t>
            </a:r>
            <a:r>
              <a:rPr lang="ja-JP" altLang="en-US" sz="1400" dirty="0" smtClean="0">
                <a:solidFill>
                  <a:prstClr val="black"/>
                </a:solidFill>
                <a:latin typeface="+mn-ea"/>
              </a:rPr>
              <a:t>する　</a:t>
            </a:r>
            <a:endParaRPr lang="en-US" altLang="ja-JP" sz="1400" dirty="0" smtClean="0">
              <a:solidFill>
                <a:prstClr val="black"/>
              </a:solidFill>
              <a:latin typeface="+mn-ea"/>
            </a:endParaRPr>
          </a:p>
          <a:p>
            <a:r>
              <a:rPr lang="ja-JP" altLang="en-US" sz="1400" dirty="0">
                <a:solidFill>
                  <a:prstClr val="black"/>
                </a:solidFill>
                <a:latin typeface="+mn-ea"/>
              </a:rPr>
              <a:t>　 </a:t>
            </a:r>
            <a:r>
              <a:rPr lang="ja-JP" altLang="en-US" sz="1400" dirty="0" smtClean="0">
                <a:solidFill>
                  <a:prstClr val="black"/>
                </a:solidFill>
                <a:latin typeface="+mn-ea"/>
              </a:rPr>
              <a:t>会議へ</a:t>
            </a:r>
            <a:endParaRPr lang="en-US" altLang="ja-JP" sz="1400" dirty="0">
              <a:solidFill>
                <a:prstClr val="black"/>
              </a:solidFill>
              <a:latin typeface="+mn-ea"/>
            </a:endParaRPr>
          </a:p>
          <a:p>
            <a:r>
              <a:rPr lang="ja-JP" altLang="en-US" sz="1400" dirty="0">
                <a:solidFill>
                  <a:prstClr val="black"/>
                </a:solidFill>
                <a:latin typeface="+mn-ea"/>
              </a:rPr>
              <a:t>  </a:t>
            </a:r>
            <a:r>
              <a:rPr lang="ja-JP" altLang="en-US" sz="1400" b="1" dirty="0">
                <a:solidFill>
                  <a:prstClr val="black"/>
                </a:solidFill>
                <a:latin typeface="+mn-ea"/>
              </a:rPr>
              <a:t>（地域ケア推進会議</a:t>
            </a:r>
            <a:r>
              <a:rPr lang="ja-JP" altLang="en-US" sz="1400" b="1" dirty="0" smtClean="0">
                <a:solidFill>
                  <a:prstClr val="black"/>
                </a:solidFill>
                <a:latin typeface="+mn-ea"/>
              </a:rPr>
              <a:t>）</a:t>
            </a:r>
            <a:endParaRPr lang="en-US" altLang="ja-JP" sz="1400" b="1" dirty="0" smtClean="0">
              <a:solidFill>
                <a:prstClr val="black"/>
              </a:solidFill>
              <a:latin typeface="+mn-ea"/>
            </a:endParaRPr>
          </a:p>
          <a:p>
            <a:endParaRPr lang="en-US" altLang="ja-JP" sz="1400" b="1" dirty="0" smtClean="0">
              <a:solidFill>
                <a:prstClr val="black"/>
              </a:solidFill>
              <a:latin typeface="+mn-ea"/>
            </a:endParaRPr>
          </a:p>
          <a:p>
            <a:r>
              <a:rPr lang="ja-JP" altLang="en-US" sz="1400" dirty="0" smtClean="0">
                <a:solidFill>
                  <a:prstClr val="black"/>
                </a:solidFill>
                <a:latin typeface="+mn-ea"/>
              </a:rPr>
              <a:t>○計画担当所管課との　　　　　</a:t>
            </a:r>
            <a:endParaRPr lang="en-US" altLang="ja-JP" sz="1400" dirty="0" smtClean="0">
              <a:solidFill>
                <a:prstClr val="black"/>
              </a:solidFill>
              <a:latin typeface="+mn-ea"/>
            </a:endParaRPr>
          </a:p>
          <a:p>
            <a:r>
              <a:rPr lang="ja-JP" altLang="en-US" sz="1400" dirty="0">
                <a:solidFill>
                  <a:prstClr val="black"/>
                </a:solidFill>
                <a:latin typeface="+mn-ea"/>
              </a:rPr>
              <a:t>　</a:t>
            </a:r>
            <a:r>
              <a:rPr lang="ja-JP" altLang="en-US" sz="1400" dirty="0" smtClean="0">
                <a:solidFill>
                  <a:prstClr val="black"/>
                </a:solidFill>
                <a:latin typeface="+mn-ea"/>
              </a:rPr>
              <a:t> 共有</a:t>
            </a:r>
            <a:endParaRPr lang="en-US" altLang="ja-JP" sz="1400" dirty="0">
              <a:solidFill>
                <a:prstClr val="black"/>
              </a:solidFill>
              <a:latin typeface="+mn-ea"/>
            </a:endParaRPr>
          </a:p>
        </p:txBody>
      </p:sp>
      <p:sp>
        <p:nvSpPr>
          <p:cNvPr id="32" name="フリーフォーム 31"/>
          <p:cNvSpPr/>
          <p:nvPr/>
        </p:nvSpPr>
        <p:spPr>
          <a:xfrm rot="5400000">
            <a:off x="8240964" y="4119478"/>
            <a:ext cx="444852" cy="936104"/>
          </a:xfrm>
          <a:custGeom>
            <a:avLst/>
            <a:gdLst>
              <a:gd name="connsiteX0" fmla="*/ 0 w 415916"/>
              <a:gd name="connsiteY0" fmla="*/ 102870 h 514349"/>
              <a:gd name="connsiteX1" fmla="*/ 207958 w 415916"/>
              <a:gd name="connsiteY1" fmla="*/ 102870 h 514349"/>
              <a:gd name="connsiteX2" fmla="*/ 207958 w 415916"/>
              <a:gd name="connsiteY2" fmla="*/ 0 h 514349"/>
              <a:gd name="connsiteX3" fmla="*/ 415916 w 415916"/>
              <a:gd name="connsiteY3" fmla="*/ 257175 h 514349"/>
              <a:gd name="connsiteX4" fmla="*/ 207958 w 415916"/>
              <a:gd name="connsiteY4" fmla="*/ 514349 h 514349"/>
              <a:gd name="connsiteX5" fmla="*/ 207958 w 415916"/>
              <a:gd name="connsiteY5" fmla="*/ 411479 h 514349"/>
              <a:gd name="connsiteX6" fmla="*/ 0 w 415916"/>
              <a:gd name="connsiteY6" fmla="*/ 411479 h 514349"/>
              <a:gd name="connsiteX7" fmla="*/ 0 w 415916"/>
              <a:gd name="connsiteY7" fmla="*/ 102870 h 514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5916" h="514349">
                <a:moveTo>
                  <a:pt x="0" y="102870"/>
                </a:moveTo>
                <a:lnTo>
                  <a:pt x="207958" y="102870"/>
                </a:lnTo>
                <a:lnTo>
                  <a:pt x="207958" y="0"/>
                </a:lnTo>
                <a:lnTo>
                  <a:pt x="415916" y="257175"/>
                </a:lnTo>
                <a:lnTo>
                  <a:pt x="207958" y="514349"/>
                </a:lnTo>
                <a:lnTo>
                  <a:pt x="207958" y="411479"/>
                </a:lnTo>
                <a:lnTo>
                  <a:pt x="0" y="411479"/>
                </a:lnTo>
                <a:lnTo>
                  <a:pt x="0" y="10287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z="-70000" extrusionH="63500" prstMaterial="matte">
            <a:bevelT w="25400" h="6350" prst="relaxedInset"/>
            <a:contourClr>
              <a:schemeClr val="bg1"/>
            </a:contourClr>
          </a:sp3d>
        </p:spPr>
        <p:style>
          <a:lnRef idx="0">
            <a:schemeClr val="accent5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5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102870" rIns="124775" bIns="102870" numCol="1" spcCol="1270" anchor="ctr" anchorCtr="0">
            <a:noAutofit/>
          </a:bodyPr>
          <a:lstStyle/>
          <a:p>
            <a:pPr lvl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kumimoji="1" lang="ja-JP" altLang="en-US" sz="2200" kern="1200"/>
          </a:p>
        </p:txBody>
      </p:sp>
      <p:sp>
        <p:nvSpPr>
          <p:cNvPr id="33" name="フリーフォーム 32"/>
          <p:cNvSpPr/>
          <p:nvPr/>
        </p:nvSpPr>
        <p:spPr>
          <a:xfrm>
            <a:off x="648553" y="5027097"/>
            <a:ext cx="382668" cy="1210217"/>
          </a:xfrm>
          <a:custGeom>
            <a:avLst/>
            <a:gdLst>
              <a:gd name="connsiteX0" fmla="*/ 0 w 3638526"/>
              <a:gd name="connsiteY0" fmla="*/ 72008 h 720080"/>
              <a:gd name="connsiteX1" fmla="*/ 72008 w 3638526"/>
              <a:gd name="connsiteY1" fmla="*/ 0 h 720080"/>
              <a:gd name="connsiteX2" fmla="*/ 3566518 w 3638526"/>
              <a:gd name="connsiteY2" fmla="*/ 0 h 720080"/>
              <a:gd name="connsiteX3" fmla="*/ 3638526 w 3638526"/>
              <a:gd name="connsiteY3" fmla="*/ 72008 h 720080"/>
              <a:gd name="connsiteX4" fmla="*/ 3638526 w 3638526"/>
              <a:gd name="connsiteY4" fmla="*/ 648072 h 720080"/>
              <a:gd name="connsiteX5" fmla="*/ 3566518 w 3638526"/>
              <a:gd name="connsiteY5" fmla="*/ 720080 h 720080"/>
              <a:gd name="connsiteX6" fmla="*/ 72008 w 3638526"/>
              <a:gd name="connsiteY6" fmla="*/ 720080 h 720080"/>
              <a:gd name="connsiteX7" fmla="*/ 0 w 3638526"/>
              <a:gd name="connsiteY7" fmla="*/ 648072 h 720080"/>
              <a:gd name="connsiteX8" fmla="*/ 0 w 3638526"/>
              <a:gd name="connsiteY8" fmla="*/ 72008 h 720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638526" h="720080">
                <a:moveTo>
                  <a:pt x="0" y="72008"/>
                </a:moveTo>
                <a:cubicBezTo>
                  <a:pt x="0" y="32239"/>
                  <a:pt x="32239" y="0"/>
                  <a:pt x="72008" y="0"/>
                </a:cubicBezTo>
                <a:lnTo>
                  <a:pt x="3566518" y="0"/>
                </a:lnTo>
                <a:cubicBezTo>
                  <a:pt x="3606287" y="0"/>
                  <a:pt x="3638526" y="32239"/>
                  <a:pt x="3638526" y="72008"/>
                </a:cubicBezTo>
                <a:lnTo>
                  <a:pt x="3638526" y="648072"/>
                </a:lnTo>
                <a:cubicBezTo>
                  <a:pt x="3638526" y="687841"/>
                  <a:pt x="3606287" y="720080"/>
                  <a:pt x="3566518" y="720080"/>
                </a:cubicBezTo>
                <a:lnTo>
                  <a:pt x="72008" y="720080"/>
                </a:lnTo>
                <a:cubicBezTo>
                  <a:pt x="32239" y="720080"/>
                  <a:pt x="0" y="687841"/>
                  <a:pt x="0" y="648072"/>
                </a:cubicBezTo>
                <a:lnTo>
                  <a:pt x="0" y="72008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2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eaVert" wrap="square" lIns="82050" tIns="82050" rIns="82050" bIns="8205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kumimoji="1" lang="ja-JP" altLang="en-US" kern="1200" dirty="0" smtClean="0">
                <a:solidFill>
                  <a:schemeClr val="tx1"/>
                </a:solidFill>
              </a:rPr>
              <a:t> </a:t>
            </a:r>
            <a:r>
              <a:rPr lang="ja-JP" altLang="en-US" sz="1400" dirty="0" smtClean="0">
                <a:solidFill>
                  <a:schemeClr val="tx1"/>
                </a:solidFill>
              </a:rPr>
              <a:t>担当所管課</a:t>
            </a:r>
            <a:endParaRPr kumimoji="1" lang="ja-JP" altLang="en-US" sz="1400" kern="1200" dirty="0">
              <a:solidFill>
                <a:schemeClr val="tx1"/>
              </a:solidFill>
            </a:endParaRPr>
          </a:p>
        </p:txBody>
      </p:sp>
      <p:grpSp>
        <p:nvGrpSpPr>
          <p:cNvPr id="11" name="グループ化 10"/>
          <p:cNvGrpSpPr/>
          <p:nvPr/>
        </p:nvGrpSpPr>
        <p:grpSpPr>
          <a:xfrm>
            <a:off x="4484948" y="1196752"/>
            <a:ext cx="2136299" cy="3060340"/>
            <a:chOff x="3923928" y="548680"/>
            <a:chExt cx="2149647" cy="3221777"/>
          </a:xfrm>
        </p:grpSpPr>
        <p:sp>
          <p:nvSpPr>
            <p:cNvPr id="54" name="正方形/長方形 53"/>
            <p:cNvSpPr/>
            <p:nvPr/>
          </p:nvSpPr>
          <p:spPr>
            <a:xfrm>
              <a:off x="3923928" y="728700"/>
              <a:ext cx="2149647" cy="3041757"/>
            </a:xfrm>
            <a:prstGeom prst="rect">
              <a:avLst/>
            </a:prstGeom>
            <a:ln w="6350">
              <a:prstDash val="solid"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ja-JP" altLang="en-US" sz="1200" dirty="0">
                  <a:solidFill>
                    <a:prstClr val="black"/>
                  </a:solidFill>
                  <a:latin typeface="+mn-ea"/>
                </a:rPr>
                <a:t> </a:t>
              </a:r>
              <a:endParaRPr lang="en-US" altLang="ja-JP" sz="1200" dirty="0" smtClean="0">
                <a:solidFill>
                  <a:prstClr val="black"/>
                </a:solidFill>
                <a:latin typeface="+mn-ea"/>
              </a:endParaRPr>
            </a:p>
            <a:p>
              <a:endParaRPr lang="en-US" altLang="ja-JP" sz="1200" dirty="0">
                <a:solidFill>
                  <a:prstClr val="black"/>
                </a:solidFill>
                <a:latin typeface="+mn-ea"/>
              </a:endParaRPr>
            </a:p>
            <a:p>
              <a:r>
                <a:rPr lang="en-US" altLang="ja-JP" sz="1200" dirty="0" smtClean="0">
                  <a:solidFill>
                    <a:prstClr val="black"/>
                  </a:solidFill>
                  <a:latin typeface="+mn-ea"/>
                </a:rPr>
                <a:t> </a:t>
              </a:r>
              <a:r>
                <a:rPr lang="ja-JP" altLang="en-US" sz="1400" dirty="0" smtClean="0">
                  <a:solidFill>
                    <a:prstClr val="black"/>
                  </a:solidFill>
                  <a:latin typeface="+mn-ea"/>
                </a:rPr>
                <a:t>○同様の生活障害を</a:t>
              </a:r>
              <a:endParaRPr lang="en-US" altLang="ja-JP" sz="1400" dirty="0" smtClean="0">
                <a:solidFill>
                  <a:prstClr val="black"/>
                </a:solidFill>
                <a:latin typeface="+mn-ea"/>
              </a:endParaRPr>
            </a:p>
            <a:p>
              <a:r>
                <a:rPr lang="ja-JP" altLang="en-US" sz="1400" dirty="0">
                  <a:solidFill>
                    <a:prstClr val="black"/>
                  </a:solidFill>
                  <a:latin typeface="+mn-ea"/>
                </a:rPr>
                <a:t>　 </a:t>
              </a:r>
              <a:r>
                <a:rPr lang="ja-JP" altLang="en-US" sz="1400" dirty="0" smtClean="0">
                  <a:solidFill>
                    <a:prstClr val="black"/>
                  </a:solidFill>
                  <a:latin typeface="+mn-ea"/>
                </a:rPr>
                <a:t> 抱えた複数の事例</a:t>
              </a:r>
              <a:endParaRPr lang="en-US" altLang="ja-JP" sz="800" dirty="0" smtClean="0">
                <a:solidFill>
                  <a:prstClr val="black"/>
                </a:solidFill>
                <a:latin typeface="+mn-ea"/>
              </a:endParaRPr>
            </a:p>
            <a:p>
              <a:r>
                <a:rPr lang="ja-JP" altLang="en-US" sz="1400" dirty="0" smtClean="0">
                  <a:solidFill>
                    <a:prstClr val="black"/>
                  </a:solidFill>
                  <a:latin typeface="+mn-ea"/>
                </a:rPr>
                <a:t> </a:t>
              </a:r>
              <a:endParaRPr lang="en-US" altLang="ja-JP" sz="1400" dirty="0" smtClean="0">
                <a:solidFill>
                  <a:prstClr val="black"/>
                </a:solidFill>
                <a:latin typeface="+mn-ea"/>
              </a:endParaRPr>
            </a:p>
            <a:p>
              <a:r>
                <a:rPr lang="ja-JP" altLang="en-US" sz="1400" dirty="0" smtClean="0">
                  <a:solidFill>
                    <a:prstClr val="black"/>
                  </a:solidFill>
                  <a:latin typeface="+mn-ea"/>
                </a:rPr>
                <a:t>○既存の社会資源では </a:t>
              </a:r>
              <a:endParaRPr lang="en-US" altLang="ja-JP" sz="1400" dirty="0" smtClean="0">
                <a:solidFill>
                  <a:prstClr val="black"/>
                </a:solidFill>
                <a:latin typeface="+mn-ea"/>
              </a:endParaRPr>
            </a:p>
            <a:p>
              <a:r>
                <a:rPr lang="en-US" altLang="ja-JP" sz="1400" dirty="0">
                  <a:solidFill>
                    <a:prstClr val="black"/>
                  </a:solidFill>
                  <a:latin typeface="+mn-ea"/>
                </a:rPr>
                <a:t> </a:t>
              </a:r>
              <a:r>
                <a:rPr lang="en-US" altLang="ja-JP" sz="1400" dirty="0" smtClean="0">
                  <a:solidFill>
                    <a:prstClr val="black"/>
                  </a:solidFill>
                  <a:latin typeface="+mn-ea"/>
                </a:rPr>
                <a:t>  </a:t>
              </a:r>
              <a:r>
                <a:rPr lang="ja-JP" altLang="en-US" sz="1400" dirty="0" smtClean="0">
                  <a:solidFill>
                    <a:prstClr val="black"/>
                  </a:solidFill>
                  <a:latin typeface="+mn-ea"/>
                </a:rPr>
                <a:t>解決が困難な事例</a:t>
              </a:r>
              <a:endParaRPr lang="en-US" altLang="ja-JP" sz="1400" dirty="0" smtClean="0">
                <a:solidFill>
                  <a:prstClr val="black"/>
                </a:solidFill>
                <a:latin typeface="+mn-ea"/>
              </a:endParaRPr>
            </a:p>
            <a:p>
              <a:endParaRPr lang="en-US" altLang="ja-JP" sz="800" dirty="0" smtClean="0">
                <a:solidFill>
                  <a:prstClr val="black"/>
                </a:solidFill>
                <a:latin typeface="+mn-ea"/>
              </a:endParaRPr>
            </a:p>
            <a:p>
              <a:r>
                <a:rPr lang="ja-JP" altLang="en-US" sz="1400" dirty="0">
                  <a:solidFill>
                    <a:prstClr val="black"/>
                  </a:solidFill>
                  <a:latin typeface="+mn-ea"/>
                </a:rPr>
                <a:t> </a:t>
              </a:r>
              <a:r>
                <a:rPr lang="ja-JP" altLang="en-US" sz="1400" dirty="0" smtClean="0">
                  <a:solidFill>
                    <a:prstClr val="black"/>
                  </a:solidFill>
                  <a:latin typeface="+mn-ea"/>
                </a:rPr>
                <a:t>○地域に不足する</a:t>
              </a:r>
              <a:endParaRPr lang="en-US" altLang="ja-JP" sz="1400" dirty="0" smtClean="0">
                <a:solidFill>
                  <a:prstClr val="black"/>
                </a:solidFill>
                <a:latin typeface="+mn-ea"/>
              </a:endParaRPr>
            </a:p>
            <a:p>
              <a:r>
                <a:rPr lang="ja-JP" altLang="en-US" sz="1400" dirty="0" smtClean="0">
                  <a:solidFill>
                    <a:prstClr val="black"/>
                  </a:solidFill>
                  <a:latin typeface="+mn-ea"/>
                </a:rPr>
                <a:t>　　資源・サービス・</a:t>
              </a:r>
              <a:endParaRPr lang="en-US" altLang="ja-JP" sz="1400" dirty="0" smtClean="0">
                <a:solidFill>
                  <a:prstClr val="black"/>
                </a:solidFill>
                <a:latin typeface="+mn-ea"/>
              </a:endParaRPr>
            </a:p>
            <a:p>
              <a:r>
                <a:rPr lang="ja-JP" altLang="en-US" sz="1400" dirty="0">
                  <a:solidFill>
                    <a:prstClr val="black"/>
                  </a:solidFill>
                  <a:latin typeface="+mn-ea"/>
                </a:rPr>
                <a:t>　</a:t>
              </a:r>
              <a:r>
                <a:rPr lang="ja-JP" altLang="en-US" sz="1400" dirty="0" smtClean="0">
                  <a:solidFill>
                    <a:prstClr val="black"/>
                  </a:solidFill>
                  <a:latin typeface="+mn-ea"/>
                </a:rPr>
                <a:t>　ネットワーク等</a:t>
              </a:r>
              <a:endParaRPr lang="en-US" altLang="ja-JP" sz="1400" dirty="0">
                <a:solidFill>
                  <a:prstClr val="black"/>
                </a:solidFill>
                <a:latin typeface="+mn-ea"/>
              </a:endParaRPr>
            </a:p>
          </p:txBody>
        </p:sp>
        <p:sp>
          <p:nvSpPr>
            <p:cNvPr id="3" name="角丸四角形 2"/>
            <p:cNvSpPr/>
            <p:nvPr/>
          </p:nvSpPr>
          <p:spPr>
            <a:xfrm>
              <a:off x="3923928" y="1052736"/>
              <a:ext cx="2040898" cy="286214"/>
            </a:xfrm>
            <a:prstGeom prst="roundRect">
              <a:avLst/>
            </a:prstGeom>
            <a:solidFill>
              <a:schemeClr val="accent6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400" b="1" dirty="0" smtClean="0">
                  <a:solidFill>
                    <a:prstClr val="black"/>
                  </a:solidFill>
                </a:rPr>
                <a:t>地域課題の抽出</a:t>
              </a:r>
              <a:endParaRPr lang="ja-JP" altLang="en-US" sz="1400" b="1" dirty="0">
                <a:solidFill>
                  <a:prstClr val="black"/>
                </a:solidFill>
              </a:endParaRPr>
            </a:p>
          </p:txBody>
        </p:sp>
        <p:sp>
          <p:nvSpPr>
            <p:cNvPr id="63" name="フリーフォーム 62"/>
            <p:cNvSpPr/>
            <p:nvPr/>
          </p:nvSpPr>
          <p:spPr>
            <a:xfrm>
              <a:off x="4149428" y="548680"/>
              <a:ext cx="1574700" cy="360040"/>
            </a:xfrm>
            <a:custGeom>
              <a:avLst/>
              <a:gdLst>
                <a:gd name="connsiteX0" fmla="*/ 0 w 3638526"/>
                <a:gd name="connsiteY0" fmla="*/ 72008 h 720080"/>
                <a:gd name="connsiteX1" fmla="*/ 72008 w 3638526"/>
                <a:gd name="connsiteY1" fmla="*/ 0 h 720080"/>
                <a:gd name="connsiteX2" fmla="*/ 3566518 w 3638526"/>
                <a:gd name="connsiteY2" fmla="*/ 0 h 720080"/>
                <a:gd name="connsiteX3" fmla="*/ 3638526 w 3638526"/>
                <a:gd name="connsiteY3" fmla="*/ 72008 h 720080"/>
                <a:gd name="connsiteX4" fmla="*/ 3638526 w 3638526"/>
                <a:gd name="connsiteY4" fmla="*/ 648072 h 720080"/>
                <a:gd name="connsiteX5" fmla="*/ 3566518 w 3638526"/>
                <a:gd name="connsiteY5" fmla="*/ 720080 h 720080"/>
                <a:gd name="connsiteX6" fmla="*/ 72008 w 3638526"/>
                <a:gd name="connsiteY6" fmla="*/ 720080 h 720080"/>
                <a:gd name="connsiteX7" fmla="*/ 0 w 3638526"/>
                <a:gd name="connsiteY7" fmla="*/ 648072 h 720080"/>
                <a:gd name="connsiteX8" fmla="*/ 0 w 3638526"/>
                <a:gd name="connsiteY8" fmla="*/ 72008 h 72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38526" h="720080">
                  <a:moveTo>
                    <a:pt x="0" y="72008"/>
                  </a:moveTo>
                  <a:cubicBezTo>
                    <a:pt x="0" y="32239"/>
                    <a:pt x="32239" y="0"/>
                    <a:pt x="72008" y="0"/>
                  </a:cubicBezTo>
                  <a:lnTo>
                    <a:pt x="3566518" y="0"/>
                  </a:lnTo>
                  <a:cubicBezTo>
                    <a:pt x="3606287" y="0"/>
                    <a:pt x="3638526" y="32239"/>
                    <a:pt x="3638526" y="72008"/>
                  </a:cubicBezTo>
                  <a:lnTo>
                    <a:pt x="3638526" y="648072"/>
                  </a:lnTo>
                  <a:cubicBezTo>
                    <a:pt x="3638526" y="687841"/>
                    <a:pt x="3606287" y="720080"/>
                    <a:pt x="3566518" y="720080"/>
                  </a:cubicBezTo>
                  <a:lnTo>
                    <a:pt x="72008" y="720080"/>
                  </a:lnTo>
                  <a:cubicBezTo>
                    <a:pt x="32239" y="720080"/>
                    <a:pt x="0" y="687841"/>
                    <a:pt x="0" y="648072"/>
                  </a:cubicBezTo>
                  <a:lnTo>
                    <a:pt x="0" y="72008"/>
                  </a:lnTo>
                  <a:close/>
                </a:path>
              </a:pathLst>
            </a:custGeom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5">
                <a:hueOff val="0"/>
                <a:satOff val="0"/>
                <a:lumOff val="0"/>
                <a:alphaOff val="0"/>
              </a:schemeClr>
            </a:fillRef>
            <a:effectRef idx="2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2050" tIns="82050" rIns="82050" bIns="8205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kumimoji="1" lang="ja-JP" altLang="en-US" kern="1200" dirty="0" smtClean="0">
                  <a:solidFill>
                    <a:schemeClr val="tx1"/>
                  </a:solidFill>
                </a:rPr>
                <a:t> ステップ２</a:t>
              </a:r>
              <a:endParaRPr kumimoji="1" lang="ja-JP" altLang="en-US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36" name="フリーフォーム 35"/>
          <p:cNvSpPr/>
          <p:nvPr/>
        </p:nvSpPr>
        <p:spPr>
          <a:xfrm>
            <a:off x="6699256" y="1772816"/>
            <a:ext cx="672013" cy="764194"/>
          </a:xfrm>
          <a:custGeom>
            <a:avLst/>
            <a:gdLst>
              <a:gd name="connsiteX0" fmla="*/ 0 w 415916"/>
              <a:gd name="connsiteY0" fmla="*/ 102870 h 514349"/>
              <a:gd name="connsiteX1" fmla="*/ 207958 w 415916"/>
              <a:gd name="connsiteY1" fmla="*/ 102870 h 514349"/>
              <a:gd name="connsiteX2" fmla="*/ 207958 w 415916"/>
              <a:gd name="connsiteY2" fmla="*/ 0 h 514349"/>
              <a:gd name="connsiteX3" fmla="*/ 415916 w 415916"/>
              <a:gd name="connsiteY3" fmla="*/ 257175 h 514349"/>
              <a:gd name="connsiteX4" fmla="*/ 207958 w 415916"/>
              <a:gd name="connsiteY4" fmla="*/ 514349 h 514349"/>
              <a:gd name="connsiteX5" fmla="*/ 207958 w 415916"/>
              <a:gd name="connsiteY5" fmla="*/ 411479 h 514349"/>
              <a:gd name="connsiteX6" fmla="*/ 0 w 415916"/>
              <a:gd name="connsiteY6" fmla="*/ 411479 h 514349"/>
              <a:gd name="connsiteX7" fmla="*/ 0 w 415916"/>
              <a:gd name="connsiteY7" fmla="*/ 102870 h 514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5916" h="514349">
                <a:moveTo>
                  <a:pt x="0" y="102870"/>
                </a:moveTo>
                <a:lnTo>
                  <a:pt x="207958" y="102870"/>
                </a:lnTo>
                <a:lnTo>
                  <a:pt x="207958" y="0"/>
                </a:lnTo>
                <a:lnTo>
                  <a:pt x="415916" y="257175"/>
                </a:lnTo>
                <a:lnTo>
                  <a:pt x="207958" y="514349"/>
                </a:lnTo>
                <a:lnTo>
                  <a:pt x="207958" y="411479"/>
                </a:lnTo>
                <a:lnTo>
                  <a:pt x="0" y="411479"/>
                </a:lnTo>
                <a:lnTo>
                  <a:pt x="0" y="10287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z="-70000" extrusionH="63500" prstMaterial="matte">
            <a:bevelT w="25400" h="6350" prst="relaxedInset"/>
            <a:contourClr>
              <a:schemeClr val="bg1"/>
            </a:contourClr>
          </a:sp3d>
        </p:spPr>
        <p:style>
          <a:lnRef idx="0">
            <a:schemeClr val="accent5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5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102870" rIns="124775" bIns="102870" numCol="1" spcCol="1270" anchor="ctr" anchorCtr="0">
            <a:noAutofit/>
          </a:bodyPr>
          <a:lstStyle/>
          <a:p>
            <a:pPr lvl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kumimoji="1" lang="ja-JP" altLang="en-US" sz="2200" kern="1200"/>
          </a:p>
        </p:txBody>
      </p:sp>
      <p:sp>
        <p:nvSpPr>
          <p:cNvPr id="37" name="フリーフォーム 36"/>
          <p:cNvSpPr/>
          <p:nvPr/>
        </p:nvSpPr>
        <p:spPr>
          <a:xfrm>
            <a:off x="3575282" y="1700808"/>
            <a:ext cx="675640" cy="764194"/>
          </a:xfrm>
          <a:custGeom>
            <a:avLst/>
            <a:gdLst>
              <a:gd name="connsiteX0" fmla="*/ 0 w 415916"/>
              <a:gd name="connsiteY0" fmla="*/ 102870 h 514349"/>
              <a:gd name="connsiteX1" fmla="*/ 207958 w 415916"/>
              <a:gd name="connsiteY1" fmla="*/ 102870 h 514349"/>
              <a:gd name="connsiteX2" fmla="*/ 207958 w 415916"/>
              <a:gd name="connsiteY2" fmla="*/ 0 h 514349"/>
              <a:gd name="connsiteX3" fmla="*/ 415916 w 415916"/>
              <a:gd name="connsiteY3" fmla="*/ 257175 h 514349"/>
              <a:gd name="connsiteX4" fmla="*/ 207958 w 415916"/>
              <a:gd name="connsiteY4" fmla="*/ 514349 h 514349"/>
              <a:gd name="connsiteX5" fmla="*/ 207958 w 415916"/>
              <a:gd name="connsiteY5" fmla="*/ 411479 h 514349"/>
              <a:gd name="connsiteX6" fmla="*/ 0 w 415916"/>
              <a:gd name="connsiteY6" fmla="*/ 411479 h 514349"/>
              <a:gd name="connsiteX7" fmla="*/ 0 w 415916"/>
              <a:gd name="connsiteY7" fmla="*/ 102870 h 5143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15916" h="514349">
                <a:moveTo>
                  <a:pt x="0" y="102870"/>
                </a:moveTo>
                <a:lnTo>
                  <a:pt x="207958" y="102870"/>
                </a:lnTo>
                <a:lnTo>
                  <a:pt x="207958" y="0"/>
                </a:lnTo>
                <a:lnTo>
                  <a:pt x="415916" y="257175"/>
                </a:lnTo>
                <a:lnTo>
                  <a:pt x="207958" y="514349"/>
                </a:lnTo>
                <a:lnTo>
                  <a:pt x="207958" y="411479"/>
                </a:lnTo>
                <a:lnTo>
                  <a:pt x="0" y="411479"/>
                </a:lnTo>
                <a:lnTo>
                  <a:pt x="0" y="10287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>
            <a:solidFill>
              <a:schemeClr val="tx2"/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z="-70000" extrusionH="63500" prstMaterial="matte">
            <a:bevelT w="25400" h="6350" prst="relaxedInset"/>
            <a:contourClr>
              <a:schemeClr val="bg1"/>
            </a:contourClr>
          </a:sp3d>
        </p:spPr>
        <p:style>
          <a:lnRef idx="0">
            <a:schemeClr val="accent5">
              <a:tint val="6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5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102870" rIns="124775" bIns="102870" numCol="1" spcCol="1270" anchor="ctr" anchorCtr="0">
            <a:noAutofit/>
          </a:bodyPr>
          <a:lstStyle/>
          <a:p>
            <a:pPr lvl="0" algn="ctr" defTabSz="9779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kumimoji="1" lang="ja-JP" altLang="en-US" sz="2200" kern="1200"/>
          </a:p>
        </p:txBody>
      </p:sp>
      <p:sp>
        <p:nvSpPr>
          <p:cNvPr id="14" name="右矢印吹き出し 13"/>
          <p:cNvSpPr/>
          <p:nvPr/>
        </p:nvSpPr>
        <p:spPr>
          <a:xfrm>
            <a:off x="3401357" y="2636913"/>
            <a:ext cx="1083591" cy="1512168"/>
          </a:xfrm>
          <a:prstGeom prst="rightArrowCallout">
            <a:avLst/>
          </a:prstGeom>
          <a:solidFill>
            <a:schemeClr val="accent4">
              <a:lumMod val="40000"/>
              <a:lumOff val="60000"/>
            </a:schemeClr>
          </a:solidFill>
          <a:ln w="63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dirty="0" smtClean="0">
                <a:solidFill>
                  <a:prstClr val="black"/>
                </a:solidFill>
              </a:rPr>
              <a:t>関係機関との連携</a:t>
            </a:r>
            <a:r>
              <a:rPr lang="ja-JP" altLang="en-US" sz="1200" dirty="0">
                <a:solidFill>
                  <a:prstClr val="black"/>
                </a:solidFill>
              </a:rPr>
              <a:t>・</a:t>
            </a:r>
            <a:r>
              <a:rPr lang="ja-JP" altLang="en-US" sz="1200" dirty="0" smtClean="0">
                <a:solidFill>
                  <a:prstClr val="black"/>
                </a:solidFill>
              </a:rPr>
              <a:t>調整等</a:t>
            </a:r>
            <a:r>
              <a:rPr lang="ja-JP" altLang="en-US" sz="1200" dirty="0">
                <a:solidFill>
                  <a:prstClr val="black"/>
                </a:solidFill>
              </a:rPr>
              <a:t>、</a:t>
            </a:r>
            <a:endParaRPr lang="en-US" altLang="ja-JP" sz="1200" dirty="0">
              <a:solidFill>
                <a:prstClr val="black"/>
              </a:solidFill>
            </a:endParaRPr>
          </a:p>
          <a:p>
            <a:r>
              <a:rPr lang="ja-JP" altLang="en-US" sz="1200" dirty="0" smtClean="0">
                <a:solidFill>
                  <a:prstClr val="black"/>
                </a:solidFill>
              </a:rPr>
              <a:t>平時の</a:t>
            </a:r>
            <a:r>
              <a:rPr lang="ja-JP" altLang="en-US" sz="1200" dirty="0">
                <a:solidFill>
                  <a:prstClr val="black"/>
                </a:solidFill>
              </a:rPr>
              <a:t>様々な業務</a:t>
            </a:r>
            <a:endParaRPr lang="en-US" altLang="ja-JP" sz="1200" dirty="0">
              <a:solidFill>
                <a:prstClr val="black"/>
              </a:solidFill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93721" y="538934"/>
            <a:ext cx="9609125" cy="58581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rIns="36000" rtlCol="0" anchor="ctr"/>
          <a:lstStyle/>
          <a:p>
            <a:r>
              <a:rPr lang="ja-JP" altLang="en-US" sz="1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○　地域包括支援センターにおいては、個別</a:t>
            </a:r>
            <a:r>
              <a:rPr lang="ja-JP" altLang="en-US" sz="1400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ケース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の検討を始点として、地域課題の抽出、地域課題の提出</a:t>
            </a:r>
            <a:endParaRPr lang="en-US" altLang="ja-JP" sz="1400" dirty="0" smtClean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までの一連の流れを円滑に進めるコーディネート機能が求められる。</a:t>
            </a:r>
            <a:endParaRPr lang="en-US" altLang="ja-JP" sz="1400" dirty="0" smtClean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grpSp>
        <p:nvGrpSpPr>
          <p:cNvPr id="15" name="グループ化 14"/>
          <p:cNvGrpSpPr/>
          <p:nvPr/>
        </p:nvGrpSpPr>
        <p:grpSpPr>
          <a:xfrm>
            <a:off x="4250922" y="4437112"/>
            <a:ext cx="2760368" cy="597146"/>
            <a:chOff x="3896176" y="4149080"/>
            <a:chExt cx="2548032" cy="756198"/>
          </a:xfrm>
        </p:grpSpPr>
        <p:sp>
          <p:nvSpPr>
            <p:cNvPr id="10" name="上下矢印 9"/>
            <p:cNvSpPr/>
            <p:nvPr/>
          </p:nvSpPr>
          <p:spPr>
            <a:xfrm>
              <a:off x="3896176" y="4149080"/>
              <a:ext cx="2548032" cy="756198"/>
            </a:xfrm>
            <a:prstGeom prst="upDownArrow">
              <a:avLst>
                <a:gd name="adj1" fmla="val 72745"/>
                <a:gd name="adj2" fmla="val 36858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4570746" y="4312703"/>
              <a:ext cx="1513422" cy="4677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 smtClean="0"/>
                <a:t>調整・共有</a:t>
              </a:r>
              <a:endParaRPr kumimoji="1" lang="ja-JP" altLang="en-US" dirty="0"/>
            </a:p>
          </p:txBody>
        </p:sp>
      </p:grpSp>
      <p:sp>
        <p:nvSpPr>
          <p:cNvPr id="42" name="スライド番号プレースホルダー 4"/>
          <p:cNvSpPr txBox="1">
            <a:spLocks/>
          </p:cNvSpPr>
          <p:nvPr/>
        </p:nvSpPr>
        <p:spPr>
          <a:xfrm>
            <a:off x="9263010" y="6453336"/>
            <a:ext cx="576064" cy="311523"/>
          </a:xfrm>
          <a:prstGeom prst="rect">
            <a:avLst/>
          </a:prstGeom>
          <a:solidFill>
            <a:schemeClr val="bg1">
              <a:alpha val="58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kumimoji="1" sz="2000" kern="1200">
                <a:solidFill>
                  <a:schemeClr val="tx1"/>
                </a:solidFill>
                <a:latin typeface="Arial" pitchFamily="34" charset="0"/>
                <a:ea typeface="ＤＨＰ平成ゴシックW5" pitchFamily="2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ja-JP" sz="2400" kern="0" dirty="0" smtClean="0">
                <a:solidFill>
                  <a:sysClr val="windowText" lastClr="000000"/>
                </a:solidFill>
                <a:cs typeface="Arial" panose="020B0604020202020204" pitchFamily="34" charset="0"/>
              </a:rPr>
              <a:t>29</a:t>
            </a:r>
            <a:endParaRPr kumimoji="0" lang="ja-JP" altLang="en-US" sz="2400" kern="0" dirty="0">
              <a:solidFill>
                <a:sysClr val="windowText" lastClr="00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763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94472" y="548680"/>
            <a:ext cx="9517057" cy="1800200"/>
          </a:xfrm>
          <a:noFill/>
          <a:ln>
            <a:solidFill>
              <a:schemeClr val="accent1">
                <a:shade val="50000"/>
              </a:schemeClr>
            </a:solidFill>
          </a:ln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ja-JP" altLang="en-US" sz="1400" dirty="0" smtClean="0"/>
              <a:t>○　センター長クラスを対象とした国実施の研修受講後、各センターで多職種協働による個別ケースの検討を行った結果について、６割以上の受講者が個別課題の解決につながった（</a:t>
            </a:r>
            <a:r>
              <a:rPr lang="ja-JP" altLang="en-US" sz="1400" dirty="0" smtClean="0">
                <a:latin typeface="+mn-ea"/>
              </a:rPr>
              <a:t>６５．３％）と回答した。</a:t>
            </a:r>
            <a:endParaRPr lang="en-US" altLang="ja-JP" sz="1400" dirty="0" smtClean="0">
              <a:latin typeface="+mn-ea"/>
            </a:endParaRPr>
          </a:p>
          <a:p>
            <a:pPr>
              <a:buNone/>
            </a:pPr>
            <a:r>
              <a:rPr lang="ja-JP" altLang="en-US" sz="1400" dirty="0" smtClean="0"/>
              <a:t>○　また、自立支援に資するケアマネジメント支援の成果については、「介護支援専門員の資質向上につながった」（４８．５％）が最も多かった。</a:t>
            </a:r>
            <a:endParaRPr lang="en-US" altLang="ja-JP" sz="1400" dirty="0" smtClean="0"/>
          </a:p>
          <a:p>
            <a:pPr>
              <a:buNone/>
            </a:pPr>
            <a:r>
              <a:rPr kumimoji="1" lang="ja-JP" altLang="en-US" sz="1400" dirty="0" smtClean="0"/>
              <a:t>○　地域包括支援ネットワーク構築の成果については、「保健・医療職との連携強化」（４９．５％）や「インフォーマルサービス関係者との連携強化」（５４．５％）につながったとの回答が多かった。</a:t>
            </a:r>
            <a:endParaRPr kumimoji="1" lang="en-US" altLang="ja-JP" sz="1400" dirty="0" smtClean="0"/>
          </a:p>
          <a:p>
            <a:pPr>
              <a:buNone/>
            </a:pPr>
            <a:r>
              <a:rPr kumimoji="1" lang="ja-JP" altLang="en-US" sz="1400" dirty="0" smtClean="0"/>
              <a:t>○　一方で、個別ケースの検討に取り組めていない受講者等もいることから、今後さらに地域ケア会議に関する取組の強化が必要</a:t>
            </a:r>
            <a:endParaRPr kumimoji="1" lang="ja-JP" altLang="en-US" sz="1400" dirty="0"/>
          </a:p>
        </p:txBody>
      </p:sp>
      <p:sp>
        <p:nvSpPr>
          <p:cNvPr id="7" name="タイトル 1"/>
          <p:cNvSpPr txBox="1">
            <a:spLocks/>
          </p:cNvSpPr>
          <p:nvPr/>
        </p:nvSpPr>
        <p:spPr>
          <a:xfrm>
            <a:off x="0" y="0"/>
            <a:ext cx="9906000" cy="47667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　「地域ケア会議」への取組による成果</a:t>
            </a:r>
            <a:endParaRPr kumimoji="1" lang="ja-JP" altLang="en-US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2768757" y="2348880"/>
            <a:ext cx="7137243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ja-JP" altLang="en-US" sz="1100" dirty="0" smtClean="0"/>
              <a:t>出典：平成２４年度地域包括ケア指導者養成研修（中央研修）受講者に対する年度末アンケート（ｎ＝</a:t>
            </a:r>
            <a:r>
              <a:rPr lang="en-US" altLang="ja-JP" sz="1100" dirty="0" smtClean="0"/>
              <a:t>101</a:t>
            </a:r>
            <a:r>
              <a:rPr lang="ja-JP" altLang="en-US" sz="1100" dirty="0" smtClean="0"/>
              <a:t>）</a:t>
            </a:r>
            <a:endParaRPr lang="en-US" altLang="ja-JP" sz="1100" dirty="0" smtClean="0"/>
          </a:p>
        </p:txBody>
      </p:sp>
      <p:graphicFrame>
        <p:nvGraphicFramePr>
          <p:cNvPr id="12" name="グラフ 11"/>
          <p:cNvGraphicFramePr/>
          <p:nvPr/>
        </p:nvGraphicFramePr>
        <p:xfrm>
          <a:off x="194471" y="4509120"/>
          <a:ext cx="4953000" cy="2348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グラフ 13"/>
          <p:cNvGraphicFramePr/>
          <p:nvPr/>
        </p:nvGraphicFramePr>
        <p:xfrm>
          <a:off x="194471" y="2636912"/>
          <a:ext cx="4953000" cy="1872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コンテンツ プレースホルダ 2"/>
          <p:cNvSpPr txBox="1">
            <a:spLocks/>
          </p:cNvSpPr>
          <p:nvPr/>
        </p:nvSpPr>
        <p:spPr>
          <a:xfrm>
            <a:off x="5187026" y="2636912"/>
            <a:ext cx="4524503" cy="422108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spcBef>
                <a:spcPct val="20000"/>
              </a:spcBef>
              <a:defRPr/>
            </a:pPr>
            <a:endParaRPr lang="en-US" altLang="ja-JP" sz="1400" b="1" dirty="0" smtClean="0"/>
          </a:p>
          <a:p>
            <a:pPr marL="342900" lvl="0" indent="-342900">
              <a:spcBef>
                <a:spcPct val="20000"/>
              </a:spcBef>
              <a:defRPr/>
            </a:pPr>
            <a:r>
              <a:rPr lang="ja-JP" altLang="en-US" sz="1400" b="1" dirty="0" smtClean="0"/>
              <a:t>　その他の成果</a:t>
            </a:r>
            <a:r>
              <a:rPr lang="ja-JP" altLang="en-US" sz="1400" dirty="0" smtClean="0"/>
              <a:t>（自由記載）</a:t>
            </a:r>
            <a:endParaRPr lang="en-US" altLang="ja-JP" sz="1400" dirty="0" smtClean="0"/>
          </a:p>
          <a:p>
            <a:pPr marL="342900" lvl="0" indent="-342900">
              <a:spcBef>
                <a:spcPct val="20000"/>
              </a:spcBef>
              <a:defRPr/>
            </a:pPr>
            <a:endParaRPr lang="en-US" altLang="ja-JP" sz="1400" dirty="0" smtClean="0"/>
          </a:p>
          <a:p>
            <a:pPr marL="342900" lvl="0" indent="-342900">
              <a:spcBef>
                <a:spcPct val="20000"/>
              </a:spcBef>
              <a:defRPr/>
            </a:pPr>
            <a:r>
              <a:rPr lang="ja-JP" altLang="en-US" sz="1200" dirty="0" smtClean="0"/>
              <a:t>　・ケアマネジャーが</a:t>
            </a:r>
            <a:r>
              <a:rPr lang="en-US" altLang="ja-JP" sz="1200" dirty="0" smtClean="0"/>
              <a:t>1</a:t>
            </a:r>
            <a:r>
              <a:rPr lang="ja-JP" altLang="en-US" sz="1200" dirty="0" smtClean="0"/>
              <a:t>人で抱え込まずに多職種で役割分担で</a:t>
            </a:r>
            <a:endParaRPr lang="en-US" altLang="ja-JP" sz="1200" dirty="0" smtClean="0"/>
          </a:p>
          <a:p>
            <a:pPr marL="342900" lvl="0" indent="-342900">
              <a:spcBef>
                <a:spcPct val="20000"/>
              </a:spcBef>
              <a:defRPr/>
            </a:pPr>
            <a:r>
              <a:rPr lang="ja-JP" altLang="en-US" sz="1200" dirty="0" smtClean="0"/>
              <a:t>　　きるようになった。</a:t>
            </a:r>
            <a:endParaRPr lang="en-US" altLang="ja-JP" sz="1200" dirty="0" smtClean="0"/>
          </a:p>
          <a:p>
            <a:pPr marL="342900" lvl="0" indent="-342900">
              <a:spcBef>
                <a:spcPct val="20000"/>
              </a:spcBef>
              <a:defRPr/>
            </a:pPr>
            <a:r>
              <a:rPr lang="ja-JP" altLang="en-US" sz="1200" dirty="0" smtClean="0">
                <a:solidFill>
                  <a:sysClr val="windowText" lastClr="000000"/>
                </a:solidFill>
              </a:rPr>
              <a:t>　・事例提出者は、自立支援に向けた予後予測を見込んで評</a:t>
            </a:r>
            <a:endParaRPr lang="en-US" altLang="ja-JP" sz="1200" dirty="0" smtClean="0">
              <a:solidFill>
                <a:sysClr val="windowText" lastClr="000000"/>
              </a:solidFill>
            </a:endParaRPr>
          </a:p>
          <a:p>
            <a:pPr marL="342900" lvl="0" indent="-342900">
              <a:spcBef>
                <a:spcPct val="20000"/>
              </a:spcBef>
              <a:defRPr/>
            </a:pPr>
            <a:r>
              <a:rPr lang="ja-JP" altLang="en-US" sz="1200" dirty="0" smtClean="0">
                <a:solidFill>
                  <a:sysClr val="windowText" lastClr="000000"/>
                </a:solidFill>
              </a:rPr>
              <a:t>　　価する視点をトレーニングできた。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ja-JP" altLang="en-US" sz="1200" dirty="0" smtClean="0"/>
              <a:t>　・サービス担当者会議で対応できないケースについて、セ</a:t>
            </a:r>
            <a:endParaRPr lang="en-US" altLang="ja-JP" sz="1200" dirty="0" smtClean="0"/>
          </a:p>
          <a:p>
            <a:pPr marL="342900" lvl="0" indent="-342900">
              <a:spcBef>
                <a:spcPct val="20000"/>
              </a:spcBef>
              <a:defRPr/>
            </a:pPr>
            <a:r>
              <a:rPr lang="ja-JP" altLang="en-US" sz="1200" dirty="0" smtClean="0"/>
              <a:t>　　ターや行政を交えて検討したことにより、今後の方向性に</a:t>
            </a:r>
            <a:r>
              <a:rPr lang="ja-JP" altLang="en-US" sz="1200" dirty="0" err="1" smtClean="0"/>
              <a:t>つ</a:t>
            </a:r>
            <a:endParaRPr lang="en-US" altLang="ja-JP" sz="1200" dirty="0" smtClean="0"/>
          </a:p>
          <a:p>
            <a:pPr marL="342900" lvl="0" indent="-342900">
              <a:spcBef>
                <a:spcPct val="20000"/>
              </a:spcBef>
              <a:defRPr/>
            </a:pPr>
            <a:r>
              <a:rPr lang="ja-JP" altLang="en-US" sz="1200" dirty="0" smtClean="0"/>
              <a:t>　　いて本人・家族と合意形成できた。</a:t>
            </a:r>
            <a:endParaRPr lang="en-US" altLang="ja-JP" sz="1200" dirty="0" smtClean="0"/>
          </a:p>
          <a:p>
            <a:pPr marL="342900" lvl="0" indent="-342900">
              <a:spcBef>
                <a:spcPct val="20000"/>
              </a:spcBef>
              <a:defRPr/>
            </a:pPr>
            <a:r>
              <a:rPr lang="ja-JP" altLang="en-US" sz="1200" dirty="0" smtClean="0"/>
              <a:t>　・地域包括支援センター職員の力量アップにつながった。</a:t>
            </a:r>
            <a:endParaRPr lang="en-US" altLang="ja-JP" sz="1200" dirty="0" smtClean="0"/>
          </a:p>
          <a:p>
            <a:pPr marL="342900" lvl="0" indent="-342900">
              <a:spcBef>
                <a:spcPct val="20000"/>
              </a:spcBef>
              <a:defRPr/>
            </a:pPr>
            <a:r>
              <a:rPr lang="ja-JP" altLang="en-US" sz="1200" dirty="0" smtClean="0"/>
              <a:t>　・信頼感を持った関係づくりができた。</a:t>
            </a:r>
            <a:endParaRPr lang="en-US" altLang="ja-JP" sz="1200" dirty="0" smtClean="0"/>
          </a:p>
          <a:p>
            <a:pPr marL="342900" lvl="0" indent="-342900">
              <a:spcBef>
                <a:spcPct val="20000"/>
              </a:spcBef>
              <a:defRPr/>
            </a:pPr>
            <a:r>
              <a:rPr lang="ja-JP" altLang="en-US" sz="1200" dirty="0" smtClean="0"/>
              <a:t>　・民生委員や町内会役員が、高齢者や家族への支援を積極</a:t>
            </a:r>
            <a:endParaRPr lang="en-US" altLang="ja-JP" sz="1200" dirty="0" smtClean="0"/>
          </a:p>
          <a:p>
            <a:pPr marL="342900" lvl="0" indent="-342900">
              <a:spcBef>
                <a:spcPct val="20000"/>
              </a:spcBef>
              <a:defRPr/>
            </a:pPr>
            <a:r>
              <a:rPr lang="ja-JP" altLang="en-US" sz="1200" dirty="0" smtClean="0"/>
              <a:t>　　的に行うようになった。</a:t>
            </a:r>
            <a:endParaRPr lang="en-US" altLang="ja-JP" sz="1200" dirty="0" smtClean="0"/>
          </a:p>
          <a:p>
            <a:pPr marL="342900" lvl="0" indent="-342900">
              <a:spcBef>
                <a:spcPct val="20000"/>
              </a:spcBef>
              <a:defRPr/>
            </a:pPr>
            <a:r>
              <a:rPr lang="ja-JP" altLang="en-US" sz="1200" dirty="0" smtClean="0">
                <a:solidFill>
                  <a:sysClr val="windowText" lastClr="000000"/>
                </a:solidFill>
              </a:rPr>
              <a:t>　・認知症の人の日中の安否確認について、近隣住民の協力</a:t>
            </a:r>
            <a:endParaRPr lang="en-US" altLang="ja-JP" sz="1200" dirty="0" smtClean="0">
              <a:solidFill>
                <a:sysClr val="windowText" lastClr="000000"/>
              </a:solidFill>
            </a:endParaRPr>
          </a:p>
          <a:p>
            <a:pPr marL="342900" lvl="0" indent="-342900">
              <a:spcBef>
                <a:spcPct val="20000"/>
              </a:spcBef>
              <a:defRPr/>
            </a:pPr>
            <a:r>
              <a:rPr lang="ja-JP" altLang="en-US" sz="1200" dirty="0" smtClean="0">
                <a:solidFill>
                  <a:sysClr val="windowText" lastClr="000000"/>
                </a:solidFill>
              </a:rPr>
              <a:t>　　を得ることができた。</a:t>
            </a:r>
            <a:endParaRPr lang="en-US" altLang="ja-JP" sz="1200" dirty="0" smtClean="0">
              <a:solidFill>
                <a:sysClr val="windowText" lastClr="000000"/>
              </a:solidFill>
            </a:endParaRPr>
          </a:p>
          <a:p>
            <a:pPr marL="342900" lvl="0" indent="-342900">
              <a:spcBef>
                <a:spcPct val="20000"/>
              </a:spcBef>
              <a:defRPr/>
            </a:pPr>
            <a:endParaRPr lang="en-US" altLang="ja-JP" sz="1200" dirty="0" smtClean="0"/>
          </a:p>
        </p:txBody>
      </p:sp>
      <p:sp>
        <p:nvSpPr>
          <p:cNvPr id="9" name="スライド番号プレースホルダー 4"/>
          <p:cNvSpPr txBox="1">
            <a:spLocks/>
          </p:cNvSpPr>
          <p:nvPr/>
        </p:nvSpPr>
        <p:spPr>
          <a:xfrm>
            <a:off x="9263010" y="6453336"/>
            <a:ext cx="576064" cy="311523"/>
          </a:xfrm>
          <a:prstGeom prst="rect">
            <a:avLst/>
          </a:prstGeom>
          <a:solidFill>
            <a:schemeClr val="bg1">
              <a:alpha val="58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kumimoji="1" sz="2000" kern="1200">
                <a:solidFill>
                  <a:schemeClr val="tx1"/>
                </a:solidFill>
                <a:latin typeface="Arial" pitchFamily="34" charset="0"/>
                <a:ea typeface="ＤＨＰ平成ゴシックW5" pitchFamily="2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ja-JP" sz="2400" kern="0" dirty="0" smtClean="0">
                <a:solidFill>
                  <a:sysClr val="windowText" lastClr="000000"/>
                </a:solidFill>
                <a:cs typeface="Arial" panose="020B0604020202020204" pitchFamily="34" charset="0"/>
              </a:rPr>
              <a:t>30</a:t>
            </a:r>
            <a:endParaRPr kumimoji="0" lang="ja-JP" altLang="en-US" sz="2400" kern="0" dirty="0">
              <a:solidFill>
                <a:sysClr val="windowText" lastClr="00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9639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178830" y="170035"/>
            <a:ext cx="9632180" cy="607596"/>
          </a:xfrm>
          <a:solidFill>
            <a:schemeClr val="accent5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normAutofit/>
          </a:bodyPr>
          <a:lstStyle/>
          <a:p>
            <a:r>
              <a:rPr lang="ja-JP" altLang="en-US" sz="2800" dirty="0">
                <a:solidFill>
                  <a:schemeClr val="bg1"/>
                </a:solidFill>
              </a:rPr>
              <a:t>既存</a:t>
            </a:r>
            <a:r>
              <a:rPr lang="ja-JP" altLang="en-US" sz="2800" dirty="0" smtClean="0">
                <a:solidFill>
                  <a:schemeClr val="bg1"/>
                </a:solidFill>
              </a:rPr>
              <a:t>の</a:t>
            </a:r>
            <a:r>
              <a:rPr kumimoji="1" lang="ja-JP" altLang="en-US" sz="2800" dirty="0" smtClean="0">
                <a:solidFill>
                  <a:schemeClr val="bg1"/>
                </a:solidFill>
              </a:rPr>
              <a:t>地域ケア会議が果たす役割を整理（兵庫県朝来市の例）</a:t>
            </a:r>
            <a:endParaRPr kumimoji="1" lang="ja-JP" altLang="en-US" sz="2800" dirty="0">
              <a:solidFill>
                <a:schemeClr val="bg1"/>
              </a:solidFill>
            </a:endParaRPr>
          </a:p>
        </p:txBody>
      </p:sp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979951"/>
              </p:ext>
            </p:extLst>
          </p:nvPr>
        </p:nvGraphicFramePr>
        <p:xfrm>
          <a:off x="412807" y="1011603"/>
          <a:ext cx="9203915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8719"/>
                <a:gridCol w="1369314"/>
                <a:gridCol w="1100118"/>
                <a:gridCol w="970628"/>
                <a:gridCol w="1126409"/>
                <a:gridCol w="1006577"/>
                <a:gridCol w="1054510"/>
                <a:gridCol w="101764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会議名</a:t>
                      </a:r>
                      <a:endParaRPr kumimoji="1" lang="ja-JP" altLang="en-US" sz="1400" dirty="0"/>
                    </a:p>
                  </a:txBody>
                  <a:tcPr marL="74295" marR="742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内　　容</a:t>
                      </a:r>
                      <a:endParaRPr kumimoji="1" lang="ja-JP" altLang="en-US" sz="1400" dirty="0"/>
                    </a:p>
                  </a:txBody>
                  <a:tcPr marL="74295" marR="742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 dirty="0" smtClean="0"/>
                        <a:t>参集者</a:t>
                      </a:r>
                      <a:endParaRPr lang="ja-JP" altLang="en-US" sz="1400" dirty="0"/>
                    </a:p>
                  </a:txBody>
                  <a:tcPr marL="74295" marR="742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bg1"/>
                          </a:solidFill>
                        </a:rPr>
                        <a:t>個別課題解 決</a:t>
                      </a:r>
                      <a:endParaRPr kumimoji="1" lang="ja-JP" alt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marL="74295" marR="7429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bg1"/>
                          </a:solidFill>
                        </a:rPr>
                        <a:t>ネットワーク構築機能</a:t>
                      </a:r>
                      <a:endParaRPr kumimoji="1" lang="ja-JP" alt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marL="74295" marR="74295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bg1"/>
                          </a:solidFill>
                        </a:rPr>
                        <a:t>地域課題発見機能</a:t>
                      </a:r>
                      <a:endParaRPr kumimoji="1" lang="ja-JP" alt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marL="74295" marR="74295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solidFill>
                            <a:schemeClr val="bg1"/>
                          </a:solidFill>
                        </a:rPr>
                        <a:t>地域づくり・資源開発機能</a:t>
                      </a:r>
                    </a:p>
                  </a:txBody>
                  <a:tcPr marL="74295" marR="7429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chemeClr val="bg1"/>
                          </a:solidFill>
                        </a:rPr>
                        <a:t>政策形成機能</a:t>
                      </a:r>
                      <a:endParaRPr kumimoji="1" lang="ja-JP" alt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marL="74295" marR="7429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/>
                        <a:t>①向こう三軒</a:t>
                      </a:r>
                      <a:endParaRPr kumimoji="1" lang="en-US" altLang="ja-JP" sz="1400" b="1" dirty="0" smtClean="0"/>
                    </a:p>
                    <a:p>
                      <a:r>
                        <a:rPr kumimoji="1" lang="ja-JP" altLang="en-US" sz="1400" b="1" dirty="0" smtClean="0"/>
                        <a:t>　両隣会議</a:t>
                      </a:r>
                      <a:endParaRPr kumimoji="1" lang="ja-JP" altLang="en-US" sz="1400" b="1" dirty="0"/>
                    </a:p>
                  </a:txBody>
                  <a:tcPr marL="74295" marR="74295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利用者支援</a:t>
                      </a:r>
                      <a:endParaRPr kumimoji="1" lang="ja-JP" altLang="en-US" sz="1400" b="1" dirty="0">
                        <a:latin typeface="+mn-ea"/>
                        <a:ea typeface="+mn-ea"/>
                      </a:endParaRPr>
                    </a:p>
                  </a:txBody>
                  <a:tcPr marL="74295" marR="74295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当事者・地域住民・関係機関等</a:t>
                      </a:r>
                      <a:endParaRPr kumimoji="1" lang="ja-JP" altLang="en-US" sz="1400" b="1" dirty="0">
                        <a:latin typeface="+mn-ea"/>
                        <a:ea typeface="+mn-ea"/>
                      </a:endParaRPr>
                    </a:p>
                  </a:txBody>
                  <a:tcPr marL="74295" marR="74295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◎</a:t>
                      </a:r>
                      <a:endParaRPr kumimoji="1" lang="en-US" altLang="ja-JP" sz="1400" b="1" dirty="0" smtClean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対象者が抱える課題</a:t>
                      </a:r>
                      <a:endParaRPr kumimoji="1" lang="ja-JP" altLang="en-US" sz="1400" b="1" dirty="0">
                        <a:latin typeface="+mn-ea"/>
                        <a:ea typeface="+mn-ea"/>
                      </a:endParaRPr>
                    </a:p>
                  </a:txBody>
                  <a:tcPr marL="74295" marR="74295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◎</a:t>
                      </a:r>
                      <a:endParaRPr kumimoji="1" lang="en-US" altLang="ja-JP" sz="1400" b="1" dirty="0" smtClean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フォーマルとインフォーマルの連携</a:t>
                      </a:r>
                      <a:endParaRPr kumimoji="1" lang="ja-JP" altLang="en-US" sz="1400" b="1" dirty="0">
                        <a:latin typeface="+mn-ea"/>
                        <a:ea typeface="+mn-ea"/>
                      </a:endParaRPr>
                    </a:p>
                  </a:txBody>
                  <a:tcPr marL="74295" marR="74295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○</a:t>
                      </a:r>
                      <a:endParaRPr kumimoji="1" lang="en-US" altLang="ja-JP" sz="1400" b="1" dirty="0" smtClean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困難ケースの蓄積</a:t>
                      </a:r>
                      <a:endParaRPr kumimoji="1" lang="en-US" altLang="ja-JP" sz="1400" b="1" dirty="0" smtClean="0">
                        <a:latin typeface="+mn-ea"/>
                        <a:ea typeface="+mn-ea"/>
                      </a:endParaRPr>
                    </a:p>
                  </a:txBody>
                  <a:tcPr marL="74295" marR="74295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◎</a:t>
                      </a:r>
                      <a:r>
                        <a:rPr kumimoji="1" lang="en-US" altLang="ja-JP" sz="1400" b="1" dirty="0" smtClean="0">
                          <a:latin typeface="+mn-ea"/>
                          <a:ea typeface="+mn-ea"/>
                        </a:rPr>
                        <a:t/>
                      </a:r>
                      <a:br>
                        <a:rPr kumimoji="1" lang="en-US" altLang="ja-JP" sz="1400" b="1" dirty="0" smtClean="0">
                          <a:latin typeface="+mn-ea"/>
                          <a:ea typeface="+mn-ea"/>
                        </a:rPr>
                      </a:br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自助・互助を育む</a:t>
                      </a:r>
                      <a:endParaRPr kumimoji="1" lang="en-US" altLang="ja-JP" sz="1400" b="1" dirty="0" smtClean="0">
                        <a:latin typeface="+mn-ea"/>
                        <a:ea typeface="+mn-ea"/>
                      </a:endParaRPr>
                    </a:p>
                    <a:p>
                      <a:endParaRPr kumimoji="1" lang="ja-JP" altLang="en-US" sz="1400" b="1" dirty="0">
                        <a:latin typeface="+mn-ea"/>
                        <a:ea typeface="+mn-ea"/>
                      </a:endParaRPr>
                    </a:p>
                  </a:txBody>
                  <a:tcPr marL="74295" marR="74295"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b="1" dirty="0" smtClean="0">
                          <a:latin typeface="+mn-ea"/>
                          <a:ea typeface="+mn-ea"/>
                        </a:rPr>
                        <a:t>×</a:t>
                      </a:r>
                      <a:endParaRPr kumimoji="1" lang="ja-JP" altLang="en-US" sz="1400" b="1" dirty="0">
                        <a:latin typeface="+mn-ea"/>
                        <a:ea typeface="+mn-ea"/>
                      </a:endParaRPr>
                    </a:p>
                  </a:txBody>
                  <a:tcPr marL="74295" marR="7429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/>
                        <a:t>②ケアマネジメ　</a:t>
                      </a:r>
                      <a:endParaRPr kumimoji="1" lang="en-US" altLang="ja-JP" sz="1400" b="1" dirty="0" smtClean="0"/>
                    </a:p>
                    <a:p>
                      <a:r>
                        <a:rPr kumimoji="1" lang="ja-JP" altLang="en-US" sz="1400" b="1" dirty="0" smtClean="0"/>
                        <a:t>　ント支援会議</a:t>
                      </a:r>
                      <a:endParaRPr kumimoji="1" lang="ja-JP" altLang="en-US" sz="1400" b="1" dirty="0"/>
                    </a:p>
                  </a:txBody>
                  <a:tcPr marL="74295" marR="74295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ケアマネジャー</a:t>
                      </a:r>
                      <a:endParaRPr kumimoji="1" lang="en-US" altLang="ja-JP" sz="1400" b="1" dirty="0" smtClean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支援</a:t>
                      </a:r>
                      <a:endParaRPr kumimoji="1" lang="ja-JP" altLang="en-US" sz="1400" b="1" dirty="0">
                        <a:latin typeface="+mn-ea"/>
                        <a:ea typeface="+mn-ea"/>
                      </a:endParaRPr>
                    </a:p>
                  </a:txBody>
                  <a:tcPr marL="74295" marR="74295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主任ケアマネジャー</a:t>
                      </a:r>
                      <a:r>
                        <a:rPr kumimoji="1" lang="en-US" altLang="ja-JP" sz="1400" b="1" dirty="0" smtClean="0">
                          <a:latin typeface="+mn-ea"/>
                          <a:ea typeface="+mn-ea"/>
                        </a:rPr>
                        <a:t>13</a:t>
                      </a:r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名</a:t>
                      </a:r>
                      <a:endParaRPr kumimoji="1" lang="ja-JP" altLang="en-US" sz="1400" b="1" dirty="0">
                        <a:latin typeface="+mn-ea"/>
                        <a:ea typeface="+mn-ea"/>
                      </a:endParaRPr>
                    </a:p>
                  </a:txBody>
                  <a:tcPr marL="74295" marR="74295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◎</a:t>
                      </a:r>
                      <a:endParaRPr kumimoji="1" lang="en-US" altLang="ja-JP" sz="1400" b="1" dirty="0" smtClean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ケアマネジャーが抱える課題</a:t>
                      </a:r>
                      <a:endParaRPr kumimoji="1" lang="ja-JP" altLang="en-US" sz="1400" b="1" dirty="0">
                        <a:latin typeface="+mn-ea"/>
                        <a:ea typeface="+mn-ea"/>
                      </a:endParaRPr>
                    </a:p>
                  </a:txBody>
                  <a:tcPr marL="74295" marR="74295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◎</a:t>
                      </a:r>
                      <a:endParaRPr kumimoji="1" lang="en-US" altLang="ja-JP" sz="1400" b="1" dirty="0" smtClean="0"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600"/>
                        </a:lnSpc>
                      </a:pPr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主任ケアマネジャーとケアマネジャーの関係性</a:t>
                      </a:r>
                      <a:endParaRPr kumimoji="1" lang="ja-JP" altLang="en-US" sz="1400" b="1" dirty="0">
                        <a:latin typeface="+mn-ea"/>
                        <a:ea typeface="+mn-ea"/>
                      </a:endParaRPr>
                    </a:p>
                  </a:txBody>
                  <a:tcPr marL="74295" marR="74295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○</a:t>
                      </a:r>
                      <a:endParaRPr kumimoji="1" lang="en-US" altLang="ja-JP" sz="1400" b="1" dirty="0" smtClean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困難ケースの蓄積</a:t>
                      </a:r>
                      <a:endParaRPr kumimoji="1" lang="ja-JP" altLang="en-US" sz="1400" b="1" dirty="0">
                        <a:latin typeface="+mn-ea"/>
                        <a:ea typeface="+mn-ea"/>
                      </a:endParaRPr>
                    </a:p>
                  </a:txBody>
                  <a:tcPr marL="74295" marR="74295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◎</a:t>
                      </a:r>
                      <a:endParaRPr kumimoji="1" lang="en-US" altLang="ja-JP" sz="1400" b="1" dirty="0" smtClean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指導マニュアル開発等</a:t>
                      </a:r>
                      <a:endParaRPr kumimoji="1" lang="ja-JP" altLang="en-US" sz="1400" b="1" dirty="0">
                        <a:latin typeface="+mn-ea"/>
                        <a:ea typeface="+mn-ea"/>
                      </a:endParaRPr>
                    </a:p>
                  </a:txBody>
                  <a:tcPr marL="74295" marR="74295"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b="1" dirty="0" smtClean="0">
                          <a:latin typeface="+mn-ea"/>
                          <a:ea typeface="+mn-ea"/>
                        </a:rPr>
                        <a:t>×</a:t>
                      </a:r>
                      <a:endParaRPr kumimoji="1" lang="ja-JP" altLang="en-US" sz="1400" b="1" dirty="0">
                        <a:latin typeface="+mn-ea"/>
                        <a:ea typeface="+mn-ea"/>
                      </a:endParaRPr>
                    </a:p>
                  </a:txBody>
                  <a:tcPr marL="74295" marR="7429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/>
                        <a:t>③在宅医療</a:t>
                      </a:r>
                      <a:endParaRPr kumimoji="1" lang="en-US" altLang="ja-JP" sz="1400" b="1" dirty="0" smtClean="0"/>
                    </a:p>
                    <a:p>
                      <a:r>
                        <a:rPr kumimoji="1" lang="ja-JP" altLang="en-US" sz="1400" b="1" dirty="0" smtClean="0"/>
                        <a:t>　連携会議</a:t>
                      </a:r>
                      <a:endParaRPr kumimoji="1" lang="ja-JP" altLang="en-US" sz="1400" b="1" dirty="0"/>
                    </a:p>
                  </a:txBody>
                  <a:tcPr marL="74295" marR="74295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介護・医療の連携に関する仕組みづくり</a:t>
                      </a:r>
                      <a:endParaRPr kumimoji="1" lang="ja-JP" altLang="en-US" sz="1400" b="1" dirty="0">
                        <a:latin typeface="+mn-ea"/>
                        <a:ea typeface="+mn-ea"/>
                      </a:endParaRPr>
                    </a:p>
                  </a:txBody>
                  <a:tcPr marL="74295" marR="74295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医療・介護専門職（事業所代表者）２５名</a:t>
                      </a:r>
                      <a:endParaRPr kumimoji="1" lang="ja-JP" altLang="en-US" sz="1400" b="1" dirty="0">
                        <a:latin typeface="+mn-ea"/>
                        <a:ea typeface="+mn-ea"/>
                      </a:endParaRPr>
                    </a:p>
                  </a:txBody>
                  <a:tcPr marL="74295" marR="74295"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b="1" dirty="0" smtClean="0">
                          <a:latin typeface="+mn-ea"/>
                          <a:ea typeface="+mn-ea"/>
                        </a:rPr>
                        <a:t>×</a:t>
                      </a:r>
                      <a:endParaRPr kumimoji="1" lang="ja-JP" altLang="en-US" sz="1400" b="1" dirty="0">
                        <a:latin typeface="+mn-ea"/>
                        <a:ea typeface="+mn-ea"/>
                      </a:endParaRPr>
                    </a:p>
                  </a:txBody>
                  <a:tcPr marL="74295" marR="74295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◎</a:t>
                      </a:r>
                      <a:endParaRPr kumimoji="1" lang="en-US" altLang="ja-JP" sz="1400" b="1" dirty="0" smtClean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介護・医療のネットワーク</a:t>
                      </a:r>
                      <a:endParaRPr kumimoji="1" lang="en-US" altLang="ja-JP" sz="1400" b="1" dirty="0" smtClean="0">
                        <a:latin typeface="+mn-ea"/>
                        <a:ea typeface="+mn-ea"/>
                      </a:endParaRPr>
                    </a:p>
                  </a:txBody>
                  <a:tcPr marL="74295" marR="74295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◎</a:t>
                      </a:r>
                      <a:endParaRPr kumimoji="1" lang="en-US" altLang="ja-JP" sz="1400" b="1" dirty="0" smtClean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①②④の会議内容提出　</a:t>
                      </a:r>
                      <a:endParaRPr kumimoji="1" lang="ja-JP" altLang="en-US" sz="1400" b="1" dirty="0">
                        <a:latin typeface="+mn-ea"/>
                        <a:ea typeface="+mn-ea"/>
                      </a:endParaRPr>
                    </a:p>
                  </a:txBody>
                  <a:tcPr marL="74295" marR="74295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◎</a:t>
                      </a:r>
                      <a:endParaRPr kumimoji="1" lang="en-US" altLang="ja-JP" sz="1400" b="1" dirty="0" smtClean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連携マニュアル作成等</a:t>
                      </a:r>
                      <a:endParaRPr kumimoji="1" lang="ja-JP" altLang="en-US" sz="1400" b="1" dirty="0">
                        <a:latin typeface="+mn-ea"/>
                        <a:ea typeface="+mn-ea"/>
                      </a:endParaRPr>
                    </a:p>
                  </a:txBody>
                  <a:tcPr marL="74295" marR="74295"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b="1" dirty="0" smtClean="0">
                          <a:latin typeface="+mn-ea"/>
                          <a:ea typeface="+mn-ea"/>
                        </a:rPr>
                        <a:t>×</a:t>
                      </a:r>
                      <a:endParaRPr kumimoji="1" lang="ja-JP" altLang="en-US" sz="1400" b="1" dirty="0">
                        <a:latin typeface="+mn-ea"/>
                        <a:ea typeface="+mn-ea"/>
                      </a:endParaRPr>
                    </a:p>
                  </a:txBody>
                  <a:tcPr marL="74295" marR="7429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/>
                        <a:t>④脳耕会</a:t>
                      </a:r>
                      <a:endParaRPr kumimoji="1" lang="ja-JP" altLang="en-US" sz="1400" b="1" dirty="0"/>
                    </a:p>
                  </a:txBody>
                  <a:tcPr marL="74295" marR="74295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認知症支援策の検討</a:t>
                      </a:r>
                      <a:endParaRPr kumimoji="1" lang="ja-JP" altLang="en-US" sz="1400" b="1" dirty="0">
                        <a:latin typeface="+mn-ea"/>
                        <a:ea typeface="+mn-ea"/>
                      </a:endParaRPr>
                    </a:p>
                  </a:txBody>
                  <a:tcPr marL="74295" marR="74295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関係機関代表者１５名</a:t>
                      </a:r>
                      <a:endParaRPr kumimoji="1" lang="ja-JP" altLang="en-US" sz="1400" b="1" dirty="0">
                        <a:latin typeface="+mn-ea"/>
                        <a:ea typeface="+mn-ea"/>
                      </a:endParaRPr>
                    </a:p>
                  </a:txBody>
                  <a:tcPr marL="74295" marR="74295"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b="1" dirty="0" smtClean="0">
                          <a:latin typeface="+mn-ea"/>
                          <a:ea typeface="+mn-ea"/>
                        </a:rPr>
                        <a:t>×</a:t>
                      </a:r>
                      <a:endParaRPr kumimoji="1" lang="ja-JP" altLang="en-US" sz="1400" b="1" dirty="0">
                        <a:latin typeface="+mn-ea"/>
                        <a:ea typeface="+mn-ea"/>
                      </a:endParaRPr>
                    </a:p>
                  </a:txBody>
                  <a:tcPr marL="74295" marR="74295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△</a:t>
                      </a:r>
                      <a:endParaRPr kumimoji="1" lang="en-US" altLang="ja-JP" sz="1400" b="1" dirty="0" smtClean="0">
                        <a:latin typeface="+mn-ea"/>
                        <a:ea typeface="+mn-ea"/>
                      </a:endParaRPr>
                    </a:p>
                  </a:txBody>
                  <a:tcPr marL="74295" marR="74295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◎</a:t>
                      </a:r>
                      <a:endParaRPr kumimoji="1" lang="en-US" altLang="ja-JP" sz="1400" b="1" dirty="0" smtClean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①②③の会議内容提出</a:t>
                      </a:r>
                      <a:endParaRPr kumimoji="1" lang="ja-JP" altLang="en-US" sz="1400" b="1" dirty="0">
                        <a:latin typeface="+mn-ea"/>
                        <a:ea typeface="+mn-ea"/>
                      </a:endParaRPr>
                    </a:p>
                  </a:txBody>
                  <a:tcPr marL="74295" marR="74295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◎</a:t>
                      </a:r>
                      <a:endParaRPr kumimoji="1" lang="en-US" altLang="ja-JP" sz="1400" b="1" dirty="0" smtClean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ドリル・ゲームの開発</a:t>
                      </a:r>
                      <a:endParaRPr kumimoji="1" lang="ja-JP" altLang="en-US" sz="1400" b="1" dirty="0">
                        <a:latin typeface="+mn-ea"/>
                        <a:ea typeface="+mn-ea"/>
                      </a:endParaRPr>
                    </a:p>
                  </a:txBody>
                  <a:tcPr marL="74295" marR="74295"/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</a:pPr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◎</a:t>
                      </a:r>
                      <a:r>
                        <a:rPr kumimoji="1" lang="en-US" altLang="ja-JP" sz="1400" b="1" dirty="0" smtClean="0">
                          <a:latin typeface="+mn-ea"/>
                          <a:ea typeface="+mn-ea"/>
                        </a:rPr>
                        <a:t/>
                      </a:r>
                      <a:br>
                        <a:rPr kumimoji="1" lang="en-US" altLang="ja-JP" sz="1400" b="1" dirty="0" smtClean="0">
                          <a:latin typeface="+mn-ea"/>
                          <a:ea typeface="+mn-ea"/>
                        </a:rPr>
                      </a:br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見守り協定・オレンジプラン</a:t>
                      </a:r>
                      <a:endParaRPr kumimoji="1" lang="ja-JP" altLang="en-US" sz="1400" b="1" dirty="0">
                        <a:latin typeface="+mn-ea"/>
                        <a:ea typeface="+mn-ea"/>
                      </a:endParaRPr>
                    </a:p>
                  </a:txBody>
                  <a:tcPr marL="74295" marR="7429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/>
                        <a:t>⑤地域包括運営協議会・介護保険事業計画策定委員会</a:t>
                      </a:r>
                      <a:endParaRPr kumimoji="1" lang="ja-JP" altLang="en-US" sz="1400" b="1" dirty="0"/>
                    </a:p>
                  </a:txBody>
                  <a:tcPr marL="74295" marR="74295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地域課題の検討</a:t>
                      </a:r>
                      <a:endParaRPr kumimoji="1" lang="ja-JP" altLang="en-US" sz="1400" b="1" dirty="0">
                        <a:latin typeface="+mn-ea"/>
                        <a:ea typeface="+mn-ea"/>
                      </a:endParaRPr>
                    </a:p>
                  </a:txBody>
                  <a:tcPr marL="74295" marR="7429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関係機関代表者１５名</a:t>
                      </a:r>
                    </a:p>
                    <a:p>
                      <a:endParaRPr kumimoji="1" lang="ja-JP" altLang="en-US" sz="1400" b="1" dirty="0">
                        <a:latin typeface="+mn-ea"/>
                        <a:ea typeface="+mn-ea"/>
                      </a:endParaRPr>
                    </a:p>
                  </a:txBody>
                  <a:tcPr marL="74295" marR="74295"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b="1" dirty="0" smtClean="0">
                          <a:latin typeface="+mn-ea"/>
                          <a:ea typeface="+mn-ea"/>
                        </a:rPr>
                        <a:t>×</a:t>
                      </a:r>
                      <a:endParaRPr kumimoji="1" lang="ja-JP" altLang="en-US" sz="1400" b="1" dirty="0">
                        <a:latin typeface="+mn-ea"/>
                        <a:ea typeface="+mn-ea"/>
                      </a:endParaRPr>
                    </a:p>
                  </a:txBody>
                  <a:tcPr marL="74295" marR="74295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△</a:t>
                      </a:r>
                      <a:endParaRPr kumimoji="1" lang="ja-JP" altLang="en-US" sz="1400" b="1" dirty="0">
                        <a:latin typeface="+mn-ea"/>
                        <a:ea typeface="+mn-ea"/>
                      </a:endParaRPr>
                    </a:p>
                  </a:txBody>
                  <a:tcPr marL="74295" marR="74295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◎</a:t>
                      </a:r>
                      <a:endParaRPr kumimoji="1" lang="en-US" altLang="ja-JP" sz="1400" b="1" dirty="0" smtClean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①～④の会議内容提出</a:t>
                      </a:r>
                      <a:endParaRPr kumimoji="1" lang="ja-JP" altLang="en-US" sz="1400" b="1" dirty="0">
                        <a:latin typeface="+mn-ea"/>
                        <a:ea typeface="+mn-ea"/>
                      </a:endParaRPr>
                    </a:p>
                  </a:txBody>
                  <a:tcPr marL="74295" marR="74295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◎</a:t>
                      </a:r>
                      <a:endParaRPr kumimoji="1" lang="en-US" altLang="ja-JP" sz="1400" b="1" dirty="0" smtClean="0">
                        <a:latin typeface="+mn-ea"/>
                        <a:ea typeface="+mn-ea"/>
                      </a:endParaRPr>
                    </a:p>
                    <a:p>
                      <a:endParaRPr kumimoji="1" lang="ja-JP" altLang="en-US" sz="1400" b="1" dirty="0">
                        <a:latin typeface="+mn-ea"/>
                        <a:ea typeface="+mn-ea"/>
                      </a:endParaRPr>
                    </a:p>
                  </a:txBody>
                  <a:tcPr marL="74295" marR="74295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◎</a:t>
                      </a:r>
                      <a:endParaRPr kumimoji="1" lang="en-US" altLang="ja-JP" sz="1400" b="1" dirty="0" smtClean="0">
                        <a:latin typeface="+mn-ea"/>
                        <a:ea typeface="+mn-ea"/>
                      </a:endParaRPr>
                    </a:p>
                    <a:p>
                      <a:r>
                        <a:rPr kumimoji="1" lang="ja-JP" altLang="en-US" sz="1400" b="1" dirty="0" smtClean="0">
                          <a:latin typeface="+mn-ea"/>
                          <a:ea typeface="+mn-ea"/>
                        </a:rPr>
                        <a:t>介護保険事業計画</a:t>
                      </a:r>
                      <a:endParaRPr kumimoji="1" lang="ja-JP" altLang="en-US" sz="1400" b="1" dirty="0">
                        <a:latin typeface="+mn-ea"/>
                        <a:ea typeface="+mn-ea"/>
                      </a:endParaRPr>
                    </a:p>
                  </a:txBody>
                  <a:tcPr marL="74295" marR="74295"/>
                </a:tc>
              </a:tr>
            </a:tbl>
          </a:graphicData>
        </a:graphic>
      </p:graphicFrame>
      <p:sp>
        <p:nvSpPr>
          <p:cNvPr id="5" name="スライド番号プレースホルダー 4"/>
          <p:cNvSpPr txBox="1">
            <a:spLocks/>
          </p:cNvSpPr>
          <p:nvPr/>
        </p:nvSpPr>
        <p:spPr>
          <a:xfrm>
            <a:off x="9273480" y="6501853"/>
            <a:ext cx="576064" cy="311523"/>
          </a:xfrm>
          <a:prstGeom prst="rect">
            <a:avLst/>
          </a:prstGeom>
          <a:solidFill>
            <a:schemeClr val="bg1">
              <a:alpha val="58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kumimoji="1" sz="2000" kern="1200">
                <a:solidFill>
                  <a:schemeClr val="tx1"/>
                </a:solidFill>
                <a:latin typeface="Arial" pitchFamily="34" charset="0"/>
                <a:ea typeface="ＤＨＰ平成ゴシックW5" pitchFamily="2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ja-JP" sz="2400" kern="0" dirty="0" smtClean="0">
                <a:solidFill>
                  <a:sysClr val="windowText" lastClr="000000"/>
                </a:solidFill>
                <a:cs typeface="Arial" panose="020B0604020202020204" pitchFamily="34" charset="0"/>
              </a:rPr>
              <a:t>31</a:t>
            </a:r>
            <a:endParaRPr kumimoji="0" lang="ja-JP" altLang="en-US" sz="2400" kern="0" dirty="0">
              <a:solidFill>
                <a:sysClr val="windowText" lastClr="00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10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0545" y="1238678"/>
            <a:ext cx="9132617" cy="5070647"/>
          </a:xfrm>
          <a:ln>
            <a:solidFill>
              <a:schemeClr val="accent1">
                <a:shade val="50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kumimoji="1" lang="en-US" altLang="ja-JP" sz="1800" dirty="0" smtClean="0">
              <a:latin typeface="+mn-ea"/>
            </a:endParaRPr>
          </a:p>
          <a:p>
            <a:pPr marL="85725" indent="0">
              <a:buNone/>
            </a:pPr>
            <a:r>
              <a:rPr kumimoji="1" lang="ja-JP" altLang="en-US" sz="2000" dirty="0" smtClean="0">
                <a:latin typeface="+mn-ea"/>
              </a:rPr>
              <a:t>○</a:t>
            </a:r>
            <a:r>
              <a:rPr lang="ja-JP" altLang="en-US" sz="2000" dirty="0">
                <a:latin typeface="+mn-ea"/>
              </a:rPr>
              <a:t>　</a:t>
            </a:r>
            <a:r>
              <a:rPr kumimoji="1" lang="ja-JP" altLang="en-US" sz="2000" dirty="0" smtClean="0">
                <a:latin typeface="+mn-ea"/>
              </a:rPr>
              <a:t>地域ケア会議への広域支援員・専門職派遣事業（都道府県事業）</a:t>
            </a:r>
            <a:endParaRPr kumimoji="1" lang="en-US" altLang="ja-JP" sz="2000" dirty="0" smtClean="0">
              <a:latin typeface="+mn-ea"/>
            </a:endParaRPr>
          </a:p>
          <a:p>
            <a:pPr marL="85725" indent="0">
              <a:buNone/>
            </a:pPr>
            <a:r>
              <a:rPr lang="ja-JP" altLang="en-US" sz="2000" dirty="0">
                <a:latin typeface="+mn-ea"/>
              </a:rPr>
              <a:t>　</a:t>
            </a:r>
            <a:r>
              <a:rPr lang="ja-JP" altLang="en-US" sz="2000" dirty="0" smtClean="0">
                <a:latin typeface="+mn-ea"/>
              </a:rPr>
              <a:t>　　</a:t>
            </a:r>
            <a:r>
              <a:rPr kumimoji="1" lang="ja-JP" altLang="en-US" sz="2000" dirty="0" smtClean="0">
                <a:latin typeface="+mn-ea"/>
              </a:rPr>
              <a:t>（Ｈ</a:t>
            </a:r>
            <a:r>
              <a:rPr kumimoji="1" lang="en-US" altLang="ja-JP" sz="2000" dirty="0" smtClean="0">
                <a:latin typeface="+mn-ea"/>
              </a:rPr>
              <a:t>24</a:t>
            </a:r>
            <a:r>
              <a:rPr kumimoji="1" lang="ja-JP" altLang="en-US" sz="2000" dirty="0" smtClean="0">
                <a:latin typeface="+mn-ea"/>
              </a:rPr>
              <a:t>年度～）</a:t>
            </a:r>
            <a:endParaRPr kumimoji="1" lang="en-US" altLang="ja-JP" sz="2000" dirty="0" smtClean="0">
              <a:latin typeface="+mn-ea"/>
            </a:endParaRPr>
          </a:p>
          <a:p>
            <a:pPr marL="85725" indent="0">
              <a:buNone/>
            </a:pPr>
            <a:endParaRPr lang="en-US" altLang="ja-JP" sz="2000" dirty="0" smtClean="0">
              <a:latin typeface="+mn-ea"/>
            </a:endParaRPr>
          </a:p>
          <a:p>
            <a:pPr marL="85725" indent="0">
              <a:buNone/>
            </a:pPr>
            <a:r>
              <a:rPr lang="ja-JP" altLang="en-US" sz="2000" dirty="0" smtClean="0">
                <a:latin typeface="+mn-ea"/>
              </a:rPr>
              <a:t>○　地域ケア会議運営マニュアルの作成</a:t>
            </a:r>
            <a:endParaRPr lang="en-US" altLang="ja-JP" sz="2000" dirty="0" smtClean="0">
              <a:latin typeface="+mn-ea"/>
            </a:endParaRPr>
          </a:p>
          <a:p>
            <a:pPr marL="85725" indent="0">
              <a:buNone/>
            </a:pPr>
            <a:r>
              <a:rPr lang="ja-JP" altLang="en-US" sz="2000" dirty="0">
                <a:latin typeface="+mn-ea"/>
              </a:rPr>
              <a:t>　</a:t>
            </a:r>
            <a:r>
              <a:rPr lang="ja-JP" altLang="en-US" sz="2000" dirty="0" smtClean="0">
                <a:latin typeface="+mn-ea"/>
              </a:rPr>
              <a:t>　　（Ｈ</a:t>
            </a:r>
            <a:r>
              <a:rPr lang="en-US" altLang="ja-JP" sz="2000" dirty="0" smtClean="0">
                <a:latin typeface="+mn-ea"/>
              </a:rPr>
              <a:t>24</a:t>
            </a:r>
            <a:r>
              <a:rPr lang="ja-JP" altLang="en-US" sz="2000" dirty="0" smtClean="0">
                <a:latin typeface="+mn-ea"/>
              </a:rPr>
              <a:t>年度老人保健健康増進等事業）</a:t>
            </a:r>
            <a:endParaRPr lang="en-US" altLang="ja-JP" sz="2000" dirty="0" smtClean="0">
              <a:latin typeface="+mn-ea"/>
            </a:endParaRPr>
          </a:p>
          <a:p>
            <a:pPr marL="85725" indent="0">
              <a:buNone/>
            </a:pPr>
            <a:endParaRPr kumimoji="1" lang="en-US" altLang="ja-JP" sz="2000" dirty="0" smtClean="0">
              <a:latin typeface="+mn-ea"/>
            </a:endParaRPr>
          </a:p>
          <a:p>
            <a:pPr marL="85725" indent="0">
              <a:buNone/>
            </a:pPr>
            <a:r>
              <a:rPr kumimoji="1" lang="ja-JP" altLang="en-US" sz="2000" dirty="0" smtClean="0">
                <a:latin typeface="+mn-ea"/>
              </a:rPr>
              <a:t>○　地域</a:t>
            </a:r>
            <a:r>
              <a:rPr kumimoji="1" lang="ja-JP" altLang="en-US" sz="2000" dirty="0">
                <a:latin typeface="+mn-ea"/>
              </a:rPr>
              <a:t>ケア</a:t>
            </a:r>
            <a:r>
              <a:rPr kumimoji="1" lang="ja-JP" altLang="en-US" sz="2000" dirty="0" smtClean="0">
                <a:latin typeface="+mn-ea"/>
              </a:rPr>
              <a:t>会議活動推進等事業（Ｈ</a:t>
            </a:r>
            <a:r>
              <a:rPr kumimoji="1" lang="en-US" altLang="ja-JP" sz="2000" dirty="0" smtClean="0">
                <a:latin typeface="+mn-ea"/>
              </a:rPr>
              <a:t>25</a:t>
            </a:r>
            <a:r>
              <a:rPr kumimoji="1" lang="ja-JP" altLang="en-US" sz="2000" dirty="0" smtClean="0">
                <a:latin typeface="+mn-ea"/>
              </a:rPr>
              <a:t>年度～）</a:t>
            </a:r>
            <a:endParaRPr kumimoji="1"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000" dirty="0">
                <a:latin typeface="+mn-ea"/>
              </a:rPr>
              <a:t>　</a:t>
            </a:r>
            <a:r>
              <a:rPr lang="ja-JP" altLang="en-US" sz="2000" dirty="0" smtClean="0">
                <a:latin typeface="+mn-ea"/>
              </a:rPr>
              <a:t>　　　・全国会議の開催による好取組の紹介と市町村への普及啓発</a:t>
            </a: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kumimoji="1" lang="ja-JP" altLang="en-US" sz="2000" dirty="0">
                <a:latin typeface="+mn-ea"/>
              </a:rPr>
              <a:t>　</a:t>
            </a:r>
            <a:r>
              <a:rPr kumimoji="1" lang="ja-JP" altLang="en-US" sz="2000" dirty="0" smtClean="0">
                <a:latin typeface="+mn-ea"/>
              </a:rPr>
              <a:t>　　　・地域ケア会議活用マニュアル（事例集）の作成</a:t>
            </a:r>
            <a:endParaRPr kumimoji="1"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000" dirty="0">
                <a:latin typeface="+mn-ea"/>
              </a:rPr>
              <a:t>　</a:t>
            </a:r>
            <a:r>
              <a:rPr lang="ja-JP" altLang="en-US" sz="2000" dirty="0" smtClean="0">
                <a:latin typeface="+mn-ea"/>
              </a:rPr>
              <a:t>　　　・地域ケア会議コーディネーターの育成</a:t>
            </a:r>
            <a:endParaRPr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kumimoji="1" lang="ja-JP" altLang="en-US" sz="2000" dirty="0">
                <a:latin typeface="+mn-ea"/>
              </a:rPr>
              <a:t>　</a:t>
            </a:r>
            <a:r>
              <a:rPr kumimoji="1" lang="ja-JP" altLang="en-US" sz="2000" dirty="0" smtClean="0">
                <a:latin typeface="+mn-ea"/>
              </a:rPr>
              <a:t>　　　・広域支援員・専門職の派遣（都道府県事業）</a:t>
            </a:r>
            <a:endParaRPr kumimoji="1" lang="en-US" altLang="ja-JP" sz="2000" dirty="0" smtClean="0">
              <a:latin typeface="+mn-ea"/>
            </a:endParaRPr>
          </a:p>
          <a:p>
            <a:pPr marL="0" indent="0">
              <a:buNone/>
            </a:pPr>
            <a:r>
              <a:rPr lang="ja-JP" altLang="en-US" sz="2000" dirty="0">
                <a:latin typeface="+mn-ea"/>
              </a:rPr>
              <a:t>　</a:t>
            </a:r>
            <a:r>
              <a:rPr lang="ja-JP" altLang="en-US" sz="2000" dirty="0" smtClean="0">
                <a:latin typeface="+mn-ea"/>
              </a:rPr>
              <a:t>　　　・地域ケア会議立ち上げ支援にかかる事業（市町村事業）</a:t>
            </a:r>
            <a:endParaRPr kumimoji="1" lang="en-US" altLang="ja-JP" sz="2000" dirty="0" smtClean="0">
              <a:latin typeface="+mn-ea"/>
            </a:endParaRPr>
          </a:p>
          <a:p>
            <a:endParaRPr kumimoji="1" lang="ja-JP" altLang="en-US" sz="1800" dirty="0">
              <a:latin typeface="+mn-ea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68126" y="44624"/>
            <a:ext cx="976976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ja-JP" altLang="en-US" sz="2400" dirty="0" smtClean="0">
                <a:solidFill>
                  <a:prstClr val="black"/>
                </a:solidFill>
                <a:latin typeface="ＭＳ Ｐゴシック"/>
                <a:ea typeface="ＤＨＰ特太ゴシック体" pitchFamily="2" charset="-128"/>
              </a:rPr>
              <a:t>（参考）地域</a:t>
            </a:r>
            <a:r>
              <a:rPr lang="ja-JP" altLang="en-US" sz="2400" dirty="0">
                <a:solidFill>
                  <a:prstClr val="black"/>
                </a:solidFill>
                <a:latin typeface="ＭＳ Ｐゴシック"/>
                <a:ea typeface="ＤＨＰ特太ゴシック体" pitchFamily="2" charset="-128"/>
              </a:rPr>
              <a:t>ケア</a:t>
            </a:r>
            <a:r>
              <a:rPr lang="ja-JP" altLang="en-US" sz="2400" dirty="0" smtClean="0">
                <a:solidFill>
                  <a:prstClr val="black"/>
                </a:solidFill>
                <a:latin typeface="ＭＳ Ｐゴシック"/>
                <a:ea typeface="ＤＨＰ特太ゴシック体" pitchFamily="2" charset="-128"/>
              </a:rPr>
              <a:t>会議に関する取組状況</a:t>
            </a:r>
            <a:endParaRPr lang="ja-JP" altLang="en-US" sz="2400" dirty="0">
              <a:solidFill>
                <a:prstClr val="black"/>
              </a:solidFill>
              <a:latin typeface="ＭＳ Ｐゴシック"/>
              <a:ea typeface="ＤＨＰ特太ゴシック体" pitchFamily="2" charset="-128"/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350489" y="806624"/>
            <a:ext cx="1872204" cy="43204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6350"/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prstClr val="black"/>
                </a:solidFill>
                <a:latin typeface="HGP創英角ｺﾞｼｯｸUB" pitchFamily="50" charset="-128"/>
                <a:ea typeface="HGP創英角ｺﾞｼｯｸUB" pitchFamily="50" charset="-128"/>
              </a:rPr>
              <a:t>取組状況</a:t>
            </a:r>
          </a:p>
        </p:txBody>
      </p:sp>
      <p:sp>
        <p:nvSpPr>
          <p:cNvPr id="2" name="角丸四角形吹き出し 1"/>
          <p:cNvSpPr/>
          <p:nvPr/>
        </p:nvSpPr>
        <p:spPr>
          <a:xfrm>
            <a:off x="5529063" y="2132856"/>
            <a:ext cx="4164777" cy="720080"/>
          </a:xfrm>
          <a:prstGeom prst="wedgeRoundRectCallout">
            <a:avLst>
              <a:gd name="adj1" fmla="val -65057"/>
              <a:gd name="adj2" fmla="val 45442"/>
              <a:gd name="adj3" fmla="val 16667"/>
            </a:avLst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b="1" dirty="0">
                <a:hlinkClick r:id="rId2"/>
              </a:rPr>
              <a:t>http://www.nenrin.or.jp/chiiki/manual/</a:t>
            </a:r>
            <a:endParaRPr kumimoji="1" lang="ja-JP" altLang="en-US" b="1" dirty="0"/>
          </a:p>
        </p:txBody>
      </p:sp>
      <p:sp>
        <p:nvSpPr>
          <p:cNvPr id="8" name="角丸四角形吹き出し 7"/>
          <p:cNvSpPr/>
          <p:nvPr/>
        </p:nvSpPr>
        <p:spPr>
          <a:xfrm>
            <a:off x="6033120" y="4869160"/>
            <a:ext cx="3660720" cy="720080"/>
          </a:xfrm>
          <a:prstGeom prst="wedgeRoundRectCallout">
            <a:avLst>
              <a:gd name="adj1" fmla="val -12953"/>
              <a:gd name="adj2" fmla="val -94811"/>
              <a:gd name="adj3" fmla="val 16667"/>
            </a:avLst>
          </a:prstGeom>
          <a:solidFill>
            <a:srgbClr val="FFFF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b="1" dirty="0">
                <a:hlinkClick r:id="rId3"/>
              </a:rPr>
              <a:t>http://</a:t>
            </a:r>
            <a:r>
              <a:rPr lang="en-US" altLang="ja-JP" b="1" dirty="0" smtClean="0">
                <a:hlinkClick r:id="rId3"/>
              </a:rPr>
              <a:t>www.mhlw.go.jp/stf/shingi/0000023796.html</a:t>
            </a:r>
            <a:endParaRPr kumimoji="1" lang="ja-JP" altLang="en-US" b="1" dirty="0"/>
          </a:p>
        </p:txBody>
      </p:sp>
      <p:sp>
        <p:nvSpPr>
          <p:cNvPr id="9" name="スライド番号プレースホルダー 4"/>
          <p:cNvSpPr txBox="1">
            <a:spLocks/>
          </p:cNvSpPr>
          <p:nvPr/>
        </p:nvSpPr>
        <p:spPr>
          <a:xfrm>
            <a:off x="9273480" y="6501853"/>
            <a:ext cx="576064" cy="311523"/>
          </a:xfrm>
          <a:prstGeom prst="rect">
            <a:avLst/>
          </a:prstGeom>
          <a:solidFill>
            <a:schemeClr val="bg1">
              <a:alpha val="58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kumimoji="1" sz="2000" kern="1200">
                <a:solidFill>
                  <a:schemeClr val="tx1"/>
                </a:solidFill>
                <a:latin typeface="Arial" pitchFamily="34" charset="0"/>
                <a:ea typeface="ＤＨＰ平成ゴシックW5" pitchFamily="2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ja-JP" sz="2400" kern="0" dirty="0" smtClean="0">
                <a:solidFill>
                  <a:sysClr val="windowText" lastClr="000000"/>
                </a:solidFill>
                <a:cs typeface="Arial" panose="020B0604020202020204" pitchFamily="34" charset="0"/>
              </a:rPr>
              <a:t>32</a:t>
            </a:r>
            <a:endParaRPr kumimoji="0" lang="ja-JP" altLang="en-US" sz="2400" kern="0" dirty="0">
              <a:solidFill>
                <a:sysClr val="windowText" lastClr="00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678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DA299AC048A4B8EA9C1D19079C1A32200FF9319DB289CAD4D85A08C64DF8A92B4" ma:contentTypeVersion="11" ma:contentTypeDescription="" ma:contentTypeScope="" ma:versionID="2dfa969cec087208b7abf0c31238b047">
  <xsd:schema xmlns:xsd="http://www.w3.org/2001/XMLSchema" xmlns:p="http://schemas.microsoft.com/office/2006/metadata/properties" xmlns:ns2="8B97BE19-CDDD-400E-817A-CFDD13F7EC12" xmlns:ns3="3b0cccfe-2904-4e8a-91e3-91f37c87f738" targetNamespace="http://schemas.microsoft.com/office/2006/metadata/properties" ma:root="true" ma:fieldsID="ac7b893e2db003268b67ae2b5d3c838c" ns2:_="" ns3:_="">
    <xsd:import namespace="8B97BE19-CDDD-400E-817A-CFDD13F7EC12"/>
    <xsd:import namespace="3b0cccfe-2904-4e8a-91e3-91f37c87f738"/>
    <xsd:element name="properties">
      <xsd:complexType>
        <xsd:sequence>
          <xsd:element name="documentManagement">
            <xsd:complexType>
              <xsd:all>
                <xsd:element ref="ns2:ClassLarge" minOccurs="0"/>
                <xsd:element ref="ns2:ClassMedium" minOccurs="0"/>
                <xsd:element ref="ns2:ClassSmall" minOccurs="0"/>
                <xsd:element ref="ns2:GyoseiFile" minOccurs="0"/>
                <xsd:element ref="ns2:CreatedBy" minOccurs="0"/>
                <xsd:element ref="ns2:PreservationPeriod" minOccurs="0"/>
                <xsd:element ref="ns2:PreservationPeriodExpire" minOccurs="0"/>
                <xsd:element ref="ns2:CreatedDate" minOccurs="0"/>
                <xsd:element ref="ns2:FixationStatus" minOccurs="0"/>
                <xsd:element ref="ns2:EditorWithSpace" minOccurs="0"/>
                <xsd:element ref="ns3:DaibunruiID" minOccurs="0"/>
                <xsd:element ref="ns3:ChuubunruiID" minOccurs="0"/>
                <xsd:element ref="ns3:SyoubunruiID" minOccurs="0"/>
                <xsd:element ref="ns3:GyouseibunsyoID" minOccurs="0"/>
                <xsd:element ref="ns3:Renkei" minOccurs="0"/>
                <xsd:element ref="ns3:Flag01" minOccurs="0"/>
                <xsd:element ref="ns3:Yobi01" minOccurs="0"/>
                <xsd:element ref="ns3:Yobi02" minOccurs="0"/>
                <xsd:element ref="ns3:Yobi03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8B97BE19-CDDD-400E-817A-CFDD13F7EC12" elementFormDefault="qualified">
    <xsd:import namespace="http://schemas.microsoft.com/office/2006/documentManagement/types"/>
    <xsd:element name="ClassLarge" ma:index="8" nillable="true" ma:displayName="大分類" ma:hidden="true" ma:internalName="ClassLarge" ma:readOnly="true">
      <xsd:simpleType>
        <xsd:restriction base="dms:Unknown"/>
      </xsd:simpleType>
    </xsd:element>
    <xsd:element name="ClassMedium" ma:index="9" nillable="true" ma:displayName="中分類" ma:hidden="true" ma:internalName="ClassMedium" ma:readOnly="true">
      <xsd:simpleType>
        <xsd:restriction base="dms:Unknown"/>
      </xsd:simpleType>
    </xsd:element>
    <xsd:element name="ClassSmall" ma:index="10" nillable="true" ma:displayName="小分類" ma:hidden="true" ma:internalName="ClassSmall" ma:readOnly="true">
      <xsd:simpleType>
        <xsd:restriction base="dms:Unknown"/>
      </xsd:simpleType>
    </xsd:element>
    <xsd:element name="GyoseiFile" ma:index="11" nillable="true" ma:displayName="行政文書ファイル名" ma:hidden="true" ma:internalName="GyoseiFile" ma:readOnly="true">
      <xsd:simpleType>
        <xsd:restriction base="dms:Unknown"/>
      </xsd:simpleType>
    </xsd:element>
    <xsd:element name="CreatedBy" ma:index="12" nillable="true" ma:displayName="作成課/係・作成者" ma:hidden="true" ma:internalName="CreatedBy" ma:readOnly="true">
      <xsd:simpleType>
        <xsd:restriction base="dms:Unknown"/>
      </xsd:simpleType>
    </xsd:element>
    <xsd:element name="PreservationPeriod" ma:index="13" nillable="true" ma:displayName="保存期間" ma:hidden="true" ma:internalName="PreservationPeriod" ma:readOnly="true">
      <xsd:simpleType>
        <xsd:restriction base="dms:Unknown"/>
      </xsd:simpleType>
    </xsd:element>
    <xsd:element name="PreservationPeriodExpire" ma:index="14" nillable="true" ma:displayName="保存期間満了時期" ma:format="DateOnly" ma:hidden="true" ma:internalName="PreservationPeriodExpire" ma:readOnly="true">
      <xsd:simpleType>
        <xsd:restriction base="dms:Unknown"/>
      </xsd:simpleType>
    </xsd:element>
    <xsd:element name="CreatedDate" ma:index="15" nillable="true" ma:displayName="作成年月日" ma:hidden="true" ma:internalName="CreatedDate" ma:readOnly="true">
      <xsd:simpleType>
        <xsd:restriction base="dms:Unknown"/>
      </xsd:simpleType>
    </xsd:element>
    <xsd:element name="FixationStatus" ma:index="16" nillable="true" ma:displayName="確定状況" ma:hidden="true" ma:internalName="FixationStatus" ma:readOnly="true">
      <xsd:simpleType>
        <xsd:restriction base="dms:Unknown"/>
      </xsd:simpleType>
    </xsd:element>
    <xsd:element name="EditorWithSpace" ma:index="18" nillable="true" ma:displayName="更新者　　　　　　" ma:hidden="true" ma:internalName="EditorWithSpace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dms="http://schemas.microsoft.com/office/2006/documentManagement/types" targetNamespace="3b0cccfe-2904-4e8a-91e3-91f37c87f738" elementFormDefault="qualified">
    <xsd:import namespace="http://schemas.microsoft.com/office/2006/documentManagement/types"/>
    <xsd:element name="DaibunruiID" ma:index="19" nillable="true" ma:displayName="大分類ID" ma:description="" ma:hidden="true" ma:internalName="DaibunruiID" ma:readOnly="true">
      <xsd:simpleType>
        <xsd:restriction base="dms:Text"/>
      </xsd:simpleType>
    </xsd:element>
    <xsd:element name="ChuubunruiID" ma:index="20" nillable="true" ma:displayName="中分類ID" ma:description="" ma:hidden="true" ma:internalName="ChuubunruiID" ma:readOnly="true">
      <xsd:simpleType>
        <xsd:restriction base="dms:Text"/>
      </xsd:simpleType>
    </xsd:element>
    <xsd:element name="SyoubunruiID" ma:index="21" nillable="true" ma:displayName="小分類ID" ma:description="" ma:hidden="true" ma:internalName="SyoubunruiID" ma:readOnly="true">
      <xsd:simpleType>
        <xsd:restriction base="dms:Text"/>
      </xsd:simpleType>
    </xsd:element>
    <xsd:element name="GyouseibunsyoID" ma:index="22" nillable="true" ma:displayName="行政文書ファイル名ID" ma:description="" ma:hidden="true" ma:internalName="GyouseibunsyoID" ma:readOnly="true">
      <xsd:simpleType>
        <xsd:restriction base="dms:Text"/>
      </xsd:simpleType>
    </xsd:element>
    <xsd:element name="Renkei" ma:index="23" nillable="true" ma:displayName="行政文書連携フラグ" ma:description="" ma:hidden="true" ma:internalName="Renkei" ma:readOnly="true">
      <xsd:simpleType>
        <xsd:restriction base="dms:Text"/>
      </xsd:simpleType>
    </xsd:element>
    <xsd:element name="Flag01" ma:index="24" nillable="true" ma:displayName="予備フラグ" ma:description="" ma:hidden="true" ma:internalName="Flag01" ma:readOnly="true">
      <xsd:simpleType>
        <xsd:restriction base="dms:Text"/>
      </xsd:simpleType>
    </xsd:element>
    <xsd:element name="Yobi01" ma:index="25" nillable="true" ma:displayName="予備列01" ma:description="" ma:hidden="true" ma:internalName="Yobi01" ma:readOnly="true">
      <xsd:simpleType>
        <xsd:restriction base="dms:Text"/>
      </xsd:simpleType>
    </xsd:element>
    <xsd:element name="Yobi02" ma:index="26" nillable="true" ma:displayName="予備列02" ma:description="" ma:hidden="true" ma:internalName="Yobi02" ma:readOnly="true">
      <xsd:simpleType>
        <xsd:restriction base="dms:Text"/>
      </xsd:simpleType>
    </xsd:element>
    <xsd:element name="Yobi03" ma:index="27" nillable="true" ma:displayName="予備列03" ma:description="" ma:hidden="true" ma:internalName="Yobi03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 ma:readOnly="true"/>
        <xsd:element ref="dc:title" minOccurs="0" maxOccurs="1" ma:index="17" ma:displayName="タイトル" ma:readOnly="tru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39C79C97-185B-4CA5-ADEE-D5827CC7CF2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AF431C2-DB61-47F9-85A2-825C1128642D}">
  <ds:schemaRefs>
    <ds:schemaRef ds:uri="http://www.w3.org/XML/1998/namespace"/>
    <ds:schemaRef ds:uri="http://schemas.microsoft.com/office/2006/documentManagement/types"/>
    <ds:schemaRef ds:uri="http://purl.org/dc/elements/1.1/"/>
    <ds:schemaRef ds:uri="http://purl.org/dc/terms/"/>
    <ds:schemaRef ds:uri="http://schemas.openxmlformats.org/package/2006/metadata/core-properties"/>
    <ds:schemaRef ds:uri="http://purl.org/dc/dcmitype/"/>
    <ds:schemaRef ds:uri="3b0cccfe-2904-4e8a-91e3-91f37c87f738"/>
    <ds:schemaRef ds:uri="8B97BE19-CDDD-400E-817A-CFDD13F7EC12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CE5053C7-6CBD-41E1-9880-662857DF23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97BE19-CDDD-400E-817A-CFDD13F7EC12"/>
    <ds:schemaRef ds:uri="3b0cccfe-2904-4e8a-91e3-91f37c87f738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22405</TotalTime>
  <Words>597</Words>
  <Application>Microsoft Office PowerPoint</Application>
  <PresentationFormat>A4 210 x 297 mm</PresentationFormat>
  <Paragraphs>218</Paragraphs>
  <Slides>5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6" baseType="lpstr">
      <vt:lpstr>2_blank</vt:lpstr>
      <vt:lpstr>PowerPoint プレゼンテーション</vt:lpstr>
      <vt:lpstr>　　　　　〈　地域ケア会議を運営する上で求められるコーディネート機能　〉</vt:lpstr>
      <vt:lpstr>PowerPoint プレゼンテーション</vt:lpstr>
      <vt:lpstr>既存の地域ケア会議が果たす役割を整理（兵庫県朝来市の例）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大谷 健司(ootani-kenji)</dc:creator>
  <cp:lastModifiedBy>厚生労働省ネットワークシステム</cp:lastModifiedBy>
  <cp:revision>1618</cp:revision>
  <cp:lastPrinted>2013-11-18T06:25:21Z</cp:lastPrinted>
  <dcterms:created xsi:type="dcterms:W3CDTF">2010-07-08T02:17:26Z</dcterms:created>
  <dcterms:modified xsi:type="dcterms:W3CDTF">2013-11-25T07:29:34Z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0x0101002DA299AC048A4B8EA9C1D19079C1A32200FF9319DB289CAD4D85A08C64DF8A92B4</vt:lpwstr>
  </property>
</Properties>
</file>