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6" r:id="rId4"/>
  </p:sldMasterIdLst>
  <p:notesMasterIdLst>
    <p:notesMasterId r:id="rId11"/>
  </p:notesMasterIdLst>
  <p:handoutMasterIdLst>
    <p:handoutMasterId r:id="rId12"/>
  </p:handoutMasterIdLst>
  <p:sldIdLst>
    <p:sldId id="929" r:id="rId5"/>
    <p:sldId id="877" r:id="rId6"/>
    <p:sldId id="878" r:id="rId7"/>
    <p:sldId id="880" r:id="rId8"/>
    <p:sldId id="881" r:id="rId9"/>
    <p:sldId id="1190" r:id="rId10"/>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00"/>
    <a:srgbClr val="009900"/>
    <a:srgbClr val="CCCCFF"/>
    <a:srgbClr val="9999FF"/>
    <a:srgbClr val="6699FF"/>
    <a:srgbClr val="99CCFF"/>
    <a:srgbClr val="99FF99"/>
    <a:srgbClr val="FF99FF"/>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38" autoAdjust="0"/>
    <p:restoredTop sz="96043" autoAdjust="0"/>
  </p:normalViewPr>
  <p:slideViewPr>
    <p:cSldViewPr>
      <p:cViewPr varScale="1">
        <p:scale>
          <a:sx n="70" d="100"/>
          <a:sy n="70" d="100"/>
        </p:scale>
        <p:origin x="-1266" y="-96"/>
      </p:cViewPr>
      <p:guideLst>
        <p:guide orient="horz" pos="2160"/>
        <p:guide pos="3121"/>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______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______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______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______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0.45857621011144706"/>
          <c:y val="5.4278503589691232E-2"/>
          <c:w val="0.47264306470186046"/>
          <c:h val="0.4854474695060314"/>
        </c:manualLayout>
      </c:layout>
      <c:barChart>
        <c:barDir val="bar"/>
        <c:grouping val="percentStacked"/>
        <c:varyColors val="0"/>
        <c:ser>
          <c:idx val="0"/>
          <c:order val="0"/>
          <c:tx>
            <c:strRef>
              <c:f>Sheet1!$B$1</c:f>
              <c:strCache>
                <c:ptCount val="1"/>
                <c:pt idx="0">
                  <c:v>未実施</c:v>
                </c:pt>
              </c:strCache>
            </c:strRef>
          </c:tx>
          <c:spPr>
            <a:solidFill>
              <a:schemeClr val="accent2">
                <a:lumMod val="40000"/>
                <a:lumOff val="60000"/>
              </a:schemeClr>
            </a:solidFill>
          </c:spPr>
          <c:invertIfNegative val="0"/>
          <c:cat>
            <c:strRef>
              <c:f>Sheet1!$A$2:$A$3</c:f>
              <c:strCache>
                <c:ptCount val="2"/>
                <c:pt idx="0">
                  <c:v>終了期</c:v>
                </c:pt>
                <c:pt idx="1">
                  <c:v>初期</c:v>
                </c:pt>
              </c:strCache>
            </c:strRef>
          </c:cat>
          <c:val>
            <c:numRef>
              <c:f>Sheet1!$B$2:$B$3</c:f>
              <c:numCache>
                <c:formatCode>0_ </c:formatCode>
                <c:ptCount val="2"/>
                <c:pt idx="0">
                  <c:v>1</c:v>
                </c:pt>
                <c:pt idx="1">
                  <c:v>3</c:v>
                </c:pt>
              </c:numCache>
            </c:numRef>
          </c:val>
        </c:ser>
        <c:ser>
          <c:idx val="1"/>
          <c:order val="1"/>
          <c:tx>
            <c:strRef>
              <c:f>Sheet1!$C$1</c:f>
              <c:strCache>
                <c:ptCount val="1"/>
                <c:pt idx="0">
                  <c:v>計画中</c:v>
                </c:pt>
              </c:strCache>
            </c:strRef>
          </c:tx>
          <c:invertIfNegative val="0"/>
          <c:cat>
            <c:strRef>
              <c:f>Sheet1!$A$2:$A$3</c:f>
              <c:strCache>
                <c:ptCount val="2"/>
                <c:pt idx="0">
                  <c:v>終了期</c:v>
                </c:pt>
                <c:pt idx="1">
                  <c:v>初期</c:v>
                </c:pt>
              </c:strCache>
            </c:strRef>
          </c:cat>
          <c:val>
            <c:numRef>
              <c:f>Sheet1!$C$2:$C$3</c:f>
              <c:numCache>
                <c:formatCode>0_ </c:formatCode>
                <c:ptCount val="2"/>
                <c:pt idx="0">
                  <c:v>1</c:v>
                </c:pt>
                <c:pt idx="1">
                  <c:v>14</c:v>
                </c:pt>
              </c:numCache>
            </c:numRef>
          </c:val>
        </c:ser>
        <c:ser>
          <c:idx val="2"/>
          <c:order val="2"/>
          <c:tx>
            <c:strRef>
              <c:f>Sheet1!$D$1</c:f>
              <c:strCache>
                <c:ptCount val="1"/>
                <c:pt idx="0">
                  <c:v>概ね１ヶ月以内に実施予定</c:v>
                </c:pt>
              </c:strCache>
            </c:strRef>
          </c:tx>
          <c:spPr>
            <a:solidFill>
              <a:schemeClr val="accent3">
                <a:lumMod val="40000"/>
                <a:lumOff val="60000"/>
              </a:schemeClr>
            </a:solidFill>
          </c:spPr>
          <c:invertIfNegative val="0"/>
          <c:cat>
            <c:strRef>
              <c:f>Sheet1!$A$2:$A$3</c:f>
              <c:strCache>
                <c:ptCount val="2"/>
                <c:pt idx="0">
                  <c:v>終了期</c:v>
                </c:pt>
                <c:pt idx="1">
                  <c:v>初期</c:v>
                </c:pt>
              </c:strCache>
            </c:strRef>
          </c:cat>
          <c:val>
            <c:numRef>
              <c:f>Sheet1!$D$2:$D$3</c:f>
              <c:numCache>
                <c:formatCode>0_ </c:formatCode>
                <c:ptCount val="2"/>
                <c:pt idx="0">
                  <c:v>1</c:v>
                </c:pt>
                <c:pt idx="1">
                  <c:v>17</c:v>
                </c:pt>
              </c:numCache>
            </c:numRef>
          </c:val>
        </c:ser>
        <c:ser>
          <c:idx val="3"/>
          <c:order val="3"/>
          <c:tx>
            <c:strRef>
              <c:f>Sheet1!$E$1</c:f>
              <c:strCache>
                <c:ptCount val="1"/>
                <c:pt idx="0">
                  <c:v>実施（１回）</c:v>
                </c:pt>
              </c:strCache>
            </c:strRef>
          </c:tx>
          <c:invertIfNegative val="0"/>
          <c:cat>
            <c:strRef>
              <c:f>Sheet1!$A$2:$A$3</c:f>
              <c:strCache>
                <c:ptCount val="2"/>
                <c:pt idx="0">
                  <c:v>終了期</c:v>
                </c:pt>
                <c:pt idx="1">
                  <c:v>初期</c:v>
                </c:pt>
              </c:strCache>
            </c:strRef>
          </c:cat>
          <c:val>
            <c:numRef>
              <c:f>Sheet1!$E$2:$E$3</c:f>
              <c:numCache>
                <c:formatCode>0_ </c:formatCode>
                <c:ptCount val="2"/>
                <c:pt idx="0">
                  <c:v>4</c:v>
                </c:pt>
                <c:pt idx="1">
                  <c:v>25</c:v>
                </c:pt>
              </c:numCache>
            </c:numRef>
          </c:val>
        </c:ser>
        <c:ser>
          <c:idx val="4"/>
          <c:order val="4"/>
          <c:tx>
            <c:strRef>
              <c:f>Sheet1!$F$1</c:f>
              <c:strCache>
                <c:ptCount val="1"/>
                <c:pt idx="0">
                  <c:v>実施（２回）</c:v>
                </c:pt>
              </c:strCache>
            </c:strRef>
          </c:tx>
          <c:spPr>
            <a:solidFill>
              <a:schemeClr val="accent4">
                <a:lumMod val="40000"/>
                <a:lumOff val="60000"/>
              </a:schemeClr>
            </a:solidFill>
          </c:spPr>
          <c:invertIfNegative val="0"/>
          <c:cat>
            <c:strRef>
              <c:f>Sheet1!$A$2:$A$3</c:f>
              <c:strCache>
                <c:ptCount val="2"/>
                <c:pt idx="0">
                  <c:v>終了期</c:v>
                </c:pt>
                <c:pt idx="1">
                  <c:v>初期</c:v>
                </c:pt>
              </c:strCache>
            </c:strRef>
          </c:cat>
          <c:val>
            <c:numRef>
              <c:f>Sheet1!$F$2:$F$3</c:f>
              <c:numCache>
                <c:formatCode>0_ </c:formatCode>
                <c:ptCount val="2"/>
                <c:pt idx="0">
                  <c:v>6</c:v>
                </c:pt>
                <c:pt idx="1">
                  <c:v>17</c:v>
                </c:pt>
              </c:numCache>
            </c:numRef>
          </c:val>
        </c:ser>
        <c:ser>
          <c:idx val="5"/>
          <c:order val="5"/>
          <c:tx>
            <c:strRef>
              <c:f>Sheet1!$G$1</c:f>
              <c:strCache>
                <c:ptCount val="1"/>
                <c:pt idx="0">
                  <c:v>実施（３回以上）</c:v>
                </c:pt>
              </c:strCache>
            </c:strRef>
          </c:tx>
          <c:spPr>
            <a:solidFill>
              <a:srgbClr val="4BACC6"/>
            </a:solidFill>
          </c:spPr>
          <c:invertIfNegative val="0"/>
          <c:cat>
            <c:strRef>
              <c:f>Sheet1!$A$2:$A$3</c:f>
              <c:strCache>
                <c:ptCount val="2"/>
                <c:pt idx="0">
                  <c:v>終了期</c:v>
                </c:pt>
                <c:pt idx="1">
                  <c:v>初期</c:v>
                </c:pt>
              </c:strCache>
            </c:strRef>
          </c:cat>
          <c:val>
            <c:numRef>
              <c:f>Sheet1!$G$2:$G$3</c:f>
              <c:numCache>
                <c:formatCode>0_ </c:formatCode>
                <c:ptCount val="2"/>
                <c:pt idx="0">
                  <c:v>92</c:v>
                </c:pt>
                <c:pt idx="1">
                  <c:v>27</c:v>
                </c:pt>
              </c:numCache>
            </c:numRef>
          </c:val>
        </c:ser>
        <c:dLbls>
          <c:showLegendKey val="0"/>
          <c:showVal val="1"/>
          <c:showCatName val="0"/>
          <c:showSerName val="0"/>
          <c:showPercent val="0"/>
          <c:showBubbleSize val="0"/>
        </c:dLbls>
        <c:gapWidth val="30"/>
        <c:overlap val="100"/>
        <c:serLines/>
        <c:axId val="26897792"/>
        <c:axId val="26903680"/>
      </c:barChart>
      <c:catAx>
        <c:axId val="26897792"/>
        <c:scaling>
          <c:orientation val="minMax"/>
        </c:scaling>
        <c:delete val="0"/>
        <c:axPos val="l"/>
        <c:majorTickMark val="out"/>
        <c:minorTickMark val="none"/>
        <c:tickLblPos val="nextTo"/>
        <c:crossAx val="26903680"/>
        <c:crosses val="autoZero"/>
        <c:auto val="1"/>
        <c:lblAlgn val="ctr"/>
        <c:lblOffset val="100"/>
        <c:noMultiLvlLbl val="0"/>
      </c:catAx>
      <c:valAx>
        <c:axId val="26903680"/>
        <c:scaling>
          <c:orientation val="minMax"/>
        </c:scaling>
        <c:delete val="0"/>
        <c:axPos val="b"/>
        <c:majorGridlines/>
        <c:numFmt formatCode="0%" sourceLinked="1"/>
        <c:majorTickMark val="out"/>
        <c:minorTickMark val="none"/>
        <c:tickLblPos val="nextTo"/>
        <c:crossAx val="26897792"/>
        <c:crosses val="autoZero"/>
        <c:crossBetween val="between"/>
      </c:valAx>
    </c:plotArea>
    <c:legend>
      <c:legendPos val="r"/>
      <c:layout>
        <c:manualLayout>
          <c:xMode val="edge"/>
          <c:yMode val="edge"/>
          <c:x val="8.1698058453275546E-2"/>
          <c:y val="0.68328592144732458"/>
          <c:w val="0.9148080175609099"/>
          <c:h val="0.27408255143367932"/>
        </c:manualLayout>
      </c:layout>
      <c:overlay val="0"/>
    </c:legend>
    <c:plotVisOnly val="1"/>
    <c:dispBlanksAs val="gap"/>
    <c:showDLblsOverMax val="0"/>
  </c:chart>
  <c:txPr>
    <a:bodyPr/>
    <a:lstStyle/>
    <a:p>
      <a:pPr>
        <a:defRPr sz="800"/>
      </a:pPr>
      <a:endParaRPr lang="ja-JP"/>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0.45317717419553455"/>
          <c:y val="0.10401265956204296"/>
          <c:w val="0.4972900416865495"/>
          <c:h val="0.39329123687111528"/>
        </c:manualLayout>
      </c:layout>
      <c:barChart>
        <c:barDir val="bar"/>
        <c:grouping val="percentStacked"/>
        <c:varyColors val="0"/>
        <c:ser>
          <c:idx val="0"/>
          <c:order val="0"/>
          <c:tx>
            <c:strRef>
              <c:f>Sheet1!$B$1</c:f>
              <c:strCache>
                <c:ptCount val="1"/>
                <c:pt idx="0">
                  <c:v>全く評価できない</c:v>
                </c:pt>
              </c:strCache>
            </c:strRef>
          </c:tx>
          <c:invertIfNegative val="0"/>
          <c:cat>
            <c:strRef>
              <c:f>Sheet1!$A$2:$A$3</c:f>
              <c:strCache>
                <c:ptCount val="2"/>
                <c:pt idx="0">
                  <c:v>終了期</c:v>
                </c:pt>
                <c:pt idx="1">
                  <c:v>初期</c:v>
                </c:pt>
              </c:strCache>
            </c:strRef>
          </c:cat>
          <c:val>
            <c:numRef>
              <c:f>Sheet1!$B$2:$B$3</c:f>
              <c:numCache>
                <c:formatCode>0_ </c:formatCode>
                <c:ptCount val="2"/>
                <c:pt idx="0">
                  <c:v>0</c:v>
                </c:pt>
                <c:pt idx="1">
                  <c:v>3</c:v>
                </c:pt>
              </c:numCache>
            </c:numRef>
          </c:val>
        </c:ser>
        <c:ser>
          <c:idx val="1"/>
          <c:order val="1"/>
          <c:tx>
            <c:strRef>
              <c:f>Sheet1!$C$1</c:f>
              <c:strCache>
                <c:ptCount val="1"/>
                <c:pt idx="0">
                  <c:v>あまり評価できない</c:v>
                </c:pt>
              </c:strCache>
            </c:strRef>
          </c:tx>
          <c:spPr>
            <a:solidFill>
              <a:schemeClr val="accent2">
                <a:lumMod val="40000"/>
                <a:lumOff val="60000"/>
              </a:schemeClr>
            </a:solidFill>
          </c:spPr>
          <c:invertIfNegative val="0"/>
          <c:cat>
            <c:strRef>
              <c:f>Sheet1!$A$2:$A$3</c:f>
              <c:strCache>
                <c:ptCount val="2"/>
                <c:pt idx="0">
                  <c:v>終了期</c:v>
                </c:pt>
                <c:pt idx="1">
                  <c:v>初期</c:v>
                </c:pt>
              </c:strCache>
            </c:strRef>
          </c:cat>
          <c:val>
            <c:numRef>
              <c:f>Sheet1!$C$2:$C$3</c:f>
              <c:numCache>
                <c:formatCode>0_ </c:formatCode>
                <c:ptCount val="2"/>
                <c:pt idx="0">
                  <c:v>1</c:v>
                </c:pt>
                <c:pt idx="1">
                  <c:v>2</c:v>
                </c:pt>
              </c:numCache>
            </c:numRef>
          </c:val>
        </c:ser>
        <c:ser>
          <c:idx val="2"/>
          <c:order val="2"/>
          <c:tx>
            <c:strRef>
              <c:f>Sheet1!$D$1</c:f>
              <c:strCache>
                <c:ptCount val="1"/>
                <c:pt idx="0">
                  <c:v>まあまあ評価できる</c:v>
                </c:pt>
              </c:strCache>
            </c:strRef>
          </c:tx>
          <c:invertIfNegative val="0"/>
          <c:cat>
            <c:strRef>
              <c:f>Sheet1!$A$2:$A$3</c:f>
              <c:strCache>
                <c:ptCount val="2"/>
                <c:pt idx="0">
                  <c:v>終了期</c:v>
                </c:pt>
                <c:pt idx="1">
                  <c:v>初期</c:v>
                </c:pt>
              </c:strCache>
            </c:strRef>
          </c:cat>
          <c:val>
            <c:numRef>
              <c:f>Sheet1!$D$2:$D$3</c:f>
              <c:numCache>
                <c:formatCode>0_ </c:formatCode>
                <c:ptCount val="2"/>
                <c:pt idx="0">
                  <c:v>27</c:v>
                </c:pt>
                <c:pt idx="1">
                  <c:v>33</c:v>
                </c:pt>
              </c:numCache>
            </c:numRef>
          </c:val>
        </c:ser>
        <c:ser>
          <c:idx val="3"/>
          <c:order val="3"/>
          <c:tx>
            <c:strRef>
              <c:f>Sheet1!$E$1</c:f>
              <c:strCache>
                <c:ptCount val="1"/>
                <c:pt idx="0">
                  <c:v>よく評価できる</c:v>
                </c:pt>
              </c:strCache>
            </c:strRef>
          </c:tx>
          <c:spPr>
            <a:solidFill>
              <a:schemeClr val="accent4">
                <a:lumMod val="40000"/>
                <a:lumOff val="60000"/>
              </a:schemeClr>
            </a:solidFill>
          </c:spPr>
          <c:invertIfNegative val="0"/>
          <c:cat>
            <c:strRef>
              <c:f>Sheet1!$A$2:$A$3</c:f>
              <c:strCache>
                <c:ptCount val="2"/>
                <c:pt idx="0">
                  <c:v>終了期</c:v>
                </c:pt>
                <c:pt idx="1">
                  <c:v>初期</c:v>
                </c:pt>
              </c:strCache>
            </c:strRef>
          </c:cat>
          <c:val>
            <c:numRef>
              <c:f>Sheet1!$E$2:$E$3</c:f>
              <c:numCache>
                <c:formatCode>0_ </c:formatCode>
                <c:ptCount val="2"/>
                <c:pt idx="0">
                  <c:v>49</c:v>
                </c:pt>
                <c:pt idx="1">
                  <c:v>25</c:v>
                </c:pt>
              </c:numCache>
            </c:numRef>
          </c:val>
        </c:ser>
        <c:ser>
          <c:idx val="4"/>
          <c:order val="4"/>
          <c:tx>
            <c:strRef>
              <c:f>Sheet1!$F$1</c:f>
              <c:strCache>
                <c:ptCount val="1"/>
                <c:pt idx="0">
                  <c:v>非常に評価できる</c:v>
                </c:pt>
              </c:strCache>
            </c:strRef>
          </c:tx>
          <c:invertIfNegative val="0"/>
          <c:cat>
            <c:strRef>
              <c:f>Sheet1!$A$2:$A$3</c:f>
              <c:strCache>
                <c:ptCount val="2"/>
                <c:pt idx="0">
                  <c:v>終了期</c:v>
                </c:pt>
                <c:pt idx="1">
                  <c:v>初期</c:v>
                </c:pt>
              </c:strCache>
            </c:strRef>
          </c:cat>
          <c:val>
            <c:numRef>
              <c:f>Sheet1!$F$2:$F$3</c:f>
              <c:numCache>
                <c:formatCode>0_ </c:formatCode>
                <c:ptCount val="2"/>
                <c:pt idx="0">
                  <c:v>25</c:v>
                </c:pt>
                <c:pt idx="1">
                  <c:v>6</c:v>
                </c:pt>
              </c:numCache>
            </c:numRef>
          </c:val>
        </c:ser>
        <c:dLbls>
          <c:showLegendKey val="0"/>
          <c:showVal val="1"/>
          <c:showCatName val="0"/>
          <c:showSerName val="0"/>
          <c:showPercent val="0"/>
          <c:showBubbleSize val="0"/>
        </c:dLbls>
        <c:gapWidth val="30"/>
        <c:overlap val="100"/>
        <c:serLines/>
        <c:axId val="30862336"/>
        <c:axId val="31527680"/>
      </c:barChart>
      <c:catAx>
        <c:axId val="30862336"/>
        <c:scaling>
          <c:orientation val="minMax"/>
        </c:scaling>
        <c:delete val="0"/>
        <c:axPos val="l"/>
        <c:majorTickMark val="out"/>
        <c:minorTickMark val="none"/>
        <c:tickLblPos val="nextTo"/>
        <c:crossAx val="31527680"/>
        <c:crosses val="autoZero"/>
        <c:auto val="1"/>
        <c:lblAlgn val="ctr"/>
        <c:lblOffset val="100"/>
        <c:noMultiLvlLbl val="0"/>
      </c:catAx>
      <c:valAx>
        <c:axId val="31527680"/>
        <c:scaling>
          <c:orientation val="minMax"/>
        </c:scaling>
        <c:delete val="0"/>
        <c:axPos val="b"/>
        <c:majorGridlines/>
        <c:numFmt formatCode="0%" sourceLinked="1"/>
        <c:majorTickMark val="out"/>
        <c:minorTickMark val="none"/>
        <c:tickLblPos val="nextTo"/>
        <c:crossAx val="30862336"/>
        <c:crosses val="autoZero"/>
        <c:crossBetween val="between"/>
      </c:valAx>
    </c:plotArea>
    <c:legend>
      <c:legendPos val="r"/>
      <c:layout>
        <c:manualLayout>
          <c:xMode val="edge"/>
          <c:yMode val="edge"/>
          <c:x val="0.28259690223416262"/>
          <c:y val="0.61935212326835476"/>
          <c:w val="0.26797725927026717"/>
          <c:h val="0.34630657357516115"/>
        </c:manualLayout>
      </c:layout>
      <c:overlay val="0"/>
    </c:legend>
    <c:plotVisOnly val="1"/>
    <c:dispBlanksAs val="gap"/>
    <c:showDLblsOverMax val="0"/>
  </c:chart>
  <c:txPr>
    <a:bodyPr/>
    <a:lstStyle/>
    <a:p>
      <a:pPr>
        <a:defRPr sz="800"/>
      </a:pPr>
      <a:endParaRPr lang="ja-JP"/>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0.37680318404635282"/>
          <c:y val="0.11644705257492215"/>
          <c:w val="0.56420503762756369"/>
          <c:h val="0.45825250185876787"/>
        </c:manualLayout>
      </c:layout>
      <c:barChart>
        <c:barDir val="bar"/>
        <c:grouping val="percentStacked"/>
        <c:varyColors val="0"/>
        <c:ser>
          <c:idx val="0"/>
          <c:order val="0"/>
          <c:tx>
            <c:strRef>
              <c:f>Sheet1!$B$1</c:f>
              <c:strCache>
                <c:ptCount val="1"/>
                <c:pt idx="0">
                  <c:v>未実施</c:v>
                </c:pt>
              </c:strCache>
            </c:strRef>
          </c:tx>
          <c:spPr>
            <a:solidFill>
              <a:schemeClr val="tx2">
                <a:lumMod val="20000"/>
                <a:lumOff val="80000"/>
              </a:schemeClr>
            </a:solidFill>
          </c:spPr>
          <c:invertIfNegative val="0"/>
          <c:dLbls>
            <c:dLblPos val="ctr"/>
            <c:showLegendKey val="0"/>
            <c:showVal val="1"/>
            <c:showCatName val="0"/>
            <c:showSerName val="0"/>
            <c:showPercent val="0"/>
            <c:showBubbleSize val="0"/>
            <c:showLeaderLines val="0"/>
          </c:dLbls>
          <c:cat>
            <c:strRef>
              <c:f>Sheet1!$A$2:$A$3</c:f>
              <c:strCache>
                <c:ptCount val="2"/>
                <c:pt idx="0">
                  <c:v>終了期</c:v>
                </c:pt>
                <c:pt idx="1">
                  <c:v>初期</c:v>
                </c:pt>
              </c:strCache>
            </c:strRef>
          </c:cat>
          <c:val>
            <c:numRef>
              <c:f>Sheet1!$B$2:$B$3</c:f>
              <c:numCache>
                <c:formatCode>General</c:formatCode>
                <c:ptCount val="2"/>
                <c:pt idx="0" formatCode="0_ ">
                  <c:v>12</c:v>
                </c:pt>
                <c:pt idx="1">
                  <c:v>64</c:v>
                </c:pt>
              </c:numCache>
            </c:numRef>
          </c:val>
        </c:ser>
        <c:ser>
          <c:idx val="1"/>
          <c:order val="1"/>
          <c:tx>
            <c:strRef>
              <c:f>Sheet1!$C$1</c:f>
              <c:strCache>
                <c:ptCount val="1"/>
                <c:pt idx="0">
                  <c:v>実施</c:v>
                </c:pt>
              </c:strCache>
            </c:strRef>
          </c:tx>
          <c:invertIfNegative val="0"/>
          <c:dLbls>
            <c:dLbl>
              <c:idx val="0"/>
              <c:layout/>
              <c:dLblPos val="ctr"/>
              <c:showLegendKey val="0"/>
              <c:showVal val="1"/>
              <c:showCatName val="0"/>
              <c:showSerName val="0"/>
              <c:showPercent val="0"/>
              <c:showBubbleSize val="0"/>
            </c:dLbl>
            <c:dLbl>
              <c:idx val="1"/>
              <c:layout/>
              <c:dLblPos val="ctr"/>
              <c:showLegendKey val="0"/>
              <c:showVal val="1"/>
              <c:showCatName val="0"/>
              <c:showSerName val="0"/>
              <c:showPercent val="0"/>
              <c:showBubbleSize val="0"/>
            </c:dLbl>
            <c:showLegendKey val="0"/>
            <c:showVal val="0"/>
            <c:showCatName val="0"/>
            <c:showSerName val="0"/>
            <c:showPercent val="0"/>
            <c:showBubbleSize val="0"/>
          </c:dLbls>
          <c:cat>
            <c:strRef>
              <c:f>Sheet1!$A$2:$A$3</c:f>
              <c:strCache>
                <c:ptCount val="2"/>
                <c:pt idx="0">
                  <c:v>終了期</c:v>
                </c:pt>
                <c:pt idx="1">
                  <c:v>初期</c:v>
                </c:pt>
              </c:strCache>
            </c:strRef>
          </c:cat>
          <c:val>
            <c:numRef>
              <c:f>Sheet1!$C$2:$C$3</c:f>
              <c:numCache>
                <c:formatCode>General</c:formatCode>
                <c:ptCount val="2"/>
                <c:pt idx="0" formatCode="0_ ">
                  <c:v>93</c:v>
                </c:pt>
                <c:pt idx="1">
                  <c:v>39</c:v>
                </c:pt>
              </c:numCache>
            </c:numRef>
          </c:val>
        </c:ser>
        <c:dLbls>
          <c:showLegendKey val="0"/>
          <c:showVal val="0"/>
          <c:showCatName val="0"/>
          <c:showSerName val="0"/>
          <c:showPercent val="0"/>
          <c:showBubbleSize val="0"/>
        </c:dLbls>
        <c:gapWidth val="30"/>
        <c:overlap val="100"/>
        <c:serLines/>
        <c:axId val="43198336"/>
        <c:axId val="43199872"/>
      </c:barChart>
      <c:catAx>
        <c:axId val="43198336"/>
        <c:scaling>
          <c:orientation val="minMax"/>
        </c:scaling>
        <c:delete val="0"/>
        <c:axPos val="l"/>
        <c:numFmt formatCode="General" sourceLinked="1"/>
        <c:majorTickMark val="out"/>
        <c:minorTickMark val="none"/>
        <c:tickLblPos val="nextTo"/>
        <c:crossAx val="43199872"/>
        <c:crosses val="autoZero"/>
        <c:auto val="1"/>
        <c:lblAlgn val="ctr"/>
        <c:lblOffset val="100"/>
        <c:noMultiLvlLbl val="0"/>
      </c:catAx>
      <c:valAx>
        <c:axId val="43199872"/>
        <c:scaling>
          <c:orientation val="minMax"/>
        </c:scaling>
        <c:delete val="0"/>
        <c:axPos val="b"/>
        <c:majorGridlines/>
        <c:numFmt formatCode="0%" sourceLinked="1"/>
        <c:majorTickMark val="out"/>
        <c:minorTickMark val="none"/>
        <c:tickLblPos val="nextTo"/>
        <c:crossAx val="43198336"/>
        <c:crosses val="autoZero"/>
        <c:crossBetween val="between"/>
        <c:majorUnit val="0.2"/>
      </c:valAx>
    </c:plotArea>
    <c:legend>
      <c:legendPos val="r"/>
      <c:layout>
        <c:manualLayout>
          <c:xMode val="edge"/>
          <c:yMode val="edge"/>
          <c:x val="0.51973594573118398"/>
          <c:y val="0.68651560083067698"/>
          <c:w val="0.33492193677826987"/>
          <c:h val="0.12334110215625319"/>
        </c:manualLayout>
      </c:layout>
      <c:overlay val="0"/>
    </c:legend>
    <c:plotVisOnly val="1"/>
    <c:dispBlanksAs val="gap"/>
    <c:showDLblsOverMax val="0"/>
  </c:chart>
  <c:txPr>
    <a:bodyPr/>
    <a:lstStyle/>
    <a:p>
      <a:pPr>
        <a:defRPr sz="800" b="1">
          <a:latin typeface="メイリオ" pitchFamily="50" charset="-128"/>
          <a:ea typeface="メイリオ" pitchFamily="50" charset="-128"/>
          <a:cs typeface="メイリオ" pitchFamily="50" charset="-128"/>
        </a:defRPr>
      </a:pPr>
      <a:endParaRPr lang="ja-JP"/>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0.35713899020636131"/>
          <c:y val="4.4639967539838933E-2"/>
          <c:w val="0.58701316614538057"/>
          <c:h val="0.43469022765586651"/>
        </c:manualLayout>
      </c:layout>
      <c:barChart>
        <c:barDir val="bar"/>
        <c:grouping val="percentStacked"/>
        <c:varyColors val="0"/>
        <c:ser>
          <c:idx val="0"/>
          <c:order val="0"/>
          <c:tx>
            <c:strRef>
              <c:f>Sheet1!$B$1</c:f>
              <c:strCache>
                <c:ptCount val="1"/>
                <c:pt idx="0">
                  <c:v>未構築</c:v>
                </c:pt>
              </c:strCache>
            </c:strRef>
          </c:tx>
          <c:invertIfNegative val="0"/>
          <c:cat>
            <c:strRef>
              <c:f>Sheet1!$A$2:$A$3</c:f>
              <c:strCache>
                <c:ptCount val="2"/>
                <c:pt idx="0">
                  <c:v>終了期</c:v>
                </c:pt>
                <c:pt idx="1">
                  <c:v>初期</c:v>
                </c:pt>
              </c:strCache>
            </c:strRef>
          </c:cat>
          <c:val>
            <c:numRef>
              <c:f>Sheet1!$B$2:$B$3</c:f>
              <c:numCache>
                <c:formatCode>0_ </c:formatCode>
                <c:ptCount val="2"/>
                <c:pt idx="0">
                  <c:v>7</c:v>
                </c:pt>
                <c:pt idx="1">
                  <c:v>16</c:v>
                </c:pt>
              </c:numCache>
            </c:numRef>
          </c:val>
        </c:ser>
        <c:ser>
          <c:idx val="1"/>
          <c:order val="1"/>
          <c:tx>
            <c:strRef>
              <c:f>Sheet1!$C$1</c:f>
              <c:strCache>
                <c:ptCount val="1"/>
                <c:pt idx="0">
                  <c:v>構築不足</c:v>
                </c:pt>
              </c:strCache>
            </c:strRef>
          </c:tx>
          <c:spPr>
            <a:solidFill>
              <a:schemeClr val="accent2">
                <a:lumMod val="40000"/>
                <a:lumOff val="60000"/>
              </a:schemeClr>
            </a:solidFill>
          </c:spPr>
          <c:invertIfNegative val="0"/>
          <c:cat>
            <c:strRef>
              <c:f>Sheet1!$A$2:$A$3</c:f>
              <c:strCache>
                <c:ptCount val="2"/>
                <c:pt idx="0">
                  <c:v>終了期</c:v>
                </c:pt>
                <c:pt idx="1">
                  <c:v>初期</c:v>
                </c:pt>
              </c:strCache>
            </c:strRef>
          </c:cat>
          <c:val>
            <c:numRef>
              <c:f>Sheet1!$C$2:$C$3</c:f>
              <c:numCache>
                <c:formatCode>0_ </c:formatCode>
                <c:ptCount val="2"/>
                <c:pt idx="0">
                  <c:v>38</c:v>
                </c:pt>
                <c:pt idx="1">
                  <c:v>45</c:v>
                </c:pt>
              </c:numCache>
            </c:numRef>
          </c:val>
        </c:ser>
        <c:ser>
          <c:idx val="2"/>
          <c:order val="2"/>
          <c:tx>
            <c:strRef>
              <c:f>Sheet1!$D$1</c:f>
              <c:strCache>
                <c:ptCount val="1"/>
                <c:pt idx="0">
                  <c:v>まあまあ構築</c:v>
                </c:pt>
              </c:strCache>
            </c:strRef>
          </c:tx>
          <c:invertIfNegative val="0"/>
          <c:cat>
            <c:strRef>
              <c:f>Sheet1!$A$2:$A$3</c:f>
              <c:strCache>
                <c:ptCount val="2"/>
                <c:pt idx="0">
                  <c:v>終了期</c:v>
                </c:pt>
                <c:pt idx="1">
                  <c:v>初期</c:v>
                </c:pt>
              </c:strCache>
            </c:strRef>
          </c:cat>
          <c:val>
            <c:numRef>
              <c:f>Sheet1!$D$2:$D$3</c:f>
              <c:numCache>
                <c:formatCode>0_ </c:formatCode>
                <c:ptCount val="2"/>
                <c:pt idx="0">
                  <c:v>38</c:v>
                </c:pt>
                <c:pt idx="1">
                  <c:v>28</c:v>
                </c:pt>
              </c:numCache>
            </c:numRef>
          </c:val>
        </c:ser>
        <c:ser>
          <c:idx val="3"/>
          <c:order val="3"/>
          <c:tx>
            <c:strRef>
              <c:f>Sheet1!$E$1</c:f>
              <c:strCache>
                <c:ptCount val="1"/>
                <c:pt idx="0">
                  <c:v>よく構築</c:v>
                </c:pt>
              </c:strCache>
            </c:strRef>
          </c:tx>
          <c:spPr>
            <a:solidFill>
              <a:schemeClr val="accent5">
                <a:lumMod val="40000"/>
                <a:lumOff val="60000"/>
              </a:schemeClr>
            </a:solidFill>
          </c:spPr>
          <c:invertIfNegative val="0"/>
          <c:cat>
            <c:strRef>
              <c:f>Sheet1!$A$2:$A$3</c:f>
              <c:strCache>
                <c:ptCount val="2"/>
                <c:pt idx="0">
                  <c:v>終了期</c:v>
                </c:pt>
                <c:pt idx="1">
                  <c:v>初期</c:v>
                </c:pt>
              </c:strCache>
            </c:strRef>
          </c:cat>
          <c:val>
            <c:numRef>
              <c:f>Sheet1!$E$2:$E$3</c:f>
              <c:numCache>
                <c:formatCode>0_ </c:formatCode>
                <c:ptCount val="2"/>
                <c:pt idx="0">
                  <c:v>15</c:v>
                </c:pt>
                <c:pt idx="1">
                  <c:v>9</c:v>
                </c:pt>
              </c:numCache>
            </c:numRef>
          </c:val>
        </c:ser>
        <c:ser>
          <c:idx val="4"/>
          <c:order val="4"/>
          <c:tx>
            <c:strRef>
              <c:f>Sheet1!$F$1</c:f>
              <c:strCache>
                <c:ptCount val="1"/>
                <c:pt idx="0">
                  <c:v>非常によく構築</c:v>
                </c:pt>
              </c:strCache>
            </c:strRef>
          </c:tx>
          <c:invertIfNegative val="0"/>
          <c:cat>
            <c:strRef>
              <c:f>Sheet1!$A$2:$A$3</c:f>
              <c:strCache>
                <c:ptCount val="2"/>
                <c:pt idx="0">
                  <c:v>終了期</c:v>
                </c:pt>
                <c:pt idx="1">
                  <c:v>初期</c:v>
                </c:pt>
              </c:strCache>
            </c:strRef>
          </c:cat>
          <c:val>
            <c:numRef>
              <c:f>Sheet1!$F$2:$F$3</c:f>
              <c:numCache>
                <c:formatCode>0_ </c:formatCode>
                <c:ptCount val="2"/>
                <c:pt idx="0">
                  <c:v>7</c:v>
                </c:pt>
                <c:pt idx="1">
                  <c:v>5</c:v>
                </c:pt>
              </c:numCache>
            </c:numRef>
          </c:val>
        </c:ser>
        <c:dLbls>
          <c:showLegendKey val="0"/>
          <c:showVal val="1"/>
          <c:showCatName val="0"/>
          <c:showSerName val="0"/>
          <c:showPercent val="0"/>
          <c:showBubbleSize val="0"/>
        </c:dLbls>
        <c:gapWidth val="40"/>
        <c:overlap val="100"/>
        <c:serLines/>
        <c:axId val="42882560"/>
        <c:axId val="42884096"/>
      </c:barChart>
      <c:catAx>
        <c:axId val="42882560"/>
        <c:scaling>
          <c:orientation val="minMax"/>
        </c:scaling>
        <c:delete val="0"/>
        <c:axPos val="l"/>
        <c:majorTickMark val="out"/>
        <c:minorTickMark val="none"/>
        <c:tickLblPos val="nextTo"/>
        <c:crossAx val="42884096"/>
        <c:crosses val="autoZero"/>
        <c:auto val="1"/>
        <c:lblAlgn val="ctr"/>
        <c:lblOffset val="100"/>
        <c:noMultiLvlLbl val="0"/>
      </c:catAx>
      <c:valAx>
        <c:axId val="42884096"/>
        <c:scaling>
          <c:orientation val="minMax"/>
        </c:scaling>
        <c:delete val="0"/>
        <c:axPos val="b"/>
        <c:majorGridlines/>
        <c:numFmt formatCode="0%" sourceLinked="1"/>
        <c:majorTickMark val="out"/>
        <c:minorTickMark val="none"/>
        <c:tickLblPos val="nextTo"/>
        <c:crossAx val="42882560"/>
        <c:crosses val="autoZero"/>
        <c:crossBetween val="between"/>
        <c:majorUnit val="0.2"/>
      </c:valAx>
      <c:spPr>
        <a:effectLst/>
      </c:spPr>
    </c:plotArea>
    <c:legend>
      <c:legendPos val="r"/>
      <c:layout>
        <c:manualLayout>
          <c:xMode val="edge"/>
          <c:yMode val="edge"/>
          <c:x val="0.16451962023052052"/>
          <c:y val="0.6445728252416395"/>
          <c:w val="0.77736774693522159"/>
          <c:h val="8.1313566169415513E-2"/>
        </c:manualLayout>
      </c:layout>
      <c:overlay val="0"/>
    </c:legend>
    <c:plotVisOnly val="1"/>
    <c:dispBlanksAs val="gap"/>
    <c:showDLblsOverMax val="0"/>
  </c:chart>
  <c:txPr>
    <a:bodyPr/>
    <a:lstStyle/>
    <a:p>
      <a:pPr>
        <a:defRPr sz="800" b="1">
          <a:latin typeface="メイリオ" pitchFamily="50" charset="-128"/>
          <a:ea typeface="メイリオ" pitchFamily="50" charset="-128"/>
          <a:cs typeface="メイリオ" pitchFamily="50" charset="-128"/>
        </a:defRPr>
      </a:pPr>
      <a:endParaRPr lang="ja-JP"/>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0.06897</cdr:x>
      <cdr:y>0.10526</cdr:y>
    </cdr:from>
    <cdr:to>
      <cdr:x>0.34483</cdr:x>
      <cdr:y>0.37521</cdr:y>
    </cdr:to>
    <cdr:sp macro="" textlink="">
      <cdr:nvSpPr>
        <cdr:cNvPr id="2" name="正方形/長方形 1"/>
        <cdr:cNvSpPr/>
      </cdr:nvSpPr>
      <cdr:spPr>
        <a:xfrm xmlns:a="http://schemas.openxmlformats.org/drawingml/2006/main">
          <a:off x="288051" y="144012"/>
          <a:ext cx="1152119" cy="369332"/>
        </a:xfrm>
        <a:prstGeom xmlns:a="http://schemas.openxmlformats.org/drawingml/2006/main" prst="rect">
          <a:avLst/>
        </a:prstGeom>
      </cdr:spPr>
      <cdr:txBody>
        <a:bodyPr xmlns:a="http://schemas.openxmlformats.org/drawingml/2006/main" wrap="square">
          <a:spAutoFit/>
        </a:bodyPr>
        <a:lstStyle xmlns:a="http://schemas.openxmlformats.org/drawingml/2006/main">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xmlns:a="http://schemas.openxmlformats.org/drawingml/2006/main">
          <a:r>
            <a:rPr lang="ja-JP" altLang="en-US" sz="900" b="1" dirty="0" smtClean="0">
              <a:solidFill>
                <a:prstClr val="black"/>
              </a:solidFill>
              <a:latin typeface="メイリオ" pitchFamily="50" charset="-128"/>
              <a:ea typeface="メイリオ" pitchFamily="50" charset="-128"/>
              <a:cs typeface="メイリオ" pitchFamily="50" charset="-128"/>
            </a:rPr>
            <a:t>在宅</a:t>
          </a:r>
          <a:r>
            <a:rPr lang="ja-JP" altLang="en-US" sz="900" b="1" dirty="0">
              <a:solidFill>
                <a:prstClr val="black"/>
              </a:solidFill>
              <a:latin typeface="メイリオ" pitchFamily="50" charset="-128"/>
              <a:ea typeface="メイリオ" pitchFamily="50" charset="-128"/>
              <a:cs typeface="メイリオ" pitchFamily="50" charset="-128"/>
            </a:rPr>
            <a:t>医療多職種連携会議</a:t>
          </a:r>
          <a:r>
            <a:rPr lang="ja-JP" altLang="en-US" sz="900" b="1" dirty="0" smtClean="0">
              <a:solidFill>
                <a:prstClr val="black"/>
              </a:solidFill>
              <a:latin typeface="メイリオ" pitchFamily="50" charset="-128"/>
              <a:ea typeface="メイリオ" pitchFamily="50" charset="-128"/>
              <a:cs typeface="メイリオ" pitchFamily="50" charset="-128"/>
            </a:rPr>
            <a:t>の開催回数</a:t>
          </a:r>
          <a:endParaRPr lang="en-US" altLang="ja-JP" sz="900" b="1" dirty="0" smtClean="0">
            <a:solidFill>
              <a:prstClr val="black"/>
            </a:solidFill>
            <a:latin typeface="メイリオ" pitchFamily="50" charset="-128"/>
            <a:ea typeface="メイリオ" pitchFamily="50" charset="-128"/>
            <a:cs typeface="メイリオ" pitchFamily="50" charset="-128"/>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0.71448</cdr:x>
      <cdr:y>0.11538</cdr:y>
    </cdr:from>
    <cdr:to>
      <cdr:x>0.94668</cdr:x>
      <cdr:y>0.26923</cdr:y>
    </cdr:to>
    <cdr:sp macro="" textlink="">
      <cdr:nvSpPr>
        <cdr:cNvPr id="2" name="角丸四角形 1"/>
        <cdr:cNvSpPr/>
      </cdr:nvSpPr>
      <cdr:spPr>
        <a:xfrm xmlns:a="http://schemas.openxmlformats.org/drawingml/2006/main">
          <a:off x="2880320" y="216024"/>
          <a:ext cx="936104" cy="288032"/>
        </a:xfrm>
        <a:prstGeom xmlns:a="http://schemas.openxmlformats.org/drawingml/2006/main" prst="roundRect">
          <a:avLst/>
        </a:prstGeom>
        <a:noFill xmlns:a="http://schemas.openxmlformats.org/drawingml/2006/main"/>
        <a:ln xmlns:a="http://schemas.openxmlformats.org/drawingml/2006/main" w="25400" cap="flat" cmpd="sng" algn="ctr">
          <a:solidFill>
            <a:sysClr val="windowText" lastClr="000000"/>
          </a:solidFill>
          <a:prstDash val="solid"/>
        </a:ln>
        <a:effectLst xmlns:a="http://schemas.openxmlformats.org/drawingml/2006/mai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rtlCol="0" anchor="ctr"/>
        <a:lstStyle xmlns:a="http://schemas.openxmlformats.org/drawingml/2006/main">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xmlns:a="http://schemas.openxmlformats.org/drawingml/2006/main">
          <a:pPr algn="ctr"/>
          <a:endParaRPr kumimoji="1" lang="ja-JP" altLang="en-US"/>
        </a:p>
      </cdr:txBody>
    </cdr:sp>
  </cdr:relSizeAnchor>
  <cdr:relSizeAnchor xmlns:cdr="http://schemas.openxmlformats.org/drawingml/2006/chartDrawing">
    <cdr:from>
      <cdr:x>0.58945</cdr:x>
      <cdr:y>0.30769</cdr:y>
    </cdr:from>
    <cdr:to>
      <cdr:x>0.94668</cdr:x>
      <cdr:y>0.46154</cdr:y>
    </cdr:to>
    <cdr:sp macro="" textlink="">
      <cdr:nvSpPr>
        <cdr:cNvPr id="3" name="角丸四角形 2"/>
        <cdr:cNvSpPr/>
      </cdr:nvSpPr>
      <cdr:spPr>
        <a:xfrm xmlns:a="http://schemas.openxmlformats.org/drawingml/2006/main">
          <a:off x="2376264" y="576064"/>
          <a:ext cx="1440160" cy="288032"/>
        </a:xfrm>
        <a:prstGeom xmlns:a="http://schemas.openxmlformats.org/drawingml/2006/main" prst="roundRect">
          <a:avLst/>
        </a:prstGeom>
        <a:noFill xmlns:a="http://schemas.openxmlformats.org/drawingml/2006/main"/>
        <a:ln xmlns:a="http://schemas.openxmlformats.org/drawingml/2006/main" w="25400" cap="flat" cmpd="sng" algn="ctr">
          <a:solidFill>
            <a:sysClr val="windowText" lastClr="000000"/>
          </a:solidFill>
          <a:prstDash val="solid"/>
        </a:ln>
        <a:effectLst xmlns:a="http://schemas.openxmlformats.org/drawingml/2006/mai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rtlCol="0" anchor="ctr"/>
        <a:lstStyle xmlns:a="http://schemas.openxmlformats.org/drawingml/2006/main">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xmlns:a="http://schemas.openxmlformats.org/drawingml/2006/main">
          <a:pPr algn="ctr"/>
          <a:endParaRPr kumimoji="1" lang="ja-JP" altLang="en-US"/>
        </a:p>
      </cdr:txBody>
    </cdr:sp>
  </cdr:relSizeAnchor>
</c:userShapes>
</file>

<file path=ppt/drawings/drawing3.xml><?xml version="1.0" encoding="utf-8"?>
<c:userShapes xmlns:c="http://schemas.openxmlformats.org/drawingml/2006/chart">
  <cdr:relSizeAnchor xmlns:cdr="http://schemas.openxmlformats.org/drawingml/2006/chartDrawing">
    <cdr:from>
      <cdr:x>0.42976</cdr:x>
      <cdr:y>0.36078</cdr:y>
    </cdr:from>
    <cdr:to>
      <cdr:x>0.94882</cdr:x>
      <cdr:y>0.54176</cdr:y>
    </cdr:to>
    <cdr:sp macro="" textlink="">
      <cdr:nvSpPr>
        <cdr:cNvPr id="3" name="角丸四角形 2"/>
        <cdr:cNvSpPr/>
      </cdr:nvSpPr>
      <cdr:spPr>
        <a:xfrm xmlns:a="http://schemas.openxmlformats.org/drawingml/2006/main">
          <a:off x="1682300" y="675456"/>
          <a:ext cx="2031901" cy="338831"/>
        </a:xfrm>
        <a:prstGeom xmlns:a="http://schemas.openxmlformats.org/drawingml/2006/main" prst="roundRect">
          <a:avLst/>
        </a:prstGeom>
        <a:noFill xmlns:a="http://schemas.openxmlformats.org/drawingml/2006/main"/>
        <a:ln xmlns:a="http://schemas.openxmlformats.org/drawingml/2006/main" w="25400" cap="flat" cmpd="sng" algn="ctr">
          <a:solidFill>
            <a:sysClr val="windowText" lastClr="000000"/>
          </a:solidFill>
          <a:prstDash val="solid"/>
        </a:ln>
        <a:effectLst xmlns:a="http://schemas.openxmlformats.org/drawingml/2006/mai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rtlCol="0" anchor="ctr"/>
        <a:lstStyle xmlns:a="http://schemas.openxmlformats.org/drawingml/2006/main">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xmlns:a="http://schemas.openxmlformats.org/drawingml/2006/main">
          <a:pPr algn="ctr"/>
          <a:endParaRPr kumimoji="1" lang="ja-JP" altLang="en-US"/>
        </a:p>
      </cdr:txBody>
    </cdr:sp>
  </cdr:relSizeAnchor>
</c:userShapes>
</file>

<file path=ppt/drawings/drawing4.xml><?xml version="1.0" encoding="utf-8"?>
<c:userShapes xmlns:c="http://schemas.openxmlformats.org/drawingml/2006/chart">
  <cdr:relSizeAnchor xmlns:cdr="http://schemas.openxmlformats.org/drawingml/2006/chartDrawing">
    <cdr:from>
      <cdr:x>0.01695</cdr:x>
      <cdr:y>0.08696</cdr:y>
    </cdr:from>
    <cdr:to>
      <cdr:x>0.32203</cdr:x>
      <cdr:y>0.4561</cdr:y>
    </cdr:to>
    <cdr:sp macro="" textlink="">
      <cdr:nvSpPr>
        <cdr:cNvPr id="2" name="テキスト ボックス 1"/>
        <cdr:cNvSpPr txBox="1"/>
      </cdr:nvSpPr>
      <cdr:spPr>
        <a:xfrm xmlns:a="http://schemas.openxmlformats.org/drawingml/2006/main">
          <a:off x="72008" y="144016"/>
          <a:ext cx="1296144" cy="61136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ja-JP" altLang="en-US" sz="800" b="1" dirty="0">
              <a:latin typeface="メイリオ" pitchFamily="50" charset="-128"/>
              <a:ea typeface="メイリオ" pitchFamily="50" charset="-128"/>
              <a:cs typeface="メイリオ" pitchFamily="50" charset="-128"/>
            </a:rPr>
            <a:t>地域に</a:t>
          </a:r>
          <a:r>
            <a:rPr lang="ja-JP" altLang="en-US" sz="800" b="1" dirty="0" smtClean="0">
              <a:latin typeface="メイリオ" pitchFamily="50" charset="-128"/>
              <a:ea typeface="メイリオ" pitchFamily="50" charset="-128"/>
              <a:cs typeface="メイリオ" pitchFamily="50" charset="-128"/>
            </a:rPr>
            <a:t>おける</a:t>
          </a:r>
          <a:endParaRPr lang="en-US" altLang="ja-JP" sz="800" b="1" dirty="0" smtClean="0">
            <a:latin typeface="メイリオ" pitchFamily="50" charset="-128"/>
            <a:ea typeface="メイリオ" pitchFamily="50" charset="-128"/>
            <a:cs typeface="メイリオ" pitchFamily="50" charset="-128"/>
          </a:endParaRPr>
        </a:p>
        <a:p xmlns:a="http://schemas.openxmlformats.org/drawingml/2006/main">
          <a:r>
            <a:rPr lang="ja-JP" altLang="en-US" sz="800" b="1" dirty="0" smtClean="0">
              <a:latin typeface="メイリオ" pitchFamily="50" charset="-128"/>
              <a:ea typeface="メイリオ" pitchFamily="50" charset="-128"/>
              <a:cs typeface="メイリオ" pitchFamily="50" charset="-128"/>
            </a:rPr>
            <a:t>かかりつけ</a:t>
          </a:r>
          <a:r>
            <a:rPr lang="ja-JP" altLang="en-US" sz="800" b="1" dirty="0">
              <a:latin typeface="メイリオ" pitchFamily="50" charset="-128"/>
              <a:ea typeface="メイリオ" pitchFamily="50" charset="-128"/>
              <a:cs typeface="メイリオ" pitchFamily="50" charset="-128"/>
            </a:rPr>
            <a:t>医の</a:t>
          </a:r>
          <a:r>
            <a:rPr lang="en-US" altLang="ja-JP" sz="800" b="1" dirty="0">
              <a:latin typeface="メイリオ" pitchFamily="50" charset="-128"/>
              <a:ea typeface="メイリオ" pitchFamily="50" charset="-128"/>
              <a:cs typeface="メイリオ" pitchFamily="50" charset="-128"/>
            </a:rPr>
            <a:t>24</a:t>
          </a:r>
          <a:r>
            <a:rPr lang="ja-JP" altLang="en-US" sz="800" b="1" dirty="0">
              <a:latin typeface="メイリオ" pitchFamily="50" charset="-128"/>
              <a:ea typeface="メイリオ" pitchFamily="50" charset="-128"/>
              <a:cs typeface="メイリオ" pitchFamily="50" charset="-128"/>
            </a:rPr>
            <a:t>時間対応体制の構築</a:t>
          </a:r>
        </a:p>
      </cdr:txBody>
    </cdr:sp>
  </cdr:relSizeAnchor>
  <cdr:relSizeAnchor xmlns:cdr="http://schemas.openxmlformats.org/drawingml/2006/chartDrawing">
    <cdr:from>
      <cdr:x>0.69492</cdr:x>
      <cdr:y>0.08</cdr:y>
    </cdr:from>
    <cdr:to>
      <cdr:x>0.94915</cdr:x>
      <cdr:y>0.24</cdr:y>
    </cdr:to>
    <cdr:sp macro="" textlink="">
      <cdr:nvSpPr>
        <cdr:cNvPr id="3" name="角丸四角形 2"/>
        <cdr:cNvSpPr/>
      </cdr:nvSpPr>
      <cdr:spPr>
        <a:xfrm xmlns:a="http://schemas.openxmlformats.org/drawingml/2006/main">
          <a:off x="2952328" y="144016"/>
          <a:ext cx="1080120" cy="288032"/>
        </a:xfrm>
        <a:prstGeom xmlns:a="http://schemas.openxmlformats.org/drawingml/2006/main" prst="roundRect">
          <a:avLst/>
        </a:prstGeom>
        <a:noFill xmlns:a="http://schemas.openxmlformats.org/drawingml/2006/main"/>
        <a:ln xmlns:a="http://schemas.openxmlformats.org/drawingml/2006/main" w="25400" cap="flat" cmpd="sng" algn="ctr">
          <a:solidFill>
            <a:sysClr val="windowText" lastClr="000000"/>
          </a:solidFill>
          <a:prstDash val="solid"/>
        </a:ln>
        <a:effectLst xmlns:a="http://schemas.openxmlformats.org/drawingml/2006/mai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rtlCol="0" anchor="ctr"/>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pPr algn="ctr"/>
          <a:endParaRPr kumimoji="1" lang="ja-JP" altLang="en-US"/>
        </a:p>
      </cdr:txBody>
    </cdr:sp>
  </cdr:relSizeAnchor>
  <cdr:relSizeAnchor xmlns:cdr="http://schemas.openxmlformats.org/drawingml/2006/chartDrawing">
    <cdr:from>
      <cdr:x>0.61017</cdr:x>
      <cdr:y>0.28</cdr:y>
    </cdr:from>
    <cdr:to>
      <cdr:x>0.94915</cdr:x>
      <cdr:y>0.44</cdr:y>
    </cdr:to>
    <cdr:sp macro="" textlink="">
      <cdr:nvSpPr>
        <cdr:cNvPr id="4" name="角丸四角形 3"/>
        <cdr:cNvSpPr/>
      </cdr:nvSpPr>
      <cdr:spPr>
        <a:xfrm xmlns:a="http://schemas.openxmlformats.org/drawingml/2006/main">
          <a:off x="2592288" y="504056"/>
          <a:ext cx="1440160" cy="288032"/>
        </a:xfrm>
        <a:prstGeom xmlns:a="http://schemas.openxmlformats.org/drawingml/2006/main" prst="roundRect">
          <a:avLst/>
        </a:prstGeom>
        <a:noFill xmlns:a="http://schemas.openxmlformats.org/drawingml/2006/main"/>
        <a:ln xmlns:a="http://schemas.openxmlformats.org/drawingml/2006/main" w="25400" cap="flat" cmpd="sng" algn="ctr">
          <a:solidFill>
            <a:sysClr val="windowText" lastClr="000000"/>
          </a:solidFill>
          <a:prstDash val="solid"/>
        </a:ln>
        <a:effectLst xmlns:a="http://schemas.openxmlformats.org/drawingml/2006/mai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rtlCol="0" anchor="ctr"/>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pPr algn="ctr"/>
          <a:endParaRPr kumimoji="1" lang="ja-JP" alt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16" tIns="45708" rIns="91416" bIns="4570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56040" y="0"/>
            <a:ext cx="2949575" cy="496888"/>
          </a:xfrm>
          <a:prstGeom prst="rect">
            <a:avLst/>
          </a:prstGeom>
        </p:spPr>
        <p:txBody>
          <a:bodyPr vert="horz" lIns="91416" tIns="45708" rIns="91416" bIns="45708" rtlCol="0"/>
          <a:lstStyle>
            <a:lvl1pPr algn="r" fontAlgn="auto">
              <a:spcBef>
                <a:spcPts val="0"/>
              </a:spcBef>
              <a:spcAft>
                <a:spcPts val="0"/>
              </a:spcAft>
              <a:defRPr sz="1200">
                <a:latin typeface="+mn-lt"/>
                <a:ea typeface="+mn-ea"/>
              </a:defRPr>
            </a:lvl1pPr>
          </a:lstStyle>
          <a:p>
            <a:pPr>
              <a:defRPr/>
            </a:pPr>
            <a:fld id="{BB295365-467C-40D5-98E8-C452E216ABE0}" type="datetimeFigureOut">
              <a:rPr lang="ja-JP" altLang="en-US"/>
              <a:pPr>
                <a:defRPr/>
              </a:pPr>
              <a:t>2013/11/25</a:t>
            </a:fld>
            <a:endParaRPr lang="ja-JP" altLang="en-US"/>
          </a:p>
        </p:txBody>
      </p:sp>
      <p:sp>
        <p:nvSpPr>
          <p:cNvPr id="4" name="フッター プレースホルダ 3"/>
          <p:cNvSpPr>
            <a:spLocks noGrp="1"/>
          </p:cNvSpPr>
          <p:nvPr>
            <p:ph type="ftr" sz="quarter" idx="2"/>
          </p:nvPr>
        </p:nvSpPr>
        <p:spPr>
          <a:xfrm>
            <a:off x="2" y="9440865"/>
            <a:ext cx="2949575" cy="496887"/>
          </a:xfrm>
          <a:prstGeom prst="rect">
            <a:avLst/>
          </a:prstGeom>
        </p:spPr>
        <p:txBody>
          <a:bodyPr vert="horz" lIns="91416" tIns="45708" rIns="91416" bIns="4570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56040" y="9440865"/>
            <a:ext cx="2949575" cy="496887"/>
          </a:xfrm>
          <a:prstGeom prst="rect">
            <a:avLst/>
          </a:prstGeom>
        </p:spPr>
        <p:txBody>
          <a:bodyPr vert="horz" lIns="91416" tIns="45708" rIns="91416" bIns="45708" rtlCol="0" anchor="b"/>
          <a:lstStyle>
            <a:lvl1pPr algn="r" fontAlgn="auto">
              <a:spcBef>
                <a:spcPts val="0"/>
              </a:spcBef>
              <a:spcAft>
                <a:spcPts val="0"/>
              </a:spcAft>
              <a:defRPr sz="1200">
                <a:latin typeface="+mn-lt"/>
                <a:ea typeface="+mn-ea"/>
              </a:defRPr>
            </a:lvl1pPr>
          </a:lstStyle>
          <a:p>
            <a:pPr>
              <a:defRPr/>
            </a:pPr>
            <a:fld id="{AC05193F-E395-440D-8786-18ED67882B2C}" type="slidenum">
              <a:rPr lang="ja-JP" altLang="en-US"/>
              <a:pPr>
                <a:defRPr/>
              </a:pPr>
              <a:t>‹#›</a:t>
            </a:fld>
            <a:endParaRPr lang="ja-JP" altLang="en-US"/>
          </a:p>
        </p:txBody>
      </p:sp>
    </p:spTree>
    <p:extLst>
      <p:ext uri="{BB962C8B-B14F-4D97-AF65-F5344CB8AC3E}">
        <p14:creationId xmlns:p14="http://schemas.microsoft.com/office/powerpoint/2010/main" val="24056432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16" tIns="45708" rIns="91416" bIns="4570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56040" y="0"/>
            <a:ext cx="2949575" cy="496888"/>
          </a:xfrm>
          <a:prstGeom prst="rect">
            <a:avLst/>
          </a:prstGeom>
        </p:spPr>
        <p:txBody>
          <a:bodyPr vert="horz" lIns="91416" tIns="45708" rIns="91416" bIns="45708" rtlCol="0"/>
          <a:lstStyle>
            <a:lvl1pPr algn="r" fontAlgn="auto">
              <a:spcBef>
                <a:spcPts val="0"/>
              </a:spcBef>
              <a:spcAft>
                <a:spcPts val="0"/>
              </a:spcAft>
              <a:defRPr sz="1200">
                <a:latin typeface="+mn-lt"/>
                <a:ea typeface="+mn-ea"/>
              </a:defRPr>
            </a:lvl1pPr>
          </a:lstStyle>
          <a:p>
            <a:pPr>
              <a:defRPr/>
            </a:pPr>
            <a:fld id="{8D53F505-041B-4353-BA6B-10D9723080AC}" type="datetimeFigureOut">
              <a:rPr lang="ja-JP" altLang="en-US"/>
              <a:pPr>
                <a:defRPr/>
              </a:pPr>
              <a:t>2013/11/25</a:t>
            </a:fld>
            <a:endParaRPr lang="ja-JP" altLang="en-US"/>
          </a:p>
        </p:txBody>
      </p:sp>
      <p:sp>
        <p:nvSpPr>
          <p:cNvPr id="4" name="スライド イメージ プレースホルダ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16" tIns="45708" rIns="91416" bIns="45708" rtlCol="0" anchor="ctr"/>
          <a:lstStyle/>
          <a:p>
            <a:pPr lvl="0"/>
            <a:endParaRPr lang="ja-JP" altLang="en-US" noProof="0"/>
          </a:p>
        </p:txBody>
      </p:sp>
      <p:sp>
        <p:nvSpPr>
          <p:cNvPr id="5" name="ノート プレースホルダ 4"/>
          <p:cNvSpPr>
            <a:spLocks noGrp="1"/>
          </p:cNvSpPr>
          <p:nvPr>
            <p:ph type="body" sz="quarter" idx="3"/>
          </p:nvPr>
        </p:nvSpPr>
        <p:spPr>
          <a:xfrm>
            <a:off x="681039" y="4721225"/>
            <a:ext cx="5445125" cy="4471988"/>
          </a:xfrm>
          <a:prstGeom prst="rect">
            <a:avLst/>
          </a:prstGeom>
        </p:spPr>
        <p:txBody>
          <a:bodyPr vert="horz" lIns="91416" tIns="45708" rIns="91416" bIns="45708"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2" y="9440865"/>
            <a:ext cx="2949575" cy="496887"/>
          </a:xfrm>
          <a:prstGeom prst="rect">
            <a:avLst/>
          </a:prstGeom>
        </p:spPr>
        <p:txBody>
          <a:bodyPr vert="horz" lIns="91416" tIns="45708" rIns="91416" bIns="4570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56040" y="9440865"/>
            <a:ext cx="2949575" cy="496887"/>
          </a:xfrm>
          <a:prstGeom prst="rect">
            <a:avLst/>
          </a:prstGeom>
        </p:spPr>
        <p:txBody>
          <a:bodyPr vert="horz" lIns="91416" tIns="45708" rIns="91416" bIns="45708" rtlCol="0" anchor="b"/>
          <a:lstStyle>
            <a:lvl1pPr algn="r" fontAlgn="auto">
              <a:spcBef>
                <a:spcPts val="0"/>
              </a:spcBef>
              <a:spcAft>
                <a:spcPts val="0"/>
              </a:spcAft>
              <a:defRPr sz="1200">
                <a:latin typeface="+mn-lt"/>
                <a:ea typeface="+mn-ea"/>
              </a:defRPr>
            </a:lvl1pPr>
          </a:lstStyle>
          <a:p>
            <a:pPr>
              <a:defRPr/>
            </a:pPr>
            <a:fld id="{B585D994-854A-427C-95D2-4279922834B2}" type="slidenum">
              <a:rPr lang="ja-JP" altLang="en-US"/>
              <a:pPr>
                <a:defRPr/>
              </a:pPr>
              <a:t>‹#›</a:t>
            </a:fld>
            <a:endParaRPr lang="ja-JP" altLang="en-US"/>
          </a:p>
        </p:txBody>
      </p:sp>
    </p:spTree>
    <p:extLst>
      <p:ext uri="{BB962C8B-B14F-4D97-AF65-F5344CB8AC3E}">
        <p14:creationId xmlns:p14="http://schemas.microsoft.com/office/powerpoint/2010/main" val="84904667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スライド イメージ プレースホルダ 1"/>
          <p:cNvSpPr>
            <a:spLocks noGrp="1" noRot="1" noChangeAspect="1" noTextEdit="1"/>
          </p:cNvSpPr>
          <p:nvPr>
            <p:ph type="sldImg"/>
          </p:nvPr>
        </p:nvSpPr>
        <p:spPr bwMode="auto">
          <a:xfrm>
            <a:off x="714375" y="746125"/>
            <a:ext cx="5380038" cy="3725863"/>
          </a:xfrm>
          <a:noFill/>
          <a:ln>
            <a:solidFill>
              <a:srgbClr val="000000"/>
            </a:solidFill>
            <a:miter lim="800000"/>
            <a:headEnd/>
            <a:tailEnd/>
          </a:ln>
        </p:spPr>
      </p:sp>
      <p:sp>
        <p:nvSpPr>
          <p:cNvPr id="18434"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dirty="0" smtClean="0"/>
          </a:p>
        </p:txBody>
      </p:sp>
      <p:sp>
        <p:nvSpPr>
          <p:cNvPr id="18435"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FA61246-DD53-4185-AC4F-83AE30D0C4BA}" type="slidenum">
              <a:rPr lang="ja-JP" altLang="en-US">
                <a:solidFill>
                  <a:prstClr val="black"/>
                </a:solidFill>
              </a:rPr>
              <a:pPr/>
              <a:t>3</a:t>
            </a:fld>
            <a:endParaRPr lang="en-US" altLang="ja-JP">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68"/>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12"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71E41BA9-0DE2-4695-8895-13CA3814B339}"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604163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6D658AC-D612-4EC9-A395-8BE2D6EB0240}"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637856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61"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49"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A13E30D-44F7-4DA3-8C9A-A464E34D2D25}"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47209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4F0AFA6-8160-46BF-8C3B-D2F97FA76E3E}"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572625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043"/>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B7E44D9F-FF8E-4946-A233-352A990229DD}"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307655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49"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DCA1253D-F9EB-4479-AEB1-63C952389673}"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695229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40"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40"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D3272223-9DDC-4171-9CEC-F3E70B743C36}"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459512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B97869A-386B-48D9-BA36-11DC95766D1F}"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979498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29DD1EF-D363-458A-B560-75C146D2438B}"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696611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9"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3024" y="273054"/>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9"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9523D1A-6360-4032-B135-67C686280313}"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903703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87"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87"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941687"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EB188A3-D328-4D9F-9468-430DB3CCE564}"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432338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8"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8" y="1600205"/>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49" y="635649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C462732D-B858-4FAD-BBD3-2E5A19D025C0}" type="datetime1">
              <a:rPr lang="ja-JP" altLang="en-US" smtClean="0">
                <a:solidFill>
                  <a:prstClr val="black">
                    <a:tint val="75000"/>
                  </a:prstClr>
                </a:solidFill>
                <a:latin typeface="Calibri"/>
                <a:ea typeface="ＭＳ Ｐゴシック"/>
              </a:rPr>
              <a:t>2013/11/25</a:t>
            </a:fld>
            <a:endParaRPr lang="ja-JP" altLang="en-US">
              <a:solidFill>
                <a:prstClr val="black">
                  <a:tint val="75000"/>
                </a:prstClr>
              </a:solidFill>
              <a:latin typeface="Calibri"/>
              <a:ea typeface="ＭＳ Ｐゴシック"/>
            </a:endParaRPr>
          </a:p>
        </p:txBody>
      </p:sp>
      <p:sp>
        <p:nvSpPr>
          <p:cNvPr id="5" name="フッター プレースホルダ 4"/>
          <p:cNvSpPr>
            <a:spLocks noGrp="1"/>
          </p:cNvSpPr>
          <p:nvPr>
            <p:ph type="ftr" sz="quarter" idx="3"/>
          </p:nvPr>
        </p:nvSpPr>
        <p:spPr>
          <a:xfrm>
            <a:off x="3384550" y="635649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a:endParaRPr>
          </a:p>
        </p:txBody>
      </p:sp>
      <p:sp>
        <p:nvSpPr>
          <p:cNvPr id="6" name="スライド番号プレースホルダ 5"/>
          <p:cNvSpPr>
            <a:spLocks noGrp="1"/>
          </p:cNvSpPr>
          <p:nvPr>
            <p:ph type="sldNum" sz="quarter" idx="4"/>
          </p:nvPr>
        </p:nvSpPr>
        <p:spPr>
          <a:xfrm>
            <a:off x="7651781" y="6554829"/>
            <a:ext cx="2311400" cy="365125"/>
          </a:xfrm>
          <a:prstGeom prst="rect">
            <a:avLst/>
          </a:prstGeom>
        </p:spPr>
        <p:txBody>
          <a:bodyPr vert="horz" lIns="91440" tIns="45720" rIns="91440" bIns="45720" rtlCol="0" anchor="ctr"/>
          <a:lstStyle>
            <a:lvl1pPr algn="r">
              <a:defRPr sz="2000">
                <a:solidFill>
                  <a:schemeClr val="tx1"/>
                </a:solidFill>
                <a:ea typeface="ＤＨＰ平成ゴシックW5" pitchFamily="2" charset="-128"/>
              </a:defRPr>
            </a:lvl1pPr>
          </a:lstStyle>
          <a:p>
            <a:pPr fontAlgn="auto">
              <a:spcBef>
                <a:spcPts val="0"/>
              </a:spcBef>
              <a:spcAft>
                <a:spcPts val="0"/>
              </a:spcAft>
            </a:pPr>
            <a:fld id="{32927FFD-3D24-4EC2-AEC8-E83A8D96C0AC}" type="slidenum">
              <a:rPr lang="ja-JP" altLang="en-US" smtClean="0">
                <a:solidFill>
                  <a:prstClr val="black"/>
                </a:solidFill>
                <a:latin typeface="Calibri"/>
              </a:rPr>
              <a:pPr fontAlgn="auto">
                <a:spcBef>
                  <a:spcPts val="0"/>
                </a:spcBef>
                <a:spcAft>
                  <a:spcPts val="0"/>
                </a:spcAft>
              </a:pPr>
              <a:t>‹#›</a:t>
            </a:fld>
            <a:endParaRPr lang="ja-JP" altLang="en-US" dirty="0">
              <a:solidFill>
                <a:prstClr val="black"/>
              </a:solidFill>
              <a:latin typeface="Calibri"/>
            </a:endParaRPr>
          </a:p>
        </p:txBody>
      </p:sp>
    </p:spTree>
    <p:extLst>
      <p:ext uri="{BB962C8B-B14F-4D97-AF65-F5344CB8AC3E}">
        <p14:creationId xmlns:p14="http://schemas.microsoft.com/office/powerpoint/2010/main" val="2008339923"/>
      </p:ext>
    </p:extLst>
  </p:cSld>
  <p:clrMap bg1="lt1" tx1="dk1" bg2="lt2" tx2="dk2" accent1="accent1" accent2="accent2" accent3="accent3" accent4="accent4" accent5="accent5" accent6="accent6" hlink="hlink" folHlink="folHlink"/>
  <p:sldLayoutIdLst>
    <p:sldLayoutId id="2147484097" r:id="rId1"/>
    <p:sldLayoutId id="2147484098" r:id="rId2"/>
    <p:sldLayoutId id="2147484099" r:id="rId3"/>
    <p:sldLayoutId id="2147484100" r:id="rId4"/>
    <p:sldLayoutId id="2147484101" r:id="rId5"/>
    <p:sldLayoutId id="2147484102" r:id="rId6"/>
    <p:sldLayoutId id="2147484103" r:id="rId7"/>
    <p:sldLayoutId id="2147484104" r:id="rId8"/>
    <p:sldLayoutId id="2147484105" r:id="rId9"/>
    <p:sldLayoutId id="2147484106" r:id="rId10"/>
    <p:sldLayoutId id="2147484107"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chart" Target="../charts/chart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7"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1642" y="1340768"/>
            <a:ext cx="9940624" cy="4566370"/>
          </a:xfrm>
        </p:spPr>
        <p:txBody>
          <a:bodyPr>
            <a:normAutofit/>
          </a:bodyPr>
          <a:lstStyle/>
          <a:p>
            <a:pPr marL="182563" indent="0" algn="l">
              <a:spcBef>
                <a:spcPts val="600"/>
              </a:spcBef>
            </a:pPr>
            <a:r>
              <a:rPr lang="ja-JP" altLang="en-US" sz="3200" dirty="0" smtClean="0"/>
              <a:t>２．</a:t>
            </a:r>
            <a:r>
              <a:rPr lang="ja-JP" altLang="en-US" sz="3200" dirty="0"/>
              <a:t>地域支援事業の充実と介護予防給付の見直し</a:t>
            </a:r>
            <a:r>
              <a:rPr lang="en-US" altLang="ja-JP" sz="3200" dirty="0"/>
              <a:t/>
            </a:r>
            <a:br>
              <a:rPr lang="en-US" altLang="ja-JP" sz="3200" dirty="0"/>
            </a:br>
            <a:r>
              <a:rPr lang="en-US" altLang="ja-JP" sz="3200" dirty="0" smtClean="0"/>
              <a:t/>
            </a:r>
            <a:br>
              <a:rPr lang="en-US" altLang="ja-JP" sz="3200" dirty="0" smtClean="0"/>
            </a:br>
            <a:r>
              <a:rPr lang="ja-JP" altLang="en-US" sz="3200" dirty="0" smtClean="0"/>
              <a:t>（</a:t>
            </a:r>
            <a:r>
              <a:rPr lang="ja-JP" altLang="en-US" sz="3200" dirty="0"/>
              <a:t>１）在宅医療・介護の連携推進 </a:t>
            </a:r>
            <a:r>
              <a:rPr lang="en-US" altLang="ja-JP" sz="3200" dirty="0"/>
              <a:t/>
            </a:r>
            <a:br>
              <a:rPr lang="en-US" altLang="ja-JP" sz="3200" dirty="0"/>
            </a:br>
            <a:r>
              <a:rPr lang="ja-JP" altLang="en-US" sz="3200" dirty="0"/>
              <a:t>（２）認知症施策の推進</a:t>
            </a:r>
            <a:r>
              <a:rPr lang="en-US" altLang="ja-JP" sz="3200" dirty="0"/>
              <a:t/>
            </a:r>
            <a:br>
              <a:rPr lang="en-US" altLang="ja-JP" sz="3200" dirty="0"/>
            </a:br>
            <a:r>
              <a:rPr lang="ja-JP" altLang="en-US" sz="3200" dirty="0"/>
              <a:t>（３）地域ケア会議の充実　</a:t>
            </a:r>
            <a:r>
              <a:rPr lang="en-US" altLang="ja-JP" sz="3200" dirty="0"/>
              <a:t/>
            </a:r>
            <a:br>
              <a:rPr lang="en-US" altLang="ja-JP" sz="3200" dirty="0"/>
            </a:br>
            <a:r>
              <a:rPr lang="ja-JP" altLang="en-US" sz="3200" dirty="0"/>
              <a:t>（４）生活支援・介護予防の充実</a:t>
            </a:r>
            <a:r>
              <a:rPr lang="en-US" altLang="ja-JP" sz="3200" dirty="0"/>
              <a:t/>
            </a:r>
            <a:br>
              <a:rPr lang="en-US" altLang="ja-JP" sz="3200" dirty="0"/>
            </a:br>
            <a:r>
              <a:rPr lang="ja-JP" altLang="en-US" sz="3200" dirty="0"/>
              <a:t>（５）介護予防給付（訪問介護・通所介護）の見直しと </a:t>
            </a:r>
            <a:r>
              <a:rPr lang="ja-JP" altLang="en-US" sz="3200" dirty="0" smtClean="0"/>
              <a:t>地</a:t>
            </a:r>
            <a:r>
              <a:rPr lang="en-US" altLang="ja-JP" sz="3200" dirty="0" smtClean="0"/>
              <a:t/>
            </a:r>
            <a:br>
              <a:rPr lang="en-US" altLang="ja-JP" sz="3200" dirty="0" smtClean="0"/>
            </a:br>
            <a:r>
              <a:rPr lang="ja-JP" altLang="en-US" sz="3200" dirty="0"/>
              <a:t>　</a:t>
            </a:r>
            <a:r>
              <a:rPr lang="ja-JP" altLang="en-US" sz="3200" dirty="0" smtClean="0"/>
              <a:t>域</a:t>
            </a:r>
            <a:r>
              <a:rPr lang="ja-JP" altLang="en-US" sz="3200" dirty="0"/>
              <a:t>支援事業の充実等</a:t>
            </a:r>
            <a:r>
              <a:rPr lang="en-US" altLang="ja-JP" sz="3200" dirty="0"/>
              <a:t/>
            </a:r>
            <a:br>
              <a:rPr lang="en-US" altLang="ja-JP" sz="3200" dirty="0"/>
            </a:br>
            <a:r>
              <a:rPr lang="ja-JP" altLang="en-US" sz="3200" dirty="0"/>
              <a:t>（６）介護予防事業の</a:t>
            </a:r>
            <a:r>
              <a:rPr lang="ja-JP" altLang="en-US" sz="3200" dirty="0" smtClean="0"/>
              <a:t>見直し</a:t>
            </a:r>
            <a:endParaRPr kumimoji="1" lang="ja-JP" altLang="en-US" sz="3100" dirty="0"/>
          </a:p>
        </p:txBody>
      </p:sp>
      <p:sp>
        <p:nvSpPr>
          <p:cNvPr id="5" name="スライド番号プレースホルダー 4"/>
          <p:cNvSpPr>
            <a:spLocks noGrp="1"/>
          </p:cNvSpPr>
          <p:nvPr>
            <p:ph type="sldNum" sz="quarter" idx="12"/>
          </p:nvPr>
        </p:nvSpPr>
        <p:spPr>
          <a:xfrm>
            <a:off x="9201472" y="6122211"/>
            <a:ext cx="598211" cy="720086"/>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kern="0" dirty="0" smtClean="0">
                <a:solidFill>
                  <a:sysClr val="windowText" lastClr="000000"/>
                </a:solidFill>
                <a:cs typeface="Arial" panose="020B0604020202020204" pitchFamily="34" charset="0"/>
              </a:rPr>
              <a:t>15</a:t>
            </a:r>
            <a:endParaRPr kumimoji="0" lang="ja-JP" altLang="en-US" sz="2400" b="0" i="0" u="none" strike="noStrike" kern="0" cap="none" spc="0" normalizeH="0" baseline="0" noProof="0" dirty="0">
              <a:ln>
                <a:noFill/>
              </a:ln>
              <a:solidFill>
                <a:sysClr val="windowText" lastClr="000000"/>
              </a:solidFill>
              <a:effectLst/>
              <a:uLnTx/>
              <a:uFillTx/>
              <a:cs typeface="Arial" panose="020B0604020202020204" pitchFamily="34" charset="0"/>
            </a:endParaRPr>
          </a:p>
        </p:txBody>
      </p:sp>
    </p:spTree>
    <p:extLst>
      <p:ext uri="{BB962C8B-B14F-4D97-AF65-F5344CB8AC3E}">
        <p14:creationId xmlns:p14="http://schemas.microsoft.com/office/powerpoint/2010/main" val="3508777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グループ化 22"/>
          <p:cNvGrpSpPr/>
          <p:nvPr/>
        </p:nvGrpSpPr>
        <p:grpSpPr>
          <a:xfrm>
            <a:off x="198840" y="3789039"/>
            <a:ext cx="6482375" cy="2952335"/>
            <a:chOff x="341785" y="2561470"/>
            <a:chExt cx="3744912" cy="3526330"/>
          </a:xfrm>
        </p:grpSpPr>
        <p:grpSp>
          <p:nvGrpSpPr>
            <p:cNvPr id="10" name="グループ化 9"/>
            <p:cNvGrpSpPr/>
            <p:nvPr/>
          </p:nvGrpSpPr>
          <p:grpSpPr>
            <a:xfrm>
              <a:off x="341785" y="2561470"/>
              <a:ext cx="3744912" cy="3526330"/>
              <a:chOff x="467544" y="3079053"/>
              <a:chExt cx="4680520" cy="2777382"/>
            </a:xfrm>
          </p:grpSpPr>
          <p:sp>
            <p:nvSpPr>
              <p:cNvPr id="6" name="角丸四角形 5"/>
              <p:cNvSpPr/>
              <p:nvPr/>
            </p:nvSpPr>
            <p:spPr>
              <a:xfrm>
                <a:off x="467544" y="3079053"/>
                <a:ext cx="4680520" cy="2777382"/>
              </a:xfrm>
              <a:prstGeom prst="roundRect">
                <a:avLst/>
              </a:prstGeom>
              <a:solidFill>
                <a:schemeClr val="accent2">
                  <a:lumMod val="20000"/>
                  <a:lumOff val="80000"/>
                </a:schemeClr>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ltLang="ja-JP" dirty="0" smtClean="0">
                  <a:solidFill>
                    <a:prstClr val="white"/>
                  </a:solidFill>
                </a:endParaRPr>
              </a:p>
              <a:p>
                <a:pPr algn="ctr" fontAlgn="auto">
                  <a:spcBef>
                    <a:spcPts val="0"/>
                  </a:spcBef>
                  <a:spcAft>
                    <a:spcPts val="0"/>
                  </a:spcAft>
                </a:pPr>
                <a:endParaRPr lang="en-US" altLang="ja-JP" dirty="0" smtClean="0">
                  <a:solidFill>
                    <a:prstClr val="white"/>
                  </a:solidFill>
                </a:endParaRPr>
              </a:p>
              <a:p>
                <a:pPr algn="ctr" fontAlgn="auto">
                  <a:spcBef>
                    <a:spcPts val="0"/>
                  </a:spcBef>
                  <a:spcAft>
                    <a:spcPts val="0"/>
                  </a:spcAft>
                </a:pPr>
                <a:endParaRPr lang="en-US" altLang="ja-JP" dirty="0" smtClean="0">
                  <a:solidFill>
                    <a:prstClr val="white"/>
                  </a:solidFill>
                </a:endParaRPr>
              </a:p>
              <a:p>
                <a:pPr algn="ctr" fontAlgn="auto">
                  <a:spcBef>
                    <a:spcPts val="0"/>
                  </a:spcBef>
                  <a:spcAft>
                    <a:spcPts val="0"/>
                  </a:spcAft>
                </a:pPr>
                <a:endParaRPr lang="en-US" altLang="ja-JP" dirty="0" smtClean="0">
                  <a:solidFill>
                    <a:prstClr val="white"/>
                  </a:solidFill>
                </a:endParaRPr>
              </a:p>
              <a:p>
                <a:pPr algn="ctr" fontAlgn="auto">
                  <a:spcBef>
                    <a:spcPts val="0"/>
                  </a:spcBef>
                  <a:spcAft>
                    <a:spcPts val="0"/>
                  </a:spcAft>
                </a:pPr>
                <a:endParaRPr lang="en-US" altLang="ja-JP" dirty="0" smtClean="0">
                  <a:solidFill>
                    <a:prstClr val="white"/>
                  </a:solidFill>
                </a:endParaRPr>
              </a:p>
              <a:p>
                <a:pPr algn="ctr" fontAlgn="auto">
                  <a:spcBef>
                    <a:spcPts val="0"/>
                  </a:spcBef>
                  <a:spcAft>
                    <a:spcPts val="0"/>
                  </a:spcAft>
                </a:pPr>
                <a:endParaRPr lang="en-US" altLang="ja-JP" dirty="0" smtClean="0">
                  <a:solidFill>
                    <a:prstClr val="white"/>
                  </a:solidFill>
                </a:endParaRPr>
              </a:p>
              <a:p>
                <a:pPr algn="ctr" fontAlgn="auto">
                  <a:spcBef>
                    <a:spcPts val="0"/>
                  </a:spcBef>
                  <a:spcAft>
                    <a:spcPts val="0"/>
                  </a:spcAft>
                </a:pPr>
                <a:endParaRPr lang="en-US" altLang="ja-JP" dirty="0" smtClean="0">
                  <a:solidFill>
                    <a:prstClr val="white"/>
                  </a:solidFill>
                </a:endParaRPr>
              </a:p>
              <a:p>
                <a:pPr algn="ctr" fontAlgn="auto">
                  <a:spcBef>
                    <a:spcPts val="0"/>
                  </a:spcBef>
                  <a:spcAft>
                    <a:spcPts val="0"/>
                  </a:spcAft>
                </a:pPr>
                <a:endParaRPr lang="en-US" altLang="ja-JP" dirty="0" smtClean="0">
                  <a:solidFill>
                    <a:prstClr val="white"/>
                  </a:solidFill>
                </a:endParaRPr>
              </a:p>
              <a:p>
                <a:pPr algn="ctr" fontAlgn="auto">
                  <a:spcBef>
                    <a:spcPts val="0"/>
                  </a:spcBef>
                  <a:spcAft>
                    <a:spcPts val="0"/>
                  </a:spcAft>
                </a:pPr>
                <a:endParaRPr lang="ja-JP" altLang="en-US" dirty="0">
                  <a:solidFill>
                    <a:prstClr val="white"/>
                  </a:solidFill>
                </a:endParaRPr>
              </a:p>
            </p:txBody>
          </p:sp>
          <p:sp>
            <p:nvSpPr>
              <p:cNvPr id="7" name="正方形/長方形 6"/>
              <p:cNvSpPr/>
              <p:nvPr/>
            </p:nvSpPr>
            <p:spPr>
              <a:xfrm>
                <a:off x="720923" y="3417757"/>
                <a:ext cx="4104455" cy="1477789"/>
              </a:xfrm>
              <a:prstGeom prst="rect">
                <a:avLst/>
              </a:prstGeom>
              <a:solidFill>
                <a:schemeClr val="bg1"/>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ja-JP" altLang="en-US" sz="1600" b="1" dirty="0" smtClean="0">
                    <a:solidFill>
                      <a:prstClr val="black"/>
                    </a:solidFill>
                  </a:rPr>
                  <a:t>包括的支援事業</a:t>
                </a:r>
                <a:endParaRPr lang="en-US" altLang="ja-JP" sz="1600" b="1" dirty="0" smtClean="0">
                  <a:solidFill>
                    <a:prstClr val="black"/>
                  </a:solidFill>
                </a:endParaRPr>
              </a:p>
              <a:p>
                <a:pPr fontAlgn="auto">
                  <a:spcBef>
                    <a:spcPts val="0"/>
                  </a:spcBef>
                  <a:spcAft>
                    <a:spcPts val="0"/>
                  </a:spcAft>
                </a:pPr>
                <a:r>
                  <a:rPr lang="ja-JP" altLang="en-US" sz="1400" dirty="0" smtClean="0">
                    <a:solidFill>
                      <a:prstClr val="black"/>
                    </a:solidFill>
                  </a:rPr>
                  <a:t>　・介護予防ケアマネジメント業務</a:t>
                </a:r>
                <a:endParaRPr lang="en-US" altLang="ja-JP" sz="1400" dirty="0" smtClean="0">
                  <a:solidFill>
                    <a:prstClr val="black"/>
                  </a:solidFill>
                </a:endParaRPr>
              </a:p>
              <a:p>
                <a:pPr fontAlgn="auto">
                  <a:spcBef>
                    <a:spcPts val="0"/>
                  </a:spcBef>
                  <a:spcAft>
                    <a:spcPts val="0"/>
                  </a:spcAft>
                </a:pPr>
                <a:r>
                  <a:rPr lang="ja-JP" altLang="en-US" sz="1400" dirty="0" smtClean="0">
                    <a:solidFill>
                      <a:prstClr val="black"/>
                    </a:solidFill>
                  </a:rPr>
                  <a:t>　・総合相談支援業務</a:t>
                </a:r>
                <a:endParaRPr lang="en-US" altLang="ja-JP" sz="1400" dirty="0" smtClean="0">
                  <a:solidFill>
                    <a:prstClr val="black"/>
                  </a:solidFill>
                </a:endParaRPr>
              </a:p>
              <a:p>
                <a:pPr fontAlgn="auto">
                  <a:spcBef>
                    <a:spcPts val="0"/>
                  </a:spcBef>
                  <a:spcAft>
                    <a:spcPts val="0"/>
                  </a:spcAft>
                </a:pPr>
                <a:r>
                  <a:rPr lang="ja-JP" altLang="en-US" sz="1400" dirty="0" smtClean="0">
                    <a:solidFill>
                      <a:prstClr val="black"/>
                    </a:solidFill>
                  </a:rPr>
                  <a:t>　・権利擁護業務</a:t>
                </a:r>
                <a:endParaRPr lang="en-US" altLang="ja-JP" sz="1400" dirty="0" smtClean="0">
                  <a:solidFill>
                    <a:prstClr val="black"/>
                  </a:solidFill>
                </a:endParaRPr>
              </a:p>
              <a:p>
                <a:pPr fontAlgn="auto">
                  <a:spcBef>
                    <a:spcPts val="0"/>
                  </a:spcBef>
                  <a:spcAft>
                    <a:spcPts val="0"/>
                  </a:spcAft>
                </a:pPr>
                <a:r>
                  <a:rPr lang="ja-JP" altLang="en-US" sz="1400" dirty="0" smtClean="0">
                    <a:solidFill>
                      <a:prstClr val="black"/>
                    </a:solidFill>
                  </a:rPr>
                  <a:t>　・包括的・継続的マネジメント支援業務</a:t>
                </a:r>
                <a:endParaRPr lang="en-US" altLang="ja-JP" sz="1400" dirty="0" smtClean="0">
                  <a:solidFill>
                    <a:prstClr val="black"/>
                  </a:solidFill>
                </a:endParaRPr>
              </a:p>
              <a:p>
                <a:pPr fontAlgn="auto">
                  <a:spcBef>
                    <a:spcPts val="0"/>
                  </a:spcBef>
                  <a:spcAft>
                    <a:spcPts val="0"/>
                  </a:spcAft>
                </a:pPr>
                <a:r>
                  <a:rPr lang="ja-JP" altLang="en-US" sz="1400" dirty="0">
                    <a:solidFill>
                      <a:prstClr val="black"/>
                    </a:solidFill>
                  </a:rPr>
                  <a:t>　</a:t>
                </a:r>
              </a:p>
            </p:txBody>
          </p:sp>
          <p:sp>
            <p:nvSpPr>
              <p:cNvPr id="8" name="正方形/長方形 7"/>
              <p:cNvSpPr/>
              <p:nvPr/>
            </p:nvSpPr>
            <p:spPr>
              <a:xfrm>
                <a:off x="723160" y="4962500"/>
                <a:ext cx="4104455" cy="364841"/>
              </a:xfrm>
              <a:prstGeom prst="rect">
                <a:avLst/>
              </a:prstGeom>
              <a:solidFill>
                <a:schemeClr val="bg1"/>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ja-JP" altLang="en-US" sz="1600" b="1" dirty="0" smtClean="0">
                    <a:solidFill>
                      <a:prstClr val="black"/>
                    </a:solidFill>
                  </a:rPr>
                  <a:t>介護予防事業</a:t>
                </a:r>
                <a:endParaRPr lang="en-US" altLang="ja-JP" sz="1600" dirty="0" smtClean="0">
                  <a:solidFill>
                    <a:prstClr val="black"/>
                  </a:solidFill>
                </a:endParaRPr>
              </a:p>
            </p:txBody>
          </p:sp>
          <p:sp>
            <p:nvSpPr>
              <p:cNvPr id="9" name="正方形/長方形 8"/>
              <p:cNvSpPr/>
              <p:nvPr/>
            </p:nvSpPr>
            <p:spPr>
              <a:xfrm>
                <a:off x="720924" y="5382243"/>
                <a:ext cx="4104456" cy="368853"/>
              </a:xfrm>
              <a:prstGeom prst="rect">
                <a:avLst/>
              </a:prstGeom>
              <a:solidFill>
                <a:schemeClr val="bg1"/>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ja-JP" altLang="en-US" sz="1600" b="1" dirty="0" smtClean="0">
                    <a:solidFill>
                      <a:prstClr val="black"/>
                    </a:solidFill>
                  </a:rPr>
                  <a:t>任意事業</a:t>
                </a:r>
                <a:endParaRPr lang="en-US" altLang="ja-JP" sz="1600" dirty="0" smtClean="0">
                  <a:solidFill>
                    <a:prstClr val="black"/>
                  </a:solidFill>
                </a:endParaRPr>
              </a:p>
            </p:txBody>
          </p:sp>
        </p:grpSp>
        <p:sp>
          <p:nvSpPr>
            <p:cNvPr id="11" name="正方形/長方形 10"/>
            <p:cNvSpPr/>
            <p:nvPr/>
          </p:nvSpPr>
          <p:spPr>
            <a:xfrm>
              <a:off x="1528451" y="2614462"/>
              <a:ext cx="1316125" cy="441138"/>
            </a:xfrm>
            <a:prstGeom prst="rect">
              <a:avLst/>
            </a:prstGeom>
          </p:spPr>
          <p:txBody>
            <a:bodyPr wrap="none">
              <a:spAutoFit/>
            </a:bodyPr>
            <a:lstStyle/>
            <a:p>
              <a:pPr algn="ctr" fontAlgn="auto">
                <a:spcBef>
                  <a:spcPts val="0"/>
                </a:spcBef>
                <a:spcAft>
                  <a:spcPts val="0"/>
                </a:spcAft>
              </a:pPr>
              <a:r>
                <a:rPr lang="ja-JP" altLang="en-US" b="1" dirty="0">
                  <a:solidFill>
                    <a:prstClr val="black"/>
                  </a:solidFill>
                  <a:latin typeface="Calibri"/>
                  <a:ea typeface="ＭＳ Ｐゴシック"/>
                </a:rPr>
                <a:t>地域支援</a:t>
              </a:r>
              <a:r>
                <a:rPr lang="ja-JP" altLang="en-US" b="1" dirty="0" smtClean="0">
                  <a:solidFill>
                    <a:prstClr val="black"/>
                  </a:solidFill>
                  <a:latin typeface="Calibri"/>
                  <a:ea typeface="ＭＳ Ｐゴシック"/>
                </a:rPr>
                <a:t>事業（現行）</a:t>
              </a:r>
              <a:endParaRPr lang="en-US" altLang="ja-JP" dirty="0">
                <a:solidFill>
                  <a:prstClr val="black"/>
                </a:solidFill>
                <a:latin typeface="Calibri"/>
                <a:ea typeface="ＭＳ Ｐゴシック"/>
              </a:endParaRPr>
            </a:p>
          </p:txBody>
        </p:sp>
      </p:grpSp>
      <p:sp>
        <p:nvSpPr>
          <p:cNvPr id="14" name="スライド番号プレースホルダー 1"/>
          <p:cNvSpPr txBox="1">
            <a:spLocks noGrp="1"/>
          </p:cNvSpPr>
          <p:nvPr/>
        </p:nvSpPr>
        <p:spPr bwMode="auto">
          <a:xfrm>
            <a:off x="9481679" y="6520653"/>
            <a:ext cx="424322" cy="365125"/>
          </a:xfrm>
          <a:prstGeom prst="rect">
            <a:avLst/>
          </a:prstGeom>
          <a:noFill/>
          <a:ln>
            <a:miter lim="800000"/>
            <a:headEnd/>
            <a:tailEnd/>
          </a:ln>
        </p:spPr>
        <p:txBody>
          <a:bodyPr lIns="91413" tIns="45707" rIns="91413" bIns="45707" anchor="ctr"/>
          <a:lstStyle/>
          <a:p>
            <a:pPr algn="r" fontAlgn="auto">
              <a:spcBef>
                <a:spcPts val="0"/>
              </a:spcBef>
              <a:spcAft>
                <a:spcPts val="0"/>
              </a:spcAft>
              <a:defRPr/>
            </a:pPr>
            <a:endParaRPr lang="en-US" altLang="ja-JP" sz="1200" dirty="0">
              <a:solidFill>
                <a:srgbClr val="000000"/>
              </a:solidFill>
              <a:latin typeface="HG丸ｺﾞｼｯｸM-PRO" pitchFamily="50" charset="-128"/>
              <a:ea typeface="HG丸ｺﾞｼｯｸM-PRO" pitchFamily="50" charset="-128"/>
            </a:endParaRPr>
          </a:p>
        </p:txBody>
      </p:sp>
      <p:sp>
        <p:nvSpPr>
          <p:cNvPr id="17" name="角丸四角形 16"/>
          <p:cNvSpPr/>
          <p:nvPr/>
        </p:nvSpPr>
        <p:spPr>
          <a:xfrm>
            <a:off x="4200596" y="4509120"/>
            <a:ext cx="2033702" cy="700976"/>
          </a:xfrm>
          <a:prstGeom prst="roundRect">
            <a:avLst/>
          </a:prstGeom>
          <a:solidFill>
            <a:schemeClr val="tx2">
              <a:lumMod val="20000"/>
              <a:lumOff val="80000"/>
            </a:schemeClr>
          </a:solidFill>
          <a:ln w="12700">
            <a:solidFill>
              <a:schemeClr val="accent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ja-JP" altLang="en-US" sz="1600" dirty="0" smtClean="0">
                <a:solidFill>
                  <a:prstClr val="black"/>
                </a:solidFill>
              </a:rPr>
              <a:t>地域包括支援センターに一括して委託</a:t>
            </a:r>
            <a:endParaRPr lang="en-US" altLang="ja-JP" sz="1600" dirty="0" smtClean="0">
              <a:solidFill>
                <a:prstClr val="black"/>
              </a:solidFill>
            </a:endParaRPr>
          </a:p>
        </p:txBody>
      </p:sp>
      <p:sp>
        <p:nvSpPr>
          <p:cNvPr id="15" name="角丸四角形吹き出し 14"/>
          <p:cNvSpPr/>
          <p:nvPr/>
        </p:nvSpPr>
        <p:spPr>
          <a:xfrm>
            <a:off x="704527" y="4509120"/>
            <a:ext cx="3240361" cy="917980"/>
          </a:xfrm>
          <a:prstGeom prst="wedgeRoundRectCallout">
            <a:avLst>
              <a:gd name="adj1" fmla="val 59273"/>
              <a:gd name="adj2" fmla="val -9441"/>
              <a:gd name="adj3" fmla="val 16667"/>
            </a:avLst>
          </a:prstGeom>
          <a:no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吹き出し 17"/>
          <p:cNvSpPr/>
          <p:nvPr/>
        </p:nvSpPr>
        <p:spPr>
          <a:xfrm>
            <a:off x="6897216" y="4758944"/>
            <a:ext cx="2768768" cy="902304"/>
          </a:xfrm>
          <a:prstGeom prst="wedgeRoundRectCallout">
            <a:avLst>
              <a:gd name="adj1" fmla="val -155046"/>
              <a:gd name="adj2" fmla="val 9096"/>
              <a:gd name="adj3" fmla="val 16667"/>
            </a:avLst>
          </a:prstGeom>
          <a:solidFill>
            <a:schemeClr val="tx2">
              <a:lumMod val="20000"/>
              <a:lumOff val="8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600" dirty="0" smtClean="0">
              <a:solidFill>
                <a:schemeClr val="tx1"/>
              </a:solidFill>
            </a:endParaRPr>
          </a:p>
          <a:p>
            <a:pPr algn="ctr"/>
            <a:r>
              <a:rPr kumimoji="1" lang="ja-JP" altLang="en-US" sz="1600" dirty="0" smtClean="0">
                <a:solidFill>
                  <a:schemeClr val="tx1"/>
                </a:solidFill>
              </a:rPr>
              <a:t>在宅医療・介護の連携推進に</a:t>
            </a:r>
            <a:r>
              <a:rPr lang="ja-JP" altLang="en-US" sz="1600" dirty="0">
                <a:solidFill>
                  <a:schemeClr val="tx1"/>
                </a:solidFill>
              </a:rPr>
              <a:t>係る</a:t>
            </a:r>
            <a:r>
              <a:rPr kumimoji="1" lang="ja-JP" altLang="en-US" sz="1600" dirty="0" smtClean="0">
                <a:solidFill>
                  <a:schemeClr val="tx1"/>
                </a:solidFill>
              </a:rPr>
              <a:t>事業を追加</a:t>
            </a:r>
            <a:endParaRPr kumimoji="1" lang="en-US" altLang="ja-JP" sz="1600" dirty="0" smtClean="0">
              <a:solidFill>
                <a:schemeClr val="tx1"/>
              </a:solidFill>
            </a:endParaRPr>
          </a:p>
          <a:p>
            <a:pPr algn="ctr"/>
            <a:endParaRPr kumimoji="1" lang="ja-JP" altLang="en-US" sz="1600" dirty="0">
              <a:solidFill>
                <a:schemeClr val="tx1"/>
              </a:solidFill>
            </a:endParaRPr>
          </a:p>
        </p:txBody>
      </p:sp>
      <p:sp>
        <p:nvSpPr>
          <p:cNvPr id="16" name="角丸四角形 15"/>
          <p:cNvSpPr/>
          <p:nvPr/>
        </p:nvSpPr>
        <p:spPr>
          <a:xfrm>
            <a:off x="6897216" y="6072320"/>
            <a:ext cx="2768768" cy="557097"/>
          </a:xfrm>
          <a:prstGeom prst="roundRect">
            <a:avLst/>
          </a:prstGeom>
          <a:solidFill>
            <a:schemeClr val="tx2">
              <a:lumMod val="20000"/>
              <a:lumOff val="80000"/>
            </a:schemeClr>
          </a:solidFill>
          <a:ln w="12700">
            <a:solidFill>
              <a:schemeClr val="accent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ja-JP" altLang="en-US" sz="1600" dirty="0" smtClean="0">
                <a:solidFill>
                  <a:prstClr val="black"/>
                </a:solidFill>
              </a:rPr>
              <a:t>　他の事業とは別に委託可能</a:t>
            </a:r>
            <a:endParaRPr lang="en-US" altLang="ja-JP" sz="1600" dirty="0" smtClean="0">
              <a:solidFill>
                <a:prstClr val="black"/>
              </a:solidFill>
            </a:endParaRPr>
          </a:p>
        </p:txBody>
      </p:sp>
      <p:sp>
        <p:nvSpPr>
          <p:cNvPr id="3" name="下矢印 2"/>
          <p:cNvSpPr/>
          <p:nvPr/>
        </p:nvSpPr>
        <p:spPr>
          <a:xfrm>
            <a:off x="8121352" y="5791174"/>
            <a:ext cx="288032" cy="19391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198840" y="692696"/>
            <a:ext cx="9467147" cy="2834210"/>
          </a:xfrm>
          <a:prstGeom prst="rect">
            <a:avLst/>
          </a:prstGeom>
          <a:solidFill>
            <a:schemeClr val="bg1"/>
          </a:solidFill>
          <a:ln w="19050">
            <a:solidFill>
              <a:schemeClr val="tx1"/>
            </a:solidFill>
          </a:ln>
          <a:effectLst>
            <a:outerShdw blurRad="50800" dist="38100" dir="2700000" algn="tl" rotWithShape="0">
              <a:prstClr val="black">
                <a:alpha val="40000"/>
              </a:prstClr>
            </a:outerShdw>
          </a:effectLst>
        </p:spPr>
        <p:txBody>
          <a:bodyPr wrap="square" lIns="108000" tIns="108000" rIns="144000" bIns="108000" rtlCol="0">
            <a:spAutoFit/>
          </a:bodyPr>
          <a:lstStyle/>
          <a:p>
            <a:pPr marL="271463" indent="-271463" algn="just"/>
            <a:r>
              <a:rPr lang="ja-JP" altLang="en-US" sz="1600" dirty="0" smtClean="0">
                <a:latin typeface="ＭＳ ゴシック" pitchFamily="49" charset="-128"/>
                <a:ea typeface="ＭＳ ゴシック" pitchFamily="49" charset="-128"/>
              </a:rPr>
              <a:t>○　在宅医療連携拠点事業（平成</a:t>
            </a:r>
            <a:r>
              <a:rPr lang="en-US" altLang="ja-JP" sz="1600" dirty="0" smtClean="0">
                <a:latin typeface="ＭＳ ゴシック" pitchFamily="49" charset="-128"/>
                <a:ea typeface="ＭＳ ゴシック" pitchFamily="49" charset="-128"/>
              </a:rPr>
              <a:t>23</a:t>
            </a:r>
            <a:r>
              <a:rPr lang="ja-JP" altLang="en-US" sz="1600" dirty="0" smtClean="0">
                <a:latin typeface="ＭＳ ゴシック" pitchFamily="49" charset="-128"/>
                <a:ea typeface="ＭＳ ゴシック" pitchFamily="49" charset="-128"/>
              </a:rPr>
              <a:t>・</a:t>
            </a:r>
            <a:r>
              <a:rPr lang="en-US" altLang="ja-JP" sz="1600" dirty="0" smtClean="0">
                <a:latin typeface="ＭＳ ゴシック" pitchFamily="49" charset="-128"/>
                <a:ea typeface="ＭＳ ゴシック" pitchFamily="49" charset="-128"/>
              </a:rPr>
              <a:t>24</a:t>
            </a:r>
            <a:r>
              <a:rPr lang="ja-JP" altLang="en-US" sz="1600" dirty="0" smtClean="0">
                <a:latin typeface="ＭＳ ゴシック" pitchFamily="49" charset="-128"/>
                <a:ea typeface="ＭＳ ゴシック" pitchFamily="49" charset="-128"/>
              </a:rPr>
              <a:t>年度）、在宅医療推進事業（平成</a:t>
            </a:r>
            <a:r>
              <a:rPr lang="en-US" altLang="ja-JP" sz="1600" dirty="0">
                <a:latin typeface="ＭＳ ゴシック" pitchFamily="49" charset="-128"/>
                <a:ea typeface="ＭＳ ゴシック" pitchFamily="49" charset="-128"/>
              </a:rPr>
              <a:t>25</a:t>
            </a:r>
            <a:r>
              <a:rPr lang="ja-JP" altLang="en-US" sz="1600" dirty="0" smtClean="0">
                <a:latin typeface="ＭＳ ゴシック" pitchFamily="49" charset="-128"/>
                <a:ea typeface="ＭＳ ゴシック" pitchFamily="49" charset="-128"/>
              </a:rPr>
              <a:t>年度～）の成果を踏まえ、在宅医療・介護の連携推進について、介護保険法の中で恒久的な制度として位置づけ、全国的に取り組むこととしてはどうか。</a:t>
            </a:r>
            <a:endParaRPr lang="en-US" altLang="ja-JP" sz="1600" dirty="0" smtClean="0">
              <a:latin typeface="ＭＳ ゴシック" pitchFamily="49" charset="-128"/>
              <a:ea typeface="ＭＳ ゴシック" pitchFamily="49" charset="-128"/>
            </a:endParaRPr>
          </a:p>
          <a:p>
            <a:pPr marL="271463" indent="-271463" algn="just">
              <a:spcBef>
                <a:spcPts val="600"/>
              </a:spcBef>
            </a:pPr>
            <a:r>
              <a:rPr lang="ja-JP" altLang="en-US" sz="1600" dirty="0" smtClean="0">
                <a:latin typeface="ＭＳ ゴシック" pitchFamily="49" charset="-128"/>
                <a:ea typeface="ＭＳ ゴシック" pitchFamily="49" charset="-128"/>
              </a:rPr>
              <a:t>○　具体的には、医療に係る専門的な知識及び経験を活用した地域における医療と介護の連携の推進について介護保険法の地域支援事業の包括的支援事業に位置づけ、市町村が主体となり、取り組むこととしてはどうか。</a:t>
            </a:r>
            <a:endParaRPr lang="en-US" altLang="ja-JP" sz="1600" dirty="0" smtClean="0">
              <a:latin typeface="ＭＳ ゴシック" pitchFamily="49" charset="-128"/>
              <a:ea typeface="ＭＳ ゴシック" pitchFamily="49" charset="-128"/>
            </a:endParaRPr>
          </a:p>
          <a:p>
            <a:pPr marL="271463" indent="-271463" algn="just">
              <a:spcBef>
                <a:spcPts val="600"/>
              </a:spcBef>
            </a:pPr>
            <a:r>
              <a:rPr lang="ja-JP" altLang="en-US" sz="1600" dirty="0" smtClean="0">
                <a:latin typeface="ＭＳ ゴシック" pitchFamily="49" charset="-128"/>
                <a:ea typeface="ＭＳ ゴシック" pitchFamily="49" charset="-128"/>
              </a:rPr>
              <a:t>○　その際、現行制度では包括的支援事業を委託する場合、事業の全てにつき一括して行うことと　規定されているが、医療に係る専門的な知識及び経験が必要である業務の趣旨に鑑み、在宅医療・介護の連携推進に係る事業については、これらを適切に実施できる事業体に、他の事業とは別に委託できる仕組みが必要ではないか。</a:t>
            </a:r>
            <a:endParaRPr kumimoji="1" lang="ja-JP" altLang="en-US" sz="1600" dirty="0">
              <a:latin typeface="ＭＳ ゴシック" pitchFamily="49" charset="-128"/>
              <a:ea typeface="ＭＳ ゴシック" pitchFamily="49" charset="-128"/>
            </a:endParaRPr>
          </a:p>
        </p:txBody>
      </p:sp>
      <p:sp>
        <p:nvSpPr>
          <p:cNvPr id="19" name="タイトル 60"/>
          <p:cNvSpPr txBox="1">
            <a:spLocks/>
          </p:cNvSpPr>
          <p:nvPr/>
        </p:nvSpPr>
        <p:spPr>
          <a:xfrm>
            <a:off x="139772" y="72008"/>
            <a:ext cx="9565756" cy="404664"/>
          </a:xfrm>
          <a:prstGeom prst="rect">
            <a:avLst/>
          </a:prstGeom>
          <a:solidFill>
            <a:srgbClr val="FFFF00">
              <a:alpha val="29000"/>
            </a:srgbClr>
          </a:solidFill>
          <a:ln>
            <a:solidFill>
              <a:schemeClr val="tx1"/>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400" dirty="0" smtClean="0">
                <a:latin typeface="HGP創英角ｺﾞｼｯｸUB" pitchFamily="50" charset="-128"/>
                <a:ea typeface="HGP創英角ｺﾞｼｯｸUB" pitchFamily="50" charset="-128"/>
              </a:rPr>
              <a:t>　（１）在宅医療・介護の連携推進</a:t>
            </a:r>
            <a:endParaRPr lang="ja-JP" altLang="en-US" sz="2400" dirty="0">
              <a:latin typeface="HGP創英角ｺﾞｼｯｸUB" pitchFamily="50" charset="-128"/>
              <a:ea typeface="HGP創英角ｺﾞｼｯｸUB" pitchFamily="50" charset="-128"/>
            </a:endParaRPr>
          </a:p>
        </p:txBody>
      </p:sp>
      <p:sp>
        <p:nvSpPr>
          <p:cNvPr id="20" name="スライド番号プレースホルダー 4"/>
          <p:cNvSpPr>
            <a:spLocks noGrp="1"/>
          </p:cNvSpPr>
          <p:nvPr>
            <p:ph type="sldNum" sz="quarter" idx="12"/>
          </p:nvPr>
        </p:nvSpPr>
        <p:spPr>
          <a:xfrm>
            <a:off x="9273481" y="6433356"/>
            <a:ext cx="632520" cy="424644"/>
          </a:xfrm>
          <a:prstGeom prst="rect">
            <a:avLst/>
          </a:prstGeom>
          <a:solidFill>
            <a:schemeClr val="bg1">
              <a:alpha val="65000"/>
            </a:schemeClr>
          </a:solidFill>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kern="0" dirty="0" smtClean="0">
                <a:solidFill>
                  <a:sysClr val="windowText" lastClr="000000"/>
                </a:solidFill>
                <a:cs typeface="Arial" panose="020B0604020202020204" pitchFamily="34" charset="0"/>
              </a:rPr>
              <a:t>16</a:t>
            </a:r>
            <a:endParaRPr kumimoji="0" lang="ja-JP" altLang="en-US" sz="2400" b="0" i="0" u="none" strike="noStrike" kern="0" cap="none" spc="0" normalizeH="0" baseline="0" noProof="0" dirty="0">
              <a:ln>
                <a:noFill/>
              </a:ln>
              <a:solidFill>
                <a:sysClr val="windowText" lastClr="000000"/>
              </a:solidFill>
              <a:effectLst/>
              <a:uLnTx/>
              <a:uFillTx/>
              <a:cs typeface="Arial" panose="020B0604020202020204" pitchFamily="34" charset="0"/>
            </a:endParaRPr>
          </a:p>
        </p:txBody>
      </p:sp>
    </p:spTree>
    <p:extLst>
      <p:ext uri="{BB962C8B-B14F-4D97-AF65-F5344CB8AC3E}">
        <p14:creationId xmlns:p14="http://schemas.microsoft.com/office/powerpoint/2010/main" val="29157743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正方形/長方形 55"/>
          <p:cNvSpPr/>
          <p:nvPr/>
        </p:nvSpPr>
        <p:spPr>
          <a:xfrm>
            <a:off x="0" y="144438"/>
            <a:ext cx="9906000" cy="4762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a:defRPr/>
            </a:pPr>
            <a:r>
              <a:rPr lang="ja-JP" altLang="en-US" sz="2000" b="1" dirty="0" smtClean="0">
                <a:solidFill>
                  <a:sysClr val="windowText" lastClr="000000"/>
                </a:solidFill>
              </a:rPr>
              <a:t>　　　</a:t>
            </a:r>
            <a:r>
              <a:rPr lang="ja-JP" altLang="en-US" sz="2400" b="1" dirty="0" smtClean="0">
                <a:solidFill>
                  <a:sysClr val="windowText" lastClr="000000"/>
                </a:solidFill>
              </a:rPr>
              <a:t>在宅医療・介護の連携推進</a:t>
            </a:r>
            <a:r>
              <a:rPr lang="ja-JP" altLang="en-US" sz="2400" b="1" dirty="0">
                <a:solidFill>
                  <a:sysClr val="windowText" lastClr="000000"/>
                </a:solidFill>
              </a:rPr>
              <a:t>について</a:t>
            </a:r>
            <a:r>
              <a:rPr lang="ja-JP" altLang="en-US" sz="2400" b="1" dirty="0" smtClean="0">
                <a:solidFill>
                  <a:sysClr val="windowText" lastClr="000000"/>
                </a:solidFill>
              </a:rPr>
              <a:t>（イメージ）</a:t>
            </a:r>
            <a:endParaRPr lang="ja-JP" altLang="en-US" sz="2400" b="1" dirty="0">
              <a:solidFill>
                <a:sysClr val="windowText" lastClr="000000"/>
              </a:solidFill>
              <a:latin typeface="ＭＳ Ｐゴシック"/>
            </a:endParaRPr>
          </a:p>
        </p:txBody>
      </p:sp>
      <p:grpSp>
        <p:nvGrpSpPr>
          <p:cNvPr id="5" name="グループ化 4"/>
          <p:cNvGrpSpPr/>
          <p:nvPr/>
        </p:nvGrpSpPr>
        <p:grpSpPr>
          <a:xfrm>
            <a:off x="896629" y="986612"/>
            <a:ext cx="8160906" cy="2370380"/>
            <a:chOff x="3326344" y="1700808"/>
            <a:chExt cx="6656327" cy="1854857"/>
          </a:xfrm>
        </p:grpSpPr>
        <p:sp>
          <p:nvSpPr>
            <p:cNvPr id="51" name="角丸四角形 50"/>
            <p:cNvSpPr/>
            <p:nvPr/>
          </p:nvSpPr>
          <p:spPr>
            <a:xfrm>
              <a:off x="3338813" y="1700808"/>
              <a:ext cx="3990451" cy="1854857"/>
            </a:xfrm>
            <a:prstGeom prst="roundRect">
              <a:avLst/>
            </a:prstGeom>
            <a:solidFill>
              <a:schemeClr val="accent1">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prstClr val="black"/>
                  </a:solidFill>
                </a:rPr>
                <a:t>市町村</a:t>
              </a:r>
              <a:endParaRPr lang="en-US" altLang="ja-JP" sz="2000" b="1" dirty="0" smtClean="0">
                <a:solidFill>
                  <a:prstClr val="black"/>
                </a:solidFill>
              </a:endParaRPr>
            </a:p>
            <a:p>
              <a:pPr algn="ctr"/>
              <a:r>
                <a:rPr lang="ja-JP" altLang="en-US" sz="1400" dirty="0" smtClean="0">
                  <a:solidFill>
                    <a:prstClr val="black"/>
                  </a:solidFill>
                </a:rPr>
                <a:t>（地域の現状把握・連絡調整等）</a:t>
              </a:r>
              <a:endParaRPr lang="en-US" altLang="ja-JP" sz="1400" dirty="0" smtClean="0">
                <a:solidFill>
                  <a:prstClr val="black"/>
                </a:solidFill>
              </a:endParaRPr>
            </a:p>
            <a:p>
              <a:pPr algn="ctr"/>
              <a:endParaRPr lang="en-US" altLang="ja-JP" sz="1400" dirty="0" smtClean="0">
                <a:solidFill>
                  <a:prstClr val="black"/>
                </a:solidFill>
              </a:endParaRPr>
            </a:p>
            <a:p>
              <a:pPr algn="ctr"/>
              <a:endParaRPr lang="en-US" altLang="ja-JP" sz="1400" dirty="0" smtClean="0">
                <a:solidFill>
                  <a:prstClr val="black"/>
                </a:solidFill>
              </a:endParaRPr>
            </a:p>
            <a:p>
              <a:pPr algn="ctr"/>
              <a:endParaRPr lang="en-US" altLang="ja-JP" sz="1400" dirty="0" smtClean="0">
                <a:solidFill>
                  <a:prstClr val="black"/>
                </a:solidFill>
              </a:endParaRPr>
            </a:p>
            <a:p>
              <a:pPr algn="ctr"/>
              <a:endParaRPr lang="en-US" altLang="ja-JP" sz="1400" b="1" dirty="0" smtClean="0">
                <a:solidFill>
                  <a:prstClr val="black"/>
                </a:solidFill>
              </a:endParaRPr>
            </a:p>
            <a:p>
              <a:pPr algn="ctr"/>
              <a:endParaRPr lang="en-US" altLang="ja-JP" sz="1400" b="1" dirty="0" smtClean="0">
                <a:solidFill>
                  <a:prstClr val="black"/>
                </a:solidFill>
              </a:endParaRPr>
            </a:p>
            <a:p>
              <a:pPr algn="ctr"/>
              <a:endParaRPr lang="en-US" altLang="ja-JP" b="1" dirty="0" smtClean="0">
                <a:solidFill>
                  <a:prstClr val="black"/>
                </a:solidFill>
              </a:endParaRPr>
            </a:p>
          </p:txBody>
        </p:sp>
        <p:sp>
          <p:nvSpPr>
            <p:cNvPr id="50" name="円/楕円 49"/>
            <p:cNvSpPr/>
            <p:nvPr/>
          </p:nvSpPr>
          <p:spPr bwMode="auto">
            <a:xfrm>
              <a:off x="3530842" y="2743623"/>
              <a:ext cx="3510390" cy="749577"/>
            </a:xfrm>
            <a:prstGeom prst="ellipse">
              <a:avLst/>
            </a:prstGeom>
            <a:solidFill>
              <a:srgbClr val="FF99CC">
                <a:alpha val="30000"/>
              </a:srgbClr>
            </a:solidFill>
            <a:ln w="9525" cap="flat" cmpd="sng" algn="ctr">
              <a:solidFill>
                <a:schemeClr val="tx1"/>
              </a:solidFill>
              <a:prstDash val="solid"/>
              <a:round/>
              <a:headEnd type="none" w="med" len="med"/>
              <a:tailEnd type="none" w="med" len="med"/>
            </a:ln>
            <a:effectLst/>
          </p:spPr>
          <p:txBody>
            <a:bodyPr vert="horz" wrap="square" lIns="36804" tIns="7359" rIns="36804" bIns="7359" numCol="1" rtlCol="0" anchor="t" anchorCtr="0" compatLnSpc="1">
              <a:prstTxWarp prst="textNoShape">
                <a:avLst/>
              </a:prstTxWarp>
            </a:bodyPr>
            <a:lstStyle/>
            <a:p>
              <a:pPr marL="119063" indent="-119063" defTabSz="873125" fontAlgn="base">
                <a:spcBef>
                  <a:spcPct val="0"/>
                </a:spcBef>
                <a:spcAft>
                  <a:spcPct val="0"/>
                </a:spcAft>
              </a:pPr>
              <a:endParaRPr lang="ja-JP" altLang="en-US" sz="1200" smtClean="0">
                <a:solidFill>
                  <a:prstClr val="black"/>
                </a:solidFill>
                <a:latin typeface="Arial" charset="0"/>
              </a:endParaRPr>
            </a:p>
          </p:txBody>
        </p:sp>
        <p:sp>
          <p:nvSpPr>
            <p:cNvPr id="104" name="正方形/長方形 103"/>
            <p:cNvSpPr/>
            <p:nvPr/>
          </p:nvSpPr>
          <p:spPr bwMode="auto">
            <a:xfrm flipH="1">
              <a:off x="5367007" y="2493764"/>
              <a:ext cx="2178282" cy="2498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a:defRPr/>
              </a:pPr>
              <a:r>
                <a:rPr lang="ja-JP" altLang="en-US" sz="1100" b="1" dirty="0">
                  <a:solidFill>
                    <a:srgbClr val="002060"/>
                  </a:solidFill>
                </a:rPr>
                <a:t>地域包括</a:t>
              </a:r>
              <a:r>
                <a:rPr lang="ja-JP" altLang="en-US" sz="1100" b="1" dirty="0" smtClean="0">
                  <a:solidFill>
                    <a:srgbClr val="002060"/>
                  </a:solidFill>
                </a:rPr>
                <a:t>支援センター</a:t>
              </a:r>
              <a:endParaRPr lang="en-US" altLang="ja-JP" sz="1100" b="1" dirty="0">
                <a:solidFill>
                  <a:srgbClr val="002060"/>
                </a:solidFill>
              </a:endParaRPr>
            </a:p>
          </p:txBody>
        </p:sp>
        <p:pic>
          <p:nvPicPr>
            <p:cNvPr id="105" name="Picture 12" descr="C:\Users\ARNAS\Desktop\MC900079127.WMF"/>
            <p:cNvPicPr>
              <a:picLocks noChangeAspect="1" noChangeArrowheads="1"/>
            </p:cNvPicPr>
            <p:nvPr/>
          </p:nvPicPr>
          <p:blipFill>
            <a:blip r:embed="rId3" cstate="print"/>
            <a:srcRect/>
            <a:stretch>
              <a:fillRect/>
            </a:stretch>
          </p:blipFill>
          <p:spPr bwMode="auto">
            <a:xfrm>
              <a:off x="5870034" y="2756242"/>
              <a:ext cx="1171197" cy="665753"/>
            </a:xfrm>
            <a:prstGeom prst="rect">
              <a:avLst/>
            </a:prstGeom>
            <a:noFill/>
            <a:ln w="9525">
              <a:noFill/>
              <a:miter lim="800000"/>
              <a:headEnd/>
              <a:tailEnd/>
            </a:ln>
          </p:spPr>
        </p:pic>
        <p:sp>
          <p:nvSpPr>
            <p:cNvPr id="131" name="左右矢印 130"/>
            <p:cNvSpPr/>
            <p:nvPr/>
          </p:nvSpPr>
          <p:spPr>
            <a:xfrm>
              <a:off x="4820680" y="3028215"/>
              <a:ext cx="996416" cy="297765"/>
            </a:xfrm>
            <a:prstGeom prst="leftRightArrow">
              <a:avLst/>
            </a:prstGeom>
            <a:solidFill>
              <a:srgbClr val="FF9999"/>
            </a:solid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32" name="テキスト ボックス 179"/>
            <p:cNvSpPr txBox="1">
              <a:spLocks noChangeArrowheads="1"/>
            </p:cNvSpPr>
            <p:nvPr/>
          </p:nvSpPr>
          <p:spPr bwMode="auto">
            <a:xfrm>
              <a:off x="5036621" y="3057508"/>
              <a:ext cx="401654" cy="216756"/>
            </a:xfrm>
            <a:prstGeom prst="rect">
              <a:avLst/>
            </a:prstGeom>
            <a:noFill/>
            <a:ln w="9525">
              <a:noFill/>
              <a:miter lim="800000"/>
              <a:headEnd/>
              <a:tailEnd/>
            </a:ln>
          </p:spPr>
          <p:txBody>
            <a:bodyPr wrap="none">
              <a:spAutoFit/>
            </a:bodyPr>
            <a:lstStyle/>
            <a:p>
              <a:r>
                <a:rPr lang="ja-JP" altLang="en-US" sz="1200" dirty="0">
                  <a:solidFill>
                    <a:prstClr val="black"/>
                  </a:solidFill>
                </a:rPr>
                <a:t>連携</a:t>
              </a:r>
            </a:p>
          </p:txBody>
        </p:sp>
        <p:sp>
          <p:nvSpPr>
            <p:cNvPr id="136" name="正方形/長方形 135"/>
            <p:cNvSpPr/>
            <p:nvPr/>
          </p:nvSpPr>
          <p:spPr bwMode="auto">
            <a:xfrm flipH="1">
              <a:off x="3326344" y="2368834"/>
              <a:ext cx="1986696" cy="4265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a:defRPr/>
              </a:pPr>
              <a:r>
                <a:rPr lang="ja-JP" altLang="en-US" sz="1100" b="1" dirty="0">
                  <a:solidFill>
                    <a:srgbClr val="002060"/>
                  </a:solidFill>
                </a:rPr>
                <a:t>在宅医療連携</a:t>
              </a:r>
              <a:r>
                <a:rPr lang="ja-JP" altLang="en-US" sz="1100" b="1" dirty="0" smtClean="0">
                  <a:solidFill>
                    <a:srgbClr val="002060"/>
                  </a:solidFill>
                </a:rPr>
                <a:t>拠点機能</a:t>
              </a:r>
              <a:endParaRPr lang="en-US" altLang="ja-JP" sz="1100" b="1" dirty="0">
                <a:solidFill>
                  <a:srgbClr val="002060"/>
                </a:solidFill>
              </a:endParaRPr>
            </a:p>
            <a:p>
              <a:pPr algn="ctr">
                <a:defRPr/>
              </a:pPr>
              <a:r>
                <a:rPr lang="ja-JP" altLang="en-US" sz="1100" b="1" dirty="0" smtClean="0">
                  <a:solidFill>
                    <a:srgbClr val="002060"/>
                  </a:solidFill>
                </a:rPr>
                <a:t>（医師会等）</a:t>
              </a:r>
              <a:endParaRPr lang="en-US" altLang="ja-JP" sz="1100" b="1" dirty="0">
                <a:solidFill>
                  <a:srgbClr val="002060"/>
                </a:solidFill>
              </a:endParaRPr>
            </a:p>
          </p:txBody>
        </p:sp>
        <p:sp>
          <p:nvSpPr>
            <p:cNvPr id="54" name="角丸四角形 53"/>
            <p:cNvSpPr/>
            <p:nvPr/>
          </p:nvSpPr>
          <p:spPr>
            <a:xfrm>
              <a:off x="7818041" y="2165368"/>
              <a:ext cx="2164630" cy="814233"/>
            </a:xfrm>
            <a:prstGeom prst="roundRect">
              <a:avLst/>
            </a:prstGeom>
            <a:solidFill>
              <a:schemeClr val="accent1">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prstClr val="black"/>
                  </a:solidFill>
                </a:rPr>
                <a:t>都道府県</a:t>
              </a:r>
              <a:endParaRPr lang="en-US" altLang="ja-JP" b="1" dirty="0" smtClean="0">
                <a:solidFill>
                  <a:prstClr val="black"/>
                </a:solidFill>
              </a:endParaRPr>
            </a:p>
            <a:p>
              <a:pPr algn="ctr"/>
              <a:r>
                <a:rPr lang="ja-JP" altLang="en-US" sz="1400" dirty="0" smtClean="0">
                  <a:solidFill>
                    <a:prstClr val="black"/>
                  </a:solidFill>
                </a:rPr>
                <a:t>（後方支援・広域調整等）</a:t>
              </a:r>
              <a:endParaRPr lang="en-US" altLang="ja-JP" sz="1400" dirty="0" smtClean="0">
                <a:solidFill>
                  <a:prstClr val="black"/>
                </a:solidFill>
              </a:endParaRPr>
            </a:p>
            <a:p>
              <a:pPr algn="ctr"/>
              <a:endParaRPr lang="en-US" altLang="ja-JP" b="1" dirty="0" smtClean="0">
                <a:solidFill>
                  <a:prstClr val="black"/>
                </a:solidFill>
              </a:endParaRPr>
            </a:p>
          </p:txBody>
        </p:sp>
        <p:sp>
          <p:nvSpPr>
            <p:cNvPr id="55" name="下矢印 54"/>
            <p:cNvSpPr/>
            <p:nvPr/>
          </p:nvSpPr>
          <p:spPr>
            <a:xfrm rot="5400000">
              <a:off x="7158497" y="2400212"/>
              <a:ext cx="749577" cy="312035"/>
            </a:xfrm>
            <a:prstGeom prst="downArrow">
              <a:avLst>
                <a:gd name="adj1" fmla="val 62025"/>
                <a:gd name="adj2" fmla="val 43987"/>
              </a:avLst>
            </a:prstGeom>
            <a:solidFill>
              <a:schemeClr val="accent2">
                <a:lumMod val="60000"/>
                <a:lumOff val="4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dirty="0">
                <a:solidFill>
                  <a:prstClr val="black"/>
                </a:solidFill>
              </a:endParaRPr>
            </a:p>
          </p:txBody>
        </p:sp>
      </p:grpSp>
      <p:sp>
        <p:nvSpPr>
          <p:cNvPr id="4" name="正方形/長方形 3"/>
          <p:cNvSpPr/>
          <p:nvPr/>
        </p:nvSpPr>
        <p:spPr>
          <a:xfrm>
            <a:off x="272731" y="3717032"/>
            <a:ext cx="8784976" cy="3046988"/>
          </a:xfrm>
          <a:prstGeom prst="rect">
            <a:avLst/>
          </a:prstGeom>
          <a:ln>
            <a:noFill/>
            <a:prstDash val="dash"/>
          </a:ln>
        </p:spPr>
        <p:txBody>
          <a:bodyPr wrap="square">
            <a:spAutoFit/>
          </a:bodyPr>
          <a:lstStyle/>
          <a:p>
            <a:r>
              <a:rPr lang="ja-JP" altLang="en-US" sz="1400" b="1" dirty="0" smtClean="0">
                <a:solidFill>
                  <a:prstClr val="black"/>
                </a:solidFill>
              </a:rPr>
              <a:t>（参考）　想定される取組の例</a:t>
            </a:r>
            <a:endParaRPr lang="en-US" altLang="ja-JP" sz="1400" b="1" dirty="0">
              <a:solidFill>
                <a:prstClr val="black"/>
              </a:solidFill>
            </a:endParaRPr>
          </a:p>
          <a:p>
            <a:r>
              <a:rPr lang="ja-JP" altLang="en-US" sz="1400" dirty="0">
                <a:solidFill>
                  <a:prstClr val="black"/>
                </a:solidFill>
              </a:rPr>
              <a:t>　　</a:t>
            </a:r>
            <a:r>
              <a:rPr lang="ja-JP" altLang="en-US" sz="1400" u="sng" dirty="0" smtClean="0">
                <a:solidFill>
                  <a:prstClr val="black"/>
                </a:solidFill>
              </a:rPr>
              <a:t>①</a:t>
            </a:r>
            <a:r>
              <a:rPr lang="ja-JP" altLang="en-US" sz="1400" u="sng" dirty="0">
                <a:solidFill>
                  <a:prstClr val="black"/>
                </a:solidFill>
              </a:rPr>
              <a:t>地域の医療・福祉資源の把握及び</a:t>
            </a:r>
            <a:r>
              <a:rPr lang="ja-JP" altLang="en-US" sz="1400" u="sng" dirty="0" smtClean="0">
                <a:solidFill>
                  <a:prstClr val="black"/>
                </a:solidFill>
              </a:rPr>
              <a:t>活用</a:t>
            </a:r>
            <a:endParaRPr lang="en-US" altLang="ja-JP" sz="1400" u="sng" dirty="0" smtClean="0">
              <a:solidFill>
                <a:prstClr val="black"/>
              </a:solidFill>
            </a:endParaRPr>
          </a:p>
          <a:p>
            <a:r>
              <a:rPr lang="ja-JP" altLang="en-US" sz="1400" dirty="0">
                <a:solidFill>
                  <a:prstClr val="black"/>
                </a:solidFill>
              </a:rPr>
              <a:t>　</a:t>
            </a:r>
            <a:r>
              <a:rPr lang="ja-JP" altLang="en-US" sz="1400" dirty="0" smtClean="0">
                <a:solidFill>
                  <a:prstClr val="black"/>
                </a:solidFill>
              </a:rPr>
              <a:t>　　　・地域の医療機関等の分布を把握し、地図又はリスト化し、関係者に配布</a:t>
            </a:r>
            <a:endParaRPr lang="en-US" altLang="ja-JP" sz="1400" dirty="0" smtClean="0">
              <a:solidFill>
                <a:prstClr val="black"/>
              </a:solidFill>
            </a:endParaRPr>
          </a:p>
          <a:p>
            <a:endParaRPr lang="en-US" altLang="ja-JP" sz="800" dirty="0">
              <a:solidFill>
                <a:prstClr val="black"/>
              </a:solidFill>
            </a:endParaRPr>
          </a:p>
          <a:p>
            <a:r>
              <a:rPr lang="ja-JP" altLang="en-US" sz="1400" dirty="0">
                <a:solidFill>
                  <a:prstClr val="black"/>
                </a:solidFill>
              </a:rPr>
              <a:t>　　</a:t>
            </a:r>
            <a:r>
              <a:rPr lang="ja-JP" altLang="en-US" sz="1400" u="sng" dirty="0">
                <a:solidFill>
                  <a:prstClr val="black"/>
                </a:solidFill>
              </a:rPr>
              <a:t>②在宅医療・介護連携に関する会議への</a:t>
            </a:r>
            <a:r>
              <a:rPr lang="ja-JP" altLang="en-US" sz="1400" u="sng" dirty="0" smtClean="0">
                <a:solidFill>
                  <a:prstClr val="black"/>
                </a:solidFill>
              </a:rPr>
              <a:t>参加又は関係者</a:t>
            </a:r>
            <a:r>
              <a:rPr lang="ja-JP" altLang="en-US" sz="1400" u="sng" dirty="0">
                <a:solidFill>
                  <a:prstClr val="black"/>
                </a:solidFill>
              </a:rPr>
              <a:t>の出席の仲介</a:t>
            </a:r>
            <a:endParaRPr lang="en-US" altLang="ja-JP" sz="1400" u="sng" dirty="0">
              <a:solidFill>
                <a:prstClr val="black"/>
              </a:solidFill>
            </a:endParaRPr>
          </a:p>
          <a:p>
            <a:r>
              <a:rPr lang="ja-JP" altLang="en-US" sz="1400" dirty="0" smtClean="0">
                <a:solidFill>
                  <a:prstClr val="black"/>
                </a:solidFill>
              </a:rPr>
              <a:t>　　　　・関係者が集まる会議を開催し、地域の在宅医療・介護の課題を抽出し、解決策を検討</a:t>
            </a:r>
            <a:endParaRPr lang="en-US" altLang="ja-JP" sz="1400" dirty="0" smtClean="0">
              <a:solidFill>
                <a:prstClr val="black"/>
              </a:solidFill>
            </a:endParaRPr>
          </a:p>
          <a:p>
            <a:endParaRPr lang="en-US" altLang="ja-JP" sz="800" dirty="0">
              <a:solidFill>
                <a:prstClr val="black"/>
              </a:solidFill>
            </a:endParaRPr>
          </a:p>
          <a:p>
            <a:r>
              <a:rPr lang="ja-JP" altLang="en-US" sz="1400" dirty="0">
                <a:solidFill>
                  <a:prstClr val="black"/>
                </a:solidFill>
              </a:rPr>
              <a:t>　　</a:t>
            </a:r>
            <a:r>
              <a:rPr lang="ja-JP" altLang="en-US" sz="1400" u="sng" dirty="0">
                <a:solidFill>
                  <a:prstClr val="black"/>
                </a:solidFill>
              </a:rPr>
              <a:t>③在宅医療・介護連携に関する研修の</a:t>
            </a:r>
            <a:r>
              <a:rPr lang="ja-JP" altLang="en-US" sz="1400" u="sng" dirty="0" smtClean="0">
                <a:solidFill>
                  <a:prstClr val="black"/>
                </a:solidFill>
              </a:rPr>
              <a:t>実施</a:t>
            </a:r>
            <a:endParaRPr lang="en-US" altLang="ja-JP" sz="1400" u="sng" dirty="0" smtClean="0">
              <a:solidFill>
                <a:prstClr val="black"/>
              </a:solidFill>
            </a:endParaRPr>
          </a:p>
          <a:p>
            <a:r>
              <a:rPr lang="ja-JP" altLang="en-US" sz="1400" dirty="0">
                <a:solidFill>
                  <a:prstClr val="black"/>
                </a:solidFill>
              </a:rPr>
              <a:t>　</a:t>
            </a:r>
            <a:r>
              <a:rPr lang="ja-JP" altLang="en-US" sz="1400" dirty="0" smtClean="0">
                <a:solidFill>
                  <a:prstClr val="black"/>
                </a:solidFill>
              </a:rPr>
              <a:t>　　　・グループワーク等の多職種参加型の研修の実施</a:t>
            </a:r>
            <a:endParaRPr lang="en-US" altLang="ja-JP" sz="1400" dirty="0">
              <a:solidFill>
                <a:prstClr val="black"/>
              </a:solidFill>
            </a:endParaRPr>
          </a:p>
          <a:p>
            <a:r>
              <a:rPr lang="ja-JP" altLang="en-US" sz="800" dirty="0">
                <a:solidFill>
                  <a:prstClr val="black"/>
                </a:solidFill>
              </a:rPr>
              <a:t>　　</a:t>
            </a:r>
            <a:endParaRPr lang="en-US" altLang="ja-JP" sz="800" dirty="0" smtClean="0">
              <a:solidFill>
                <a:prstClr val="black"/>
              </a:solidFill>
            </a:endParaRPr>
          </a:p>
          <a:p>
            <a:r>
              <a:rPr lang="ja-JP" altLang="en-US" sz="1400" dirty="0">
                <a:solidFill>
                  <a:prstClr val="black"/>
                </a:solidFill>
              </a:rPr>
              <a:t>　</a:t>
            </a:r>
            <a:r>
              <a:rPr lang="ja-JP" altLang="en-US" sz="1400" dirty="0" smtClean="0">
                <a:solidFill>
                  <a:prstClr val="black"/>
                </a:solidFill>
              </a:rPr>
              <a:t>　</a:t>
            </a:r>
            <a:r>
              <a:rPr lang="ja-JP" altLang="en-US" sz="1400" u="sng" dirty="0" smtClean="0">
                <a:solidFill>
                  <a:prstClr val="black"/>
                </a:solidFill>
              </a:rPr>
              <a:t>④</a:t>
            </a:r>
            <a:r>
              <a:rPr lang="en-US" altLang="ja-JP" sz="1400" u="sng" dirty="0">
                <a:solidFill>
                  <a:prstClr val="black"/>
                </a:solidFill>
                <a:latin typeface="ＭＳ Ｐゴシック"/>
              </a:rPr>
              <a:t>24</a:t>
            </a:r>
            <a:r>
              <a:rPr lang="ja-JP" altLang="en-US" sz="1400" u="sng" dirty="0">
                <a:solidFill>
                  <a:prstClr val="black"/>
                </a:solidFill>
                <a:latin typeface="ＭＳ Ｐゴシック"/>
              </a:rPr>
              <a:t>時間</a:t>
            </a:r>
            <a:r>
              <a:rPr lang="en-US" altLang="ja-JP" sz="1400" u="sng" dirty="0">
                <a:solidFill>
                  <a:prstClr val="black"/>
                </a:solidFill>
                <a:latin typeface="ＭＳ Ｐゴシック"/>
              </a:rPr>
              <a:t>365</a:t>
            </a:r>
            <a:r>
              <a:rPr lang="ja-JP" altLang="en-US" sz="1400" u="sng" dirty="0">
                <a:solidFill>
                  <a:prstClr val="black"/>
                </a:solidFill>
                <a:latin typeface="ＭＳ Ｐゴシック"/>
              </a:rPr>
              <a:t>日の在宅医療</a:t>
            </a:r>
            <a:r>
              <a:rPr lang="ja-JP" altLang="en-US" sz="1400" u="sng" dirty="0">
                <a:solidFill>
                  <a:prstClr val="black"/>
                </a:solidFill>
              </a:rPr>
              <a:t>・介護提供体制の</a:t>
            </a:r>
            <a:r>
              <a:rPr lang="ja-JP" altLang="en-US" sz="1400" u="sng" dirty="0" smtClean="0">
                <a:solidFill>
                  <a:prstClr val="black"/>
                </a:solidFill>
              </a:rPr>
              <a:t>構築</a:t>
            </a:r>
            <a:endParaRPr lang="en-US" altLang="ja-JP" sz="1400" u="sng" dirty="0" smtClean="0">
              <a:solidFill>
                <a:prstClr val="black"/>
              </a:solidFill>
            </a:endParaRPr>
          </a:p>
          <a:p>
            <a:r>
              <a:rPr lang="ja-JP" altLang="en-US" sz="1400" dirty="0">
                <a:solidFill>
                  <a:prstClr val="black"/>
                </a:solidFill>
              </a:rPr>
              <a:t>　</a:t>
            </a:r>
            <a:r>
              <a:rPr lang="ja-JP" altLang="en-US" sz="1400" dirty="0" smtClean="0">
                <a:solidFill>
                  <a:prstClr val="black"/>
                </a:solidFill>
              </a:rPr>
              <a:t>　　　・主治医・副主治医制等のコーディネート</a:t>
            </a:r>
            <a:endParaRPr lang="en-US" altLang="ja-JP" sz="1400" dirty="0">
              <a:solidFill>
                <a:prstClr val="black"/>
              </a:solidFill>
            </a:endParaRPr>
          </a:p>
          <a:p>
            <a:r>
              <a:rPr lang="ja-JP" altLang="en-US" sz="800" dirty="0">
                <a:solidFill>
                  <a:prstClr val="black"/>
                </a:solidFill>
              </a:rPr>
              <a:t>　　</a:t>
            </a:r>
            <a:endParaRPr lang="en-US" altLang="ja-JP" sz="800" dirty="0" smtClean="0">
              <a:solidFill>
                <a:prstClr val="black"/>
              </a:solidFill>
            </a:endParaRPr>
          </a:p>
          <a:p>
            <a:r>
              <a:rPr lang="ja-JP" altLang="en-US" sz="1400" dirty="0">
                <a:solidFill>
                  <a:prstClr val="black"/>
                </a:solidFill>
              </a:rPr>
              <a:t>　</a:t>
            </a:r>
            <a:r>
              <a:rPr lang="ja-JP" altLang="en-US" sz="1400" dirty="0" smtClean="0">
                <a:solidFill>
                  <a:prstClr val="black"/>
                </a:solidFill>
              </a:rPr>
              <a:t>　</a:t>
            </a:r>
            <a:r>
              <a:rPr lang="ja-JP" altLang="en-US" sz="1400" u="sng" dirty="0" smtClean="0">
                <a:solidFill>
                  <a:prstClr val="black"/>
                </a:solidFill>
              </a:rPr>
              <a:t>⑤</a:t>
            </a:r>
            <a:r>
              <a:rPr lang="ja-JP" altLang="en-US" sz="1400" u="sng" dirty="0">
                <a:solidFill>
                  <a:prstClr val="black"/>
                </a:solidFill>
              </a:rPr>
              <a:t>地域包括支援センター・介護支援専門員・</a:t>
            </a:r>
            <a:r>
              <a:rPr lang="ja-JP" altLang="en-US" sz="1400" u="sng" dirty="0" smtClean="0">
                <a:solidFill>
                  <a:prstClr val="black"/>
                </a:solidFill>
              </a:rPr>
              <a:t>介護サービス事</a:t>
            </a:r>
            <a:r>
              <a:rPr lang="ja-JP" altLang="en-US" sz="1400" u="sng" dirty="0">
                <a:solidFill>
                  <a:prstClr val="black"/>
                </a:solidFill>
              </a:rPr>
              <a:t>業者等へ</a:t>
            </a:r>
            <a:r>
              <a:rPr lang="ja-JP" altLang="en-US" sz="1400" u="sng" dirty="0" smtClean="0">
                <a:solidFill>
                  <a:prstClr val="black"/>
                </a:solidFill>
              </a:rPr>
              <a:t>の支援</a:t>
            </a:r>
            <a:endParaRPr lang="en-US" altLang="ja-JP" sz="1400" u="sng" dirty="0" smtClean="0">
              <a:solidFill>
                <a:prstClr val="black"/>
              </a:solidFill>
            </a:endParaRPr>
          </a:p>
          <a:p>
            <a:r>
              <a:rPr lang="ja-JP" altLang="en-US" sz="1400" dirty="0">
                <a:solidFill>
                  <a:prstClr val="black"/>
                </a:solidFill>
              </a:rPr>
              <a:t>　</a:t>
            </a:r>
            <a:r>
              <a:rPr lang="ja-JP" altLang="en-US" sz="1400" dirty="0" smtClean="0">
                <a:solidFill>
                  <a:prstClr val="black"/>
                </a:solidFill>
              </a:rPr>
              <a:t>　　　・介護支援専門員からの在宅医療・介護に係る総合的な問い合わせへの対応　　　　　　　等　</a:t>
            </a:r>
            <a:endParaRPr lang="en-US" altLang="ja-JP" sz="1400" dirty="0">
              <a:solidFill>
                <a:prstClr val="black"/>
              </a:solidFill>
            </a:endParaRPr>
          </a:p>
        </p:txBody>
      </p:sp>
      <p:pic>
        <p:nvPicPr>
          <p:cNvPr id="16" name="Picture 11" descr="C:\Users\ARNAS\Desktop\MC900079128.WMF"/>
          <p:cNvPicPr>
            <a:picLocks noChangeAspect="1" noChangeArrowheads="1"/>
          </p:cNvPicPr>
          <p:nvPr/>
        </p:nvPicPr>
        <p:blipFill>
          <a:blip r:embed="rId4" cstate="print"/>
          <a:srcRect/>
          <a:stretch>
            <a:fillRect/>
          </a:stretch>
        </p:blipFill>
        <p:spPr bwMode="auto">
          <a:xfrm>
            <a:off x="1442779" y="2519273"/>
            <a:ext cx="1371312" cy="622203"/>
          </a:xfrm>
          <a:prstGeom prst="rect">
            <a:avLst/>
          </a:prstGeom>
          <a:noFill/>
          <a:ln w="9525">
            <a:noFill/>
            <a:miter lim="800000"/>
            <a:headEnd/>
            <a:tailEnd/>
          </a:ln>
        </p:spPr>
      </p:pic>
      <p:sp>
        <p:nvSpPr>
          <p:cNvPr id="17" name="スライド番号プレースホルダー 4"/>
          <p:cNvSpPr txBox="1">
            <a:spLocks/>
          </p:cNvSpPr>
          <p:nvPr/>
        </p:nvSpPr>
        <p:spPr>
          <a:xfrm>
            <a:off x="9251333" y="6093290"/>
            <a:ext cx="598211" cy="720086"/>
          </a:xfrm>
          <a:prstGeom prst="rect">
            <a:avLst/>
          </a:prstGeom>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smtClean="0">
                <a:solidFill>
                  <a:sysClr val="windowText" lastClr="000000"/>
                </a:solidFill>
                <a:cs typeface="Arial" panose="020B0604020202020204" pitchFamily="34" charset="0"/>
              </a:rPr>
              <a:t>17</a:t>
            </a:r>
            <a:endParaRPr kumimoji="0" lang="ja-JP" altLang="en-US" sz="2400" kern="0" dirty="0">
              <a:solidFill>
                <a:sysClr val="windowText" lastClr="000000"/>
              </a:solidFill>
              <a:cs typeface="Arial" panose="020B0604020202020204" pitchFamily="34" charset="0"/>
            </a:endParaRPr>
          </a:p>
        </p:txBody>
      </p:sp>
    </p:spTree>
    <p:extLst>
      <p:ext uri="{BB962C8B-B14F-4D97-AF65-F5344CB8AC3E}">
        <p14:creationId xmlns:p14="http://schemas.microsoft.com/office/powerpoint/2010/main" val="11745571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角丸四角形 17"/>
          <p:cNvSpPr/>
          <p:nvPr/>
        </p:nvSpPr>
        <p:spPr>
          <a:xfrm>
            <a:off x="4983562" y="620688"/>
            <a:ext cx="4758529" cy="4752528"/>
          </a:xfrm>
          <a:prstGeom prst="roundRect">
            <a:avLst>
              <a:gd name="adj" fmla="val 4155"/>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ja-JP" altLang="en-US">
              <a:solidFill>
                <a:prstClr val="white"/>
              </a:solidFill>
            </a:endParaRPr>
          </a:p>
        </p:txBody>
      </p:sp>
      <p:sp>
        <p:nvSpPr>
          <p:cNvPr id="38" name="テキスト ボックス 37"/>
          <p:cNvSpPr txBox="1"/>
          <p:nvPr/>
        </p:nvSpPr>
        <p:spPr>
          <a:xfrm>
            <a:off x="5081140" y="1556792"/>
            <a:ext cx="4602000" cy="3672408"/>
          </a:xfrm>
          <a:prstGeom prst="rect">
            <a:avLst/>
          </a:prstGeom>
          <a:solidFill>
            <a:srgbClr val="FFFFCC"/>
          </a:solidFill>
        </p:spPr>
        <p:txBody>
          <a:bodyPr wrap="square" rtlCol="0">
            <a:noAutofit/>
          </a:bodyPr>
          <a:lstStyle/>
          <a:p>
            <a:r>
              <a:rPr lang="en-US" altLang="ja-JP" sz="1300" dirty="0" smtClean="0">
                <a:solidFill>
                  <a:prstClr val="black"/>
                </a:solidFill>
              </a:rPr>
              <a:t>【</a:t>
            </a:r>
            <a:r>
              <a:rPr lang="ja-JP" altLang="en-US" sz="1300" dirty="0" smtClean="0">
                <a:solidFill>
                  <a:prstClr val="black"/>
                </a:solidFill>
              </a:rPr>
              <a:t>効果</a:t>
            </a:r>
            <a:r>
              <a:rPr lang="en-US" altLang="ja-JP" sz="1300" dirty="0" smtClean="0">
                <a:solidFill>
                  <a:prstClr val="black"/>
                </a:solidFill>
              </a:rPr>
              <a:t>】</a:t>
            </a:r>
            <a:endParaRPr lang="ja-JP" altLang="en-US" sz="1300" dirty="0">
              <a:solidFill>
                <a:prstClr val="black"/>
              </a:solidFill>
            </a:endParaRPr>
          </a:p>
        </p:txBody>
      </p:sp>
      <p:sp>
        <p:nvSpPr>
          <p:cNvPr id="19" name="角丸四角形 18"/>
          <p:cNvSpPr/>
          <p:nvPr/>
        </p:nvSpPr>
        <p:spPr>
          <a:xfrm>
            <a:off x="78009" y="5485700"/>
            <a:ext cx="9633520" cy="1332000"/>
          </a:xfrm>
          <a:prstGeom prst="roundRect">
            <a:avLst>
              <a:gd name="adj" fmla="val 8583"/>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ja-JP" altLang="en-US">
              <a:solidFill>
                <a:prstClr val="white"/>
              </a:solidFill>
            </a:endParaRPr>
          </a:p>
        </p:txBody>
      </p:sp>
      <p:sp>
        <p:nvSpPr>
          <p:cNvPr id="17" name="角丸四角形 16"/>
          <p:cNvSpPr/>
          <p:nvPr/>
        </p:nvSpPr>
        <p:spPr>
          <a:xfrm>
            <a:off x="78009" y="2276872"/>
            <a:ext cx="4718974" cy="3096344"/>
          </a:xfrm>
          <a:prstGeom prst="roundRect">
            <a:avLst>
              <a:gd name="adj" fmla="val 7275"/>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ja-JP" altLang="en-US">
              <a:solidFill>
                <a:prstClr val="white"/>
              </a:solidFill>
            </a:endParaRPr>
          </a:p>
        </p:txBody>
      </p:sp>
      <p:sp>
        <p:nvSpPr>
          <p:cNvPr id="22" name="タイトル 1"/>
          <p:cNvSpPr txBox="1">
            <a:spLocks/>
          </p:cNvSpPr>
          <p:nvPr/>
        </p:nvSpPr>
        <p:spPr>
          <a:xfrm>
            <a:off x="0" y="72011"/>
            <a:ext cx="9906000" cy="548679"/>
          </a:xfrm>
          <a:prstGeom prst="rect">
            <a:avLst/>
          </a:prstGeom>
          <a:noFill/>
          <a:ln>
            <a:noFill/>
          </a:ln>
          <a:effectLst/>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ctr">
            <a:normAutofit/>
          </a:bodyPr>
          <a:lstStyle/>
          <a:p>
            <a:pPr algn="ctr">
              <a:spcBef>
                <a:spcPct val="0"/>
              </a:spcBef>
              <a:defRPr/>
            </a:pPr>
            <a:r>
              <a:rPr lang="ja-JP" altLang="en-US" sz="2400" dirty="0" smtClean="0">
                <a:solidFill>
                  <a:schemeClr val="tx1"/>
                </a:solidFill>
                <a:latin typeface="メイリオ" pitchFamily="50" charset="-128"/>
                <a:ea typeface="メイリオ" pitchFamily="50" charset="-128"/>
              </a:rPr>
              <a:t>（参考）平成</a:t>
            </a:r>
            <a:r>
              <a:rPr lang="en-US" altLang="ja-JP" sz="2400" dirty="0" smtClean="0">
                <a:solidFill>
                  <a:schemeClr val="tx1"/>
                </a:solidFill>
                <a:latin typeface="メイリオ" pitchFamily="50" charset="-128"/>
                <a:ea typeface="メイリオ" pitchFamily="50" charset="-128"/>
              </a:rPr>
              <a:t>24</a:t>
            </a:r>
            <a:r>
              <a:rPr lang="ja-JP" altLang="en-US" sz="2400" dirty="0" smtClean="0">
                <a:solidFill>
                  <a:schemeClr val="tx1"/>
                </a:solidFill>
                <a:latin typeface="メイリオ" pitchFamily="50" charset="-128"/>
                <a:ea typeface="メイリオ" pitchFamily="50" charset="-128"/>
              </a:rPr>
              <a:t>年度在宅医療連携拠点事業</a:t>
            </a:r>
            <a:endParaRPr lang="ja-JP" altLang="en-US" dirty="0">
              <a:solidFill>
                <a:schemeClr val="tx1"/>
              </a:solidFill>
              <a:latin typeface="メイリオ" pitchFamily="50" charset="-128"/>
              <a:ea typeface="メイリオ" pitchFamily="50" charset="-128"/>
            </a:endParaRPr>
          </a:p>
        </p:txBody>
      </p:sp>
      <p:sp>
        <p:nvSpPr>
          <p:cNvPr id="26" name="テキスト ボックス 25"/>
          <p:cNvSpPr txBox="1"/>
          <p:nvPr/>
        </p:nvSpPr>
        <p:spPr>
          <a:xfrm>
            <a:off x="5060655" y="620688"/>
            <a:ext cx="4601411" cy="338554"/>
          </a:xfrm>
          <a:prstGeom prst="rect">
            <a:avLst/>
          </a:prstGeom>
          <a:noFill/>
        </p:spPr>
        <p:txBody>
          <a:bodyPr wrap="square" rtlCol="0">
            <a:spAutoFit/>
          </a:bodyPr>
          <a:lstStyle/>
          <a:p>
            <a:pPr algn="ctr"/>
            <a:r>
              <a:rPr lang="en-US" altLang="ja-JP" sz="1600" dirty="0" smtClean="0">
                <a:solidFill>
                  <a:prstClr val="black"/>
                </a:solidFill>
                <a:latin typeface="HGSｺﾞｼｯｸE" pitchFamily="50" charset="-128"/>
                <a:ea typeface="ＤＨＰ平成明朝体W7" pitchFamily="2" charset="-128"/>
              </a:rPr>
              <a:t>(2)</a:t>
            </a:r>
            <a:r>
              <a:rPr lang="ja-JP" altLang="en-US" sz="1600" dirty="0" smtClean="0">
                <a:solidFill>
                  <a:prstClr val="black"/>
                </a:solidFill>
                <a:latin typeface="HGSｺﾞｼｯｸE" pitchFamily="50" charset="-128"/>
                <a:ea typeface="ＤＨＰ平成明朝体W7" pitchFamily="2" charset="-128"/>
              </a:rPr>
              <a:t>　会議の開催</a:t>
            </a:r>
          </a:p>
        </p:txBody>
      </p:sp>
      <p:sp>
        <p:nvSpPr>
          <p:cNvPr id="11" name="テキスト ボックス 10"/>
          <p:cNvSpPr txBox="1"/>
          <p:nvPr/>
        </p:nvSpPr>
        <p:spPr>
          <a:xfrm>
            <a:off x="116465" y="5445224"/>
            <a:ext cx="9517057" cy="338554"/>
          </a:xfrm>
          <a:prstGeom prst="rect">
            <a:avLst/>
          </a:prstGeom>
          <a:noFill/>
        </p:spPr>
        <p:txBody>
          <a:bodyPr wrap="square" rtlCol="0">
            <a:spAutoFit/>
          </a:bodyPr>
          <a:lstStyle/>
          <a:p>
            <a:pPr algn="ctr"/>
            <a:r>
              <a:rPr lang="en-US" altLang="ja-JP" sz="1600" dirty="0" smtClean="0">
                <a:solidFill>
                  <a:prstClr val="black"/>
                </a:solidFill>
                <a:latin typeface="HGSｺﾞｼｯｸE" pitchFamily="50" charset="-128"/>
                <a:ea typeface="ＤＨＰ平成明朝体W7" pitchFamily="2" charset="-128"/>
              </a:rPr>
              <a:t>(3)</a:t>
            </a:r>
            <a:r>
              <a:rPr lang="ja-JP" altLang="en-US" sz="1600" dirty="0" smtClean="0">
                <a:solidFill>
                  <a:prstClr val="black"/>
                </a:solidFill>
                <a:latin typeface="HGSｺﾞｼｯｸE" pitchFamily="50" charset="-128"/>
                <a:ea typeface="ＤＨＰ平成明朝体W7" pitchFamily="2" charset="-128"/>
              </a:rPr>
              <a:t>　研修の実施</a:t>
            </a:r>
          </a:p>
        </p:txBody>
      </p:sp>
      <p:sp>
        <p:nvSpPr>
          <p:cNvPr id="75" name="角丸四角形 74"/>
          <p:cNvSpPr/>
          <p:nvPr/>
        </p:nvSpPr>
        <p:spPr>
          <a:xfrm>
            <a:off x="78009" y="620688"/>
            <a:ext cx="4718974" cy="1584176"/>
          </a:xfrm>
          <a:prstGeom prst="roundRect">
            <a:avLst>
              <a:gd name="adj" fmla="val 9450"/>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ja-JP" altLang="en-US">
              <a:solidFill>
                <a:prstClr val="white"/>
              </a:solidFill>
            </a:endParaRPr>
          </a:p>
        </p:txBody>
      </p:sp>
      <p:sp>
        <p:nvSpPr>
          <p:cNvPr id="76" name="テキスト ボックス 75"/>
          <p:cNvSpPr txBox="1"/>
          <p:nvPr/>
        </p:nvSpPr>
        <p:spPr>
          <a:xfrm>
            <a:off x="0" y="620688"/>
            <a:ext cx="4718974" cy="338554"/>
          </a:xfrm>
          <a:prstGeom prst="rect">
            <a:avLst/>
          </a:prstGeom>
          <a:noFill/>
        </p:spPr>
        <p:txBody>
          <a:bodyPr wrap="square" rtlCol="0">
            <a:spAutoFit/>
          </a:bodyPr>
          <a:lstStyle/>
          <a:p>
            <a:pPr algn="ctr"/>
            <a:r>
              <a:rPr lang="ja-JP" altLang="en-US" sz="1600" dirty="0" smtClean="0">
                <a:solidFill>
                  <a:prstClr val="black"/>
                </a:solidFill>
                <a:latin typeface="HGSｺﾞｼｯｸE" pitchFamily="50" charset="-128"/>
                <a:ea typeface="ＤＨＰ平成明朝体W7" pitchFamily="2" charset="-128"/>
              </a:rPr>
              <a:t>実施主体</a:t>
            </a:r>
          </a:p>
        </p:txBody>
      </p:sp>
      <p:sp>
        <p:nvSpPr>
          <p:cNvPr id="85" name="テキスト ボックス 84"/>
          <p:cNvSpPr txBox="1"/>
          <p:nvPr/>
        </p:nvSpPr>
        <p:spPr>
          <a:xfrm>
            <a:off x="116974" y="2637398"/>
            <a:ext cx="4602000" cy="1092607"/>
          </a:xfrm>
          <a:prstGeom prst="rect">
            <a:avLst/>
          </a:prstGeom>
          <a:solidFill>
            <a:srgbClr val="FFFFCC"/>
          </a:solidFill>
        </p:spPr>
        <p:txBody>
          <a:bodyPr wrap="square" rtlCol="0">
            <a:spAutoFit/>
          </a:bodyPr>
          <a:lstStyle/>
          <a:p>
            <a:pPr marL="177800" indent="-177800">
              <a:buFont typeface="Wingdings" pitchFamily="2" charset="2"/>
              <a:buChar char="u"/>
            </a:pPr>
            <a:r>
              <a:rPr lang="ja-JP" altLang="en-US" sz="1300" dirty="0" smtClean="0">
                <a:solidFill>
                  <a:prstClr val="black"/>
                </a:solidFill>
              </a:rPr>
              <a:t>地域の医療機関の分布、医療機能を把握し、地図又はリスト化</a:t>
            </a:r>
          </a:p>
          <a:p>
            <a:pPr marL="177800" indent="-177800">
              <a:buFont typeface="Wingdings" pitchFamily="2" charset="2"/>
              <a:buChar char="u"/>
            </a:pPr>
            <a:r>
              <a:rPr lang="ja-JP" altLang="en-US" sz="1300" dirty="0" smtClean="0">
                <a:solidFill>
                  <a:prstClr val="black"/>
                </a:solidFill>
              </a:rPr>
              <a:t>更に連携に有用な項目（在宅医療の取組状況、医師の相談対応が可能な日時等）も調査し、関係者に配布、ネット上に公表等</a:t>
            </a:r>
            <a:endParaRPr lang="en-US" altLang="ja-JP" sz="1300" dirty="0" smtClean="0">
              <a:solidFill>
                <a:prstClr val="black"/>
              </a:solidFill>
            </a:endParaRPr>
          </a:p>
        </p:txBody>
      </p:sp>
      <p:sp>
        <p:nvSpPr>
          <p:cNvPr id="88" name="テキスト ボックス 87"/>
          <p:cNvSpPr txBox="1"/>
          <p:nvPr/>
        </p:nvSpPr>
        <p:spPr>
          <a:xfrm>
            <a:off x="5081140" y="980728"/>
            <a:ext cx="4602000" cy="492443"/>
          </a:xfrm>
          <a:prstGeom prst="rect">
            <a:avLst/>
          </a:prstGeom>
          <a:solidFill>
            <a:srgbClr val="FFFFCC"/>
          </a:solidFill>
        </p:spPr>
        <p:txBody>
          <a:bodyPr wrap="square" rtlCol="0">
            <a:spAutoFit/>
          </a:bodyPr>
          <a:lstStyle/>
          <a:p>
            <a:pPr marL="182563" indent="-182563">
              <a:buFont typeface="Wingdings" pitchFamily="2" charset="2"/>
              <a:buChar char="u"/>
            </a:pPr>
            <a:r>
              <a:rPr lang="ja-JP" altLang="en-US" sz="1300" dirty="0" smtClean="0">
                <a:solidFill>
                  <a:prstClr val="black"/>
                </a:solidFill>
              </a:rPr>
              <a:t>関係者が集まる会議を開催し、地域の在宅医療・介護の課題を抽出し、解決策を検討</a:t>
            </a:r>
            <a:endParaRPr lang="ja-JP" altLang="en-US" sz="1300" dirty="0">
              <a:solidFill>
                <a:prstClr val="black"/>
              </a:solidFill>
            </a:endParaRPr>
          </a:p>
        </p:txBody>
      </p:sp>
      <p:sp>
        <p:nvSpPr>
          <p:cNvPr id="37" name="テキスト ボックス 36"/>
          <p:cNvSpPr txBox="1"/>
          <p:nvPr/>
        </p:nvSpPr>
        <p:spPr>
          <a:xfrm>
            <a:off x="116974" y="3904600"/>
            <a:ext cx="4602000" cy="1324600"/>
          </a:xfrm>
          <a:prstGeom prst="rect">
            <a:avLst/>
          </a:prstGeom>
          <a:solidFill>
            <a:srgbClr val="FFFFCC"/>
          </a:solidFill>
        </p:spPr>
        <p:txBody>
          <a:bodyPr wrap="square" rtlCol="0">
            <a:noAutofit/>
          </a:bodyPr>
          <a:lstStyle/>
          <a:p>
            <a:r>
              <a:rPr lang="en-US" altLang="ja-JP" sz="1300" dirty="0" smtClean="0">
                <a:solidFill>
                  <a:prstClr val="black"/>
                </a:solidFill>
              </a:rPr>
              <a:t>【</a:t>
            </a:r>
            <a:r>
              <a:rPr lang="ja-JP" altLang="en-US" sz="1300" dirty="0" smtClean="0">
                <a:solidFill>
                  <a:prstClr val="black"/>
                </a:solidFill>
              </a:rPr>
              <a:t>効果</a:t>
            </a:r>
            <a:r>
              <a:rPr lang="en-US" altLang="ja-JP" sz="1300" dirty="0" smtClean="0">
                <a:solidFill>
                  <a:prstClr val="black"/>
                </a:solidFill>
              </a:rPr>
              <a:t>】</a:t>
            </a:r>
          </a:p>
          <a:p>
            <a:pPr marL="182563" indent="-182563">
              <a:buFont typeface="Wingdings" pitchFamily="2" charset="2"/>
              <a:buChar char="u"/>
            </a:pPr>
            <a:r>
              <a:rPr lang="ja-JP" altLang="en-US" sz="1300" dirty="0" smtClean="0">
                <a:solidFill>
                  <a:prstClr val="black"/>
                </a:solidFill>
              </a:rPr>
              <a:t>照会先や協力依頼先を</a:t>
            </a:r>
            <a:endParaRPr lang="en-US" altLang="ja-JP" sz="1300" dirty="0" smtClean="0">
              <a:solidFill>
                <a:prstClr val="black"/>
              </a:solidFill>
            </a:endParaRPr>
          </a:p>
          <a:p>
            <a:pPr marL="182563" indent="-182563"/>
            <a:r>
              <a:rPr lang="ja-JP" altLang="en-US" sz="1300" dirty="0" smtClean="0">
                <a:solidFill>
                  <a:prstClr val="black"/>
                </a:solidFill>
              </a:rPr>
              <a:t>　　適切に選べるようになった。</a:t>
            </a:r>
            <a:endParaRPr lang="en-US" altLang="ja-JP" sz="1300" dirty="0" smtClean="0">
              <a:solidFill>
                <a:prstClr val="black"/>
              </a:solidFill>
            </a:endParaRPr>
          </a:p>
          <a:p>
            <a:pPr marL="182563" indent="-182563">
              <a:buFont typeface="Wingdings" pitchFamily="2" charset="2"/>
              <a:buChar char="u"/>
            </a:pPr>
            <a:r>
              <a:rPr lang="ja-JP" altLang="en-US" sz="1300" dirty="0" smtClean="0">
                <a:solidFill>
                  <a:prstClr val="black"/>
                </a:solidFill>
              </a:rPr>
              <a:t>医療機関への連絡方法や</a:t>
            </a:r>
            <a:endParaRPr lang="en-US" altLang="ja-JP" sz="1300" dirty="0" smtClean="0">
              <a:solidFill>
                <a:prstClr val="black"/>
              </a:solidFill>
            </a:endParaRPr>
          </a:p>
          <a:p>
            <a:pPr marL="182563" indent="-182563"/>
            <a:r>
              <a:rPr lang="ja-JP" altLang="en-US" sz="1300" dirty="0" smtClean="0">
                <a:solidFill>
                  <a:prstClr val="black"/>
                </a:solidFill>
              </a:rPr>
              <a:t>　　時間帯、担当者が明確に</a:t>
            </a:r>
            <a:endParaRPr lang="en-US" altLang="ja-JP" sz="1300" dirty="0" smtClean="0">
              <a:solidFill>
                <a:prstClr val="black"/>
              </a:solidFill>
            </a:endParaRPr>
          </a:p>
          <a:p>
            <a:pPr marL="182563" indent="-182563"/>
            <a:r>
              <a:rPr lang="ja-JP" altLang="en-US" sz="1300" dirty="0" smtClean="0">
                <a:solidFill>
                  <a:prstClr val="black"/>
                </a:solidFill>
              </a:rPr>
              <a:t>　　なり、連携がとりやすくなった。</a:t>
            </a:r>
            <a:endParaRPr lang="en-US" altLang="ja-JP" sz="1300" dirty="0" smtClean="0">
              <a:solidFill>
                <a:prstClr val="black"/>
              </a:solidFill>
            </a:endParaRPr>
          </a:p>
        </p:txBody>
      </p:sp>
      <p:sp>
        <p:nvSpPr>
          <p:cNvPr id="40" name="テキスト ボックス 39"/>
          <p:cNvSpPr txBox="1"/>
          <p:nvPr/>
        </p:nvSpPr>
        <p:spPr>
          <a:xfrm>
            <a:off x="116463" y="980728"/>
            <a:ext cx="4602000" cy="1080120"/>
          </a:xfrm>
          <a:prstGeom prst="rect">
            <a:avLst/>
          </a:prstGeom>
          <a:solidFill>
            <a:srgbClr val="FFFFCC"/>
          </a:solidFill>
        </p:spPr>
        <p:txBody>
          <a:bodyPr wrap="square" rtlCol="0">
            <a:noAutofit/>
          </a:bodyPr>
          <a:lstStyle/>
          <a:p>
            <a:endParaRPr lang="ja-JP" altLang="en-US" sz="1300" dirty="0">
              <a:solidFill>
                <a:prstClr val="black"/>
              </a:solidFill>
            </a:endParaRPr>
          </a:p>
        </p:txBody>
      </p:sp>
      <p:sp>
        <p:nvSpPr>
          <p:cNvPr id="41" name="テキスト ボックス 40"/>
          <p:cNvSpPr txBox="1"/>
          <p:nvPr/>
        </p:nvSpPr>
        <p:spPr>
          <a:xfrm>
            <a:off x="146950" y="5766354"/>
            <a:ext cx="4025970" cy="892552"/>
          </a:xfrm>
          <a:prstGeom prst="rect">
            <a:avLst/>
          </a:prstGeom>
          <a:solidFill>
            <a:srgbClr val="FFFFCC"/>
          </a:solidFill>
        </p:spPr>
        <p:txBody>
          <a:bodyPr wrap="square" rtlCol="0">
            <a:spAutoFit/>
          </a:bodyPr>
          <a:lstStyle/>
          <a:p>
            <a:pPr>
              <a:buFont typeface="Wingdings" pitchFamily="2" charset="2"/>
              <a:buChar char="u"/>
            </a:pPr>
            <a:r>
              <a:rPr lang="ja-JP" altLang="en-US" sz="1300" dirty="0" smtClean="0">
                <a:solidFill>
                  <a:prstClr val="black"/>
                </a:solidFill>
              </a:rPr>
              <a:t>グループワーク等の多職種参加型研修の実施</a:t>
            </a:r>
          </a:p>
          <a:p>
            <a:pPr>
              <a:buFont typeface="Wingdings" pitchFamily="2" charset="2"/>
              <a:buChar char="u"/>
            </a:pPr>
            <a:r>
              <a:rPr lang="ja-JP" altLang="en-US" sz="1300" dirty="0" smtClean="0">
                <a:solidFill>
                  <a:prstClr val="black"/>
                </a:solidFill>
              </a:rPr>
              <a:t>訪問診療同行研修の実施</a:t>
            </a:r>
          </a:p>
          <a:p>
            <a:pPr>
              <a:buFont typeface="Wingdings" pitchFamily="2" charset="2"/>
              <a:buChar char="u"/>
            </a:pPr>
            <a:r>
              <a:rPr lang="ja-JP" altLang="en-US" sz="1300" dirty="0" smtClean="0">
                <a:solidFill>
                  <a:prstClr val="black"/>
                </a:solidFill>
              </a:rPr>
              <a:t>医療機器に係る研修等の座学</a:t>
            </a:r>
            <a:endParaRPr lang="en-US" altLang="ja-JP" sz="1300" dirty="0" smtClean="0">
              <a:solidFill>
                <a:prstClr val="black"/>
              </a:solidFill>
            </a:endParaRPr>
          </a:p>
          <a:p>
            <a:pPr>
              <a:buFont typeface="Wingdings" pitchFamily="2" charset="2"/>
              <a:buChar char="u"/>
            </a:pPr>
            <a:r>
              <a:rPr lang="ja-JP" altLang="en-US" sz="1300" dirty="0" smtClean="0">
                <a:solidFill>
                  <a:prstClr val="black"/>
                </a:solidFill>
              </a:rPr>
              <a:t>介護職種を対象とした医療教育に関する研修等</a:t>
            </a:r>
            <a:endParaRPr lang="ja-JP" altLang="en-US" sz="1300" dirty="0">
              <a:solidFill>
                <a:prstClr val="black"/>
              </a:solidFill>
            </a:endParaRPr>
          </a:p>
        </p:txBody>
      </p:sp>
      <p:sp>
        <p:nvSpPr>
          <p:cNvPr id="42" name="テキスト ボックス 41"/>
          <p:cNvSpPr txBox="1"/>
          <p:nvPr/>
        </p:nvSpPr>
        <p:spPr>
          <a:xfrm>
            <a:off x="4328931" y="5766354"/>
            <a:ext cx="5304078" cy="892552"/>
          </a:xfrm>
          <a:prstGeom prst="rect">
            <a:avLst/>
          </a:prstGeom>
          <a:solidFill>
            <a:srgbClr val="FFFFCC"/>
          </a:solidFill>
        </p:spPr>
        <p:txBody>
          <a:bodyPr wrap="square" rtlCol="0">
            <a:spAutoFit/>
          </a:bodyPr>
          <a:lstStyle/>
          <a:p>
            <a:r>
              <a:rPr lang="en-US" altLang="ja-JP" sz="1300" dirty="0" smtClean="0">
                <a:solidFill>
                  <a:prstClr val="black"/>
                </a:solidFill>
              </a:rPr>
              <a:t>【</a:t>
            </a:r>
            <a:r>
              <a:rPr lang="ja-JP" altLang="en-US" sz="1300" dirty="0" smtClean="0">
                <a:solidFill>
                  <a:prstClr val="black"/>
                </a:solidFill>
              </a:rPr>
              <a:t>効果</a:t>
            </a:r>
            <a:r>
              <a:rPr lang="en-US" altLang="ja-JP" sz="1300" dirty="0" smtClean="0">
                <a:solidFill>
                  <a:prstClr val="black"/>
                </a:solidFill>
              </a:rPr>
              <a:t>】</a:t>
            </a:r>
          </a:p>
          <a:p>
            <a:pPr marL="182563" indent="-182563">
              <a:buFont typeface="Wingdings" pitchFamily="2" charset="2"/>
              <a:buChar char="u"/>
            </a:pPr>
            <a:r>
              <a:rPr lang="ja-JP" altLang="en-US" sz="1300" dirty="0" smtClean="0">
                <a:solidFill>
                  <a:prstClr val="black"/>
                </a:solidFill>
              </a:rPr>
              <a:t>介護職、医療職間の理解が促進され、研修に参加した事業所、医療機関等による新たな連携体制が構築できた。</a:t>
            </a:r>
            <a:endParaRPr lang="en-US" altLang="ja-JP" sz="1300" dirty="0" smtClean="0">
              <a:solidFill>
                <a:prstClr val="black"/>
              </a:solidFill>
            </a:endParaRPr>
          </a:p>
          <a:p>
            <a:pPr marL="182563" indent="-182563">
              <a:buFont typeface="Wingdings" pitchFamily="2" charset="2"/>
              <a:buChar char="u"/>
            </a:pPr>
            <a:r>
              <a:rPr lang="ja-JP" altLang="en-US" sz="1300" dirty="0" smtClean="0">
                <a:solidFill>
                  <a:prstClr val="black"/>
                </a:solidFill>
              </a:rPr>
              <a:t>専門医療機関との勉強会等で各職種のスキルアップができた。</a:t>
            </a:r>
            <a:endParaRPr lang="en-US" altLang="ja-JP" sz="1300" dirty="0" smtClean="0">
              <a:solidFill>
                <a:prstClr val="black"/>
              </a:solidFill>
            </a:endParaRPr>
          </a:p>
        </p:txBody>
      </p:sp>
      <p:sp>
        <p:nvSpPr>
          <p:cNvPr id="44" name="正方形/長方形 43"/>
          <p:cNvSpPr/>
          <p:nvPr/>
        </p:nvSpPr>
        <p:spPr>
          <a:xfrm>
            <a:off x="5499142" y="3501008"/>
            <a:ext cx="1292377" cy="461665"/>
          </a:xfrm>
          <a:prstGeom prst="rect">
            <a:avLst/>
          </a:prstGeom>
        </p:spPr>
        <p:txBody>
          <a:bodyPr wrap="square">
            <a:spAutoFit/>
          </a:bodyPr>
          <a:lstStyle/>
          <a:p>
            <a:r>
              <a:rPr lang="ja-JP" altLang="en-US" sz="800" b="1" dirty="0">
                <a:solidFill>
                  <a:prstClr val="black"/>
                </a:solidFill>
                <a:latin typeface="メイリオ" pitchFamily="50" charset="-128"/>
                <a:ea typeface="メイリオ" pitchFamily="50" charset="-128"/>
                <a:cs typeface="メイリオ" pitchFamily="50" charset="-128"/>
              </a:rPr>
              <a:t>実施した在宅医療多職種連携会議に対する評価</a:t>
            </a:r>
          </a:p>
        </p:txBody>
      </p:sp>
      <p:sp>
        <p:nvSpPr>
          <p:cNvPr id="45" name="タイトル 1"/>
          <p:cNvSpPr txBox="1">
            <a:spLocks/>
          </p:cNvSpPr>
          <p:nvPr/>
        </p:nvSpPr>
        <p:spPr>
          <a:xfrm>
            <a:off x="5889189" y="1628800"/>
            <a:ext cx="3626852" cy="216024"/>
          </a:xfrm>
          <a:prstGeom prst="rect">
            <a:avLst/>
          </a:prstGeom>
        </p:spPr>
        <p:txBody>
          <a:bodyPr vert="horz" lIns="91440" tIns="45720" rIns="91440" bIns="45720" rtlCol="0" anchor="ctr">
            <a:noAutofit/>
          </a:bodyPr>
          <a:lstStyle/>
          <a:p>
            <a:pPr algn="ctr">
              <a:spcBef>
                <a:spcPct val="0"/>
              </a:spcBef>
              <a:tabLst>
                <a:tab pos="3494088" algn="l"/>
                <a:tab pos="3589338" algn="l"/>
              </a:tabLst>
              <a:defRPr/>
            </a:pPr>
            <a:r>
              <a:rPr lang="ja-JP" altLang="en-US" sz="900" b="1" dirty="0" smtClean="0">
                <a:solidFill>
                  <a:prstClr val="black"/>
                </a:solidFill>
                <a:latin typeface="メイリオ" pitchFamily="50" charset="-128"/>
                <a:ea typeface="メイリオ" pitchFamily="50" charset="-128"/>
                <a:cs typeface="メイリオ" pitchFamily="50" charset="-128"/>
              </a:rPr>
              <a:t>在宅医療多職種連携会議の開催回数とその評価</a:t>
            </a:r>
            <a:endParaRPr lang="ja-JP" altLang="en-US" sz="900" b="1" dirty="0">
              <a:solidFill>
                <a:prstClr val="black"/>
              </a:solidFill>
              <a:latin typeface="メイリオ" pitchFamily="50" charset="-128"/>
              <a:ea typeface="メイリオ" pitchFamily="50" charset="-128"/>
              <a:cs typeface="メイリオ" pitchFamily="50" charset="-128"/>
            </a:endParaRPr>
          </a:p>
        </p:txBody>
      </p:sp>
      <p:graphicFrame>
        <p:nvGraphicFramePr>
          <p:cNvPr id="47" name="グラフ 46"/>
          <p:cNvGraphicFramePr/>
          <p:nvPr>
            <p:extLst>
              <p:ext uri="{D42A27DB-BD31-4B8C-83A1-F6EECF244321}">
                <p14:modId xmlns:p14="http://schemas.microsoft.com/office/powerpoint/2010/main" val="2606699495"/>
              </p:ext>
            </p:extLst>
          </p:nvPr>
        </p:nvGraphicFramePr>
        <p:xfrm>
          <a:off x="5109017" y="1772816"/>
          <a:ext cx="4524503" cy="1512168"/>
        </p:xfrm>
        <a:graphic>
          <a:graphicData uri="http://schemas.openxmlformats.org/drawingml/2006/chart">
            <c:chart xmlns:c="http://schemas.openxmlformats.org/drawingml/2006/chart" xmlns:r="http://schemas.openxmlformats.org/officeDocument/2006/relationships" r:id="rId2"/>
          </a:graphicData>
        </a:graphic>
      </p:graphicFrame>
      <p:sp>
        <p:nvSpPr>
          <p:cNvPr id="48" name="角丸四角形 47"/>
          <p:cNvSpPr/>
          <p:nvPr/>
        </p:nvSpPr>
        <p:spPr>
          <a:xfrm>
            <a:off x="8775431" y="1916832"/>
            <a:ext cx="546061" cy="288032"/>
          </a:xfrm>
          <a:prstGeom prst="round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49" name="角丸四角形 48"/>
          <p:cNvSpPr/>
          <p:nvPr/>
        </p:nvSpPr>
        <p:spPr>
          <a:xfrm>
            <a:off x="7449277" y="2276872"/>
            <a:ext cx="1872208" cy="288032"/>
          </a:xfrm>
          <a:prstGeom prst="round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27" name="角丸四角形吹き出し 26"/>
          <p:cNvSpPr/>
          <p:nvPr/>
        </p:nvSpPr>
        <p:spPr>
          <a:xfrm>
            <a:off x="5109093" y="2276872"/>
            <a:ext cx="1482165" cy="360040"/>
          </a:xfrm>
          <a:prstGeom prst="wedgeRoundRectCallout">
            <a:avLst>
              <a:gd name="adj1" fmla="val 66010"/>
              <a:gd name="adj2" fmla="val -10096"/>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altLang="ja-JP" sz="900" b="1" u="sng" dirty="0" smtClean="0">
                <a:solidFill>
                  <a:prstClr val="black"/>
                </a:solidFill>
              </a:rPr>
              <a:t>92%</a:t>
            </a:r>
            <a:r>
              <a:rPr lang="ja-JP" altLang="en-US" sz="900" b="1" dirty="0" smtClean="0">
                <a:solidFill>
                  <a:prstClr val="black"/>
                </a:solidFill>
              </a:rPr>
              <a:t>の拠点で年</a:t>
            </a:r>
            <a:r>
              <a:rPr lang="en-US" altLang="ja-JP" sz="900" b="1" dirty="0" smtClean="0">
                <a:solidFill>
                  <a:prstClr val="black"/>
                </a:solidFill>
              </a:rPr>
              <a:t>3</a:t>
            </a:r>
            <a:r>
              <a:rPr lang="ja-JP" altLang="en-US" sz="900" b="1" dirty="0" smtClean="0">
                <a:solidFill>
                  <a:prstClr val="black"/>
                </a:solidFill>
              </a:rPr>
              <a:t>回以上の会議が開催された</a:t>
            </a:r>
            <a:endParaRPr lang="ja-JP" altLang="en-US" sz="900" b="1" dirty="0">
              <a:solidFill>
                <a:prstClr val="black"/>
              </a:solidFill>
            </a:endParaRPr>
          </a:p>
        </p:txBody>
      </p:sp>
      <p:pic>
        <p:nvPicPr>
          <p:cNvPr id="31" name="図 30" descr="C:\Users\U5652\Desktop\Pics（報告書用）\1.30検討会\CIMG1021.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1312" y="4293096"/>
            <a:ext cx="1638182" cy="1152128"/>
          </a:xfrm>
          <a:prstGeom prst="rect">
            <a:avLst/>
          </a:prstGeom>
          <a:noFill/>
          <a:ln>
            <a:noFill/>
          </a:ln>
        </p:spPr>
      </p:pic>
      <p:sp>
        <p:nvSpPr>
          <p:cNvPr id="24" name="テキスト ボックス 23"/>
          <p:cNvSpPr txBox="1"/>
          <p:nvPr/>
        </p:nvSpPr>
        <p:spPr>
          <a:xfrm>
            <a:off x="194471" y="2276872"/>
            <a:ext cx="4524503" cy="338554"/>
          </a:xfrm>
          <a:prstGeom prst="rect">
            <a:avLst/>
          </a:prstGeom>
          <a:noFill/>
        </p:spPr>
        <p:txBody>
          <a:bodyPr wrap="square" rtlCol="0">
            <a:spAutoFit/>
          </a:bodyPr>
          <a:lstStyle/>
          <a:p>
            <a:pPr marL="342900" indent="-342900">
              <a:buFontTx/>
              <a:buAutoNum type="arabicParenBoth"/>
            </a:pPr>
            <a:r>
              <a:rPr lang="ja-JP" altLang="en-US" sz="1600" dirty="0" smtClean="0">
                <a:solidFill>
                  <a:prstClr val="black"/>
                </a:solidFill>
                <a:latin typeface="HGSｺﾞｼｯｸE" pitchFamily="50" charset="-128"/>
                <a:ea typeface="ＤＨＰ平成明朝体W7" pitchFamily="2" charset="-128"/>
              </a:rPr>
              <a:t>地域の医療・福祉資源の把握及び活用</a:t>
            </a:r>
          </a:p>
        </p:txBody>
      </p:sp>
      <p:graphicFrame>
        <p:nvGraphicFramePr>
          <p:cNvPr id="30" name="グラフ 29"/>
          <p:cNvGraphicFramePr/>
          <p:nvPr>
            <p:extLst>
              <p:ext uri="{D42A27DB-BD31-4B8C-83A1-F6EECF244321}">
                <p14:modId xmlns:p14="http://schemas.microsoft.com/office/powerpoint/2010/main" val="1766684015"/>
              </p:ext>
            </p:extLst>
          </p:nvPr>
        </p:nvGraphicFramePr>
        <p:xfrm>
          <a:off x="5187123" y="3068960"/>
          <a:ext cx="4367303" cy="1872208"/>
        </p:xfrm>
        <a:graphic>
          <a:graphicData uri="http://schemas.openxmlformats.org/drawingml/2006/chart">
            <c:chart xmlns:c="http://schemas.openxmlformats.org/drawingml/2006/chart" xmlns:r="http://schemas.openxmlformats.org/officeDocument/2006/relationships" r:id="rId4"/>
          </a:graphicData>
        </a:graphic>
      </p:graphicFrame>
      <p:sp>
        <p:nvSpPr>
          <p:cNvPr id="28" name="角丸四角形吹き出し 27"/>
          <p:cNvSpPr/>
          <p:nvPr/>
        </p:nvSpPr>
        <p:spPr>
          <a:xfrm>
            <a:off x="5187105" y="4077072"/>
            <a:ext cx="1170130" cy="576064"/>
          </a:xfrm>
          <a:prstGeom prst="wedgeRoundRectCallout">
            <a:avLst>
              <a:gd name="adj1" fmla="val 79837"/>
              <a:gd name="adj2" fmla="val -87165"/>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altLang="ja-JP" sz="900" b="1" u="sng" dirty="0" smtClean="0">
                <a:solidFill>
                  <a:prstClr val="black"/>
                </a:solidFill>
              </a:rPr>
              <a:t>74%</a:t>
            </a:r>
            <a:r>
              <a:rPr lang="ja-JP" altLang="en-US" sz="900" b="1" dirty="0" smtClean="0">
                <a:solidFill>
                  <a:prstClr val="black"/>
                </a:solidFill>
              </a:rPr>
              <a:t>の拠点で会議に対する高い評価を得た</a:t>
            </a:r>
            <a:endParaRPr lang="ja-JP" altLang="en-US" sz="900" b="1" dirty="0">
              <a:solidFill>
                <a:prstClr val="black"/>
              </a:solidFill>
            </a:endParaRPr>
          </a:p>
        </p:txBody>
      </p:sp>
      <p:graphicFrame>
        <p:nvGraphicFramePr>
          <p:cNvPr id="35" name="表 34"/>
          <p:cNvGraphicFramePr>
            <a:graphicFrameLocks noGrp="1"/>
          </p:cNvGraphicFramePr>
          <p:nvPr/>
        </p:nvGraphicFramePr>
        <p:xfrm>
          <a:off x="255423" y="1052736"/>
          <a:ext cx="4290477" cy="936106"/>
        </p:xfrm>
        <a:graphic>
          <a:graphicData uri="http://schemas.openxmlformats.org/drawingml/2006/table">
            <a:tbl>
              <a:tblPr/>
              <a:tblGrid>
                <a:gridCol w="154681"/>
                <a:gridCol w="1405493"/>
                <a:gridCol w="624069"/>
                <a:gridCol w="1404156"/>
                <a:gridCol w="702078"/>
              </a:tblGrid>
              <a:tr h="153181">
                <a:tc gridSpan="2">
                  <a:txBody>
                    <a:bodyPr/>
                    <a:lstStyle/>
                    <a:p>
                      <a:pPr algn="ctr" fontAlgn="ctr"/>
                      <a:r>
                        <a:rPr lang="ja-JP" altLang="en-US" sz="900" b="0" i="0" u="none" strike="noStrike">
                          <a:solidFill>
                            <a:srgbClr val="000000"/>
                          </a:solidFill>
                          <a:latin typeface="ＭＳ Ｐゴシック"/>
                        </a:rPr>
                        <a:t>実施主体</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hMerge="1">
                  <a:txBody>
                    <a:bodyPr/>
                    <a:lstStyle/>
                    <a:p>
                      <a:endParaRPr kumimoji="1" lang="ja-JP" altLang="en-US"/>
                    </a:p>
                  </a:txBody>
                  <a:tcPr/>
                </a:tc>
                <a:tc>
                  <a:txBody>
                    <a:bodyPr/>
                    <a:lstStyle/>
                    <a:p>
                      <a:pPr algn="ctr" fontAlgn="ctr"/>
                      <a:r>
                        <a:rPr lang="ja-JP" altLang="en-US" sz="900" b="0" i="0" u="none" strike="noStrike">
                          <a:solidFill>
                            <a:srgbClr val="000000"/>
                          </a:solidFill>
                          <a:latin typeface="ＭＳ Ｐゴシック"/>
                        </a:rPr>
                        <a:t>箇所数</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ctr"/>
                      <a:r>
                        <a:rPr lang="ja-JP" altLang="en-US" sz="900" b="0" i="0" u="none" strike="noStrike">
                          <a:solidFill>
                            <a:srgbClr val="000000"/>
                          </a:solidFill>
                          <a:latin typeface="ＭＳ Ｐゴシック"/>
                        </a:rPr>
                        <a:t>実施主体</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ctr"/>
                      <a:r>
                        <a:rPr lang="ja-JP" altLang="en-US" sz="900" b="0" i="0" u="none" strike="noStrike">
                          <a:solidFill>
                            <a:srgbClr val="000000"/>
                          </a:solidFill>
                          <a:latin typeface="ＭＳ Ｐゴシック"/>
                        </a:rPr>
                        <a:t>箇所数</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153181">
                <a:tc gridSpan="2">
                  <a:txBody>
                    <a:bodyPr/>
                    <a:lstStyle/>
                    <a:p>
                      <a:pPr algn="l" fontAlgn="ctr"/>
                      <a:r>
                        <a:rPr lang="ja-JP" altLang="en-US" sz="900" b="0" i="0" u="none" strike="noStrike">
                          <a:solidFill>
                            <a:srgbClr val="000000"/>
                          </a:solidFill>
                          <a:latin typeface="ＭＳ Ｐゴシック"/>
                        </a:rPr>
                        <a:t>自治体</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kumimoji="1" lang="ja-JP" altLang="en-US"/>
                    </a:p>
                  </a:txBody>
                  <a:tcPr/>
                </a:tc>
                <a:tc>
                  <a:txBody>
                    <a:bodyPr/>
                    <a:lstStyle/>
                    <a:p>
                      <a:pPr algn="r" fontAlgn="ctr"/>
                      <a:r>
                        <a:rPr lang="en-US" altLang="ja-JP" sz="900" b="0" i="0" u="none" strike="noStrike">
                          <a:solidFill>
                            <a:srgbClr val="000000"/>
                          </a:solidFill>
                          <a:latin typeface="ＭＳ Ｐゴシック"/>
                        </a:rPr>
                        <a:t>14</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900" b="0" i="0" u="none" strike="noStrike">
                          <a:solidFill>
                            <a:srgbClr val="000000"/>
                          </a:solidFill>
                          <a:latin typeface="ＭＳ Ｐゴシック"/>
                        </a:rPr>
                        <a:t>医師会等医療関係団体</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altLang="ja-JP" sz="900" b="0" i="0" u="none" strike="noStrike">
                          <a:solidFill>
                            <a:srgbClr val="000000"/>
                          </a:solidFill>
                          <a:latin typeface="ＭＳ Ｐゴシック"/>
                        </a:rPr>
                        <a:t>16</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53181">
                <a:tc gridSpan="2">
                  <a:txBody>
                    <a:bodyPr/>
                    <a:lstStyle/>
                    <a:p>
                      <a:pPr algn="l" fontAlgn="ctr"/>
                      <a:r>
                        <a:rPr lang="ja-JP" altLang="en-US" sz="900" b="0" i="0" u="none" strike="noStrike">
                          <a:solidFill>
                            <a:srgbClr val="000000"/>
                          </a:solidFill>
                          <a:latin typeface="ＭＳ Ｐゴシック"/>
                        </a:rPr>
                        <a:t>病院</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kumimoji="1" lang="ja-JP" altLang="en-US"/>
                    </a:p>
                  </a:txBody>
                  <a:tcPr/>
                </a:tc>
                <a:tc>
                  <a:txBody>
                    <a:bodyPr/>
                    <a:lstStyle/>
                    <a:p>
                      <a:pPr algn="r" fontAlgn="ctr"/>
                      <a:r>
                        <a:rPr lang="en-US" altLang="ja-JP" sz="900" b="0" i="0" u="none" strike="noStrike">
                          <a:solidFill>
                            <a:srgbClr val="000000"/>
                          </a:solidFill>
                          <a:latin typeface="ＭＳ Ｐゴシック"/>
                        </a:rPr>
                        <a:t>32</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900" b="0" i="0" u="none" strike="noStrike">
                          <a:solidFill>
                            <a:srgbClr val="000000"/>
                          </a:solidFill>
                          <a:latin typeface="ＭＳ Ｐゴシック"/>
                        </a:rPr>
                        <a:t>訪問看護ステーション</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ja-JP" sz="900" b="0" i="0" u="none" strike="noStrike">
                          <a:solidFill>
                            <a:srgbClr val="000000"/>
                          </a:solidFill>
                          <a:latin typeface="ＭＳ Ｐゴシック"/>
                        </a:rPr>
                        <a:t>10</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53181">
                <a:tc>
                  <a:txBody>
                    <a:bodyPr/>
                    <a:lstStyle/>
                    <a:p>
                      <a:pPr algn="l" fontAlgn="ctr"/>
                      <a:r>
                        <a:rPr lang="ja-JP" altLang="en-US" sz="900" b="0" i="0" u="none" strike="noStrike">
                          <a:solidFill>
                            <a:srgbClr val="000000"/>
                          </a:solidFill>
                          <a:latin typeface="ＭＳ Ｐゴシック"/>
                        </a:rPr>
                        <a:t>　</a:t>
                      </a:r>
                    </a:p>
                  </a:txBody>
                  <a:tcPr marL="10319" marR="10319" marT="9525"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r>
                        <a:rPr lang="ja-JP" altLang="en-US" sz="900" b="0" i="0" u="none" strike="noStrike">
                          <a:solidFill>
                            <a:srgbClr val="000000"/>
                          </a:solidFill>
                          <a:latin typeface="ＭＳ Ｐゴシック"/>
                        </a:rPr>
                        <a:t>うち在宅療養支援病院</a:t>
                      </a:r>
                    </a:p>
                  </a:txBody>
                  <a:tcPr marL="10319" marR="10319" marT="9525"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ja-JP" sz="900" b="0" i="0" u="none" strike="noStrike">
                          <a:solidFill>
                            <a:srgbClr val="000000"/>
                          </a:solidFill>
                          <a:latin typeface="ＭＳ Ｐゴシック"/>
                        </a:rPr>
                        <a:t>14</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900" b="0" i="0" u="none" strike="noStrike">
                          <a:solidFill>
                            <a:srgbClr val="000000"/>
                          </a:solidFill>
                          <a:latin typeface="ＭＳ Ｐゴシック"/>
                        </a:rPr>
                        <a:t>薬局</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ja-JP" sz="900" b="0" i="0" u="none" strike="noStrike">
                          <a:solidFill>
                            <a:srgbClr val="000000"/>
                          </a:solidFill>
                          <a:latin typeface="ＭＳ Ｐゴシック"/>
                        </a:rPr>
                        <a:t>1</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61691">
                <a:tc gridSpan="2">
                  <a:txBody>
                    <a:bodyPr/>
                    <a:lstStyle/>
                    <a:p>
                      <a:pPr algn="l" fontAlgn="ctr"/>
                      <a:r>
                        <a:rPr lang="ja-JP" altLang="en-US" sz="900" b="0" i="0" u="none" strike="noStrike">
                          <a:solidFill>
                            <a:srgbClr val="000000"/>
                          </a:solidFill>
                          <a:latin typeface="ＭＳ Ｐゴシック"/>
                        </a:rPr>
                        <a:t>診療所</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kumimoji="1" lang="ja-JP" altLang="en-US"/>
                    </a:p>
                  </a:txBody>
                  <a:tcPr/>
                </a:tc>
                <a:tc>
                  <a:txBody>
                    <a:bodyPr/>
                    <a:lstStyle/>
                    <a:p>
                      <a:pPr algn="r" fontAlgn="ctr"/>
                      <a:r>
                        <a:rPr lang="en-US" altLang="ja-JP" sz="900" b="0" i="0" u="none" strike="noStrike">
                          <a:solidFill>
                            <a:srgbClr val="000000"/>
                          </a:solidFill>
                          <a:latin typeface="ＭＳ Ｐゴシック"/>
                        </a:rPr>
                        <a:t>29</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900" b="0" i="0" u="none" strike="noStrike">
                          <a:solidFill>
                            <a:srgbClr val="000000"/>
                          </a:solidFill>
                          <a:latin typeface="ＭＳ Ｐゴシック"/>
                        </a:rPr>
                        <a:t>その他（ＮＰＯ法人等）</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ＭＳ Ｐゴシック"/>
                        </a:rPr>
                        <a:t>3</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61691">
                <a:tc>
                  <a:txBody>
                    <a:bodyPr/>
                    <a:lstStyle/>
                    <a:p>
                      <a:pPr algn="l" fontAlgn="ctr"/>
                      <a:r>
                        <a:rPr lang="ja-JP" altLang="en-US" sz="900" b="0" i="0" u="none" strike="noStrike">
                          <a:solidFill>
                            <a:srgbClr val="000000"/>
                          </a:solidFill>
                          <a:latin typeface="ＭＳ Ｐゴシック"/>
                        </a:rPr>
                        <a:t>　</a:t>
                      </a:r>
                    </a:p>
                  </a:txBody>
                  <a:tcPr marL="10319" marR="10319" marT="9525"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latin typeface="ＭＳ Ｐゴシック"/>
                        </a:rPr>
                        <a:t>うち在宅療養支援診療所</a:t>
                      </a:r>
                    </a:p>
                  </a:txBody>
                  <a:tcPr marL="10319" marR="10319" marT="9525"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ＭＳ Ｐゴシック"/>
                        </a:rPr>
                        <a:t>28</a:t>
                      </a:r>
                    </a:p>
                  </a:txBody>
                  <a:tcPr marL="10319"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latin typeface="ＭＳ Ｐゴシック"/>
                        </a:rPr>
                        <a:t>合計</a:t>
                      </a:r>
                    </a:p>
                  </a:txBody>
                  <a:tcPr marL="10319" marR="10319"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latin typeface="ＭＳ Ｐゴシック"/>
                        </a:rPr>
                        <a:t>105</a:t>
                      </a:r>
                    </a:p>
                  </a:txBody>
                  <a:tcPr marL="10319" marR="10319"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34" name="Picture 4"/>
          <p:cNvPicPr>
            <a:picLocks noChangeAspect="1" noChangeArrowheads="1"/>
          </p:cNvPicPr>
          <p:nvPr/>
        </p:nvPicPr>
        <p:blipFill>
          <a:blip r:embed="rId5" cstate="print"/>
          <a:srcRect/>
          <a:stretch>
            <a:fillRect/>
          </a:stretch>
        </p:blipFill>
        <p:spPr bwMode="auto">
          <a:xfrm>
            <a:off x="2768758" y="3635291"/>
            <a:ext cx="2018748" cy="1611584"/>
          </a:xfrm>
          <a:prstGeom prst="rect">
            <a:avLst/>
          </a:prstGeom>
          <a:noFill/>
          <a:ln w="57150">
            <a:solidFill>
              <a:schemeClr val="accent6">
                <a:lumMod val="60000"/>
                <a:lumOff val="40000"/>
                <a:alpha val="48000"/>
              </a:schemeClr>
            </a:solidFill>
            <a:miter lim="800000"/>
            <a:headEnd/>
            <a:tailEnd/>
          </a:ln>
          <a:effectLst>
            <a:outerShdw dist="107763" dir="2700000" algn="ctr" rotWithShape="0">
              <a:srgbClr val="808080">
                <a:alpha val="50000"/>
              </a:srgbClr>
            </a:outerShdw>
          </a:effectLst>
        </p:spPr>
      </p:pic>
      <p:sp>
        <p:nvSpPr>
          <p:cNvPr id="33" name="テキスト ボックス 32"/>
          <p:cNvSpPr txBox="1"/>
          <p:nvPr/>
        </p:nvSpPr>
        <p:spPr>
          <a:xfrm>
            <a:off x="4016896" y="5013176"/>
            <a:ext cx="936104" cy="253916"/>
          </a:xfrm>
          <a:prstGeom prst="rect">
            <a:avLst/>
          </a:prstGeom>
          <a:noFill/>
        </p:spPr>
        <p:txBody>
          <a:bodyPr wrap="square" rtlCol="0">
            <a:spAutoFit/>
          </a:bodyPr>
          <a:lstStyle/>
          <a:p>
            <a:pPr algn="ctr"/>
            <a:r>
              <a:rPr lang="ja-JP" altLang="en-US" sz="1050" dirty="0" smtClean="0">
                <a:solidFill>
                  <a:prstClr val="black"/>
                </a:solidFill>
                <a:latin typeface="HGPｺﾞｼｯｸE" pitchFamily="50" charset="-128"/>
                <a:ea typeface="HGPｺﾞｼｯｸE" pitchFamily="50" charset="-128"/>
              </a:rPr>
              <a:t>（熊本市）</a:t>
            </a:r>
            <a:endParaRPr lang="ja-JP" altLang="en-US" sz="1050" dirty="0">
              <a:solidFill>
                <a:prstClr val="black"/>
              </a:solidFill>
              <a:latin typeface="HGPｺﾞｼｯｸE" pitchFamily="50" charset="-128"/>
              <a:ea typeface="HGPｺﾞｼｯｸE" pitchFamily="50" charset="-128"/>
            </a:endParaRPr>
          </a:p>
        </p:txBody>
      </p:sp>
      <p:sp>
        <p:nvSpPr>
          <p:cNvPr id="36" name="スライド番号プレースホルダー 4"/>
          <p:cNvSpPr txBox="1">
            <a:spLocks/>
          </p:cNvSpPr>
          <p:nvPr/>
        </p:nvSpPr>
        <p:spPr>
          <a:xfrm>
            <a:off x="9251333" y="6247760"/>
            <a:ext cx="598211" cy="565616"/>
          </a:xfrm>
          <a:prstGeom prst="rect">
            <a:avLst/>
          </a:prstGeom>
          <a:solidFill>
            <a:schemeClr val="bg1">
              <a:alpha val="68000"/>
            </a:schemeClr>
          </a:solidFill>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smtClean="0">
                <a:solidFill>
                  <a:sysClr val="windowText" lastClr="000000"/>
                </a:solidFill>
                <a:cs typeface="Arial" panose="020B0604020202020204" pitchFamily="34" charset="0"/>
              </a:rPr>
              <a:t>18</a:t>
            </a:r>
            <a:endParaRPr kumimoji="0" lang="ja-JP" altLang="en-US" sz="2400" kern="0" dirty="0">
              <a:solidFill>
                <a:sysClr val="windowText" lastClr="000000"/>
              </a:solidFill>
              <a:cs typeface="Arial" panose="020B0604020202020204" pitchFamily="34" charset="0"/>
            </a:endParaRPr>
          </a:p>
        </p:txBody>
      </p:sp>
    </p:spTree>
    <p:extLst>
      <p:ext uri="{BB962C8B-B14F-4D97-AF65-F5344CB8AC3E}">
        <p14:creationId xmlns:p14="http://schemas.microsoft.com/office/powerpoint/2010/main" val="35170340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5031090" y="188640"/>
            <a:ext cx="4758529" cy="2628000"/>
          </a:xfrm>
          <a:prstGeom prst="roundRect">
            <a:avLst>
              <a:gd name="adj" fmla="val 7190"/>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ja-JP" altLang="en-US">
              <a:solidFill>
                <a:prstClr val="white"/>
              </a:solidFill>
            </a:endParaRPr>
          </a:p>
        </p:txBody>
      </p:sp>
      <p:sp>
        <p:nvSpPr>
          <p:cNvPr id="18" name="角丸四角形 17"/>
          <p:cNvSpPr/>
          <p:nvPr/>
        </p:nvSpPr>
        <p:spPr>
          <a:xfrm>
            <a:off x="5031090" y="3061093"/>
            <a:ext cx="4796983" cy="3312368"/>
          </a:xfrm>
          <a:prstGeom prst="roundRect">
            <a:avLst>
              <a:gd name="adj" fmla="val 8606"/>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ja-JP" altLang="en-US">
              <a:solidFill>
                <a:prstClr val="white"/>
              </a:solidFill>
            </a:endParaRPr>
          </a:p>
        </p:txBody>
      </p:sp>
      <p:sp>
        <p:nvSpPr>
          <p:cNvPr id="19" name="角丸四角形 18"/>
          <p:cNvSpPr/>
          <p:nvPr/>
        </p:nvSpPr>
        <p:spPr>
          <a:xfrm>
            <a:off x="133068" y="4113336"/>
            <a:ext cx="4718974" cy="2340000"/>
          </a:xfrm>
          <a:prstGeom prst="roundRect">
            <a:avLst>
              <a:gd name="adj" fmla="val 10673"/>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ja-JP" altLang="en-US">
              <a:solidFill>
                <a:prstClr val="white"/>
              </a:solidFill>
            </a:endParaRPr>
          </a:p>
        </p:txBody>
      </p:sp>
      <p:sp>
        <p:nvSpPr>
          <p:cNvPr id="20" name="角丸四角形 19"/>
          <p:cNvSpPr/>
          <p:nvPr/>
        </p:nvSpPr>
        <p:spPr>
          <a:xfrm>
            <a:off x="116544" y="188640"/>
            <a:ext cx="4758529" cy="3717120"/>
          </a:xfrm>
          <a:prstGeom prst="roundRect">
            <a:avLst>
              <a:gd name="adj" fmla="val 6222"/>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ja-JP" altLang="en-US">
              <a:solidFill>
                <a:prstClr val="white"/>
              </a:solidFill>
            </a:endParaRPr>
          </a:p>
        </p:txBody>
      </p:sp>
      <p:sp>
        <p:nvSpPr>
          <p:cNvPr id="23" name="テキスト ボックス 22"/>
          <p:cNvSpPr txBox="1"/>
          <p:nvPr/>
        </p:nvSpPr>
        <p:spPr>
          <a:xfrm>
            <a:off x="116544" y="260653"/>
            <a:ext cx="4758529" cy="307777"/>
          </a:xfrm>
          <a:prstGeom prst="rect">
            <a:avLst/>
          </a:prstGeom>
          <a:noFill/>
        </p:spPr>
        <p:txBody>
          <a:bodyPr wrap="square" rtlCol="0">
            <a:spAutoFit/>
          </a:bodyPr>
          <a:lstStyle/>
          <a:p>
            <a:r>
              <a:rPr lang="en-US" altLang="ja-JP" sz="1400" dirty="0" smtClean="0">
                <a:solidFill>
                  <a:prstClr val="black"/>
                </a:solidFill>
                <a:latin typeface="HGSｺﾞｼｯｸE" pitchFamily="50" charset="-128"/>
                <a:ea typeface="ＤＨＰ平成明朝体W7" pitchFamily="2" charset="-128"/>
              </a:rPr>
              <a:t>(4)</a:t>
            </a:r>
            <a:r>
              <a:rPr lang="ja-JP" altLang="en-US" sz="1400" dirty="0" smtClean="0">
                <a:solidFill>
                  <a:prstClr val="black"/>
                </a:solidFill>
                <a:latin typeface="HGSｺﾞｼｯｸE" pitchFamily="50" charset="-128"/>
                <a:ea typeface="ＤＨＰ平成明朝体W7" pitchFamily="2" charset="-128"/>
              </a:rPr>
              <a:t>　</a:t>
            </a:r>
            <a:r>
              <a:rPr lang="en-US" altLang="ja-JP" sz="1400" dirty="0" smtClean="0">
                <a:solidFill>
                  <a:prstClr val="black"/>
                </a:solidFill>
                <a:latin typeface="HGSｺﾞｼｯｸE" pitchFamily="50" charset="-128"/>
                <a:ea typeface="ＤＨＰ平成明朝体W7" pitchFamily="2" charset="-128"/>
              </a:rPr>
              <a:t>24</a:t>
            </a:r>
            <a:r>
              <a:rPr lang="ja-JP" altLang="en-US" sz="1400" dirty="0" smtClean="0">
                <a:solidFill>
                  <a:prstClr val="black"/>
                </a:solidFill>
                <a:latin typeface="HGSｺﾞｼｯｸE" pitchFamily="50" charset="-128"/>
                <a:ea typeface="ＤＨＰ平成明朝体W7" pitchFamily="2" charset="-128"/>
              </a:rPr>
              <a:t>時間</a:t>
            </a:r>
            <a:r>
              <a:rPr lang="en-US" altLang="ja-JP" sz="1400" dirty="0" smtClean="0">
                <a:solidFill>
                  <a:prstClr val="black"/>
                </a:solidFill>
                <a:latin typeface="HGSｺﾞｼｯｸE" pitchFamily="50" charset="-128"/>
                <a:ea typeface="ＤＨＰ平成明朝体W7" pitchFamily="2" charset="-128"/>
              </a:rPr>
              <a:t>365</a:t>
            </a:r>
            <a:r>
              <a:rPr lang="ja-JP" altLang="en-US" sz="1400" dirty="0" smtClean="0">
                <a:solidFill>
                  <a:prstClr val="black"/>
                </a:solidFill>
                <a:latin typeface="HGSｺﾞｼｯｸE" pitchFamily="50" charset="-128"/>
                <a:ea typeface="ＤＨＰ平成明朝体W7" pitchFamily="2" charset="-128"/>
              </a:rPr>
              <a:t>日の在宅医療・介護提供体制の構築</a:t>
            </a:r>
          </a:p>
        </p:txBody>
      </p:sp>
      <p:sp>
        <p:nvSpPr>
          <p:cNvPr id="25" name="テキスト ボックス 24"/>
          <p:cNvSpPr txBox="1"/>
          <p:nvPr/>
        </p:nvSpPr>
        <p:spPr>
          <a:xfrm>
            <a:off x="272555" y="4138796"/>
            <a:ext cx="4368485" cy="523220"/>
          </a:xfrm>
          <a:prstGeom prst="rect">
            <a:avLst/>
          </a:prstGeom>
          <a:noFill/>
        </p:spPr>
        <p:txBody>
          <a:bodyPr wrap="square" rtlCol="0">
            <a:spAutoFit/>
          </a:bodyPr>
          <a:lstStyle/>
          <a:p>
            <a:pPr marL="355600" indent="-355600"/>
            <a:r>
              <a:rPr lang="en-US" altLang="ja-JP" sz="1400" dirty="0" smtClean="0">
                <a:solidFill>
                  <a:prstClr val="black"/>
                </a:solidFill>
                <a:latin typeface="HGSｺﾞｼｯｸE" pitchFamily="50" charset="-128"/>
                <a:ea typeface="ＤＨＰ平成明朝体W7" pitchFamily="2" charset="-128"/>
              </a:rPr>
              <a:t>(5)</a:t>
            </a:r>
            <a:r>
              <a:rPr lang="ja-JP" altLang="en-US" sz="1400" dirty="0" smtClean="0">
                <a:solidFill>
                  <a:prstClr val="black"/>
                </a:solidFill>
                <a:latin typeface="HGSｺﾞｼｯｸE" pitchFamily="50" charset="-128"/>
                <a:ea typeface="ＤＨＰ平成明朝体W7" pitchFamily="2" charset="-128"/>
              </a:rPr>
              <a:t>　患者・家族や地域包括支援センター・ケアマネージャーを対象にした相談窓口の設置</a:t>
            </a:r>
          </a:p>
        </p:txBody>
      </p:sp>
      <p:sp>
        <p:nvSpPr>
          <p:cNvPr id="11" name="テキスト ボックス 10"/>
          <p:cNvSpPr txBox="1"/>
          <p:nvPr/>
        </p:nvSpPr>
        <p:spPr>
          <a:xfrm>
            <a:off x="5031090" y="188640"/>
            <a:ext cx="4796983" cy="338554"/>
          </a:xfrm>
          <a:prstGeom prst="rect">
            <a:avLst/>
          </a:prstGeom>
          <a:noFill/>
        </p:spPr>
        <p:txBody>
          <a:bodyPr wrap="square" rtlCol="0">
            <a:spAutoFit/>
          </a:bodyPr>
          <a:lstStyle/>
          <a:p>
            <a:pPr marL="531813" indent="-531813" algn="ctr"/>
            <a:r>
              <a:rPr lang="en-US" altLang="ja-JP" sz="1600" dirty="0" smtClean="0">
                <a:solidFill>
                  <a:prstClr val="black"/>
                </a:solidFill>
                <a:latin typeface="HGSｺﾞｼｯｸE" pitchFamily="50" charset="-128"/>
                <a:ea typeface="ＤＨＰ平成明朝体W7" pitchFamily="2" charset="-128"/>
              </a:rPr>
              <a:t>(6)</a:t>
            </a:r>
            <a:r>
              <a:rPr lang="ja-JP" altLang="en-US" sz="1600" dirty="0" smtClean="0">
                <a:solidFill>
                  <a:prstClr val="black"/>
                </a:solidFill>
                <a:latin typeface="HGSｺﾞｼｯｸE" pitchFamily="50" charset="-128"/>
                <a:ea typeface="ＤＨＰ平成明朝体W7" pitchFamily="2" charset="-128"/>
              </a:rPr>
              <a:t>　効率的な情報共有のための取組</a:t>
            </a:r>
            <a:endParaRPr lang="en-US" altLang="ja-JP" sz="1600" dirty="0" smtClean="0">
              <a:solidFill>
                <a:prstClr val="black"/>
              </a:solidFill>
              <a:latin typeface="HGSｺﾞｼｯｸE" pitchFamily="50" charset="-128"/>
              <a:ea typeface="ＤＨＰ平成明朝体W7" pitchFamily="2" charset="-128"/>
            </a:endParaRPr>
          </a:p>
        </p:txBody>
      </p:sp>
      <p:sp>
        <p:nvSpPr>
          <p:cNvPr id="13" name="テキスト ボックス 12"/>
          <p:cNvSpPr txBox="1"/>
          <p:nvPr/>
        </p:nvSpPr>
        <p:spPr>
          <a:xfrm>
            <a:off x="5031090" y="3061093"/>
            <a:ext cx="4796983" cy="338554"/>
          </a:xfrm>
          <a:prstGeom prst="rect">
            <a:avLst/>
          </a:prstGeom>
          <a:noFill/>
        </p:spPr>
        <p:txBody>
          <a:bodyPr wrap="square" rtlCol="0">
            <a:spAutoFit/>
          </a:bodyPr>
          <a:lstStyle/>
          <a:p>
            <a:pPr algn="ctr"/>
            <a:r>
              <a:rPr lang="en-US" altLang="ja-JP" sz="1600" dirty="0" smtClean="0">
                <a:solidFill>
                  <a:prstClr val="black"/>
                </a:solidFill>
                <a:latin typeface="HGSｺﾞｼｯｸE" pitchFamily="50" charset="-128"/>
                <a:ea typeface="ＤＨＰ平成明朝体W7" pitchFamily="2" charset="-128"/>
              </a:rPr>
              <a:t>(7)</a:t>
            </a:r>
            <a:r>
              <a:rPr lang="ja-JP" altLang="en-US" sz="1600" dirty="0" smtClean="0">
                <a:solidFill>
                  <a:prstClr val="black"/>
                </a:solidFill>
                <a:latin typeface="HGSｺﾞｼｯｸE" pitchFamily="50" charset="-128"/>
                <a:ea typeface="ＤＨＰ平成明朝体W7" pitchFamily="2" charset="-128"/>
              </a:rPr>
              <a:t>　地域住民への普及啓発</a:t>
            </a:r>
          </a:p>
        </p:txBody>
      </p:sp>
      <p:sp>
        <p:nvSpPr>
          <p:cNvPr id="37" name="テキスト ボックス 36"/>
          <p:cNvSpPr txBox="1"/>
          <p:nvPr/>
        </p:nvSpPr>
        <p:spPr>
          <a:xfrm>
            <a:off x="5109017" y="3421133"/>
            <a:ext cx="4602000" cy="892552"/>
          </a:xfrm>
          <a:prstGeom prst="rect">
            <a:avLst/>
          </a:prstGeom>
          <a:solidFill>
            <a:srgbClr val="FFFFCC"/>
          </a:solidFill>
        </p:spPr>
        <p:txBody>
          <a:bodyPr wrap="square" rtlCol="0">
            <a:spAutoFit/>
          </a:bodyPr>
          <a:lstStyle/>
          <a:p>
            <a:pPr>
              <a:buFont typeface="Wingdings" pitchFamily="2" charset="2"/>
              <a:buChar char="u"/>
            </a:pPr>
            <a:r>
              <a:rPr lang="ja-JP" altLang="en-US" sz="1300" dirty="0" smtClean="0">
                <a:solidFill>
                  <a:prstClr val="black"/>
                </a:solidFill>
              </a:rPr>
              <a:t>地域住民を対象にしたシンポジウムの開催</a:t>
            </a:r>
          </a:p>
          <a:p>
            <a:pPr>
              <a:buFont typeface="Wingdings" pitchFamily="2" charset="2"/>
              <a:buChar char="u"/>
            </a:pPr>
            <a:r>
              <a:rPr lang="ja-JP" altLang="en-US" sz="1300" dirty="0" smtClean="0">
                <a:solidFill>
                  <a:prstClr val="black"/>
                </a:solidFill>
              </a:rPr>
              <a:t>地域住民に対する在宅医療相談窓口の設置（市の施設への設置、病院への設置）</a:t>
            </a:r>
          </a:p>
          <a:p>
            <a:pPr>
              <a:buFont typeface="Wingdings" pitchFamily="2" charset="2"/>
              <a:buChar char="u"/>
            </a:pPr>
            <a:r>
              <a:rPr lang="ja-JP" altLang="en-US" sz="1300" dirty="0" smtClean="0">
                <a:solidFill>
                  <a:prstClr val="black"/>
                </a:solidFill>
              </a:rPr>
              <a:t>パンフレット、チラシ、区報、ホームページ等を活用</a:t>
            </a:r>
            <a:endParaRPr lang="ja-JP" altLang="en-US" sz="1300" dirty="0">
              <a:solidFill>
                <a:prstClr val="black"/>
              </a:solidFill>
            </a:endParaRPr>
          </a:p>
        </p:txBody>
      </p:sp>
      <p:sp>
        <p:nvSpPr>
          <p:cNvPr id="38" name="テキスト ボックス 37"/>
          <p:cNvSpPr txBox="1"/>
          <p:nvPr/>
        </p:nvSpPr>
        <p:spPr>
          <a:xfrm>
            <a:off x="194472" y="4689860"/>
            <a:ext cx="4602000" cy="492443"/>
          </a:xfrm>
          <a:prstGeom prst="rect">
            <a:avLst/>
          </a:prstGeom>
          <a:solidFill>
            <a:srgbClr val="FFFFCC"/>
          </a:solidFill>
        </p:spPr>
        <p:txBody>
          <a:bodyPr wrap="square" rtlCol="0">
            <a:spAutoFit/>
          </a:bodyPr>
          <a:lstStyle/>
          <a:p>
            <a:pPr marL="177800" indent="-177800">
              <a:buFont typeface="Wingdings" pitchFamily="2" charset="2"/>
              <a:buChar char="u"/>
            </a:pPr>
            <a:r>
              <a:rPr lang="ja-JP" altLang="en-US" sz="1300" dirty="0" smtClean="0">
                <a:solidFill>
                  <a:prstClr val="black"/>
                </a:solidFill>
              </a:rPr>
              <a:t>患者・家族、地域包括支援センターやケアマネからの在宅医療・介護に係る総合的な問い合わせへの対応</a:t>
            </a:r>
            <a:endParaRPr lang="en-US" altLang="ja-JP" sz="1300" dirty="0" smtClean="0">
              <a:solidFill>
                <a:prstClr val="black"/>
              </a:solidFill>
            </a:endParaRPr>
          </a:p>
        </p:txBody>
      </p:sp>
      <p:sp>
        <p:nvSpPr>
          <p:cNvPr id="43" name="テキスト ボックス 42"/>
          <p:cNvSpPr txBox="1"/>
          <p:nvPr/>
        </p:nvSpPr>
        <p:spPr>
          <a:xfrm>
            <a:off x="5109017" y="560878"/>
            <a:ext cx="4602000" cy="1092607"/>
          </a:xfrm>
          <a:prstGeom prst="rect">
            <a:avLst/>
          </a:prstGeom>
          <a:solidFill>
            <a:srgbClr val="FFFFCC"/>
          </a:solidFill>
        </p:spPr>
        <p:txBody>
          <a:bodyPr wrap="square" rtlCol="0">
            <a:spAutoFit/>
          </a:bodyPr>
          <a:lstStyle/>
          <a:p>
            <a:pPr marL="177800" indent="-177800">
              <a:buFont typeface="Wingdings" pitchFamily="2" charset="2"/>
              <a:buChar char="u"/>
            </a:pPr>
            <a:r>
              <a:rPr lang="ja-JP" altLang="en-US" sz="1300" dirty="0" smtClean="0">
                <a:solidFill>
                  <a:prstClr val="black"/>
                </a:solidFill>
              </a:rPr>
              <a:t>地域の在宅医療・介護関係者の連絡のための様式・方法の統一</a:t>
            </a:r>
          </a:p>
          <a:p>
            <a:pPr marL="177800" indent="-177800">
              <a:buFont typeface="Wingdings" pitchFamily="2" charset="2"/>
              <a:buChar char="u"/>
            </a:pPr>
            <a:r>
              <a:rPr lang="ja-JP" altLang="en-US" sz="1300" dirty="0" smtClean="0">
                <a:solidFill>
                  <a:prstClr val="black"/>
                </a:solidFill>
              </a:rPr>
              <a:t>地域連携クリティカルパスの作成</a:t>
            </a:r>
          </a:p>
          <a:p>
            <a:pPr marL="177800" indent="-177800">
              <a:buFont typeface="Wingdings" pitchFamily="2" charset="2"/>
              <a:buChar char="u"/>
            </a:pPr>
            <a:r>
              <a:rPr lang="ja-JP" altLang="en-US" sz="1300" dirty="0" smtClean="0">
                <a:solidFill>
                  <a:prstClr val="black"/>
                </a:solidFill>
              </a:rPr>
              <a:t>ショートステイの空き情報等のネット上のリアルタイム情報の発信</a:t>
            </a:r>
            <a:endParaRPr lang="ja-JP" altLang="en-US" sz="1300" dirty="0">
              <a:solidFill>
                <a:prstClr val="black"/>
              </a:solidFill>
            </a:endParaRPr>
          </a:p>
        </p:txBody>
      </p:sp>
      <p:sp>
        <p:nvSpPr>
          <p:cNvPr id="45" name="テキスト ボックス 44"/>
          <p:cNvSpPr txBox="1"/>
          <p:nvPr/>
        </p:nvSpPr>
        <p:spPr>
          <a:xfrm>
            <a:off x="194472" y="1127330"/>
            <a:ext cx="4602000" cy="2689006"/>
          </a:xfrm>
          <a:prstGeom prst="rect">
            <a:avLst/>
          </a:prstGeom>
          <a:solidFill>
            <a:srgbClr val="FFFFCC"/>
          </a:solidFill>
        </p:spPr>
        <p:txBody>
          <a:bodyPr wrap="square" rtlCol="0">
            <a:noAutofit/>
          </a:bodyPr>
          <a:lstStyle/>
          <a:p>
            <a:r>
              <a:rPr lang="en-US" altLang="ja-JP" sz="1300" dirty="0" smtClean="0">
                <a:solidFill>
                  <a:prstClr val="black"/>
                </a:solidFill>
              </a:rPr>
              <a:t>【</a:t>
            </a:r>
            <a:r>
              <a:rPr lang="ja-JP" altLang="en-US" sz="1300" dirty="0" smtClean="0">
                <a:solidFill>
                  <a:prstClr val="black"/>
                </a:solidFill>
              </a:rPr>
              <a:t>効果</a:t>
            </a:r>
            <a:r>
              <a:rPr lang="en-US" altLang="ja-JP" sz="1300" dirty="0" smtClean="0">
                <a:solidFill>
                  <a:prstClr val="black"/>
                </a:solidFill>
              </a:rPr>
              <a:t>】</a:t>
            </a:r>
            <a:endParaRPr lang="ja-JP" altLang="en-US" sz="1300" dirty="0">
              <a:solidFill>
                <a:prstClr val="black"/>
              </a:solidFill>
            </a:endParaRPr>
          </a:p>
        </p:txBody>
      </p:sp>
      <p:sp>
        <p:nvSpPr>
          <p:cNvPr id="35" name="タイトル 1"/>
          <p:cNvSpPr>
            <a:spLocks noGrp="1"/>
          </p:cNvSpPr>
          <p:nvPr>
            <p:ph type="ctrTitle"/>
          </p:nvPr>
        </p:nvSpPr>
        <p:spPr>
          <a:xfrm>
            <a:off x="1208606" y="1127330"/>
            <a:ext cx="2727681" cy="288032"/>
          </a:xfrm>
        </p:spPr>
        <p:txBody>
          <a:bodyPr>
            <a:noAutofit/>
          </a:bodyPr>
          <a:lstStyle/>
          <a:p>
            <a:r>
              <a:rPr lang="en-US" altLang="ja-JP" sz="1000" dirty="0">
                <a:latin typeface="メイリオ" pitchFamily="50" charset="-128"/>
                <a:ea typeface="メイリオ" pitchFamily="50" charset="-128"/>
                <a:cs typeface="メイリオ" pitchFamily="50" charset="-128"/>
              </a:rPr>
              <a:t>24</a:t>
            </a:r>
            <a:r>
              <a:rPr lang="ja-JP" altLang="en-US" sz="1000" dirty="0" smtClean="0">
                <a:latin typeface="メイリオ" pitchFamily="50" charset="-128"/>
                <a:ea typeface="メイリオ" pitchFamily="50" charset="-128"/>
                <a:cs typeface="メイリオ" pitchFamily="50" charset="-128"/>
              </a:rPr>
              <a:t>時間対応の在宅医療提供体制</a:t>
            </a:r>
            <a:endParaRPr kumimoji="1" lang="ja-JP" altLang="en-US" sz="1000" dirty="0">
              <a:latin typeface="メイリオ" pitchFamily="50" charset="-128"/>
              <a:ea typeface="メイリオ" pitchFamily="50" charset="-128"/>
              <a:cs typeface="メイリオ" pitchFamily="50" charset="-128"/>
            </a:endParaRPr>
          </a:p>
        </p:txBody>
      </p:sp>
      <p:sp>
        <p:nvSpPr>
          <p:cNvPr id="46" name="テキスト ボックス 45"/>
          <p:cNvSpPr txBox="1"/>
          <p:nvPr/>
        </p:nvSpPr>
        <p:spPr>
          <a:xfrm>
            <a:off x="194472" y="576436"/>
            <a:ext cx="4602000" cy="492443"/>
          </a:xfrm>
          <a:prstGeom prst="rect">
            <a:avLst/>
          </a:prstGeom>
          <a:solidFill>
            <a:srgbClr val="FFFFCC"/>
          </a:solidFill>
        </p:spPr>
        <p:txBody>
          <a:bodyPr wrap="square" rtlCol="0">
            <a:spAutoFit/>
          </a:bodyPr>
          <a:lstStyle/>
          <a:p>
            <a:pPr marL="177800" indent="-177800">
              <a:buFont typeface="Wingdings" pitchFamily="2" charset="2"/>
              <a:buChar char="u"/>
            </a:pPr>
            <a:r>
              <a:rPr lang="ja-JP" altLang="en-US" sz="1300" dirty="0" smtClean="0">
                <a:solidFill>
                  <a:prstClr val="black"/>
                </a:solidFill>
              </a:rPr>
              <a:t>緊急入院受け入れ窓口の設置</a:t>
            </a:r>
          </a:p>
          <a:p>
            <a:pPr marL="177800" indent="-177800">
              <a:buFont typeface="Wingdings" pitchFamily="2" charset="2"/>
              <a:buChar char="u"/>
            </a:pPr>
            <a:r>
              <a:rPr lang="ja-JP" altLang="en-US" sz="1300" dirty="0" smtClean="0">
                <a:solidFill>
                  <a:prstClr val="black"/>
                </a:solidFill>
              </a:rPr>
              <a:t>主治医・副主治医制のコーディネート　等</a:t>
            </a:r>
            <a:endParaRPr lang="ja-JP" altLang="en-US" sz="1300" dirty="0">
              <a:solidFill>
                <a:prstClr val="black"/>
              </a:solidFill>
            </a:endParaRPr>
          </a:p>
        </p:txBody>
      </p:sp>
      <p:sp>
        <p:nvSpPr>
          <p:cNvPr id="49" name="テキスト ボックス 48"/>
          <p:cNvSpPr txBox="1"/>
          <p:nvPr/>
        </p:nvSpPr>
        <p:spPr>
          <a:xfrm>
            <a:off x="194472" y="5238541"/>
            <a:ext cx="4602000" cy="1092607"/>
          </a:xfrm>
          <a:prstGeom prst="rect">
            <a:avLst/>
          </a:prstGeom>
          <a:solidFill>
            <a:srgbClr val="FFFFCC"/>
          </a:solidFill>
        </p:spPr>
        <p:txBody>
          <a:bodyPr wrap="square" rtlCol="0">
            <a:spAutoFit/>
          </a:bodyPr>
          <a:lstStyle/>
          <a:p>
            <a:pPr marL="177800" indent="-177800"/>
            <a:r>
              <a:rPr lang="en-US" altLang="ja-JP" sz="1300" dirty="0" smtClean="0">
                <a:solidFill>
                  <a:prstClr val="black"/>
                </a:solidFill>
              </a:rPr>
              <a:t>【</a:t>
            </a:r>
            <a:r>
              <a:rPr lang="ja-JP" altLang="en-US" sz="1300" dirty="0" smtClean="0">
                <a:solidFill>
                  <a:prstClr val="black"/>
                </a:solidFill>
              </a:rPr>
              <a:t>効果</a:t>
            </a:r>
            <a:r>
              <a:rPr lang="en-US" altLang="ja-JP" sz="1300" dirty="0" smtClean="0">
                <a:solidFill>
                  <a:prstClr val="black"/>
                </a:solidFill>
              </a:rPr>
              <a:t>】</a:t>
            </a:r>
          </a:p>
          <a:p>
            <a:pPr marL="177800" indent="-177800">
              <a:buFont typeface="Wingdings" pitchFamily="2" charset="2"/>
              <a:buChar char="u"/>
            </a:pPr>
            <a:r>
              <a:rPr lang="ja-JP" altLang="en-US" sz="1300" dirty="0" smtClean="0">
                <a:solidFill>
                  <a:prstClr val="black"/>
                </a:solidFill>
              </a:rPr>
              <a:t>ケアプランに必要な医療的支援を位置づけられ、より適切なケアマネジメントが行われるようになった。</a:t>
            </a:r>
            <a:endParaRPr lang="en-US" altLang="ja-JP" sz="1300" dirty="0" smtClean="0">
              <a:solidFill>
                <a:prstClr val="black"/>
              </a:solidFill>
            </a:endParaRPr>
          </a:p>
          <a:p>
            <a:pPr marL="177800" indent="-177800">
              <a:buFont typeface="Wingdings" pitchFamily="2" charset="2"/>
              <a:buChar char="u"/>
            </a:pPr>
            <a:r>
              <a:rPr lang="ja-JP" altLang="en-US" sz="1300" dirty="0" smtClean="0">
                <a:solidFill>
                  <a:prstClr val="black"/>
                </a:solidFill>
              </a:rPr>
              <a:t>医療・介護ニーズが高い方について、各関連施設への連絡・調整が円滑になった。</a:t>
            </a:r>
            <a:endParaRPr lang="en-US" altLang="ja-JP" sz="1300" dirty="0" smtClean="0">
              <a:solidFill>
                <a:prstClr val="black"/>
              </a:solidFill>
            </a:endParaRPr>
          </a:p>
        </p:txBody>
      </p:sp>
      <p:sp>
        <p:nvSpPr>
          <p:cNvPr id="44" name="テキスト ボックス 43"/>
          <p:cNvSpPr txBox="1"/>
          <p:nvPr/>
        </p:nvSpPr>
        <p:spPr>
          <a:xfrm>
            <a:off x="5109017" y="1700808"/>
            <a:ext cx="4602000" cy="1008112"/>
          </a:xfrm>
          <a:prstGeom prst="rect">
            <a:avLst/>
          </a:prstGeom>
          <a:solidFill>
            <a:srgbClr val="FFFFCC"/>
          </a:solidFill>
        </p:spPr>
        <p:txBody>
          <a:bodyPr wrap="square" rtlCol="0">
            <a:noAutofit/>
          </a:bodyPr>
          <a:lstStyle/>
          <a:p>
            <a:r>
              <a:rPr lang="en-US" altLang="ja-JP" sz="1300" dirty="0" smtClean="0">
                <a:solidFill>
                  <a:prstClr val="black"/>
                </a:solidFill>
              </a:rPr>
              <a:t>【</a:t>
            </a:r>
            <a:r>
              <a:rPr lang="ja-JP" altLang="en-US" sz="1300" dirty="0" smtClean="0">
                <a:solidFill>
                  <a:prstClr val="black"/>
                </a:solidFill>
              </a:rPr>
              <a:t>効果</a:t>
            </a:r>
            <a:r>
              <a:rPr lang="en-US" altLang="ja-JP" sz="1300" dirty="0" smtClean="0">
                <a:solidFill>
                  <a:prstClr val="black"/>
                </a:solidFill>
              </a:rPr>
              <a:t>】</a:t>
            </a:r>
          </a:p>
          <a:p>
            <a:pPr marL="177800" indent="-177800">
              <a:buFont typeface="Wingdings" pitchFamily="2" charset="2"/>
              <a:buChar char="u"/>
            </a:pPr>
            <a:r>
              <a:rPr lang="ja-JP" altLang="en-US" sz="1300" dirty="0" smtClean="0">
                <a:solidFill>
                  <a:prstClr val="black"/>
                </a:solidFill>
              </a:rPr>
              <a:t>多職種の専門性を生かした質の高いサービスの提供ができた。</a:t>
            </a:r>
            <a:endParaRPr lang="en-US" altLang="ja-JP" sz="1300" dirty="0" smtClean="0">
              <a:solidFill>
                <a:prstClr val="black"/>
              </a:solidFill>
            </a:endParaRPr>
          </a:p>
          <a:p>
            <a:pPr marL="177800" indent="-177800">
              <a:buFont typeface="Wingdings" pitchFamily="2" charset="2"/>
              <a:buChar char="u"/>
            </a:pPr>
            <a:r>
              <a:rPr lang="ja-JP" altLang="en-US" sz="1300" dirty="0" smtClean="0">
                <a:solidFill>
                  <a:prstClr val="black"/>
                </a:solidFill>
              </a:rPr>
              <a:t>ＩＣＴやメーリングリストを活用することにより、タイムリーな情報共有が可能となった。</a:t>
            </a:r>
            <a:endParaRPr lang="ja-JP" altLang="en-US" sz="1300" dirty="0">
              <a:solidFill>
                <a:prstClr val="black"/>
              </a:solidFill>
            </a:endParaRPr>
          </a:p>
        </p:txBody>
      </p:sp>
      <p:sp>
        <p:nvSpPr>
          <p:cNvPr id="52" name="テキスト ボックス 51"/>
          <p:cNvSpPr txBox="1"/>
          <p:nvPr/>
        </p:nvSpPr>
        <p:spPr>
          <a:xfrm>
            <a:off x="5126337" y="4357697"/>
            <a:ext cx="4602000" cy="1883955"/>
          </a:xfrm>
          <a:prstGeom prst="rect">
            <a:avLst/>
          </a:prstGeom>
          <a:solidFill>
            <a:srgbClr val="FFFFCC"/>
          </a:solidFill>
        </p:spPr>
        <p:txBody>
          <a:bodyPr wrap="square" rtlCol="0">
            <a:noAutofit/>
          </a:bodyPr>
          <a:lstStyle/>
          <a:p>
            <a:r>
              <a:rPr lang="en-US" altLang="ja-JP" sz="1300" dirty="0" smtClean="0">
                <a:solidFill>
                  <a:prstClr val="black"/>
                </a:solidFill>
              </a:rPr>
              <a:t>                                         【</a:t>
            </a:r>
            <a:r>
              <a:rPr lang="ja-JP" altLang="en-US" sz="1300" dirty="0" smtClean="0">
                <a:solidFill>
                  <a:prstClr val="black"/>
                </a:solidFill>
              </a:rPr>
              <a:t>効果</a:t>
            </a:r>
            <a:r>
              <a:rPr lang="en-US" altLang="ja-JP" sz="1300" dirty="0" smtClean="0">
                <a:solidFill>
                  <a:prstClr val="black"/>
                </a:solidFill>
              </a:rPr>
              <a:t>】</a:t>
            </a:r>
          </a:p>
          <a:p>
            <a:endParaRPr lang="ja-JP" altLang="en-US" sz="1300" dirty="0">
              <a:solidFill>
                <a:prstClr val="black"/>
              </a:solidFill>
            </a:endParaRPr>
          </a:p>
        </p:txBody>
      </p:sp>
      <p:pic>
        <p:nvPicPr>
          <p:cNvPr id="28" name="Picture 2"/>
          <p:cNvPicPr>
            <a:picLocks noChangeAspect="1" noChangeArrowheads="1"/>
          </p:cNvPicPr>
          <p:nvPr/>
        </p:nvPicPr>
        <p:blipFill>
          <a:blip r:embed="rId2" cstate="print"/>
          <a:srcRect l="7379" t="15705" r="15251" b="3971"/>
          <a:stretch>
            <a:fillRect/>
          </a:stretch>
        </p:blipFill>
        <p:spPr bwMode="auto">
          <a:xfrm>
            <a:off x="2534806" y="2808224"/>
            <a:ext cx="2028687" cy="1102708"/>
          </a:xfrm>
          <a:prstGeom prst="rect">
            <a:avLst/>
          </a:prstGeom>
          <a:noFill/>
          <a:ln w="9525">
            <a:solidFill>
              <a:schemeClr val="tx1"/>
            </a:solidFill>
            <a:miter lim="800000"/>
            <a:headEnd/>
            <a:tailEnd/>
          </a:ln>
        </p:spPr>
      </p:pic>
      <p:graphicFrame>
        <p:nvGraphicFramePr>
          <p:cNvPr id="30" name="コンテンツ プレースホルダー 3"/>
          <p:cNvGraphicFramePr>
            <a:graphicFrameLocks/>
          </p:cNvGraphicFramePr>
          <p:nvPr>
            <p:extLst>
              <p:ext uri="{D42A27DB-BD31-4B8C-83A1-F6EECF244321}">
                <p14:modId xmlns:p14="http://schemas.microsoft.com/office/powerpoint/2010/main" val="3780176432"/>
              </p:ext>
            </p:extLst>
          </p:nvPr>
        </p:nvGraphicFramePr>
        <p:xfrm>
          <a:off x="5548797" y="4670002"/>
          <a:ext cx="4240761" cy="1872208"/>
        </p:xfrm>
        <a:graphic>
          <a:graphicData uri="http://schemas.openxmlformats.org/drawingml/2006/chart">
            <c:chart xmlns:c="http://schemas.openxmlformats.org/drawingml/2006/chart" xmlns:r="http://schemas.openxmlformats.org/officeDocument/2006/relationships" r:id="rId3"/>
          </a:graphicData>
        </a:graphic>
      </p:graphicFrame>
      <p:sp>
        <p:nvSpPr>
          <p:cNvPr id="31" name="タイトル 9"/>
          <p:cNvSpPr txBox="1">
            <a:spLocks/>
          </p:cNvSpPr>
          <p:nvPr/>
        </p:nvSpPr>
        <p:spPr>
          <a:xfrm>
            <a:off x="6825208" y="4573261"/>
            <a:ext cx="2574286" cy="216024"/>
          </a:xfrm>
          <a:prstGeom prst="rect">
            <a:avLst/>
          </a:prstGeom>
        </p:spPr>
        <p:txBody>
          <a:bodyPr vert="horz" lIns="91440" tIns="45720" rIns="91440" bIns="45720" rtlCol="0" anchor="ctr">
            <a:normAutofit fontScale="92500" lnSpcReduction="10000"/>
          </a:bodyPr>
          <a:lstStyle/>
          <a:p>
            <a:pPr algn="ctr">
              <a:spcBef>
                <a:spcPct val="0"/>
              </a:spcBef>
              <a:defRPr/>
            </a:pPr>
            <a:r>
              <a:rPr lang="ja-JP" altLang="en-US" sz="1000" b="1" dirty="0" smtClean="0">
                <a:solidFill>
                  <a:prstClr val="black"/>
                </a:solidFill>
                <a:latin typeface="メイリオ" pitchFamily="50" charset="-128"/>
                <a:ea typeface="メイリオ" pitchFamily="50" charset="-128"/>
                <a:cs typeface="メイリオ" pitchFamily="50" charset="-128"/>
              </a:rPr>
              <a:t>フォーラム･講演会等の開催</a:t>
            </a:r>
            <a:endParaRPr lang="ja-JP" altLang="en-US" sz="1000" b="1" dirty="0">
              <a:solidFill>
                <a:prstClr val="black"/>
              </a:solidFill>
              <a:latin typeface="メイリオ" pitchFamily="50" charset="-128"/>
              <a:ea typeface="メイリオ" pitchFamily="50" charset="-128"/>
              <a:cs typeface="メイリオ" pitchFamily="50" charset="-128"/>
            </a:endParaRPr>
          </a:p>
        </p:txBody>
      </p:sp>
      <p:sp>
        <p:nvSpPr>
          <p:cNvPr id="32" name="角丸四角形 31"/>
          <p:cNvSpPr/>
          <p:nvPr/>
        </p:nvSpPr>
        <p:spPr>
          <a:xfrm>
            <a:off x="8580516" y="4927271"/>
            <a:ext cx="975000" cy="324000"/>
          </a:xfrm>
          <a:prstGeom prst="roundRect">
            <a:avLst/>
          </a:prstGeom>
          <a:noFill/>
          <a:ln w="25400" cap="flat" cmpd="sng" algn="ctr">
            <a:solidFill>
              <a:sysClr val="windowText" lastClr="000000"/>
            </a:solidFill>
            <a:prstDash val="solid"/>
          </a:ln>
          <a:effectLst/>
        </p:spPr>
        <p:style>
          <a:lnRef idx="2">
            <a:schemeClr val="dk1"/>
          </a:lnRef>
          <a:fillRef idx="1">
            <a:schemeClr val="lt1"/>
          </a:fillRef>
          <a:effectRef idx="0">
            <a:schemeClr val="dk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ja-JP" altLang="en-US">
              <a:solidFill>
                <a:prstClr val="black"/>
              </a:solidFill>
            </a:endParaRPr>
          </a:p>
        </p:txBody>
      </p:sp>
      <p:sp>
        <p:nvSpPr>
          <p:cNvPr id="33" name="テキスト ボックス 32"/>
          <p:cNvSpPr txBox="1"/>
          <p:nvPr/>
        </p:nvSpPr>
        <p:spPr>
          <a:xfrm>
            <a:off x="5109092" y="6402352"/>
            <a:ext cx="4796983" cy="338554"/>
          </a:xfrm>
          <a:prstGeom prst="rect">
            <a:avLst/>
          </a:prstGeom>
          <a:noFill/>
        </p:spPr>
        <p:txBody>
          <a:bodyPr wrap="square" rtlCol="0">
            <a:spAutoFit/>
          </a:bodyPr>
          <a:lstStyle/>
          <a:p>
            <a:r>
              <a:rPr lang="ja-JP" altLang="en-US" sz="800" dirty="0" smtClean="0">
                <a:solidFill>
                  <a:prstClr val="black"/>
                </a:solidFill>
              </a:rPr>
              <a:t>効果データの出典）平成</a:t>
            </a:r>
            <a:r>
              <a:rPr lang="en-US" altLang="ja-JP" sz="800" dirty="0" smtClean="0">
                <a:solidFill>
                  <a:prstClr val="black"/>
                </a:solidFill>
              </a:rPr>
              <a:t>24</a:t>
            </a:r>
            <a:r>
              <a:rPr lang="ja-JP" altLang="en-US" sz="800" dirty="0" smtClean="0">
                <a:solidFill>
                  <a:prstClr val="black"/>
                </a:solidFill>
              </a:rPr>
              <a:t>年度　厚生労働科学研究費補助金地域医療基盤開発推進研究</a:t>
            </a:r>
            <a:endParaRPr lang="en-US" altLang="ja-JP" sz="800" dirty="0" smtClean="0">
              <a:solidFill>
                <a:prstClr val="black"/>
              </a:solidFill>
            </a:endParaRPr>
          </a:p>
          <a:p>
            <a:r>
              <a:rPr lang="ja-JP" altLang="en-US" sz="800" dirty="0" smtClean="0">
                <a:solidFill>
                  <a:prstClr val="black"/>
                </a:solidFill>
              </a:rPr>
              <a:t>「在宅拠点の質の向上のための介入に資する活動性の客観的評価に関する研究」</a:t>
            </a:r>
            <a:endParaRPr lang="ja-JP" altLang="en-US" sz="800" dirty="0">
              <a:solidFill>
                <a:prstClr val="black"/>
              </a:solidFill>
            </a:endParaRPr>
          </a:p>
        </p:txBody>
      </p:sp>
      <p:graphicFrame>
        <p:nvGraphicFramePr>
          <p:cNvPr id="27" name="グラフ 26"/>
          <p:cNvGraphicFramePr/>
          <p:nvPr>
            <p:extLst>
              <p:ext uri="{D42A27DB-BD31-4B8C-83A1-F6EECF244321}">
                <p14:modId xmlns:p14="http://schemas.microsoft.com/office/powerpoint/2010/main" val="2358914033"/>
              </p:ext>
            </p:extLst>
          </p:nvPr>
        </p:nvGraphicFramePr>
        <p:xfrm>
          <a:off x="272485" y="1271346"/>
          <a:ext cx="4602512" cy="1656184"/>
        </p:xfrm>
        <a:graphic>
          <a:graphicData uri="http://schemas.openxmlformats.org/drawingml/2006/chart">
            <c:chart xmlns:c="http://schemas.openxmlformats.org/drawingml/2006/chart" xmlns:r="http://schemas.openxmlformats.org/officeDocument/2006/relationships" r:id="rId4"/>
          </a:graphicData>
        </a:graphic>
      </p:graphicFrame>
      <p:sp>
        <p:nvSpPr>
          <p:cNvPr id="36" name="角丸四角形吹き出し 35"/>
          <p:cNvSpPr/>
          <p:nvPr/>
        </p:nvSpPr>
        <p:spPr>
          <a:xfrm>
            <a:off x="5421129" y="5849514"/>
            <a:ext cx="1482165" cy="360040"/>
          </a:xfrm>
          <a:prstGeom prst="wedgeRoundRectCallout">
            <a:avLst>
              <a:gd name="adj1" fmla="val 44447"/>
              <a:gd name="adj2" fmla="val -117642"/>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altLang="ja-JP" sz="900" b="1" u="sng" dirty="0" smtClean="0">
                <a:solidFill>
                  <a:prstClr val="black"/>
                </a:solidFill>
              </a:rPr>
              <a:t>93%</a:t>
            </a:r>
            <a:r>
              <a:rPr lang="ja-JP" altLang="en-US" sz="900" b="1" dirty="0" smtClean="0">
                <a:solidFill>
                  <a:prstClr val="black"/>
                </a:solidFill>
              </a:rPr>
              <a:t>の拠点でフォーラムや講演会が開催された</a:t>
            </a:r>
            <a:endParaRPr lang="ja-JP" altLang="en-US" sz="900" b="1" dirty="0">
              <a:solidFill>
                <a:prstClr val="black"/>
              </a:solidFill>
            </a:endParaRPr>
          </a:p>
        </p:txBody>
      </p:sp>
      <p:pic>
        <p:nvPicPr>
          <p:cNvPr id="40"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31008" y="4265797"/>
            <a:ext cx="1326148" cy="1532201"/>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34" name="角丸四角形吹き出し 33"/>
          <p:cNvSpPr/>
          <p:nvPr/>
        </p:nvSpPr>
        <p:spPr>
          <a:xfrm>
            <a:off x="44430" y="1991426"/>
            <a:ext cx="1632280" cy="288032"/>
          </a:xfrm>
          <a:prstGeom prst="wedgeRoundRectCallout">
            <a:avLst>
              <a:gd name="adj1" fmla="val 37852"/>
              <a:gd name="adj2" fmla="val -81909"/>
              <a:gd name="adj3" fmla="val 16667"/>
            </a:avLst>
          </a:prstGeom>
          <a:gradFill rotWithShape="1">
            <a:gsLst>
              <a:gs pos="0">
                <a:srgbClr val="F79646">
                  <a:tint val="50000"/>
                  <a:satMod val="300000"/>
                </a:srgbClr>
              </a:gs>
              <a:gs pos="35000">
                <a:srgbClr val="F79646">
                  <a:tint val="37000"/>
                  <a:satMod val="300000"/>
                </a:srgbClr>
              </a:gs>
              <a:gs pos="100000">
                <a:srgbClr val="F79646">
                  <a:tint val="15000"/>
                  <a:satMod val="350000"/>
                </a:srgbClr>
              </a:gs>
            </a:gsLst>
            <a:lin ang="16200000" scaled="1"/>
          </a:gradFill>
          <a:ln w="9525" cap="flat" cmpd="sng" algn="ctr">
            <a:solidFill>
              <a:srgbClr val="F79646">
                <a:shade val="95000"/>
                <a:satMod val="105000"/>
              </a:srgbClr>
            </a:solidFill>
            <a:prstDash val="solid"/>
          </a:ln>
          <a:effectLst>
            <a:outerShdw blurRad="40000" dist="20000" dir="5400000" rotWithShape="0">
              <a:srgbClr val="000000">
                <a:alpha val="38000"/>
              </a:srgbClr>
            </a:outerShdw>
          </a:effectLst>
        </p:spPr>
        <p:style>
          <a:lnRef idx="1">
            <a:schemeClr val="accent6"/>
          </a:lnRef>
          <a:fillRef idx="2">
            <a:schemeClr val="accent6"/>
          </a:fillRef>
          <a:effectRef idx="1">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altLang="ja-JP" sz="800" b="1" u="sng" dirty="0" smtClean="0">
                <a:solidFill>
                  <a:prstClr val="black"/>
                </a:solidFill>
              </a:rPr>
              <a:t>60%</a:t>
            </a:r>
            <a:r>
              <a:rPr lang="ja-JP" altLang="en-US" sz="800" b="1" dirty="0" smtClean="0">
                <a:solidFill>
                  <a:prstClr val="black"/>
                </a:solidFill>
              </a:rPr>
              <a:t>の拠点でかかりつけ医の</a:t>
            </a:r>
            <a:r>
              <a:rPr lang="en-US" altLang="ja-JP" sz="800" b="1" dirty="0" smtClean="0">
                <a:solidFill>
                  <a:prstClr val="black"/>
                </a:solidFill>
              </a:rPr>
              <a:t>24</a:t>
            </a:r>
            <a:r>
              <a:rPr lang="ja-JP" altLang="en-US" sz="800" b="1" dirty="0" smtClean="0">
                <a:solidFill>
                  <a:prstClr val="black"/>
                </a:solidFill>
              </a:rPr>
              <a:t>時間対応体制が構築できた</a:t>
            </a:r>
            <a:endParaRPr lang="ja-JP" altLang="en-US" sz="800" b="1" dirty="0">
              <a:solidFill>
                <a:prstClr val="black"/>
              </a:solidFill>
            </a:endParaRPr>
          </a:p>
        </p:txBody>
      </p:sp>
      <p:sp>
        <p:nvSpPr>
          <p:cNvPr id="29" name="テキスト ボックス 28"/>
          <p:cNvSpPr txBox="1"/>
          <p:nvPr/>
        </p:nvSpPr>
        <p:spPr>
          <a:xfrm>
            <a:off x="2222696" y="2592660"/>
            <a:ext cx="2808312" cy="246221"/>
          </a:xfrm>
          <a:prstGeom prst="rect">
            <a:avLst/>
          </a:prstGeom>
          <a:noFill/>
        </p:spPr>
        <p:txBody>
          <a:bodyPr wrap="square" rtlCol="0">
            <a:spAutoFit/>
          </a:bodyPr>
          <a:lstStyle/>
          <a:p>
            <a:pPr algn="ctr"/>
            <a:r>
              <a:rPr lang="ja-JP" altLang="en-US" sz="1000" dirty="0" smtClean="0">
                <a:solidFill>
                  <a:prstClr val="black"/>
                </a:solidFill>
              </a:rPr>
              <a:t>担当医調整様式（例）</a:t>
            </a:r>
            <a:endParaRPr lang="ja-JP" altLang="en-US" sz="1000" dirty="0">
              <a:solidFill>
                <a:prstClr val="black"/>
              </a:solidFill>
            </a:endParaRPr>
          </a:p>
        </p:txBody>
      </p:sp>
      <p:sp>
        <p:nvSpPr>
          <p:cNvPr id="42" name="テキスト ボックス 41"/>
          <p:cNvSpPr txBox="1"/>
          <p:nvPr/>
        </p:nvSpPr>
        <p:spPr>
          <a:xfrm>
            <a:off x="5031009" y="5516770"/>
            <a:ext cx="1404156" cy="253916"/>
          </a:xfrm>
          <a:prstGeom prst="rect">
            <a:avLst/>
          </a:prstGeom>
          <a:noFill/>
        </p:spPr>
        <p:txBody>
          <a:bodyPr wrap="square" rtlCol="0">
            <a:spAutoFit/>
          </a:bodyPr>
          <a:lstStyle/>
          <a:p>
            <a:pPr algn="ctr"/>
            <a:r>
              <a:rPr lang="ja-JP" altLang="en-US" sz="1050" dirty="0" smtClean="0">
                <a:solidFill>
                  <a:prstClr val="black"/>
                </a:solidFill>
                <a:latin typeface="HGPｺﾞｼｯｸE" pitchFamily="50" charset="-128"/>
                <a:ea typeface="HGPｺﾞｼｯｸE" pitchFamily="50" charset="-128"/>
              </a:rPr>
              <a:t>（鶴岡地区医師会）</a:t>
            </a:r>
            <a:endParaRPr lang="ja-JP" altLang="en-US" sz="1050" dirty="0">
              <a:solidFill>
                <a:prstClr val="black"/>
              </a:solidFill>
              <a:latin typeface="HGPｺﾞｼｯｸE" pitchFamily="50" charset="-128"/>
              <a:ea typeface="HGPｺﾞｼｯｸE" pitchFamily="50" charset="-128"/>
            </a:endParaRPr>
          </a:p>
        </p:txBody>
      </p:sp>
      <p:sp>
        <p:nvSpPr>
          <p:cNvPr id="47" name="テキスト ボックス 46"/>
          <p:cNvSpPr txBox="1"/>
          <p:nvPr/>
        </p:nvSpPr>
        <p:spPr>
          <a:xfrm>
            <a:off x="2378716" y="3672320"/>
            <a:ext cx="1482165" cy="253916"/>
          </a:xfrm>
          <a:prstGeom prst="rect">
            <a:avLst/>
          </a:prstGeom>
          <a:noFill/>
        </p:spPr>
        <p:txBody>
          <a:bodyPr wrap="square" rtlCol="0">
            <a:spAutoFit/>
          </a:bodyPr>
          <a:lstStyle/>
          <a:p>
            <a:pPr algn="ctr"/>
            <a:r>
              <a:rPr lang="ja-JP" altLang="en-US" sz="1050" dirty="0" smtClean="0">
                <a:solidFill>
                  <a:prstClr val="black"/>
                </a:solidFill>
                <a:latin typeface="HGPｺﾞｼｯｸE" pitchFamily="50" charset="-128"/>
                <a:ea typeface="HGPｺﾞｼｯｸE" pitchFamily="50" charset="-128"/>
              </a:rPr>
              <a:t>（板橋区医師会）</a:t>
            </a:r>
            <a:endParaRPr lang="ja-JP" altLang="en-US" sz="1050" dirty="0">
              <a:solidFill>
                <a:prstClr val="black"/>
              </a:solidFill>
              <a:latin typeface="HGPｺﾞｼｯｸE" pitchFamily="50" charset="-128"/>
              <a:ea typeface="HGPｺﾞｼｯｸE" pitchFamily="50" charset="-128"/>
            </a:endParaRPr>
          </a:p>
        </p:txBody>
      </p:sp>
      <p:grpSp>
        <p:nvGrpSpPr>
          <p:cNvPr id="2" name="グループ化 47"/>
          <p:cNvGrpSpPr/>
          <p:nvPr/>
        </p:nvGrpSpPr>
        <p:grpSpPr>
          <a:xfrm>
            <a:off x="272504" y="2592200"/>
            <a:ext cx="2028225" cy="1224136"/>
            <a:chOff x="2627784" y="2572335"/>
            <a:chExt cx="1912540" cy="1504737"/>
          </a:xfrm>
        </p:grpSpPr>
        <p:sp>
          <p:nvSpPr>
            <p:cNvPr id="50" name="上下矢印 49"/>
            <p:cNvSpPr/>
            <p:nvPr/>
          </p:nvSpPr>
          <p:spPr>
            <a:xfrm>
              <a:off x="3419872" y="3257688"/>
              <a:ext cx="243320" cy="373688"/>
            </a:xfrm>
            <a:prstGeom prst="upDownArrow">
              <a:avLst>
                <a:gd name="adj1" fmla="val 42419"/>
                <a:gd name="adj2" fmla="val 50000"/>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ja-JP" altLang="en-US">
                <a:solidFill>
                  <a:prstClr val="black"/>
                </a:solidFill>
              </a:endParaRPr>
            </a:p>
          </p:txBody>
        </p:sp>
        <p:pic>
          <p:nvPicPr>
            <p:cNvPr id="51" name="Picture 7" descr="クリニック"/>
            <p:cNvPicPr>
              <a:picLocks noChangeAspect="1" noChangeArrowheads="1"/>
            </p:cNvPicPr>
            <p:nvPr/>
          </p:nvPicPr>
          <p:blipFill>
            <a:blip r:embed="rId6" cstate="print"/>
            <a:srcRect/>
            <a:stretch>
              <a:fillRect/>
            </a:stretch>
          </p:blipFill>
          <p:spPr bwMode="auto">
            <a:xfrm>
              <a:off x="3811662" y="3326637"/>
              <a:ext cx="646085" cy="391090"/>
            </a:xfrm>
            <a:prstGeom prst="rect">
              <a:avLst/>
            </a:prstGeom>
            <a:noFill/>
          </p:spPr>
        </p:pic>
        <p:pic>
          <p:nvPicPr>
            <p:cNvPr id="64" name="Picture 8" descr="house3"/>
            <p:cNvPicPr>
              <a:picLocks noChangeAspect="1" noChangeArrowheads="1"/>
            </p:cNvPicPr>
            <p:nvPr/>
          </p:nvPicPr>
          <p:blipFill>
            <a:blip r:embed="rId7" cstate="print"/>
            <a:srcRect/>
            <a:stretch>
              <a:fillRect/>
            </a:stretch>
          </p:blipFill>
          <p:spPr bwMode="auto">
            <a:xfrm>
              <a:off x="3245240" y="2572335"/>
              <a:ext cx="575890" cy="544374"/>
            </a:xfrm>
            <a:prstGeom prst="rect">
              <a:avLst/>
            </a:prstGeom>
            <a:noFill/>
          </p:spPr>
        </p:pic>
        <p:sp>
          <p:nvSpPr>
            <p:cNvPr id="65" name="Rectangle 10"/>
            <p:cNvSpPr>
              <a:spLocks noChangeArrowheads="1"/>
            </p:cNvSpPr>
            <p:nvPr/>
          </p:nvSpPr>
          <p:spPr bwMode="auto">
            <a:xfrm>
              <a:off x="3100776" y="3088134"/>
              <a:ext cx="914400" cy="196850"/>
            </a:xfrm>
            <a:prstGeom prst="rect">
              <a:avLst/>
            </a:prstGeom>
            <a:solidFill>
              <a:schemeClr val="bg1"/>
            </a:solidFill>
            <a:ln w="9525">
              <a:noFill/>
              <a:miter lim="800000"/>
              <a:headEnd/>
              <a:tailEnd/>
            </a:ln>
            <a:effectLst/>
          </p:spPr>
          <p:txBody>
            <a:bodyPr wrap="none" lIns="95764" tIns="47883" rIns="95764" bIns="47883" anchor="ctr"/>
            <a:lstStyle/>
            <a:p>
              <a:pPr algn="ctr" defTabSz="957263">
                <a:spcBef>
                  <a:spcPct val="0"/>
                </a:spcBef>
              </a:pPr>
              <a:r>
                <a:rPr lang="ja-JP" altLang="en-US" sz="900" dirty="0" smtClean="0">
                  <a:solidFill>
                    <a:prstClr val="black"/>
                  </a:solidFill>
                  <a:latin typeface="Arial" pitchFamily="34" charset="0"/>
                </a:rPr>
                <a:t>地区</a:t>
              </a:r>
              <a:r>
                <a:rPr lang="ja-JP" altLang="en-US" sz="900" dirty="0">
                  <a:solidFill>
                    <a:prstClr val="black"/>
                  </a:solidFill>
                  <a:latin typeface="Arial" pitchFamily="34" charset="0"/>
                </a:rPr>
                <a:t>医師会</a:t>
              </a:r>
            </a:p>
          </p:txBody>
        </p:sp>
        <p:sp>
          <p:nvSpPr>
            <p:cNvPr id="66" name="Rectangle 25"/>
            <p:cNvSpPr>
              <a:spLocks noChangeArrowheads="1"/>
            </p:cNvSpPr>
            <p:nvPr/>
          </p:nvSpPr>
          <p:spPr bwMode="auto">
            <a:xfrm>
              <a:off x="3779912" y="3697089"/>
              <a:ext cx="760412" cy="307975"/>
            </a:xfrm>
            <a:prstGeom prst="rect">
              <a:avLst/>
            </a:prstGeom>
            <a:solidFill>
              <a:schemeClr val="bg1"/>
            </a:solidFill>
            <a:ln w="9525">
              <a:noFill/>
              <a:miter lim="800000"/>
              <a:headEnd/>
              <a:tailEnd/>
            </a:ln>
            <a:effectLst/>
          </p:spPr>
          <p:txBody>
            <a:bodyPr wrap="none" lIns="95764" tIns="47883" rIns="95764" bIns="47883" anchor="ctr"/>
            <a:lstStyle/>
            <a:p>
              <a:pPr algn="ctr" defTabSz="957263">
                <a:spcBef>
                  <a:spcPct val="0"/>
                </a:spcBef>
              </a:pPr>
              <a:r>
                <a:rPr lang="ja-JP" altLang="en-US" sz="900">
                  <a:solidFill>
                    <a:prstClr val="black"/>
                  </a:solidFill>
                  <a:latin typeface="Arial" pitchFamily="34" charset="0"/>
                </a:rPr>
                <a:t>在宅診療所</a:t>
              </a:r>
            </a:p>
            <a:p>
              <a:pPr algn="ctr" defTabSz="957263">
                <a:spcBef>
                  <a:spcPct val="0"/>
                </a:spcBef>
              </a:pPr>
              <a:r>
                <a:rPr lang="ja-JP" altLang="en-US" sz="900">
                  <a:solidFill>
                    <a:prstClr val="black"/>
                  </a:solidFill>
                  <a:latin typeface="Arial" pitchFamily="34" charset="0"/>
                </a:rPr>
                <a:t>（副主治医）</a:t>
              </a:r>
            </a:p>
          </p:txBody>
        </p:sp>
        <p:pic>
          <p:nvPicPr>
            <p:cNvPr id="67" name="Picture 26" descr="クリニック"/>
            <p:cNvPicPr>
              <a:picLocks noChangeAspect="1" noChangeArrowheads="1"/>
            </p:cNvPicPr>
            <p:nvPr/>
          </p:nvPicPr>
          <p:blipFill>
            <a:blip r:embed="rId6" cstate="print"/>
            <a:srcRect/>
            <a:stretch>
              <a:fillRect/>
            </a:stretch>
          </p:blipFill>
          <p:spPr bwMode="auto">
            <a:xfrm>
              <a:off x="2627785" y="3306649"/>
              <a:ext cx="697658" cy="421173"/>
            </a:xfrm>
            <a:prstGeom prst="rect">
              <a:avLst/>
            </a:prstGeom>
            <a:noFill/>
          </p:spPr>
        </p:pic>
        <p:sp>
          <p:nvSpPr>
            <p:cNvPr id="68" name="Rectangle 27"/>
            <p:cNvSpPr>
              <a:spLocks noChangeArrowheads="1"/>
            </p:cNvSpPr>
            <p:nvPr/>
          </p:nvSpPr>
          <p:spPr bwMode="auto">
            <a:xfrm>
              <a:off x="2627784" y="3746872"/>
              <a:ext cx="762000" cy="330200"/>
            </a:xfrm>
            <a:prstGeom prst="rect">
              <a:avLst/>
            </a:prstGeom>
            <a:solidFill>
              <a:schemeClr val="bg1"/>
            </a:solidFill>
            <a:ln w="9525">
              <a:noFill/>
              <a:miter lim="800000"/>
              <a:headEnd/>
              <a:tailEnd/>
            </a:ln>
            <a:effectLst/>
          </p:spPr>
          <p:txBody>
            <a:bodyPr wrap="none" lIns="95764" tIns="47883" rIns="95764" bIns="47883" anchor="ctr"/>
            <a:lstStyle/>
            <a:p>
              <a:pPr algn="ctr" defTabSz="957263">
                <a:spcBef>
                  <a:spcPct val="0"/>
                </a:spcBef>
              </a:pPr>
              <a:r>
                <a:rPr lang="ja-JP" altLang="en-US" sz="900">
                  <a:solidFill>
                    <a:prstClr val="black"/>
                  </a:solidFill>
                  <a:latin typeface="Arial" pitchFamily="34" charset="0"/>
                </a:rPr>
                <a:t>在宅診療所</a:t>
              </a:r>
            </a:p>
            <a:p>
              <a:pPr algn="ctr" defTabSz="957263">
                <a:spcBef>
                  <a:spcPct val="0"/>
                </a:spcBef>
              </a:pPr>
              <a:r>
                <a:rPr lang="ja-JP" altLang="en-US" sz="900">
                  <a:solidFill>
                    <a:prstClr val="black"/>
                  </a:solidFill>
                  <a:latin typeface="Arial" pitchFamily="34" charset="0"/>
                </a:rPr>
                <a:t>（主治医）</a:t>
              </a:r>
            </a:p>
          </p:txBody>
        </p:sp>
        <p:sp>
          <p:nvSpPr>
            <p:cNvPr id="69" name="左右矢印 68"/>
            <p:cNvSpPr/>
            <p:nvPr/>
          </p:nvSpPr>
          <p:spPr>
            <a:xfrm>
              <a:off x="3303152" y="3573016"/>
              <a:ext cx="504056" cy="216024"/>
            </a:xfrm>
            <a:prstGeom prst="left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a:solidFill>
                  <a:prstClr val="black"/>
                </a:solidFill>
              </a:endParaRPr>
            </a:p>
          </p:txBody>
        </p:sp>
        <p:sp>
          <p:nvSpPr>
            <p:cNvPr id="70" name="テキスト ボックス 69"/>
            <p:cNvSpPr txBox="1"/>
            <p:nvPr/>
          </p:nvSpPr>
          <p:spPr>
            <a:xfrm>
              <a:off x="2987824" y="3573595"/>
              <a:ext cx="1224136" cy="264829"/>
            </a:xfrm>
            <a:prstGeom prst="rect">
              <a:avLst/>
            </a:prstGeom>
            <a:noFill/>
          </p:spPr>
          <p:txBody>
            <a:bodyPr wrap="square" rtlCol="0">
              <a:spAutoFit/>
            </a:bodyPr>
            <a:lstStyle/>
            <a:p>
              <a:pPr algn="ctr"/>
              <a:r>
                <a:rPr lang="ja-JP" altLang="en-US" sz="800" dirty="0" smtClean="0">
                  <a:solidFill>
                    <a:prstClr val="black"/>
                  </a:solidFill>
                </a:rPr>
                <a:t>連携</a:t>
              </a:r>
              <a:endParaRPr lang="ja-JP" altLang="en-US" sz="800" dirty="0">
                <a:solidFill>
                  <a:prstClr val="black"/>
                </a:solidFill>
              </a:endParaRPr>
            </a:p>
          </p:txBody>
        </p:sp>
        <p:sp>
          <p:nvSpPr>
            <p:cNvPr id="71" name="テキスト ボックス 70"/>
            <p:cNvSpPr txBox="1"/>
            <p:nvPr/>
          </p:nvSpPr>
          <p:spPr>
            <a:xfrm>
              <a:off x="3303152" y="3356992"/>
              <a:ext cx="504056" cy="283744"/>
            </a:xfrm>
            <a:prstGeom prst="rect">
              <a:avLst/>
            </a:prstGeom>
            <a:noFill/>
          </p:spPr>
          <p:txBody>
            <a:bodyPr wrap="square" rtlCol="0">
              <a:spAutoFit/>
            </a:bodyPr>
            <a:lstStyle/>
            <a:p>
              <a:pPr algn="ctr"/>
              <a:r>
                <a:rPr lang="ja-JP" altLang="en-US" sz="900" dirty="0" smtClean="0">
                  <a:solidFill>
                    <a:prstClr val="black"/>
                  </a:solidFill>
                </a:rPr>
                <a:t>調整</a:t>
              </a:r>
              <a:endParaRPr lang="ja-JP" altLang="en-US" sz="900" dirty="0">
                <a:solidFill>
                  <a:prstClr val="black"/>
                </a:solidFill>
              </a:endParaRPr>
            </a:p>
          </p:txBody>
        </p:sp>
      </p:grpSp>
      <p:sp>
        <p:nvSpPr>
          <p:cNvPr id="72" name="テキスト ボックス 71"/>
          <p:cNvSpPr txBox="1"/>
          <p:nvPr/>
        </p:nvSpPr>
        <p:spPr>
          <a:xfrm>
            <a:off x="1052567" y="2448184"/>
            <a:ext cx="2262252" cy="261610"/>
          </a:xfrm>
          <a:prstGeom prst="rect">
            <a:avLst/>
          </a:prstGeom>
          <a:noFill/>
        </p:spPr>
        <p:txBody>
          <a:bodyPr wrap="square" rtlCol="0">
            <a:spAutoFit/>
          </a:bodyPr>
          <a:lstStyle/>
          <a:p>
            <a:pPr algn="ctr"/>
            <a:r>
              <a:rPr lang="en-US" altLang="ja-JP" sz="1100" b="1" dirty="0" smtClean="0">
                <a:solidFill>
                  <a:prstClr val="black"/>
                </a:solidFill>
                <a:latin typeface="メイリオ" pitchFamily="50" charset="-128"/>
                <a:ea typeface="メイリオ" pitchFamily="50" charset="-128"/>
              </a:rPr>
              <a:t>【</a:t>
            </a:r>
            <a:r>
              <a:rPr lang="ja-JP" altLang="en-US" sz="1100" b="1" dirty="0" smtClean="0">
                <a:solidFill>
                  <a:prstClr val="black"/>
                </a:solidFill>
                <a:latin typeface="メイリオ" pitchFamily="50" charset="-128"/>
                <a:ea typeface="メイリオ" pitchFamily="50" charset="-128"/>
              </a:rPr>
              <a:t>主治医</a:t>
            </a:r>
            <a:r>
              <a:rPr lang="ja-JP" altLang="en-US" sz="1100" b="1" dirty="0" smtClean="0">
                <a:solidFill>
                  <a:prstClr val="black"/>
                </a:solidFill>
              </a:rPr>
              <a:t>・</a:t>
            </a:r>
            <a:r>
              <a:rPr lang="ja-JP" altLang="en-US" sz="1100" b="1" dirty="0" smtClean="0">
                <a:solidFill>
                  <a:prstClr val="black"/>
                </a:solidFill>
                <a:latin typeface="メイリオ" pitchFamily="50" charset="-128"/>
                <a:ea typeface="メイリオ" pitchFamily="50" charset="-128"/>
              </a:rPr>
              <a:t>副主治医制</a:t>
            </a:r>
            <a:r>
              <a:rPr lang="en-US" altLang="ja-JP" sz="1100" b="1" dirty="0" smtClean="0">
                <a:solidFill>
                  <a:prstClr val="black"/>
                </a:solidFill>
                <a:latin typeface="メイリオ" pitchFamily="50" charset="-128"/>
                <a:ea typeface="メイリオ" pitchFamily="50" charset="-128"/>
              </a:rPr>
              <a:t>】</a:t>
            </a:r>
            <a:endParaRPr lang="ja-JP" altLang="en-US" sz="1100" b="1" dirty="0">
              <a:solidFill>
                <a:prstClr val="black"/>
              </a:solidFill>
              <a:latin typeface="メイリオ" pitchFamily="50" charset="-128"/>
              <a:ea typeface="メイリオ" pitchFamily="50" charset="-128"/>
            </a:endParaRPr>
          </a:p>
        </p:txBody>
      </p:sp>
      <p:sp>
        <p:nvSpPr>
          <p:cNvPr id="48" name="スライド番号プレースホルダー 4"/>
          <p:cNvSpPr txBox="1">
            <a:spLocks/>
          </p:cNvSpPr>
          <p:nvPr/>
        </p:nvSpPr>
        <p:spPr>
          <a:xfrm>
            <a:off x="9251333" y="6335037"/>
            <a:ext cx="598211" cy="478339"/>
          </a:xfrm>
          <a:prstGeom prst="rect">
            <a:avLst/>
          </a:prstGeom>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smtClean="0">
                <a:solidFill>
                  <a:sysClr val="windowText" lastClr="000000"/>
                </a:solidFill>
                <a:cs typeface="Arial" panose="020B0604020202020204" pitchFamily="34" charset="0"/>
              </a:rPr>
              <a:t>19</a:t>
            </a:r>
            <a:endParaRPr kumimoji="0" lang="ja-JP" altLang="en-US" sz="2400" kern="0" dirty="0">
              <a:solidFill>
                <a:sysClr val="windowText" lastClr="000000"/>
              </a:solidFill>
              <a:cs typeface="Arial" panose="020B0604020202020204" pitchFamily="34" charset="0"/>
            </a:endParaRPr>
          </a:p>
        </p:txBody>
      </p:sp>
    </p:spTree>
    <p:extLst>
      <p:ext uri="{BB962C8B-B14F-4D97-AF65-F5344CB8AC3E}">
        <p14:creationId xmlns:p14="http://schemas.microsoft.com/office/powerpoint/2010/main" val="42051465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角丸四角形 18"/>
          <p:cNvSpPr/>
          <p:nvPr/>
        </p:nvSpPr>
        <p:spPr>
          <a:xfrm>
            <a:off x="78009" y="679046"/>
            <a:ext cx="9750000" cy="5846298"/>
          </a:xfrm>
          <a:prstGeom prst="roundRect">
            <a:avLst>
              <a:gd name="adj" fmla="val 9450"/>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ja-JP" altLang="en-US">
              <a:solidFill>
                <a:prstClr val="white"/>
              </a:solidFill>
            </a:endParaRPr>
          </a:p>
        </p:txBody>
      </p:sp>
      <p:sp>
        <p:nvSpPr>
          <p:cNvPr id="20" name="テキスト ボックス 19"/>
          <p:cNvSpPr txBox="1"/>
          <p:nvPr/>
        </p:nvSpPr>
        <p:spPr>
          <a:xfrm>
            <a:off x="1" y="692696"/>
            <a:ext cx="9906000" cy="400110"/>
          </a:xfrm>
          <a:prstGeom prst="rect">
            <a:avLst/>
          </a:prstGeom>
          <a:noFill/>
        </p:spPr>
        <p:txBody>
          <a:bodyPr wrap="square" rtlCol="0">
            <a:spAutoFit/>
          </a:bodyPr>
          <a:lstStyle/>
          <a:p>
            <a:pPr algn="ctr"/>
            <a:r>
              <a:rPr lang="ja-JP" altLang="en-US" sz="2000" dirty="0" smtClean="0">
                <a:solidFill>
                  <a:prstClr val="black"/>
                </a:solidFill>
                <a:latin typeface="HGSｺﾞｼｯｸE" pitchFamily="50" charset="-128"/>
                <a:ea typeface="ＤＨＰ平成明朝体W7" pitchFamily="2" charset="-128"/>
              </a:rPr>
              <a:t>まとめ</a:t>
            </a:r>
          </a:p>
        </p:txBody>
      </p:sp>
      <p:sp>
        <p:nvSpPr>
          <p:cNvPr id="21" name="テキスト ボックス 20"/>
          <p:cNvSpPr txBox="1"/>
          <p:nvPr/>
        </p:nvSpPr>
        <p:spPr>
          <a:xfrm>
            <a:off x="350491" y="1196752"/>
            <a:ext cx="9205023" cy="5184576"/>
          </a:xfrm>
          <a:prstGeom prst="rect">
            <a:avLst/>
          </a:prstGeom>
          <a:solidFill>
            <a:srgbClr val="FFFFCC"/>
          </a:solidFill>
        </p:spPr>
        <p:txBody>
          <a:bodyPr wrap="square" rtlCol="0">
            <a:noAutofit/>
          </a:bodyPr>
          <a:lstStyle/>
          <a:p>
            <a:pPr marL="273050" indent="-273050">
              <a:spcBef>
                <a:spcPts val="1800"/>
              </a:spcBef>
              <a:buFont typeface="Wingdings" pitchFamily="2" charset="2"/>
              <a:buChar char="n"/>
            </a:pPr>
            <a:r>
              <a:rPr lang="ja-JP" altLang="en-US" sz="1600" dirty="0" smtClean="0">
                <a:solidFill>
                  <a:prstClr val="black"/>
                </a:solidFill>
              </a:rPr>
              <a:t>平成２３年度の１０ヶ所、平成２４年度は１０５ヶ所の地域において、都道府県、市町村、医師会、在宅療養支援診療所（病院）、訪問看護ステーション等が連携拠点となり、在宅医療において、医療側から介護への連携を図る取り組みを実施。</a:t>
            </a:r>
            <a:endParaRPr lang="en-US" altLang="ja-JP" sz="1600" dirty="0" smtClean="0">
              <a:solidFill>
                <a:prstClr val="black"/>
              </a:solidFill>
            </a:endParaRPr>
          </a:p>
          <a:p>
            <a:pPr marL="273050" indent="-273050">
              <a:spcBef>
                <a:spcPts val="1800"/>
              </a:spcBef>
              <a:buFont typeface="Wingdings" pitchFamily="2" charset="2"/>
              <a:buChar char="n"/>
            </a:pPr>
            <a:r>
              <a:rPr lang="ja-JP" altLang="en-US" sz="1600" dirty="0" smtClean="0">
                <a:solidFill>
                  <a:prstClr val="black"/>
                </a:solidFill>
              </a:rPr>
              <a:t>各拠点においては、平成２３年度の在宅医療連携拠点事業で得られた知見を活かし市町村と地域医師会が連携を図りつつ取組みが進められた。</a:t>
            </a:r>
            <a:endParaRPr lang="en-US" altLang="ja-JP" sz="1600" dirty="0" smtClean="0">
              <a:solidFill>
                <a:prstClr val="black"/>
              </a:solidFill>
            </a:endParaRPr>
          </a:p>
          <a:p>
            <a:pPr marL="273050" indent="-273050">
              <a:spcBef>
                <a:spcPts val="1800"/>
              </a:spcBef>
              <a:buFont typeface="Wingdings" pitchFamily="2" charset="2"/>
              <a:buChar char="n"/>
            </a:pPr>
            <a:r>
              <a:rPr lang="ja-JP" altLang="en-US" sz="1600" dirty="0" smtClean="0">
                <a:solidFill>
                  <a:prstClr val="black"/>
                </a:solidFill>
              </a:rPr>
              <a:t>拠点事業の効果としては、在宅医療提供機関間のネットワークの構築により在宅医療提供機関数が増加するとともに、重症例への対応機能の強化につながり、</a:t>
            </a:r>
            <a:r>
              <a:rPr lang="ja-JP" altLang="en-US" sz="1600" u="sng" dirty="0" smtClean="0">
                <a:solidFill>
                  <a:prstClr val="black"/>
                </a:solidFill>
              </a:rPr>
              <a:t>在宅医療の充実と在宅医療を含めた地域包括ケアシステムの構築に寄与した</a:t>
            </a:r>
            <a:r>
              <a:rPr lang="ja-JP" altLang="en-US" sz="1600" dirty="0" smtClean="0">
                <a:solidFill>
                  <a:prstClr val="black"/>
                </a:solidFill>
              </a:rPr>
              <a:t>と考えられる。</a:t>
            </a:r>
            <a:endParaRPr lang="en-US" altLang="ja-JP" sz="1600" dirty="0" smtClean="0">
              <a:solidFill>
                <a:prstClr val="black"/>
              </a:solidFill>
            </a:endParaRPr>
          </a:p>
          <a:p>
            <a:pPr marL="273050" indent="-273050">
              <a:spcBef>
                <a:spcPts val="1800"/>
              </a:spcBef>
              <a:buFont typeface="Wingdings" pitchFamily="2" charset="2"/>
              <a:buChar char="n"/>
            </a:pPr>
            <a:r>
              <a:rPr lang="ja-JP" altLang="en-US" sz="1600" dirty="0" smtClean="0">
                <a:solidFill>
                  <a:prstClr val="black"/>
                </a:solidFill>
              </a:rPr>
              <a:t>また、顔の見える関係性が構築されたことで介護関係者側にとっては医療関係者へのアプローチが容易になり、医療者側の介護への理解も深まった。さらに研修会等で介護関係者の医療分野の知識の充実が図られる等を通じて</a:t>
            </a:r>
            <a:r>
              <a:rPr lang="ja-JP" altLang="en-US" sz="1600" u="sng" dirty="0" smtClean="0">
                <a:solidFill>
                  <a:prstClr val="black"/>
                </a:solidFill>
              </a:rPr>
              <a:t>ケアマネジメントの質が向上している</a:t>
            </a:r>
            <a:r>
              <a:rPr lang="ja-JP" altLang="en-US" sz="1600" dirty="0" smtClean="0">
                <a:solidFill>
                  <a:prstClr val="black"/>
                </a:solidFill>
              </a:rPr>
              <a:t>と考えられる。</a:t>
            </a:r>
            <a:endParaRPr lang="en-US" altLang="ja-JP" sz="1600" dirty="0" smtClean="0">
              <a:solidFill>
                <a:prstClr val="black"/>
              </a:solidFill>
            </a:endParaRPr>
          </a:p>
          <a:p>
            <a:pPr marL="273050" indent="-273050">
              <a:spcBef>
                <a:spcPts val="1800"/>
              </a:spcBef>
              <a:buFont typeface="Wingdings" pitchFamily="2" charset="2"/>
              <a:buChar char="n"/>
            </a:pPr>
            <a:r>
              <a:rPr lang="ja-JP" altLang="en-US" sz="1600" dirty="0" smtClean="0">
                <a:solidFill>
                  <a:prstClr val="black"/>
                </a:solidFill>
              </a:rPr>
              <a:t>地域包括ケアシステムの実現のためには、地域において面的に在宅医療・介護連携を展開していくことが不可欠であるが、その推進体制としては</a:t>
            </a:r>
            <a:r>
              <a:rPr lang="ja-JP" altLang="en-US" sz="1600" u="sng" dirty="0" smtClean="0">
                <a:solidFill>
                  <a:prstClr val="black"/>
                </a:solidFill>
              </a:rPr>
              <a:t>地域全体を見渡せ、中立的な立場で関係者間の調整を行うことができる市町村が中心となり、医療側から他職種も含めて地域全体に働きかけやすい医師会等の理解と協力を得て取り組むこと</a:t>
            </a:r>
            <a:r>
              <a:rPr lang="ja-JP" altLang="en-US" sz="1600" dirty="0" smtClean="0">
                <a:solidFill>
                  <a:prstClr val="black"/>
                </a:solidFill>
              </a:rPr>
              <a:t>が重要であることが改めて確認された。またその前提として</a:t>
            </a:r>
            <a:r>
              <a:rPr lang="ja-JP" altLang="en-US" sz="1600" u="sng" dirty="0" smtClean="0">
                <a:solidFill>
                  <a:prstClr val="black"/>
                </a:solidFill>
              </a:rPr>
              <a:t>都道府県レベルでの関係団体等への働きかけや調整など、都道府県が市町村を支援する体制を整える</a:t>
            </a:r>
            <a:r>
              <a:rPr lang="ja-JP" altLang="en-US" sz="1600" dirty="0" smtClean="0">
                <a:solidFill>
                  <a:prstClr val="black"/>
                </a:solidFill>
              </a:rPr>
              <a:t>ことも重要である。</a:t>
            </a:r>
            <a:endParaRPr lang="en-US" altLang="ja-JP" sz="1600" dirty="0" smtClean="0">
              <a:solidFill>
                <a:prstClr val="black"/>
              </a:solidFill>
            </a:endParaRPr>
          </a:p>
        </p:txBody>
      </p:sp>
      <p:sp>
        <p:nvSpPr>
          <p:cNvPr id="8" name="タイトル 1"/>
          <p:cNvSpPr txBox="1">
            <a:spLocks/>
          </p:cNvSpPr>
          <p:nvPr/>
        </p:nvSpPr>
        <p:spPr>
          <a:xfrm>
            <a:off x="0" y="1"/>
            <a:ext cx="9906000" cy="548679"/>
          </a:xfrm>
          <a:prstGeom prst="rect">
            <a:avLst/>
          </a:prstGeom>
          <a:solidFill>
            <a:schemeClr val="tx2">
              <a:lumMod val="75000"/>
            </a:schemeClr>
          </a:solidFill>
          <a:ln>
            <a:noFill/>
          </a:ln>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ctr">
            <a:normAutofit/>
          </a:bodyPr>
          <a:lstStyle/>
          <a:p>
            <a:pPr algn="ctr">
              <a:spcBef>
                <a:spcPct val="0"/>
              </a:spcBef>
              <a:defRPr/>
            </a:pPr>
            <a:r>
              <a:rPr lang="ja-JP" altLang="en-US" sz="2400" dirty="0" smtClean="0">
                <a:solidFill>
                  <a:prstClr val="white"/>
                </a:solidFill>
                <a:latin typeface="メイリオ" pitchFamily="50" charset="-128"/>
                <a:ea typeface="メイリオ" pitchFamily="50" charset="-128"/>
              </a:rPr>
              <a:t>平成</a:t>
            </a:r>
            <a:r>
              <a:rPr lang="en-US" altLang="ja-JP" sz="2400" dirty="0" smtClean="0">
                <a:solidFill>
                  <a:prstClr val="white"/>
                </a:solidFill>
                <a:latin typeface="メイリオ" pitchFamily="50" charset="-128"/>
                <a:ea typeface="メイリオ" pitchFamily="50" charset="-128"/>
              </a:rPr>
              <a:t>24</a:t>
            </a:r>
            <a:r>
              <a:rPr lang="ja-JP" altLang="en-US" sz="2400" dirty="0" smtClean="0">
                <a:solidFill>
                  <a:prstClr val="white"/>
                </a:solidFill>
                <a:latin typeface="メイリオ" pitchFamily="50" charset="-128"/>
                <a:ea typeface="メイリオ" pitchFamily="50" charset="-128"/>
              </a:rPr>
              <a:t>年度在宅医療連携拠点事業</a:t>
            </a:r>
            <a:endParaRPr lang="ja-JP" altLang="en-US" dirty="0">
              <a:solidFill>
                <a:prstClr val="white"/>
              </a:solidFill>
              <a:latin typeface="メイリオ" pitchFamily="50" charset="-128"/>
              <a:ea typeface="メイリオ" pitchFamily="50" charset="-128"/>
            </a:endParaRPr>
          </a:p>
        </p:txBody>
      </p:sp>
      <p:sp>
        <p:nvSpPr>
          <p:cNvPr id="2" name="テキスト ボックス 1"/>
          <p:cNvSpPr txBox="1"/>
          <p:nvPr/>
        </p:nvSpPr>
        <p:spPr>
          <a:xfrm>
            <a:off x="704527" y="6453340"/>
            <a:ext cx="6984777" cy="461665"/>
          </a:xfrm>
          <a:prstGeom prst="rect">
            <a:avLst/>
          </a:prstGeom>
          <a:noFill/>
        </p:spPr>
        <p:txBody>
          <a:bodyPr wrap="square" rtlCol="0">
            <a:spAutoFit/>
          </a:bodyPr>
          <a:lstStyle/>
          <a:p>
            <a:r>
              <a:rPr lang="ja-JP" altLang="en-US" sz="1200" dirty="0" smtClean="0">
                <a:latin typeface="ＭＳ Ｐゴシック" panose="020B0600070205080204" pitchFamily="50" charset="-128"/>
                <a:ea typeface="ＭＳ Ｐゴシック" panose="020B0600070205080204" pitchFamily="50" charset="-128"/>
              </a:rPr>
              <a:t>参考）</a:t>
            </a:r>
            <a:r>
              <a:rPr lang="zh-TW" altLang="en-US" sz="1200" dirty="0" smtClean="0">
                <a:latin typeface="ＭＳ Ｐゴシック" panose="020B0600070205080204" pitchFamily="50" charset="-128"/>
                <a:ea typeface="ＭＳ Ｐゴシック" panose="020B0600070205080204" pitchFamily="50" charset="-128"/>
              </a:rPr>
              <a:t>平成</a:t>
            </a:r>
            <a:r>
              <a:rPr lang="en-US" altLang="zh-TW" sz="1200" dirty="0">
                <a:latin typeface="ＭＳ Ｐゴシック" panose="020B0600070205080204" pitchFamily="50" charset="-128"/>
                <a:ea typeface="ＭＳ Ｐゴシック" panose="020B0600070205080204" pitchFamily="50" charset="-128"/>
              </a:rPr>
              <a:t>24 </a:t>
            </a:r>
            <a:r>
              <a:rPr lang="zh-TW" altLang="en-US" sz="1200" dirty="0" smtClean="0">
                <a:latin typeface="ＭＳ Ｐゴシック" panose="020B0600070205080204" pitchFamily="50" charset="-128"/>
                <a:ea typeface="ＭＳ Ｐゴシック" panose="020B0600070205080204" pitchFamily="50" charset="-128"/>
              </a:rPr>
              <a:t>年度在宅</a:t>
            </a:r>
            <a:r>
              <a:rPr lang="zh-TW" altLang="en-US" sz="1200" dirty="0">
                <a:latin typeface="ＭＳ Ｐゴシック" panose="020B0600070205080204" pitchFamily="50" charset="-128"/>
                <a:ea typeface="ＭＳ Ｐゴシック" panose="020B0600070205080204" pitchFamily="50" charset="-128"/>
              </a:rPr>
              <a:t>医療連携拠点</a:t>
            </a:r>
            <a:r>
              <a:rPr lang="zh-TW" altLang="en-US" sz="1200" dirty="0" smtClean="0">
                <a:latin typeface="ＭＳ Ｐゴシック" panose="020B0600070205080204" pitchFamily="50" charset="-128"/>
                <a:ea typeface="ＭＳ Ｐゴシック" panose="020B0600070205080204" pitchFamily="50" charset="-128"/>
              </a:rPr>
              <a:t>事業総括報告書</a:t>
            </a:r>
            <a:r>
              <a:rPr lang="ja-JP" altLang="en-US" sz="1200" dirty="0" smtClean="0">
                <a:latin typeface="ＭＳ Ｐゴシック" panose="020B0600070205080204" pitchFamily="50" charset="-128"/>
                <a:ea typeface="ＭＳ Ｐゴシック" panose="020B0600070205080204" pitchFamily="50" charset="-128"/>
              </a:rPr>
              <a:t>　</a:t>
            </a:r>
            <a:r>
              <a:rPr lang="en-US" altLang="ja-JP" sz="1200" dirty="0" smtClean="0">
                <a:latin typeface="ＭＳ Ｐゴシック" panose="020B0600070205080204" pitchFamily="50" charset="-128"/>
                <a:ea typeface="ＭＳ Ｐゴシック" panose="020B0600070205080204" pitchFamily="50" charset="-128"/>
              </a:rPr>
              <a:t>http://www.mhlw.go.jp/seisakunitsuite/bunya/kenkou_iryou/iryou/zaitaku/seika/dl/h24soukatsu.pdf</a:t>
            </a:r>
            <a:endParaRPr kumimoji="1" lang="ja-JP" altLang="en-US" sz="1200" dirty="0">
              <a:latin typeface="ＭＳ Ｐゴシック" panose="020B0600070205080204" pitchFamily="50" charset="-128"/>
              <a:ea typeface="ＭＳ Ｐゴシック" panose="020B0600070205080204" pitchFamily="50" charset="-128"/>
            </a:endParaRPr>
          </a:p>
        </p:txBody>
      </p:sp>
      <p:sp>
        <p:nvSpPr>
          <p:cNvPr id="9" name="スライド番号プレースホルダー 4"/>
          <p:cNvSpPr txBox="1">
            <a:spLocks/>
          </p:cNvSpPr>
          <p:nvPr/>
        </p:nvSpPr>
        <p:spPr>
          <a:xfrm>
            <a:off x="9251333" y="6335037"/>
            <a:ext cx="598211" cy="478339"/>
          </a:xfrm>
          <a:prstGeom prst="rect">
            <a:avLst/>
          </a:prstGeom>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smtClean="0">
                <a:solidFill>
                  <a:sysClr val="windowText" lastClr="000000"/>
                </a:solidFill>
                <a:cs typeface="Arial" panose="020B0604020202020204" pitchFamily="34" charset="0"/>
              </a:rPr>
              <a:t>20</a:t>
            </a:r>
            <a:endParaRPr kumimoji="0" lang="ja-JP" altLang="en-US" sz="2400" kern="0" dirty="0">
              <a:solidFill>
                <a:sysClr val="windowText" lastClr="000000"/>
              </a:solidFill>
              <a:cs typeface="Arial" panose="020B0604020202020204" pitchFamily="34" charset="0"/>
            </a:endParaRPr>
          </a:p>
        </p:txBody>
      </p:sp>
    </p:spTree>
    <p:extLst>
      <p:ext uri="{BB962C8B-B14F-4D97-AF65-F5344CB8AC3E}">
        <p14:creationId xmlns:p14="http://schemas.microsoft.com/office/powerpoint/2010/main" val="1498178589"/>
      </p:ext>
    </p:extLst>
  </p:cSld>
  <p:clrMapOvr>
    <a:masterClrMapping/>
  </p:clrMapOvr>
  <p:timing>
    <p:tnLst>
      <p:par>
        <p:cTn id="1" dur="indefinite" restart="never" nodeType="tmRoot"/>
      </p:par>
    </p:tnLst>
  </p:timing>
</p:sld>
</file>

<file path=ppt/theme/theme1.xml><?xml version="1.0" encoding="utf-8"?>
<a:theme xmlns:a="http://schemas.openxmlformats.org/drawingml/2006/main" name="2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FF9319DB289CAD4D85A08C64DF8A92B4" ma:contentTypeVersion="11" ma:contentTypeDescription="" ma:contentTypeScope="" ma:versionID="2dfa969cec087208b7abf0c31238b047">
  <xsd:schema xmlns:xsd="http://www.w3.org/2001/XMLSchema" xmlns:p="http://schemas.microsoft.com/office/2006/metadata/properties" xmlns:ns2="8B97BE19-CDDD-400E-817A-CFDD13F7EC12" xmlns:ns3="3b0cccfe-2904-4e8a-91e3-91f37c87f738" targetNamespace="http://schemas.microsoft.com/office/2006/metadata/properties" ma:root="true" ma:fieldsID="ac7b893e2db003268b67ae2b5d3c838c" ns2:_="" ns3:_="">
    <xsd:import namespace="8B97BE19-CDDD-400E-817A-CFDD13F7EC12"/>
    <xsd:import namespace="3b0cccfe-2904-4e8a-91e3-91f37c87f738"/>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3b0cccfe-2904-4e8a-91e3-91f37c87f738"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AF431C2-DB61-47F9-85A2-825C1128642D}">
  <ds:schemaRefs>
    <ds:schemaRef ds:uri="http://purl.org/dc/elements/1.1/"/>
    <ds:schemaRef ds:uri="http://www.w3.org/XML/1998/namespace"/>
    <ds:schemaRef ds:uri="http://schemas.microsoft.com/office/2006/documentManagement/types"/>
    <ds:schemaRef ds:uri="http://purl.org/dc/terms/"/>
    <ds:schemaRef ds:uri="3b0cccfe-2904-4e8a-91e3-91f37c87f738"/>
    <ds:schemaRef ds:uri="8B97BE19-CDDD-400E-817A-CFDD13F7EC12"/>
    <ds:schemaRef ds:uri="http://schemas.openxmlformats.org/package/2006/metadata/core-propertie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CE5053C7-6CBD-41E1-9880-662857DF23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3b0cccfe-2904-4e8a-91e3-91f37c87f738"/>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39C79C97-185B-4CA5-ADEE-D5827CC7CF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22405</TotalTime>
  <Words>1050</Words>
  <Application>Microsoft Office PowerPoint</Application>
  <PresentationFormat>A4 210 x 297 mm</PresentationFormat>
  <Paragraphs>164</Paragraphs>
  <Slides>6</Slides>
  <Notes>1</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2_blank</vt:lpstr>
      <vt:lpstr>２．地域支援事業の充実と介護予防給付の見直し  （１）在宅医療・介護の連携推進  （２）認知症施策の推進 （３）地域ケア会議の充実　 （４）生活支援・介護予防の充実 （５）介護予防給付（訪問介護・通所介護）の見直しと 地 　域支援事業の充実等 （６）介護予防事業の見直し</vt:lpstr>
      <vt:lpstr>PowerPoint プレゼンテーション</vt:lpstr>
      <vt:lpstr>PowerPoint プレゼンテーション</vt:lpstr>
      <vt:lpstr>PowerPoint プレゼンテーション</vt:lpstr>
      <vt:lpstr>24時間対応の在宅医療提供体制</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大谷 健司(ootani-kenji)</dc:creator>
  <cp:lastModifiedBy>厚生労働省ネットワークシステム</cp:lastModifiedBy>
  <cp:revision>1616</cp:revision>
  <cp:lastPrinted>2013-11-18T06:25:21Z</cp:lastPrinted>
  <dcterms:created xsi:type="dcterms:W3CDTF">2010-07-08T02:17:26Z</dcterms:created>
  <dcterms:modified xsi:type="dcterms:W3CDTF">2013-11-25T07:08:23Z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0x0101002DA299AC048A4B8EA9C1D19079C1A32200FF9319DB289CAD4D85A08C64DF8A92B4</vt:lpwstr>
  </property>
</Properties>
</file>