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9" r:id="rId4"/>
  </p:sldMasterIdLst>
  <p:notesMasterIdLst>
    <p:notesMasterId r:id="rId8"/>
  </p:notesMasterIdLst>
  <p:handoutMasterIdLst>
    <p:handoutMasterId r:id="rId9"/>
  </p:handoutMasterIdLst>
  <p:sldIdLst>
    <p:sldId id="933" r:id="rId5"/>
    <p:sldId id="934" r:id="rId6"/>
    <p:sldId id="1111" r:id="rId7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00"/>
    <a:srgbClr val="009900"/>
    <a:srgbClr val="CCCCFF"/>
    <a:srgbClr val="9999FF"/>
    <a:srgbClr val="6699FF"/>
    <a:srgbClr val="99CCFF"/>
    <a:srgbClr val="99FF99"/>
    <a:srgbClr val="FF99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38" autoAdjust="0"/>
    <p:restoredTop sz="96043" autoAdjust="0"/>
  </p:normalViewPr>
  <p:slideViewPr>
    <p:cSldViewPr>
      <p:cViewPr varScale="1">
        <p:scale>
          <a:sx n="70" d="100"/>
          <a:sy n="70" d="100"/>
        </p:scale>
        <p:origin x="-1260" y="-96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B295365-467C-40D5-98E8-C452E216ABE0}" type="datetimeFigureOut">
              <a:rPr lang="ja-JP" altLang="en-US"/>
              <a:pPr>
                <a:defRPr/>
              </a:pPr>
              <a:t>2013/11/21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40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C05193F-E395-440D-8786-18ED67882B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56432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D53F505-041B-4353-BA6B-10D9723080AC}" type="datetimeFigureOut">
              <a:rPr lang="ja-JP" altLang="en-US"/>
              <a:pPr>
                <a:defRPr/>
              </a:pPr>
              <a:t>2013/11/21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6" tIns="45708" rIns="91416" bIns="4570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9" y="4721225"/>
            <a:ext cx="5445125" cy="4471988"/>
          </a:xfrm>
          <a:prstGeom prst="rect">
            <a:avLst/>
          </a:prstGeom>
        </p:spPr>
        <p:txBody>
          <a:bodyPr vert="horz" lIns="91416" tIns="45708" rIns="91416" bIns="45708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40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585D994-854A-427C-95D2-4279922834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90466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9F10-119B-45A6-95E0-7F4C1386EFB1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6" y="2130573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14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D174-6D79-46C0-815F-0235487E3DB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99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FCDF-7144-4947-85AF-0187CB2B1B6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86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36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40C6-6A07-4D26-850F-AECCC1DD4A7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611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552" y="274638"/>
            <a:ext cx="8914924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629" y="1600205"/>
            <a:ext cx="4380431" cy="45259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5028479" y="1600200"/>
            <a:ext cx="4382021" cy="2185988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5028479" y="3938590"/>
            <a:ext cx="4382021" cy="218757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CD5FA-27BE-4A3B-8B73-64EADC6FAD3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2013/11/21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B4675-E737-4362-A813-64825DB10090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413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196FB-957E-47C5-A2D3-25730E81B37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39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13" y="4407048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13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4CE9-73CA-41FE-A1A5-BADDDFA74F3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1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38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7FBF-CBD2-4BBF-9FA5-6CF54243AC7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7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8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8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56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56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1DCF-5D54-49F1-B114-F0210388D7D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74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A7B3-84B9-4794-A33A-DFF049A0110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89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E25F-65A9-46C2-A34A-0D6774F4A90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205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34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009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34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98A5-2E99-4099-8A31-72D26E887F4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441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7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7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7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260-9617-433B-8398-06620C33EAD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78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30" y="6356498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D1AA870-10E2-4C32-9644-2A7863F2EE1B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2013/11/21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6" y="6356498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1" y="6356498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2927FFD-3D24-4EC2-AEC8-E83A8D96C0AC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26458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111" r:id="rId2"/>
    <p:sldLayoutId id="2147484112" r:id="rId3"/>
    <p:sldLayoutId id="2147484113" r:id="rId4"/>
    <p:sldLayoutId id="2147484114" r:id="rId5"/>
    <p:sldLayoutId id="2147484115" r:id="rId6"/>
    <p:sldLayoutId id="2147484116" r:id="rId7"/>
    <p:sldLayoutId id="2147484117" r:id="rId8"/>
    <p:sldLayoutId id="2147484118" r:id="rId9"/>
    <p:sldLayoutId id="2147484119" r:id="rId10"/>
    <p:sldLayoutId id="2147484120" r:id="rId11"/>
    <p:sldLayoutId id="21474841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2420894"/>
            <a:ext cx="9906000" cy="1758057"/>
          </a:xfrm>
        </p:spPr>
        <p:txBody>
          <a:bodyPr/>
          <a:lstStyle/>
          <a:p>
            <a:r>
              <a:rPr lang="en-US" altLang="ja-JP" sz="3600" dirty="0" smtClean="0">
                <a:solidFill>
                  <a:prstClr val="black"/>
                </a:solidFill>
              </a:rPr>
              <a:t>Ⅱ</a:t>
            </a:r>
            <a:r>
              <a:rPr lang="ja-JP" altLang="en-US" sz="3600" dirty="0" smtClean="0">
                <a:solidFill>
                  <a:prstClr val="black"/>
                </a:solidFill>
              </a:rPr>
              <a:t>　消費税引上げに伴う介護報酬改定</a:t>
            </a:r>
            <a:r>
              <a:rPr lang="en-US" altLang="ja-JP" sz="3600" dirty="0" smtClean="0">
                <a:solidFill>
                  <a:prstClr val="black"/>
                </a:solidFill>
              </a:rPr>
              <a:t/>
            </a:r>
            <a:br>
              <a:rPr lang="en-US" altLang="ja-JP" sz="3600" dirty="0" smtClean="0">
                <a:solidFill>
                  <a:prstClr val="black"/>
                </a:solidFill>
              </a:rPr>
            </a:br>
            <a:r>
              <a:rPr lang="ja-JP" altLang="en-US" sz="3600" dirty="0">
                <a:solidFill>
                  <a:prstClr val="black"/>
                </a:solidFill>
              </a:rPr>
              <a:t>について</a:t>
            </a:r>
            <a:endParaRPr kumimoji="1" lang="ja-JP" altLang="en-US" sz="3400" dirty="0"/>
          </a:p>
        </p:txBody>
      </p:sp>
      <p:sp>
        <p:nvSpPr>
          <p:cNvPr id="3" name="スライド番号プレースホルダー 1"/>
          <p:cNvSpPr txBox="1">
            <a:spLocks noGrp="1"/>
          </p:cNvSpPr>
          <p:nvPr/>
        </p:nvSpPr>
        <p:spPr bwMode="auto">
          <a:xfrm>
            <a:off x="8913440" y="6453336"/>
            <a:ext cx="920557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pPr algn="r">
              <a:defRPr/>
            </a:pPr>
            <a:r>
              <a:rPr lang="en-US" altLang="ja-JP" sz="2400" dirty="0" smtClean="0">
                <a:solidFill>
                  <a:srgbClr val="000000"/>
                </a:solidFill>
              </a:rPr>
              <a:t>223</a:t>
            </a:r>
            <a:endParaRPr lang="en-US" altLang="ja-JP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34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82873"/>
              </p:ext>
            </p:extLst>
          </p:nvPr>
        </p:nvGraphicFramePr>
        <p:xfrm>
          <a:off x="82644" y="2123145"/>
          <a:ext cx="9705528" cy="4716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6504"/>
                <a:gridCol w="2789960"/>
                <a:gridCol w="2756056"/>
                <a:gridCol w="1386504"/>
                <a:gridCol w="1386504"/>
              </a:tblGrid>
              <a:tr h="9001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</a:rPr>
                        <a:t>消費税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40185">
                <a:tc>
                  <a:txBody>
                    <a:bodyPr/>
                    <a:lstStyle/>
                    <a:p>
                      <a:endParaRPr kumimoji="1" lang="en-US" altLang="ja-JP" b="1" dirty="0" smtClean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b="1" dirty="0" smtClean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 smtClean="0">
                          <a:latin typeface="メイリオ" pitchFamily="50" charset="-128"/>
                          <a:ea typeface="メイリオ" pitchFamily="50" charset="-128"/>
                        </a:rPr>
                        <a:t>介護保険</a:t>
                      </a:r>
                      <a:endParaRPr kumimoji="1" lang="en-US" altLang="ja-JP" b="1" dirty="0" smtClean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r>
                        <a:rPr kumimoji="1" lang="ja-JP" altLang="en-US" sz="900" b="0" dirty="0" smtClean="0">
                          <a:latin typeface="メイリオ" pitchFamily="50" charset="-128"/>
                          <a:ea typeface="メイリオ" pitchFamily="50" charset="-128"/>
                        </a:rPr>
                        <a:t>介護給付費分科会・介護事業経営調査委員会</a:t>
                      </a:r>
                      <a:endParaRPr kumimoji="1" lang="en-US" altLang="ja-JP" sz="900" b="0" dirty="0" smtClean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 smtClean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テキスト ボックス 31"/>
          <p:cNvSpPr txBox="1"/>
          <p:nvPr/>
        </p:nvSpPr>
        <p:spPr>
          <a:xfrm>
            <a:off x="6321156" y="2996952"/>
            <a:ext cx="461665" cy="12241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9" name="タイトル 1"/>
          <p:cNvSpPr txBox="1">
            <a:spLocks/>
          </p:cNvSpPr>
          <p:nvPr/>
        </p:nvSpPr>
        <p:spPr>
          <a:xfrm>
            <a:off x="293747" y="-10964"/>
            <a:ext cx="9289032" cy="30202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noProof="0" dirty="0" smtClean="0">
                <a:latin typeface="メイリオ" pitchFamily="50" charset="-128"/>
                <a:ea typeface="メイリオ" pitchFamily="50" charset="-128"/>
                <a:cs typeface="+mj-cs"/>
              </a:rPr>
              <a:t>介護保険サービスに関する消費税引上げ時の対応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95485" y="2182955"/>
            <a:ext cx="9692472" cy="4573892"/>
            <a:chOff x="200472" y="1087356"/>
            <a:chExt cx="9692472" cy="4573892"/>
          </a:xfrm>
        </p:grpSpPr>
        <p:sp>
          <p:nvSpPr>
            <p:cNvPr id="36" name="大かっこ 35"/>
            <p:cNvSpPr/>
            <p:nvPr/>
          </p:nvSpPr>
          <p:spPr>
            <a:xfrm>
              <a:off x="200472" y="4169719"/>
              <a:ext cx="1307874" cy="288032"/>
            </a:xfrm>
            <a:prstGeom prst="bracketPair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1580044" y="1087356"/>
              <a:ext cx="8312900" cy="4573892"/>
              <a:chOff x="1580044" y="1087356"/>
              <a:chExt cx="8312900" cy="4573892"/>
            </a:xfrm>
          </p:grpSpPr>
          <p:sp>
            <p:nvSpPr>
              <p:cNvPr id="5" name="テキスト ボックス 4"/>
              <p:cNvSpPr txBox="1"/>
              <p:nvPr/>
            </p:nvSpPr>
            <p:spPr>
              <a:xfrm>
                <a:off x="1580044" y="1087356"/>
                <a:ext cx="273630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2012</a:t>
                </a:r>
                <a:r>
                  <a:rPr kumimoji="1" lang="ja-JP" altLang="en-US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年度</a:t>
                </a:r>
                <a:endParaRPr kumimoji="1" lang="en-US" altLang="ja-JP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endParaRPr>
              </a:p>
              <a:p>
                <a:pPr algn="ctr"/>
                <a:r>
                  <a:rPr lang="ja-JP" altLang="en-US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平成</a:t>
                </a:r>
                <a:r>
                  <a:rPr lang="en-US" altLang="ja-JP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24</a:t>
                </a:r>
                <a:r>
                  <a:rPr lang="ja-JP" altLang="en-US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年度</a:t>
                </a:r>
                <a:endParaRPr kumimoji="1" lang="ja-JP" altLang="en-US" sz="1200" dirty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7" name="テキスト ボックス 6"/>
              <p:cNvSpPr txBox="1"/>
              <p:nvPr/>
            </p:nvSpPr>
            <p:spPr>
              <a:xfrm>
                <a:off x="4367641" y="1088937"/>
                <a:ext cx="273630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2013</a:t>
                </a:r>
                <a:r>
                  <a:rPr kumimoji="1" lang="ja-JP" altLang="en-US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年度</a:t>
                </a:r>
                <a:endParaRPr kumimoji="1" lang="en-US" altLang="ja-JP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endParaRPr>
              </a:p>
              <a:p>
                <a:pPr algn="ctr"/>
                <a:r>
                  <a:rPr lang="ja-JP" altLang="en-US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平成</a:t>
                </a:r>
                <a:r>
                  <a:rPr lang="en-US" altLang="ja-JP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25</a:t>
                </a:r>
                <a:r>
                  <a:rPr lang="ja-JP" altLang="en-US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年度</a:t>
                </a:r>
                <a:endParaRPr kumimoji="1" lang="ja-JP" altLang="en-US" sz="1200" dirty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9" name="テキスト ボックス 8"/>
              <p:cNvSpPr txBox="1"/>
              <p:nvPr/>
            </p:nvSpPr>
            <p:spPr>
              <a:xfrm>
                <a:off x="7165728" y="1102678"/>
                <a:ext cx="122413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2014</a:t>
                </a:r>
                <a:r>
                  <a:rPr kumimoji="1" lang="ja-JP" altLang="en-US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年度</a:t>
                </a:r>
                <a:endParaRPr kumimoji="1" lang="en-US" altLang="ja-JP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endParaRPr>
              </a:p>
              <a:p>
                <a:pPr algn="ctr"/>
                <a:r>
                  <a:rPr lang="ja-JP" altLang="en-US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平成</a:t>
                </a:r>
                <a:r>
                  <a:rPr lang="en-US" altLang="ja-JP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26</a:t>
                </a:r>
                <a:r>
                  <a:rPr lang="ja-JP" altLang="en-US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年度</a:t>
                </a:r>
                <a:endParaRPr kumimoji="1" lang="ja-JP" altLang="en-US" sz="1200" dirty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10" name="テキスト ボックス 9"/>
              <p:cNvSpPr txBox="1"/>
              <p:nvPr/>
            </p:nvSpPr>
            <p:spPr>
              <a:xfrm>
                <a:off x="8553400" y="1102678"/>
                <a:ext cx="122413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2015</a:t>
                </a:r>
                <a:r>
                  <a:rPr kumimoji="1" lang="ja-JP" altLang="en-US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年度</a:t>
                </a:r>
                <a:endParaRPr kumimoji="1" lang="en-US" altLang="ja-JP" dirty="0" smtClean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endParaRPr>
              </a:p>
              <a:p>
                <a:pPr algn="ctr"/>
                <a:r>
                  <a:rPr lang="ja-JP" altLang="en-US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平成</a:t>
                </a:r>
                <a:r>
                  <a:rPr lang="en-US" altLang="ja-JP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27</a:t>
                </a:r>
                <a:r>
                  <a:rPr lang="ja-JP" altLang="en-US" sz="1200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年度</a:t>
                </a:r>
                <a:endParaRPr kumimoji="1" lang="ja-JP" altLang="en-US" sz="1200" dirty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11" name="上矢印吹き出し 10"/>
              <p:cNvSpPr/>
              <p:nvPr/>
            </p:nvSpPr>
            <p:spPr>
              <a:xfrm>
                <a:off x="6970969" y="1973505"/>
                <a:ext cx="936104" cy="576064"/>
              </a:xfrm>
              <a:prstGeom prst="upArrowCallout">
                <a:avLst>
                  <a:gd name="adj1" fmla="val 25000"/>
                  <a:gd name="adj2" fmla="val 39766"/>
                  <a:gd name="adj3" fmla="val 25000"/>
                  <a:gd name="adj4" fmla="val 64977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kumimoji="1" lang="ja-JP" altLang="en-US" sz="1200" dirty="0" smtClean="0">
                    <a:solidFill>
                      <a:schemeClr val="tx1"/>
                    </a:solidFill>
                    <a:latin typeface="メイリオ" pitchFamily="50" charset="-128"/>
                    <a:ea typeface="メイリオ" pitchFamily="50" charset="-128"/>
                  </a:rPr>
                  <a:t>消費税</a:t>
                </a:r>
                <a:endParaRPr kumimoji="1" lang="en-US" altLang="ja-JP" sz="1200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</a:endParaRPr>
              </a:p>
              <a:p>
                <a:pPr algn="ctr"/>
                <a:r>
                  <a:rPr lang="en-US" altLang="ja-JP" sz="1200" dirty="0" smtClean="0">
                    <a:solidFill>
                      <a:schemeClr val="tx1"/>
                    </a:solidFill>
                    <a:latin typeface="メイリオ" pitchFamily="50" charset="-128"/>
                    <a:ea typeface="メイリオ" pitchFamily="50" charset="-128"/>
                  </a:rPr>
                  <a:t>5%</a:t>
                </a:r>
                <a:r>
                  <a:rPr lang="ja-JP" altLang="en-US" sz="1200" dirty="0" smtClean="0">
                    <a:solidFill>
                      <a:schemeClr val="tx1"/>
                    </a:solidFill>
                    <a:latin typeface="メイリオ" pitchFamily="50" charset="-128"/>
                    <a:ea typeface="メイリオ" pitchFamily="50" charset="-128"/>
                  </a:rPr>
                  <a:t>→</a:t>
                </a:r>
                <a:r>
                  <a:rPr lang="en-US" altLang="ja-JP" sz="1200" dirty="0" smtClean="0">
                    <a:solidFill>
                      <a:schemeClr val="tx1"/>
                    </a:solidFill>
                    <a:latin typeface="メイリオ" pitchFamily="50" charset="-128"/>
                    <a:ea typeface="メイリオ" pitchFamily="50" charset="-128"/>
                  </a:rPr>
                  <a:t>8%</a:t>
                </a:r>
                <a:endParaRPr kumimoji="1" lang="ja-JP" altLang="en-US" sz="1200" dirty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12" name="上矢印吹き出し 11"/>
              <p:cNvSpPr/>
              <p:nvPr/>
            </p:nvSpPr>
            <p:spPr>
              <a:xfrm>
                <a:off x="8769424" y="1973505"/>
                <a:ext cx="936104" cy="576064"/>
              </a:xfrm>
              <a:prstGeom prst="upArrowCallout">
                <a:avLst>
                  <a:gd name="adj1" fmla="val 25000"/>
                  <a:gd name="adj2" fmla="val 39766"/>
                  <a:gd name="adj3" fmla="val 25000"/>
                  <a:gd name="adj4" fmla="val 64977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ja-JP" altLang="en-US" sz="1200" dirty="0" smtClean="0">
                    <a:solidFill>
                      <a:schemeClr val="tx1"/>
                    </a:solidFill>
                    <a:latin typeface="メイリオ" pitchFamily="50" charset="-128"/>
                    <a:ea typeface="メイリオ" pitchFamily="50" charset="-128"/>
                  </a:rPr>
                  <a:t>消費税</a:t>
                </a:r>
                <a:endParaRPr kumimoji="1" lang="en-US" altLang="ja-JP" sz="1200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</a:endParaRPr>
              </a:p>
              <a:p>
                <a:r>
                  <a:rPr lang="en-US" altLang="ja-JP" sz="1200" dirty="0" smtClean="0">
                    <a:solidFill>
                      <a:schemeClr val="tx1"/>
                    </a:solidFill>
                    <a:latin typeface="メイリオ" pitchFamily="50" charset="-128"/>
                    <a:ea typeface="メイリオ" pitchFamily="50" charset="-128"/>
                  </a:rPr>
                  <a:t>8%</a:t>
                </a:r>
                <a:r>
                  <a:rPr lang="ja-JP" altLang="en-US" sz="1200" dirty="0" smtClean="0">
                    <a:solidFill>
                      <a:schemeClr val="tx1"/>
                    </a:solidFill>
                    <a:latin typeface="メイリオ" pitchFamily="50" charset="-128"/>
                    <a:ea typeface="メイリオ" pitchFamily="50" charset="-128"/>
                  </a:rPr>
                  <a:t>→</a:t>
                </a:r>
                <a:r>
                  <a:rPr lang="en-US" altLang="ja-JP" sz="1200" dirty="0" smtClean="0">
                    <a:solidFill>
                      <a:schemeClr val="tx1"/>
                    </a:solidFill>
                    <a:latin typeface="メイリオ" pitchFamily="50" charset="-128"/>
                    <a:ea typeface="メイリオ" pitchFamily="50" charset="-128"/>
                  </a:rPr>
                  <a:t>10%</a:t>
                </a:r>
                <a:endParaRPr kumimoji="1" lang="ja-JP" altLang="en-US" sz="1200" dirty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13" name="右矢印 12"/>
              <p:cNvSpPr/>
              <p:nvPr/>
            </p:nvSpPr>
            <p:spPr>
              <a:xfrm>
                <a:off x="1648641" y="2492896"/>
                <a:ext cx="6840760" cy="524944"/>
              </a:xfrm>
              <a:prstGeom prst="rightArrow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600" b="1" dirty="0" smtClean="0">
                    <a:latin typeface="メイリオ" pitchFamily="50" charset="-128"/>
                    <a:ea typeface="メイリオ" pitchFamily="50" charset="-128"/>
                  </a:rPr>
                  <a:t>第５期計画</a:t>
                </a:r>
                <a:endParaRPr kumimoji="1" lang="ja-JP" altLang="en-US" sz="1600" b="1" dirty="0"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14" name="右矢印 13"/>
              <p:cNvSpPr/>
              <p:nvPr/>
            </p:nvSpPr>
            <p:spPr>
              <a:xfrm>
                <a:off x="8540344" y="2489462"/>
                <a:ext cx="1352600" cy="524944"/>
              </a:xfrm>
              <a:prstGeom prst="rightArrow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600" b="1" dirty="0" smtClean="0">
                    <a:latin typeface="メイリオ" pitchFamily="50" charset="-128"/>
                    <a:ea typeface="メイリオ" pitchFamily="50" charset="-128"/>
                  </a:rPr>
                  <a:t>第６期計画</a:t>
                </a:r>
                <a:endParaRPr kumimoji="1" lang="ja-JP" altLang="en-US" sz="1600" b="1" dirty="0"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19" name="テキスト ボックス 18"/>
              <p:cNvSpPr txBox="1"/>
              <p:nvPr/>
            </p:nvSpPr>
            <p:spPr>
              <a:xfrm>
                <a:off x="7114985" y="1656676"/>
                <a:ext cx="6480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４月</a:t>
                </a:r>
                <a:endParaRPr kumimoji="1" lang="ja-JP" altLang="en-US" dirty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20" name="テキスト ボックス 19"/>
              <p:cNvSpPr txBox="1"/>
              <p:nvPr/>
            </p:nvSpPr>
            <p:spPr>
              <a:xfrm>
                <a:off x="8894798" y="1641354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10</a:t>
                </a:r>
                <a:r>
                  <a:rPr kumimoji="1" lang="ja-JP" altLang="en-US" dirty="0" smtClean="0">
                    <a:solidFill>
                      <a:schemeClr val="bg1"/>
                    </a:solidFill>
                    <a:latin typeface="メイリオ" pitchFamily="50" charset="-128"/>
                    <a:ea typeface="メイリオ" pitchFamily="50" charset="-128"/>
                  </a:rPr>
                  <a:t>月</a:t>
                </a:r>
                <a:endParaRPr kumimoji="1" lang="ja-JP" altLang="en-US" dirty="0">
                  <a:solidFill>
                    <a:schemeClr val="bg1"/>
                  </a:solidFill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35" name="テキスト ボックス 34"/>
              <p:cNvSpPr txBox="1"/>
              <p:nvPr/>
            </p:nvSpPr>
            <p:spPr>
              <a:xfrm>
                <a:off x="6391817" y="3003772"/>
                <a:ext cx="346249" cy="2657476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25400">
                <a:solidFill>
                  <a:schemeClr val="tx1"/>
                </a:solidFill>
                <a:prstDash val="sysDot"/>
              </a:ln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kumimoji="1" lang="ja-JP" altLang="en-US" sz="1050" dirty="0" smtClean="0"/>
                  <a:t>８％引上げ時の対応とりまとめ</a:t>
                </a:r>
                <a:endParaRPr kumimoji="1" lang="ja-JP" altLang="en-US" sz="1050" dirty="0"/>
              </a:p>
            </p:txBody>
          </p:sp>
          <p:sp>
            <p:nvSpPr>
              <p:cNvPr id="37" name="右矢印 36"/>
              <p:cNvSpPr/>
              <p:nvPr/>
            </p:nvSpPr>
            <p:spPr>
              <a:xfrm>
                <a:off x="3021018" y="3152139"/>
                <a:ext cx="3311554" cy="288032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テキスト ボックス 37"/>
              <p:cNvSpPr txBox="1"/>
              <p:nvPr/>
            </p:nvSpPr>
            <p:spPr>
              <a:xfrm>
                <a:off x="1677109" y="3088406"/>
                <a:ext cx="1368152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050" dirty="0" smtClean="0"/>
                  <a:t>消費税引上げへの対応の検討</a:t>
                </a:r>
                <a:endParaRPr kumimoji="1" lang="ja-JP" altLang="en-US" sz="1050" dirty="0"/>
              </a:p>
            </p:txBody>
          </p:sp>
          <p:sp>
            <p:nvSpPr>
              <p:cNvPr id="44" name="右矢印 43"/>
              <p:cNvSpPr/>
              <p:nvPr/>
            </p:nvSpPr>
            <p:spPr>
              <a:xfrm>
                <a:off x="3869433" y="4116486"/>
                <a:ext cx="1085990" cy="288032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テキスト ボックス 44"/>
              <p:cNvSpPr txBox="1"/>
              <p:nvPr/>
            </p:nvSpPr>
            <p:spPr>
              <a:xfrm>
                <a:off x="2361185" y="4150602"/>
                <a:ext cx="1656184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050" dirty="0" smtClean="0"/>
                  <a:t>消費税</a:t>
                </a:r>
                <a:r>
                  <a:rPr lang="ja-JP" altLang="en-US" sz="1050" dirty="0" smtClean="0"/>
                  <a:t>課税の実態調査</a:t>
                </a:r>
                <a:endParaRPr lang="en-US" altLang="ja-JP" sz="1050" dirty="0" smtClean="0"/>
              </a:p>
            </p:txBody>
          </p:sp>
          <p:sp>
            <p:nvSpPr>
              <p:cNvPr id="57" name="テキスト ボックス 56"/>
              <p:cNvSpPr txBox="1"/>
              <p:nvPr/>
            </p:nvSpPr>
            <p:spPr>
              <a:xfrm>
                <a:off x="2057492" y="3681008"/>
                <a:ext cx="144016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050" dirty="0" smtClean="0"/>
                  <a:t>関係団体ヒアリング</a:t>
                </a:r>
                <a:endParaRPr kumimoji="1" lang="ja-JP" altLang="en-US" sz="1050" dirty="0"/>
              </a:p>
            </p:txBody>
          </p:sp>
          <p:sp>
            <p:nvSpPr>
              <p:cNvPr id="58" name="右矢印 57"/>
              <p:cNvSpPr/>
              <p:nvPr/>
            </p:nvSpPr>
            <p:spPr>
              <a:xfrm>
                <a:off x="3368455" y="3713783"/>
                <a:ext cx="576064" cy="216024"/>
              </a:xfrm>
              <a:prstGeom prst="rightArrow">
                <a:avLst>
                  <a:gd name="adj1" fmla="val 64766"/>
                  <a:gd name="adj2" fmla="val 500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右矢印 41"/>
              <p:cNvSpPr/>
              <p:nvPr/>
            </p:nvSpPr>
            <p:spPr>
              <a:xfrm>
                <a:off x="4880992" y="5161097"/>
                <a:ext cx="1451580" cy="270974"/>
              </a:xfrm>
              <a:prstGeom prst="rightArrow">
                <a:avLst>
                  <a:gd name="adj1" fmla="val 64766"/>
                  <a:gd name="adj2" fmla="val 500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テキスト ボックス 46"/>
              <p:cNvSpPr txBox="1"/>
              <p:nvPr/>
            </p:nvSpPr>
            <p:spPr>
              <a:xfrm>
                <a:off x="5646761" y="2996952"/>
                <a:ext cx="346249" cy="2657476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25400">
                <a:solidFill>
                  <a:schemeClr val="tx1"/>
                </a:solidFill>
                <a:prstDash val="sysDot"/>
              </a:ln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ja-JP" altLang="en-US" sz="1050" dirty="0" smtClean="0"/>
                  <a:t>基本方針のとりまとめ</a:t>
                </a:r>
                <a:endParaRPr kumimoji="1" lang="ja-JP" altLang="en-US" sz="1050" dirty="0"/>
              </a:p>
            </p:txBody>
          </p:sp>
          <p:sp>
            <p:nvSpPr>
              <p:cNvPr id="43" name="テキスト ボックス 42"/>
              <p:cNvSpPr txBox="1"/>
              <p:nvPr/>
            </p:nvSpPr>
            <p:spPr>
              <a:xfrm>
                <a:off x="3928468" y="5171730"/>
                <a:ext cx="999255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050" dirty="0" smtClean="0"/>
                  <a:t>経営概況調査</a:t>
                </a:r>
                <a:endParaRPr lang="en-US" altLang="ja-JP" sz="1050" dirty="0" smtClean="0"/>
              </a:p>
            </p:txBody>
          </p:sp>
          <p:sp>
            <p:nvSpPr>
              <p:cNvPr id="29" name="テキスト ボックス 28"/>
              <p:cNvSpPr txBox="1"/>
              <p:nvPr/>
            </p:nvSpPr>
            <p:spPr>
              <a:xfrm>
                <a:off x="4997956" y="3003772"/>
                <a:ext cx="346249" cy="1400746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25400">
                <a:solidFill>
                  <a:schemeClr val="tx1"/>
                </a:solidFill>
                <a:prstDash val="sysDot"/>
              </a:ln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ja-JP" altLang="en-US" sz="1050" dirty="0" smtClean="0"/>
                  <a:t>論点整理</a:t>
                </a:r>
                <a:endParaRPr kumimoji="1" lang="ja-JP" altLang="en-US" sz="1050" dirty="0"/>
              </a:p>
            </p:txBody>
          </p:sp>
          <p:sp>
            <p:nvSpPr>
              <p:cNvPr id="30" name="テキスト ボックス 29"/>
              <p:cNvSpPr txBox="1"/>
              <p:nvPr/>
            </p:nvSpPr>
            <p:spPr>
              <a:xfrm>
                <a:off x="7005808" y="2996952"/>
                <a:ext cx="2123658" cy="2657476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25400">
                <a:solidFill>
                  <a:schemeClr val="tx1"/>
                </a:solidFill>
                <a:prstDash val="sysDot"/>
              </a:ln>
            </p:spPr>
            <p:txBody>
              <a:bodyPr vert="eaVert" wrap="square" rtlCol="0">
                <a:spAutoFit/>
              </a:bodyPr>
              <a:lstStyle/>
              <a:p>
                <a:pPr algn="ctr"/>
                <a:endParaRPr lang="en-US" altLang="ja-JP" sz="1050" dirty="0" smtClean="0"/>
              </a:p>
              <a:p>
                <a:pPr algn="ctr"/>
                <a:endParaRPr lang="en-US" altLang="ja-JP" sz="1050" dirty="0" smtClean="0"/>
              </a:p>
              <a:p>
                <a:pPr algn="ctr"/>
                <a:endParaRPr lang="en-US" altLang="ja-JP" sz="1050" dirty="0"/>
              </a:p>
              <a:p>
                <a:pPr algn="ctr"/>
                <a:endParaRPr lang="en-US" altLang="ja-JP" sz="1050" dirty="0" smtClean="0"/>
              </a:p>
              <a:p>
                <a:pPr algn="ctr"/>
                <a:endParaRPr lang="en-US" altLang="ja-JP" sz="1050" dirty="0"/>
              </a:p>
              <a:p>
                <a:pPr algn="ctr"/>
                <a:endParaRPr lang="en-US" altLang="ja-JP" sz="1050" dirty="0"/>
              </a:p>
              <a:p>
                <a:pPr algn="ctr"/>
                <a:endParaRPr lang="en-US" altLang="ja-JP" sz="1050" dirty="0" smtClean="0"/>
              </a:p>
              <a:p>
                <a:pPr algn="ctr"/>
                <a:endParaRPr kumimoji="1" lang="en-US" altLang="ja-JP" sz="1050" dirty="0" smtClean="0"/>
              </a:p>
              <a:p>
                <a:pPr algn="ctr"/>
                <a:endParaRPr kumimoji="1" lang="en-US" altLang="ja-JP" sz="1050" dirty="0"/>
              </a:p>
              <a:p>
                <a:pPr algn="ctr"/>
                <a:endParaRPr lang="en-US" altLang="ja-JP" sz="1050" dirty="0" smtClean="0"/>
              </a:p>
              <a:p>
                <a:pPr algn="ctr"/>
                <a:endParaRPr kumimoji="1" lang="en-US" altLang="ja-JP" sz="1050" dirty="0"/>
              </a:p>
              <a:p>
                <a:pPr algn="ctr"/>
                <a:endParaRPr kumimoji="1" lang="ja-JP" altLang="en-US" sz="1050" dirty="0"/>
              </a:p>
            </p:txBody>
          </p:sp>
          <p:sp>
            <p:nvSpPr>
              <p:cNvPr id="31" name="テキスト ボックス 30"/>
              <p:cNvSpPr txBox="1"/>
              <p:nvPr/>
            </p:nvSpPr>
            <p:spPr>
              <a:xfrm>
                <a:off x="7185248" y="4009910"/>
                <a:ext cx="1722341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1050" dirty="0" smtClean="0">
                    <a:latin typeface="+mn-ea"/>
                  </a:rPr>
                  <a:t>10</a:t>
                </a:r>
                <a:r>
                  <a:rPr kumimoji="1" lang="ja-JP" altLang="en-US" sz="1050" dirty="0" smtClean="0">
                    <a:latin typeface="+mn-ea"/>
                  </a:rPr>
                  <a:t>％</a:t>
                </a:r>
                <a:r>
                  <a:rPr kumimoji="1" lang="ja-JP" altLang="en-US" sz="1050" dirty="0" smtClean="0"/>
                  <a:t>引上げ時の</a:t>
                </a:r>
                <a:endParaRPr kumimoji="1" lang="en-US" altLang="ja-JP" sz="1050" dirty="0" smtClean="0"/>
              </a:p>
              <a:p>
                <a:r>
                  <a:rPr kumimoji="1" lang="ja-JP" altLang="en-US" sz="1050" dirty="0" smtClean="0"/>
                  <a:t>対応について引き続き検討</a:t>
                </a:r>
                <a:endParaRPr kumimoji="1" lang="ja-JP" altLang="en-US" sz="1050" dirty="0"/>
              </a:p>
            </p:txBody>
          </p:sp>
          <p:sp>
            <p:nvSpPr>
              <p:cNvPr id="33" name="右矢印 32"/>
              <p:cNvSpPr/>
              <p:nvPr/>
            </p:nvSpPr>
            <p:spPr>
              <a:xfrm>
                <a:off x="6774466" y="3191709"/>
                <a:ext cx="217769" cy="227195"/>
              </a:xfrm>
              <a:prstGeom prst="rightArrow">
                <a:avLst>
                  <a:gd name="adj1" fmla="val 64766"/>
                  <a:gd name="adj2" fmla="val 500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8" name="テキスト ボックス 7"/>
          <p:cNvSpPr txBox="1"/>
          <p:nvPr/>
        </p:nvSpPr>
        <p:spPr>
          <a:xfrm>
            <a:off x="4" y="279491"/>
            <a:ext cx="9906001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80975" indent="-180975"/>
            <a:r>
              <a:rPr kumimoji="1"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○ 介護保険サービスに関する消費税引上げ時の対応について、審議会における議論の方向としては以下のとおり。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180975" indent="-180975"/>
            <a: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消費税率</a:t>
            </a:r>
            <a: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8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％引上げ時の対応</a:t>
            </a:r>
            <a: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</a:p>
          <a:p>
            <a:pPr marL="180975" indent="-180975"/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ja-JP" altLang="en-US" sz="14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介護報酬と別建ての高額投資への対応については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、高額投資の実態や医療保険における議論等を踏まえ、</a:t>
            </a:r>
            <a:r>
              <a:rPr lang="ja-JP" altLang="en-US" sz="14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実施しない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。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180975" indent="-180975"/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ja-JP" altLang="en-US" sz="14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引上げに伴う影響分を補填するため、介護報酬への上乗せ対応を行う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。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177800" indent="-177800"/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ja-JP" altLang="en-US" sz="14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基準費用額、特定入所者介護サービス費（居住費・食費関係）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</a:t>
            </a:r>
            <a:r>
              <a:rPr lang="ja-JP" altLang="en-US" sz="14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区分支給限度基準額についても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</a:t>
            </a:r>
            <a:r>
              <a:rPr lang="ja-JP" altLang="en-US" sz="14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給付実態等を勘案しながら、引き続き検討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する。</a:t>
            </a:r>
            <a:endParaRPr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446088" indent="-446088"/>
            <a: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消費税率</a:t>
            </a:r>
            <a: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％引上げ時の対応</a:t>
            </a:r>
            <a: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</a:p>
          <a:p>
            <a:pPr marL="446088" indent="-446088"/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8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％引上げ時の対応を踏まえ、医療保険における議論の動向も見ながら、引き続き対応を検討する。</a:t>
            </a:r>
            <a:endParaRPr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0" name="スライド番号プレースホルダー 1"/>
          <p:cNvSpPr txBox="1">
            <a:spLocks noGrp="1"/>
          </p:cNvSpPr>
          <p:nvPr/>
        </p:nvSpPr>
        <p:spPr bwMode="auto">
          <a:xfrm>
            <a:off x="8913440" y="6453336"/>
            <a:ext cx="920557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pPr algn="r">
              <a:defRPr/>
            </a:pPr>
            <a:r>
              <a:rPr lang="en-US" altLang="ja-JP" sz="2400" dirty="0" smtClean="0">
                <a:solidFill>
                  <a:srgbClr val="000000"/>
                </a:solidFill>
              </a:rPr>
              <a:t>224</a:t>
            </a:r>
            <a:endParaRPr lang="en-US" altLang="ja-JP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04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9554" y="818702"/>
            <a:ext cx="9595066" cy="504056"/>
          </a:xfr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ja-JP" altLang="en-US" sz="2000" b="1" dirty="0" smtClean="0">
                <a:latin typeface="+mn-ea"/>
                <a:ea typeface="+mn-ea"/>
              </a:rPr>
              <a:t>～介護事業経営調査委員会（</a:t>
            </a:r>
            <a:r>
              <a:rPr lang="en-US" altLang="ja-JP" sz="2000" b="1" dirty="0" smtClean="0">
                <a:latin typeface="+mn-ea"/>
                <a:ea typeface="+mn-ea"/>
              </a:rPr>
              <a:t>7</a:t>
            </a:r>
            <a:r>
              <a:rPr lang="ja-JP" altLang="en-US" sz="2000" b="1" dirty="0" smtClean="0">
                <a:latin typeface="+mn-ea"/>
                <a:ea typeface="+mn-ea"/>
              </a:rPr>
              <a:t>月</a:t>
            </a:r>
            <a:r>
              <a:rPr lang="en-US" altLang="ja-JP" sz="2000" b="1" dirty="0" smtClean="0">
                <a:latin typeface="+mn-ea"/>
                <a:ea typeface="+mn-ea"/>
              </a:rPr>
              <a:t>19</a:t>
            </a:r>
            <a:r>
              <a:rPr lang="ja-JP" altLang="en-US" sz="2000" b="1" dirty="0" smtClean="0">
                <a:latin typeface="+mn-ea"/>
                <a:ea typeface="+mn-ea"/>
              </a:rPr>
              <a:t>日開催）における議論の総括（まとめ）～</a:t>
            </a:r>
            <a:endParaRPr kumimoji="1" lang="ja-JP" altLang="en-US" sz="2000" b="1" dirty="0">
              <a:latin typeface="+mn-ea"/>
              <a:ea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454" y="1538783"/>
            <a:ext cx="9789000" cy="477053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600" dirty="0" smtClean="0"/>
          </a:p>
          <a:p>
            <a:pPr marL="174625" indent="-174625"/>
            <a:r>
              <a:rPr kumimoji="1" lang="ja-JP" altLang="en-US" sz="1600" dirty="0" smtClean="0"/>
              <a:t>○　 介護保険サービスに関する消費税引上げ時の対応について、去る</a:t>
            </a:r>
            <a:r>
              <a:rPr kumimoji="1" lang="en-US" altLang="ja-JP" sz="1600" dirty="0" smtClean="0">
                <a:latin typeface="+mn-ea"/>
              </a:rPr>
              <a:t>7</a:t>
            </a:r>
            <a:r>
              <a:rPr kumimoji="1" lang="ja-JP" altLang="en-US" sz="1600" dirty="0" smtClean="0">
                <a:latin typeface="+mn-ea"/>
              </a:rPr>
              <a:t>月</a:t>
            </a:r>
            <a:r>
              <a:rPr kumimoji="1" lang="en-US" altLang="ja-JP" sz="1600" dirty="0" smtClean="0">
                <a:latin typeface="+mn-ea"/>
              </a:rPr>
              <a:t>19</a:t>
            </a:r>
            <a:r>
              <a:rPr kumimoji="1" lang="ja-JP" altLang="en-US" sz="1600" dirty="0" smtClean="0">
                <a:latin typeface="+mn-ea"/>
              </a:rPr>
              <a:t>日に</a:t>
            </a:r>
            <a:r>
              <a:rPr kumimoji="1" lang="ja-JP" altLang="en-US" sz="1600" dirty="0" smtClean="0"/>
              <a:t>開催された介護事業経営調査委員会における議論の結果、同委員会としての対応案は以下のとおり</a:t>
            </a:r>
            <a:r>
              <a:rPr lang="ja-JP" altLang="en-US" sz="1600" dirty="0" smtClean="0"/>
              <a:t>とされた</a:t>
            </a:r>
            <a:r>
              <a:rPr kumimoji="1" lang="ja-JP" altLang="en-US" sz="1600" dirty="0" smtClean="0"/>
              <a:t>。</a:t>
            </a:r>
            <a:endParaRPr kumimoji="1" lang="en-US" altLang="ja-JP" sz="1600" dirty="0" smtClean="0"/>
          </a:p>
          <a:p>
            <a:endParaRPr lang="en-US" altLang="ja-JP" sz="1600" dirty="0"/>
          </a:p>
          <a:p>
            <a:r>
              <a:rPr kumimoji="1" lang="ja-JP" altLang="en-US" sz="1600" b="1" dirty="0" smtClean="0"/>
              <a:t>１．消費税率</a:t>
            </a:r>
            <a:r>
              <a:rPr kumimoji="1" lang="en-US" altLang="ja-JP" sz="1600" b="1" dirty="0" smtClean="0">
                <a:latin typeface="+mn-ea"/>
              </a:rPr>
              <a:t>8</a:t>
            </a:r>
            <a:r>
              <a:rPr kumimoji="1" lang="ja-JP" altLang="en-US" sz="1600" b="1" dirty="0" smtClean="0"/>
              <a:t>％引上げ時の対応</a:t>
            </a:r>
            <a:endParaRPr kumimoji="1" lang="en-US" altLang="ja-JP" sz="1600" b="1" dirty="0" smtClean="0"/>
          </a:p>
          <a:p>
            <a:pPr marL="261938" indent="-261938"/>
            <a:r>
              <a:rPr kumimoji="1" lang="ja-JP" altLang="en-US" sz="1600" dirty="0" smtClean="0"/>
              <a:t>　・　</a:t>
            </a:r>
            <a:r>
              <a:rPr kumimoji="1" lang="ja-JP" altLang="en-US" sz="1600" u="sng" dirty="0" smtClean="0"/>
              <a:t>介護報酬とは別建ての高額投資への対応については、</a:t>
            </a:r>
            <a:r>
              <a:rPr kumimoji="1" lang="ja-JP" altLang="en-US" sz="1600" dirty="0" smtClean="0"/>
              <a:t>介護における高額投資の実態</a:t>
            </a:r>
            <a:r>
              <a:rPr lang="ja-JP" altLang="en-US" sz="1600" dirty="0"/>
              <a:t>、対応に伴うメリット・</a:t>
            </a:r>
            <a:r>
              <a:rPr lang="ja-JP" altLang="en-US" sz="1600" dirty="0" smtClean="0"/>
              <a:t>デメリット、医療</a:t>
            </a:r>
            <a:r>
              <a:rPr kumimoji="1" lang="ja-JP" altLang="en-US" sz="1600" dirty="0" smtClean="0"/>
              <a:t>保険における議論の動向も踏まえ、</a:t>
            </a:r>
            <a:r>
              <a:rPr kumimoji="1" lang="ja-JP" altLang="en-US" sz="1600" u="sng" dirty="0" smtClean="0"/>
              <a:t>実施しない</a:t>
            </a:r>
            <a:r>
              <a:rPr kumimoji="1" lang="ja-JP" altLang="en-US" sz="1600" dirty="0" smtClean="0"/>
              <a:t>。</a:t>
            </a:r>
            <a:endParaRPr kumimoji="1" lang="en-US" altLang="ja-JP" sz="1600" dirty="0" smtClean="0"/>
          </a:p>
          <a:p>
            <a:endParaRPr kumimoji="1" lang="en-US" altLang="ja-JP" sz="1600" dirty="0" smtClean="0"/>
          </a:p>
          <a:p>
            <a:pPr marL="261938" indent="-261938"/>
            <a:r>
              <a:rPr kumimoji="1" lang="ja-JP" altLang="en-US" sz="1600" dirty="0" smtClean="0"/>
              <a:t>　・　  </a:t>
            </a:r>
            <a:r>
              <a:rPr kumimoji="1" lang="ja-JP" altLang="en-US" sz="1600" u="sng" dirty="0" smtClean="0"/>
              <a:t>引上げに伴う影響分を補填するため、介護報酬への上乗せ対応を行う</a:t>
            </a:r>
            <a:r>
              <a:rPr kumimoji="1" lang="ja-JP" altLang="en-US" sz="1600" dirty="0" smtClean="0"/>
              <a:t>。上乗せの方法としては、基本単位数への上乗せを基本としつつ、消費税負担が相当程度見込まれる加算があれば、それらにも上乗せすることを検討する。</a:t>
            </a:r>
            <a:endParaRPr kumimoji="1" lang="en-US" altLang="ja-JP" sz="1600" dirty="0" smtClean="0"/>
          </a:p>
          <a:p>
            <a:endParaRPr lang="en-US" altLang="ja-JP" sz="1600" dirty="0" smtClean="0"/>
          </a:p>
          <a:p>
            <a:pPr marL="261938" indent="-261938"/>
            <a:r>
              <a:rPr lang="ja-JP" altLang="en-US" sz="1600" dirty="0" smtClean="0"/>
              <a:t>　・　  </a:t>
            </a:r>
            <a:r>
              <a:rPr lang="ja-JP" altLang="en-US" sz="1600" u="sng" dirty="0" smtClean="0"/>
              <a:t>基準費用額、特定入所者介護サービス費（居住費・食費関係）、区分支給限度基準額についても、給付実態等を勘案しながら、引き続き、検討する</a:t>
            </a:r>
            <a:r>
              <a:rPr lang="ja-JP" altLang="en-US" sz="1600" dirty="0" smtClean="0"/>
              <a:t>。</a:t>
            </a:r>
            <a:endParaRPr lang="en-US" altLang="ja-JP" sz="1600" dirty="0" smtClean="0"/>
          </a:p>
          <a:p>
            <a:endParaRPr kumimoji="1" lang="en-US" altLang="ja-JP" sz="1600" dirty="0" smtClean="0"/>
          </a:p>
          <a:p>
            <a:endParaRPr kumimoji="1" lang="en-US" altLang="ja-JP" sz="1600" dirty="0" smtClean="0"/>
          </a:p>
          <a:p>
            <a:r>
              <a:rPr kumimoji="1" lang="ja-JP" altLang="en-US" sz="1600" b="1" dirty="0" smtClean="0"/>
              <a:t>２．消費税率</a:t>
            </a:r>
            <a:r>
              <a:rPr kumimoji="1" lang="en-US" altLang="ja-JP" sz="1600" b="1" dirty="0" smtClean="0">
                <a:latin typeface="+mn-ea"/>
              </a:rPr>
              <a:t>10</a:t>
            </a:r>
            <a:r>
              <a:rPr kumimoji="1" lang="ja-JP" altLang="en-US" sz="1600" b="1" dirty="0" smtClean="0"/>
              <a:t>％引上げ時の対応</a:t>
            </a:r>
            <a:endParaRPr kumimoji="1" lang="en-US" altLang="ja-JP" sz="1600" b="1" dirty="0" smtClean="0"/>
          </a:p>
          <a:p>
            <a:pPr marL="261938" indent="-261938"/>
            <a:r>
              <a:rPr lang="ja-JP" altLang="en-US" sz="1600" dirty="0" smtClean="0"/>
              <a:t>　・</a:t>
            </a:r>
            <a:r>
              <a:rPr lang="ja-JP" altLang="en-US" sz="1600" dirty="0" smtClean="0">
                <a:latin typeface="+mn-ea"/>
              </a:rPr>
              <a:t>　</a:t>
            </a:r>
            <a:r>
              <a:rPr lang="en-US" altLang="ja-JP" sz="1600" dirty="0" smtClean="0">
                <a:latin typeface="+mn-ea"/>
              </a:rPr>
              <a:t>8</a:t>
            </a:r>
            <a:r>
              <a:rPr lang="ja-JP" altLang="en-US" sz="1600" dirty="0" smtClean="0"/>
              <a:t>％引上げ時の対応を踏まえ、医療保険における議論の動向も見ながら、引き続き、対応を検討する。</a:t>
            </a:r>
            <a:endParaRPr lang="en-US" altLang="ja-JP" sz="1600" dirty="0" smtClean="0"/>
          </a:p>
          <a:p>
            <a:endParaRPr kumimoji="1" lang="ja-JP" altLang="en-US" sz="16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407564" y="386809"/>
            <a:ext cx="2431893" cy="34306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社保審－介護給付費分科会</a:t>
            </a:r>
          </a:p>
          <a:p>
            <a:pPr marL="0" marR="0" lvl="0" indent="0" algn="ctr" defTabSz="914400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第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95</a:t>
            </a: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回（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ＭＳ Ｐゴシック" pitchFamily="50" charset="-128"/>
              </a:rPr>
              <a:t>H25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.</a:t>
            </a:r>
            <a:r>
              <a:rPr lang="en-US" altLang="ja-JP" sz="1000" dirty="0" smtClean="0">
                <a:latin typeface="Century" pitchFamily="18" charset="0"/>
                <a:ea typeface="ＭＳ 明朝" pitchFamily="17" charset="-128"/>
                <a:cs typeface="ＭＳ Ｐゴシック" pitchFamily="50" charset="-128"/>
              </a:rPr>
              <a:t>8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.</a:t>
            </a:r>
            <a:r>
              <a:rPr lang="en-US" altLang="ja-JP" sz="1000" dirty="0" smtClean="0">
                <a:latin typeface="Century" pitchFamily="18" charset="0"/>
                <a:ea typeface="ＭＳ 明朝" pitchFamily="17" charset="-128"/>
                <a:cs typeface="ＭＳ Ｐゴシック" pitchFamily="50" charset="-128"/>
              </a:rPr>
              <a:t>21</a:t>
            </a: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）　　資料２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cxnSp>
        <p:nvCxnSpPr>
          <p:cNvPr id="6" name="AutoShape 3"/>
          <p:cNvCxnSpPr>
            <a:cxnSpLocks noChangeShapeType="1"/>
          </p:cNvCxnSpPr>
          <p:nvPr/>
        </p:nvCxnSpPr>
        <p:spPr bwMode="auto">
          <a:xfrm>
            <a:off x="7417651" y="533973"/>
            <a:ext cx="2431893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7" name="AutoShape 4"/>
          <p:cNvCxnSpPr>
            <a:cxnSpLocks noChangeShapeType="1"/>
          </p:cNvCxnSpPr>
          <p:nvPr/>
        </p:nvCxnSpPr>
        <p:spPr bwMode="auto">
          <a:xfrm>
            <a:off x="8949169" y="552122"/>
            <a:ext cx="26" cy="18151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</p:cxnSp>
      <p:sp>
        <p:nvSpPr>
          <p:cNvPr id="3" name="テキスト ボックス 2"/>
          <p:cNvSpPr txBox="1"/>
          <p:nvPr/>
        </p:nvSpPr>
        <p:spPr>
          <a:xfrm>
            <a:off x="8927088" y="27828"/>
            <a:ext cx="914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（</a:t>
            </a:r>
            <a:r>
              <a:rPr kumimoji="1" lang="ja-JP" altLang="en-US" dirty="0" smtClean="0"/>
              <a:t>参考</a:t>
            </a:r>
            <a:r>
              <a:rPr lang="ja-JP" altLang="en-US" dirty="0" smtClean="0"/>
              <a:t>）</a:t>
            </a:r>
            <a:endParaRPr lang="en-US" altLang="ja-JP" dirty="0" smtClean="0"/>
          </a:p>
        </p:txBody>
      </p:sp>
      <p:sp>
        <p:nvSpPr>
          <p:cNvPr id="9" name="スライド番号プレースホルダー 1"/>
          <p:cNvSpPr txBox="1">
            <a:spLocks noGrp="1"/>
          </p:cNvSpPr>
          <p:nvPr/>
        </p:nvSpPr>
        <p:spPr bwMode="auto">
          <a:xfrm>
            <a:off x="8856984" y="6381328"/>
            <a:ext cx="992560" cy="432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pPr algn="r">
              <a:defRPr/>
            </a:pPr>
            <a:r>
              <a:rPr lang="en-US" altLang="ja-JP" sz="2400" dirty="0" smtClean="0">
                <a:solidFill>
                  <a:srgbClr val="000000"/>
                </a:solidFill>
              </a:rPr>
              <a:t>225</a:t>
            </a:r>
          </a:p>
        </p:txBody>
      </p:sp>
    </p:spTree>
    <p:extLst>
      <p:ext uri="{BB962C8B-B14F-4D97-AF65-F5344CB8AC3E}">
        <p14:creationId xmlns:p14="http://schemas.microsoft.com/office/powerpoint/2010/main" val="225757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FF9319DB289CAD4D85A08C64DF8A92B4" ma:contentTypeVersion="11" ma:contentTypeDescription="" ma:contentTypeScope="" ma:versionID="2dfa969cec087208b7abf0c31238b047">
  <xsd:schema xmlns:xsd="http://www.w3.org/2001/XMLSchema" xmlns:p="http://schemas.microsoft.com/office/2006/metadata/properties" xmlns:ns2="8B97BE19-CDDD-400E-817A-CFDD13F7EC12" xmlns:ns3="3b0cccfe-2904-4e8a-91e3-91f37c87f738" targetNamespace="http://schemas.microsoft.com/office/2006/metadata/properties" ma:root="true" ma:fieldsID="ac7b893e2db003268b67ae2b5d3c838c" ns2:_="" ns3:_="">
    <xsd:import namespace="8B97BE19-CDDD-400E-817A-CFDD13F7EC12"/>
    <xsd:import namespace="3b0cccfe-2904-4e8a-91e3-91f37c87f738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  <xsd:element ref="ns3:DaibunruiID" minOccurs="0"/>
                <xsd:element ref="ns3:ChuubunruiID" minOccurs="0"/>
                <xsd:element ref="ns3:SyoubunruiID" minOccurs="0"/>
                <xsd:element ref="ns3:GyouseibunsyoID" minOccurs="0"/>
                <xsd:element ref="ns3:Renkei" minOccurs="0"/>
                <xsd:element ref="ns3:Flag01" minOccurs="0"/>
                <xsd:element ref="ns3:Yobi01" minOccurs="0"/>
                <xsd:element ref="ns3:Yobi02" minOccurs="0"/>
                <xsd:element ref="ns3:Yobi03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3b0cccfe-2904-4e8a-91e3-91f37c87f738" elementFormDefault="qualified">
    <xsd:import namespace="http://schemas.microsoft.com/office/2006/documentManagement/types"/>
    <xsd:element name="DaibunruiID" ma:index="19" nillable="true" ma:displayName="大分類ID" ma:description="" ma:hidden="true" ma:internalName="DaibunruiID" ma:readOnly="true">
      <xsd:simpleType>
        <xsd:restriction base="dms:Text"/>
      </xsd:simpleType>
    </xsd:element>
    <xsd:element name="ChuubunruiID" ma:index="20" nillable="true" ma:displayName="中分類ID" ma:description="" ma:hidden="true" ma:internalName="ChuubunruiID" ma:readOnly="true">
      <xsd:simpleType>
        <xsd:restriction base="dms:Text"/>
      </xsd:simpleType>
    </xsd:element>
    <xsd:element name="SyoubunruiID" ma:index="21" nillable="true" ma:displayName="小分類ID" ma:description="" ma:hidden="true" ma:internalName="SyoubunruiID" ma:readOnly="true">
      <xsd:simpleType>
        <xsd:restriction base="dms:Text"/>
      </xsd:simpleType>
    </xsd:element>
    <xsd:element name="GyouseibunsyoID" ma:index="22" nillable="true" ma:displayName="行政文書ファイル名ID" ma:description="" ma:hidden="true" ma:internalName="GyouseibunsyoID" ma:readOnly="true">
      <xsd:simpleType>
        <xsd:restriction base="dms:Text"/>
      </xsd:simpleType>
    </xsd:element>
    <xsd:element name="Renkei" ma:index="23" nillable="true" ma:displayName="行政文書連携フラグ" ma:description="" ma:hidden="true" ma:internalName="Renkei" ma:readOnly="true">
      <xsd:simpleType>
        <xsd:restriction base="dms:Text"/>
      </xsd:simpleType>
    </xsd:element>
    <xsd:element name="Flag01" ma:index="24" nillable="true" ma:displayName="予備フラグ" ma:description="" ma:hidden="true" ma:internalName="Flag01" ma:readOnly="true">
      <xsd:simpleType>
        <xsd:restriction base="dms:Text"/>
      </xsd:simpleType>
    </xsd:element>
    <xsd:element name="Yobi01" ma:index="25" nillable="true" ma:displayName="予備列01" ma:description="" ma:hidden="true" ma:internalName="Yobi01" ma:readOnly="true">
      <xsd:simpleType>
        <xsd:restriction base="dms:Text"/>
      </xsd:simpleType>
    </xsd:element>
    <xsd:element name="Yobi02" ma:index="26" nillable="true" ma:displayName="予備列02" ma:description="" ma:hidden="true" ma:internalName="Yobi02" ma:readOnly="true">
      <xsd:simpleType>
        <xsd:restriction base="dms:Text"/>
      </xsd:simpleType>
    </xsd:element>
    <xsd:element name="Yobi03" ma:index="27" nillable="true" ma:displayName="予備列03" ma:description="" ma:hidden="true" ma:internalName="Yobi03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9C79C97-185B-4CA5-ADEE-D5827CC7CF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F431C2-DB61-47F9-85A2-825C1128642D}">
  <ds:schemaRefs>
    <ds:schemaRef ds:uri="http://purl.org/dc/dcmitype/"/>
    <ds:schemaRef ds:uri="http://www.w3.org/XML/1998/namespace"/>
    <ds:schemaRef ds:uri="8B97BE19-CDDD-400E-817A-CFDD13F7EC12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b0cccfe-2904-4e8a-91e3-91f37c87f738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E5053C7-6CBD-41E1-9880-662857DF23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3b0cccfe-2904-4e8a-91e3-91f37c87f73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22338</TotalTime>
  <Words>303</Words>
  <Application>Microsoft Office PowerPoint</Application>
  <PresentationFormat>A4 210 x 297 mm</PresentationFormat>
  <Paragraphs>70</Paragraphs>
  <Slides>3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11_blank</vt:lpstr>
      <vt:lpstr>Ⅱ　消費税引上げに伴う介護報酬改定 について</vt:lpstr>
      <vt:lpstr>PowerPoint プレゼンテーション</vt:lpstr>
      <vt:lpstr>～介護事業経営調査委員会（7月19日開催）における議論の総括（まとめ）～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大谷 健司(ootani-kenji)</dc:creator>
  <cp:lastModifiedBy>厚生労働省ネットワークシステム</cp:lastModifiedBy>
  <cp:revision>1610</cp:revision>
  <cp:lastPrinted>2013-11-18T06:25:21Z</cp:lastPrinted>
  <dcterms:created xsi:type="dcterms:W3CDTF">2010-07-08T02:17:26Z</dcterms:created>
  <dcterms:modified xsi:type="dcterms:W3CDTF">2013-11-21T13:03:58Z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0x0101002DA299AC048A4B8EA9C1D19079C1A32200FF9319DB289CAD4D85A08C64DF8A92B4</vt:lpwstr>
  </property>
</Properties>
</file>