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4"/>
  </p:sldMasterIdLst>
  <p:notesMasterIdLst>
    <p:notesMasterId r:id="rId7"/>
  </p:notesMasterIdLst>
  <p:handoutMasterIdLst>
    <p:handoutMasterId r:id="rId8"/>
  </p:handoutMasterIdLst>
  <p:sldIdLst>
    <p:sldId id="1395" r:id="rId5"/>
    <p:sldId id="1332" r:id="rId6"/>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009900"/>
    <a:srgbClr val="CCCCFF"/>
    <a:srgbClr val="9999FF"/>
    <a:srgbClr val="6699FF"/>
    <a:srgbClr val="99CCFF"/>
    <a:srgbClr val="99FF99"/>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38" autoAdjust="0"/>
    <p:restoredTop sz="96043" autoAdjust="0"/>
  </p:normalViewPr>
  <p:slideViewPr>
    <p:cSldViewPr>
      <p:cViewPr varScale="1">
        <p:scale>
          <a:sx n="70" d="100"/>
          <a:sy n="70" d="100"/>
        </p:scale>
        <p:origin x="-1260" y="-96"/>
      </p:cViewPr>
      <p:guideLst>
        <p:guide orient="horz" pos="2160"/>
        <p:guide pos="312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BB295365-467C-40D5-98E8-C452E216ABE0}" type="datetimeFigureOut">
              <a:rPr lang="ja-JP" altLang="en-US"/>
              <a:pPr>
                <a:defRPr/>
              </a:pPr>
              <a:t>2013/11/21</a:t>
            </a:fld>
            <a:endParaRPr lang="ja-JP" altLang="en-US"/>
          </a:p>
        </p:txBody>
      </p:sp>
      <p:sp>
        <p:nvSpPr>
          <p:cNvPr id="4" name="フッター プレースホルダ 3"/>
          <p:cNvSpPr>
            <a:spLocks noGrp="1"/>
          </p:cNvSpPr>
          <p:nvPr>
            <p:ph type="ftr" sz="quarter" idx="2"/>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AC05193F-E395-440D-8786-18ED67882B2C}" type="slidenum">
              <a:rPr lang="ja-JP" altLang="en-US"/>
              <a:pPr>
                <a:defRPr/>
              </a:pPr>
              <a:t>‹#›</a:t>
            </a:fld>
            <a:endParaRPr lang="ja-JP" altLang="en-US"/>
          </a:p>
        </p:txBody>
      </p:sp>
    </p:spTree>
    <p:extLst>
      <p:ext uri="{BB962C8B-B14F-4D97-AF65-F5344CB8AC3E}">
        <p14:creationId xmlns:p14="http://schemas.microsoft.com/office/powerpoint/2010/main" val="2405643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8D53F505-041B-4353-BA6B-10D9723080AC}" type="datetimeFigureOut">
              <a:rPr lang="ja-JP" altLang="en-US"/>
              <a:pPr>
                <a:defRPr/>
              </a:pPr>
              <a:t>2013/11/21</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16" tIns="45708" rIns="91416" bIns="4570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B585D994-854A-427C-95D2-4279922834B2}" type="slidenum">
              <a:rPr lang="ja-JP" altLang="en-US"/>
              <a:pPr>
                <a:defRPr/>
              </a:pPr>
              <a:t>‹#›</a:t>
            </a:fld>
            <a:endParaRPr lang="ja-JP" altLang="en-US"/>
          </a:p>
        </p:txBody>
      </p:sp>
    </p:spTree>
    <p:extLst>
      <p:ext uri="{BB962C8B-B14F-4D97-AF65-F5344CB8AC3E}">
        <p14:creationId xmlns:p14="http://schemas.microsoft.com/office/powerpoint/2010/main" val="849046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1E41BA9-0DE2-4695-8895-13CA3814B339}"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0416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6D658AC-D612-4EC9-A395-8BE2D6EB0240}"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3785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49"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A13E30D-44F7-4DA3-8C9A-A464E34D2D25}"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7209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4F0AFA6-8160-46BF-8C3B-D2F97FA76E3E}"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262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7E44D9F-FF8E-4946-A233-352A990229DD}"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0765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9"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A1253D-F9EB-4479-AEB1-63C95238967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95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3272223-9DDC-4171-9CEC-F3E70B743C36}"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59512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979498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9DD1EF-D363-458A-B560-75C146D2438B}"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966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24"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523D1A-6360-4032-B135-67C68628031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90370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EB188A3-D328-4D9F-9468-430DB3CCE564}"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3233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49" y="63564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462732D-B858-4FAD-BBD3-2E5A19D025C0}" type="datetime1">
              <a:rPr lang="ja-JP" altLang="en-US" smtClean="0">
                <a:solidFill>
                  <a:prstClr val="black">
                    <a:tint val="75000"/>
                  </a:prstClr>
                </a:solidFill>
                <a:latin typeface="Calibri"/>
                <a:ea typeface="ＭＳ Ｐゴシック"/>
              </a:rPr>
              <a:t>2013/11/21</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4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651781" y="6554829"/>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pPr fontAlgn="auto">
              <a:spcBef>
                <a:spcPts val="0"/>
              </a:spcBef>
              <a:spcAft>
                <a:spcPts val="0"/>
              </a:spcAft>
            </a:pPr>
            <a:fld id="{32927FFD-3D24-4EC2-AEC8-E83A8D96C0AC}" type="slidenum">
              <a:rPr lang="ja-JP" altLang="en-US" smtClean="0">
                <a:solidFill>
                  <a:prstClr val="black"/>
                </a:solidFill>
                <a:latin typeface="Calibri"/>
              </a:rPr>
              <a:pPr fontAlgn="auto">
                <a:spcBef>
                  <a:spcPts val="0"/>
                </a:spcBef>
                <a:spcAft>
                  <a:spcPts val="0"/>
                </a:spcAft>
              </a:pPr>
              <a:t>‹#›</a:t>
            </a:fld>
            <a:endParaRPr lang="ja-JP" altLang="en-US" dirty="0">
              <a:solidFill>
                <a:prstClr val="black"/>
              </a:solidFill>
              <a:latin typeface="Calibri"/>
            </a:endParaRPr>
          </a:p>
        </p:txBody>
      </p:sp>
    </p:spTree>
    <p:extLst>
      <p:ext uri="{BB962C8B-B14F-4D97-AF65-F5344CB8AC3E}">
        <p14:creationId xmlns:p14="http://schemas.microsoft.com/office/powerpoint/2010/main" val="2008339923"/>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509120"/>
            <a:ext cx="9906000" cy="1440160"/>
          </a:xfrm>
        </p:spPr>
        <p:txBody>
          <a:bodyPr>
            <a:normAutofit/>
          </a:bodyPr>
          <a:lstStyle/>
          <a:p>
            <a:r>
              <a:rPr lang="ja-JP" altLang="en-US" sz="2800" dirty="0" smtClean="0"/>
              <a:t>平成２５年１１月２１日</a:t>
            </a:r>
            <a:r>
              <a:rPr lang="en-US" altLang="ja-JP" sz="2800" dirty="0"/>
              <a:t/>
            </a:r>
            <a:br>
              <a:rPr lang="en-US" altLang="ja-JP" sz="2800" dirty="0"/>
            </a:br>
            <a:r>
              <a:rPr lang="ja-JP" altLang="en-US" sz="2800" dirty="0" smtClean="0"/>
              <a:t>厚生労働省老健局</a:t>
            </a:r>
            <a:endParaRPr kumimoji="1" lang="ja-JP" altLang="en-US" sz="2800" dirty="0"/>
          </a:p>
        </p:txBody>
      </p:sp>
      <p:sp>
        <p:nvSpPr>
          <p:cNvPr id="4" name="タイトル 1"/>
          <p:cNvSpPr txBox="1">
            <a:spLocks/>
          </p:cNvSpPr>
          <p:nvPr/>
        </p:nvSpPr>
        <p:spPr>
          <a:xfrm>
            <a:off x="0" y="836712"/>
            <a:ext cx="9906000" cy="28803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dirty="0" smtClean="0"/>
              <a:t>全国介護保険担当部（局）長会議資料</a:t>
            </a:r>
            <a:r>
              <a:rPr lang="en-US" altLang="ja-JP" dirty="0" smtClean="0"/>
              <a:t/>
            </a:r>
            <a:br>
              <a:rPr lang="en-US" altLang="ja-JP" dirty="0" smtClean="0"/>
            </a:br>
            <a:r>
              <a:rPr lang="en-US" altLang="ja-JP" sz="3600" dirty="0" smtClean="0"/>
              <a:t/>
            </a:r>
            <a:br>
              <a:rPr lang="en-US" altLang="ja-JP" sz="3600" dirty="0" smtClean="0"/>
            </a:br>
            <a:r>
              <a:rPr lang="ja-JP" altLang="en-US" sz="3600" dirty="0" smtClean="0"/>
              <a:t>～</a:t>
            </a:r>
            <a:r>
              <a:rPr lang="ja-JP" altLang="en-US" sz="3200" dirty="0" smtClean="0"/>
              <a:t>介護保険制度改正の検討状況等について～</a:t>
            </a:r>
            <a:endParaRPr lang="ja-JP" altLang="en-US" sz="3200" dirty="0"/>
          </a:p>
        </p:txBody>
      </p:sp>
      <p:sp>
        <p:nvSpPr>
          <p:cNvPr id="5" name="タイトル 1"/>
          <p:cNvSpPr txBox="1">
            <a:spLocks/>
          </p:cNvSpPr>
          <p:nvPr/>
        </p:nvSpPr>
        <p:spPr>
          <a:xfrm>
            <a:off x="344488" y="6027856"/>
            <a:ext cx="9217024"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355600" indent="-355600" algn="l" fontAlgn="auto">
              <a:spcAft>
                <a:spcPts val="0"/>
              </a:spcAft>
            </a:pPr>
            <a:r>
              <a:rPr lang="ja-JP" altLang="en-US" sz="1600" dirty="0" smtClean="0"/>
              <a:t>（注）この資料は、社会保障審議会介護保険部会における現時点の検討状況等を説明するために、同部会の資料を中心に作成したものであり、方針として定まっているものではありません。</a:t>
            </a:r>
            <a:endParaRPr lang="ja-JP" altLang="en-US" sz="1600" dirty="0"/>
          </a:p>
        </p:txBody>
      </p:sp>
    </p:spTree>
    <p:extLst>
      <p:ext uri="{BB962C8B-B14F-4D97-AF65-F5344CB8AC3E}">
        <p14:creationId xmlns:p14="http://schemas.microsoft.com/office/powerpoint/2010/main" val="318864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44624"/>
            <a:ext cx="8915400" cy="346050"/>
          </a:xfrm>
        </p:spPr>
        <p:txBody>
          <a:bodyPr>
            <a:noAutofit/>
          </a:bodyPr>
          <a:lstStyle/>
          <a:p>
            <a:pPr algn="l"/>
            <a:r>
              <a:rPr kumimoji="1" lang="ja-JP" altLang="en-US" sz="1800" dirty="0" smtClean="0"/>
              <a:t>　目次</a:t>
            </a:r>
            <a:endParaRPr kumimoji="1" lang="ja-JP" altLang="en-US" sz="1800" dirty="0"/>
          </a:p>
        </p:txBody>
      </p:sp>
      <p:sp>
        <p:nvSpPr>
          <p:cNvPr id="3" name="コンテンツ プレースホルダー 2"/>
          <p:cNvSpPr>
            <a:spLocks noGrp="1"/>
          </p:cNvSpPr>
          <p:nvPr>
            <p:ph idx="1"/>
          </p:nvPr>
        </p:nvSpPr>
        <p:spPr>
          <a:xfrm>
            <a:off x="870900" y="260648"/>
            <a:ext cx="9410692" cy="6381328"/>
          </a:xfrm>
        </p:spPr>
        <p:txBody>
          <a:bodyPr>
            <a:noAutofit/>
          </a:bodyPr>
          <a:lstStyle/>
          <a:p>
            <a:pPr marL="0" indent="0">
              <a:spcBef>
                <a:spcPts val="300"/>
              </a:spcBef>
              <a:buNone/>
            </a:pPr>
            <a:r>
              <a:rPr kumimoji="1" lang="en-US" altLang="ja-JP" sz="1400" u="sng" dirty="0" smtClean="0"/>
              <a:t>Ⅰ</a:t>
            </a:r>
            <a:r>
              <a:rPr kumimoji="1" lang="ja-JP" altLang="en-US" sz="1400" u="sng" dirty="0" smtClean="0"/>
              <a:t>　介護保険制度改正の検討状況について</a:t>
            </a:r>
            <a:endParaRPr kumimoji="1" lang="en-US" altLang="ja-JP" sz="1400" u="sng" dirty="0" smtClean="0"/>
          </a:p>
          <a:p>
            <a:pPr marL="182563" indent="0">
              <a:spcBef>
                <a:spcPts val="300"/>
              </a:spcBef>
              <a:buNone/>
            </a:pPr>
            <a:r>
              <a:rPr lang="ja-JP" altLang="en-US" sz="1400" dirty="0" smtClean="0"/>
              <a:t>１．制度改正の検討</a:t>
            </a:r>
            <a:r>
              <a:rPr lang="ja-JP" altLang="en-US" sz="1400" dirty="0"/>
              <a:t>の</a:t>
            </a:r>
            <a:r>
              <a:rPr lang="ja-JP" altLang="en-US" sz="1400" dirty="0" smtClean="0"/>
              <a:t>背景と検討事項 ・・・・・・・・・・・・・・・・・・・・・・・・・・・・・・・・・・・・・・・・・・・・・・・・　３</a:t>
            </a:r>
            <a:endParaRPr lang="en-US" altLang="ja-JP" sz="1400" dirty="0" smtClean="0"/>
          </a:p>
          <a:p>
            <a:pPr marL="182563" indent="0">
              <a:spcBef>
                <a:spcPts val="600"/>
              </a:spcBef>
              <a:buNone/>
            </a:pPr>
            <a:r>
              <a:rPr lang="ja-JP" altLang="en-US" sz="1400" dirty="0" smtClean="0"/>
              <a:t>２．地域支援事業の充実と介護予防給付の見直し </a:t>
            </a:r>
            <a:endParaRPr lang="en-US" altLang="ja-JP" sz="1400" dirty="0" smtClean="0"/>
          </a:p>
          <a:p>
            <a:pPr marL="803275" indent="-265113">
              <a:spcBef>
                <a:spcPts val="200"/>
              </a:spcBef>
              <a:buNone/>
            </a:pPr>
            <a:r>
              <a:rPr lang="ja-JP" altLang="en-US" sz="1400" dirty="0" smtClean="0"/>
              <a:t>（</a:t>
            </a:r>
            <a:r>
              <a:rPr lang="ja-JP" altLang="en-US" sz="1400" dirty="0"/>
              <a:t>１）在宅医療・介護の連携</a:t>
            </a:r>
            <a:r>
              <a:rPr lang="ja-JP" altLang="en-US" sz="1400" dirty="0" smtClean="0"/>
              <a:t>推進   ・・・・・・・・・・・・・・・・・・・・・・・・・・・・・・・・・・・・・・・・・・・・・・・・  １６</a:t>
            </a:r>
            <a:endParaRPr lang="en-US" altLang="ja-JP" sz="1400" dirty="0" smtClean="0"/>
          </a:p>
          <a:p>
            <a:pPr marL="803275" indent="-265113">
              <a:spcBef>
                <a:spcPts val="200"/>
              </a:spcBef>
              <a:buNone/>
            </a:pPr>
            <a:r>
              <a:rPr lang="ja-JP" altLang="en-US" sz="1400" dirty="0" smtClean="0"/>
              <a:t>（２）認知症施策の推進   ・・・・・・・・・・・・・・・・・・・・・・・・・・・・・・・・・・・・・・・・・・・・・・・・・・・・・・・  ２１</a:t>
            </a:r>
            <a:endParaRPr lang="en-US" altLang="ja-JP" sz="1400" dirty="0" smtClean="0"/>
          </a:p>
          <a:p>
            <a:pPr marL="803275" indent="-265113">
              <a:spcBef>
                <a:spcPts val="200"/>
              </a:spcBef>
              <a:buNone/>
            </a:pPr>
            <a:r>
              <a:rPr lang="ja-JP" altLang="en-US" sz="1400" dirty="0" smtClean="0"/>
              <a:t>（３）</a:t>
            </a:r>
            <a:r>
              <a:rPr lang="ja-JP" altLang="en-US" sz="1400" dirty="0"/>
              <a:t>地域ケア会議の</a:t>
            </a:r>
            <a:r>
              <a:rPr lang="ja-JP" altLang="en-US" sz="1400" dirty="0" smtClean="0"/>
              <a:t>充実    ・・・・・・・・・・・・・・・・・・・・・・・・・・・・・・・・・・・・・・・・・・・・・・・・・・・・・  ２８</a:t>
            </a:r>
            <a:endParaRPr lang="en-US" altLang="ja-JP" sz="1400" dirty="0" smtClean="0"/>
          </a:p>
          <a:p>
            <a:pPr marL="803275" indent="-265113">
              <a:spcBef>
                <a:spcPts val="200"/>
              </a:spcBef>
              <a:buNone/>
            </a:pPr>
            <a:r>
              <a:rPr lang="ja-JP" altLang="en-US" sz="1400" dirty="0" smtClean="0"/>
              <a:t>（４）</a:t>
            </a:r>
            <a:r>
              <a:rPr lang="ja-JP" altLang="en-US" sz="1400" dirty="0"/>
              <a:t>生活支援・介護予防の</a:t>
            </a:r>
            <a:r>
              <a:rPr lang="ja-JP" altLang="en-US" sz="1400" dirty="0" smtClean="0"/>
              <a:t>充実 ・・・・・・・・・・・・・・・・・・・・・・・・・・・・・・・・・・・・・・・・・・・・・・・・・  ３３</a:t>
            </a:r>
            <a:endParaRPr lang="en-US" altLang="ja-JP" sz="1400" dirty="0"/>
          </a:p>
          <a:p>
            <a:pPr marL="803275" indent="-265113">
              <a:spcBef>
                <a:spcPts val="200"/>
              </a:spcBef>
              <a:buNone/>
            </a:pPr>
            <a:r>
              <a:rPr lang="ja-JP" altLang="en-US" sz="1400" dirty="0" smtClean="0"/>
              <a:t>（５）</a:t>
            </a:r>
            <a:r>
              <a:rPr lang="ja-JP" altLang="en-US" sz="1400" dirty="0"/>
              <a:t>介護予防給付（訪問介護・通所介護）の見直し</a:t>
            </a:r>
            <a:r>
              <a:rPr lang="ja-JP" altLang="en-US" sz="1400" dirty="0" smtClean="0"/>
              <a:t>と </a:t>
            </a:r>
            <a:r>
              <a:rPr lang="ja-JP" altLang="en-US" sz="1400" dirty="0"/>
              <a:t>地域支援事業の充実</a:t>
            </a:r>
            <a:r>
              <a:rPr lang="ja-JP" altLang="en-US" sz="1400" dirty="0" smtClean="0"/>
              <a:t>等 ・・・・・・・・・・・   ４３</a:t>
            </a:r>
            <a:endParaRPr lang="en-US" altLang="ja-JP" sz="1400" dirty="0" smtClean="0"/>
          </a:p>
          <a:p>
            <a:pPr marL="803275" indent="-265113">
              <a:spcBef>
                <a:spcPts val="200"/>
              </a:spcBef>
              <a:buNone/>
            </a:pPr>
            <a:r>
              <a:rPr lang="ja-JP" altLang="en-US" sz="1400" dirty="0" smtClean="0"/>
              <a:t>（６）介護予防事業の見直し ・・・・・・・・・・・・・・・・・・・・・・・・・・・・・・・・・・・・・・・・・・・・・・・・・・・・   ７１</a:t>
            </a:r>
            <a:endParaRPr lang="en-US" altLang="ja-JP" sz="1400" dirty="0"/>
          </a:p>
          <a:p>
            <a:pPr marL="447675" indent="-184150">
              <a:spcBef>
                <a:spcPts val="600"/>
              </a:spcBef>
              <a:buNone/>
            </a:pPr>
            <a:r>
              <a:rPr lang="ja-JP" altLang="en-US" sz="1400" dirty="0" smtClean="0"/>
              <a:t>３．在宅サービスと施設サービスの見直し</a:t>
            </a:r>
            <a:endParaRPr lang="en-US" altLang="ja-JP" sz="1400" dirty="0" smtClean="0"/>
          </a:p>
          <a:p>
            <a:pPr marL="538163" indent="0">
              <a:spcBef>
                <a:spcPts val="200"/>
              </a:spcBef>
              <a:buNone/>
            </a:pPr>
            <a:r>
              <a:rPr lang="ja-JP" altLang="en-US" sz="1400" dirty="0" smtClean="0"/>
              <a:t>（１）</a:t>
            </a:r>
            <a:r>
              <a:rPr lang="ja-JP" altLang="en-US" sz="1400" dirty="0"/>
              <a:t>在宅</a:t>
            </a:r>
            <a:r>
              <a:rPr lang="ja-JP" altLang="en-US" sz="1400" dirty="0" smtClean="0"/>
              <a:t>サービス</a:t>
            </a:r>
            <a:r>
              <a:rPr lang="ja-JP" altLang="en-US" sz="1400" dirty="0"/>
              <a:t> </a:t>
            </a:r>
            <a:r>
              <a:rPr lang="ja-JP" altLang="en-US" sz="1400" dirty="0" smtClean="0"/>
              <a:t>・・・・・・・・・・・・・・・・・・・・・・・・・・・・・・・・・・・・・・・・・・・・・・・・・・・・・・・・・・・・   ９５</a:t>
            </a:r>
            <a:endParaRPr lang="en-US" altLang="ja-JP" sz="1400" dirty="0"/>
          </a:p>
          <a:p>
            <a:pPr marL="538163" indent="0">
              <a:spcBef>
                <a:spcPts val="200"/>
              </a:spcBef>
              <a:buNone/>
            </a:pPr>
            <a:r>
              <a:rPr lang="ja-JP" altLang="en-US" sz="1400" dirty="0" smtClean="0"/>
              <a:t>（２）</a:t>
            </a:r>
            <a:r>
              <a:rPr lang="ja-JP" altLang="en-US" sz="1400" dirty="0"/>
              <a:t>居宅介護支援事業所の指定権限の市町村への</a:t>
            </a:r>
            <a:r>
              <a:rPr lang="ja-JP" altLang="en-US" sz="1400" dirty="0" smtClean="0"/>
              <a:t>移譲</a:t>
            </a:r>
            <a:r>
              <a:rPr lang="en-US" altLang="ja-JP" sz="1400" dirty="0"/>
              <a:t> </a:t>
            </a:r>
            <a:r>
              <a:rPr lang="ja-JP" altLang="en-US" sz="1400" dirty="0" smtClean="0"/>
              <a:t>・・・・・・・・・・・・・・・・・・・・・・・・・・  １０８</a:t>
            </a:r>
            <a:endParaRPr lang="en-US" altLang="ja-JP" sz="1400" dirty="0"/>
          </a:p>
          <a:p>
            <a:pPr marL="538163" indent="0">
              <a:spcBef>
                <a:spcPts val="200"/>
              </a:spcBef>
              <a:buNone/>
            </a:pPr>
            <a:r>
              <a:rPr lang="ja-JP" altLang="en-US" sz="1400" dirty="0" smtClean="0"/>
              <a:t>（３）特別養護老人ホームの中重度者への重点化 ・・・・・・・・・・・・・・・・・・・・・・・・・・・・・・・・   １１２</a:t>
            </a:r>
            <a:endParaRPr lang="en-US" altLang="ja-JP" sz="1400" dirty="0" smtClean="0"/>
          </a:p>
          <a:p>
            <a:pPr marL="447675" indent="-184150">
              <a:spcBef>
                <a:spcPts val="600"/>
              </a:spcBef>
              <a:buNone/>
            </a:pPr>
            <a:r>
              <a:rPr lang="ja-JP" altLang="en-US" sz="1400" dirty="0"/>
              <a:t>４．費用</a:t>
            </a:r>
            <a:r>
              <a:rPr lang="ja-JP" altLang="en-US" sz="1400" dirty="0" smtClean="0"/>
              <a:t>負担</a:t>
            </a:r>
            <a:r>
              <a:rPr lang="ja-JP" altLang="en-US" sz="1400" dirty="0"/>
              <a:t>の</a:t>
            </a:r>
            <a:r>
              <a:rPr lang="ja-JP" altLang="en-US" sz="1400" dirty="0" smtClean="0"/>
              <a:t>公平化</a:t>
            </a:r>
            <a:endParaRPr lang="en-US" altLang="ja-JP" sz="1400" dirty="0" smtClean="0"/>
          </a:p>
          <a:p>
            <a:pPr marL="538163" indent="0">
              <a:spcBef>
                <a:spcPts val="200"/>
              </a:spcBef>
              <a:buNone/>
            </a:pPr>
            <a:r>
              <a:rPr lang="ja-JP" altLang="en-US" sz="1400" dirty="0" smtClean="0"/>
              <a:t>（１）低所得者の一号保険料の軽減強化 ・・・・・・・・・・・・・・・・・・・・・・・・・・・・・・・・・・・・・・・・   １２１</a:t>
            </a:r>
            <a:endParaRPr lang="en-US" altLang="ja-JP" sz="1400" dirty="0" smtClean="0"/>
          </a:p>
          <a:p>
            <a:pPr marL="538163" indent="0">
              <a:spcBef>
                <a:spcPts val="200"/>
              </a:spcBef>
              <a:buNone/>
            </a:pPr>
            <a:r>
              <a:rPr lang="ja-JP" altLang="en-US" sz="1400" dirty="0" smtClean="0"/>
              <a:t>（２）一定以上所得者の利用者負担の見直し ・・・・・・・・・・・・・・・・・・・・・・・・・・・・・・・・・・・・　 １２５</a:t>
            </a:r>
            <a:endParaRPr lang="en-US" altLang="ja-JP" sz="1400" dirty="0" smtClean="0"/>
          </a:p>
          <a:p>
            <a:pPr marL="538163" indent="0">
              <a:spcBef>
                <a:spcPts val="200"/>
              </a:spcBef>
              <a:buNone/>
            </a:pPr>
            <a:r>
              <a:rPr lang="ja-JP" altLang="en-US" sz="1400" dirty="0" smtClean="0"/>
              <a:t>（３）補足給付の見直し（資産等の勘案） ・・・・・・・・・・・・・・・・・・・・・・・・・・・・・・・・・・・・・・・・　 １４３</a:t>
            </a:r>
            <a:endParaRPr lang="en-US" altLang="ja-JP" sz="1400" dirty="0" smtClean="0"/>
          </a:p>
          <a:p>
            <a:pPr marL="447675" indent="-184150">
              <a:spcBef>
                <a:spcPts val="600"/>
              </a:spcBef>
              <a:buNone/>
            </a:pPr>
            <a:r>
              <a:rPr lang="ja-JP" altLang="en-US" sz="1400" dirty="0"/>
              <a:t>５．</a:t>
            </a:r>
            <a:r>
              <a:rPr lang="ja-JP" altLang="en-US" sz="1400" dirty="0" smtClean="0"/>
              <a:t>その他</a:t>
            </a:r>
            <a:endParaRPr lang="en-US" altLang="ja-JP" sz="1400" dirty="0" smtClean="0"/>
          </a:p>
          <a:p>
            <a:pPr marL="538163" indent="0">
              <a:spcBef>
                <a:spcPts val="200"/>
              </a:spcBef>
              <a:buNone/>
            </a:pPr>
            <a:r>
              <a:rPr lang="ja-JP" altLang="en-US" sz="1400" dirty="0" smtClean="0"/>
              <a:t>（１）</a:t>
            </a:r>
            <a:r>
              <a:rPr lang="en-US" altLang="ja-JP" sz="1400" dirty="0"/>
              <a:t>2025</a:t>
            </a:r>
            <a:r>
              <a:rPr lang="ja-JP" altLang="en-US" sz="1400" dirty="0"/>
              <a:t>年を見据えた介護保険事業計画の</a:t>
            </a:r>
            <a:r>
              <a:rPr lang="ja-JP" altLang="en-US" sz="1400" dirty="0" smtClean="0"/>
              <a:t>策定  ・</a:t>
            </a:r>
            <a:r>
              <a:rPr lang="ja-JP" altLang="en-US" sz="1400" dirty="0"/>
              <a:t>・・・・・・・・・・・・・・・・・・・・・・・・・・・・・・</a:t>
            </a:r>
            <a:r>
              <a:rPr lang="ja-JP" altLang="en-US" sz="1400" dirty="0" smtClean="0"/>
              <a:t>・　１７５</a:t>
            </a:r>
            <a:endParaRPr lang="en-US" altLang="ja-JP" sz="1400" dirty="0" smtClean="0"/>
          </a:p>
          <a:p>
            <a:pPr marL="538163" indent="0">
              <a:spcBef>
                <a:spcPts val="200"/>
              </a:spcBef>
              <a:buNone/>
            </a:pPr>
            <a:r>
              <a:rPr lang="ja-JP" altLang="en-US" sz="1400" dirty="0" smtClean="0"/>
              <a:t>（２）</a:t>
            </a:r>
            <a:r>
              <a:rPr lang="ja-JP" altLang="en-US" sz="1400" dirty="0"/>
              <a:t>サービス付き高齢者向け住宅への住所地</a:t>
            </a:r>
            <a:r>
              <a:rPr lang="ja-JP" altLang="en-US" sz="1400" dirty="0" smtClean="0"/>
              <a:t>特例</a:t>
            </a:r>
            <a:r>
              <a:rPr lang="ja-JP" altLang="en-US" sz="1400" dirty="0"/>
              <a:t>の</a:t>
            </a:r>
            <a:r>
              <a:rPr lang="ja-JP" altLang="en-US" sz="1400" dirty="0" smtClean="0"/>
              <a:t>適用  ・・・・・・・・・・・・・・・・・・・・・・・・・  ２００</a:t>
            </a:r>
            <a:endParaRPr lang="en-US" altLang="ja-JP" sz="1400" dirty="0" smtClean="0"/>
          </a:p>
          <a:p>
            <a:pPr marL="538163" indent="0">
              <a:spcBef>
                <a:spcPts val="200"/>
              </a:spcBef>
              <a:buNone/>
            </a:pPr>
            <a:r>
              <a:rPr lang="ja-JP" altLang="en-US" sz="1400" dirty="0" smtClean="0">
                <a:latin typeface="+mn-ea"/>
              </a:rPr>
              <a:t>（３</a:t>
            </a:r>
            <a:r>
              <a:rPr lang="ja-JP" altLang="en-US" sz="1400" dirty="0" smtClean="0">
                <a:latin typeface="+mn-ea"/>
                <a:cs typeface="Arial Unicode MS" panose="020B0604020202020204" pitchFamily="50" charset="-128"/>
              </a:rPr>
              <a:t>）</a:t>
            </a:r>
            <a:r>
              <a:rPr lang="ja-JP" altLang="en-US" sz="1400" dirty="0">
                <a:solidFill>
                  <a:prstClr val="black"/>
                </a:solidFill>
                <a:latin typeface="+mn-ea"/>
                <a:cs typeface="Arial Unicode MS" panose="020B0604020202020204" pitchFamily="50" charset="-128"/>
              </a:rPr>
              <a:t>保険料賦課額の減額等に係る</a:t>
            </a:r>
            <a:r>
              <a:rPr lang="ja-JP" altLang="en-US" sz="1400" dirty="0" smtClean="0">
                <a:solidFill>
                  <a:prstClr val="black"/>
                </a:solidFill>
                <a:latin typeface="+mn-ea"/>
                <a:cs typeface="Arial Unicode MS" panose="020B0604020202020204" pitchFamily="50" charset="-128"/>
              </a:rPr>
              <a:t>取扱い  ・</a:t>
            </a:r>
            <a:r>
              <a:rPr lang="ja-JP" altLang="en-US" sz="1400" dirty="0">
                <a:solidFill>
                  <a:prstClr val="black"/>
                </a:solidFill>
                <a:latin typeface="+mn-ea"/>
                <a:cs typeface="Arial Unicode MS" panose="020B0604020202020204" pitchFamily="50" charset="-128"/>
              </a:rPr>
              <a:t>・・・・・・・・・・・</a:t>
            </a:r>
            <a:r>
              <a:rPr lang="ja-JP" altLang="en-US" sz="1400" dirty="0" smtClean="0">
                <a:solidFill>
                  <a:prstClr val="black"/>
                </a:solidFill>
                <a:latin typeface="+mn-ea"/>
                <a:cs typeface="Arial Unicode MS" panose="020B0604020202020204" pitchFamily="50" charset="-128"/>
              </a:rPr>
              <a:t>・・</a:t>
            </a:r>
            <a:r>
              <a:rPr lang="ja-JP" altLang="en-US" sz="1400" dirty="0">
                <a:solidFill>
                  <a:prstClr val="black"/>
                </a:solidFill>
                <a:latin typeface="+mn-ea"/>
                <a:cs typeface="Arial Unicode MS" panose="020B0604020202020204" pitchFamily="50" charset="-128"/>
              </a:rPr>
              <a:t>・・・・・</a:t>
            </a:r>
            <a:r>
              <a:rPr lang="ja-JP" altLang="en-US" sz="1400" dirty="0" smtClean="0">
                <a:solidFill>
                  <a:prstClr val="black"/>
                </a:solidFill>
                <a:latin typeface="+mn-ea"/>
                <a:cs typeface="Arial Unicode MS" panose="020B0604020202020204" pitchFamily="50" charset="-128"/>
              </a:rPr>
              <a:t>・</a:t>
            </a:r>
            <a:r>
              <a:rPr lang="ja-JP" altLang="en-US" sz="1400" dirty="0">
                <a:solidFill>
                  <a:prstClr val="black"/>
                </a:solidFill>
                <a:latin typeface="+mn-ea"/>
                <a:cs typeface="Arial Unicode MS" panose="020B0604020202020204" pitchFamily="50" charset="-128"/>
              </a:rPr>
              <a:t>・・・・・・・・・・・・・・・</a:t>
            </a:r>
            <a:r>
              <a:rPr lang="ja-JP" altLang="en-US" sz="1400" dirty="0" smtClean="0">
                <a:solidFill>
                  <a:prstClr val="black"/>
                </a:solidFill>
                <a:latin typeface="+mn-ea"/>
                <a:cs typeface="Arial Unicode MS" panose="020B0604020202020204" pitchFamily="50" charset="-128"/>
              </a:rPr>
              <a:t>・・・  ２０７</a:t>
            </a:r>
            <a:endParaRPr lang="ja-JP" altLang="en-US" sz="1400" dirty="0">
              <a:solidFill>
                <a:prstClr val="black"/>
              </a:solidFill>
              <a:latin typeface="+mn-ea"/>
              <a:cs typeface="Arial Unicode MS" panose="020B0604020202020204" pitchFamily="50" charset="-128"/>
            </a:endParaRPr>
          </a:p>
          <a:p>
            <a:pPr marL="538163" indent="0">
              <a:spcBef>
                <a:spcPts val="200"/>
              </a:spcBef>
              <a:buNone/>
            </a:pPr>
            <a:r>
              <a:rPr lang="ja-JP" altLang="en-US" sz="1400" dirty="0" smtClean="0"/>
              <a:t>（４）</a:t>
            </a:r>
            <a:r>
              <a:rPr lang="ja-JP" altLang="en-US" sz="1400" dirty="0"/>
              <a:t>介護サービス情報公表制度の</a:t>
            </a:r>
            <a:r>
              <a:rPr lang="ja-JP" altLang="en-US" sz="1400" dirty="0" smtClean="0"/>
              <a:t>見直し ・・・・・・・・・・・・・・・・・・・・・・・・・・・・・・・・・・・・・・・   ２０８</a:t>
            </a:r>
            <a:endParaRPr lang="en-US" altLang="ja-JP" sz="1400" dirty="0" smtClean="0"/>
          </a:p>
          <a:p>
            <a:pPr marL="538163" indent="0">
              <a:spcBef>
                <a:spcPts val="200"/>
              </a:spcBef>
              <a:buNone/>
            </a:pPr>
            <a:r>
              <a:rPr lang="ja-JP" altLang="en-US" sz="1400" dirty="0" smtClean="0"/>
              <a:t>（５）</a:t>
            </a:r>
            <a:r>
              <a:rPr lang="ja-JP" altLang="en-US" sz="1400" dirty="0"/>
              <a:t>介護人材の</a:t>
            </a:r>
            <a:r>
              <a:rPr lang="ja-JP" altLang="en-US" sz="1400" dirty="0" smtClean="0"/>
              <a:t>確保 ・・・・・・・・・・・・・・・・・・・・・・・・・・・・・・・・・・・・・・・・・・・・・・・・・・・・・・・・   ２１１</a:t>
            </a:r>
            <a:endParaRPr lang="en-US" altLang="ja-JP" sz="1600" dirty="0" smtClean="0"/>
          </a:p>
          <a:p>
            <a:pPr marL="0" indent="0">
              <a:spcBef>
                <a:spcPts val="1200"/>
              </a:spcBef>
              <a:buNone/>
            </a:pPr>
            <a:r>
              <a:rPr lang="en-US" altLang="ja-JP" sz="1400" u="sng" dirty="0" smtClean="0"/>
              <a:t>Ⅱ</a:t>
            </a:r>
            <a:r>
              <a:rPr lang="ja-JP" altLang="en-US" sz="1400" u="sng" dirty="0" smtClean="0"/>
              <a:t>　消費税引上げに伴う介護報酬改定について</a:t>
            </a:r>
            <a:r>
              <a:rPr lang="ja-JP" altLang="en-US" sz="1400" dirty="0" smtClean="0"/>
              <a:t> ・・・・・・・・・・・・・・・・・・・・・・・・・・・・・・・・・・・・・・・   ２２３</a:t>
            </a:r>
            <a:endParaRPr lang="en-US" altLang="ja-JP" sz="1400" dirty="0" smtClean="0"/>
          </a:p>
          <a:p>
            <a:pPr marL="0" indent="0">
              <a:spcBef>
                <a:spcPts val="1200"/>
              </a:spcBef>
              <a:buNone/>
            </a:pPr>
            <a:r>
              <a:rPr lang="en-US" altLang="ja-JP" sz="1400" u="sng" dirty="0" smtClean="0">
                <a:solidFill>
                  <a:prstClr val="black"/>
                </a:solidFill>
              </a:rPr>
              <a:t>Ⅲ</a:t>
            </a:r>
            <a:r>
              <a:rPr lang="ja-JP" altLang="en-US" sz="1400" u="sng" dirty="0">
                <a:solidFill>
                  <a:prstClr val="black"/>
                </a:solidFill>
              </a:rPr>
              <a:t>　地域包括ケアシステム</a:t>
            </a:r>
            <a:r>
              <a:rPr lang="ja-JP" altLang="en-US" sz="1400" u="sng" dirty="0" smtClean="0">
                <a:solidFill>
                  <a:prstClr val="black"/>
                </a:solidFill>
              </a:rPr>
              <a:t>構築の</a:t>
            </a:r>
            <a:r>
              <a:rPr lang="ja-JP" altLang="en-US" sz="1400" u="sng" dirty="0">
                <a:solidFill>
                  <a:prstClr val="black"/>
                </a:solidFill>
              </a:rPr>
              <a:t>ため</a:t>
            </a:r>
            <a:r>
              <a:rPr lang="ja-JP" altLang="en-US" sz="1400" u="sng" dirty="0" smtClean="0">
                <a:solidFill>
                  <a:prstClr val="black"/>
                </a:solidFill>
              </a:rPr>
              <a:t>の市町村支援について</a:t>
            </a:r>
            <a:r>
              <a:rPr lang="ja-JP" altLang="en-US" sz="1400" dirty="0" smtClean="0">
                <a:solidFill>
                  <a:prstClr val="black"/>
                </a:solidFill>
              </a:rPr>
              <a:t> ・・・・・・・・・・・・・・・・・・・・・・・・・・・・ ２２６</a:t>
            </a:r>
            <a:endParaRPr lang="en-US" altLang="ja-JP" sz="1400" dirty="0">
              <a:solidFill>
                <a:prstClr val="black"/>
              </a:solidFill>
            </a:endParaRPr>
          </a:p>
          <a:p>
            <a:pPr marL="0" indent="0">
              <a:spcBef>
                <a:spcPts val="1200"/>
              </a:spcBef>
              <a:buNone/>
            </a:pPr>
            <a:endParaRPr kumimoji="1" lang="ja-JP" altLang="en-US" sz="1400" dirty="0"/>
          </a:p>
        </p:txBody>
      </p:sp>
      <p:sp>
        <p:nvSpPr>
          <p:cNvPr id="4" name="スライド番号プレースホルダー 3"/>
          <p:cNvSpPr>
            <a:spLocks noGrp="1"/>
          </p:cNvSpPr>
          <p:nvPr>
            <p:ph type="sldNum" sz="quarter" idx="12"/>
          </p:nvPr>
        </p:nvSpPr>
        <p:spPr/>
        <p:txBody>
          <a:bodyPr/>
          <a:lstStyle/>
          <a:p>
            <a:fld id="{32927FFD-3D24-4EC2-AEC8-E83A8D96C0AC}"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3983413662"/>
      </p:ext>
    </p:extLst>
  </p:cSld>
  <p:clrMapOvr>
    <a:masterClrMapping/>
  </p:clrMapOvr>
</p:sld>
</file>

<file path=ppt/theme/theme1.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F9319DB289CAD4D85A08C64DF8A92B4" ma:contentTypeVersion="11" ma:contentTypeDescription="" ma:contentTypeScope="" ma:versionID="2dfa969cec087208b7abf0c31238b047">
  <xsd:schema xmlns:xsd="http://www.w3.org/2001/XMLSchema" xmlns:p="http://schemas.microsoft.com/office/2006/metadata/properties" xmlns:ns2="8B97BE19-CDDD-400E-817A-CFDD13F7EC12" xmlns:ns3="3b0cccfe-2904-4e8a-91e3-91f37c87f738" targetNamespace="http://schemas.microsoft.com/office/2006/metadata/properties" ma:root="true" ma:fieldsID="ac7b893e2db003268b67ae2b5d3c838c" ns2:_="" ns3:_="">
    <xsd:import namespace="8B97BE19-CDDD-400E-817A-CFDD13F7EC12"/>
    <xsd:import namespace="3b0cccfe-2904-4e8a-91e3-91f37c87f73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3b0cccfe-2904-4e8a-91e3-91f37c87f73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9C79C97-185B-4CA5-ADEE-D5827CC7CF24}">
  <ds:schemaRefs>
    <ds:schemaRef ds:uri="http://schemas.microsoft.com/sharepoint/v3/contenttype/forms"/>
  </ds:schemaRefs>
</ds:datastoreItem>
</file>

<file path=customXml/itemProps2.xml><?xml version="1.0" encoding="utf-8"?>
<ds:datastoreItem xmlns:ds="http://schemas.openxmlformats.org/officeDocument/2006/customXml" ds:itemID="{8AF431C2-DB61-47F9-85A2-825C1128642D}">
  <ds:schemaRefs>
    <ds:schemaRef ds:uri="http://purl.org/dc/dcmitype/"/>
    <ds:schemaRef ds:uri="http://www.w3.org/XML/1998/namespace"/>
    <ds:schemaRef ds:uri="8B97BE19-CDDD-400E-817A-CFDD13F7EC12"/>
    <ds:schemaRef ds:uri="http://purl.org/dc/elements/1.1/"/>
    <ds:schemaRef ds:uri="http://schemas.microsoft.com/office/2006/documentManagement/types"/>
    <ds:schemaRef ds:uri="http://schemas.openxmlformats.org/package/2006/metadata/core-properties"/>
    <ds:schemaRef ds:uri="3b0cccfe-2904-4e8a-91e3-91f37c87f738"/>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CE5053C7-6CBD-41E1-9880-662857DF23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3b0cccfe-2904-4e8a-91e3-91f37c87f73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22337</TotalTime>
  <Words>64</Words>
  <Application>Microsoft Office PowerPoint</Application>
  <PresentationFormat>A4 210 x 297 mm</PresentationFormat>
  <Paragraphs>30</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2_blank</vt:lpstr>
      <vt:lpstr>平成２５年１１月２１日 厚生労働省老健局</vt:lpstr>
      <vt:lpstr>　目次</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1605</cp:revision>
  <cp:lastPrinted>2013-11-18T06:25:21Z</cp:lastPrinted>
  <dcterms:created xsi:type="dcterms:W3CDTF">2010-07-08T02:17:26Z</dcterms:created>
  <dcterms:modified xsi:type="dcterms:W3CDTF">2013-11-21T09:54:46Z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0x0101002DA299AC048A4B8EA9C1D19079C1A32200FF9319DB289CAD4D85A08C64DF8A92B4</vt:lpwstr>
  </property>
</Properties>
</file>