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92" r:id="rId2"/>
    <p:sldId id="277" r:id="rId3"/>
    <p:sldId id="287" r:id="rId4"/>
    <p:sldId id="288" r:id="rId5"/>
    <p:sldId id="290" r:id="rId6"/>
    <p:sldId id="286" r:id="rId7"/>
    <p:sldId id="291" r:id="rId8"/>
    <p:sldId id="258" r:id="rId9"/>
    <p:sldId id="293" r:id="rId10"/>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00CC00"/>
    <a:srgbClr val="FFCCFF"/>
    <a:srgbClr val="FF6600"/>
    <a:srgbClr val="CCFFFF"/>
    <a:srgbClr val="FFFF99"/>
    <a:srgbClr val="99FF66"/>
    <a:srgbClr val="CCFFCC"/>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71" d="100"/>
          <a:sy n="71" d="100"/>
        </p:scale>
        <p:origin x="1140" y="6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20" tIns="45708" rIns="91420" bIns="45708"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1" y="3"/>
            <a:ext cx="2949575" cy="498475"/>
          </a:xfrm>
          <a:prstGeom prst="rect">
            <a:avLst/>
          </a:prstGeom>
        </p:spPr>
        <p:txBody>
          <a:bodyPr vert="horz" lIns="91420" tIns="45708" rIns="91420" bIns="45708" rtlCol="0"/>
          <a:lstStyle>
            <a:lvl1pPr algn="r">
              <a:defRPr sz="1200"/>
            </a:lvl1pPr>
          </a:lstStyle>
          <a:p>
            <a:fld id="{64D1AA7D-5676-4BC8-ACBE-17F6B3A15F2E}" type="datetimeFigureOut">
              <a:rPr kumimoji="1" lang="ja-JP" altLang="en-US" smtClean="0"/>
              <a:t>2016/2/10</a:t>
            </a:fld>
            <a:endParaRPr kumimoji="1" lang="ja-JP" altLang="en-US" dirty="0"/>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0" tIns="45708" rIns="91420" bIns="45708" rtlCol="0" anchor="ctr"/>
          <a:lstStyle/>
          <a:p>
            <a:endParaRPr lang="ja-JP" altLang="en-US" dirty="0"/>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20" tIns="45708" rIns="91420" bIns="4570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5" cy="498475"/>
          </a:xfrm>
          <a:prstGeom prst="rect">
            <a:avLst/>
          </a:prstGeom>
        </p:spPr>
        <p:txBody>
          <a:bodyPr vert="horz" lIns="91420" tIns="45708" rIns="91420" bIns="45708"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1" y="9440866"/>
            <a:ext cx="2949575" cy="498475"/>
          </a:xfrm>
          <a:prstGeom prst="rect">
            <a:avLst/>
          </a:prstGeom>
        </p:spPr>
        <p:txBody>
          <a:bodyPr vert="horz" lIns="91420" tIns="45708" rIns="91420" bIns="45708" rtlCol="0" anchor="b"/>
          <a:lstStyle>
            <a:lvl1pPr algn="r">
              <a:defRPr sz="1200"/>
            </a:lvl1pPr>
          </a:lstStyle>
          <a:p>
            <a:fld id="{17F8EF87-52F8-41E8-9587-810FD8CC62C7}" type="slidenum">
              <a:rPr kumimoji="1" lang="ja-JP" altLang="en-US" smtClean="0"/>
              <a:t>‹#›</a:t>
            </a:fld>
            <a:endParaRPr kumimoji="1" lang="ja-JP" altLang="en-US" dirty="0"/>
          </a:p>
        </p:txBody>
      </p:sp>
    </p:spTree>
    <p:extLst>
      <p:ext uri="{BB962C8B-B14F-4D97-AF65-F5344CB8AC3E}">
        <p14:creationId xmlns:p14="http://schemas.microsoft.com/office/powerpoint/2010/main" val="37294141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25310D-F475-436D-B853-DF538BE15910}" type="slidenum">
              <a:rPr kumimoji="1" lang="ja-JP" altLang="en-US" smtClean="0"/>
              <a:t>6</a:t>
            </a:fld>
            <a:endParaRPr kumimoji="1" lang="ja-JP" altLang="en-US"/>
          </a:p>
        </p:txBody>
      </p:sp>
    </p:spTree>
    <p:extLst>
      <p:ext uri="{BB962C8B-B14F-4D97-AF65-F5344CB8AC3E}">
        <p14:creationId xmlns:p14="http://schemas.microsoft.com/office/powerpoint/2010/main" val="3623074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6E9DD2F-B185-4C5C-8897-3B922CBF90D5}" type="slidenum">
              <a:rPr kumimoji="1" lang="ja-JP" altLang="en-US" smtClean="0"/>
              <a:t>9</a:t>
            </a:fld>
            <a:endParaRPr kumimoji="1" lang="ja-JP" altLang="en-US"/>
          </a:p>
        </p:txBody>
      </p:sp>
    </p:spTree>
    <p:extLst>
      <p:ext uri="{BB962C8B-B14F-4D97-AF65-F5344CB8AC3E}">
        <p14:creationId xmlns:p14="http://schemas.microsoft.com/office/powerpoint/2010/main" val="283981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101274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3092681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85574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479437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372351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69279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1299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65823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3203900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3682973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0B84EE8-6E3D-49CA-81F9-D6AB8763C0F3}" type="datetimeFigureOut">
              <a:rPr kumimoji="1" lang="ja-JP" altLang="en-US" smtClean="0"/>
              <a:t>2016/2/10</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042691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84EE8-6E3D-49CA-81F9-D6AB8763C0F3}" type="datetimeFigureOut">
              <a:rPr kumimoji="1" lang="ja-JP" altLang="en-US" smtClean="0"/>
              <a:t>2016/2/10</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B04350-71FA-45FD-BF06-DC199A0E5FD0}" type="slidenum">
              <a:rPr kumimoji="1" lang="ja-JP" altLang="en-US" smtClean="0"/>
              <a:t>‹#›</a:t>
            </a:fld>
            <a:endParaRPr kumimoji="1" lang="ja-JP" altLang="en-US" dirty="0"/>
          </a:p>
        </p:txBody>
      </p:sp>
    </p:spTree>
    <p:extLst>
      <p:ext uri="{BB962C8B-B14F-4D97-AF65-F5344CB8AC3E}">
        <p14:creationId xmlns:p14="http://schemas.microsoft.com/office/powerpoint/2010/main" val="20859347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6.wmf"/><Relationship Id="rId4" Type="http://schemas.openxmlformats.org/officeDocument/2006/relationships/oleObject" Target="../embeddings/oleObject1.bin"/><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gif"/></Relationships>
</file>

<file path=ppt/slides/_rels/slide6.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7.png"/><Relationship Id="rId7"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9.jpeg"/><Relationship Id="rId4" Type="http://schemas.openxmlformats.org/officeDocument/2006/relationships/image" Target="../media/image18.png"/><Relationship Id="rId9" Type="http://schemas.openxmlformats.org/officeDocument/2006/relationships/image" Target="../media/image22.gif"/></Relationships>
</file>

<file path=ppt/slides/_rels/slide7.xml.rels><?xml version="1.0" encoding="UTF-8" standalone="yes"?>
<Relationships xmlns="http://schemas.openxmlformats.org/package/2006/relationships"><Relationship Id="rId8" Type="http://schemas.openxmlformats.org/officeDocument/2006/relationships/image" Target="../media/image26.emf"/><Relationship Id="rId13" Type="http://schemas.openxmlformats.org/officeDocument/2006/relationships/image" Target="../media/image31.emf"/><Relationship Id="rId18" Type="http://schemas.openxmlformats.org/officeDocument/2006/relationships/image" Target="../media/image36.emf"/><Relationship Id="rId26" Type="http://schemas.openxmlformats.org/officeDocument/2006/relationships/image" Target="../media/image44.jpeg"/><Relationship Id="rId3" Type="http://schemas.openxmlformats.org/officeDocument/2006/relationships/oleObject" Target="../embeddings/oleObject2.bin"/><Relationship Id="rId21" Type="http://schemas.openxmlformats.org/officeDocument/2006/relationships/image" Target="../media/image39.emf"/><Relationship Id="rId7" Type="http://schemas.openxmlformats.org/officeDocument/2006/relationships/image" Target="../media/image25.jpeg"/><Relationship Id="rId12" Type="http://schemas.openxmlformats.org/officeDocument/2006/relationships/image" Target="../media/image30.emf"/><Relationship Id="rId17" Type="http://schemas.openxmlformats.org/officeDocument/2006/relationships/image" Target="../media/image35.emf"/><Relationship Id="rId25" Type="http://schemas.openxmlformats.org/officeDocument/2006/relationships/image" Target="../media/image43.wmf"/><Relationship Id="rId2" Type="http://schemas.openxmlformats.org/officeDocument/2006/relationships/slideLayout" Target="../slideLayouts/slideLayout2.xml"/><Relationship Id="rId16" Type="http://schemas.openxmlformats.org/officeDocument/2006/relationships/image" Target="../media/image34.emf"/><Relationship Id="rId20" Type="http://schemas.openxmlformats.org/officeDocument/2006/relationships/image" Target="../media/image38.emf"/><Relationship Id="rId1" Type="http://schemas.openxmlformats.org/officeDocument/2006/relationships/vmlDrawing" Target="../drawings/vmlDrawing2.vml"/><Relationship Id="rId6" Type="http://schemas.openxmlformats.org/officeDocument/2006/relationships/image" Target="../media/image24.gif"/><Relationship Id="rId11" Type="http://schemas.openxmlformats.org/officeDocument/2006/relationships/image" Target="../media/image29.emf"/><Relationship Id="rId24" Type="http://schemas.openxmlformats.org/officeDocument/2006/relationships/image" Target="../media/image42.png"/><Relationship Id="rId5" Type="http://schemas.openxmlformats.org/officeDocument/2006/relationships/image" Target="../media/image23.gif"/><Relationship Id="rId15" Type="http://schemas.openxmlformats.org/officeDocument/2006/relationships/image" Target="../media/image33.emf"/><Relationship Id="rId23" Type="http://schemas.openxmlformats.org/officeDocument/2006/relationships/image" Target="../media/image41.png"/><Relationship Id="rId10" Type="http://schemas.openxmlformats.org/officeDocument/2006/relationships/image" Target="../media/image28.png"/><Relationship Id="rId19" Type="http://schemas.openxmlformats.org/officeDocument/2006/relationships/image" Target="../media/image37.emf"/><Relationship Id="rId4" Type="http://schemas.openxmlformats.org/officeDocument/2006/relationships/image" Target="../media/image6.wmf"/><Relationship Id="rId9" Type="http://schemas.openxmlformats.org/officeDocument/2006/relationships/image" Target="../media/image27.png"/><Relationship Id="rId14" Type="http://schemas.openxmlformats.org/officeDocument/2006/relationships/image" Target="../media/image32.png"/><Relationship Id="rId22" Type="http://schemas.openxmlformats.org/officeDocument/2006/relationships/image" Target="../media/image40.emf"/><Relationship Id="rId27" Type="http://schemas.openxmlformats.org/officeDocument/2006/relationships/image" Target="../media/image4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93594" y="376238"/>
            <a:ext cx="9269506" cy="1114878"/>
          </a:xfrm>
          <a:prstGeom prst="rect">
            <a:avLst/>
          </a:prstGeom>
          <a:solidFill>
            <a:schemeClr val="accent1">
              <a:lumMod val="20000"/>
              <a:lumOff val="8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200"/>
              </a:spcBef>
            </a:pPr>
            <a:r>
              <a:rPr lang="ja-JP" altLang="en-US" sz="1200" dirty="0">
                <a:solidFill>
                  <a:prstClr val="black"/>
                </a:solidFill>
              </a:rPr>
              <a:t>＜背景＞</a:t>
            </a:r>
            <a:endParaRPr lang="en-US" altLang="ja-JP" sz="1200" dirty="0">
              <a:solidFill>
                <a:prstClr val="black"/>
              </a:solidFill>
            </a:endParaRPr>
          </a:p>
          <a:p>
            <a:pPr marL="285748" lvl="0" indent="-285748">
              <a:spcBef>
                <a:spcPts val="200"/>
              </a:spcBef>
              <a:buFont typeface="Wingdings" panose="05000000000000000000" pitchFamily="2" charset="2"/>
              <a:buChar char="l"/>
            </a:pPr>
            <a:r>
              <a:rPr lang="ja-JP" altLang="en-US" sz="1200" dirty="0">
                <a:solidFill>
                  <a:prstClr val="black"/>
                </a:solidFill>
              </a:rPr>
              <a:t>エボラ出血熱の西アフリカでの感染拡大</a:t>
            </a:r>
            <a:endParaRPr lang="en-US" altLang="ja-JP" sz="1200" dirty="0">
              <a:solidFill>
                <a:prstClr val="black"/>
              </a:solidFill>
            </a:endParaRPr>
          </a:p>
          <a:p>
            <a:pPr marL="538160" lvl="0" indent="-269874">
              <a:spcBef>
                <a:spcPts val="200"/>
              </a:spcBef>
              <a:buFont typeface="Wingdings" panose="05000000000000000000" pitchFamily="2" charset="2"/>
              <a:buChar char="Ø"/>
            </a:pPr>
            <a:r>
              <a:rPr lang="ja-JP" altLang="en-US" sz="1200" dirty="0">
                <a:solidFill>
                  <a:prstClr val="black"/>
                </a:solidFill>
              </a:rPr>
              <a:t>当事国の国民生活・経済活動への甚大な影響、国際社会にも大きな衝撃と不安</a:t>
            </a:r>
            <a:endParaRPr lang="en-US" altLang="ja-JP" sz="1200" dirty="0">
              <a:solidFill>
                <a:prstClr val="black"/>
              </a:solidFill>
            </a:endParaRPr>
          </a:p>
          <a:p>
            <a:pPr marL="285748" lvl="0" indent="-285748">
              <a:spcBef>
                <a:spcPts val="200"/>
              </a:spcBef>
              <a:buFont typeface="Wingdings" panose="05000000000000000000" pitchFamily="2" charset="2"/>
              <a:buChar char="l"/>
            </a:pPr>
            <a:r>
              <a:rPr lang="ja-JP" altLang="en-US" sz="1200" dirty="0">
                <a:solidFill>
                  <a:prstClr val="black"/>
                </a:solidFill>
              </a:rPr>
              <a:t>中東呼吸器症候群</a:t>
            </a:r>
            <a:r>
              <a:rPr lang="en-US" altLang="ja-JP" sz="1200" dirty="0">
                <a:solidFill>
                  <a:prstClr val="black"/>
                </a:solidFill>
              </a:rPr>
              <a:t>(MERS)</a:t>
            </a:r>
            <a:r>
              <a:rPr lang="ja-JP" altLang="en-US" sz="1200" dirty="0">
                <a:solidFill>
                  <a:prstClr val="black"/>
                </a:solidFill>
              </a:rPr>
              <a:t>の韓国での感染拡大</a:t>
            </a:r>
            <a:endParaRPr lang="en-US" altLang="ja-JP" sz="1200" dirty="0">
              <a:solidFill>
                <a:prstClr val="black"/>
              </a:solidFill>
            </a:endParaRPr>
          </a:p>
          <a:p>
            <a:pPr marL="285748" lvl="0" indent="-17463">
              <a:spcBef>
                <a:spcPts val="200"/>
              </a:spcBef>
              <a:buFont typeface="Wingdings" panose="05000000000000000000" pitchFamily="2" charset="2"/>
              <a:buChar char="Ø"/>
            </a:pPr>
            <a:r>
              <a:rPr lang="ja-JP" altLang="en-US" sz="1200" dirty="0">
                <a:solidFill>
                  <a:prstClr val="black"/>
                </a:solidFill>
              </a:rPr>
              <a:t>　 </a:t>
            </a:r>
            <a:r>
              <a:rPr lang="ja-JP" altLang="en-US" sz="1200" dirty="0" smtClean="0">
                <a:solidFill>
                  <a:prstClr val="black"/>
                </a:solidFill>
              </a:rPr>
              <a:t> 国内</a:t>
            </a:r>
            <a:r>
              <a:rPr lang="ja-JP" altLang="en-US" sz="1200" dirty="0">
                <a:solidFill>
                  <a:prstClr val="black"/>
                </a:solidFill>
              </a:rPr>
              <a:t>体制の更なる強化の必要性の再認識</a:t>
            </a:r>
            <a:endParaRPr lang="en-US" altLang="ja-JP" sz="1200" dirty="0">
              <a:solidFill>
                <a:prstClr val="black"/>
              </a:solidFill>
            </a:endParaRPr>
          </a:p>
        </p:txBody>
      </p:sp>
      <p:sp>
        <p:nvSpPr>
          <p:cNvPr id="8" name="正方形/長方形 7"/>
          <p:cNvSpPr/>
          <p:nvPr/>
        </p:nvSpPr>
        <p:spPr>
          <a:xfrm>
            <a:off x="293594" y="1635754"/>
            <a:ext cx="9269506" cy="4788439"/>
          </a:xfrm>
          <a:prstGeom prst="rect">
            <a:avLst/>
          </a:prstGeom>
          <a:solidFill>
            <a:schemeClr val="accent1">
              <a:lumMod val="20000"/>
              <a:lumOff val="8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93594" y="6550750"/>
            <a:ext cx="9318812" cy="275579"/>
          </a:xfrm>
          <a:prstGeom prst="rect">
            <a:avLst/>
          </a:prstGeom>
          <a:solidFill>
            <a:schemeClr val="accent1">
              <a:lumMod val="20000"/>
              <a:lumOff val="8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a:solidFill>
                  <a:prstClr val="black"/>
                </a:solidFill>
              </a:rPr>
              <a:t>以上の国際的な動向等も踏まえつつ、「国際的に脅威となる感染症対策の強化に関する基本計画」を策定</a:t>
            </a:r>
            <a:endParaRPr lang="en-US" altLang="ja-JP" sz="1600" dirty="0">
              <a:solidFill>
                <a:prstClr val="black"/>
              </a:solidFill>
            </a:endParaRPr>
          </a:p>
        </p:txBody>
      </p:sp>
      <p:sp>
        <p:nvSpPr>
          <p:cNvPr id="16" name="タイトル 1"/>
          <p:cNvSpPr txBox="1">
            <a:spLocks/>
          </p:cNvSpPr>
          <p:nvPr/>
        </p:nvSpPr>
        <p:spPr>
          <a:xfrm>
            <a:off x="0" y="30022"/>
            <a:ext cx="9906000" cy="308790"/>
          </a:xfrm>
          <a:prstGeom prst="rect">
            <a:avLst/>
          </a:prstGeom>
          <a:gradFill>
            <a:gsLst>
              <a:gs pos="0">
                <a:schemeClr val="accent1"/>
              </a:gs>
              <a:gs pos="50000">
                <a:schemeClr val="bg1"/>
              </a:gs>
              <a:gs pos="100000">
                <a:schemeClr val="accent1"/>
              </a:gs>
            </a:gsLst>
            <a:lin ang="5400000" scaled="1"/>
          </a:gradFill>
        </p:spPr>
        <p:txBody>
          <a:bodyPr vert="horz" lIns="63305" tIns="31652" rIns="63305" bIns="31652"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dirty="0" smtClean="0">
                <a:latin typeface="HGS創英角ｺﾞｼｯｸUB" panose="020B0900000000000000" pitchFamily="50" charset="-128"/>
                <a:ea typeface="HGS創英角ｺﾞｼｯｸUB" panose="020B0900000000000000" pitchFamily="50" charset="-128"/>
              </a:rPr>
              <a:t>　　　　　国際的</a:t>
            </a:r>
            <a:r>
              <a:rPr lang="ja-JP" altLang="en-US" sz="1800" dirty="0">
                <a:latin typeface="HGS創英角ｺﾞｼｯｸUB" panose="020B0900000000000000" pitchFamily="50" charset="-128"/>
                <a:ea typeface="HGS創英角ｺﾞｼｯｸUB" panose="020B0900000000000000" pitchFamily="50" charset="-128"/>
              </a:rPr>
              <a:t>に脅威となる感染症対策の強化に関する基本</a:t>
            </a:r>
            <a:r>
              <a:rPr lang="ja-JP" altLang="en-US" sz="1800" dirty="0" smtClean="0">
                <a:latin typeface="HGS創英角ｺﾞｼｯｸUB" panose="020B0900000000000000" pitchFamily="50" charset="-128"/>
                <a:ea typeface="HGS創英角ｺﾞｼｯｸUB" panose="020B0900000000000000" pitchFamily="50" charset="-128"/>
              </a:rPr>
              <a:t>計画（</a:t>
            </a:r>
            <a:r>
              <a:rPr lang="ja-JP" altLang="en-US" sz="1800" dirty="0">
                <a:latin typeface="HGS創英角ｺﾞｼｯｸUB" panose="020B0900000000000000" pitchFamily="50" charset="-128"/>
                <a:ea typeface="HGS創英角ｺﾞｼｯｸUB" panose="020B0900000000000000" pitchFamily="50" charset="-128"/>
              </a:rPr>
              <a:t>概要）</a:t>
            </a:r>
          </a:p>
        </p:txBody>
      </p:sp>
      <p:sp>
        <p:nvSpPr>
          <p:cNvPr id="11" name="正方形/長方形 10"/>
          <p:cNvSpPr/>
          <p:nvPr/>
        </p:nvSpPr>
        <p:spPr>
          <a:xfrm>
            <a:off x="349996" y="3795691"/>
            <a:ext cx="9165479" cy="2577457"/>
          </a:xfrm>
          <a:prstGeom prst="rect">
            <a:avLst/>
          </a:prstGeom>
          <a:solidFill>
            <a:schemeClr val="accent6">
              <a:lumMod val="40000"/>
              <a:lumOff val="6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698" lvl="0" indent="-266698">
              <a:spcBef>
                <a:spcPts val="600"/>
              </a:spcBef>
            </a:pPr>
            <a:r>
              <a:rPr lang="ja-JP" altLang="en-US" sz="1200" dirty="0">
                <a:solidFill>
                  <a:prstClr val="black"/>
                </a:solidFill>
              </a:rPr>
              <a:t>＜国際的な動き＞</a:t>
            </a:r>
            <a:endParaRPr lang="en-US" altLang="ja-JP" sz="1200" dirty="0">
              <a:solidFill>
                <a:prstClr val="black"/>
              </a:solidFill>
            </a:endParaRPr>
          </a:p>
          <a:p>
            <a:pPr marL="285748" lvl="0" indent="-285748">
              <a:spcBef>
                <a:spcPts val="600"/>
              </a:spcBef>
              <a:buFont typeface="Wingdings" panose="05000000000000000000" pitchFamily="2" charset="2"/>
              <a:buChar char="l"/>
            </a:pPr>
            <a:r>
              <a:rPr lang="ja-JP" altLang="en-US" sz="1200" dirty="0">
                <a:solidFill>
                  <a:prstClr val="black"/>
                </a:solidFill>
              </a:rPr>
              <a:t>昨年６月　Ｇ７エルマウサミット</a:t>
            </a:r>
            <a:endParaRPr lang="en-US" altLang="ja-JP" sz="1200" dirty="0">
              <a:solidFill>
                <a:prstClr val="black"/>
              </a:solidFill>
            </a:endParaRPr>
          </a:p>
          <a:p>
            <a:pPr marL="285748" lvl="0" indent="-17463">
              <a:spcBef>
                <a:spcPts val="600"/>
              </a:spcBef>
              <a:buFont typeface="Wingdings" panose="05000000000000000000" pitchFamily="2" charset="2"/>
              <a:buChar char="Ø"/>
            </a:pPr>
            <a:r>
              <a:rPr lang="ja-JP" altLang="en-US" sz="1200" spc="-110" dirty="0">
                <a:solidFill>
                  <a:prstClr val="black"/>
                </a:solidFill>
              </a:rPr>
              <a:t>　</a:t>
            </a:r>
            <a:r>
              <a:rPr lang="ja-JP" altLang="en-US" sz="1200" spc="-110" dirty="0" smtClean="0">
                <a:solidFill>
                  <a:prstClr val="black"/>
                </a:solidFill>
              </a:rPr>
              <a:t>  首脳</a:t>
            </a:r>
            <a:r>
              <a:rPr lang="ja-JP" altLang="en-US" sz="1200" spc="-110" dirty="0">
                <a:solidFill>
                  <a:prstClr val="black"/>
                </a:solidFill>
              </a:rPr>
              <a:t>宣言において「将来起き得る感染症との闘いのための協調」が盛り込まれる</a:t>
            </a:r>
            <a:endParaRPr lang="en-US" altLang="ja-JP" sz="1200" spc="-110" dirty="0">
              <a:solidFill>
                <a:prstClr val="black"/>
              </a:solidFill>
            </a:endParaRPr>
          </a:p>
          <a:p>
            <a:pPr marL="444498" lvl="0" indent="-176212">
              <a:spcBef>
                <a:spcPts val="600"/>
              </a:spcBef>
              <a:buFont typeface="Wingdings" panose="05000000000000000000" pitchFamily="2" charset="2"/>
              <a:buChar char="Ø"/>
            </a:pPr>
            <a:r>
              <a:rPr lang="ja-JP" altLang="en-US" sz="1200" spc="-110" dirty="0">
                <a:solidFill>
                  <a:prstClr val="black"/>
                </a:solidFill>
              </a:rPr>
              <a:t>　</a:t>
            </a:r>
            <a:r>
              <a:rPr lang="ja-JP" altLang="en-US" sz="1200" spc="-110" dirty="0" smtClean="0">
                <a:solidFill>
                  <a:prstClr val="black"/>
                </a:solidFill>
              </a:rPr>
              <a:t> 以後</a:t>
            </a:r>
            <a:r>
              <a:rPr lang="ja-JP" altLang="en-US" sz="1200" spc="-110" dirty="0">
                <a:solidFill>
                  <a:prstClr val="black"/>
                </a:solidFill>
              </a:rPr>
              <a:t>、「持続可能な開発のための</a:t>
            </a:r>
            <a:r>
              <a:rPr lang="en-US" altLang="ja-JP" sz="1200" spc="-110" dirty="0">
                <a:solidFill>
                  <a:prstClr val="black"/>
                </a:solidFill>
              </a:rPr>
              <a:t>2030</a:t>
            </a:r>
            <a:r>
              <a:rPr lang="ja-JP" altLang="en-US" sz="1200" spc="-110" dirty="0">
                <a:solidFill>
                  <a:prstClr val="black"/>
                </a:solidFill>
              </a:rPr>
              <a:t>アジェンダを採択する国連サミット」、「第</a:t>
            </a:r>
            <a:r>
              <a:rPr lang="en-US" altLang="ja-JP" sz="1200" spc="-110" dirty="0">
                <a:solidFill>
                  <a:prstClr val="black"/>
                </a:solidFill>
              </a:rPr>
              <a:t>70</a:t>
            </a:r>
            <a:r>
              <a:rPr lang="ja-JP" altLang="en-US" sz="1200" spc="-110" dirty="0">
                <a:solidFill>
                  <a:prstClr val="black"/>
                </a:solidFill>
              </a:rPr>
              <a:t>回国連総会サイドイベント</a:t>
            </a:r>
            <a:r>
              <a:rPr lang="en-US" altLang="ja-JP" sz="1200" spc="-110" dirty="0">
                <a:solidFill>
                  <a:prstClr val="black"/>
                </a:solidFill>
              </a:rPr>
              <a:t>『UHC</a:t>
            </a:r>
            <a:r>
              <a:rPr lang="ja-JP" altLang="en-US" sz="1200" spc="-110" dirty="0" err="1">
                <a:solidFill>
                  <a:prstClr val="black"/>
                </a:solidFill>
              </a:rPr>
              <a:t>への</a:t>
            </a:r>
            <a:r>
              <a:rPr lang="ja-JP" altLang="en-US" sz="1200" spc="-110" dirty="0">
                <a:solidFill>
                  <a:prstClr val="black"/>
                </a:solidFill>
              </a:rPr>
              <a:t>道筋</a:t>
            </a:r>
            <a:r>
              <a:rPr lang="en-US" altLang="ja-JP" sz="1200" spc="-110" dirty="0">
                <a:solidFill>
                  <a:prstClr val="black"/>
                </a:solidFill>
              </a:rPr>
              <a:t>』</a:t>
            </a:r>
            <a:r>
              <a:rPr lang="ja-JP" altLang="en-US" sz="1200" spc="-110" dirty="0">
                <a:solidFill>
                  <a:prstClr val="black"/>
                </a:solidFill>
              </a:rPr>
              <a:t>」、「Ｇ７ベルリン保健</a:t>
            </a:r>
            <a:r>
              <a:rPr lang="ja-JP" altLang="en-US" sz="1200" spc="-110" dirty="0" smtClean="0">
                <a:solidFill>
                  <a:prstClr val="black"/>
                </a:solidFill>
              </a:rPr>
              <a:t>大臣  会合</a:t>
            </a:r>
            <a:r>
              <a:rPr lang="ja-JP" altLang="en-US" sz="1200" spc="-110" dirty="0">
                <a:solidFill>
                  <a:prstClr val="black"/>
                </a:solidFill>
              </a:rPr>
              <a:t>」、「第</a:t>
            </a:r>
            <a:r>
              <a:rPr lang="en-US" altLang="ja-JP" sz="1200" spc="-110" dirty="0">
                <a:solidFill>
                  <a:prstClr val="black"/>
                </a:solidFill>
              </a:rPr>
              <a:t>70</a:t>
            </a:r>
            <a:r>
              <a:rPr lang="ja-JP" altLang="en-US" sz="1200" spc="-110" dirty="0">
                <a:solidFill>
                  <a:prstClr val="black"/>
                </a:solidFill>
              </a:rPr>
              <a:t>回世界銀行・ＩＭＦ年次総会」、「第３回ＷＨＯ財政対話」等で国際的な議論が行われ、</a:t>
            </a:r>
            <a:r>
              <a:rPr lang="en-US" altLang="ja-JP" sz="1200" spc="-110" dirty="0">
                <a:solidFill>
                  <a:prstClr val="black"/>
                </a:solidFill>
              </a:rPr>
              <a:t>12</a:t>
            </a:r>
            <a:r>
              <a:rPr lang="ja-JP" altLang="en-US" sz="1200" spc="-110" dirty="0">
                <a:solidFill>
                  <a:prstClr val="black"/>
                </a:solidFill>
              </a:rPr>
              <a:t>月には我が国が「ユニバーサル・ヘルス・カバレッジ</a:t>
            </a:r>
            <a:r>
              <a:rPr lang="en-US" altLang="ja-JP" sz="1200" spc="-110" dirty="0">
                <a:solidFill>
                  <a:prstClr val="black"/>
                </a:solidFill>
              </a:rPr>
              <a:t>(UHC)</a:t>
            </a:r>
            <a:r>
              <a:rPr lang="ja-JP" altLang="en-US" sz="1200" spc="-110" dirty="0">
                <a:solidFill>
                  <a:prstClr val="black"/>
                </a:solidFill>
              </a:rPr>
              <a:t>に関する国際会議」を開催。</a:t>
            </a:r>
            <a:endParaRPr lang="en-US" altLang="ja-JP" sz="1200" spc="-110" dirty="0">
              <a:solidFill>
                <a:prstClr val="black"/>
              </a:solidFill>
            </a:endParaRPr>
          </a:p>
          <a:p>
            <a:pPr marL="285748" lvl="0" indent="-285748">
              <a:spcBef>
                <a:spcPts val="600"/>
              </a:spcBef>
              <a:buFont typeface="Wingdings" panose="05000000000000000000" pitchFamily="2" charset="2"/>
              <a:buChar char="l"/>
            </a:pPr>
            <a:r>
              <a:rPr lang="ja-JP" altLang="en-US" sz="1200" dirty="0">
                <a:solidFill>
                  <a:prstClr val="black"/>
                </a:solidFill>
              </a:rPr>
              <a:t>昨年</a:t>
            </a:r>
            <a:r>
              <a:rPr lang="en-US" altLang="ja-JP" sz="1200" dirty="0">
                <a:solidFill>
                  <a:prstClr val="black"/>
                </a:solidFill>
              </a:rPr>
              <a:t>12</a:t>
            </a:r>
            <a:r>
              <a:rPr lang="ja-JP" altLang="en-US" sz="1200" dirty="0">
                <a:solidFill>
                  <a:prstClr val="black"/>
                </a:solidFill>
              </a:rPr>
              <a:t>月　安倍総理が「ランセット誌」に「世界が平和でより健康であるために」を寄稿</a:t>
            </a:r>
            <a:endParaRPr lang="en-US" altLang="ja-JP" sz="1200" dirty="0">
              <a:solidFill>
                <a:prstClr val="black"/>
              </a:solidFill>
            </a:endParaRPr>
          </a:p>
          <a:p>
            <a:pPr marL="285748" lvl="0" indent="-17463">
              <a:spcBef>
                <a:spcPts val="600"/>
              </a:spcBef>
              <a:buFont typeface="Wingdings" panose="05000000000000000000" pitchFamily="2" charset="2"/>
              <a:buChar char="Ø"/>
            </a:pPr>
            <a:r>
              <a:rPr lang="ja-JP" altLang="en-US" sz="1200" dirty="0">
                <a:solidFill>
                  <a:schemeClr val="tx1"/>
                </a:solidFill>
              </a:rPr>
              <a:t>　</a:t>
            </a:r>
            <a:r>
              <a:rPr lang="ja-JP" altLang="en-US" sz="1200" dirty="0" smtClean="0">
                <a:solidFill>
                  <a:schemeClr val="tx1"/>
                </a:solidFill>
              </a:rPr>
              <a:t> Ｇ７</a:t>
            </a:r>
            <a:r>
              <a:rPr lang="ja-JP" altLang="en-US" sz="1200" dirty="0">
                <a:solidFill>
                  <a:schemeClr val="tx1"/>
                </a:solidFill>
              </a:rPr>
              <a:t>伊勢志摩サミット等を通して、国際保健に継続的に貢献していく決意を表明</a:t>
            </a:r>
            <a:endParaRPr lang="en-US" altLang="ja-JP" sz="1200" dirty="0">
              <a:solidFill>
                <a:schemeClr val="tx1"/>
              </a:solidFill>
            </a:endParaRPr>
          </a:p>
          <a:p>
            <a:pPr marL="285748" lvl="0" indent="-285748">
              <a:spcBef>
                <a:spcPts val="600"/>
              </a:spcBef>
              <a:buFont typeface="Wingdings" panose="05000000000000000000" pitchFamily="2" charset="2"/>
              <a:buChar char="l"/>
            </a:pPr>
            <a:r>
              <a:rPr lang="ja-JP" altLang="en-US" sz="1200" dirty="0" smtClean="0">
                <a:solidFill>
                  <a:schemeClr val="tx1"/>
                </a:solidFill>
              </a:rPr>
              <a:t>グローバル</a:t>
            </a:r>
            <a:r>
              <a:rPr lang="ja-JP" altLang="en-US" sz="1200" dirty="0">
                <a:solidFill>
                  <a:schemeClr val="tx1"/>
                </a:solidFill>
              </a:rPr>
              <a:t>・ヘルス・ガバナンス（</a:t>
            </a:r>
            <a:r>
              <a:rPr lang="en-US" altLang="ja-JP" sz="1200" dirty="0">
                <a:solidFill>
                  <a:schemeClr val="tx1"/>
                </a:solidFill>
              </a:rPr>
              <a:t>GHG</a:t>
            </a:r>
            <a:r>
              <a:rPr lang="ja-JP" altLang="en-US" sz="1200" dirty="0">
                <a:solidFill>
                  <a:schemeClr val="tx1"/>
                </a:solidFill>
              </a:rPr>
              <a:t>）についての国際的な議論も様々な</a:t>
            </a:r>
            <a:r>
              <a:rPr lang="ja-JP" altLang="en-US" sz="1200" smtClean="0">
                <a:solidFill>
                  <a:schemeClr val="tx1"/>
                </a:solidFill>
              </a:rPr>
              <a:t>場で</a:t>
            </a:r>
            <a:r>
              <a:rPr lang="ja-JP" altLang="en-US" sz="1200">
                <a:solidFill>
                  <a:schemeClr val="tx1"/>
                </a:solidFill>
              </a:rPr>
              <a:t>実施</a:t>
            </a:r>
            <a:endParaRPr lang="en-US" altLang="ja-JP" sz="1200" dirty="0" smtClean="0">
              <a:solidFill>
                <a:schemeClr val="tx1"/>
              </a:solidFill>
            </a:endParaRPr>
          </a:p>
          <a:p>
            <a:pPr marL="363538" lvl="0" indent="-95250">
              <a:spcBef>
                <a:spcPts val="600"/>
              </a:spcBef>
              <a:buFont typeface="Wingdings" panose="05000000000000000000" pitchFamily="2" charset="2"/>
              <a:buChar char="Ø"/>
            </a:pPr>
            <a:r>
              <a:rPr lang="ja-JP" altLang="en-US" sz="1200" dirty="0">
                <a:solidFill>
                  <a:schemeClr val="tx1"/>
                </a:solidFill>
              </a:rPr>
              <a:t>　　「健康危機への国際的な対応に関する国連ハイレベルパネル報告</a:t>
            </a:r>
            <a:r>
              <a:rPr lang="ja-JP" altLang="en-US" sz="1200" dirty="0" smtClean="0">
                <a:solidFill>
                  <a:schemeClr val="tx1"/>
                </a:solidFill>
              </a:rPr>
              <a:t>」が近く公表予定</a:t>
            </a:r>
            <a:endParaRPr lang="en-US" altLang="ja-JP" sz="1200" dirty="0">
              <a:solidFill>
                <a:schemeClr val="tx1"/>
              </a:solidFill>
            </a:endParaRPr>
          </a:p>
        </p:txBody>
      </p:sp>
      <p:sp>
        <p:nvSpPr>
          <p:cNvPr id="10" name="正方形/長方形 9"/>
          <p:cNvSpPr/>
          <p:nvPr/>
        </p:nvSpPr>
        <p:spPr>
          <a:xfrm>
            <a:off x="349996" y="1737765"/>
            <a:ext cx="9165479" cy="1990145"/>
          </a:xfrm>
          <a:prstGeom prst="rect">
            <a:avLst/>
          </a:prstGeom>
          <a:solidFill>
            <a:schemeClr val="accent6">
              <a:lumMod val="40000"/>
              <a:lumOff val="60000"/>
            </a:schemeClr>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300"/>
              </a:spcBef>
            </a:pPr>
            <a:r>
              <a:rPr lang="ja-JP" altLang="en-US" sz="1200" dirty="0">
                <a:solidFill>
                  <a:prstClr val="black"/>
                </a:solidFill>
              </a:rPr>
              <a:t>＜関係閣僚会議の設置・基本方針の決定＞</a:t>
            </a:r>
            <a:endParaRPr lang="en-US" altLang="ja-JP" sz="1200" dirty="0">
              <a:solidFill>
                <a:prstClr val="black"/>
              </a:solidFill>
            </a:endParaRPr>
          </a:p>
          <a:p>
            <a:pPr marL="285748" lvl="0" indent="-285748">
              <a:spcBef>
                <a:spcPts val="300"/>
              </a:spcBef>
              <a:buFont typeface="Wingdings" panose="05000000000000000000" pitchFamily="2" charset="2"/>
              <a:buChar char="l"/>
            </a:pPr>
            <a:r>
              <a:rPr lang="ja-JP" altLang="en-US" sz="1200" dirty="0">
                <a:solidFill>
                  <a:prstClr val="black"/>
                </a:solidFill>
              </a:rPr>
              <a:t>昨年</a:t>
            </a:r>
            <a:r>
              <a:rPr lang="en-US" altLang="ja-JP" sz="1200" dirty="0">
                <a:solidFill>
                  <a:prstClr val="black"/>
                </a:solidFill>
              </a:rPr>
              <a:t>9</a:t>
            </a:r>
            <a:r>
              <a:rPr lang="ja-JP" altLang="en-US" sz="1200" dirty="0">
                <a:solidFill>
                  <a:prstClr val="black"/>
                </a:solidFill>
              </a:rPr>
              <a:t>月</a:t>
            </a:r>
            <a:r>
              <a:rPr lang="en-US" altLang="ja-JP" sz="1200" dirty="0">
                <a:solidFill>
                  <a:prstClr val="black"/>
                </a:solidFill>
              </a:rPr>
              <a:t>11</a:t>
            </a:r>
            <a:r>
              <a:rPr lang="ja-JP" altLang="en-US" sz="1200" dirty="0">
                <a:solidFill>
                  <a:prstClr val="black"/>
                </a:solidFill>
              </a:rPr>
              <a:t>日　「国際的に脅威となる感染症対策関係閣僚会議」の設置・開催</a:t>
            </a:r>
            <a:endParaRPr lang="en-US" altLang="ja-JP" sz="1200" dirty="0">
              <a:solidFill>
                <a:prstClr val="black"/>
              </a:solidFill>
            </a:endParaRPr>
          </a:p>
          <a:p>
            <a:pPr marL="285748" lvl="0" indent="-17463">
              <a:spcBef>
                <a:spcPts val="300"/>
              </a:spcBef>
              <a:buFont typeface="Wingdings" panose="05000000000000000000" pitchFamily="2" charset="2"/>
              <a:buChar char="Ø"/>
            </a:pPr>
            <a:r>
              <a:rPr lang="ja-JP" altLang="en-US" sz="1200" dirty="0" smtClean="0">
                <a:solidFill>
                  <a:prstClr val="black"/>
                </a:solidFill>
              </a:rPr>
              <a:t> </a:t>
            </a:r>
            <a:r>
              <a:rPr lang="ja-JP" altLang="en-US" sz="1200" dirty="0">
                <a:solidFill>
                  <a:prstClr val="black"/>
                </a:solidFill>
              </a:rPr>
              <a:t>　「国際的に脅威となる感染症対策の強化に関する基本方針」の決定</a:t>
            </a:r>
            <a:endParaRPr lang="en-US" altLang="ja-JP" sz="1200" dirty="0">
              <a:solidFill>
                <a:prstClr val="black"/>
              </a:solidFill>
            </a:endParaRPr>
          </a:p>
          <a:p>
            <a:pPr marL="285748" lvl="0" indent="-285748">
              <a:spcBef>
                <a:spcPts val="300"/>
              </a:spcBef>
              <a:buFont typeface="Wingdings" panose="05000000000000000000" pitchFamily="2" charset="2"/>
              <a:buChar char="l"/>
            </a:pPr>
            <a:r>
              <a:rPr lang="en-US" altLang="ja-JP" sz="1200" dirty="0">
                <a:solidFill>
                  <a:prstClr val="black"/>
                </a:solidFill>
              </a:rPr>
              <a:t>10</a:t>
            </a:r>
            <a:r>
              <a:rPr lang="ja-JP" altLang="en-US" sz="1200" dirty="0">
                <a:solidFill>
                  <a:prstClr val="black"/>
                </a:solidFill>
              </a:rPr>
              <a:t>月</a:t>
            </a:r>
            <a:r>
              <a:rPr lang="en-US" altLang="ja-JP" sz="1200" dirty="0">
                <a:solidFill>
                  <a:prstClr val="black"/>
                </a:solidFill>
              </a:rPr>
              <a:t>22</a:t>
            </a:r>
            <a:r>
              <a:rPr lang="ja-JP" altLang="en-US" sz="1200" dirty="0">
                <a:solidFill>
                  <a:prstClr val="black"/>
                </a:solidFill>
              </a:rPr>
              <a:t>日　「国際的に脅威となる感染症対策推進チーム」（関係省庁局長級）の開催</a:t>
            </a:r>
            <a:endParaRPr lang="en-US" altLang="ja-JP" sz="1200" dirty="0">
              <a:solidFill>
                <a:prstClr val="black"/>
              </a:solidFill>
            </a:endParaRPr>
          </a:p>
          <a:p>
            <a:pPr marL="363536" lvl="0" indent="-95249">
              <a:spcBef>
                <a:spcPts val="300"/>
              </a:spcBef>
              <a:buFont typeface="Wingdings" panose="05000000000000000000" pitchFamily="2" charset="2"/>
              <a:buChar char="Ø"/>
            </a:pPr>
            <a:r>
              <a:rPr lang="ja-JP" altLang="en-US" sz="1200" dirty="0" smtClean="0">
                <a:solidFill>
                  <a:prstClr val="black"/>
                </a:solidFill>
              </a:rPr>
              <a:t> </a:t>
            </a:r>
            <a:r>
              <a:rPr lang="ja-JP" altLang="en-US" sz="1200" dirty="0">
                <a:solidFill>
                  <a:prstClr val="black"/>
                </a:solidFill>
              </a:rPr>
              <a:t>　同日、基本計画の策定に向けた検討開始（国際協力推進、国内検査・研究体制推進、人材育成・活用推進に</a:t>
            </a:r>
            <a:r>
              <a:rPr lang="ja-JP" altLang="en-US" sz="1200" dirty="0" smtClean="0">
                <a:solidFill>
                  <a:prstClr val="black"/>
                </a:solidFill>
              </a:rPr>
              <a:t>係る</a:t>
            </a:r>
            <a:r>
              <a:rPr lang="en-US" altLang="ja-JP" sz="1200" dirty="0" smtClean="0">
                <a:solidFill>
                  <a:prstClr val="black"/>
                </a:solidFill>
              </a:rPr>
              <a:t/>
            </a:r>
            <a:br>
              <a:rPr lang="en-US" altLang="ja-JP" sz="1200" dirty="0" smtClean="0">
                <a:solidFill>
                  <a:prstClr val="black"/>
                </a:solidFill>
              </a:rPr>
            </a:br>
            <a:r>
              <a:rPr lang="ja-JP" altLang="en-US" sz="1200" dirty="0" smtClean="0">
                <a:solidFill>
                  <a:prstClr val="black"/>
                </a:solidFill>
              </a:rPr>
              <a:t>　 各サブチーム</a:t>
            </a:r>
            <a:r>
              <a:rPr lang="ja-JP" altLang="en-US" sz="1200" dirty="0">
                <a:solidFill>
                  <a:prstClr val="black"/>
                </a:solidFill>
              </a:rPr>
              <a:t>（関係省庁課長級）の開催等による検討）</a:t>
            </a:r>
            <a:endParaRPr lang="en-US" altLang="ja-JP" sz="1200" dirty="0">
              <a:solidFill>
                <a:prstClr val="black"/>
              </a:solidFill>
            </a:endParaRPr>
          </a:p>
          <a:p>
            <a:pPr marL="363536" lvl="0" indent="-95249">
              <a:spcBef>
                <a:spcPts val="300"/>
              </a:spcBef>
              <a:buFont typeface="Wingdings" panose="05000000000000000000" pitchFamily="2" charset="2"/>
              <a:buChar char="Ø"/>
            </a:pPr>
            <a:r>
              <a:rPr lang="ja-JP" altLang="en-US" sz="1200" dirty="0">
                <a:solidFill>
                  <a:prstClr val="black"/>
                </a:solidFill>
              </a:rPr>
              <a:t>　</a:t>
            </a:r>
            <a:r>
              <a:rPr lang="ja-JP" altLang="en-US" sz="1200" dirty="0" smtClean="0">
                <a:solidFill>
                  <a:prstClr val="black"/>
                </a:solidFill>
              </a:rPr>
              <a:t> </a:t>
            </a:r>
            <a:r>
              <a:rPr lang="en-US" altLang="ja-JP" sz="1200" dirty="0" smtClean="0">
                <a:solidFill>
                  <a:prstClr val="black"/>
                </a:solidFill>
              </a:rPr>
              <a:t>12</a:t>
            </a:r>
            <a:r>
              <a:rPr lang="ja-JP" altLang="en-US" sz="1200" dirty="0">
                <a:solidFill>
                  <a:prstClr val="black"/>
                </a:solidFill>
              </a:rPr>
              <a:t>月</a:t>
            </a:r>
            <a:r>
              <a:rPr lang="en-US" altLang="ja-JP" sz="1200" dirty="0">
                <a:solidFill>
                  <a:prstClr val="black"/>
                </a:solidFill>
              </a:rPr>
              <a:t>24</a:t>
            </a:r>
            <a:r>
              <a:rPr lang="ja-JP" altLang="en-US" sz="1200" dirty="0">
                <a:solidFill>
                  <a:prstClr val="black"/>
                </a:solidFill>
              </a:rPr>
              <a:t>日　推進チームの下に、「薬剤耐性（</a:t>
            </a:r>
            <a:r>
              <a:rPr lang="en-US" altLang="ja-JP" sz="1200" dirty="0">
                <a:solidFill>
                  <a:prstClr val="black"/>
                </a:solidFill>
              </a:rPr>
              <a:t>AMR</a:t>
            </a:r>
            <a:r>
              <a:rPr lang="ja-JP" altLang="en-US" sz="1200" dirty="0">
                <a:solidFill>
                  <a:prstClr val="black"/>
                </a:solidFill>
              </a:rPr>
              <a:t>）に関する検討調整会議」の設置・</a:t>
            </a:r>
            <a:r>
              <a:rPr lang="ja-JP" altLang="en-US" sz="1200" dirty="0" smtClean="0">
                <a:solidFill>
                  <a:prstClr val="black"/>
                </a:solidFill>
              </a:rPr>
              <a:t>開催</a:t>
            </a:r>
            <a:endParaRPr lang="en-US" altLang="ja-JP" sz="1200" dirty="0" smtClean="0">
              <a:solidFill>
                <a:prstClr val="black"/>
              </a:solidFill>
            </a:endParaRPr>
          </a:p>
          <a:p>
            <a:pPr marL="363536" lvl="0" indent="-95249">
              <a:spcBef>
                <a:spcPts val="300"/>
              </a:spcBef>
              <a:buFont typeface="Wingdings" panose="05000000000000000000" pitchFamily="2" charset="2"/>
              <a:buChar char="Ø"/>
            </a:pPr>
            <a:r>
              <a:rPr lang="ja-JP" altLang="en-US" sz="1200" dirty="0">
                <a:solidFill>
                  <a:prstClr val="black"/>
                </a:solidFill>
              </a:rPr>
              <a:t>　</a:t>
            </a:r>
            <a:r>
              <a:rPr lang="ja-JP" altLang="en-US" sz="1200" dirty="0" smtClean="0">
                <a:solidFill>
                  <a:prstClr val="black"/>
                </a:solidFill>
              </a:rPr>
              <a:t> ２月２日　推進チームの下に、「ジカ熱に関する関係省庁対策会議」の設置・開催</a:t>
            </a:r>
            <a:endParaRPr lang="en-US" altLang="ja-JP" sz="1200" dirty="0">
              <a:solidFill>
                <a:prstClr val="black"/>
              </a:solidFill>
            </a:endParaRPr>
          </a:p>
        </p:txBody>
      </p:sp>
      <p:sp>
        <p:nvSpPr>
          <p:cNvPr id="3" name="下矢印 2"/>
          <p:cNvSpPr/>
          <p:nvPr/>
        </p:nvSpPr>
        <p:spPr>
          <a:xfrm>
            <a:off x="4253752" y="6428638"/>
            <a:ext cx="1398495" cy="10207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下矢印 5"/>
          <p:cNvSpPr/>
          <p:nvPr/>
        </p:nvSpPr>
        <p:spPr>
          <a:xfrm>
            <a:off x="3722026" y="1528542"/>
            <a:ext cx="1602709" cy="949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テキスト ボックス 11"/>
          <p:cNvSpPr txBox="1"/>
          <p:nvPr/>
        </p:nvSpPr>
        <p:spPr>
          <a:xfrm>
            <a:off x="9333612" y="6538477"/>
            <a:ext cx="551330" cy="307777"/>
          </a:xfrm>
          <a:prstGeom prst="rect">
            <a:avLst/>
          </a:prstGeom>
          <a:noFill/>
        </p:spPr>
        <p:txBody>
          <a:bodyPr wrap="square" rtlCol="0">
            <a:spAutoFit/>
          </a:bodyPr>
          <a:lstStyle/>
          <a:p>
            <a:pPr algn="r"/>
            <a:r>
              <a:rPr lang="en-US" altLang="ja-JP" sz="1400" dirty="0" smtClean="0"/>
              <a:t>1</a:t>
            </a:r>
          </a:p>
        </p:txBody>
      </p:sp>
      <p:sp>
        <p:nvSpPr>
          <p:cNvPr id="5" name="正方形/長方形 4"/>
          <p:cNvSpPr/>
          <p:nvPr/>
        </p:nvSpPr>
        <p:spPr>
          <a:xfrm>
            <a:off x="8296835" y="69795"/>
            <a:ext cx="1588107" cy="50842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内閣官房</a:t>
            </a:r>
            <a:endParaRPr kumimoji="1" lang="en-US" altLang="ja-JP" sz="1100" dirty="0" smtClean="0">
              <a:solidFill>
                <a:schemeClr val="tx1"/>
              </a:solidFill>
            </a:endParaRPr>
          </a:p>
          <a:p>
            <a:pPr algn="ctr"/>
            <a:r>
              <a:rPr kumimoji="1" lang="ja-JP" altLang="en-US" sz="1100" dirty="0" smtClean="0">
                <a:solidFill>
                  <a:schemeClr val="tx1"/>
                </a:solidFill>
              </a:rPr>
              <a:t>国際感染症対策調整室</a:t>
            </a:r>
            <a:endParaRPr kumimoji="1" lang="en-US" altLang="ja-JP" sz="1100" dirty="0" smtClean="0">
              <a:solidFill>
                <a:schemeClr val="tx1"/>
              </a:solidFill>
            </a:endParaRPr>
          </a:p>
          <a:p>
            <a:pPr algn="ctr"/>
            <a:r>
              <a:rPr lang="ja-JP" altLang="en-US" sz="1100" dirty="0" smtClean="0">
                <a:solidFill>
                  <a:schemeClr val="tx1"/>
                </a:solidFill>
              </a:rPr>
              <a:t>提出</a:t>
            </a:r>
            <a:r>
              <a:rPr lang="ja-JP" altLang="en-US" sz="1100" dirty="0">
                <a:solidFill>
                  <a:schemeClr val="tx1"/>
                </a:solidFill>
              </a:rPr>
              <a:t>資料</a:t>
            </a:r>
            <a:endParaRPr kumimoji="1" lang="ja-JP" altLang="en-US" sz="1100" dirty="0">
              <a:solidFill>
                <a:schemeClr val="tx1"/>
              </a:solidFill>
            </a:endParaRPr>
          </a:p>
        </p:txBody>
      </p:sp>
    </p:spTree>
    <p:extLst>
      <p:ext uri="{BB962C8B-B14F-4D97-AF65-F5344CB8AC3E}">
        <p14:creationId xmlns:p14="http://schemas.microsoft.com/office/powerpoint/2010/main" val="3805987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789" y="2202782"/>
            <a:ext cx="9646275" cy="3803563"/>
          </a:xfrm>
          <a:prstGeom prst="roundRect">
            <a:avLst>
              <a:gd name="adj" fmla="val 2172"/>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n-ea"/>
            </a:endParaRPr>
          </a:p>
        </p:txBody>
      </p:sp>
      <p:sp>
        <p:nvSpPr>
          <p:cNvPr id="28" name="角丸四角形 27"/>
          <p:cNvSpPr/>
          <p:nvPr/>
        </p:nvSpPr>
        <p:spPr>
          <a:xfrm>
            <a:off x="128790" y="346325"/>
            <a:ext cx="6115495" cy="1795076"/>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174625" indent="-174625"/>
            <a:r>
              <a:rPr lang="ja-JP" altLang="en-US" sz="1400" dirty="0">
                <a:latin typeface="+mn-ea"/>
              </a:rPr>
              <a:t>○「国際的に脅威となる感染症対策の強化に関する基本方針」に基づき</a:t>
            </a:r>
            <a:r>
              <a:rPr lang="ja-JP" altLang="en-US" sz="1400" dirty="0" smtClean="0">
                <a:latin typeface="+mn-ea"/>
              </a:rPr>
              <a:t>、</a:t>
            </a:r>
            <a:endParaRPr lang="en-US" altLang="ja-JP" sz="1400" dirty="0" smtClean="0">
              <a:latin typeface="+mn-ea"/>
            </a:endParaRPr>
          </a:p>
          <a:p>
            <a:pPr marL="174625" indent="-174625"/>
            <a:r>
              <a:rPr lang="ja-JP" altLang="en-US" sz="1400" dirty="0">
                <a:latin typeface="+mn-ea"/>
              </a:rPr>
              <a:t> </a:t>
            </a:r>
            <a:r>
              <a:rPr lang="ja-JP" altLang="en-US" sz="1400" dirty="0" smtClean="0">
                <a:latin typeface="+mn-ea"/>
              </a:rPr>
              <a:t>  具体的</a:t>
            </a:r>
            <a:r>
              <a:rPr lang="ja-JP" altLang="en-US" sz="1400" dirty="0">
                <a:latin typeface="+mn-ea"/>
              </a:rPr>
              <a:t>かつ計画的な推進を図るための計画</a:t>
            </a:r>
            <a:endParaRPr lang="en-US" altLang="ja-JP" sz="1400" dirty="0">
              <a:latin typeface="+mn-ea"/>
            </a:endParaRPr>
          </a:p>
          <a:p>
            <a:r>
              <a:rPr lang="ja-JP" altLang="en-US" sz="1400" dirty="0">
                <a:latin typeface="+mn-ea"/>
              </a:rPr>
              <a:t>○計画期間 ： </a:t>
            </a:r>
            <a:r>
              <a:rPr lang="ja-JP" altLang="en-US" sz="1400" dirty="0" smtClean="0">
                <a:latin typeface="+mn-ea"/>
              </a:rPr>
              <a:t>平成</a:t>
            </a:r>
            <a:r>
              <a:rPr lang="en-US" altLang="ja-JP" sz="1400" dirty="0" smtClean="0">
                <a:latin typeface="+mn-ea"/>
              </a:rPr>
              <a:t>27</a:t>
            </a:r>
            <a:r>
              <a:rPr lang="ja-JP" altLang="en-US" sz="1400" dirty="0" smtClean="0">
                <a:latin typeface="+mn-ea"/>
              </a:rPr>
              <a:t>～</a:t>
            </a:r>
            <a:r>
              <a:rPr lang="en-US" altLang="ja-JP" sz="1400" dirty="0" smtClean="0">
                <a:latin typeface="+mn-ea"/>
              </a:rPr>
              <a:t>32</a:t>
            </a:r>
            <a:r>
              <a:rPr lang="ja-JP" altLang="en-US" sz="1400" dirty="0">
                <a:latin typeface="+mn-ea"/>
              </a:rPr>
              <a:t>年度までの</a:t>
            </a:r>
            <a:r>
              <a:rPr lang="ja-JP" altLang="en-US" sz="1400" dirty="0" smtClean="0">
                <a:latin typeface="+mn-ea"/>
              </a:rPr>
              <a:t>今後</a:t>
            </a:r>
            <a:r>
              <a:rPr lang="en-US" altLang="ja-JP" sz="1400" dirty="0" smtClean="0">
                <a:latin typeface="+mn-ea"/>
              </a:rPr>
              <a:t>5</a:t>
            </a:r>
            <a:r>
              <a:rPr lang="ja-JP" altLang="en-US" sz="1400" dirty="0" smtClean="0">
                <a:latin typeface="+mn-ea"/>
              </a:rPr>
              <a:t>年</a:t>
            </a:r>
            <a:r>
              <a:rPr lang="ja-JP" altLang="en-US" sz="1400" dirty="0">
                <a:latin typeface="+mn-ea"/>
              </a:rPr>
              <a:t>程度</a:t>
            </a:r>
            <a:endParaRPr lang="en-US" altLang="ja-JP" sz="1400" dirty="0">
              <a:latin typeface="+mn-ea"/>
            </a:endParaRPr>
          </a:p>
          <a:p>
            <a:r>
              <a:rPr lang="ja-JP" altLang="en-US" sz="1400" dirty="0">
                <a:latin typeface="+mn-ea"/>
              </a:rPr>
              <a:t>○構成：　</a:t>
            </a:r>
            <a:r>
              <a:rPr lang="ja-JP" altLang="en-US" sz="1400" b="1" dirty="0" smtClean="0">
                <a:latin typeface="+mn-ea"/>
              </a:rPr>
              <a:t>「我が国</a:t>
            </a:r>
            <a:r>
              <a:rPr lang="ja-JP" altLang="en-US" sz="1400" b="1" dirty="0">
                <a:latin typeface="+mn-ea"/>
              </a:rPr>
              <a:t>が目指すべき姿」</a:t>
            </a:r>
            <a:endParaRPr lang="en-US" altLang="ja-JP" sz="1400" b="1" dirty="0">
              <a:latin typeface="+mn-ea"/>
            </a:endParaRPr>
          </a:p>
          <a:p>
            <a:r>
              <a:rPr lang="ja-JP" altLang="en-US" sz="1400" b="1" dirty="0">
                <a:latin typeface="+mn-ea"/>
              </a:rPr>
              <a:t>　　　　　</a:t>
            </a:r>
            <a:r>
              <a:rPr lang="ja-JP" altLang="en-US" sz="1400" b="1" dirty="0" smtClean="0">
                <a:latin typeface="+mn-ea"/>
              </a:rPr>
              <a:t>　</a:t>
            </a:r>
            <a:r>
              <a:rPr lang="en-US" altLang="ja-JP" sz="1400" b="1" dirty="0" smtClean="0">
                <a:solidFill>
                  <a:schemeClr val="tx1"/>
                </a:solidFill>
                <a:latin typeface="+mn-ea"/>
              </a:rPr>
              <a:t>5</a:t>
            </a:r>
            <a:r>
              <a:rPr lang="ja-JP" altLang="en-US" sz="1400" b="1" dirty="0" err="1">
                <a:solidFill>
                  <a:schemeClr val="tx1"/>
                </a:solidFill>
                <a:latin typeface="+mn-ea"/>
              </a:rPr>
              <a:t>つの</a:t>
            </a:r>
            <a:r>
              <a:rPr lang="ja-JP" altLang="en-US" sz="1400" b="1" dirty="0">
                <a:solidFill>
                  <a:schemeClr val="tx1"/>
                </a:solidFill>
                <a:latin typeface="+mn-ea"/>
              </a:rPr>
              <a:t>重点プロジェクト（施策群）</a:t>
            </a:r>
            <a:endParaRPr lang="en-US" altLang="ja-JP" sz="1400" b="1" dirty="0">
              <a:solidFill>
                <a:schemeClr val="tx1"/>
              </a:solidFill>
              <a:latin typeface="+mn-ea"/>
            </a:endParaRPr>
          </a:p>
          <a:p>
            <a:r>
              <a:rPr lang="ja-JP" altLang="en-US" sz="1400" b="1" dirty="0">
                <a:solidFill>
                  <a:schemeClr val="tx1"/>
                </a:solidFill>
                <a:latin typeface="+mn-ea"/>
              </a:rPr>
              <a:t>　　　　　</a:t>
            </a:r>
            <a:r>
              <a:rPr lang="ja-JP" altLang="en-US" sz="1400" b="1" dirty="0" smtClean="0">
                <a:solidFill>
                  <a:schemeClr val="tx1"/>
                </a:solidFill>
                <a:latin typeface="+mn-ea"/>
              </a:rPr>
              <a:t>　</a:t>
            </a:r>
            <a:r>
              <a:rPr lang="en-US" altLang="ja-JP" sz="1400" b="1" dirty="0" smtClean="0">
                <a:solidFill>
                  <a:schemeClr val="tx1"/>
                </a:solidFill>
                <a:latin typeface="+mn-ea"/>
              </a:rPr>
              <a:t>67</a:t>
            </a:r>
            <a:r>
              <a:rPr lang="ja-JP" altLang="en-US" sz="1400" b="1" dirty="0" smtClean="0">
                <a:solidFill>
                  <a:schemeClr val="tx1"/>
                </a:solidFill>
                <a:latin typeface="+mn-ea"/>
              </a:rPr>
              <a:t>の</a:t>
            </a:r>
            <a:r>
              <a:rPr lang="ja-JP" altLang="en-US" sz="1400" b="1" dirty="0">
                <a:solidFill>
                  <a:schemeClr val="tx1"/>
                </a:solidFill>
                <a:latin typeface="+mn-ea"/>
              </a:rPr>
              <a:t>各分</a:t>
            </a:r>
            <a:r>
              <a:rPr lang="ja-JP" altLang="en-US" sz="1400" b="1" dirty="0">
                <a:latin typeface="+mn-ea"/>
              </a:rPr>
              <a:t>野別施策</a:t>
            </a:r>
            <a:endParaRPr lang="en-US" altLang="ja-JP" sz="1400" b="1" dirty="0">
              <a:latin typeface="+mn-ea"/>
            </a:endParaRPr>
          </a:p>
          <a:p>
            <a:pPr marL="174625" indent="-174625"/>
            <a:r>
              <a:rPr lang="ja-JP" altLang="en-US" sz="1400" b="1" dirty="0">
                <a:solidFill>
                  <a:schemeClr val="tx1"/>
                </a:solidFill>
                <a:latin typeface="+mn-ea"/>
              </a:rPr>
              <a:t>➡　</a:t>
            </a:r>
            <a:r>
              <a:rPr lang="ja-JP" altLang="en-US" sz="1400" b="1" dirty="0" smtClean="0">
                <a:solidFill>
                  <a:schemeClr val="tx1"/>
                </a:solidFill>
                <a:latin typeface="+mn-ea"/>
              </a:rPr>
              <a:t>西アフリカのエボラ出血熱の感染拡大の際の反省に立ちつつ、</a:t>
            </a:r>
            <a:endParaRPr lang="en-US" altLang="ja-JP" sz="1400" b="1" dirty="0" smtClean="0">
              <a:solidFill>
                <a:schemeClr val="tx1"/>
              </a:solidFill>
              <a:latin typeface="+mn-ea"/>
            </a:endParaRPr>
          </a:p>
          <a:p>
            <a:pPr marL="174625" indent="-174625"/>
            <a:r>
              <a:rPr lang="ja-JP" altLang="en-US" sz="1400" b="1" dirty="0">
                <a:solidFill>
                  <a:schemeClr val="tx1"/>
                </a:solidFill>
                <a:latin typeface="+mn-ea"/>
              </a:rPr>
              <a:t>　</a:t>
            </a:r>
            <a:r>
              <a:rPr lang="ja-JP" altLang="en-US" sz="1400" b="1" dirty="0" smtClean="0">
                <a:solidFill>
                  <a:schemeClr val="tx1"/>
                </a:solidFill>
                <a:latin typeface="+mn-ea"/>
              </a:rPr>
              <a:t>　我が国</a:t>
            </a:r>
            <a:r>
              <a:rPr lang="ja-JP" altLang="en-US" sz="1400" b="1" dirty="0">
                <a:latin typeface="+mn-ea"/>
              </a:rPr>
              <a:t>が提唱してきた「人間の安全保障</a:t>
            </a:r>
            <a:r>
              <a:rPr lang="ja-JP" altLang="en-US" sz="1400" b="1" dirty="0" smtClean="0">
                <a:latin typeface="+mn-ea"/>
              </a:rPr>
              <a:t>」を具体化</a:t>
            </a:r>
            <a:endParaRPr lang="ja-JP" altLang="en-US" sz="1400" b="1" dirty="0">
              <a:latin typeface="+mn-ea"/>
            </a:endParaRPr>
          </a:p>
        </p:txBody>
      </p:sp>
      <p:sp>
        <p:nvSpPr>
          <p:cNvPr id="35" name="角丸四角形 34"/>
          <p:cNvSpPr/>
          <p:nvPr/>
        </p:nvSpPr>
        <p:spPr>
          <a:xfrm>
            <a:off x="257577" y="2379723"/>
            <a:ext cx="4829578" cy="2550093"/>
          </a:xfrm>
          <a:prstGeom prst="roundRect">
            <a:avLst>
              <a:gd name="adj" fmla="val 6290"/>
            </a:avLst>
          </a:prstGeom>
          <a:solidFill>
            <a:srgbClr val="FFFFFF"/>
          </a:solidFill>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endParaRPr lang="en-US" altLang="ja-JP" sz="400" dirty="0">
              <a:solidFill>
                <a:schemeClr val="tx1"/>
              </a:solidFill>
              <a:latin typeface="+mn-ea"/>
            </a:endParaRPr>
          </a:p>
          <a:p>
            <a:pPr marL="174624" indent="-174624">
              <a:spcAft>
                <a:spcPts val="600"/>
              </a:spcAft>
            </a:pPr>
            <a:r>
              <a:rPr lang="en-US" altLang="ja-JP" sz="1500" b="1" dirty="0">
                <a:solidFill>
                  <a:schemeClr val="tx1"/>
                </a:solidFill>
                <a:effectLst>
                  <a:outerShdw blurRad="38100" dist="38100" dir="2700000" algn="tl">
                    <a:srgbClr val="000000">
                      <a:alpha val="43137"/>
                    </a:srgbClr>
                  </a:outerShdw>
                </a:effectLst>
                <a:latin typeface="+mn-ea"/>
              </a:rPr>
              <a:t>(1)</a:t>
            </a:r>
            <a:r>
              <a:rPr lang="ja-JP" altLang="en-US" sz="1500" b="1" dirty="0">
                <a:solidFill>
                  <a:schemeClr val="tx1"/>
                </a:solidFill>
                <a:effectLst>
                  <a:outerShdw blurRad="38100" dist="38100" dir="2700000" algn="tl">
                    <a:srgbClr val="000000">
                      <a:alpha val="43137"/>
                    </a:srgbClr>
                  </a:outerShdw>
                </a:effectLst>
                <a:latin typeface="+mn-ea"/>
              </a:rPr>
              <a:t>感染症危機時に様々な国際</a:t>
            </a:r>
            <a:r>
              <a:rPr lang="ja-JP" altLang="en-US" sz="1500" b="1" dirty="0" smtClean="0">
                <a:solidFill>
                  <a:schemeClr val="tx1"/>
                </a:solidFill>
                <a:effectLst>
                  <a:outerShdw blurRad="38100" dist="38100" dir="2700000" algn="tl">
                    <a:srgbClr val="000000">
                      <a:alpha val="43137"/>
                    </a:srgbClr>
                  </a:outerShdw>
                </a:effectLst>
                <a:latin typeface="+mn-ea"/>
              </a:rPr>
              <a:t>機関が連携し、迅速・</a:t>
            </a:r>
            <a:r>
              <a:rPr lang="en-US" altLang="ja-JP" sz="1500" b="1" dirty="0" smtClean="0">
                <a:solidFill>
                  <a:schemeClr val="tx1"/>
                </a:solidFill>
                <a:effectLst>
                  <a:outerShdw blurRad="38100" dist="38100" dir="2700000" algn="tl">
                    <a:srgbClr val="000000">
                      <a:alpha val="43137"/>
                    </a:srgbClr>
                  </a:outerShdw>
                </a:effectLst>
                <a:latin typeface="+mn-ea"/>
              </a:rPr>
              <a:t/>
            </a:r>
            <a:br>
              <a:rPr lang="en-US" altLang="ja-JP" sz="1500" b="1" dirty="0" smtClean="0">
                <a:solidFill>
                  <a:schemeClr val="tx1"/>
                </a:solidFill>
                <a:effectLst>
                  <a:outerShdw blurRad="38100" dist="38100" dir="2700000" algn="tl">
                    <a:srgbClr val="000000">
                      <a:alpha val="43137"/>
                    </a:srgbClr>
                  </a:outerShdw>
                </a:effectLst>
                <a:latin typeface="+mn-ea"/>
              </a:rPr>
            </a:br>
            <a:r>
              <a:rPr lang="ja-JP" altLang="en-US" sz="1500" b="1" dirty="0" smtClean="0">
                <a:solidFill>
                  <a:schemeClr val="tx1"/>
                </a:solidFill>
                <a:effectLst>
                  <a:outerShdw blurRad="38100" dist="38100" dir="2700000" algn="tl">
                    <a:srgbClr val="000000">
                      <a:alpha val="43137"/>
                    </a:srgbClr>
                  </a:outerShdw>
                </a:effectLst>
                <a:latin typeface="+mn-ea"/>
              </a:rPr>
              <a:t>効果的</a:t>
            </a:r>
            <a:r>
              <a:rPr lang="ja-JP" altLang="en-US" sz="1500" b="1" dirty="0">
                <a:solidFill>
                  <a:schemeClr val="tx1"/>
                </a:solidFill>
                <a:effectLst>
                  <a:outerShdw blurRad="38100" dist="38100" dir="2700000" algn="tl">
                    <a:srgbClr val="000000">
                      <a:alpha val="43137"/>
                    </a:srgbClr>
                  </a:outerShdw>
                </a:effectLst>
                <a:latin typeface="+mn-ea"/>
              </a:rPr>
              <a:t>に対処できる仕組みが構築</a:t>
            </a:r>
            <a:r>
              <a:rPr lang="ja-JP" altLang="en-US" sz="1500" b="1" dirty="0" smtClean="0">
                <a:solidFill>
                  <a:schemeClr val="tx1"/>
                </a:solidFill>
                <a:effectLst>
                  <a:outerShdw blurRad="38100" dist="38100" dir="2700000" algn="tl">
                    <a:srgbClr val="000000">
                      <a:alpha val="43137"/>
                    </a:srgbClr>
                  </a:outerShdw>
                </a:effectLst>
                <a:latin typeface="+mn-ea"/>
              </a:rPr>
              <a:t>された国際社会</a:t>
            </a:r>
            <a:endParaRPr lang="en-US" altLang="ja-JP" sz="1500" b="1" dirty="0">
              <a:solidFill>
                <a:schemeClr val="tx1"/>
              </a:solidFill>
              <a:effectLst>
                <a:outerShdw blurRad="38100" dist="38100" dir="2700000" algn="tl">
                  <a:srgbClr val="000000">
                    <a:alpha val="43137"/>
                  </a:srgbClr>
                </a:outerShdw>
              </a:effectLst>
              <a:latin typeface="+mn-ea"/>
            </a:endParaRPr>
          </a:p>
          <a:p>
            <a:pPr marL="285748" indent="-285748">
              <a:buFont typeface="Wingdings" panose="05000000000000000000" pitchFamily="2" charset="2"/>
              <a:buChar char="l"/>
            </a:pPr>
            <a:r>
              <a:rPr lang="ja-JP" altLang="en-US" sz="1300" dirty="0">
                <a:solidFill>
                  <a:schemeClr val="tx1"/>
                </a:solidFill>
                <a:latin typeface="ＭＳ Ｐ明朝" panose="02020600040205080304" pitchFamily="18" charset="-128"/>
                <a:ea typeface="ＭＳ Ｐ明朝" panose="02020600040205080304" pitchFamily="18" charset="-128"/>
              </a:rPr>
              <a:t>発生国における感染</a:t>
            </a:r>
            <a:r>
              <a:rPr lang="ja-JP" altLang="en-US" sz="1300" dirty="0" smtClean="0">
                <a:solidFill>
                  <a:schemeClr val="tx1"/>
                </a:solidFill>
                <a:latin typeface="ＭＳ Ｐ明朝" panose="02020600040205080304" pitchFamily="18" charset="-128"/>
                <a:ea typeface="ＭＳ Ｐ明朝" panose="02020600040205080304" pitchFamily="18" charset="-128"/>
              </a:rPr>
              <a:t>の検知</a:t>
            </a:r>
            <a:r>
              <a:rPr lang="ja-JP" altLang="en-US" sz="1300" dirty="0">
                <a:solidFill>
                  <a:schemeClr val="tx1"/>
                </a:solidFill>
                <a:latin typeface="ＭＳ Ｐ明朝" panose="02020600040205080304" pitchFamily="18" charset="-128"/>
                <a:ea typeface="ＭＳ Ｐ明朝" panose="02020600040205080304" pitchFamily="18" charset="-128"/>
              </a:rPr>
              <a:t>、</a:t>
            </a:r>
            <a:r>
              <a:rPr lang="ja-JP" altLang="en-US" sz="1300" dirty="0" smtClean="0">
                <a:solidFill>
                  <a:schemeClr val="tx1"/>
                </a:solidFill>
                <a:latin typeface="ＭＳ Ｐ明朝" panose="02020600040205080304" pitchFamily="18" charset="-128"/>
                <a:ea typeface="ＭＳ Ｐ明朝" panose="02020600040205080304" pitchFamily="18" charset="-128"/>
              </a:rPr>
              <a:t>早期</a:t>
            </a:r>
            <a:r>
              <a:rPr lang="ja-JP" altLang="en-US" sz="1300" dirty="0">
                <a:solidFill>
                  <a:schemeClr val="tx1"/>
                </a:solidFill>
                <a:latin typeface="ＭＳ Ｐ明朝" panose="02020600040205080304" pitchFamily="18" charset="-128"/>
                <a:ea typeface="ＭＳ Ｐ明朝" panose="02020600040205080304" pitchFamily="18" charset="-128"/>
              </a:rPr>
              <a:t>封じ込め・感染拡大の防止</a:t>
            </a:r>
            <a:endParaRPr lang="en-US" altLang="ja-JP" sz="1300" dirty="0">
              <a:solidFill>
                <a:schemeClr val="tx1"/>
              </a:solidFill>
              <a:latin typeface="ＭＳ Ｐ明朝" panose="02020600040205080304" pitchFamily="18" charset="-128"/>
              <a:ea typeface="ＭＳ Ｐ明朝" panose="02020600040205080304" pitchFamily="18" charset="-128"/>
            </a:endParaRPr>
          </a:p>
          <a:p>
            <a:pPr marL="285748" indent="-285748">
              <a:buFont typeface="Wingdings" panose="05000000000000000000" pitchFamily="2" charset="2"/>
              <a:buChar char="Ø"/>
            </a:pPr>
            <a:r>
              <a:rPr lang="ja-JP" altLang="en-US" sz="1300" u="sng" dirty="0">
                <a:solidFill>
                  <a:schemeClr val="tx1"/>
                </a:solidFill>
                <a:latin typeface="+mn-ea"/>
              </a:rPr>
              <a:t>発生</a:t>
            </a:r>
            <a:r>
              <a:rPr lang="ja-JP" altLang="en-US" sz="1300" u="sng" dirty="0" smtClean="0">
                <a:solidFill>
                  <a:schemeClr val="tx1"/>
                </a:solidFill>
                <a:latin typeface="+mn-ea"/>
              </a:rPr>
              <a:t>国、ドナー国や</a:t>
            </a:r>
            <a:r>
              <a:rPr lang="en-US" altLang="ja-JP" sz="1300" u="sng" dirty="0" smtClean="0">
                <a:solidFill>
                  <a:schemeClr val="tx1"/>
                </a:solidFill>
                <a:latin typeface="+mn-ea"/>
              </a:rPr>
              <a:t>WHO</a:t>
            </a:r>
            <a:r>
              <a:rPr lang="ja-JP" altLang="en-US" sz="1300" u="sng" dirty="0" smtClean="0">
                <a:solidFill>
                  <a:schemeClr val="tx1"/>
                </a:solidFill>
                <a:latin typeface="+mn-ea"/>
              </a:rPr>
              <a:t>等国際機関が</a:t>
            </a:r>
            <a:r>
              <a:rPr lang="en-US" altLang="ja-JP" sz="1300" u="sng" dirty="0">
                <a:solidFill>
                  <a:schemeClr val="tx1"/>
                </a:solidFill>
                <a:latin typeface="+mn-ea"/>
              </a:rPr>
              <a:t>NGO</a:t>
            </a:r>
            <a:r>
              <a:rPr lang="ja-JP" altLang="en-US" sz="1300" u="sng" dirty="0">
                <a:solidFill>
                  <a:schemeClr val="tx1"/>
                </a:solidFill>
                <a:latin typeface="+mn-ea"/>
              </a:rPr>
              <a:t>等民間組織</a:t>
            </a:r>
            <a:r>
              <a:rPr lang="ja-JP" altLang="en-US" sz="1300" u="sng" dirty="0" smtClean="0">
                <a:solidFill>
                  <a:schemeClr val="tx1"/>
                </a:solidFill>
                <a:latin typeface="+mn-ea"/>
              </a:rPr>
              <a:t>と協調</a:t>
            </a:r>
            <a:r>
              <a:rPr lang="ja-JP" altLang="en-US" sz="1300" u="sng" dirty="0">
                <a:solidFill>
                  <a:schemeClr val="tx1"/>
                </a:solidFill>
                <a:latin typeface="+mn-ea"/>
              </a:rPr>
              <a:t>しつつ、有機的に連携</a:t>
            </a:r>
            <a:endParaRPr lang="en-US" altLang="ja-JP" sz="1300" u="sng" dirty="0">
              <a:solidFill>
                <a:schemeClr val="tx1"/>
              </a:solidFill>
              <a:latin typeface="+mn-ea"/>
            </a:endParaRPr>
          </a:p>
          <a:p>
            <a:endParaRPr lang="en-US" altLang="ja-JP" sz="1500" dirty="0">
              <a:solidFill>
                <a:schemeClr val="tx1"/>
              </a:solidFill>
              <a:latin typeface="HGPｺﾞｼｯｸE" panose="020B0900000000000000" pitchFamily="50" charset="-128"/>
              <a:ea typeface="HGPｺﾞｼｯｸE" panose="020B0900000000000000" pitchFamily="50" charset="-128"/>
            </a:endParaRPr>
          </a:p>
        </p:txBody>
      </p:sp>
      <p:sp>
        <p:nvSpPr>
          <p:cNvPr id="45" name="角丸四角形 44"/>
          <p:cNvSpPr/>
          <p:nvPr/>
        </p:nvSpPr>
        <p:spPr>
          <a:xfrm>
            <a:off x="4977096" y="2379723"/>
            <a:ext cx="4669179" cy="2550093"/>
          </a:xfrm>
          <a:prstGeom prst="roundRect">
            <a:avLst>
              <a:gd name="adj" fmla="val 6290"/>
            </a:avLst>
          </a:prstGeom>
          <a:solidFill>
            <a:srgbClr val="FFFFFF"/>
          </a:solidFill>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endParaRPr lang="en-US" altLang="ja-JP" sz="400" b="1" dirty="0">
              <a:solidFill>
                <a:schemeClr val="tx1"/>
              </a:solidFill>
              <a:latin typeface="+mn-ea"/>
            </a:endParaRPr>
          </a:p>
          <a:p>
            <a:pPr marL="174624" indent="-174624">
              <a:spcAft>
                <a:spcPts val="600"/>
              </a:spcAft>
            </a:pPr>
            <a:r>
              <a:rPr lang="en-US" altLang="ja-JP" sz="1500" b="1" dirty="0">
                <a:solidFill>
                  <a:schemeClr val="tx1"/>
                </a:solidFill>
                <a:effectLst>
                  <a:outerShdw blurRad="38100" dist="38100" dir="2700000" algn="tl">
                    <a:srgbClr val="000000">
                      <a:alpha val="43137"/>
                    </a:srgbClr>
                  </a:outerShdw>
                </a:effectLst>
                <a:latin typeface="+mn-ea"/>
              </a:rPr>
              <a:t>(2)</a:t>
            </a:r>
            <a:r>
              <a:rPr lang="ja-JP" altLang="en-US" sz="1500" b="1" dirty="0">
                <a:solidFill>
                  <a:schemeClr val="tx1"/>
                </a:solidFill>
                <a:effectLst>
                  <a:outerShdw blurRad="38100" dist="38100" dir="2700000" algn="tl">
                    <a:srgbClr val="000000">
                      <a:alpha val="43137"/>
                    </a:srgbClr>
                  </a:outerShdw>
                </a:effectLst>
                <a:latin typeface="+mn-ea"/>
              </a:rPr>
              <a:t>途上国の保健システムが感染症危機</a:t>
            </a:r>
            <a:r>
              <a:rPr lang="ja-JP" altLang="en-US" sz="1500" b="1" dirty="0" smtClean="0">
                <a:solidFill>
                  <a:schemeClr val="tx1"/>
                </a:solidFill>
                <a:effectLst>
                  <a:outerShdw blurRad="38100" dist="38100" dir="2700000" algn="tl">
                    <a:srgbClr val="000000">
                      <a:alpha val="43137"/>
                    </a:srgbClr>
                  </a:outerShdw>
                </a:effectLst>
                <a:latin typeface="+mn-ea"/>
              </a:rPr>
              <a:t>にも対応</a:t>
            </a:r>
            <a:r>
              <a:rPr lang="ja-JP" altLang="en-US" sz="1500" b="1" dirty="0">
                <a:solidFill>
                  <a:schemeClr val="tx1"/>
                </a:solidFill>
                <a:effectLst>
                  <a:outerShdw blurRad="38100" dist="38100" dir="2700000" algn="tl">
                    <a:srgbClr val="000000">
                      <a:alpha val="43137"/>
                    </a:srgbClr>
                  </a:outerShdw>
                </a:effectLst>
                <a:latin typeface="+mn-ea"/>
              </a:rPr>
              <a:t>できるように強化・整備</a:t>
            </a:r>
            <a:r>
              <a:rPr lang="ja-JP" altLang="en-US" sz="1500" b="1" dirty="0" smtClean="0">
                <a:solidFill>
                  <a:schemeClr val="tx1"/>
                </a:solidFill>
                <a:effectLst>
                  <a:outerShdw blurRad="38100" dist="38100" dir="2700000" algn="tl">
                    <a:srgbClr val="000000">
                      <a:alpha val="43137"/>
                    </a:srgbClr>
                  </a:outerShdw>
                </a:effectLst>
                <a:latin typeface="+mn-ea"/>
              </a:rPr>
              <a:t>された国際社会</a:t>
            </a:r>
            <a:endParaRPr lang="en-US" altLang="ja-JP" sz="1500" dirty="0" smtClean="0">
              <a:solidFill>
                <a:schemeClr val="tx1"/>
              </a:solidFill>
              <a:latin typeface="ＭＳ Ｐ明朝" panose="02020600040205080304" pitchFamily="18" charset="-128"/>
              <a:ea typeface="ＭＳ Ｐ明朝" panose="02020600040205080304" pitchFamily="18" charset="-128"/>
            </a:endParaRPr>
          </a:p>
          <a:p>
            <a:pPr marL="285748" indent="-285748">
              <a:buFont typeface="Wingdings" panose="05000000000000000000" pitchFamily="2" charset="2"/>
              <a:buChar char="l"/>
            </a:pPr>
            <a:r>
              <a:rPr lang="ja-JP" altLang="en-US" sz="1300" dirty="0" smtClean="0">
                <a:solidFill>
                  <a:schemeClr val="tx1"/>
                </a:solidFill>
                <a:latin typeface="ＭＳ Ｐ明朝" panose="02020600040205080304" pitchFamily="18" charset="-128"/>
                <a:ea typeface="ＭＳ Ｐ明朝" panose="02020600040205080304" pitchFamily="18" charset="-128"/>
              </a:rPr>
              <a:t>感染症に適切に対応するための平時からの事前の取組（</a:t>
            </a:r>
            <a:r>
              <a:rPr lang="en-US" altLang="ja-JP" sz="1300" dirty="0" smtClean="0">
                <a:solidFill>
                  <a:schemeClr val="tx1"/>
                </a:solidFill>
                <a:latin typeface="ＭＳ Ｐ明朝" panose="02020600040205080304" pitchFamily="18" charset="-128"/>
                <a:ea typeface="ＭＳ Ｐ明朝" panose="02020600040205080304" pitchFamily="18" charset="-128"/>
              </a:rPr>
              <a:t>Preparedness</a:t>
            </a:r>
            <a:r>
              <a:rPr lang="ja-JP" altLang="en-US" sz="1300" dirty="0" smtClean="0">
                <a:solidFill>
                  <a:schemeClr val="tx1"/>
                </a:solidFill>
                <a:latin typeface="ＭＳ Ｐ明朝" panose="02020600040205080304" pitchFamily="18" charset="-128"/>
                <a:ea typeface="ＭＳ Ｐ明朝" panose="02020600040205080304" pitchFamily="18" charset="-128"/>
              </a:rPr>
              <a:t>）</a:t>
            </a:r>
            <a:endParaRPr lang="en-US" altLang="ja-JP" sz="1300" dirty="0">
              <a:solidFill>
                <a:schemeClr val="tx1"/>
              </a:solidFill>
              <a:latin typeface="ＭＳ Ｐ明朝" panose="02020600040205080304" pitchFamily="18" charset="-128"/>
              <a:ea typeface="ＭＳ Ｐ明朝" panose="02020600040205080304" pitchFamily="18" charset="-128"/>
            </a:endParaRPr>
          </a:p>
          <a:p>
            <a:pPr marL="285748" indent="-285748">
              <a:buFont typeface="Wingdings" panose="05000000000000000000" pitchFamily="2" charset="2"/>
              <a:buChar char="Ø"/>
            </a:pPr>
            <a:r>
              <a:rPr lang="ja-JP" altLang="en-US" sz="1300" u="sng" dirty="0">
                <a:solidFill>
                  <a:schemeClr val="tx1"/>
                </a:solidFill>
                <a:latin typeface="+mn-ea"/>
              </a:rPr>
              <a:t>基礎的な保健医療サービスが脆弱な途上国に対し、</a:t>
            </a:r>
            <a:r>
              <a:rPr lang="ja-JP" altLang="en-US" sz="1300" u="sng" dirty="0" smtClean="0">
                <a:solidFill>
                  <a:schemeClr val="tx1"/>
                </a:solidFill>
                <a:latin typeface="+mn-ea"/>
              </a:rPr>
              <a:t>保健</a:t>
            </a:r>
            <a:endParaRPr lang="en-US" altLang="ja-JP" sz="1300" u="sng" dirty="0" smtClean="0">
              <a:solidFill>
                <a:schemeClr val="tx1"/>
              </a:solidFill>
              <a:latin typeface="+mn-ea"/>
            </a:endParaRPr>
          </a:p>
          <a:p>
            <a:r>
              <a:rPr lang="ja-JP" altLang="en-US" sz="1300" dirty="0">
                <a:solidFill>
                  <a:schemeClr val="tx1"/>
                </a:solidFill>
                <a:latin typeface="+mn-ea"/>
              </a:rPr>
              <a:t>　</a:t>
            </a:r>
            <a:r>
              <a:rPr lang="ja-JP" altLang="en-US" sz="1300" dirty="0" smtClean="0">
                <a:solidFill>
                  <a:schemeClr val="tx1"/>
                </a:solidFill>
                <a:latin typeface="+mn-ea"/>
              </a:rPr>
              <a:t>　 </a:t>
            </a:r>
            <a:r>
              <a:rPr lang="ja-JP" altLang="en-US" sz="1300" u="sng" dirty="0" smtClean="0">
                <a:solidFill>
                  <a:schemeClr val="tx1"/>
                </a:solidFill>
                <a:latin typeface="+mn-ea"/>
              </a:rPr>
              <a:t>システム</a:t>
            </a:r>
            <a:r>
              <a:rPr lang="ja-JP" altLang="en-US" sz="1300" u="sng" dirty="0">
                <a:solidFill>
                  <a:schemeClr val="tx1"/>
                </a:solidFill>
                <a:latin typeface="+mn-ea"/>
              </a:rPr>
              <a:t>の強化に</a:t>
            </a:r>
            <a:r>
              <a:rPr lang="ja-JP" altLang="en-US" sz="1300" u="sng" dirty="0" smtClean="0">
                <a:solidFill>
                  <a:schemeClr val="tx1"/>
                </a:solidFill>
                <a:latin typeface="+mn-ea"/>
              </a:rPr>
              <a:t>資する積極的</a:t>
            </a:r>
            <a:r>
              <a:rPr lang="ja-JP" altLang="en-US" sz="1300" u="sng" dirty="0">
                <a:solidFill>
                  <a:schemeClr val="tx1"/>
                </a:solidFill>
                <a:latin typeface="+mn-ea"/>
              </a:rPr>
              <a:t>・具体的な貢献を推進</a:t>
            </a:r>
            <a:endParaRPr lang="en-US" altLang="ja-JP" sz="1300" u="sng" dirty="0">
              <a:solidFill>
                <a:schemeClr val="tx1"/>
              </a:solidFill>
              <a:latin typeface="+mn-ea"/>
            </a:endParaRPr>
          </a:p>
        </p:txBody>
      </p:sp>
      <p:sp>
        <p:nvSpPr>
          <p:cNvPr id="46" name="角丸四角形 45"/>
          <p:cNvSpPr/>
          <p:nvPr/>
        </p:nvSpPr>
        <p:spPr>
          <a:xfrm>
            <a:off x="563168" y="3884010"/>
            <a:ext cx="8851288" cy="929891"/>
          </a:xfrm>
          <a:prstGeom prst="roundRect">
            <a:avLst>
              <a:gd name="adj" fmla="val 10193"/>
            </a:avLst>
          </a:prstGeom>
          <a:solidFill>
            <a:srgbClr val="FFFFFF"/>
          </a:solidFill>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sz="1500" b="1" dirty="0">
                <a:solidFill>
                  <a:schemeClr val="tx1"/>
                </a:solidFill>
                <a:effectLst>
                  <a:outerShdw blurRad="38100" dist="38100" dir="2700000" algn="tl">
                    <a:srgbClr val="000000">
                      <a:alpha val="43137"/>
                    </a:srgbClr>
                  </a:outerShdw>
                </a:effectLst>
                <a:latin typeface="+mn-ea"/>
              </a:rPr>
              <a:t>(3)</a:t>
            </a:r>
            <a:r>
              <a:rPr lang="ja-JP" altLang="en-US" sz="1500" b="1" dirty="0">
                <a:solidFill>
                  <a:schemeClr val="tx1"/>
                </a:solidFill>
                <a:effectLst>
                  <a:outerShdw blurRad="38100" dist="38100" dir="2700000" algn="tl">
                    <a:srgbClr val="000000">
                      <a:alpha val="43137"/>
                    </a:srgbClr>
                  </a:outerShdw>
                </a:effectLst>
                <a:latin typeface="+mn-ea"/>
              </a:rPr>
              <a:t>我が国</a:t>
            </a:r>
            <a:r>
              <a:rPr lang="ja-JP" altLang="en-US" sz="1500" b="1" dirty="0" smtClean="0">
                <a:solidFill>
                  <a:schemeClr val="tx1"/>
                </a:solidFill>
                <a:effectLst>
                  <a:outerShdw blurRad="38100" dist="38100" dir="2700000" algn="tl">
                    <a:srgbClr val="000000">
                      <a:alpha val="43137"/>
                    </a:srgbClr>
                  </a:outerShdw>
                </a:effectLst>
                <a:latin typeface="+mn-ea"/>
              </a:rPr>
              <a:t>の主導的</a:t>
            </a:r>
            <a:r>
              <a:rPr lang="ja-JP" altLang="en-US" sz="1500" b="1" dirty="0">
                <a:solidFill>
                  <a:schemeClr val="tx1"/>
                </a:solidFill>
                <a:effectLst>
                  <a:outerShdw blurRad="38100" dist="38100" dir="2700000" algn="tl">
                    <a:srgbClr val="000000">
                      <a:alpha val="43137"/>
                    </a:srgbClr>
                  </a:outerShdw>
                </a:effectLst>
                <a:latin typeface="+mn-ea"/>
              </a:rPr>
              <a:t>な取組により感染症</a:t>
            </a:r>
            <a:r>
              <a:rPr lang="ja-JP" altLang="en-US" sz="1500" b="1" dirty="0" smtClean="0">
                <a:solidFill>
                  <a:schemeClr val="tx1"/>
                </a:solidFill>
                <a:effectLst>
                  <a:outerShdw blurRad="38100" dist="38100" dir="2700000" algn="tl">
                    <a:srgbClr val="000000">
                      <a:alpha val="43137"/>
                    </a:srgbClr>
                  </a:outerShdw>
                </a:effectLst>
                <a:latin typeface="+mn-ea"/>
              </a:rPr>
              <a:t>危機時に適切に対応できるアジア太平洋・アフリカ地域</a:t>
            </a:r>
            <a:endParaRPr lang="en-US" altLang="ja-JP" sz="1500" b="1" dirty="0">
              <a:solidFill>
                <a:schemeClr val="tx1"/>
              </a:solidFill>
              <a:effectLst>
                <a:outerShdw blurRad="38100" dist="38100" dir="2700000" algn="tl">
                  <a:srgbClr val="000000">
                    <a:alpha val="43137"/>
                  </a:srgbClr>
                </a:outerShdw>
              </a:effectLst>
              <a:latin typeface="+mn-ea"/>
            </a:endParaRPr>
          </a:p>
          <a:p>
            <a:pPr marL="285748" indent="-285748">
              <a:buFont typeface="Wingdings" panose="05000000000000000000" pitchFamily="2" charset="2"/>
              <a:buChar char="Ø"/>
            </a:pPr>
            <a:r>
              <a:rPr lang="en-US" altLang="ja-JP" sz="1300" dirty="0" smtClean="0">
                <a:solidFill>
                  <a:schemeClr val="tx1"/>
                </a:solidFill>
                <a:latin typeface="+mn-ea"/>
              </a:rPr>
              <a:t>(</a:t>
            </a:r>
            <a:r>
              <a:rPr lang="en-US" altLang="ja-JP" sz="1300" dirty="0">
                <a:solidFill>
                  <a:schemeClr val="tx1"/>
                </a:solidFill>
                <a:latin typeface="+mn-ea"/>
              </a:rPr>
              <a:t>1)</a:t>
            </a:r>
            <a:r>
              <a:rPr lang="ja-JP" altLang="en-US" sz="1300" dirty="0">
                <a:solidFill>
                  <a:schemeClr val="tx1"/>
                </a:solidFill>
                <a:latin typeface="+mn-ea"/>
              </a:rPr>
              <a:t>の感染症危機時の対処の仕組みの構築や</a:t>
            </a:r>
            <a:r>
              <a:rPr lang="en-US" altLang="ja-JP" sz="1300" dirty="0">
                <a:solidFill>
                  <a:schemeClr val="tx1"/>
                </a:solidFill>
                <a:latin typeface="+mn-ea"/>
              </a:rPr>
              <a:t>(2)</a:t>
            </a:r>
            <a:r>
              <a:rPr lang="ja-JP" altLang="en-US" sz="1300" dirty="0">
                <a:solidFill>
                  <a:schemeClr val="tx1"/>
                </a:solidFill>
                <a:latin typeface="+mn-ea"/>
              </a:rPr>
              <a:t>の保健システムの強化に</a:t>
            </a:r>
            <a:r>
              <a:rPr lang="ja-JP" altLang="en-US" sz="1300" dirty="0" smtClean="0">
                <a:solidFill>
                  <a:schemeClr val="tx1"/>
                </a:solidFill>
                <a:latin typeface="+mn-ea"/>
              </a:rPr>
              <a:t>ついて、</a:t>
            </a:r>
            <a:endParaRPr lang="en-US" altLang="ja-JP" sz="1300" dirty="0" smtClean="0">
              <a:solidFill>
                <a:schemeClr val="tx1"/>
              </a:solidFill>
              <a:latin typeface="+mn-ea"/>
            </a:endParaRPr>
          </a:p>
          <a:p>
            <a:r>
              <a:rPr lang="ja-JP" altLang="en-US" sz="1300" dirty="0">
                <a:solidFill>
                  <a:schemeClr val="tx1"/>
                </a:solidFill>
                <a:latin typeface="+mn-ea"/>
              </a:rPr>
              <a:t>　</a:t>
            </a:r>
            <a:r>
              <a:rPr lang="ja-JP" altLang="en-US" sz="1300" dirty="0" smtClean="0">
                <a:solidFill>
                  <a:schemeClr val="tx1"/>
                </a:solidFill>
                <a:latin typeface="+mn-ea"/>
              </a:rPr>
              <a:t>　</a:t>
            </a:r>
            <a:r>
              <a:rPr lang="ja-JP" altLang="en-US" sz="1300" u="sng" dirty="0" smtClean="0">
                <a:solidFill>
                  <a:schemeClr val="tx1"/>
                </a:solidFill>
                <a:latin typeface="+mn-ea"/>
              </a:rPr>
              <a:t>・　特にアジア太平洋地域で、我が国が主導的取組</a:t>
            </a:r>
            <a:r>
              <a:rPr lang="ja-JP" altLang="en-US" sz="1300" u="sng" dirty="0">
                <a:solidFill>
                  <a:schemeClr val="tx1"/>
                </a:solidFill>
                <a:latin typeface="+mn-ea"/>
              </a:rPr>
              <a:t>を</a:t>
            </a:r>
            <a:r>
              <a:rPr lang="ja-JP" altLang="en-US" sz="1300" u="sng" dirty="0" smtClean="0">
                <a:solidFill>
                  <a:schemeClr val="tx1"/>
                </a:solidFill>
                <a:latin typeface="+mn-ea"/>
              </a:rPr>
              <a:t>推進</a:t>
            </a:r>
            <a:endParaRPr lang="en-US" altLang="ja-JP" sz="1300" u="sng" dirty="0" smtClean="0">
              <a:solidFill>
                <a:schemeClr val="tx1"/>
              </a:solidFill>
              <a:latin typeface="+mn-ea"/>
            </a:endParaRPr>
          </a:p>
          <a:p>
            <a:r>
              <a:rPr lang="ja-JP" altLang="en-US" sz="1300" dirty="0" smtClean="0">
                <a:solidFill>
                  <a:schemeClr val="tx1"/>
                </a:solidFill>
                <a:latin typeface="+mn-ea"/>
              </a:rPr>
              <a:t>　　</a:t>
            </a:r>
            <a:r>
              <a:rPr lang="ja-JP" altLang="en-US" sz="1300" u="sng" dirty="0" smtClean="0">
                <a:solidFill>
                  <a:schemeClr val="tx1"/>
                </a:solidFill>
                <a:latin typeface="+mn-ea"/>
              </a:rPr>
              <a:t>・　ＴＩＣＡＤ</a:t>
            </a:r>
            <a:r>
              <a:rPr lang="en-US" altLang="ja-JP" sz="1300" u="sng" dirty="0" smtClean="0">
                <a:solidFill>
                  <a:schemeClr val="tx1"/>
                </a:solidFill>
                <a:latin typeface="+mn-ea"/>
              </a:rPr>
              <a:t>Ⅵ</a:t>
            </a:r>
            <a:r>
              <a:rPr lang="ja-JP" altLang="en-US" sz="1300" u="sng" dirty="0" smtClean="0">
                <a:solidFill>
                  <a:schemeClr val="tx1"/>
                </a:solidFill>
                <a:latin typeface="+mn-ea"/>
              </a:rPr>
              <a:t>等を通じて、アフリカ地域に貢献</a:t>
            </a:r>
            <a:endParaRPr lang="en-US" altLang="ja-JP" sz="1300" u="sng" dirty="0">
              <a:solidFill>
                <a:schemeClr val="tx1"/>
              </a:solidFill>
              <a:latin typeface="+mn-ea"/>
            </a:endParaRPr>
          </a:p>
        </p:txBody>
      </p:sp>
      <p:sp>
        <p:nvSpPr>
          <p:cNvPr id="47" name="角丸四角形 46"/>
          <p:cNvSpPr/>
          <p:nvPr/>
        </p:nvSpPr>
        <p:spPr>
          <a:xfrm>
            <a:off x="257577" y="4975267"/>
            <a:ext cx="9388699" cy="919774"/>
          </a:xfrm>
          <a:prstGeom prst="roundRect">
            <a:avLst>
              <a:gd name="adj" fmla="val 6290"/>
            </a:avLst>
          </a:prstGeom>
          <a:solidFill>
            <a:srgbClr val="FFFFFF"/>
          </a:solidFill>
          <a:ln>
            <a:solidFill>
              <a:schemeClr val="tx2"/>
            </a:solidFill>
          </a:ln>
        </p:spPr>
        <p:style>
          <a:lnRef idx="2">
            <a:schemeClr val="accent6"/>
          </a:lnRef>
          <a:fillRef idx="1">
            <a:schemeClr val="lt1"/>
          </a:fillRef>
          <a:effectRef idx="0">
            <a:schemeClr val="accent6"/>
          </a:effectRef>
          <a:fontRef idx="minor">
            <a:schemeClr val="dk1"/>
          </a:fontRef>
        </p:style>
        <p:txBody>
          <a:bodyPr rtlCol="0" anchor="t"/>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en-US" altLang="ja-JP" sz="1500" b="1" dirty="0">
                <a:effectLst>
                  <a:outerShdw blurRad="38100" dist="38100" dir="2700000" algn="tl">
                    <a:srgbClr val="000000">
                      <a:alpha val="43137"/>
                    </a:srgbClr>
                  </a:outerShdw>
                </a:effectLst>
                <a:latin typeface="+mn-ea"/>
              </a:rPr>
              <a:t>(4)</a:t>
            </a:r>
            <a:r>
              <a:rPr lang="ja-JP" altLang="en-US" sz="1500" b="1" dirty="0">
                <a:effectLst>
                  <a:outerShdw blurRad="38100" dist="38100" dir="2700000" algn="tl">
                    <a:srgbClr val="000000">
                      <a:alpha val="43137"/>
                    </a:srgbClr>
                  </a:outerShdw>
                </a:effectLst>
                <a:latin typeface="+mn-ea"/>
              </a:rPr>
              <a:t>国内の感染症対策に係る体制が強化された社会</a:t>
            </a:r>
            <a:endParaRPr lang="en-US" altLang="ja-JP" sz="1500" b="1" dirty="0">
              <a:effectLst>
                <a:outerShdw blurRad="38100" dist="38100" dir="2700000" algn="tl">
                  <a:srgbClr val="000000">
                    <a:alpha val="43137"/>
                  </a:srgbClr>
                </a:outerShdw>
              </a:effectLst>
              <a:latin typeface="+mn-ea"/>
            </a:endParaRPr>
          </a:p>
          <a:p>
            <a:pPr algn="ctr"/>
            <a:r>
              <a:rPr lang="ja-JP" altLang="en-US" sz="1300" dirty="0">
                <a:latin typeface="+mn-ea"/>
              </a:rPr>
              <a:t>　　</a:t>
            </a:r>
            <a:r>
              <a:rPr lang="ja-JP" altLang="en-US" sz="1300" dirty="0" smtClean="0">
                <a:latin typeface="+mn-ea"/>
              </a:rPr>
              <a:t>　　　　　</a:t>
            </a:r>
            <a:r>
              <a:rPr lang="en-US" altLang="ja-JP" sz="1300" dirty="0" smtClean="0">
                <a:latin typeface="ＭＳ Ｐ明朝" panose="02020600040205080304" pitchFamily="18" charset="-128"/>
                <a:ea typeface="ＭＳ Ｐ明朝" panose="02020600040205080304" pitchFamily="18" charset="-128"/>
              </a:rPr>
              <a:t>※</a:t>
            </a:r>
            <a:r>
              <a:rPr lang="ja-JP" altLang="en-US" sz="1300" dirty="0">
                <a:latin typeface="ＭＳ Ｐ明朝" panose="02020600040205080304" pitchFamily="18" charset="-128"/>
                <a:ea typeface="ＭＳ Ｐ明朝" panose="02020600040205080304" pitchFamily="18" charset="-128"/>
              </a:rPr>
              <a:t>韓国における</a:t>
            </a:r>
            <a:r>
              <a:rPr lang="en-US" altLang="ja-JP" sz="1300" dirty="0">
                <a:latin typeface="ＭＳ Ｐ明朝" panose="02020600040205080304" pitchFamily="18" charset="-128"/>
                <a:ea typeface="ＭＳ Ｐ明朝" panose="02020600040205080304" pitchFamily="18" charset="-128"/>
              </a:rPr>
              <a:t>MERS</a:t>
            </a:r>
            <a:r>
              <a:rPr lang="ja-JP" altLang="en-US" sz="1300" dirty="0">
                <a:latin typeface="ＭＳ Ｐ明朝" panose="02020600040205080304" pitchFamily="18" charset="-128"/>
                <a:ea typeface="ＭＳ Ｐ明朝" panose="02020600040205080304" pitchFamily="18" charset="-128"/>
              </a:rPr>
              <a:t>の影響（経済損失予測：</a:t>
            </a:r>
            <a:r>
              <a:rPr lang="en-US" altLang="ja-JP" sz="1300" dirty="0">
                <a:latin typeface="ＭＳ Ｐ明朝" panose="02020600040205080304" pitchFamily="18" charset="-128"/>
                <a:ea typeface="ＭＳ Ｐ明朝" panose="02020600040205080304" pitchFamily="18" charset="-128"/>
              </a:rPr>
              <a:t>9</a:t>
            </a:r>
            <a:r>
              <a:rPr lang="ja-JP" altLang="en-US" sz="1300" dirty="0">
                <a:latin typeface="ＭＳ Ｐ明朝" panose="02020600040205080304" pitchFamily="18" charset="-128"/>
                <a:ea typeface="ＭＳ Ｐ明朝" panose="02020600040205080304" pitchFamily="18" charset="-128"/>
              </a:rPr>
              <a:t>兆</a:t>
            </a:r>
            <a:r>
              <a:rPr lang="en-US" altLang="ja-JP" sz="1300" dirty="0">
                <a:latin typeface="ＭＳ Ｐ明朝" panose="02020600040205080304" pitchFamily="18" charset="-128"/>
                <a:ea typeface="ＭＳ Ｐ明朝" panose="02020600040205080304" pitchFamily="18" charset="-128"/>
              </a:rPr>
              <a:t>3,373</a:t>
            </a:r>
            <a:r>
              <a:rPr lang="ja-JP" altLang="en-US" sz="1300" dirty="0" smtClean="0">
                <a:latin typeface="ＭＳ Ｐ明朝" panose="02020600040205080304" pitchFamily="18" charset="-128"/>
                <a:ea typeface="ＭＳ Ｐ明朝" panose="02020600040205080304" pitchFamily="18" charset="-128"/>
              </a:rPr>
              <a:t>億ウォン</a:t>
            </a:r>
            <a:r>
              <a:rPr lang="ja-JP" altLang="en-US" sz="1300" dirty="0">
                <a:latin typeface="ＭＳ Ｐ明朝" panose="02020600040205080304" pitchFamily="18" charset="-128"/>
                <a:ea typeface="ＭＳ Ｐ明朝" panose="02020600040205080304" pitchFamily="18" charset="-128"/>
              </a:rPr>
              <a:t>（対</a:t>
            </a:r>
            <a:r>
              <a:rPr lang="en-US" altLang="ja-JP" sz="1300" dirty="0">
                <a:latin typeface="ＭＳ Ｐ明朝" panose="02020600040205080304" pitchFamily="18" charset="-128"/>
                <a:ea typeface="ＭＳ Ｐ明朝" panose="02020600040205080304" pitchFamily="18" charset="-128"/>
              </a:rPr>
              <a:t>GDP</a:t>
            </a:r>
            <a:r>
              <a:rPr lang="ja-JP" altLang="en-US" sz="1300" dirty="0">
                <a:latin typeface="ＭＳ Ｐ明朝" panose="02020600040205080304" pitchFamily="18" charset="-128"/>
                <a:ea typeface="ＭＳ Ｐ明朝" panose="02020600040205080304" pitchFamily="18" charset="-128"/>
              </a:rPr>
              <a:t>比</a:t>
            </a:r>
            <a:r>
              <a:rPr lang="en-US" altLang="ja-JP" sz="1300" dirty="0">
                <a:latin typeface="ＭＳ Ｐ明朝" panose="02020600040205080304" pitchFamily="18" charset="-128"/>
                <a:ea typeface="ＭＳ Ｐ明朝" panose="02020600040205080304" pitchFamily="18" charset="-128"/>
              </a:rPr>
              <a:t>0.61%</a:t>
            </a:r>
            <a:r>
              <a:rPr lang="ja-JP" altLang="en-US" sz="1300" dirty="0">
                <a:latin typeface="ＭＳ Ｐ明朝" panose="02020600040205080304" pitchFamily="18" charset="-128"/>
                <a:ea typeface="ＭＳ Ｐ明朝" panose="02020600040205080304" pitchFamily="18" charset="-128"/>
              </a:rPr>
              <a:t>））</a:t>
            </a:r>
            <a:endParaRPr lang="en-US" altLang="ja-JP" sz="1300" dirty="0">
              <a:latin typeface="ＭＳ Ｐ明朝" panose="02020600040205080304" pitchFamily="18" charset="-128"/>
              <a:ea typeface="ＭＳ Ｐ明朝" panose="02020600040205080304" pitchFamily="18" charset="-128"/>
            </a:endParaRPr>
          </a:p>
          <a:p>
            <a:pPr algn="ctr"/>
            <a:r>
              <a:rPr lang="ja-JP" altLang="en-US" sz="1300" dirty="0" smtClean="0">
                <a:latin typeface="ＭＳ Ｐ明朝" panose="02020600040205080304" pitchFamily="18" charset="-128"/>
                <a:ea typeface="ＭＳ Ｐ明朝" panose="02020600040205080304" pitchFamily="18" charset="-128"/>
              </a:rPr>
              <a:t>　　　　</a:t>
            </a:r>
            <a:r>
              <a:rPr lang="ja-JP" altLang="en-US" sz="1300" dirty="0">
                <a:latin typeface="ＭＳ Ｐ明朝" panose="02020600040205080304" pitchFamily="18" charset="-128"/>
                <a:ea typeface="ＭＳ Ｐ明朝" panose="02020600040205080304" pitchFamily="18" charset="-128"/>
              </a:rPr>
              <a:t>　→　</a:t>
            </a:r>
            <a:r>
              <a:rPr lang="ja-JP" altLang="en-US" sz="1300" u="sng" dirty="0">
                <a:latin typeface="ＭＳ Ｐ明朝" panose="02020600040205080304" pitchFamily="18" charset="-128"/>
                <a:ea typeface="ＭＳ Ｐ明朝" panose="02020600040205080304" pitchFamily="18" charset="-128"/>
              </a:rPr>
              <a:t>日本で同程度の経済損失が発生した場合</a:t>
            </a:r>
            <a:r>
              <a:rPr lang="ja-JP" altLang="en-US" sz="1300" dirty="0">
                <a:latin typeface="ＭＳ Ｐ明朝" panose="02020600040205080304" pitchFamily="18" charset="-128"/>
                <a:ea typeface="ＭＳ Ｐ明朝" panose="02020600040205080304" pitchFamily="18" charset="-128"/>
              </a:rPr>
              <a:t>には、粗い推計で、</a:t>
            </a:r>
            <a:r>
              <a:rPr lang="ja-JP" altLang="en-US" sz="1300" u="sng" dirty="0">
                <a:latin typeface="ＭＳ Ｐ明朝" panose="02020600040205080304" pitchFamily="18" charset="-128"/>
                <a:ea typeface="ＭＳ Ｐ明朝" panose="02020600040205080304" pitchFamily="18" charset="-128"/>
              </a:rPr>
              <a:t>約</a:t>
            </a:r>
            <a:r>
              <a:rPr lang="en-US" altLang="ja-JP" sz="1300" u="sng" dirty="0">
                <a:latin typeface="ＭＳ Ｐ明朝" panose="02020600040205080304" pitchFamily="18" charset="-128"/>
                <a:ea typeface="ＭＳ Ｐ明朝" panose="02020600040205080304" pitchFamily="18" charset="-128"/>
              </a:rPr>
              <a:t>3</a:t>
            </a:r>
            <a:r>
              <a:rPr lang="ja-JP" altLang="en-US" sz="1300" u="sng" dirty="0">
                <a:latin typeface="ＭＳ Ｐ明朝" panose="02020600040205080304" pitchFamily="18" charset="-128"/>
                <a:ea typeface="ＭＳ Ｐ明朝" panose="02020600040205080304" pitchFamily="18" charset="-128"/>
              </a:rPr>
              <a:t>兆円</a:t>
            </a:r>
            <a:r>
              <a:rPr lang="ja-JP" altLang="en-US" sz="1300" dirty="0">
                <a:latin typeface="ＭＳ Ｐ明朝" panose="02020600040205080304" pitchFamily="18" charset="-128"/>
                <a:ea typeface="ＭＳ Ｐ明朝" panose="02020600040205080304" pitchFamily="18" charset="-128"/>
              </a:rPr>
              <a:t>の</a:t>
            </a:r>
            <a:r>
              <a:rPr lang="en-US" altLang="ja-JP" sz="1300" dirty="0">
                <a:latin typeface="ＭＳ Ｐ明朝" panose="02020600040205080304" pitchFamily="18" charset="-128"/>
                <a:ea typeface="ＭＳ Ｐ明朝" panose="02020600040205080304" pitchFamily="18" charset="-128"/>
              </a:rPr>
              <a:t>GDP</a:t>
            </a:r>
            <a:r>
              <a:rPr lang="ja-JP" altLang="en-US" sz="1300" dirty="0">
                <a:latin typeface="ＭＳ Ｐ明朝" panose="02020600040205080304" pitchFamily="18" charset="-128"/>
                <a:ea typeface="ＭＳ Ｐ明朝" panose="02020600040205080304" pitchFamily="18" charset="-128"/>
              </a:rPr>
              <a:t>の減少</a:t>
            </a:r>
            <a:endParaRPr lang="en-US" altLang="ja-JP" sz="1300" dirty="0">
              <a:latin typeface="ＭＳ Ｐ明朝" panose="02020600040205080304" pitchFamily="18" charset="-128"/>
              <a:ea typeface="ＭＳ Ｐ明朝" panose="02020600040205080304" pitchFamily="18" charset="-128"/>
            </a:endParaRPr>
          </a:p>
          <a:p>
            <a:pPr marL="285748" indent="-285748" algn="ctr">
              <a:buFont typeface="Wingdings" panose="05000000000000000000" pitchFamily="2" charset="2"/>
              <a:buChar char="Ø"/>
            </a:pPr>
            <a:r>
              <a:rPr lang="ja-JP" altLang="en-US" sz="1300" u="sng" dirty="0">
                <a:latin typeface="+mn-ea"/>
              </a:rPr>
              <a:t>保健医療サービス体制、感染症に係る検査・研究体制、人的基盤等の国内体制を確立</a:t>
            </a:r>
            <a:endParaRPr lang="en-US" altLang="ja-JP" sz="1300" u="sng" dirty="0">
              <a:latin typeface="+mn-ea"/>
            </a:endParaRPr>
          </a:p>
        </p:txBody>
      </p:sp>
      <p:sp>
        <p:nvSpPr>
          <p:cNvPr id="16" name="タイトル 1"/>
          <p:cNvSpPr txBox="1">
            <a:spLocks/>
          </p:cNvSpPr>
          <p:nvPr/>
        </p:nvSpPr>
        <p:spPr>
          <a:xfrm>
            <a:off x="0" y="-5578"/>
            <a:ext cx="9906000" cy="334523"/>
          </a:xfrm>
          <a:prstGeom prst="rect">
            <a:avLst/>
          </a:prstGeom>
          <a:gradFill>
            <a:gsLst>
              <a:gs pos="0">
                <a:schemeClr val="accent1"/>
              </a:gs>
              <a:gs pos="50000">
                <a:schemeClr val="bg1"/>
              </a:gs>
              <a:gs pos="100000">
                <a:schemeClr val="accent1"/>
              </a:gs>
            </a:gsLst>
            <a:lin ang="5400000" scaled="1"/>
          </a:gradFill>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国際的に脅威となる感染症対策の強化に関する基本</a:t>
            </a:r>
            <a:r>
              <a:rPr lang="ja-JP" altLang="en-US" sz="1800" dirty="0" smtClean="0">
                <a:latin typeface="HGS創英角ｺﾞｼｯｸUB" panose="020B0900000000000000" pitchFamily="50" charset="-128"/>
                <a:ea typeface="HGS創英角ｺﾞｼｯｸUB" panose="020B0900000000000000" pitchFamily="50" charset="-128"/>
              </a:rPr>
              <a:t>計画（</a:t>
            </a:r>
            <a:r>
              <a:rPr lang="ja-JP" altLang="en-US" sz="1800" dirty="0">
                <a:latin typeface="HGS創英角ｺﾞｼｯｸUB" panose="020B0900000000000000" pitchFamily="50" charset="-128"/>
                <a:ea typeface="HGS創英角ｺﾞｼｯｸUB" panose="020B0900000000000000" pitchFamily="50" charset="-128"/>
              </a:rPr>
              <a:t>概要）</a:t>
            </a:r>
          </a:p>
        </p:txBody>
      </p:sp>
      <p:sp>
        <p:nvSpPr>
          <p:cNvPr id="75" name="角丸四角形 74"/>
          <p:cNvSpPr/>
          <p:nvPr/>
        </p:nvSpPr>
        <p:spPr>
          <a:xfrm>
            <a:off x="128789" y="6102000"/>
            <a:ext cx="9646275" cy="287416"/>
          </a:xfrm>
          <a:prstGeom prst="roundRect">
            <a:avLst>
              <a:gd name="adj" fmla="val 50000"/>
            </a:avLst>
          </a:prstGeom>
          <a:solidFill>
            <a:srgbClr val="99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latin typeface="+mn-ea"/>
              </a:rPr>
              <a:t>5</a:t>
            </a:r>
            <a:r>
              <a:rPr lang="ja-JP" altLang="en-US" sz="1600" b="1" dirty="0" err="1" smtClean="0">
                <a:solidFill>
                  <a:schemeClr val="tx1"/>
                </a:solidFill>
                <a:latin typeface="+mn-ea"/>
              </a:rPr>
              <a:t>つの</a:t>
            </a:r>
            <a:r>
              <a:rPr lang="ja-JP" altLang="en-US" sz="1600" b="1" dirty="0">
                <a:solidFill>
                  <a:schemeClr val="tx1"/>
                </a:solidFill>
                <a:latin typeface="+mn-ea"/>
              </a:rPr>
              <a:t>重点プロジェクト（施策群）</a:t>
            </a:r>
            <a:r>
              <a:rPr lang="ja-JP" altLang="en-US" sz="1600" b="1" dirty="0" smtClean="0">
                <a:solidFill>
                  <a:schemeClr val="tx1"/>
                </a:solidFill>
                <a:latin typeface="+mn-ea"/>
              </a:rPr>
              <a:t>・</a:t>
            </a:r>
            <a:r>
              <a:rPr lang="en-US" altLang="ja-JP" sz="1600" b="1" dirty="0" smtClean="0">
                <a:solidFill>
                  <a:schemeClr val="tx1"/>
                </a:solidFill>
                <a:latin typeface="+mn-ea"/>
              </a:rPr>
              <a:t>67</a:t>
            </a:r>
            <a:r>
              <a:rPr lang="ja-JP" altLang="en-US" sz="1600" b="1" dirty="0" smtClean="0">
                <a:solidFill>
                  <a:schemeClr val="tx1"/>
                </a:solidFill>
                <a:latin typeface="+mn-ea"/>
              </a:rPr>
              <a:t>の</a:t>
            </a:r>
            <a:r>
              <a:rPr lang="ja-JP" altLang="en-US" sz="1600" b="1" dirty="0">
                <a:solidFill>
                  <a:schemeClr val="tx1"/>
                </a:solidFill>
                <a:latin typeface="+mn-ea"/>
              </a:rPr>
              <a:t>各分野別施策の計画的かつ具体的な推進</a:t>
            </a:r>
          </a:p>
        </p:txBody>
      </p:sp>
      <p:sp>
        <p:nvSpPr>
          <p:cNvPr id="76" name="角丸四角形 75"/>
          <p:cNvSpPr/>
          <p:nvPr/>
        </p:nvSpPr>
        <p:spPr>
          <a:xfrm>
            <a:off x="128788" y="6534000"/>
            <a:ext cx="9646275" cy="301566"/>
          </a:xfrm>
          <a:prstGeom prst="roundRect">
            <a:avLst>
              <a:gd name="adj" fmla="val 50000"/>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altLang="ja-JP" sz="1600" b="1" dirty="0" smtClean="0">
                <a:solidFill>
                  <a:srgbClr val="CC3300"/>
                </a:solidFill>
                <a:latin typeface="+mn-ea"/>
              </a:rPr>
              <a:t>G7</a:t>
            </a:r>
            <a:r>
              <a:rPr lang="ja-JP" altLang="en-US" sz="1600" b="1" dirty="0" smtClean="0">
                <a:solidFill>
                  <a:srgbClr val="CC3300"/>
                </a:solidFill>
                <a:latin typeface="+mn-ea"/>
              </a:rPr>
              <a:t>議長国として、国際的な議論を主導するとともに、国際協力・国内対策を</a:t>
            </a:r>
            <a:r>
              <a:rPr lang="ja-JP" altLang="en-US" sz="1600" b="1" dirty="0">
                <a:solidFill>
                  <a:srgbClr val="CC3300"/>
                </a:solidFill>
                <a:latin typeface="+mn-ea"/>
              </a:rPr>
              <a:t>更に強化</a:t>
            </a:r>
          </a:p>
        </p:txBody>
      </p:sp>
      <p:sp>
        <p:nvSpPr>
          <p:cNvPr id="77" name="角丸四角形 76"/>
          <p:cNvSpPr/>
          <p:nvPr/>
        </p:nvSpPr>
        <p:spPr>
          <a:xfrm>
            <a:off x="2303930" y="2127145"/>
            <a:ext cx="5276572" cy="219380"/>
          </a:xfrm>
          <a:prstGeom prst="roundRect">
            <a:avLst>
              <a:gd name="adj" fmla="val 50000"/>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smtClean="0">
                <a:solidFill>
                  <a:prstClr val="black"/>
                </a:solidFill>
              </a:rPr>
              <a:t>我が国</a:t>
            </a:r>
            <a:r>
              <a:rPr lang="ja-JP" altLang="en-US" sz="1400" b="1" dirty="0">
                <a:solidFill>
                  <a:prstClr val="black"/>
                </a:solidFill>
              </a:rPr>
              <a:t>が目指すべき姿</a:t>
            </a:r>
          </a:p>
        </p:txBody>
      </p:sp>
      <p:sp>
        <p:nvSpPr>
          <p:cNvPr id="3" name="雲形吹き出し 2"/>
          <p:cNvSpPr/>
          <p:nvPr/>
        </p:nvSpPr>
        <p:spPr>
          <a:xfrm>
            <a:off x="5867410" y="369202"/>
            <a:ext cx="3778865" cy="1237749"/>
          </a:xfrm>
          <a:prstGeom prst="cloudCallout">
            <a:avLst>
              <a:gd name="adj1" fmla="val -23312"/>
              <a:gd name="adj2" fmla="val 85846"/>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bg1"/>
                </a:solidFill>
                <a:latin typeface="HG丸ｺﾞｼｯｸM-PRO" panose="020F0600000000000000" pitchFamily="50" charset="-128"/>
                <a:ea typeface="HG丸ｺﾞｼｯｸM-PRO" panose="020F0600000000000000" pitchFamily="50" charset="-128"/>
              </a:rPr>
              <a:t>絶え間な</a:t>
            </a:r>
            <a:r>
              <a:rPr lang="ja-JP" altLang="en-US" sz="1600" dirty="0">
                <a:solidFill>
                  <a:schemeClr val="bg1"/>
                </a:solidFill>
                <a:latin typeface="HG丸ｺﾞｼｯｸM-PRO" panose="020F0600000000000000" pitchFamily="50" charset="-128"/>
                <a:ea typeface="HG丸ｺﾞｼｯｸM-PRO" panose="020F0600000000000000" pitchFamily="50" charset="-128"/>
              </a:rPr>
              <a:t>い</a:t>
            </a:r>
            <a:r>
              <a:rPr lang="ja-JP" altLang="en-US" sz="1600" dirty="0" smtClean="0">
                <a:solidFill>
                  <a:schemeClr val="bg1"/>
                </a:solidFill>
                <a:latin typeface="HG丸ｺﾞｼｯｸM-PRO" panose="020F0600000000000000" pitchFamily="50" charset="-128"/>
                <a:ea typeface="HG丸ｺﾞｼｯｸM-PRO" panose="020F0600000000000000" pitchFamily="50" charset="-128"/>
              </a:rPr>
              <a:t>感染症の脅威への挑戦</a:t>
            </a:r>
            <a:endParaRPr lang="en-US" altLang="ja-JP" sz="1600" dirty="0" smtClean="0">
              <a:solidFill>
                <a:schemeClr val="bg1"/>
              </a:solidFill>
              <a:latin typeface="HG丸ｺﾞｼｯｸM-PRO" panose="020F0600000000000000" pitchFamily="50" charset="-128"/>
              <a:ea typeface="HG丸ｺﾞｼｯｸM-PRO" panose="020F0600000000000000" pitchFamily="50" charset="-128"/>
            </a:endParaRPr>
          </a:p>
        </p:txBody>
      </p:sp>
      <p:sp>
        <p:nvSpPr>
          <p:cNvPr id="17" name="テキスト ボックス 16"/>
          <p:cNvSpPr txBox="1"/>
          <p:nvPr/>
        </p:nvSpPr>
        <p:spPr>
          <a:xfrm>
            <a:off x="9333612" y="6538477"/>
            <a:ext cx="551330" cy="307777"/>
          </a:xfrm>
          <a:prstGeom prst="rect">
            <a:avLst/>
          </a:prstGeom>
          <a:noFill/>
        </p:spPr>
        <p:txBody>
          <a:bodyPr wrap="square" rtlCol="0">
            <a:spAutoFit/>
          </a:bodyPr>
          <a:lstStyle/>
          <a:p>
            <a:pPr algn="r"/>
            <a:fld id="{8C81EA6B-28C4-4C9A-AE37-1A8EE6571629}" type="slidenum">
              <a:rPr lang="ja-JP" altLang="en-US" sz="1400" smtClean="0"/>
              <a:t>2</a:t>
            </a:fld>
            <a:endParaRPr lang="ja-JP" altLang="en-US" sz="1400" dirty="0"/>
          </a:p>
        </p:txBody>
      </p:sp>
      <p:sp>
        <p:nvSpPr>
          <p:cNvPr id="18" name="テキスト ボックス 17"/>
          <p:cNvSpPr txBox="1"/>
          <p:nvPr/>
        </p:nvSpPr>
        <p:spPr>
          <a:xfrm>
            <a:off x="6244285" y="1229907"/>
            <a:ext cx="3170171" cy="713534"/>
          </a:xfrm>
          <a:prstGeom prst="roundRect">
            <a:avLst/>
          </a:prstGeom>
          <a:ln/>
        </p:spPr>
        <p:style>
          <a:lnRef idx="1">
            <a:schemeClr val="accent2"/>
          </a:lnRef>
          <a:fillRef idx="3">
            <a:schemeClr val="accent2"/>
          </a:fillRef>
          <a:effectRef idx="2">
            <a:schemeClr val="accent2"/>
          </a:effectRef>
          <a:fontRef idx="minor">
            <a:schemeClr val="lt1"/>
          </a:fontRef>
        </p:style>
        <p:txBody>
          <a:bodyPr wrap="square" rtlCol="0">
            <a:noAutofit/>
          </a:bodyPr>
          <a:lstStyle/>
          <a:p>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国連「持続可能な開発のための</a:t>
            </a:r>
            <a:r>
              <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rPr>
              <a:t>2030</a:t>
            </a:r>
            <a:r>
              <a:rPr lang="ja-JP" altLang="en-US" sz="1000" dirty="0">
                <a:solidFill>
                  <a:schemeClr val="bg1"/>
                </a:solidFill>
                <a:latin typeface="HGS創英角ｺﾞｼｯｸUB" panose="020B0900000000000000" pitchFamily="50" charset="-128"/>
                <a:ea typeface="HGS創英角ｺﾞｼｯｸUB" panose="020B0900000000000000" pitchFamily="50" charset="-128"/>
              </a:rPr>
              <a:t>アジェンダ</a:t>
            </a:r>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a:t>
            </a:r>
            <a:endPar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endParaRPr>
          </a:p>
          <a:p>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a:t>
            </a:r>
            <a:r>
              <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rPr>
              <a:t>2030</a:t>
            </a:r>
            <a:r>
              <a:rPr lang="ja-JP" altLang="en-US" sz="1000" dirty="0">
                <a:solidFill>
                  <a:schemeClr val="bg1"/>
                </a:solidFill>
                <a:latin typeface="HGS創英角ｺﾞｼｯｸUB" panose="020B0900000000000000" pitchFamily="50" charset="-128"/>
                <a:ea typeface="HGS創英角ｺﾞｼｯｸUB" panose="020B0900000000000000" pitchFamily="50" charset="-128"/>
              </a:rPr>
              <a:t>年までに、エイズ、結核、マラリア</a:t>
            </a:r>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及び</a:t>
            </a:r>
            <a:r>
              <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rPr>
              <a:t/>
            </a:r>
            <a:br>
              <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rPr>
            </a:br>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　顧みられない熱帯病を制圧</a:t>
            </a:r>
            <a:endParaRPr lang="en-US" altLang="ja-JP" sz="1000" dirty="0" smtClean="0">
              <a:solidFill>
                <a:schemeClr val="bg1"/>
              </a:solidFill>
              <a:latin typeface="HGS創英角ｺﾞｼｯｸUB" panose="020B0900000000000000" pitchFamily="50" charset="-128"/>
              <a:ea typeface="HGS創英角ｺﾞｼｯｸUB" panose="020B0900000000000000" pitchFamily="50" charset="-128"/>
            </a:endParaRPr>
          </a:p>
          <a:p>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a:t>
            </a:r>
            <a:r>
              <a:rPr lang="en-US" altLang="ja-JP" sz="1000" dirty="0">
                <a:solidFill>
                  <a:schemeClr val="bg1"/>
                </a:solidFill>
                <a:latin typeface="HGS創英角ｺﾞｼｯｸUB" panose="020B0900000000000000" pitchFamily="50" charset="-128"/>
                <a:ea typeface="HGS創英角ｺﾞｼｯｸUB" panose="020B0900000000000000" pitchFamily="50" charset="-128"/>
              </a:rPr>
              <a:t>2030</a:t>
            </a:r>
            <a:r>
              <a:rPr lang="ja-JP" altLang="en-US" sz="1000" dirty="0">
                <a:solidFill>
                  <a:schemeClr val="bg1"/>
                </a:solidFill>
                <a:latin typeface="HGS創英角ｺﾞｼｯｸUB" panose="020B0900000000000000" pitchFamily="50" charset="-128"/>
                <a:ea typeface="HGS創英角ｺﾞｼｯｸUB" panose="020B0900000000000000" pitchFamily="50" charset="-128"/>
              </a:rPr>
              <a:t>年までに乳幼児の予防可能な死亡</a:t>
            </a:r>
            <a:r>
              <a:rPr lang="ja-JP" altLang="en-US" sz="1000" dirty="0" smtClean="0">
                <a:solidFill>
                  <a:schemeClr val="bg1"/>
                </a:solidFill>
                <a:latin typeface="HGS創英角ｺﾞｼｯｸUB" panose="020B0900000000000000" pitchFamily="50" charset="-128"/>
                <a:ea typeface="HGS創英角ｺﾞｼｯｸUB" panose="020B0900000000000000" pitchFamily="50" charset="-128"/>
              </a:rPr>
              <a:t>を根絶</a:t>
            </a:r>
            <a:endParaRPr lang="ja-JP" altLang="en-US" sz="10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48" name="下矢印 47"/>
          <p:cNvSpPr/>
          <p:nvPr/>
        </p:nvSpPr>
        <p:spPr>
          <a:xfrm>
            <a:off x="4482355" y="5940491"/>
            <a:ext cx="838200" cy="1613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下矢印 13"/>
          <p:cNvSpPr/>
          <p:nvPr/>
        </p:nvSpPr>
        <p:spPr>
          <a:xfrm>
            <a:off x="4491319" y="6406653"/>
            <a:ext cx="838200" cy="1613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Tree>
    <p:extLst>
      <p:ext uri="{BB962C8B-B14F-4D97-AF65-F5344CB8AC3E}">
        <p14:creationId xmlns:p14="http://schemas.microsoft.com/office/powerpoint/2010/main" val="884037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メモ 14"/>
          <p:cNvSpPr/>
          <p:nvPr/>
        </p:nvSpPr>
        <p:spPr>
          <a:xfrm>
            <a:off x="3550100" y="2142372"/>
            <a:ext cx="6237843" cy="4321928"/>
          </a:xfrm>
          <a:prstGeom prst="foldedCorner">
            <a:avLst>
              <a:gd name="adj" fmla="val 3182"/>
            </a:avLst>
          </a:prstGeom>
          <a:solidFill>
            <a:srgbClr val="99CC0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角丸四角形 16"/>
          <p:cNvSpPr/>
          <p:nvPr/>
        </p:nvSpPr>
        <p:spPr>
          <a:xfrm>
            <a:off x="3621740" y="3435192"/>
            <a:ext cx="6159096" cy="1683773"/>
          </a:xfrm>
          <a:prstGeom prst="roundRect">
            <a:avLst>
              <a:gd name="adj" fmla="val 12659"/>
            </a:avLst>
          </a:prstGeom>
          <a:solidFill>
            <a:schemeClr val="accent4">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300" dirty="0">
              <a:solidFill>
                <a:schemeClr val="tx1"/>
              </a:solidFill>
            </a:endParaRPr>
          </a:p>
          <a:p>
            <a:pPr marL="174625" indent="-174625">
              <a:buFont typeface="Wingdings" panose="05000000000000000000" pitchFamily="2" charset="2"/>
              <a:buChar char="Ø"/>
            </a:pPr>
            <a:r>
              <a:rPr lang="ja-JP" altLang="en-US" sz="1050" dirty="0">
                <a:solidFill>
                  <a:schemeClr val="tx1"/>
                </a:solidFill>
              </a:rPr>
              <a:t>プラットホーム</a:t>
            </a:r>
            <a:r>
              <a:rPr lang="ja-JP" altLang="en-US" sz="900" dirty="0">
                <a:solidFill>
                  <a:prstClr val="black"/>
                </a:solidFill>
              </a:rPr>
              <a:t>（構成員：関係省庁、</a:t>
            </a:r>
            <a:r>
              <a:rPr lang="en-US" altLang="ja-JP" sz="900" dirty="0">
                <a:solidFill>
                  <a:prstClr val="black"/>
                </a:solidFill>
              </a:rPr>
              <a:t>JICA</a:t>
            </a:r>
            <a:r>
              <a:rPr lang="ja-JP" altLang="en-US" sz="900" dirty="0" err="1" smtClean="0">
                <a:solidFill>
                  <a:prstClr val="black"/>
                </a:solidFill>
              </a:rPr>
              <a:t>、</a:t>
            </a:r>
            <a:r>
              <a:rPr lang="en-US" altLang="ja-JP" sz="900" dirty="0" smtClean="0">
                <a:solidFill>
                  <a:prstClr val="black"/>
                </a:solidFill>
              </a:rPr>
              <a:t>AMED</a:t>
            </a:r>
            <a:r>
              <a:rPr lang="ja-JP" altLang="en-US" sz="900" dirty="0" err="1" smtClean="0">
                <a:solidFill>
                  <a:prstClr val="black"/>
                </a:solidFill>
              </a:rPr>
              <a:t>、</a:t>
            </a:r>
            <a:r>
              <a:rPr lang="ja-JP" altLang="en-US" sz="900" dirty="0" smtClean="0">
                <a:solidFill>
                  <a:prstClr val="black"/>
                </a:solidFill>
              </a:rPr>
              <a:t>国内医</a:t>
            </a:r>
            <a:r>
              <a:rPr lang="ja-JP" altLang="en-US" sz="900" dirty="0">
                <a:solidFill>
                  <a:prstClr val="black"/>
                </a:solidFill>
              </a:rPr>
              <a:t>薬品・医療機器関連団体</a:t>
            </a:r>
            <a:r>
              <a:rPr lang="ja-JP" altLang="en-US" sz="900" dirty="0" smtClean="0">
                <a:solidFill>
                  <a:prstClr val="black"/>
                </a:solidFill>
              </a:rPr>
              <a:t>等（必要に応じて、</a:t>
            </a:r>
            <a:r>
              <a:rPr lang="en-US" altLang="ja-JP" sz="900" dirty="0">
                <a:solidFill>
                  <a:prstClr val="black"/>
                </a:solidFill>
              </a:rPr>
              <a:t> GF</a:t>
            </a:r>
            <a:r>
              <a:rPr lang="ja-JP" altLang="en-US" sz="900" dirty="0" err="1">
                <a:solidFill>
                  <a:prstClr val="black"/>
                </a:solidFill>
              </a:rPr>
              <a:t>、</a:t>
            </a:r>
            <a:r>
              <a:rPr lang="en-US" altLang="ja-JP" sz="900" dirty="0">
                <a:solidFill>
                  <a:prstClr val="black"/>
                </a:solidFill>
              </a:rPr>
              <a:t>GHIT Fund</a:t>
            </a:r>
            <a:r>
              <a:rPr lang="ja-JP" altLang="en-US" sz="900" dirty="0" err="1">
                <a:solidFill>
                  <a:prstClr val="black"/>
                </a:solidFill>
              </a:rPr>
              <a:t>、</a:t>
            </a:r>
            <a:r>
              <a:rPr lang="en-US" altLang="ja-JP" sz="900" dirty="0" err="1">
                <a:solidFill>
                  <a:prstClr val="black"/>
                </a:solidFill>
              </a:rPr>
              <a:t>Gavi</a:t>
            </a:r>
            <a:r>
              <a:rPr lang="ja-JP" altLang="en-US" sz="900" dirty="0" smtClean="0">
                <a:solidFill>
                  <a:schemeClr val="tx1"/>
                </a:solidFill>
              </a:rPr>
              <a:t>ワクチンアライアンス等の参加を求める</a:t>
            </a:r>
            <a:r>
              <a:rPr lang="en-US" altLang="ja-JP" sz="900" dirty="0" smtClean="0">
                <a:solidFill>
                  <a:prstClr val="black"/>
                </a:solidFill>
              </a:rPr>
              <a:t>)</a:t>
            </a:r>
            <a:r>
              <a:rPr lang="ja-JP" altLang="en-US" sz="900" dirty="0" smtClean="0">
                <a:solidFill>
                  <a:prstClr val="black"/>
                </a:solidFill>
              </a:rPr>
              <a:t>）</a:t>
            </a:r>
            <a:r>
              <a:rPr lang="ja-JP" altLang="en-US" sz="1050" dirty="0">
                <a:solidFill>
                  <a:prstClr val="black"/>
                </a:solidFill>
              </a:rPr>
              <a:t>を設置し、</a:t>
            </a:r>
            <a:r>
              <a:rPr lang="ja-JP" altLang="en-US" sz="1050" dirty="0">
                <a:solidFill>
                  <a:schemeClr val="tx1"/>
                </a:solidFill>
              </a:rPr>
              <a:t>官民一体となって、国際的な感染症対策への一層の貢献、我が国の医療業界等の市場開拓に資する。</a:t>
            </a:r>
            <a:endParaRPr lang="en-US" altLang="ja-JP" sz="1050" dirty="0">
              <a:solidFill>
                <a:schemeClr val="tx1"/>
              </a:solidFill>
            </a:endParaRPr>
          </a:p>
        </p:txBody>
      </p:sp>
      <p:sp>
        <p:nvSpPr>
          <p:cNvPr id="32" name="円/楕円 31"/>
          <p:cNvSpPr/>
          <p:nvPr/>
        </p:nvSpPr>
        <p:spPr>
          <a:xfrm>
            <a:off x="3839670" y="4179243"/>
            <a:ext cx="5832362" cy="812716"/>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50" dirty="0">
              <a:solidFill>
                <a:schemeClr val="tx2"/>
              </a:solidFill>
              <a:latin typeface="HGPｺﾞｼｯｸE" panose="020B0900000000000000" pitchFamily="50" charset="-128"/>
              <a:ea typeface="HGPｺﾞｼｯｸE" panose="020B0900000000000000" pitchFamily="50" charset="-128"/>
            </a:endParaRPr>
          </a:p>
        </p:txBody>
      </p:sp>
      <p:sp>
        <p:nvSpPr>
          <p:cNvPr id="34" name="テキスト ボックス 33"/>
          <p:cNvSpPr txBox="1"/>
          <p:nvPr/>
        </p:nvSpPr>
        <p:spPr>
          <a:xfrm>
            <a:off x="3809116" y="4151263"/>
            <a:ext cx="5893469" cy="954107"/>
          </a:xfrm>
          <a:prstGeom prst="rect">
            <a:avLst/>
          </a:prstGeom>
          <a:noFill/>
        </p:spPr>
        <p:txBody>
          <a:bodyPr wrap="square" rtlCol="0">
            <a:spAutoFit/>
          </a:bodyPr>
          <a:lstStyle/>
          <a:p>
            <a:pPr algn="ctr"/>
            <a:r>
              <a:rPr lang="ja-JP" altLang="en-US" sz="1400" u="sng" dirty="0">
                <a:solidFill>
                  <a:schemeClr val="tx2"/>
                </a:solidFill>
                <a:latin typeface="HGPｺﾞｼｯｸE" panose="020B0900000000000000" pitchFamily="50" charset="-128"/>
                <a:ea typeface="HGPｺﾞｼｯｸE" panose="020B0900000000000000" pitchFamily="50" charset="-128"/>
              </a:rPr>
              <a:t>官民連携プラットホーム</a:t>
            </a:r>
            <a:endParaRPr lang="en-US" altLang="ja-JP" sz="1400" u="sng" dirty="0">
              <a:solidFill>
                <a:schemeClr val="tx2"/>
              </a:solidFill>
              <a:latin typeface="HGPｺﾞｼｯｸE" panose="020B0900000000000000" pitchFamily="50" charset="-128"/>
              <a:ea typeface="HGPｺﾞｼｯｸE" panose="020B0900000000000000" pitchFamily="50" charset="-128"/>
            </a:endParaRPr>
          </a:p>
          <a:p>
            <a:pPr marL="171450" indent="-171450" algn="ctr">
              <a:buFont typeface="Wingdings" panose="05000000000000000000" pitchFamily="2" charset="2"/>
              <a:buChar char="Ø"/>
            </a:pPr>
            <a:r>
              <a:rPr lang="ja-JP" altLang="en-US" sz="1050" dirty="0">
                <a:solidFill>
                  <a:schemeClr val="tx2"/>
                </a:solidFill>
                <a:latin typeface="HGPｺﾞｼｯｸE" panose="020B0900000000000000" pitchFamily="50" charset="-128"/>
                <a:ea typeface="HGPｺﾞｼｯｸE" panose="020B0900000000000000" pitchFamily="50" charset="-128"/>
              </a:rPr>
              <a:t>開発</a:t>
            </a:r>
            <a:r>
              <a:rPr lang="ja-JP" altLang="en-US" sz="1050" dirty="0" smtClean="0">
                <a:solidFill>
                  <a:schemeClr val="tx2"/>
                </a:solidFill>
                <a:latin typeface="HGPｺﾞｼｯｸE" panose="020B0900000000000000" pitchFamily="50" charset="-128"/>
                <a:ea typeface="HGPｺﾞｼｯｸE" panose="020B0900000000000000" pitchFamily="50" charset="-128"/>
              </a:rPr>
              <a:t>途上</a:t>
            </a:r>
            <a:r>
              <a:rPr lang="ja-JP" altLang="en-US" sz="1050" dirty="0">
                <a:solidFill>
                  <a:schemeClr val="tx2"/>
                </a:solidFill>
                <a:latin typeface="HGPｺﾞｼｯｸE" panose="020B0900000000000000" pitchFamily="50" charset="-128"/>
                <a:ea typeface="HGPｺﾞｼｯｸE" panose="020B0900000000000000" pitchFamily="50" charset="-128"/>
              </a:rPr>
              <a:t>国の感染症を取り巻く保健ニーズ等の情報</a:t>
            </a:r>
            <a:r>
              <a:rPr lang="ja-JP" altLang="en-US" sz="1050" dirty="0" smtClean="0">
                <a:solidFill>
                  <a:schemeClr val="tx2"/>
                </a:solidFill>
                <a:latin typeface="HGPｺﾞｼｯｸE" panose="020B0900000000000000" pitchFamily="50" charset="-128"/>
                <a:ea typeface="HGPｺﾞｼｯｸE" panose="020B0900000000000000" pitchFamily="50" charset="-128"/>
              </a:rPr>
              <a:t>収集</a:t>
            </a:r>
            <a:endParaRPr lang="en-US" altLang="ja-JP" sz="1050" dirty="0">
              <a:solidFill>
                <a:schemeClr val="tx2"/>
              </a:solidFill>
              <a:latin typeface="HGPｺﾞｼｯｸE" panose="020B0900000000000000" pitchFamily="50" charset="-128"/>
              <a:ea typeface="HGPｺﾞｼｯｸE" panose="020B0900000000000000" pitchFamily="50" charset="-128"/>
            </a:endParaRPr>
          </a:p>
          <a:p>
            <a:pPr marL="171450" indent="-171450" algn="ctr">
              <a:buFont typeface="Wingdings" panose="05000000000000000000" pitchFamily="2" charset="2"/>
              <a:buChar char="Ø"/>
            </a:pPr>
            <a:r>
              <a:rPr lang="ja-JP" altLang="en-US" sz="1050" dirty="0">
                <a:solidFill>
                  <a:schemeClr val="tx2"/>
                </a:solidFill>
                <a:latin typeface="HGPｺﾞｼｯｸE" panose="020B0900000000000000" pitchFamily="50" charset="-128"/>
                <a:ea typeface="HGPｺﾞｼｯｸE" panose="020B0900000000000000" pitchFamily="50" charset="-128"/>
              </a:rPr>
              <a:t>開発</a:t>
            </a:r>
            <a:r>
              <a:rPr lang="ja-JP" altLang="en-US" sz="1050" dirty="0" smtClean="0">
                <a:solidFill>
                  <a:schemeClr val="tx2"/>
                </a:solidFill>
                <a:latin typeface="HGPｺﾞｼｯｸE" panose="020B0900000000000000" pitchFamily="50" charset="-128"/>
                <a:ea typeface="HGPｺﾞｼｯｸE" panose="020B0900000000000000" pitchFamily="50" charset="-128"/>
              </a:rPr>
              <a:t>途上</a:t>
            </a:r>
            <a:r>
              <a:rPr lang="ja-JP" altLang="en-US" sz="1050" dirty="0">
                <a:solidFill>
                  <a:schemeClr val="tx2"/>
                </a:solidFill>
                <a:latin typeface="HGPｺﾞｼｯｸE" panose="020B0900000000000000" pitchFamily="50" charset="-128"/>
                <a:ea typeface="HGPｺﾞｼｯｸE" panose="020B0900000000000000" pitchFamily="50" charset="-128"/>
              </a:rPr>
              <a:t>国に対する治療薬、診断薬、ワクチン等の提供可能性や</a:t>
            </a:r>
            <a:r>
              <a:rPr lang="ja-JP" altLang="en-US" sz="1050" dirty="0" smtClean="0">
                <a:solidFill>
                  <a:schemeClr val="tx2"/>
                </a:solidFill>
                <a:latin typeface="HGPｺﾞｼｯｸE" panose="020B0900000000000000" pitchFamily="50" charset="-128"/>
                <a:ea typeface="HGPｺﾞｼｯｸE" panose="020B0900000000000000" pitchFamily="50" charset="-128"/>
              </a:rPr>
              <a:t>効果的かつ継続的な</a:t>
            </a:r>
            <a:r>
              <a:rPr lang="ja-JP" altLang="en-US" sz="1050" dirty="0">
                <a:solidFill>
                  <a:schemeClr val="tx2"/>
                </a:solidFill>
                <a:latin typeface="HGPｺﾞｼｯｸE" panose="020B0900000000000000" pitchFamily="50" charset="-128"/>
                <a:ea typeface="HGPｺﾞｼｯｸE" panose="020B0900000000000000" pitchFamily="50" charset="-128"/>
              </a:rPr>
              <a:t>提供方法</a:t>
            </a:r>
            <a:endParaRPr lang="en-US" altLang="ja-JP" sz="1050" dirty="0">
              <a:solidFill>
                <a:schemeClr val="tx2"/>
              </a:solidFill>
              <a:latin typeface="HGPｺﾞｼｯｸE" panose="020B0900000000000000" pitchFamily="50" charset="-128"/>
              <a:ea typeface="HGPｺﾞｼｯｸE" panose="020B0900000000000000" pitchFamily="50" charset="-128"/>
            </a:endParaRPr>
          </a:p>
          <a:p>
            <a:pPr marL="171450" indent="-171450" algn="ctr">
              <a:buFont typeface="Wingdings" panose="05000000000000000000" pitchFamily="2" charset="2"/>
              <a:buChar char="Ø"/>
            </a:pPr>
            <a:r>
              <a:rPr lang="ja-JP" altLang="en-US" sz="1050" dirty="0">
                <a:solidFill>
                  <a:schemeClr val="tx2"/>
                </a:solidFill>
                <a:latin typeface="HGPｺﾞｼｯｸE" panose="020B0900000000000000" pitchFamily="50" charset="-128"/>
                <a:ea typeface="HGPｺﾞｼｯｸE" panose="020B0900000000000000" pitchFamily="50" charset="-128"/>
              </a:rPr>
              <a:t>現地での関係機関の連携のあり方</a:t>
            </a:r>
          </a:p>
          <a:p>
            <a:endParaRPr lang="ja-JP" altLang="en-US" sz="1050" dirty="0"/>
          </a:p>
        </p:txBody>
      </p:sp>
      <p:sp>
        <p:nvSpPr>
          <p:cNvPr id="26" name="角丸四角形 25"/>
          <p:cNvSpPr/>
          <p:nvPr/>
        </p:nvSpPr>
        <p:spPr>
          <a:xfrm>
            <a:off x="103030" y="1393683"/>
            <a:ext cx="9684913" cy="627404"/>
          </a:xfrm>
          <a:prstGeom prst="roundRect">
            <a:avLst/>
          </a:prstGeom>
          <a:solidFill>
            <a:srgbClr val="FFFF66"/>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00" dirty="0">
              <a:solidFill>
                <a:srgbClr val="C00000"/>
              </a:solidFill>
              <a:latin typeface="HGPｺﾞｼｯｸE" panose="020B0900000000000000" pitchFamily="50" charset="-128"/>
              <a:ea typeface="HGPｺﾞｼｯｸE" panose="020B0900000000000000" pitchFamily="50" charset="-128"/>
            </a:endParaRPr>
          </a:p>
        </p:txBody>
      </p:sp>
      <p:sp>
        <p:nvSpPr>
          <p:cNvPr id="4" name="タイトル 1"/>
          <p:cNvSpPr txBox="1">
            <a:spLocks/>
          </p:cNvSpPr>
          <p:nvPr/>
        </p:nvSpPr>
        <p:spPr>
          <a:xfrm>
            <a:off x="0" y="-4720"/>
            <a:ext cx="9906000" cy="282612"/>
          </a:xfrm>
          <a:prstGeom prst="rect">
            <a:avLst/>
          </a:prstGeom>
          <a:gradFill>
            <a:gsLst>
              <a:gs pos="0">
                <a:schemeClr val="accent1"/>
              </a:gs>
              <a:gs pos="50000">
                <a:schemeClr val="bg1"/>
              </a:gs>
              <a:gs pos="100000">
                <a:schemeClr val="accent1"/>
              </a:gs>
            </a:gsLst>
            <a:lin ang="5400000" scaled="1"/>
          </a:gradFill>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開発途上</a:t>
            </a:r>
            <a:r>
              <a:rPr lang="ja-JP" altLang="en-US" sz="1800" dirty="0" smtClean="0">
                <a:latin typeface="HGS創英角ｺﾞｼｯｸUB" panose="020B0900000000000000" pitchFamily="50" charset="-128"/>
                <a:ea typeface="HGS創英角ｺﾞｼｯｸUB" panose="020B0900000000000000" pitchFamily="50" charset="-128"/>
              </a:rPr>
              <a:t>国感染症</a:t>
            </a:r>
            <a:r>
              <a:rPr lang="ja-JP" altLang="en-US" sz="1800" dirty="0">
                <a:latin typeface="HGS創英角ｺﾞｼｯｸUB" panose="020B0900000000000000" pitchFamily="50" charset="-128"/>
                <a:ea typeface="HGS創英角ｺﾞｼｯｸUB" panose="020B0900000000000000" pitchFamily="50" charset="-128"/>
              </a:rPr>
              <a:t>対策強化プロジェクト</a:t>
            </a:r>
            <a:endParaRPr lang="ja-JP" altLang="en-US" sz="2400" dirty="0">
              <a:latin typeface="HGS創英角ｺﾞｼｯｸUB" panose="020B0900000000000000" pitchFamily="50" charset="-128"/>
              <a:ea typeface="HGS創英角ｺﾞｼｯｸUB" panose="020B0900000000000000" pitchFamily="50" charset="-128"/>
            </a:endParaRPr>
          </a:p>
        </p:txBody>
      </p:sp>
      <p:sp>
        <p:nvSpPr>
          <p:cNvPr id="5" name="角丸四角形 4"/>
          <p:cNvSpPr/>
          <p:nvPr/>
        </p:nvSpPr>
        <p:spPr>
          <a:xfrm>
            <a:off x="103030" y="297073"/>
            <a:ext cx="9684913" cy="924606"/>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mn-ea"/>
              </a:rPr>
              <a:t>　エボラ出血熱の感染拡大により得られた教訓として</a:t>
            </a:r>
            <a:r>
              <a:rPr lang="ja-JP" altLang="en-US" sz="1400" dirty="0" smtClean="0">
                <a:latin typeface="+mn-ea"/>
              </a:rPr>
              <a:t>、封じ込め対策の遅れ・事態の対処にあたる国際機関等の現場等でのガバナンスの欠如</a:t>
            </a:r>
            <a:r>
              <a:rPr lang="ja-JP" altLang="en-US" sz="1400" b="1" dirty="0" smtClean="0">
                <a:solidFill>
                  <a:schemeClr val="tx1"/>
                </a:solidFill>
                <a:latin typeface="+mn-ea"/>
              </a:rPr>
              <a:t>・</a:t>
            </a:r>
            <a:r>
              <a:rPr lang="ja-JP" altLang="en-US" sz="1400" dirty="0" smtClean="0">
                <a:solidFill>
                  <a:schemeClr val="tx1"/>
                </a:solidFill>
                <a:latin typeface="+mn-ea"/>
              </a:rPr>
              <a:t>資金メカニズムの欠如、</a:t>
            </a:r>
            <a:r>
              <a:rPr lang="ja-JP" altLang="en-US" sz="1400" dirty="0" smtClean="0">
                <a:latin typeface="+mn-ea"/>
              </a:rPr>
              <a:t>当事</a:t>
            </a:r>
            <a:r>
              <a:rPr lang="ja-JP" altLang="en-US" sz="1400" dirty="0">
                <a:latin typeface="+mn-ea"/>
              </a:rPr>
              <a:t>国の脆弱な保健システムがあったことを踏まえ、我が国として</a:t>
            </a:r>
            <a:r>
              <a:rPr lang="ja-JP" altLang="en-US" sz="1400" dirty="0" smtClean="0">
                <a:latin typeface="+mn-ea"/>
              </a:rPr>
              <a:t>、①</a:t>
            </a:r>
            <a:r>
              <a:rPr lang="ja-JP" altLang="en-US" sz="1400" dirty="0">
                <a:latin typeface="+mn-ea"/>
              </a:rPr>
              <a:t>グローバル・ヘルス・ガバナンス</a:t>
            </a:r>
            <a:r>
              <a:rPr lang="ja-JP" altLang="en-US" sz="1400" dirty="0" smtClean="0">
                <a:latin typeface="+mn-ea"/>
              </a:rPr>
              <a:t>の新た</a:t>
            </a:r>
            <a:r>
              <a:rPr lang="ja-JP" altLang="en-US" sz="1400" dirty="0">
                <a:latin typeface="+mn-ea"/>
              </a:rPr>
              <a:t>な枠組み構築への</a:t>
            </a:r>
            <a:r>
              <a:rPr lang="ja-JP" altLang="en-US" sz="1400" dirty="0" smtClean="0">
                <a:latin typeface="+mn-ea"/>
              </a:rPr>
              <a:t>貢献、②</a:t>
            </a:r>
            <a:r>
              <a:rPr lang="ja-JP" altLang="en-US" sz="1400" dirty="0">
                <a:latin typeface="+mn-ea"/>
              </a:rPr>
              <a:t>感染症危機時に対応する</a:t>
            </a:r>
            <a:r>
              <a:rPr lang="ja-JP" altLang="en-US" sz="1400" dirty="0" smtClean="0">
                <a:latin typeface="+mn-ea"/>
              </a:rPr>
              <a:t>資金提供</a:t>
            </a:r>
            <a:r>
              <a:rPr lang="ja-JP" altLang="en-US" sz="1400" dirty="0">
                <a:latin typeface="+mn-ea"/>
              </a:rPr>
              <a:t>メカニズムの</a:t>
            </a:r>
            <a:r>
              <a:rPr lang="ja-JP" altLang="en-US" sz="1400" dirty="0" smtClean="0">
                <a:latin typeface="+mn-ea"/>
              </a:rPr>
              <a:t>構築、③</a:t>
            </a:r>
            <a:r>
              <a:rPr lang="ja-JP" altLang="en-US" sz="1400" dirty="0">
                <a:latin typeface="+mn-ea"/>
              </a:rPr>
              <a:t>平時から</a:t>
            </a:r>
            <a:r>
              <a:rPr lang="ja-JP" altLang="en-US" sz="1400" dirty="0" smtClean="0">
                <a:latin typeface="+mn-ea"/>
              </a:rPr>
              <a:t>の開発途上</a:t>
            </a:r>
            <a:r>
              <a:rPr lang="ja-JP" altLang="en-US" sz="1400" dirty="0">
                <a:latin typeface="+mn-ea"/>
              </a:rPr>
              <a:t>国の</a:t>
            </a:r>
            <a:r>
              <a:rPr lang="ja-JP" altLang="en-US" sz="1400" dirty="0" smtClean="0">
                <a:latin typeface="+mn-ea"/>
              </a:rPr>
              <a:t>保健システム</a:t>
            </a:r>
            <a:r>
              <a:rPr lang="ja-JP" altLang="en-US" sz="1400" dirty="0">
                <a:latin typeface="+mn-ea"/>
              </a:rPr>
              <a:t>の強化・</a:t>
            </a:r>
            <a:r>
              <a:rPr lang="ja-JP" altLang="en-US" sz="1400" dirty="0" smtClean="0">
                <a:latin typeface="+mn-ea"/>
              </a:rPr>
              <a:t>整備に</a:t>
            </a:r>
            <a:r>
              <a:rPr lang="ja-JP" altLang="en-US" sz="1400" dirty="0">
                <a:latin typeface="+mn-ea"/>
              </a:rPr>
              <a:t>係る</a:t>
            </a:r>
            <a:r>
              <a:rPr lang="ja-JP" altLang="en-US" sz="1400" dirty="0" smtClean="0">
                <a:latin typeface="+mn-ea"/>
              </a:rPr>
              <a:t>支援等</a:t>
            </a:r>
            <a:r>
              <a:rPr lang="ja-JP" altLang="en-US" sz="1400" dirty="0">
                <a:latin typeface="+mn-ea"/>
              </a:rPr>
              <a:t>を進める</a:t>
            </a:r>
            <a:r>
              <a:rPr lang="ja-JP" altLang="en-US" sz="1400" dirty="0" smtClean="0">
                <a:latin typeface="+mn-ea"/>
              </a:rPr>
              <a:t>。</a:t>
            </a:r>
            <a:endParaRPr lang="ja-JP" altLang="en-US" sz="1400" dirty="0">
              <a:latin typeface="+mn-ea"/>
            </a:endParaRPr>
          </a:p>
        </p:txBody>
      </p:sp>
      <p:sp>
        <p:nvSpPr>
          <p:cNvPr id="6" name="正方形/長方形 5"/>
          <p:cNvSpPr/>
          <p:nvPr/>
        </p:nvSpPr>
        <p:spPr>
          <a:xfrm>
            <a:off x="484169" y="1307699"/>
            <a:ext cx="2662519" cy="210243"/>
          </a:xfrm>
          <a:prstGeom prst="rect">
            <a:avLst/>
          </a:prstGeom>
          <a:solidFill>
            <a:srgbClr val="FFC000"/>
          </a:solidFill>
          <a:effectLst>
            <a:outerShdw blurRad="63500" sx="102000" sy="102000" algn="ctr" rotWithShape="0">
              <a:prstClr val="black">
                <a:alpha val="40000"/>
              </a:prstClr>
            </a:outerShdw>
          </a:effectLst>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1"/>
                </a:solidFill>
                <a:latin typeface="+mn-ea"/>
              </a:rPr>
              <a:t>教　訓</a:t>
            </a:r>
          </a:p>
        </p:txBody>
      </p:sp>
      <p:sp>
        <p:nvSpPr>
          <p:cNvPr id="8" name="メモ 7"/>
          <p:cNvSpPr/>
          <p:nvPr/>
        </p:nvSpPr>
        <p:spPr>
          <a:xfrm>
            <a:off x="103030" y="2164761"/>
            <a:ext cx="3317007" cy="4005009"/>
          </a:xfrm>
          <a:prstGeom prst="foldedCorner">
            <a:avLst>
              <a:gd name="adj" fmla="val 5257"/>
            </a:avLst>
          </a:prstGeom>
          <a:solidFill>
            <a:srgbClr val="FFC000">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角丸四角形 8"/>
          <p:cNvSpPr/>
          <p:nvPr/>
        </p:nvSpPr>
        <p:spPr>
          <a:xfrm>
            <a:off x="206062" y="2501189"/>
            <a:ext cx="9581881" cy="765422"/>
          </a:xfrm>
          <a:prstGeom prst="roundRect">
            <a:avLst>
              <a:gd name="adj" fmla="val 11164"/>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mn-ea"/>
            </a:endParaRPr>
          </a:p>
          <a:p>
            <a:r>
              <a:rPr lang="ja-JP" altLang="en-US" sz="1200" dirty="0">
                <a:solidFill>
                  <a:schemeClr val="tx1"/>
                </a:solidFill>
                <a:latin typeface="+mn-ea"/>
              </a:rPr>
              <a:t>　</a:t>
            </a:r>
            <a:r>
              <a:rPr lang="en-US" altLang="ja-JP" sz="1100" dirty="0" smtClean="0">
                <a:solidFill>
                  <a:schemeClr val="tx1"/>
                </a:solidFill>
                <a:latin typeface="+mn-ea"/>
              </a:rPr>
              <a:t>G7</a:t>
            </a:r>
            <a:r>
              <a:rPr lang="ja-JP" altLang="en-US" sz="1100" dirty="0" smtClean="0">
                <a:solidFill>
                  <a:schemeClr val="tx1"/>
                </a:solidFill>
                <a:latin typeface="+mn-ea"/>
              </a:rPr>
              <a:t>議長国として、今後の感染症危機対応に係る国際機関の役割分担や対処の仕組みに関する基本的な考え方について、一定の結論が得られるよう、国際的な議論を主導する。また、公衆衛生危機への対応と準備に関する</a:t>
            </a:r>
            <a:r>
              <a:rPr lang="en-US" altLang="ja-JP" sz="1100" dirty="0" smtClean="0">
                <a:solidFill>
                  <a:schemeClr val="tx1"/>
                </a:solidFill>
                <a:latin typeface="+mn-ea"/>
              </a:rPr>
              <a:t>WHO</a:t>
            </a:r>
            <a:r>
              <a:rPr lang="ja-JP" altLang="en-US" sz="1100" dirty="0" smtClean="0">
                <a:solidFill>
                  <a:schemeClr val="tx1"/>
                </a:solidFill>
                <a:latin typeface="+mn-ea"/>
              </a:rPr>
              <a:t>内の指揮系統能力の強化等を行う</a:t>
            </a:r>
            <a:r>
              <a:rPr lang="en-US" altLang="ja-JP" sz="1100" dirty="0" smtClean="0">
                <a:solidFill>
                  <a:schemeClr val="tx1"/>
                </a:solidFill>
                <a:latin typeface="+mn-ea"/>
              </a:rPr>
              <a:t>WHO</a:t>
            </a:r>
            <a:r>
              <a:rPr lang="ja-JP" altLang="en-US" sz="1100" dirty="0" smtClean="0">
                <a:solidFill>
                  <a:schemeClr val="tx1"/>
                </a:solidFill>
                <a:latin typeface="+mn-ea"/>
              </a:rPr>
              <a:t>改革を支援する。</a:t>
            </a:r>
            <a:endParaRPr lang="en-US" altLang="ja-JP" sz="1100" dirty="0" smtClean="0">
              <a:solidFill>
                <a:schemeClr val="tx1"/>
              </a:solidFill>
              <a:latin typeface="+mn-ea"/>
            </a:endParaRPr>
          </a:p>
          <a:p>
            <a:r>
              <a:rPr lang="ja-JP" altLang="en-US" sz="1000" dirty="0" smtClean="0">
                <a:solidFill>
                  <a:schemeClr val="tx1"/>
                </a:solidFill>
                <a:latin typeface="+mn-ea"/>
              </a:rPr>
              <a:t>　</a:t>
            </a:r>
            <a:r>
              <a:rPr lang="ja-JP" altLang="en-US" sz="1000" dirty="0" smtClean="0">
                <a:solidFill>
                  <a:schemeClr val="tx1"/>
                </a:solidFill>
                <a:latin typeface="ＭＳ Ｐ明朝" panose="02020600040205080304" pitchFamily="18" charset="-128"/>
                <a:ea typeface="ＭＳ Ｐ明朝" panose="02020600040205080304" pitchFamily="18" charset="-128"/>
              </a:rPr>
              <a:t>感染症の拡大規模や発生国の対応能力の程度に応じた国際機関間の役割分担／現場レベルも含めたドナー、開発途上国、国際機関等のコーディネートの仕組み</a:t>
            </a:r>
            <a:endParaRPr lang="en-US" altLang="ja-JP" sz="1000" dirty="0" smtClean="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（人材・物資・資金の迅速かつ効果的な</a:t>
            </a:r>
            <a:r>
              <a:rPr lang="ja-JP" altLang="en-US" sz="1000" dirty="0">
                <a:solidFill>
                  <a:schemeClr val="tx1"/>
                </a:solidFill>
                <a:latin typeface="ＭＳ Ｐ明朝" panose="02020600040205080304" pitchFamily="18" charset="-128"/>
                <a:ea typeface="ＭＳ Ｐ明朝" panose="02020600040205080304" pitchFamily="18" charset="-128"/>
              </a:rPr>
              <a:t>運用</a:t>
            </a:r>
            <a:r>
              <a:rPr lang="ja-JP" altLang="en-US" sz="1000" dirty="0" smtClean="0">
                <a:solidFill>
                  <a:schemeClr val="tx1"/>
                </a:solidFill>
                <a:latin typeface="ＭＳ Ｐ明朝" panose="02020600040205080304" pitchFamily="18" charset="-128"/>
                <a:ea typeface="ＭＳ Ｐ明朝" panose="02020600040205080304" pitchFamily="18" charset="-128"/>
              </a:rPr>
              <a:t>の仕組みを含む）／説明責任の確保／研究開発（</a:t>
            </a:r>
            <a:r>
              <a:rPr lang="en-US" altLang="ja-JP" sz="1000" dirty="0" smtClean="0">
                <a:solidFill>
                  <a:schemeClr val="tx1"/>
                </a:solidFill>
                <a:latin typeface="ＭＳ Ｐ明朝" panose="02020600040205080304" pitchFamily="18" charset="-128"/>
                <a:ea typeface="ＭＳ Ｐ明朝" panose="02020600040205080304" pitchFamily="18" charset="-128"/>
              </a:rPr>
              <a:t>R&amp;D)</a:t>
            </a:r>
            <a:r>
              <a:rPr lang="ja-JP" altLang="en-US" sz="1000" dirty="0" smtClean="0">
                <a:solidFill>
                  <a:schemeClr val="tx1"/>
                </a:solidFill>
                <a:latin typeface="ＭＳ Ｐ明朝" panose="02020600040205080304" pitchFamily="18" charset="-128"/>
                <a:ea typeface="ＭＳ Ｐ明朝" panose="02020600040205080304" pitchFamily="18" charset="-128"/>
              </a:rPr>
              <a:t>の促進体制／保健システム強化に向けた開発途上国の支援方策</a:t>
            </a:r>
            <a:endParaRPr lang="ja-JP" altLang="en-US" sz="1000" dirty="0">
              <a:solidFill>
                <a:schemeClr val="tx1"/>
              </a:solidFill>
              <a:latin typeface="ＭＳ Ｐ明朝" panose="02020600040205080304" pitchFamily="18" charset="-128"/>
              <a:ea typeface="ＭＳ Ｐ明朝" panose="02020600040205080304" pitchFamily="18" charset="-128"/>
            </a:endParaRPr>
          </a:p>
        </p:txBody>
      </p:sp>
      <p:sp>
        <p:nvSpPr>
          <p:cNvPr id="10" name="テキスト ボックス 9"/>
          <p:cNvSpPr txBox="1"/>
          <p:nvPr/>
        </p:nvSpPr>
        <p:spPr>
          <a:xfrm>
            <a:off x="582705" y="2367962"/>
            <a:ext cx="4377018" cy="261610"/>
          </a:xfrm>
          <a:prstGeom prst="rect">
            <a:avLst/>
          </a:prstGeom>
          <a:solidFill>
            <a:schemeClr val="bg1"/>
          </a:solidFill>
          <a:ln>
            <a:solidFill>
              <a:srgbClr val="00B050"/>
            </a:solidFill>
          </a:ln>
        </p:spPr>
        <p:txBody>
          <a:bodyPr wrap="square" rtlCol="0">
            <a:spAutoFit/>
          </a:bodyPr>
          <a:lstStyle/>
          <a:p>
            <a:r>
              <a:rPr lang="ja-JP" altLang="en-US" sz="1100" b="1" dirty="0"/>
              <a:t>グローバル・ヘルス・ガバナンスの新たな枠組みの構築への貢献</a:t>
            </a:r>
          </a:p>
        </p:txBody>
      </p:sp>
      <p:sp>
        <p:nvSpPr>
          <p:cNvPr id="11" name="テキスト ボックス 10"/>
          <p:cNvSpPr txBox="1"/>
          <p:nvPr/>
        </p:nvSpPr>
        <p:spPr>
          <a:xfrm>
            <a:off x="206062" y="2080073"/>
            <a:ext cx="3088543" cy="276999"/>
          </a:xfrm>
          <a:prstGeom prst="rect">
            <a:avLst/>
          </a:prstGeom>
          <a:solidFill>
            <a:srgbClr val="FFFF66"/>
          </a:solidFill>
          <a:ln>
            <a:solidFill>
              <a:schemeClr val="tx2"/>
            </a:solidFill>
          </a:ln>
        </p:spPr>
        <p:txBody>
          <a:bodyPr wrap="square" rtlCol="0">
            <a:spAutoFit/>
          </a:bodyPr>
          <a:lstStyle/>
          <a:p>
            <a:pPr marL="285750" indent="-285750" algn="ctr">
              <a:buFont typeface="Wingdings" panose="05000000000000000000" pitchFamily="2" charset="2"/>
              <a:buChar char="u"/>
            </a:pPr>
            <a:r>
              <a:rPr lang="ja-JP" altLang="en-US" sz="1200" b="1" dirty="0">
                <a:latin typeface="+mn-ea"/>
              </a:rPr>
              <a:t>感染症危機時の対応</a:t>
            </a:r>
          </a:p>
        </p:txBody>
      </p:sp>
      <p:sp>
        <p:nvSpPr>
          <p:cNvPr id="16" name="テキスト ボックス 15"/>
          <p:cNvSpPr txBox="1"/>
          <p:nvPr/>
        </p:nvSpPr>
        <p:spPr>
          <a:xfrm>
            <a:off x="5064296" y="2082885"/>
            <a:ext cx="2662519" cy="276999"/>
          </a:xfrm>
          <a:prstGeom prst="rect">
            <a:avLst/>
          </a:prstGeom>
          <a:solidFill>
            <a:srgbClr val="99FF33"/>
          </a:solidFill>
          <a:ln>
            <a:solidFill>
              <a:schemeClr val="tx2"/>
            </a:solidFill>
          </a:ln>
        </p:spPr>
        <p:txBody>
          <a:bodyPr wrap="square" rtlCol="0">
            <a:spAutoFit/>
          </a:bodyPr>
          <a:lstStyle/>
          <a:p>
            <a:pPr marL="285750" indent="-285750" algn="ctr">
              <a:buFont typeface="Wingdings" panose="05000000000000000000" pitchFamily="2" charset="2"/>
              <a:buChar char="u"/>
            </a:pPr>
            <a:r>
              <a:rPr lang="ja-JP" altLang="en-US" sz="1200" b="1" dirty="0"/>
              <a:t>平時における対応</a:t>
            </a:r>
          </a:p>
        </p:txBody>
      </p:sp>
      <p:sp>
        <p:nvSpPr>
          <p:cNvPr id="18" name="テキスト ボックス 17"/>
          <p:cNvSpPr txBox="1"/>
          <p:nvPr/>
        </p:nvSpPr>
        <p:spPr>
          <a:xfrm>
            <a:off x="3640401" y="3304341"/>
            <a:ext cx="5928602" cy="269304"/>
          </a:xfrm>
          <a:prstGeom prst="rect">
            <a:avLst/>
          </a:prstGeom>
          <a:solidFill>
            <a:schemeClr val="bg1"/>
          </a:solidFill>
          <a:ln>
            <a:solidFill>
              <a:srgbClr val="FF0000"/>
            </a:solidFill>
          </a:ln>
        </p:spPr>
        <p:txBody>
          <a:bodyPr wrap="square" rtlCol="0">
            <a:spAutoFit/>
          </a:bodyPr>
          <a:lstStyle/>
          <a:p>
            <a:r>
              <a:rPr lang="ja-JP" altLang="en-US" sz="1150" b="1" dirty="0"/>
              <a:t>開発途上国の感染症対策に係る官民連携プラットホーム（仮称）の設置</a:t>
            </a:r>
          </a:p>
        </p:txBody>
      </p:sp>
      <p:sp>
        <p:nvSpPr>
          <p:cNvPr id="19" name="テキスト ボックス 18"/>
          <p:cNvSpPr txBox="1"/>
          <p:nvPr/>
        </p:nvSpPr>
        <p:spPr>
          <a:xfrm>
            <a:off x="5696661" y="5122464"/>
            <a:ext cx="2016000" cy="1312687"/>
          </a:xfrm>
          <a:prstGeom prst="rect">
            <a:avLst/>
          </a:prstGeom>
          <a:solidFill>
            <a:schemeClr val="bg1"/>
          </a:solidFill>
          <a:ln>
            <a:solidFill>
              <a:srgbClr val="FF0000"/>
            </a:solidFill>
          </a:ln>
        </p:spPr>
        <p:txBody>
          <a:bodyPr wrap="square" rtlCol="0">
            <a:noAutofit/>
          </a:bodyPr>
          <a:lstStyle/>
          <a:p>
            <a:r>
              <a:rPr lang="ja-JP" altLang="en-US" sz="900" b="1" dirty="0">
                <a:latin typeface="+mn-ea"/>
              </a:rPr>
              <a:t>国際機関との協力強化に</a:t>
            </a:r>
            <a:r>
              <a:rPr lang="ja-JP" altLang="en-US" sz="900" b="1" dirty="0" smtClean="0">
                <a:latin typeface="+mn-ea"/>
              </a:rPr>
              <a:t>よる</a:t>
            </a:r>
            <a:endParaRPr lang="en-US" altLang="ja-JP" sz="900" b="1" dirty="0" smtClean="0">
              <a:latin typeface="+mn-ea"/>
            </a:endParaRPr>
          </a:p>
          <a:p>
            <a:r>
              <a:rPr lang="ja-JP" altLang="en-US" sz="900" b="1" dirty="0" smtClean="0">
                <a:latin typeface="+mn-ea"/>
              </a:rPr>
              <a:t>途上</a:t>
            </a:r>
            <a:r>
              <a:rPr lang="ja-JP" altLang="en-US" sz="900" b="1" dirty="0">
                <a:latin typeface="+mn-ea"/>
              </a:rPr>
              <a:t>国の感染症対策の充実</a:t>
            </a:r>
            <a:endParaRPr lang="en-US" altLang="ja-JP" sz="900" b="1" dirty="0">
              <a:latin typeface="+mn-ea"/>
            </a:endParaRPr>
          </a:p>
          <a:p>
            <a:pPr marL="171450" indent="-171450">
              <a:buFont typeface="Wingdings" panose="05000000000000000000" pitchFamily="2" charset="2"/>
              <a:buChar char="Ø"/>
            </a:pPr>
            <a:r>
              <a:rPr lang="ja-JP" altLang="en-US" sz="900" dirty="0">
                <a:solidFill>
                  <a:prstClr val="black"/>
                </a:solidFill>
                <a:latin typeface="+mn-ea"/>
              </a:rPr>
              <a:t>グローバルファンド（エイズ、結核、マラリア対策）、</a:t>
            </a:r>
            <a:r>
              <a:rPr lang="en-US" altLang="ja-JP" sz="900" dirty="0" err="1">
                <a:solidFill>
                  <a:prstClr val="black"/>
                </a:solidFill>
                <a:latin typeface="+mn-ea"/>
              </a:rPr>
              <a:t>Gavi</a:t>
            </a:r>
            <a:r>
              <a:rPr lang="ja-JP" altLang="en-US" sz="900" dirty="0">
                <a:latin typeface="+mn-ea"/>
              </a:rPr>
              <a:t>ワクチンアライアンス（予防接種等）、</a:t>
            </a:r>
            <a:r>
              <a:rPr lang="en-US" altLang="ja-JP" sz="900" dirty="0">
                <a:latin typeface="+mn-ea"/>
              </a:rPr>
              <a:t>GHIT</a:t>
            </a:r>
            <a:r>
              <a:rPr lang="ja-JP" altLang="en-US" sz="900" dirty="0">
                <a:latin typeface="+mn-ea"/>
              </a:rPr>
              <a:t> </a:t>
            </a:r>
            <a:r>
              <a:rPr lang="en-US" altLang="ja-JP" sz="900" dirty="0">
                <a:latin typeface="+mn-ea"/>
              </a:rPr>
              <a:t>Fund</a:t>
            </a:r>
            <a:r>
              <a:rPr lang="ja-JP" altLang="en-US" sz="900" dirty="0" smtClean="0">
                <a:latin typeface="+mn-ea"/>
              </a:rPr>
              <a:t>（</a:t>
            </a:r>
            <a:r>
              <a:rPr lang="en-US" altLang="ja-JP" sz="900" dirty="0" smtClean="0">
                <a:latin typeface="+mn-ea"/>
              </a:rPr>
              <a:t>NTDs</a:t>
            </a:r>
            <a:r>
              <a:rPr lang="ja-JP" altLang="en-US" sz="900" dirty="0" smtClean="0">
                <a:latin typeface="+mn-ea"/>
              </a:rPr>
              <a:t>等に関する新薬</a:t>
            </a:r>
            <a:r>
              <a:rPr lang="ja-JP" altLang="en-US" sz="900" dirty="0">
                <a:latin typeface="+mn-ea"/>
              </a:rPr>
              <a:t>開発等）へ</a:t>
            </a:r>
            <a:r>
              <a:rPr lang="ja-JP" altLang="en-US" sz="900" dirty="0" smtClean="0">
                <a:latin typeface="+mn-ea"/>
              </a:rPr>
              <a:t>の</a:t>
            </a:r>
            <a:r>
              <a:rPr lang="ja-JP" altLang="en-US" sz="900" dirty="0">
                <a:latin typeface="+mn-ea"/>
              </a:rPr>
              <a:t>支援</a:t>
            </a:r>
            <a:r>
              <a:rPr lang="ja-JP" altLang="en-US" sz="900" dirty="0" smtClean="0">
                <a:latin typeface="+mn-ea"/>
              </a:rPr>
              <a:t>の推進</a:t>
            </a:r>
            <a:endParaRPr lang="en-US" altLang="ja-JP" sz="900" dirty="0">
              <a:latin typeface="+mn-ea"/>
            </a:endParaRPr>
          </a:p>
          <a:p>
            <a:pPr marL="171450" indent="-171450">
              <a:buFont typeface="Wingdings" panose="05000000000000000000" pitchFamily="2" charset="2"/>
              <a:buChar char="Ø"/>
            </a:pPr>
            <a:r>
              <a:rPr lang="en-US" altLang="ja-JP" sz="900" dirty="0">
                <a:latin typeface="+mn-ea"/>
              </a:rPr>
              <a:t>NGO</a:t>
            </a:r>
            <a:r>
              <a:rPr lang="ja-JP" altLang="en-US" sz="900" dirty="0" smtClean="0">
                <a:latin typeface="+mn-ea"/>
              </a:rPr>
              <a:t>等によるクラウドファンディング</a:t>
            </a:r>
            <a:r>
              <a:rPr lang="ja-JP" altLang="en-US" sz="900" dirty="0">
                <a:latin typeface="+mn-ea"/>
              </a:rPr>
              <a:t>等の</a:t>
            </a:r>
            <a:r>
              <a:rPr lang="ja-JP" altLang="en-US" sz="900" dirty="0" smtClean="0">
                <a:latin typeface="+mn-ea"/>
              </a:rPr>
              <a:t>支援の活性化の促進</a:t>
            </a:r>
            <a:endParaRPr lang="ja-JP" altLang="en-US" sz="900" dirty="0">
              <a:latin typeface="+mn-ea"/>
            </a:endParaRPr>
          </a:p>
        </p:txBody>
      </p:sp>
      <p:sp>
        <p:nvSpPr>
          <p:cNvPr id="20" name="テキスト ボックス 19"/>
          <p:cNvSpPr txBox="1"/>
          <p:nvPr/>
        </p:nvSpPr>
        <p:spPr>
          <a:xfrm>
            <a:off x="3576233" y="5120715"/>
            <a:ext cx="2070560" cy="1338828"/>
          </a:xfrm>
          <a:prstGeom prst="rect">
            <a:avLst/>
          </a:prstGeom>
          <a:solidFill>
            <a:schemeClr val="bg1"/>
          </a:solidFill>
          <a:ln>
            <a:solidFill>
              <a:srgbClr val="FF0000"/>
            </a:solidFill>
          </a:ln>
        </p:spPr>
        <p:txBody>
          <a:bodyPr wrap="square" rtlCol="0">
            <a:noAutofit/>
          </a:bodyPr>
          <a:lstStyle/>
          <a:p>
            <a:r>
              <a:rPr lang="ja-JP" altLang="en-US" sz="900" b="1" dirty="0" smtClean="0">
                <a:latin typeface="+mn-ea"/>
              </a:rPr>
              <a:t>開発途上国に対する医薬品の</a:t>
            </a:r>
            <a:endParaRPr lang="en-US" altLang="ja-JP" sz="900" b="1" dirty="0" smtClean="0">
              <a:latin typeface="+mn-ea"/>
            </a:endParaRPr>
          </a:p>
          <a:p>
            <a:r>
              <a:rPr lang="ja-JP" altLang="en-US" sz="900" b="1" dirty="0" smtClean="0">
                <a:latin typeface="+mn-ea"/>
              </a:rPr>
              <a:t>迅速・円滑な供給の促進等</a:t>
            </a:r>
            <a:endParaRPr lang="en-US" altLang="ja-JP" sz="900" b="1" dirty="0" smtClean="0">
              <a:latin typeface="+mn-ea"/>
            </a:endParaRPr>
          </a:p>
          <a:p>
            <a:pPr marL="171450" indent="-171450">
              <a:buFont typeface="Wingdings" panose="05000000000000000000" pitchFamily="2" charset="2"/>
              <a:buChar char="Ø"/>
            </a:pPr>
            <a:r>
              <a:rPr lang="ja-JP" altLang="en-US" sz="900" dirty="0" smtClean="0">
                <a:latin typeface="+mn-ea"/>
              </a:rPr>
              <a:t>先駆け審査指定制度の活用等による迅速な開発</a:t>
            </a:r>
            <a:endParaRPr lang="en-US" altLang="ja-JP" sz="900" dirty="0" smtClean="0">
              <a:latin typeface="+mn-ea"/>
            </a:endParaRPr>
          </a:p>
          <a:p>
            <a:pPr marL="171450" indent="-171450">
              <a:buFont typeface="Wingdings" panose="05000000000000000000" pitchFamily="2" charset="2"/>
              <a:buChar char="Ø"/>
            </a:pPr>
            <a:r>
              <a:rPr lang="ja-JP" altLang="en-US" sz="900" dirty="0" smtClean="0">
                <a:latin typeface="+mn-ea"/>
              </a:rPr>
              <a:t>診断</a:t>
            </a:r>
            <a:r>
              <a:rPr lang="ja-JP" altLang="en-US" sz="900" dirty="0">
                <a:latin typeface="+mn-ea"/>
              </a:rPr>
              <a:t>から</a:t>
            </a:r>
            <a:r>
              <a:rPr lang="ja-JP" altLang="en-US" sz="900" dirty="0" smtClean="0">
                <a:latin typeface="+mn-ea"/>
              </a:rPr>
              <a:t>治療・予防までの</a:t>
            </a:r>
            <a:r>
              <a:rPr lang="ja-JP" altLang="en-US" sz="900" dirty="0">
                <a:latin typeface="+mn-ea"/>
              </a:rPr>
              <a:t>一連の</a:t>
            </a:r>
            <a:r>
              <a:rPr lang="ja-JP" altLang="en-US" sz="900" dirty="0" smtClean="0">
                <a:latin typeface="+mn-ea"/>
              </a:rPr>
              <a:t>製品等</a:t>
            </a:r>
            <a:r>
              <a:rPr lang="ja-JP" altLang="en-US" sz="900" dirty="0">
                <a:latin typeface="+mn-ea"/>
              </a:rPr>
              <a:t>の</a:t>
            </a:r>
            <a:r>
              <a:rPr lang="ja-JP" altLang="en-US" sz="900" dirty="0" smtClean="0">
                <a:latin typeface="+mn-ea"/>
              </a:rPr>
              <a:t>パッケージ化・国際展開</a:t>
            </a:r>
            <a:endParaRPr lang="en-US" altLang="ja-JP" sz="900" dirty="0" smtClean="0">
              <a:latin typeface="+mn-ea"/>
            </a:endParaRPr>
          </a:p>
          <a:p>
            <a:pPr marL="171450" indent="-171450">
              <a:buFont typeface="Wingdings" panose="05000000000000000000" pitchFamily="2" charset="2"/>
              <a:buChar char="Ø"/>
            </a:pPr>
            <a:r>
              <a:rPr lang="ja-JP" altLang="en-US" sz="900" dirty="0">
                <a:latin typeface="+mn-ea"/>
              </a:rPr>
              <a:t>緊急</a:t>
            </a:r>
            <a:r>
              <a:rPr lang="ja-JP" altLang="en-US" sz="900" dirty="0" smtClean="0">
                <a:latin typeface="+mn-ea"/>
              </a:rPr>
              <a:t>な</a:t>
            </a:r>
            <a:r>
              <a:rPr lang="ja-JP" altLang="en-US" sz="900" dirty="0">
                <a:latin typeface="+mn-ea"/>
              </a:rPr>
              <a:t>開発</a:t>
            </a:r>
            <a:r>
              <a:rPr lang="ja-JP" altLang="en-US" sz="900" dirty="0" smtClean="0">
                <a:latin typeface="+mn-ea"/>
              </a:rPr>
              <a:t>が必要となった際の開発促進チームによる支援</a:t>
            </a:r>
            <a:endParaRPr lang="en-US" altLang="ja-JP" sz="900" dirty="0">
              <a:latin typeface="+mn-ea"/>
            </a:endParaRPr>
          </a:p>
          <a:p>
            <a:pPr marL="171450" indent="-171450">
              <a:buFont typeface="Wingdings" panose="05000000000000000000" pitchFamily="2" charset="2"/>
              <a:buChar char="Ø"/>
            </a:pPr>
            <a:r>
              <a:rPr lang="en-US" altLang="ja-JP" sz="900" dirty="0" smtClean="0">
                <a:latin typeface="+mn-ea"/>
              </a:rPr>
              <a:t>PMDA</a:t>
            </a:r>
            <a:r>
              <a:rPr lang="ja-JP" altLang="en-US" sz="900" dirty="0" smtClean="0">
                <a:latin typeface="+mn-ea"/>
              </a:rPr>
              <a:t>に</a:t>
            </a:r>
            <a:r>
              <a:rPr lang="ja-JP" altLang="en-US" sz="900" dirty="0">
                <a:latin typeface="+mn-ea"/>
              </a:rPr>
              <a:t>よるアジア規制当局の支援</a:t>
            </a:r>
          </a:p>
        </p:txBody>
      </p:sp>
      <p:sp>
        <p:nvSpPr>
          <p:cNvPr id="22" name="下矢印 21"/>
          <p:cNvSpPr/>
          <p:nvPr/>
        </p:nvSpPr>
        <p:spPr>
          <a:xfrm>
            <a:off x="1260698" y="1944662"/>
            <a:ext cx="1409700" cy="89691"/>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下矢印 22"/>
          <p:cNvSpPr/>
          <p:nvPr/>
        </p:nvSpPr>
        <p:spPr>
          <a:xfrm>
            <a:off x="5725493" y="1949718"/>
            <a:ext cx="1409700" cy="105911"/>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角丸四角形 23"/>
          <p:cNvSpPr/>
          <p:nvPr/>
        </p:nvSpPr>
        <p:spPr>
          <a:xfrm>
            <a:off x="206062" y="1550664"/>
            <a:ext cx="3213974" cy="355270"/>
          </a:xfrm>
          <a:prstGeom prst="round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rgbClr val="C00000"/>
                </a:solidFill>
                <a:latin typeface="+mn-ea"/>
              </a:rPr>
              <a:t>封じ込め対策の</a:t>
            </a:r>
            <a:r>
              <a:rPr lang="ja-JP" altLang="en-US" sz="1200" b="1" dirty="0" smtClean="0">
                <a:solidFill>
                  <a:srgbClr val="C00000"/>
                </a:solidFill>
                <a:latin typeface="+mn-ea"/>
              </a:rPr>
              <a:t>遅れ</a:t>
            </a:r>
            <a:endParaRPr lang="en-US" altLang="ja-JP" sz="1200" b="1" dirty="0" smtClean="0">
              <a:solidFill>
                <a:srgbClr val="C00000"/>
              </a:solidFill>
              <a:latin typeface="+mn-ea"/>
            </a:endParaRPr>
          </a:p>
          <a:p>
            <a:pPr algn="ctr"/>
            <a:r>
              <a:rPr lang="ja-JP" altLang="en-US" sz="1200" b="1" dirty="0" smtClean="0">
                <a:solidFill>
                  <a:srgbClr val="C00000"/>
                </a:solidFill>
                <a:latin typeface="+mn-ea"/>
              </a:rPr>
              <a:t>現場等でのガバナンス・資金メカニズムの欠如</a:t>
            </a:r>
            <a:endParaRPr lang="ja-JP" altLang="en-US" sz="1200" b="1" dirty="0">
              <a:solidFill>
                <a:srgbClr val="C00000"/>
              </a:solidFill>
              <a:latin typeface="+mn-ea"/>
            </a:endParaRPr>
          </a:p>
        </p:txBody>
      </p:sp>
      <p:sp>
        <p:nvSpPr>
          <p:cNvPr id="25" name="角丸四角形 24"/>
          <p:cNvSpPr/>
          <p:nvPr/>
        </p:nvSpPr>
        <p:spPr>
          <a:xfrm>
            <a:off x="3489479" y="1537218"/>
            <a:ext cx="5920049" cy="384625"/>
          </a:xfrm>
          <a:prstGeom prst="round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rgbClr val="C00000"/>
                </a:solidFill>
                <a:latin typeface="+mn-ea"/>
              </a:rPr>
              <a:t>開発途上</a:t>
            </a:r>
            <a:r>
              <a:rPr lang="ja-JP" altLang="en-US" sz="1200" b="1" dirty="0">
                <a:solidFill>
                  <a:srgbClr val="C00000"/>
                </a:solidFill>
                <a:latin typeface="+mn-ea"/>
              </a:rPr>
              <a:t>国の脆弱な保健システム</a:t>
            </a:r>
          </a:p>
        </p:txBody>
      </p:sp>
      <p:sp>
        <p:nvSpPr>
          <p:cNvPr id="28" name="角丸四角形 27"/>
          <p:cNvSpPr/>
          <p:nvPr/>
        </p:nvSpPr>
        <p:spPr>
          <a:xfrm>
            <a:off x="103030" y="6358122"/>
            <a:ext cx="3317007" cy="461830"/>
          </a:xfrm>
          <a:prstGeom prst="roundRect">
            <a:avLst>
              <a:gd name="adj" fmla="val 6078"/>
            </a:avLst>
          </a:prstGeom>
          <a:solidFill>
            <a:srgbClr val="FFC000">
              <a:alpha val="7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300" dirty="0">
                <a:ln w="0"/>
                <a:solidFill>
                  <a:schemeClr val="tx1"/>
                </a:solidFill>
                <a:latin typeface="+mn-ea"/>
              </a:rPr>
              <a:t>感染症危機発生時の感染症</a:t>
            </a:r>
            <a:r>
              <a:rPr lang="ja-JP" altLang="en-US" sz="1300" dirty="0" smtClean="0">
                <a:ln w="0"/>
                <a:solidFill>
                  <a:schemeClr val="tx1"/>
                </a:solidFill>
                <a:latin typeface="+mn-ea"/>
              </a:rPr>
              <a:t>の</a:t>
            </a:r>
            <a:endParaRPr lang="en-US" altLang="ja-JP" sz="1300" dirty="0" smtClean="0">
              <a:ln w="0"/>
              <a:solidFill>
                <a:schemeClr val="tx1"/>
              </a:solidFill>
              <a:latin typeface="+mn-ea"/>
            </a:endParaRPr>
          </a:p>
          <a:p>
            <a:pPr algn="ctr"/>
            <a:r>
              <a:rPr lang="ja-JP" altLang="en-US" sz="1300" dirty="0" smtClean="0">
                <a:ln w="0"/>
                <a:solidFill>
                  <a:schemeClr val="tx1"/>
                </a:solidFill>
                <a:latin typeface="+mn-ea"/>
              </a:rPr>
              <a:t>早期</a:t>
            </a:r>
            <a:r>
              <a:rPr lang="ja-JP" altLang="en-US" sz="1300" dirty="0">
                <a:ln w="0"/>
                <a:solidFill>
                  <a:schemeClr val="tx1"/>
                </a:solidFill>
                <a:latin typeface="+mn-ea"/>
              </a:rPr>
              <a:t>封じ込め・拡大防止の実現</a:t>
            </a:r>
          </a:p>
        </p:txBody>
      </p:sp>
      <p:sp>
        <p:nvSpPr>
          <p:cNvPr id="29" name="角丸四角形 28"/>
          <p:cNvSpPr/>
          <p:nvPr/>
        </p:nvSpPr>
        <p:spPr>
          <a:xfrm>
            <a:off x="3550099" y="6538477"/>
            <a:ext cx="6121933" cy="279640"/>
          </a:xfrm>
          <a:prstGeom prst="roundRect">
            <a:avLst/>
          </a:prstGeom>
          <a:solidFill>
            <a:srgbClr val="99CC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300" dirty="0" smtClean="0">
                <a:ln w="0"/>
                <a:solidFill>
                  <a:schemeClr val="tx1"/>
                </a:solidFill>
                <a:latin typeface="+mn-ea"/>
              </a:rPr>
              <a:t>開発途上</a:t>
            </a:r>
            <a:r>
              <a:rPr lang="ja-JP" altLang="en-US" sz="1300" dirty="0">
                <a:ln w="0"/>
                <a:solidFill>
                  <a:schemeClr val="tx1"/>
                </a:solidFill>
                <a:latin typeface="+mn-ea"/>
              </a:rPr>
              <a:t>国の保健システムの強化による感染症発生予防・対応能力の向上</a:t>
            </a:r>
          </a:p>
        </p:txBody>
      </p:sp>
      <p:sp>
        <p:nvSpPr>
          <p:cNvPr id="30" name="下矢印 29"/>
          <p:cNvSpPr/>
          <p:nvPr/>
        </p:nvSpPr>
        <p:spPr>
          <a:xfrm>
            <a:off x="1110578" y="6214974"/>
            <a:ext cx="1409700" cy="126400"/>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33" name="Picture 9" descr="j01498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47488" y="3928320"/>
            <a:ext cx="564925" cy="3198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 name="Picture 9" descr="j01498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99371" y="4807845"/>
            <a:ext cx="564925" cy="3198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36" name="グループ化 35"/>
          <p:cNvGrpSpPr/>
          <p:nvPr/>
        </p:nvGrpSpPr>
        <p:grpSpPr>
          <a:xfrm>
            <a:off x="3677398" y="4113498"/>
            <a:ext cx="450089" cy="451816"/>
            <a:chOff x="2368313" y="1436388"/>
            <a:chExt cx="494463" cy="494463"/>
          </a:xfrm>
        </p:grpSpPr>
        <p:sp>
          <p:nvSpPr>
            <p:cNvPr id="37" name="円/楕円 36"/>
            <p:cNvSpPr/>
            <p:nvPr/>
          </p:nvSpPr>
          <p:spPr>
            <a:xfrm>
              <a:off x="2368313" y="1436388"/>
              <a:ext cx="494463" cy="494463"/>
            </a:xfrm>
            <a:prstGeom prst="ellipse">
              <a:avLst/>
            </a:prstGeom>
            <a:blipFill rotWithShape="0">
              <a:blip r:embed="rId3"/>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8" name="円/楕円 4"/>
            <p:cNvSpPr/>
            <p:nvPr/>
          </p:nvSpPr>
          <p:spPr>
            <a:xfrm>
              <a:off x="2440725" y="1508800"/>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900">
                <a:lnSpc>
                  <a:spcPct val="90000"/>
                </a:lnSpc>
                <a:spcBef>
                  <a:spcPct val="0"/>
                </a:spcBef>
                <a:spcAft>
                  <a:spcPct val="35000"/>
                </a:spcAft>
              </a:pPr>
              <a:endParaRPr lang="en-US" altLang="ja-JP" sz="2200" dirty="0"/>
            </a:p>
          </p:txBody>
        </p:sp>
      </p:grpSp>
      <p:grpSp>
        <p:nvGrpSpPr>
          <p:cNvPr id="39" name="グループ化 38"/>
          <p:cNvGrpSpPr/>
          <p:nvPr/>
        </p:nvGrpSpPr>
        <p:grpSpPr>
          <a:xfrm>
            <a:off x="8382796" y="4727149"/>
            <a:ext cx="495435" cy="429752"/>
            <a:chOff x="2368313" y="1436388"/>
            <a:chExt cx="494463" cy="494463"/>
          </a:xfrm>
        </p:grpSpPr>
        <p:sp>
          <p:nvSpPr>
            <p:cNvPr id="40" name="円/楕円 39"/>
            <p:cNvSpPr/>
            <p:nvPr/>
          </p:nvSpPr>
          <p:spPr>
            <a:xfrm>
              <a:off x="2368313" y="1436388"/>
              <a:ext cx="494463" cy="494463"/>
            </a:xfrm>
            <a:prstGeom prst="ellipse">
              <a:avLst/>
            </a:prstGeom>
            <a:blipFill rotWithShape="0">
              <a:blip r:embed="rId3"/>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1" name="円/楕円 4"/>
            <p:cNvSpPr/>
            <p:nvPr/>
          </p:nvSpPr>
          <p:spPr>
            <a:xfrm>
              <a:off x="2440725" y="1508800"/>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900">
                <a:lnSpc>
                  <a:spcPct val="90000"/>
                </a:lnSpc>
                <a:spcBef>
                  <a:spcPct val="0"/>
                </a:spcBef>
                <a:spcAft>
                  <a:spcPct val="35000"/>
                </a:spcAft>
              </a:pPr>
              <a:endParaRPr lang="en-US" altLang="ja-JP" sz="2200" dirty="0"/>
            </a:p>
          </p:txBody>
        </p:sp>
      </p:grpSp>
      <p:pic>
        <p:nvPicPr>
          <p:cNvPr id="42" name="Picture 2" descr="「研究所 イラスト フリー」の画像検索結果"/>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62935" y="3973794"/>
            <a:ext cx="543575" cy="409255"/>
          </a:xfrm>
          <a:prstGeom prst="rect">
            <a:avLst/>
          </a:prstGeom>
          <a:noFill/>
          <a:extLst>
            <a:ext uri="{909E8E84-426E-40DD-AFC4-6F175D3DCCD1}">
              <a14:hiddenFill xmlns:a14="http://schemas.microsoft.com/office/drawing/2010/main">
                <a:solidFill>
                  <a:srgbClr val="FFFFFF"/>
                </a:solidFill>
              </a14:hiddenFill>
            </a:ext>
          </a:extLst>
        </p:spPr>
      </p:pic>
      <p:pic>
        <p:nvPicPr>
          <p:cNvPr id="45" name="図 44"/>
          <p:cNvPicPr>
            <a:picLocks noChangeAspect="1"/>
          </p:cNvPicPr>
          <p:nvPr/>
        </p:nvPicPr>
        <p:blipFill>
          <a:blip r:embed="rId5"/>
          <a:stretch>
            <a:fillRect/>
          </a:stretch>
        </p:blipFill>
        <p:spPr>
          <a:xfrm>
            <a:off x="4209170" y="4080956"/>
            <a:ext cx="582307" cy="453445"/>
          </a:xfrm>
          <a:prstGeom prst="rect">
            <a:avLst/>
          </a:prstGeom>
        </p:spPr>
      </p:pic>
      <p:pic>
        <p:nvPicPr>
          <p:cNvPr id="46" name="図 45"/>
          <p:cNvPicPr>
            <a:picLocks noChangeAspect="1"/>
          </p:cNvPicPr>
          <p:nvPr/>
        </p:nvPicPr>
        <p:blipFill>
          <a:blip r:embed="rId5"/>
          <a:stretch>
            <a:fillRect/>
          </a:stretch>
        </p:blipFill>
        <p:spPr>
          <a:xfrm>
            <a:off x="8544006" y="4013580"/>
            <a:ext cx="467101" cy="484617"/>
          </a:xfrm>
          <a:prstGeom prst="rect">
            <a:avLst/>
          </a:prstGeom>
        </p:spPr>
      </p:pic>
      <p:pic>
        <p:nvPicPr>
          <p:cNvPr id="48" name="Picture 2" descr="「研究所 イラスト フリー」の画像検索結果"/>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904013" y="4077088"/>
            <a:ext cx="474965" cy="357599"/>
          </a:xfrm>
          <a:prstGeom prst="rect">
            <a:avLst/>
          </a:prstGeom>
          <a:noFill/>
          <a:extLst>
            <a:ext uri="{909E8E84-426E-40DD-AFC4-6F175D3DCCD1}">
              <a14:hiddenFill xmlns:a14="http://schemas.microsoft.com/office/drawing/2010/main">
                <a:solidFill>
                  <a:srgbClr val="FFFFFF"/>
                </a:solidFill>
              </a14:hiddenFill>
            </a:ext>
          </a:extLst>
        </p:spPr>
      </p:pic>
      <p:sp>
        <p:nvSpPr>
          <p:cNvPr id="50" name="角丸四角形 49"/>
          <p:cNvSpPr/>
          <p:nvPr/>
        </p:nvSpPr>
        <p:spPr>
          <a:xfrm>
            <a:off x="133350" y="4158631"/>
            <a:ext cx="3250894" cy="920546"/>
          </a:xfrm>
          <a:prstGeom prst="roundRect">
            <a:avLst>
              <a:gd name="adj" fmla="val 11164"/>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endParaRPr>
          </a:p>
          <a:p>
            <a:r>
              <a:rPr lang="ja-JP" altLang="en-US" sz="1200" dirty="0">
                <a:solidFill>
                  <a:schemeClr val="tx1"/>
                </a:solidFill>
                <a:latin typeface="+mn-ea"/>
              </a:rPr>
              <a:t>　</a:t>
            </a:r>
            <a:r>
              <a:rPr lang="en-US" altLang="ja-JP" sz="1200" dirty="0">
                <a:solidFill>
                  <a:schemeClr val="tx1"/>
                </a:solidFill>
                <a:latin typeface="+mn-ea"/>
              </a:rPr>
              <a:t>WHO</a:t>
            </a:r>
            <a:r>
              <a:rPr lang="ja-JP" altLang="en-US" sz="1200" dirty="0">
                <a:solidFill>
                  <a:schemeClr val="tx1"/>
                </a:solidFill>
                <a:latin typeface="+mn-ea"/>
              </a:rPr>
              <a:t>と世銀間の調整が円滑に進むよう、</a:t>
            </a:r>
            <a:r>
              <a:rPr lang="ja-JP" altLang="en-US" sz="1200" dirty="0" smtClean="0">
                <a:solidFill>
                  <a:schemeClr val="tx1"/>
                </a:solidFill>
                <a:latin typeface="+mn-ea"/>
              </a:rPr>
              <a:t>我が国の</a:t>
            </a:r>
            <a:r>
              <a:rPr lang="ja-JP" altLang="en-US" sz="1200" dirty="0">
                <a:solidFill>
                  <a:schemeClr val="tx1"/>
                </a:solidFill>
                <a:latin typeface="+mn-ea"/>
              </a:rPr>
              <a:t>考え方を提示し、</a:t>
            </a:r>
            <a:r>
              <a:rPr lang="ja-JP" altLang="en-US" sz="1200" dirty="0" smtClean="0">
                <a:solidFill>
                  <a:schemeClr val="tx1"/>
                </a:solidFill>
                <a:latin typeface="+mn-ea"/>
              </a:rPr>
              <a:t>両機関における検討に</a:t>
            </a:r>
            <a:r>
              <a:rPr lang="ja-JP" altLang="en-US" sz="1200" dirty="0">
                <a:solidFill>
                  <a:schemeClr val="tx1"/>
                </a:solidFill>
                <a:latin typeface="+mn-ea"/>
              </a:rPr>
              <a:t>寄与</a:t>
            </a:r>
            <a:endParaRPr lang="en-US" altLang="ja-JP" sz="1200" dirty="0">
              <a:solidFill>
                <a:schemeClr val="tx1"/>
              </a:solidFill>
              <a:latin typeface="+mn-ea"/>
            </a:endParaRPr>
          </a:p>
          <a:p>
            <a:r>
              <a:rPr lang="ja-JP" altLang="en-US" sz="1200" dirty="0">
                <a:solidFill>
                  <a:schemeClr val="tx1"/>
                </a:solidFill>
                <a:latin typeface="+mn-ea"/>
              </a:rPr>
              <a:t>➡　相互補完的な</a:t>
            </a:r>
            <a:r>
              <a:rPr lang="en-US" altLang="ja-JP" sz="1200" dirty="0">
                <a:solidFill>
                  <a:schemeClr val="tx1"/>
                </a:solidFill>
                <a:latin typeface="+mn-ea"/>
              </a:rPr>
              <a:t>CFE</a:t>
            </a:r>
            <a:r>
              <a:rPr lang="ja-JP" altLang="en-US" sz="1200" dirty="0">
                <a:solidFill>
                  <a:schemeClr val="tx1"/>
                </a:solidFill>
                <a:latin typeface="+mn-ea"/>
              </a:rPr>
              <a:t>と</a:t>
            </a:r>
            <a:r>
              <a:rPr lang="en-US" altLang="ja-JP" sz="1200" dirty="0">
                <a:solidFill>
                  <a:schemeClr val="tx1"/>
                </a:solidFill>
                <a:latin typeface="+mn-ea"/>
              </a:rPr>
              <a:t>PEF</a:t>
            </a:r>
            <a:r>
              <a:rPr lang="ja-JP" altLang="en-US" sz="1200" dirty="0">
                <a:solidFill>
                  <a:schemeClr val="tx1"/>
                </a:solidFill>
              </a:rPr>
              <a:t>構築を実現</a:t>
            </a:r>
            <a:endParaRPr lang="ja-JP" altLang="en-US" sz="1000" dirty="0">
              <a:solidFill>
                <a:schemeClr val="tx1"/>
              </a:solidFill>
              <a:latin typeface="ＭＳ Ｐ明朝" panose="02020600040205080304" pitchFamily="18" charset="-128"/>
              <a:ea typeface="ＭＳ Ｐ明朝" panose="02020600040205080304" pitchFamily="18" charset="-128"/>
            </a:endParaRPr>
          </a:p>
        </p:txBody>
      </p:sp>
      <p:sp>
        <p:nvSpPr>
          <p:cNvPr id="12" name="テキスト ボックス 11"/>
          <p:cNvSpPr txBox="1"/>
          <p:nvPr/>
        </p:nvSpPr>
        <p:spPr>
          <a:xfrm>
            <a:off x="133350" y="3622694"/>
            <a:ext cx="3250895" cy="646331"/>
          </a:xfrm>
          <a:prstGeom prst="rect">
            <a:avLst/>
          </a:prstGeom>
          <a:solidFill>
            <a:schemeClr val="bg1"/>
          </a:solidFill>
          <a:ln>
            <a:solidFill>
              <a:srgbClr val="00B050"/>
            </a:solidFill>
          </a:ln>
        </p:spPr>
        <p:txBody>
          <a:bodyPr wrap="square" rtlCol="0">
            <a:spAutoFit/>
          </a:bodyPr>
          <a:lstStyle/>
          <a:p>
            <a:r>
              <a:rPr lang="en-US" altLang="ja-JP" sz="1200" b="1" dirty="0">
                <a:latin typeface="+mn-ea"/>
              </a:rPr>
              <a:t>WHO</a:t>
            </a:r>
            <a:r>
              <a:rPr lang="ja-JP" altLang="en-US" sz="1200" b="1" dirty="0" err="1">
                <a:latin typeface="+mn-ea"/>
              </a:rPr>
              <a:t>の緊</a:t>
            </a:r>
            <a:r>
              <a:rPr lang="ja-JP" altLang="en-US" sz="1200" b="1" dirty="0">
                <a:latin typeface="+mn-ea"/>
              </a:rPr>
              <a:t>急対応基金</a:t>
            </a:r>
            <a:r>
              <a:rPr lang="en-US" altLang="ja-JP" sz="1200" b="1" dirty="0">
                <a:latin typeface="+mn-ea"/>
              </a:rPr>
              <a:t>(CFE)</a:t>
            </a:r>
            <a:r>
              <a:rPr lang="ja-JP" altLang="en-US" sz="1200" b="1" dirty="0">
                <a:latin typeface="+mn-ea"/>
              </a:rPr>
              <a:t>・世銀のパンデミック緊急ファシリティ</a:t>
            </a:r>
            <a:r>
              <a:rPr lang="en-US" altLang="ja-JP" sz="1200" b="1" dirty="0">
                <a:latin typeface="+mn-ea"/>
              </a:rPr>
              <a:t>(PEF)</a:t>
            </a:r>
            <a:r>
              <a:rPr lang="ja-JP" altLang="en-US" sz="1200" b="1" dirty="0">
                <a:latin typeface="+mn-ea"/>
              </a:rPr>
              <a:t>の相互補完的な資金提供メカニズムの</a:t>
            </a:r>
            <a:r>
              <a:rPr lang="ja-JP" altLang="en-US" sz="1200" b="1" dirty="0" smtClean="0">
                <a:latin typeface="+mn-ea"/>
              </a:rPr>
              <a:t>構築への貢献</a:t>
            </a:r>
            <a:endParaRPr lang="ja-JP" altLang="en-US" sz="1300" b="1" dirty="0">
              <a:latin typeface="+mn-ea"/>
            </a:endParaRPr>
          </a:p>
        </p:txBody>
      </p:sp>
      <p:sp>
        <p:nvSpPr>
          <p:cNvPr id="13" name="テキスト ボックス 12"/>
          <p:cNvSpPr txBox="1"/>
          <p:nvPr/>
        </p:nvSpPr>
        <p:spPr>
          <a:xfrm>
            <a:off x="133350" y="5422385"/>
            <a:ext cx="3250894" cy="646331"/>
          </a:xfrm>
          <a:prstGeom prst="rect">
            <a:avLst/>
          </a:prstGeom>
          <a:solidFill>
            <a:schemeClr val="bg1"/>
          </a:solidFill>
          <a:ln>
            <a:solidFill>
              <a:srgbClr val="00B050"/>
            </a:solidFill>
          </a:ln>
        </p:spPr>
        <p:txBody>
          <a:bodyPr wrap="square" rtlCol="0">
            <a:spAutoFit/>
          </a:bodyPr>
          <a:lstStyle/>
          <a:p>
            <a:r>
              <a:rPr lang="en-US" altLang="ja-JP" sz="1200" b="1" dirty="0">
                <a:latin typeface="+mn-ea"/>
              </a:rPr>
              <a:t>WHO</a:t>
            </a:r>
            <a:r>
              <a:rPr lang="ja-JP" altLang="en-US" sz="1200" b="1" dirty="0" err="1"/>
              <a:t>の緊</a:t>
            </a:r>
            <a:r>
              <a:rPr lang="ja-JP" altLang="en-US" sz="1200" b="1" dirty="0"/>
              <a:t>急対応</a:t>
            </a:r>
            <a:r>
              <a:rPr lang="ja-JP" altLang="en-US" sz="1200" b="1" dirty="0">
                <a:latin typeface="+mn-ea"/>
              </a:rPr>
              <a:t>基金</a:t>
            </a:r>
            <a:r>
              <a:rPr lang="en-US" altLang="ja-JP" sz="1200" b="1" dirty="0">
                <a:latin typeface="+mn-ea"/>
              </a:rPr>
              <a:t>(CFE</a:t>
            </a:r>
            <a:r>
              <a:rPr lang="en-US" altLang="ja-JP" sz="1200" b="1" dirty="0" smtClean="0">
                <a:latin typeface="+mn-ea"/>
              </a:rPr>
              <a:t>)</a:t>
            </a:r>
            <a:r>
              <a:rPr lang="ja-JP" altLang="en-US" sz="1200" b="1" dirty="0" err="1" smtClean="0">
                <a:latin typeface="+mn-ea"/>
              </a:rPr>
              <a:t>、</a:t>
            </a:r>
            <a:r>
              <a:rPr lang="ja-JP" altLang="en-US" sz="1200" b="1" dirty="0">
                <a:latin typeface="+mn-ea"/>
              </a:rPr>
              <a:t>世銀のパンデミック緊急</a:t>
            </a:r>
            <a:r>
              <a:rPr lang="ja-JP" altLang="en-US" sz="1200" b="1" dirty="0" smtClean="0">
                <a:latin typeface="+mn-ea"/>
              </a:rPr>
              <a:t>ファシリティ（</a:t>
            </a:r>
            <a:r>
              <a:rPr lang="en-US" altLang="ja-JP" sz="1200" b="1" dirty="0" smtClean="0">
                <a:latin typeface="+mn-ea"/>
              </a:rPr>
              <a:t>PEF</a:t>
            </a:r>
            <a:r>
              <a:rPr lang="ja-JP" altLang="en-US" sz="1200" b="1" dirty="0" smtClean="0">
                <a:latin typeface="+mn-ea"/>
              </a:rPr>
              <a:t>）への支援に</a:t>
            </a:r>
            <a:r>
              <a:rPr lang="ja-JP" altLang="en-US" sz="1200" b="1" dirty="0">
                <a:latin typeface="+mn-ea"/>
              </a:rPr>
              <a:t>よる緊急対応の</a:t>
            </a:r>
            <a:r>
              <a:rPr lang="ja-JP" altLang="en-US" sz="1200" b="1" dirty="0" smtClean="0">
                <a:latin typeface="+mn-ea"/>
              </a:rPr>
              <a:t>強化</a:t>
            </a:r>
            <a:endParaRPr lang="en-US" altLang="ja-JP" sz="800" b="1" dirty="0">
              <a:latin typeface="+mn-ea"/>
            </a:endParaRPr>
          </a:p>
        </p:txBody>
      </p:sp>
      <p:sp>
        <p:nvSpPr>
          <p:cNvPr id="49" name="テキスト ボックス 48"/>
          <p:cNvSpPr txBox="1"/>
          <p:nvPr/>
        </p:nvSpPr>
        <p:spPr>
          <a:xfrm>
            <a:off x="9333612" y="6538477"/>
            <a:ext cx="551330" cy="307777"/>
          </a:xfrm>
          <a:prstGeom prst="rect">
            <a:avLst/>
          </a:prstGeom>
          <a:noFill/>
        </p:spPr>
        <p:txBody>
          <a:bodyPr wrap="square" rtlCol="0">
            <a:spAutoFit/>
          </a:bodyPr>
          <a:lstStyle/>
          <a:p>
            <a:pPr algn="r"/>
            <a:fld id="{DA2E9436-51AB-4298-B649-58B856318B4D}" type="slidenum">
              <a:rPr lang="ja-JP" altLang="en-US" sz="1400" smtClean="0"/>
              <a:t>3</a:t>
            </a:fld>
            <a:endParaRPr lang="ja-JP" altLang="en-US" sz="1400" dirty="0"/>
          </a:p>
        </p:txBody>
      </p:sp>
      <p:sp>
        <p:nvSpPr>
          <p:cNvPr id="44" name="円/楕円 43"/>
          <p:cNvSpPr/>
          <p:nvPr/>
        </p:nvSpPr>
        <p:spPr>
          <a:xfrm>
            <a:off x="2661899" y="1909982"/>
            <a:ext cx="1690454" cy="479735"/>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bg1"/>
                </a:solidFill>
                <a:latin typeface="HGS創英角ｺﾞｼｯｸUB" panose="020B0900000000000000" pitchFamily="50" charset="-128"/>
                <a:ea typeface="HGS創英角ｺﾞｼｯｸUB" panose="020B0900000000000000" pitchFamily="50" charset="-128"/>
              </a:rPr>
              <a:t>速やかに</a:t>
            </a:r>
            <a:endParaRPr lang="en-US" altLang="ja-JP" sz="900" dirty="0" smtClean="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900" dirty="0" smtClean="0">
                <a:solidFill>
                  <a:schemeClr val="bg1"/>
                </a:solidFill>
                <a:latin typeface="HGS創英角ｺﾞｼｯｸUB" panose="020B0900000000000000" pitchFamily="50" charset="-128"/>
                <a:ea typeface="HGS創英角ｺﾞｼｯｸUB" panose="020B0900000000000000" pitchFamily="50" charset="-128"/>
              </a:rPr>
              <a:t>カネ・モノ・ヒト</a:t>
            </a:r>
            <a:endParaRPr lang="en-US" altLang="ja-JP" sz="900" dirty="0" smtClean="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900" dirty="0" smtClean="0">
                <a:solidFill>
                  <a:schemeClr val="bg1"/>
                </a:solidFill>
                <a:latin typeface="HGS創英角ｺﾞｼｯｸUB" panose="020B0900000000000000" pitchFamily="50" charset="-128"/>
                <a:ea typeface="HGS創英角ｺﾞｼｯｸUB" panose="020B0900000000000000" pitchFamily="50" charset="-128"/>
              </a:rPr>
              <a:t>を投入</a:t>
            </a:r>
            <a:endParaRPr lang="ja-JP" altLang="en-US" sz="9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53" name="円/楕円 52"/>
          <p:cNvSpPr/>
          <p:nvPr/>
        </p:nvSpPr>
        <p:spPr>
          <a:xfrm>
            <a:off x="8323419" y="1971136"/>
            <a:ext cx="1518047" cy="506208"/>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bg1"/>
                </a:solidFill>
                <a:latin typeface="HGS創英角ｺﾞｼｯｸUB" panose="020B0900000000000000" pitchFamily="50" charset="-128"/>
                <a:ea typeface="HGS創英角ｺﾞｼｯｸUB" panose="020B0900000000000000" pitchFamily="50" charset="-128"/>
              </a:rPr>
              <a:t>事前の備えを</a:t>
            </a:r>
            <a:endParaRPr lang="en-US" altLang="ja-JP" sz="1100" dirty="0" smtClean="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1100" dirty="0" smtClean="0">
                <a:solidFill>
                  <a:schemeClr val="bg1"/>
                </a:solidFill>
                <a:latin typeface="HGS創英角ｺﾞｼｯｸUB" panose="020B0900000000000000" pitchFamily="50" charset="-128"/>
                <a:ea typeface="HGS創英角ｺﾞｼｯｸUB" panose="020B0900000000000000" pitchFamily="50" charset="-128"/>
              </a:rPr>
              <a:t>しっかり</a:t>
            </a:r>
            <a:endParaRPr lang="ja-JP" altLang="en-US" sz="11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51" name="テキスト ボックス 50"/>
          <p:cNvSpPr txBox="1"/>
          <p:nvPr/>
        </p:nvSpPr>
        <p:spPr>
          <a:xfrm>
            <a:off x="7771804" y="5117525"/>
            <a:ext cx="1997497" cy="1317626"/>
          </a:xfrm>
          <a:prstGeom prst="rect">
            <a:avLst/>
          </a:prstGeom>
          <a:solidFill>
            <a:schemeClr val="bg1"/>
          </a:solidFill>
          <a:ln>
            <a:solidFill>
              <a:srgbClr val="FF0000"/>
            </a:solidFill>
          </a:ln>
        </p:spPr>
        <p:txBody>
          <a:bodyPr wrap="square" rtlCol="0">
            <a:noAutofit/>
          </a:bodyPr>
          <a:lstStyle/>
          <a:p>
            <a:r>
              <a:rPr lang="ja-JP" altLang="en-US" sz="900" b="1" dirty="0" smtClean="0">
                <a:latin typeface="+mn-ea"/>
              </a:rPr>
              <a:t>薬剤耐性（</a:t>
            </a:r>
            <a:r>
              <a:rPr lang="en-US" altLang="ja-JP" sz="900" b="1" dirty="0" smtClean="0">
                <a:latin typeface="+mn-ea"/>
              </a:rPr>
              <a:t>AMR</a:t>
            </a:r>
            <a:r>
              <a:rPr lang="ja-JP" altLang="en-US" sz="900" b="1" dirty="0" smtClean="0">
                <a:latin typeface="+mn-ea"/>
              </a:rPr>
              <a:t>）グローバル・</a:t>
            </a:r>
            <a:endParaRPr lang="en-US" altLang="ja-JP" sz="900" b="1" dirty="0" smtClean="0">
              <a:latin typeface="+mn-ea"/>
            </a:endParaRPr>
          </a:p>
          <a:p>
            <a:r>
              <a:rPr lang="ja-JP" altLang="en-US" sz="900" b="1" dirty="0" smtClean="0">
                <a:latin typeface="+mn-ea"/>
              </a:rPr>
              <a:t>アクション・プラン達成に向けた</a:t>
            </a:r>
            <a:endParaRPr lang="en-US" altLang="ja-JP" sz="900" b="1" dirty="0" smtClean="0">
              <a:latin typeface="+mn-ea"/>
            </a:endParaRPr>
          </a:p>
          <a:p>
            <a:r>
              <a:rPr lang="ja-JP" altLang="en-US" sz="900" b="1" dirty="0" smtClean="0">
                <a:latin typeface="+mn-ea"/>
              </a:rPr>
              <a:t>支援</a:t>
            </a:r>
            <a:endParaRPr lang="en-US" altLang="ja-JP" sz="900" b="1" dirty="0">
              <a:latin typeface="+mn-ea"/>
            </a:endParaRPr>
          </a:p>
          <a:p>
            <a:pPr marL="171450" indent="-171450">
              <a:spcAft>
                <a:spcPts val="600"/>
              </a:spcAft>
              <a:buFont typeface="Wingdings" panose="05000000000000000000" pitchFamily="2" charset="2"/>
              <a:buChar char="Ø"/>
            </a:pPr>
            <a:r>
              <a:rPr lang="en-US" altLang="ja-JP" sz="900" dirty="0">
                <a:latin typeface="+mn-ea"/>
              </a:rPr>
              <a:t>WHO</a:t>
            </a:r>
            <a:r>
              <a:rPr lang="ja-JP" altLang="en-US" sz="900" dirty="0" smtClean="0">
                <a:latin typeface="+mn-ea"/>
              </a:rPr>
              <a:t>及び</a:t>
            </a:r>
            <a:r>
              <a:rPr lang="en-US" altLang="ja-JP" sz="900" dirty="0" smtClean="0">
                <a:latin typeface="+mn-ea"/>
              </a:rPr>
              <a:t>OIE</a:t>
            </a:r>
            <a:r>
              <a:rPr lang="ja-JP" altLang="en-US" sz="900" dirty="0" smtClean="0">
                <a:latin typeface="+mn-ea"/>
              </a:rPr>
              <a:t>の</a:t>
            </a:r>
            <a:r>
              <a:rPr lang="en-US" altLang="ja-JP" sz="900" dirty="0" smtClean="0">
                <a:latin typeface="+mn-ea"/>
              </a:rPr>
              <a:t>AMR</a:t>
            </a:r>
            <a:r>
              <a:rPr lang="ja-JP" altLang="en-US" sz="900" dirty="0" smtClean="0">
                <a:latin typeface="+mn-ea"/>
              </a:rPr>
              <a:t>対策の促進のための支援</a:t>
            </a:r>
            <a:endParaRPr lang="en-US" altLang="ja-JP" sz="900" dirty="0" smtClean="0">
              <a:latin typeface="+mn-ea"/>
            </a:endParaRPr>
          </a:p>
          <a:p>
            <a:pPr marL="171450" indent="-171450">
              <a:spcAft>
                <a:spcPts val="600"/>
              </a:spcAft>
              <a:buFont typeface="Wingdings" panose="05000000000000000000" pitchFamily="2" charset="2"/>
              <a:buChar char="Ø"/>
            </a:pPr>
            <a:r>
              <a:rPr lang="ja-JP" altLang="en-US" sz="900" dirty="0">
                <a:latin typeface="+mn-ea"/>
              </a:rPr>
              <a:t>特</a:t>
            </a:r>
            <a:r>
              <a:rPr lang="ja-JP" altLang="en-US" sz="900" dirty="0" smtClean="0">
                <a:latin typeface="+mn-ea"/>
              </a:rPr>
              <a:t>にアジアに関して、薬剤耐性菌に係るサーベイランス、感染予防・管理等への協力を積極的</a:t>
            </a:r>
            <a:r>
              <a:rPr lang="ja-JP" altLang="en-US" sz="900" dirty="0">
                <a:latin typeface="+mn-ea"/>
              </a:rPr>
              <a:t>に</a:t>
            </a:r>
            <a:r>
              <a:rPr lang="ja-JP" altLang="en-US" sz="900" dirty="0" smtClean="0">
                <a:latin typeface="+mn-ea"/>
              </a:rPr>
              <a:t>推進</a:t>
            </a:r>
            <a:endParaRPr lang="ja-JP" altLang="en-US" sz="900" dirty="0">
              <a:latin typeface="+mn-ea"/>
            </a:endParaRPr>
          </a:p>
        </p:txBody>
      </p:sp>
      <p:sp>
        <p:nvSpPr>
          <p:cNvPr id="52" name="下矢印 51"/>
          <p:cNvSpPr/>
          <p:nvPr/>
        </p:nvSpPr>
        <p:spPr>
          <a:xfrm>
            <a:off x="3895529" y="6435152"/>
            <a:ext cx="1409700" cy="152638"/>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1" name="下矢印 30"/>
          <p:cNvSpPr/>
          <p:nvPr/>
        </p:nvSpPr>
        <p:spPr>
          <a:xfrm>
            <a:off x="6020540" y="6428787"/>
            <a:ext cx="1409700" cy="152638"/>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下矢印 53"/>
          <p:cNvSpPr/>
          <p:nvPr/>
        </p:nvSpPr>
        <p:spPr>
          <a:xfrm>
            <a:off x="8044421" y="6435585"/>
            <a:ext cx="1409700" cy="152638"/>
          </a:xfrm>
          <a:prstGeom prst="down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3103337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角丸四角形 328"/>
          <p:cNvSpPr/>
          <p:nvPr/>
        </p:nvSpPr>
        <p:spPr>
          <a:xfrm>
            <a:off x="141668" y="6283618"/>
            <a:ext cx="9646276" cy="546039"/>
          </a:xfrm>
          <a:prstGeom prst="roundRect">
            <a:avLst/>
          </a:prstGeom>
          <a:solidFill>
            <a:schemeClr val="accent3">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95" name="角丸四角形 94"/>
          <p:cNvSpPr/>
          <p:nvPr/>
        </p:nvSpPr>
        <p:spPr>
          <a:xfrm>
            <a:off x="141668" y="4079052"/>
            <a:ext cx="9646276" cy="2109510"/>
          </a:xfrm>
          <a:prstGeom prst="roundRect">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5" name="タイトル 1"/>
          <p:cNvSpPr txBox="1">
            <a:spLocks/>
          </p:cNvSpPr>
          <p:nvPr/>
        </p:nvSpPr>
        <p:spPr>
          <a:xfrm>
            <a:off x="0" y="3909"/>
            <a:ext cx="9906000" cy="334523"/>
          </a:xfrm>
          <a:prstGeom prst="rect">
            <a:avLst/>
          </a:prstGeom>
          <a:gradFill>
            <a:gsLst>
              <a:gs pos="0">
                <a:schemeClr val="accent1"/>
              </a:gs>
              <a:gs pos="50000">
                <a:schemeClr val="bg1"/>
              </a:gs>
              <a:gs pos="100000">
                <a:schemeClr val="accent1"/>
              </a:gs>
            </a:gsLst>
            <a:lin ang="5400000" scaled="1"/>
          </a:gradFill>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国際</a:t>
            </a:r>
            <a:r>
              <a:rPr lang="ja-JP" altLang="en-US" sz="1800" dirty="0" smtClean="0">
                <a:latin typeface="HGS創英角ｺﾞｼｯｸUB" panose="020B0900000000000000" pitchFamily="50" charset="-128"/>
                <a:ea typeface="HGS創英角ｺﾞｼｯｸUB" panose="020B0900000000000000" pitchFamily="50" charset="-128"/>
              </a:rPr>
              <a:t>感染症対応人材</a:t>
            </a:r>
            <a:r>
              <a:rPr lang="ja-JP" altLang="en-US" sz="1800" dirty="0">
                <a:latin typeface="HGS創英角ｺﾞｼｯｸUB" panose="020B0900000000000000" pitchFamily="50" charset="-128"/>
                <a:ea typeface="HGS創英角ｺﾞｼｯｸUB" panose="020B0900000000000000" pitchFamily="50" charset="-128"/>
              </a:rPr>
              <a:t>育成・派遣プロジェクト</a:t>
            </a:r>
            <a:endParaRPr lang="en-US" altLang="ja-JP" sz="1800" dirty="0">
              <a:latin typeface="HGS創英角ｺﾞｼｯｸUB" panose="020B0900000000000000" pitchFamily="50" charset="-128"/>
              <a:ea typeface="HGS創英角ｺﾞｼｯｸUB" panose="020B0900000000000000" pitchFamily="50" charset="-128"/>
            </a:endParaRPr>
          </a:p>
        </p:txBody>
      </p:sp>
      <p:sp>
        <p:nvSpPr>
          <p:cNvPr id="84" name="角丸四角形 83"/>
          <p:cNvSpPr/>
          <p:nvPr/>
        </p:nvSpPr>
        <p:spPr>
          <a:xfrm>
            <a:off x="141668" y="1110187"/>
            <a:ext cx="9646276" cy="1256009"/>
          </a:xfrm>
          <a:prstGeom prst="round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88" name="テキスト ボックス 87"/>
          <p:cNvSpPr txBox="1"/>
          <p:nvPr/>
        </p:nvSpPr>
        <p:spPr>
          <a:xfrm>
            <a:off x="340399" y="1189719"/>
            <a:ext cx="9117883" cy="646331"/>
          </a:xfrm>
          <a:prstGeom prst="rect">
            <a:avLst/>
          </a:prstGeom>
          <a:noFill/>
        </p:spPr>
        <p:txBody>
          <a:bodyPr wrap="square" rtlCol="0">
            <a:spAutoFit/>
          </a:bodyPr>
          <a:lstStyle/>
          <a:p>
            <a:pPr marL="171450" indent="-171450">
              <a:buFont typeface="Wingdings" panose="05000000000000000000" pitchFamily="2" charset="2"/>
              <a:buChar char="Ø"/>
            </a:pPr>
            <a:r>
              <a:rPr lang="ja-JP" altLang="en-US" sz="1200" dirty="0">
                <a:latin typeface="+mn-ea"/>
              </a:rPr>
              <a:t> 分野ごとに関係機関（外務省・厚生労働省・国立感染症研究所</a:t>
            </a:r>
            <a:r>
              <a:rPr lang="ja-JP" altLang="en-US" sz="1200" dirty="0" smtClean="0">
                <a:latin typeface="+mn-ea"/>
              </a:rPr>
              <a:t>・国立研究開発法人国立国際医療研究センター・</a:t>
            </a:r>
            <a:r>
              <a:rPr lang="en-US" altLang="ja-JP" sz="1200" dirty="0">
                <a:latin typeface="+mn-ea"/>
              </a:rPr>
              <a:t>JICA</a:t>
            </a:r>
            <a:r>
              <a:rPr lang="ja-JP" altLang="en-US" sz="1200" dirty="0">
                <a:latin typeface="+mn-ea"/>
              </a:rPr>
              <a:t>）が連携した効果的</a:t>
            </a:r>
            <a:r>
              <a:rPr lang="ja-JP" altLang="en-US" sz="1200" dirty="0" smtClean="0">
                <a:latin typeface="+mn-ea"/>
              </a:rPr>
              <a:t>なメニュー</a:t>
            </a:r>
            <a:r>
              <a:rPr lang="ja-JP" altLang="en-US" sz="1200" dirty="0">
                <a:latin typeface="+mn-ea"/>
              </a:rPr>
              <a:t>の整備</a:t>
            </a:r>
            <a:r>
              <a:rPr lang="ja-JP" altLang="en-US" sz="1200" dirty="0" smtClean="0">
                <a:latin typeface="+mn-ea"/>
              </a:rPr>
              <a:t>、研修の計画的</a:t>
            </a:r>
            <a:r>
              <a:rPr lang="ja-JP" altLang="en-US" sz="1200" dirty="0">
                <a:latin typeface="+mn-ea"/>
              </a:rPr>
              <a:t>な実施</a:t>
            </a:r>
            <a:endParaRPr lang="en-US" altLang="ja-JP" sz="1200" dirty="0">
              <a:latin typeface="+mn-ea"/>
            </a:endParaRPr>
          </a:p>
          <a:p>
            <a:pPr marL="171450" indent="-171450">
              <a:buFont typeface="Wingdings" panose="05000000000000000000" pitchFamily="2" charset="2"/>
              <a:buChar char="Ø"/>
            </a:pPr>
            <a:r>
              <a:rPr lang="ja-JP" altLang="en-US" sz="1200" dirty="0">
                <a:latin typeface="+mn-ea"/>
              </a:rPr>
              <a:t> </a:t>
            </a:r>
            <a:r>
              <a:rPr lang="ja-JP" altLang="en-US" sz="1200" dirty="0" smtClean="0">
                <a:latin typeface="+mn-ea"/>
              </a:rPr>
              <a:t>その一環</a:t>
            </a:r>
            <a:r>
              <a:rPr lang="ja-JP" altLang="en-US" sz="1200" dirty="0">
                <a:latin typeface="+mn-ea"/>
              </a:rPr>
              <a:t>として海外での実務研修を実施</a:t>
            </a:r>
          </a:p>
        </p:txBody>
      </p:sp>
      <p:sp>
        <p:nvSpPr>
          <p:cNvPr id="62" name="角丸四角形 61"/>
          <p:cNvSpPr/>
          <p:nvPr/>
        </p:nvSpPr>
        <p:spPr>
          <a:xfrm>
            <a:off x="319356" y="1782258"/>
            <a:ext cx="7922435" cy="18960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1100" dirty="0" smtClean="0">
                <a:solidFill>
                  <a:schemeClr val="tx1"/>
                </a:solidFill>
                <a:latin typeface="+mn-ea"/>
              </a:rPr>
              <a:t>・「感染症</a:t>
            </a:r>
            <a:r>
              <a:rPr lang="ja-JP" altLang="en-US" sz="1100" dirty="0">
                <a:solidFill>
                  <a:schemeClr val="tx1"/>
                </a:solidFill>
                <a:latin typeface="+mn-ea"/>
              </a:rPr>
              <a:t>危機管理専門家養成</a:t>
            </a:r>
            <a:r>
              <a:rPr lang="ja-JP" altLang="en-US" sz="1100" dirty="0" smtClean="0">
                <a:solidFill>
                  <a:schemeClr val="tx1"/>
                </a:solidFill>
                <a:latin typeface="+mn-ea"/>
              </a:rPr>
              <a:t>プログラム」及び「実地疫学専門家養成コース（</a:t>
            </a:r>
            <a:r>
              <a:rPr lang="en-US" altLang="ja-JP" sz="1100" dirty="0" smtClean="0">
                <a:solidFill>
                  <a:schemeClr val="tx1"/>
                </a:solidFill>
                <a:latin typeface="+mn-ea"/>
              </a:rPr>
              <a:t>FETP-</a:t>
            </a:r>
            <a:r>
              <a:rPr lang="ja-JP" altLang="en-US" sz="1100" dirty="0" smtClean="0">
                <a:solidFill>
                  <a:schemeClr val="tx1"/>
                </a:solidFill>
                <a:latin typeface="+mn-ea"/>
              </a:rPr>
              <a:t>Ｊ）」に</a:t>
            </a:r>
            <a:r>
              <a:rPr lang="ja-JP" altLang="en-US" sz="1100" dirty="0">
                <a:solidFill>
                  <a:schemeClr val="tx1"/>
                </a:solidFill>
                <a:latin typeface="+mn-ea"/>
              </a:rPr>
              <a:t>よる海外派遣機関の</a:t>
            </a:r>
            <a:r>
              <a:rPr lang="ja-JP" altLang="en-US" sz="1100" dirty="0" smtClean="0">
                <a:solidFill>
                  <a:schemeClr val="tx1"/>
                </a:solidFill>
                <a:latin typeface="+mn-ea"/>
              </a:rPr>
              <a:t>活用（</a:t>
            </a:r>
            <a:r>
              <a:rPr lang="ja-JP" altLang="en-US" sz="1100" dirty="0">
                <a:solidFill>
                  <a:schemeClr val="tx1"/>
                </a:solidFill>
                <a:latin typeface="+mn-ea"/>
              </a:rPr>
              <a:t>厚生労働省）</a:t>
            </a:r>
          </a:p>
        </p:txBody>
      </p:sp>
      <p:sp>
        <p:nvSpPr>
          <p:cNvPr id="90" name="角丸四角形 89"/>
          <p:cNvSpPr/>
          <p:nvPr/>
        </p:nvSpPr>
        <p:spPr>
          <a:xfrm>
            <a:off x="319357" y="1956255"/>
            <a:ext cx="7415104" cy="166714"/>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1100" dirty="0" smtClean="0">
                <a:solidFill>
                  <a:schemeClr val="tx1"/>
                </a:solidFill>
                <a:latin typeface="+mn-ea"/>
              </a:rPr>
              <a:t>・「感染症</a:t>
            </a:r>
            <a:r>
              <a:rPr lang="ja-JP" altLang="en-US" sz="1100" dirty="0">
                <a:solidFill>
                  <a:schemeClr val="tx1"/>
                </a:solidFill>
                <a:latin typeface="+mn-ea"/>
              </a:rPr>
              <a:t>研究国際展開戦略プログラム（</a:t>
            </a:r>
            <a:r>
              <a:rPr lang="en-US" altLang="ja-JP" sz="1100" dirty="0">
                <a:solidFill>
                  <a:schemeClr val="tx1"/>
                </a:solidFill>
                <a:latin typeface="+mn-ea"/>
              </a:rPr>
              <a:t>J-GRID</a:t>
            </a:r>
            <a:r>
              <a:rPr lang="ja-JP" altLang="en-US" sz="1100" dirty="0" smtClean="0">
                <a:solidFill>
                  <a:schemeClr val="tx1"/>
                </a:solidFill>
                <a:latin typeface="+mn-ea"/>
              </a:rPr>
              <a:t>）」の</a:t>
            </a:r>
            <a:r>
              <a:rPr lang="ja-JP" altLang="en-US" sz="1100" dirty="0">
                <a:solidFill>
                  <a:schemeClr val="tx1"/>
                </a:solidFill>
                <a:latin typeface="+mn-ea"/>
              </a:rPr>
              <a:t>アジア・アフリカ諸国の研究拠点の活用（文部科学省・</a:t>
            </a:r>
            <a:r>
              <a:rPr lang="en-US" altLang="ja-JP" sz="1100" dirty="0">
                <a:solidFill>
                  <a:schemeClr val="tx1"/>
                </a:solidFill>
                <a:latin typeface="+mn-ea"/>
              </a:rPr>
              <a:t>AMED</a:t>
            </a:r>
            <a:r>
              <a:rPr lang="ja-JP" altLang="en-US" sz="1100" dirty="0">
                <a:solidFill>
                  <a:schemeClr val="tx1"/>
                </a:solidFill>
                <a:latin typeface="+mn-ea"/>
              </a:rPr>
              <a:t>）</a:t>
            </a:r>
          </a:p>
        </p:txBody>
      </p:sp>
      <p:sp>
        <p:nvSpPr>
          <p:cNvPr id="94" name="テキスト ボックス 93"/>
          <p:cNvSpPr txBox="1"/>
          <p:nvPr/>
        </p:nvSpPr>
        <p:spPr>
          <a:xfrm>
            <a:off x="261124" y="3996594"/>
            <a:ext cx="2072852" cy="276999"/>
          </a:xfrm>
          <a:prstGeom prst="rect">
            <a:avLst/>
          </a:prstGeom>
          <a:solidFill>
            <a:schemeClr val="bg1"/>
          </a:solidFill>
          <a:ln w="38100">
            <a:solidFill>
              <a:srgbClr val="FFC000"/>
            </a:solidFill>
          </a:ln>
        </p:spPr>
        <p:txBody>
          <a:bodyPr wrap="square" rtlCol="0" anchor="ctr">
            <a:spAutoFit/>
          </a:bodyPr>
          <a:lstStyle/>
          <a:p>
            <a:pPr algn="ctr"/>
            <a:r>
              <a:rPr lang="ja-JP" altLang="en-US" sz="1200" b="1" dirty="0">
                <a:latin typeface="+mn-ea"/>
              </a:rPr>
              <a:t>人材の派遣</a:t>
            </a:r>
          </a:p>
        </p:txBody>
      </p:sp>
      <p:sp>
        <p:nvSpPr>
          <p:cNvPr id="40" name="テキスト ボックス 39"/>
          <p:cNvSpPr txBox="1"/>
          <p:nvPr/>
        </p:nvSpPr>
        <p:spPr>
          <a:xfrm>
            <a:off x="206178" y="911030"/>
            <a:ext cx="2168139" cy="251817"/>
          </a:xfrm>
          <a:prstGeom prst="rect">
            <a:avLst/>
          </a:prstGeom>
          <a:solidFill>
            <a:schemeClr val="bg1"/>
          </a:solidFill>
          <a:ln w="38100">
            <a:solidFill>
              <a:srgbClr val="00B050"/>
            </a:solidFill>
          </a:ln>
        </p:spPr>
        <p:txBody>
          <a:bodyPr wrap="square" rtlCol="0" anchor="ctr">
            <a:spAutoFit/>
          </a:bodyPr>
          <a:lstStyle/>
          <a:p>
            <a:pPr algn="ctr"/>
            <a:r>
              <a:rPr lang="ja-JP" altLang="en-US" sz="1200" b="1" dirty="0">
                <a:latin typeface="+mn-ea"/>
              </a:rPr>
              <a:t>人材の育成</a:t>
            </a:r>
          </a:p>
        </p:txBody>
      </p:sp>
      <p:sp>
        <p:nvSpPr>
          <p:cNvPr id="328" name="テキスト ボックス 327"/>
          <p:cNvSpPr txBox="1"/>
          <p:nvPr/>
        </p:nvSpPr>
        <p:spPr>
          <a:xfrm>
            <a:off x="274571" y="6233095"/>
            <a:ext cx="2108357" cy="276999"/>
          </a:xfrm>
          <a:prstGeom prst="rect">
            <a:avLst/>
          </a:prstGeom>
          <a:solidFill>
            <a:schemeClr val="bg1"/>
          </a:solidFill>
          <a:ln w="38100">
            <a:solidFill>
              <a:srgbClr val="7030A0"/>
            </a:solidFill>
          </a:ln>
        </p:spPr>
        <p:txBody>
          <a:bodyPr wrap="square" rtlCol="0" anchor="ctr">
            <a:spAutoFit/>
          </a:bodyPr>
          <a:lstStyle/>
          <a:p>
            <a:pPr algn="ctr"/>
            <a:r>
              <a:rPr lang="ja-JP" altLang="en-US" sz="1200" b="1" dirty="0">
                <a:latin typeface="+mn-ea"/>
              </a:rPr>
              <a:t>キャリアパス支援</a:t>
            </a:r>
          </a:p>
        </p:txBody>
      </p:sp>
      <p:grpSp>
        <p:nvGrpSpPr>
          <p:cNvPr id="8" name="グループ化 7"/>
          <p:cNvGrpSpPr/>
          <p:nvPr/>
        </p:nvGrpSpPr>
        <p:grpSpPr>
          <a:xfrm>
            <a:off x="5527278" y="6326881"/>
            <a:ext cx="2097265" cy="423499"/>
            <a:chOff x="3408992" y="6124257"/>
            <a:chExt cx="2097265" cy="682050"/>
          </a:xfrm>
        </p:grpSpPr>
        <p:sp>
          <p:nvSpPr>
            <p:cNvPr id="332" name="角丸四角形 331"/>
            <p:cNvSpPr/>
            <p:nvPr/>
          </p:nvSpPr>
          <p:spPr>
            <a:xfrm>
              <a:off x="3408992" y="6315775"/>
              <a:ext cx="2097265" cy="490532"/>
            </a:xfrm>
            <a:prstGeom prst="roundRect">
              <a:avLst/>
            </a:prstGeom>
            <a:solidFill>
              <a:schemeClr val="accent3">
                <a:lumMod val="40000"/>
                <a:lumOff val="6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1200" dirty="0">
                <a:solidFill>
                  <a:schemeClr val="tx1"/>
                </a:solidFill>
                <a:latin typeface="+mn-ea"/>
              </a:endParaRPr>
            </a:p>
          </p:txBody>
        </p:sp>
        <p:sp>
          <p:nvSpPr>
            <p:cNvPr id="330" name="テキスト ボックス 329"/>
            <p:cNvSpPr txBox="1"/>
            <p:nvPr/>
          </p:nvSpPr>
          <p:spPr>
            <a:xfrm>
              <a:off x="3419141" y="6124257"/>
              <a:ext cx="2008968" cy="681557"/>
            </a:xfrm>
            <a:prstGeom prst="rect">
              <a:avLst/>
            </a:prstGeom>
            <a:noFill/>
          </p:spPr>
          <p:txBody>
            <a:bodyPr wrap="square" rtlCol="0" anchor="ctr">
              <a:spAutoFit/>
            </a:bodyPr>
            <a:lstStyle/>
            <a:p>
              <a:pPr algn="ctr"/>
              <a:r>
                <a:rPr lang="ja-JP" altLang="en-US" sz="1100" dirty="0">
                  <a:latin typeface="+mn-ea"/>
                </a:rPr>
                <a:t>国内関係機関</a:t>
              </a:r>
              <a:endParaRPr lang="en-US" altLang="ja-JP" sz="1100" dirty="0">
                <a:latin typeface="+mn-ea"/>
              </a:endParaRPr>
            </a:p>
            <a:p>
              <a:pPr algn="ctr"/>
              <a:r>
                <a:rPr lang="ja-JP" altLang="en-US" sz="1050" dirty="0">
                  <a:latin typeface="+mn-ea"/>
                </a:rPr>
                <a:t>（医療機関、研究機関等）</a:t>
              </a:r>
            </a:p>
          </p:txBody>
        </p:sp>
      </p:grpSp>
      <p:sp>
        <p:nvSpPr>
          <p:cNvPr id="34" name="角丸四角形 33"/>
          <p:cNvSpPr/>
          <p:nvPr/>
        </p:nvSpPr>
        <p:spPr>
          <a:xfrm>
            <a:off x="141668" y="2501274"/>
            <a:ext cx="9646276" cy="1421934"/>
          </a:xfrm>
          <a:prstGeom prst="round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4" name="左右矢印 3"/>
          <p:cNvSpPr/>
          <p:nvPr/>
        </p:nvSpPr>
        <p:spPr>
          <a:xfrm>
            <a:off x="3656132" y="3127260"/>
            <a:ext cx="1041344" cy="683075"/>
          </a:xfrm>
          <a:prstGeom prst="leftRightArrow">
            <a:avLst>
              <a:gd name="adj1" fmla="val 50000"/>
              <a:gd name="adj2" fmla="val 3037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n-ea"/>
              </a:rPr>
              <a:t>情報共有</a:t>
            </a:r>
          </a:p>
        </p:txBody>
      </p:sp>
      <p:sp>
        <p:nvSpPr>
          <p:cNvPr id="6" name="テキスト ボックス 5"/>
          <p:cNvSpPr txBox="1"/>
          <p:nvPr/>
        </p:nvSpPr>
        <p:spPr>
          <a:xfrm>
            <a:off x="736520" y="2842865"/>
            <a:ext cx="1925088" cy="276999"/>
          </a:xfrm>
          <a:prstGeom prst="rect">
            <a:avLst/>
          </a:prstGeom>
          <a:noFill/>
        </p:spPr>
        <p:txBody>
          <a:bodyPr wrap="square" rtlCol="0">
            <a:spAutoFit/>
          </a:bodyPr>
          <a:lstStyle/>
          <a:p>
            <a:pPr algn="ctr"/>
            <a:r>
              <a:rPr lang="ja-JP" altLang="en-US" sz="1200" dirty="0">
                <a:latin typeface="+mn-ea"/>
              </a:rPr>
              <a:t>外務省・ＪＩＣＡ</a:t>
            </a:r>
          </a:p>
        </p:txBody>
      </p:sp>
      <p:sp>
        <p:nvSpPr>
          <p:cNvPr id="80" name="テキスト ボックス 79"/>
          <p:cNvSpPr txBox="1"/>
          <p:nvPr/>
        </p:nvSpPr>
        <p:spPr>
          <a:xfrm>
            <a:off x="5492251" y="2837967"/>
            <a:ext cx="2209865" cy="276999"/>
          </a:xfrm>
          <a:prstGeom prst="rect">
            <a:avLst/>
          </a:prstGeom>
          <a:noFill/>
        </p:spPr>
        <p:txBody>
          <a:bodyPr wrap="square" rtlCol="0">
            <a:spAutoFit/>
          </a:bodyPr>
          <a:lstStyle/>
          <a:p>
            <a:pPr algn="ctr"/>
            <a:r>
              <a:rPr lang="ja-JP" altLang="en-US" sz="1200" dirty="0">
                <a:latin typeface="+mn-ea"/>
              </a:rPr>
              <a:t>厚生労働省・文部科学省</a:t>
            </a:r>
          </a:p>
        </p:txBody>
      </p:sp>
      <p:sp>
        <p:nvSpPr>
          <p:cNvPr id="86" name="テキスト ボックス 85"/>
          <p:cNvSpPr txBox="1"/>
          <p:nvPr/>
        </p:nvSpPr>
        <p:spPr>
          <a:xfrm>
            <a:off x="231935" y="2396127"/>
            <a:ext cx="2142382" cy="276999"/>
          </a:xfrm>
          <a:prstGeom prst="rect">
            <a:avLst/>
          </a:prstGeom>
          <a:solidFill>
            <a:schemeClr val="bg1"/>
          </a:solidFill>
          <a:ln w="38100">
            <a:solidFill>
              <a:srgbClr val="003399"/>
            </a:solidFill>
          </a:ln>
        </p:spPr>
        <p:txBody>
          <a:bodyPr wrap="square" rtlCol="0" anchor="ctr">
            <a:spAutoFit/>
          </a:bodyPr>
          <a:lstStyle/>
          <a:p>
            <a:pPr algn="ctr"/>
            <a:r>
              <a:rPr lang="ja-JP" altLang="en-US" sz="1200" b="1" dirty="0">
                <a:latin typeface="+mn-ea"/>
              </a:rPr>
              <a:t>人材</a:t>
            </a:r>
            <a:r>
              <a:rPr lang="ja-JP" altLang="en-US" sz="1200" b="1" dirty="0" smtClean="0">
                <a:latin typeface="+mn-ea"/>
              </a:rPr>
              <a:t>登録システムの</a:t>
            </a:r>
            <a:r>
              <a:rPr lang="ja-JP" altLang="en-US" sz="1200" b="1" dirty="0">
                <a:latin typeface="+mn-ea"/>
              </a:rPr>
              <a:t>創設</a:t>
            </a:r>
          </a:p>
        </p:txBody>
      </p:sp>
      <p:sp>
        <p:nvSpPr>
          <p:cNvPr id="65" name="左カーブ矢印 64"/>
          <p:cNvSpPr/>
          <p:nvPr/>
        </p:nvSpPr>
        <p:spPr>
          <a:xfrm rot="21085217" flipH="1">
            <a:off x="2750924" y="3531728"/>
            <a:ext cx="645205" cy="2162048"/>
          </a:xfrm>
          <a:prstGeom prst="curvedLeftArrow">
            <a:avLst>
              <a:gd name="adj1" fmla="val 25000"/>
              <a:gd name="adj2" fmla="val 50000"/>
              <a:gd name="adj3" fmla="val 2664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n-ea"/>
            </a:endParaRPr>
          </a:p>
        </p:txBody>
      </p:sp>
      <p:sp>
        <p:nvSpPr>
          <p:cNvPr id="15" name="角丸四角形 14"/>
          <p:cNvSpPr/>
          <p:nvPr/>
        </p:nvSpPr>
        <p:spPr>
          <a:xfrm>
            <a:off x="262130" y="3086183"/>
            <a:ext cx="3255969" cy="724152"/>
          </a:xfrm>
          <a:prstGeom prst="roundRect">
            <a:avLst/>
          </a:prstGeom>
          <a:solidFill>
            <a:schemeClr val="accent1">
              <a:lumMod val="20000"/>
              <a:lumOff val="80000"/>
            </a:schemeClr>
          </a:solidFill>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tLang="ja-JP" sz="1350" dirty="0"/>
          </a:p>
        </p:txBody>
      </p:sp>
      <p:sp>
        <p:nvSpPr>
          <p:cNvPr id="16" name="正方形/長方形 15"/>
          <p:cNvSpPr/>
          <p:nvPr/>
        </p:nvSpPr>
        <p:spPr>
          <a:xfrm>
            <a:off x="341129" y="3135789"/>
            <a:ext cx="2992988" cy="18551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①　国際緊急援助隊・感染症対策チーム</a:t>
            </a:r>
          </a:p>
        </p:txBody>
      </p:sp>
      <p:sp>
        <p:nvSpPr>
          <p:cNvPr id="17" name="左カーブ矢印 16"/>
          <p:cNvSpPr/>
          <p:nvPr/>
        </p:nvSpPr>
        <p:spPr>
          <a:xfrm rot="544433">
            <a:off x="5859120" y="3469688"/>
            <a:ext cx="915729" cy="1965498"/>
          </a:xfrm>
          <a:prstGeom prst="curvedLeftArrow">
            <a:avLst>
              <a:gd name="adj1" fmla="val 25000"/>
              <a:gd name="adj2" fmla="val 50000"/>
              <a:gd name="adj3" fmla="val 2664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n-ea"/>
            </a:endParaRPr>
          </a:p>
        </p:txBody>
      </p:sp>
      <p:sp>
        <p:nvSpPr>
          <p:cNvPr id="61" name="左カーブ矢印 60"/>
          <p:cNvSpPr/>
          <p:nvPr/>
        </p:nvSpPr>
        <p:spPr>
          <a:xfrm rot="2115308">
            <a:off x="6330365" y="3550358"/>
            <a:ext cx="1003650" cy="2792845"/>
          </a:xfrm>
          <a:prstGeom prst="curvedLeftArrow">
            <a:avLst>
              <a:gd name="adj1" fmla="val 21570"/>
              <a:gd name="adj2" fmla="val 50000"/>
              <a:gd name="adj3" fmla="val 2664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n-ea"/>
            </a:endParaRPr>
          </a:p>
        </p:txBody>
      </p:sp>
      <p:sp>
        <p:nvSpPr>
          <p:cNvPr id="67" name="正方形/長方形 66"/>
          <p:cNvSpPr/>
          <p:nvPr/>
        </p:nvSpPr>
        <p:spPr>
          <a:xfrm>
            <a:off x="5361983" y="3412234"/>
            <a:ext cx="3142289" cy="4993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b="1" dirty="0">
              <a:solidFill>
                <a:schemeClr val="tx1"/>
              </a:solidFill>
            </a:endParaRPr>
          </a:p>
        </p:txBody>
      </p:sp>
      <p:sp>
        <p:nvSpPr>
          <p:cNvPr id="18" name="角丸四角形 17"/>
          <p:cNvSpPr/>
          <p:nvPr/>
        </p:nvSpPr>
        <p:spPr>
          <a:xfrm>
            <a:off x="4805158" y="3087389"/>
            <a:ext cx="3136551" cy="722947"/>
          </a:xfrm>
          <a:prstGeom prst="roundRect">
            <a:avLst/>
          </a:prstGeom>
          <a:solidFill>
            <a:schemeClr val="accent1">
              <a:lumMod val="20000"/>
              <a:lumOff val="80000"/>
            </a:schemeClr>
          </a:solidFill>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solidFill>
                  <a:schemeClr val="tx1"/>
                </a:solidFill>
                <a:latin typeface="+mn-ea"/>
              </a:rPr>
              <a:t>②国際機関等での活躍を期待</a:t>
            </a:r>
            <a:r>
              <a:rPr lang="ja-JP" altLang="en-US" sz="1200" dirty="0" smtClean="0">
                <a:solidFill>
                  <a:schemeClr val="tx1"/>
                </a:solidFill>
                <a:latin typeface="+mn-ea"/>
              </a:rPr>
              <a:t>できる感染症</a:t>
            </a:r>
            <a:endParaRPr lang="en-US" altLang="ja-JP" sz="1200" dirty="0" smtClean="0">
              <a:solidFill>
                <a:schemeClr val="tx1"/>
              </a:solidFill>
              <a:latin typeface="+mn-ea"/>
            </a:endParaRPr>
          </a:p>
          <a:p>
            <a:pPr algn="ctr"/>
            <a:r>
              <a:rPr lang="ja-JP" altLang="en-US" sz="1200" dirty="0">
                <a:solidFill>
                  <a:schemeClr val="tx1"/>
                </a:solidFill>
                <a:latin typeface="+mn-ea"/>
              </a:rPr>
              <a:t>　</a:t>
            </a:r>
            <a:r>
              <a:rPr lang="ja-JP" altLang="en-US" sz="1200" dirty="0" smtClean="0">
                <a:solidFill>
                  <a:schemeClr val="tx1"/>
                </a:solidFill>
                <a:latin typeface="+mn-ea"/>
              </a:rPr>
              <a:t>　を</a:t>
            </a:r>
            <a:r>
              <a:rPr lang="ja-JP" altLang="en-US" sz="1200" dirty="0">
                <a:solidFill>
                  <a:schemeClr val="tx1"/>
                </a:solidFill>
                <a:latin typeface="+mn-ea"/>
              </a:rPr>
              <a:t>含む幅広い分野の国際保健</a:t>
            </a:r>
            <a:r>
              <a:rPr lang="ja-JP" altLang="en-US" sz="1200" dirty="0" smtClean="0">
                <a:solidFill>
                  <a:schemeClr val="tx1"/>
                </a:solidFill>
                <a:latin typeface="+mn-ea"/>
              </a:rPr>
              <a:t>人材（政策　</a:t>
            </a:r>
            <a:endParaRPr lang="en-US" altLang="ja-JP" sz="1200" dirty="0" smtClean="0">
              <a:solidFill>
                <a:schemeClr val="tx1"/>
              </a:solidFill>
              <a:latin typeface="+mn-ea"/>
            </a:endParaRPr>
          </a:p>
          <a:p>
            <a:pPr algn="ctr"/>
            <a:r>
              <a:rPr lang="ja-JP" altLang="en-US" sz="1200" dirty="0" smtClean="0">
                <a:solidFill>
                  <a:schemeClr val="tx1"/>
                </a:solidFill>
                <a:latin typeface="+mn-ea"/>
              </a:rPr>
              <a:t>　人材・技術人材）の育成強化・情報集約</a:t>
            </a:r>
            <a:endParaRPr lang="ja-JP" altLang="en-US" sz="1200" dirty="0">
              <a:solidFill>
                <a:schemeClr val="tx1"/>
              </a:solidFill>
              <a:latin typeface="+mn-ea"/>
            </a:endParaRPr>
          </a:p>
        </p:txBody>
      </p:sp>
      <p:pic>
        <p:nvPicPr>
          <p:cNvPr id="38" name="図 37"/>
          <p:cNvPicPr>
            <a:picLocks noChangeAspect="1"/>
          </p:cNvPicPr>
          <p:nvPr/>
        </p:nvPicPr>
        <p:blipFill>
          <a:blip r:embed="rId3"/>
          <a:stretch>
            <a:fillRect/>
          </a:stretch>
        </p:blipFill>
        <p:spPr>
          <a:xfrm>
            <a:off x="6953274" y="4320955"/>
            <a:ext cx="381024" cy="510941"/>
          </a:xfrm>
          <a:prstGeom prst="rect">
            <a:avLst/>
          </a:prstGeom>
          <a:noFill/>
        </p:spPr>
      </p:pic>
      <p:graphicFrame>
        <p:nvGraphicFramePr>
          <p:cNvPr id="52" name="Object 85"/>
          <p:cNvGraphicFramePr>
            <a:graphicFrameLocks noChangeAspect="1"/>
          </p:cNvGraphicFramePr>
          <p:nvPr>
            <p:extLst/>
          </p:nvPr>
        </p:nvGraphicFramePr>
        <p:xfrm>
          <a:off x="6953275" y="5579437"/>
          <a:ext cx="408725" cy="464377"/>
        </p:xfrm>
        <a:graphic>
          <a:graphicData uri="http://schemas.openxmlformats.org/presentationml/2006/ole">
            <mc:AlternateContent xmlns:mc="http://schemas.openxmlformats.org/markup-compatibility/2006">
              <mc:Choice xmlns:v="urn:schemas-microsoft-com:vml" Requires="v">
                <p:oleObj spid="_x0000_s3300" name="CorelDRAW" r:id="rId4" imgW="3381375" imgH="3143250" progId="CorelDraw.Graphic.7">
                  <p:embed/>
                </p:oleObj>
              </mc:Choice>
              <mc:Fallback>
                <p:oleObj name="CorelDRAW" r:id="rId4" imgW="3381375" imgH="3143250" progId="CorelDraw.Graphic.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53275" y="5579437"/>
                        <a:ext cx="408725" cy="464377"/>
                      </a:xfrm>
                      <a:prstGeom prst="rect">
                        <a:avLst/>
                      </a:prstGeom>
                      <a:noFill/>
                      <a:ln>
                        <a:noFill/>
                      </a:ln>
                      <a:effectLst/>
                    </p:spPr>
                  </p:pic>
                </p:oleObj>
              </mc:Fallback>
            </mc:AlternateContent>
          </a:graphicData>
        </a:graphic>
      </p:graphicFrame>
      <p:sp>
        <p:nvSpPr>
          <p:cNvPr id="48" name="片側の 2 つの角を丸めた四角形 47"/>
          <p:cNvSpPr/>
          <p:nvPr/>
        </p:nvSpPr>
        <p:spPr>
          <a:xfrm>
            <a:off x="5797753" y="4352108"/>
            <a:ext cx="1109517" cy="420522"/>
          </a:xfrm>
          <a:prstGeom prst="round2Same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latin typeface="+mn-ea"/>
              </a:rPr>
              <a:t>　ＷＨＯ等の</a:t>
            </a:r>
            <a:endParaRPr lang="en-US" altLang="ja-JP" sz="1100" b="1" dirty="0">
              <a:latin typeface="+mn-ea"/>
            </a:endParaRPr>
          </a:p>
          <a:p>
            <a:pPr algn="ctr"/>
            <a:r>
              <a:rPr lang="ja-JP" altLang="en-US" sz="1100" b="1" dirty="0">
                <a:latin typeface="+mn-ea"/>
              </a:rPr>
              <a:t>国際機関</a:t>
            </a:r>
          </a:p>
        </p:txBody>
      </p:sp>
      <p:sp>
        <p:nvSpPr>
          <p:cNvPr id="49" name="片側の 2 つの角を丸めた四角形 48"/>
          <p:cNvSpPr/>
          <p:nvPr/>
        </p:nvSpPr>
        <p:spPr>
          <a:xfrm>
            <a:off x="6413112" y="5165064"/>
            <a:ext cx="1167842" cy="366401"/>
          </a:xfrm>
          <a:prstGeom prst="round2Same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latin typeface="+mn-ea"/>
              </a:rPr>
              <a:t>海外研究拠点</a:t>
            </a:r>
          </a:p>
        </p:txBody>
      </p:sp>
      <p:sp>
        <p:nvSpPr>
          <p:cNvPr id="33" name="角丸四角形 32"/>
          <p:cNvSpPr/>
          <p:nvPr/>
        </p:nvSpPr>
        <p:spPr>
          <a:xfrm>
            <a:off x="6166462" y="4132967"/>
            <a:ext cx="563707" cy="20710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n-ea"/>
              </a:rPr>
              <a:t>平時</a:t>
            </a:r>
            <a:endParaRPr lang="en-US" altLang="ja-JP" sz="1100" dirty="0">
              <a:solidFill>
                <a:schemeClr val="tx1"/>
              </a:solidFill>
              <a:latin typeface="+mn-ea"/>
            </a:endParaRPr>
          </a:p>
        </p:txBody>
      </p:sp>
      <p:sp>
        <p:nvSpPr>
          <p:cNvPr id="64" name="角丸四角形 63"/>
          <p:cNvSpPr/>
          <p:nvPr/>
        </p:nvSpPr>
        <p:spPr>
          <a:xfrm>
            <a:off x="403572" y="4319930"/>
            <a:ext cx="2590223" cy="22781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latin typeface="+mn-ea"/>
              </a:rPr>
              <a:t>国際的に脅威となる感染症の発生時</a:t>
            </a:r>
            <a:endParaRPr lang="en-US" altLang="ja-JP" sz="1000" dirty="0">
              <a:solidFill>
                <a:schemeClr val="tx1"/>
              </a:solidFill>
              <a:latin typeface="+mn-ea"/>
            </a:endParaRPr>
          </a:p>
        </p:txBody>
      </p:sp>
      <p:pic>
        <p:nvPicPr>
          <p:cNvPr id="55" name="Picture 153" descr="LR-1"/>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t="11137" b="23003"/>
          <a:stretch>
            <a:fillRect/>
          </a:stretch>
        </p:blipFill>
        <p:spPr bwMode="auto">
          <a:xfrm rot="235575" flipH="1">
            <a:off x="1472187" y="5013158"/>
            <a:ext cx="643835" cy="273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図 11"/>
          <p:cNvPicPr>
            <a:picLocks noChangeAspect="1"/>
          </p:cNvPicPr>
          <p:nvPr/>
        </p:nvPicPr>
        <p:blipFill>
          <a:blip r:embed="rId7"/>
          <a:stretch>
            <a:fillRect/>
          </a:stretch>
        </p:blipFill>
        <p:spPr>
          <a:xfrm rot="570742">
            <a:off x="2145605" y="5063375"/>
            <a:ext cx="564960" cy="171376"/>
          </a:xfrm>
          <a:prstGeom prst="rect">
            <a:avLst/>
          </a:prstGeom>
        </p:spPr>
      </p:pic>
      <p:sp>
        <p:nvSpPr>
          <p:cNvPr id="60" name="片側の 2 つの角を丸めた四角形 59"/>
          <p:cNvSpPr/>
          <p:nvPr/>
        </p:nvSpPr>
        <p:spPr>
          <a:xfrm>
            <a:off x="516130" y="4552543"/>
            <a:ext cx="2590751" cy="420522"/>
          </a:xfrm>
          <a:prstGeom prst="round2Same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bg1"/>
                </a:solidFill>
                <a:latin typeface="+mn-ea"/>
              </a:rPr>
              <a:t>　感染症が発生・拡大している</a:t>
            </a:r>
            <a:endParaRPr lang="en-US" altLang="ja-JP" sz="1100" b="1" dirty="0">
              <a:solidFill>
                <a:schemeClr val="bg1"/>
              </a:solidFill>
              <a:latin typeface="+mn-ea"/>
            </a:endParaRPr>
          </a:p>
          <a:p>
            <a:pPr algn="ctr"/>
            <a:r>
              <a:rPr lang="ja-JP" altLang="en-US" sz="1100" b="1" dirty="0">
                <a:solidFill>
                  <a:schemeClr val="bg1"/>
                </a:solidFill>
                <a:latin typeface="+mn-ea"/>
              </a:rPr>
              <a:t>国への派遣</a:t>
            </a:r>
            <a:endParaRPr lang="en-US" altLang="ja-JP" sz="1100" b="1" dirty="0">
              <a:solidFill>
                <a:schemeClr val="bg1"/>
              </a:solidFill>
              <a:latin typeface="+mn-ea"/>
            </a:endParaRPr>
          </a:p>
        </p:txBody>
      </p:sp>
      <p:pic>
        <p:nvPicPr>
          <p:cNvPr id="53" name="Picture 16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863857" y="4998085"/>
            <a:ext cx="412618" cy="420005"/>
          </a:xfrm>
          <a:prstGeom prst="rect">
            <a:avLst/>
          </a:prstGeom>
          <a:noFill/>
          <a:ln>
            <a:noFill/>
          </a:ln>
          <a:effectLst>
            <a:outerShdw dist="35921" dir="2700000" algn="ctr" rotWithShape="0">
              <a:schemeClr val="bg2"/>
            </a:outerShdw>
          </a:effectLst>
          <a:extLst/>
        </p:spPr>
      </p:pic>
      <p:sp>
        <p:nvSpPr>
          <p:cNvPr id="22" name="曲折矢印 21"/>
          <p:cNvSpPr/>
          <p:nvPr/>
        </p:nvSpPr>
        <p:spPr>
          <a:xfrm rot="10800000" flipH="1">
            <a:off x="4026910" y="5525028"/>
            <a:ext cx="1777808" cy="1212616"/>
          </a:xfrm>
          <a:prstGeom prst="bentArrow">
            <a:avLst>
              <a:gd name="adj1" fmla="val 21316"/>
              <a:gd name="adj2" fmla="val 17022"/>
              <a:gd name="adj3" fmla="val 25000"/>
              <a:gd name="adj4" fmla="val 4375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n-ea"/>
            </a:endParaRPr>
          </a:p>
        </p:txBody>
      </p:sp>
      <p:pic>
        <p:nvPicPr>
          <p:cNvPr id="59" name="Picture 2" descr="http://free-world-map.com/jp/material/194.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48166" y="4324161"/>
            <a:ext cx="2165243" cy="1541540"/>
          </a:xfrm>
          <a:prstGeom prst="rect">
            <a:avLst/>
          </a:prstGeom>
          <a:noFill/>
          <a:effectLst>
            <a:softEdge rad="152400"/>
          </a:effectLst>
          <a:extLst>
            <a:ext uri="{909E8E84-426E-40DD-AFC4-6F175D3DCCD1}">
              <a14:hiddenFill xmlns:a14="http://schemas.microsoft.com/office/drawing/2010/main">
                <a:solidFill>
                  <a:srgbClr val="FFFFFF"/>
                </a:solidFill>
              </a14:hiddenFill>
            </a:ext>
          </a:extLst>
        </p:spPr>
      </p:pic>
      <p:sp>
        <p:nvSpPr>
          <p:cNvPr id="97" name="角丸四角形 96"/>
          <p:cNvSpPr/>
          <p:nvPr/>
        </p:nvSpPr>
        <p:spPr>
          <a:xfrm>
            <a:off x="231935" y="5318864"/>
            <a:ext cx="3367644" cy="87576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n-ea"/>
              </a:rPr>
              <a:t>　民間アセットでは対応が困難な場合で、他の代替</a:t>
            </a:r>
            <a:endParaRPr lang="en-US" altLang="ja-JP" sz="900" dirty="0">
              <a:solidFill>
                <a:schemeClr val="tx1"/>
              </a:solidFill>
              <a:latin typeface="+mn-ea"/>
            </a:endParaRPr>
          </a:p>
          <a:p>
            <a:r>
              <a:rPr lang="ja-JP" altLang="en-US" sz="900" dirty="0">
                <a:solidFill>
                  <a:schemeClr val="tx1"/>
                </a:solidFill>
                <a:latin typeface="+mn-ea"/>
              </a:rPr>
              <a:t>手段によることができない場合は、外務省と</a:t>
            </a:r>
            <a:r>
              <a:rPr lang="ja-JP" altLang="en-US" sz="900" dirty="0" smtClean="0">
                <a:solidFill>
                  <a:schemeClr val="tx1"/>
                </a:solidFill>
                <a:latin typeface="+mn-ea"/>
              </a:rPr>
              <a:t>防衛省</a:t>
            </a:r>
            <a:endParaRPr lang="en-US" altLang="ja-JP" sz="900" dirty="0" smtClean="0">
              <a:solidFill>
                <a:schemeClr val="tx1"/>
              </a:solidFill>
              <a:latin typeface="+mn-ea"/>
            </a:endParaRPr>
          </a:p>
          <a:p>
            <a:r>
              <a:rPr lang="ja-JP" altLang="en-US" sz="900" dirty="0" smtClean="0">
                <a:solidFill>
                  <a:schemeClr val="tx1"/>
                </a:solidFill>
                <a:latin typeface="+mn-ea"/>
              </a:rPr>
              <a:t>が協議</a:t>
            </a:r>
            <a:r>
              <a:rPr lang="ja-JP" altLang="en-US" sz="900" dirty="0">
                <a:solidFill>
                  <a:schemeClr val="tx1"/>
                </a:solidFill>
                <a:latin typeface="+mn-ea"/>
              </a:rPr>
              <a:t>し</a:t>
            </a:r>
            <a:r>
              <a:rPr lang="ja-JP" altLang="en-US" sz="900" dirty="0" smtClean="0">
                <a:solidFill>
                  <a:schemeClr val="tx1"/>
                </a:solidFill>
                <a:latin typeface="+mn-ea"/>
              </a:rPr>
              <a:t>、当該活動を支援するため、厚生労働省、外務省等関係</a:t>
            </a:r>
            <a:r>
              <a:rPr lang="ja-JP" altLang="en-US" sz="900" dirty="0">
                <a:solidFill>
                  <a:schemeClr val="tx1"/>
                </a:solidFill>
                <a:latin typeface="+mn-ea"/>
              </a:rPr>
              <a:t>省庁と連携して</a:t>
            </a:r>
            <a:r>
              <a:rPr lang="ja-JP" altLang="en-US" sz="900" dirty="0" smtClean="0">
                <a:solidFill>
                  <a:schemeClr val="tx1"/>
                </a:solidFill>
                <a:latin typeface="+mn-ea"/>
              </a:rPr>
              <a:t>、必要</a:t>
            </a:r>
            <a:r>
              <a:rPr lang="ja-JP" altLang="en-US" sz="900" dirty="0">
                <a:solidFill>
                  <a:schemeClr val="tx1"/>
                </a:solidFill>
                <a:latin typeface="+mn-ea"/>
              </a:rPr>
              <a:t>な人員又は資機材その他の物資の海外の地域への自衛隊による輸送を実施する。</a:t>
            </a:r>
            <a:endParaRPr lang="en-US" altLang="ja-JP" sz="900" dirty="0">
              <a:solidFill>
                <a:schemeClr val="tx1"/>
              </a:solidFill>
              <a:latin typeface="+mn-ea"/>
            </a:endParaRPr>
          </a:p>
        </p:txBody>
      </p:sp>
      <p:sp>
        <p:nvSpPr>
          <p:cNvPr id="331" name="角丸四角形 330"/>
          <p:cNvSpPr/>
          <p:nvPr/>
        </p:nvSpPr>
        <p:spPr>
          <a:xfrm>
            <a:off x="3112292" y="6345677"/>
            <a:ext cx="2727775" cy="43963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n-ea"/>
              </a:rPr>
              <a:t>人材の</a:t>
            </a:r>
            <a:r>
              <a:rPr lang="ja-JP" altLang="en-US" sz="1100" dirty="0" smtClean="0">
                <a:solidFill>
                  <a:schemeClr val="tx1"/>
                </a:solidFill>
                <a:latin typeface="+mn-ea"/>
              </a:rPr>
              <a:t>マッチング</a:t>
            </a:r>
            <a:endParaRPr lang="en-US" altLang="ja-JP" sz="1100" dirty="0">
              <a:solidFill>
                <a:srgbClr val="FF0000"/>
              </a:solidFill>
              <a:latin typeface="+mn-ea"/>
            </a:endParaRPr>
          </a:p>
          <a:p>
            <a:pPr algn="ctr"/>
            <a:r>
              <a:rPr lang="ja-JP" altLang="en-US" sz="1100" dirty="0">
                <a:solidFill>
                  <a:schemeClr val="tx1"/>
                </a:solidFill>
                <a:latin typeface="+mn-ea"/>
              </a:rPr>
              <a:t>（外務省・厚生労働省・文部科学省）</a:t>
            </a:r>
            <a:endParaRPr lang="en-US" altLang="ja-JP" sz="1100" dirty="0">
              <a:solidFill>
                <a:schemeClr val="tx1"/>
              </a:solidFill>
              <a:latin typeface="+mn-ea"/>
            </a:endParaRPr>
          </a:p>
        </p:txBody>
      </p:sp>
      <p:sp>
        <p:nvSpPr>
          <p:cNvPr id="56" name="角丸四角形 55"/>
          <p:cNvSpPr/>
          <p:nvPr/>
        </p:nvSpPr>
        <p:spPr>
          <a:xfrm>
            <a:off x="141668" y="290361"/>
            <a:ext cx="9646276" cy="572109"/>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161196" indent="-161196"/>
            <a:endParaRPr lang="ja-JP" altLang="en-US" sz="1400" b="1" dirty="0">
              <a:solidFill>
                <a:schemeClr val="tx1"/>
              </a:solidFill>
            </a:endParaRPr>
          </a:p>
        </p:txBody>
      </p:sp>
      <p:sp>
        <p:nvSpPr>
          <p:cNvPr id="10" name="テキスト ボックス 9"/>
          <p:cNvSpPr txBox="1"/>
          <p:nvPr/>
        </p:nvSpPr>
        <p:spPr>
          <a:xfrm>
            <a:off x="236919" y="330119"/>
            <a:ext cx="9475898" cy="523220"/>
          </a:xfrm>
          <a:prstGeom prst="rect">
            <a:avLst/>
          </a:prstGeom>
          <a:noFill/>
        </p:spPr>
        <p:txBody>
          <a:bodyPr wrap="square" rtlCol="0">
            <a:spAutoFit/>
          </a:bodyPr>
          <a:lstStyle/>
          <a:p>
            <a:r>
              <a:rPr lang="ja-JP" altLang="en-US" sz="1400" dirty="0">
                <a:latin typeface="+mn-ea"/>
              </a:rPr>
              <a:t>　「研修プログラムの整備」、</a:t>
            </a:r>
            <a:r>
              <a:rPr lang="ja-JP" altLang="en-US" sz="1400" dirty="0" smtClean="0">
                <a:latin typeface="+mn-ea"/>
              </a:rPr>
              <a:t>「人材登録システムの創設」</a:t>
            </a:r>
            <a:r>
              <a:rPr lang="ja-JP" altLang="en-US" sz="1400" dirty="0">
                <a:latin typeface="+mn-ea"/>
              </a:rPr>
              <a:t>、「人材の派遣」、「キャリアパス支援」の一連のシステムを確立し</a:t>
            </a:r>
            <a:r>
              <a:rPr lang="ja-JP" altLang="en-US" sz="1400" dirty="0" smtClean="0">
                <a:latin typeface="+mn-ea"/>
              </a:rPr>
              <a:t>、</a:t>
            </a:r>
            <a:endParaRPr lang="en-US" altLang="ja-JP" sz="1400" dirty="0" smtClean="0">
              <a:latin typeface="+mn-ea"/>
            </a:endParaRPr>
          </a:p>
          <a:p>
            <a:r>
              <a:rPr lang="ja-JP" altLang="en-US" sz="1400" dirty="0" smtClean="0">
                <a:latin typeface="+mn-ea"/>
              </a:rPr>
              <a:t>感染症</a:t>
            </a:r>
            <a:r>
              <a:rPr lang="ja-JP" altLang="en-US" sz="1400" dirty="0">
                <a:latin typeface="+mn-ea"/>
              </a:rPr>
              <a:t>危機時</a:t>
            </a:r>
            <a:r>
              <a:rPr lang="ja-JP" altLang="en-US" sz="1400" dirty="0" smtClean="0">
                <a:latin typeface="+mn-ea"/>
              </a:rPr>
              <a:t>の開発途上</a:t>
            </a:r>
            <a:r>
              <a:rPr lang="ja-JP" altLang="en-US" sz="1400" dirty="0">
                <a:latin typeface="+mn-ea"/>
              </a:rPr>
              <a:t>国や国際機関に対する迅速かつ効果的な人的協力を行う。</a:t>
            </a:r>
          </a:p>
        </p:txBody>
      </p:sp>
      <p:sp>
        <p:nvSpPr>
          <p:cNvPr id="57" name="テキスト ボックス 56"/>
          <p:cNvSpPr txBox="1"/>
          <p:nvPr/>
        </p:nvSpPr>
        <p:spPr>
          <a:xfrm>
            <a:off x="9333612" y="6538477"/>
            <a:ext cx="551330" cy="307777"/>
          </a:xfrm>
          <a:prstGeom prst="rect">
            <a:avLst/>
          </a:prstGeom>
          <a:noFill/>
        </p:spPr>
        <p:txBody>
          <a:bodyPr wrap="square" rtlCol="0">
            <a:spAutoFit/>
          </a:bodyPr>
          <a:lstStyle/>
          <a:p>
            <a:pPr algn="r"/>
            <a:fld id="{B4310B76-19D7-4EF5-8B58-7657BAF8A3FD}" type="slidenum">
              <a:rPr lang="ja-JP" altLang="en-US" sz="1400"/>
              <a:t>4</a:t>
            </a:fld>
            <a:endParaRPr lang="ja-JP" altLang="en-US" sz="1400" dirty="0"/>
          </a:p>
        </p:txBody>
      </p:sp>
      <p:sp>
        <p:nvSpPr>
          <p:cNvPr id="2" name="円/楕円 1"/>
          <p:cNvSpPr/>
          <p:nvPr/>
        </p:nvSpPr>
        <p:spPr>
          <a:xfrm>
            <a:off x="538999" y="3347584"/>
            <a:ext cx="504400" cy="179991"/>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8" name="円/楕円 57"/>
          <p:cNvSpPr/>
          <p:nvPr/>
        </p:nvSpPr>
        <p:spPr>
          <a:xfrm>
            <a:off x="1290462" y="3343066"/>
            <a:ext cx="812341" cy="19799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3" name="円/楕円 62"/>
          <p:cNvSpPr/>
          <p:nvPr/>
        </p:nvSpPr>
        <p:spPr>
          <a:xfrm>
            <a:off x="2203414" y="3334102"/>
            <a:ext cx="1308284" cy="19799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6" name="円/楕円 65"/>
          <p:cNvSpPr/>
          <p:nvPr/>
        </p:nvSpPr>
        <p:spPr>
          <a:xfrm>
            <a:off x="690145" y="3578390"/>
            <a:ext cx="1189349" cy="19799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72" name="円/楕円 71"/>
          <p:cNvSpPr/>
          <p:nvPr/>
        </p:nvSpPr>
        <p:spPr>
          <a:xfrm>
            <a:off x="1971804" y="3555979"/>
            <a:ext cx="1081226" cy="19799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3" name="テキスト ボックス 2"/>
          <p:cNvSpPr txBox="1"/>
          <p:nvPr/>
        </p:nvSpPr>
        <p:spPr>
          <a:xfrm>
            <a:off x="494838" y="3305969"/>
            <a:ext cx="613643" cy="261610"/>
          </a:xfrm>
          <a:prstGeom prst="rect">
            <a:avLst/>
          </a:prstGeom>
          <a:noFill/>
          <a:ln>
            <a:noFill/>
          </a:ln>
        </p:spPr>
        <p:txBody>
          <a:bodyPr wrap="square" rtlCol="0">
            <a:spAutoFit/>
          </a:bodyPr>
          <a:lstStyle/>
          <a:p>
            <a:pPr algn="ctr"/>
            <a:r>
              <a:rPr lang="ja-JP" altLang="en-US" sz="1100" dirty="0">
                <a:latin typeface="+mn-ea"/>
              </a:rPr>
              <a:t>疫学</a:t>
            </a:r>
          </a:p>
        </p:txBody>
      </p:sp>
      <p:sp>
        <p:nvSpPr>
          <p:cNvPr id="71" name="テキスト ボックス 70"/>
          <p:cNvSpPr txBox="1"/>
          <p:nvPr/>
        </p:nvSpPr>
        <p:spPr>
          <a:xfrm>
            <a:off x="1210171" y="3305541"/>
            <a:ext cx="950902" cy="261610"/>
          </a:xfrm>
          <a:prstGeom prst="rect">
            <a:avLst/>
          </a:prstGeom>
          <a:noFill/>
          <a:ln>
            <a:noFill/>
          </a:ln>
        </p:spPr>
        <p:txBody>
          <a:bodyPr wrap="square" rtlCol="0">
            <a:spAutoFit/>
          </a:bodyPr>
          <a:lstStyle/>
          <a:p>
            <a:pPr algn="ctr"/>
            <a:r>
              <a:rPr lang="ja-JP" altLang="en-US" sz="1100" dirty="0">
                <a:latin typeface="+mn-ea"/>
              </a:rPr>
              <a:t>検査診断</a:t>
            </a:r>
          </a:p>
        </p:txBody>
      </p:sp>
      <p:sp>
        <p:nvSpPr>
          <p:cNvPr id="77" name="テキスト ボックス 76"/>
          <p:cNvSpPr txBox="1"/>
          <p:nvPr/>
        </p:nvSpPr>
        <p:spPr>
          <a:xfrm>
            <a:off x="2116464" y="3306773"/>
            <a:ext cx="1486665" cy="261610"/>
          </a:xfrm>
          <a:prstGeom prst="rect">
            <a:avLst/>
          </a:prstGeom>
          <a:noFill/>
          <a:ln>
            <a:noFill/>
          </a:ln>
        </p:spPr>
        <p:txBody>
          <a:bodyPr wrap="square" rtlCol="0">
            <a:spAutoFit/>
          </a:bodyPr>
          <a:lstStyle/>
          <a:p>
            <a:pPr algn="ctr"/>
            <a:r>
              <a:rPr lang="ja-JP" altLang="en-US" sz="1100" dirty="0">
                <a:latin typeface="+mn-ea"/>
              </a:rPr>
              <a:t>診断・感染制御</a:t>
            </a:r>
          </a:p>
        </p:txBody>
      </p:sp>
      <p:sp>
        <p:nvSpPr>
          <p:cNvPr id="78" name="テキスト ボックス 77"/>
          <p:cNvSpPr txBox="1"/>
          <p:nvPr/>
        </p:nvSpPr>
        <p:spPr>
          <a:xfrm>
            <a:off x="584448" y="3531595"/>
            <a:ext cx="1393557" cy="261610"/>
          </a:xfrm>
          <a:prstGeom prst="rect">
            <a:avLst/>
          </a:prstGeom>
          <a:noFill/>
          <a:ln>
            <a:noFill/>
          </a:ln>
        </p:spPr>
        <p:txBody>
          <a:bodyPr wrap="square" rtlCol="0">
            <a:spAutoFit/>
          </a:bodyPr>
          <a:lstStyle/>
          <a:p>
            <a:pPr algn="ctr"/>
            <a:r>
              <a:rPr lang="ja-JP" altLang="en-US" sz="1100" dirty="0">
                <a:latin typeface="+mn-ea"/>
              </a:rPr>
              <a:t>公衆衛生対応</a:t>
            </a:r>
          </a:p>
        </p:txBody>
      </p:sp>
      <p:sp>
        <p:nvSpPr>
          <p:cNvPr id="79" name="テキスト ボックス 78"/>
          <p:cNvSpPr txBox="1"/>
          <p:nvPr/>
        </p:nvSpPr>
        <p:spPr>
          <a:xfrm>
            <a:off x="1874928" y="3534337"/>
            <a:ext cx="1268905" cy="261610"/>
          </a:xfrm>
          <a:prstGeom prst="rect">
            <a:avLst/>
          </a:prstGeom>
          <a:noFill/>
          <a:ln>
            <a:noFill/>
          </a:ln>
        </p:spPr>
        <p:txBody>
          <a:bodyPr wrap="square" rtlCol="0">
            <a:spAutoFit/>
          </a:bodyPr>
          <a:lstStyle/>
          <a:p>
            <a:pPr algn="ctr"/>
            <a:r>
              <a:rPr lang="ja-JP" altLang="en-US" sz="1100" dirty="0">
                <a:latin typeface="+mn-ea"/>
              </a:rPr>
              <a:t>ロジスティクス</a:t>
            </a:r>
          </a:p>
        </p:txBody>
      </p:sp>
      <p:sp>
        <p:nvSpPr>
          <p:cNvPr id="14" name="フリーフォーム 13"/>
          <p:cNvSpPr/>
          <p:nvPr/>
        </p:nvSpPr>
        <p:spPr>
          <a:xfrm>
            <a:off x="9507458" y="3233924"/>
            <a:ext cx="282776" cy="3431690"/>
          </a:xfrm>
          <a:custGeom>
            <a:avLst/>
            <a:gdLst>
              <a:gd name="connsiteX0" fmla="*/ 67236 w 282776"/>
              <a:gd name="connsiteY0" fmla="*/ 3119718 h 3119718"/>
              <a:gd name="connsiteX1" fmla="*/ 242048 w 282776"/>
              <a:gd name="connsiteY1" fmla="*/ 2380130 h 3119718"/>
              <a:gd name="connsiteX2" fmla="*/ 282389 w 282776"/>
              <a:gd name="connsiteY2" fmla="*/ 1519518 h 3119718"/>
              <a:gd name="connsiteX3" fmla="*/ 228600 w 282776"/>
              <a:gd name="connsiteY3" fmla="*/ 658906 h 3119718"/>
              <a:gd name="connsiteX4" fmla="*/ 0 w 282776"/>
              <a:gd name="connsiteY4" fmla="*/ 0 h 3119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776" h="3119718">
                <a:moveTo>
                  <a:pt x="67236" y="3119718"/>
                </a:moveTo>
                <a:cubicBezTo>
                  <a:pt x="136712" y="2883274"/>
                  <a:pt x="206189" y="2646830"/>
                  <a:pt x="242048" y="2380130"/>
                </a:cubicBezTo>
                <a:cubicBezTo>
                  <a:pt x="277907" y="2113430"/>
                  <a:pt x="284630" y="1806389"/>
                  <a:pt x="282389" y="1519518"/>
                </a:cubicBezTo>
                <a:cubicBezTo>
                  <a:pt x="280148" y="1232647"/>
                  <a:pt x="275665" y="912159"/>
                  <a:pt x="228600" y="658906"/>
                </a:cubicBezTo>
                <a:cubicBezTo>
                  <a:pt x="181535" y="405653"/>
                  <a:pt x="90767" y="202826"/>
                  <a:pt x="0" y="0"/>
                </a:cubicBezTo>
              </a:path>
            </a:pathLst>
          </a:custGeom>
          <a:noFill/>
          <a:ln w="76200">
            <a:solidFill>
              <a:srgbClr val="FF66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21" name="直線矢印コネクタ 20"/>
          <p:cNvCxnSpPr/>
          <p:nvPr/>
        </p:nvCxnSpPr>
        <p:spPr>
          <a:xfrm>
            <a:off x="8828010" y="1885984"/>
            <a:ext cx="0" cy="851847"/>
          </a:xfrm>
          <a:prstGeom prst="straightConnector1">
            <a:avLst/>
          </a:prstGeom>
          <a:ln w="76200">
            <a:solidFill>
              <a:srgbClr val="FF6600"/>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a:off x="8812700" y="3285237"/>
            <a:ext cx="0" cy="1509100"/>
          </a:xfrm>
          <a:prstGeom prst="straightConnector1">
            <a:avLst/>
          </a:prstGeom>
          <a:ln w="76200">
            <a:solidFill>
              <a:srgbClr val="FF660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a:off x="8817183" y="5250681"/>
            <a:ext cx="0" cy="1030735"/>
          </a:xfrm>
          <a:prstGeom prst="straightConnector1">
            <a:avLst/>
          </a:prstGeom>
          <a:ln w="762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8038211" y="1439404"/>
            <a:ext cx="1582122" cy="685707"/>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HGS創英角ｺﾞｼｯｸUB" panose="020B0900000000000000" pitchFamily="50" charset="-128"/>
                <a:ea typeface="HGS創英角ｺﾞｼｯｸUB" panose="020B0900000000000000" pitchFamily="50" charset="-128"/>
              </a:rPr>
              <a:t>育てる</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1200" dirty="0">
                <a:solidFill>
                  <a:schemeClr val="bg1"/>
                </a:solidFill>
                <a:latin typeface="HGS創英角ｺﾞｼｯｸUB" panose="020B0900000000000000" pitchFamily="50" charset="-128"/>
                <a:ea typeface="HGS創英角ｺﾞｼｯｸUB" panose="020B0900000000000000" pitchFamily="50" charset="-128"/>
              </a:rPr>
              <a:t>裾野を広げる</a:t>
            </a:r>
          </a:p>
        </p:txBody>
      </p:sp>
      <p:sp>
        <p:nvSpPr>
          <p:cNvPr id="68" name="円/楕円 67"/>
          <p:cNvSpPr/>
          <p:nvPr/>
        </p:nvSpPr>
        <p:spPr>
          <a:xfrm>
            <a:off x="8036417" y="2740526"/>
            <a:ext cx="1552692" cy="685707"/>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HGS創英角ｺﾞｼｯｸUB" panose="020B0900000000000000" pitchFamily="50" charset="-128"/>
                <a:ea typeface="HGS創英角ｺﾞｼｯｸUB" panose="020B0900000000000000" pitchFamily="50" charset="-128"/>
              </a:rPr>
              <a:t>登録する</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69" name="円/楕円 68"/>
          <p:cNvSpPr/>
          <p:nvPr/>
        </p:nvSpPr>
        <p:spPr>
          <a:xfrm>
            <a:off x="7994903" y="4796545"/>
            <a:ext cx="1582122" cy="685707"/>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HGS創英角ｺﾞｼｯｸUB" panose="020B0900000000000000" pitchFamily="50" charset="-128"/>
                <a:ea typeface="HGS創英角ｺﾞｼｯｸUB" panose="020B0900000000000000" pitchFamily="50" charset="-128"/>
              </a:rPr>
              <a:t>派遣する</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76" name="フリーフォーム 75"/>
          <p:cNvSpPr/>
          <p:nvPr/>
        </p:nvSpPr>
        <p:spPr>
          <a:xfrm>
            <a:off x="9229554" y="5428619"/>
            <a:ext cx="282776" cy="1202786"/>
          </a:xfrm>
          <a:custGeom>
            <a:avLst/>
            <a:gdLst>
              <a:gd name="connsiteX0" fmla="*/ 67236 w 282776"/>
              <a:gd name="connsiteY0" fmla="*/ 3119718 h 3119718"/>
              <a:gd name="connsiteX1" fmla="*/ 242048 w 282776"/>
              <a:gd name="connsiteY1" fmla="*/ 2380130 h 3119718"/>
              <a:gd name="connsiteX2" fmla="*/ 282389 w 282776"/>
              <a:gd name="connsiteY2" fmla="*/ 1519518 h 3119718"/>
              <a:gd name="connsiteX3" fmla="*/ 228600 w 282776"/>
              <a:gd name="connsiteY3" fmla="*/ 658906 h 3119718"/>
              <a:gd name="connsiteX4" fmla="*/ 0 w 282776"/>
              <a:gd name="connsiteY4" fmla="*/ 0 h 3119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776" h="3119718">
                <a:moveTo>
                  <a:pt x="67236" y="3119718"/>
                </a:moveTo>
                <a:cubicBezTo>
                  <a:pt x="136712" y="2883274"/>
                  <a:pt x="206189" y="2646830"/>
                  <a:pt x="242048" y="2380130"/>
                </a:cubicBezTo>
                <a:cubicBezTo>
                  <a:pt x="277907" y="2113430"/>
                  <a:pt x="284630" y="1806389"/>
                  <a:pt x="282389" y="1519518"/>
                </a:cubicBezTo>
                <a:cubicBezTo>
                  <a:pt x="280148" y="1232647"/>
                  <a:pt x="275665" y="912159"/>
                  <a:pt x="228600" y="658906"/>
                </a:cubicBezTo>
                <a:cubicBezTo>
                  <a:pt x="181535" y="405653"/>
                  <a:pt x="90767" y="202826"/>
                  <a:pt x="0" y="0"/>
                </a:cubicBezTo>
              </a:path>
            </a:pathLst>
          </a:custGeom>
          <a:noFill/>
          <a:ln w="76200">
            <a:solidFill>
              <a:srgbClr val="FF66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0" name="円/楕円 69"/>
          <p:cNvSpPr/>
          <p:nvPr/>
        </p:nvSpPr>
        <p:spPr>
          <a:xfrm>
            <a:off x="7970314" y="6304712"/>
            <a:ext cx="1740334" cy="500163"/>
          </a:xfrm>
          <a:prstGeom prst="ellipse">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国内での活躍を支援する</a:t>
            </a:r>
            <a:endParaRPr lang="ja-JP" altLang="en-US" sz="12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85" name="テキスト ボックス 84"/>
          <p:cNvSpPr txBox="1"/>
          <p:nvPr/>
        </p:nvSpPr>
        <p:spPr>
          <a:xfrm>
            <a:off x="3129159" y="2529977"/>
            <a:ext cx="4617564" cy="261610"/>
          </a:xfrm>
          <a:prstGeom prst="rect">
            <a:avLst/>
          </a:prstGeom>
          <a:solidFill>
            <a:srgbClr val="FFFF00"/>
          </a:solidFill>
          <a:ln>
            <a:solidFill>
              <a:schemeClr val="tx1"/>
            </a:solidFill>
          </a:ln>
        </p:spPr>
        <p:txBody>
          <a:bodyPr wrap="square" rtlCol="0">
            <a:spAutoFit/>
          </a:bodyPr>
          <a:lstStyle/>
          <a:p>
            <a:pPr algn="ctr"/>
            <a:r>
              <a:rPr lang="ja-JP" altLang="en-US" sz="1050" dirty="0">
                <a:latin typeface="+mn-ea"/>
              </a:rPr>
              <a:t>５年後の目標と</a:t>
            </a:r>
            <a:r>
              <a:rPr lang="ja-JP" altLang="en-US" sz="1050" dirty="0" smtClean="0">
                <a:latin typeface="+mn-ea"/>
              </a:rPr>
              <a:t>して</a:t>
            </a:r>
            <a:r>
              <a:rPr lang="ja-JP" altLang="en-US" sz="1050" b="1" dirty="0" smtClean="0">
                <a:latin typeface="+mn-ea"/>
              </a:rPr>
              <a:t>５０</a:t>
            </a:r>
            <a:r>
              <a:rPr lang="ja-JP" altLang="en-US" sz="1050" b="1" dirty="0">
                <a:latin typeface="+mn-ea"/>
              </a:rPr>
              <a:t>０</a:t>
            </a:r>
            <a:r>
              <a:rPr lang="ja-JP" altLang="en-US" sz="1050" b="1" dirty="0" smtClean="0">
                <a:latin typeface="+mn-ea"/>
              </a:rPr>
              <a:t>名</a:t>
            </a:r>
            <a:r>
              <a:rPr lang="en-US" altLang="ja-JP" sz="1050" b="1" dirty="0" smtClean="0">
                <a:latin typeface="+mn-ea"/>
              </a:rPr>
              <a:t>(</a:t>
            </a:r>
            <a:r>
              <a:rPr lang="ja-JP" altLang="en-US" sz="1050" b="1" dirty="0" smtClean="0">
                <a:latin typeface="+mn-ea"/>
              </a:rPr>
              <a:t>①２００名、②３００名）</a:t>
            </a:r>
            <a:r>
              <a:rPr lang="ja-JP" altLang="en-US" sz="1050" dirty="0" smtClean="0">
                <a:latin typeface="+mn-ea"/>
              </a:rPr>
              <a:t>の</a:t>
            </a:r>
            <a:r>
              <a:rPr lang="ja-JP" altLang="en-US" sz="1050" dirty="0">
                <a:latin typeface="+mn-ea"/>
              </a:rPr>
              <a:t>規模を目指す</a:t>
            </a:r>
          </a:p>
        </p:txBody>
      </p:sp>
      <p:sp>
        <p:nvSpPr>
          <p:cNvPr id="87" name="テキスト ボックス 86"/>
          <p:cNvSpPr txBox="1"/>
          <p:nvPr/>
        </p:nvSpPr>
        <p:spPr>
          <a:xfrm>
            <a:off x="3298814" y="2761667"/>
            <a:ext cx="4382294" cy="307777"/>
          </a:xfrm>
          <a:prstGeom prst="rect">
            <a:avLst/>
          </a:prstGeom>
          <a:noFill/>
        </p:spPr>
        <p:txBody>
          <a:bodyPr wrap="square" rtlCol="0">
            <a:spAutoFit/>
          </a:bodyPr>
          <a:lstStyle/>
          <a:p>
            <a:r>
              <a:rPr kumimoji="1" lang="en-US" altLang="ja-JP" sz="700" dirty="0" smtClean="0"/>
              <a:t>※</a:t>
            </a:r>
            <a:r>
              <a:rPr kumimoji="1" lang="ja-JP" altLang="en-US" sz="700" dirty="0" smtClean="0"/>
              <a:t>現在、①の登録希望者数は１３８名、②の派遣者数は１４０名</a:t>
            </a:r>
            <a:r>
              <a:rPr lang="ja-JP" altLang="en-US" sz="700" dirty="0"/>
              <a:t>程度（それぞれの人数は一部重複があり得る。）</a:t>
            </a:r>
          </a:p>
          <a:p>
            <a:endParaRPr kumimoji="1" lang="ja-JP" altLang="en-US" sz="700" dirty="0"/>
          </a:p>
        </p:txBody>
      </p:sp>
      <p:sp>
        <p:nvSpPr>
          <p:cNvPr id="75" name="テキスト ボックス 74"/>
          <p:cNvSpPr txBox="1"/>
          <p:nvPr/>
        </p:nvSpPr>
        <p:spPr>
          <a:xfrm>
            <a:off x="319356" y="2113163"/>
            <a:ext cx="9117883" cy="276999"/>
          </a:xfrm>
          <a:prstGeom prst="rect">
            <a:avLst/>
          </a:prstGeom>
          <a:noFill/>
        </p:spPr>
        <p:txBody>
          <a:bodyPr wrap="square" rtlCol="0">
            <a:spAutoFit/>
          </a:bodyPr>
          <a:lstStyle/>
          <a:p>
            <a:pPr marL="171450" indent="-171450">
              <a:buFont typeface="Wingdings" panose="05000000000000000000" pitchFamily="2" charset="2"/>
              <a:buChar char="Ø"/>
            </a:pPr>
            <a:r>
              <a:rPr lang="ja-JP" altLang="en-US" sz="1200" dirty="0">
                <a:latin typeface="+mn-ea"/>
              </a:rPr>
              <a:t>感染症対応の専門的知見を有する自衛隊の医官等の増員及び能力の</a:t>
            </a:r>
            <a:r>
              <a:rPr lang="ja-JP" altLang="en-US" sz="1200" dirty="0" smtClean="0">
                <a:latin typeface="+mn-ea"/>
              </a:rPr>
              <a:t>向上（防衛省）</a:t>
            </a:r>
            <a:endParaRPr lang="ja-JP" altLang="en-US" sz="1200" dirty="0">
              <a:latin typeface="+mn-ea"/>
            </a:endParaRPr>
          </a:p>
        </p:txBody>
      </p:sp>
    </p:spTree>
    <p:extLst>
      <p:ext uri="{BB962C8B-B14F-4D97-AF65-F5344CB8AC3E}">
        <p14:creationId xmlns:p14="http://schemas.microsoft.com/office/powerpoint/2010/main" val="160424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70919" y="3717611"/>
            <a:ext cx="9739696" cy="2036664"/>
          </a:xfrm>
          <a:prstGeom prst="roundRect">
            <a:avLst>
              <a:gd name="adj" fmla="val 12107"/>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46" b="1" dirty="0">
              <a:solidFill>
                <a:schemeClr val="bg1"/>
              </a:solidFill>
            </a:endParaRPr>
          </a:p>
        </p:txBody>
      </p:sp>
      <p:sp>
        <p:nvSpPr>
          <p:cNvPr id="9" name="テキスト ボックス 8"/>
          <p:cNvSpPr txBox="1"/>
          <p:nvPr/>
        </p:nvSpPr>
        <p:spPr>
          <a:xfrm>
            <a:off x="133889" y="3577880"/>
            <a:ext cx="4000059" cy="291170"/>
          </a:xfrm>
          <a:prstGeom prst="rect">
            <a:avLst/>
          </a:prstGeom>
          <a:solidFill>
            <a:schemeClr val="bg1"/>
          </a:solidFill>
          <a:ln w="12700">
            <a:solidFill>
              <a:srgbClr val="FFC000"/>
            </a:solidFill>
          </a:ln>
        </p:spPr>
        <p:txBody>
          <a:bodyPr wrap="square" rtlCol="0">
            <a:spAutoFit/>
          </a:bodyPr>
          <a:lstStyle/>
          <a:p>
            <a:r>
              <a:rPr lang="ja-JP" altLang="en-US" sz="1292" b="1" dirty="0"/>
              <a:t>２．海外における感染症情報の収集・評価・提供の強化</a:t>
            </a:r>
          </a:p>
        </p:txBody>
      </p:sp>
      <p:sp>
        <p:nvSpPr>
          <p:cNvPr id="10" name="タイトル 1"/>
          <p:cNvSpPr txBox="1">
            <a:spLocks/>
          </p:cNvSpPr>
          <p:nvPr/>
        </p:nvSpPr>
        <p:spPr>
          <a:xfrm>
            <a:off x="8968" y="15013"/>
            <a:ext cx="9900000" cy="308790"/>
          </a:xfrm>
          <a:prstGeom prst="rect">
            <a:avLst/>
          </a:prstGeom>
          <a:gradFill>
            <a:gsLst>
              <a:gs pos="0">
                <a:schemeClr val="accent1"/>
              </a:gs>
              <a:gs pos="50000">
                <a:schemeClr val="bg1"/>
              </a:gs>
              <a:gs pos="100000">
                <a:schemeClr val="accent1"/>
              </a:gs>
            </a:gsLst>
            <a:lin ang="5400000" scaled="1"/>
          </a:gradFill>
        </p:spPr>
        <p:txBody>
          <a:bodyPr vert="horz" lIns="63305" tIns="31652" rIns="63305" bIns="31652"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感染症危機管理体制強化プロジェクト</a:t>
            </a:r>
          </a:p>
        </p:txBody>
      </p:sp>
      <p:sp>
        <p:nvSpPr>
          <p:cNvPr id="18" name="正方形/長方形 17"/>
          <p:cNvSpPr/>
          <p:nvPr/>
        </p:nvSpPr>
        <p:spPr>
          <a:xfrm>
            <a:off x="133889" y="4139449"/>
            <a:ext cx="1658755" cy="1415596"/>
          </a:xfrm>
          <a:prstGeom prst="rect">
            <a:avLst/>
          </a:prstGeom>
          <a:solidFill>
            <a:schemeClr val="bg1">
              <a:lumMod val="85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Wingdings" panose="05000000000000000000" pitchFamily="2" charset="2"/>
              <a:buChar char="l"/>
            </a:pPr>
            <a:r>
              <a:rPr lang="ja-JP" altLang="en-US" sz="1050" dirty="0">
                <a:solidFill>
                  <a:schemeClr val="tx1"/>
                </a:solidFill>
              </a:rPr>
              <a:t>我が国としてエボラ出血熱等に対して迅速・的確に対処するには</a:t>
            </a:r>
            <a:r>
              <a:rPr lang="ja-JP" altLang="en-US" sz="1050" dirty="0" smtClean="0">
                <a:solidFill>
                  <a:schemeClr val="tx1"/>
                </a:solidFill>
              </a:rPr>
              <a:t>、リスク評価の強化が</a:t>
            </a:r>
            <a:r>
              <a:rPr lang="ja-JP" altLang="en-US" sz="1050" dirty="0">
                <a:solidFill>
                  <a:schemeClr val="tx1"/>
                </a:solidFill>
              </a:rPr>
              <a:t>必要</a:t>
            </a:r>
            <a:r>
              <a:rPr lang="ja-JP" altLang="en-US" sz="1050" dirty="0" smtClean="0">
                <a:solidFill>
                  <a:schemeClr val="tx1"/>
                </a:solidFill>
              </a:rPr>
              <a:t>。</a:t>
            </a:r>
            <a:endParaRPr lang="en-US" altLang="ja-JP" sz="1050" dirty="0">
              <a:solidFill>
                <a:schemeClr val="tx1"/>
              </a:solidFill>
            </a:endParaRPr>
          </a:p>
        </p:txBody>
      </p:sp>
      <p:sp>
        <p:nvSpPr>
          <p:cNvPr id="19" name="正方形/長方形 18"/>
          <p:cNvSpPr/>
          <p:nvPr/>
        </p:nvSpPr>
        <p:spPr>
          <a:xfrm>
            <a:off x="133892" y="3905632"/>
            <a:ext cx="941099" cy="296190"/>
          </a:xfrm>
          <a:prstGeom prst="rect">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92" b="1" dirty="0">
                <a:solidFill>
                  <a:schemeClr val="tx1"/>
                </a:solidFill>
              </a:rPr>
              <a:t>背景等</a:t>
            </a:r>
          </a:p>
        </p:txBody>
      </p:sp>
      <p:sp>
        <p:nvSpPr>
          <p:cNvPr id="20" name="右矢印 19"/>
          <p:cNvSpPr/>
          <p:nvPr/>
        </p:nvSpPr>
        <p:spPr>
          <a:xfrm>
            <a:off x="1845646" y="4242594"/>
            <a:ext cx="302964" cy="1108483"/>
          </a:xfrm>
          <a:prstGeom prst="rightArrow">
            <a:avLst>
              <a:gd name="adj1" fmla="val 50000"/>
              <a:gd name="adj2" fmla="val 33399"/>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92" dirty="0">
              <a:solidFill>
                <a:schemeClr val="tx1"/>
              </a:solidFill>
            </a:endParaRPr>
          </a:p>
        </p:txBody>
      </p:sp>
      <p:sp>
        <p:nvSpPr>
          <p:cNvPr id="4" name="角丸四角形 3"/>
          <p:cNvSpPr/>
          <p:nvPr/>
        </p:nvSpPr>
        <p:spPr>
          <a:xfrm>
            <a:off x="80446" y="1184386"/>
            <a:ext cx="9730169" cy="2328328"/>
          </a:xfrm>
          <a:prstGeom prst="roundRect">
            <a:avLst>
              <a:gd name="adj" fmla="val 11961"/>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8"/>
          </a:p>
        </p:txBody>
      </p:sp>
      <p:sp>
        <p:nvSpPr>
          <p:cNvPr id="5" name="角丸四角形 4"/>
          <p:cNvSpPr/>
          <p:nvPr/>
        </p:nvSpPr>
        <p:spPr>
          <a:xfrm>
            <a:off x="3308374" y="2527910"/>
            <a:ext cx="3420661" cy="922328"/>
          </a:xfrm>
          <a:prstGeom prst="roundRect">
            <a:avLst>
              <a:gd name="adj" fmla="val 0"/>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テキスト ボックス 7"/>
          <p:cNvSpPr txBox="1"/>
          <p:nvPr/>
        </p:nvSpPr>
        <p:spPr>
          <a:xfrm>
            <a:off x="133889" y="1048958"/>
            <a:ext cx="5580000" cy="288375"/>
          </a:xfrm>
          <a:prstGeom prst="rect">
            <a:avLst/>
          </a:prstGeom>
          <a:solidFill>
            <a:schemeClr val="bg1"/>
          </a:solidFill>
          <a:ln w="12700">
            <a:solidFill>
              <a:srgbClr val="00B050"/>
            </a:solidFill>
          </a:ln>
        </p:spPr>
        <p:txBody>
          <a:bodyPr wrap="square" rtlCol="0">
            <a:spAutoFit/>
          </a:bodyPr>
          <a:lstStyle/>
          <a:p>
            <a:r>
              <a:rPr lang="ja-JP" altLang="en-US" sz="1292" b="1" dirty="0"/>
              <a:t>１．国立感染症研究所を中心とした危険性の高い病原体等の検査体制の強化</a:t>
            </a:r>
          </a:p>
        </p:txBody>
      </p:sp>
      <p:sp>
        <p:nvSpPr>
          <p:cNvPr id="12" name="正方形/長方形 11"/>
          <p:cNvSpPr/>
          <p:nvPr/>
        </p:nvSpPr>
        <p:spPr>
          <a:xfrm>
            <a:off x="156556" y="1605781"/>
            <a:ext cx="2713283" cy="1595121"/>
          </a:xfrm>
          <a:prstGeom prst="rect">
            <a:avLst/>
          </a:prstGeom>
          <a:solidFill>
            <a:schemeClr val="bg1">
              <a:lumMod val="85000"/>
            </a:schemeClr>
          </a:solidFill>
          <a:ln>
            <a:solidFill>
              <a:schemeClr val="bg2">
                <a:lumMod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spcAft>
                <a:spcPts val="600"/>
              </a:spcAft>
              <a:buFont typeface="Wingdings" panose="05000000000000000000" pitchFamily="2" charset="2"/>
              <a:buChar char="l"/>
            </a:pPr>
            <a:r>
              <a:rPr lang="ja-JP" altLang="en-US" sz="1050" dirty="0">
                <a:solidFill>
                  <a:schemeClr val="tx1"/>
                </a:solidFill>
              </a:rPr>
              <a:t>国立感染症研究所</a:t>
            </a:r>
            <a:r>
              <a:rPr lang="en-US" altLang="ja-JP" sz="1050" dirty="0">
                <a:solidFill>
                  <a:schemeClr val="tx1"/>
                </a:solidFill>
              </a:rPr>
              <a:t>(</a:t>
            </a:r>
            <a:r>
              <a:rPr lang="ja-JP" altLang="en-US" sz="1050" dirty="0">
                <a:solidFill>
                  <a:schemeClr val="tx1"/>
                </a:solidFill>
              </a:rPr>
              <a:t>村山庁舎</a:t>
            </a:r>
            <a:r>
              <a:rPr lang="en-US" altLang="ja-JP" sz="1050" dirty="0">
                <a:solidFill>
                  <a:schemeClr val="tx1"/>
                </a:solidFill>
              </a:rPr>
              <a:t>)</a:t>
            </a:r>
            <a:r>
              <a:rPr lang="ja-JP" altLang="en-US" sz="1050" dirty="0">
                <a:solidFill>
                  <a:schemeClr val="tx1"/>
                </a:solidFill>
              </a:rPr>
              <a:t>の</a:t>
            </a:r>
            <a:r>
              <a:rPr lang="en-US" altLang="ja-JP" sz="1050" dirty="0">
                <a:solidFill>
                  <a:schemeClr val="tx1"/>
                </a:solidFill>
              </a:rPr>
              <a:t>BSL</a:t>
            </a:r>
            <a:r>
              <a:rPr lang="ja-JP" altLang="en-US" sz="1050" dirty="0">
                <a:solidFill>
                  <a:schemeClr val="tx1"/>
                </a:solidFill>
              </a:rPr>
              <a:t>４施設が昨年８月から稼働できることとなったが、エボラ出血熱等の検査機関は同研究所のみ</a:t>
            </a:r>
            <a:r>
              <a:rPr lang="ja-JP" altLang="en-US" sz="1050" dirty="0" smtClean="0">
                <a:solidFill>
                  <a:schemeClr val="tx1"/>
                </a:solidFill>
              </a:rPr>
              <a:t>。</a:t>
            </a:r>
            <a:endParaRPr lang="en-US" altLang="ja-JP" sz="1050" dirty="0" smtClean="0">
              <a:solidFill>
                <a:schemeClr val="tx1"/>
              </a:solidFill>
            </a:endParaRPr>
          </a:p>
          <a:p>
            <a:pPr marL="88900" indent="-88900">
              <a:spcAft>
                <a:spcPts val="600"/>
              </a:spcAft>
              <a:buFont typeface="Wingdings" panose="05000000000000000000" pitchFamily="2" charset="2"/>
              <a:buChar char="l"/>
            </a:pPr>
            <a:r>
              <a:rPr lang="ja-JP" altLang="en-US" sz="1050" dirty="0" smtClean="0">
                <a:solidFill>
                  <a:schemeClr val="tx1"/>
                </a:solidFill>
              </a:rPr>
              <a:t>同研究所</a:t>
            </a:r>
            <a:r>
              <a:rPr lang="ja-JP" altLang="en-US" sz="1050" dirty="0">
                <a:solidFill>
                  <a:schemeClr val="tx1"/>
                </a:solidFill>
              </a:rPr>
              <a:t>への検体の搬送が長距離・長時間となるケースが生じることが想定される。</a:t>
            </a:r>
          </a:p>
        </p:txBody>
      </p:sp>
      <p:sp>
        <p:nvSpPr>
          <p:cNvPr id="13" name="正方形/長方形 12"/>
          <p:cNvSpPr/>
          <p:nvPr/>
        </p:nvSpPr>
        <p:spPr>
          <a:xfrm>
            <a:off x="156717" y="1441320"/>
            <a:ext cx="889897" cy="207916"/>
          </a:xfrm>
          <a:prstGeom prst="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92" b="1" dirty="0">
                <a:solidFill>
                  <a:schemeClr val="tx1"/>
                </a:solidFill>
              </a:rPr>
              <a:t>背景等</a:t>
            </a:r>
          </a:p>
        </p:txBody>
      </p:sp>
      <p:pic>
        <p:nvPicPr>
          <p:cNvPr id="14" name="図 13"/>
          <p:cNvPicPr>
            <a:picLocks noChangeAspect="1"/>
          </p:cNvPicPr>
          <p:nvPr/>
        </p:nvPicPr>
        <p:blipFill>
          <a:blip r:embed="rId2"/>
          <a:stretch>
            <a:fillRect/>
          </a:stretch>
        </p:blipFill>
        <p:spPr>
          <a:xfrm>
            <a:off x="7150193" y="1573131"/>
            <a:ext cx="2246226" cy="1881000"/>
          </a:xfrm>
          <a:prstGeom prst="rect">
            <a:avLst/>
          </a:prstGeom>
        </p:spPr>
      </p:pic>
      <p:sp>
        <p:nvSpPr>
          <p:cNvPr id="15" name="正方形/長方形 14"/>
          <p:cNvSpPr/>
          <p:nvPr/>
        </p:nvSpPr>
        <p:spPr>
          <a:xfrm>
            <a:off x="7150189" y="1403725"/>
            <a:ext cx="1230819" cy="244235"/>
          </a:xfrm>
          <a:prstGeom prst="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2" b="1" dirty="0">
                <a:solidFill>
                  <a:schemeClr val="tx1"/>
                </a:solidFill>
              </a:rPr>
              <a:t>全国的な体制</a:t>
            </a:r>
          </a:p>
        </p:txBody>
      </p:sp>
      <p:sp>
        <p:nvSpPr>
          <p:cNvPr id="16" name="右矢印 15"/>
          <p:cNvSpPr/>
          <p:nvPr/>
        </p:nvSpPr>
        <p:spPr>
          <a:xfrm>
            <a:off x="2928157" y="2025085"/>
            <a:ext cx="289973" cy="907927"/>
          </a:xfrm>
          <a:prstGeom prst="rightArrow">
            <a:avLst>
              <a:gd name="adj1" fmla="val 50000"/>
              <a:gd name="adj2" fmla="val 33399"/>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92" dirty="0">
              <a:solidFill>
                <a:schemeClr val="tx1"/>
              </a:solidFill>
            </a:endParaRPr>
          </a:p>
        </p:txBody>
      </p:sp>
      <p:sp>
        <p:nvSpPr>
          <p:cNvPr id="21" name="テキスト ボックス 20"/>
          <p:cNvSpPr txBox="1"/>
          <p:nvPr/>
        </p:nvSpPr>
        <p:spPr>
          <a:xfrm>
            <a:off x="3836227" y="2265286"/>
            <a:ext cx="2353222" cy="457233"/>
          </a:xfrm>
          <a:prstGeom prst="rect">
            <a:avLst/>
          </a:prstGeom>
          <a:solidFill>
            <a:schemeClr val="bg1"/>
          </a:solidFill>
          <a:ln w="19050">
            <a:solidFill>
              <a:srgbClr val="00B050"/>
            </a:solidFill>
          </a:ln>
        </p:spPr>
        <p:txBody>
          <a:bodyPr wrap="square" rtlCol="0">
            <a:spAutoFit/>
          </a:bodyPr>
          <a:lstStyle/>
          <a:p>
            <a:r>
              <a:rPr lang="ja-JP" altLang="en-US" sz="1200" b="1" dirty="0"/>
              <a:t>　公的検査</a:t>
            </a:r>
            <a:r>
              <a:rPr lang="ja-JP" altLang="en-US" sz="1200" b="1" dirty="0" smtClean="0"/>
              <a:t>機関の</a:t>
            </a:r>
            <a:endParaRPr lang="en-US" altLang="ja-JP" sz="1200" b="1" dirty="0"/>
          </a:p>
          <a:p>
            <a:r>
              <a:rPr lang="ja-JP" altLang="en-US" sz="1200" b="1" dirty="0"/>
              <a:t>　全国的な検体検査の体制強化</a:t>
            </a:r>
          </a:p>
        </p:txBody>
      </p:sp>
      <p:sp>
        <p:nvSpPr>
          <p:cNvPr id="22" name="角丸四角形 21"/>
          <p:cNvSpPr/>
          <p:nvPr/>
        </p:nvSpPr>
        <p:spPr>
          <a:xfrm>
            <a:off x="3300887" y="1543211"/>
            <a:ext cx="3428144" cy="662439"/>
          </a:xfrm>
          <a:prstGeom prst="roundRect">
            <a:avLst>
              <a:gd name="adj" fmla="val 0"/>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1108" dirty="0">
                <a:solidFill>
                  <a:schemeClr val="tx1"/>
                </a:solidFill>
              </a:rPr>
              <a:t>　</a:t>
            </a:r>
            <a:endParaRPr lang="en-US" altLang="ja-JP" sz="1108" dirty="0">
              <a:solidFill>
                <a:schemeClr val="tx1"/>
              </a:solidFill>
            </a:endParaRPr>
          </a:p>
          <a:p>
            <a:r>
              <a:rPr lang="ja-JP" altLang="en-US" sz="1108" dirty="0">
                <a:solidFill>
                  <a:schemeClr val="tx1"/>
                </a:solidFill>
              </a:rPr>
              <a:t>国立感染症</a:t>
            </a:r>
            <a:r>
              <a:rPr lang="ja-JP" altLang="en-US" sz="1108" dirty="0" smtClean="0">
                <a:solidFill>
                  <a:schemeClr val="tx1"/>
                </a:solidFill>
              </a:rPr>
              <a:t>研究所において、エボラ</a:t>
            </a:r>
            <a:r>
              <a:rPr lang="ja-JP" altLang="en-US" sz="1108" dirty="0">
                <a:solidFill>
                  <a:schemeClr val="tx1"/>
                </a:solidFill>
              </a:rPr>
              <a:t>出血熱等の一類</a:t>
            </a:r>
            <a:r>
              <a:rPr lang="ja-JP" altLang="en-US" sz="1108" dirty="0" smtClean="0">
                <a:solidFill>
                  <a:schemeClr val="tx1"/>
                </a:solidFill>
              </a:rPr>
              <a:t>感染症等に</a:t>
            </a:r>
            <a:r>
              <a:rPr lang="ja-JP" altLang="en-US" sz="1108" dirty="0">
                <a:solidFill>
                  <a:schemeClr val="tx1"/>
                </a:solidFill>
              </a:rPr>
              <a:t>係る確定</a:t>
            </a:r>
            <a:r>
              <a:rPr lang="ja-JP" altLang="en-US" sz="1108" dirty="0" smtClean="0">
                <a:solidFill>
                  <a:schemeClr val="tx1"/>
                </a:solidFill>
              </a:rPr>
              <a:t>検査を行う</a:t>
            </a:r>
            <a:r>
              <a:rPr lang="ja-JP" altLang="en-US" sz="1108" dirty="0">
                <a:solidFill>
                  <a:schemeClr val="tx1"/>
                </a:solidFill>
              </a:rPr>
              <a:t>ことを基本として、その検査機能を強化</a:t>
            </a:r>
          </a:p>
        </p:txBody>
      </p:sp>
      <p:sp>
        <p:nvSpPr>
          <p:cNvPr id="23" name="テキスト ボックス 22"/>
          <p:cNvSpPr txBox="1"/>
          <p:nvPr/>
        </p:nvSpPr>
        <p:spPr>
          <a:xfrm>
            <a:off x="3838352" y="1420720"/>
            <a:ext cx="2353221" cy="288375"/>
          </a:xfrm>
          <a:prstGeom prst="rect">
            <a:avLst/>
          </a:prstGeom>
          <a:solidFill>
            <a:schemeClr val="bg1"/>
          </a:solidFill>
          <a:ln w="19050">
            <a:solidFill>
              <a:srgbClr val="00B050"/>
            </a:solidFill>
          </a:ln>
        </p:spPr>
        <p:txBody>
          <a:bodyPr wrap="square" rtlCol="0">
            <a:spAutoFit/>
          </a:bodyPr>
          <a:lstStyle/>
          <a:p>
            <a:r>
              <a:rPr lang="ja-JP" altLang="en-US" sz="1292" b="1" dirty="0"/>
              <a:t>国立感染症研究所の機能強化</a:t>
            </a:r>
          </a:p>
        </p:txBody>
      </p:sp>
      <p:sp>
        <p:nvSpPr>
          <p:cNvPr id="24" name="右矢印 23"/>
          <p:cNvSpPr/>
          <p:nvPr/>
        </p:nvSpPr>
        <p:spPr>
          <a:xfrm>
            <a:off x="6819275" y="2025085"/>
            <a:ext cx="252000" cy="907927"/>
          </a:xfrm>
          <a:prstGeom prst="rightArrow">
            <a:avLst>
              <a:gd name="adj1" fmla="val 50000"/>
              <a:gd name="adj2" fmla="val 33399"/>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92" dirty="0">
              <a:solidFill>
                <a:schemeClr val="tx1"/>
              </a:solidFill>
            </a:endParaRPr>
          </a:p>
        </p:txBody>
      </p:sp>
      <p:sp>
        <p:nvSpPr>
          <p:cNvPr id="7" name="正方形/長方形 6"/>
          <p:cNvSpPr/>
          <p:nvPr/>
        </p:nvSpPr>
        <p:spPr>
          <a:xfrm>
            <a:off x="2214955" y="4085853"/>
            <a:ext cx="7423694" cy="1602612"/>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テキスト ボックス 24"/>
          <p:cNvSpPr txBox="1"/>
          <p:nvPr/>
        </p:nvSpPr>
        <p:spPr>
          <a:xfrm>
            <a:off x="2174791" y="4241321"/>
            <a:ext cx="1740121" cy="1338828"/>
          </a:xfrm>
          <a:prstGeom prst="rect">
            <a:avLst/>
          </a:prstGeom>
          <a:noFill/>
          <a:ln>
            <a:noFill/>
          </a:ln>
        </p:spPr>
        <p:txBody>
          <a:bodyPr wrap="square" rtlCol="0">
            <a:spAutoFit/>
          </a:bodyPr>
          <a:lstStyle/>
          <a:p>
            <a:pPr marL="171450" indent="-171450">
              <a:buFont typeface="Wingdings" panose="05000000000000000000" pitchFamily="2" charset="2"/>
              <a:buChar char="Ø"/>
            </a:pPr>
            <a:r>
              <a:rPr lang="ja-JP" altLang="en-US" sz="900" dirty="0"/>
              <a:t>国立感染症研究所において、</a:t>
            </a:r>
            <a:r>
              <a:rPr lang="en-US" altLang="ja-JP" sz="900" dirty="0"/>
              <a:t>WHO</a:t>
            </a:r>
            <a:r>
              <a:rPr lang="ja-JP" altLang="en-US" sz="900" dirty="0" err="1"/>
              <a:t>、</a:t>
            </a:r>
            <a:r>
              <a:rPr lang="ja-JP" altLang="en-US" sz="900" dirty="0"/>
              <a:t>他国、在外</a:t>
            </a:r>
            <a:r>
              <a:rPr lang="ja-JP" altLang="en-US" sz="900" dirty="0" smtClean="0"/>
              <a:t>公館等からの情報を一元的に収集・管理し、迅速に分析・評価する体制・プログラムを整備</a:t>
            </a:r>
            <a:endParaRPr lang="en-US" altLang="ja-JP" sz="900" dirty="0"/>
          </a:p>
          <a:p>
            <a:pPr marL="171450" indent="-171450">
              <a:buFont typeface="Wingdings" panose="05000000000000000000" pitchFamily="2" charset="2"/>
              <a:buChar char="Ø"/>
            </a:pPr>
            <a:r>
              <a:rPr lang="ja-JP" altLang="en-US" sz="900" dirty="0"/>
              <a:t>在外公館の医務官に対する感染症の研修を</a:t>
            </a:r>
            <a:r>
              <a:rPr lang="ja-JP" altLang="en-US" sz="900" dirty="0" smtClean="0"/>
              <a:t>開始</a:t>
            </a:r>
            <a:endParaRPr lang="en-US" altLang="ja-JP" sz="900" dirty="0" smtClean="0"/>
          </a:p>
          <a:p>
            <a:pPr marL="171450" indent="-171450">
              <a:buFont typeface="Wingdings" panose="05000000000000000000" pitchFamily="2" charset="2"/>
              <a:buChar char="Ø"/>
            </a:pPr>
            <a:r>
              <a:rPr lang="ja-JP" altLang="en-US" sz="900" dirty="0" smtClean="0"/>
              <a:t>在外邦人に対する情報発信を強化</a:t>
            </a:r>
            <a:endParaRPr lang="en-US" altLang="ja-JP" sz="900" dirty="0"/>
          </a:p>
        </p:txBody>
      </p:sp>
      <p:sp>
        <p:nvSpPr>
          <p:cNvPr id="26" name="テキスト ボックス 25"/>
          <p:cNvSpPr txBox="1"/>
          <p:nvPr/>
        </p:nvSpPr>
        <p:spPr>
          <a:xfrm>
            <a:off x="2372940" y="3881768"/>
            <a:ext cx="2918667" cy="291170"/>
          </a:xfrm>
          <a:prstGeom prst="rect">
            <a:avLst/>
          </a:prstGeom>
          <a:solidFill>
            <a:schemeClr val="bg1"/>
          </a:solidFill>
          <a:ln w="19050">
            <a:solidFill>
              <a:srgbClr val="FFC000"/>
            </a:solidFill>
          </a:ln>
        </p:spPr>
        <p:txBody>
          <a:bodyPr wrap="square" rtlCol="0">
            <a:spAutoFit/>
          </a:bodyPr>
          <a:lstStyle/>
          <a:p>
            <a:r>
              <a:rPr lang="ja-JP" altLang="en-US" sz="1292" b="1" dirty="0"/>
              <a:t>感染症情報の収集・評価・提供を強化</a:t>
            </a:r>
          </a:p>
        </p:txBody>
      </p:sp>
      <p:sp>
        <p:nvSpPr>
          <p:cNvPr id="27" name="正方形/長方形 26"/>
          <p:cNvSpPr/>
          <p:nvPr/>
        </p:nvSpPr>
        <p:spPr>
          <a:xfrm>
            <a:off x="3905719" y="4414241"/>
            <a:ext cx="2377049" cy="1206630"/>
          </a:xfrm>
          <a:prstGeom prst="rect">
            <a:avLst/>
          </a:prstGeom>
          <a:solidFill>
            <a:schemeClr val="bg1"/>
          </a:solid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29" name="テキスト ボックス 28"/>
          <p:cNvSpPr txBox="1"/>
          <p:nvPr/>
        </p:nvSpPr>
        <p:spPr>
          <a:xfrm>
            <a:off x="3947247" y="5229551"/>
            <a:ext cx="648000" cy="230832"/>
          </a:xfrm>
          <a:prstGeom prst="rect">
            <a:avLst/>
          </a:prstGeom>
          <a:solidFill>
            <a:srgbClr val="FFFF00"/>
          </a:solidFill>
          <a:ln>
            <a:solidFill>
              <a:schemeClr val="tx1"/>
            </a:solidFill>
          </a:ln>
          <a:effectLst/>
        </p:spPr>
        <p:txBody>
          <a:bodyPr wrap="square" rtlCol="0">
            <a:spAutoFit/>
          </a:bodyPr>
          <a:lstStyle/>
          <a:p>
            <a:pPr algn="dist"/>
            <a:r>
              <a:rPr lang="ja-JP" altLang="en-US" sz="900" dirty="0"/>
              <a:t>在外公館</a:t>
            </a:r>
          </a:p>
        </p:txBody>
      </p:sp>
      <p:sp>
        <p:nvSpPr>
          <p:cNvPr id="30" name="テキスト ボックス 29"/>
          <p:cNvSpPr txBox="1"/>
          <p:nvPr/>
        </p:nvSpPr>
        <p:spPr>
          <a:xfrm>
            <a:off x="3905720" y="4231744"/>
            <a:ext cx="1035264" cy="253916"/>
          </a:xfrm>
          <a:prstGeom prst="rect">
            <a:avLst/>
          </a:prstGeom>
          <a:solidFill>
            <a:schemeClr val="bg1"/>
          </a:solidFill>
          <a:ln w="28575">
            <a:solidFill>
              <a:schemeClr val="accent4">
                <a:lumMod val="60000"/>
                <a:lumOff val="40000"/>
              </a:schemeClr>
            </a:solidFill>
          </a:ln>
          <a:effectLst/>
        </p:spPr>
        <p:txBody>
          <a:bodyPr wrap="square" rtlCol="0">
            <a:spAutoFit/>
          </a:bodyPr>
          <a:lstStyle/>
          <a:p>
            <a:pPr algn="dist"/>
            <a:r>
              <a:rPr lang="ja-JP" altLang="en-US" sz="1050" dirty="0"/>
              <a:t>収集・評価</a:t>
            </a:r>
          </a:p>
        </p:txBody>
      </p:sp>
      <p:sp>
        <p:nvSpPr>
          <p:cNvPr id="36" name="正方形/長方形 35"/>
          <p:cNvSpPr/>
          <p:nvPr/>
        </p:nvSpPr>
        <p:spPr>
          <a:xfrm>
            <a:off x="6687139" y="4414239"/>
            <a:ext cx="1367083" cy="1206632"/>
          </a:xfrm>
          <a:prstGeom prst="rect">
            <a:avLst/>
          </a:prstGeom>
          <a:solidFill>
            <a:schemeClr val="bg1"/>
          </a:solid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37" name="テキスト ボックス 36"/>
          <p:cNvSpPr txBox="1"/>
          <p:nvPr/>
        </p:nvSpPr>
        <p:spPr>
          <a:xfrm>
            <a:off x="6687136" y="4232321"/>
            <a:ext cx="984104" cy="253916"/>
          </a:xfrm>
          <a:prstGeom prst="rect">
            <a:avLst/>
          </a:prstGeom>
          <a:solidFill>
            <a:schemeClr val="bg1"/>
          </a:solidFill>
          <a:ln w="28575">
            <a:solidFill>
              <a:schemeClr val="accent4">
                <a:lumMod val="60000"/>
                <a:lumOff val="40000"/>
              </a:schemeClr>
            </a:solidFill>
          </a:ln>
          <a:effectLst/>
        </p:spPr>
        <p:txBody>
          <a:bodyPr wrap="square" rtlCol="0">
            <a:spAutoFit/>
          </a:bodyPr>
          <a:lstStyle/>
          <a:p>
            <a:pPr algn="dist"/>
            <a:r>
              <a:rPr lang="ja-JP" altLang="en-US" sz="1050" dirty="0"/>
              <a:t>提供（外務省）</a:t>
            </a:r>
          </a:p>
        </p:txBody>
      </p:sp>
      <p:sp>
        <p:nvSpPr>
          <p:cNvPr id="38" name="テキスト ボックス 37"/>
          <p:cNvSpPr txBox="1"/>
          <p:nvPr/>
        </p:nvSpPr>
        <p:spPr>
          <a:xfrm>
            <a:off x="3945831" y="4558233"/>
            <a:ext cx="468000" cy="230832"/>
          </a:xfrm>
          <a:prstGeom prst="rect">
            <a:avLst/>
          </a:prstGeom>
          <a:solidFill>
            <a:schemeClr val="bg1"/>
          </a:solidFill>
          <a:ln>
            <a:solidFill>
              <a:schemeClr val="tx1"/>
            </a:solidFill>
          </a:ln>
          <a:effectLst/>
        </p:spPr>
        <p:txBody>
          <a:bodyPr wrap="square" rtlCol="0">
            <a:spAutoFit/>
          </a:bodyPr>
          <a:lstStyle/>
          <a:p>
            <a:pPr algn="dist"/>
            <a:r>
              <a:rPr lang="en-US" altLang="ja-JP" sz="900" dirty="0"/>
              <a:t>WHO</a:t>
            </a:r>
            <a:endParaRPr lang="ja-JP" altLang="en-US" sz="900" dirty="0"/>
          </a:p>
        </p:txBody>
      </p:sp>
      <p:sp>
        <p:nvSpPr>
          <p:cNvPr id="39" name="テキスト ボックス 38"/>
          <p:cNvSpPr txBox="1"/>
          <p:nvPr/>
        </p:nvSpPr>
        <p:spPr>
          <a:xfrm>
            <a:off x="3950287" y="4894244"/>
            <a:ext cx="468000" cy="230832"/>
          </a:xfrm>
          <a:prstGeom prst="rect">
            <a:avLst/>
          </a:prstGeom>
          <a:solidFill>
            <a:schemeClr val="bg1"/>
          </a:solidFill>
          <a:ln>
            <a:solidFill>
              <a:schemeClr val="tx1"/>
            </a:solidFill>
          </a:ln>
          <a:effectLst/>
        </p:spPr>
        <p:txBody>
          <a:bodyPr wrap="square" rtlCol="0">
            <a:spAutoFit/>
          </a:bodyPr>
          <a:lstStyle/>
          <a:p>
            <a:pPr algn="dist"/>
            <a:r>
              <a:rPr lang="en-US" altLang="ja-JP" sz="900" dirty="0"/>
              <a:t>CDC</a:t>
            </a:r>
            <a:endParaRPr lang="ja-JP" altLang="en-US" sz="900" dirty="0"/>
          </a:p>
        </p:txBody>
      </p:sp>
      <p:sp>
        <p:nvSpPr>
          <p:cNvPr id="43" name="角丸四角形 42"/>
          <p:cNvSpPr/>
          <p:nvPr/>
        </p:nvSpPr>
        <p:spPr>
          <a:xfrm>
            <a:off x="6719528" y="4796225"/>
            <a:ext cx="1304925" cy="774747"/>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4" name="テキスト ボックス 43"/>
          <p:cNvSpPr txBox="1"/>
          <p:nvPr/>
        </p:nvSpPr>
        <p:spPr>
          <a:xfrm>
            <a:off x="6735594" y="4453016"/>
            <a:ext cx="1260000" cy="369332"/>
          </a:xfrm>
          <a:prstGeom prst="rect">
            <a:avLst/>
          </a:prstGeom>
          <a:noFill/>
          <a:ln>
            <a:noFill/>
          </a:ln>
          <a:effectLst/>
        </p:spPr>
        <p:txBody>
          <a:bodyPr wrap="square" rtlCol="0">
            <a:spAutoFit/>
          </a:bodyPr>
          <a:lstStyle/>
          <a:p>
            <a:pPr algn="dist"/>
            <a:r>
              <a:rPr lang="ja-JP" altLang="en-US" sz="900" dirty="0"/>
              <a:t>在外邦人に対するリスクコミュニケーション</a:t>
            </a:r>
          </a:p>
        </p:txBody>
      </p:sp>
      <p:sp>
        <p:nvSpPr>
          <p:cNvPr id="45" name="角丸四角形 44"/>
          <p:cNvSpPr/>
          <p:nvPr/>
        </p:nvSpPr>
        <p:spPr>
          <a:xfrm>
            <a:off x="6599023" y="4800795"/>
            <a:ext cx="1577650" cy="87017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800" dirty="0">
                <a:solidFill>
                  <a:schemeClr val="tx1"/>
                </a:solidFill>
              </a:rPr>
              <a:t>・感染症危険情報の発出</a:t>
            </a:r>
            <a:endParaRPr lang="en-US" altLang="ja-JP" sz="800" dirty="0">
              <a:solidFill>
                <a:schemeClr val="tx1"/>
              </a:solidFill>
            </a:endParaRPr>
          </a:p>
          <a:p>
            <a:r>
              <a:rPr lang="ja-JP" altLang="en-US" sz="700" b="1" dirty="0" smtClean="0">
                <a:solidFill>
                  <a:schemeClr val="tx1"/>
                </a:solidFill>
              </a:rPr>
              <a:t>　</a:t>
            </a:r>
            <a:r>
              <a:rPr lang="en-US" altLang="ja-JP" sz="700" b="1" dirty="0" smtClean="0">
                <a:solidFill>
                  <a:schemeClr val="tx1"/>
                </a:solidFill>
              </a:rPr>
              <a:t>※</a:t>
            </a:r>
            <a:r>
              <a:rPr lang="ja-JP" altLang="en-US" sz="700" b="1" dirty="0" smtClean="0">
                <a:solidFill>
                  <a:schemeClr val="tx1"/>
                </a:solidFill>
              </a:rPr>
              <a:t>国立</a:t>
            </a:r>
            <a:r>
              <a:rPr lang="ja-JP" altLang="en-US" sz="700" b="1" dirty="0">
                <a:solidFill>
                  <a:schemeClr val="tx1"/>
                </a:solidFill>
              </a:rPr>
              <a:t>感染症</a:t>
            </a:r>
            <a:r>
              <a:rPr lang="ja-JP" altLang="en-US" sz="700" b="1" dirty="0" smtClean="0">
                <a:solidFill>
                  <a:schemeClr val="tx1"/>
                </a:solidFill>
              </a:rPr>
              <a:t>研究所から</a:t>
            </a:r>
            <a:r>
              <a:rPr lang="ja-JP" altLang="en-US" sz="700" b="1" dirty="0">
                <a:solidFill>
                  <a:schemeClr val="tx1"/>
                </a:solidFill>
              </a:rPr>
              <a:t>の助言</a:t>
            </a:r>
          </a:p>
          <a:p>
            <a:endParaRPr lang="en-US" altLang="ja-JP" sz="800" dirty="0">
              <a:solidFill>
                <a:schemeClr val="tx1"/>
              </a:solidFill>
            </a:endParaRPr>
          </a:p>
          <a:p>
            <a:r>
              <a:rPr lang="ja-JP" altLang="en-US" sz="800" dirty="0">
                <a:solidFill>
                  <a:schemeClr val="tx1"/>
                </a:solidFill>
              </a:rPr>
              <a:t>・健康安全講話の実施</a:t>
            </a:r>
            <a:endParaRPr lang="en-US" altLang="ja-JP" sz="800" dirty="0">
              <a:solidFill>
                <a:schemeClr val="tx1"/>
              </a:solidFill>
            </a:endParaRPr>
          </a:p>
          <a:p>
            <a:r>
              <a:rPr lang="ja-JP" altLang="en-US" sz="700" b="1" dirty="0">
                <a:solidFill>
                  <a:schemeClr val="tx1"/>
                </a:solidFill>
              </a:rPr>
              <a:t>　</a:t>
            </a:r>
            <a:r>
              <a:rPr lang="en-US" altLang="ja-JP" sz="700" b="1" dirty="0">
                <a:solidFill>
                  <a:schemeClr val="tx1"/>
                </a:solidFill>
              </a:rPr>
              <a:t>※</a:t>
            </a:r>
            <a:r>
              <a:rPr lang="ja-JP" altLang="en-US" sz="700" b="1" dirty="0">
                <a:solidFill>
                  <a:schemeClr val="tx1"/>
                </a:solidFill>
              </a:rPr>
              <a:t>流行国・地域に専門医を派遣</a:t>
            </a:r>
          </a:p>
        </p:txBody>
      </p:sp>
      <p:sp>
        <p:nvSpPr>
          <p:cNvPr id="46" name="角丸四角形 45"/>
          <p:cNvSpPr/>
          <p:nvPr/>
        </p:nvSpPr>
        <p:spPr>
          <a:xfrm>
            <a:off x="5028246" y="4850389"/>
            <a:ext cx="1154386" cy="482448"/>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7" name="テキスト ボックス 46"/>
          <p:cNvSpPr txBox="1"/>
          <p:nvPr/>
        </p:nvSpPr>
        <p:spPr>
          <a:xfrm>
            <a:off x="5033009" y="4657929"/>
            <a:ext cx="1154386" cy="230832"/>
          </a:xfrm>
          <a:prstGeom prst="rect">
            <a:avLst/>
          </a:prstGeom>
          <a:solidFill>
            <a:schemeClr val="bg1"/>
          </a:solidFill>
          <a:ln>
            <a:solidFill>
              <a:schemeClr val="tx1"/>
            </a:solidFill>
          </a:ln>
          <a:effectLst/>
        </p:spPr>
        <p:txBody>
          <a:bodyPr wrap="square" rtlCol="0">
            <a:spAutoFit/>
          </a:bodyPr>
          <a:lstStyle/>
          <a:p>
            <a:pPr algn="dist"/>
            <a:r>
              <a:rPr lang="ja-JP" altLang="en-US" sz="900" dirty="0"/>
              <a:t>国立感染症研究所</a:t>
            </a:r>
          </a:p>
        </p:txBody>
      </p:sp>
      <p:sp>
        <p:nvSpPr>
          <p:cNvPr id="48" name="角丸四角形 47"/>
          <p:cNvSpPr/>
          <p:nvPr/>
        </p:nvSpPr>
        <p:spPr>
          <a:xfrm>
            <a:off x="4946041" y="4833698"/>
            <a:ext cx="1391974" cy="57655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800" dirty="0">
                <a:solidFill>
                  <a:schemeClr val="tx1"/>
                </a:solidFill>
              </a:rPr>
              <a:t>・収集強化した海外から</a:t>
            </a:r>
            <a:endParaRPr lang="en-US" altLang="ja-JP" sz="800" dirty="0">
              <a:solidFill>
                <a:schemeClr val="tx1"/>
              </a:solidFill>
            </a:endParaRPr>
          </a:p>
          <a:p>
            <a:r>
              <a:rPr lang="ja-JP" altLang="en-US" sz="800" dirty="0">
                <a:solidFill>
                  <a:schemeClr val="tx1"/>
                </a:solidFill>
              </a:rPr>
              <a:t>  の情報を基にリスク評価</a:t>
            </a:r>
          </a:p>
        </p:txBody>
      </p:sp>
      <p:sp>
        <p:nvSpPr>
          <p:cNvPr id="49" name="角丸四角形 48"/>
          <p:cNvSpPr/>
          <p:nvPr/>
        </p:nvSpPr>
        <p:spPr>
          <a:xfrm>
            <a:off x="284631" y="347108"/>
            <a:ext cx="9360000" cy="655360"/>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161196" indent="-161196"/>
            <a:r>
              <a:rPr lang="ja-JP" altLang="en-US" sz="1292" dirty="0">
                <a:solidFill>
                  <a:schemeClr val="tx1"/>
                </a:solidFill>
              </a:rPr>
              <a:t>○</a:t>
            </a:r>
            <a:r>
              <a:rPr lang="ja-JP" altLang="en-US" sz="1400" dirty="0">
                <a:solidFill>
                  <a:schemeClr val="tx1"/>
                </a:solidFill>
              </a:rPr>
              <a:t>エボラ出血熱等の一類</a:t>
            </a:r>
            <a:r>
              <a:rPr lang="ja-JP" altLang="en-US" sz="1400" dirty="0" smtClean="0">
                <a:solidFill>
                  <a:schemeClr val="tx1"/>
                </a:solidFill>
              </a:rPr>
              <a:t>感染症等に</a:t>
            </a:r>
            <a:r>
              <a:rPr lang="ja-JP" altLang="en-US" sz="1400" dirty="0">
                <a:solidFill>
                  <a:schemeClr val="tx1"/>
                </a:solidFill>
              </a:rPr>
              <a:t>係る検査について、</a:t>
            </a:r>
            <a:r>
              <a:rPr lang="en-US" altLang="ja-JP" sz="1400" dirty="0">
                <a:solidFill>
                  <a:schemeClr val="tx1"/>
                </a:solidFill>
              </a:rPr>
              <a:t>BSL4</a:t>
            </a:r>
            <a:r>
              <a:rPr lang="ja-JP" altLang="en-US" sz="1400" dirty="0" smtClean="0">
                <a:solidFill>
                  <a:schemeClr val="tx1"/>
                </a:solidFill>
              </a:rPr>
              <a:t>施設（高度</a:t>
            </a:r>
            <a:r>
              <a:rPr lang="ja-JP" altLang="en-US" sz="1400" dirty="0">
                <a:solidFill>
                  <a:schemeClr val="tx1"/>
                </a:solidFill>
              </a:rPr>
              <a:t>安全試験検査施設）を有する国立感染症研究所の機能強化を図るとともに、公的検査</a:t>
            </a:r>
            <a:r>
              <a:rPr lang="ja-JP" altLang="en-US" sz="1400" dirty="0" smtClean="0">
                <a:solidFill>
                  <a:schemeClr val="tx1"/>
                </a:solidFill>
              </a:rPr>
              <a:t>機関で</a:t>
            </a:r>
            <a:r>
              <a:rPr lang="ja-JP" altLang="en-US" sz="1400" dirty="0">
                <a:solidFill>
                  <a:schemeClr val="tx1"/>
                </a:solidFill>
              </a:rPr>
              <a:t>の全国的な検体検査の体制を強化。</a:t>
            </a:r>
            <a:endParaRPr lang="en-US" altLang="ja-JP" sz="1400" dirty="0">
              <a:solidFill>
                <a:schemeClr val="tx1"/>
              </a:solidFill>
            </a:endParaRPr>
          </a:p>
          <a:p>
            <a:pPr marL="495312" indent="-495312"/>
            <a:r>
              <a:rPr lang="ja-JP" altLang="en-US" sz="1400" dirty="0">
                <a:solidFill>
                  <a:schemeClr val="tx1"/>
                </a:solidFill>
              </a:rPr>
              <a:t>○国立感染症研究所において、</a:t>
            </a:r>
            <a:r>
              <a:rPr lang="en-US" altLang="ja-JP" sz="1400" dirty="0">
                <a:solidFill>
                  <a:schemeClr val="tx1"/>
                </a:solidFill>
              </a:rPr>
              <a:t>WHO</a:t>
            </a:r>
            <a:r>
              <a:rPr lang="ja-JP" altLang="en-US" sz="1400" dirty="0" err="1">
                <a:solidFill>
                  <a:schemeClr val="tx1"/>
                </a:solidFill>
              </a:rPr>
              <a:t>、</a:t>
            </a:r>
            <a:r>
              <a:rPr lang="ja-JP" altLang="en-US" sz="1400" dirty="0">
                <a:solidFill>
                  <a:schemeClr val="tx1"/>
                </a:solidFill>
              </a:rPr>
              <a:t>他国、在外公館等との連携を強化し、海外からの情報収集・リスク評価を強化。</a:t>
            </a:r>
          </a:p>
        </p:txBody>
      </p:sp>
      <p:sp>
        <p:nvSpPr>
          <p:cNvPr id="50" name="角丸四角形 49"/>
          <p:cNvSpPr/>
          <p:nvPr/>
        </p:nvSpPr>
        <p:spPr>
          <a:xfrm>
            <a:off x="80445" y="5951847"/>
            <a:ext cx="9730169" cy="877304"/>
          </a:xfrm>
          <a:prstGeom prst="roundRect">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dirty="0">
              <a:solidFill>
                <a:schemeClr val="tx1"/>
              </a:solidFill>
            </a:endParaRPr>
          </a:p>
        </p:txBody>
      </p:sp>
      <p:sp>
        <p:nvSpPr>
          <p:cNvPr id="51" name="テキスト ボックス 50"/>
          <p:cNvSpPr txBox="1"/>
          <p:nvPr/>
        </p:nvSpPr>
        <p:spPr>
          <a:xfrm>
            <a:off x="133889" y="5788862"/>
            <a:ext cx="2677243" cy="291170"/>
          </a:xfrm>
          <a:prstGeom prst="rect">
            <a:avLst/>
          </a:prstGeom>
          <a:solidFill>
            <a:schemeClr val="bg1"/>
          </a:solidFill>
          <a:ln w="12700">
            <a:solidFill>
              <a:schemeClr val="tx2"/>
            </a:solidFill>
          </a:ln>
        </p:spPr>
        <p:txBody>
          <a:bodyPr wrap="square" rtlCol="0">
            <a:spAutoFit/>
          </a:bodyPr>
          <a:lstStyle/>
          <a:p>
            <a:r>
              <a:rPr lang="ja-JP" altLang="en-US" sz="1292" b="1" dirty="0"/>
              <a:t>３．有識者群の</a:t>
            </a:r>
            <a:r>
              <a:rPr lang="ja-JP" altLang="en-US" sz="1292" b="1" dirty="0" smtClean="0"/>
              <a:t>確保による体制強化</a:t>
            </a:r>
            <a:endParaRPr lang="ja-JP" altLang="en-US" sz="1292" b="1" dirty="0"/>
          </a:p>
        </p:txBody>
      </p:sp>
      <p:sp>
        <p:nvSpPr>
          <p:cNvPr id="2" name="テキスト ボックス 1"/>
          <p:cNvSpPr txBox="1"/>
          <p:nvPr/>
        </p:nvSpPr>
        <p:spPr>
          <a:xfrm>
            <a:off x="184515" y="6141792"/>
            <a:ext cx="3427843" cy="461665"/>
          </a:xfrm>
          <a:prstGeom prst="rect">
            <a:avLst/>
          </a:prstGeom>
          <a:solidFill>
            <a:schemeClr val="bg1"/>
          </a:solidFill>
          <a:ln>
            <a:solidFill>
              <a:schemeClr val="tx2"/>
            </a:solidFill>
          </a:ln>
        </p:spPr>
        <p:txBody>
          <a:bodyPr wrap="square" rtlCol="0">
            <a:spAutoFit/>
          </a:bodyPr>
          <a:lstStyle/>
          <a:p>
            <a:pPr marL="171450" indent="-171450">
              <a:buFont typeface="Wingdings" panose="05000000000000000000" pitchFamily="2" charset="2"/>
              <a:buChar char="Ø"/>
            </a:pPr>
            <a:r>
              <a:rPr lang="ja-JP" altLang="en-US" sz="1200" dirty="0" smtClean="0"/>
              <a:t>今後の国際的な状況を踏まえ対応が必要となる感染症について、有識者を予め選定</a:t>
            </a:r>
            <a:endParaRPr lang="ja-JP" altLang="en-US" sz="1200" dirty="0"/>
          </a:p>
        </p:txBody>
      </p:sp>
      <p:sp>
        <p:nvSpPr>
          <p:cNvPr id="52" name="右矢印 51"/>
          <p:cNvSpPr/>
          <p:nvPr/>
        </p:nvSpPr>
        <p:spPr>
          <a:xfrm>
            <a:off x="3684525" y="6218372"/>
            <a:ext cx="205437" cy="576000"/>
          </a:xfrm>
          <a:prstGeom prst="rightArrow">
            <a:avLst>
              <a:gd name="adj1" fmla="val 50000"/>
              <a:gd name="adj2" fmla="val 33399"/>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92" dirty="0">
              <a:solidFill>
                <a:schemeClr val="tx1"/>
              </a:solidFill>
            </a:endParaRPr>
          </a:p>
        </p:txBody>
      </p:sp>
      <p:sp>
        <p:nvSpPr>
          <p:cNvPr id="31" name="テキスト ボックス 30"/>
          <p:cNvSpPr txBox="1"/>
          <p:nvPr/>
        </p:nvSpPr>
        <p:spPr>
          <a:xfrm>
            <a:off x="3959210" y="6128040"/>
            <a:ext cx="5679438" cy="692497"/>
          </a:xfrm>
          <a:prstGeom prst="rect">
            <a:avLst/>
          </a:prstGeom>
          <a:solidFill>
            <a:schemeClr val="bg1"/>
          </a:solidFill>
          <a:ln>
            <a:solidFill>
              <a:schemeClr val="tx2"/>
            </a:solidFill>
          </a:ln>
        </p:spPr>
        <p:txBody>
          <a:bodyPr wrap="square" rtlCol="0">
            <a:spAutoFit/>
          </a:bodyPr>
          <a:lstStyle/>
          <a:p>
            <a:pPr marL="171450" indent="-171450">
              <a:buFont typeface="Wingdings" panose="05000000000000000000" pitchFamily="2" charset="2"/>
              <a:buChar char="l"/>
            </a:pPr>
            <a:r>
              <a:rPr lang="ja-JP" altLang="en-US" sz="1200" dirty="0"/>
              <a:t>国内対策や国際的な対応が必要となった場合に専門的な相談を迅速・円滑に</a:t>
            </a:r>
            <a:r>
              <a:rPr lang="ja-JP" altLang="en-US" sz="1200" dirty="0" smtClean="0"/>
              <a:t>行う</a:t>
            </a:r>
            <a:r>
              <a:rPr lang="en-US" altLang="ja-JP" sz="1200" dirty="0" smtClean="0"/>
              <a:t/>
            </a:r>
            <a:br>
              <a:rPr lang="en-US" altLang="ja-JP" sz="1200" dirty="0" smtClean="0"/>
            </a:br>
            <a:r>
              <a:rPr lang="ja-JP" altLang="en-US" sz="1200" dirty="0" smtClean="0"/>
              <a:t>体制</a:t>
            </a:r>
            <a:r>
              <a:rPr lang="ja-JP" altLang="en-US" sz="1200" dirty="0"/>
              <a:t>を整備</a:t>
            </a:r>
            <a:endParaRPr lang="en-US" altLang="ja-JP" sz="1200" dirty="0"/>
          </a:p>
          <a:p>
            <a:endParaRPr lang="en-US" altLang="ja-JP" sz="300" dirty="0"/>
          </a:p>
          <a:p>
            <a:pPr marL="171450" indent="-171450">
              <a:buFont typeface="Wingdings" panose="05000000000000000000" pitchFamily="2" charset="2"/>
              <a:buChar char="l"/>
            </a:pPr>
            <a:r>
              <a:rPr lang="ja-JP" altLang="en-US" sz="1200" dirty="0"/>
              <a:t>政府におけるリスクコミュニケーションを充実</a:t>
            </a:r>
          </a:p>
        </p:txBody>
      </p:sp>
      <p:sp>
        <p:nvSpPr>
          <p:cNvPr id="3" name="右矢印 2"/>
          <p:cNvSpPr/>
          <p:nvPr/>
        </p:nvSpPr>
        <p:spPr>
          <a:xfrm>
            <a:off x="4568354" y="4894245"/>
            <a:ext cx="345737" cy="214597"/>
          </a:xfrm>
          <a:prstGeom prst="rightArrow">
            <a:avLst/>
          </a:prstGeom>
          <a:solidFill>
            <a:srgbClr val="FFCCFF"/>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3" name="右矢印 52"/>
          <p:cNvSpPr/>
          <p:nvPr/>
        </p:nvSpPr>
        <p:spPr>
          <a:xfrm rot="1500000">
            <a:off x="4626625" y="4656682"/>
            <a:ext cx="345737" cy="214597"/>
          </a:xfrm>
          <a:prstGeom prst="rightArrow">
            <a:avLst/>
          </a:prstGeom>
          <a:solidFill>
            <a:srgbClr val="FFCCFF"/>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右矢印 53"/>
          <p:cNvSpPr/>
          <p:nvPr/>
        </p:nvSpPr>
        <p:spPr>
          <a:xfrm rot="-1500000">
            <a:off x="4640072" y="5140774"/>
            <a:ext cx="345737" cy="214597"/>
          </a:xfrm>
          <a:prstGeom prst="rightArrow">
            <a:avLst/>
          </a:prstGeom>
          <a:solidFill>
            <a:srgbClr val="FFCCFF"/>
          </a:solid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6" name="角丸四角形吹き出し 55"/>
          <p:cNvSpPr/>
          <p:nvPr/>
        </p:nvSpPr>
        <p:spPr>
          <a:xfrm>
            <a:off x="5457310" y="3929702"/>
            <a:ext cx="1196791" cy="425303"/>
          </a:xfrm>
          <a:prstGeom prst="wedgeRoundRectCallout">
            <a:avLst>
              <a:gd name="adj1" fmla="val 30722"/>
              <a:gd name="adj2" fmla="val 129148"/>
              <a:gd name="adj3" fmla="val 16667"/>
            </a:avLst>
          </a:prstGeom>
          <a:solidFill>
            <a:schemeClr val="accent6">
              <a:lumMod val="60000"/>
              <a:lumOff val="40000"/>
            </a:schemeClr>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smtClean="0">
                <a:solidFill>
                  <a:schemeClr val="bg1"/>
                </a:solidFill>
              </a:rPr>
              <a:t>感染研と外務省の連携体制を構築</a:t>
            </a:r>
            <a:endParaRPr lang="ja-JP" altLang="en-US" sz="900" b="1" dirty="0">
              <a:solidFill>
                <a:schemeClr val="bg1"/>
              </a:solidFill>
            </a:endParaRPr>
          </a:p>
        </p:txBody>
      </p:sp>
      <p:sp>
        <p:nvSpPr>
          <p:cNvPr id="57" name="角丸四角形吹き出し 56"/>
          <p:cNvSpPr/>
          <p:nvPr/>
        </p:nvSpPr>
        <p:spPr>
          <a:xfrm>
            <a:off x="4868292" y="5377474"/>
            <a:ext cx="898444" cy="284974"/>
          </a:xfrm>
          <a:prstGeom prst="wedgeRoundRectCallout">
            <a:avLst>
              <a:gd name="adj1" fmla="val -61687"/>
              <a:gd name="adj2" fmla="val -61252"/>
              <a:gd name="adj3" fmla="val 16667"/>
            </a:avLst>
          </a:prstGeom>
          <a:solidFill>
            <a:schemeClr val="accent6">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rPr>
              <a:t>新</a:t>
            </a:r>
            <a:r>
              <a:rPr lang="ja-JP" altLang="en-US" sz="900" b="1" dirty="0" smtClean="0">
                <a:solidFill>
                  <a:schemeClr val="bg1"/>
                </a:solidFill>
              </a:rPr>
              <a:t>たに</a:t>
            </a:r>
            <a:r>
              <a:rPr lang="ja-JP" altLang="en-US" sz="900" b="1" dirty="0">
                <a:solidFill>
                  <a:schemeClr val="bg1"/>
                </a:solidFill>
              </a:rPr>
              <a:t>追加</a:t>
            </a:r>
          </a:p>
        </p:txBody>
      </p:sp>
      <p:sp>
        <p:nvSpPr>
          <p:cNvPr id="58" name="円/楕円 57"/>
          <p:cNvSpPr/>
          <p:nvPr/>
        </p:nvSpPr>
        <p:spPr>
          <a:xfrm>
            <a:off x="8247322" y="1064145"/>
            <a:ext cx="1587218" cy="685707"/>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重層的体制による安心確保</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p:txBody>
      </p:sp>
      <p:pic>
        <p:nvPicPr>
          <p:cNvPr id="62" name="図 61"/>
          <p:cNvPicPr>
            <a:picLocks noChangeAspect="1"/>
          </p:cNvPicPr>
          <p:nvPr/>
        </p:nvPicPr>
        <p:blipFill>
          <a:blip r:embed="rId3"/>
          <a:stretch>
            <a:fillRect/>
          </a:stretch>
        </p:blipFill>
        <p:spPr>
          <a:xfrm>
            <a:off x="8490343" y="4969067"/>
            <a:ext cx="913382" cy="750422"/>
          </a:xfrm>
          <a:prstGeom prst="rect">
            <a:avLst/>
          </a:prstGeom>
        </p:spPr>
      </p:pic>
      <p:sp>
        <p:nvSpPr>
          <p:cNvPr id="28" name="左右矢印 27"/>
          <p:cNvSpPr/>
          <p:nvPr/>
        </p:nvSpPr>
        <p:spPr>
          <a:xfrm>
            <a:off x="6287531" y="4822348"/>
            <a:ext cx="397893" cy="407203"/>
          </a:xfrm>
          <a:prstGeom prst="leftRightArrow">
            <a:avLst>
              <a:gd name="adj1" fmla="val 50000"/>
              <a:gd name="adj2" fmla="val 32045"/>
            </a:avLst>
          </a:prstGeom>
          <a:solidFill>
            <a:srgbClr val="FFCCFF"/>
          </a:solid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円/楕円 54"/>
          <p:cNvSpPr/>
          <p:nvPr/>
        </p:nvSpPr>
        <p:spPr>
          <a:xfrm>
            <a:off x="8090137" y="5489117"/>
            <a:ext cx="1768848" cy="685707"/>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専門的知見に</a:t>
            </a:r>
            <a:endParaRPr lang="en-US" altLang="ja-JP" sz="1200" dirty="0" smtClean="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基づく安心確保</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71" name="テキスト ボックス 70"/>
          <p:cNvSpPr txBox="1"/>
          <p:nvPr/>
        </p:nvSpPr>
        <p:spPr>
          <a:xfrm>
            <a:off x="9396419" y="6540985"/>
            <a:ext cx="551330" cy="307777"/>
          </a:xfrm>
          <a:prstGeom prst="rect">
            <a:avLst/>
          </a:prstGeom>
          <a:noFill/>
        </p:spPr>
        <p:txBody>
          <a:bodyPr wrap="square" rtlCol="0">
            <a:spAutoFit/>
          </a:bodyPr>
          <a:lstStyle/>
          <a:p>
            <a:pPr algn="r"/>
            <a:fld id="{441B2557-0926-4F7C-A037-E73A83F14150}" type="slidenum">
              <a:rPr lang="en-US" altLang="ja-JP" sz="1400" smtClean="0"/>
              <a:t>5</a:t>
            </a:fld>
            <a:endParaRPr lang="ja-JP" altLang="en-US" sz="1400" dirty="0"/>
          </a:p>
        </p:txBody>
      </p:sp>
      <p:pic>
        <p:nvPicPr>
          <p:cNvPr id="61" name="Picture 6" descr="パソコン仕事のイラスト"/>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69964" y="4623123"/>
            <a:ext cx="360957" cy="513971"/>
          </a:xfrm>
          <a:prstGeom prst="rect">
            <a:avLst/>
          </a:prstGeom>
          <a:noFill/>
          <a:extLst>
            <a:ext uri="{909E8E84-426E-40DD-AFC4-6F175D3DCCD1}">
              <a14:hiddenFill xmlns:a14="http://schemas.microsoft.com/office/drawing/2010/main">
                <a:solidFill>
                  <a:srgbClr val="FFFFFF"/>
                </a:solidFill>
              </a14:hiddenFill>
            </a:ext>
          </a:extLst>
        </p:spPr>
      </p:pic>
      <p:pic>
        <p:nvPicPr>
          <p:cNvPr id="63" name="図 62"/>
          <p:cNvPicPr>
            <a:picLocks noChangeAspect="1"/>
          </p:cNvPicPr>
          <p:nvPr/>
        </p:nvPicPr>
        <p:blipFill>
          <a:blip r:embed="rId5"/>
          <a:stretch>
            <a:fillRect/>
          </a:stretch>
        </p:blipFill>
        <p:spPr>
          <a:xfrm>
            <a:off x="8374509" y="4048287"/>
            <a:ext cx="1208282" cy="851640"/>
          </a:xfrm>
          <a:prstGeom prst="rect">
            <a:avLst/>
          </a:prstGeom>
        </p:spPr>
      </p:pic>
      <p:sp>
        <p:nvSpPr>
          <p:cNvPr id="64" name="角丸四角形吹き出し 63"/>
          <p:cNvSpPr/>
          <p:nvPr/>
        </p:nvSpPr>
        <p:spPr>
          <a:xfrm>
            <a:off x="8343900" y="4139449"/>
            <a:ext cx="1264357" cy="767941"/>
          </a:xfrm>
          <a:prstGeom prst="wedgeRoundRectCallout">
            <a:avLst>
              <a:gd name="adj1" fmla="val -45247"/>
              <a:gd name="adj2" fmla="val 60525"/>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p:cNvSpPr txBox="1">
            <a:spLocks/>
          </p:cNvSpPr>
          <p:nvPr/>
        </p:nvSpPr>
        <p:spPr>
          <a:xfrm>
            <a:off x="8983887" y="4321563"/>
            <a:ext cx="360000" cy="108000"/>
          </a:xfrm>
          <a:prstGeom prst="rect">
            <a:avLst/>
          </a:prstGeom>
          <a:solidFill>
            <a:schemeClr val="bg1"/>
          </a:solidFill>
          <a:ln>
            <a:solidFill>
              <a:schemeClr val="tx1"/>
            </a:solidFill>
          </a:ln>
        </p:spPr>
        <p:txBody>
          <a:bodyPr wrap="square" rtlCol="0" anchor="ctr">
            <a:spAutoFit/>
          </a:bodyPr>
          <a:lstStyle/>
          <a:p>
            <a:pPr algn="dist"/>
            <a:r>
              <a:rPr kumimoji="1" lang="ja-JP" altLang="en-US" sz="400" dirty="0" smtClean="0"/>
              <a:t>ギニア</a:t>
            </a:r>
            <a:endParaRPr kumimoji="1" lang="ja-JP" altLang="en-US" sz="400" dirty="0"/>
          </a:p>
        </p:txBody>
      </p:sp>
      <p:pic>
        <p:nvPicPr>
          <p:cNvPr id="66" name="図 65"/>
          <p:cNvPicPr>
            <a:picLocks noChangeAspect="1"/>
          </p:cNvPicPr>
          <p:nvPr/>
        </p:nvPicPr>
        <p:blipFill>
          <a:blip r:embed="rId6"/>
          <a:stretch>
            <a:fillRect/>
          </a:stretch>
        </p:blipFill>
        <p:spPr>
          <a:xfrm>
            <a:off x="8313641" y="4732347"/>
            <a:ext cx="1294961" cy="163505"/>
          </a:xfrm>
          <a:prstGeom prst="rect">
            <a:avLst/>
          </a:prstGeom>
        </p:spPr>
      </p:pic>
      <p:sp>
        <p:nvSpPr>
          <p:cNvPr id="59" name="円/楕円 58"/>
          <p:cNvSpPr/>
          <p:nvPr/>
        </p:nvSpPr>
        <p:spPr>
          <a:xfrm>
            <a:off x="8208135" y="3540614"/>
            <a:ext cx="1660375" cy="685707"/>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bg1"/>
                </a:solidFill>
                <a:latin typeface="HGS創英角ｺﾞｼｯｸUB" panose="020B0900000000000000" pitchFamily="50" charset="-128"/>
                <a:ea typeface="HGS創英角ｺﾞｼｯｸUB" panose="020B0900000000000000" pitchFamily="50" charset="-128"/>
              </a:rPr>
              <a:t>海外の</a:t>
            </a:r>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日本人の安心確保</a:t>
            </a:r>
            <a:endParaRPr lang="en-US" altLang="ja-JP" sz="12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60" name="テキスト ボックス 59"/>
          <p:cNvSpPr txBox="1"/>
          <p:nvPr/>
        </p:nvSpPr>
        <p:spPr>
          <a:xfrm>
            <a:off x="4509856" y="4756511"/>
            <a:ext cx="468000" cy="230832"/>
          </a:xfrm>
          <a:prstGeom prst="rect">
            <a:avLst/>
          </a:prstGeom>
          <a:solidFill>
            <a:schemeClr val="accent6">
              <a:lumMod val="60000"/>
              <a:lumOff val="40000"/>
              <a:alpha val="40000"/>
            </a:schemeClr>
          </a:solidFill>
          <a:ln>
            <a:solidFill>
              <a:srgbClr val="00B050"/>
            </a:solidFill>
          </a:ln>
          <a:effectLst/>
        </p:spPr>
        <p:txBody>
          <a:bodyPr wrap="square" rtlCol="0">
            <a:spAutoFit/>
          </a:bodyPr>
          <a:lstStyle/>
          <a:p>
            <a:pPr algn="dist"/>
            <a:r>
              <a:rPr lang="ja-JP" altLang="en-US" sz="900" dirty="0" smtClean="0"/>
              <a:t>強化</a:t>
            </a:r>
            <a:endParaRPr lang="ja-JP" altLang="en-US" sz="900" dirty="0"/>
          </a:p>
        </p:txBody>
      </p:sp>
      <p:sp>
        <p:nvSpPr>
          <p:cNvPr id="70" name="右矢印 69"/>
          <p:cNvSpPr/>
          <p:nvPr/>
        </p:nvSpPr>
        <p:spPr>
          <a:xfrm>
            <a:off x="4283087" y="2897721"/>
            <a:ext cx="1360665" cy="388877"/>
          </a:xfrm>
          <a:prstGeom prst="rightArrow">
            <a:avLst/>
          </a:prstGeom>
          <a:solidFill>
            <a:srgbClr val="FFCCFF"/>
          </a:solid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2" name="角丸四角形 71"/>
          <p:cNvSpPr/>
          <p:nvPr/>
        </p:nvSpPr>
        <p:spPr>
          <a:xfrm>
            <a:off x="5643753" y="2807301"/>
            <a:ext cx="1012052" cy="577880"/>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段階的に</a:t>
            </a:r>
            <a:endParaRPr lang="en-US" altLang="ja-JP" sz="900" dirty="0">
              <a:solidFill>
                <a:schemeClr val="tx1"/>
              </a:solidFill>
            </a:endParaRPr>
          </a:p>
          <a:p>
            <a:pPr algn="ctr"/>
            <a:r>
              <a:rPr lang="ja-JP" altLang="en-US" sz="900" dirty="0" smtClean="0">
                <a:solidFill>
                  <a:schemeClr val="tx1"/>
                </a:solidFill>
              </a:rPr>
              <a:t>公的検査機関の体制強化</a:t>
            </a:r>
            <a:endParaRPr lang="ja-JP" altLang="en-US" sz="900" dirty="0">
              <a:solidFill>
                <a:schemeClr val="tx1"/>
              </a:solidFill>
            </a:endParaRPr>
          </a:p>
        </p:txBody>
      </p:sp>
      <p:sp>
        <p:nvSpPr>
          <p:cNvPr id="67" name="角丸四角形 66"/>
          <p:cNvSpPr/>
          <p:nvPr/>
        </p:nvSpPr>
        <p:spPr>
          <a:xfrm>
            <a:off x="3372057" y="2791785"/>
            <a:ext cx="896711" cy="586374"/>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標準作業</a:t>
            </a:r>
            <a:endParaRPr lang="en-US" altLang="ja-JP" sz="900" dirty="0" smtClean="0">
              <a:solidFill>
                <a:schemeClr val="tx1"/>
              </a:solidFill>
            </a:endParaRPr>
          </a:p>
          <a:p>
            <a:pPr algn="ctr"/>
            <a:r>
              <a:rPr lang="ja-JP" altLang="en-US" sz="900" dirty="0" smtClean="0">
                <a:solidFill>
                  <a:schemeClr val="tx1"/>
                </a:solidFill>
              </a:rPr>
              <a:t>手順書の</a:t>
            </a:r>
            <a:endParaRPr lang="en-US" altLang="ja-JP" sz="900" dirty="0" smtClean="0">
              <a:solidFill>
                <a:schemeClr val="tx1"/>
              </a:solidFill>
            </a:endParaRPr>
          </a:p>
          <a:p>
            <a:pPr algn="ctr"/>
            <a:r>
              <a:rPr lang="ja-JP" altLang="en-US" sz="900" dirty="0" smtClean="0">
                <a:solidFill>
                  <a:schemeClr val="tx1"/>
                </a:solidFill>
              </a:rPr>
              <a:t>作成・周知、研修</a:t>
            </a:r>
            <a:r>
              <a:rPr lang="ja-JP" altLang="en-US" sz="900" dirty="0">
                <a:solidFill>
                  <a:schemeClr val="tx1"/>
                </a:solidFill>
              </a:rPr>
              <a:t>の</a:t>
            </a:r>
            <a:r>
              <a:rPr lang="ja-JP" altLang="en-US" sz="900" dirty="0" smtClean="0">
                <a:solidFill>
                  <a:schemeClr val="tx1"/>
                </a:solidFill>
              </a:rPr>
              <a:t>実施</a:t>
            </a:r>
            <a:endParaRPr lang="ja-JP" altLang="en-US" sz="900" dirty="0">
              <a:solidFill>
                <a:schemeClr val="tx1"/>
              </a:solidFill>
            </a:endParaRPr>
          </a:p>
        </p:txBody>
      </p:sp>
      <p:sp>
        <p:nvSpPr>
          <p:cNvPr id="69" name="角丸四角形 68"/>
          <p:cNvSpPr/>
          <p:nvPr/>
        </p:nvSpPr>
        <p:spPr>
          <a:xfrm>
            <a:off x="4492354" y="2802578"/>
            <a:ext cx="898944" cy="579162"/>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地域ブロックごとにネットワークを構築</a:t>
            </a:r>
            <a:endParaRPr lang="ja-JP" altLang="en-US" sz="900" dirty="0">
              <a:solidFill>
                <a:schemeClr val="tx1"/>
              </a:solidFill>
            </a:endParaRPr>
          </a:p>
        </p:txBody>
      </p:sp>
    </p:spTree>
    <p:extLst>
      <p:ext uri="{BB962C8B-B14F-4D97-AF65-F5344CB8AC3E}">
        <p14:creationId xmlns:p14="http://schemas.microsoft.com/office/powerpoint/2010/main" val="3056060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54243" y="413997"/>
            <a:ext cx="9802368" cy="1065992"/>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161196" indent="-161196"/>
            <a:endParaRPr lang="ja-JP" altLang="en-US" sz="1400" dirty="0">
              <a:solidFill>
                <a:schemeClr val="tx1"/>
              </a:solidFill>
            </a:endParaRPr>
          </a:p>
        </p:txBody>
      </p:sp>
      <p:sp>
        <p:nvSpPr>
          <p:cNvPr id="34" name="角丸四角形 33"/>
          <p:cNvSpPr/>
          <p:nvPr/>
        </p:nvSpPr>
        <p:spPr>
          <a:xfrm>
            <a:off x="103031" y="6000553"/>
            <a:ext cx="9699337" cy="798617"/>
          </a:xfrm>
          <a:prstGeom prst="roundRect">
            <a:avLst/>
          </a:prstGeom>
          <a:solidFill>
            <a:schemeClr val="accent4">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31" name="角丸四角形 30"/>
          <p:cNvSpPr/>
          <p:nvPr/>
        </p:nvSpPr>
        <p:spPr>
          <a:xfrm>
            <a:off x="103032" y="1607006"/>
            <a:ext cx="9699336" cy="4226701"/>
          </a:xfrm>
          <a:prstGeom prst="roundRect">
            <a:avLst>
              <a:gd name="adj" fmla="val 3680"/>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dirty="0"/>
          </a:p>
        </p:txBody>
      </p:sp>
      <p:sp>
        <p:nvSpPr>
          <p:cNvPr id="5" name="タイトル 1"/>
          <p:cNvSpPr txBox="1">
            <a:spLocks/>
          </p:cNvSpPr>
          <p:nvPr/>
        </p:nvSpPr>
        <p:spPr>
          <a:xfrm>
            <a:off x="0" y="3762"/>
            <a:ext cx="9906000" cy="374799"/>
          </a:xfrm>
          <a:prstGeom prst="rect">
            <a:avLst/>
          </a:prstGeom>
          <a:gradFill>
            <a:gsLst>
              <a:gs pos="0">
                <a:schemeClr val="accent1"/>
              </a:gs>
              <a:gs pos="50000">
                <a:schemeClr val="bg1"/>
              </a:gs>
              <a:gs pos="100000">
                <a:schemeClr val="accent1"/>
              </a:gs>
            </a:gsLst>
            <a:lin ang="5400000" scaled="1"/>
          </a:gradFill>
        </p:spPr>
        <p:txBody>
          <a:bodyPr vert="horz" lIns="63305" tIns="31652" rIns="63305" bIns="31652"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感染症研究体制推進</a:t>
            </a:r>
            <a:r>
              <a:rPr lang="ja-JP" altLang="en-US" sz="1800" dirty="0" smtClean="0">
                <a:latin typeface="HGS創英角ｺﾞｼｯｸUB" panose="020B0900000000000000" pitchFamily="50" charset="-128"/>
                <a:ea typeface="HGS創英角ｺﾞｼｯｸUB" panose="020B0900000000000000" pitchFamily="50" charset="-128"/>
              </a:rPr>
              <a:t>プロジェクト</a:t>
            </a:r>
            <a:endParaRPr lang="ja-JP" altLang="en-US" sz="1800" dirty="0">
              <a:latin typeface="HGS創英角ｺﾞｼｯｸUB" panose="020B0900000000000000" pitchFamily="50" charset="-128"/>
              <a:ea typeface="HGS創英角ｺﾞｼｯｸUB" panose="020B0900000000000000" pitchFamily="50" charset="-128"/>
            </a:endParaRPr>
          </a:p>
        </p:txBody>
      </p:sp>
      <p:sp>
        <p:nvSpPr>
          <p:cNvPr id="30" name="テキスト ボックス 29"/>
          <p:cNvSpPr txBox="1"/>
          <p:nvPr/>
        </p:nvSpPr>
        <p:spPr>
          <a:xfrm>
            <a:off x="0" y="1527528"/>
            <a:ext cx="9751203" cy="861774"/>
          </a:xfrm>
          <a:prstGeom prst="rect">
            <a:avLst/>
          </a:prstGeom>
          <a:noFill/>
          <a:ln w="28575">
            <a:noFill/>
          </a:ln>
        </p:spPr>
        <p:txBody>
          <a:bodyPr wrap="square" rtlCol="0">
            <a:spAutoFit/>
          </a:bodyPr>
          <a:lstStyle/>
          <a:p>
            <a:r>
              <a:rPr lang="ja-JP" altLang="en-US" sz="1400" b="1" dirty="0"/>
              <a:t>　　　　　　　　　　　　　　　　　　　　　　　　　　 </a:t>
            </a:r>
            <a:endParaRPr lang="en-US" altLang="ja-JP" sz="1100" dirty="0"/>
          </a:p>
          <a:p>
            <a:pPr marL="249122" indent="-249122"/>
            <a:r>
              <a:rPr lang="ja-JP" altLang="en-US" sz="1200" dirty="0"/>
              <a:t>　〇最新設備を備え、安全性の確保に最大限配慮した</a:t>
            </a:r>
            <a:r>
              <a:rPr lang="en-US" altLang="ja-JP" sz="1200" dirty="0"/>
              <a:t>BSL4</a:t>
            </a:r>
            <a:r>
              <a:rPr lang="ja-JP" altLang="en-US" sz="1200" dirty="0"/>
              <a:t>施設</a:t>
            </a:r>
            <a:r>
              <a:rPr lang="ja-JP" altLang="en-US" sz="1200" dirty="0" smtClean="0"/>
              <a:t>を中核</a:t>
            </a:r>
            <a:r>
              <a:rPr lang="ja-JP" altLang="en-US" sz="1200" dirty="0"/>
              <a:t>とした感染症研究</a:t>
            </a:r>
            <a:r>
              <a:rPr lang="ja-JP" altLang="en-US" sz="1200" dirty="0" smtClean="0"/>
              <a:t>拠点の形成について、長崎大学の検討・調整状況等も踏まえつつ必要な支援を行うなどにより、基礎</a:t>
            </a:r>
            <a:r>
              <a:rPr lang="ja-JP" altLang="en-US" sz="1200" dirty="0"/>
              <a:t>研究能力の向上、危険性の高い病原体等の取扱いに精通した人材の育成・</a:t>
            </a:r>
            <a:r>
              <a:rPr lang="ja-JP" altLang="en-US" sz="1200" dirty="0" smtClean="0"/>
              <a:t>確保、医薬品創出のための研究開発の促進等を</a:t>
            </a:r>
            <a:r>
              <a:rPr lang="ja-JP" altLang="en-US" sz="1200" dirty="0"/>
              <a:t>図る。</a:t>
            </a:r>
          </a:p>
        </p:txBody>
      </p:sp>
      <p:sp>
        <p:nvSpPr>
          <p:cNvPr id="145" name="テキスト ボックス 144"/>
          <p:cNvSpPr txBox="1"/>
          <p:nvPr/>
        </p:nvSpPr>
        <p:spPr>
          <a:xfrm>
            <a:off x="219075" y="5925964"/>
            <a:ext cx="9619690" cy="916148"/>
          </a:xfrm>
          <a:prstGeom prst="rect">
            <a:avLst/>
          </a:prstGeom>
          <a:noFill/>
          <a:ln w="28575">
            <a:noFill/>
          </a:ln>
        </p:spPr>
        <p:txBody>
          <a:bodyPr wrap="square" rtlCol="0">
            <a:spAutoFit/>
          </a:bodyPr>
          <a:lstStyle/>
          <a:p>
            <a:r>
              <a:rPr lang="ja-JP" altLang="en-US" sz="1477" b="1" dirty="0"/>
              <a:t>　　　　　　　　　　　　　　　　　　　　　　　　　　　　　　　　</a:t>
            </a:r>
            <a:endParaRPr lang="en-US" altLang="ja-JP" sz="1108" dirty="0"/>
          </a:p>
          <a:p>
            <a:pPr marL="168524" indent="-168524"/>
            <a:r>
              <a:rPr lang="ja-JP" altLang="en-US" sz="1292" dirty="0"/>
              <a:t>〇　「医療分野研究</a:t>
            </a:r>
            <a:r>
              <a:rPr lang="ja-JP" altLang="en-US" sz="1292" dirty="0" smtClean="0"/>
              <a:t>開発推進計画</a:t>
            </a:r>
            <a:r>
              <a:rPr lang="ja-JP" altLang="en-US" sz="1292" dirty="0"/>
              <a:t>」に基づき、一類感染症の病原体等に係る研究開発を始め、</a:t>
            </a:r>
            <a:r>
              <a:rPr lang="ja-JP" altLang="en-US" sz="1292" dirty="0" smtClean="0"/>
              <a:t>感染症関係の</a:t>
            </a:r>
            <a:r>
              <a:rPr lang="ja-JP" altLang="en-US" sz="1292" dirty="0"/>
              <a:t>研究開発</a:t>
            </a:r>
            <a:r>
              <a:rPr lang="ja-JP" altLang="en-US" sz="1292" dirty="0" smtClean="0"/>
              <a:t>を日本医療研究開発機構（</a:t>
            </a:r>
            <a:r>
              <a:rPr lang="en-US" altLang="ja-JP" sz="1292" dirty="0" smtClean="0"/>
              <a:t>AMED</a:t>
            </a:r>
            <a:r>
              <a:rPr lang="ja-JP" altLang="en-US" sz="1292" dirty="0" smtClean="0"/>
              <a:t>）による研究支援の下で着実に</a:t>
            </a:r>
            <a:r>
              <a:rPr lang="ja-JP" altLang="en-US" sz="1292" dirty="0"/>
              <a:t>推進し、科学的根拠に基づく施策の推進を図るとともに、研究成果を治療薬・診断薬・ワクチンの開発等につなげる。</a:t>
            </a:r>
            <a:endParaRPr lang="en-US" altLang="ja-JP" sz="1292" dirty="0"/>
          </a:p>
        </p:txBody>
      </p:sp>
      <p:sp>
        <p:nvSpPr>
          <p:cNvPr id="27" name="正方形/長方形 26"/>
          <p:cNvSpPr/>
          <p:nvPr/>
        </p:nvSpPr>
        <p:spPr>
          <a:xfrm>
            <a:off x="-45070" y="477098"/>
            <a:ext cx="9796273" cy="8881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marL="266700" indent="-168275"/>
            <a:r>
              <a:rPr lang="ja-JP" altLang="en-US" sz="1400" dirty="0" smtClean="0">
                <a:solidFill>
                  <a:schemeClr val="tx1"/>
                </a:solidFill>
                <a:latin typeface="ＭＳ ゴシック" panose="020B0609070205080204" pitchFamily="49" charset="-128"/>
                <a:ea typeface="ＭＳ ゴシック" panose="020B0609070205080204" pitchFamily="49" charset="-128"/>
              </a:rPr>
              <a:t>〇 </a:t>
            </a:r>
            <a:r>
              <a:rPr lang="en-US" altLang="ja-JP" sz="1400" dirty="0" smtClean="0">
                <a:solidFill>
                  <a:schemeClr val="tx1"/>
                </a:solidFill>
                <a:latin typeface="ＭＳ ゴシック" panose="020B0609070205080204" pitchFamily="49" charset="-128"/>
                <a:ea typeface="ＭＳ ゴシック" panose="020B0609070205080204" pitchFamily="49" charset="-128"/>
              </a:rPr>
              <a:t>BSL4</a:t>
            </a:r>
            <a:r>
              <a:rPr lang="ja-JP" altLang="en-US" sz="1400" dirty="0" smtClean="0">
                <a:solidFill>
                  <a:schemeClr val="tx1"/>
                </a:solidFill>
                <a:latin typeface="ＭＳ ゴシック" panose="020B0609070205080204" pitchFamily="49" charset="-128"/>
                <a:ea typeface="ＭＳ ゴシック" panose="020B0609070205080204" pitchFamily="49" charset="-128"/>
              </a:rPr>
              <a:t>施設（高度安全試験施設）を中核とした感染症研究拠点の形成について、長崎大学の検討・調整状況等も踏まえつつ必要な支援を行うなどにより、我が国の感染症研究機能の強化を図る。　</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pPr marL="266700" indent="-168275"/>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200" dirty="0" smtClean="0">
                <a:solidFill>
                  <a:schemeClr val="tx1"/>
                </a:solidFill>
                <a:latin typeface="ＭＳ ゴシック" panose="020B0609070205080204" pitchFamily="49" charset="-128"/>
                <a:ea typeface="ＭＳ ゴシック" panose="020B0609070205080204" pitchFamily="49" charset="-128"/>
              </a:rPr>
              <a:t>※</a:t>
            </a:r>
            <a:r>
              <a:rPr lang="ja-JP" altLang="en-US" sz="1200" dirty="0" smtClean="0">
                <a:solidFill>
                  <a:schemeClr val="tx1"/>
                </a:solidFill>
                <a:latin typeface="ＭＳ ゴシック" panose="020B0609070205080204" pitchFamily="49" charset="-128"/>
                <a:ea typeface="ＭＳ ゴシック" panose="020B0609070205080204" pitchFamily="49" charset="-128"/>
              </a:rPr>
              <a:t>現在、研究開発において</a:t>
            </a:r>
            <a:r>
              <a:rPr lang="en-US" altLang="ja-JP" sz="1200" dirty="0" smtClean="0">
                <a:solidFill>
                  <a:schemeClr val="tx1"/>
                </a:solidFill>
                <a:latin typeface="ＭＳ ゴシック" panose="020B0609070205080204" pitchFamily="49" charset="-128"/>
                <a:ea typeface="ＭＳ ゴシック" panose="020B0609070205080204" pitchFamily="49" charset="-128"/>
              </a:rPr>
              <a:t>BSL4</a:t>
            </a:r>
            <a:r>
              <a:rPr lang="ja-JP" altLang="en-US" sz="1200" dirty="0" smtClean="0">
                <a:solidFill>
                  <a:schemeClr val="tx1"/>
                </a:solidFill>
                <a:latin typeface="ＭＳ ゴシック" panose="020B0609070205080204" pitchFamily="49" charset="-128"/>
                <a:ea typeface="ＭＳ ゴシック" panose="020B0609070205080204" pitchFamily="49" charset="-128"/>
              </a:rPr>
              <a:t>施設の活用が必要な場合は、海外</a:t>
            </a:r>
            <a:r>
              <a:rPr lang="en-US" altLang="ja-JP" sz="1200" dirty="0" smtClean="0">
                <a:solidFill>
                  <a:schemeClr val="tx1"/>
                </a:solidFill>
                <a:latin typeface="ＭＳ ゴシック" panose="020B0609070205080204" pitchFamily="49" charset="-128"/>
                <a:ea typeface="ＭＳ ゴシック" panose="020B0609070205080204" pitchFamily="49" charset="-128"/>
              </a:rPr>
              <a:t>BSL4</a:t>
            </a:r>
            <a:r>
              <a:rPr lang="ja-JP" altLang="en-US" sz="1200" dirty="0" smtClean="0">
                <a:solidFill>
                  <a:schemeClr val="tx1"/>
                </a:solidFill>
                <a:latin typeface="ＭＳ ゴシック" panose="020B0609070205080204" pitchFamily="49" charset="-128"/>
                <a:ea typeface="ＭＳ ゴシック" panose="020B0609070205080204" pitchFamily="49" charset="-128"/>
              </a:rPr>
              <a:t>施設で実施している。</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pPr marL="273050" indent="-174625"/>
            <a:r>
              <a:rPr lang="ja-JP" altLang="en-US" sz="1400" dirty="0" smtClean="0">
                <a:solidFill>
                  <a:schemeClr val="tx1"/>
                </a:solidFill>
                <a:latin typeface="ＭＳ ゴシック" panose="020B0609070205080204" pitchFamily="49" charset="-128"/>
                <a:ea typeface="ＭＳ ゴシック" panose="020B0609070205080204" pitchFamily="49" charset="-128"/>
              </a:rPr>
              <a:t>〇 </a:t>
            </a:r>
            <a:r>
              <a:rPr lang="en-US" altLang="ja-JP" sz="1400" dirty="0" smtClean="0">
                <a:solidFill>
                  <a:schemeClr val="tx1"/>
                </a:solidFill>
                <a:latin typeface="ＭＳ ゴシック" panose="020B0609070205080204" pitchFamily="49" charset="-128"/>
                <a:ea typeface="ＭＳ ゴシック" panose="020B0609070205080204" pitchFamily="49" charset="-128"/>
              </a:rPr>
              <a:t>BSL4</a:t>
            </a:r>
            <a:r>
              <a:rPr lang="ja-JP" altLang="en-US" sz="1400" dirty="0" smtClean="0">
                <a:solidFill>
                  <a:schemeClr val="tx1"/>
                </a:solidFill>
                <a:latin typeface="ＭＳ ゴシック" panose="020B0609070205080204" pitchFamily="49" charset="-128"/>
                <a:ea typeface="ＭＳ ゴシック" panose="020B0609070205080204" pitchFamily="49" charset="-128"/>
              </a:rPr>
              <a:t>施設を中核とした感染症研究拠点の形成に必要な支援方策等として、感染症に関する基礎研究・人材育成、医薬品創出のための研究開発、そのためのネットワークや連携・協力の在り方</a:t>
            </a:r>
            <a:r>
              <a:rPr lang="ja-JP" altLang="en-US" sz="1400" dirty="0">
                <a:solidFill>
                  <a:schemeClr val="tx1"/>
                </a:solidFill>
                <a:latin typeface="ＭＳ ゴシック" panose="020B0609070205080204" pitchFamily="49" charset="-128"/>
                <a:ea typeface="ＭＳ ゴシック" panose="020B0609070205080204" pitchFamily="49" charset="-128"/>
              </a:rPr>
              <a:t>等を検討・調整し、推進</a:t>
            </a:r>
            <a:r>
              <a:rPr lang="ja-JP" altLang="en-US" sz="14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
        <p:nvSpPr>
          <p:cNvPr id="144" name="角丸四角形 143"/>
          <p:cNvSpPr/>
          <p:nvPr/>
        </p:nvSpPr>
        <p:spPr>
          <a:xfrm>
            <a:off x="3295676" y="2424140"/>
            <a:ext cx="4836820" cy="3347323"/>
          </a:xfrm>
          <a:prstGeom prst="roundRect">
            <a:avLst>
              <a:gd name="adj" fmla="val 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t" anchorCtr="0" forceAA="0" compatLnSpc="1">
            <a:prstTxWarp prst="textNoShape">
              <a:avLst/>
            </a:prstTxWarp>
            <a:noAutofit/>
          </a:bodyPr>
          <a:lstStyle/>
          <a:p>
            <a:endParaRPr lang="ja-JP" altLang="en-US" sz="1100" dirty="0">
              <a:solidFill>
                <a:schemeClr val="tx1"/>
              </a:solidFill>
            </a:endParaRPr>
          </a:p>
        </p:txBody>
      </p:sp>
      <p:sp>
        <p:nvSpPr>
          <p:cNvPr id="4" name="右矢印 3"/>
          <p:cNvSpPr/>
          <p:nvPr/>
        </p:nvSpPr>
        <p:spPr>
          <a:xfrm>
            <a:off x="3017171" y="3107215"/>
            <a:ext cx="223653" cy="1295415"/>
          </a:xfrm>
          <a:prstGeom prst="rightArrow">
            <a:avLst>
              <a:gd name="adj1" fmla="val 50000"/>
              <a:gd name="adj2" fmla="val 56860"/>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292" dirty="0">
              <a:solidFill>
                <a:schemeClr val="tx1"/>
              </a:solidFill>
            </a:endParaRPr>
          </a:p>
        </p:txBody>
      </p:sp>
      <p:sp>
        <p:nvSpPr>
          <p:cNvPr id="10" name="正方形/長方形 9"/>
          <p:cNvSpPr/>
          <p:nvPr/>
        </p:nvSpPr>
        <p:spPr>
          <a:xfrm>
            <a:off x="107814" y="1509123"/>
            <a:ext cx="2476890" cy="232845"/>
          </a:xfrm>
          <a:prstGeom prst="rect">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ctr" anchorCtr="0" forceAA="0" compatLnSpc="1">
            <a:prstTxWarp prst="textNoShape">
              <a:avLst/>
            </a:prstTxWarp>
            <a:noAutofit/>
          </a:bodyPr>
          <a:lstStyle/>
          <a:p>
            <a:r>
              <a:rPr lang="ja-JP" altLang="en-US" sz="1477" b="1" dirty="0">
                <a:solidFill>
                  <a:prstClr val="black"/>
                </a:solidFill>
                <a:latin typeface="ＭＳ ゴシック" panose="020B0609070205080204" pitchFamily="49" charset="-128"/>
                <a:ea typeface="ＭＳ ゴシック" panose="020B0609070205080204" pitchFamily="49" charset="-128"/>
              </a:rPr>
              <a:t>１．感染症</a:t>
            </a:r>
            <a:r>
              <a:rPr lang="ja-JP" altLang="en-US" sz="1477" b="1" dirty="0" smtClean="0">
                <a:solidFill>
                  <a:prstClr val="black"/>
                </a:solidFill>
                <a:latin typeface="ＭＳ ゴシック" panose="020B0609070205080204" pitchFamily="49" charset="-128"/>
                <a:ea typeface="ＭＳ ゴシック" panose="020B0609070205080204" pitchFamily="49" charset="-128"/>
              </a:rPr>
              <a:t>研究</a:t>
            </a:r>
            <a:r>
              <a:rPr lang="ja-JP" altLang="en-US" sz="1477" b="1" dirty="0" smtClean="0">
                <a:solidFill>
                  <a:schemeClr val="tx1"/>
                </a:solidFill>
                <a:latin typeface="ＭＳ ゴシック" panose="020B0609070205080204" pitchFamily="49" charset="-128"/>
                <a:ea typeface="ＭＳ ゴシック" panose="020B0609070205080204" pitchFamily="49" charset="-128"/>
              </a:rPr>
              <a:t>拠点の形成</a:t>
            </a:r>
            <a:endParaRPr lang="ja-JP" altLang="en-US" sz="1662" dirty="0">
              <a:solidFill>
                <a:schemeClr val="tx1"/>
              </a:solidFill>
              <a:latin typeface="ＭＳ ゴシック" panose="020B0609070205080204" pitchFamily="49" charset="-128"/>
              <a:ea typeface="ＭＳ ゴシック" panose="020B0609070205080204" pitchFamily="49" charset="-128"/>
            </a:endParaRPr>
          </a:p>
        </p:txBody>
      </p:sp>
      <p:sp>
        <p:nvSpPr>
          <p:cNvPr id="41" name="正方形/長方形 40"/>
          <p:cNvSpPr/>
          <p:nvPr/>
        </p:nvSpPr>
        <p:spPr>
          <a:xfrm>
            <a:off x="95250" y="5890528"/>
            <a:ext cx="5200081" cy="296129"/>
          </a:xfrm>
          <a:prstGeom prst="rect">
            <a:avLst/>
          </a:prstGeom>
          <a:solidFill>
            <a:schemeClr val="bg1"/>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ctr" anchorCtr="0" forceAA="0" compatLnSpc="1">
            <a:prstTxWarp prst="textNoShape">
              <a:avLst/>
            </a:prstTxWarp>
            <a:noAutofit/>
          </a:bodyPr>
          <a:lstStyle/>
          <a:p>
            <a:r>
              <a:rPr lang="ja-JP" altLang="en-US" sz="1477" b="1" dirty="0">
                <a:solidFill>
                  <a:prstClr val="black"/>
                </a:solidFill>
                <a:latin typeface="ＭＳ ゴシック" panose="020B0609070205080204" pitchFamily="49" charset="-128"/>
                <a:ea typeface="ＭＳ ゴシック" panose="020B0609070205080204" pitchFamily="49" charset="-128"/>
              </a:rPr>
              <a:t>２．危険性の高い病原体等の</a:t>
            </a:r>
            <a:r>
              <a:rPr lang="ja-JP" altLang="en-US" sz="1477" b="1" dirty="0" smtClean="0">
                <a:solidFill>
                  <a:prstClr val="black"/>
                </a:solidFill>
                <a:latin typeface="ＭＳ ゴシック" panose="020B0609070205080204" pitchFamily="49" charset="-128"/>
                <a:ea typeface="ＭＳ ゴシック" panose="020B0609070205080204" pitchFamily="49" charset="-128"/>
              </a:rPr>
              <a:t>感染症</a:t>
            </a:r>
            <a:r>
              <a:rPr lang="ja-JP" altLang="en-US" sz="1477" b="1" dirty="0" smtClean="0">
                <a:solidFill>
                  <a:schemeClr val="tx1"/>
                </a:solidFill>
                <a:latin typeface="ＭＳ ゴシック" panose="020B0609070205080204" pitchFamily="49" charset="-128"/>
                <a:ea typeface="ＭＳ ゴシック" panose="020B0609070205080204" pitchFamily="49" charset="-128"/>
              </a:rPr>
              <a:t>関係の研究開発</a:t>
            </a:r>
            <a:r>
              <a:rPr lang="ja-JP" altLang="en-US" sz="1477" b="1" dirty="0" smtClean="0">
                <a:solidFill>
                  <a:prstClr val="black"/>
                </a:solidFill>
                <a:latin typeface="ＭＳ ゴシック" panose="020B0609070205080204" pitchFamily="49" charset="-128"/>
                <a:ea typeface="ＭＳ ゴシック" panose="020B0609070205080204" pitchFamily="49" charset="-128"/>
              </a:rPr>
              <a:t>の</a:t>
            </a:r>
            <a:r>
              <a:rPr lang="ja-JP" altLang="en-US" sz="1477" b="1" dirty="0">
                <a:solidFill>
                  <a:prstClr val="black"/>
                </a:solidFill>
                <a:latin typeface="ＭＳ ゴシック" panose="020B0609070205080204" pitchFamily="49" charset="-128"/>
                <a:ea typeface="ＭＳ ゴシック" panose="020B0609070205080204" pitchFamily="49" charset="-128"/>
              </a:rPr>
              <a:t>推進</a:t>
            </a:r>
            <a:endParaRPr lang="ja-JP" altLang="en-US" sz="1662" dirty="0">
              <a:latin typeface="ＭＳ ゴシック" panose="020B0609070205080204" pitchFamily="49" charset="-128"/>
              <a:ea typeface="ＭＳ ゴシック" panose="020B0609070205080204" pitchFamily="49" charset="-128"/>
            </a:endParaRPr>
          </a:p>
        </p:txBody>
      </p:sp>
      <p:sp>
        <p:nvSpPr>
          <p:cNvPr id="134" name="角丸四角形 133"/>
          <p:cNvSpPr/>
          <p:nvPr/>
        </p:nvSpPr>
        <p:spPr>
          <a:xfrm>
            <a:off x="483711" y="2559476"/>
            <a:ext cx="2490265" cy="3070285"/>
          </a:xfrm>
          <a:prstGeom prst="roundRect">
            <a:avLst>
              <a:gd name="adj" fmla="val 702"/>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ctr" anchorCtr="0" forceAA="0" compatLnSpc="1">
            <a:prstTxWarp prst="textNoShape">
              <a:avLst/>
            </a:prstTxWarp>
            <a:noAutofit/>
          </a:bodyPr>
          <a:lstStyle/>
          <a:p>
            <a:pPr>
              <a:spcAft>
                <a:spcPts val="554"/>
              </a:spcAft>
            </a:pPr>
            <a:endParaRPr lang="ja-JP" altLang="en-US" sz="1108" dirty="0">
              <a:solidFill>
                <a:schemeClr val="tx1"/>
              </a:solidFill>
            </a:endParaRPr>
          </a:p>
        </p:txBody>
      </p:sp>
      <p:sp>
        <p:nvSpPr>
          <p:cNvPr id="234" name="正方形/長方形 233"/>
          <p:cNvSpPr/>
          <p:nvPr/>
        </p:nvSpPr>
        <p:spPr>
          <a:xfrm>
            <a:off x="484848" y="2403375"/>
            <a:ext cx="1204326" cy="250988"/>
          </a:xfrm>
          <a:prstGeom prst="rect">
            <a:avLst/>
          </a:prstGeom>
          <a:solidFill>
            <a:schemeClr val="bg1"/>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92" b="1" dirty="0" smtClean="0">
                <a:solidFill>
                  <a:schemeClr val="tx1"/>
                </a:solidFill>
              </a:rPr>
              <a:t>協議会の設置</a:t>
            </a:r>
            <a:endParaRPr lang="ja-JP" altLang="en-US" sz="1292" b="1" dirty="0">
              <a:solidFill>
                <a:schemeClr val="tx1"/>
              </a:solidFill>
            </a:endParaRPr>
          </a:p>
        </p:txBody>
      </p:sp>
      <p:sp>
        <p:nvSpPr>
          <p:cNvPr id="2" name="角丸四角形 1"/>
          <p:cNvSpPr/>
          <p:nvPr/>
        </p:nvSpPr>
        <p:spPr>
          <a:xfrm>
            <a:off x="584985" y="3651995"/>
            <a:ext cx="2272783" cy="1612039"/>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9333612" y="6538477"/>
            <a:ext cx="551330" cy="307777"/>
          </a:xfrm>
          <a:prstGeom prst="rect">
            <a:avLst/>
          </a:prstGeom>
          <a:noFill/>
        </p:spPr>
        <p:txBody>
          <a:bodyPr wrap="square" rtlCol="0">
            <a:spAutoFit/>
          </a:bodyPr>
          <a:lstStyle/>
          <a:p>
            <a:pPr algn="r"/>
            <a:fld id="{D2F556B3-7D4F-4AFD-8759-D360E9C32653}" type="slidenum">
              <a:rPr lang="ja-JP" altLang="en-US" sz="1400" smtClean="0"/>
              <a:t>6</a:t>
            </a:fld>
            <a:endParaRPr lang="ja-JP" altLang="en-US" sz="1400" dirty="0"/>
          </a:p>
        </p:txBody>
      </p:sp>
      <p:sp>
        <p:nvSpPr>
          <p:cNvPr id="13" name="テキスト ボックス 12"/>
          <p:cNvSpPr txBox="1"/>
          <p:nvPr/>
        </p:nvSpPr>
        <p:spPr>
          <a:xfrm>
            <a:off x="566867" y="2736862"/>
            <a:ext cx="2323952" cy="2241126"/>
          </a:xfrm>
          <a:prstGeom prst="rect">
            <a:avLst/>
          </a:prstGeom>
          <a:noFill/>
        </p:spPr>
        <p:txBody>
          <a:bodyPr wrap="square" rtlCol="0">
            <a:spAutoFit/>
          </a:bodyPr>
          <a:lstStyle/>
          <a:p>
            <a:pPr lvl="0">
              <a:spcAft>
                <a:spcPts val="600"/>
              </a:spcAft>
            </a:pPr>
            <a:r>
              <a:rPr lang="ja-JP" altLang="en-US" sz="1200" b="1" dirty="0" smtClean="0">
                <a:latin typeface="ＭＳ ゴシック" panose="020B0609070205080204" pitchFamily="49" charset="-128"/>
                <a:ea typeface="ＭＳ ゴシック" panose="020B0609070205080204" pitchFamily="49" charset="-128"/>
              </a:rPr>
              <a:t>内閣官房に関係</a:t>
            </a:r>
            <a:r>
              <a:rPr lang="ja-JP" altLang="en-US" sz="1200" b="1" dirty="0">
                <a:latin typeface="ＭＳ ゴシック" panose="020B0609070205080204" pitchFamily="49" charset="-128"/>
                <a:ea typeface="ＭＳ ゴシック" panose="020B0609070205080204" pitchFamily="49" charset="-128"/>
              </a:rPr>
              <a:t>省庁・</a:t>
            </a:r>
            <a:r>
              <a:rPr lang="ja-JP" altLang="en-US" sz="1200" b="1" dirty="0" smtClean="0">
                <a:latin typeface="ＭＳ ゴシック" panose="020B0609070205080204" pitchFamily="49" charset="-128"/>
                <a:ea typeface="ＭＳ ゴシック" panose="020B0609070205080204" pitchFamily="49" charset="-128"/>
              </a:rPr>
              <a:t>自治体・</a:t>
            </a:r>
            <a:r>
              <a:rPr lang="ja-JP" altLang="en-US" sz="1200" b="1" dirty="0">
                <a:latin typeface="ＭＳ ゴシック" panose="020B0609070205080204" pitchFamily="49" charset="-128"/>
                <a:ea typeface="ＭＳ ゴシック" panose="020B0609070205080204" pitchFamily="49" charset="-128"/>
              </a:rPr>
              <a:t>大学等</a:t>
            </a:r>
            <a:r>
              <a:rPr lang="ja-JP" altLang="en-US" sz="1200" b="1" dirty="0" smtClean="0">
                <a:latin typeface="ＭＳ ゴシック" panose="020B0609070205080204" pitchFamily="49" charset="-128"/>
                <a:ea typeface="ＭＳ ゴシック" panose="020B0609070205080204" pitchFamily="49" charset="-128"/>
              </a:rPr>
              <a:t>で構成され</a:t>
            </a:r>
            <a:r>
              <a:rPr lang="ja-JP" altLang="en-US" sz="1200" b="1" dirty="0">
                <a:latin typeface="ＭＳ ゴシック" panose="020B0609070205080204" pitchFamily="49" charset="-128"/>
                <a:ea typeface="ＭＳ ゴシック" panose="020B0609070205080204" pitchFamily="49" charset="-128"/>
              </a:rPr>
              <a:t>る</a:t>
            </a:r>
            <a:r>
              <a:rPr lang="ja-JP" altLang="en-US" sz="1200" b="1" dirty="0" smtClean="0">
                <a:latin typeface="ＭＳ ゴシック" panose="020B0609070205080204" pitchFamily="49" charset="-128"/>
                <a:ea typeface="ＭＳ ゴシック" panose="020B0609070205080204" pitchFamily="49" charset="-128"/>
              </a:rPr>
              <a:t>協議会を設置し、支援方策等を検討・推進</a:t>
            </a:r>
            <a:endParaRPr lang="en-US" altLang="ja-JP" sz="1200" b="1" dirty="0" smtClean="0">
              <a:latin typeface="ＭＳ ゴシック" panose="020B0609070205080204" pitchFamily="49" charset="-128"/>
              <a:ea typeface="ＭＳ ゴシック" panose="020B0609070205080204" pitchFamily="49" charset="-128"/>
            </a:endParaRPr>
          </a:p>
          <a:p>
            <a:pPr lvl="0">
              <a:spcAft>
                <a:spcPts val="600"/>
              </a:spcAft>
            </a:pPr>
            <a:endParaRPr lang="en-US" altLang="ja-JP" sz="1108" dirty="0" smtClean="0">
              <a:latin typeface="ＭＳ ゴシック" panose="020B0609070205080204" pitchFamily="49" charset="-128"/>
              <a:ea typeface="ＭＳ ゴシック" panose="020B0609070205080204" pitchFamily="49" charset="-128"/>
            </a:endParaRPr>
          </a:p>
          <a:p>
            <a:pPr marL="88900" indent="-88900">
              <a:spcAft>
                <a:spcPts val="554"/>
              </a:spcAft>
              <a:buFont typeface="Arial" panose="020B0604020202020204" pitchFamily="34" charset="0"/>
              <a:buChar char="•"/>
              <a:tabLst>
                <a:tab pos="88900" algn="l"/>
              </a:tabLst>
            </a:pPr>
            <a:r>
              <a:rPr lang="en-US" altLang="ja-JP" sz="1108" dirty="0" smtClean="0">
                <a:latin typeface="ＭＳ ゴシック" panose="020B0609070205080204" pitchFamily="49" charset="-128"/>
                <a:ea typeface="ＭＳ ゴシック" panose="020B0609070205080204" pitchFamily="49" charset="-128"/>
              </a:rPr>
              <a:t>BSL4</a:t>
            </a:r>
            <a:r>
              <a:rPr lang="ja-JP" altLang="en-US" sz="1108" dirty="0" smtClean="0">
                <a:latin typeface="ＭＳ ゴシック" panose="020B0609070205080204" pitchFamily="49" charset="-128"/>
                <a:ea typeface="ＭＳ ゴシック" panose="020B0609070205080204" pitchFamily="49" charset="-128"/>
              </a:rPr>
              <a:t>施設の具体的な活用方策等（感染症に関する基礎研究・人材育成、医薬品創出のための研究開発等や、そのためのネットワークや連携・協力の在り方）</a:t>
            </a:r>
            <a:endParaRPr lang="en-US" altLang="ja-JP" sz="1108" dirty="0" smtClean="0">
              <a:latin typeface="ＭＳ ゴシック" panose="020B0609070205080204" pitchFamily="49" charset="-128"/>
              <a:ea typeface="ＭＳ ゴシック" panose="020B0609070205080204" pitchFamily="49" charset="-128"/>
            </a:endParaRPr>
          </a:p>
          <a:p>
            <a:pPr marL="88900" indent="-88900">
              <a:buFont typeface="Arial" panose="020B0604020202020204" pitchFamily="34" charset="0"/>
              <a:buChar char="•"/>
              <a:tabLst>
                <a:tab pos="88900" algn="l"/>
              </a:tabLst>
            </a:pPr>
            <a:r>
              <a:rPr lang="en-US" altLang="ja-JP" sz="1108" dirty="0" smtClean="0">
                <a:latin typeface="ＭＳ ゴシック" panose="020B0609070205080204" pitchFamily="49" charset="-128"/>
                <a:ea typeface="ＭＳ ゴシック" panose="020B0609070205080204" pitchFamily="49" charset="-128"/>
              </a:rPr>
              <a:t>BSL4</a:t>
            </a:r>
            <a:r>
              <a:rPr lang="ja-JP" altLang="en-US" sz="1108" dirty="0" smtClean="0">
                <a:latin typeface="ＭＳ ゴシック" panose="020B0609070205080204" pitchFamily="49" charset="-128"/>
                <a:ea typeface="ＭＳ ゴシック" panose="020B0609070205080204" pitchFamily="49" charset="-128"/>
              </a:rPr>
              <a:t>施設の機能及び運営方法等の在り方　</a:t>
            </a:r>
            <a:endParaRPr lang="en-US" altLang="ja-JP" sz="1108" dirty="0" smtClean="0">
              <a:latin typeface="ＭＳ ゴシック" panose="020B0609070205080204" pitchFamily="49" charset="-128"/>
              <a:ea typeface="ＭＳ ゴシック" panose="020B0609070205080204" pitchFamily="49" charset="-128"/>
            </a:endParaRPr>
          </a:p>
        </p:txBody>
      </p:sp>
      <p:sp>
        <p:nvSpPr>
          <p:cNvPr id="228" name="正方形/長方形 227"/>
          <p:cNvSpPr/>
          <p:nvPr/>
        </p:nvSpPr>
        <p:spPr>
          <a:xfrm>
            <a:off x="7787568" y="4305512"/>
            <a:ext cx="1904933" cy="1465951"/>
          </a:xfrm>
          <a:prstGeom prst="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85725">
              <a:spcAft>
                <a:spcPts val="600"/>
              </a:spcAft>
            </a:pPr>
            <a:r>
              <a:rPr lang="ja-JP" altLang="en-US" sz="1100" dirty="0" smtClean="0">
                <a:solidFill>
                  <a:schemeClr val="tx1"/>
                </a:solidFill>
              </a:rPr>
              <a:t>・一類</a:t>
            </a:r>
            <a:r>
              <a:rPr lang="ja-JP" altLang="en-US" sz="1100" dirty="0">
                <a:solidFill>
                  <a:schemeClr val="tx1"/>
                </a:solidFill>
              </a:rPr>
              <a:t>感染症の病原体等に係る基礎研究の</a:t>
            </a:r>
            <a:r>
              <a:rPr lang="ja-JP" altLang="en-US" sz="1100" dirty="0" smtClean="0">
                <a:solidFill>
                  <a:schemeClr val="tx1"/>
                </a:solidFill>
              </a:rPr>
              <a:t>実施・推進</a:t>
            </a:r>
            <a:endParaRPr lang="en-US" altLang="ja-JP" sz="1100" dirty="0" smtClean="0">
              <a:solidFill>
                <a:schemeClr val="tx1"/>
              </a:solidFill>
            </a:endParaRPr>
          </a:p>
          <a:p>
            <a:pPr marL="85725" indent="-85725">
              <a:spcAft>
                <a:spcPts val="600"/>
              </a:spcAft>
            </a:pPr>
            <a:r>
              <a:rPr lang="ja-JP" altLang="en-US" sz="1100" dirty="0" smtClean="0">
                <a:solidFill>
                  <a:schemeClr val="tx1"/>
                </a:solidFill>
              </a:rPr>
              <a:t>・</a:t>
            </a:r>
            <a:r>
              <a:rPr lang="ja-JP" altLang="en-US" sz="1100" dirty="0">
                <a:solidFill>
                  <a:schemeClr val="tx1"/>
                </a:solidFill>
              </a:rPr>
              <a:t>治療薬・診断薬・ワクチンの</a:t>
            </a:r>
            <a:r>
              <a:rPr lang="ja-JP" altLang="en-US" sz="1100" dirty="0" smtClean="0">
                <a:solidFill>
                  <a:schemeClr val="tx1"/>
                </a:solidFill>
              </a:rPr>
              <a:t>開発</a:t>
            </a:r>
            <a:endParaRPr lang="en-US" altLang="ja-JP" sz="1100" dirty="0" smtClean="0">
              <a:solidFill>
                <a:schemeClr val="tx1"/>
              </a:solidFill>
            </a:endParaRPr>
          </a:p>
          <a:p>
            <a:pPr marL="85725" indent="-85725">
              <a:spcAft>
                <a:spcPts val="600"/>
              </a:spcAft>
              <a:tabLst>
                <a:tab pos="85725" algn="l"/>
              </a:tabLst>
            </a:pPr>
            <a:r>
              <a:rPr lang="ja-JP" altLang="en-US" sz="1100" dirty="0" smtClean="0">
                <a:solidFill>
                  <a:schemeClr val="tx1"/>
                </a:solidFill>
              </a:rPr>
              <a:t>・危険性</a:t>
            </a:r>
            <a:r>
              <a:rPr lang="ja-JP" altLang="en-US" sz="1100" dirty="0">
                <a:solidFill>
                  <a:schemeClr val="tx1"/>
                </a:solidFill>
              </a:rPr>
              <a:t>の高い病原体等の取扱いに精通した人材</a:t>
            </a:r>
            <a:r>
              <a:rPr lang="ja-JP" altLang="en-US" sz="1100" dirty="0" smtClean="0">
                <a:solidFill>
                  <a:schemeClr val="tx1"/>
                </a:solidFill>
              </a:rPr>
              <a:t>の</a:t>
            </a:r>
            <a:r>
              <a:rPr lang="en-US" altLang="ja-JP" sz="1100" dirty="0">
                <a:solidFill>
                  <a:schemeClr val="tx1"/>
                </a:solidFill>
              </a:rPr>
              <a:t> </a:t>
            </a:r>
            <a:r>
              <a:rPr lang="en-US" altLang="ja-JP" sz="1100" dirty="0" smtClean="0">
                <a:solidFill>
                  <a:schemeClr val="tx1"/>
                </a:solidFill>
              </a:rPr>
              <a:t/>
            </a:r>
            <a:br>
              <a:rPr lang="en-US" altLang="ja-JP" sz="1100" dirty="0" smtClean="0">
                <a:solidFill>
                  <a:schemeClr val="tx1"/>
                </a:solidFill>
              </a:rPr>
            </a:br>
            <a:r>
              <a:rPr lang="ja-JP" altLang="en-US" sz="1100" dirty="0" smtClean="0">
                <a:solidFill>
                  <a:schemeClr val="tx1"/>
                </a:solidFill>
              </a:rPr>
              <a:t>育成</a:t>
            </a:r>
            <a:r>
              <a:rPr lang="ja-JP" altLang="en-US" sz="1100" dirty="0">
                <a:solidFill>
                  <a:schemeClr val="tx1"/>
                </a:solidFill>
              </a:rPr>
              <a:t>・</a:t>
            </a:r>
            <a:r>
              <a:rPr lang="ja-JP" altLang="en-US" sz="1100" dirty="0" smtClean="0">
                <a:solidFill>
                  <a:schemeClr val="tx1"/>
                </a:solidFill>
              </a:rPr>
              <a:t>確保</a:t>
            </a:r>
            <a:endParaRPr lang="ja-JP" altLang="en-US" sz="1100" dirty="0">
              <a:solidFill>
                <a:schemeClr val="tx1"/>
              </a:solidFill>
            </a:endParaRPr>
          </a:p>
        </p:txBody>
      </p:sp>
      <p:sp>
        <p:nvSpPr>
          <p:cNvPr id="229" name="右矢印 228"/>
          <p:cNvSpPr/>
          <p:nvPr/>
        </p:nvSpPr>
        <p:spPr>
          <a:xfrm>
            <a:off x="7310618" y="4735061"/>
            <a:ext cx="422363" cy="777146"/>
          </a:xfrm>
          <a:prstGeom prst="rightArrow">
            <a:avLst>
              <a:gd name="adj1" fmla="val 50000"/>
              <a:gd name="adj2" fmla="val 56860"/>
            </a:avLst>
          </a:prstGeom>
          <a:solidFill>
            <a:schemeClr val="accent4">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100" dirty="0">
              <a:solidFill>
                <a:schemeClr val="tx1"/>
              </a:solidFill>
            </a:endParaRPr>
          </a:p>
        </p:txBody>
      </p:sp>
      <p:sp>
        <p:nvSpPr>
          <p:cNvPr id="21" name="円/楕円 20"/>
          <p:cNvSpPr/>
          <p:nvPr/>
        </p:nvSpPr>
        <p:spPr>
          <a:xfrm>
            <a:off x="7918854" y="2686668"/>
            <a:ext cx="1772202" cy="989130"/>
          </a:xfrm>
          <a:prstGeom prst="ellipse">
            <a:avLst/>
          </a:prstGeom>
          <a:gradFill flip="none" rotWithShape="1">
            <a:gsLst>
              <a:gs pos="0">
                <a:srgbClr val="FF6600"/>
              </a:gs>
              <a:gs pos="48000">
                <a:schemeClr val="accent2">
                  <a:lumMod val="97000"/>
                  <a:lumOff val="3000"/>
                </a:schemeClr>
              </a:gs>
              <a:gs pos="100000">
                <a:schemeClr val="accent2">
                  <a:lumMod val="60000"/>
                  <a:lumOff val="40000"/>
                </a:schemeClr>
              </a:gs>
            </a:gsLst>
            <a:lin ang="16200000" scaled="1"/>
            <a:tileRect/>
          </a:gra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bg1"/>
                </a:solidFill>
                <a:latin typeface="HGS創英角ｺﾞｼｯｸUB" panose="020B0900000000000000" pitchFamily="50" charset="-128"/>
                <a:ea typeface="HGS創英角ｺﾞｼｯｸUB" panose="020B0900000000000000" pitchFamily="50" charset="-128"/>
              </a:rPr>
              <a:t>産学官が連携し、感染症に備える</a:t>
            </a:r>
            <a:endParaRPr lang="ja-JP" altLang="en-US" sz="1200" dirty="0">
              <a:solidFill>
                <a:schemeClr val="bg1"/>
              </a:solidFill>
              <a:latin typeface="HGS創英角ｺﾞｼｯｸUB" panose="020B0900000000000000" pitchFamily="50" charset="-128"/>
              <a:ea typeface="HGS創英角ｺﾞｼｯｸUB" panose="020B0900000000000000" pitchFamily="50" charset="-128"/>
            </a:endParaRPr>
          </a:p>
        </p:txBody>
      </p:sp>
      <p:grpSp>
        <p:nvGrpSpPr>
          <p:cNvPr id="24" name="グループ化 23"/>
          <p:cNvGrpSpPr/>
          <p:nvPr/>
        </p:nvGrpSpPr>
        <p:grpSpPr>
          <a:xfrm>
            <a:off x="3252482" y="2514506"/>
            <a:ext cx="4792105" cy="3156457"/>
            <a:chOff x="1436944" y="1176367"/>
            <a:chExt cx="6423951" cy="4509402"/>
          </a:xfrm>
        </p:grpSpPr>
        <p:sp>
          <p:nvSpPr>
            <p:cNvPr id="26" name="弦 25"/>
            <p:cNvSpPr/>
            <p:nvPr/>
          </p:nvSpPr>
          <p:spPr>
            <a:xfrm rot="20891418" flipH="1">
              <a:off x="1695342" y="2562330"/>
              <a:ext cx="5675233" cy="3112082"/>
            </a:xfrm>
            <a:prstGeom prst="chord">
              <a:avLst>
                <a:gd name="adj1" fmla="val 18701588"/>
                <a:gd name="adj2" fmla="val 13837625"/>
              </a:avLst>
            </a:prstGeom>
            <a:solidFill>
              <a:srgbClr val="E5FEFF"/>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grpSp>
          <p:nvGrpSpPr>
            <p:cNvPr id="28" name="グループ化 27"/>
            <p:cNvGrpSpPr/>
            <p:nvPr/>
          </p:nvGrpSpPr>
          <p:grpSpPr>
            <a:xfrm>
              <a:off x="1436944" y="1176367"/>
              <a:ext cx="6423951" cy="4509402"/>
              <a:chOff x="1436944" y="1176367"/>
              <a:chExt cx="6423951" cy="4509402"/>
            </a:xfrm>
          </p:grpSpPr>
          <p:grpSp>
            <p:nvGrpSpPr>
              <p:cNvPr id="29" name="グループ化 28"/>
              <p:cNvGrpSpPr/>
              <p:nvPr/>
            </p:nvGrpSpPr>
            <p:grpSpPr>
              <a:xfrm>
                <a:off x="4009402" y="3061461"/>
                <a:ext cx="733923" cy="660628"/>
                <a:chOff x="1774047" y="842122"/>
                <a:chExt cx="494463" cy="494463"/>
              </a:xfrm>
            </p:grpSpPr>
            <p:sp>
              <p:nvSpPr>
                <p:cNvPr id="70" name="円/楕円 69"/>
                <p:cNvSpPr/>
                <p:nvPr/>
              </p:nvSpPr>
              <p:spPr>
                <a:xfrm>
                  <a:off x="1774047" y="842122"/>
                  <a:ext cx="494463" cy="494463"/>
                </a:xfrm>
                <a:prstGeom prst="ellipse">
                  <a:avLst/>
                </a:prstGeom>
                <a:blipFill rotWithShape="0">
                  <a:blip r:embed="rId3"/>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1" name="円/楕円 4"/>
                <p:cNvSpPr/>
                <p:nvPr/>
              </p:nvSpPr>
              <p:spPr>
                <a:xfrm>
                  <a:off x="1846459" y="914534"/>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 tIns="3810" rIns="3810" bIns="3810" numCol="1" spcCol="1270" anchor="ctr" anchorCtr="0">
                  <a:noAutofit/>
                </a:bodyPr>
                <a:lstStyle/>
                <a:p>
                  <a:pPr algn="ctr" defTabSz="266699">
                    <a:lnSpc>
                      <a:spcPct val="90000"/>
                    </a:lnSpc>
                    <a:spcBef>
                      <a:spcPct val="0"/>
                    </a:spcBef>
                    <a:spcAft>
                      <a:spcPct val="35000"/>
                    </a:spcAft>
                  </a:pPr>
                  <a:endParaRPr lang="ja-JP" altLang="en-US" sz="600" dirty="0">
                    <a:solidFill>
                      <a:schemeClr val="tx1"/>
                    </a:solidFill>
                  </a:endParaRPr>
                </a:p>
              </p:txBody>
            </p:sp>
          </p:grpSp>
          <p:sp>
            <p:nvSpPr>
              <p:cNvPr id="32" name="右矢印 31"/>
              <p:cNvSpPr/>
              <p:nvPr/>
            </p:nvSpPr>
            <p:spPr>
              <a:xfrm rot="16200000" flipH="1">
                <a:off x="3888688" y="2404893"/>
                <a:ext cx="1198462" cy="295850"/>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pic>
            <p:nvPicPr>
              <p:cNvPr id="33" name="図 32"/>
              <p:cNvPicPr>
                <a:picLocks noChangeAspect="1"/>
              </p:cNvPicPr>
              <p:nvPr/>
            </p:nvPicPr>
            <p:blipFill>
              <a:blip r:embed="rId4"/>
              <a:stretch>
                <a:fillRect/>
              </a:stretch>
            </p:blipFill>
            <p:spPr>
              <a:xfrm>
                <a:off x="2795378" y="1659708"/>
                <a:ext cx="210256" cy="275269"/>
              </a:xfrm>
              <a:prstGeom prst="rect">
                <a:avLst/>
              </a:prstGeom>
            </p:spPr>
          </p:pic>
          <p:pic>
            <p:nvPicPr>
              <p:cNvPr id="35" name="図 3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60527" y="1668687"/>
                <a:ext cx="237494" cy="254458"/>
              </a:xfrm>
              <a:prstGeom prst="rect">
                <a:avLst/>
              </a:prstGeom>
            </p:spPr>
          </p:pic>
          <p:sp>
            <p:nvSpPr>
              <p:cNvPr id="36" name="右矢印 35"/>
              <p:cNvSpPr/>
              <p:nvPr/>
            </p:nvSpPr>
            <p:spPr>
              <a:xfrm rot="16200000" flipH="1">
                <a:off x="2924719" y="2501280"/>
                <a:ext cx="1374521" cy="340074"/>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37" name="正方形/長方形 36"/>
              <p:cNvSpPr/>
              <p:nvPr/>
            </p:nvSpPr>
            <p:spPr>
              <a:xfrm>
                <a:off x="1742539" y="2022752"/>
                <a:ext cx="2333209" cy="659295"/>
              </a:xfrm>
              <a:prstGeom prst="rect">
                <a:avLst/>
              </a:prstGeom>
              <a:solidFill>
                <a:schemeClr val="bg1"/>
              </a:solid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85725">
                  <a:spcAft>
                    <a:spcPts val="300"/>
                  </a:spcAft>
                </a:pPr>
                <a:r>
                  <a:rPr lang="ja-JP" altLang="en-US" sz="900" dirty="0">
                    <a:solidFill>
                      <a:schemeClr val="tx1"/>
                    </a:solidFill>
                  </a:rPr>
                  <a:t>・</a:t>
                </a:r>
                <a:r>
                  <a:rPr lang="en-US" altLang="ja-JP" sz="900" dirty="0">
                    <a:solidFill>
                      <a:schemeClr val="tx1"/>
                    </a:solidFill>
                  </a:rPr>
                  <a:t>BSL4</a:t>
                </a:r>
                <a:r>
                  <a:rPr lang="ja-JP" altLang="en-US" sz="900" dirty="0">
                    <a:solidFill>
                      <a:schemeClr val="tx1"/>
                    </a:solidFill>
                  </a:rPr>
                  <a:t>施設の整備・</a:t>
                </a:r>
                <a:r>
                  <a:rPr lang="ja-JP" altLang="en-US" sz="900" dirty="0" smtClean="0">
                    <a:solidFill>
                      <a:schemeClr val="tx1"/>
                    </a:solidFill>
                  </a:rPr>
                  <a:t>運営の支援</a:t>
                </a:r>
                <a:endParaRPr lang="en-US" altLang="ja-JP" sz="900" dirty="0">
                  <a:solidFill>
                    <a:schemeClr val="tx1"/>
                  </a:solidFill>
                </a:endParaRPr>
              </a:p>
              <a:p>
                <a:pPr marL="85725" indent="-85725"/>
                <a:r>
                  <a:rPr lang="ja-JP" altLang="en-US" sz="900" dirty="0">
                    <a:solidFill>
                      <a:schemeClr val="tx1"/>
                    </a:solidFill>
                  </a:rPr>
                  <a:t>・</a:t>
                </a:r>
                <a:r>
                  <a:rPr lang="en-US" altLang="ja-JP" sz="900" dirty="0">
                    <a:solidFill>
                      <a:schemeClr val="tx1"/>
                    </a:solidFill>
                  </a:rPr>
                  <a:t>BSL4</a:t>
                </a:r>
                <a:r>
                  <a:rPr lang="ja-JP" altLang="en-US" sz="900" dirty="0">
                    <a:solidFill>
                      <a:schemeClr val="tx1"/>
                    </a:solidFill>
                  </a:rPr>
                  <a:t>施設を活用した様々な研究、人材育成</a:t>
                </a:r>
                <a:r>
                  <a:rPr lang="ja-JP" altLang="en-US" sz="900" dirty="0" smtClean="0">
                    <a:solidFill>
                      <a:schemeClr val="tx1"/>
                    </a:solidFill>
                  </a:rPr>
                  <a:t>等の推進</a:t>
                </a:r>
                <a:endParaRPr lang="ja-JP" altLang="en-US" sz="900" dirty="0">
                  <a:solidFill>
                    <a:schemeClr val="tx1"/>
                  </a:solidFill>
                </a:endParaRPr>
              </a:p>
            </p:txBody>
          </p:sp>
          <p:sp>
            <p:nvSpPr>
              <p:cNvPr id="38" name="フローチャート: 結合子 37"/>
              <p:cNvSpPr/>
              <p:nvPr/>
            </p:nvSpPr>
            <p:spPr>
              <a:xfrm flipV="1">
                <a:off x="4902838" y="5048047"/>
                <a:ext cx="80682" cy="7657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grpSp>
            <p:nvGrpSpPr>
              <p:cNvPr id="39" name="グループ化 38"/>
              <p:cNvGrpSpPr/>
              <p:nvPr/>
            </p:nvGrpSpPr>
            <p:grpSpPr>
              <a:xfrm>
                <a:off x="5931876" y="2700234"/>
                <a:ext cx="450089" cy="451816"/>
                <a:chOff x="2368313" y="1436388"/>
                <a:chExt cx="494463" cy="494463"/>
              </a:xfrm>
            </p:grpSpPr>
            <p:sp>
              <p:nvSpPr>
                <p:cNvPr id="68" name="円/楕円 67"/>
                <p:cNvSpPr/>
                <p:nvPr/>
              </p:nvSpPr>
              <p:spPr>
                <a:xfrm>
                  <a:off x="2368313" y="1436388"/>
                  <a:ext cx="494463" cy="494463"/>
                </a:xfrm>
                <a:prstGeom prst="ellipse">
                  <a:avLst/>
                </a:prstGeom>
                <a:blipFill rotWithShape="0">
                  <a:blip r:embed="rId6"/>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9" name="円/楕円 4"/>
                <p:cNvSpPr/>
                <p:nvPr/>
              </p:nvSpPr>
              <p:spPr>
                <a:xfrm>
                  <a:off x="2440725" y="1508800"/>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894">
                    <a:lnSpc>
                      <a:spcPct val="90000"/>
                    </a:lnSpc>
                    <a:spcBef>
                      <a:spcPct val="0"/>
                    </a:spcBef>
                    <a:spcAft>
                      <a:spcPct val="35000"/>
                    </a:spcAft>
                  </a:pPr>
                  <a:endParaRPr lang="en-US" altLang="ja-JP" sz="2200" dirty="0">
                    <a:solidFill>
                      <a:schemeClr val="tx1"/>
                    </a:solidFill>
                  </a:endParaRPr>
                </a:p>
              </p:txBody>
            </p:sp>
          </p:grpSp>
          <p:grpSp>
            <p:nvGrpSpPr>
              <p:cNvPr id="40" name="グループ化 39"/>
              <p:cNvGrpSpPr/>
              <p:nvPr/>
            </p:nvGrpSpPr>
            <p:grpSpPr>
              <a:xfrm>
                <a:off x="3278917" y="5045386"/>
                <a:ext cx="450089" cy="451816"/>
                <a:chOff x="2368313" y="1436388"/>
                <a:chExt cx="494463" cy="494463"/>
              </a:xfrm>
            </p:grpSpPr>
            <p:sp>
              <p:nvSpPr>
                <p:cNvPr id="66" name="円/楕円 65"/>
                <p:cNvSpPr/>
                <p:nvPr/>
              </p:nvSpPr>
              <p:spPr>
                <a:xfrm>
                  <a:off x="2368313" y="1436388"/>
                  <a:ext cx="494463" cy="494463"/>
                </a:xfrm>
                <a:prstGeom prst="ellipse">
                  <a:avLst/>
                </a:prstGeom>
                <a:blipFill rotWithShape="0">
                  <a:blip r:embed="rId6"/>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7" name="円/楕円 4"/>
                <p:cNvSpPr/>
                <p:nvPr/>
              </p:nvSpPr>
              <p:spPr>
                <a:xfrm>
                  <a:off x="2440725" y="1508800"/>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894">
                    <a:lnSpc>
                      <a:spcPct val="90000"/>
                    </a:lnSpc>
                    <a:spcBef>
                      <a:spcPct val="0"/>
                    </a:spcBef>
                    <a:spcAft>
                      <a:spcPct val="35000"/>
                    </a:spcAft>
                  </a:pPr>
                  <a:endParaRPr lang="en-US" altLang="ja-JP" sz="2200" dirty="0">
                    <a:solidFill>
                      <a:schemeClr val="tx1"/>
                    </a:solidFill>
                  </a:endParaRPr>
                </a:p>
              </p:txBody>
            </p:sp>
          </p:grpSp>
          <p:grpSp>
            <p:nvGrpSpPr>
              <p:cNvPr id="42" name="グループ化 41"/>
              <p:cNvGrpSpPr/>
              <p:nvPr/>
            </p:nvGrpSpPr>
            <p:grpSpPr>
              <a:xfrm>
                <a:off x="2127261" y="3590646"/>
                <a:ext cx="450089" cy="451816"/>
                <a:chOff x="2614466" y="842122"/>
                <a:chExt cx="494463" cy="494463"/>
              </a:xfrm>
            </p:grpSpPr>
            <p:sp>
              <p:nvSpPr>
                <p:cNvPr id="64" name="円/楕円 63"/>
                <p:cNvSpPr/>
                <p:nvPr/>
              </p:nvSpPr>
              <p:spPr>
                <a:xfrm>
                  <a:off x="2614466" y="842122"/>
                  <a:ext cx="494463" cy="494463"/>
                </a:xfrm>
                <a:prstGeom prst="ellipse">
                  <a:avLst/>
                </a:prstGeom>
                <a:blipFill rotWithShape="0">
                  <a:blip r:embed="rId7"/>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5" name="円/楕円 4"/>
                <p:cNvSpPr/>
                <p:nvPr/>
              </p:nvSpPr>
              <p:spPr>
                <a:xfrm>
                  <a:off x="2686878" y="914534"/>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894">
                    <a:lnSpc>
                      <a:spcPct val="90000"/>
                    </a:lnSpc>
                    <a:spcBef>
                      <a:spcPct val="0"/>
                    </a:spcBef>
                    <a:spcAft>
                      <a:spcPct val="35000"/>
                    </a:spcAft>
                  </a:pPr>
                  <a:endParaRPr lang="ja-JP" altLang="en-US" sz="2200" dirty="0">
                    <a:solidFill>
                      <a:schemeClr val="tx1"/>
                    </a:solidFill>
                  </a:endParaRPr>
                </a:p>
              </p:txBody>
            </p:sp>
          </p:grpSp>
          <p:sp>
            <p:nvSpPr>
              <p:cNvPr id="43" name="正方形/長方形 42"/>
              <p:cNvSpPr/>
              <p:nvPr/>
            </p:nvSpPr>
            <p:spPr>
              <a:xfrm flipH="1">
                <a:off x="3634984" y="3555657"/>
                <a:ext cx="1597859" cy="926221"/>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050" b="1" dirty="0">
                    <a:solidFill>
                      <a:schemeClr val="tx1"/>
                    </a:solidFill>
                  </a:rPr>
                  <a:t>高度安全実験</a:t>
                </a:r>
                <a:r>
                  <a:rPr lang="en-US" altLang="ja-JP" sz="1050" b="1" dirty="0">
                    <a:solidFill>
                      <a:schemeClr val="tx1"/>
                    </a:solidFill>
                  </a:rPr>
                  <a:t>(BSL4)</a:t>
                </a:r>
                <a:r>
                  <a:rPr lang="ja-JP" altLang="en-US" sz="1050" b="1" dirty="0" smtClean="0">
                    <a:solidFill>
                      <a:schemeClr val="tx1"/>
                    </a:solidFill>
                  </a:rPr>
                  <a:t>施設</a:t>
                </a:r>
                <a:endParaRPr lang="ja-JP" altLang="en-US" sz="1050" b="1" dirty="0">
                  <a:solidFill>
                    <a:schemeClr val="tx1"/>
                  </a:solidFill>
                </a:endParaRPr>
              </a:p>
            </p:txBody>
          </p:sp>
          <p:grpSp>
            <p:nvGrpSpPr>
              <p:cNvPr id="44" name="グループ化 43"/>
              <p:cNvGrpSpPr/>
              <p:nvPr/>
            </p:nvGrpSpPr>
            <p:grpSpPr>
              <a:xfrm>
                <a:off x="6486911" y="3843849"/>
                <a:ext cx="450089" cy="451816"/>
                <a:chOff x="2614466" y="842122"/>
                <a:chExt cx="494463" cy="494463"/>
              </a:xfrm>
            </p:grpSpPr>
            <p:sp>
              <p:nvSpPr>
                <p:cNvPr id="62" name="円/楕円 61"/>
                <p:cNvSpPr/>
                <p:nvPr/>
              </p:nvSpPr>
              <p:spPr>
                <a:xfrm>
                  <a:off x="2614466" y="842122"/>
                  <a:ext cx="494463" cy="494463"/>
                </a:xfrm>
                <a:prstGeom prst="ellipse">
                  <a:avLst/>
                </a:prstGeom>
                <a:blipFill rotWithShape="0">
                  <a:blip r:embed="rId7"/>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3" name="円/楕円 4"/>
                <p:cNvSpPr/>
                <p:nvPr/>
              </p:nvSpPr>
              <p:spPr>
                <a:xfrm>
                  <a:off x="2686878" y="914534"/>
                  <a:ext cx="349639" cy="34963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970" tIns="13970" rIns="13970" bIns="13970" numCol="1" spcCol="1270" anchor="ctr" anchorCtr="0">
                  <a:noAutofit/>
                </a:bodyPr>
                <a:lstStyle/>
                <a:p>
                  <a:pPr algn="ctr" defTabSz="977894">
                    <a:lnSpc>
                      <a:spcPct val="90000"/>
                    </a:lnSpc>
                    <a:spcBef>
                      <a:spcPct val="0"/>
                    </a:spcBef>
                    <a:spcAft>
                      <a:spcPct val="35000"/>
                    </a:spcAft>
                  </a:pPr>
                  <a:endParaRPr lang="ja-JP" altLang="en-US" sz="2200" dirty="0">
                    <a:solidFill>
                      <a:schemeClr val="tx1"/>
                    </a:solidFill>
                  </a:endParaRPr>
                </a:p>
              </p:txBody>
            </p:sp>
          </p:grpSp>
          <p:sp>
            <p:nvSpPr>
              <p:cNvPr id="45" name="右矢印 44"/>
              <p:cNvSpPr/>
              <p:nvPr/>
            </p:nvSpPr>
            <p:spPr>
              <a:xfrm flipH="1">
                <a:off x="5222651" y="3968601"/>
                <a:ext cx="1122895" cy="1731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46" name="正方形/長方形 45"/>
              <p:cNvSpPr/>
              <p:nvPr/>
            </p:nvSpPr>
            <p:spPr>
              <a:xfrm>
                <a:off x="6236923" y="3207071"/>
                <a:ext cx="1623972" cy="551004"/>
              </a:xfrm>
              <a:prstGeom prst="rect">
                <a:avLst/>
              </a:prstGeom>
              <a:solidFill>
                <a:schemeClr val="bg1"/>
              </a:solid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7313" indent="-87313"/>
                <a:r>
                  <a:rPr lang="ja-JP" altLang="en-US" sz="900" dirty="0" smtClean="0">
                    <a:solidFill>
                      <a:schemeClr val="tx1"/>
                    </a:solidFill>
                  </a:rPr>
                  <a:t>・医薬品創出のための研究開発</a:t>
                </a:r>
                <a:endParaRPr lang="ja-JP" altLang="en-US" sz="900" dirty="0">
                  <a:solidFill>
                    <a:schemeClr val="tx1"/>
                  </a:solidFill>
                </a:endParaRPr>
              </a:p>
            </p:txBody>
          </p:sp>
          <p:sp>
            <p:nvSpPr>
              <p:cNvPr id="47" name="正方形/長方形 46"/>
              <p:cNvSpPr/>
              <p:nvPr/>
            </p:nvSpPr>
            <p:spPr>
              <a:xfrm>
                <a:off x="1436944" y="4471403"/>
                <a:ext cx="1760607" cy="696192"/>
              </a:xfrm>
              <a:prstGeom prst="rect">
                <a:avLst/>
              </a:prstGeom>
              <a:solidFill>
                <a:schemeClr val="bg1"/>
              </a:solid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7313" indent="-87313"/>
                <a:r>
                  <a:rPr lang="ja-JP" altLang="en-US" sz="900" dirty="0" smtClean="0">
                    <a:solidFill>
                      <a:schemeClr val="tx1"/>
                    </a:solidFill>
                  </a:rPr>
                  <a:t>・感染症に関する研究・人材育成</a:t>
                </a:r>
                <a:endParaRPr lang="ja-JP" altLang="en-US" sz="900" dirty="0">
                  <a:solidFill>
                    <a:schemeClr val="tx1"/>
                  </a:solidFill>
                </a:endParaRPr>
              </a:p>
            </p:txBody>
          </p:sp>
          <p:sp>
            <p:nvSpPr>
              <p:cNvPr id="48" name="右矢印 47"/>
              <p:cNvSpPr/>
              <p:nvPr/>
            </p:nvSpPr>
            <p:spPr>
              <a:xfrm rot="2817900" flipH="1">
                <a:off x="4688517" y="4583291"/>
                <a:ext cx="602121" cy="140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49" name="正方形/長方形 48"/>
              <p:cNvSpPr/>
              <p:nvPr/>
            </p:nvSpPr>
            <p:spPr>
              <a:xfrm>
                <a:off x="2497630" y="1228464"/>
                <a:ext cx="1326538" cy="2476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100" dirty="0">
                    <a:solidFill>
                      <a:schemeClr val="tx1"/>
                    </a:solidFill>
                  </a:rPr>
                  <a:t>関係省庁等</a:t>
                </a:r>
              </a:p>
            </p:txBody>
          </p:sp>
          <p:sp>
            <p:nvSpPr>
              <p:cNvPr id="50" name="テキスト ボックス 49"/>
              <p:cNvSpPr txBox="1"/>
              <p:nvPr/>
            </p:nvSpPr>
            <p:spPr>
              <a:xfrm>
                <a:off x="2252135" y="1459504"/>
                <a:ext cx="1875353" cy="307789"/>
              </a:xfrm>
              <a:prstGeom prst="rect">
                <a:avLst/>
              </a:prstGeom>
              <a:noFill/>
            </p:spPr>
            <p:txBody>
              <a:bodyPr wrap="square" rtlCol="0">
                <a:spAutoFit/>
              </a:bodyPr>
              <a:lstStyle/>
              <a:p>
                <a:r>
                  <a:rPr lang="ja-JP" altLang="en-US" sz="800" dirty="0"/>
                  <a:t>文部科学省、厚生労働省 等</a:t>
                </a:r>
              </a:p>
            </p:txBody>
          </p:sp>
          <p:sp>
            <p:nvSpPr>
              <p:cNvPr id="51" name="テキスト ボックス 50"/>
              <p:cNvSpPr txBox="1"/>
              <p:nvPr/>
            </p:nvSpPr>
            <p:spPr>
              <a:xfrm>
                <a:off x="3302751" y="1593118"/>
                <a:ext cx="742992" cy="483668"/>
              </a:xfrm>
              <a:prstGeom prst="rect">
                <a:avLst/>
              </a:prstGeom>
              <a:noFill/>
              <a:ln>
                <a:noFill/>
              </a:ln>
            </p:spPr>
            <p:txBody>
              <a:bodyPr wrap="square" rtlCol="0">
                <a:spAutoFit/>
              </a:bodyPr>
              <a:lstStyle/>
              <a:p>
                <a:r>
                  <a:rPr lang="ja-JP" altLang="en-US" sz="1600" dirty="0"/>
                  <a:t>・・・</a:t>
                </a:r>
              </a:p>
            </p:txBody>
          </p:sp>
          <p:sp>
            <p:nvSpPr>
              <p:cNvPr id="52" name="正方形/長方形 51"/>
              <p:cNvSpPr/>
              <p:nvPr/>
            </p:nvSpPr>
            <p:spPr>
              <a:xfrm>
                <a:off x="4238341" y="2021825"/>
                <a:ext cx="3509111" cy="530992"/>
              </a:xfrm>
              <a:prstGeom prst="rect">
                <a:avLst/>
              </a:prstGeom>
              <a:solidFill>
                <a:schemeClr val="bg1"/>
              </a:solid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85725">
                  <a:spcAft>
                    <a:spcPts val="300"/>
                  </a:spcAft>
                </a:pPr>
                <a:r>
                  <a:rPr lang="ja-JP" altLang="en-US" sz="900" dirty="0">
                    <a:solidFill>
                      <a:schemeClr val="tx1"/>
                    </a:solidFill>
                  </a:rPr>
                  <a:t>・試験検査、予防及び</a:t>
                </a:r>
                <a:r>
                  <a:rPr lang="ja-JP" altLang="en-US" sz="900" dirty="0" smtClean="0">
                    <a:solidFill>
                      <a:schemeClr val="tx1"/>
                    </a:solidFill>
                  </a:rPr>
                  <a:t>治療等に係る</a:t>
                </a:r>
                <a:r>
                  <a:rPr lang="ja-JP" altLang="en-US" sz="900" dirty="0">
                    <a:solidFill>
                      <a:schemeClr val="tx1"/>
                    </a:solidFill>
                  </a:rPr>
                  <a:t>機能</a:t>
                </a:r>
                <a:r>
                  <a:rPr lang="ja-JP" altLang="en-US" sz="900" dirty="0" smtClean="0">
                    <a:solidFill>
                      <a:schemeClr val="tx1"/>
                    </a:solidFill>
                  </a:rPr>
                  <a:t>の</a:t>
                </a:r>
                <a:r>
                  <a:rPr lang="ja-JP" altLang="en-US" sz="900" dirty="0">
                    <a:solidFill>
                      <a:schemeClr val="tx1"/>
                    </a:solidFill>
                  </a:rPr>
                  <a:t>推進</a:t>
                </a:r>
                <a:endParaRPr lang="en-US" altLang="ja-JP" sz="900" dirty="0">
                  <a:solidFill>
                    <a:schemeClr val="tx1"/>
                  </a:solidFill>
                </a:endParaRPr>
              </a:p>
              <a:p>
                <a:pPr marL="85725" indent="-85725"/>
                <a:r>
                  <a:rPr lang="ja-JP" altLang="en-US" sz="900" dirty="0">
                    <a:solidFill>
                      <a:schemeClr val="tx1"/>
                    </a:solidFill>
                  </a:rPr>
                  <a:t>・</a:t>
                </a:r>
                <a:r>
                  <a:rPr lang="en-US" altLang="ja-JP" sz="900" dirty="0">
                    <a:solidFill>
                      <a:schemeClr val="tx1"/>
                    </a:solidFill>
                  </a:rPr>
                  <a:t>BSL4</a:t>
                </a:r>
                <a:r>
                  <a:rPr lang="ja-JP" altLang="en-US" sz="900" dirty="0">
                    <a:solidFill>
                      <a:schemeClr val="tx1"/>
                    </a:solidFill>
                  </a:rPr>
                  <a:t>施設の運営管理等に必要な</a:t>
                </a:r>
                <a:r>
                  <a:rPr lang="ja-JP" altLang="en-US" sz="900" dirty="0" smtClean="0">
                    <a:solidFill>
                      <a:schemeClr val="tx1"/>
                    </a:solidFill>
                  </a:rPr>
                  <a:t>人材の育成</a:t>
                </a:r>
                <a:endParaRPr lang="ja-JP" altLang="en-US" sz="900" dirty="0">
                  <a:solidFill>
                    <a:schemeClr val="tx1"/>
                  </a:solidFill>
                </a:endParaRPr>
              </a:p>
            </p:txBody>
          </p:sp>
          <p:sp>
            <p:nvSpPr>
              <p:cNvPr id="53" name="角丸四角形 52"/>
              <p:cNvSpPr/>
              <p:nvPr/>
            </p:nvSpPr>
            <p:spPr>
              <a:xfrm>
                <a:off x="2295865" y="1176367"/>
                <a:ext cx="1840869" cy="768850"/>
              </a:xfrm>
              <a:prstGeom prst="round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tLang="ja-JP" dirty="0">
                  <a:solidFill>
                    <a:schemeClr val="tx1"/>
                  </a:solidFill>
                </a:endParaRPr>
              </a:p>
            </p:txBody>
          </p:sp>
          <p:sp>
            <p:nvSpPr>
              <p:cNvPr id="54" name="角丸四角形 53"/>
              <p:cNvSpPr/>
              <p:nvPr/>
            </p:nvSpPr>
            <p:spPr>
              <a:xfrm>
                <a:off x="4209384" y="1190369"/>
                <a:ext cx="1957421" cy="768155"/>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pic>
            <p:nvPicPr>
              <p:cNvPr id="55" name="Picture 2" descr="関連画像"/>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0007" y="1305652"/>
                <a:ext cx="593654" cy="647934"/>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4" descr="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270964" y="1461821"/>
                <a:ext cx="609379" cy="450646"/>
              </a:xfrm>
              <a:prstGeom prst="rect">
                <a:avLst/>
              </a:prstGeom>
              <a:noFill/>
              <a:extLst>
                <a:ext uri="{909E8E84-426E-40DD-AFC4-6F175D3DCCD1}">
                  <a14:hiddenFill xmlns:a14="http://schemas.microsoft.com/office/drawing/2010/main">
                    <a:solidFill>
                      <a:srgbClr val="FFFFFF"/>
                    </a:solidFill>
                  </a14:hiddenFill>
                </a:ext>
              </a:extLst>
            </p:spPr>
          </p:pic>
          <p:sp>
            <p:nvSpPr>
              <p:cNvPr id="57" name="正方形/長方形 56"/>
              <p:cNvSpPr/>
              <p:nvPr/>
            </p:nvSpPr>
            <p:spPr>
              <a:xfrm>
                <a:off x="4180463" y="1200093"/>
                <a:ext cx="2081225" cy="2476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1100" dirty="0">
                    <a:solidFill>
                      <a:schemeClr val="tx1"/>
                    </a:solidFill>
                  </a:rPr>
                  <a:t>国立感染症研究所</a:t>
                </a:r>
              </a:p>
            </p:txBody>
          </p:sp>
          <p:sp>
            <p:nvSpPr>
              <p:cNvPr id="58" name="右矢印 57"/>
              <p:cNvSpPr/>
              <p:nvPr/>
            </p:nvSpPr>
            <p:spPr>
              <a:xfrm rot="19455584" flipH="1">
                <a:off x="5048894" y="3284281"/>
                <a:ext cx="896509" cy="1511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59" name="右矢印 58"/>
              <p:cNvSpPr/>
              <p:nvPr/>
            </p:nvSpPr>
            <p:spPr>
              <a:xfrm rot="7375845" flipH="1">
                <a:off x="3412999" y="4624995"/>
                <a:ext cx="679918" cy="170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60" name="右矢印 59"/>
              <p:cNvSpPr/>
              <p:nvPr/>
            </p:nvSpPr>
            <p:spPr>
              <a:xfrm rot="10800000" flipH="1">
                <a:off x="2623093" y="3685307"/>
                <a:ext cx="1040000" cy="1585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chemeClr val="tx1"/>
                  </a:solidFill>
                </a:endParaRPr>
              </a:p>
            </p:txBody>
          </p:sp>
          <p:sp>
            <p:nvSpPr>
              <p:cNvPr id="61" name="角丸四角形 60"/>
              <p:cNvSpPr/>
              <p:nvPr/>
            </p:nvSpPr>
            <p:spPr>
              <a:xfrm>
                <a:off x="4180123" y="4841604"/>
                <a:ext cx="2643411" cy="844165"/>
              </a:xfrm>
              <a:prstGeom prst="round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rPr>
                  <a:t>大学・研究機関等</a:t>
                </a:r>
                <a:endParaRPr lang="en-US" altLang="ja-JP" sz="1050" dirty="0">
                  <a:solidFill>
                    <a:schemeClr val="tx1"/>
                  </a:solidFill>
                </a:endParaRPr>
              </a:p>
            </p:txBody>
          </p:sp>
        </p:grpSp>
      </p:grpSp>
      <p:sp>
        <p:nvSpPr>
          <p:cNvPr id="115" name="正方形/長方形 114"/>
          <p:cNvSpPr/>
          <p:nvPr/>
        </p:nvSpPr>
        <p:spPr>
          <a:xfrm>
            <a:off x="3295412" y="2237903"/>
            <a:ext cx="4010804" cy="239071"/>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92" b="1" dirty="0">
                <a:solidFill>
                  <a:schemeClr val="tx1"/>
                </a:solidFill>
              </a:rPr>
              <a:t>感染症</a:t>
            </a:r>
            <a:r>
              <a:rPr lang="ja-JP" altLang="en-US" sz="1292" b="1" dirty="0" smtClean="0">
                <a:solidFill>
                  <a:schemeClr val="tx1"/>
                </a:solidFill>
              </a:rPr>
              <a:t>研究機能強化に向けたネットワークの構築</a:t>
            </a:r>
            <a:endParaRPr lang="ja-JP" altLang="en-US" sz="1292" b="1" dirty="0">
              <a:solidFill>
                <a:schemeClr val="tx1"/>
              </a:solidFill>
            </a:endParaRPr>
          </a:p>
        </p:txBody>
      </p:sp>
    </p:spTree>
    <p:extLst>
      <p:ext uri="{BB962C8B-B14F-4D97-AF65-F5344CB8AC3E}">
        <p14:creationId xmlns:p14="http://schemas.microsoft.com/office/powerpoint/2010/main" val="4172449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メモ 72"/>
          <p:cNvSpPr/>
          <p:nvPr/>
        </p:nvSpPr>
        <p:spPr>
          <a:xfrm>
            <a:off x="54000" y="1148302"/>
            <a:ext cx="9720000" cy="2438827"/>
          </a:xfrm>
          <a:prstGeom prst="foldedCorner">
            <a:avLst>
              <a:gd name="adj" fmla="val 4626"/>
            </a:avLst>
          </a:prstGeom>
          <a:solidFill>
            <a:schemeClr val="accent1">
              <a:lumMod val="20000"/>
              <a:lumOff val="80000"/>
              <a:alpha val="50196"/>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メモ 49"/>
          <p:cNvSpPr/>
          <p:nvPr/>
        </p:nvSpPr>
        <p:spPr>
          <a:xfrm>
            <a:off x="72000" y="3870347"/>
            <a:ext cx="9720000" cy="2900068"/>
          </a:xfrm>
          <a:prstGeom prst="foldedCorner">
            <a:avLst>
              <a:gd name="adj" fmla="val 4626"/>
            </a:avLst>
          </a:prstGeom>
          <a:solidFill>
            <a:srgbClr val="CCFF66">
              <a:alpha val="4980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1" name="角丸四角形 50"/>
          <p:cNvSpPr/>
          <p:nvPr/>
        </p:nvSpPr>
        <p:spPr>
          <a:xfrm>
            <a:off x="144000" y="4851249"/>
            <a:ext cx="9540000" cy="1391256"/>
          </a:xfrm>
          <a:prstGeom prst="roundRect">
            <a:avLst>
              <a:gd name="adj" fmla="val 7513"/>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49" indent="-171449">
              <a:buFont typeface="Wingdings" panose="05000000000000000000" pitchFamily="2" charset="2"/>
              <a:buChar char="l"/>
            </a:pPr>
            <a:endParaRPr lang="ja-JP" altLang="en-US" sz="1200" dirty="0">
              <a:solidFill>
                <a:schemeClr val="tx1"/>
              </a:solidFill>
            </a:endParaRPr>
          </a:p>
        </p:txBody>
      </p:sp>
      <p:sp>
        <p:nvSpPr>
          <p:cNvPr id="52" name="ホームベース 51"/>
          <p:cNvSpPr/>
          <p:nvPr/>
        </p:nvSpPr>
        <p:spPr>
          <a:xfrm>
            <a:off x="59117" y="3731221"/>
            <a:ext cx="4353936" cy="284041"/>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t>○　国内関係機関の体制・機能の強化</a:t>
            </a:r>
          </a:p>
        </p:txBody>
      </p:sp>
      <p:sp>
        <p:nvSpPr>
          <p:cNvPr id="53" name="円/楕円 52"/>
          <p:cNvSpPr/>
          <p:nvPr/>
        </p:nvSpPr>
        <p:spPr>
          <a:xfrm>
            <a:off x="144000" y="4154931"/>
            <a:ext cx="1872000" cy="432000"/>
          </a:xfrm>
          <a:prstGeom prst="ellipse">
            <a:avLst/>
          </a:prstGeom>
          <a:ln w="19050">
            <a:solidFill>
              <a:schemeClr val="tx2"/>
            </a:solid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ja-JP" altLang="en-US" sz="1200" dirty="0">
                <a:effectLst>
                  <a:outerShdw blurRad="38100" dist="38100" dir="2700000" algn="tl">
                    <a:srgbClr val="000000">
                      <a:alpha val="43137"/>
                    </a:srgbClr>
                  </a:outerShdw>
                </a:effectLst>
              </a:rPr>
              <a:t>検疫所</a:t>
            </a:r>
          </a:p>
        </p:txBody>
      </p:sp>
      <p:sp>
        <p:nvSpPr>
          <p:cNvPr id="54" name="円/楕円 53"/>
          <p:cNvSpPr/>
          <p:nvPr/>
        </p:nvSpPr>
        <p:spPr>
          <a:xfrm>
            <a:off x="2088000" y="4154931"/>
            <a:ext cx="1872000" cy="432000"/>
          </a:xfrm>
          <a:prstGeom prst="ellipse">
            <a:avLst/>
          </a:prstGeom>
          <a:ln w="19050">
            <a:solidFill>
              <a:schemeClr val="tx2"/>
            </a:solid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ja-JP" altLang="en-US" sz="1200" dirty="0">
                <a:effectLst>
                  <a:outerShdw blurRad="38100" dist="38100" dir="2700000" algn="tl">
                    <a:srgbClr val="000000">
                      <a:alpha val="43137"/>
                    </a:srgbClr>
                  </a:outerShdw>
                </a:effectLst>
                <a:latin typeface="+mn-ea"/>
              </a:rPr>
              <a:t>地方自治体・保健所</a:t>
            </a:r>
            <a:endParaRPr lang="en-US" altLang="ja-JP" sz="1200" dirty="0">
              <a:effectLst>
                <a:outerShdw blurRad="38100" dist="38100" dir="2700000" algn="tl">
                  <a:srgbClr val="000000">
                    <a:alpha val="43137"/>
                  </a:srgbClr>
                </a:outerShdw>
              </a:effectLst>
              <a:latin typeface="+mn-ea"/>
            </a:endParaRPr>
          </a:p>
          <a:p>
            <a:pPr algn="ctr"/>
            <a:r>
              <a:rPr lang="ja-JP" altLang="en-US" sz="1200" dirty="0">
                <a:effectLst>
                  <a:outerShdw blurRad="38100" dist="38100" dir="2700000" algn="tl">
                    <a:srgbClr val="000000">
                      <a:alpha val="43137"/>
                    </a:srgbClr>
                  </a:outerShdw>
                </a:effectLst>
                <a:latin typeface="+mn-ea"/>
              </a:rPr>
              <a:t>・地方衛生研究所</a:t>
            </a:r>
          </a:p>
        </p:txBody>
      </p:sp>
      <p:sp>
        <p:nvSpPr>
          <p:cNvPr id="55" name="円/楕円 54"/>
          <p:cNvSpPr/>
          <p:nvPr/>
        </p:nvSpPr>
        <p:spPr>
          <a:xfrm>
            <a:off x="4017000" y="4154931"/>
            <a:ext cx="1872000" cy="432000"/>
          </a:xfrm>
          <a:prstGeom prst="ellipse">
            <a:avLst/>
          </a:prstGeom>
          <a:ln w="19050">
            <a:solidFill>
              <a:schemeClr val="tx2"/>
            </a:solid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ja-JP" altLang="en-US" sz="1200" dirty="0">
                <a:effectLst>
                  <a:outerShdw blurRad="38100" dist="38100" dir="2700000" algn="tl">
                    <a:srgbClr val="000000">
                      <a:alpha val="43137"/>
                    </a:srgbClr>
                  </a:outerShdw>
                </a:effectLst>
              </a:rPr>
              <a:t>感染症指定</a:t>
            </a:r>
            <a:endParaRPr lang="en-US" altLang="ja-JP" sz="1200" dirty="0">
              <a:effectLst>
                <a:outerShdw blurRad="38100" dist="38100" dir="2700000" algn="tl">
                  <a:srgbClr val="000000">
                    <a:alpha val="43137"/>
                  </a:srgbClr>
                </a:outerShdw>
              </a:effectLst>
            </a:endParaRPr>
          </a:p>
          <a:p>
            <a:pPr algn="ctr"/>
            <a:r>
              <a:rPr lang="ja-JP" altLang="en-US" sz="1200" dirty="0">
                <a:effectLst>
                  <a:outerShdw blurRad="38100" dist="38100" dir="2700000" algn="tl">
                    <a:srgbClr val="000000">
                      <a:alpha val="43137"/>
                    </a:srgbClr>
                  </a:outerShdw>
                </a:effectLst>
              </a:rPr>
              <a:t>医療機関</a:t>
            </a:r>
          </a:p>
        </p:txBody>
      </p:sp>
      <p:sp>
        <p:nvSpPr>
          <p:cNvPr id="56" name="円/楕円 55"/>
          <p:cNvSpPr/>
          <p:nvPr/>
        </p:nvSpPr>
        <p:spPr>
          <a:xfrm>
            <a:off x="7884000" y="4154931"/>
            <a:ext cx="1872000" cy="432000"/>
          </a:xfrm>
          <a:prstGeom prst="ellipse">
            <a:avLst/>
          </a:prstGeom>
          <a:ln w="19050">
            <a:solidFill>
              <a:schemeClr val="tx2"/>
            </a:solid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ja-JP" altLang="en-US" sz="1200" dirty="0">
                <a:solidFill>
                  <a:schemeClr val="tx1"/>
                </a:solidFill>
                <a:effectLst>
                  <a:outerShdw blurRad="38100" dist="38100" dir="2700000" algn="tl">
                    <a:srgbClr val="000000">
                      <a:alpha val="43137"/>
                    </a:srgbClr>
                  </a:outerShdw>
                </a:effectLst>
              </a:rPr>
              <a:t>防衛</a:t>
            </a:r>
            <a:r>
              <a:rPr lang="ja-JP" altLang="en-US" sz="1200" dirty="0" smtClean="0">
                <a:solidFill>
                  <a:schemeClr val="tx1"/>
                </a:solidFill>
                <a:effectLst>
                  <a:outerShdw blurRad="38100" dist="38100" dir="2700000" algn="tl">
                    <a:srgbClr val="000000">
                      <a:alpha val="43137"/>
                    </a:srgbClr>
                  </a:outerShdw>
                </a:effectLst>
              </a:rPr>
              <a:t>医大病院・</a:t>
            </a:r>
            <a:endParaRPr lang="en-US" altLang="ja-JP" sz="1200" dirty="0">
              <a:solidFill>
                <a:schemeClr val="tx1"/>
              </a:solidFill>
              <a:effectLst>
                <a:outerShdw blurRad="38100" dist="38100" dir="2700000" algn="tl">
                  <a:srgbClr val="000000">
                    <a:alpha val="43137"/>
                  </a:srgbClr>
                </a:outerShdw>
              </a:effectLst>
            </a:endParaRPr>
          </a:p>
          <a:p>
            <a:pPr algn="ctr"/>
            <a:r>
              <a:rPr lang="ja-JP" altLang="en-US" sz="1200" dirty="0">
                <a:solidFill>
                  <a:schemeClr val="tx1"/>
                </a:solidFill>
                <a:effectLst>
                  <a:outerShdw blurRad="38100" dist="38100" dir="2700000" algn="tl">
                    <a:srgbClr val="000000">
                      <a:alpha val="43137"/>
                    </a:srgbClr>
                  </a:outerShdw>
                </a:effectLst>
              </a:rPr>
              <a:t>自衛隊中央病院</a:t>
            </a:r>
          </a:p>
        </p:txBody>
      </p:sp>
      <p:sp>
        <p:nvSpPr>
          <p:cNvPr id="61" name="角丸四角形 60"/>
          <p:cNvSpPr/>
          <p:nvPr/>
        </p:nvSpPr>
        <p:spPr>
          <a:xfrm>
            <a:off x="247845" y="5016352"/>
            <a:ext cx="1692000" cy="1151999"/>
          </a:xfrm>
          <a:prstGeom prst="roundRect">
            <a:avLst>
              <a:gd name="adj" fmla="val 100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71449" indent="-171449">
              <a:buFont typeface="Wingdings" panose="05000000000000000000" pitchFamily="2" charset="2"/>
              <a:buChar char="l"/>
            </a:pPr>
            <a:r>
              <a:rPr lang="ja-JP" altLang="en-US" sz="1200" dirty="0" smtClean="0">
                <a:ln w="0"/>
                <a:solidFill>
                  <a:schemeClr val="tx1"/>
                </a:solidFill>
                <a:latin typeface="ＭＳ Ｐ明朝" panose="02020600040205080304" pitchFamily="18" charset="-128"/>
                <a:ea typeface="ＭＳ Ｐ明朝" panose="02020600040205080304" pitchFamily="18" charset="-128"/>
              </a:rPr>
              <a:t>人的体制の整備</a:t>
            </a:r>
            <a:endParaRPr lang="en-US" altLang="ja-JP" sz="1200" dirty="0">
              <a:ln w="0"/>
              <a:solidFill>
                <a:schemeClr val="tx1"/>
              </a:solidFill>
              <a:latin typeface="ＭＳ Ｐ明朝" panose="02020600040205080304" pitchFamily="18" charset="-128"/>
              <a:ea typeface="ＭＳ Ｐ明朝" panose="02020600040205080304" pitchFamily="18" charset="-128"/>
            </a:endParaRPr>
          </a:p>
          <a:p>
            <a:pPr marL="171449" indent="-171449">
              <a:buFont typeface="Wingdings" panose="05000000000000000000" pitchFamily="2" charset="2"/>
              <a:buChar char="l"/>
            </a:pPr>
            <a:r>
              <a:rPr lang="ja-JP" altLang="en-US" sz="1200" dirty="0">
                <a:solidFill>
                  <a:schemeClr val="tx1"/>
                </a:solidFill>
                <a:latin typeface="ＭＳ Ｐ明朝" panose="02020600040205080304" pitchFamily="18" charset="-128"/>
                <a:ea typeface="ＭＳ Ｐ明朝" panose="02020600040205080304" pitchFamily="18" charset="-128"/>
              </a:rPr>
              <a:t>感染の疑いのある者の待機室（陰圧室）</a:t>
            </a:r>
            <a:r>
              <a:rPr lang="ja-JP" altLang="en-US" sz="1200" dirty="0" smtClean="0">
                <a:solidFill>
                  <a:schemeClr val="tx1"/>
                </a:solidFill>
                <a:latin typeface="ＭＳ Ｐ明朝" panose="02020600040205080304" pitchFamily="18" charset="-128"/>
                <a:ea typeface="ＭＳ Ｐ明朝" panose="02020600040205080304" pitchFamily="18" charset="-128"/>
              </a:rPr>
              <a:t>、</a:t>
            </a:r>
            <a:r>
              <a:rPr lang="en-US" altLang="ja-JP" sz="1200" dirty="0">
                <a:solidFill>
                  <a:schemeClr val="tx1"/>
                </a:solidFill>
                <a:latin typeface="ＭＳ Ｐ明朝" panose="02020600040205080304" pitchFamily="18" charset="-128"/>
                <a:ea typeface="ＭＳ Ｐ明朝" panose="02020600040205080304" pitchFamily="18" charset="-128"/>
              </a:rPr>
              <a:t/>
            </a:r>
            <a:br>
              <a:rPr lang="en-US" altLang="ja-JP" sz="1200" dirty="0">
                <a:solidFill>
                  <a:schemeClr val="tx1"/>
                </a:solidFill>
                <a:latin typeface="ＭＳ Ｐ明朝" panose="02020600040205080304" pitchFamily="18" charset="-128"/>
                <a:ea typeface="ＭＳ Ｐ明朝" panose="02020600040205080304" pitchFamily="18" charset="-128"/>
              </a:rPr>
            </a:br>
            <a:r>
              <a:rPr lang="ja-JP" altLang="en-US" sz="1200" dirty="0" smtClean="0">
                <a:solidFill>
                  <a:schemeClr val="tx1"/>
                </a:solidFill>
                <a:latin typeface="ＭＳ Ｐ明朝" panose="02020600040205080304" pitchFamily="18" charset="-128"/>
                <a:ea typeface="ＭＳ Ｐ明朝" panose="02020600040205080304" pitchFamily="18" charset="-128"/>
              </a:rPr>
              <a:t>空調等の設備、</a:t>
            </a:r>
            <a:r>
              <a:rPr lang="en-US" altLang="ja-JP" sz="1200" dirty="0" smtClean="0">
                <a:solidFill>
                  <a:schemeClr val="tx1"/>
                </a:solidFill>
                <a:latin typeface="ＭＳ Ｐ明朝" panose="02020600040205080304" pitchFamily="18" charset="-128"/>
                <a:ea typeface="ＭＳ Ｐ明朝" panose="02020600040205080304" pitchFamily="18" charset="-128"/>
              </a:rPr>
              <a:t/>
            </a:r>
            <a:br>
              <a:rPr lang="en-US" altLang="ja-JP" sz="1200" dirty="0" smtClean="0">
                <a:solidFill>
                  <a:schemeClr val="tx1"/>
                </a:solidFill>
                <a:latin typeface="ＭＳ Ｐ明朝" panose="02020600040205080304" pitchFamily="18" charset="-128"/>
                <a:ea typeface="ＭＳ Ｐ明朝" panose="02020600040205080304" pitchFamily="18" charset="-128"/>
              </a:rPr>
            </a:br>
            <a:r>
              <a:rPr lang="ja-JP" altLang="en-US" sz="1200" dirty="0" smtClean="0">
                <a:solidFill>
                  <a:schemeClr val="tx1"/>
                </a:solidFill>
                <a:latin typeface="ＭＳ Ｐ明朝" panose="02020600040205080304" pitchFamily="18" charset="-128"/>
                <a:ea typeface="ＭＳ Ｐ明朝" panose="02020600040205080304" pitchFamily="18" charset="-128"/>
              </a:rPr>
              <a:t>サーモグラフィー</a:t>
            </a:r>
            <a:r>
              <a:rPr lang="ja-JP" altLang="en-US" sz="1200" dirty="0">
                <a:solidFill>
                  <a:schemeClr val="tx1"/>
                </a:solidFill>
                <a:latin typeface="ＭＳ Ｐ明朝" panose="02020600040205080304" pitchFamily="18" charset="-128"/>
                <a:ea typeface="ＭＳ Ｐ明朝" panose="02020600040205080304" pitchFamily="18" charset="-128"/>
              </a:rPr>
              <a:t>等の機器</a:t>
            </a:r>
            <a:r>
              <a:rPr lang="ja-JP" altLang="en-US" sz="1200" dirty="0" smtClean="0">
                <a:solidFill>
                  <a:schemeClr val="tx1"/>
                </a:solidFill>
                <a:latin typeface="ＭＳ Ｐ明朝" panose="02020600040205080304" pitchFamily="18" charset="-128"/>
                <a:ea typeface="ＭＳ Ｐ明朝" panose="02020600040205080304" pitchFamily="18" charset="-128"/>
              </a:rPr>
              <a:t>の計画的</a:t>
            </a:r>
            <a:r>
              <a:rPr lang="ja-JP" altLang="en-US" sz="1200" dirty="0">
                <a:solidFill>
                  <a:schemeClr val="tx1"/>
                </a:solidFill>
                <a:latin typeface="ＭＳ Ｐ明朝" panose="02020600040205080304" pitchFamily="18" charset="-128"/>
                <a:ea typeface="ＭＳ Ｐ明朝" panose="02020600040205080304" pitchFamily="18" charset="-128"/>
              </a:rPr>
              <a:t>な整備</a:t>
            </a:r>
            <a:endParaRPr lang="en-US" altLang="ja-JP" sz="1200" dirty="0">
              <a:solidFill>
                <a:schemeClr val="tx1"/>
              </a:solidFill>
              <a:latin typeface="ＭＳ Ｐ明朝" panose="02020600040205080304" pitchFamily="18" charset="-128"/>
              <a:ea typeface="ＭＳ Ｐ明朝" panose="02020600040205080304" pitchFamily="18" charset="-128"/>
            </a:endParaRPr>
          </a:p>
        </p:txBody>
      </p:sp>
      <p:sp>
        <p:nvSpPr>
          <p:cNvPr id="62" name="角丸四角形 61"/>
          <p:cNvSpPr/>
          <p:nvPr/>
        </p:nvSpPr>
        <p:spPr>
          <a:xfrm>
            <a:off x="2339038" y="5012632"/>
            <a:ext cx="1407000" cy="46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71449" indent="-171449">
              <a:buFont typeface="Wingdings" panose="05000000000000000000" pitchFamily="2" charset="2"/>
              <a:buChar char="l"/>
            </a:pPr>
            <a:r>
              <a:rPr lang="ja-JP" altLang="en-US" sz="1200" dirty="0" smtClean="0">
                <a:solidFill>
                  <a:schemeClr val="tx1"/>
                </a:solidFill>
                <a:latin typeface="ＭＳ Ｐ明朝" panose="02020600040205080304" pitchFamily="18" charset="-128"/>
                <a:ea typeface="ＭＳ Ｐ明朝" panose="02020600040205080304" pitchFamily="18" charset="-128"/>
              </a:rPr>
              <a:t>人材育成等を</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 通じた機能強化</a:t>
            </a:r>
            <a:endParaRPr lang="ja-JP" altLang="en-US" sz="1200" dirty="0">
              <a:solidFill>
                <a:schemeClr val="tx1"/>
              </a:solidFill>
              <a:latin typeface="ＭＳ Ｐ明朝" panose="02020600040205080304" pitchFamily="18" charset="-128"/>
              <a:ea typeface="ＭＳ Ｐ明朝" panose="02020600040205080304" pitchFamily="18" charset="-128"/>
            </a:endParaRPr>
          </a:p>
        </p:txBody>
      </p:sp>
      <p:sp>
        <p:nvSpPr>
          <p:cNvPr id="63" name="角丸四角形 62"/>
          <p:cNvSpPr/>
          <p:nvPr/>
        </p:nvSpPr>
        <p:spPr>
          <a:xfrm>
            <a:off x="3854038" y="5012633"/>
            <a:ext cx="2052000" cy="950021"/>
          </a:xfrm>
          <a:prstGeom prst="roundRect">
            <a:avLst>
              <a:gd name="adj" fmla="val 913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71449" indent="-171449">
              <a:buFont typeface="Wingdings" panose="05000000000000000000" pitchFamily="2" charset="2"/>
              <a:buChar char="l"/>
            </a:pPr>
            <a:r>
              <a:rPr lang="ja-JP" altLang="en-US" sz="1200" dirty="0">
                <a:solidFill>
                  <a:schemeClr val="tx1"/>
                </a:solidFill>
                <a:latin typeface="ＭＳ Ｐ明朝" panose="02020600040205080304" pitchFamily="18" charset="-128"/>
                <a:ea typeface="ＭＳ Ｐ明朝" panose="02020600040205080304" pitchFamily="18" charset="-128"/>
              </a:rPr>
              <a:t>運営に対する継続的な補助</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171449" indent="-171449">
              <a:buFont typeface="Wingdings" panose="05000000000000000000" pitchFamily="2" charset="2"/>
              <a:buChar char="l"/>
            </a:pPr>
            <a:r>
              <a:rPr lang="ja-JP" altLang="en-US" sz="1200" dirty="0">
                <a:solidFill>
                  <a:schemeClr val="tx1"/>
                </a:solidFill>
                <a:latin typeface="ＭＳ Ｐ明朝" panose="02020600040205080304" pitchFamily="18" charset="-128"/>
                <a:ea typeface="ＭＳ Ｐ明朝" panose="02020600040205080304" pitchFamily="18" charset="-128"/>
              </a:rPr>
              <a:t>未整備の</a:t>
            </a:r>
            <a:r>
              <a:rPr lang="ja-JP" altLang="en-US" sz="1200" dirty="0" smtClean="0">
                <a:solidFill>
                  <a:schemeClr val="tx1"/>
                </a:solidFill>
                <a:latin typeface="ＭＳ Ｐ明朝" panose="02020600040205080304" pitchFamily="18" charset="-128"/>
                <a:ea typeface="ＭＳ Ｐ明朝" panose="02020600040205080304" pitchFamily="18" charset="-128"/>
              </a:rPr>
              <a:t>県（６県）の</a:t>
            </a:r>
            <a:r>
              <a:rPr lang="ja-JP" altLang="en-US" sz="1200" dirty="0">
                <a:solidFill>
                  <a:schemeClr val="tx1"/>
                </a:solidFill>
                <a:latin typeface="ＭＳ Ｐ明朝" panose="02020600040205080304" pitchFamily="18" charset="-128"/>
                <a:ea typeface="ＭＳ Ｐ明朝" panose="02020600040205080304" pitchFamily="18" charset="-128"/>
              </a:rPr>
              <a:t>解消</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171449" indent="-171449">
              <a:buFont typeface="Wingdings" panose="05000000000000000000" pitchFamily="2" charset="2"/>
              <a:buChar char="l"/>
            </a:pPr>
            <a:r>
              <a:rPr lang="ja-JP" altLang="en-US" sz="1200" dirty="0">
                <a:solidFill>
                  <a:schemeClr val="tx1"/>
                </a:solidFill>
                <a:latin typeface="ＭＳ Ｐ明朝" panose="02020600040205080304" pitchFamily="18" charset="-128"/>
                <a:ea typeface="ＭＳ Ｐ明朝" panose="02020600040205080304" pitchFamily="18" charset="-128"/>
              </a:rPr>
              <a:t>特定感染症指定</a:t>
            </a:r>
            <a:r>
              <a:rPr lang="ja-JP" altLang="en-US" sz="1200" dirty="0" smtClean="0">
                <a:solidFill>
                  <a:schemeClr val="tx1"/>
                </a:solidFill>
                <a:latin typeface="ＭＳ Ｐ明朝" panose="02020600040205080304" pitchFamily="18" charset="-128"/>
                <a:ea typeface="ＭＳ Ｐ明朝" panose="02020600040205080304" pitchFamily="18" charset="-128"/>
              </a:rPr>
              <a:t>医療機関</a:t>
            </a:r>
            <a:r>
              <a:rPr lang="ja-JP" altLang="en-US" sz="1200" dirty="0">
                <a:solidFill>
                  <a:schemeClr val="tx1"/>
                </a:solidFill>
                <a:latin typeface="ＭＳ Ｐ明朝" panose="02020600040205080304" pitchFamily="18" charset="-128"/>
                <a:ea typeface="ＭＳ Ｐ明朝" panose="02020600040205080304" pitchFamily="18" charset="-128"/>
              </a:rPr>
              <a:t>に</a:t>
            </a:r>
            <a:r>
              <a:rPr lang="ja-JP" altLang="en-US" sz="1200" dirty="0" smtClean="0">
                <a:solidFill>
                  <a:schemeClr val="tx1"/>
                </a:solidFill>
                <a:latin typeface="ＭＳ Ｐ明朝" panose="02020600040205080304" pitchFamily="18" charset="-128"/>
                <a:ea typeface="ＭＳ Ｐ明朝" panose="02020600040205080304" pitchFamily="18" charset="-128"/>
              </a:rPr>
              <a:t>おける重症患者への集中</a:t>
            </a:r>
            <a:r>
              <a:rPr lang="en-US" altLang="ja-JP" sz="1200" dirty="0">
                <a:solidFill>
                  <a:schemeClr val="tx1"/>
                </a:solidFill>
                <a:latin typeface="ＭＳ Ｐ明朝" panose="02020600040205080304" pitchFamily="18" charset="-128"/>
                <a:ea typeface="ＭＳ Ｐ明朝" panose="02020600040205080304" pitchFamily="18" charset="-128"/>
              </a:rPr>
              <a:t/>
            </a:r>
            <a:br>
              <a:rPr lang="en-US" altLang="ja-JP" sz="1200" dirty="0">
                <a:solidFill>
                  <a:schemeClr val="tx1"/>
                </a:solidFill>
                <a:latin typeface="ＭＳ Ｐ明朝" panose="02020600040205080304" pitchFamily="18" charset="-128"/>
                <a:ea typeface="ＭＳ Ｐ明朝" panose="02020600040205080304" pitchFamily="18" charset="-128"/>
              </a:rPr>
            </a:br>
            <a:r>
              <a:rPr lang="ja-JP" altLang="en-US" sz="1200" dirty="0" smtClean="0">
                <a:solidFill>
                  <a:schemeClr val="tx1"/>
                </a:solidFill>
                <a:latin typeface="ＭＳ Ｐ明朝" panose="02020600040205080304" pitchFamily="18" charset="-128"/>
                <a:ea typeface="ＭＳ Ｐ明朝" panose="02020600040205080304" pitchFamily="18" charset="-128"/>
              </a:rPr>
              <a:t>治療設備</a:t>
            </a:r>
            <a:r>
              <a:rPr lang="ja-JP" altLang="en-US" sz="1200" dirty="0">
                <a:solidFill>
                  <a:schemeClr val="tx1"/>
                </a:solidFill>
                <a:latin typeface="ＭＳ Ｐ明朝" panose="02020600040205080304" pitchFamily="18" charset="-128"/>
                <a:ea typeface="ＭＳ Ｐ明朝" panose="02020600040205080304" pitchFamily="18" charset="-128"/>
              </a:rPr>
              <a:t>の充実</a:t>
            </a:r>
            <a:endParaRPr lang="en-US" altLang="ja-JP" sz="1200" dirty="0">
              <a:solidFill>
                <a:schemeClr val="tx1"/>
              </a:solidFill>
              <a:latin typeface="ＭＳ Ｐ明朝" panose="02020600040205080304" pitchFamily="18" charset="-128"/>
              <a:ea typeface="ＭＳ Ｐ明朝" panose="02020600040205080304" pitchFamily="18" charset="-128"/>
            </a:endParaRPr>
          </a:p>
        </p:txBody>
      </p:sp>
      <p:sp>
        <p:nvSpPr>
          <p:cNvPr id="64" name="角丸四角形 63"/>
          <p:cNvSpPr/>
          <p:nvPr/>
        </p:nvSpPr>
        <p:spPr>
          <a:xfrm>
            <a:off x="7955038" y="5012631"/>
            <a:ext cx="1656000" cy="1194868"/>
          </a:xfrm>
          <a:prstGeom prst="roundRect">
            <a:avLst>
              <a:gd name="adj" fmla="val 1321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71449" indent="-171449">
              <a:buFont typeface="Wingdings" panose="05000000000000000000" pitchFamily="2" charset="2"/>
              <a:buChar char="l"/>
            </a:pPr>
            <a:r>
              <a:rPr lang="ja-JP" altLang="en-US" sz="1200" dirty="0" smtClean="0">
                <a:solidFill>
                  <a:schemeClr val="tx1"/>
                </a:solidFill>
                <a:latin typeface="ＭＳ Ｐ明朝" panose="02020600040205080304" pitchFamily="18" charset="-128"/>
                <a:ea typeface="ＭＳ Ｐ明朝" panose="02020600040205080304" pitchFamily="18" charset="-128"/>
              </a:rPr>
              <a:t>早期に第一種</a:t>
            </a:r>
            <a:r>
              <a:rPr lang="ja-JP" altLang="en-US" sz="1200" dirty="0">
                <a:solidFill>
                  <a:schemeClr val="tx1"/>
                </a:solidFill>
                <a:latin typeface="ＭＳ Ｐ明朝" panose="02020600040205080304" pitchFamily="18" charset="-128"/>
                <a:ea typeface="ＭＳ Ｐ明朝" panose="02020600040205080304" pitchFamily="18" charset="-128"/>
              </a:rPr>
              <a:t>感染症</a:t>
            </a:r>
            <a:r>
              <a:rPr lang="ja-JP" altLang="en-US" sz="1200" dirty="0" smtClean="0">
                <a:solidFill>
                  <a:schemeClr val="tx1"/>
                </a:solidFill>
                <a:latin typeface="ＭＳ Ｐ明朝" panose="02020600040205080304" pitchFamily="18" charset="-128"/>
                <a:ea typeface="ＭＳ Ｐ明朝" panose="02020600040205080304" pitchFamily="18" charset="-128"/>
              </a:rPr>
              <a:t>指定医療</a:t>
            </a:r>
            <a:r>
              <a:rPr lang="ja-JP" altLang="en-US" sz="1200" dirty="0">
                <a:solidFill>
                  <a:schemeClr val="tx1"/>
                </a:solidFill>
                <a:latin typeface="ＭＳ Ｐ明朝" panose="02020600040205080304" pitchFamily="18" charset="-128"/>
                <a:ea typeface="ＭＳ Ｐ明朝" panose="02020600040205080304" pitchFamily="18" charset="-128"/>
              </a:rPr>
              <a:t>機関</a:t>
            </a:r>
            <a:r>
              <a:rPr lang="ja-JP" altLang="en-US" sz="1200" dirty="0" smtClean="0">
                <a:solidFill>
                  <a:schemeClr val="tx1"/>
                </a:solidFill>
                <a:latin typeface="ＭＳ Ｐ明朝" panose="02020600040205080304" pitchFamily="18" charset="-128"/>
                <a:ea typeface="ＭＳ Ｐ明朝" panose="02020600040205080304" pitchFamily="18" charset="-128"/>
              </a:rPr>
              <a:t>の指定を受けることを目指す</a:t>
            </a:r>
            <a:endParaRPr lang="en-US" altLang="ja-JP" sz="1200" dirty="0">
              <a:solidFill>
                <a:schemeClr val="tx1"/>
              </a:solidFill>
              <a:latin typeface="ＭＳ Ｐ明朝" panose="02020600040205080304" pitchFamily="18" charset="-128"/>
              <a:ea typeface="ＭＳ Ｐ明朝" panose="02020600040205080304" pitchFamily="18" charset="-128"/>
            </a:endParaRPr>
          </a:p>
          <a:p>
            <a:pPr marL="171449" indent="-171449">
              <a:buFont typeface="Wingdings" panose="05000000000000000000" pitchFamily="2" charset="2"/>
              <a:buChar char="l"/>
            </a:pPr>
            <a:r>
              <a:rPr lang="ja-JP" altLang="en-US" sz="1200" dirty="0" smtClean="0">
                <a:solidFill>
                  <a:schemeClr val="tx1"/>
                </a:solidFill>
                <a:latin typeface="ＭＳ Ｐ明朝" panose="02020600040205080304" pitchFamily="18" charset="-128"/>
                <a:ea typeface="ＭＳ Ｐ明朝" panose="02020600040205080304" pitchFamily="18" charset="-128"/>
              </a:rPr>
              <a:t>感染症事案に対応するための態勢を充実</a:t>
            </a:r>
            <a:endParaRPr lang="ja-JP" altLang="en-US" sz="1200" dirty="0">
              <a:solidFill>
                <a:schemeClr val="tx1"/>
              </a:solidFill>
              <a:latin typeface="ＭＳ Ｐ明朝" panose="02020600040205080304" pitchFamily="18" charset="-128"/>
              <a:ea typeface="ＭＳ Ｐ明朝" panose="02020600040205080304" pitchFamily="18" charset="-128"/>
            </a:endParaRPr>
          </a:p>
        </p:txBody>
      </p:sp>
      <p:sp>
        <p:nvSpPr>
          <p:cNvPr id="67" name="下矢印 66"/>
          <p:cNvSpPr/>
          <p:nvPr/>
        </p:nvSpPr>
        <p:spPr>
          <a:xfrm>
            <a:off x="4031680" y="6242505"/>
            <a:ext cx="1800640" cy="2150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8" name="角丸四角形 67"/>
          <p:cNvSpPr/>
          <p:nvPr/>
        </p:nvSpPr>
        <p:spPr>
          <a:xfrm>
            <a:off x="630214" y="6456752"/>
            <a:ext cx="8640000" cy="284041"/>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n-ea"/>
              </a:rPr>
              <a:t>国内関係機関の対処能力の更なる向上</a:t>
            </a:r>
          </a:p>
        </p:txBody>
      </p:sp>
      <p:graphicFrame>
        <p:nvGraphicFramePr>
          <p:cNvPr id="69" name="Object 85"/>
          <p:cNvGraphicFramePr>
            <a:graphicFrameLocks noChangeAspect="1"/>
          </p:cNvGraphicFramePr>
          <p:nvPr>
            <p:extLst>
              <p:ext uri="{D42A27DB-BD31-4B8C-83A1-F6EECF244321}">
                <p14:modId xmlns:p14="http://schemas.microsoft.com/office/powerpoint/2010/main" val="4201635690"/>
              </p:ext>
            </p:extLst>
          </p:nvPr>
        </p:nvGraphicFramePr>
        <p:xfrm>
          <a:off x="2907716" y="5559650"/>
          <a:ext cx="540779" cy="605966"/>
        </p:xfrm>
        <a:graphic>
          <a:graphicData uri="http://schemas.openxmlformats.org/presentationml/2006/ole">
            <mc:AlternateContent xmlns:mc="http://schemas.openxmlformats.org/markup-compatibility/2006">
              <mc:Choice xmlns:v="urn:schemas-microsoft-com:vml" Requires="v">
                <p:oleObj spid="_x0000_s4315" name="CorelDRAW" r:id="rId3" imgW="3381375" imgH="3143250" progId="CorelDraw.Graphic.7">
                  <p:embed/>
                </p:oleObj>
              </mc:Choice>
              <mc:Fallback>
                <p:oleObj name="CorelDRAW" r:id="rId3" imgW="3381375" imgH="3143250" progId="CorelDraw.Graphic.7">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7716" y="5559650"/>
                        <a:ext cx="540779" cy="605966"/>
                      </a:xfrm>
                      <a:prstGeom prst="rect">
                        <a:avLst/>
                      </a:prstGeom>
                      <a:noFill/>
                      <a:ln>
                        <a:noFill/>
                      </a:ln>
                      <a:effectLst/>
                    </p:spPr>
                  </p:pic>
                </p:oleObj>
              </mc:Fallback>
            </mc:AlternateContent>
          </a:graphicData>
        </a:graphic>
      </p:graphicFrame>
      <p:pic>
        <p:nvPicPr>
          <p:cNvPr id="70" name="図 6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36825" y="4814549"/>
            <a:ext cx="608496" cy="451836"/>
          </a:xfrm>
          <a:prstGeom prst="rect">
            <a:avLst/>
          </a:prstGeom>
        </p:spPr>
      </p:pic>
      <p:sp>
        <p:nvSpPr>
          <p:cNvPr id="57" name="下矢印 56"/>
          <p:cNvSpPr/>
          <p:nvPr/>
        </p:nvSpPr>
        <p:spPr>
          <a:xfrm>
            <a:off x="719428" y="4602167"/>
            <a:ext cx="707694" cy="2515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58" name="下矢印 57"/>
          <p:cNvSpPr/>
          <p:nvPr/>
        </p:nvSpPr>
        <p:spPr>
          <a:xfrm>
            <a:off x="2627428" y="4602167"/>
            <a:ext cx="707694" cy="2515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59" name="下矢印 58"/>
          <p:cNvSpPr/>
          <p:nvPr/>
        </p:nvSpPr>
        <p:spPr>
          <a:xfrm>
            <a:off x="4584214" y="4602167"/>
            <a:ext cx="707694" cy="2515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60" name="下矢印 59"/>
          <p:cNvSpPr/>
          <p:nvPr/>
        </p:nvSpPr>
        <p:spPr>
          <a:xfrm>
            <a:off x="6528680" y="4602610"/>
            <a:ext cx="707694" cy="2515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4" name="タイトル 1"/>
          <p:cNvSpPr txBox="1">
            <a:spLocks/>
          </p:cNvSpPr>
          <p:nvPr/>
        </p:nvSpPr>
        <p:spPr>
          <a:xfrm>
            <a:off x="10529" y="5"/>
            <a:ext cx="9884942" cy="334523"/>
          </a:xfrm>
          <a:prstGeom prst="rect">
            <a:avLst/>
          </a:prstGeom>
          <a:gradFill>
            <a:gsLst>
              <a:gs pos="0">
                <a:schemeClr val="accent1"/>
              </a:gs>
              <a:gs pos="50000">
                <a:schemeClr val="bg1"/>
              </a:gs>
              <a:gs pos="100000">
                <a:schemeClr val="accent1"/>
              </a:gs>
            </a:gsLst>
            <a:lin ang="5400000" scaled="1"/>
          </a:gradFill>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感染症国内対処能力強化プロジェクト</a:t>
            </a:r>
            <a:endParaRPr lang="en-US" altLang="ja-JP" sz="1800" dirty="0">
              <a:latin typeface="HGS創英角ｺﾞｼｯｸUB" panose="020B0900000000000000" pitchFamily="50" charset="-128"/>
              <a:ea typeface="HGS創英角ｺﾞｼｯｸUB" panose="020B0900000000000000" pitchFamily="50" charset="-128"/>
            </a:endParaRPr>
          </a:p>
        </p:txBody>
      </p:sp>
      <p:sp>
        <p:nvSpPr>
          <p:cNvPr id="45" name="角丸四角形 44"/>
          <p:cNvSpPr/>
          <p:nvPr/>
        </p:nvSpPr>
        <p:spPr>
          <a:xfrm>
            <a:off x="406877" y="437527"/>
            <a:ext cx="9180000" cy="432000"/>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lIns="72000" rIns="72000" rtlCol="0" anchor="ctr"/>
          <a:lstStyle/>
          <a:p>
            <a:r>
              <a:rPr lang="ja-JP" altLang="en-US" sz="1400" dirty="0"/>
              <a:t>　国際的に対応が求められている「薬剤耐性</a:t>
            </a:r>
            <a:r>
              <a:rPr lang="ja-JP" altLang="en-US" sz="1400" dirty="0" smtClean="0"/>
              <a:t>（</a:t>
            </a:r>
            <a:r>
              <a:rPr lang="en-US" altLang="ja-JP" sz="1400" dirty="0" smtClean="0"/>
              <a:t>AMR</a:t>
            </a:r>
            <a:r>
              <a:rPr lang="ja-JP" altLang="en-US" sz="1400" dirty="0" smtClean="0"/>
              <a:t>）</a:t>
            </a:r>
            <a:r>
              <a:rPr lang="ja-JP" altLang="en-US" sz="1400" dirty="0"/>
              <a:t>対策」を強化し</a:t>
            </a:r>
            <a:r>
              <a:rPr lang="ja-JP" altLang="en-US" sz="1400" dirty="0" smtClean="0"/>
              <a:t>、国際</a:t>
            </a:r>
            <a:r>
              <a:rPr lang="ja-JP" altLang="en-US" sz="1400" dirty="0"/>
              <a:t>協力を推進するとともに</a:t>
            </a:r>
            <a:r>
              <a:rPr lang="ja-JP" altLang="en-US" sz="1400" dirty="0" smtClean="0"/>
              <a:t>、関係</a:t>
            </a:r>
            <a:r>
              <a:rPr lang="ja-JP" altLang="en-US" sz="1400" dirty="0"/>
              <a:t>機関</a:t>
            </a:r>
            <a:r>
              <a:rPr lang="ja-JP" altLang="en-US" sz="1400" dirty="0" smtClean="0"/>
              <a:t>の体制</a:t>
            </a:r>
            <a:r>
              <a:rPr lang="ja-JP" altLang="en-US" sz="1400" dirty="0"/>
              <a:t>・機能の強化等により、国内対処能力の更なる向上を図る。</a:t>
            </a:r>
            <a:endParaRPr lang="en-US" altLang="ja-JP" sz="1400" dirty="0"/>
          </a:p>
        </p:txBody>
      </p:sp>
      <p:sp>
        <p:nvSpPr>
          <p:cNvPr id="75" name="円/楕円 74"/>
          <p:cNvSpPr/>
          <p:nvPr/>
        </p:nvSpPr>
        <p:spPr>
          <a:xfrm>
            <a:off x="5953252" y="4154931"/>
            <a:ext cx="1872000" cy="432000"/>
          </a:xfrm>
          <a:prstGeom prst="ellipse">
            <a:avLst/>
          </a:prstGeom>
          <a:ln w="19050">
            <a:solidFill>
              <a:schemeClr val="tx2"/>
            </a:solid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r>
              <a:rPr lang="ja-JP" altLang="en-US" sz="1200" dirty="0">
                <a:effectLst>
                  <a:outerShdw blurRad="38100" dist="38100" dir="2700000" algn="tl">
                    <a:srgbClr val="000000">
                      <a:alpha val="43137"/>
                    </a:srgbClr>
                  </a:outerShdw>
                </a:effectLst>
              </a:rPr>
              <a:t>国立国際医療</a:t>
            </a:r>
            <a:endParaRPr lang="en-US" altLang="ja-JP" sz="1200" dirty="0">
              <a:effectLst>
                <a:outerShdw blurRad="38100" dist="38100" dir="2700000" algn="tl">
                  <a:srgbClr val="000000">
                    <a:alpha val="43137"/>
                  </a:srgbClr>
                </a:outerShdw>
              </a:effectLst>
            </a:endParaRPr>
          </a:p>
          <a:p>
            <a:pPr algn="ctr"/>
            <a:r>
              <a:rPr lang="ja-JP" altLang="en-US" sz="1200" dirty="0">
                <a:effectLst>
                  <a:outerShdw blurRad="38100" dist="38100" dir="2700000" algn="tl">
                    <a:srgbClr val="000000">
                      <a:alpha val="43137"/>
                    </a:srgbClr>
                  </a:outerShdw>
                </a:effectLst>
              </a:rPr>
              <a:t>研究センター</a:t>
            </a:r>
          </a:p>
        </p:txBody>
      </p:sp>
      <p:sp>
        <p:nvSpPr>
          <p:cNvPr id="76" name="下矢印 75"/>
          <p:cNvSpPr/>
          <p:nvPr/>
        </p:nvSpPr>
        <p:spPr>
          <a:xfrm>
            <a:off x="8459428" y="4602167"/>
            <a:ext cx="707694" cy="2515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79" name="角丸四角形 78"/>
          <p:cNvSpPr/>
          <p:nvPr/>
        </p:nvSpPr>
        <p:spPr>
          <a:xfrm>
            <a:off x="5969298" y="5012632"/>
            <a:ext cx="1908000" cy="79638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71449" indent="-171449">
              <a:buFont typeface="Wingdings" panose="05000000000000000000" pitchFamily="2" charset="2"/>
              <a:buChar char="l"/>
            </a:pPr>
            <a:r>
              <a:rPr lang="ja-JP" altLang="en-US" sz="1200" dirty="0">
                <a:solidFill>
                  <a:schemeClr val="tx1"/>
                </a:solidFill>
                <a:latin typeface="ＭＳ Ｐ明朝" panose="02020600040205080304" pitchFamily="18" charset="-128"/>
                <a:ea typeface="ＭＳ Ｐ明朝" panose="02020600040205080304" pitchFamily="18" charset="-128"/>
              </a:rPr>
              <a:t>国内流行時に専門家</a:t>
            </a:r>
            <a:r>
              <a:rPr lang="ja-JP" altLang="en-US" sz="1200" dirty="0" smtClean="0">
                <a:solidFill>
                  <a:schemeClr val="tx1"/>
                </a:solidFill>
                <a:latin typeface="ＭＳ Ｐ明朝" panose="02020600040205080304" pitchFamily="18" charset="-128"/>
                <a:ea typeface="ＭＳ Ｐ明朝" panose="02020600040205080304" pitchFamily="18" charset="-128"/>
              </a:rPr>
              <a:t>を</a:t>
            </a:r>
            <a:r>
              <a:rPr lang="en-US" altLang="ja-JP" sz="1200" dirty="0" smtClean="0">
                <a:solidFill>
                  <a:schemeClr val="tx1"/>
                </a:solidFill>
                <a:latin typeface="ＭＳ Ｐ明朝" panose="02020600040205080304" pitchFamily="18" charset="-128"/>
                <a:ea typeface="ＭＳ Ｐ明朝" panose="02020600040205080304" pitchFamily="18" charset="-128"/>
              </a:rPr>
              <a:t/>
            </a:r>
            <a:br>
              <a:rPr lang="en-US" altLang="ja-JP" sz="1200" dirty="0" smtClean="0">
                <a:solidFill>
                  <a:schemeClr val="tx1"/>
                </a:solidFill>
                <a:latin typeface="ＭＳ Ｐ明朝" panose="02020600040205080304" pitchFamily="18" charset="-128"/>
                <a:ea typeface="ＭＳ Ｐ明朝" panose="02020600040205080304" pitchFamily="18" charset="-128"/>
              </a:rPr>
            </a:br>
            <a:r>
              <a:rPr lang="ja-JP" altLang="en-US" sz="1200" dirty="0" smtClean="0">
                <a:solidFill>
                  <a:schemeClr val="tx1"/>
                </a:solidFill>
                <a:latin typeface="ＭＳ Ｐ明朝" panose="02020600040205080304" pitchFamily="18" charset="-128"/>
                <a:ea typeface="ＭＳ Ｐ明朝" panose="02020600040205080304" pitchFamily="18" charset="-128"/>
              </a:rPr>
              <a:t>派遣</a:t>
            </a:r>
            <a:r>
              <a:rPr lang="ja-JP" altLang="en-US" sz="1200" dirty="0">
                <a:solidFill>
                  <a:schemeClr val="tx1"/>
                </a:solidFill>
                <a:latin typeface="ＭＳ Ｐ明朝" panose="02020600040205080304" pitchFamily="18" charset="-128"/>
                <a:ea typeface="ＭＳ Ｐ明朝" panose="02020600040205080304" pitchFamily="18" charset="-128"/>
              </a:rPr>
              <a:t>できる体制の</a:t>
            </a:r>
            <a:r>
              <a:rPr lang="ja-JP" altLang="en-US" sz="1200" dirty="0" smtClean="0">
                <a:solidFill>
                  <a:schemeClr val="tx1"/>
                </a:solidFill>
                <a:latin typeface="ＭＳ Ｐ明朝" panose="02020600040205080304" pitchFamily="18" charset="-128"/>
                <a:ea typeface="ＭＳ Ｐ明朝" panose="02020600040205080304" pitchFamily="18" charset="-128"/>
              </a:rPr>
              <a:t>整備</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171449" indent="-171449">
              <a:buFont typeface="Wingdings" panose="05000000000000000000" pitchFamily="2" charset="2"/>
              <a:buChar char="l"/>
            </a:pPr>
            <a:r>
              <a:rPr lang="ja-JP" altLang="en-US" sz="1200" dirty="0" smtClean="0">
                <a:solidFill>
                  <a:schemeClr val="tx1"/>
                </a:solidFill>
                <a:latin typeface="ＭＳ Ｐ明朝" panose="02020600040205080304" pitchFamily="18" charset="-128"/>
                <a:ea typeface="ＭＳ Ｐ明朝" panose="02020600040205080304" pitchFamily="18" charset="-128"/>
              </a:rPr>
              <a:t>薬剤</a:t>
            </a:r>
            <a:r>
              <a:rPr lang="ja-JP" altLang="en-US" sz="1200" dirty="0">
                <a:solidFill>
                  <a:schemeClr val="tx1"/>
                </a:solidFill>
                <a:latin typeface="ＭＳ Ｐ明朝" panose="02020600040205080304" pitchFamily="18" charset="-128"/>
                <a:ea typeface="ＭＳ Ｐ明朝" panose="02020600040205080304" pitchFamily="18" charset="-128"/>
              </a:rPr>
              <a:t>耐性</a:t>
            </a:r>
            <a:r>
              <a:rPr lang="ja-JP" altLang="en-US" sz="1200" dirty="0" smtClean="0">
                <a:solidFill>
                  <a:schemeClr val="tx1"/>
                </a:solidFill>
                <a:latin typeface="ＭＳ Ｐ明朝" panose="02020600040205080304" pitchFamily="18" charset="-128"/>
                <a:ea typeface="ＭＳ Ｐ明朝" panose="02020600040205080304" pitchFamily="18" charset="-128"/>
              </a:rPr>
              <a:t>（</a:t>
            </a:r>
            <a:r>
              <a:rPr lang="en-US" altLang="ja-JP" sz="1200" dirty="0" smtClean="0">
                <a:solidFill>
                  <a:schemeClr val="tx1"/>
                </a:solidFill>
                <a:latin typeface="ＭＳ Ｐ明朝" panose="02020600040205080304" pitchFamily="18" charset="-128"/>
                <a:ea typeface="ＭＳ Ｐ明朝" panose="02020600040205080304" pitchFamily="18" charset="-128"/>
              </a:rPr>
              <a:t>AMR</a:t>
            </a:r>
            <a:r>
              <a:rPr lang="ja-JP" altLang="en-US" sz="1200" dirty="0" smtClean="0">
                <a:solidFill>
                  <a:schemeClr val="tx1"/>
                </a:solidFill>
                <a:latin typeface="ＭＳ Ｐ明朝" panose="02020600040205080304" pitchFamily="18" charset="-128"/>
                <a:ea typeface="ＭＳ Ｐ明朝" panose="02020600040205080304" pitchFamily="18" charset="-128"/>
              </a:rPr>
              <a:t>）対策</a:t>
            </a:r>
            <a:r>
              <a:rPr lang="en-US" altLang="ja-JP" sz="1200" dirty="0">
                <a:solidFill>
                  <a:schemeClr val="tx1"/>
                </a:solidFill>
                <a:latin typeface="ＭＳ Ｐ明朝" panose="02020600040205080304" pitchFamily="18" charset="-128"/>
                <a:ea typeface="ＭＳ Ｐ明朝" panose="02020600040205080304" pitchFamily="18" charset="-128"/>
              </a:rPr>
              <a:t/>
            </a:r>
            <a:br>
              <a:rPr lang="en-US" altLang="ja-JP" sz="1200" dirty="0">
                <a:solidFill>
                  <a:schemeClr val="tx1"/>
                </a:solidFill>
                <a:latin typeface="ＭＳ Ｐ明朝" panose="02020600040205080304" pitchFamily="18" charset="-128"/>
                <a:ea typeface="ＭＳ Ｐ明朝" panose="02020600040205080304" pitchFamily="18" charset="-128"/>
              </a:rPr>
            </a:br>
            <a:r>
              <a:rPr lang="ja-JP" altLang="en-US" sz="1200" dirty="0" smtClean="0">
                <a:solidFill>
                  <a:schemeClr val="tx1"/>
                </a:solidFill>
                <a:latin typeface="ＭＳ Ｐ明朝" panose="02020600040205080304" pitchFamily="18" charset="-128"/>
                <a:ea typeface="ＭＳ Ｐ明朝" panose="02020600040205080304" pitchFamily="18" charset="-128"/>
              </a:rPr>
              <a:t>推進</a:t>
            </a:r>
            <a:r>
              <a:rPr lang="ja-JP" altLang="en-US" sz="1200" dirty="0">
                <a:solidFill>
                  <a:schemeClr val="tx1"/>
                </a:solidFill>
                <a:latin typeface="ＭＳ Ｐ明朝" panose="02020600040205080304" pitchFamily="18" charset="-128"/>
                <a:ea typeface="ＭＳ Ｐ明朝" panose="02020600040205080304" pitchFamily="18" charset="-128"/>
              </a:rPr>
              <a:t>のための体制の</a:t>
            </a:r>
            <a:r>
              <a:rPr lang="ja-JP" altLang="en-US" sz="1200" dirty="0" smtClean="0">
                <a:solidFill>
                  <a:schemeClr val="tx1"/>
                </a:solidFill>
                <a:latin typeface="ＭＳ Ｐ明朝" panose="02020600040205080304" pitchFamily="18" charset="-128"/>
                <a:ea typeface="ＭＳ Ｐ明朝" panose="02020600040205080304" pitchFamily="18" charset="-128"/>
              </a:rPr>
              <a:t>整備</a:t>
            </a:r>
            <a:endParaRPr lang="en-US" altLang="ja-JP" sz="1200" dirty="0">
              <a:solidFill>
                <a:schemeClr val="tx1"/>
              </a:solidFill>
              <a:latin typeface="ＭＳ Ｐ明朝" panose="02020600040205080304" pitchFamily="18" charset="-128"/>
              <a:ea typeface="ＭＳ Ｐ明朝" panose="02020600040205080304" pitchFamily="18" charset="-128"/>
            </a:endParaRPr>
          </a:p>
        </p:txBody>
      </p:sp>
      <p:pic>
        <p:nvPicPr>
          <p:cNvPr id="72" name="図 7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02664" y="5587371"/>
            <a:ext cx="468000" cy="511715"/>
          </a:xfrm>
          <a:prstGeom prst="rect">
            <a:avLst/>
          </a:prstGeom>
        </p:spPr>
      </p:pic>
      <p:sp>
        <p:nvSpPr>
          <p:cNvPr id="110" name="テキスト ボックス 109"/>
          <p:cNvSpPr txBox="1"/>
          <p:nvPr/>
        </p:nvSpPr>
        <p:spPr>
          <a:xfrm>
            <a:off x="9344141" y="6474047"/>
            <a:ext cx="551330" cy="307777"/>
          </a:xfrm>
          <a:prstGeom prst="rect">
            <a:avLst/>
          </a:prstGeom>
          <a:noFill/>
        </p:spPr>
        <p:txBody>
          <a:bodyPr wrap="square" rtlCol="0">
            <a:spAutoFit/>
          </a:bodyPr>
          <a:lstStyle/>
          <a:p>
            <a:pPr algn="r"/>
            <a:fld id="{D2F556B3-7D4F-4AFD-8759-D360E9C32653}" type="slidenum">
              <a:rPr lang="ja-JP" altLang="en-US" sz="1400" smtClean="0"/>
              <a:t>7</a:t>
            </a:fld>
            <a:endParaRPr lang="ja-JP" altLang="en-US" sz="1400" dirty="0"/>
          </a:p>
        </p:txBody>
      </p:sp>
      <p:pic>
        <p:nvPicPr>
          <p:cNvPr id="2" name="図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83869" y="5809017"/>
            <a:ext cx="536849" cy="402876"/>
          </a:xfrm>
          <a:prstGeom prst="rect">
            <a:avLst/>
          </a:prstGeom>
        </p:spPr>
      </p:pic>
      <p:sp>
        <p:nvSpPr>
          <p:cNvPr id="34" name="角丸四角形 33"/>
          <p:cNvSpPr/>
          <p:nvPr/>
        </p:nvSpPr>
        <p:spPr>
          <a:xfrm>
            <a:off x="265555" y="1589030"/>
            <a:ext cx="5860610" cy="360000"/>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85738" indent="-185738">
              <a:buFont typeface="Wingdings" panose="05000000000000000000" pitchFamily="2" charset="2"/>
              <a:buChar char="l"/>
            </a:pPr>
            <a:endParaRPr lang="en-US" altLang="ja-JP" sz="700" dirty="0" smtClean="0">
              <a:solidFill>
                <a:schemeClr val="tx1"/>
              </a:solidFill>
              <a:latin typeface="+mn-ea"/>
            </a:endParaRPr>
          </a:p>
          <a:p>
            <a:pPr marL="185738" indent="-185738">
              <a:buFont typeface="Wingdings" panose="05000000000000000000" pitchFamily="2" charset="2"/>
              <a:buChar char="l"/>
            </a:pPr>
            <a:r>
              <a:rPr lang="ja-JP" altLang="en-US" sz="1300" dirty="0" smtClean="0">
                <a:solidFill>
                  <a:schemeClr val="tx1"/>
                </a:solidFill>
                <a:latin typeface="+mn-ea"/>
              </a:rPr>
              <a:t>関係</a:t>
            </a:r>
            <a:r>
              <a:rPr lang="ja-JP" altLang="en-US" sz="1300" dirty="0">
                <a:solidFill>
                  <a:schemeClr val="tx1"/>
                </a:solidFill>
                <a:latin typeface="+mn-ea"/>
              </a:rPr>
              <a:t>閣僚会議枠組みの下</a:t>
            </a:r>
            <a:r>
              <a:rPr lang="ja-JP" altLang="en-US" sz="1300" dirty="0" smtClean="0">
                <a:solidFill>
                  <a:schemeClr val="tx1"/>
                </a:solidFill>
                <a:latin typeface="+mn-ea"/>
              </a:rPr>
              <a:t>に、</a:t>
            </a:r>
            <a:r>
              <a:rPr lang="ja-JP" altLang="en-US" sz="1300" b="1" u="sng" dirty="0" smtClean="0">
                <a:solidFill>
                  <a:schemeClr val="tx1"/>
                </a:solidFill>
                <a:latin typeface="+mn-ea"/>
              </a:rPr>
              <a:t>「</a:t>
            </a:r>
            <a:r>
              <a:rPr lang="ja-JP" altLang="en-US" sz="1300" b="1" u="sng" dirty="0">
                <a:solidFill>
                  <a:schemeClr val="tx1"/>
                </a:solidFill>
                <a:latin typeface="+mn-ea"/>
              </a:rPr>
              <a:t>薬剤耐性に関する</a:t>
            </a:r>
            <a:r>
              <a:rPr lang="ja-JP" altLang="en-US" sz="1300" b="1" u="sng" dirty="0" smtClean="0">
                <a:solidFill>
                  <a:schemeClr val="tx1"/>
                </a:solidFill>
                <a:latin typeface="+mn-ea"/>
              </a:rPr>
              <a:t>検討調整</a:t>
            </a:r>
            <a:r>
              <a:rPr lang="ja-JP" altLang="en-US" sz="1300" b="1" u="sng" dirty="0">
                <a:solidFill>
                  <a:schemeClr val="tx1"/>
                </a:solidFill>
                <a:latin typeface="+mn-ea"/>
              </a:rPr>
              <a:t>会議」を設置</a:t>
            </a:r>
            <a:endParaRPr lang="ja-JP" altLang="en-US" sz="1300" dirty="0">
              <a:solidFill>
                <a:schemeClr val="tx1"/>
              </a:solidFill>
              <a:latin typeface="+mn-ea"/>
            </a:endParaRPr>
          </a:p>
        </p:txBody>
      </p:sp>
      <p:sp>
        <p:nvSpPr>
          <p:cNvPr id="6" name="ホームベース 5"/>
          <p:cNvSpPr/>
          <p:nvPr/>
        </p:nvSpPr>
        <p:spPr>
          <a:xfrm>
            <a:off x="54000" y="1036464"/>
            <a:ext cx="4652287" cy="288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t>○　薬剤耐性</a:t>
            </a:r>
            <a:r>
              <a:rPr lang="ja-JP" altLang="en-US" sz="1400" b="1" dirty="0" smtClean="0"/>
              <a:t>（</a:t>
            </a:r>
            <a:r>
              <a:rPr lang="en-US" altLang="ja-JP" sz="1400" b="1" dirty="0" smtClean="0"/>
              <a:t>AMR</a:t>
            </a:r>
            <a:r>
              <a:rPr lang="ja-JP" altLang="en-US" sz="1400" b="1" dirty="0" smtClean="0"/>
              <a:t>）</a:t>
            </a:r>
            <a:r>
              <a:rPr lang="ja-JP" altLang="en-US" sz="1400" b="1" dirty="0"/>
              <a:t>対策の推進</a:t>
            </a:r>
          </a:p>
        </p:txBody>
      </p:sp>
      <p:sp>
        <p:nvSpPr>
          <p:cNvPr id="81" name="角丸四角形 80"/>
          <p:cNvSpPr/>
          <p:nvPr/>
        </p:nvSpPr>
        <p:spPr>
          <a:xfrm>
            <a:off x="280242" y="2298017"/>
            <a:ext cx="6066995" cy="540000"/>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altLang="ja-JP" sz="700" dirty="0">
              <a:solidFill>
                <a:schemeClr val="tx1"/>
              </a:solidFill>
              <a:latin typeface="ＭＳ Ｐ明朝" panose="02020600040205080304" pitchFamily="18" charset="-128"/>
              <a:ea typeface="ＭＳ Ｐ明朝" panose="02020600040205080304" pitchFamily="18" charset="-128"/>
            </a:endParaRPr>
          </a:p>
          <a:p>
            <a:pPr marL="185738" indent="-185738">
              <a:buFont typeface="Wingdings" panose="05000000000000000000" pitchFamily="2" charset="2"/>
              <a:buChar char="l"/>
            </a:pPr>
            <a:r>
              <a:rPr lang="ja-JP" altLang="en-US" sz="1300" b="1" u="sng" dirty="0" smtClean="0">
                <a:solidFill>
                  <a:schemeClr val="tx1"/>
                </a:solidFill>
                <a:latin typeface="+mn-ea"/>
              </a:rPr>
              <a:t>「薬剤耐性対策（</a:t>
            </a:r>
            <a:r>
              <a:rPr lang="en-US" altLang="ja-JP" sz="1300" b="1" u="sng" dirty="0" smtClean="0">
                <a:solidFill>
                  <a:schemeClr val="tx1"/>
                </a:solidFill>
                <a:latin typeface="+mn-ea"/>
              </a:rPr>
              <a:t>AMR</a:t>
            </a:r>
            <a:r>
              <a:rPr lang="ja-JP" altLang="en-US" sz="1300" b="1" u="sng" dirty="0" smtClean="0">
                <a:solidFill>
                  <a:schemeClr val="tx1"/>
                </a:solidFill>
                <a:latin typeface="+mn-ea"/>
              </a:rPr>
              <a:t>）アクションプラン</a:t>
            </a:r>
            <a:r>
              <a:rPr lang="ja-JP" altLang="en-US" sz="1300" b="1" u="sng" dirty="0">
                <a:solidFill>
                  <a:schemeClr val="tx1"/>
                </a:solidFill>
                <a:latin typeface="+mn-ea"/>
              </a:rPr>
              <a:t>」を策定（今年度末）</a:t>
            </a:r>
            <a:r>
              <a:rPr lang="ja-JP" altLang="en-US" sz="1300" dirty="0">
                <a:solidFill>
                  <a:schemeClr val="tx1"/>
                </a:solidFill>
                <a:latin typeface="+mn-ea"/>
              </a:rPr>
              <a:t>し、ワンヘルスの視点に基づき</a:t>
            </a:r>
            <a:r>
              <a:rPr lang="ja-JP" altLang="en-US" sz="1300" dirty="0" smtClean="0">
                <a:solidFill>
                  <a:schemeClr val="tx1"/>
                </a:solidFill>
                <a:latin typeface="+mn-ea"/>
              </a:rPr>
              <a:t>、医療・畜</a:t>
            </a:r>
            <a:r>
              <a:rPr lang="ja-JP" altLang="en-US" sz="1300" dirty="0">
                <a:solidFill>
                  <a:schemeClr val="tx1"/>
                </a:solidFill>
                <a:latin typeface="+mn-ea"/>
              </a:rPr>
              <a:t>水産・食品安全等にわたる分野横断的な取組</a:t>
            </a:r>
            <a:r>
              <a:rPr lang="ja-JP" altLang="en-US" sz="1300" dirty="0" smtClean="0">
                <a:solidFill>
                  <a:schemeClr val="tx1"/>
                </a:solidFill>
                <a:latin typeface="+mn-ea"/>
              </a:rPr>
              <a:t>を一体的に推進</a:t>
            </a:r>
            <a:endParaRPr lang="ja-JP" altLang="en-US" sz="1300" dirty="0">
              <a:solidFill>
                <a:schemeClr val="tx1"/>
              </a:solidFill>
              <a:latin typeface="+mn-ea"/>
            </a:endParaRPr>
          </a:p>
        </p:txBody>
      </p:sp>
      <p:sp>
        <p:nvSpPr>
          <p:cNvPr id="77" name="下矢印 76"/>
          <p:cNvSpPr/>
          <p:nvPr/>
        </p:nvSpPr>
        <p:spPr>
          <a:xfrm>
            <a:off x="2002972" y="2849426"/>
            <a:ext cx="1924028" cy="307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8" name="テキスト ボックス 77"/>
          <p:cNvSpPr txBox="1"/>
          <p:nvPr/>
        </p:nvSpPr>
        <p:spPr>
          <a:xfrm>
            <a:off x="185695" y="1438143"/>
            <a:ext cx="3063659" cy="301775"/>
          </a:xfrm>
          <a:prstGeom prst="roundRect">
            <a:avLst/>
          </a:prstGeom>
          <a:solidFill>
            <a:schemeClr val="accent5">
              <a:lumMod val="20000"/>
              <a:lumOff val="80000"/>
            </a:schemeClr>
          </a:solidFill>
          <a:ln>
            <a:solidFill>
              <a:schemeClr val="bg1">
                <a:lumMod val="50000"/>
              </a:schemeClr>
            </a:solidFill>
          </a:ln>
        </p:spPr>
        <p:txBody>
          <a:bodyPr wrap="none" tIns="36000" bIns="36000" rtlCol="0" anchor="ctr" anchorCtr="0">
            <a:spAutoFit/>
          </a:bodyPr>
          <a:lstStyle/>
          <a:p>
            <a:r>
              <a:rPr lang="ja-JP" altLang="en-US" sz="1300" b="1" u="sng" dirty="0"/>
              <a:t>薬剤耐性に関する</a:t>
            </a:r>
            <a:r>
              <a:rPr lang="ja-JP" altLang="en-US" sz="1300" b="1" u="sng" dirty="0" smtClean="0"/>
              <a:t>検討調整</a:t>
            </a:r>
            <a:r>
              <a:rPr lang="ja-JP" altLang="en-US" sz="1300" b="1" u="sng" dirty="0"/>
              <a:t>会議」の設置</a:t>
            </a:r>
            <a:endParaRPr lang="en-US" altLang="ja-JP" sz="1300" b="1" u="sng" dirty="0"/>
          </a:p>
        </p:txBody>
      </p:sp>
      <p:sp>
        <p:nvSpPr>
          <p:cNvPr id="80" name="テキスト ボックス 79"/>
          <p:cNvSpPr txBox="1"/>
          <p:nvPr/>
        </p:nvSpPr>
        <p:spPr>
          <a:xfrm>
            <a:off x="206742" y="2130960"/>
            <a:ext cx="3640740" cy="318801"/>
          </a:xfrm>
          <a:prstGeom prst="roundRect">
            <a:avLst/>
          </a:prstGeom>
          <a:solidFill>
            <a:schemeClr val="accent5">
              <a:lumMod val="20000"/>
              <a:lumOff val="80000"/>
            </a:schemeClr>
          </a:solidFill>
          <a:ln>
            <a:solidFill>
              <a:schemeClr val="bg1">
                <a:lumMod val="50000"/>
              </a:schemeClr>
            </a:solidFill>
          </a:ln>
        </p:spPr>
        <p:txBody>
          <a:bodyPr wrap="none" tIns="36000" bIns="36000" rtlCol="0" anchor="ctr" anchorCtr="0">
            <a:spAutoFit/>
          </a:bodyPr>
          <a:lstStyle/>
          <a:p>
            <a:r>
              <a:rPr lang="ja-JP" altLang="en-US" sz="1400" b="1" u="sng" dirty="0"/>
              <a:t>「薬剤耐性対策（</a:t>
            </a:r>
            <a:r>
              <a:rPr lang="en-US" altLang="ja-JP" sz="1400" b="1" u="sng" dirty="0"/>
              <a:t>AMR</a:t>
            </a:r>
            <a:r>
              <a:rPr lang="ja-JP" altLang="en-US" sz="1400" b="1" u="sng" dirty="0" smtClean="0"/>
              <a:t>）</a:t>
            </a:r>
            <a:r>
              <a:rPr lang="ja-JP" altLang="en-US" sz="1300" b="1" u="sng" dirty="0" smtClean="0"/>
              <a:t>アクションプラン</a:t>
            </a:r>
            <a:r>
              <a:rPr lang="ja-JP" altLang="en-US" sz="1400" b="1" u="sng" dirty="0"/>
              <a:t>」の策定</a:t>
            </a:r>
            <a:endParaRPr lang="en-US" altLang="ja-JP" sz="1400" b="1" u="sng" dirty="0"/>
          </a:p>
        </p:txBody>
      </p:sp>
      <p:sp>
        <p:nvSpPr>
          <p:cNvPr id="82" name="下矢印 81"/>
          <p:cNvSpPr/>
          <p:nvPr/>
        </p:nvSpPr>
        <p:spPr>
          <a:xfrm>
            <a:off x="2356082" y="1959436"/>
            <a:ext cx="1172723" cy="1919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p>
        </p:txBody>
      </p:sp>
      <p:sp>
        <p:nvSpPr>
          <p:cNvPr id="74" name="角丸四角形 73"/>
          <p:cNvSpPr/>
          <p:nvPr/>
        </p:nvSpPr>
        <p:spPr>
          <a:xfrm>
            <a:off x="258274" y="3164044"/>
            <a:ext cx="9347452" cy="2880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500" dirty="0" smtClean="0">
                <a:solidFill>
                  <a:schemeClr val="tx1"/>
                </a:solidFill>
                <a:latin typeface="+mn-ea"/>
              </a:rPr>
              <a:t>AMR</a:t>
            </a:r>
            <a:r>
              <a:rPr lang="ja-JP" altLang="en-US" sz="1500" dirty="0" smtClean="0">
                <a:solidFill>
                  <a:schemeClr val="tx1"/>
                </a:solidFill>
                <a:latin typeface="+mn-ea"/>
              </a:rPr>
              <a:t>に</a:t>
            </a:r>
            <a:r>
              <a:rPr lang="ja-JP" altLang="en-US" sz="1500" dirty="0">
                <a:solidFill>
                  <a:schemeClr val="tx1"/>
                </a:solidFill>
                <a:latin typeface="+mn-ea"/>
              </a:rPr>
              <a:t>係る国内対策の</a:t>
            </a:r>
            <a:r>
              <a:rPr lang="ja-JP" altLang="en-US" sz="1500" dirty="0" smtClean="0">
                <a:solidFill>
                  <a:schemeClr val="tx1"/>
                </a:solidFill>
                <a:latin typeface="+mn-ea"/>
              </a:rPr>
              <a:t>強化</a:t>
            </a:r>
            <a:endParaRPr lang="ja-JP" altLang="en-US" sz="1500" dirty="0">
              <a:solidFill>
                <a:schemeClr val="tx1"/>
              </a:solidFill>
              <a:latin typeface="+mn-ea"/>
            </a:endParaRPr>
          </a:p>
        </p:txBody>
      </p:sp>
      <p:grpSp>
        <p:nvGrpSpPr>
          <p:cNvPr id="44" name="グループ化 43"/>
          <p:cNvGrpSpPr/>
          <p:nvPr/>
        </p:nvGrpSpPr>
        <p:grpSpPr>
          <a:xfrm>
            <a:off x="6373710" y="1195554"/>
            <a:ext cx="3099473" cy="1974865"/>
            <a:chOff x="5937250" y="1049338"/>
            <a:chExt cx="3665538" cy="2138362"/>
          </a:xfrm>
        </p:grpSpPr>
        <p:sp>
          <p:nvSpPr>
            <p:cNvPr id="47" name="Freeform 251"/>
            <p:cNvSpPr>
              <a:spLocks/>
            </p:cNvSpPr>
            <p:nvPr/>
          </p:nvSpPr>
          <p:spPr bwMode="auto">
            <a:xfrm>
              <a:off x="8904314" y="1093711"/>
              <a:ext cx="592111" cy="398539"/>
            </a:xfrm>
            <a:custGeom>
              <a:avLst/>
              <a:gdLst>
                <a:gd name="T0" fmla="*/ 0 w 1520"/>
                <a:gd name="T1" fmla="*/ 184 h 1104"/>
                <a:gd name="T2" fmla="*/ 184 w 1520"/>
                <a:gd name="T3" fmla="*/ 0 h 1104"/>
                <a:gd name="T4" fmla="*/ 1336 w 1520"/>
                <a:gd name="T5" fmla="*/ 0 h 1104"/>
                <a:gd name="T6" fmla="*/ 1520 w 1520"/>
                <a:gd name="T7" fmla="*/ 184 h 1104"/>
                <a:gd name="T8" fmla="*/ 1520 w 1520"/>
                <a:gd name="T9" fmla="*/ 920 h 1104"/>
                <a:gd name="T10" fmla="*/ 1336 w 1520"/>
                <a:gd name="T11" fmla="*/ 1104 h 1104"/>
                <a:gd name="T12" fmla="*/ 184 w 1520"/>
                <a:gd name="T13" fmla="*/ 1104 h 1104"/>
                <a:gd name="T14" fmla="*/ 0 w 1520"/>
                <a:gd name="T15" fmla="*/ 920 h 1104"/>
                <a:gd name="T16" fmla="*/ 0 w 1520"/>
                <a:gd name="T17" fmla="*/ 184 h 1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104">
                  <a:moveTo>
                    <a:pt x="0" y="184"/>
                  </a:moveTo>
                  <a:cubicBezTo>
                    <a:pt x="0" y="83"/>
                    <a:pt x="83" y="0"/>
                    <a:pt x="184" y="0"/>
                  </a:cubicBezTo>
                  <a:lnTo>
                    <a:pt x="1336" y="0"/>
                  </a:lnTo>
                  <a:cubicBezTo>
                    <a:pt x="1438" y="0"/>
                    <a:pt x="1520" y="83"/>
                    <a:pt x="1520" y="184"/>
                  </a:cubicBezTo>
                  <a:lnTo>
                    <a:pt x="1520" y="920"/>
                  </a:lnTo>
                  <a:cubicBezTo>
                    <a:pt x="1520" y="1022"/>
                    <a:pt x="1438" y="1104"/>
                    <a:pt x="1336" y="1104"/>
                  </a:cubicBezTo>
                  <a:lnTo>
                    <a:pt x="184" y="1104"/>
                  </a:lnTo>
                  <a:cubicBezTo>
                    <a:pt x="83" y="1104"/>
                    <a:pt x="0" y="1022"/>
                    <a:pt x="0" y="920"/>
                  </a:cubicBezTo>
                  <a:lnTo>
                    <a:pt x="0" y="184"/>
                  </a:lnTo>
                  <a:close/>
                </a:path>
              </a:pathLst>
            </a:custGeom>
            <a:solidFill>
              <a:schemeClr val="bg1"/>
            </a:solidFill>
            <a:ln w="6350"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48" name="Rectangle 17"/>
            <p:cNvSpPr>
              <a:spLocks noChangeArrowheads="1"/>
            </p:cNvSpPr>
            <p:nvPr/>
          </p:nvSpPr>
          <p:spPr bwMode="auto">
            <a:xfrm>
              <a:off x="7669213" y="2546350"/>
              <a:ext cx="73025" cy="614363"/>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Rectangle 18"/>
            <p:cNvSpPr>
              <a:spLocks noChangeArrowheads="1"/>
            </p:cNvSpPr>
            <p:nvPr/>
          </p:nvSpPr>
          <p:spPr bwMode="auto">
            <a:xfrm>
              <a:off x="7669213" y="2546350"/>
              <a:ext cx="73025" cy="614363"/>
            </a:xfrm>
            <a:prstGeom prst="rect">
              <a:avLst/>
            </a:pr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19"/>
            <p:cNvSpPr>
              <a:spLocks/>
            </p:cNvSpPr>
            <p:nvPr/>
          </p:nvSpPr>
          <p:spPr bwMode="auto">
            <a:xfrm>
              <a:off x="6921500" y="2324100"/>
              <a:ext cx="1568450" cy="255588"/>
            </a:xfrm>
            <a:custGeom>
              <a:avLst/>
              <a:gdLst>
                <a:gd name="T0" fmla="*/ 0 w 988"/>
                <a:gd name="T1" fmla="*/ 161 h 161"/>
                <a:gd name="T2" fmla="*/ 494 w 988"/>
                <a:gd name="T3" fmla="*/ 0 h 161"/>
                <a:gd name="T4" fmla="*/ 988 w 988"/>
                <a:gd name="T5" fmla="*/ 161 h 161"/>
                <a:gd name="T6" fmla="*/ 0 w 988"/>
                <a:gd name="T7" fmla="*/ 161 h 161"/>
              </a:gdLst>
              <a:ahLst/>
              <a:cxnLst>
                <a:cxn ang="0">
                  <a:pos x="T0" y="T1"/>
                </a:cxn>
                <a:cxn ang="0">
                  <a:pos x="T2" y="T3"/>
                </a:cxn>
                <a:cxn ang="0">
                  <a:pos x="T4" y="T5"/>
                </a:cxn>
                <a:cxn ang="0">
                  <a:pos x="T6" y="T7"/>
                </a:cxn>
              </a:cxnLst>
              <a:rect l="0" t="0" r="r" b="b"/>
              <a:pathLst>
                <a:path w="988" h="161">
                  <a:moveTo>
                    <a:pt x="0" y="161"/>
                  </a:moveTo>
                  <a:lnTo>
                    <a:pt x="494" y="0"/>
                  </a:lnTo>
                  <a:lnTo>
                    <a:pt x="988" y="161"/>
                  </a:lnTo>
                  <a:lnTo>
                    <a:pt x="0" y="161"/>
                  </a:ln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20"/>
            <p:cNvSpPr>
              <a:spLocks/>
            </p:cNvSpPr>
            <p:nvPr/>
          </p:nvSpPr>
          <p:spPr bwMode="auto">
            <a:xfrm>
              <a:off x="6921500" y="2324100"/>
              <a:ext cx="1568450" cy="255588"/>
            </a:xfrm>
            <a:custGeom>
              <a:avLst/>
              <a:gdLst>
                <a:gd name="T0" fmla="*/ 0 w 988"/>
                <a:gd name="T1" fmla="*/ 161 h 161"/>
                <a:gd name="T2" fmla="*/ 494 w 988"/>
                <a:gd name="T3" fmla="*/ 0 h 161"/>
                <a:gd name="T4" fmla="*/ 988 w 988"/>
                <a:gd name="T5" fmla="*/ 161 h 161"/>
                <a:gd name="T6" fmla="*/ 0 w 988"/>
                <a:gd name="T7" fmla="*/ 161 h 161"/>
              </a:gdLst>
              <a:ahLst/>
              <a:cxnLst>
                <a:cxn ang="0">
                  <a:pos x="T0" y="T1"/>
                </a:cxn>
                <a:cxn ang="0">
                  <a:pos x="T2" y="T3"/>
                </a:cxn>
                <a:cxn ang="0">
                  <a:pos x="T4" y="T5"/>
                </a:cxn>
                <a:cxn ang="0">
                  <a:pos x="T6" y="T7"/>
                </a:cxn>
              </a:cxnLst>
              <a:rect l="0" t="0" r="r" b="b"/>
              <a:pathLst>
                <a:path w="988" h="161">
                  <a:moveTo>
                    <a:pt x="0" y="161"/>
                  </a:moveTo>
                  <a:lnTo>
                    <a:pt x="494" y="0"/>
                  </a:lnTo>
                  <a:lnTo>
                    <a:pt x="988" y="161"/>
                  </a:lnTo>
                  <a:lnTo>
                    <a:pt x="0" y="161"/>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21"/>
            <p:cNvSpPr>
              <a:spLocks/>
            </p:cNvSpPr>
            <p:nvPr/>
          </p:nvSpPr>
          <p:spPr bwMode="auto">
            <a:xfrm>
              <a:off x="6661150" y="2563813"/>
              <a:ext cx="701675" cy="180975"/>
            </a:xfrm>
            <a:custGeom>
              <a:avLst/>
              <a:gdLst>
                <a:gd name="T0" fmla="*/ 0 w 1664"/>
                <a:gd name="T1" fmla="*/ 432 h 432"/>
                <a:gd name="T2" fmla="*/ 832 w 1664"/>
                <a:gd name="T3" fmla="*/ 0 h 432"/>
                <a:gd name="T4" fmla="*/ 1664 w 1664"/>
                <a:gd name="T5" fmla="*/ 432 h 432"/>
                <a:gd name="T6" fmla="*/ 208 w 1664"/>
                <a:gd name="T7" fmla="*/ 324 h 432"/>
                <a:gd name="T8" fmla="*/ 0 w 1664"/>
                <a:gd name="T9" fmla="*/ 432 h 432"/>
              </a:gdLst>
              <a:ahLst/>
              <a:cxnLst>
                <a:cxn ang="0">
                  <a:pos x="T0" y="T1"/>
                </a:cxn>
                <a:cxn ang="0">
                  <a:pos x="T2" y="T3"/>
                </a:cxn>
                <a:cxn ang="0">
                  <a:pos x="T4" y="T5"/>
                </a:cxn>
                <a:cxn ang="0">
                  <a:pos x="T6" y="T7"/>
                </a:cxn>
                <a:cxn ang="0">
                  <a:pos x="T8" y="T9"/>
                </a:cxn>
              </a:cxnLst>
              <a:rect l="0" t="0" r="r" b="b"/>
              <a:pathLst>
                <a:path w="1664" h="432">
                  <a:moveTo>
                    <a:pt x="0" y="432"/>
                  </a:moveTo>
                  <a:cubicBezTo>
                    <a:pt x="0" y="194"/>
                    <a:pt x="373" y="0"/>
                    <a:pt x="832" y="0"/>
                  </a:cubicBezTo>
                  <a:cubicBezTo>
                    <a:pt x="1292" y="0"/>
                    <a:pt x="1664" y="194"/>
                    <a:pt x="1664" y="432"/>
                  </a:cubicBezTo>
                  <a:cubicBezTo>
                    <a:pt x="1320" y="194"/>
                    <a:pt x="668" y="146"/>
                    <a:pt x="208" y="324"/>
                  </a:cubicBezTo>
                  <a:cubicBezTo>
                    <a:pt x="130" y="355"/>
                    <a:pt x="60" y="392"/>
                    <a:pt x="0" y="432"/>
                  </a:cubicBezTo>
                </a:path>
              </a:pathLst>
            </a:custGeom>
            <a:solidFill>
              <a:srgbClr val="0070C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3" name="Freeform 22"/>
            <p:cNvSpPr>
              <a:spLocks/>
            </p:cNvSpPr>
            <p:nvPr/>
          </p:nvSpPr>
          <p:spPr bwMode="auto">
            <a:xfrm>
              <a:off x="7354888" y="2563813"/>
              <a:ext cx="701675" cy="180975"/>
            </a:xfrm>
            <a:custGeom>
              <a:avLst/>
              <a:gdLst>
                <a:gd name="T0" fmla="*/ 0 w 1664"/>
                <a:gd name="T1" fmla="*/ 432 h 432"/>
                <a:gd name="T2" fmla="*/ 832 w 1664"/>
                <a:gd name="T3" fmla="*/ 0 h 432"/>
                <a:gd name="T4" fmla="*/ 1664 w 1664"/>
                <a:gd name="T5" fmla="*/ 432 h 432"/>
                <a:gd name="T6" fmla="*/ 208 w 1664"/>
                <a:gd name="T7" fmla="*/ 324 h 432"/>
                <a:gd name="T8" fmla="*/ 0 w 1664"/>
                <a:gd name="T9" fmla="*/ 432 h 432"/>
              </a:gdLst>
              <a:ahLst/>
              <a:cxnLst>
                <a:cxn ang="0">
                  <a:pos x="T0" y="T1"/>
                </a:cxn>
                <a:cxn ang="0">
                  <a:pos x="T2" y="T3"/>
                </a:cxn>
                <a:cxn ang="0">
                  <a:pos x="T4" y="T5"/>
                </a:cxn>
                <a:cxn ang="0">
                  <a:pos x="T6" y="T7"/>
                </a:cxn>
                <a:cxn ang="0">
                  <a:pos x="T8" y="T9"/>
                </a:cxn>
              </a:cxnLst>
              <a:rect l="0" t="0" r="r" b="b"/>
              <a:pathLst>
                <a:path w="1664" h="432">
                  <a:moveTo>
                    <a:pt x="0" y="432"/>
                  </a:moveTo>
                  <a:cubicBezTo>
                    <a:pt x="0" y="194"/>
                    <a:pt x="373" y="0"/>
                    <a:pt x="832" y="0"/>
                  </a:cubicBezTo>
                  <a:cubicBezTo>
                    <a:pt x="1292" y="0"/>
                    <a:pt x="1664" y="194"/>
                    <a:pt x="1664" y="432"/>
                  </a:cubicBezTo>
                  <a:cubicBezTo>
                    <a:pt x="1320" y="194"/>
                    <a:pt x="668" y="146"/>
                    <a:pt x="208" y="324"/>
                  </a:cubicBezTo>
                  <a:cubicBezTo>
                    <a:pt x="130" y="355"/>
                    <a:pt x="60" y="392"/>
                    <a:pt x="0" y="432"/>
                  </a:cubicBezTo>
                </a:path>
              </a:pathLst>
            </a:custGeom>
            <a:solidFill>
              <a:srgbClr val="0070C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4" name="Freeform 23"/>
            <p:cNvSpPr>
              <a:spLocks/>
            </p:cNvSpPr>
            <p:nvPr/>
          </p:nvSpPr>
          <p:spPr bwMode="auto">
            <a:xfrm>
              <a:off x="7099300" y="2570163"/>
              <a:ext cx="525463" cy="153988"/>
            </a:xfrm>
            <a:custGeom>
              <a:avLst/>
              <a:gdLst>
                <a:gd name="T0" fmla="*/ 331 w 331"/>
                <a:gd name="T1" fmla="*/ 0 h 97"/>
                <a:gd name="T2" fmla="*/ 166 w 331"/>
                <a:gd name="T3" fmla="*/ 97 h 97"/>
                <a:gd name="T4" fmla="*/ 0 w 331"/>
                <a:gd name="T5" fmla="*/ 0 h 97"/>
                <a:gd name="T6" fmla="*/ 331 w 331"/>
                <a:gd name="T7" fmla="*/ 0 h 97"/>
              </a:gdLst>
              <a:ahLst/>
              <a:cxnLst>
                <a:cxn ang="0">
                  <a:pos x="T0" y="T1"/>
                </a:cxn>
                <a:cxn ang="0">
                  <a:pos x="T2" y="T3"/>
                </a:cxn>
                <a:cxn ang="0">
                  <a:pos x="T4" y="T5"/>
                </a:cxn>
                <a:cxn ang="0">
                  <a:pos x="T6" y="T7"/>
                </a:cxn>
              </a:cxnLst>
              <a:rect l="0" t="0" r="r" b="b"/>
              <a:pathLst>
                <a:path w="331" h="97">
                  <a:moveTo>
                    <a:pt x="331" y="0"/>
                  </a:moveTo>
                  <a:lnTo>
                    <a:pt x="166" y="97"/>
                  </a:lnTo>
                  <a:lnTo>
                    <a:pt x="0" y="0"/>
                  </a:lnTo>
                  <a:lnTo>
                    <a:pt x="331" y="0"/>
                  </a:ln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24"/>
            <p:cNvSpPr>
              <a:spLocks/>
            </p:cNvSpPr>
            <p:nvPr/>
          </p:nvSpPr>
          <p:spPr bwMode="auto">
            <a:xfrm>
              <a:off x="7793038" y="2570163"/>
              <a:ext cx="525463" cy="153988"/>
            </a:xfrm>
            <a:custGeom>
              <a:avLst/>
              <a:gdLst>
                <a:gd name="T0" fmla="*/ 331 w 331"/>
                <a:gd name="T1" fmla="*/ 0 h 97"/>
                <a:gd name="T2" fmla="*/ 166 w 331"/>
                <a:gd name="T3" fmla="*/ 97 h 97"/>
                <a:gd name="T4" fmla="*/ 0 w 331"/>
                <a:gd name="T5" fmla="*/ 0 h 97"/>
                <a:gd name="T6" fmla="*/ 331 w 331"/>
                <a:gd name="T7" fmla="*/ 0 h 97"/>
              </a:gdLst>
              <a:ahLst/>
              <a:cxnLst>
                <a:cxn ang="0">
                  <a:pos x="T0" y="T1"/>
                </a:cxn>
                <a:cxn ang="0">
                  <a:pos x="T2" y="T3"/>
                </a:cxn>
                <a:cxn ang="0">
                  <a:pos x="T4" y="T5"/>
                </a:cxn>
                <a:cxn ang="0">
                  <a:pos x="T6" y="T7"/>
                </a:cxn>
              </a:cxnLst>
              <a:rect l="0" t="0" r="r" b="b"/>
              <a:pathLst>
                <a:path w="331" h="97">
                  <a:moveTo>
                    <a:pt x="331" y="0"/>
                  </a:moveTo>
                  <a:lnTo>
                    <a:pt x="166" y="97"/>
                  </a:lnTo>
                  <a:lnTo>
                    <a:pt x="0" y="0"/>
                  </a:lnTo>
                  <a:lnTo>
                    <a:pt x="331" y="0"/>
                  </a:ln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Line 25"/>
            <p:cNvSpPr>
              <a:spLocks noChangeShapeType="1"/>
            </p:cNvSpPr>
            <p:nvPr/>
          </p:nvSpPr>
          <p:spPr bwMode="auto">
            <a:xfrm flipH="1">
              <a:off x="7366000" y="2324100"/>
              <a:ext cx="341313" cy="246063"/>
            </a:xfrm>
            <a:prstGeom prst="line">
              <a:avLst/>
            </a:prstGeom>
            <a:noFill/>
            <a:ln w="63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Line 26"/>
            <p:cNvSpPr>
              <a:spLocks noChangeShapeType="1"/>
            </p:cNvSpPr>
            <p:nvPr/>
          </p:nvSpPr>
          <p:spPr bwMode="auto">
            <a:xfrm>
              <a:off x="7708900" y="2324100"/>
              <a:ext cx="349250" cy="247650"/>
            </a:xfrm>
            <a:prstGeom prst="line">
              <a:avLst/>
            </a:prstGeom>
            <a:noFill/>
            <a:ln w="63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Line 27"/>
            <p:cNvSpPr>
              <a:spLocks noChangeShapeType="1"/>
            </p:cNvSpPr>
            <p:nvPr/>
          </p:nvSpPr>
          <p:spPr bwMode="auto">
            <a:xfrm>
              <a:off x="7358063" y="2566988"/>
              <a:ext cx="7938" cy="160338"/>
            </a:xfrm>
            <a:prstGeom prst="line">
              <a:avLst/>
            </a:prstGeom>
            <a:noFill/>
            <a:ln w="63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Line 28"/>
            <p:cNvSpPr>
              <a:spLocks noChangeShapeType="1"/>
            </p:cNvSpPr>
            <p:nvPr/>
          </p:nvSpPr>
          <p:spPr bwMode="auto">
            <a:xfrm>
              <a:off x="8053388" y="2573338"/>
              <a:ext cx="6350" cy="161925"/>
            </a:xfrm>
            <a:prstGeom prst="line">
              <a:avLst/>
            </a:prstGeom>
            <a:noFill/>
            <a:ln w="6350"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31"/>
            <p:cNvSpPr>
              <a:spLocks/>
            </p:cNvSpPr>
            <p:nvPr/>
          </p:nvSpPr>
          <p:spPr bwMode="auto">
            <a:xfrm>
              <a:off x="8062913" y="2570163"/>
              <a:ext cx="700088" cy="174625"/>
            </a:xfrm>
            <a:custGeom>
              <a:avLst/>
              <a:gdLst>
                <a:gd name="T0" fmla="*/ 0 w 1664"/>
                <a:gd name="T1" fmla="*/ 416 h 416"/>
                <a:gd name="T2" fmla="*/ 832 w 1664"/>
                <a:gd name="T3" fmla="*/ 0 h 416"/>
                <a:gd name="T4" fmla="*/ 1664 w 1664"/>
                <a:gd name="T5" fmla="*/ 416 h 416"/>
                <a:gd name="T6" fmla="*/ 208 w 1664"/>
                <a:gd name="T7" fmla="*/ 312 h 416"/>
                <a:gd name="T8" fmla="*/ 0 w 1664"/>
                <a:gd name="T9" fmla="*/ 416 h 416"/>
              </a:gdLst>
              <a:ahLst/>
              <a:cxnLst>
                <a:cxn ang="0">
                  <a:pos x="T0" y="T1"/>
                </a:cxn>
                <a:cxn ang="0">
                  <a:pos x="T2" y="T3"/>
                </a:cxn>
                <a:cxn ang="0">
                  <a:pos x="T4" y="T5"/>
                </a:cxn>
                <a:cxn ang="0">
                  <a:pos x="T6" y="T7"/>
                </a:cxn>
                <a:cxn ang="0">
                  <a:pos x="T8" y="T9"/>
                </a:cxn>
              </a:cxnLst>
              <a:rect l="0" t="0" r="r" b="b"/>
              <a:pathLst>
                <a:path w="1664" h="416">
                  <a:moveTo>
                    <a:pt x="0" y="416"/>
                  </a:moveTo>
                  <a:cubicBezTo>
                    <a:pt x="0" y="187"/>
                    <a:pt x="373" y="0"/>
                    <a:pt x="832" y="0"/>
                  </a:cubicBezTo>
                  <a:cubicBezTo>
                    <a:pt x="1292" y="0"/>
                    <a:pt x="1664" y="187"/>
                    <a:pt x="1664" y="416"/>
                  </a:cubicBezTo>
                  <a:cubicBezTo>
                    <a:pt x="1320" y="187"/>
                    <a:pt x="668" y="140"/>
                    <a:pt x="208" y="312"/>
                  </a:cubicBezTo>
                  <a:cubicBezTo>
                    <a:pt x="130" y="342"/>
                    <a:pt x="60" y="377"/>
                    <a:pt x="0" y="416"/>
                  </a:cubicBezTo>
                </a:path>
              </a:pathLst>
            </a:custGeom>
            <a:solidFill>
              <a:srgbClr val="0070C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1" name="Freeform 32"/>
            <p:cNvSpPr>
              <a:spLocks noEditPoints="1"/>
            </p:cNvSpPr>
            <p:nvPr/>
          </p:nvSpPr>
          <p:spPr bwMode="auto">
            <a:xfrm>
              <a:off x="8321675" y="2236788"/>
              <a:ext cx="400050" cy="341313"/>
            </a:xfrm>
            <a:custGeom>
              <a:avLst/>
              <a:gdLst>
                <a:gd name="T0" fmla="*/ 252 w 252"/>
                <a:gd name="T1" fmla="*/ 22 h 215"/>
                <a:gd name="T2" fmla="*/ 44 w 252"/>
                <a:gd name="T3" fmla="*/ 215 h 215"/>
                <a:gd name="T4" fmla="*/ 26 w 252"/>
                <a:gd name="T5" fmla="*/ 112 h 215"/>
                <a:gd name="T6" fmla="*/ 56 w 252"/>
                <a:gd name="T7" fmla="*/ 106 h 215"/>
                <a:gd name="T8" fmla="*/ 69 w 252"/>
                <a:gd name="T9" fmla="*/ 182 h 215"/>
                <a:gd name="T10" fmla="*/ 44 w 252"/>
                <a:gd name="T11" fmla="*/ 174 h 215"/>
                <a:gd name="T12" fmla="*/ 232 w 252"/>
                <a:gd name="T13" fmla="*/ 0 h 215"/>
                <a:gd name="T14" fmla="*/ 252 w 252"/>
                <a:gd name="T15" fmla="*/ 22 h 215"/>
                <a:gd name="T16" fmla="*/ 0 w 252"/>
                <a:gd name="T17" fmla="*/ 131 h 215"/>
                <a:gd name="T18" fmla="*/ 28 w 252"/>
                <a:gd name="T19" fmla="*/ 36 h 215"/>
                <a:gd name="T20" fmla="*/ 87 w 252"/>
                <a:gd name="T21" fmla="*/ 116 h 215"/>
                <a:gd name="T22" fmla="*/ 0 w 252"/>
                <a:gd name="T23" fmla="*/ 131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2" h="215">
                  <a:moveTo>
                    <a:pt x="252" y="22"/>
                  </a:moveTo>
                  <a:lnTo>
                    <a:pt x="44" y="215"/>
                  </a:lnTo>
                  <a:lnTo>
                    <a:pt x="26" y="112"/>
                  </a:lnTo>
                  <a:lnTo>
                    <a:pt x="56" y="106"/>
                  </a:lnTo>
                  <a:lnTo>
                    <a:pt x="69" y="182"/>
                  </a:lnTo>
                  <a:lnTo>
                    <a:pt x="44" y="174"/>
                  </a:lnTo>
                  <a:lnTo>
                    <a:pt x="232" y="0"/>
                  </a:lnTo>
                  <a:lnTo>
                    <a:pt x="252" y="22"/>
                  </a:lnTo>
                  <a:close/>
                  <a:moveTo>
                    <a:pt x="0" y="131"/>
                  </a:moveTo>
                  <a:lnTo>
                    <a:pt x="28" y="36"/>
                  </a:lnTo>
                  <a:lnTo>
                    <a:pt x="87" y="116"/>
                  </a:lnTo>
                  <a:lnTo>
                    <a:pt x="0" y="131"/>
                  </a:lnTo>
                  <a:close/>
                </a:path>
              </a:pathLst>
            </a:custGeom>
            <a:solidFill>
              <a:srgbClr val="FFC000"/>
            </a:solidFill>
            <a:ln w="0" cap="flat">
              <a:solidFill>
                <a:srgbClr val="FFC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Freeform 33"/>
            <p:cNvSpPr>
              <a:spLocks noEditPoints="1"/>
            </p:cNvSpPr>
            <p:nvPr/>
          </p:nvSpPr>
          <p:spPr bwMode="auto">
            <a:xfrm>
              <a:off x="7450138" y="2159000"/>
              <a:ext cx="336550" cy="354013"/>
            </a:xfrm>
            <a:custGeom>
              <a:avLst/>
              <a:gdLst>
                <a:gd name="T0" fmla="*/ 27 w 212"/>
                <a:gd name="T1" fmla="*/ 0 h 223"/>
                <a:gd name="T2" fmla="*/ 153 w 212"/>
                <a:gd name="T3" fmla="*/ 184 h 223"/>
                <a:gd name="T4" fmla="*/ 125 w 212"/>
                <a:gd name="T5" fmla="*/ 185 h 223"/>
                <a:gd name="T6" fmla="*/ 156 w 212"/>
                <a:gd name="T7" fmla="*/ 133 h 223"/>
                <a:gd name="T8" fmla="*/ 184 w 212"/>
                <a:gd name="T9" fmla="*/ 150 h 223"/>
                <a:gd name="T10" fmla="*/ 140 w 212"/>
                <a:gd name="T11" fmla="*/ 223 h 223"/>
                <a:gd name="T12" fmla="*/ 0 w 212"/>
                <a:gd name="T13" fmla="*/ 18 h 223"/>
                <a:gd name="T14" fmla="*/ 27 w 212"/>
                <a:gd name="T15" fmla="*/ 0 h 223"/>
                <a:gd name="T16" fmla="*/ 120 w 212"/>
                <a:gd name="T17" fmla="*/ 131 h 223"/>
                <a:gd name="T18" fmla="*/ 212 w 212"/>
                <a:gd name="T19" fmla="*/ 72 h 223"/>
                <a:gd name="T20" fmla="*/ 203 w 212"/>
                <a:gd name="T21" fmla="*/ 181 h 223"/>
                <a:gd name="T22" fmla="*/ 120 w 212"/>
                <a:gd name="T23" fmla="*/ 131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12" h="223">
                  <a:moveTo>
                    <a:pt x="27" y="0"/>
                  </a:moveTo>
                  <a:lnTo>
                    <a:pt x="153" y="184"/>
                  </a:lnTo>
                  <a:lnTo>
                    <a:pt x="125" y="185"/>
                  </a:lnTo>
                  <a:lnTo>
                    <a:pt x="156" y="133"/>
                  </a:lnTo>
                  <a:lnTo>
                    <a:pt x="184" y="150"/>
                  </a:lnTo>
                  <a:lnTo>
                    <a:pt x="140" y="223"/>
                  </a:lnTo>
                  <a:lnTo>
                    <a:pt x="0" y="18"/>
                  </a:lnTo>
                  <a:lnTo>
                    <a:pt x="27" y="0"/>
                  </a:lnTo>
                  <a:close/>
                  <a:moveTo>
                    <a:pt x="120" y="131"/>
                  </a:moveTo>
                  <a:lnTo>
                    <a:pt x="212" y="72"/>
                  </a:lnTo>
                  <a:lnTo>
                    <a:pt x="203" y="181"/>
                  </a:lnTo>
                  <a:lnTo>
                    <a:pt x="120" y="131"/>
                  </a:lnTo>
                  <a:close/>
                </a:path>
              </a:pathLst>
            </a:custGeom>
            <a:solidFill>
              <a:srgbClr val="FFC000"/>
            </a:solidFill>
            <a:ln w="0" cap="flat">
              <a:solidFill>
                <a:srgbClr val="FFC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3" name="Freeform 34"/>
            <p:cNvSpPr>
              <a:spLocks/>
            </p:cNvSpPr>
            <p:nvPr/>
          </p:nvSpPr>
          <p:spPr bwMode="auto">
            <a:xfrm>
              <a:off x="5991225" y="1568450"/>
              <a:ext cx="3611563" cy="639763"/>
            </a:xfrm>
            <a:custGeom>
              <a:avLst/>
              <a:gdLst>
                <a:gd name="T0" fmla="*/ 0 w 2275"/>
                <a:gd name="T1" fmla="*/ 0 h 403"/>
                <a:gd name="T2" fmla="*/ 176 w 2275"/>
                <a:gd name="T3" fmla="*/ 403 h 403"/>
                <a:gd name="T4" fmla="*/ 2099 w 2275"/>
                <a:gd name="T5" fmla="*/ 403 h 403"/>
                <a:gd name="T6" fmla="*/ 2275 w 2275"/>
                <a:gd name="T7" fmla="*/ 0 h 403"/>
                <a:gd name="T8" fmla="*/ 0 w 2275"/>
                <a:gd name="T9" fmla="*/ 0 h 403"/>
              </a:gdLst>
              <a:ahLst/>
              <a:cxnLst>
                <a:cxn ang="0">
                  <a:pos x="T0" y="T1"/>
                </a:cxn>
                <a:cxn ang="0">
                  <a:pos x="T2" y="T3"/>
                </a:cxn>
                <a:cxn ang="0">
                  <a:pos x="T4" y="T5"/>
                </a:cxn>
                <a:cxn ang="0">
                  <a:pos x="T6" y="T7"/>
                </a:cxn>
                <a:cxn ang="0">
                  <a:pos x="T8" y="T9"/>
                </a:cxn>
              </a:cxnLst>
              <a:rect l="0" t="0" r="r" b="b"/>
              <a:pathLst>
                <a:path w="2275" h="403">
                  <a:moveTo>
                    <a:pt x="0" y="0"/>
                  </a:moveTo>
                  <a:lnTo>
                    <a:pt x="176" y="403"/>
                  </a:lnTo>
                  <a:lnTo>
                    <a:pt x="2099" y="403"/>
                  </a:lnTo>
                  <a:lnTo>
                    <a:pt x="2275" y="0"/>
                  </a:lnTo>
                  <a:lnTo>
                    <a:pt x="0" y="0"/>
                  </a:lnTo>
                  <a:close/>
                </a:path>
              </a:pathLst>
            </a:custGeom>
            <a:solidFill>
              <a:srgbClr val="E2F0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35"/>
            <p:cNvSpPr>
              <a:spLocks/>
            </p:cNvSpPr>
            <p:nvPr/>
          </p:nvSpPr>
          <p:spPr bwMode="auto">
            <a:xfrm>
              <a:off x="5991225" y="1568450"/>
              <a:ext cx="3611563" cy="639763"/>
            </a:xfrm>
            <a:custGeom>
              <a:avLst/>
              <a:gdLst>
                <a:gd name="T0" fmla="*/ 0 w 2275"/>
                <a:gd name="T1" fmla="*/ 0 h 403"/>
                <a:gd name="T2" fmla="*/ 176 w 2275"/>
                <a:gd name="T3" fmla="*/ 403 h 403"/>
                <a:gd name="T4" fmla="*/ 2099 w 2275"/>
                <a:gd name="T5" fmla="*/ 403 h 403"/>
                <a:gd name="T6" fmla="*/ 2275 w 2275"/>
                <a:gd name="T7" fmla="*/ 0 h 403"/>
                <a:gd name="T8" fmla="*/ 0 w 2275"/>
                <a:gd name="T9" fmla="*/ 0 h 403"/>
              </a:gdLst>
              <a:ahLst/>
              <a:cxnLst>
                <a:cxn ang="0">
                  <a:pos x="T0" y="T1"/>
                </a:cxn>
                <a:cxn ang="0">
                  <a:pos x="T2" y="T3"/>
                </a:cxn>
                <a:cxn ang="0">
                  <a:pos x="T4" y="T5"/>
                </a:cxn>
                <a:cxn ang="0">
                  <a:pos x="T6" y="T7"/>
                </a:cxn>
                <a:cxn ang="0">
                  <a:pos x="T8" y="T9"/>
                </a:cxn>
              </a:cxnLst>
              <a:rect l="0" t="0" r="r" b="b"/>
              <a:pathLst>
                <a:path w="2275" h="403">
                  <a:moveTo>
                    <a:pt x="0" y="0"/>
                  </a:moveTo>
                  <a:lnTo>
                    <a:pt x="176" y="403"/>
                  </a:lnTo>
                  <a:lnTo>
                    <a:pt x="2099" y="403"/>
                  </a:lnTo>
                  <a:lnTo>
                    <a:pt x="2275" y="0"/>
                  </a:lnTo>
                  <a:lnTo>
                    <a:pt x="0" y="0"/>
                  </a:lnTo>
                  <a:close/>
                </a:path>
              </a:pathLst>
            </a:custGeom>
            <a:noFill/>
            <a:ln w="6350" cap="flat">
              <a:solidFill>
                <a:srgbClr val="41719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36"/>
            <p:cNvSpPr>
              <a:spLocks/>
            </p:cNvSpPr>
            <p:nvPr/>
          </p:nvSpPr>
          <p:spPr bwMode="auto">
            <a:xfrm>
              <a:off x="6483350" y="1676400"/>
              <a:ext cx="639763" cy="458788"/>
            </a:xfrm>
            <a:custGeom>
              <a:avLst/>
              <a:gdLst>
                <a:gd name="T0" fmla="*/ 0 w 1520"/>
                <a:gd name="T1" fmla="*/ 182 h 1088"/>
                <a:gd name="T2" fmla="*/ 182 w 1520"/>
                <a:gd name="T3" fmla="*/ 0 h 1088"/>
                <a:gd name="T4" fmla="*/ 1339 w 1520"/>
                <a:gd name="T5" fmla="*/ 0 h 1088"/>
                <a:gd name="T6" fmla="*/ 1520 w 1520"/>
                <a:gd name="T7" fmla="*/ 182 h 1088"/>
                <a:gd name="T8" fmla="*/ 1520 w 1520"/>
                <a:gd name="T9" fmla="*/ 907 h 1088"/>
                <a:gd name="T10" fmla="*/ 1339 w 1520"/>
                <a:gd name="T11" fmla="*/ 1088 h 1088"/>
                <a:gd name="T12" fmla="*/ 182 w 1520"/>
                <a:gd name="T13" fmla="*/ 1088 h 1088"/>
                <a:gd name="T14" fmla="*/ 0 w 1520"/>
                <a:gd name="T15" fmla="*/ 907 h 1088"/>
                <a:gd name="T16" fmla="*/ 0 w 1520"/>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088">
                  <a:moveTo>
                    <a:pt x="0" y="182"/>
                  </a:moveTo>
                  <a:cubicBezTo>
                    <a:pt x="0" y="82"/>
                    <a:pt x="82" y="0"/>
                    <a:pt x="182" y="0"/>
                  </a:cubicBezTo>
                  <a:lnTo>
                    <a:pt x="1339" y="0"/>
                  </a:lnTo>
                  <a:cubicBezTo>
                    <a:pt x="1439" y="0"/>
                    <a:pt x="1520" y="82"/>
                    <a:pt x="1520" y="182"/>
                  </a:cubicBezTo>
                  <a:lnTo>
                    <a:pt x="1520" y="907"/>
                  </a:lnTo>
                  <a:cubicBezTo>
                    <a:pt x="1520" y="1007"/>
                    <a:pt x="1439" y="1088"/>
                    <a:pt x="1339" y="1088"/>
                  </a:cubicBezTo>
                  <a:lnTo>
                    <a:pt x="182" y="1088"/>
                  </a:lnTo>
                  <a:cubicBezTo>
                    <a:pt x="82" y="1088"/>
                    <a:pt x="0" y="1007"/>
                    <a:pt x="0" y="907"/>
                  </a:cubicBezTo>
                  <a:lnTo>
                    <a:pt x="0" y="182"/>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6" name="Freeform 37"/>
            <p:cNvSpPr>
              <a:spLocks/>
            </p:cNvSpPr>
            <p:nvPr/>
          </p:nvSpPr>
          <p:spPr bwMode="auto">
            <a:xfrm>
              <a:off x="6483350" y="1676400"/>
              <a:ext cx="639763" cy="458788"/>
            </a:xfrm>
            <a:custGeom>
              <a:avLst/>
              <a:gdLst>
                <a:gd name="T0" fmla="*/ 0 w 1520"/>
                <a:gd name="T1" fmla="*/ 182 h 1088"/>
                <a:gd name="T2" fmla="*/ 182 w 1520"/>
                <a:gd name="T3" fmla="*/ 0 h 1088"/>
                <a:gd name="T4" fmla="*/ 1339 w 1520"/>
                <a:gd name="T5" fmla="*/ 0 h 1088"/>
                <a:gd name="T6" fmla="*/ 1520 w 1520"/>
                <a:gd name="T7" fmla="*/ 182 h 1088"/>
                <a:gd name="T8" fmla="*/ 1520 w 1520"/>
                <a:gd name="T9" fmla="*/ 907 h 1088"/>
                <a:gd name="T10" fmla="*/ 1339 w 1520"/>
                <a:gd name="T11" fmla="*/ 1088 h 1088"/>
                <a:gd name="T12" fmla="*/ 182 w 1520"/>
                <a:gd name="T13" fmla="*/ 1088 h 1088"/>
                <a:gd name="T14" fmla="*/ 0 w 1520"/>
                <a:gd name="T15" fmla="*/ 907 h 1088"/>
                <a:gd name="T16" fmla="*/ 0 w 1520"/>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088">
                  <a:moveTo>
                    <a:pt x="0" y="182"/>
                  </a:moveTo>
                  <a:cubicBezTo>
                    <a:pt x="0" y="82"/>
                    <a:pt x="82" y="0"/>
                    <a:pt x="182" y="0"/>
                  </a:cubicBezTo>
                  <a:lnTo>
                    <a:pt x="1339" y="0"/>
                  </a:lnTo>
                  <a:cubicBezTo>
                    <a:pt x="1439" y="0"/>
                    <a:pt x="1520" y="82"/>
                    <a:pt x="1520" y="182"/>
                  </a:cubicBezTo>
                  <a:lnTo>
                    <a:pt x="1520" y="907"/>
                  </a:lnTo>
                  <a:cubicBezTo>
                    <a:pt x="1520" y="1007"/>
                    <a:pt x="1439" y="1088"/>
                    <a:pt x="1339" y="1088"/>
                  </a:cubicBezTo>
                  <a:lnTo>
                    <a:pt x="182" y="1088"/>
                  </a:lnTo>
                  <a:cubicBezTo>
                    <a:pt x="82" y="1088"/>
                    <a:pt x="0" y="1007"/>
                    <a:pt x="0" y="907"/>
                  </a:cubicBezTo>
                  <a:lnTo>
                    <a:pt x="0" y="182"/>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38"/>
            <p:cNvSpPr>
              <a:spLocks/>
            </p:cNvSpPr>
            <p:nvPr/>
          </p:nvSpPr>
          <p:spPr bwMode="auto">
            <a:xfrm>
              <a:off x="6618288" y="1608138"/>
              <a:ext cx="390525" cy="134938"/>
            </a:xfrm>
            <a:custGeom>
              <a:avLst/>
              <a:gdLst>
                <a:gd name="T0" fmla="*/ 0 w 928"/>
                <a:gd name="T1" fmla="*/ 54 h 320"/>
                <a:gd name="T2" fmla="*/ 54 w 928"/>
                <a:gd name="T3" fmla="*/ 0 h 320"/>
                <a:gd name="T4" fmla="*/ 875 w 928"/>
                <a:gd name="T5" fmla="*/ 0 h 320"/>
                <a:gd name="T6" fmla="*/ 928 w 928"/>
                <a:gd name="T7" fmla="*/ 54 h 320"/>
                <a:gd name="T8" fmla="*/ 928 w 928"/>
                <a:gd name="T9" fmla="*/ 267 h 320"/>
                <a:gd name="T10" fmla="*/ 875 w 928"/>
                <a:gd name="T11" fmla="*/ 320 h 320"/>
                <a:gd name="T12" fmla="*/ 54 w 928"/>
                <a:gd name="T13" fmla="*/ 320 h 320"/>
                <a:gd name="T14" fmla="*/ 0 w 928"/>
                <a:gd name="T15" fmla="*/ 267 h 320"/>
                <a:gd name="T16" fmla="*/ 0 w 928"/>
                <a:gd name="T17" fmla="*/ 54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320">
                  <a:moveTo>
                    <a:pt x="0" y="54"/>
                  </a:moveTo>
                  <a:cubicBezTo>
                    <a:pt x="0" y="24"/>
                    <a:pt x="24" y="0"/>
                    <a:pt x="54" y="0"/>
                  </a:cubicBezTo>
                  <a:lnTo>
                    <a:pt x="875" y="0"/>
                  </a:lnTo>
                  <a:cubicBezTo>
                    <a:pt x="905" y="0"/>
                    <a:pt x="928" y="24"/>
                    <a:pt x="928" y="54"/>
                  </a:cubicBezTo>
                  <a:lnTo>
                    <a:pt x="928" y="267"/>
                  </a:lnTo>
                  <a:cubicBezTo>
                    <a:pt x="928" y="297"/>
                    <a:pt x="905" y="320"/>
                    <a:pt x="875" y="320"/>
                  </a:cubicBezTo>
                  <a:lnTo>
                    <a:pt x="54" y="320"/>
                  </a:lnTo>
                  <a:cubicBezTo>
                    <a:pt x="24" y="320"/>
                    <a:pt x="0" y="297"/>
                    <a:pt x="0" y="267"/>
                  </a:cubicBezTo>
                  <a:lnTo>
                    <a:pt x="0" y="54"/>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8" name="Freeform 39"/>
            <p:cNvSpPr>
              <a:spLocks/>
            </p:cNvSpPr>
            <p:nvPr/>
          </p:nvSpPr>
          <p:spPr bwMode="auto">
            <a:xfrm>
              <a:off x="6618288" y="1608138"/>
              <a:ext cx="390525" cy="134938"/>
            </a:xfrm>
            <a:custGeom>
              <a:avLst/>
              <a:gdLst>
                <a:gd name="T0" fmla="*/ 0 w 928"/>
                <a:gd name="T1" fmla="*/ 54 h 320"/>
                <a:gd name="T2" fmla="*/ 54 w 928"/>
                <a:gd name="T3" fmla="*/ 0 h 320"/>
                <a:gd name="T4" fmla="*/ 875 w 928"/>
                <a:gd name="T5" fmla="*/ 0 h 320"/>
                <a:gd name="T6" fmla="*/ 928 w 928"/>
                <a:gd name="T7" fmla="*/ 54 h 320"/>
                <a:gd name="T8" fmla="*/ 928 w 928"/>
                <a:gd name="T9" fmla="*/ 267 h 320"/>
                <a:gd name="T10" fmla="*/ 875 w 928"/>
                <a:gd name="T11" fmla="*/ 320 h 320"/>
                <a:gd name="T12" fmla="*/ 54 w 928"/>
                <a:gd name="T13" fmla="*/ 320 h 320"/>
                <a:gd name="T14" fmla="*/ 0 w 928"/>
                <a:gd name="T15" fmla="*/ 267 h 320"/>
                <a:gd name="T16" fmla="*/ 0 w 928"/>
                <a:gd name="T17" fmla="*/ 54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320">
                  <a:moveTo>
                    <a:pt x="0" y="54"/>
                  </a:moveTo>
                  <a:cubicBezTo>
                    <a:pt x="0" y="24"/>
                    <a:pt x="24" y="0"/>
                    <a:pt x="54" y="0"/>
                  </a:cubicBezTo>
                  <a:lnTo>
                    <a:pt x="875" y="0"/>
                  </a:lnTo>
                  <a:cubicBezTo>
                    <a:pt x="905" y="0"/>
                    <a:pt x="928" y="24"/>
                    <a:pt x="928" y="54"/>
                  </a:cubicBezTo>
                  <a:lnTo>
                    <a:pt x="928" y="267"/>
                  </a:lnTo>
                  <a:cubicBezTo>
                    <a:pt x="928" y="297"/>
                    <a:pt x="905" y="320"/>
                    <a:pt x="875" y="320"/>
                  </a:cubicBezTo>
                  <a:lnTo>
                    <a:pt x="54" y="320"/>
                  </a:lnTo>
                  <a:cubicBezTo>
                    <a:pt x="24" y="320"/>
                    <a:pt x="0" y="297"/>
                    <a:pt x="0" y="267"/>
                  </a:cubicBezTo>
                  <a:lnTo>
                    <a:pt x="0" y="54"/>
                  </a:lnTo>
                  <a:close/>
                </a:path>
              </a:pathLst>
            </a:custGeom>
            <a:noFill/>
            <a:ln w="635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Rectangle 40"/>
            <p:cNvSpPr>
              <a:spLocks noChangeArrowheads="1"/>
            </p:cNvSpPr>
            <p:nvPr/>
          </p:nvSpPr>
          <p:spPr bwMode="auto">
            <a:xfrm>
              <a:off x="6727825" y="1636713"/>
              <a:ext cx="120650"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ＭＳ Ｐゴシック" pitchFamily="50" charset="-128"/>
                  <a:ea typeface="ＭＳ Ｐゴシック" pitchFamily="50" charset="-128"/>
                  <a:cs typeface="ＭＳ Ｐゴシック" pitchFamily="50" charset="-128"/>
                </a:rPr>
                <a:t>患者</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0" name="Freeform 41"/>
            <p:cNvSpPr>
              <a:spLocks/>
            </p:cNvSpPr>
            <p:nvPr/>
          </p:nvSpPr>
          <p:spPr bwMode="auto">
            <a:xfrm>
              <a:off x="7877175" y="1670050"/>
              <a:ext cx="585788" cy="457200"/>
            </a:xfrm>
            <a:custGeom>
              <a:avLst/>
              <a:gdLst>
                <a:gd name="T0" fmla="*/ 0 w 1392"/>
                <a:gd name="T1" fmla="*/ 182 h 1088"/>
                <a:gd name="T2" fmla="*/ 182 w 1392"/>
                <a:gd name="T3" fmla="*/ 0 h 1088"/>
                <a:gd name="T4" fmla="*/ 1211 w 1392"/>
                <a:gd name="T5" fmla="*/ 0 h 1088"/>
                <a:gd name="T6" fmla="*/ 1392 w 1392"/>
                <a:gd name="T7" fmla="*/ 182 h 1088"/>
                <a:gd name="T8" fmla="*/ 1392 w 1392"/>
                <a:gd name="T9" fmla="*/ 907 h 1088"/>
                <a:gd name="T10" fmla="*/ 1211 w 1392"/>
                <a:gd name="T11" fmla="*/ 1088 h 1088"/>
                <a:gd name="T12" fmla="*/ 182 w 1392"/>
                <a:gd name="T13" fmla="*/ 1088 h 1088"/>
                <a:gd name="T14" fmla="*/ 0 w 1392"/>
                <a:gd name="T15" fmla="*/ 907 h 1088"/>
                <a:gd name="T16" fmla="*/ 0 w 1392"/>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2" h="1088">
                  <a:moveTo>
                    <a:pt x="0" y="182"/>
                  </a:moveTo>
                  <a:cubicBezTo>
                    <a:pt x="0" y="82"/>
                    <a:pt x="82" y="0"/>
                    <a:pt x="182" y="0"/>
                  </a:cubicBezTo>
                  <a:lnTo>
                    <a:pt x="1211" y="0"/>
                  </a:lnTo>
                  <a:cubicBezTo>
                    <a:pt x="1311" y="0"/>
                    <a:pt x="1392" y="82"/>
                    <a:pt x="1392" y="182"/>
                  </a:cubicBezTo>
                  <a:lnTo>
                    <a:pt x="1392" y="907"/>
                  </a:lnTo>
                  <a:cubicBezTo>
                    <a:pt x="1392" y="1007"/>
                    <a:pt x="1311" y="1088"/>
                    <a:pt x="1211" y="1088"/>
                  </a:cubicBezTo>
                  <a:lnTo>
                    <a:pt x="182" y="1088"/>
                  </a:lnTo>
                  <a:cubicBezTo>
                    <a:pt x="82" y="1088"/>
                    <a:pt x="0" y="1007"/>
                    <a:pt x="0" y="907"/>
                  </a:cubicBezTo>
                  <a:lnTo>
                    <a:pt x="0" y="182"/>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1" name="Freeform 42"/>
            <p:cNvSpPr>
              <a:spLocks/>
            </p:cNvSpPr>
            <p:nvPr/>
          </p:nvSpPr>
          <p:spPr bwMode="auto">
            <a:xfrm>
              <a:off x="7877175" y="1670050"/>
              <a:ext cx="585788" cy="457200"/>
            </a:xfrm>
            <a:custGeom>
              <a:avLst/>
              <a:gdLst>
                <a:gd name="T0" fmla="*/ 0 w 1392"/>
                <a:gd name="T1" fmla="*/ 182 h 1088"/>
                <a:gd name="T2" fmla="*/ 182 w 1392"/>
                <a:gd name="T3" fmla="*/ 0 h 1088"/>
                <a:gd name="T4" fmla="*/ 1211 w 1392"/>
                <a:gd name="T5" fmla="*/ 0 h 1088"/>
                <a:gd name="T6" fmla="*/ 1392 w 1392"/>
                <a:gd name="T7" fmla="*/ 182 h 1088"/>
                <a:gd name="T8" fmla="*/ 1392 w 1392"/>
                <a:gd name="T9" fmla="*/ 907 h 1088"/>
                <a:gd name="T10" fmla="*/ 1211 w 1392"/>
                <a:gd name="T11" fmla="*/ 1088 h 1088"/>
                <a:gd name="T12" fmla="*/ 182 w 1392"/>
                <a:gd name="T13" fmla="*/ 1088 h 1088"/>
                <a:gd name="T14" fmla="*/ 0 w 1392"/>
                <a:gd name="T15" fmla="*/ 907 h 1088"/>
                <a:gd name="T16" fmla="*/ 0 w 1392"/>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2" h="1088">
                  <a:moveTo>
                    <a:pt x="0" y="182"/>
                  </a:moveTo>
                  <a:cubicBezTo>
                    <a:pt x="0" y="82"/>
                    <a:pt x="82" y="0"/>
                    <a:pt x="182" y="0"/>
                  </a:cubicBezTo>
                  <a:lnTo>
                    <a:pt x="1211" y="0"/>
                  </a:lnTo>
                  <a:cubicBezTo>
                    <a:pt x="1311" y="0"/>
                    <a:pt x="1392" y="82"/>
                    <a:pt x="1392" y="182"/>
                  </a:cubicBezTo>
                  <a:lnTo>
                    <a:pt x="1392" y="907"/>
                  </a:lnTo>
                  <a:cubicBezTo>
                    <a:pt x="1392" y="1007"/>
                    <a:pt x="1311" y="1088"/>
                    <a:pt x="1211" y="1088"/>
                  </a:cubicBezTo>
                  <a:lnTo>
                    <a:pt x="182" y="1088"/>
                  </a:lnTo>
                  <a:cubicBezTo>
                    <a:pt x="82" y="1088"/>
                    <a:pt x="0" y="1007"/>
                    <a:pt x="0" y="907"/>
                  </a:cubicBezTo>
                  <a:lnTo>
                    <a:pt x="0" y="182"/>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Rectangle 43"/>
            <p:cNvSpPr>
              <a:spLocks noChangeArrowheads="1"/>
            </p:cNvSpPr>
            <p:nvPr/>
          </p:nvSpPr>
          <p:spPr bwMode="auto">
            <a:xfrm>
              <a:off x="7999413" y="1751013"/>
              <a:ext cx="330200" cy="296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103" name="Picture 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2588" y="1754188"/>
              <a:ext cx="330200"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 name="Rectangle 45"/>
            <p:cNvSpPr>
              <a:spLocks noChangeArrowheads="1"/>
            </p:cNvSpPr>
            <p:nvPr/>
          </p:nvSpPr>
          <p:spPr bwMode="auto">
            <a:xfrm>
              <a:off x="7999413" y="1751013"/>
              <a:ext cx="330200" cy="2968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105" name="Group 246"/>
            <p:cNvGrpSpPr>
              <a:grpSpLocks/>
            </p:cNvGrpSpPr>
            <p:nvPr/>
          </p:nvGrpSpPr>
          <p:grpSpPr bwMode="auto">
            <a:xfrm>
              <a:off x="8008938" y="1760538"/>
              <a:ext cx="319088" cy="285750"/>
              <a:chOff x="5045" y="1109"/>
              <a:chExt cx="201" cy="180"/>
            </a:xfrm>
          </p:grpSpPr>
          <p:sp>
            <p:nvSpPr>
              <p:cNvPr id="211" name="Freeform 46"/>
              <p:cNvSpPr>
                <a:spLocks/>
              </p:cNvSpPr>
              <p:nvPr/>
            </p:nvSpPr>
            <p:spPr bwMode="auto">
              <a:xfrm>
                <a:off x="5045" y="1109"/>
                <a:ext cx="201" cy="180"/>
              </a:xfrm>
              <a:custGeom>
                <a:avLst/>
                <a:gdLst>
                  <a:gd name="T0" fmla="*/ 64 w 201"/>
                  <a:gd name="T1" fmla="*/ 10 h 180"/>
                  <a:gd name="T2" fmla="*/ 82 w 201"/>
                  <a:gd name="T3" fmla="*/ 14 h 180"/>
                  <a:gd name="T4" fmla="*/ 101 w 201"/>
                  <a:gd name="T5" fmla="*/ 10 h 180"/>
                  <a:gd name="T6" fmla="*/ 110 w 201"/>
                  <a:gd name="T7" fmla="*/ 17 h 180"/>
                  <a:gd name="T8" fmla="*/ 127 w 201"/>
                  <a:gd name="T9" fmla="*/ 25 h 180"/>
                  <a:gd name="T10" fmla="*/ 140 w 201"/>
                  <a:gd name="T11" fmla="*/ 22 h 180"/>
                  <a:gd name="T12" fmla="*/ 149 w 201"/>
                  <a:gd name="T13" fmla="*/ 28 h 180"/>
                  <a:gd name="T14" fmla="*/ 166 w 201"/>
                  <a:gd name="T15" fmla="*/ 48 h 180"/>
                  <a:gd name="T16" fmla="*/ 179 w 201"/>
                  <a:gd name="T17" fmla="*/ 76 h 180"/>
                  <a:gd name="T18" fmla="*/ 183 w 201"/>
                  <a:gd name="T19" fmla="*/ 91 h 180"/>
                  <a:gd name="T20" fmla="*/ 188 w 201"/>
                  <a:gd name="T21" fmla="*/ 123 h 180"/>
                  <a:gd name="T22" fmla="*/ 192 w 201"/>
                  <a:gd name="T23" fmla="*/ 146 h 180"/>
                  <a:gd name="T24" fmla="*/ 200 w 201"/>
                  <a:gd name="T25" fmla="*/ 166 h 180"/>
                  <a:gd name="T26" fmla="*/ 200 w 201"/>
                  <a:gd name="T27" fmla="*/ 175 h 180"/>
                  <a:gd name="T28" fmla="*/ 196 w 201"/>
                  <a:gd name="T29" fmla="*/ 180 h 180"/>
                  <a:gd name="T30" fmla="*/ 184 w 201"/>
                  <a:gd name="T31" fmla="*/ 177 h 180"/>
                  <a:gd name="T32" fmla="*/ 155 w 201"/>
                  <a:gd name="T33" fmla="*/ 164 h 180"/>
                  <a:gd name="T34" fmla="*/ 145 w 201"/>
                  <a:gd name="T35" fmla="*/ 164 h 180"/>
                  <a:gd name="T36" fmla="*/ 126 w 201"/>
                  <a:gd name="T37" fmla="*/ 157 h 180"/>
                  <a:gd name="T38" fmla="*/ 113 w 201"/>
                  <a:gd name="T39" fmla="*/ 158 h 180"/>
                  <a:gd name="T40" fmla="*/ 103 w 201"/>
                  <a:gd name="T41" fmla="*/ 156 h 180"/>
                  <a:gd name="T42" fmla="*/ 85 w 201"/>
                  <a:gd name="T43" fmla="*/ 147 h 180"/>
                  <a:gd name="T44" fmla="*/ 64 w 201"/>
                  <a:gd name="T45" fmla="*/ 133 h 180"/>
                  <a:gd name="T46" fmla="*/ 61 w 201"/>
                  <a:gd name="T47" fmla="*/ 133 h 180"/>
                  <a:gd name="T48" fmla="*/ 57 w 201"/>
                  <a:gd name="T49" fmla="*/ 137 h 180"/>
                  <a:gd name="T50" fmla="*/ 54 w 201"/>
                  <a:gd name="T51" fmla="*/ 139 h 180"/>
                  <a:gd name="T52" fmla="*/ 49 w 201"/>
                  <a:gd name="T53" fmla="*/ 138 h 180"/>
                  <a:gd name="T54" fmla="*/ 46 w 201"/>
                  <a:gd name="T55" fmla="*/ 138 h 180"/>
                  <a:gd name="T56" fmla="*/ 44 w 201"/>
                  <a:gd name="T57" fmla="*/ 136 h 180"/>
                  <a:gd name="T58" fmla="*/ 40 w 201"/>
                  <a:gd name="T59" fmla="*/ 135 h 180"/>
                  <a:gd name="T60" fmla="*/ 40 w 201"/>
                  <a:gd name="T61" fmla="*/ 129 h 180"/>
                  <a:gd name="T62" fmla="*/ 38 w 201"/>
                  <a:gd name="T63" fmla="*/ 125 h 180"/>
                  <a:gd name="T64" fmla="*/ 34 w 201"/>
                  <a:gd name="T65" fmla="*/ 125 h 180"/>
                  <a:gd name="T66" fmla="*/ 33 w 201"/>
                  <a:gd name="T67" fmla="*/ 132 h 180"/>
                  <a:gd name="T68" fmla="*/ 35 w 201"/>
                  <a:gd name="T69" fmla="*/ 139 h 180"/>
                  <a:gd name="T70" fmla="*/ 28 w 201"/>
                  <a:gd name="T71" fmla="*/ 140 h 180"/>
                  <a:gd name="T72" fmla="*/ 28 w 201"/>
                  <a:gd name="T73" fmla="*/ 133 h 180"/>
                  <a:gd name="T74" fmla="*/ 26 w 201"/>
                  <a:gd name="T75" fmla="*/ 137 h 180"/>
                  <a:gd name="T76" fmla="*/ 22 w 201"/>
                  <a:gd name="T77" fmla="*/ 137 h 180"/>
                  <a:gd name="T78" fmla="*/ 16 w 201"/>
                  <a:gd name="T79" fmla="*/ 137 h 180"/>
                  <a:gd name="T80" fmla="*/ 13 w 201"/>
                  <a:gd name="T81" fmla="*/ 133 h 180"/>
                  <a:gd name="T82" fmla="*/ 8 w 201"/>
                  <a:gd name="T83" fmla="*/ 131 h 180"/>
                  <a:gd name="T84" fmla="*/ 8 w 201"/>
                  <a:gd name="T85" fmla="*/ 125 h 180"/>
                  <a:gd name="T86" fmla="*/ 9 w 201"/>
                  <a:gd name="T87" fmla="*/ 120 h 180"/>
                  <a:gd name="T88" fmla="*/ 9 w 201"/>
                  <a:gd name="T89" fmla="*/ 115 h 180"/>
                  <a:gd name="T90" fmla="*/ 12 w 201"/>
                  <a:gd name="T91" fmla="*/ 108 h 180"/>
                  <a:gd name="T92" fmla="*/ 12 w 201"/>
                  <a:gd name="T93" fmla="*/ 103 h 180"/>
                  <a:gd name="T94" fmla="*/ 11 w 201"/>
                  <a:gd name="T95" fmla="*/ 97 h 180"/>
                  <a:gd name="T96" fmla="*/ 2 w 201"/>
                  <a:gd name="T97" fmla="*/ 88 h 180"/>
                  <a:gd name="T98" fmla="*/ 0 w 201"/>
                  <a:gd name="T99" fmla="*/ 73 h 180"/>
                  <a:gd name="T100" fmla="*/ 2 w 201"/>
                  <a:gd name="T101" fmla="*/ 61 h 180"/>
                  <a:gd name="T102" fmla="*/ 2 w 201"/>
                  <a:gd name="T103" fmla="*/ 51 h 180"/>
                  <a:gd name="T104" fmla="*/ 4 w 201"/>
                  <a:gd name="T105" fmla="*/ 43 h 180"/>
                  <a:gd name="T106" fmla="*/ 3 w 201"/>
                  <a:gd name="T107" fmla="*/ 26 h 180"/>
                  <a:gd name="T108" fmla="*/ 4 w 201"/>
                  <a:gd name="T109" fmla="*/ 17 h 180"/>
                  <a:gd name="T110" fmla="*/ 9 w 201"/>
                  <a:gd name="T111" fmla="*/ 12 h 180"/>
                  <a:gd name="T112" fmla="*/ 24 w 201"/>
                  <a:gd name="T113" fmla="*/ 7 h 180"/>
                  <a:gd name="T114" fmla="*/ 37 w 201"/>
                  <a:gd name="T115" fmla="*/ 2 h 180"/>
                  <a:gd name="T116" fmla="*/ 48 w 201"/>
                  <a:gd name="T117" fmla="*/ 0 h 180"/>
                  <a:gd name="T118" fmla="*/ 56 w 201"/>
                  <a:gd name="T119"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01" h="180">
                    <a:moveTo>
                      <a:pt x="56" y="4"/>
                    </a:moveTo>
                    <a:lnTo>
                      <a:pt x="58" y="5"/>
                    </a:lnTo>
                    <a:lnTo>
                      <a:pt x="60" y="7"/>
                    </a:lnTo>
                    <a:lnTo>
                      <a:pt x="64" y="10"/>
                    </a:lnTo>
                    <a:lnTo>
                      <a:pt x="67" y="14"/>
                    </a:lnTo>
                    <a:lnTo>
                      <a:pt x="69" y="16"/>
                    </a:lnTo>
                    <a:lnTo>
                      <a:pt x="71" y="18"/>
                    </a:lnTo>
                    <a:lnTo>
                      <a:pt x="82" y="14"/>
                    </a:lnTo>
                    <a:lnTo>
                      <a:pt x="94" y="9"/>
                    </a:lnTo>
                    <a:lnTo>
                      <a:pt x="96" y="9"/>
                    </a:lnTo>
                    <a:lnTo>
                      <a:pt x="98" y="9"/>
                    </a:lnTo>
                    <a:lnTo>
                      <a:pt x="101" y="10"/>
                    </a:lnTo>
                    <a:lnTo>
                      <a:pt x="103" y="11"/>
                    </a:lnTo>
                    <a:lnTo>
                      <a:pt x="105" y="12"/>
                    </a:lnTo>
                    <a:lnTo>
                      <a:pt x="107" y="14"/>
                    </a:lnTo>
                    <a:lnTo>
                      <a:pt x="110" y="17"/>
                    </a:lnTo>
                    <a:lnTo>
                      <a:pt x="117" y="21"/>
                    </a:lnTo>
                    <a:lnTo>
                      <a:pt x="120" y="23"/>
                    </a:lnTo>
                    <a:lnTo>
                      <a:pt x="123" y="25"/>
                    </a:lnTo>
                    <a:lnTo>
                      <a:pt x="127" y="25"/>
                    </a:lnTo>
                    <a:lnTo>
                      <a:pt x="131" y="24"/>
                    </a:lnTo>
                    <a:lnTo>
                      <a:pt x="135" y="23"/>
                    </a:lnTo>
                    <a:lnTo>
                      <a:pt x="139" y="23"/>
                    </a:lnTo>
                    <a:lnTo>
                      <a:pt x="140" y="22"/>
                    </a:lnTo>
                    <a:lnTo>
                      <a:pt x="142" y="23"/>
                    </a:lnTo>
                    <a:lnTo>
                      <a:pt x="144" y="24"/>
                    </a:lnTo>
                    <a:lnTo>
                      <a:pt x="147" y="25"/>
                    </a:lnTo>
                    <a:lnTo>
                      <a:pt x="149" y="28"/>
                    </a:lnTo>
                    <a:lnTo>
                      <a:pt x="154" y="33"/>
                    </a:lnTo>
                    <a:lnTo>
                      <a:pt x="159" y="38"/>
                    </a:lnTo>
                    <a:lnTo>
                      <a:pt x="163" y="43"/>
                    </a:lnTo>
                    <a:lnTo>
                      <a:pt x="166" y="48"/>
                    </a:lnTo>
                    <a:lnTo>
                      <a:pt x="170" y="54"/>
                    </a:lnTo>
                    <a:lnTo>
                      <a:pt x="173" y="60"/>
                    </a:lnTo>
                    <a:lnTo>
                      <a:pt x="177" y="71"/>
                    </a:lnTo>
                    <a:lnTo>
                      <a:pt x="179" y="76"/>
                    </a:lnTo>
                    <a:lnTo>
                      <a:pt x="180" y="79"/>
                    </a:lnTo>
                    <a:lnTo>
                      <a:pt x="181" y="82"/>
                    </a:lnTo>
                    <a:lnTo>
                      <a:pt x="182" y="86"/>
                    </a:lnTo>
                    <a:lnTo>
                      <a:pt x="183" y="91"/>
                    </a:lnTo>
                    <a:lnTo>
                      <a:pt x="185" y="100"/>
                    </a:lnTo>
                    <a:lnTo>
                      <a:pt x="186" y="109"/>
                    </a:lnTo>
                    <a:lnTo>
                      <a:pt x="188" y="118"/>
                    </a:lnTo>
                    <a:lnTo>
                      <a:pt x="188" y="123"/>
                    </a:lnTo>
                    <a:lnTo>
                      <a:pt x="189" y="128"/>
                    </a:lnTo>
                    <a:lnTo>
                      <a:pt x="190" y="139"/>
                    </a:lnTo>
                    <a:lnTo>
                      <a:pt x="191" y="142"/>
                    </a:lnTo>
                    <a:lnTo>
                      <a:pt x="192" y="146"/>
                    </a:lnTo>
                    <a:lnTo>
                      <a:pt x="193" y="149"/>
                    </a:lnTo>
                    <a:lnTo>
                      <a:pt x="194" y="153"/>
                    </a:lnTo>
                    <a:lnTo>
                      <a:pt x="197" y="159"/>
                    </a:lnTo>
                    <a:lnTo>
                      <a:pt x="200" y="166"/>
                    </a:lnTo>
                    <a:lnTo>
                      <a:pt x="201" y="168"/>
                    </a:lnTo>
                    <a:lnTo>
                      <a:pt x="201" y="170"/>
                    </a:lnTo>
                    <a:lnTo>
                      <a:pt x="201" y="173"/>
                    </a:lnTo>
                    <a:lnTo>
                      <a:pt x="200" y="175"/>
                    </a:lnTo>
                    <a:lnTo>
                      <a:pt x="199" y="177"/>
                    </a:lnTo>
                    <a:lnTo>
                      <a:pt x="198" y="178"/>
                    </a:lnTo>
                    <a:lnTo>
                      <a:pt x="197" y="179"/>
                    </a:lnTo>
                    <a:lnTo>
                      <a:pt x="196" y="180"/>
                    </a:lnTo>
                    <a:lnTo>
                      <a:pt x="192" y="180"/>
                    </a:lnTo>
                    <a:lnTo>
                      <a:pt x="189" y="179"/>
                    </a:lnTo>
                    <a:lnTo>
                      <a:pt x="187" y="178"/>
                    </a:lnTo>
                    <a:lnTo>
                      <a:pt x="184" y="177"/>
                    </a:lnTo>
                    <a:lnTo>
                      <a:pt x="178" y="174"/>
                    </a:lnTo>
                    <a:lnTo>
                      <a:pt x="172" y="171"/>
                    </a:lnTo>
                    <a:lnTo>
                      <a:pt x="156" y="163"/>
                    </a:lnTo>
                    <a:lnTo>
                      <a:pt x="155" y="164"/>
                    </a:lnTo>
                    <a:lnTo>
                      <a:pt x="153" y="165"/>
                    </a:lnTo>
                    <a:lnTo>
                      <a:pt x="151" y="165"/>
                    </a:lnTo>
                    <a:lnTo>
                      <a:pt x="149" y="165"/>
                    </a:lnTo>
                    <a:lnTo>
                      <a:pt x="145" y="164"/>
                    </a:lnTo>
                    <a:lnTo>
                      <a:pt x="141" y="163"/>
                    </a:lnTo>
                    <a:lnTo>
                      <a:pt x="136" y="161"/>
                    </a:lnTo>
                    <a:lnTo>
                      <a:pt x="131" y="159"/>
                    </a:lnTo>
                    <a:lnTo>
                      <a:pt x="126" y="157"/>
                    </a:lnTo>
                    <a:lnTo>
                      <a:pt x="121" y="154"/>
                    </a:lnTo>
                    <a:lnTo>
                      <a:pt x="118" y="156"/>
                    </a:lnTo>
                    <a:lnTo>
                      <a:pt x="114" y="157"/>
                    </a:lnTo>
                    <a:lnTo>
                      <a:pt x="113" y="158"/>
                    </a:lnTo>
                    <a:lnTo>
                      <a:pt x="111" y="158"/>
                    </a:lnTo>
                    <a:lnTo>
                      <a:pt x="109" y="158"/>
                    </a:lnTo>
                    <a:lnTo>
                      <a:pt x="107" y="158"/>
                    </a:lnTo>
                    <a:lnTo>
                      <a:pt x="103" y="156"/>
                    </a:lnTo>
                    <a:lnTo>
                      <a:pt x="99" y="154"/>
                    </a:lnTo>
                    <a:lnTo>
                      <a:pt x="96" y="152"/>
                    </a:lnTo>
                    <a:lnTo>
                      <a:pt x="92" y="151"/>
                    </a:lnTo>
                    <a:lnTo>
                      <a:pt x="85" y="147"/>
                    </a:lnTo>
                    <a:lnTo>
                      <a:pt x="77" y="143"/>
                    </a:lnTo>
                    <a:lnTo>
                      <a:pt x="70" y="139"/>
                    </a:lnTo>
                    <a:lnTo>
                      <a:pt x="67" y="136"/>
                    </a:lnTo>
                    <a:lnTo>
                      <a:pt x="64" y="133"/>
                    </a:lnTo>
                    <a:lnTo>
                      <a:pt x="63" y="133"/>
                    </a:lnTo>
                    <a:lnTo>
                      <a:pt x="62" y="132"/>
                    </a:lnTo>
                    <a:lnTo>
                      <a:pt x="61" y="132"/>
                    </a:lnTo>
                    <a:lnTo>
                      <a:pt x="61" y="133"/>
                    </a:lnTo>
                    <a:lnTo>
                      <a:pt x="59" y="134"/>
                    </a:lnTo>
                    <a:lnTo>
                      <a:pt x="59" y="134"/>
                    </a:lnTo>
                    <a:lnTo>
                      <a:pt x="58" y="134"/>
                    </a:lnTo>
                    <a:lnTo>
                      <a:pt x="57" y="137"/>
                    </a:lnTo>
                    <a:lnTo>
                      <a:pt x="56" y="138"/>
                    </a:lnTo>
                    <a:lnTo>
                      <a:pt x="56" y="138"/>
                    </a:lnTo>
                    <a:lnTo>
                      <a:pt x="55" y="139"/>
                    </a:lnTo>
                    <a:lnTo>
                      <a:pt x="54" y="139"/>
                    </a:lnTo>
                    <a:lnTo>
                      <a:pt x="53" y="139"/>
                    </a:lnTo>
                    <a:lnTo>
                      <a:pt x="52" y="138"/>
                    </a:lnTo>
                    <a:lnTo>
                      <a:pt x="50" y="138"/>
                    </a:lnTo>
                    <a:lnTo>
                      <a:pt x="49" y="138"/>
                    </a:lnTo>
                    <a:lnTo>
                      <a:pt x="49" y="138"/>
                    </a:lnTo>
                    <a:lnTo>
                      <a:pt x="48" y="139"/>
                    </a:lnTo>
                    <a:lnTo>
                      <a:pt x="47" y="139"/>
                    </a:lnTo>
                    <a:lnTo>
                      <a:pt x="46" y="138"/>
                    </a:lnTo>
                    <a:lnTo>
                      <a:pt x="45" y="138"/>
                    </a:lnTo>
                    <a:lnTo>
                      <a:pt x="45" y="137"/>
                    </a:lnTo>
                    <a:lnTo>
                      <a:pt x="44" y="136"/>
                    </a:lnTo>
                    <a:lnTo>
                      <a:pt x="44" y="136"/>
                    </a:lnTo>
                    <a:lnTo>
                      <a:pt x="43" y="136"/>
                    </a:lnTo>
                    <a:lnTo>
                      <a:pt x="42" y="136"/>
                    </a:lnTo>
                    <a:lnTo>
                      <a:pt x="41" y="136"/>
                    </a:lnTo>
                    <a:lnTo>
                      <a:pt x="40" y="135"/>
                    </a:lnTo>
                    <a:lnTo>
                      <a:pt x="39" y="134"/>
                    </a:lnTo>
                    <a:lnTo>
                      <a:pt x="39" y="133"/>
                    </a:lnTo>
                    <a:lnTo>
                      <a:pt x="39" y="131"/>
                    </a:lnTo>
                    <a:lnTo>
                      <a:pt x="40" y="129"/>
                    </a:lnTo>
                    <a:lnTo>
                      <a:pt x="40" y="128"/>
                    </a:lnTo>
                    <a:lnTo>
                      <a:pt x="39" y="127"/>
                    </a:lnTo>
                    <a:lnTo>
                      <a:pt x="39" y="126"/>
                    </a:lnTo>
                    <a:lnTo>
                      <a:pt x="38" y="125"/>
                    </a:lnTo>
                    <a:lnTo>
                      <a:pt x="37" y="125"/>
                    </a:lnTo>
                    <a:lnTo>
                      <a:pt x="36" y="124"/>
                    </a:lnTo>
                    <a:lnTo>
                      <a:pt x="35" y="124"/>
                    </a:lnTo>
                    <a:lnTo>
                      <a:pt x="34" y="125"/>
                    </a:lnTo>
                    <a:lnTo>
                      <a:pt x="33" y="126"/>
                    </a:lnTo>
                    <a:lnTo>
                      <a:pt x="33" y="128"/>
                    </a:lnTo>
                    <a:lnTo>
                      <a:pt x="33" y="130"/>
                    </a:lnTo>
                    <a:lnTo>
                      <a:pt x="33" y="132"/>
                    </a:lnTo>
                    <a:lnTo>
                      <a:pt x="34" y="136"/>
                    </a:lnTo>
                    <a:lnTo>
                      <a:pt x="35" y="137"/>
                    </a:lnTo>
                    <a:lnTo>
                      <a:pt x="35" y="139"/>
                    </a:lnTo>
                    <a:lnTo>
                      <a:pt x="35" y="139"/>
                    </a:lnTo>
                    <a:lnTo>
                      <a:pt x="34" y="141"/>
                    </a:lnTo>
                    <a:lnTo>
                      <a:pt x="31" y="141"/>
                    </a:lnTo>
                    <a:lnTo>
                      <a:pt x="28" y="141"/>
                    </a:lnTo>
                    <a:lnTo>
                      <a:pt x="28" y="140"/>
                    </a:lnTo>
                    <a:lnTo>
                      <a:pt x="28" y="139"/>
                    </a:lnTo>
                    <a:lnTo>
                      <a:pt x="28" y="137"/>
                    </a:lnTo>
                    <a:lnTo>
                      <a:pt x="28" y="135"/>
                    </a:lnTo>
                    <a:lnTo>
                      <a:pt x="28" y="133"/>
                    </a:lnTo>
                    <a:lnTo>
                      <a:pt x="27" y="134"/>
                    </a:lnTo>
                    <a:lnTo>
                      <a:pt x="27" y="134"/>
                    </a:lnTo>
                    <a:lnTo>
                      <a:pt x="26" y="136"/>
                    </a:lnTo>
                    <a:lnTo>
                      <a:pt x="26" y="137"/>
                    </a:lnTo>
                    <a:lnTo>
                      <a:pt x="25" y="137"/>
                    </a:lnTo>
                    <a:lnTo>
                      <a:pt x="24" y="137"/>
                    </a:lnTo>
                    <a:lnTo>
                      <a:pt x="23" y="137"/>
                    </a:lnTo>
                    <a:lnTo>
                      <a:pt x="22" y="137"/>
                    </a:lnTo>
                    <a:lnTo>
                      <a:pt x="21" y="135"/>
                    </a:lnTo>
                    <a:lnTo>
                      <a:pt x="19" y="136"/>
                    </a:lnTo>
                    <a:lnTo>
                      <a:pt x="18" y="137"/>
                    </a:lnTo>
                    <a:lnTo>
                      <a:pt x="16" y="137"/>
                    </a:lnTo>
                    <a:lnTo>
                      <a:pt x="15" y="137"/>
                    </a:lnTo>
                    <a:lnTo>
                      <a:pt x="14" y="136"/>
                    </a:lnTo>
                    <a:lnTo>
                      <a:pt x="13" y="135"/>
                    </a:lnTo>
                    <a:lnTo>
                      <a:pt x="13" y="133"/>
                    </a:lnTo>
                    <a:lnTo>
                      <a:pt x="12" y="133"/>
                    </a:lnTo>
                    <a:lnTo>
                      <a:pt x="10" y="133"/>
                    </a:lnTo>
                    <a:lnTo>
                      <a:pt x="9" y="132"/>
                    </a:lnTo>
                    <a:lnTo>
                      <a:pt x="8" y="131"/>
                    </a:lnTo>
                    <a:lnTo>
                      <a:pt x="8" y="130"/>
                    </a:lnTo>
                    <a:lnTo>
                      <a:pt x="8" y="128"/>
                    </a:lnTo>
                    <a:lnTo>
                      <a:pt x="8" y="127"/>
                    </a:lnTo>
                    <a:lnTo>
                      <a:pt x="8" y="125"/>
                    </a:lnTo>
                    <a:lnTo>
                      <a:pt x="9" y="124"/>
                    </a:lnTo>
                    <a:lnTo>
                      <a:pt x="9" y="123"/>
                    </a:lnTo>
                    <a:lnTo>
                      <a:pt x="9" y="121"/>
                    </a:lnTo>
                    <a:lnTo>
                      <a:pt x="9" y="120"/>
                    </a:lnTo>
                    <a:lnTo>
                      <a:pt x="8" y="118"/>
                    </a:lnTo>
                    <a:lnTo>
                      <a:pt x="9" y="116"/>
                    </a:lnTo>
                    <a:lnTo>
                      <a:pt x="9" y="116"/>
                    </a:lnTo>
                    <a:lnTo>
                      <a:pt x="9" y="115"/>
                    </a:lnTo>
                    <a:lnTo>
                      <a:pt x="10" y="114"/>
                    </a:lnTo>
                    <a:lnTo>
                      <a:pt x="11" y="113"/>
                    </a:lnTo>
                    <a:lnTo>
                      <a:pt x="13" y="111"/>
                    </a:lnTo>
                    <a:lnTo>
                      <a:pt x="12" y="108"/>
                    </a:lnTo>
                    <a:lnTo>
                      <a:pt x="11" y="106"/>
                    </a:lnTo>
                    <a:lnTo>
                      <a:pt x="12" y="105"/>
                    </a:lnTo>
                    <a:lnTo>
                      <a:pt x="12" y="104"/>
                    </a:lnTo>
                    <a:lnTo>
                      <a:pt x="12" y="103"/>
                    </a:lnTo>
                    <a:lnTo>
                      <a:pt x="13" y="102"/>
                    </a:lnTo>
                    <a:lnTo>
                      <a:pt x="14" y="101"/>
                    </a:lnTo>
                    <a:lnTo>
                      <a:pt x="14" y="100"/>
                    </a:lnTo>
                    <a:lnTo>
                      <a:pt x="11" y="97"/>
                    </a:lnTo>
                    <a:lnTo>
                      <a:pt x="7" y="94"/>
                    </a:lnTo>
                    <a:lnTo>
                      <a:pt x="4" y="91"/>
                    </a:lnTo>
                    <a:lnTo>
                      <a:pt x="2" y="89"/>
                    </a:lnTo>
                    <a:lnTo>
                      <a:pt x="2" y="88"/>
                    </a:lnTo>
                    <a:lnTo>
                      <a:pt x="1" y="86"/>
                    </a:lnTo>
                    <a:lnTo>
                      <a:pt x="0" y="82"/>
                    </a:lnTo>
                    <a:lnTo>
                      <a:pt x="0" y="78"/>
                    </a:lnTo>
                    <a:lnTo>
                      <a:pt x="0" y="73"/>
                    </a:lnTo>
                    <a:lnTo>
                      <a:pt x="0" y="71"/>
                    </a:lnTo>
                    <a:lnTo>
                      <a:pt x="0" y="69"/>
                    </a:lnTo>
                    <a:lnTo>
                      <a:pt x="1" y="65"/>
                    </a:lnTo>
                    <a:lnTo>
                      <a:pt x="2" y="61"/>
                    </a:lnTo>
                    <a:lnTo>
                      <a:pt x="2" y="56"/>
                    </a:lnTo>
                    <a:lnTo>
                      <a:pt x="2" y="54"/>
                    </a:lnTo>
                    <a:lnTo>
                      <a:pt x="2" y="52"/>
                    </a:lnTo>
                    <a:lnTo>
                      <a:pt x="2" y="51"/>
                    </a:lnTo>
                    <a:lnTo>
                      <a:pt x="2" y="49"/>
                    </a:lnTo>
                    <a:lnTo>
                      <a:pt x="3" y="47"/>
                    </a:lnTo>
                    <a:lnTo>
                      <a:pt x="4" y="44"/>
                    </a:lnTo>
                    <a:lnTo>
                      <a:pt x="4" y="43"/>
                    </a:lnTo>
                    <a:lnTo>
                      <a:pt x="4" y="41"/>
                    </a:lnTo>
                    <a:lnTo>
                      <a:pt x="4" y="38"/>
                    </a:lnTo>
                    <a:lnTo>
                      <a:pt x="4" y="34"/>
                    </a:lnTo>
                    <a:lnTo>
                      <a:pt x="3" y="26"/>
                    </a:lnTo>
                    <a:lnTo>
                      <a:pt x="3" y="23"/>
                    </a:lnTo>
                    <a:lnTo>
                      <a:pt x="3" y="21"/>
                    </a:lnTo>
                    <a:lnTo>
                      <a:pt x="4" y="19"/>
                    </a:lnTo>
                    <a:lnTo>
                      <a:pt x="4" y="17"/>
                    </a:lnTo>
                    <a:lnTo>
                      <a:pt x="5" y="16"/>
                    </a:lnTo>
                    <a:lnTo>
                      <a:pt x="6" y="15"/>
                    </a:lnTo>
                    <a:lnTo>
                      <a:pt x="7" y="13"/>
                    </a:lnTo>
                    <a:lnTo>
                      <a:pt x="9" y="12"/>
                    </a:lnTo>
                    <a:lnTo>
                      <a:pt x="12" y="11"/>
                    </a:lnTo>
                    <a:lnTo>
                      <a:pt x="17" y="10"/>
                    </a:lnTo>
                    <a:lnTo>
                      <a:pt x="21" y="8"/>
                    </a:lnTo>
                    <a:lnTo>
                      <a:pt x="24" y="7"/>
                    </a:lnTo>
                    <a:lnTo>
                      <a:pt x="25" y="7"/>
                    </a:lnTo>
                    <a:lnTo>
                      <a:pt x="26" y="6"/>
                    </a:lnTo>
                    <a:lnTo>
                      <a:pt x="31" y="3"/>
                    </a:lnTo>
                    <a:lnTo>
                      <a:pt x="37" y="2"/>
                    </a:lnTo>
                    <a:lnTo>
                      <a:pt x="39" y="1"/>
                    </a:lnTo>
                    <a:lnTo>
                      <a:pt x="42" y="0"/>
                    </a:lnTo>
                    <a:lnTo>
                      <a:pt x="45" y="0"/>
                    </a:lnTo>
                    <a:lnTo>
                      <a:pt x="48" y="0"/>
                    </a:lnTo>
                    <a:lnTo>
                      <a:pt x="52" y="1"/>
                    </a:lnTo>
                    <a:lnTo>
                      <a:pt x="54" y="2"/>
                    </a:lnTo>
                    <a:lnTo>
                      <a:pt x="55" y="3"/>
                    </a:lnTo>
                    <a:lnTo>
                      <a:pt x="56"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47"/>
              <p:cNvSpPr>
                <a:spLocks/>
              </p:cNvSpPr>
              <p:nvPr/>
            </p:nvSpPr>
            <p:spPr bwMode="auto">
              <a:xfrm>
                <a:off x="5083" y="1112"/>
                <a:ext cx="91" cy="152"/>
              </a:xfrm>
              <a:custGeom>
                <a:avLst/>
                <a:gdLst>
                  <a:gd name="T0" fmla="*/ 41 w 91"/>
                  <a:gd name="T1" fmla="*/ 30 h 152"/>
                  <a:gd name="T2" fmla="*/ 47 w 91"/>
                  <a:gd name="T3" fmla="*/ 38 h 152"/>
                  <a:gd name="T4" fmla="*/ 52 w 91"/>
                  <a:gd name="T5" fmla="*/ 47 h 152"/>
                  <a:gd name="T6" fmla="*/ 60 w 91"/>
                  <a:gd name="T7" fmla="*/ 60 h 152"/>
                  <a:gd name="T8" fmla="*/ 68 w 91"/>
                  <a:gd name="T9" fmla="*/ 72 h 152"/>
                  <a:gd name="T10" fmla="*/ 71 w 91"/>
                  <a:gd name="T11" fmla="*/ 76 h 152"/>
                  <a:gd name="T12" fmla="*/ 73 w 91"/>
                  <a:gd name="T13" fmla="*/ 81 h 152"/>
                  <a:gd name="T14" fmla="*/ 78 w 91"/>
                  <a:gd name="T15" fmla="*/ 87 h 152"/>
                  <a:gd name="T16" fmla="*/ 81 w 91"/>
                  <a:gd name="T17" fmla="*/ 92 h 152"/>
                  <a:gd name="T18" fmla="*/ 83 w 91"/>
                  <a:gd name="T19" fmla="*/ 97 h 152"/>
                  <a:gd name="T20" fmla="*/ 85 w 91"/>
                  <a:gd name="T21" fmla="*/ 104 h 152"/>
                  <a:gd name="T22" fmla="*/ 86 w 91"/>
                  <a:gd name="T23" fmla="*/ 110 h 152"/>
                  <a:gd name="T24" fmla="*/ 88 w 91"/>
                  <a:gd name="T25" fmla="*/ 114 h 152"/>
                  <a:gd name="T26" fmla="*/ 89 w 91"/>
                  <a:gd name="T27" fmla="*/ 118 h 152"/>
                  <a:gd name="T28" fmla="*/ 90 w 91"/>
                  <a:gd name="T29" fmla="*/ 124 h 152"/>
                  <a:gd name="T30" fmla="*/ 91 w 91"/>
                  <a:gd name="T31" fmla="*/ 134 h 152"/>
                  <a:gd name="T32" fmla="*/ 87 w 91"/>
                  <a:gd name="T33" fmla="*/ 141 h 152"/>
                  <a:gd name="T34" fmla="*/ 84 w 91"/>
                  <a:gd name="T35" fmla="*/ 144 h 152"/>
                  <a:gd name="T36" fmla="*/ 82 w 91"/>
                  <a:gd name="T37" fmla="*/ 148 h 152"/>
                  <a:gd name="T38" fmla="*/ 81 w 91"/>
                  <a:gd name="T39" fmla="*/ 150 h 152"/>
                  <a:gd name="T40" fmla="*/ 77 w 91"/>
                  <a:gd name="T41" fmla="*/ 152 h 152"/>
                  <a:gd name="T42" fmla="*/ 76 w 91"/>
                  <a:gd name="T43" fmla="*/ 151 h 152"/>
                  <a:gd name="T44" fmla="*/ 75 w 91"/>
                  <a:gd name="T45" fmla="*/ 149 h 152"/>
                  <a:gd name="T46" fmla="*/ 77 w 91"/>
                  <a:gd name="T47" fmla="*/ 148 h 152"/>
                  <a:gd name="T48" fmla="*/ 81 w 91"/>
                  <a:gd name="T49" fmla="*/ 145 h 152"/>
                  <a:gd name="T50" fmla="*/ 83 w 91"/>
                  <a:gd name="T51" fmla="*/ 143 h 152"/>
                  <a:gd name="T52" fmla="*/ 84 w 91"/>
                  <a:gd name="T53" fmla="*/ 140 h 152"/>
                  <a:gd name="T54" fmla="*/ 85 w 91"/>
                  <a:gd name="T55" fmla="*/ 136 h 152"/>
                  <a:gd name="T56" fmla="*/ 86 w 91"/>
                  <a:gd name="T57" fmla="*/ 132 h 152"/>
                  <a:gd name="T58" fmla="*/ 85 w 91"/>
                  <a:gd name="T59" fmla="*/ 128 h 152"/>
                  <a:gd name="T60" fmla="*/ 83 w 91"/>
                  <a:gd name="T61" fmla="*/ 120 h 152"/>
                  <a:gd name="T62" fmla="*/ 78 w 91"/>
                  <a:gd name="T63" fmla="*/ 109 h 152"/>
                  <a:gd name="T64" fmla="*/ 76 w 91"/>
                  <a:gd name="T65" fmla="*/ 103 h 152"/>
                  <a:gd name="T66" fmla="*/ 73 w 91"/>
                  <a:gd name="T67" fmla="*/ 96 h 152"/>
                  <a:gd name="T68" fmla="*/ 66 w 91"/>
                  <a:gd name="T69" fmla="*/ 85 h 152"/>
                  <a:gd name="T70" fmla="*/ 55 w 91"/>
                  <a:gd name="T71" fmla="*/ 68 h 152"/>
                  <a:gd name="T72" fmla="*/ 52 w 91"/>
                  <a:gd name="T73" fmla="*/ 61 h 152"/>
                  <a:gd name="T74" fmla="*/ 48 w 91"/>
                  <a:gd name="T75" fmla="*/ 53 h 152"/>
                  <a:gd name="T76" fmla="*/ 38 w 91"/>
                  <a:gd name="T77" fmla="*/ 36 h 152"/>
                  <a:gd name="T78" fmla="*/ 28 w 91"/>
                  <a:gd name="T79" fmla="*/ 22 h 152"/>
                  <a:gd name="T80" fmla="*/ 21 w 91"/>
                  <a:gd name="T81" fmla="*/ 14 h 152"/>
                  <a:gd name="T82" fmla="*/ 11 w 91"/>
                  <a:gd name="T83" fmla="*/ 6 h 152"/>
                  <a:gd name="T84" fmla="*/ 4 w 91"/>
                  <a:gd name="T85" fmla="*/ 2 h 152"/>
                  <a:gd name="T86" fmla="*/ 2 w 91"/>
                  <a:gd name="T87" fmla="*/ 2 h 152"/>
                  <a:gd name="T88" fmla="*/ 0 w 91"/>
                  <a:gd name="T89" fmla="*/ 1 h 152"/>
                  <a:gd name="T90" fmla="*/ 6 w 91"/>
                  <a:gd name="T91" fmla="*/ 0 h 152"/>
                  <a:gd name="T92" fmla="*/ 11 w 91"/>
                  <a:gd name="T93" fmla="*/ 1 h 152"/>
                  <a:gd name="T94" fmla="*/ 16 w 91"/>
                  <a:gd name="T95" fmla="*/ 3 h 152"/>
                  <a:gd name="T96" fmla="*/ 23 w 91"/>
                  <a:gd name="T97" fmla="*/ 8 h 152"/>
                  <a:gd name="T98" fmla="*/ 32 w 91"/>
                  <a:gd name="T99" fmla="*/ 18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1" h="152">
                    <a:moveTo>
                      <a:pt x="38" y="26"/>
                    </a:moveTo>
                    <a:lnTo>
                      <a:pt x="41" y="30"/>
                    </a:lnTo>
                    <a:lnTo>
                      <a:pt x="44" y="34"/>
                    </a:lnTo>
                    <a:lnTo>
                      <a:pt x="47" y="38"/>
                    </a:lnTo>
                    <a:lnTo>
                      <a:pt x="49" y="43"/>
                    </a:lnTo>
                    <a:lnTo>
                      <a:pt x="52" y="47"/>
                    </a:lnTo>
                    <a:lnTo>
                      <a:pt x="55" y="51"/>
                    </a:lnTo>
                    <a:lnTo>
                      <a:pt x="60" y="60"/>
                    </a:lnTo>
                    <a:lnTo>
                      <a:pt x="65" y="68"/>
                    </a:lnTo>
                    <a:lnTo>
                      <a:pt x="68" y="72"/>
                    </a:lnTo>
                    <a:lnTo>
                      <a:pt x="69" y="73"/>
                    </a:lnTo>
                    <a:lnTo>
                      <a:pt x="71" y="76"/>
                    </a:lnTo>
                    <a:lnTo>
                      <a:pt x="72" y="78"/>
                    </a:lnTo>
                    <a:lnTo>
                      <a:pt x="73" y="81"/>
                    </a:lnTo>
                    <a:lnTo>
                      <a:pt x="76" y="85"/>
                    </a:lnTo>
                    <a:lnTo>
                      <a:pt x="78" y="87"/>
                    </a:lnTo>
                    <a:lnTo>
                      <a:pt x="79" y="89"/>
                    </a:lnTo>
                    <a:lnTo>
                      <a:pt x="81" y="92"/>
                    </a:lnTo>
                    <a:lnTo>
                      <a:pt x="82" y="95"/>
                    </a:lnTo>
                    <a:lnTo>
                      <a:pt x="83" y="97"/>
                    </a:lnTo>
                    <a:lnTo>
                      <a:pt x="84" y="100"/>
                    </a:lnTo>
                    <a:lnTo>
                      <a:pt x="85" y="104"/>
                    </a:lnTo>
                    <a:lnTo>
                      <a:pt x="86" y="107"/>
                    </a:lnTo>
                    <a:lnTo>
                      <a:pt x="86" y="110"/>
                    </a:lnTo>
                    <a:lnTo>
                      <a:pt x="87" y="112"/>
                    </a:lnTo>
                    <a:lnTo>
                      <a:pt x="88" y="114"/>
                    </a:lnTo>
                    <a:lnTo>
                      <a:pt x="88" y="116"/>
                    </a:lnTo>
                    <a:lnTo>
                      <a:pt x="89" y="118"/>
                    </a:lnTo>
                    <a:lnTo>
                      <a:pt x="90" y="121"/>
                    </a:lnTo>
                    <a:lnTo>
                      <a:pt x="90" y="124"/>
                    </a:lnTo>
                    <a:lnTo>
                      <a:pt x="91" y="130"/>
                    </a:lnTo>
                    <a:lnTo>
                      <a:pt x="91" y="134"/>
                    </a:lnTo>
                    <a:lnTo>
                      <a:pt x="91" y="137"/>
                    </a:lnTo>
                    <a:lnTo>
                      <a:pt x="87" y="141"/>
                    </a:lnTo>
                    <a:lnTo>
                      <a:pt x="85" y="143"/>
                    </a:lnTo>
                    <a:lnTo>
                      <a:pt x="84" y="144"/>
                    </a:lnTo>
                    <a:lnTo>
                      <a:pt x="83" y="146"/>
                    </a:lnTo>
                    <a:lnTo>
                      <a:pt x="82" y="148"/>
                    </a:lnTo>
                    <a:lnTo>
                      <a:pt x="82" y="149"/>
                    </a:lnTo>
                    <a:lnTo>
                      <a:pt x="81" y="150"/>
                    </a:lnTo>
                    <a:lnTo>
                      <a:pt x="79" y="151"/>
                    </a:lnTo>
                    <a:lnTo>
                      <a:pt x="77" y="152"/>
                    </a:lnTo>
                    <a:lnTo>
                      <a:pt x="76" y="152"/>
                    </a:lnTo>
                    <a:lnTo>
                      <a:pt x="76" y="151"/>
                    </a:lnTo>
                    <a:lnTo>
                      <a:pt x="75" y="150"/>
                    </a:lnTo>
                    <a:lnTo>
                      <a:pt x="75" y="149"/>
                    </a:lnTo>
                    <a:lnTo>
                      <a:pt x="76" y="148"/>
                    </a:lnTo>
                    <a:lnTo>
                      <a:pt x="77" y="148"/>
                    </a:lnTo>
                    <a:lnTo>
                      <a:pt x="79" y="147"/>
                    </a:lnTo>
                    <a:lnTo>
                      <a:pt x="81" y="145"/>
                    </a:lnTo>
                    <a:lnTo>
                      <a:pt x="82" y="145"/>
                    </a:lnTo>
                    <a:lnTo>
                      <a:pt x="83" y="143"/>
                    </a:lnTo>
                    <a:lnTo>
                      <a:pt x="84" y="142"/>
                    </a:lnTo>
                    <a:lnTo>
                      <a:pt x="84" y="140"/>
                    </a:lnTo>
                    <a:lnTo>
                      <a:pt x="85" y="138"/>
                    </a:lnTo>
                    <a:lnTo>
                      <a:pt x="85" y="136"/>
                    </a:lnTo>
                    <a:lnTo>
                      <a:pt x="86" y="134"/>
                    </a:lnTo>
                    <a:lnTo>
                      <a:pt x="86" y="132"/>
                    </a:lnTo>
                    <a:lnTo>
                      <a:pt x="86" y="130"/>
                    </a:lnTo>
                    <a:lnTo>
                      <a:pt x="85" y="128"/>
                    </a:lnTo>
                    <a:lnTo>
                      <a:pt x="84" y="124"/>
                    </a:lnTo>
                    <a:lnTo>
                      <a:pt x="83" y="120"/>
                    </a:lnTo>
                    <a:lnTo>
                      <a:pt x="81" y="116"/>
                    </a:lnTo>
                    <a:lnTo>
                      <a:pt x="78" y="109"/>
                    </a:lnTo>
                    <a:lnTo>
                      <a:pt x="77" y="106"/>
                    </a:lnTo>
                    <a:lnTo>
                      <a:pt x="76" y="103"/>
                    </a:lnTo>
                    <a:lnTo>
                      <a:pt x="74" y="99"/>
                    </a:lnTo>
                    <a:lnTo>
                      <a:pt x="73" y="96"/>
                    </a:lnTo>
                    <a:lnTo>
                      <a:pt x="70" y="90"/>
                    </a:lnTo>
                    <a:lnTo>
                      <a:pt x="66" y="85"/>
                    </a:lnTo>
                    <a:lnTo>
                      <a:pt x="59" y="73"/>
                    </a:lnTo>
                    <a:lnTo>
                      <a:pt x="55" y="68"/>
                    </a:lnTo>
                    <a:lnTo>
                      <a:pt x="54" y="65"/>
                    </a:lnTo>
                    <a:lnTo>
                      <a:pt x="52" y="61"/>
                    </a:lnTo>
                    <a:lnTo>
                      <a:pt x="50" y="57"/>
                    </a:lnTo>
                    <a:lnTo>
                      <a:pt x="48" y="53"/>
                    </a:lnTo>
                    <a:lnTo>
                      <a:pt x="43" y="45"/>
                    </a:lnTo>
                    <a:lnTo>
                      <a:pt x="38" y="36"/>
                    </a:lnTo>
                    <a:lnTo>
                      <a:pt x="31" y="26"/>
                    </a:lnTo>
                    <a:lnTo>
                      <a:pt x="28" y="22"/>
                    </a:lnTo>
                    <a:lnTo>
                      <a:pt x="25" y="18"/>
                    </a:lnTo>
                    <a:lnTo>
                      <a:pt x="21" y="14"/>
                    </a:lnTo>
                    <a:lnTo>
                      <a:pt x="17" y="11"/>
                    </a:lnTo>
                    <a:lnTo>
                      <a:pt x="11" y="6"/>
                    </a:lnTo>
                    <a:lnTo>
                      <a:pt x="8" y="4"/>
                    </a:lnTo>
                    <a:lnTo>
                      <a:pt x="4" y="2"/>
                    </a:lnTo>
                    <a:lnTo>
                      <a:pt x="3" y="2"/>
                    </a:lnTo>
                    <a:lnTo>
                      <a:pt x="2" y="2"/>
                    </a:lnTo>
                    <a:lnTo>
                      <a:pt x="1" y="1"/>
                    </a:lnTo>
                    <a:lnTo>
                      <a:pt x="0" y="1"/>
                    </a:lnTo>
                    <a:lnTo>
                      <a:pt x="3" y="0"/>
                    </a:lnTo>
                    <a:lnTo>
                      <a:pt x="6" y="0"/>
                    </a:lnTo>
                    <a:lnTo>
                      <a:pt x="9" y="0"/>
                    </a:lnTo>
                    <a:lnTo>
                      <a:pt x="11" y="1"/>
                    </a:lnTo>
                    <a:lnTo>
                      <a:pt x="13" y="1"/>
                    </a:lnTo>
                    <a:lnTo>
                      <a:pt x="16" y="3"/>
                    </a:lnTo>
                    <a:lnTo>
                      <a:pt x="19" y="5"/>
                    </a:lnTo>
                    <a:lnTo>
                      <a:pt x="23" y="8"/>
                    </a:lnTo>
                    <a:lnTo>
                      <a:pt x="26" y="11"/>
                    </a:lnTo>
                    <a:lnTo>
                      <a:pt x="32" y="18"/>
                    </a:lnTo>
                    <a:lnTo>
                      <a:pt x="38" y="26"/>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48"/>
              <p:cNvSpPr>
                <a:spLocks/>
              </p:cNvSpPr>
              <p:nvPr/>
            </p:nvSpPr>
            <p:spPr bwMode="auto">
              <a:xfrm>
                <a:off x="5116" y="1232"/>
                <a:ext cx="21" cy="14"/>
              </a:xfrm>
              <a:custGeom>
                <a:avLst/>
                <a:gdLst>
                  <a:gd name="T0" fmla="*/ 1 w 21"/>
                  <a:gd name="T1" fmla="*/ 10 h 14"/>
                  <a:gd name="T2" fmla="*/ 1 w 21"/>
                  <a:gd name="T3" fmla="*/ 9 h 14"/>
                  <a:gd name="T4" fmla="*/ 0 w 21"/>
                  <a:gd name="T5" fmla="*/ 9 h 14"/>
                  <a:gd name="T6" fmla="*/ 0 w 21"/>
                  <a:gd name="T7" fmla="*/ 8 h 14"/>
                  <a:gd name="T8" fmla="*/ 0 w 21"/>
                  <a:gd name="T9" fmla="*/ 7 h 14"/>
                  <a:gd name="T10" fmla="*/ 2 w 21"/>
                  <a:gd name="T11" fmla="*/ 6 h 14"/>
                  <a:gd name="T12" fmla="*/ 3 w 21"/>
                  <a:gd name="T13" fmla="*/ 5 h 14"/>
                  <a:gd name="T14" fmla="*/ 5 w 21"/>
                  <a:gd name="T15" fmla="*/ 5 h 14"/>
                  <a:gd name="T16" fmla="*/ 6 w 21"/>
                  <a:gd name="T17" fmla="*/ 3 h 14"/>
                  <a:gd name="T18" fmla="*/ 16 w 21"/>
                  <a:gd name="T19" fmla="*/ 0 h 14"/>
                  <a:gd name="T20" fmla="*/ 17 w 21"/>
                  <a:gd name="T21" fmla="*/ 1 h 14"/>
                  <a:gd name="T22" fmla="*/ 17 w 21"/>
                  <a:gd name="T23" fmla="*/ 2 h 14"/>
                  <a:gd name="T24" fmla="*/ 18 w 21"/>
                  <a:gd name="T25" fmla="*/ 2 h 14"/>
                  <a:gd name="T26" fmla="*/ 14 w 21"/>
                  <a:gd name="T27" fmla="*/ 3 h 14"/>
                  <a:gd name="T28" fmla="*/ 11 w 21"/>
                  <a:gd name="T29" fmla="*/ 4 h 14"/>
                  <a:gd name="T30" fmla="*/ 7 w 21"/>
                  <a:gd name="T31" fmla="*/ 5 h 14"/>
                  <a:gd name="T32" fmla="*/ 3 w 21"/>
                  <a:gd name="T33" fmla="*/ 6 h 14"/>
                  <a:gd name="T34" fmla="*/ 4 w 21"/>
                  <a:gd name="T35" fmla="*/ 6 h 14"/>
                  <a:gd name="T36" fmla="*/ 7 w 21"/>
                  <a:gd name="T37" fmla="*/ 5 h 14"/>
                  <a:gd name="T38" fmla="*/ 11 w 21"/>
                  <a:gd name="T39" fmla="*/ 5 h 14"/>
                  <a:gd name="T40" fmla="*/ 15 w 21"/>
                  <a:gd name="T41" fmla="*/ 4 h 14"/>
                  <a:gd name="T42" fmla="*/ 19 w 21"/>
                  <a:gd name="T43" fmla="*/ 3 h 14"/>
                  <a:gd name="T44" fmla="*/ 20 w 21"/>
                  <a:gd name="T45" fmla="*/ 5 h 14"/>
                  <a:gd name="T46" fmla="*/ 20 w 21"/>
                  <a:gd name="T47" fmla="*/ 5 h 14"/>
                  <a:gd name="T48" fmla="*/ 20 w 21"/>
                  <a:gd name="T49" fmla="*/ 6 h 14"/>
                  <a:gd name="T50" fmla="*/ 21 w 21"/>
                  <a:gd name="T51" fmla="*/ 6 h 14"/>
                  <a:gd name="T52" fmla="*/ 21 w 21"/>
                  <a:gd name="T53" fmla="*/ 7 h 14"/>
                  <a:gd name="T54" fmla="*/ 21 w 21"/>
                  <a:gd name="T55" fmla="*/ 7 h 14"/>
                  <a:gd name="T56" fmla="*/ 21 w 21"/>
                  <a:gd name="T57" fmla="*/ 8 h 14"/>
                  <a:gd name="T58" fmla="*/ 21 w 21"/>
                  <a:gd name="T59" fmla="*/ 9 h 14"/>
                  <a:gd name="T60" fmla="*/ 20 w 21"/>
                  <a:gd name="T61" fmla="*/ 10 h 14"/>
                  <a:gd name="T62" fmla="*/ 7 w 21"/>
                  <a:gd name="T63" fmla="*/ 14 h 14"/>
                  <a:gd name="T64" fmla="*/ 6 w 21"/>
                  <a:gd name="T65" fmla="*/ 13 h 14"/>
                  <a:gd name="T66" fmla="*/ 5 w 21"/>
                  <a:gd name="T67" fmla="*/ 12 h 14"/>
                  <a:gd name="T68" fmla="*/ 7 w 21"/>
                  <a:gd name="T69" fmla="*/ 11 h 14"/>
                  <a:gd name="T70" fmla="*/ 5 w 21"/>
                  <a:gd name="T71" fmla="*/ 12 h 14"/>
                  <a:gd name="T72" fmla="*/ 4 w 21"/>
                  <a:gd name="T73" fmla="*/ 11 h 14"/>
                  <a:gd name="T74" fmla="*/ 3 w 21"/>
                  <a:gd name="T75" fmla="*/ 11 h 14"/>
                  <a:gd name="T76" fmla="*/ 1 w 21"/>
                  <a:gd name="T77" fmla="*/ 1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1" h="14">
                    <a:moveTo>
                      <a:pt x="1" y="10"/>
                    </a:moveTo>
                    <a:lnTo>
                      <a:pt x="1" y="9"/>
                    </a:lnTo>
                    <a:lnTo>
                      <a:pt x="0" y="9"/>
                    </a:lnTo>
                    <a:lnTo>
                      <a:pt x="0" y="8"/>
                    </a:lnTo>
                    <a:lnTo>
                      <a:pt x="0" y="7"/>
                    </a:lnTo>
                    <a:lnTo>
                      <a:pt x="2" y="6"/>
                    </a:lnTo>
                    <a:lnTo>
                      <a:pt x="3" y="5"/>
                    </a:lnTo>
                    <a:lnTo>
                      <a:pt x="5" y="5"/>
                    </a:lnTo>
                    <a:lnTo>
                      <a:pt x="6" y="3"/>
                    </a:lnTo>
                    <a:lnTo>
                      <a:pt x="16" y="0"/>
                    </a:lnTo>
                    <a:lnTo>
                      <a:pt x="17" y="1"/>
                    </a:lnTo>
                    <a:lnTo>
                      <a:pt x="17" y="2"/>
                    </a:lnTo>
                    <a:lnTo>
                      <a:pt x="18" y="2"/>
                    </a:lnTo>
                    <a:lnTo>
                      <a:pt x="14" y="3"/>
                    </a:lnTo>
                    <a:lnTo>
                      <a:pt x="11" y="4"/>
                    </a:lnTo>
                    <a:lnTo>
                      <a:pt x="7" y="5"/>
                    </a:lnTo>
                    <a:lnTo>
                      <a:pt x="3" y="6"/>
                    </a:lnTo>
                    <a:lnTo>
                      <a:pt x="4" y="6"/>
                    </a:lnTo>
                    <a:lnTo>
                      <a:pt x="7" y="5"/>
                    </a:lnTo>
                    <a:lnTo>
                      <a:pt x="11" y="5"/>
                    </a:lnTo>
                    <a:lnTo>
                      <a:pt x="15" y="4"/>
                    </a:lnTo>
                    <a:lnTo>
                      <a:pt x="19" y="3"/>
                    </a:lnTo>
                    <a:lnTo>
                      <a:pt x="20" y="5"/>
                    </a:lnTo>
                    <a:lnTo>
                      <a:pt x="20" y="5"/>
                    </a:lnTo>
                    <a:lnTo>
                      <a:pt x="20" y="6"/>
                    </a:lnTo>
                    <a:lnTo>
                      <a:pt x="21" y="6"/>
                    </a:lnTo>
                    <a:lnTo>
                      <a:pt x="21" y="7"/>
                    </a:lnTo>
                    <a:lnTo>
                      <a:pt x="21" y="7"/>
                    </a:lnTo>
                    <a:lnTo>
                      <a:pt x="21" y="8"/>
                    </a:lnTo>
                    <a:lnTo>
                      <a:pt x="21" y="9"/>
                    </a:lnTo>
                    <a:lnTo>
                      <a:pt x="20" y="10"/>
                    </a:lnTo>
                    <a:lnTo>
                      <a:pt x="7" y="14"/>
                    </a:lnTo>
                    <a:lnTo>
                      <a:pt x="6" y="13"/>
                    </a:lnTo>
                    <a:lnTo>
                      <a:pt x="5" y="12"/>
                    </a:lnTo>
                    <a:lnTo>
                      <a:pt x="7" y="11"/>
                    </a:lnTo>
                    <a:lnTo>
                      <a:pt x="5" y="12"/>
                    </a:lnTo>
                    <a:lnTo>
                      <a:pt x="4" y="11"/>
                    </a:lnTo>
                    <a:lnTo>
                      <a:pt x="3" y="11"/>
                    </a:lnTo>
                    <a:lnTo>
                      <a:pt x="1" y="1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49"/>
              <p:cNvSpPr>
                <a:spLocks/>
              </p:cNvSpPr>
              <p:nvPr/>
            </p:nvSpPr>
            <p:spPr bwMode="auto">
              <a:xfrm>
                <a:off x="5065" y="1114"/>
                <a:ext cx="103" cy="151"/>
              </a:xfrm>
              <a:custGeom>
                <a:avLst/>
                <a:gdLst>
                  <a:gd name="T0" fmla="*/ 58 w 103"/>
                  <a:gd name="T1" fmla="*/ 132 h 151"/>
                  <a:gd name="T2" fmla="*/ 54 w 103"/>
                  <a:gd name="T3" fmla="*/ 133 h 151"/>
                  <a:gd name="T4" fmla="*/ 43 w 103"/>
                  <a:gd name="T5" fmla="*/ 121 h 151"/>
                  <a:gd name="T6" fmla="*/ 52 w 103"/>
                  <a:gd name="T7" fmla="*/ 116 h 151"/>
                  <a:gd name="T8" fmla="*/ 62 w 103"/>
                  <a:gd name="T9" fmla="*/ 102 h 151"/>
                  <a:gd name="T10" fmla="*/ 60 w 103"/>
                  <a:gd name="T11" fmla="*/ 92 h 151"/>
                  <a:gd name="T12" fmla="*/ 56 w 103"/>
                  <a:gd name="T13" fmla="*/ 87 h 151"/>
                  <a:gd name="T14" fmla="*/ 48 w 103"/>
                  <a:gd name="T15" fmla="*/ 76 h 151"/>
                  <a:gd name="T16" fmla="*/ 37 w 103"/>
                  <a:gd name="T17" fmla="*/ 69 h 151"/>
                  <a:gd name="T18" fmla="*/ 34 w 103"/>
                  <a:gd name="T19" fmla="*/ 68 h 151"/>
                  <a:gd name="T20" fmla="*/ 28 w 103"/>
                  <a:gd name="T21" fmla="*/ 65 h 151"/>
                  <a:gd name="T22" fmla="*/ 21 w 103"/>
                  <a:gd name="T23" fmla="*/ 62 h 151"/>
                  <a:gd name="T24" fmla="*/ 7 w 103"/>
                  <a:gd name="T25" fmla="*/ 55 h 151"/>
                  <a:gd name="T26" fmla="*/ 0 w 103"/>
                  <a:gd name="T27" fmla="*/ 54 h 151"/>
                  <a:gd name="T28" fmla="*/ 4 w 103"/>
                  <a:gd name="T29" fmla="*/ 49 h 151"/>
                  <a:gd name="T30" fmla="*/ 15 w 103"/>
                  <a:gd name="T31" fmla="*/ 56 h 151"/>
                  <a:gd name="T32" fmla="*/ 23 w 103"/>
                  <a:gd name="T33" fmla="*/ 60 h 151"/>
                  <a:gd name="T34" fmla="*/ 25 w 103"/>
                  <a:gd name="T35" fmla="*/ 57 h 151"/>
                  <a:gd name="T36" fmla="*/ 33 w 103"/>
                  <a:gd name="T37" fmla="*/ 65 h 151"/>
                  <a:gd name="T38" fmla="*/ 39 w 103"/>
                  <a:gd name="T39" fmla="*/ 63 h 151"/>
                  <a:gd name="T40" fmla="*/ 35 w 103"/>
                  <a:gd name="T41" fmla="*/ 52 h 151"/>
                  <a:gd name="T42" fmla="*/ 26 w 103"/>
                  <a:gd name="T43" fmla="*/ 38 h 151"/>
                  <a:gd name="T44" fmla="*/ 17 w 103"/>
                  <a:gd name="T45" fmla="*/ 25 h 151"/>
                  <a:gd name="T46" fmla="*/ 19 w 103"/>
                  <a:gd name="T47" fmla="*/ 24 h 151"/>
                  <a:gd name="T48" fmla="*/ 21 w 103"/>
                  <a:gd name="T49" fmla="*/ 26 h 151"/>
                  <a:gd name="T50" fmla="*/ 35 w 103"/>
                  <a:gd name="T51" fmla="*/ 47 h 151"/>
                  <a:gd name="T52" fmla="*/ 58 w 103"/>
                  <a:gd name="T53" fmla="*/ 79 h 151"/>
                  <a:gd name="T54" fmla="*/ 67 w 103"/>
                  <a:gd name="T55" fmla="*/ 83 h 151"/>
                  <a:gd name="T56" fmla="*/ 69 w 103"/>
                  <a:gd name="T57" fmla="*/ 75 h 151"/>
                  <a:gd name="T58" fmla="*/ 65 w 103"/>
                  <a:gd name="T59" fmla="*/ 61 h 151"/>
                  <a:gd name="T60" fmla="*/ 56 w 103"/>
                  <a:gd name="T61" fmla="*/ 44 h 151"/>
                  <a:gd name="T62" fmla="*/ 43 w 103"/>
                  <a:gd name="T63" fmla="*/ 30 h 151"/>
                  <a:gd name="T64" fmla="*/ 24 w 103"/>
                  <a:gd name="T65" fmla="*/ 20 h 151"/>
                  <a:gd name="T66" fmla="*/ 13 w 103"/>
                  <a:gd name="T67" fmla="*/ 15 h 151"/>
                  <a:gd name="T68" fmla="*/ 4 w 103"/>
                  <a:gd name="T69" fmla="*/ 8 h 151"/>
                  <a:gd name="T70" fmla="*/ 8 w 103"/>
                  <a:gd name="T71" fmla="*/ 2 h 151"/>
                  <a:gd name="T72" fmla="*/ 22 w 103"/>
                  <a:gd name="T73" fmla="*/ 2 h 151"/>
                  <a:gd name="T74" fmla="*/ 38 w 103"/>
                  <a:gd name="T75" fmla="*/ 13 h 151"/>
                  <a:gd name="T76" fmla="*/ 60 w 103"/>
                  <a:gd name="T77" fmla="*/ 43 h 151"/>
                  <a:gd name="T78" fmla="*/ 79 w 103"/>
                  <a:gd name="T79" fmla="*/ 78 h 151"/>
                  <a:gd name="T80" fmla="*/ 91 w 103"/>
                  <a:gd name="T81" fmla="*/ 98 h 151"/>
                  <a:gd name="T82" fmla="*/ 100 w 103"/>
                  <a:gd name="T83" fmla="*/ 118 h 151"/>
                  <a:gd name="T84" fmla="*/ 102 w 103"/>
                  <a:gd name="T85" fmla="*/ 134 h 151"/>
                  <a:gd name="T86" fmla="*/ 97 w 103"/>
                  <a:gd name="T87" fmla="*/ 143 h 151"/>
                  <a:gd name="T88" fmla="*/ 92 w 103"/>
                  <a:gd name="T89" fmla="*/ 147 h 151"/>
                  <a:gd name="T90" fmla="*/ 90 w 103"/>
                  <a:gd name="T91" fmla="*/ 150 h 151"/>
                  <a:gd name="T92" fmla="*/ 86 w 103"/>
                  <a:gd name="T93" fmla="*/ 148 h 151"/>
                  <a:gd name="T94" fmla="*/ 86 w 103"/>
                  <a:gd name="T95" fmla="*/ 139 h 151"/>
                  <a:gd name="T96" fmla="*/ 77 w 103"/>
                  <a:gd name="T97" fmla="*/ 130 h 151"/>
                  <a:gd name="T98" fmla="*/ 73 w 103"/>
                  <a:gd name="T99" fmla="*/ 127 h 151"/>
                  <a:gd name="T100" fmla="*/ 70 w 103"/>
                  <a:gd name="T101" fmla="*/ 120 h 151"/>
                  <a:gd name="T102" fmla="*/ 66 w 103"/>
                  <a:gd name="T103" fmla="*/ 114 h 151"/>
                  <a:gd name="T104" fmla="*/ 64 w 103"/>
                  <a:gd name="T105" fmla="*/ 110 h 151"/>
                  <a:gd name="T106" fmla="*/ 59 w 103"/>
                  <a:gd name="T107" fmla="*/ 117 h 151"/>
                  <a:gd name="T108" fmla="*/ 50 w 103"/>
                  <a:gd name="T109" fmla="*/ 125 h 151"/>
                  <a:gd name="T110" fmla="*/ 52 w 103"/>
                  <a:gd name="T111" fmla="*/ 128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3" h="151">
                    <a:moveTo>
                      <a:pt x="52" y="128"/>
                    </a:moveTo>
                    <a:lnTo>
                      <a:pt x="52" y="128"/>
                    </a:lnTo>
                    <a:lnTo>
                      <a:pt x="52" y="128"/>
                    </a:lnTo>
                    <a:lnTo>
                      <a:pt x="55" y="130"/>
                    </a:lnTo>
                    <a:lnTo>
                      <a:pt x="58" y="132"/>
                    </a:lnTo>
                    <a:lnTo>
                      <a:pt x="60" y="135"/>
                    </a:lnTo>
                    <a:lnTo>
                      <a:pt x="63" y="136"/>
                    </a:lnTo>
                    <a:lnTo>
                      <a:pt x="65" y="138"/>
                    </a:lnTo>
                    <a:lnTo>
                      <a:pt x="59" y="135"/>
                    </a:lnTo>
                    <a:lnTo>
                      <a:pt x="54" y="133"/>
                    </a:lnTo>
                    <a:lnTo>
                      <a:pt x="48" y="128"/>
                    </a:lnTo>
                    <a:lnTo>
                      <a:pt x="42" y="124"/>
                    </a:lnTo>
                    <a:lnTo>
                      <a:pt x="42" y="122"/>
                    </a:lnTo>
                    <a:lnTo>
                      <a:pt x="42" y="121"/>
                    </a:lnTo>
                    <a:lnTo>
                      <a:pt x="43" y="121"/>
                    </a:lnTo>
                    <a:lnTo>
                      <a:pt x="44" y="121"/>
                    </a:lnTo>
                    <a:lnTo>
                      <a:pt x="45" y="121"/>
                    </a:lnTo>
                    <a:lnTo>
                      <a:pt x="48" y="120"/>
                    </a:lnTo>
                    <a:lnTo>
                      <a:pt x="50" y="118"/>
                    </a:lnTo>
                    <a:lnTo>
                      <a:pt x="52" y="116"/>
                    </a:lnTo>
                    <a:lnTo>
                      <a:pt x="55" y="115"/>
                    </a:lnTo>
                    <a:lnTo>
                      <a:pt x="57" y="112"/>
                    </a:lnTo>
                    <a:lnTo>
                      <a:pt x="61" y="106"/>
                    </a:lnTo>
                    <a:lnTo>
                      <a:pt x="61" y="104"/>
                    </a:lnTo>
                    <a:lnTo>
                      <a:pt x="62" y="102"/>
                    </a:lnTo>
                    <a:lnTo>
                      <a:pt x="62" y="100"/>
                    </a:lnTo>
                    <a:lnTo>
                      <a:pt x="62" y="98"/>
                    </a:lnTo>
                    <a:lnTo>
                      <a:pt x="61" y="96"/>
                    </a:lnTo>
                    <a:lnTo>
                      <a:pt x="61" y="94"/>
                    </a:lnTo>
                    <a:lnTo>
                      <a:pt x="60" y="92"/>
                    </a:lnTo>
                    <a:lnTo>
                      <a:pt x="59" y="90"/>
                    </a:lnTo>
                    <a:lnTo>
                      <a:pt x="59" y="89"/>
                    </a:lnTo>
                    <a:lnTo>
                      <a:pt x="58" y="88"/>
                    </a:lnTo>
                    <a:lnTo>
                      <a:pt x="57" y="88"/>
                    </a:lnTo>
                    <a:lnTo>
                      <a:pt x="56" y="87"/>
                    </a:lnTo>
                    <a:lnTo>
                      <a:pt x="55" y="86"/>
                    </a:lnTo>
                    <a:lnTo>
                      <a:pt x="55" y="85"/>
                    </a:lnTo>
                    <a:lnTo>
                      <a:pt x="53" y="83"/>
                    </a:lnTo>
                    <a:lnTo>
                      <a:pt x="51" y="81"/>
                    </a:lnTo>
                    <a:lnTo>
                      <a:pt x="48" y="76"/>
                    </a:lnTo>
                    <a:lnTo>
                      <a:pt x="45" y="71"/>
                    </a:lnTo>
                    <a:lnTo>
                      <a:pt x="42" y="66"/>
                    </a:lnTo>
                    <a:lnTo>
                      <a:pt x="40" y="67"/>
                    </a:lnTo>
                    <a:lnTo>
                      <a:pt x="39" y="69"/>
                    </a:lnTo>
                    <a:lnTo>
                      <a:pt x="37" y="69"/>
                    </a:lnTo>
                    <a:lnTo>
                      <a:pt x="36" y="69"/>
                    </a:lnTo>
                    <a:lnTo>
                      <a:pt x="35" y="69"/>
                    </a:lnTo>
                    <a:lnTo>
                      <a:pt x="35" y="69"/>
                    </a:lnTo>
                    <a:lnTo>
                      <a:pt x="34" y="69"/>
                    </a:lnTo>
                    <a:lnTo>
                      <a:pt x="34" y="68"/>
                    </a:lnTo>
                    <a:lnTo>
                      <a:pt x="33" y="67"/>
                    </a:lnTo>
                    <a:lnTo>
                      <a:pt x="33" y="67"/>
                    </a:lnTo>
                    <a:lnTo>
                      <a:pt x="32" y="67"/>
                    </a:lnTo>
                    <a:lnTo>
                      <a:pt x="30" y="66"/>
                    </a:lnTo>
                    <a:lnTo>
                      <a:pt x="28" y="65"/>
                    </a:lnTo>
                    <a:lnTo>
                      <a:pt x="25" y="64"/>
                    </a:lnTo>
                    <a:lnTo>
                      <a:pt x="23" y="63"/>
                    </a:lnTo>
                    <a:lnTo>
                      <a:pt x="23" y="62"/>
                    </a:lnTo>
                    <a:lnTo>
                      <a:pt x="22" y="62"/>
                    </a:lnTo>
                    <a:lnTo>
                      <a:pt x="21" y="62"/>
                    </a:lnTo>
                    <a:lnTo>
                      <a:pt x="20" y="60"/>
                    </a:lnTo>
                    <a:lnTo>
                      <a:pt x="18" y="59"/>
                    </a:lnTo>
                    <a:lnTo>
                      <a:pt x="14" y="58"/>
                    </a:lnTo>
                    <a:lnTo>
                      <a:pt x="11" y="57"/>
                    </a:lnTo>
                    <a:lnTo>
                      <a:pt x="7" y="55"/>
                    </a:lnTo>
                    <a:lnTo>
                      <a:pt x="6" y="55"/>
                    </a:lnTo>
                    <a:lnTo>
                      <a:pt x="4" y="54"/>
                    </a:lnTo>
                    <a:lnTo>
                      <a:pt x="2" y="54"/>
                    </a:lnTo>
                    <a:lnTo>
                      <a:pt x="1" y="54"/>
                    </a:lnTo>
                    <a:lnTo>
                      <a:pt x="0" y="54"/>
                    </a:lnTo>
                    <a:lnTo>
                      <a:pt x="1" y="53"/>
                    </a:lnTo>
                    <a:lnTo>
                      <a:pt x="2" y="51"/>
                    </a:lnTo>
                    <a:lnTo>
                      <a:pt x="2" y="50"/>
                    </a:lnTo>
                    <a:lnTo>
                      <a:pt x="3" y="49"/>
                    </a:lnTo>
                    <a:lnTo>
                      <a:pt x="4" y="49"/>
                    </a:lnTo>
                    <a:lnTo>
                      <a:pt x="6" y="49"/>
                    </a:lnTo>
                    <a:lnTo>
                      <a:pt x="8" y="50"/>
                    </a:lnTo>
                    <a:lnTo>
                      <a:pt x="10" y="51"/>
                    </a:lnTo>
                    <a:lnTo>
                      <a:pt x="12" y="53"/>
                    </a:lnTo>
                    <a:lnTo>
                      <a:pt x="15" y="56"/>
                    </a:lnTo>
                    <a:lnTo>
                      <a:pt x="18" y="59"/>
                    </a:lnTo>
                    <a:lnTo>
                      <a:pt x="19" y="59"/>
                    </a:lnTo>
                    <a:lnTo>
                      <a:pt x="21" y="60"/>
                    </a:lnTo>
                    <a:lnTo>
                      <a:pt x="22" y="60"/>
                    </a:lnTo>
                    <a:lnTo>
                      <a:pt x="23" y="60"/>
                    </a:lnTo>
                    <a:lnTo>
                      <a:pt x="24" y="59"/>
                    </a:lnTo>
                    <a:lnTo>
                      <a:pt x="23" y="58"/>
                    </a:lnTo>
                    <a:lnTo>
                      <a:pt x="24" y="57"/>
                    </a:lnTo>
                    <a:lnTo>
                      <a:pt x="24" y="57"/>
                    </a:lnTo>
                    <a:lnTo>
                      <a:pt x="25" y="57"/>
                    </a:lnTo>
                    <a:lnTo>
                      <a:pt x="25" y="58"/>
                    </a:lnTo>
                    <a:lnTo>
                      <a:pt x="26" y="58"/>
                    </a:lnTo>
                    <a:lnTo>
                      <a:pt x="29" y="61"/>
                    </a:lnTo>
                    <a:lnTo>
                      <a:pt x="32" y="64"/>
                    </a:lnTo>
                    <a:lnTo>
                      <a:pt x="33" y="65"/>
                    </a:lnTo>
                    <a:lnTo>
                      <a:pt x="35" y="65"/>
                    </a:lnTo>
                    <a:lnTo>
                      <a:pt x="37" y="65"/>
                    </a:lnTo>
                    <a:lnTo>
                      <a:pt x="39" y="65"/>
                    </a:lnTo>
                    <a:lnTo>
                      <a:pt x="39" y="64"/>
                    </a:lnTo>
                    <a:lnTo>
                      <a:pt x="39" y="63"/>
                    </a:lnTo>
                    <a:lnTo>
                      <a:pt x="39" y="62"/>
                    </a:lnTo>
                    <a:lnTo>
                      <a:pt x="39" y="61"/>
                    </a:lnTo>
                    <a:lnTo>
                      <a:pt x="38" y="58"/>
                    </a:lnTo>
                    <a:lnTo>
                      <a:pt x="37" y="55"/>
                    </a:lnTo>
                    <a:lnTo>
                      <a:pt x="35" y="52"/>
                    </a:lnTo>
                    <a:lnTo>
                      <a:pt x="34" y="49"/>
                    </a:lnTo>
                    <a:lnTo>
                      <a:pt x="31" y="45"/>
                    </a:lnTo>
                    <a:lnTo>
                      <a:pt x="30" y="43"/>
                    </a:lnTo>
                    <a:lnTo>
                      <a:pt x="28" y="42"/>
                    </a:lnTo>
                    <a:lnTo>
                      <a:pt x="26" y="38"/>
                    </a:lnTo>
                    <a:lnTo>
                      <a:pt x="24" y="35"/>
                    </a:lnTo>
                    <a:lnTo>
                      <a:pt x="21" y="32"/>
                    </a:lnTo>
                    <a:lnTo>
                      <a:pt x="19" y="28"/>
                    </a:lnTo>
                    <a:lnTo>
                      <a:pt x="18" y="27"/>
                    </a:lnTo>
                    <a:lnTo>
                      <a:pt x="17" y="25"/>
                    </a:lnTo>
                    <a:lnTo>
                      <a:pt x="16" y="23"/>
                    </a:lnTo>
                    <a:lnTo>
                      <a:pt x="15" y="21"/>
                    </a:lnTo>
                    <a:lnTo>
                      <a:pt x="16" y="22"/>
                    </a:lnTo>
                    <a:lnTo>
                      <a:pt x="18" y="23"/>
                    </a:lnTo>
                    <a:lnTo>
                      <a:pt x="19" y="24"/>
                    </a:lnTo>
                    <a:lnTo>
                      <a:pt x="20" y="26"/>
                    </a:lnTo>
                    <a:lnTo>
                      <a:pt x="20" y="26"/>
                    </a:lnTo>
                    <a:lnTo>
                      <a:pt x="20" y="26"/>
                    </a:lnTo>
                    <a:lnTo>
                      <a:pt x="20" y="26"/>
                    </a:lnTo>
                    <a:lnTo>
                      <a:pt x="21" y="26"/>
                    </a:lnTo>
                    <a:lnTo>
                      <a:pt x="26" y="34"/>
                    </a:lnTo>
                    <a:lnTo>
                      <a:pt x="31" y="41"/>
                    </a:lnTo>
                    <a:lnTo>
                      <a:pt x="32" y="43"/>
                    </a:lnTo>
                    <a:lnTo>
                      <a:pt x="34" y="45"/>
                    </a:lnTo>
                    <a:lnTo>
                      <a:pt x="35" y="47"/>
                    </a:lnTo>
                    <a:lnTo>
                      <a:pt x="37" y="49"/>
                    </a:lnTo>
                    <a:lnTo>
                      <a:pt x="46" y="62"/>
                    </a:lnTo>
                    <a:lnTo>
                      <a:pt x="50" y="69"/>
                    </a:lnTo>
                    <a:lnTo>
                      <a:pt x="55" y="76"/>
                    </a:lnTo>
                    <a:lnTo>
                      <a:pt x="58" y="79"/>
                    </a:lnTo>
                    <a:lnTo>
                      <a:pt x="60" y="82"/>
                    </a:lnTo>
                    <a:lnTo>
                      <a:pt x="62" y="83"/>
                    </a:lnTo>
                    <a:lnTo>
                      <a:pt x="64" y="84"/>
                    </a:lnTo>
                    <a:lnTo>
                      <a:pt x="65" y="84"/>
                    </a:lnTo>
                    <a:lnTo>
                      <a:pt x="67" y="83"/>
                    </a:lnTo>
                    <a:lnTo>
                      <a:pt x="68" y="82"/>
                    </a:lnTo>
                    <a:lnTo>
                      <a:pt x="68" y="81"/>
                    </a:lnTo>
                    <a:lnTo>
                      <a:pt x="69" y="80"/>
                    </a:lnTo>
                    <a:lnTo>
                      <a:pt x="69" y="78"/>
                    </a:lnTo>
                    <a:lnTo>
                      <a:pt x="69" y="75"/>
                    </a:lnTo>
                    <a:lnTo>
                      <a:pt x="69" y="72"/>
                    </a:lnTo>
                    <a:lnTo>
                      <a:pt x="68" y="70"/>
                    </a:lnTo>
                    <a:lnTo>
                      <a:pt x="68" y="69"/>
                    </a:lnTo>
                    <a:lnTo>
                      <a:pt x="67" y="65"/>
                    </a:lnTo>
                    <a:lnTo>
                      <a:pt x="65" y="61"/>
                    </a:lnTo>
                    <a:lnTo>
                      <a:pt x="64" y="58"/>
                    </a:lnTo>
                    <a:lnTo>
                      <a:pt x="57" y="46"/>
                    </a:lnTo>
                    <a:lnTo>
                      <a:pt x="57" y="45"/>
                    </a:lnTo>
                    <a:lnTo>
                      <a:pt x="56" y="45"/>
                    </a:lnTo>
                    <a:lnTo>
                      <a:pt x="56" y="44"/>
                    </a:lnTo>
                    <a:lnTo>
                      <a:pt x="55" y="44"/>
                    </a:lnTo>
                    <a:lnTo>
                      <a:pt x="52" y="40"/>
                    </a:lnTo>
                    <a:lnTo>
                      <a:pt x="49" y="36"/>
                    </a:lnTo>
                    <a:lnTo>
                      <a:pt x="46" y="33"/>
                    </a:lnTo>
                    <a:lnTo>
                      <a:pt x="43" y="30"/>
                    </a:lnTo>
                    <a:lnTo>
                      <a:pt x="39" y="27"/>
                    </a:lnTo>
                    <a:lnTo>
                      <a:pt x="36" y="25"/>
                    </a:lnTo>
                    <a:lnTo>
                      <a:pt x="32" y="23"/>
                    </a:lnTo>
                    <a:lnTo>
                      <a:pt x="28" y="21"/>
                    </a:lnTo>
                    <a:lnTo>
                      <a:pt x="24" y="20"/>
                    </a:lnTo>
                    <a:lnTo>
                      <a:pt x="20" y="19"/>
                    </a:lnTo>
                    <a:lnTo>
                      <a:pt x="18" y="19"/>
                    </a:lnTo>
                    <a:lnTo>
                      <a:pt x="17" y="18"/>
                    </a:lnTo>
                    <a:lnTo>
                      <a:pt x="15" y="17"/>
                    </a:lnTo>
                    <a:lnTo>
                      <a:pt x="13" y="15"/>
                    </a:lnTo>
                    <a:lnTo>
                      <a:pt x="12" y="14"/>
                    </a:lnTo>
                    <a:lnTo>
                      <a:pt x="11" y="13"/>
                    </a:lnTo>
                    <a:lnTo>
                      <a:pt x="8" y="11"/>
                    </a:lnTo>
                    <a:lnTo>
                      <a:pt x="5" y="9"/>
                    </a:lnTo>
                    <a:lnTo>
                      <a:pt x="4" y="8"/>
                    </a:lnTo>
                    <a:lnTo>
                      <a:pt x="3" y="7"/>
                    </a:lnTo>
                    <a:lnTo>
                      <a:pt x="2" y="7"/>
                    </a:lnTo>
                    <a:lnTo>
                      <a:pt x="2" y="6"/>
                    </a:lnTo>
                    <a:lnTo>
                      <a:pt x="5" y="4"/>
                    </a:lnTo>
                    <a:lnTo>
                      <a:pt x="8" y="2"/>
                    </a:lnTo>
                    <a:lnTo>
                      <a:pt x="12" y="1"/>
                    </a:lnTo>
                    <a:lnTo>
                      <a:pt x="15" y="0"/>
                    </a:lnTo>
                    <a:lnTo>
                      <a:pt x="16" y="1"/>
                    </a:lnTo>
                    <a:lnTo>
                      <a:pt x="19" y="1"/>
                    </a:lnTo>
                    <a:lnTo>
                      <a:pt x="22" y="2"/>
                    </a:lnTo>
                    <a:lnTo>
                      <a:pt x="25" y="3"/>
                    </a:lnTo>
                    <a:lnTo>
                      <a:pt x="27" y="5"/>
                    </a:lnTo>
                    <a:lnTo>
                      <a:pt x="30" y="7"/>
                    </a:lnTo>
                    <a:lnTo>
                      <a:pt x="33" y="9"/>
                    </a:lnTo>
                    <a:lnTo>
                      <a:pt x="38" y="13"/>
                    </a:lnTo>
                    <a:lnTo>
                      <a:pt x="43" y="18"/>
                    </a:lnTo>
                    <a:lnTo>
                      <a:pt x="47" y="24"/>
                    </a:lnTo>
                    <a:lnTo>
                      <a:pt x="52" y="30"/>
                    </a:lnTo>
                    <a:lnTo>
                      <a:pt x="56" y="36"/>
                    </a:lnTo>
                    <a:lnTo>
                      <a:pt x="60" y="43"/>
                    </a:lnTo>
                    <a:lnTo>
                      <a:pt x="64" y="50"/>
                    </a:lnTo>
                    <a:lnTo>
                      <a:pt x="71" y="64"/>
                    </a:lnTo>
                    <a:lnTo>
                      <a:pt x="73" y="67"/>
                    </a:lnTo>
                    <a:lnTo>
                      <a:pt x="75" y="71"/>
                    </a:lnTo>
                    <a:lnTo>
                      <a:pt x="79" y="78"/>
                    </a:lnTo>
                    <a:lnTo>
                      <a:pt x="84" y="84"/>
                    </a:lnTo>
                    <a:lnTo>
                      <a:pt x="86" y="88"/>
                    </a:lnTo>
                    <a:lnTo>
                      <a:pt x="88" y="91"/>
                    </a:lnTo>
                    <a:lnTo>
                      <a:pt x="90" y="95"/>
                    </a:lnTo>
                    <a:lnTo>
                      <a:pt x="91" y="98"/>
                    </a:lnTo>
                    <a:lnTo>
                      <a:pt x="94" y="105"/>
                    </a:lnTo>
                    <a:lnTo>
                      <a:pt x="96" y="112"/>
                    </a:lnTo>
                    <a:lnTo>
                      <a:pt x="98" y="115"/>
                    </a:lnTo>
                    <a:lnTo>
                      <a:pt x="98" y="116"/>
                    </a:lnTo>
                    <a:lnTo>
                      <a:pt x="100" y="118"/>
                    </a:lnTo>
                    <a:lnTo>
                      <a:pt x="101" y="121"/>
                    </a:lnTo>
                    <a:lnTo>
                      <a:pt x="102" y="124"/>
                    </a:lnTo>
                    <a:lnTo>
                      <a:pt x="102" y="127"/>
                    </a:lnTo>
                    <a:lnTo>
                      <a:pt x="103" y="131"/>
                    </a:lnTo>
                    <a:lnTo>
                      <a:pt x="102" y="134"/>
                    </a:lnTo>
                    <a:lnTo>
                      <a:pt x="102" y="136"/>
                    </a:lnTo>
                    <a:lnTo>
                      <a:pt x="101" y="139"/>
                    </a:lnTo>
                    <a:lnTo>
                      <a:pt x="100" y="141"/>
                    </a:lnTo>
                    <a:lnTo>
                      <a:pt x="98" y="142"/>
                    </a:lnTo>
                    <a:lnTo>
                      <a:pt x="97" y="143"/>
                    </a:lnTo>
                    <a:lnTo>
                      <a:pt x="94" y="144"/>
                    </a:lnTo>
                    <a:lnTo>
                      <a:pt x="93" y="145"/>
                    </a:lnTo>
                    <a:lnTo>
                      <a:pt x="93" y="146"/>
                    </a:lnTo>
                    <a:lnTo>
                      <a:pt x="92" y="146"/>
                    </a:lnTo>
                    <a:lnTo>
                      <a:pt x="92" y="147"/>
                    </a:lnTo>
                    <a:lnTo>
                      <a:pt x="92" y="148"/>
                    </a:lnTo>
                    <a:lnTo>
                      <a:pt x="92" y="150"/>
                    </a:lnTo>
                    <a:lnTo>
                      <a:pt x="92" y="150"/>
                    </a:lnTo>
                    <a:lnTo>
                      <a:pt x="92" y="151"/>
                    </a:lnTo>
                    <a:lnTo>
                      <a:pt x="90" y="150"/>
                    </a:lnTo>
                    <a:lnTo>
                      <a:pt x="88" y="150"/>
                    </a:lnTo>
                    <a:lnTo>
                      <a:pt x="85" y="149"/>
                    </a:lnTo>
                    <a:lnTo>
                      <a:pt x="85" y="149"/>
                    </a:lnTo>
                    <a:lnTo>
                      <a:pt x="85" y="148"/>
                    </a:lnTo>
                    <a:lnTo>
                      <a:pt x="86" y="148"/>
                    </a:lnTo>
                    <a:lnTo>
                      <a:pt x="87" y="147"/>
                    </a:lnTo>
                    <a:lnTo>
                      <a:pt x="87" y="146"/>
                    </a:lnTo>
                    <a:lnTo>
                      <a:pt x="88" y="144"/>
                    </a:lnTo>
                    <a:lnTo>
                      <a:pt x="88" y="142"/>
                    </a:lnTo>
                    <a:lnTo>
                      <a:pt x="86" y="139"/>
                    </a:lnTo>
                    <a:lnTo>
                      <a:pt x="85" y="136"/>
                    </a:lnTo>
                    <a:lnTo>
                      <a:pt x="83" y="134"/>
                    </a:lnTo>
                    <a:lnTo>
                      <a:pt x="81" y="132"/>
                    </a:lnTo>
                    <a:lnTo>
                      <a:pt x="79" y="131"/>
                    </a:lnTo>
                    <a:lnTo>
                      <a:pt x="77" y="130"/>
                    </a:lnTo>
                    <a:lnTo>
                      <a:pt x="74" y="129"/>
                    </a:lnTo>
                    <a:lnTo>
                      <a:pt x="72" y="129"/>
                    </a:lnTo>
                    <a:lnTo>
                      <a:pt x="72" y="128"/>
                    </a:lnTo>
                    <a:lnTo>
                      <a:pt x="72" y="128"/>
                    </a:lnTo>
                    <a:lnTo>
                      <a:pt x="73" y="127"/>
                    </a:lnTo>
                    <a:lnTo>
                      <a:pt x="73" y="126"/>
                    </a:lnTo>
                    <a:lnTo>
                      <a:pt x="73" y="125"/>
                    </a:lnTo>
                    <a:lnTo>
                      <a:pt x="72" y="123"/>
                    </a:lnTo>
                    <a:lnTo>
                      <a:pt x="71" y="122"/>
                    </a:lnTo>
                    <a:lnTo>
                      <a:pt x="70" y="120"/>
                    </a:lnTo>
                    <a:lnTo>
                      <a:pt x="68" y="118"/>
                    </a:lnTo>
                    <a:lnTo>
                      <a:pt x="67" y="117"/>
                    </a:lnTo>
                    <a:lnTo>
                      <a:pt x="66" y="115"/>
                    </a:lnTo>
                    <a:lnTo>
                      <a:pt x="66" y="115"/>
                    </a:lnTo>
                    <a:lnTo>
                      <a:pt x="66" y="114"/>
                    </a:lnTo>
                    <a:lnTo>
                      <a:pt x="66" y="113"/>
                    </a:lnTo>
                    <a:lnTo>
                      <a:pt x="66" y="113"/>
                    </a:lnTo>
                    <a:lnTo>
                      <a:pt x="65" y="111"/>
                    </a:lnTo>
                    <a:lnTo>
                      <a:pt x="64" y="110"/>
                    </a:lnTo>
                    <a:lnTo>
                      <a:pt x="64" y="110"/>
                    </a:lnTo>
                    <a:lnTo>
                      <a:pt x="64" y="109"/>
                    </a:lnTo>
                    <a:lnTo>
                      <a:pt x="62" y="111"/>
                    </a:lnTo>
                    <a:lnTo>
                      <a:pt x="62" y="113"/>
                    </a:lnTo>
                    <a:lnTo>
                      <a:pt x="61" y="115"/>
                    </a:lnTo>
                    <a:lnTo>
                      <a:pt x="59" y="117"/>
                    </a:lnTo>
                    <a:lnTo>
                      <a:pt x="57" y="119"/>
                    </a:lnTo>
                    <a:lnTo>
                      <a:pt x="56" y="121"/>
                    </a:lnTo>
                    <a:lnTo>
                      <a:pt x="53" y="123"/>
                    </a:lnTo>
                    <a:lnTo>
                      <a:pt x="51" y="124"/>
                    </a:lnTo>
                    <a:lnTo>
                      <a:pt x="50" y="125"/>
                    </a:lnTo>
                    <a:lnTo>
                      <a:pt x="50" y="126"/>
                    </a:lnTo>
                    <a:lnTo>
                      <a:pt x="50" y="126"/>
                    </a:lnTo>
                    <a:lnTo>
                      <a:pt x="50" y="126"/>
                    </a:lnTo>
                    <a:lnTo>
                      <a:pt x="51" y="127"/>
                    </a:lnTo>
                    <a:lnTo>
                      <a:pt x="52"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50"/>
              <p:cNvSpPr>
                <a:spLocks/>
              </p:cNvSpPr>
              <p:nvPr/>
            </p:nvSpPr>
            <p:spPr bwMode="auto">
              <a:xfrm>
                <a:off x="5066" y="1121"/>
                <a:ext cx="1" cy="1"/>
              </a:xfrm>
              <a:custGeom>
                <a:avLst/>
                <a:gdLst>
                  <a:gd name="T0" fmla="*/ 1 w 1"/>
                  <a:gd name="T1" fmla="*/ 1 h 1"/>
                  <a:gd name="T2" fmla="*/ 1 w 1"/>
                  <a:gd name="T3" fmla="*/ 1 h 1"/>
                  <a:gd name="T4" fmla="*/ 1 w 1"/>
                  <a:gd name="T5" fmla="*/ 1 h 1"/>
                  <a:gd name="T6" fmla="*/ 1 w 1"/>
                  <a:gd name="T7" fmla="*/ 1 h 1"/>
                  <a:gd name="T8" fmla="*/ 0 w 1"/>
                  <a:gd name="T9" fmla="*/ 0 h 1"/>
                  <a:gd name="T10" fmla="*/ 0 w 1"/>
                  <a:gd name="T11" fmla="*/ 0 h 1"/>
                  <a:gd name="T12" fmla="*/ 0 w 1"/>
                  <a:gd name="T13" fmla="*/ 0 h 1"/>
                  <a:gd name="T14" fmla="*/ 0 w 1"/>
                  <a:gd name="T15" fmla="*/ 0 h 1"/>
                  <a:gd name="T16" fmla="*/ 1 w 1"/>
                  <a:gd name="T17" fmla="*/ 0 h 1"/>
                  <a:gd name="T18" fmla="*/ 1 w 1"/>
                  <a:gd name="T19"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 h="1">
                    <a:moveTo>
                      <a:pt x="1" y="1"/>
                    </a:moveTo>
                    <a:lnTo>
                      <a:pt x="1" y="1"/>
                    </a:lnTo>
                    <a:lnTo>
                      <a:pt x="1" y="1"/>
                    </a:lnTo>
                    <a:lnTo>
                      <a:pt x="1" y="1"/>
                    </a:lnTo>
                    <a:lnTo>
                      <a:pt x="0" y="0"/>
                    </a:lnTo>
                    <a:lnTo>
                      <a:pt x="0" y="0"/>
                    </a:lnTo>
                    <a:lnTo>
                      <a:pt x="0" y="0"/>
                    </a:lnTo>
                    <a:lnTo>
                      <a:pt x="0" y="0"/>
                    </a:lnTo>
                    <a:lnTo>
                      <a:pt x="1" y="0"/>
                    </a:lnTo>
                    <a:lnTo>
                      <a:pt x="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51"/>
              <p:cNvSpPr>
                <a:spLocks/>
              </p:cNvSpPr>
              <p:nvPr/>
            </p:nvSpPr>
            <p:spPr bwMode="auto">
              <a:xfrm>
                <a:off x="5047" y="1121"/>
                <a:ext cx="27" cy="83"/>
              </a:xfrm>
              <a:custGeom>
                <a:avLst/>
                <a:gdLst>
                  <a:gd name="T0" fmla="*/ 19 w 27"/>
                  <a:gd name="T1" fmla="*/ 1 h 83"/>
                  <a:gd name="T2" fmla="*/ 22 w 27"/>
                  <a:gd name="T3" fmla="*/ 4 h 83"/>
                  <a:gd name="T4" fmla="*/ 26 w 27"/>
                  <a:gd name="T5" fmla="*/ 10 h 83"/>
                  <a:gd name="T6" fmla="*/ 27 w 27"/>
                  <a:gd name="T7" fmla="*/ 11 h 83"/>
                  <a:gd name="T8" fmla="*/ 25 w 27"/>
                  <a:gd name="T9" fmla="*/ 14 h 83"/>
                  <a:gd name="T10" fmla="*/ 21 w 27"/>
                  <a:gd name="T11" fmla="*/ 19 h 83"/>
                  <a:gd name="T12" fmla="*/ 18 w 27"/>
                  <a:gd name="T13" fmla="*/ 24 h 83"/>
                  <a:gd name="T14" fmla="*/ 17 w 27"/>
                  <a:gd name="T15" fmla="*/ 25 h 83"/>
                  <a:gd name="T16" fmla="*/ 15 w 27"/>
                  <a:gd name="T17" fmla="*/ 24 h 83"/>
                  <a:gd name="T18" fmla="*/ 11 w 27"/>
                  <a:gd name="T19" fmla="*/ 21 h 83"/>
                  <a:gd name="T20" fmla="*/ 11 w 27"/>
                  <a:gd name="T21" fmla="*/ 25 h 83"/>
                  <a:gd name="T22" fmla="*/ 12 w 27"/>
                  <a:gd name="T23" fmla="*/ 27 h 83"/>
                  <a:gd name="T24" fmla="*/ 12 w 27"/>
                  <a:gd name="T25" fmla="*/ 29 h 83"/>
                  <a:gd name="T26" fmla="*/ 13 w 27"/>
                  <a:gd name="T27" fmla="*/ 30 h 83"/>
                  <a:gd name="T28" fmla="*/ 12 w 27"/>
                  <a:gd name="T29" fmla="*/ 39 h 83"/>
                  <a:gd name="T30" fmla="*/ 12 w 27"/>
                  <a:gd name="T31" fmla="*/ 53 h 83"/>
                  <a:gd name="T32" fmla="*/ 12 w 27"/>
                  <a:gd name="T33" fmla="*/ 57 h 83"/>
                  <a:gd name="T34" fmla="*/ 12 w 27"/>
                  <a:gd name="T35" fmla="*/ 68 h 83"/>
                  <a:gd name="T36" fmla="*/ 12 w 27"/>
                  <a:gd name="T37" fmla="*/ 72 h 83"/>
                  <a:gd name="T38" fmla="*/ 13 w 27"/>
                  <a:gd name="T39" fmla="*/ 76 h 83"/>
                  <a:gd name="T40" fmla="*/ 12 w 27"/>
                  <a:gd name="T41" fmla="*/ 78 h 83"/>
                  <a:gd name="T42" fmla="*/ 13 w 27"/>
                  <a:gd name="T43" fmla="*/ 77 h 83"/>
                  <a:gd name="T44" fmla="*/ 14 w 27"/>
                  <a:gd name="T45" fmla="*/ 78 h 83"/>
                  <a:gd name="T46" fmla="*/ 14 w 27"/>
                  <a:gd name="T47" fmla="*/ 80 h 83"/>
                  <a:gd name="T48" fmla="*/ 13 w 27"/>
                  <a:gd name="T49" fmla="*/ 82 h 83"/>
                  <a:gd name="T50" fmla="*/ 12 w 27"/>
                  <a:gd name="T51" fmla="*/ 83 h 83"/>
                  <a:gd name="T52" fmla="*/ 7 w 27"/>
                  <a:gd name="T53" fmla="*/ 79 h 83"/>
                  <a:gd name="T54" fmla="*/ 1 w 27"/>
                  <a:gd name="T55" fmla="*/ 71 h 83"/>
                  <a:gd name="T56" fmla="*/ 0 w 27"/>
                  <a:gd name="T57" fmla="*/ 66 h 83"/>
                  <a:gd name="T58" fmla="*/ 0 w 27"/>
                  <a:gd name="T59" fmla="*/ 60 h 83"/>
                  <a:gd name="T60" fmla="*/ 1 w 27"/>
                  <a:gd name="T61" fmla="*/ 55 h 83"/>
                  <a:gd name="T62" fmla="*/ 2 w 27"/>
                  <a:gd name="T63" fmla="*/ 50 h 83"/>
                  <a:gd name="T64" fmla="*/ 2 w 27"/>
                  <a:gd name="T65" fmla="*/ 42 h 83"/>
                  <a:gd name="T66" fmla="*/ 2 w 27"/>
                  <a:gd name="T67" fmla="*/ 37 h 83"/>
                  <a:gd name="T68" fmla="*/ 3 w 27"/>
                  <a:gd name="T69" fmla="*/ 33 h 83"/>
                  <a:gd name="T70" fmla="*/ 4 w 27"/>
                  <a:gd name="T71" fmla="*/ 30 h 83"/>
                  <a:gd name="T72" fmla="*/ 4 w 27"/>
                  <a:gd name="T73" fmla="*/ 28 h 83"/>
                  <a:gd name="T74" fmla="*/ 4 w 27"/>
                  <a:gd name="T75" fmla="*/ 21 h 83"/>
                  <a:gd name="T76" fmla="*/ 3 w 27"/>
                  <a:gd name="T77" fmla="*/ 12 h 83"/>
                  <a:gd name="T78" fmla="*/ 4 w 27"/>
                  <a:gd name="T79" fmla="*/ 7 h 83"/>
                  <a:gd name="T80" fmla="*/ 5 w 27"/>
                  <a:gd name="T81" fmla="*/ 5 h 83"/>
                  <a:gd name="T82" fmla="*/ 9 w 27"/>
                  <a:gd name="T83" fmla="*/ 2 h 83"/>
                  <a:gd name="T84" fmla="*/ 14 w 27"/>
                  <a:gd name="T85" fmla="*/ 1 h 83"/>
                  <a:gd name="T86" fmla="*/ 17 w 27"/>
                  <a:gd name="T87"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7" h="83">
                    <a:moveTo>
                      <a:pt x="17" y="0"/>
                    </a:moveTo>
                    <a:lnTo>
                      <a:pt x="19" y="1"/>
                    </a:lnTo>
                    <a:lnTo>
                      <a:pt x="20" y="2"/>
                    </a:lnTo>
                    <a:lnTo>
                      <a:pt x="22" y="4"/>
                    </a:lnTo>
                    <a:lnTo>
                      <a:pt x="24" y="7"/>
                    </a:lnTo>
                    <a:lnTo>
                      <a:pt x="26" y="10"/>
                    </a:lnTo>
                    <a:lnTo>
                      <a:pt x="27" y="10"/>
                    </a:lnTo>
                    <a:lnTo>
                      <a:pt x="27" y="11"/>
                    </a:lnTo>
                    <a:lnTo>
                      <a:pt x="27" y="12"/>
                    </a:lnTo>
                    <a:lnTo>
                      <a:pt x="25" y="14"/>
                    </a:lnTo>
                    <a:lnTo>
                      <a:pt x="23" y="16"/>
                    </a:lnTo>
                    <a:lnTo>
                      <a:pt x="21" y="19"/>
                    </a:lnTo>
                    <a:lnTo>
                      <a:pt x="19" y="22"/>
                    </a:lnTo>
                    <a:lnTo>
                      <a:pt x="18" y="24"/>
                    </a:lnTo>
                    <a:lnTo>
                      <a:pt x="17" y="24"/>
                    </a:lnTo>
                    <a:lnTo>
                      <a:pt x="17" y="25"/>
                    </a:lnTo>
                    <a:lnTo>
                      <a:pt x="16" y="25"/>
                    </a:lnTo>
                    <a:lnTo>
                      <a:pt x="15" y="24"/>
                    </a:lnTo>
                    <a:lnTo>
                      <a:pt x="14" y="23"/>
                    </a:lnTo>
                    <a:lnTo>
                      <a:pt x="11" y="21"/>
                    </a:lnTo>
                    <a:lnTo>
                      <a:pt x="11" y="23"/>
                    </a:lnTo>
                    <a:lnTo>
                      <a:pt x="11" y="25"/>
                    </a:lnTo>
                    <a:lnTo>
                      <a:pt x="12" y="26"/>
                    </a:lnTo>
                    <a:lnTo>
                      <a:pt x="12" y="27"/>
                    </a:lnTo>
                    <a:lnTo>
                      <a:pt x="12" y="28"/>
                    </a:lnTo>
                    <a:lnTo>
                      <a:pt x="12" y="29"/>
                    </a:lnTo>
                    <a:lnTo>
                      <a:pt x="13" y="29"/>
                    </a:lnTo>
                    <a:lnTo>
                      <a:pt x="13" y="30"/>
                    </a:lnTo>
                    <a:lnTo>
                      <a:pt x="13" y="34"/>
                    </a:lnTo>
                    <a:lnTo>
                      <a:pt x="12" y="39"/>
                    </a:lnTo>
                    <a:lnTo>
                      <a:pt x="12" y="47"/>
                    </a:lnTo>
                    <a:lnTo>
                      <a:pt x="12" y="53"/>
                    </a:lnTo>
                    <a:lnTo>
                      <a:pt x="12" y="56"/>
                    </a:lnTo>
                    <a:lnTo>
                      <a:pt x="12" y="57"/>
                    </a:lnTo>
                    <a:lnTo>
                      <a:pt x="12" y="59"/>
                    </a:lnTo>
                    <a:lnTo>
                      <a:pt x="12" y="68"/>
                    </a:lnTo>
                    <a:lnTo>
                      <a:pt x="12" y="70"/>
                    </a:lnTo>
                    <a:lnTo>
                      <a:pt x="12" y="72"/>
                    </a:lnTo>
                    <a:lnTo>
                      <a:pt x="13" y="74"/>
                    </a:lnTo>
                    <a:lnTo>
                      <a:pt x="13" y="76"/>
                    </a:lnTo>
                    <a:lnTo>
                      <a:pt x="12" y="77"/>
                    </a:lnTo>
                    <a:lnTo>
                      <a:pt x="12" y="78"/>
                    </a:lnTo>
                    <a:lnTo>
                      <a:pt x="13" y="77"/>
                    </a:lnTo>
                    <a:lnTo>
                      <a:pt x="13" y="77"/>
                    </a:lnTo>
                    <a:lnTo>
                      <a:pt x="14" y="77"/>
                    </a:lnTo>
                    <a:lnTo>
                      <a:pt x="14" y="78"/>
                    </a:lnTo>
                    <a:lnTo>
                      <a:pt x="14" y="79"/>
                    </a:lnTo>
                    <a:lnTo>
                      <a:pt x="14" y="80"/>
                    </a:lnTo>
                    <a:lnTo>
                      <a:pt x="14" y="80"/>
                    </a:lnTo>
                    <a:lnTo>
                      <a:pt x="13" y="82"/>
                    </a:lnTo>
                    <a:lnTo>
                      <a:pt x="12" y="82"/>
                    </a:lnTo>
                    <a:lnTo>
                      <a:pt x="12" y="83"/>
                    </a:lnTo>
                    <a:lnTo>
                      <a:pt x="9" y="81"/>
                    </a:lnTo>
                    <a:lnTo>
                      <a:pt x="7" y="79"/>
                    </a:lnTo>
                    <a:lnTo>
                      <a:pt x="1" y="74"/>
                    </a:lnTo>
                    <a:lnTo>
                      <a:pt x="1" y="71"/>
                    </a:lnTo>
                    <a:lnTo>
                      <a:pt x="0" y="69"/>
                    </a:lnTo>
                    <a:lnTo>
                      <a:pt x="0" y="66"/>
                    </a:lnTo>
                    <a:lnTo>
                      <a:pt x="0" y="63"/>
                    </a:lnTo>
                    <a:lnTo>
                      <a:pt x="0" y="60"/>
                    </a:lnTo>
                    <a:lnTo>
                      <a:pt x="0" y="58"/>
                    </a:lnTo>
                    <a:lnTo>
                      <a:pt x="1" y="55"/>
                    </a:lnTo>
                    <a:lnTo>
                      <a:pt x="1" y="52"/>
                    </a:lnTo>
                    <a:lnTo>
                      <a:pt x="2" y="50"/>
                    </a:lnTo>
                    <a:lnTo>
                      <a:pt x="2" y="47"/>
                    </a:lnTo>
                    <a:lnTo>
                      <a:pt x="2" y="42"/>
                    </a:lnTo>
                    <a:lnTo>
                      <a:pt x="2" y="40"/>
                    </a:lnTo>
                    <a:lnTo>
                      <a:pt x="2" y="37"/>
                    </a:lnTo>
                    <a:lnTo>
                      <a:pt x="3" y="35"/>
                    </a:lnTo>
                    <a:lnTo>
                      <a:pt x="3" y="33"/>
                    </a:lnTo>
                    <a:lnTo>
                      <a:pt x="4" y="32"/>
                    </a:lnTo>
                    <a:lnTo>
                      <a:pt x="4" y="30"/>
                    </a:lnTo>
                    <a:lnTo>
                      <a:pt x="4" y="29"/>
                    </a:lnTo>
                    <a:lnTo>
                      <a:pt x="4" y="28"/>
                    </a:lnTo>
                    <a:lnTo>
                      <a:pt x="4" y="25"/>
                    </a:lnTo>
                    <a:lnTo>
                      <a:pt x="4" y="21"/>
                    </a:lnTo>
                    <a:lnTo>
                      <a:pt x="3" y="15"/>
                    </a:lnTo>
                    <a:lnTo>
                      <a:pt x="3" y="12"/>
                    </a:lnTo>
                    <a:lnTo>
                      <a:pt x="3" y="9"/>
                    </a:lnTo>
                    <a:lnTo>
                      <a:pt x="4" y="7"/>
                    </a:lnTo>
                    <a:lnTo>
                      <a:pt x="4" y="6"/>
                    </a:lnTo>
                    <a:lnTo>
                      <a:pt x="5" y="5"/>
                    </a:lnTo>
                    <a:lnTo>
                      <a:pt x="6" y="4"/>
                    </a:lnTo>
                    <a:lnTo>
                      <a:pt x="9" y="2"/>
                    </a:lnTo>
                    <a:lnTo>
                      <a:pt x="11" y="1"/>
                    </a:lnTo>
                    <a:lnTo>
                      <a:pt x="14" y="1"/>
                    </a:lnTo>
                    <a:lnTo>
                      <a:pt x="16" y="0"/>
                    </a:lnTo>
                    <a:lnTo>
                      <a:pt x="1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52"/>
              <p:cNvSpPr>
                <a:spLocks/>
              </p:cNvSpPr>
              <p:nvPr/>
            </p:nvSpPr>
            <p:spPr bwMode="auto">
              <a:xfrm>
                <a:off x="5136" y="1121"/>
                <a:ext cx="67" cy="150"/>
              </a:xfrm>
              <a:custGeom>
                <a:avLst/>
                <a:gdLst>
                  <a:gd name="T0" fmla="*/ 33 w 67"/>
                  <a:gd name="T1" fmla="*/ 19 h 150"/>
                  <a:gd name="T2" fmla="*/ 40 w 67"/>
                  <a:gd name="T3" fmla="*/ 25 h 150"/>
                  <a:gd name="T4" fmla="*/ 46 w 67"/>
                  <a:gd name="T5" fmla="*/ 33 h 150"/>
                  <a:gd name="T6" fmla="*/ 50 w 67"/>
                  <a:gd name="T7" fmla="*/ 43 h 150"/>
                  <a:gd name="T8" fmla="*/ 53 w 67"/>
                  <a:gd name="T9" fmla="*/ 47 h 150"/>
                  <a:gd name="T10" fmla="*/ 58 w 67"/>
                  <a:gd name="T11" fmla="*/ 63 h 150"/>
                  <a:gd name="T12" fmla="*/ 61 w 67"/>
                  <a:gd name="T13" fmla="*/ 78 h 150"/>
                  <a:gd name="T14" fmla="*/ 62 w 67"/>
                  <a:gd name="T15" fmla="*/ 86 h 150"/>
                  <a:gd name="T16" fmla="*/ 63 w 67"/>
                  <a:gd name="T17" fmla="*/ 94 h 150"/>
                  <a:gd name="T18" fmla="*/ 64 w 67"/>
                  <a:gd name="T19" fmla="*/ 116 h 150"/>
                  <a:gd name="T20" fmla="*/ 65 w 67"/>
                  <a:gd name="T21" fmla="*/ 127 h 150"/>
                  <a:gd name="T22" fmla="*/ 67 w 67"/>
                  <a:gd name="T23" fmla="*/ 137 h 150"/>
                  <a:gd name="T24" fmla="*/ 67 w 67"/>
                  <a:gd name="T25" fmla="*/ 141 h 150"/>
                  <a:gd name="T26" fmla="*/ 66 w 67"/>
                  <a:gd name="T27" fmla="*/ 147 h 150"/>
                  <a:gd name="T28" fmla="*/ 62 w 67"/>
                  <a:gd name="T29" fmla="*/ 150 h 150"/>
                  <a:gd name="T30" fmla="*/ 63 w 67"/>
                  <a:gd name="T31" fmla="*/ 148 h 150"/>
                  <a:gd name="T32" fmla="*/ 63 w 67"/>
                  <a:gd name="T33" fmla="*/ 147 h 150"/>
                  <a:gd name="T34" fmla="*/ 64 w 67"/>
                  <a:gd name="T35" fmla="*/ 142 h 150"/>
                  <a:gd name="T36" fmla="*/ 63 w 67"/>
                  <a:gd name="T37" fmla="*/ 137 h 150"/>
                  <a:gd name="T38" fmla="*/ 61 w 67"/>
                  <a:gd name="T39" fmla="*/ 130 h 150"/>
                  <a:gd name="T40" fmla="*/ 61 w 67"/>
                  <a:gd name="T41" fmla="*/ 128 h 150"/>
                  <a:gd name="T42" fmla="*/ 60 w 67"/>
                  <a:gd name="T43" fmla="*/ 125 h 150"/>
                  <a:gd name="T44" fmla="*/ 60 w 67"/>
                  <a:gd name="T45" fmla="*/ 114 h 150"/>
                  <a:gd name="T46" fmla="*/ 59 w 67"/>
                  <a:gd name="T47" fmla="*/ 102 h 150"/>
                  <a:gd name="T48" fmla="*/ 58 w 67"/>
                  <a:gd name="T49" fmla="*/ 89 h 150"/>
                  <a:gd name="T50" fmla="*/ 57 w 67"/>
                  <a:gd name="T51" fmla="*/ 87 h 150"/>
                  <a:gd name="T52" fmla="*/ 57 w 67"/>
                  <a:gd name="T53" fmla="*/ 85 h 150"/>
                  <a:gd name="T54" fmla="*/ 56 w 67"/>
                  <a:gd name="T55" fmla="*/ 78 h 150"/>
                  <a:gd name="T56" fmla="*/ 51 w 67"/>
                  <a:gd name="T57" fmla="*/ 63 h 150"/>
                  <a:gd name="T58" fmla="*/ 45 w 67"/>
                  <a:gd name="T59" fmla="*/ 46 h 150"/>
                  <a:gd name="T60" fmla="*/ 40 w 67"/>
                  <a:gd name="T61" fmla="*/ 39 h 150"/>
                  <a:gd name="T62" fmla="*/ 31 w 67"/>
                  <a:gd name="T63" fmla="*/ 27 h 150"/>
                  <a:gd name="T64" fmla="*/ 23 w 67"/>
                  <a:gd name="T65" fmla="*/ 19 h 150"/>
                  <a:gd name="T66" fmla="*/ 15 w 67"/>
                  <a:gd name="T67" fmla="*/ 11 h 150"/>
                  <a:gd name="T68" fmla="*/ 2 w 67"/>
                  <a:gd name="T69" fmla="*/ 3 h 150"/>
                  <a:gd name="T70" fmla="*/ 1 w 67"/>
                  <a:gd name="T71" fmla="*/ 2 h 150"/>
                  <a:gd name="T72" fmla="*/ 2 w 67"/>
                  <a:gd name="T73" fmla="*/ 0 h 150"/>
                  <a:gd name="T74" fmla="*/ 5 w 67"/>
                  <a:gd name="T75" fmla="*/ 0 h 150"/>
                  <a:gd name="T76" fmla="*/ 10 w 67"/>
                  <a:gd name="T77" fmla="*/ 2 h 150"/>
                  <a:gd name="T78" fmla="*/ 16 w 67"/>
                  <a:gd name="T79" fmla="*/ 6 h 150"/>
                  <a:gd name="T80" fmla="*/ 23 w 67"/>
                  <a:gd name="T81" fmla="*/ 1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150">
                    <a:moveTo>
                      <a:pt x="27" y="13"/>
                    </a:moveTo>
                    <a:lnTo>
                      <a:pt x="33" y="19"/>
                    </a:lnTo>
                    <a:lnTo>
                      <a:pt x="37" y="22"/>
                    </a:lnTo>
                    <a:lnTo>
                      <a:pt x="40" y="25"/>
                    </a:lnTo>
                    <a:lnTo>
                      <a:pt x="43" y="29"/>
                    </a:lnTo>
                    <a:lnTo>
                      <a:pt x="46" y="33"/>
                    </a:lnTo>
                    <a:lnTo>
                      <a:pt x="48" y="38"/>
                    </a:lnTo>
                    <a:lnTo>
                      <a:pt x="50" y="43"/>
                    </a:lnTo>
                    <a:lnTo>
                      <a:pt x="51" y="45"/>
                    </a:lnTo>
                    <a:lnTo>
                      <a:pt x="53" y="47"/>
                    </a:lnTo>
                    <a:lnTo>
                      <a:pt x="54" y="53"/>
                    </a:lnTo>
                    <a:lnTo>
                      <a:pt x="58" y="63"/>
                    </a:lnTo>
                    <a:lnTo>
                      <a:pt x="60" y="71"/>
                    </a:lnTo>
                    <a:lnTo>
                      <a:pt x="61" y="78"/>
                    </a:lnTo>
                    <a:lnTo>
                      <a:pt x="62" y="82"/>
                    </a:lnTo>
                    <a:lnTo>
                      <a:pt x="62" y="86"/>
                    </a:lnTo>
                    <a:lnTo>
                      <a:pt x="63" y="90"/>
                    </a:lnTo>
                    <a:lnTo>
                      <a:pt x="63" y="94"/>
                    </a:lnTo>
                    <a:lnTo>
                      <a:pt x="63" y="105"/>
                    </a:lnTo>
                    <a:lnTo>
                      <a:pt x="64" y="116"/>
                    </a:lnTo>
                    <a:lnTo>
                      <a:pt x="64" y="121"/>
                    </a:lnTo>
                    <a:lnTo>
                      <a:pt x="65" y="127"/>
                    </a:lnTo>
                    <a:lnTo>
                      <a:pt x="66" y="132"/>
                    </a:lnTo>
                    <a:lnTo>
                      <a:pt x="67" y="137"/>
                    </a:lnTo>
                    <a:lnTo>
                      <a:pt x="67" y="139"/>
                    </a:lnTo>
                    <a:lnTo>
                      <a:pt x="67" y="141"/>
                    </a:lnTo>
                    <a:lnTo>
                      <a:pt x="67" y="145"/>
                    </a:lnTo>
                    <a:lnTo>
                      <a:pt x="66" y="147"/>
                    </a:lnTo>
                    <a:lnTo>
                      <a:pt x="65" y="148"/>
                    </a:lnTo>
                    <a:lnTo>
                      <a:pt x="62" y="150"/>
                    </a:lnTo>
                    <a:lnTo>
                      <a:pt x="62" y="149"/>
                    </a:lnTo>
                    <a:lnTo>
                      <a:pt x="63" y="148"/>
                    </a:lnTo>
                    <a:lnTo>
                      <a:pt x="63" y="148"/>
                    </a:lnTo>
                    <a:lnTo>
                      <a:pt x="63" y="147"/>
                    </a:lnTo>
                    <a:lnTo>
                      <a:pt x="64" y="145"/>
                    </a:lnTo>
                    <a:lnTo>
                      <a:pt x="64" y="142"/>
                    </a:lnTo>
                    <a:lnTo>
                      <a:pt x="63" y="140"/>
                    </a:lnTo>
                    <a:lnTo>
                      <a:pt x="63" y="137"/>
                    </a:lnTo>
                    <a:lnTo>
                      <a:pt x="62" y="133"/>
                    </a:lnTo>
                    <a:lnTo>
                      <a:pt x="61" y="130"/>
                    </a:lnTo>
                    <a:lnTo>
                      <a:pt x="61" y="129"/>
                    </a:lnTo>
                    <a:lnTo>
                      <a:pt x="61" y="128"/>
                    </a:lnTo>
                    <a:lnTo>
                      <a:pt x="60" y="126"/>
                    </a:lnTo>
                    <a:lnTo>
                      <a:pt x="60" y="125"/>
                    </a:lnTo>
                    <a:lnTo>
                      <a:pt x="60" y="121"/>
                    </a:lnTo>
                    <a:lnTo>
                      <a:pt x="60" y="114"/>
                    </a:lnTo>
                    <a:lnTo>
                      <a:pt x="59" y="108"/>
                    </a:lnTo>
                    <a:lnTo>
                      <a:pt x="59" y="102"/>
                    </a:lnTo>
                    <a:lnTo>
                      <a:pt x="58" y="95"/>
                    </a:lnTo>
                    <a:lnTo>
                      <a:pt x="58" y="89"/>
                    </a:lnTo>
                    <a:lnTo>
                      <a:pt x="58" y="88"/>
                    </a:lnTo>
                    <a:lnTo>
                      <a:pt x="57" y="87"/>
                    </a:lnTo>
                    <a:lnTo>
                      <a:pt x="57" y="86"/>
                    </a:lnTo>
                    <a:lnTo>
                      <a:pt x="57" y="85"/>
                    </a:lnTo>
                    <a:lnTo>
                      <a:pt x="57" y="81"/>
                    </a:lnTo>
                    <a:lnTo>
                      <a:pt x="56" y="78"/>
                    </a:lnTo>
                    <a:lnTo>
                      <a:pt x="54" y="70"/>
                    </a:lnTo>
                    <a:lnTo>
                      <a:pt x="51" y="63"/>
                    </a:lnTo>
                    <a:lnTo>
                      <a:pt x="49" y="56"/>
                    </a:lnTo>
                    <a:lnTo>
                      <a:pt x="45" y="46"/>
                    </a:lnTo>
                    <a:lnTo>
                      <a:pt x="43" y="42"/>
                    </a:lnTo>
                    <a:lnTo>
                      <a:pt x="40" y="39"/>
                    </a:lnTo>
                    <a:lnTo>
                      <a:pt x="36" y="33"/>
                    </a:lnTo>
                    <a:lnTo>
                      <a:pt x="31" y="27"/>
                    </a:lnTo>
                    <a:lnTo>
                      <a:pt x="26" y="21"/>
                    </a:lnTo>
                    <a:lnTo>
                      <a:pt x="23" y="19"/>
                    </a:lnTo>
                    <a:lnTo>
                      <a:pt x="20" y="16"/>
                    </a:lnTo>
                    <a:lnTo>
                      <a:pt x="15" y="11"/>
                    </a:lnTo>
                    <a:lnTo>
                      <a:pt x="3" y="3"/>
                    </a:lnTo>
                    <a:lnTo>
                      <a:pt x="2" y="3"/>
                    </a:lnTo>
                    <a:lnTo>
                      <a:pt x="2" y="2"/>
                    </a:lnTo>
                    <a:lnTo>
                      <a:pt x="1" y="2"/>
                    </a:lnTo>
                    <a:lnTo>
                      <a:pt x="0" y="1"/>
                    </a:lnTo>
                    <a:lnTo>
                      <a:pt x="2" y="0"/>
                    </a:lnTo>
                    <a:lnTo>
                      <a:pt x="3" y="0"/>
                    </a:lnTo>
                    <a:lnTo>
                      <a:pt x="5" y="0"/>
                    </a:lnTo>
                    <a:lnTo>
                      <a:pt x="7" y="0"/>
                    </a:lnTo>
                    <a:lnTo>
                      <a:pt x="10" y="2"/>
                    </a:lnTo>
                    <a:lnTo>
                      <a:pt x="13" y="3"/>
                    </a:lnTo>
                    <a:lnTo>
                      <a:pt x="16" y="6"/>
                    </a:lnTo>
                    <a:lnTo>
                      <a:pt x="20" y="8"/>
                    </a:lnTo>
                    <a:lnTo>
                      <a:pt x="23" y="10"/>
                    </a:lnTo>
                    <a:lnTo>
                      <a:pt x="27" y="13"/>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53"/>
              <p:cNvSpPr>
                <a:spLocks/>
              </p:cNvSpPr>
              <p:nvPr/>
            </p:nvSpPr>
            <p:spPr bwMode="auto">
              <a:xfrm>
                <a:off x="5068" y="1123"/>
                <a:ext cx="1" cy="1"/>
              </a:xfrm>
              <a:custGeom>
                <a:avLst/>
                <a:gdLst>
                  <a:gd name="T0" fmla="*/ 1 w 1"/>
                  <a:gd name="T1" fmla="*/ 0 h 1"/>
                  <a:gd name="T2" fmla="*/ 1 w 1"/>
                  <a:gd name="T3" fmla="*/ 1 h 1"/>
                  <a:gd name="T4" fmla="*/ 1 w 1"/>
                  <a:gd name="T5" fmla="*/ 1 h 1"/>
                  <a:gd name="T6" fmla="*/ 0 w 1"/>
                  <a:gd name="T7" fmla="*/ 1 h 1"/>
                  <a:gd name="T8" fmla="*/ 0 w 1"/>
                  <a:gd name="T9" fmla="*/ 0 h 1"/>
                  <a:gd name="T10" fmla="*/ 1 w 1"/>
                  <a:gd name="T11" fmla="*/ 0 h 1"/>
                </a:gdLst>
                <a:ahLst/>
                <a:cxnLst>
                  <a:cxn ang="0">
                    <a:pos x="T0" y="T1"/>
                  </a:cxn>
                  <a:cxn ang="0">
                    <a:pos x="T2" y="T3"/>
                  </a:cxn>
                  <a:cxn ang="0">
                    <a:pos x="T4" y="T5"/>
                  </a:cxn>
                  <a:cxn ang="0">
                    <a:pos x="T6" y="T7"/>
                  </a:cxn>
                  <a:cxn ang="0">
                    <a:pos x="T8" y="T9"/>
                  </a:cxn>
                  <a:cxn ang="0">
                    <a:pos x="T10" y="T11"/>
                  </a:cxn>
                </a:cxnLst>
                <a:rect l="0" t="0" r="r" b="b"/>
                <a:pathLst>
                  <a:path w="1" h="1">
                    <a:moveTo>
                      <a:pt x="1" y="0"/>
                    </a:moveTo>
                    <a:lnTo>
                      <a:pt x="1" y="1"/>
                    </a:lnTo>
                    <a:lnTo>
                      <a:pt x="1" y="1"/>
                    </a:lnTo>
                    <a:lnTo>
                      <a:pt x="0" y="1"/>
                    </a:lnTo>
                    <a:lnTo>
                      <a:pt x="0" y="0"/>
                    </a:lnTo>
                    <a:lnTo>
                      <a:pt x="1"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54"/>
              <p:cNvSpPr>
                <a:spLocks/>
              </p:cNvSpPr>
              <p:nvPr/>
            </p:nvSpPr>
            <p:spPr bwMode="auto">
              <a:xfrm>
                <a:off x="5069" y="1124"/>
                <a:ext cx="4" cy="3"/>
              </a:xfrm>
              <a:custGeom>
                <a:avLst/>
                <a:gdLst>
                  <a:gd name="T0" fmla="*/ 2 w 4"/>
                  <a:gd name="T1" fmla="*/ 1 h 3"/>
                  <a:gd name="T2" fmla="*/ 2 w 4"/>
                  <a:gd name="T3" fmla="*/ 2 h 3"/>
                  <a:gd name="T4" fmla="*/ 3 w 4"/>
                  <a:gd name="T5" fmla="*/ 2 h 3"/>
                  <a:gd name="T6" fmla="*/ 4 w 4"/>
                  <a:gd name="T7" fmla="*/ 2 h 3"/>
                  <a:gd name="T8" fmla="*/ 4 w 4"/>
                  <a:gd name="T9" fmla="*/ 3 h 3"/>
                  <a:gd name="T10" fmla="*/ 3 w 4"/>
                  <a:gd name="T11" fmla="*/ 3 h 3"/>
                  <a:gd name="T12" fmla="*/ 2 w 4"/>
                  <a:gd name="T13" fmla="*/ 3 h 3"/>
                  <a:gd name="T14" fmla="*/ 2 w 4"/>
                  <a:gd name="T15" fmla="*/ 3 h 3"/>
                  <a:gd name="T16" fmla="*/ 1 w 4"/>
                  <a:gd name="T17" fmla="*/ 2 h 3"/>
                  <a:gd name="T18" fmla="*/ 1 w 4"/>
                  <a:gd name="T19" fmla="*/ 2 h 3"/>
                  <a:gd name="T20" fmla="*/ 1 w 4"/>
                  <a:gd name="T21" fmla="*/ 1 h 3"/>
                  <a:gd name="T22" fmla="*/ 0 w 4"/>
                  <a:gd name="T23" fmla="*/ 1 h 3"/>
                  <a:gd name="T24" fmla="*/ 1 w 4"/>
                  <a:gd name="T25" fmla="*/ 0 h 3"/>
                  <a:gd name="T26" fmla="*/ 2 w 4"/>
                  <a:gd name="T27" fmla="*/ 0 h 3"/>
                  <a:gd name="T28" fmla="*/ 2 w 4"/>
                  <a:gd name="T2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 h="3">
                    <a:moveTo>
                      <a:pt x="2" y="1"/>
                    </a:moveTo>
                    <a:lnTo>
                      <a:pt x="2" y="2"/>
                    </a:lnTo>
                    <a:lnTo>
                      <a:pt x="3" y="2"/>
                    </a:lnTo>
                    <a:lnTo>
                      <a:pt x="4" y="2"/>
                    </a:lnTo>
                    <a:lnTo>
                      <a:pt x="4" y="3"/>
                    </a:lnTo>
                    <a:lnTo>
                      <a:pt x="3" y="3"/>
                    </a:lnTo>
                    <a:lnTo>
                      <a:pt x="2" y="3"/>
                    </a:lnTo>
                    <a:lnTo>
                      <a:pt x="2" y="3"/>
                    </a:lnTo>
                    <a:lnTo>
                      <a:pt x="1" y="2"/>
                    </a:lnTo>
                    <a:lnTo>
                      <a:pt x="1" y="2"/>
                    </a:lnTo>
                    <a:lnTo>
                      <a:pt x="1" y="1"/>
                    </a:lnTo>
                    <a:lnTo>
                      <a:pt x="0" y="1"/>
                    </a:lnTo>
                    <a:lnTo>
                      <a:pt x="1" y="0"/>
                    </a:lnTo>
                    <a:lnTo>
                      <a:pt x="2" y="0"/>
                    </a:lnTo>
                    <a:lnTo>
                      <a:pt x="2"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55"/>
              <p:cNvSpPr>
                <a:spLocks/>
              </p:cNvSpPr>
              <p:nvPr/>
            </p:nvSpPr>
            <p:spPr bwMode="auto">
              <a:xfrm>
                <a:off x="5118" y="1124"/>
                <a:ext cx="81" cy="147"/>
              </a:xfrm>
              <a:custGeom>
                <a:avLst/>
                <a:gdLst>
                  <a:gd name="T0" fmla="*/ 41 w 81"/>
                  <a:gd name="T1" fmla="*/ 17 h 147"/>
                  <a:gd name="T2" fmla="*/ 57 w 81"/>
                  <a:gd name="T3" fmla="*/ 37 h 147"/>
                  <a:gd name="T4" fmla="*/ 62 w 81"/>
                  <a:gd name="T5" fmla="*/ 44 h 147"/>
                  <a:gd name="T6" fmla="*/ 67 w 81"/>
                  <a:gd name="T7" fmla="*/ 57 h 147"/>
                  <a:gd name="T8" fmla="*/ 73 w 81"/>
                  <a:gd name="T9" fmla="*/ 74 h 147"/>
                  <a:gd name="T10" fmla="*/ 75 w 81"/>
                  <a:gd name="T11" fmla="*/ 91 h 147"/>
                  <a:gd name="T12" fmla="*/ 78 w 81"/>
                  <a:gd name="T13" fmla="*/ 127 h 147"/>
                  <a:gd name="T14" fmla="*/ 81 w 81"/>
                  <a:gd name="T15" fmla="*/ 141 h 147"/>
                  <a:gd name="T16" fmla="*/ 79 w 81"/>
                  <a:gd name="T17" fmla="*/ 146 h 147"/>
                  <a:gd name="T18" fmla="*/ 74 w 81"/>
                  <a:gd name="T19" fmla="*/ 147 h 147"/>
                  <a:gd name="T20" fmla="*/ 71 w 81"/>
                  <a:gd name="T21" fmla="*/ 144 h 147"/>
                  <a:gd name="T22" fmla="*/ 71 w 81"/>
                  <a:gd name="T23" fmla="*/ 139 h 147"/>
                  <a:gd name="T24" fmla="*/ 69 w 81"/>
                  <a:gd name="T25" fmla="*/ 127 h 147"/>
                  <a:gd name="T26" fmla="*/ 71 w 81"/>
                  <a:gd name="T27" fmla="*/ 123 h 147"/>
                  <a:gd name="T28" fmla="*/ 72 w 81"/>
                  <a:gd name="T29" fmla="*/ 116 h 147"/>
                  <a:gd name="T30" fmla="*/ 72 w 81"/>
                  <a:gd name="T31" fmla="*/ 110 h 147"/>
                  <a:gd name="T32" fmla="*/ 73 w 81"/>
                  <a:gd name="T33" fmla="*/ 99 h 147"/>
                  <a:gd name="T34" fmla="*/ 71 w 81"/>
                  <a:gd name="T35" fmla="*/ 91 h 147"/>
                  <a:gd name="T36" fmla="*/ 68 w 81"/>
                  <a:gd name="T37" fmla="*/ 81 h 147"/>
                  <a:gd name="T38" fmla="*/ 64 w 81"/>
                  <a:gd name="T39" fmla="*/ 73 h 147"/>
                  <a:gd name="T40" fmla="*/ 62 w 81"/>
                  <a:gd name="T41" fmla="*/ 73 h 147"/>
                  <a:gd name="T42" fmla="*/ 62 w 81"/>
                  <a:gd name="T43" fmla="*/ 79 h 147"/>
                  <a:gd name="T44" fmla="*/ 62 w 81"/>
                  <a:gd name="T45" fmla="*/ 88 h 147"/>
                  <a:gd name="T46" fmla="*/ 59 w 81"/>
                  <a:gd name="T47" fmla="*/ 98 h 147"/>
                  <a:gd name="T48" fmla="*/ 56 w 81"/>
                  <a:gd name="T49" fmla="*/ 105 h 147"/>
                  <a:gd name="T50" fmla="*/ 53 w 81"/>
                  <a:gd name="T51" fmla="*/ 96 h 147"/>
                  <a:gd name="T52" fmla="*/ 54 w 81"/>
                  <a:gd name="T53" fmla="*/ 94 h 147"/>
                  <a:gd name="T54" fmla="*/ 57 w 81"/>
                  <a:gd name="T55" fmla="*/ 88 h 147"/>
                  <a:gd name="T56" fmla="*/ 58 w 81"/>
                  <a:gd name="T57" fmla="*/ 79 h 147"/>
                  <a:gd name="T58" fmla="*/ 58 w 81"/>
                  <a:gd name="T59" fmla="*/ 72 h 147"/>
                  <a:gd name="T60" fmla="*/ 54 w 81"/>
                  <a:gd name="T61" fmla="*/ 66 h 147"/>
                  <a:gd name="T62" fmla="*/ 48 w 81"/>
                  <a:gd name="T63" fmla="*/ 61 h 147"/>
                  <a:gd name="T64" fmla="*/ 44 w 81"/>
                  <a:gd name="T65" fmla="*/ 56 h 147"/>
                  <a:gd name="T66" fmla="*/ 42 w 81"/>
                  <a:gd name="T67" fmla="*/ 51 h 147"/>
                  <a:gd name="T68" fmla="*/ 38 w 81"/>
                  <a:gd name="T69" fmla="*/ 46 h 147"/>
                  <a:gd name="T70" fmla="*/ 38 w 81"/>
                  <a:gd name="T71" fmla="*/ 43 h 147"/>
                  <a:gd name="T72" fmla="*/ 34 w 81"/>
                  <a:gd name="T73" fmla="*/ 38 h 147"/>
                  <a:gd name="T74" fmla="*/ 29 w 81"/>
                  <a:gd name="T75" fmla="*/ 31 h 147"/>
                  <a:gd name="T76" fmla="*/ 21 w 81"/>
                  <a:gd name="T77" fmla="*/ 22 h 147"/>
                  <a:gd name="T78" fmla="*/ 14 w 81"/>
                  <a:gd name="T79" fmla="*/ 14 h 147"/>
                  <a:gd name="T80" fmla="*/ 9 w 81"/>
                  <a:gd name="T81" fmla="*/ 12 h 147"/>
                  <a:gd name="T82" fmla="*/ 6 w 81"/>
                  <a:gd name="T83" fmla="*/ 11 h 147"/>
                  <a:gd name="T84" fmla="*/ 3 w 81"/>
                  <a:gd name="T85" fmla="*/ 10 h 147"/>
                  <a:gd name="T86" fmla="*/ 2 w 81"/>
                  <a:gd name="T87" fmla="*/ 7 h 147"/>
                  <a:gd name="T88" fmla="*/ 5 w 81"/>
                  <a:gd name="T89" fmla="*/ 4 h 147"/>
                  <a:gd name="T90" fmla="*/ 14 w 81"/>
                  <a:gd name="T91" fmla="*/ 0 h 147"/>
                  <a:gd name="T92" fmla="*/ 20 w 81"/>
                  <a:gd name="T93" fmla="*/ 1 h 147"/>
                  <a:gd name="T94" fmla="*/ 35 w 81"/>
                  <a:gd name="T95" fmla="*/ 12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1" h="147">
                    <a:moveTo>
                      <a:pt x="35" y="12"/>
                    </a:moveTo>
                    <a:lnTo>
                      <a:pt x="38" y="14"/>
                    </a:lnTo>
                    <a:lnTo>
                      <a:pt x="41" y="17"/>
                    </a:lnTo>
                    <a:lnTo>
                      <a:pt x="44" y="20"/>
                    </a:lnTo>
                    <a:lnTo>
                      <a:pt x="46" y="23"/>
                    </a:lnTo>
                    <a:lnTo>
                      <a:pt x="57" y="37"/>
                    </a:lnTo>
                    <a:lnTo>
                      <a:pt x="59" y="39"/>
                    </a:lnTo>
                    <a:lnTo>
                      <a:pt x="61" y="41"/>
                    </a:lnTo>
                    <a:lnTo>
                      <a:pt x="62" y="44"/>
                    </a:lnTo>
                    <a:lnTo>
                      <a:pt x="63" y="46"/>
                    </a:lnTo>
                    <a:lnTo>
                      <a:pt x="66" y="52"/>
                    </a:lnTo>
                    <a:lnTo>
                      <a:pt x="67" y="57"/>
                    </a:lnTo>
                    <a:lnTo>
                      <a:pt x="69" y="63"/>
                    </a:lnTo>
                    <a:lnTo>
                      <a:pt x="71" y="69"/>
                    </a:lnTo>
                    <a:lnTo>
                      <a:pt x="73" y="74"/>
                    </a:lnTo>
                    <a:lnTo>
                      <a:pt x="74" y="80"/>
                    </a:lnTo>
                    <a:lnTo>
                      <a:pt x="74" y="85"/>
                    </a:lnTo>
                    <a:lnTo>
                      <a:pt x="75" y="91"/>
                    </a:lnTo>
                    <a:lnTo>
                      <a:pt x="76" y="101"/>
                    </a:lnTo>
                    <a:lnTo>
                      <a:pt x="77" y="123"/>
                    </a:lnTo>
                    <a:lnTo>
                      <a:pt x="78" y="127"/>
                    </a:lnTo>
                    <a:lnTo>
                      <a:pt x="79" y="132"/>
                    </a:lnTo>
                    <a:lnTo>
                      <a:pt x="80" y="136"/>
                    </a:lnTo>
                    <a:lnTo>
                      <a:pt x="81" y="141"/>
                    </a:lnTo>
                    <a:lnTo>
                      <a:pt x="81" y="143"/>
                    </a:lnTo>
                    <a:lnTo>
                      <a:pt x="80" y="144"/>
                    </a:lnTo>
                    <a:lnTo>
                      <a:pt x="79" y="146"/>
                    </a:lnTo>
                    <a:lnTo>
                      <a:pt x="78" y="147"/>
                    </a:lnTo>
                    <a:lnTo>
                      <a:pt x="76" y="147"/>
                    </a:lnTo>
                    <a:lnTo>
                      <a:pt x="74" y="147"/>
                    </a:lnTo>
                    <a:lnTo>
                      <a:pt x="70" y="145"/>
                    </a:lnTo>
                    <a:lnTo>
                      <a:pt x="70" y="145"/>
                    </a:lnTo>
                    <a:lnTo>
                      <a:pt x="71" y="144"/>
                    </a:lnTo>
                    <a:lnTo>
                      <a:pt x="71" y="143"/>
                    </a:lnTo>
                    <a:lnTo>
                      <a:pt x="71" y="141"/>
                    </a:lnTo>
                    <a:lnTo>
                      <a:pt x="71" y="139"/>
                    </a:lnTo>
                    <a:lnTo>
                      <a:pt x="70" y="137"/>
                    </a:lnTo>
                    <a:lnTo>
                      <a:pt x="70" y="130"/>
                    </a:lnTo>
                    <a:lnTo>
                      <a:pt x="69" y="127"/>
                    </a:lnTo>
                    <a:lnTo>
                      <a:pt x="69" y="124"/>
                    </a:lnTo>
                    <a:lnTo>
                      <a:pt x="70" y="124"/>
                    </a:lnTo>
                    <a:lnTo>
                      <a:pt x="71" y="123"/>
                    </a:lnTo>
                    <a:lnTo>
                      <a:pt x="72" y="121"/>
                    </a:lnTo>
                    <a:lnTo>
                      <a:pt x="72" y="120"/>
                    </a:lnTo>
                    <a:lnTo>
                      <a:pt x="72" y="116"/>
                    </a:lnTo>
                    <a:lnTo>
                      <a:pt x="72" y="114"/>
                    </a:lnTo>
                    <a:lnTo>
                      <a:pt x="72" y="112"/>
                    </a:lnTo>
                    <a:lnTo>
                      <a:pt x="72" y="110"/>
                    </a:lnTo>
                    <a:lnTo>
                      <a:pt x="72" y="107"/>
                    </a:lnTo>
                    <a:lnTo>
                      <a:pt x="73" y="102"/>
                    </a:lnTo>
                    <a:lnTo>
                      <a:pt x="73" y="99"/>
                    </a:lnTo>
                    <a:lnTo>
                      <a:pt x="72" y="96"/>
                    </a:lnTo>
                    <a:lnTo>
                      <a:pt x="72" y="94"/>
                    </a:lnTo>
                    <a:lnTo>
                      <a:pt x="71" y="91"/>
                    </a:lnTo>
                    <a:lnTo>
                      <a:pt x="71" y="87"/>
                    </a:lnTo>
                    <a:lnTo>
                      <a:pt x="70" y="84"/>
                    </a:lnTo>
                    <a:lnTo>
                      <a:pt x="68" y="81"/>
                    </a:lnTo>
                    <a:lnTo>
                      <a:pt x="66" y="77"/>
                    </a:lnTo>
                    <a:lnTo>
                      <a:pt x="65" y="74"/>
                    </a:lnTo>
                    <a:lnTo>
                      <a:pt x="64" y="73"/>
                    </a:lnTo>
                    <a:lnTo>
                      <a:pt x="64" y="72"/>
                    </a:lnTo>
                    <a:lnTo>
                      <a:pt x="63" y="72"/>
                    </a:lnTo>
                    <a:lnTo>
                      <a:pt x="62" y="73"/>
                    </a:lnTo>
                    <a:lnTo>
                      <a:pt x="62" y="74"/>
                    </a:lnTo>
                    <a:lnTo>
                      <a:pt x="62" y="77"/>
                    </a:lnTo>
                    <a:lnTo>
                      <a:pt x="62" y="79"/>
                    </a:lnTo>
                    <a:lnTo>
                      <a:pt x="62" y="82"/>
                    </a:lnTo>
                    <a:lnTo>
                      <a:pt x="62" y="85"/>
                    </a:lnTo>
                    <a:lnTo>
                      <a:pt x="62" y="88"/>
                    </a:lnTo>
                    <a:lnTo>
                      <a:pt x="62" y="90"/>
                    </a:lnTo>
                    <a:lnTo>
                      <a:pt x="61" y="93"/>
                    </a:lnTo>
                    <a:lnTo>
                      <a:pt x="59" y="98"/>
                    </a:lnTo>
                    <a:lnTo>
                      <a:pt x="58" y="101"/>
                    </a:lnTo>
                    <a:lnTo>
                      <a:pt x="58" y="103"/>
                    </a:lnTo>
                    <a:lnTo>
                      <a:pt x="56" y="105"/>
                    </a:lnTo>
                    <a:lnTo>
                      <a:pt x="55" y="101"/>
                    </a:lnTo>
                    <a:lnTo>
                      <a:pt x="54" y="99"/>
                    </a:lnTo>
                    <a:lnTo>
                      <a:pt x="53" y="96"/>
                    </a:lnTo>
                    <a:lnTo>
                      <a:pt x="53" y="96"/>
                    </a:lnTo>
                    <a:lnTo>
                      <a:pt x="54" y="95"/>
                    </a:lnTo>
                    <a:lnTo>
                      <a:pt x="54" y="94"/>
                    </a:lnTo>
                    <a:lnTo>
                      <a:pt x="55" y="93"/>
                    </a:lnTo>
                    <a:lnTo>
                      <a:pt x="56" y="91"/>
                    </a:lnTo>
                    <a:lnTo>
                      <a:pt x="57" y="88"/>
                    </a:lnTo>
                    <a:lnTo>
                      <a:pt x="57" y="85"/>
                    </a:lnTo>
                    <a:lnTo>
                      <a:pt x="57" y="82"/>
                    </a:lnTo>
                    <a:lnTo>
                      <a:pt x="58" y="79"/>
                    </a:lnTo>
                    <a:lnTo>
                      <a:pt x="58" y="76"/>
                    </a:lnTo>
                    <a:lnTo>
                      <a:pt x="58" y="74"/>
                    </a:lnTo>
                    <a:lnTo>
                      <a:pt x="58" y="72"/>
                    </a:lnTo>
                    <a:lnTo>
                      <a:pt x="57" y="70"/>
                    </a:lnTo>
                    <a:lnTo>
                      <a:pt x="56" y="68"/>
                    </a:lnTo>
                    <a:lnTo>
                      <a:pt x="54" y="66"/>
                    </a:lnTo>
                    <a:lnTo>
                      <a:pt x="52" y="63"/>
                    </a:lnTo>
                    <a:lnTo>
                      <a:pt x="49" y="62"/>
                    </a:lnTo>
                    <a:lnTo>
                      <a:pt x="48" y="61"/>
                    </a:lnTo>
                    <a:lnTo>
                      <a:pt x="46" y="59"/>
                    </a:lnTo>
                    <a:lnTo>
                      <a:pt x="45" y="58"/>
                    </a:lnTo>
                    <a:lnTo>
                      <a:pt x="44" y="56"/>
                    </a:lnTo>
                    <a:lnTo>
                      <a:pt x="43" y="55"/>
                    </a:lnTo>
                    <a:lnTo>
                      <a:pt x="43" y="53"/>
                    </a:lnTo>
                    <a:lnTo>
                      <a:pt x="42" y="51"/>
                    </a:lnTo>
                    <a:lnTo>
                      <a:pt x="40" y="49"/>
                    </a:lnTo>
                    <a:lnTo>
                      <a:pt x="39" y="48"/>
                    </a:lnTo>
                    <a:lnTo>
                      <a:pt x="38" y="46"/>
                    </a:lnTo>
                    <a:lnTo>
                      <a:pt x="38" y="45"/>
                    </a:lnTo>
                    <a:lnTo>
                      <a:pt x="38" y="45"/>
                    </a:lnTo>
                    <a:lnTo>
                      <a:pt x="38" y="43"/>
                    </a:lnTo>
                    <a:lnTo>
                      <a:pt x="36" y="40"/>
                    </a:lnTo>
                    <a:lnTo>
                      <a:pt x="35" y="39"/>
                    </a:lnTo>
                    <a:lnTo>
                      <a:pt x="34" y="38"/>
                    </a:lnTo>
                    <a:lnTo>
                      <a:pt x="32" y="36"/>
                    </a:lnTo>
                    <a:lnTo>
                      <a:pt x="31" y="33"/>
                    </a:lnTo>
                    <a:lnTo>
                      <a:pt x="29" y="31"/>
                    </a:lnTo>
                    <a:lnTo>
                      <a:pt x="27" y="29"/>
                    </a:lnTo>
                    <a:lnTo>
                      <a:pt x="25" y="27"/>
                    </a:lnTo>
                    <a:lnTo>
                      <a:pt x="21" y="22"/>
                    </a:lnTo>
                    <a:lnTo>
                      <a:pt x="18" y="19"/>
                    </a:lnTo>
                    <a:lnTo>
                      <a:pt x="16" y="16"/>
                    </a:lnTo>
                    <a:lnTo>
                      <a:pt x="14" y="14"/>
                    </a:lnTo>
                    <a:lnTo>
                      <a:pt x="13" y="13"/>
                    </a:lnTo>
                    <a:lnTo>
                      <a:pt x="11" y="12"/>
                    </a:lnTo>
                    <a:lnTo>
                      <a:pt x="9" y="12"/>
                    </a:lnTo>
                    <a:lnTo>
                      <a:pt x="8" y="11"/>
                    </a:lnTo>
                    <a:lnTo>
                      <a:pt x="7" y="11"/>
                    </a:lnTo>
                    <a:lnTo>
                      <a:pt x="6" y="11"/>
                    </a:lnTo>
                    <a:lnTo>
                      <a:pt x="5" y="11"/>
                    </a:lnTo>
                    <a:lnTo>
                      <a:pt x="4" y="11"/>
                    </a:lnTo>
                    <a:lnTo>
                      <a:pt x="3" y="10"/>
                    </a:lnTo>
                    <a:lnTo>
                      <a:pt x="3" y="9"/>
                    </a:lnTo>
                    <a:lnTo>
                      <a:pt x="2" y="8"/>
                    </a:lnTo>
                    <a:lnTo>
                      <a:pt x="2" y="7"/>
                    </a:lnTo>
                    <a:lnTo>
                      <a:pt x="0" y="6"/>
                    </a:lnTo>
                    <a:lnTo>
                      <a:pt x="0" y="5"/>
                    </a:lnTo>
                    <a:lnTo>
                      <a:pt x="5" y="4"/>
                    </a:lnTo>
                    <a:lnTo>
                      <a:pt x="9" y="2"/>
                    </a:lnTo>
                    <a:lnTo>
                      <a:pt x="11" y="1"/>
                    </a:lnTo>
                    <a:lnTo>
                      <a:pt x="14" y="0"/>
                    </a:lnTo>
                    <a:lnTo>
                      <a:pt x="16" y="0"/>
                    </a:lnTo>
                    <a:lnTo>
                      <a:pt x="18" y="0"/>
                    </a:lnTo>
                    <a:lnTo>
                      <a:pt x="20" y="1"/>
                    </a:lnTo>
                    <a:lnTo>
                      <a:pt x="22" y="2"/>
                    </a:lnTo>
                    <a:lnTo>
                      <a:pt x="27" y="5"/>
                    </a:lnTo>
                    <a:lnTo>
                      <a:pt x="35" y="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56"/>
              <p:cNvSpPr>
                <a:spLocks/>
              </p:cNvSpPr>
              <p:nvPr/>
            </p:nvSpPr>
            <p:spPr bwMode="auto">
              <a:xfrm>
                <a:off x="5072" y="1127"/>
                <a:ext cx="3" cy="2"/>
              </a:xfrm>
              <a:custGeom>
                <a:avLst/>
                <a:gdLst>
                  <a:gd name="T0" fmla="*/ 3 w 3"/>
                  <a:gd name="T1" fmla="*/ 1 h 2"/>
                  <a:gd name="T2" fmla="*/ 2 w 3"/>
                  <a:gd name="T3" fmla="*/ 1 h 2"/>
                  <a:gd name="T4" fmla="*/ 2 w 3"/>
                  <a:gd name="T5" fmla="*/ 2 h 2"/>
                  <a:gd name="T6" fmla="*/ 1 w 3"/>
                  <a:gd name="T7" fmla="*/ 2 h 2"/>
                  <a:gd name="T8" fmla="*/ 1 w 3"/>
                  <a:gd name="T9" fmla="*/ 2 h 2"/>
                  <a:gd name="T10" fmla="*/ 1 w 3"/>
                  <a:gd name="T11" fmla="*/ 2 h 2"/>
                  <a:gd name="T12" fmla="*/ 0 w 3"/>
                  <a:gd name="T13" fmla="*/ 1 h 2"/>
                  <a:gd name="T14" fmla="*/ 1 w 3"/>
                  <a:gd name="T15" fmla="*/ 1 h 2"/>
                  <a:gd name="T16" fmla="*/ 2 w 3"/>
                  <a:gd name="T17" fmla="*/ 0 h 2"/>
                  <a:gd name="T18" fmla="*/ 2 w 3"/>
                  <a:gd name="T19" fmla="*/ 0 h 2"/>
                  <a:gd name="T20" fmla="*/ 3 w 3"/>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2">
                    <a:moveTo>
                      <a:pt x="3" y="1"/>
                    </a:moveTo>
                    <a:lnTo>
                      <a:pt x="2" y="1"/>
                    </a:lnTo>
                    <a:lnTo>
                      <a:pt x="2" y="2"/>
                    </a:lnTo>
                    <a:lnTo>
                      <a:pt x="1" y="2"/>
                    </a:lnTo>
                    <a:lnTo>
                      <a:pt x="1" y="2"/>
                    </a:lnTo>
                    <a:lnTo>
                      <a:pt x="1" y="2"/>
                    </a:lnTo>
                    <a:lnTo>
                      <a:pt x="0" y="1"/>
                    </a:lnTo>
                    <a:lnTo>
                      <a:pt x="1" y="1"/>
                    </a:lnTo>
                    <a:lnTo>
                      <a:pt x="2" y="0"/>
                    </a:lnTo>
                    <a:lnTo>
                      <a:pt x="2" y="0"/>
                    </a:lnTo>
                    <a:lnTo>
                      <a:pt x="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57"/>
              <p:cNvSpPr>
                <a:spLocks/>
              </p:cNvSpPr>
              <p:nvPr/>
            </p:nvSpPr>
            <p:spPr bwMode="auto">
              <a:xfrm>
                <a:off x="5074" y="1128"/>
                <a:ext cx="3" cy="3"/>
              </a:xfrm>
              <a:custGeom>
                <a:avLst/>
                <a:gdLst>
                  <a:gd name="T0" fmla="*/ 3 w 3"/>
                  <a:gd name="T1" fmla="*/ 1 h 3"/>
                  <a:gd name="T2" fmla="*/ 2 w 3"/>
                  <a:gd name="T3" fmla="*/ 2 h 3"/>
                  <a:gd name="T4" fmla="*/ 2 w 3"/>
                  <a:gd name="T5" fmla="*/ 2 h 3"/>
                  <a:gd name="T6" fmla="*/ 1 w 3"/>
                  <a:gd name="T7" fmla="*/ 2 h 3"/>
                  <a:gd name="T8" fmla="*/ 0 w 3"/>
                  <a:gd name="T9" fmla="*/ 3 h 3"/>
                  <a:gd name="T10" fmla="*/ 0 w 3"/>
                  <a:gd name="T11" fmla="*/ 2 h 3"/>
                  <a:gd name="T12" fmla="*/ 0 w 3"/>
                  <a:gd name="T13" fmla="*/ 1 h 3"/>
                  <a:gd name="T14" fmla="*/ 1 w 3"/>
                  <a:gd name="T15" fmla="*/ 1 h 3"/>
                  <a:gd name="T16" fmla="*/ 2 w 3"/>
                  <a:gd name="T17" fmla="*/ 0 h 3"/>
                  <a:gd name="T18" fmla="*/ 3 w 3"/>
                  <a:gd name="T1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3">
                    <a:moveTo>
                      <a:pt x="3" y="1"/>
                    </a:moveTo>
                    <a:lnTo>
                      <a:pt x="2" y="2"/>
                    </a:lnTo>
                    <a:lnTo>
                      <a:pt x="2" y="2"/>
                    </a:lnTo>
                    <a:lnTo>
                      <a:pt x="1" y="2"/>
                    </a:lnTo>
                    <a:lnTo>
                      <a:pt x="0" y="3"/>
                    </a:lnTo>
                    <a:lnTo>
                      <a:pt x="0" y="2"/>
                    </a:lnTo>
                    <a:lnTo>
                      <a:pt x="0" y="1"/>
                    </a:lnTo>
                    <a:lnTo>
                      <a:pt x="1" y="1"/>
                    </a:lnTo>
                    <a:lnTo>
                      <a:pt x="2" y="0"/>
                    </a:lnTo>
                    <a:lnTo>
                      <a:pt x="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58"/>
              <p:cNvSpPr>
                <a:spLocks/>
              </p:cNvSpPr>
              <p:nvPr/>
            </p:nvSpPr>
            <p:spPr bwMode="auto">
              <a:xfrm>
                <a:off x="5075" y="1130"/>
                <a:ext cx="3" cy="3"/>
              </a:xfrm>
              <a:custGeom>
                <a:avLst/>
                <a:gdLst>
                  <a:gd name="T0" fmla="*/ 3 w 3"/>
                  <a:gd name="T1" fmla="*/ 0 h 3"/>
                  <a:gd name="T2" fmla="*/ 3 w 3"/>
                  <a:gd name="T3" fmla="*/ 1 h 3"/>
                  <a:gd name="T4" fmla="*/ 3 w 3"/>
                  <a:gd name="T5" fmla="*/ 1 h 3"/>
                  <a:gd name="T6" fmla="*/ 2 w 3"/>
                  <a:gd name="T7" fmla="*/ 2 h 3"/>
                  <a:gd name="T8" fmla="*/ 1 w 3"/>
                  <a:gd name="T9" fmla="*/ 2 h 3"/>
                  <a:gd name="T10" fmla="*/ 0 w 3"/>
                  <a:gd name="T11" fmla="*/ 3 h 3"/>
                  <a:gd name="T12" fmla="*/ 0 w 3"/>
                  <a:gd name="T13" fmla="*/ 2 h 3"/>
                  <a:gd name="T14" fmla="*/ 0 w 3"/>
                  <a:gd name="T15" fmla="*/ 1 h 3"/>
                  <a:gd name="T16" fmla="*/ 1 w 3"/>
                  <a:gd name="T17" fmla="*/ 1 h 3"/>
                  <a:gd name="T18" fmla="*/ 2 w 3"/>
                  <a:gd name="T19" fmla="*/ 0 h 3"/>
                  <a:gd name="T20" fmla="*/ 2 w 3"/>
                  <a:gd name="T21" fmla="*/ 0 h 3"/>
                  <a:gd name="T22" fmla="*/ 3 w 3"/>
                  <a:gd name="T2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3">
                    <a:moveTo>
                      <a:pt x="3" y="0"/>
                    </a:moveTo>
                    <a:lnTo>
                      <a:pt x="3" y="1"/>
                    </a:lnTo>
                    <a:lnTo>
                      <a:pt x="3" y="1"/>
                    </a:lnTo>
                    <a:lnTo>
                      <a:pt x="2" y="2"/>
                    </a:lnTo>
                    <a:lnTo>
                      <a:pt x="1" y="2"/>
                    </a:lnTo>
                    <a:lnTo>
                      <a:pt x="0" y="3"/>
                    </a:lnTo>
                    <a:lnTo>
                      <a:pt x="0" y="2"/>
                    </a:lnTo>
                    <a:lnTo>
                      <a:pt x="0" y="1"/>
                    </a:lnTo>
                    <a:lnTo>
                      <a:pt x="1" y="1"/>
                    </a:lnTo>
                    <a:lnTo>
                      <a:pt x="2" y="0"/>
                    </a:lnTo>
                    <a:lnTo>
                      <a:pt x="2" y="0"/>
                    </a:lnTo>
                    <a:lnTo>
                      <a:pt x="3"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59"/>
              <p:cNvSpPr>
                <a:spLocks/>
              </p:cNvSpPr>
              <p:nvPr/>
            </p:nvSpPr>
            <p:spPr bwMode="auto">
              <a:xfrm>
                <a:off x="5060" y="1131"/>
                <a:ext cx="21" cy="20"/>
              </a:xfrm>
              <a:custGeom>
                <a:avLst/>
                <a:gdLst>
                  <a:gd name="T0" fmla="*/ 20 w 21"/>
                  <a:gd name="T1" fmla="*/ 1 h 20"/>
                  <a:gd name="T2" fmla="*/ 20 w 21"/>
                  <a:gd name="T3" fmla="*/ 2 h 20"/>
                  <a:gd name="T4" fmla="*/ 16 w 21"/>
                  <a:gd name="T5" fmla="*/ 4 h 20"/>
                  <a:gd name="T6" fmla="*/ 12 w 21"/>
                  <a:gd name="T7" fmla="*/ 6 h 20"/>
                  <a:gd name="T8" fmla="*/ 14 w 21"/>
                  <a:gd name="T9" fmla="*/ 6 h 20"/>
                  <a:gd name="T10" fmla="*/ 15 w 21"/>
                  <a:gd name="T11" fmla="*/ 5 h 20"/>
                  <a:gd name="T12" fmla="*/ 17 w 21"/>
                  <a:gd name="T13" fmla="*/ 4 h 20"/>
                  <a:gd name="T14" fmla="*/ 18 w 21"/>
                  <a:gd name="T15" fmla="*/ 3 h 20"/>
                  <a:gd name="T16" fmla="*/ 19 w 21"/>
                  <a:gd name="T17" fmla="*/ 4 h 20"/>
                  <a:gd name="T18" fmla="*/ 19 w 21"/>
                  <a:gd name="T19" fmla="*/ 5 h 20"/>
                  <a:gd name="T20" fmla="*/ 20 w 21"/>
                  <a:gd name="T21" fmla="*/ 7 h 20"/>
                  <a:gd name="T22" fmla="*/ 19 w 21"/>
                  <a:gd name="T23" fmla="*/ 7 h 20"/>
                  <a:gd name="T24" fmla="*/ 19 w 21"/>
                  <a:gd name="T25" fmla="*/ 8 h 20"/>
                  <a:gd name="T26" fmla="*/ 20 w 21"/>
                  <a:gd name="T27" fmla="*/ 8 h 20"/>
                  <a:gd name="T28" fmla="*/ 20 w 21"/>
                  <a:gd name="T29" fmla="*/ 8 h 20"/>
                  <a:gd name="T30" fmla="*/ 21 w 21"/>
                  <a:gd name="T31" fmla="*/ 8 h 20"/>
                  <a:gd name="T32" fmla="*/ 21 w 21"/>
                  <a:gd name="T33" fmla="*/ 9 h 20"/>
                  <a:gd name="T34" fmla="*/ 21 w 21"/>
                  <a:gd name="T35" fmla="*/ 9 h 20"/>
                  <a:gd name="T36" fmla="*/ 16 w 21"/>
                  <a:gd name="T37" fmla="*/ 12 h 20"/>
                  <a:gd name="T38" fmla="*/ 11 w 21"/>
                  <a:gd name="T39" fmla="*/ 15 h 20"/>
                  <a:gd name="T40" fmla="*/ 1 w 21"/>
                  <a:gd name="T41" fmla="*/ 20 h 20"/>
                  <a:gd name="T42" fmla="*/ 1 w 21"/>
                  <a:gd name="T43" fmla="*/ 20 h 20"/>
                  <a:gd name="T44" fmla="*/ 0 w 21"/>
                  <a:gd name="T45" fmla="*/ 19 h 20"/>
                  <a:gd name="T46" fmla="*/ 0 w 21"/>
                  <a:gd name="T47" fmla="*/ 18 h 20"/>
                  <a:gd name="T48" fmla="*/ 0 w 21"/>
                  <a:gd name="T49" fmla="*/ 18 h 20"/>
                  <a:gd name="T50" fmla="*/ 8 w 21"/>
                  <a:gd name="T51" fmla="*/ 13 h 20"/>
                  <a:gd name="T52" fmla="*/ 12 w 21"/>
                  <a:gd name="T53" fmla="*/ 11 h 20"/>
                  <a:gd name="T54" fmla="*/ 13 w 21"/>
                  <a:gd name="T55" fmla="*/ 11 h 20"/>
                  <a:gd name="T56" fmla="*/ 16 w 21"/>
                  <a:gd name="T57" fmla="*/ 10 h 20"/>
                  <a:gd name="T58" fmla="*/ 17 w 21"/>
                  <a:gd name="T59" fmla="*/ 9 h 20"/>
                  <a:gd name="T60" fmla="*/ 17 w 21"/>
                  <a:gd name="T61" fmla="*/ 9 h 20"/>
                  <a:gd name="T62" fmla="*/ 13 w 21"/>
                  <a:gd name="T63" fmla="*/ 10 h 20"/>
                  <a:gd name="T64" fmla="*/ 9 w 21"/>
                  <a:gd name="T65" fmla="*/ 12 h 20"/>
                  <a:gd name="T66" fmla="*/ 9 w 21"/>
                  <a:gd name="T67" fmla="*/ 12 h 20"/>
                  <a:gd name="T68" fmla="*/ 8 w 21"/>
                  <a:gd name="T69" fmla="*/ 13 h 20"/>
                  <a:gd name="T70" fmla="*/ 7 w 21"/>
                  <a:gd name="T71" fmla="*/ 13 h 20"/>
                  <a:gd name="T72" fmla="*/ 8 w 21"/>
                  <a:gd name="T73" fmla="*/ 11 h 20"/>
                  <a:gd name="T74" fmla="*/ 9 w 21"/>
                  <a:gd name="T75" fmla="*/ 10 h 20"/>
                  <a:gd name="T76" fmla="*/ 10 w 21"/>
                  <a:gd name="T77" fmla="*/ 9 h 20"/>
                  <a:gd name="T78" fmla="*/ 12 w 21"/>
                  <a:gd name="T79" fmla="*/ 9 h 20"/>
                  <a:gd name="T80" fmla="*/ 15 w 21"/>
                  <a:gd name="T81" fmla="*/ 7 h 20"/>
                  <a:gd name="T82" fmla="*/ 16 w 21"/>
                  <a:gd name="T83" fmla="*/ 7 h 20"/>
                  <a:gd name="T84" fmla="*/ 18 w 21"/>
                  <a:gd name="T85" fmla="*/ 6 h 20"/>
                  <a:gd name="T86" fmla="*/ 18 w 21"/>
                  <a:gd name="T87" fmla="*/ 6 h 20"/>
                  <a:gd name="T88" fmla="*/ 16 w 21"/>
                  <a:gd name="T89" fmla="*/ 6 h 20"/>
                  <a:gd name="T90" fmla="*/ 15 w 21"/>
                  <a:gd name="T91" fmla="*/ 7 h 20"/>
                  <a:gd name="T92" fmla="*/ 14 w 21"/>
                  <a:gd name="T93" fmla="*/ 7 h 20"/>
                  <a:gd name="T94" fmla="*/ 12 w 21"/>
                  <a:gd name="T95" fmla="*/ 8 h 20"/>
                  <a:gd name="T96" fmla="*/ 11 w 21"/>
                  <a:gd name="T97" fmla="*/ 9 h 20"/>
                  <a:gd name="T98" fmla="*/ 10 w 21"/>
                  <a:gd name="T99" fmla="*/ 9 h 20"/>
                  <a:gd name="T100" fmla="*/ 9 w 21"/>
                  <a:gd name="T101" fmla="*/ 9 h 20"/>
                  <a:gd name="T102" fmla="*/ 10 w 21"/>
                  <a:gd name="T103" fmla="*/ 8 h 20"/>
                  <a:gd name="T104" fmla="*/ 10 w 21"/>
                  <a:gd name="T105" fmla="*/ 7 h 20"/>
                  <a:gd name="T106" fmla="*/ 11 w 21"/>
                  <a:gd name="T107" fmla="*/ 6 h 20"/>
                  <a:gd name="T108" fmla="*/ 13 w 21"/>
                  <a:gd name="T109" fmla="*/ 4 h 20"/>
                  <a:gd name="T110" fmla="*/ 14 w 21"/>
                  <a:gd name="T111" fmla="*/ 3 h 20"/>
                  <a:gd name="T112" fmla="*/ 15 w 21"/>
                  <a:gd name="T113" fmla="*/ 2 h 20"/>
                  <a:gd name="T114" fmla="*/ 16 w 21"/>
                  <a:gd name="T115" fmla="*/ 2 h 20"/>
                  <a:gd name="T116" fmla="*/ 18 w 21"/>
                  <a:gd name="T117" fmla="*/ 1 h 20"/>
                  <a:gd name="T118" fmla="*/ 19 w 21"/>
                  <a:gd name="T119" fmla="*/ 0 h 20"/>
                  <a:gd name="T120" fmla="*/ 20 w 21"/>
                  <a:gd name="T121" fmla="*/ 0 h 20"/>
                  <a:gd name="T122" fmla="*/ 20 w 21"/>
                  <a:gd name="T123"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 h="20">
                    <a:moveTo>
                      <a:pt x="20" y="1"/>
                    </a:moveTo>
                    <a:lnTo>
                      <a:pt x="20" y="2"/>
                    </a:lnTo>
                    <a:lnTo>
                      <a:pt x="16" y="4"/>
                    </a:lnTo>
                    <a:lnTo>
                      <a:pt x="12" y="6"/>
                    </a:lnTo>
                    <a:lnTo>
                      <a:pt x="14" y="6"/>
                    </a:lnTo>
                    <a:lnTo>
                      <a:pt x="15" y="5"/>
                    </a:lnTo>
                    <a:lnTo>
                      <a:pt x="17" y="4"/>
                    </a:lnTo>
                    <a:lnTo>
                      <a:pt x="18" y="3"/>
                    </a:lnTo>
                    <a:lnTo>
                      <a:pt x="19" y="4"/>
                    </a:lnTo>
                    <a:lnTo>
                      <a:pt x="19" y="5"/>
                    </a:lnTo>
                    <a:lnTo>
                      <a:pt x="20" y="7"/>
                    </a:lnTo>
                    <a:lnTo>
                      <a:pt x="19" y="7"/>
                    </a:lnTo>
                    <a:lnTo>
                      <a:pt x="19" y="8"/>
                    </a:lnTo>
                    <a:lnTo>
                      <a:pt x="20" y="8"/>
                    </a:lnTo>
                    <a:lnTo>
                      <a:pt x="20" y="8"/>
                    </a:lnTo>
                    <a:lnTo>
                      <a:pt x="21" y="8"/>
                    </a:lnTo>
                    <a:lnTo>
                      <a:pt x="21" y="9"/>
                    </a:lnTo>
                    <a:lnTo>
                      <a:pt x="21" y="9"/>
                    </a:lnTo>
                    <a:lnTo>
                      <a:pt x="16" y="12"/>
                    </a:lnTo>
                    <a:lnTo>
                      <a:pt x="11" y="15"/>
                    </a:lnTo>
                    <a:lnTo>
                      <a:pt x="1" y="20"/>
                    </a:lnTo>
                    <a:lnTo>
                      <a:pt x="1" y="20"/>
                    </a:lnTo>
                    <a:lnTo>
                      <a:pt x="0" y="19"/>
                    </a:lnTo>
                    <a:lnTo>
                      <a:pt x="0" y="18"/>
                    </a:lnTo>
                    <a:lnTo>
                      <a:pt x="0" y="18"/>
                    </a:lnTo>
                    <a:lnTo>
                      <a:pt x="8" y="13"/>
                    </a:lnTo>
                    <a:lnTo>
                      <a:pt x="12" y="11"/>
                    </a:lnTo>
                    <a:lnTo>
                      <a:pt x="13" y="11"/>
                    </a:lnTo>
                    <a:lnTo>
                      <a:pt x="16" y="10"/>
                    </a:lnTo>
                    <a:lnTo>
                      <a:pt x="17" y="9"/>
                    </a:lnTo>
                    <a:lnTo>
                      <a:pt x="17" y="9"/>
                    </a:lnTo>
                    <a:lnTo>
                      <a:pt x="13" y="10"/>
                    </a:lnTo>
                    <a:lnTo>
                      <a:pt x="9" y="12"/>
                    </a:lnTo>
                    <a:lnTo>
                      <a:pt x="9" y="12"/>
                    </a:lnTo>
                    <a:lnTo>
                      <a:pt x="8" y="13"/>
                    </a:lnTo>
                    <a:lnTo>
                      <a:pt x="7" y="13"/>
                    </a:lnTo>
                    <a:lnTo>
                      <a:pt x="8" y="11"/>
                    </a:lnTo>
                    <a:lnTo>
                      <a:pt x="9" y="10"/>
                    </a:lnTo>
                    <a:lnTo>
                      <a:pt x="10" y="9"/>
                    </a:lnTo>
                    <a:lnTo>
                      <a:pt x="12" y="9"/>
                    </a:lnTo>
                    <a:lnTo>
                      <a:pt x="15" y="7"/>
                    </a:lnTo>
                    <a:lnTo>
                      <a:pt x="16" y="7"/>
                    </a:lnTo>
                    <a:lnTo>
                      <a:pt x="18" y="6"/>
                    </a:lnTo>
                    <a:lnTo>
                      <a:pt x="18" y="6"/>
                    </a:lnTo>
                    <a:lnTo>
                      <a:pt x="16" y="6"/>
                    </a:lnTo>
                    <a:lnTo>
                      <a:pt x="15" y="7"/>
                    </a:lnTo>
                    <a:lnTo>
                      <a:pt x="14" y="7"/>
                    </a:lnTo>
                    <a:lnTo>
                      <a:pt x="12" y="8"/>
                    </a:lnTo>
                    <a:lnTo>
                      <a:pt x="11" y="9"/>
                    </a:lnTo>
                    <a:lnTo>
                      <a:pt x="10" y="9"/>
                    </a:lnTo>
                    <a:lnTo>
                      <a:pt x="9" y="9"/>
                    </a:lnTo>
                    <a:lnTo>
                      <a:pt x="10" y="8"/>
                    </a:lnTo>
                    <a:lnTo>
                      <a:pt x="10" y="7"/>
                    </a:lnTo>
                    <a:lnTo>
                      <a:pt x="11" y="6"/>
                    </a:lnTo>
                    <a:lnTo>
                      <a:pt x="13" y="4"/>
                    </a:lnTo>
                    <a:lnTo>
                      <a:pt x="14" y="3"/>
                    </a:lnTo>
                    <a:lnTo>
                      <a:pt x="15" y="2"/>
                    </a:lnTo>
                    <a:lnTo>
                      <a:pt x="16" y="2"/>
                    </a:lnTo>
                    <a:lnTo>
                      <a:pt x="18" y="1"/>
                    </a:lnTo>
                    <a:lnTo>
                      <a:pt x="19" y="0"/>
                    </a:lnTo>
                    <a:lnTo>
                      <a:pt x="20" y="0"/>
                    </a:lnTo>
                    <a:lnTo>
                      <a:pt x="2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60"/>
              <p:cNvSpPr>
                <a:spLocks/>
              </p:cNvSpPr>
              <p:nvPr/>
            </p:nvSpPr>
            <p:spPr bwMode="auto">
              <a:xfrm>
                <a:off x="5080" y="1133"/>
                <a:ext cx="5" cy="2"/>
              </a:xfrm>
              <a:custGeom>
                <a:avLst/>
                <a:gdLst>
                  <a:gd name="T0" fmla="*/ 5 w 5"/>
                  <a:gd name="T1" fmla="*/ 1 h 2"/>
                  <a:gd name="T2" fmla="*/ 3 w 5"/>
                  <a:gd name="T3" fmla="*/ 2 h 2"/>
                  <a:gd name="T4" fmla="*/ 2 w 5"/>
                  <a:gd name="T5" fmla="*/ 2 h 2"/>
                  <a:gd name="T6" fmla="*/ 1 w 5"/>
                  <a:gd name="T7" fmla="*/ 2 h 2"/>
                  <a:gd name="T8" fmla="*/ 0 w 5"/>
                  <a:gd name="T9" fmla="*/ 1 h 2"/>
                  <a:gd name="T10" fmla="*/ 0 w 5"/>
                  <a:gd name="T11" fmla="*/ 1 h 2"/>
                  <a:gd name="T12" fmla="*/ 1 w 5"/>
                  <a:gd name="T13" fmla="*/ 0 h 2"/>
                  <a:gd name="T14" fmla="*/ 1 w 5"/>
                  <a:gd name="T15" fmla="*/ 0 h 2"/>
                  <a:gd name="T16" fmla="*/ 3 w 5"/>
                  <a:gd name="T17" fmla="*/ 0 h 2"/>
                  <a:gd name="T18" fmla="*/ 4 w 5"/>
                  <a:gd name="T19" fmla="*/ 1 h 2"/>
                  <a:gd name="T20" fmla="*/ 5 w 5"/>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2">
                    <a:moveTo>
                      <a:pt x="5" y="1"/>
                    </a:moveTo>
                    <a:lnTo>
                      <a:pt x="3" y="2"/>
                    </a:lnTo>
                    <a:lnTo>
                      <a:pt x="2" y="2"/>
                    </a:lnTo>
                    <a:lnTo>
                      <a:pt x="1" y="2"/>
                    </a:lnTo>
                    <a:lnTo>
                      <a:pt x="0" y="1"/>
                    </a:lnTo>
                    <a:lnTo>
                      <a:pt x="0" y="1"/>
                    </a:lnTo>
                    <a:lnTo>
                      <a:pt x="1" y="0"/>
                    </a:lnTo>
                    <a:lnTo>
                      <a:pt x="1" y="0"/>
                    </a:lnTo>
                    <a:lnTo>
                      <a:pt x="3" y="0"/>
                    </a:lnTo>
                    <a:lnTo>
                      <a:pt x="4" y="1"/>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61"/>
              <p:cNvSpPr>
                <a:spLocks/>
              </p:cNvSpPr>
              <p:nvPr/>
            </p:nvSpPr>
            <p:spPr bwMode="auto">
              <a:xfrm>
                <a:off x="5136" y="1134"/>
                <a:ext cx="45" cy="57"/>
              </a:xfrm>
              <a:custGeom>
                <a:avLst/>
                <a:gdLst>
                  <a:gd name="T0" fmla="*/ 9 w 45"/>
                  <a:gd name="T1" fmla="*/ 4 h 57"/>
                  <a:gd name="T2" fmla="*/ 12 w 45"/>
                  <a:gd name="T3" fmla="*/ 6 h 57"/>
                  <a:gd name="T4" fmla="*/ 16 w 45"/>
                  <a:gd name="T5" fmla="*/ 7 h 57"/>
                  <a:gd name="T6" fmla="*/ 19 w 45"/>
                  <a:gd name="T7" fmla="*/ 10 h 57"/>
                  <a:gd name="T8" fmla="*/ 22 w 45"/>
                  <a:gd name="T9" fmla="*/ 12 h 57"/>
                  <a:gd name="T10" fmla="*/ 26 w 45"/>
                  <a:gd name="T11" fmla="*/ 15 h 57"/>
                  <a:gd name="T12" fmla="*/ 28 w 45"/>
                  <a:gd name="T13" fmla="*/ 19 h 57"/>
                  <a:gd name="T14" fmla="*/ 31 w 45"/>
                  <a:gd name="T15" fmla="*/ 22 h 57"/>
                  <a:gd name="T16" fmla="*/ 34 w 45"/>
                  <a:gd name="T17" fmla="*/ 26 h 57"/>
                  <a:gd name="T18" fmla="*/ 34 w 45"/>
                  <a:gd name="T19" fmla="*/ 26 h 57"/>
                  <a:gd name="T20" fmla="*/ 35 w 45"/>
                  <a:gd name="T21" fmla="*/ 28 h 57"/>
                  <a:gd name="T22" fmla="*/ 36 w 45"/>
                  <a:gd name="T23" fmla="*/ 30 h 57"/>
                  <a:gd name="T24" fmla="*/ 38 w 45"/>
                  <a:gd name="T25" fmla="*/ 33 h 57"/>
                  <a:gd name="T26" fmla="*/ 39 w 45"/>
                  <a:gd name="T27" fmla="*/ 35 h 57"/>
                  <a:gd name="T28" fmla="*/ 41 w 45"/>
                  <a:gd name="T29" fmla="*/ 40 h 57"/>
                  <a:gd name="T30" fmla="*/ 42 w 45"/>
                  <a:gd name="T31" fmla="*/ 45 h 57"/>
                  <a:gd name="T32" fmla="*/ 45 w 45"/>
                  <a:gd name="T33" fmla="*/ 55 h 57"/>
                  <a:gd name="T34" fmla="*/ 45 w 45"/>
                  <a:gd name="T35" fmla="*/ 55 h 57"/>
                  <a:gd name="T36" fmla="*/ 45 w 45"/>
                  <a:gd name="T37" fmla="*/ 56 h 57"/>
                  <a:gd name="T38" fmla="*/ 44 w 45"/>
                  <a:gd name="T39" fmla="*/ 57 h 57"/>
                  <a:gd name="T40" fmla="*/ 42 w 45"/>
                  <a:gd name="T41" fmla="*/ 55 h 57"/>
                  <a:gd name="T42" fmla="*/ 39 w 45"/>
                  <a:gd name="T43" fmla="*/ 53 h 57"/>
                  <a:gd name="T44" fmla="*/ 37 w 45"/>
                  <a:gd name="T45" fmla="*/ 51 h 57"/>
                  <a:gd name="T46" fmla="*/ 35 w 45"/>
                  <a:gd name="T47" fmla="*/ 49 h 57"/>
                  <a:gd name="T48" fmla="*/ 34 w 45"/>
                  <a:gd name="T49" fmla="*/ 48 h 57"/>
                  <a:gd name="T50" fmla="*/ 34 w 45"/>
                  <a:gd name="T51" fmla="*/ 47 h 57"/>
                  <a:gd name="T52" fmla="*/ 34 w 45"/>
                  <a:gd name="T53" fmla="*/ 45 h 57"/>
                  <a:gd name="T54" fmla="*/ 32 w 45"/>
                  <a:gd name="T55" fmla="*/ 41 h 57"/>
                  <a:gd name="T56" fmla="*/ 29 w 45"/>
                  <a:gd name="T57" fmla="*/ 37 h 57"/>
                  <a:gd name="T58" fmla="*/ 24 w 45"/>
                  <a:gd name="T59" fmla="*/ 30 h 57"/>
                  <a:gd name="T60" fmla="*/ 12 w 45"/>
                  <a:gd name="T61" fmla="*/ 16 h 57"/>
                  <a:gd name="T62" fmla="*/ 10 w 45"/>
                  <a:gd name="T63" fmla="*/ 14 h 57"/>
                  <a:gd name="T64" fmla="*/ 8 w 45"/>
                  <a:gd name="T65" fmla="*/ 12 h 57"/>
                  <a:gd name="T66" fmla="*/ 7 w 45"/>
                  <a:gd name="T67" fmla="*/ 10 h 57"/>
                  <a:gd name="T68" fmla="*/ 5 w 45"/>
                  <a:gd name="T69" fmla="*/ 9 h 57"/>
                  <a:gd name="T70" fmla="*/ 4 w 45"/>
                  <a:gd name="T71" fmla="*/ 8 h 57"/>
                  <a:gd name="T72" fmla="*/ 4 w 45"/>
                  <a:gd name="T73" fmla="*/ 7 h 57"/>
                  <a:gd name="T74" fmla="*/ 4 w 45"/>
                  <a:gd name="T75" fmla="*/ 6 h 57"/>
                  <a:gd name="T76" fmla="*/ 3 w 45"/>
                  <a:gd name="T77" fmla="*/ 4 h 57"/>
                  <a:gd name="T78" fmla="*/ 3 w 45"/>
                  <a:gd name="T79" fmla="*/ 4 h 57"/>
                  <a:gd name="T80" fmla="*/ 3 w 45"/>
                  <a:gd name="T81" fmla="*/ 3 h 57"/>
                  <a:gd name="T82" fmla="*/ 2 w 45"/>
                  <a:gd name="T83" fmla="*/ 3 h 57"/>
                  <a:gd name="T84" fmla="*/ 1 w 45"/>
                  <a:gd name="T85" fmla="*/ 2 h 57"/>
                  <a:gd name="T86" fmla="*/ 0 w 45"/>
                  <a:gd name="T87" fmla="*/ 0 h 57"/>
                  <a:gd name="T88" fmla="*/ 0 w 45"/>
                  <a:gd name="T89" fmla="*/ 1 h 57"/>
                  <a:gd name="T90" fmla="*/ 1 w 45"/>
                  <a:gd name="T91" fmla="*/ 0 h 57"/>
                  <a:gd name="T92" fmla="*/ 1 w 45"/>
                  <a:gd name="T93" fmla="*/ 0 h 57"/>
                  <a:gd name="T94" fmla="*/ 2 w 45"/>
                  <a:gd name="T95" fmla="*/ 0 h 57"/>
                  <a:gd name="T96" fmla="*/ 3 w 45"/>
                  <a:gd name="T97" fmla="*/ 1 h 57"/>
                  <a:gd name="T98" fmla="*/ 5 w 45"/>
                  <a:gd name="T99" fmla="*/ 2 h 57"/>
                  <a:gd name="T100" fmla="*/ 7 w 45"/>
                  <a:gd name="T101" fmla="*/ 3 h 57"/>
                  <a:gd name="T102" fmla="*/ 8 w 45"/>
                  <a:gd name="T103" fmla="*/ 4 h 57"/>
                  <a:gd name="T104" fmla="*/ 9 w 45"/>
                  <a:gd name="T105" fmla="*/ 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 h="57">
                    <a:moveTo>
                      <a:pt x="9" y="4"/>
                    </a:moveTo>
                    <a:lnTo>
                      <a:pt x="12" y="6"/>
                    </a:lnTo>
                    <a:lnTo>
                      <a:pt x="16" y="7"/>
                    </a:lnTo>
                    <a:lnTo>
                      <a:pt x="19" y="10"/>
                    </a:lnTo>
                    <a:lnTo>
                      <a:pt x="22" y="12"/>
                    </a:lnTo>
                    <a:lnTo>
                      <a:pt x="26" y="15"/>
                    </a:lnTo>
                    <a:lnTo>
                      <a:pt x="28" y="19"/>
                    </a:lnTo>
                    <a:lnTo>
                      <a:pt x="31" y="22"/>
                    </a:lnTo>
                    <a:lnTo>
                      <a:pt x="34" y="26"/>
                    </a:lnTo>
                    <a:lnTo>
                      <a:pt x="34" y="26"/>
                    </a:lnTo>
                    <a:lnTo>
                      <a:pt x="35" y="28"/>
                    </a:lnTo>
                    <a:lnTo>
                      <a:pt x="36" y="30"/>
                    </a:lnTo>
                    <a:lnTo>
                      <a:pt x="38" y="33"/>
                    </a:lnTo>
                    <a:lnTo>
                      <a:pt x="39" y="35"/>
                    </a:lnTo>
                    <a:lnTo>
                      <a:pt x="41" y="40"/>
                    </a:lnTo>
                    <a:lnTo>
                      <a:pt x="42" y="45"/>
                    </a:lnTo>
                    <a:lnTo>
                      <a:pt x="45" y="55"/>
                    </a:lnTo>
                    <a:lnTo>
                      <a:pt x="45" y="55"/>
                    </a:lnTo>
                    <a:lnTo>
                      <a:pt x="45" y="56"/>
                    </a:lnTo>
                    <a:lnTo>
                      <a:pt x="44" y="57"/>
                    </a:lnTo>
                    <a:lnTo>
                      <a:pt x="42" y="55"/>
                    </a:lnTo>
                    <a:lnTo>
                      <a:pt x="39" y="53"/>
                    </a:lnTo>
                    <a:lnTo>
                      <a:pt x="37" y="51"/>
                    </a:lnTo>
                    <a:lnTo>
                      <a:pt x="35" y="49"/>
                    </a:lnTo>
                    <a:lnTo>
                      <a:pt x="34" y="48"/>
                    </a:lnTo>
                    <a:lnTo>
                      <a:pt x="34" y="47"/>
                    </a:lnTo>
                    <a:lnTo>
                      <a:pt x="34" y="45"/>
                    </a:lnTo>
                    <a:lnTo>
                      <a:pt x="32" y="41"/>
                    </a:lnTo>
                    <a:lnTo>
                      <a:pt x="29" y="37"/>
                    </a:lnTo>
                    <a:lnTo>
                      <a:pt x="24" y="30"/>
                    </a:lnTo>
                    <a:lnTo>
                      <a:pt x="12" y="16"/>
                    </a:lnTo>
                    <a:lnTo>
                      <a:pt x="10" y="14"/>
                    </a:lnTo>
                    <a:lnTo>
                      <a:pt x="8" y="12"/>
                    </a:lnTo>
                    <a:lnTo>
                      <a:pt x="7" y="10"/>
                    </a:lnTo>
                    <a:lnTo>
                      <a:pt x="5" y="9"/>
                    </a:lnTo>
                    <a:lnTo>
                      <a:pt x="4" y="8"/>
                    </a:lnTo>
                    <a:lnTo>
                      <a:pt x="4" y="7"/>
                    </a:lnTo>
                    <a:lnTo>
                      <a:pt x="4" y="6"/>
                    </a:lnTo>
                    <a:lnTo>
                      <a:pt x="3" y="4"/>
                    </a:lnTo>
                    <a:lnTo>
                      <a:pt x="3" y="4"/>
                    </a:lnTo>
                    <a:lnTo>
                      <a:pt x="3" y="3"/>
                    </a:lnTo>
                    <a:lnTo>
                      <a:pt x="2" y="3"/>
                    </a:lnTo>
                    <a:lnTo>
                      <a:pt x="1" y="2"/>
                    </a:lnTo>
                    <a:lnTo>
                      <a:pt x="0" y="0"/>
                    </a:lnTo>
                    <a:lnTo>
                      <a:pt x="0" y="1"/>
                    </a:lnTo>
                    <a:lnTo>
                      <a:pt x="1" y="0"/>
                    </a:lnTo>
                    <a:lnTo>
                      <a:pt x="1" y="0"/>
                    </a:lnTo>
                    <a:lnTo>
                      <a:pt x="2" y="0"/>
                    </a:lnTo>
                    <a:lnTo>
                      <a:pt x="3" y="1"/>
                    </a:lnTo>
                    <a:lnTo>
                      <a:pt x="5" y="2"/>
                    </a:lnTo>
                    <a:lnTo>
                      <a:pt x="7" y="3"/>
                    </a:lnTo>
                    <a:lnTo>
                      <a:pt x="8" y="4"/>
                    </a:lnTo>
                    <a:lnTo>
                      <a:pt x="9"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62"/>
              <p:cNvSpPr>
                <a:spLocks/>
              </p:cNvSpPr>
              <p:nvPr/>
            </p:nvSpPr>
            <p:spPr bwMode="auto">
              <a:xfrm>
                <a:off x="5084" y="1134"/>
                <a:ext cx="8" cy="5"/>
              </a:xfrm>
              <a:custGeom>
                <a:avLst/>
                <a:gdLst>
                  <a:gd name="T0" fmla="*/ 4 w 8"/>
                  <a:gd name="T1" fmla="*/ 1 h 5"/>
                  <a:gd name="T2" fmla="*/ 4 w 8"/>
                  <a:gd name="T3" fmla="*/ 2 h 5"/>
                  <a:gd name="T4" fmla="*/ 3 w 8"/>
                  <a:gd name="T5" fmla="*/ 2 h 5"/>
                  <a:gd name="T6" fmla="*/ 2 w 8"/>
                  <a:gd name="T7" fmla="*/ 3 h 5"/>
                  <a:gd name="T8" fmla="*/ 1 w 8"/>
                  <a:gd name="T9" fmla="*/ 3 h 5"/>
                  <a:gd name="T10" fmla="*/ 1 w 8"/>
                  <a:gd name="T11" fmla="*/ 4 h 5"/>
                  <a:gd name="T12" fmla="*/ 5 w 8"/>
                  <a:gd name="T13" fmla="*/ 2 h 5"/>
                  <a:gd name="T14" fmla="*/ 6 w 8"/>
                  <a:gd name="T15" fmla="*/ 2 h 5"/>
                  <a:gd name="T16" fmla="*/ 7 w 8"/>
                  <a:gd name="T17" fmla="*/ 1 h 5"/>
                  <a:gd name="T18" fmla="*/ 8 w 8"/>
                  <a:gd name="T19" fmla="*/ 2 h 5"/>
                  <a:gd name="T20" fmla="*/ 8 w 8"/>
                  <a:gd name="T21" fmla="*/ 2 h 5"/>
                  <a:gd name="T22" fmla="*/ 7 w 8"/>
                  <a:gd name="T23" fmla="*/ 2 h 5"/>
                  <a:gd name="T24" fmla="*/ 6 w 8"/>
                  <a:gd name="T25" fmla="*/ 3 h 5"/>
                  <a:gd name="T26" fmla="*/ 4 w 8"/>
                  <a:gd name="T27" fmla="*/ 5 h 5"/>
                  <a:gd name="T28" fmla="*/ 2 w 8"/>
                  <a:gd name="T29" fmla="*/ 5 h 5"/>
                  <a:gd name="T30" fmla="*/ 1 w 8"/>
                  <a:gd name="T31" fmla="*/ 5 h 5"/>
                  <a:gd name="T32" fmla="*/ 1 w 8"/>
                  <a:gd name="T33" fmla="*/ 5 h 5"/>
                  <a:gd name="T34" fmla="*/ 0 w 8"/>
                  <a:gd name="T35" fmla="*/ 4 h 5"/>
                  <a:gd name="T36" fmla="*/ 0 w 8"/>
                  <a:gd name="T37" fmla="*/ 4 h 5"/>
                  <a:gd name="T38" fmla="*/ 0 w 8"/>
                  <a:gd name="T39" fmla="*/ 3 h 5"/>
                  <a:gd name="T40" fmla="*/ 0 w 8"/>
                  <a:gd name="T41" fmla="*/ 2 h 5"/>
                  <a:gd name="T42" fmla="*/ 0 w 8"/>
                  <a:gd name="T43" fmla="*/ 2 h 5"/>
                  <a:gd name="T44" fmla="*/ 1 w 8"/>
                  <a:gd name="T45" fmla="*/ 2 h 5"/>
                  <a:gd name="T46" fmla="*/ 2 w 8"/>
                  <a:gd name="T47" fmla="*/ 1 h 5"/>
                  <a:gd name="T48" fmla="*/ 3 w 8"/>
                  <a:gd name="T49" fmla="*/ 0 h 5"/>
                  <a:gd name="T50" fmla="*/ 3 w 8"/>
                  <a:gd name="T51" fmla="*/ 1 h 5"/>
                  <a:gd name="T52" fmla="*/ 4 w 8"/>
                  <a:gd name="T53"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 h="5">
                    <a:moveTo>
                      <a:pt x="4" y="1"/>
                    </a:moveTo>
                    <a:lnTo>
                      <a:pt x="4" y="2"/>
                    </a:lnTo>
                    <a:lnTo>
                      <a:pt x="3" y="2"/>
                    </a:lnTo>
                    <a:lnTo>
                      <a:pt x="2" y="3"/>
                    </a:lnTo>
                    <a:lnTo>
                      <a:pt x="1" y="3"/>
                    </a:lnTo>
                    <a:lnTo>
                      <a:pt x="1" y="4"/>
                    </a:lnTo>
                    <a:lnTo>
                      <a:pt x="5" y="2"/>
                    </a:lnTo>
                    <a:lnTo>
                      <a:pt x="6" y="2"/>
                    </a:lnTo>
                    <a:lnTo>
                      <a:pt x="7" y="1"/>
                    </a:lnTo>
                    <a:lnTo>
                      <a:pt x="8" y="2"/>
                    </a:lnTo>
                    <a:lnTo>
                      <a:pt x="8" y="2"/>
                    </a:lnTo>
                    <a:lnTo>
                      <a:pt x="7" y="2"/>
                    </a:lnTo>
                    <a:lnTo>
                      <a:pt x="6" y="3"/>
                    </a:lnTo>
                    <a:lnTo>
                      <a:pt x="4" y="5"/>
                    </a:lnTo>
                    <a:lnTo>
                      <a:pt x="2" y="5"/>
                    </a:lnTo>
                    <a:lnTo>
                      <a:pt x="1" y="5"/>
                    </a:lnTo>
                    <a:lnTo>
                      <a:pt x="1" y="5"/>
                    </a:lnTo>
                    <a:lnTo>
                      <a:pt x="0" y="4"/>
                    </a:lnTo>
                    <a:lnTo>
                      <a:pt x="0" y="4"/>
                    </a:lnTo>
                    <a:lnTo>
                      <a:pt x="0" y="3"/>
                    </a:lnTo>
                    <a:lnTo>
                      <a:pt x="0" y="2"/>
                    </a:lnTo>
                    <a:lnTo>
                      <a:pt x="0" y="2"/>
                    </a:lnTo>
                    <a:lnTo>
                      <a:pt x="1" y="2"/>
                    </a:lnTo>
                    <a:lnTo>
                      <a:pt x="2" y="1"/>
                    </a:lnTo>
                    <a:lnTo>
                      <a:pt x="3" y="0"/>
                    </a:lnTo>
                    <a:lnTo>
                      <a:pt x="3" y="1"/>
                    </a:lnTo>
                    <a:lnTo>
                      <a:pt x="4"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63"/>
              <p:cNvSpPr>
                <a:spLocks/>
              </p:cNvSpPr>
              <p:nvPr/>
            </p:nvSpPr>
            <p:spPr bwMode="auto">
              <a:xfrm>
                <a:off x="5182" y="1135"/>
                <a:ext cx="61" cy="151"/>
              </a:xfrm>
              <a:custGeom>
                <a:avLst/>
                <a:gdLst>
                  <a:gd name="T0" fmla="*/ 8 w 61"/>
                  <a:gd name="T1" fmla="*/ 1 h 151"/>
                  <a:gd name="T2" fmla="*/ 12 w 61"/>
                  <a:gd name="T3" fmla="*/ 5 h 151"/>
                  <a:gd name="T4" fmla="*/ 20 w 61"/>
                  <a:gd name="T5" fmla="*/ 15 h 151"/>
                  <a:gd name="T6" fmla="*/ 29 w 61"/>
                  <a:gd name="T7" fmla="*/ 26 h 151"/>
                  <a:gd name="T8" fmla="*/ 34 w 61"/>
                  <a:gd name="T9" fmla="*/ 35 h 151"/>
                  <a:gd name="T10" fmla="*/ 38 w 61"/>
                  <a:gd name="T11" fmla="*/ 45 h 151"/>
                  <a:gd name="T12" fmla="*/ 42 w 61"/>
                  <a:gd name="T13" fmla="*/ 56 h 151"/>
                  <a:gd name="T14" fmla="*/ 43 w 61"/>
                  <a:gd name="T15" fmla="*/ 63 h 151"/>
                  <a:gd name="T16" fmla="*/ 44 w 61"/>
                  <a:gd name="T17" fmla="*/ 66 h 151"/>
                  <a:gd name="T18" fmla="*/ 46 w 61"/>
                  <a:gd name="T19" fmla="*/ 74 h 151"/>
                  <a:gd name="T20" fmla="*/ 47 w 61"/>
                  <a:gd name="T21" fmla="*/ 82 h 151"/>
                  <a:gd name="T22" fmla="*/ 47 w 61"/>
                  <a:gd name="T23" fmla="*/ 87 h 151"/>
                  <a:gd name="T24" fmla="*/ 48 w 61"/>
                  <a:gd name="T25" fmla="*/ 93 h 151"/>
                  <a:gd name="T26" fmla="*/ 50 w 61"/>
                  <a:gd name="T27" fmla="*/ 107 h 151"/>
                  <a:gd name="T28" fmla="*/ 52 w 61"/>
                  <a:gd name="T29" fmla="*/ 120 h 151"/>
                  <a:gd name="T30" fmla="*/ 54 w 61"/>
                  <a:gd name="T31" fmla="*/ 127 h 151"/>
                  <a:gd name="T32" fmla="*/ 57 w 61"/>
                  <a:gd name="T33" fmla="*/ 132 h 151"/>
                  <a:gd name="T34" fmla="*/ 60 w 61"/>
                  <a:gd name="T35" fmla="*/ 138 h 151"/>
                  <a:gd name="T36" fmla="*/ 61 w 61"/>
                  <a:gd name="T37" fmla="*/ 142 h 151"/>
                  <a:gd name="T38" fmla="*/ 61 w 61"/>
                  <a:gd name="T39" fmla="*/ 147 h 151"/>
                  <a:gd name="T40" fmla="*/ 60 w 61"/>
                  <a:gd name="T41" fmla="*/ 149 h 151"/>
                  <a:gd name="T42" fmla="*/ 59 w 61"/>
                  <a:gd name="T43" fmla="*/ 151 h 151"/>
                  <a:gd name="T44" fmla="*/ 57 w 61"/>
                  <a:gd name="T45" fmla="*/ 151 h 151"/>
                  <a:gd name="T46" fmla="*/ 54 w 61"/>
                  <a:gd name="T47" fmla="*/ 150 h 151"/>
                  <a:gd name="T48" fmla="*/ 56 w 61"/>
                  <a:gd name="T49" fmla="*/ 148 h 151"/>
                  <a:gd name="T50" fmla="*/ 57 w 61"/>
                  <a:gd name="T51" fmla="*/ 145 h 151"/>
                  <a:gd name="T52" fmla="*/ 56 w 61"/>
                  <a:gd name="T53" fmla="*/ 141 h 151"/>
                  <a:gd name="T54" fmla="*/ 55 w 61"/>
                  <a:gd name="T55" fmla="*/ 137 h 151"/>
                  <a:gd name="T56" fmla="*/ 52 w 61"/>
                  <a:gd name="T57" fmla="*/ 130 h 151"/>
                  <a:gd name="T58" fmla="*/ 48 w 61"/>
                  <a:gd name="T59" fmla="*/ 117 h 151"/>
                  <a:gd name="T60" fmla="*/ 47 w 61"/>
                  <a:gd name="T61" fmla="*/ 113 h 151"/>
                  <a:gd name="T62" fmla="*/ 45 w 61"/>
                  <a:gd name="T63" fmla="*/ 102 h 151"/>
                  <a:gd name="T64" fmla="*/ 41 w 61"/>
                  <a:gd name="T65" fmla="*/ 89 h 151"/>
                  <a:gd name="T66" fmla="*/ 39 w 61"/>
                  <a:gd name="T67" fmla="*/ 77 h 151"/>
                  <a:gd name="T68" fmla="*/ 38 w 61"/>
                  <a:gd name="T69" fmla="*/ 66 h 151"/>
                  <a:gd name="T70" fmla="*/ 37 w 61"/>
                  <a:gd name="T71" fmla="*/ 63 h 151"/>
                  <a:gd name="T72" fmla="*/ 31 w 61"/>
                  <a:gd name="T73" fmla="*/ 47 h 151"/>
                  <a:gd name="T74" fmla="*/ 24 w 61"/>
                  <a:gd name="T75" fmla="*/ 34 h 151"/>
                  <a:gd name="T76" fmla="*/ 15 w 61"/>
                  <a:gd name="T77" fmla="*/ 17 h 151"/>
                  <a:gd name="T78" fmla="*/ 10 w 61"/>
                  <a:gd name="T79" fmla="*/ 9 h 151"/>
                  <a:gd name="T80" fmla="*/ 5 w 61"/>
                  <a:gd name="T81" fmla="*/ 5 h 151"/>
                  <a:gd name="T82" fmla="*/ 2 w 61"/>
                  <a:gd name="T83" fmla="*/ 3 h 151"/>
                  <a:gd name="T84" fmla="*/ 0 w 61"/>
                  <a:gd name="T85" fmla="*/ 0 h 151"/>
                  <a:gd name="T86" fmla="*/ 0 w 61"/>
                  <a:gd name="T87" fmla="*/ 0 h 151"/>
                  <a:gd name="T88" fmla="*/ 1 w 61"/>
                  <a:gd name="T89"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1" h="151">
                    <a:moveTo>
                      <a:pt x="5" y="0"/>
                    </a:moveTo>
                    <a:lnTo>
                      <a:pt x="8" y="1"/>
                    </a:lnTo>
                    <a:lnTo>
                      <a:pt x="10" y="3"/>
                    </a:lnTo>
                    <a:lnTo>
                      <a:pt x="12" y="5"/>
                    </a:lnTo>
                    <a:lnTo>
                      <a:pt x="14" y="8"/>
                    </a:lnTo>
                    <a:lnTo>
                      <a:pt x="20" y="15"/>
                    </a:lnTo>
                    <a:lnTo>
                      <a:pt x="26" y="22"/>
                    </a:lnTo>
                    <a:lnTo>
                      <a:pt x="29" y="26"/>
                    </a:lnTo>
                    <a:lnTo>
                      <a:pt x="32" y="31"/>
                    </a:lnTo>
                    <a:lnTo>
                      <a:pt x="34" y="35"/>
                    </a:lnTo>
                    <a:lnTo>
                      <a:pt x="36" y="40"/>
                    </a:lnTo>
                    <a:lnTo>
                      <a:pt x="38" y="45"/>
                    </a:lnTo>
                    <a:lnTo>
                      <a:pt x="40" y="51"/>
                    </a:lnTo>
                    <a:lnTo>
                      <a:pt x="42" y="56"/>
                    </a:lnTo>
                    <a:lnTo>
                      <a:pt x="43" y="62"/>
                    </a:lnTo>
                    <a:lnTo>
                      <a:pt x="43" y="63"/>
                    </a:lnTo>
                    <a:lnTo>
                      <a:pt x="44" y="64"/>
                    </a:lnTo>
                    <a:lnTo>
                      <a:pt x="44" y="66"/>
                    </a:lnTo>
                    <a:lnTo>
                      <a:pt x="45" y="70"/>
                    </a:lnTo>
                    <a:lnTo>
                      <a:pt x="46" y="74"/>
                    </a:lnTo>
                    <a:lnTo>
                      <a:pt x="46" y="78"/>
                    </a:lnTo>
                    <a:lnTo>
                      <a:pt x="47" y="82"/>
                    </a:lnTo>
                    <a:lnTo>
                      <a:pt x="47" y="85"/>
                    </a:lnTo>
                    <a:lnTo>
                      <a:pt x="47" y="87"/>
                    </a:lnTo>
                    <a:lnTo>
                      <a:pt x="48" y="90"/>
                    </a:lnTo>
                    <a:lnTo>
                      <a:pt x="48" y="93"/>
                    </a:lnTo>
                    <a:lnTo>
                      <a:pt x="49" y="100"/>
                    </a:lnTo>
                    <a:lnTo>
                      <a:pt x="50" y="107"/>
                    </a:lnTo>
                    <a:lnTo>
                      <a:pt x="51" y="114"/>
                    </a:lnTo>
                    <a:lnTo>
                      <a:pt x="52" y="120"/>
                    </a:lnTo>
                    <a:lnTo>
                      <a:pt x="53" y="124"/>
                    </a:lnTo>
                    <a:lnTo>
                      <a:pt x="54" y="127"/>
                    </a:lnTo>
                    <a:lnTo>
                      <a:pt x="55" y="130"/>
                    </a:lnTo>
                    <a:lnTo>
                      <a:pt x="57" y="132"/>
                    </a:lnTo>
                    <a:lnTo>
                      <a:pt x="59" y="136"/>
                    </a:lnTo>
                    <a:lnTo>
                      <a:pt x="60" y="138"/>
                    </a:lnTo>
                    <a:lnTo>
                      <a:pt x="61" y="140"/>
                    </a:lnTo>
                    <a:lnTo>
                      <a:pt x="61" y="142"/>
                    </a:lnTo>
                    <a:lnTo>
                      <a:pt x="61" y="145"/>
                    </a:lnTo>
                    <a:lnTo>
                      <a:pt x="61" y="147"/>
                    </a:lnTo>
                    <a:lnTo>
                      <a:pt x="61" y="148"/>
                    </a:lnTo>
                    <a:lnTo>
                      <a:pt x="60" y="149"/>
                    </a:lnTo>
                    <a:lnTo>
                      <a:pt x="60" y="150"/>
                    </a:lnTo>
                    <a:lnTo>
                      <a:pt x="59" y="151"/>
                    </a:lnTo>
                    <a:lnTo>
                      <a:pt x="58" y="151"/>
                    </a:lnTo>
                    <a:lnTo>
                      <a:pt x="57" y="151"/>
                    </a:lnTo>
                    <a:lnTo>
                      <a:pt x="55" y="151"/>
                    </a:lnTo>
                    <a:lnTo>
                      <a:pt x="54" y="150"/>
                    </a:lnTo>
                    <a:lnTo>
                      <a:pt x="55" y="149"/>
                    </a:lnTo>
                    <a:lnTo>
                      <a:pt x="56" y="148"/>
                    </a:lnTo>
                    <a:lnTo>
                      <a:pt x="57" y="146"/>
                    </a:lnTo>
                    <a:lnTo>
                      <a:pt x="57" y="145"/>
                    </a:lnTo>
                    <a:lnTo>
                      <a:pt x="57" y="143"/>
                    </a:lnTo>
                    <a:lnTo>
                      <a:pt x="56" y="141"/>
                    </a:lnTo>
                    <a:lnTo>
                      <a:pt x="56" y="139"/>
                    </a:lnTo>
                    <a:lnTo>
                      <a:pt x="55" y="137"/>
                    </a:lnTo>
                    <a:lnTo>
                      <a:pt x="54" y="133"/>
                    </a:lnTo>
                    <a:lnTo>
                      <a:pt x="52" y="130"/>
                    </a:lnTo>
                    <a:lnTo>
                      <a:pt x="49" y="122"/>
                    </a:lnTo>
                    <a:lnTo>
                      <a:pt x="48" y="117"/>
                    </a:lnTo>
                    <a:lnTo>
                      <a:pt x="48" y="116"/>
                    </a:lnTo>
                    <a:lnTo>
                      <a:pt x="47" y="113"/>
                    </a:lnTo>
                    <a:lnTo>
                      <a:pt x="46" y="108"/>
                    </a:lnTo>
                    <a:lnTo>
                      <a:pt x="45" y="102"/>
                    </a:lnTo>
                    <a:lnTo>
                      <a:pt x="42" y="92"/>
                    </a:lnTo>
                    <a:lnTo>
                      <a:pt x="41" y="89"/>
                    </a:lnTo>
                    <a:lnTo>
                      <a:pt x="40" y="85"/>
                    </a:lnTo>
                    <a:lnTo>
                      <a:pt x="39" y="77"/>
                    </a:lnTo>
                    <a:lnTo>
                      <a:pt x="39" y="70"/>
                    </a:lnTo>
                    <a:lnTo>
                      <a:pt x="38" y="66"/>
                    </a:lnTo>
                    <a:lnTo>
                      <a:pt x="37" y="65"/>
                    </a:lnTo>
                    <a:lnTo>
                      <a:pt x="37" y="63"/>
                    </a:lnTo>
                    <a:lnTo>
                      <a:pt x="33" y="53"/>
                    </a:lnTo>
                    <a:lnTo>
                      <a:pt x="31" y="47"/>
                    </a:lnTo>
                    <a:lnTo>
                      <a:pt x="28" y="42"/>
                    </a:lnTo>
                    <a:lnTo>
                      <a:pt x="24" y="34"/>
                    </a:lnTo>
                    <a:lnTo>
                      <a:pt x="20" y="25"/>
                    </a:lnTo>
                    <a:lnTo>
                      <a:pt x="15" y="17"/>
                    </a:lnTo>
                    <a:lnTo>
                      <a:pt x="13" y="13"/>
                    </a:lnTo>
                    <a:lnTo>
                      <a:pt x="10" y="9"/>
                    </a:lnTo>
                    <a:lnTo>
                      <a:pt x="7" y="7"/>
                    </a:lnTo>
                    <a:lnTo>
                      <a:pt x="5" y="5"/>
                    </a:lnTo>
                    <a:lnTo>
                      <a:pt x="4" y="4"/>
                    </a:lnTo>
                    <a:lnTo>
                      <a:pt x="2" y="3"/>
                    </a:lnTo>
                    <a:lnTo>
                      <a:pt x="1" y="2"/>
                    </a:lnTo>
                    <a:lnTo>
                      <a:pt x="0" y="0"/>
                    </a:lnTo>
                    <a:lnTo>
                      <a:pt x="0" y="0"/>
                    </a:lnTo>
                    <a:lnTo>
                      <a:pt x="0" y="0"/>
                    </a:lnTo>
                    <a:lnTo>
                      <a:pt x="0" y="0"/>
                    </a:lnTo>
                    <a:lnTo>
                      <a:pt x="1" y="0"/>
                    </a:lnTo>
                    <a:lnTo>
                      <a:pt x="5" y="0"/>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64"/>
              <p:cNvSpPr>
                <a:spLocks/>
              </p:cNvSpPr>
              <p:nvPr/>
            </p:nvSpPr>
            <p:spPr bwMode="auto">
              <a:xfrm>
                <a:off x="5172" y="1135"/>
                <a:ext cx="66" cy="150"/>
              </a:xfrm>
              <a:custGeom>
                <a:avLst/>
                <a:gdLst>
                  <a:gd name="T0" fmla="*/ 12 w 66"/>
                  <a:gd name="T1" fmla="*/ 4 h 150"/>
                  <a:gd name="T2" fmla="*/ 19 w 66"/>
                  <a:gd name="T3" fmla="*/ 10 h 150"/>
                  <a:gd name="T4" fmla="*/ 34 w 66"/>
                  <a:gd name="T5" fmla="*/ 35 h 150"/>
                  <a:gd name="T6" fmla="*/ 46 w 66"/>
                  <a:gd name="T7" fmla="*/ 62 h 150"/>
                  <a:gd name="T8" fmla="*/ 48 w 66"/>
                  <a:gd name="T9" fmla="*/ 73 h 150"/>
                  <a:gd name="T10" fmla="*/ 50 w 66"/>
                  <a:gd name="T11" fmla="*/ 88 h 150"/>
                  <a:gd name="T12" fmla="*/ 53 w 66"/>
                  <a:gd name="T13" fmla="*/ 102 h 150"/>
                  <a:gd name="T14" fmla="*/ 56 w 66"/>
                  <a:gd name="T15" fmla="*/ 111 h 150"/>
                  <a:gd name="T16" fmla="*/ 58 w 66"/>
                  <a:gd name="T17" fmla="*/ 123 h 150"/>
                  <a:gd name="T18" fmla="*/ 60 w 66"/>
                  <a:gd name="T19" fmla="*/ 128 h 150"/>
                  <a:gd name="T20" fmla="*/ 64 w 66"/>
                  <a:gd name="T21" fmla="*/ 138 h 150"/>
                  <a:gd name="T22" fmla="*/ 66 w 66"/>
                  <a:gd name="T23" fmla="*/ 146 h 150"/>
                  <a:gd name="T24" fmla="*/ 62 w 66"/>
                  <a:gd name="T25" fmla="*/ 150 h 150"/>
                  <a:gd name="T26" fmla="*/ 51 w 66"/>
                  <a:gd name="T27" fmla="*/ 145 h 150"/>
                  <a:gd name="T28" fmla="*/ 32 w 66"/>
                  <a:gd name="T29" fmla="*/ 135 h 150"/>
                  <a:gd name="T30" fmla="*/ 34 w 66"/>
                  <a:gd name="T31" fmla="*/ 133 h 150"/>
                  <a:gd name="T32" fmla="*/ 38 w 66"/>
                  <a:gd name="T33" fmla="*/ 135 h 150"/>
                  <a:gd name="T34" fmla="*/ 41 w 66"/>
                  <a:gd name="T35" fmla="*/ 131 h 150"/>
                  <a:gd name="T36" fmla="*/ 41 w 66"/>
                  <a:gd name="T37" fmla="*/ 123 h 150"/>
                  <a:gd name="T38" fmla="*/ 39 w 66"/>
                  <a:gd name="T39" fmla="*/ 120 h 150"/>
                  <a:gd name="T40" fmla="*/ 34 w 66"/>
                  <a:gd name="T41" fmla="*/ 114 h 150"/>
                  <a:gd name="T42" fmla="*/ 32 w 66"/>
                  <a:gd name="T43" fmla="*/ 112 h 150"/>
                  <a:gd name="T44" fmla="*/ 33 w 66"/>
                  <a:gd name="T45" fmla="*/ 110 h 150"/>
                  <a:gd name="T46" fmla="*/ 36 w 66"/>
                  <a:gd name="T47" fmla="*/ 114 h 150"/>
                  <a:gd name="T48" fmla="*/ 39 w 66"/>
                  <a:gd name="T49" fmla="*/ 113 h 150"/>
                  <a:gd name="T50" fmla="*/ 42 w 66"/>
                  <a:gd name="T51" fmla="*/ 109 h 150"/>
                  <a:gd name="T52" fmla="*/ 44 w 66"/>
                  <a:gd name="T53" fmla="*/ 105 h 150"/>
                  <a:gd name="T54" fmla="*/ 47 w 66"/>
                  <a:gd name="T55" fmla="*/ 99 h 150"/>
                  <a:gd name="T56" fmla="*/ 47 w 66"/>
                  <a:gd name="T57" fmla="*/ 96 h 150"/>
                  <a:gd name="T58" fmla="*/ 45 w 66"/>
                  <a:gd name="T59" fmla="*/ 89 h 150"/>
                  <a:gd name="T60" fmla="*/ 40 w 66"/>
                  <a:gd name="T61" fmla="*/ 79 h 150"/>
                  <a:gd name="T62" fmla="*/ 38 w 66"/>
                  <a:gd name="T63" fmla="*/ 70 h 150"/>
                  <a:gd name="T64" fmla="*/ 37 w 66"/>
                  <a:gd name="T65" fmla="*/ 60 h 150"/>
                  <a:gd name="T66" fmla="*/ 36 w 66"/>
                  <a:gd name="T67" fmla="*/ 55 h 150"/>
                  <a:gd name="T68" fmla="*/ 35 w 66"/>
                  <a:gd name="T69" fmla="*/ 51 h 150"/>
                  <a:gd name="T70" fmla="*/ 31 w 66"/>
                  <a:gd name="T71" fmla="*/ 43 h 150"/>
                  <a:gd name="T72" fmla="*/ 26 w 66"/>
                  <a:gd name="T73" fmla="*/ 32 h 150"/>
                  <a:gd name="T74" fmla="*/ 21 w 66"/>
                  <a:gd name="T75" fmla="*/ 24 h 150"/>
                  <a:gd name="T76" fmla="*/ 16 w 66"/>
                  <a:gd name="T77" fmla="*/ 14 h 150"/>
                  <a:gd name="T78" fmla="*/ 13 w 66"/>
                  <a:gd name="T79" fmla="*/ 11 h 150"/>
                  <a:gd name="T80" fmla="*/ 11 w 66"/>
                  <a:gd name="T81" fmla="*/ 13 h 150"/>
                  <a:gd name="T82" fmla="*/ 7 w 66"/>
                  <a:gd name="T83" fmla="*/ 10 h 150"/>
                  <a:gd name="T84" fmla="*/ 3 w 66"/>
                  <a:gd name="T85" fmla="*/ 6 h 150"/>
                  <a:gd name="T86" fmla="*/ 1 w 66"/>
                  <a:gd name="T87" fmla="*/ 2 h 150"/>
                  <a:gd name="T88" fmla="*/ 8 w 66"/>
                  <a:gd name="T8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6" h="150">
                    <a:moveTo>
                      <a:pt x="9" y="1"/>
                    </a:moveTo>
                    <a:lnTo>
                      <a:pt x="10" y="3"/>
                    </a:lnTo>
                    <a:lnTo>
                      <a:pt x="12" y="4"/>
                    </a:lnTo>
                    <a:lnTo>
                      <a:pt x="15" y="7"/>
                    </a:lnTo>
                    <a:lnTo>
                      <a:pt x="18" y="9"/>
                    </a:lnTo>
                    <a:lnTo>
                      <a:pt x="19" y="10"/>
                    </a:lnTo>
                    <a:lnTo>
                      <a:pt x="21" y="12"/>
                    </a:lnTo>
                    <a:lnTo>
                      <a:pt x="27" y="23"/>
                    </a:lnTo>
                    <a:lnTo>
                      <a:pt x="34" y="35"/>
                    </a:lnTo>
                    <a:lnTo>
                      <a:pt x="39" y="47"/>
                    </a:lnTo>
                    <a:lnTo>
                      <a:pt x="44" y="59"/>
                    </a:lnTo>
                    <a:lnTo>
                      <a:pt x="46" y="62"/>
                    </a:lnTo>
                    <a:lnTo>
                      <a:pt x="47" y="66"/>
                    </a:lnTo>
                    <a:lnTo>
                      <a:pt x="47" y="69"/>
                    </a:lnTo>
                    <a:lnTo>
                      <a:pt x="48" y="73"/>
                    </a:lnTo>
                    <a:lnTo>
                      <a:pt x="49" y="81"/>
                    </a:lnTo>
                    <a:lnTo>
                      <a:pt x="49" y="85"/>
                    </a:lnTo>
                    <a:lnTo>
                      <a:pt x="50" y="88"/>
                    </a:lnTo>
                    <a:lnTo>
                      <a:pt x="51" y="93"/>
                    </a:lnTo>
                    <a:lnTo>
                      <a:pt x="52" y="97"/>
                    </a:lnTo>
                    <a:lnTo>
                      <a:pt x="53" y="102"/>
                    </a:lnTo>
                    <a:lnTo>
                      <a:pt x="55" y="106"/>
                    </a:lnTo>
                    <a:lnTo>
                      <a:pt x="55" y="109"/>
                    </a:lnTo>
                    <a:lnTo>
                      <a:pt x="56" y="111"/>
                    </a:lnTo>
                    <a:lnTo>
                      <a:pt x="57" y="116"/>
                    </a:lnTo>
                    <a:lnTo>
                      <a:pt x="58" y="121"/>
                    </a:lnTo>
                    <a:lnTo>
                      <a:pt x="58" y="123"/>
                    </a:lnTo>
                    <a:lnTo>
                      <a:pt x="59" y="124"/>
                    </a:lnTo>
                    <a:lnTo>
                      <a:pt x="59" y="125"/>
                    </a:lnTo>
                    <a:lnTo>
                      <a:pt x="60" y="128"/>
                    </a:lnTo>
                    <a:lnTo>
                      <a:pt x="61" y="131"/>
                    </a:lnTo>
                    <a:lnTo>
                      <a:pt x="63" y="136"/>
                    </a:lnTo>
                    <a:lnTo>
                      <a:pt x="64" y="138"/>
                    </a:lnTo>
                    <a:lnTo>
                      <a:pt x="65" y="141"/>
                    </a:lnTo>
                    <a:lnTo>
                      <a:pt x="66" y="143"/>
                    </a:lnTo>
                    <a:lnTo>
                      <a:pt x="66" y="146"/>
                    </a:lnTo>
                    <a:lnTo>
                      <a:pt x="65" y="148"/>
                    </a:lnTo>
                    <a:lnTo>
                      <a:pt x="64" y="149"/>
                    </a:lnTo>
                    <a:lnTo>
                      <a:pt x="62" y="150"/>
                    </a:lnTo>
                    <a:lnTo>
                      <a:pt x="58" y="149"/>
                    </a:lnTo>
                    <a:lnTo>
                      <a:pt x="54" y="147"/>
                    </a:lnTo>
                    <a:lnTo>
                      <a:pt x="51" y="145"/>
                    </a:lnTo>
                    <a:lnTo>
                      <a:pt x="48" y="143"/>
                    </a:lnTo>
                    <a:lnTo>
                      <a:pt x="40" y="139"/>
                    </a:lnTo>
                    <a:lnTo>
                      <a:pt x="32" y="135"/>
                    </a:lnTo>
                    <a:lnTo>
                      <a:pt x="32" y="134"/>
                    </a:lnTo>
                    <a:lnTo>
                      <a:pt x="33" y="133"/>
                    </a:lnTo>
                    <a:lnTo>
                      <a:pt x="34" y="133"/>
                    </a:lnTo>
                    <a:lnTo>
                      <a:pt x="35" y="134"/>
                    </a:lnTo>
                    <a:lnTo>
                      <a:pt x="36" y="134"/>
                    </a:lnTo>
                    <a:lnTo>
                      <a:pt x="38" y="135"/>
                    </a:lnTo>
                    <a:lnTo>
                      <a:pt x="39" y="135"/>
                    </a:lnTo>
                    <a:lnTo>
                      <a:pt x="40" y="133"/>
                    </a:lnTo>
                    <a:lnTo>
                      <a:pt x="41" y="131"/>
                    </a:lnTo>
                    <a:lnTo>
                      <a:pt x="41" y="129"/>
                    </a:lnTo>
                    <a:lnTo>
                      <a:pt x="41" y="127"/>
                    </a:lnTo>
                    <a:lnTo>
                      <a:pt x="41" y="123"/>
                    </a:lnTo>
                    <a:lnTo>
                      <a:pt x="40" y="121"/>
                    </a:lnTo>
                    <a:lnTo>
                      <a:pt x="40" y="121"/>
                    </a:lnTo>
                    <a:lnTo>
                      <a:pt x="39" y="120"/>
                    </a:lnTo>
                    <a:lnTo>
                      <a:pt x="36" y="115"/>
                    </a:lnTo>
                    <a:lnTo>
                      <a:pt x="35" y="114"/>
                    </a:lnTo>
                    <a:lnTo>
                      <a:pt x="34" y="114"/>
                    </a:lnTo>
                    <a:lnTo>
                      <a:pt x="33" y="113"/>
                    </a:lnTo>
                    <a:lnTo>
                      <a:pt x="32" y="113"/>
                    </a:lnTo>
                    <a:lnTo>
                      <a:pt x="32" y="112"/>
                    </a:lnTo>
                    <a:lnTo>
                      <a:pt x="31" y="111"/>
                    </a:lnTo>
                    <a:lnTo>
                      <a:pt x="31" y="110"/>
                    </a:lnTo>
                    <a:lnTo>
                      <a:pt x="33" y="110"/>
                    </a:lnTo>
                    <a:lnTo>
                      <a:pt x="34" y="111"/>
                    </a:lnTo>
                    <a:lnTo>
                      <a:pt x="35" y="113"/>
                    </a:lnTo>
                    <a:lnTo>
                      <a:pt x="36" y="114"/>
                    </a:lnTo>
                    <a:lnTo>
                      <a:pt x="37" y="114"/>
                    </a:lnTo>
                    <a:lnTo>
                      <a:pt x="38" y="114"/>
                    </a:lnTo>
                    <a:lnTo>
                      <a:pt x="39" y="113"/>
                    </a:lnTo>
                    <a:lnTo>
                      <a:pt x="40" y="112"/>
                    </a:lnTo>
                    <a:lnTo>
                      <a:pt x="41" y="111"/>
                    </a:lnTo>
                    <a:lnTo>
                      <a:pt x="42" y="109"/>
                    </a:lnTo>
                    <a:lnTo>
                      <a:pt x="43" y="107"/>
                    </a:lnTo>
                    <a:lnTo>
                      <a:pt x="43" y="106"/>
                    </a:lnTo>
                    <a:lnTo>
                      <a:pt x="44" y="105"/>
                    </a:lnTo>
                    <a:lnTo>
                      <a:pt x="45" y="104"/>
                    </a:lnTo>
                    <a:lnTo>
                      <a:pt x="46" y="103"/>
                    </a:lnTo>
                    <a:lnTo>
                      <a:pt x="47" y="99"/>
                    </a:lnTo>
                    <a:lnTo>
                      <a:pt x="47" y="98"/>
                    </a:lnTo>
                    <a:lnTo>
                      <a:pt x="47" y="97"/>
                    </a:lnTo>
                    <a:lnTo>
                      <a:pt x="47" y="96"/>
                    </a:lnTo>
                    <a:lnTo>
                      <a:pt x="47" y="95"/>
                    </a:lnTo>
                    <a:lnTo>
                      <a:pt x="46" y="92"/>
                    </a:lnTo>
                    <a:lnTo>
                      <a:pt x="45" y="89"/>
                    </a:lnTo>
                    <a:lnTo>
                      <a:pt x="43" y="84"/>
                    </a:lnTo>
                    <a:lnTo>
                      <a:pt x="41" y="81"/>
                    </a:lnTo>
                    <a:lnTo>
                      <a:pt x="40" y="79"/>
                    </a:lnTo>
                    <a:lnTo>
                      <a:pt x="39" y="76"/>
                    </a:lnTo>
                    <a:lnTo>
                      <a:pt x="39" y="73"/>
                    </a:lnTo>
                    <a:lnTo>
                      <a:pt x="38" y="70"/>
                    </a:lnTo>
                    <a:lnTo>
                      <a:pt x="38" y="66"/>
                    </a:lnTo>
                    <a:lnTo>
                      <a:pt x="37" y="63"/>
                    </a:lnTo>
                    <a:lnTo>
                      <a:pt x="37" y="60"/>
                    </a:lnTo>
                    <a:lnTo>
                      <a:pt x="36" y="57"/>
                    </a:lnTo>
                    <a:lnTo>
                      <a:pt x="36" y="56"/>
                    </a:lnTo>
                    <a:lnTo>
                      <a:pt x="36" y="55"/>
                    </a:lnTo>
                    <a:lnTo>
                      <a:pt x="35" y="55"/>
                    </a:lnTo>
                    <a:lnTo>
                      <a:pt x="35" y="53"/>
                    </a:lnTo>
                    <a:lnTo>
                      <a:pt x="35" y="51"/>
                    </a:lnTo>
                    <a:lnTo>
                      <a:pt x="34" y="49"/>
                    </a:lnTo>
                    <a:lnTo>
                      <a:pt x="33" y="47"/>
                    </a:lnTo>
                    <a:lnTo>
                      <a:pt x="31" y="43"/>
                    </a:lnTo>
                    <a:lnTo>
                      <a:pt x="30" y="39"/>
                    </a:lnTo>
                    <a:lnTo>
                      <a:pt x="28" y="36"/>
                    </a:lnTo>
                    <a:lnTo>
                      <a:pt x="26" y="32"/>
                    </a:lnTo>
                    <a:lnTo>
                      <a:pt x="23" y="27"/>
                    </a:lnTo>
                    <a:lnTo>
                      <a:pt x="22" y="26"/>
                    </a:lnTo>
                    <a:lnTo>
                      <a:pt x="21" y="24"/>
                    </a:lnTo>
                    <a:lnTo>
                      <a:pt x="19" y="20"/>
                    </a:lnTo>
                    <a:lnTo>
                      <a:pt x="18" y="17"/>
                    </a:lnTo>
                    <a:lnTo>
                      <a:pt x="16" y="14"/>
                    </a:lnTo>
                    <a:lnTo>
                      <a:pt x="14" y="11"/>
                    </a:lnTo>
                    <a:lnTo>
                      <a:pt x="13" y="11"/>
                    </a:lnTo>
                    <a:lnTo>
                      <a:pt x="13" y="11"/>
                    </a:lnTo>
                    <a:lnTo>
                      <a:pt x="12" y="12"/>
                    </a:lnTo>
                    <a:lnTo>
                      <a:pt x="12" y="13"/>
                    </a:lnTo>
                    <a:lnTo>
                      <a:pt x="11" y="13"/>
                    </a:lnTo>
                    <a:lnTo>
                      <a:pt x="9" y="11"/>
                    </a:lnTo>
                    <a:lnTo>
                      <a:pt x="8" y="10"/>
                    </a:lnTo>
                    <a:lnTo>
                      <a:pt x="7" y="10"/>
                    </a:lnTo>
                    <a:lnTo>
                      <a:pt x="6" y="10"/>
                    </a:lnTo>
                    <a:lnTo>
                      <a:pt x="5" y="8"/>
                    </a:lnTo>
                    <a:lnTo>
                      <a:pt x="3" y="6"/>
                    </a:lnTo>
                    <a:lnTo>
                      <a:pt x="1" y="5"/>
                    </a:lnTo>
                    <a:lnTo>
                      <a:pt x="0" y="2"/>
                    </a:lnTo>
                    <a:lnTo>
                      <a:pt x="1" y="2"/>
                    </a:lnTo>
                    <a:lnTo>
                      <a:pt x="5" y="0"/>
                    </a:lnTo>
                    <a:lnTo>
                      <a:pt x="6" y="0"/>
                    </a:lnTo>
                    <a:lnTo>
                      <a:pt x="8" y="0"/>
                    </a:lnTo>
                    <a:lnTo>
                      <a:pt x="9"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65"/>
              <p:cNvSpPr>
                <a:spLocks/>
              </p:cNvSpPr>
              <p:nvPr/>
            </p:nvSpPr>
            <p:spPr bwMode="auto">
              <a:xfrm>
                <a:off x="5137" y="1135"/>
                <a:ext cx="3" cy="2"/>
              </a:xfrm>
              <a:custGeom>
                <a:avLst/>
                <a:gdLst>
                  <a:gd name="T0" fmla="*/ 2 w 3"/>
                  <a:gd name="T1" fmla="*/ 1 h 2"/>
                  <a:gd name="T2" fmla="*/ 3 w 3"/>
                  <a:gd name="T3" fmla="*/ 1 h 2"/>
                  <a:gd name="T4" fmla="*/ 3 w 3"/>
                  <a:gd name="T5" fmla="*/ 1 h 2"/>
                  <a:gd name="T6" fmla="*/ 3 w 3"/>
                  <a:gd name="T7" fmla="*/ 1 h 2"/>
                  <a:gd name="T8" fmla="*/ 3 w 3"/>
                  <a:gd name="T9" fmla="*/ 2 h 2"/>
                  <a:gd name="T10" fmla="*/ 2 w 3"/>
                  <a:gd name="T11" fmla="*/ 2 h 2"/>
                  <a:gd name="T12" fmla="*/ 1 w 3"/>
                  <a:gd name="T13" fmla="*/ 2 h 2"/>
                  <a:gd name="T14" fmla="*/ 0 w 3"/>
                  <a:gd name="T15" fmla="*/ 1 h 2"/>
                  <a:gd name="T16" fmla="*/ 1 w 3"/>
                  <a:gd name="T17" fmla="*/ 0 h 2"/>
                  <a:gd name="T18" fmla="*/ 1 w 3"/>
                  <a:gd name="T19" fmla="*/ 0 h 2"/>
                  <a:gd name="T20" fmla="*/ 1 w 3"/>
                  <a:gd name="T21" fmla="*/ 0 h 2"/>
                  <a:gd name="T22" fmla="*/ 2 w 3"/>
                  <a:gd name="T23" fmla="*/ 0 h 2"/>
                  <a:gd name="T24" fmla="*/ 2 w 3"/>
                  <a:gd name="T25"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2">
                    <a:moveTo>
                      <a:pt x="2" y="1"/>
                    </a:moveTo>
                    <a:lnTo>
                      <a:pt x="3" y="1"/>
                    </a:lnTo>
                    <a:lnTo>
                      <a:pt x="3" y="1"/>
                    </a:lnTo>
                    <a:lnTo>
                      <a:pt x="3" y="1"/>
                    </a:lnTo>
                    <a:lnTo>
                      <a:pt x="3" y="2"/>
                    </a:lnTo>
                    <a:lnTo>
                      <a:pt x="2" y="2"/>
                    </a:lnTo>
                    <a:lnTo>
                      <a:pt x="1" y="2"/>
                    </a:lnTo>
                    <a:lnTo>
                      <a:pt x="0" y="1"/>
                    </a:lnTo>
                    <a:lnTo>
                      <a:pt x="1" y="0"/>
                    </a:lnTo>
                    <a:lnTo>
                      <a:pt x="1" y="0"/>
                    </a:lnTo>
                    <a:lnTo>
                      <a:pt x="1" y="0"/>
                    </a:lnTo>
                    <a:lnTo>
                      <a:pt x="2" y="0"/>
                    </a:lnTo>
                    <a:lnTo>
                      <a:pt x="2"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66"/>
              <p:cNvSpPr>
                <a:spLocks/>
              </p:cNvSpPr>
              <p:nvPr/>
            </p:nvSpPr>
            <p:spPr bwMode="auto">
              <a:xfrm>
                <a:off x="5087" y="1136"/>
                <a:ext cx="22" cy="16"/>
              </a:xfrm>
              <a:custGeom>
                <a:avLst/>
                <a:gdLst>
                  <a:gd name="T0" fmla="*/ 16 w 22"/>
                  <a:gd name="T1" fmla="*/ 5 h 16"/>
                  <a:gd name="T2" fmla="*/ 13 w 22"/>
                  <a:gd name="T3" fmla="*/ 7 h 16"/>
                  <a:gd name="T4" fmla="*/ 10 w 22"/>
                  <a:gd name="T5" fmla="*/ 8 h 16"/>
                  <a:gd name="T6" fmla="*/ 4 w 22"/>
                  <a:gd name="T7" fmla="*/ 11 h 16"/>
                  <a:gd name="T8" fmla="*/ 4 w 22"/>
                  <a:gd name="T9" fmla="*/ 11 h 16"/>
                  <a:gd name="T10" fmla="*/ 7 w 22"/>
                  <a:gd name="T11" fmla="*/ 11 h 16"/>
                  <a:gd name="T12" fmla="*/ 9 w 22"/>
                  <a:gd name="T13" fmla="*/ 10 h 16"/>
                  <a:gd name="T14" fmla="*/ 11 w 22"/>
                  <a:gd name="T15" fmla="*/ 8 h 16"/>
                  <a:gd name="T16" fmla="*/ 13 w 22"/>
                  <a:gd name="T17" fmla="*/ 8 h 16"/>
                  <a:gd name="T18" fmla="*/ 15 w 22"/>
                  <a:gd name="T19" fmla="*/ 7 h 16"/>
                  <a:gd name="T20" fmla="*/ 16 w 22"/>
                  <a:gd name="T21" fmla="*/ 6 h 16"/>
                  <a:gd name="T22" fmla="*/ 17 w 22"/>
                  <a:gd name="T23" fmla="*/ 6 h 16"/>
                  <a:gd name="T24" fmla="*/ 18 w 22"/>
                  <a:gd name="T25" fmla="*/ 6 h 16"/>
                  <a:gd name="T26" fmla="*/ 18 w 22"/>
                  <a:gd name="T27" fmla="*/ 7 h 16"/>
                  <a:gd name="T28" fmla="*/ 16 w 22"/>
                  <a:gd name="T29" fmla="*/ 9 h 16"/>
                  <a:gd name="T30" fmla="*/ 13 w 22"/>
                  <a:gd name="T31" fmla="*/ 10 h 16"/>
                  <a:gd name="T32" fmla="*/ 7 w 22"/>
                  <a:gd name="T33" fmla="*/ 13 h 16"/>
                  <a:gd name="T34" fmla="*/ 7 w 22"/>
                  <a:gd name="T35" fmla="*/ 13 h 16"/>
                  <a:gd name="T36" fmla="*/ 6 w 22"/>
                  <a:gd name="T37" fmla="*/ 14 h 16"/>
                  <a:gd name="T38" fmla="*/ 8 w 22"/>
                  <a:gd name="T39" fmla="*/ 14 h 16"/>
                  <a:gd name="T40" fmla="*/ 9 w 22"/>
                  <a:gd name="T41" fmla="*/ 13 h 16"/>
                  <a:gd name="T42" fmla="*/ 11 w 22"/>
                  <a:gd name="T43" fmla="*/ 12 h 16"/>
                  <a:gd name="T44" fmla="*/ 13 w 22"/>
                  <a:gd name="T45" fmla="*/ 10 h 16"/>
                  <a:gd name="T46" fmla="*/ 15 w 22"/>
                  <a:gd name="T47" fmla="*/ 10 h 16"/>
                  <a:gd name="T48" fmla="*/ 16 w 22"/>
                  <a:gd name="T49" fmla="*/ 10 h 16"/>
                  <a:gd name="T50" fmla="*/ 17 w 22"/>
                  <a:gd name="T51" fmla="*/ 9 h 16"/>
                  <a:gd name="T52" fmla="*/ 19 w 22"/>
                  <a:gd name="T53" fmla="*/ 8 h 16"/>
                  <a:gd name="T54" fmla="*/ 20 w 22"/>
                  <a:gd name="T55" fmla="*/ 8 h 16"/>
                  <a:gd name="T56" fmla="*/ 20 w 22"/>
                  <a:gd name="T57" fmla="*/ 8 h 16"/>
                  <a:gd name="T58" fmla="*/ 21 w 22"/>
                  <a:gd name="T59" fmla="*/ 9 h 16"/>
                  <a:gd name="T60" fmla="*/ 22 w 22"/>
                  <a:gd name="T61" fmla="*/ 9 h 16"/>
                  <a:gd name="T62" fmla="*/ 22 w 22"/>
                  <a:gd name="T63" fmla="*/ 10 h 16"/>
                  <a:gd name="T64" fmla="*/ 15 w 22"/>
                  <a:gd name="T65" fmla="*/ 13 h 16"/>
                  <a:gd name="T66" fmla="*/ 8 w 22"/>
                  <a:gd name="T67" fmla="*/ 16 h 16"/>
                  <a:gd name="T68" fmla="*/ 6 w 22"/>
                  <a:gd name="T69" fmla="*/ 14 h 16"/>
                  <a:gd name="T70" fmla="*/ 4 w 22"/>
                  <a:gd name="T71" fmla="*/ 12 h 16"/>
                  <a:gd name="T72" fmla="*/ 1 w 22"/>
                  <a:gd name="T73" fmla="*/ 7 h 16"/>
                  <a:gd name="T74" fmla="*/ 1 w 22"/>
                  <a:gd name="T75" fmla="*/ 6 h 16"/>
                  <a:gd name="T76" fmla="*/ 1 w 22"/>
                  <a:gd name="T77" fmla="*/ 6 h 16"/>
                  <a:gd name="T78" fmla="*/ 2 w 22"/>
                  <a:gd name="T79" fmla="*/ 5 h 16"/>
                  <a:gd name="T80" fmla="*/ 3 w 22"/>
                  <a:gd name="T81" fmla="*/ 5 h 16"/>
                  <a:gd name="T82" fmla="*/ 3 w 22"/>
                  <a:gd name="T83" fmla="*/ 5 h 16"/>
                  <a:gd name="T84" fmla="*/ 5 w 22"/>
                  <a:gd name="T85" fmla="*/ 4 h 16"/>
                  <a:gd name="T86" fmla="*/ 6 w 22"/>
                  <a:gd name="T87" fmla="*/ 3 h 16"/>
                  <a:gd name="T88" fmla="*/ 7 w 22"/>
                  <a:gd name="T89" fmla="*/ 2 h 16"/>
                  <a:gd name="T90" fmla="*/ 9 w 22"/>
                  <a:gd name="T91" fmla="*/ 2 h 16"/>
                  <a:gd name="T92" fmla="*/ 9 w 22"/>
                  <a:gd name="T93" fmla="*/ 1 h 16"/>
                  <a:gd name="T94" fmla="*/ 8 w 22"/>
                  <a:gd name="T95" fmla="*/ 2 h 16"/>
                  <a:gd name="T96" fmla="*/ 7 w 22"/>
                  <a:gd name="T97" fmla="*/ 2 h 16"/>
                  <a:gd name="T98" fmla="*/ 4 w 22"/>
                  <a:gd name="T99" fmla="*/ 4 h 16"/>
                  <a:gd name="T100" fmla="*/ 2 w 22"/>
                  <a:gd name="T101" fmla="*/ 5 h 16"/>
                  <a:gd name="T102" fmla="*/ 0 w 22"/>
                  <a:gd name="T103" fmla="*/ 5 h 16"/>
                  <a:gd name="T104" fmla="*/ 0 w 22"/>
                  <a:gd name="T105" fmla="*/ 5 h 16"/>
                  <a:gd name="T106" fmla="*/ 0 w 22"/>
                  <a:gd name="T107" fmla="*/ 4 h 16"/>
                  <a:gd name="T108" fmla="*/ 2 w 22"/>
                  <a:gd name="T109" fmla="*/ 2 h 16"/>
                  <a:gd name="T110" fmla="*/ 5 w 22"/>
                  <a:gd name="T111" fmla="*/ 1 h 16"/>
                  <a:gd name="T112" fmla="*/ 6 w 22"/>
                  <a:gd name="T113" fmla="*/ 0 h 16"/>
                  <a:gd name="T114" fmla="*/ 7 w 22"/>
                  <a:gd name="T115" fmla="*/ 0 h 16"/>
                  <a:gd name="T116" fmla="*/ 8 w 22"/>
                  <a:gd name="T117" fmla="*/ 0 h 16"/>
                  <a:gd name="T118" fmla="*/ 10 w 22"/>
                  <a:gd name="T119" fmla="*/ 1 h 16"/>
                  <a:gd name="T120" fmla="*/ 11 w 22"/>
                  <a:gd name="T121" fmla="*/ 2 h 16"/>
                  <a:gd name="T122" fmla="*/ 13 w 22"/>
                  <a:gd name="T123" fmla="*/ 3 h 16"/>
                  <a:gd name="T124" fmla="*/ 16 w 22"/>
                  <a:gd name="T125"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2" h="16">
                    <a:moveTo>
                      <a:pt x="16" y="5"/>
                    </a:moveTo>
                    <a:lnTo>
                      <a:pt x="13" y="7"/>
                    </a:lnTo>
                    <a:lnTo>
                      <a:pt x="10" y="8"/>
                    </a:lnTo>
                    <a:lnTo>
                      <a:pt x="4" y="11"/>
                    </a:lnTo>
                    <a:lnTo>
                      <a:pt x="4" y="11"/>
                    </a:lnTo>
                    <a:lnTo>
                      <a:pt x="7" y="11"/>
                    </a:lnTo>
                    <a:lnTo>
                      <a:pt x="9" y="10"/>
                    </a:lnTo>
                    <a:lnTo>
                      <a:pt x="11" y="8"/>
                    </a:lnTo>
                    <a:lnTo>
                      <a:pt x="13" y="8"/>
                    </a:lnTo>
                    <a:lnTo>
                      <a:pt x="15" y="7"/>
                    </a:lnTo>
                    <a:lnTo>
                      <a:pt x="16" y="6"/>
                    </a:lnTo>
                    <a:lnTo>
                      <a:pt x="17" y="6"/>
                    </a:lnTo>
                    <a:lnTo>
                      <a:pt x="18" y="6"/>
                    </a:lnTo>
                    <a:lnTo>
                      <a:pt x="18" y="7"/>
                    </a:lnTo>
                    <a:lnTo>
                      <a:pt x="16" y="9"/>
                    </a:lnTo>
                    <a:lnTo>
                      <a:pt x="13" y="10"/>
                    </a:lnTo>
                    <a:lnTo>
                      <a:pt x="7" y="13"/>
                    </a:lnTo>
                    <a:lnTo>
                      <a:pt x="7" y="13"/>
                    </a:lnTo>
                    <a:lnTo>
                      <a:pt x="6" y="14"/>
                    </a:lnTo>
                    <a:lnTo>
                      <a:pt x="8" y="14"/>
                    </a:lnTo>
                    <a:lnTo>
                      <a:pt x="9" y="13"/>
                    </a:lnTo>
                    <a:lnTo>
                      <a:pt x="11" y="12"/>
                    </a:lnTo>
                    <a:lnTo>
                      <a:pt x="13" y="10"/>
                    </a:lnTo>
                    <a:lnTo>
                      <a:pt x="15" y="10"/>
                    </a:lnTo>
                    <a:lnTo>
                      <a:pt x="16" y="10"/>
                    </a:lnTo>
                    <a:lnTo>
                      <a:pt x="17" y="9"/>
                    </a:lnTo>
                    <a:lnTo>
                      <a:pt x="19" y="8"/>
                    </a:lnTo>
                    <a:lnTo>
                      <a:pt x="20" y="8"/>
                    </a:lnTo>
                    <a:lnTo>
                      <a:pt x="20" y="8"/>
                    </a:lnTo>
                    <a:lnTo>
                      <a:pt x="21" y="9"/>
                    </a:lnTo>
                    <a:lnTo>
                      <a:pt x="22" y="9"/>
                    </a:lnTo>
                    <a:lnTo>
                      <a:pt x="22" y="10"/>
                    </a:lnTo>
                    <a:lnTo>
                      <a:pt x="15" y="13"/>
                    </a:lnTo>
                    <a:lnTo>
                      <a:pt x="8" y="16"/>
                    </a:lnTo>
                    <a:lnTo>
                      <a:pt x="6" y="14"/>
                    </a:lnTo>
                    <a:lnTo>
                      <a:pt x="4" y="12"/>
                    </a:lnTo>
                    <a:lnTo>
                      <a:pt x="1" y="7"/>
                    </a:lnTo>
                    <a:lnTo>
                      <a:pt x="1" y="6"/>
                    </a:lnTo>
                    <a:lnTo>
                      <a:pt x="1" y="6"/>
                    </a:lnTo>
                    <a:lnTo>
                      <a:pt x="2" y="5"/>
                    </a:lnTo>
                    <a:lnTo>
                      <a:pt x="3" y="5"/>
                    </a:lnTo>
                    <a:lnTo>
                      <a:pt x="3" y="5"/>
                    </a:lnTo>
                    <a:lnTo>
                      <a:pt x="5" y="4"/>
                    </a:lnTo>
                    <a:lnTo>
                      <a:pt x="6" y="3"/>
                    </a:lnTo>
                    <a:lnTo>
                      <a:pt x="7" y="2"/>
                    </a:lnTo>
                    <a:lnTo>
                      <a:pt x="9" y="2"/>
                    </a:lnTo>
                    <a:lnTo>
                      <a:pt x="9" y="1"/>
                    </a:lnTo>
                    <a:lnTo>
                      <a:pt x="8" y="2"/>
                    </a:lnTo>
                    <a:lnTo>
                      <a:pt x="7" y="2"/>
                    </a:lnTo>
                    <a:lnTo>
                      <a:pt x="4" y="4"/>
                    </a:lnTo>
                    <a:lnTo>
                      <a:pt x="2" y="5"/>
                    </a:lnTo>
                    <a:lnTo>
                      <a:pt x="0" y="5"/>
                    </a:lnTo>
                    <a:lnTo>
                      <a:pt x="0" y="5"/>
                    </a:lnTo>
                    <a:lnTo>
                      <a:pt x="0" y="4"/>
                    </a:lnTo>
                    <a:lnTo>
                      <a:pt x="2" y="2"/>
                    </a:lnTo>
                    <a:lnTo>
                      <a:pt x="5" y="1"/>
                    </a:lnTo>
                    <a:lnTo>
                      <a:pt x="6" y="0"/>
                    </a:lnTo>
                    <a:lnTo>
                      <a:pt x="7" y="0"/>
                    </a:lnTo>
                    <a:lnTo>
                      <a:pt x="8" y="0"/>
                    </a:lnTo>
                    <a:lnTo>
                      <a:pt x="10" y="1"/>
                    </a:lnTo>
                    <a:lnTo>
                      <a:pt x="11" y="2"/>
                    </a:lnTo>
                    <a:lnTo>
                      <a:pt x="13" y="3"/>
                    </a:lnTo>
                    <a:lnTo>
                      <a:pt x="16" y="5"/>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67"/>
              <p:cNvSpPr>
                <a:spLocks/>
              </p:cNvSpPr>
              <p:nvPr/>
            </p:nvSpPr>
            <p:spPr bwMode="auto">
              <a:xfrm>
                <a:off x="5123" y="1136"/>
                <a:ext cx="3" cy="2"/>
              </a:xfrm>
              <a:custGeom>
                <a:avLst/>
                <a:gdLst>
                  <a:gd name="T0" fmla="*/ 3 w 3"/>
                  <a:gd name="T1" fmla="*/ 1 h 2"/>
                  <a:gd name="T2" fmla="*/ 3 w 3"/>
                  <a:gd name="T3" fmla="*/ 1 h 2"/>
                  <a:gd name="T4" fmla="*/ 2 w 3"/>
                  <a:gd name="T5" fmla="*/ 1 h 2"/>
                  <a:gd name="T6" fmla="*/ 2 w 3"/>
                  <a:gd name="T7" fmla="*/ 1 h 2"/>
                  <a:gd name="T8" fmla="*/ 1 w 3"/>
                  <a:gd name="T9" fmla="*/ 2 h 2"/>
                  <a:gd name="T10" fmla="*/ 0 w 3"/>
                  <a:gd name="T11" fmla="*/ 1 h 2"/>
                  <a:gd name="T12" fmla="*/ 0 w 3"/>
                  <a:gd name="T13" fmla="*/ 0 h 2"/>
                  <a:gd name="T14" fmla="*/ 1 w 3"/>
                  <a:gd name="T15" fmla="*/ 0 h 2"/>
                  <a:gd name="T16" fmla="*/ 1 w 3"/>
                  <a:gd name="T17" fmla="*/ 0 h 2"/>
                  <a:gd name="T18" fmla="*/ 2 w 3"/>
                  <a:gd name="T19" fmla="*/ 0 h 2"/>
                  <a:gd name="T20" fmla="*/ 3 w 3"/>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 h="2">
                    <a:moveTo>
                      <a:pt x="3" y="1"/>
                    </a:moveTo>
                    <a:lnTo>
                      <a:pt x="3" y="1"/>
                    </a:lnTo>
                    <a:lnTo>
                      <a:pt x="2" y="1"/>
                    </a:lnTo>
                    <a:lnTo>
                      <a:pt x="2" y="1"/>
                    </a:lnTo>
                    <a:lnTo>
                      <a:pt x="1" y="2"/>
                    </a:lnTo>
                    <a:lnTo>
                      <a:pt x="0" y="1"/>
                    </a:lnTo>
                    <a:lnTo>
                      <a:pt x="0" y="0"/>
                    </a:lnTo>
                    <a:lnTo>
                      <a:pt x="1" y="0"/>
                    </a:lnTo>
                    <a:lnTo>
                      <a:pt x="1" y="0"/>
                    </a:lnTo>
                    <a:lnTo>
                      <a:pt x="2" y="0"/>
                    </a:lnTo>
                    <a:lnTo>
                      <a:pt x="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68"/>
              <p:cNvSpPr>
                <a:spLocks/>
              </p:cNvSpPr>
              <p:nvPr/>
            </p:nvSpPr>
            <p:spPr bwMode="auto">
              <a:xfrm>
                <a:off x="5140" y="1137"/>
                <a:ext cx="3" cy="3"/>
              </a:xfrm>
              <a:custGeom>
                <a:avLst/>
                <a:gdLst>
                  <a:gd name="T0" fmla="*/ 2 w 3"/>
                  <a:gd name="T1" fmla="*/ 1 h 3"/>
                  <a:gd name="T2" fmla="*/ 1 w 3"/>
                  <a:gd name="T3" fmla="*/ 2 h 3"/>
                  <a:gd name="T4" fmla="*/ 1 w 3"/>
                  <a:gd name="T5" fmla="*/ 2 h 3"/>
                  <a:gd name="T6" fmla="*/ 2 w 3"/>
                  <a:gd name="T7" fmla="*/ 2 h 3"/>
                  <a:gd name="T8" fmla="*/ 2 w 3"/>
                  <a:gd name="T9" fmla="*/ 1 h 3"/>
                  <a:gd name="T10" fmla="*/ 3 w 3"/>
                  <a:gd name="T11" fmla="*/ 1 h 3"/>
                  <a:gd name="T12" fmla="*/ 2 w 3"/>
                  <a:gd name="T13" fmla="*/ 2 h 3"/>
                  <a:gd name="T14" fmla="*/ 1 w 3"/>
                  <a:gd name="T15" fmla="*/ 3 h 3"/>
                  <a:gd name="T16" fmla="*/ 0 w 3"/>
                  <a:gd name="T17" fmla="*/ 1 h 3"/>
                  <a:gd name="T18" fmla="*/ 0 w 3"/>
                  <a:gd name="T19" fmla="*/ 0 h 3"/>
                  <a:gd name="T20" fmla="*/ 1 w 3"/>
                  <a:gd name="T21" fmla="*/ 0 h 3"/>
                  <a:gd name="T22" fmla="*/ 1 w 3"/>
                  <a:gd name="T23" fmla="*/ 0 h 3"/>
                  <a:gd name="T24" fmla="*/ 2 w 3"/>
                  <a:gd name="T25"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3">
                    <a:moveTo>
                      <a:pt x="2" y="1"/>
                    </a:moveTo>
                    <a:lnTo>
                      <a:pt x="1" y="2"/>
                    </a:lnTo>
                    <a:lnTo>
                      <a:pt x="1" y="2"/>
                    </a:lnTo>
                    <a:lnTo>
                      <a:pt x="2" y="2"/>
                    </a:lnTo>
                    <a:lnTo>
                      <a:pt x="2" y="1"/>
                    </a:lnTo>
                    <a:lnTo>
                      <a:pt x="3" y="1"/>
                    </a:lnTo>
                    <a:lnTo>
                      <a:pt x="2" y="2"/>
                    </a:lnTo>
                    <a:lnTo>
                      <a:pt x="1" y="3"/>
                    </a:lnTo>
                    <a:lnTo>
                      <a:pt x="0" y="1"/>
                    </a:lnTo>
                    <a:lnTo>
                      <a:pt x="0" y="0"/>
                    </a:lnTo>
                    <a:lnTo>
                      <a:pt x="1" y="0"/>
                    </a:lnTo>
                    <a:lnTo>
                      <a:pt x="1" y="0"/>
                    </a:lnTo>
                    <a:lnTo>
                      <a:pt x="2"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4" name="Freeform 69"/>
              <p:cNvSpPr>
                <a:spLocks/>
              </p:cNvSpPr>
              <p:nvPr/>
            </p:nvSpPr>
            <p:spPr bwMode="auto">
              <a:xfrm>
                <a:off x="5125" y="1137"/>
                <a:ext cx="4" cy="2"/>
              </a:xfrm>
              <a:custGeom>
                <a:avLst/>
                <a:gdLst>
                  <a:gd name="T0" fmla="*/ 4 w 4"/>
                  <a:gd name="T1" fmla="*/ 1 h 2"/>
                  <a:gd name="T2" fmla="*/ 2 w 4"/>
                  <a:gd name="T3" fmla="*/ 1 h 2"/>
                  <a:gd name="T4" fmla="*/ 1 w 4"/>
                  <a:gd name="T5" fmla="*/ 2 h 2"/>
                  <a:gd name="T6" fmla="*/ 1 w 4"/>
                  <a:gd name="T7" fmla="*/ 2 h 2"/>
                  <a:gd name="T8" fmla="*/ 0 w 4"/>
                  <a:gd name="T9" fmla="*/ 2 h 2"/>
                  <a:gd name="T10" fmla="*/ 0 w 4"/>
                  <a:gd name="T11" fmla="*/ 1 h 2"/>
                  <a:gd name="T12" fmla="*/ 0 w 4"/>
                  <a:gd name="T13" fmla="*/ 1 h 2"/>
                  <a:gd name="T14" fmla="*/ 1 w 4"/>
                  <a:gd name="T15" fmla="*/ 1 h 2"/>
                  <a:gd name="T16" fmla="*/ 2 w 4"/>
                  <a:gd name="T17" fmla="*/ 1 h 2"/>
                  <a:gd name="T18" fmla="*/ 3 w 4"/>
                  <a:gd name="T19" fmla="*/ 0 h 2"/>
                  <a:gd name="T20" fmla="*/ 4 w 4"/>
                  <a:gd name="T21" fmla="*/ 0 h 2"/>
                  <a:gd name="T22" fmla="*/ 4 w 4"/>
                  <a:gd name="T23"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 h="2">
                    <a:moveTo>
                      <a:pt x="4" y="1"/>
                    </a:moveTo>
                    <a:lnTo>
                      <a:pt x="2" y="1"/>
                    </a:lnTo>
                    <a:lnTo>
                      <a:pt x="1" y="2"/>
                    </a:lnTo>
                    <a:lnTo>
                      <a:pt x="1" y="2"/>
                    </a:lnTo>
                    <a:lnTo>
                      <a:pt x="0" y="2"/>
                    </a:lnTo>
                    <a:lnTo>
                      <a:pt x="0" y="1"/>
                    </a:lnTo>
                    <a:lnTo>
                      <a:pt x="0" y="1"/>
                    </a:lnTo>
                    <a:lnTo>
                      <a:pt x="1" y="1"/>
                    </a:lnTo>
                    <a:lnTo>
                      <a:pt x="2" y="1"/>
                    </a:lnTo>
                    <a:lnTo>
                      <a:pt x="3" y="0"/>
                    </a:lnTo>
                    <a:lnTo>
                      <a:pt x="4" y="0"/>
                    </a:lnTo>
                    <a:lnTo>
                      <a:pt x="4"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5" name="Freeform 70"/>
              <p:cNvSpPr>
                <a:spLocks/>
              </p:cNvSpPr>
              <p:nvPr/>
            </p:nvSpPr>
            <p:spPr bwMode="auto">
              <a:xfrm>
                <a:off x="5126" y="1138"/>
                <a:ext cx="6" cy="3"/>
              </a:xfrm>
              <a:custGeom>
                <a:avLst/>
                <a:gdLst>
                  <a:gd name="T0" fmla="*/ 6 w 6"/>
                  <a:gd name="T1" fmla="*/ 1 h 3"/>
                  <a:gd name="T2" fmla="*/ 3 w 6"/>
                  <a:gd name="T3" fmla="*/ 2 h 3"/>
                  <a:gd name="T4" fmla="*/ 0 w 6"/>
                  <a:gd name="T5" fmla="*/ 3 h 3"/>
                  <a:gd name="T6" fmla="*/ 0 w 6"/>
                  <a:gd name="T7" fmla="*/ 2 h 3"/>
                  <a:gd name="T8" fmla="*/ 1 w 6"/>
                  <a:gd name="T9" fmla="*/ 1 h 3"/>
                  <a:gd name="T10" fmla="*/ 2 w 6"/>
                  <a:gd name="T11" fmla="*/ 1 h 3"/>
                  <a:gd name="T12" fmla="*/ 4 w 6"/>
                  <a:gd name="T13" fmla="*/ 0 h 3"/>
                  <a:gd name="T14" fmla="*/ 5 w 6"/>
                  <a:gd name="T15" fmla="*/ 0 h 3"/>
                  <a:gd name="T16" fmla="*/ 6 w 6"/>
                  <a:gd name="T1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3">
                    <a:moveTo>
                      <a:pt x="6" y="1"/>
                    </a:moveTo>
                    <a:lnTo>
                      <a:pt x="3" y="2"/>
                    </a:lnTo>
                    <a:lnTo>
                      <a:pt x="0" y="3"/>
                    </a:lnTo>
                    <a:lnTo>
                      <a:pt x="0" y="2"/>
                    </a:lnTo>
                    <a:lnTo>
                      <a:pt x="1" y="1"/>
                    </a:lnTo>
                    <a:lnTo>
                      <a:pt x="2" y="1"/>
                    </a:lnTo>
                    <a:lnTo>
                      <a:pt x="4" y="0"/>
                    </a:lnTo>
                    <a:lnTo>
                      <a:pt x="5"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6" name="Freeform 71"/>
              <p:cNvSpPr>
                <a:spLocks/>
              </p:cNvSpPr>
              <p:nvPr/>
            </p:nvSpPr>
            <p:spPr bwMode="auto">
              <a:xfrm>
                <a:off x="5141" y="1139"/>
                <a:ext cx="5" cy="3"/>
              </a:xfrm>
              <a:custGeom>
                <a:avLst/>
                <a:gdLst>
                  <a:gd name="T0" fmla="*/ 5 w 5"/>
                  <a:gd name="T1" fmla="*/ 1 h 3"/>
                  <a:gd name="T2" fmla="*/ 2 w 5"/>
                  <a:gd name="T3" fmla="*/ 2 h 3"/>
                  <a:gd name="T4" fmla="*/ 0 w 5"/>
                  <a:gd name="T5" fmla="*/ 3 h 3"/>
                  <a:gd name="T6" fmla="*/ 0 w 5"/>
                  <a:gd name="T7" fmla="*/ 2 h 3"/>
                  <a:gd name="T8" fmla="*/ 0 w 5"/>
                  <a:gd name="T9" fmla="*/ 1 h 3"/>
                  <a:gd name="T10" fmla="*/ 0 w 5"/>
                  <a:gd name="T11" fmla="*/ 1 h 3"/>
                  <a:gd name="T12" fmla="*/ 1 w 5"/>
                  <a:gd name="T13" fmla="*/ 1 h 3"/>
                  <a:gd name="T14" fmla="*/ 2 w 5"/>
                  <a:gd name="T15" fmla="*/ 0 h 3"/>
                  <a:gd name="T16" fmla="*/ 3 w 5"/>
                  <a:gd name="T17" fmla="*/ 0 h 3"/>
                  <a:gd name="T18" fmla="*/ 4 w 5"/>
                  <a:gd name="T19" fmla="*/ 0 h 3"/>
                  <a:gd name="T20" fmla="*/ 4 w 5"/>
                  <a:gd name="T21" fmla="*/ 0 h 3"/>
                  <a:gd name="T22" fmla="*/ 5 w 5"/>
                  <a:gd name="T23"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 h="3">
                    <a:moveTo>
                      <a:pt x="5" y="1"/>
                    </a:moveTo>
                    <a:lnTo>
                      <a:pt x="2" y="2"/>
                    </a:lnTo>
                    <a:lnTo>
                      <a:pt x="0" y="3"/>
                    </a:lnTo>
                    <a:lnTo>
                      <a:pt x="0" y="2"/>
                    </a:lnTo>
                    <a:lnTo>
                      <a:pt x="0" y="1"/>
                    </a:lnTo>
                    <a:lnTo>
                      <a:pt x="0" y="1"/>
                    </a:lnTo>
                    <a:lnTo>
                      <a:pt x="1" y="1"/>
                    </a:lnTo>
                    <a:lnTo>
                      <a:pt x="2" y="0"/>
                    </a:lnTo>
                    <a:lnTo>
                      <a:pt x="3" y="0"/>
                    </a:lnTo>
                    <a:lnTo>
                      <a:pt x="4" y="0"/>
                    </a:lnTo>
                    <a:lnTo>
                      <a:pt x="4" y="0"/>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7" name="Freeform 72"/>
              <p:cNvSpPr>
                <a:spLocks/>
              </p:cNvSpPr>
              <p:nvPr/>
            </p:nvSpPr>
            <p:spPr bwMode="auto">
              <a:xfrm>
                <a:off x="5127" y="1139"/>
                <a:ext cx="7" cy="4"/>
              </a:xfrm>
              <a:custGeom>
                <a:avLst/>
                <a:gdLst>
                  <a:gd name="T0" fmla="*/ 7 w 7"/>
                  <a:gd name="T1" fmla="*/ 2 h 4"/>
                  <a:gd name="T2" fmla="*/ 5 w 7"/>
                  <a:gd name="T3" fmla="*/ 3 h 4"/>
                  <a:gd name="T4" fmla="*/ 4 w 7"/>
                  <a:gd name="T5" fmla="*/ 3 h 4"/>
                  <a:gd name="T6" fmla="*/ 2 w 7"/>
                  <a:gd name="T7" fmla="*/ 4 h 4"/>
                  <a:gd name="T8" fmla="*/ 1 w 7"/>
                  <a:gd name="T9" fmla="*/ 4 h 4"/>
                  <a:gd name="T10" fmla="*/ 0 w 7"/>
                  <a:gd name="T11" fmla="*/ 3 h 4"/>
                  <a:gd name="T12" fmla="*/ 0 w 7"/>
                  <a:gd name="T13" fmla="*/ 2 h 4"/>
                  <a:gd name="T14" fmla="*/ 0 w 7"/>
                  <a:gd name="T15" fmla="*/ 2 h 4"/>
                  <a:gd name="T16" fmla="*/ 1 w 7"/>
                  <a:gd name="T17" fmla="*/ 2 h 4"/>
                  <a:gd name="T18" fmla="*/ 3 w 7"/>
                  <a:gd name="T19" fmla="*/ 2 h 4"/>
                  <a:gd name="T20" fmla="*/ 4 w 7"/>
                  <a:gd name="T21" fmla="*/ 1 h 4"/>
                  <a:gd name="T22" fmla="*/ 5 w 7"/>
                  <a:gd name="T23" fmla="*/ 0 h 4"/>
                  <a:gd name="T24" fmla="*/ 6 w 7"/>
                  <a:gd name="T25" fmla="*/ 1 h 4"/>
                  <a:gd name="T26" fmla="*/ 7 w 7"/>
                  <a:gd name="T2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4">
                    <a:moveTo>
                      <a:pt x="7" y="2"/>
                    </a:moveTo>
                    <a:lnTo>
                      <a:pt x="5" y="3"/>
                    </a:lnTo>
                    <a:lnTo>
                      <a:pt x="4" y="3"/>
                    </a:lnTo>
                    <a:lnTo>
                      <a:pt x="2" y="4"/>
                    </a:lnTo>
                    <a:lnTo>
                      <a:pt x="1" y="4"/>
                    </a:lnTo>
                    <a:lnTo>
                      <a:pt x="0" y="3"/>
                    </a:lnTo>
                    <a:lnTo>
                      <a:pt x="0" y="2"/>
                    </a:lnTo>
                    <a:lnTo>
                      <a:pt x="0" y="2"/>
                    </a:lnTo>
                    <a:lnTo>
                      <a:pt x="1" y="2"/>
                    </a:lnTo>
                    <a:lnTo>
                      <a:pt x="3" y="2"/>
                    </a:lnTo>
                    <a:lnTo>
                      <a:pt x="4" y="1"/>
                    </a:lnTo>
                    <a:lnTo>
                      <a:pt x="5" y="0"/>
                    </a:lnTo>
                    <a:lnTo>
                      <a:pt x="6" y="1"/>
                    </a:lnTo>
                    <a:lnTo>
                      <a:pt x="7"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8" name="Freeform 73"/>
              <p:cNvSpPr>
                <a:spLocks/>
              </p:cNvSpPr>
              <p:nvPr/>
            </p:nvSpPr>
            <p:spPr bwMode="auto">
              <a:xfrm>
                <a:off x="5142" y="1140"/>
                <a:ext cx="8" cy="5"/>
              </a:xfrm>
              <a:custGeom>
                <a:avLst/>
                <a:gdLst>
                  <a:gd name="T0" fmla="*/ 6 w 8"/>
                  <a:gd name="T1" fmla="*/ 1 h 5"/>
                  <a:gd name="T2" fmla="*/ 3 w 8"/>
                  <a:gd name="T3" fmla="*/ 2 h 5"/>
                  <a:gd name="T4" fmla="*/ 2 w 8"/>
                  <a:gd name="T5" fmla="*/ 3 h 5"/>
                  <a:gd name="T6" fmla="*/ 1 w 8"/>
                  <a:gd name="T7" fmla="*/ 4 h 5"/>
                  <a:gd name="T8" fmla="*/ 2 w 8"/>
                  <a:gd name="T9" fmla="*/ 4 h 5"/>
                  <a:gd name="T10" fmla="*/ 2 w 8"/>
                  <a:gd name="T11" fmla="*/ 4 h 5"/>
                  <a:gd name="T12" fmla="*/ 3 w 8"/>
                  <a:gd name="T13" fmla="*/ 3 h 5"/>
                  <a:gd name="T14" fmla="*/ 4 w 8"/>
                  <a:gd name="T15" fmla="*/ 2 h 5"/>
                  <a:gd name="T16" fmla="*/ 6 w 8"/>
                  <a:gd name="T17" fmla="*/ 2 h 5"/>
                  <a:gd name="T18" fmla="*/ 7 w 8"/>
                  <a:gd name="T19" fmla="*/ 1 h 5"/>
                  <a:gd name="T20" fmla="*/ 8 w 8"/>
                  <a:gd name="T21" fmla="*/ 2 h 5"/>
                  <a:gd name="T22" fmla="*/ 8 w 8"/>
                  <a:gd name="T23" fmla="*/ 2 h 5"/>
                  <a:gd name="T24" fmla="*/ 7 w 8"/>
                  <a:gd name="T25" fmla="*/ 3 h 5"/>
                  <a:gd name="T26" fmla="*/ 5 w 8"/>
                  <a:gd name="T27" fmla="*/ 4 h 5"/>
                  <a:gd name="T28" fmla="*/ 2 w 8"/>
                  <a:gd name="T29" fmla="*/ 5 h 5"/>
                  <a:gd name="T30" fmla="*/ 1 w 8"/>
                  <a:gd name="T31" fmla="*/ 4 h 5"/>
                  <a:gd name="T32" fmla="*/ 0 w 8"/>
                  <a:gd name="T33" fmla="*/ 3 h 5"/>
                  <a:gd name="T34" fmla="*/ 0 w 8"/>
                  <a:gd name="T35" fmla="*/ 3 h 5"/>
                  <a:gd name="T36" fmla="*/ 0 w 8"/>
                  <a:gd name="T37" fmla="*/ 2 h 5"/>
                  <a:gd name="T38" fmla="*/ 1 w 8"/>
                  <a:gd name="T39" fmla="*/ 2 h 5"/>
                  <a:gd name="T40" fmla="*/ 2 w 8"/>
                  <a:gd name="T41" fmla="*/ 1 h 5"/>
                  <a:gd name="T42" fmla="*/ 4 w 8"/>
                  <a:gd name="T43" fmla="*/ 1 h 5"/>
                  <a:gd name="T44" fmla="*/ 5 w 8"/>
                  <a:gd name="T45" fmla="*/ 0 h 5"/>
                  <a:gd name="T46" fmla="*/ 6 w 8"/>
                  <a:gd name="T47"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 h="5">
                    <a:moveTo>
                      <a:pt x="6" y="1"/>
                    </a:moveTo>
                    <a:lnTo>
                      <a:pt x="3" y="2"/>
                    </a:lnTo>
                    <a:lnTo>
                      <a:pt x="2" y="3"/>
                    </a:lnTo>
                    <a:lnTo>
                      <a:pt x="1" y="4"/>
                    </a:lnTo>
                    <a:lnTo>
                      <a:pt x="2" y="4"/>
                    </a:lnTo>
                    <a:lnTo>
                      <a:pt x="2" y="4"/>
                    </a:lnTo>
                    <a:lnTo>
                      <a:pt x="3" y="3"/>
                    </a:lnTo>
                    <a:lnTo>
                      <a:pt x="4" y="2"/>
                    </a:lnTo>
                    <a:lnTo>
                      <a:pt x="6" y="2"/>
                    </a:lnTo>
                    <a:lnTo>
                      <a:pt x="7" y="1"/>
                    </a:lnTo>
                    <a:lnTo>
                      <a:pt x="8" y="2"/>
                    </a:lnTo>
                    <a:lnTo>
                      <a:pt x="8" y="2"/>
                    </a:lnTo>
                    <a:lnTo>
                      <a:pt x="7" y="3"/>
                    </a:lnTo>
                    <a:lnTo>
                      <a:pt x="5" y="4"/>
                    </a:lnTo>
                    <a:lnTo>
                      <a:pt x="2" y="5"/>
                    </a:lnTo>
                    <a:lnTo>
                      <a:pt x="1" y="4"/>
                    </a:lnTo>
                    <a:lnTo>
                      <a:pt x="0" y="3"/>
                    </a:lnTo>
                    <a:lnTo>
                      <a:pt x="0" y="3"/>
                    </a:lnTo>
                    <a:lnTo>
                      <a:pt x="0" y="2"/>
                    </a:lnTo>
                    <a:lnTo>
                      <a:pt x="1" y="2"/>
                    </a:lnTo>
                    <a:lnTo>
                      <a:pt x="2" y="1"/>
                    </a:lnTo>
                    <a:lnTo>
                      <a:pt x="4" y="1"/>
                    </a:lnTo>
                    <a:lnTo>
                      <a:pt x="5"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9" name="Freeform 74"/>
              <p:cNvSpPr>
                <a:spLocks/>
              </p:cNvSpPr>
              <p:nvPr/>
            </p:nvSpPr>
            <p:spPr bwMode="auto">
              <a:xfrm>
                <a:off x="5098" y="1140"/>
                <a:ext cx="1" cy="0"/>
              </a:xfrm>
              <a:custGeom>
                <a:avLst/>
                <a:gdLst>
                  <a:gd name="T0" fmla="*/ 1 w 1"/>
                  <a:gd name="T1" fmla="*/ 0 w 1"/>
                  <a:gd name="T2" fmla="*/ 0 w 1"/>
                  <a:gd name="T3" fmla="*/ 0 w 1"/>
                  <a:gd name="T4" fmla="*/ 0 w 1"/>
                  <a:gd name="T5" fmla="*/ 1 w 1"/>
                </a:gdLst>
                <a:ahLst/>
                <a:cxnLst>
                  <a:cxn ang="0">
                    <a:pos x="T0" y="0"/>
                  </a:cxn>
                  <a:cxn ang="0">
                    <a:pos x="T1" y="0"/>
                  </a:cxn>
                  <a:cxn ang="0">
                    <a:pos x="T2" y="0"/>
                  </a:cxn>
                  <a:cxn ang="0">
                    <a:pos x="T3" y="0"/>
                  </a:cxn>
                  <a:cxn ang="0">
                    <a:pos x="T4" y="0"/>
                  </a:cxn>
                  <a:cxn ang="0">
                    <a:pos x="T5" y="0"/>
                  </a:cxn>
                </a:cxnLst>
                <a:rect l="0" t="0" r="r" b="b"/>
                <a:pathLst>
                  <a:path w="1">
                    <a:moveTo>
                      <a:pt x="1" y="0"/>
                    </a:moveTo>
                    <a:lnTo>
                      <a:pt x="0" y="0"/>
                    </a:lnTo>
                    <a:lnTo>
                      <a:pt x="0" y="0"/>
                    </a:lnTo>
                    <a:lnTo>
                      <a:pt x="0" y="0"/>
                    </a:lnTo>
                    <a:lnTo>
                      <a:pt x="0" y="0"/>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0" name="Freeform 75"/>
              <p:cNvSpPr>
                <a:spLocks/>
              </p:cNvSpPr>
              <p:nvPr/>
            </p:nvSpPr>
            <p:spPr bwMode="auto">
              <a:xfrm>
                <a:off x="5061" y="1141"/>
                <a:ext cx="22" cy="15"/>
              </a:xfrm>
              <a:custGeom>
                <a:avLst/>
                <a:gdLst>
                  <a:gd name="T0" fmla="*/ 22 w 22"/>
                  <a:gd name="T1" fmla="*/ 2 h 15"/>
                  <a:gd name="T2" fmla="*/ 11 w 22"/>
                  <a:gd name="T3" fmla="*/ 8 h 15"/>
                  <a:gd name="T4" fmla="*/ 0 w 22"/>
                  <a:gd name="T5" fmla="*/ 15 h 15"/>
                  <a:gd name="T6" fmla="*/ 0 w 22"/>
                  <a:gd name="T7" fmla="*/ 11 h 15"/>
                  <a:gd name="T8" fmla="*/ 5 w 22"/>
                  <a:gd name="T9" fmla="*/ 8 h 15"/>
                  <a:gd name="T10" fmla="*/ 10 w 22"/>
                  <a:gd name="T11" fmla="*/ 6 h 15"/>
                  <a:gd name="T12" fmla="*/ 15 w 22"/>
                  <a:gd name="T13" fmla="*/ 3 h 15"/>
                  <a:gd name="T14" fmla="*/ 20 w 22"/>
                  <a:gd name="T15" fmla="*/ 0 h 15"/>
                  <a:gd name="T16" fmla="*/ 21 w 22"/>
                  <a:gd name="T17" fmla="*/ 0 h 15"/>
                  <a:gd name="T18" fmla="*/ 22 w 22"/>
                  <a:gd name="T19"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 h="15">
                    <a:moveTo>
                      <a:pt x="22" y="2"/>
                    </a:moveTo>
                    <a:lnTo>
                      <a:pt x="11" y="8"/>
                    </a:lnTo>
                    <a:lnTo>
                      <a:pt x="0" y="15"/>
                    </a:lnTo>
                    <a:lnTo>
                      <a:pt x="0" y="11"/>
                    </a:lnTo>
                    <a:lnTo>
                      <a:pt x="5" y="8"/>
                    </a:lnTo>
                    <a:lnTo>
                      <a:pt x="10" y="6"/>
                    </a:lnTo>
                    <a:lnTo>
                      <a:pt x="15" y="3"/>
                    </a:lnTo>
                    <a:lnTo>
                      <a:pt x="20" y="0"/>
                    </a:lnTo>
                    <a:lnTo>
                      <a:pt x="21" y="0"/>
                    </a:lnTo>
                    <a:lnTo>
                      <a:pt x="22"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1" name="Freeform 76"/>
              <p:cNvSpPr>
                <a:spLocks/>
              </p:cNvSpPr>
              <p:nvPr/>
            </p:nvSpPr>
            <p:spPr bwMode="auto">
              <a:xfrm>
                <a:off x="5097" y="1141"/>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2" name="Freeform 77"/>
              <p:cNvSpPr>
                <a:spLocks/>
              </p:cNvSpPr>
              <p:nvPr/>
            </p:nvSpPr>
            <p:spPr bwMode="auto">
              <a:xfrm>
                <a:off x="5090" y="1141"/>
                <a:ext cx="6" cy="4"/>
              </a:xfrm>
              <a:custGeom>
                <a:avLst/>
                <a:gdLst>
                  <a:gd name="T0" fmla="*/ 6 w 6"/>
                  <a:gd name="T1" fmla="*/ 0 h 4"/>
                  <a:gd name="T2" fmla="*/ 5 w 6"/>
                  <a:gd name="T3" fmla="*/ 1 h 4"/>
                  <a:gd name="T4" fmla="*/ 3 w 6"/>
                  <a:gd name="T5" fmla="*/ 2 h 4"/>
                  <a:gd name="T6" fmla="*/ 1 w 6"/>
                  <a:gd name="T7" fmla="*/ 3 h 4"/>
                  <a:gd name="T8" fmla="*/ 0 w 6"/>
                  <a:gd name="T9" fmla="*/ 4 h 4"/>
                  <a:gd name="T10" fmla="*/ 3 w 6"/>
                  <a:gd name="T11" fmla="*/ 1 h 4"/>
                  <a:gd name="T12" fmla="*/ 5 w 6"/>
                  <a:gd name="T13" fmla="*/ 1 h 4"/>
                  <a:gd name="T14" fmla="*/ 5 w 6"/>
                  <a:gd name="T15" fmla="*/ 0 h 4"/>
                  <a:gd name="T16" fmla="*/ 6 w 6"/>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4">
                    <a:moveTo>
                      <a:pt x="6" y="0"/>
                    </a:moveTo>
                    <a:lnTo>
                      <a:pt x="5" y="1"/>
                    </a:lnTo>
                    <a:lnTo>
                      <a:pt x="3" y="2"/>
                    </a:lnTo>
                    <a:lnTo>
                      <a:pt x="1" y="3"/>
                    </a:lnTo>
                    <a:lnTo>
                      <a:pt x="0" y="4"/>
                    </a:lnTo>
                    <a:lnTo>
                      <a:pt x="3" y="1"/>
                    </a:lnTo>
                    <a:lnTo>
                      <a:pt x="5" y="1"/>
                    </a:lnTo>
                    <a:lnTo>
                      <a:pt x="5" y="0"/>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3" name="Freeform 78"/>
              <p:cNvSpPr>
                <a:spLocks/>
              </p:cNvSpPr>
              <p:nvPr/>
            </p:nvSpPr>
            <p:spPr bwMode="auto">
              <a:xfrm>
                <a:off x="5129" y="1142"/>
                <a:ext cx="8" cy="6"/>
              </a:xfrm>
              <a:custGeom>
                <a:avLst/>
                <a:gdLst>
                  <a:gd name="T0" fmla="*/ 8 w 8"/>
                  <a:gd name="T1" fmla="*/ 3 h 6"/>
                  <a:gd name="T2" fmla="*/ 2 w 8"/>
                  <a:gd name="T3" fmla="*/ 6 h 6"/>
                  <a:gd name="T4" fmla="*/ 2 w 8"/>
                  <a:gd name="T5" fmla="*/ 5 h 6"/>
                  <a:gd name="T6" fmla="*/ 1 w 8"/>
                  <a:gd name="T7" fmla="*/ 5 h 6"/>
                  <a:gd name="T8" fmla="*/ 1 w 8"/>
                  <a:gd name="T9" fmla="*/ 4 h 6"/>
                  <a:gd name="T10" fmla="*/ 4 w 8"/>
                  <a:gd name="T11" fmla="*/ 3 h 6"/>
                  <a:gd name="T12" fmla="*/ 7 w 8"/>
                  <a:gd name="T13" fmla="*/ 2 h 6"/>
                  <a:gd name="T14" fmla="*/ 6 w 8"/>
                  <a:gd name="T15" fmla="*/ 1 h 6"/>
                  <a:gd name="T16" fmla="*/ 1 w 8"/>
                  <a:gd name="T17" fmla="*/ 4 h 6"/>
                  <a:gd name="T18" fmla="*/ 1 w 8"/>
                  <a:gd name="T19" fmla="*/ 3 h 6"/>
                  <a:gd name="T20" fmla="*/ 0 w 8"/>
                  <a:gd name="T21" fmla="*/ 3 h 6"/>
                  <a:gd name="T22" fmla="*/ 0 w 8"/>
                  <a:gd name="T23" fmla="*/ 2 h 6"/>
                  <a:gd name="T24" fmla="*/ 0 w 8"/>
                  <a:gd name="T25" fmla="*/ 2 h 6"/>
                  <a:gd name="T26" fmla="*/ 0 w 8"/>
                  <a:gd name="T27" fmla="*/ 2 h 6"/>
                  <a:gd name="T28" fmla="*/ 1 w 8"/>
                  <a:gd name="T29" fmla="*/ 1 h 6"/>
                  <a:gd name="T30" fmla="*/ 2 w 8"/>
                  <a:gd name="T31" fmla="*/ 1 h 6"/>
                  <a:gd name="T32" fmla="*/ 4 w 8"/>
                  <a:gd name="T33" fmla="*/ 1 h 6"/>
                  <a:gd name="T34" fmla="*/ 5 w 8"/>
                  <a:gd name="T35" fmla="*/ 0 h 6"/>
                  <a:gd name="T36" fmla="*/ 6 w 8"/>
                  <a:gd name="T37" fmla="*/ 0 h 6"/>
                  <a:gd name="T38" fmla="*/ 8 w 8"/>
                  <a:gd name="T39"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 h="6">
                    <a:moveTo>
                      <a:pt x="8" y="3"/>
                    </a:moveTo>
                    <a:lnTo>
                      <a:pt x="2" y="6"/>
                    </a:lnTo>
                    <a:lnTo>
                      <a:pt x="2" y="5"/>
                    </a:lnTo>
                    <a:lnTo>
                      <a:pt x="1" y="5"/>
                    </a:lnTo>
                    <a:lnTo>
                      <a:pt x="1" y="4"/>
                    </a:lnTo>
                    <a:lnTo>
                      <a:pt x="4" y="3"/>
                    </a:lnTo>
                    <a:lnTo>
                      <a:pt x="7" y="2"/>
                    </a:lnTo>
                    <a:lnTo>
                      <a:pt x="6" y="1"/>
                    </a:lnTo>
                    <a:lnTo>
                      <a:pt x="1" y="4"/>
                    </a:lnTo>
                    <a:lnTo>
                      <a:pt x="1" y="3"/>
                    </a:lnTo>
                    <a:lnTo>
                      <a:pt x="0" y="3"/>
                    </a:lnTo>
                    <a:lnTo>
                      <a:pt x="0" y="2"/>
                    </a:lnTo>
                    <a:lnTo>
                      <a:pt x="0" y="2"/>
                    </a:lnTo>
                    <a:lnTo>
                      <a:pt x="0" y="2"/>
                    </a:lnTo>
                    <a:lnTo>
                      <a:pt x="1" y="1"/>
                    </a:lnTo>
                    <a:lnTo>
                      <a:pt x="2" y="1"/>
                    </a:lnTo>
                    <a:lnTo>
                      <a:pt x="4" y="1"/>
                    </a:lnTo>
                    <a:lnTo>
                      <a:pt x="5" y="0"/>
                    </a:lnTo>
                    <a:lnTo>
                      <a:pt x="6" y="0"/>
                    </a:lnTo>
                    <a:lnTo>
                      <a:pt x="8"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4" name="Freeform 79"/>
              <p:cNvSpPr>
                <a:spLocks/>
              </p:cNvSpPr>
              <p:nvPr/>
            </p:nvSpPr>
            <p:spPr bwMode="auto">
              <a:xfrm>
                <a:off x="5145" y="1142"/>
                <a:ext cx="19" cy="16"/>
              </a:xfrm>
              <a:custGeom>
                <a:avLst/>
                <a:gdLst>
                  <a:gd name="T0" fmla="*/ 11 w 19"/>
                  <a:gd name="T1" fmla="*/ 4 h 16"/>
                  <a:gd name="T2" fmla="*/ 7 w 19"/>
                  <a:gd name="T3" fmla="*/ 5 h 16"/>
                  <a:gd name="T4" fmla="*/ 5 w 19"/>
                  <a:gd name="T5" fmla="*/ 6 h 16"/>
                  <a:gd name="T6" fmla="*/ 4 w 19"/>
                  <a:gd name="T7" fmla="*/ 7 h 16"/>
                  <a:gd name="T8" fmla="*/ 4 w 19"/>
                  <a:gd name="T9" fmla="*/ 8 h 16"/>
                  <a:gd name="T10" fmla="*/ 5 w 19"/>
                  <a:gd name="T11" fmla="*/ 7 h 16"/>
                  <a:gd name="T12" fmla="*/ 6 w 19"/>
                  <a:gd name="T13" fmla="*/ 7 h 16"/>
                  <a:gd name="T14" fmla="*/ 8 w 19"/>
                  <a:gd name="T15" fmla="*/ 6 h 16"/>
                  <a:gd name="T16" fmla="*/ 10 w 19"/>
                  <a:gd name="T17" fmla="*/ 5 h 16"/>
                  <a:gd name="T18" fmla="*/ 11 w 19"/>
                  <a:gd name="T19" fmla="*/ 4 h 16"/>
                  <a:gd name="T20" fmla="*/ 12 w 19"/>
                  <a:gd name="T21" fmla="*/ 4 h 16"/>
                  <a:gd name="T22" fmla="*/ 12 w 19"/>
                  <a:gd name="T23" fmla="*/ 4 h 16"/>
                  <a:gd name="T24" fmla="*/ 13 w 19"/>
                  <a:gd name="T25" fmla="*/ 4 h 16"/>
                  <a:gd name="T26" fmla="*/ 13 w 19"/>
                  <a:gd name="T27" fmla="*/ 5 h 16"/>
                  <a:gd name="T28" fmla="*/ 12 w 19"/>
                  <a:gd name="T29" fmla="*/ 6 h 16"/>
                  <a:gd name="T30" fmla="*/ 11 w 19"/>
                  <a:gd name="T31" fmla="*/ 6 h 16"/>
                  <a:gd name="T32" fmla="*/ 11 w 19"/>
                  <a:gd name="T33" fmla="*/ 7 h 16"/>
                  <a:gd name="T34" fmla="*/ 12 w 19"/>
                  <a:gd name="T35" fmla="*/ 7 h 16"/>
                  <a:gd name="T36" fmla="*/ 13 w 19"/>
                  <a:gd name="T37" fmla="*/ 6 h 16"/>
                  <a:gd name="T38" fmla="*/ 14 w 19"/>
                  <a:gd name="T39" fmla="*/ 6 h 16"/>
                  <a:gd name="T40" fmla="*/ 14 w 19"/>
                  <a:gd name="T41" fmla="*/ 6 h 16"/>
                  <a:gd name="T42" fmla="*/ 15 w 19"/>
                  <a:gd name="T43" fmla="*/ 7 h 16"/>
                  <a:gd name="T44" fmla="*/ 12 w 19"/>
                  <a:gd name="T45" fmla="*/ 9 h 16"/>
                  <a:gd name="T46" fmla="*/ 9 w 19"/>
                  <a:gd name="T47" fmla="*/ 11 h 16"/>
                  <a:gd name="T48" fmla="*/ 9 w 19"/>
                  <a:gd name="T49" fmla="*/ 11 h 16"/>
                  <a:gd name="T50" fmla="*/ 16 w 19"/>
                  <a:gd name="T51" fmla="*/ 7 h 16"/>
                  <a:gd name="T52" fmla="*/ 16 w 19"/>
                  <a:gd name="T53" fmla="*/ 8 h 16"/>
                  <a:gd name="T54" fmla="*/ 17 w 19"/>
                  <a:gd name="T55" fmla="*/ 9 h 16"/>
                  <a:gd name="T56" fmla="*/ 13 w 19"/>
                  <a:gd name="T57" fmla="*/ 11 h 16"/>
                  <a:gd name="T58" fmla="*/ 11 w 19"/>
                  <a:gd name="T59" fmla="*/ 12 h 16"/>
                  <a:gd name="T60" fmla="*/ 9 w 19"/>
                  <a:gd name="T61" fmla="*/ 13 h 16"/>
                  <a:gd name="T62" fmla="*/ 9 w 19"/>
                  <a:gd name="T63" fmla="*/ 13 h 16"/>
                  <a:gd name="T64" fmla="*/ 17 w 19"/>
                  <a:gd name="T65" fmla="*/ 9 h 16"/>
                  <a:gd name="T66" fmla="*/ 18 w 19"/>
                  <a:gd name="T67" fmla="*/ 10 h 16"/>
                  <a:gd name="T68" fmla="*/ 18 w 19"/>
                  <a:gd name="T69" fmla="*/ 10 h 16"/>
                  <a:gd name="T70" fmla="*/ 19 w 19"/>
                  <a:gd name="T71" fmla="*/ 12 h 16"/>
                  <a:gd name="T72" fmla="*/ 17 w 19"/>
                  <a:gd name="T73" fmla="*/ 13 h 16"/>
                  <a:gd name="T74" fmla="*/ 15 w 19"/>
                  <a:gd name="T75" fmla="*/ 14 h 16"/>
                  <a:gd name="T76" fmla="*/ 10 w 19"/>
                  <a:gd name="T77" fmla="*/ 16 h 16"/>
                  <a:gd name="T78" fmla="*/ 6 w 19"/>
                  <a:gd name="T79" fmla="*/ 11 h 16"/>
                  <a:gd name="T80" fmla="*/ 4 w 19"/>
                  <a:gd name="T81" fmla="*/ 9 h 16"/>
                  <a:gd name="T82" fmla="*/ 4 w 19"/>
                  <a:gd name="T83" fmla="*/ 8 h 16"/>
                  <a:gd name="T84" fmla="*/ 2 w 19"/>
                  <a:gd name="T85" fmla="*/ 7 h 16"/>
                  <a:gd name="T86" fmla="*/ 2 w 19"/>
                  <a:gd name="T87" fmla="*/ 6 h 16"/>
                  <a:gd name="T88" fmla="*/ 5 w 19"/>
                  <a:gd name="T89" fmla="*/ 4 h 16"/>
                  <a:gd name="T90" fmla="*/ 8 w 19"/>
                  <a:gd name="T91" fmla="*/ 3 h 16"/>
                  <a:gd name="T92" fmla="*/ 6 w 19"/>
                  <a:gd name="T93" fmla="*/ 3 h 16"/>
                  <a:gd name="T94" fmla="*/ 5 w 19"/>
                  <a:gd name="T95" fmla="*/ 4 h 16"/>
                  <a:gd name="T96" fmla="*/ 1 w 19"/>
                  <a:gd name="T97" fmla="*/ 6 h 16"/>
                  <a:gd name="T98" fmla="*/ 0 w 19"/>
                  <a:gd name="T99" fmla="*/ 5 h 16"/>
                  <a:gd name="T100" fmla="*/ 0 w 19"/>
                  <a:gd name="T101" fmla="*/ 5 h 16"/>
                  <a:gd name="T102" fmla="*/ 0 w 19"/>
                  <a:gd name="T103" fmla="*/ 4 h 16"/>
                  <a:gd name="T104" fmla="*/ 6 w 19"/>
                  <a:gd name="T105" fmla="*/ 0 h 16"/>
                  <a:gd name="T106" fmla="*/ 8 w 19"/>
                  <a:gd name="T107" fmla="*/ 1 h 16"/>
                  <a:gd name="T108" fmla="*/ 9 w 19"/>
                  <a:gd name="T109" fmla="*/ 2 h 16"/>
                  <a:gd name="T110" fmla="*/ 11 w 19"/>
                  <a:gd name="T111" fmla="*/ 4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9" h="16">
                    <a:moveTo>
                      <a:pt x="11" y="4"/>
                    </a:moveTo>
                    <a:lnTo>
                      <a:pt x="7" y="5"/>
                    </a:lnTo>
                    <a:lnTo>
                      <a:pt x="5" y="6"/>
                    </a:lnTo>
                    <a:lnTo>
                      <a:pt x="4" y="7"/>
                    </a:lnTo>
                    <a:lnTo>
                      <a:pt x="4" y="8"/>
                    </a:lnTo>
                    <a:lnTo>
                      <a:pt x="5" y="7"/>
                    </a:lnTo>
                    <a:lnTo>
                      <a:pt x="6" y="7"/>
                    </a:lnTo>
                    <a:lnTo>
                      <a:pt x="8" y="6"/>
                    </a:lnTo>
                    <a:lnTo>
                      <a:pt x="10" y="5"/>
                    </a:lnTo>
                    <a:lnTo>
                      <a:pt x="11" y="4"/>
                    </a:lnTo>
                    <a:lnTo>
                      <a:pt x="12" y="4"/>
                    </a:lnTo>
                    <a:lnTo>
                      <a:pt x="12" y="4"/>
                    </a:lnTo>
                    <a:lnTo>
                      <a:pt x="13" y="4"/>
                    </a:lnTo>
                    <a:lnTo>
                      <a:pt x="13" y="5"/>
                    </a:lnTo>
                    <a:lnTo>
                      <a:pt x="12" y="6"/>
                    </a:lnTo>
                    <a:lnTo>
                      <a:pt x="11" y="6"/>
                    </a:lnTo>
                    <a:lnTo>
                      <a:pt x="11" y="7"/>
                    </a:lnTo>
                    <a:lnTo>
                      <a:pt x="12" y="7"/>
                    </a:lnTo>
                    <a:lnTo>
                      <a:pt x="13" y="6"/>
                    </a:lnTo>
                    <a:lnTo>
                      <a:pt x="14" y="6"/>
                    </a:lnTo>
                    <a:lnTo>
                      <a:pt x="14" y="6"/>
                    </a:lnTo>
                    <a:lnTo>
                      <a:pt x="15" y="7"/>
                    </a:lnTo>
                    <a:lnTo>
                      <a:pt x="12" y="9"/>
                    </a:lnTo>
                    <a:lnTo>
                      <a:pt x="9" y="11"/>
                    </a:lnTo>
                    <a:lnTo>
                      <a:pt x="9" y="11"/>
                    </a:lnTo>
                    <a:lnTo>
                      <a:pt x="16" y="7"/>
                    </a:lnTo>
                    <a:lnTo>
                      <a:pt x="16" y="8"/>
                    </a:lnTo>
                    <a:lnTo>
                      <a:pt x="17" y="9"/>
                    </a:lnTo>
                    <a:lnTo>
                      <a:pt x="13" y="11"/>
                    </a:lnTo>
                    <a:lnTo>
                      <a:pt x="11" y="12"/>
                    </a:lnTo>
                    <a:lnTo>
                      <a:pt x="9" y="13"/>
                    </a:lnTo>
                    <a:lnTo>
                      <a:pt x="9" y="13"/>
                    </a:lnTo>
                    <a:lnTo>
                      <a:pt x="17" y="9"/>
                    </a:lnTo>
                    <a:lnTo>
                      <a:pt x="18" y="10"/>
                    </a:lnTo>
                    <a:lnTo>
                      <a:pt x="18" y="10"/>
                    </a:lnTo>
                    <a:lnTo>
                      <a:pt x="19" y="12"/>
                    </a:lnTo>
                    <a:lnTo>
                      <a:pt x="17" y="13"/>
                    </a:lnTo>
                    <a:lnTo>
                      <a:pt x="15" y="14"/>
                    </a:lnTo>
                    <a:lnTo>
                      <a:pt x="10" y="16"/>
                    </a:lnTo>
                    <a:lnTo>
                      <a:pt x="6" y="11"/>
                    </a:lnTo>
                    <a:lnTo>
                      <a:pt x="4" y="9"/>
                    </a:lnTo>
                    <a:lnTo>
                      <a:pt x="4" y="8"/>
                    </a:lnTo>
                    <a:lnTo>
                      <a:pt x="2" y="7"/>
                    </a:lnTo>
                    <a:lnTo>
                      <a:pt x="2" y="6"/>
                    </a:lnTo>
                    <a:lnTo>
                      <a:pt x="5" y="4"/>
                    </a:lnTo>
                    <a:lnTo>
                      <a:pt x="8" y="3"/>
                    </a:lnTo>
                    <a:lnTo>
                      <a:pt x="6" y="3"/>
                    </a:lnTo>
                    <a:lnTo>
                      <a:pt x="5" y="4"/>
                    </a:lnTo>
                    <a:lnTo>
                      <a:pt x="1" y="6"/>
                    </a:lnTo>
                    <a:lnTo>
                      <a:pt x="0" y="5"/>
                    </a:lnTo>
                    <a:lnTo>
                      <a:pt x="0" y="5"/>
                    </a:lnTo>
                    <a:lnTo>
                      <a:pt x="0" y="4"/>
                    </a:lnTo>
                    <a:lnTo>
                      <a:pt x="6" y="0"/>
                    </a:lnTo>
                    <a:lnTo>
                      <a:pt x="8" y="1"/>
                    </a:lnTo>
                    <a:lnTo>
                      <a:pt x="9" y="2"/>
                    </a:lnTo>
                    <a:lnTo>
                      <a:pt x="11" y="4"/>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5" name="Freeform 80"/>
              <p:cNvSpPr>
                <a:spLocks/>
              </p:cNvSpPr>
              <p:nvPr/>
            </p:nvSpPr>
            <p:spPr bwMode="auto">
              <a:xfrm>
                <a:off x="5060" y="1143"/>
                <a:ext cx="25" cy="16"/>
              </a:xfrm>
              <a:custGeom>
                <a:avLst/>
                <a:gdLst>
                  <a:gd name="T0" fmla="*/ 25 w 25"/>
                  <a:gd name="T1" fmla="*/ 2 h 16"/>
                  <a:gd name="T2" fmla="*/ 24 w 25"/>
                  <a:gd name="T3" fmla="*/ 3 h 16"/>
                  <a:gd name="T4" fmla="*/ 23 w 25"/>
                  <a:gd name="T5" fmla="*/ 3 h 16"/>
                  <a:gd name="T6" fmla="*/ 23 w 25"/>
                  <a:gd name="T7" fmla="*/ 3 h 16"/>
                  <a:gd name="T8" fmla="*/ 22 w 25"/>
                  <a:gd name="T9" fmla="*/ 4 h 16"/>
                  <a:gd name="T10" fmla="*/ 11 w 25"/>
                  <a:gd name="T11" fmla="*/ 10 h 16"/>
                  <a:gd name="T12" fmla="*/ 0 w 25"/>
                  <a:gd name="T13" fmla="*/ 16 h 16"/>
                  <a:gd name="T14" fmla="*/ 0 w 25"/>
                  <a:gd name="T15" fmla="*/ 14 h 16"/>
                  <a:gd name="T16" fmla="*/ 10 w 25"/>
                  <a:gd name="T17" fmla="*/ 8 h 16"/>
                  <a:gd name="T18" fmla="*/ 15 w 25"/>
                  <a:gd name="T19" fmla="*/ 5 h 16"/>
                  <a:gd name="T20" fmla="*/ 17 w 25"/>
                  <a:gd name="T21" fmla="*/ 4 h 16"/>
                  <a:gd name="T22" fmla="*/ 20 w 25"/>
                  <a:gd name="T23" fmla="*/ 2 h 16"/>
                  <a:gd name="T24" fmla="*/ 21 w 25"/>
                  <a:gd name="T25" fmla="*/ 2 h 16"/>
                  <a:gd name="T26" fmla="*/ 22 w 25"/>
                  <a:gd name="T27" fmla="*/ 1 h 16"/>
                  <a:gd name="T28" fmla="*/ 23 w 25"/>
                  <a:gd name="T29" fmla="*/ 0 h 16"/>
                  <a:gd name="T30" fmla="*/ 24 w 25"/>
                  <a:gd name="T31" fmla="*/ 0 h 16"/>
                  <a:gd name="T32" fmla="*/ 24 w 25"/>
                  <a:gd name="T33" fmla="*/ 1 h 16"/>
                  <a:gd name="T34" fmla="*/ 25 w 25"/>
                  <a:gd name="T35"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5" h="16">
                    <a:moveTo>
                      <a:pt x="25" y="2"/>
                    </a:moveTo>
                    <a:lnTo>
                      <a:pt x="24" y="3"/>
                    </a:lnTo>
                    <a:lnTo>
                      <a:pt x="23" y="3"/>
                    </a:lnTo>
                    <a:lnTo>
                      <a:pt x="23" y="3"/>
                    </a:lnTo>
                    <a:lnTo>
                      <a:pt x="22" y="4"/>
                    </a:lnTo>
                    <a:lnTo>
                      <a:pt x="11" y="10"/>
                    </a:lnTo>
                    <a:lnTo>
                      <a:pt x="0" y="16"/>
                    </a:lnTo>
                    <a:lnTo>
                      <a:pt x="0" y="14"/>
                    </a:lnTo>
                    <a:lnTo>
                      <a:pt x="10" y="8"/>
                    </a:lnTo>
                    <a:lnTo>
                      <a:pt x="15" y="5"/>
                    </a:lnTo>
                    <a:lnTo>
                      <a:pt x="17" y="4"/>
                    </a:lnTo>
                    <a:lnTo>
                      <a:pt x="20" y="2"/>
                    </a:lnTo>
                    <a:lnTo>
                      <a:pt x="21" y="2"/>
                    </a:lnTo>
                    <a:lnTo>
                      <a:pt x="22" y="1"/>
                    </a:lnTo>
                    <a:lnTo>
                      <a:pt x="23" y="0"/>
                    </a:lnTo>
                    <a:lnTo>
                      <a:pt x="24" y="0"/>
                    </a:lnTo>
                    <a:lnTo>
                      <a:pt x="24" y="1"/>
                    </a:lnTo>
                    <a:lnTo>
                      <a:pt x="25"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6" name="Freeform 81"/>
              <p:cNvSpPr>
                <a:spLocks/>
              </p:cNvSpPr>
              <p:nvPr/>
            </p:nvSpPr>
            <p:spPr bwMode="auto">
              <a:xfrm>
                <a:off x="5059" y="1144"/>
                <a:ext cx="1" cy="1"/>
              </a:xfrm>
              <a:custGeom>
                <a:avLst/>
                <a:gdLst>
                  <a:gd name="T0" fmla="*/ 1 w 1"/>
                  <a:gd name="T1" fmla="*/ 1 h 1"/>
                  <a:gd name="T2" fmla="*/ 1 w 1"/>
                  <a:gd name="T3" fmla="*/ 1 h 1"/>
                  <a:gd name="T4" fmla="*/ 0 w 1"/>
                  <a:gd name="T5" fmla="*/ 1 h 1"/>
                  <a:gd name="T6" fmla="*/ 0 w 1"/>
                  <a:gd name="T7" fmla="*/ 1 h 1"/>
                  <a:gd name="T8" fmla="*/ 0 w 1"/>
                  <a:gd name="T9" fmla="*/ 0 h 1"/>
                  <a:gd name="T10" fmla="*/ 0 w 1"/>
                  <a:gd name="T11" fmla="*/ 0 h 1"/>
                  <a:gd name="T12" fmla="*/ 1 w 1"/>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1" h="1">
                    <a:moveTo>
                      <a:pt x="1" y="1"/>
                    </a:moveTo>
                    <a:lnTo>
                      <a:pt x="1" y="1"/>
                    </a:lnTo>
                    <a:lnTo>
                      <a:pt x="0" y="1"/>
                    </a:lnTo>
                    <a:lnTo>
                      <a:pt x="0" y="1"/>
                    </a:lnTo>
                    <a:lnTo>
                      <a:pt x="0" y="0"/>
                    </a:lnTo>
                    <a:lnTo>
                      <a:pt x="0" y="0"/>
                    </a:lnTo>
                    <a:lnTo>
                      <a:pt x="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7" name="Freeform 82"/>
              <p:cNvSpPr>
                <a:spLocks/>
              </p:cNvSpPr>
              <p:nvPr/>
            </p:nvSpPr>
            <p:spPr bwMode="auto">
              <a:xfrm>
                <a:off x="5132" y="1145"/>
                <a:ext cx="7" cy="5"/>
              </a:xfrm>
              <a:custGeom>
                <a:avLst/>
                <a:gdLst>
                  <a:gd name="T0" fmla="*/ 7 w 7"/>
                  <a:gd name="T1" fmla="*/ 1 h 5"/>
                  <a:gd name="T2" fmla="*/ 7 w 7"/>
                  <a:gd name="T3" fmla="*/ 2 h 5"/>
                  <a:gd name="T4" fmla="*/ 4 w 7"/>
                  <a:gd name="T5" fmla="*/ 4 h 5"/>
                  <a:gd name="T6" fmla="*/ 2 w 7"/>
                  <a:gd name="T7" fmla="*/ 4 h 5"/>
                  <a:gd name="T8" fmla="*/ 0 w 7"/>
                  <a:gd name="T9" fmla="*/ 5 h 5"/>
                  <a:gd name="T10" fmla="*/ 0 w 7"/>
                  <a:gd name="T11" fmla="*/ 4 h 5"/>
                  <a:gd name="T12" fmla="*/ 0 w 7"/>
                  <a:gd name="T13" fmla="*/ 4 h 5"/>
                  <a:gd name="T14" fmla="*/ 3 w 7"/>
                  <a:gd name="T15" fmla="*/ 2 h 5"/>
                  <a:gd name="T16" fmla="*/ 4 w 7"/>
                  <a:gd name="T17" fmla="*/ 1 h 5"/>
                  <a:gd name="T18" fmla="*/ 5 w 7"/>
                  <a:gd name="T19" fmla="*/ 1 h 5"/>
                  <a:gd name="T20" fmla="*/ 6 w 7"/>
                  <a:gd name="T21" fmla="*/ 0 h 5"/>
                  <a:gd name="T22" fmla="*/ 6 w 7"/>
                  <a:gd name="T23" fmla="*/ 1 h 5"/>
                  <a:gd name="T24" fmla="*/ 7 w 7"/>
                  <a:gd name="T2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 h="5">
                    <a:moveTo>
                      <a:pt x="7" y="1"/>
                    </a:moveTo>
                    <a:lnTo>
                      <a:pt x="7" y="2"/>
                    </a:lnTo>
                    <a:lnTo>
                      <a:pt x="4" y="4"/>
                    </a:lnTo>
                    <a:lnTo>
                      <a:pt x="2" y="4"/>
                    </a:lnTo>
                    <a:lnTo>
                      <a:pt x="0" y="5"/>
                    </a:lnTo>
                    <a:lnTo>
                      <a:pt x="0" y="4"/>
                    </a:lnTo>
                    <a:lnTo>
                      <a:pt x="0" y="4"/>
                    </a:lnTo>
                    <a:lnTo>
                      <a:pt x="3" y="2"/>
                    </a:lnTo>
                    <a:lnTo>
                      <a:pt x="4" y="1"/>
                    </a:lnTo>
                    <a:lnTo>
                      <a:pt x="5" y="1"/>
                    </a:lnTo>
                    <a:lnTo>
                      <a:pt x="6" y="0"/>
                    </a:lnTo>
                    <a:lnTo>
                      <a:pt x="6" y="1"/>
                    </a:lnTo>
                    <a:lnTo>
                      <a:pt x="7"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8" name="Freeform 83"/>
              <p:cNvSpPr>
                <a:spLocks/>
              </p:cNvSpPr>
              <p:nvPr/>
            </p:nvSpPr>
            <p:spPr bwMode="auto">
              <a:xfrm>
                <a:off x="5059" y="1145"/>
                <a:ext cx="4" cy="3"/>
              </a:xfrm>
              <a:custGeom>
                <a:avLst/>
                <a:gdLst>
                  <a:gd name="T0" fmla="*/ 4 w 4"/>
                  <a:gd name="T1" fmla="*/ 2 h 3"/>
                  <a:gd name="T2" fmla="*/ 2 w 4"/>
                  <a:gd name="T3" fmla="*/ 3 h 3"/>
                  <a:gd name="T4" fmla="*/ 1 w 4"/>
                  <a:gd name="T5" fmla="*/ 3 h 3"/>
                  <a:gd name="T6" fmla="*/ 1 w 4"/>
                  <a:gd name="T7" fmla="*/ 3 h 3"/>
                  <a:gd name="T8" fmla="*/ 1 w 4"/>
                  <a:gd name="T9" fmla="*/ 3 h 3"/>
                  <a:gd name="T10" fmla="*/ 0 w 4"/>
                  <a:gd name="T11" fmla="*/ 2 h 3"/>
                  <a:gd name="T12" fmla="*/ 0 w 4"/>
                  <a:gd name="T13" fmla="*/ 1 h 3"/>
                  <a:gd name="T14" fmla="*/ 1 w 4"/>
                  <a:gd name="T15" fmla="*/ 1 h 3"/>
                  <a:gd name="T16" fmla="*/ 1 w 4"/>
                  <a:gd name="T17" fmla="*/ 0 h 3"/>
                  <a:gd name="T18" fmla="*/ 3 w 4"/>
                  <a:gd name="T19" fmla="*/ 1 h 3"/>
                  <a:gd name="T20" fmla="*/ 4 w 4"/>
                  <a:gd name="T21"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3">
                    <a:moveTo>
                      <a:pt x="4" y="2"/>
                    </a:moveTo>
                    <a:lnTo>
                      <a:pt x="2" y="3"/>
                    </a:lnTo>
                    <a:lnTo>
                      <a:pt x="1" y="3"/>
                    </a:lnTo>
                    <a:lnTo>
                      <a:pt x="1" y="3"/>
                    </a:lnTo>
                    <a:lnTo>
                      <a:pt x="1" y="3"/>
                    </a:lnTo>
                    <a:lnTo>
                      <a:pt x="0" y="2"/>
                    </a:lnTo>
                    <a:lnTo>
                      <a:pt x="0" y="1"/>
                    </a:lnTo>
                    <a:lnTo>
                      <a:pt x="1" y="1"/>
                    </a:lnTo>
                    <a:lnTo>
                      <a:pt x="1" y="0"/>
                    </a:lnTo>
                    <a:lnTo>
                      <a:pt x="3" y="1"/>
                    </a:lnTo>
                    <a:lnTo>
                      <a:pt x="4"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9" name="Freeform 84"/>
              <p:cNvSpPr>
                <a:spLocks/>
              </p:cNvSpPr>
              <p:nvPr/>
            </p:nvSpPr>
            <p:spPr bwMode="auto">
              <a:xfrm>
                <a:off x="5060" y="1146"/>
                <a:ext cx="26" cy="17"/>
              </a:xfrm>
              <a:custGeom>
                <a:avLst/>
                <a:gdLst>
                  <a:gd name="T0" fmla="*/ 26 w 26"/>
                  <a:gd name="T1" fmla="*/ 2 h 17"/>
                  <a:gd name="T2" fmla="*/ 13 w 26"/>
                  <a:gd name="T3" fmla="*/ 9 h 17"/>
                  <a:gd name="T4" fmla="*/ 7 w 26"/>
                  <a:gd name="T5" fmla="*/ 13 h 17"/>
                  <a:gd name="T6" fmla="*/ 0 w 26"/>
                  <a:gd name="T7" fmla="*/ 17 h 17"/>
                  <a:gd name="T8" fmla="*/ 0 w 26"/>
                  <a:gd name="T9" fmla="*/ 16 h 17"/>
                  <a:gd name="T10" fmla="*/ 1 w 26"/>
                  <a:gd name="T11" fmla="*/ 15 h 17"/>
                  <a:gd name="T12" fmla="*/ 1 w 26"/>
                  <a:gd name="T13" fmla="*/ 14 h 17"/>
                  <a:gd name="T14" fmla="*/ 2 w 26"/>
                  <a:gd name="T15" fmla="*/ 13 h 17"/>
                  <a:gd name="T16" fmla="*/ 6 w 26"/>
                  <a:gd name="T17" fmla="*/ 12 h 17"/>
                  <a:gd name="T18" fmla="*/ 9 w 26"/>
                  <a:gd name="T19" fmla="*/ 9 h 17"/>
                  <a:gd name="T20" fmla="*/ 13 w 26"/>
                  <a:gd name="T21" fmla="*/ 7 h 17"/>
                  <a:gd name="T22" fmla="*/ 17 w 26"/>
                  <a:gd name="T23" fmla="*/ 4 h 17"/>
                  <a:gd name="T24" fmla="*/ 19 w 26"/>
                  <a:gd name="T25" fmla="*/ 3 h 17"/>
                  <a:gd name="T26" fmla="*/ 21 w 26"/>
                  <a:gd name="T27" fmla="*/ 2 h 17"/>
                  <a:gd name="T28" fmla="*/ 23 w 26"/>
                  <a:gd name="T29" fmla="*/ 1 h 17"/>
                  <a:gd name="T30" fmla="*/ 25 w 26"/>
                  <a:gd name="T31" fmla="*/ 0 h 17"/>
                  <a:gd name="T32" fmla="*/ 25 w 26"/>
                  <a:gd name="T33" fmla="*/ 0 h 17"/>
                  <a:gd name="T34" fmla="*/ 26 w 26"/>
                  <a:gd name="T35" fmla="*/ 0 h 17"/>
                  <a:gd name="T36" fmla="*/ 26 w 26"/>
                  <a:gd name="T37"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17">
                    <a:moveTo>
                      <a:pt x="26" y="2"/>
                    </a:moveTo>
                    <a:lnTo>
                      <a:pt x="13" y="9"/>
                    </a:lnTo>
                    <a:lnTo>
                      <a:pt x="7" y="13"/>
                    </a:lnTo>
                    <a:lnTo>
                      <a:pt x="0" y="17"/>
                    </a:lnTo>
                    <a:lnTo>
                      <a:pt x="0" y="16"/>
                    </a:lnTo>
                    <a:lnTo>
                      <a:pt x="1" y="15"/>
                    </a:lnTo>
                    <a:lnTo>
                      <a:pt x="1" y="14"/>
                    </a:lnTo>
                    <a:lnTo>
                      <a:pt x="2" y="13"/>
                    </a:lnTo>
                    <a:lnTo>
                      <a:pt x="6" y="12"/>
                    </a:lnTo>
                    <a:lnTo>
                      <a:pt x="9" y="9"/>
                    </a:lnTo>
                    <a:lnTo>
                      <a:pt x="13" y="7"/>
                    </a:lnTo>
                    <a:lnTo>
                      <a:pt x="17" y="4"/>
                    </a:lnTo>
                    <a:lnTo>
                      <a:pt x="19" y="3"/>
                    </a:lnTo>
                    <a:lnTo>
                      <a:pt x="21" y="2"/>
                    </a:lnTo>
                    <a:lnTo>
                      <a:pt x="23" y="1"/>
                    </a:lnTo>
                    <a:lnTo>
                      <a:pt x="25" y="0"/>
                    </a:lnTo>
                    <a:lnTo>
                      <a:pt x="25" y="0"/>
                    </a:lnTo>
                    <a:lnTo>
                      <a:pt x="26" y="0"/>
                    </a:lnTo>
                    <a:lnTo>
                      <a:pt x="2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0" name="Freeform 85"/>
              <p:cNvSpPr>
                <a:spLocks/>
              </p:cNvSpPr>
              <p:nvPr/>
            </p:nvSpPr>
            <p:spPr bwMode="auto">
              <a:xfrm>
                <a:off x="5180" y="1146"/>
                <a:ext cx="1" cy="2"/>
              </a:xfrm>
              <a:custGeom>
                <a:avLst/>
                <a:gdLst>
                  <a:gd name="T0" fmla="*/ 1 w 1"/>
                  <a:gd name="T1" fmla="*/ 2 h 2"/>
                  <a:gd name="T2" fmla="*/ 0 w 1"/>
                  <a:gd name="T3" fmla="*/ 2 h 2"/>
                  <a:gd name="T4" fmla="*/ 0 w 1"/>
                  <a:gd name="T5" fmla="*/ 1 h 2"/>
                  <a:gd name="T6" fmla="*/ 0 w 1"/>
                  <a:gd name="T7" fmla="*/ 1 h 2"/>
                  <a:gd name="T8" fmla="*/ 0 w 1"/>
                  <a:gd name="T9" fmla="*/ 0 h 2"/>
                  <a:gd name="T10" fmla="*/ 1 w 1"/>
                  <a:gd name="T11" fmla="*/ 1 h 2"/>
                  <a:gd name="T12" fmla="*/ 1 w 1"/>
                  <a:gd name="T13" fmla="*/ 1 h 2"/>
                  <a:gd name="T14" fmla="*/ 1 w 1"/>
                  <a:gd name="T15" fmla="*/ 1 h 2"/>
                  <a:gd name="T16" fmla="*/ 1 w 1"/>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 h="2">
                    <a:moveTo>
                      <a:pt x="1" y="2"/>
                    </a:moveTo>
                    <a:lnTo>
                      <a:pt x="0" y="2"/>
                    </a:lnTo>
                    <a:lnTo>
                      <a:pt x="0" y="1"/>
                    </a:lnTo>
                    <a:lnTo>
                      <a:pt x="0" y="1"/>
                    </a:lnTo>
                    <a:lnTo>
                      <a:pt x="0" y="0"/>
                    </a:lnTo>
                    <a:lnTo>
                      <a:pt x="1" y="1"/>
                    </a:lnTo>
                    <a:lnTo>
                      <a:pt x="1" y="1"/>
                    </a:lnTo>
                    <a:lnTo>
                      <a:pt x="1" y="1"/>
                    </a:lnTo>
                    <a:lnTo>
                      <a:pt x="1"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1" name="Freeform 86"/>
              <p:cNvSpPr>
                <a:spLocks/>
              </p:cNvSpPr>
              <p:nvPr/>
            </p:nvSpPr>
            <p:spPr bwMode="auto">
              <a:xfrm>
                <a:off x="5095" y="1146"/>
                <a:ext cx="16" cy="9"/>
              </a:xfrm>
              <a:custGeom>
                <a:avLst/>
                <a:gdLst>
                  <a:gd name="T0" fmla="*/ 16 w 16"/>
                  <a:gd name="T1" fmla="*/ 2 h 9"/>
                  <a:gd name="T2" fmla="*/ 13 w 16"/>
                  <a:gd name="T3" fmla="*/ 4 h 9"/>
                  <a:gd name="T4" fmla="*/ 9 w 16"/>
                  <a:gd name="T5" fmla="*/ 5 h 9"/>
                  <a:gd name="T6" fmla="*/ 5 w 16"/>
                  <a:gd name="T7" fmla="*/ 7 h 9"/>
                  <a:gd name="T8" fmla="*/ 1 w 16"/>
                  <a:gd name="T9" fmla="*/ 9 h 9"/>
                  <a:gd name="T10" fmla="*/ 1 w 16"/>
                  <a:gd name="T11" fmla="*/ 8 h 9"/>
                  <a:gd name="T12" fmla="*/ 0 w 16"/>
                  <a:gd name="T13" fmla="*/ 7 h 9"/>
                  <a:gd name="T14" fmla="*/ 4 w 16"/>
                  <a:gd name="T15" fmla="*/ 5 h 9"/>
                  <a:gd name="T16" fmla="*/ 7 w 16"/>
                  <a:gd name="T17" fmla="*/ 4 h 9"/>
                  <a:gd name="T18" fmla="*/ 11 w 16"/>
                  <a:gd name="T19" fmla="*/ 2 h 9"/>
                  <a:gd name="T20" fmla="*/ 14 w 16"/>
                  <a:gd name="T21" fmla="*/ 0 h 9"/>
                  <a:gd name="T22" fmla="*/ 15 w 16"/>
                  <a:gd name="T23" fmla="*/ 1 h 9"/>
                  <a:gd name="T24" fmla="*/ 16 w 16"/>
                  <a:gd name="T25"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9">
                    <a:moveTo>
                      <a:pt x="16" y="2"/>
                    </a:moveTo>
                    <a:lnTo>
                      <a:pt x="13" y="4"/>
                    </a:lnTo>
                    <a:lnTo>
                      <a:pt x="9" y="5"/>
                    </a:lnTo>
                    <a:lnTo>
                      <a:pt x="5" y="7"/>
                    </a:lnTo>
                    <a:lnTo>
                      <a:pt x="1" y="9"/>
                    </a:lnTo>
                    <a:lnTo>
                      <a:pt x="1" y="8"/>
                    </a:lnTo>
                    <a:lnTo>
                      <a:pt x="0" y="7"/>
                    </a:lnTo>
                    <a:lnTo>
                      <a:pt x="4" y="5"/>
                    </a:lnTo>
                    <a:lnTo>
                      <a:pt x="7" y="4"/>
                    </a:lnTo>
                    <a:lnTo>
                      <a:pt x="11" y="2"/>
                    </a:lnTo>
                    <a:lnTo>
                      <a:pt x="14" y="0"/>
                    </a:lnTo>
                    <a:lnTo>
                      <a:pt x="15" y="1"/>
                    </a:lnTo>
                    <a:lnTo>
                      <a:pt x="1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2" name="Freeform 87"/>
              <p:cNvSpPr>
                <a:spLocks/>
              </p:cNvSpPr>
              <p:nvPr/>
            </p:nvSpPr>
            <p:spPr bwMode="auto">
              <a:xfrm>
                <a:off x="5185" y="1147"/>
                <a:ext cx="1" cy="1"/>
              </a:xfrm>
              <a:custGeom>
                <a:avLst/>
                <a:gdLst>
                  <a:gd name="T0" fmla="*/ 1 w 1"/>
                  <a:gd name="T1" fmla="*/ 1 h 1"/>
                  <a:gd name="T2" fmla="*/ 1 w 1"/>
                  <a:gd name="T3" fmla="*/ 1 h 1"/>
                  <a:gd name="T4" fmla="*/ 0 w 1"/>
                  <a:gd name="T5" fmla="*/ 1 h 1"/>
                  <a:gd name="T6" fmla="*/ 0 w 1"/>
                  <a:gd name="T7" fmla="*/ 0 h 1"/>
                  <a:gd name="T8" fmla="*/ 1 w 1"/>
                  <a:gd name="T9" fmla="*/ 0 h 1"/>
                  <a:gd name="T10" fmla="*/ 1 w 1"/>
                  <a:gd name="T11" fmla="*/ 1 h 1"/>
                </a:gdLst>
                <a:ahLst/>
                <a:cxnLst>
                  <a:cxn ang="0">
                    <a:pos x="T0" y="T1"/>
                  </a:cxn>
                  <a:cxn ang="0">
                    <a:pos x="T2" y="T3"/>
                  </a:cxn>
                  <a:cxn ang="0">
                    <a:pos x="T4" y="T5"/>
                  </a:cxn>
                  <a:cxn ang="0">
                    <a:pos x="T6" y="T7"/>
                  </a:cxn>
                  <a:cxn ang="0">
                    <a:pos x="T8" y="T9"/>
                  </a:cxn>
                  <a:cxn ang="0">
                    <a:pos x="T10" y="T11"/>
                  </a:cxn>
                </a:cxnLst>
                <a:rect l="0" t="0" r="r" b="b"/>
                <a:pathLst>
                  <a:path w="1" h="1">
                    <a:moveTo>
                      <a:pt x="1" y="1"/>
                    </a:moveTo>
                    <a:lnTo>
                      <a:pt x="1" y="1"/>
                    </a:lnTo>
                    <a:lnTo>
                      <a:pt x="0" y="1"/>
                    </a:lnTo>
                    <a:lnTo>
                      <a:pt x="0" y="0"/>
                    </a:lnTo>
                    <a:lnTo>
                      <a:pt x="1" y="0"/>
                    </a:lnTo>
                    <a:lnTo>
                      <a:pt x="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3" name="Freeform 88"/>
              <p:cNvSpPr>
                <a:spLocks/>
              </p:cNvSpPr>
              <p:nvPr/>
            </p:nvSpPr>
            <p:spPr bwMode="auto">
              <a:xfrm>
                <a:off x="5133" y="1148"/>
                <a:ext cx="7" cy="4"/>
              </a:xfrm>
              <a:custGeom>
                <a:avLst/>
                <a:gdLst>
                  <a:gd name="T0" fmla="*/ 7 w 7"/>
                  <a:gd name="T1" fmla="*/ 0 h 4"/>
                  <a:gd name="T2" fmla="*/ 7 w 7"/>
                  <a:gd name="T3" fmla="*/ 1 h 4"/>
                  <a:gd name="T4" fmla="*/ 5 w 7"/>
                  <a:gd name="T5" fmla="*/ 2 h 4"/>
                  <a:gd name="T6" fmla="*/ 4 w 7"/>
                  <a:gd name="T7" fmla="*/ 3 h 4"/>
                  <a:gd name="T8" fmla="*/ 2 w 7"/>
                  <a:gd name="T9" fmla="*/ 3 h 4"/>
                  <a:gd name="T10" fmla="*/ 0 w 7"/>
                  <a:gd name="T11" fmla="*/ 4 h 4"/>
                  <a:gd name="T12" fmla="*/ 0 w 7"/>
                  <a:gd name="T13" fmla="*/ 3 h 4"/>
                  <a:gd name="T14" fmla="*/ 0 w 7"/>
                  <a:gd name="T15" fmla="*/ 2 h 4"/>
                  <a:gd name="T16" fmla="*/ 3 w 7"/>
                  <a:gd name="T17" fmla="*/ 1 h 4"/>
                  <a:gd name="T18" fmla="*/ 7 w 7"/>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4">
                    <a:moveTo>
                      <a:pt x="7" y="0"/>
                    </a:moveTo>
                    <a:lnTo>
                      <a:pt x="7" y="1"/>
                    </a:lnTo>
                    <a:lnTo>
                      <a:pt x="5" y="2"/>
                    </a:lnTo>
                    <a:lnTo>
                      <a:pt x="4" y="3"/>
                    </a:lnTo>
                    <a:lnTo>
                      <a:pt x="2" y="3"/>
                    </a:lnTo>
                    <a:lnTo>
                      <a:pt x="0" y="4"/>
                    </a:lnTo>
                    <a:lnTo>
                      <a:pt x="0" y="3"/>
                    </a:lnTo>
                    <a:lnTo>
                      <a:pt x="0" y="2"/>
                    </a:lnTo>
                    <a:lnTo>
                      <a:pt x="3" y="1"/>
                    </a:lnTo>
                    <a:lnTo>
                      <a:pt x="7"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4" name="Freeform 89"/>
              <p:cNvSpPr>
                <a:spLocks/>
              </p:cNvSpPr>
              <p:nvPr/>
            </p:nvSpPr>
            <p:spPr bwMode="auto">
              <a:xfrm>
                <a:off x="5181" y="1148"/>
                <a:ext cx="1" cy="1"/>
              </a:xfrm>
              <a:custGeom>
                <a:avLst/>
                <a:gdLst>
                  <a:gd name="T0" fmla="*/ 1 w 1"/>
                  <a:gd name="T1" fmla="*/ 1 h 1"/>
                  <a:gd name="T2" fmla="*/ 1 w 1"/>
                  <a:gd name="T3" fmla="*/ 1 h 1"/>
                  <a:gd name="T4" fmla="*/ 0 w 1"/>
                  <a:gd name="T5" fmla="*/ 1 h 1"/>
                  <a:gd name="T6" fmla="*/ 1 w 1"/>
                  <a:gd name="T7" fmla="*/ 0 h 1"/>
                  <a:gd name="T8" fmla="*/ 1 w 1"/>
                  <a:gd name="T9" fmla="*/ 0 h 1"/>
                  <a:gd name="T10" fmla="*/ 1 w 1"/>
                  <a:gd name="T11" fmla="*/ 1 h 1"/>
                </a:gdLst>
                <a:ahLst/>
                <a:cxnLst>
                  <a:cxn ang="0">
                    <a:pos x="T0" y="T1"/>
                  </a:cxn>
                  <a:cxn ang="0">
                    <a:pos x="T2" y="T3"/>
                  </a:cxn>
                  <a:cxn ang="0">
                    <a:pos x="T4" y="T5"/>
                  </a:cxn>
                  <a:cxn ang="0">
                    <a:pos x="T6" y="T7"/>
                  </a:cxn>
                  <a:cxn ang="0">
                    <a:pos x="T8" y="T9"/>
                  </a:cxn>
                  <a:cxn ang="0">
                    <a:pos x="T10" y="T11"/>
                  </a:cxn>
                </a:cxnLst>
                <a:rect l="0" t="0" r="r" b="b"/>
                <a:pathLst>
                  <a:path w="1" h="1">
                    <a:moveTo>
                      <a:pt x="1" y="1"/>
                    </a:moveTo>
                    <a:lnTo>
                      <a:pt x="1" y="1"/>
                    </a:lnTo>
                    <a:lnTo>
                      <a:pt x="0" y="1"/>
                    </a:lnTo>
                    <a:lnTo>
                      <a:pt x="1" y="0"/>
                    </a:lnTo>
                    <a:lnTo>
                      <a:pt x="1" y="0"/>
                    </a:lnTo>
                    <a:lnTo>
                      <a:pt x="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5" name="Freeform 90"/>
              <p:cNvSpPr>
                <a:spLocks/>
              </p:cNvSpPr>
              <p:nvPr/>
            </p:nvSpPr>
            <p:spPr bwMode="auto">
              <a:xfrm>
                <a:off x="5060" y="1148"/>
                <a:ext cx="29" cy="19"/>
              </a:xfrm>
              <a:custGeom>
                <a:avLst/>
                <a:gdLst>
                  <a:gd name="T0" fmla="*/ 29 w 29"/>
                  <a:gd name="T1" fmla="*/ 3 h 19"/>
                  <a:gd name="T2" fmla="*/ 24 w 29"/>
                  <a:gd name="T3" fmla="*/ 6 h 19"/>
                  <a:gd name="T4" fmla="*/ 19 w 29"/>
                  <a:gd name="T5" fmla="*/ 9 h 19"/>
                  <a:gd name="T6" fmla="*/ 14 w 29"/>
                  <a:gd name="T7" fmla="*/ 11 h 19"/>
                  <a:gd name="T8" fmla="*/ 12 w 29"/>
                  <a:gd name="T9" fmla="*/ 13 h 19"/>
                  <a:gd name="T10" fmla="*/ 10 w 29"/>
                  <a:gd name="T11" fmla="*/ 14 h 19"/>
                  <a:gd name="T12" fmla="*/ 5 w 29"/>
                  <a:gd name="T13" fmla="*/ 16 h 19"/>
                  <a:gd name="T14" fmla="*/ 3 w 29"/>
                  <a:gd name="T15" fmla="*/ 17 h 19"/>
                  <a:gd name="T16" fmla="*/ 2 w 29"/>
                  <a:gd name="T17" fmla="*/ 17 h 19"/>
                  <a:gd name="T18" fmla="*/ 0 w 29"/>
                  <a:gd name="T19" fmla="*/ 19 h 19"/>
                  <a:gd name="T20" fmla="*/ 0 w 29"/>
                  <a:gd name="T21" fmla="*/ 19 h 19"/>
                  <a:gd name="T22" fmla="*/ 0 w 29"/>
                  <a:gd name="T23" fmla="*/ 18 h 19"/>
                  <a:gd name="T24" fmla="*/ 0 w 29"/>
                  <a:gd name="T25" fmla="*/ 17 h 19"/>
                  <a:gd name="T26" fmla="*/ 1 w 29"/>
                  <a:gd name="T27" fmla="*/ 16 h 19"/>
                  <a:gd name="T28" fmla="*/ 1 w 29"/>
                  <a:gd name="T29" fmla="*/ 16 h 19"/>
                  <a:gd name="T30" fmla="*/ 7 w 29"/>
                  <a:gd name="T31" fmla="*/ 12 h 19"/>
                  <a:gd name="T32" fmla="*/ 14 w 29"/>
                  <a:gd name="T33" fmla="*/ 8 h 19"/>
                  <a:gd name="T34" fmla="*/ 20 w 29"/>
                  <a:gd name="T35" fmla="*/ 4 h 19"/>
                  <a:gd name="T36" fmla="*/ 27 w 29"/>
                  <a:gd name="T37" fmla="*/ 0 h 19"/>
                  <a:gd name="T38" fmla="*/ 27 w 29"/>
                  <a:gd name="T39" fmla="*/ 1 h 19"/>
                  <a:gd name="T40" fmla="*/ 28 w 29"/>
                  <a:gd name="T41" fmla="*/ 1 h 19"/>
                  <a:gd name="T42" fmla="*/ 29 w 29"/>
                  <a:gd name="T43" fmla="*/ 3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9" h="19">
                    <a:moveTo>
                      <a:pt x="29" y="3"/>
                    </a:moveTo>
                    <a:lnTo>
                      <a:pt x="24" y="6"/>
                    </a:lnTo>
                    <a:lnTo>
                      <a:pt x="19" y="9"/>
                    </a:lnTo>
                    <a:lnTo>
                      <a:pt x="14" y="11"/>
                    </a:lnTo>
                    <a:lnTo>
                      <a:pt x="12" y="13"/>
                    </a:lnTo>
                    <a:lnTo>
                      <a:pt x="10" y="14"/>
                    </a:lnTo>
                    <a:lnTo>
                      <a:pt x="5" y="16"/>
                    </a:lnTo>
                    <a:lnTo>
                      <a:pt x="3" y="17"/>
                    </a:lnTo>
                    <a:lnTo>
                      <a:pt x="2" y="17"/>
                    </a:lnTo>
                    <a:lnTo>
                      <a:pt x="0" y="19"/>
                    </a:lnTo>
                    <a:lnTo>
                      <a:pt x="0" y="19"/>
                    </a:lnTo>
                    <a:lnTo>
                      <a:pt x="0" y="18"/>
                    </a:lnTo>
                    <a:lnTo>
                      <a:pt x="0" y="17"/>
                    </a:lnTo>
                    <a:lnTo>
                      <a:pt x="1" y="16"/>
                    </a:lnTo>
                    <a:lnTo>
                      <a:pt x="1" y="16"/>
                    </a:lnTo>
                    <a:lnTo>
                      <a:pt x="7" y="12"/>
                    </a:lnTo>
                    <a:lnTo>
                      <a:pt x="14" y="8"/>
                    </a:lnTo>
                    <a:lnTo>
                      <a:pt x="20" y="4"/>
                    </a:lnTo>
                    <a:lnTo>
                      <a:pt x="27" y="0"/>
                    </a:lnTo>
                    <a:lnTo>
                      <a:pt x="27" y="1"/>
                    </a:lnTo>
                    <a:lnTo>
                      <a:pt x="28" y="1"/>
                    </a:lnTo>
                    <a:lnTo>
                      <a:pt x="29"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6" name="Freeform 91"/>
              <p:cNvSpPr>
                <a:spLocks/>
              </p:cNvSpPr>
              <p:nvPr/>
            </p:nvSpPr>
            <p:spPr bwMode="auto">
              <a:xfrm>
                <a:off x="5150" y="1149"/>
                <a:ext cx="6" cy="2"/>
              </a:xfrm>
              <a:custGeom>
                <a:avLst/>
                <a:gdLst>
                  <a:gd name="T0" fmla="*/ 6 w 6"/>
                  <a:gd name="T1" fmla="*/ 0 h 2"/>
                  <a:gd name="T2" fmla="*/ 3 w 6"/>
                  <a:gd name="T3" fmla="*/ 1 h 2"/>
                  <a:gd name="T4" fmla="*/ 2 w 6"/>
                  <a:gd name="T5" fmla="*/ 1 h 2"/>
                  <a:gd name="T6" fmla="*/ 0 w 6"/>
                  <a:gd name="T7" fmla="*/ 2 h 2"/>
                  <a:gd name="T8" fmla="*/ 1 w 6"/>
                  <a:gd name="T9" fmla="*/ 2 h 2"/>
                  <a:gd name="T10" fmla="*/ 1 w 6"/>
                  <a:gd name="T11" fmla="*/ 1 h 2"/>
                  <a:gd name="T12" fmla="*/ 2 w 6"/>
                  <a:gd name="T13" fmla="*/ 1 h 2"/>
                  <a:gd name="T14" fmla="*/ 3 w 6"/>
                  <a:gd name="T15" fmla="*/ 1 h 2"/>
                  <a:gd name="T16" fmla="*/ 4 w 6"/>
                  <a:gd name="T17" fmla="*/ 0 h 2"/>
                  <a:gd name="T18" fmla="*/ 5 w 6"/>
                  <a:gd name="T19" fmla="*/ 0 h 2"/>
                  <a:gd name="T20" fmla="*/ 6 w 6"/>
                  <a:gd name="T21"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2">
                    <a:moveTo>
                      <a:pt x="6" y="0"/>
                    </a:moveTo>
                    <a:lnTo>
                      <a:pt x="3" y="1"/>
                    </a:lnTo>
                    <a:lnTo>
                      <a:pt x="2" y="1"/>
                    </a:lnTo>
                    <a:lnTo>
                      <a:pt x="0" y="2"/>
                    </a:lnTo>
                    <a:lnTo>
                      <a:pt x="1" y="2"/>
                    </a:lnTo>
                    <a:lnTo>
                      <a:pt x="1" y="1"/>
                    </a:lnTo>
                    <a:lnTo>
                      <a:pt x="2" y="1"/>
                    </a:lnTo>
                    <a:lnTo>
                      <a:pt x="3" y="1"/>
                    </a:lnTo>
                    <a:lnTo>
                      <a:pt x="4" y="0"/>
                    </a:lnTo>
                    <a:lnTo>
                      <a:pt x="5" y="0"/>
                    </a:lnTo>
                    <a:lnTo>
                      <a:pt x="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7" name="Freeform 92"/>
              <p:cNvSpPr>
                <a:spLocks/>
              </p:cNvSpPr>
              <p:nvPr/>
            </p:nvSpPr>
            <p:spPr bwMode="auto">
              <a:xfrm>
                <a:off x="5182" y="1149"/>
                <a:ext cx="7" cy="4"/>
              </a:xfrm>
              <a:custGeom>
                <a:avLst/>
                <a:gdLst>
                  <a:gd name="T0" fmla="*/ 5 w 7"/>
                  <a:gd name="T1" fmla="*/ 0 h 4"/>
                  <a:gd name="T2" fmla="*/ 5 w 7"/>
                  <a:gd name="T3" fmla="*/ 1 h 4"/>
                  <a:gd name="T4" fmla="*/ 4 w 7"/>
                  <a:gd name="T5" fmla="*/ 1 h 4"/>
                  <a:gd name="T6" fmla="*/ 3 w 7"/>
                  <a:gd name="T7" fmla="*/ 1 h 4"/>
                  <a:gd name="T8" fmla="*/ 2 w 7"/>
                  <a:gd name="T9" fmla="*/ 1 h 4"/>
                  <a:gd name="T10" fmla="*/ 1 w 7"/>
                  <a:gd name="T11" fmla="*/ 2 h 4"/>
                  <a:gd name="T12" fmla="*/ 2 w 7"/>
                  <a:gd name="T13" fmla="*/ 2 h 4"/>
                  <a:gd name="T14" fmla="*/ 3 w 7"/>
                  <a:gd name="T15" fmla="*/ 2 h 4"/>
                  <a:gd name="T16" fmla="*/ 6 w 7"/>
                  <a:gd name="T17" fmla="*/ 1 h 4"/>
                  <a:gd name="T18" fmla="*/ 6 w 7"/>
                  <a:gd name="T19" fmla="*/ 2 h 4"/>
                  <a:gd name="T20" fmla="*/ 7 w 7"/>
                  <a:gd name="T21" fmla="*/ 3 h 4"/>
                  <a:gd name="T22" fmla="*/ 4 w 7"/>
                  <a:gd name="T23" fmla="*/ 4 h 4"/>
                  <a:gd name="T24" fmla="*/ 2 w 7"/>
                  <a:gd name="T25" fmla="*/ 4 h 4"/>
                  <a:gd name="T26" fmla="*/ 1 w 7"/>
                  <a:gd name="T27" fmla="*/ 3 h 4"/>
                  <a:gd name="T28" fmla="*/ 1 w 7"/>
                  <a:gd name="T29" fmla="*/ 2 h 4"/>
                  <a:gd name="T30" fmla="*/ 0 w 7"/>
                  <a:gd name="T31" fmla="*/ 2 h 4"/>
                  <a:gd name="T32" fmla="*/ 0 w 7"/>
                  <a:gd name="T33" fmla="*/ 1 h 4"/>
                  <a:gd name="T34" fmla="*/ 0 w 7"/>
                  <a:gd name="T35" fmla="*/ 1 h 4"/>
                  <a:gd name="T36" fmla="*/ 3 w 7"/>
                  <a:gd name="T37" fmla="*/ 0 h 4"/>
                  <a:gd name="T38" fmla="*/ 5 w 7"/>
                  <a:gd name="T3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 h="4">
                    <a:moveTo>
                      <a:pt x="5" y="0"/>
                    </a:moveTo>
                    <a:lnTo>
                      <a:pt x="5" y="1"/>
                    </a:lnTo>
                    <a:lnTo>
                      <a:pt x="4" y="1"/>
                    </a:lnTo>
                    <a:lnTo>
                      <a:pt x="3" y="1"/>
                    </a:lnTo>
                    <a:lnTo>
                      <a:pt x="2" y="1"/>
                    </a:lnTo>
                    <a:lnTo>
                      <a:pt x="1" y="2"/>
                    </a:lnTo>
                    <a:lnTo>
                      <a:pt x="2" y="2"/>
                    </a:lnTo>
                    <a:lnTo>
                      <a:pt x="3" y="2"/>
                    </a:lnTo>
                    <a:lnTo>
                      <a:pt x="6" y="1"/>
                    </a:lnTo>
                    <a:lnTo>
                      <a:pt x="6" y="2"/>
                    </a:lnTo>
                    <a:lnTo>
                      <a:pt x="7" y="3"/>
                    </a:lnTo>
                    <a:lnTo>
                      <a:pt x="4" y="4"/>
                    </a:lnTo>
                    <a:lnTo>
                      <a:pt x="2" y="4"/>
                    </a:lnTo>
                    <a:lnTo>
                      <a:pt x="1" y="3"/>
                    </a:lnTo>
                    <a:lnTo>
                      <a:pt x="1" y="2"/>
                    </a:lnTo>
                    <a:lnTo>
                      <a:pt x="0" y="2"/>
                    </a:lnTo>
                    <a:lnTo>
                      <a:pt x="0" y="1"/>
                    </a:lnTo>
                    <a:lnTo>
                      <a:pt x="0" y="1"/>
                    </a:lnTo>
                    <a:lnTo>
                      <a:pt x="3" y="0"/>
                    </a:lnTo>
                    <a:lnTo>
                      <a:pt x="5"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8" name="Freeform 93"/>
              <p:cNvSpPr>
                <a:spLocks/>
              </p:cNvSpPr>
              <p:nvPr/>
            </p:nvSpPr>
            <p:spPr bwMode="auto">
              <a:xfrm>
                <a:off x="5097" y="1149"/>
                <a:ext cx="16" cy="9"/>
              </a:xfrm>
              <a:custGeom>
                <a:avLst/>
                <a:gdLst>
                  <a:gd name="T0" fmla="*/ 16 w 16"/>
                  <a:gd name="T1" fmla="*/ 1 h 9"/>
                  <a:gd name="T2" fmla="*/ 9 w 16"/>
                  <a:gd name="T3" fmla="*/ 5 h 9"/>
                  <a:gd name="T4" fmla="*/ 2 w 16"/>
                  <a:gd name="T5" fmla="*/ 9 h 9"/>
                  <a:gd name="T6" fmla="*/ 0 w 16"/>
                  <a:gd name="T7" fmla="*/ 7 h 9"/>
                  <a:gd name="T8" fmla="*/ 2 w 16"/>
                  <a:gd name="T9" fmla="*/ 6 h 9"/>
                  <a:gd name="T10" fmla="*/ 3 w 16"/>
                  <a:gd name="T11" fmla="*/ 5 h 9"/>
                  <a:gd name="T12" fmla="*/ 6 w 16"/>
                  <a:gd name="T13" fmla="*/ 4 h 9"/>
                  <a:gd name="T14" fmla="*/ 8 w 16"/>
                  <a:gd name="T15" fmla="*/ 3 h 9"/>
                  <a:gd name="T16" fmla="*/ 10 w 16"/>
                  <a:gd name="T17" fmla="*/ 2 h 9"/>
                  <a:gd name="T18" fmla="*/ 12 w 16"/>
                  <a:gd name="T19" fmla="*/ 1 h 9"/>
                  <a:gd name="T20" fmla="*/ 15 w 16"/>
                  <a:gd name="T21" fmla="*/ 0 h 9"/>
                  <a:gd name="T22" fmla="*/ 15 w 16"/>
                  <a:gd name="T23" fmla="*/ 0 h 9"/>
                  <a:gd name="T24" fmla="*/ 16 w 16"/>
                  <a:gd name="T25" fmla="*/ 1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9">
                    <a:moveTo>
                      <a:pt x="16" y="1"/>
                    </a:moveTo>
                    <a:lnTo>
                      <a:pt x="9" y="5"/>
                    </a:lnTo>
                    <a:lnTo>
                      <a:pt x="2" y="9"/>
                    </a:lnTo>
                    <a:lnTo>
                      <a:pt x="0" y="7"/>
                    </a:lnTo>
                    <a:lnTo>
                      <a:pt x="2" y="6"/>
                    </a:lnTo>
                    <a:lnTo>
                      <a:pt x="3" y="5"/>
                    </a:lnTo>
                    <a:lnTo>
                      <a:pt x="6" y="4"/>
                    </a:lnTo>
                    <a:lnTo>
                      <a:pt x="8" y="3"/>
                    </a:lnTo>
                    <a:lnTo>
                      <a:pt x="10" y="2"/>
                    </a:lnTo>
                    <a:lnTo>
                      <a:pt x="12" y="1"/>
                    </a:lnTo>
                    <a:lnTo>
                      <a:pt x="15" y="0"/>
                    </a:lnTo>
                    <a:lnTo>
                      <a:pt x="15" y="0"/>
                    </a:lnTo>
                    <a:lnTo>
                      <a:pt x="1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9" name="Freeform 94"/>
              <p:cNvSpPr>
                <a:spLocks/>
              </p:cNvSpPr>
              <p:nvPr/>
            </p:nvSpPr>
            <p:spPr bwMode="auto">
              <a:xfrm>
                <a:off x="5134" y="1150"/>
                <a:ext cx="8" cy="4"/>
              </a:xfrm>
              <a:custGeom>
                <a:avLst/>
                <a:gdLst>
                  <a:gd name="T0" fmla="*/ 8 w 8"/>
                  <a:gd name="T1" fmla="*/ 0 h 4"/>
                  <a:gd name="T2" fmla="*/ 6 w 8"/>
                  <a:gd name="T3" fmla="*/ 2 h 4"/>
                  <a:gd name="T4" fmla="*/ 5 w 8"/>
                  <a:gd name="T5" fmla="*/ 3 h 4"/>
                  <a:gd name="T6" fmla="*/ 1 w 8"/>
                  <a:gd name="T7" fmla="*/ 4 h 4"/>
                  <a:gd name="T8" fmla="*/ 1 w 8"/>
                  <a:gd name="T9" fmla="*/ 4 h 4"/>
                  <a:gd name="T10" fmla="*/ 0 w 8"/>
                  <a:gd name="T11" fmla="*/ 3 h 4"/>
                  <a:gd name="T12" fmla="*/ 4 w 8"/>
                  <a:gd name="T13" fmla="*/ 1 h 4"/>
                  <a:gd name="T14" fmla="*/ 5 w 8"/>
                  <a:gd name="T15" fmla="*/ 0 h 4"/>
                  <a:gd name="T16" fmla="*/ 7 w 8"/>
                  <a:gd name="T17" fmla="*/ 0 h 4"/>
                  <a:gd name="T18" fmla="*/ 8 w 8"/>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4">
                    <a:moveTo>
                      <a:pt x="8" y="0"/>
                    </a:moveTo>
                    <a:lnTo>
                      <a:pt x="6" y="2"/>
                    </a:lnTo>
                    <a:lnTo>
                      <a:pt x="5" y="3"/>
                    </a:lnTo>
                    <a:lnTo>
                      <a:pt x="1" y="4"/>
                    </a:lnTo>
                    <a:lnTo>
                      <a:pt x="1" y="4"/>
                    </a:lnTo>
                    <a:lnTo>
                      <a:pt x="0" y="3"/>
                    </a:lnTo>
                    <a:lnTo>
                      <a:pt x="4" y="1"/>
                    </a:lnTo>
                    <a:lnTo>
                      <a:pt x="5" y="0"/>
                    </a:lnTo>
                    <a:lnTo>
                      <a:pt x="7" y="0"/>
                    </a:lnTo>
                    <a:lnTo>
                      <a:pt x="8"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0" name="Freeform 95"/>
              <p:cNvSpPr>
                <a:spLocks/>
              </p:cNvSpPr>
              <p:nvPr/>
            </p:nvSpPr>
            <p:spPr bwMode="auto">
              <a:xfrm>
                <a:off x="5099" y="1151"/>
                <a:ext cx="25" cy="22"/>
              </a:xfrm>
              <a:custGeom>
                <a:avLst/>
                <a:gdLst>
                  <a:gd name="T0" fmla="*/ 17 w 25"/>
                  <a:gd name="T1" fmla="*/ 2 h 22"/>
                  <a:gd name="T2" fmla="*/ 9 w 25"/>
                  <a:gd name="T3" fmla="*/ 6 h 22"/>
                  <a:gd name="T4" fmla="*/ 2 w 25"/>
                  <a:gd name="T5" fmla="*/ 10 h 22"/>
                  <a:gd name="T6" fmla="*/ 3 w 25"/>
                  <a:gd name="T7" fmla="*/ 10 h 22"/>
                  <a:gd name="T8" fmla="*/ 10 w 25"/>
                  <a:gd name="T9" fmla="*/ 7 h 22"/>
                  <a:gd name="T10" fmla="*/ 14 w 25"/>
                  <a:gd name="T11" fmla="*/ 5 h 22"/>
                  <a:gd name="T12" fmla="*/ 18 w 25"/>
                  <a:gd name="T13" fmla="*/ 3 h 22"/>
                  <a:gd name="T14" fmla="*/ 18 w 25"/>
                  <a:gd name="T15" fmla="*/ 4 h 22"/>
                  <a:gd name="T16" fmla="*/ 18 w 25"/>
                  <a:gd name="T17" fmla="*/ 5 h 22"/>
                  <a:gd name="T18" fmla="*/ 11 w 25"/>
                  <a:gd name="T19" fmla="*/ 9 h 22"/>
                  <a:gd name="T20" fmla="*/ 4 w 25"/>
                  <a:gd name="T21" fmla="*/ 12 h 22"/>
                  <a:gd name="T22" fmla="*/ 4 w 25"/>
                  <a:gd name="T23" fmla="*/ 13 h 22"/>
                  <a:gd name="T24" fmla="*/ 4 w 25"/>
                  <a:gd name="T25" fmla="*/ 13 h 22"/>
                  <a:gd name="T26" fmla="*/ 4 w 25"/>
                  <a:gd name="T27" fmla="*/ 13 h 22"/>
                  <a:gd name="T28" fmla="*/ 5 w 25"/>
                  <a:gd name="T29" fmla="*/ 13 h 22"/>
                  <a:gd name="T30" fmla="*/ 5 w 25"/>
                  <a:gd name="T31" fmla="*/ 12 h 22"/>
                  <a:gd name="T32" fmla="*/ 12 w 25"/>
                  <a:gd name="T33" fmla="*/ 9 h 22"/>
                  <a:gd name="T34" fmla="*/ 18 w 25"/>
                  <a:gd name="T35" fmla="*/ 6 h 22"/>
                  <a:gd name="T36" fmla="*/ 19 w 25"/>
                  <a:gd name="T37" fmla="*/ 5 h 22"/>
                  <a:gd name="T38" fmla="*/ 19 w 25"/>
                  <a:gd name="T39" fmla="*/ 6 h 22"/>
                  <a:gd name="T40" fmla="*/ 20 w 25"/>
                  <a:gd name="T41" fmla="*/ 6 h 22"/>
                  <a:gd name="T42" fmla="*/ 20 w 25"/>
                  <a:gd name="T43" fmla="*/ 7 h 22"/>
                  <a:gd name="T44" fmla="*/ 21 w 25"/>
                  <a:gd name="T45" fmla="*/ 8 h 22"/>
                  <a:gd name="T46" fmla="*/ 21 w 25"/>
                  <a:gd name="T47" fmla="*/ 8 h 22"/>
                  <a:gd name="T48" fmla="*/ 14 w 25"/>
                  <a:gd name="T49" fmla="*/ 12 h 22"/>
                  <a:gd name="T50" fmla="*/ 16 w 25"/>
                  <a:gd name="T51" fmla="*/ 11 h 22"/>
                  <a:gd name="T52" fmla="*/ 18 w 25"/>
                  <a:gd name="T53" fmla="*/ 11 h 22"/>
                  <a:gd name="T54" fmla="*/ 22 w 25"/>
                  <a:gd name="T55" fmla="*/ 9 h 22"/>
                  <a:gd name="T56" fmla="*/ 22 w 25"/>
                  <a:gd name="T57" fmla="*/ 10 h 22"/>
                  <a:gd name="T58" fmla="*/ 23 w 25"/>
                  <a:gd name="T59" fmla="*/ 12 h 22"/>
                  <a:gd name="T60" fmla="*/ 20 w 25"/>
                  <a:gd name="T61" fmla="*/ 13 h 22"/>
                  <a:gd name="T62" fmla="*/ 18 w 25"/>
                  <a:gd name="T63" fmla="*/ 14 h 22"/>
                  <a:gd name="T64" fmla="*/ 21 w 25"/>
                  <a:gd name="T65" fmla="*/ 13 h 22"/>
                  <a:gd name="T66" fmla="*/ 23 w 25"/>
                  <a:gd name="T67" fmla="*/ 12 h 22"/>
                  <a:gd name="T68" fmla="*/ 24 w 25"/>
                  <a:gd name="T69" fmla="*/ 13 h 22"/>
                  <a:gd name="T70" fmla="*/ 25 w 25"/>
                  <a:gd name="T71" fmla="*/ 14 h 22"/>
                  <a:gd name="T72" fmla="*/ 25 w 25"/>
                  <a:gd name="T73" fmla="*/ 14 h 22"/>
                  <a:gd name="T74" fmla="*/ 22 w 25"/>
                  <a:gd name="T75" fmla="*/ 16 h 22"/>
                  <a:gd name="T76" fmla="*/ 19 w 25"/>
                  <a:gd name="T77" fmla="*/ 17 h 22"/>
                  <a:gd name="T78" fmla="*/ 16 w 25"/>
                  <a:gd name="T79" fmla="*/ 19 h 22"/>
                  <a:gd name="T80" fmla="*/ 13 w 25"/>
                  <a:gd name="T81" fmla="*/ 20 h 22"/>
                  <a:gd name="T82" fmla="*/ 12 w 25"/>
                  <a:gd name="T83" fmla="*/ 21 h 22"/>
                  <a:gd name="T84" fmla="*/ 12 w 25"/>
                  <a:gd name="T85" fmla="*/ 21 h 22"/>
                  <a:gd name="T86" fmla="*/ 11 w 25"/>
                  <a:gd name="T87" fmla="*/ 22 h 22"/>
                  <a:gd name="T88" fmla="*/ 10 w 25"/>
                  <a:gd name="T89" fmla="*/ 22 h 22"/>
                  <a:gd name="T90" fmla="*/ 9 w 25"/>
                  <a:gd name="T91" fmla="*/ 21 h 22"/>
                  <a:gd name="T92" fmla="*/ 8 w 25"/>
                  <a:gd name="T93" fmla="*/ 20 h 22"/>
                  <a:gd name="T94" fmla="*/ 6 w 25"/>
                  <a:gd name="T95" fmla="*/ 16 h 22"/>
                  <a:gd name="T96" fmla="*/ 5 w 25"/>
                  <a:gd name="T97" fmla="*/ 15 h 22"/>
                  <a:gd name="T98" fmla="*/ 5 w 25"/>
                  <a:gd name="T99" fmla="*/ 14 h 22"/>
                  <a:gd name="T100" fmla="*/ 4 w 25"/>
                  <a:gd name="T101" fmla="*/ 14 h 22"/>
                  <a:gd name="T102" fmla="*/ 0 w 25"/>
                  <a:gd name="T103" fmla="*/ 8 h 22"/>
                  <a:gd name="T104" fmla="*/ 2 w 25"/>
                  <a:gd name="T105" fmla="*/ 7 h 22"/>
                  <a:gd name="T106" fmla="*/ 3 w 25"/>
                  <a:gd name="T107" fmla="*/ 6 h 22"/>
                  <a:gd name="T108" fmla="*/ 4 w 25"/>
                  <a:gd name="T109" fmla="*/ 6 h 22"/>
                  <a:gd name="T110" fmla="*/ 14 w 25"/>
                  <a:gd name="T111" fmla="*/ 0 h 22"/>
                  <a:gd name="T112" fmla="*/ 15 w 25"/>
                  <a:gd name="T113" fmla="*/ 0 h 22"/>
                  <a:gd name="T114" fmla="*/ 16 w 25"/>
                  <a:gd name="T115" fmla="*/ 1 h 22"/>
                  <a:gd name="T116" fmla="*/ 17 w 25"/>
                  <a:gd name="T117"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 h="22">
                    <a:moveTo>
                      <a:pt x="17" y="2"/>
                    </a:moveTo>
                    <a:lnTo>
                      <a:pt x="9" y="6"/>
                    </a:lnTo>
                    <a:lnTo>
                      <a:pt x="2" y="10"/>
                    </a:lnTo>
                    <a:lnTo>
                      <a:pt x="3" y="10"/>
                    </a:lnTo>
                    <a:lnTo>
                      <a:pt x="10" y="7"/>
                    </a:lnTo>
                    <a:lnTo>
                      <a:pt x="14" y="5"/>
                    </a:lnTo>
                    <a:lnTo>
                      <a:pt x="18" y="3"/>
                    </a:lnTo>
                    <a:lnTo>
                      <a:pt x="18" y="4"/>
                    </a:lnTo>
                    <a:lnTo>
                      <a:pt x="18" y="5"/>
                    </a:lnTo>
                    <a:lnTo>
                      <a:pt x="11" y="9"/>
                    </a:lnTo>
                    <a:lnTo>
                      <a:pt x="4" y="12"/>
                    </a:lnTo>
                    <a:lnTo>
                      <a:pt x="4" y="13"/>
                    </a:lnTo>
                    <a:lnTo>
                      <a:pt x="4" y="13"/>
                    </a:lnTo>
                    <a:lnTo>
                      <a:pt x="4" y="13"/>
                    </a:lnTo>
                    <a:lnTo>
                      <a:pt x="5" y="13"/>
                    </a:lnTo>
                    <a:lnTo>
                      <a:pt x="5" y="12"/>
                    </a:lnTo>
                    <a:lnTo>
                      <a:pt x="12" y="9"/>
                    </a:lnTo>
                    <a:lnTo>
                      <a:pt x="18" y="6"/>
                    </a:lnTo>
                    <a:lnTo>
                      <a:pt x="19" y="5"/>
                    </a:lnTo>
                    <a:lnTo>
                      <a:pt x="19" y="6"/>
                    </a:lnTo>
                    <a:lnTo>
                      <a:pt x="20" y="6"/>
                    </a:lnTo>
                    <a:lnTo>
                      <a:pt x="20" y="7"/>
                    </a:lnTo>
                    <a:lnTo>
                      <a:pt x="21" y="8"/>
                    </a:lnTo>
                    <a:lnTo>
                      <a:pt x="21" y="8"/>
                    </a:lnTo>
                    <a:lnTo>
                      <a:pt x="14" y="12"/>
                    </a:lnTo>
                    <a:lnTo>
                      <a:pt x="16" y="11"/>
                    </a:lnTo>
                    <a:lnTo>
                      <a:pt x="18" y="11"/>
                    </a:lnTo>
                    <a:lnTo>
                      <a:pt x="22" y="9"/>
                    </a:lnTo>
                    <a:lnTo>
                      <a:pt x="22" y="10"/>
                    </a:lnTo>
                    <a:lnTo>
                      <a:pt x="23" y="12"/>
                    </a:lnTo>
                    <a:lnTo>
                      <a:pt x="20" y="13"/>
                    </a:lnTo>
                    <a:lnTo>
                      <a:pt x="18" y="14"/>
                    </a:lnTo>
                    <a:lnTo>
                      <a:pt x="21" y="13"/>
                    </a:lnTo>
                    <a:lnTo>
                      <a:pt x="23" y="12"/>
                    </a:lnTo>
                    <a:lnTo>
                      <a:pt x="24" y="13"/>
                    </a:lnTo>
                    <a:lnTo>
                      <a:pt x="25" y="14"/>
                    </a:lnTo>
                    <a:lnTo>
                      <a:pt x="25" y="14"/>
                    </a:lnTo>
                    <a:lnTo>
                      <a:pt x="22" y="16"/>
                    </a:lnTo>
                    <a:lnTo>
                      <a:pt x="19" y="17"/>
                    </a:lnTo>
                    <a:lnTo>
                      <a:pt x="16" y="19"/>
                    </a:lnTo>
                    <a:lnTo>
                      <a:pt x="13" y="20"/>
                    </a:lnTo>
                    <a:lnTo>
                      <a:pt x="12" y="21"/>
                    </a:lnTo>
                    <a:lnTo>
                      <a:pt x="12" y="21"/>
                    </a:lnTo>
                    <a:lnTo>
                      <a:pt x="11" y="22"/>
                    </a:lnTo>
                    <a:lnTo>
                      <a:pt x="10" y="22"/>
                    </a:lnTo>
                    <a:lnTo>
                      <a:pt x="9" y="21"/>
                    </a:lnTo>
                    <a:lnTo>
                      <a:pt x="8" y="20"/>
                    </a:lnTo>
                    <a:lnTo>
                      <a:pt x="6" y="16"/>
                    </a:lnTo>
                    <a:lnTo>
                      <a:pt x="5" y="15"/>
                    </a:lnTo>
                    <a:lnTo>
                      <a:pt x="5" y="14"/>
                    </a:lnTo>
                    <a:lnTo>
                      <a:pt x="4" y="14"/>
                    </a:lnTo>
                    <a:lnTo>
                      <a:pt x="0" y="8"/>
                    </a:lnTo>
                    <a:lnTo>
                      <a:pt x="2" y="7"/>
                    </a:lnTo>
                    <a:lnTo>
                      <a:pt x="3" y="6"/>
                    </a:lnTo>
                    <a:lnTo>
                      <a:pt x="4" y="6"/>
                    </a:lnTo>
                    <a:lnTo>
                      <a:pt x="14" y="0"/>
                    </a:lnTo>
                    <a:lnTo>
                      <a:pt x="15" y="0"/>
                    </a:lnTo>
                    <a:lnTo>
                      <a:pt x="16" y="1"/>
                    </a:lnTo>
                    <a:lnTo>
                      <a:pt x="17"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1" name="Freeform 96"/>
              <p:cNvSpPr>
                <a:spLocks/>
              </p:cNvSpPr>
              <p:nvPr/>
            </p:nvSpPr>
            <p:spPr bwMode="auto">
              <a:xfrm>
                <a:off x="5136" y="1151"/>
                <a:ext cx="8" cy="6"/>
              </a:xfrm>
              <a:custGeom>
                <a:avLst/>
                <a:gdLst>
                  <a:gd name="T0" fmla="*/ 8 w 8"/>
                  <a:gd name="T1" fmla="*/ 2 h 6"/>
                  <a:gd name="T2" fmla="*/ 4 w 8"/>
                  <a:gd name="T3" fmla="*/ 4 h 6"/>
                  <a:gd name="T4" fmla="*/ 1 w 8"/>
                  <a:gd name="T5" fmla="*/ 6 h 6"/>
                  <a:gd name="T6" fmla="*/ 0 w 8"/>
                  <a:gd name="T7" fmla="*/ 5 h 6"/>
                  <a:gd name="T8" fmla="*/ 0 w 8"/>
                  <a:gd name="T9" fmla="*/ 4 h 6"/>
                  <a:gd name="T10" fmla="*/ 0 w 8"/>
                  <a:gd name="T11" fmla="*/ 4 h 6"/>
                  <a:gd name="T12" fmla="*/ 6 w 8"/>
                  <a:gd name="T13" fmla="*/ 0 h 6"/>
                  <a:gd name="T14" fmla="*/ 7 w 8"/>
                  <a:gd name="T15" fmla="*/ 1 h 6"/>
                  <a:gd name="T16" fmla="*/ 8 w 8"/>
                  <a:gd name="T17" fmla="*/ 2 h 6"/>
                  <a:gd name="T18" fmla="*/ 8 w 8"/>
                  <a:gd name="T19"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6">
                    <a:moveTo>
                      <a:pt x="8" y="2"/>
                    </a:moveTo>
                    <a:lnTo>
                      <a:pt x="4" y="4"/>
                    </a:lnTo>
                    <a:lnTo>
                      <a:pt x="1" y="6"/>
                    </a:lnTo>
                    <a:lnTo>
                      <a:pt x="0" y="5"/>
                    </a:lnTo>
                    <a:lnTo>
                      <a:pt x="0" y="4"/>
                    </a:lnTo>
                    <a:lnTo>
                      <a:pt x="0" y="4"/>
                    </a:lnTo>
                    <a:lnTo>
                      <a:pt x="6" y="0"/>
                    </a:lnTo>
                    <a:lnTo>
                      <a:pt x="7" y="1"/>
                    </a:lnTo>
                    <a:lnTo>
                      <a:pt x="8" y="2"/>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2" name="Freeform 97"/>
              <p:cNvSpPr>
                <a:spLocks/>
              </p:cNvSpPr>
              <p:nvPr/>
            </p:nvSpPr>
            <p:spPr bwMode="auto">
              <a:xfrm>
                <a:off x="5072" y="1152"/>
                <a:ext cx="20" cy="14"/>
              </a:xfrm>
              <a:custGeom>
                <a:avLst/>
                <a:gdLst>
                  <a:gd name="T0" fmla="*/ 19 w 20"/>
                  <a:gd name="T1" fmla="*/ 1 h 14"/>
                  <a:gd name="T2" fmla="*/ 19 w 20"/>
                  <a:gd name="T3" fmla="*/ 2 h 14"/>
                  <a:gd name="T4" fmla="*/ 19 w 20"/>
                  <a:gd name="T5" fmla="*/ 2 h 14"/>
                  <a:gd name="T6" fmla="*/ 18 w 20"/>
                  <a:gd name="T7" fmla="*/ 3 h 14"/>
                  <a:gd name="T8" fmla="*/ 19 w 20"/>
                  <a:gd name="T9" fmla="*/ 3 h 14"/>
                  <a:gd name="T10" fmla="*/ 19 w 20"/>
                  <a:gd name="T11" fmla="*/ 3 h 14"/>
                  <a:gd name="T12" fmla="*/ 20 w 20"/>
                  <a:gd name="T13" fmla="*/ 3 h 14"/>
                  <a:gd name="T14" fmla="*/ 20 w 20"/>
                  <a:gd name="T15" fmla="*/ 4 h 14"/>
                  <a:gd name="T16" fmla="*/ 20 w 20"/>
                  <a:gd name="T17" fmla="*/ 4 h 14"/>
                  <a:gd name="T18" fmla="*/ 20 w 20"/>
                  <a:gd name="T19" fmla="*/ 4 h 14"/>
                  <a:gd name="T20" fmla="*/ 19 w 20"/>
                  <a:gd name="T21" fmla="*/ 5 h 14"/>
                  <a:gd name="T22" fmla="*/ 18 w 20"/>
                  <a:gd name="T23" fmla="*/ 5 h 14"/>
                  <a:gd name="T24" fmla="*/ 12 w 20"/>
                  <a:gd name="T25" fmla="*/ 10 h 14"/>
                  <a:gd name="T26" fmla="*/ 5 w 20"/>
                  <a:gd name="T27" fmla="*/ 14 h 14"/>
                  <a:gd name="T28" fmla="*/ 5 w 20"/>
                  <a:gd name="T29" fmla="*/ 14 h 14"/>
                  <a:gd name="T30" fmla="*/ 4 w 20"/>
                  <a:gd name="T31" fmla="*/ 13 h 14"/>
                  <a:gd name="T32" fmla="*/ 3 w 20"/>
                  <a:gd name="T33" fmla="*/ 12 h 14"/>
                  <a:gd name="T34" fmla="*/ 1 w 20"/>
                  <a:gd name="T35" fmla="*/ 11 h 14"/>
                  <a:gd name="T36" fmla="*/ 0 w 20"/>
                  <a:gd name="T37" fmla="*/ 10 h 14"/>
                  <a:gd name="T38" fmla="*/ 2 w 20"/>
                  <a:gd name="T39" fmla="*/ 8 h 14"/>
                  <a:gd name="T40" fmla="*/ 4 w 20"/>
                  <a:gd name="T41" fmla="*/ 7 h 14"/>
                  <a:gd name="T42" fmla="*/ 5 w 20"/>
                  <a:gd name="T43" fmla="*/ 7 h 14"/>
                  <a:gd name="T44" fmla="*/ 5 w 20"/>
                  <a:gd name="T45" fmla="*/ 7 h 14"/>
                  <a:gd name="T46" fmla="*/ 6 w 20"/>
                  <a:gd name="T47" fmla="*/ 6 h 14"/>
                  <a:gd name="T48" fmla="*/ 6 w 20"/>
                  <a:gd name="T49" fmla="*/ 6 h 14"/>
                  <a:gd name="T50" fmla="*/ 9 w 20"/>
                  <a:gd name="T51" fmla="*/ 5 h 14"/>
                  <a:gd name="T52" fmla="*/ 12 w 20"/>
                  <a:gd name="T53" fmla="*/ 3 h 14"/>
                  <a:gd name="T54" fmla="*/ 15 w 20"/>
                  <a:gd name="T55" fmla="*/ 1 h 14"/>
                  <a:gd name="T56" fmla="*/ 18 w 20"/>
                  <a:gd name="T57" fmla="*/ 0 h 14"/>
                  <a:gd name="T58" fmla="*/ 19 w 20"/>
                  <a:gd name="T59"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0" h="14">
                    <a:moveTo>
                      <a:pt x="19" y="1"/>
                    </a:moveTo>
                    <a:lnTo>
                      <a:pt x="19" y="2"/>
                    </a:lnTo>
                    <a:lnTo>
                      <a:pt x="19" y="2"/>
                    </a:lnTo>
                    <a:lnTo>
                      <a:pt x="18" y="3"/>
                    </a:lnTo>
                    <a:lnTo>
                      <a:pt x="19" y="3"/>
                    </a:lnTo>
                    <a:lnTo>
                      <a:pt x="19" y="3"/>
                    </a:lnTo>
                    <a:lnTo>
                      <a:pt x="20" y="3"/>
                    </a:lnTo>
                    <a:lnTo>
                      <a:pt x="20" y="4"/>
                    </a:lnTo>
                    <a:lnTo>
                      <a:pt x="20" y="4"/>
                    </a:lnTo>
                    <a:lnTo>
                      <a:pt x="20" y="4"/>
                    </a:lnTo>
                    <a:lnTo>
                      <a:pt x="19" y="5"/>
                    </a:lnTo>
                    <a:lnTo>
                      <a:pt x="18" y="5"/>
                    </a:lnTo>
                    <a:lnTo>
                      <a:pt x="12" y="10"/>
                    </a:lnTo>
                    <a:lnTo>
                      <a:pt x="5" y="14"/>
                    </a:lnTo>
                    <a:lnTo>
                      <a:pt x="5" y="14"/>
                    </a:lnTo>
                    <a:lnTo>
                      <a:pt x="4" y="13"/>
                    </a:lnTo>
                    <a:lnTo>
                      <a:pt x="3" y="12"/>
                    </a:lnTo>
                    <a:lnTo>
                      <a:pt x="1" y="11"/>
                    </a:lnTo>
                    <a:lnTo>
                      <a:pt x="0" y="10"/>
                    </a:lnTo>
                    <a:lnTo>
                      <a:pt x="2" y="8"/>
                    </a:lnTo>
                    <a:lnTo>
                      <a:pt x="4" y="7"/>
                    </a:lnTo>
                    <a:lnTo>
                      <a:pt x="5" y="7"/>
                    </a:lnTo>
                    <a:lnTo>
                      <a:pt x="5" y="7"/>
                    </a:lnTo>
                    <a:lnTo>
                      <a:pt x="6" y="6"/>
                    </a:lnTo>
                    <a:lnTo>
                      <a:pt x="6" y="6"/>
                    </a:lnTo>
                    <a:lnTo>
                      <a:pt x="9" y="5"/>
                    </a:lnTo>
                    <a:lnTo>
                      <a:pt x="12" y="3"/>
                    </a:lnTo>
                    <a:lnTo>
                      <a:pt x="15" y="1"/>
                    </a:lnTo>
                    <a:lnTo>
                      <a:pt x="18" y="0"/>
                    </a:lnTo>
                    <a:lnTo>
                      <a:pt x="1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3" name="Freeform 98"/>
              <p:cNvSpPr>
                <a:spLocks/>
              </p:cNvSpPr>
              <p:nvPr/>
            </p:nvSpPr>
            <p:spPr bwMode="auto">
              <a:xfrm>
                <a:off x="5184" y="1153"/>
                <a:ext cx="6" cy="2"/>
              </a:xfrm>
              <a:custGeom>
                <a:avLst/>
                <a:gdLst>
                  <a:gd name="T0" fmla="*/ 6 w 6"/>
                  <a:gd name="T1" fmla="*/ 1 h 2"/>
                  <a:gd name="T2" fmla="*/ 5 w 6"/>
                  <a:gd name="T3" fmla="*/ 2 h 2"/>
                  <a:gd name="T4" fmla="*/ 4 w 6"/>
                  <a:gd name="T5" fmla="*/ 2 h 2"/>
                  <a:gd name="T6" fmla="*/ 2 w 6"/>
                  <a:gd name="T7" fmla="*/ 2 h 2"/>
                  <a:gd name="T8" fmla="*/ 1 w 6"/>
                  <a:gd name="T9" fmla="*/ 2 h 2"/>
                  <a:gd name="T10" fmla="*/ 1 w 6"/>
                  <a:gd name="T11" fmla="*/ 2 h 2"/>
                  <a:gd name="T12" fmla="*/ 1 w 6"/>
                  <a:gd name="T13" fmla="*/ 1 h 2"/>
                  <a:gd name="T14" fmla="*/ 0 w 6"/>
                  <a:gd name="T15" fmla="*/ 1 h 2"/>
                  <a:gd name="T16" fmla="*/ 3 w 6"/>
                  <a:gd name="T17" fmla="*/ 0 h 2"/>
                  <a:gd name="T18" fmla="*/ 4 w 6"/>
                  <a:gd name="T19" fmla="*/ 0 h 2"/>
                  <a:gd name="T20" fmla="*/ 5 w 6"/>
                  <a:gd name="T21" fmla="*/ 0 h 2"/>
                  <a:gd name="T22" fmla="*/ 6 w 6"/>
                  <a:gd name="T23" fmla="*/ 0 h 2"/>
                  <a:gd name="T24" fmla="*/ 6 w 6"/>
                  <a:gd name="T25"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2">
                    <a:moveTo>
                      <a:pt x="6" y="1"/>
                    </a:moveTo>
                    <a:lnTo>
                      <a:pt x="5" y="2"/>
                    </a:lnTo>
                    <a:lnTo>
                      <a:pt x="4" y="2"/>
                    </a:lnTo>
                    <a:lnTo>
                      <a:pt x="2" y="2"/>
                    </a:lnTo>
                    <a:lnTo>
                      <a:pt x="1" y="2"/>
                    </a:lnTo>
                    <a:lnTo>
                      <a:pt x="1" y="2"/>
                    </a:lnTo>
                    <a:lnTo>
                      <a:pt x="1" y="1"/>
                    </a:lnTo>
                    <a:lnTo>
                      <a:pt x="0" y="1"/>
                    </a:lnTo>
                    <a:lnTo>
                      <a:pt x="3" y="0"/>
                    </a:lnTo>
                    <a:lnTo>
                      <a:pt x="4" y="0"/>
                    </a:lnTo>
                    <a:lnTo>
                      <a:pt x="5" y="0"/>
                    </a:lnTo>
                    <a:lnTo>
                      <a:pt x="6"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4" name="Freeform 99"/>
              <p:cNvSpPr>
                <a:spLocks/>
              </p:cNvSpPr>
              <p:nvPr/>
            </p:nvSpPr>
            <p:spPr bwMode="auto">
              <a:xfrm>
                <a:off x="5138" y="1154"/>
                <a:ext cx="10" cy="8"/>
              </a:xfrm>
              <a:custGeom>
                <a:avLst/>
                <a:gdLst>
                  <a:gd name="T0" fmla="*/ 8 w 10"/>
                  <a:gd name="T1" fmla="*/ 2 h 8"/>
                  <a:gd name="T2" fmla="*/ 7 w 10"/>
                  <a:gd name="T3" fmla="*/ 3 h 8"/>
                  <a:gd name="T4" fmla="*/ 5 w 10"/>
                  <a:gd name="T5" fmla="*/ 4 h 8"/>
                  <a:gd name="T6" fmla="*/ 1 w 10"/>
                  <a:gd name="T7" fmla="*/ 5 h 8"/>
                  <a:gd name="T8" fmla="*/ 3 w 10"/>
                  <a:gd name="T9" fmla="*/ 5 h 8"/>
                  <a:gd name="T10" fmla="*/ 5 w 10"/>
                  <a:gd name="T11" fmla="*/ 4 h 8"/>
                  <a:gd name="T12" fmla="*/ 7 w 10"/>
                  <a:gd name="T13" fmla="*/ 3 h 8"/>
                  <a:gd name="T14" fmla="*/ 9 w 10"/>
                  <a:gd name="T15" fmla="*/ 2 h 8"/>
                  <a:gd name="T16" fmla="*/ 10 w 10"/>
                  <a:gd name="T17" fmla="*/ 3 h 8"/>
                  <a:gd name="T18" fmla="*/ 10 w 10"/>
                  <a:gd name="T19" fmla="*/ 4 h 8"/>
                  <a:gd name="T20" fmla="*/ 2 w 10"/>
                  <a:gd name="T21" fmla="*/ 8 h 8"/>
                  <a:gd name="T22" fmla="*/ 2 w 10"/>
                  <a:gd name="T23" fmla="*/ 7 h 8"/>
                  <a:gd name="T24" fmla="*/ 2 w 10"/>
                  <a:gd name="T25" fmla="*/ 7 h 8"/>
                  <a:gd name="T26" fmla="*/ 1 w 10"/>
                  <a:gd name="T27" fmla="*/ 6 h 8"/>
                  <a:gd name="T28" fmla="*/ 1 w 10"/>
                  <a:gd name="T29" fmla="*/ 5 h 8"/>
                  <a:gd name="T30" fmla="*/ 0 w 10"/>
                  <a:gd name="T31" fmla="*/ 5 h 8"/>
                  <a:gd name="T32" fmla="*/ 0 w 10"/>
                  <a:gd name="T33" fmla="*/ 4 h 8"/>
                  <a:gd name="T34" fmla="*/ 0 w 10"/>
                  <a:gd name="T35" fmla="*/ 4 h 8"/>
                  <a:gd name="T36" fmla="*/ 0 w 10"/>
                  <a:gd name="T37" fmla="*/ 4 h 8"/>
                  <a:gd name="T38" fmla="*/ 2 w 10"/>
                  <a:gd name="T39" fmla="*/ 3 h 8"/>
                  <a:gd name="T40" fmla="*/ 4 w 10"/>
                  <a:gd name="T41" fmla="*/ 1 h 8"/>
                  <a:gd name="T42" fmla="*/ 5 w 10"/>
                  <a:gd name="T43" fmla="*/ 1 h 8"/>
                  <a:gd name="T44" fmla="*/ 6 w 10"/>
                  <a:gd name="T45" fmla="*/ 0 h 8"/>
                  <a:gd name="T46" fmla="*/ 7 w 10"/>
                  <a:gd name="T47" fmla="*/ 1 h 8"/>
                  <a:gd name="T48" fmla="*/ 8 w 10"/>
                  <a:gd name="T49" fmla="*/ 1 h 8"/>
                  <a:gd name="T50" fmla="*/ 8 w 10"/>
                  <a:gd name="T51"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 h="8">
                    <a:moveTo>
                      <a:pt x="8" y="2"/>
                    </a:moveTo>
                    <a:lnTo>
                      <a:pt x="7" y="3"/>
                    </a:lnTo>
                    <a:lnTo>
                      <a:pt x="5" y="4"/>
                    </a:lnTo>
                    <a:lnTo>
                      <a:pt x="1" y="5"/>
                    </a:lnTo>
                    <a:lnTo>
                      <a:pt x="3" y="5"/>
                    </a:lnTo>
                    <a:lnTo>
                      <a:pt x="5" y="4"/>
                    </a:lnTo>
                    <a:lnTo>
                      <a:pt x="7" y="3"/>
                    </a:lnTo>
                    <a:lnTo>
                      <a:pt x="9" y="2"/>
                    </a:lnTo>
                    <a:lnTo>
                      <a:pt x="10" y="3"/>
                    </a:lnTo>
                    <a:lnTo>
                      <a:pt x="10" y="4"/>
                    </a:lnTo>
                    <a:lnTo>
                      <a:pt x="2" y="8"/>
                    </a:lnTo>
                    <a:lnTo>
                      <a:pt x="2" y="7"/>
                    </a:lnTo>
                    <a:lnTo>
                      <a:pt x="2" y="7"/>
                    </a:lnTo>
                    <a:lnTo>
                      <a:pt x="1" y="6"/>
                    </a:lnTo>
                    <a:lnTo>
                      <a:pt x="1" y="5"/>
                    </a:lnTo>
                    <a:lnTo>
                      <a:pt x="0" y="5"/>
                    </a:lnTo>
                    <a:lnTo>
                      <a:pt x="0" y="4"/>
                    </a:lnTo>
                    <a:lnTo>
                      <a:pt x="0" y="4"/>
                    </a:lnTo>
                    <a:lnTo>
                      <a:pt x="0" y="4"/>
                    </a:lnTo>
                    <a:lnTo>
                      <a:pt x="2" y="3"/>
                    </a:lnTo>
                    <a:lnTo>
                      <a:pt x="4" y="1"/>
                    </a:lnTo>
                    <a:lnTo>
                      <a:pt x="5" y="1"/>
                    </a:lnTo>
                    <a:lnTo>
                      <a:pt x="6" y="0"/>
                    </a:lnTo>
                    <a:lnTo>
                      <a:pt x="7" y="1"/>
                    </a:lnTo>
                    <a:lnTo>
                      <a:pt x="8" y="1"/>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5" name="Freeform 100"/>
              <p:cNvSpPr>
                <a:spLocks/>
              </p:cNvSpPr>
              <p:nvPr/>
            </p:nvSpPr>
            <p:spPr bwMode="auto">
              <a:xfrm>
                <a:off x="5156" y="1155"/>
                <a:ext cx="10" cy="5"/>
              </a:xfrm>
              <a:custGeom>
                <a:avLst/>
                <a:gdLst>
                  <a:gd name="T0" fmla="*/ 10 w 10"/>
                  <a:gd name="T1" fmla="*/ 1 h 5"/>
                  <a:gd name="T2" fmla="*/ 10 w 10"/>
                  <a:gd name="T3" fmla="*/ 1 h 5"/>
                  <a:gd name="T4" fmla="*/ 9 w 10"/>
                  <a:gd name="T5" fmla="*/ 2 h 5"/>
                  <a:gd name="T6" fmla="*/ 8 w 10"/>
                  <a:gd name="T7" fmla="*/ 2 h 5"/>
                  <a:gd name="T8" fmla="*/ 8 w 10"/>
                  <a:gd name="T9" fmla="*/ 2 h 5"/>
                  <a:gd name="T10" fmla="*/ 1 w 10"/>
                  <a:gd name="T11" fmla="*/ 5 h 5"/>
                  <a:gd name="T12" fmla="*/ 1 w 10"/>
                  <a:gd name="T13" fmla="*/ 5 h 5"/>
                  <a:gd name="T14" fmla="*/ 0 w 10"/>
                  <a:gd name="T15" fmla="*/ 4 h 5"/>
                  <a:gd name="T16" fmla="*/ 0 w 10"/>
                  <a:gd name="T17" fmla="*/ 4 h 5"/>
                  <a:gd name="T18" fmla="*/ 0 w 10"/>
                  <a:gd name="T19" fmla="*/ 3 h 5"/>
                  <a:gd name="T20" fmla="*/ 3 w 10"/>
                  <a:gd name="T21" fmla="*/ 2 h 5"/>
                  <a:gd name="T22" fmla="*/ 5 w 10"/>
                  <a:gd name="T23" fmla="*/ 1 h 5"/>
                  <a:gd name="T24" fmla="*/ 7 w 10"/>
                  <a:gd name="T25" fmla="*/ 0 h 5"/>
                  <a:gd name="T26" fmla="*/ 8 w 10"/>
                  <a:gd name="T27" fmla="*/ 0 h 5"/>
                  <a:gd name="T28" fmla="*/ 10 w 10"/>
                  <a:gd name="T29" fmla="*/ 0 h 5"/>
                  <a:gd name="T30" fmla="*/ 10 w 10"/>
                  <a:gd name="T31"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 h="5">
                    <a:moveTo>
                      <a:pt x="10" y="1"/>
                    </a:moveTo>
                    <a:lnTo>
                      <a:pt x="10" y="1"/>
                    </a:lnTo>
                    <a:lnTo>
                      <a:pt x="9" y="2"/>
                    </a:lnTo>
                    <a:lnTo>
                      <a:pt x="8" y="2"/>
                    </a:lnTo>
                    <a:lnTo>
                      <a:pt x="8" y="2"/>
                    </a:lnTo>
                    <a:lnTo>
                      <a:pt x="1" y="5"/>
                    </a:lnTo>
                    <a:lnTo>
                      <a:pt x="1" y="5"/>
                    </a:lnTo>
                    <a:lnTo>
                      <a:pt x="0" y="4"/>
                    </a:lnTo>
                    <a:lnTo>
                      <a:pt x="0" y="4"/>
                    </a:lnTo>
                    <a:lnTo>
                      <a:pt x="0" y="3"/>
                    </a:lnTo>
                    <a:lnTo>
                      <a:pt x="3" y="2"/>
                    </a:lnTo>
                    <a:lnTo>
                      <a:pt x="5" y="1"/>
                    </a:lnTo>
                    <a:lnTo>
                      <a:pt x="7" y="0"/>
                    </a:lnTo>
                    <a:lnTo>
                      <a:pt x="8" y="0"/>
                    </a:lnTo>
                    <a:lnTo>
                      <a:pt x="10" y="0"/>
                    </a:lnTo>
                    <a:lnTo>
                      <a:pt x="1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6" name="Freeform 101"/>
              <p:cNvSpPr>
                <a:spLocks/>
              </p:cNvSpPr>
              <p:nvPr/>
            </p:nvSpPr>
            <p:spPr bwMode="auto">
              <a:xfrm>
                <a:off x="5075" y="1155"/>
                <a:ext cx="15" cy="9"/>
              </a:xfrm>
              <a:custGeom>
                <a:avLst/>
                <a:gdLst>
                  <a:gd name="T0" fmla="*/ 0 w 15"/>
                  <a:gd name="T1" fmla="*/ 9 h 9"/>
                  <a:gd name="T2" fmla="*/ 0 w 15"/>
                  <a:gd name="T3" fmla="*/ 8 h 9"/>
                  <a:gd name="T4" fmla="*/ 3 w 15"/>
                  <a:gd name="T5" fmla="*/ 7 h 9"/>
                  <a:gd name="T6" fmla="*/ 5 w 15"/>
                  <a:gd name="T7" fmla="*/ 5 h 9"/>
                  <a:gd name="T8" fmla="*/ 10 w 15"/>
                  <a:gd name="T9" fmla="*/ 3 h 9"/>
                  <a:gd name="T10" fmla="*/ 15 w 15"/>
                  <a:gd name="T11" fmla="*/ 0 h 9"/>
                  <a:gd name="T12" fmla="*/ 11 w 15"/>
                  <a:gd name="T13" fmla="*/ 2 h 9"/>
                  <a:gd name="T14" fmla="*/ 8 w 15"/>
                  <a:gd name="T15" fmla="*/ 5 h 9"/>
                  <a:gd name="T16" fmla="*/ 4 w 15"/>
                  <a:gd name="T17" fmla="*/ 6 h 9"/>
                  <a:gd name="T18" fmla="*/ 0 w 15"/>
                  <a:gd name="T1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
                    <a:moveTo>
                      <a:pt x="0" y="9"/>
                    </a:moveTo>
                    <a:lnTo>
                      <a:pt x="0" y="8"/>
                    </a:lnTo>
                    <a:lnTo>
                      <a:pt x="3" y="7"/>
                    </a:lnTo>
                    <a:lnTo>
                      <a:pt x="5" y="5"/>
                    </a:lnTo>
                    <a:lnTo>
                      <a:pt x="10" y="3"/>
                    </a:lnTo>
                    <a:lnTo>
                      <a:pt x="15" y="0"/>
                    </a:lnTo>
                    <a:lnTo>
                      <a:pt x="11" y="2"/>
                    </a:lnTo>
                    <a:lnTo>
                      <a:pt x="8" y="5"/>
                    </a:lnTo>
                    <a:lnTo>
                      <a:pt x="4" y="6"/>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7" name="Freeform 102"/>
              <p:cNvSpPr>
                <a:spLocks/>
              </p:cNvSpPr>
              <p:nvPr/>
            </p:nvSpPr>
            <p:spPr bwMode="auto">
              <a:xfrm>
                <a:off x="5186" y="1155"/>
                <a:ext cx="5" cy="3"/>
              </a:xfrm>
              <a:custGeom>
                <a:avLst/>
                <a:gdLst>
                  <a:gd name="T0" fmla="*/ 5 w 5"/>
                  <a:gd name="T1" fmla="*/ 1 h 3"/>
                  <a:gd name="T2" fmla="*/ 5 w 5"/>
                  <a:gd name="T3" fmla="*/ 1 h 3"/>
                  <a:gd name="T4" fmla="*/ 4 w 5"/>
                  <a:gd name="T5" fmla="*/ 1 h 3"/>
                  <a:gd name="T6" fmla="*/ 3 w 5"/>
                  <a:gd name="T7" fmla="*/ 2 h 3"/>
                  <a:gd name="T8" fmla="*/ 2 w 5"/>
                  <a:gd name="T9" fmla="*/ 2 h 3"/>
                  <a:gd name="T10" fmla="*/ 1 w 5"/>
                  <a:gd name="T11" fmla="*/ 3 h 3"/>
                  <a:gd name="T12" fmla="*/ 1 w 5"/>
                  <a:gd name="T13" fmla="*/ 3 h 3"/>
                  <a:gd name="T14" fmla="*/ 0 w 5"/>
                  <a:gd name="T15" fmla="*/ 3 h 3"/>
                  <a:gd name="T16" fmla="*/ 0 w 5"/>
                  <a:gd name="T17" fmla="*/ 2 h 3"/>
                  <a:gd name="T18" fmla="*/ 0 w 5"/>
                  <a:gd name="T19" fmla="*/ 2 h 3"/>
                  <a:gd name="T20" fmla="*/ 0 w 5"/>
                  <a:gd name="T21" fmla="*/ 1 h 3"/>
                  <a:gd name="T22" fmla="*/ 2 w 5"/>
                  <a:gd name="T23" fmla="*/ 0 h 3"/>
                  <a:gd name="T24" fmla="*/ 5 w 5"/>
                  <a:gd name="T25" fmla="*/ 0 h 3"/>
                  <a:gd name="T26" fmla="*/ 5 w 5"/>
                  <a:gd name="T27"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 h="3">
                    <a:moveTo>
                      <a:pt x="5" y="1"/>
                    </a:moveTo>
                    <a:lnTo>
                      <a:pt x="5" y="1"/>
                    </a:lnTo>
                    <a:lnTo>
                      <a:pt x="4" y="1"/>
                    </a:lnTo>
                    <a:lnTo>
                      <a:pt x="3" y="2"/>
                    </a:lnTo>
                    <a:lnTo>
                      <a:pt x="2" y="2"/>
                    </a:lnTo>
                    <a:lnTo>
                      <a:pt x="1" y="3"/>
                    </a:lnTo>
                    <a:lnTo>
                      <a:pt x="1" y="3"/>
                    </a:lnTo>
                    <a:lnTo>
                      <a:pt x="0" y="3"/>
                    </a:lnTo>
                    <a:lnTo>
                      <a:pt x="0" y="2"/>
                    </a:lnTo>
                    <a:lnTo>
                      <a:pt x="0" y="2"/>
                    </a:lnTo>
                    <a:lnTo>
                      <a:pt x="0" y="1"/>
                    </a:lnTo>
                    <a:lnTo>
                      <a:pt x="2" y="0"/>
                    </a:lnTo>
                    <a:lnTo>
                      <a:pt x="5" y="0"/>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8" name="Freeform 103"/>
              <p:cNvSpPr>
                <a:spLocks/>
              </p:cNvSpPr>
              <p:nvPr/>
            </p:nvSpPr>
            <p:spPr bwMode="auto">
              <a:xfrm>
                <a:off x="5078" y="1157"/>
                <a:ext cx="18" cy="13"/>
              </a:xfrm>
              <a:custGeom>
                <a:avLst/>
                <a:gdLst>
                  <a:gd name="T0" fmla="*/ 16 w 18"/>
                  <a:gd name="T1" fmla="*/ 1 h 13"/>
                  <a:gd name="T2" fmla="*/ 16 w 18"/>
                  <a:gd name="T3" fmla="*/ 1 h 13"/>
                  <a:gd name="T4" fmla="*/ 9 w 18"/>
                  <a:gd name="T5" fmla="*/ 6 h 13"/>
                  <a:gd name="T6" fmla="*/ 2 w 18"/>
                  <a:gd name="T7" fmla="*/ 10 h 13"/>
                  <a:gd name="T8" fmla="*/ 2 w 18"/>
                  <a:gd name="T9" fmla="*/ 11 h 13"/>
                  <a:gd name="T10" fmla="*/ 3 w 18"/>
                  <a:gd name="T11" fmla="*/ 10 h 13"/>
                  <a:gd name="T12" fmla="*/ 3 w 18"/>
                  <a:gd name="T13" fmla="*/ 10 h 13"/>
                  <a:gd name="T14" fmla="*/ 4 w 18"/>
                  <a:gd name="T15" fmla="*/ 9 h 13"/>
                  <a:gd name="T16" fmla="*/ 7 w 18"/>
                  <a:gd name="T17" fmla="*/ 8 h 13"/>
                  <a:gd name="T18" fmla="*/ 10 w 18"/>
                  <a:gd name="T19" fmla="*/ 5 h 13"/>
                  <a:gd name="T20" fmla="*/ 13 w 18"/>
                  <a:gd name="T21" fmla="*/ 3 h 13"/>
                  <a:gd name="T22" fmla="*/ 16 w 18"/>
                  <a:gd name="T23" fmla="*/ 2 h 13"/>
                  <a:gd name="T24" fmla="*/ 17 w 18"/>
                  <a:gd name="T25" fmla="*/ 2 h 13"/>
                  <a:gd name="T26" fmla="*/ 17 w 18"/>
                  <a:gd name="T27" fmla="*/ 3 h 13"/>
                  <a:gd name="T28" fmla="*/ 18 w 18"/>
                  <a:gd name="T29" fmla="*/ 4 h 13"/>
                  <a:gd name="T30" fmla="*/ 14 w 18"/>
                  <a:gd name="T31" fmla="*/ 6 h 13"/>
                  <a:gd name="T32" fmla="*/ 10 w 18"/>
                  <a:gd name="T33" fmla="*/ 8 h 13"/>
                  <a:gd name="T34" fmla="*/ 6 w 18"/>
                  <a:gd name="T35" fmla="*/ 10 h 13"/>
                  <a:gd name="T36" fmla="*/ 3 w 18"/>
                  <a:gd name="T37" fmla="*/ 13 h 13"/>
                  <a:gd name="T38" fmla="*/ 1 w 18"/>
                  <a:gd name="T39" fmla="*/ 11 h 13"/>
                  <a:gd name="T40" fmla="*/ 0 w 18"/>
                  <a:gd name="T41" fmla="*/ 10 h 13"/>
                  <a:gd name="T42" fmla="*/ 0 w 18"/>
                  <a:gd name="T43" fmla="*/ 9 h 13"/>
                  <a:gd name="T44" fmla="*/ 4 w 18"/>
                  <a:gd name="T45" fmla="*/ 7 h 13"/>
                  <a:gd name="T46" fmla="*/ 7 w 18"/>
                  <a:gd name="T47" fmla="*/ 4 h 13"/>
                  <a:gd name="T48" fmla="*/ 11 w 18"/>
                  <a:gd name="T49" fmla="*/ 2 h 13"/>
                  <a:gd name="T50" fmla="*/ 14 w 18"/>
                  <a:gd name="T51" fmla="*/ 0 h 13"/>
                  <a:gd name="T52" fmla="*/ 15 w 18"/>
                  <a:gd name="T53" fmla="*/ 0 h 13"/>
                  <a:gd name="T54" fmla="*/ 15 w 18"/>
                  <a:gd name="T55" fmla="*/ 0 h 13"/>
                  <a:gd name="T56" fmla="*/ 16 w 18"/>
                  <a:gd name="T5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 h="13">
                    <a:moveTo>
                      <a:pt x="16" y="1"/>
                    </a:moveTo>
                    <a:lnTo>
                      <a:pt x="16" y="1"/>
                    </a:lnTo>
                    <a:lnTo>
                      <a:pt x="9" y="6"/>
                    </a:lnTo>
                    <a:lnTo>
                      <a:pt x="2" y="10"/>
                    </a:lnTo>
                    <a:lnTo>
                      <a:pt x="2" y="11"/>
                    </a:lnTo>
                    <a:lnTo>
                      <a:pt x="3" y="10"/>
                    </a:lnTo>
                    <a:lnTo>
                      <a:pt x="3" y="10"/>
                    </a:lnTo>
                    <a:lnTo>
                      <a:pt x="4" y="9"/>
                    </a:lnTo>
                    <a:lnTo>
                      <a:pt x="7" y="8"/>
                    </a:lnTo>
                    <a:lnTo>
                      <a:pt x="10" y="5"/>
                    </a:lnTo>
                    <a:lnTo>
                      <a:pt x="13" y="3"/>
                    </a:lnTo>
                    <a:lnTo>
                      <a:pt x="16" y="2"/>
                    </a:lnTo>
                    <a:lnTo>
                      <a:pt x="17" y="2"/>
                    </a:lnTo>
                    <a:lnTo>
                      <a:pt x="17" y="3"/>
                    </a:lnTo>
                    <a:lnTo>
                      <a:pt x="18" y="4"/>
                    </a:lnTo>
                    <a:lnTo>
                      <a:pt x="14" y="6"/>
                    </a:lnTo>
                    <a:lnTo>
                      <a:pt x="10" y="8"/>
                    </a:lnTo>
                    <a:lnTo>
                      <a:pt x="6" y="10"/>
                    </a:lnTo>
                    <a:lnTo>
                      <a:pt x="3" y="13"/>
                    </a:lnTo>
                    <a:lnTo>
                      <a:pt x="1" y="11"/>
                    </a:lnTo>
                    <a:lnTo>
                      <a:pt x="0" y="10"/>
                    </a:lnTo>
                    <a:lnTo>
                      <a:pt x="0" y="9"/>
                    </a:lnTo>
                    <a:lnTo>
                      <a:pt x="4" y="7"/>
                    </a:lnTo>
                    <a:lnTo>
                      <a:pt x="7" y="4"/>
                    </a:lnTo>
                    <a:lnTo>
                      <a:pt x="11" y="2"/>
                    </a:lnTo>
                    <a:lnTo>
                      <a:pt x="14" y="0"/>
                    </a:lnTo>
                    <a:lnTo>
                      <a:pt x="15" y="0"/>
                    </a:lnTo>
                    <a:lnTo>
                      <a:pt x="15" y="0"/>
                    </a:lnTo>
                    <a:lnTo>
                      <a:pt x="1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9" name="Freeform 104"/>
              <p:cNvSpPr>
                <a:spLocks/>
              </p:cNvSpPr>
              <p:nvPr/>
            </p:nvSpPr>
            <p:spPr bwMode="auto">
              <a:xfrm>
                <a:off x="5158" y="1157"/>
                <a:ext cx="11" cy="7"/>
              </a:xfrm>
              <a:custGeom>
                <a:avLst/>
                <a:gdLst>
                  <a:gd name="T0" fmla="*/ 10 w 11"/>
                  <a:gd name="T1" fmla="*/ 1 h 7"/>
                  <a:gd name="T2" fmla="*/ 10 w 11"/>
                  <a:gd name="T3" fmla="*/ 1 h 7"/>
                  <a:gd name="T4" fmla="*/ 8 w 11"/>
                  <a:gd name="T5" fmla="*/ 2 h 7"/>
                  <a:gd name="T6" fmla="*/ 6 w 11"/>
                  <a:gd name="T7" fmla="*/ 3 h 7"/>
                  <a:gd name="T8" fmla="*/ 2 w 11"/>
                  <a:gd name="T9" fmla="*/ 5 h 7"/>
                  <a:gd name="T10" fmla="*/ 3 w 11"/>
                  <a:gd name="T11" fmla="*/ 5 h 7"/>
                  <a:gd name="T12" fmla="*/ 4 w 11"/>
                  <a:gd name="T13" fmla="*/ 5 h 7"/>
                  <a:gd name="T14" fmla="*/ 6 w 11"/>
                  <a:gd name="T15" fmla="*/ 4 h 7"/>
                  <a:gd name="T16" fmla="*/ 8 w 11"/>
                  <a:gd name="T17" fmla="*/ 3 h 7"/>
                  <a:gd name="T18" fmla="*/ 10 w 11"/>
                  <a:gd name="T19" fmla="*/ 2 h 7"/>
                  <a:gd name="T20" fmla="*/ 11 w 11"/>
                  <a:gd name="T21" fmla="*/ 3 h 7"/>
                  <a:gd name="T22" fmla="*/ 11 w 11"/>
                  <a:gd name="T23" fmla="*/ 3 h 7"/>
                  <a:gd name="T24" fmla="*/ 7 w 11"/>
                  <a:gd name="T25" fmla="*/ 5 h 7"/>
                  <a:gd name="T26" fmla="*/ 5 w 11"/>
                  <a:gd name="T27" fmla="*/ 6 h 7"/>
                  <a:gd name="T28" fmla="*/ 2 w 11"/>
                  <a:gd name="T29" fmla="*/ 7 h 7"/>
                  <a:gd name="T30" fmla="*/ 1 w 11"/>
                  <a:gd name="T31" fmla="*/ 6 h 7"/>
                  <a:gd name="T32" fmla="*/ 0 w 11"/>
                  <a:gd name="T33" fmla="*/ 4 h 7"/>
                  <a:gd name="T34" fmla="*/ 4 w 11"/>
                  <a:gd name="T35" fmla="*/ 1 h 7"/>
                  <a:gd name="T36" fmla="*/ 7 w 11"/>
                  <a:gd name="T37" fmla="*/ 0 h 7"/>
                  <a:gd name="T38" fmla="*/ 7 w 11"/>
                  <a:gd name="T39" fmla="*/ 0 h 7"/>
                  <a:gd name="T40" fmla="*/ 9 w 11"/>
                  <a:gd name="T41" fmla="*/ 0 h 7"/>
                  <a:gd name="T42" fmla="*/ 10 w 11"/>
                  <a:gd name="T43"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 h="7">
                    <a:moveTo>
                      <a:pt x="10" y="1"/>
                    </a:moveTo>
                    <a:lnTo>
                      <a:pt x="10" y="1"/>
                    </a:lnTo>
                    <a:lnTo>
                      <a:pt x="8" y="2"/>
                    </a:lnTo>
                    <a:lnTo>
                      <a:pt x="6" y="3"/>
                    </a:lnTo>
                    <a:lnTo>
                      <a:pt x="2" y="5"/>
                    </a:lnTo>
                    <a:lnTo>
                      <a:pt x="3" y="5"/>
                    </a:lnTo>
                    <a:lnTo>
                      <a:pt x="4" y="5"/>
                    </a:lnTo>
                    <a:lnTo>
                      <a:pt x="6" y="4"/>
                    </a:lnTo>
                    <a:lnTo>
                      <a:pt x="8" y="3"/>
                    </a:lnTo>
                    <a:lnTo>
                      <a:pt x="10" y="2"/>
                    </a:lnTo>
                    <a:lnTo>
                      <a:pt x="11" y="3"/>
                    </a:lnTo>
                    <a:lnTo>
                      <a:pt x="11" y="3"/>
                    </a:lnTo>
                    <a:lnTo>
                      <a:pt x="7" y="5"/>
                    </a:lnTo>
                    <a:lnTo>
                      <a:pt x="5" y="6"/>
                    </a:lnTo>
                    <a:lnTo>
                      <a:pt x="2" y="7"/>
                    </a:lnTo>
                    <a:lnTo>
                      <a:pt x="1" y="6"/>
                    </a:lnTo>
                    <a:lnTo>
                      <a:pt x="0" y="4"/>
                    </a:lnTo>
                    <a:lnTo>
                      <a:pt x="4" y="1"/>
                    </a:lnTo>
                    <a:lnTo>
                      <a:pt x="7" y="0"/>
                    </a:lnTo>
                    <a:lnTo>
                      <a:pt x="7" y="0"/>
                    </a:lnTo>
                    <a:lnTo>
                      <a:pt x="9" y="0"/>
                    </a:lnTo>
                    <a:lnTo>
                      <a:pt x="1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0" name="Freeform 105"/>
              <p:cNvSpPr>
                <a:spLocks/>
              </p:cNvSpPr>
              <p:nvPr/>
            </p:nvSpPr>
            <p:spPr bwMode="auto">
              <a:xfrm>
                <a:off x="5187" y="1157"/>
                <a:ext cx="6" cy="6"/>
              </a:xfrm>
              <a:custGeom>
                <a:avLst/>
                <a:gdLst>
                  <a:gd name="T0" fmla="*/ 4 w 6"/>
                  <a:gd name="T1" fmla="*/ 0 h 6"/>
                  <a:gd name="T2" fmla="*/ 5 w 6"/>
                  <a:gd name="T3" fmla="*/ 2 h 6"/>
                  <a:gd name="T4" fmla="*/ 6 w 6"/>
                  <a:gd name="T5" fmla="*/ 3 h 6"/>
                  <a:gd name="T6" fmla="*/ 6 w 6"/>
                  <a:gd name="T7" fmla="*/ 4 h 6"/>
                  <a:gd name="T8" fmla="*/ 4 w 6"/>
                  <a:gd name="T9" fmla="*/ 5 h 6"/>
                  <a:gd name="T10" fmla="*/ 2 w 6"/>
                  <a:gd name="T11" fmla="*/ 6 h 6"/>
                  <a:gd name="T12" fmla="*/ 1 w 6"/>
                  <a:gd name="T13" fmla="*/ 5 h 6"/>
                  <a:gd name="T14" fmla="*/ 1 w 6"/>
                  <a:gd name="T15" fmla="*/ 4 h 6"/>
                  <a:gd name="T16" fmla="*/ 1 w 6"/>
                  <a:gd name="T17" fmla="*/ 4 h 6"/>
                  <a:gd name="T18" fmla="*/ 2 w 6"/>
                  <a:gd name="T19" fmla="*/ 3 h 6"/>
                  <a:gd name="T20" fmla="*/ 3 w 6"/>
                  <a:gd name="T21" fmla="*/ 3 h 6"/>
                  <a:gd name="T22" fmla="*/ 4 w 6"/>
                  <a:gd name="T23" fmla="*/ 3 h 6"/>
                  <a:gd name="T24" fmla="*/ 5 w 6"/>
                  <a:gd name="T25" fmla="*/ 2 h 6"/>
                  <a:gd name="T26" fmla="*/ 4 w 6"/>
                  <a:gd name="T27" fmla="*/ 2 h 6"/>
                  <a:gd name="T28" fmla="*/ 3 w 6"/>
                  <a:gd name="T29" fmla="*/ 3 h 6"/>
                  <a:gd name="T30" fmla="*/ 2 w 6"/>
                  <a:gd name="T31" fmla="*/ 3 h 6"/>
                  <a:gd name="T32" fmla="*/ 1 w 6"/>
                  <a:gd name="T33" fmla="*/ 3 h 6"/>
                  <a:gd name="T34" fmla="*/ 0 w 6"/>
                  <a:gd name="T35" fmla="*/ 2 h 6"/>
                  <a:gd name="T36" fmla="*/ 0 w 6"/>
                  <a:gd name="T37" fmla="*/ 2 h 6"/>
                  <a:gd name="T38" fmla="*/ 2 w 6"/>
                  <a:gd name="T39" fmla="*/ 1 h 6"/>
                  <a:gd name="T40" fmla="*/ 4 w 6"/>
                  <a:gd name="T4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 h="6">
                    <a:moveTo>
                      <a:pt x="4" y="0"/>
                    </a:moveTo>
                    <a:lnTo>
                      <a:pt x="5" y="2"/>
                    </a:lnTo>
                    <a:lnTo>
                      <a:pt x="6" y="3"/>
                    </a:lnTo>
                    <a:lnTo>
                      <a:pt x="6" y="4"/>
                    </a:lnTo>
                    <a:lnTo>
                      <a:pt x="4" y="5"/>
                    </a:lnTo>
                    <a:lnTo>
                      <a:pt x="2" y="6"/>
                    </a:lnTo>
                    <a:lnTo>
                      <a:pt x="1" y="5"/>
                    </a:lnTo>
                    <a:lnTo>
                      <a:pt x="1" y="4"/>
                    </a:lnTo>
                    <a:lnTo>
                      <a:pt x="1" y="4"/>
                    </a:lnTo>
                    <a:lnTo>
                      <a:pt x="2" y="3"/>
                    </a:lnTo>
                    <a:lnTo>
                      <a:pt x="3" y="3"/>
                    </a:lnTo>
                    <a:lnTo>
                      <a:pt x="4" y="3"/>
                    </a:lnTo>
                    <a:lnTo>
                      <a:pt x="5" y="2"/>
                    </a:lnTo>
                    <a:lnTo>
                      <a:pt x="4" y="2"/>
                    </a:lnTo>
                    <a:lnTo>
                      <a:pt x="3" y="3"/>
                    </a:lnTo>
                    <a:lnTo>
                      <a:pt x="2" y="3"/>
                    </a:lnTo>
                    <a:lnTo>
                      <a:pt x="1" y="3"/>
                    </a:lnTo>
                    <a:lnTo>
                      <a:pt x="0" y="2"/>
                    </a:lnTo>
                    <a:lnTo>
                      <a:pt x="0" y="2"/>
                    </a:lnTo>
                    <a:lnTo>
                      <a:pt x="2" y="1"/>
                    </a:lnTo>
                    <a:lnTo>
                      <a:pt x="4"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1" name="Freeform 106"/>
              <p:cNvSpPr>
                <a:spLocks/>
              </p:cNvSpPr>
              <p:nvPr/>
            </p:nvSpPr>
            <p:spPr bwMode="auto">
              <a:xfrm>
                <a:off x="5141" y="1159"/>
                <a:ext cx="9" cy="5"/>
              </a:xfrm>
              <a:custGeom>
                <a:avLst/>
                <a:gdLst>
                  <a:gd name="T0" fmla="*/ 9 w 9"/>
                  <a:gd name="T1" fmla="*/ 1 h 5"/>
                  <a:gd name="T2" fmla="*/ 8 w 9"/>
                  <a:gd name="T3" fmla="*/ 1 h 5"/>
                  <a:gd name="T4" fmla="*/ 6 w 9"/>
                  <a:gd name="T5" fmla="*/ 2 h 5"/>
                  <a:gd name="T6" fmla="*/ 4 w 9"/>
                  <a:gd name="T7" fmla="*/ 3 h 5"/>
                  <a:gd name="T8" fmla="*/ 3 w 9"/>
                  <a:gd name="T9" fmla="*/ 4 h 5"/>
                  <a:gd name="T10" fmla="*/ 2 w 9"/>
                  <a:gd name="T11" fmla="*/ 4 h 5"/>
                  <a:gd name="T12" fmla="*/ 1 w 9"/>
                  <a:gd name="T13" fmla="*/ 5 h 5"/>
                  <a:gd name="T14" fmla="*/ 1 w 9"/>
                  <a:gd name="T15" fmla="*/ 5 h 5"/>
                  <a:gd name="T16" fmla="*/ 0 w 9"/>
                  <a:gd name="T17" fmla="*/ 5 h 5"/>
                  <a:gd name="T18" fmla="*/ 0 w 9"/>
                  <a:gd name="T19" fmla="*/ 4 h 5"/>
                  <a:gd name="T20" fmla="*/ 0 w 9"/>
                  <a:gd name="T21" fmla="*/ 4 h 5"/>
                  <a:gd name="T22" fmla="*/ 0 w 9"/>
                  <a:gd name="T23" fmla="*/ 3 h 5"/>
                  <a:gd name="T24" fmla="*/ 0 w 9"/>
                  <a:gd name="T25" fmla="*/ 3 h 5"/>
                  <a:gd name="T26" fmla="*/ 4 w 9"/>
                  <a:gd name="T27" fmla="*/ 1 h 5"/>
                  <a:gd name="T28" fmla="*/ 6 w 9"/>
                  <a:gd name="T29" fmla="*/ 0 h 5"/>
                  <a:gd name="T30" fmla="*/ 8 w 9"/>
                  <a:gd name="T31" fmla="*/ 0 h 5"/>
                  <a:gd name="T32" fmla="*/ 9 w 9"/>
                  <a:gd name="T33"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 h="5">
                    <a:moveTo>
                      <a:pt x="9" y="1"/>
                    </a:moveTo>
                    <a:lnTo>
                      <a:pt x="8" y="1"/>
                    </a:lnTo>
                    <a:lnTo>
                      <a:pt x="6" y="2"/>
                    </a:lnTo>
                    <a:lnTo>
                      <a:pt x="4" y="3"/>
                    </a:lnTo>
                    <a:lnTo>
                      <a:pt x="3" y="4"/>
                    </a:lnTo>
                    <a:lnTo>
                      <a:pt x="2" y="4"/>
                    </a:lnTo>
                    <a:lnTo>
                      <a:pt x="1" y="5"/>
                    </a:lnTo>
                    <a:lnTo>
                      <a:pt x="1" y="5"/>
                    </a:lnTo>
                    <a:lnTo>
                      <a:pt x="0" y="5"/>
                    </a:lnTo>
                    <a:lnTo>
                      <a:pt x="0" y="4"/>
                    </a:lnTo>
                    <a:lnTo>
                      <a:pt x="0" y="4"/>
                    </a:lnTo>
                    <a:lnTo>
                      <a:pt x="0" y="3"/>
                    </a:lnTo>
                    <a:lnTo>
                      <a:pt x="0" y="3"/>
                    </a:lnTo>
                    <a:lnTo>
                      <a:pt x="4" y="1"/>
                    </a:lnTo>
                    <a:lnTo>
                      <a:pt x="6" y="0"/>
                    </a:lnTo>
                    <a:lnTo>
                      <a:pt x="8"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2" name="Freeform 107"/>
              <p:cNvSpPr>
                <a:spLocks/>
              </p:cNvSpPr>
              <p:nvPr/>
            </p:nvSpPr>
            <p:spPr bwMode="auto">
              <a:xfrm>
                <a:off x="5142" y="1160"/>
                <a:ext cx="9" cy="6"/>
              </a:xfrm>
              <a:custGeom>
                <a:avLst/>
                <a:gdLst>
                  <a:gd name="T0" fmla="*/ 9 w 9"/>
                  <a:gd name="T1" fmla="*/ 1 h 6"/>
                  <a:gd name="T2" fmla="*/ 9 w 9"/>
                  <a:gd name="T3" fmla="*/ 2 h 6"/>
                  <a:gd name="T4" fmla="*/ 5 w 9"/>
                  <a:gd name="T5" fmla="*/ 4 h 6"/>
                  <a:gd name="T6" fmla="*/ 3 w 9"/>
                  <a:gd name="T7" fmla="*/ 5 h 6"/>
                  <a:gd name="T8" fmla="*/ 2 w 9"/>
                  <a:gd name="T9" fmla="*/ 5 h 6"/>
                  <a:gd name="T10" fmla="*/ 0 w 9"/>
                  <a:gd name="T11" fmla="*/ 6 h 6"/>
                  <a:gd name="T12" fmla="*/ 0 w 9"/>
                  <a:gd name="T13" fmla="*/ 5 h 6"/>
                  <a:gd name="T14" fmla="*/ 0 w 9"/>
                  <a:gd name="T15" fmla="*/ 5 h 6"/>
                  <a:gd name="T16" fmla="*/ 1 w 9"/>
                  <a:gd name="T17" fmla="*/ 4 h 6"/>
                  <a:gd name="T18" fmla="*/ 2 w 9"/>
                  <a:gd name="T19" fmla="*/ 3 h 6"/>
                  <a:gd name="T20" fmla="*/ 4 w 9"/>
                  <a:gd name="T21" fmla="*/ 2 h 6"/>
                  <a:gd name="T22" fmla="*/ 6 w 9"/>
                  <a:gd name="T23" fmla="*/ 2 h 6"/>
                  <a:gd name="T24" fmla="*/ 8 w 9"/>
                  <a:gd name="T25" fmla="*/ 1 h 6"/>
                  <a:gd name="T26" fmla="*/ 8 w 9"/>
                  <a:gd name="T27" fmla="*/ 0 h 6"/>
                  <a:gd name="T28" fmla="*/ 9 w 9"/>
                  <a:gd name="T2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6">
                    <a:moveTo>
                      <a:pt x="9" y="1"/>
                    </a:moveTo>
                    <a:lnTo>
                      <a:pt x="9" y="2"/>
                    </a:lnTo>
                    <a:lnTo>
                      <a:pt x="5" y="4"/>
                    </a:lnTo>
                    <a:lnTo>
                      <a:pt x="3" y="5"/>
                    </a:lnTo>
                    <a:lnTo>
                      <a:pt x="2" y="5"/>
                    </a:lnTo>
                    <a:lnTo>
                      <a:pt x="0" y="6"/>
                    </a:lnTo>
                    <a:lnTo>
                      <a:pt x="0" y="5"/>
                    </a:lnTo>
                    <a:lnTo>
                      <a:pt x="0" y="5"/>
                    </a:lnTo>
                    <a:lnTo>
                      <a:pt x="1" y="4"/>
                    </a:lnTo>
                    <a:lnTo>
                      <a:pt x="2" y="3"/>
                    </a:lnTo>
                    <a:lnTo>
                      <a:pt x="4" y="2"/>
                    </a:lnTo>
                    <a:lnTo>
                      <a:pt x="6" y="2"/>
                    </a:lnTo>
                    <a:lnTo>
                      <a:pt x="8" y="1"/>
                    </a:lnTo>
                    <a:lnTo>
                      <a:pt x="8"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3" name="Freeform 108"/>
              <p:cNvSpPr>
                <a:spLocks/>
              </p:cNvSpPr>
              <p:nvPr/>
            </p:nvSpPr>
            <p:spPr bwMode="auto">
              <a:xfrm>
                <a:off x="5161" y="1161"/>
                <a:ext cx="9" cy="6"/>
              </a:xfrm>
              <a:custGeom>
                <a:avLst/>
                <a:gdLst>
                  <a:gd name="T0" fmla="*/ 9 w 9"/>
                  <a:gd name="T1" fmla="*/ 1 h 6"/>
                  <a:gd name="T2" fmla="*/ 9 w 9"/>
                  <a:gd name="T3" fmla="*/ 1 h 6"/>
                  <a:gd name="T4" fmla="*/ 7 w 9"/>
                  <a:gd name="T5" fmla="*/ 2 h 6"/>
                  <a:gd name="T6" fmla="*/ 5 w 9"/>
                  <a:gd name="T7" fmla="*/ 3 h 6"/>
                  <a:gd name="T8" fmla="*/ 3 w 9"/>
                  <a:gd name="T9" fmla="*/ 4 h 6"/>
                  <a:gd name="T10" fmla="*/ 1 w 9"/>
                  <a:gd name="T11" fmla="*/ 6 h 6"/>
                  <a:gd name="T12" fmla="*/ 0 w 9"/>
                  <a:gd name="T13" fmla="*/ 4 h 6"/>
                  <a:gd name="T14" fmla="*/ 2 w 9"/>
                  <a:gd name="T15" fmla="*/ 3 h 6"/>
                  <a:gd name="T16" fmla="*/ 4 w 9"/>
                  <a:gd name="T17" fmla="*/ 2 h 6"/>
                  <a:gd name="T18" fmla="*/ 9 w 9"/>
                  <a:gd name="T19" fmla="*/ 0 h 6"/>
                  <a:gd name="T20" fmla="*/ 9 w 9"/>
                  <a:gd name="T21"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6">
                    <a:moveTo>
                      <a:pt x="9" y="1"/>
                    </a:moveTo>
                    <a:lnTo>
                      <a:pt x="9" y="1"/>
                    </a:lnTo>
                    <a:lnTo>
                      <a:pt x="7" y="2"/>
                    </a:lnTo>
                    <a:lnTo>
                      <a:pt x="5" y="3"/>
                    </a:lnTo>
                    <a:lnTo>
                      <a:pt x="3" y="4"/>
                    </a:lnTo>
                    <a:lnTo>
                      <a:pt x="1" y="6"/>
                    </a:lnTo>
                    <a:lnTo>
                      <a:pt x="0" y="4"/>
                    </a:lnTo>
                    <a:lnTo>
                      <a:pt x="2" y="3"/>
                    </a:lnTo>
                    <a:lnTo>
                      <a:pt x="4" y="2"/>
                    </a:lnTo>
                    <a:lnTo>
                      <a:pt x="9"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4" name="Freeform 109"/>
              <p:cNvSpPr>
                <a:spLocks/>
              </p:cNvSpPr>
              <p:nvPr/>
            </p:nvSpPr>
            <p:spPr bwMode="auto">
              <a:xfrm>
                <a:off x="5081" y="1161"/>
                <a:ext cx="18" cy="12"/>
              </a:xfrm>
              <a:custGeom>
                <a:avLst/>
                <a:gdLst>
                  <a:gd name="T0" fmla="*/ 16 w 18"/>
                  <a:gd name="T1" fmla="*/ 2 h 12"/>
                  <a:gd name="T2" fmla="*/ 16 w 18"/>
                  <a:gd name="T3" fmla="*/ 2 h 12"/>
                  <a:gd name="T4" fmla="*/ 16 w 18"/>
                  <a:gd name="T5" fmla="*/ 3 h 12"/>
                  <a:gd name="T6" fmla="*/ 14 w 18"/>
                  <a:gd name="T7" fmla="*/ 3 h 12"/>
                  <a:gd name="T8" fmla="*/ 11 w 18"/>
                  <a:gd name="T9" fmla="*/ 5 h 12"/>
                  <a:gd name="T10" fmla="*/ 8 w 18"/>
                  <a:gd name="T11" fmla="*/ 7 h 12"/>
                  <a:gd name="T12" fmla="*/ 2 w 18"/>
                  <a:gd name="T13" fmla="*/ 10 h 12"/>
                  <a:gd name="T14" fmla="*/ 2 w 18"/>
                  <a:gd name="T15" fmla="*/ 11 h 12"/>
                  <a:gd name="T16" fmla="*/ 2 w 18"/>
                  <a:gd name="T17" fmla="*/ 11 h 12"/>
                  <a:gd name="T18" fmla="*/ 6 w 18"/>
                  <a:gd name="T19" fmla="*/ 9 h 12"/>
                  <a:gd name="T20" fmla="*/ 9 w 18"/>
                  <a:gd name="T21" fmla="*/ 7 h 12"/>
                  <a:gd name="T22" fmla="*/ 17 w 18"/>
                  <a:gd name="T23" fmla="*/ 3 h 12"/>
                  <a:gd name="T24" fmla="*/ 17 w 18"/>
                  <a:gd name="T25" fmla="*/ 3 h 12"/>
                  <a:gd name="T26" fmla="*/ 18 w 18"/>
                  <a:gd name="T27" fmla="*/ 3 h 12"/>
                  <a:gd name="T28" fmla="*/ 18 w 18"/>
                  <a:gd name="T29" fmla="*/ 4 h 12"/>
                  <a:gd name="T30" fmla="*/ 18 w 18"/>
                  <a:gd name="T31" fmla="*/ 5 h 12"/>
                  <a:gd name="T32" fmla="*/ 10 w 18"/>
                  <a:gd name="T33" fmla="*/ 9 h 12"/>
                  <a:gd name="T34" fmla="*/ 9 w 18"/>
                  <a:gd name="T35" fmla="*/ 9 h 12"/>
                  <a:gd name="T36" fmla="*/ 8 w 18"/>
                  <a:gd name="T37" fmla="*/ 9 h 12"/>
                  <a:gd name="T38" fmla="*/ 8 w 18"/>
                  <a:gd name="T39" fmla="*/ 9 h 12"/>
                  <a:gd name="T40" fmla="*/ 7 w 18"/>
                  <a:gd name="T41" fmla="*/ 9 h 12"/>
                  <a:gd name="T42" fmla="*/ 7 w 18"/>
                  <a:gd name="T43" fmla="*/ 10 h 12"/>
                  <a:gd name="T44" fmla="*/ 6 w 18"/>
                  <a:gd name="T45" fmla="*/ 11 h 12"/>
                  <a:gd name="T46" fmla="*/ 6 w 18"/>
                  <a:gd name="T47" fmla="*/ 11 h 12"/>
                  <a:gd name="T48" fmla="*/ 6 w 18"/>
                  <a:gd name="T49" fmla="*/ 12 h 12"/>
                  <a:gd name="T50" fmla="*/ 3 w 18"/>
                  <a:gd name="T51" fmla="*/ 11 h 12"/>
                  <a:gd name="T52" fmla="*/ 1 w 18"/>
                  <a:gd name="T53" fmla="*/ 11 h 12"/>
                  <a:gd name="T54" fmla="*/ 1 w 18"/>
                  <a:gd name="T55" fmla="*/ 10 h 12"/>
                  <a:gd name="T56" fmla="*/ 0 w 18"/>
                  <a:gd name="T57" fmla="*/ 9 h 12"/>
                  <a:gd name="T58" fmla="*/ 2 w 18"/>
                  <a:gd name="T59" fmla="*/ 8 h 12"/>
                  <a:gd name="T60" fmla="*/ 4 w 18"/>
                  <a:gd name="T61" fmla="*/ 6 h 12"/>
                  <a:gd name="T62" fmla="*/ 9 w 18"/>
                  <a:gd name="T63" fmla="*/ 4 h 12"/>
                  <a:gd name="T64" fmla="*/ 12 w 18"/>
                  <a:gd name="T65" fmla="*/ 2 h 12"/>
                  <a:gd name="T66" fmla="*/ 14 w 18"/>
                  <a:gd name="T67" fmla="*/ 1 h 12"/>
                  <a:gd name="T68" fmla="*/ 15 w 18"/>
                  <a:gd name="T69" fmla="*/ 0 h 12"/>
                  <a:gd name="T70" fmla="*/ 16 w 18"/>
                  <a:gd name="T71" fmla="*/ 1 h 12"/>
                  <a:gd name="T72" fmla="*/ 16 w 18"/>
                  <a:gd name="T73" fmla="*/ 1 h 12"/>
                  <a:gd name="T74" fmla="*/ 16 w 18"/>
                  <a:gd name="T75"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 h="12">
                    <a:moveTo>
                      <a:pt x="16" y="2"/>
                    </a:moveTo>
                    <a:lnTo>
                      <a:pt x="16" y="2"/>
                    </a:lnTo>
                    <a:lnTo>
                      <a:pt x="16" y="3"/>
                    </a:lnTo>
                    <a:lnTo>
                      <a:pt x="14" y="3"/>
                    </a:lnTo>
                    <a:lnTo>
                      <a:pt x="11" y="5"/>
                    </a:lnTo>
                    <a:lnTo>
                      <a:pt x="8" y="7"/>
                    </a:lnTo>
                    <a:lnTo>
                      <a:pt x="2" y="10"/>
                    </a:lnTo>
                    <a:lnTo>
                      <a:pt x="2" y="11"/>
                    </a:lnTo>
                    <a:lnTo>
                      <a:pt x="2" y="11"/>
                    </a:lnTo>
                    <a:lnTo>
                      <a:pt x="6" y="9"/>
                    </a:lnTo>
                    <a:lnTo>
                      <a:pt x="9" y="7"/>
                    </a:lnTo>
                    <a:lnTo>
                      <a:pt x="17" y="3"/>
                    </a:lnTo>
                    <a:lnTo>
                      <a:pt x="17" y="3"/>
                    </a:lnTo>
                    <a:lnTo>
                      <a:pt x="18" y="3"/>
                    </a:lnTo>
                    <a:lnTo>
                      <a:pt x="18" y="4"/>
                    </a:lnTo>
                    <a:lnTo>
                      <a:pt x="18" y="5"/>
                    </a:lnTo>
                    <a:lnTo>
                      <a:pt x="10" y="9"/>
                    </a:lnTo>
                    <a:lnTo>
                      <a:pt x="9" y="9"/>
                    </a:lnTo>
                    <a:lnTo>
                      <a:pt x="8" y="9"/>
                    </a:lnTo>
                    <a:lnTo>
                      <a:pt x="8" y="9"/>
                    </a:lnTo>
                    <a:lnTo>
                      <a:pt x="7" y="9"/>
                    </a:lnTo>
                    <a:lnTo>
                      <a:pt x="7" y="10"/>
                    </a:lnTo>
                    <a:lnTo>
                      <a:pt x="6" y="11"/>
                    </a:lnTo>
                    <a:lnTo>
                      <a:pt x="6" y="11"/>
                    </a:lnTo>
                    <a:lnTo>
                      <a:pt x="6" y="12"/>
                    </a:lnTo>
                    <a:lnTo>
                      <a:pt x="3" y="11"/>
                    </a:lnTo>
                    <a:lnTo>
                      <a:pt x="1" y="11"/>
                    </a:lnTo>
                    <a:lnTo>
                      <a:pt x="1" y="10"/>
                    </a:lnTo>
                    <a:lnTo>
                      <a:pt x="0" y="9"/>
                    </a:lnTo>
                    <a:lnTo>
                      <a:pt x="2" y="8"/>
                    </a:lnTo>
                    <a:lnTo>
                      <a:pt x="4" y="6"/>
                    </a:lnTo>
                    <a:lnTo>
                      <a:pt x="9" y="4"/>
                    </a:lnTo>
                    <a:lnTo>
                      <a:pt x="12" y="2"/>
                    </a:lnTo>
                    <a:lnTo>
                      <a:pt x="14" y="1"/>
                    </a:lnTo>
                    <a:lnTo>
                      <a:pt x="15" y="0"/>
                    </a:lnTo>
                    <a:lnTo>
                      <a:pt x="16" y="1"/>
                    </a:lnTo>
                    <a:lnTo>
                      <a:pt x="16" y="1"/>
                    </a:lnTo>
                    <a:lnTo>
                      <a:pt x="1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5" name="Freeform 110"/>
              <p:cNvSpPr>
                <a:spLocks/>
              </p:cNvSpPr>
              <p:nvPr/>
            </p:nvSpPr>
            <p:spPr bwMode="auto">
              <a:xfrm>
                <a:off x="5189" y="1162"/>
                <a:ext cx="6" cy="4"/>
              </a:xfrm>
              <a:custGeom>
                <a:avLst/>
                <a:gdLst>
                  <a:gd name="T0" fmla="*/ 6 w 6"/>
                  <a:gd name="T1" fmla="*/ 2 h 4"/>
                  <a:gd name="T2" fmla="*/ 5 w 6"/>
                  <a:gd name="T3" fmla="*/ 2 h 4"/>
                  <a:gd name="T4" fmla="*/ 5 w 6"/>
                  <a:gd name="T5" fmla="*/ 3 h 4"/>
                  <a:gd name="T6" fmla="*/ 4 w 6"/>
                  <a:gd name="T7" fmla="*/ 3 h 4"/>
                  <a:gd name="T8" fmla="*/ 3 w 6"/>
                  <a:gd name="T9" fmla="*/ 4 h 4"/>
                  <a:gd name="T10" fmla="*/ 2 w 6"/>
                  <a:gd name="T11" fmla="*/ 4 h 4"/>
                  <a:gd name="T12" fmla="*/ 1 w 6"/>
                  <a:gd name="T13" fmla="*/ 4 h 4"/>
                  <a:gd name="T14" fmla="*/ 1 w 6"/>
                  <a:gd name="T15" fmla="*/ 3 h 4"/>
                  <a:gd name="T16" fmla="*/ 1 w 6"/>
                  <a:gd name="T17" fmla="*/ 3 h 4"/>
                  <a:gd name="T18" fmla="*/ 0 w 6"/>
                  <a:gd name="T19" fmla="*/ 2 h 4"/>
                  <a:gd name="T20" fmla="*/ 1 w 6"/>
                  <a:gd name="T21" fmla="*/ 1 h 4"/>
                  <a:gd name="T22" fmla="*/ 1 w 6"/>
                  <a:gd name="T23" fmla="*/ 1 h 4"/>
                  <a:gd name="T24" fmla="*/ 2 w 6"/>
                  <a:gd name="T25" fmla="*/ 1 h 4"/>
                  <a:gd name="T26" fmla="*/ 3 w 6"/>
                  <a:gd name="T27" fmla="*/ 1 h 4"/>
                  <a:gd name="T28" fmla="*/ 4 w 6"/>
                  <a:gd name="T29" fmla="*/ 0 h 4"/>
                  <a:gd name="T30" fmla="*/ 5 w 6"/>
                  <a:gd name="T31" fmla="*/ 0 h 4"/>
                  <a:gd name="T32" fmla="*/ 5 w 6"/>
                  <a:gd name="T33" fmla="*/ 1 h 4"/>
                  <a:gd name="T34" fmla="*/ 6 w 6"/>
                  <a:gd name="T3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 h="4">
                    <a:moveTo>
                      <a:pt x="6" y="2"/>
                    </a:moveTo>
                    <a:lnTo>
                      <a:pt x="5" y="2"/>
                    </a:lnTo>
                    <a:lnTo>
                      <a:pt x="5" y="3"/>
                    </a:lnTo>
                    <a:lnTo>
                      <a:pt x="4" y="3"/>
                    </a:lnTo>
                    <a:lnTo>
                      <a:pt x="3" y="4"/>
                    </a:lnTo>
                    <a:lnTo>
                      <a:pt x="2" y="4"/>
                    </a:lnTo>
                    <a:lnTo>
                      <a:pt x="1" y="4"/>
                    </a:lnTo>
                    <a:lnTo>
                      <a:pt x="1" y="3"/>
                    </a:lnTo>
                    <a:lnTo>
                      <a:pt x="1" y="3"/>
                    </a:lnTo>
                    <a:lnTo>
                      <a:pt x="0" y="2"/>
                    </a:lnTo>
                    <a:lnTo>
                      <a:pt x="1" y="1"/>
                    </a:lnTo>
                    <a:lnTo>
                      <a:pt x="1" y="1"/>
                    </a:lnTo>
                    <a:lnTo>
                      <a:pt x="2" y="1"/>
                    </a:lnTo>
                    <a:lnTo>
                      <a:pt x="3" y="1"/>
                    </a:lnTo>
                    <a:lnTo>
                      <a:pt x="4" y="0"/>
                    </a:lnTo>
                    <a:lnTo>
                      <a:pt x="5" y="0"/>
                    </a:lnTo>
                    <a:lnTo>
                      <a:pt x="5" y="1"/>
                    </a:lnTo>
                    <a:lnTo>
                      <a:pt x="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6" name="Freeform 111"/>
              <p:cNvSpPr>
                <a:spLocks/>
              </p:cNvSpPr>
              <p:nvPr/>
            </p:nvSpPr>
            <p:spPr bwMode="auto">
              <a:xfrm>
                <a:off x="5143" y="1163"/>
                <a:ext cx="10" cy="6"/>
              </a:xfrm>
              <a:custGeom>
                <a:avLst/>
                <a:gdLst>
                  <a:gd name="T0" fmla="*/ 10 w 10"/>
                  <a:gd name="T1" fmla="*/ 0 h 6"/>
                  <a:gd name="T2" fmla="*/ 10 w 10"/>
                  <a:gd name="T3" fmla="*/ 1 h 6"/>
                  <a:gd name="T4" fmla="*/ 8 w 10"/>
                  <a:gd name="T5" fmla="*/ 1 h 6"/>
                  <a:gd name="T6" fmla="*/ 7 w 10"/>
                  <a:gd name="T7" fmla="*/ 1 h 6"/>
                  <a:gd name="T8" fmla="*/ 5 w 10"/>
                  <a:gd name="T9" fmla="*/ 3 h 6"/>
                  <a:gd name="T10" fmla="*/ 3 w 10"/>
                  <a:gd name="T11" fmla="*/ 4 h 6"/>
                  <a:gd name="T12" fmla="*/ 1 w 10"/>
                  <a:gd name="T13" fmla="*/ 6 h 6"/>
                  <a:gd name="T14" fmla="*/ 0 w 10"/>
                  <a:gd name="T15" fmla="*/ 5 h 6"/>
                  <a:gd name="T16" fmla="*/ 0 w 10"/>
                  <a:gd name="T17" fmla="*/ 3 h 6"/>
                  <a:gd name="T18" fmla="*/ 2 w 10"/>
                  <a:gd name="T19" fmla="*/ 2 h 6"/>
                  <a:gd name="T20" fmla="*/ 4 w 10"/>
                  <a:gd name="T21" fmla="*/ 2 h 6"/>
                  <a:gd name="T22" fmla="*/ 6 w 10"/>
                  <a:gd name="T23" fmla="*/ 1 h 6"/>
                  <a:gd name="T24" fmla="*/ 8 w 10"/>
                  <a:gd name="T25" fmla="*/ 0 h 6"/>
                  <a:gd name="T26" fmla="*/ 9 w 10"/>
                  <a:gd name="T27" fmla="*/ 0 h 6"/>
                  <a:gd name="T28" fmla="*/ 9 w 10"/>
                  <a:gd name="T29" fmla="*/ 0 h 6"/>
                  <a:gd name="T30" fmla="*/ 10 w 10"/>
                  <a:gd name="T3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 h="6">
                    <a:moveTo>
                      <a:pt x="10" y="0"/>
                    </a:moveTo>
                    <a:lnTo>
                      <a:pt x="10" y="1"/>
                    </a:lnTo>
                    <a:lnTo>
                      <a:pt x="8" y="1"/>
                    </a:lnTo>
                    <a:lnTo>
                      <a:pt x="7" y="1"/>
                    </a:lnTo>
                    <a:lnTo>
                      <a:pt x="5" y="3"/>
                    </a:lnTo>
                    <a:lnTo>
                      <a:pt x="3" y="4"/>
                    </a:lnTo>
                    <a:lnTo>
                      <a:pt x="1" y="6"/>
                    </a:lnTo>
                    <a:lnTo>
                      <a:pt x="0" y="5"/>
                    </a:lnTo>
                    <a:lnTo>
                      <a:pt x="0" y="3"/>
                    </a:lnTo>
                    <a:lnTo>
                      <a:pt x="2" y="2"/>
                    </a:lnTo>
                    <a:lnTo>
                      <a:pt x="4" y="2"/>
                    </a:lnTo>
                    <a:lnTo>
                      <a:pt x="6" y="1"/>
                    </a:lnTo>
                    <a:lnTo>
                      <a:pt x="8" y="0"/>
                    </a:lnTo>
                    <a:lnTo>
                      <a:pt x="9" y="0"/>
                    </a:lnTo>
                    <a:lnTo>
                      <a:pt x="9" y="0"/>
                    </a:lnTo>
                    <a:lnTo>
                      <a:pt x="1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7" name="Freeform 112"/>
              <p:cNvSpPr>
                <a:spLocks/>
              </p:cNvSpPr>
              <p:nvPr/>
            </p:nvSpPr>
            <p:spPr bwMode="auto">
              <a:xfrm>
                <a:off x="5106" y="1163"/>
                <a:ext cx="7" cy="4"/>
              </a:xfrm>
              <a:custGeom>
                <a:avLst/>
                <a:gdLst>
                  <a:gd name="T0" fmla="*/ 7 w 7"/>
                  <a:gd name="T1" fmla="*/ 0 h 4"/>
                  <a:gd name="T2" fmla="*/ 5 w 7"/>
                  <a:gd name="T3" fmla="*/ 1 h 4"/>
                  <a:gd name="T4" fmla="*/ 4 w 7"/>
                  <a:gd name="T5" fmla="*/ 2 h 4"/>
                  <a:gd name="T6" fmla="*/ 2 w 7"/>
                  <a:gd name="T7" fmla="*/ 3 h 4"/>
                  <a:gd name="T8" fmla="*/ 1 w 7"/>
                  <a:gd name="T9" fmla="*/ 4 h 4"/>
                  <a:gd name="T10" fmla="*/ 0 w 7"/>
                  <a:gd name="T11" fmla="*/ 4 h 4"/>
                  <a:gd name="T12" fmla="*/ 0 w 7"/>
                  <a:gd name="T13" fmla="*/ 3 h 4"/>
                  <a:gd name="T14" fmla="*/ 3 w 7"/>
                  <a:gd name="T15" fmla="*/ 2 h 4"/>
                  <a:gd name="T16" fmla="*/ 7 w 7"/>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4">
                    <a:moveTo>
                      <a:pt x="7" y="0"/>
                    </a:moveTo>
                    <a:lnTo>
                      <a:pt x="5" y="1"/>
                    </a:lnTo>
                    <a:lnTo>
                      <a:pt x="4" y="2"/>
                    </a:lnTo>
                    <a:lnTo>
                      <a:pt x="2" y="3"/>
                    </a:lnTo>
                    <a:lnTo>
                      <a:pt x="1" y="4"/>
                    </a:lnTo>
                    <a:lnTo>
                      <a:pt x="0" y="4"/>
                    </a:lnTo>
                    <a:lnTo>
                      <a:pt x="0" y="3"/>
                    </a:lnTo>
                    <a:lnTo>
                      <a:pt x="3" y="2"/>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8" name="Freeform 113"/>
              <p:cNvSpPr>
                <a:spLocks/>
              </p:cNvSpPr>
              <p:nvPr/>
            </p:nvSpPr>
            <p:spPr bwMode="auto">
              <a:xfrm>
                <a:off x="5163" y="1163"/>
                <a:ext cx="16" cy="23"/>
              </a:xfrm>
              <a:custGeom>
                <a:avLst/>
                <a:gdLst>
                  <a:gd name="T0" fmla="*/ 7 w 16"/>
                  <a:gd name="T1" fmla="*/ 2 h 23"/>
                  <a:gd name="T2" fmla="*/ 3 w 16"/>
                  <a:gd name="T3" fmla="*/ 4 h 23"/>
                  <a:gd name="T4" fmla="*/ 2 w 16"/>
                  <a:gd name="T5" fmla="*/ 5 h 23"/>
                  <a:gd name="T6" fmla="*/ 10 w 16"/>
                  <a:gd name="T7" fmla="*/ 3 h 23"/>
                  <a:gd name="T8" fmla="*/ 11 w 16"/>
                  <a:gd name="T9" fmla="*/ 5 h 23"/>
                  <a:gd name="T10" fmla="*/ 10 w 16"/>
                  <a:gd name="T11" fmla="*/ 7 h 23"/>
                  <a:gd name="T12" fmla="*/ 5 w 16"/>
                  <a:gd name="T13" fmla="*/ 10 h 23"/>
                  <a:gd name="T14" fmla="*/ 6 w 16"/>
                  <a:gd name="T15" fmla="*/ 10 h 23"/>
                  <a:gd name="T16" fmla="*/ 11 w 16"/>
                  <a:gd name="T17" fmla="*/ 7 h 23"/>
                  <a:gd name="T18" fmla="*/ 12 w 16"/>
                  <a:gd name="T19" fmla="*/ 8 h 23"/>
                  <a:gd name="T20" fmla="*/ 12 w 16"/>
                  <a:gd name="T21" fmla="*/ 9 h 23"/>
                  <a:gd name="T22" fmla="*/ 9 w 16"/>
                  <a:gd name="T23" fmla="*/ 10 h 23"/>
                  <a:gd name="T24" fmla="*/ 6 w 16"/>
                  <a:gd name="T25" fmla="*/ 12 h 23"/>
                  <a:gd name="T26" fmla="*/ 9 w 16"/>
                  <a:gd name="T27" fmla="*/ 11 h 23"/>
                  <a:gd name="T28" fmla="*/ 13 w 16"/>
                  <a:gd name="T29" fmla="*/ 10 h 23"/>
                  <a:gd name="T30" fmla="*/ 13 w 16"/>
                  <a:gd name="T31" fmla="*/ 11 h 23"/>
                  <a:gd name="T32" fmla="*/ 13 w 16"/>
                  <a:gd name="T33" fmla="*/ 12 h 23"/>
                  <a:gd name="T34" fmla="*/ 14 w 16"/>
                  <a:gd name="T35" fmla="*/ 13 h 23"/>
                  <a:gd name="T36" fmla="*/ 14 w 16"/>
                  <a:gd name="T37" fmla="*/ 15 h 23"/>
                  <a:gd name="T38" fmla="*/ 13 w 16"/>
                  <a:gd name="T39" fmla="*/ 17 h 23"/>
                  <a:gd name="T40" fmla="*/ 10 w 16"/>
                  <a:gd name="T41" fmla="*/ 18 h 23"/>
                  <a:gd name="T42" fmla="*/ 15 w 16"/>
                  <a:gd name="T43" fmla="*/ 17 h 23"/>
                  <a:gd name="T44" fmla="*/ 15 w 16"/>
                  <a:gd name="T45" fmla="*/ 18 h 23"/>
                  <a:gd name="T46" fmla="*/ 14 w 16"/>
                  <a:gd name="T47" fmla="*/ 20 h 23"/>
                  <a:gd name="T48" fmla="*/ 11 w 16"/>
                  <a:gd name="T49" fmla="*/ 20 h 23"/>
                  <a:gd name="T50" fmla="*/ 13 w 16"/>
                  <a:gd name="T51" fmla="*/ 20 h 23"/>
                  <a:gd name="T52" fmla="*/ 16 w 16"/>
                  <a:gd name="T53" fmla="*/ 21 h 23"/>
                  <a:gd name="T54" fmla="*/ 16 w 16"/>
                  <a:gd name="T55" fmla="*/ 21 h 23"/>
                  <a:gd name="T56" fmla="*/ 13 w 16"/>
                  <a:gd name="T57" fmla="*/ 22 h 23"/>
                  <a:gd name="T58" fmla="*/ 11 w 16"/>
                  <a:gd name="T59" fmla="*/ 22 h 23"/>
                  <a:gd name="T60" fmla="*/ 8 w 16"/>
                  <a:gd name="T61" fmla="*/ 20 h 23"/>
                  <a:gd name="T62" fmla="*/ 8 w 16"/>
                  <a:gd name="T63" fmla="*/ 19 h 23"/>
                  <a:gd name="T64" fmla="*/ 8 w 16"/>
                  <a:gd name="T65" fmla="*/ 17 h 23"/>
                  <a:gd name="T66" fmla="*/ 10 w 16"/>
                  <a:gd name="T67" fmla="*/ 16 h 23"/>
                  <a:gd name="T68" fmla="*/ 10 w 16"/>
                  <a:gd name="T69" fmla="*/ 15 h 23"/>
                  <a:gd name="T70" fmla="*/ 9 w 16"/>
                  <a:gd name="T71" fmla="*/ 16 h 23"/>
                  <a:gd name="T72" fmla="*/ 7 w 16"/>
                  <a:gd name="T73" fmla="*/ 16 h 23"/>
                  <a:gd name="T74" fmla="*/ 10 w 16"/>
                  <a:gd name="T75" fmla="*/ 14 h 23"/>
                  <a:gd name="T76" fmla="*/ 13 w 16"/>
                  <a:gd name="T77" fmla="*/ 12 h 23"/>
                  <a:gd name="T78" fmla="*/ 8 w 16"/>
                  <a:gd name="T79" fmla="*/ 14 h 23"/>
                  <a:gd name="T80" fmla="*/ 5 w 16"/>
                  <a:gd name="T81" fmla="*/ 12 h 23"/>
                  <a:gd name="T82" fmla="*/ 0 w 16"/>
                  <a:gd name="T83" fmla="*/ 5 h 23"/>
                  <a:gd name="T84" fmla="*/ 0 w 16"/>
                  <a:gd name="T85" fmla="*/ 4 h 23"/>
                  <a:gd name="T86" fmla="*/ 1 w 16"/>
                  <a:gd name="T87" fmla="*/ 3 h 23"/>
                  <a:gd name="T88" fmla="*/ 5 w 16"/>
                  <a:gd name="T89" fmla="*/ 1 h 23"/>
                  <a:gd name="T90" fmla="*/ 8 w 16"/>
                  <a:gd name="T91"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 h="23">
                    <a:moveTo>
                      <a:pt x="8" y="1"/>
                    </a:moveTo>
                    <a:lnTo>
                      <a:pt x="7" y="2"/>
                    </a:lnTo>
                    <a:lnTo>
                      <a:pt x="5" y="3"/>
                    </a:lnTo>
                    <a:lnTo>
                      <a:pt x="3" y="4"/>
                    </a:lnTo>
                    <a:lnTo>
                      <a:pt x="1" y="5"/>
                    </a:lnTo>
                    <a:lnTo>
                      <a:pt x="2" y="5"/>
                    </a:lnTo>
                    <a:lnTo>
                      <a:pt x="9" y="2"/>
                    </a:lnTo>
                    <a:lnTo>
                      <a:pt x="10" y="3"/>
                    </a:lnTo>
                    <a:lnTo>
                      <a:pt x="10" y="4"/>
                    </a:lnTo>
                    <a:lnTo>
                      <a:pt x="11" y="5"/>
                    </a:lnTo>
                    <a:lnTo>
                      <a:pt x="11" y="6"/>
                    </a:lnTo>
                    <a:lnTo>
                      <a:pt x="10" y="7"/>
                    </a:lnTo>
                    <a:lnTo>
                      <a:pt x="8" y="8"/>
                    </a:lnTo>
                    <a:lnTo>
                      <a:pt x="5" y="10"/>
                    </a:lnTo>
                    <a:lnTo>
                      <a:pt x="5" y="10"/>
                    </a:lnTo>
                    <a:lnTo>
                      <a:pt x="6" y="10"/>
                    </a:lnTo>
                    <a:lnTo>
                      <a:pt x="8" y="9"/>
                    </a:lnTo>
                    <a:lnTo>
                      <a:pt x="11" y="7"/>
                    </a:lnTo>
                    <a:lnTo>
                      <a:pt x="12" y="8"/>
                    </a:lnTo>
                    <a:lnTo>
                      <a:pt x="12" y="8"/>
                    </a:lnTo>
                    <a:lnTo>
                      <a:pt x="12" y="8"/>
                    </a:lnTo>
                    <a:lnTo>
                      <a:pt x="12" y="9"/>
                    </a:lnTo>
                    <a:lnTo>
                      <a:pt x="11" y="10"/>
                    </a:lnTo>
                    <a:lnTo>
                      <a:pt x="9" y="10"/>
                    </a:lnTo>
                    <a:lnTo>
                      <a:pt x="8" y="11"/>
                    </a:lnTo>
                    <a:lnTo>
                      <a:pt x="6" y="12"/>
                    </a:lnTo>
                    <a:lnTo>
                      <a:pt x="8" y="12"/>
                    </a:lnTo>
                    <a:lnTo>
                      <a:pt x="9" y="11"/>
                    </a:lnTo>
                    <a:lnTo>
                      <a:pt x="11" y="10"/>
                    </a:lnTo>
                    <a:lnTo>
                      <a:pt x="13" y="10"/>
                    </a:lnTo>
                    <a:lnTo>
                      <a:pt x="13" y="11"/>
                    </a:lnTo>
                    <a:lnTo>
                      <a:pt x="13" y="11"/>
                    </a:lnTo>
                    <a:lnTo>
                      <a:pt x="13" y="12"/>
                    </a:lnTo>
                    <a:lnTo>
                      <a:pt x="13" y="12"/>
                    </a:lnTo>
                    <a:lnTo>
                      <a:pt x="13" y="12"/>
                    </a:lnTo>
                    <a:lnTo>
                      <a:pt x="14" y="13"/>
                    </a:lnTo>
                    <a:lnTo>
                      <a:pt x="14" y="14"/>
                    </a:lnTo>
                    <a:lnTo>
                      <a:pt x="14" y="15"/>
                    </a:lnTo>
                    <a:lnTo>
                      <a:pt x="14" y="16"/>
                    </a:lnTo>
                    <a:lnTo>
                      <a:pt x="13" y="17"/>
                    </a:lnTo>
                    <a:lnTo>
                      <a:pt x="12" y="17"/>
                    </a:lnTo>
                    <a:lnTo>
                      <a:pt x="10" y="18"/>
                    </a:lnTo>
                    <a:lnTo>
                      <a:pt x="9" y="19"/>
                    </a:lnTo>
                    <a:lnTo>
                      <a:pt x="15" y="17"/>
                    </a:lnTo>
                    <a:lnTo>
                      <a:pt x="15" y="17"/>
                    </a:lnTo>
                    <a:lnTo>
                      <a:pt x="15" y="18"/>
                    </a:lnTo>
                    <a:lnTo>
                      <a:pt x="16" y="19"/>
                    </a:lnTo>
                    <a:lnTo>
                      <a:pt x="14" y="20"/>
                    </a:lnTo>
                    <a:lnTo>
                      <a:pt x="13" y="20"/>
                    </a:lnTo>
                    <a:lnTo>
                      <a:pt x="11" y="20"/>
                    </a:lnTo>
                    <a:lnTo>
                      <a:pt x="10" y="21"/>
                    </a:lnTo>
                    <a:lnTo>
                      <a:pt x="13" y="20"/>
                    </a:lnTo>
                    <a:lnTo>
                      <a:pt x="16" y="20"/>
                    </a:lnTo>
                    <a:lnTo>
                      <a:pt x="16" y="21"/>
                    </a:lnTo>
                    <a:lnTo>
                      <a:pt x="16" y="21"/>
                    </a:lnTo>
                    <a:lnTo>
                      <a:pt x="16" y="21"/>
                    </a:lnTo>
                    <a:lnTo>
                      <a:pt x="14" y="22"/>
                    </a:lnTo>
                    <a:lnTo>
                      <a:pt x="13" y="22"/>
                    </a:lnTo>
                    <a:lnTo>
                      <a:pt x="12" y="23"/>
                    </a:lnTo>
                    <a:lnTo>
                      <a:pt x="11" y="22"/>
                    </a:lnTo>
                    <a:lnTo>
                      <a:pt x="9" y="21"/>
                    </a:lnTo>
                    <a:lnTo>
                      <a:pt x="8" y="20"/>
                    </a:lnTo>
                    <a:lnTo>
                      <a:pt x="8" y="20"/>
                    </a:lnTo>
                    <a:lnTo>
                      <a:pt x="8" y="19"/>
                    </a:lnTo>
                    <a:lnTo>
                      <a:pt x="8" y="17"/>
                    </a:lnTo>
                    <a:lnTo>
                      <a:pt x="8" y="17"/>
                    </a:lnTo>
                    <a:lnTo>
                      <a:pt x="9" y="16"/>
                    </a:lnTo>
                    <a:lnTo>
                      <a:pt x="10" y="16"/>
                    </a:lnTo>
                    <a:lnTo>
                      <a:pt x="10" y="15"/>
                    </a:lnTo>
                    <a:lnTo>
                      <a:pt x="10" y="15"/>
                    </a:lnTo>
                    <a:lnTo>
                      <a:pt x="9" y="15"/>
                    </a:lnTo>
                    <a:lnTo>
                      <a:pt x="9" y="16"/>
                    </a:lnTo>
                    <a:lnTo>
                      <a:pt x="8" y="16"/>
                    </a:lnTo>
                    <a:lnTo>
                      <a:pt x="7" y="16"/>
                    </a:lnTo>
                    <a:lnTo>
                      <a:pt x="7" y="15"/>
                    </a:lnTo>
                    <a:lnTo>
                      <a:pt x="10" y="14"/>
                    </a:lnTo>
                    <a:lnTo>
                      <a:pt x="11" y="13"/>
                    </a:lnTo>
                    <a:lnTo>
                      <a:pt x="13" y="12"/>
                    </a:lnTo>
                    <a:lnTo>
                      <a:pt x="10" y="13"/>
                    </a:lnTo>
                    <a:lnTo>
                      <a:pt x="8" y="14"/>
                    </a:lnTo>
                    <a:lnTo>
                      <a:pt x="7" y="15"/>
                    </a:lnTo>
                    <a:lnTo>
                      <a:pt x="5" y="12"/>
                    </a:lnTo>
                    <a:lnTo>
                      <a:pt x="4" y="10"/>
                    </a:lnTo>
                    <a:lnTo>
                      <a:pt x="0" y="5"/>
                    </a:lnTo>
                    <a:lnTo>
                      <a:pt x="0" y="4"/>
                    </a:lnTo>
                    <a:lnTo>
                      <a:pt x="0" y="4"/>
                    </a:lnTo>
                    <a:lnTo>
                      <a:pt x="1" y="3"/>
                    </a:lnTo>
                    <a:lnTo>
                      <a:pt x="1" y="3"/>
                    </a:lnTo>
                    <a:lnTo>
                      <a:pt x="2" y="3"/>
                    </a:lnTo>
                    <a:lnTo>
                      <a:pt x="5" y="1"/>
                    </a:lnTo>
                    <a:lnTo>
                      <a:pt x="7" y="1"/>
                    </a:lnTo>
                    <a:lnTo>
                      <a:pt x="8" y="0"/>
                    </a:lnTo>
                    <a:lnTo>
                      <a:pt x="8"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9" name="Freeform 114"/>
              <p:cNvSpPr>
                <a:spLocks/>
              </p:cNvSpPr>
              <p:nvPr/>
            </p:nvSpPr>
            <p:spPr bwMode="auto">
              <a:xfrm>
                <a:off x="5060" y="1164"/>
                <a:ext cx="6" cy="5"/>
              </a:xfrm>
              <a:custGeom>
                <a:avLst/>
                <a:gdLst>
                  <a:gd name="T0" fmla="*/ 6 w 6"/>
                  <a:gd name="T1" fmla="*/ 0 h 5"/>
                  <a:gd name="T2" fmla="*/ 5 w 6"/>
                  <a:gd name="T3" fmla="*/ 1 h 5"/>
                  <a:gd name="T4" fmla="*/ 5 w 6"/>
                  <a:gd name="T5" fmla="*/ 2 h 5"/>
                  <a:gd name="T6" fmla="*/ 5 w 6"/>
                  <a:gd name="T7" fmla="*/ 3 h 5"/>
                  <a:gd name="T8" fmla="*/ 4 w 6"/>
                  <a:gd name="T9" fmla="*/ 3 h 5"/>
                  <a:gd name="T10" fmla="*/ 4 w 6"/>
                  <a:gd name="T11" fmla="*/ 3 h 5"/>
                  <a:gd name="T12" fmla="*/ 2 w 6"/>
                  <a:gd name="T13" fmla="*/ 3 h 5"/>
                  <a:gd name="T14" fmla="*/ 0 w 6"/>
                  <a:gd name="T15" fmla="*/ 5 h 5"/>
                  <a:gd name="T16" fmla="*/ 0 w 6"/>
                  <a:gd name="T17" fmla="*/ 4 h 5"/>
                  <a:gd name="T18" fmla="*/ 0 w 6"/>
                  <a:gd name="T19" fmla="*/ 3 h 5"/>
                  <a:gd name="T20" fmla="*/ 2 w 6"/>
                  <a:gd name="T21" fmla="*/ 3 h 5"/>
                  <a:gd name="T22" fmla="*/ 3 w 6"/>
                  <a:gd name="T23" fmla="*/ 2 h 5"/>
                  <a:gd name="T24" fmla="*/ 4 w 6"/>
                  <a:gd name="T25" fmla="*/ 1 h 5"/>
                  <a:gd name="T26" fmla="*/ 6 w 6"/>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5">
                    <a:moveTo>
                      <a:pt x="6" y="0"/>
                    </a:moveTo>
                    <a:lnTo>
                      <a:pt x="5" y="1"/>
                    </a:lnTo>
                    <a:lnTo>
                      <a:pt x="5" y="2"/>
                    </a:lnTo>
                    <a:lnTo>
                      <a:pt x="5" y="3"/>
                    </a:lnTo>
                    <a:lnTo>
                      <a:pt x="4" y="3"/>
                    </a:lnTo>
                    <a:lnTo>
                      <a:pt x="4" y="3"/>
                    </a:lnTo>
                    <a:lnTo>
                      <a:pt x="2" y="3"/>
                    </a:lnTo>
                    <a:lnTo>
                      <a:pt x="0" y="5"/>
                    </a:lnTo>
                    <a:lnTo>
                      <a:pt x="0" y="4"/>
                    </a:lnTo>
                    <a:lnTo>
                      <a:pt x="0" y="3"/>
                    </a:lnTo>
                    <a:lnTo>
                      <a:pt x="2" y="3"/>
                    </a:lnTo>
                    <a:lnTo>
                      <a:pt x="3" y="2"/>
                    </a:lnTo>
                    <a:lnTo>
                      <a:pt x="4" y="1"/>
                    </a:lnTo>
                    <a:lnTo>
                      <a:pt x="6"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0" name="Freeform 115"/>
              <p:cNvSpPr>
                <a:spLocks/>
              </p:cNvSpPr>
              <p:nvPr/>
            </p:nvSpPr>
            <p:spPr bwMode="auto">
              <a:xfrm>
                <a:off x="5145" y="1164"/>
                <a:ext cx="9" cy="6"/>
              </a:xfrm>
              <a:custGeom>
                <a:avLst/>
                <a:gdLst>
                  <a:gd name="T0" fmla="*/ 9 w 9"/>
                  <a:gd name="T1" fmla="*/ 2 h 6"/>
                  <a:gd name="T2" fmla="*/ 5 w 9"/>
                  <a:gd name="T3" fmla="*/ 4 h 6"/>
                  <a:gd name="T4" fmla="*/ 2 w 9"/>
                  <a:gd name="T5" fmla="*/ 5 h 6"/>
                  <a:gd name="T6" fmla="*/ 0 w 9"/>
                  <a:gd name="T7" fmla="*/ 6 h 6"/>
                  <a:gd name="T8" fmla="*/ 0 w 9"/>
                  <a:gd name="T9" fmla="*/ 6 h 6"/>
                  <a:gd name="T10" fmla="*/ 0 w 9"/>
                  <a:gd name="T11" fmla="*/ 5 h 6"/>
                  <a:gd name="T12" fmla="*/ 4 w 9"/>
                  <a:gd name="T13" fmla="*/ 2 h 6"/>
                  <a:gd name="T14" fmla="*/ 6 w 9"/>
                  <a:gd name="T15" fmla="*/ 1 h 6"/>
                  <a:gd name="T16" fmla="*/ 8 w 9"/>
                  <a:gd name="T17" fmla="*/ 0 h 6"/>
                  <a:gd name="T18" fmla="*/ 9 w 9"/>
                  <a:gd name="T19" fmla="*/ 0 h 6"/>
                  <a:gd name="T20" fmla="*/ 9 w 9"/>
                  <a:gd name="T21" fmla="*/ 1 h 6"/>
                  <a:gd name="T22" fmla="*/ 9 w 9"/>
                  <a:gd name="T23" fmla="*/ 1 h 6"/>
                  <a:gd name="T24" fmla="*/ 9 w 9"/>
                  <a:gd name="T25"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6">
                    <a:moveTo>
                      <a:pt x="9" y="2"/>
                    </a:moveTo>
                    <a:lnTo>
                      <a:pt x="5" y="4"/>
                    </a:lnTo>
                    <a:lnTo>
                      <a:pt x="2" y="5"/>
                    </a:lnTo>
                    <a:lnTo>
                      <a:pt x="0" y="6"/>
                    </a:lnTo>
                    <a:lnTo>
                      <a:pt x="0" y="6"/>
                    </a:lnTo>
                    <a:lnTo>
                      <a:pt x="0" y="5"/>
                    </a:lnTo>
                    <a:lnTo>
                      <a:pt x="4" y="2"/>
                    </a:lnTo>
                    <a:lnTo>
                      <a:pt x="6" y="1"/>
                    </a:lnTo>
                    <a:lnTo>
                      <a:pt x="8" y="0"/>
                    </a:lnTo>
                    <a:lnTo>
                      <a:pt x="9" y="0"/>
                    </a:lnTo>
                    <a:lnTo>
                      <a:pt x="9" y="1"/>
                    </a:lnTo>
                    <a:lnTo>
                      <a:pt x="9" y="1"/>
                    </a:lnTo>
                    <a:lnTo>
                      <a:pt x="9"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1" name="Freeform 116"/>
              <p:cNvSpPr>
                <a:spLocks/>
              </p:cNvSpPr>
              <p:nvPr/>
            </p:nvSpPr>
            <p:spPr bwMode="auto">
              <a:xfrm>
                <a:off x="5191" y="1165"/>
                <a:ext cx="6" cy="4"/>
              </a:xfrm>
              <a:custGeom>
                <a:avLst/>
                <a:gdLst>
                  <a:gd name="T0" fmla="*/ 6 w 6"/>
                  <a:gd name="T1" fmla="*/ 2 h 4"/>
                  <a:gd name="T2" fmla="*/ 6 w 6"/>
                  <a:gd name="T3" fmla="*/ 2 h 4"/>
                  <a:gd name="T4" fmla="*/ 1 w 6"/>
                  <a:gd name="T5" fmla="*/ 4 h 4"/>
                  <a:gd name="T6" fmla="*/ 0 w 6"/>
                  <a:gd name="T7" fmla="*/ 3 h 4"/>
                  <a:gd name="T8" fmla="*/ 0 w 6"/>
                  <a:gd name="T9" fmla="*/ 3 h 4"/>
                  <a:gd name="T10" fmla="*/ 0 w 6"/>
                  <a:gd name="T11" fmla="*/ 2 h 4"/>
                  <a:gd name="T12" fmla="*/ 1 w 6"/>
                  <a:gd name="T13" fmla="*/ 1 h 4"/>
                  <a:gd name="T14" fmla="*/ 2 w 6"/>
                  <a:gd name="T15" fmla="*/ 0 h 4"/>
                  <a:gd name="T16" fmla="*/ 5 w 6"/>
                  <a:gd name="T17" fmla="*/ 0 h 4"/>
                  <a:gd name="T18" fmla="*/ 6 w 6"/>
                  <a:gd name="T19"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4">
                    <a:moveTo>
                      <a:pt x="6" y="2"/>
                    </a:moveTo>
                    <a:lnTo>
                      <a:pt x="6" y="2"/>
                    </a:lnTo>
                    <a:lnTo>
                      <a:pt x="1" y="4"/>
                    </a:lnTo>
                    <a:lnTo>
                      <a:pt x="0" y="3"/>
                    </a:lnTo>
                    <a:lnTo>
                      <a:pt x="0" y="3"/>
                    </a:lnTo>
                    <a:lnTo>
                      <a:pt x="0" y="2"/>
                    </a:lnTo>
                    <a:lnTo>
                      <a:pt x="1" y="1"/>
                    </a:lnTo>
                    <a:lnTo>
                      <a:pt x="2" y="0"/>
                    </a:lnTo>
                    <a:lnTo>
                      <a:pt x="5" y="0"/>
                    </a:lnTo>
                    <a:lnTo>
                      <a:pt x="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2" name="Freeform 117"/>
              <p:cNvSpPr>
                <a:spLocks/>
              </p:cNvSpPr>
              <p:nvPr/>
            </p:nvSpPr>
            <p:spPr bwMode="auto">
              <a:xfrm>
                <a:off x="5108" y="1165"/>
                <a:ext cx="9" cy="4"/>
              </a:xfrm>
              <a:custGeom>
                <a:avLst/>
                <a:gdLst>
                  <a:gd name="T0" fmla="*/ 9 w 9"/>
                  <a:gd name="T1" fmla="*/ 0 h 4"/>
                  <a:gd name="T2" fmla="*/ 6 w 9"/>
                  <a:gd name="T3" fmla="*/ 1 h 4"/>
                  <a:gd name="T4" fmla="*/ 4 w 9"/>
                  <a:gd name="T5" fmla="*/ 2 h 4"/>
                  <a:gd name="T6" fmla="*/ 2 w 9"/>
                  <a:gd name="T7" fmla="*/ 4 h 4"/>
                  <a:gd name="T8" fmla="*/ 0 w 9"/>
                  <a:gd name="T9" fmla="*/ 4 h 4"/>
                  <a:gd name="T10" fmla="*/ 0 w 9"/>
                  <a:gd name="T11" fmla="*/ 4 h 4"/>
                  <a:gd name="T12" fmla="*/ 4 w 9"/>
                  <a:gd name="T13" fmla="*/ 2 h 4"/>
                  <a:gd name="T14" fmla="*/ 9 w 9"/>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
                    <a:moveTo>
                      <a:pt x="9" y="0"/>
                    </a:moveTo>
                    <a:lnTo>
                      <a:pt x="6" y="1"/>
                    </a:lnTo>
                    <a:lnTo>
                      <a:pt x="4" y="2"/>
                    </a:lnTo>
                    <a:lnTo>
                      <a:pt x="2" y="4"/>
                    </a:lnTo>
                    <a:lnTo>
                      <a:pt x="0" y="4"/>
                    </a:lnTo>
                    <a:lnTo>
                      <a:pt x="0" y="4"/>
                    </a:lnTo>
                    <a:lnTo>
                      <a:pt x="4" y="2"/>
                    </a:lnTo>
                    <a:lnTo>
                      <a:pt x="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3" name="Freeform 118"/>
              <p:cNvSpPr>
                <a:spLocks/>
              </p:cNvSpPr>
              <p:nvPr/>
            </p:nvSpPr>
            <p:spPr bwMode="auto">
              <a:xfrm>
                <a:off x="5110" y="1166"/>
                <a:ext cx="21" cy="20"/>
              </a:xfrm>
              <a:custGeom>
                <a:avLst/>
                <a:gdLst>
                  <a:gd name="T0" fmla="*/ 16 w 21"/>
                  <a:gd name="T1" fmla="*/ 3 h 20"/>
                  <a:gd name="T2" fmla="*/ 9 w 21"/>
                  <a:gd name="T3" fmla="*/ 6 h 20"/>
                  <a:gd name="T4" fmla="*/ 2 w 21"/>
                  <a:gd name="T5" fmla="*/ 10 h 20"/>
                  <a:gd name="T6" fmla="*/ 6 w 21"/>
                  <a:gd name="T7" fmla="*/ 8 h 20"/>
                  <a:gd name="T8" fmla="*/ 13 w 21"/>
                  <a:gd name="T9" fmla="*/ 5 h 20"/>
                  <a:gd name="T10" fmla="*/ 18 w 21"/>
                  <a:gd name="T11" fmla="*/ 6 h 20"/>
                  <a:gd name="T12" fmla="*/ 11 w 21"/>
                  <a:gd name="T13" fmla="*/ 9 h 20"/>
                  <a:gd name="T14" fmla="*/ 5 w 21"/>
                  <a:gd name="T15" fmla="*/ 12 h 20"/>
                  <a:gd name="T16" fmla="*/ 7 w 21"/>
                  <a:gd name="T17" fmla="*/ 12 h 20"/>
                  <a:gd name="T18" fmla="*/ 10 w 21"/>
                  <a:gd name="T19" fmla="*/ 10 h 20"/>
                  <a:gd name="T20" fmla="*/ 18 w 21"/>
                  <a:gd name="T21" fmla="*/ 7 h 20"/>
                  <a:gd name="T22" fmla="*/ 19 w 21"/>
                  <a:gd name="T23" fmla="*/ 9 h 20"/>
                  <a:gd name="T24" fmla="*/ 12 w 21"/>
                  <a:gd name="T25" fmla="*/ 12 h 20"/>
                  <a:gd name="T26" fmla="*/ 6 w 21"/>
                  <a:gd name="T27" fmla="*/ 15 h 20"/>
                  <a:gd name="T28" fmla="*/ 7 w 21"/>
                  <a:gd name="T29" fmla="*/ 15 h 20"/>
                  <a:gd name="T30" fmla="*/ 7 w 21"/>
                  <a:gd name="T31" fmla="*/ 15 h 20"/>
                  <a:gd name="T32" fmla="*/ 13 w 21"/>
                  <a:gd name="T33" fmla="*/ 12 h 20"/>
                  <a:gd name="T34" fmla="*/ 19 w 21"/>
                  <a:gd name="T35" fmla="*/ 10 h 20"/>
                  <a:gd name="T36" fmla="*/ 18 w 21"/>
                  <a:gd name="T37" fmla="*/ 12 h 20"/>
                  <a:gd name="T38" fmla="*/ 12 w 21"/>
                  <a:gd name="T39" fmla="*/ 15 h 20"/>
                  <a:gd name="T40" fmla="*/ 7 w 21"/>
                  <a:gd name="T41" fmla="*/ 17 h 20"/>
                  <a:gd name="T42" fmla="*/ 9 w 21"/>
                  <a:gd name="T43" fmla="*/ 17 h 20"/>
                  <a:gd name="T44" fmla="*/ 15 w 21"/>
                  <a:gd name="T45" fmla="*/ 14 h 20"/>
                  <a:gd name="T46" fmla="*/ 20 w 21"/>
                  <a:gd name="T47" fmla="*/ 13 h 20"/>
                  <a:gd name="T48" fmla="*/ 21 w 21"/>
                  <a:gd name="T49" fmla="*/ 14 h 20"/>
                  <a:gd name="T50" fmla="*/ 21 w 21"/>
                  <a:gd name="T51" fmla="*/ 15 h 20"/>
                  <a:gd name="T52" fmla="*/ 17 w 21"/>
                  <a:gd name="T53" fmla="*/ 16 h 20"/>
                  <a:gd name="T54" fmla="*/ 11 w 21"/>
                  <a:gd name="T55" fmla="*/ 19 h 20"/>
                  <a:gd name="T56" fmla="*/ 6 w 21"/>
                  <a:gd name="T57" fmla="*/ 17 h 20"/>
                  <a:gd name="T58" fmla="*/ 2 w 21"/>
                  <a:gd name="T59" fmla="*/ 11 h 20"/>
                  <a:gd name="T60" fmla="*/ 1 w 21"/>
                  <a:gd name="T61" fmla="*/ 6 h 20"/>
                  <a:gd name="T62" fmla="*/ 4 w 21"/>
                  <a:gd name="T63" fmla="*/ 5 h 20"/>
                  <a:gd name="T64" fmla="*/ 9 w 21"/>
                  <a:gd name="T65" fmla="*/ 2 h 20"/>
                  <a:gd name="T66" fmla="*/ 11 w 21"/>
                  <a:gd name="T67" fmla="*/ 2 h 20"/>
                  <a:gd name="T68" fmla="*/ 13 w 21"/>
                  <a:gd name="T69" fmla="*/ 0 h 20"/>
                  <a:gd name="T70" fmla="*/ 15 w 21"/>
                  <a:gd name="T71"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 h="20">
                    <a:moveTo>
                      <a:pt x="16" y="2"/>
                    </a:moveTo>
                    <a:lnTo>
                      <a:pt x="16" y="3"/>
                    </a:lnTo>
                    <a:lnTo>
                      <a:pt x="12" y="5"/>
                    </a:lnTo>
                    <a:lnTo>
                      <a:pt x="9" y="6"/>
                    </a:lnTo>
                    <a:lnTo>
                      <a:pt x="5" y="8"/>
                    </a:lnTo>
                    <a:lnTo>
                      <a:pt x="2" y="10"/>
                    </a:lnTo>
                    <a:lnTo>
                      <a:pt x="2" y="10"/>
                    </a:lnTo>
                    <a:lnTo>
                      <a:pt x="6" y="8"/>
                    </a:lnTo>
                    <a:lnTo>
                      <a:pt x="9" y="7"/>
                    </a:lnTo>
                    <a:lnTo>
                      <a:pt x="13" y="5"/>
                    </a:lnTo>
                    <a:lnTo>
                      <a:pt x="16" y="4"/>
                    </a:lnTo>
                    <a:lnTo>
                      <a:pt x="18" y="6"/>
                    </a:lnTo>
                    <a:lnTo>
                      <a:pt x="17" y="7"/>
                    </a:lnTo>
                    <a:lnTo>
                      <a:pt x="11" y="9"/>
                    </a:lnTo>
                    <a:lnTo>
                      <a:pt x="5" y="12"/>
                    </a:lnTo>
                    <a:lnTo>
                      <a:pt x="5" y="12"/>
                    </a:lnTo>
                    <a:lnTo>
                      <a:pt x="6" y="12"/>
                    </a:lnTo>
                    <a:lnTo>
                      <a:pt x="7" y="12"/>
                    </a:lnTo>
                    <a:lnTo>
                      <a:pt x="7" y="11"/>
                    </a:lnTo>
                    <a:lnTo>
                      <a:pt x="10" y="10"/>
                    </a:lnTo>
                    <a:lnTo>
                      <a:pt x="13" y="9"/>
                    </a:lnTo>
                    <a:lnTo>
                      <a:pt x="18" y="7"/>
                    </a:lnTo>
                    <a:lnTo>
                      <a:pt x="19" y="8"/>
                    </a:lnTo>
                    <a:lnTo>
                      <a:pt x="19" y="9"/>
                    </a:lnTo>
                    <a:lnTo>
                      <a:pt x="16" y="10"/>
                    </a:lnTo>
                    <a:lnTo>
                      <a:pt x="12" y="12"/>
                    </a:lnTo>
                    <a:lnTo>
                      <a:pt x="9" y="13"/>
                    </a:lnTo>
                    <a:lnTo>
                      <a:pt x="6" y="15"/>
                    </a:lnTo>
                    <a:lnTo>
                      <a:pt x="6" y="15"/>
                    </a:lnTo>
                    <a:lnTo>
                      <a:pt x="7" y="15"/>
                    </a:lnTo>
                    <a:lnTo>
                      <a:pt x="7" y="15"/>
                    </a:lnTo>
                    <a:lnTo>
                      <a:pt x="7" y="15"/>
                    </a:lnTo>
                    <a:lnTo>
                      <a:pt x="10" y="13"/>
                    </a:lnTo>
                    <a:lnTo>
                      <a:pt x="13" y="12"/>
                    </a:lnTo>
                    <a:lnTo>
                      <a:pt x="16" y="11"/>
                    </a:lnTo>
                    <a:lnTo>
                      <a:pt x="19" y="10"/>
                    </a:lnTo>
                    <a:lnTo>
                      <a:pt x="20" y="11"/>
                    </a:lnTo>
                    <a:lnTo>
                      <a:pt x="18" y="12"/>
                    </a:lnTo>
                    <a:lnTo>
                      <a:pt x="16" y="13"/>
                    </a:lnTo>
                    <a:lnTo>
                      <a:pt x="12" y="15"/>
                    </a:lnTo>
                    <a:lnTo>
                      <a:pt x="9" y="16"/>
                    </a:lnTo>
                    <a:lnTo>
                      <a:pt x="7" y="17"/>
                    </a:lnTo>
                    <a:lnTo>
                      <a:pt x="8" y="17"/>
                    </a:lnTo>
                    <a:lnTo>
                      <a:pt x="9" y="17"/>
                    </a:lnTo>
                    <a:lnTo>
                      <a:pt x="10" y="16"/>
                    </a:lnTo>
                    <a:lnTo>
                      <a:pt x="15" y="14"/>
                    </a:lnTo>
                    <a:lnTo>
                      <a:pt x="18" y="14"/>
                    </a:lnTo>
                    <a:lnTo>
                      <a:pt x="20" y="13"/>
                    </a:lnTo>
                    <a:lnTo>
                      <a:pt x="21" y="14"/>
                    </a:lnTo>
                    <a:lnTo>
                      <a:pt x="21" y="14"/>
                    </a:lnTo>
                    <a:lnTo>
                      <a:pt x="21" y="15"/>
                    </a:lnTo>
                    <a:lnTo>
                      <a:pt x="21" y="15"/>
                    </a:lnTo>
                    <a:lnTo>
                      <a:pt x="21" y="16"/>
                    </a:lnTo>
                    <a:lnTo>
                      <a:pt x="17" y="16"/>
                    </a:lnTo>
                    <a:lnTo>
                      <a:pt x="14" y="18"/>
                    </a:lnTo>
                    <a:lnTo>
                      <a:pt x="11" y="19"/>
                    </a:lnTo>
                    <a:lnTo>
                      <a:pt x="8" y="20"/>
                    </a:lnTo>
                    <a:lnTo>
                      <a:pt x="6" y="17"/>
                    </a:lnTo>
                    <a:lnTo>
                      <a:pt x="4" y="14"/>
                    </a:lnTo>
                    <a:lnTo>
                      <a:pt x="2" y="11"/>
                    </a:lnTo>
                    <a:lnTo>
                      <a:pt x="0" y="7"/>
                    </a:lnTo>
                    <a:lnTo>
                      <a:pt x="1" y="6"/>
                    </a:lnTo>
                    <a:lnTo>
                      <a:pt x="2" y="6"/>
                    </a:lnTo>
                    <a:lnTo>
                      <a:pt x="4" y="5"/>
                    </a:lnTo>
                    <a:lnTo>
                      <a:pt x="7" y="4"/>
                    </a:lnTo>
                    <a:lnTo>
                      <a:pt x="9" y="2"/>
                    </a:lnTo>
                    <a:lnTo>
                      <a:pt x="10" y="2"/>
                    </a:lnTo>
                    <a:lnTo>
                      <a:pt x="11" y="2"/>
                    </a:lnTo>
                    <a:lnTo>
                      <a:pt x="13" y="0"/>
                    </a:lnTo>
                    <a:lnTo>
                      <a:pt x="13" y="0"/>
                    </a:lnTo>
                    <a:lnTo>
                      <a:pt x="14" y="0"/>
                    </a:lnTo>
                    <a:lnTo>
                      <a:pt x="15" y="1"/>
                    </a:lnTo>
                    <a:lnTo>
                      <a:pt x="1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4" name="Freeform 119"/>
              <p:cNvSpPr>
                <a:spLocks/>
              </p:cNvSpPr>
              <p:nvPr/>
            </p:nvSpPr>
            <p:spPr bwMode="auto">
              <a:xfrm>
                <a:off x="5091" y="1166"/>
                <a:ext cx="11" cy="9"/>
              </a:xfrm>
              <a:custGeom>
                <a:avLst/>
                <a:gdLst>
                  <a:gd name="T0" fmla="*/ 11 w 11"/>
                  <a:gd name="T1" fmla="*/ 4 h 9"/>
                  <a:gd name="T2" fmla="*/ 11 w 11"/>
                  <a:gd name="T3" fmla="*/ 5 h 9"/>
                  <a:gd name="T4" fmla="*/ 9 w 11"/>
                  <a:gd name="T5" fmla="*/ 6 h 9"/>
                  <a:gd name="T6" fmla="*/ 7 w 11"/>
                  <a:gd name="T7" fmla="*/ 7 h 9"/>
                  <a:gd name="T8" fmla="*/ 5 w 11"/>
                  <a:gd name="T9" fmla="*/ 8 h 9"/>
                  <a:gd name="T10" fmla="*/ 4 w 11"/>
                  <a:gd name="T11" fmla="*/ 9 h 9"/>
                  <a:gd name="T12" fmla="*/ 3 w 11"/>
                  <a:gd name="T13" fmla="*/ 8 h 9"/>
                  <a:gd name="T14" fmla="*/ 2 w 11"/>
                  <a:gd name="T15" fmla="*/ 7 h 9"/>
                  <a:gd name="T16" fmla="*/ 4 w 11"/>
                  <a:gd name="T17" fmla="*/ 6 h 9"/>
                  <a:gd name="T18" fmla="*/ 5 w 11"/>
                  <a:gd name="T19" fmla="*/ 5 h 9"/>
                  <a:gd name="T20" fmla="*/ 9 w 11"/>
                  <a:gd name="T21" fmla="*/ 3 h 9"/>
                  <a:gd name="T22" fmla="*/ 7 w 11"/>
                  <a:gd name="T23" fmla="*/ 3 h 9"/>
                  <a:gd name="T24" fmla="*/ 5 w 11"/>
                  <a:gd name="T25" fmla="*/ 4 h 9"/>
                  <a:gd name="T26" fmla="*/ 3 w 11"/>
                  <a:gd name="T27" fmla="*/ 5 h 9"/>
                  <a:gd name="T28" fmla="*/ 1 w 11"/>
                  <a:gd name="T29" fmla="*/ 6 h 9"/>
                  <a:gd name="T30" fmla="*/ 1 w 11"/>
                  <a:gd name="T31" fmla="*/ 6 h 9"/>
                  <a:gd name="T32" fmla="*/ 0 w 11"/>
                  <a:gd name="T33" fmla="*/ 5 h 9"/>
                  <a:gd name="T34" fmla="*/ 0 w 11"/>
                  <a:gd name="T35" fmla="*/ 5 h 9"/>
                  <a:gd name="T36" fmla="*/ 4 w 11"/>
                  <a:gd name="T37" fmla="*/ 3 h 9"/>
                  <a:gd name="T38" fmla="*/ 8 w 11"/>
                  <a:gd name="T39" fmla="*/ 0 h 9"/>
                  <a:gd name="T40" fmla="*/ 8 w 11"/>
                  <a:gd name="T41" fmla="*/ 0 h 9"/>
                  <a:gd name="T42" fmla="*/ 9 w 11"/>
                  <a:gd name="T43" fmla="*/ 1 h 9"/>
                  <a:gd name="T44" fmla="*/ 9 w 11"/>
                  <a:gd name="T45" fmla="*/ 2 h 9"/>
                  <a:gd name="T46" fmla="*/ 10 w 11"/>
                  <a:gd name="T47" fmla="*/ 3 h 9"/>
                  <a:gd name="T48" fmla="*/ 11 w 11"/>
                  <a:gd name="T4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 h="9">
                    <a:moveTo>
                      <a:pt x="11" y="4"/>
                    </a:moveTo>
                    <a:lnTo>
                      <a:pt x="11" y="5"/>
                    </a:lnTo>
                    <a:lnTo>
                      <a:pt x="9" y="6"/>
                    </a:lnTo>
                    <a:lnTo>
                      <a:pt x="7" y="7"/>
                    </a:lnTo>
                    <a:lnTo>
                      <a:pt x="5" y="8"/>
                    </a:lnTo>
                    <a:lnTo>
                      <a:pt x="4" y="9"/>
                    </a:lnTo>
                    <a:lnTo>
                      <a:pt x="3" y="8"/>
                    </a:lnTo>
                    <a:lnTo>
                      <a:pt x="2" y="7"/>
                    </a:lnTo>
                    <a:lnTo>
                      <a:pt x="4" y="6"/>
                    </a:lnTo>
                    <a:lnTo>
                      <a:pt x="5" y="5"/>
                    </a:lnTo>
                    <a:lnTo>
                      <a:pt x="9" y="3"/>
                    </a:lnTo>
                    <a:lnTo>
                      <a:pt x="7" y="3"/>
                    </a:lnTo>
                    <a:lnTo>
                      <a:pt x="5" y="4"/>
                    </a:lnTo>
                    <a:lnTo>
                      <a:pt x="3" y="5"/>
                    </a:lnTo>
                    <a:lnTo>
                      <a:pt x="1" y="6"/>
                    </a:lnTo>
                    <a:lnTo>
                      <a:pt x="1" y="6"/>
                    </a:lnTo>
                    <a:lnTo>
                      <a:pt x="0" y="5"/>
                    </a:lnTo>
                    <a:lnTo>
                      <a:pt x="0" y="5"/>
                    </a:lnTo>
                    <a:lnTo>
                      <a:pt x="4" y="3"/>
                    </a:lnTo>
                    <a:lnTo>
                      <a:pt x="8" y="0"/>
                    </a:lnTo>
                    <a:lnTo>
                      <a:pt x="8" y="0"/>
                    </a:lnTo>
                    <a:lnTo>
                      <a:pt x="9" y="1"/>
                    </a:lnTo>
                    <a:lnTo>
                      <a:pt x="9" y="2"/>
                    </a:lnTo>
                    <a:lnTo>
                      <a:pt x="10" y="3"/>
                    </a:lnTo>
                    <a:lnTo>
                      <a:pt x="11" y="4"/>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5" name="Freeform 120"/>
              <p:cNvSpPr>
                <a:spLocks/>
              </p:cNvSpPr>
              <p:nvPr/>
            </p:nvSpPr>
            <p:spPr bwMode="auto">
              <a:xfrm>
                <a:off x="5146" y="1167"/>
                <a:ext cx="10" cy="7"/>
              </a:xfrm>
              <a:custGeom>
                <a:avLst/>
                <a:gdLst>
                  <a:gd name="T0" fmla="*/ 10 w 10"/>
                  <a:gd name="T1" fmla="*/ 4 h 7"/>
                  <a:gd name="T2" fmla="*/ 9 w 10"/>
                  <a:gd name="T3" fmla="*/ 5 h 7"/>
                  <a:gd name="T4" fmla="*/ 9 w 10"/>
                  <a:gd name="T5" fmla="*/ 6 h 7"/>
                  <a:gd name="T6" fmla="*/ 7 w 10"/>
                  <a:gd name="T7" fmla="*/ 6 h 7"/>
                  <a:gd name="T8" fmla="*/ 2 w 10"/>
                  <a:gd name="T9" fmla="*/ 7 h 7"/>
                  <a:gd name="T10" fmla="*/ 1 w 10"/>
                  <a:gd name="T11" fmla="*/ 7 h 7"/>
                  <a:gd name="T12" fmla="*/ 1 w 10"/>
                  <a:gd name="T13" fmla="*/ 7 h 7"/>
                  <a:gd name="T14" fmla="*/ 1 w 10"/>
                  <a:gd name="T15" fmla="*/ 6 h 7"/>
                  <a:gd name="T16" fmla="*/ 5 w 10"/>
                  <a:gd name="T17" fmla="*/ 5 h 7"/>
                  <a:gd name="T18" fmla="*/ 7 w 10"/>
                  <a:gd name="T19" fmla="*/ 4 h 7"/>
                  <a:gd name="T20" fmla="*/ 8 w 10"/>
                  <a:gd name="T21" fmla="*/ 3 h 7"/>
                  <a:gd name="T22" fmla="*/ 9 w 10"/>
                  <a:gd name="T23" fmla="*/ 2 h 7"/>
                  <a:gd name="T24" fmla="*/ 7 w 10"/>
                  <a:gd name="T25" fmla="*/ 3 h 7"/>
                  <a:gd name="T26" fmla="*/ 5 w 10"/>
                  <a:gd name="T27" fmla="*/ 4 h 7"/>
                  <a:gd name="T28" fmla="*/ 0 w 10"/>
                  <a:gd name="T29" fmla="*/ 5 h 7"/>
                  <a:gd name="T30" fmla="*/ 0 w 10"/>
                  <a:gd name="T31" fmla="*/ 5 h 7"/>
                  <a:gd name="T32" fmla="*/ 0 w 10"/>
                  <a:gd name="T33" fmla="*/ 5 h 7"/>
                  <a:gd name="T34" fmla="*/ 0 w 10"/>
                  <a:gd name="T35" fmla="*/ 4 h 7"/>
                  <a:gd name="T36" fmla="*/ 2 w 10"/>
                  <a:gd name="T37" fmla="*/ 3 h 7"/>
                  <a:gd name="T38" fmla="*/ 4 w 10"/>
                  <a:gd name="T39" fmla="*/ 2 h 7"/>
                  <a:gd name="T40" fmla="*/ 6 w 10"/>
                  <a:gd name="T41" fmla="*/ 1 h 7"/>
                  <a:gd name="T42" fmla="*/ 9 w 10"/>
                  <a:gd name="T43" fmla="*/ 0 h 7"/>
                  <a:gd name="T44" fmla="*/ 9 w 10"/>
                  <a:gd name="T45" fmla="*/ 0 h 7"/>
                  <a:gd name="T46" fmla="*/ 9 w 10"/>
                  <a:gd name="T47" fmla="*/ 1 h 7"/>
                  <a:gd name="T48" fmla="*/ 9 w 10"/>
                  <a:gd name="T49" fmla="*/ 2 h 7"/>
                  <a:gd name="T50" fmla="*/ 9 w 10"/>
                  <a:gd name="T51" fmla="*/ 3 h 7"/>
                  <a:gd name="T52" fmla="*/ 9 w 10"/>
                  <a:gd name="T53" fmla="*/ 4 h 7"/>
                  <a:gd name="T54" fmla="*/ 10 w 10"/>
                  <a:gd name="T55"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 h="7">
                    <a:moveTo>
                      <a:pt x="10" y="4"/>
                    </a:moveTo>
                    <a:lnTo>
                      <a:pt x="9" y="5"/>
                    </a:lnTo>
                    <a:lnTo>
                      <a:pt x="9" y="6"/>
                    </a:lnTo>
                    <a:lnTo>
                      <a:pt x="7" y="6"/>
                    </a:lnTo>
                    <a:lnTo>
                      <a:pt x="2" y="7"/>
                    </a:lnTo>
                    <a:lnTo>
                      <a:pt x="1" y="7"/>
                    </a:lnTo>
                    <a:lnTo>
                      <a:pt x="1" y="7"/>
                    </a:lnTo>
                    <a:lnTo>
                      <a:pt x="1" y="6"/>
                    </a:lnTo>
                    <a:lnTo>
                      <a:pt x="5" y="5"/>
                    </a:lnTo>
                    <a:lnTo>
                      <a:pt x="7" y="4"/>
                    </a:lnTo>
                    <a:lnTo>
                      <a:pt x="8" y="3"/>
                    </a:lnTo>
                    <a:lnTo>
                      <a:pt x="9" y="2"/>
                    </a:lnTo>
                    <a:lnTo>
                      <a:pt x="7" y="3"/>
                    </a:lnTo>
                    <a:lnTo>
                      <a:pt x="5" y="4"/>
                    </a:lnTo>
                    <a:lnTo>
                      <a:pt x="0" y="5"/>
                    </a:lnTo>
                    <a:lnTo>
                      <a:pt x="0" y="5"/>
                    </a:lnTo>
                    <a:lnTo>
                      <a:pt x="0" y="5"/>
                    </a:lnTo>
                    <a:lnTo>
                      <a:pt x="0" y="4"/>
                    </a:lnTo>
                    <a:lnTo>
                      <a:pt x="2" y="3"/>
                    </a:lnTo>
                    <a:lnTo>
                      <a:pt x="4" y="2"/>
                    </a:lnTo>
                    <a:lnTo>
                      <a:pt x="6" y="1"/>
                    </a:lnTo>
                    <a:lnTo>
                      <a:pt x="9" y="0"/>
                    </a:lnTo>
                    <a:lnTo>
                      <a:pt x="9" y="0"/>
                    </a:lnTo>
                    <a:lnTo>
                      <a:pt x="9" y="1"/>
                    </a:lnTo>
                    <a:lnTo>
                      <a:pt x="9" y="2"/>
                    </a:lnTo>
                    <a:lnTo>
                      <a:pt x="9" y="3"/>
                    </a:lnTo>
                    <a:lnTo>
                      <a:pt x="9" y="4"/>
                    </a:lnTo>
                    <a:lnTo>
                      <a:pt x="10" y="4"/>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6" name="Freeform 121"/>
              <p:cNvSpPr>
                <a:spLocks/>
              </p:cNvSpPr>
              <p:nvPr/>
            </p:nvSpPr>
            <p:spPr bwMode="auto">
              <a:xfrm>
                <a:off x="5166" y="1167"/>
                <a:ext cx="7" cy="3"/>
              </a:xfrm>
              <a:custGeom>
                <a:avLst/>
                <a:gdLst>
                  <a:gd name="T0" fmla="*/ 7 w 7"/>
                  <a:gd name="T1" fmla="*/ 0 h 3"/>
                  <a:gd name="T2" fmla="*/ 4 w 7"/>
                  <a:gd name="T3" fmla="*/ 2 h 3"/>
                  <a:gd name="T4" fmla="*/ 0 w 7"/>
                  <a:gd name="T5" fmla="*/ 3 h 3"/>
                  <a:gd name="T6" fmla="*/ 3 w 7"/>
                  <a:gd name="T7" fmla="*/ 2 h 3"/>
                  <a:gd name="T8" fmla="*/ 7 w 7"/>
                  <a:gd name="T9" fmla="*/ 0 h 3"/>
                </a:gdLst>
                <a:ahLst/>
                <a:cxnLst>
                  <a:cxn ang="0">
                    <a:pos x="T0" y="T1"/>
                  </a:cxn>
                  <a:cxn ang="0">
                    <a:pos x="T2" y="T3"/>
                  </a:cxn>
                  <a:cxn ang="0">
                    <a:pos x="T4" y="T5"/>
                  </a:cxn>
                  <a:cxn ang="0">
                    <a:pos x="T6" y="T7"/>
                  </a:cxn>
                  <a:cxn ang="0">
                    <a:pos x="T8" y="T9"/>
                  </a:cxn>
                </a:cxnLst>
                <a:rect l="0" t="0" r="r" b="b"/>
                <a:pathLst>
                  <a:path w="7" h="3">
                    <a:moveTo>
                      <a:pt x="7" y="0"/>
                    </a:moveTo>
                    <a:lnTo>
                      <a:pt x="4" y="2"/>
                    </a:lnTo>
                    <a:lnTo>
                      <a:pt x="0" y="3"/>
                    </a:lnTo>
                    <a:lnTo>
                      <a:pt x="3" y="2"/>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7" name="Freeform 122"/>
              <p:cNvSpPr>
                <a:spLocks/>
              </p:cNvSpPr>
              <p:nvPr/>
            </p:nvSpPr>
            <p:spPr bwMode="auto">
              <a:xfrm>
                <a:off x="5060" y="1168"/>
                <a:ext cx="4" cy="3"/>
              </a:xfrm>
              <a:custGeom>
                <a:avLst/>
                <a:gdLst>
                  <a:gd name="T0" fmla="*/ 4 w 4"/>
                  <a:gd name="T1" fmla="*/ 0 h 3"/>
                  <a:gd name="T2" fmla="*/ 3 w 4"/>
                  <a:gd name="T3" fmla="*/ 1 h 3"/>
                  <a:gd name="T4" fmla="*/ 3 w 4"/>
                  <a:gd name="T5" fmla="*/ 2 h 3"/>
                  <a:gd name="T6" fmla="*/ 3 w 4"/>
                  <a:gd name="T7" fmla="*/ 2 h 3"/>
                  <a:gd name="T8" fmla="*/ 2 w 4"/>
                  <a:gd name="T9" fmla="*/ 3 h 3"/>
                  <a:gd name="T10" fmla="*/ 1 w 4"/>
                  <a:gd name="T11" fmla="*/ 3 h 3"/>
                  <a:gd name="T12" fmla="*/ 0 w 4"/>
                  <a:gd name="T13" fmla="*/ 3 h 3"/>
                  <a:gd name="T14" fmla="*/ 0 w 4"/>
                  <a:gd name="T15" fmla="*/ 3 h 3"/>
                  <a:gd name="T16" fmla="*/ 0 w 4"/>
                  <a:gd name="T17" fmla="*/ 3 h 3"/>
                  <a:gd name="T18" fmla="*/ 1 w 4"/>
                  <a:gd name="T19" fmla="*/ 2 h 3"/>
                  <a:gd name="T20" fmla="*/ 1 w 4"/>
                  <a:gd name="T21" fmla="*/ 1 h 3"/>
                  <a:gd name="T22" fmla="*/ 2 w 4"/>
                  <a:gd name="T23" fmla="*/ 0 h 3"/>
                  <a:gd name="T24" fmla="*/ 4 w 4"/>
                  <a:gd name="T25"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3">
                    <a:moveTo>
                      <a:pt x="4" y="0"/>
                    </a:moveTo>
                    <a:lnTo>
                      <a:pt x="3" y="1"/>
                    </a:lnTo>
                    <a:lnTo>
                      <a:pt x="3" y="2"/>
                    </a:lnTo>
                    <a:lnTo>
                      <a:pt x="3" y="2"/>
                    </a:lnTo>
                    <a:lnTo>
                      <a:pt x="2" y="3"/>
                    </a:lnTo>
                    <a:lnTo>
                      <a:pt x="1" y="3"/>
                    </a:lnTo>
                    <a:lnTo>
                      <a:pt x="0" y="3"/>
                    </a:lnTo>
                    <a:lnTo>
                      <a:pt x="0" y="3"/>
                    </a:lnTo>
                    <a:lnTo>
                      <a:pt x="0" y="3"/>
                    </a:lnTo>
                    <a:lnTo>
                      <a:pt x="1" y="2"/>
                    </a:lnTo>
                    <a:lnTo>
                      <a:pt x="1" y="1"/>
                    </a:lnTo>
                    <a:lnTo>
                      <a:pt x="2" y="0"/>
                    </a:lnTo>
                    <a:lnTo>
                      <a:pt x="4"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8" name="Freeform 123"/>
              <p:cNvSpPr>
                <a:spLocks/>
              </p:cNvSpPr>
              <p:nvPr/>
            </p:nvSpPr>
            <p:spPr bwMode="auto">
              <a:xfrm>
                <a:off x="5192" y="1168"/>
                <a:ext cx="7" cy="6"/>
              </a:xfrm>
              <a:custGeom>
                <a:avLst/>
                <a:gdLst>
                  <a:gd name="T0" fmla="*/ 6 w 7"/>
                  <a:gd name="T1" fmla="*/ 1 h 6"/>
                  <a:gd name="T2" fmla="*/ 6 w 7"/>
                  <a:gd name="T3" fmla="*/ 2 h 6"/>
                  <a:gd name="T4" fmla="*/ 5 w 7"/>
                  <a:gd name="T5" fmla="*/ 2 h 6"/>
                  <a:gd name="T6" fmla="*/ 3 w 7"/>
                  <a:gd name="T7" fmla="*/ 3 h 6"/>
                  <a:gd name="T8" fmla="*/ 2 w 7"/>
                  <a:gd name="T9" fmla="*/ 3 h 6"/>
                  <a:gd name="T10" fmla="*/ 1 w 7"/>
                  <a:gd name="T11" fmla="*/ 4 h 6"/>
                  <a:gd name="T12" fmla="*/ 2 w 7"/>
                  <a:gd name="T13" fmla="*/ 4 h 6"/>
                  <a:gd name="T14" fmla="*/ 4 w 7"/>
                  <a:gd name="T15" fmla="*/ 3 h 6"/>
                  <a:gd name="T16" fmla="*/ 7 w 7"/>
                  <a:gd name="T17" fmla="*/ 3 h 6"/>
                  <a:gd name="T18" fmla="*/ 7 w 7"/>
                  <a:gd name="T19" fmla="*/ 3 h 6"/>
                  <a:gd name="T20" fmla="*/ 6 w 7"/>
                  <a:gd name="T21" fmla="*/ 4 h 6"/>
                  <a:gd name="T22" fmla="*/ 4 w 7"/>
                  <a:gd name="T23" fmla="*/ 5 h 6"/>
                  <a:gd name="T24" fmla="*/ 1 w 7"/>
                  <a:gd name="T25" fmla="*/ 6 h 6"/>
                  <a:gd name="T26" fmla="*/ 1 w 7"/>
                  <a:gd name="T27" fmla="*/ 5 h 6"/>
                  <a:gd name="T28" fmla="*/ 1 w 7"/>
                  <a:gd name="T29" fmla="*/ 4 h 6"/>
                  <a:gd name="T30" fmla="*/ 1 w 7"/>
                  <a:gd name="T31" fmla="*/ 4 h 6"/>
                  <a:gd name="T32" fmla="*/ 0 w 7"/>
                  <a:gd name="T33" fmla="*/ 3 h 6"/>
                  <a:gd name="T34" fmla="*/ 0 w 7"/>
                  <a:gd name="T35" fmla="*/ 2 h 6"/>
                  <a:gd name="T36" fmla="*/ 3 w 7"/>
                  <a:gd name="T37" fmla="*/ 1 h 6"/>
                  <a:gd name="T38" fmla="*/ 4 w 7"/>
                  <a:gd name="T39" fmla="*/ 0 h 6"/>
                  <a:gd name="T40" fmla="*/ 6 w 7"/>
                  <a:gd name="T41" fmla="*/ 0 h 6"/>
                  <a:gd name="T42" fmla="*/ 6 w 7"/>
                  <a:gd name="T43"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 h="6">
                    <a:moveTo>
                      <a:pt x="6" y="1"/>
                    </a:moveTo>
                    <a:lnTo>
                      <a:pt x="6" y="2"/>
                    </a:lnTo>
                    <a:lnTo>
                      <a:pt x="5" y="2"/>
                    </a:lnTo>
                    <a:lnTo>
                      <a:pt x="3" y="3"/>
                    </a:lnTo>
                    <a:lnTo>
                      <a:pt x="2" y="3"/>
                    </a:lnTo>
                    <a:lnTo>
                      <a:pt x="1" y="4"/>
                    </a:lnTo>
                    <a:lnTo>
                      <a:pt x="2" y="4"/>
                    </a:lnTo>
                    <a:lnTo>
                      <a:pt x="4" y="3"/>
                    </a:lnTo>
                    <a:lnTo>
                      <a:pt x="7" y="3"/>
                    </a:lnTo>
                    <a:lnTo>
                      <a:pt x="7" y="3"/>
                    </a:lnTo>
                    <a:lnTo>
                      <a:pt x="6" y="4"/>
                    </a:lnTo>
                    <a:lnTo>
                      <a:pt x="4" y="5"/>
                    </a:lnTo>
                    <a:lnTo>
                      <a:pt x="1" y="6"/>
                    </a:lnTo>
                    <a:lnTo>
                      <a:pt x="1" y="5"/>
                    </a:lnTo>
                    <a:lnTo>
                      <a:pt x="1" y="4"/>
                    </a:lnTo>
                    <a:lnTo>
                      <a:pt x="1" y="4"/>
                    </a:lnTo>
                    <a:lnTo>
                      <a:pt x="0" y="3"/>
                    </a:lnTo>
                    <a:lnTo>
                      <a:pt x="0" y="2"/>
                    </a:lnTo>
                    <a:lnTo>
                      <a:pt x="3" y="1"/>
                    </a:lnTo>
                    <a:lnTo>
                      <a:pt x="4" y="0"/>
                    </a:lnTo>
                    <a:lnTo>
                      <a:pt x="6"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9" name="Freeform 124"/>
              <p:cNvSpPr>
                <a:spLocks/>
              </p:cNvSpPr>
              <p:nvPr/>
            </p:nvSpPr>
            <p:spPr bwMode="auto">
              <a:xfrm>
                <a:off x="5060" y="1169"/>
                <a:ext cx="8" cy="5"/>
              </a:xfrm>
              <a:custGeom>
                <a:avLst/>
                <a:gdLst>
                  <a:gd name="T0" fmla="*/ 8 w 8"/>
                  <a:gd name="T1" fmla="*/ 0 h 5"/>
                  <a:gd name="T2" fmla="*/ 6 w 8"/>
                  <a:gd name="T3" fmla="*/ 1 h 5"/>
                  <a:gd name="T4" fmla="*/ 4 w 8"/>
                  <a:gd name="T5" fmla="*/ 2 h 5"/>
                  <a:gd name="T6" fmla="*/ 0 w 8"/>
                  <a:gd name="T7" fmla="*/ 5 h 5"/>
                  <a:gd name="T8" fmla="*/ 0 w 8"/>
                  <a:gd name="T9" fmla="*/ 4 h 5"/>
                  <a:gd name="T10" fmla="*/ 1 w 8"/>
                  <a:gd name="T11" fmla="*/ 3 h 5"/>
                  <a:gd name="T12" fmla="*/ 2 w 8"/>
                  <a:gd name="T13" fmla="*/ 2 h 5"/>
                  <a:gd name="T14" fmla="*/ 3 w 8"/>
                  <a:gd name="T15" fmla="*/ 2 h 5"/>
                  <a:gd name="T16" fmla="*/ 4 w 8"/>
                  <a:gd name="T17" fmla="*/ 1 h 5"/>
                  <a:gd name="T18" fmla="*/ 6 w 8"/>
                  <a:gd name="T19" fmla="*/ 0 h 5"/>
                  <a:gd name="T20" fmla="*/ 7 w 8"/>
                  <a:gd name="T21" fmla="*/ 0 h 5"/>
                  <a:gd name="T22" fmla="*/ 8 w 8"/>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5">
                    <a:moveTo>
                      <a:pt x="8" y="0"/>
                    </a:moveTo>
                    <a:lnTo>
                      <a:pt x="6" y="1"/>
                    </a:lnTo>
                    <a:lnTo>
                      <a:pt x="4" y="2"/>
                    </a:lnTo>
                    <a:lnTo>
                      <a:pt x="0" y="5"/>
                    </a:lnTo>
                    <a:lnTo>
                      <a:pt x="0" y="4"/>
                    </a:lnTo>
                    <a:lnTo>
                      <a:pt x="1" y="3"/>
                    </a:lnTo>
                    <a:lnTo>
                      <a:pt x="2" y="2"/>
                    </a:lnTo>
                    <a:lnTo>
                      <a:pt x="3" y="2"/>
                    </a:lnTo>
                    <a:lnTo>
                      <a:pt x="4" y="1"/>
                    </a:lnTo>
                    <a:lnTo>
                      <a:pt x="6" y="0"/>
                    </a:lnTo>
                    <a:lnTo>
                      <a:pt x="7" y="0"/>
                    </a:lnTo>
                    <a:lnTo>
                      <a:pt x="8"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0" name="Freeform 125"/>
              <p:cNvSpPr>
                <a:spLocks/>
              </p:cNvSpPr>
              <p:nvPr/>
            </p:nvSpPr>
            <p:spPr bwMode="auto">
              <a:xfrm>
                <a:off x="5060" y="1169"/>
                <a:ext cx="15" cy="12"/>
              </a:xfrm>
              <a:custGeom>
                <a:avLst/>
                <a:gdLst>
                  <a:gd name="T0" fmla="*/ 12 w 15"/>
                  <a:gd name="T1" fmla="*/ 1 h 12"/>
                  <a:gd name="T2" fmla="*/ 6 w 15"/>
                  <a:gd name="T3" fmla="*/ 5 h 12"/>
                  <a:gd name="T4" fmla="*/ 0 w 15"/>
                  <a:gd name="T5" fmla="*/ 9 h 12"/>
                  <a:gd name="T6" fmla="*/ 1 w 15"/>
                  <a:gd name="T7" fmla="*/ 9 h 12"/>
                  <a:gd name="T8" fmla="*/ 1 w 15"/>
                  <a:gd name="T9" fmla="*/ 9 h 12"/>
                  <a:gd name="T10" fmla="*/ 2 w 15"/>
                  <a:gd name="T11" fmla="*/ 8 h 12"/>
                  <a:gd name="T12" fmla="*/ 2 w 15"/>
                  <a:gd name="T13" fmla="*/ 8 h 12"/>
                  <a:gd name="T14" fmla="*/ 5 w 15"/>
                  <a:gd name="T15" fmla="*/ 6 h 12"/>
                  <a:gd name="T16" fmla="*/ 7 w 15"/>
                  <a:gd name="T17" fmla="*/ 5 h 12"/>
                  <a:gd name="T18" fmla="*/ 10 w 15"/>
                  <a:gd name="T19" fmla="*/ 3 h 12"/>
                  <a:gd name="T20" fmla="*/ 12 w 15"/>
                  <a:gd name="T21" fmla="*/ 1 h 12"/>
                  <a:gd name="T22" fmla="*/ 13 w 15"/>
                  <a:gd name="T23" fmla="*/ 1 h 12"/>
                  <a:gd name="T24" fmla="*/ 14 w 15"/>
                  <a:gd name="T25" fmla="*/ 2 h 12"/>
                  <a:gd name="T26" fmla="*/ 15 w 15"/>
                  <a:gd name="T27" fmla="*/ 3 h 12"/>
                  <a:gd name="T28" fmla="*/ 12 w 15"/>
                  <a:gd name="T29" fmla="*/ 5 h 12"/>
                  <a:gd name="T30" fmla="*/ 8 w 15"/>
                  <a:gd name="T31" fmla="*/ 7 h 12"/>
                  <a:gd name="T32" fmla="*/ 4 w 15"/>
                  <a:gd name="T33" fmla="*/ 9 h 12"/>
                  <a:gd name="T34" fmla="*/ 2 w 15"/>
                  <a:gd name="T35" fmla="*/ 11 h 12"/>
                  <a:gd name="T36" fmla="*/ 0 w 15"/>
                  <a:gd name="T37" fmla="*/ 12 h 12"/>
                  <a:gd name="T38" fmla="*/ 0 w 15"/>
                  <a:gd name="T39" fmla="*/ 12 h 12"/>
                  <a:gd name="T40" fmla="*/ 0 w 15"/>
                  <a:gd name="T41" fmla="*/ 10 h 12"/>
                  <a:gd name="T42" fmla="*/ 0 w 15"/>
                  <a:gd name="T43" fmla="*/ 9 h 12"/>
                  <a:gd name="T44" fmla="*/ 0 w 15"/>
                  <a:gd name="T45" fmla="*/ 6 h 12"/>
                  <a:gd name="T46" fmla="*/ 8 w 15"/>
                  <a:gd name="T47" fmla="*/ 1 h 12"/>
                  <a:gd name="T48" fmla="*/ 9 w 15"/>
                  <a:gd name="T49" fmla="*/ 0 h 12"/>
                  <a:gd name="T50" fmla="*/ 10 w 15"/>
                  <a:gd name="T51" fmla="*/ 0 h 12"/>
                  <a:gd name="T52" fmla="*/ 11 w 15"/>
                  <a:gd name="T53" fmla="*/ 0 h 12"/>
                  <a:gd name="T54" fmla="*/ 12 w 15"/>
                  <a:gd name="T55"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 h="12">
                    <a:moveTo>
                      <a:pt x="12" y="1"/>
                    </a:moveTo>
                    <a:lnTo>
                      <a:pt x="6" y="5"/>
                    </a:lnTo>
                    <a:lnTo>
                      <a:pt x="0" y="9"/>
                    </a:lnTo>
                    <a:lnTo>
                      <a:pt x="1" y="9"/>
                    </a:lnTo>
                    <a:lnTo>
                      <a:pt x="1" y="9"/>
                    </a:lnTo>
                    <a:lnTo>
                      <a:pt x="2" y="8"/>
                    </a:lnTo>
                    <a:lnTo>
                      <a:pt x="2" y="8"/>
                    </a:lnTo>
                    <a:lnTo>
                      <a:pt x="5" y="6"/>
                    </a:lnTo>
                    <a:lnTo>
                      <a:pt x="7" y="5"/>
                    </a:lnTo>
                    <a:lnTo>
                      <a:pt x="10" y="3"/>
                    </a:lnTo>
                    <a:lnTo>
                      <a:pt x="12" y="1"/>
                    </a:lnTo>
                    <a:lnTo>
                      <a:pt x="13" y="1"/>
                    </a:lnTo>
                    <a:lnTo>
                      <a:pt x="14" y="2"/>
                    </a:lnTo>
                    <a:lnTo>
                      <a:pt x="15" y="3"/>
                    </a:lnTo>
                    <a:lnTo>
                      <a:pt x="12" y="5"/>
                    </a:lnTo>
                    <a:lnTo>
                      <a:pt x="8" y="7"/>
                    </a:lnTo>
                    <a:lnTo>
                      <a:pt x="4" y="9"/>
                    </a:lnTo>
                    <a:lnTo>
                      <a:pt x="2" y="11"/>
                    </a:lnTo>
                    <a:lnTo>
                      <a:pt x="0" y="12"/>
                    </a:lnTo>
                    <a:lnTo>
                      <a:pt x="0" y="12"/>
                    </a:lnTo>
                    <a:lnTo>
                      <a:pt x="0" y="10"/>
                    </a:lnTo>
                    <a:lnTo>
                      <a:pt x="0" y="9"/>
                    </a:lnTo>
                    <a:lnTo>
                      <a:pt x="0" y="6"/>
                    </a:lnTo>
                    <a:lnTo>
                      <a:pt x="8" y="1"/>
                    </a:lnTo>
                    <a:lnTo>
                      <a:pt x="9" y="0"/>
                    </a:lnTo>
                    <a:lnTo>
                      <a:pt x="10" y="0"/>
                    </a:lnTo>
                    <a:lnTo>
                      <a:pt x="11" y="0"/>
                    </a:lnTo>
                    <a:lnTo>
                      <a:pt x="12"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1" name="Freeform 126"/>
              <p:cNvSpPr>
                <a:spLocks/>
              </p:cNvSpPr>
              <p:nvPr/>
            </p:nvSpPr>
            <p:spPr bwMode="auto">
              <a:xfrm>
                <a:off x="5096" y="1172"/>
                <a:ext cx="7" cy="5"/>
              </a:xfrm>
              <a:custGeom>
                <a:avLst/>
                <a:gdLst>
                  <a:gd name="T0" fmla="*/ 7 w 7"/>
                  <a:gd name="T1" fmla="*/ 2 h 5"/>
                  <a:gd name="T2" fmla="*/ 4 w 7"/>
                  <a:gd name="T3" fmla="*/ 3 h 5"/>
                  <a:gd name="T4" fmla="*/ 3 w 7"/>
                  <a:gd name="T5" fmla="*/ 4 h 5"/>
                  <a:gd name="T6" fmla="*/ 2 w 7"/>
                  <a:gd name="T7" fmla="*/ 4 h 5"/>
                  <a:gd name="T8" fmla="*/ 1 w 7"/>
                  <a:gd name="T9" fmla="*/ 5 h 5"/>
                  <a:gd name="T10" fmla="*/ 0 w 7"/>
                  <a:gd name="T11" fmla="*/ 4 h 5"/>
                  <a:gd name="T12" fmla="*/ 0 w 7"/>
                  <a:gd name="T13" fmla="*/ 3 h 5"/>
                  <a:gd name="T14" fmla="*/ 3 w 7"/>
                  <a:gd name="T15" fmla="*/ 1 h 5"/>
                  <a:gd name="T16" fmla="*/ 6 w 7"/>
                  <a:gd name="T17" fmla="*/ 0 h 5"/>
                  <a:gd name="T18" fmla="*/ 7 w 7"/>
                  <a:gd name="T19" fmla="*/ 1 h 5"/>
                  <a:gd name="T20" fmla="*/ 7 w 7"/>
                  <a:gd name="T21"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5">
                    <a:moveTo>
                      <a:pt x="7" y="2"/>
                    </a:moveTo>
                    <a:lnTo>
                      <a:pt x="4" y="3"/>
                    </a:lnTo>
                    <a:lnTo>
                      <a:pt x="3" y="4"/>
                    </a:lnTo>
                    <a:lnTo>
                      <a:pt x="2" y="4"/>
                    </a:lnTo>
                    <a:lnTo>
                      <a:pt x="1" y="5"/>
                    </a:lnTo>
                    <a:lnTo>
                      <a:pt x="0" y="4"/>
                    </a:lnTo>
                    <a:lnTo>
                      <a:pt x="0" y="3"/>
                    </a:lnTo>
                    <a:lnTo>
                      <a:pt x="3" y="1"/>
                    </a:lnTo>
                    <a:lnTo>
                      <a:pt x="6" y="0"/>
                    </a:lnTo>
                    <a:lnTo>
                      <a:pt x="7" y="1"/>
                    </a:lnTo>
                    <a:lnTo>
                      <a:pt x="7"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2" name="Freeform 127"/>
              <p:cNvSpPr>
                <a:spLocks/>
              </p:cNvSpPr>
              <p:nvPr/>
            </p:nvSpPr>
            <p:spPr bwMode="auto">
              <a:xfrm>
                <a:off x="5060" y="1172"/>
                <a:ext cx="18" cy="12"/>
              </a:xfrm>
              <a:custGeom>
                <a:avLst/>
                <a:gdLst>
                  <a:gd name="T0" fmla="*/ 18 w 18"/>
                  <a:gd name="T1" fmla="*/ 1 h 12"/>
                  <a:gd name="T2" fmla="*/ 14 w 18"/>
                  <a:gd name="T3" fmla="*/ 4 h 12"/>
                  <a:gd name="T4" fmla="*/ 9 w 18"/>
                  <a:gd name="T5" fmla="*/ 7 h 12"/>
                  <a:gd name="T6" fmla="*/ 0 w 18"/>
                  <a:gd name="T7" fmla="*/ 12 h 12"/>
                  <a:gd name="T8" fmla="*/ 0 w 18"/>
                  <a:gd name="T9" fmla="*/ 11 h 12"/>
                  <a:gd name="T10" fmla="*/ 0 w 18"/>
                  <a:gd name="T11" fmla="*/ 10 h 12"/>
                  <a:gd name="T12" fmla="*/ 4 w 18"/>
                  <a:gd name="T13" fmla="*/ 7 h 12"/>
                  <a:gd name="T14" fmla="*/ 8 w 18"/>
                  <a:gd name="T15" fmla="*/ 5 h 12"/>
                  <a:gd name="T16" fmla="*/ 12 w 18"/>
                  <a:gd name="T17" fmla="*/ 3 h 12"/>
                  <a:gd name="T18" fmla="*/ 17 w 18"/>
                  <a:gd name="T19" fmla="*/ 0 h 12"/>
                  <a:gd name="T20" fmla="*/ 18 w 18"/>
                  <a:gd name="T21" fmla="*/ 0 h 12"/>
                  <a:gd name="T22" fmla="*/ 18 w 18"/>
                  <a:gd name="T23"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 h="12">
                    <a:moveTo>
                      <a:pt x="18" y="1"/>
                    </a:moveTo>
                    <a:lnTo>
                      <a:pt x="14" y="4"/>
                    </a:lnTo>
                    <a:lnTo>
                      <a:pt x="9" y="7"/>
                    </a:lnTo>
                    <a:lnTo>
                      <a:pt x="0" y="12"/>
                    </a:lnTo>
                    <a:lnTo>
                      <a:pt x="0" y="11"/>
                    </a:lnTo>
                    <a:lnTo>
                      <a:pt x="0" y="10"/>
                    </a:lnTo>
                    <a:lnTo>
                      <a:pt x="4" y="7"/>
                    </a:lnTo>
                    <a:lnTo>
                      <a:pt x="8" y="5"/>
                    </a:lnTo>
                    <a:lnTo>
                      <a:pt x="12" y="3"/>
                    </a:lnTo>
                    <a:lnTo>
                      <a:pt x="17" y="0"/>
                    </a:lnTo>
                    <a:lnTo>
                      <a:pt x="18" y="0"/>
                    </a:lnTo>
                    <a:lnTo>
                      <a:pt x="18"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3" name="Freeform 128"/>
              <p:cNvSpPr>
                <a:spLocks/>
              </p:cNvSpPr>
              <p:nvPr/>
            </p:nvSpPr>
            <p:spPr bwMode="auto">
              <a:xfrm>
                <a:off x="5149" y="1172"/>
                <a:ext cx="9" cy="5"/>
              </a:xfrm>
              <a:custGeom>
                <a:avLst/>
                <a:gdLst>
                  <a:gd name="T0" fmla="*/ 9 w 9"/>
                  <a:gd name="T1" fmla="*/ 1 h 5"/>
                  <a:gd name="T2" fmla="*/ 7 w 9"/>
                  <a:gd name="T3" fmla="*/ 3 h 5"/>
                  <a:gd name="T4" fmla="*/ 5 w 9"/>
                  <a:gd name="T5" fmla="*/ 3 h 5"/>
                  <a:gd name="T6" fmla="*/ 3 w 9"/>
                  <a:gd name="T7" fmla="*/ 4 h 5"/>
                  <a:gd name="T8" fmla="*/ 1 w 9"/>
                  <a:gd name="T9" fmla="*/ 5 h 5"/>
                  <a:gd name="T10" fmla="*/ 0 w 9"/>
                  <a:gd name="T11" fmla="*/ 4 h 5"/>
                  <a:gd name="T12" fmla="*/ 0 w 9"/>
                  <a:gd name="T13" fmla="*/ 3 h 5"/>
                  <a:gd name="T14" fmla="*/ 3 w 9"/>
                  <a:gd name="T15" fmla="*/ 2 h 5"/>
                  <a:gd name="T16" fmla="*/ 5 w 9"/>
                  <a:gd name="T17" fmla="*/ 1 h 5"/>
                  <a:gd name="T18" fmla="*/ 7 w 9"/>
                  <a:gd name="T19" fmla="*/ 0 h 5"/>
                  <a:gd name="T20" fmla="*/ 8 w 9"/>
                  <a:gd name="T21" fmla="*/ 1 h 5"/>
                  <a:gd name="T22" fmla="*/ 8 w 9"/>
                  <a:gd name="T23" fmla="*/ 1 h 5"/>
                  <a:gd name="T24" fmla="*/ 9 w 9"/>
                  <a:gd name="T25"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
                    <a:moveTo>
                      <a:pt x="9" y="1"/>
                    </a:moveTo>
                    <a:lnTo>
                      <a:pt x="7" y="3"/>
                    </a:lnTo>
                    <a:lnTo>
                      <a:pt x="5" y="3"/>
                    </a:lnTo>
                    <a:lnTo>
                      <a:pt x="3" y="4"/>
                    </a:lnTo>
                    <a:lnTo>
                      <a:pt x="1" y="5"/>
                    </a:lnTo>
                    <a:lnTo>
                      <a:pt x="0" y="4"/>
                    </a:lnTo>
                    <a:lnTo>
                      <a:pt x="0" y="3"/>
                    </a:lnTo>
                    <a:lnTo>
                      <a:pt x="3" y="2"/>
                    </a:lnTo>
                    <a:lnTo>
                      <a:pt x="5" y="1"/>
                    </a:lnTo>
                    <a:lnTo>
                      <a:pt x="7" y="0"/>
                    </a:lnTo>
                    <a:lnTo>
                      <a:pt x="8" y="1"/>
                    </a:lnTo>
                    <a:lnTo>
                      <a:pt x="8" y="1"/>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4" name="Freeform 129"/>
              <p:cNvSpPr>
                <a:spLocks/>
              </p:cNvSpPr>
              <p:nvPr/>
            </p:nvSpPr>
            <p:spPr bwMode="auto">
              <a:xfrm>
                <a:off x="5194" y="1172"/>
                <a:ext cx="6" cy="5"/>
              </a:xfrm>
              <a:custGeom>
                <a:avLst/>
                <a:gdLst>
                  <a:gd name="T0" fmla="*/ 6 w 6"/>
                  <a:gd name="T1" fmla="*/ 2 h 5"/>
                  <a:gd name="T2" fmla="*/ 3 w 6"/>
                  <a:gd name="T3" fmla="*/ 4 h 5"/>
                  <a:gd name="T4" fmla="*/ 0 w 6"/>
                  <a:gd name="T5" fmla="*/ 5 h 5"/>
                  <a:gd name="T6" fmla="*/ 0 w 6"/>
                  <a:gd name="T7" fmla="*/ 4 h 5"/>
                  <a:gd name="T8" fmla="*/ 0 w 6"/>
                  <a:gd name="T9" fmla="*/ 3 h 5"/>
                  <a:gd name="T10" fmla="*/ 2 w 6"/>
                  <a:gd name="T11" fmla="*/ 2 h 5"/>
                  <a:gd name="T12" fmla="*/ 5 w 6"/>
                  <a:gd name="T13" fmla="*/ 0 h 5"/>
                  <a:gd name="T14" fmla="*/ 6 w 6"/>
                  <a:gd name="T15" fmla="*/ 1 h 5"/>
                  <a:gd name="T16" fmla="*/ 6 w 6"/>
                  <a:gd name="T17" fmla="*/ 1 h 5"/>
                  <a:gd name="T18" fmla="*/ 6 w 6"/>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6" y="2"/>
                    </a:moveTo>
                    <a:lnTo>
                      <a:pt x="3" y="4"/>
                    </a:lnTo>
                    <a:lnTo>
                      <a:pt x="0" y="5"/>
                    </a:lnTo>
                    <a:lnTo>
                      <a:pt x="0" y="4"/>
                    </a:lnTo>
                    <a:lnTo>
                      <a:pt x="0" y="3"/>
                    </a:lnTo>
                    <a:lnTo>
                      <a:pt x="2" y="2"/>
                    </a:lnTo>
                    <a:lnTo>
                      <a:pt x="5" y="0"/>
                    </a:lnTo>
                    <a:lnTo>
                      <a:pt x="6" y="1"/>
                    </a:lnTo>
                    <a:lnTo>
                      <a:pt x="6" y="1"/>
                    </a:lnTo>
                    <a:lnTo>
                      <a:pt x="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5" name="Freeform 130"/>
              <p:cNvSpPr>
                <a:spLocks/>
              </p:cNvSpPr>
              <p:nvPr/>
            </p:nvSpPr>
            <p:spPr bwMode="auto">
              <a:xfrm>
                <a:off x="5059" y="1173"/>
                <a:ext cx="37" cy="23"/>
              </a:xfrm>
              <a:custGeom>
                <a:avLst/>
                <a:gdLst>
                  <a:gd name="T0" fmla="*/ 22 w 37"/>
                  <a:gd name="T1" fmla="*/ 3 h 23"/>
                  <a:gd name="T2" fmla="*/ 24 w 37"/>
                  <a:gd name="T3" fmla="*/ 2 h 23"/>
                  <a:gd name="T4" fmla="*/ 25 w 37"/>
                  <a:gd name="T5" fmla="*/ 2 h 23"/>
                  <a:gd name="T6" fmla="*/ 26 w 37"/>
                  <a:gd name="T7" fmla="*/ 4 h 23"/>
                  <a:gd name="T8" fmla="*/ 22 w 37"/>
                  <a:gd name="T9" fmla="*/ 6 h 23"/>
                  <a:gd name="T10" fmla="*/ 18 w 37"/>
                  <a:gd name="T11" fmla="*/ 9 h 23"/>
                  <a:gd name="T12" fmla="*/ 20 w 37"/>
                  <a:gd name="T13" fmla="*/ 8 h 23"/>
                  <a:gd name="T14" fmla="*/ 25 w 37"/>
                  <a:gd name="T15" fmla="*/ 6 h 23"/>
                  <a:gd name="T16" fmla="*/ 29 w 37"/>
                  <a:gd name="T17" fmla="*/ 5 h 23"/>
                  <a:gd name="T18" fmla="*/ 34 w 37"/>
                  <a:gd name="T19" fmla="*/ 7 h 23"/>
                  <a:gd name="T20" fmla="*/ 32 w 37"/>
                  <a:gd name="T21" fmla="*/ 8 h 23"/>
                  <a:gd name="T22" fmla="*/ 31 w 37"/>
                  <a:gd name="T23" fmla="*/ 9 h 23"/>
                  <a:gd name="T24" fmla="*/ 33 w 37"/>
                  <a:gd name="T25" fmla="*/ 8 h 23"/>
                  <a:gd name="T26" fmla="*/ 35 w 37"/>
                  <a:gd name="T27" fmla="*/ 8 h 23"/>
                  <a:gd name="T28" fmla="*/ 37 w 37"/>
                  <a:gd name="T29" fmla="*/ 9 h 23"/>
                  <a:gd name="T30" fmla="*/ 27 w 37"/>
                  <a:gd name="T31" fmla="*/ 15 h 23"/>
                  <a:gd name="T32" fmla="*/ 16 w 37"/>
                  <a:gd name="T33" fmla="*/ 20 h 23"/>
                  <a:gd name="T34" fmla="*/ 14 w 37"/>
                  <a:gd name="T35" fmla="*/ 20 h 23"/>
                  <a:gd name="T36" fmla="*/ 12 w 37"/>
                  <a:gd name="T37" fmla="*/ 21 h 23"/>
                  <a:gd name="T38" fmla="*/ 11 w 37"/>
                  <a:gd name="T39" fmla="*/ 20 h 23"/>
                  <a:gd name="T40" fmla="*/ 12 w 37"/>
                  <a:gd name="T41" fmla="*/ 20 h 23"/>
                  <a:gd name="T42" fmla="*/ 21 w 37"/>
                  <a:gd name="T43" fmla="*/ 15 h 23"/>
                  <a:gd name="T44" fmla="*/ 30 w 37"/>
                  <a:gd name="T45" fmla="*/ 10 h 23"/>
                  <a:gd name="T46" fmla="*/ 26 w 37"/>
                  <a:gd name="T47" fmla="*/ 12 h 23"/>
                  <a:gd name="T48" fmla="*/ 18 w 37"/>
                  <a:gd name="T49" fmla="*/ 16 h 23"/>
                  <a:gd name="T50" fmla="*/ 8 w 37"/>
                  <a:gd name="T51" fmla="*/ 21 h 23"/>
                  <a:gd name="T52" fmla="*/ 5 w 37"/>
                  <a:gd name="T53" fmla="*/ 22 h 23"/>
                  <a:gd name="T54" fmla="*/ 2 w 37"/>
                  <a:gd name="T55" fmla="*/ 22 h 23"/>
                  <a:gd name="T56" fmla="*/ 0 w 37"/>
                  <a:gd name="T57" fmla="*/ 17 h 23"/>
                  <a:gd name="T58" fmla="*/ 1 w 37"/>
                  <a:gd name="T59" fmla="*/ 13 h 23"/>
                  <a:gd name="T60" fmla="*/ 1 w 37"/>
                  <a:gd name="T61" fmla="*/ 11 h 23"/>
                  <a:gd name="T62" fmla="*/ 7 w 37"/>
                  <a:gd name="T63" fmla="*/ 9 h 23"/>
                  <a:gd name="T64" fmla="*/ 21 w 37"/>
                  <a:gd name="T65" fmla="*/ 0 h 23"/>
                  <a:gd name="T66" fmla="*/ 23 w 37"/>
                  <a:gd name="T67"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7" h="23">
                    <a:moveTo>
                      <a:pt x="23" y="1"/>
                    </a:moveTo>
                    <a:lnTo>
                      <a:pt x="22" y="3"/>
                    </a:lnTo>
                    <a:lnTo>
                      <a:pt x="23" y="3"/>
                    </a:lnTo>
                    <a:lnTo>
                      <a:pt x="24" y="2"/>
                    </a:lnTo>
                    <a:lnTo>
                      <a:pt x="25" y="2"/>
                    </a:lnTo>
                    <a:lnTo>
                      <a:pt x="25" y="2"/>
                    </a:lnTo>
                    <a:lnTo>
                      <a:pt x="26" y="3"/>
                    </a:lnTo>
                    <a:lnTo>
                      <a:pt x="26" y="4"/>
                    </a:lnTo>
                    <a:lnTo>
                      <a:pt x="24" y="5"/>
                    </a:lnTo>
                    <a:lnTo>
                      <a:pt x="22" y="6"/>
                    </a:lnTo>
                    <a:lnTo>
                      <a:pt x="20" y="7"/>
                    </a:lnTo>
                    <a:lnTo>
                      <a:pt x="18" y="9"/>
                    </a:lnTo>
                    <a:lnTo>
                      <a:pt x="18" y="9"/>
                    </a:lnTo>
                    <a:lnTo>
                      <a:pt x="20" y="8"/>
                    </a:lnTo>
                    <a:lnTo>
                      <a:pt x="23" y="7"/>
                    </a:lnTo>
                    <a:lnTo>
                      <a:pt x="25" y="6"/>
                    </a:lnTo>
                    <a:lnTo>
                      <a:pt x="27" y="4"/>
                    </a:lnTo>
                    <a:lnTo>
                      <a:pt x="29" y="5"/>
                    </a:lnTo>
                    <a:lnTo>
                      <a:pt x="31" y="5"/>
                    </a:lnTo>
                    <a:lnTo>
                      <a:pt x="34" y="7"/>
                    </a:lnTo>
                    <a:lnTo>
                      <a:pt x="34" y="7"/>
                    </a:lnTo>
                    <a:lnTo>
                      <a:pt x="32" y="8"/>
                    </a:lnTo>
                    <a:lnTo>
                      <a:pt x="30" y="9"/>
                    </a:lnTo>
                    <a:lnTo>
                      <a:pt x="31" y="9"/>
                    </a:lnTo>
                    <a:lnTo>
                      <a:pt x="32" y="9"/>
                    </a:lnTo>
                    <a:lnTo>
                      <a:pt x="33" y="8"/>
                    </a:lnTo>
                    <a:lnTo>
                      <a:pt x="34" y="8"/>
                    </a:lnTo>
                    <a:lnTo>
                      <a:pt x="35" y="8"/>
                    </a:lnTo>
                    <a:lnTo>
                      <a:pt x="36" y="8"/>
                    </a:lnTo>
                    <a:lnTo>
                      <a:pt x="37" y="9"/>
                    </a:lnTo>
                    <a:lnTo>
                      <a:pt x="32" y="12"/>
                    </a:lnTo>
                    <a:lnTo>
                      <a:pt x="27" y="15"/>
                    </a:lnTo>
                    <a:lnTo>
                      <a:pt x="18" y="20"/>
                    </a:lnTo>
                    <a:lnTo>
                      <a:pt x="16" y="20"/>
                    </a:lnTo>
                    <a:lnTo>
                      <a:pt x="15" y="20"/>
                    </a:lnTo>
                    <a:lnTo>
                      <a:pt x="14" y="20"/>
                    </a:lnTo>
                    <a:lnTo>
                      <a:pt x="12" y="21"/>
                    </a:lnTo>
                    <a:lnTo>
                      <a:pt x="12" y="21"/>
                    </a:lnTo>
                    <a:lnTo>
                      <a:pt x="11" y="21"/>
                    </a:lnTo>
                    <a:lnTo>
                      <a:pt x="11" y="20"/>
                    </a:lnTo>
                    <a:lnTo>
                      <a:pt x="11" y="20"/>
                    </a:lnTo>
                    <a:lnTo>
                      <a:pt x="12" y="20"/>
                    </a:lnTo>
                    <a:lnTo>
                      <a:pt x="17" y="18"/>
                    </a:lnTo>
                    <a:lnTo>
                      <a:pt x="21" y="15"/>
                    </a:lnTo>
                    <a:lnTo>
                      <a:pt x="25" y="12"/>
                    </a:lnTo>
                    <a:lnTo>
                      <a:pt x="30" y="10"/>
                    </a:lnTo>
                    <a:lnTo>
                      <a:pt x="28" y="10"/>
                    </a:lnTo>
                    <a:lnTo>
                      <a:pt x="26" y="12"/>
                    </a:lnTo>
                    <a:lnTo>
                      <a:pt x="21" y="14"/>
                    </a:lnTo>
                    <a:lnTo>
                      <a:pt x="18" y="16"/>
                    </a:lnTo>
                    <a:lnTo>
                      <a:pt x="14" y="18"/>
                    </a:lnTo>
                    <a:lnTo>
                      <a:pt x="8" y="21"/>
                    </a:lnTo>
                    <a:lnTo>
                      <a:pt x="6" y="22"/>
                    </a:lnTo>
                    <a:lnTo>
                      <a:pt x="5" y="22"/>
                    </a:lnTo>
                    <a:lnTo>
                      <a:pt x="2" y="23"/>
                    </a:lnTo>
                    <a:lnTo>
                      <a:pt x="2" y="22"/>
                    </a:lnTo>
                    <a:lnTo>
                      <a:pt x="1" y="20"/>
                    </a:lnTo>
                    <a:lnTo>
                      <a:pt x="0" y="17"/>
                    </a:lnTo>
                    <a:lnTo>
                      <a:pt x="1" y="15"/>
                    </a:lnTo>
                    <a:lnTo>
                      <a:pt x="1" y="13"/>
                    </a:lnTo>
                    <a:lnTo>
                      <a:pt x="1" y="12"/>
                    </a:lnTo>
                    <a:lnTo>
                      <a:pt x="1" y="11"/>
                    </a:lnTo>
                    <a:lnTo>
                      <a:pt x="2" y="11"/>
                    </a:lnTo>
                    <a:lnTo>
                      <a:pt x="7" y="9"/>
                    </a:lnTo>
                    <a:lnTo>
                      <a:pt x="11" y="6"/>
                    </a:lnTo>
                    <a:lnTo>
                      <a:pt x="21" y="0"/>
                    </a:lnTo>
                    <a:lnTo>
                      <a:pt x="22" y="0"/>
                    </a:lnTo>
                    <a:lnTo>
                      <a:pt x="2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6" name="Freeform 131"/>
              <p:cNvSpPr>
                <a:spLocks/>
              </p:cNvSpPr>
              <p:nvPr/>
            </p:nvSpPr>
            <p:spPr bwMode="auto">
              <a:xfrm>
                <a:off x="5150" y="1174"/>
                <a:ext cx="9" cy="5"/>
              </a:xfrm>
              <a:custGeom>
                <a:avLst/>
                <a:gdLst>
                  <a:gd name="T0" fmla="*/ 9 w 9"/>
                  <a:gd name="T1" fmla="*/ 2 h 5"/>
                  <a:gd name="T2" fmla="*/ 1 w 9"/>
                  <a:gd name="T3" fmla="*/ 5 h 5"/>
                  <a:gd name="T4" fmla="*/ 1 w 9"/>
                  <a:gd name="T5" fmla="*/ 5 h 5"/>
                  <a:gd name="T6" fmla="*/ 0 w 9"/>
                  <a:gd name="T7" fmla="*/ 4 h 5"/>
                  <a:gd name="T8" fmla="*/ 1 w 9"/>
                  <a:gd name="T9" fmla="*/ 4 h 5"/>
                  <a:gd name="T10" fmla="*/ 1 w 9"/>
                  <a:gd name="T11" fmla="*/ 3 h 5"/>
                  <a:gd name="T12" fmla="*/ 2 w 9"/>
                  <a:gd name="T13" fmla="*/ 3 h 5"/>
                  <a:gd name="T14" fmla="*/ 5 w 9"/>
                  <a:gd name="T15" fmla="*/ 2 h 5"/>
                  <a:gd name="T16" fmla="*/ 7 w 9"/>
                  <a:gd name="T17" fmla="*/ 1 h 5"/>
                  <a:gd name="T18" fmla="*/ 7 w 9"/>
                  <a:gd name="T19" fmla="*/ 1 h 5"/>
                  <a:gd name="T20" fmla="*/ 8 w 9"/>
                  <a:gd name="T21" fmla="*/ 0 h 5"/>
                  <a:gd name="T22" fmla="*/ 9 w 9"/>
                  <a:gd name="T23" fmla="*/ 1 h 5"/>
                  <a:gd name="T24" fmla="*/ 9 w 9"/>
                  <a:gd name="T25"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
                    <a:moveTo>
                      <a:pt x="9" y="2"/>
                    </a:moveTo>
                    <a:lnTo>
                      <a:pt x="1" y="5"/>
                    </a:lnTo>
                    <a:lnTo>
                      <a:pt x="1" y="5"/>
                    </a:lnTo>
                    <a:lnTo>
                      <a:pt x="0" y="4"/>
                    </a:lnTo>
                    <a:lnTo>
                      <a:pt x="1" y="4"/>
                    </a:lnTo>
                    <a:lnTo>
                      <a:pt x="1" y="3"/>
                    </a:lnTo>
                    <a:lnTo>
                      <a:pt x="2" y="3"/>
                    </a:lnTo>
                    <a:lnTo>
                      <a:pt x="5" y="2"/>
                    </a:lnTo>
                    <a:lnTo>
                      <a:pt x="7" y="1"/>
                    </a:lnTo>
                    <a:lnTo>
                      <a:pt x="7" y="1"/>
                    </a:lnTo>
                    <a:lnTo>
                      <a:pt x="8" y="0"/>
                    </a:lnTo>
                    <a:lnTo>
                      <a:pt x="9" y="1"/>
                    </a:lnTo>
                    <a:lnTo>
                      <a:pt x="9"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7" name="Freeform 132"/>
              <p:cNvSpPr>
                <a:spLocks/>
              </p:cNvSpPr>
              <p:nvPr/>
            </p:nvSpPr>
            <p:spPr bwMode="auto">
              <a:xfrm>
                <a:off x="5195" y="1175"/>
                <a:ext cx="7" cy="4"/>
              </a:xfrm>
              <a:custGeom>
                <a:avLst/>
                <a:gdLst>
                  <a:gd name="T0" fmla="*/ 7 w 7"/>
                  <a:gd name="T1" fmla="*/ 1 h 4"/>
                  <a:gd name="T2" fmla="*/ 7 w 7"/>
                  <a:gd name="T3" fmla="*/ 2 h 4"/>
                  <a:gd name="T4" fmla="*/ 3 w 7"/>
                  <a:gd name="T5" fmla="*/ 3 h 4"/>
                  <a:gd name="T6" fmla="*/ 0 w 7"/>
                  <a:gd name="T7" fmla="*/ 4 h 4"/>
                  <a:gd name="T8" fmla="*/ 0 w 7"/>
                  <a:gd name="T9" fmla="*/ 3 h 4"/>
                  <a:gd name="T10" fmla="*/ 0 w 7"/>
                  <a:gd name="T11" fmla="*/ 3 h 4"/>
                  <a:gd name="T12" fmla="*/ 0 w 7"/>
                  <a:gd name="T13" fmla="*/ 2 h 4"/>
                  <a:gd name="T14" fmla="*/ 6 w 7"/>
                  <a:gd name="T15" fmla="*/ 0 h 4"/>
                  <a:gd name="T16" fmla="*/ 6 w 7"/>
                  <a:gd name="T17" fmla="*/ 0 h 4"/>
                  <a:gd name="T18" fmla="*/ 7 w 7"/>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4">
                    <a:moveTo>
                      <a:pt x="7" y="1"/>
                    </a:moveTo>
                    <a:lnTo>
                      <a:pt x="7" y="2"/>
                    </a:lnTo>
                    <a:lnTo>
                      <a:pt x="3" y="3"/>
                    </a:lnTo>
                    <a:lnTo>
                      <a:pt x="0" y="4"/>
                    </a:lnTo>
                    <a:lnTo>
                      <a:pt x="0" y="3"/>
                    </a:lnTo>
                    <a:lnTo>
                      <a:pt x="0" y="3"/>
                    </a:lnTo>
                    <a:lnTo>
                      <a:pt x="0" y="2"/>
                    </a:lnTo>
                    <a:lnTo>
                      <a:pt x="6" y="0"/>
                    </a:lnTo>
                    <a:lnTo>
                      <a:pt x="6" y="0"/>
                    </a:lnTo>
                    <a:lnTo>
                      <a:pt x="7"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8" name="Freeform 133"/>
              <p:cNvSpPr>
                <a:spLocks/>
              </p:cNvSpPr>
              <p:nvPr/>
            </p:nvSpPr>
            <p:spPr bwMode="auto">
              <a:xfrm>
                <a:off x="5098" y="1175"/>
                <a:ext cx="5" cy="4"/>
              </a:xfrm>
              <a:custGeom>
                <a:avLst/>
                <a:gdLst>
                  <a:gd name="T0" fmla="*/ 5 w 5"/>
                  <a:gd name="T1" fmla="*/ 0 h 4"/>
                  <a:gd name="T2" fmla="*/ 5 w 5"/>
                  <a:gd name="T3" fmla="*/ 1 h 4"/>
                  <a:gd name="T4" fmla="*/ 5 w 5"/>
                  <a:gd name="T5" fmla="*/ 2 h 4"/>
                  <a:gd name="T6" fmla="*/ 4 w 5"/>
                  <a:gd name="T7" fmla="*/ 3 h 4"/>
                  <a:gd name="T8" fmla="*/ 4 w 5"/>
                  <a:gd name="T9" fmla="*/ 3 h 4"/>
                  <a:gd name="T10" fmla="*/ 2 w 5"/>
                  <a:gd name="T11" fmla="*/ 4 h 4"/>
                  <a:gd name="T12" fmla="*/ 1 w 5"/>
                  <a:gd name="T13" fmla="*/ 3 h 4"/>
                  <a:gd name="T14" fmla="*/ 0 w 5"/>
                  <a:gd name="T15" fmla="*/ 3 h 4"/>
                  <a:gd name="T16" fmla="*/ 1 w 5"/>
                  <a:gd name="T17" fmla="*/ 2 h 4"/>
                  <a:gd name="T18" fmla="*/ 1 w 5"/>
                  <a:gd name="T19" fmla="*/ 2 h 4"/>
                  <a:gd name="T20" fmla="*/ 2 w 5"/>
                  <a:gd name="T21" fmla="*/ 1 h 4"/>
                  <a:gd name="T22" fmla="*/ 2 w 5"/>
                  <a:gd name="T23" fmla="*/ 1 h 4"/>
                  <a:gd name="T24" fmla="*/ 3 w 5"/>
                  <a:gd name="T25" fmla="*/ 1 h 4"/>
                  <a:gd name="T26" fmla="*/ 4 w 5"/>
                  <a:gd name="T27" fmla="*/ 1 h 4"/>
                  <a:gd name="T28" fmla="*/ 4 w 5"/>
                  <a:gd name="T29" fmla="*/ 0 h 4"/>
                  <a:gd name="T30" fmla="*/ 5 w 5"/>
                  <a:gd name="T31"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 h="4">
                    <a:moveTo>
                      <a:pt x="5" y="0"/>
                    </a:moveTo>
                    <a:lnTo>
                      <a:pt x="5" y="1"/>
                    </a:lnTo>
                    <a:lnTo>
                      <a:pt x="5" y="2"/>
                    </a:lnTo>
                    <a:lnTo>
                      <a:pt x="4" y="3"/>
                    </a:lnTo>
                    <a:lnTo>
                      <a:pt x="4" y="3"/>
                    </a:lnTo>
                    <a:lnTo>
                      <a:pt x="2" y="4"/>
                    </a:lnTo>
                    <a:lnTo>
                      <a:pt x="1" y="3"/>
                    </a:lnTo>
                    <a:lnTo>
                      <a:pt x="0" y="3"/>
                    </a:lnTo>
                    <a:lnTo>
                      <a:pt x="1" y="2"/>
                    </a:lnTo>
                    <a:lnTo>
                      <a:pt x="1" y="2"/>
                    </a:lnTo>
                    <a:lnTo>
                      <a:pt x="2" y="1"/>
                    </a:lnTo>
                    <a:lnTo>
                      <a:pt x="2" y="1"/>
                    </a:lnTo>
                    <a:lnTo>
                      <a:pt x="3" y="1"/>
                    </a:lnTo>
                    <a:lnTo>
                      <a:pt x="4" y="1"/>
                    </a:lnTo>
                    <a:lnTo>
                      <a:pt x="4" y="0"/>
                    </a:lnTo>
                    <a:lnTo>
                      <a:pt x="5"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9" name="Freeform 134"/>
              <p:cNvSpPr>
                <a:spLocks/>
              </p:cNvSpPr>
              <p:nvPr/>
            </p:nvSpPr>
            <p:spPr bwMode="auto">
              <a:xfrm>
                <a:off x="5060" y="1176"/>
                <a:ext cx="20" cy="12"/>
              </a:xfrm>
              <a:custGeom>
                <a:avLst/>
                <a:gdLst>
                  <a:gd name="T0" fmla="*/ 20 w 20"/>
                  <a:gd name="T1" fmla="*/ 0 h 12"/>
                  <a:gd name="T2" fmla="*/ 17 w 20"/>
                  <a:gd name="T3" fmla="*/ 2 h 12"/>
                  <a:gd name="T4" fmla="*/ 14 w 20"/>
                  <a:gd name="T5" fmla="*/ 4 h 12"/>
                  <a:gd name="T6" fmla="*/ 11 w 20"/>
                  <a:gd name="T7" fmla="*/ 6 h 12"/>
                  <a:gd name="T8" fmla="*/ 8 w 20"/>
                  <a:gd name="T9" fmla="*/ 8 h 12"/>
                  <a:gd name="T10" fmla="*/ 0 w 20"/>
                  <a:gd name="T11" fmla="*/ 12 h 12"/>
                  <a:gd name="T12" fmla="*/ 0 w 20"/>
                  <a:gd name="T13" fmla="*/ 12 h 12"/>
                  <a:gd name="T14" fmla="*/ 20 w 20"/>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2">
                    <a:moveTo>
                      <a:pt x="20" y="0"/>
                    </a:moveTo>
                    <a:lnTo>
                      <a:pt x="17" y="2"/>
                    </a:lnTo>
                    <a:lnTo>
                      <a:pt x="14" y="4"/>
                    </a:lnTo>
                    <a:lnTo>
                      <a:pt x="11" y="6"/>
                    </a:lnTo>
                    <a:lnTo>
                      <a:pt x="8" y="8"/>
                    </a:lnTo>
                    <a:lnTo>
                      <a:pt x="0" y="12"/>
                    </a:lnTo>
                    <a:lnTo>
                      <a:pt x="0" y="12"/>
                    </a:lnTo>
                    <a:lnTo>
                      <a:pt x="2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0" name="Freeform 135"/>
              <p:cNvSpPr>
                <a:spLocks/>
              </p:cNvSpPr>
              <p:nvPr/>
            </p:nvSpPr>
            <p:spPr bwMode="auto">
              <a:xfrm>
                <a:off x="5152" y="1176"/>
                <a:ext cx="8" cy="5"/>
              </a:xfrm>
              <a:custGeom>
                <a:avLst/>
                <a:gdLst>
                  <a:gd name="T0" fmla="*/ 8 w 8"/>
                  <a:gd name="T1" fmla="*/ 2 h 5"/>
                  <a:gd name="T2" fmla="*/ 8 w 8"/>
                  <a:gd name="T3" fmla="*/ 2 h 5"/>
                  <a:gd name="T4" fmla="*/ 5 w 8"/>
                  <a:gd name="T5" fmla="*/ 4 h 5"/>
                  <a:gd name="T6" fmla="*/ 3 w 8"/>
                  <a:gd name="T7" fmla="*/ 5 h 5"/>
                  <a:gd name="T8" fmla="*/ 2 w 8"/>
                  <a:gd name="T9" fmla="*/ 5 h 5"/>
                  <a:gd name="T10" fmla="*/ 1 w 8"/>
                  <a:gd name="T11" fmla="*/ 5 h 5"/>
                  <a:gd name="T12" fmla="*/ 1 w 8"/>
                  <a:gd name="T13" fmla="*/ 5 h 5"/>
                  <a:gd name="T14" fmla="*/ 0 w 8"/>
                  <a:gd name="T15" fmla="*/ 4 h 5"/>
                  <a:gd name="T16" fmla="*/ 0 w 8"/>
                  <a:gd name="T17" fmla="*/ 4 h 5"/>
                  <a:gd name="T18" fmla="*/ 4 w 8"/>
                  <a:gd name="T19" fmla="*/ 2 h 5"/>
                  <a:gd name="T20" fmla="*/ 8 w 8"/>
                  <a:gd name="T21" fmla="*/ 0 h 5"/>
                  <a:gd name="T22" fmla="*/ 8 w 8"/>
                  <a:gd name="T23"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5">
                    <a:moveTo>
                      <a:pt x="8" y="2"/>
                    </a:moveTo>
                    <a:lnTo>
                      <a:pt x="8" y="2"/>
                    </a:lnTo>
                    <a:lnTo>
                      <a:pt x="5" y="4"/>
                    </a:lnTo>
                    <a:lnTo>
                      <a:pt x="3" y="5"/>
                    </a:lnTo>
                    <a:lnTo>
                      <a:pt x="2" y="5"/>
                    </a:lnTo>
                    <a:lnTo>
                      <a:pt x="1" y="5"/>
                    </a:lnTo>
                    <a:lnTo>
                      <a:pt x="1" y="5"/>
                    </a:lnTo>
                    <a:lnTo>
                      <a:pt x="0" y="4"/>
                    </a:lnTo>
                    <a:lnTo>
                      <a:pt x="0" y="4"/>
                    </a:lnTo>
                    <a:lnTo>
                      <a:pt x="4" y="2"/>
                    </a:lnTo>
                    <a:lnTo>
                      <a:pt x="8" y="0"/>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1" name="Freeform 136"/>
              <p:cNvSpPr>
                <a:spLocks/>
              </p:cNvSpPr>
              <p:nvPr/>
            </p:nvSpPr>
            <p:spPr bwMode="auto">
              <a:xfrm>
                <a:off x="5173" y="1177"/>
                <a:ext cx="4" cy="1"/>
              </a:xfrm>
              <a:custGeom>
                <a:avLst/>
                <a:gdLst>
                  <a:gd name="T0" fmla="*/ 4 w 4"/>
                  <a:gd name="T1" fmla="*/ 0 h 1"/>
                  <a:gd name="T2" fmla="*/ 2 w 4"/>
                  <a:gd name="T3" fmla="*/ 1 h 1"/>
                  <a:gd name="T4" fmla="*/ 0 w 4"/>
                  <a:gd name="T5" fmla="*/ 1 h 1"/>
                  <a:gd name="T6" fmla="*/ 2 w 4"/>
                  <a:gd name="T7" fmla="*/ 1 h 1"/>
                  <a:gd name="T8" fmla="*/ 4 w 4"/>
                  <a:gd name="T9" fmla="*/ 0 h 1"/>
                </a:gdLst>
                <a:ahLst/>
                <a:cxnLst>
                  <a:cxn ang="0">
                    <a:pos x="T0" y="T1"/>
                  </a:cxn>
                  <a:cxn ang="0">
                    <a:pos x="T2" y="T3"/>
                  </a:cxn>
                  <a:cxn ang="0">
                    <a:pos x="T4" y="T5"/>
                  </a:cxn>
                  <a:cxn ang="0">
                    <a:pos x="T6" y="T7"/>
                  </a:cxn>
                  <a:cxn ang="0">
                    <a:pos x="T8" y="T9"/>
                  </a:cxn>
                </a:cxnLst>
                <a:rect l="0" t="0" r="r" b="b"/>
                <a:pathLst>
                  <a:path w="4" h="1">
                    <a:moveTo>
                      <a:pt x="4" y="0"/>
                    </a:moveTo>
                    <a:lnTo>
                      <a:pt x="2" y="1"/>
                    </a:lnTo>
                    <a:lnTo>
                      <a:pt x="0" y="1"/>
                    </a:lnTo>
                    <a:lnTo>
                      <a:pt x="2" y="1"/>
                    </a:lnTo>
                    <a:lnTo>
                      <a:pt x="4"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2" name="Freeform 137"/>
              <p:cNvSpPr>
                <a:spLocks/>
              </p:cNvSpPr>
              <p:nvPr/>
            </p:nvSpPr>
            <p:spPr bwMode="auto">
              <a:xfrm>
                <a:off x="5195" y="1178"/>
                <a:ext cx="10" cy="8"/>
              </a:xfrm>
              <a:custGeom>
                <a:avLst/>
                <a:gdLst>
                  <a:gd name="T0" fmla="*/ 7 w 10"/>
                  <a:gd name="T1" fmla="*/ 0 h 8"/>
                  <a:gd name="T2" fmla="*/ 8 w 10"/>
                  <a:gd name="T3" fmla="*/ 1 h 8"/>
                  <a:gd name="T4" fmla="*/ 9 w 10"/>
                  <a:gd name="T5" fmla="*/ 2 h 8"/>
                  <a:gd name="T6" fmla="*/ 10 w 10"/>
                  <a:gd name="T7" fmla="*/ 4 h 8"/>
                  <a:gd name="T8" fmla="*/ 10 w 10"/>
                  <a:gd name="T9" fmla="*/ 5 h 8"/>
                  <a:gd name="T10" fmla="*/ 8 w 10"/>
                  <a:gd name="T11" fmla="*/ 6 h 8"/>
                  <a:gd name="T12" fmla="*/ 6 w 10"/>
                  <a:gd name="T13" fmla="*/ 7 h 8"/>
                  <a:gd name="T14" fmla="*/ 4 w 10"/>
                  <a:gd name="T15" fmla="*/ 7 h 8"/>
                  <a:gd name="T16" fmla="*/ 2 w 10"/>
                  <a:gd name="T17" fmla="*/ 8 h 8"/>
                  <a:gd name="T18" fmla="*/ 2 w 10"/>
                  <a:gd name="T19" fmla="*/ 7 h 8"/>
                  <a:gd name="T20" fmla="*/ 2 w 10"/>
                  <a:gd name="T21" fmla="*/ 7 h 8"/>
                  <a:gd name="T22" fmla="*/ 2 w 10"/>
                  <a:gd name="T23" fmla="*/ 6 h 8"/>
                  <a:gd name="T24" fmla="*/ 2 w 10"/>
                  <a:gd name="T25" fmla="*/ 5 h 8"/>
                  <a:gd name="T26" fmla="*/ 1 w 10"/>
                  <a:gd name="T27" fmla="*/ 5 h 8"/>
                  <a:gd name="T28" fmla="*/ 1 w 10"/>
                  <a:gd name="T29" fmla="*/ 5 h 8"/>
                  <a:gd name="T30" fmla="*/ 1 w 10"/>
                  <a:gd name="T31" fmla="*/ 4 h 8"/>
                  <a:gd name="T32" fmla="*/ 1 w 10"/>
                  <a:gd name="T33" fmla="*/ 4 h 8"/>
                  <a:gd name="T34" fmla="*/ 2 w 10"/>
                  <a:gd name="T35" fmla="*/ 3 h 8"/>
                  <a:gd name="T36" fmla="*/ 3 w 10"/>
                  <a:gd name="T37" fmla="*/ 3 h 8"/>
                  <a:gd name="T38" fmla="*/ 7 w 10"/>
                  <a:gd name="T39" fmla="*/ 2 h 8"/>
                  <a:gd name="T40" fmla="*/ 8 w 10"/>
                  <a:gd name="T41" fmla="*/ 1 h 8"/>
                  <a:gd name="T42" fmla="*/ 6 w 10"/>
                  <a:gd name="T43" fmla="*/ 1 h 8"/>
                  <a:gd name="T44" fmla="*/ 4 w 10"/>
                  <a:gd name="T45" fmla="*/ 2 h 8"/>
                  <a:gd name="T46" fmla="*/ 3 w 10"/>
                  <a:gd name="T47" fmla="*/ 3 h 8"/>
                  <a:gd name="T48" fmla="*/ 1 w 10"/>
                  <a:gd name="T49" fmla="*/ 3 h 8"/>
                  <a:gd name="T50" fmla="*/ 0 w 10"/>
                  <a:gd name="T51" fmla="*/ 2 h 8"/>
                  <a:gd name="T52" fmla="*/ 0 w 10"/>
                  <a:gd name="T53" fmla="*/ 2 h 8"/>
                  <a:gd name="T54" fmla="*/ 2 w 10"/>
                  <a:gd name="T55" fmla="*/ 1 h 8"/>
                  <a:gd name="T56" fmla="*/ 4 w 10"/>
                  <a:gd name="T57" fmla="*/ 0 h 8"/>
                  <a:gd name="T58" fmla="*/ 7 w 10"/>
                  <a:gd name="T59"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 h="8">
                    <a:moveTo>
                      <a:pt x="7" y="0"/>
                    </a:moveTo>
                    <a:lnTo>
                      <a:pt x="8" y="1"/>
                    </a:lnTo>
                    <a:lnTo>
                      <a:pt x="9" y="2"/>
                    </a:lnTo>
                    <a:lnTo>
                      <a:pt x="10" y="4"/>
                    </a:lnTo>
                    <a:lnTo>
                      <a:pt x="10" y="5"/>
                    </a:lnTo>
                    <a:lnTo>
                      <a:pt x="8" y="6"/>
                    </a:lnTo>
                    <a:lnTo>
                      <a:pt x="6" y="7"/>
                    </a:lnTo>
                    <a:lnTo>
                      <a:pt x="4" y="7"/>
                    </a:lnTo>
                    <a:lnTo>
                      <a:pt x="2" y="8"/>
                    </a:lnTo>
                    <a:lnTo>
                      <a:pt x="2" y="7"/>
                    </a:lnTo>
                    <a:lnTo>
                      <a:pt x="2" y="7"/>
                    </a:lnTo>
                    <a:lnTo>
                      <a:pt x="2" y="6"/>
                    </a:lnTo>
                    <a:lnTo>
                      <a:pt x="2" y="5"/>
                    </a:lnTo>
                    <a:lnTo>
                      <a:pt x="1" y="5"/>
                    </a:lnTo>
                    <a:lnTo>
                      <a:pt x="1" y="5"/>
                    </a:lnTo>
                    <a:lnTo>
                      <a:pt x="1" y="4"/>
                    </a:lnTo>
                    <a:lnTo>
                      <a:pt x="1" y="4"/>
                    </a:lnTo>
                    <a:lnTo>
                      <a:pt x="2" y="3"/>
                    </a:lnTo>
                    <a:lnTo>
                      <a:pt x="3" y="3"/>
                    </a:lnTo>
                    <a:lnTo>
                      <a:pt x="7" y="2"/>
                    </a:lnTo>
                    <a:lnTo>
                      <a:pt x="8" y="1"/>
                    </a:lnTo>
                    <a:lnTo>
                      <a:pt x="6" y="1"/>
                    </a:lnTo>
                    <a:lnTo>
                      <a:pt x="4" y="2"/>
                    </a:lnTo>
                    <a:lnTo>
                      <a:pt x="3" y="3"/>
                    </a:lnTo>
                    <a:lnTo>
                      <a:pt x="1" y="3"/>
                    </a:lnTo>
                    <a:lnTo>
                      <a:pt x="0" y="2"/>
                    </a:lnTo>
                    <a:lnTo>
                      <a:pt x="0" y="2"/>
                    </a:lnTo>
                    <a:lnTo>
                      <a:pt x="2" y="1"/>
                    </a:lnTo>
                    <a:lnTo>
                      <a:pt x="4" y="0"/>
                    </a:lnTo>
                    <a:lnTo>
                      <a:pt x="7"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3" name="Freeform 138"/>
              <p:cNvSpPr>
                <a:spLocks/>
              </p:cNvSpPr>
              <p:nvPr/>
            </p:nvSpPr>
            <p:spPr bwMode="auto">
              <a:xfrm>
                <a:off x="5154" y="1179"/>
                <a:ext cx="9" cy="7"/>
              </a:xfrm>
              <a:custGeom>
                <a:avLst/>
                <a:gdLst>
                  <a:gd name="T0" fmla="*/ 9 w 9"/>
                  <a:gd name="T1" fmla="*/ 4 h 7"/>
                  <a:gd name="T2" fmla="*/ 7 w 9"/>
                  <a:gd name="T3" fmla="*/ 5 h 7"/>
                  <a:gd name="T4" fmla="*/ 5 w 9"/>
                  <a:gd name="T5" fmla="*/ 6 h 7"/>
                  <a:gd name="T6" fmla="*/ 4 w 9"/>
                  <a:gd name="T7" fmla="*/ 6 h 7"/>
                  <a:gd name="T8" fmla="*/ 2 w 9"/>
                  <a:gd name="T9" fmla="*/ 7 h 7"/>
                  <a:gd name="T10" fmla="*/ 2 w 9"/>
                  <a:gd name="T11" fmla="*/ 7 h 7"/>
                  <a:gd name="T12" fmla="*/ 1 w 9"/>
                  <a:gd name="T13" fmla="*/ 6 h 7"/>
                  <a:gd name="T14" fmla="*/ 7 w 9"/>
                  <a:gd name="T15" fmla="*/ 2 h 7"/>
                  <a:gd name="T16" fmla="*/ 7 w 9"/>
                  <a:gd name="T17" fmla="*/ 2 h 7"/>
                  <a:gd name="T18" fmla="*/ 6 w 9"/>
                  <a:gd name="T19" fmla="*/ 2 h 7"/>
                  <a:gd name="T20" fmla="*/ 4 w 9"/>
                  <a:gd name="T21" fmla="*/ 3 h 7"/>
                  <a:gd name="T22" fmla="*/ 1 w 9"/>
                  <a:gd name="T23" fmla="*/ 5 h 7"/>
                  <a:gd name="T24" fmla="*/ 0 w 9"/>
                  <a:gd name="T25" fmla="*/ 4 h 7"/>
                  <a:gd name="T26" fmla="*/ 0 w 9"/>
                  <a:gd name="T27" fmla="*/ 3 h 7"/>
                  <a:gd name="T28" fmla="*/ 1 w 9"/>
                  <a:gd name="T29" fmla="*/ 2 h 7"/>
                  <a:gd name="T30" fmla="*/ 3 w 9"/>
                  <a:gd name="T31" fmla="*/ 2 h 7"/>
                  <a:gd name="T32" fmla="*/ 5 w 9"/>
                  <a:gd name="T33" fmla="*/ 1 h 7"/>
                  <a:gd name="T34" fmla="*/ 6 w 9"/>
                  <a:gd name="T35" fmla="*/ 0 h 7"/>
                  <a:gd name="T36" fmla="*/ 8 w 9"/>
                  <a:gd name="T37" fmla="*/ 2 h 7"/>
                  <a:gd name="T38" fmla="*/ 9 w 9"/>
                  <a:gd name="T39" fmla="*/ 4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 h="7">
                    <a:moveTo>
                      <a:pt x="9" y="4"/>
                    </a:moveTo>
                    <a:lnTo>
                      <a:pt x="7" y="5"/>
                    </a:lnTo>
                    <a:lnTo>
                      <a:pt x="5" y="6"/>
                    </a:lnTo>
                    <a:lnTo>
                      <a:pt x="4" y="6"/>
                    </a:lnTo>
                    <a:lnTo>
                      <a:pt x="2" y="7"/>
                    </a:lnTo>
                    <a:lnTo>
                      <a:pt x="2" y="7"/>
                    </a:lnTo>
                    <a:lnTo>
                      <a:pt x="1" y="6"/>
                    </a:lnTo>
                    <a:lnTo>
                      <a:pt x="7" y="2"/>
                    </a:lnTo>
                    <a:lnTo>
                      <a:pt x="7" y="2"/>
                    </a:lnTo>
                    <a:lnTo>
                      <a:pt x="6" y="2"/>
                    </a:lnTo>
                    <a:lnTo>
                      <a:pt x="4" y="3"/>
                    </a:lnTo>
                    <a:lnTo>
                      <a:pt x="1" y="5"/>
                    </a:lnTo>
                    <a:lnTo>
                      <a:pt x="0" y="4"/>
                    </a:lnTo>
                    <a:lnTo>
                      <a:pt x="0" y="3"/>
                    </a:lnTo>
                    <a:lnTo>
                      <a:pt x="1" y="2"/>
                    </a:lnTo>
                    <a:lnTo>
                      <a:pt x="3" y="2"/>
                    </a:lnTo>
                    <a:lnTo>
                      <a:pt x="5" y="1"/>
                    </a:lnTo>
                    <a:lnTo>
                      <a:pt x="6" y="0"/>
                    </a:lnTo>
                    <a:lnTo>
                      <a:pt x="8" y="2"/>
                    </a:lnTo>
                    <a:lnTo>
                      <a:pt x="9" y="4"/>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4" name="Freeform 139"/>
              <p:cNvSpPr>
                <a:spLocks/>
              </p:cNvSpPr>
              <p:nvPr/>
            </p:nvSpPr>
            <p:spPr bwMode="auto">
              <a:xfrm>
                <a:off x="5061" y="1180"/>
                <a:ext cx="28" cy="14"/>
              </a:xfrm>
              <a:custGeom>
                <a:avLst/>
                <a:gdLst>
                  <a:gd name="T0" fmla="*/ 28 w 28"/>
                  <a:gd name="T1" fmla="*/ 0 h 14"/>
                  <a:gd name="T2" fmla="*/ 27 w 28"/>
                  <a:gd name="T3" fmla="*/ 1 h 14"/>
                  <a:gd name="T4" fmla="*/ 26 w 28"/>
                  <a:gd name="T5" fmla="*/ 1 h 14"/>
                  <a:gd name="T6" fmla="*/ 25 w 28"/>
                  <a:gd name="T7" fmla="*/ 1 h 14"/>
                  <a:gd name="T8" fmla="*/ 24 w 28"/>
                  <a:gd name="T9" fmla="*/ 1 h 14"/>
                  <a:gd name="T10" fmla="*/ 16 w 28"/>
                  <a:gd name="T11" fmla="*/ 6 h 14"/>
                  <a:gd name="T12" fmla="*/ 12 w 28"/>
                  <a:gd name="T13" fmla="*/ 8 h 14"/>
                  <a:gd name="T14" fmla="*/ 8 w 28"/>
                  <a:gd name="T15" fmla="*/ 10 h 14"/>
                  <a:gd name="T16" fmla="*/ 6 w 28"/>
                  <a:gd name="T17" fmla="*/ 11 h 14"/>
                  <a:gd name="T18" fmla="*/ 4 w 28"/>
                  <a:gd name="T19" fmla="*/ 12 h 14"/>
                  <a:gd name="T20" fmla="*/ 2 w 28"/>
                  <a:gd name="T21" fmla="*/ 13 h 14"/>
                  <a:gd name="T22" fmla="*/ 0 w 28"/>
                  <a:gd name="T23" fmla="*/ 14 h 14"/>
                  <a:gd name="T24" fmla="*/ 3 w 28"/>
                  <a:gd name="T25" fmla="*/ 12 h 14"/>
                  <a:gd name="T26" fmla="*/ 5 w 28"/>
                  <a:gd name="T27" fmla="*/ 11 h 14"/>
                  <a:gd name="T28" fmla="*/ 10 w 28"/>
                  <a:gd name="T29" fmla="*/ 8 h 14"/>
                  <a:gd name="T30" fmla="*/ 15 w 28"/>
                  <a:gd name="T31" fmla="*/ 6 h 14"/>
                  <a:gd name="T32" fmla="*/ 19 w 28"/>
                  <a:gd name="T33" fmla="*/ 4 h 14"/>
                  <a:gd name="T34" fmla="*/ 28 w 28"/>
                  <a:gd name="T35"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 h="14">
                    <a:moveTo>
                      <a:pt x="28" y="0"/>
                    </a:moveTo>
                    <a:lnTo>
                      <a:pt x="27" y="1"/>
                    </a:lnTo>
                    <a:lnTo>
                      <a:pt x="26" y="1"/>
                    </a:lnTo>
                    <a:lnTo>
                      <a:pt x="25" y="1"/>
                    </a:lnTo>
                    <a:lnTo>
                      <a:pt x="24" y="1"/>
                    </a:lnTo>
                    <a:lnTo>
                      <a:pt x="16" y="6"/>
                    </a:lnTo>
                    <a:lnTo>
                      <a:pt x="12" y="8"/>
                    </a:lnTo>
                    <a:lnTo>
                      <a:pt x="8" y="10"/>
                    </a:lnTo>
                    <a:lnTo>
                      <a:pt x="6" y="11"/>
                    </a:lnTo>
                    <a:lnTo>
                      <a:pt x="4" y="12"/>
                    </a:lnTo>
                    <a:lnTo>
                      <a:pt x="2" y="13"/>
                    </a:lnTo>
                    <a:lnTo>
                      <a:pt x="0" y="14"/>
                    </a:lnTo>
                    <a:lnTo>
                      <a:pt x="3" y="12"/>
                    </a:lnTo>
                    <a:lnTo>
                      <a:pt x="5" y="11"/>
                    </a:lnTo>
                    <a:lnTo>
                      <a:pt x="10" y="8"/>
                    </a:lnTo>
                    <a:lnTo>
                      <a:pt x="15" y="6"/>
                    </a:lnTo>
                    <a:lnTo>
                      <a:pt x="19" y="4"/>
                    </a:lnTo>
                    <a:lnTo>
                      <a:pt x="2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5" name="Freeform 140"/>
              <p:cNvSpPr>
                <a:spLocks/>
              </p:cNvSpPr>
              <p:nvPr/>
            </p:nvSpPr>
            <p:spPr bwMode="auto">
              <a:xfrm>
                <a:off x="5197" y="1181"/>
                <a:ext cx="6" cy="2"/>
              </a:xfrm>
              <a:custGeom>
                <a:avLst/>
                <a:gdLst>
                  <a:gd name="T0" fmla="*/ 6 w 6"/>
                  <a:gd name="T1" fmla="*/ 0 h 2"/>
                  <a:gd name="T2" fmla="*/ 3 w 6"/>
                  <a:gd name="T3" fmla="*/ 1 h 2"/>
                  <a:gd name="T4" fmla="*/ 0 w 6"/>
                  <a:gd name="T5" fmla="*/ 2 h 2"/>
                  <a:gd name="T6" fmla="*/ 6 w 6"/>
                  <a:gd name="T7" fmla="*/ 0 h 2"/>
                </a:gdLst>
                <a:ahLst/>
                <a:cxnLst>
                  <a:cxn ang="0">
                    <a:pos x="T0" y="T1"/>
                  </a:cxn>
                  <a:cxn ang="0">
                    <a:pos x="T2" y="T3"/>
                  </a:cxn>
                  <a:cxn ang="0">
                    <a:pos x="T4" y="T5"/>
                  </a:cxn>
                  <a:cxn ang="0">
                    <a:pos x="T6" y="T7"/>
                  </a:cxn>
                </a:cxnLst>
                <a:rect l="0" t="0" r="r" b="b"/>
                <a:pathLst>
                  <a:path w="6" h="2">
                    <a:moveTo>
                      <a:pt x="6" y="0"/>
                    </a:moveTo>
                    <a:lnTo>
                      <a:pt x="3" y="1"/>
                    </a:lnTo>
                    <a:lnTo>
                      <a:pt x="0" y="2"/>
                    </a:lnTo>
                    <a:lnTo>
                      <a:pt x="6"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6" name="Freeform 141"/>
              <p:cNvSpPr>
                <a:spLocks/>
              </p:cNvSpPr>
              <p:nvPr/>
            </p:nvSpPr>
            <p:spPr bwMode="auto">
              <a:xfrm>
                <a:off x="5083" y="1182"/>
                <a:ext cx="34" cy="27"/>
              </a:xfrm>
              <a:custGeom>
                <a:avLst/>
                <a:gdLst>
                  <a:gd name="T0" fmla="*/ 25 w 34"/>
                  <a:gd name="T1" fmla="*/ 1 h 27"/>
                  <a:gd name="T2" fmla="*/ 23 w 34"/>
                  <a:gd name="T3" fmla="*/ 2 h 27"/>
                  <a:gd name="T4" fmla="*/ 11 w 34"/>
                  <a:gd name="T5" fmla="*/ 9 h 27"/>
                  <a:gd name="T6" fmla="*/ 2 w 34"/>
                  <a:gd name="T7" fmla="*/ 15 h 27"/>
                  <a:gd name="T8" fmla="*/ 4 w 34"/>
                  <a:gd name="T9" fmla="*/ 14 h 27"/>
                  <a:gd name="T10" fmla="*/ 23 w 34"/>
                  <a:gd name="T11" fmla="*/ 2 h 27"/>
                  <a:gd name="T12" fmla="*/ 25 w 34"/>
                  <a:gd name="T13" fmla="*/ 2 h 27"/>
                  <a:gd name="T14" fmla="*/ 26 w 34"/>
                  <a:gd name="T15" fmla="*/ 2 h 27"/>
                  <a:gd name="T16" fmla="*/ 26 w 34"/>
                  <a:gd name="T17" fmla="*/ 4 h 27"/>
                  <a:gd name="T18" fmla="*/ 27 w 34"/>
                  <a:gd name="T19" fmla="*/ 4 h 27"/>
                  <a:gd name="T20" fmla="*/ 28 w 34"/>
                  <a:gd name="T21" fmla="*/ 5 h 27"/>
                  <a:gd name="T22" fmla="*/ 28 w 34"/>
                  <a:gd name="T23" fmla="*/ 7 h 27"/>
                  <a:gd name="T24" fmla="*/ 26 w 34"/>
                  <a:gd name="T25" fmla="*/ 7 h 27"/>
                  <a:gd name="T26" fmla="*/ 27 w 34"/>
                  <a:gd name="T27" fmla="*/ 8 h 27"/>
                  <a:gd name="T28" fmla="*/ 28 w 34"/>
                  <a:gd name="T29" fmla="*/ 7 h 27"/>
                  <a:gd name="T30" fmla="*/ 29 w 34"/>
                  <a:gd name="T31" fmla="*/ 8 h 27"/>
                  <a:gd name="T32" fmla="*/ 19 w 34"/>
                  <a:gd name="T33" fmla="*/ 15 h 27"/>
                  <a:gd name="T34" fmla="*/ 12 w 34"/>
                  <a:gd name="T35" fmla="*/ 19 h 27"/>
                  <a:gd name="T36" fmla="*/ 10 w 34"/>
                  <a:gd name="T37" fmla="*/ 21 h 27"/>
                  <a:gd name="T38" fmla="*/ 11 w 34"/>
                  <a:gd name="T39" fmla="*/ 20 h 27"/>
                  <a:gd name="T40" fmla="*/ 21 w 34"/>
                  <a:gd name="T41" fmla="*/ 15 h 27"/>
                  <a:gd name="T42" fmla="*/ 30 w 34"/>
                  <a:gd name="T43" fmla="*/ 10 h 27"/>
                  <a:gd name="T44" fmla="*/ 31 w 34"/>
                  <a:gd name="T45" fmla="*/ 12 h 27"/>
                  <a:gd name="T46" fmla="*/ 30 w 34"/>
                  <a:gd name="T47" fmla="*/ 13 h 27"/>
                  <a:gd name="T48" fmla="*/ 32 w 34"/>
                  <a:gd name="T49" fmla="*/ 13 h 27"/>
                  <a:gd name="T50" fmla="*/ 33 w 34"/>
                  <a:gd name="T51" fmla="*/ 13 h 27"/>
                  <a:gd name="T52" fmla="*/ 34 w 34"/>
                  <a:gd name="T53" fmla="*/ 14 h 27"/>
                  <a:gd name="T54" fmla="*/ 25 w 34"/>
                  <a:gd name="T55" fmla="*/ 20 h 27"/>
                  <a:gd name="T56" fmla="*/ 16 w 34"/>
                  <a:gd name="T57" fmla="*/ 25 h 27"/>
                  <a:gd name="T58" fmla="*/ 14 w 34"/>
                  <a:gd name="T59" fmla="*/ 26 h 27"/>
                  <a:gd name="T60" fmla="*/ 11 w 34"/>
                  <a:gd name="T61" fmla="*/ 27 h 27"/>
                  <a:gd name="T62" fmla="*/ 10 w 34"/>
                  <a:gd name="T63" fmla="*/ 26 h 27"/>
                  <a:gd name="T64" fmla="*/ 9 w 34"/>
                  <a:gd name="T65" fmla="*/ 25 h 27"/>
                  <a:gd name="T66" fmla="*/ 9 w 34"/>
                  <a:gd name="T67" fmla="*/ 23 h 27"/>
                  <a:gd name="T68" fmla="*/ 7 w 34"/>
                  <a:gd name="T69" fmla="*/ 20 h 27"/>
                  <a:gd name="T70" fmla="*/ 9 w 34"/>
                  <a:gd name="T71" fmla="*/ 17 h 27"/>
                  <a:gd name="T72" fmla="*/ 15 w 34"/>
                  <a:gd name="T73" fmla="*/ 14 h 27"/>
                  <a:gd name="T74" fmla="*/ 14 w 34"/>
                  <a:gd name="T75" fmla="*/ 14 h 27"/>
                  <a:gd name="T76" fmla="*/ 5 w 34"/>
                  <a:gd name="T77" fmla="*/ 19 h 27"/>
                  <a:gd name="T78" fmla="*/ 3 w 34"/>
                  <a:gd name="T79" fmla="*/ 19 h 27"/>
                  <a:gd name="T80" fmla="*/ 2 w 34"/>
                  <a:gd name="T81" fmla="*/ 18 h 27"/>
                  <a:gd name="T82" fmla="*/ 1 w 34"/>
                  <a:gd name="T83" fmla="*/ 16 h 27"/>
                  <a:gd name="T84" fmla="*/ 0 w 34"/>
                  <a:gd name="T85" fmla="*/ 14 h 27"/>
                  <a:gd name="T86" fmla="*/ 0 w 34"/>
                  <a:gd name="T87" fmla="*/ 13 h 27"/>
                  <a:gd name="T88" fmla="*/ 5 w 34"/>
                  <a:gd name="T89" fmla="*/ 10 h 27"/>
                  <a:gd name="T90" fmla="*/ 11 w 34"/>
                  <a:gd name="T91" fmla="*/ 6 h 27"/>
                  <a:gd name="T92" fmla="*/ 22 w 34"/>
                  <a:gd name="T93" fmla="*/ 1 h 27"/>
                  <a:gd name="T94" fmla="*/ 23 w 34"/>
                  <a:gd name="T95" fmla="*/ 0 h 27"/>
                  <a:gd name="T96" fmla="*/ 25 w 34"/>
                  <a:gd name="T9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 h="27">
                    <a:moveTo>
                      <a:pt x="25" y="0"/>
                    </a:moveTo>
                    <a:lnTo>
                      <a:pt x="25" y="1"/>
                    </a:lnTo>
                    <a:lnTo>
                      <a:pt x="24" y="1"/>
                    </a:lnTo>
                    <a:lnTo>
                      <a:pt x="23" y="2"/>
                    </a:lnTo>
                    <a:lnTo>
                      <a:pt x="21" y="3"/>
                    </a:lnTo>
                    <a:lnTo>
                      <a:pt x="11" y="9"/>
                    </a:lnTo>
                    <a:lnTo>
                      <a:pt x="1" y="15"/>
                    </a:lnTo>
                    <a:lnTo>
                      <a:pt x="2" y="15"/>
                    </a:lnTo>
                    <a:lnTo>
                      <a:pt x="2" y="15"/>
                    </a:lnTo>
                    <a:lnTo>
                      <a:pt x="4" y="14"/>
                    </a:lnTo>
                    <a:lnTo>
                      <a:pt x="13" y="8"/>
                    </a:lnTo>
                    <a:lnTo>
                      <a:pt x="23" y="2"/>
                    </a:lnTo>
                    <a:lnTo>
                      <a:pt x="24" y="2"/>
                    </a:lnTo>
                    <a:lnTo>
                      <a:pt x="25" y="2"/>
                    </a:lnTo>
                    <a:lnTo>
                      <a:pt x="26" y="2"/>
                    </a:lnTo>
                    <a:lnTo>
                      <a:pt x="26" y="2"/>
                    </a:lnTo>
                    <a:lnTo>
                      <a:pt x="26" y="3"/>
                    </a:lnTo>
                    <a:lnTo>
                      <a:pt x="26" y="4"/>
                    </a:lnTo>
                    <a:lnTo>
                      <a:pt x="26" y="4"/>
                    </a:lnTo>
                    <a:lnTo>
                      <a:pt x="27" y="4"/>
                    </a:lnTo>
                    <a:lnTo>
                      <a:pt x="27" y="5"/>
                    </a:lnTo>
                    <a:lnTo>
                      <a:pt x="28" y="5"/>
                    </a:lnTo>
                    <a:lnTo>
                      <a:pt x="28" y="6"/>
                    </a:lnTo>
                    <a:lnTo>
                      <a:pt x="28" y="7"/>
                    </a:lnTo>
                    <a:lnTo>
                      <a:pt x="27" y="7"/>
                    </a:lnTo>
                    <a:lnTo>
                      <a:pt x="26" y="7"/>
                    </a:lnTo>
                    <a:lnTo>
                      <a:pt x="26" y="8"/>
                    </a:lnTo>
                    <a:lnTo>
                      <a:pt x="27" y="8"/>
                    </a:lnTo>
                    <a:lnTo>
                      <a:pt x="28" y="7"/>
                    </a:lnTo>
                    <a:lnTo>
                      <a:pt x="28" y="7"/>
                    </a:lnTo>
                    <a:lnTo>
                      <a:pt x="29" y="8"/>
                    </a:lnTo>
                    <a:lnTo>
                      <a:pt x="29" y="8"/>
                    </a:lnTo>
                    <a:lnTo>
                      <a:pt x="29" y="9"/>
                    </a:lnTo>
                    <a:lnTo>
                      <a:pt x="19" y="15"/>
                    </a:lnTo>
                    <a:lnTo>
                      <a:pt x="14" y="18"/>
                    </a:lnTo>
                    <a:lnTo>
                      <a:pt x="12" y="19"/>
                    </a:lnTo>
                    <a:lnTo>
                      <a:pt x="9" y="21"/>
                    </a:lnTo>
                    <a:lnTo>
                      <a:pt x="10" y="21"/>
                    </a:lnTo>
                    <a:lnTo>
                      <a:pt x="10" y="20"/>
                    </a:lnTo>
                    <a:lnTo>
                      <a:pt x="11" y="20"/>
                    </a:lnTo>
                    <a:lnTo>
                      <a:pt x="12" y="19"/>
                    </a:lnTo>
                    <a:lnTo>
                      <a:pt x="21" y="15"/>
                    </a:lnTo>
                    <a:lnTo>
                      <a:pt x="29" y="10"/>
                    </a:lnTo>
                    <a:lnTo>
                      <a:pt x="30" y="10"/>
                    </a:lnTo>
                    <a:lnTo>
                      <a:pt x="30" y="10"/>
                    </a:lnTo>
                    <a:lnTo>
                      <a:pt x="31" y="12"/>
                    </a:lnTo>
                    <a:lnTo>
                      <a:pt x="30" y="13"/>
                    </a:lnTo>
                    <a:lnTo>
                      <a:pt x="30" y="13"/>
                    </a:lnTo>
                    <a:lnTo>
                      <a:pt x="31" y="13"/>
                    </a:lnTo>
                    <a:lnTo>
                      <a:pt x="32" y="13"/>
                    </a:lnTo>
                    <a:lnTo>
                      <a:pt x="33" y="13"/>
                    </a:lnTo>
                    <a:lnTo>
                      <a:pt x="33" y="13"/>
                    </a:lnTo>
                    <a:lnTo>
                      <a:pt x="33" y="14"/>
                    </a:lnTo>
                    <a:lnTo>
                      <a:pt x="34" y="14"/>
                    </a:lnTo>
                    <a:lnTo>
                      <a:pt x="34" y="15"/>
                    </a:lnTo>
                    <a:lnTo>
                      <a:pt x="25" y="20"/>
                    </a:lnTo>
                    <a:lnTo>
                      <a:pt x="21" y="22"/>
                    </a:lnTo>
                    <a:lnTo>
                      <a:pt x="16" y="25"/>
                    </a:lnTo>
                    <a:lnTo>
                      <a:pt x="15" y="25"/>
                    </a:lnTo>
                    <a:lnTo>
                      <a:pt x="14" y="26"/>
                    </a:lnTo>
                    <a:lnTo>
                      <a:pt x="12" y="27"/>
                    </a:lnTo>
                    <a:lnTo>
                      <a:pt x="11" y="27"/>
                    </a:lnTo>
                    <a:lnTo>
                      <a:pt x="10" y="27"/>
                    </a:lnTo>
                    <a:lnTo>
                      <a:pt x="10" y="26"/>
                    </a:lnTo>
                    <a:lnTo>
                      <a:pt x="9" y="25"/>
                    </a:lnTo>
                    <a:lnTo>
                      <a:pt x="9" y="25"/>
                    </a:lnTo>
                    <a:lnTo>
                      <a:pt x="9" y="24"/>
                    </a:lnTo>
                    <a:lnTo>
                      <a:pt x="9" y="23"/>
                    </a:lnTo>
                    <a:lnTo>
                      <a:pt x="8" y="22"/>
                    </a:lnTo>
                    <a:lnTo>
                      <a:pt x="7" y="20"/>
                    </a:lnTo>
                    <a:lnTo>
                      <a:pt x="7" y="19"/>
                    </a:lnTo>
                    <a:lnTo>
                      <a:pt x="9" y="17"/>
                    </a:lnTo>
                    <a:lnTo>
                      <a:pt x="12" y="16"/>
                    </a:lnTo>
                    <a:lnTo>
                      <a:pt x="15" y="14"/>
                    </a:lnTo>
                    <a:lnTo>
                      <a:pt x="17" y="13"/>
                    </a:lnTo>
                    <a:lnTo>
                      <a:pt x="14" y="14"/>
                    </a:lnTo>
                    <a:lnTo>
                      <a:pt x="11" y="15"/>
                    </a:lnTo>
                    <a:lnTo>
                      <a:pt x="5" y="19"/>
                    </a:lnTo>
                    <a:lnTo>
                      <a:pt x="3" y="19"/>
                    </a:lnTo>
                    <a:lnTo>
                      <a:pt x="3" y="19"/>
                    </a:lnTo>
                    <a:lnTo>
                      <a:pt x="2" y="18"/>
                    </a:lnTo>
                    <a:lnTo>
                      <a:pt x="2" y="18"/>
                    </a:lnTo>
                    <a:lnTo>
                      <a:pt x="2" y="17"/>
                    </a:lnTo>
                    <a:lnTo>
                      <a:pt x="1" y="16"/>
                    </a:lnTo>
                    <a:lnTo>
                      <a:pt x="1" y="15"/>
                    </a:lnTo>
                    <a:lnTo>
                      <a:pt x="0" y="14"/>
                    </a:lnTo>
                    <a:lnTo>
                      <a:pt x="0" y="13"/>
                    </a:lnTo>
                    <a:lnTo>
                      <a:pt x="0" y="13"/>
                    </a:lnTo>
                    <a:lnTo>
                      <a:pt x="3" y="11"/>
                    </a:lnTo>
                    <a:lnTo>
                      <a:pt x="5" y="10"/>
                    </a:lnTo>
                    <a:lnTo>
                      <a:pt x="8" y="8"/>
                    </a:lnTo>
                    <a:lnTo>
                      <a:pt x="11" y="6"/>
                    </a:lnTo>
                    <a:lnTo>
                      <a:pt x="16" y="4"/>
                    </a:lnTo>
                    <a:lnTo>
                      <a:pt x="22" y="1"/>
                    </a:lnTo>
                    <a:lnTo>
                      <a:pt x="22" y="1"/>
                    </a:lnTo>
                    <a:lnTo>
                      <a:pt x="23" y="0"/>
                    </a:lnTo>
                    <a:lnTo>
                      <a:pt x="24" y="0"/>
                    </a:lnTo>
                    <a:lnTo>
                      <a:pt x="25"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7" name="Freeform 142"/>
              <p:cNvSpPr>
                <a:spLocks/>
              </p:cNvSpPr>
              <p:nvPr/>
            </p:nvSpPr>
            <p:spPr bwMode="auto">
              <a:xfrm>
                <a:off x="5061" y="1182"/>
                <a:ext cx="16" cy="9"/>
              </a:xfrm>
              <a:custGeom>
                <a:avLst/>
                <a:gdLst>
                  <a:gd name="T0" fmla="*/ 16 w 16"/>
                  <a:gd name="T1" fmla="*/ 0 h 9"/>
                  <a:gd name="T2" fmla="*/ 9 w 16"/>
                  <a:gd name="T3" fmla="*/ 5 h 9"/>
                  <a:gd name="T4" fmla="*/ 5 w 16"/>
                  <a:gd name="T5" fmla="*/ 7 h 9"/>
                  <a:gd name="T6" fmla="*/ 1 w 16"/>
                  <a:gd name="T7" fmla="*/ 8 h 9"/>
                  <a:gd name="T8" fmla="*/ 0 w 16"/>
                  <a:gd name="T9" fmla="*/ 9 h 9"/>
                  <a:gd name="T10" fmla="*/ 0 w 16"/>
                  <a:gd name="T11" fmla="*/ 9 h 9"/>
                  <a:gd name="T12" fmla="*/ 7 w 16"/>
                  <a:gd name="T13" fmla="*/ 5 h 9"/>
                  <a:gd name="T14" fmla="*/ 11 w 16"/>
                  <a:gd name="T15" fmla="*/ 3 h 9"/>
                  <a:gd name="T16" fmla="*/ 13 w 16"/>
                  <a:gd name="T17" fmla="*/ 2 h 9"/>
                  <a:gd name="T18" fmla="*/ 15 w 16"/>
                  <a:gd name="T19" fmla="*/ 0 h 9"/>
                  <a:gd name="T20" fmla="*/ 16 w 16"/>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9">
                    <a:moveTo>
                      <a:pt x="16" y="0"/>
                    </a:moveTo>
                    <a:lnTo>
                      <a:pt x="9" y="5"/>
                    </a:lnTo>
                    <a:lnTo>
                      <a:pt x="5" y="7"/>
                    </a:lnTo>
                    <a:lnTo>
                      <a:pt x="1" y="8"/>
                    </a:lnTo>
                    <a:lnTo>
                      <a:pt x="0" y="9"/>
                    </a:lnTo>
                    <a:lnTo>
                      <a:pt x="0" y="9"/>
                    </a:lnTo>
                    <a:lnTo>
                      <a:pt x="7" y="5"/>
                    </a:lnTo>
                    <a:lnTo>
                      <a:pt x="11" y="3"/>
                    </a:lnTo>
                    <a:lnTo>
                      <a:pt x="13" y="2"/>
                    </a:lnTo>
                    <a:lnTo>
                      <a:pt x="15" y="0"/>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8" name="Freeform 143"/>
              <p:cNvSpPr>
                <a:spLocks/>
              </p:cNvSpPr>
              <p:nvPr/>
            </p:nvSpPr>
            <p:spPr bwMode="auto">
              <a:xfrm>
                <a:off x="5077" y="1182"/>
                <a:ext cx="23" cy="14"/>
              </a:xfrm>
              <a:custGeom>
                <a:avLst/>
                <a:gdLst>
                  <a:gd name="T0" fmla="*/ 23 w 23"/>
                  <a:gd name="T1" fmla="*/ 2 h 14"/>
                  <a:gd name="T2" fmla="*/ 13 w 23"/>
                  <a:gd name="T3" fmla="*/ 8 h 14"/>
                  <a:gd name="T4" fmla="*/ 9 w 23"/>
                  <a:gd name="T5" fmla="*/ 10 h 14"/>
                  <a:gd name="T6" fmla="*/ 4 w 23"/>
                  <a:gd name="T7" fmla="*/ 13 h 14"/>
                  <a:gd name="T8" fmla="*/ 3 w 23"/>
                  <a:gd name="T9" fmla="*/ 14 h 14"/>
                  <a:gd name="T10" fmla="*/ 2 w 23"/>
                  <a:gd name="T11" fmla="*/ 13 h 14"/>
                  <a:gd name="T12" fmla="*/ 1 w 23"/>
                  <a:gd name="T13" fmla="*/ 13 h 14"/>
                  <a:gd name="T14" fmla="*/ 0 w 23"/>
                  <a:gd name="T15" fmla="*/ 11 h 14"/>
                  <a:gd name="T16" fmla="*/ 10 w 23"/>
                  <a:gd name="T17" fmla="*/ 6 h 14"/>
                  <a:gd name="T18" fmla="*/ 20 w 23"/>
                  <a:gd name="T19" fmla="*/ 0 h 14"/>
                  <a:gd name="T20" fmla="*/ 22 w 23"/>
                  <a:gd name="T21" fmla="*/ 1 h 14"/>
                  <a:gd name="T22" fmla="*/ 22 w 23"/>
                  <a:gd name="T23" fmla="*/ 1 h 14"/>
                  <a:gd name="T24" fmla="*/ 23 w 23"/>
                  <a:gd name="T2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14">
                    <a:moveTo>
                      <a:pt x="23" y="2"/>
                    </a:moveTo>
                    <a:lnTo>
                      <a:pt x="13" y="8"/>
                    </a:lnTo>
                    <a:lnTo>
                      <a:pt x="9" y="10"/>
                    </a:lnTo>
                    <a:lnTo>
                      <a:pt x="4" y="13"/>
                    </a:lnTo>
                    <a:lnTo>
                      <a:pt x="3" y="14"/>
                    </a:lnTo>
                    <a:lnTo>
                      <a:pt x="2" y="13"/>
                    </a:lnTo>
                    <a:lnTo>
                      <a:pt x="1" y="13"/>
                    </a:lnTo>
                    <a:lnTo>
                      <a:pt x="0" y="11"/>
                    </a:lnTo>
                    <a:lnTo>
                      <a:pt x="10" y="6"/>
                    </a:lnTo>
                    <a:lnTo>
                      <a:pt x="20" y="0"/>
                    </a:lnTo>
                    <a:lnTo>
                      <a:pt x="22" y="1"/>
                    </a:lnTo>
                    <a:lnTo>
                      <a:pt x="22" y="1"/>
                    </a:lnTo>
                    <a:lnTo>
                      <a:pt x="23"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9" name="Freeform 144"/>
              <p:cNvSpPr>
                <a:spLocks/>
              </p:cNvSpPr>
              <p:nvPr/>
            </p:nvSpPr>
            <p:spPr bwMode="auto">
              <a:xfrm>
                <a:off x="5119" y="1182"/>
                <a:ext cx="14" cy="15"/>
              </a:xfrm>
              <a:custGeom>
                <a:avLst/>
                <a:gdLst>
                  <a:gd name="T0" fmla="*/ 13 w 14"/>
                  <a:gd name="T1" fmla="*/ 2 h 15"/>
                  <a:gd name="T2" fmla="*/ 13 w 14"/>
                  <a:gd name="T3" fmla="*/ 3 h 15"/>
                  <a:gd name="T4" fmla="*/ 7 w 14"/>
                  <a:gd name="T5" fmla="*/ 5 h 15"/>
                  <a:gd name="T6" fmla="*/ 1 w 14"/>
                  <a:gd name="T7" fmla="*/ 7 h 15"/>
                  <a:gd name="T8" fmla="*/ 1 w 14"/>
                  <a:gd name="T9" fmla="*/ 7 h 15"/>
                  <a:gd name="T10" fmla="*/ 5 w 14"/>
                  <a:gd name="T11" fmla="*/ 7 h 15"/>
                  <a:gd name="T12" fmla="*/ 9 w 14"/>
                  <a:gd name="T13" fmla="*/ 5 h 15"/>
                  <a:gd name="T14" fmla="*/ 11 w 14"/>
                  <a:gd name="T15" fmla="*/ 4 h 15"/>
                  <a:gd name="T16" fmla="*/ 13 w 14"/>
                  <a:gd name="T17" fmla="*/ 4 h 15"/>
                  <a:gd name="T18" fmla="*/ 13 w 14"/>
                  <a:gd name="T19" fmla="*/ 4 h 15"/>
                  <a:gd name="T20" fmla="*/ 14 w 14"/>
                  <a:gd name="T21" fmla="*/ 5 h 15"/>
                  <a:gd name="T22" fmla="*/ 8 w 14"/>
                  <a:gd name="T23" fmla="*/ 7 h 15"/>
                  <a:gd name="T24" fmla="*/ 6 w 14"/>
                  <a:gd name="T25" fmla="*/ 8 h 15"/>
                  <a:gd name="T26" fmla="*/ 5 w 14"/>
                  <a:gd name="T27" fmla="*/ 9 h 15"/>
                  <a:gd name="T28" fmla="*/ 3 w 14"/>
                  <a:gd name="T29" fmla="*/ 10 h 15"/>
                  <a:gd name="T30" fmla="*/ 4 w 14"/>
                  <a:gd name="T31" fmla="*/ 10 h 15"/>
                  <a:gd name="T32" fmla="*/ 5 w 14"/>
                  <a:gd name="T33" fmla="*/ 10 h 15"/>
                  <a:gd name="T34" fmla="*/ 6 w 14"/>
                  <a:gd name="T35" fmla="*/ 9 h 15"/>
                  <a:gd name="T36" fmla="*/ 7 w 14"/>
                  <a:gd name="T37" fmla="*/ 9 h 15"/>
                  <a:gd name="T38" fmla="*/ 10 w 14"/>
                  <a:gd name="T39" fmla="*/ 7 h 15"/>
                  <a:gd name="T40" fmla="*/ 12 w 14"/>
                  <a:gd name="T41" fmla="*/ 7 h 15"/>
                  <a:gd name="T42" fmla="*/ 13 w 14"/>
                  <a:gd name="T43" fmla="*/ 6 h 15"/>
                  <a:gd name="T44" fmla="*/ 14 w 14"/>
                  <a:gd name="T45" fmla="*/ 6 h 15"/>
                  <a:gd name="T46" fmla="*/ 14 w 14"/>
                  <a:gd name="T47" fmla="*/ 8 h 15"/>
                  <a:gd name="T48" fmla="*/ 9 w 14"/>
                  <a:gd name="T49" fmla="*/ 10 h 15"/>
                  <a:gd name="T50" fmla="*/ 7 w 14"/>
                  <a:gd name="T51" fmla="*/ 11 h 15"/>
                  <a:gd name="T52" fmla="*/ 5 w 14"/>
                  <a:gd name="T53" fmla="*/ 12 h 15"/>
                  <a:gd name="T54" fmla="*/ 5 w 14"/>
                  <a:gd name="T55" fmla="*/ 12 h 15"/>
                  <a:gd name="T56" fmla="*/ 9 w 14"/>
                  <a:gd name="T57" fmla="*/ 11 h 15"/>
                  <a:gd name="T58" fmla="*/ 13 w 14"/>
                  <a:gd name="T59" fmla="*/ 8 h 15"/>
                  <a:gd name="T60" fmla="*/ 14 w 14"/>
                  <a:gd name="T61" fmla="*/ 8 h 15"/>
                  <a:gd name="T62" fmla="*/ 14 w 14"/>
                  <a:gd name="T63" fmla="*/ 10 h 15"/>
                  <a:gd name="T64" fmla="*/ 14 w 14"/>
                  <a:gd name="T65" fmla="*/ 10 h 15"/>
                  <a:gd name="T66" fmla="*/ 14 w 14"/>
                  <a:gd name="T67" fmla="*/ 11 h 15"/>
                  <a:gd name="T68" fmla="*/ 13 w 14"/>
                  <a:gd name="T69" fmla="*/ 11 h 15"/>
                  <a:gd name="T70" fmla="*/ 12 w 14"/>
                  <a:gd name="T71" fmla="*/ 12 h 15"/>
                  <a:gd name="T72" fmla="*/ 11 w 14"/>
                  <a:gd name="T73" fmla="*/ 13 h 15"/>
                  <a:gd name="T74" fmla="*/ 9 w 14"/>
                  <a:gd name="T75" fmla="*/ 13 h 15"/>
                  <a:gd name="T76" fmla="*/ 9 w 14"/>
                  <a:gd name="T77" fmla="*/ 14 h 15"/>
                  <a:gd name="T78" fmla="*/ 9 w 14"/>
                  <a:gd name="T79" fmla="*/ 14 h 15"/>
                  <a:gd name="T80" fmla="*/ 11 w 14"/>
                  <a:gd name="T81" fmla="*/ 13 h 15"/>
                  <a:gd name="T82" fmla="*/ 12 w 14"/>
                  <a:gd name="T83" fmla="*/ 13 h 15"/>
                  <a:gd name="T84" fmla="*/ 13 w 14"/>
                  <a:gd name="T85" fmla="*/ 12 h 15"/>
                  <a:gd name="T86" fmla="*/ 13 w 14"/>
                  <a:gd name="T87" fmla="*/ 14 h 15"/>
                  <a:gd name="T88" fmla="*/ 12 w 14"/>
                  <a:gd name="T89" fmla="*/ 15 h 15"/>
                  <a:gd name="T90" fmla="*/ 12 w 14"/>
                  <a:gd name="T91" fmla="*/ 15 h 15"/>
                  <a:gd name="T92" fmla="*/ 11 w 14"/>
                  <a:gd name="T93" fmla="*/ 15 h 15"/>
                  <a:gd name="T94" fmla="*/ 10 w 14"/>
                  <a:gd name="T95" fmla="*/ 15 h 15"/>
                  <a:gd name="T96" fmla="*/ 8 w 14"/>
                  <a:gd name="T97" fmla="*/ 15 h 15"/>
                  <a:gd name="T98" fmla="*/ 7 w 14"/>
                  <a:gd name="T99" fmla="*/ 14 h 15"/>
                  <a:gd name="T100" fmla="*/ 6 w 14"/>
                  <a:gd name="T101" fmla="*/ 13 h 15"/>
                  <a:gd name="T102" fmla="*/ 3 w 14"/>
                  <a:gd name="T103" fmla="*/ 10 h 15"/>
                  <a:gd name="T104" fmla="*/ 1 w 14"/>
                  <a:gd name="T105" fmla="*/ 7 h 15"/>
                  <a:gd name="T106" fmla="*/ 0 w 14"/>
                  <a:gd name="T107" fmla="*/ 6 h 15"/>
                  <a:gd name="T108" fmla="*/ 0 w 14"/>
                  <a:gd name="T109" fmla="*/ 5 h 15"/>
                  <a:gd name="T110" fmla="*/ 3 w 14"/>
                  <a:gd name="T111" fmla="*/ 4 h 15"/>
                  <a:gd name="T112" fmla="*/ 6 w 14"/>
                  <a:gd name="T113" fmla="*/ 3 h 15"/>
                  <a:gd name="T114" fmla="*/ 9 w 14"/>
                  <a:gd name="T115" fmla="*/ 1 h 15"/>
                  <a:gd name="T116" fmla="*/ 11 w 14"/>
                  <a:gd name="T117" fmla="*/ 1 h 15"/>
                  <a:gd name="T118" fmla="*/ 11 w 14"/>
                  <a:gd name="T119" fmla="*/ 0 h 15"/>
                  <a:gd name="T120" fmla="*/ 12 w 14"/>
                  <a:gd name="T121" fmla="*/ 0 h 15"/>
                  <a:gd name="T122" fmla="*/ 13 w 14"/>
                  <a:gd name="T12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4" h="15">
                    <a:moveTo>
                      <a:pt x="13" y="2"/>
                    </a:moveTo>
                    <a:lnTo>
                      <a:pt x="13" y="3"/>
                    </a:lnTo>
                    <a:lnTo>
                      <a:pt x="7" y="5"/>
                    </a:lnTo>
                    <a:lnTo>
                      <a:pt x="1" y="7"/>
                    </a:lnTo>
                    <a:lnTo>
                      <a:pt x="1" y="7"/>
                    </a:lnTo>
                    <a:lnTo>
                      <a:pt x="5" y="7"/>
                    </a:lnTo>
                    <a:lnTo>
                      <a:pt x="9" y="5"/>
                    </a:lnTo>
                    <a:lnTo>
                      <a:pt x="11" y="4"/>
                    </a:lnTo>
                    <a:lnTo>
                      <a:pt x="13" y="4"/>
                    </a:lnTo>
                    <a:lnTo>
                      <a:pt x="13" y="4"/>
                    </a:lnTo>
                    <a:lnTo>
                      <a:pt x="14" y="5"/>
                    </a:lnTo>
                    <a:lnTo>
                      <a:pt x="8" y="7"/>
                    </a:lnTo>
                    <a:lnTo>
                      <a:pt x="6" y="8"/>
                    </a:lnTo>
                    <a:lnTo>
                      <a:pt x="5" y="9"/>
                    </a:lnTo>
                    <a:lnTo>
                      <a:pt x="3" y="10"/>
                    </a:lnTo>
                    <a:lnTo>
                      <a:pt x="4" y="10"/>
                    </a:lnTo>
                    <a:lnTo>
                      <a:pt x="5" y="10"/>
                    </a:lnTo>
                    <a:lnTo>
                      <a:pt x="6" y="9"/>
                    </a:lnTo>
                    <a:lnTo>
                      <a:pt x="7" y="9"/>
                    </a:lnTo>
                    <a:lnTo>
                      <a:pt x="10" y="7"/>
                    </a:lnTo>
                    <a:lnTo>
                      <a:pt x="12" y="7"/>
                    </a:lnTo>
                    <a:lnTo>
                      <a:pt x="13" y="6"/>
                    </a:lnTo>
                    <a:lnTo>
                      <a:pt x="14" y="6"/>
                    </a:lnTo>
                    <a:lnTo>
                      <a:pt x="14" y="8"/>
                    </a:lnTo>
                    <a:lnTo>
                      <a:pt x="9" y="10"/>
                    </a:lnTo>
                    <a:lnTo>
                      <a:pt x="7" y="11"/>
                    </a:lnTo>
                    <a:lnTo>
                      <a:pt x="5" y="12"/>
                    </a:lnTo>
                    <a:lnTo>
                      <a:pt x="5" y="12"/>
                    </a:lnTo>
                    <a:lnTo>
                      <a:pt x="9" y="11"/>
                    </a:lnTo>
                    <a:lnTo>
                      <a:pt x="13" y="8"/>
                    </a:lnTo>
                    <a:lnTo>
                      <a:pt x="14" y="8"/>
                    </a:lnTo>
                    <a:lnTo>
                      <a:pt x="14" y="10"/>
                    </a:lnTo>
                    <a:lnTo>
                      <a:pt x="14" y="10"/>
                    </a:lnTo>
                    <a:lnTo>
                      <a:pt x="14" y="11"/>
                    </a:lnTo>
                    <a:lnTo>
                      <a:pt x="13" y="11"/>
                    </a:lnTo>
                    <a:lnTo>
                      <a:pt x="12" y="12"/>
                    </a:lnTo>
                    <a:lnTo>
                      <a:pt x="11" y="13"/>
                    </a:lnTo>
                    <a:lnTo>
                      <a:pt x="9" y="13"/>
                    </a:lnTo>
                    <a:lnTo>
                      <a:pt x="9" y="14"/>
                    </a:lnTo>
                    <a:lnTo>
                      <a:pt x="9" y="14"/>
                    </a:lnTo>
                    <a:lnTo>
                      <a:pt x="11" y="13"/>
                    </a:lnTo>
                    <a:lnTo>
                      <a:pt x="12" y="13"/>
                    </a:lnTo>
                    <a:lnTo>
                      <a:pt x="13" y="12"/>
                    </a:lnTo>
                    <a:lnTo>
                      <a:pt x="13" y="14"/>
                    </a:lnTo>
                    <a:lnTo>
                      <a:pt x="12" y="15"/>
                    </a:lnTo>
                    <a:lnTo>
                      <a:pt x="12" y="15"/>
                    </a:lnTo>
                    <a:lnTo>
                      <a:pt x="11" y="15"/>
                    </a:lnTo>
                    <a:lnTo>
                      <a:pt x="10" y="15"/>
                    </a:lnTo>
                    <a:lnTo>
                      <a:pt x="8" y="15"/>
                    </a:lnTo>
                    <a:lnTo>
                      <a:pt x="7" y="14"/>
                    </a:lnTo>
                    <a:lnTo>
                      <a:pt x="6" y="13"/>
                    </a:lnTo>
                    <a:lnTo>
                      <a:pt x="3" y="10"/>
                    </a:lnTo>
                    <a:lnTo>
                      <a:pt x="1" y="7"/>
                    </a:lnTo>
                    <a:lnTo>
                      <a:pt x="0" y="6"/>
                    </a:lnTo>
                    <a:lnTo>
                      <a:pt x="0" y="5"/>
                    </a:lnTo>
                    <a:lnTo>
                      <a:pt x="3" y="4"/>
                    </a:lnTo>
                    <a:lnTo>
                      <a:pt x="6" y="3"/>
                    </a:lnTo>
                    <a:lnTo>
                      <a:pt x="9" y="1"/>
                    </a:lnTo>
                    <a:lnTo>
                      <a:pt x="11" y="1"/>
                    </a:lnTo>
                    <a:lnTo>
                      <a:pt x="11" y="0"/>
                    </a:lnTo>
                    <a:lnTo>
                      <a:pt x="12" y="0"/>
                    </a:lnTo>
                    <a:lnTo>
                      <a:pt x="13"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0" name="Freeform 145"/>
              <p:cNvSpPr>
                <a:spLocks/>
              </p:cNvSpPr>
              <p:nvPr/>
            </p:nvSpPr>
            <p:spPr bwMode="auto">
              <a:xfrm>
                <a:off x="5157" y="1183"/>
                <a:ext cx="13" cy="11"/>
              </a:xfrm>
              <a:custGeom>
                <a:avLst/>
                <a:gdLst>
                  <a:gd name="T0" fmla="*/ 8 w 13"/>
                  <a:gd name="T1" fmla="*/ 2 h 11"/>
                  <a:gd name="T2" fmla="*/ 4 w 13"/>
                  <a:gd name="T3" fmla="*/ 4 h 11"/>
                  <a:gd name="T4" fmla="*/ 2 w 13"/>
                  <a:gd name="T5" fmla="*/ 4 h 11"/>
                  <a:gd name="T6" fmla="*/ 1 w 13"/>
                  <a:gd name="T7" fmla="*/ 5 h 11"/>
                  <a:gd name="T8" fmla="*/ 1 w 13"/>
                  <a:gd name="T9" fmla="*/ 6 h 11"/>
                  <a:gd name="T10" fmla="*/ 9 w 13"/>
                  <a:gd name="T11" fmla="*/ 3 h 11"/>
                  <a:gd name="T12" fmla="*/ 9 w 13"/>
                  <a:gd name="T13" fmla="*/ 3 h 11"/>
                  <a:gd name="T14" fmla="*/ 10 w 13"/>
                  <a:gd name="T15" fmla="*/ 4 h 11"/>
                  <a:gd name="T16" fmla="*/ 8 w 13"/>
                  <a:gd name="T17" fmla="*/ 5 h 11"/>
                  <a:gd name="T18" fmla="*/ 7 w 13"/>
                  <a:gd name="T19" fmla="*/ 6 h 11"/>
                  <a:gd name="T20" fmla="*/ 5 w 13"/>
                  <a:gd name="T21" fmla="*/ 7 h 11"/>
                  <a:gd name="T22" fmla="*/ 3 w 13"/>
                  <a:gd name="T23" fmla="*/ 8 h 11"/>
                  <a:gd name="T24" fmla="*/ 5 w 13"/>
                  <a:gd name="T25" fmla="*/ 8 h 11"/>
                  <a:gd name="T26" fmla="*/ 8 w 13"/>
                  <a:gd name="T27" fmla="*/ 6 h 11"/>
                  <a:gd name="T28" fmla="*/ 10 w 13"/>
                  <a:gd name="T29" fmla="*/ 5 h 11"/>
                  <a:gd name="T30" fmla="*/ 11 w 13"/>
                  <a:gd name="T31" fmla="*/ 5 h 11"/>
                  <a:gd name="T32" fmla="*/ 12 w 13"/>
                  <a:gd name="T33" fmla="*/ 5 h 11"/>
                  <a:gd name="T34" fmla="*/ 13 w 13"/>
                  <a:gd name="T35" fmla="*/ 6 h 11"/>
                  <a:gd name="T36" fmla="*/ 13 w 13"/>
                  <a:gd name="T37" fmla="*/ 6 h 11"/>
                  <a:gd name="T38" fmla="*/ 13 w 13"/>
                  <a:gd name="T39" fmla="*/ 6 h 11"/>
                  <a:gd name="T40" fmla="*/ 8 w 13"/>
                  <a:gd name="T41" fmla="*/ 9 h 11"/>
                  <a:gd name="T42" fmla="*/ 6 w 13"/>
                  <a:gd name="T43" fmla="*/ 10 h 11"/>
                  <a:gd name="T44" fmla="*/ 3 w 13"/>
                  <a:gd name="T45" fmla="*/ 11 h 11"/>
                  <a:gd name="T46" fmla="*/ 0 w 13"/>
                  <a:gd name="T47" fmla="*/ 4 h 11"/>
                  <a:gd name="T48" fmla="*/ 0 w 13"/>
                  <a:gd name="T49" fmla="*/ 3 h 11"/>
                  <a:gd name="T50" fmla="*/ 3 w 13"/>
                  <a:gd name="T51" fmla="*/ 2 h 11"/>
                  <a:gd name="T52" fmla="*/ 6 w 13"/>
                  <a:gd name="T53" fmla="*/ 0 h 11"/>
                  <a:gd name="T54" fmla="*/ 7 w 13"/>
                  <a:gd name="T55" fmla="*/ 1 h 11"/>
                  <a:gd name="T56" fmla="*/ 8 w 13"/>
                  <a:gd name="T57" fmla="*/ 1 h 11"/>
                  <a:gd name="T58" fmla="*/ 8 w 13"/>
                  <a:gd name="T59" fmla="*/ 2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 h="11">
                    <a:moveTo>
                      <a:pt x="8" y="2"/>
                    </a:moveTo>
                    <a:lnTo>
                      <a:pt x="4" y="4"/>
                    </a:lnTo>
                    <a:lnTo>
                      <a:pt x="2" y="4"/>
                    </a:lnTo>
                    <a:lnTo>
                      <a:pt x="1" y="5"/>
                    </a:lnTo>
                    <a:lnTo>
                      <a:pt x="1" y="6"/>
                    </a:lnTo>
                    <a:lnTo>
                      <a:pt x="9" y="3"/>
                    </a:lnTo>
                    <a:lnTo>
                      <a:pt x="9" y="3"/>
                    </a:lnTo>
                    <a:lnTo>
                      <a:pt x="10" y="4"/>
                    </a:lnTo>
                    <a:lnTo>
                      <a:pt x="8" y="5"/>
                    </a:lnTo>
                    <a:lnTo>
                      <a:pt x="7" y="6"/>
                    </a:lnTo>
                    <a:lnTo>
                      <a:pt x="5" y="7"/>
                    </a:lnTo>
                    <a:lnTo>
                      <a:pt x="3" y="8"/>
                    </a:lnTo>
                    <a:lnTo>
                      <a:pt x="5" y="8"/>
                    </a:lnTo>
                    <a:lnTo>
                      <a:pt x="8" y="6"/>
                    </a:lnTo>
                    <a:lnTo>
                      <a:pt x="10" y="5"/>
                    </a:lnTo>
                    <a:lnTo>
                      <a:pt x="11" y="5"/>
                    </a:lnTo>
                    <a:lnTo>
                      <a:pt x="12" y="5"/>
                    </a:lnTo>
                    <a:lnTo>
                      <a:pt x="13" y="6"/>
                    </a:lnTo>
                    <a:lnTo>
                      <a:pt x="13" y="6"/>
                    </a:lnTo>
                    <a:lnTo>
                      <a:pt x="13" y="6"/>
                    </a:lnTo>
                    <a:lnTo>
                      <a:pt x="8" y="9"/>
                    </a:lnTo>
                    <a:lnTo>
                      <a:pt x="6" y="10"/>
                    </a:lnTo>
                    <a:lnTo>
                      <a:pt x="3" y="11"/>
                    </a:lnTo>
                    <a:lnTo>
                      <a:pt x="0" y="4"/>
                    </a:lnTo>
                    <a:lnTo>
                      <a:pt x="0" y="3"/>
                    </a:lnTo>
                    <a:lnTo>
                      <a:pt x="3" y="2"/>
                    </a:lnTo>
                    <a:lnTo>
                      <a:pt x="6" y="0"/>
                    </a:lnTo>
                    <a:lnTo>
                      <a:pt x="7" y="1"/>
                    </a:lnTo>
                    <a:lnTo>
                      <a:pt x="8" y="1"/>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1" name="Freeform 146"/>
              <p:cNvSpPr>
                <a:spLocks/>
              </p:cNvSpPr>
              <p:nvPr/>
            </p:nvSpPr>
            <p:spPr bwMode="auto">
              <a:xfrm>
                <a:off x="5197" y="1184"/>
                <a:ext cx="9" cy="5"/>
              </a:xfrm>
              <a:custGeom>
                <a:avLst/>
                <a:gdLst>
                  <a:gd name="T0" fmla="*/ 9 w 9"/>
                  <a:gd name="T1" fmla="*/ 2 h 5"/>
                  <a:gd name="T2" fmla="*/ 9 w 9"/>
                  <a:gd name="T3" fmla="*/ 3 h 5"/>
                  <a:gd name="T4" fmla="*/ 1 w 9"/>
                  <a:gd name="T5" fmla="*/ 5 h 5"/>
                  <a:gd name="T6" fmla="*/ 0 w 9"/>
                  <a:gd name="T7" fmla="*/ 4 h 5"/>
                  <a:gd name="T8" fmla="*/ 0 w 9"/>
                  <a:gd name="T9" fmla="*/ 3 h 5"/>
                  <a:gd name="T10" fmla="*/ 0 w 9"/>
                  <a:gd name="T11" fmla="*/ 2 h 5"/>
                  <a:gd name="T12" fmla="*/ 7 w 9"/>
                  <a:gd name="T13" fmla="*/ 0 h 5"/>
                  <a:gd name="T14" fmla="*/ 8 w 9"/>
                  <a:gd name="T15" fmla="*/ 0 h 5"/>
                  <a:gd name="T16" fmla="*/ 8 w 9"/>
                  <a:gd name="T17" fmla="*/ 0 h 5"/>
                  <a:gd name="T18" fmla="*/ 9 w 9"/>
                  <a:gd name="T19" fmla="*/ 1 h 5"/>
                  <a:gd name="T20" fmla="*/ 9 w 9"/>
                  <a:gd name="T21"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2"/>
                    </a:moveTo>
                    <a:lnTo>
                      <a:pt x="9" y="3"/>
                    </a:lnTo>
                    <a:lnTo>
                      <a:pt x="1" y="5"/>
                    </a:lnTo>
                    <a:lnTo>
                      <a:pt x="0" y="4"/>
                    </a:lnTo>
                    <a:lnTo>
                      <a:pt x="0" y="3"/>
                    </a:lnTo>
                    <a:lnTo>
                      <a:pt x="0" y="2"/>
                    </a:lnTo>
                    <a:lnTo>
                      <a:pt x="7" y="0"/>
                    </a:lnTo>
                    <a:lnTo>
                      <a:pt x="8" y="0"/>
                    </a:lnTo>
                    <a:lnTo>
                      <a:pt x="8" y="0"/>
                    </a:lnTo>
                    <a:lnTo>
                      <a:pt x="9" y="1"/>
                    </a:lnTo>
                    <a:lnTo>
                      <a:pt x="9"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2" name="Freeform 147"/>
              <p:cNvSpPr>
                <a:spLocks/>
              </p:cNvSpPr>
              <p:nvPr/>
            </p:nvSpPr>
            <p:spPr bwMode="auto">
              <a:xfrm>
                <a:off x="5176" y="1185"/>
                <a:ext cx="4" cy="5"/>
              </a:xfrm>
              <a:custGeom>
                <a:avLst/>
                <a:gdLst>
                  <a:gd name="T0" fmla="*/ 3 w 4"/>
                  <a:gd name="T1" fmla="*/ 0 h 5"/>
                  <a:gd name="T2" fmla="*/ 3 w 4"/>
                  <a:gd name="T3" fmla="*/ 1 h 5"/>
                  <a:gd name="T4" fmla="*/ 3 w 4"/>
                  <a:gd name="T5" fmla="*/ 1 h 5"/>
                  <a:gd name="T6" fmla="*/ 3 w 4"/>
                  <a:gd name="T7" fmla="*/ 1 h 5"/>
                  <a:gd name="T8" fmla="*/ 2 w 4"/>
                  <a:gd name="T9" fmla="*/ 1 h 5"/>
                  <a:gd name="T10" fmla="*/ 3 w 4"/>
                  <a:gd name="T11" fmla="*/ 2 h 5"/>
                  <a:gd name="T12" fmla="*/ 3 w 4"/>
                  <a:gd name="T13" fmla="*/ 2 h 5"/>
                  <a:gd name="T14" fmla="*/ 4 w 4"/>
                  <a:gd name="T15" fmla="*/ 2 h 5"/>
                  <a:gd name="T16" fmla="*/ 4 w 4"/>
                  <a:gd name="T17" fmla="*/ 2 h 5"/>
                  <a:gd name="T18" fmla="*/ 4 w 4"/>
                  <a:gd name="T19" fmla="*/ 3 h 5"/>
                  <a:gd name="T20" fmla="*/ 4 w 4"/>
                  <a:gd name="T21" fmla="*/ 4 h 5"/>
                  <a:gd name="T22" fmla="*/ 4 w 4"/>
                  <a:gd name="T23" fmla="*/ 4 h 5"/>
                  <a:gd name="T24" fmla="*/ 4 w 4"/>
                  <a:gd name="T25" fmla="*/ 5 h 5"/>
                  <a:gd name="T26" fmla="*/ 0 w 4"/>
                  <a:gd name="T27" fmla="*/ 1 h 5"/>
                  <a:gd name="T28" fmla="*/ 0 w 4"/>
                  <a:gd name="T29" fmla="*/ 1 h 5"/>
                  <a:gd name="T30" fmla="*/ 2 w 4"/>
                  <a:gd name="T31" fmla="*/ 0 h 5"/>
                  <a:gd name="T32" fmla="*/ 3 w 4"/>
                  <a:gd name="T3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5">
                    <a:moveTo>
                      <a:pt x="3" y="0"/>
                    </a:moveTo>
                    <a:lnTo>
                      <a:pt x="3" y="1"/>
                    </a:lnTo>
                    <a:lnTo>
                      <a:pt x="3" y="1"/>
                    </a:lnTo>
                    <a:lnTo>
                      <a:pt x="3" y="1"/>
                    </a:lnTo>
                    <a:lnTo>
                      <a:pt x="2" y="1"/>
                    </a:lnTo>
                    <a:lnTo>
                      <a:pt x="3" y="2"/>
                    </a:lnTo>
                    <a:lnTo>
                      <a:pt x="3" y="2"/>
                    </a:lnTo>
                    <a:lnTo>
                      <a:pt x="4" y="2"/>
                    </a:lnTo>
                    <a:lnTo>
                      <a:pt x="4" y="2"/>
                    </a:lnTo>
                    <a:lnTo>
                      <a:pt x="4" y="3"/>
                    </a:lnTo>
                    <a:lnTo>
                      <a:pt x="4" y="4"/>
                    </a:lnTo>
                    <a:lnTo>
                      <a:pt x="4" y="4"/>
                    </a:lnTo>
                    <a:lnTo>
                      <a:pt x="4" y="5"/>
                    </a:lnTo>
                    <a:lnTo>
                      <a:pt x="0" y="1"/>
                    </a:lnTo>
                    <a:lnTo>
                      <a:pt x="0" y="1"/>
                    </a:lnTo>
                    <a:lnTo>
                      <a:pt x="2" y="0"/>
                    </a:lnTo>
                    <a:lnTo>
                      <a:pt x="3"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3" name="Freeform 148"/>
              <p:cNvSpPr>
                <a:spLocks/>
              </p:cNvSpPr>
              <p:nvPr/>
            </p:nvSpPr>
            <p:spPr bwMode="auto">
              <a:xfrm>
                <a:off x="5087" y="1186"/>
                <a:ext cx="22" cy="12"/>
              </a:xfrm>
              <a:custGeom>
                <a:avLst/>
                <a:gdLst>
                  <a:gd name="T0" fmla="*/ 22 w 22"/>
                  <a:gd name="T1" fmla="*/ 0 h 12"/>
                  <a:gd name="T2" fmla="*/ 17 w 22"/>
                  <a:gd name="T3" fmla="*/ 3 h 12"/>
                  <a:gd name="T4" fmla="*/ 11 w 22"/>
                  <a:gd name="T5" fmla="*/ 7 h 12"/>
                  <a:gd name="T6" fmla="*/ 0 w 22"/>
                  <a:gd name="T7" fmla="*/ 12 h 12"/>
                  <a:gd name="T8" fmla="*/ 5 w 22"/>
                  <a:gd name="T9" fmla="*/ 9 h 12"/>
                  <a:gd name="T10" fmla="*/ 11 w 22"/>
                  <a:gd name="T11" fmla="*/ 6 h 12"/>
                  <a:gd name="T12" fmla="*/ 16 w 22"/>
                  <a:gd name="T13" fmla="*/ 3 h 12"/>
                  <a:gd name="T14" fmla="*/ 21 w 22"/>
                  <a:gd name="T15" fmla="*/ 0 h 12"/>
                  <a:gd name="T16" fmla="*/ 22 w 22"/>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2">
                    <a:moveTo>
                      <a:pt x="22" y="0"/>
                    </a:moveTo>
                    <a:lnTo>
                      <a:pt x="17" y="3"/>
                    </a:lnTo>
                    <a:lnTo>
                      <a:pt x="11" y="7"/>
                    </a:lnTo>
                    <a:lnTo>
                      <a:pt x="0" y="12"/>
                    </a:lnTo>
                    <a:lnTo>
                      <a:pt x="5" y="9"/>
                    </a:lnTo>
                    <a:lnTo>
                      <a:pt x="11" y="6"/>
                    </a:lnTo>
                    <a:lnTo>
                      <a:pt x="16" y="3"/>
                    </a:lnTo>
                    <a:lnTo>
                      <a:pt x="21" y="0"/>
                    </a:lnTo>
                    <a:lnTo>
                      <a:pt x="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4" name="Freeform 149"/>
              <p:cNvSpPr>
                <a:spLocks/>
              </p:cNvSpPr>
              <p:nvPr/>
            </p:nvSpPr>
            <p:spPr bwMode="auto">
              <a:xfrm>
                <a:off x="5198" y="1188"/>
                <a:ext cx="8" cy="3"/>
              </a:xfrm>
              <a:custGeom>
                <a:avLst/>
                <a:gdLst>
                  <a:gd name="T0" fmla="*/ 8 w 8"/>
                  <a:gd name="T1" fmla="*/ 1 h 3"/>
                  <a:gd name="T2" fmla="*/ 6 w 8"/>
                  <a:gd name="T3" fmla="*/ 2 h 3"/>
                  <a:gd name="T4" fmla="*/ 4 w 8"/>
                  <a:gd name="T5" fmla="*/ 2 h 3"/>
                  <a:gd name="T6" fmla="*/ 2 w 8"/>
                  <a:gd name="T7" fmla="*/ 3 h 3"/>
                  <a:gd name="T8" fmla="*/ 1 w 8"/>
                  <a:gd name="T9" fmla="*/ 3 h 3"/>
                  <a:gd name="T10" fmla="*/ 0 w 8"/>
                  <a:gd name="T11" fmla="*/ 3 h 3"/>
                  <a:gd name="T12" fmla="*/ 0 w 8"/>
                  <a:gd name="T13" fmla="*/ 3 h 3"/>
                  <a:gd name="T14" fmla="*/ 0 w 8"/>
                  <a:gd name="T15" fmla="*/ 2 h 3"/>
                  <a:gd name="T16" fmla="*/ 0 w 8"/>
                  <a:gd name="T17" fmla="*/ 2 h 3"/>
                  <a:gd name="T18" fmla="*/ 4 w 8"/>
                  <a:gd name="T19" fmla="*/ 1 h 3"/>
                  <a:gd name="T20" fmla="*/ 8 w 8"/>
                  <a:gd name="T21" fmla="*/ 0 h 3"/>
                  <a:gd name="T22" fmla="*/ 8 w 8"/>
                  <a:gd name="T23"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3">
                    <a:moveTo>
                      <a:pt x="8" y="1"/>
                    </a:moveTo>
                    <a:lnTo>
                      <a:pt x="6" y="2"/>
                    </a:lnTo>
                    <a:lnTo>
                      <a:pt x="4" y="2"/>
                    </a:lnTo>
                    <a:lnTo>
                      <a:pt x="2" y="3"/>
                    </a:lnTo>
                    <a:lnTo>
                      <a:pt x="1" y="3"/>
                    </a:lnTo>
                    <a:lnTo>
                      <a:pt x="0" y="3"/>
                    </a:lnTo>
                    <a:lnTo>
                      <a:pt x="0" y="3"/>
                    </a:lnTo>
                    <a:lnTo>
                      <a:pt x="0" y="2"/>
                    </a:lnTo>
                    <a:lnTo>
                      <a:pt x="0" y="2"/>
                    </a:lnTo>
                    <a:lnTo>
                      <a:pt x="4" y="1"/>
                    </a:lnTo>
                    <a:lnTo>
                      <a:pt x="8" y="0"/>
                    </a:lnTo>
                    <a:lnTo>
                      <a:pt x="8"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5" name="Freeform 150"/>
              <p:cNvSpPr>
                <a:spLocks/>
              </p:cNvSpPr>
              <p:nvPr/>
            </p:nvSpPr>
            <p:spPr bwMode="auto">
              <a:xfrm>
                <a:off x="5161" y="1190"/>
                <a:ext cx="11" cy="6"/>
              </a:xfrm>
              <a:custGeom>
                <a:avLst/>
                <a:gdLst>
                  <a:gd name="T0" fmla="*/ 11 w 11"/>
                  <a:gd name="T1" fmla="*/ 1 h 6"/>
                  <a:gd name="T2" fmla="*/ 11 w 11"/>
                  <a:gd name="T3" fmla="*/ 1 h 6"/>
                  <a:gd name="T4" fmla="*/ 9 w 11"/>
                  <a:gd name="T5" fmla="*/ 3 h 6"/>
                  <a:gd name="T6" fmla="*/ 6 w 11"/>
                  <a:gd name="T7" fmla="*/ 4 h 6"/>
                  <a:gd name="T8" fmla="*/ 1 w 11"/>
                  <a:gd name="T9" fmla="*/ 6 h 6"/>
                  <a:gd name="T10" fmla="*/ 1 w 11"/>
                  <a:gd name="T11" fmla="*/ 5 h 6"/>
                  <a:gd name="T12" fmla="*/ 0 w 11"/>
                  <a:gd name="T13" fmla="*/ 5 h 6"/>
                  <a:gd name="T14" fmla="*/ 0 w 11"/>
                  <a:gd name="T15" fmla="*/ 4 h 6"/>
                  <a:gd name="T16" fmla="*/ 2 w 11"/>
                  <a:gd name="T17" fmla="*/ 3 h 6"/>
                  <a:gd name="T18" fmla="*/ 4 w 11"/>
                  <a:gd name="T19" fmla="*/ 3 h 6"/>
                  <a:gd name="T20" fmla="*/ 10 w 11"/>
                  <a:gd name="T21" fmla="*/ 0 h 6"/>
                  <a:gd name="T22" fmla="*/ 11 w 11"/>
                  <a:gd name="T23"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6">
                    <a:moveTo>
                      <a:pt x="11" y="1"/>
                    </a:moveTo>
                    <a:lnTo>
                      <a:pt x="11" y="1"/>
                    </a:lnTo>
                    <a:lnTo>
                      <a:pt x="9" y="3"/>
                    </a:lnTo>
                    <a:lnTo>
                      <a:pt x="6" y="4"/>
                    </a:lnTo>
                    <a:lnTo>
                      <a:pt x="1" y="6"/>
                    </a:lnTo>
                    <a:lnTo>
                      <a:pt x="1" y="5"/>
                    </a:lnTo>
                    <a:lnTo>
                      <a:pt x="0" y="5"/>
                    </a:lnTo>
                    <a:lnTo>
                      <a:pt x="0" y="4"/>
                    </a:lnTo>
                    <a:lnTo>
                      <a:pt x="2" y="3"/>
                    </a:lnTo>
                    <a:lnTo>
                      <a:pt x="4" y="3"/>
                    </a:lnTo>
                    <a:lnTo>
                      <a:pt x="10" y="0"/>
                    </a:lnTo>
                    <a:lnTo>
                      <a:pt x="1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6" name="Freeform 151"/>
              <p:cNvSpPr>
                <a:spLocks/>
              </p:cNvSpPr>
              <p:nvPr/>
            </p:nvSpPr>
            <p:spPr bwMode="auto">
              <a:xfrm>
                <a:off x="5100" y="1190"/>
                <a:ext cx="8" cy="5"/>
              </a:xfrm>
              <a:custGeom>
                <a:avLst/>
                <a:gdLst>
                  <a:gd name="T0" fmla="*/ 8 w 8"/>
                  <a:gd name="T1" fmla="*/ 0 h 5"/>
                  <a:gd name="T2" fmla="*/ 6 w 8"/>
                  <a:gd name="T3" fmla="*/ 2 h 5"/>
                  <a:gd name="T4" fmla="*/ 4 w 8"/>
                  <a:gd name="T5" fmla="*/ 3 h 5"/>
                  <a:gd name="T6" fmla="*/ 1 w 8"/>
                  <a:gd name="T7" fmla="*/ 5 h 5"/>
                  <a:gd name="T8" fmla="*/ 0 w 8"/>
                  <a:gd name="T9" fmla="*/ 4 h 5"/>
                  <a:gd name="T10" fmla="*/ 4 w 8"/>
                  <a:gd name="T11" fmla="*/ 2 h 5"/>
                  <a:gd name="T12" fmla="*/ 8 w 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 h="5">
                    <a:moveTo>
                      <a:pt x="8" y="0"/>
                    </a:moveTo>
                    <a:lnTo>
                      <a:pt x="6" y="2"/>
                    </a:lnTo>
                    <a:lnTo>
                      <a:pt x="4" y="3"/>
                    </a:lnTo>
                    <a:lnTo>
                      <a:pt x="1" y="5"/>
                    </a:lnTo>
                    <a:lnTo>
                      <a:pt x="0" y="4"/>
                    </a:lnTo>
                    <a:lnTo>
                      <a:pt x="4" y="2"/>
                    </a:lnTo>
                    <a:lnTo>
                      <a:pt x="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7" name="Freeform 152"/>
              <p:cNvSpPr>
                <a:spLocks/>
              </p:cNvSpPr>
              <p:nvPr/>
            </p:nvSpPr>
            <p:spPr bwMode="auto">
              <a:xfrm>
                <a:off x="5199" y="1190"/>
                <a:ext cx="8" cy="4"/>
              </a:xfrm>
              <a:custGeom>
                <a:avLst/>
                <a:gdLst>
                  <a:gd name="T0" fmla="*/ 8 w 8"/>
                  <a:gd name="T1" fmla="*/ 2 h 4"/>
                  <a:gd name="T2" fmla="*/ 8 w 8"/>
                  <a:gd name="T3" fmla="*/ 2 h 4"/>
                  <a:gd name="T4" fmla="*/ 6 w 8"/>
                  <a:gd name="T5" fmla="*/ 3 h 4"/>
                  <a:gd name="T6" fmla="*/ 4 w 8"/>
                  <a:gd name="T7" fmla="*/ 4 h 4"/>
                  <a:gd name="T8" fmla="*/ 0 w 8"/>
                  <a:gd name="T9" fmla="*/ 4 h 4"/>
                  <a:gd name="T10" fmla="*/ 0 w 8"/>
                  <a:gd name="T11" fmla="*/ 3 h 4"/>
                  <a:gd name="T12" fmla="*/ 0 w 8"/>
                  <a:gd name="T13" fmla="*/ 2 h 4"/>
                  <a:gd name="T14" fmla="*/ 1 w 8"/>
                  <a:gd name="T15" fmla="*/ 2 h 4"/>
                  <a:gd name="T16" fmla="*/ 3 w 8"/>
                  <a:gd name="T17" fmla="*/ 1 h 4"/>
                  <a:gd name="T18" fmla="*/ 7 w 8"/>
                  <a:gd name="T19" fmla="*/ 0 h 4"/>
                  <a:gd name="T20" fmla="*/ 7 w 8"/>
                  <a:gd name="T21" fmla="*/ 0 h 4"/>
                  <a:gd name="T22" fmla="*/ 8 w 8"/>
                  <a:gd name="T23" fmla="*/ 1 h 4"/>
                  <a:gd name="T24" fmla="*/ 8 w 8"/>
                  <a:gd name="T25"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 h="4">
                    <a:moveTo>
                      <a:pt x="8" y="2"/>
                    </a:moveTo>
                    <a:lnTo>
                      <a:pt x="8" y="2"/>
                    </a:lnTo>
                    <a:lnTo>
                      <a:pt x="6" y="3"/>
                    </a:lnTo>
                    <a:lnTo>
                      <a:pt x="4" y="4"/>
                    </a:lnTo>
                    <a:lnTo>
                      <a:pt x="0" y="4"/>
                    </a:lnTo>
                    <a:lnTo>
                      <a:pt x="0" y="3"/>
                    </a:lnTo>
                    <a:lnTo>
                      <a:pt x="0" y="2"/>
                    </a:lnTo>
                    <a:lnTo>
                      <a:pt x="1" y="2"/>
                    </a:lnTo>
                    <a:lnTo>
                      <a:pt x="3" y="1"/>
                    </a:lnTo>
                    <a:lnTo>
                      <a:pt x="7" y="0"/>
                    </a:lnTo>
                    <a:lnTo>
                      <a:pt x="7" y="0"/>
                    </a:lnTo>
                    <a:lnTo>
                      <a:pt x="8" y="1"/>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8" name="Freeform 153"/>
              <p:cNvSpPr>
                <a:spLocks/>
              </p:cNvSpPr>
              <p:nvPr/>
            </p:nvSpPr>
            <p:spPr bwMode="auto">
              <a:xfrm>
                <a:off x="5163" y="1192"/>
                <a:ext cx="11" cy="7"/>
              </a:xfrm>
              <a:custGeom>
                <a:avLst/>
                <a:gdLst>
                  <a:gd name="T0" fmla="*/ 11 w 11"/>
                  <a:gd name="T1" fmla="*/ 1 h 7"/>
                  <a:gd name="T2" fmla="*/ 11 w 11"/>
                  <a:gd name="T3" fmla="*/ 2 h 7"/>
                  <a:gd name="T4" fmla="*/ 6 w 11"/>
                  <a:gd name="T5" fmla="*/ 5 h 7"/>
                  <a:gd name="T6" fmla="*/ 1 w 11"/>
                  <a:gd name="T7" fmla="*/ 7 h 7"/>
                  <a:gd name="T8" fmla="*/ 0 w 11"/>
                  <a:gd name="T9" fmla="*/ 6 h 7"/>
                  <a:gd name="T10" fmla="*/ 0 w 11"/>
                  <a:gd name="T11" fmla="*/ 5 h 7"/>
                  <a:gd name="T12" fmla="*/ 0 w 11"/>
                  <a:gd name="T13" fmla="*/ 5 h 7"/>
                  <a:gd name="T14" fmla="*/ 0 w 11"/>
                  <a:gd name="T15" fmla="*/ 4 h 7"/>
                  <a:gd name="T16" fmla="*/ 4 w 11"/>
                  <a:gd name="T17" fmla="*/ 3 h 7"/>
                  <a:gd name="T18" fmla="*/ 6 w 11"/>
                  <a:gd name="T19" fmla="*/ 2 h 7"/>
                  <a:gd name="T20" fmla="*/ 7 w 11"/>
                  <a:gd name="T21" fmla="*/ 2 h 7"/>
                  <a:gd name="T22" fmla="*/ 8 w 11"/>
                  <a:gd name="T23" fmla="*/ 1 h 7"/>
                  <a:gd name="T24" fmla="*/ 8 w 11"/>
                  <a:gd name="T25" fmla="*/ 1 h 7"/>
                  <a:gd name="T26" fmla="*/ 9 w 11"/>
                  <a:gd name="T27" fmla="*/ 1 h 7"/>
                  <a:gd name="T28" fmla="*/ 10 w 11"/>
                  <a:gd name="T29" fmla="*/ 0 h 7"/>
                  <a:gd name="T30" fmla="*/ 10 w 11"/>
                  <a:gd name="T31" fmla="*/ 0 h 7"/>
                  <a:gd name="T32" fmla="*/ 10 w 11"/>
                  <a:gd name="T33" fmla="*/ 1 h 7"/>
                  <a:gd name="T34" fmla="*/ 11 w 11"/>
                  <a:gd name="T35"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7">
                    <a:moveTo>
                      <a:pt x="11" y="1"/>
                    </a:moveTo>
                    <a:lnTo>
                      <a:pt x="11" y="2"/>
                    </a:lnTo>
                    <a:lnTo>
                      <a:pt x="6" y="5"/>
                    </a:lnTo>
                    <a:lnTo>
                      <a:pt x="1" y="7"/>
                    </a:lnTo>
                    <a:lnTo>
                      <a:pt x="0" y="6"/>
                    </a:lnTo>
                    <a:lnTo>
                      <a:pt x="0" y="5"/>
                    </a:lnTo>
                    <a:lnTo>
                      <a:pt x="0" y="5"/>
                    </a:lnTo>
                    <a:lnTo>
                      <a:pt x="0" y="4"/>
                    </a:lnTo>
                    <a:lnTo>
                      <a:pt x="4" y="3"/>
                    </a:lnTo>
                    <a:lnTo>
                      <a:pt x="6" y="2"/>
                    </a:lnTo>
                    <a:lnTo>
                      <a:pt x="7" y="2"/>
                    </a:lnTo>
                    <a:lnTo>
                      <a:pt x="8" y="1"/>
                    </a:lnTo>
                    <a:lnTo>
                      <a:pt x="8" y="1"/>
                    </a:lnTo>
                    <a:lnTo>
                      <a:pt x="9" y="1"/>
                    </a:lnTo>
                    <a:lnTo>
                      <a:pt x="10" y="0"/>
                    </a:lnTo>
                    <a:lnTo>
                      <a:pt x="10" y="0"/>
                    </a:lnTo>
                    <a:lnTo>
                      <a:pt x="10" y="1"/>
                    </a:lnTo>
                    <a:lnTo>
                      <a:pt x="1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9" name="Freeform 154"/>
              <p:cNvSpPr>
                <a:spLocks/>
              </p:cNvSpPr>
              <p:nvPr/>
            </p:nvSpPr>
            <p:spPr bwMode="auto">
              <a:xfrm>
                <a:off x="5199" y="1193"/>
                <a:ext cx="9" cy="4"/>
              </a:xfrm>
              <a:custGeom>
                <a:avLst/>
                <a:gdLst>
                  <a:gd name="T0" fmla="*/ 9 w 9"/>
                  <a:gd name="T1" fmla="*/ 1 h 4"/>
                  <a:gd name="T2" fmla="*/ 9 w 9"/>
                  <a:gd name="T3" fmla="*/ 2 h 4"/>
                  <a:gd name="T4" fmla="*/ 8 w 9"/>
                  <a:gd name="T5" fmla="*/ 3 h 4"/>
                  <a:gd name="T6" fmla="*/ 6 w 9"/>
                  <a:gd name="T7" fmla="*/ 3 h 4"/>
                  <a:gd name="T8" fmla="*/ 4 w 9"/>
                  <a:gd name="T9" fmla="*/ 4 h 4"/>
                  <a:gd name="T10" fmla="*/ 1 w 9"/>
                  <a:gd name="T11" fmla="*/ 4 h 4"/>
                  <a:gd name="T12" fmla="*/ 0 w 9"/>
                  <a:gd name="T13" fmla="*/ 3 h 4"/>
                  <a:gd name="T14" fmla="*/ 1 w 9"/>
                  <a:gd name="T15" fmla="*/ 2 h 4"/>
                  <a:gd name="T16" fmla="*/ 5 w 9"/>
                  <a:gd name="T17" fmla="*/ 1 h 4"/>
                  <a:gd name="T18" fmla="*/ 6 w 9"/>
                  <a:gd name="T19" fmla="*/ 1 h 4"/>
                  <a:gd name="T20" fmla="*/ 8 w 9"/>
                  <a:gd name="T21" fmla="*/ 0 h 4"/>
                  <a:gd name="T22" fmla="*/ 9 w 9"/>
                  <a:gd name="T2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4">
                    <a:moveTo>
                      <a:pt x="9" y="1"/>
                    </a:moveTo>
                    <a:lnTo>
                      <a:pt x="9" y="2"/>
                    </a:lnTo>
                    <a:lnTo>
                      <a:pt x="8" y="3"/>
                    </a:lnTo>
                    <a:lnTo>
                      <a:pt x="6" y="3"/>
                    </a:lnTo>
                    <a:lnTo>
                      <a:pt x="4" y="4"/>
                    </a:lnTo>
                    <a:lnTo>
                      <a:pt x="1" y="4"/>
                    </a:lnTo>
                    <a:lnTo>
                      <a:pt x="0" y="3"/>
                    </a:lnTo>
                    <a:lnTo>
                      <a:pt x="1" y="2"/>
                    </a:lnTo>
                    <a:lnTo>
                      <a:pt x="5" y="1"/>
                    </a:lnTo>
                    <a:lnTo>
                      <a:pt x="6" y="1"/>
                    </a:lnTo>
                    <a:lnTo>
                      <a:pt x="8"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0" name="Freeform 155"/>
              <p:cNvSpPr>
                <a:spLocks/>
              </p:cNvSpPr>
              <p:nvPr/>
            </p:nvSpPr>
            <p:spPr bwMode="auto">
              <a:xfrm>
                <a:off x="5165" y="1195"/>
                <a:ext cx="10" cy="6"/>
              </a:xfrm>
              <a:custGeom>
                <a:avLst/>
                <a:gdLst>
                  <a:gd name="T0" fmla="*/ 10 w 10"/>
                  <a:gd name="T1" fmla="*/ 1 h 6"/>
                  <a:gd name="T2" fmla="*/ 10 w 10"/>
                  <a:gd name="T3" fmla="*/ 2 h 6"/>
                  <a:gd name="T4" fmla="*/ 5 w 10"/>
                  <a:gd name="T5" fmla="*/ 4 h 6"/>
                  <a:gd name="T6" fmla="*/ 0 w 10"/>
                  <a:gd name="T7" fmla="*/ 6 h 6"/>
                  <a:gd name="T8" fmla="*/ 0 w 10"/>
                  <a:gd name="T9" fmla="*/ 5 h 6"/>
                  <a:gd name="T10" fmla="*/ 0 w 10"/>
                  <a:gd name="T11" fmla="*/ 5 h 6"/>
                  <a:gd name="T12" fmla="*/ 0 w 10"/>
                  <a:gd name="T13" fmla="*/ 4 h 6"/>
                  <a:gd name="T14" fmla="*/ 4 w 10"/>
                  <a:gd name="T15" fmla="*/ 2 h 6"/>
                  <a:gd name="T16" fmla="*/ 9 w 10"/>
                  <a:gd name="T17" fmla="*/ 0 h 6"/>
                  <a:gd name="T18" fmla="*/ 9 w 10"/>
                  <a:gd name="T19" fmla="*/ 0 h 6"/>
                  <a:gd name="T20" fmla="*/ 10 w 10"/>
                  <a:gd name="T21" fmla="*/ 0 h 6"/>
                  <a:gd name="T22" fmla="*/ 10 w 10"/>
                  <a:gd name="T23"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6">
                    <a:moveTo>
                      <a:pt x="10" y="1"/>
                    </a:moveTo>
                    <a:lnTo>
                      <a:pt x="10" y="2"/>
                    </a:lnTo>
                    <a:lnTo>
                      <a:pt x="5" y="4"/>
                    </a:lnTo>
                    <a:lnTo>
                      <a:pt x="0" y="6"/>
                    </a:lnTo>
                    <a:lnTo>
                      <a:pt x="0" y="5"/>
                    </a:lnTo>
                    <a:lnTo>
                      <a:pt x="0" y="5"/>
                    </a:lnTo>
                    <a:lnTo>
                      <a:pt x="0" y="4"/>
                    </a:lnTo>
                    <a:lnTo>
                      <a:pt x="4" y="2"/>
                    </a:lnTo>
                    <a:lnTo>
                      <a:pt x="9" y="0"/>
                    </a:lnTo>
                    <a:lnTo>
                      <a:pt x="9" y="0"/>
                    </a:lnTo>
                    <a:lnTo>
                      <a:pt x="10" y="0"/>
                    </a:lnTo>
                    <a:lnTo>
                      <a:pt x="1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1" name="Freeform 156"/>
              <p:cNvSpPr>
                <a:spLocks/>
              </p:cNvSpPr>
              <p:nvPr/>
            </p:nvSpPr>
            <p:spPr bwMode="auto">
              <a:xfrm>
                <a:off x="5058" y="1195"/>
                <a:ext cx="47" cy="50"/>
              </a:xfrm>
              <a:custGeom>
                <a:avLst/>
                <a:gdLst>
                  <a:gd name="T0" fmla="*/ 24 w 47"/>
                  <a:gd name="T1" fmla="*/ 4 h 50"/>
                  <a:gd name="T2" fmla="*/ 25 w 47"/>
                  <a:gd name="T3" fmla="*/ 8 h 50"/>
                  <a:gd name="T4" fmla="*/ 29 w 47"/>
                  <a:gd name="T5" fmla="*/ 9 h 50"/>
                  <a:gd name="T6" fmla="*/ 32 w 47"/>
                  <a:gd name="T7" fmla="*/ 13 h 50"/>
                  <a:gd name="T8" fmla="*/ 33 w 47"/>
                  <a:gd name="T9" fmla="*/ 15 h 50"/>
                  <a:gd name="T10" fmla="*/ 34 w 47"/>
                  <a:gd name="T11" fmla="*/ 19 h 50"/>
                  <a:gd name="T12" fmla="*/ 33 w 47"/>
                  <a:gd name="T13" fmla="*/ 25 h 50"/>
                  <a:gd name="T14" fmla="*/ 36 w 47"/>
                  <a:gd name="T15" fmla="*/ 25 h 50"/>
                  <a:gd name="T16" fmla="*/ 37 w 47"/>
                  <a:gd name="T17" fmla="*/ 27 h 50"/>
                  <a:gd name="T18" fmla="*/ 40 w 47"/>
                  <a:gd name="T19" fmla="*/ 26 h 50"/>
                  <a:gd name="T20" fmla="*/ 41 w 47"/>
                  <a:gd name="T21" fmla="*/ 30 h 50"/>
                  <a:gd name="T22" fmla="*/ 43 w 47"/>
                  <a:gd name="T23" fmla="*/ 30 h 50"/>
                  <a:gd name="T24" fmla="*/ 45 w 47"/>
                  <a:gd name="T25" fmla="*/ 33 h 50"/>
                  <a:gd name="T26" fmla="*/ 45 w 47"/>
                  <a:gd name="T27" fmla="*/ 38 h 50"/>
                  <a:gd name="T28" fmla="*/ 47 w 47"/>
                  <a:gd name="T29" fmla="*/ 40 h 50"/>
                  <a:gd name="T30" fmla="*/ 46 w 47"/>
                  <a:gd name="T31" fmla="*/ 42 h 50"/>
                  <a:gd name="T32" fmla="*/ 46 w 47"/>
                  <a:gd name="T33" fmla="*/ 44 h 50"/>
                  <a:gd name="T34" fmla="*/ 44 w 47"/>
                  <a:gd name="T35" fmla="*/ 45 h 50"/>
                  <a:gd name="T36" fmla="*/ 43 w 47"/>
                  <a:gd name="T37" fmla="*/ 48 h 50"/>
                  <a:gd name="T38" fmla="*/ 40 w 47"/>
                  <a:gd name="T39" fmla="*/ 50 h 50"/>
                  <a:gd name="T40" fmla="*/ 38 w 47"/>
                  <a:gd name="T41" fmla="*/ 47 h 50"/>
                  <a:gd name="T42" fmla="*/ 36 w 47"/>
                  <a:gd name="T43" fmla="*/ 48 h 50"/>
                  <a:gd name="T44" fmla="*/ 33 w 47"/>
                  <a:gd name="T45" fmla="*/ 48 h 50"/>
                  <a:gd name="T46" fmla="*/ 33 w 47"/>
                  <a:gd name="T47" fmla="*/ 43 h 50"/>
                  <a:gd name="T48" fmla="*/ 31 w 47"/>
                  <a:gd name="T49" fmla="*/ 47 h 50"/>
                  <a:gd name="T50" fmla="*/ 28 w 47"/>
                  <a:gd name="T51" fmla="*/ 47 h 50"/>
                  <a:gd name="T52" fmla="*/ 29 w 47"/>
                  <a:gd name="T53" fmla="*/ 41 h 50"/>
                  <a:gd name="T54" fmla="*/ 27 w 47"/>
                  <a:gd name="T55" fmla="*/ 37 h 50"/>
                  <a:gd name="T56" fmla="*/ 24 w 47"/>
                  <a:gd name="T57" fmla="*/ 35 h 50"/>
                  <a:gd name="T58" fmla="*/ 23 w 47"/>
                  <a:gd name="T59" fmla="*/ 33 h 50"/>
                  <a:gd name="T60" fmla="*/ 26 w 47"/>
                  <a:gd name="T61" fmla="*/ 31 h 50"/>
                  <a:gd name="T62" fmla="*/ 29 w 47"/>
                  <a:gd name="T63" fmla="*/ 28 h 50"/>
                  <a:gd name="T64" fmla="*/ 26 w 47"/>
                  <a:gd name="T65" fmla="*/ 24 h 50"/>
                  <a:gd name="T66" fmla="*/ 26 w 47"/>
                  <a:gd name="T67" fmla="*/ 21 h 50"/>
                  <a:gd name="T68" fmla="*/ 21 w 47"/>
                  <a:gd name="T69" fmla="*/ 19 h 50"/>
                  <a:gd name="T70" fmla="*/ 20 w 47"/>
                  <a:gd name="T71" fmla="*/ 16 h 50"/>
                  <a:gd name="T72" fmla="*/ 18 w 47"/>
                  <a:gd name="T73" fmla="*/ 17 h 50"/>
                  <a:gd name="T74" fmla="*/ 17 w 47"/>
                  <a:gd name="T75" fmla="*/ 19 h 50"/>
                  <a:gd name="T76" fmla="*/ 15 w 47"/>
                  <a:gd name="T77" fmla="*/ 18 h 50"/>
                  <a:gd name="T78" fmla="*/ 13 w 47"/>
                  <a:gd name="T79" fmla="*/ 19 h 50"/>
                  <a:gd name="T80" fmla="*/ 11 w 47"/>
                  <a:gd name="T81" fmla="*/ 19 h 50"/>
                  <a:gd name="T82" fmla="*/ 13 w 47"/>
                  <a:gd name="T83" fmla="*/ 21 h 50"/>
                  <a:gd name="T84" fmla="*/ 11 w 47"/>
                  <a:gd name="T85" fmla="*/ 22 h 50"/>
                  <a:gd name="T86" fmla="*/ 9 w 47"/>
                  <a:gd name="T87" fmla="*/ 24 h 50"/>
                  <a:gd name="T88" fmla="*/ 6 w 47"/>
                  <a:gd name="T89" fmla="*/ 28 h 50"/>
                  <a:gd name="T90" fmla="*/ 3 w 47"/>
                  <a:gd name="T91" fmla="*/ 25 h 50"/>
                  <a:gd name="T92" fmla="*/ 0 w 47"/>
                  <a:gd name="T93" fmla="*/ 20 h 50"/>
                  <a:gd name="T94" fmla="*/ 3 w 47"/>
                  <a:gd name="T95" fmla="*/ 17 h 50"/>
                  <a:gd name="T96" fmla="*/ 3 w 47"/>
                  <a:gd name="T97" fmla="*/ 11 h 50"/>
                  <a:gd name="T98" fmla="*/ 5 w 47"/>
                  <a:gd name="T99" fmla="*/ 7 h 50"/>
                  <a:gd name="T100" fmla="*/ 8 w 47"/>
                  <a:gd name="T101" fmla="*/ 4 h 50"/>
                  <a:gd name="T102" fmla="*/ 10 w 47"/>
                  <a:gd name="T103" fmla="*/ 1 h 50"/>
                  <a:gd name="T104" fmla="*/ 13 w 47"/>
                  <a:gd name="T105" fmla="*/ 3 h 50"/>
                  <a:gd name="T106" fmla="*/ 18 w 47"/>
                  <a:gd name="T107" fmla="*/ 0 h 50"/>
                  <a:gd name="T108" fmla="*/ 20 w 47"/>
                  <a:gd name="T109" fmla="*/ 4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7" h="50">
                    <a:moveTo>
                      <a:pt x="21" y="4"/>
                    </a:moveTo>
                    <a:lnTo>
                      <a:pt x="22" y="3"/>
                    </a:lnTo>
                    <a:lnTo>
                      <a:pt x="23" y="3"/>
                    </a:lnTo>
                    <a:lnTo>
                      <a:pt x="24" y="4"/>
                    </a:lnTo>
                    <a:lnTo>
                      <a:pt x="25" y="4"/>
                    </a:lnTo>
                    <a:lnTo>
                      <a:pt x="25" y="5"/>
                    </a:lnTo>
                    <a:lnTo>
                      <a:pt x="25" y="7"/>
                    </a:lnTo>
                    <a:lnTo>
                      <a:pt x="25" y="8"/>
                    </a:lnTo>
                    <a:lnTo>
                      <a:pt x="26" y="9"/>
                    </a:lnTo>
                    <a:lnTo>
                      <a:pt x="26" y="9"/>
                    </a:lnTo>
                    <a:lnTo>
                      <a:pt x="28" y="9"/>
                    </a:lnTo>
                    <a:lnTo>
                      <a:pt x="29" y="9"/>
                    </a:lnTo>
                    <a:lnTo>
                      <a:pt x="31" y="10"/>
                    </a:lnTo>
                    <a:lnTo>
                      <a:pt x="32" y="11"/>
                    </a:lnTo>
                    <a:lnTo>
                      <a:pt x="32" y="12"/>
                    </a:lnTo>
                    <a:lnTo>
                      <a:pt x="32" y="13"/>
                    </a:lnTo>
                    <a:lnTo>
                      <a:pt x="32" y="14"/>
                    </a:lnTo>
                    <a:lnTo>
                      <a:pt x="32" y="15"/>
                    </a:lnTo>
                    <a:lnTo>
                      <a:pt x="32" y="15"/>
                    </a:lnTo>
                    <a:lnTo>
                      <a:pt x="33" y="15"/>
                    </a:lnTo>
                    <a:lnTo>
                      <a:pt x="33" y="16"/>
                    </a:lnTo>
                    <a:lnTo>
                      <a:pt x="34" y="16"/>
                    </a:lnTo>
                    <a:lnTo>
                      <a:pt x="34" y="17"/>
                    </a:lnTo>
                    <a:lnTo>
                      <a:pt x="34" y="19"/>
                    </a:lnTo>
                    <a:lnTo>
                      <a:pt x="33" y="21"/>
                    </a:lnTo>
                    <a:lnTo>
                      <a:pt x="33" y="23"/>
                    </a:lnTo>
                    <a:lnTo>
                      <a:pt x="32" y="24"/>
                    </a:lnTo>
                    <a:lnTo>
                      <a:pt x="33" y="25"/>
                    </a:lnTo>
                    <a:lnTo>
                      <a:pt x="33" y="25"/>
                    </a:lnTo>
                    <a:lnTo>
                      <a:pt x="34" y="25"/>
                    </a:lnTo>
                    <a:lnTo>
                      <a:pt x="35" y="25"/>
                    </a:lnTo>
                    <a:lnTo>
                      <a:pt x="36" y="25"/>
                    </a:lnTo>
                    <a:lnTo>
                      <a:pt x="36" y="26"/>
                    </a:lnTo>
                    <a:lnTo>
                      <a:pt x="36" y="27"/>
                    </a:lnTo>
                    <a:lnTo>
                      <a:pt x="37" y="27"/>
                    </a:lnTo>
                    <a:lnTo>
                      <a:pt x="37" y="27"/>
                    </a:lnTo>
                    <a:lnTo>
                      <a:pt x="39" y="26"/>
                    </a:lnTo>
                    <a:lnTo>
                      <a:pt x="39" y="26"/>
                    </a:lnTo>
                    <a:lnTo>
                      <a:pt x="40" y="26"/>
                    </a:lnTo>
                    <a:lnTo>
                      <a:pt x="40" y="26"/>
                    </a:lnTo>
                    <a:lnTo>
                      <a:pt x="41" y="27"/>
                    </a:lnTo>
                    <a:lnTo>
                      <a:pt x="41" y="29"/>
                    </a:lnTo>
                    <a:lnTo>
                      <a:pt x="41" y="30"/>
                    </a:lnTo>
                    <a:lnTo>
                      <a:pt x="41" y="30"/>
                    </a:lnTo>
                    <a:lnTo>
                      <a:pt x="41" y="31"/>
                    </a:lnTo>
                    <a:lnTo>
                      <a:pt x="42" y="31"/>
                    </a:lnTo>
                    <a:lnTo>
                      <a:pt x="43" y="31"/>
                    </a:lnTo>
                    <a:lnTo>
                      <a:pt x="43" y="30"/>
                    </a:lnTo>
                    <a:lnTo>
                      <a:pt x="44" y="31"/>
                    </a:lnTo>
                    <a:lnTo>
                      <a:pt x="44" y="31"/>
                    </a:lnTo>
                    <a:lnTo>
                      <a:pt x="45" y="32"/>
                    </a:lnTo>
                    <a:lnTo>
                      <a:pt x="45" y="33"/>
                    </a:lnTo>
                    <a:lnTo>
                      <a:pt x="46" y="35"/>
                    </a:lnTo>
                    <a:lnTo>
                      <a:pt x="46" y="36"/>
                    </a:lnTo>
                    <a:lnTo>
                      <a:pt x="45" y="37"/>
                    </a:lnTo>
                    <a:lnTo>
                      <a:pt x="45" y="38"/>
                    </a:lnTo>
                    <a:lnTo>
                      <a:pt x="46" y="38"/>
                    </a:lnTo>
                    <a:lnTo>
                      <a:pt x="47" y="39"/>
                    </a:lnTo>
                    <a:lnTo>
                      <a:pt x="47" y="39"/>
                    </a:lnTo>
                    <a:lnTo>
                      <a:pt x="47" y="40"/>
                    </a:lnTo>
                    <a:lnTo>
                      <a:pt x="47" y="40"/>
                    </a:lnTo>
                    <a:lnTo>
                      <a:pt x="47" y="41"/>
                    </a:lnTo>
                    <a:lnTo>
                      <a:pt x="46" y="41"/>
                    </a:lnTo>
                    <a:lnTo>
                      <a:pt x="46" y="42"/>
                    </a:lnTo>
                    <a:lnTo>
                      <a:pt x="46" y="42"/>
                    </a:lnTo>
                    <a:lnTo>
                      <a:pt x="46" y="43"/>
                    </a:lnTo>
                    <a:lnTo>
                      <a:pt x="46" y="43"/>
                    </a:lnTo>
                    <a:lnTo>
                      <a:pt x="46" y="44"/>
                    </a:lnTo>
                    <a:lnTo>
                      <a:pt x="46" y="44"/>
                    </a:lnTo>
                    <a:lnTo>
                      <a:pt x="46" y="45"/>
                    </a:lnTo>
                    <a:lnTo>
                      <a:pt x="45" y="45"/>
                    </a:lnTo>
                    <a:lnTo>
                      <a:pt x="44" y="45"/>
                    </a:lnTo>
                    <a:lnTo>
                      <a:pt x="43" y="45"/>
                    </a:lnTo>
                    <a:lnTo>
                      <a:pt x="43" y="45"/>
                    </a:lnTo>
                    <a:lnTo>
                      <a:pt x="43" y="46"/>
                    </a:lnTo>
                    <a:lnTo>
                      <a:pt x="43" y="48"/>
                    </a:lnTo>
                    <a:lnTo>
                      <a:pt x="42" y="50"/>
                    </a:lnTo>
                    <a:lnTo>
                      <a:pt x="42" y="50"/>
                    </a:lnTo>
                    <a:lnTo>
                      <a:pt x="41" y="50"/>
                    </a:lnTo>
                    <a:lnTo>
                      <a:pt x="40" y="50"/>
                    </a:lnTo>
                    <a:lnTo>
                      <a:pt x="40" y="50"/>
                    </a:lnTo>
                    <a:lnTo>
                      <a:pt x="38" y="49"/>
                    </a:lnTo>
                    <a:lnTo>
                      <a:pt x="38" y="48"/>
                    </a:lnTo>
                    <a:lnTo>
                      <a:pt x="38" y="47"/>
                    </a:lnTo>
                    <a:lnTo>
                      <a:pt x="38" y="46"/>
                    </a:lnTo>
                    <a:lnTo>
                      <a:pt x="37" y="46"/>
                    </a:lnTo>
                    <a:lnTo>
                      <a:pt x="37" y="47"/>
                    </a:lnTo>
                    <a:lnTo>
                      <a:pt x="36" y="48"/>
                    </a:lnTo>
                    <a:lnTo>
                      <a:pt x="35" y="50"/>
                    </a:lnTo>
                    <a:lnTo>
                      <a:pt x="34" y="50"/>
                    </a:lnTo>
                    <a:lnTo>
                      <a:pt x="34" y="49"/>
                    </a:lnTo>
                    <a:lnTo>
                      <a:pt x="33" y="48"/>
                    </a:lnTo>
                    <a:lnTo>
                      <a:pt x="34" y="45"/>
                    </a:lnTo>
                    <a:lnTo>
                      <a:pt x="33" y="44"/>
                    </a:lnTo>
                    <a:lnTo>
                      <a:pt x="33" y="44"/>
                    </a:lnTo>
                    <a:lnTo>
                      <a:pt x="33" y="43"/>
                    </a:lnTo>
                    <a:lnTo>
                      <a:pt x="33" y="43"/>
                    </a:lnTo>
                    <a:lnTo>
                      <a:pt x="32" y="46"/>
                    </a:lnTo>
                    <a:lnTo>
                      <a:pt x="31" y="47"/>
                    </a:lnTo>
                    <a:lnTo>
                      <a:pt x="31" y="47"/>
                    </a:lnTo>
                    <a:lnTo>
                      <a:pt x="30" y="48"/>
                    </a:lnTo>
                    <a:lnTo>
                      <a:pt x="29" y="47"/>
                    </a:lnTo>
                    <a:lnTo>
                      <a:pt x="28" y="47"/>
                    </a:lnTo>
                    <a:lnTo>
                      <a:pt x="28" y="47"/>
                    </a:lnTo>
                    <a:lnTo>
                      <a:pt x="28" y="46"/>
                    </a:lnTo>
                    <a:lnTo>
                      <a:pt x="28" y="44"/>
                    </a:lnTo>
                    <a:lnTo>
                      <a:pt x="29" y="43"/>
                    </a:lnTo>
                    <a:lnTo>
                      <a:pt x="29" y="41"/>
                    </a:lnTo>
                    <a:lnTo>
                      <a:pt x="28" y="40"/>
                    </a:lnTo>
                    <a:lnTo>
                      <a:pt x="28" y="39"/>
                    </a:lnTo>
                    <a:lnTo>
                      <a:pt x="28" y="38"/>
                    </a:lnTo>
                    <a:lnTo>
                      <a:pt x="27" y="37"/>
                    </a:lnTo>
                    <a:lnTo>
                      <a:pt x="26" y="36"/>
                    </a:lnTo>
                    <a:lnTo>
                      <a:pt x="25" y="36"/>
                    </a:lnTo>
                    <a:lnTo>
                      <a:pt x="26" y="35"/>
                    </a:lnTo>
                    <a:lnTo>
                      <a:pt x="24" y="35"/>
                    </a:lnTo>
                    <a:lnTo>
                      <a:pt x="23" y="34"/>
                    </a:lnTo>
                    <a:lnTo>
                      <a:pt x="23" y="34"/>
                    </a:lnTo>
                    <a:lnTo>
                      <a:pt x="23" y="33"/>
                    </a:lnTo>
                    <a:lnTo>
                      <a:pt x="23" y="33"/>
                    </a:lnTo>
                    <a:lnTo>
                      <a:pt x="23" y="32"/>
                    </a:lnTo>
                    <a:lnTo>
                      <a:pt x="24" y="31"/>
                    </a:lnTo>
                    <a:lnTo>
                      <a:pt x="25" y="31"/>
                    </a:lnTo>
                    <a:lnTo>
                      <a:pt x="26" y="31"/>
                    </a:lnTo>
                    <a:lnTo>
                      <a:pt x="27" y="31"/>
                    </a:lnTo>
                    <a:lnTo>
                      <a:pt x="28" y="31"/>
                    </a:lnTo>
                    <a:lnTo>
                      <a:pt x="28" y="30"/>
                    </a:lnTo>
                    <a:lnTo>
                      <a:pt x="29" y="28"/>
                    </a:lnTo>
                    <a:lnTo>
                      <a:pt x="27" y="27"/>
                    </a:lnTo>
                    <a:lnTo>
                      <a:pt x="26" y="25"/>
                    </a:lnTo>
                    <a:lnTo>
                      <a:pt x="26" y="24"/>
                    </a:lnTo>
                    <a:lnTo>
                      <a:pt x="26" y="24"/>
                    </a:lnTo>
                    <a:lnTo>
                      <a:pt x="27" y="23"/>
                    </a:lnTo>
                    <a:lnTo>
                      <a:pt x="27" y="22"/>
                    </a:lnTo>
                    <a:lnTo>
                      <a:pt x="26" y="21"/>
                    </a:lnTo>
                    <a:lnTo>
                      <a:pt x="26" y="21"/>
                    </a:lnTo>
                    <a:lnTo>
                      <a:pt x="24" y="22"/>
                    </a:lnTo>
                    <a:lnTo>
                      <a:pt x="22" y="21"/>
                    </a:lnTo>
                    <a:lnTo>
                      <a:pt x="21" y="20"/>
                    </a:lnTo>
                    <a:lnTo>
                      <a:pt x="21" y="19"/>
                    </a:lnTo>
                    <a:lnTo>
                      <a:pt x="21" y="19"/>
                    </a:lnTo>
                    <a:lnTo>
                      <a:pt x="21" y="18"/>
                    </a:lnTo>
                    <a:lnTo>
                      <a:pt x="21" y="17"/>
                    </a:lnTo>
                    <a:lnTo>
                      <a:pt x="20" y="16"/>
                    </a:lnTo>
                    <a:lnTo>
                      <a:pt x="20" y="16"/>
                    </a:lnTo>
                    <a:lnTo>
                      <a:pt x="19" y="16"/>
                    </a:lnTo>
                    <a:lnTo>
                      <a:pt x="19" y="16"/>
                    </a:lnTo>
                    <a:lnTo>
                      <a:pt x="18" y="17"/>
                    </a:lnTo>
                    <a:lnTo>
                      <a:pt x="18" y="18"/>
                    </a:lnTo>
                    <a:lnTo>
                      <a:pt x="18" y="18"/>
                    </a:lnTo>
                    <a:lnTo>
                      <a:pt x="17" y="18"/>
                    </a:lnTo>
                    <a:lnTo>
                      <a:pt x="17" y="19"/>
                    </a:lnTo>
                    <a:lnTo>
                      <a:pt x="16" y="19"/>
                    </a:lnTo>
                    <a:lnTo>
                      <a:pt x="16" y="18"/>
                    </a:lnTo>
                    <a:lnTo>
                      <a:pt x="16" y="18"/>
                    </a:lnTo>
                    <a:lnTo>
                      <a:pt x="15" y="18"/>
                    </a:lnTo>
                    <a:lnTo>
                      <a:pt x="15" y="19"/>
                    </a:lnTo>
                    <a:lnTo>
                      <a:pt x="14" y="19"/>
                    </a:lnTo>
                    <a:lnTo>
                      <a:pt x="13" y="19"/>
                    </a:lnTo>
                    <a:lnTo>
                      <a:pt x="13" y="19"/>
                    </a:lnTo>
                    <a:lnTo>
                      <a:pt x="12" y="18"/>
                    </a:lnTo>
                    <a:lnTo>
                      <a:pt x="12" y="18"/>
                    </a:lnTo>
                    <a:lnTo>
                      <a:pt x="11" y="19"/>
                    </a:lnTo>
                    <a:lnTo>
                      <a:pt x="11" y="19"/>
                    </a:lnTo>
                    <a:lnTo>
                      <a:pt x="12" y="20"/>
                    </a:lnTo>
                    <a:lnTo>
                      <a:pt x="12" y="20"/>
                    </a:lnTo>
                    <a:lnTo>
                      <a:pt x="13" y="21"/>
                    </a:lnTo>
                    <a:lnTo>
                      <a:pt x="13" y="21"/>
                    </a:lnTo>
                    <a:lnTo>
                      <a:pt x="13" y="22"/>
                    </a:lnTo>
                    <a:lnTo>
                      <a:pt x="13" y="23"/>
                    </a:lnTo>
                    <a:lnTo>
                      <a:pt x="12" y="23"/>
                    </a:lnTo>
                    <a:lnTo>
                      <a:pt x="11" y="22"/>
                    </a:lnTo>
                    <a:lnTo>
                      <a:pt x="10" y="22"/>
                    </a:lnTo>
                    <a:lnTo>
                      <a:pt x="10" y="23"/>
                    </a:lnTo>
                    <a:lnTo>
                      <a:pt x="9" y="23"/>
                    </a:lnTo>
                    <a:lnTo>
                      <a:pt x="9" y="24"/>
                    </a:lnTo>
                    <a:lnTo>
                      <a:pt x="8" y="26"/>
                    </a:lnTo>
                    <a:lnTo>
                      <a:pt x="8" y="27"/>
                    </a:lnTo>
                    <a:lnTo>
                      <a:pt x="7" y="28"/>
                    </a:lnTo>
                    <a:lnTo>
                      <a:pt x="6" y="28"/>
                    </a:lnTo>
                    <a:lnTo>
                      <a:pt x="5" y="27"/>
                    </a:lnTo>
                    <a:lnTo>
                      <a:pt x="4" y="27"/>
                    </a:lnTo>
                    <a:lnTo>
                      <a:pt x="4" y="26"/>
                    </a:lnTo>
                    <a:lnTo>
                      <a:pt x="3" y="25"/>
                    </a:lnTo>
                    <a:lnTo>
                      <a:pt x="3" y="25"/>
                    </a:lnTo>
                    <a:lnTo>
                      <a:pt x="2" y="25"/>
                    </a:lnTo>
                    <a:lnTo>
                      <a:pt x="1" y="23"/>
                    </a:lnTo>
                    <a:lnTo>
                      <a:pt x="0" y="20"/>
                    </a:lnTo>
                    <a:lnTo>
                      <a:pt x="0" y="19"/>
                    </a:lnTo>
                    <a:lnTo>
                      <a:pt x="1" y="18"/>
                    </a:lnTo>
                    <a:lnTo>
                      <a:pt x="2" y="17"/>
                    </a:lnTo>
                    <a:lnTo>
                      <a:pt x="3" y="17"/>
                    </a:lnTo>
                    <a:lnTo>
                      <a:pt x="3" y="17"/>
                    </a:lnTo>
                    <a:lnTo>
                      <a:pt x="4" y="15"/>
                    </a:lnTo>
                    <a:lnTo>
                      <a:pt x="3" y="13"/>
                    </a:lnTo>
                    <a:lnTo>
                      <a:pt x="3" y="11"/>
                    </a:lnTo>
                    <a:lnTo>
                      <a:pt x="3" y="11"/>
                    </a:lnTo>
                    <a:lnTo>
                      <a:pt x="3" y="10"/>
                    </a:lnTo>
                    <a:lnTo>
                      <a:pt x="4" y="8"/>
                    </a:lnTo>
                    <a:lnTo>
                      <a:pt x="5" y="7"/>
                    </a:lnTo>
                    <a:lnTo>
                      <a:pt x="6" y="7"/>
                    </a:lnTo>
                    <a:lnTo>
                      <a:pt x="6" y="7"/>
                    </a:lnTo>
                    <a:lnTo>
                      <a:pt x="7" y="6"/>
                    </a:lnTo>
                    <a:lnTo>
                      <a:pt x="8" y="4"/>
                    </a:lnTo>
                    <a:lnTo>
                      <a:pt x="8" y="2"/>
                    </a:lnTo>
                    <a:lnTo>
                      <a:pt x="9" y="2"/>
                    </a:lnTo>
                    <a:lnTo>
                      <a:pt x="9" y="1"/>
                    </a:lnTo>
                    <a:lnTo>
                      <a:pt x="10" y="1"/>
                    </a:lnTo>
                    <a:lnTo>
                      <a:pt x="10" y="1"/>
                    </a:lnTo>
                    <a:lnTo>
                      <a:pt x="11" y="2"/>
                    </a:lnTo>
                    <a:lnTo>
                      <a:pt x="12" y="3"/>
                    </a:lnTo>
                    <a:lnTo>
                      <a:pt x="13" y="3"/>
                    </a:lnTo>
                    <a:lnTo>
                      <a:pt x="13" y="3"/>
                    </a:lnTo>
                    <a:lnTo>
                      <a:pt x="15" y="1"/>
                    </a:lnTo>
                    <a:lnTo>
                      <a:pt x="17" y="0"/>
                    </a:lnTo>
                    <a:lnTo>
                      <a:pt x="18" y="0"/>
                    </a:lnTo>
                    <a:lnTo>
                      <a:pt x="18" y="1"/>
                    </a:lnTo>
                    <a:lnTo>
                      <a:pt x="19" y="3"/>
                    </a:lnTo>
                    <a:lnTo>
                      <a:pt x="19" y="4"/>
                    </a:lnTo>
                    <a:lnTo>
                      <a:pt x="20" y="4"/>
                    </a:lnTo>
                    <a:lnTo>
                      <a:pt x="20" y="4"/>
                    </a:lnTo>
                    <a:lnTo>
                      <a:pt x="21" y="4"/>
                    </a:lnTo>
                    <a:close/>
                  </a:path>
                </a:pathLst>
              </a:custGeom>
              <a:solidFill>
                <a:srgbClr val="80FF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2" name="Freeform 157"/>
              <p:cNvSpPr>
                <a:spLocks/>
              </p:cNvSpPr>
              <p:nvPr/>
            </p:nvSpPr>
            <p:spPr bwMode="auto">
              <a:xfrm>
                <a:off x="5093" y="1195"/>
                <a:ext cx="19" cy="12"/>
              </a:xfrm>
              <a:custGeom>
                <a:avLst/>
                <a:gdLst>
                  <a:gd name="T0" fmla="*/ 5 w 19"/>
                  <a:gd name="T1" fmla="*/ 8 h 12"/>
                  <a:gd name="T2" fmla="*/ 3 w 19"/>
                  <a:gd name="T3" fmla="*/ 10 h 12"/>
                  <a:gd name="T4" fmla="*/ 0 w 19"/>
                  <a:gd name="T5" fmla="*/ 12 h 12"/>
                  <a:gd name="T6" fmla="*/ 0 w 19"/>
                  <a:gd name="T7" fmla="*/ 11 h 12"/>
                  <a:gd name="T8" fmla="*/ 5 w 19"/>
                  <a:gd name="T9" fmla="*/ 8 h 12"/>
                  <a:gd name="T10" fmla="*/ 10 w 19"/>
                  <a:gd name="T11" fmla="*/ 6 h 12"/>
                  <a:gd name="T12" fmla="*/ 15 w 19"/>
                  <a:gd name="T13" fmla="*/ 3 h 12"/>
                  <a:gd name="T14" fmla="*/ 19 w 19"/>
                  <a:gd name="T15" fmla="*/ 0 h 12"/>
                  <a:gd name="T16" fmla="*/ 13 w 19"/>
                  <a:gd name="T17" fmla="*/ 5 h 12"/>
                  <a:gd name="T18" fmla="*/ 9 w 19"/>
                  <a:gd name="T19" fmla="*/ 7 h 12"/>
                  <a:gd name="T20" fmla="*/ 5 w 19"/>
                  <a:gd name="T21" fmla="*/ 8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12">
                    <a:moveTo>
                      <a:pt x="5" y="8"/>
                    </a:moveTo>
                    <a:lnTo>
                      <a:pt x="3" y="10"/>
                    </a:lnTo>
                    <a:lnTo>
                      <a:pt x="0" y="12"/>
                    </a:lnTo>
                    <a:lnTo>
                      <a:pt x="0" y="11"/>
                    </a:lnTo>
                    <a:lnTo>
                      <a:pt x="5" y="8"/>
                    </a:lnTo>
                    <a:lnTo>
                      <a:pt x="10" y="6"/>
                    </a:lnTo>
                    <a:lnTo>
                      <a:pt x="15" y="3"/>
                    </a:lnTo>
                    <a:lnTo>
                      <a:pt x="19" y="0"/>
                    </a:lnTo>
                    <a:lnTo>
                      <a:pt x="13" y="5"/>
                    </a:lnTo>
                    <a:lnTo>
                      <a:pt x="9" y="7"/>
                    </a:lnTo>
                    <a:lnTo>
                      <a:pt x="5"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3" name="Freeform 158"/>
              <p:cNvSpPr>
                <a:spLocks/>
              </p:cNvSpPr>
              <p:nvPr/>
            </p:nvSpPr>
            <p:spPr bwMode="auto">
              <a:xfrm>
                <a:off x="5061" y="1196"/>
                <a:ext cx="3" cy="3"/>
              </a:xfrm>
              <a:custGeom>
                <a:avLst/>
                <a:gdLst>
                  <a:gd name="T0" fmla="*/ 3 w 3"/>
                  <a:gd name="T1" fmla="*/ 2 h 3"/>
                  <a:gd name="T2" fmla="*/ 2 w 3"/>
                  <a:gd name="T3" fmla="*/ 3 h 3"/>
                  <a:gd name="T4" fmla="*/ 1 w 3"/>
                  <a:gd name="T5" fmla="*/ 3 h 3"/>
                  <a:gd name="T6" fmla="*/ 1 w 3"/>
                  <a:gd name="T7" fmla="*/ 3 h 3"/>
                  <a:gd name="T8" fmla="*/ 1 w 3"/>
                  <a:gd name="T9" fmla="*/ 3 h 3"/>
                  <a:gd name="T10" fmla="*/ 0 w 3"/>
                  <a:gd name="T11" fmla="*/ 1 h 3"/>
                  <a:gd name="T12" fmla="*/ 1 w 3"/>
                  <a:gd name="T13" fmla="*/ 1 h 3"/>
                  <a:gd name="T14" fmla="*/ 3 w 3"/>
                  <a:gd name="T15" fmla="*/ 0 h 3"/>
                  <a:gd name="T16" fmla="*/ 3 w 3"/>
                  <a:gd name="T17" fmla="*/ 0 h 3"/>
                  <a:gd name="T18" fmla="*/ 3 w 3"/>
                  <a:gd name="T19" fmla="*/ 1 h 3"/>
                  <a:gd name="T20" fmla="*/ 3 w 3"/>
                  <a:gd name="T21" fmla="*/ 1 h 3"/>
                  <a:gd name="T22" fmla="*/ 3 w 3"/>
                  <a:gd name="T23"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3">
                    <a:moveTo>
                      <a:pt x="3" y="2"/>
                    </a:moveTo>
                    <a:lnTo>
                      <a:pt x="2" y="3"/>
                    </a:lnTo>
                    <a:lnTo>
                      <a:pt x="1" y="3"/>
                    </a:lnTo>
                    <a:lnTo>
                      <a:pt x="1" y="3"/>
                    </a:lnTo>
                    <a:lnTo>
                      <a:pt x="1" y="3"/>
                    </a:lnTo>
                    <a:lnTo>
                      <a:pt x="0" y="1"/>
                    </a:lnTo>
                    <a:lnTo>
                      <a:pt x="1" y="1"/>
                    </a:lnTo>
                    <a:lnTo>
                      <a:pt x="3" y="0"/>
                    </a:lnTo>
                    <a:lnTo>
                      <a:pt x="3" y="0"/>
                    </a:lnTo>
                    <a:lnTo>
                      <a:pt x="3" y="1"/>
                    </a:lnTo>
                    <a:lnTo>
                      <a:pt x="3" y="1"/>
                    </a:lnTo>
                    <a:lnTo>
                      <a:pt x="3"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4" name="Freeform 159"/>
              <p:cNvSpPr>
                <a:spLocks/>
              </p:cNvSpPr>
              <p:nvPr/>
            </p:nvSpPr>
            <p:spPr bwMode="auto">
              <a:xfrm>
                <a:off x="5200" y="1196"/>
                <a:ext cx="8" cy="4"/>
              </a:xfrm>
              <a:custGeom>
                <a:avLst/>
                <a:gdLst>
                  <a:gd name="T0" fmla="*/ 8 w 8"/>
                  <a:gd name="T1" fmla="*/ 1 h 4"/>
                  <a:gd name="T2" fmla="*/ 8 w 8"/>
                  <a:gd name="T3" fmla="*/ 2 h 4"/>
                  <a:gd name="T4" fmla="*/ 0 w 8"/>
                  <a:gd name="T5" fmla="*/ 4 h 4"/>
                  <a:gd name="T6" fmla="*/ 0 w 8"/>
                  <a:gd name="T7" fmla="*/ 3 h 4"/>
                  <a:gd name="T8" fmla="*/ 0 w 8"/>
                  <a:gd name="T9" fmla="*/ 2 h 4"/>
                  <a:gd name="T10" fmla="*/ 1 w 8"/>
                  <a:gd name="T11" fmla="*/ 2 h 4"/>
                  <a:gd name="T12" fmla="*/ 5 w 8"/>
                  <a:gd name="T13" fmla="*/ 1 h 4"/>
                  <a:gd name="T14" fmla="*/ 8 w 8"/>
                  <a:gd name="T15" fmla="*/ 0 h 4"/>
                  <a:gd name="T16" fmla="*/ 8 w 8"/>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4">
                    <a:moveTo>
                      <a:pt x="8" y="1"/>
                    </a:moveTo>
                    <a:lnTo>
                      <a:pt x="8" y="2"/>
                    </a:lnTo>
                    <a:lnTo>
                      <a:pt x="0" y="4"/>
                    </a:lnTo>
                    <a:lnTo>
                      <a:pt x="0" y="3"/>
                    </a:lnTo>
                    <a:lnTo>
                      <a:pt x="0" y="2"/>
                    </a:lnTo>
                    <a:lnTo>
                      <a:pt x="1" y="2"/>
                    </a:lnTo>
                    <a:lnTo>
                      <a:pt x="5" y="1"/>
                    </a:lnTo>
                    <a:lnTo>
                      <a:pt x="8" y="0"/>
                    </a:lnTo>
                    <a:lnTo>
                      <a:pt x="8"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5" name="Freeform 160"/>
              <p:cNvSpPr>
                <a:spLocks/>
              </p:cNvSpPr>
              <p:nvPr/>
            </p:nvSpPr>
            <p:spPr bwMode="auto">
              <a:xfrm>
                <a:off x="5180" y="1197"/>
                <a:ext cx="3" cy="6"/>
              </a:xfrm>
              <a:custGeom>
                <a:avLst/>
                <a:gdLst>
                  <a:gd name="T0" fmla="*/ 2 w 3"/>
                  <a:gd name="T1" fmla="*/ 2 h 6"/>
                  <a:gd name="T2" fmla="*/ 2 w 3"/>
                  <a:gd name="T3" fmla="*/ 3 h 6"/>
                  <a:gd name="T4" fmla="*/ 1 w 3"/>
                  <a:gd name="T5" fmla="*/ 3 h 6"/>
                  <a:gd name="T6" fmla="*/ 1 w 3"/>
                  <a:gd name="T7" fmla="*/ 3 h 6"/>
                  <a:gd name="T8" fmla="*/ 2 w 3"/>
                  <a:gd name="T9" fmla="*/ 4 h 6"/>
                  <a:gd name="T10" fmla="*/ 2 w 3"/>
                  <a:gd name="T11" fmla="*/ 3 h 6"/>
                  <a:gd name="T12" fmla="*/ 3 w 3"/>
                  <a:gd name="T13" fmla="*/ 3 h 6"/>
                  <a:gd name="T14" fmla="*/ 3 w 3"/>
                  <a:gd name="T15" fmla="*/ 4 h 6"/>
                  <a:gd name="T16" fmla="*/ 3 w 3"/>
                  <a:gd name="T17" fmla="*/ 4 h 6"/>
                  <a:gd name="T18" fmla="*/ 3 w 3"/>
                  <a:gd name="T19" fmla="*/ 5 h 6"/>
                  <a:gd name="T20" fmla="*/ 2 w 3"/>
                  <a:gd name="T21" fmla="*/ 5 h 6"/>
                  <a:gd name="T22" fmla="*/ 1 w 3"/>
                  <a:gd name="T23" fmla="*/ 6 h 6"/>
                  <a:gd name="T24" fmla="*/ 0 w 3"/>
                  <a:gd name="T25" fmla="*/ 4 h 6"/>
                  <a:gd name="T26" fmla="*/ 0 w 3"/>
                  <a:gd name="T27" fmla="*/ 3 h 6"/>
                  <a:gd name="T28" fmla="*/ 1 w 3"/>
                  <a:gd name="T29" fmla="*/ 2 h 6"/>
                  <a:gd name="T30" fmla="*/ 1 w 3"/>
                  <a:gd name="T31" fmla="*/ 0 h 6"/>
                  <a:gd name="T32" fmla="*/ 2 w 3"/>
                  <a:gd name="T33" fmla="*/ 0 h 6"/>
                  <a:gd name="T34" fmla="*/ 2 w 3"/>
                  <a:gd name="T35" fmla="*/ 1 h 6"/>
                  <a:gd name="T36" fmla="*/ 2 w 3"/>
                  <a:gd name="T37"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 h="6">
                    <a:moveTo>
                      <a:pt x="2" y="2"/>
                    </a:moveTo>
                    <a:lnTo>
                      <a:pt x="2" y="3"/>
                    </a:lnTo>
                    <a:lnTo>
                      <a:pt x="1" y="3"/>
                    </a:lnTo>
                    <a:lnTo>
                      <a:pt x="1" y="3"/>
                    </a:lnTo>
                    <a:lnTo>
                      <a:pt x="2" y="4"/>
                    </a:lnTo>
                    <a:lnTo>
                      <a:pt x="2" y="3"/>
                    </a:lnTo>
                    <a:lnTo>
                      <a:pt x="3" y="3"/>
                    </a:lnTo>
                    <a:lnTo>
                      <a:pt x="3" y="4"/>
                    </a:lnTo>
                    <a:lnTo>
                      <a:pt x="3" y="4"/>
                    </a:lnTo>
                    <a:lnTo>
                      <a:pt x="3" y="5"/>
                    </a:lnTo>
                    <a:lnTo>
                      <a:pt x="2" y="5"/>
                    </a:lnTo>
                    <a:lnTo>
                      <a:pt x="1" y="6"/>
                    </a:lnTo>
                    <a:lnTo>
                      <a:pt x="0" y="4"/>
                    </a:lnTo>
                    <a:lnTo>
                      <a:pt x="0" y="3"/>
                    </a:lnTo>
                    <a:lnTo>
                      <a:pt x="1" y="2"/>
                    </a:lnTo>
                    <a:lnTo>
                      <a:pt x="1" y="0"/>
                    </a:lnTo>
                    <a:lnTo>
                      <a:pt x="2" y="0"/>
                    </a:lnTo>
                    <a:lnTo>
                      <a:pt x="2" y="1"/>
                    </a:lnTo>
                    <a:lnTo>
                      <a:pt x="2"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6" name="Freeform 161"/>
              <p:cNvSpPr>
                <a:spLocks/>
              </p:cNvSpPr>
              <p:nvPr/>
            </p:nvSpPr>
            <p:spPr bwMode="auto">
              <a:xfrm>
                <a:off x="5094" y="1197"/>
                <a:ext cx="24" cy="15"/>
              </a:xfrm>
              <a:custGeom>
                <a:avLst/>
                <a:gdLst>
                  <a:gd name="T0" fmla="*/ 24 w 24"/>
                  <a:gd name="T1" fmla="*/ 2 h 15"/>
                  <a:gd name="T2" fmla="*/ 15 w 24"/>
                  <a:gd name="T3" fmla="*/ 7 h 15"/>
                  <a:gd name="T4" fmla="*/ 6 w 24"/>
                  <a:gd name="T5" fmla="*/ 12 h 15"/>
                  <a:gd name="T6" fmla="*/ 3 w 24"/>
                  <a:gd name="T7" fmla="*/ 14 h 15"/>
                  <a:gd name="T8" fmla="*/ 0 w 24"/>
                  <a:gd name="T9" fmla="*/ 15 h 15"/>
                  <a:gd name="T10" fmla="*/ 0 w 24"/>
                  <a:gd name="T11" fmla="*/ 15 h 15"/>
                  <a:gd name="T12" fmla="*/ 0 w 24"/>
                  <a:gd name="T13" fmla="*/ 14 h 15"/>
                  <a:gd name="T14" fmla="*/ 0 w 24"/>
                  <a:gd name="T15" fmla="*/ 13 h 15"/>
                  <a:gd name="T16" fmla="*/ 3 w 24"/>
                  <a:gd name="T17" fmla="*/ 12 h 15"/>
                  <a:gd name="T18" fmla="*/ 5 w 24"/>
                  <a:gd name="T19" fmla="*/ 11 h 15"/>
                  <a:gd name="T20" fmla="*/ 7 w 24"/>
                  <a:gd name="T21" fmla="*/ 9 h 15"/>
                  <a:gd name="T22" fmla="*/ 8 w 24"/>
                  <a:gd name="T23" fmla="*/ 9 h 15"/>
                  <a:gd name="T24" fmla="*/ 10 w 24"/>
                  <a:gd name="T25" fmla="*/ 8 h 15"/>
                  <a:gd name="T26" fmla="*/ 13 w 24"/>
                  <a:gd name="T27" fmla="*/ 6 h 15"/>
                  <a:gd name="T28" fmla="*/ 16 w 24"/>
                  <a:gd name="T29" fmla="*/ 4 h 15"/>
                  <a:gd name="T30" fmla="*/ 20 w 24"/>
                  <a:gd name="T31" fmla="*/ 2 h 15"/>
                  <a:gd name="T32" fmla="*/ 23 w 24"/>
                  <a:gd name="T33" fmla="*/ 0 h 15"/>
                  <a:gd name="T34" fmla="*/ 24 w 24"/>
                  <a:gd name="T35" fmla="*/ 1 h 15"/>
                  <a:gd name="T36" fmla="*/ 24 w 24"/>
                  <a:gd name="T37"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4" h="15">
                    <a:moveTo>
                      <a:pt x="24" y="2"/>
                    </a:moveTo>
                    <a:lnTo>
                      <a:pt x="15" y="7"/>
                    </a:lnTo>
                    <a:lnTo>
                      <a:pt x="6" y="12"/>
                    </a:lnTo>
                    <a:lnTo>
                      <a:pt x="3" y="14"/>
                    </a:lnTo>
                    <a:lnTo>
                      <a:pt x="0" y="15"/>
                    </a:lnTo>
                    <a:lnTo>
                      <a:pt x="0" y="15"/>
                    </a:lnTo>
                    <a:lnTo>
                      <a:pt x="0" y="14"/>
                    </a:lnTo>
                    <a:lnTo>
                      <a:pt x="0" y="13"/>
                    </a:lnTo>
                    <a:lnTo>
                      <a:pt x="3" y="12"/>
                    </a:lnTo>
                    <a:lnTo>
                      <a:pt x="5" y="11"/>
                    </a:lnTo>
                    <a:lnTo>
                      <a:pt x="7" y="9"/>
                    </a:lnTo>
                    <a:lnTo>
                      <a:pt x="8" y="9"/>
                    </a:lnTo>
                    <a:lnTo>
                      <a:pt x="10" y="8"/>
                    </a:lnTo>
                    <a:lnTo>
                      <a:pt x="13" y="6"/>
                    </a:lnTo>
                    <a:lnTo>
                      <a:pt x="16" y="4"/>
                    </a:lnTo>
                    <a:lnTo>
                      <a:pt x="20" y="2"/>
                    </a:lnTo>
                    <a:lnTo>
                      <a:pt x="23" y="0"/>
                    </a:lnTo>
                    <a:lnTo>
                      <a:pt x="24" y="1"/>
                    </a:lnTo>
                    <a:lnTo>
                      <a:pt x="24"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7" name="Freeform 162"/>
              <p:cNvSpPr>
                <a:spLocks/>
              </p:cNvSpPr>
              <p:nvPr/>
            </p:nvSpPr>
            <p:spPr bwMode="auto">
              <a:xfrm>
                <a:off x="5166" y="1198"/>
                <a:ext cx="9" cy="6"/>
              </a:xfrm>
              <a:custGeom>
                <a:avLst/>
                <a:gdLst>
                  <a:gd name="T0" fmla="*/ 9 w 9"/>
                  <a:gd name="T1" fmla="*/ 1 h 6"/>
                  <a:gd name="T2" fmla="*/ 9 w 9"/>
                  <a:gd name="T3" fmla="*/ 1 h 6"/>
                  <a:gd name="T4" fmla="*/ 9 w 9"/>
                  <a:gd name="T5" fmla="*/ 1 h 6"/>
                  <a:gd name="T6" fmla="*/ 9 w 9"/>
                  <a:gd name="T7" fmla="*/ 2 h 6"/>
                  <a:gd name="T8" fmla="*/ 9 w 9"/>
                  <a:gd name="T9" fmla="*/ 2 h 6"/>
                  <a:gd name="T10" fmla="*/ 7 w 9"/>
                  <a:gd name="T11" fmla="*/ 3 h 6"/>
                  <a:gd name="T12" fmla="*/ 5 w 9"/>
                  <a:gd name="T13" fmla="*/ 4 h 6"/>
                  <a:gd name="T14" fmla="*/ 0 w 9"/>
                  <a:gd name="T15" fmla="*/ 6 h 6"/>
                  <a:gd name="T16" fmla="*/ 0 w 9"/>
                  <a:gd name="T17" fmla="*/ 5 h 6"/>
                  <a:gd name="T18" fmla="*/ 0 w 9"/>
                  <a:gd name="T19" fmla="*/ 4 h 6"/>
                  <a:gd name="T20" fmla="*/ 0 w 9"/>
                  <a:gd name="T21" fmla="*/ 4 h 6"/>
                  <a:gd name="T22" fmla="*/ 1 w 9"/>
                  <a:gd name="T23" fmla="*/ 3 h 6"/>
                  <a:gd name="T24" fmla="*/ 2 w 9"/>
                  <a:gd name="T25" fmla="*/ 3 h 6"/>
                  <a:gd name="T26" fmla="*/ 6 w 9"/>
                  <a:gd name="T27" fmla="*/ 1 h 6"/>
                  <a:gd name="T28" fmla="*/ 9 w 9"/>
                  <a:gd name="T29" fmla="*/ 0 h 6"/>
                  <a:gd name="T30" fmla="*/ 9 w 9"/>
                  <a:gd name="T31"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6">
                    <a:moveTo>
                      <a:pt x="9" y="1"/>
                    </a:moveTo>
                    <a:lnTo>
                      <a:pt x="9" y="1"/>
                    </a:lnTo>
                    <a:lnTo>
                      <a:pt x="9" y="1"/>
                    </a:lnTo>
                    <a:lnTo>
                      <a:pt x="9" y="2"/>
                    </a:lnTo>
                    <a:lnTo>
                      <a:pt x="9" y="2"/>
                    </a:lnTo>
                    <a:lnTo>
                      <a:pt x="7" y="3"/>
                    </a:lnTo>
                    <a:lnTo>
                      <a:pt x="5" y="4"/>
                    </a:lnTo>
                    <a:lnTo>
                      <a:pt x="0" y="6"/>
                    </a:lnTo>
                    <a:lnTo>
                      <a:pt x="0" y="5"/>
                    </a:lnTo>
                    <a:lnTo>
                      <a:pt x="0" y="4"/>
                    </a:lnTo>
                    <a:lnTo>
                      <a:pt x="0" y="4"/>
                    </a:lnTo>
                    <a:lnTo>
                      <a:pt x="1" y="3"/>
                    </a:lnTo>
                    <a:lnTo>
                      <a:pt x="2" y="3"/>
                    </a:lnTo>
                    <a:lnTo>
                      <a:pt x="6" y="1"/>
                    </a:lnTo>
                    <a:lnTo>
                      <a:pt x="9"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8" name="Freeform 163"/>
              <p:cNvSpPr>
                <a:spLocks/>
              </p:cNvSpPr>
              <p:nvPr/>
            </p:nvSpPr>
            <p:spPr bwMode="auto">
              <a:xfrm>
                <a:off x="5200" y="1199"/>
                <a:ext cx="9" cy="5"/>
              </a:xfrm>
              <a:custGeom>
                <a:avLst/>
                <a:gdLst>
                  <a:gd name="T0" fmla="*/ 9 w 9"/>
                  <a:gd name="T1" fmla="*/ 0 h 5"/>
                  <a:gd name="T2" fmla="*/ 9 w 9"/>
                  <a:gd name="T3" fmla="*/ 1 h 5"/>
                  <a:gd name="T4" fmla="*/ 9 w 9"/>
                  <a:gd name="T5" fmla="*/ 2 h 5"/>
                  <a:gd name="T6" fmla="*/ 5 w 9"/>
                  <a:gd name="T7" fmla="*/ 3 h 5"/>
                  <a:gd name="T8" fmla="*/ 1 w 9"/>
                  <a:gd name="T9" fmla="*/ 5 h 5"/>
                  <a:gd name="T10" fmla="*/ 0 w 9"/>
                  <a:gd name="T11" fmla="*/ 4 h 5"/>
                  <a:gd name="T12" fmla="*/ 0 w 9"/>
                  <a:gd name="T13" fmla="*/ 3 h 5"/>
                  <a:gd name="T14" fmla="*/ 0 w 9"/>
                  <a:gd name="T15" fmla="*/ 2 h 5"/>
                  <a:gd name="T16" fmla="*/ 5 w 9"/>
                  <a:gd name="T17" fmla="*/ 1 h 5"/>
                  <a:gd name="T18" fmla="*/ 7 w 9"/>
                  <a:gd name="T19" fmla="*/ 0 h 5"/>
                  <a:gd name="T20" fmla="*/ 9 w 9"/>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5">
                    <a:moveTo>
                      <a:pt x="9" y="0"/>
                    </a:moveTo>
                    <a:lnTo>
                      <a:pt x="9" y="1"/>
                    </a:lnTo>
                    <a:lnTo>
                      <a:pt x="9" y="2"/>
                    </a:lnTo>
                    <a:lnTo>
                      <a:pt x="5" y="3"/>
                    </a:lnTo>
                    <a:lnTo>
                      <a:pt x="1" y="5"/>
                    </a:lnTo>
                    <a:lnTo>
                      <a:pt x="0" y="4"/>
                    </a:lnTo>
                    <a:lnTo>
                      <a:pt x="0" y="3"/>
                    </a:lnTo>
                    <a:lnTo>
                      <a:pt x="0" y="2"/>
                    </a:lnTo>
                    <a:lnTo>
                      <a:pt x="5" y="1"/>
                    </a:lnTo>
                    <a:lnTo>
                      <a:pt x="7" y="0"/>
                    </a:lnTo>
                    <a:lnTo>
                      <a:pt x="9"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9" name="Freeform 164"/>
              <p:cNvSpPr>
                <a:spLocks/>
              </p:cNvSpPr>
              <p:nvPr/>
            </p:nvSpPr>
            <p:spPr bwMode="auto">
              <a:xfrm>
                <a:off x="5094" y="1200"/>
                <a:ext cx="26" cy="16"/>
              </a:xfrm>
              <a:custGeom>
                <a:avLst/>
                <a:gdLst>
                  <a:gd name="T0" fmla="*/ 26 w 26"/>
                  <a:gd name="T1" fmla="*/ 2 h 16"/>
                  <a:gd name="T2" fmla="*/ 23 w 26"/>
                  <a:gd name="T3" fmla="*/ 4 h 16"/>
                  <a:gd name="T4" fmla="*/ 20 w 26"/>
                  <a:gd name="T5" fmla="*/ 5 h 16"/>
                  <a:gd name="T6" fmla="*/ 15 w 26"/>
                  <a:gd name="T7" fmla="*/ 8 h 16"/>
                  <a:gd name="T8" fmla="*/ 10 w 26"/>
                  <a:gd name="T9" fmla="*/ 11 h 16"/>
                  <a:gd name="T10" fmla="*/ 0 w 26"/>
                  <a:gd name="T11" fmla="*/ 16 h 16"/>
                  <a:gd name="T12" fmla="*/ 0 w 26"/>
                  <a:gd name="T13" fmla="*/ 14 h 16"/>
                  <a:gd name="T14" fmla="*/ 0 w 26"/>
                  <a:gd name="T15" fmla="*/ 13 h 16"/>
                  <a:gd name="T16" fmla="*/ 1 w 26"/>
                  <a:gd name="T17" fmla="*/ 13 h 16"/>
                  <a:gd name="T18" fmla="*/ 7 w 26"/>
                  <a:gd name="T19" fmla="*/ 9 h 16"/>
                  <a:gd name="T20" fmla="*/ 14 w 26"/>
                  <a:gd name="T21" fmla="*/ 6 h 16"/>
                  <a:gd name="T22" fmla="*/ 15 w 26"/>
                  <a:gd name="T23" fmla="*/ 5 h 16"/>
                  <a:gd name="T24" fmla="*/ 16 w 26"/>
                  <a:gd name="T25" fmla="*/ 4 h 16"/>
                  <a:gd name="T26" fmla="*/ 19 w 26"/>
                  <a:gd name="T27" fmla="*/ 3 h 16"/>
                  <a:gd name="T28" fmla="*/ 22 w 26"/>
                  <a:gd name="T29" fmla="*/ 1 h 16"/>
                  <a:gd name="T30" fmla="*/ 24 w 26"/>
                  <a:gd name="T31" fmla="*/ 0 h 16"/>
                  <a:gd name="T32" fmla="*/ 26 w 26"/>
                  <a:gd name="T33" fmla="*/ 0 h 16"/>
                  <a:gd name="T34" fmla="*/ 26 w 26"/>
                  <a:gd name="T35" fmla="*/ 1 h 16"/>
                  <a:gd name="T36" fmla="*/ 26 w 26"/>
                  <a:gd name="T37"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 h="16">
                    <a:moveTo>
                      <a:pt x="26" y="2"/>
                    </a:moveTo>
                    <a:lnTo>
                      <a:pt x="23" y="4"/>
                    </a:lnTo>
                    <a:lnTo>
                      <a:pt x="20" y="5"/>
                    </a:lnTo>
                    <a:lnTo>
                      <a:pt x="15" y="8"/>
                    </a:lnTo>
                    <a:lnTo>
                      <a:pt x="10" y="11"/>
                    </a:lnTo>
                    <a:lnTo>
                      <a:pt x="0" y="16"/>
                    </a:lnTo>
                    <a:lnTo>
                      <a:pt x="0" y="14"/>
                    </a:lnTo>
                    <a:lnTo>
                      <a:pt x="0" y="13"/>
                    </a:lnTo>
                    <a:lnTo>
                      <a:pt x="1" y="13"/>
                    </a:lnTo>
                    <a:lnTo>
                      <a:pt x="7" y="9"/>
                    </a:lnTo>
                    <a:lnTo>
                      <a:pt x="14" y="6"/>
                    </a:lnTo>
                    <a:lnTo>
                      <a:pt x="15" y="5"/>
                    </a:lnTo>
                    <a:lnTo>
                      <a:pt x="16" y="4"/>
                    </a:lnTo>
                    <a:lnTo>
                      <a:pt x="19" y="3"/>
                    </a:lnTo>
                    <a:lnTo>
                      <a:pt x="22" y="1"/>
                    </a:lnTo>
                    <a:lnTo>
                      <a:pt x="24" y="0"/>
                    </a:lnTo>
                    <a:lnTo>
                      <a:pt x="26" y="0"/>
                    </a:lnTo>
                    <a:lnTo>
                      <a:pt x="26" y="1"/>
                    </a:lnTo>
                    <a:lnTo>
                      <a:pt x="2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0" name="Freeform 165"/>
              <p:cNvSpPr>
                <a:spLocks/>
              </p:cNvSpPr>
              <p:nvPr/>
            </p:nvSpPr>
            <p:spPr bwMode="auto">
              <a:xfrm>
                <a:off x="5069" y="1200"/>
                <a:ext cx="7" cy="7"/>
              </a:xfrm>
              <a:custGeom>
                <a:avLst/>
                <a:gdLst>
                  <a:gd name="T0" fmla="*/ 7 w 7"/>
                  <a:gd name="T1" fmla="*/ 1 h 7"/>
                  <a:gd name="T2" fmla="*/ 7 w 7"/>
                  <a:gd name="T3" fmla="*/ 1 h 7"/>
                  <a:gd name="T4" fmla="*/ 7 w 7"/>
                  <a:gd name="T5" fmla="*/ 2 h 7"/>
                  <a:gd name="T6" fmla="*/ 6 w 7"/>
                  <a:gd name="T7" fmla="*/ 1 h 7"/>
                  <a:gd name="T8" fmla="*/ 5 w 7"/>
                  <a:gd name="T9" fmla="*/ 1 h 7"/>
                  <a:gd name="T10" fmla="*/ 4 w 7"/>
                  <a:gd name="T11" fmla="*/ 1 h 7"/>
                  <a:gd name="T12" fmla="*/ 4 w 7"/>
                  <a:gd name="T13" fmla="*/ 1 h 7"/>
                  <a:gd name="T14" fmla="*/ 4 w 7"/>
                  <a:gd name="T15" fmla="*/ 2 h 7"/>
                  <a:gd name="T16" fmla="*/ 4 w 7"/>
                  <a:gd name="T17" fmla="*/ 3 h 7"/>
                  <a:gd name="T18" fmla="*/ 4 w 7"/>
                  <a:gd name="T19" fmla="*/ 4 h 7"/>
                  <a:gd name="T20" fmla="*/ 4 w 7"/>
                  <a:gd name="T21" fmla="*/ 4 h 7"/>
                  <a:gd name="T22" fmla="*/ 3 w 7"/>
                  <a:gd name="T23" fmla="*/ 4 h 7"/>
                  <a:gd name="T24" fmla="*/ 2 w 7"/>
                  <a:gd name="T25" fmla="*/ 3 h 7"/>
                  <a:gd name="T26" fmla="*/ 2 w 7"/>
                  <a:gd name="T27" fmla="*/ 2 h 7"/>
                  <a:gd name="T28" fmla="*/ 2 w 7"/>
                  <a:gd name="T29" fmla="*/ 2 h 7"/>
                  <a:gd name="T30" fmla="*/ 1 w 7"/>
                  <a:gd name="T31" fmla="*/ 2 h 7"/>
                  <a:gd name="T32" fmla="*/ 1 w 7"/>
                  <a:gd name="T33" fmla="*/ 3 h 7"/>
                  <a:gd name="T34" fmla="*/ 1 w 7"/>
                  <a:gd name="T35" fmla="*/ 3 h 7"/>
                  <a:gd name="T36" fmla="*/ 1 w 7"/>
                  <a:gd name="T37" fmla="*/ 4 h 7"/>
                  <a:gd name="T38" fmla="*/ 1 w 7"/>
                  <a:gd name="T39" fmla="*/ 6 h 7"/>
                  <a:gd name="T40" fmla="*/ 1 w 7"/>
                  <a:gd name="T41" fmla="*/ 7 h 7"/>
                  <a:gd name="T42" fmla="*/ 0 w 7"/>
                  <a:gd name="T43" fmla="*/ 6 h 7"/>
                  <a:gd name="T44" fmla="*/ 0 w 7"/>
                  <a:gd name="T45" fmla="*/ 5 h 7"/>
                  <a:gd name="T46" fmla="*/ 0 w 7"/>
                  <a:gd name="T47" fmla="*/ 3 h 7"/>
                  <a:gd name="T48" fmla="*/ 0 w 7"/>
                  <a:gd name="T49" fmla="*/ 2 h 7"/>
                  <a:gd name="T50" fmla="*/ 1 w 7"/>
                  <a:gd name="T51" fmla="*/ 1 h 7"/>
                  <a:gd name="T52" fmla="*/ 1 w 7"/>
                  <a:gd name="T53" fmla="*/ 1 h 7"/>
                  <a:gd name="T54" fmla="*/ 2 w 7"/>
                  <a:gd name="T55" fmla="*/ 1 h 7"/>
                  <a:gd name="T56" fmla="*/ 3 w 7"/>
                  <a:gd name="T57" fmla="*/ 1 h 7"/>
                  <a:gd name="T58" fmla="*/ 3 w 7"/>
                  <a:gd name="T59" fmla="*/ 1 h 7"/>
                  <a:gd name="T60" fmla="*/ 4 w 7"/>
                  <a:gd name="T61" fmla="*/ 1 h 7"/>
                  <a:gd name="T62" fmla="*/ 4 w 7"/>
                  <a:gd name="T63" fmla="*/ 0 h 7"/>
                  <a:gd name="T64" fmla="*/ 5 w 7"/>
                  <a:gd name="T65" fmla="*/ 0 h 7"/>
                  <a:gd name="T66" fmla="*/ 6 w 7"/>
                  <a:gd name="T67" fmla="*/ 0 h 7"/>
                  <a:gd name="T68" fmla="*/ 6 w 7"/>
                  <a:gd name="T69" fmla="*/ 0 h 7"/>
                  <a:gd name="T70" fmla="*/ 7 w 7"/>
                  <a:gd name="T71"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 h="7">
                    <a:moveTo>
                      <a:pt x="7" y="1"/>
                    </a:moveTo>
                    <a:lnTo>
                      <a:pt x="7" y="1"/>
                    </a:lnTo>
                    <a:lnTo>
                      <a:pt x="7" y="2"/>
                    </a:lnTo>
                    <a:lnTo>
                      <a:pt x="6" y="1"/>
                    </a:lnTo>
                    <a:lnTo>
                      <a:pt x="5" y="1"/>
                    </a:lnTo>
                    <a:lnTo>
                      <a:pt x="4" y="1"/>
                    </a:lnTo>
                    <a:lnTo>
                      <a:pt x="4" y="1"/>
                    </a:lnTo>
                    <a:lnTo>
                      <a:pt x="4" y="2"/>
                    </a:lnTo>
                    <a:lnTo>
                      <a:pt x="4" y="3"/>
                    </a:lnTo>
                    <a:lnTo>
                      <a:pt x="4" y="4"/>
                    </a:lnTo>
                    <a:lnTo>
                      <a:pt x="4" y="4"/>
                    </a:lnTo>
                    <a:lnTo>
                      <a:pt x="3" y="4"/>
                    </a:lnTo>
                    <a:lnTo>
                      <a:pt x="2" y="3"/>
                    </a:lnTo>
                    <a:lnTo>
                      <a:pt x="2" y="2"/>
                    </a:lnTo>
                    <a:lnTo>
                      <a:pt x="2" y="2"/>
                    </a:lnTo>
                    <a:lnTo>
                      <a:pt x="1" y="2"/>
                    </a:lnTo>
                    <a:lnTo>
                      <a:pt x="1" y="3"/>
                    </a:lnTo>
                    <a:lnTo>
                      <a:pt x="1" y="3"/>
                    </a:lnTo>
                    <a:lnTo>
                      <a:pt x="1" y="4"/>
                    </a:lnTo>
                    <a:lnTo>
                      <a:pt x="1" y="6"/>
                    </a:lnTo>
                    <a:lnTo>
                      <a:pt x="1" y="7"/>
                    </a:lnTo>
                    <a:lnTo>
                      <a:pt x="0" y="6"/>
                    </a:lnTo>
                    <a:lnTo>
                      <a:pt x="0" y="5"/>
                    </a:lnTo>
                    <a:lnTo>
                      <a:pt x="0" y="3"/>
                    </a:lnTo>
                    <a:lnTo>
                      <a:pt x="0" y="2"/>
                    </a:lnTo>
                    <a:lnTo>
                      <a:pt x="1" y="1"/>
                    </a:lnTo>
                    <a:lnTo>
                      <a:pt x="1" y="1"/>
                    </a:lnTo>
                    <a:lnTo>
                      <a:pt x="2" y="1"/>
                    </a:lnTo>
                    <a:lnTo>
                      <a:pt x="3" y="1"/>
                    </a:lnTo>
                    <a:lnTo>
                      <a:pt x="3" y="1"/>
                    </a:lnTo>
                    <a:lnTo>
                      <a:pt x="4" y="1"/>
                    </a:lnTo>
                    <a:lnTo>
                      <a:pt x="4" y="0"/>
                    </a:lnTo>
                    <a:lnTo>
                      <a:pt x="5" y="0"/>
                    </a:lnTo>
                    <a:lnTo>
                      <a:pt x="6" y="0"/>
                    </a:lnTo>
                    <a:lnTo>
                      <a:pt x="6" y="0"/>
                    </a:lnTo>
                    <a:lnTo>
                      <a:pt x="7"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1" name="Freeform 166"/>
              <p:cNvSpPr>
                <a:spLocks/>
              </p:cNvSpPr>
              <p:nvPr/>
            </p:nvSpPr>
            <p:spPr bwMode="auto">
              <a:xfrm>
                <a:off x="5167" y="1201"/>
                <a:ext cx="8" cy="5"/>
              </a:xfrm>
              <a:custGeom>
                <a:avLst/>
                <a:gdLst>
                  <a:gd name="T0" fmla="*/ 8 w 8"/>
                  <a:gd name="T1" fmla="*/ 0 h 5"/>
                  <a:gd name="T2" fmla="*/ 8 w 8"/>
                  <a:gd name="T3" fmla="*/ 1 h 5"/>
                  <a:gd name="T4" fmla="*/ 8 w 8"/>
                  <a:gd name="T5" fmla="*/ 2 h 5"/>
                  <a:gd name="T6" fmla="*/ 8 w 8"/>
                  <a:gd name="T7" fmla="*/ 2 h 5"/>
                  <a:gd name="T8" fmla="*/ 7 w 8"/>
                  <a:gd name="T9" fmla="*/ 3 h 5"/>
                  <a:gd name="T10" fmla="*/ 6 w 8"/>
                  <a:gd name="T11" fmla="*/ 3 h 5"/>
                  <a:gd name="T12" fmla="*/ 5 w 8"/>
                  <a:gd name="T13" fmla="*/ 4 h 5"/>
                  <a:gd name="T14" fmla="*/ 0 w 8"/>
                  <a:gd name="T15" fmla="*/ 5 h 5"/>
                  <a:gd name="T16" fmla="*/ 0 w 8"/>
                  <a:gd name="T17" fmla="*/ 4 h 5"/>
                  <a:gd name="T18" fmla="*/ 0 w 8"/>
                  <a:gd name="T19" fmla="*/ 3 h 5"/>
                  <a:gd name="T20" fmla="*/ 4 w 8"/>
                  <a:gd name="T21" fmla="*/ 1 h 5"/>
                  <a:gd name="T22" fmla="*/ 8 w 8"/>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5">
                    <a:moveTo>
                      <a:pt x="8" y="0"/>
                    </a:moveTo>
                    <a:lnTo>
                      <a:pt x="8" y="1"/>
                    </a:lnTo>
                    <a:lnTo>
                      <a:pt x="8" y="2"/>
                    </a:lnTo>
                    <a:lnTo>
                      <a:pt x="8" y="2"/>
                    </a:lnTo>
                    <a:lnTo>
                      <a:pt x="7" y="3"/>
                    </a:lnTo>
                    <a:lnTo>
                      <a:pt x="6" y="3"/>
                    </a:lnTo>
                    <a:lnTo>
                      <a:pt x="5" y="4"/>
                    </a:lnTo>
                    <a:lnTo>
                      <a:pt x="0" y="5"/>
                    </a:lnTo>
                    <a:lnTo>
                      <a:pt x="0" y="4"/>
                    </a:lnTo>
                    <a:lnTo>
                      <a:pt x="0" y="3"/>
                    </a:lnTo>
                    <a:lnTo>
                      <a:pt x="4" y="1"/>
                    </a:lnTo>
                    <a:lnTo>
                      <a:pt x="8"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2" name="Freeform 167"/>
              <p:cNvSpPr>
                <a:spLocks/>
              </p:cNvSpPr>
              <p:nvPr/>
            </p:nvSpPr>
            <p:spPr bwMode="auto">
              <a:xfrm>
                <a:off x="5201" y="1202"/>
                <a:ext cx="8" cy="4"/>
              </a:xfrm>
              <a:custGeom>
                <a:avLst/>
                <a:gdLst>
                  <a:gd name="T0" fmla="*/ 8 w 8"/>
                  <a:gd name="T1" fmla="*/ 1 h 4"/>
                  <a:gd name="T2" fmla="*/ 6 w 8"/>
                  <a:gd name="T3" fmla="*/ 2 h 4"/>
                  <a:gd name="T4" fmla="*/ 4 w 8"/>
                  <a:gd name="T5" fmla="*/ 3 h 4"/>
                  <a:gd name="T6" fmla="*/ 0 w 8"/>
                  <a:gd name="T7" fmla="*/ 4 h 4"/>
                  <a:gd name="T8" fmla="*/ 0 w 8"/>
                  <a:gd name="T9" fmla="*/ 3 h 4"/>
                  <a:gd name="T10" fmla="*/ 0 w 8"/>
                  <a:gd name="T11" fmla="*/ 3 h 4"/>
                  <a:gd name="T12" fmla="*/ 0 w 8"/>
                  <a:gd name="T13" fmla="*/ 3 h 4"/>
                  <a:gd name="T14" fmla="*/ 4 w 8"/>
                  <a:gd name="T15" fmla="*/ 1 h 4"/>
                  <a:gd name="T16" fmla="*/ 8 w 8"/>
                  <a:gd name="T17" fmla="*/ 0 h 4"/>
                  <a:gd name="T18" fmla="*/ 8 w 8"/>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4">
                    <a:moveTo>
                      <a:pt x="8" y="1"/>
                    </a:moveTo>
                    <a:lnTo>
                      <a:pt x="6" y="2"/>
                    </a:lnTo>
                    <a:lnTo>
                      <a:pt x="4" y="3"/>
                    </a:lnTo>
                    <a:lnTo>
                      <a:pt x="0" y="4"/>
                    </a:lnTo>
                    <a:lnTo>
                      <a:pt x="0" y="3"/>
                    </a:lnTo>
                    <a:lnTo>
                      <a:pt x="0" y="3"/>
                    </a:lnTo>
                    <a:lnTo>
                      <a:pt x="0" y="3"/>
                    </a:lnTo>
                    <a:lnTo>
                      <a:pt x="4" y="1"/>
                    </a:lnTo>
                    <a:lnTo>
                      <a:pt x="8" y="0"/>
                    </a:lnTo>
                    <a:lnTo>
                      <a:pt x="8"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3" name="Freeform 168"/>
              <p:cNvSpPr>
                <a:spLocks/>
              </p:cNvSpPr>
              <p:nvPr/>
            </p:nvSpPr>
            <p:spPr bwMode="auto">
              <a:xfrm>
                <a:off x="5095" y="1202"/>
                <a:ext cx="28" cy="16"/>
              </a:xfrm>
              <a:custGeom>
                <a:avLst/>
                <a:gdLst>
                  <a:gd name="T0" fmla="*/ 28 w 28"/>
                  <a:gd name="T1" fmla="*/ 2 h 16"/>
                  <a:gd name="T2" fmla="*/ 15 w 28"/>
                  <a:gd name="T3" fmla="*/ 9 h 16"/>
                  <a:gd name="T4" fmla="*/ 3 w 28"/>
                  <a:gd name="T5" fmla="*/ 16 h 16"/>
                  <a:gd name="T6" fmla="*/ 1 w 28"/>
                  <a:gd name="T7" fmla="*/ 16 h 16"/>
                  <a:gd name="T8" fmla="*/ 0 w 28"/>
                  <a:gd name="T9" fmla="*/ 16 h 16"/>
                  <a:gd name="T10" fmla="*/ 0 w 28"/>
                  <a:gd name="T11" fmla="*/ 16 h 16"/>
                  <a:gd name="T12" fmla="*/ 0 w 28"/>
                  <a:gd name="T13" fmla="*/ 15 h 16"/>
                  <a:gd name="T14" fmla="*/ 1 w 28"/>
                  <a:gd name="T15" fmla="*/ 14 h 16"/>
                  <a:gd name="T16" fmla="*/ 2 w 28"/>
                  <a:gd name="T17" fmla="*/ 14 h 16"/>
                  <a:gd name="T18" fmla="*/ 4 w 28"/>
                  <a:gd name="T19" fmla="*/ 13 h 16"/>
                  <a:gd name="T20" fmla="*/ 6 w 28"/>
                  <a:gd name="T21" fmla="*/ 12 h 16"/>
                  <a:gd name="T22" fmla="*/ 7 w 28"/>
                  <a:gd name="T23" fmla="*/ 11 h 16"/>
                  <a:gd name="T24" fmla="*/ 12 w 28"/>
                  <a:gd name="T25" fmla="*/ 8 h 16"/>
                  <a:gd name="T26" fmla="*/ 17 w 28"/>
                  <a:gd name="T27" fmla="*/ 6 h 16"/>
                  <a:gd name="T28" fmla="*/ 21 w 28"/>
                  <a:gd name="T29" fmla="*/ 3 h 16"/>
                  <a:gd name="T30" fmla="*/ 23 w 28"/>
                  <a:gd name="T31" fmla="*/ 1 h 16"/>
                  <a:gd name="T32" fmla="*/ 26 w 28"/>
                  <a:gd name="T33" fmla="*/ 0 h 16"/>
                  <a:gd name="T34" fmla="*/ 26 w 28"/>
                  <a:gd name="T35" fmla="*/ 0 h 16"/>
                  <a:gd name="T36" fmla="*/ 27 w 28"/>
                  <a:gd name="T37" fmla="*/ 1 h 16"/>
                  <a:gd name="T38" fmla="*/ 28 w 28"/>
                  <a:gd name="T39"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 h="16">
                    <a:moveTo>
                      <a:pt x="28" y="2"/>
                    </a:moveTo>
                    <a:lnTo>
                      <a:pt x="15" y="9"/>
                    </a:lnTo>
                    <a:lnTo>
                      <a:pt x="3" y="16"/>
                    </a:lnTo>
                    <a:lnTo>
                      <a:pt x="1" y="16"/>
                    </a:lnTo>
                    <a:lnTo>
                      <a:pt x="0" y="16"/>
                    </a:lnTo>
                    <a:lnTo>
                      <a:pt x="0" y="16"/>
                    </a:lnTo>
                    <a:lnTo>
                      <a:pt x="0" y="15"/>
                    </a:lnTo>
                    <a:lnTo>
                      <a:pt x="1" y="14"/>
                    </a:lnTo>
                    <a:lnTo>
                      <a:pt x="2" y="14"/>
                    </a:lnTo>
                    <a:lnTo>
                      <a:pt x="4" y="13"/>
                    </a:lnTo>
                    <a:lnTo>
                      <a:pt x="6" y="12"/>
                    </a:lnTo>
                    <a:lnTo>
                      <a:pt x="7" y="11"/>
                    </a:lnTo>
                    <a:lnTo>
                      <a:pt x="12" y="8"/>
                    </a:lnTo>
                    <a:lnTo>
                      <a:pt x="17" y="6"/>
                    </a:lnTo>
                    <a:lnTo>
                      <a:pt x="21" y="3"/>
                    </a:lnTo>
                    <a:lnTo>
                      <a:pt x="23" y="1"/>
                    </a:lnTo>
                    <a:lnTo>
                      <a:pt x="26" y="0"/>
                    </a:lnTo>
                    <a:lnTo>
                      <a:pt x="26" y="0"/>
                    </a:lnTo>
                    <a:lnTo>
                      <a:pt x="27" y="1"/>
                    </a:lnTo>
                    <a:lnTo>
                      <a:pt x="2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4" name="Freeform 169"/>
              <p:cNvSpPr>
                <a:spLocks/>
              </p:cNvSpPr>
              <p:nvPr/>
            </p:nvSpPr>
            <p:spPr bwMode="auto">
              <a:xfrm>
                <a:off x="5181" y="1202"/>
                <a:ext cx="4" cy="5"/>
              </a:xfrm>
              <a:custGeom>
                <a:avLst/>
                <a:gdLst>
                  <a:gd name="T0" fmla="*/ 4 w 4"/>
                  <a:gd name="T1" fmla="*/ 2 h 5"/>
                  <a:gd name="T2" fmla="*/ 3 w 4"/>
                  <a:gd name="T3" fmla="*/ 3 h 5"/>
                  <a:gd name="T4" fmla="*/ 3 w 4"/>
                  <a:gd name="T5" fmla="*/ 3 h 5"/>
                  <a:gd name="T6" fmla="*/ 1 w 4"/>
                  <a:gd name="T7" fmla="*/ 4 h 5"/>
                  <a:gd name="T8" fmla="*/ 0 w 4"/>
                  <a:gd name="T9" fmla="*/ 5 h 5"/>
                  <a:gd name="T10" fmla="*/ 0 w 4"/>
                  <a:gd name="T11" fmla="*/ 3 h 5"/>
                  <a:gd name="T12" fmla="*/ 0 w 4"/>
                  <a:gd name="T13" fmla="*/ 2 h 5"/>
                  <a:gd name="T14" fmla="*/ 1 w 4"/>
                  <a:gd name="T15" fmla="*/ 1 h 5"/>
                  <a:gd name="T16" fmla="*/ 2 w 4"/>
                  <a:gd name="T17" fmla="*/ 1 h 5"/>
                  <a:gd name="T18" fmla="*/ 2 w 4"/>
                  <a:gd name="T19" fmla="*/ 0 h 5"/>
                  <a:gd name="T20" fmla="*/ 3 w 4"/>
                  <a:gd name="T21" fmla="*/ 1 h 5"/>
                  <a:gd name="T22" fmla="*/ 3 w 4"/>
                  <a:gd name="T23" fmla="*/ 1 h 5"/>
                  <a:gd name="T24" fmla="*/ 4 w 4"/>
                  <a:gd name="T25"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5">
                    <a:moveTo>
                      <a:pt x="4" y="2"/>
                    </a:moveTo>
                    <a:lnTo>
                      <a:pt x="3" y="3"/>
                    </a:lnTo>
                    <a:lnTo>
                      <a:pt x="3" y="3"/>
                    </a:lnTo>
                    <a:lnTo>
                      <a:pt x="1" y="4"/>
                    </a:lnTo>
                    <a:lnTo>
                      <a:pt x="0" y="5"/>
                    </a:lnTo>
                    <a:lnTo>
                      <a:pt x="0" y="3"/>
                    </a:lnTo>
                    <a:lnTo>
                      <a:pt x="0" y="2"/>
                    </a:lnTo>
                    <a:lnTo>
                      <a:pt x="1" y="1"/>
                    </a:lnTo>
                    <a:lnTo>
                      <a:pt x="2" y="1"/>
                    </a:lnTo>
                    <a:lnTo>
                      <a:pt x="2" y="0"/>
                    </a:lnTo>
                    <a:lnTo>
                      <a:pt x="3" y="1"/>
                    </a:lnTo>
                    <a:lnTo>
                      <a:pt x="3" y="1"/>
                    </a:lnTo>
                    <a:lnTo>
                      <a:pt x="4"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5" name="Freeform 170"/>
              <p:cNvSpPr>
                <a:spLocks/>
              </p:cNvSpPr>
              <p:nvPr/>
            </p:nvSpPr>
            <p:spPr bwMode="auto">
              <a:xfrm>
                <a:off x="5099" y="1204"/>
                <a:ext cx="27" cy="19"/>
              </a:xfrm>
              <a:custGeom>
                <a:avLst/>
                <a:gdLst>
                  <a:gd name="T0" fmla="*/ 26 w 27"/>
                  <a:gd name="T1" fmla="*/ 5 h 19"/>
                  <a:gd name="T2" fmla="*/ 22 w 27"/>
                  <a:gd name="T3" fmla="*/ 7 h 19"/>
                  <a:gd name="T4" fmla="*/ 18 w 27"/>
                  <a:gd name="T5" fmla="*/ 9 h 19"/>
                  <a:gd name="T6" fmla="*/ 14 w 27"/>
                  <a:gd name="T7" fmla="*/ 11 h 19"/>
                  <a:gd name="T8" fmla="*/ 11 w 27"/>
                  <a:gd name="T9" fmla="*/ 14 h 19"/>
                  <a:gd name="T10" fmla="*/ 5 w 27"/>
                  <a:gd name="T11" fmla="*/ 17 h 19"/>
                  <a:gd name="T12" fmla="*/ 5 w 27"/>
                  <a:gd name="T13" fmla="*/ 18 h 19"/>
                  <a:gd name="T14" fmla="*/ 7 w 27"/>
                  <a:gd name="T15" fmla="*/ 17 h 19"/>
                  <a:gd name="T16" fmla="*/ 9 w 27"/>
                  <a:gd name="T17" fmla="*/ 15 h 19"/>
                  <a:gd name="T18" fmla="*/ 11 w 27"/>
                  <a:gd name="T19" fmla="*/ 14 h 19"/>
                  <a:gd name="T20" fmla="*/ 14 w 27"/>
                  <a:gd name="T21" fmla="*/ 13 h 19"/>
                  <a:gd name="T22" fmla="*/ 20 w 27"/>
                  <a:gd name="T23" fmla="*/ 9 h 19"/>
                  <a:gd name="T24" fmla="*/ 26 w 27"/>
                  <a:gd name="T25" fmla="*/ 6 h 19"/>
                  <a:gd name="T26" fmla="*/ 27 w 27"/>
                  <a:gd name="T27" fmla="*/ 7 h 19"/>
                  <a:gd name="T28" fmla="*/ 27 w 27"/>
                  <a:gd name="T29" fmla="*/ 8 h 19"/>
                  <a:gd name="T30" fmla="*/ 27 w 27"/>
                  <a:gd name="T31" fmla="*/ 10 h 19"/>
                  <a:gd name="T32" fmla="*/ 24 w 27"/>
                  <a:gd name="T33" fmla="*/ 11 h 19"/>
                  <a:gd name="T34" fmla="*/ 21 w 27"/>
                  <a:gd name="T35" fmla="*/ 12 h 19"/>
                  <a:gd name="T36" fmla="*/ 16 w 27"/>
                  <a:gd name="T37" fmla="*/ 15 h 19"/>
                  <a:gd name="T38" fmla="*/ 10 w 27"/>
                  <a:gd name="T39" fmla="*/ 17 h 19"/>
                  <a:gd name="T40" fmla="*/ 5 w 27"/>
                  <a:gd name="T41" fmla="*/ 19 h 19"/>
                  <a:gd name="T42" fmla="*/ 3 w 27"/>
                  <a:gd name="T43" fmla="*/ 19 h 19"/>
                  <a:gd name="T44" fmla="*/ 2 w 27"/>
                  <a:gd name="T45" fmla="*/ 18 h 19"/>
                  <a:gd name="T46" fmla="*/ 2 w 27"/>
                  <a:gd name="T47" fmla="*/ 17 h 19"/>
                  <a:gd name="T48" fmla="*/ 2 w 27"/>
                  <a:gd name="T49" fmla="*/ 16 h 19"/>
                  <a:gd name="T50" fmla="*/ 2 w 27"/>
                  <a:gd name="T51" fmla="*/ 15 h 19"/>
                  <a:gd name="T52" fmla="*/ 3 w 27"/>
                  <a:gd name="T53" fmla="*/ 15 h 19"/>
                  <a:gd name="T54" fmla="*/ 3 w 27"/>
                  <a:gd name="T55" fmla="*/ 14 h 19"/>
                  <a:gd name="T56" fmla="*/ 3 w 27"/>
                  <a:gd name="T57" fmla="*/ 14 h 19"/>
                  <a:gd name="T58" fmla="*/ 2 w 27"/>
                  <a:gd name="T59" fmla="*/ 14 h 19"/>
                  <a:gd name="T60" fmla="*/ 2 w 27"/>
                  <a:gd name="T61" fmla="*/ 15 h 19"/>
                  <a:gd name="T62" fmla="*/ 1 w 27"/>
                  <a:gd name="T63" fmla="*/ 15 h 19"/>
                  <a:gd name="T64" fmla="*/ 1 w 27"/>
                  <a:gd name="T65" fmla="*/ 14 h 19"/>
                  <a:gd name="T66" fmla="*/ 0 w 27"/>
                  <a:gd name="T67" fmla="*/ 14 h 19"/>
                  <a:gd name="T68" fmla="*/ 7 w 27"/>
                  <a:gd name="T69" fmla="*/ 10 h 19"/>
                  <a:gd name="T70" fmla="*/ 10 w 27"/>
                  <a:gd name="T71" fmla="*/ 8 h 19"/>
                  <a:gd name="T72" fmla="*/ 14 w 27"/>
                  <a:gd name="T73" fmla="*/ 6 h 19"/>
                  <a:gd name="T74" fmla="*/ 16 w 27"/>
                  <a:gd name="T75" fmla="*/ 5 h 19"/>
                  <a:gd name="T76" fmla="*/ 19 w 27"/>
                  <a:gd name="T77" fmla="*/ 3 h 19"/>
                  <a:gd name="T78" fmla="*/ 22 w 27"/>
                  <a:gd name="T79" fmla="*/ 2 h 19"/>
                  <a:gd name="T80" fmla="*/ 24 w 27"/>
                  <a:gd name="T81" fmla="*/ 0 h 19"/>
                  <a:gd name="T82" fmla="*/ 25 w 27"/>
                  <a:gd name="T83" fmla="*/ 1 h 19"/>
                  <a:gd name="T84" fmla="*/ 26 w 27"/>
                  <a:gd name="T85" fmla="*/ 3 h 19"/>
                  <a:gd name="T86" fmla="*/ 26 w 27"/>
                  <a:gd name="T87" fmla="*/ 4 h 19"/>
                  <a:gd name="T88" fmla="*/ 26 w 27"/>
                  <a:gd name="T89" fmla="*/ 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7" h="19">
                    <a:moveTo>
                      <a:pt x="26" y="5"/>
                    </a:moveTo>
                    <a:lnTo>
                      <a:pt x="22" y="7"/>
                    </a:lnTo>
                    <a:lnTo>
                      <a:pt x="18" y="9"/>
                    </a:lnTo>
                    <a:lnTo>
                      <a:pt x="14" y="11"/>
                    </a:lnTo>
                    <a:lnTo>
                      <a:pt x="11" y="14"/>
                    </a:lnTo>
                    <a:lnTo>
                      <a:pt x="5" y="17"/>
                    </a:lnTo>
                    <a:lnTo>
                      <a:pt x="5" y="18"/>
                    </a:lnTo>
                    <a:lnTo>
                      <a:pt x="7" y="17"/>
                    </a:lnTo>
                    <a:lnTo>
                      <a:pt x="9" y="15"/>
                    </a:lnTo>
                    <a:lnTo>
                      <a:pt x="11" y="14"/>
                    </a:lnTo>
                    <a:lnTo>
                      <a:pt x="14" y="13"/>
                    </a:lnTo>
                    <a:lnTo>
                      <a:pt x="20" y="9"/>
                    </a:lnTo>
                    <a:lnTo>
                      <a:pt x="26" y="6"/>
                    </a:lnTo>
                    <a:lnTo>
                      <a:pt x="27" y="7"/>
                    </a:lnTo>
                    <a:lnTo>
                      <a:pt x="27" y="8"/>
                    </a:lnTo>
                    <a:lnTo>
                      <a:pt x="27" y="10"/>
                    </a:lnTo>
                    <a:lnTo>
                      <a:pt x="24" y="11"/>
                    </a:lnTo>
                    <a:lnTo>
                      <a:pt x="21" y="12"/>
                    </a:lnTo>
                    <a:lnTo>
                      <a:pt x="16" y="15"/>
                    </a:lnTo>
                    <a:lnTo>
                      <a:pt x="10" y="17"/>
                    </a:lnTo>
                    <a:lnTo>
                      <a:pt x="5" y="19"/>
                    </a:lnTo>
                    <a:lnTo>
                      <a:pt x="3" y="19"/>
                    </a:lnTo>
                    <a:lnTo>
                      <a:pt x="2" y="18"/>
                    </a:lnTo>
                    <a:lnTo>
                      <a:pt x="2" y="17"/>
                    </a:lnTo>
                    <a:lnTo>
                      <a:pt x="2" y="16"/>
                    </a:lnTo>
                    <a:lnTo>
                      <a:pt x="2" y="15"/>
                    </a:lnTo>
                    <a:lnTo>
                      <a:pt x="3" y="15"/>
                    </a:lnTo>
                    <a:lnTo>
                      <a:pt x="3" y="14"/>
                    </a:lnTo>
                    <a:lnTo>
                      <a:pt x="3" y="14"/>
                    </a:lnTo>
                    <a:lnTo>
                      <a:pt x="2" y="14"/>
                    </a:lnTo>
                    <a:lnTo>
                      <a:pt x="2" y="15"/>
                    </a:lnTo>
                    <a:lnTo>
                      <a:pt x="1" y="15"/>
                    </a:lnTo>
                    <a:lnTo>
                      <a:pt x="1" y="14"/>
                    </a:lnTo>
                    <a:lnTo>
                      <a:pt x="0" y="14"/>
                    </a:lnTo>
                    <a:lnTo>
                      <a:pt x="7" y="10"/>
                    </a:lnTo>
                    <a:lnTo>
                      <a:pt x="10" y="8"/>
                    </a:lnTo>
                    <a:lnTo>
                      <a:pt x="14" y="6"/>
                    </a:lnTo>
                    <a:lnTo>
                      <a:pt x="16" y="5"/>
                    </a:lnTo>
                    <a:lnTo>
                      <a:pt x="19" y="3"/>
                    </a:lnTo>
                    <a:lnTo>
                      <a:pt x="22" y="2"/>
                    </a:lnTo>
                    <a:lnTo>
                      <a:pt x="24" y="0"/>
                    </a:lnTo>
                    <a:lnTo>
                      <a:pt x="25" y="1"/>
                    </a:lnTo>
                    <a:lnTo>
                      <a:pt x="26" y="3"/>
                    </a:lnTo>
                    <a:lnTo>
                      <a:pt x="26" y="4"/>
                    </a:lnTo>
                    <a:lnTo>
                      <a:pt x="26" y="5"/>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6" name="Freeform 171"/>
              <p:cNvSpPr>
                <a:spLocks/>
              </p:cNvSpPr>
              <p:nvPr/>
            </p:nvSpPr>
            <p:spPr bwMode="auto">
              <a:xfrm>
                <a:off x="5201" y="1204"/>
                <a:ext cx="10" cy="12"/>
              </a:xfrm>
              <a:custGeom>
                <a:avLst/>
                <a:gdLst>
                  <a:gd name="T0" fmla="*/ 9 w 10"/>
                  <a:gd name="T1" fmla="*/ 3 h 12"/>
                  <a:gd name="T2" fmla="*/ 10 w 10"/>
                  <a:gd name="T3" fmla="*/ 9 h 12"/>
                  <a:gd name="T4" fmla="*/ 5 w 10"/>
                  <a:gd name="T5" fmla="*/ 11 h 12"/>
                  <a:gd name="T6" fmla="*/ 0 w 10"/>
                  <a:gd name="T7" fmla="*/ 12 h 12"/>
                  <a:gd name="T8" fmla="*/ 0 w 10"/>
                  <a:gd name="T9" fmla="*/ 10 h 12"/>
                  <a:gd name="T10" fmla="*/ 0 w 10"/>
                  <a:gd name="T11" fmla="*/ 9 h 12"/>
                  <a:gd name="T12" fmla="*/ 0 w 10"/>
                  <a:gd name="T13" fmla="*/ 8 h 12"/>
                  <a:gd name="T14" fmla="*/ 0 w 10"/>
                  <a:gd name="T15" fmla="*/ 7 h 12"/>
                  <a:gd name="T16" fmla="*/ 1 w 10"/>
                  <a:gd name="T17" fmla="*/ 6 h 12"/>
                  <a:gd name="T18" fmla="*/ 1 w 10"/>
                  <a:gd name="T19" fmla="*/ 6 h 12"/>
                  <a:gd name="T20" fmla="*/ 2 w 10"/>
                  <a:gd name="T21" fmla="*/ 6 h 12"/>
                  <a:gd name="T22" fmla="*/ 6 w 10"/>
                  <a:gd name="T23" fmla="*/ 5 h 12"/>
                  <a:gd name="T24" fmla="*/ 7 w 10"/>
                  <a:gd name="T25" fmla="*/ 4 h 12"/>
                  <a:gd name="T26" fmla="*/ 9 w 10"/>
                  <a:gd name="T27" fmla="*/ 3 h 12"/>
                  <a:gd name="T28" fmla="*/ 0 w 10"/>
                  <a:gd name="T29" fmla="*/ 6 h 12"/>
                  <a:gd name="T30" fmla="*/ 0 w 10"/>
                  <a:gd name="T31" fmla="*/ 3 h 12"/>
                  <a:gd name="T32" fmla="*/ 4 w 10"/>
                  <a:gd name="T33" fmla="*/ 2 h 12"/>
                  <a:gd name="T34" fmla="*/ 8 w 10"/>
                  <a:gd name="T35" fmla="*/ 0 h 12"/>
                  <a:gd name="T36" fmla="*/ 9 w 10"/>
                  <a:gd name="T3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 h="12">
                    <a:moveTo>
                      <a:pt x="9" y="3"/>
                    </a:moveTo>
                    <a:lnTo>
                      <a:pt x="10" y="9"/>
                    </a:lnTo>
                    <a:lnTo>
                      <a:pt x="5" y="11"/>
                    </a:lnTo>
                    <a:lnTo>
                      <a:pt x="0" y="12"/>
                    </a:lnTo>
                    <a:lnTo>
                      <a:pt x="0" y="10"/>
                    </a:lnTo>
                    <a:lnTo>
                      <a:pt x="0" y="9"/>
                    </a:lnTo>
                    <a:lnTo>
                      <a:pt x="0" y="8"/>
                    </a:lnTo>
                    <a:lnTo>
                      <a:pt x="0" y="7"/>
                    </a:lnTo>
                    <a:lnTo>
                      <a:pt x="1" y="6"/>
                    </a:lnTo>
                    <a:lnTo>
                      <a:pt x="1" y="6"/>
                    </a:lnTo>
                    <a:lnTo>
                      <a:pt x="2" y="6"/>
                    </a:lnTo>
                    <a:lnTo>
                      <a:pt x="6" y="5"/>
                    </a:lnTo>
                    <a:lnTo>
                      <a:pt x="7" y="4"/>
                    </a:lnTo>
                    <a:lnTo>
                      <a:pt x="9" y="3"/>
                    </a:lnTo>
                    <a:lnTo>
                      <a:pt x="0" y="6"/>
                    </a:lnTo>
                    <a:lnTo>
                      <a:pt x="0" y="3"/>
                    </a:lnTo>
                    <a:lnTo>
                      <a:pt x="4" y="2"/>
                    </a:lnTo>
                    <a:lnTo>
                      <a:pt x="8" y="0"/>
                    </a:lnTo>
                    <a:lnTo>
                      <a:pt x="9"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7" name="Freeform 172"/>
              <p:cNvSpPr>
                <a:spLocks/>
              </p:cNvSpPr>
              <p:nvPr/>
            </p:nvSpPr>
            <p:spPr bwMode="auto">
              <a:xfrm>
                <a:off x="5168" y="1205"/>
                <a:ext cx="6" cy="3"/>
              </a:xfrm>
              <a:custGeom>
                <a:avLst/>
                <a:gdLst>
                  <a:gd name="T0" fmla="*/ 6 w 6"/>
                  <a:gd name="T1" fmla="*/ 1 h 3"/>
                  <a:gd name="T2" fmla="*/ 3 w 6"/>
                  <a:gd name="T3" fmla="*/ 3 h 3"/>
                  <a:gd name="T4" fmla="*/ 0 w 6"/>
                  <a:gd name="T5" fmla="*/ 3 h 3"/>
                  <a:gd name="T6" fmla="*/ 0 w 6"/>
                  <a:gd name="T7" fmla="*/ 3 h 3"/>
                  <a:gd name="T8" fmla="*/ 0 w 6"/>
                  <a:gd name="T9" fmla="*/ 2 h 3"/>
                  <a:gd name="T10" fmla="*/ 6 w 6"/>
                  <a:gd name="T11" fmla="*/ 0 h 3"/>
                  <a:gd name="T12" fmla="*/ 6 w 6"/>
                  <a:gd name="T13" fmla="*/ 1 h 3"/>
                </a:gdLst>
                <a:ahLst/>
                <a:cxnLst>
                  <a:cxn ang="0">
                    <a:pos x="T0" y="T1"/>
                  </a:cxn>
                  <a:cxn ang="0">
                    <a:pos x="T2" y="T3"/>
                  </a:cxn>
                  <a:cxn ang="0">
                    <a:pos x="T4" y="T5"/>
                  </a:cxn>
                  <a:cxn ang="0">
                    <a:pos x="T6" y="T7"/>
                  </a:cxn>
                  <a:cxn ang="0">
                    <a:pos x="T8" y="T9"/>
                  </a:cxn>
                  <a:cxn ang="0">
                    <a:pos x="T10" y="T11"/>
                  </a:cxn>
                  <a:cxn ang="0">
                    <a:pos x="T12" y="T13"/>
                  </a:cxn>
                </a:cxnLst>
                <a:rect l="0" t="0" r="r" b="b"/>
                <a:pathLst>
                  <a:path w="6" h="3">
                    <a:moveTo>
                      <a:pt x="6" y="1"/>
                    </a:moveTo>
                    <a:lnTo>
                      <a:pt x="3" y="3"/>
                    </a:lnTo>
                    <a:lnTo>
                      <a:pt x="0" y="3"/>
                    </a:lnTo>
                    <a:lnTo>
                      <a:pt x="0" y="3"/>
                    </a:lnTo>
                    <a:lnTo>
                      <a:pt x="0" y="2"/>
                    </a:lnTo>
                    <a:lnTo>
                      <a:pt x="6"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8" name="Freeform 173"/>
              <p:cNvSpPr>
                <a:spLocks/>
              </p:cNvSpPr>
              <p:nvPr/>
            </p:nvSpPr>
            <p:spPr bwMode="auto">
              <a:xfrm>
                <a:off x="5181" y="1205"/>
                <a:ext cx="5" cy="4"/>
              </a:xfrm>
              <a:custGeom>
                <a:avLst/>
                <a:gdLst>
                  <a:gd name="T0" fmla="*/ 5 w 5"/>
                  <a:gd name="T1" fmla="*/ 1 h 4"/>
                  <a:gd name="T2" fmla="*/ 3 w 5"/>
                  <a:gd name="T3" fmla="*/ 3 h 4"/>
                  <a:gd name="T4" fmla="*/ 0 w 5"/>
                  <a:gd name="T5" fmla="*/ 4 h 4"/>
                  <a:gd name="T6" fmla="*/ 0 w 5"/>
                  <a:gd name="T7" fmla="*/ 3 h 4"/>
                  <a:gd name="T8" fmla="*/ 0 w 5"/>
                  <a:gd name="T9" fmla="*/ 3 h 4"/>
                  <a:gd name="T10" fmla="*/ 1 w 5"/>
                  <a:gd name="T11" fmla="*/ 2 h 4"/>
                  <a:gd name="T12" fmla="*/ 2 w 5"/>
                  <a:gd name="T13" fmla="*/ 1 h 4"/>
                  <a:gd name="T14" fmla="*/ 4 w 5"/>
                  <a:gd name="T15" fmla="*/ 0 h 4"/>
                  <a:gd name="T16" fmla="*/ 5 w 5"/>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1"/>
                    </a:moveTo>
                    <a:lnTo>
                      <a:pt x="3" y="3"/>
                    </a:lnTo>
                    <a:lnTo>
                      <a:pt x="0" y="4"/>
                    </a:lnTo>
                    <a:lnTo>
                      <a:pt x="0" y="3"/>
                    </a:lnTo>
                    <a:lnTo>
                      <a:pt x="0" y="3"/>
                    </a:lnTo>
                    <a:lnTo>
                      <a:pt x="1" y="2"/>
                    </a:lnTo>
                    <a:lnTo>
                      <a:pt x="2" y="1"/>
                    </a:lnTo>
                    <a:lnTo>
                      <a:pt x="4" y="0"/>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9" name="Freeform 174"/>
              <p:cNvSpPr>
                <a:spLocks/>
              </p:cNvSpPr>
              <p:nvPr/>
            </p:nvSpPr>
            <p:spPr bwMode="auto">
              <a:xfrm>
                <a:off x="5063" y="1205"/>
                <a:ext cx="3" cy="8"/>
              </a:xfrm>
              <a:custGeom>
                <a:avLst/>
                <a:gdLst>
                  <a:gd name="T0" fmla="*/ 3 w 3"/>
                  <a:gd name="T1" fmla="*/ 1 h 8"/>
                  <a:gd name="T2" fmla="*/ 3 w 3"/>
                  <a:gd name="T3" fmla="*/ 1 h 8"/>
                  <a:gd name="T4" fmla="*/ 3 w 3"/>
                  <a:gd name="T5" fmla="*/ 2 h 8"/>
                  <a:gd name="T6" fmla="*/ 2 w 3"/>
                  <a:gd name="T7" fmla="*/ 2 h 8"/>
                  <a:gd name="T8" fmla="*/ 2 w 3"/>
                  <a:gd name="T9" fmla="*/ 2 h 8"/>
                  <a:gd name="T10" fmla="*/ 2 w 3"/>
                  <a:gd name="T11" fmla="*/ 3 h 8"/>
                  <a:gd name="T12" fmla="*/ 3 w 3"/>
                  <a:gd name="T13" fmla="*/ 4 h 8"/>
                  <a:gd name="T14" fmla="*/ 3 w 3"/>
                  <a:gd name="T15" fmla="*/ 4 h 8"/>
                  <a:gd name="T16" fmla="*/ 3 w 3"/>
                  <a:gd name="T17" fmla="*/ 5 h 8"/>
                  <a:gd name="T18" fmla="*/ 2 w 3"/>
                  <a:gd name="T19" fmla="*/ 5 h 8"/>
                  <a:gd name="T20" fmla="*/ 1 w 3"/>
                  <a:gd name="T21" fmla="*/ 5 h 8"/>
                  <a:gd name="T22" fmla="*/ 0 w 3"/>
                  <a:gd name="T23" fmla="*/ 5 h 8"/>
                  <a:gd name="T24" fmla="*/ 0 w 3"/>
                  <a:gd name="T25" fmla="*/ 6 h 8"/>
                  <a:gd name="T26" fmla="*/ 0 w 3"/>
                  <a:gd name="T27" fmla="*/ 7 h 8"/>
                  <a:gd name="T28" fmla="*/ 0 w 3"/>
                  <a:gd name="T29" fmla="*/ 8 h 8"/>
                  <a:gd name="T30" fmla="*/ 0 w 3"/>
                  <a:gd name="T31" fmla="*/ 8 h 8"/>
                  <a:gd name="T32" fmla="*/ 0 w 3"/>
                  <a:gd name="T33" fmla="*/ 8 h 8"/>
                  <a:gd name="T34" fmla="*/ 0 w 3"/>
                  <a:gd name="T35" fmla="*/ 7 h 8"/>
                  <a:gd name="T36" fmla="*/ 0 w 3"/>
                  <a:gd name="T37" fmla="*/ 6 h 8"/>
                  <a:gd name="T38" fmla="*/ 0 w 3"/>
                  <a:gd name="T39" fmla="*/ 4 h 8"/>
                  <a:gd name="T40" fmla="*/ 1 w 3"/>
                  <a:gd name="T41" fmla="*/ 4 h 8"/>
                  <a:gd name="T42" fmla="*/ 1 w 3"/>
                  <a:gd name="T43" fmla="*/ 3 h 8"/>
                  <a:gd name="T44" fmla="*/ 1 w 3"/>
                  <a:gd name="T45" fmla="*/ 2 h 8"/>
                  <a:gd name="T46" fmla="*/ 1 w 3"/>
                  <a:gd name="T47" fmla="*/ 1 h 8"/>
                  <a:gd name="T48" fmla="*/ 1 w 3"/>
                  <a:gd name="T49" fmla="*/ 0 h 8"/>
                  <a:gd name="T50" fmla="*/ 2 w 3"/>
                  <a:gd name="T51" fmla="*/ 0 h 8"/>
                  <a:gd name="T52" fmla="*/ 3 w 3"/>
                  <a:gd name="T53"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 h="8">
                    <a:moveTo>
                      <a:pt x="3" y="1"/>
                    </a:moveTo>
                    <a:lnTo>
                      <a:pt x="3" y="1"/>
                    </a:lnTo>
                    <a:lnTo>
                      <a:pt x="3" y="2"/>
                    </a:lnTo>
                    <a:lnTo>
                      <a:pt x="2" y="2"/>
                    </a:lnTo>
                    <a:lnTo>
                      <a:pt x="2" y="2"/>
                    </a:lnTo>
                    <a:lnTo>
                      <a:pt x="2" y="3"/>
                    </a:lnTo>
                    <a:lnTo>
                      <a:pt x="3" y="4"/>
                    </a:lnTo>
                    <a:lnTo>
                      <a:pt x="3" y="4"/>
                    </a:lnTo>
                    <a:lnTo>
                      <a:pt x="3" y="5"/>
                    </a:lnTo>
                    <a:lnTo>
                      <a:pt x="2" y="5"/>
                    </a:lnTo>
                    <a:lnTo>
                      <a:pt x="1" y="5"/>
                    </a:lnTo>
                    <a:lnTo>
                      <a:pt x="0" y="5"/>
                    </a:lnTo>
                    <a:lnTo>
                      <a:pt x="0" y="6"/>
                    </a:lnTo>
                    <a:lnTo>
                      <a:pt x="0" y="7"/>
                    </a:lnTo>
                    <a:lnTo>
                      <a:pt x="0" y="8"/>
                    </a:lnTo>
                    <a:lnTo>
                      <a:pt x="0" y="8"/>
                    </a:lnTo>
                    <a:lnTo>
                      <a:pt x="0" y="8"/>
                    </a:lnTo>
                    <a:lnTo>
                      <a:pt x="0" y="7"/>
                    </a:lnTo>
                    <a:lnTo>
                      <a:pt x="0" y="6"/>
                    </a:lnTo>
                    <a:lnTo>
                      <a:pt x="0" y="4"/>
                    </a:lnTo>
                    <a:lnTo>
                      <a:pt x="1" y="4"/>
                    </a:lnTo>
                    <a:lnTo>
                      <a:pt x="1" y="3"/>
                    </a:lnTo>
                    <a:lnTo>
                      <a:pt x="1" y="2"/>
                    </a:lnTo>
                    <a:lnTo>
                      <a:pt x="1" y="1"/>
                    </a:lnTo>
                    <a:lnTo>
                      <a:pt x="1" y="0"/>
                    </a:lnTo>
                    <a:lnTo>
                      <a:pt x="2" y="0"/>
                    </a:lnTo>
                    <a:lnTo>
                      <a:pt x="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0" name="Freeform 175"/>
              <p:cNvSpPr>
                <a:spLocks/>
              </p:cNvSpPr>
              <p:nvPr/>
            </p:nvSpPr>
            <p:spPr bwMode="auto">
              <a:xfrm>
                <a:off x="5102" y="1207"/>
                <a:ext cx="21" cy="11"/>
              </a:xfrm>
              <a:custGeom>
                <a:avLst/>
                <a:gdLst>
                  <a:gd name="T0" fmla="*/ 21 w 21"/>
                  <a:gd name="T1" fmla="*/ 0 h 11"/>
                  <a:gd name="T2" fmla="*/ 16 w 21"/>
                  <a:gd name="T3" fmla="*/ 3 h 11"/>
                  <a:gd name="T4" fmla="*/ 11 w 21"/>
                  <a:gd name="T5" fmla="*/ 6 h 11"/>
                  <a:gd name="T6" fmla="*/ 7 w 21"/>
                  <a:gd name="T7" fmla="*/ 8 h 11"/>
                  <a:gd name="T8" fmla="*/ 2 w 21"/>
                  <a:gd name="T9" fmla="*/ 11 h 11"/>
                  <a:gd name="T10" fmla="*/ 1 w 21"/>
                  <a:gd name="T11" fmla="*/ 11 h 11"/>
                  <a:gd name="T12" fmla="*/ 1 w 21"/>
                  <a:gd name="T13" fmla="*/ 11 h 11"/>
                  <a:gd name="T14" fmla="*/ 0 w 21"/>
                  <a:gd name="T15" fmla="*/ 11 h 11"/>
                  <a:gd name="T16" fmla="*/ 11 w 21"/>
                  <a:gd name="T17" fmla="*/ 6 h 11"/>
                  <a:gd name="T18" fmla="*/ 21 w 21"/>
                  <a:gd name="T19"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11">
                    <a:moveTo>
                      <a:pt x="21" y="0"/>
                    </a:moveTo>
                    <a:lnTo>
                      <a:pt x="16" y="3"/>
                    </a:lnTo>
                    <a:lnTo>
                      <a:pt x="11" y="6"/>
                    </a:lnTo>
                    <a:lnTo>
                      <a:pt x="7" y="8"/>
                    </a:lnTo>
                    <a:lnTo>
                      <a:pt x="2" y="11"/>
                    </a:lnTo>
                    <a:lnTo>
                      <a:pt x="1" y="11"/>
                    </a:lnTo>
                    <a:lnTo>
                      <a:pt x="1" y="11"/>
                    </a:lnTo>
                    <a:lnTo>
                      <a:pt x="0" y="11"/>
                    </a:lnTo>
                    <a:lnTo>
                      <a:pt x="11" y="6"/>
                    </a:lnTo>
                    <a:lnTo>
                      <a:pt x="2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1" name="Freeform 176"/>
              <p:cNvSpPr>
                <a:spLocks/>
              </p:cNvSpPr>
              <p:nvPr/>
            </p:nvSpPr>
            <p:spPr bwMode="auto">
              <a:xfrm>
                <a:off x="5169" y="1207"/>
                <a:ext cx="5" cy="4"/>
              </a:xfrm>
              <a:custGeom>
                <a:avLst/>
                <a:gdLst>
                  <a:gd name="T0" fmla="*/ 5 w 5"/>
                  <a:gd name="T1" fmla="*/ 1 h 4"/>
                  <a:gd name="T2" fmla="*/ 5 w 5"/>
                  <a:gd name="T3" fmla="*/ 2 h 4"/>
                  <a:gd name="T4" fmla="*/ 0 w 5"/>
                  <a:gd name="T5" fmla="*/ 4 h 4"/>
                  <a:gd name="T6" fmla="*/ 0 w 5"/>
                  <a:gd name="T7" fmla="*/ 3 h 4"/>
                  <a:gd name="T8" fmla="*/ 0 w 5"/>
                  <a:gd name="T9" fmla="*/ 2 h 4"/>
                  <a:gd name="T10" fmla="*/ 2 w 5"/>
                  <a:gd name="T11" fmla="*/ 1 h 4"/>
                  <a:gd name="T12" fmla="*/ 5 w 5"/>
                  <a:gd name="T13" fmla="*/ 0 h 4"/>
                  <a:gd name="T14" fmla="*/ 5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5" y="1"/>
                    </a:moveTo>
                    <a:lnTo>
                      <a:pt x="5" y="2"/>
                    </a:lnTo>
                    <a:lnTo>
                      <a:pt x="0" y="4"/>
                    </a:lnTo>
                    <a:lnTo>
                      <a:pt x="0" y="3"/>
                    </a:lnTo>
                    <a:lnTo>
                      <a:pt x="0" y="2"/>
                    </a:lnTo>
                    <a:lnTo>
                      <a:pt x="2" y="1"/>
                    </a:lnTo>
                    <a:lnTo>
                      <a:pt x="5" y="0"/>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2" name="Freeform 177"/>
              <p:cNvSpPr>
                <a:spLocks/>
              </p:cNvSpPr>
              <p:nvPr/>
            </p:nvSpPr>
            <p:spPr bwMode="auto">
              <a:xfrm>
                <a:off x="5181" y="1208"/>
                <a:ext cx="6" cy="4"/>
              </a:xfrm>
              <a:custGeom>
                <a:avLst/>
                <a:gdLst>
                  <a:gd name="T0" fmla="*/ 6 w 6"/>
                  <a:gd name="T1" fmla="*/ 1 h 4"/>
                  <a:gd name="T2" fmla="*/ 6 w 6"/>
                  <a:gd name="T3" fmla="*/ 2 h 4"/>
                  <a:gd name="T4" fmla="*/ 0 w 6"/>
                  <a:gd name="T5" fmla="*/ 4 h 4"/>
                  <a:gd name="T6" fmla="*/ 0 w 6"/>
                  <a:gd name="T7" fmla="*/ 4 h 4"/>
                  <a:gd name="T8" fmla="*/ 0 w 6"/>
                  <a:gd name="T9" fmla="*/ 3 h 4"/>
                  <a:gd name="T10" fmla="*/ 0 w 6"/>
                  <a:gd name="T11" fmla="*/ 2 h 4"/>
                  <a:gd name="T12" fmla="*/ 1 w 6"/>
                  <a:gd name="T13" fmla="*/ 1 h 4"/>
                  <a:gd name="T14" fmla="*/ 2 w 6"/>
                  <a:gd name="T15" fmla="*/ 1 h 4"/>
                  <a:gd name="T16" fmla="*/ 4 w 6"/>
                  <a:gd name="T17" fmla="*/ 0 h 4"/>
                  <a:gd name="T18" fmla="*/ 5 w 6"/>
                  <a:gd name="T19" fmla="*/ 0 h 4"/>
                  <a:gd name="T20" fmla="*/ 6 w 6"/>
                  <a:gd name="T21" fmla="*/ 0 h 4"/>
                  <a:gd name="T22" fmla="*/ 6 w 6"/>
                  <a:gd name="T23" fmla="*/ 0 h 4"/>
                  <a:gd name="T24" fmla="*/ 6 w 6"/>
                  <a:gd name="T25"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 h="4">
                    <a:moveTo>
                      <a:pt x="6" y="1"/>
                    </a:moveTo>
                    <a:lnTo>
                      <a:pt x="6" y="2"/>
                    </a:lnTo>
                    <a:lnTo>
                      <a:pt x="0" y="4"/>
                    </a:lnTo>
                    <a:lnTo>
                      <a:pt x="0" y="4"/>
                    </a:lnTo>
                    <a:lnTo>
                      <a:pt x="0" y="3"/>
                    </a:lnTo>
                    <a:lnTo>
                      <a:pt x="0" y="2"/>
                    </a:lnTo>
                    <a:lnTo>
                      <a:pt x="1" y="1"/>
                    </a:lnTo>
                    <a:lnTo>
                      <a:pt x="2" y="1"/>
                    </a:lnTo>
                    <a:lnTo>
                      <a:pt x="4" y="0"/>
                    </a:lnTo>
                    <a:lnTo>
                      <a:pt x="5" y="0"/>
                    </a:lnTo>
                    <a:lnTo>
                      <a:pt x="6" y="0"/>
                    </a:lnTo>
                    <a:lnTo>
                      <a:pt x="6" y="0"/>
                    </a:lnTo>
                    <a:lnTo>
                      <a:pt x="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3" name="Freeform 178"/>
              <p:cNvSpPr>
                <a:spLocks/>
              </p:cNvSpPr>
              <p:nvPr/>
            </p:nvSpPr>
            <p:spPr bwMode="auto">
              <a:xfrm>
                <a:off x="5080" y="1208"/>
                <a:ext cx="6" cy="3"/>
              </a:xfrm>
              <a:custGeom>
                <a:avLst/>
                <a:gdLst>
                  <a:gd name="T0" fmla="*/ 5 w 6"/>
                  <a:gd name="T1" fmla="*/ 0 h 3"/>
                  <a:gd name="T2" fmla="*/ 6 w 6"/>
                  <a:gd name="T3" fmla="*/ 0 h 3"/>
                  <a:gd name="T4" fmla="*/ 6 w 6"/>
                  <a:gd name="T5" fmla="*/ 1 h 3"/>
                  <a:gd name="T6" fmla="*/ 6 w 6"/>
                  <a:gd name="T7" fmla="*/ 1 h 3"/>
                  <a:gd name="T8" fmla="*/ 6 w 6"/>
                  <a:gd name="T9" fmla="*/ 2 h 3"/>
                  <a:gd name="T10" fmla="*/ 6 w 6"/>
                  <a:gd name="T11" fmla="*/ 2 h 3"/>
                  <a:gd name="T12" fmla="*/ 6 w 6"/>
                  <a:gd name="T13" fmla="*/ 2 h 3"/>
                  <a:gd name="T14" fmla="*/ 5 w 6"/>
                  <a:gd name="T15" fmla="*/ 1 h 3"/>
                  <a:gd name="T16" fmla="*/ 4 w 6"/>
                  <a:gd name="T17" fmla="*/ 1 h 3"/>
                  <a:gd name="T18" fmla="*/ 4 w 6"/>
                  <a:gd name="T19" fmla="*/ 1 h 3"/>
                  <a:gd name="T20" fmla="*/ 4 w 6"/>
                  <a:gd name="T21" fmla="*/ 1 h 3"/>
                  <a:gd name="T22" fmla="*/ 4 w 6"/>
                  <a:gd name="T23" fmla="*/ 2 h 3"/>
                  <a:gd name="T24" fmla="*/ 4 w 6"/>
                  <a:gd name="T25" fmla="*/ 3 h 3"/>
                  <a:gd name="T26" fmla="*/ 4 w 6"/>
                  <a:gd name="T27" fmla="*/ 3 h 3"/>
                  <a:gd name="T28" fmla="*/ 3 w 6"/>
                  <a:gd name="T29" fmla="*/ 3 h 3"/>
                  <a:gd name="T30" fmla="*/ 3 w 6"/>
                  <a:gd name="T31" fmla="*/ 2 h 3"/>
                  <a:gd name="T32" fmla="*/ 3 w 6"/>
                  <a:gd name="T33" fmla="*/ 2 h 3"/>
                  <a:gd name="T34" fmla="*/ 2 w 6"/>
                  <a:gd name="T35" fmla="*/ 1 h 3"/>
                  <a:gd name="T36" fmla="*/ 1 w 6"/>
                  <a:gd name="T37" fmla="*/ 1 h 3"/>
                  <a:gd name="T38" fmla="*/ 1 w 6"/>
                  <a:gd name="T39" fmla="*/ 1 h 3"/>
                  <a:gd name="T40" fmla="*/ 0 w 6"/>
                  <a:gd name="T41" fmla="*/ 1 h 3"/>
                  <a:gd name="T42" fmla="*/ 0 w 6"/>
                  <a:gd name="T43" fmla="*/ 2 h 3"/>
                  <a:gd name="T44" fmla="*/ 0 w 6"/>
                  <a:gd name="T45" fmla="*/ 2 h 3"/>
                  <a:gd name="T46" fmla="*/ 0 w 6"/>
                  <a:gd name="T47" fmla="*/ 1 h 3"/>
                  <a:gd name="T48" fmla="*/ 0 w 6"/>
                  <a:gd name="T49" fmla="*/ 1 h 3"/>
                  <a:gd name="T50" fmla="*/ 0 w 6"/>
                  <a:gd name="T51" fmla="*/ 0 h 3"/>
                  <a:gd name="T52" fmla="*/ 1 w 6"/>
                  <a:gd name="T53" fmla="*/ 0 h 3"/>
                  <a:gd name="T54" fmla="*/ 2 w 6"/>
                  <a:gd name="T55" fmla="*/ 0 h 3"/>
                  <a:gd name="T56" fmla="*/ 3 w 6"/>
                  <a:gd name="T57" fmla="*/ 0 h 3"/>
                  <a:gd name="T58" fmla="*/ 4 w 6"/>
                  <a:gd name="T59" fmla="*/ 1 h 3"/>
                  <a:gd name="T60" fmla="*/ 4 w 6"/>
                  <a:gd name="T61" fmla="*/ 0 h 3"/>
                  <a:gd name="T62" fmla="*/ 5 w 6"/>
                  <a:gd name="T63"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 h="3">
                    <a:moveTo>
                      <a:pt x="5" y="0"/>
                    </a:moveTo>
                    <a:lnTo>
                      <a:pt x="6" y="0"/>
                    </a:lnTo>
                    <a:lnTo>
                      <a:pt x="6" y="1"/>
                    </a:lnTo>
                    <a:lnTo>
                      <a:pt x="6" y="1"/>
                    </a:lnTo>
                    <a:lnTo>
                      <a:pt x="6" y="2"/>
                    </a:lnTo>
                    <a:lnTo>
                      <a:pt x="6" y="2"/>
                    </a:lnTo>
                    <a:lnTo>
                      <a:pt x="6" y="2"/>
                    </a:lnTo>
                    <a:lnTo>
                      <a:pt x="5" y="1"/>
                    </a:lnTo>
                    <a:lnTo>
                      <a:pt x="4" y="1"/>
                    </a:lnTo>
                    <a:lnTo>
                      <a:pt x="4" y="1"/>
                    </a:lnTo>
                    <a:lnTo>
                      <a:pt x="4" y="1"/>
                    </a:lnTo>
                    <a:lnTo>
                      <a:pt x="4" y="2"/>
                    </a:lnTo>
                    <a:lnTo>
                      <a:pt x="4" y="3"/>
                    </a:lnTo>
                    <a:lnTo>
                      <a:pt x="4" y="3"/>
                    </a:lnTo>
                    <a:lnTo>
                      <a:pt x="3" y="3"/>
                    </a:lnTo>
                    <a:lnTo>
                      <a:pt x="3" y="2"/>
                    </a:lnTo>
                    <a:lnTo>
                      <a:pt x="3" y="2"/>
                    </a:lnTo>
                    <a:lnTo>
                      <a:pt x="2" y="1"/>
                    </a:lnTo>
                    <a:lnTo>
                      <a:pt x="1" y="1"/>
                    </a:lnTo>
                    <a:lnTo>
                      <a:pt x="1" y="1"/>
                    </a:lnTo>
                    <a:lnTo>
                      <a:pt x="0" y="1"/>
                    </a:lnTo>
                    <a:lnTo>
                      <a:pt x="0" y="2"/>
                    </a:lnTo>
                    <a:lnTo>
                      <a:pt x="0" y="2"/>
                    </a:lnTo>
                    <a:lnTo>
                      <a:pt x="0" y="1"/>
                    </a:lnTo>
                    <a:lnTo>
                      <a:pt x="0" y="1"/>
                    </a:lnTo>
                    <a:lnTo>
                      <a:pt x="0" y="0"/>
                    </a:lnTo>
                    <a:lnTo>
                      <a:pt x="1" y="0"/>
                    </a:lnTo>
                    <a:lnTo>
                      <a:pt x="2" y="0"/>
                    </a:lnTo>
                    <a:lnTo>
                      <a:pt x="3" y="0"/>
                    </a:lnTo>
                    <a:lnTo>
                      <a:pt x="4" y="1"/>
                    </a:lnTo>
                    <a:lnTo>
                      <a:pt x="4" y="0"/>
                    </a:lnTo>
                    <a:lnTo>
                      <a:pt x="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4" name="Freeform 179"/>
              <p:cNvSpPr>
                <a:spLocks/>
              </p:cNvSpPr>
              <p:nvPr/>
            </p:nvSpPr>
            <p:spPr bwMode="auto">
              <a:xfrm>
                <a:off x="5169" y="1210"/>
                <a:ext cx="5" cy="4"/>
              </a:xfrm>
              <a:custGeom>
                <a:avLst/>
                <a:gdLst>
                  <a:gd name="T0" fmla="*/ 5 w 5"/>
                  <a:gd name="T1" fmla="*/ 0 h 4"/>
                  <a:gd name="T2" fmla="*/ 5 w 5"/>
                  <a:gd name="T3" fmla="*/ 1 h 4"/>
                  <a:gd name="T4" fmla="*/ 5 w 5"/>
                  <a:gd name="T5" fmla="*/ 2 h 4"/>
                  <a:gd name="T6" fmla="*/ 5 w 5"/>
                  <a:gd name="T7" fmla="*/ 2 h 4"/>
                  <a:gd name="T8" fmla="*/ 4 w 5"/>
                  <a:gd name="T9" fmla="*/ 3 h 4"/>
                  <a:gd name="T10" fmla="*/ 4 w 5"/>
                  <a:gd name="T11" fmla="*/ 3 h 4"/>
                  <a:gd name="T12" fmla="*/ 3 w 5"/>
                  <a:gd name="T13" fmla="*/ 3 h 4"/>
                  <a:gd name="T14" fmla="*/ 2 w 5"/>
                  <a:gd name="T15" fmla="*/ 4 h 4"/>
                  <a:gd name="T16" fmla="*/ 1 w 5"/>
                  <a:gd name="T17" fmla="*/ 4 h 4"/>
                  <a:gd name="T18" fmla="*/ 1 w 5"/>
                  <a:gd name="T19" fmla="*/ 4 h 4"/>
                  <a:gd name="T20" fmla="*/ 0 w 5"/>
                  <a:gd name="T21" fmla="*/ 3 h 4"/>
                  <a:gd name="T22" fmla="*/ 0 w 5"/>
                  <a:gd name="T23" fmla="*/ 2 h 4"/>
                  <a:gd name="T24" fmla="*/ 1 w 5"/>
                  <a:gd name="T25" fmla="*/ 2 h 4"/>
                  <a:gd name="T26" fmla="*/ 1 w 5"/>
                  <a:gd name="T27" fmla="*/ 1 h 4"/>
                  <a:gd name="T28" fmla="*/ 3 w 5"/>
                  <a:gd name="T29" fmla="*/ 1 h 4"/>
                  <a:gd name="T30" fmla="*/ 3 w 5"/>
                  <a:gd name="T31" fmla="*/ 1 h 4"/>
                  <a:gd name="T32" fmla="*/ 4 w 5"/>
                  <a:gd name="T33" fmla="*/ 1 h 4"/>
                  <a:gd name="T34" fmla="*/ 5 w 5"/>
                  <a:gd name="T35"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 h="4">
                    <a:moveTo>
                      <a:pt x="5" y="0"/>
                    </a:moveTo>
                    <a:lnTo>
                      <a:pt x="5" y="1"/>
                    </a:lnTo>
                    <a:lnTo>
                      <a:pt x="5" y="2"/>
                    </a:lnTo>
                    <a:lnTo>
                      <a:pt x="5" y="2"/>
                    </a:lnTo>
                    <a:lnTo>
                      <a:pt x="4" y="3"/>
                    </a:lnTo>
                    <a:lnTo>
                      <a:pt x="4" y="3"/>
                    </a:lnTo>
                    <a:lnTo>
                      <a:pt x="3" y="3"/>
                    </a:lnTo>
                    <a:lnTo>
                      <a:pt x="2" y="4"/>
                    </a:lnTo>
                    <a:lnTo>
                      <a:pt x="1" y="4"/>
                    </a:lnTo>
                    <a:lnTo>
                      <a:pt x="1" y="4"/>
                    </a:lnTo>
                    <a:lnTo>
                      <a:pt x="0" y="3"/>
                    </a:lnTo>
                    <a:lnTo>
                      <a:pt x="0" y="2"/>
                    </a:lnTo>
                    <a:lnTo>
                      <a:pt x="1" y="2"/>
                    </a:lnTo>
                    <a:lnTo>
                      <a:pt x="1" y="1"/>
                    </a:lnTo>
                    <a:lnTo>
                      <a:pt x="3" y="1"/>
                    </a:lnTo>
                    <a:lnTo>
                      <a:pt x="3" y="1"/>
                    </a:lnTo>
                    <a:lnTo>
                      <a:pt x="4" y="1"/>
                    </a:lnTo>
                    <a:lnTo>
                      <a:pt x="5"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5" name="Freeform 180"/>
              <p:cNvSpPr>
                <a:spLocks/>
              </p:cNvSpPr>
              <p:nvPr/>
            </p:nvSpPr>
            <p:spPr bwMode="auto">
              <a:xfrm>
                <a:off x="5177" y="1210"/>
                <a:ext cx="13" cy="17"/>
              </a:xfrm>
              <a:custGeom>
                <a:avLst/>
                <a:gdLst>
                  <a:gd name="T0" fmla="*/ 12 w 13"/>
                  <a:gd name="T1" fmla="*/ 5 h 17"/>
                  <a:gd name="T2" fmla="*/ 12 w 13"/>
                  <a:gd name="T3" fmla="*/ 6 h 17"/>
                  <a:gd name="T4" fmla="*/ 12 w 13"/>
                  <a:gd name="T5" fmla="*/ 7 h 17"/>
                  <a:gd name="T6" fmla="*/ 12 w 13"/>
                  <a:gd name="T7" fmla="*/ 8 h 17"/>
                  <a:gd name="T8" fmla="*/ 12 w 13"/>
                  <a:gd name="T9" fmla="*/ 9 h 17"/>
                  <a:gd name="T10" fmla="*/ 12 w 13"/>
                  <a:gd name="T11" fmla="*/ 9 h 17"/>
                  <a:gd name="T12" fmla="*/ 12 w 13"/>
                  <a:gd name="T13" fmla="*/ 9 h 17"/>
                  <a:gd name="T14" fmla="*/ 12 w 13"/>
                  <a:gd name="T15" fmla="*/ 10 h 17"/>
                  <a:gd name="T16" fmla="*/ 13 w 13"/>
                  <a:gd name="T17" fmla="*/ 10 h 17"/>
                  <a:gd name="T18" fmla="*/ 13 w 13"/>
                  <a:gd name="T19" fmla="*/ 13 h 17"/>
                  <a:gd name="T20" fmla="*/ 6 w 13"/>
                  <a:gd name="T21" fmla="*/ 16 h 17"/>
                  <a:gd name="T22" fmla="*/ 0 w 13"/>
                  <a:gd name="T23" fmla="*/ 17 h 17"/>
                  <a:gd name="T24" fmla="*/ 0 w 13"/>
                  <a:gd name="T25" fmla="*/ 15 h 17"/>
                  <a:gd name="T26" fmla="*/ 1 w 13"/>
                  <a:gd name="T27" fmla="*/ 13 h 17"/>
                  <a:gd name="T28" fmla="*/ 2 w 13"/>
                  <a:gd name="T29" fmla="*/ 9 h 17"/>
                  <a:gd name="T30" fmla="*/ 3 w 13"/>
                  <a:gd name="T31" fmla="*/ 8 h 17"/>
                  <a:gd name="T32" fmla="*/ 3 w 13"/>
                  <a:gd name="T33" fmla="*/ 6 h 17"/>
                  <a:gd name="T34" fmla="*/ 4 w 13"/>
                  <a:gd name="T35" fmla="*/ 3 h 17"/>
                  <a:gd name="T36" fmla="*/ 7 w 13"/>
                  <a:gd name="T37" fmla="*/ 1 h 17"/>
                  <a:gd name="T38" fmla="*/ 10 w 13"/>
                  <a:gd name="T39" fmla="*/ 0 h 17"/>
                  <a:gd name="T40" fmla="*/ 11 w 13"/>
                  <a:gd name="T41" fmla="*/ 1 h 17"/>
                  <a:gd name="T42" fmla="*/ 11 w 13"/>
                  <a:gd name="T43" fmla="*/ 2 h 17"/>
                  <a:gd name="T44" fmla="*/ 12 w 13"/>
                  <a:gd name="T45" fmla="*/ 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 h="17">
                    <a:moveTo>
                      <a:pt x="12" y="5"/>
                    </a:moveTo>
                    <a:lnTo>
                      <a:pt x="12" y="6"/>
                    </a:lnTo>
                    <a:lnTo>
                      <a:pt x="12" y="7"/>
                    </a:lnTo>
                    <a:lnTo>
                      <a:pt x="12" y="8"/>
                    </a:lnTo>
                    <a:lnTo>
                      <a:pt x="12" y="9"/>
                    </a:lnTo>
                    <a:lnTo>
                      <a:pt x="12" y="9"/>
                    </a:lnTo>
                    <a:lnTo>
                      <a:pt x="12" y="9"/>
                    </a:lnTo>
                    <a:lnTo>
                      <a:pt x="12" y="10"/>
                    </a:lnTo>
                    <a:lnTo>
                      <a:pt x="13" y="10"/>
                    </a:lnTo>
                    <a:lnTo>
                      <a:pt x="13" y="13"/>
                    </a:lnTo>
                    <a:lnTo>
                      <a:pt x="6" y="16"/>
                    </a:lnTo>
                    <a:lnTo>
                      <a:pt x="0" y="17"/>
                    </a:lnTo>
                    <a:lnTo>
                      <a:pt x="0" y="15"/>
                    </a:lnTo>
                    <a:lnTo>
                      <a:pt x="1" y="13"/>
                    </a:lnTo>
                    <a:lnTo>
                      <a:pt x="2" y="9"/>
                    </a:lnTo>
                    <a:lnTo>
                      <a:pt x="3" y="8"/>
                    </a:lnTo>
                    <a:lnTo>
                      <a:pt x="3" y="6"/>
                    </a:lnTo>
                    <a:lnTo>
                      <a:pt x="4" y="3"/>
                    </a:lnTo>
                    <a:lnTo>
                      <a:pt x="7" y="1"/>
                    </a:lnTo>
                    <a:lnTo>
                      <a:pt x="10" y="0"/>
                    </a:lnTo>
                    <a:lnTo>
                      <a:pt x="11" y="1"/>
                    </a:lnTo>
                    <a:lnTo>
                      <a:pt x="11" y="2"/>
                    </a:lnTo>
                    <a:lnTo>
                      <a:pt x="12" y="5"/>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6" name="Freeform 181"/>
              <p:cNvSpPr>
                <a:spLocks/>
              </p:cNvSpPr>
              <p:nvPr/>
            </p:nvSpPr>
            <p:spPr bwMode="auto">
              <a:xfrm>
                <a:off x="5202" y="1211"/>
                <a:ext cx="8" cy="2"/>
              </a:xfrm>
              <a:custGeom>
                <a:avLst/>
                <a:gdLst>
                  <a:gd name="T0" fmla="*/ 8 w 8"/>
                  <a:gd name="T1" fmla="*/ 0 h 2"/>
                  <a:gd name="T2" fmla="*/ 4 w 8"/>
                  <a:gd name="T3" fmla="*/ 2 h 2"/>
                  <a:gd name="T4" fmla="*/ 2 w 8"/>
                  <a:gd name="T5" fmla="*/ 2 h 2"/>
                  <a:gd name="T6" fmla="*/ 0 w 8"/>
                  <a:gd name="T7" fmla="*/ 2 h 2"/>
                  <a:gd name="T8" fmla="*/ 4 w 8"/>
                  <a:gd name="T9" fmla="*/ 1 h 2"/>
                  <a:gd name="T10" fmla="*/ 8 w 8"/>
                  <a:gd name="T11" fmla="*/ 0 h 2"/>
                </a:gdLst>
                <a:ahLst/>
                <a:cxnLst>
                  <a:cxn ang="0">
                    <a:pos x="T0" y="T1"/>
                  </a:cxn>
                  <a:cxn ang="0">
                    <a:pos x="T2" y="T3"/>
                  </a:cxn>
                  <a:cxn ang="0">
                    <a:pos x="T4" y="T5"/>
                  </a:cxn>
                  <a:cxn ang="0">
                    <a:pos x="T6" y="T7"/>
                  </a:cxn>
                  <a:cxn ang="0">
                    <a:pos x="T8" y="T9"/>
                  </a:cxn>
                  <a:cxn ang="0">
                    <a:pos x="T10" y="T11"/>
                  </a:cxn>
                </a:cxnLst>
                <a:rect l="0" t="0" r="r" b="b"/>
                <a:pathLst>
                  <a:path w="8" h="2">
                    <a:moveTo>
                      <a:pt x="8" y="0"/>
                    </a:moveTo>
                    <a:lnTo>
                      <a:pt x="4" y="2"/>
                    </a:lnTo>
                    <a:lnTo>
                      <a:pt x="2" y="2"/>
                    </a:lnTo>
                    <a:lnTo>
                      <a:pt x="0" y="2"/>
                    </a:lnTo>
                    <a:lnTo>
                      <a:pt x="4" y="1"/>
                    </a:lnTo>
                    <a:lnTo>
                      <a:pt x="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7" name="Freeform 182"/>
              <p:cNvSpPr>
                <a:spLocks/>
              </p:cNvSpPr>
              <p:nvPr/>
            </p:nvSpPr>
            <p:spPr bwMode="auto">
              <a:xfrm>
                <a:off x="5132" y="1212"/>
                <a:ext cx="27" cy="35"/>
              </a:xfrm>
              <a:custGeom>
                <a:avLst/>
                <a:gdLst>
                  <a:gd name="T0" fmla="*/ 9 w 27"/>
                  <a:gd name="T1" fmla="*/ 4 h 35"/>
                  <a:gd name="T2" fmla="*/ 11 w 27"/>
                  <a:gd name="T3" fmla="*/ 6 h 35"/>
                  <a:gd name="T4" fmla="*/ 13 w 27"/>
                  <a:gd name="T5" fmla="*/ 8 h 35"/>
                  <a:gd name="T6" fmla="*/ 17 w 27"/>
                  <a:gd name="T7" fmla="*/ 12 h 35"/>
                  <a:gd name="T8" fmla="*/ 25 w 27"/>
                  <a:gd name="T9" fmla="*/ 21 h 35"/>
                  <a:gd name="T10" fmla="*/ 25 w 27"/>
                  <a:gd name="T11" fmla="*/ 22 h 35"/>
                  <a:gd name="T12" fmla="*/ 26 w 27"/>
                  <a:gd name="T13" fmla="*/ 23 h 35"/>
                  <a:gd name="T14" fmla="*/ 27 w 27"/>
                  <a:gd name="T15" fmla="*/ 26 h 35"/>
                  <a:gd name="T16" fmla="*/ 27 w 27"/>
                  <a:gd name="T17" fmla="*/ 29 h 35"/>
                  <a:gd name="T18" fmla="*/ 27 w 27"/>
                  <a:gd name="T19" fmla="*/ 32 h 35"/>
                  <a:gd name="T20" fmla="*/ 26 w 27"/>
                  <a:gd name="T21" fmla="*/ 33 h 35"/>
                  <a:gd name="T22" fmla="*/ 24 w 27"/>
                  <a:gd name="T23" fmla="*/ 34 h 35"/>
                  <a:gd name="T24" fmla="*/ 23 w 27"/>
                  <a:gd name="T25" fmla="*/ 35 h 35"/>
                  <a:gd name="T26" fmla="*/ 22 w 27"/>
                  <a:gd name="T27" fmla="*/ 35 h 35"/>
                  <a:gd name="T28" fmla="*/ 20 w 27"/>
                  <a:gd name="T29" fmla="*/ 34 h 35"/>
                  <a:gd name="T30" fmla="*/ 18 w 27"/>
                  <a:gd name="T31" fmla="*/ 33 h 35"/>
                  <a:gd name="T32" fmla="*/ 16 w 27"/>
                  <a:gd name="T33" fmla="*/ 32 h 35"/>
                  <a:gd name="T34" fmla="*/ 14 w 27"/>
                  <a:gd name="T35" fmla="*/ 30 h 35"/>
                  <a:gd name="T36" fmla="*/ 10 w 27"/>
                  <a:gd name="T37" fmla="*/ 26 h 35"/>
                  <a:gd name="T38" fmla="*/ 7 w 27"/>
                  <a:gd name="T39" fmla="*/ 21 h 35"/>
                  <a:gd name="T40" fmla="*/ 7 w 27"/>
                  <a:gd name="T41" fmla="*/ 20 h 35"/>
                  <a:gd name="T42" fmla="*/ 6 w 27"/>
                  <a:gd name="T43" fmla="*/ 20 h 35"/>
                  <a:gd name="T44" fmla="*/ 5 w 27"/>
                  <a:gd name="T45" fmla="*/ 19 h 35"/>
                  <a:gd name="T46" fmla="*/ 5 w 27"/>
                  <a:gd name="T47" fmla="*/ 18 h 35"/>
                  <a:gd name="T48" fmla="*/ 3 w 27"/>
                  <a:gd name="T49" fmla="*/ 16 h 35"/>
                  <a:gd name="T50" fmla="*/ 2 w 27"/>
                  <a:gd name="T51" fmla="*/ 14 h 35"/>
                  <a:gd name="T52" fmla="*/ 1 w 27"/>
                  <a:gd name="T53" fmla="*/ 13 h 35"/>
                  <a:gd name="T54" fmla="*/ 0 w 27"/>
                  <a:gd name="T55" fmla="*/ 11 h 35"/>
                  <a:gd name="T56" fmla="*/ 0 w 27"/>
                  <a:gd name="T57" fmla="*/ 11 h 35"/>
                  <a:gd name="T58" fmla="*/ 0 w 27"/>
                  <a:gd name="T59" fmla="*/ 10 h 35"/>
                  <a:gd name="T60" fmla="*/ 1 w 27"/>
                  <a:gd name="T61" fmla="*/ 8 h 35"/>
                  <a:gd name="T62" fmla="*/ 2 w 27"/>
                  <a:gd name="T63" fmla="*/ 7 h 35"/>
                  <a:gd name="T64" fmla="*/ 4 w 27"/>
                  <a:gd name="T65" fmla="*/ 5 h 35"/>
                  <a:gd name="T66" fmla="*/ 5 w 27"/>
                  <a:gd name="T67" fmla="*/ 2 h 35"/>
                  <a:gd name="T68" fmla="*/ 5 w 27"/>
                  <a:gd name="T69" fmla="*/ 0 h 35"/>
                  <a:gd name="T70" fmla="*/ 6 w 27"/>
                  <a:gd name="T71" fmla="*/ 0 h 35"/>
                  <a:gd name="T72" fmla="*/ 6 w 27"/>
                  <a:gd name="T73" fmla="*/ 0 h 35"/>
                  <a:gd name="T74" fmla="*/ 7 w 27"/>
                  <a:gd name="T75" fmla="*/ 1 h 35"/>
                  <a:gd name="T76" fmla="*/ 8 w 27"/>
                  <a:gd name="T77" fmla="*/ 3 h 35"/>
                  <a:gd name="T78" fmla="*/ 8 w 27"/>
                  <a:gd name="T79" fmla="*/ 3 h 35"/>
                  <a:gd name="T80" fmla="*/ 9 w 27"/>
                  <a:gd name="T81" fmla="*/ 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7" h="35">
                    <a:moveTo>
                      <a:pt x="9" y="4"/>
                    </a:moveTo>
                    <a:lnTo>
                      <a:pt x="11" y="6"/>
                    </a:lnTo>
                    <a:lnTo>
                      <a:pt x="13" y="8"/>
                    </a:lnTo>
                    <a:lnTo>
                      <a:pt x="17" y="12"/>
                    </a:lnTo>
                    <a:lnTo>
                      <a:pt x="25" y="21"/>
                    </a:lnTo>
                    <a:lnTo>
                      <a:pt x="25" y="22"/>
                    </a:lnTo>
                    <a:lnTo>
                      <a:pt x="26" y="23"/>
                    </a:lnTo>
                    <a:lnTo>
                      <a:pt x="27" y="26"/>
                    </a:lnTo>
                    <a:lnTo>
                      <a:pt x="27" y="29"/>
                    </a:lnTo>
                    <a:lnTo>
                      <a:pt x="27" y="32"/>
                    </a:lnTo>
                    <a:lnTo>
                      <a:pt x="26" y="33"/>
                    </a:lnTo>
                    <a:lnTo>
                      <a:pt x="24" y="34"/>
                    </a:lnTo>
                    <a:lnTo>
                      <a:pt x="23" y="35"/>
                    </a:lnTo>
                    <a:lnTo>
                      <a:pt x="22" y="35"/>
                    </a:lnTo>
                    <a:lnTo>
                      <a:pt x="20" y="34"/>
                    </a:lnTo>
                    <a:lnTo>
                      <a:pt x="18" y="33"/>
                    </a:lnTo>
                    <a:lnTo>
                      <a:pt x="16" y="32"/>
                    </a:lnTo>
                    <a:lnTo>
                      <a:pt x="14" y="30"/>
                    </a:lnTo>
                    <a:lnTo>
                      <a:pt x="10" y="26"/>
                    </a:lnTo>
                    <a:lnTo>
                      <a:pt x="7" y="21"/>
                    </a:lnTo>
                    <a:lnTo>
                      <a:pt x="7" y="20"/>
                    </a:lnTo>
                    <a:lnTo>
                      <a:pt x="6" y="20"/>
                    </a:lnTo>
                    <a:lnTo>
                      <a:pt x="5" y="19"/>
                    </a:lnTo>
                    <a:lnTo>
                      <a:pt x="5" y="18"/>
                    </a:lnTo>
                    <a:lnTo>
                      <a:pt x="3" y="16"/>
                    </a:lnTo>
                    <a:lnTo>
                      <a:pt x="2" y="14"/>
                    </a:lnTo>
                    <a:lnTo>
                      <a:pt x="1" y="13"/>
                    </a:lnTo>
                    <a:lnTo>
                      <a:pt x="0" y="11"/>
                    </a:lnTo>
                    <a:lnTo>
                      <a:pt x="0" y="11"/>
                    </a:lnTo>
                    <a:lnTo>
                      <a:pt x="0" y="10"/>
                    </a:lnTo>
                    <a:lnTo>
                      <a:pt x="1" y="8"/>
                    </a:lnTo>
                    <a:lnTo>
                      <a:pt x="2" y="7"/>
                    </a:lnTo>
                    <a:lnTo>
                      <a:pt x="4" y="5"/>
                    </a:lnTo>
                    <a:lnTo>
                      <a:pt x="5" y="2"/>
                    </a:lnTo>
                    <a:lnTo>
                      <a:pt x="5" y="0"/>
                    </a:lnTo>
                    <a:lnTo>
                      <a:pt x="6" y="0"/>
                    </a:lnTo>
                    <a:lnTo>
                      <a:pt x="6" y="0"/>
                    </a:lnTo>
                    <a:lnTo>
                      <a:pt x="7" y="1"/>
                    </a:lnTo>
                    <a:lnTo>
                      <a:pt x="8" y="3"/>
                    </a:lnTo>
                    <a:lnTo>
                      <a:pt x="8" y="3"/>
                    </a:lnTo>
                    <a:lnTo>
                      <a:pt x="9"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8" name="Freeform 183"/>
              <p:cNvSpPr>
                <a:spLocks/>
              </p:cNvSpPr>
              <p:nvPr/>
            </p:nvSpPr>
            <p:spPr bwMode="auto">
              <a:xfrm>
                <a:off x="5138" y="1213"/>
                <a:ext cx="1" cy="2"/>
              </a:xfrm>
              <a:custGeom>
                <a:avLst/>
                <a:gdLst>
                  <a:gd name="T0" fmla="*/ 1 w 1"/>
                  <a:gd name="T1" fmla="*/ 2 h 2"/>
                  <a:gd name="T2" fmla="*/ 0 w 1"/>
                  <a:gd name="T3" fmla="*/ 2 h 2"/>
                  <a:gd name="T4" fmla="*/ 0 w 1"/>
                  <a:gd name="T5" fmla="*/ 2 h 2"/>
                  <a:gd name="T6" fmla="*/ 0 w 1"/>
                  <a:gd name="T7" fmla="*/ 1 h 2"/>
                  <a:gd name="T8" fmla="*/ 0 w 1"/>
                  <a:gd name="T9" fmla="*/ 0 h 2"/>
                  <a:gd name="T10" fmla="*/ 1 w 1"/>
                  <a:gd name="T11" fmla="*/ 1 h 2"/>
                  <a:gd name="T12" fmla="*/ 1 w 1"/>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 h="2">
                    <a:moveTo>
                      <a:pt x="1" y="2"/>
                    </a:moveTo>
                    <a:lnTo>
                      <a:pt x="0" y="2"/>
                    </a:lnTo>
                    <a:lnTo>
                      <a:pt x="0" y="2"/>
                    </a:lnTo>
                    <a:lnTo>
                      <a:pt x="0" y="1"/>
                    </a:lnTo>
                    <a:lnTo>
                      <a:pt x="0" y="0"/>
                    </a:lnTo>
                    <a:lnTo>
                      <a:pt x="1" y="1"/>
                    </a:lnTo>
                    <a:lnTo>
                      <a:pt x="1"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9" name="Freeform 184"/>
              <p:cNvSpPr>
                <a:spLocks/>
              </p:cNvSpPr>
              <p:nvPr/>
            </p:nvSpPr>
            <p:spPr bwMode="auto">
              <a:xfrm>
                <a:off x="5181" y="1213"/>
                <a:ext cx="7" cy="3"/>
              </a:xfrm>
              <a:custGeom>
                <a:avLst/>
                <a:gdLst>
                  <a:gd name="T0" fmla="*/ 7 w 7"/>
                  <a:gd name="T1" fmla="*/ 0 h 3"/>
                  <a:gd name="T2" fmla="*/ 5 w 7"/>
                  <a:gd name="T3" fmla="*/ 2 h 3"/>
                  <a:gd name="T4" fmla="*/ 3 w 7"/>
                  <a:gd name="T5" fmla="*/ 2 h 3"/>
                  <a:gd name="T6" fmla="*/ 2 w 7"/>
                  <a:gd name="T7" fmla="*/ 3 h 3"/>
                  <a:gd name="T8" fmla="*/ 0 w 7"/>
                  <a:gd name="T9" fmla="*/ 3 h 3"/>
                  <a:gd name="T10" fmla="*/ 7 w 7"/>
                  <a:gd name="T11" fmla="*/ 0 h 3"/>
                </a:gdLst>
                <a:ahLst/>
                <a:cxnLst>
                  <a:cxn ang="0">
                    <a:pos x="T0" y="T1"/>
                  </a:cxn>
                  <a:cxn ang="0">
                    <a:pos x="T2" y="T3"/>
                  </a:cxn>
                  <a:cxn ang="0">
                    <a:pos x="T4" y="T5"/>
                  </a:cxn>
                  <a:cxn ang="0">
                    <a:pos x="T6" y="T7"/>
                  </a:cxn>
                  <a:cxn ang="0">
                    <a:pos x="T8" y="T9"/>
                  </a:cxn>
                  <a:cxn ang="0">
                    <a:pos x="T10" y="T11"/>
                  </a:cxn>
                </a:cxnLst>
                <a:rect l="0" t="0" r="r" b="b"/>
                <a:pathLst>
                  <a:path w="7" h="3">
                    <a:moveTo>
                      <a:pt x="7" y="0"/>
                    </a:moveTo>
                    <a:lnTo>
                      <a:pt x="5" y="2"/>
                    </a:lnTo>
                    <a:lnTo>
                      <a:pt x="3" y="2"/>
                    </a:lnTo>
                    <a:lnTo>
                      <a:pt x="2" y="3"/>
                    </a:lnTo>
                    <a:lnTo>
                      <a:pt x="0" y="3"/>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0" name="Freeform 185"/>
              <p:cNvSpPr>
                <a:spLocks/>
              </p:cNvSpPr>
              <p:nvPr/>
            </p:nvSpPr>
            <p:spPr bwMode="auto">
              <a:xfrm>
                <a:off x="5170" y="1214"/>
                <a:ext cx="3" cy="4"/>
              </a:xfrm>
              <a:custGeom>
                <a:avLst/>
                <a:gdLst>
                  <a:gd name="T0" fmla="*/ 3 w 3"/>
                  <a:gd name="T1" fmla="*/ 0 h 4"/>
                  <a:gd name="T2" fmla="*/ 3 w 3"/>
                  <a:gd name="T3" fmla="*/ 1 h 4"/>
                  <a:gd name="T4" fmla="*/ 3 w 3"/>
                  <a:gd name="T5" fmla="*/ 2 h 4"/>
                  <a:gd name="T6" fmla="*/ 1 w 3"/>
                  <a:gd name="T7" fmla="*/ 4 h 4"/>
                  <a:gd name="T8" fmla="*/ 1 w 3"/>
                  <a:gd name="T9" fmla="*/ 2 h 4"/>
                  <a:gd name="T10" fmla="*/ 0 w 3"/>
                  <a:gd name="T11" fmla="*/ 2 h 4"/>
                  <a:gd name="T12" fmla="*/ 0 w 3"/>
                  <a:gd name="T13" fmla="*/ 1 h 4"/>
                  <a:gd name="T14" fmla="*/ 2 w 3"/>
                  <a:gd name="T15" fmla="*/ 0 h 4"/>
                  <a:gd name="T16" fmla="*/ 3 w 3"/>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4">
                    <a:moveTo>
                      <a:pt x="3" y="0"/>
                    </a:moveTo>
                    <a:lnTo>
                      <a:pt x="3" y="1"/>
                    </a:lnTo>
                    <a:lnTo>
                      <a:pt x="3" y="2"/>
                    </a:lnTo>
                    <a:lnTo>
                      <a:pt x="1" y="4"/>
                    </a:lnTo>
                    <a:lnTo>
                      <a:pt x="1" y="2"/>
                    </a:lnTo>
                    <a:lnTo>
                      <a:pt x="0" y="2"/>
                    </a:lnTo>
                    <a:lnTo>
                      <a:pt x="0" y="1"/>
                    </a:lnTo>
                    <a:lnTo>
                      <a:pt x="2" y="0"/>
                    </a:lnTo>
                    <a:lnTo>
                      <a:pt x="3"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1" name="Freeform 186"/>
              <p:cNvSpPr>
                <a:spLocks/>
              </p:cNvSpPr>
              <p:nvPr/>
            </p:nvSpPr>
            <p:spPr bwMode="auto">
              <a:xfrm>
                <a:off x="5201" y="1214"/>
                <a:ext cx="14" cy="12"/>
              </a:xfrm>
              <a:custGeom>
                <a:avLst/>
                <a:gdLst>
                  <a:gd name="T0" fmla="*/ 11 w 14"/>
                  <a:gd name="T1" fmla="*/ 1 h 12"/>
                  <a:gd name="T2" fmla="*/ 11 w 14"/>
                  <a:gd name="T3" fmla="*/ 2 h 12"/>
                  <a:gd name="T4" fmla="*/ 10 w 14"/>
                  <a:gd name="T5" fmla="*/ 3 h 12"/>
                  <a:gd name="T6" fmla="*/ 9 w 14"/>
                  <a:gd name="T7" fmla="*/ 3 h 12"/>
                  <a:gd name="T8" fmla="*/ 5 w 14"/>
                  <a:gd name="T9" fmla="*/ 4 h 12"/>
                  <a:gd name="T10" fmla="*/ 2 w 14"/>
                  <a:gd name="T11" fmla="*/ 6 h 12"/>
                  <a:gd name="T12" fmla="*/ 2 w 14"/>
                  <a:gd name="T13" fmla="*/ 6 h 12"/>
                  <a:gd name="T14" fmla="*/ 7 w 14"/>
                  <a:gd name="T15" fmla="*/ 5 h 12"/>
                  <a:gd name="T16" fmla="*/ 12 w 14"/>
                  <a:gd name="T17" fmla="*/ 3 h 12"/>
                  <a:gd name="T18" fmla="*/ 13 w 14"/>
                  <a:gd name="T19" fmla="*/ 5 h 12"/>
                  <a:gd name="T20" fmla="*/ 14 w 14"/>
                  <a:gd name="T21" fmla="*/ 6 h 12"/>
                  <a:gd name="T22" fmla="*/ 14 w 14"/>
                  <a:gd name="T23" fmla="*/ 7 h 12"/>
                  <a:gd name="T24" fmla="*/ 14 w 14"/>
                  <a:gd name="T25" fmla="*/ 8 h 12"/>
                  <a:gd name="T26" fmla="*/ 11 w 14"/>
                  <a:gd name="T27" fmla="*/ 9 h 12"/>
                  <a:gd name="T28" fmla="*/ 7 w 14"/>
                  <a:gd name="T29" fmla="*/ 10 h 12"/>
                  <a:gd name="T30" fmla="*/ 1 w 14"/>
                  <a:gd name="T31" fmla="*/ 12 h 12"/>
                  <a:gd name="T32" fmla="*/ 0 w 14"/>
                  <a:gd name="T33" fmla="*/ 10 h 12"/>
                  <a:gd name="T34" fmla="*/ 1 w 14"/>
                  <a:gd name="T35" fmla="*/ 9 h 12"/>
                  <a:gd name="T36" fmla="*/ 1 w 14"/>
                  <a:gd name="T37" fmla="*/ 9 h 12"/>
                  <a:gd name="T38" fmla="*/ 1 w 14"/>
                  <a:gd name="T39" fmla="*/ 9 h 12"/>
                  <a:gd name="T40" fmla="*/ 1 w 14"/>
                  <a:gd name="T41" fmla="*/ 8 h 12"/>
                  <a:gd name="T42" fmla="*/ 0 w 14"/>
                  <a:gd name="T43" fmla="*/ 6 h 12"/>
                  <a:gd name="T44" fmla="*/ 0 w 14"/>
                  <a:gd name="T45" fmla="*/ 3 h 12"/>
                  <a:gd name="T46" fmla="*/ 1 w 14"/>
                  <a:gd name="T47" fmla="*/ 3 h 12"/>
                  <a:gd name="T48" fmla="*/ 2 w 14"/>
                  <a:gd name="T49" fmla="*/ 3 h 12"/>
                  <a:gd name="T50" fmla="*/ 3 w 14"/>
                  <a:gd name="T51" fmla="*/ 3 h 12"/>
                  <a:gd name="T52" fmla="*/ 4 w 14"/>
                  <a:gd name="T53" fmla="*/ 2 h 12"/>
                  <a:gd name="T54" fmla="*/ 5 w 14"/>
                  <a:gd name="T55" fmla="*/ 2 h 12"/>
                  <a:gd name="T56" fmla="*/ 6 w 14"/>
                  <a:gd name="T57" fmla="*/ 1 h 12"/>
                  <a:gd name="T58" fmla="*/ 8 w 14"/>
                  <a:gd name="T59" fmla="*/ 1 h 12"/>
                  <a:gd name="T60" fmla="*/ 9 w 14"/>
                  <a:gd name="T61" fmla="*/ 1 h 12"/>
                  <a:gd name="T62" fmla="*/ 11 w 14"/>
                  <a:gd name="T63" fmla="*/ 0 h 12"/>
                  <a:gd name="T64" fmla="*/ 11 w 14"/>
                  <a:gd name="T65"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 h="12">
                    <a:moveTo>
                      <a:pt x="11" y="1"/>
                    </a:moveTo>
                    <a:lnTo>
                      <a:pt x="11" y="2"/>
                    </a:lnTo>
                    <a:lnTo>
                      <a:pt x="10" y="3"/>
                    </a:lnTo>
                    <a:lnTo>
                      <a:pt x="9" y="3"/>
                    </a:lnTo>
                    <a:lnTo>
                      <a:pt x="5" y="4"/>
                    </a:lnTo>
                    <a:lnTo>
                      <a:pt x="2" y="6"/>
                    </a:lnTo>
                    <a:lnTo>
                      <a:pt x="2" y="6"/>
                    </a:lnTo>
                    <a:lnTo>
                      <a:pt x="7" y="5"/>
                    </a:lnTo>
                    <a:lnTo>
                      <a:pt x="12" y="3"/>
                    </a:lnTo>
                    <a:lnTo>
                      <a:pt x="13" y="5"/>
                    </a:lnTo>
                    <a:lnTo>
                      <a:pt x="14" y="6"/>
                    </a:lnTo>
                    <a:lnTo>
                      <a:pt x="14" y="7"/>
                    </a:lnTo>
                    <a:lnTo>
                      <a:pt x="14" y="8"/>
                    </a:lnTo>
                    <a:lnTo>
                      <a:pt x="11" y="9"/>
                    </a:lnTo>
                    <a:lnTo>
                      <a:pt x="7" y="10"/>
                    </a:lnTo>
                    <a:lnTo>
                      <a:pt x="1" y="12"/>
                    </a:lnTo>
                    <a:lnTo>
                      <a:pt x="0" y="10"/>
                    </a:lnTo>
                    <a:lnTo>
                      <a:pt x="1" y="9"/>
                    </a:lnTo>
                    <a:lnTo>
                      <a:pt x="1" y="9"/>
                    </a:lnTo>
                    <a:lnTo>
                      <a:pt x="1" y="9"/>
                    </a:lnTo>
                    <a:lnTo>
                      <a:pt x="1" y="8"/>
                    </a:lnTo>
                    <a:lnTo>
                      <a:pt x="0" y="6"/>
                    </a:lnTo>
                    <a:lnTo>
                      <a:pt x="0" y="3"/>
                    </a:lnTo>
                    <a:lnTo>
                      <a:pt x="1" y="3"/>
                    </a:lnTo>
                    <a:lnTo>
                      <a:pt x="2" y="3"/>
                    </a:lnTo>
                    <a:lnTo>
                      <a:pt x="3" y="3"/>
                    </a:lnTo>
                    <a:lnTo>
                      <a:pt x="4" y="2"/>
                    </a:lnTo>
                    <a:lnTo>
                      <a:pt x="5" y="2"/>
                    </a:lnTo>
                    <a:lnTo>
                      <a:pt x="6" y="1"/>
                    </a:lnTo>
                    <a:lnTo>
                      <a:pt x="8" y="1"/>
                    </a:lnTo>
                    <a:lnTo>
                      <a:pt x="9" y="1"/>
                    </a:lnTo>
                    <a:lnTo>
                      <a:pt x="11" y="0"/>
                    </a:lnTo>
                    <a:lnTo>
                      <a:pt x="1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2" name="Freeform 187"/>
              <p:cNvSpPr>
                <a:spLocks/>
              </p:cNvSpPr>
              <p:nvPr/>
            </p:nvSpPr>
            <p:spPr bwMode="auto">
              <a:xfrm>
                <a:off x="5105" y="1215"/>
                <a:ext cx="20" cy="14"/>
              </a:xfrm>
              <a:custGeom>
                <a:avLst/>
                <a:gdLst>
                  <a:gd name="T0" fmla="*/ 19 w 20"/>
                  <a:gd name="T1" fmla="*/ 5 h 14"/>
                  <a:gd name="T2" fmla="*/ 18 w 20"/>
                  <a:gd name="T3" fmla="*/ 6 h 14"/>
                  <a:gd name="T4" fmla="*/ 16 w 20"/>
                  <a:gd name="T5" fmla="*/ 7 h 14"/>
                  <a:gd name="T6" fmla="*/ 13 w 20"/>
                  <a:gd name="T7" fmla="*/ 8 h 14"/>
                  <a:gd name="T8" fmla="*/ 10 w 20"/>
                  <a:gd name="T9" fmla="*/ 10 h 14"/>
                  <a:gd name="T10" fmla="*/ 7 w 20"/>
                  <a:gd name="T11" fmla="*/ 12 h 14"/>
                  <a:gd name="T12" fmla="*/ 4 w 20"/>
                  <a:gd name="T13" fmla="*/ 13 h 14"/>
                  <a:gd name="T14" fmla="*/ 1 w 20"/>
                  <a:gd name="T15" fmla="*/ 14 h 14"/>
                  <a:gd name="T16" fmla="*/ 1 w 20"/>
                  <a:gd name="T17" fmla="*/ 13 h 14"/>
                  <a:gd name="T18" fmla="*/ 1 w 20"/>
                  <a:gd name="T19" fmla="*/ 12 h 14"/>
                  <a:gd name="T20" fmla="*/ 1 w 20"/>
                  <a:gd name="T21" fmla="*/ 11 h 14"/>
                  <a:gd name="T22" fmla="*/ 10 w 20"/>
                  <a:gd name="T23" fmla="*/ 7 h 14"/>
                  <a:gd name="T24" fmla="*/ 18 w 20"/>
                  <a:gd name="T25" fmla="*/ 3 h 14"/>
                  <a:gd name="T26" fmla="*/ 15 w 20"/>
                  <a:gd name="T27" fmla="*/ 4 h 14"/>
                  <a:gd name="T28" fmla="*/ 12 w 20"/>
                  <a:gd name="T29" fmla="*/ 6 h 14"/>
                  <a:gd name="T30" fmla="*/ 0 w 20"/>
                  <a:gd name="T31" fmla="*/ 11 h 14"/>
                  <a:gd name="T32" fmla="*/ 0 w 20"/>
                  <a:gd name="T33" fmla="*/ 10 h 14"/>
                  <a:gd name="T34" fmla="*/ 0 w 20"/>
                  <a:gd name="T35" fmla="*/ 9 h 14"/>
                  <a:gd name="T36" fmla="*/ 10 w 20"/>
                  <a:gd name="T37" fmla="*/ 4 h 14"/>
                  <a:gd name="T38" fmla="*/ 15 w 20"/>
                  <a:gd name="T39" fmla="*/ 2 h 14"/>
                  <a:gd name="T40" fmla="*/ 20 w 20"/>
                  <a:gd name="T41" fmla="*/ 0 h 14"/>
                  <a:gd name="T42" fmla="*/ 20 w 20"/>
                  <a:gd name="T43" fmla="*/ 1 h 14"/>
                  <a:gd name="T44" fmla="*/ 20 w 20"/>
                  <a:gd name="T45" fmla="*/ 3 h 14"/>
                  <a:gd name="T46" fmla="*/ 20 w 20"/>
                  <a:gd name="T47" fmla="*/ 4 h 14"/>
                  <a:gd name="T48" fmla="*/ 19 w 20"/>
                  <a:gd name="T49" fmla="*/ 5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 h="14">
                    <a:moveTo>
                      <a:pt x="19" y="5"/>
                    </a:moveTo>
                    <a:lnTo>
                      <a:pt x="18" y="6"/>
                    </a:lnTo>
                    <a:lnTo>
                      <a:pt x="16" y="7"/>
                    </a:lnTo>
                    <a:lnTo>
                      <a:pt x="13" y="8"/>
                    </a:lnTo>
                    <a:lnTo>
                      <a:pt x="10" y="10"/>
                    </a:lnTo>
                    <a:lnTo>
                      <a:pt x="7" y="12"/>
                    </a:lnTo>
                    <a:lnTo>
                      <a:pt x="4" y="13"/>
                    </a:lnTo>
                    <a:lnTo>
                      <a:pt x="1" y="14"/>
                    </a:lnTo>
                    <a:lnTo>
                      <a:pt x="1" y="13"/>
                    </a:lnTo>
                    <a:lnTo>
                      <a:pt x="1" y="12"/>
                    </a:lnTo>
                    <a:lnTo>
                      <a:pt x="1" y="11"/>
                    </a:lnTo>
                    <a:lnTo>
                      <a:pt x="10" y="7"/>
                    </a:lnTo>
                    <a:lnTo>
                      <a:pt x="18" y="3"/>
                    </a:lnTo>
                    <a:lnTo>
                      <a:pt x="15" y="4"/>
                    </a:lnTo>
                    <a:lnTo>
                      <a:pt x="12" y="6"/>
                    </a:lnTo>
                    <a:lnTo>
                      <a:pt x="0" y="11"/>
                    </a:lnTo>
                    <a:lnTo>
                      <a:pt x="0" y="10"/>
                    </a:lnTo>
                    <a:lnTo>
                      <a:pt x="0" y="9"/>
                    </a:lnTo>
                    <a:lnTo>
                      <a:pt x="10" y="4"/>
                    </a:lnTo>
                    <a:lnTo>
                      <a:pt x="15" y="2"/>
                    </a:lnTo>
                    <a:lnTo>
                      <a:pt x="20" y="0"/>
                    </a:lnTo>
                    <a:lnTo>
                      <a:pt x="20" y="1"/>
                    </a:lnTo>
                    <a:lnTo>
                      <a:pt x="20" y="3"/>
                    </a:lnTo>
                    <a:lnTo>
                      <a:pt x="20" y="4"/>
                    </a:lnTo>
                    <a:lnTo>
                      <a:pt x="19" y="5"/>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3" name="Freeform 188"/>
              <p:cNvSpPr>
                <a:spLocks/>
              </p:cNvSpPr>
              <p:nvPr/>
            </p:nvSpPr>
            <p:spPr bwMode="auto">
              <a:xfrm>
                <a:off x="5073" y="1215"/>
                <a:ext cx="7" cy="32"/>
              </a:xfrm>
              <a:custGeom>
                <a:avLst/>
                <a:gdLst>
                  <a:gd name="T0" fmla="*/ 3 w 7"/>
                  <a:gd name="T1" fmla="*/ 0 h 32"/>
                  <a:gd name="T2" fmla="*/ 3 w 7"/>
                  <a:gd name="T3" fmla="*/ 3 h 32"/>
                  <a:gd name="T4" fmla="*/ 3 w 7"/>
                  <a:gd name="T5" fmla="*/ 7 h 32"/>
                  <a:gd name="T6" fmla="*/ 3 w 7"/>
                  <a:gd name="T7" fmla="*/ 10 h 32"/>
                  <a:gd name="T8" fmla="*/ 2 w 7"/>
                  <a:gd name="T9" fmla="*/ 13 h 32"/>
                  <a:gd name="T10" fmla="*/ 2 w 7"/>
                  <a:gd name="T11" fmla="*/ 13 h 32"/>
                  <a:gd name="T12" fmla="*/ 3 w 7"/>
                  <a:gd name="T13" fmla="*/ 14 h 32"/>
                  <a:gd name="T14" fmla="*/ 4 w 7"/>
                  <a:gd name="T15" fmla="*/ 14 h 32"/>
                  <a:gd name="T16" fmla="*/ 6 w 7"/>
                  <a:gd name="T17" fmla="*/ 14 h 32"/>
                  <a:gd name="T18" fmla="*/ 7 w 7"/>
                  <a:gd name="T19" fmla="*/ 14 h 32"/>
                  <a:gd name="T20" fmla="*/ 7 w 7"/>
                  <a:gd name="T21" fmla="*/ 15 h 32"/>
                  <a:gd name="T22" fmla="*/ 6 w 7"/>
                  <a:gd name="T23" fmla="*/ 16 h 32"/>
                  <a:gd name="T24" fmla="*/ 4 w 7"/>
                  <a:gd name="T25" fmla="*/ 17 h 32"/>
                  <a:gd name="T26" fmla="*/ 4 w 7"/>
                  <a:gd name="T27" fmla="*/ 18 h 32"/>
                  <a:gd name="T28" fmla="*/ 3 w 7"/>
                  <a:gd name="T29" fmla="*/ 20 h 32"/>
                  <a:gd name="T30" fmla="*/ 3 w 7"/>
                  <a:gd name="T31" fmla="*/ 23 h 32"/>
                  <a:gd name="T32" fmla="*/ 3 w 7"/>
                  <a:gd name="T33" fmla="*/ 25 h 32"/>
                  <a:gd name="T34" fmla="*/ 3 w 7"/>
                  <a:gd name="T35" fmla="*/ 28 h 32"/>
                  <a:gd name="T36" fmla="*/ 4 w 7"/>
                  <a:gd name="T37" fmla="*/ 32 h 32"/>
                  <a:gd name="T38" fmla="*/ 3 w 7"/>
                  <a:gd name="T39" fmla="*/ 32 h 32"/>
                  <a:gd name="T40" fmla="*/ 2 w 7"/>
                  <a:gd name="T41" fmla="*/ 32 h 32"/>
                  <a:gd name="T42" fmla="*/ 2 w 7"/>
                  <a:gd name="T43" fmla="*/ 30 h 32"/>
                  <a:gd name="T44" fmla="*/ 2 w 7"/>
                  <a:gd name="T45" fmla="*/ 28 h 32"/>
                  <a:gd name="T46" fmla="*/ 2 w 7"/>
                  <a:gd name="T47" fmla="*/ 26 h 32"/>
                  <a:gd name="T48" fmla="*/ 1 w 7"/>
                  <a:gd name="T49" fmla="*/ 25 h 32"/>
                  <a:gd name="T50" fmla="*/ 1 w 7"/>
                  <a:gd name="T51" fmla="*/ 24 h 32"/>
                  <a:gd name="T52" fmla="*/ 1 w 7"/>
                  <a:gd name="T53" fmla="*/ 23 h 32"/>
                  <a:gd name="T54" fmla="*/ 2 w 7"/>
                  <a:gd name="T55" fmla="*/ 21 h 32"/>
                  <a:gd name="T56" fmla="*/ 2 w 7"/>
                  <a:gd name="T57" fmla="*/ 20 h 32"/>
                  <a:gd name="T58" fmla="*/ 2 w 7"/>
                  <a:gd name="T59" fmla="*/ 19 h 32"/>
                  <a:gd name="T60" fmla="*/ 2 w 7"/>
                  <a:gd name="T61" fmla="*/ 18 h 32"/>
                  <a:gd name="T62" fmla="*/ 2 w 7"/>
                  <a:gd name="T63" fmla="*/ 17 h 32"/>
                  <a:gd name="T64" fmla="*/ 1 w 7"/>
                  <a:gd name="T65" fmla="*/ 17 h 32"/>
                  <a:gd name="T66" fmla="*/ 1 w 7"/>
                  <a:gd name="T67" fmla="*/ 16 h 32"/>
                  <a:gd name="T68" fmla="*/ 1 w 7"/>
                  <a:gd name="T69" fmla="*/ 15 h 32"/>
                  <a:gd name="T70" fmla="*/ 2 w 7"/>
                  <a:gd name="T71" fmla="*/ 13 h 32"/>
                  <a:gd name="T72" fmla="*/ 2 w 7"/>
                  <a:gd name="T73" fmla="*/ 12 h 32"/>
                  <a:gd name="T74" fmla="*/ 2 w 7"/>
                  <a:gd name="T75" fmla="*/ 7 h 32"/>
                  <a:gd name="T76" fmla="*/ 1 w 7"/>
                  <a:gd name="T77" fmla="*/ 2 h 32"/>
                  <a:gd name="T78" fmla="*/ 1 w 7"/>
                  <a:gd name="T79" fmla="*/ 1 h 32"/>
                  <a:gd name="T80" fmla="*/ 0 w 7"/>
                  <a:gd name="T81" fmla="*/ 1 h 32"/>
                  <a:gd name="T82" fmla="*/ 0 w 7"/>
                  <a:gd name="T83" fmla="*/ 1 h 32"/>
                  <a:gd name="T84" fmla="*/ 0 w 7"/>
                  <a:gd name="T85" fmla="*/ 0 h 32"/>
                  <a:gd name="T86" fmla="*/ 0 w 7"/>
                  <a:gd name="T87" fmla="*/ 0 h 32"/>
                  <a:gd name="T88" fmla="*/ 1 w 7"/>
                  <a:gd name="T89" fmla="*/ 0 h 32"/>
                  <a:gd name="T90" fmla="*/ 2 w 7"/>
                  <a:gd name="T91" fmla="*/ 0 h 32"/>
                  <a:gd name="T92" fmla="*/ 3 w 7"/>
                  <a:gd name="T93"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 h="32">
                    <a:moveTo>
                      <a:pt x="3" y="0"/>
                    </a:moveTo>
                    <a:lnTo>
                      <a:pt x="3" y="3"/>
                    </a:lnTo>
                    <a:lnTo>
                      <a:pt x="3" y="7"/>
                    </a:lnTo>
                    <a:lnTo>
                      <a:pt x="3" y="10"/>
                    </a:lnTo>
                    <a:lnTo>
                      <a:pt x="2" y="13"/>
                    </a:lnTo>
                    <a:lnTo>
                      <a:pt x="2" y="13"/>
                    </a:lnTo>
                    <a:lnTo>
                      <a:pt x="3" y="14"/>
                    </a:lnTo>
                    <a:lnTo>
                      <a:pt x="4" y="14"/>
                    </a:lnTo>
                    <a:lnTo>
                      <a:pt x="6" y="14"/>
                    </a:lnTo>
                    <a:lnTo>
                      <a:pt x="7" y="14"/>
                    </a:lnTo>
                    <a:lnTo>
                      <a:pt x="7" y="15"/>
                    </a:lnTo>
                    <a:lnTo>
                      <a:pt x="6" y="16"/>
                    </a:lnTo>
                    <a:lnTo>
                      <a:pt x="4" y="17"/>
                    </a:lnTo>
                    <a:lnTo>
                      <a:pt x="4" y="18"/>
                    </a:lnTo>
                    <a:lnTo>
                      <a:pt x="3" y="20"/>
                    </a:lnTo>
                    <a:lnTo>
                      <a:pt x="3" y="23"/>
                    </a:lnTo>
                    <a:lnTo>
                      <a:pt x="3" y="25"/>
                    </a:lnTo>
                    <a:lnTo>
                      <a:pt x="3" y="28"/>
                    </a:lnTo>
                    <a:lnTo>
                      <a:pt x="4" y="32"/>
                    </a:lnTo>
                    <a:lnTo>
                      <a:pt x="3" y="32"/>
                    </a:lnTo>
                    <a:lnTo>
                      <a:pt x="2" y="32"/>
                    </a:lnTo>
                    <a:lnTo>
                      <a:pt x="2" y="30"/>
                    </a:lnTo>
                    <a:lnTo>
                      <a:pt x="2" y="28"/>
                    </a:lnTo>
                    <a:lnTo>
                      <a:pt x="2" y="26"/>
                    </a:lnTo>
                    <a:lnTo>
                      <a:pt x="1" y="25"/>
                    </a:lnTo>
                    <a:lnTo>
                      <a:pt x="1" y="24"/>
                    </a:lnTo>
                    <a:lnTo>
                      <a:pt x="1" y="23"/>
                    </a:lnTo>
                    <a:lnTo>
                      <a:pt x="2" y="21"/>
                    </a:lnTo>
                    <a:lnTo>
                      <a:pt x="2" y="20"/>
                    </a:lnTo>
                    <a:lnTo>
                      <a:pt x="2" y="19"/>
                    </a:lnTo>
                    <a:lnTo>
                      <a:pt x="2" y="18"/>
                    </a:lnTo>
                    <a:lnTo>
                      <a:pt x="2" y="17"/>
                    </a:lnTo>
                    <a:lnTo>
                      <a:pt x="1" y="17"/>
                    </a:lnTo>
                    <a:lnTo>
                      <a:pt x="1" y="16"/>
                    </a:lnTo>
                    <a:lnTo>
                      <a:pt x="1" y="15"/>
                    </a:lnTo>
                    <a:lnTo>
                      <a:pt x="2" y="13"/>
                    </a:lnTo>
                    <a:lnTo>
                      <a:pt x="2" y="12"/>
                    </a:lnTo>
                    <a:lnTo>
                      <a:pt x="2" y="7"/>
                    </a:lnTo>
                    <a:lnTo>
                      <a:pt x="1" y="2"/>
                    </a:lnTo>
                    <a:lnTo>
                      <a:pt x="1" y="1"/>
                    </a:lnTo>
                    <a:lnTo>
                      <a:pt x="0" y="1"/>
                    </a:lnTo>
                    <a:lnTo>
                      <a:pt x="0" y="1"/>
                    </a:lnTo>
                    <a:lnTo>
                      <a:pt x="0" y="0"/>
                    </a:lnTo>
                    <a:lnTo>
                      <a:pt x="0" y="0"/>
                    </a:lnTo>
                    <a:lnTo>
                      <a:pt x="1" y="0"/>
                    </a:lnTo>
                    <a:lnTo>
                      <a:pt x="2" y="0"/>
                    </a:lnTo>
                    <a:lnTo>
                      <a:pt x="3" y="0"/>
                    </a:lnTo>
                    <a:close/>
                  </a:path>
                </a:pathLst>
              </a:custGeom>
              <a:solidFill>
                <a:srgbClr val="80FF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4" name="Freeform 189"/>
              <p:cNvSpPr>
                <a:spLocks/>
              </p:cNvSpPr>
              <p:nvPr/>
            </p:nvSpPr>
            <p:spPr bwMode="auto">
              <a:xfrm>
                <a:off x="5136" y="1216"/>
                <a:ext cx="5" cy="2"/>
              </a:xfrm>
              <a:custGeom>
                <a:avLst/>
                <a:gdLst>
                  <a:gd name="T0" fmla="*/ 5 w 5"/>
                  <a:gd name="T1" fmla="*/ 1 h 2"/>
                  <a:gd name="T2" fmla="*/ 3 w 5"/>
                  <a:gd name="T3" fmla="*/ 2 h 2"/>
                  <a:gd name="T4" fmla="*/ 2 w 5"/>
                  <a:gd name="T5" fmla="*/ 2 h 2"/>
                  <a:gd name="T6" fmla="*/ 0 w 5"/>
                  <a:gd name="T7" fmla="*/ 2 h 2"/>
                  <a:gd name="T8" fmla="*/ 1 w 5"/>
                  <a:gd name="T9" fmla="*/ 1 h 2"/>
                  <a:gd name="T10" fmla="*/ 1 w 5"/>
                  <a:gd name="T11" fmla="*/ 0 h 2"/>
                  <a:gd name="T12" fmla="*/ 1 w 5"/>
                  <a:gd name="T13" fmla="*/ 0 h 2"/>
                  <a:gd name="T14" fmla="*/ 2 w 5"/>
                  <a:gd name="T15" fmla="*/ 0 h 2"/>
                  <a:gd name="T16" fmla="*/ 4 w 5"/>
                  <a:gd name="T17" fmla="*/ 0 h 2"/>
                  <a:gd name="T18" fmla="*/ 5 w 5"/>
                  <a:gd name="T19" fmla="*/ 1 h 2"/>
                  <a:gd name="T20" fmla="*/ 5 w 5"/>
                  <a:gd name="T21"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2">
                    <a:moveTo>
                      <a:pt x="5" y="1"/>
                    </a:moveTo>
                    <a:lnTo>
                      <a:pt x="3" y="2"/>
                    </a:lnTo>
                    <a:lnTo>
                      <a:pt x="2" y="2"/>
                    </a:lnTo>
                    <a:lnTo>
                      <a:pt x="0" y="2"/>
                    </a:lnTo>
                    <a:lnTo>
                      <a:pt x="1" y="1"/>
                    </a:lnTo>
                    <a:lnTo>
                      <a:pt x="1" y="0"/>
                    </a:lnTo>
                    <a:lnTo>
                      <a:pt x="1" y="0"/>
                    </a:lnTo>
                    <a:lnTo>
                      <a:pt x="2" y="0"/>
                    </a:lnTo>
                    <a:lnTo>
                      <a:pt x="4" y="0"/>
                    </a:lnTo>
                    <a:lnTo>
                      <a:pt x="5" y="1"/>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5" name="Freeform 190"/>
              <p:cNvSpPr>
                <a:spLocks/>
              </p:cNvSpPr>
              <p:nvPr/>
            </p:nvSpPr>
            <p:spPr bwMode="auto">
              <a:xfrm>
                <a:off x="5180" y="1217"/>
                <a:ext cx="8" cy="3"/>
              </a:xfrm>
              <a:custGeom>
                <a:avLst/>
                <a:gdLst>
                  <a:gd name="T0" fmla="*/ 8 w 8"/>
                  <a:gd name="T1" fmla="*/ 0 h 3"/>
                  <a:gd name="T2" fmla="*/ 6 w 8"/>
                  <a:gd name="T3" fmla="*/ 1 h 3"/>
                  <a:gd name="T4" fmla="*/ 4 w 8"/>
                  <a:gd name="T5" fmla="*/ 1 h 3"/>
                  <a:gd name="T6" fmla="*/ 2 w 8"/>
                  <a:gd name="T7" fmla="*/ 2 h 3"/>
                  <a:gd name="T8" fmla="*/ 0 w 8"/>
                  <a:gd name="T9" fmla="*/ 3 h 3"/>
                  <a:gd name="T10" fmla="*/ 2 w 8"/>
                  <a:gd name="T11" fmla="*/ 2 h 3"/>
                  <a:gd name="T12" fmla="*/ 4 w 8"/>
                  <a:gd name="T13" fmla="*/ 1 h 3"/>
                  <a:gd name="T14" fmla="*/ 8 w 8"/>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3">
                    <a:moveTo>
                      <a:pt x="8" y="0"/>
                    </a:moveTo>
                    <a:lnTo>
                      <a:pt x="6" y="1"/>
                    </a:lnTo>
                    <a:lnTo>
                      <a:pt x="4" y="1"/>
                    </a:lnTo>
                    <a:lnTo>
                      <a:pt x="2" y="2"/>
                    </a:lnTo>
                    <a:lnTo>
                      <a:pt x="0" y="3"/>
                    </a:lnTo>
                    <a:lnTo>
                      <a:pt x="2" y="2"/>
                    </a:lnTo>
                    <a:lnTo>
                      <a:pt x="4" y="1"/>
                    </a:lnTo>
                    <a:lnTo>
                      <a:pt x="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6" name="Freeform 191"/>
              <p:cNvSpPr>
                <a:spLocks/>
              </p:cNvSpPr>
              <p:nvPr/>
            </p:nvSpPr>
            <p:spPr bwMode="auto">
              <a:xfrm>
                <a:off x="5078" y="1218"/>
                <a:ext cx="5" cy="5"/>
              </a:xfrm>
              <a:custGeom>
                <a:avLst/>
                <a:gdLst>
                  <a:gd name="T0" fmla="*/ 4 w 5"/>
                  <a:gd name="T1" fmla="*/ 4 h 5"/>
                  <a:gd name="T2" fmla="*/ 5 w 5"/>
                  <a:gd name="T3" fmla="*/ 5 h 5"/>
                  <a:gd name="T4" fmla="*/ 4 w 5"/>
                  <a:gd name="T5" fmla="*/ 5 h 5"/>
                  <a:gd name="T6" fmla="*/ 3 w 5"/>
                  <a:gd name="T7" fmla="*/ 5 h 5"/>
                  <a:gd name="T8" fmla="*/ 2 w 5"/>
                  <a:gd name="T9" fmla="*/ 4 h 5"/>
                  <a:gd name="T10" fmla="*/ 2 w 5"/>
                  <a:gd name="T11" fmla="*/ 4 h 5"/>
                  <a:gd name="T12" fmla="*/ 1 w 5"/>
                  <a:gd name="T13" fmla="*/ 3 h 5"/>
                  <a:gd name="T14" fmla="*/ 1 w 5"/>
                  <a:gd name="T15" fmla="*/ 3 h 5"/>
                  <a:gd name="T16" fmla="*/ 0 w 5"/>
                  <a:gd name="T17" fmla="*/ 2 h 5"/>
                  <a:gd name="T18" fmla="*/ 0 w 5"/>
                  <a:gd name="T19" fmla="*/ 2 h 5"/>
                  <a:gd name="T20" fmla="*/ 0 w 5"/>
                  <a:gd name="T21" fmla="*/ 1 h 5"/>
                  <a:gd name="T22" fmla="*/ 1 w 5"/>
                  <a:gd name="T23" fmla="*/ 0 h 5"/>
                  <a:gd name="T24" fmla="*/ 2 w 5"/>
                  <a:gd name="T25" fmla="*/ 1 h 5"/>
                  <a:gd name="T26" fmla="*/ 3 w 5"/>
                  <a:gd name="T27" fmla="*/ 1 h 5"/>
                  <a:gd name="T28" fmla="*/ 4 w 5"/>
                  <a:gd name="T29" fmla="*/ 2 h 5"/>
                  <a:gd name="T30" fmla="*/ 4 w 5"/>
                  <a:gd name="T31" fmla="*/ 2 h 5"/>
                  <a:gd name="T32" fmla="*/ 4 w 5"/>
                  <a:gd name="T33" fmla="*/ 3 h 5"/>
                  <a:gd name="T34" fmla="*/ 4 w 5"/>
                  <a:gd name="T35"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 h="5">
                    <a:moveTo>
                      <a:pt x="4" y="4"/>
                    </a:moveTo>
                    <a:lnTo>
                      <a:pt x="5" y="5"/>
                    </a:lnTo>
                    <a:lnTo>
                      <a:pt x="4" y="5"/>
                    </a:lnTo>
                    <a:lnTo>
                      <a:pt x="3" y="5"/>
                    </a:lnTo>
                    <a:lnTo>
                      <a:pt x="2" y="4"/>
                    </a:lnTo>
                    <a:lnTo>
                      <a:pt x="2" y="4"/>
                    </a:lnTo>
                    <a:lnTo>
                      <a:pt x="1" y="3"/>
                    </a:lnTo>
                    <a:lnTo>
                      <a:pt x="1" y="3"/>
                    </a:lnTo>
                    <a:lnTo>
                      <a:pt x="0" y="2"/>
                    </a:lnTo>
                    <a:lnTo>
                      <a:pt x="0" y="2"/>
                    </a:lnTo>
                    <a:lnTo>
                      <a:pt x="0" y="1"/>
                    </a:lnTo>
                    <a:lnTo>
                      <a:pt x="1" y="0"/>
                    </a:lnTo>
                    <a:lnTo>
                      <a:pt x="2" y="1"/>
                    </a:lnTo>
                    <a:lnTo>
                      <a:pt x="3" y="1"/>
                    </a:lnTo>
                    <a:lnTo>
                      <a:pt x="4" y="2"/>
                    </a:lnTo>
                    <a:lnTo>
                      <a:pt x="4" y="2"/>
                    </a:lnTo>
                    <a:lnTo>
                      <a:pt x="4" y="3"/>
                    </a:lnTo>
                    <a:lnTo>
                      <a:pt x="4"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7" name="Freeform 192"/>
              <p:cNvSpPr>
                <a:spLocks/>
              </p:cNvSpPr>
              <p:nvPr/>
            </p:nvSpPr>
            <p:spPr bwMode="auto">
              <a:xfrm>
                <a:off x="5133" y="1218"/>
                <a:ext cx="14" cy="10"/>
              </a:xfrm>
              <a:custGeom>
                <a:avLst/>
                <a:gdLst>
                  <a:gd name="T0" fmla="*/ 10 w 14"/>
                  <a:gd name="T1" fmla="*/ 1 h 10"/>
                  <a:gd name="T2" fmla="*/ 10 w 14"/>
                  <a:gd name="T3" fmla="*/ 1 h 10"/>
                  <a:gd name="T4" fmla="*/ 5 w 14"/>
                  <a:gd name="T5" fmla="*/ 2 h 10"/>
                  <a:gd name="T6" fmla="*/ 3 w 14"/>
                  <a:gd name="T7" fmla="*/ 3 h 10"/>
                  <a:gd name="T8" fmla="*/ 2 w 14"/>
                  <a:gd name="T9" fmla="*/ 3 h 10"/>
                  <a:gd name="T10" fmla="*/ 1 w 14"/>
                  <a:gd name="T11" fmla="*/ 4 h 10"/>
                  <a:gd name="T12" fmla="*/ 4 w 14"/>
                  <a:gd name="T13" fmla="*/ 3 h 10"/>
                  <a:gd name="T14" fmla="*/ 7 w 14"/>
                  <a:gd name="T15" fmla="*/ 2 h 10"/>
                  <a:gd name="T16" fmla="*/ 11 w 14"/>
                  <a:gd name="T17" fmla="*/ 2 h 10"/>
                  <a:gd name="T18" fmla="*/ 13 w 14"/>
                  <a:gd name="T19" fmla="*/ 4 h 10"/>
                  <a:gd name="T20" fmla="*/ 14 w 14"/>
                  <a:gd name="T21" fmla="*/ 4 h 10"/>
                  <a:gd name="T22" fmla="*/ 14 w 14"/>
                  <a:gd name="T23" fmla="*/ 5 h 10"/>
                  <a:gd name="T24" fmla="*/ 12 w 14"/>
                  <a:gd name="T25" fmla="*/ 7 h 10"/>
                  <a:gd name="T26" fmla="*/ 9 w 14"/>
                  <a:gd name="T27" fmla="*/ 8 h 10"/>
                  <a:gd name="T28" fmla="*/ 6 w 14"/>
                  <a:gd name="T29" fmla="*/ 9 h 10"/>
                  <a:gd name="T30" fmla="*/ 3 w 14"/>
                  <a:gd name="T31" fmla="*/ 10 h 10"/>
                  <a:gd name="T32" fmla="*/ 2 w 14"/>
                  <a:gd name="T33" fmla="*/ 9 h 10"/>
                  <a:gd name="T34" fmla="*/ 1 w 14"/>
                  <a:gd name="T35" fmla="*/ 7 h 10"/>
                  <a:gd name="T36" fmla="*/ 0 w 14"/>
                  <a:gd name="T37" fmla="*/ 6 h 10"/>
                  <a:gd name="T38" fmla="*/ 0 w 14"/>
                  <a:gd name="T39" fmla="*/ 6 h 10"/>
                  <a:gd name="T40" fmla="*/ 0 w 14"/>
                  <a:gd name="T41" fmla="*/ 5 h 10"/>
                  <a:gd name="T42" fmla="*/ 0 w 14"/>
                  <a:gd name="T43" fmla="*/ 3 h 10"/>
                  <a:gd name="T44" fmla="*/ 1 w 14"/>
                  <a:gd name="T45" fmla="*/ 2 h 10"/>
                  <a:gd name="T46" fmla="*/ 2 w 14"/>
                  <a:gd name="T47" fmla="*/ 1 h 10"/>
                  <a:gd name="T48" fmla="*/ 3 w 14"/>
                  <a:gd name="T49" fmla="*/ 1 h 10"/>
                  <a:gd name="T50" fmla="*/ 4 w 14"/>
                  <a:gd name="T51" fmla="*/ 0 h 10"/>
                  <a:gd name="T52" fmla="*/ 6 w 14"/>
                  <a:gd name="T53" fmla="*/ 0 h 10"/>
                  <a:gd name="T54" fmla="*/ 7 w 14"/>
                  <a:gd name="T55" fmla="*/ 0 h 10"/>
                  <a:gd name="T56" fmla="*/ 8 w 14"/>
                  <a:gd name="T57" fmla="*/ 0 h 10"/>
                  <a:gd name="T58" fmla="*/ 9 w 14"/>
                  <a:gd name="T59" fmla="*/ 0 h 10"/>
                  <a:gd name="T60" fmla="*/ 10 w 14"/>
                  <a:gd name="T61" fmla="*/ 0 h 10"/>
                  <a:gd name="T62" fmla="*/ 10 w 14"/>
                  <a:gd name="T63"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 h="10">
                    <a:moveTo>
                      <a:pt x="10" y="1"/>
                    </a:moveTo>
                    <a:lnTo>
                      <a:pt x="10" y="1"/>
                    </a:lnTo>
                    <a:lnTo>
                      <a:pt x="5" y="2"/>
                    </a:lnTo>
                    <a:lnTo>
                      <a:pt x="3" y="3"/>
                    </a:lnTo>
                    <a:lnTo>
                      <a:pt x="2" y="3"/>
                    </a:lnTo>
                    <a:lnTo>
                      <a:pt x="1" y="4"/>
                    </a:lnTo>
                    <a:lnTo>
                      <a:pt x="4" y="3"/>
                    </a:lnTo>
                    <a:lnTo>
                      <a:pt x="7" y="2"/>
                    </a:lnTo>
                    <a:lnTo>
                      <a:pt x="11" y="2"/>
                    </a:lnTo>
                    <a:lnTo>
                      <a:pt x="13" y="4"/>
                    </a:lnTo>
                    <a:lnTo>
                      <a:pt x="14" y="4"/>
                    </a:lnTo>
                    <a:lnTo>
                      <a:pt x="14" y="5"/>
                    </a:lnTo>
                    <a:lnTo>
                      <a:pt x="12" y="7"/>
                    </a:lnTo>
                    <a:lnTo>
                      <a:pt x="9" y="8"/>
                    </a:lnTo>
                    <a:lnTo>
                      <a:pt x="6" y="9"/>
                    </a:lnTo>
                    <a:lnTo>
                      <a:pt x="3" y="10"/>
                    </a:lnTo>
                    <a:lnTo>
                      <a:pt x="2" y="9"/>
                    </a:lnTo>
                    <a:lnTo>
                      <a:pt x="1" y="7"/>
                    </a:lnTo>
                    <a:lnTo>
                      <a:pt x="0" y="6"/>
                    </a:lnTo>
                    <a:lnTo>
                      <a:pt x="0" y="6"/>
                    </a:lnTo>
                    <a:lnTo>
                      <a:pt x="0" y="5"/>
                    </a:lnTo>
                    <a:lnTo>
                      <a:pt x="0" y="3"/>
                    </a:lnTo>
                    <a:lnTo>
                      <a:pt x="1" y="2"/>
                    </a:lnTo>
                    <a:lnTo>
                      <a:pt x="2" y="1"/>
                    </a:lnTo>
                    <a:lnTo>
                      <a:pt x="3" y="1"/>
                    </a:lnTo>
                    <a:lnTo>
                      <a:pt x="4" y="0"/>
                    </a:lnTo>
                    <a:lnTo>
                      <a:pt x="6" y="0"/>
                    </a:lnTo>
                    <a:lnTo>
                      <a:pt x="7" y="0"/>
                    </a:lnTo>
                    <a:lnTo>
                      <a:pt x="8" y="0"/>
                    </a:lnTo>
                    <a:lnTo>
                      <a:pt x="9" y="0"/>
                    </a:lnTo>
                    <a:lnTo>
                      <a:pt x="10" y="0"/>
                    </a:lnTo>
                    <a:lnTo>
                      <a:pt x="1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8" name="Freeform 193"/>
              <p:cNvSpPr>
                <a:spLocks/>
              </p:cNvSpPr>
              <p:nvPr/>
            </p:nvSpPr>
            <p:spPr bwMode="auto">
              <a:xfrm>
                <a:off x="5062" y="1218"/>
                <a:ext cx="3" cy="3"/>
              </a:xfrm>
              <a:custGeom>
                <a:avLst/>
                <a:gdLst>
                  <a:gd name="T0" fmla="*/ 3 w 3"/>
                  <a:gd name="T1" fmla="*/ 1 h 3"/>
                  <a:gd name="T2" fmla="*/ 3 w 3"/>
                  <a:gd name="T3" fmla="*/ 1 h 3"/>
                  <a:gd name="T4" fmla="*/ 3 w 3"/>
                  <a:gd name="T5" fmla="*/ 2 h 3"/>
                  <a:gd name="T6" fmla="*/ 2 w 3"/>
                  <a:gd name="T7" fmla="*/ 2 h 3"/>
                  <a:gd name="T8" fmla="*/ 1 w 3"/>
                  <a:gd name="T9" fmla="*/ 3 h 3"/>
                  <a:gd name="T10" fmla="*/ 1 w 3"/>
                  <a:gd name="T11" fmla="*/ 2 h 3"/>
                  <a:gd name="T12" fmla="*/ 0 w 3"/>
                  <a:gd name="T13" fmla="*/ 1 h 3"/>
                  <a:gd name="T14" fmla="*/ 0 w 3"/>
                  <a:gd name="T15" fmla="*/ 0 h 3"/>
                  <a:gd name="T16" fmla="*/ 1 w 3"/>
                  <a:gd name="T17" fmla="*/ 1 h 3"/>
                  <a:gd name="T18" fmla="*/ 1 w 3"/>
                  <a:gd name="T19" fmla="*/ 1 h 3"/>
                  <a:gd name="T20" fmla="*/ 2 w 3"/>
                  <a:gd name="T21" fmla="*/ 1 h 3"/>
                  <a:gd name="T22" fmla="*/ 3 w 3"/>
                  <a:gd name="T23"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 h="3">
                    <a:moveTo>
                      <a:pt x="3" y="1"/>
                    </a:moveTo>
                    <a:lnTo>
                      <a:pt x="3" y="1"/>
                    </a:lnTo>
                    <a:lnTo>
                      <a:pt x="3" y="2"/>
                    </a:lnTo>
                    <a:lnTo>
                      <a:pt x="2" y="2"/>
                    </a:lnTo>
                    <a:lnTo>
                      <a:pt x="1" y="3"/>
                    </a:lnTo>
                    <a:lnTo>
                      <a:pt x="1" y="2"/>
                    </a:lnTo>
                    <a:lnTo>
                      <a:pt x="0" y="1"/>
                    </a:lnTo>
                    <a:lnTo>
                      <a:pt x="0" y="0"/>
                    </a:lnTo>
                    <a:lnTo>
                      <a:pt x="1" y="1"/>
                    </a:lnTo>
                    <a:lnTo>
                      <a:pt x="1" y="1"/>
                    </a:lnTo>
                    <a:lnTo>
                      <a:pt x="2" y="1"/>
                    </a:lnTo>
                    <a:lnTo>
                      <a:pt x="3"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9" name="Freeform 194"/>
              <p:cNvSpPr>
                <a:spLocks/>
              </p:cNvSpPr>
              <p:nvPr/>
            </p:nvSpPr>
            <p:spPr bwMode="auto">
              <a:xfrm>
                <a:off x="5202" y="1219"/>
                <a:ext cx="11" cy="4"/>
              </a:xfrm>
              <a:custGeom>
                <a:avLst/>
                <a:gdLst>
                  <a:gd name="T0" fmla="*/ 11 w 11"/>
                  <a:gd name="T1" fmla="*/ 1 h 4"/>
                  <a:gd name="T2" fmla="*/ 5 w 11"/>
                  <a:gd name="T3" fmla="*/ 2 h 4"/>
                  <a:gd name="T4" fmla="*/ 3 w 11"/>
                  <a:gd name="T5" fmla="*/ 3 h 4"/>
                  <a:gd name="T6" fmla="*/ 0 w 11"/>
                  <a:gd name="T7" fmla="*/ 4 h 4"/>
                  <a:gd name="T8" fmla="*/ 3 w 11"/>
                  <a:gd name="T9" fmla="*/ 3 h 4"/>
                  <a:gd name="T10" fmla="*/ 6 w 11"/>
                  <a:gd name="T11" fmla="*/ 2 h 4"/>
                  <a:gd name="T12" fmla="*/ 8 w 11"/>
                  <a:gd name="T13" fmla="*/ 1 h 4"/>
                  <a:gd name="T14" fmla="*/ 11 w 11"/>
                  <a:gd name="T15" fmla="*/ 0 h 4"/>
                  <a:gd name="T16" fmla="*/ 11 w 11"/>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4">
                    <a:moveTo>
                      <a:pt x="11" y="1"/>
                    </a:moveTo>
                    <a:lnTo>
                      <a:pt x="5" y="2"/>
                    </a:lnTo>
                    <a:lnTo>
                      <a:pt x="3" y="3"/>
                    </a:lnTo>
                    <a:lnTo>
                      <a:pt x="0" y="4"/>
                    </a:lnTo>
                    <a:lnTo>
                      <a:pt x="3" y="3"/>
                    </a:lnTo>
                    <a:lnTo>
                      <a:pt x="6" y="2"/>
                    </a:lnTo>
                    <a:lnTo>
                      <a:pt x="8" y="1"/>
                    </a:lnTo>
                    <a:lnTo>
                      <a:pt x="11" y="0"/>
                    </a:lnTo>
                    <a:lnTo>
                      <a:pt x="11"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0" name="Freeform 195"/>
              <p:cNvSpPr>
                <a:spLocks/>
              </p:cNvSpPr>
              <p:nvPr/>
            </p:nvSpPr>
            <p:spPr bwMode="auto">
              <a:xfrm>
                <a:off x="5068" y="1220"/>
                <a:ext cx="5" cy="7"/>
              </a:xfrm>
              <a:custGeom>
                <a:avLst/>
                <a:gdLst>
                  <a:gd name="T0" fmla="*/ 5 w 5"/>
                  <a:gd name="T1" fmla="*/ 2 h 7"/>
                  <a:gd name="T2" fmla="*/ 5 w 5"/>
                  <a:gd name="T3" fmla="*/ 7 h 7"/>
                  <a:gd name="T4" fmla="*/ 4 w 5"/>
                  <a:gd name="T5" fmla="*/ 7 h 7"/>
                  <a:gd name="T6" fmla="*/ 4 w 5"/>
                  <a:gd name="T7" fmla="*/ 7 h 7"/>
                  <a:gd name="T8" fmla="*/ 3 w 5"/>
                  <a:gd name="T9" fmla="*/ 6 h 7"/>
                  <a:gd name="T10" fmla="*/ 3 w 5"/>
                  <a:gd name="T11" fmla="*/ 4 h 7"/>
                  <a:gd name="T12" fmla="*/ 2 w 5"/>
                  <a:gd name="T13" fmla="*/ 3 h 7"/>
                  <a:gd name="T14" fmla="*/ 2 w 5"/>
                  <a:gd name="T15" fmla="*/ 2 h 7"/>
                  <a:gd name="T16" fmla="*/ 1 w 5"/>
                  <a:gd name="T17" fmla="*/ 2 h 7"/>
                  <a:gd name="T18" fmla="*/ 0 w 5"/>
                  <a:gd name="T19" fmla="*/ 2 h 7"/>
                  <a:gd name="T20" fmla="*/ 0 w 5"/>
                  <a:gd name="T21" fmla="*/ 1 h 7"/>
                  <a:gd name="T22" fmla="*/ 1 w 5"/>
                  <a:gd name="T23" fmla="*/ 1 h 7"/>
                  <a:gd name="T24" fmla="*/ 1 w 5"/>
                  <a:gd name="T25" fmla="*/ 1 h 7"/>
                  <a:gd name="T26" fmla="*/ 2 w 5"/>
                  <a:gd name="T27" fmla="*/ 1 h 7"/>
                  <a:gd name="T28" fmla="*/ 3 w 5"/>
                  <a:gd name="T29" fmla="*/ 0 h 7"/>
                  <a:gd name="T30" fmla="*/ 4 w 5"/>
                  <a:gd name="T31" fmla="*/ 0 h 7"/>
                  <a:gd name="T32" fmla="*/ 4 w 5"/>
                  <a:gd name="T33" fmla="*/ 0 h 7"/>
                  <a:gd name="T34" fmla="*/ 5 w 5"/>
                  <a:gd name="T35" fmla="*/ 0 h 7"/>
                  <a:gd name="T36" fmla="*/ 5 w 5"/>
                  <a:gd name="T37"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 h="7">
                    <a:moveTo>
                      <a:pt x="5" y="2"/>
                    </a:moveTo>
                    <a:lnTo>
                      <a:pt x="5" y="7"/>
                    </a:lnTo>
                    <a:lnTo>
                      <a:pt x="4" y="7"/>
                    </a:lnTo>
                    <a:lnTo>
                      <a:pt x="4" y="7"/>
                    </a:lnTo>
                    <a:lnTo>
                      <a:pt x="3" y="6"/>
                    </a:lnTo>
                    <a:lnTo>
                      <a:pt x="3" y="4"/>
                    </a:lnTo>
                    <a:lnTo>
                      <a:pt x="2" y="3"/>
                    </a:lnTo>
                    <a:lnTo>
                      <a:pt x="2" y="2"/>
                    </a:lnTo>
                    <a:lnTo>
                      <a:pt x="1" y="2"/>
                    </a:lnTo>
                    <a:lnTo>
                      <a:pt x="0" y="2"/>
                    </a:lnTo>
                    <a:lnTo>
                      <a:pt x="0" y="1"/>
                    </a:lnTo>
                    <a:lnTo>
                      <a:pt x="1" y="1"/>
                    </a:lnTo>
                    <a:lnTo>
                      <a:pt x="1" y="1"/>
                    </a:lnTo>
                    <a:lnTo>
                      <a:pt x="2" y="1"/>
                    </a:lnTo>
                    <a:lnTo>
                      <a:pt x="3" y="0"/>
                    </a:lnTo>
                    <a:lnTo>
                      <a:pt x="4" y="0"/>
                    </a:lnTo>
                    <a:lnTo>
                      <a:pt x="4" y="0"/>
                    </a:lnTo>
                    <a:lnTo>
                      <a:pt x="5" y="0"/>
                    </a:lnTo>
                    <a:lnTo>
                      <a:pt x="5"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1" name="Freeform 196"/>
              <p:cNvSpPr>
                <a:spLocks/>
              </p:cNvSpPr>
              <p:nvPr/>
            </p:nvSpPr>
            <p:spPr bwMode="auto">
              <a:xfrm>
                <a:off x="5179" y="1220"/>
                <a:ext cx="9" cy="4"/>
              </a:xfrm>
              <a:custGeom>
                <a:avLst/>
                <a:gdLst>
                  <a:gd name="T0" fmla="*/ 9 w 9"/>
                  <a:gd name="T1" fmla="*/ 0 h 4"/>
                  <a:gd name="T2" fmla="*/ 5 w 9"/>
                  <a:gd name="T3" fmla="*/ 2 h 4"/>
                  <a:gd name="T4" fmla="*/ 3 w 9"/>
                  <a:gd name="T5" fmla="*/ 3 h 4"/>
                  <a:gd name="T6" fmla="*/ 2 w 9"/>
                  <a:gd name="T7" fmla="*/ 3 h 4"/>
                  <a:gd name="T8" fmla="*/ 0 w 9"/>
                  <a:gd name="T9" fmla="*/ 4 h 4"/>
                  <a:gd name="T10" fmla="*/ 3 w 9"/>
                  <a:gd name="T11" fmla="*/ 3 h 4"/>
                  <a:gd name="T12" fmla="*/ 5 w 9"/>
                  <a:gd name="T13" fmla="*/ 2 h 4"/>
                  <a:gd name="T14" fmla="*/ 7 w 9"/>
                  <a:gd name="T15" fmla="*/ 1 h 4"/>
                  <a:gd name="T16" fmla="*/ 9 w 9"/>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
                    <a:moveTo>
                      <a:pt x="9" y="0"/>
                    </a:moveTo>
                    <a:lnTo>
                      <a:pt x="5" y="2"/>
                    </a:lnTo>
                    <a:lnTo>
                      <a:pt x="3" y="3"/>
                    </a:lnTo>
                    <a:lnTo>
                      <a:pt x="2" y="3"/>
                    </a:lnTo>
                    <a:lnTo>
                      <a:pt x="0" y="4"/>
                    </a:lnTo>
                    <a:lnTo>
                      <a:pt x="3" y="3"/>
                    </a:lnTo>
                    <a:lnTo>
                      <a:pt x="5" y="2"/>
                    </a:lnTo>
                    <a:lnTo>
                      <a:pt x="7" y="1"/>
                    </a:lnTo>
                    <a:lnTo>
                      <a:pt x="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2" name="Freeform 197"/>
              <p:cNvSpPr>
                <a:spLocks/>
              </p:cNvSpPr>
              <p:nvPr/>
            </p:nvSpPr>
            <p:spPr bwMode="auto">
              <a:xfrm>
                <a:off x="5106" y="1222"/>
                <a:ext cx="17" cy="10"/>
              </a:xfrm>
              <a:custGeom>
                <a:avLst/>
                <a:gdLst>
                  <a:gd name="T0" fmla="*/ 17 w 17"/>
                  <a:gd name="T1" fmla="*/ 1 h 10"/>
                  <a:gd name="T2" fmla="*/ 15 w 17"/>
                  <a:gd name="T3" fmla="*/ 3 h 10"/>
                  <a:gd name="T4" fmla="*/ 14 w 17"/>
                  <a:gd name="T5" fmla="*/ 5 h 10"/>
                  <a:gd name="T6" fmla="*/ 12 w 17"/>
                  <a:gd name="T7" fmla="*/ 6 h 10"/>
                  <a:gd name="T8" fmla="*/ 10 w 17"/>
                  <a:gd name="T9" fmla="*/ 7 h 10"/>
                  <a:gd name="T10" fmla="*/ 6 w 17"/>
                  <a:gd name="T11" fmla="*/ 8 h 10"/>
                  <a:gd name="T12" fmla="*/ 4 w 17"/>
                  <a:gd name="T13" fmla="*/ 9 h 10"/>
                  <a:gd name="T14" fmla="*/ 3 w 17"/>
                  <a:gd name="T15" fmla="*/ 10 h 10"/>
                  <a:gd name="T16" fmla="*/ 2 w 17"/>
                  <a:gd name="T17" fmla="*/ 10 h 10"/>
                  <a:gd name="T18" fmla="*/ 1 w 17"/>
                  <a:gd name="T19" fmla="*/ 10 h 10"/>
                  <a:gd name="T20" fmla="*/ 1 w 17"/>
                  <a:gd name="T21" fmla="*/ 10 h 10"/>
                  <a:gd name="T22" fmla="*/ 0 w 17"/>
                  <a:gd name="T23" fmla="*/ 8 h 10"/>
                  <a:gd name="T24" fmla="*/ 4 w 17"/>
                  <a:gd name="T25" fmla="*/ 6 h 10"/>
                  <a:gd name="T26" fmla="*/ 8 w 17"/>
                  <a:gd name="T27" fmla="*/ 4 h 10"/>
                  <a:gd name="T28" fmla="*/ 13 w 17"/>
                  <a:gd name="T29" fmla="*/ 2 h 10"/>
                  <a:gd name="T30" fmla="*/ 15 w 17"/>
                  <a:gd name="T31" fmla="*/ 1 h 10"/>
                  <a:gd name="T32" fmla="*/ 17 w 17"/>
                  <a:gd name="T33" fmla="*/ 0 h 10"/>
                  <a:gd name="T34" fmla="*/ 17 w 17"/>
                  <a:gd name="T35"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 h="10">
                    <a:moveTo>
                      <a:pt x="17" y="1"/>
                    </a:moveTo>
                    <a:lnTo>
                      <a:pt x="15" y="3"/>
                    </a:lnTo>
                    <a:lnTo>
                      <a:pt x="14" y="5"/>
                    </a:lnTo>
                    <a:lnTo>
                      <a:pt x="12" y="6"/>
                    </a:lnTo>
                    <a:lnTo>
                      <a:pt x="10" y="7"/>
                    </a:lnTo>
                    <a:lnTo>
                      <a:pt x="6" y="8"/>
                    </a:lnTo>
                    <a:lnTo>
                      <a:pt x="4" y="9"/>
                    </a:lnTo>
                    <a:lnTo>
                      <a:pt x="3" y="10"/>
                    </a:lnTo>
                    <a:lnTo>
                      <a:pt x="2" y="10"/>
                    </a:lnTo>
                    <a:lnTo>
                      <a:pt x="1" y="10"/>
                    </a:lnTo>
                    <a:lnTo>
                      <a:pt x="1" y="10"/>
                    </a:lnTo>
                    <a:lnTo>
                      <a:pt x="0" y="8"/>
                    </a:lnTo>
                    <a:lnTo>
                      <a:pt x="4" y="6"/>
                    </a:lnTo>
                    <a:lnTo>
                      <a:pt x="8" y="4"/>
                    </a:lnTo>
                    <a:lnTo>
                      <a:pt x="13" y="2"/>
                    </a:lnTo>
                    <a:lnTo>
                      <a:pt x="15" y="1"/>
                    </a:lnTo>
                    <a:lnTo>
                      <a:pt x="17" y="0"/>
                    </a:lnTo>
                    <a:lnTo>
                      <a:pt x="17"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3" name="Freeform 198"/>
              <p:cNvSpPr>
                <a:spLocks/>
              </p:cNvSpPr>
              <p:nvPr/>
            </p:nvSpPr>
            <p:spPr bwMode="auto">
              <a:xfrm>
                <a:off x="5134" y="1222"/>
                <a:ext cx="12" cy="3"/>
              </a:xfrm>
              <a:custGeom>
                <a:avLst/>
                <a:gdLst>
                  <a:gd name="T0" fmla="*/ 12 w 12"/>
                  <a:gd name="T1" fmla="*/ 0 h 3"/>
                  <a:gd name="T2" fmla="*/ 6 w 12"/>
                  <a:gd name="T3" fmla="*/ 2 h 3"/>
                  <a:gd name="T4" fmla="*/ 0 w 12"/>
                  <a:gd name="T5" fmla="*/ 3 h 3"/>
                  <a:gd name="T6" fmla="*/ 1 w 12"/>
                  <a:gd name="T7" fmla="*/ 2 h 3"/>
                  <a:gd name="T8" fmla="*/ 6 w 12"/>
                  <a:gd name="T9" fmla="*/ 1 h 3"/>
                  <a:gd name="T10" fmla="*/ 8 w 12"/>
                  <a:gd name="T11" fmla="*/ 1 h 3"/>
                  <a:gd name="T12" fmla="*/ 11 w 12"/>
                  <a:gd name="T13" fmla="*/ 0 h 3"/>
                  <a:gd name="T14" fmla="*/ 12 w 12"/>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
                    <a:moveTo>
                      <a:pt x="12" y="0"/>
                    </a:moveTo>
                    <a:lnTo>
                      <a:pt x="6" y="2"/>
                    </a:lnTo>
                    <a:lnTo>
                      <a:pt x="0" y="3"/>
                    </a:lnTo>
                    <a:lnTo>
                      <a:pt x="1" y="2"/>
                    </a:lnTo>
                    <a:lnTo>
                      <a:pt x="6" y="1"/>
                    </a:lnTo>
                    <a:lnTo>
                      <a:pt x="8" y="1"/>
                    </a:lnTo>
                    <a:lnTo>
                      <a:pt x="11" y="0"/>
                    </a:lnTo>
                    <a:lnTo>
                      <a:pt x="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4" name="Freeform 199"/>
              <p:cNvSpPr>
                <a:spLocks/>
              </p:cNvSpPr>
              <p:nvPr/>
            </p:nvSpPr>
            <p:spPr bwMode="auto">
              <a:xfrm>
                <a:off x="5054" y="1223"/>
                <a:ext cx="20" cy="20"/>
              </a:xfrm>
              <a:custGeom>
                <a:avLst/>
                <a:gdLst>
                  <a:gd name="T0" fmla="*/ 8 w 20"/>
                  <a:gd name="T1" fmla="*/ 2 h 20"/>
                  <a:gd name="T2" fmla="*/ 8 w 20"/>
                  <a:gd name="T3" fmla="*/ 2 h 20"/>
                  <a:gd name="T4" fmla="*/ 9 w 20"/>
                  <a:gd name="T5" fmla="*/ 1 h 20"/>
                  <a:gd name="T6" fmla="*/ 10 w 20"/>
                  <a:gd name="T7" fmla="*/ 1 h 20"/>
                  <a:gd name="T8" fmla="*/ 12 w 20"/>
                  <a:gd name="T9" fmla="*/ 2 h 20"/>
                  <a:gd name="T10" fmla="*/ 12 w 20"/>
                  <a:gd name="T11" fmla="*/ 1 h 20"/>
                  <a:gd name="T12" fmla="*/ 13 w 20"/>
                  <a:gd name="T13" fmla="*/ 1 h 20"/>
                  <a:gd name="T14" fmla="*/ 14 w 20"/>
                  <a:gd name="T15" fmla="*/ 2 h 20"/>
                  <a:gd name="T16" fmla="*/ 15 w 20"/>
                  <a:gd name="T17" fmla="*/ 3 h 20"/>
                  <a:gd name="T18" fmla="*/ 15 w 20"/>
                  <a:gd name="T19" fmla="*/ 5 h 20"/>
                  <a:gd name="T20" fmla="*/ 15 w 20"/>
                  <a:gd name="T21" fmla="*/ 6 h 20"/>
                  <a:gd name="T22" fmla="*/ 16 w 20"/>
                  <a:gd name="T23" fmla="*/ 8 h 20"/>
                  <a:gd name="T24" fmla="*/ 15 w 20"/>
                  <a:gd name="T25" fmla="*/ 9 h 20"/>
                  <a:gd name="T26" fmla="*/ 13 w 20"/>
                  <a:gd name="T27" fmla="*/ 9 h 20"/>
                  <a:gd name="T28" fmla="*/ 12 w 20"/>
                  <a:gd name="T29" fmla="*/ 11 h 20"/>
                  <a:gd name="T30" fmla="*/ 12 w 20"/>
                  <a:gd name="T31" fmla="*/ 12 h 20"/>
                  <a:gd name="T32" fmla="*/ 13 w 20"/>
                  <a:gd name="T33" fmla="*/ 12 h 20"/>
                  <a:gd name="T34" fmla="*/ 14 w 20"/>
                  <a:gd name="T35" fmla="*/ 10 h 20"/>
                  <a:gd name="T36" fmla="*/ 15 w 20"/>
                  <a:gd name="T37" fmla="*/ 10 h 20"/>
                  <a:gd name="T38" fmla="*/ 16 w 20"/>
                  <a:gd name="T39" fmla="*/ 12 h 20"/>
                  <a:gd name="T40" fmla="*/ 16 w 20"/>
                  <a:gd name="T41" fmla="*/ 11 h 20"/>
                  <a:gd name="T42" fmla="*/ 17 w 20"/>
                  <a:gd name="T43" fmla="*/ 8 h 20"/>
                  <a:gd name="T44" fmla="*/ 18 w 20"/>
                  <a:gd name="T45" fmla="*/ 7 h 20"/>
                  <a:gd name="T46" fmla="*/ 19 w 20"/>
                  <a:gd name="T47" fmla="*/ 9 h 20"/>
                  <a:gd name="T48" fmla="*/ 20 w 20"/>
                  <a:gd name="T49" fmla="*/ 11 h 20"/>
                  <a:gd name="T50" fmla="*/ 19 w 20"/>
                  <a:gd name="T51" fmla="*/ 12 h 20"/>
                  <a:gd name="T52" fmla="*/ 19 w 20"/>
                  <a:gd name="T53" fmla="*/ 13 h 20"/>
                  <a:gd name="T54" fmla="*/ 19 w 20"/>
                  <a:gd name="T55" fmla="*/ 14 h 20"/>
                  <a:gd name="T56" fmla="*/ 19 w 20"/>
                  <a:gd name="T57" fmla="*/ 16 h 20"/>
                  <a:gd name="T58" fmla="*/ 18 w 20"/>
                  <a:gd name="T59" fmla="*/ 16 h 20"/>
                  <a:gd name="T60" fmla="*/ 17 w 20"/>
                  <a:gd name="T61" fmla="*/ 18 h 20"/>
                  <a:gd name="T62" fmla="*/ 16 w 20"/>
                  <a:gd name="T63" fmla="*/ 20 h 20"/>
                  <a:gd name="T64" fmla="*/ 15 w 20"/>
                  <a:gd name="T65" fmla="*/ 20 h 20"/>
                  <a:gd name="T66" fmla="*/ 13 w 20"/>
                  <a:gd name="T67" fmla="*/ 19 h 20"/>
                  <a:gd name="T68" fmla="*/ 13 w 20"/>
                  <a:gd name="T69" fmla="*/ 17 h 20"/>
                  <a:gd name="T70" fmla="*/ 13 w 20"/>
                  <a:gd name="T71" fmla="*/ 16 h 20"/>
                  <a:gd name="T72" fmla="*/ 11 w 20"/>
                  <a:gd name="T73" fmla="*/ 18 h 20"/>
                  <a:gd name="T74" fmla="*/ 9 w 20"/>
                  <a:gd name="T75" fmla="*/ 20 h 20"/>
                  <a:gd name="T76" fmla="*/ 7 w 20"/>
                  <a:gd name="T77" fmla="*/ 20 h 20"/>
                  <a:gd name="T78" fmla="*/ 6 w 20"/>
                  <a:gd name="T79" fmla="*/ 19 h 20"/>
                  <a:gd name="T80" fmla="*/ 6 w 20"/>
                  <a:gd name="T81" fmla="*/ 17 h 20"/>
                  <a:gd name="T82" fmla="*/ 6 w 20"/>
                  <a:gd name="T83" fmla="*/ 15 h 20"/>
                  <a:gd name="T84" fmla="*/ 7 w 20"/>
                  <a:gd name="T85" fmla="*/ 15 h 20"/>
                  <a:gd name="T86" fmla="*/ 4 w 20"/>
                  <a:gd name="T87" fmla="*/ 16 h 20"/>
                  <a:gd name="T88" fmla="*/ 2 w 20"/>
                  <a:gd name="T89" fmla="*/ 16 h 20"/>
                  <a:gd name="T90" fmla="*/ 1 w 20"/>
                  <a:gd name="T91" fmla="*/ 15 h 20"/>
                  <a:gd name="T92" fmla="*/ 0 w 20"/>
                  <a:gd name="T93" fmla="*/ 13 h 20"/>
                  <a:gd name="T94" fmla="*/ 1 w 20"/>
                  <a:gd name="T95" fmla="*/ 11 h 20"/>
                  <a:gd name="T96" fmla="*/ 2 w 20"/>
                  <a:gd name="T97" fmla="*/ 9 h 20"/>
                  <a:gd name="T98" fmla="*/ 1 w 20"/>
                  <a:gd name="T99" fmla="*/ 5 h 20"/>
                  <a:gd name="T100" fmla="*/ 1 w 20"/>
                  <a:gd name="T101" fmla="*/ 4 h 20"/>
                  <a:gd name="T102" fmla="*/ 2 w 20"/>
                  <a:gd name="T103" fmla="*/ 2 h 20"/>
                  <a:gd name="T104" fmla="*/ 5 w 20"/>
                  <a:gd name="T105" fmla="*/ 1 h 20"/>
                  <a:gd name="T106" fmla="*/ 7 w 20"/>
                  <a:gd name="T107" fmla="*/ 0 h 20"/>
                  <a:gd name="T108" fmla="*/ 7 w 20"/>
                  <a:gd name="T10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 h="20">
                    <a:moveTo>
                      <a:pt x="8" y="0"/>
                    </a:moveTo>
                    <a:lnTo>
                      <a:pt x="8" y="2"/>
                    </a:lnTo>
                    <a:lnTo>
                      <a:pt x="8" y="2"/>
                    </a:lnTo>
                    <a:lnTo>
                      <a:pt x="8" y="2"/>
                    </a:lnTo>
                    <a:lnTo>
                      <a:pt x="9" y="1"/>
                    </a:lnTo>
                    <a:lnTo>
                      <a:pt x="9" y="1"/>
                    </a:lnTo>
                    <a:lnTo>
                      <a:pt x="9" y="1"/>
                    </a:lnTo>
                    <a:lnTo>
                      <a:pt x="10" y="1"/>
                    </a:lnTo>
                    <a:lnTo>
                      <a:pt x="11" y="3"/>
                    </a:lnTo>
                    <a:lnTo>
                      <a:pt x="12" y="2"/>
                    </a:lnTo>
                    <a:lnTo>
                      <a:pt x="12" y="1"/>
                    </a:lnTo>
                    <a:lnTo>
                      <a:pt x="12" y="1"/>
                    </a:lnTo>
                    <a:lnTo>
                      <a:pt x="13" y="2"/>
                    </a:lnTo>
                    <a:lnTo>
                      <a:pt x="13" y="1"/>
                    </a:lnTo>
                    <a:lnTo>
                      <a:pt x="14" y="2"/>
                    </a:lnTo>
                    <a:lnTo>
                      <a:pt x="14" y="2"/>
                    </a:lnTo>
                    <a:lnTo>
                      <a:pt x="15" y="3"/>
                    </a:lnTo>
                    <a:lnTo>
                      <a:pt x="15" y="3"/>
                    </a:lnTo>
                    <a:lnTo>
                      <a:pt x="15" y="5"/>
                    </a:lnTo>
                    <a:lnTo>
                      <a:pt x="15" y="5"/>
                    </a:lnTo>
                    <a:lnTo>
                      <a:pt x="15" y="6"/>
                    </a:lnTo>
                    <a:lnTo>
                      <a:pt x="15" y="6"/>
                    </a:lnTo>
                    <a:lnTo>
                      <a:pt x="16" y="6"/>
                    </a:lnTo>
                    <a:lnTo>
                      <a:pt x="16" y="8"/>
                    </a:lnTo>
                    <a:lnTo>
                      <a:pt x="15" y="8"/>
                    </a:lnTo>
                    <a:lnTo>
                      <a:pt x="15" y="9"/>
                    </a:lnTo>
                    <a:lnTo>
                      <a:pt x="14" y="9"/>
                    </a:lnTo>
                    <a:lnTo>
                      <a:pt x="13" y="9"/>
                    </a:lnTo>
                    <a:lnTo>
                      <a:pt x="13" y="9"/>
                    </a:lnTo>
                    <a:lnTo>
                      <a:pt x="12" y="11"/>
                    </a:lnTo>
                    <a:lnTo>
                      <a:pt x="12" y="12"/>
                    </a:lnTo>
                    <a:lnTo>
                      <a:pt x="12" y="12"/>
                    </a:lnTo>
                    <a:lnTo>
                      <a:pt x="12" y="13"/>
                    </a:lnTo>
                    <a:lnTo>
                      <a:pt x="13" y="12"/>
                    </a:lnTo>
                    <a:lnTo>
                      <a:pt x="13" y="11"/>
                    </a:lnTo>
                    <a:lnTo>
                      <a:pt x="14" y="10"/>
                    </a:lnTo>
                    <a:lnTo>
                      <a:pt x="14" y="10"/>
                    </a:lnTo>
                    <a:lnTo>
                      <a:pt x="15" y="10"/>
                    </a:lnTo>
                    <a:lnTo>
                      <a:pt x="15" y="11"/>
                    </a:lnTo>
                    <a:lnTo>
                      <a:pt x="16" y="12"/>
                    </a:lnTo>
                    <a:lnTo>
                      <a:pt x="16" y="11"/>
                    </a:lnTo>
                    <a:lnTo>
                      <a:pt x="16" y="11"/>
                    </a:lnTo>
                    <a:lnTo>
                      <a:pt x="16" y="9"/>
                    </a:lnTo>
                    <a:lnTo>
                      <a:pt x="17" y="8"/>
                    </a:lnTo>
                    <a:lnTo>
                      <a:pt x="18" y="7"/>
                    </a:lnTo>
                    <a:lnTo>
                      <a:pt x="18" y="7"/>
                    </a:lnTo>
                    <a:lnTo>
                      <a:pt x="19" y="8"/>
                    </a:lnTo>
                    <a:lnTo>
                      <a:pt x="19" y="9"/>
                    </a:lnTo>
                    <a:lnTo>
                      <a:pt x="19" y="10"/>
                    </a:lnTo>
                    <a:lnTo>
                      <a:pt x="20" y="11"/>
                    </a:lnTo>
                    <a:lnTo>
                      <a:pt x="20" y="12"/>
                    </a:lnTo>
                    <a:lnTo>
                      <a:pt x="19" y="12"/>
                    </a:lnTo>
                    <a:lnTo>
                      <a:pt x="19" y="13"/>
                    </a:lnTo>
                    <a:lnTo>
                      <a:pt x="19" y="13"/>
                    </a:lnTo>
                    <a:lnTo>
                      <a:pt x="19" y="13"/>
                    </a:lnTo>
                    <a:lnTo>
                      <a:pt x="19" y="14"/>
                    </a:lnTo>
                    <a:lnTo>
                      <a:pt x="19" y="15"/>
                    </a:lnTo>
                    <a:lnTo>
                      <a:pt x="19" y="16"/>
                    </a:lnTo>
                    <a:lnTo>
                      <a:pt x="19" y="16"/>
                    </a:lnTo>
                    <a:lnTo>
                      <a:pt x="18" y="16"/>
                    </a:lnTo>
                    <a:lnTo>
                      <a:pt x="18" y="16"/>
                    </a:lnTo>
                    <a:lnTo>
                      <a:pt x="17" y="18"/>
                    </a:lnTo>
                    <a:lnTo>
                      <a:pt x="16" y="20"/>
                    </a:lnTo>
                    <a:lnTo>
                      <a:pt x="16" y="20"/>
                    </a:lnTo>
                    <a:lnTo>
                      <a:pt x="15" y="20"/>
                    </a:lnTo>
                    <a:lnTo>
                      <a:pt x="15" y="20"/>
                    </a:lnTo>
                    <a:lnTo>
                      <a:pt x="14" y="20"/>
                    </a:lnTo>
                    <a:lnTo>
                      <a:pt x="13" y="19"/>
                    </a:lnTo>
                    <a:lnTo>
                      <a:pt x="13" y="18"/>
                    </a:lnTo>
                    <a:lnTo>
                      <a:pt x="13" y="17"/>
                    </a:lnTo>
                    <a:lnTo>
                      <a:pt x="13" y="17"/>
                    </a:lnTo>
                    <a:lnTo>
                      <a:pt x="13" y="16"/>
                    </a:lnTo>
                    <a:lnTo>
                      <a:pt x="12" y="16"/>
                    </a:lnTo>
                    <a:lnTo>
                      <a:pt x="11" y="18"/>
                    </a:lnTo>
                    <a:lnTo>
                      <a:pt x="10" y="19"/>
                    </a:lnTo>
                    <a:lnTo>
                      <a:pt x="9" y="20"/>
                    </a:lnTo>
                    <a:lnTo>
                      <a:pt x="7" y="20"/>
                    </a:lnTo>
                    <a:lnTo>
                      <a:pt x="7" y="20"/>
                    </a:lnTo>
                    <a:lnTo>
                      <a:pt x="6" y="20"/>
                    </a:lnTo>
                    <a:lnTo>
                      <a:pt x="6" y="19"/>
                    </a:lnTo>
                    <a:lnTo>
                      <a:pt x="6" y="18"/>
                    </a:lnTo>
                    <a:lnTo>
                      <a:pt x="6" y="17"/>
                    </a:lnTo>
                    <a:lnTo>
                      <a:pt x="6" y="16"/>
                    </a:lnTo>
                    <a:lnTo>
                      <a:pt x="6" y="15"/>
                    </a:lnTo>
                    <a:lnTo>
                      <a:pt x="7" y="15"/>
                    </a:lnTo>
                    <a:lnTo>
                      <a:pt x="7" y="15"/>
                    </a:lnTo>
                    <a:lnTo>
                      <a:pt x="6" y="14"/>
                    </a:lnTo>
                    <a:lnTo>
                      <a:pt x="4" y="16"/>
                    </a:lnTo>
                    <a:lnTo>
                      <a:pt x="3" y="16"/>
                    </a:lnTo>
                    <a:lnTo>
                      <a:pt x="2" y="16"/>
                    </a:lnTo>
                    <a:lnTo>
                      <a:pt x="2" y="16"/>
                    </a:lnTo>
                    <a:lnTo>
                      <a:pt x="1" y="15"/>
                    </a:lnTo>
                    <a:lnTo>
                      <a:pt x="0" y="14"/>
                    </a:lnTo>
                    <a:lnTo>
                      <a:pt x="0" y="13"/>
                    </a:lnTo>
                    <a:lnTo>
                      <a:pt x="0" y="12"/>
                    </a:lnTo>
                    <a:lnTo>
                      <a:pt x="1" y="11"/>
                    </a:lnTo>
                    <a:lnTo>
                      <a:pt x="2" y="9"/>
                    </a:lnTo>
                    <a:lnTo>
                      <a:pt x="2" y="9"/>
                    </a:lnTo>
                    <a:lnTo>
                      <a:pt x="2" y="8"/>
                    </a:lnTo>
                    <a:lnTo>
                      <a:pt x="1" y="5"/>
                    </a:lnTo>
                    <a:lnTo>
                      <a:pt x="1" y="4"/>
                    </a:lnTo>
                    <a:lnTo>
                      <a:pt x="1" y="4"/>
                    </a:lnTo>
                    <a:lnTo>
                      <a:pt x="1" y="3"/>
                    </a:lnTo>
                    <a:lnTo>
                      <a:pt x="2" y="2"/>
                    </a:lnTo>
                    <a:lnTo>
                      <a:pt x="4" y="1"/>
                    </a:lnTo>
                    <a:lnTo>
                      <a:pt x="5" y="1"/>
                    </a:lnTo>
                    <a:lnTo>
                      <a:pt x="6" y="0"/>
                    </a:lnTo>
                    <a:lnTo>
                      <a:pt x="7" y="0"/>
                    </a:lnTo>
                    <a:lnTo>
                      <a:pt x="7" y="0"/>
                    </a:lnTo>
                    <a:lnTo>
                      <a:pt x="7" y="0"/>
                    </a:lnTo>
                    <a:lnTo>
                      <a:pt x="8" y="0"/>
                    </a:lnTo>
                    <a:close/>
                  </a:path>
                </a:pathLst>
              </a:custGeom>
              <a:solidFill>
                <a:srgbClr val="80FF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5" name="Freeform 200"/>
              <p:cNvSpPr>
                <a:spLocks/>
              </p:cNvSpPr>
              <p:nvPr/>
            </p:nvSpPr>
            <p:spPr bwMode="auto">
              <a:xfrm>
                <a:off x="5202" y="1222"/>
                <a:ext cx="14" cy="8"/>
              </a:xfrm>
              <a:custGeom>
                <a:avLst/>
                <a:gdLst>
                  <a:gd name="T0" fmla="*/ 14 w 14"/>
                  <a:gd name="T1" fmla="*/ 3 h 8"/>
                  <a:gd name="T2" fmla="*/ 14 w 14"/>
                  <a:gd name="T3" fmla="*/ 4 h 8"/>
                  <a:gd name="T4" fmla="*/ 7 w 14"/>
                  <a:gd name="T5" fmla="*/ 6 h 8"/>
                  <a:gd name="T6" fmla="*/ 0 w 14"/>
                  <a:gd name="T7" fmla="*/ 8 h 8"/>
                  <a:gd name="T8" fmla="*/ 0 w 14"/>
                  <a:gd name="T9" fmla="*/ 7 h 8"/>
                  <a:gd name="T10" fmla="*/ 0 w 14"/>
                  <a:gd name="T11" fmla="*/ 7 h 8"/>
                  <a:gd name="T12" fmla="*/ 0 w 14"/>
                  <a:gd name="T13" fmla="*/ 5 h 8"/>
                  <a:gd name="T14" fmla="*/ 3 w 14"/>
                  <a:gd name="T15" fmla="*/ 4 h 8"/>
                  <a:gd name="T16" fmla="*/ 7 w 14"/>
                  <a:gd name="T17" fmla="*/ 3 h 8"/>
                  <a:gd name="T18" fmla="*/ 10 w 14"/>
                  <a:gd name="T19" fmla="*/ 2 h 8"/>
                  <a:gd name="T20" fmla="*/ 13 w 14"/>
                  <a:gd name="T21" fmla="*/ 0 h 8"/>
                  <a:gd name="T22" fmla="*/ 14 w 14"/>
                  <a:gd name="T23"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8">
                    <a:moveTo>
                      <a:pt x="14" y="3"/>
                    </a:moveTo>
                    <a:lnTo>
                      <a:pt x="14" y="4"/>
                    </a:lnTo>
                    <a:lnTo>
                      <a:pt x="7" y="6"/>
                    </a:lnTo>
                    <a:lnTo>
                      <a:pt x="0" y="8"/>
                    </a:lnTo>
                    <a:lnTo>
                      <a:pt x="0" y="7"/>
                    </a:lnTo>
                    <a:lnTo>
                      <a:pt x="0" y="7"/>
                    </a:lnTo>
                    <a:lnTo>
                      <a:pt x="0" y="5"/>
                    </a:lnTo>
                    <a:lnTo>
                      <a:pt x="3" y="4"/>
                    </a:lnTo>
                    <a:lnTo>
                      <a:pt x="7" y="3"/>
                    </a:lnTo>
                    <a:lnTo>
                      <a:pt x="10" y="2"/>
                    </a:lnTo>
                    <a:lnTo>
                      <a:pt x="13" y="0"/>
                    </a:lnTo>
                    <a:lnTo>
                      <a:pt x="14"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6" name="Freeform 201"/>
              <p:cNvSpPr>
                <a:spLocks/>
              </p:cNvSpPr>
              <p:nvPr/>
            </p:nvSpPr>
            <p:spPr bwMode="auto">
              <a:xfrm>
                <a:off x="5078" y="1223"/>
                <a:ext cx="2" cy="4"/>
              </a:xfrm>
              <a:custGeom>
                <a:avLst/>
                <a:gdLst>
                  <a:gd name="T0" fmla="*/ 2 w 2"/>
                  <a:gd name="T1" fmla="*/ 1 h 4"/>
                  <a:gd name="T2" fmla="*/ 2 w 2"/>
                  <a:gd name="T3" fmla="*/ 3 h 4"/>
                  <a:gd name="T4" fmla="*/ 1 w 2"/>
                  <a:gd name="T5" fmla="*/ 3 h 4"/>
                  <a:gd name="T6" fmla="*/ 1 w 2"/>
                  <a:gd name="T7" fmla="*/ 4 h 4"/>
                  <a:gd name="T8" fmla="*/ 0 w 2"/>
                  <a:gd name="T9" fmla="*/ 3 h 4"/>
                  <a:gd name="T10" fmla="*/ 0 w 2"/>
                  <a:gd name="T11" fmla="*/ 1 h 4"/>
                  <a:gd name="T12" fmla="*/ 0 w 2"/>
                  <a:gd name="T13" fmla="*/ 1 h 4"/>
                  <a:gd name="T14" fmla="*/ 0 w 2"/>
                  <a:gd name="T15" fmla="*/ 0 h 4"/>
                  <a:gd name="T16" fmla="*/ 1 w 2"/>
                  <a:gd name="T17" fmla="*/ 0 h 4"/>
                  <a:gd name="T18" fmla="*/ 2 w 2"/>
                  <a:gd name="T1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 h="4">
                    <a:moveTo>
                      <a:pt x="2" y="1"/>
                    </a:moveTo>
                    <a:lnTo>
                      <a:pt x="2" y="3"/>
                    </a:lnTo>
                    <a:lnTo>
                      <a:pt x="1" y="3"/>
                    </a:lnTo>
                    <a:lnTo>
                      <a:pt x="1" y="4"/>
                    </a:lnTo>
                    <a:lnTo>
                      <a:pt x="0" y="3"/>
                    </a:lnTo>
                    <a:lnTo>
                      <a:pt x="0" y="1"/>
                    </a:lnTo>
                    <a:lnTo>
                      <a:pt x="0" y="1"/>
                    </a:lnTo>
                    <a:lnTo>
                      <a:pt x="0" y="0"/>
                    </a:lnTo>
                    <a:lnTo>
                      <a:pt x="1" y="0"/>
                    </a:lnTo>
                    <a:lnTo>
                      <a:pt x="2"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7" name="Freeform 202"/>
              <p:cNvSpPr>
                <a:spLocks/>
              </p:cNvSpPr>
              <p:nvPr/>
            </p:nvSpPr>
            <p:spPr bwMode="auto">
              <a:xfrm>
                <a:off x="5093" y="1223"/>
                <a:ext cx="4" cy="10"/>
              </a:xfrm>
              <a:custGeom>
                <a:avLst/>
                <a:gdLst>
                  <a:gd name="T0" fmla="*/ 2 w 4"/>
                  <a:gd name="T1" fmla="*/ 0 h 10"/>
                  <a:gd name="T2" fmla="*/ 2 w 4"/>
                  <a:gd name="T3" fmla="*/ 2 h 10"/>
                  <a:gd name="T4" fmla="*/ 2 w 4"/>
                  <a:gd name="T5" fmla="*/ 3 h 10"/>
                  <a:gd name="T6" fmla="*/ 2 w 4"/>
                  <a:gd name="T7" fmla="*/ 4 h 10"/>
                  <a:gd name="T8" fmla="*/ 3 w 4"/>
                  <a:gd name="T9" fmla="*/ 4 h 10"/>
                  <a:gd name="T10" fmla="*/ 3 w 4"/>
                  <a:gd name="T11" fmla="*/ 4 h 10"/>
                  <a:gd name="T12" fmla="*/ 4 w 4"/>
                  <a:gd name="T13" fmla="*/ 5 h 10"/>
                  <a:gd name="T14" fmla="*/ 4 w 4"/>
                  <a:gd name="T15" fmla="*/ 6 h 10"/>
                  <a:gd name="T16" fmla="*/ 4 w 4"/>
                  <a:gd name="T17" fmla="*/ 8 h 10"/>
                  <a:gd name="T18" fmla="*/ 3 w 4"/>
                  <a:gd name="T19" fmla="*/ 9 h 10"/>
                  <a:gd name="T20" fmla="*/ 2 w 4"/>
                  <a:gd name="T21" fmla="*/ 10 h 10"/>
                  <a:gd name="T22" fmla="*/ 1 w 4"/>
                  <a:gd name="T23" fmla="*/ 10 h 10"/>
                  <a:gd name="T24" fmla="*/ 1 w 4"/>
                  <a:gd name="T25" fmla="*/ 9 h 10"/>
                  <a:gd name="T26" fmla="*/ 2 w 4"/>
                  <a:gd name="T27" fmla="*/ 9 h 10"/>
                  <a:gd name="T28" fmla="*/ 2 w 4"/>
                  <a:gd name="T29" fmla="*/ 8 h 10"/>
                  <a:gd name="T30" fmla="*/ 3 w 4"/>
                  <a:gd name="T31" fmla="*/ 8 h 10"/>
                  <a:gd name="T32" fmla="*/ 3 w 4"/>
                  <a:gd name="T33" fmla="*/ 7 h 10"/>
                  <a:gd name="T34" fmla="*/ 3 w 4"/>
                  <a:gd name="T35" fmla="*/ 7 h 10"/>
                  <a:gd name="T36" fmla="*/ 3 w 4"/>
                  <a:gd name="T37" fmla="*/ 6 h 10"/>
                  <a:gd name="T38" fmla="*/ 2 w 4"/>
                  <a:gd name="T39" fmla="*/ 5 h 10"/>
                  <a:gd name="T40" fmla="*/ 1 w 4"/>
                  <a:gd name="T41" fmla="*/ 5 h 10"/>
                  <a:gd name="T42" fmla="*/ 1 w 4"/>
                  <a:gd name="T43" fmla="*/ 5 h 10"/>
                  <a:gd name="T44" fmla="*/ 1 w 4"/>
                  <a:gd name="T45" fmla="*/ 4 h 10"/>
                  <a:gd name="T46" fmla="*/ 1 w 4"/>
                  <a:gd name="T47" fmla="*/ 2 h 10"/>
                  <a:gd name="T48" fmla="*/ 1 w 4"/>
                  <a:gd name="T49" fmla="*/ 1 h 10"/>
                  <a:gd name="T50" fmla="*/ 0 w 4"/>
                  <a:gd name="T51" fmla="*/ 0 h 10"/>
                  <a:gd name="T52" fmla="*/ 0 w 4"/>
                  <a:gd name="T53" fmla="*/ 0 h 10"/>
                  <a:gd name="T54" fmla="*/ 1 w 4"/>
                  <a:gd name="T55" fmla="*/ 0 h 10"/>
                  <a:gd name="T56" fmla="*/ 1 w 4"/>
                  <a:gd name="T57" fmla="*/ 0 h 10"/>
                  <a:gd name="T58" fmla="*/ 2 w 4"/>
                  <a:gd name="T59"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 h="10">
                    <a:moveTo>
                      <a:pt x="2" y="0"/>
                    </a:moveTo>
                    <a:lnTo>
                      <a:pt x="2" y="2"/>
                    </a:lnTo>
                    <a:lnTo>
                      <a:pt x="2" y="3"/>
                    </a:lnTo>
                    <a:lnTo>
                      <a:pt x="2" y="4"/>
                    </a:lnTo>
                    <a:lnTo>
                      <a:pt x="3" y="4"/>
                    </a:lnTo>
                    <a:lnTo>
                      <a:pt x="3" y="4"/>
                    </a:lnTo>
                    <a:lnTo>
                      <a:pt x="4" y="5"/>
                    </a:lnTo>
                    <a:lnTo>
                      <a:pt x="4" y="6"/>
                    </a:lnTo>
                    <a:lnTo>
                      <a:pt x="4" y="8"/>
                    </a:lnTo>
                    <a:lnTo>
                      <a:pt x="3" y="9"/>
                    </a:lnTo>
                    <a:lnTo>
                      <a:pt x="2" y="10"/>
                    </a:lnTo>
                    <a:lnTo>
                      <a:pt x="1" y="10"/>
                    </a:lnTo>
                    <a:lnTo>
                      <a:pt x="1" y="9"/>
                    </a:lnTo>
                    <a:lnTo>
                      <a:pt x="2" y="9"/>
                    </a:lnTo>
                    <a:lnTo>
                      <a:pt x="2" y="8"/>
                    </a:lnTo>
                    <a:lnTo>
                      <a:pt x="3" y="8"/>
                    </a:lnTo>
                    <a:lnTo>
                      <a:pt x="3" y="7"/>
                    </a:lnTo>
                    <a:lnTo>
                      <a:pt x="3" y="7"/>
                    </a:lnTo>
                    <a:lnTo>
                      <a:pt x="3" y="6"/>
                    </a:lnTo>
                    <a:lnTo>
                      <a:pt x="2" y="5"/>
                    </a:lnTo>
                    <a:lnTo>
                      <a:pt x="1" y="5"/>
                    </a:lnTo>
                    <a:lnTo>
                      <a:pt x="1" y="5"/>
                    </a:lnTo>
                    <a:lnTo>
                      <a:pt x="1" y="4"/>
                    </a:lnTo>
                    <a:lnTo>
                      <a:pt x="1" y="2"/>
                    </a:lnTo>
                    <a:lnTo>
                      <a:pt x="1" y="1"/>
                    </a:lnTo>
                    <a:lnTo>
                      <a:pt x="0" y="0"/>
                    </a:lnTo>
                    <a:lnTo>
                      <a:pt x="0" y="0"/>
                    </a:lnTo>
                    <a:lnTo>
                      <a:pt x="1" y="0"/>
                    </a:lnTo>
                    <a:lnTo>
                      <a:pt x="1" y="0"/>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8" name="Freeform 203"/>
              <p:cNvSpPr>
                <a:spLocks/>
              </p:cNvSpPr>
              <p:nvPr/>
            </p:nvSpPr>
            <p:spPr bwMode="auto">
              <a:xfrm>
                <a:off x="5175" y="1224"/>
                <a:ext cx="15" cy="9"/>
              </a:xfrm>
              <a:custGeom>
                <a:avLst/>
                <a:gdLst>
                  <a:gd name="T0" fmla="*/ 15 w 15"/>
                  <a:gd name="T1" fmla="*/ 2 h 9"/>
                  <a:gd name="T2" fmla="*/ 13 w 15"/>
                  <a:gd name="T3" fmla="*/ 3 h 9"/>
                  <a:gd name="T4" fmla="*/ 11 w 15"/>
                  <a:gd name="T5" fmla="*/ 4 h 9"/>
                  <a:gd name="T6" fmla="*/ 7 w 15"/>
                  <a:gd name="T7" fmla="*/ 5 h 9"/>
                  <a:gd name="T8" fmla="*/ 4 w 15"/>
                  <a:gd name="T9" fmla="*/ 6 h 9"/>
                  <a:gd name="T10" fmla="*/ 2 w 15"/>
                  <a:gd name="T11" fmla="*/ 7 h 9"/>
                  <a:gd name="T12" fmla="*/ 0 w 15"/>
                  <a:gd name="T13" fmla="*/ 8 h 9"/>
                  <a:gd name="T14" fmla="*/ 7 w 15"/>
                  <a:gd name="T15" fmla="*/ 6 h 9"/>
                  <a:gd name="T16" fmla="*/ 14 w 15"/>
                  <a:gd name="T17" fmla="*/ 4 h 9"/>
                  <a:gd name="T18" fmla="*/ 15 w 15"/>
                  <a:gd name="T19" fmla="*/ 4 h 9"/>
                  <a:gd name="T20" fmla="*/ 15 w 15"/>
                  <a:gd name="T21" fmla="*/ 5 h 9"/>
                  <a:gd name="T22" fmla="*/ 11 w 15"/>
                  <a:gd name="T23" fmla="*/ 7 h 9"/>
                  <a:gd name="T24" fmla="*/ 7 w 15"/>
                  <a:gd name="T25" fmla="*/ 7 h 9"/>
                  <a:gd name="T26" fmla="*/ 4 w 15"/>
                  <a:gd name="T27" fmla="*/ 8 h 9"/>
                  <a:gd name="T28" fmla="*/ 0 w 15"/>
                  <a:gd name="T29" fmla="*/ 9 h 9"/>
                  <a:gd name="T30" fmla="*/ 0 w 15"/>
                  <a:gd name="T31" fmla="*/ 7 h 9"/>
                  <a:gd name="T32" fmla="*/ 0 w 15"/>
                  <a:gd name="T33" fmla="*/ 6 h 9"/>
                  <a:gd name="T34" fmla="*/ 0 w 15"/>
                  <a:gd name="T35" fmla="*/ 6 h 9"/>
                  <a:gd name="T36" fmla="*/ 0 w 15"/>
                  <a:gd name="T37" fmla="*/ 5 h 9"/>
                  <a:gd name="T38" fmla="*/ 1 w 15"/>
                  <a:gd name="T39" fmla="*/ 5 h 9"/>
                  <a:gd name="T40" fmla="*/ 1 w 15"/>
                  <a:gd name="T41" fmla="*/ 4 h 9"/>
                  <a:gd name="T42" fmla="*/ 2 w 15"/>
                  <a:gd name="T43" fmla="*/ 4 h 9"/>
                  <a:gd name="T44" fmla="*/ 2 w 15"/>
                  <a:gd name="T45" fmla="*/ 4 h 9"/>
                  <a:gd name="T46" fmla="*/ 2 w 15"/>
                  <a:gd name="T47" fmla="*/ 4 h 9"/>
                  <a:gd name="T48" fmla="*/ 8 w 15"/>
                  <a:gd name="T49" fmla="*/ 2 h 9"/>
                  <a:gd name="T50" fmla="*/ 14 w 15"/>
                  <a:gd name="T51" fmla="*/ 0 h 9"/>
                  <a:gd name="T52" fmla="*/ 15 w 15"/>
                  <a:gd name="T53" fmla="*/ 1 h 9"/>
                  <a:gd name="T54" fmla="*/ 15 w 15"/>
                  <a:gd name="T55" fmla="*/ 1 h 9"/>
                  <a:gd name="T56" fmla="*/ 15 w 15"/>
                  <a:gd name="T57" fmla="*/ 2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 h="9">
                    <a:moveTo>
                      <a:pt x="15" y="2"/>
                    </a:moveTo>
                    <a:lnTo>
                      <a:pt x="13" y="3"/>
                    </a:lnTo>
                    <a:lnTo>
                      <a:pt x="11" y="4"/>
                    </a:lnTo>
                    <a:lnTo>
                      <a:pt x="7" y="5"/>
                    </a:lnTo>
                    <a:lnTo>
                      <a:pt x="4" y="6"/>
                    </a:lnTo>
                    <a:lnTo>
                      <a:pt x="2" y="7"/>
                    </a:lnTo>
                    <a:lnTo>
                      <a:pt x="0" y="8"/>
                    </a:lnTo>
                    <a:lnTo>
                      <a:pt x="7" y="6"/>
                    </a:lnTo>
                    <a:lnTo>
                      <a:pt x="14" y="4"/>
                    </a:lnTo>
                    <a:lnTo>
                      <a:pt x="15" y="4"/>
                    </a:lnTo>
                    <a:lnTo>
                      <a:pt x="15" y="5"/>
                    </a:lnTo>
                    <a:lnTo>
                      <a:pt x="11" y="7"/>
                    </a:lnTo>
                    <a:lnTo>
                      <a:pt x="7" y="7"/>
                    </a:lnTo>
                    <a:lnTo>
                      <a:pt x="4" y="8"/>
                    </a:lnTo>
                    <a:lnTo>
                      <a:pt x="0" y="9"/>
                    </a:lnTo>
                    <a:lnTo>
                      <a:pt x="0" y="7"/>
                    </a:lnTo>
                    <a:lnTo>
                      <a:pt x="0" y="6"/>
                    </a:lnTo>
                    <a:lnTo>
                      <a:pt x="0" y="6"/>
                    </a:lnTo>
                    <a:lnTo>
                      <a:pt x="0" y="5"/>
                    </a:lnTo>
                    <a:lnTo>
                      <a:pt x="1" y="5"/>
                    </a:lnTo>
                    <a:lnTo>
                      <a:pt x="1" y="4"/>
                    </a:lnTo>
                    <a:lnTo>
                      <a:pt x="2" y="4"/>
                    </a:lnTo>
                    <a:lnTo>
                      <a:pt x="2" y="4"/>
                    </a:lnTo>
                    <a:lnTo>
                      <a:pt x="2" y="4"/>
                    </a:lnTo>
                    <a:lnTo>
                      <a:pt x="8" y="2"/>
                    </a:lnTo>
                    <a:lnTo>
                      <a:pt x="14" y="0"/>
                    </a:lnTo>
                    <a:lnTo>
                      <a:pt x="15" y="1"/>
                    </a:lnTo>
                    <a:lnTo>
                      <a:pt x="15" y="1"/>
                    </a:lnTo>
                    <a:lnTo>
                      <a:pt x="15"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9" name="Freeform 204"/>
              <p:cNvSpPr>
                <a:spLocks/>
              </p:cNvSpPr>
              <p:nvPr/>
            </p:nvSpPr>
            <p:spPr bwMode="auto">
              <a:xfrm>
                <a:off x="5137" y="1224"/>
                <a:ext cx="18" cy="14"/>
              </a:xfrm>
              <a:custGeom>
                <a:avLst/>
                <a:gdLst>
                  <a:gd name="T0" fmla="*/ 15 w 18"/>
                  <a:gd name="T1" fmla="*/ 4 h 14"/>
                  <a:gd name="T2" fmla="*/ 12 w 18"/>
                  <a:gd name="T3" fmla="*/ 5 h 14"/>
                  <a:gd name="T4" fmla="*/ 9 w 18"/>
                  <a:gd name="T5" fmla="*/ 6 h 14"/>
                  <a:gd name="T6" fmla="*/ 4 w 18"/>
                  <a:gd name="T7" fmla="*/ 9 h 14"/>
                  <a:gd name="T8" fmla="*/ 3 w 18"/>
                  <a:gd name="T9" fmla="*/ 10 h 14"/>
                  <a:gd name="T10" fmla="*/ 4 w 18"/>
                  <a:gd name="T11" fmla="*/ 10 h 14"/>
                  <a:gd name="T12" fmla="*/ 10 w 18"/>
                  <a:gd name="T13" fmla="*/ 7 h 14"/>
                  <a:gd name="T14" fmla="*/ 13 w 18"/>
                  <a:gd name="T15" fmla="*/ 6 h 14"/>
                  <a:gd name="T16" fmla="*/ 16 w 18"/>
                  <a:gd name="T17" fmla="*/ 5 h 14"/>
                  <a:gd name="T18" fmla="*/ 16 w 18"/>
                  <a:gd name="T19" fmla="*/ 6 h 14"/>
                  <a:gd name="T20" fmla="*/ 16 w 18"/>
                  <a:gd name="T21" fmla="*/ 6 h 14"/>
                  <a:gd name="T22" fmla="*/ 11 w 18"/>
                  <a:gd name="T23" fmla="*/ 9 h 14"/>
                  <a:gd name="T24" fmla="*/ 9 w 18"/>
                  <a:gd name="T25" fmla="*/ 10 h 14"/>
                  <a:gd name="T26" fmla="*/ 6 w 18"/>
                  <a:gd name="T27" fmla="*/ 11 h 14"/>
                  <a:gd name="T28" fmla="*/ 6 w 18"/>
                  <a:gd name="T29" fmla="*/ 12 h 14"/>
                  <a:gd name="T30" fmla="*/ 6 w 18"/>
                  <a:gd name="T31" fmla="*/ 12 h 14"/>
                  <a:gd name="T32" fmla="*/ 9 w 18"/>
                  <a:gd name="T33" fmla="*/ 11 h 14"/>
                  <a:gd name="T34" fmla="*/ 12 w 18"/>
                  <a:gd name="T35" fmla="*/ 9 h 14"/>
                  <a:gd name="T36" fmla="*/ 15 w 18"/>
                  <a:gd name="T37" fmla="*/ 8 h 14"/>
                  <a:gd name="T38" fmla="*/ 17 w 18"/>
                  <a:gd name="T39" fmla="*/ 7 h 14"/>
                  <a:gd name="T40" fmla="*/ 18 w 18"/>
                  <a:gd name="T41" fmla="*/ 8 h 14"/>
                  <a:gd name="T42" fmla="*/ 18 w 18"/>
                  <a:gd name="T43" fmla="*/ 8 h 14"/>
                  <a:gd name="T44" fmla="*/ 18 w 18"/>
                  <a:gd name="T45" fmla="*/ 9 h 14"/>
                  <a:gd name="T46" fmla="*/ 15 w 18"/>
                  <a:gd name="T47" fmla="*/ 10 h 14"/>
                  <a:gd name="T48" fmla="*/ 13 w 18"/>
                  <a:gd name="T49" fmla="*/ 12 h 14"/>
                  <a:gd name="T50" fmla="*/ 9 w 18"/>
                  <a:gd name="T51" fmla="*/ 13 h 14"/>
                  <a:gd name="T52" fmla="*/ 7 w 18"/>
                  <a:gd name="T53" fmla="*/ 14 h 14"/>
                  <a:gd name="T54" fmla="*/ 6 w 18"/>
                  <a:gd name="T55" fmla="*/ 14 h 14"/>
                  <a:gd name="T56" fmla="*/ 1 w 18"/>
                  <a:gd name="T57" fmla="*/ 7 h 14"/>
                  <a:gd name="T58" fmla="*/ 4 w 18"/>
                  <a:gd name="T59" fmla="*/ 6 h 14"/>
                  <a:gd name="T60" fmla="*/ 7 w 18"/>
                  <a:gd name="T61" fmla="*/ 5 h 14"/>
                  <a:gd name="T62" fmla="*/ 13 w 18"/>
                  <a:gd name="T63" fmla="*/ 2 h 14"/>
                  <a:gd name="T64" fmla="*/ 11 w 18"/>
                  <a:gd name="T65" fmla="*/ 3 h 14"/>
                  <a:gd name="T66" fmla="*/ 10 w 18"/>
                  <a:gd name="T67" fmla="*/ 3 h 14"/>
                  <a:gd name="T68" fmla="*/ 7 w 18"/>
                  <a:gd name="T69" fmla="*/ 4 h 14"/>
                  <a:gd name="T70" fmla="*/ 4 w 18"/>
                  <a:gd name="T71" fmla="*/ 6 h 14"/>
                  <a:gd name="T72" fmla="*/ 2 w 18"/>
                  <a:gd name="T73" fmla="*/ 6 h 14"/>
                  <a:gd name="T74" fmla="*/ 1 w 18"/>
                  <a:gd name="T75" fmla="*/ 6 h 14"/>
                  <a:gd name="T76" fmla="*/ 0 w 18"/>
                  <a:gd name="T77" fmla="*/ 6 h 14"/>
                  <a:gd name="T78" fmla="*/ 0 w 18"/>
                  <a:gd name="T79" fmla="*/ 4 h 14"/>
                  <a:gd name="T80" fmla="*/ 1 w 18"/>
                  <a:gd name="T81" fmla="*/ 4 h 14"/>
                  <a:gd name="T82" fmla="*/ 2 w 18"/>
                  <a:gd name="T83" fmla="*/ 3 h 14"/>
                  <a:gd name="T84" fmla="*/ 5 w 18"/>
                  <a:gd name="T85" fmla="*/ 2 h 14"/>
                  <a:gd name="T86" fmla="*/ 8 w 18"/>
                  <a:gd name="T87" fmla="*/ 2 h 14"/>
                  <a:gd name="T88" fmla="*/ 9 w 18"/>
                  <a:gd name="T89" fmla="*/ 1 h 14"/>
                  <a:gd name="T90" fmla="*/ 10 w 18"/>
                  <a:gd name="T91" fmla="*/ 0 h 14"/>
                  <a:gd name="T92" fmla="*/ 11 w 18"/>
                  <a:gd name="T93" fmla="*/ 0 h 14"/>
                  <a:gd name="T94" fmla="*/ 12 w 18"/>
                  <a:gd name="T95" fmla="*/ 1 h 14"/>
                  <a:gd name="T96" fmla="*/ 13 w 18"/>
                  <a:gd name="T97" fmla="*/ 2 h 14"/>
                  <a:gd name="T98" fmla="*/ 15 w 18"/>
                  <a:gd name="T99" fmla="*/ 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 h="14">
                    <a:moveTo>
                      <a:pt x="15" y="4"/>
                    </a:moveTo>
                    <a:lnTo>
                      <a:pt x="12" y="5"/>
                    </a:lnTo>
                    <a:lnTo>
                      <a:pt x="9" y="6"/>
                    </a:lnTo>
                    <a:lnTo>
                      <a:pt x="4" y="9"/>
                    </a:lnTo>
                    <a:lnTo>
                      <a:pt x="3" y="10"/>
                    </a:lnTo>
                    <a:lnTo>
                      <a:pt x="4" y="10"/>
                    </a:lnTo>
                    <a:lnTo>
                      <a:pt x="10" y="7"/>
                    </a:lnTo>
                    <a:lnTo>
                      <a:pt x="13" y="6"/>
                    </a:lnTo>
                    <a:lnTo>
                      <a:pt x="16" y="5"/>
                    </a:lnTo>
                    <a:lnTo>
                      <a:pt x="16" y="6"/>
                    </a:lnTo>
                    <a:lnTo>
                      <a:pt x="16" y="6"/>
                    </a:lnTo>
                    <a:lnTo>
                      <a:pt x="11" y="9"/>
                    </a:lnTo>
                    <a:lnTo>
                      <a:pt x="9" y="10"/>
                    </a:lnTo>
                    <a:lnTo>
                      <a:pt x="6" y="11"/>
                    </a:lnTo>
                    <a:lnTo>
                      <a:pt x="6" y="12"/>
                    </a:lnTo>
                    <a:lnTo>
                      <a:pt x="6" y="12"/>
                    </a:lnTo>
                    <a:lnTo>
                      <a:pt x="9" y="11"/>
                    </a:lnTo>
                    <a:lnTo>
                      <a:pt x="12" y="9"/>
                    </a:lnTo>
                    <a:lnTo>
                      <a:pt x="15" y="8"/>
                    </a:lnTo>
                    <a:lnTo>
                      <a:pt x="17" y="7"/>
                    </a:lnTo>
                    <a:lnTo>
                      <a:pt x="18" y="8"/>
                    </a:lnTo>
                    <a:lnTo>
                      <a:pt x="18" y="8"/>
                    </a:lnTo>
                    <a:lnTo>
                      <a:pt x="18" y="9"/>
                    </a:lnTo>
                    <a:lnTo>
                      <a:pt x="15" y="10"/>
                    </a:lnTo>
                    <a:lnTo>
                      <a:pt x="13" y="12"/>
                    </a:lnTo>
                    <a:lnTo>
                      <a:pt x="9" y="13"/>
                    </a:lnTo>
                    <a:lnTo>
                      <a:pt x="7" y="14"/>
                    </a:lnTo>
                    <a:lnTo>
                      <a:pt x="6" y="14"/>
                    </a:lnTo>
                    <a:lnTo>
                      <a:pt x="1" y="7"/>
                    </a:lnTo>
                    <a:lnTo>
                      <a:pt x="4" y="6"/>
                    </a:lnTo>
                    <a:lnTo>
                      <a:pt x="7" y="5"/>
                    </a:lnTo>
                    <a:lnTo>
                      <a:pt x="13" y="2"/>
                    </a:lnTo>
                    <a:lnTo>
                      <a:pt x="11" y="3"/>
                    </a:lnTo>
                    <a:lnTo>
                      <a:pt x="10" y="3"/>
                    </a:lnTo>
                    <a:lnTo>
                      <a:pt x="7" y="4"/>
                    </a:lnTo>
                    <a:lnTo>
                      <a:pt x="4" y="6"/>
                    </a:lnTo>
                    <a:lnTo>
                      <a:pt x="2" y="6"/>
                    </a:lnTo>
                    <a:lnTo>
                      <a:pt x="1" y="6"/>
                    </a:lnTo>
                    <a:lnTo>
                      <a:pt x="0" y="6"/>
                    </a:lnTo>
                    <a:lnTo>
                      <a:pt x="0" y="4"/>
                    </a:lnTo>
                    <a:lnTo>
                      <a:pt x="1" y="4"/>
                    </a:lnTo>
                    <a:lnTo>
                      <a:pt x="2" y="3"/>
                    </a:lnTo>
                    <a:lnTo>
                      <a:pt x="5" y="2"/>
                    </a:lnTo>
                    <a:lnTo>
                      <a:pt x="8" y="2"/>
                    </a:lnTo>
                    <a:lnTo>
                      <a:pt x="9" y="1"/>
                    </a:lnTo>
                    <a:lnTo>
                      <a:pt x="10" y="0"/>
                    </a:lnTo>
                    <a:lnTo>
                      <a:pt x="11" y="0"/>
                    </a:lnTo>
                    <a:lnTo>
                      <a:pt x="12" y="1"/>
                    </a:lnTo>
                    <a:lnTo>
                      <a:pt x="13" y="2"/>
                    </a:lnTo>
                    <a:lnTo>
                      <a:pt x="15" y="4"/>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0" name="Freeform 205"/>
              <p:cNvSpPr>
                <a:spLocks/>
              </p:cNvSpPr>
              <p:nvPr/>
            </p:nvSpPr>
            <p:spPr bwMode="auto">
              <a:xfrm>
                <a:off x="5087" y="1225"/>
                <a:ext cx="3" cy="9"/>
              </a:xfrm>
              <a:custGeom>
                <a:avLst/>
                <a:gdLst>
                  <a:gd name="T0" fmla="*/ 2 w 3"/>
                  <a:gd name="T1" fmla="*/ 0 h 9"/>
                  <a:gd name="T2" fmla="*/ 2 w 3"/>
                  <a:gd name="T3" fmla="*/ 1 h 9"/>
                  <a:gd name="T4" fmla="*/ 2 w 3"/>
                  <a:gd name="T5" fmla="*/ 1 h 9"/>
                  <a:gd name="T6" fmla="*/ 2 w 3"/>
                  <a:gd name="T7" fmla="*/ 1 h 9"/>
                  <a:gd name="T8" fmla="*/ 2 w 3"/>
                  <a:gd name="T9" fmla="*/ 2 h 9"/>
                  <a:gd name="T10" fmla="*/ 2 w 3"/>
                  <a:gd name="T11" fmla="*/ 2 h 9"/>
                  <a:gd name="T12" fmla="*/ 2 w 3"/>
                  <a:gd name="T13" fmla="*/ 3 h 9"/>
                  <a:gd name="T14" fmla="*/ 2 w 3"/>
                  <a:gd name="T15" fmla="*/ 4 h 9"/>
                  <a:gd name="T16" fmla="*/ 2 w 3"/>
                  <a:gd name="T17" fmla="*/ 4 h 9"/>
                  <a:gd name="T18" fmla="*/ 1 w 3"/>
                  <a:gd name="T19" fmla="*/ 5 h 9"/>
                  <a:gd name="T20" fmla="*/ 1 w 3"/>
                  <a:gd name="T21" fmla="*/ 5 h 9"/>
                  <a:gd name="T22" fmla="*/ 1 w 3"/>
                  <a:gd name="T23" fmla="*/ 6 h 9"/>
                  <a:gd name="T24" fmla="*/ 1 w 3"/>
                  <a:gd name="T25" fmla="*/ 6 h 9"/>
                  <a:gd name="T26" fmla="*/ 2 w 3"/>
                  <a:gd name="T27" fmla="*/ 7 h 9"/>
                  <a:gd name="T28" fmla="*/ 2 w 3"/>
                  <a:gd name="T29" fmla="*/ 8 h 9"/>
                  <a:gd name="T30" fmla="*/ 3 w 3"/>
                  <a:gd name="T31" fmla="*/ 8 h 9"/>
                  <a:gd name="T32" fmla="*/ 3 w 3"/>
                  <a:gd name="T33" fmla="*/ 9 h 9"/>
                  <a:gd name="T34" fmla="*/ 2 w 3"/>
                  <a:gd name="T35" fmla="*/ 9 h 9"/>
                  <a:gd name="T36" fmla="*/ 2 w 3"/>
                  <a:gd name="T37" fmla="*/ 9 h 9"/>
                  <a:gd name="T38" fmla="*/ 1 w 3"/>
                  <a:gd name="T39" fmla="*/ 8 h 9"/>
                  <a:gd name="T40" fmla="*/ 0 w 3"/>
                  <a:gd name="T41" fmla="*/ 6 h 9"/>
                  <a:gd name="T42" fmla="*/ 0 w 3"/>
                  <a:gd name="T43" fmla="*/ 6 h 9"/>
                  <a:gd name="T44" fmla="*/ 0 w 3"/>
                  <a:gd name="T45" fmla="*/ 5 h 9"/>
                  <a:gd name="T46" fmla="*/ 1 w 3"/>
                  <a:gd name="T47" fmla="*/ 3 h 9"/>
                  <a:gd name="T48" fmla="*/ 1 w 3"/>
                  <a:gd name="T49" fmla="*/ 2 h 9"/>
                  <a:gd name="T50" fmla="*/ 1 w 3"/>
                  <a:gd name="T51" fmla="*/ 1 h 9"/>
                  <a:gd name="T52" fmla="*/ 1 w 3"/>
                  <a:gd name="T53" fmla="*/ 0 h 9"/>
                  <a:gd name="T54" fmla="*/ 2 w 3"/>
                  <a:gd name="T55" fmla="*/ 0 h 9"/>
                  <a:gd name="T56" fmla="*/ 2 w 3"/>
                  <a:gd name="T57" fmla="*/ 0 h 9"/>
                  <a:gd name="T58" fmla="*/ 2 w 3"/>
                  <a:gd name="T59"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 h="9">
                    <a:moveTo>
                      <a:pt x="2" y="0"/>
                    </a:moveTo>
                    <a:lnTo>
                      <a:pt x="2" y="1"/>
                    </a:lnTo>
                    <a:lnTo>
                      <a:pt x="2" y="1"/>
                    </a:lnTo>
                    <a:lnTo>
                      <a:pt x="2" y="1"/>
                    </a:lnTo>
                    <a:lnTo>
                      <a:pt x="2" y="2"/>
                    </a:lnTo>
                    <a:lnTo>
                      <a:pt x="2" y="2"/>
                    </a:lnTo>
                    <a:lnTo>
                      <a:pt x="2" y="3"/>
                    </a:lnTo>
                    <a:lnTo>
                      <a:pt x="2" y="4"/>
                    </a:lnTo>
                    <a:lnTo>
                      <a:pt x="2" y="4"/>
                    </a:lnTo>
                    <a:lnTo>
                      <a:pt x="1" y="5"/>
                    </a:lnTo>
                    <a:lnTo>
                      <a:pt x="1" y="5"/>
                    </a:lnTo>
                    <a:lnTo>
                      <a:pt x="1" y="6"/>
                    </a:lnTo>
                    <a:lnTo>
                      <a:pt x="1" y="6"/>
                    </a:lnTo>
                    <a:lnTo>
                      <a:pt x="2" y="7"/>
                    </a:lnTo>
                    <a:lnTo>
                      <a:pt x="2" y="8"/>
                    </a:lnTo>
                    <a:lnTo>
                      <a:pt x="3" y="8"/>
                    </a:lnTo>
                    <a:lnTo>
                      <a:pt x="3" y="9"/>
                    </a:lnTo>
                    <a:lnTo>
                      <a:pt x="2" y="9"/>
                    </a:lnTo>
                    <a:lnTo>
                      <a:pt x="2" y="9"/>
                    </a:lnTo>
                    <a:lnTo>
                      <a:pt x="1" y="8"/>
                    </a:lnTo>
                    <a:lnTo>
                      <a:pt x="0" y="6"/>
                    </a:lnTo>
                    <a:lnTo>
                      <a:pt x="0" y="6"/>
                    </a:lnTo>
                    <a:lnTo>
                      <a:pt x="0" y="5"/>
                    </a:lnTo>
                    <a:lnTo>
                      <a:pt x="1" y="3"/>
                    </a:lnTo>
                    <a:lnTo>
                      <a:pt x="1" y="2"/>
                    </a:lnTo>
                    <a:lnTo>
                      <a:pt x="1" y="1"/>
                    </a:lnTo>
                    <a:lnTo>
                      <a:pt x="1" y="0"/>
                    </a:lnTo>
                    <a:lnTo>
                      <a:pt x="2" y="0"/>
                    </a:lnTo>
                    <a:lnTo>
                      <a:pt x="2" y="0"/>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1" name="Freeform 206"/>
              <p:cNvSpPr>
                <a:spLocks/>
              </p:cNvSpPr>
              <p:nvPr/>
            </p:nvSpPr>
            <p:spPr bwMode="auto">
              <a:xfrm>
                <a:off x="5126" y="1225"/>
                <a:ext cx="4" cy="6"/>
              </a:xfrm>
              <a:custGeom>
                <a:avLst/>
                <a:gdLst>
                  <a:gd name="T0" fmla="*/ 4 w 4"/>
                  <a:gd name="T1" fmla="*/ 2 h 6"/>
                  <a:gd name="T2" fmla="*/ 2 w 4"/>
                  <a:gd name="T3" fmla="*/ 3 h 6"/>
                  <a:gd name="T4" fmla="*/ 3 w 4"/>
                  <a:gd name="T5" fmla="*/ 3 h 6"/>
                  <a:gd name="T6" fmla="*/ 3 w 4"/>
                  <a:gd name="T7" fmla="*/ 3 h 6"/>
                  <a:gd name="T8" fmla="*/ 4 w 4"/>
                  <a:gd name="T9" fmla="*/ 3 h 6"/>
                  <a:gd name="T10" fmla="*/ 4 w 4"/>
                  <a:gd name="T11" fmla="*/ 3 h 6"/>
                  <a:gd name="T12" fmla="*/ 4 w 4"/>
                  <a:gd name="T13" fmla="*/ 4 h 6"/>
                  <a:gd name="T14" fmla="*/ 2 w 4"/>
                  <a:gd name="T15" fmla="*/ 5 h 6"/>
                  <a:gd name="T16" fmla="*/ 0 w 4"/>
                  <a:gd name="T17" fmla="*/ 6 h 6"/>
                  <a:gd name="T18" fmla="*/ 3 w 4"/>
                  <a:gd name="T19" fmla="*/ 0 h 6"/>
                  <a:gd name="T20" fmla="*/ 3 w 4"/>
                  <a:gd name="T21" fmla="*/ 0 h 6"/>
                  <a:gd name="T22" fmla="*/ 3 w 4"/>
                  <a:gd name="T23" fmla="*/ 1 h 6"/>
                  <a:gd name="T24" fmla="*/ 4 w 4"/>
                  <a:gd name="T25"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6">
                    <a:moveTo>
                      <a:pt x="4" y="2"/>
                    </a:moveTo>
                    <a:lnTo>
                      <a:pt x="2" y="3"/>
                    </a:lnTo>
                    <a:lnTo>
                      <a:pt x="3" y="3"/>
                    </a:lnTo>
                    <a:lnTo>
                      <a:pt x="3" y="3"/>
                    </a:lnTo>
                    <a:lnTo>
                      <a:pt x="4" y="3"/>
                    </a:lnTo>
                    <a:lnTo>
                      <a:pt x="4" y="3"/>
                    </a:lnTo>
                    <a:lnTo>
                      <a:pt x="4" y="4"/>
                    </a:lnTo>
                    <a:lnTo>
                      <a:pt x="2" y="5"/>
                    </a:lnTo>
                    <a:lnTo>
                      <a:pt x="0" y="6"/>
                    </a:lnTo>
                    <a:lnTo>
                      <a:pt x="3" y="0"/>
                    </a:lnTo>
                    <a:lnTo>
                      <a:pt x="3" y="0"/>
                    </a:lnTo>
                    <a:lnTo>
                      <a:pt x="3" y="1"/>
                    </a:lnTo>
                    <a:lnTo>
                      <a:pt x="4"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2" name="Freeform 207"/>
              <p:cNvSpPr>
                <a:spLocks/>
              </p:cNvSpPr>
              <p:nvPr/>
            </p:nvSpPr>
            <p:spPr bwMode="auto">
              <a:xfrm>
                <a:off x="5202" y="1226"/>
                <a:ext cx="16" cy="15"/>
              </a:xfrm>
              <a:custGeom>
                <a:avLst/>
                <a:gdLst>
                  <a:gd name="T0" fmla="*/ 16 w 16"/>
                  <a:gd name="T1" fmla="*/ 3 h 15"/>
                  <a:gd name="T2" fmla="*/ 16 w 16"/>
                  <a:gd name="T3" fmla="*/ 5 h 15"/>
                  <a:gd name="T4" fmla="*/ 16 w 16"/>
                  <a:gd name="T5" fmla="*/ 7 h 15"/>
                  <a:gd name="T6" fmla="*/ 16 w 16"/>
                  <a:gd name="T7" fmla="*/ 9 h 15"/>
                  <a:gd name="T8" fmla="*/ 15 w 16"/>
                  <a:gd name="T9" fmla="*/ 11 h 15"/>
                  <a:gd name="T10" fmla="*/ 10 w 16"/>
                  <a:gd name="T11" fmla="*/ 13 h 15"/>
                  <a:gd name="T12" fmla="*/ 4 w 16"/>
                  <a:gd name="T13" fmla="*/ 15 h 15"/>
                  <a:gd name="T14" fmla="*/ 1 w 16"/>
                  <a:gd name="T15" fmla="*/ 15 h 15"/>
                  <a:gd name="T16" fmla="*/ 1 w 16"/>
                  <a:gd name="T17" fmla="*/ 15 h 15"/>
                  <a:gd name="T18" fmla="*/ 1 w 16"/>
                  <a:gd name="T19" fmla="*/ 14 h 15"/>
                  <a:gd name="T20" fmla="*/ 1 w 16"/>
                  <a:gd name="T21" fmla="*/ 14 h 15"/>
                  <a:gd name="T22" fmla="*/ 8 w 16"/>
                  <a:gd name="T23" fmla="*/ 12 h 15"/>
                  <a:gd name="T24" fmla="*/ 12 w 16"/>
                  <a:gd name="T25" fmla="*/ 11 h 15"/>
                  <a:gd name="T26" fmla="*/ 13 w 16"/>
                  <a:gd name="T27" fmla="*/ 10 h 15"/>
                  <a:gd name="T28" fmla="*/ 15 w 16"/>
                  <a:gd name="T29" fmla="*/ 9 h 15"/>
                  <a:gd name="T30" fmla="*/ 13 w 16"/>
                  <a:gd name="T31" fmla="*/ 10 h 15"/>
                  <a:gd name="T32" fmla="*/ 11 w 16"/>
                  <a:gd name="T33" fmla="*/ 11 h 15"/>
                  <a:gd name="T34" fmla="*/ 7 w 16"/>
                  <a:gd name="T35" fmla="*/ 12 h 15"/>
                  <a:gd name="T36" fmla="*/ 4 w 16"/>
                  <a:gd name="T37" fmla="*/ 12 h 15"/>
                  <a:gd name="T38" fmla="*/ 1 w 16"/>
                  <a:gd name="T39" fmla="*/ 13 h 15"/>
                  <a:gd name="T40" fmla="*/ 1 w 16"/>
                  <a:gd name="T41" fmla="*/ 12 h 15"/>
                  <a:gd name="T42" fmla="*/ 1 w 16"/>
                  <a:gd name="T43" fmla="*/ 11 h 15"/>
                  <a:gd name="T44" fmla="*/ 1 w 16"/>
                  <a:gd name="T45" fmla="*/ 11 h 15"/>
                  <a:gd name="T46" fmla="*/ 1 w 16"/>
                  <a:gd name="T47" fmla="*/ 11 h 15"/>
                  <a:gd name="T48" fmla="*/ 0 w 16"/>
                  <a:gd name="T49" fmla="*/ 10 h 15"/>
                  <a:gd name="T50" fmla="*/ 0 w 16"/>
                  <a:gd name="T51" fmla="*/ 9 h 15"/>
                  <a:gd name="T52" fmla="*/ 0 w 16"/>
                  <a:gd name="T53" fmla="*/ 8 h 15"/>
                  <a:gd name="T54" fmla="*/ 4 w 16"/>
                  <a:gd name="T55" fmla="*/ 7 h 15"/>
                  <a:gd name="T56" fmla="*/ 7 w 16"/>
                  <a:gd name="T57" fmla="*/ 6 h 15"/>
                  <a:gd name="T58" fmla="*/ 11 w 16"/>
                  <a:gd name="T59" fmla="*/ 5 h 15"/>
                  <a:gd name="T60" fmla="*/ 14 w 16"/>
                  <a:gd name="T61" fmla="*/ 3 h 15"/>
                  <a:gd name="T62" fmla="*/ 15 w 16"/>
                  <a:gd name="T63" fmla="*/ 3 h 15"/>
                  <a:gd name="T64" fmla="*/ 15 w 16"/>
                  <a:gd name="T65" fmla="*/ 3 h 15"/>
                  <a:gd name="T66" fmla="*/ 15 w 16"/>
                  <a:gd name="T67" fmla="*/ 3 h 15"/>
                  <a:gd name="T68" fmla="*/ 8 w 16"/>
                  <a:gd name="T69" fmla="*/ 5 h 15"/>
                  <a:gd name="T70" fmla="*/ 4 w 16"/>
                  <a:gd name="T71" fmla="*/ 6 h 15"/>
                  <a:gd name="T72" fmla="*/ 1 w 16"/>
                  <a:gd name="T73" fmla="*/ 8 h 15"/>
                  <a:gd name="T74" fmla="*/ 0 w 16"/>
                  <a:gd name="T75" fmla="*/ 7 h 15"/>
                  <a:gd name="T76" fmla="*/ 0 w 16"/>
                  <a:gd name="T77" fmla="*/ 7 h 15"/>
                  <a:gd name="T78" fmla="*/ 0 w 16"/>
                  <a:gd name="T79" fmla="*/ 5 h 15"/>
                  <a:gd name="T80" fmla="*/ 4 w 16"/>
                  <a:gd name="T81" fmla="*/ 4 h 15"/>
                  <a:gd name="T82" fmla="*/ 7 w 16"/>
                  <a:gd name="T83" fmla="*/ 2 h 15"/>
                  <a:gd name="T84" fmla="*/ 15 w 16"/>
                  <a:gd name="T85" fmla="*/ 0 h 15"/>
                  <a:gd name="T86" fmla="*/ 16 w 16"/>
                  <a:gd name="T87" fmla="*/ 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 h="15">
                    <a:moveTo>
                      <a:pt x="16" y="3"/>
                    </a:moveTo>
                    <a:lnTo>
                      <a:pt x="16" y="5"/>
                    </a:lnTo>
                    <a:lnTo>
                      <a:pt x="16" y="7"/>
                    </a:lnTo>
                    <a:lnTo>
                      <a:pt x="16" y="9"/>
                    </a:lnTo>
                    <a:lnTo>
                      <a:pt x="15" y="11"/>
                    </a:lnTo>
                    <a:lnTo>
                      <a:pt x="10" y="13"/>
                    </a:lnTo>
                    <a:lnTo>
                      <a:pt x="4" y="15"/>
                    </a:lnTo>
                    <a:lnTo>
                      <a:pt x="1" y="15"/>
                    </a:lnTo>
                    <a:lnTo>
                      <a:pt x="1" y="15"/>
                    </a:lnTo>
                    <a:lnTo>
                      <a:pt x="1" y="14"/>
                    </a:lnTo>
                    <a:lnTo>
                      <a:pt x="1" y="14"/>
                    </a:lnTo>
                    <a:lnTo>
                      <a:pt x="8" y="12"/>
                    </a:lnTo>
                    <a:lnTo>
                      <a:pt x="12" y="11"/>
                    </a:lnTo>
                    <a:lnTo>
                      <a:pt x="13" y="10"/>
                    </a:lnTo>
                    <a:lnTo>
                      <a:pt x="15" y="9"/>
                    </a:lnTo>
                    <a:lnTo>
                      <a:pt x="13" y="10"/>
                    </a:lnTo>
                    <a:lnTo>
                      <a:pt x="11" y="11"/>
                    </a:lnTo>
                    <a:lnTo>
                      <a:pt x="7" y="12"/>
                    </a:lnTo>
                    <a:lnTo>
                      <a:pt x="4" y="12"/>
                    </a:lnTo>
                    <a:lnTo>
                      <a:pt x="1" y="13"/>
                    </a:lnTo>
                    <a:lnTo>
                      <a:pt x="1" y="12"/>
                    </a:lnTo>
                    <a:lnTo>
                      <a:pt x="1" y="11"/>
                    </a:lnTo>
                    <a:lnTo>
                      <a:pt x="1" y="11"/>
                    </a:lnTo>
                    <a:lnTo>
                      <a:pt x="1" y="11"/>
                    </a:lnTo>
                    <a:lnTo>
                      <a:pt x="0" y="10"/>
                    </a:lnTo>
                    <a:lnTo>
                      <a:pt x="0" y="9"/>
                    </a:lnTo>
                    <a:lnTo>
                      <a:pt x="0" y="8"/>
                    </a:lnTo>
                    <a:lnTo>
                      <a:pt x="4" y="7"/>
                    </a:lnTo>
                    <a:lnTo>
                      <a:pt x="7" y="6"/>
                    </a:lnTo>
                    <a:lnTo>
                      <a:pt x="11" y="5"/>
                    </a:lnTo>
                    <a:lnTo>
                      <a:pt x="14" y="3"/>
                    </a:lnTo>
                    <a:lnTo>
                      <a:pt x="15" y="3"/>
                    </a:lnTo>
                    <a:lnTo>
                      <a:pt x="15" y="3"/>
                    </a:lnTo>
                    <a:lnTo>
                      <a:pt x="15" y="3"/>
                    </a:lnTo>
                    <a:lnTo>
                      <a:pt x="8" y="5"/>
                    </a:lnTo>
                    <a:lnTo>
                      <a:pt x="4" y="6"/>
                    </a:lnTo>
                    <a:lnTo>
                      <a:pt x="1" y="8"/>
                    </a:lnTo>
                    <a:lnTo>
                      <a:pt x="0" y="7"/>
                    </a:lnTo>
                    <a:lnTo>
                      <a:pt x="0" y="7"/>
                    </a:lnTo>
                    <a:lnTo>
                      <a:pt x="0" y="5"/>
                    </a:lnTo>
                    <a:lnTo>
                      <a:pt x="4" y="4"/>
                    </a:lnTo>
                    <a:lnTo>
                      <a:pt x="7" y="2"/>
                    </a:lnTo>
                    <a:lnTo>
                      <a:pt x="15" y="0"/>
                    </a:lnTo>
                    <a:lnTo>
                      <a:pt x="16"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3" name="Freeform 208"/>
              <p:cNvSpPr>
                <a:spLocks/>
              </p:cNvSpPr>
              <p:nvPr/>
            </p:nvSpPr>
            <p:spPr bwMode="auto">
              <a:xfrm>
                <a:off x="5058" y="1228"/>
                <a:ext cx="7" cy="6"/>
              </a:xfrm>
              <a:custGeom>
                <a:avLst/>
                <a:gdLst>
                  <a:gd name="T0" fmla="*/ 7 w 7"/>
                  <a:gd name="T1" fmla="*/ 2 h 6"/>
                  <a:gd name="T2" fmla="*/ 6 w 7"/>
                  <a:gd name="T3" fmla="*/ 2 h 6"/>
                  <a:gd name="T4" fmla="*/ 6 w 7"/>
                  <a:gd name="T5" fmla="*/ 2 h 6"/>
                  <a:gd name="T6" fmla="*/ 5 w 7"/>
                  <a:gd name="T7" fmla="*/ 2 h 6"/>
                  <a:gd name="T8" fmla="*/ 5 w 7"/>
                  <a:gd name="T9" fmla="*/ 2 h 6"/>
                  <a:gd name="T10" fmla="*/ 5 w 7"/>
                  <a:gd name="T11" fmla="*/ 2 h 6"/>
                  <a:gd name="T12" fmla="*/ 4 w 7"/>
                  <a:gd name="T13" fmla="*/ 4 h 6"/>
                  <a:gd name="T14" fmla="*/ 3 w 7"/>
                  <a:gd name="T15" fmla="*/ 3 h 6"/>
                  <a:gd name="T16" fmla="*/ 3 w 7"/>
                  <a:gd name="T17" fmla="*/ 3 h 6"/>
                  <a:gd name="T18" fmla="*/ 2 w 7"/>
                  <a:gd name="T19" fmla="*/ 3 h 6"/>
                  <a:gd name="T20" fmla="*/ 1 w 7"/>
                  <a:gd name="T21" fmla="*/ 3 h 6"/>
                  <a:gd name="T22" fmla="*/ 1 w 7"/>
                  <a:gd name="T23" fmla="*/ 4 h 6"/>
                  <a:gd name="T24" fmla="*/ 1 w 7"/>
                  <a:gd name="T25" fmla="*/ 5 h 6"/>
                  <a:gd name="T26" fmla="*/ 1 w 7"/>
                  <a:gd name="T27" fmla="*/ 5 h 6"/>
                  <a:gd name="T28" fmla="*/ 1 w 7"/>
                  <a:gd name="T29" fmla="*/ 6 h 6"/>
                  <a:gd name="T30" fmla="*/ 1 w 7"/>
                  <a:gd name="T31" fmla="*/ 6 h 6"/>
                  <a:gd name="T32" fmla="*/ 1 w 7"/>
                  <a:gd name="T33" fmla="*/ 6 h 6"/>
                  <a:gd name="T34" fmla="*/ 0 w 7"/>
                  <a:gd name="T35" fmla="*/ 5 h 6"/>
                  <a:gd name="T36" fmla="*/ 1 w 7"/>
                  <a:gd name="T37" fmla="*/ 3 h 6"/>
                  <a:gd name="T38" fmla="*/ 1 w 7"/>
                  <a:gd name="T39" fmla="*/ 2 h 6"/>
                  <a:gd name="T40" fmla="*/ 1 w 7"/>
                  <a:gd name="T41" fmla="*/ 2 h 6"/>
                  <a:gd name="T42" fmla="*/ 2 w 7"/>
                  <a:gd name="T43" fmla="*/ 2 h 6"/>
                  <a:gd name="T44" fmla="*/ 3 w 7"/>
                  <a:gd name="T45" fmla="*/ 2 h 6"/>
                  <a:gd name="T46" fmla="*/ 4 w 7"/>
                  <a:gd name="T47" fmla="*/ 1 h 6"/>
                  <a:gd name="T48" fmla="*/ 5 w 7"/>
                  <a:gd name="T49" fmla="*/ 0 h 6"/>
                  <a:gd name="T50" fmla="*/ 5 w 7"/>
                  <a:gd name="T51" fmla="*/ 0 h 6"/>
                  <a:gd name="T52" fmla="*/ 6 w 7"/>
                  <a:gd name="T53" fmla="*/ 1 h 6"/>
                  <a:gd name="T54" fmla="*/ 7 w 7"/>
                  <a:gd name="T55" fmla="*/ 2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 h="6">
                    <a:moveTo>
                      <a:pt x="7" y="2"/>
                    </a:moveTo>
                    <a:lnTo>
                      <a:pt x="6" y="2"/>
                    </a:lnTo>
                    <a:lnTo>
                      <a:pt x="6" y="2"/>
                    </a:lnTo>
                    <a:lnTo>
                      <a:pt x="5" y="2"/>
                    </a:lnTo>
                    <a:lnTo>
                      <a:pt x="5" y="2"/>
                    </a:lnTo>
                    <a:lnTo>
                      <a:pt x="5" y="2"/>
                    </a:lnTo>
                    <a:lnTo>
                      <a:pt x="4" y="4"/>
                    </a:lnTo>
                    <a:lnTo>
                      <a:pt x="3" y="3"/>
                    </a:lnTo>
                    <a:lnTo>
                      <a:pt x="3" y="3"/>
                    </a:lnTo>
                    <a:lnTo>
                      <a:pt x="2" y="3"/>
                    </a:lnTo>
                    <a:lnTo>
                      <a:pt x="1" y="3"/>
                    </a:lnTo>
                    <a:lnTo>
                      <a:pt x="1" y="4"/>
                    </a:lnTo>
                    <a:lnTo>
                      <a:pt x="1" y="5"/>
                    </a:lnTo>
                    <a:lnTo>
                      <a:pt x="1" y="5"/>
                    </a:lnTo>
                    <a:lnTo>
                      <a:pt x="1" y="6"/>
                    </a:lnTo>
                    <a:lnTo>
                      <a:pt x="1" y="6"/>
                    </a:lnTo>
                    <a:lnTo>
                      <a:pt x="1" y="6"/>
                    </a:lnTo>
                    <a:lnTo>
                      <a:pt x="0" y="5"/>
                    </a:lnTo>
                    <a:lnTo>
                      <a:pt x="1" y="3"/>
                    </a:lnTo>
                    <a:lnTo>
                      <a:pt x="1" y="2"/>
                    </a:lnTo>
                    <a:lnTo>
                      <a:pt x="1" y="2"/>
                    </a:lnTo>
                    <a:lnTo>
                      <a:pt x="2" y="2"/>
                    </a:lnTo>
                    <a:lnTo>
                      <a:pt x="3" y="2"/>
                    </a:lnTo>
                    <a:lnTo>
                      <a:pt x="4" y="1"/>
                    </a:lnTo>
                    <a:lnTo>
                      <a:pt x="5" y="0"/>
                    </a:lnTo>
                    <a:lnTo>
                      <a:pt x="5" y="0"/>
                    </a:lnTo>
                    <a:lnTo>
                      <a:pt x="6" y="1"/>
                    </a:lnTo>
                    <a:lnTo>
                      <a:pt x="7" y="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4" name="Freeform 209"/>
              <p:cNvSpPr>
                <a:spLocks/>
              </p:cNvSpPr>
              <p:nvPr/>
            </p:nvSpPr>
            <p:spPr bwMode="auto">
              <a:xfrm>
                <a:off x="5108" y="1230"/>
                <a:ext cx="7" cy="4"/>
              </a:xfrm>
              <a:custGeom>
                <a:avLst/>
                <a:gdLst>
                  <a:gd name="T0" fmla="*/ 7 w 7"/>
                  <a:gd name="T1" fmla="*/ 0 h 4"/>
                  <a:gd name="T2" fmla="*/ 6 w 7"/>
                  <a:gd name="T3" fmla="*/ 1 h 4"/>
                  <a:gd name="T4" fmla="*/ 5 w 7"/>
                  <a:gd name="T5" fmla="*/ 2 h 4"/>
                  <a:gd name="T6" fmla="*/ 4 w 7"/>
                  <a:gd name="T7" fmla="*/ 3 h 4"/>
                  <a:gd name="T8" fmla="*/ 3 w 7"/>
                  <a:gd name="T9" fmla="*/ 4 h 4"/>
                  <a:gd name="T10" fmla="*/ 1 w 7"/>
                  <a:gd name="T11" fmla="*/ 4 h 4"/>
                  <a:gd name="T12" fmla="*/ 0 w 7"/>
                  <a:gd name="T13" fmla="*/ 4 h 4"/>
                  <a:gd name="T14" fmla="*/ 0 w 7"/>
                  <a:gd name="T15" fmla="*/ 4 h 4"/>
                  <a:gd name="T16" fmla="*/ 0 w 7"/>
                  <a:gd name="T17" fmla="*/ 4 h 4"/>
                  <a:gd name="T18" fmla="*/ 1 w 7"/>
                  <a:gd name="T19" fmla="*/ 2 h 4"/>
                  <a:gd name="T20" fmla="*/ 3 w 7"/>
                  <a:gd name="T21" fmla="*/ 1 h 4"/>
                  <a:gd name="T22" fmla="*/ 7 w 7"/>
                  <a:gd name="T23"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 h="4">
                    <a:moveTo>
                      <a:pt x="7" y="0"/>
                    </a:moveTo>
                    <a:lnTo>
                      <a:pt x="6" y="1"/>
                    </a:lnTo>
                    <a:lnTo>
                      <a:pt x="5" y="2"/>
                    </a:lnTo>
                    <a:lnTo>
                      <a:pt x="4" y="3"/>
                    </a:lnTo>
                    <a:lnTo>
                      <a:pt x="3" y="4"/>
                    </a:lnTo>
                    <a:lnTo>
                      <a:pt x="1" y="4"/>
                    </a:lnTo>
                    <a:lnTo>
                      <a:pt x="0" y="4"/>
                    </a:lnTo>
                    <a:lnTo>
                      <a:pt x="0" y="4"/>
                    </a:lnTo>
                    <a:lnTo>
                      <a:pt x="0" y="4"/>
                    </a:lnTo>
                    <a:lnTo>
                      <a:pt x="1" y="2"/>
                    </a:lnTo>
                    <a:lnTo>
                      <a:pt x="3" y="1"/>
                    </a:lnTo>
                    <a:lnTo>
                      <a:pt x="7"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5" name="Freeform 210"/>
              <p:cNvSpPr>
                <a:spLocks/>
              </p:cNvSpPr>
              <p:nvPr/>
            </p:nvSpPr>
            <p:spPr bwMode="auto">
              <a:xfrm>
                <a:off x="5123" y="1230"/>
                <a:ext cx="9" cy="4"/>
              </a:xfrm>
              <a:custGeom>
                <a:avLst/>
                <a:gdLst>
                  <a:gd name="T0" fmla="*/ 9 w 9"/>
                  <a:gd name="T1" fmla="*/ 1 h 4"/>
                  <a:gd name="T2" fmla="*/ 8 w 9"/>
                  <a:gd name="T3" fmla="*/ 2 h 4"/>
                  <a:gd name="T4" fmla="*/ 7 w 9"/>
                  <a:gd name="T5" fmla="*/ 2 h 4"/>
                  <a:gd name="T6" fmla="*/ 6 w 9"/>
                  <a:gd name="T7" fmla="*/ 3 h 4"/>
                  <a:gd name="T8" fmla="*/ 3 w 9"/>
                  <a:gd name="T9" fmla="*/ 3 h 4"/>
                  <a:gd name="T10" fmla="*/ 0 w 9"/>
                  <a:gd name="T11" fmla="*/ 4 h 4"/>
                  <a:gd name="T12" fmla="*/ 1 w 9"/>
                  <a:gd name="T13" fmla="*/ 3 h 4"/>
                  <a:gd name="T14" fmla="*/ 1 w 9"/>
                  <a:gd name="T15" fmla="*/ 3 h 4"/>
                  <a:gd name="T16" fmla="*/ 2 w 9"/>
                  <a:gd name="T17" fmla="*/ 2 h 4"/>
                  <a:gd name="T18" fmla="*/ 2 w 9"/>
                  <a:gd name="T19" fmla="*/ 2 h 4"/>
                  <a:gd name="T20" fmla="*/ 2 w 9"/>
                  <a:gd name="T21" fmla="*/ 2 h 4"/>
                  <a:gd name="T22" fmla="*/ 5 w 9"/>
                  <a:gd name="T23" fmla="*/ 1 h 4"/>
                  <a:gd name="T24" fmla="*/ 7 w 9"/>
                  <a:gd name="T25" fmla="*/ 0 h 4"/>
                  <a:gd name="T26" fmla="*/ 8 w 9"/>
                  <a:gd name="T27" fmla="*/ 0 h 4"/>
                  <a:gd name="T28" fmla="*/ 9 w 9"/>
                  <a:gd name="T29"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 h="4">
                    <a:moveTo>
                      <a:pt x="9" y="1"/>
                    </a:moveTo>
                    <a:lnTo>
                      <a:pt x="8" y="2"/>
                    </a:lnTo>
                    <a:lnTo>
                      <a:pt x="7" y="2"/>
                    </a:lnTo>
                    <a:lnTo>
                      <a:pt x="6" y="3"/>
                    </a:lnTo>
                    <a:lnTo>
                      <a:pt x="3" y="3"/>
                    </a:lnTo>
                    <a:lnTo>
                      <a:pt x="0" y="4"/>
                    </a:lnTo>
                    <a:lnTo>
                      <a:pt x="1" y="3"/>
                    </a:lnTo>
                    <a:lnTo>
                      <a:pt x="1" y="3"/>
                    </a:lnTo>
                    <a:lnTo>
                      <a:pt x="2" y="2"/>
                    </a:lnTo>
                    <a:lnTo>
                      <a:pt x="2" y="2"/>
                    </a:lnTo>
                    <a:lnTo>
                      <a:pt x="2" y="2"/>
                    </a:lnTo>
                    <a:lnTo>
                      <a:pt x="5" y="1"/>
                    </a:lnTo>
                    <a:lnTo>
                      <a:pt x="7" y="0"/>
                    </a:lnTo>
                    <a:lnTo>
                      <a:pt x="8"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6" name="Freeform 211"/>
              <p:cNvSpPr>
                <a:spLocks/>
              </p:cNvSpPr>
              <p:nvPr/>
            </p:nvSpPr>
            <p:spPr bwMode="auto">
              <a:xfrm>
                <a:off x="5176" y="1230"/>
                <a:ext cx="14" cy="13"/>
              </a:xfrm>
              <a:custGeom>
                <a:avLst/>
                <a:gdLst>
                  <a:gd name="T0" fmla="*/ 14 w 14"/>
                  <a:gd name="T1" fmla="*/ 1 h 13"/>
                  <a:gd name="T2" fmla="*/ 14 w 14"/>
                  <a:gd name="T3" fmla="*/ 2 h 13"/>
                  <a:gd name="T4" fmla="*/ 11 w 14"/>
                  <a:gd name="T5" fmla="*/ 4 h 13"/>
                  <a:gd name="T6" fmla="*/ 7 w 14"/>
                  <a:gd name="T7" fmla="*/ 5 h 13"/>
                  <a:gd name="T8" fmla="*/ 4 w 14"/>
                  <a:gd name="T9" fmla="*/ 6 h 13"/>
                  <a:gd name="T10" fmla="*/ 1 w 14"/>
                  <a:gd name="T11" fmla="*/ 7 h 13"/>
                  <a:gd name="T12" fmla="*/ 1 w 14"/>
                  <a:gd name="T13" fmla="*/ 8 h 13"/>
                  <a:gd name="T14" fmla="*/ 4 w 14"/>
                  <a:gd name="T15" fmla="*/ 6 h 13"/>
                  <a:gd name="T16" fmla="*/ 7 w 14"/>
                  <a:gd name="T17" fmla="*/ 5 h 13"/>
                  <a:gd name="T18" fmla="*/ 14 w 14"/>
                  <a:gd name="T19" fmla="*/ 3 h 13"/>
                  <a:gd name="T20" fmla="*/ 14 w 14"/>
                  <a:gd name="T21" fmla="*/ 6 h 13"/>
                  <a:gd name="T22" fmla="*/ 13 w 14"/>
                  <a:gd name="T23" fmla="*/ 9 h 13"/>
                  <a:gd name="T24" fmla="*/ 1 w 14"/>
                  <a:gd name="T25" fmla="*/ 13 h 13"/>
                  <a:gd name="T26" fmla="*/ 1 w 14"/>
                  <a:gd name="T27" fmla="*/ 11 h 13"/>
                  <a:gd name="T28" fmla="*/ 0 w 14"/>
                  <a:gd name="T29" fmla="*/ 9 h 13"/>
                  <a:gd name="T30" fmla="*/ 0 w 14"/>
                  <a:gd name="T31" fmla="*/ 6 h 13"/>
                  <a:gd name="T32" fmla="*/ 0 w 14"/>
                  <a:gd name="T33" fmla="*/ 4 h 13"/>
                  <a:gd name="T34" fmla="*/ 3 w 14"/>
                  <a:gd name="T35" fmla="*/ 3 h 13"/>
                  <a:gd name="T36" fmla="*/ 6 w 14"/>
                  <a:gd name="T37" fmla="*/ 2 h 13"/>
                  <a:gd name="T38" fmla="*/ 9 w 14"/>
                  <a:gd name="T39" fmla="*/ 1 h 13"/>
                  <a:gd name="T40" fmla="*/ 12 w 14"/>
                  <a:gd name="T41" fmla="*/ 0 h 13"/>
                  <a:gd name="T42" fmla="*/ 13 w 14"/>
                  <a:gd name="T43" fmla="*/ 0 h 13"/>
                  <a:gd name="T44" fmla="*/ 14 w 14"/>
                  <a:gd name="T45" fmla="*/ 1 h 13"/>
                  <a:gd name="T46" fmla="*/ 14 w 14"/>
                  <a:gd name="T4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 h="13">
                    <a:moveTo>
                      <a:pt x="14" y="1"/>
                    </a:moveTo>
                    <a:lnTo>
                      <a:pt x="14" y="2"/>
                    </a:lnTo>
                    <a:lnTo>
                      <a:pt x="11" y="4"/>
                    </a:lnTo>
                    <a:lnTo>
                      <a:pt x="7" y="5"/>
                    </a:lnTo>
                    <a:lnTo>
                      <a:pt x="4" y="6"/>
                    </a:lnTo>
                    <a:lnTo>
                      <a:pt x="1" y="7"/>
                    </a:lnTo>
                    <a:lnTo>
                      <a:pt x="1" y="8"/>
                    </a:lnTo>
                    <a:lnTo>
                      <a:pt x="4" y="6"/>
                    </a:lnTo>
                    <a:lnTo>
                      <a:pt x="7" y="5"/>
                    </a:lnTo>
                    <a:lnTo>
                      <a:pt x="14" y="3"/>
                    </a:lnTo>
                    <a:lnTo>
                      <a:pt x="14" y="6"/>
                    </a:lnTo>
                    <a:lnTo>
                      <a:pt x="13" y="9"/>
                    </a:lnTo>
                    <a:lnTo>
                      <a:pt x="1" y="13"/>
                    </a:lnTo>
                    <a:lnTo>
                      <a:pt x="1" y="11"/>
                    </a:lnTo>
                    <a:lnTo>
                      <a:pt x="0" y="9"/>
                    </a:lnTo>
                    <a:lnTo>
                      <a:pt x="0" y="6"/>
                    </a:lnTo>
                    <a:lnTo>
                      <a:pt x="0" y="4"/>
                    </a:lnTo>
                    <a:lnTo>
                      <a:pt x="3" y="3"/>
                    </a:lnTo>
                    <a:lnTo>
                      <a:pt x="6" y="2"/>
                    </a:lnTo>
                    <a:lnTo>
                      <a:pt x="9" y="1"/>
                    </a:lnTo>
                    <a:lnTo>
                      <a:pt x="12" y="0"/>
                    </a:lnTo>
                    <a:lnTo>
                      <a:pt x="13" y="0"/>
                    </a:lnTo>
                    <a:lnTo>
                      <a:pt x="14" y="1"/>
                    </a:lnTo>
                    <a:lnTo>
                      <a:pt x="14"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7" name="Freeform 212"/>
              <p:cNvSpPr>
                <a:spLocks/>
              </p:cNvSpPr>
              <p:nvPr/>
            </p:nvSpPr>
            <p:spPr bwMode="auto">
              <a:xfrm>
                <a:off x="5096" y="1231"/>
                <a:ext cx="5" cy="8"/>
              </a:xfrm>
              <a:custGeom>
                <a:avLst/>
                <a:gdLst>
                  <a:gd name="T0" fmla="*/ 5 w 5"/>
                  <a:gd name="T1" fmla="*/ 1 h 8"/>
                  <a:gd name="T2" fmla="*/ 5 w 5"/>
                  <a:gd name="T3" fmla="*/ 2 h 8"/>
                  <a:gd name="T4" fmla="*/ 5 w 5"/>
                  <a:gd name="T5" fmla="*/ 3 h 8"/>
                  <a:gd name="T6" fmla="*/ 5 w 5"/>
                  <a:gd name="T7" fmla="*/ 4 h 8"/>
                  <a:gd name="T8" fmla="*/ 4 w 5"/>
                  <a:gd name="T9" fmla="*/ 6 h 8"/>
                  <a:gd name="T10" fmla="*/ 3 w 5"/>
                  <a:gd name="T11" fmla="*/ 6 h 8"/>
                  <a:gd name="T12" fmla="*/ 3 w 5"/>
                  <a:gd name="T13" fmla="*/ 7 h 8"/>
                  <a:gd name="T14" fmla="*/ 2 w 5"/>
                  <a:gd name="T15" fmla="*/ 8 h 8"/>
                  <a:gd name="T16" fmla="*/ 2 w 5"/>
                  <a:gd name="T17" fmla="*/ 8 h 8"/>
                  <a:gd name="T18" fmla="*/ 1 w 5"/>
                  <a:gd name="T19" fmla="*/ 8 h 8"/>
                  <a:gd name="T20" fmla="*/ 1 w 5"/>
                  <a:gd name="T21" fmla="*/ 7 h 8"/>
                  <a:gd name="T22" fmla="*/ 0 w 5"/>
                  <a:gd name="T23" fmla="*/ 7 h 8"/>
                  <a:gd name="T24" fmla="*/ 0 w 5"/>
                  <a:gd name="T25" fmla="*/ 6 h 8"/>
                  <a:gd name="T26" fmla="*/ 1 w 5"/>
                  <a:gd name="T27" fmla="*/ 6 h 8"/>
                  <a:gd name="T28" fmla="*/ 2 w 5"/>
                  <a:gd name="T29" fmla="*/ 6 h 8"/>
                  <a:gd name="T30" fmla="*/ 2 w 5"/>
                  <a:gd name="T31" fmla="*/ 7 h 8"/>
                  <a:gd name="T32" fmla="*/ 3 w 5"/>
                  <a:gd name="T33" fmla="*/ 6 h 8"/>
                  <a:gd name="T34" fmla="*/ 3 w 5"/>
                  <a:gd name="T35" fmla="*/ 5 h 8"/>
                  <a:gd name="T36" fmla="*/ 3 w 5"/>
                  <a:gd name="T37" fmla="*/ 5 h 8"/>
                  <a:gd name="T38" fmla="*/ 4 w 5"/>
                  <a:gd name="T39" fmla="*/ 4 h 8"/>
                  <a:gd name="T40" fmla="*/ 5 w 5"/>
                  <a:gd name="T41" fmla="*/ 3 h 8"/>
                  <a:gd name="T42" fmla="*/ 5 w 5"/>
                  <a:gd name="T43" fmla="*/ 2 h 8"/>
                  <a:gd name="T44" fmla="*/ 4 w 5"/>
                  <a:gd name="T45" fmla="*/ 2 h 8"/>
                  <a:gd name="T46" fmla="*/ 3 w 5"/>
                  <a:gd name="T47" fmla="*/ 1 h 8"/>
                  <a:gd name="T48" fmla="*/ 3 w 5"/>
                  <a:gd name="T49" fmla="*/ 0 h 8"/>
                  <a:gd name="T50" fmla="*/ 4 w 5"/>
                  <a:gd name="T51" fmla="*/ 0 h 8"/>
                  <a:gd name="T52" fmla="*/ 4 w 5"/>
                  <a:gd name="T53" fmla="*/ 0 h 8"/>
                  <a:gd name="T54" fmla="*/ 5 w 5"/>
                  <a:gd name="T55"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 h="8">
                    <a:moveTo>
                      <a:pt x="5" y="1"/>
                    </a:moveTo>
                    <a:lnTo>
                      <a:pt x="5" y="2"/>
                    </a:lnTo>
                    <a:lnTo>
                      <a:pt x="5" y="3"/>
                    </a:lnTo>
                    <a:lnTo>
                      <a:pt x="5" y="4"/>
                    </a:lnTo>
                    <a:lnTo>
                      <a:pt x="4" y="6"/>
                    </a:lnTo>
                    <a:lnTo>
                      <a:pt x="3" y="6"/>
                    </a:lnTo>
                    <a:lnTo>
                      <a:pt x="3" y="7"/>
                    </a:lnTo>
                    <a:lnTo>
                      <a:pt x="2" y="8"/>
                    </a:lnTo>
                    <a:lnTo>
                      <a:pt x="2" y="8"/>
                    </a:lnTo>
                    <a:lnTo>
                      <a:pt x="1" y="8"/>
                    </a:lnTo>
                    <a:lnTo>
                      <a:pt x="1" y="7"/>
                    </a:lnTo>
                    <a:lnTo>
                      <a:pt x="0" y="7"/>
                    </a:lnTo>
                    <a:lnTo>
                      <a:pt x="0" y="6"/>
                    </a:lnTo>
                    <a:lnTo>
                      <a:pt x="1" y="6"/>
                    </a:lnTo>
                    <a:lnTo>
                      <a:pt x="2" y="6"/>
                    </a:lnTo>
                    <a:lnTo>
                      <a:pt x="2" y="7"/>
                    </a:lnTo>
                    <a:lnTo>
                      <a:pt x="3" y="6"/>
                    </a:lnTo>
                    <a:lnTo>
                      <a:pt x="3" y="5"/>
                    </a:lnTo>
                    <a:lnTo>
                      <a:pt x="3" y="5"/>
                    </a:lnTo>
                    <a:lnTo>
                      <a:pt x="4" y="4"/>
                    </a:lnTo>
                    <a:lnTo>
                      <a:pt x="5" y="3"/>
                    </a:lnTo>
                    <a:lnTo>
                      <a:pt x="5" y="2"/>
                    </a:lnTo>
                    <a:lnTo>
                      <a:pt x="4" y="2"/>
                    </a:lnTo>
                    <a:lnTo>
                      <a:pt x="3" y="1"/>
                    </a:lnTo>
                    <a:lnTo>
                      <a:pt x="3" y="0"/>
                    </a:lnTo>
                    <a:lnTo>
                      <a:pt x="4" y="0"/>
                    </a:lnTo>
                    <a:lnTo>
                      <a:pt x="4" y="0"/>
                    </a:lnTo>
                    <a:lnTo>
                      <a:pt x="5"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8" name="Freeform 213"/>
              <p:cNvSpPr>
                <a:spLocks/>
              </p:cNvSpPr>
              <p:nvPr/>
            </p:nvSpPr>
            <p:spPr bwMode="auto">
              <a:xfrm>
                <a:off x="5204" y="1232"/>
                <a:ext cx="13" cy="5"/>
              </a:xfrm>
              <a:custGeom>
                <a:avLst/>
                <a:gdLst>
                  <a:gd name="T0" fmla="*/ 13 w 13"/>
                  <a:gd name="T1" fmla="*/ 0 h 5"/>
                  <a:gd name="T2" fmla="*/ 11 w 13"/>
                  <a:gd name="T3" fmla="*/ 1 h 5"/>
                  <a:gd name="T4" fmla="*/ 8 w 13"/>
                  <a:gd name="T5" fmla="*/ 2 h 5"/>
                  <a:gd name="T6" fmla="*/ 5 w 13"/>
                  <a:gd name="T7" fmla="*/ 3 h 5"/>
                  <a:gd name="T8" fmla="*/ 2 w 13"/>
                  <a:gd name="T9" fmla="*/ 4 h 5"/>
                  <a:gd name="T10" fmla="*/ 1 w 13"/>
                  <a:gd name="T11" fmla="*/ 4 h 5"/>
                  <a:gd name="T12" fmla="*/ 0 w 13"/>
                  <a:gd name="T13" fmla="*/ 5 h 5"/>
                  <a:gd name="T14" fmla="*/ 3 w 13"/>
                  <a:gd name="T15" fmla="*/ 3 h 5"/>
                  <a:gd name="T16" fmla="*/ 7 w 13"/>
                  <a:gd name="T17" fmla="*/ 2 h 5"/>
                  <a:gd name="T18" fmla="*/ 10 w 13"/>
                  <a:gd name="T19" fmla="*/ 1 h 5"/>
                  <a:gd name="T20" fmla="*/ 13 w 13"/>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5">
                    <a:moveTo>
                      <a:pt x="13" y="0"/>
                    </a:moveTo>
                    <a:lnTo>
                      <a:pt x="11" y="1"/>
                    </a:lnTo>
                    <a:lnTo>
                      <a:pt x="8" y="2"/>
                    </a:lnTo>
                    <a:lnTo>
                      <a:pt x="5" y="3"/>
                    </a:lnTo>
                    <a:lnTo>
                      <a:pt x="2" y="4"/>
                    </a:lnTo>
                    <a:lnTo>
                      <a:pt x="1" y="4"/>
                    </a:lnTo>
                    <a:lnTo>
                      <a:pt x="0" y="5"/>
                    </a:lnTo>
                    <a:lnTo>
                      <a:pt x="3" y="3"/>
                    </a:lnTo>
                    <a:lnTo>
                      <a:pt x="7" y="2"/>
                    </a:lnTo>
                    <a:lnTo>
                      <a:pt x="10" y="1"/>
                    </a:lnTo>
                    <a:lnTo>
                      <a:pt x="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9" name="Freeform 214"/>
              <p:cNvSpPr>
                <a:spLocks/>
              </p:cNvSpPr>
              <p:nvPr/>
            </p:nvSpPr>
            <p:spPr bwMode="auto">
              <a:xfrm>
                <a:off x="5144" y="1233"/>
                <a:ext cx="14" cy="13"/>
              </a:xfrm>
              <a:custGeom>
                <a:avLst/>
                <a:gdLst>
                  <a:gd name="T0" fmla="*/ 13 w 14"/>
                  <a:gd name="T1" fmla="*/ 2 h 13"/>
                  <a:gd name="T2" fmla="*/ 13 w 14"/>
                  <a:gd name="T3" fmla="*/ 3 h 13"/>
                  <a:gd name="T4" fmla="*/ 13 w 14"/>
                  <a:gd name="T5" fmla="*/ 3 h 13"/>
                  <a:gd name="T6" fmla="*/ 11 w 14"/>
                  <a:gd name="T7" fmla="*/ 4 h 13"/>
                  <a:gd name="T8" fmla="*/ 9 w 14"/>
                  <a:gd name="T9" fmla="*/ 5 h 13"/>
                  <a:gd name="T10" fmla="*/ 7 w 14"/>
                  <a:gd name="T11" fmla="*/ 6 h 13"/>
                  <a:gd name="T12" fmla="*/ 5 w 14"/>
                  <a:gd name="T13" fmla="*/ 7 h 13"/>
                  <a:gd name="T14" fmla="*/ 3 w 14"/>
                  <a:gd name="T15" fmla="*/ 8 h 13"/>
                  <a:gd name="T16" fmla="*/ 3 w 14"/>
                  <a:gd name="T17" fmla="*/ 8 h 13"/>
                  <a:gd name="T18" fmla="*/ 6 w 14"/>
                  <a:gd name="T19" fmla="*/ 7 h 13"/>
                  <a:gd name="T20" fmla="*/ 10 w 14"/>
                  <a:gd name="T21" fmla="*/ 6 h 13"/>
                  <a:gd name="T22" fmla="*/ 11 w 14"/>
                  <a:gd name="T23" fmla="*/ 5 h 13"/>
                  <a:gd name="T24" fmla="*/ 12 w 14"/>
                  <a:gd name="T25" fmla="*/ 5 h 13"/>
                  <a:gd name="T26" fmla="*/ 13 w 14"/>
                  <a:gd name="T27" fmla="*/ 4 h 13"/>
                  <a:gd name="T28" fmla="*/ 14 w 14"/>
                  <a:gd name="T29" fmla="*/ 4 h 13"/>
                  <a:gd name="T30" fmla="*/ 14 w 14"/>
                  <a:gd name="T31" fmla="*/ 5 h 13"/>
                  <a:gd name="T32" fmla="*/ 14 w 14"/>
                  <a:gd name="T33" fmla="*/ 6 h 13"/>
                  <a:gd name="T34" fmla="*/ 10 w 14"/>
                  <a:gd name="T35" fmla="*/ 8 h 13"/>
                  <a:gd name="T36" fmla="*/ 8 w 14"/>
                  <a:gd name="T37" fmla="*/ 9 h 13"/>
                  <a:gd name="T38" fmla="*/ 6 w 14"/>
                  <a:gd name="T39" fmla="*/ 10 h 13"/>
                  <a:gd name="T40" fmla="*/ 6 w 14"/>
                  <a:gd name="T41" fmla="*/ 10 h 13"/>
                  <a:gd name="T42" fmla="*/ 14 w 14"/>
                  <a:gd name="T43" fmla="*/ 7 h 13"/>
                  <a:gd name="T44" fmla="*/ 14 w 14"/>
                  <a:gd name="T45" fmla="*/ 9 h 13"/>
                  <a:gd name="T46" fmla="*/ 14 w 14"/>
                  <a:gd name="T47" fmla="*/ 9 h 13"/>
                  <a:gd name="T48" fmla="*/ 14 w 14"/>
                  <a:gd name="T49" fmla="*/ 9 h 13"/>
                  <a:gd name="T50" fmla="*/ 14 w 14"/>
                  <a:gd name="T51" fmla="*/ 10 h 13"/>
                  <a:gd name="T52" fmla="*/ 13 w 14"/>
                  <a:gd name="T53" fmla="*/ 9 h 13"/>
                  <a:gd name="T54" fmla="*/ 12 w 14"/>
                  <a:gd name="T55" fmla="*/ 10 h 13"/>
                  <a:gd name="T56" fmla="*/ 10 w 14"/>
                  <a:gd name="T57" fmla="*/ 10 h 13"/>
                  <a:gd name="T58" fmla="*/ 9 w 14"/>
                  <a:gd name="T59" fmla="*/ 10 h 13"/>
                  <a:gd name="T60" fmla="*/ 8 w 14"/>
                  <a:gd name="T61" fmla="*/ 10 h 13"/>
                  <a:gd name="T62" fmla="*/ 8 w 14"/>
                  <a:gd name="T63" fmla="*/ 11 h 13"/>
                  <a:gd name="T64" fmla="*/ 11 w 14"/>
                  <a:gd name="T65" fmla="*/ 10 h 13"/>
                  <a:gd name="T66" fmla="*/ 12 w 14"/>
                  <a:gd name="T67" fmla="*/ 10 h 13"/>
                  <a:gd name="T68" fmla="*/ 13 w 14"/>
                  <a:gd name="T69" fmla="*/ 10 h 13"/>
                  <a:gd name="T70" fmla="*/ 13 w 14"/>
                  <a:gd name="T71" fmla="*/ 11 h 13"/>
                  <a:gd name="T72" fmla="*/ 13 w 14"/>
                  <a:gd name="T73" fmla="*/ 12 h 13"/>
                  <a:gd name="T74" fmla="*/ 12 w 14"/>
                  <a:gd name="T75" fmla="*/ 12 h 13"/>
                  <a:gd name="T76" fmla="*/ 12 w 14"/>
                  <a:gd name="T77" fmla="*/ 13 h 13"/>
                  <a:gd name="T78" fmla="*/ 10 w 14"/>
                  <a:gd name="T79" fmla="*/ 13 h 13"/>
                  <a:gd name="T80" fmla="*/ 9 w 14"/>
                  <a:gd name="T81" fmla="*/ 13 h 13"/>
                  <a:gd name="T82" fmla="*/ 6 w 14"/>
                  <a:gd name="T83" fmla="*/ 12 h 13"/>
                  <a:gd name="T84" fmla="*/ 4 w 14"/>
                  <a:gd name="T85" fmla="*/ 10 h 13"/>
                  <a:gd name="T86" fmla="*/ 2 w 14"/>
                  <a:gd name="T87" fmla="*/ 8 h 13"/>
                  <a:gd name="T88" fmla="*/ 1 w 14"/>
                  <a:gd name="T89" fmla="*/ 7 h 13"/>
                  <a:gd name="T90" fmla="*/ 0 w 14"/>
                  <a:gd name="T91" fmla="*/ 6 h 13"/>
                  <a:gd name="T92" fmla="*/ 3 w 14"/>
                  <a:gd name="T93" fmla="*/ 4 h 13"/>
                  <a:gd name="T94" fmla="*/ 6 w 14"/>
                  <a:gd name="T95" fmla="*/ 3 h 13"/>
                  <a:gd name="T96" fmla="*/ 12 w 14"/>
                  <a:gd name="T97" fmla="*/ 0 h 13"/>
                  <a:gd name="T98" fmla="*/ 12 w 14"/>
                  <a:gd name="T99" fmla="*/ 1 h 13"/>
                  <a:gd name="T100" fmla="*/ 13 w 14"/>
                  <a:gd name="T101" fmla="*/ 1 h 13"/>
                  <a:gd name="T102" fmla="*/ 13 w 14"/>
                  <a:gd name="T103"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 h="13">
                    <a:moveTo>
                      <a:pt x="13" y="2"/>
                    </a:moveTo>
                    <a:lnTo>
                      <a:pt x="13" y="3"/>
                    </a:lnTo>
                    <a:lnTo>
                      <a:pt x="13" y="3"/>
                    </a:lnTo>
                    <a:lnTo>
                      <a:pt x="11" y="4"/>
                    </a:lnTo>
                    <a:lnTo>
                      <a:pt x="9" y="5"/>
                    </a:lnTo>
                    <a:lnTo>
                      <a:pt x="7" y="6"/>
                    </a:lnTo>
                    <a:lnTo>
                      <a:pt x="5" y="7"/>
                    </a:lnTo>
                    <a:lnTo>
                      <a:pt x="3" y="8"/>
                    </a:lnTo>
                    <a:lnTo>
                      <a:pt x="3" y="8"/>
                    </a:lnTo>
                    <a:lnTo>
                      <a:pt x="6" y="7"/>
                    </a:lnTo>
                    <a:lnTo>
                      <a:pt x="10" y="6"/>
                    </a:lnTo>
                    <a:lnTo>
                      <a:pt x="11" y="5"/>
                    </a:lnTo>
                    <a:lnTo>
                      <a:pt x="12" y="5"/>
                    </a:lnTo>
                    <a:lnTo>
                      <a:pt x="13" y="4"/>
                    </a:lnTo>
                    <a:lnTo>
                      <a:pt x="14" y="4"/>
                    </a:lnTo>
                    <a:lnTo>
                      <a:pt x="14" y="5"/>
                    </a:lnTo>
                    <a:lnTo>
                      <a:pt x="14" y="6"/>
                    </a:lnTo>
                    <a:lnTo>
                      <a:pt x="10" y="8"/>
                    </a:lnTo>
                    <a:lnTo>
                      <a:pt x="8" y="9"/>
                    </a:lnTo>
                    <a:lnTo>
                      <a:pt x="6" y="10"/>
                    </a:lnTo>
                    <a:lnTo>
                      <a:pt x="6" y="10"/>
                    </a:lnTo>
                    <a:lnTo>
                      <a:pt x="14" y="7"/>
                    </a:lnTo>
                    <a:lnTo>
                      <a:pt x="14" y="9"/>
                    </a:lnTo>
                    <a:lnTo>
                      <a:pt x="14" y="9"/>
                    </a:lnTo>
                    <a:lnTo>
                      <a:pt x="14" y="9"/>
                    </a:lnTo>
                    <a:lnTo>
                      <a:pt x="14" y="10"/>
                    </a:lnTo>
                    <a:lnTo>
                      <a:pt x="13" y="9"/>
                    </a:lnTo>
                    <a:lnTo>
                      <a:pt x="12" y="10"/>
                    </a:lnTo>
                    <a:lnTo>
                      <a:pt x="10" y="10"/>
                    </a:lnTo>
                    <a:lnTo>
                      <a:pt x="9" y="10"/>
                    </a:lnTo>
                    <a:lnTo>
                      <a:pt x="8" y="10"/>
                    </a:lnTo>
                    <a:lnTo>
                      <a:pt x="8" y="11"/>
                    </a:lnTo>
                    <a:lnTo>
                      <a:pt x="11" y="10"/>
                    </a:lnTo>
                    <a:lnTo>
                      <a:pt x="12" y="10"/>
                    </a:lnTo>
                    <a:lnTo>
                      <a:pt x="13" y="10"/>
                    </a:lnTo>
                    <a:lnTo>
                      <a:pt x="13" y="11"/>
                    </a:lnTo>
                    <a:lnTo>
                      <a:pt x="13" y="12"/>
                    </a:lnTo>
                    <a:lnTo>
                      <a:pt x="12" y="12"/>
                    </a:lnTo>
                    <a:lnTo>
                      <a:pt x="12" y="13"/>
                    </a:lnTo>
                    <a:lnTo>
                      <a:pt x="10" y="13"/>
                    </a:lnTo>
                    <a:lnTo>
                      <a:pt x="9" y="13"/>
                    </a:lnTo>
                    <a:lnTo>
                      <a:pt x="6" y="12"/>
                    </a:lnTo>
                    <a:lnTo>
                      <a:pt x="4" y="10"/>
                    </a:lnTo>
                    <a:lnTo>
                      <a:pt x="2" y="8"/>
                    </a:lnTo>
                    <a:lnTo>
                      <a:pt x="1" y="7"/>
                    </a:lnTo>
                    <a:lnTo>
                      <a:pt x="0" y="6"/>
                    </a:lnTo>
                    <a:lnTo>
                      <a:pt x="3" y="4"/>
                    </a:lnTo>
                    <a:lnTo>
                      <a:pt x="6" y="3"/>
                    </a:lnTo>
                    <a:lnTo>
                      <a:pt x="12" y="0"/>
                    </a:lnTo>
                    <a:lnTo>
                      <a:pt x="12" y="1"/>
                    </a:lnTo>
                    <a:lnTo>
                      <a:pt x="13" y="1"/>
                    </a:lnTo>
                    <a:lnTo>
                      <a:pt x="13"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0" name="Freeform 215"/>
              <p:cNvSpPr>
                <a:spLocks/>
              </p:cNvSpPr>
              <p:nvPr/>
            </p:nvSpPr>
            <p:spPr bwMode="auto">
              <a:xfrm>
                <a:off x="5177" y="1236"/>
                <a:ext cx="12" cy="4"/>
              </a:xfrm>
              <a:custGeom>
                <a:avLst/>
                <a:gdLst>
                  <a:gd name="T0" fmla="*/ 12 w 12"/>
                  <a:gd name="T1" fmla="*/ 0 h 4"/>
                  <a:gd name="T2" fmla="*/ 9 w 12"/>
                  <a:gd name="T3" fmla="*/ 1 h 4"/>
                  <a:gd name="T4" fmla="*/ 6 w 12"/>
                  <a:gd name="T5" fmla="*/ 3 h 4"/>
                  <a:gd name="T6" fmla="*/ 0 w 12"/>
                  <a:gd name="T7" fmla="*/ 4 h 4"/>
                  <a:gd name="T8" fmla="*/ 3 w 12"/>
                  <a:gd name="T9" fmla="*/ 3 h 4"/>
                  <a:gd name="T10" fmla="*/ 6 w 12"/>
                  <a:gd name="T11" fmla="*/ 2 h 4"/>
                  <a:gd name="T12" fmla="*/ 9 w 12"/>
                  <a:gd name="T13" fmla="*/ 1 h 4"/>
                  <a:gd name="T14" fmla="*/ 12 w 12"/>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4">
                    <a:moveTo>
                      <a:pt x="12" y="0"/>
                    </a:moveTo>
                    <a:lnTo>
                      <a:pt x="9" y="1"/>
                    </a:lnTo>
                    <a:lnTo>
                      <a:pt x="6" y="3"/>
                    </a:lnTo>
                    <a:lnTo>
                      <a:pt x="0" y="4"/>
                    </a:lnTo>
                    <a:lnTo>
                      <a:pt x="3" y="3"/>
                    </a:lnTo>
                    <a:lnTo>
                      <a:pt x="6" y="2"/>
                    </a:lnTo>
                    <a:lnTo>
                      <a:pt x="9" y="1"/>
                    </a:lnTo>
                    <a:lnTo>
                      <a:pt x="12"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1" name="Freeform 216"/>
              <p:cNvSpPr>
                <a:spLocks/>
              </p:cNvSpPr>
              <p:nvPr/>
            </p:nvSpPr>
            <p:spPr bwMode="auto">
              <a:xfrm>
                <a:off x="5131" y="1238"/>
                <a:ext cx="4" cy="0"/>
              </a:xfrm>
              <a:custGeom>
                <a:avLst/>
                <a:gdLst>
                  <a:gd name="T0" fmla="*/ 0 w 4"/>
                  <a:gd name="T1" fmla="*/ 2 w 4"/>
                  <a:gd name="T2" fmla="*/ 4 w 4"/>
                  <a:gd name="T3" fmla="*/ 0 w 4"/>
                </a:gdLst>
                <a:ahLst/>
                <a:cxnLst>
                  <a:cxn ang="0">
                    <a:pos x="T0" y="0"/>
                  </a:cxn>
                  <a:cxn ang="0">
                    <a:pos x="T1" y="0"/>
                  </a:cxn>
                  <a:cxn ang="0">
                    <a:pos x="T2" y="0"/>
                  </a:cxn>
                  <a:cxn ang="0">
                    <a:pos x="T3" y="0"/>
                  </a:cxn>
                </a:cxnLst>
                <a:rect l="0" t="0" r="r" b="b"/>
                <a:pathLst>
                  <a:path w="4">
                    <a:moveTo>
                      <a:pt x="0" y="0"/>
                    </a:moveTo>
                    <a:lnTo>
                      <a:pt x="2" y="0"/>
                    </a:lnTo>
                    <a:lnTo>
                      <a:pt x="4"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2" name="Freeform 217"/>
              <p:cNvSpPr>
                <a:spLocks/>
              </p:cNvSpPr>
              <p:nvPr/>
            </p:nvSpPr>
            <p:spPr bwMode="auto">
              <a:xfrm>
                <a:off x="5126" y="1238"/>
                <a:ext cx="4" cy="1"/>
              </a:xfrm>
              <a:custGeom>
                <a:avLst/>
                <a:gdLst>
                  <a:gd name="T0" fmla="*/ 0 w 4"/>
                  <a:gd name="T1" fmla="*/ 1 h 1"/>
                  <a:gd name="T2" fmla="*/ 2 w 4"/>
                  <a:gd name="T3" fmla="*/ 1 h 1"/>
                  <a:gd name="T4" fmla="*/ 3 w 4"/>
                  <a:gd name="T5" fmla="*/ 0 h 1"/>
                  <a:gd name="T6" fmla="*/ 4 w 4"/>
                  <a:gd name="T7" fmla="*/ 1 h 1"/>
                  <a:gd name="T8" fmla="*/ 4 w 4"/>
                  <a:gd name="T9" fmla="*/ 0 h 1"/>
                  <a:gd name="T10" fmla="*/ 4 w 4"/>
                  <a:gd name="T11" fmla="*/ 1 h 1"/>
                  <a:gd name="T12" fmla="*/ 2 w 4"/>
                  <a:gd name="T13" fmla="*/ 1 h 1"/>
                  <a:gd name="T14" fmla="*/ 0 w 4"/>
                  <a:gd name="T15" fmla="*/ 1 h 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
                    <a:moveTo>
                      <a:pt x="0" y="1"/>
                    </a:moveTo>
                    <a:lnTo>
                      <a:pt x="2" y="1"/>
                    </a:lnTo>
                    <a:lnTo>
                      <a:pt x="3" y="0"/>
                    </a:lnTo>
                    <a:lnTo>
                      <a:pt x="4" y="1"/>
                    </a:lnTo>
                    <a:lnTo>
                      <a:pt x="4" y="0"/>
                    </a:lnTo>
                    <a:lnTo>
                      <a:pt x="4" y="1"/>
                    </a:lnTo>
                    <a:lnTo>
                      <a:pt x="2" y="1"/>
                    </a:lnTo>
                    <a:lnTo>
                      <a:pt x="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3" name="Freeform 218"/>
              <p:cNvSpPr>
                <a:spLocks/>
              </p:cNvSpPr>
              <p:nvPr/>
            </p:nvSpPr>
            <p:spPr bwMode="auto">
              <a:xfrm>
                <a:off x="5203" y="1238"/>
                <a:ext cx="13" cy="5"/>
              </a:xfrm>
              <a:custGeom>
                <a:avLst/>
                <a:gdLst>
                  <a:gd name="T0" fmla="*/ 13 w 13"/>
                  <a:gd name="T1" fmla="*/ 1 h 5"/>
                  <a:gd name="T2" fmla="*/ 12 w 13"/>
                  <a:gd name="T3" fmla="*/ 2 h 5"/>
                  <a:gd name="T4" fmla="*/ 11 w 13"/>
                  <a:gd name="T5" fmla="*/ 2 h 5"/>
                  <a:gd name="T6" fmla="*/ 10 w 13"/>
                  <a:gd name="T7" fmla="*/ 3 h 5"/>
                  <a:gd name="T8" fmla="*/ 9 w 13"/>
                  <a:gd name="T9" fmla="*/ 3 h 5"/>
                  <a:gd name="T10" fmla="*/ 5 w 13"/>
                  <a:gd name="T11" fmla="*/ 4 h 5"/>
                  <a:gd name="T12" fmla="*/ 0 w 13"/>
                  <a:gd name="T13" fmla="*/ 5 h 5"/>
                  <a:gd name="T14" fmla="*/ 0 w 13"/>
                  <a:gd name="T15" fmla="*/ 5 h 5"/>
                  <a:gd name="T16" fmla="*/ 0 w 13"/>
                  <a:gd name="T17" fmla="*/ 4 h 5"/>
                  <a:gd name="T18" fmla="*/ 0 w 13"/>
                  <a:gd name="T19" fmla="*/ 4 h 5"/>
                  <a:gd name="T20" fmla="*/ 0 w 13"/>
                  <a:gd name="T21" fmla="*/ 4 h 5"/>
                  <a:gd name="T22" fmla="*/ 1 w 13"/>
                  <a:gd name="T23" fmla="*/ 4 h 5"/>
                  <a:gd name="T24" fmla="*/ 2 w 13"/>
                  <a:gd name="T25" fmla="*/ 4 h 5"/>
                  <a:gd name="T26" fmla="*/ 4 w 13"/>
                  <a:gd name="T27" fmla="*/ 4 h 5"/>
                  <a:gd name="T28" fmla="*/ 8 w 13"/>
                  <a:gd name="T29" fmla="*/ 2 h 5"/>
                  <a:gd name="T30" fmla="*/ 13 w 13"/>
                  <a:gd name="T31" fmla="*/ 0 h 5"/>
                  <a:gd name="T32" fmla="*/ 13 w 13"/>
                  <a:gd name="T33" fmla="*/ 1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5">
                    <a:moveTo>
                      <a:pt x="13" y="1"/>
                    </a:moveTo>
                    <a:lnTo>
                      <a:pt x="12" y="2"/>
                    </a:lnTo>
                    <a:lnTo>
                      <a:pt x="11" y="2"/>
                    </a:lnTo>
                    <a:lnTo>
                      <a:pt x="10" y="3"/>
                    </a:lnTo>
                    <a:lnTo>
                      <a:pt x="9" y="3"/>
                    </a:lnTo>
                    <a:lnTo>
                      <a:pt x="5" y="4"/>
                    </a:lnTo>
                    <a:lnTo>
                      <a:pt x="0" y="5"/>
                    </a:lnTo>
                    <a:lnTo>
                      <a:pt x="0" y="5"/>
                    </a:lnTo>
                    <a:lnTo>
                      <a:pt x="0" y="4"/>
                    </a:lnTo>
                    <a:lnTo>
                      <a:pt x="0" y="4"/>
                    </a:lnTo>
                    <a:lnTo>
                      <a:pt x="0" y="4"/>
                    </a:lnTo>
                    <a:lnTo>
                      <a:pt x="1" y="4"/>
                    </a:lnTo>
                    <a:lnTo>
                      <a:pt x="2" y="4"/>
                    </a:lnTo>
                    <a:lnTo>
                      <a:pt x="4" y="4"/>
                    </a:lnTo>
                    <a:lnTo>
                      <a:pt x="8" y="2"/>
                    </a:lnTo>
                    <a:lnTo>
                      <a:pt x="13" y="0"/>
                    </a:lnTo>
                    <a:lnTo>
                      <a:pt x="1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4" name="Freeform 219"/>
              <p:cNvSpPr>
                <a:spLocks/>
              </p:cNvSpPr>
              <p:nvPr/>
            </p:nvSpPr>
            <p:spPr bwMode="auto">
              <a:xfrm>
                <a:off x="5118" y="1239"/>
                <a:ext cx="8" cy="2"/>
              </a:xfrm>
              <a:custGeom>
                <a:avLst/>
                <a:gdLst>
                  <a:gd name="T0" fmla="*/ 8 w 8"/>
                  <a:gd name="T1" fmla="*/ 0 h 2"/>
                  <a:gd name="T2" fmla="*/ 4 w 8"/>
                  <a:gd name="T3" fmla="*/ 1 h 2"/>
                  <a:gd name="T4" fmla="*/ 0 w 8"/>
                  <a:gd name="T5" fmla="*/ 2 h 2"/>
                  <a:gd name="T6" fmla="*/ 4 w 8"/>
                  <a:gd name="T7" fmla="*/ 1 h 2"/>
                  <a:gd name="T8" fmla="*/ 8 w 8"/>
                  <a:gd name="T9" fmla="*/ 0 h 2"/>
                </a:gdLst>
                <a:ahLst/>
                <a:cxnLst>
                  <a:cxn ang="0">
                    <a:pos x="T0" y="T1"/>
                  </a:cxn>
                  <a:cxn ang="0">
                    <a:pos x="T2" y="T3"/>
                  </a:cxn>
                  <a:cxn ang="0">
                    <a:pos x="T4" y="T5"/>
                  </a:cxn>
                  <a:cxn ang="0">
                    <a:pos x="T6" y="T7"/>
                  </a:cxn>
                  <a:cxn ang="0">
                    <a:pos x="T8" y="T9"/>
                  </a:cxn>
                </a:cxnLst>
                <a:rect l="0" t="0" r="r" b="b"/>
                <a:pathLst>
                  <a:path w="8" h="2">
                    <a:moveTo>
                      <a:pt x="8" y="0"/>
                    </a:moveTo>
                    <a:lnTo>
                      <a:pt x="4" y="1"/>
                    </a:lnTo>
                    <a:lnTo>
                      <a:pt x="0" y="2"/>
                    </a:lnTo>
                    <a:lnTo>
                      <a:pt x="4" y="1"/>
                    </a:lnTo>
                    <a:lnTo>
                      <a:pt x="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5" name="Freeform 220"/>
              <p:cNvSpPr>
                <a:spLocks/>
              </p:cNvSpPr>
              <p:nvPr/>
            </p:nvSpPr>
            <p:spPr bwMode="auto">
              <a:xfrm>
                <a:off x="5177" y="1240"/>
                <a:ext cx="12" cy="6"/>
              </a:xfrm>
              <a:custGeom>
                <a:avLst/>
                <a:gdLst>
                  <a:gd name="T0" fmla="*/ 12 w 12"/>
                  <a:gd name="T1" fmla="*/ 0 h 6"/>
                  <a:gd name="T2" fmla="*/ 12 w 12"/>
                  <a:gd name="T3" fmla="*/ 1 h 6"/>
                  <a:gd name="T4" fmla="*/ 12 w 12"/>
                  <a:gd name="T5" fmla="*/ 2 h 6"/>
                  <a:gd name="T6" fmla="*/ 12 w 12"/>
                  <a:gd name="T7" fmla="*/ 3 h 6"/>
                  <a:gd name="T8" fmla="*/ 11 w 12"/>
                  <a:gd name="T9" fmla="*/ 3 h 6"/>
                  <a:gd name="T10" fmla="*/ 5 w 12"/>
                  <a:gd name="T11" fmla="*/ 5 h 6"/>
                  <a:gd name="T12" fmla="*/ 0 w 12"/>
                  <a:gd name="T13" fmla="*/ 6 h 6"/>
                  <a:gd name="T14" fmla="*/ 0 w 12"/>
                  <a:gd name="T15" fmla="*/ 6 h 6"/>
                  <a:gd name="T16" fmla="*/ 0 w 12"/>
                  <a:gd name="T17" fmla="*/ 5 h 6"/>
                  <a:gd name="T18" fmla="*/ 0 w 12"/>
                  <a:gd name="T19" fmla="*/ 4 h 6"/>
                  <a:gd name="T20" fmla="*/ 3 w 12"/>
                  <a:gd name="T21" fmla="*/ 3 h 6"/>
                  <a:gd name="T22" fmla="*/ 6 w 12"/>
                  <a:gd name="T23" fmla="*/ 2 h 6"/>
                  <a:gd name="T24" fmla="*/ 9 w 12"/>
                  <a:gd name="T25" fmla="*/ 1 h 6"/>
                  <a:gd name="T26" fmla="*/ 12 w 12"/>
                  <a:gd name="T2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6">
                    <a:moveTo>
                      <a:pt x="12" y="0"/>
                    </a:moveTo>
                    <a:lnTo>
                      <a:pt x="12" y="1"/>
                    </a:lnTo>
                    <a:lnTo>
                      <a:pt x="12" y="2"/>
                    </a:lnTo>
                    <a:lnTo>
                      <a:pt x="12" y="3"/>
                    </a:lnTo>
                    <a:lnTo>
                      <a:pt x="11" y="3"/>
                    </a:lnTo>
                    <a:lnTo>
                      <a:pt x="5" y="5"/>
                    </a:lnTo>
                    <a:lnTo>
                      <a:pt x="0" y="6"/>
                    </a:lnTo>
                    <a:lnTo>
                      <a:pt x="0" y="6"/>
                    </a:lnTo>
                    <a:lnTo>
                      <a:pt x="0" y="5"/>
                    </a:lnTo>
                    <a:lnTo>
                      <a:pt x="0" y="4"/>
                    </a:lnTo>
                    <a:lnTo>
                      <a:pt x="3" y="3"/>
                    </a:lnTo>
                    <a:lnTo>
                      <a:pt x="6" y="2"/>
                    </a:lnTo>
                    <a:lnTo>
                      <a:pt x="9" y="1"/>
                    </a:lnTo>
                    <a:lnTo>
                      <a:pt x="12"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6" name="Freeform 221"/>
              <p:cNvSpPr>
                <a:spLocks/>
              </p:cNvSpPr>
              <p:nvPr/>
            </p:nvSpPr>
            <p:spPr bwMode="auto">
              <a:xfrm>
                <a:off x="5126" y="1240"/>
                <a:ext cx="7" cy="2"/>
              </a:xfrm>
              <a:custGeom>
                <a:avLst/>
                <a:gdLst>
                  <a:gd name="T0" fmla="*/ 7 w 7"/>
                  <a:gd name="T1" fmla="*/ 0 h 2"/>
                  <a:gd name="T2" fmla="*/ 0 w 7"/>
                  <a:gd name="T3" fmla="*/ 2 h 2"/>
                  <a:gd name="T4" fmla="*/ 4 w 7"/>
                  <a:gd name="T5" fmla="*/ 1 h 2"/>
                  <a:gd name="T6" fmla="*/ 6 w 7"/>
                  <a:gd name="T7" fmla="*/ 0 h 2"/>
                  <a:gd name="T8" fmla="*/ 7 w 7"/>
                  <a:gd name="T9" fmla="*/ 0 h 2"/>
                </a:gdLst>
                <a:ahLst/>
                <a:cxnLst>
                  <a:cxn ang="0">
                    <a:pos x="T0" y="T1"/>
                  </a:cxn>
                  <a:cxn ang="0">
                    <a:pos x="T2" y="T3"/>
                  </a:cxn>
                  <a:cxn ang="0">
                    <a:pos x="T4" y="T5"/>
                  </a:cxn>
                  <a:cxn ang="0">
                    <a:pos x="T6" y="T7"/>
                  </a:cxn>
                  <a:cxn ang="0">
                    <a:pos x="T8" y="T9"/>
                  </a:cxn>
                </a:cxnLst>
                <a:rect l="0" t="0" r="r" b="b"/>
                <a:pathLst>
                  <a:path w="7" h="2">
                    <a:moveTo>
                      <a:pt x="7" y="0"/>
                    </a:moveTo>
                    <a:lnTo>
                      <a:pt x="0" y="2"/>
                    </a:lnTo>
                    <a:lnTo>
                      <a:pt x="4" y="1"/>
                    </a:lnTo>
                    <a:lnTo>
                      <a:pt x="6" y="0"/>
                    </a:lnTo>
                    <a:lnTo>
                      <a:pt x="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7" name="Freeform 222"/>
              <p:cNvSpPr>
                <a:spLocks/>
              </p:cNvSpPr>
              <p:nvPr/>
            </p:nvSpPr>
            <p:spPr bwMode="auto">
              <a:xfrm>
                <a:off x="5205" y="1241"/>
                <a:ext cx="8" cy="4"/>
              </a:xfrm>
              <a:custGeom>
                <a:avLst/>
                <a:gdLst>
                  <a:gd name="T0" fmla="*/ 8 w 8"/>
                  <a:gd name="T1" fmla="*/ 0 h 4"/>
                  <a:gd name="T2" fmla="*/ 8 w 8"/>
                  <a:gd name="T3" fmla="*/ 1 h 4"/>
                  <a:gd name="T4" fmla="*/ 8 w 8"/>
                  <a:gd name="T5" fmla="*/ 1 h 4"/>
                  <a:gd name="T6" fmla="*/ 8 w 8"/>
                  <a:gd name="T7" fmla="*/ 2 h 4"/>
                  <a:gd name="T8" fmla="*/ 6 w 8"/>
                  <a:gd name="T9" fmla="*/ 3 h 4"/>
                  <a:gd name="T10" fmla="*/ 5 w 8"/>
                  <a:gd name="T11" fmla="*/ 3 h 4"/>
                  <a:gd name="T12" fmla="*/ 1 w 8"/>
                  <a:gd name="T13" fmla="*/ 4 h 4"/>
                  <a:gd name="T14" fmla="*/ 1 w 8"/>
                  <a:gd name="T15" fmla="*/ 4 h 4"/>
                  <a:gd name="T16" fmla="*/ 0 w 8"/>
                  <a:gd name="T17" fmla="*/ 3 h 4"/>
                  <a:gd name="T18" fmla="*/ 0 w 8"/>
                  <a:gd name="T19" fmla="*/ 3 h 4"/>
                  <a:gd name="T20" fmla="*/ 4 w 8"/>
                  <a:gd name="T21" fmla="*/ 2 h 4"/>
                  <a:gd name="T22" fmla="*/ 8 w 8"/>
                  <a:gd name="T23"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4">
                    <a:moveTo>
                      <a:pt x="8" y="0"/>
                    </a:moveTo>
                    <a:lnTo>
                      <a:pt x="8" y="1"/>
                    </a:lnTo>
                    <a:lnTo>
                      <a:pt x="8" y="1"/>
                    </a:lnTo>
                    <a:lnTo>
                      <a:pt x="8" y="2"/>
                    </a:lnTo>
                    <a:lnTo>
                      <a:pt x="6" y="3"/>
                    </a:lnTo>
                    <a:lnTo>
                      <a:pt x="5" y="3"/>
                    </a:lnTo>
                    <a:lnTo>
                      <a:pt x="1" y="4"/>
                    </a:lnTo>
                    <a:lnTo>
                      <a:pt x="1" y="4"/>
                    </a:lnTo>
                    <a:lnTo>
                      <a:pt x="0" y="3"/>
                    </a:lnTo>
                    <a:lnTo>
                      <a:pt x="0" y="3"/>
                    </a:lnTo>
                    <a:lnTo>
                      <a:pt x="4" y="2"/>
                    </a:lnTo>
                    <a:lnTo>
                      <a:pt x="8"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8" name="Freeform 223"/>
              <p:cNvSpPr>
                <a:spLocks/>
              </p:cNvSpPr>
              <p:nvPr/>
            </p:nvSpPr>
            <p:spPr bwMode="auto">
              <a:xfrm>
                <a:off x="5212" y="1242"/>
                <a:ext cx="17" cy="38"/>
              </a:xfrm>
              <a:custGeom>
                <a:avLst/>
                <a:gdLst>
                  <a:gd name="T0" fmla="*/ 9 w 17"/>
                  <a:gd name="T1" fmla="*/ 5 h 38"/>
                  <a:gd name="T2" fmla="*/ 10 w 17"/>
                  <a:gd name="T3" fmla="*/ 9 h 38"/>
                  <a:gd name="T4" fmla="*/ 10 w 17"/>
                  <a:gd name="T5" fmla="*/ 12 h 38"/>
                  <a:gd name="T6" fmla="*/ 12 w 17"/>
                  <a:gd name="T7" fmla="*/ 18 h 38"/>
                  <a:gd name="T8" fmla="*/ 14 w 17"/>
                  <a:gd name="T9" fmla="*/ 24 h 38"/>
                  <a:gd name="T10" fmla="*/ 17 w 17"/>
                  <a:gd name="T11" fmla="*/ 30 h 38"/>
                  <a:gd name="T12" fmla="*/ 17 w 17"/>
                  <a:gd name="T13" fmla="*/ 35 h 38"/>
                  <a:gd name="T14" fmla="*/ 17 w 17"/>
                  <a:gd name="T15" fmla="*/ 37 h 38"/>
                  <a:gd name="T16" fmla="*/ 17 w 17"/>
                  <a:gd name="T17" fmla="*/ 37 h 38"/>
                  <a:gd name="T18" fmla="*/ 17 w 17"/>
                  <a:gd name="T19" fmla="*/ 38 h 38"/>
                  <a:gd name="T20" fmla="*/ 16 w 17"/>
                  <a:gd name="T21" fmla="*/ 38 h 38"/>
                  <a:gd name="T22" fmla="*/ 14 w 17"/>
                  <a:gd name="T23" fmla="*/ 38 h 38"/>
                  <a:gd name="T24" fmla="*/ 13 w 17"/>
                  <a:gd name="T25" fmla="*/ 38 h 38"/>
                  <a:gd name="T26" fmla="*/ 11 w 17"/>
                  <a:gd name="T27" fmla="*/ 37 h 38"/>
                  <a:gd name="T28" fmla="*/ 10 w 17"/>
                  <a:gd name="T29" fmla="*/ 36 h 38"/>
                  <a:gd name="T30" fmla="*/ 8 w 17"/>
                  <a:gd name="T31" fmla="*/ 35 h 38"/>
                  <a:gd name="T32" fmla="*/ 7 w 17"/>
                  <a:gd name="T33" fmla="*/ 34 h 38"/>
                  <a:gd name="T34" fmla="*/ 6 w 17"/>
                  <a:gd name="T35" fmla="*/ 34 h 38"/>
                  <a:gd name="T36" fmla="*/ 6 w 17"/>
                  <a:gd name="T37" fmla="*/ 34 h 38"/>
                  <a:gd name="T38" fmla="*/ 3 w 17"/>
                  <a:gd name="T39" fmla="*/ 32 h 38"/>
                  <a:gd name="T40" fmla="*/ 2 w 17"/>
                  <a:gd name="T41" fmla="*/ 31 h 38"/>
                  <a:gd name="T42" fmla="*/ 1 w 17"/>
                  <a:gd name="T43" fmla="*/ 31 h 38"/>
                  <a:gd name="T44" fmla="*/ 1 w 17"/>
                  <a:gd name="T45" fmla="*/ 30 h 38"/>
                  <a:gd name="T46" fmla="*/ 1 w 17"/>
                  <a:gd name="T47" fmla="*/ 28 h 38"/>
                  <a:gd name="T48" fmla="*/ 1 w 17"/>
                  <a:gd name="T49" fmla="*/ 26 h 38"/>
                  <a:gd name="T50" fmla="*/ 2 w 17"/>
                  <a:gd name="T51" fmla="*/ 23 h 38"/>
                  <a:gd name="T52" fmla="*/ 2 w 17"/>
                  <a:gd name="T53" fmla="*/ 20 h 38"/>
                  <a:gd name="T54" fmla="*/ 3 w 17"/>
                  <a:gd name="T55" fmla="*/ 18 h 38"/>
                  <a:gd name="T56" fmla="*/ 3 w 17"/>
                  <a:gd name="T57" fmla="*/ 17 h 38"/>
                  <a:gd name="T58" fmla="*/ 2 w 17"/>
                  <a:gd name="T59" fmla="*/ 16 h 38"/>
                  <a:gd name="T60" fmla="*/ 1 w 17"/>
                  <a:gd name="T61" fmla="*/ 13 h 38"/>
                  <a:gd name="T62" fmla="*/ 0 w 17"/>
                  <a:gd name="T63" fmla="*/ 12 h 38"/>
                  <a:gd name="T64" fmla="*/ 0 w 17"/>
                  <a:gd name="T65" fmla="*/ 10 h 38"/>
                  <a:gd name="T66" fmla="*/ 0 w 17"/>
                  <a:gd name="T67" fmla="*/ 7 h 38"/>
                  <a:gd name="T68" fmla="*/ 1 w 17"/>
                  <a:gd name="T69" fmla="*/ 5 h 38"/>
                  <a:gd name="T70" fmla="*/ 1 w 17"/>
                  <a:gd name="T71" fmla="*/ 4 h 38"/>
                  <a:gd name="T72" fmla="*/ 2 w 17"/>
                  <a:gd name="T73" fmla="*/ 4 h 38"/>
                  <a:gd name="T74" fmla="*/ 3 w 17"/>
                  <a:gd name="T75" fmla="*/ 2 h 38"/>
                  <a:gd name="T76" fmla="*/ 4 w 17"/>
                  <a:gd name="T77" fmla="*/ 1 h 38"/>
                  <a:gd name="T78" fmla="*/ 6 w 17"/>
                  <a:gd name="T79" fmla="*/ 0 h 38"/>
                  <a:gd name="T80" fmla="*/ 7 w 17"/>
                  <a:gd name="T81" fmla="*/ 0 h 38"/>
                  <a:gd name="T82" fmla="*/ 7 w 17"/>
                  <a:gd name="T83" fmla="*/ 0 h 38"/>
                  <a:gd name="T84" fmla="*/ 8 w 17"/>
                  <a:gd name="T85" fmla="*/ 1 h 38"/>
                  <a:gd name="T86" fmla="*/ 8 w 17"/>
                  <a:gd name="T87" fmla="*/ 1 h 38"/>
                  <a:gd name="T88" fmla="*/ 9 w 17"/>
                  <a:gd name="T89" fmla="*/ 5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 h="38">
                    <a:moveTo>
                      <a:pt x="9" y="5"/>
                    </a:moveTo>
                    <a:lnTo>
                      <a:pt x="10" y="9"/>
                    </a:lnTo>
                    <a:lnTo>
                      <a:pt x="10" y="12"/>
                    </a:lnTo>
                    <a:lnTo>
                      <a:pt x="12" y="18"/>
                    </a:lnTo>
                    <a:lnTo>
                      <a:pt x="14" y="24"/>
                    </a:lnTo>
                    <a:lnTo>
                      <a:pt x="17" y="30"/>
                    </a:lnTo>
                    <a:lnTo>
                      <a:pt x="17" y="35"/>
                    </a:lnTo>
                    <a:lnTo>
                      <a:pt x="17" y="37"/>
                    </a:lnTo>
                    <a:lnTo>
                      <a:pt x="17" y="37"/>
                    </a:lnTo>
                    <a:lnTo>
                      <a:pt x="17" y="38"/>
                    </a:lnTo>
                    <a:lnTo>
                      <a:pt x="16" y="38"/>
                    </a:lnTo>
                    <a:lnTo>
                      <a:pt x="14" y="38"/>
                    </a:lnTo>
                    <a:lnTo>
                      <a:pt x="13" y="38"/>
                    </a:lnTo>
                    <a:lnTo>
                      <a:pt x="11" y="37"/>
                    </a:lnTo>
                    <a:lnTo>
                      <a:pt x="10" y="36"/>
                    </a:lnTo>
                    <a:lnTo>
                      <a:pt x="8" y="35"/>
                    </a:lnTo>
                    <a:lnTo>
                      <a:pt x="7" y="34"/>
                    </a:lnTo>
                    <a:lnTo>
                      <a:pt x="6" y="34"/>
                    </a:lnTo>
                    <a:lnTo>
                      <a:pt x="6" y="34"/>
                    </a:lnTo>
                    <a:lnTo>
                      <a:pt x="3" y="32"/>
                    </a:lnTo>
                    <a:lnTo>
                      <a:pt x="2" y="31"/>
                    </a:lnTo>
                    <a:lnTo>
                      <a:pt x="1" y="31"/>
                    </a:lnTo>
                    <a:lnTo>
                      <a:pt x="1" y="30"/>
                    </a:lnTo>
                    <a:lnTo>
                      <a:pt x="1" y="28"/>
                    </a:lnTo>
                    <a:lnTo>
                      <a:pt x="1" y="26"/>
                    </a:lnTo>
                    <a:lnTo>
                      <a:pt x="2" y="23"/>
                    </a:lnTo>
                    <a:lnTo>
                      <a:pt x="2" y="20"/>
                    </a:lnTo>
                    <a:lnTo>
                      <a:pt x="3" y="18"/>
                    </a:lnTo>
                    <a:lnTo>
                      <a:pt x="3" y="17"/>
                    </a:lnTo>
                    <a:lnTo>
                      <a:pt x="2" y="16"/>
                    </a:lnTo>
                    <a:lnTo>
                      <a:pt x="1" y="13"/>
                    </a:lnTo>
                    <a:lnTo>
                      <a:pt x="0" y="12"/>
                    </a:lnTo>
                    <a:lnTo>
                      <a:pt x="0" y="10"/>
                    </a:lnTo>
                    <a:lnTo>
                      <a:pt x="0" y="7"/>
                    </a:lnTo>
                    <a:lnTo>
                      <a:pt x="1" y="5"/>
                    </a:lnTo>
                    <a:lnTo>
                      <a:pt x="1" y="4"/>
                    </a:lnTo>
                    <a:lnTo>
                      <a:pt x="2" y="4"/>
                    </a:lnTo>
                    <a:lnTo>
                      <a:pt x="3" y="2"/>
                    </a:lnTo>
                    <a:lnTo>
                      <a:pt x="4" y="1"/>
                    </a:lnTo>
                    <a:lnTo>
                      <a:pt x="6" y="0"/>
                    </a:lnTo>
                    <a:lnTo>
                      <a:pt x="7" y="0"/>
                    </a:lnTo>
                    <a:lnTo>
                      <a:pt x="7" y="0"/>
                    </a:lnTo>
                    <a:lnTo>
                      <a:pt x="8" y="1"/>
                    </a:lnTo>
                    <a:lnTo>
                      <a:pt x="8" y="1"/>
                    </a:lnTo>
                    <a:lnTo>
                      <a:pt x="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9" name="Freeform 224"/>
              <p:cNvSpPr>
                <a:spLocks/>
              </p:cNvSpPr>
              <p:nvPr/>
            </p:nvSpPr>
            <p:spPr bwMode="auto">
              <a:xfrm>
                <a:off x="5123" y="1242"/>
                <a:ext cx="2" cy="1"/>
              </a:xfrm>
              <a:custGeom>
                <a:avLst/>
                <a:gdLst>
                  <a:gd name="T0" fmla="*/ 2 w 2"/>
                  <a:gd name="T1" fmla="*/ 0 h 1"/>
                  <a:gd name="T2" fmla="*/ 1 w 2"/>
                  <a:gd name="T3" fmla="*/ 1 h 1"/>
                  <a:gd name="T4" fmla="*/ 0 w 2"/>
                  <a:gd name="T5" fmla="*/ 1 h 1"/>
                  <a:gd name="T6" fmla="*/ 1 w 2"/>
                  <a:gd name="T7" fmla="*/ 1 h 1"/>
                  <a:gd name="T8" fmla="*/ 2 w 2"/>
                  <a:gd name="T9" fmla="*/ 0 h 1"/>
                </a:gdLst>
                <a:ahLst/>
                <a:cxnLst>
                  <a:cxn ang="0">
                    <a:pos x="T0" y="T1"/>
                  </a:cxn>
                  <a:cxn ang="0">
                    <a:pos x="T2" y="T3"/>
                  </a:cxn>
                  <a:cxn ang="0">
                    <a:pos x="T4" y="T5"/>
                  </a:cxn>
                  <a:cxn ang="0">
                    <a:pos x="T6" y="T7"/>
                  </a:cxn>
                  <a:cxn ang="0">
                    <a:pos x="T8" y="T9"/>
                  </a:cxn>
                </a:cxnLst>
                <a:rect l="0" t="0" r="r" b="b"/>
                <a:pathLst>
                  <a:path w="2" h="1">
                    <a:moveTo>
                      <a:pt x="2" y="0"/>
                    </a:moveTo>
                    <a:lnTo>
                      <a:pt x="1" y="1"/>
                    </a:lnTo>
                    <a:lnTo>
                      <a:pt x="0" y="1"/>
                    </a:lnTo>
                    <a:lnTo>
                      <a:pt x="1" y="1"/>
                    </a:lnTo>
                    <a:lnTo>
                      <a:pt x="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0" name="Freeform 225"/>
              <p:cNvSpPr>
                <a:spLocks/>
              </p:cNvSpPr>
              <p:nvPr/>
            </p:nvSpPr>
            <p:spPr bwMode="auto">
              <a:xfrm>
                <a:off x="5213" y="1243"/>
                <a:ext cx="8" cy="8"/>
              </a:xfrm>
              <a:custGeom>
                <a:avLst/>
                <a:gdLst>
                  <a:gd name="T0" fmla="*/ 6 w 8"/>
                  <a:gd name="T1" fmla="*/ 0 h 8"/>
                  <a:gd name="T2" fmla="*/ 5 w 8"/>
                  <a:gd name="T3" fmla="*/ 1 h 8"/>
                  <a:gd name="T4" fmla="*/ 5 w 8"/>
                  <a:gd name="T5" fmla="*/ 1 h 8"/>
                  <a:gd name="T6" fmla="*/ 3 w 8"/>
                  <a:gd name="T7" fmla="*/ 2 h 8"/>
                  <a:gd name="T8" fmla="*/ 4 w 8"/>
                  <a:gd name="T9" fmla="*/ 2 h 8"/>
                  <a:gd name="T10" fmla="*/ 4 w 8"/>
                  <a:gd name="T11" fmla="*/ 2 h 8"/>
                  <a:gd name="T12" fmla="*/ 5 w 8"/>
                  <a:gd name="T13" fmla="*/ 1 h 8"/>
                  <a:gd name="T14" fmla="*/ 6 w 8"/>
                  <a:gd name="T15" fmla="*/ 1 h 8"/>
                  <a:gd name="T16" fmla="*/ 6 w 8"/>
                  <a:gd name="T17" fmla="*/ 1 h 8"/>
                  <a:gd name="T18" fmla="*/ 7 w 8"/>
                  <a:gd name="T19" fmla="*/ 1 h 8"/>
                  <a:gd name="T20" fmla="*/ 7 w 8"/>
                  <a:gd name="T21" fmla="*/ 2 h 8"/>
                  <a:gd name="T22" fmla="*/ 8 w 8"/>
                  <a:gd name="T23" fmla="*/ 4 h 8"/>
                  <a:gd name="T24" fmla="*/ 8 w 8"/>
                  <a:gd name="T25" fmla="*/ 5 h 8"/>
                  <a:gd name="T26" fmla="*/ 8 w 8"/>
                  <a:gd name="T27" fmla="*/ 5 h 8"/>
                  <a:gd name="T28" fmla="*/ 8 w 8"/>
                  <a:gd name="T29" fmla="*/ 5 h 8"/>
                  <a:gd name="T30" fmla="*/ 7 w 8"/>
                  <a:gd name="T31" fmla="*/ 6 h 8"/>
                  <a:gd name="T32" fmla="*/ 0 w 8"/>
                  <a:gd name="T33" fmla="*/ 8 h 8"/>
                  <a:gd name="T34" fmla="*/ 0 w 8"/>
                  <a:gd name="T35" fmla="*/ 7 h 8"/>
                  <a:gd name="T36" fmla="*/ 0 w 8"/>
                  <a:gd name="T37" fmla="*/ 7 h 8"/>
                  <a:gd name="T38" fmla="*/ 0 w 8"/>
                  <a:gd name="T39" fmla="*/ 6 h 8"/>
                  <a:gd name="T40" fmla="*/ 4 w 8"/>
                  <a:gd name="T41" fmla="*/ 4 h 8"/>
                  <a:gd name="T42" fmla="*/ 5 w 8"/>
                  <a:gd name="T43" fmla="*/ 4 h 8"/>
                  <a:gd name="T44" fmla="*/ 7 w 8"/>
                  <a:gd name="T45" fmla="*/ 3 h 8"/>
                  <a:gd name="T46" fmla="*/ 7 w 8"/>
                  <a:gd name="T47" fmla="*/ 3 h 8"/>
                  <a:gd name="T48" fmla="*/ 4 w 8"/>
                  <a:gd name="T49" fmla="*/ 4 h 8"/>
                  <a:gd name="T50" fmla="*/ 1 w 8"/>
                  <a:gd name="T51" fmla="*/ 5 h 8"/>
                  <a:gd name="T52" fmla="*/ 1 w 8"/>
                  <a:gd name="T53" fmla="*/ 4 h 8"/>
                  <a:gd name="T54" fmla="*/ 2 w 8"/>
                  <a:gd name="T55" fmla="*/ 3 h 8"/>
                  <a:gd name="T56" fmla="*/ 3 w 8"/>
                  <a:gd name="T57" fmla="*/ 2 h 8"/>
                  <a:gd name="T58" fmla="*/ 3 w 8"/>
                  <a:gd name="T59" fmla="*/ 2 h 8"/>
                  <a:gd name="T60" fmla="*/ 3 w 8"/>
                  <a:gd name="T61" fmla="*/ 1 h 8"/>
                  <a:gd name="T62" fmla="*/ 4 w 8"/>
                  <a:gd name="T63" fmla="*/ 0 h 8"/>
                  <a:gd name="T64" fmla="*/ 5 w 8"/>
                  <a:gd name="T65" fmla="*/ 0 h 8"/>
                  <a:gd name="T66" fmla="*/ 6 w 8"/>
                  <a:gd name="T6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 h="8">
                    <a:moveTo>
                      <a:pt x="6" y="0"/>
                    </a:moveTo>
                    <a:lnTo>
                      <a:pt x="5" y="1"/>
                    </a:lnTo>
                    <a:lnTo>
                      <a:pt x="5" y="1"/>
                    </a:lnTo>
                    <a:lnTo>
                      <a:pt x="3" y="2"/>
                    </a:lnTo>
                    <a:lnTo>
                      <a:pt x="4" y="2"/>
                    </a:lnTo>
                    <a:lnTo>
                      <a:pt x="4" y="2"/>
                    </a:lnTo>
                    <a:lnTo>
                      <a:pt x="5" y="1"/>
                    </a:lnTo>
                    <a:lnTo>
                      <a:pt x="6" y="1"/>
                    </a:lnTo>
                    <a:lnTo>
                      <a:pt x="6" y="1"/>
                    </a:lnTo>
                    <a:lnTo>
                      <a:pt x="7" y="1"/>
                    </a:lnTo>
                    <a:lnTo>
                      <a:pt x="7" y="2"/>
                    </a:lnTo>
                    <a:lnTo>
                      <a:pt x="8" y="4"/>
                    </a:lnTo>
                    <a:lnTo>
                      <a:pt x="8" y="5"/>
                    </a:lnTo>
                    <a:lnTo>
                      <a:pt x="8" y="5"/>
                    </a:lnTo>
                    <a:lnTo>
                      <a:pt x="8" y="5"/>
                    </a:lnTo>
                    <a:lnTo>
                      <a:pt x="7" y="6"/>
                    </a:lnTo>
                    <a:lnTo>
                      <a:pt x="0" y="8"/>
                    </a:lnTo>
                    <a:lnTo>
                      <a:pt x="0" y="7"/>
                    </a:lnTo>
                    <a:lnTo>
                      <a:pt x="0" y="7"/>
                    </a:lnTo>
                    <a:lnTo>
                      <a:pt x="0" y="6"/>
                    </a:lnTo>
                    <a:lnTo>
                      <a:pt x="4" y="4"/>
                    </a:lnTo>
                    <a:lnTo>
                      <a:pt x="5" y="4"/>
                    </a:lnTo>
                    <a:lnTo>
                      <a:pt x="7" y="3"/>
                    </a:lnTo>
                    <a:lnTo>
                      <a:pt x="7" y="3"/>
                    </a:lnTo>
                    <a:lnTo>
                      <a:pt x="4" y="4"/>
                    </a:lnTo>
                    <a:lnTo>
                      <a:pt x="1" y="5"/>
                    </a:lnTo>
                    <a:lnTo>
                      <a:pt x="1" y="4"/>
                    </a:lnTo>
                    <a:lnTo>
                      <a:pt x="2" y="3"/>
                    </a:lnTo>
                    <a:lnTo>
                      <a:pt x="3" y="2"/>
                    </a:lnTo>
                    <a:lnTo>
                      <a:pt x="3" y="2"/>
                    </a:lnTo>
                    <a:lnTo>
                      <a:pt x="3" y="1"/>
                    </a:lnTo>
                    <a:lnTo>
                      <a:pt x="4" y="0"/>
                    </a:lnTo>
                    <a:lnTo>
                      <a:pt x="5" y="0"/>
                    </a:lnTo>
                    <a:lnTo>
                      <a:pt x="6"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1" name="Freeform 226"/>
              <p:cNvSpPr>
                <a:spLocks/>
              </p:cNvSpPr>
              <p:nvPr/>
            </p:nvSpPr>
            <p:spPr bwMode="auto">
              <a:xfrm>
                <a:off x="5124" y="1243"/>
                <a:ext cx="19" cy="8"/>
              </a:xfrm>
              <a:custGeom>
                <a:avLst/>
                <a:gdLst>
                  <a:gd name="T0" fmla="*/ 13 w 19"/>
                  <a:gd name="T1" fmla="*/ 1 h 8"/>
                  <a:gd name="T2" fmla="*/ 11 w 19"/>
                  <a:gd name="T3" fmla="*/ 2 h 8"/>
                  <a:gd name="T4" fmla="*/ 10 w 19"/>
                  <a:gd name="T5" fmla="*/ 3 h 8"/>
                  <a:gd name="T6" fmla="*/ 8 w 19"/>
                  <a:gd name="T7" fmla="*/ 3 h 8"/>
                  <a:gd name="T8" fmla="*/ 5 w 19"/>
                  <a:gd name="T9" fmla="*/ 4 h 8"/>
                  <a:gd name="T10" fmla="*/ 4 w 19"/>
                  <a:gd name="T11" fmla="*/ 4 h 8"/>
                  <a:gd name="T12" fmla="*/ 2 w 19"/>
                  <a:gd name="T13" fmla="*/ 5 h 8"/>
                  <a:gd name="T14" fmla="*/ 3 w 19"/>
                  <a:gd name="T15" fmla="*/ 5 h 8"/>
                  <a:gd name="T16" fmla="*/ 6 w 19"/>
                  <a:gd name="T17" fmla="*/ 4 h 8"/>
                  <a:gd name="T18" fmla="*/ 9 w 19"/>
                  <a:gd name="T19" fmla="*/ 3 h 8"/>
                  <a:gd name="T20" fmla="*/ 12 w 19"/>
                  <a:gd name="T21" fmla="*/ 3 h 8"/>
                  <a:gd name="T22" fmla="*/ 15 w 19"/>
                  <a:gd name="T23" fmla="*/ 1 h 8"/>
                  <a:gd name="T24" fmla="*/ 17 w 19"/>
                  <a:gd name="T25" fmla="*/ 2 h 8"/>
                  <a:gd name="T26" fmla="*/ 19 w 19"/>
                  <a:gd name="T27" fmla="*/ 3 h 8"/>
                  <a:gd name="T28" fmla="*/ 19 w 19"/>
                  <a:gd name="T29" fmla="*/ 3 h 8"/>
                  <a:gd name="T30" fmla="*/ 16 w 19"/>
                  <a:gd name="T31" fmla="*/ 4 h 8"/>
                  <a:gd name="T32" fmla="*/ 12 w 19"/>
                  <a:gd name="T33" fmla="*/ 5 h 8"/>
                  <a:gd name="T34" fmla="*/ 9 w 19"/>
                  <a:gd name="T35" fmla="*/ 6 h 8"/>
                  <a:gd name="T36" fmla="*/ 6 w 19"/>
                  <a:gd name="T37" fmla="*/ 8 h 8"/>
                  <a:gd name="T38" fmla="*/ 3 w 19"/>
                  <a:gd name="T39" fmla="*/ 6 h 8"/>
                  <a:gd name="T40" fmla="*/ 1 w 19"/>
                  <a:gd name="T41" fmla="*/ 5 h 8"/>
                  <a:gd name="T42" fmla="*/ 1 w 19"/>
                  <a:gd name="T43" fmla="*/ 4 h 8"/>
                  <a:gd name="T44" fmla="*/ 0 w 19"/>
                  <a:gd name="T45" fmla="*/ 3 h 8"/>
                  <a:gd name="T46" fmla="*/ 3 w 19"/>
                  <a:gd name="T47" fmla="*/ 2 h 8"/>
                  <a:gd name="T48" fmla="*/ 5 w 19"/>
                  <a:gd name="T49" fmla="*/ 1 h 8"/>
                  <a:gd name="T50" fmla="*/ 11 w 19"/>
                  <a:gd name="T51" fmla="*/ 0 h 8"/>
                  <a:gd name="T52" fmla="*/ 11 w 19"/>
                  <a:gd name="T53" fmla="*/ 1 h 8"/>
                  <a:gd name="T54" fmla="*/ 11 w 19"/>
                  <a:gd name="T55" fmla="*/ 1 h 8"/>
                  <a:gd name="T56" fmla="*/ 13 w 19"/>
                  <a:gd name="T57"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9" h="8">
                    <a:moveTo>
                      <a:pt x="13" y="1"/>
                    </a:moveTo>
                    <a:lnTo>
                      <a:pt x="11" y="2"/>
                    </a:lnTo>
                    <a:lnTo>
                      <a:pt x="10" y="3"/>
                    </a:lnTo>
                    <a:lnTo>
                      <a:pt x="8" y="3"/>
                    </a:lnTo>
                    <a:lnTo>
                      <a:pt x="5" y="4"/>
                    </a:lnTo>
                    <a:lnTo>
                      <a:pt x="4" y="4"/>
                    </a:lnTo>
                    <a:lnTo>
                      <a:pt x="2" y="5"/>
                    </a:lnTo>
                    <a:lnTo>
                      <a:pt x="3" y="5"/>
                    </a:lnTo>
                    <a:lnTo>
                      <a:pt x="6" y="4"/>
                    </a:lnTo>
                    <a:lnTo>
                      <a:pt x="9" y="3"/>
                    </a:lnTo>
                    <a:lnTo>
                      <a:pt x="12" y="3"/>
                    </a:lnTo>
                    <a:lnTo>
                      <a:pt x="15" y="1"/>
                    </a:lnTo>
                    <a:lnTo>
                      <a:pt x="17" y="2"/>
                    </a:lnTo>
                    <a:lnTo>
                      <a:pt x="19" y="3"/>
                    </a:lnTo>
                    <a:lnTo>
                      <a:pt x="19" y="3"/>
                    </a:lnTo>
                    <a:lnTo>
                      <a:pt x="16" y="4"/>
                    </a:lnTo>
                    <a:lnTo>
                      <a:pt x="12" y="5"/>
                    </a:lnTo>
                    <a:lnTo>
                      <a:pt x="9" y="6"/>
                    </a:lnTo>
                    <a:lnTo>
                      <a:pt x="6" y="8"/>
                    </a:lnTo>
                    <a:lnTo>
                      <a:pt x="3" y="6"/>
                    </a:lnTo>
                    <a:lnTo>
                      <a:pt x="1" y="5"/>
                    </a:lnTo>
                    <a:lnTo>
                      <a:pt x="1" y="4"/>
                    </a:lnTo>
                    <a:lnTo>
                      <a:pt x="0" y="3"/>
                    </a:lnTo>
                    <a:lnTo>
                      <a:pt x="3" y="2"/>
                    </a:lnTo>
                    <a:lnTo>
                      <a:pt x="5" y="1"/>
                    </a:lnTo>
                    <a:lnTo>
                      <a:pt x="11" y="0"/>
                    </a:lnTo>
                    <a:lnTo>
                      <a:pt x="11" y="1"/>
                    </a:lnTo>
                    <a:lnTo>
                      <a:pt x="11" y="1"/>
                    </a:lnTo>
                    <a:lnTo>
                      <a:pt x="13"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2" name="Freeform 227"/>
              <p:cNvSpPr>
                <a:spLocks/>
              </p:cNvSpPr>
              <p:nvPr/>
            </p:nvSpPr>
            <p:spPr bwMode="auto">
              <a:xfrm>
                <a:off x="5176" y="1244"/>
                <a:ext cx="13" cy="5"/>
              </a:xfrm>
              <a:custGeom>
                <a:avLst/>
                <a:gdLst>
                  <a:gd name="T0" fmla="*/ 12 w 13"/>
                  <a:gd name="T1" fmla="*/ 2 h 5"/>
                  <a:gd name="T2" fmla="*/ 6 w 13"/>
                  <a:gd name="T3" fmla="*/ 4 h 5"/>
                  <a:gd name="T4" fmla="*/ 0 w 13"/>
                  <a:gd name="T5" fmla="*/ 5 h 5"/>
                  <a:gd name="T6" fmla="*/ 0 w 13"/>
                  <a:gd name="T7" fmla="*/ 5 h 5"/>
                  <a:gd name="T8" fmla="*/ 0 w 13"/>
                  <a:gd name="T9" fmla="*/ 4 h 5"/>
                  <a:gd name="T10" fmla="*/ 0 w 13"/>
                  <a:gd name="T11" fmla="*/ 3 h 5"/>
                  <a:gd name="T12" fmla="*/ 1 w 13"/>
                  <a:gd name="T13" fmla="*/ 3 h 5"/>
                  <a:gd name="T14" fmla="*/ 13 w 13"/>
                  <a:gd name="T15" fmla="*/ 0 h 5"/>
                  <a:gd name="T16" fmla="*/ 12 w 13"/>
                  <a:gd name="T1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5">
                    <a:moveTo>
                      <a:pt x="12" y="2"/>
                    </a:moveTo>
                    <a:lnTo>
                      <a:pt x="6" y="4"/>
                    </a:lnTo>
                    <a:lnTo>
                      <a:pt x="0" y="5"/>
                    </a:lnTo>
                    <a:lnTo>
                      <a:pt x="0" y="5"/>
                    </a:lnTo>
                    <a:lnTo>
                      <a:pt x="0" y="4"/>
                    </a:lnTo>
                    <a:lnTo>
                      <a:pt x="0" y="3"/>
                    </a:lnTo>
                    <a:lnTo>
                      <a:pt x="1" y="3"/>
                    </a:lnTo>
                    <a:lnTo>
                      <a:pt x="13" y="0"/>
                    </a:lnTo>
                    <a:lnTo>
                      <a:pt x="12"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3" name="Freeform 228"/>
              <p:cNvSpPr>
                <a:spLocks/>
              </p:cNvSpPr>
              <p:nvPr/>
            </p:nvSpPr>
            <p:spPr bwMode="auto">
              <a:xfrm>
                <a:off x="5207" y="1244"/>
                <a:ext cx="5" cy="4"/>
              </a:xfrm>
              <a:custGeom>
                <a:avLst/>
                <a:gdLst>
                  <a:gd name="T0" fmla="*/ 4 w 5"/>
                  <a:gd name="T1" fmla="*/ 3 h 4"/>
                  <a:gd name="T2" fmla="*/ 3 w 5"/>
                  <a:gd name="T3" fmla="*/ 4 h 4"/>
                  <a:gd name="T4" fmla="*/ 3 w 5"/>
                  <a:gd name="T5" fmla="*/ 4 h 4"/>
                  <a:gd name="T6" fmla="*/ 1 w 5"/>
                  <a:gd name="T7" fmla="*/ 4 h 4"/>
                  <a:gd name="T8" fmla="*/ 0 w 5"/>
                  <a:gd name="T9" fmla="*/ 2 h 4"/>
                  <a:gd name="T10" fmla="*/ 1 w 5"/>
                  <a:gd name="T11" fmla="*/ 1 h 4"/>
                  <a:gd name="T12" fmla="*/ 3 w 5"/>
                  <a:gd name="T13" fmla="*/ 1 h 4"/>
                  <a:gd name="T14" fmla="*/ 5 w 5"/>
                  <a:gd name="T15" fmla="*/ 0 h 4"/>
                  <a:gd name="T16" fmla="*/ 5 w 5"/>
                  <a:gd name="T17" fmla="*/ 1 h 4"/>
                  <a:gd name="T18" fmla="*/ 5 w 5"/>
                  <a:gd name="T19" fmla="*/ 2 h 4"/>
                  <a:gd name="T20" fmla="*/ 4 w 5"/>
                  <a:gd name="T21"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4">
                    <a:moveTo>
                      <a:pt x="4" y="3"/>
                    </a:moveTo>
                    <a:lnTo>
                      <a:pt x="3" y="4"/>
                    </a:lnTo>
                    <a:lnTo>
                      <a:pt x="3" y="4"/>
                    </a:lnTo>
                    <a:lnTo>
                      <a:pt x="1" y="4"/>
                    </a:lnTo>
                    <a:lnTo>
                      <a:pt x="0" y="2"/>
                    </a:lnTo>
                    <a:lnTo>
                      <a:pt x="1" y="1"/>
                    </a:lnTo>
                    <a:lnTo>
                      <a:pt x="3" y="1"/>
                    </a:lnTo>
                    <a:lnTo>
                      <a:pt x="5" y="0"/>
                    </a:lnTo>
                    <a:lnTo>
                      <a:pt x="5" y="1"/>
                    </a:lnTo>
                    <a:lnTo>
                      <a:pt x="5" y="2"/>
                    </a:lnTo>
                    <a:lnTo>
                      <a:pt x="4"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4" name="Freeform 229"/>
              <p:cNvSpPr>
                <a:spLocks/>
              </p:cNvSpPr>
              <p:nvPr/>
            </p:nvSpPr>
            <p:spPr bwMode="auto">
              <a:xfrm>
                <a:off x="5130" y="1246"/>
                <a:ext cx="19" cy="10"/>
              </a:xfrm>
              <a:custGeom>
                <a:avLst/>
                <a:gdLst>
                  <a:gd name="T0" fmla="*/ 16 w 19"/>
                  <a:gd name="T1" fmla="*/ 1 h 10"/>
                  <a:gd name="T2" fmla="*/ 15 w 19"/>
                  <a:gd name="T3" fmla="*/ 2 h 10"/>
                  <a:gd name="T4" fmla="*/ 13 w 19"/>
                  <a:gd name="T5" fmla="*/ 3 h 10"/>
                  <a:gd name="T6" fmla="*/ 10 w 19"/>
                  <a:gd name="T7" fmla="*/ 5 h 10"/>
                  <a:gd name="T8" fmla="*/ 6 w 19"/>
                  <a:gd name="T9" fmla="*/ 6 h 10"/>
                  <a:gd name="T10" fmla="*/ 5 w 19"/>
                  <a:gd name="T11" fmla="*/ 6 h 10"/>
                  <a:gd name="T12" fmla="*/ 3 w 19"/>
                  <a:gd name="T13" fmla="*/ 7 h 10"/>
                  <a:gd name="T14" fmla="*/ 9 w 19"/>
                  <a:gd name="T15" fmla="*/ 6 h 10"/>
                  <a:gd name="T16" fmla="*/ 15 w 19"/>
                  <a:gd name="T17" fmla="*/ 3 h 10"/>
                  <a:gd name="T18" fmla="*/ 16 w 19"/>
                  <a:gd name="T19" fmla="*/ 2 h 10"/>
                  <a:gd name="T20" fmla="*/ 17 w 19"/>
                  <a:gd name="T21" fmla="*/ 2 h 10"/>
                  <a:gd name="T22" fmla="*/ 17 w 19"/>
                  <a:gd name="T23" fmla="*/ 2 h 10"/>
                  <a:gd name="T24" fmla="*/ 18 w 19"/>
                  <a:gd name="T25" fmla="*/ 2 h 10"/>
                  <a:gd name="T26" fmla="*/ 19 w 19"/>
                  <a:gd name="T27" fmla="*/ 3 h 10"/>
                  <a:gd name="T28" fmla="*/ 19 w 19"/>
                  <a:gd name="T29" fmla="*/ 4 h 10"/>
                  <a:gd name="T30" fmla="*/ 19 w 19"/>
                  <a:gd name="T31" fmla="*/ 5 h 10"/>
                  <a:gd name="T32" fmla="*/ 13 w 19"/>
                  <a:gd name="T33" fmla="*/ 8 h 10"/>
                  <a:gd name="T34" fmla="*/ 6 w 19"/>
                  <a:gd name="T35" fmla="*/ 10 h 10"/>
                  <a:gd name="T36" fmla="*/ 4 w 19"/>
                  <a:gd name="T37" fmla="*/ 9 h 10"/>
                  <a:gd name="T38" fmla="*/ 3 w 19"/>
                  <a:gd name="T39" fmla="*/ 8 h 10"/>
                  <a:gd name="T40" fmla="*/ 1 w 19"/>
                  <a:gd name="T41" fmla="*/ 7 h 10"/>
                  <a:gd name="T42" fmla="*/ 0 w 19"/>
                  <a:gd name="T43" fmla="*/ 5 h 10"/>
                  <a:gd name="T44" fmla="*/ 2 w 19"/>
                  <a:gd name="T45" fmla="*/ 4 h 10"/>
                  <a:gd name="T46" fmla="*/ 3 w 19"/>
                  <a:gd name="T47" fmla="*/ 4 h 10"/>
                  <a:gd name="T48" fmla="*/ 7 w 19"/>
                  <a:gd name="T49" fmla="*/ 2 h 10"/>
                  <a:gd name="T50" fmla="*/ 10 w 19"/>
                  <a:gd name="T51" fmla="*/ 2 h 10"/>
                  <a:gd name="T52" fmla="*/ 13 w 19"/>
                  <a:gd name="T53" fmla="*/ 0 h 10"/>
                  <a:gd name="T54" fmla="*/ 14 w 19"/>
                  <a:gd name="T55" fmla="*/ 0 h 10"/>
                  <a:gd name="T56" fmla="*/ 14 w 19"/>
                  <a:gd name="T57" fmla="*/ 0 h 10"/>
                  <a:gd name="T58" fmla="*/ 15 w 19"/>
                  <a:gd name="T59" fmla="*/ 0 h 10"/>
                  <a:gd name="T60" fmla="*/ 16 w 19"/>
                  <a:gd name="T61" fmla="*/ 1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 h="10">
                    <a:moveTo>
                      <a:pt x="16" y="1"/>
                    </a:moveTo>
                    <a:lnTo>
                      <a:pt x="15" y="2"/>
                    </a:lnTo>
                    <a:lnTo>
                      <a:pt x="13" y="3"/>
                    </a:lnTo>
                    <a:lnTo>
                      <a:pt x="10" y="5"/>
                    </a:lnTo>
                    <a:lnTo>
                      <a:pt x="6" y="6"/>
                    </a:lnTo>
                    <a:lnTo>
                      <a:pt x="5" y="6"/>
                    </a:lnTo>
                    <a:lnTo>
                      <a:pt x="3" y="7"/>
                    </a:lnTo>
                    <a:lnTo>
                      <a:pt x="9" y="6"/>
                    </a:lnTo>
                    <a:lnTo>
                      <a:pt x="15" y="3"/>
                    </a:lnTo>
                    <a:lnTo>
                      <a:pt x="16" y="2"/>
                    </a:lnTo>
                    <a:lnTo>
                      <a:pt x="17" y="2"/>
                    </a:lnTo>
                    <a:lnTo>
                      <a:pt x="17" y="2"/>
                    </a:lnTo>
                    <a:lnTo>
                      <a:pt x="18" y="2"/>
                    </a:lnTo>
                    <a:lnTo>
                      <a:pt x="19" y="3"/>
                    </a:lnTo>
                    <a:lnTo>
                      <a:pt x="19" y="4"/>
                    </a:lnTo>
                    <a:lnTo>
                      <a:pt x="19" y="5"/>
                    </a:lnTo>
                    <a:lnTo>
                      <a:pt x="13" y="8"/>
                    </a:lnTo>
                    <a:lnTo>
                      <a:pt x="6" y="10"/>
                    </a:lnTo>
                    <a:lnTo>
                      <a:pt x="4" y="9"/>
                    </a:lnTo>
                    <a:lnTo>
                      <a:pt x="3" y="8"/>
                    </a:lnTo>
                    <a:lnTo>
                      <a:pt x="1" y="7"/>
                    </a:lnTo>
                    <a:lnTo>
                      <a:pt x="0" y="5"/>
                    </a:lnTo>
                    <a:lnTo>
                      <a:pt x="2" y="4"/>
                    </a:lnTo>
                    <a:lnTo>
                      <a:pt x="3" y="4"/>
                    </a:lnTo>
                    <a:lnTo>
                      <a:pt x="7" y="2"/>
                    </a:lnTo>
                    <a:lnTo>
                      <a:pt x="10" y="2"/>
                    </a:lnTo>
                    <a:lnTo>
                      <a:pt x="13" y="0"/>
                    </a:lnTo>
                    <a:lnTo>
                      <a:pt x="14" y="0"/>
                    </a:lnTo>
                    <a:lnTo>
                      <a:pt x="14" y="0"/>
                    </a:lnTo>
                    <a:lnTo>
                      <a:pt x="15" y="0"/>
                    </a:lnTo>
                    <a:lnTo>
                      <a:pt x="16"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5" name="Freeform 230"/>
              <p:cNvSpPr>
                <a:spLocks/>
              </p:cNvSpPr>
              <p:nvPr/>
            </p:nvSpPr>
            <p:spPr bwMode="auto">
              <a:xfrm>
                <a:off x="5176" y="1248"/>
                <a:ext cx="10" cy="4"/>
              </a:xfrm>
              <a:custGeom>
                <a:avLst/>
                <a:gdLst>
                  <a:gd name="T0" fmla="*/ 10 w 10"/>
                  <a:gd name="T1" fmla="*/ 1 h 4"/>
                  <a:gd name="T2" fmla="*/ 8 w 10"/>
                  <a:gd name="T3" fmla="*/ 2 h 4"/>
                  <a:gd name="T4" fmla="*/ 5 w 10"/>
                  <a:gd name="T5" fmla="*/ 3 h 4"/>
                  <a:gd name="T6" fmla="*/ 0 w 10"/>
                  <a:gd name="T7" fmla="*/ 4 h 4"/>
                  <a:gd name="T8" fmla="*/ 0 w 10"/>
                  <a:gd name="T9" fmla="*/ 3 h 4"/>
                  <a:gd name="T10" fmla="*/ 0 w 10"/>
                  <a:gd name="T11" fmla="*/ 3 h 4"/>
                  <a:gd name="T12" fmla="*/ 1 w 10"/>
                  <a:gd name="T13" fmla="*/ 2 h 4"/>
                  <a:gd name="T14" fmla="*/ 1 w 10"/>
                  <a:gd name="T15" fmla="*/ 2 h 4"/>
                  <a:gd name="T16" fmla="*/ 9 w 10"/>
                  <a:gd name="T17" fmla="*/ 0 h 4"/>
                  <a:gd name="T18" fmla="*/ 9 w 10"/>
                  <a:gd name="T19" fmla="*/ 0 h 4"/>
                  <a:gd name="T20" fmla="*/ 10 w 10"/>
                  <a:gd name="T21"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4">
                    <a:moveTo>
                      <a:pt x="10" y="1"/>
                    </a:moveTo>
                    <a:lnTo>
                      <a:pt x="8" y="2"/>
                    </a:lnTo>
                    <a:lnTo>
                      <a:pt x="5" y="3"/>
                    </a:lnTo>
                    <a:lnTo>
                      <a:pt x="0" y="4"/>
                    </a:lnTo>
                    <a:lnTo>
                      <a:pt x="0" y="3"/>
                    </a:lnTo>
                    <a:lnTo>
                      <a:pt x="0" y="3"/>
                    </a:lnTo>
                    <a:lnTo>
                      <a:pt x="1" y="2"/>
                    </a:lnTo>
                    <a:lnTo>
                      <a:pt x="1" y="2"/>
                    </a:lnTo>
                    <a:lnTo>
                      <a:pt x="9" y="0"/>
                    </a:lnTo>
                    <a:lnTo>
                      <a:pt x="9" y="0"/>
                    </a:lnTo>
                    <a:lnTo>
                      <a:pt x="10"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6" name="Freeform 231"/>
              <p:cNvSpPr>
                <a:spLocks/>
              </p:cNvSpPr>
              <p:nvPr/>
            </p:nvSpPr>
            <p:spPr bwMode="auto">
              <a:xfrm>
                <a:off x="5204" y="1249"/>
                <a:ext cx="4" cy="3"/>
              </a:xfrm>
              <a:custGeom>
                <a:avLst/>
                <a:gdLst>
                  <a:gd name="T0" fmla="*/ 1 w 4"/>
                  <a:gd name="T1" fmla="*/ 1 h 3"/>
                  <a:gd name="T2" fmla="*/ 0 w 4"/>
                  <a:gd name="T3" fmla="*/ 2 h 3"/>
                  <a:gd name="T4" fmla="*/ 2 w 4"/>
                  <a:gd name="T5" fmla="*/ 1 h 3"/>
                  <a:gd name="T6" fmla="*/ 3 w 4"/>
                  <a:gd name="T7" fmla="*/ 1 h 3"/>
                  <a:gd name="T8" fmla="*/ 3 w 4"/>
                  <a:gd name="T9" fmla="*/ 1 h 3"/>
                  <a:gd name="T10" fmla="*/ 4 w 4"/>
                  <a:gd name="T11" fmla="*/ 2 h 3"/>
                  <a:gd name="T12" fmla="*/ 3 w 4"/>
                  <a:gd name="T13" fmla="*/ 2 h 3"/>
                  <a:gd name="T14" fmla="*/ 2 w 4"/>
                  <a:gd name="T15" fmla="*/ 3 h 3"/>
                  <a:gd name="T16" fmla="*/ 1 w 4"/>
                  <a:gd name="T17" fmla="*/ 3 h 3"/>
                  <a:gd name="T18" fmla="*/ 0 w 4"/>
                  <a:gd name="T19" fmla="*/ 2 h 3"/>
                  <a:gd name="T20" fmla="*/ 0 w 4"/>
                  <a:gd name="T21" fmla="*/ 1 h 3"/>
                  <a:gd name="T22" fmla="*/ 0 w 4"/>
                  <a:gd name="T23" fmla="*/ 0 h 3"/>
                  <a:gd name="T24" fmla="*/ 0 w 4"/>
                  <a:gd name="T25" fmla="*/ 0 h 3"/>
                  <a:gd name="T26" fmla="*/ 1 w 4"/>
                  <a:gd name="T27" fmla="*/ 0 h 3"/>
                  <a:gd name="T28" fmla="*/ 1 w 4"/>
                  <a:gd name="T2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 h="3">
                    <a:moveTo>
                      <a:pt x="1" y="1"/>
                    </a:moveTo>
                    <a:lnTo>
                      <a:pt x="0" y="2"/>
                    </a:lnTo>
                    <a:lnTo>
                      <a:pt x="2" y="1"/>
                    </a:lnTo>
                    <a:lnTo>
                      <a:pt x="3" y="1"/>
                    </a:lnTo>
                    <a:lnTo>
                      <a:pt x="3" y="1"/>
                    </a:lnTo>
                    <a:lnTo>
                      <a:pt x="4" y="2"/>
                    </a:lnTo>
                    <a:lnTo>
                      <a:pt x="3" y="2"/>
                    </a:lnTo>
                    <a:lnTo>
                      <a:pt x="2" y="3"/>
                    </a:lnTo>
                    <a:lnTo>
                      <a:pt x="1" y="3"/>
                    </a:lnTo>
                    <a:lnTo>
                      <a:pt x="0" y="2"/>
                    </a:lnTo>
                    <a:lnTo>
                      <a:pt x="0" y="1"/>
                    </a:lnTo>
                    <a:lnTo>
                      <a:pt x="0" y="0"/>
                    </a:lnTo>
                    <a:lnTo>
                      <a:pt x="0" y="0"/>
                    </a:lnTo>
                    <a:lnTo>
                      <a:pt x="1" y="0"/>
                    </a:lnTo>
                    <a:lnTo>
                      <a:pt x="1"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7" name="Freeform 232"/>
              <p:cNvSpPr>
                <a:spLocks/>
              </p:cNvSpPr>
              <p:nvPr/>
            </p:nvSpPr>
            <p:spPr bwMode="auto">
              <a:xfrm>
                <a:off x="5213" y="1249"/>
                <a:ext cx="10" cy="12"/>
              </a:xfrm>
              <a:custGeom>
                <a:avLst/>
                <a:gdLst>
                  <a:gd name="T0" fmla="*/ 8 w 10"/>
                  <a:gd name="T1" fmla="*/ 2 h 12"/>
                  <a:gd name="T2" fmla="*/ 5 w 10"/>
                  <a:gd name="T3" fmla="*/ 3 h 12"/>
                  <a:gd name="T4" fmla="*/ 2 w 10"/>
                  <a:gd name="T5" fmla="*/ 5 h 12"/>
                  <a:gd name="T6" fmla="*/ 2 w 10"/>
                  <a:gd name="T7" fmla="*/ 5 h 12"/>
                  <a:gd name="T8" fmla="*/ 4 w 10"/>
                  <a:gd name="T9" fmla="*/ 5 h 12"/>
                  <a:gd name="T10" fmla="*/ 5 w 10"/>
                  <a:gd name="T11" fmla="*/ 4 h 12"/>
                  <a:gd name="T12" fmla="*/ 7 w 10"/>
                  <a:gd name="T13" fmla="*/ 3 h 12"/>
                  <a:gd name="T14" fmla="*/ 8 w 10"/>
                  <a:gd name="T15" fmla="*/ 3 h 12"/>
                  <a:gd name="T16" fmla="*/ 9 w 10"/>
                  <a:gd name="T17" fmla="*/ 4 h 12"/>
                  <a:gd name="T18" fmla="*/ 9 w 10"/>
                  <a:gd name="T19" fmla="*/ 5 h 12"/>
                  <a:gd name="T20" fmla="*/ 9 w 10"/>
                  <a:gd name="T21" fmla="*/ 5 h 12"/>
                  <a:gd name="T22" fmla="*/ 5 w 10"/>
                  <a:gd name="T23" fmla="*/ 7 h 12"/>
                  <a:gd name="T24" fmla="*/ 2 w 10"/>
                  <a:gd name="T25" fmla="*/ 8 h 12"/>
                  <a:gd name="T26" fmla="*/ 2 w 10"/>
                  <a:gd name="T27" fmla="*/ 8 h 12"/>
                  <a:gd name="T28" fmla="*/ 4 w 10"/>
                  <a:gd name="T29" fmla="*/ 8 h 12"/>
                  <a:gd name="T30" fmla="*/ 6 w 10"/>
                  <a:gd name="T31" fmla="*/ 7 h 12"/>
                  <a:gd name="T32" fmla="*/ 7 w 10"/>
                  <a:gd name="T33" fmla="*/ 7 h 12"/>
                  <a:gd name="T34" fmla="*/ 9 w 10"/>
                  <a:gd name="T35" fmla="*/ 6 h 12"/>
                  <a:gd name="T36" fmla="*/ 9 w 10"/>
                  <a:gd name="T37" fmla="*/ 7 h 12"/>
                  <a:gd name="T38" fmla="*/ 9 w 10"/>
                  <a:gd name="T39" fmla="*/ 8 h 12"/>
                  <a:gd name="T40" fmla="*/ 9 w 10"/>
                  <a:gd name="T41" fmla="*/ 8 h 12"/>
                  <a:gd name="T42" fmla="*/ 8 w 10"/>
                  <a:gd name="T43" fmla="*/ 9 h 12"/>
                  <a:gd name="T44" fmla="*/ 6 w 10"/>
                  <a:gd name="T45" fmla="*/ 9 h 12"/>
                  <a:gd name="T46" fmla="*/ 4 w 10"/>
                  <a:gd name="T47" fmla="*/ 10 h 12"/>
                  <a:gd name="T48" fmla="*/ 4 w 10"/>
                  <a:gd name="T49" fmla="*/ 10 h 12"/>
                  <a:gd name="T50" fmla="*/ 7 w 10"/>
                  <a:gd name="T51" fmla="*/ 10 h 12"/>
                  <a:gd name="T52" fmla="*/ 10 w 10"/>
                  <a:gd name="T53" fmla="*/ 9 h 12"/>
                  <a:gd name="T54" fmla="*/ 10 w 10"/>
                  <a:gd name="T55" fmla="*/ 9 h 12"/>
                  <a:gd name="T56" fmla="*/ 10 w 10"/>
                  <a:gd name="T57" fmla="*/ 10 h 12"/>
                  <a:gd name="T58" fmla="*/ 8 w 10"/>
                  <a:gd name="T59" fmla="*/ 11 h 12"/>
                  <a:gd name="T60" fmla="*/ 6 w 10"/>
                  <a:gd name="T61" fmla="*/ 11 h 12"/>
                  <a:gd name="T62" fmla="*/ 2 w 10"/>
                  <a:gd name="T63" fmla="*/ 12 h 12"/>
                  <a:gd name="T64" fmla="*/ 2 w 10"/>
                  <a:gd name="T65" fmla="*/ 9 h 12"/>
                  <a:gd name="T66" fmla="*/ 1 w 10"/>
                  <a:gd name="T67" fmla="*/ 6 h 12"/>
                  <a:gd name="T68" fmla="*/ 1 w 10"/>
                  <a:gd name="T69" fmla="*/ 5 h 12"/>
                  <a:gd name="T70" fmla="*/ 2 w 10"/>
                  <a:gd name="T71" fmla="*/ 5 h 12"/>
                  <a:gd name="T72" fmla="*/ 1 w 10"/>
                  <a:gd name="T73" fmla="*/ 5 h 12"/>
                  <a:gd name="T74" fmla="*/ 1 w 10"/>
                  <a:gd name="T75" fmla="*/ 5 h 12"/>
                  <a:gd name="T76" fmla="*/ 0 w 10"/>
                  <a:gd name="T77" fmla="*/ 5 h 12"/>
                  <a:gd name="T78" fmla="*/ 0 w 10"/>
                  <a:gd name="T79" fmla="*/ 4 h 12"/>
                  <a:gd name="T80" fmla="*/ 0 w 10"/>
                  <a:gd name="T81" fmla="*/ 4 h 12"/>
                  <a:gd name="T82" fmla="*/ 0 w 10"/>
                  <a:gd name="T83" fmla="*/ 2 h 12"/>
                  <a:gd name="T84" fmla="*/ 4 w 10"/>
                  <a:gd name="T85" fmla="*/ 1 h 12"/>
                  <a:gd name="T86" fmla="*/ 8 w 10"/>
                  <a:gd name="T87" fmla="*/ 0 h 12"/>
                  <a:gd name="T88" fmla="*/ 8 w 10"/>
                  <a:gd name="T89" fmla="*/ 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 h="12">
                    <a:moveTo>
                      <a:pt x="8" y="2"/>
                    </a:moveTo>
                    <a:lnTo>
                      <a:pt x="5" y="3"/>
                    </a:lnTo>
                    <a:lnTo>
                      <a:pt x="2" y="5"/>
                    </a:lnTo>
                    <a:lnTo>
                      <a:pt x="2" y="5"/>
                    </a:lnTo>
                    <a:lnTo>
                      <a:pt x="4" y="5"/>
                    </a:lnTo>
                    <a:lnTo>
                      <a:pt x="5" y="4"/>
                    </a:lnTo>
                    <a:lnTo>
                      <a:pt x="7" y="3"/>
                    </a:lnTo>
                    <a:lnTo>
                      <a:pt x="8" y="3"/>
                    </a:lnTo>
                    <a:lnTo>
                      <a:pt x="9" y="4"/>
                    </a:lnTo>
                    <a:lnTo>
                      <a:pt x="9" y="5"/>
                    </a:lnTo>
                    <a:lnTo>
                      <a:pt x="9" y="5"/>
                    </a:lnTo>
                    <a:lnTo>
                      <a:pt x="5" y="7"/>
                    </a:lnTo>
                    <a:lnTo>
                      <a:pt x="2" y="8"/>
                    </a:lnTo>
                    <a:lnTo>
                      <a:pt x="2" y="8"/>
                    </a:lnTo>
                    <a:lnTo>
                      <a:pt x="4" y="8"/>
                    </a:lnTo>
                    <a:lnTo>
                      <a:pt x="6" y="7"/>
                    </a:lnTo>
                    <a:lnTo>
                      <a:pt x="7" y="7"/>
                    </a:lnTo>
                    <a:lnTo>
                      <a:pt x="9" y="6"/>
                    </a:lnTo>
                    <a:lnTo>
                      <a:pt x="9" y="7"/>
                    </a:lnTo>
                    <a:lnTo>
                      <a:pt x="9" y="8"/>
                    </a:lnTo>
                    <a:lnTo>
                      <a:pt x="9" y="8"/>
                    </a:lnTo>
                    <a:lnTo>
                      <a:pt x="8" y="9"/>
                    </a:lnTo>
                    <a:lnTo>
                      <a:pt x="6" y="9"/>
                    </a:lnTo>
                    <a:lnTo>
                      <a:pt x="4" y="10"/>
                    </a:lnTo>
                    <a:lnTo>
                      <a:pt x="4" y="10"/>
                    </a:lnTo>
                    <a:lnTo>
                      <a:pt x="7" y="10"/>
                    </a:lnTo>
                    <a:lnTo>
                      <a:pt x="10" y="9"/>
                    </a:lnTo>
                    <a:lnTo>
                      <a:pt x="10" y="9"/>
                    </a:lnTo>
                    <a:lnTo>
                      <a:pt x="10" y="10"/>
                    </a:lnTo>
                    <a:lnTo>
                      <a:pt x="8" y="11"/>
                    </a:lnTo>
                    <a:lnTo>
                      <a:pt x="6" y="11"/>
                    </a:lnTo>
                    <a:lnTo>
                      <a:pt x="2" y="12"/>
                    </a:lnTo>
                    <a:lnTo>
                      <a:pt x="2" y="9"/>
                    </a:lnTo>
                    <a:lnTo>
                      <a:pt x="1" y="6"/>
                    </a:lnTo>
                    <a:lnTo>
                      <a:pt x="1" y="5"/>
                    </a:lnTo>
                    <a:lnTo>
                      <a:pt x="2" y="5"/>
                    </a:lnTo>
                    <a:lnTo>
                      <a:pt x="1" y="5"/>
                    </a:lnTo>
                    <a:lnTo>
                      <a:pt x="1" y="5"/>
                    </a:lnTo>
                    <a:lnTo>
                      <a:pt x="0" y="5"/>
                    </a:lnTo>
                    <a:lnTo>
                      <a:pt x="0" y="4"/>
                    </a:lnTo>
                    <a:lnTo>
                      <a:pt x="0" y="4"/>
                    </a:lnTo>
                    <a:lnTo>
                      <a:pt x="0" y="2"/>
                    </a:lnTo>
                    <a:lnTo>
                      <a:pt x="4" y="1"/>
                    </a:lnTo>
                    <a:lnTo>
                      <a:pt x="8" y="0"/>
                    </a:lnTo>
                    <a:lnTo>
                      <a:pt x="8"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8" name="Freeform 233"/>
              <p:cNvSpPr>
                <a:spLocks/>
              </p:cNvSpPr>
              <p:nvPr/>
            </p:nvSpPr>
            <p:spPr bwMode="auto">
              <a:xfrm>
                <a:off x="5176" y="1250"/>
                <a:ext cx="12" cy="14"/>
              </a:xfrm>
              <a:custGeom>
                <a:avLst/>
                <a:gdLst>
                  <a:gd name="T0" fmla="*/ 10 w 12"/>
                  <a:gd name="T1" fmla="*/ 0 h 14"/>
                  <a:gd name="T2" fmla="*/ 11 w 12"/>
                  <a:gd name="T3" fmla="*/ 1 h 14"/>
                  <a:gd name="T4" fmla="*/ 11 w 12"/>
                  <a:gd name="T5" fmla="*/ 3 h 14"/>
                  <a:gd name="T6" fmla="*/ 11 w 12"/>
                  <a:gd name="T7" fmla="*/ 4 h 14"/>
                  <a:gd name="T8" fmla="*/ 11 w 12"/>
                  <a:gd name="T9" fmla="*/ 5 h 14"/>
                  <a:gd name="T10" fmla="*/ 6 w 12"/>
                  <a:gd name="T11" fmla="*/ 7 h 14"/>
                  <a:gd name="T12" fmla="*/ 3 w 12"/>
                  <a:gd name="T13" fmla="*/ 8 h 14"/>
                  <a:gd name="T14" fmla="*/ 1 w 12"/>
                  <a:gd name="T15" fmla="*/ 10 h 14"/>
                  <a:gd name="T16" fmla="*/ 1 w 12"/>
                  <a:gd name="T17" fmla="*/ 10 h 14"/>
                  <a:gd name="T18" fmla="*/ 5 w 12"/>
                  <a:gd name="T19" fmla="*/ 8 h 14"/>
                  <a:gd name="T20" fmla="*/ 9 w 12"/>
                  <a:gd name="T21" fmla="*/ 7 h 14"/>
                  <a:gd name="T22" fmla="*/ 10 w 12"/>
                  <a:gd name="T23" fmla="*/ 6 h 14"/>
                  <a:gd name="T24" fmla="*/ 11 w 12"/>
                  <a:gd name="T25" fmla="*/ 6 h 14"/>
                  <a:gd name="T26" fmla="*/ 11 w 12"/>
                  <a:gd name="T27" fmla="*/ 6 h 14"/>
                  <a:gd name="T28" fmla="*/ 11 w 12"/>
                  <a:gd name="T29" fmla="*/ 7 h 14"/>
                  <a:gd name="T30" fmla="*/ 11 w 12"/>
                  <a:gd name="T31" fmla="*/ 9 h 14"/>
                  <a:gd name="T32" fmla="*/ 12 w 12"/>
                  <a:gd name="T33" fmla="*/ 10 h 14"/>
                  <a:gd name="T34" fmla="*/ 12 w 12"/>
                  <a:gd name="T35" fmla="*/ 11 h 14"/>
                  <a:gd name="T36" fmla="*/ 11 w 12"/>
                  <a:gd name="T37" fmla="*/ 12 h 14"/>
                  <a:gd name="T38" fmla="*/ 11 w 12"/>
                  <a:gd name="T39" fmla="*/ 12 h 14"/>
                  <a:gd name="T40" fmla="*/ 10 w 12"/>
                  <a:gd name="T41" fmla="*/ 12 h 14"/>
                  <a:gd name="T42" fmla="*/ 6 w 12"/>
                  <a:gd name="T43" fmla="*/ 13 h 14"/>
                  <a:gd name="T44" fmla="*/ 3 w 12"/>
                  <a:gd name="T45" fmla="*/ 14 h 14"/>
                  <a:gd name="T46" fmla="*/ 2 w 12"/>
                  <a:gd name="T47" fmla="*/ 13 h 14"/>
                  <a:gd name="T48" fmla="*/ 2 w 12"/>
                  <a:gd name="T49" fmla="*/ 12 h 14"/>
                  <a:gd name="T50" fmla="*/ 7 w 12"/>
                  <a:gd name="T51" fmla="*/ 11 h 14"/>
                  <a:gd name="T52" fmla="*/ 11 w 12"/>
                  <a:gd name="T53" fmla="*/ 9 h 14"/>
                  <a:gd name="T54" fmla="*/ 9 w 12"/>
                  <a:gd name="T55" fmla="*/ 9 h 14"/>
                  <a:gd name="T56" fmla="*/ 6 w 12"/>
                  <a:gd name="T57" fmla="*/ 10 h 14"/>
                  <a:gd name="T58" fmla="*/ 4 w 12"/>
                  <a:gd name="T59" fmla="*/ 11 h 14"/>
                  <a:gd name="T60" fmla="*/ 1 w 12"/>
                  <a:gd name="T61" fmla="*/ 11 h 14"/>
                  <a:gd name="T62" fmla="*/ 1 w 12"/>
                  <a:gd name="T63" fmla="*/ 10 h 14"/>
                  <a:gd name="T64" fmla="*/ 0 w 12"/>
                  <a:gd name="T65" fmla="*/ 9 h 14"/>
                  <a:gd name="T66" fmla="*/ 0 w 12"/>
                  <a:gd name="T67" fmla="*/ 8 h 14"/>
                  <a:gd name="T68" fmla="*/ 0 w 12"/>
                  <a:gd name="T69" fmla="*/ 7 h 14"/>
                  <a:gd name="T70" fmla="*/ 1 w 12"/>
                  <a:gd name="T71" fmla="*/ 5 h 14"/>
                  <a:gd name="T72" fmla="*/ 6 w 12"/>
                  <a:gd name="T73" fmla="*/ 4 h 14"/>
                  <a:gd name="T74" fmla="*/ 8 w 12"/>
                  <a:gd name="T75" fmla="*/ 3 h 14"/>
                  <a:gd name="T76" fmla="*/ 9 w 12"/>
                  <a:gd name="T77" fmla="*/ 3 h 14"/>
                  <a:gd name="T78" fmla="*/ 11 w 12"/>
                  <a:gd name="T79" fmla="*/ 2 h 14"/>
                  <a:gd name="T80" fmla="*/ 5 w 12"/>
                  <a:gd name="T81" fmla="*/ 4 h 14"/>
                  <a:gd name="T82" fmla="*/ 0 w 12"/>
                  <a:gd name="T83" fmla="*/ 5 h 14"/>
                  <a:gd name="T84" fmla="*/ 0 w 12"/>
                  <a:gd name="T85" fmla="*/ 4 h 14"/>
                  <a:gd name="T86" fmla="*/ 0 w 12"/>
                  <a:gd name="T87" fmla="*/ 3 h 14"/>
                  <a:gd name="T88" fmla="*/ 5 w 12"/>
                  <a:gd name="T89" fmla="*/ 1 h 14"/>
                  <a:gd name="T90" fmla="*/ 10 w 12"/>
                  <a:gd name="T91"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 h="14">
                    <a:moveTo>
                      <a:pt x="10" y="0"/>
                    </a:moveTo>
                    <a:lnTo>
                      <a:pt x="11" y="1"/>
                    </a:lnTo>
                    <a:lnTo>
                      <a:pt x="11" y="3"/>
                    </a:lnTo>
                    <a:lnTo>
                      <a:pt x="11" y="4"/>
                    </a:lnTo>
                    <a:lnTo>
                      <a:pt x="11" y="5"/>
                    </a:lnTo>
                    <a:lnTo>
                      <a:pt x="6" y="7"/>
                    </a:lnTo>
                    <a:lnTo>
                      <a:pt x="3" y="8"/>
                    </a:lnTo>
                    <a:lnTo>
                      <a:pt x="1" y="10"/>
                    </a:lnTo>
                    <a:lnTo>
                      <a:pt x="1" y="10"/>
                    </a:lnTo>
                    <a:lnTo>
                      <a:pt x="5" y="8"/>
                    </a:lnTo>
                    <a:lnTo>
                      <a:pt x="9" y="7"/>
                    </a:lnTo>
                    <a:lnTo>
                      <a:pt x="10" y="6"/>
                    </a:lnTo>
                    <a:lnTo>
                      <a:pt x="11" y="6"/>
                    </a:lnTo>
                    <a:lnTo>
                      <a:pt x="11" y="6"/>
                    </a:lnTo>
                    <a:lnTo>
                      <a:pt x="11" y="7"/>
                    </a:lnTo>
                    <a:lnTo>
                      <a:pt x="11" y="9"/>
                    </a:lnTo>
                    <a:lnTo>
                      <a:pt x="12" y="10"/>
                    </a:lnTo>
                    <a:lnTo>
                      <a:pt x="12" y="11"/>
                    </a:lnTo>
                    <a:lnTo>
                      <a:pt x="11" y="12"/>
                    </a:lnTo>
                    <a:lnTo>
                      <a:pt x="11" y="12"/>
                    </a:lnTo>
                    <a:lnTo>
                      <a:pt x="10" y="12"/>
                    </a:lnTo>
                    <a:lnTo>
                      <a:pt x="6" y="13"/>
                    </a:lnTo>
                    <a:lnTo>
                      <a:pt x="3" y="14"/>
                    </a:lnTo>
                    <a:lnTo>
                      <a:pt x="2" y="13"/>
                    </a:lnTo>
                    <a:lnTo>
                      <a:pt x="2" y="12"/>
                    </a:lnTo>
                    <a:lnTo>
                      <a:pt x="7" y="11"/>
                    </a:lnTo>
                    <a:lnTo>
                      <a:pt x="11" y="9"/>
                    </a:lnTo>
                    <a:lnTo>
                      <a:pt x="9" y="9"/>
                    </a:lnTo>
                    <a:lnTo>
                      <a:pt x="6" y="10"/>
                    </a:lnTo>
                    <a:lnTo>
                      <a:pt x="4" y="11"/>
                    </a:lnTo>
                    <a:lnTo>
                      <a:pt x="1" y="11"/>
                    </a:lnTo>
                    <a:lnTo>
                      <a:pt x="1" y="10"/>
                    </a:lnTo>
                    <a:lnTo>
                      <a:pt x="0" y="9"/>
                    </a:lnTo>
                    <a:lnTo>
                      <a:pt x="0" y="8"/>
                    </a:lnTo>
                    <a:lnTo>
                      <a:pt x="0" y="7"/>
                    </a:lnTo>
                    <a:lnTo>
                      <a:pt x="1" y="5"/>
                    </a:lnTo>
                    <a:lnTo>
                      <a:pt x="6" y="4"/>
                    </a:lnTo>
                    <a:lnTo>
                      <a:pt x="8" y="3"/>
                    </a:lnTo>
                    <a:lnTo>
                      <a:pt x="9" y="3"/>
                    </a:lnTo>
                    <a:lnTo>
                      <a:pt x="11" y="2"/>
                    </a:lnTo>
                    <a:lnTo>
                      <a:pt x="5" y="4"/>
                    </a:lnTo>
                    <a:lnTo>
                      <a:pt x="0" y="5"/>
                    </a:lnTo>
                    <a:lnTo>
                      <a:pt x="0" y="4"/>
                    </a:lnTo>
                    <a:lnTo>
                      <a:pt x="0" y="3"/>
                    </a:lnTo>
                    <a:lnTo>
                      <a:pt x="5" y="1"/>
                    </a:lnTo>
                    <a:lnTo>
                      <a:pt x="1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9" name="Freeform 234"/>
              <p:cNvSpPr>
                <a:spLocks/>
              </p:cNvSpPr>
              <p:nvPr/>
            </p:nvSpPr>
            <p:spPr bwMode="auto">
              <a:xfrm>
                <a:off x="5167" y="1251"/>
                <a:ext cx="12" cy="15"/>
              </a:xfrm>
              <a:custGeom>
                <a:avLst/>
                <a:gdLst>
                  <a:gd name="T0" fmla="*/ 8 w 12"/>
                  <a:gd name="T1" fmla="*/ 0 h 15"/>
                  <a:gd name="T2" fmla="*/ 8 w 12"/>
                  <a:gd name="T3" fmla="*/ 2 h 15"/>
                  <a:gd name="T4" fmla="*/ 8 w 12"/>
                  <a:gd name="T5" fmla="*/ 4 h 15"/>
                  <a:gd name="T6" fmla="*/ 8 w 12"/>
                  <a:gd name="T7" fmla="*/ 6 h 15"/>
                  <a:gd name="T8" fmla="*/ 8 w 12"/>
                  <a:gd name="T9" fmla="*/ 8 h 15"/>
                  <a:gd name="T10" fmla="*/ 10 w 12"/>
                  <a:gd name="T11" fmla="*/ 12 h 15"/>
                  <a:gd name="T12" fmla="*/ 12 w 12"/>
                  <a:gd name="T13" fmla="*/ 15 h 15"/>
                  <a:gd name="T14" fmla="*/ 10 w 12"/>
                  <a:gd name="T15" fmla="*/ 15 h 15"/>
                  <a:gd name="T16" fmla="*/ 9 w 12"/>
                  <a:gd name="T17" fmla="*/ 14 h 15"/>
                  <a:gd name="T18" fmla="*/ 7 w 12"/>
                  <a:gd name="T19" fmla="*/ 13 h 15"/>
                  <a:gd name="T20" fmla="*/ 6 w 12"/>
                  <a:gd name="T21" fmla="*/ 13 h 15"/>
                  <a:gd name="T22" fmla="*/ 0 w 12"/>
                  <a:gd name="T23" fmla="*/ 9 h 15"/>
                  <a:gd name="T24" fmla="*/ 0 w 12"/>
                  <a:gd name="T25" fmla="*/ 8 h 15"/>
                  <a:gd name="T26" fmla="*/ 1 w 12"/>
                  <a:gd name="T27" fmla="*/ 7 h 15"/>
                  <a:gd name="T28" fmla="*/ 3 w 12"/>
                  <a:gd name="T29" fmla="*/ 5 h 15"/>
                  <a:gd name="T30" fmla="*/ 4 w 12"/>
                  <a:gd name="T31" fmla="*/ 3 h 15"/>
                  <a:gd name="T32" fmla="*/ 5 w 12"/>
                  <a:gd name="T33" fmla="*/ 3 h 15"/>
                  <a:gd name="T34" fmla="*/ 7 w 12"/>
                  <a:gd name="T35" fmla="*/ 1 h 15"/>
                  <a:gd name="T36" fmla="*/ 8 w 12"/>
                  <a:gd name="T37"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 h="15">
                    <a:moveTo>
                      <a:pt x="8" y="0"/>
                    </a:moveTo>
                    <a:lnTo>
                      <a:pt x="8" y="2"/>
                    </a:lnTo>
                    <a:lnTo>
                      <a:pt x="8" y="4"/>
                    </a:lnTo>
                    <a:lnTo>
                      <a:pt x="8" y="6"/>
                    </a:lnTo>
                    <a:lnTo>
                      <a:pt x="8" y="8"/>
                    </a:lnTo>
                    <a:lnTo>
                      <a:pt x="10" y="12"/>
                    </a:lnTo>
                    <a:lnTo>
                      <a:pt x="12" y="15"/>
                    </a:lnTo>
                    <a:lnTo>
                      <a:pt x="10" y="15"/>
                    </a:lnTo>
                    <a:lnTo>
                      <a:pt x="9" y="14"/>
                    </a:lnTo>
                    <a:lnTo>
                      <a:pt x="7" y="13"/>
                    </a:lnTo>
                    <a:lnTo>
                      <a:pt x="6" y="13"/>
                    </a:lnTo>
                    <a:lnTo>
                      <a:pt x="0" y="9"/>
                    </a:lnTo>
                    <a:lnTo>
                      <a:pt x="0" y="8"/>
                    </a:lnTo>
                    <a:lnTo>
                      <a:pt x="1" y="7"/>
                    </a:lnTo>
                    <a:lnTo>
                      <a:pt x="3" y="5"/>
                    </a:lnTo>
                    <a:lnTo>
                      <a:pt x="4" y="3"/>
                    </a:lnTo>
                    <a:lnTo>
                      <a:pt x="5" y="3"/>
                    </a:lnTo>
                    <a:lnTo>
                      <a:pt x="7" y="1"/>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0" name="Freeform 235"/>
              <p:cNvSpPr>
                <a:spLocks/>
              </p:cNvSpPr>
              <p:nvPr/>
            </p:nvSpPr>
            <p:spPr bwMode="auto">
              <a:xfrm>
                <a:off x="5138" y="1251"/>
                <a:ext cx="13" cy="7"/>
              </a:xfrm>
              <a:custGeom>
                <a:avLst/>
                <a:gdLst>
                  <a:gd name="T0" fmla="*/ 13 w 13"/>
                  <a:gd name="T1" fmla="*/ 3 h 7"/>
                  <a:gd name="T2" fmla="*/ 13 w 13"/>
                  <a:gd name="T3" fmla="*/ 4 h 7"/>
                  <a:gd name="T4" fmla="*/ 11 w 13"/>
                  <a:gd name="T5" fmla="*/ 4 h 7"/>
                  <a:gd name="T6" fmla="*/ 8 w 13"/>
                  <a:gd name="T7" fmla="*/ 5 h 7"/>
                  <a:gd name="T8" fmla="*/ 5 w 13"/>
                  <a:gd name="T9" fmla="*/ 6 h 7"/>
                  <a:gd name="T10" fmla="*/ 3 w 13"/>
                  <a:gd name="T11" fmla="*/ 7 h 7"/>
                  <a:gd name="T12" fmla="*/ 1 w 13"/>
                  <a:gd name="T13" fmla="*/ 7 h 7"/>
                  <a:gd name="T14" fmla="*/ 0 w 13"/>
                  <a:gd name="T15" fmla="*/ 6 h 7"/>
                  <a:gd name="T16" fmla="*/ 0 w 13"/>
                  <a:gd name="T17" fmla="*/ 6 h 7"/>
                  <a:gd name="T18" fmla="*/ 1 w 13"/>
                  <a:gd name="T19" fmla="*/ 4 h 7"/>
                  <a:gd name="T20" fmla="*/ 3 w 13"/>
                  <a:gd name="T21" fmla="*/ 4 h 7"/>
                  <a:gd name="T22" fmla="*/ 5 w 13"/>
                  <a:gd name="T23" fmla="*/ 3 h 7"/>
                  <a:gd name="T24" fmla="*/ 7 w 13"/>
                  <a:gd name="T25" fmla="*/ 3 h 7"/>
                  <a:gd name="T26" fmla="*/ 9 w 13"/>
                  <a:gd name="T27" fmla="*/ 2 h 7"/>
                  <a:gd name="T28" fmla="*/ 10 w 13"/>
                  <a:gd name="T29" fmla="*/ 1 h 7"/>
                  <a:gd name="T30" fmla="*/ 11 w 13"/>
                  <a:gd name="T31" fmla="*/ 0 h 7"/>
                  <a:gd name="T32" fmla="*/ 12 w 13"/>
                  <a:gd name="T33" fmla="*/ 1 h 7"/>
                  <a:gd name="T34" fmla="*/ 13 w 13"/>
                  <a:gd name="T35" fmla="*/ 1 h 7"/>
                  <a:gd name="T36" fmla="*/ 13 w 13"/>
                  <a:gd name="T3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 h="7">
                    <a:moveTo>
                      <a:pt x="13" y="3"/>
                    </a:moveTo>
                    <a:lnTo>
                      <a:pt x="13" y="4"/>
                    </a:lnTo>
                    <a:lnTo>
                      <a:pt x="11" y="4"/>
                    </a:lnTo>
                    <a:lnTo>
                      <a:pt x="8" y="5"/>
                    </a:lnTo>
                    <a:lnTo>
                      <a:pt x="5" y="6"/>
                    </a:lnTo>
                    <a:lnTo>
                      <a:pt x="3" y="7"/>
                    </a:lnTo>
                    <a:lnTo>
                      <a:pt x="1" y="7"/>
                    </a:lnTo>
                    <a:lnTo>
                      <a:pt x="0" y="6"/>
                    </a:lnTo>
                    <a:lnTo>
                      <a:pt x="0" y="6"/>
                    </a:lnTo>
                    <a:lnTo>
                      <a:pt x="1" y="4"/>
                    </a:lnTo>
                    <a:lnTo>
                      <a:pt x="3" y="4"/>
                    </a:lnTo>
                    <a:lnTo>
                      <a:pt x="5" y="3"/>
                    </a:lnTo>
                    <a:lnTo>
                      <a:pt x="7" y="3"/>
                    </a:lnTo>
                    <a:lnTo>
                      <a:pt x="9" y="2"/>
                    </a:lnTo>
                    <a:lnTo>
                      <a:pt x="10" y="1"/>
                    </a:lnTo>
                    <a:lnTo>
                      <a:pt x="11" y="0"/>
                    </a:lnTo>
                    <a:lnTo>
                      <a:pt x="12" y="1"/>
                    </a:lnTo>
                    <a:lnTo>
                      <a:pt x="13" y="1"/>
                    </a:lnTo>
                    <a:lnTo>
                      <a:pt x="13" y="3"/>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1" name="Freeform 236"/>
              <p:cNvSpPr>
                <a:spLocks/>
              </p:cNvSpPr>
              <p:nvPr/>
            </p:nvSpPr>
            <p:spPr bwMode="auto">
              <a:xfrm>
                <a:off x="5205" y="1252"/>
                <a:ext cx="4" cy="2"/>
              </a:xfrm>
              <a:custGeom>
                <a:avLst/>
                <a:gdLst>
                  <a:gd name="T0" fmla="*/ 4 w 4"/>
                  <a:gd name="T1" fmla="*/ 1 h 2"/>
                  <a:gd name="T2" fmla="*/ 4 w 4"/>
                  <a:gd name="T3" fmla="*/ 1 h 2"/>
                  <a:gd name="T4" fmla="*/ 2 w 4"/>
                  <a:gd name="T5" fmla="*/ 2 h 2"/>
                  <a:gd name="T6" fmla="*/ 1 w 4"/>
                  <a:gd name="T7" fmla="*/ 2 h 2"/>
                  <a:gd name="T8" fmla="*/ 0 w 4"/>
                  <a:gd name="T9" fmla="*/ 2 h 2"/>
                  <a:gd name="T10" fmla="*/ 0 w 4"/>
                  <a:gd name="T11" fmla="*/ 2 h 2"/>
                  <a:gd name="T12" fmla="*/ 0 w 4"/>
                  <a:gd name="T13" fmla="*/ 1 h 2"/>
                  <a:gd name="T14" fmla="*/ 0 w 4"/>
                  <a:gd name="T15" fmla="*/ 1 h 2"/>
                  <a:gd name="T16" fmla="*/ 1 w 4"/>
                  <a:gd name="T17" fmla="*/ 1 h 2"/>
                  <a:gd name="T18" fmla="*/ 2 w 4"/>
                  <a:gd name="T19" fmla="*/ 0 h 2"/>
                  <a:gd name="T20" fmla="*/ 3 w 4"/>
                  <a:gd name="T21" fmla="*/ 0 h 2"/>
                  <a:gd name="T22" fmla="*/ 3 w 4"/>
                  <a:gd name="T23" fmla="*/ 0 h 2"/>
                  <a:gd name="T24" fmla="*/ 4 w 4"/>
                  <a:gd name="T25" fmla="*/ 0 h 2"/>
                  <a:gd name="T26" fmla="*/ 4 w 4"/>
                  <a:gd name="T2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2">
                    <a:moveTo>
                      <a:pt x="4" y="1"/>
                    </a:moveTo>
                    <a:lnTo>
                      <a:pt x="4" y="1"/>
                    </a:lnTo>
                    <a:lnTo>
                      <a:pt x="2" y="2"/>
                    </a:lnTo>
                    <a:lnTo>
                      <a:pt x="1" y="2"/>
                    </a:lnTo>
                    <a:lnTo>
                      <a:pt x="0" y="2"/>
                    </a:lnTo>
                    <a:lnTo>
                      <a:pt x="0" y="2"/>
                    </a:lnTo>
                    <a:lnTo>
                      <a:pt x="0" y="1"/>
                    </a:lnTo>
                    <a:lnTo>
                      <a:pt x="0" y="1"/>
                    </a:lnTo>
                    <a:lnTo>
                      <a:pt x="1" y="1"/>
                    </a:lnTo>
                    <a:lnTo>
                      <a:pt x="2" y="0"/>
                    </a:lnTo>
                    <a:lnTo>
                      <a:pt x="3" y="0"/>
                    </a:lnTo>
                    <a:lnTo>
                      <a:pt x="3" y="0"/>
                    </a:lnTo>
                    <a:lnTo>
                      <a:pt x="4" y="0"/>
                    </a:lnTo>
                    <a:lnTo>
                      <a:pt x="4"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2" name="Freeform 237"/>
              <p:cNvSpPr>
                <a:spLocks/>
              </p:cNvSpPr>
              <p:nvPr/>
            </p:nvSpPr>
            <p:spPr bwMode="auto">
              <a:xfrm>
                <a:off x="5205" y="1254"/>
                <a:ext cx="5" cy="3"/>
              </a:xfrm>
              <a:custGeom>
                <a:avLst/>
                <a:gdLst>
                  <a:gd name="T0" fmla="*/ 5 w 5"/>
                  <a:gd name="T1" fmla="*/ 1 h 3"/>
                  <a:gd name="T2" fmla="*/ 5 w 5"/>
                  <a:gd name="T3" fmla="*/ 1 h 3"/>
                  <a:gd name="T4" fmla="*/ 1 w 5"/>
                  <a:gd name="T5" fmla="*/ 3 h 3"/>
                  <a:gd name="T6" fmla="*/ 0 w 5"/>
                  <a:gd name="T7" fmla="*/ 2 h 3"/>
                  <a:gd name="T8" fmla="*/ 0 w 5"/>
                  <a:gd name="T9" fmla="*/ 1 h 3"/>
                  <a:gd name="T10" fmla="*/ 1 w 5"/>
                  <a:gd name="T11" fmla="*/ 1 h 3"/>
                  <a:gd name="T12" fmla="*/ 3 w 5"/>
                  <a:gd name="T13" fmla="*/ 1 h 3"/>
                  <a:gd name="T14" fmla="*/ 4 w 5"/>
                  <a:gd name="T15" fmla="*/ 0 h 3"/>
                  <a:gd name="T16" fmla="*/ 5 w 5"/>
                  <a:gd name="T17" fmla="*/ 0 h 3"/>
                  <a:gd name="T18" fmla="*/ 5 w 5"/>
                  <a:gd name="T19" fmla="*/ 1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3">
                    <a:moveTo>
                      <a:pt x="5" y="1"/>
                    </a:moveTo>
                    <a:lnTo>
                      <a:pt x="5" y="1"/>
                    </a:lnTo>
                    <a:lnTo>
                      <a:pt x="1" y="3"/>
                    </a:lnTo>
                    <a:lnTo>
                      <a:pt x="0" y="2"/>
                    </a:lnTo>
                    <a:lnTo>
                      <a:pt x="0" y="1"/>
                    </a:lnTo>
                    <a:lnTo>
                      <a:pt x="1" y="1"/>
                    </a:lnTo>
                    <a:lnTo>
                      <a:pt x="3" y="1"/>
                    </a:lnTo>
                    <a:lnTo>
                      <a:pt x="4" y="0"/>
                    </a:lnTo>
                    <a:lnTo>
                      <a:pt x="5" y="0"/>
                    </a:lnTo>
                    <a:lnTo>
                      <a:pt x="5"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3" name="Freeform 238"/>
              <p:cNvSpPr>
                <a:spLocks/>
              </p:cNvSpPr>
              <p:nvPr/>
            </p:nvSpPr>
            <p:spPr bwMode="auto">
              <a:xfrm>
                <a:off x="5142" y="1256"/>
                <a:ext cx="10" cy="6"/>
              </a:xfrm>
              <a:custGeom>
                <a:avLst/>
                <a:gdLst>
                  <a:gd name="T0" fmla="*/ 10 w 10"/>
                  <a:gd name="T1" fmla="*/ 0 h 6"/>
                  <a:gd name="T2" fmla="*/ 10 w 10"/>
                  <a:gd name="T3" fmla="*/ 1 h 6"/>
                  <a:gd name="T4" fmla="*/ 9 w 10"/>
                  <a:gd name="T5" fmla="*/ 3 h 6"/>
                  <a:gd name="T6" fmla="*/ 9 w 10"/>
                  <a:gd name="T7" fmla="*/ 4 h 6"/>
                  <a:gd name="T8" fmla="*/ 8 w 10"/>
                  <a:gd name="T9" fmla="*/ 5 h 6"/>
                  <a:gd name="T10" fmla="*/ 8 w 10"/>
                  <a:gd name="T11" fmla="*/ 5 h 6"/>
                  <a:gd name="T12" fmla="*/ 7 w 10"/>
                  <a:gd name="T13" fmla="*/ 6 h 6"/>
                  <a:gd name="T14" fmla="*/ 6 w 10"/>
                  <a:gd name="T15" fmla="*/ 6 h 6"/>
                  <a:gd name="T16" fmla="*/ 5 w 10"/>
                  <a:gd name="T17" fmla="*/ 6 h 6"/>
                  <a:gd name="T18" fmla="*/ 5 w 10"/>
                  <a:gd name="T19" fmla="*/ 5 h 6"/>
                  <a:gd name="T20" fmla="*/ 5 w 10"/>
                  <a:gd name="T21" fmla="*/ 5 h 6"/>
                  <a:gd name="T22" fmla="*/ 6 w 10"/>
                  <a:gd name="T23" fmla="*/ 5 h 6"/>
                  <a:gd name="T24" fmla="*/ 7 w 10"/>
                  <a:gd name="T25" fmla="*/ 4 h 6"/>
                  <a:gd name="T26" fmla="*/ 7 w 10"/>
                  <a:gd name="T27" fmla="*/ 4 h 6"/>
                  <a:gd name="T28" fmla="*/ 6 w 10"/>
                  <a:gd name="T29" fmla="*/ 4 h 6"/>
                  <a:gd name="T30" fmla="*/ 5 w 10"/>
                  <a:gd name="T31" fmla="*/ 4 h 6"/>
                  <a:gd name="T32" fmla="*/ 4 w 10"/>
                  <a:gd name="T33" fmla="*/ 4 h 6"/>
                  <a:gd name="T34" fmla="*/ 3 w 10"/>
                  <a:gd name="T35" fmla="*/ 4 h 6"/>
                  <a:gd name="T36" fmla="*/ 3 w 10"/>
                  <a:gd name="T37" fmla="*/ 3 h 6"/>
                  <a:gd name="T38" fmla="*/ 3 w 10"/>
                  <a:gd name="T39" fmla="*/ 3 h 6"/>
                  <a:gd name="T40" fmla="*/ 4 w 10"/>
                  <a:gd name="T41" fmla="*/ 3 h 6"/>
                  <a:gd name="T42" fmla="*/ 7 w 10"/>
                  <a:gd name="T43" fmla="*/ 3 h 6"/>
                  <a:gd name="T44" fmla="*/ 9 w 10"/>
                  <a:gd name="T45" fmla="*/ 2 h 6"/>
                  <a:gd name="T46" fmla="*/ 9 w 10"/>
                  <a:gd name="T47" fmla="*/ 2 h 6"/>
                  <a:gd name="T48" fmla="*/ 0 w 10"/>
                  <a:gd name="T49" fmla="*/ 3 h 6"/>
                  <a:gd name="T50" fmla="*/ 0 w 10"/>
                  <a:gd name="T51" fmla="*/ 3 h 6"/>
                  <a:gd name="T52" fmla="*/ 0 w 10"/>
                  <a:gd name="T53" fmla="*/ 2 h 6"/>
                  <a:gd name="T54" fmla="*/ 3 w 10"/>
                  <a:gd name="T55" fmla="*/ 1 h 6"/>
                  <a:gd name="T56" fmla="*/ 5 w 10"/>
                  <a:gd name="T57" fmla="*/ 1 h 6"/>
                  <a:gd name="T58" fmla="*/ 7 w 10"/>
                  <a:gd name="T59" fmla="*/ 0 h 6"/>
                  <a:gd name="T60" fmla="*/ 10 w 10"/>
                  <a:gd name="T6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 h="6">
                    <a:moveTo>
                      <a:pt x="10" y="0"/>
                    </a:moveTo>
                    <a:lnTo>
                      <a:pt x="10" y="1"/>
                    </a:lnTo>
                    <a:lnTo>
                      <a:pt x="9" y="3"/>
                    </a:lnTo>
                    <a:lnTo>
                      <a:pt x="9" y="4"/>
                    </a:lnTo>
                    <a:lnTo>
                      <a:pt x="8" y="5"/>
                    </a:lnTo>
                    <a:lnTo>
                      <a:pt x="8" y="5"/>
                    </a:lnTo>
                    <a:lnTo>
                      <a:pt x="7" y="6"/>
                    </a:lnTo>
                    <a:lnTo>
                      <a:pt x="6" y="6"/>
                    </a:lnTo>
                    <a:lnTo>
                      <a:pt x="5" y="6"/>
                    </a:lnTo>
                    <a:lnTo>
                      <a:pt x="5" y="5"/>
                    </a:lnTo>
                    <a:lnTo>
                      <a:pt x="5" y="5"/>
                    </a:lnTo>
                    <a:lnTo>
                      <a:pt x="6" y="5"/>
                    </a:lnTo>
                    <a:lnTo>
                      <a:pt x="7" y="4"/>
                    </a:lnTo>
                    <a:lnTo>
                      <a:pt x="7" y="4"/>
                    </a:lnTo>
                    <a:lnTo>
                      <a:pt x="6" y="4"/>
                    </a:lnTo>
                    <a:lnTo>
                      <a:pt x="5" y="4"/>
                    </a:lnTo>
                    <a:lnTo>
                      <a:pt x="4" y="4"/>
                    </a:lnTo>
                    <a:lnTo>
                      <a:pt x="3" y="4"/>
                    </a:lnTo>
                    <a:lnTo>
                      <a:pt x="3" y="3"/>
                    </a:lnTo>
                    <a:lnTo>
                      <a:pt x="3" y="3"/>
                    </a:lnTo>
                    <a:lnTo>
                      <a:pt x="4" y="3"/>
                    </a:lnTo>
                    <a:lnTo>
                      <a:pt x="7" y="3"/>
                    </a:lnTo>
                    <a:lnTo>
                      <a:pt x="9" y="2"/>
                    </a:lnTo>
                    <a:lnTo>
                      <a:pt x="9" y="2"/>
                    </a:lnTo>
                    <a:lnTo>
                      <a:pt x="0" y="3"/>
                    </a:lnTo>
                    <a:lnTo>
                      <a:pt x="0" y="3"/>
                    </a:lnTo>
                    <a:lnTo>
                      <a:pt x="0" y="2"/>
                    </a:lnTo>
                    <a:lnTo>
                      <a:pt x="3" y="1"/>
                    </a:lnTo>
                    <a:lnTo>
                      <a:pt x="5" y="1"/>
                    </a:lnTo>
                    <a:lnTo>
                      <a:pt x="7" y="0"/>
                    </a:lnTo>
                    <a:lnTo>
                      <a:pt x="1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4" name="Freeform 239"/>
              <p:cNvSpPr>
                <a:spLocks/>
              </p:cNvSpPr>
              <p:nvPr/>
            </p:nvSpPr>
            <p:spPr bwMode="auto">
              <a:xfrm>
                <a:off x="5206" y="1256"/>
                <a:ext cx="6" cy="8"/>
              </a:xfrm>
              <a:custGeom>
                <a:avLst/>
                <a:gdLst>
                  <a:gd name="T0" fmla="*/ 6 w 6"/>
                  <a:gd name="T1" fmla="*/ 2 h 8"/>
                  <a:gd name="T2" fmla="*/ 6 w 6"/>
                  <a:gd name="T3" fmla="*/ 4 h 8"/>
                  <a:gd name="T4" fmla="*/ 5 w 6"/>
                  <a:gd name="T5" fmla="*/ 4 h 8"/>
                  <a:gd name="T6" fmla="*/ 4 w 6"/>
                  <a:gd name="T7" fmla="*/ 4 h 8"/>
                  <a:gd name="T8" fmla="*/ 2 w 6"/>
                  <a:gd name="T9" fmla="*/ 5 h 8"/>
                  <a:gd name="T10" fmla="*/ 2 w 6"/>
                  <a:gd name="T11" fmla="*/ 5 h 8"/>
                  <a:gd name="T12" fmla="*/ 1 w 6"/>
                  <a:gd name="T13" fmla="*/ 6 h 8"/>
                  <a:gd name="T14" fmla="*/ 4 w 6"/>
                  <a:gd name="T15" fmla="*/ 5 h 8"/>
                  <a:gd name="T16" fmla="*/ 6 w 6"/>
                  <a:gd name="T17" fmla="*/ 5 h 8"/>
                  <a:gd name="T18" fmla="*/ 6 w 6"/>
                  <a:gd name="T19" fmla="*/ 5 h 8"/>
                  <a:gd name="T20" fmla="*/ 6 w 6"/>
                  <a:gd name="T21" fmla="*/ 6 h 8"/>
                  <a:gd name="T22" fmla="*/ 3 w 6"/>
                  <a:gd name="T23" fmla="*/ 8 h 8"/>
                  <a:gd name="T24" fmla="*/ 2 w 6"/>
                  <a:gd name="T25" fmla="*/ 8 h 8"/>
                  <a:gd name="T26" fmla="*/ 0 w 6"/>
                  <a:gd name="T27" fmla="*/ 8 h 8"/>
                  <a:gd name="T28" fmla="*/ 0 w 6"/>
                  <a:gd name="T29" fmla="*/ 7 h 8"/>
                  <a:gd name="T30" fmla="*/ 0 w 6"/>
                  <a:gd name="T31" fmla="*/ 6 h 8"/>
                  <a:gd name="T32" fmla="*/ 1 w 6"/>
                  <a:gd name="T33" fmla="*/ 6 h 8"/>
                  <a:gd name="T34" fmla="*/ 0 w 6"/>
                  <a:gd name="T35" fmla="*/ 6 h 8"/>
                  <a:gd name="T36" fmla="*/ 0 w 6"/>
                  <a:gd name="T37" fmla="*/ 5 h 8"/>
                  <a:gd name="T38" fmla="*/ 0 w 6"/>
                  <a:gd name="T39" fmla="*/ 4 h 8"/>
                  <a:gd name="T40" fmla="*/ 0 w 6"/>
                  <a:gd name="T41" fmla="*/ 4 h 8"/>
                  <a:gd name="T42" fmla="*/ 1 w 6"/>
                  <a:gd name="T43" fmla="*/ 4 h 8"/>
                  <a:gd name="T44" fmla="*/ 2 w 6"/>
                  <a:gd name="T45" fmla="*/ 3 h 8"/>
                  <a:gd name="T46" fmla="*/ 4 w 6"/>
                  <a:gd name="T47" fmla="*/ 3 h 8"/>
                  <a:gd name="T48" fmla="*/ 5 w 6"/>
                  <a:gd name="T49" fmla="*/ 2 h 8"/>
                  <a:gd name="T50" fmla="*/ 4 w 6"/>
                  <a:gd name="T51" fmla="*/ 2 h 8"/>
                  <a:gd name="T52" fmla="*/ 3 w 6"/>
                  <a:gd name="T53" fmla="*/ 2 h 8"/>
                  <a:gd name="T54" fmla="*/ 0 w 6"/>
                  <a:gd name="T55" fmla="*/ 3 h 8"/>
                  <a:gd name="T56" fmla="*/ 0 w 6"/>
                  <a:gd name="T57" fmla="*/ 2 h 8"/>
                  <a:gd name="T58" fmla="*/ 0 w 6"/>
                  <a:gd name="T59" fmla="*/ 2 h 8"/>
                  <a:gd name="T60" fmla="*/ 1 w 6"/>
                  <a:gd name="T61" fmla="*/ 1 h 8"/>
                  <a:gd name="T62" fmla="*/ 3 w 6"/>
                  <a:gd name="T63" fmla="*/ 0 h 8"/>
                  <a:gd name="T64" fmla="*/ 4 w 6"/>
                  <a:gd name="T65" fmla="*/ 0 h 8"/>
                  <a:gd name="T66" fmla="*/ 5 w 6"/>
                  <a:gd name="T67" fmla="*/ 0 h 8"/>
                  <a:gd name="T68" fmla="*/ 6 w 6"/>
                  <a:gd name="T69" fmla="*/ 1 h 8"/>
                  <a:gd name="T70" fmla="*/ 6 w 6"/>
                  <a:gd name="T71"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 h="8">
                    <a:moveTo>
                      <a:pt x="6" y="2"/>
                    </a:moveTo>
                    <a:lnTo>
                      <a:pt x="6" y="4"/>
                    </a:lnTo>
                    <a:lnTo>
                      <a:pt x="5" y="4"/>
                    </a:lnTo>
                    <a:lnTo>
                      <a:pt x="4" y="4"/>
                    </a:lnTo>
                    <a:lnTo>
                      <a:pt x="2" y="5"/>
                    </a:lnTo>
                    <a:lnTo>
                      <a:pt x="2" y="5"/>
                    </a:lnTo>
                    <a:lnTo>
                      <a:pt x="1" y="6"/>
                    </a:lnTo>
                    <a:lnTo>
                      <a:pt x="4" y="5"/>
                    </a:lnTo>
                    <a:lnTo>
                      <a:pt x="6" y="5"/>
                    </a:lnTo>
                    <a:lnTo>
                      <a:pt x="6" y="5"/>
                    </a:lnTo>
                    <a:lnTo>
                      <a:pt x="6" y="6"/>
                    </a:lnTo>
                    <a:lnTo>
                      <a:pt x="3" y="8"/>
                    </a:lnTo>
                    <a:lnTo>
                      <a:pt x="2" y="8"/>
                    </a:lnTo>
                    <a:lnTo>
                      <a:pt x="0" y="8"/>
                    </a:lnTo>
                    <a:lnTo>
                      <a:pt x="0" y="7"/>
                    </a:lnTo>
                    <a:lnTo>
                      <a:pt x="0" y="6"/>
                    </a:lnTo>
                    <a:lnTo>
                      <a:pt x="1" y="6"/>
                    </a:lnTo>
                    <a:lnTo>
                      <a:pt x="0" y="6"/>
                    </a:lnTo>
                    <a:lnTo>
                      <a:pt x="0" y="5"/>
                    </a:lnTo>
                    <a:lnTo>
                      <a:pt x="0" y="4"/>
                    </a:lnTo>
                    <a:lnTo>
                      <a:pt x="0" y="4"/>
                    </a:lnTo>
                    <a:lnTo>
                      <a:pt x="1" y="4"/>
                    </a:lnTo>
                    <a:lnTo>
                      <a:pt x="2" y="3"/>
                    </a:lnTo>
                    <a:lnTo>
                      <a:pt x="4" y="3"/>
                    </a:lnTo>
                    <a:lnTo>
                      <a:pt x="5" y="2"/>
                    </a:lnTo>
                    <a:lnTo>
                      <a:pt x="4" y="2"/>
                    </a:lnTo>
                    <a:lnTo>
                      <a:pt x="3" y="2"/>
                    </a:lnTo>
                    <a:lnTo>
                      <a:pt x="0" y="3"/>
                    </a:lnTo>
                    <a:lnTo>
                      <a:pt x="0" y="2"/>
                    </a:lnTo>
                    <a:lnTo>
                      <a:pt x="0" y="2"/>
                    </a:lnTo>
                    <a:lnTo>
                      <a:pt x="1" y="1"/>
                    </a:lnTo>
                    <a:lnTo>
                      <a:pt x="3" y="0"/>
                    </a:lnTo>
                    <a:lnTo>
                      <a:pt x="4" y="0"/>
                    </a:lnTo>
                    <a:lnTo>
                      <a:pt x="5" y="0"/>
                    </a:lnTo>
                    <a:lnTo>
                      <a:pt x="6" y="1"/>
                    </a:lnTo>
                    <a:lnTo>
                      <a:pt x="6"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5" name="Freeform 240"/>
              <p:cNvSpPr>
                <a:spLocks/>
              </p:cNvSpPr>
              <p:nvPr/>
            </p:nvSpPr>
            <p:spPr bwMode="auto">
              <a:xfrm>
                <a:off x="5215" y="1260"/>
                <a:ext cx="9" cy="4"/>
              </a:xfrm>
              <a:custGeom>
                <a:avLst/>
                <a:gdLst>
                  <a:gd name="T0" fmla="*/ 9 w 9"/>
                  <a:gd name="T1" fmla="*/ 2 h 4"/>
                  <a:gd name="T2" fmla="*/ 8 w 9"/>
                  <a:gd name="T3" fmla="*/ 3 h 4"/>
                  <a:gd name="T4" fmla="*/ 0 w 9"/>
                  <a:gd name="T5" fmla="*/ 4 h 4"/>
                  <a:gd name="T6" fmla="*/ 0 w 9"/>
                  <a:gd name="T7" fmla="*/ 3 h 4"/>
                  <a:gd name="T8" fmla="*/ 0 w 9"/>
                  <a:gd name="T9" fmla="*/ 2 h 4"/>
                  <a:gd name="T10" fmla="*/ 1 w 9"/>
                  <a:gd name="T11" fmla="*/ 2 h 4"/>
                  <a:gd name="T12" fmla="*/ 2 w 9"/>
                  <a:gd name="T13" fmla="*/ 2 h 4"/>
                  <a:gd name="T14" fmla="*/ 3 w 9"/>
                  <a:gd name="T15" fmla="*/ 2 h 4"/>
                  <a:gd name="T16" fmla="*/ 4 w 9"/>
                  <a:gd name="T17" fmla="*/ 2 h 4"/>
                  <a:gd name="T18" fmla="*/ 5 w 9"/>
                  <a:gd name="T19" fmla="*/ 1 h 4"/>
                  <a:gd name="T20" fmla="*/ 6 w 9"/>
                  <a:gd name="T21" fmla="*/ 1 h 4"/>
                  <a:gd name="T22" fmla="*/ 8 w 9"/>
                  <a:gd name="T23" fmla="*/ 0 h 4"/>
                  <a:gd name="T24" fmla="*/ 8 w 9"/>
                  <a:gd name="T25" fmla="*/ 0 h 4"/>
                  <a:gd name="T26" fmla="*/ 9 w 9"/>
                  <a:gd name="T27" fmla="*/ 0 h 4"/>
                  <a:gd name="T28" fmla="*/ 9 w 9"/>
                  <a:gd name="T29" fmla="*/ 1 h 4"/>
                  <a:gd name="T30" fmla="*/ 9 w 9"/>
                  <a:gd name="T31"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 h="4">
                    <a:moveTo>
                      <a:pt x="9" y="2"/>
                    </a:moveTo>
                    <a:lnTo>
                      <a:pt x="8" y="3"/>
                    </a:lnTo>
                    <a:lnTo>
                      <a:pt x="0" y="4"/>
                    </a:lnTo>
                    <a:lnTo>
                      <a:pt x="0" y="3"/>
                    </a:lnTo>
                    <a:lnTo>
                      <a:pt x="0" y="2"/>
                    </a:lnTo>
                    <a:lnTo>
                      <a:pt x="1" y="2"/>
                    </a:lnTo>
                    <a:lnTo>
                      <a:pt x="2" y="2"/>
                    </a:lnTo>
                    <a:lnTo>
                      <a:pt x="3" y="2"/>
                    </a:lnTo>
                    <a:lnTo>
                      <a:pt x="4" y="2"/>
                    </a:lnTo>
                    <a:lnTo>
                      <a:pt x="5" y="1"/>
                    </a:lnTo>
                    <a:lnTo>
                      <a:pt x="6" y="1"/>
                    </a:lnTo>
                    <a:lnTo>
                      <a:pt x="8" y="0"/>
                    </a:lnTo>
                    <a:lnTo>
                      <a:pt x="8" y="0"/>
                    </a:lnTo>
                    <a:lnTo>
                      <a:pt x="9" y="0"/>
                    </a:lnTo>
                    <a:lnTo>
                      <a:pt x="9" y="1"/>
                    </a:lnTo>
                    <a:lnTo>
                      <a:pt x="9" y="2"/>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6" name="Freeform 241"/>
              <p:cNvSpPr>
                <a:spLocks/>
              </p:cNvSpPr>
              <p:nvPr/>
            </p:nvSpPr>
            <p:spPr bwMode="auto">
              <a:xfrm>
                <a:off x="5179" y="1263"/>
                <a:ext cx="9" cy="4"/>
              </a:xfrm>
              <a:custGeom>
                <a:avLst/>
                <a:gdLst>
                  <a:gd name="T0" fmla="*/ 9 w 9"/>
                  <a:gd name="T1" fmla="*/ 1 h 4"/>
                  <a:gd name="T2" fmla="*/ 9 w 9"/>
                  <a:gd name="T3" fmla="*/ 2 h 4"/>
                  <a:gd name="T4" fmla="*/ 5 w 9"/>
                  <a:gd name="T5" fmla="*/ 3 h 4"/>
                  <a:gd name="T6" fmla="*/ 2 w 9"/>
                  <a:gd name="T7" fmla="*/ 4 h 4"/>
                  <a:gd name="T8" fmla="*/ 1 w 9"/>
                  <a:gd name="T9" fmla="*/ 3 h 4"/>
                  <a:gd name="T10" fmla="*/ 1 w 9"/>
                  <a:gd name="T11" fmla="*/ 3 h 4"/>
                  <a:gd name="T12" fmla="*/ 1 w 9"/>
                  <a:gd name="T13" fmla="*/ 2 h 4"/>
                  <a:gd name="T14" fmla="*/ 0 w 9"/>
                  <a:gd name="T15" fmla="*/ 2 h 4"/>
                  <a:gd name="T16" fmla="*/ 4 w 9"/>
                  <a:gd name="T17" fmla="*/ 1 h 4"/>
                  <a:gd name="T18" fmla="*/ 6 w 9"/>
                  <a:gd name="T19" fmla="*/ 0 h 4"/>
                  <a:gd name="T20" fmla="*/ 9 w 9"/>
                  <a:gd name="T21" fmla="*/ 0 h 4"/>
                  <a:gd name="T22" fmla="*/ 9 w 9"/>
                  <a:gd name="T2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4">
                    <a:moveTo>
                      <a:pt x="9" y="1"/>
                    </a:moveTo>
                    <a:lnTo>
                      <a:pt x="9" y="2"/>
                    </a:lnTo>
                    <a:lnTo>
                      <a:pt x="5" y="3"/>
                    </a:lnTo>
                    <a:lnTo>
                      <a:pt x="2" y="4"/>
                    </a:lnTo>
                    <a:lnTo>
                      <a:pt x="1" y="3"/>
                    </a:lnTo>
                    <a:lnTo>
                      <a:pt x="1" y="3"/>
                    </a:lnTo>
                    <a:lnTo>
                      <a:pt x="1" y="2"/>
                    </a:lnTo>
                    <a:lnTo>
                      <a:pt x="0" y="2"/>
                    </a:lnTo>
                    <a:lnTo>
                      <a:pt x="4" y="1"/>
                    </a:lnTo>
                    <a:lnTo>
                      <a:pt x="6" y="0"/>
                    </a:lnTo>
                    <a:lnTo>
                      <a:pt x="9" y="0"/>
                    </a:lnTo>
                    <a:lnTo>
                      <a:pt x="9" y="1"/>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7" name="Freeform 242"/>
              <p:cNvSpPr>
                <a:spLocks/>
              </p:cNvSpPr>
              <p:nvPr/>
            </p:nvSpPr>
            <p:spPr bwMode="auto">
              <a:xfrm>
                <a:off x="5214" y="1263"/>
                <a:ext cx="15" cy="17"/>
              </a:xfrm>
              <a:custGeom>
                <a:avLst/>
                <a:gdLst>
                  <a:gd name="T0" fmla="*/ 10 w 15"/>
                  <a:gd name="T1" fmla="*/ 0 h 17"/>
                  <a:gd name="T2" fmla="*/ 13 w 15"/>
                  <a:gd name="T3" fmla="*/ 7 h 17"/>
                  <a:gd name="T4" fmla="*/ 14 w 15"/>
                  <a:gd name="T5" fmla="*/ 9 h 17"/>
                  <a:gd name="T6" fmla="*/ 14 w 15"/>
                  <a:gd name="T7" fmla="*/ 11 h 17"/>
                  <a:gd name="T8" fmla="*/ 15 w 15"/>
                  <a:gd name="T9" fmla="*/ 13 h 17"/>
                  <a:gd name="T10" fmla="*/ 14 w 15"/>
                  <a:gd name="T11" fmla="*/ 16 h 17"/>
                  <a:gd name="T12" fmla="*/ 14 w 15"/>
                  <a:gd name="T13" fmla="*/ 16 h 17"/>
                  <a:gd name="T14" fmla="*/ 13 w 15"/>
                  <a:gd name="T15" fmla="*/ 17 h 17"/>
                  <a:gd name="T16" fmla="*/ 11 w 15"/>
                  <a:gd name="T17" fmla="*/ 16 h 17"/>
                  <a:gd name="T18" fmla="*/ 11 w 15"/>
                  <a:gd name="T19" fmla="*/ 16 h 17"/>
                  <a:gd name="T20" fmla="*/ 12 w 15"/>
                  <a:gd name="T21" fmla="*/ 15 h 17"/>
                  <a:gd name="T22" fmla="*/ 13 w 15"/>
                  <a:gd name="T23" fmla="*/ 15 h 17"/>
                  <a:gd name="T24" fmla="*/ 14 w 15"/>
                  <a:gd name="T25" fmla="*/ 14 h 17"/>
                  <a:gd name="T26" fmla="*/ 13 w 15"/>
                  <a:gd name="T27" fmla="*/ 14 h 17"/>
                  <a:gd name="T28" fmla="*/ 11 w 15"/>
                  <a:gd name="T29" fmla="*/ 15 h 17"/>
                  <a:gd name="T30" fmla="*/ 10 w 15"/>
                  <a:gd name="T31" fmla="*/ 15 h 17"/>
                  <a:gd name="T32" fmla="*/ 9 w 15"/>
                  <a:gd name="T33" fmla="*/ 15 h 17"/>
                  <a:gd name="T34" fmla="*/ 9 w 15"/>
                  <a:gd name="T35" fmla="*/ 14 h 17"/>
                  <a:gd name="T36" fmla="*/ 10 w 15"/>
                  <a:gd name="T37" fmla="*/ 14 h 17"/>
                  <a:gd name="T38" fmla="*/ 11 w 15"/>
                  <a:gd name="T39" fmla="*/ 14 h 17"/>
                  <a:gd name="T40" fmla="*/ 13 w 15"/>
                  <a:gd name="T41" fmla="*/ 13 h 17"/>
                  <a:gd name="T42" fmla="*/ 14 w 15"/>
                  <a:gd name="T43" fmla="*/ 13 h 17"/>
                  <a:gd name="T44" fmla="*/ 12 w 15"/>
                  <a:gd name="T45" fmla="*/ 13 h 17"/>
                  <a:gd name="T46" fmla="*/ 11 w 15"/>
                  <a:gd name="T47" fmla="*/ 13 h 17"/>
                  <a:gd name="T48" fmla="*/ 7 w 15"/>
                  <a:gd name="T49" fmla="*/ 14 h 17"/>
                  <a:gd name="T50" fmla="*/ 6 w 15"/>
                  <a:gd name="T51" fmla="*/ 13 h 17"/>
                  <a:gd name="T52" fmla="*/ 7 w 15"/>
                  <a:gd name="T53" fmla="*/ 13 h 17"/>
                  <a:gd name="T54" fmla="*/ 8 w 15"/>
                  <a:gd name="T55" fmla="*/ 13 h 17"/>
                  <a:gd name="T56" fmla="*/ 9 w 15"/>
                  <a:gd name="T57" fmla="*/ 12 h 17"/>
                  <a:gd name="T58" fmla="*/ 12 w 15"/>
                  <a:gd name="T59" fmla="*/ 11 h 17"/>
                  <a:gd name="T60" fmla="*/ 14 w 15"/>
                  <a:gd name="T61" fmla="*/ 11 h 17"/>
                  <a:gd name="T62" fmla="*/ 12 w 15"/>
                  <a:gd name="T63" fmla="*/ 11 h 17"/>
                  <a:gd name="T64" fmla="*/ 9 w 15"/>
                  <a:gd name="T65" fmla="*/ 11 h 17"/>
                  <a:gd name="T66" fmla="*/ 5 w 15"/>
                  <a:gd name="T67" fmla="*/ 13 h 17"/>
                  <a:gd name="T68" fmla="*/ 3 w 15"/>
                  <a:gd name="T69" fmla="*/ 12 h 17"/>
                  <a:gd name="T70" fmla="*/ 2 w 15"/>
                  <a:gd name="T71" fmla="*/ 11 h 17"/>
                  <a:gd name="T72" fmla="*/ 1 w 15"/>
                  <a:gd name="T73" fmla="*/ 10 h 17"/>
                  <a:gd name="T74" fmla="*/ 0 w 15"/>
                  <a:gd name="T75" fmla="*/ 9 h 17"/>
                  <a:gd name="T76" fmla="*/ 2 w 15"/>
                  <a:gd name="T77" fmla="*/ 8 h 17"/>
                  <a:gd name="T78" fmla="*/ 5 w 15"/>
                  <a:gd name="T79" fmla="*/ 7 h 17"/>
                  <a:gd name="T80" fmla="*/ 8 w 15"/>
                  <a:gd name="T81" fmla="*/ 6 h 17"/>
                  <a:gd name="T82" fmla="*/ 11 w 15"/>
                  <a:gd name="T83" fmla="*/ 5 h 17"/>
                  <a:gd name="T84" fmla="*/ 11 w 15"/>
                  <a:gd name="T85" fmla="*/ 5 h 17"/>
                  <a:gd name="T86" fmla="*/ 8 w 15"/>
                  <a:gd name="T87" fmla="*/ 6 h 17"/>
                  <a:gd name="T88" fmla="*/ 5 w 15"/>
                  <a:gd name="T89" fmla="*/ 6 h 17"/>
                  <a:gd name="T90" fmla="*/ 0 w 15"/>
                  <a:gd name="T91" fmla="*/ 8 h 17"/>
                  <a:gd name="T92" fmla="*/ 0 w 15"/>
                  <a:gd name="T93" fmla="*/ 7 h 17"/>
                  <a:gd name="T94" fmla="*/ 0 w 15"/>
                  <a:gd name="T95" fmla="*/ 6 h 17"/>
                  <a:gd name="T96" fmla="*/ 2 w 15"/>
                  <a:gd name="T97" fmla="*/ 5 h 17"/>
                  <a:gd name="T98" fmla="*/ 4 w 15"/>
                  <a:gd name="T99" fmla="*/ 5 h 17"/>
                  <a:gd name="T100" fmla="*/ 7 w 15"/>
                  <a:gd name="T101" fmla="*/ 4 h 17"/>
                  <a:gd name="T102" fmla="*/ 11 w 15"/>
                  <a:gd name="T103" fmla="*/ 3 h 17"/>
                  <a:gd name="T104" fmla="*/ 11 w 15"/>
                  <a:gd name="T105" fmla="*/ 2 h 17"/>
                  <a:gd name="T106" fmla="*/ 6 w 15"/>
                  <a:gd name="T107" fmla="*/ 3 h 17"/>
                  <a:gd name="T108" fmla="*/ 3 w 15"/>
                  <a:gd name="T109" fmla="*/ 4 h 17"/>
                  <a:gd name="T110" fmla="*/ 0 w 15"/>
                  <a:gd name="T111" fmla="*/ 4 h 17"/>
                  <a:gd name="T112" fmla="*/ 0 w 15"/>
                  <a:gd name="T113" fmla="*/ 4 h 17"/>
                  <a:gd name="T114" fmla="*/ 0 w 15"/>
                  <a:gd name="T115" fmla="*/ 3 h 17"/>
                  <a:gd name="T116" fmla="*/ 1 w 15"/>
                  <a:gd name="T117" fmla="*/ 2 h 17"/>
                  <a:gd name="T118" fmla="*/ 5 w 15"/>
                  <a:gd name="T119" fmla="*/ 1 h 17"/>
                  <a:gd name="T120" fmla="*/ 10 w 15"/>
                  <a:gd name="T121"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 h="17">
                    <a:moveTo>
                      <a:pt x="10" y="0"/>
                    </a:moveTo>
                    <a:lnTo>
                      <a:pt x="13" y="7"/>
                    </a:lnTo>
                    <a:lnTo>
                      <a:pt x="14" y="9"/>
                    </a:lnTo>
                    <a:lnTo>
                      <a:pt x="14" y="11"/>
                    </a:lnTo>
                    <a:lnTo>
                      <a:pt x="15" y="13"/>
                    </a:lnTo>
                    <a:lnTo>
                      <a:pt x="14" y="16"/>
                    </a:lnTo>
                    <a:lnTo>
                      <a:pt x="14" y="16"/>
                    </a:lnTo>
                    <a:lnTo>
                      <a:pt x="13" y="17"/>
                    </a:lnTo>
                    <a:lnTo>
                      <a:pt x="11" y="16"/>
                    </a:lnTo>
                    <a:lnTo>
                      <a:pt x="11" y="16"/>
                    </a:lnTo>
                    <a:lnTo>
                      <a:pt x="12" y="15"/>
                    </a:lnTo>
                    <a:lnTo>
                      <a:pt x="13" y="15"/>
                    </a:lnTo>
                    <a:lnTo>
                      <a:pt x="14" y="14"/>
                    </a:lnTo>
                    <a:lnTo>
                      <a:pt x="13" y="14"/>
                    </a:lnTo>
                    <a:lnTo>
                      <a:pt x="11" y="15"/>
                    </a:lnTo>
                    <a:lnTo>
                      <a:pt x="10" y="15"/>
                    </a:lnTo>
                    <a:lnTo>
                      <a:pt x="9" y="15"/>
                    </a:lnTo>
                    <a:lnTo>
                      <a:pt x="9" y="14"/>
                    </a:lnTo>
                    <a:lnTo>
                      <a:pt x="10" y="14"/>
                    </a:lnTo>
                    <a:lnTo>
                      <a:pt x="11" y="14"/>
                    </a:lnTo>
                    <a:lnTo>
                      <a:pt x="13" y="13"/>
                    </a:lnTo>
                    <a:lnTo>
                      <a:pt x="14" y="13"/>
                    </a:lnTo>
                    <a:lnTo>
                      <a:pt x="12" y="13"/>
                    </a:lnTo>
                    <a:lnTo>
                      <a:pt x="11" y="13"/>
                    </a:lnTo>
                    <a:lnTo>
                      <a:pt x="7" y="14"/>
                    </a:lnTo>
                    <a:lnTo>
                      <a:pt x="6" y="13"/>
                    </a:lnTo>
                    <a:lnTo>
                      <a:pt x="7" y="13"/>
                    </a:lnTo>
                    <a:lnTo>
                      <a:pt x="8" y="13"/>
                    </a:lnTo>
                    <a:lnTo>
                      <a:pt x="9" y="12"/>
                    </a:lnTo>
                    <a:lnTo>
                      <a:pt x="12" y="11"/>
                    </a:lnTo>
                    <a:lnTo>
                      <a:pt x="14" y="11"/>
                    </a:lnTo>
                    <a:lnTo>
                      <a:pt x="12" y="11"/>
                    </a:lnTo>
                    <a:lnTo>
                      <a:pt x="9" y="11"/>
                    </a:lnTo>
                    <a:lnTo>
                      <a:pt x="5" y="13"/>
                    </a:lnTo>
                    <a:lnTo>
                      <a:pt x="3" y="12"/>
                    </a:lnTo>
                    <a:lnTo>
                      <a:pt x="2" y="11"/>
                    </a:lnTo>
                    <a:lnTo>
                      <a:pt x="1" y="10"/>
                    </a:lnTo>
                    <a:lnTo>
                      <a:pt x="0" y="9"/>
                    </a:lnTo>
                    <a:lnTo>
                      <a:pt x="2" y="8"/>
                    </a:lnTo>
                    <a:lnTo>
                      <a:pt x="5" y="7"/>
                    </a:lnTo>
                    <a:lnTo>
                      <a:pt x="8" y="6"/>
                    </a:lnTo>
                    <a:lnTo>
                      <a:pt x="11" y="5"/>
                    </a:lnTo>
                    <a:lnTo>
                      <a:pt x="11" y="5"/>
                    </a:lnTo>
                    <a:lnTo>
                      <a:pt x="8" y="6"/>
                    </a:lnTo>
                    <a:lnTo>
                      <a:pt x="5" y="6"/>
                    </a:lnTo>
                    <a:lnTo>
                      <a:pt x="0" y="8"/>
                    </a:lnTo>
                    <a:lnTo>
                      <a:pt x="0" y="7"/>
                    </a:lnTo>
                    <a:lnTo>
                      <a:pt x="0" y="6"/>
                    </a:lnTo>
                    <a:lnTo>
                      <a:pt x="2" y="5"/>
                    </a:lnTo>
                    <a:lnTo>
                      <a:pt x="4" y="5"/>
                    </a:lnTo>
                    <a:lnTo>
                      <a:pt x="7" y="4"/>
                    </a:lnTo>
                    <a:lnTo>
                      <a:pt x="11" y="3"/>
                    </a:lnTo>
                    <a:lnTo>
                      <a:pt x="11" y="2"/>
                    </a:lnTo>
                    <a:lnTo>
                      <a:pt x="6" y="3"/>
                    </a:lnTo>
                    <a:lnTo>
                      <a:pt x="3" y="4"/>
                    </a:lnTo>
                    <a:lnTo>
                      <a:pt x="0" y="4"/>
                    </a:lnTo>
                    <a:lnTo>
                      <a:pt x="0" y="4"/>
                    </a:lnTo>
                    <a:lnTo>
                      <a:pt x="0" y="3"/>
                    </a:lnTo>
                    <a:lnTo>
                      <a:pt x="1" y="2"/>
                    </a:lnTo>
                    <a:lnTo>
                      <a:pt x="5" y="1"/>
                    </a:lnTo>
                    <a:lnTo>
                      <a:pt x="10"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8" name="Freeform 243"/>
              <p:cNvSpPr>
                <a:spLocks/>
              </p:cNvSpPr>
              <p:nvPr/>
            </p:nvSpPr>
            <p:spPr bwMode="auto">
              <a:xfrm>
                <a:off x="5206" y="1263"/>
                <a:ext cx="6" cy="6"/>
              </a:xfrm>
              <a:custGeom>
                <a:avLst/>
                <a:gdLst>
                  <a:gd name="T0" fmla="*/ 6 w 6"/>
                  <a:gd name="T1" fmla="*/ 0 h 6"/>
                  <a:gd name="T2" fmla="*/ 5 w 6"/>
                  <a:gd name="T3" fmla="*/ 3 h 6"/>
                  <a:gd name="T4" fmla="*/ 5 w 6"/>
                  <a:gd name="T5" fmla="*/ 5 h 6"/>
                  <a:gd name="T6" fmla="*/ 4 w 6"/>
                  <a:gd name="T7" fmla="*/ 6 h 6"/>
                  <a:gd name="T8" fmla="*/ 3 w 6"/>
                  <a:gd name="T9" fmla="*/ 6 h 6"/>
                  <a:gd name="T10" fmla="*/ 2 w 6"/>
                  <a:gd name="T11" fmla="*/ 6 h 6"/>
                  <a:gd name="T12" fmla="*/ 1 w 6"/>
                  <a:gd name="T13" fmla="*/ 5 h 6"/>
                  <a:gd name="T14" fmla="*/ 3 w 6"/>
                  <a:gd name="T15" fmla="*/ 4 h 6"/>
                  <a:gd name="T16" fmla="*/ 3 w 6"/>
                  <a:gd name="T17" fmla="*/ 3 h 6"/>
                  <a:gd name="T18" fmla="*/ 4 w 6"/>
                  <a:gd name="T19" fmla="*/ 3 h 6"/>
                  <a:gd name="T20" fmla="*/ 4 w 6"/>
                  <a:gd name="T21" fmla="*/ 3 h 6"/>
                  <a:gd name="T22" fmla="*/ 2 w 6"/>
                  <a:gd name="T23" fmla="*/ 3 h 6"/>
                  <a:gd name="T24" fmla="*/ 0 w 6"/>
                  <a:gd name="T25" fmla="*/ 4 h 6"/>
                  <a:gd name="T26" fmla="*/ 0 w 6"/>
                  <a:gd name="T27" fmla="*/ 3 h 6"/>
                  <a:gd name="T28" fmla="*/ 0 w 6"/>
                  <a:gd name="T29" fmla="*/ 2 h 6"/>
                  <a:gd name="T30" fmla="*/ 1 w 6"/>
                  <a:gd name="T31" fmla="*/ 2 h 6"/>
                  <a:gd name="T32" fmla="*/ 4 w 6"/>
                  <a:gd name="T33" fmla="*/ 1 h 6"/>
                  <a:gd name="T34" fmla="*/ 6 w 6"/>
                  <a:gd name="T3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 h="6">
                    <a:moveTo>
                      <a:pt x="6" y="0"/>
                    </a:moveTo>
                    <a:lnTo>
                      <a:pt x="5" y="3"/>
                    </a:lnTo>
                    <a:lnTo>
                      <a:pt x="5" y="5"/>
                    </a:lnTo>
                    <a:lnTo>
                      <a:pt x="4" y="6"/>
                    </a:lnTo>
                    <a:lnTo>
                      <a:pt x="3" y="6"/>
                    </a:lnTo>
                    <a:lnTo>
                      <a:pt x="2" y="6"/>
                    </a:lnTo>
                    <a:lnTo>
                      <a:pt x="1" y="5"/>
                    </a:lnTo>
                    <a:lnTo>
                      <a:pt x="3" y="4"/>
                    </a:lnTo>
                    <a:lnTo>
                      <a:pt x="3" y="3"/>
                    </a:lnTo>
                    <a:lnTo>
                      <a:pt x="4" y="3"/>
                    </a:lnTo>
                    <a:lnTo>
                      <a:pt x="4" y="3"/>
                    </a:lnTo>
                    <a:lnTo>
                      <a:pt x="2" y="3"/>
                    </a:lnTo>
                    <a:lnTo>
                      <a:pt x="0" y="4"/>
                    </a:lnTo>
                    <a:lnTo>
                      <a:pt x="0" y="3"/>
                    </a:lnTo>
                    <a:lnTo>
                      <a:pt x="0" y="2"/>
                    </a:lnTo>
                    <a:lnTo>
                      <a:pt x="1" y="2"/>
                    </a:lnTo>
                    <a:lnTo>
                      <a:pt x="4" y="1"/>
                    </a:lnTo>
                    <a:lnTo>
                      <a:pt x="6"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9" name="Freeform 244"/>
              <p:cNvSpPr>
                <a:spLocks/>
              </p:cNvSpPr>
              <p:nvPr/>
            </p:nvSpPr>
            <p:spPr bwMode="auto">
              <a:xfrm>
                <a:off x="5182" y="1266"/>
                <a:ext cx="6" cy="3"/>
              </a:xfrm>
              <a:custGeom>
                <a:avLst/>
                <a:gdLst>
                  <a:gd name="T0" fmla="*/ 6 w 6"/>
                  <a:gd name="T1" fmla="*/ 0 h 3"/>
                  <a:gd name="T2" fmla="*/ 6 w 6"/>
                  <a:gd name="T3" fmla="*/ 1 h 3"/>
                  <a:gd name="T4" fmla="*/ 6 w 6"/>
                  <a:gd name="T5" fmla="*/ 2 h 3"/>
                  <a:gd name="T6" fmla="*/ 5 w 6"/>
                  <a:gd name="T7" fmla="*/ 2 h 3"/>
                  <a:gd name="T8" fmla="*/ 5 w 6"/>
                  <a:gd name="T9" fmla="*/ 3 h 3"/>
                  <a:gd name="T10" fmla="*/ 2 w 6"/>
                  <a:gd name="T11" fmla="*/ 3 h 3"/>
                  <a:gd name="T12" fmla="*/ 0 w 6"/>
                  <a:gd name="T13" fmla="*/ 2 h 3"/>
                  <a:gd name="T14" fmla="*/ 2 w 6"/>
                  <a:gd name="T15" fmla="*/ 1 h 3"/>
                  <a:gd name="T16" fmla="*/ 3 w 6"/>
                  <a:gd name="T17" fmla="*/ 0 h 3"/>
                  <a:gd name="T18" fmla="*/ 6 w 6"/>
                  <a:gd name="T19"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3">
                    <a:moveTo>
                      <a:pt x="6" y="0"/>
                    </a:moveTo>
                    <a:lnTo>
                      <a:pt x="6" y="1"/>
                    </a:lnTo>
                    <a:lnTo>
                      <a:pt x="6" y="2"/>
                    </a:lnTo>
                    <a:lnTo>
                      <a:pt x="5" y="2"/>
                    </a:lnTo>
                    <a:lnTo>
                      <a:pt x="5" y="3"/>
                    </a:lnTo>
                    <a:lnTo>
                      <a:pt x="2" y="3"/>
                    </a:lnTo>
                    <a:lnTo>
                      <a:pt x="0" y="2"/>
                    </a:lnTo>
                    <a:lnTo>
                      <a:pt x="2" y="1"/>
                    </a:lnTo>
                    <a:lnTo>
                      <a:pt x="3" y="0"/>
                    </a:lnTo>
                    <a:lnTo>
                      <a:pt x="6" y="0"/>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0" name="Freeform 245"/>
              <p:cNvSpPr>
                <a:spLocks/>
              </p:cNvSpPr>
              <p:nvPr/>
            </p:nvSpPr>
            <p:spPr bwMode="auto">
              <a:xfrm>
                <a:off x="5216" y="1270"/>
                <a:ext cx="11" cy="3"/>
              </a:xfrm>
              <a:custGeom>
                <a:avLst/>
                <a:gdLst>
                  <a:gd name="T0" fmla="*/ 11 w 11"/>
                  <a:gd name="T1" fmla="*/ 0 h 3"/>
                  <a:gd name="T2" fmla="*/ 5 w 11"/>
                  <a:gd name="T3" fmla="*/ 2 h 3"/>
                  <a:gd name="T4" fmla="*/ 0 w 11"/>
                  <a:gd name="T5" fmla="*/ 3 h 3"/>
                  <a:gd name="T6" fmla="*/ 5 w 11"/>
                  <a:gd name="T7" fmla="*/ 2 h 3"/>
                  <a:gd name="T8" fmla="*/ 11 w 11"/>
                  <a:gd name="T9" fmla="*/ 0 h 3"/>
                </a:gdLst>
                <a:ahLst/>
                <a:cxnLst>
                  <a:cxn ang="0">
                    <a:pos x="T0" y="T1"/>
                  </a:cxn>
                  <a:cxn ang="0">
                    <a:pos x="T2" y="T3"/>
                  </a:cxn>
                  <a:cxn ang="0">
                    <a:pos x="T4" y="T5"/>
                  </a:cxn>
                  <a:cxn ang="0">
                    <a:pos x="T6" y="T7"/>
                  </a:cxn>
                  <a:cxn ang="0">
                    <a:pos x="T8" y="T9"/>
                  </a:cxn>
                </a:cxnLst>
                <a:rect l="0" t="0" r="r" b="b"/>
                <a:pathLst>
                  <a:path w="11" h="3">
                    <a:moveTo>
                      <a:pt x="11" y="0"/>
                    </a:moveTo>
                    <a:lnTo>
                      <a:pt x="5" y="2"/>
                    </a:lnTo>
                    <a:lnTo>
                      <a:pt x="0" y="3"/>
                    </a:lnTo>
                    <a:lnTo>
                      <a:pt x="5" y="2"/>
                    </a:lnTo>
                    <a:lnTo>
                      <a:pt x="1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06" name="Freeform 247"/>
            <p:cNvSpPr>
              <a:spLocks/>
            </p:cNvSpPr>
            <p:nvPr/>
          </p:nvSpPr>
          <p:spPr bwMode="auto">
            <a:xfrm>
              <a:off x="7978775" y="1616075"/>
              <a:ext cx="377825" cy="120650"/>
            </a:xfrm>
            <a:custGeom>
              <a:avLst/>
              <a:gdLst>
                <a:gd name="T0" fmla="*/ 0 w 896"/>
                <a:gd name="T1" fmla="*/ 48 h 288"/>
                <a:gd name="T2" fmla="*/ 48 w 896"/>
                <a:gd name="T3" fmla="*/ 0 h 288"/>
                <a:gd name="T4" fmla="*/ 848 w 896"/>
                <a:gd name="T5" fmla="*/ 0 h 288"/>
                <a:gd name="T6" fmla="*/ 896 w 896"/>
                <a:gd name="T7" fmla="*/ 48 h 288"/>
                <a:gd name="T8" fmla="*/ 896 w 896"/>
                <a:gd name="T9" fmla="*/ 240 h 288"/>
                <a:gd name="T10" fmla="*/ 848 w 896"/>
                <a:gd name="T11" fmla="*/ 288 h 288"/>
                <a:gd name="T12" fmla="*/ 48 w 896"/>
                <a:gd name="T13" fmla="*/ 288 h 288"/>
                <a:gd name="T14" fmla="*/ 0 w 896"/>
                <a:gd name="T15" fmla="*/ 240 h 288"/>
                <a:gd name="T16" fmla="*/ 0 w 896"/>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288">
                  <a:moveTo>
                    <a:pt x="0" y="48"/>
                  </a:moveTo>
                  <a:cubicBezTo>
                    <a:pt x="0" y="22"/>
                    <a:pt x="22" y="0"/>
                    <a:pt x="48" y="0"/>
                  </a:cubicBezTo>
                  <a:lnTo>
                    <a:pt x="848" y="0"/>
                  </a:lnTo>
                  <a:cubicBezTo>
                    <a:pt x="875" y="0"/>
                    <a:pt x="896" y="22"/>
                    <a:pt x="896" y="48"/>
                  </a:cubicBezTo>
                  <a:lnTo>
                    <a:pt x="896" y="240"/>
                  </a:lnTo>
                  <a:cubicBezTo>
                    <a:pt x="896" y="267"/>
                    <a:pt x="875" y="288"/>
                    <a:pt x="848" y="288"/>
                  </a:cubicBezTo>
                  <a:lnTo>
                    <a:pt x="48" y="288"/>
                  </a:lnTo>
                  <a:cubicBezTo>
                    <a:pt x="22" y="288"/>
                    <a:pt x="0" y="267"/>
                    <a:pt x="0" y="240"/>
                  </a:cubicBezTo>
                  <a:lnTo>
                    <a:pt x="0" y="48"/>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7" name="Freeform 248"/>
            <p:cNvSpPr>
              <a:spLocks/>
            </p:cNvSpPr>
            <p:nvPr/>
          </p:nvSpPr>
          <p:spPr bwMode="auto">
            <a:xfrm>
              <a:off x="7978775" y="1616075"/>
              <a:ext cx="377825" cy="120650"/>
            </a:xfrm>
            <a:custGeom>
              <a:avLst/>
              <a:gdLst>
                <a:gd name="T0" fmla="*/ 0 w 896"/>
                <a:gd name="T1" fmla="*/ 48 h 288"/>
                <a:gd name="T2" fmla="*/ 48 w 896"/>
                <a:gd name="T3" fmla="*/ 0 h 288"/>
                <a:gd name="T4" fmla="*/ 848 w 896"/>
                <a:gd name="T5" fmla="*/ 0 h 288"/>
                <a:gd name="T6" fmla="*/ 896 w 896"/>
                <a:gd name="T7" fmla="*/ 48 h 288"/>
                <a:gd name="T8" fmla="*/ 896 w 896"/>
                <a:gd name="T9" fmla="*/ 240 h 288"/>
                <a:gd name="T10" fmla="*/ 848 w 896"/>
                <a:gd name="T11" fmla="*/ 288 h 288"/>
                <a:gd name="T12" fmla="*/ 48 w 896"/>
                <a:gd name="T13" fmla="*/ 288 h 288"/>
                <a:gd name="T14" fmla="*/ 0 w 896"/>
                <a:gd name="T15" fmla="*/ 240 h 288"/>
                <a:gd name="T16" fmla="*/ 0 w 896"/>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288">
                  <a:moveTo>
                    <a:pt x="0" y="48"/>
                  </a:moveTo>
                  <a:cubicBezTo>
                    <a:pt x="0" y="22"/>
                    <a:pt x="22" y="0"/>
                    <a:pt x="48" y="0"/>
                  </a:cubicBezTo>
                  <a:lnTo>
                    <a:pt x="848" y="0"/>
                  </a:lnTo>
                  <a:cubicBezTo>
                    <a:pt x="875" y="0"/>
                    <a:pt x="896" y="22"/>
                    <a:pt x="896" y="48"/>
                  </a:cubicBezTo>
                  <a:lnTo>
                    <a:pt x="896" y="240"/>
                  </a:lnTo>
                  <a:cubicBezTo>
                    <a:pt x="896" y="267"/>
                    <a:pt x="875" y="288"/>
                    <a:pt x="848" y="288"/>
                  </a:cubicBezTo>
                  <a:lnTo>
                    <a:pt x="48" y="288"/>
                  </a:lnTo>
                  <a:cubicBezTo>
                    <a:pt x="22" y="288"/>
                    <a:pt x="0" y="267"/>
                    <a:pt x="0" y="240"/>
                  </a:cubicBezTo>
                  <a:lnTo>
                    <a:pt x="0" y="48"/>
                  </a:lnTo>
                  <a:close/>
                </a:path>
              </a:pathLst>
            </a:custGeom>
            <a:noFill/>
            <a:ln w="635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Rectangle 249"/>
            <p:cNvSpPr>
              <a:spLocks noChangeArrowheads="1"/>
            </p:cNvSpPr>
            <p:nvPr/>
          </p:nvSpPr>
          <p:spPr bwMode="auto">
            <a:xfrm>
              <a:off x="8088313" y="1633538"/>
              <a:ext cx="120650"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dirty="0" smtClean="0">
                  <a:ln>
                    <a:noFill/>
                  </a:ln>
                  <a:solidFill>
                    <a:srgbClr val="000000"/>
                  </a:solidFill>
                  <a:effectLst/>
                  <a:latin typeface="ＭＳ Ｐゴシック" pitchFamily="50" charset="-128"/>
                  <a:ea typeface="ＭＳ Ｐゴシック" pitchFamily="50" charset="-128"/>
                  <a:cs typeface="ＭＳ Ｐゴシック" pitchFamily="50" charset="-128"/>
                </a:rPr>
                <a:t>食品</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9" name="Freeform 250"/>
            <p:cNvSpPr>
              <a:spLocks/>
            </p:cNvSpPr>
            <p:nvPr/>
          </p:nvSpPr>
          <p:spPr bwMode="auto">
            <a:xfrm>
              <a:off x="8504238" y="1670050"/>
              <a:ext cx="639763" cy="465138"/>
            </a:xfrm>
            <a:custGeom>
              <a:avLst/>
              <a:gdLst>
                <a:gd name="T0" fmla="*/ 0 w 1520"/>
                <a:gd name="T1" fmla="*/ 184 h 1104"/>
                <a:gd name="T2" fmla="*/ 184 w 1520"/>
                <a:gd name="T3" fmla="*/ 0 h 1104"/>
                <a:gd name="T4" fmla="*/ 1336 w 1520"/>
                <a:gd name="T5" fmla="*/ 0 h 1104"/>
                <a:gd name="T6" fmla="*/ 1520 w 1520"/>
                <a:gd name="T7" fmla="*/ 184 h 1104"/>
                <a:gd name="T8" fmla="*/ 1520 w 1520"/>
                <a:gd name="T9" fmla="*/ 920 h 1104"/>
                <a:gd name="T10" fmla="*/ 1336 w 1520"/>
                <a:gd name="T11" fmla="*/ 1104 h 1104"/>
                <a:gd name="T12" fmla="*/ 184 w 1520"/>
                <a:gd name="T13" fmla="*/ 1104 h 1104"/>
                <a:gd name="T14" fmla="*/ 0 w 1520"/>
                <a:gd name="T15" fmla="*/ 920 h 1104"/>
                <a:gd name="T16" fmla="*/ 0 w 1520"/>
                <a:gd name="T17" fmla="*/ 184 h 1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104">
                  <a:moveTo>
                    <a:pt x="0" y="184"/>
                  </a:moveTo>
                  <a:cubicBezTo>
                    <a:pt x="0" y="83"/>
                    <a:pt x="83" y="0"/>
                    <a:pt x="184" y="0"/>
                  </a:cubicBezTo>
                  <a:lnTo>
                    <a:pt x="1336" y="0"/>
                  </a:lnTo>
                  <a:cubicBezTo>
                    <a:pt x="1438" y="0"/>
                    <a:pt x="1520" y="83"/>
                    <a:pt x="1520" y="184"/>
                  </a:cubicBezTo>
                  <a:lnTo>
                    <a:pt x="1520" y="920"/>
                  </a:lnTo>
                  <a:cubicBezTo>
                    <a:pt x="1520" y="1022"/>
                    <a:pt x="1438" y="1104"/>
                    <a:pt x="1336" y="1104"/>
                  </a:cubicBezTo>
                  <a:lnTo>
                    <a:pt x="184" y="1104"/>
                  </a:lnTo>
                  <a:cubicBezTo>
                    <a:pt x="83" y="1104"/>
                    <a:pt x="0" y="1022"/>
                    <a:pt x="0" y="920"/>
                  </a:cubicBezTo>
                  <a:lnTo>
                    <a:pt x="0" y="184"/>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11" name="Freeform 251"/>
            <p:cNvSpPr>
              <a:spLocks/>
            </p:cNvSpPr>
            <p:nvPr/>
          </p:nvSpPr>
          <p:spPr bwMode="auto">
            <a:xfrm>
              <a:off x="8504238" y="1670050"/>
              <a:ext cx="639763" cy="465138"/>
            </a:xfrm>
            <a:custGeom>
              <a:avLst/>
              <a:gdLst>
                <a:gd name="T0" fmla="*/ 0 w 1520"/>
                <a:gd name="T1" fmla="*/ 184 h 1104"/>
                <a:gd name="T2" fmla="*/ 184 w 1520"/>
                <a:gd name="T3" fmla="*/ 0 h 1104"/>
                <a:gd name="T4" fmla="*/ 1336 w 1520"/>
                <a:gd name="T5" fmla="*/ 0 h 1104"/>
                <a:gd name="T6" fmla="*/ 1520 w 1520"/>
                <a:gd name="T7" fmla="*/ 184 h 1104"/>
                <a:gd name="T8" fmla="*/ 1520 w 1520"/>
                <a:gd name="T9" fmla="*/ 920 h 1104"/>
                <a:gd name="T10" fmla="*/ 1336 w 1520"/>
                <a:gd name="T11" fmla="*/ 1104 h 1104"/>
                <a:gd name="T12" fmla="*/ 184 w 1520"/>
                <a:gd name="T13" fmla="*/ 1104 h 1104"/>
                <a:gd name="T14" fmla="*/ 0 w 1520"/>
                <a:gd name="T15" fmla="*/ 920 h 1104"/>
                <a:gd name="T16" fmla="*/ 0 w 1520"/>
                <a:gd name="T17" fmla="*/ 184 h 1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104">
                  <a:moveTo>
                    <a:pt x="0" y="184"/>
                  </a:moveTo>
                  <a:cubicBezTo>
                    <a:pt x="0" y="83"/>
                    <a:pt x="83" y="0"/>
                    <a:pt x="184" y="0"/>
                  </a:cubicBezTo>
                  <a:lnTo>
                    <a:pt x="1336" y="0"/>
                  </a:lnTo>
                  <a:cubicBezTo>
                    <a:pt x="1438" y="0"/>
                    <a:pt x="1520" y="83"/>
                    <a:pt x="1520" y="184"/>
                  </a:cubicBezTo>
                  <a:lnTo>
                    <a:pt x="1520" y="920"/>
                  </a:lnTo>
                  <a:cubicBezTo>
                    <a:pt x="1520" y="1022"/>
                    <a:pt x="1438" y="1104"/>
                    <a:pt x="1336" y="1104"/>
                  </a:cubicBezTo>
                  <a:lnTo>
                    <a:pt x="184" y="1104"/>
                  </a:lnTo>
                  <a:cubicBezTo>
                    <a:pt x="83" y="1104"/>
                    <a:pt x="0" y="1022"/>
                    <a:pt x="0" y="920"/>
                  </a:cubicBezTo>
                  <a:lnTo>
                    <a:pt x="0" y="184"/>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112" name="Picture 25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26590" y="1878014"/>
              <a:ext cx="26987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3" name="Picture 25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64563" y="1736725"/>
              <a:ext cx="215900" cy="14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 name="Picture 25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813800" y="1743075"/>
              <a:ext cx="114300" cy="11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5" name="Picture 2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878224" y="1743075"/>
              <a:ext cx="114300" cy="11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 name="Freeform 256"/>
            <p:cNvSpPr>
              <a:spLocks/>
            </p:cNvSpPr>
            <p:nvPr/>
          </p:nvSpPr>
          <p:spPr bwMode="auto">
            <a:xfrm>
              <a:off x="8605838" y="1616075"/>
              <a:ext cx="444500" cy="120650"/>
            </a:xfrm>
            <a:custGeom>
              <a:avLst/>
              <a:gdLst>
                <a:gd name="T0" fmla="*/ 0 w 1056"/>
                <a:gd name="T1" fmla="*/ 48 h 288"/>
                <a:gd name="T2" fmla="*/ 48 w 1056"/>
                <a:gd name="T3" fmla="*/ 0 h 288"/>
                <a:gd name="T4" fmla="*/ 1008 w 1056"/>
                <a:gd name="T5" fmla="*/ 0 h 288"/>
                <a:gd name="T6" fmla="*/ 1056 w 1056"/>
                <a:gd name="T7" fmla="*/ 48 h 288"/>
                <a:gd name="T8" fmla="*/ 1056 w 1056"/>
                <a:gd name="T9" fmla="*/ 240 h 288"/>
                <a:gd name="T10" fmla="*/ 1008 w 1056"/>
                <a:gd name="T11" fmla="*/ 288 h 288"/>
                <a:gd name="T12" fmla="*/ 48 w 1056"/>
                <a:gd name="T13" fmla="*/ 288 h 288"/>
                <a:gd name="T14" fmla="*/ 0 w 1056"/>
                <a:gd name="T15" fmla="*/ 240 h 288"/>
                <a:gd name="T16" fmla="*/ 0 w 1056"/>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6" h="288">
                  <a:moveTo>
                    <a:pt x="0" y="48"/>
                  </a:moveTo>
                  <a:cubicBezTo>
                    <a:pt x="0" y="22"/>
                    <a:pt x="22" y="0"/>
                    <a:pt x="48" y="0"/>
                  </a:cubicBezTo>
                  <a:lnTo>
                    <a:pt x="1008" y="0"/>
                  </a:lnTo>
                  <a:cubicBezTo>
                    <a:pt x="1035" y="0"/>
                    <a:pt x="1056" y="22"/>
                    <a:pt x="1056" y="48"/>
                  </a:cubicBezTo>
                  <a:lnTo>
                    <a:pt x="1056" y="240"/>
                  </a:lnTo>
                  <a:cubicBezTo>
                    <a:pt x="1056" y="267"/>
                    <a:pt x="1035" y="288"/>
                    <a:pt x="1008" y="288"/>
                  </a:cubicBezTo>
                  <a:lnTo>
                    <a:pt x="48" y="288"/>
                  </a:lnTo>
                  <a:cubicBezTo>
                    <a:pt x="22" y="288"/>
                    <a:pt x="0" y="267"/>
                    <a:pt x="0" y="240"/>
                  </a:cubicBezTo>
                  <a:lnTo>
                    <a:pt x="0" y="48"/>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17" name="Freeform 257"/>
            <p:cNvSpPr>
              <a:spLocks/>
            </p:cNvSpPr>
            <p:nvPr/>
          </p:nvSpPr>
          <p:spPr bwMode="auto">
            <a:xfrm>
              <a:off x="8605838" y="1616075"/>
              <a:ext cx="444500" cy="120650"/>
            </a:xfrm>
            <a:custGeom>
              <a:avLst/>
              <a:gdLst>
                <a:gd name="T0" fmla="*/ 0 w 1056"/>
                <a:gd name="T1" fmla="*/ 48 h 288"/>
                <a:gd name="T2" fmla="*/ 48 w 1056"/>
                <a:gd name="T3" fmla="*/ 0 h 288"/>
                <a:gd name="T4" fmla="*/ 1008 w 1056"/>
                <a:gd name="T5" fmla="*/ 0 h 288"/>
                <a:gd name="T6" fmla="*/ 1056 w 1056"/>
                <a:gd name="T7" fmla="*/ 48 h 288"/>
                <a:gd name="T8" fmla="*/ 1056 w 1056"/>
                <a:gd name="T9" fmla="*/ 240 h 288"/>
                <a:gd name="T10" fmla="*/ 1008 w 1056"/>
                <a:gd name="T11" fmla="*/ 288 h 288"/>
                <a:gd name="T12" fmla="*/ 48 w 1056"/>
                <a:gd name="T13" fmla="*/ 288 h 288"/>
                <a:gd name="T14" fmla="*/ 0 w 1056"/>
                <a:gd name="T15" fmla="*/ 240 h 288"/>
                <a:gd name="T16" fmla="*/ 0 w 1056"/>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6" h="288">
                  <a:moveTo>
                    <a:pt x="0" y="48"/>
                  </a:moveTo>
                  <a:cubicBezTo>
                    <a:pt x="0" y="22"/>
                    <a:pt x="22" y="0"/>
                    <a:pt x="48" y="0"/>
                  </a:cubicBezTo>
                  <a:lnTo>
                    <a:pt x="1008" y="0"/>
                  </a:lnTo>
                  <a:cubicBezTo>
                    <a:pt x="1035" y="0"/>
                    <a:pt x="1056" y="22"/>
                    <a:pt x="1056" y="48"/>
                  </a:cubicBezTo>
                  <a:lnTo>
                    <a:pt x="1056" y="240"/>
                  </a:lnTo>
                  <a:cubicBezTo>
                    <a:pt x="1056" y="267"/>
                    <a:pt x="1035" y="288"/>
                    <a:pt x="1008" y="288"/>
                  </a:cubicBezTo>
                  <a:lnTo>
                    <a:pt x="48" y="288"/>
                  </a:lnTo>
                  <a:cubicBezTo>
                    <a:pt x="22" y="288"/>
                    <a:pt x="0" y="267"/>
                    <a:pt x="0" y="240"/>
                  </a:cubicBezTo>
                  <a:lnTo>
                    <a:pt x="0" y="48"/>
                  </a:lnTo>
                  <a:close/>
                </a:path>
              </a:pathLst>
            </a:custGeom>
            <a:noFill/>
            <a:ln w="635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Rectangle 258"/>
            <p:cNvSpPr>
              <a:spLocks noChangeArrowheads="1"/>
            </p:cNvSpPr>
            <p:nvPr/>
          </p:nvSpPr>
          <p:spPr bwMode="auto">
            <a:xfrm>
              <a:off x="8650288" y="1633538"/>
              <a:ext cx="38417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600" b="0" i="0" u="none" strike="noStrike" cap="none" normalizeH="0" baseline="0" dirty="0" smtClean="0">
                  <a:ln>
                    <a:noFill/>
                  </a:ln>
                  <a:effectLst/>
                  <a:latin typeface="Arial" pitchFamily="34" charset="0"/>
                  <a:ea typeface="ＭＳ Ｐゴシック" pitchFamily="50" charset="-128"/>
                  <a:cs typeface="ＭＳ Ｐゴシック" pitchFamily="50" charset="-128"/>
                </a:rPr>
                <a:t>畜水産動物</a:t>
              </a:r>
              <a:endParaRPr kumimoji="1" lang="ja-JP" altLang="ja-JP" sz="600" b="0" i="0" u="none" strike="noStrike" cap="none" normalizeH="0" baseline="0" dirty="0" smtClean="0">
                <a:ln>
                  <a:noFill/>
                </a:ln>
                <a:effectLst/>
                <a:latin typeface="Arial" pitchFamily="34" charset="0"/>
                <a:ea typeface="ＭＳ Ｐゴシック" pitchFamily="50" charset="-128"/>
                <a:cs typeface="ＭＳ Ｐゴシック" pitchFamily="50" charset="-128"/>
              </a:endParaRPr>
            </a:p>
          </p:txBody>
        </p:sp>
        <p:pic>
          <p:nvPicPr>
            <p:cNvPr id="119" name="Picture 26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597900" y="1931988"/>
              <a:ext cx="230188"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 name="Freeform 265"/>
            <p:cNvSpPr>
              <a:spLocks/>
            </p:cNvSpPr>
            <p:nvPr/>
          </p:nvSpPr>
          <p:spPr bwMode="auto">
            <a:xfrm>
              <a:off x="7177088" y="1670050"/>
              <a:ext cx="639763" cy="457200"/>
            </a:xfrm>
            <a:custGeom>
              <a:avLst/>
              <a:gdLst>
                <a:gd name="T0" fmla="*/ 0 w 1520"/>
                <a:gd name="T1" fmla="*/ 182 h 1088"/>
                <a:gd name="T2" fmla="*/ 182 w 1520"/>
                <a:gd name="T3" fmla="*/ 0 h 1088"/>
                <a:gd name="T4" fmla="*/ 1339 w 1520"/>
                <a:gd name="T5" fmla="*/ 0 h 1088"/>
                <a:gd name="T6" fmla="*/ 1520 w 1520"/>
                <a:gd name="T7" fmla="*/ 182 h 1088"/>
                <a:gd name="T8" fmla="*/ 1520 w 1520"/>
                <a:gd name="T9" fmla="*/ 907 h 1088"/>
                <a:gd name="T10" fmla="*/ 1339 w 1520"/>
                <a:gd name="T11" fmla="*/ 1088 h 1088"/>
                <a:gd name="T12" fmla="*/ 182 w 1520"/>
                <a:gd name="T13" fmla="*/ 1088 h 1088"/>
                <a:gd name="T14" fmla="*/ 0 w 1520"/>
                <a:gd name="T15" fmla="*/ 907 h 1088"/>
                <a:gd name="T16" fmla="*/ 0 w 1520"/>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088">
                  <a:moveTo>
                    <a:pt x="0" y="182"/>
                  </a:moveTo>
                  <a:cubicBezTo>
                    <a:pt x="0" y="82"/>
                    <a:pt x="82" y="0"/>
                    <a:pt x="182" y="0"/>
                  </a:cubicBezTo>
                  <a:lnTo>
                    <a:pt x="1339" y="0"/>
                  </a:lnTo>
                  <a:cubicBezTo>
                    <a:pt x="1439" y="0"/>
                    <a:pt x="1520" y="82"/>
                    <a:pt x="1520" y="182"/>
                  </a:cubicBezTo>
                  <a:lnTo>
                    <a:pt x="1520" y="907"/>
                  </a:lnTo>
                  <a:cubicBezTo>
                    <a:pt x="1520" y="1007"/>
                    <a:pt x="1439" y="1088"/>
                    <a:pt x="1339" y="1088"/>
                  </a:cubicBezTo>
                  <a:lnTo>
                    <a:pt x="182" y="1088"/>
                  </a:lnTo>
                  <a:cubicBezTo>
                    <a:pt x="82" y="1088"/>
                    <a:pt x="0" y="1007"/>
                    <a:pt x="0" y="907"/>
                  </a:cubicBezTo>
                  <a:lnTo>
                    <a:pt x="0" y="182"/>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1" name="Freeform 266"/>
            <p:cNvSpPr>
              <a:spLocks/>
            </p:cNvSpPr>
            <p:nvPr/>
          </p:nvSpPr>
          <p:spPr bwMode="auto">
            <a:xfrm>
              <a:off x="7177088" y="1670050"/>
              <a:ext cx="639763" cy="457200"/>
            </a:xfrm>
            <a:custGeom>
              <a:avLst/>
              <a:gdLst>
                <a:gd name="T0" fmla="*/ 0 w 1520"/>
                <a:gd name="T1" fmla="*/ 182 h 1088"/>
                <a:gd name="T2" fmla="*/ 182 w 1520"/>
                <a:gd name="T3" fmla="*/ 0 h 1088"/>
                <a:gd name="T4" fmla="*/ 1339 w 1520"/>
                <a:gd name="T5" fmla="*/ 0 h 1088"/>
                <a:gd name="T6" fmla="*/ 1520 w 1520"/>
                <a:gd name="T7" fmla="*/ 182 h 1088"/>
                <a:gd name="T8" fmla="*/ 1520 w 1520"/>
                <a:gd name="T9" fmla="*/ 907 h 1088"/>
                <a:gd name="T10" fmla="*/ 1339 w 1520"/>
                <a:gd name="T11" fmla="*/ 1088 h 1088"/>
                <a:gd name="T12" fmla="*/ 182 w 1520"/>
                <a:gd name="T13" fmla="*/ 1088 h 1088"/>
                <a:gd name="T14" fmla="*/ 0 w 1520"/>
                <a:gd name="T15" fmla="*/ 907 h 1088"/>
                <a:gd name="T16" fmla="*/ 0 w 1520"/>
                <a:gd name="T17" fmla="*/ 182 h 1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0" h="1088">
                  <a:moveTo>
                    <a:pt x="0" y="182"/>
                  </a:moveTo>
                  <a:cubicBezTo>
                    <a:pt x="0" y="82"/>
                    <a:pt x="82" y="0"/>
                    <a:pt x="182" y="0"/>
                  </a:cubicBezTo>
                  <a:lnTo>
                    <a:pt x="1339" y="0"/>
                  </a:lnTo>
                  <a:cubicBezTo>
                    <a:pt x="1439" y="0"/>
                    <a:pt x="1520" y="82"/>
                    <a:pt x="1520" y="182"/>
                  </a:cubicBezTo>
                  <a:lnTo>
                    <a:pt x="1520" y="907"/>
                  </a:lnTo>
                  <a:cubicBezTo>
                    <a:pt x="1520" y="1007"/>
                    <a:pt x="1439" y="1088"/>
                    <a:pt x="1339" y="1088"/>
                  </a:cubicBezTo>
                  <a:lnTo>
                    <a:pt x="182" y="1088"/>
                  </a:lnTo>
                  <a:cubicBezTo>
                    <a:pt x="82" y="1088"/>
                    <a:pt x="0" y="1007"/>
                    <a:pt x="0" y="907"/>
                  </a:cubicBezTo>
                  <a:lnTo>
                    <a:pt x="0" y="182"/>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66"/>
            <p:cNvSpPr>
              <a:spLocks/>
            </p:cNvSpPr>
            <p:nvPr/>
          </p:nvSpPr>
          <p:spPr bwMode="auto">
            <a:xfrm>
              <a:off x="7324725" y="1616075"/>
              <a:ext cx="357188" cy="120650"/>
            </a:xfrm>
            <a:custGeom>
              <a:avLst/>
              <a:gdLst>
                <a:gd name="T0" fmla="*/ 0 w 848"/>
                <a:gd name="T1" fmla="*/ 48 h 288"/>
                <a:gd name="T2" fmla="*/ 48 w 848"/>
                <a:gd name="T3" fmla="*/ 0 h 288"/>
                <a:gd name="T4" fmla="*/ 800 w 848"/>
                <a:gd name="T5" fmla="*/ 0 h 288"/>
                <a:gd name="T6" fmla="*/ 848 w 848"/>
                <a:gd name="T7" fmla="*/ 48 h 288"/>
                <a:gd name="T8" fmla="*/ 848 w 848"/>
                <a:gd name="T9" fmla="*/ 240 h 288"/>
                <a:gd name="T10" fmla="*/ 800 w 848"/>
                <a:gd name="T11" fmla="*/ 288 h 288"/>
                <a:gd name="T12" fmla="*/ 48 w 848"/>
                <a:gd name="T13" fmla="*/ 288 h 288"/>
                <a:gd name="T14" fmla="*/ 0 w 848"/>
                <a:gd name="T15" fmla="*/ 240 h 288"/>
                <a:gd name="T16" fmla="*/ 0 w 848"/>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8" h="288">
                  <a:moveTo>
                    <a:pt x="0" y="48"/>
                  </a:moveTo>
                  <a:cubicBezTo>
                    <a:pt x="0" y="22"/>
                    <a:pt x="22" y="0"/>
                    <a:pt x="48" y="0"/>
                  </a:cubicBezTo>
                  <a:lnTo>
                    <a:pt x="800" y="0"/>
                  </a:lnTo>
                  <a:cubicBezTo>
                    <a:pt x="827" y="0"/>
                    <a:pt x="848" y="22"/>
                    <a:pt x="848" y="48"/>
                  </a:cubicBezTo>
                  <a:lnTo>
                    <a:pt x="848" y="240"/>
                  </a:lnTo>
                  <a:cubicBezTo>
                    <a:pt x="848" y="267"/>
                    <a:pt x="827" y="288"/>
                    <a:pt x="800" y="288"/>
                  </a:cubicBezTo>
                  <a:lnTo>
                    <a:pt x="48" y="288"/>
                  </a:lnTo>
                  <a:cubicBezTo>
                    <a:pt x="22" y="288"/>
                    <a:pt x="0" y="267"/>
                    <a:pt x="0" y="240"/>
                  </a:cubicBezTo>
                  <a:lnTo>
                    <a:pt x="0" y="48"/>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3" name="Freeform 367"/>
            <p:cNvSpPr>
              <a:spLocks/>
            </p:cNvSpPr>
            <p:nvPr/>
          </p:nvSpPr>
          <p:spPr bwMode="auto">
            <a:xfrm>
              <a:off x="7324725" y="1616075"/>
              <a:ext cx="357188" cy="120650"/>
            </a:xfrm>
            <a:custGeom>
              <a:avLst/>
              <a:gdLst>
                <a:gd name="T0" fmla="*/ 0 w 848"/>
                <a:gd name="T1" fmla="*/ 48 h 288"/>
                <a:gd name="T2" fmla="*/ 48 w 848"/>
                <a:gd name="T3" fmla="*/ 0 h 288"/>
                <a:gd name="T4" fmla="*/ 800 w 848"/>
                <a:gd name="T5" fmla="*/ 0 h 288"/>
                <a:gd name="T6" fmla="*/ 848 w 848"/>
                <a:gd name="T7" fmla="*/ 48 h 288"/>
                <a:gd name="T8" fmla="*/ 848 w 848"/>
                <a:gd name="T9" fmla="*/ 240 h 288"/>
                <a:gd name="T10" fmla="*/ 800 w 848"/>
                <a:gd name="T11" fmla="*/ 288 h 288"/>
                <a:gd name="T12" fmla="*/ 48 w 848"/>
                <a:gd name="T13" fmla="*/ 288 h 288"/>
                <a:gd name="T14" fmla="*/ 0 w 848"/>
                <a:gd name="T15" fmla="*/ 240 h 288"/>
                <a:gd name="T16" fmla="*/ 0 w 848"/>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8" h="288">
                  <a:moveTo>
                    <a:pt x="0" y="48"/>
                  </a:moveTo>
                  <a:cubicBezTo>
                    <a:pt x="0" y="22"/>
                    <a:pt x="22" y="0"/>
                    <a:pt x="48" y="0"/>
                  </a:cubicBezTo>
                  <a:lnTo>
                    <a:pt x="800" y="0"/>
                  </a:lnTo>
                  <a:cubicBezTo>
                    <a:pt x="827" y="0"/>
                    <a:pt x="848" y="22"/>
                    <a:pt x="848" y="48"/>
                  </a:cubicBezTo>
                  <a:lnTo>
                    <a:pt x="848" y="240"/>
                  </a:lnTo>
                  <a:cubicBezTo>
                    <a:pt x="848" y="267"/>
                    <a:pt x="827" y="288"/>
                    <a:pt x="800" y="288"/>
                  </a:cubicBezTo>
                  <a:lnTo>
                    <a:pt x="48" y="288"/>
                  </a:lnTo>
                  <a:cubicBezTo>
                    <a:pt x="22" y="288"/>
                    <a:pt x="0" y="267"/>
                    <a:pt x="0" y="240"/>
                  </a:cubicBezTo>
                  <a:lnTo>
                    <a:pt x="0" y="48"/>
                  </a:lnTo>
                  <a:close/>
                </a:path>
              </a:pathLst>
            </a:custGeom>
            <a:noFill/>
            <a:ln w="635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Rectangle 368"/>
            <p:cNvSpPr>
              <a:spLocks noChangeArrowheads="1"/>
            </p:cNvSpPr>
            <p:nvPr/>
          </p:nvSpPr>
          <p:spPr bwMode="auto">
            <a:xfrm>
              <a:off x="7423150" y="1633538"/>
              <a:ext cx="122238"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ＭＳ Ｐゴシック" pitchFamily="50" charset="-128"/>
                  <a:ea typeface="ＭＳ Ｐゴシック" pitchFamily="50" charset="-128"/>
                  <a:cs typeface="ＭＳ Ｐゴシック" pitchFamily="50" charset="-128"/>
                </a:rPr>
                <a:t>環境</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5" name="Freeform 369"/>
            <p:cNvSpPr>
              <a:spLocks/>
            </p:cNvSpPr>
            <p:nvPr/>
          </p:nvSpPr>
          <p:spPr bwMode="auto">
            <a:xfrm>
              <a:off x="5937250" y="1122363"/>
              <a:ext cx="606425" cy="412750"/>
            </a:xfrm>
            <a:custGeom>
              <a:avLst/>
              <a:gdLst>
                <a:gd name="T0" fmla="*/ 0 w 1440"/>
                <a:gd name="T1" fmla="*/ 163 h 976"/>
                <a:gd name="T2" fmla="*/ 163 w 1440"/>
                <a:gd name="T3" fmla="*/ 0 h 976"/>
                <a:gd name="T4" fmla="*/ 1278 w 1440"/>
                <a:gd name="T5" fmla="*/ 0 h 976"/>
                <a:gd name="T6" fmla="*/ 1440 w 1440"/>
                <a:gd name="T7" fmla="*/ 163 h 976"/>
                <a:gd name="T8" fmla="*/ 1440 w 1440"/>
                <a:gd name="T9" fmla="*/ 814 h 976"/>
                <a:gd name="T10" fmla="*/ 1278 w 1440"/>
                <a:gd name="T11" fmla="*/ 976 h 976"/>
                <a:gd name="T12" fmla="*/ 163 w 1440"/>
                <a:gd name="T13" fmla="*/ 976 h 976"/>
                <a:gd name="T14" fmla="*/ 0 w 1440"/>
                <a:gd name="T15" fmla="*/ 814 h 976"/>
                <a:gd name="T16" fmla="*/ 0 w 1440"/>
                <a:gd name="T17" fmla="*/ 163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0" h="976">
                  <a:moveTo>
                    <a:pt x="0" y="163"/>
                  </a:moveTo>
                  <a:cubicBezTo>
                    <a:pt x="0" y="73"/>
                    <a:pt x="73" y="0"/>
                    <a:pt x="163" y="0"/>
                  </a:cubicBezTo>
                  <a:lnTo>
                    <a:pt x="1278" y="0"/>
                  </a:lnTo>
                  <a:cubicBezTo>
                    <a:pt x="1368" y="0"/>
                    <a:pt x="1440" y="73"/>
                    <a:pt x="1440" y="163"/>
                  </a:cubicBezTo>
                  <a:lnTo>
                    <a:pt x="1440" y="814"/>
                  </a:lnTo>
                  <a:cubicBezTo>
                    <a:pt x="1440" y="904"/>
                    <a:pt x="1368" y="976"/>
                    <a:pt x="1278" y="976"/>
                  </a:cubicBezTo>
                  <a:lnTo>
                    <a:pt x="163" y="976"/>
                  </a:lnTo>
                  <a:cubicBezTo>
                    <a:pt x="73" y="976"/>
                    <a:pt x="0" y="904"/>
                    <a:pt x="0" y="814"/>
                  </a:cubicBezTo>
                  <a:lnTo>
                    <a:pt x="0" y="163"/>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6" name="Freeform 370"/>
            <p:cNvSpPr>
              <a:spLocks/>
            </p:cNvSpPr>
            <p:nvPr/>
          </p:nvSpPr>
          <p:spPr bwMode="auto">
            <a:xfrm>
              <a:off x="5937250" y="1122363"/>
              <a:ext cx="606425" cy="412750"/>
            </a:xfrm>
            <a:custGeom>
              <a:avLst/>
              <a:gdLst>
                <a:gd name="T0" fmla="*/ 0 w 1440"/>
                <a:gd name="T1" fmla="*/ 163 h 976"/>
                <a:gd name="T2" fmla="*/ 163 w 1440"/>
                <a:gd name="T3" fmla="*/ 0 h 976"/>
                <a:gd name="T4" fmla="*/ 1278 w 1440"/>
                <a:gd name="T5" fmla="*/ 0 h 976"/>
                <a:gd name="T6" fmla="*/ 1440 w 1440"/>
                <a:gd name="T7" fmla="*/ 163 h 976"/>
                <a:gd name="T8" fmla="*/ 1440 w 1440"/>
                <a:gd name="T9" fmla="*/ 814 h 976"/>
                <a:gd name="T10" fmla="*/ 1278 w 1440"/>
                <a:gd name="T11" fmla="*/ 976 h 976"/>
                <a:gd name="T12" fmla="*/ 163 w 1440"/>
                <a:gd name="T13" fmla="*/ 976 h 976"/>
                <a:gd name="T14" fmla="*/ 0 w 1440"/>
                <a:gd name="T15" fmla="*/ 814 h 976"/>
                <a:gd name="T16" fmla="*/ 0 w 1440"/>
                <a:gd name="T17" fmla="*/ 163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0" h="976">
                  <a:moveTo>
                    <a:pt x="0" y="163"/>
                  </a:moveTo>
                  <a:cubicBezTo>
                    <a:pt x="0" y="73"/>
                    <a:pt x="73" y="0"/>
                    <a:pt x="163" y="0"/>
                  </a:cubicBezTo>
                  <a:lnTo>
                    <a:pt x="1278" y="0"/>
                  </a:lnTo>
                  <a:cubicBezTo>
                    <a:pt x="1368" y="0"/>
                    <a:pt x="1440" y="73"/>
                    <a:pt x="1440" y="163"/>
                  </a:cubicBezTo>
                  <a:lnTo>
                    <a:pt x="1440" y="814"/>
                  </a:lnTo>
                  <a:cubicBezTo>
                    <a:pt x="1440" y="904"/>
                    <a:pt x="1368" y="976"/>
                    <a:pt x="1278" y="976"/>
                  </a:cubicBezTo>
                  <a:lnTo>
                    <a:pt x="163" y="976"/>
                  </a:lnTo>
                  <a:cubicBezTo>
                    <a:pt x="73" y="976"/>
                    <a:pt x="0" y="904"/>
                    <a:pt x="0" y="814"/>
                  </a:cubicBezTo>
                  <a:lnTo>
                    <a:pt x="0" y="163"/>
                  </a:lnTo>
                  <a:close/>
                </a:path>
              </a:pathLst>
            </a:custGeom>
            <a:noFill/>
            <a:ln w="635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127" name="Picture 37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226175" y="1176338"/>
              <a:ext cx="311150"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8" name="Picture 3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91225" y="1190625"/>
              <a:ext cx="336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9" name="Picture 37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91225" y="1190625"/>
              <a:ext cx="33655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 name="Picture 37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84888" y="1373188"/>
              <a:ext cx="176213"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 name="Picture 37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84888" y="1373188"/>
              <a:ext cx="176213"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 name="Freeform 376"/>
            <p:cNvSpPr>
              <a:spLocks/>
            </p:cNvSpPr>
            <p:nvPr/>
          </p:nvSpPr>
          <p:spPr bwMode="auto">
            <a:xfrm>
              <a:off x="6051550" y="1049338"/>
              <a:ext cx="377825" cy="127000"/>
            </a:xfrm>
            <a:custGeom>
              <a:avLst/>
              <a:gdLst>
                <a:gd name="T0" fmla="*/ 0 w 896"/>
                <a:gd name="T1" fmla="*/ 51 h 304"/>
                <a:gd name="T2" fmla="*/ 51 w 896"/>
                <a:gd name="T3" fmla="*/ 0 h 304"/>
                <a:gd name="T4" fmla="*/ 846 w 896"/>
                <a:gd name="T5" fmla="*/ 0 h 304"/>
                <a:gd name="T6" fmla="*/ 896 w 896"/>
                <a:gd name="T7" fmla="*/ 51 h 304"/>
                <a:gd name="T8" fmla="*/ 896 w 896"/>
                <a:gd name="T9" fmla="*/ 254 h 304"/>
                <a:gd name="T10" fmla="*/ 846 w 896"/>
                <a:gd name="T11" fmla="*/ 304 h 304"/>
                <a:gd name="T12" fmla="*/ 51 w 896"/>
                <a:gd name="T13" fmla="*/ 304 h 304"/>
                <a:gd name="T14" fmla="*/ 0 w 896"/>
                <a:gd name="T15" fmla="*/ 254 h 304"/>
                <a:gd name="T16" fmla="*/ 0 w 896"/>
                <a:gd name="T17" fmla="*/ 51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304">
                  <a:moveTo>
                    <a:pt x="0" y="51"/>
                  </a:moveTo>
                  <a:cubicBezTo>
                    <a:pt x="0" y="23"/>
                    <a:pt x="23" y="0"/>
                    <a:pt x="51" y="0"/>
                  </a:cubicBezTo>
                  <a:lnTo>
                    <a:pt x="846" y="0"/>
                  </a:lnTo>
                  <a:cubicBezTo>
                    <a:pt x="874" y="0"/>
                    <a:pt x="896" y="23"/>
                    <a:pt x="896" y="51"/>
                  </a:cubicBezTo>
                  <a:lnTo>
                    <a:pt x="896" y="254"/>
                  </a:lnTo>
                  <a:cubicBezTo>
                    <a:pt x="896" y="282"/>
                    <a:pt x="874" y="304"/>
                    <a:pt x="846" y="304"/>
                  </a:cubicBezTo>
                  <a:lnTo>
                    <a:pt x="51" y="304"/>
                  </a:lnTo>
                  <a:cubicBezTo>
                    <a:pt x="23" y="304"/>
                    <a:pt x="0" y="282"/>
                    <a:pt x="0" y="254"/>
                  </a:cubicBezTo>
                  <a:lnTo>
                    <a:pt x="0" y="51"/>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3" name="Freeform 377"/>
            <p:cNvSpPr>
              <a:spLocks/>
            </p:cNvSpPr>
            <p:nvPr/>
          </p:nvSpPr>
          <p:spPr bwMode="auto">
            <a:xfrm>
              <a:off x="6051550" y="1049338"/>
              <a:ext cx="377825" cy="127000"/>
            </a:xfrm>
            <a:custGeom>
              <a:avLst/>
              <a:gdLst>
                <a:gd name="T0" fmla="*/ 0 w 896"/>
                <a:gd name="T1" fmla="*/ 51 h 304"/>
                <a:gd name="T2" fmla="*/ 51 w 896"/>
                <a:gd name="T3" fmla="*/ 0 h 304"/>
                <a:gd name="T4" fmla="*/ 846 w 896"/>
                <a:gd name="T5" fmla="*/ 0 h 304"/>
                <a:gd name="T6" fmla="*/ 896 w 896"/>
                <a:gd name="T7" fmla="*/ 51 h 304"/>
                <a:gd name="T8" fmla="*/ 896 w 896"/>
                <a:gd name="T9" fmla="*/ 254 h 304"/>
                <a:gd name="T10" fmla="*/ 846 w 896"/>
                <a:gd name="T11" fmla="*/ 304 h 304"/>
                <a:gd name="T12" fmla="*/ 51 w 896"/>
                <a:gd name="T13" fmla="*/ 304 h 304"/>
                <a:gd name="T14" fmla="*/ 0 w 896"/>
                <a:gd name="T15" fmla="*/ 254 h 304"/>
                <a:gd name="T16" fmla="*/ 0 w 896"/>
                <a:gd name="T17" fmla="*/ 51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6" h="304">
                  <a:moveTo>
                    <a:pt x="0" y="51"/>
                  </a:moveTo>
                  <a:cubicBezTo>
                    <a:pt x="0" y="23"/>
                    <a:pt x="23" y="0"/>
                    <a:pt x="51" y="0"/>
                  </a:cubicBezTo>
                  <a:lnTo>
                    <a:pt x="846" y="0"/>
                  </a:lnTo>
                  <a:cubicBezTo>
                    <a:pt x="874" y="0"/>
                    <a:pt x="896" y="23"/>
                    <a:pt x="896" y="51"/>
                  </a:cubicBezTo>
                  <a:lnTo>
                    <a:pt x="896" y="254"/>
                  </a:lnTo>
                  <a:cubicBezTo>
                    <a:pt x="896" y="282"/>
                    <a:pt x="874" y="304"/>
                    <a:pt x="846" y="304"/>
                  </a:cubicBezTo>
                  <a:lnTo>
                    <a:pt x="51" y="304"/>
                  </a:lnTo>
                  <a:cubicBezTo>
                    <a:pt x="23" y="304"/>
                    <a:pt x="0" y="282"/>
                    <a:pt x="0" y="254"/>
                  </a:cubicBezTo>
                  <a:lnTo>
                    <a:pt x="0" y="51"/>
                  </a:lnTo>
                  <a:close/>
                </a:path>
              </a:pathLst>
            </a:custGeom>
            <a:noFill/>
            <a:ln w="6350"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Rectangle 378"/>
            <p:cNvSpPr>
              <a:spLocks noChangeArrowheads="1"/>
            </p:cNvSpPr>
            <p:nvPr/>
          </p:nvSpPr>
          <p:spPr bwMode="auto">
            <a:xfrm>
              <a:off x="6157913" y="1069975"/>
              <a:ext cx="120650"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rgbClr val="000000"/>
                  </a:solidFill>
                  <a:effectLst/>
                  <a:latin typeface="ＭＳ Ｐゴシック" pitchFamily="50" charset="-128"/>
                  <a:ea typeface="ＭＳ Ｐゴシック" pitchFamily="50" charset="-128"/>
                  <a:cs typeface="ＭＳ Ｐゴシック" pitchFamily="50" charset="-128"/>
                </a:rPr>
                <a:t>医療</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35" name="Freeform 379"/>
            <p:cNvSpPr>
              <a:spLocks/>
            </p:cNvSpPr>
            <p:nvPr/>
          </p:nvSpPr>
          <p:spPr bwMode="auto">
            <a:xfrm>
              <a:off x="6388100" y="1492250"/>
              <a:ext cx="171450" cy="168275"/>
            </a:xfrm>
            <a:custGeom>
              <a:avLst/>
              <a:gdLst>
                <a:gd name="T0" fmla="*/ 0 w 108"/>
                <a:gd name="T1" fmla="*/ 36 h 106"/>
                <a:gd name="T2" fmla="*/ 53 w 108"/>
                <a:gd name="T3" fmla="*/ 87 h 106"/>
                <a:gd name="T4" fmla="*/ 35 w 108"/>
                <a:gd name="T5" fmla="*/ 106 h 106"/>
                <a:gd name="T6" fmla="*/ 108 w 108"/>
                <a:gd name="T7" fmla="*/ 104 h 106"/>
                <a:gd name="T8" fmla="*/ 106 w 108"/>
                <a:gd name="T9" fmla="*/ 31 h 106"/>
                <a:gd name="T10" fmla="*/ 88 w 108"/>
                <a:gd name="T11" fmla="*/ 50 h 106"/>
                <a:gd name="T12" fmla="*/ 35 w 108"/>
                <a:gd name="T13" fmla="*/ 0 h 106"/>
                <a:gd name="T14" fmla="*/ 0 w 108"/>
                <a:gd name="T15" fmla="*/ 36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106">
                  <a:moveTo>
                    <a:pt x="0" y="36"/>
                  </a:moveTo>
                  <a:lnTo>
                    <a:pt x="53" y="87"/>
                  </a:lnTo>
                  <a:lnTo>
                    <a:pt x="35" y="106"/>
                  </a:lnTo>
                  <a:lnTo>
                    <a:pt x="108" y="104"/>
                  </a:lnTo>
                  <a:lnTo>
                    <a:pt x="106" y="31"/>
                  </a:lnTo>
                  <a:lnTo>
                    <a:pt x="88" y="50"/>
                  </a:lnTo>
                  <a:lnTo>
                    <a:pt x="35" y="0"/>
                  </a:lnTo>
                  <a:lnTo>
                    <a:pt x="0" y="36"/>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380"/>
            <p:cNvSpPr>
              <a:spLocks/>
            </p:cNvSpPr>
            <p:nvPr/>
          </p:nvSpPr>
          <p:spPr bwMode="auto">
            <a:xfrm>
              <a:off x="6388100" y="1492250"/>
              <a:ext cx="171450" cy="168275"/>
            </a:xfrm>
            <a:custGeom>
              <a:avLst/>
              <a:gdLst>
                <a:gd name="T0" fmla="*/ 0 w 108"/>
                <a:gd name="T1" fmla="*/ 36 h 106"/>
                <a:gd name="T2" fmla="*/ 53 w 108"/>
                <a:gd name="T3" fmla="*/ 87 h 106"/>
                <a:gd name="T4" fmla="*/ 35 w 108"/>
                <a:gd name="T5" fmla="*/ 106 h 106"/>
                <a:gd name="T6" fmla="*/ 108 w 108"/>
                <a:gd name="T7" fmla="*/ 104 h 106"/>
                <a:gd name="T8" fmla="*/ 106 w 108"/>
                <a:gd name="T9" fmla="*/ 31 h 106"/>
                <a:gd name="T10" fmla="*/ 88 w 108"/>
                <a:gd name="T11" fmla="*/ 50 h 106"/>
                <a:gd name="T12" fmla="*/ 35 w 108"/>
                <a:gd name="T13" fmla="*/ 0 h 106"/>
                <a:gd name="T14" fmla="*/ 0 w 108"/>
                <a:gd name="T15" fmla="*/ 36 h 1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106">
                  <a:moveTo>
                    <a:pt x="0" y="36"/>
                  </a:moveTo>
                  <a:lnTo>
                    <a:pt x="53" y="87"/>
                  </a:lnTo>
                  <a:lnTo>
                    <a:pt x="35" y="106"/>
                  </a:lnTo>
                  <a:lnTo>
                    <a:pt x="108" y="104"/>
                  </a:lnTo>
                  <a:lnTo>
                    <a:pt x="106" y="31"/>
                  </a:lnTo>
                  <a:lnTo>
                    <a:pt x="88" y="50"/>
                  </a:lnTo>
                  <a:lnTo>
                    <a:pt x="35" y="0"/>
                  </a:lnTo>
                  <a:lnTo>
                    <a:pt x="0" y="36"/>
                  </a:lnTo>
                  <a:close/>
                </a:path>
              </a:pathLst>
            </a:custGeom>
            <a:noFill/>
            <a:ln w="6350" cap="flat">
              <a:solidFill>
                <a:srgbClr val="5B9BD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Rectangle 381"/>
            <p:cNvSpPr>
              <a:spLocks noChangeArrowheads="1"/>
            </p:cNvSpPr>
            <p:nvPr/>
          </p:nvSpPr>
          <p:spPr bwMode="auto">
            <a:xfrm>
              <a:off x="6056313" y="1628775"/>
              <a:ext cx="38417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600" b="0" i="0" u="none" strike="noStrike" cap="none" normalizeH="0" baseline="0" dirty="0" smtClean="0">
                  <a:ln>
                    <a:noFill/>
                  </a:ln>
                  <a:effectLst/>
                  <a:latin typeface="ＭＳ Ｐゴシック" pitchFamily="50" charset="-128"/>
                  <a:ea typeface="ＭＳ Ｐゴシック" pitchFamily="50" charset="-128"/>
                  <a:cs typeface="ＭＳ Ｐゴシック" pitchFamily="50" charset="-128"/>
                </a:rPr>
                <a:t>抗菌剤</a:t>
              </a:r>
              <a:r>
                <a:rPr kumimoji="1" lang="ja-JP" altLang="ja-JP" sz="600" b="0" i="0" u="none" strike="noStrike" cap="none" normalizeH="0" baseline="0" dirty="0" smtClean="0">
                  <a:ln>
                    <a:noFill/>
                  </a:ln>
                  <a:effectLst/>
                  <a:latin typeface="ＭＳ Ｐゴシック" pitchFamily="50" charset="-128"/>
                  <a:ea typeface="ＭＳ Ｐゴシック" pitchFamily="50" charset="-128"/>
                  <a:cs typeface="ＭＳ Ｐゴシック" pitchFamily="50" charset="-128"/>
                </a:rPr>
                <a:t>投与</a:t>
              </a:r>
              <a:endParaRPr kumimoji="1" lang="ja-JP" altLang="ja-JP" sz="1800" b="0" i="0" u="none" strike="noStrike" cap="none" normalizeH="0" baseline="0" dirty="0" smtClean="0">
                <a:ln>
                  <a:noFill/>
                </a:ln>
                <a:effectLst/>
                <a:ea typeface="ＭＳ Ｐゴシック" pitchFamily="50" charset="-128"/>
                <a:cs typeface="ＭＳ Ｐゴシック" pitchFamily="50" charset="-128"/>
              </a:endParaRPr>
            </a:p>
          </p:txBody>
        </p:sp>
        <p:sp>
          <p:nvSpPr>
            <p:cNvPr id="138" name="Rectangle 391"/>
            <p:cNvSpPr>
              <a:spLocks noChangeArrowheads="1"/>
            </p:cNvSpPr>
            <p:nvPr/>
          </p:nvSpPr>
          <p:spPr bwMode="auto">
            <a:xfrm>
              <a:off x="7335837" y="2054225"/>
              <a:ext cx="279400" cy="242888"/>
            </a:xfrm>
            <a:prstGeom prst="rect">
              <a:avLst/>
            </a:prstGeom>
            <a:solidFill>
              <a:schemeClr val="bg1"/>
            </a:solidFill>
            <a:ln w="6350" cap="flat">
              <a:solidFill>
                <a:srgbClr val="000000"/>
              </a:solidFill>
              <a:prstDash val="solid"/>
              <a:round/>
              <a:headEnd/>
              <a:tailEnd/>
            </a:ln>
            <a:extLst/>
          </p:spPr>
          <p:txBody>
            <a:bodyPr vert="horz" wrap="square" lIns="91440" tIns="45720" rIns="91440" bIns="45720" numCol="1" anchor="t" anchorCtr="0" compatLnSpc="1">
              <a:prstTxWarp prst="textNoShape">
                <a:avLst/>
              </a:prstTxWarp>
            </a:bodyPr>
            <a:lstStyle/>
            <a:p>
              <a:endParaRPr lang="ja-JP" altLang="en-US"/>
            </a:p>
          </p:txBody>
        </p:sp>
        <p:sp>
          <p:nvSpPr>
            <p:cNvPr id="139" name="Rectangle 393"/>
            <p:cNvSpPr>
              <a:spLocks noChangeArrowheads="1"/>
            </p:cNvSpPr>
            <p:nvPr/>
          </p:nvSpPr>
          <p:spPr bwMode="auto">
            <a:xfrm>
              <a:off x="8639175" y="2054225"/>
              <a:ext cx="261938" cy="242888"/>
            </a:xfrm>
            <a:prstGeom prst="rect">
              <a:avLst/>
            </a:prstGeom>
            <a:solidFill>
              <a:schemeClr val="bg1"/>
            </a:solidFill>
            <a:ln w="6350" cap="flat">
              <a:solidFill>
                <a:srgbClr val="000000"/>
              </a:solidFill>
              <a:prstDash val="solid"/>
              <a:round/>
              <a:headEnd/>
              <a:tailEnd/>
            </a:ln>
            <a:extLst/>
          </p:spPr>
          <p:txBody>
            <a:bodyPr vert="horz" wrap="square" lIns="91440" tIns="45720" rIns="91440" bIns="45720" numCol="1" anchor="t" anchorCtr="0" compatLnSpc="1">
              <a:prstTxWarp prst="textNoShape">
                <a:avLst/>
              </a:prstTxWarp>
            </a:bodyPr>
            <a:lstStyle/>
            <a:p>
              <a:endParaRPr lang="ja-JP" altLang="en-US"/>
            </a:p>
          </p:txBody>
        </p:sp>
        <p:pic>
          <p:nvPicPr>
            <p:cNvPr id="140" name="Picture 39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204075" y="2708275"/>
              <a:ext cx="976313"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 name="Picture 39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204075" y="2708275"/>
              <a:ext cx="976313"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2" name="Freeform 396"/>
            <p:cNvSpPr>
              <a:spLocks noEditPoints="1"/>
            </p:cNvSpPr>
            <p:nvPr/>
          </p:nvSpPr>
          <p:spPr bwMode="auto">
            <a:xfrm>
              <a:off x="6775450" y="2165350"/>
              <a:ext cx="427038" cy="461963"/>
            </a:xfrm>
            <a:custGeom>
              <a:avLst/>
              <a:gdLst>
                <a:gd name="T0" fmla="*/ 25 w 269"/>
                <a:gd name="T1" fmla="*/ 0 h 291"/>
                <a:gd name="T2" fmla="*/ 218 w 269"/>
                <a:gd name="T3" fmla="*/ 244 h 291"/>
                <a:gd name="T4" fmla="*/ 189 w 269"/>
                <a:gd name="T5" fmla="*/ 251 h 291"/>
                <a:gd name="T6" fmla="*/ 209 w 269"/>
                <a:gd name="T7" fmla="*/ 163 h 291"/>
                <a:gd name="T8" fmla="*/ 241 w 269"/>
                <a:gd name="T9" fmla="*/ 171 h 291"/>
                <a:gd name="T10" fmla="*/ 214 w 269"/>
                <a:gd name="T11" fmla="*/ 291 h 291"/>
                <a:gd name="T12" fmla="*/ 0 w 269"/>
                <a:gd name="T13" fmla="*/ 20 h 291"/>
                <a:gd name="T14" fmla="*/ 25 w 269"/>
                <a:gd name="T15" fmla="*/ 0 h 291"/>
                <a:gd name="T16" fmla="*/ 174 w 269"/>
                <a:gd name="T17" fmla="*/ 172 h 291"/>
                <a:gd name="T18" fmla="*/ 243 w 269"/>
                <a:gd name="T19" fmla="*/ 87 h 291"/>
                <a:gd name="T20" fmla="*/ 269 w 269"/>
                <a:gd name="T21" fmla="*/ 194 h 291"/>
                <a:gd name="T22" fmla="*/ 174 w 269"/>
                <a:gd name="T23" fmla="*/ 172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9" h="291">
                  <a:moveTo>
                    <a:pt x="25" y="0"/>
                  </a:moveTo>
                  <a:lnTo>
                    <a:pt x="218" y="244"/>
                  </a:lnTo>
                  <a:lnTo>
                    <a:pt x="189" y="251"/>
                  </a:lnTo>
                  <a:lnTo>
                    <a:pt x="209" y="163"/>
                  </a:lnTo>
                  <a:lnTo>
                    <a:pt x="241" y="171"/>
                  </a:lnTo>
                  <a:lnTo>
                    <a:pt x="214" y="291"/>
                  </a:lnTo>
                  <a:lnTo>
                    <a:pt x="0" y="20"/>
                  </a:lnTo>
                  <a:lnTo>
                    <a:pt x="25" y="0"/>
                  </a:lnTo>
                  <a:close/>
                  <a:moveTo>
                    <a:pt x="174" y="172"/>
                  </a:moveTo>
                  <a:lnTo>
                    <a:pt x="243" y="87"/>
                  </a:lnTo>
                  <a:lnTo>
                    <a:pt x="269" y="194"/>
                  </a:lnTo>
                  <a:lnTo>
                    <a:pt x="174" y="172"/>
                  </a:lnTo>
                  <a:close/>
                </a:path>
              </a:pathLst>
            </a:custGeom>
            <a:solidFill>
              <a:srgbClr val="FFC000"/>
            </a:solidFill>
            <a:ln w="0" cap="flat">
              <a:solidFill>
                <a:srgbClr val="FFC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pic>
          <p:nvPicPr>
            <p:cNvPr id="143" name="Picture 39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618288" y="1736725"/>
              <a:ext cx="3841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 name="Picture 39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618288" y="1736725"/>
              <a:ext cx="3841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 name="Rectangle 399"/>
            <p:cNvSpPr>
              <a:spLocks noChangeArrowheads="1"/>
            </p:cNvSpPr>
            <p:nvPr/>
          </p:nvSpPr>
          <p:spPr bwMode="auto">
            <a:xfrm>
              <a:off x="9188450" y="1616075"/>
              <a:ext cx="38417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600" b="0" i="0" u="none" strike="noStrike" cap="none" normalizeH="0" baseline="0" dirty="0" smtClean="0">
                  <a:ln>
                    <a:noFill/>
                  </a:ln>
                  <a:effectLst/>
                  <a:latin typeface="ＭＳ Ｐゴシック" pitchFamily="50" charset="-128"/>
                  <a:ea typeface="ＭＳ Ｐゴシック" pitchFamily="50" charset="-128"/>
                  <a:cs typeface="ＭＳ Ｐゴシック" pitchFamily="50" charset="-128"/>
                </a:rPr>
                <a:t>抗菌剤</a:t>
              </a:r>
              <a:r>
                <a:rPr kumimoji="1" lang="ja-JP" altLang="ja-JP" sz="600" b="0" i="0" u="none" strike="noStrike" cap="none" normalizeH="0" baseline="0" dirty="0" smtClean="0">
                  <a:ln>
                    <a:noFill/>
                  </a:ln>
                  <a:effectLst/>
                  <a:latin typeface="ＭＳ Ｐゴシック" pitchFamily="50" charset="-128"/>
                  <a:ea typeface="ＭＳ Ｐゴシック" pitchFamily="50" charset="-128"/>
                  <a:cs typeface="ＭＳ Ｐゴシック" pitchFamily="50" charset="-128"/>
                </a:rPr>
                <a:t>投与</a:t>
              </a:r>
              <a:endParaRPr kumimoji="1" lang="ja-JP" altLang="ja-JP" sz="1800" b="0" i="0" u="none" strike="noStrike" cap="none" normalizeH="0" baseline="0" dirty="0" smtClean="0">
                <a:ln>
                  <a:noFill/>
                </a:ln>
                <a:effectLst/>
                <a:ea typeface="ＭＳ Ｐゴシック" pitchFamily="50" charset="-128"/>
                <a:cs typeface="ＭＳ Ｐゴシック" pitchFamily="50" charset="-128"/>
              </a:endParaRPr>
            </a:p>
          </p:txBody>
        </p:sp>
        <p:sp>
          <p:nvSpPr>
            <p:cNvPr id="146" name="Freeform 400"/>
            <p:cNvSpPr>
              <a:spLocks/>
            </p:cNvSpPr>
            <p:nvPr/>
          </p:nvSpPr>
          <p:spPr bwMode="auto">
            <a:xfrm>
              <a:off x="6559550" y="1100138"/>
              <a:ext cx="1712913" cy="427038"/>
            </a:xfrm>
            <a:custGeom>
              <a:avLst/>
              <a:gdLst>
                <a:gd name="T0" fmla="*/ 1858 w 4066"/>
                <a:gd name="T1" fmla="*/ 128 h 1014"/>
                <a:gd name="T2" fmla="*/ 1986 w 4066"/>
                <a:gd name="T3" fmla="*/ 0 h 1014"/>
                <a:gd name="T4" fmla="*/ 2226 w 4066"/>
                <a:gd name="T5" fmla="*/ 0 h 1014"/>
                <a:gd name="T6" fmla="*/ 2226 w 4066"/>
                <a:gd name="T7" fmla="*/ 0 h 1014"/>
                <a:gd name="T8" fmla="*/ 2778 w 4066"/>
                <a:gd name="T9" fmla="*/ 0 h 1014"/>
                <a:gd name="T10" fmla="*/ 3938 w 4066"/>
                <a:gd name="T11" fmla="*/ 0 h 1014"/>
                <a:gd name="T12" fmla="*/ 4066 w 4066"/>
                <a:gd name="T13" fmla="*/ 128 h 1014"/>
                <a:gd name="T14" fmla="*/ 4066 w 4066"/>
                <a:gd name="T15" fmla="*/ 448 h 1014"/>
                <a:gd name="T16" fmla="*/ 4066 w 4066"/>
                <a:gd name="T17" fmla="*/ 448 h 1014"/>
                <a:gd name="T18" fmla="*/ 4066 w 4066"/>
                <a:gd name="T19" fmla="*/ 640 h 1014"/>
                <a:gd name="T20" fmla="*/ 4066 w 4066"/>
                <a:gd name="T21" fmla="*/ 640 h 1014"/>
                <a:gd name="T22" fmla="*/ 3938 w 4066"/>
                <a:gd name="T23" fmla="*/ 768 h 1014"/>
                <a:gd name="T24" fmla="*/ 2778 w 4066"/>
                <a:gd name="T25" fmla="*/ 768 h 1014"/>
                <a:gd name="T26" fmla="*/ 2226 w 4066"/>
                <a:gd name="T27" fmla="*/ 768 h 1014"/>
                <a:gd name="T28" fmla="*/ 2226 w 4066"/>
                <a:gd name="T29" fmla="*/ 768 h 1014"/>
                <a:gd name="T30" fmla="*/ 1986 w 4066"/>
                <a:gd name="T31" fmla="*/ 768 h 1014"/>
                <a:gd name="T32" fmla="*/ 1858 w 4066"/>
                <a:gd name="T33" fmla="*/ 640 h 1014"/>
                <a:gd name="T34" fmla="*/ 1858 w 4066"/>
                <a:gd name="T35" fmla="*/ 640 h 1014"/>
                <a:gd name="T36" fmla="*/ 0 w 4066"/>
                <a:gd name="T37" fmla="*/ 1014 h 1014"/>
                <a:gd name="T38" fmla="*/ 1858 w 4066"/>
                <a:gd name="T39" fmla="*/ 448 h 1014"/>
                <a:gd name="T40" fmla="*/ 1858 w 4066"/>
                <a:gd name="T41" fmla="*/ 128 h 1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66" h="1014">
                  <a:moveTo>
                    <a:pt x="1858" y="128"/>
                  </a:moveTo>
                  <a:cubicBezTo>
                    <a:pt x="1858" y="58"/>
                    <a:pt x="1916" y="0"/>
                    <a:pt x="1986" y="0"/>
                  </a:cubicBezTo>
                  <a:lnTo>
                    <a:pt x="2226" y="0"/>
                  </a:lnTo>
                  <a:lnTo>
                    <a:pt x="2226" y="0"/>
                  </a:lnTo>
                  <a:lnTo>
                    <a:pt x="2778" y="0"/>
                  </a:lnTo>
                  <a:lnTo>
                    <a:pt x="3938" y="0"/>
                  </a:lnTo>
                  <a:cubicBezTo>
                    <a:pt x="4009" y="0"/>
                    <a:pt x="4066" y="58"/>
                    <a:pt x="4066" y="128"/>
                  </a:cubicBezTo>
                  <a:lnTo>
                    <a:pt x="4066" y="448"/>
                  </a:lnTo>
                  <a:lnTo>
                    <a:pt x="4066" y="448"/>
                  </a:lnTo>
                  <a:lnTo>
                    <a:pt x="4066" y="640"/>
                  </a:lnTo>
                  <a:lnTo>
                    <a:pt x="4066" y="640"/>
                  </a:lnTo>
                  <a:cubicBezTo>
                    <a:pt x="4066" y="711"/>
                    <a:pt x="4009" y="768"/>
                    <a:pt x="3938" y="768"/>
                  </a:cubicBezTo>
                  <a:lnTo>
                    <a:pt x="2778" y="768"/>
                  </a:lnTo>
                  <a:lnTo>
                    <a:pt x="2226" y="768"/>
                  </a:lnTo>
                  <a:lnTo>
                    <a:pt x="2226" y="768"/>
                  </a:lnTo>
                  <a:lnTo>
                    <a:pt x="1986" y="768"/>
                  </a:lnTo>
                  <a:cubicBezTo>
                    <a:pt x="1916" y="768"/>
                    <a:pt x="1858" y="711"/>
                    <a:pt x="1858" y="640"/>
                  </a:cubicBezTo>
                  <a:lnTo>
                    <a:pt x="1858" y="640"/>
                  </a:lnTo>
                  <a:lnTo>
                    <a:pt x="0" y="1014"/>
                  </a:lnTo>
                  <a:lnTo>
                    <a:pt x="1858" y="448"/>
                  </a:lnTo>
                  <a:lnTo>
                    <a:pt x="1858" y="128"/>
                  </a:lnTo>
                  <a:close/>
                </a:path>
              </a:pathLst>
            </a:custGeom>
            <a:solidFill>
              <a:srgbClr val="5B9BD5"/>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47" name="Rectangle 401"/>
            <p:cNvSpPr>
              <a:spLocks noChangeArrowheads="1"/>
            </p:cNvSpPr>
            <p:nvPr/>
          </p:nvSpPr>
          <p:spPr bwMode="auto">
            <a:xfrm>
              <a:off x="7589838" y="1169988"/>
              <a:ext cx="255588"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700" b="0" i="0" u="none" strike="noStrike" cap="none" normalizeH="0" baseline="0" smtClean="0">
                  <a:ln>
                    <a:noFill/>
                  </a:ln>
                  <a:solidFill>
                    <a:srgbClr val="FFFFFF"/>
                  </a:solidFill>
                  <a:effectLst/>
                  <a:latin typeface="ＭＳ Ｐゴシック" pitchFamily="50" charset="-128"/>
                  <a:ea typeface="ＭＳ Ｐゴシック" pitchFamily="50" charset="-128"/>
                  <a:cs typeface="ＭＳ Ｐゴシック" pitchFamily="50" charset="-128"/>
                </a:rPr>
                <a:t>薬剤耐性菌</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48" name="Rectangle 402"/>
            <p:cNvSpPr>
              <a:spLocks noChangeArrowheads="1"/>
            </p:cNvSpPr>
            <p:nvPr/>
          </p:nvSpPr>
          <p:spPr bwMode="auto">
            <a:xfrm>
              <a:off x="7677150" y="1277938"/>
              <a:ext cx="168275" cy="10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700" b="0" i="0" u="none" strike="noStrike" cap="none" normalizeH="0" baseline="0" smtClean="0">
                  <a:ln>
                    <a:noFill/>
                  </a:ln>
                  <a:solidFill>
                    <a:srgbClr val="FFFFFF"/>
                  </a:solidFill>
                  <a:effectLst/>
                  <a:latin typeface="ＭＳ Ｐゴシック" pitchFamily="50" charset="-128"/>
                  <a:ea typeface="ＭＳ Ｐゴシック" pitchFamily="50" charset="-128"/>
                  <a:cs typeface="ＭＳ Ｐゴシック" pitchFamily="50" charset="-128"/>
                </a:rPr>
                <a:t>の発生</a:t>
              </a: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49" name="Freeform 403"/>
            <p:cNvSpPr>
              <a:spLocks/>
            </p:cNvSpPr>
            <p:nvPr/>
          </p:nvSpPr>
          <p:spPr bwMode="auto">
            <a:xfrm>
              <a:off x="7342188" y="1092200"/>
              <a:ext cx="1671638" cy="439738"/>
            </a:xfrm>
            <a:custGeom>
              <a:avLst/>
              <a:gdLst>
                <a:gd name="T0" fmla="*/ 0 w 3972"/>
                <a:gd name="T1" fmla="*/ 128 h 1040"/>
                <a:gd name="T2" fmla="*/ 128 w 3972"/>
                <a:gd name="T3" fmla="*/ 0 h 1040"/>
                <a:gd name="T4" fmla="*/ 1288 w 3972"/>
                <a:gd name="T5" fmla="*/ 0 h 1040"/>
                <a:gd name="T6" fmla="*/ 1288 w 3972"/>
                <a:gd name="T7" fmla="*/ 0 h 1040"/>
                <a:gd name="T8" fmla="*/ 1840 w 3972"/>
                <a:gd name="T9" fmla="*/ 0 h 1040"/>
                <a:gd name="T10" fmla="*/ 2080 w 3972"/>
                <a:gd name="T11" fmla="*/ 0 h 1040"/>
                <a:gd name="T12" fmla="*/ 2208 w 3972"/>
                <a:gd name="T13" fmla="*/ 128 h 1040"/>
                <a:gd name="T14" fmla="*/ 2208 w 3972"/>
                <a:gd name="T15" fmla="*/ 448 h 1040"/>
                <a:gd name="T16" fmla="*/ 3972 w 3972"/>
                <a:gd name="T17" fmla="*/ 1040 h 1040"/>
                <a:gd name="T18" fmla="*/ 2208 w 3972"/>
                <a:gd name="T19" fmla="*/ 640 h 1040"/>
                <a:gd name="T20" fmla="*/ 2208 w 3972"/>
                <a:gd name="T21" fmla="*/ 640 h 1040"/>
                <a:gd name="T22" fmla="*/ 2080 w 3972"/>
                <a:gd name="T23" fmla="*/ 768 h 1040"/>
                <a:gd name="T24" fmla="*/ 1840 w 3972"/>
                <a:gd name="T25" fmla="*/ 768 h 1040"/>
                <a:gd name="T26" fmla="*/ 1288 w 3972"/>
                <a:gd name="T27" fmla="*/ 768 h 1040"/>
                <a:gd name="T28" fmla="*/ 1288 w 3972"/>
                <a:gd name="T29" fmla="*/ 768 h 1040"/>
                <a:gd name="T30" fmla="*/ 128 w 3972"/>
                <a:gd name="T31" fmla="*/ 768 h 1040"/>
                <a:gd name="T32" fmla="*/ 0 w 3972"/>
                <a:gd name="T33" fmla="*/ 640 h 1040"/>
                <a:gd name="T34" fmla="*/ 0 w 3972"/>
                <a:gd name="T35" fmla="*/ 640 h 1040"/>
                <a:gd name="T36" fmla="*/ 0 w 3972"/>
                <a:gd name="T37" fmla="*/ 448 h 1040"/>
                <a:gd name="T38" fmla="*/ 0 w 3972"/>
                <a:gd name="T39" fmla="*/ 448 h 1040"/>
                <a:gd name="T40" fmla="*/ 0 w 3972"/>
                <a:gd name="T41" fmla="*/ 128 h 10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972" h="1040">
                  <a:moveTo>
                    <a:pt x="0" y="128"/>
                  </a:moveTo>
                  <a:cubicBezTo>
                    <a:pt x="0" y="58"/>
                    <a:pt x="58" y="0"/>
                    <a:pt x="128" y="0"/>
                  </a:cubicBezTo>
                  <a:lnTo>
                    <a:pt x="1288" y="0"/>
                  </a:lnTo>
                  <a:lnTo>
                    <a:pt x="1288" y="0"/>
                  </a:lnTo>
                  <a:lnTo>
                    <a:pt x="1840" y="0"/>
                  </a:lnTo>
                  <a:lnTo>
                    <a:pt x="2080" y="0"/>
                  </a:lnTo>
                  <a:cubicBezTo>
                    <a:pt x="2151" y="0"/>
                    <a:pt x="2208" y="58"/>
                    <a:pt x="2208" y="128"/>
                  </a:cubicBezTo>
                  <a:lnTo>
                    <a:pt x="2208" y="448"/>
                  </a:lnTo>
                  <a:lnTo>
                    <a:pt x="3972" y="1040"/>
                  </a:lnTo>
                  <a:lnTo>
                    <a:pt x="2208" y="640"/>
                  </a:lnTo>
                  <a:lnTo>
                    <a:pt x="2208" y="640"/>
                  </a:lnTo>
                  <a:cubicBezTo>
                    <a:pt x="2208" y="711"/>
                    <a:pt x="2151" y="768"/>
                    <a:pt x="2080" y="768"/>
                  </a:cubicBezTo>
                  <a:lnTo>
                    <a:pt x="1840" y="768"/>
                  </a:lnTo>
                  <a:lnTo>
                    <a:pt x="1288" y="768"/>
                  </a:lnTo>
                  <a:lnTo>
                    <a:pt x="1288" y="768"/>
                  </a:lnTo>
                  <a:lnTo>
                    <a:pt x="128" y="768"/>
                  </a:lnTo>
                  <a:cubicBezTo>
                    <a:pt x="58" y="768"/>
                    <a:pt x="0" y="711"/>
                    <a:pt x="0" y="640"/>
                  </a:cubicBezTo>
                  <a:lnTo>
                    <a:pt x="0" y="640"/>
                  </a:lnTo>
                  <a:lnTo>
                    <a:pt x="0" y="448"/>
                  </a:lnTo>
                  <a:lnTo>
                    <a:pt x="0" y="448"/>
                  </a:lnTo>
                  <a:lnTo>
                    <a:pt x="0" y="128"/>
                  </a:lnTo>
                  <a:close/>
                </a:path>
              </a:pathLst>
            </a:custGeom>
            <a:solidFill>
              <a:srgbClr val="5B9BD5"/>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50" name="Rectangle 404"/>
            <p:cNvSpPr>
              <a:spLocks noChangeArrowheads="1"/>
            </p:cNvSpPr>
            <p:nvPr/>
          </p:nvSpPr>
          <p:spPr bwMode="auto">
            <a:xfrm>
              <a:off x="7401894" y="1127500"/>
              <a:ext cx="396875"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800" b="1" i="0" u="none" strike="noStrike" cap="none" normalizeH="0" baseline="0" dirty="0" smtClean="0">
                  <a:ln>
                    <a:noFill/>
                  </a:ln>
                  <a:solidFill>
                    <a:srgbClr val="FFFFFF"/>
                  </a:solidFill>
                  <a:effectLst/>
                  <a:latin typeface="ＭＳ Ｐゴシック" pitchFamily="50" charset="-128"/>
                  <a:ea typeface="ＭＳ Ｐゴシック" pitchFamily="50" charset="-128"/>
                  <a:cs typeface="ＭＳ Ｐゴシック" pitchFamily="50" charset="-128"/>
                </a:rPr>
                <a:t>薬剤耐性微生物</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1" name="Rectangle 405"/>
            <p:cNvSpPr>
              <a:spLocks noChangeArrowheads="1"/>
            </p:cNvSpPr>
            <p:nvPr/>
          </p:nvSpPr>
          <p:spPr bwMode="auto">
            <a:xfrm>
              <a:off x="7648575" y="1268413"/>
              <a:ext cx="195263"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800" b="1" i="0" u="none" strike="noStrike" cap="none" normalizeH="0" baseline="0" dirty="0" smtClean="0">
                  <a:ln>
                    <a:noFill/>
                  </a:ln>
                  <a:solidFill>
                    <a:srgbClr val="FFFFFF"/>
                  </a:solidFill>
                  <a:effectLst/>
                  <a:latin typeface="ＭＳ Ｐゴシック" pitchFamily="50" charset="-128"/>
                  <a:ea typeface="ＭＳ Ｐゴシック" pitchFamily="50" charset="-128"/>
                  <a:cs typeface="ＭＳ Ｐゴシック" pitchFamily="50" charset="-128"/>
                </a:rPr>
                <a:t>の発生</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2" name="Rectangle 406"/>
            <p:cNvSpPr>
              <a:spLocks noChangeArrowheads="1"/>
            </p:cNvSpPr>
            <p:nvPr/>
          </p:nvSpPr>
          <p:spPr bwMode="auto">
            <a:xfrm>
              <a:off x="7319170" y="2480269"/>
              <a:ext cx="388632" cy="216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rgbClr val="FFFFFF"/>
                  </a:solidFill>
                  <a:effectLst/>
                  <a:latin typeface="Calibri" pitchFamily="34" charset="0"/>
                  <a:ea typeface="ＭＳ Ｐゴシック" pitchFamily="50" charset="-128"/>
                  <a:cs typeface="ＭＳ Ｐゴシック" pitchFamily="50" charset="-128"/>
                </a:rPr>
                <a:t>AMR</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3" name="Rectangle 407"/>
            <p:cNvSpPr>
              <a:spLocks noChangeArrowheads="1"/>
            </p:cNvSpPr>
            <p:nvPr/>
          </p:nvSpPr>
          <p:spPr bwMode="auto">
            <a:xfrm>
              <a:off x="7707526" y="2478916"/>
              <a:ext cx="392113" cy="216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300" b="0" i="0" u="none" strike="noStrike" cap="none" normalizeH="0" baseline="0" dirty="0" smtClean="0">
                  <a:ln>
                    <a:noFill/>
                  </a:ln>
                  <a:solidFill>
                    <a:srgbClr val="FFFFFF"/>
                  </a:solidFill>
                  <a:effectLst/>
                  <a:latin typeface="ＭＳ Ｐゴシック" pitchFamily="50" charset="-128"/>
                  <a:ea typeface="ＭＳ Ｐゴシック" pitchFamily="50" charset="-128"/>
                  <a:cs typeface="ＭＳ Ｐゴシック" pitchFamily="50" charset="-128"/>
                </a:rPr>
                <a:t>対策</a:t>
              </a: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4" name="Rectangle 409"/>
            <p:cNvSpPr>
              <a:spLocks noChangeArrowheads="1"/>
            </p:cNvSpPr>
            <p:nvPr/>
          </p:nvSpPr>
          <p:spPr bwMode="auto">
            <a:xfrm>
              <a:off x="6672263" y="2039938"/>
              <a:ext cx="303213" cy="276225"/>
            </a:xfrm>
            <a:prstGeom prst="rect">
              <a:avLst/>
            </a:prstGeom>
            <a:solidFill>
              <a:schemeClr val="bg1"/>
            </a:solidFill>
            <a:ln w="6350" cap="flat">
              <a:solidFill>
                <a:srgbClr val="000000"/>
              </a:solidFill>
              <a:prstDash val="solid"/>
              <a:round/>
              <a:headEnd/>
              <a:tailEnd/>
            </a:ln>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410"/>
            <p:cNvSpPr>
              <a:spLocks noEditPoints="1"/>
            </p:cNvSpPr>
            <p:nvPr/>
          </p:nvSpPr>
          <p:spPr bwMode="auto">
            <a:xfrm>
              <a:off x="7904163" y="2222500"/>
              <a:ext cx="352425" cy="296863"/>
            </a:xfrm>
            <a:custGeom>
              <a:avLst/>
              <a:gdLst>
                <a:gd name="T0" fmla="*/ 222 w 222"/>
                <a:gd name="T1" fmla="*/ 19 h 187"/>
                <a:gd name="T2" fmla="*/ 78 w 222"/>
                <a:gd name="T3" fmla="*/ 187 h 187"/>
                <a:gd name="T4" fmla="*/ 30 w 222"/>
                <a:gd name="T5" fmla="*/ 119 h 187"/>
                <a:gd name="T6" fmla="*/ 54 w 222"/>
                <a:gd name="T7" fmla="*/ 102 h 187"/>
                <a:gd name="T8" fmla="*/ 91 w 222"/>
                <a:gd name="T9" fmla="*/ 155 h 187"/>
                <a:gd name="T10" fmla="*/ 68 w 222"/>
                <a:gd name="T11" fmla="*/ 153 h 187"/>
                <a:gd name="T12" fmla="*/ 200 w 222"/>
                <a:gd name="T13" fmla="*/ 0 h 187"/>
                <a:gd name="T14" fmla="*/ 222 w 222"/>
                <a:gd name="T15" fmla="*/ 19 h 187"/>
                <a:gd name="T16" fmla="*/ 14 w 222"/>
                <a:gd name="T17" fmla="*/ 148 h 187"/>
                <a:gd name="T18" fmla="*/ 0 w 222"/>
                <a:gd name="T19" fmla="*/ 50 h 187"/>
                <a:gd name="T20" fmla="*/ 87 w 222"/>
                <a:gd name="T21" fmla="*/ 97 h 187"/>
                <a:gd name="T22" fmla="*/ 14 w 222"/>
                <a:gd name="T23" fmla="*/ 148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2" h="187">
                  <a:moveTo>
                    <a:pt x="222" y="19"/>
                  </a:moveTo>
                  <a:lnTo>
                    <a:pt x="78" y="187"/>
                  </a:lnTo>
                  <a:lnTo>
                    <a:pt x="30" y="119"/>
                  </a:lnTo>
                  <a:lnTo>
                    <a:pt x="54" y="102"/>
                  </a:lnTo>
                  <a:lnTo>
                    <a:pt x="91" y="155"/>
                  </a:lnTo>
                  <a:lnTo>
                    <a:pt x="68" y="153"/>
                  </a:lnTo>
                  <a:lnTo>
                    <a:pt x="200" y="0"/>
                  </a:lnTo>
                  <a:lnTo>
                    <a:pt x="222" y="19"/>
                  </a:lnTo>
                  <a:close/>
                  <a:moveTo>
                    <a:pt x="14" y="148"/>
                  </a:moveTo>
                  <a:lnTo>
                    <a:pt x="0" y="50"/>
                  </a:lnTo>
                  <a:lnTo>
                    <a:pt x="87" y="97"/>
                  </a:lnTo>
                  <a:lnTo>
                    <a:pt x="14" y="148"/>
                  </a:lnTo>
                  <a:close/>
                </a:path>
              </a:pathLst>
            </a:custGeom>
            <a:solidFill>
              <a:srgbClr val="FFC000"/>
            </a:solidFill>
            <a:ln w="0" cap="flat">
              <a:solidFill>
                <a:srgbClr val="FFC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56" name="Rectangle 412"/>
            <p:cNvSpPr>
              <a:spLocks noChangeArrowheads="1"/>
            </p:cNvSpPr>
            <p:nvPr/>
          </p:nvSpPr>
          <p:spPr bwMode="auto">
            <a:xfrm>
              <a:off x="8093075" y="2054225"/>
              <a:ext cx="263525" cy="249238"/>
            </a:xfrm>
            <a:prstGeom prst="rect">
              <a:avLst/>
            </a:prstGeom>
            <a:solidFill>
              <a:schemeClr val="bg1"/>
            </a:solidFill>
            <a:ln w="6350" cap="flat">
              <a:solidFill>
                <a:srgbClr val="000000"/>
              </a:solidFill>
              <a:prstDash val="solid"/>
              <a:round/>
              <a:headEnd/>
              <a:tailEnd/>
            </a:ln>
            <a:extLst/>
          </p:spPr>
          <p:txBody>
            <a:bodyPr vert="horz" wrap="square" lIns="91440" tIns="45720" rIns="91440" bIns="45720" numCol="1" anchor="t" anchorCtr="0" compatLnSpc="1">
              <a:prstTxWarp prst="textNoShape">
                <a:avLst/>
              </a:prstTxWarp>
            </a:bodyPr>
            <a:lstStyle/>
            <a:p>
              <a:endParaRPr lang="ja-JP" altLang="en-US"/>
            </a:p>
          </p:txBody>
        </p:sp>
        <p:sp>
          <p:nvSpPr>
            <p:cNvPr id="157" name="Rectangle 259"/>
            <p:cNvSpPr>
              <a:spLocks noChangeArrowheads="1"/>
            </p:cNvSpPr>
            <p:nvPr/>
          </p:nvSpPr>
          <p:spPr bwMode="auto">
            <a:xfrm>
              <a:off x="9056688" y="1071563"/>
              <a:ext cx="265113"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effectLst/>
                  <a:latin typeface="ＭＳ Ｐゴシック" pitchFamily="50" charset="-128"/>
                  <a:ea typeface="ＭＳ Ｐゴシック" pitchFamily="50" charset="-128"/>
                  <a:cs typeface="ＭＳ Ｐゴシック" pitchFamily="50" charset="-128"/>
                </a:rPr>
                <a:t>水産</a:t>
              </a:r>
              <a:r>
                <a:rPr kumimoji="1" lang="ja-JP" altLang="en-US" sz="600" b="0" i="0" u="none" strike="noStrike" cap="none" normalizeH="0" baseline="0" smtClean="0">
                  <a:ln>
                    <a:noFill/>
                  </a:ln>
                  <a:effectLst/>
                  <a:latin typeface="ＭＳ Ｐゴシック" pitchFamily="50" charset="-128"/>
                  <a:ea typeface="ＭＳ Ｐゴシック" pitchFamily="50" charset="-128"/>
                  <a:cs typeface="ＭＳ Ｐゴシック" pitchFamily="50" charset="-128"/>
                </a:rPr>
                <a:t>ちく</a:t>
              </a:r>
              <a:endParaRPr kumimoji="1" lang="ja-JP" altLang="ja-JP" sz="1800" b="0" i="0" u="none" strike="noStrike" cap="none" normalizeH="0" baseline="0" dirty="0" smtClean="0">
                <a:ln>
                  <a:noFill/>
                </a:ln>
                <a:effectLst/>
                <a:ea typeface="ＭＳ Ｐゴシック" pitchFamily="50" charset="-128"/>
                <a:cs typeface="ＭＳ Ｐゴシック" pitchFamily="50" charset="-128"/>
              </a:endParaRPr>
            </a:p>
          </p:txBody>
        </p:sp>
        <p:sp>
          <p:nvSpPr>
            <p:cNvPr id="158" name="Freeform 414"/>
            <p:cNvSpPr>
              <a:spLocks/>
            </p:cNvSpPr>
            <p:nvPr/>
          </p:nvSpPr>
          <p:spPr bwMode="auto">
            <a:xfrm>
              <a:off x="9053513" y="1470025"/>
              <a:ext cx="152400" cy="182563"/>
            </a:xfrm>
            <a:custGeom>
              <a:avLst/>
              <a:gdLst>
                <a:gd name="T0" fmla="*/ 96 w 96"/>
                <a:gd name="T1" fmla="*/ 23 h 115"/>
                <a:gd name="T2" fmla="*/ 62 w 96"/>
                <a:gd name="T3" fmla="*/ 85 h 115"/>
                <a:gd name="T4" fmla="*/ 82 w 96"/>
                <a:gd name="T5" fmla="*/ 97 h 115"/>
                <a:gd name="T6" fmla="*/ 18 w 96"/>
                <a:gd name="T7" fmla="*/ 115 h 115"/>
                <a:gd name="T8" fmla="*/ 0 w 96"/>
                <a:gd name="T9" fmla="*/ 50 h 115"/>
                <a:gd name="T10" fmla="*/ 20 w 96"/>
                <a:gd name="T11" fmla="*/ 62 h 115"/>
                <a:gd name="T12" fmla="*/ 55 w 96"/>
                <a:gd name="T13" fmla="*/ 0 h 115"/>
                <a:gd name="T14" fmla="*/ 96 w 96"/>
                <a:gd name="T15" fmla="*/ 23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115">
                  <a:moveTo>
                    <a:pt x="96" y="23"/>
                  </a:moveTo>
                  <a:lnTo>
                    <a:pt x="62" y="85"/>
                  </a:lnTo>
                  <a:lnTo>
                    <a:pt x="82" y="97"/>
                  </a:lnTo>
                  <a:lnTo>
                    <a:pt x="18" y="115"/>
                  </a:lnTo>
                  <a:lnTo>
                    <a:pt x="0" y="50"/>
                  </a:lnTo>
                  <a:lnTo>
                    <a:pt x="20" y="62"/>
                  </a:lnTo>
                  <a:lnTo>
                    <a:pt x="55" y="0"/>
                  </a:lnTo>
                  <a:lnTo>
                    <a:pt x="96" y="23"/>
                  </a:lnTo>
                  <a:close/>
                </a:path>
              </a:pathLst>
            </a:custGeom>
            <a:noFill/>
            <a:ln w="6350" cap="flat">
              <a:solidFill>
                <a:srgbClr val="5B9BD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413"/>
            <p:cNvSpPr>
              <a:spLocks/>
            </p:cNvSpPr>
            <p:nvPr/>
          </p:nvSpPr>
          <p:spPr bwMode="auto">
            <a:xfrm>
              <a:off x="9053512" y="1470019"/>
              <a:ext cx="152400" cy="182563"/>
            </a:xfrm>
            <a:custGeom>
              <a:avLst/>
              <a:gdLst>
                <a:gd name="T0" fmla="*/ 96 w 96"/>
                <a:gd name="T1" fmla="*/ 23 h 115"/>
                <a:gd name="T2" fmla="*/ 62 w 96"/>
                <a:gd name="T3" fmla="*/ 85 h 115"/>
                <a:gd name="T4" fmla="*/ 82 w 96"/>
                <a:gd name="T5" fmla="*/ 97 h 115"/>
                <a:gd name="T6" fmla="*/ 18 w 96"/>
                <a:gd name="T7" fmla="*/ 115 h 115"/>
                <a:gd name="T8" fmla="*/ 0 w 96"/>
                <a:gd name="T9" fmla="*/ 50 h 115"/>
                <a:gd name="T10" fmla="*/ 20 w 96"/>
                <a:gd name="T11" fmla="*/ 62 h 115"/>
                <a:gd name="T12" fmla="*/ 55 w 96"/>
                <a:gd name="T13" fmla="*/ 0 h 115"/>
                <a:gd name="T14" fmla="*/ 96 w 96"/>
                <a:gd name="T15" fmla="*/ 23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115">
                  <a:moveTo>
                    <a:pt x="96" y="23"/>
                  </a:moveTo>
                  <a:lnTo>
                    <a:pt x="62" y="85"/>
                  </a:lnTo>
                  <a:lnTo>
                    <a:pt x="82" y="97"/>
                  </a:lnTo>
                  <a:lnTo>
                    <a:pt x="18" y="115"/>
                  </a:lnTo>
                  <a:lnTo>
                    <a:pt x="0" y="50"/>
                  </a:lnTo>
                  <a:lnTo>
                    <a:pt x="20" y="62"/>
                  </a:lnTo>
                  <a:lnTo>
                    <a:pt x="55" y="0"/>
                  </a:lnTo>
                  <a:lnTo>
                    <a:pt x="96" y="23"/>
                  </a:ln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pic>
          <p:nvPicPr>
            <p:cNvPr id="160" name="Picture 388"/>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8978100" y="1306508"/>
              <a:ext cx="128588"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Picture 389"/>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9085245" y="1319210"/>
              <a:ext cx="120650"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2" name="Freeform 256"/>
            <p:cNvSpPr>
              <a:spLocks/>
            </p:cNvSpPr>
            <p:nvPr/>
          </p:nvSpPr>
          <p:spPr bwMode="auto">
            <a:xfrm>
              <a:off x="8999537" y="1069976"/>
              <a:ext cx="444500" cy="120649"/>
            </a:xfrm>
            <a:custGeom>
              <a:avLst/>
              <a:gdLst>
                <a:gd name="T0" fmla="*/ 0 w 1056"/>
                <a:gd name="T1" fmla="*/ 48 h 288"/>
                <a:gd name="T2" fmla="*/ 48 w 1056"/>
                <a:gd name="T3" fmla="*/ 0 h 288"/>
                <a:gd name="T4" fmla="*/ 1008 w 1056"/>
                <a:gd name="T5" fmla="*/ 0 h 288"/>
                <a:gd name="T6" fmla="*/ 1056 w 1056"/>
                <a:gd name="T7" fmla="*/ 48 h 288"/>
                <a:gd name="T8" fmla="*/ 1056 w 1056"/>
                <a:gd name="T9" fmla="*/ 240 h 288"/>
                <a:gd name="T10" fmla="*/ 1008 w 1056"/>
                <a:gd name="T11" fmla="*/ 288 h 288"/>
                <a:gd name="T12" fmla="*/ 48 w 1056"/>
                <a:gd name="T13" fmla="*/ 288 h 288"/>
                <a:gd name="T14" fmla="*/ 0 w 1056"/>
                <a:gd name="T15" fmla="*/ 240 h 288"/>
                <a:gd name="T16" fmla="*/ 0 w 1056"/>
                <a:gd name="T17" fmla="*/ 4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56" h="288">
                  <a:moveTo>
                    <a:pt x="0" y="48"/>
                  </a:moveTo>
                  <a:cubicBezTo>
                    <a:pt x="0" y="22"/>
                    <a:pt x="22" y="0"/>
                    <a:pt x="48" y="0"/>
                  </a:cubicBezTo>
                  <a:lnTo>
                    <a:pt x="1008" y="0"/>
                  </a:lnTo>
                  <a:cubicBezTo>
                    <a:pt x="1035" y="0"/>
                    <a:pt x="1056" y="22"/>
                    <a:pt x="1056" y="48"/>
                  </a:cubicBezTo>
                  <a:lnTo>
                    <a:pt x="1056" y="240"/>
                  </a:lnTo>
                  <a:cubicBezTo>
                    <a:pt x="1056" y="267"/>
                    <a:pt x="1035" y="288"/>
                    <a:pt x="1008" y="288"/>
                  </a:cubicBezTo>
                  <a:lnTo>
                    <a:pt x="48" y="288"/>
                  </a:lnTo>
                  <a:cubicBezTo>
                    <a:pt x="22" y="288"/>
                    <a:pt x="0" y="267"/>
                    <a:pt x="0" y="240"/>
                  </a:cubicBezTo>
                  <a:lnTo>
                    <a:pt x="0" y="48"/>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dirty="0"/>
            </a:p>
          </p:txBody>
        </p:sp>
        <p:sp>
          <p:nvSpPr>
            <p:cNvPr id="163" name="Rectangle 249"/>
            <p:cNvSpPr>
              <a:spLocks noChangeArrowheads="1"/>
            </p:cNvSpPr>
            <p:nvPr/>
          </p:nvSpPr>
          <p:spPr bwMode="auto">
            <a:xfrm>
              <a:off x="9102816" y="1085777"/>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600" b="0" i="0" u="none" strike="noStrike" cap="none" normalizeH="0" baseline="0" dirty="0" smtClean="0">
                  <a:ln>
                    <a:noFill/>
                  </a:ln>
                  <a:effectLst/>
                  <a:latin typeface="Arial" pitchFamily="34" charset="0"/>
                  <a:ea typeface="ＭＳ Ｐゴシック" pitchFamily="50" charset="-128"/>
                  <a:cs typeface="ＭＳ Ｐゴシック" pitchFamily="50" charset="-128"/>
                </a:rPr>
                <a:t>畜水産</a:t>
              </a:r>
              <a:endParaRPr kumimoji="1" lang="ja-JP" altLang="ja-JP" sz="600" b="0" i="0" u="none" strike="noStrike" cap="none" normalizeH="0" baseline="0" dirty="0" smtClean="0">
                <a:ln>
                  <a:noFill/>
                </a:ln>
                <a:effectLst/>
                <a:latin typeface="Arial" pitchFamily="34" charset="0"/>
                <a:ea typeface="ＭＳ Ｐゴシック" pitchFamily="50" charset="-128"/>
                <a:cs typeface="ＭＳ Ｐゴシック" pitchFamily="50" charset="-128"/>
              </a:endParaRPr>
            </a:p>
          </p:txBody>
        </p:sp>
        <p:pic>
          <p:nvPicPr>
            <p:cNvPr id="164" name="Picture 6" descr="MCPE02430_0000[1]"/>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9240830" y="1214802"/>
              <a:ext cx="221199" cy="234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5" name="Picture 431" descr="C:\Users\tatsuro_sekiya\AppData\Local\Microsoft\Windows\Temporary Internet Files\Content.IE5\GFGKRBQC\lgi01a201401021100[1].jpg"/>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7362826" y="1797146"/>
              <a:ext cx="282576" cy="202529"/>
            </a:xfrm>
            <a:prstGeom prst="rect">
              <a:avLst/>
            </a:prstGeom>
            <a:noFill/>
            <a:extLst>
              <a:ext uri="{909E8E84-426E-40DD-AFC4-6F175D3DCCD1}">
                <a14:hiddenFill xmlns:a14="http://schemas.microsoft.com/office/drawing/2010/main">
                  <a:solidFill>
                    <a:srgbClr val="FFFFFF"/>
                  </a:solidFill>
                </a14:hiddenFill>
              </a:ext>
            </a:extLst>
          </p:spPr>
        </p:pic>
        <p:pic>
          <p:nvPicPr>
            <p:cNvPr id="166" name="Picture 416"/>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8546308" y="1896266"/>
              <a:ext cx="236538" cy="132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7" name="グループ化 166"/>
            <p:cNvGrpSpPr/>
            <p:nvPr/>
          </p:nvGrpSpPr>
          <p:grpSpPr>
            <a:xfrm>
              <a:off x="6689721" y="2119915"/>
              <a:ext cx="277029" cy="117181"/>
              <a:chOff x="6318738" y="2246157"/>
              <a:chExt cx="690880" cy="310061"/>
            </a:xfrm>
          </p:grpSpPr>
          <p:sp>
            <p:nvSpPr>
              <p:cNvPr id="201" name="AutoShape 32"/>
              <p:cNvSpPr>
                <a:spLocks noChangeAspect="1" noChangeArrowheads="1"/>
              </p:cNvSpPr>
              <p:nvPr/>
            </p:nvSpPr>
            <p:spPr bwMode="auto">
              <a:xfrm rot="5650411">
                <a:off x="6517493" y="2055160"/>
                <a:ext cx="293370" cy="690880"/>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2" name="Freeform 33"/>
              <p:cNvSpPr>
                <a:spLocks/>
              </p:cNvSpPr>
              <p:nvPr/>
            </p:nvSpPr>
            <p:spPr bwMode="auto">
              <a:xfrm rot="5650411">
                <a:off x="6746375" y="2306405"/>
                <a:ext cx="145405" cy="354222"/>
              </a:xfrm>
              <a:custGeom>
                <a:avLst/>
                <a:gdLst/>
                <a:ahLst/>
                <a:cxnLst>
                  <a:cxn ang="0">
                    <a:pos x="597" y="7728"/>
                  </a:cxn>
                  <a:cxn ang="0">
                    <a:pos x="1029" y="7578"/>
                  </a:cxn>
                  <a:cxn ang="0">
                    <a:pos x="1411" y="7383"/>
                  </a:cxn>
                  <a:cxn ang="0">
                    <a:pos x="1753" y="7137"/>
                  </a:cxn>
                  <a:cxn ang="0">
                    <a:pos x="2065" y="6833"/>
                  </a:cxn>
                  <a:cxn ang="0">
                    <a:pos x="2351" y="6468"/>
                  </a:cxn>
                  <a:cxn ang="0">
                    <a:pos x="2632" y="5976"/>
                  </a:cxn>
                  <a:cxn ang="0">
                    <a:pos x="2695" y="5362"/>
                  </a:cxn>
                  <a:cxn ang="0">
                    <a:pos x="2541" y="4722"/>
                  </a:cxn>
                  <a:cxn ang="0">
                    <a:pos x="2296" y="4058"/>
                  </a:cxn>
                  <a:cxn ang="0">
                    <a:pos x="2091" y="3374"/>
                  </a:cxn>
                  <a:cxn ang="0">
                    <a:pos x="2050" y="2672"/>
                  </a:cxn>
                  <a:cxn ang="0">
                    <a:pos x="2304" y="1951"/>
                  </a:cxn>
                  <a:cxn ang="0">
                    <a:pos x="2761" y="1321"/>
                  </a:cxn>
                  <a:cxn ang="0">
                    <a:pos x="3286" y="811"/>
                  </a:cxn>
                  <a:cxn ang="0">
                    <a:pos x="3877" y="423"/>
                  </a:cxn>
                  <a:cxn ang="0">
                    <a:pos x="4528" y="158"/>
                  </a:cxn>
                  <a:cxn ang="0">
                    <a:pos x="5234" y="21"/>
                  </a:cxn>
                  <a:cxn ang="0">
                    <a:pos x="5991" y="11"/>
                  </a:cxn>
                  <a:cxn ang="0">
                    <a:pos x="6394" y="69"/>
                  </a:cxn>
                  <a:cxn ang="0">
                    <a:pos x="6490" y="152"/>
                  </a:cxn>
                  <a:cxn ang="0">
                    <a:pos x="6531" y="265"/>
                  </a:cxn>
                  <a:cxn ang="0">
                    <a:pos x="6520" y="386"/>
                  </a:cxn>
                  <a:cxn ang="0">
                    <a:pos x="6460" y="491"/>
                  </a:cxn>
                  <a:cxn ang="0">
                    <a:pos x="6353" y="555"/>
                  </a:cxn>
                  <a:cxn ang="0">
                    <a:pos x="6098" y="545"/>
                  </a:cxn>
                  <a:cxn ang="0">
                    <a:pos x="5426" y="528"/>
                  </a:cxn>
                  <a:cxn ang="0">
                    <a:pos x="4801" y="624"/>
                  </a:cxn>
                  <a:cxn ang="0">
                    <a:pos x="4227" y="831"/>
                  </a:cxn>
                  <a:cxn ang="0">
                    <a:pos x="3703" y="1147"/>
                  </a:cxn>
                  <a:cxn ang="0">
                    <a:pos x="3236" y="1572"/>
                  </a:cxn>
                  <a:cxn ang="0">
                    <a:pos x="2824" y="2104"/>
                  </a:cxn>
                  <a:cxn ang="0">
                    <a:pos x="2575" y="2708"/>
                  </a:cxn>
                  <a:cxn ang="0">
                    <a:pos x="2615" y="3335"/>
                  </a:cxn>
                  <a:cxn ang="0">
                    <a:pos x="2822" y="3985"/>
                  </a:cxn>
                  <a:cxn ang="0">
                    <a:pos x="3067" y="4655"/>
                  </a:cxn>
                  <a:cxn ang="0">
                    <a:pos x="3221" y="5345"/>
                  </a:cxn>
                  <a:cxn ang="0">
                    <a:pos x="3157" y="6055"/>
                  </a:cxn>
                  <a:cxn ang="0">
                    <a:pos x="2836" y="6683"/>
                  </a:cxn>
                  <a:cxn ang="0">
                    <a:pos x="2511" y="7114"/>
                  </a:cxn>
                  <a:cxn ang="0">
                    <a:pos x="2157" y="7477"/>
                  </a:cxn>
                  <a:cxn ang="0">
                    <a:pos x="1769" y="7774"/>
                  </a:cxn>
                  <a:cxn ang="0">
                    <a:pos x="1337" y="8012"/>
                  </a:cxn>
                  <a:cxn ang="0">
                    <a:pos x="854" y="8196"/>
                  </a:cxn>
                  <a:cxn ang="0">
                    <a:pos x="312" y="8333"/>
                  </a:cxn>
                  <a:cxn ang="0">
                    <a:pos x="171" y="8325"/>
                  </a:cxn>
                  <a:cxn ang="0">
                    <a:pos x="69" y="8257"/>
                  </a:cxn>
                  <a:cxn ang="0">
                    <a:pos x="11" y="8151"/>
                  </a:cxn>
                  <a:cxn ang="0">
                    <a:pos x="3" y="8030"/>
                  </a:cxn>
                  <a:cxn ang="0">
                    <a:pos x="48" y="7918"/>
                  </a:cxn>
                  <a:cxn ang="0">
                    <a:pos x="151" y="7838"/>
                  </a:cxn>
                </a:cxnLst>
                <a:rect l="0" t="0" r="r" b="b"/>
                <a:pathLst>
                  <a:path w="6533" h="8339">
                    <a:moveTo>
                      <a:pt x="210" y="7821"/>
                    </a:moveTo>
                    <a:lnTo>
                      <a:pt x="311" y="7799"/>
                    </a:lnTo>
                    <a:lnTo>
                      <a:pt x="409" y="7778"/>
                    </a:lnTo>
                    <a:lnTo>
                      <a:pt x="504" y="7753"/>
                    </a:lnTo>
                    <a:lnTo>
                      <a:pt x="597" y="7728"/>
                    </a:lnTo>
                    <a:lnTo>
                      <a:pt x="687" y="7702"/>
                    </a:lnTo>
                    <a:lnTo>
                      <a:pt x="776" y="7673"/>
                    </a:lnTo>
                    <a:lnTo>
                      <a:pt x="862" y="7644"/>
                    </a:lnTo>
                    <a:lnTo>
                      <a:pt x="946" y="7611"/>
                    </a:lnTo>
                    <a:lnTo>
                      <a:pt x="1029" y="7578"/>
                    </a:lnTo>
                    <a:lnTo>
                      <a:pt x="1108" y="7543"/>
                    </a:lnTo>
                    <a:lnTo>
                      <a:pt x="1187" y="7505"/>
                    </a:lnTo>
                    <a:lnTo>
                      <a:pt x="1264" y="7466"/>
                    </a:lnTo>
                    <a:lnTo>
                      <a:pt x="1338" y="7426"/>
                    </a:lnTo>
                    <a:lnTo>
                      <a:pt x="1411" y="7383"/>
                    </a:lnTo>
                    <a:lnTo>
                      <a:pt x="1482" y="7337"/>
                    </a:lnTo>
                    <a:lnTo>
                      <a:pt x="1552" y="7290"/>
                    </a:lnTo>
                    <a:lnTo>
                      <a:pt x="1621" y="7242"/>
                    </a:lnTo>
                    <a:lnTo>
                      <a:pt x="1687" y="7190"/>
                    </a:lnTo>
                    <a:lnTo>
                      <a:pt x="1753" y="7137"/>
                    </a:lnTo>
                    <a:lnTo>
                      <a:pt x="1817" y="7081"/>
                    </a:lnTo>
                    <a:lnTo>
                      <a:pt x="1882" y="7023"/>
                    </a:lnTo>
                    <a:lnTo>
                      <a:pt x="1944" y="6962"/>
                    </a:lnTo>
                    <a:lnTo>
                      <a:pt x="2005" y="6899"/>
                    </a:lnTo>
                    <a:lnTo>
                      <a:pt x="2065" y="6833"/>
                    </a:lnTo>
                    <a:lnTo>
                      <a:pt x="2123" y="6765"/>
                    </a:lnTo>
                    <a:lnTo>
                      <a:pt x="2181" y="6695"/>
                    </a:lnTo>
                    <a:lnTo>
                      <a:pt x="2238" y="6622"/>
                    </a:lnTo>
                    <a:lnTo>
                      <a:pt x="2295" y="6546"/>
                    </a:lnTo>
                    <a:lnTo>
                      <a:pt x="2351" y="6468"/>
                    </a:lnTo>
                    <a:lnTo>
                      <a:pt x="2407" y="6387"/>
                    </a:lnTo>
                    <a:lnTo>
                      <a:pt x="2462" y="6302"/>
                    </a:lnTo>
                    <a:lnTo>
                      <a:pt x="2517" y="6216"/>
                    </a:lnTo>
                    <a:lnTo>
                      <a:pt x="2581" y="6097"/>
                    </a:lnTo>
                    <a:lnTo>
                      <a:pt x="2632" y="5976"/>
                    </a:lnTo>
                    <a:lnTo>
                      <a:pt x="2667" y="5856"/>
                    </a:lnTo>
                    <a:lnTo>
                      <a:pt x="2691" y="5734"/>
                    </a:lnTo>
                    <a:lnTo>
                      <a:pt x="2703" y="5611"/>
                    </a:lnTo>
                    <a:lnTo>
                      <a:pt x="2704" y="5487"/>
                    </a:lnTo>
                    <a:lnTo>
                      <a:pt x="2695" y="5362"/>
                    </a:lnTo>
                    <a:lnTo>
                      <a:pt x="2677" y="5236"/>
                    </a:lnTo>
                    <a:lnTo>
                      <a:pt x="2652" y="5108"/>
                    </a:lnTo>
                    <a:lnTo>
                      <a:pt x="2621" y="4980"/>
                    </a:lnTo>
                    <a:lnTo>
                      <a:pt x="2583" y="4851"/>
                    </a:lnTo>
                    <a:lnTo>
                      <a:pt x="2541" y="4722"/>
                    </a:lnTo>
                    <a:lnTo>
                      <a:pt x="2496" y="4590"/>
                    </a:lnTo>
                    <a:lnTo>
                      <a:pt x="2447" y="4459"/>
                    </a:lnTo>
                    <a:lnTo>
                      <a:pt x="2397" y="4326"/>
                    </a:lnTo>
                    <a:lnTo>
                      <a:pt x="2347" y="4192"/>
                    </a:lnTo>
                    <a:lnTo>
                      <a:pt x="2296" y="4058"/>
                    </a:lnTo>
                    <a:lnTo>
                      <a:pt x="2248" y="3923"/>
                    </a:lnTo>
                    <a:lnTo>
                      <a:pt x="2203" y="3787"/>
                    </a:lnTo>
                    <a:lnTo>
                      <a:pt x="2160" y="3650"/>
                    </a:lnTo>
                    <a:lnTo>
                      <a:pt x="2122" y="3513"/>
                    </a:lnTo>
                    <a:lnTo>
                      <a:pt x="2091" y="3374"/>
                    </a:lnTo>
                    <a:lnTo>
                      <a:pt x="2066" y="3235"/>
                    </a:lnTo>
                    <a:lnTo>
                      <a:pt x="2048" y="3095"/>
                    </a:lnTo>
                    <a:lnTo>
                      <a:pt x="2039" y="2955"/>
                    </a:lnTo>
                    <a:lnTo>
                      <a:pt x="2039" y="2813"/>
                    </a:lnTo>
                    <a:lnTo>
                      <a:pt x="2050" y="2672"/>
                    </a:lnTo>
                    <a:lnTo>
                      <a:pt x="2074" y="2528"/>
                    </a:lnTo>
                    <a:lnTo>
                      <a:pt x="2109" y="2386"/>
                    </a:lnTo>
                    <a:lnTo>
                      <a:pt x="2159" y="2241"/>
                    </a:lnTo>
                    <a:lnTo>
                      <a:pt x="2224" y="2097"/>
                    </a:lnTo>
                    <a:lnTo>
                      <a:pt x="2304" y="1951"/>
                    </a:lnTo>
                    <a:lnTo>
                      <a:pt x="2390" y="1816"/>
                    </a:lnTo>
                    <a:lnTo>
                      <a:pt x="2478" y="1686"/>
                    </a:lnTo>
                    <a:lnTo>
                      <a:pt x="2570" y="1559"/>
                    </a:lnTo>
                    <a:lnTo>
                      <a:pt x="2664" y="1438"/>
                    </a:lnTo>
                    <a:lnTo>
                      <a:pt x="2761" y="1321"/>
                    </a:lnTo>
                    <a:lnTo>
                      <a:pt x="2860" y="1209"/>
                    </a:lnTo>
                    <a:lnTo>
                      <a:pt x="2963" y="1102"/>
                    </a:lnTo>
                    <a:lnTo>
                      <a:pt x="3068" y="1001"/>
                    </a:lnTo>
                    <a:lnTo>
                      <a:pt x="3176" y="903"/>
                    </a:lnTo>
                    <a:lnTo>
                      <a:pt x="3286" y="811"/>
                    </a:lnTo>
                    <a:lnTo>
                      <a:pt x="3399" y="724"/>
                    </a:lnTo>
                    <a:lnTo>
                      <a:pt x="3515" y="640"/>
                    </a:lnTo>
                    <a:lnTo>
                      <a:pt x="3633" y="563"/>
                    </a:lnTo>
                    <a:lnTo>
                      <a:pt x="3754" y="491"/>
                    </a:lnTo>
                    <a:lnTo>
                      <a:pt x="3877" y="423"/>
                    </a:lnTo>
                    <a:lnTo>
                      <a:pt x="4003" y="360"/>
                    </a:lnTo>
                    <a:lnTo>
                      <a:pt x="4130" y="302"/>
                    </a:lnTo>
                    <a:lnTo>
                      <a:pt x="4260" y="249"/>
                    </a:lnTo>
                    <a:lnTo>
                      <a:pt x="4393" y="202"/>
                    </a:lnTo>
                    <a:lnTo>
                      <a:pt x="4528" y="158"/>
                    </a:lnTo>
                    <a:lnTo>
                      <a:pt x="4665" y="120"/>
                    </a:lnTo>
                    <a:lnTo>
                      <a:pt x="4804" y="88"/>
                    </a:lnTo>
                    <a:lnTo>
                      <a:pt x="4945" y="60"/>
                    </a:lnTo>
                    <a:lnTo>
                      <a:pt x="5089" y="38"/>
                    </a:lnTo>
                    <a:lnTo>
                      <a:pt x="5234" y="21"/>
                    </a:lnTo>
                    <a:lnTo>
                      <a:pt x="5381" y="8"/>
                    </a:lnTo>
                    <a:lnTo>
                      <a:pt x="5531" y="1"/>
                    </a:lnTo>
                    <a:lnTo>
                      <a:pt x="5683" y="0"/>
                    </a:lnTo>
                    <a:lnTo>
                      <a:pt x="5836" y="3"/>
                    </a:lnTo>
                    <a:lnTo>
                      <a:pt x="5991" y="11"/>
                    </a:lnTo>
                    <a:lnTo>
                      <a:pt x="6149" y="26"/>
                    </a:lnTo>
                    <a:lnTo>
                      <a:pt x="6307" y="45"/>
                    </a:lnTo>
                    <a:lnTo>
                      <a:pt x="6339" y="50"/>
                    </a:lnTo>
                    <a:lnTo>
                      <a:pt x="6367" y="58"/>
                    </a:lnTo>
                    <a:lnTo>
                      <a:pt x="6394" y="69"/>
                    </a:lnTo>
                    <a:lnTo>
                      <a:pt x="6417" y="83"/>
                    </a:lnTo>
                    <a:lnTo>
                      <a:pt x="6440" y="97"/>
                    </a:lnTo>
                    <a:lnTo>
                      <a:pt x="6459" y="114"/>
                    </a:lnTo>
                    <a:lnTo>
                      <a:pt x="6475" y="133"/>
                    </a:lnTo>
                    <a:lnTo>
                      <a:pt x="6490" y="152"/>
                    </a:lnTo>
                    <a:lnTo>
                      <a:pt x="6503" y="172"/>
                    </a:lnTo>
                    <a:lnTo>
                      <a:pt x="6514" y="195"/>
                    </a:lnTo>
                    <a:lnTo>
                      <a:pt x="6522" y="218"/>
                    </a:lnTo>
                    <a:lnTo>
                      <a:pt x="6528" y="241"/>
                    </a:lnTo>
                    <a:lnTo>
                      <a:pt x="6531" y="265"/>
                    </a:lnTo>
                    <a:lnTo>
                      <a:pt x="6533" y="289"/>
                    </a:lnTo>
                    <a:lnTo>
                      <a:pt x="6533" y="314"/>
                    </a:lnTo>
                    <a:lnTo>
                      <a:pt x="6531" y="338"/>
                    </a:lnTo>
                    <a:lnTo>
                      <a:pt x="6527" y="363"/>
                    </a:lnTo>
                    <a:lnTo>
                      <a:pt x="6520" y="386"/>
                    </a:lnTo>
                    <a:lnTo>
                      <a:pt x="6512" y="409"/>
                    </a:lnTo>
                    <a:lnTo>
                      <a:pt x="6502" y="431"/>
                    </a:lnTo>
                    <a:lnTo>
                      <a:pt x="6489" y="452"/>
                    </a:lnTo>
                    <a:lnTo>
                      <a:pt x="6476" y="471"/>
                    </a:lnTo>
                    <a:lnTo>
                      <a:pt x="6460" y="491"/>
                    </a:lnTo>
                    <a:lnTo>
                      <a:pt x="6443" y="507"/>
                    </a:lnTo>
                    <a:lnTo>
                      <a:pt x="6422" y="522"/>
                    </a:lnTo>
                    <a:lnTo>
                      <a:pt x="6401" y="536"/>
                    </a:lnTo>
                    <a:lnTo>
                      <a:pt x="6379" y="547"/>
                    </a:lnTo>
                    <a:lnTo>
                      <a:pt x="6353" y="555"/>
                    </a:lnTo>
                    <a:lnTo>
                      <a:pt x="6327" y="561"/>
                    </a:lnTo>
                    <a:lnTo>
                      <a:pt x="6299" y="564"/>
                    </a:lnTo>
                    <a:lnTo>
                      <a:pt x="6269" y="564"/>
                    </a:lnTo>
                    <a:lnTo>
                      <a:pt x="6237" y="562"/>
                    </a:lnTo>
                    <a:lnTo>
                      <a:pt x="6098" y="545"/>
                    </a:lnTo>
                    <a:lnTo>
                      <a:pt x="5960" y="533"/>
                    </a:lnTo>
                    <a:lnTo>
                      <a:pt x="5824" y="524"/>
                    </a:lnTo>
                    <a:lnTo>
                      <a:pt x="5689" y="521"/>
                    </a:lnTo>
                    <a:lnTo>
                      <a:pt x="5557" y="522"/>
                    </a:lnTo>
                    <a:lnTo>
                      <a:pt x="5426" y="528"/>
                    </a:lnTo>
                    <a:lnTo>
                      <a:pt x="5297" y="539"/>
                    </a:lnTo>
                    <a:lnTo>
                      <a:pt x="5171" y="553"/>
                    </a:lnTo>
                    <a:lnTo>
                      <a:pt x="5046" y="572"/>
                    </a:lnTo>
                    <a:lnTo>
                      <a:pt x="4923" y="596"/>
                    </a:lnTo>
                    <a:lnTo>
                      <a:pt x="4801" y="624"/>
                    </a:lnTo>
                    <a:lnTo>
                      <a:pt x="4682" y="657"/>
                    </a:lnTo>
                    <a:lnTo>
                      <a:pt x="4565" y="693"/>
                    </a:lnTo>
                    <a:lnTo>
                      <a:pt x="4450" y="735"/>
                    </a:lnTo>
                    <a:lnTo>
                      <a:pt x="4337" y="781"/>
                    </a:lnTo>
                    <a:lnTo>
                      <a:pt x="4227" y="831"/>
                    </a:lnTo>
                    <a:lnTo>
                      <a:pt x="4118" y="886"/>
                    </a:lnTo>
                    <a:lnTo>
                      <a:pt x="4011" y="945"/>
                    </a:lnTo>
                    <a:lnTo>
                      <a:pt x="3906" y="1008"/>
                    </a:lnTo>
                    <a:lnTo>
                      <a:pt x="3804" y="1075"/>
                    </a:lnTo>
                    <a:lnTo>
                      <a:pt x="3703" y="1147"/>
                    </a:lnTo>
                    <a:lnTo>
                      <a:pt x="3606" y="1224"/>
                    </a:lnTo>
                    <a:lnTo>
                      <a:pt x="3510" y="1304"/>
                    </a:lnTo>
                    <a:lnTo>
                      <a:pt x="3415" y="1389"/>
                    </a:lnTo>
                    <a:lnTo>
                      <a:pt x="3325" y="1478"/>
                    </a:lnTo>
                    <a:lnTo>
                      <a:pt x="3236" y="1572"/>
                    </a:lnTo>
                    <a:lnTo>
                      <a:pt x="3148" y="1670"/>
                    </a:lnTo>
                    <a:lnTo>
                      <a:pt x="3064" y="1772"/>
                    </a:lnTo>
                    <a:lnTo>
                      <a:pt x="2981" y="1879"/>
                    </a:lnTo>
                    <a:lnTo>
                      <a:pt x="2902" y="1989"/>
                    </a:lnTo>
                    <a:lnTo>
                      <a:pt x="2824" y="2104"/>
                    </a:lnTo>
                    <a:lnTo>
                      <a:pt x="2750" y="2223"/>
                    </a:lnTo>
                    <a:lnTo>
                      <a:pt x="2685" y="2343"/>
                    </a:lnTo>
                    <a:lnTo>
                      <a:pt x="2635" y="2464"/>
                    </a:lnTo>
                    <a:lnTo>
                      <a:pt x="2598" y="2585"/>
                    </a:lnTo>
                    <a:lnTo>
                      <a:pt x="2575" y="2708"/>
                    </a:lnTo>
                    <a:lnTo>
                      <a:pt x="2564" y="2832"/>
                    </a:lnTo>
                    <a:lnTo>
                      <a:pt x="2563" y="2956"/>
                    </a:lnTo>
                    <a:lnTo>
                      <a:pt x="2572" y="3081"/>
                    </a:lnTo>
                    <a:lnTo>
                      <a:pt x="2590" y="3208"/>
                    </a:lnTo>
                    <a:lnTo>
                      <a:pt x="2615" y="3335"/>
                    </a:lnTo>
                    <a:lnTo>
                      <a:pt x="2647" y="3464"/>
                    </a:lnTo>
                    <a:lnTo>
                      <a:pt x="2685" y="3592"/>
                    </a:lnTo>
                    <a:lnTo>
                      <a:pt x="2727" y="3722"/>
                    </a:lnTo>
                    <a:lnTo>
                      <a:pt x="2773" y="3852"/>
                    </a:lnTo>
                    <a:lnTo>
                      <a:pt x="2822" y="3985"/>
                    </a:lnTo>
                    <a:lnTo>
                      <a:pt x="2872" y="4117"/>
                    </a:lnTo>
                    <a:lnTo>
                      <a:pt x="2922" y="4250"/>
                    </a:lnTo>
                    <a:lnTo>
                      <a:pt x="2972" y="4385"/>
                    </a:lnTo>
                    <a:lnTo>
                      <a:pt x="3021" y="4519"/>
                    </a:lnTo>
                    <a:lnTo>
                      <a:pt x="3067" y="4655"/>
                    </a:lnTo>
                    <a:lnTo>
                      <a:pt x="3108" y="4792"/>
                    </a:lnTo>
                    <a:lnTo>
                      <a:pt x="3146" y="4929"/>
                    </a:lnTo>
                    <a:lnTo>
                      <a:pt x="3179" y="5068"/>
                    </a:lnTo>
                    <a:lnTo>
                      <a:pt x="3204" y="5206"/>
                    </a:lnTo>
                    <a:lnTo>
                      <a:pt x="3221" y="5345"/>
                    </a:lnTo>
                    <a:lnTo>
                      <a:pt x="3229" y="5486"/>
                    </a:lnTo>
                    <a:lnTo>
                      <a:pt x="3228" y="5627"/>
                    </a:lnTo>
                    <a:lnTo>
                      <a:pt x="3217" y="5769"/>
                    </a:lnTo>
                    <a:lnTo>
                      <a:pt x="3194" y="5911"/>
                    </a:lnTo>
                    <a:lnTo>
                      <a:pt x="3157" y="6055"/>
                    </a:lnTo>
                    <a:lnTo>
                      <a:pt x="3106" y="6199"/>
                    </a:lnTo>
                    <a:lnTo>
                      <a:pt x="3041" y="6344"/>
                    </a:lnTo>
                    <a:lnTo>
                      <a:pt x="2960" y="6489"/>
                    </a:lnTo>
                    <a:lnTo>
                      <a:pt x="2898" y="6587"/>
                    </a:lnTo>
                    <a:lnTo>
                      <a:pt x="2836" y="6683"/>
                    </a:lnTo>
                    <a:lnTo>
                      <a:pt x="2773" y="6775"/>
                    </a:lnTo>
                    <a:lnTo>
                      <a:pt x="2709" y="6864"/>
                    </a:lnTo>
                    <a:lnTo>
                      <a:pt x="2644" y="6950"/>
                    </a:lnTo>
                    <a:lnTo>
                      <a:pt x="2578" y="7034"/>
                    </a:lnTo>
                    <a:lnTo>
                      <a:pt x="2511" y="7114"/>
                    </a:lnTo>
                    <a:lnTo>
                      <a:pt x="2443" y="7193"/>
                    </a:lnTo>
                    <a:lnTo>
                      <a:pt x="2374" y="7267"/>
                    </a:lnTo>
                    <a:lnTo>
                      <a:pt x="2302" y="7339"/>
                    </a:lnTo>
                    <a:lnTo>
                      <a:pt x="2230" y="7409"/>
                    </a:lnTo>
                    <a:lnTo>
                      <a:pt x="2157" y="7477"/>
                    </a:lnTo>
                    <a:lnTo>
                      <a:pt x="2083" y="7541"/>
                    </a:lnTo>
                    <a:lnTo>
                      <a:pt x="2007" y="7603"/>
                    </a:lnTo>
                    <a:lnTo>
                      <a:pt x="1929" y="7662"/>
                    </a:lnTo>
                    <a:lnTo>
                      <a:pt x="1850" y="7719"/>
                    </a:lnTo>
                    <a:lnTo>
                      <a:pt x="1769" y="7774"/>
                    </a:lnTo>
                    <a:lnTo>
                      <a:pt x="1686" y="7826"/>
                    </a:lnTo>
                    <a:lnTo>
                      <a:pt x="1602" y="7876"/>
                    </a:lnTo>
                    <a:lnTo>
                      <a:pt x="1516" y="7923"/>
                    </a:lnTo>
                    <a:lnTo>
                      <a:pt x="1427" y="7968"/>
                    </a:lnTo>
                    <a:lnTo>
                      <a:pt x="1337" y="8012"/>
                    </a:lnTo>
                    <a:lnTo>
                      <a:pt x="1245" y="8053"/>
                    </a:lnTo>
                    <a:lnTo>
                      <a:pt x="1151" y="8091"/>
                    </a:lnTo>
                    <a:lnTo>
                      <a:pt x="1054" y="8128"/>
                    </a:lnTo>
                    <a:lnTo>
                      <a:pt x="954" y="8164"/>
                    </a:lnTo>
                    <a:lnTo>
                      <a:pt x="854" y="8196"/>
                    </a:lnTo>
                    <a:lnTo>
                      <a:pt x="750" y="8227"/>
                    </a:lnTo>
                    <a:lnTo>
                      <a:pt x="644" y="8256"/>
                    </a:lnTo>
                    <a:lnTo>
                      <a:pt x="537" y="8283"/>
                    </a:lnTo>
                    <a:lnTo>
                      <a:pt x="425" y="8308"/>
                    </a:lnTo>
                    <a:lnTo>
                      <a:pt x="312" y="8333"/>
                    </a:lnTo>
                    <a:lnTo>
                      <a:pt x="281" y="8337"/>
                    </a:lnTo>
                    <a:lnTo>
                      <a:pt x="251" y="8339"/>
                    </a:lnTo>
                    <a:lnTo>
                      <a:pt x="223" y="8337"/>
                    </a:lnTo>
                    <a:lnTo>
                      <a:pt x="195" y="8333"/>
                    </a:lnTo>
                    <a:lnTo>
                      <a:pt x="171" y="8325"/>
                    </a:lnTo>
                    <a:lnTo>
                      <a:pt x="146" y="8316"/>
                    </a:lnTo>
                    <a:lnTo>
                      <a:pt x="125" y="8304"/>
                    </a:lnTo>
                    <a:lnTo>
                      <a:pt x="105" y="8291"/>
                    </a:lnTo>
                    <a:lnTo>
                      <a:pt x="85" y="8275"/>
                    </a:lnTo>
                    <a:lnTo>
                      <a:pt x="69" y="8257"/>
                    </a:lnTo>
                    <a:lnTo>
                      <a:pt x="54" y="8238"/>
                    </a:lnTo>
                    <a:lnTo>
                      <a:pt x="41" y="8218"/>
                    </a:lnTo>
                    <a:lnTo>
                      <a:pt x="28" y="8196"/>
                    </a:lnTo>
                    <a:lnTo>
                      <a:pt x="19" y="8174"/>
                    </a:lnTo>
                    <a:lnTo>
                      <a:pt x="11" y="8151"/>
                    </a:lnTo>
                    <a:lnTo>
                      <a:pt x="6" y="8127"/>
                    </a:lnTo>
                    <a:lnTo>
                      <a:pt x="2" y="8103"/>
                    </a:lnTo>
                    <a:lnTo>
                      <a:pt x="0" y="8078"/>
                    </a:lnTo>
                    <a:lnTo>
                      <a:pt x="0" y="8055"/>
                    </a:lnTo>
                    <a:lnTo>
                      <a:pt x="3" y="8030"/>
                    </a:lnTo>
                    <a:lnTo>
                      <a:pt x="7" y="8006"/>
                    </a:lnTo>
                    <a:lnTo>
                      <a:pt x="14" y="7982"/>
                    </a:lnTo>
                    <a:lnTo>
                      <a:pt x="23" y="7960"/>
                    </a:lnTo>
                    <a:lnTo>
                      <a:pt x="35" y="7939"/>
                    </a:lnTo>
                    <a:lnTo>
                      <a:pt x="48" y="7918"/>
                    </a:lnTo>
                    <a:lnTo>
                      <a:pt x="64" y="7899"/>
                    </a:lnTo>
                    <a:lnTo>
                      <a:pt x="82" y="7881"/>
                    </a:lnTo>
                    <a:lnTo>
                      <a:pt x="103" y="7864"/>
                    </a:lnTo>
                    <a:lnTo>
                      <a:pt x="126" y="7850"/>
                    </a:lnTo>
                    <a:lnTo>
                      <a:pt x="151" y="7838"/>
                    </a:lnTo>
                    <a:lnTo>
                      <a:pt x="180" y="7828"/>
                    </a:lnTo>
                    <a:lnTo>
                      <a:pt x="210" y="7821"/>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3" name="Freeform 34"/>
              <p:cNvSpPr>
                <a:spLocks/>
              </p:cNvSpPr>
              <p:nvPr/>
            </p:nvSpPr>
            <p:spPr bwMode="auto">
              <a:xfrm rot="5650411">
                <a:off x="6409628" y="2168484"/>
                <a:ext cx="192508" cy="351295"/>
              </a:xfrm>
              <a:custGeom>
                <a:avLst/>
                <a:gdLst/>
                <a:ahLst/>
                <a:cxnLst>
                  <a:cxn ang="0">
                    <a:pos x="7005" y="5495"/>
                  </a:cxn>
                  <a:cxn ang="0">
                    <a:pos x="6713" y="6026"/>
                  </a:cxn>
                  <a:cxn ang="0">
                    <a:pos x="6406" y="6522"/>
                  </a:cxn>
                  <a:cxn ang="0">
                    <a:pos x="6071" y="6973"/>
                  </a:cxn>
                  <a:cxn ang="0">
                    <a:pos x="5694" y="7372"/>
                  </a:cxn>
                  <a:cxn ang="0">
                    <a:pos x="5262" y="7709"/>
                  </a:cxn>
                  <a:cxn ang="0">
                    <a:pos x="4761" y="7976"/>
                  </a:cxn>
                  <a:cxn ang="0">
                    <a:pos x="4179" y="8167"/>
                  </a:cxn>
                  <a:cxn ang="0">
                    <a:pos x="3628" y="8259"/>
                  </a:cxn>
                  <a:cxn ang="0">
                    <a:pos x="3112" y="8283"/>
                  </a:cxn>
                  <a:cxn ang="0">
                    <a:pos x="2604" y="8243"/>
                  </a:cxn>
                  <a:cxn ang="0">
                    <a:pos x="2111" y="8141"/>
                  </a:cxn>
                  <a:cxn ang="0">
                    <a:pos x="1638" y="7976"/>
                  </a:cxn>
                  <a:cxn ang="0">
                    <a:pos x="1188" y="7749"/>
                  </a:cxn>
                  <a:cxn ang="0">
                    <a:pos x="767" y="7459"/>
                  </a:cxn>
                  <a:cxn ang="0">
                    <a:pos x="379" y="7108"/>
                  </a:cxn>
                  <a:cxn ang="0">
                    <a:pos x="158" y="6744"/>
                  </a:cxn>
                  <a:cxn ang="0">
                    <a:pos x="48" y="6386"/>
                  </a:cxn>
                  <a:cxn ang="0">
                    <a:pos x="3" y="6025"/>
                  </a:cxn>
                  <a:cxn ang="0">
                    <a:pos x="11" y="5665"/>
                  </a:cxn>
                  <a:cxn ang="0">
                    <a:pos x="62" y="5304"/>
                  </a:cxn>
                  <a:cxn ang="0">
                    <a:pos x="143" y="4944"/>
                  </a:cxn>
                  <a:cxn ang="0">
                    <a:pos x="247" y="4587"/>
                  </a:cxn>
                  <a:cxn ang="0">
                    <a:pos x="461" y="3989"/>
                  </a:cxn>
                  <a:cxn ang="0">
                    <a:pos x="797" y="3367"/>
                  </a:cxn>
                  <a:cxn ang="0">
                    <a:pos x="1206" y="2764"/>
                  </a:cxn>
                  <a:cxn ang="0">
                    <a:pos x="1665" y="2196"/>
                  </a:cxn>
                  <a:cxn ang="0">
                    <a:pos x="2158" y="1674"/>
                  </a:cxn>
                  <a:cxn ang="0">
                    <a:pos x="2665" y="1216"/>
                  </a:cxn>
                  <a:cxn ang="0">
                    <a:pos x="3168" y="834"/>
                  </a:cxn>
                  <a:cxn ang="0">
                    <a:pos x="3647" y="541"/>
                  </a:cxn>
                  <a:cxn ang="0">
                    <a:pos x="4116" y="341"/>
                  </a:cxn>
                  <a:cxn ang="0">
                    <a:pos x="4609" y="181"/>
                  </a:cxn>
                  <a:cxn ang="0">
                    <a:pos x="5041" y="73"/>
                  </a:cxn>
                  <a:cxn ang="0">
                    <a:pos x="5434" y="13"/>
                  </a:cxn>
                  <a:cxn ang="0">
                    <a:pos x="5809" y="2"/>
                  </a:cxn>
                  <a:cxn ang="0">
                    <a:pos x="6191" y="37"/>
                  </a:cxn>
                  <a:cxn ang="0">
                    <a:pos x="6599" y="116"/>
                  </a:cxn>
                  <a:cxn ang="0">
                    <a:pos x="7058" y="238"/>
                  </a:cxn>
                  <a:cxn ang="0">
                    <a:pos x="7528" y="385"/>
                  </a:cxn>
                  <a:cxn ang="0">
                    <a:pos x="7833" y="532"/>
                  </a:cxn>
                  <a:cxn ang="0">
                    <a:pos x="8098" y="726"/>
                  </a:cxn>
                  <a:cxn ang="0">
                    <a:pos x="8317" y="962"/>
                  </a:cxn>
                  <a:cxn ang="0">
                    <a:pos x="8486" y="1232"/>
                  </a:cxn>
                  <a:cxn ang="0">
                    <a:pos x="8598" y="1528"/>
                  </a:cxn>
                  <a:cxn ang="0">
                    <a:pos x="8648" y="1842"/>
                  </a:cxn>
                  <a:cxn ang="0">
                    <a:pos x="8629" y="2169"/>
                  </a:cxn>
                  <a:cxn ang="0">
                    <a:pos x="8548" y="2467"/>
                  </a:cxn>
                  <a:cxn ang="0">
                    <a:pos x="8464" y="2669"/>
                  </a:cxn>
                  <a:cxn ang="0">
                    <a:pos x="8342" y="2913"/>
                  </a:cxn>
                  <a:cxn ang="0">
                    <a:pos x="7221" y="5078"/>
                  </a:cxn>
                </a:cxnLst>
                <a:rect l="0" t="0" r="r" b="b"/>
                <a:pathLst>
                  <a:path w="8650" h="8283">
                    <a:moveTo>
                      <a:pt x="7221" y="5078"/>
                    </a:moveTo>
                    <a:lnTo>
                      <a:pt x="7149" y="5218"/>
                    </a:lnTo>
                    <a:lnTo>
                      <a:pt x="7077" y="5358"/>
                    </a:lnTo>
                    <a:lnTo>
                      <a:pt x="7005" y="5495"/>
                    </a:lnTo>
                    <a:lnTo>
                      <a:pt x="6933" y="5630"/>
                    </a:lnTo>
                    <a:lnTo>
                      <a:pt x="6860" y="5765"/>
                    </a:lnTo>
                    <a:lnTo>
                      <a:pt x="6786" y="5897"/>
                    </a:lnTo>
                    <a:lnTo>
                      <a:pt x="6713" y="6026"/>
                    </a:lnTo>
                    <a:lnTo>
                      <a:pt x="6638" y="6154"/>
                    </a:lnTo>
                    <a:lnTo>
                      <a:pt x="6562" y="6279"/>
                    </a:lnTo>
                    <a:lnTo>
                      <a:pt x="6484" y="6402"/>
                    </a:lnTo>
                    <a:lnTo>
                      <a:pt x="6406" y="6522"/>
                    </a:lnTo>
                    <a:lnTo>
                      <a:pt x="6326" y="6639"/>
                    </a:lnTo>
                    <a:lnTo>
                      <a:pt x="6243" y="6753"/>
                    </a:lnTo>
                    <a:lnTo>
                      <a:pt x="6158" y="6865"/>
                    </a:lnTo>
                    <a:lnTo>
                      <a:pt x="6071" y="6973"/>
                    </a:lnTo>
                    <a:lnTo>
                      <a:pt x="5981" y="7078"/>
                    </a:lnTo>
                    <a:lnTo>
                      <a:pt x="5889" y="7179"/>
                    </a:lnTo>
                    <a:lnTo>
                      <a:pt x="5793" y="7277"/>
                    </a:lnTo>
                    <a:lnTo>
                      <a:pt x="5694" y="7372"/>
                    </a:lnTo>
                    <a:lnTo>
                      <a:pt x="5592" y="7461"/>
                    </a:lnTo>
                    <a:lnTo>
                      <a:pt x="5485" y="7548"/>
                    </a:lnTo>
                    <a:lnTo>
                      <a:pt x="5375" y="7630"/>
                    </a:lnTo>
                    <a:lnTo>
                      <a:pt x="5262" y="7709"/>
                    </a:lnTo>
                    <a:lnTo>
                      <a:pt x="5144" y="7782"/>
                    </a:lnTo>
                    <a:lnTo>
                      <a:pt x="5021" y="7852"/>
                    </a:lnTo>
                    <a:lnTo>
                      <a:pt x="4894" y="7916"/>
                    </a:lnTo>
                    <a:lnTo>
                      <a:pt x="4761" y="7976"/>
                    </a:lnTo>
                    <a:lnTo>
                      <a:pt x="4624" y="8031"/>
                    </a:lnTo>
                    <a:lnTo>
                      <a:pt x="4481" y="8082"/>
                    </a:lnTo>
                    <a:lnTo>
                      <a:pt x="4334" y="8127"/>
                    </a:lnTo>
                    <a:lnTo>
                      <a:pt x="4179" y="8167"/>
                    </a:lnTo>
                    <a:lnTo>
                      <a:pt x="4019" y="8201"/>
                    </a:lnTo>
                    <a:lnTo>
                      <a:pt x="3888" y="8225"/>
                    </a:lnTo>
                    <a:lnTo>
                      <a:pt x="3758" y="8244"/>
                    </a:lnTo>
                    <a:lnTo>
                      <a:pt x="3628" y="8259"/>
                    </a:lnTo>
                    <a:lnTo>
                      <a:pt x="3498" y="8272"/>
                    </a:lnTo>
                    <a:lnTo>
                      <a:pt x="3369" y="8280"/>
                    </a:lnTo>
                    <a:lnTo>
                      <a:pt x="3240" y="8283"/>
                    </a:lnTo>
                    <a:lnTo>
                      <a:pt x="3112" y="8283"/>
                    </a:lnTo>
                    <a:lnTo>
                      <a:pt x="2984" y="8279"/>
                    </a:lnTo>
                    <a:lnTo>
                      <a:pt x="2857" y="8270"/>
                    </a:lnTo>
                    <a:lnTo>
                      <a:pt x="2729" y="8259"/>
                    </a:lnTo>
                    <a:lnTo>
                      <a:pt x="2604" y="8243"/>
                    </a:lnTo>
                    <a:lnTo>
                      <a:pt x="2479" y="8224"/>
                    </a:lnTo>
                    <a:lnTo>
                      <a:pt x="2355" y="8200"/>
                    </a:lnTo>
                    <a:lnTo>
                      <a:pt x="2233" y="8173"/>
                    </a:lnTo>
                    <a:lnTo>
                      <a:pt x="2111" y="8141"/>
                    </a:lnTo>
                    <a:lnTo>
                      <a:pt x="1991" y="8106"/>
                    </a:lnTo>
                    <a:lnTo>
                      <a:pt x="1872" y="8067"/>
                    </a:lnTo>
                    <a:lnTo>
                      <a:pt x="1755" y="8023"/>
                    </a:lnTo>
                    <a:lnTo>
                      <a:pt x="1638" y="7976"/>
                    </a:lnTo>
                    <a:lnTo>
                      <a:pt x="1523" y="7925"/>
                    </a:lnTo>
                    <a:lnTo>
                      <a:pt x="1410" y="7871"/>
                    </a:lnTo>
                    <a:lnTo>
                      <a:pt x="1298" y="7812"/>
                    </a:lnTo>
                    <a:lnTo>
                      <a:pt x="1188" y="7749"/>
                    </a:lnTo>
                    <a:lnTo>
                      <a:pt x="1080" y="7683"/>
                    </a:lnTo>
                    <a:lnTo>
                      <a:pt x="974" y="7612"/>
                    </a:lnTo>
                    <a:lnTo>
                      <a:pt x="869" y="7538"/>
                    </a:lnTo>
                    <a:lnTo>
                      <a:pt x="767" y="7459"/>
                    </a:lnTo>
                    <a:lnTo>
                      <a:pt x="667" y="7378"/>
                    </a:lnTo>
                    <a:lnTo>
                      <a:pt x="568" y="7291"/>
                    </a:lnTo>
                    <a:lnTo>
                      <a:pt x="473" y="7202"/>
                    </a:lnTo>
                    <a:lnTo>
                      <a:pt x="379" y="7108"/>
                    </a:lnTo>
                    <a:lnTo>
                      <a:pt x="288" y="7011"/>
                    </a:lnTo>
                    <a:lnTo>
                      <a:pt x="239" y="6921"/>
                    </a:lnTo>
                    <a:lnTo>
                      <a:pt x="196" y="6832"/>
                    </a:lnTo>
                    <a:lnTo>
                      <a:pt x="158" y="6744"/>
                    </a:lnTo>
                    <a:lnTo>
                      <a:pt x="123" y="6654"/>
                    </a:lnTo>
                    <a:lnTo>
                      <a:pt x="94" y="6565"/>
                    </a:lnTo>
                    <a:lnTo>
                      <a:pt x="69" y="6475"/>
                    </a:lnTo>
                    <a:lnTo>
                      <a:pt x="48" y="6386"/>
                    </a:lnTo>
                    <a:lnTo>
                      <a:pt x="32" y="6296"/>
                    </a:lnTo>
                    <a:lnTo>
                      <a:pt x="18" y="6205"/>
                    </a:lnTo>
                    <a:lnTo>
                      <a:pt x="9" y="6116"/>
                    </a:lnTo>
                    <a:lnTo>
                      <a:pt x="3" y="6025"/>
                    </a:lnTo>
                    <a:lnTo>
                      <a:pt x="0" y="5936"/>
                    </a:lnTo>
                    <a:lnTo>
                      <a:pt x="1" y="5845"/>
                    </a:lnTo>
                    <a:lnTo>
                      <a:pt x="4" y="5755"/>
                    </a:lnTo>
                    <a:lnTo>
                      <a:pt x="11" y="5665"/>
                    </a:lnTo>
                    <a:lnTo>
                      <a:pt x="20" y="5574"/>
                    </a:lnTo>
                    <a:lnTo>
                      <a:pt x="32" y="5484"/>
                    </a:lnTo>
                    <a:lnTo>
                      <a:pt x="46" y="5394"/>
                    </a:lnTo>
                    <a:lnTo>
                      <a:pt x="62" y="5304"/>
                    </a:lnTo>
                    <a:lnTo>
                      <a:pt x="79" y="5214"/>
                    </a:lnTo>
                    <a:lnTo>
                      <a:pt x="100" y="5125"/>
                    </a:lnTo>
                    <a:lnTo>
                      <a:pt x="121" y="5034"/>
                    </a:lnTo>
                    <a:lnTo>
                      <a:pt x="143" y="4944"/>
                    </a:lnTo>
                    <a:lnTo>
                      <a:pt x="168" y="4855"/>
                    </a:lnTo>
                    <a:lnTo>
                      <a:pt x="193" y="4765"/>
                    </a:lnTo>
                    <a:lnTo>
                      <a:pt x="220" y="4677"/>
                    </a:lnTo>
                    <a:lnTo>
                      <a:pt x="247" y="4587"/>
                    </a:lnTo>
                    <a:lnTo>
                      <a:pt x="275" y="4499"/>
                    </a:lnTo>
                    <a:lnTo>
                      <a:pt x="332" y="4322"/>
                    </a:lnTo>
                    <a:lnTo>
                      <a:pt x="389" y="4146"/>
                    </a:lnTo>
                    <a:lnTo>
                      <a:pt x="461" y="3989"/>
                    </a:lnTo>
                    <a:lnTo>
                      <a:pt x="537" y="3832"/>
                    </a:lnTo>
                    <a:lnTo>
                      <a:pt x="619" y="3676"/>
                    </a:lnTo>
                    <a:lnTo>
                      <a:pt x="706" y="3521"/>
                    </a:lnTo>
                    <a:lnTo>
                      <a:pt x="797" y="3367"/>
                    </a:lnTo>
                    <a:lnTo>
                      <a:pt x="894" y="3213"/>
                    </a:lnTo>
                    <a:lnTo>
                      <a:pt x="993" y="3063"/>
                    </a:lnTo>
                    <a:lnTo>
                      <a:pt x="1098" y="2912"/>
                    </a:lnTo>
                    <a:lnTo>
                      <a:pt x="1206" y="2764"/>
                    </a:lnTo>
                    <a:lnTo>
                      <a:pt x="1317" y="2618"/>
                    </a:lnTo>
                    <a:lnTo>
                      <a:pt x="1429" y="2474"/>
                    </a:lnTo>
                    <a:lnTo>
                      <a:pt x="1546" y="2334"/>
                    </a:lnTo>
                    <a:lnTo>
                      <a:pt x="1665" y="2196"/>
                    </a:lnTo>
                    <a:lnTo>
                      <a:pt x="1786" y="2060"/>
                    </a:lnTo>
                    <a:lnTo>
                      <a:pt x="1908" y="1928"/>
                    </a:lnTo>
                    <a:lnTo>
                      <a:pt x="2033" y="1800"/>
                    </a:lnTo>
                    <a:lnTo>
                      <a:pt x="2158" y="1674"/>
                    </a:lnTo>
                    <a:lnTo>
                      <a:pt x="2284" y="1553"/>
                    </a:lnTo>
                    <a:lnTo>
                      <a:pt x="2411" y="1436"/>
                    </a:lnTo>
                    <a:lnTo>
                      <a:pt x="2538" y="1324"/>
                    </a:lnTo>
                    <a:lnTo>
                      <a:pt x="2665" y="1216"/>
                    </a:lnTo>
                    <a:lnTo>
                      <a:pt x="2791" y="1113"/>
                    </a:lnTo>
                    <a:lnTo>
                      <a:pt x="2919" y="1014"/>
                    </a:lnTo>
                    <a:lnTo>
                      <a:pt x="3044" y="921"/>
                    </a:lnTo>
                    <a:lnTo>
                      <a:pt x="3168" y="834"/>
                    </a:lnTo>
                    <a:lnTo>
                      <a:pt x="3291" y="751"/>
                    </a:lnTo>
                    <a:lnTo>
                      <a:pt x="3412" y="675"/>
                    </a:lnTo>
                    <a:lnTo>
                      <a:pt x="3530" y="605"/>
                    </a:lnTo>
                    <a:lnTo>
                      <a:pt x="3647" y="541"/>
                    </a:lnTo>
                    <a:lnTo>
                      <a:pt x="3761" y="484"/>
                    </a:lnTo>
                    <a:lnTo>
                      <a:pt x="3872" y="434"/>
                    </a:lnTo>
                    <a:lnTo>
                      <a:pt x="3980" y="390"/>
                    </a:lnTo>
                    <a:lnTo>
                      <a:pt x="4116" y="341"/>
                    </a:lnTo>
                    <a:lnTo>
                      <a:pt x="4246" y="296"/>
                    </a:lnTo>
                    <a:lnTo>
                      <a:pt x="4371" y="256"/>
                    </a:lnTo>
                    <a:lnTo>
                      <a:pt x="4493" y="217"/>
                    </a:lnTo>
                    <a:lnTo>
                      <a:pt x="4609" y="181"/>
                    </a:lnTo>
                    <a:lnTo>
                      <a:pt x="4723" y="150"/>
                    </a:lnTo>
                    <a:lnTo>
                      <a:pt x="4832" y="121"/>
                    </a:lnTo>
                    <a:lnTo>
                      <a:pt x="4938" y="96"/>
                    </a:lnTo>
                    <a:lnTo>
                      <a:pt x="5041" y="73"/>
                    </a:lnTo>
                    <a:lnTo>
                      <a:pt x="5143" y="53"/>
                    </a:lnTo>
                    <a:lnTo>
                      <a:pt x="5241" y="37"/>
                    </a:lnTo>
                    <a:lnTo>
                      <a:pt x="5339" y="24"/>
                    </a:lnTo>
                    <a:lnTo>
                      <a:pt x="5434" y="13"/>
                    </a:lnTo>
                    <a:lnTo>
                      <a:pt x="5529" y="6"/>
                    </a:lnTo>
                    <a:lnTo>
                      <a:pt x="5622" y="2"/>
                    </a:lnTo>
                    <a:lnTo>
                      <a:pt x="5716" y="0"/>
                    </a:lnTo>
                    <a:lnTo>
                      <a:pt x="5809" y="2"/>
                    </a:lnTo>
                    <a:lnTo>
                      <a:pt x="5904" y="6"/>
                    </a:lnTo>
                    <a:lnTo>
                      <a:pt x="5999" y="13"/>
                    </a:lnTo>
                    <a:lnTo>
                      <a:pt x="6094" y="24"/>
                    </a:lnTo>
                    <a:lnTo>
                      <a:pt x="6191" y="37"/>
                    </a:lnTo>
                    <a:lnTo>
                      <a:pt x="6289" y="52"/>
                    </a:lnTo>
                    <a:lnTo>
                      <a:pt x="6390" y="70"/>
                    </a:lnTo>
                    <a:lnTo>
                      <a:pt x="6494" y="92"/>
                    </a:lnTo>
                    <a:lnTo>
                      <a:pt x="6599" y="116"/>
                    </a:lnTo>
                    <a:lnTo>
                      <a:pt x="6708" y="143"/>
                    </a:lnTo>
                    <a:lnTo>
                      <a:pt x="6821" y="172"/>
                    </a:lnTo>
                    <a:lnTo>
                      <a:pt x="6937" y="204"/>
                    </a:lnTo>
                    <a:lnTo>
                      <a:pt x="7058" y="238"/>
                    </a:lnTo>
                    <a:lnTo>
                      <a:pt x="7183" y="275"/>
                    </a:lnTo>
                    <a:lnTo>
                      <a:pt x="7312" y="316"/>
                    </a:lnTo>
                    <a:lnTo>
                      <a:pt x="7447" y="357"/>
                    </a:lnTo>
                    <a:lnTo>
                      <a:pt x="7528" y="385"/>
                    </a:lnTo>
                    <a:lnTo>
                      <a:pt x="7609" y="417"/>
                    </a:lnTo>
                    <a:lnTo>
                      <a:pt x="7686" y="452"/>
                    </a:lnTo>
                    <a:lnTo>
                      <a:pt x="7760" y="490"/>
                    </a:lnTo>
                    <a:lnTo>
                      <a:pt x="7833" y="532"/>
                    </a:lnTo>
                    <a:lnTo>
                      <a:pt x="7903" y="575"/>
                    </a:lnTo>
                    <a:lnTo>
                      <a:pt x="7971" y="623"/>
                    </a:lnTo>
                    <a:lnTo>
                      <a:pt x="8036" y="673"/>
                    </a:lnTo>
                    <a:lnTo>
                      <a:pt x="8098" y="726"/>
                    </a:lnTo>
                    <a:lnTo>
                      <a:pt x="8158" y="782"/>
                    </a:lnTo>
                    <a:lnTo>
                      <a:pt x="8214" y="840"/>
                    </a:lnTo>
                    <a:lnTo>
                      <a:pt x="8267" y="900"/>
                    </a:lnTo>
                    <a:lnTo>
                      <a:pt x="8317" y="962"/>
                    </a:lnTo>
                    <a:lnTo>
                      <a:pt x="8365" y="1027"/>
                    </a:lnTo>
                    <a:lnTo>
                      <a:pt x="8409" y="1093"/>
                    </a:lnTo>
                    <a:lnTo>
                      <a:pt x="8449" y="1162"/>
                    </a:lnTo>
                    <a:lnTo>
                      <a:pt x="8486" y="1232"/>
                    </a:lnTo>
                    <a:lnTo>
                      <a:pt x="8519" y="1304"/>
                    </a:lnTo>
                    <a:lnTo>
                      <a:pt x="8550" y="1377"/>
                    </a:lnTo>
                    <a:lnTo>
                      <a:pt x="8575" y="1452"/>
                    </a:lnTo>
                    <a:lnTo>
                      <a:pt x="8598" y="1528"/>
                    </a:lnTo>
                    <a:lnTo>
                      <a:pt x="8617" y="1605"/>
                    </a:lnTo>
                    <a:lnTo>
                      <a:pt x="8631" y="1684"/>
                    </a:lnTo>
                    <a:lnTo>
                      <a:pt x="8641" y="1763"/>
                    </a:lnTo>
                    <a:lnTo>
                      <a:pt x="8648" y="1842"/>
                    </a:lnTo>
                    <a:lnTo>
                      <a:pt x="8650" y="1924"/>
                    </a:lnTo>
                    <a:lnTo>
                      <a:pt x="8648" y="2005"/>
                    </a:lnTo>
                    <a:lnTo>
                      <a:pt x="8640" y="2087"/>
                    </a:lnTo>
                    <a:lnTo>
                      <a:pt x="8629" y="2169"/>
                    </a:lnTo>
                    <a:lnTo>
                      <a:pt x="8613" y="2252"/>
                    </a:lnTo>
                    <a:lnTo>
                      <a:pt x="8592" y="2334"/>
                    </a:lnTo>
                    <a:lnTo>
                      <a:pt x="8566" y="2415"/>
                    </a:lnTo>
                    <a:lnTo>
                      <a:pt x="8548" y="2467"/>
                    </a:lnTo>
                    <a:lnTo>
                      <a:pt x="8529" y="2518"/>
                    </a:lnTo>
                    <a:lnTo>
                      <a:pt x="8508" y="2569"/>
                    </a:lnTo>
                    <a:lnTo>
                      <a:pt x="8487" y="2619"/>
                    </a:lnTo>
                    <a:lnTo>
                      <a:pt x="8464" y="2669"/>
                    </a:lnTo>
                    <a:lnTo>
                      <a:pt x="8441" y="2719"/>
                    </a:lnTo>
                    <a:lnTo>
                      <a:pt x="8417" y="2768"/>
                    </a:lnTo>
                    <a:lnTo>
                      <a:pt x="8392" y="2816"/>
                    </a:lnTo>
                    <a:lnTo>
                      <a:pt x="8342" y="2913"/>
                    </a:lnTo>
                    <a:lnTo>
                      <a:pt x="8291" y="3010"/>
                    </a:lnTo>
                    <a:lnTo>
                      <a:pt x="8239" y="3106"/>
                    </a:lnTo>
                    <a:lnTo>
                      <a:pt x="8188" y="3203"/>
                    </a:lnTo>
                    <a:lnTo>
                      <a:pt x="7221" y="5078"/>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4" name="Freeform 35"/>
              <p:cNvSpPr>
                <a:spLocks/>
              </p:cNvSpPr>
              <p:nvPr/>
            </p:nvSpPr>
            <p:spPr bwMode="auto">
              <a:xfrm rot="5650411">
                <a:off x="6371604" y="2220780"/>
                <a:ext cx="171005" cy="229318"/>
              </a:xfrm>
              <a:custGeom>
                <a:avLst/>
                <a:gdLst/>
                <a:ahLst/>
                <a:cxnLst>
                  <a:cxn ang="0">
                    <a:pos x="6964" y="1890"/>
                  </a:cxn>
                  <a:cxn ang="0">
                    <a:pos x="7320" y="1206"/>
                  </a:cxn>
                  <a:cxn ang="0">
                    <a:pos x="7676" y="519"/>
                  </a:cxn>
                  <a:cxn ang="0">
                    <a:pos x="5809" y="1846"/>
                  </a:cxn>
                  <a:cxn ang="0">
                    <a:pos x="5586" y="2078"/>
                  </a:cxn>
                  <a:cxn ang="0">
                    <a:pos x="5367" y="2295"/>
                  </a:cxn>
                  <a:cxn ang="0">
                    <a:pos x="5146" y="2495"/>
                  </a:cxn>
                  <a:cxn ang="0">
                    <a:pos x="4921" y="2679"/>
                  </a:cxn>
                  <a:cxn ang="0">
                    <a:pos x="4689" y="2841"/>
                  </a:cxn>
                  <a:cxn ang="0">
                    <a:pos x="4446" y="2984"/>
                  </a:cxn>
                  <a:cxn ang="0">
                    <a:pos x="4187" y="3103"/>
                  </a:cxn>
                  <a:cxn ang="0">
                    <a:pos x="3911" y="3198"/>
                  </a:cxn>
                  <a:cxn ang="0">
                    <a:pos x="3613" y="3266"/>
                  </a:cxn>
                  <a:cxn ang="0">
                    <a:pos x="3290" y="3306"/>
                  </a:cxn>
                  <a:cxn ang="0">
                    <a:pos x="2965" y="3317"/>
                  </a:cxn>
                  <a:cxn ang="0">
                    <a:pos x="2636" y="3305"/>
                  </a:cxn>
                  <a:cxn ang="0">
                    <a:pos x="2302" y="3268"/>
                  </a:cxn>
                  <a:cxn ang="0">
                    <a:pos x="1967" y="3207"/>
                  </a:cxn>
                  <a:cxn ang="0">
                    <a:pos x="1640" y="3122"/>
                  </a:cxn>
                  <a:cxn ang="0">
                    <a:pos x="1327" y="3013"/>
                  </a:cxn>
                  <a:cxn ang="0">
                    <a:pos x="1035" y="2879"/>
                  </a:cxn>
                  <a:cxn ang="0">
                    <a:pos x="771" y="2720"/>
                  </a:cxn>
                  <a:cxn ang="0">
                    <a:pos x="543" y="2537"/>
                  </a:cxn>
                  <a:cxn ang="0">
                    <a:pos x="357" y="2327"/>
                  </a:cxn>
                  <a:cxn ang="0">
                    <a:pos x="221" y="2092"/>
                  </a:cxn>
                  <a:cxn ang="0">
                    <a:pos x="162" y="2293"/>
                  </a:cxn>
                  <a:cxn ang="0">
                    <a:pos x="109" y="2495"/>
                  </a:cxn>
                  <a:cxn ang="0">
                    <a:pos x="63" y="2699"/>
                  </a:cxn>
                  <a:cxn ang="0">
                    <a:pos x="29" y="2902"/>
                  </a:cxn>
                  <a:cxn ang="0">
                    <a:pos x="8" y="3107"/>
                  </a:cxn>
                  <a:cxn ang="0">
                    <a:pos x="0" y="3311"/>
                  </a:cxn>
                  <a:cxn ang="0">
                    <a:pos x="12" y="3514"/>
                  </a:cxn>
                  <a:cxn ang="0">
                    <a:pos x="42" y="3716"/>
                  </a:cxn>
                  <a:cxn ang="0">
                    <a:pos x="96" y="3914"/>
                  </a:cxn>
                  <a:cxn ang="0">
                    <a:pos x="173" y="4111"/>
                  </a:cxn>
                  <a:cxn ang="0">
                    <a:pos x="318" y="4323"/>
                  </a:cxn>
                  <a:cxn ang="0">
                    <a:pos x="568" y="4557"/>
                  </a:cxn>
                  <a:cxn ang="0">
                    <a:pos x="838" y="4766"/>
                  </a:cxn>
                  <a:cxn ang="0">
                    <a:pos x="1128" y="4948"/>
                  </a:cxn>
                  <a:cxn ang="0">
                    <a:pos x="1435" y="5102"/>
                  </a:cxn>
                  <a:cxn ang="0">
                    <a:pos x="1759" y="5226"/>
                  </a:cxn>
                  <a:cxn ang="0">
                    <a:pos x="2098" y="5319"/>
                  </a:cxn>
                  <a:cxn ang="0">
                    <a:pos x="2451" y="5380"/>
                  </a:cxn>
                  <a:cxn ang="0">
                    <a:pos x="2817" y="5406"/>
                  </a:cxn>
                  <a:cxn ang="0">
                    <a:pos x="3193" y="5398"/>
                  </a:cxn>
                  <a:cxn ang="0">
                    <a:pos x="3580" y="5353"/>
                  </a:cxn>
                  <a:cxn ang="0">
                    <a:pos x="3998" y="5262"/>
                  </a:cxn>
                  <a:cxn ang="0">
                    <a:pos x="4394" y="5124"/>
                  </a:cxn>
                  <a:cxn ang="0">
                    <a:pos x="4746" y="4945"/>
                  </a:cxn>
                  <a:cxn ang="0">
                    <a:pos x="5064" y="4728"/>
                  </a:cxn>
                  <a:cxn ang="0">
                    <a:pos x="5350" y="4476"/>
                  </a:cxn>
                  <a:cxn ang="0">
                    <a:pos x="5610" y="4190"/>
                  </a:cxn>
                  <a:cxn ang="0">
                    <a:pos x="5852" y="3873"/>
                  </a:cxn>
                  <a:cxn ang="0">
                    <a:pos x="6079" y="3527"/>
                  </a:cxn>
                  <a:cxn ang="0">
                    <a:pos x="6298" y="3156"/>
                  </a:cxn>
                  <a:cxn ang="0">
                    <a:pos x="6513" y="2760"/>
                  </a:cxn>
                  <a:cxn ang="0">
                    <a:pos x="6731" y="2343"/>
                  </a:cxn>
                </a:cxnLst>
                <a:rect l="0" t="0" r="r" b="b"/>
                <a:pathLst>
                  <a:path w="7676" h="5407">
                    <a:moveTo>
                      <a:pt x="6731" y="2343"/>
                    </a:moveTo>
                    <a:lnTo>
                      <a:pt x="6848" y="2117"/>
                    </a:lnTo>
                    <a:lnTo>
                      <a:pt x="6964" y="1890"/>
                    </a:lnTo>
                    <a:lnTo>
                      <a:pt x="7083" y="1663"/>
                    </a:lnTo>
                    <a:lnTo>
                      <a:pt x="7201" y="1435"/>
                    </a:lnTo>
                    <a:lnTo>
                      <a:pt x="7320" y="1206"/>
                    </a:lnTo>
                    <a:lnTo>
                      <a:pt x="7439" y="977"/>
                    </a:lnTo>
                    <a:lnTo>
                      <a:pt x="7558" y="748"/>
                    </a:lnTo>
                    <a:lnTo>
                      <a:pt x="7676" y="519"/>
                    </a:lnTo>
                    <a:lnTo>
                      <a:pt x="7537" y="0"/>
                    </a:lnTo>
                    <a:lnTo>
                      <a:pt x="5884" y="1766"/>
                    </a:lnTo>
                    <a:lnTo>
                      <a:pt x="5809" y="1846"/>
                    </a:lnTo>
                    <a:lnTo>
                      <a:pt x="5733" y="1924"/>
                    </a:lnTo>
                    <a:lnTo>
                      <a:pt x="5659" y="2002"/>
                    </a:lnTo>
                    <a:lnTo>
                      <a:pt x="5586" y="2078"/>
                    </a:lnTo>
                    <a:lnTo>
                      <a:pt x="5513" y="2151"/>
                    </a:lnTo>
                    <a:lnTo>
                      <a:pt x="5440" y="2224"/>
                    </a:lnTo>
                    <a:lnTo>
                      <a:pt x="5367" y="2295"/>
                    </a:lnTo>
                    <a:lnTo>
                      <a:pt x="5293" y="2363"/>
                    </a:lnTo>
                    <a:lnTo>
                      <a:pt x="5219" y="2430"/>
                    </a:lnTo>
                    <a:lnTo>
                      <a:pt x="5146" y="2495"/>
                    </a:lnTo>
                    <a:lnTo>
                      <a:pt x="5072" y="2558"/>
                    </a:lnTo>
                    <a:lnTo>
                      <a:pt x="4997" y="2620"/>
                    </a:lnTo>
                    <a:lnTo>
                      <a:pt x="4921" y="2679"/>
                    </a:lnTo>
                    <a:lnTo>
                      <a:pt x="4845" y="2736"/>
                    </a:lnTo>
                    <a:lnTo>
                      <a:pt x="4767" y="2790"/>
                    </a:lnTo>
                    <a:lnTo>
                      <a:pt x="4689" y="2841"/>
                    </a:lnTo>
                    <a:lnTo>
                      <a:pt x="4609" y="2891"/>
                    </a:lnTo>
                    <a:lnTo>
                      <a:pt x="4528" y="2939"/>
                    </a:lnTo>
                    <a:lnTo>
                      <a:pt x="4446" y="2984"/>
                    </a:lnTo>
                    <a:lnTo>
                      <a:pt x="4361" y="3026"/>
                    </a:lnTo>
                    <a:lnTo>
                      <a:pt x="4275" y="3065"/>
                    </a:lnTo>
                    <a:lnTo>
                      <a:pt x="4187" y="3103"/>
                    </a:lnTo>
                    <a:lnTo>
                      <a:pt x="4097" y="3138"/>
                    </a:lnTo>
                    <a:lnTo>
                      <a:pt x="4005" y="3168"/>
                    </a:lnTo>
                    <a:lnTo>
                      <a:pt x="3911" y="3198"/>
                    </a:lnTo>
                    <a:lnTo>
                      <a:pt x="3813" y="3223"/>
                    </a:lnTo>
                    <a:lnTo>
                      <a:pt x="3715" y="3245"/>
                    </a:lnTo>
                    <a:lnTo>
                      <a:pt x="3613" y="3266"/>
                    </a:lnTo>
                    <a:lnTo>
                      <a:pt x="3507" y="3282"/>
                    </a:lnTo>
                    <a:lnTo>
                      <a:pt x="3401" y="3295"/>
                    </a:lnTo>
                    <a:lnTo>
                      <a:pt x="3290" y="3306"/>
                    </a:lnTo>
                    <a:lnTo>
                      <a:pt x="3176" y="3313"/>
                    </a:lnTo>
                    <a:lnTo>
                      <a:pt x="3071" y="3317"/>
                    </a:lnTo>
                    <a:lnTo>
                      <a:pt x="2965" y="3317"/>
                    </a:lnTo>
                    <a:lnTo>
                      <a:pt x="2856" y="3316"/>
                    </a:lnTo>
                    <a:lnTo>
                      <a:pt x="2747" y="3312"/>
                    </a:lnTo>
                    <a:lnTo>
                      <a:pt x="2636" y="3305"/>
                    </a:lnTo>
                    <a:lnTo>
                      <a:pt x="2525" y="3294"/>
                    </a:lnTo>
                    <a:lnTo>
                      <a:pt x="2414" y="3282"/>
                    </a:lnTo>
                    <a:lnTo>
                      <a:pt x="2302" y="3268"/>
                    </a:lnTo>
                    <a:lnTo>
                      <a:pt x="2190" y="3250"/>
                    </a:lnTo>
                    <a:lnTo>
                      <a:pt x="2078" y="3230"/>
                    </a:lnTo>
                    <a:lnTo>
                      <a:pt x="1967" y="3207"/>
                    </a:lnTo>
                    <a:lnTo>
                      <a:pt x="1857" y="3181"/>
                    </a:lnTo>
                    <a:lnTo>
                      <a:pt x="1748" y="3153"/>
                    </a:lnTo>
                    <a:lnTo>
                      <a:pt x="1640" y="3122"/>
                    </a:lnTo>
                    <a:lnTo>
                      <a:pt x="1533" y="3089"/>
                    </a:lnTo>
                    <a:lnTo>
                      <a:pt x="1430" y="3052"/>
                    </a:lnTo>
                    <a:lnTo>
                      <a:pt x="1327" y="3013"/>
                    </a:lnTo>
                    <a:lnTo>
                      <a:pt x="1226" y="2972"/>
                    </a:lnTo>
                    <a:lnTo>
                      <a:pt x="1130" y="2927"/>
                    </a:lnTo>
                    <a:lnTo>
                      <a:pt x="1035" y="2879"/>
                    </a:lnTo>
                    <a:lnTo>
                      <a:pt x="944" y="2829"/>
                    </a:lnTo>
                    <a:lnTo>
                      <a:pt x="855" y="2776"/>
                    </a:lnTo>
                    <a:lnTo>
                      <a:pt x="771" y="2720"/>
                    </a:lnTo>
                    <a:lnTo>
                      <a:pt x="691" y="2662"/>
                    </a:lnTo>
                    <a:lnTo>
                      <a:pt x="614" y="2601"/>
                    </a:lnTo>
                    <a:lnTo>
                      <a:pt x="543" y="2537"/>
                    </a:lnTo>
                    <a:lnTo>
                      <a:pt x="476" y="2470"/>
                    </a:lnTo>
                    <a:lnTo>
                      <a:pt x="414" y="2401"/>
                    </a:lnTo>
                    <a:lnTo>
                      <a:pt x="357" y="2327"/>
                    </a:lnTo>
                    <a:lnTo>
                      <a:pt x="306" y="2252"/>
                    </a:lnTo>
                    <a:lnTo>
                      <a:pt x="261" y="2174"/>
                    </a:lnTo>
                    <a:lnTo>
                      <a:pt x="221" y="2092"/>
                    </a:lnTo>
                    <a:lnTo>
                      <a:pt x="201" y="2160"/>
                    </a:lnTo>
                    <a:lnTo>
                      <a:pt x="181" y="2226"/>
                    </a:lnTo>
                    <a:lnTo>
                      <a:pt x="162" y="2293"/>
                    </a:lnTo>
                    <a:lnTo>
                      <a:pt x="144" y="2360"/>
                    </a:lnTo>
                    <a:lnTo>
                      <a:pt x="125" y="2427"/>
                    </a:lnTo>
                    <a:lnTo>
                      <a:pt x="109" y="2495"/>
                    </a:lnTo>
                    <a:lnTo>
                      <a:pt x="93" y="2563"/>
                    </a:lnTo>
                    <a:lnTo>
                      <a:pt x="78" y="2631"/>
                    </a:lnTo>
                    <a:lnTo>
                      <a:pt x="63" y="2699"/>
                    </a:lnTo>
                    <a:lnTo>
                      <a:pt x="51" y="2766"/>
                    </a:lnTo>
                    <a:lnTo>
                      <a:pt x="39" y="2834"/>
                    </a:lnTo>
                    <a:lnTo>
                      <a:pt x="29" y="2902"/>
                    </a:lnTo>
                    <a:lnTo>
                      <a:pt x="21" y="2971"/>
                    </a:lnTo>
                    <a:lnTo>
                      <a:pt x="14" y="3039"/>
                    </a:lnTo>
                    <a:lnTo>
                      <a:pt x="8" y="3107"/>
                    </a:lnTo>
                    <a:lnTo>
                      <a:pt x="3" y="3175"/>
                    </a:lnTo>
                    <a:lnTo>
                      <a:pt x="1" y="3243"/>
                    </a:lnTo>
                    <a:lnTo>
                      <a:pt x="0" y="3311"/>
                    </a:lnTo>
                    <a:lnTo>
                      <a:pt x="2" y="3379"/>
                    </a:lnTo>
                    <a:lnTo>
                      <a:pt x="6" y="3446"/>
                    </a:lnTo>
                    <a:lnTo>
                      <a:pt x="12" y="3514"/>
                    </a:lnTo>
                    <a:lnTo>
                      <a:pt x="20" y="3581"/>
                    </a:lnTo>
                    <a:lnTo>
                      <a:pt x="30" y="3649"/>
                    </a:lnTo>
                    <a:lnTo>
                      <a:pt x="42" y="3716"/>
                    </a:lnTo>
                    <a:lnTo>
                      <a:pt x="57" y="3782"/>
                    </a:lnTo>
                    <a:lnTo>
                      <a:pt x="76" y="3848"/>
                    </a:lnTo>
                    <a:lnTo>
                      <a:pt x="96" y="3914"/>
                    </a:lnTo>
                    <a:lnTo>
                      <a:pt x="118" y="3980"/>
                    </a:lnTo>
                    <a:lnTo>
                      <a:pt x="145" y="4045"/>
                    </a:lnTo>
                    <a:lnTo>
                      <a:pt x="173" y="4111"/>
                    </a:lnTo>
                    <a:lnTo>
                      <a:pt x="205" y="4176"/>
                    </a:lnTo>
                    <a:lnTo>
                      <a:pt x="239" y="4240"/>
                    </a:lnTo>
                    <a:lnTo>
                      <a:pt x="318" y="4323"/>
                    </a:lnTo>
                    <a:lnTo>
                      <a:pt x="399" y="4405"/>
                    </a:lnTo>
                    <a:lnTo>
                      <a:pt x="482" y="4482"/>
                    </a:lnTo>
                    <a:lnTo>
                      <a:pt x="568" y="4557"/>
                    </a:lnTo>
                    <a:lnTo>
                      <a:pt x="655" y="4630"/>
                    </a:lnTo>
                    <a:lnTo>
                      <a:pt x="745" y="4700"/>
                    </a:lnTo>
                    <a:lnTo>
                      <a:pt x="838" y="4766"/>
                    </a:lnTo>
                    <a:lnTo>
                      <a:pt x="933" y="4830"/>
                    </a:lnTo>
                    <a:lnTo>
                      <a:pt x="1029" y="4890"/>
                    </a:lnTo>
                    <a:lnTo>
                      <a:pt x="1128" y="4948"/>
                    </a:lnTo>
                    <a:lnTo>
                      <a:pt x="1228" y="5002"/>
                    </a:lnTo>
                    <a:lnTo>
                      <a:pt x="1331" y="5054"/>
                    </a:lnTo>
                    <a:lnTo>
                      <a:pt x="1435" y="5102"/>
                    </a:lnTo>
                    <a:lnTo>
                      <a:pt x="1541" y="5147"/>
                    </a:lnTo>
                    <a:lnTo>
                      <a:pt x="1649" y="5187"/>
                    </a:lnTo>
                    <a:lnTo>
                      <a:pt x="1759" y="5226"/>
                    </a:lnTo>
                    <a:lnTo>
                      <a:pt x="1871" y="5261"/>
                    </a:lnTo>
                    <a:lnTo>
                      <a:pt x="1984" y="5291"/>
                    </a:lnTo>
                    <a:lnTo>
                      <a:pt x="2098" y="5319"/>
                    </a:lnTo>
                    <a:lnTo>
                      <a:pt x="2214" y="5343"/>
                    </a:lnTo>
                    <a:lnTo>
                      <a:pt x="2332" y="5362"/>
                    </a:lnTo>
                    <a:lnTo>
                      <a:pt x="2451" y="5380"/>
                    </a:lnTo>
                    <a:lnTo>
                      <a:pt x="2572" y="5392"/>
                    </a:lnTo>
                    <a:lnTo>
                      <a:pt x="2694" y="5401"/>
                    </a:lnTo>
                    <a:lnTo>
                      <a:pt x="2817" y="5406"/>
                    </a:lnTo>
                    <a:lnTo>
                      <a:pt x="2941" y="5407"/>
                    </a:lnTo>
                    <a:lnTo>
                      <a:pt x="3067" y="5405"/>
                    </a:lnTo>
                    <a:lnTo>
                      <a:pt x="3193" y="5398"/>
                    </a:lnTo>
                    <a:lnTo>
                      <a:pt x="3321" y="5387"/>
                    </a:lnTo>
                    <a:lnTo>
                      <a:pt x="3449" y="5372"/>
                    </a:lnTo>
                    <a:lnTo>
                      <a:pt x="3580" y="5353"/>
                    </a:lnTo>
                    <a:lnTo>
                      <a:pt x="3710" y="5330"/>
                    </a:lnTo>
                    <a:lnTo>
                      <a:pt x="3857" y="5298"/>
                    </a:lnTo>
                    <a:lnTo>
                      <a:pt x="3998" y="5262"/>
                    </a:lnTo>
                    <a:lnTo>
                      <a:pt x="4136" y="5220"/>
                    </a:lnTo>
                    <a:lnTo>
                      <a:pt x="4267" y="5174"/>
                    </a:lnTo>
                    <a:lnTo>
                      <a:pt x="4394" y="5124"/>
                    </a:lnTo>
                    <a:lnTo>
                      <a:pt x="4516" y="5068"/>
                    </a:lnTo>
                    <a:lnTo>
                      <a:pt x="4633" y="5009"/>
                    </a:lnTo>
                    <a:lnTo>
                      <a:pt x="4746" y="4945"/>
                    </a:lnTo>
                    <a:lnTo>
                      <a:pt x="4855" y="4877"/>
                    </a:lnTo>
                    <a:lnTo>
                      <a:pt x="4961" y="4805"/>
                    </a:lnTo>
                    <a:lnTo>
                      <a:pt x="5064" y="4728"/>
                    </a:lnTo>
                    <a:lnTo>
                      <a:pt x="5162" y="4649"/>
                    </a:lnTo>
                    <a:lnTo>
                      <a:pt x="5258" y="4564"/>
                    </a:lnTo>
                    <a:lnTo>
                      <a:pt x="5350" y="4476"/>
                    </a:lnTo>
                    <a:lnTo>
                      <a:pt x="5440" y="4384"/>
                    </a:lnTo>
                    <a:lnTo>
                      <a:pt x="5526" y="4289"/>
                    </a:lnTo>
                    <a:lnTo>
                      <a:pt x="5610" y="4190"/>
                    </a:lnTo>
                    <a:lnTo>
                      <a:pt x="5694" y="4088"/>
                    </a:lnTo>
                    <a:lnTo>
                      <a:pt x="5774" y="3982"/>
                    </a:lnTo>
                    <a:lnTo>
                      <a:pt x="5852" y="3873"/>
                    </a:lnTo>
                    <a:lnTo>
                      <a:pt x="5930" y="3761"/>
                    </a:lnTo>
                    <a:lnTo>
                      <a:pt x="6005" y="3646"/>
                    </a:lnTo>
                    <a:lnTo>
                      <a:pt x="6079" y="3527"/>
                    </a:lnTo>
                    <a:lnTo>
                      <a:pt x="6153" y="3406"/>
                    </a:lnTo>
                    <a:lnTo>
                      <a:pt x="6225" y="3282"/>
                    </a:lnTo>
                    <a:lnTo>
                      <a:pt x="6298" y="3156"/>
                    </a:lnTo>
                    <a:lnTo>
                      <a:pt x="6370" y="3027"/>
                    </a:lnTo>
                    <a:lnTo>
                      <a:pt x="6442" y="2894"/>
                    </a:lnTo>
                    <a:lnTo>
                      <a:pt x="6513" y="2760"/>
                    </a:lnTo>
                    <a:lnTo>
                      <a:pt x="6585" y="2624"/>
                    </a:lnTo>
                    <a:lnTo>
                      <a:pt x="6657" y="2484"/>
                    </a:lnTo>
                    <a:lnTo>
                      <a:pt x="6731" y="2343"/>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5" name="Freeform 36"/>
              <p:cNvSpPr>
                <a:spLocks/>
              </p:cNvSpPr>
              <p:nvPr/>
            </p:nvSpPr>
            <p:spPr bwMode="auto">
              <a:xfrm rot="5650411">
                <a:off x="6586249" y="2403148"/>
                <a:ext cx="8703" cy="67331"/>
              </a:xfrm>
              <a:custGeom>
                <a:avLst/>
                <a:gdLst/>
                <a:ahLst/>
                <a:cxnLst>
                  <a:cxn ang="0">
                    <a:pos x="161" y="1472"/>
                  </a:cxn>
                  <a:cxn ang="0">
                    <a:pos x="226" y="1340"/>
                  </a:cxn>
                  <a:cxn ang="0">
                    <a:pos x="282" y="1211"/>
                  </a:cxn>
                  <a:cxn ang="0">
                    <a:pos x="305" y="1146"/>
                  </a:cxn>
                  <a:cxn ang="0">
                    <a:pos x="327" y="1082"/>
                  </a:cxn>
                  <a:cxn ang="0">
                    <a:pos x="346" y="1017"/>
                  </a:cxn>
                  <a:cxn ang="0">
                    <a:pos x="361" y="952"/>
                  </a:cxn>
                  <a:cxn ang="0">
                    <a:pos x="372" y="887"/>
                  </a:cxn>
                  <a:cxn ang="0">
                    <a:pos x="380" y="820"/>
                  </a:cxn>
                  <a:cxn ang="0">
                    <a:pos x="384" y="753"/>
                  </a:cxn>
                  <a:cxn ang="0">
                    <a:pos x="384" y="683"/>
                  </a:cxn>
                  <a:cxn ang="0">
                    <a:pos x="379" y="613"/>
                  </a:cxn>
                  <a:cxn ang="0">
                    <a:pos x="370" y="541"/>
                  </a:cxn>
                  <a:cxn ang="0">
                    <a:pos x="356" y="468"/>
                  </a:cxn>
                  <a:cxn ang="0">
                    <a:pos x="337" y="391"/>
                  </a:cxn>
                  <a:cxn ang="0">
                    <a:pos x="302" y="281"/>
                  </a:cxn>
                  <a:cxn ang="0">
                    <a:pos x="262" y="180"/>
                  </a:cxn>
                  <a:cxn ang="0">
                    <a:pos x="221" y="86"/>
                  </a:cxn>
                  <a:cxn ang="0">
                    <a:pos x="175" y="0"/>
                  </a:cxn>
                  <a:cxn ang="0">
                    <a:pos x="198" y="73"/>
                  </a:cxn>
                  <a:cxn ang="0">
                    <a:pos x="219" y="145"/>
                  </a:cxn>
                  <a:cxn ang="0">
                    <a:pos x="234" y="219"/>
                  </a:cxn>
                  <a:cxn ang="0">
                    <a:pos x="244" y="294"/>
                  </a:cxn>
                  <a:cxn ang="0">
                    <a:pos x="250" y="369"/>
                  </a:cxn>
                  <a:cxn ang="0">
                    <a:pos x="252" y="444"/>
                  </a:cxn>
                  <a:cxn ang="0">
                    <a:pos x="248" y="519"/>
                  </a:cxn>
                  <a:cxn ang="0">
                    <a:pos x="241" y="595"/>
                  </a:cxn>
                  <a:cxn ang="0">
                    <a:pos x="228" y="670"/>
                  </a:cxn>
                  <a:cxn ang="0">
                    <a:pos x="211" y="744"/>
                  </a:cxn>
                  <a:cxn ang="0">
                    <a:pos x="187" y="818"/>
                  </a:cxn>
                  <a:cxn ang="0">
                    <a:pos x="160" y="891"/>
                  </a:cxn>
                  <a:cxn ang="0">
                    <a:pos x="128" y="963"/>
                  </a:cxn>
                  <a:cxn ang="0">
                    <a:pos x="91" y="1033"/>
                  </a:cxn>
                  <a:cxn ang="0">
                    <a:pos x="48" y="1104"/>
                  </a:cxn>
                  <a:cxn ang="0">
                    <a:pos x="0" y="1171"/>
                  </a:cxn>
                </a:cxnLst>
                <a:rect l="0" t="0" r="r" b="b"/>
                <a:pathLst>
                  <a:path w="385" h="1575">
                    <a:moveTo>
                      <a:pt x="109" y="1575"/>
                    </a:moveTo>
                    <a:lnTo>
                      <a:pt x="161" y="1472"/>
                    </a:lnTo>
                    <a:lnTo>
                      <a:pt x="194" y="1406"/>
                    </a:lnTo>
                    <a:lnTo>
                      <a:pt x="226" y="1340"/>
                    </a:lnTo>
                    <a:lnTo>
                      <a:pt x="254" y="1276"/>
                    </a:lnTo>
                    <a:lnTo>
                      <a:pt x="282" y="1211"/>
                    </a:lnTo>
                    <a:lnTo>
                      <a:pt x="294" y="1179"/>
                    </a:lnTo>
                    <a:lnTo>
                      <a:pt x="305" y="1146"/>
                    </a:lnTo>
                    <a:lnTo>
                      <a:pt x="316" y="1114"/>
                    </a:lnTo>
                    <a:lnTo>
                      <a:pt x="327" y="1082"/>
                    </a:lnTo>
                    <a:lnTo>
                      <a:pt x="337" y="1050"/>
                    </a:lnTo>
                    <a:lnTo>
                      <a:pt x="346" y="1017"/>
                    </a:lnTo>
                    <a:lnTo>
                      <a:pt x="354" y="985"/>
                    </a:lnTo>
                    <a:lnTo>
                      <a:pt x="361" y="952"/>
                    </a:lnTo>
                    <a:lnTo>
                      <a:pt x="367" y="919"/>
                    </a:lnTo>
                    <a:lnTo>
                      <a:pt x="372" y="887"/>
                    </a:lnTo>
                    <a:lnTo>
                      <a:pt x="377" y="853"/>
                    </a:lnTo>
                    <a:lnTo>
                      <a:pt x="380" y="820"/>
                    </a:lnTo>
                    <a:lnTo>
                      <a:pt x="383" y="786"/>
                    </a:lnTo>
                    <a:lnTo>
                      <a:pt x="384" y="753"/>
                    </a:lnTo>
                    <a:lnTo>
                      <a:pt x="385" y="718"/>
                    </a:lnTo>
                    <a:lnTo>
                      <a:pt x="384" y="683"/>
                    </a:lnTo>
                    <a:lnTo>
                      <a:pt x="382" y="649"/>
                    </a:lnTo>
                    <a:lnTo>
                      <a:pt x="379" y="613"/>
                    </a:lnTo>
                    <a:lnTo>
                      <a:pt x="375" y="578"/>
                    </a:lnTo>
                    <a:lnTo>
                      <a:pt x="370" y="541"/>
                    </a:lnTo>
                    <a:lnTo>
                      <a:pt x="364" y="504"/>
                    </a:lnTo>
                    <a:lnTo>
                      <a:pt x="356" y="468"/>
                    </a:lnTo>
                    <a:lnTo>
                      <a:pt x="347" y="430"/>
                    </a:lnTo>
                    <a:lnTo>
                      <a:pt x="337" y="391"/>
                    </a:lnTo>
                    <a:lnTo>
                      <a:pt x="319" y="335"/>
                    </a:lnTo>
                    <a:lnTo>
                      <a:pt x="302" y="281"/>
                    </a:lnTo>
                    <a:lnTo>
                      <a:pt x="283" y="229"/>
                    </a:lnTo>
                    <a:lnTo>
                      <a:pt x="262" y="180"/>
                    </a:lnTo>
                    <a:lnTo>
                      <a:pt x="242" y="132"/>
                    </a:lnTo>
                    <a:lnTo>
                      <a:pt x="221" y="86"/>
                    </a:lnTo>
                    <a:lnTo>
                      <a:pt x="198" y="42"/>
                    </a:lnTo>
                    <a:lnTo>
                      <a:pt x="175" y="0"/>
                    </a:lnTo>
                    <a:lnTo>
                      <a:pt x="187" y="36"/>
                    </a:lnTo>
                    <a:lnTo>
                      <a:pt x="198" y="73"/>
                    </a:lnTo>
                    <a:lnTo>
                      <a:pt x="210" y="109"/>
                    </a:lnTo>
                    <a:lnTo>
                      <a:pt x="219" y="145"/>
                    </a:lnTo>
                    <a:lnTo>
                      <a:pt x="227" y="183"/>
                    </a:lnTo>
                    <a:lnTo>
                      <a:pt x="234" y="219"/>
                    </a:lnTo>
                    <a:lnTo>
                      <a:pt x="239" y="257"/>
                    </a:lnTo>
                    <a:lnTo>
                      <a:pt x="244" y="294"/>
                    </a:lnTo>
                    <a:lnTo>
                      <a:pt x="248" y="331"/>
                    </a:lnTo>
                    <a:lnTo>
                      <a:pt x="250" y="369"/>
                    </a:lnTo>
                    <a:lnTo>
                      <a:pt x="251" y="407"/>
                    </a:lnTo>
                    <a:lnTo>
                      <a:pt x="252" y="444"/>
                    </a:lnTo>
                    <a:lnTo>
                      <a:pt x="250" y="482"/>
                    </a:lnTo>
                    <a:lnTo>
                      <a:pt x="248" y="519"/>
                    </a:lnTo>
                    <a:lnTo>
                      <a:pt x="245" y="557"/>
                    </a:lnTo>
                    <a:lnTo>
                      <a:pt x="241" y="595"/>
                    </a:lnTo>
                    <a:lnTo>
                      <a:pt x="235" y="632"/>
                    </a:lnTo>
                    <a:lnTo>
                      <a:pt x="228" y="670"/>
                    </a:lnTo>
                    <a:lnTo>
                      <a:pt x="220" y="707"/>
                    </a:lnTo>
                    <a:lnTo>
                      <a:pt x="211" y="744"/>
                    </a:lnTo>
                    <a:lnTo>
                      <a:pt x="199" y="781"/>
                    </a:lnTo>
                    <a:lnTo>
                      <a:pt x="187" y="818"/>
                    </a:lnTo>
                    <a:lnTo>
                      <a:pt x="175" y="854"/>
                    </a:lnTo>
                    <a:lnTo>
                      <a:pt x="160" y="891"/>
                    </a:lnTo>
                    <a:lnTo>
                      <a:pt x="144" y="928"/>
                    </a:lnTo>
                    <a:lnTo>
                      <a:pt x="128" y="963"/>
                    </a:lnTo>
                    <a:lnTo>
                      <a:pt x="110" y="999"/>
                    </a:lnTo>
                    <a:lnTo>
                      <a:pt x="91" y="1033"/>
                    </a:lnTo>
                    <a:lnTo>
                      <a:pt x="69" y="1069"/>
                    </a:lnTo>
                    <a:lnTo>
                      <a:pt x="48" y="1104"/>
                    </a:lnTo>
                    <a:lnTo>
                      <a:pt x="25" y="1137"/>
                    </a:lnTo>
                    <a:lnTo>
                      <a:pt x="0" y="1171"/>
                    </a:lnTo>
                    <a:lnTo>
                      <a:pt x="109" y="1575"/>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6" name="Freeform 37"/>
              <p:cNvSpPr>
                <a:spLocks/>
              </p:cNvSpPr>
              <p:nvPr/>
            </p:nvSpPr>
            <p:spPr bwMode="auto">
              <a:xfrm rot="5650411">
                <a:off x="6596163" y="2368893"/>
                <a:ext cx="56831" cy="76114"/>
              </a:xfrm>
              <a:custGeom>
                <a:avLst/>
                <a:gdLst/>
                <a:ahLst/>
                <a:cxnLst>
                  <a:cxn ang="0">
                    <a:pos x="2051" y="299"/>
                  </a:cxn>
                  <a:cxn ang="0">
                    <a:pos x="1965" y="264"/>
                  </a:cxn>
                  <a:cxn ang="0">
                    <a:pos x="1830" y="216"/>
                  </a:cxn>
                  <a:cxn ang="0">
                    <a:pos x="1639" y="155"/>
                  </a:cxn>
                  <a:cxn ang="0">
                    <a:pos x="1438" y="94"/>
                  </a:cxn>
                  <a:cxn ang="0">
                    <a:pos x="1307" y="52"/>
                  </a:cxn>
                  <a:cxn ang="0">
                    <a:pos x="1253" y="36"/>
                  </a:cxn>
                  <a:cxn ang="0">
                    <a:pos x="1200" y="21"/>
                  </a:cxn>
                  <a:cxn ang="0">
                    <a:pos x="1147" y="7"/>
                  </a:cxn>
                  <a:cxn ang="0">
                    <a:pos x="1083" y="8"/>
                  </a:cxn>
                  <a:cxn ang="0">
                    <a:pos x="1006" y="28"/>
                  </a:cxn>
                  <a:cxn ang="0">
                    <a:pos x="928" y="56"/>
                  </a:cxn>
                  <a:cxn ang="0">
                    <a:pos x="850" y="88"/>
                  </a:cxn>
                  <a:cxn ang="0">
                    <a:pos x="771" y="126"/>
                  </a:cxn>
                  <a:cxn ang="0">
                    <a:pos x="694" y="169"/>
                  </a:cxn>
                  <a:cxn ang="0">
                    <a:pos x="617" y="215"/>
                  </a:cxn>
                  <a:cxn ang="0">
                    <a:pos x="542" y="265"/>
                  </a:cxn>
                  <a:cxn ang="0">
                    <a:pos x="468" y="318"/>
                  </a:cxn>
                  <a:cxn ang="0">
                    <a:pos x="396" y="373"/>
                  </a:cxn>
                  <a:cxn ang="0">
                    <a:pos x="326" y="430"/>
                  </a:cxn>
                  <a:cxn ang="0">
                    <a:pos x="259" y="488"/>
                  </a:cxn>
                  <a:cxn ang="0">
                    <a:pos x="165" y="577"/>
                  </a:cxn>
                  <a:cxn ang="0">
                    <a:pos x="51" y="693"/>
                  </a:cxn>
                  <a:cxn ang="0">
                    <a:pos x="90" y="766"/>
                  </a:cxn>
                  <a:cxn ang="0">
                    <a:pos x="269" y="804"/>
                  </a:cxn>
                  <a:cxn ang="0">
                    <a:pos x="447" y="846"/>
                  </a:cxn>
                  <a:cxn ang="0">
                    <a:pos x="623" y="893"/>
                  </a:cxn>
                  <a:cxn ang="0">
                    <a:pos x="796" y="943"/>
                  </a:cxn>
                  <a:cxn ang="0">
                    <a:pos x="964" y="998"/>
                  </a:cxn>
                  <a:cxn ang="0">
                    <a:pos x="1129" y="1057"/>
                  </a:cxn>
                  <a:cxn ang="0">
                    <a:pos x="1290" y="1119"/>
                  </a:cxn>
                  <a:cxn ang="0">
                    <a:pos x="1444" y="1185"/>
                  </a:cxn>
                  <a:cxn ang="0">
                    <a:pos x="1594" y="1255"/>
                  </a:cxn>
                  <a:cxn ang="0">
                    <a:pos x="1737" y="1329"/>
                  </a:cxn>
                  <a:cxn ang="0">
                    <a:pos x="1873" y="1406"/>
                  </a:cxn>
                  <a:cxn ang="0">
                    <a:pos x="2002" y="1485"/>
                  </a:cxn>
                  <a:cxn ang="0">
                    <a:pos x="2123" y="1569"/>
                  </a:cxn>
                  <a:cxn ang="0">
                    <a:pos x="2236" y="1655"/>
                  </a:cxn>
                  <a:cxn ang="0">
                    <a:pos x="2340" y="1745"/>
                  </a:cxn>
                  <a:cxn ang="0">
                    <a:pos x="2415" y="1745"/>
                  </a:cxn>
                  <a:cxn ang="0">
                    <a:pos x="2463" y="1651"/>
                  </a:cxn>
                  <a:cxn ang="0">
                    <a:pos x="2500" y="1555"/>
                  </a:cxn>
                  <a:cxn ang="0">
                    <a:pos x="2528" y="1455"/>
                  </a:cxn>
                  <a:cxn ang="0">
                    <a:pos x="2546" y="1354"/>
                  </a:cxn>
                  <a:cxn ang="0">
                    <a:pos x="2555" y="1252"/>
                  </a:cxn>
                  <a:cxn ang="0">
                    <a:pos x="2555" y="1150"/>
                  </a:cxn>
                  <a:cxn ang="0">
                    <a:pos x="2545" y="1049"/>
                  </a:cxn>
                  <a:cxn ang="0">
                    <a:pos x="2526" y="949"/>
                  </a:cxn>
                  <a:cxn ang="0">
                    <a:pos x="2498" y="850"/>
                  </a:cxn>
                  <a:cxn ang="0">
                    <a:pos x="2461" y="756"/>
                  </a:cxn>
                  <a:cxn ang="0">
                    <a:pos x="2414" y="664"/>
                  </a:cxn>
                  <a:cxn ang="0">
                    <a:pos x="2358" y="577"/>
                  </a:cxn>
                  <a:cxn ang="0">
                    <a:pos x="2294" y="495"/>
                  </a:cxn>
                  <a:cxn ang="0">
                    <a:pos x="2220" y="419"/>
                  </a:cxn>
                  <a:cxn ang="0">
                    <a:pos x="2139" y="350"/>
                  </a:cxn>
                </a:cxnLst>
                <a:rect l="0" t="0" r="r" b="b"/>
                <a:pathLst>
                  <a:path w="2556" h="1791">
                    <a:moveTo>
                      <a:pt x="2094" y="317"/>
                    </a:moveTo>
                    <a:lnTo>
                      <a:pt x="2051" y="299"/>
                    </a:lnTo>
                    <a:lnTo>
                      <a:pt x="2008" y="281"/>
                    </a:lnTo>
                    <a:lnTo>
                      <a:pt x="1965" y="264"/>
                    </a:lnTo>
                    <a:lnTo>
                      <a:pt x="1921" y="248"/>
                    </a:lnTo>
                    <a:lnTo>
                      <a:pt x="1830" y="216"/>
                    </a:lnTo>
                    <a:lnTo>
                      <a:pt x="1736" y="186"/>
                    </a:lnTo>
                    <a:lnTo>
                      <a:pt x="1639" y="155"/>
                    </a:lnTo>
                    <a:lnTo>
                      <a:pt x="1540" y="125"/>
                    </a:lnTo>
                    <a:lnTo>
                      <a:pt x="1438" y="94"/>
                    </a:lnTo>
                    <a:lnTo>
                      <a:pt x="1335" y="62"/>
                    </a:lnTo>
                    <a:lnTo>
                      <a:pt x="1307" y="52"/>
                    </a:lnTo>
                    <a:lnTo>
                      <a:pt x="1280" y="44"/>
                    </a:lnTo>
                    <a:lnTo>
                      <a:pt x="1253" y="36"/>
                    </a:lnTo>
                    <a:lnTo>
                      <a:pt x="1227" y="29"/>
                    </a:lnTo>
                    <a:lnTo>
                      <a:pt x="1200" y="21"/>
                    </a:lnTo>
                    <a:lnTo>
                      <a:pt x="1174" y="14"/>
                    </a:lnTo>
                    <a:lnTo>
                      <a:pt x="1147" y="7"/>
                    </a:lnTo>
                    <a:lnTo>
                      <a:pt x="1122" y="0"/>
                    </a:lnTo>
                    <a:lnTo>
                      <a:pt x="1083" y="8"/>
                    </a:lnTo>
                    <a:lnTo>
                      <a:pt x="1045" y="17"/>
                    </a:lnTo>
                    <a:lnTo>
                      <a:pt x="1006" y="28"/>
                    </a:lnTo>
                    <a:lnTo>
                      <a:pt x="968" y="41"/>
                    </a:lnTo>
                    <a:lnTo>
                      <a:pt x="928" y="56"/>
                    </a:lnTo>
                    <a:lnTo>
                      <a:pt x="889" y="71"/>
                    </a:lnTo>
                    <a:lnTo>
                      <a:pt x="850" y="88"/>
                    </a:lnTo>
                    <a:lnTo>
                      <a:pt x="811" y="106"/>
                    </a:lnTo>
                    <a:lnTo>
                      <a:pt x="771" y="126"/>
                    </a:lnTo>
                    <a:lnTo>
                      <a:pt x="733" y="147"/>
                    </a:lnTo>
                    <a:lnTo>
                      <a:pt x="694" y="169"/>
                    </a:lnTo>
                    <a:lnTo>
                      <a:pt x="655" y="192"/>
                    </a:lnTo>
                    <a:lnTo>
                      <a:pt x="617" y="215"/>
                    </a:lnTo>
                    <a:lnTo>
                      <a:pt x="579" y="240"/>
                    </a:lnTo>
                    <a:lnTo>
                      <a:pt x="542" y="265"/>
                    </a:lnTo>
                    <a:lnTo>
                      <a:pt x="505" y="292"/>
                    </a:lnTo>
                    <a:lnTo>
                      <a:pt x="468" y="318"/>
                    </a:lnTo>
                    <a:lnTo>
                      <a:pt x="432" y="346"/>
                    </a:lnTo>
                    <a:lnTo>
                      <a:pt x="396" y="373"/>
                    </a:lnTo>
                    <a:lnTo>
                      <a:pt x="361" y="402"/>
                    </a:lnTo>
                    <a:lnTo>
                      <a:pt x="326" y="430"/>
                    </a:lnTo>
                    <a:lnTo>
                      <a:pt x="293" y="460"/>
                    </a:lnTo>
                    <a:lnTo>
                      <a:pt x="259" y="488"/>
                    </a:lnTo>
                    <a:lnTo>
                      <a:pt x="227" y="518"/>
                    </a:lnTo>
                    <a:lnTo>
                      <a:pt x="165" y="577"/>
                    </a:lnTo>
                    <a:lnTo>
                      <a:pt x="106" y="635"/>
                    </a:lnTo>
                    <a:lnTo>
                      <a:pt x="51" y="693"/>
                    </a:lnTo>
                    <a:lnTo>
                      <a:pt x="0" y="749"/>
                    </a:lnTo>
                    <a:lnTo>
                      <a:pt x="90" y="766"/>
                    </a:lnTo>
                    <a:lnTo>
                      <a:pt x="180" y="784"/>
                    </a:lnTo>
                    <a:lnTo>
                      <a:pt x="269" y="804"/>
                    </a:lnTo>
                    <a:lnTo>
                      <a:pt x="359" y="825"/>
                    </a:lnTo>
                    <a:lnTo>
                      <a:pt x="447" y="846"/>
                    </a:lnTo>
                    <a:lnTo>
                      <a:pt x="536" y="869"/>
                    </a:lnTo>
                    <a:lnTo>
                      <a:pt x="623" y="893"/>
                    </a:lnTo>
                    <a:lnTo>
                      <a:pt x="709" y="918"/>
                    </a:lnTo>
                    <a:lnTo>
                      <a:pt x="796" y="943"/>
                    </a:lnTo>
                    <a:lnTo>
                      <a:pt x="880" y="971"/>
                    </a:lnTo>
                    <a:lnTo>
                      <a:pt x="964" y="998"/>
                    </a:lnTo>
                    <a:lnTo>
                      <a:pt x="1047" y="1027"/>
                    </a:lnTo>
                    <a:lnTo>
                      <a:pt x="1129" y="1057"/>
                    </a:lnTo>
                    <a:lnTo>
                      <a:pt x="1209" y="1088"/>
                    </a:lnTo>
                    <a:lnTo>
                      <a:pt x="1290" y="1119"/>
                    </a:lnTo>
                    <a:lnTo>
                      <a:pt x="1368" y="1152"/>
                    </a:lnTo>
                    <a:lnTo>
                      <a:pt x="1444" y="1185"/>
                    </a:lnTo>
                    <a:lnTo>
                      <a:pt x="1520" y="1220"/>
                    </a:lnTo>
                    <a:lnTo>
                      <a:pt x="1594" y="1255"/>
                    </a:lnTo>
                    <a:lnTo>
                      <a:pt x="1666" y="1292"/>
                    </a:lnTo>
                    <a:lnTo>
                      <a:pt x="1737" y="1329"/>
                    </a:lnTo>
                    <a:lnTo>
                      <a:pt x="1806" y="1367"/>
                    </a:lnTo>
                    <a:lnTo>
                      <a:pt x="1873" y="1406"/>
                    </a:lnTo>
                    <a:lnTo>
                      <a:pt x="1938" y="1446"/>
                    </a:lnTo>
                    <a:lnTo>
                      <a:pt x="2002" y="1485"/>
                    </a:lnTo>
                    <a:lnTo>
                      <a:pt x="2063" y="1527"/>
                    </a:lnTo>
                    <a:lnTo>
                      <a:pt x="2123" y="1569"/>
                    </a:lnTo>
                    <a:lnTo>
                      <a:pt x="2181" y="1612"/>
                    </a:lnTo>
                    <a:lnTo>
                      <a:pt x="2236" y="1655"/>
                    </a:lnTo>
                    <a:lnTo>
                      <a:pt x="2289" y="1700"/>
                    </a:lnTo>
                    <a:lnTo>
                      <a:pt x="2340" y="1745"/>
                    </a:lnTo>
                    <a:lnTo>
                      <a:pt x="2388" y="1791"/>
                    </a:lnTo>
                    <a:lnTo>
                      <a:pt x="2415" y="1745"/>
                    </a:lnTo>
                    <a:lnTo>
                      <a:pt x="2440" y="1698"/>
                    </a:lnTo>
                    <a:lnTo>
                      <a:pt x="2463" y="1651"/>
                    </a:lnTo>
                    <a:lnTo>
                      <a:pt x="2482" y="1604"/>
                    </a:lnTo>
                    <a:lnTo>
                      <a:pt x="2500" y="1555"/>
                    </a:lnTo>
                    <a:lnTo>
                      <a:pt x="2516" y="1505"/>
                    </a:lnTo>
                    <a:lnTo>
                      <a:pt x="2528" y="1455"/>
                    </a:lnTo>
                    <a:lnTo>
                      <a:pt x="2539" y="1404"/>
                    </a:lnTo>
                    <a:lnTo>
                      <a:pt x="2546" y="1354"/>
                    </a:lnTo>
                    <a:lnTo>
                      <a:pt x="2552" y="1303"/>
                    </a:lnTo>
                    <a:lnTo>
                      <a:pt x="2555" y="1252"/>
                    </a:lnTo>
                    <a:lnTo>
                      <a:pt x="2556" y="1201"/>
                    </a:lnTo>
                    <a:lnTo>
                      <a:pt x="2555" y="1150"/>
                    </a:lnTo>
                    <a:lnTo>
                      <a:pt x="2551" y="1100"/>
                    </a:lnTo>
                    <a:lnTo>
                      <a:pt x="2545" y="1049"/>
                    </a:lnTo>
                    <a:lnTo>
                      <a:pt x="2537" y="998"/>
                    </a:lnTo>
                    <a:lnTo>
                      <a:pt x="2526" y="949"/>
                    </a:lnTo>
                    <a:lnTo>
                      <a:pt x="2514" y="899"/>
                    </a:lnTo>
                    <a:lnTo>
                      <a:pt x="2498" y="850"/>
                    </a:lnTo>
                    <a:lnTo>
                      <a:pt x="2480" y="803"/>
                    </a:lnTo>
                    <a:lnTo>
                      <a:pt x="2461" y="756"/>
                    </a:lnTo>
                    <a:lnTo>
                      <a:pt x="2438" y="709"/>
                    </a:lnTo>
                    <a:lnTo>
                      <a:pt x="2414" y="664"/>
                    </a:lnTo>
                    <a:lnTo>
                      <a:pt x="2388" y="620"/>
                    </a:lnTo>
                    <a:lnTo>
                      <a:pt x="2358" y="577"/>
                    </a:lnTo>
                    <a:lnTo>
                      <a:pt x="2327" y="535"/>
                    </a:lnTo>
                    <a:lnTo>
                      <a:pt x="2294" y="495"/>
                    </a:lnTo>
                    <a:lnTo>
                      <a:pt x="2259" y="457"/>
                    </a:lnTo>
                    <a:lnTo>
                      <a:pt x="2220" y="419"/>
                    </a:lnTo>
                    <a:lnTo>
                      <a:pt x="2180" y="383"/>
                    </a:lnTo>
                    <a:lnTo>
                      <a:pt x="2139" y="350"/>
                    </a:lnTo>
                    <a:lnTo>
                      <a:pt x="2094" y="3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7" name="Freeform 38"/>
              <p:cNvSpPr>
                <a:spLocks/>
              </p:cNvSpPr>
              <p:nvPr/>
            </p:nvSpPr>
            <p:spPr bwMode="auto">
              <a:xfrm rot="5650411">
                <a:off x="6620775" y="2345205"/>
                <a:ext cx="62975" cy="35129"/>
              </a:xfrm>
              <a:custGeom>
                <a:avLst/>
                <a:gdLst/>
                <a:ahLst/>
                <a:cxnLst>
                  <a:cxn ang="0">
                    <a:pos x="2776" y="11"/>
                  </a:cxn>
                  <a:cxn ang="0">
                    <a:pos x="2652" y="3"/>
                  </a:cxn>
                  <a:cxn ang="0">
                    <a:pos x="2530" y="0"/>
                  </a:cxn>
                  <a:cxn ang="0">
                    <a:pos x="2409" y="2"/>
                  </a:cxn>
                  <a:cxn ang="0">
                    <a:pos x="2288" y="9"/>
                  </a:cxn>
                  <a:cxn ang="0">
                    <a:pos x="2168" y="20"/>
                  </a:cxn>
                  <a:cxn ang="0">
                    <a:pos x="2047" y="35"/>
                  </a:cxn>
                  <a:cxn ang="0">
                    <a:pos x="1926" y="56"/>
                  </a:cxn>
                  <a:cxn ang="0">
                    <a:pos x="1804" y="80"/>
                  </a:cxn>
                  <a:cxn ang="0">
                    <a:pos x="1681" y="109"/>
                  </a:cxn>
                  <a:cxn ang="0">
                    <a:pos x="1555" y="141"/>
                  </a:cxn>
                  <a:cxn ang="0">
                    <a:pos x="1428" y="177"/>
                  </a:cxn>
                  <a:cxn ang="0">
                    <a:pos x="1232" y="238"/>
                  </a:cxn>
                  <a:cxn ang="0">
                    <a:pos x="960" y="329"/>
                  </a:cxn>
                  <a:cxn ang="0">
                    <a:pos x="772" y="398"/>
                  </a:cxn>
                  <a:cxn ang="0">
                    <a:pos x="676" y="438"/>
                  </a:cxn>
                  <a:cxn ang="0">
                    <a:pos x="578" y="485"/>
                  </a:cxn>
                  <a:cxn ang="0">
                    <a:pos x="478" y="537"/>
                  </a:cxn>
                  <a:cxn ang="0">
                    <a:pos x="375" y="595"/>
                  </a:cxn>
                  <a:cxn ang="0">
                    <a:pos x="269" y="657"/>
                  </a:cxn>
                  <a:cxn ang="0">
                    <a:pos x="163" y="725"/>
                  </a:cxn>
                  <a:cxn ang="0">
                    <a:pos x="54" y="799"/>
                  </a:cxn>
                  <a:cxn ang="0">
                    <a:pos x="52" y="826"/>
                  </a:cxn>
                  <a:cxn ang="0">
                    <a:pos x="160" y="806"/>
                  </a:cxn>
                  <a:cxn ang="0">
                    <a:pos x="269" y="788"/>
                  </a:cxn>
                  <a:cxn ang="0">
                    <a:pos x="381" y="773"/>
                  </a:cxn>
                  <a:cxn ang="0">
                    <a:pos x="495" y="762"/>
                  </a:cxn>
                  <a:cxn ang="0">
                    <a:pos x="612" y="753"/>
                  </a:cxn>
                  <a:cxn ang="0">
                    <a:pos x="730" y="746"/>
                  </a:cxn>
                  <a:cxn ang="0">
                    <a:pos x="850" y="742"/>
                  </a:cxn>
                  <a:cxn ang="0">
                    <a:pos x="972" y="741"/>
                  </a:cxn>
                  <a:cxn ang="0">
                    <a:pos x="1094" y="742"/>
                  </a:cxn>
                  <a:cxn ang="0">
                    <a:pos x="1218" y="746"/>
                  </a:cxn>
                  <a:cxn ang="0">
                    <a:pos x="1343" y="752"/>
                  </a:cxn>
                  <a:cxn ang="0">
                    <a:pos x="1531" y="766"/>
                  </a:cxn>
                  <a:cxn ang="0">
                    <a:pos x="1784" y="792"/>
                  </a:cxn>
                  <a:cxn ang="0">
                    <a:pos x="1947" y="764"/>
                  </a:cxn>
                  <a:cxn ang="0">
                    <a:pos x="2030" y="666"/>
                  </a:cxn>
                  <a:cxn ang="0">
                    <a:pos x="2128" y="562"/>
                  </a:cxn>
                  <a:cxn ang="0">
                    <a:pos x="2236" y="456"/>
                  </a:cxn>
                  <a:cxn ang="0">
                    <a:pos x="2356" y="350"/>
                  </a:cxn>
                  <a:cxn ang="0">
                    <a:pos x="2485" y="245"/>
                  </a:cxn>
                  <a:cxn ang="0">
                    <a:pos x="2587" y="171"/>
                  </a:cxn>
                  <a:cxn ang="0">
                    <a:pos x="2657" y="124"/>
                  </a:cxn>
                  <a:cxn ang="0">
                    <a:pos x="2729" y="79"/>
                  </a:cxn>
                  <a:cxn ang="0">
                    <a:pos x="2801" y="37"/>
                  </a:cxn>
                </a:cxnLst>
                <a:rect l="0" t="0" r="r" b="b"/>
                <a:pathLst>
                  <a:path w="2838" h="836">
                    <a:moveTo>
                      <a:pt x="2838" y="17"/>
                    </a:moveTo>
                    <a:lnTo>
                      <a:pt x="2776" y="11"/>
                    </a:lnTo>
                    <a:lnTo>
                      <a:pt x="2714" y="7"/>
                    </a:lnTo>
                    <a:lnTo>
                      <a:pt x="2652" y="3"/>
                    </a:lnTo>
                    <a:lnTo>
                      <a:pt x="2591" y="1"/>
                    </a:lnTo>
                    <a:lnTo>
                      <a:pt x="2530" y="0"/>
                    </a:lnTo>
                    <a:lnTo>
                      <a:pt x="2469" y="0"/>
                    </a:lnTo>
                    <a:lnTo>
                      <a:pt x="2409" y="2"/>
                    </a:lnTo>
                    <a:lnTo>
                      <a:pt x="2348" y="5"/>
                    </a:lnTo>
                    <a:lnTo>
                      <a:pt x="2288" y="9"/>
                    </a:lnTo>
                    <a:lnTo>
                      <a:pt x="2228" y="14"/>
                    </a:lnTo>
                    <a:lnTo>
                      <a:pt x="2168" y="20"/>
                    </a:lnTo>
                    <a:lnTo>
                      <a:pt x="2108" y="27"/>
                    </a:lnTo>
                    <a:lnTo>
                      <a:pt x="2047" y="35"/>
                    </a:lnTo>
                    <a:lnTo>
                      <a:pt x="1987" y="45"/>
                    </a:lnTo>
                    <a:lnTo>
                      <a:pt x="1926" y="56"/>
                    </a:lnTo>
                    <a:lnTo>
                      <a:pt x="1865" y="68"/>
                    </a:lnTo>
                    <a:lnTo>
                      <a:pt x="1804" y="80"/>
                    </a:lnTo>
                    <a:lnTo>
                      <a:pt x="1742" y="94"/>
                    </a:lnTo>
                    <a:lnTo>
                      <a:pt x="1681" y="109"/>
                    </a:lnTo>
                    <a:lnTo>
                      <a:pt x="1618" y="125"/>
                    </a:lnTo>
                    <a:lnTo>
                      <a:pt x="1555" y="141"/>
                    </a:lnTo>
                    <a:lnTo>
                      <a:pt x="1492" y="158"/>
                    </a:lnTo>
                    <a:lnTo>
                      <a:pt x="1428" y="177"/>
                    </a:lnTo>
                    <a:lnTo>
                      <a:pt x="1364" y="196"/>
                    </a:lnTo>
                    <a:lnTo>
                      <a:pt x="1232" y="238"/>
                    </a:lnTo>
                    <a:lnTo>
                      <a:pt x="1098" y="282"/>
                    </a:lnTo>
                    <a:lnTo>
                      <a:pt x="960" y="329"/>
                    </a:lnTo>
                    <a:lnTo>
                      <a:pt x="817" y="379"/>
                    </a:lnTo>
                    <a:lnTo>
                      <a:pt x="772" y="398"/>
                    </a:lnTo>
                    <a:lnTo>
                      <a:pt x="724" y="418"/>
                    </a:lnTo>
                    <a:lnTo>
                      <a:pt x="676" y="438"/>
                    </a:lnTo>
                    <a:lnTo>
                      <a:pt x="627" y="461"/>
                    </a:lnTo>
                    <a:lnTo>
                      <a:pt x="578" y="485"/>
                    </a:lnTo>
                    <a:lnTo>
                      <a:pt x="529" y="511"/>
                    </a:lnTo>
                    <a:lnTo>
                      <a:pt x="478" y="537"/>
                    </a:lnTo>
                    <a:lnTo>
                      <a:pt x="427" y="566"/>
                    </a:lnTo>
                    <a:lnTo>
                      <a:pt x="375" y="595"/>
                    </a:lnTo>
                    <a:lnTo>
                      <a:pt x="322" y="626"/>
                    </a:lnTo>
                    <a:lnTo>
                      <a:pt x="269" y="657"/>
                    </a:lnTo>
                    <a:lnTo>
                      <a:pt x="216" y="691"/>
                    </a:lnTo>
                    <a:lnTo>
                      <a:pt x="163" y="725"/>
                    </a:lnTo>
                    <a:lnTo>
                      <a:pt x="109" y="761"/>
                    </a:lnTo>
                    <a:lnTo>
                      <a:pt x="54" y="799"/>
                    </a:lnTo>
                    <a:lnTo>
                      <a:pt x="0" y="836"/>
                    </a:lnTo>
                    <a:lnTo>
                      <a:pt x="52" y="826"/>
                    </a:lnTo>
                    <a:lnTo>
                      <a:pt x="106" y="815"/>
                    </a:lnTo>
                    <a:lnTo>
                      <a:pt x="160" y="806"/>
                    </a:lnTo>
                    <a:lnTo>
                      <a:pt x="213" y="797"/>
                    </a:lnTo>
                    <a:lnTo>
                      <a:pt x="269" y="788"/>
                    </a:lnTo>
                    <a:lnTo>
                      <a:pt x="324" y="780"/>
                    </a:lnTo>
                    <a:lnTo>
                      <a:pt x="381" y="773"/>
                    </a:lnTo>
                    <a:lnTo>
                      <a:pt x="438" y="767"/>
                    </a:lnTo>
                    <a:lnTo>
                      <a:pt x="495" y="762"/>
                    </a:lnTo>
                    <a:lnTo>
                      <a:pt x="554" y="757"/>
                    </a:lnTo>
                    <a:lnTo>
                      <a:pt x="612" y="753"/>
                    </a:lnTo>
                    <a:lnTo>
                      <a:pt x="671" y="749"/>
                    </a:lnTo>
                    <a:lnTo>
                      <a:pt x="730" y="746"/>
                    </a:lnTo>
                    <a:lnTo>
                      <a:pt x="790" y="744"/>
                    </a:lnTo>
                    <a:lnTo>
                      <a:pt x="850" y="742"/>
                    </a:lnTo>
                    <a:lnTo>
                      <a:pt x="911" y="741"/>
                    </a:lnTo>
                    <a:lnTo>
                      <a:pt x="972" y="741"/>
                    </a:lnTo>
                    <a:lnTo>
                      <a:pt x="1033" y="741"/>
                    </a:lnTo>
                    <a:lnTo>
                      <a:pt x="1094" y="742"/>
                    </a:lnTo>
                    <a:lnTo>
                      <a:pt x="1156" y="744"/>
                    </a:lnTo>
                    <a:lnTo>
                      <a:pt x="1218" y="746"/>
                    </a:lnTo>
                    <a:lnTo>
                      <a:pt x="1280" y="749"/>
                    </a:lnTo>
                    <a:lnTo>
                      <a:pt x="1343" y="752"/>
                    </a:lnTo>
                    <a:lnTo>
                      <a:pt x="1406" y="756"/>
                    </a:lnTo>
                    <a:lnTo>
                      <a:pt x="1531" y="766"/>
                    </a:lnTo>
                    <a:lnTo>
                      <a:pt x="1657" y="778"/>
                    </a:lnTo>
                    <a:lnTo>
                      <a:pt x="1784" y="792"/>
                    </a:lnTo>
                    <a:lnTo>
                      <a:pt x="1911" y="809"/>
                    </a:lnTo>
                    <a:lnTo>
                      <a:pt x="1947" y="764"/>
                    </a:lnTo>
                    <a:lnTo>
                      <a:pt x="1986" y="716"/>
                    </a:lnTo>
                    <a:lnTo>
                      <a:pt x="2030" y="666"/>
                    </a:lnTo>
                    <a:lnTo>
                      <a:pt x="2077" y="615"/>
                    </a:lnTo>
                    <a:lnTo>
                      <a:pt x="2128" y="562"/>
                    </a:lnTo>
                    <a:lnTo>
                      <a:pt x="2180" y="510"/>
                    </a:lnTo>
                    <a:lnTo>
                      <a:pt x="2236" y="456"/>
                    </a:lnTo>
                    <a:lnTo>
                      <a:pt x="2295" y="403"/>
                    </a:lnTo>
                    <a:lnTo>
                      <a:pt x="2356" y="350"/>
                    </a:lnTo>
                    <a:lnTo>
                      <a:pt x="2420" y="297"/>
                    </a:lnTo>
                    <a:lnTo>
                      <a:pt x="2485" y="245"/>
                    </a:lnTo>
                    <a:lnTo>
                      <a:pt x="2553" y="195"/>
                    </a:lnTo>
                    <a:lnTo>
                      <a:pt x="2587" y="171"/>
                    </a:lnTo>
                    <a:lnTo>
                      <a:pt x="2623" y="147"/>
                    </a:lnTo>
                    <a:lnTo>
                      <a:pt x="2657" y="124"/>
                    </a:lnTo>
                    <a:lnTo>
                      <a:pt x="2693" y="101"/>
                    </a:lnTo>
                    <a:lnTo>
                      <a:pt x="2729" y="79"/>
                    </a:lnTo>
                    <a:lnTo>
                      <a:pt x="2765" y="58"/>
                    </a:lnTo>
                    <a:lnTo>
                      <a:pt x="2801" y="37"/>
                    </a:lnTo>
                    <a:lnTo>
                      <a:pt x="2838" y="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8" name="Freeform 39"/>
              <p:cNvSpPr>
                <a:spLocks/>
              </p:cNvSpPr>
              <p:nvPr/>
            </p:nvSpPr>
            <p:spPr bwMode="auto">
              <a:xfrm rot="5650411">
                <a:off x="6456769" y="2248753"/>
                <a:ext cx="157181" cy="187357"/>
              </a:xfrm>
              <a:custGeom>
                <a:avLst/>
                <a:gdLst/>
                <a:ahLst/>
                <a:cxnLst>
                  <a:cxn ang="0">
                    <a:pos x="1850" y="494"/>
                  </a:cxn>
                  <a:cxn ang="0">
                    <a:pos x="1633" y="705"/>
                  </a:cxn>
                  <a:cxn ang="0">
                    <a:pos x="1418" y="928"/>
                  </a:cxn>
                  <a:cxn ang="0">
                    <a:pos x="1209" y="1162"/>
                  </a:cxn>
                  <a:cxn ang="0">
                    <a:pos x="1005" y="1406"/>
                  </a:cxn>
                  <a:cxn ang="0">
                    <a:pos x="810" y="1657"/>
                  </a:cxn>
                  <a:cxn ang="0">
                    <a:pos x="625" y="1915"/>
                  </a:cxn>
                  <a:cxn ang="0">
                    <a:pos x="452" y="2179"/>
                  </a:cxn>
                  <a:cxn ang="0">
                    <a:pos x="292" y="2447"/>
                  </a:cxn>
                  <a:cxn ang="0">
                    <a:pos x="148" y="2718"/>
                  </a:cxn>
                  <a:cxn ang="0">
                    <a:pos x="19" y="2991"/>
                  </a:cxn>
                  <a:cxn ang="0">
                    <a:pos x="40" y="3130"/>
                  </a:cxn>
                  <a:cxn ang="0">
                    <a:pos x="113" y="3366"/>
                  </a:cxn>
                  <a:cxn ang="0">
                    <a:pos x="248" y="3580"/>
                  </a:cxn>
                  <a:cxn ang="0">
                    <a:pos x="439" y="3774"/>
                  </a:cxn>
                  <a:cxn ang="0">
                    <a:pos x="677" y="3945"/>
                  </a:cxn>
                  <a:cxn ang="0">
                    <a:pos x="957" y="4092"/>
                  </a:cxn>
                  <a:cxn ang="0">
                    <a:pos x="1268" y="4213"/>
                  </a:cxn>
                  <a:cxn ang="0">
                    <a:pos x="1604" y="4309"/>
                  </a:cxn>
                  <a:cxn ang="0">
                    <a:pos x="1959" y="4377"/>
                  </a:cxn>
                  <a:cxn ang="0">
                    <a:pos x="2323" y="4416"/>
                  </a:cxn>
                  <a:cxn ang="0">
                    <a:pos x="2689" y="4425"/>
                  </a:cxn>
                  <a:cxn ang="0">
                    <a:pos x="3015" y="4406"/>
                  </a:cxn>
                  <a:cxn ang="0">
                    <a:pos x="3301" y="4361"/>
                  </a:cxn>
                  <a:cxn ang="0">
                    <a:pos x="3566" y="4292"/>
                  </a:cxn>
                  <a:cxn ang="0">
                    <a:pos x="3813" y="4198"/>
                  </a:cxn>
                  <a:cxn ang="0">
                    <a:pos x="4046" y="4081"/>
                  </a:cxn>
                  <a:cxn ang="0">
                    <a:pos x="4268" y="3943"/>
                  </a:cxn>
                  <a:cxn ang="0">
                    <a:pos x="4483" y="3784"/>
                  </a:cxn>
                  <a:cxn ang="0">
                    <a:pos x="4694" y="3605"/>
                  </a:cxn>
                  <a:cxn ang="0">
                    <a:pos x="4905" y="3406"/>
                  </a:cxn>
                  <a:cxn ang="0">
                    <a:pos x="5119" y="3190"/>
                  </a:cxn>
                  <a:cxn ang="0">
                    <a:pos x="5341" y="2957"/>
                  </a:cxn>
                  <a:cxn ang="0">
                    <a:pos x="6882" y="941"/>
                  </a:cxn>
                  <a:cxn ang="0">
                    <a:pos x="6518" y="706"/>
                  </a:cxn>
                  <a:cxn ang="0">
                    <a:pos x="6075" y="496"/>
                  </a:cxn>
                  <a:cxn ang="0">
                    <a:pos x="5572" y="314"/>
                  </a:cxn>
                  <a:cxn ang="0">
                    <a:pos x="5030" y="169"/>
                  </a:cxn>
                  <a:cxn ang="0">
                    <a:pos x="4467" y="65"/>
                  </a:cxn>
                  <a:cxn ang="0">
                    <a:pos x="3900" y="8"/>
                  </a:cxn>
                  <a:cxn ang="0">
                    <a:pos x="3353" y="5"/>
                  </a:cxn>
                  <a:cxn ang="0">
                    <a:pos x="2841" y="60"/>
                  </a:cxn>
                  <a:cxn ang="0">
                    <a:pos x="2386" y="180"/>
                  </a:cxn>
                  <a:cxn ang="0">
                    <a:pos x="2005" y="370"/>
                  </a:cxn>
                </a:cxnLst>
                <a:rect l="0" t="0" r="r" b="b"/>
                <a:pathLst>
                  <a:path w="7072" h="4426">
                    <a:moveTo>
                      <a:pt x="1997" y="359"/>
                    </a:moveTo>
                    <a:lnTo>
                      <a:pt x="1923" y="425"/>
                    </a:lnTo>
                    <a:lnTo>
                      <a:pt x="1850" y="494"/>
                    </a:lnTo>
                    <a:lnTo>
                      <a:pt x="1778" y="563"/>
                    </a:lnTo>
                    <a:lnTo>
                      <a:pt x="1705" y="633"/>
                    </a:lnTo>
                    <a:lnTo>
                      <a:pt x="1633" y="705"/>
                    </a:lnTo>
                    <a:lnTo>
                      <a:pt x="1560" y="779"/>
                    </a:lnTo>
                    <a:lnTo>
                      <a:pt x="1489" y="853"/>
                    </a:lnTo>
                    <a:lnTo>
                      <a:pt x="1418" y="928"/>
                    </a:lnTo>
                    <a:lnTo>
                      <a:pt x="1348" y="1006"/>
                    </a:lnTo>
                    <a:lnTo>
                      <a:pt x="1278" y="1084"/>
                    </a:lnTo>
                    <a:lnTo>
                      <a:pt x="1209" y="1162"/>
                    </a:lnTo>
                    <a:lnTo>
                      <a:pt x="1140" y="1243"/>
                    </a:lnTo>
                    <a:lnTo>
                      <a:pt x="1073" y="1324"/>
                    </a:lnTo>
                    <a:lnTo>
                      <a:pt x="1005" y="1406"/>
                    </a:lnTo>
                    <a:lnTo>
                      <a:pt x="939" y="1489"/>
                    </a:lnTo>
                    <a:lnTo>
                      <a:pt x="874" y="1572"/>
                    </a:lnTo>
                    <a:lnTo>
                      <a:pt x="810" y="1657"/>
                    </a:lnTo>
                    <a:lnTo>
                      <a:pt x="747" y="1742"/>
                    </a:lnTo>
                    <a:lnTo>
                      <a:pt x="686" y="1829"/>
                    </a:lnTo>
                    <a:lnTo>
                      <a:pt x="625" y="1915"/>
                    </a:lnTo>
                    <a:lnTo>
                      <a:pt x="566" y="2003"/>
                    </a:lnTo>
                    <a:lnTo>
                      <a:pt x="508" y="2090"/>
                    </a:lnTo>
                    <a:lnTo>
                      <a:pt x="452" y="2179"/>
                    </a:lnTo>
                    <a:lnTo>
                      <a:pt x="398" y="2268"/>
                    </a:lnTo>
                    <a:lnTo>
                      <a:pt x="344" y="2357"/>
                    </a:lnTo>
                    <a:lnTo>
                      <a:pt x="292" y="2447"/>
                    </a:lnTo>
                    <a:lnTo>
                      <a:pt x="242" y="2537"/>
                    </a:lnTo>
                    <a:lnTo>
                      <a:pt x="194" y="2628"/>
                    </a:lnTo>
                    <a:lnTo>
                      <a:pt x="148" y="2718"/>
                    </a:lnTo>
                    <a:lnTo>
                      <a:pt x="103" y="2809"/>
                    </a:lnTo>
                    <a:lnTo>
                      <a:pt x="60" y="2901"/>
                    </a:lnTo>
                    <a:lnTo>
                      <a:pt x="19" y="2991"/>
                    </a:lnTo>
                    <a:lnTo>
                      <a:pt x="0" y="3049"/>
                    </a:lnTo>
                    <a:lnTo>
                      <a:pt x="32" y="3047"/>
                    </a:lnTo>
                    <a:lnTo>
                      <a:pt x="40" y="3130"/>
                    </a:lnTo>
                    <a:lnTo>
                      <a:pt x="57" y="3211"/>
                    </a:lnTo>
                    <a:lnTo>
                      <a:pt x="81" y="3289"/>
                    </a:lnTo>
                    <a:lnTo>
                      <a:pt x="113" y="3366"/>
                    </a:lnTo>
                    <a:lnTo>
                      <a:pt x="152" y="3439"/>
                    </a:lnTo>
                    <a:lnTo>
                      <a:pt x="196" y="3511"/>
                    </a:lnTo>
                    <a:lnTo>
                      <a:pt x="248" y="3580"/>
                    </a:lnTo>
                    <a:lnTo>
                      <a:pt x="306" y="3648"/>
                    </a:lnTo>
                    <a:lnTo>
                      <a:pt x="370" y="3712"/>
                    </a:lnTo>
                    <a:lnTo>
                      <a:pt x="439" y="3774"/>
                    </a:lnTo>
                    <a:lnTo>
                      <a:pt x="513" y="3834"/>
                    </a:lnTo>
                    <a:lnTo>
                      <a:pt x="593" y="3891"/>
                    </a:lnTo>
                    <a:lnTo>
                      <a:pt x="677" y="3945"/>
                    </a:lnTo>
                    <a:lnTo>
                      <a:pt x="767" y="3997"/>
                    </a:lnTo>
                    <a:lnTo>
                      <a:pt x="859" y="4046"/>
                    </a:lnTo>
                    <a:lnTo>
                      <a:pt x="957" y="4092"/>
                    </a:lnTo>
                    <a:lnTo>
                      <a:pt x="1057" y="4135"/>
                    </a:lnTo>
                    <a:lnTo>
                      <a:pt x="1161" y="4176"/>
                    </a:lnTo>
                    <a:lnTo>
                      <a:pt x="1268" y="4213"/>
                    </a:lnTo>
                    <a:lnTo>
                      <a:pt x="1377" y="4249"/>
                    </a:lnTo>
                    <a:lnTo>
                      <a:pt x="1489" y="4281"/>
                    </a:lnTo>
                    <a:lnTo>
                      <a:pt x="1604" y="4309"/>
                    </a:lnTo>
                    <a:lnTo>
                      <a:pt x="1721" y="4336"/>
                    </a:lnTo>
                    <a:lnTo>
                      <a:pt x="1839" y="4358"/>
                    </a:lnTo>
                    <a:lnTo>
                      <a:pt x="1959" y="4377"/>
                    </a:lnTo>
                    <a:lnTo>
                      <a:pt x="2079" y="4394"/>
                    </a:lnTo>
                    <a:lnTo>
                      <a:pt x="2201" y="4407"/>
                    </a:lnTo>
                    <a:lnTo>
                      <a:pt x="2323" y="4416"/>
                    </a:lnTo>
                    <a:lnTo>
                      <a:pt x="2445" y="4423"/>
                    </a:lnTo>
                    <a:lnTo>
                      <a:pt x="2567" y="4426"/>
                    </a:lnTo>
                    <a:lnTo>
                      <a:pt x="2689" y="4425"/>
                    </a:lnTo>
                    <a:lnTo>
                      <a:pt x="2811" y="4422"/>
                    </a:lnTo>
                    <a:lnTo>
                      <a:pt x="2914" y="4415"/>
                    </a:lnTo>
                    <a:lnTo>
                      <a:pt x="3015" y="4406"/>
                    </a:lnTo>
                    <a:lnTo>
                      <a:pt x="3113" y="4395"/>
                    </a:lnTo>
                    <a:lnTo>
                      <a:pt x="3208" y="4379"/>
                    </a:lnTo>
                    <a:lnTo>
                      <a:pt x="3301" y="4361"/>
                    </a:lnTo>
                    <a:lnTo>
                      <a:pt x="3391" y="4341"/>
                    </a:lnTo>
                    <a:lnTo>
                      <a:pt x="3480" y="4318"/>
                    </a:lnTo>
                    <a:lnTo>
                      <a:pt x="3566" y="4292"/>
                    </a:lnTo>
                    <a:lnTo>
                      <a:pt x="3650" y="4263"/>
                    </a:lnTo>
                    <a:lnTo>
                      <a:pt x="3733" y="4232"/>
                    </a:lnTo>
                    <a:lnTo>
                      <a:pt x="3813" y="4198"/>
                    </a:lnTo>
                    <a:lnTo>
                      <a:pt x="3892" y="4162"/>
                    </a:lnTo>
                    <a:lnTo>
                      <a:pt x="3970" y="4123"/>
                    </a:lnTo>
                    <a:lnTo>
                      <a:pt x="4046" y="4081"/>
                    </a:lnTo>
                    <a:lnTo>
                      <a:pt x="4121" y="4038"/>
                    </a:lnTo>
                    <a:lnTo>
                      <a:pt x="4195" y="3992"/>
                    </a:lnTo>
                    <a:lnTo>
                      <a:pt x="4268" y="3943"/>
                    </a:lnTo>
                    <a:lnTo>
                      <a:pt x="4341" y="3892"/>
                    </a:lnTo>
                    <a:lnTo>
                      <a:pt x="4412" y="3839"/>
                    </a:lnTo>
                    <a:lnTo>
                      <a:pt x="4483" y="3784"/>
                    </a:lnTo>
                    <a:lnTo>
                      <a:pt x="4553" y="3726"/>
                    </a:lnTo>
                    <a:lnTo>
                      <a:pt x="4624" y="3666"/>
                    </a:lnTo>
                    <a:lnTo>
                      <a:pt x="4694" y="3605"/>
                    </a:lnTo>
                    <a:lnTo>
                      <a:pt x="4764" y="3541"/>
                    </a:lnTo>
                    <a:lnTo>
                      <a:pt x="4835" y="3475"/>
                    </a:lnTo>
                    <a:lnTo>
                      <a:pt x="4905" y="3406"/>
                    </a:lnTo>
                    <a:lnTo>
                      <a:pt x="4976" y="3336"/>
                    </a:lnTo>
                    <a:lnTo>
                      <a:pt x="5047" y="3264"/>
                    </a:lnTo>
                    <a:lnTo>
                      <a:pt x="5119" y="3190"/>
                    </a:lnTo>
                    <a:lnTo>
                      <a:pt x="5192" y="3114"/>
                    </a:lnTo>
                    <a:lnTo>
                      <a:pt x="5267" y="3036"/>
                    </a:lnTo>
                    <a:lnTo>
                      <a:pt x="5341" y="2957"/>
                    </a:lnTo>
                    <a:lnTo>
                      <a:pt x="7072" y="1108"/>
                    </a:lnTo>
                    <a:lnTo>
                      <a:pt x="6982" y="1024"/>
                    </a:lnTo>
                    <a:lnTo>
                      <a:pt x="6882" y="941"/>
                    </a:lnTo>
                    <a:lnTo>
                      <a:pt x="6770" y="861"/>
                    </a:lnTo>
                    <a:lnTo>
                      <a:pt x="6649" y="783"/>
                    </a:lnTo>
                    <a:lnTo>
                      <a:pt x="6518" y="706"/>
                    </a:lnTo>
                    <a:lnTo>
                      <a:pt x="6378" y="633"/>
                    </a:lnTo>
                    <a:lnTo>
                      <a:pt x="6229" y="563"/>
                    </a:lnTo>
                    <a:lnTo>
                      <a:pt x="6075" y="496"/>
                    </a:lnTo>
                    <a:lnTo>
                      <a:pt x="5913" y="432"/>
                    </a:lnTo>
                    <a:lnTo>
                      <a:pt x="5745" y="371"/>
                    </a:lnTo>
                    <a:lnTo>
                      <a:pt x="5572" y="314"/>
                    </a:lnTo>
                    <a:lnTo>
                      <a:pt x="5395" y="262"/>
                    </a:lnTo>
                    <a:lnTo>
                      <a:pt x="5214" y="214"/>
                    </a:lnTo>
                    <a:lnTo>
                      <a:pt x="5030" y="169"/>
                    </a:lnTo>
                    <a:lnTo>
                      <a:pt x="4843" y="129"/>
                    </a:lnTo>
                    <a:lnTo>
                      <a:pt x="4656" y="95"/>
                    </a:lnTo>
                    <a:lnTo>
                      <a:pt x="4467" y="65"/>
                    </a:lnTo>
                    <a:lnTo>
                      <a:pt x="4277" y="41"/>
                    </a:lnTo>
                    <a:lnTo>
                      <a:pt x="4088" y="22"/>
                    </a:lnTo>
                    <a:lnTo>
                      <a:pt x="3900" y="8"/>
                    </a:lnTo>
                    <a:lnTo>
                      <a:pt x="3715" y="1"/>
                    </a:lnTo>
                    <a:lnTo>
                      <a:pt x="3532" y="0"/>
                    </a:lnTo>
                    <a:lnTo>
                      <a:pt x="3353" y="5"/>
                    </a:lnTo>
                    <a:lnTo>
                      <a:pt x="3178" y="16"/>
                    </a:lnTo>
                    <a:lnTo>
                      <a:pt x="3007" y="35"/>
                    </a:lnTo>
                    <a:lnTo>
                      <a:pt x="2841" y="60"/>
                    </a:lnTo>
                    <a:lnTo>
                      <a:pt x="2683" y="93"/>
                    </a:lnTo>
                    <a:lnTo>
                      <a:pt x="2530" y="132"/>
                    </a:lnTo>
                    <a:lnTo>
                      <a:pt x="2386" y="180"/>
                    </a:lnTo>
                    <a:lnTo>
                      <a:pt x="2250" y="236"/>
                    </a:lnTo>
                    <a:lnTo>
                      <a:pt x="2122" y="299"/>
                    </a:lnTo>
                    <a:lnTo>
                      <a:pt x="2005" y="370"/>
                    </a:lnTo>
                    <a:lnTo>
                      <a:pt x="1997" y="359"/>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9" name="Freeform 40"/>
              <p:cNvSpPr>
                <a:spLocks/>
              </p:cNvSpPr>
              <p:nvPr/>
            </p:nvSpPr>
            <p:spPr bwMode="auto">
              <a:xfrm rot="5650411">
                <a:off x="6418801" y="2196465"/>
                <a:ext cx="34303" cy="133687"/>
              </a:xfrm>
              <a:custGeom>
                <a:avLst/>
                <a:gdLst/>
                <a:ahLst/>
                <a:cxnLst>
                  <a:cxn ang="0">
                    <a:pos x="324" y="92"/>
                  </a:cxn>
                  <a:cxn ang="0">
                    <a:pos x="352" y="233"/>
                  </a:cxn>
                  <a:cxn ang="0">
                    <a:pos x="409" y="393"/>
                  </a:cxn>
                  <a:cxn ang="0">
                    <a:pos x="493" y="568"/>
                  </a:cxn>
                  <a:cxn ang="0">
                    <a:pos x="603" y="753"/>
                  </a:cxn>
                  <a:cxn ang="0">
                    <a:pos x="741" y="947"/>
                  </a:cxn>
                  <a:cxn ang="0">
                    <a:pos x="905" y="1145"/>
                  </a:cxn>
                  <a:cxn ang="0">
                    <a:pos x="1097" y="1343"/>
                  </a:cxn>
                  <a:cxn ang="0">
                    <a:pos x="836" y="1223"/>
                  </a:cxn>
                  <a:cxn ang="0">
                    <a:pos x="607" y="1083"/>
                  </a:cxn>
                  <a:cxn ang="0">
                    <a:pos x="462" y="978"/>
                  </a:cxn>
                  <a:cxn ang="0">
                    <a:pos x="548" y="1117"/>
                  </a:cxn>
                  <a:cxn ang="0">
                    <a:pos x="742" y="1344"/>
                  </a:cxn>
                  <a:cxn ang="0">
                    <a:pos x="961" y="1571"/>
                  </a:cxn>
                  <a:cxn ang="0">
                    <a:pos x="1191" y="1781"/>
                  </a:cxn>
                  <a:cxn ang="0">
                    <a:pos x="1069" y="1748"/>
                  </a:cxn>
                  <a:cxn ang="0">
                    <a:pos x="844" y="1627"/>
                  </a:cxn>
                  <a:cxn ang="0">
                    <a:pos x="645" y="1505"/>
                  </a:cxn>
                  <a:cxn ang="0">
                    <a:pos x="481" y="1389"/>
                  </a:cxn>
                  <a:cxn ang="0">
                    <a:pos x="589" y="1539"/>
                  </a:cxn>
                  <a:cxn ang="0">
                    <a:pos x="812" y="1784"/>
                  </a:cxn>
                  <a:cxn ang="0">
                    <a:pos x="1052" y="2020"/>
                  </a:cxn>
                  <a:cxn ang="0">
                    <a:pos x="1290" y="2224"/>
                  </a:cxn>
                  <a:cxn ang="0">
                    <a:pos x="1148" y="2193"/>
                  </a:cxn>
                  <a:cxn ang="0">
                    <a:pos x="899" y="2077"/>
                  </a:cxn>
                  <a:cxn ang="0">
                    <a:pos x="677" y="1953"/>
                  </a:cxn>
                  <a:cxn ang="0">
                    <a:pos x="494" y="1835"/>
                  </a:cxn>
                  <a:cxn ang="0">
                    <a:pos x="625" y="1997"/>
                  </a:cxn>
                  <a:cxn ang="0">
                    <a:pos x="879" y="2249"/>
                  </a:cxn>
                  <a:cxn ang="0">
                    <a:pos x="1142" y="2480"/>
                  </a:cxn>
                  <a:cxn ang="0">
                    <a:pos x="1388" y="2669"/>
                  </a:cxn>
                  <a:cxn ang="0">
                    <a:pos x="1234" y="2641"/>
                  </a:cxn>
                  <a:cxn ang="0">
                    <a:pos x="976" y="2542"/>
                  </a:cxn>
                  <a:cxn ang="0">
                    <a:pos x="750" y="2432"/>
                  </a:cxn>
                  <a:cxn ang="0">
                    <a:pos x="558" y="2319"/>
                  </a:cxn>
                  <a:cxn ang="0">
                    <a:pos x="708" y="2490"/>
                  </a:cxn>
                  <a:cxn ang="0">
                    <a:pos x="979" y="2736"/>
                  </a:cxn>
                  <a:cxn ang="0">
                    <a:pos x="1246" y="2949"/>
                  </a:cxn>
                  <a:cxn ang="0">
                    <a:pos x="1489" y="3114"/>
                  </a:cxn>
                  <a:cxn ang="0">
                    <a:pos x="1357" y="3101"/>
                  </a:cxn>
                  <a:cxn ang="0">
                    <a:pos x="1130" y="3033"/>
                  </a:cxn>
                  <a:cxn ang="0">
                    <a:pos x="928" y="2955"/>
                  </a:cxn>
                  <a:cxn ang="0">
                    <a:pos x="747" y="2870"/>
                  </a:cxn>
                  <a:cxn ang="0">
                    <a:pos x="587" y="2781"/>
                  </a:cxn>
                  <a:cxn ang="0">
                    <a:pos x="446" y="2689"/>
                  </a:cxn>
                  <a:cxn ang="0">
                    <a:pos x="240" y="2531"/>
                  </a:cxn>
                  <a:cxn ang="0">
                    <a:pos x="112" y="2261"/>
                  </a:cxn>
                  <a:cxn ang="0">
                    <a:pos x="40" y="1949"/>
                  </a:cxn>
                  <a:cxn ang="0">
                    <a:pos x="5" y="1631"/>
                  </a:cxn>
                  <a:cxn ang="0">
                    <a:pos x="3" y="1309"/>
                  </a:cxn>
                  <a:cxn ang="0">
                    <a:pos x="32" y="989"/>
                  </a:cxn>
                  <a:cxn ang="0">
                    <a:pos x="90" y="673"/>
                  </a:cxn>
                  <a:cxn ang="0">
                    <a:pos x="176" y="366"/>
                  </a:cxn>
                  <a:cxn ang="0">
                    <a:pos x="287" y="72"/>
                  </a:cxn>
                </a:cxnLst>
                <a:rect l="0" t="0" r="r" b="b"/>
                <a:pathLst>
                  <a:path w="1543" h="3145">
                    <a:moveTo>
                      <a:pt x="319" y="0"/>
                    </a:moveTo>
                    <a:lnTo>
                      <a:pt x="319" y="29"/>
                    </a:lnTo>
                    <a:lnTo>
                      <a:pt x="321" y="59"/>
                    </a:lnTo>
                    <a:lnTo>
                      <a:pt x="324" y="92"/>
                    </a:lnTo>
                    <a:lnTo>
                      <a:pt x="328" y="126"/>
                    </a:lnTo>
                    <a:lnTo>
                      <a:pt x="335" y="160"/>
                    </a:lnTo>
                    <a:lnTo>
                      <a:pt x="343" y="196"/>
                    </a:lnTo>
                    <a:lnTo>
                      <a:pt x="352" y="233"/>
                    </a:lnTo>
                    <a:lnTo>
                      <a:pt x="365" y="272"/>
                    </a:lnTo>
                    <a:lnTo>
                      <a:pt x="378" y="311"/>
                    </a:lnTo>
                    <a:lnTo>
                      <a:pt x="393" y="351"/>
                    </a:lnTo>
                    <a:lnTo>
                      <a:pt x="409" y="393"/>
                    </a:lnTo>
                    <a:lnTo>
                      <a:pt x="428" y="436"/>
                    </a:lnTo>
                    <a:lnTo>
                      <a:pt x="448" y="479"/>
                    </a:lnTo>
                    <a:lnTo>
                      <a:pt x="469" y="523"/>
                    </a:lnTo>
                    <a:lnTo>
                      <a:pt x="493" y="568"/>
                    </a:lnTo>
                    <a:lnTo>
                      <a:pt x="518" y="613"/>
                    </a:lnTo>
                    <a:lnTo>
                      <a:pt x="544" y="660"/>
                    </a:lnTo>
                    <a:lnTo>
                      <a:pt x="573" y="707"/>
                    </a:lnTo>
                    <a:lnTo>
                      <a:pt x="603" y="753"/>
                    </a:lnTo>
                    <a:lnTo>
                      <a:pt x="635" y="801"/>
                    </a:lnTo>
                    <a:lnTo>
                      <a:pt x="668" y="850"/>
                    </a:lnTo>
                    <a:lnTo>
                      <a:pt x="704" y="898"/>
                    </a:lnTo>
                    <a:lnTo>
                      <a:pt x="741" y="947"/>
                    </a:lnTo>
                    <a:lnTo>
                      <a:pt x="779" y="997"/>
                    </a:lnTo>
                    <a:lnTo>
                      <a:pt x="820" y="1046"/>
                    </a:lnTo>
                    <a:lnTo>
                      <a:pt x="862" y="1095"/>
                    </a:lnTo>
                    <a:lnTo>
                      <a:pt x="905" y="1145"/>
                    </a:lnTo>
                    <a:lnTo>
                      <a:pt x="951" y="1194"/>
                    </a:lnTo>
                    <a:lnTo>
                      <a:pt x="998" y="1244"/>
                    </a:lnTo>
                    <a:lnTo>
                      <a:pt x="1047" y="1293"/>
                    </a:lnTo>
                    <a:lnTo>
                      <a:pt x="1097" y="1343"/>
                    </a:lnTo>
                    <a:lnTo>
                      <a:pt x="1150" y="1392"/>
                    </a:lnTo>
                    <a:lnTo>
                      <a:pt x="1043" y="1336"/>
                    </a:lnTo>
                    <a:lnTo>
                      <a:pt x="937" y="1279"/>
                    </a:lnTo>
                    <a:lnTo>
                      <a:pt x="836" y="1223"/>
                    </a:lnTo>
                    <a:lnTo>
                      <a:pt x="740" y="1166"/>
                    </a:lnTo>
                    <a:lnTo>
                      <a:pt x="694" y="1138"/>
                    </a:lnTo>
                    <a:lnTo>
                      <a:pt x="650" y="1111"/>
                    </a:lnTo>
                    <a:lnTo>
                      <a:pt x="607" y="1083"/>
                    </a:lnTo>
                    <a:lnTo>
                      <a:pt x="568" y="1057"/>
                    </a:lnTo>
                    <a:lnTo>
                      <a:pt x="530" y="1029"/>
                    </a:lnTo>
                    <a:lnTo>
                      <a:pt x="495" y="1004"/>
                    </a:lnTo>
                    <a:lnTo>
                      <a:pt x="462" y="978"/>
                    </a:lnTo>
                    <a:lnTo>
                      <a:pt x="433" y="953"/>
                    </a:lnTo>
                    <a:lnTo>
                      <a:pt x="468" y="1006"/>
                    </a:lnTo>
                    <a:lnTo>
                      <a:pt x="507" y="1061"/>
                    </a:lnTo>
                    <a:lnTo>
                      <a:pt x="548" y="1117"/>
                    </a:lnTo>
                    <a:lnTo>
                      <a:pt x="593" y="1173"/>
                    </a:lnTo>
                    <a:lnTo>
                      <a:pt x="641" y="1230"/>
                    </a:lnTo>
                    <a:lnTo>
                      <a:pt x="690" y="1287"/>
                    </a:lnTo>
                    <a:lnTo>
                      <a:pt x="742" y="1344"/>
                    </a:lnTo>
                    <a:lnTo>
                      <a:pt x="794" y="1401"/>
                    </a:lnTo>
                    <a:lnTo>
                      <a:pt x="849" y="1458"/>
                    </a:lnTo>
                    <a:lnTo>
                      <a:pt x="905" y="1515"/>
                    </a:lnTo>
                    <a:lnTo>
                      <a:pt x="961" y="1571"/>
                    </a:lnTo>
                    <a:lnTo>
                      <a:pt x="1019" y="1625"/>
                    </a:lnTo>
                    <a:lnTo>
                      <a:pt x="1076" y="1679"/>
                    </a:lnTo>
                    <a:lnTo>
                      <a:pt x="1134" y="1731"/>
                    </a:lnTo>
                    <a:lnTo>
                      <a:pt x="1191" y="1781"/>
                    </a:lnTo>
                    <a:lnTo>
                      <a:pt x="1248" y="1830"/>
                    </a:lnTo>
                    <a:lnTo>
                      <a:pt x="1188" y="1804"/>
                    </a:lnTo>
                    <a:lnTo>
                      <a:pt x="1128" y="1776"/>
                    </a:lnTo>
                    <a:lnTo>
                      <a:pt x="1069" y="1748"/>
                    </a:lnTo>
                    <a:lnTo>
                      <a:pt x="1011" y="1718"/>
                    </a:lnTo>
                    <a:lnTo>
                      <a:pt x="954" y="1688"/>
                    </a:lnTo>
                    <a:lnTo>
                      <a:pt x="898" y="1658"/>
                    </a:lnTo>
                    <a:lnTo>
                      <a:pt x="844" y="1627"/>
                    </a:lnTo>
                    <a:lnTo>
                      <a:pt x="791" y="1596"/>
                    </a:lnTo>
                    <a:lnTo>
                      <a:pt x="741" y="1566"/>
                    </a:lnTo>
                    <a:lnTo>
                      <a:pt x="692" y="1535"/>
                    </a:lnTo>
                    <a:lnTo>
                      <a:pt x="645" y="1505"/>
                    </a:lnTo>
                    <a:lnTo>
                      <a:pt x="600" y="1474"/>
                    </a:lnTo>
                    <a:lnTo>
                      <a:pt x="558" y="1445"/>
                    </a:lnTo>
                    <a:lnTo>
                      <a:pt x="518" y="1416"/>
                    </a:lnTo>
                    <a:lnTo>
                      <a:pt x="481" y="1389"/>
                    </a:lnTo>
                    <a:lnTo>
                      <a:pt x="448" y="1361"/>
                    </a:lnTo>
                    <a:lnTo>
                      <a:pt x="492" y="1419"/>
                    </a:lnTo>
                    <a:lnTo>
                      <a:pt x="539" y="1479"/>
                    </a:lnTo>
                    <a:lnTo>
                      <a:pt x="589" y="1539"/>
                    </a:lnTo>
                    <a:lnTo>
                      <a:pt x="642" y="1600"/>
                    </a:lnTo>
                    <a:lnTo>
                      <a:pt x="697" y="1662"/>
                    </a:lnTo>
                    <a:lnTo>
                      <a:pt x="754" y="1723"/>
                    </a:lnTo>
                    <a:lnTo>
                      <a:pt x="812" y="1784"/>
                    </a:lnTo>
                    <a:lnTo>
                      <a:pt x="871" y="1844"/>
                    </a:lnTo>
                    <a:lnTo>
                      <a:pt x="931" y="1905"/>
                    </a:lnTo>
                    <a:lnTo>
                      <a:pt x="991" y="1963"/>
                    </a:lnTo>
                    <a:lnTo>
                      <a:pt x="1052" y="2020"/>
                    </a:lnTo>
                    <a:lnTo>
                      <a:pt x="1113" y="2075"/>
                    </a:lnTo>
                    <a:lnTo>
                      <a:pt x="1173" y="2127"/>
                    </a:lnTo>
                    <a:lnTo>
                      <a:pt x="1232" y="2177"/>
                    </a:lnTo>
                    <a:lnTo>
                      <a:pt x="1290" y="2224"/>
                    </a:lnTo>
                    <a:lnTo>
                      <a:pt x="1346" y="2269"/>
                    </a:lnTo>
                    <a:lnTo>
                      <a:pt x="1279" y="2244"/>
                    </a:lnTo>
                    <a:lnTo>
                      <a:pt x="1213" y="2219"/>
                    </a:lnTo>
                    <a:lnTo>
                      <a:pt x="1148" y="2193"/>
                    </a:lnTo>
                    <a:lnTo>
                      <a:pt x="1084" y="2164"/>
                    </a:lnTo>
                    <a:lnTo>
                      <a:pt x="1021" y="2136"/>
                    </a:lnTo>
                    <a:lnTo>
                      <a:pt x="959" y="2106"/>
                    </a:lnTo>
                    <a:lnTo>
                      <a:pt x="899" y="2077"/>
                    </a:lnTo>
                    <a:lnTo>
                      <a:pt x="840" y="2046"/>
                    </a:lnTo>
                    <a:lnTo>
                      <a:pt x="783" y="2015"/>
                    </a:lnTo>
                    <a:lnTo>
                      <a:pt x="728" y="1985"/>
                    </a:lnTo>
                    <a:lnTo>
                      <a:pt x="677" y="1953"/>
                    </a:lnTo>
                    <a:lnTo>
                      <a:pt x="627" y="1923"/>
                    </a:lnTo>
                    <a:lnTo>
                      <a:pt x="579" y="1893"/>
                    </a:lnTo>
                    <a:lnTo>
                      <a:pt x="534" y="1864"/>
                    </a:lnTo>
                    <a:lnTo>
                      <a:pt x="494" y="1835"/>
                    </a:lnTo>
                    <a:lnTo>
                      <a:pt x="455" y="1807"/>
                    </a:lnTo>
                    <a:lnTo>
                      <a:pt x="509" y="1870"/>
                    </a:lnTo>
                    <a:lnTo>
                      <a:pt x="566" y="1934"/>
                    </a:lnTo>
                    <a:lnTo>
                      <a:pt x="625" y="1997"/>
                    </a:lnTo>
                    <a:lnTo>
                      <a:pt x="686" y="2061"/>
                    </a:lnTo>
                    <a:lnTo>
                      <a:pt x="749" y="2124"/>
                    </a:lnTo>
                    <a:lnTo>
                      <a:pt x="814" y="2187"/>
                    </a:lnTo>
                    <a:lnTo>
                      <a:pt x="879" y="2249"/>
                    </a:lnTo>
                    <a:lnTo>
                      <a:pt x="945" y="2309"/>
                    </a:lnTo>
                    <a:lnTo>
                      <a:pt x="1011" y="2368"/>
                    </a:lnTo>
                    <a:lnTo>
                      <a:pt x="1077" y="2425"/>
                    </a:lnTo>
                    <a:lnTo>
                      <a:pt x="1142" y="2480"/>
                    </a:lnTo>
                    <a:lnTo>
                      <a:pt x="1206" y="2531"/>
                    </a:lnTo>
                    <a:lnTo>
                      <a:pt x="1269" y="2580"/>
                    </a:lnTo>
                    <a:lnTo>
                      <a:pt x="1330" y="2626"/>
                    </a:lnTo>
                    <a:lnTo>
                      <a:pt x="1388" y="2669"/>
                    </a:lnTo>
                    <a:lnTo>
                      <a:pt x="1444" y="2708"/>
                    </a:lnTo>
                    <a:lnTo>
                      <a:pt x="1373" y="2686"/>
                    </a:lnTo>
                    <a:lnTo>
                      <a:pt x="1303" y="2665"/>
                    </a:lnTo>
                    <a:lnTo>
                      <a:pt x="1234" y="2641"/>
                    </a:lnTo>
                    <a:lnTo>
                      <a:pt x="1167" y="2618"/>
                    </a:lnTo>
                    <a:lnTo>
                      <a:pt x="1101" y="2594"/>
                    </a:lnTo>
                    <a:lnTo>
                      <a:pt x="1038" y="2567"/>
                    </a:lnTo>
                    <a:lnTo>
                      <a:pt x="976" y="2542"/>
                    </a:lnTo>
                    <a:lnTo>
                      <a:pt x="916" y="2514"/>
                    </a:lnTo>
                    <a:lnTo>
                      <a:pt x="859" y="2487"/>
                    </a:lnTo>
                    <a:lnTo>
                      <a:pt x="803" y="2459"/>
                    </a:lnTo>
                    <a:lnTo>
                      <a:pt x="750" y="2432"/>
                    </a:lnTo>
                    <a:lnTo>
                      <a:pt x="698" y="2403"/>
                    </a:lnTo>
                    <a:lnTo>
                      <a:pt x="649" y="2376"/>
                    </a:lnTo>
                    <a:lnTo>
                      <a:pt x="602" y="2347"/>
                    </a:lnTo>
                    <a:lnTo>
                      <a:pt x="558" y="2319"/>
                    </a:lnTo>
                    <a:lnTo>
                      <a:pt x="516" y="2291"/>
                    </a:lnTo>
                    <a:lnTo>
                      <a:pt x="578" y="2358"/>
                    </a:lnTo>
                    <a:lnTo>
                      <a:pt x="642" y="2425"/>
                    </a:lnTo>
                    <a:lnTo>
                      <a:pt x="708" y="2490"/>
                    </a:lnTo>
                    <a:lnTo>
                      <a:pt x="775" y="2554"/>
                    </a:lnTo>
                    <a:lnTo>
                      <a:pt x="843" y="2616"/>
                    </a:lnTo>
                    <a:lnTo>
                      <a:pt x="910" y="2677"/>
                    </a:lnTo>
                    <a:lnTo>
                      <a:pt x="979" y="2736"/>
                    </a:lnTo>
                    <a:lnTo>
                      <a:pt x="1047" y="2793"/>
                    </a:lnTo>
                    <a:lnTo>
                      <a:pt x="1115" y="2847"/>
                    </a:lnTo>
                    <a:lnTo>
                      <a:pt x="1181" y="2899"/>
                    </a:lnTo>
                    <a:lnTo>
                      <a:pt x="1246" y="2949"/>
                    </a:lnTo>
                    <a:lnTo>
                      <a:pt x="1310" y="2995"/>
                    </a:lnTo>
                    <a:lnTo>
                      <a:pt x="1372" y="3038"/>
                    </a:lnTo>
                    <a:lnTo>
                      <a:pt x="1431" y="3078"/>
                    </a:lnTo>
                    <a:lnTo>
                      <a:pt x="1489" y="3114"/>
                    </a:lnTo>
                    <a:lnTo>
                      <a:pt x="1543" y="3145"/>
                    </a:lnTo>
                    <a:lnTo>
                      <a:pt x="1479" y="3132"/>
                    </a:lnTo>
                    <a:lnTo>
                      <a:pt x="1417" y="3117"/>
                    </a:lnTo>
                    <a:lnTo>
                      <a:pt x="1357" y="3101"/>
                    </a:lnTo>
                    <a:lnTo>
                      <a:pt x="1298" y="3085"/>
                    </a:lnTo>
                    <a:lnTo>
                      <a:pt x="1241" y="3069"/>
                    </a:lnTo>
                    <a:lnTo>
                      <a:pt x="1185" y="3052"/>
                    </a:lnTo>
                    <a:lnTo>
                      <a:pt x="1130" y="3033"/>
                    </a:lnTo>
                    <a:lnTo>
                      <a:pt x="1077" y="3014"/>
                    </a:lnTo>
                    <a:lnTo>
                      <a:pt x="1026" y="2995"/>
                    </a:lnTo>
                    <a:lnTo>
                      <a:pt x="976" y="2975"/>
                    </a:lnTo>
                    <a:lnTo>
                      <a:pt x="928" y="2955"/>
                    </a:lnTo>
                    <a:lnTo>
                      <a:pt x="881" y="2934"/>
                    </a:lnTo>
                    <a:lnTo>
                      <a:pt x="835" y="2913"/>
                    </a:lnTo>
                    <a:lnTo>
                      <a:pt x="790" y="2892"/>
                    </a:lnTo>
                    <a:lnTo>
                      <a:pt x="747" y="2870"/>
                    </a:lnTo>
                    <a:lnTo>
                      <a:pt x="705" y="2848"/>
                    </a:lnTo>
                    <a:lnTo>
                      <a:pt x="664" y="2826"/>
                    </a:lnTo>
                    <a:lnTo>
                      <a:pt x="625" y="2803"/>
                    </a:lnTo>
                    <a:lnTo>
                      <a:pt x="587" y="2781"/>
                    </a:lnTo>
                    <a:lnTo>
                      <a:pt x="551" y="2757"/>
                    </a:lnTo>
                    <a:lnTo>
                      <a:pt x="514" y="2735"/>
                    </a:lnTo>
                    <a:lnTo>
                      <a:pt x="479" y="2712"/>
                    </a:lnTo>
                    <a:lnTo>
                      <a:pt x="446" y="2689"/>
                    </a:lnTo>
                    <a:lnTo>
                      <a:pt x="413" y="2666"/>
                    </a:lnTo>
                    <a:lnTo>
                      <a:pt x="352" y="2620"/>
                    </a:lnTo>
                    <a:lnTo>
                      <a:pt x="294" y="2575"/>
                    </a:lnTo>
                    <a:lnTo>
                      <a:pt x="240" y="2531"/>
                    </a:lnTo>
                    <a:lnTo>
                      <a:pt x="191" y="2488"/>
                    </a:lnTo>
                    <a:lnTo>
                      <a:pt x="162" y="2413"/>
                    </a:lnTo>
                    <a:lnTo>
                      <a:pt x="136" y="2337"/>
                    </a:lnTo>
                    <a:lnTo>
                      <a:pt x="112" y="2261"/>
                    </a:lnTo>
                    <a:lnTo>
                      <a:pt x="91" y="2183"/>
                    </a:lnTo>
                    <a:lnTo>
                      <a:pt x="72" y="2106"/>
                    </a:lnTo>
                    <a:lnTo>
                      <a:pt x="55" y="2028"/>
                    </a:lnTo>
                    <a:lnTo>
                      <a:pt x="40" y="1949"/>
                    </a:lnTo>
                    <a:lnTo>
                      <a:pt x="28" y="1870"/>
                    </a:lnTo>
                    <a:lnTo>
                      <a:pt x="18" y="1791"/>
                    </a:lnTo>
                    <a:lnTo>
                      <a:pt x="11" y="1710"/>
                    </a:lnTo>
                    <a:lnTo>
                      <a:pt x="5" y="1631"/>
                    </a:lnTo>
                    <a:lnTo>
                      <a:pt x="2" y="1550"/>
                    </a:lnTo>
                    <a:lnTo>
                      <a:pt x="0" y="1470"/>
                    </a:lnTo>
                    <a:lnTo>
                      <a:pt x="1" y="1390"/>
                    </a:lnTo>
                    <a:lnTo>
                      <a:pt x="3" y="1309"/>
                    </a:lnTo>
                    <a:lnTo>
                      <a:pt x="7" y="1229"/>
                    </a:lnTo>
                    <a:lnTo>
                      <a:pt x="14" y="1148"/>
                    </a:lnTo>
                    <a:lnTo>
                      <a:pt x="22" y="1068"/>
                    </a:lnTo>
                    <a:lnTo>
                      <a:pt x="32" y="989"/>
                    </a:lnTo>
                    <a:lnTo>
                      <a:pt x="44" y="909"/>
                    </a:lnTo>
                    <a:lnTo>
                      <a:pt x="58" y="830"/>
                    </a:lnTo>
                    <a:lnTo>
                      <a:pt x="73" y="751"/>
                    </a:lnTo>
                    <a:lnTo>
                      <a:pt x="90" y="673"/>
                    </a:lnTo>
                    <a:lnTo>
                      <a:pt x="109" y="595"/>
                    </a:lnTo>
                    <a:lnTo>
                      <a:pt x="131" y="518"/>
                    </a:lnTo>
                    <a:lnTo>
                      <a:pt x="153" y="442"/>
                    </a:lnTo>
                    <a:lnTo>
                      <a:pt x="176" y="366"/>
                    </a:lnTo>
                    <a:lnTo>
                      <a:pt x="202" y="291"/>
                    </a:lnTo>
                    <a:lnTo>
                      <a:pt x="229" y="217"/>
                    </a:lnTo>
                    <a:lnTo>
                      <a:pt x="258" y="144"/>
                    </a:lnTo>
                    <a:lnTo>
                      <a:pt x="287" y="72"/>
                    </a:lnTo>
                    <a:lnTo>
                      <a:pt x="319" y="0"/>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10" name="Freeform 41"/>
              <p:cNvSpPr>
                <a:spLocks/>
              </p:cNvSpPr>
              <p:nvPr/>
            </p:nvSpPr>
            <p:spPr bwMode="auto">
              <a:xfrm rot="5650411">
                <a:off x="6452775" y="2303037"/>
                <a:ext cx="53247" cy="191261"/>
              </a:xfrm>
              <a:custGeom>
                <a:avLst/>
                <a:gdLst/>
                <a:ahLst/>
                <a:cxnLst>
                  <a:cxn ang="0">
                    <a:pos x="234" y="3083"/>
                  </a:cxn>
                  <a:cxn ang="0">
                    <a:pos x="375" y="2880"/>
                  </a:cxn>
                  <a:cxn ang="0">
                    <a:pos x="701" y="2426"/>
                  </a:cxn>
                  <a:cxn ang="0">
                    <a:pos x="1251" y="1660"/>
                  </a:cxn>
                  <a:cxn ang="0">
                    <a:pos x="1674" y="1065"/>
                  </a:cxn>
                  <a:cxn ang="0">
                    <a:pos x="1927" y="701"/>
                  </a:cxn>
                  <a:cxn ang="0">
                    <a:pos x="287" y="2461"/>
                  </a:cxn>
                  <a:cxn ang="0">
                    <a:pos x="2402" y="768"/>
                  </a:cxn>
                  <a:cxn ang="0">
                    <a:pos x="2040" y="1378"/>
                  </a:cxn>
                  <a:cxn ang="0">
                    <a:pos x="1711" y="1941"/>
                  </a:cxn>
                  <a:cxn ang="0">
                    <a:pos x="1407" y="2460"/>
                  </a:cxn>
                  <a:cxn ang="0">
                    <a:pos x="1121" y="2938"/>
                  </a:cxn>
                  <a:cxn ang="0">
                    <a:pos x="982" y="3164"/>
                  </a:cxn>
                  <a:cxn ang="0">
                    <a:pos x="845" y="3379"/>
                  </a:cxn>
                  <a:cxn ang="0">
                    <a:pos x="707" y="3588"/>
                  </a:cxn>
                  <a:cxn ang="0">
                    <a:pos x="570" y="3787"/>
                  </a:cxn>
                  <a:cxn ang="0">
                    <a:pos x="432" y="3980"/>
                  </a:cxn>
                  <a:cxn ang="0">
                    <a:pos x="292" y="4166"/>
                  </a:cxn>
                  <a:cxn ang="0">
                    <a:pos x="147" y="4345"/>
                  </a:cxn>
                  <a:cxn ang="0">
                    <a:pos x="0" y="4518"/>
                  </a:cxn>
                  <a:cxn ang="0">
                    <a:pos x="179" y="4231"/>
                  </a:cxn>
                  <a:cxn ang="0">
                    <a:pos x="368" y="3923"/>
                  </a:cxn>
                  <a:cxn ang="0">
                    <a:pos x="778" y="3241"/>
                  </a:cxn>
                  <a:cxn ang="0">
                    <a:pos x="1228" y="2471"/>
                  </a:cxn>
                  <a:cxn ang="0">
                    <a:pos x="1721" y="1616"/>
                  </a:cxn>
                  <a:cxn ang="0">
                    <a:pos x="1497" y="1948"/>
                  </a:cxn>
                  <a:cxn ang="0">
                    <a:pos x="1273" y="2276"/>
                  </a:cxn>
                  <a:cxn ang="0">
                    <a:pos x="1049" y="2593"/>
                  </a:cxn>
                  <a:cxn ang="0">
                    <a:pos x="831" y="2895"/>
                  </a:cxn>
                  <a:cxn ang="0">
                    <a:pos x="623" y="3175"/>
                  </a:cxn>
                  <a:cxn ang="0">
                    <a:pos x="428" y="3428"/>
                  </a:cxn>
                  <a:cxn ang="0">
                    <a:pos x="251" y="3649"/>
                  </a:cxn>
                  <a:cxn ang="0">
                    <a:pos x="95" y="3832"/>
                  </a:cxn>
                  <a:cxn ang="0">
                    <a:pos x="239" y="3609"/>
                  </a:cxn>
                  <a:cxn ang="0">
                    <a:pos x="421" y="3330"/>
                  </a:cxn>
                  <a:cxn ang="0">
                    <a:pos x="871" y="2644"/>
                  </a:cxn>
                  <a:cxn ang="0">
                    <a:pos x="1382" y="1856"/>
                  </a:cxn>
                  <a:cxn ang="0">
                    <a:pos x="1642" y="1448"/>
                  </a:cxn>
                  <a:cxn ang="0">
                    <a:pos x="1893" y="1045"/>
                  </a:cxn>
                  <a:cxn ang="0">
                    <a:pos x="1660" y="1348"/>
                  </a:cxn>
                  <a:cxn ang="0">
                    <a:pos x="1408" y="1667"/>
                  </a:cxn>
                  <a:cxn ang="0">
                    <a:pos x="1150" y="1990"/>
                  </a:cxn>
                  <a:cxn ang="0">
                    <a:pos x="897" y="2300"/>
                  </a:cxn>
                  <a:cxn ang="0">
                    <a:pos x="459" y="2832"/>
                  </a:cxn>
                  <a:cxn ang="0">
                    <a:pos x="191" y="3147"/>
                  </a:cxn>
                </a:cxnLst>
                <a:rect l="0" t="0" r="r" b="b"/>
                <a:pathLst>
                  <a:path w="2402" h="4518">
                    <a:moveTo>
                      <a:pt x="191" y="3147"/>
                    </a:moveTo>
                    <a:lnTo>
                      <a:pt x="234" y="3083"/>
                    </a:lnTo>
                    <a:lnTo>
                      <a:pt x="296" y="2993"/>
                    </a:lnTo>
                    <a:lnTo>
                      <a:pt x="375" y="2880"/>
                    </a:lnTo>
                    <a:lnTo>
                      <a:pt x="472" y="2745"/>
                    </a:lnTo>
                    <a:lnTo>
                      <a:pt x="701" y="2426"/>
                    </a:lnTo>
                    <a:lnTo>
                      <a:pt x="967" y="2056"/>
                    </a:lnTo>
                    <a:lnTo>
                      <a:pt x="1251" y="1660"/>
                    </a:lnTo>
                    <a:lnTo>
                      <a:pt x="1536" y="1260"/>
                    </a:lnTo>
                    <a:lnTo>
                      <a:pt x="1674" y="1065"/>
                    </a:lnTo>
                    <a:lnTo>
                      <a:pt x="1804" y="878"/>
                    </a:lnTo>
                    <a:lnTo>
                      <a:pt x="1927" y="701"/>
                    </a:lnTo>
                    <a:lnTo>
                      <a:pt x="2039" y="536"/>
                    </a:lnTo>
                    <a:lnTo>
                      <a:pt x="287" y="2461"/>
                    </a:lnTo>
                    <a:lnTo>
                      <a:pt x="2206" y="0"/>
                    </a:lnTo>
                    <a:lnTo>
                      <a:pt x="2402" y="768"/>
                    </a:lnTo>
                    <a:lnTo>
                      <a:pt x="2216" y="1079"/>
                    </a:lnTo>
                    <a:lnTo>
                      <a:pt x="2040" y="1378"/>
                    </a:lnTo>
                    <a:lnTo>
                      <a:pt x="1872" y="1665"/>
                    </a:lnTo>
                    <a:lnTo>
                      <a:pt x="1711" y="1941"/>
                    </a:lnTo>
                    <a:lnTo>
                      <a:pt x="1556" y="2206"/>
                    </a:lnTo>
                    <a:lnTo>
                      <a:pt x="1407" y="2460"/>
                    </a:lnTo>
                    <a:lnTo>
                      <a:pt x="1262" y="2704"/>
                    </a:lnTo>
                    <a:lnTo>
                      <a:pt x="1121" y="2938"/>
                    </a:lnTo>
                    <a:lnTo>
                      <a:pt x="1051" y="3052"/>
                    </a:lnTo>
                    <a:lnTo>
                      <a:pt x="982" y="3164"/>
                    </a:lnTo>
                    <a:lnTo>
                      <a:pt x="913" y="3272"/>
                    </a:lnTo>
                    <a:lnTo>
                      <a:pt x="845" y="3379"/>
                    </a:lnTo>
                    <a:lnTo>
                      <a:pt x="775" y="3484"/>
                    </a:lnTo>
                    <a:lnTo>
                      <a:pt x="707" y="3588"/>
                    </a:lnTo>
                    <a:lnTo>
                      <a:pt x="639" y="3689"/>
                    </a:lnTo>
                    <a:lnTo>
                      <a:pt x="570" y="3787"/>
                    </a:lnTo>
                    <a:lnTo>
                      <a:pt x="501" y="3885"/>
                    </a:lnTo>
                    <a:lnTo>
                      <a:pt x="432" y="3980"/>
                    </a:lnTo>
                    <a:lnTo>
                      <a:pt x="362" y="4074"/>
                    </a:lnTo>
                    <a:lnTo>
                      <a:pt x="292" y="4166"/>
                    </a:lnTo>
                    <a:lnTo>
                      <a:pt x="219" y="4257"/>
                    </a:lnTo>
                    <a:lnTo>
                      <a:pt x="147" y="4345"/>
                    </a:lnTo>
                    <a:lnTo>
                      <a:pt x="74" y="4433"/>
                    </a:lnTo>
                    <a:lnTo>
                      <a:pt x="0" y="4518"/>
                    </a:lnTo>
                    <a:lnTo>
                      <a:pt x="88" y="4378"/>
                    </a:lnTo>
                    <a:lnTo>
                      <a:pt x="179" y="4231"/>
                    </a:lnTo>
                    <a:lnTo>
                      <a:pt x="272" y="4080"/>
                    </a:lnTo>
                    <a:lnTo>
                      <a:pt x="368" y="3923"/>
                    </a:lnTo>
                    <a:lnTo>
                      <a:pt x="567" y="3593"/>
                    </a:lnTo>
                    <a:lnTo>
                      <a:pt x="778" y="3241"/>
                    </a:lnTo>
                    <a:lnTo>
                      <a:pt x="997" y="2867"/>
                    </a:lnTo>
                    <a:lnTo>
                      <a:pt x="1228" y="2471"/>
                    </a:lnTo>
                    <a:lnTo>
                      <a:pt x="1470" y="2054"/>
                    </a:lnTo>
                    <a:lnTo>
                      <a:pt x="1721" y="1616"/>
                    </a:lnTo>
                    <a:lnTo>
                      <a:pt x="1610" y="1782"/>
                    </a:lnTo>
                    <a:lnTo>
                      <a:pt x="1497" y="1948"/>
                    </a:lnTo>
                    <a:lnTo>
                      <a:pt x="1385" y="2113"/>
                    </a:lnTo>
                    <a:lnTo>
                      <a:pt x="1273" y="2276"/>
                    </a:lnTo>
                    <a:lnTo>
                      <a:pt x="1160" y="2436"/>
                    </a:lnTo>
                    <a:lnTo>
                      <a:pt x="1049" y="2593"/>
                    </a:lnTo>
                    <a:lnTo>
                      <a:pt x="939" y="2746"/>
                    </a:lnTo>
                    <a:lnTo>
                      <a:pt x="831" y="2895"/>
                    </a:lnTo>
                    <a:lnTo>
                      <a:pt x="726" y="3037"/>
                    </a:lnTo>
                    <a:lnTo>
                      <a:pt x="623" y="3175"/>
                    </a:lnTo>
                    <a:lnTo>
                      <a:pt x="523" y="3305"/>
                    </a:lnTo>
                    <a:lnTo>
                      <a:pt x="428" y="3428"/>
                    </a:lnTo>
                    <a:lnTo>
                      <a:pt x="337" y="3543"/>
                    </a:lnTo>
                    <a:lnTo>
                      <a:pt x="251" y="3649"/>
                    </a:lnTo>
                    <a:lnTo>
                      <a:pt x="171" y="3746"/>
                    </a:lnTo>
                    <a:lnTo>
                      <a:pt x="95" y="3832"/>
                    </a:lnTo>
                    <a:lnTo>
                      <a:pt x="162" y="3728"/>
                    </a:lnTo>
                    <a:lnTo>
                      <a:pt x="239" y="3609"/>
                    </a:lnTo>
                    <a:lnTo>
                      <a:pt x="325" y="3476"/>
                    </a:lnTo>
                    <a:lnTo>
                      <a:pt x="421" y="3330"/>
                    </a:lnTo>
                    <a:lnTo>
                      <a:pt x="634" y="3006"/>
                    </a:lnTo>
                    <a:lnTo>
                      <a:pt x="871" y="2644"/>
                    </a:lnTo>
                    <a:lnTo>
                      <a:pt x="1123" y="2258"/>
                    </a:lnTo>
                    <a:lnTo>
                      <a:pt x="1382" y="1856"/>
                    </a:lnTo>
                    <a:lnTo>
                      <a:pt x="1512" y="1652"/>
                    </a:lnTo>
                    <a:lnTo>
                      <a:pt x="1642" y="1448"/>
                    </a:lnTo>
                    <a:lnTo>
                      <a:pt x="1769" y="1245"/>
                    </a:lnTo>
                    <a:lnTo>
                      <a:pt x="1893" y="1045"/>
                    </a:lnTo>
                    <a:lnTo>
                      <a:pt x="1779" y="1193"/>
                    </a:lnTo>
                    <a:lnTo>
                      <a:pt x="1660" y="1348"/>
                    </a:lnTo>
                    <a:lnTo>
                      <a:pt x="1535" y="1507"/>
                    </a:lnTo>
                    <a:lnTo>
                      <a:pt x="1408" y="1667"/>
                    </a:lnTo>
                    <a:lnTo>
                      <a:pt x="1279" y="1829"/>
                    </a:lnTo>
                    <a:lnTo>
                      <a:pt x="1150" y="1990"/>
                    </a:lnTo>
                    <a:lnTo>
                      <a:pt x="1021" y="2148"/>
                    </a:lnTo>
                    <a:lnTo>
                      <a:pt x="897" y="2300"/>
                    </a:lnTo>
                    <a:lnTo>
                      <a:pt x="663" y="2586"/>
                    </a:lnTo>
                    <a:lnTo>
                      <a:pt x="459" y="2832"/>
                    </a:lnTo>
                    <a:lnTo>
                      <a:pt x="298" y="3023"/>
                    </a:lnTo>
                    <a:lnTo>
                      <a:pt x="191" y="314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grpSp>
        <p:grpSp>
          <p:nvGrpSpPr>
            <p:cNvPr id="168" name="グループ化 167"/>
            <p:cNvGrpSpPr/>
            <p:nvPr/>
          </p:nvGrpSpPr>
          <p:grpSpPr>
            <a:xfrm>
              <a:off x="7337473" y="2129425"/>
              <a:ext cx="277029" cy="117181"/>
              <a:chOff x="6318738" y="2246157"/>
              <a:chExt cx="690880" cy="310061"/>
            </a:xfrm>
          </p:grpSpPr>
          <p:sp>
            <p:nvSpPr>
              <p:cNvPr id="191" name="AutoShape 32"/>
              <p:cNvSpPr>
                <a:spLocks noChangeAspect="1" noChangeArrowheads="1"/>
              </p:cNvSpPr>
              <p:nvPr/>
            </p:nvSpPr>
            <p:spPr bwMode="auto">
              <a:xfrm rot="5650411">
                <a:off x="6517493" y="2055160"/>
                <a:ext cx="293370" cy="690880"/>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2" name="Freeform 33"/>
              <p:cNvSpPr>
                <a:spLocks/>
              </p:cNvSpPr>
              <p:nvPr/>
            </p:nvSpPr>
            <p:spPr bwMode="auto">
              <a:xfrm rot="5650411">
                <a:off x="6746375" y="2306405"/>
                <a:ext cx="145405" cy="354222"/>
              </a:xfrm>
              <a:custGeom>
                <a:avLst/>
                <a:gdLst/>
                <a:ahLst/>
                <a:cxnLst>
                  <a:cxn ang="0">
                    <a:pos x="597" y="7728"/>
                  </a:cxn>
                  <a:cxn ang="0">
                    <a:pos x="1029" y="7578"/>
                  </a:cxn>
                  <a:cxn ang="0">
                    <a:pos x="1411" y="7383"/>
                  </a:cxn>
                  <a:cxn ang="0">
                    <a:pos x="1753" y="7137"/>
                  </a:cxn>
                  <a:cxn ang="0">
                    <a:pos x="2065" y="6833"/>
                  </a:cxn>
                  <a:cxn ang="0">
                    <a:pos x="2351" y="6468"/>
                  </a:cxn>
                  <a:cxn ang="0">
                    <a:pos x="2632" y="5976"/>
                  </a:cxn>
                  <a:cxn ang="0">
                    <a:pos x="2695" y="5362"/>
                  </a:cxn>
                  <a:cxn ang="0">
                    <a:pos x="2541" y="4722"/>
                  </a:cxn>
                  <a:cxn ang="0">
                    <a:pos x="2296" y="4058"/>
                  </a:cxn>
                  <a:cxn ang="0">
                    <a:pos x="2091" y="3374"/>
                  </a:cxn>
                  <a:cxn ang="0">
                    <a:pos x="2050" y="2672"/>
                  </a:cxn>
                  <a:cxn ang="0">
                    <a:pos x="2304" y="1951"/>
                  </a:cxn>
                  <a:cxn ang="0">
                    <a:pos x="2761" y="1321"/>
                  </a:cxn>
                  <a:cxn ang="0">
                    <a:pos x="3286" y="811"/>
                  </a:cxn>
                  <a:cxn ang="0">
                    <a:pos x="3877" y="423"/>
                  </a:cxn>
                  <a:cxn ang="0">
                    <a:pos x="4528" y="158"/>
                  </a:cxn>
                  <a:cxn ang="0">
                    <a:pos x="5234" y="21"/>
                  </a:cxn>
                  <a:cxn ang="0">
                    <a:pos x="5991" y="11"/>
                  </a:cxn>
                  <a:cxn ang="0">
                    <a:pos x="6394" y="69"/>
                  </a:cxn>
                  <a:cxn ang="0">
                    <a:pos x="6490" y="152"/>
                  </a:cxn>
                  <a:cxn ang="0">
                    <a:pos x="6531" y="265"/>
                  </a:cxn>
                  <a:cxn ang="0">
                    <a:pos x="6520" y="386"/>
                  </a:cxn>
                  <a:cxn ang="0">
                    <a:pos x="6460" y="491"/>
                  </a:cxn>
                  <a:cxn ang="0">
                    <a:pos x="6353" y="555"/>
                  </a:cxn>
                  <a:cxn ang="0">
                    <a:pos x="6098" y="545"/>
                  </a:cxn>
                  <a:cxn ang="0">
                    <a:pos x="5426" y="528"/>
                  </a:cxn>
                  <a:cxn ang="0">
                    <a:pos x="4801" y="624"/>
                  </a:cxn>
                  <a:cxn ang="0">
                    <a:pos x="4227" y="831"/>
                  </a:cxn>
                  <a:cxn ang="0">
                    <a:pos x="3703" y="1147"/>
                  </a:cxn>
                  <a:cxn ang="0">
                    <a:pos x="3236" y="1572"/>
                  </a:cxn>
                  <a:cxn ang="0">
                    <a:pos x="2824" y="2104"/>
                  </a:cxn>
                  <a:cxn ang="0">
                    <a:pos x="2575" y="2708"/>
                  </a:cxn>
                  <a:cxn ang="0">
                    <a:pos x="2615" y="3335"/>
                  </a:cxn>
                  <a:cxn ang="0">
                    <a:pos x="2822" y="3985"/>
                  </a:cxn>
                  <a:cxn ang="0">
                    <a:pos x="3067" y="4655"/>
                  </a:cxn>
                  <a:cxn ang="0">
                    <a:pos x="3221" y="5345"/>
                  </a:cxn>
                  <a:cxn ang="0">
                    <a:pos x="3157" y="6055"/>
                  </a:cxn>
                  <a:cxn ang="0">
                    <a:pos x="2836" y="6683"/>
                  </a:cxn>
                  <a:cxn ang="0">
                    <a:pos x="2511" y="7114"/>
                  </a:cxn>
                  <a:cxn ang="0">
                    <a:pos x="2157" y="7477"/>
                  </a:cxn>
                  <a:cxn ang="0">
                    <a:pos x="1769" y="7774"/>
                  </a:cxn>
                  <a:cxn ang="0">
                    <a:pos x="1337" y="8012"/>
                  </a:cxn>
                  <a:cxn ang="0">
                    <a:pos x="854" y="8196"/>
                  </a:cxn>
                  <a:cxn ang="0">
                    <a:pos x="312" y="8333"/>
                  </a:cxn>
                  <a:cxn ang="0">
                    <a:pos x="171" y="8325"/>
                  </a:cxn>
                  <a:cxn ang="0">
                    <a:pos x="69" y="8257"/>
                  </a:cxn>
                  <a:cxn ang="0">
                    <a:pos x="11" y="8151"/>
                  </a:cxn>
                  <a:cxn ang="0">
                    <a:pos x="3" y="8030"/>
                  </a:cxn>
                  <a:cxn ang="0">
                    <a:pos x="48" y="7918"/>
                  </a:cxn>
                  <a:cxn ang="0">
                    <a:pos x="151" y="7838"/>
                  </a:cxn>
                </a:cxnLst>
                <a:rect l="0" t="0" r="r" b="b"/>
                <a:pathLst>
                  <a:path w="6533" h="8339">
                    <a:moveTo>
                      <a:pt x="210" y="7821"/>
                    </a:moveTo>
                    <a:lnTo>
                      <a:pt x="311" y="7799"/>
                    </a:lnTo>
                    <a:lnTo>
                      <a:pt x="409" y="7778"/>
                    </a:lnTo>
                    <a:lnTo>
                      <a:pt x="504" y="7753"/>
                    </a:lnTo>
                    <a:lnTo>
                      <a:pt x="597" y="7728"/>
                    </a:lnTo>
                    <a:lnTo>
                      <a:pt x="687" y="7702"/>
                    </a:lnTo>
                    <a:lnTo>
                      <a:pt x="776" y="7673"/>
                    </a:lnTo>
                    <a:lnTo>
                      <a:pt x="862" y="7644"/>
                    </a:lnTo>
                    <a:lnTo>
                      <a:pt x="946" y="7611"/>
                    </a:lnTo>
                    <a:lnTo>
                      <a:pt x="1029" y="7578"/>
                    </a:lnTo>
                    <a:lnTo>
                      <a:pt x="1108" y="7543"/>
                    </a:lnTo>
                    <a:lnTo>
                      <a:pt x="1187" y="7505"/>
                    </a:lnTo>
                    <a:lnTo>
                      <a:pt x="1264" y="7466"/>
                    </a:lnTo>
                    <a:lnTo>
                      <a:pt x="1338" y="7426"/>
                    </a:lnTo>
                    <a:lnTo>
                      <a:pt x="1411" y="7383"/>
                    </a:lnTo>
                    <a:lnTo>
                      <a:pt x="1482" y="7337"/>
                    </a:lnTo>
                    <a:lnTo>
                      <a:pt x="1552" y="7290"/>
                    </a:lnTo>
                    <a:lnTo>
                      <a:pt x="1621" y="7242"/>
                    </a:lnTo>
                    <a:lnTo>
                      <a:pt x="1687" y="7190"/>
                    </a:lnTo>
                    <a:lnTo>
                      <a:pt x="1753" y="7137"/>
                    </a:lnTo>
                    <a:lnTo>
                      <a:pt x="1817" y="7081"/>
                    </a:lnTo>
                    <a:lnTo>
                      <a:pt x="1882" y="7023"/>
                    </a:lnTo>
                    <a:lnTo>
                      <a:pt x="1944" y="6962"/>
                    </a:lnTo>
                    <a:lnTo>
                      <a:pt x="2005" y="6899"/>
                    </a:lnTo>
                    <a:lnTo>
                      <a:pt x="2065" y="6833"/>
                    </a:lnTo>
                    <a:lnTo>
                      <a:pt x="2123" y="6765"/>
                    </a:lnTo>
                    <a:lnTo>
                      <a:pt x="2181" y="6695"/>
                    </a:lnTo>
                    <a:lnTo>
                      <a:pt x="2238" y="6622"/>
                    </a:lnTo>
                    <a:lnTo>
                      <a:pt x="2295" y="6546"/>
                    </a:lnTo>
                    <a:lnTo>
                      <a:pt x="2351" y="6468"/>
                    </a:lnTo>
                    <a:lnTo>
                      <a:pt x="2407" y="6387"/>
                    </a:lnTo>
                    <a:lnTo>
                      <a:pt x="2462" y="6302"/>
                    </a:lnTo>
                    <a:lnTo>
                      <a:pt x="2517" y="6216"/>
                    </a:lnTo>
                    <a:lnTo>
                      <a:pt x="2581" y="6097"/>
                    </a:lnTo>
                    <a:lnTo>
                      <a:pt x="2632" y="5976"/>
                    </a:lnTo>
                    <a:lnTo>
                      <a:pt x="2667" y="5856"/>
                    </a:lnTo>
                    <a:lnTo>
                      <a:pt x="2691" y="5734"/>
                    </a:lnTo>
                    <a:lnTo>
                      <a:pt x="2703" y="5611"/>
                    </a:lnTo>
                    <a:lnTo>
                      <a:pt x="2704" y="5487"/>
                    </a:lnTo>
                    <a:lnTo>
                      <a:pt x="2695" y="5362"/>
                    </a:lnTo>
                    <a:lnTo>
                      <a:pt x="2677" y="5236"/>
                    </a:lnTo>
                    <a:lnTo>
                      <a:pt x="2652" y="5108"/>
                    </a:lnTo>
                    <a:lnTo>
                      <a:pt x="2621" y="4980"/>
                    </a:lnTo>
                    <a:lnTo>
                      <a:pt x="2583" y="4851"/>
                    </a:lnTo>
                    <a:lnTo>
                      <a:pt x="2541" y="4722"/>
                    </a:lnTo>
                    <a:lnTo>
                      <a:pt x="2496" y="4590"/>
                    </a:lnTo>
                    <a:lnTo>
                      <a:pt x="2447" y="4459"/>
                    </a:lnTo>
                    <a:lnTo>
                      <a:pt x="2397" y="4326"/>
                    </a:lnTo>
                    <a:lnTo>
                      <a:pt x="2347" y="4192"/>
                    </a:lnTo>
                    <a:lnTo>
                      <a:pt x="2296" y="4058"/>
                    </a:lnTo>
                    <a:lnTo>
                      <a:pt x="2248" y="3923"/>
                    </a:lnTo>
                    <a:lnTo>
                      <a:pt x="2203" y="3787"/>
                    </a:lnTo>
                    <a:lnTo>
                      <a:pt x="2160" y="3650"/>
                    </a:lnTo>
                    <a:lnTo>
                      <a:pt x="2122" y="3513"/>
                    </a:lnTo>
                    <a:lnTo>
                      <a:pt x="2091" y="3374"/>
                    </a:lnTo>
                    <a:lnTo>
                      <a:pt x="2066" y="3235"/>
                    </a:lnTo>
                    <a:lnTo>
                      <a:pt x="2048" y="3095"/>
                    </a:lnTo>
                    <a:lnTo>
                      <a:pt x="2039" y="2955"/>
                    </a:lnTo>
                    <a:lnTo>
                      <a:pt x="2039" y="2813"/>
                    </a:lnTo>
                    <a:lnTo>
                      <a:pt x="2050" y="2672"/>
                    </a:lnTo>
                    <a:lnTo>
                      <a:pt x="2074" y="2528"/>
                    </a:lnTo>
                    <a:lnTo>
                      <a:pt x="2109" y="2386"/>
                    </a:lnTo>
                    <a:lnTo>
                      <a:pt x="2159" y="2241"/>
                    </a:lnTo>
                    <a:lnTo>
                      <a:pt x="2224" y="2097"/>
                    </a:lnTo>
                    <a:lnTo>
                      <a:pt x="2304" y="1951"/>
                    </a:lnTo>
                    <a:lnTo>
                      <a:pt x="2390" y="1816"/>
                    </a:lnTo>
                    <a:lnTo>
                      <a:pt x="2478" y="1686"/>
                    </a:lnTo>
                    <a:lnTo>
                      <a:pt x="2570" y="1559"/>
                    </a:lnTo>
                    <a:lnTo>
                      <a:pt x="2664" y="1438"/>
                    </a:lnTo>
                    <a:lnTo>
                      <a:pt x="2761" y="1321"/>
                    </a:lnTo>
                    <a:lnTo>
                      <a:pt x="2860" y="1209"/>
                    </a:lnTo>
                    <a:lnTo>
                      <a:pt x="2963" y="1102"/>
                    </a:lnTo>
                    <a:lnTo>
                      <a:pt x="3068" y="1001"/>
                    </a:lnTo>
                    <a:lnTo>
                      <a:pt x="3176" y="903"/>
                    </a:lnTo>
                    <a:lnTo>
                      <a:pt x="3286" y="811"/>
                    </a:lnTo>
                    <a:lnTo>
                      <a:pt x="3399" y="724"/>
                    </a:lnTo>
                    <a:lnTo>
                      <a:pt x="3515" y="640"/>
                    </a:lnTo>
                    <a:lnTo>
                      <a:pt x="3633" y="563"/>
                    </a:lnTo>
                    <a:lnTo>
                      <a:pt x="3754" y="491"/>
                    </a:lnTo>
                    <a:lnTo>
                      <a:pt x="3877" y="423"/>
                    </a:lnTo>
                    <a:lnTo>
                      <a:pt x="4003" y="360"/>
                    </a:lnTo>
                    <a:lnTo>
                      <a:pt x="4130" y="302"/>
                    </a:lnTo>
                    <a:lnTo>
                      <a:pt x="4260" y="249"/>
                    </a:lnTo>
                    <a:lnTo>
                      <a:pt x="4393" y="202"/>
                    </a:lnTo>
                    <a:lnTo>
                      <a:pt x="4528" y="158"/>
                    </a:lnTo>
                    <a:lnTo>
                      <a:pt x="4665" y="120"/>
                    </a:lnTo>
                    <a:lnTo>
                      <a:pt x="4804" y="88"/>
                    </a:lnTo>
                    <a:lnTo>
                      <a:pt x="4945" y="60"/>
                    </a:lnTo>
                    <a:lnTo>
                      <a:pt x="5089" y="38"/>
                    </a:lnTo>
                    <a:lnTo>
                      <a:pt x="5234" y="21"/>
                    </a:lnTo>
                    <a:lnTo>
                      <a:pt x="5381" y="8"/>
                    </a:lnTo>
                    <a:lnTo>
                      <a:pt x="5531" y="1"/>
                    </a:lnTo>
                    <a:lnTo>
                      <a:pt x="5683" y="0"/>
                    </a:lnTo>
                    <a:lnTo>
                      <a:pt x="5836" y="3"/>
                    </a:lnTo>
                    <a:lnTo>
                      <a:pt x="5991" y="11"/>
                    </a:lnTo>
                    <a:lnTo>
                      <a:pt x="6149" y="26"/>
                    </a:lnTo>
                    <a:lnTo>
                      <a:pt x="6307" y="45"/>
                    </a:lnTo>
                    <a:lnTo>
                      <a:pt x="6339" y="50"/>
                    </a:lnTo>
                    <a:lnTo>
                      <a:pt x="6367" y="58"/>
                    </a:lnTo>
                    <a:lnTo>
                      <a:pt x="6394" y="69"/>
                    </a:lnTo>
                    <a:lnTo>
                      <a:pt x="6417" y="83"/>
                    </a:lnTo>
                    <a:lnTo>
                      <a:pt x="6440" y="97"/>
                    </a:lnTo>
                    <a:lnTo>
                      <a:pt x="6459" y="114"/>
                    </a:lnTo>
                    <a:lnTo>
                      <a:pt x="6475" y="133"/>
                    </a:lnTo>
                    <a:lnTo>
                      <a:pt x="6490" y="152"/>
                    </a:lnTo>
                    <a:lnTo>
                      <a:pt x="6503" y="172"/>
                    </a:lnTo>
                    <a:lnTo>
                      <a:pt x="6514" y="195"/>
                    </a:lnTo>
                    <a:lnTo>
                      <a:pt x="6522" y="218"/>
                    </a:lnTo>
                    <a:lnTo>
                      <a:pt x="6528" y="241"/>
                    </a:lnTo>
                    <a:lnTo>
                      <a:pt x="6531" y="265"/>
                    </a:lnTo>
                    <a:lnTo>
                      <a:pt x="6533" y="289"/>
                    </a:lnTo>
                    <a:lnTo>
                      <a:pt x="6533" y="314"/>
                    </a:lnTo>
                    <a:lnTo>
                      <a:pt x="6531" y="338"/>
                    </a:lnTo>
                    <a:lnTo>
                      <a:pt x="6527" y="363"/>
                    </a:lnTo>
                    <a:lnTo>
                      <a:pt x="6520" y="386"/>
                    </a:lnTo>
                    <a:lnTo>
                      <a:pt x="6512" y="409"/>
                    </a:lnTo>
                    <a:lnTo>
                      <a:pt x="6502" y="431"/>
                    </a:lnTo>
                    <a:lnTo>
                      <a:pt x="6489" y="452"/>
                    </a:lnTo>
                    <a:lnTo>
                      <a:pt x="6476" y="471"/>
                    </a:lnTo>
                    <a:lnTo>
                      <a:pt x="6460" y="491"/>
                    </a:lnTo>
                    <a:lnTo>
                      <a:pt x="6443" y="507"/>
                    </a:lnTo>
                    <a:lnTo>
                      <a:pt x="6422" y="522"/>
                    </a:lnTo>
                    <a:lnTo>
                      <a:pt x="6401" y="536"/>
                    </a:lnTo>
                    <a:lnTo>
                      <a:pt x="6379" y="547"/>
                    </a:lnTo>
                    <a:lnTo>
                      <a:pt x="6353" y="555"/>
                    </a:lnTo>
                    <a:lnTo>
                      <a:pt x="6327" y="561"/>
                    </a:lnTo>
                    <a:lnTo>
                      <a:pt x="6299" y="564"/>
                    </a:lnTo>
                    <a:lnTo>
                      <a:pt x="6269" y="564"/>
                    </a:lnTo>
                    <a:lnTo>
                      <a:pt x="6237" y="562"/>
                    </a:lnTo>
                    <a:lnTo>
                      <a:pt x="6098" y="545"/>
                    </a:lnTo>
                    <a:lnTo>
                      <a:pt x="5960" y="533"/>
                    </a:lnTo>
                    <a:lnTo>
                      <a:pt x="5824" y="524"/>
                    </a:lnTo>
                    <a:lnTo>
                      <a:pt x="5689" y="521"/>
                    </a:lnTo>
                    <a:lnTo>
                      <a:pt x="5557" y="522"/>
                    </a:lnTo>
                    <a:lnTo>
                      <a:pt x="5426" y="528"/>
                    </a:lnTo>
                    <a:lnTo>
                      <a:pt x="5297" y="539"/>
                    </a:lnTo>
                    <a:lnTo>
                      <a:pt x="5171" y="553"/>
                    </a:lnTo>
                    <a:lnTo>
                      <a:pt x="5046" y="572"/>
                    </a:lnTo>
                    <a:lnTo>
                      <a:pt x="4923" y="596"/>
                    </a:lnTo>
                    <a:lnTo>
                      <a:pt x="4801" y="624"/>
                    </a:lnTo>
                    <a:lnTo>
                      <a:pt x="4682" y="657"/>
                    </a:lnTo>
                    <a:lnTo>
                      <a:pt x="4565" y="693"/>
                    </a:lnTo>
                    <a:lnTo>
                      <a:pt x="4450" y="735"/>
                    </a:lnTo>
                    <a:lnTo>
                      <a:pt x="4337" y="781"/>
                    </a:lnTo>
                    <a:lnTo>
                      <a:pt x="4227" y="831"/>
                    </a:lnTo>
                    <a:lnTo>
                      <a:pt x="4118" y="886"/>
                    </a:lnTo>
                    <a:lnTo>
                      <a:pt x="4011" y="945"/>
                    </a:lnTo>
                    <a:lnTo>
                      <a:pt x="3906" y="1008"/>
                    </a:lnTo>
                    <a:lnTo>
                      <a:pt x="3804" y="1075"/>
                    </a:lnTo>
                    <a:lnTo>
                      <a:pt x="3703" y="1147"/>
                    </a:lnTo>
                    <a:lnTo>
                      <a:pt x="3606" y="1224"/>
                    </a:lnTo>
                    <a:lnTo>
                      <a:pt x="3510" y="1304"/>
                    </a:lnTo>
                    <a:lnTo>
                      <a:pt x="3415" y="1389"/>
                    </a:lnTo>
                    <a:lnTo>
                      <a:pt x="3325" y="1478"/>
                    </a:lnTo>
                    <a:lnTo>
                      <a:pt x="3236" y="1572"/>
                    </a:lnTo>
                    <a:lnTo>
                      <a:pt x="3148" y="1670"/>
                    </a:lnTo>
                    <a:lnTo>
                      <a:pt x="3064" y="1772"/>
                    </a:lnTo>
                    <a:lnTo>
                      <a:pt x="2981" y="1879"/>
                    </a:lnTo>
                    <a:lnTo>
                      <a:pt x="2902" y="1989"/>
                    </a:lnTo>
                    <a:lnTo>
                      <a:pt x="2824" y="2104"/>
                    </a:lnTo>
                    <a:lnTo>
                      <a:pt x="2750" y="2223"/>
                    </a:lnTo>
                    <a:lnTo>
                      <a:pt x="2685" y="2343"/>
                    </a:lnTo>
                    <a:lnTo>
                      <a:pt x="2635" y="2464"/>
                    </a:lnTo>
                    <a:lnTo>
                      <a:pt x="2598" y="2585"/>
                    </a:lnTo>
                    <a:lnTo>
                      <a:pt x="2575" y="2708"/>
                    </a:lnTo>
                    <a:lnTo>
                      <a:pt x="2564" y="2832"/>
                    </a:lnTo>
                    <a:lnTo>
                      <a:pt x="2563" y="2956"/>
                    </a:lnTo>
                    <a:lnTo>
                      <a:pt x="2572" y="3081"/>
                    </a:lnTo>
                    <a:lnTo>
                      <a:pt x="2590" y="3208"/>
                    </a:lnTo>
                    <a:lnTo>
                      <a:pt x="2615" y="3335"/>
                    </a:lnTo>
                    <a:lnTo>
                      <a:pt x="2647" y="3464"/>
                    </a:lnTo>
                    <a:lnTo>
                      <a:pt x="2685" y="3592"/>
                    </a:lnTo>
                    <a:lnTo>
                      <a:pt x="2727" y="3722"/>
                    </a:lnTo>
                    <a:lnTo>
                      <a:pt x="2773" y="3852"/>
                    </a:lnTo>
                    <a:lnTo>
                      <a:pt x="2822" y="3985"/>
                    </a:lnTo>
                    <a:lnTo>
                      <a:pt x="2872" y="4117"/>
                    </a:lnTo>
                    <a:lnTo>
                      <a:pt x="2922" y="4250"/>
                    </a:lnTo>
                    <a:lnTo>
                      <a:pt x="2972" y="4385"/>
                    </a:lnTo>
                    <a:lnTo>
                      <a:pt x="3021" y="4519"/>
                    </a:lnTo>
                    <a:lnTo>
                      <a:pt x="3067" y="4655"/>
                    </a:lnTo>
                    <a:lnTo>
                      <a:pt x="3108" y="4792"/>
                    </a:lnTo>
                    <a:lnTo>
                      <a:pt x="3146" y="4929"/>
                    </a:lnTo>
                    <a:lnTo>
                      <a:pt x="3179" y="5068"/>
                    </a:lnTo>
                    <a:lnTo>
                      <a:pt x="3204" y="5206"/>
                    </a:lnTo>
                    <a:lnTo>
                      <a:pt x="3221" y="5345"/>
                    </a:lnTo>
                    <a:lnTo>
                      <a:pt x="3229" y="5486"/>
                    </a:lnTo>
                    <a:lnTo>
                      <a:pt x="3228" y="5627"/>
                    </a:lnTo>
                    <a:lnTo>
                      <a:pt x="3217" y="5769"/>
                    </a:lnTo>
                    <a:lnTo>
                      <a:pt x="3194" y="5911"/>
                    </a:lnTo>
                    <a:lnTo>
                      <a:pt x="3157" y="6055"/>
                    </a:lnTo>
                    <a:lnTo>
                      <a:pt x="3106" y="6199"/>
                    </a:lnTo>
                    <a:lnTo>
                      <a:pt x="3041" y="6344"/>
                    </a:lnTo>
                    <a:lnTo>
                      <a:pt x="2960" y="6489"/>
                    </a:lnTo>
                    <a:lnTo>
                      <a:pt x="2898" y="6587"/>
                    </a:lnTo>
                    <a:lnTo>
                      <a:pt x="2836" y="6683"/>
                    </a:lnTo>
                    <a:lnTo>
                      <a:pt x="2773" y="6775"/>
                    </a:lnTo>
                    <a:lnTo>
                      <a:pt x="2709" y="6864"/>
                    </a:lnTo>
                    <a:lnTo>
                      <a:pt x="2644" y="6950"/>
                    </a:lnTo>
                    <a:lnTo>
                      <a:pt x="2578" y="7034"/>
                    </a:lnTo>
                    <a:lnTo>
                      <a:pt x="2511" y="7114"/>
                    </a:lnTo>
                    <a:lnTo>
                      <a:pt x="2443" y="7193"/>
                    </a:lnTo>
                    <a:lnTo>
                      <a:pt x="2374" y="7267"/>
                    </a:lnTo>
                    <a:lnTo>
                      <a:pt x="2302" y="7339"/>
                    </a:lnTo>
                    <a:lnTo>
                      <a:pt x="2230" y="7409"/>
                    </a:lnTo>
                    <a:lnTo>
                      <a:pt x="2157" y="7477"/>
                    </a:lnTo>
                    <a:lnTo>
                      <a:pt x="2083" y="7541"/>
                    </a:lnTo>
                    <a:lnTo>
                      <a:pt x="2007" y="7603"/>
                    </a:lnTo>
                    <a:lnTo>
                      <a:pt x="1929" y="7662"/>
                    </a:lnTo>
                    <a:lnTo>
                      <a:pt x="1850" y="7719"/>
                    </a:lnTo>
                    <a:lnTo>
                      <a:pt x="1769" y="7774"/>
                    </a:lnTo>
                    <a:lnTo>
                      <a:pt x="1686" y="7826"/>
                    </a:lnTo>
                    <a:lnTo>
                      <a:pt x="1602" y="7876"/>
                    </a:lnTo>
                    <a:lnTo>
                      <a:pt x="1516" y="7923"/>
                    </a:lnTo>
                    <a:lnTo>
                      <a:pt x="1427" y="7968"/>
                    </a:lnTo>
                    <a:lnTo>
                      <a:pt x="1337" y="8012"/>
                    </a:lnTo>
                    <a:lnTo>
                      <a:pt x="1245" y="8053"/>
                    </a:lnTo>
                    <a:lnTo>
                      <a:pt x="1151" y="8091"/>
                    </a:lnTo>
                    <a:lnTo>
                      <a:pt x="1054" y="8128"/>
                    </a:lnTo>
                    <a:lnTo>
                      <a:pt x="954" y="8164"/>
                    </a:lnTo>
                    <a:lnTo>
                      <a:pt x="854" y="8196"/>
                    </a:lnTo>
                    <a:lnTo>
                      <a:pt x="750" y="8227"/>
                    </a:lnTo>
                    <a:lnTo>
                      <a:pt x="644" y="8256"/>
                    </a:lnTo>
                    <a:lnTo>
                      <a:pt x="537" y="8283"/>
                    </a:lnTo>
                    <a:lnTo>
                      <a:pt x="425" y="8308"/>
                    </a:lnTo>
                    <a:lnTo>
                      <a:pt x="312" y="8333"/>
                    </a:lnTo>
                    <a:lnTo>
                      <a:pt x="281" y="8337"/>
                    </a:lnTo>
                    <a:lnTo>
                      <a:pt x="251" y="8339"/>
                    </a:lnTo>
                    <a:lnTo>
                      <a:pt x="223" y="8337"/>
                    </a:lnTo>
                    <a:lnTo>
                      <a:pt x="195" y="8333"/>
                    </a:lnTo>
                    <a:lnTo>
                      <a:pt x="171" y="8325"/>
                    </a:lnTo>
                    <a:lnTo>
                      <a:pt x="146" y="8316"/>
                    </a:lnTo>
                    <a:lnTo>
                      <a:pt x="125" y="8304"/>
                    </a:lnTo>
                    <a:lnTo>
                      <a:pt x="105" y="8291"/>
                    </a:lnTo>
                    <a:lnTo>
                      <a:pt x="85" y="8275"/>
                    </a:lnTo>
                    <a:lnTo>
                      <a:pt x="69" y="8257"/>
                    </a:lnTo>
                    <a:lnTo>
                      <a:pt x="54" y="8238"/>
                    </a:lnTo>
                    <a:lnTo>
                      <a:pt x="41" y="8218"/>
                    </a:lnTo>
                    <a:lnTo>
                      <a:pt x="28" y="8196"/>
                    </a:lnTo>
                    <a:lnTo>
                      <a:pt x="19" y="8174"/>
                    </a:lnTo>
                    <a:lnTo>
                      <a:pt x="11" y="8151"/>
                    </a:lnTo>
                    <a:lnTo>
                      <a:pt x="6" y="8127"/>
                    </a:lnTo>
                    <a:lnTo>
                      <a:pt x="2" y="8103"/>
                    </a:lnTo>
                    <a:lnTo>
                      <a:pt x="0" y="8078"/>
                    </a:lnTo>
                    <a:lnTo>
                      <a:pt x="0" y="8055"/>
                    </a:lnTo>
                    <a:lnTo>
                      <a:pt x="3" y="8030"/>
                    </a:lnTo>
                    <a:lnTo>
                      <a:pt x="7" y="8006"/>
                    </a:lnTo>
                    <a:lnTo>
                      <a:pt x="14" y="7982"/>
                    </a:lnTo>
                    <a:lnTo>
                      <a:pt x="23" y="7960"/>
                    </a:lnTo>
                    <a:lnTo>
                      <a:pt x="35" y="7939"/>
                    </a:lnTo>
                    <a:lnTo>
                      <a:pt x="48" y="7918"/>
                    </a:lnTo>
                    <a:lnTo>
                      <a:pt x="64" y="7899"/>
                    </a:lnTo>
                    <a:lnTo>
                      <a:pt x="82" y="7881"/>
                    </a:lnTo>
                    <a:lnTo>
                      <a:pt x="103" y="7864"/>
                    </a:lnTo>
                    <a:lnTo>
                      <a:pt x="126" y="7850"/>
                    </a:lnTo>
                    <a:lnTo>
                      <a:pt x="151" y="7838"/>
                    </a:lnTo>
                    <a:lnTo>
                      <a:pt x="180" y="7828"/>
                    </a:lnTo>
                    <a:lnTo>
                      <a:pt x="210" y="7821"/>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3" name="Freeform 34"/>
              <p:cNvSpPr>
                <a:spLocks/>
              </p:cNvSpPr>
              <p:nvPr/>
            </p:nvSpPr>
            <p:spPr bwMode="auto">
              <a:xfrm rot="5650411">
                <a:off x="6409628" y="2168484"/>
                <a:ext cx="192508" cy="351295"/>
              </a:xfrm>
              <a:custGeom>
                <a:avLst/>
                <a:gdLst/>
                <a:ahLst/>
                <a:cxnLst>
                  <a:cxn ang="0">
                    <a:pos x="7005" y="5495"/>
                  </a:cxn>
                  <a:cxn ang="0">
                    <a:pos x="6713" y="6026"/>
                  </a:cxn>
                  <a:cxn ang="0">
                    <a:pos x="6406" y="6522"/>
                  </a:cxn>
                  <a:cxn ang="0">
                    <a:pos x="6071" y="6973"/>
                  </a:cxn>
                  <a:cxn ang="0">
                    <a:pos x="5694" y="7372"/>
                  </a:cxn>
                  <a:cxn ang="0">
                    <a:pos x="5262" y="7709"/>
                  </a:cxn>
                  <a:cxn ang="0">
                    <a:pos x="4761" y="7976"/>
                  </a:cxn>
                  <a:cxn ang="0">
                    <a:pos x="4179" y="8167"/>
                  </a:cxn>
                  <a:cxn ang="0">
                    <a:pos x="3628" y="8259"/>
                  </a:cxn>
                  <a:cxn ang="0">
                    <a:pos x="3112" y="8283"/>
                  </a:cxn>
                  <a:cxn ang="0">
                    <a:pos x="2604" y="8243"/>
                  </a:cxn>
                  <a:cxn ang="0">
                    <a:pos x="2111" y="8141"/>
                  </a:cxn>
                  <a:cxn ang="0">
                    <a:pos x="1638" y="7976"/>
                  </a:cxn>
                  <a:cxn ang="0">
                    <a:pos x="1188" y="7749"/>
                  </a:cxn>
                  <a:cxn ang="0">
                    <a:pos x="767" y="7459"/>
                  </a:cxn>
                  <a:cxn ang="0">
                    <a:pos x="379" y="7108"/>
                  </a:cxn>
                  <a:cxn ang="0">
                    <a:pos x="158" y="6744"/>
                  </a:cxn>
                  <a:cxn ang="0">
                    <a:pos x="48" y="6386"/>
                  </a:cxn>
                  <a:cxn ang="0">
                    <a:pos x="3" y="6025"/>
                  </a:cxn>
                  <a:cxn ang="0">
                    <a:pos x="11" y="5665"/>
                  </a:cxn>
                  <a:cxn ang="0">
                    <a:pos x="62" y="5304"/>
                  </a:cxn>
                  <a:cxn ang="0">
                    <a:pos x="143" y="4944"/>
                  </a:cxn>
                  <a:cxn ang="0">
                    <a:pos x="247" y="4587"/>
                  </a:cxn>
                  <a:cxn ang="0">
                    <a:pos x="461" y="3989"/>
                  </a:cxn>
                  <a:cxn ang="0">
                    <a:pos x="797" y="3367"/>
                  </a:cxn>
                  <a:cxn ang="0">
                    <a:pos x="1206" y="2764"/>
                  </a:cxn>
                  <a:cxn ang="0">
                    <a:pos x="1665" y="2196"/>
                  </a:cxn>
                  <a:cxn ang="0">
                    <a:pos x="2158" y="1674"/>
                  </a:cxn>
                  <a:cxn ang="0">
                    <a:pos x="2665" y="1216"/>
                  </a:cxn>
                  <a:cxn ang="0">
                    <a:pos x="3168" y="834"/>
                  </a:cxn>
                  <a:cxn ang="0">
                    <a:pos x="3647" y="541"/>
                  </a:cxn>
                  <a:cxn ang="0">
                    <a:pos x="4116" y="341"/>
                  </a:cxn>
                  <a:cxn ang="0">
                    <a:pos x="4609" y="181"/>
                  </a:cxn>
                  <a:cxn ang="0">
                    <a:pos x="5041" y="73"/>
                  </a:cxn>
                  <a:cxn ang="0">
                    <a:pos x="5434" y="13"/>
                  </a:cxn>
                  <a:cxn ang="0">
                    <a:pos x="5809" y="2"/>
                  </a:cxn>
                  <a:cxn ang="0">
                    <a:pos x="6191" y="37"/>
                  </a:cxn>
                  <a:cxn ang="0">
                    <a:pos x="6599" y="116"/>
                  </a:cxn>
                  <a:cxn ang="0">
                    <a:pos x="7058" y="238"/>
                  </a:cxn>
                  <a:cxn ang="0">
                    <a:pos x="7528" y="385"/>
                  </a:cxn>
                  <a:cxn ang="0">
                    <a:pos x="7833" y="532"/>
                  </a:cxn>
                  <a:cxn ang="0">
                    <a:pos x="8098" y="726"/>
                  </a:cxn>
                  <a:cxn ang="0">
                    <a:pos x="8317" y="962"/>
                  </a:cxn>
                  <a:cxn ang="0">
                    <a:pos x="8486" y="1232"/>
                  </a:cxn>
                  <a:cxn ang="0">
                    <a:pos x="8598" y="1528"/>
                  </a:cxn>
                  <a:cxn ang="0">
                    <a:pos x="8648" y="1842"/>
                  </a:cxn>
                  <a:cxn ang="0">
                    <a:pos x="8629" y="2169"/>
                  </a:cxn>
                  <a:cxn ang="0">
                    <a:pos x="8548" y="2467"/>
                  </a:cxn>
                  <a:cxn ang="0">
                    <a:pos x="8464" y="2669"/>
                  </a:cxn>
                  <a:cxn ang="0">
                    <a:pos x="8342" y="2913"/>
                  </a:cxn>
                  <a:cxn ang="0">
                    <a:pos x="7221" y="5078"/>
                  </a:cxn>
                </a:cxnLst>
                <a:rect l="0" t="0" r="r" b="b"/>
                <a:pathLst>
                  <a:path w="8650" h="8283">
                    <a:moveTo>
                      <a:pt x="7221" y="5078"/>
                    </a:moveTo>
                    <a:lnTo>
                      <a:pt x="7149" y="5218"/>
                    </a:lnTo>
                    <a:lnTo>
                      <a:pt x="7077" y="5358"/>
                    </a:lnTo>
                    <a:lnTo>
                      <a:pt x="7005" y="5495"/>
                    </a:lnTo>
                    <a:lnTo>
                      <a:pt x="6933" y="5630"/>
                    </a:lnTo>
                    <a:lnTo>
                      <a:pt x="6860" y="5765"/>
                    </a:lnTo>
                    <a:lnTo>
                      <a:pt x="6786" y="5897"/>
                    </a:lnTo>
                    <a:lnTo>
                      <a:pt x="6713" y="6026"/>
                    </a:lnTo>
                    <a:lnTo>
                      <a:pt x="6638" y="6154"/>
                    </a:lnTo>
                    <a:lnTo>
                      <a:pt x="6562" y="6279"/>
                    </a:lnTo>
                    <a:lnTo>
                      <a:pt x="6484" y="6402"/>
                    </a:lnTo>
                    <a:lnTo>
                      <a:pt x="6406" y="6522"/>
                    </a:lnTo>
                    <a:lnTo>
                      <a:pt x="6326" y="6639"/>
                    </a:lnTo>
                    <a:lnTo>
                      <a:pt x="6243" y="6753"/>
                    </a:lnTo>
                    <a:lnTo>
                      <a:pt x="6158" y="6865"/>
                    </a:lnTo>
                    <a:lnTo>
                      <a:pt x="6071" y="6973"/>
                    </a:lnTo>
                    <a:lnTo>
                      <a:pt x="5981" y="7078"/>
                    </a:lnTo>
                    <a:lnTo>
                      <a:pt x="5889" y="7179"/>
                    </a:lnTo>
                    <a:lnTo>
                      <a:pt x="5793" y="7277"/>
                    </a:lnTo>
                    <a:lnTo>
                      <a:pt x="5694" y="7372"/>
                    </a:lnTo>
                    <a:lnTo>
                      <a:pt x="5592" y="7461"/>
                    </a:lnTo>
                    <a:lnTo>
                      <a:pt x="5485" y="7548"/>
                    </a:lnTo>
                    <a:lnTo>
                      <a:pt x="5375" y="7630"/>
                    </a:lnTo>
                    <a:lnTo>
                      <a:pt x="5262" y="7709"/>
                    </a:lnTo>
                    <a:lnTo>
                      <a:pt x="5144" y="7782"/>
                    </a:lnTo>
                    <a:lnTo>
                      <a:pt x="5021" y="7852"/>
                    </a:lnTo>
                    <a:lnTo>
                      <a:pt x="4894" y="7916"/>
                    </a:lnTo>
                    <a:lnTo>
                      <a:pt x="4761" y="7976"/>
                    </a:lnTo>
                    <a:lnTo>
                      <a:pt x="4624" y="8031"/>
                    </a:lnTo>
                    <a:lnTo>
                      <a:pt x="4481" y="8082"/>
                    </a:lnTo>
                    <a:lnTo>
                      <a:pt x="4334" y="8127"/>
                    </a:lnTo>
                    <a:lnTo>
                      <a:pt x="4179" y="8167"/>
                    </a:lnTo>
                    <a:lnTo>
                      <a:pt x="4019" y="8201"/>
                    </a:lnTo>
                    <a:lnTo>
                      <a:pt x="3888" y="8225"/>
                    </a:lnTo>
                    <a:lnTo>
                      <a:pt x="3758" y="8244"/>
                    </a:lnTo>
                    <a:lnTo>
                      <a:pt x="3628" y="8259"/>
                    </a:lnTo>
                    <a:lnTo>
                      <a:pt x="3498" y="8272"/>
                    </a:lnTo>
                    <a:lnTo>
                      <a:pt x="3369" y="8280"/>
                    </a:lnTo>
                    <a:lnTo>
                      <a:pt x="3240" y="8283"/>
                    </a:lnTo>
                    <a:lnTo>
                      <a:pt x="3112" y="8283"/>
                    </a:lnTo>
                    <a:lnTo>
                      <a:pt x="2984" y="8279"/>
                    </a:lnTo>
                    <a:lnTo>
                      <a:pt x="2857" y="8270"/>
                    </a:lnTo>
                    <a:lnTo>
                      <a:pt x="2729" y="8259"/>
                    </a:lnTo>
                    <a:lnTo>
                      <a:pt x="2604" y="8243"/>
                    </a:lnTo>
                    <a:lnTo>
                      <a:pt x="2479" y="8224"/>
                    </a:lnTo>
                    <a:lnTo>
                      <a:pt x="2355" y="8200"/>
                    </a:lnTo>
                    <a:lnTo>
                      <a:pt x="2233" y="8173"/>
                    </a:lnTo>
                    <a:lnTo>
                      <a:pt x="2111" y="8141"/>
                    </a:lnTo>
                    <a:lnTo>
                      <a:pt x="1991" y="8106"/>
                    </a:lnTo>
                    <a:lnTo>
                      <a:pt x="1872" y="8067"/>
                    </a:lnTo>
                    <a:lnTo>
                      <a:pt x="1755" y="8023"/>
                    </a:lnTo>
                    <a:lnTo>
                      <a:pt x="1638" y="7976"/>
                    </a:lnTo>
                    <a:lnTo>
                      <a:pt x="1523" y="7925"/>
                    </a:lnTo>
                    <a:lnTo>
                      <a:pt x="1410" y="7871"/>
                    </a:lnTo>
                    <a:lnTo>
                      <a:pt x="1298" y="7812"/>
                    </a:lnTo>
                    <a:lnTo>
                      <a:pt x="1188" y="7749"/>
                    </a:lnTo>
                    <a:lnTo>
                      <a:pt x="1080" y="7683"/>
                    </a:lnTo>
                    <a:lnTo>
                      <a:pt x="974" y="7612"/>
                    </a:lnTo>
                    <a:lnTo>
                      <a:pt x="869" y="7538"/>
                    </a:lnTo>
                    <a:lnTo>
                      <a:pt x="767" y="7459"/>
                    </a:lnTo>
                    <a:lnTo>
                      <a:pt x="667" y="7378"/>
                    </a:lnTo>
                    <a:lnTo>
                      <a:pt x="568" y="7291"/>
                    </a:lnTo>
                    <a:lnTo>
                      <a:pt x="473" y="7202"/>
                    </a:lnTo>
                    <a:lnTo>
                      <a:pt x="379" y="7108"/>
                    </a:lnTo>
                    <a:lnTo>
                      <a:pt x="288" y="7011"/>
                    </a:lnTo>
                    <a:lnTo>
                      <a:pt x="239" y="6921"/>
                    </a:lnTo>
                    <a:lnTo>
                      <a:pt x="196" y="6832"/>
                    </a:lnTo>
                    <a:lnTo>
                      <a:pt x="158" y="6744"/>
                    </a:lnTo>
                    <a:lnTo>
                      <a:pt x="123" y="6654"/>
                    </a:lnTo>
                    <a:lnTo>
                      <a:pt x="94" y="6565"/>
                    </a:lnTo>
                    <a:lnTo>
                      <a:pt x="69" y="6475"/>
                    </a:lnTo>
                    <a:lnTo>
                      <a:pt x="48" y="6386"/>
                    </a:lnTo>
                    <a:lnTo>
                      <a:pt x="32" y="6296"/>
                    </a:lnTo>
                    <a:lnTo>
                      <a:pt x="18" y="6205"/>
                    </a:lnTo>
                    <a:lnTo>
                      <a:pt x="9" y="6116"/>
                    </a:lnTo>
                    <a:lnTo>
                      <a:pt x="3" y="6025"/>
                    </a:lnTo>
                    <a:lnTo>
                      <a:pt x="0" y="5936"/>
                    </a:lnTo>
                    <a:lnTo>
                      <a:pt x="1" y="5845"/>
                    </a:lnTo>
                    <a:lnTo>
                      <a:pt x="4" y="5755"/>
                    </a:lnTo>
                    <a:lnTo>
                      <a:pt x="11" y="5665"/>
                    </a:lnTo>
                    <a:lnTo>
                      <a:pt x="20" y="5574"/>
                    </a:lnTo>
                    <a:lnTo>
                      <a:pt x="32" y="5484"/>
                    </a:lnTo>
                    <a:lnTo>
                      <a:pt x="46" y="5394"/>
                    </a:lnTo>
                    <a:lnTo>
                      <a:pt x="62" y="5304"/>
                    </a:lnTo>
                    <a:lnTo>
                      <a:pt x="79" y="5214"/>
                    </a:lnTo>
                    <a:lnTo>
                      <a:pt x="100" y="5125"/>
                    </a:lnTo>
                    <a:lnTo>
                      <a:pt x="121" y="5034"/>
                    </a:lnTo>
                    <a:lnTo>
                      <a:pt x="143" y="4944"/>
                    </a:lnTo>
                    <a:lnTo>
                      <a:pt x="168" y="4855"/>
                    </a:lnTo>
                    <a:lnTo>
                      <a:pt x="193" y="4765"/>
                    </a:lnTo>
                    <a:lnTo>
                      <a:pt x="220" y="4677"/>
                    </a:lnTo>
                    <a:lnTo>
                      <a:pt x="247" y="4587"/>
                    </a:lnTo>
                    <a:lnTo>
                      <a:pt x="275" y="4499"/>
                    </a:lnTo>
                    <a:lnTo>
                      <a:pt x="332" y="4322"/>
                    </a:lnTo>
                    <a:lnTo>
                      <a:pt x="389" y="4146"/>
                    </a:lnTo>
                    <a:lnTo>
                      <a:pt x="461" y="3989"/>
                    </a:lnTo>
                    <a:lnTo>
                      <a:pt x="537" y="3832"/>
                    </a:lnTo>
                    <a:lnTo>
                      <a:pt x="619" y="3676"/>
                    </a:lnTo>
                    <a:lnTo>
                      <a:pt x="706" y="3521"/>
                    </a:lnTo>
                    <a:lnTo>
                      <a:pt x="797" y="3367"/>
                    </a:lnTo>
                    <a:lnTo>
                      <a:pt x="894" y="3213"/>
                    </a:lnTo>
                    <a:lnTo>
                      <a:pt x="993" y="3063"/>
                    </a:lnTo>
                    <a:lnTo>
                      <a:pt x="1098" y="2912"/>
                    </a:lnTo>
                    <a:lnTo>
                      <a:pt x="1206" y="2764"/>
                    </a:lnTo>
                    <a:lnTo>
                      <a:pt x="1317" y="2618"/>
                    </a:lnTo>
                    <a:lnTo>
                      <a:pt x="1429" y="2474"/>
                    </a:lnTo>
                    <a:lnTo>
                      <a:pt x="1546" y="2334"/>
                    </a:lnTo>
                    <a:lnTo>
                      <a:pt x="1665" y="2196"/>
                    </a:lnTo>
                    <a:lnTo>
                      <a:pt x="1786" y="2060"/>
                    </a:lnTo>
                    <a:lnTo>
                      <a:pt x="1908" y="1928"/>
                    </a:lnTo>
                    <a:lnTo>
                      <a:pt x="2033" y="1800"/>
                    </a:lnTo>
                    <a:lnTo>
                      <a:pt x="2158" y="1674"/>
                    </a:lnTo>
                    <a:lnTo>
                      <a:pt x="2284" y="1553"/>
                    </a:lnTo>
                    <a:lnTo>
                      <a:pt x="2411" y="1436"/>
                    </a:lnTo>
                    <a:lnTo>
                      <a:pt x="2538" y="1324"/>
                    </a:lnTo>
                    <a:lnTo>
                      <a:pt x="2665" y="1216"/>
                    </a:lnTo>
                    <a:lnTo>
                      <a:pt x="2791" y="1113"/>
                    </a:lnTo>
                    <a:lnTo>
                      <a:pt x="2919" y="1014"/>
                    </a:lnTo>
                    <a:lnTo>
                      <a:pt x="3044" y="921"/>
                    </a:lnTo>
                    <a:lnTo>
                      <a:pt x="3168" y="834"/>
                    </a:lnTo>
                    <a:lnTo>
                      <a:pt x="3291" y="751"/>
                    </a:lnTo>
                    <a:lnTo>
                      <a:pt x="3412" y="675"/>
                    </a:lnTo>
                    <a:lnTo>
                      <a:pt x="3530" y="605"/>
                    </a:lnTo>
                    <a:lnTo>
                      <a:pt x="3647" y="541"/>
                    </a:lnTo>
                    <a:lnTo>
                      <a:pt x="3761" y="484"/>
                    </a:lnTo>
                    <a:lnTo>
                      <a:pt x="3872" y="434"/>
                    </a:lnTo>
                    <a:lnTo>
                      <a:pt x="3980" y="390"/>
                    </a:lnTo>
                    <a:lnTo>
                      <a:pt x="4116" y="341"/>
                    </a:lnTo>
                    <a:lnTo>
                      <a:pt x="4246" y="296"/>
                    </a:lnTo>
                    <a:lnTo>
                      <a:pt x="4371" y="256"/>
                    </a:lnTo>
                    <a:lnTo>
                      <a:pt x="4493" y="217"/>
                    </a:lnTo>
                    <a:lnTo>
                      <a:pt x="4609" y="181"/>
                    </a:lnTo>
                    <a:lnTo>
                      <a:pt x="4723" y="150"/>
                    </a:lnTo>
                    <a:lnTo>
                      <a:pt x="4832" y="121"/>
                    </a:lnTo>
                    <a:lnTo>
                      <a:pt x="4938" y="96"/>
                    </a:lnTo>
                    <a:lnTo>
                      <a:pt x="5041" y="73"/>
                    </a:lnTo>
                    <a:lnTo>
                      <a:pt x="5143" y="53"/>
                    </a:lnTo>
                    <a:lnTo>
                      <a:pt x="5241" y="37"/>
                    </a:lnTo>
                    <a:lnTo>
                      <a:pt x="5339" y="24"/>
                    </a:lnTo>
                    <a:lnTo>
                      <a:pt x="5434" y="13"/>
                    </a:lnTo>
                    <a:lnTo>
                      <a:pt x="5529" y="6"/>
                    </a:lnTo>
                    <a:lnTo>
                      <a:pt x="5622" y="2"/>
                    </a:lnTo>
                    <a:lnTo>
                      <a:pt x="5716" y="0"/>
                    </a:lnTo>
                    <a:lnTo>
                      <a:pt x="5809" y="2"/>
                    </a:lnTo>
                    <a:lnTo>
                      <a:pt x="5904" y="6"/>
                    </a:lnTo>
                    <a:lnTo>
                      <a:pt x="5999" y="13"/>
                    </a:lnTo>
                    <a:lnTo>
                      <a:pt x="6094" y="24"/>
                    </a:lnTo>
                    <a:lnTo>
                      <a:pt x="6191" y="37"/>
                    </a:lnTo>
                    <a:lnTo>
                      <a:pt x="6289" y="52"/>
                    </a:lnTo>
                    <a:lnTo>
                      <a:pt x="6390" y="70"/>
                    </a:lnTo>
                    <a:lnTo>
                      <a:pt x="6494" y="92"/>
                    </a:lnTo>
                    <a:lnTo>
                      <a:pt x="6599" y="116"/>
                    </a:lnTo>
                    <a:lnTo>
                      <a:pt x="6708" y="143"/>
                    </a:lnTo>
                    <a:lnTo>
                      <a:pt x="6821" y="172"/>
                    </a:lnTo>
                    <a:lnTo>
                      <a:pt x="6937" y="204"/>
                    </a:lnTo>
                    <a:lnTo>
                      <a:pt x="7058" y="238"/>
                    </a:lnTo>
                    <a:lnTo>
                      <a:pt x="7183" y="275"/>
                    </a:lnTo>
                    <a:lnTo>
                      <a:pt x="7312" y="316"/>
                    </a:lnTo>
                    <a:lnTo>
                      <a:pt x="7447" y="357"/>
                    </a:lnTo>
                    <a:lnTo>
                      <a:pt x="7528" y="385"/>
                    </a:lnTo>
                    <a:lnTo>
                      <a:pt x="7609" y="417"/>
                    </a:lnTo>
                    <a:lnTo>
                      <a:pt x="7686" y="452"/>
                    </a:lnTo>
                    <a:lnTo>
                      <a:pt x="7760" y="490"/>
                    </a:lnTo>
                    <a:lnTo>
                      <a:pt x="7833" y="532"/>
                    </a:lnTo>
                    <a:lnTo>
                      <a:pt x="7903" y="575"/>
                    </a:lnTo>
                    <a:lnTo>
                      <a:pt x="7971" y="623"/>
                    </a:lnTo>
                    <a:lnTo>
                      <a:pt x="8036" y="673"/>
                    </a:lnTo>
                    <a:lnTo>
                      <a:pt x="8098" y="726"/>
                    </a:lnTo>
                    <a:lnTo>
                      <a:pt x="8158" y="782"/>
                    </a:lnTo>
                    <a:lnTo>
                      <a:pt x="8214" y="840"/>
                    </a:lnTo>
                    <a:lnTo>
                      <a:pt x="8267" y="900"/>
                    </a:lnTo>
                    <a:lnTo>
                      <a:pt x="8317" y="962"/>
                    </a:lnTo>
                    <a:lnTo>
                      <a:pt x="8365" y="1027"/>
                    </a:lnTo>
                    <a:lnTo>
                      <a:pt x="8409" y="1093"/>
                    </a:lnTo>
                    <a:lnTo>
                      <a:pt x="8449" y="1162"/>
                    </a:lnTo>
                    <a:lnTo>
                      <a:pt x="8486" y="1232"/>
                    </a:lnTo>
                    <a:lnTo>
                      <a:pt x="8519" y="1304"/>
                    </a:lnTo>
                    <a:lnTo>
                      <a:pt x="8550" y="1377"/>
                    </a:lnTo>
                    <a:lnTo>
                      <a:pt x="8575" y="1452"/>
                    </a:lnTo>
                    <a:lnTo>
                      <a:pt x="8598" y="1528"/>
                    </a:lnTo>
                    <a:lnTo>
                      <a:pt x="8617" y="1605"/>
                    </a:lnTo>
                    <a:lnTo>
                      <a:pt x="8631" y="1684"/>
                    </a:lnTo>
                    <a:lnTo>
                      <a:pt x="8641" y="1763"/>
                    </a:lnTo>
                    <a:lnTo>
                      <a:pt x="8648" y="1842"/>
                    </a:lnTo>
                    <a:lnTo>
                      <a:pt x="8650" y="1924"/>
                    </a:lnTo>
                    <a:lnTo>
                      <a:pt x="8648" y="2005"/>
                    </a:lnTo>
                    <a:lnTo>
                      <a:pt x="8640" y="2087"/>
                    </a:lnTo>
                    <a:lnTo>
                      <a:pt x="8629" y="2169"/>
                    </a:lnTo>
                    <a:lnTo>
                      <a:pt x="8613" y="2252"/>
                    </a:lnTo>
                    <a:lnTo>
                      <a:pt x="8592" y="2334"/>
                    </a:lnTo>
                    <a:lnTo>
                      <a:pt x="8566" y="2415"/>
                    </a:lnTo>
                    <a:lnTo>
                      <a:pt x="8548" y="2467"/>
                    </a:lnTo>
                    <a:lnTo>
                      <a:pt x="8529" y="2518"/>
                    </a:lnTo>
                    <a:lnTo>
                      <a:pt x="8508" y="2569"/>
                    </a:lnTo>
                    <a:lnTo>
                      <a:pt x="8487" y="2619"/>
                    </a:lnTo>
                    <a:lnTo>
                      <a:pt x="8464" y="2669"/>
                    </a:lnTo>
                    <a:lnTo>
                      <a:pt x="8441" y="2719"/>
                    </a:lnTo>
                    <a:lnTo>
                      <a:pt x="8417" y="2768"/>
                    </a:lnTo>
                    <a:lnTo>
                      <a:pt x="8392" y="2816"/>
                    </a:lnTo>
                    <a:lnTo>
                      <a:pt x="8342" y="2913"/>
                    </a:lnTo>
                    <a:lnTo>
                      <a:pt x="8291" y="3010"/>
                    </a:lnTo>
                    <a:lnTo>
                      <a:pt x="8239" y="3106"/>
                    </a:lnTo>
                    <a:lnTo>
                      <a:pt x="8188" y="3203"/>
                    </a:lnTo>
                    <a:lnTo>
                      <a:pt x="7221" y="5078"/>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4" name="Freeform 35"/>
              <p:cNvSpPr>
                <a:spLocks/>
              </p:cNvSpPr>
              <p:nvPr/>
            </p:nvSpPr>
            <p:spPr bwMode="auto">
              <a:xfrm rot="5650411">
                <a:off x="6371604" y="2220780"/>
                <a:ext cx="171005" cy="229318"/>
              </a:xfrm>
              <a:custGeom>
                <a:avLst/>
                <a:gdLst/>
                <a:ahLst/>
                <a:cxnLst>
                  <a:cxn ang="0">
                    <a:pos x="6964" y="1890"/>
                  </a:cxn>
                  <a:cxn ang="0">
                    <a:pos x="7320" y="1206"/>
                  </a:cxn>
                  <a:cxn ang="0">
                    <a:pos x="7676" y="519"/>
                  </a:cxn>
                  <a:cxn ang="0">
                    <a:pos x="5809" y="1846"/>
                  </a:cxn>
                  <a:cxn ang="0">
                    <a:pos x="5586" y="2078"/>
                  </a:cxn>
                  <a:cxn ang="0">
                    <a:pos x="5367" y="2295"/>
                  </a:cxn>
                  <a:cxn ang="0">
                    <a:pos x="5146" y="2495"/>
                  </a:cxn>
                  <a:cxn ang="0">
                    <a:pos x="4921" y="2679"/>
                  </a:cxn>
                  <a:cxn ang="0">
                    <a:pos x="4689" y="2841"/>
                  </a:cxn>
                  <a:cxn ang="0">
                    <a:pos x="4446" y="2984"/>
                  </a:cxn>
                  <a:cxn ang="0">
                    <a:pos x="4187" y="3103"/>
                  </a:cxn>
                  <a:cxn ang="0">
                    <a:pos x="3911" y="3198"/>
                  </a:cxn>
                  <a:cxn ang="0">
                    <a:pos x="3613" y="3266"/>
                  </a:cxn>
                  <a:cxn ang="0">
                    <a:pos x="3290" y="3306"/>
                  </a:cxn>
                  <a:cxn ang="0">
                    <a:pos x="2965" y="3317"/>
                  </a:cxn>
                  <a:cxn ang="0">
                    <a:pos x="2636" y="3305"/>
                  </a:cxn>
                  <a:cxn ang="0">
                    <a:pos x="2302" y="3268"/>
                  </a:cxn>
                  <a:cxn ang="0">
                    <a:pos x="1967" y="3207"/>
                  </a:cxn>
                  <a:cxn ang="0">
                    <a:pos x="1640" y="3122"/>
                  </a:cxn>
                  <a:cxn ang="0">
                    <a:pos x="1327" y="3013"/>
                  </a:cxn>
                  <a:cxn ang="0">
                    <a:pos x="1035" y="2879"/>
                  </a:cxn>
                  <a:cxn ang="0">
                    <a:pos x="771" y="2720"/>
                  </a:cxn>
                  <a:cxn ang="0">
                    <a:pos x="543" y="2537"/>
                  </a:cxn>
                  <a:cxn ang="0">
                    <a:pos x="357" y="2327"/>
                  </a:cxn>
                  <a:cxn ang="0">
                    <a:pos x="221" y="2092"/>
                  </a:cxn>
                  <a:cxn ang="0">
                    <a:pos x="162" y="2293"/>
                  </a:cxn>
                  <a:cxn ang="0">
                    <a:pos x="109" y="2495"/>
                  </a:cxn>
                  <a:cxn ang="0">
                    <a:pos x="63" y="2699"/>
                  </a:cxn>
                  <a:cxn ang="0">
                    <a:pos x="29" y="2902"/>
                  </a:cxn>
                  <a:cxn ang="0">
                    <a:pos x="8" y="3107"/>
                  </a:cxn>
                  <a:cxn ang="0">
                    <a:pos x="0" y="3311"/>
                  </a:cxn>
                  <a:cxn ang="0">
                    <a:pos x="12" y="3514"/>
                  </a:cxn>
                  <a:cxn ang="0">
                    <a:pos x="42" y="3716"/>
                  </a:cxn>
                  <a:cxn ang="0">
                    <a:pos x="96" y="3914"/>
                  </a:cxn>
                  <a:cxn ang="0">
                    <a:pos x="173" y="4111"/>
                  </a:cxn>
                  <a:cxn ang="0">
                    <a:pos x="318" y="4323"/>
                  </a:cxn>
                  <a:cxn ang="0">
                    <a:pos x="568" y="4557"/>
                  </a:cxn>
                  <a:cxn ang="0">
                    <a:pos x="838" y="4766"/>
                  </a:cxn>
                  <a:cxn ang="0">
                    <a:pos x="1128" y="4948"/>
                  </a:cxn>
                  <a:cxn ang="0">
                    <a:pos x="1435" y="5102"/>
                  </a:cxn>
                  <a:cxn ang="0">
                    <a:pos x="1759" y="5226"/>
                  </a:cxn>
                  <a:cxn ang="0">
                    <a:pos x="2098" y="5319"/>
                  </a:cxn>
                  <a:cxn ang="0">
                    <a:pos x="2451" y="5380"/>
                  </a:cxn>
                  <a:cxn ang="0">
                    <a:pos x="2817" y="5406"/>
                  </a:cxn>
                  <a:cxn ang="0">
                    <a:pos x="3193" y="5398"/>
                  </a:cxn>
                  <a:cxn ang="0">
                    <a:pos x="3580" y="5353"/>
                  </a:cxn>
                  <a:cxn ang="0">
                    <a:pos x="3998" y="5262"/>
                  </a:cxn>
                  <a:cxn ang="0">
                    <a:pos x="4394" y="5124"/>
                  </a:cxn>
                  <a:cxn ang="0">
                    <a:pos x="4746" y="4945"/>
                  </a:cxn>
                  <a:cxn ang="0">
                    <a:pos x="5064" y="4728"/>
                  </a:cxn>
                  <a:cxn ang="0">
                    <a:pos x="5350" y="4476"/>
                  </a:cxn>
                  <a:cxn ang="0">
                    <a:pos x="5610" y="4190"/>
                  </a:cxn>
                  <a:cxn ang="0">
                    <a:pos x="5852" y="3873"/>
                  </a:cxn>
                  <a:cxn ang="0">
                    <a:pos x="6079" y="3527"/>
                  </a:cxn>
                  <a:cxn ang="0">
                    <a:pos x="6298" y="3156"/>
                  </a:cxn>
                  <a:cxn ang="0">
                    <a:pos x="6513" y="2760"/>
                  </a:cxn>
                  <a:cxn ang="0">
                    <a:pos x="6731" y="2343"/>
                  </a:cxn>
                </a:cxnLst>
                <a:rect l="0" t="0" r="r" b="b"/>
                <a:pathLst>
                  <a:path w="7676" h="5407">
                    <a:moveTo>
                      <a:pt x="6731" y="2343"/>
                    </a:moveTo>
                    <a:lnTo>
                      <a:pt x="6848" y="2117"/>
                    </a:lnTo>
                    <a:lnTo>
                      <a:pt x="6964" y="1890"/>
                    </a:lnTo>
                    <a:lnTo>
                      <a:pt x="7083" y="1663"/>
                    </a:lnTo>
                    <a:lnTo>
                      <a:pt x="7201" y="1435"/>
                    </a:lnTo>
                    <a:lnTo>
                      <a:pt x="7320" y="1206"/>
                    </a:lnTo>
                    <a:lnTo>
                      <a:pt x="7439" y="977"/>
                    </a:lnTo>
                    <a:lnTo>
                      <a:pt x="7558" y="748"/>
                    </a:lnTo>
                    <a:lnTo>
                      <a:pt x="7676" y="519"/>
                    </a:lnTo>
                    <a:lnTo>
                      <a:pt x="7537" y="0"/>
                    </a:lnTo>
                    <a:lnTo>
                      <a:pt x="5884" y="1766"/>
                    </a:lnTo>
                    <a:lnTo>
                      <a:pt x="5809" y="1846"/>
                    </a:lnTo>
                    <a:lnTo>
                      <a:pt x="5733" y="1924"/>
                    </a:lnTo>
                    <a:lnTo>
                      <a:pt x="5659" y="2002"/>
                    </a:lnTo>
                    <a:lnTo>
                      <a:pt x="5586" y="2078"/>
                    </a:lnTo>
                    <a:lnTo>
                      <a:pt x="5513" y="2151"/>
                    </a:lnTo>
                    <a:lnTo>
                      <a:pt x="5440" y="2224"/>
                    </a:lnTo>
                    <a:lnTo>
                      <a:pt x="5367" y="2295"/>
                    </a:lnTo>
                    <a:lnTo>
                      <a:pt x="5293" y="2363"/>
                    </a:lnTo>
                    <a:lnTo>
                      <a:pt x="5219" y="2430"/>
                    </a:lnTo>
                    <a:lnTo>
                      <a:pt x="5146" y="2495"/>
                    </a:lnTo>
                    <a:lnTo>
                      <a:pt x="5072" y="2558"/>
                    </a:lnTo>
                    <a:lnTo>
                      <a:pt x="4997" y="2620"/>
                    </a:lnTo>
                    <a:lnTo>
                      <a:pt x="4921" y="2679"/>
                    </a:lnTo>
                    <a:lnTo>
                      <a:pt x="4845" y="2736"/>
                    </a:lnTo>
                    <a:lnTo>
                      <a:pt x="4767" y="2790"/>
                    </a:lnTo>
                    <a:lnTo>
                      <a:pt x="4689" y="2841"/>
                    </a:lnTo>
                    <a:lnTo>
                      <a:pt x="4609" y="2891"/>
                    </a:lnTo>
                    <a:lnTo>
                      <a:pt x="4528" y="2939"/>
                    </a:lnTo>
                    <a:lnTo>
                      <a:pt x="4446" y="2984"/>
                    </a:lnTo>
                    <a:lnTo>
                      <a:pt x="4361" y="3026"/>
                    </a:lnTo>
                    <a:lnTo>
                      <a:pt x="4275" y="3065"/>
                    </a:lnTo>
                    <a:lnTo>
                      <a:pt x="4187" y="3103"/>
                    </a:lnTo>
                    <a:lnTo>
                      <a:pt x="4097" y="3138"/>
                    </a:lnTo>
                    <a:lnTo>
                      <a:pt x="4005" y="3168"/>
                    </a:lnTo>
                    <a:lnTo>
                      <a:pt x="3911" y="3198"/>
                    </a:lnTo>
                    <a:lnTo>
                      <a:pt x="3813" y="3223"/>
                    </a:lnTo>
                    <a:lnTo>
                      <a:pt x="3715" y="3245"/>
                    </a:lnTo>
                    <a:lnTo>
                      <a:pt x="3613" y="3266"/>
                    </a:lnTo>
                    <a:lnTo>
                      <a:pt x="3507" y="3282"/>
                    </a:lnTo>
                    <a:lnTo>
                      <a:pt x="3401" y="3295"/>
                    </a:lnTo>
                    <a:lnTo>
                      <a:pt x="3290" y="3306"/>
                    </a:lnTo>
                    <a:lnTo>
                      <a:pt x="3176" y="3313"/>
                    </a:lnTo>
                    <a:lnTo>
                      <a:pt x="3071" y="3317"/>
                    </a:lnTo>
                    <a:lnTo>
                      <a:pt x="2965" y="3317"/>
                    </a:lnTo>
                    <a:lnTo>
                      <a:pt x="2856" y="3316"/>
                    </a:lnTo>
                    <a:lnTo>
                      <a:pt x="2747" y="3312"/>
                    </a:lnTo>
                    <a:lnTo>
                      <a:pt x="2636" y="3305"/>
                    </a:lnTo>
                    <a:lnTo>
                      <a:pt x="2525" y="3294"/>
                    </a:lnTo>
                    <a:lnTo>
                      <a:pt x="2414" y="3282"/>
                    </a:lnTo>
                    <a:lnTo>
                      <a:pt x="2302" y="3268"/>
                    </a:lnTo>
                    <a:lnTo>
                      <a:pt x="2190" y="3250"/>
                    </a:lnTo>
                    <a:lnTo>
                      <a:pt x="2078" y="3230"/>
                    </a:lnTo>
                    <a:lnTo>
                      <a:pt x="1967" y="3207"/>
                    </a:lnTo>
                    <a:lnTo>
                      <a:pt x="1857" y="3181"/>
                    </a:lnTo>
                    <a:lnTo>
                      <a:pt x="1748" y="3153"/>
                    </a:lnTo>
                    <a:lnTo>
                      <a:pt x="1640" y="3122"/>
                    </a:lnTo>
                    <a:lnTo>
                      <a:pt x="1533" y="3089"/>
                    </a:lnTo>
                    <a:lnTo>
                      <a:pt x="1430" y="3052"/>
                    </a:lnTo>
                    <a:lnTo>
                      <a:pt x="1327" y="3013"/>
                    </a:lnTo>
                    <a:lnTo>
                      <a:pt x="1226" y="2972"/>
                    </a:lnTo>
                    <a:lnTo>
                      <a:pt x="1130" y="2927"/>
                    </a:lnTo>
                    <a:lnTo>
                      <a:pt x="1035" y="2879"/>
                    </a:lnTo>
                    <a:lnTo>
                      <a:pt x="944" y="2829"/>
                    </a:lnTo>
                    <a:lnTo>
                      <a:pt x="855" y="2776"/>
                    </a:lnTo>
                    <a:lnTo>
                      <a:pt x="771" y="2720"/>
                    </a:lnTo>
                    <a:lnTo>
                      <a:pt x="691" y="2662"/>
                    </a:lnTo>
                    <a:lnTo>
                      <a:pt x="614" y="2601"/>
                    </a:lnTo>
                    <a:lnTo>
                      <a:pt x="543" y="2537"/>
                    </a:lnTo>
                    <a:lnTo>
                      <a:pt x="476" y="2470"/>
                    </a:lnTo>
                    <a:lnTo>
                      <a:pt x="414" y="2401"/>
                    </a:lnTo>
                    <a:lnTo>
                      <a:pt x="357" y="2327"/>
                    </a:lnTo>
                    <a:lnTo>
                      <a:pt x="306" y="2252"/>
                    </a:lnTo>
                    <a:lnTo>
                      <a:pt x="261" y="2174"/>
                    </a:lnTo>
                    <a:lnTo>
                      <a:pt x="221" y="2092"/>
                    </a:lnTo>
                    <a:lnTo>
                      <a:pt x="201" y="2160"/>
                    </a:lnTo>
                    <a:lnTo>
                      <a:pt x="181" y="2226"/>
                    </a:lnTo>
                    <a:lnTo>
                      <a:pt x="162" y="2293"/>
                    </a:lnTo>
                    <a:lnTo>
                      <a:pt x="144" y="2360"/>
                    </a:lnTo>
                    <a:lnTo>
                      <a:pt x="125" y="2427"/>
                    </a:lnTo>
                    <a:lnTo>
                      <a:pt x="109" y="2495"/>
                    </a:lnTo>
                    <a:lnTo>
                      <a:pt x="93" y="2563"/>
                    </a:lnTo>
                    <a:lnTo>
                      <a:pt x="78" y="2631"/>
                    </a:lnTo>
                    <a:lnTo>
                      <a:pt x="63" y="2699"/>
                    </a:lnTo>
                    <a:lnTo>
                      <a:pt x="51" y="2766"/>
                    </a:lnTo>
                    <a:lnTo>
                      <a:pt x="39" y="2834"/>
                    </a:lnTo>
                    <a:lnTo>
                      <a:pt x="29" y="2902"/>
                    </a:lnTo>
                    <a:lnTo>
                      <a:pt x="21" y="2971"/>
                    </a:lnTo>
                    <a:lnTo>
                      <a:pt x="14" y="3039"/>
                    </a:lnTo>
                    <a:lnTo>
                      <a:pt x="8" y="3107"/>
                    </a:lnTo>
                    <a:lnTo>
                      <a:pt x="3" y="3175"/>
                    </a:lnTo>
                    <a:lnTo>
                      <a:pt x="1" y="3243"/>
                    </a:lnTo>
                    <a:lnTo>
                      <a:pt x="0" y="3311"/>
                    </a:lnTo>
                    <a:lnTo>
                      <a:pt x="2" y="3379"/>
                    </a:lnTo>
                    <a:lnTo>
                      <a:pt x="6" y="3446"/>
                    </a:lnTo>
                    <a:lnTo>
                      <a:pt x="12" y="3514"/>
                    </a:lnTo>
                    <a:lnTo>
                      <a:pt x="20" y="3581"/>
                    </a:lnTo>
                    <a:lnTo>
                      <a:pt x="30" y="3649"/>
                    </a:lnTo>
                    <a:lnTo>
                      <a:pt x="42" y="3716"/>
                    </a:lnTo>
                    <a:lnTo>
                      <a:pt x="57" y="3782"/>
                    </a:lnTo>
                    <a:lnTo>
                      <a:pt x="76" y="3848"/>
                    </a:lnTo>
                    <a:lnTo>
                      <a:pt x="96" y="3914"/>
                    </a:lnTo>
                    <a:lnTo>
                      <a:pt x="118" y="3980"/>
                    </a:lnTo>
                    <a:lnTo>
                      <a:pt x="145" y="4045"/>
                    </a:lnTo>
                    <a:lnTo>
                      <a:pt x="173" y="4111"/>
                    </a:lnTo>
                    <a:lnTo>
                      <a:pt x="205" y="4176"/>
                    </a:lnTo>
                    <a:lnTo>
                      <a:pt x="239" y="4240"/>
                    </a:lnTo>
                    <a:lnTo>
                      <a:pt x="318" y="4323"/>
                    </a:lnTo>
                    <a:lnTo>
                      <a:pt x="399" y="4405"/>
                    </a:lnTo>
                    <a:lnTo>
                      <a:pt x="482" y="4482"/>
                    </a:lnTo>
                    <a:lnTo>
                      <a:pt x="568" y="4557"/>
                    </a:lnTo>
                    <a:lnTo>
                      <a:pt x="655" y="4630"/>
                    </a:lnTo>
                    <a:lnTo>
                      <a:pt x="745" y="4700"/>
                    </a:lnTo>
                    <a:lnTo>
                      <a:pt x="838" y="4766"/>
                    </a:lnTo>
                    <a:lnTo>
                      <a:pt x="933" y="4830"/>
                    </a:lnTo>
                    <a:lnTo>
                      <a:pt x="1029" y="4890"/>
                    </a:lnTo>
                    <a:lnTo>
                      <a:pt x="1128" y="4948"/>
                    </a:lnTo>
                    <a:lnTo>
                      <a:pt x="1228" y="5002"/>
                    </a:lnTo>
                    <a:lnTo>
                      <a:pt x="1331" y="5054"/>
                    </a:lnTo>
                    <a:lnTo>
                      <a:pt x="1435" y="5102"/>
                    </a:lnTo>
                    <a:lnTo>
                      <a:pt x="1541" y="5147"/>
                    </a:lnTo>
                    <a:lnTo>
                      <a:pt x="1649" y="5187"/>
                    </a:lnTo>
                    <a:lnTo>
                      <a:pt x="1759" y="5226"/>
                    </a:lnTo>
                    <a:lnTo>
                      <a:pt x="1871" y="5261"/>
                    </a:lnTo>
                    <a:lnTo>
                      <a:pt x="1984" y="5291"/>
                    </a:lnTo>
                    <a:lnTo>
                      <a:pt x="2098" y="5319"/>
                    </a:lnTo>
                    <a:lnTo>
                      <a:pt x="2214" y="5343"/>
                    </a:lnTo>
                    <a:lnTo>
                      <a:pt x="2332" y="5362"/>
                    </a:lnTo>
                    <a:lnTo>
                      <a:pt x="2451" y="5380"/>
                    </a:lnTo>
                    <a:lnTo>
                      <a:pt x="2572" y="5392"/>
                    </a:lnTo>
                    <a:lnTo>
                      <a:pt x="2694" y="5401"/>
                    </a:lnTo>
                    <a:lnTo>
                      <a:pt x="2817" y="5406"/>
                    </a:lnTo>
                    <a:lnTo>
                      <a:pt x="2941" y="5407"/>
                    </a:lnTo>
                    <a:lnTo>
                      <a:pt x="3067" y="5405"/>
                    </a:lnTo>
                    <a:lnTo>
                      <a:pt x="3193" y="5398"/>
                    </a:lnTo>
                    <a:lnTo>
                      <a:pt x="3321" y="5387"/>
                    </a:lnTo>
                    <a:lnTo>
                      <a:pt x="3449" y="5372"/>
                    </a:lnTo>
                    <a:lnTo>
                      <a:pt x="3580" y="5353"/>
                    </a:lnTo>
                    <a:lnTo>
                      <a:pt x="3710" y="5330"/>
                    </a:lnTo>
                    <a:lnTo>
                      <a:pt x="3857" y="5298"/>
                    </a:lnTo>
                    <a:lnTo>
                      <a:pt x="3998" y="5262"/>
                    </a:lnTo>
                    <a:lnTo>
                      <a:pt x="4136" y="5220"/>
                    </a:lnTo>
                    <a:lnTo>
                      <a:pt x="4267" y="5174"/>
                    </a:lnTo>
                    <a:lnTo>
                      <a:pt x="4394" y="5124"/>
                    </a:lnTo>
                    <a:lnTo>
                      <a:pt x="4516" y="5068"/>
                    </a:lnTo>
                    <a:lnTo>
                      <a:pt x="4633" y="5009"/>
                    </a:lnTo>
                    <a:lnTo>
                      <a:pt x="4746" y="4945"/>
                    </a:lnTo>
                    <a:lnTo>
                      <a:pt x="4855" y="4877"/>
                    </a:lnTo>
                    <a:lnTo>
                      <a:pt x="4961" y="4805"/>
                    </a:lnTo>
                    <a:lnTo>
                      <a:pt x="5064" y="4728"/>
                    </a:lnTo>
                    <a:lnTo>
                      <a:pt x="5162" y="4649"/>
                    </a:lnTo>
                    <a:lnTo>
                      <a:pt x="5258" y="4564"/>
                    </a:lnTo>
                    <a:lnTo>
                      <a:pt x="5350" y="4476"/>
                    </a:lnTo>
                    <a:lnTo>
                      <a:pt x="5440" y="4384"/>
                    </a:lnTo>
                    <a:lnTo>
                      <a:pt x="5526" y="4289"/>
                    </a:lnTo>
                    <a:lnTo>
                      <a:pt x="5610" y="4190"/>
                    </a:lnTo>
                    <a:lnTo>
                      <a:pt x="5694" y="4088"/>
                    </a:lnTo>
                    <a:lnTo>
                      <a:pt x="5774" y="3982"/>
                    </a:lnTo>
                    <a:lnTo>
                      <a:pt x="5852" y="3873"/>
                    </a:lnTo>
                    <a:lnTo>
                      <a:pt x="5930" y="3761"/>
                    </a:lnTo>
                    <a:lnTo>
                      <a:pt x="6005" y="3646"/>
                    </a:lnTo>
                    <a:lnTo>
                      <a:pt x="6079" y="3527"/>
                    </a:lnTo>
                    <a:lnTo>
                      <a:pt x="6153" y="3406"/>
                    </a:lnTo>
                    <a:lnTo>
                      <a:pt x="6225" y="3282"/>
                    </a:lnTo>
                    <a:lnTo>
                      <a:pt x="6298" y="3156"/>
                    </a:lnTo>
                    <a:lnTo>
                      <a:pt x="6370" y="3027"/>
                    </a:lnTo>
                    <a:lnTo>
                      <a:pt x="6442" y="2894"/>
                    </a:lnTo>
                    <a:lnTo>
                      <a:pt x="6513" y="2760"/>
                    </a:lnTo>
                    <a:lnTo>
                      <a:pt x="6585" y="2624"/>
                    </a:lnTo>
                    <a:lnTo>
                      <a:pt x="6657" y="2484"/>
                    </a:lnTo>
                    <a:lnTo>
                      <a:pt x="6731" y="2343"/>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5" name="Freeform 36"/>
              <p:cNvSpPr>
                <a:spLocks/>
              </p:cNvSpPr>
              <p:nvPr/>
            </p:nvSpPr>
            <p:spPr bwMode="auto">
              <a:xfrm rot="5650411">
                <a:off x="6586249" y="2403148"/>
                <a:ext cx="8703" cy="67331"/>
              </a:xfrm>
              <a:custGeom>
                <a:avLst/>
                <a:gdLst/>
                <a:ahLst/>
                <a:cxnLst>
                  <a:cxn ang="0">
                    <a:pos x="161" y="1472"/>
                  </a:cxn>
                  <a:cxn ang="0">
                    <a:pos x="226" y="1340"/>
                  </a:cxn>
                  <a:cxn ang="0">
                    <a:pos x="282" y="1211"/>
                  </a:cxn>
                  <a:cxn ang="0">
                    <a:pos x="305" y="1146"/>
                  </a:cxn>
                  <a:cxn ang="0">
                    <a:pos x="327" y="1082"/>
                  </a:cxn>
                  <a:cxn ang="0">
                    <a:pos x="346" y="1017"/>
                  </a:cxn>
                  <a:cxn ang="0">
                    <a:pos x="361" y="952"/>
                  </a:cxn>
                  <a:cxn ang="0">
                    <a:pos x="372" y="887"/>
                  </a:cxn>
                  <a:cxn ang="0">
                    <a:pos x="380" y="820"/>
                  </a:cxn>
                  <a:cxn ang="0">
                    <a:pos x="384" y="753"/>
                  </a:cxn>
                  <a:cxn ang="0">
                    <a:pos x="384" y="683"/>
                  </a:cxn>
                  <a:cxn ang="0">
                    <a:pos x="379" y="613"/>
                  </a:cxn>
                  <a:cxn ang="0">
                    <a:pos x="370" y="541"/>
                  </a:cxn>
                  <a:cxn ang="0">
                    <a:pos x="356" y="468"/>
                  </a:cxn>
                  <a:cxn ang="0">
                    <a:pos x="337" y="391"/>
                  </a:cxn>
                  <a:cxn ang="0">
                    <a:pos x="302" y="281"/>
                  </a:cxn>
                  <a:cxn ang="0">
                    <a:pos x="262" y="180"/>
                  </a:cxn>
                  <a:cxn ang="0">
                    <a:pos x="221" y="86"/>
                  </a:cxn>
                  <a:cxn ang="0">
                    <a:pos x="175" y="0"/>
                  </a:cxn>
                  <a:cxn ang="0">
                    <a:pos x="198" y="73"/>
                  </a:cxn>
                  <a:cxn ang="0">
                    <a:pos x="219" y="145"/>
                  </a:cxn>
                  <a:cxn ang="0">
                    <a:pos x="234" y="219"/>
                  </a:cxn>
                  <a:cxn ang="0">
                    <a:pos x="244" y="294"/>
                  </a:cxn>
                  <a:cxn ang="0">
                    <a:pos x="250" y="369"/>
                  </a:cxn>
                  <a:cxn ang="0">
                    <a:pos x="252" y="444"/>
                  </a:cxn>
                  <a:cxn ang="0">
                    <a:pos x="248" y="519"/>
                  </a:cxn>
                  <a:cxn ang="0">
                    <a:pos x="241" y="595"/>
                  </a:cxn>
                  <a:cxn ang="0">
                    <a:pos x="228" y="670"/>
                  </a:cxn>
                  <a:cxn ang="0">
                    <a:pos x="211" y="744"/>
                  </a:cxn>
                  <a:cxn ang="0">
                    <a:pos x="187" y="818"/>
                  </a:cxn>
                  <a:cxn ang="0">
                    <a:pos x="160" y="891"/>
                  </a:cxn>
                  <a:cxn ang="0">
                    <a:pos x="128" y="963"/>
                  </a:cxn>
                  <a:cxn ang="0">
                    <a:pos x="91" y="1033"/>
                  </a:cxn>
                  <a:cxn ang="0">
                    <a:pos x="48" y="1104"/>
                  </a:cxn>
                  <a:cxn ang="0">
                    <a:pos x="0" y="1171"/>
                  </a:cxn>
                </a:cxnLst>
                <a:rect l="0" t="0" r="r" b="b"/>
                <a:pathLst>
                  <a:path w="385" h="1575">
                    <a:moveTo>
                      <a:pt x="109" y="1575"/>
                    </a:moveTo>
                    <a:lnTo>
                      <a:pt x="161" y="1472"/>
                    </a:lnTo>
                    <a:lnTo>
                      <a:pt x="194" y="1406"/>
                    </a:lnTo>
                    <a:lnTo>
                      <a:pt x="226" y="1340"/>
                    </a:lnTo>
                    <a:lnTo>
                      <a:pt x="254" y="1276"/>
                    </a:lnTo>
                    <a:lnTo>
                      <a:pt x="282" y="1211"/>
                    </a:lnTo>
                    <a:lnTo>
                      <a:pt x="294" y="1179"/>
                    </a:lnTo>
                    <a:lnTo>
                      <a:pt x="305" y="1146"/>
                    </a:lnTo>
                    <a:lnTo>
                      <a:pt x="316" y="1114"/>
                    </a:lnTo>
                    <a:lnTo>
                      <a:pt x="327" y="1082"/>
                    </a:lnTo>
                    <a:lnTo>
                      <a:pt x="337" y="1050"/>
                    </a:lnTo>
                    <a:lnTo>
                      <a:pt x="346" y="1017"/>
                    </a:lnTo>
                    <a:lnTo>
                      <a:pt x="354" y="985"/>
                    </a:lnTo>
                    <a:lnTo>
                      <a:pt x="361" y="952"/>
                    </a:lnTo>
                    <a:lnTo>
                      <a:pt x="367" y="919"/>
                    </a:lnTo>
                    <a:lnTo>
                      <a:pt x="372" y="887"/>
                    </a:lnTo>
                    <a:lnTo>
                      <a:pt x="377" y="853"/>
                    </a:lnTo>
                    <a:lnTo>
                      <a:pt x="380" y="820"/>
                    </a:lnTo>
                    <a:lnTo>
                      <a:pt x="383" y="786"/>
                    </a:lnTo>
                    <a:lnTo>
                      <a:pt x="384" y="753"/>
                    </a:lnTo>
                    <a:lnTo>
                      <a:pt x="385" y="718"/>
                    </a:lnTo>
                    <a:lnTo>
                      <a:pt x="384" y="683"/>
                    </a:lnTo>
                    <a:lnTo>
                      <a:pt x="382" y="649"/>
                    </a:lnTo>
                    <a:lnTo>
                      <a:pt x="379" y="613"/>
                    </a:lnTo>
                    <a:lnTo>
                      <a:pt x="375" y="578"/>
                    </a:lnTo>
                    <a:lnTo>
                      <a:pt x="370" y="541"/>
                    </a:lnTo>
                    <a:lnTo>
                      <a:pt x="364" y="504"/>
                    </a:lnTo>
                    <a:lnTo>
                      <a:pt x="356" y="468"/>
                    </a:lnTo>
                    <a:lnTo>
                      <a:pt x="347" y="430"/>
                    </a:lnTo>
                    <a:lnTo>
                      <a:pt x="337" y="391"/>
                    </a:lnTo>
                    <a:lnTo>
                      <a:pt x="319" y="335"/>
                    </a:lnTo>
                    <a:lnTo>
                      <a:pt x="302" y="281"/>
                    </a:lnTo>
                    <a:lnTo>
                      <a:pt x="283" y="229"/>
                    </a:lnTo>
                    <a:lnTo>
                      <a:pt x="262" y="180"/>
                    </a:lnTo>
                    <a:lnTo>
                      <a:pt x="242" y="132"/>
                    </a:lnTo>
                    <a:lnTo>
                      <a:pt x="221" y="86"/>
                    </a:lnTo>
                    <a:lnTo>
                      <a:pt x="198" y="42"/>
                    </a:lnTo>
                    <a:lnTo>
                      <a:pt x="175" y="0"/>
                    </a:lnTo>
                    <a:lnTo>
                      <a:pt x="187" y="36"/>
                    </a:lnTo>
                    <a:lnTo>
                      <a:pt x="198" y="73"/>
                    </a:lnTo>
                    <a:lnTo>
                      <a:pt x="210" y="109"/>
                    </a:lnTo>
                    <a:lnTo>
                      <a:pt x="219" y="145"/>
                    </a:lnTo>
                    <a:lnTo>
                      <a:pt x="227" y="183"/>
                    </a:lnTo>
                    <a:lnTo>
                      <a:pt x="234" y="219"/>
                    </a:lnTo>
                    <a:lnTo>
                      <a:pt x="239" y="257"/>
                    </a:lnTo>
                    <a:lnTo>
                      <a:pt x="244" y="294"/>
                    </a:lnTo>
                    <a:lnTo>
                      <a:pt x="248" y="331"/>
                    </a:lnTo>
                    <a:lnTo>
                      <a:pt x="250" y="369"/>
                    </a:lnTo>
                    <a:lnTo>
                      <a:pt x="251" y="407"/>
                    </a:lnTo>
                    <a:lnTo>
                      <a:pt x="252" y="444"/>
                    </a:lnTo>
                    <a:lnTo>
                      <a:pt x="250" y="482"/>
                    </a:lnTo>
                    <a:lnTo>
                      <a:pt x="248" y="519"/>
                    </a:lnTo>
                    <a:lnTo>
                      <a:pt x="245" y="557"/>
                    </a:lnTo>
                    <a:lnTo>
                      <a:pt x="241" y="595"/>
                    </a:lnTo>
                    <a:lnTo>
                      <a:pt x="235" y="632"/>
                    </a:lnTo>
                    <a:lnTo>
                      <a:pt x="228" y="670"/>
                    </a:lnTo>
                    <a:lnTo>
                      <a:pt x="220" y="707"/>
                    </a:lnTo>
                    <a:lnTo>
                      <a:pt x="211" y="744"/>
                    </a:lnTo>
                    <a:lnTo>
                      <a:pt x="199" y="781"/>
                    </a:lnTo>
                    <a:lnTo>
                      <a:pt x="187" y="818"/>
                    </a:lnTo>
                    <a:lnTo>
                      <a:pt x="175" y="854"/>
                    </a:lnTo>
                    <a:lnTo>
                      <a:pt x="160" y="891"/>
                    </a:lnTo>
                    <a:lnTo>
                      <a:pt x="144" y="928"/>
                    </a:lnTo>
                    <a:lnTo>
                      <a:pt x="128" y="963"/>
                    </a:lnTo>
                    <a:lnTo>
                      <a:pt x="110" y="999"/>
                    </a:lnTo>
                    <a:lnTo>
                      <a:pt x="91" y="1033"/>
                    </a:lnTo>
                    <a:lnTo>
                      <a:pt x="69" y="1069"/>
                    </a:lnTo>
                    <a:lnTo>
                      <a:pt x="48" y="1104"/>
                    </a:lnTo>
                    <a:lnTo>
                      <a:pt x="25" y="1137"/>
                    </a:lnTo>
                    <a:lnTo>
                      <a:pt x="0" y="1171"/>
                    </a:lnTo>
                    <a:lnTo>
                      <a:pt x="109" y="1575"/>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6" name="Freeform 37"/>
              <p:cNvSpPr>
                <a:spLocks/>
              </p:cNvSpPr>
              <p:nvPr/>
            </p:nvSpPr>
            <p:spPr bwMode="auto">
              <a:xfrm rot="5650411">
                <a:off x="6596163" y="2368893"/>
                <a:ext cx="56831" cy="76114"/>
              </a:xfrm>
              <a:custGeom>
                <a:avLst/>
                <a:gdLst/>
                <a:ahLst/>
                <a:cxnLst>
                  <a:cxn ang="0">
                    <a:pos x="2051" y="299"/>
                  </a:cxn>
                  <a:cxn ang="0">
                    <a:pos x="1965" y="264"/>
                  </a:cxn>
                  <a:cxn ang="0">
                    <a:pos x="1830" y="216"/>
                  </a:cxn>
                  <a:cxn ang="0">
                    <a:pos x="1639" y="155"/>
                  </a:cxn>
                  <a:cxn ang="0">
                    <a:pos x="1438" y="94"/>
                  </a:cxn>
                  <a:cxn ang="0">
                    <a:pos x="1307" y="52"/>
                  </a:cxn>
                  <a:cxn ang="0">
                    <a:pos x="1253" y="36"/>
                  </a:cxn>
                  <a:cxn ang="0">
                    <a:pos x="1200" y="21"/>
                  </a:cxn>
                  <a:cxn ang="0">
                    <a:pos x="1147" y="7"/>
                  </a:cxn>
                  <a:cxn ang="0">
                    <a:pos x="1083" y="8"/>
                  </a:cxn>
                  <a:cxn ang="0">
                    <a:pos x="1006" y="28"/>
                  </a:cxn>
                  <a:cxn ang="0">
                    <a:pos x="928" y="56"/>
                  </a:cxn>
                  <a:cxn ang="0">
                    <a:pos x="850" y="88"/>
                  </a:cxn>
                  <a:cxn ang="0">
                    <a:pos x="771" y="126"/>
                  </a:cxn>
                  <a:cxn ang="0">
                    <a:pos x="694" y="169"/>
                  </a:cxn>
                  <a:cxn ang="0">
                    <a:pos x="617" y="215"/>
                  </a:cxn>
                  <a:cxn ang="0">
                    <a:pos x="542" y="265"/>
                  </a:cxn>
                  <a:cxn ang="0">
                    <a:pos x="468" y="318"/>
                  </a:cxn>
                  <a:cxn ang="0">
                    <a:pos x="396" y="373"/>
                  </a:cxn>
                  <a:cxn ang="0">
                    <a:pos x="326" y="430"/>
                  </a:cxn>
                  <a:cxn ang="0">
                    <a:pos x="259" y="488"/>
                  </a:cxn>
                  <a:cxn ang="0">
                    <a:pos x="165" y="577"/>
                  </a:cxn>
                  <a:cxn ang="0">
                    <a:pos x="51" y="693"/>
                  </a:cxn>
                  <a:cxn ang="0">
                    <a:pos x="90" y="766"/>
                  </a:cxn>
                  <a:cxn ang="0">
                    <a:pos x="269" y="804"/>
                  </a:cxn>
                  <a:cxn ang="0">
                    <a:pos x="447" y="846"/>
                  </a:cxn>
                  <a:cxn ang="0">
                    <a:pos x="623" y="893"/>
                  </a:cxn>
                  <a:cxn ang="0">
                    <a:pos x="796" y="943"/>
                  </a:cxn>
                  <a:cxn ang="0">
                    <a:pos x="964" y="998"/>
                  </a:cxn>
                  <a:cxn ang="0">
                    <a:pos x="1129" y="1057"/>
                  </a:cxn>
                  <a:cxn ang="0">
                    <a:pos x="1290" y="1119"/>
                  </a:cxn>
                  <a:cxn ang="0">
                    <a:pos x="1444" y="1185"/>
                  </a:cxn>
                  <a:cxn ang="0">
                    <a:pos x="1594" y="1255"/>
                  </a:cxn>
                  <a:cxn ang="0">
                    <a:pos x="1737" y="1329"/>
                  </a:cxn>
                  <a:cxn ang="0">
                    <a:pos x="1873" y="1406"/>
                  </a:cxn>
                  <a:cxn ang="0">
                    <a:pos x="2002" y="1485"/>
                  </a:cxn>
                  <a:cxn ang="0">
                    <a:pos x="2123" y="1569"/>
                  </a:cxn>
                  <a:cxn ang="0">
                    <a:pos x="2236" y="1655"/>
                  </a:cxn>
                  <a:cxn ang="0">
                    <a:pos x="2340" y="1745"/>
                  </a:cxn>
                  <a:cxn ang="0">
                    <a:pos x="2415" y="1745"/>
                  </a:cxn>
                  <a:cxn ang="0">
                    <a:pos x="2463" y="1651"/>
                  </a:cxn>
                  <a:cxn ang="0">
                    <a:pos x="2500" y="1555"/>
                  </a:cxn>
                  <a:cxn ang="0">
                    <a:pos x="2528" y="1455"/>
                  </a:cxn>
                  <a:cxn ang="0">
                    <a:pos x="2546" y="1354"/>
                  </a:cxn>
                  <a:cxn ang="0">
                    <a:pos x="2555" y="1252"/>
                  </a:cxn>
                  <a:cxn ang="0">
                    <a:pos x="2555" y="1150"/>
                  </a:cxn>
                  <a:cxn ang="0">
                    <a:pos x="2545" y="1049"/>
                  </a:cxn>
                  <a:cxn ang="0">
                    <a:pos x="2526" y="949"/>
                  </a:cxn>
                  <a:cxn ang="0">
                    <a:pos x="2498" y="850"/>
                  </a:cxn>
                  <a:cxn ang="0">
                    <a:pos x="2461" y="756"/>
                  </a:cxn>
                  <a:cxn ang="0">
                    <a:pos x="2414" y="664"/>
                  </a:cxn>
                  <a:cxn ang="0">
                    <a:pos x="2358" y="577"/>
                  </a:cxn>
                  <a:cxn ang="0">
                    <a:pos x="2294" y="495"/>
                  </a:cxn>
                  <a:cxn ang="0">
                    <a:pos x="2220" y="419"/>
                  </a:cxn>
                  <a:cxn ang="0">
                    <a:pos x="2139" y="350"/>
                  </a:cxn>
                </a:cxnLst>
                <a:rect l="0" t="0" r="r" b="b"/>
                <a:pathLst>
                  <a:path w="2556" h="1791">
                    <a:moveTo>
                      <a:pt x="2094" y="317"/>
                    </a:moveTo>
                    <a:lnTo>
                      <a:pt x="2051" y="299"/>
                    </a:lnTo>
                    <a:lnTo>
                      <a:pt x="2008" y="281"/>
                    </a:lnTo>
                    <a:lnTo>
                      <a:pt x="1965" y="264"/>
                    </a:lnTo>
                    <a:lnTo>
                      <a:pt x="1921" y="248"/>
                    </a:lnTo>
                    <a:lnTo>
                      <a:pt x="1830" y="216"/>
                    </a:lnTo>
                    <a:lnTo>
                      <a:pt x="1736" y="186"/>
                    </a:lnTo>
                    <a:lnTo>
                      <a:pt x="1639" y="155"/>
                    </a:lnTo>
                    <a:lnTo>
                      <a:pt x="1540" y="125"/>
                    </a:lnTo>
                    <a:lnTo>
                      <a:pt x="1438" y="94"/>
                    </a:lnTo>
                    <a:lnTo>
                      <a:pt x="1335" y="62"/>
                    </a:lnTo>
                    <a:lnTo>
                      <a:pt x="1307" y="52"/>
                    </a:lnTo>
                    <a:lnTo>
                      <a:pt x="1280" y="44"/>
                    </a:lnTo>
                    <a:lnTo>
                      <a:pt x="1253" y="36"/>
                    </a:lnTo>
                    <a:lnTo>
                      <a:pt x="1227" y="29"/>
                    </a:lnTo>
                    <a:lnTo>
                      <a:pt x="1200" y="21"/>
                    </a:lnTo>
                    <a:lnTo>
                      <a:pt x="1174" y="14"/>
                    </a:lnTo>
                    <a:lnTo>
                      <a:pt x="1147" y="7"/>
                    </a:lnTo>
                    <a:lnTo>
                      <a:pt x="1122" y="0"/>
                    </a:lnTo>
                    <a:lnTo>
                      <a:pt x="1083" y="8"/>
                    </a:lnTo>
                    <a:lnTo>
                      <a:pt x="1045" y="17"/>
                    </a:lnTo>
                    <a:lnTo>
                      <a:pt x="1006" y="28"/>
                    </a:lnTo>
                    <a:lnTo>
                      <a:pt x="968" y="41"/>
                    </a:lnTo>
                    <a:lnTo>
                      <a:pt x="928" y="56"/>
                    </a:lnTo>
                    <a:lnTo>
                      <a:pt x="889" y="71"/>
                    </a:lnTo>
                    <a:lnTo>
                      <a:pt x="850" y="88"/>
                    </a:lnTo>
                    <a:lnTo>
                      <a:pt x="811" y="106"/>
                    </a:lnTo>
                    <a:lnTo>
                      <a:pt x="771" y="126"/>
                    </a:lnTo>
                    <a:lnTo>
                      <a:pt x="733" y="147"/>
                    </a:lnTo>
                    <a:lnTo>
                      <a:pt x="694" y="169"/>
                    </a:lnTo>
                    <a:lnTo>
                      <a:pt x="655" y="192"/>
                    </a:lnTo>
                    <a:lnTo>
                      <a:pt x="617" y="215"/>
                    </a:lnTo>
                    <a:lnTo>
                      <a:pt x="579" y="240"/>
                    </a:lnTo>
                    <a:lnTo>
                      <a:pt x="542" y="265"/>
                    </a:lnTo>
                    <a:lnTo>
                      <a:pt x="505" y="292"/>
                    </a:lnTo>
                    <a:lnTo>
                      <a:pt x="468" y="318"/>
                    </a:lnTo>
                    <a:lnTo>
                      <a:pt x="432" y="346"/>
                    </a:lnTo>
                    <a:lnTo>
                      <a:pt x="396" y="373"/>
                    </a:lnTo>
                    <a:lnTo>
                      <a:pt x="361" y="402"/>
                    </a:lnTo>
                    <a:lnTo>
                      <a:pt x="326" y="430"/>
                    </a:lnTo>
                    <a:lnTo>
                      <a:pt x="293" y="460"/>
                    </a:lnTo>
                    <a:lnTo>
                      <a:pt x="259" y="488"/>
                    </a:lnTo>
                    <a:lnTo>
                      <a:pt x="227" y="518"/>
                    </a:lnTo>
                    <a:lnTo>
                      <a:pt x="165" y="577"/>
                    </a:lnTo>
                    <a:lnTo>
                      <a:pt x="106" y="635"/>
                    </a:lnTo>
                    <a:lnTo>
                      <a:pt x="51" y="693"/>
                    </a:lnTo>
                    <a:lnTo>
                      <a:pt x="0" y="749"/>
                    </a:lnTo>
                    <a:lnTo>
                      <a:pt x="90" y="766"/>
                    </a:lnTo>
                    <a:lnTo>
                      <a:pt x="180" y="784"/>
                    </a:lnTo>
                    <a:lnTo>
                      <a:pt x="269" y="804"/>
                    </a:lnTo>
                    <a:lnTo>
                      <a:pt x="359" y="825"/>
                    </a:lnTo>
                    <a:lnTo>
                      <a:pt x="447" y="846"/>
                    </a:lnTo>
                    <a:lnTo>
                      <a:pt x="536" y="869"/>
                    </a:lnTo>
                    <a:lnTo>
                      <a:pt x="623" y="893"/>
                    </a:lnTo>
                    <a:lnTo>
                      <a:pt x="709" y="918"/>
                    </a:lnTo>
                    <a:lnTo>
                      <a:pt x="796" y="943"/>
                    </a:lnTo>
                    <a:lnTo>
                      <a:pt x="880" y="971"/>
                    </a:lnTo>
                    <a:lnTo>
                      <a:pt x="964" y="998"/>
                    </a:lnTo>
                    <a:lnTo>
                      <a:pt x="1047" y="1027"/>
                    </a:lnTo>
                    <a:lnTo>
                      <a:pt x="1129" y="1057"/>
                    </a:lnTo>
                    <a:lnTo>
                      <a:pt x="1209" y="1088"/>
                    </a:lnTo>
                    <a:lnTo>
                      <a:pt x="1290" y="1119"/>
                    </a:lnTo>
                    <a:lnTo>
                      <a:pt x="1368" y="1152"/>
                    </a:lnTo>
                    <a:lnTo>
                      <a:pt x="1444" y="1185"/>
                    </a:lnTo>
                    <a:lnTo>
                      <a:pt x="1520" y="1220"/>
                    </a:lnTo>
                    <a:lnTo>
                      <a:pt x="1594" y="1255"/>
                    </a:lnTo>
                    <a:lnTo>
                      <a:pt x="1666" y="1292"/>
                    </a:lnTo>
                    <a:lnTo>
                      <a:pt x="1737" y="1329"/>
                    </a:lnTo>
                    <a:lnTo>
                      <a:pt x="1806" y="1367"/>
                    </a:lnTo>
                    <a:lnTo>
                      <a:pt x="1873" y="1406"/>
                    </a:lnTo>
                    <a:lnTo>
                      <a:pt x="1938" y="1446"/>
                    </a:lnTo>
                    <a:lnTo>
                      <a:pt x="2002" y="1485"/>
                    </a:lnTo>
                    <a:lnTo>
                      <a:pt x="2063" y="1527"/>
                    </a:lnTo>
                    <a:lnTo>
                      <a:pt x="2123" y="1569"/>
                    </a:lnTo>
                    <a:lnTo>
                      <a:pt x="2181" y="1612"/>
                    </a:lnTo>
                    <a:lnTo>
                      <a:pt x="2236" y="1655"/>
                    </a:lnTo>
                    <a:lnTo>
                      <a:pt x="2289" y="1700"/>
                    </a:lnTo>
                    <a:lnTo>
                      <a:pt x="2340" y="1745"/>
                    </a:lnTo>
                    <a:lnTo>
                      <a:pt x="2388" y="1791"/>
                    </a:lnTo>
                    <a:lnTo>
                      <a:pt x="2415" y="1745"/>
                    </a:lnTo>
                    <a:lnTo>
                      <a:pt x="2440" y="1698"/>
                    </a:lnTo>
                    <a:lnTo>
                      <a:pt x="2463" y="1651"/>
                    </a:lnTo>
                    <a:lnTo>
                      <a:pt x="2482" y="1604"/>
                    </a:lnTo>
                    <a:lnTo>
                      <a:pt x="2500" y="1555"/>
                    </a:lnTo>
                    <a:lnTo>
                      <a:pt x="2516" y="1505"/>
                    </a:lnTo>
                    <a:lnTo>
                      <a:pt x="2528" y="1455"/>
                    </a:lnTo>
                    <a:lnTo>
                      <a:pt x="2539" y="1404"/>
                    </a:lnTo>
                    <a:lnTo>
                      <a:pt x="2546" y="1354"/>
                    </a:lnTo>
                    <a:lnTo>
                      <a:pt x="2552" y="1303"/>
                    </a:lnTo>
                    <a:lnTo>
                      <a:pt x="2555" y="1252"/>
                    </a:lnTo>
                    <a:lnTo>
                      <a:pt x="2556" y="1201"/>
                    </a:lnTo>
                    <a:lnTo>
                      <a:pt x="2555" y="1150"/>
                    </a:lnTo>
                    <a:lnTo>
                      <a:pt x="2551" y="1100"/>
                    </a:lnTo>
                    <a:lnTo>
                      <a:pt x="2545" y="1049"/>
                    </a:lnTo>
                    <a:lnTo>
                      <a:pt x="2537" y="998"/>
                    </a:lnTo>
                    <a:lnTo>
                      <a:pt x="2526" y="949"/>
                    </a:lnTo>
                    <a:lnTo>
                      <a:pt x="2514" y="899"/>
                    </a:lnTo>
                    <a:lnTo>
                      <a:pt x="2498" y="850"/>
                    </a:lnTo>
                    <a:lnTo>
                      <a:pt x="2480" y="803"/>
                    </a:lnTo>
                    <a:lnTo>
                      <a:pt x="2461" y="756"/>
                    </a:lnTo>
                    <a:lnTo>
                      <a:pt x="2438" y="709"/>
                    </a:lnTo>
                    <a:lnTo>
                      <a:pt x="2414" y="664"/>
                    </a:lnTo>
                    <a:lnTo>
                      <a:pt x="2388" y="620"/>
                    </a:lnTo>
                    <a:lnTo>
                      <a:pt x="2358" y="577"/>
                    </a:lnTo>
                    <a:lnTo>
                      <a:pt x="2327" y="535"/>
                    </a:lnTo>
                    <a:lnTo>
                      <a:pt x="2294" y="495"/>
                    </a:lnTo>
                    <a:lnTo>
                      <a:pt x="2259" y="457"/>
                    </a:lnTo>
                    <a:lnTo>
                      <a:pt x="2220" y="419"/>
                    </a:lnTo>
                    <a:lnTo>
                      <a:pt x="2180" y="383"/>
                    </a:lnTo>
                    <a:lnTo>
                      <a:pt x="2139" y="350"/>
                    </a:lnTo>
                    <a:lnTo>
                      <a:pt x="2094" y="3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7" name="Freeform 38"/>
              <p:cNvSpPr>
                <a:spLocks/>
              </p:cNvSpPr>
              <p:nvPr/>
            </p:nvSpPr>
            <p:spPr bwMode="auto">
              <a:xfrm rot="5650411">
                <a:off x="6620775" y="2345205"/>
                <a:ext cx="62975" cy="35129"/>
              </a:xfrm>
              <a:custGeom>
                <a:avLst/>
                <a:gdLst/>
                <a:ahLst/>
                <a:cxnLst>
                  <a:cxn ang="0">
                    <a:pos x="2776" y="11"/>
                  </a:cxn>
                  <a:cxn ang="0">
                    <a:pos x="2652" y="3"/>
                  </a:cxn>
                  <a:cxn ang="0">
                    <a:pos x="2530" y="0"/>
                  </a:cxn>
                  <a:cxn ang="0">
                    <a:pos x="2409" y="2"/>
                  </a:cxn>
                  <a:cxn ang="0">
                    <a:pos x="2288" y="9"/>
                  </a:cxn>
                  <a:cxn ang="0">
                    <a:pos x="2168" y="20"/>
                  </a:cxn>
                  <a:cxn ang="0">
                    <a:pos x="2047" y="35"/>
                  </a:cxn>
                  <a:cxn ang="0">
                    <a:pos x="1926" y="56"/>
                  </a:cxn>
                  <a:cxn ang="0">
                    <a:pos x="1804" y="80"/>
                  </a:cxn>
                  <a:cxn ang="0">
                    <a:pos x="1681" y="109"/>
                  </a:cxn>
                  <a:cxn ang="0">
                    <a:pos x="1555" y="141"/>
                  </a:cxn>
                  <a:cxn ang="0">
                    <a:pos x="1428" y="177"/>
                  </a:cxn>
                  <a:cxn ang="0">
                    <a:pos x="1232" y="238"/>
                  </a:cxn>
                  <a:cxn ang="0">
                    <a:pos x="960" y="329"/>
                  </a:cxn>
                  <a:cxn ang="0">
                    <a:pos x="772" y="398"/>
                  </a:cxn>
                  <a:cxn ang="0">
                    <a:pos x="676" y="438"/>
                  </a:cxn>
                  <a:cxn ang="0">
                    <a:pos x="578" y="485"/>
                  </a:cxn>
                  <a:cxn ang="0">
                    <a:pos x="478" y="537"/>
                  </a:cxn>
                  <a:cxn ang="0">
                    <a:pos x="375" y="595"/>
                  </a:cxn>
                  <a:cxn ang="0">
                    <a:pos x="269" y="657"/>
                  </a:cxn>
                  <a:cxn ang="0">
                    <a:pos x="163" y="725"/>
                  </a:cxn>
                  <a:cxn ang="0">
                    <a:pos x="54" y="799"/>
                  </a:cxn>
                  <a:cxn ang="0">
                    <a:pos x="52" y="826"/>
                  </a:cxn>
                  <a:cxn ang="0">
                    <a:pos x="160" y="806"/>
                  </a:cxn>
                  <a:cxn ang="0">
                    <a:pos x="269" y="788"/>
                  </a:cxn>
                  <a:cxn ang="0">
                    <a:pos x="381" y="773"/>
                  </a:cxn>
                  <a:cxn ang="0">
                    <a:pos x="495" y="762"/>
                  </a:cxn>
                  <a:cxn ang="0">
                    <a:pos x="612" y="753"/>
                  </a:cxn>
                  <a:cxn ang="0">
                    <a:pos x="730" y="746"/>
                  </a:cxn>
                  <a:cxn ang="0">
                    <a:pos x="850" y="742"/>
                  </a:cxn>
                  <a:cxn ang="0">
                    <a:pos x="972" y="741"/>
                  </a:cxn>
                  <a:cxn ang="0">
                    <a:pos x="1094" y="742"/>
                  </a:cxn>
                  <a:cxn ang="0">
                    <a:pos x="1218" y="746"/>
                  </a:cxn>
                  <a:cxn ang="0">
                    <a:pos x="1343" y="752"/>
                  </a:cxn>
                  <a:cxn ang="0">
                    <a:pos x="1531" y="766"/>
                  </a:cxn>
                  <a:cxn ang="0">
                    <a:pos x="1784" y="792"/>
                  </a:cxn>
                  <a:cxn ang="0">
                    <a:pos x="1947" y="764"/>
                  </a:cxn>
                  <a:cxn ang="0">
                    <a:pos x="2030" y="666"/>
                  </a:cxn>
                  <a:cxn ang="0">
                    <a:pos x="2128" y="562"/>
                  </a:cxn>
                  <a:cxn ang="0">
                    <a:pos x="2236" y="456"/>
                  </a:cxn>
                  <a:cxn ang="0">
                    <a:pos x="2356" y="350"/>
                  </a:cxn>
                  <a:cxn ang="0">
                    <a:pos x="2485" y="245"/>
                  </a:cxn>
                  <a:cxn ang="0">
                    <a:pos x="2587" y="171"/>
                  </a:cxn>
                  <a:cxn ang="0">
                    <a:pos x="2657" y="124"/>
                  </a:cxn>
                  <a:cxn ang="0">
                    <a:pos x="2729" y="79"/>
                  </a:cxn>
                  <a:cxn ang="0">
                    <a:pos x="2801" y="37"/>
                  </a:cxn>
                </a:cxnLst>
                <a:rect l="0" t="0" r="r" b="b"/>
                <a:pathLst>
                  <a:path w="2838" h="836">
                    <a:moveTo>
                      <a:pt x="2838" y="17"/>
                    </a:moveTo>
                    <a:lnTo>
                      <a:pt x="2776" y="11"/>
                    </a:lnTo>
                    <a:lnTo>
                      <a:pt x="2714" y="7"/>
                    </a:lnTo>
                    <a:lnTo>
                      <a:pt x="2652" y="3"/>
                    </a:lnTo>
                    <a:lnTo>
                      <a:pt x="2591" y="1"/>
                    </a:lnTo>
                    <a:lnTo>
                      <a:pt x="2530" y="0"/>
                    </a:lnTo>
                    <a:lnTo>
                      <a:pt x="2469" y="0"/>
                    </a:lnTo>
                    <a:lnTo>
                      <a:pt x="2409" y="2"/>
                    </a:lnTo>
                    <a:lnTo>
                      <a:pt x="2348" y="5"/>
                    </a:lnTo>
                    <a:lnTo>
                      <a:pt x="2288" y="9"/>
                    </a:lnTo>
                    <a:lnTo>
                      <a:pt x="2228" y="14"/>
                    </a:lnTo>
                    <a:lnTo>
                      <a:pt x="2168" y="20"/>
                    </a:lnTo>
                    <a:lnTo>
                      <a:pt x="2108" y="27"/>
                    </a:lnTo>
                    <a:lnTo>
                      <a:pt x="2047" y="35"/>
                    </a:lnTo>
                    <a:lnTo>
                      <a:pt x="1987" y="45"/>
                    </a:lnTo>
                    <a:lnTo>
                      <a:pt x="1926" y="56"/>
                    </a:lnTo>
                    <a:lnTo>
                      <a:pt x="1865" y="68"/>
                    </a:lnTo>
                    <a:lnTo>
                      <a:pt x="1804" y="80"/>
                    </a:lnTo>
                    <a:lnTo>
                      <a:pt x="1742" y="94"/>
                    </a:lnTo>
                    <a:lnTo>
                      <a:pt x="1681" y="109"/>
                    </a:lnTo>
                    <a:lnTo>
                      <a:pt x="1618" y="125"/>
                    </a:lnTo>
                    <a:lnTo>
                      <a:pt x="1555" y="141"/>
                    </a:lnTo>
                    <a:lnTo>
                      <a:pt x="1492" y="158"/>
                    </a:lnTo>
                    <a:lnTo>
                      <a:pt x="1428" y="177"/>
                    </a:lnTo>
                    <a:lnTo>
                      <a:pt x="1364" y="196"/>
                    </a:lnTo>
                    <a:lnTo>
                      <a:pt x="1232" y="238"/>
                    </a:lnTo>
                    <a:lnTo>
                      <a:pt x="1098" y="282"/>
                    </a:lnTo>
                    <a:lnTo>
                      <a:pt x="960" y="329"/>
                    </a:lnTo>
                    <a:lnTo>
                      <a:pt x="817" y="379"/>
                    </a:lnTo>
                    <a:lnTo>
                      <a:pt x="772" y="398"/>
                    </a:lnTo>
                    <a:lnTo>
                      <a:pt x="724" y="418"/>
                    </a:lnTo>
                    <a:lnTo>
                      <a:pt x="676" y="438"/>
                    </a:lnTo>
                    <a:lnTo>
                      <a:pt x="627" y="461"/>
                    </a:lnTo>
                    <a:lnTo>
                      <a:pt x="578" y="485"/>
                    </a:lnTo>
                    <a:lnTo>
                      <a:pt x="529" y="511"/>
                    </a:lnTo>
                    <a:lnTo>
                      <a:pt x="478" y="537"/>
                    </a:lnTo>
                    <a:lnTo>
                      <a:pt x="427" y="566"/>
                    </a:lnTo>
                    <a:lnTo>
                      <a:pt x="375" y="595"/>
                    </a:lnTo>
                    <a:lnTo>
                      <a:pt x="322" y="626"/>
                    </a:lnTo>
                    <a:lnTo>
                      <a:pt x="269" y="657"/>
                    </a:lnTo>
                    <a:lnTo>
                      <a:pt x="216" y="691"/>
                    </a:lnTo>
                    <a:lnTo>
                      <a:pt x="163" y="725"/>
                    </a:lnTo>
                    <a:lnTo>
                      <a:pt x="109" y="761"/>
                    </a:lnTo>
                    <a:lnTo>
                      <a:pt x="54" y="799"/>
                    </a:lnTo>
                    <a:lnTo>
                      <a:pt x="0" y="836"/>
                    </a:lnTo>
                    <a:lnTo>
                      <a:pt x="52" y="826"/>
                    </a:lnTo>
                    <a:lnTo>
                      <a:pt x="106" y="815"/>
                    </a:lnTo>
                    <a:lnTo>
                      <a:pt x="160" y="806"/>
                    </a:lnTo>
                    <a:lnTo>
                      <a:pt x="213" y="797"/>
                    </a:lnTo>
                    <a:lnTo>
                      <a:pt x="269" y="788"/>
                    </a:lnTo>
                    <a:lnTo>
                      <a:pt x="324" y="780"/>
                    </a:lnTo>
                    <a:lnTo>
                      <a:pt x="381" y="773"/>
                    </a:lnTo>
                    <a:lnTo>
                      <a:pt x="438" y="767"/>
                    </a:lnTo>
                    <a:lnTo>
                      <a:pt x="495" y="762"/>
                    </a:lnTo>
                    <a:lnTo>
                      <a:pt x="554" y="757"/>
                    </a:lnTo>
                    <a:lnTo>
                      <a:pt x="612" y="753"/>
                    </a:lnTo>
                    <a:lnTo>
                      <a:pt x="671" y="749"/>
                    </a:lnTo>
                    <a:lnTo>
                      <a:pt x="730" y="746"/>
                    </a:lnTo>
                    <a:lnTo>
                      <a:pt x="790" y="744"/>
                    </a:lnTo>
                    <a:lnTo>
                      <a:pt x="850" y="742"/>
                    </a:lnTo>
                    <a:lnTo>
                      <a:pt x="911" y="741"/>
                    </a:lnTo>
                    <a:lnTo>
                      <a:pt x="972" y="741"/>
                    </a:lnTo>
                    <a:lnTo>
                      <a:pt x="1033" y="741"/>
                    </a:lnTo>
                    <a:lnTo>
                      <a:pt x="1094" y="742"/>
                    </a:lnTo>
                    <a:lnTo>
                      <a:pt x="1156" y="744"/>
                    </a:lnTo>
                    <a:lnTo>
                      <a:pt x="1218" y="746"/>
                    </a:lnTo>
                    <a:lnTo>
                      <a:pt x="1280" y="749"/>
                    </a:lnTo>
                    <a:lnTo>
                      <a:pt x="1343" y="752"/>
                    </a:lnTo>
                    <a:lnTo>
                      <a:pt x="1406" y="756"/>
                    </a:lnTo>
                    <a:lnTo>
                      <a:pt x="1531" y="766"/>
                    </a:lnTo>
                    <a:lnTo>
                      <a:pt x="1657" y="778"/>
                    </a:lnTo>
                    <a:lnTo>
                      <a:pt x="1784" y="792"/>
                    </a:lnTo>
                    <a:lnTo>
                      <a:pt x="1911" y="809"/>
                    </a:lnTo>
                    <a:lnTo>
                      <a:pt x="1947" y="764"/>
                    </a:lnTo>
                    <a:lnTo>
                      <a:pt x="1986" y="716"/>
                    </a:lnTo>
                    <a:lnTo>
                      <a:pt x="2030" y="666"/>
                    </a:lnTo>
                    <a:lnTo>
                      <a:pt x="2077" y="615"/>
                    </a:lnTo>
                    <a:lnTo>
                      <a:pt x="2128" y="562"/>
                    </a:lnTo>
                    <a:lnTo>
                      <a:pt x="2180" y="510"/>
                    </a:lnTo>
                    <a:lnTo>
                      <a:pt x="2236" y="456"/>
                    </a:lnTo>
                    <a:lnTo>
                      <a:pt x="2295" y="403"/>
                    </a:lnTo>
                    <a:lnTo>
                      <a:pt x="2356" y="350"/>
                    </a:lnTo>
                    <a:lnTo>
                      <a:pt x="2420" y="297"/>
                    </a:lnTo>
                    <a:lnTo>
                      <a:pt x="2485" y="245"/>
                    </a:lnTo>
                    <a:lnTo>
                      <a:pt x="2553" y="195"/>
                    </a:lnTo>
                    <a:lnTo>
                      <a:pt x="2587" y="171"/>
                    </a:lnTo>
                    <a:lnTo>
                      <a:pt x="2623" y="147"/>
                    </a:lnTo>
                    <a:lnTo>
                      <a:pt x="2657" y="124"/>
                    </a:lnTo>
                    <a:lnTo>
                      <a:pt x="2693" y="101"/>
                    </a:lnTo>
                    <a:lnTo>
                      <a:pt x="2729" y="79"/>
                    </a:lnTo>
                    <a:lnTo>
                      <a:pt x="2765" y="58"/>
                    </a:lnTo>
                    <a:lnTo>
                      <a:pt x="2801" y="37"/>
                    </a:lnTo>
                    <a:lnTo>
                      <a:pt x="2838" y="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8" name="Freeform 39"/>
              <p:cNvSpPr>
                <a:spLocks/>
              </p:cNvSpPr>
              <p:nvPr/>
            </p:nvSpPr>
            <p:spPr bwMode="auto">
              <a:xfrm rot="5650411">
                <a:off x="6456769" y="2248753"/>
                <a:ext cx="157181" cy="187357"/>
              </a:xfrm>
              <a:custGeom>
                <a:avLst/>
                <a:gdLst/>
                <a:ahLst/>
                <a:cxnLst>
                  <a:cxn ang="0">
                    <a:pos x="1850" y="494"/>
                  </a:cxn>
                  <a:cxn ang="0">
                    <a:pos x="1633" y="705"/>
                  </a:cxn>
                  <a:cxn ang="0">
                    <a:pos x="1418" y="928"/>
                  </a:cxn>
                  <a:cxn ang="0">
                    <a:pos x="1209" y="1162"/>
                  </a:cxn>
                  <a:cxn ang="0">
                    <a:pos x="1005" y="1406"/>
                  </a:cxn>
                  <a:cxn ang="0">
                    <a:pos x="810" y="1657"/>
                  </a:cxn>
                  <a:cxn ang="0">
                    <a:pos x="625" y="1915"/>
                  </a:cxn>
                  <a:cxn ang="0">
                    <a:pos x="452" y="2179"/>
                  </a:cxn>
                  <a:cxn ang="0">
                    <a:pos x="292" y="2447"/>
                  </a:cxn>
                  <a:cxn ang="0">
                    <a:pos x="148" y="2718"/>
                  </a:cxn>
                  <a:cxn ang="0">
                    <a:pos x="19" y="2991"/>
                  </a:cxn>
                  <a:cxn ang="0">
                    <a:pos x="40" y="3130"/>
                  </a:cxn>
                  <a:cxn ang="0">
                    <a:pos x="113" y="3366"/>
                  </a:cxn>
                  <a:cxn ang="0">
                    <a:pos x="248" y="3580"/>
                  </a:cxn>
                  <a:cxn ang="0">
                    <a:pos x="439" y="3774"/>
                  </a:cxn>
                  <a:cxn ang="0">
                    <a:pos x="677" y="3945"/>
                  </a:cxn>
                  <a:cxn ang="0">
                    <a:pos x="957" y="4092"/>
                  </a:cxn>
                  <a:cxn ang="0">
                    <a:pos x="1268" y="4213"/>
                  </a:cxn>
                  <a:cxn ang="0">
                    <a:pos x="1604" y="4309"/>
                  </a:cxn>
                  <a:cxn ang="0">
                    <a:pos x="1959" y="4377"/>
                  </a:cxn>
                  <a:cxn ang="0">
                    <a:pos x="2323" y="4416"/>
                  </a:cxn>
                  <a:cxn ang="0">
                    <a:pos x="2689" y="4425"/>
                  </a:cxn>
                  <a:cxn ang="0">
                    <a:pos x="3015" y="4406"/>
                  </a:cxn>
                  <a:cxn ang="0">
                    <a:pos x="3301" y="4361"/>
                  </a:cxn>
                  <a:cxn ang="0">
                    <a:pos x="3566" y="4292"/>
                  </a:cxn>
                  <a:cxn ang="0">
                    <a:pos x="3813" y="4198"/>
                  </a:cxn>
                  <a:cxn ang="0">
                    <a:pos x="4046" y="4081"/>
                  </a:cxn>
                  <a:cxn ang="0">
                    <a:pos x="4268" y="3943"/>
                  </a:cxn>
                  <a:cxn ang="0">
                    <a:pos x="4483" y="3784"/>
                  </a:cxn>
                  <a:cxn ang="0">
                    <a:pos x="4694" y="3605"/>
                  </a:cxn>
                  <a:cxn ang="0">
                    <a:pos x="4905" y="3406"/>
                  </a:cxn>
                  <a:cxn ang="0">
                    <a:pos x="5119" y="3190"/>
                  </a:cxn>
                  <a:cxn ang="0">
                    <a:pos x="5341" y="2957"/>
                  </a:cxn>
                  <a:cxn ang="0">
                    <a:pos x="6882" y="941"/>
                  </a:cxn>
                  <a:cxn ang="0">
                    <a:pos x="6518" y="706"/>
                  </a:cxn>
                  <a:cxn ang="0">
                    <a:pos x="6075" y="496"/>
                  </a:cxn>
                  <a:cxn ang="0">
                    <a:pos x="5572" y="314"/>
                  </a:cxn>
                  <a:cxn ang="0">
                    <a:pos x="5030" y="169"/>
                  </a:cxn>
                  <a:cxn ang="0">
                    <a:pos x="4467" y="65"/>
                  </a:cxn>
                  <a:cxn ang="0">
                    <a:pos x="3900" y="8"/>
                  </a:cxn>
                  <a:cxn ang="0">
                    <a:pos x="3353" y="5"/>
                  </a:cxn>
                  <a:cxn ang="0">
                    <a:pos x="2841" y="60"/>
                  </a:cxn>
                  <a:cxn ang="0">
                    <a:pos x="2386" y="180"/>
                  </a:cxn>
                  <a:cxn ang="0">
                    <a:pos x="2005" y="370"/>
                  </a:cxn>
                </a:cxnLst>
                <a:rect l="0" t="0" r="r" b="b"/>
                <a:pathLst>
                  <a:path w="7072" h="4426">
                    <a:moveTo>
                      <a:pt x="1997" y="359"/>
                    </a:moveTo>
                    <a:lnTo>
                      <a:pt x="1923" y="425"/>
                    </a:lnTo>
                    <a:lnTo>
                      <a:pt x="1850" y="494"/>
                    </a:lnTo>
                    <a:lnTo>
                      <a:pt x="1778" y="563"/>
                    </a:lnTo>
                    <a:lnTo>
                      <a:pt x="1705" y="633"/>
                    </a:lnTo>
                    <a:lnTo>
                      <a:pt x="1633" y="705"/>
                    </a:lnTo>
                    <a:lnTo>
                      <a:pt x="1560" y="779"/>
                    </a:lnTo>
                    <a:lnTo>
                      <a:pt x="1489" y="853"/>
                    </a:lnTo>
                    <a:lnTo>
                      <a:pt x="1418" y="928"/>
                    </a:lnTo>
                    <a:lnTo>
                      <a:pt x="1348" y="1006"/>
                    </a:lnTo>
                    <a:lnTo>
                      <a:pt x="1278" y="1084"/>
                    </a:lnTo>
                    <a:lnTo>
                      <a:pt x="1209" y="1162"/>
                    </a:lnTo>
                    <a:lnTo>
                      <a:pt x="1140" y="1243"/>
                    </a:lnTo>
                    <a:lnTo>
                      <a:pt x="1073" y="1324"/>
                    </a:lnTo>
                    <a:lnTo>
                      <a:pt x="1005" y="1406"/>
                    </a:lnTo>
                    <a:lnTo>
                      <a:pt x="939" y="1489"/>
                    </a:lnTo>
                    <a:lnTo>
                      <a:pt x="874" y="1572"/>
                    </a:lnTo>
                    <a:lnTo>
                      <a:pt x="810" y="1657"/>
                    </a:lnTo>
                    <a:lnTo>
                      <a:pt x="747" y="1742"/>
                    </a:lnTo>
                    <a:lnTo>
                      <a:pt x="686" y="1829"/>
                    </a:lnTo>
                    <a:lnTo>
                      <a:pt x="625" y="1915"/>
                    </a:lnTo>
                    <a:lnTo>
                      <a:pt x="566" y="2003"/>
                    </a:lnTo>
                    <a:lnTo>
                      <a:pt x="508" y="2090"/>
                    </a:lnTo>
                    <a:lnTo>
                      <a:pt x="452" y="2179"/>
                    </a:lnTo>
                    <a:lnTo>
                      <a:pt x="398" y="2268"/>
                    </a:lnTo>
                    <a:lnTo>
                      <a:pt x="344" y="2357"/>
                    </a:lnTo>
                    <a:lnTo>
                      <a:pt x="292" y="2447"/>
                    </a:lnTo>
                    <a:lnTo>
                      <a:pt x="242" y="2537"/>
                    </a:lnTo>
                    <a:lnTo>
                      <a:pt x="194" y="2628"/>
                    </a:lnTo>
                    <a:lnTo>
                      <a:pt x="148" y="2718"/>
                    </a:lnTo>
                    <a:lnTo>
                      <a:pt x="103" y="2809"/>
                    </a:lnTo>
                    <a:lnTo>
                      <a:pt x="60" y="2901"/>
                    </a:lnTo>
                    <a:lnTo>
                      <a:pt x="19" y="2991"/>
                    </a:lnTo>
                    <a:lnTo>
                      <a:pt x="0" y="3049"/>
                    </a:lnTo>
                    <a:lnTo>
                      <a:pt x="32" y="3047"/>
                    </a:lnTo>
                    <a:lnTo>
                      <a:pt x="40" y="3130"/>
                    </a:lnTo>
                    <a:lnTo>
                      <a:pt x="57" y="3211"/>
                    </a:lnTo>
                    <a:lnTo>
                      <a:pt x="81" y="3289"/>
                    </a:lnTo>
                    <a:lnTo>
                      <a:pt x="113" y="3366"/>
                    </a:lnTo>
                    <a:lnTo>
                      <a:pt x="152" y="3439"/>
                    </a:lnTo>
                    <a:lnTo>
                      <a:pt x="196" y="3511"/>
                    </a:lnTo>
                    <a:lnTo>
                      <a:pt x="248" y="3580"/>
                    </a:lnTo>
                    <a:lnTo>
                      <a:pt x="306" y="3648"/>
                    </a:lnTo>
                    <a:lnTo>
                      <a:pt x="370" y="3712"/>
                    </a:lnTo>
                    <a:lnTo>
                      <a:pt x="439" y="3774"/>
                    </a:lnTo>
                    <a:lnTo>
                      <a:pt x="513" y="3834"/>
                    </a:lnTo>
                    <a:lnTo>
                      <a:pt x="593" y="3891"/>
                    </a:lnTo>
                    <a:lnTo>
                      <a:pt x="677" y="3945"/>
                    </a:lnTo>
                    <a:lnTo>
                      <a:pt x="767" y="3997"/>
                    </a:lnTo>
                    <a:lnTo>
                      <a:pt x="859" y="4046"/>
                    </a:lnTo>
                    <a:lnTo>
                      <a:pt x="957" y="4092"/>
                    </a:lnTo>
                    <a:lnTo>
                      <a:pt x="1057" y="4135"/>
                    </a:lnTo>
                    <a:lnTo>
                      <a:pt x="1161" y="4176"/>
                    </a:lnTo>
                    <a:lnTo>
                      <a:pt x="1268" y="4213"/>
                    </a:lnTo>
                    <a:lnTo>
                      <a:pt x="1377" y="4249"/>
                    </a:lnTo>
                    <a:lnTo>
                      <a:pt x="1489" y="4281"/>
                    </a:lnTo>
                    <a:lnTo>
                      <a:pt x="1604" y="4309"/>
                    </a:lnTo>
                    <a:lnTo>
                      <a:pt x="1721" y="4336"/>
                    </a:lnTo>
                    <a:lnTo>
                      <a:pt x="1839" y="4358"/>
                    </a:lnTo>
                    <a:lnTo>
                      <a:pt x="1959" y="4377"/>
                    </a:lnTo>
                    <a:lnTo>
                      <a:pt x="2079" y="4394"/>
                    </a:lnTo>
                    <a:lnTo>
                      <a:pt x="2201" y="4407"/>
                    </a:lnTo>
                    <a:lnTo>
                      <a:pt x="2323" y="4416"/>
                    </a:lnTo>
                    <a:lnTo>
                      <a:pt x="2445" y="4423"/>
                    </a:lnTo>
                    <a:lnTo>
                      <a:pt x="2567" y="4426"/>
                    </a:lnTo>
                    <a:lnTo>
                      <a:pt x="2689" y="4425"/>
                    </a:lnTo>
                    <a:lnTo>
                      <a:pt x="2811" y="4422"/>
                    </a:lnTo>
                    <a:lnTo>
                      <a:pt x="2914" y="4415"/>
                    </a:lnTo>
                    <a:lnTo>
                      <a:pt x="3015" y="4406"/>
                    </a:lnTo>
                    <a:lnTo>
                      <a:pt x="3113" y="4395"/>
                    </a:lnTo>
                    <a:lnTo>
                      <a:pt x="3208" y="4379"/>
                    </a:lnTo>
                    <a:lnTo>
                      <a:pt x="3301" y="4361"/>
                    </a:lnTo>
                    <a:lnTo>
                      <a:pt x="3391" y="4341"/>
                    </a:lnTo>
                    <a:lnTo>
                      <a:pt x="3480" y="4318"/>
                    </a:lnTo>
                    <a:lnTo>
                      <a:pt x="3566" y="4292"/>
                    </a:lnTo>
                    <a:lnTo>
                      <a:pt x="3650" y="4263"/>
                    </a:lnTo>
                    <a:lnTo>
                      <a:pt x="3733" y="4232"/>
                    </a:lnTo>
                    <a:lnTo>
                      <a:pt x="3813" y="4198"/>
                    </a:lnTo>
                    <a:lnTo>
                      <a:pt x="3892" y="4162"/>
                    </a:lnTo>
                    <a:lnTo>
                      <a:pt x="3970" y="4123"/>
                    </a:lnTo>
                    <a:lnTo>
                      <a:pt x="4046" y="4081"/>
                    </a:lnTo>
                    <a:lnTo>
                      <a:pt x="4121" y="4038"/>
                    </a:lnTo>
                    <a:lnTo>
                      <a:pt x="4195" y="3992"/>
                    </a:lnTo>
                    <a:lnTo>
                      <a:pt x="4268" y="3943"/>
                    </a:lnTo>
                    <a:lnTo>
                      <a:pt x="4341" y="3892"/>
                    </a:lnTo>
                    <a:lnTo>
                      <a:pt x="4412" y="3839"/>
                    </a:lnTo>
                    <a:lnTo>
                      <a:pt x="4483" y="3784"/>
                    </a:lnTo>
                    <a:lnTo>
                      <a:pt x="4553" y="3726"/>
                    </a:lnTo>
                    <a:lnTo>
                      <a:pt x="4624" y="3666"/>
                    </a:lnTo>
                    <a:lnTo>
                      <a:pt x="4694" y="3605"/>
                    </a:lnTo>
                    <a:lnTo>
                      <a:pt x="4764" y="3541"/>
                    </a:lnTo>
                    <a:lnTo>
                      <a:pt x="4835" y="3475"/>
                    </a:lnTo>
                    <a:lnTo>
                      <a:pt x="4905" y="3406"/>
                    </a:lnTo>
                    <a:lnTo>
                      <a:pt x="4976" y="3336"/>
                    </a:lnTo>
                    <a:lnTo>
                      <a:pt x="5047" y="3264"/>
                    </a:lnTo>
                    <a:lnTo>
                      <a:pt x="5119" y="3190"/>
                    </a:lnTo>
                    <a:lnTo>
                      <a:pt x="5192" y="3114"/>
                    </a:lnTo>
                    <a:lnTo>
                      <a:pt x="5267" y="3036"/>
                    </a:lnTo>
                    <a:lnTo>
                      <a:pt x="5341" y="2957"/>
                    </a:lnTo>
                    <a:lnTo>
                      <a:pt x="7072" y="1108"/>
                    </a:lnTo>
                    <a:lnTo>
                      <a:pt x="6982" y="1024"/>
                    </a:lnTo>
                    <a:lnTo>
                      <a:pt x="6882" y="941"/>
                    </a:lnTo>
                    <a:lnTo>
                      <a:pt x="6770" y="861"/>
                    </a:lnTo>
                    <a:lnTo>
                      <a:pt x="6649" y="783"/>
                    </a:lnTo>
                    <a:lnTo>
                      <a:pt x="6518" y="706"/>
                    </a:lnTo>
                    <a:lnTo>
                      <a:pt x="6378" y="633"/>
                    </a:lnTo>
                    <a:lnTo>
                      <a:pt x="6229" y="563"/>
                    </a:lnTo>
                    <a:lnTo>
                      <a:pt x="6075" y="496"/>
                    </a:lnTo>
                    <a:lnTo>
                      <a:pt x="5913" y="432"/>
                    </a:lnTo>
                    <a:lnTo>
                      <a:pt x="5745" y="371"/>
                    </a:lnTo>
                    <a:lnTo>
                      <a:pt x="5572" y="314"/>
                    </a:lnTo>
                    <a:lnTo>
                      <a:pt x="5395" y="262"/>
                    </a:lnTo>
                    <a:lnTo>
                      <a:pt x="5214" y="214"/>
                    </a:lnTo>
                    <a:lnTo>
                      <a:pt x="5030" y="169"/>
                    </a:lnTo>
                    <a:lnTo>
                      <a:pt x="4843" y="129"/>
                    </a:lnTo>
                    <a:lnTo>
                      <a:pt x="4656" y="95"/>
                    </a:lnTo>
                    <a:lnTo>
                      <a:pt x="4467" y="65"/>
                    </a:lnTo>
                    <a:lnTo>
                      <a:pt x="4277" y="41"/>
                    </a:lnTo>
                    <a:lnTo>
                      <a:pt x="4088" y="22"/>
                    </a:lnTo>
                    <a:lnTo>
                      <a:pt x="3900" y="8"/>
                    </a:lnTo>
                    <a:lnTo>
                      <a:pt x="3715" y="1"/>
                    </a:lnTo>
                    <a:lnTo>
                      <a:pt x="3532" y="0"/>
                    </a:lnTo>
                    <a:lnTo>
                      <a:pt x="3353" y="5"/>
                    </a:lnTo>
                    <a:lnTo>
                      <a:pt x="3178" y="16"/>
                    </a:lnTo>
                    <a:lnTo>
                      <a:pt x="3007" y="35"/>
                    </a:lnTo>
                    <a:lnTo>
                      <a:pt x="2841" y="60"/>
                    </a:lnTo>
                    <a:lnTo>
                      <a:pt x="2683" y="93"/>
                    </a:lnTo>
                    <a:lnTo>
                      <a:pt x="2530" y="132"/>
                    </a:lnTo>
                    <a:lnTo>
                      <a:pt x="2386" y="180"/>
                    </a:lnTo>
                    <a:lnTo>
                      <a:pt x="2250" y="236"/>
                    </a:lnTo>
                    <a:lnTo>
                      <a:pt x="2122" y="299"/>
                    </a:lnTo>
                    <a:lnTo>
                      <a:pt x="2005" y="370"/>
                    </a:lnTo>
                    <a:lnTo>
                      <a:pt x="1997" y="359"/>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9" name="Freeform 40"/>
              <p:cNvSpPr>
                <a:spLocks/>
              </p:cNvSpPr>
              <p:nvPr/>
            </p:nvSpPr>
            <p:spPr bwMode="auto">
              <a:xfrm rot="5650411">
                <a:off x="6418801" y="2196465"/>
                <a:ext cx="34303" cy="133687"/>
              </a:xfrm>
              <a:custGeom>
                <a:avLst/>
                <a:gdLst/>
                <a:ahLst/>
                <a:cxnLst>
                  <a:cxn ang="0">
                    <a:pos x="324" y="92"/>
                  </a:cxn>
                  <a:cxn ang="0">
                    <a:pos x="352" y="233"/>
                  </a:cxn>
                  <a:cxn ang="0">
                    <a:pos x="409" y="393"/>
                  </a:cxn>
                  <a:cxn ang="0">
                    <a:pos x="493" y="568"/>
                  </a:cxn>
                  <a:cxn ang="0">
                    <a:pos x="603" y="753"/>
                  </a:cxn>
                  <a:cxn ang="0">
                    <a:pos x="741" y="947"/>
                  </a:cxn>
                  <a:cxn ang="0">
                    <a:pos x="905" y="1145"/>
                  </a:cxn>
                  <a:cxn ang="0">
                    <a:pos x="1097" y="1343"/>
                  </a:cxn>
                  <a:cxn ang="0">
                    <a:pos x="836" y="1223"/>
                  </a:cxn>
                  <a:cxn ang="0">
                    <a:pos x="607" y="1083"/>
                  </a:cxn>
                  <a:cxn ang="0">
                    <a:pos x="462" y="978"/>
                  </a:cxn>
                  <a:cxn ang="0">
                    <a:pos x="548" y="1117"/>
                  </a:cxn>
                  <a:cxn ang="0">
                    <a:pos x="742" y="1344"/>
                  </a:cxn>
                  <a:cxn ang="0">
                    <a:pos x="961" y="1571"/>
                  </a:cxn>
                  <a:cxn ang="0">
                    <a:pos x="1191" y="1781"/>
                  </a:cxn>
                  <a:cxn ang="0">
                    <a:pos x="1069" y="1748"/>
                  </a:cxn>
                  <a:cxn ang="0">
                    <a:pos x="844" y="1627"/>
                  </a:cxn>
                  <a:cxn ang="0">
                    <a:pos x="645" y="1505"/>
                  </a:cxn>
                  <a:cxn ang="0">
                    <a:pos x="481" y="1389"/>
                  </a:cxn>
                  <a:cxn ang="0">
                    <a:pos x="589" y="1539"/>
                  </a:cxn>
                  <a:cxn ang="0">
                    <a:pos x="812" y="1784"/>
                  </a:cxn>
                  <a:cxn ang="0">
                    <a:pos x="1052" y="2020"/>
                  </a:cxn>
                  <a:cxn ang="0">
                    <a:pos x="1290" y="2224"/>
                  </a:cxn>
                  <a:cxn ang="0">
                    <a:pos x="1148" y="2193"/>
                  </a:cxn>
                  <a:cxn ang="0">
                    <a:pos x="899" y="2077"/>
                  </a:cxn>
                  <a:cxn ang="0">
                    <a:pos x="677" y="1953"/>
                  </a:cxn>
                  <a:cxn ang="0">
                    <a:pos x="494" y="1835"/>
                  </a:cxn>
                  <a:cxn ang="0">
                    <a:pos x="625" y="1997"/>
                  </a:cxn>
                  <a:cxn ang="0">
                    <a:pos x="879" y="2249"/>
                  </a:cxn>
                  <a:cxn ang="0">
                    <a:pos x="1142" y="2480"/>
                  </a:cxn>
                  <a:cxn ang="0">
                    <a:pos x="1388" y="2669"/>
                  </a:cxn>
                  <a:cxn ang="0">
                    <a:pos x="1234" y="2641"/>
                  </a:cxn>
                  <a:cxn ang="0">
                    <a:pos x="976" y="2542"/>
                  </a:cxn>
                  <a:cxn ang="0">
                    <a:pos x="750" y="2432"/>
                  </a:cxn>
                  <a:cxn ang="0">
                    <a:pos x="558" y="2319"/>
                  </a:cxn>
                  <a:cxn ang="0">
                    <a:pos x="708" y="2490"/>
                  </a:cxn>
                  <a:cxn ang="0">
                    <a:pos x="979" y="2736"/>
                  </a:cxn>
                  <a:cxn ang="0">
                    <a:pos x="1246" y="2949"/>
                  </a:cxn>
                  <a:cxn ang="0">
                    <a:pos x="1489" y="3114"/>
                  </a:cxn>
                  <a:cxn ang="0">
                    <a:pos x="1357" y="3101"/>
                  </a:cxn>
                  <a:cxn ang="0">
                    <a:pos x="1130" y="3033"/>
                  </a:cxn>
                  <a:cxn ang="0">
                    <a:pos x="928" y="2955"/>
                  </a:cxn>
                  <a:cxn ang="0">
                    <a:pos x="747" y="2870"/>
                  </a:cxn>
                  <a:cxn ang="0">
                    <a:pos x="587" y="2781"/>
                  </a:cxn>
                  <a:cxn ang="0">
                    <a:pos x="446" y="2689"/>
                  </a:cxn>
                  <a:cxn ang="0">
                    <a:pos x="240" y="2531"/>
                  </a:cxn>
                  <a:cxn ang="0">
                    <a:pos x="112" y="2261"/>
                  </a:cxn>
                  <a:cxn ang="0">
                    <a:pos x="40" y="1949"/>
                  </a:cxn>
                  <a:cxn ang="0">
                    <a:pos x="5" y="1631"/>
                  </a:cxn>
                  <a:cxn ang="0">
                    <a:pos x="3" y="1309"/>
                  </a:cxn>
                  <a:cxn ang="0">
                    <a:pos x="32" y="989"/>
                  </a:cxn>
                  <a:cxn ang="0">
                    <a:pos x="90" y="673"/>
                  </a:cxn>
                  <a:cxn ang="0">
                    <a:pos x="176" y="366"/>
                  </a:cxn>
                  <a:cxn ang="0">
                    <a:pos x="287" y="72"/>
                  </a:cxn>
                </a:cxnLst>
                <a:rect l="0" t="0" r="r" b="b"/>
                <a:pathLst>
                  <a:path w="1543" h="3145">
                    <a:moveTo>
                      <a:pt x="319" y="0"/>
                    </a:moveTo>
                    <a:lnTo>
                      <a:pt x="319" y="29"/>
                    </a:lnTo>
                    <a:lnTo>
                      <a:pt x="321" y="59"/>
                    </a:lnTo>
                    <a:lnTo>
                      <a:pt x="324" y="92"/>
                    </a:lnTo>
                    <a:lnTo>
                      <a:pt x="328" y="126"/>
                    </a:lnTo>
                    <a:lnTo>
                      <a:pt x="335" y="160"/>
                    </a:lnTo>
                    <a:lnTo>
                      <a:pt x="343" y="196"/>
                    </a:lnTo>
                    <a:lnTo>
                      <a:pt x="352" y="233"/>
                    </a:lnTo>
                    <a:lnTo>
                      <a:pt x="365" y="272"/>
                    </a:lnTo>
                    <a:lnTo>
                      <a:pt x="378" y="311"/>
                    </a:lnTo>
                    <a:lnTo>
                      <a:pt x="393" y="351"/>
                    </a:lnTo>
                    <a:lnTo>
                      <a:pt x="409" y="393"/>
                    </a:lnTo>
                    <a:lnTo>
                      <a:pt x="428" y="436"/>
                    </a:lnTo>
                    <a:lnTo>
                      <a:pt x="448" y="479"/>
                    </a:lnTo>
                    <a:lnTo>
                      <a:pt x="469" y="523"/>
                    </a:lnTo>
                    <a:lnTo>
                      <a:pt x="493" y="568"/>
                    </a:lnTo>
                    <a:lnTo>
                      <a:pt x="518" y="613"/>
                    </a:lnTo>
                    <a:lnTo>
                      <a:pt x="544" y="660"/>
                    </a:lnTo>
                    <a:lnTo>
                      <a:pt x="573" y="707"/>
                    </a:lnTo>
                    <a:lnTo>
                      <a:pt x="603" y="753"/>
                    </a:lnTo>
                    <a:lnTo>
                      <a:pt x="635" y="801"/>
                    </a:lnTo>
                    <a:lnTo>
                      <a:pt x="668" y="850"/>
                    </a:lnTo>
                    <a:lnTo>
                      <a:pt x="704" y="898"/>
                    </a:lnTo>
                    <a:lnTo>
                      <a:pt x="741" y="947"/>
                    </a:lnTo>
                    <a:lnTo>
                      <a:pt x="779" y="997"/>
                    </a:lnTo>
                    <a:lnTo>
                      <a:pt x="820" y="1046"/>
                    </a:lnTo>
                    <a:lnTo>
                      <a:pt x="862" y="1095"/>
                    </a:lnTo>
                    <a:lnTo>
                      <a:pt x="905" y="1145"/>
                    </a:lnTo>
                    <a:lnTo>
                      <a:pt x="951" y="1194"/>
                    </a:lnTo>
                    <a:lnTo>
                      <a:pt x="998" y="1244"/>
                    </a:lnTo>
                    <a:lnTo>
                      <a:pt x="1047" y="1293"/>
                    </a:lnTo>
                    <a:lnTo>
                      <a:pt x="1097" y="1343"/>
                    </a:lnTo>
                    <a:lnTo>
                      <a:pt x="1150" y="1392"/>
                    </a:lnTo>
                    <a:lnTo>
                      <a:pt x="1043" y="1336"/>
                    </a:lnTo>
                    <a:lnTo>
                      <a:pt x="937" y="1279"/>
                    </a:lnTo>
                    <a:lnTo>
                      <a:pt x="836" y="1223"/>
                    </a:lnTo>
                    <a:lnTo>
                      <a:pt x="740" y="1166"/>
                    </a:lnTo>
                    <a:lnTo>
                      <a:pt x="694" y="1138"/>
                    </a:lnTo>
                    <a:lnTo>
                      <a:pt x="650" y="1111"/>
                    </a:lnTo>
                    <a:lnTo>
                      <a:pt x="607" y="1083"/>
                    </a:lnTo>
                    <a:lnTo>
                      <a:pt x="568" y="1057"/>
                    </a:lnTo>
                    <a:lnTo>
                      <a:pt x="530" y="1029"/>
                    </a:lnTo>
                    <a:lnTo>
                      <a:pt x="495" y="1004"/>
                    </a:lnTo>
                    <a:lnTo>
                      <a:pt x="462" y="978"/>
                    </a:lnTo>
                    <a:lnTo>
                      <a:pt x="433" y="953"/>
                    </a:lnTo>
                    <a:lnTo>
                      <a:pt x="468" y="1006"/>
                    </a:lnTo>
                    <a:lnTo>
                      <a:pt x="507" y="1061"/>
                    </a:lnTo>
                    <a:lnTo>
                      <a:pt x="548" y="1117"/>
                    </a:lnTo>
                    <a:lnTo>
                      <a:pt x="593" y="1173"/>
                    </a:lnTo>
                    <a:lnTo>
                      <a:pt x="641" y="1230"/>
                    </a:lnTo>
                    <a:lnTo>
                      <a:pt x="690" y="1287"/>
                    </a:lnTo>
                    <a:lnTo>
                      <a:pt x="742" y="1344"/>
                    </a:lnTo>
                    <a:lnTo>
                      <a:pt x="794" y="1401"/>
                    </a:lnTo>
                    <a:lnTo>
                      <a:pt x="849" y="1458"/>
                    </a:lnTo>
                    <a:lnTo>
                      <a:pt x="905" y="1515"/>
                    </a:lnTo>
                    <a:lnTo>
                      <a:pt x="961" y="1571"/>
                    </a:lnTo>
                    <a:lnTo>
                      <a:pt x="1019" y="1625"/>
                    </a:lnTo>
                    <a:lnTo>
                      <a:pt x="1076" y="1679"/>
                    </a:lnTo>
                    <a:lnTo>
                      <a:pt x="1134" y="1731"/>
                    </a:lnTo>
                    <a:lnTo>
                      <a:pt x="1191" y="1781"/>
                    </a:lnTo>
                    <a:lnTo>
                      <a:pt x="1248" y="1830"/>
                    </a:lnTo>
                    <a:lnTo>
                      <a:pt x="1188" y="1804"/>
                    </a:lnTo>
                    <a:lnTo>
                      <a:pt x="1128" y="1776"/>
                    </a:lnTo>
                    <a:lnTo>
                      <a:pt x="1069" y="1748"/>
                    </a:lnTo>
                    <a:lnTo>
                      <a:pt x="1011" y="1718"/>
                    </a:lnTo>
                    <a:lnTo>
                      <a:pt x="954" y="1688"/>
                    </a:lnTo>
                    <a:lnTo>
                      <a:pt x="898" y="1658"/>
                    </a:lnTo>
                    <a:lnTo>
                      <a:pt x="844" y="1627"/>
                    </a:lnTo>
                    <a:lnTo>
                      <a:pt x="791" y="1596"/>
                    </a:lnTo>
                    <a:lnTo>
                      <a:pt x="741" y="1566"/>
                    </a:lnTo>
                    <a:lnTo>
                      <a:pt x="692" y="1535"/>
                    </a:lnTo>
                    <a:lnTo>
                      <a:pt x="645" y="1505"/>
                    </a:lnTo>
                    <a:lnTo>
                      <a:pt x="600" y="1474"/>
                    </a:lnTo>
                    <a:lnTo>
                      <a:pt x="558" y="1445"/>
                    </a:lnTo>
                    <a:lnTo>
                      <a:pt x="518" y="1416"/>
                    </a:lnTo>
                    <a:lnTo>
                      <a:pt x="481" y="1389"/>
                    </a:lnTo>
                    <a:lnTo>
                      <a:pt x="448" y="1361"/>
                    </a:lnTo>
                    <a:lnTo>
                      <a:pt x="492" y="1419"/>
                    </a:lnTo>
                    <a:lnTo>
                      <a:pt x="539" y="1479"/>
                    </a:lnTo>
                    <a:lnTo>
                      <a:pt x="589" y="1539"/>
                    </a:lnTo>
                    <a:lnTo>
                      <a:pt x="642" y="1600"/>
                    </a:lnTo>
                    <a:lnTo>
                      <a:pt x="697" y="1662"/>
                    </a:lnTo>
                    <a:lnTo>
                      <a:pt x="754" y="1723"/>
                    </a:lnTo>
                    <a:lnTo>
                      <a:pt x="812" y="1784"/>
                    </a:lnTo>
                    <a:lnTo>
                      <a:pt x="871" y="1844"/>
                    </a:lnTo>
                    <a:lnTo>
                      <a:pt x="931" y="1905"/>
                    </a:lnTo>
                    <a:lnTo>
                      <a:pt x="991" y="1963"/>
                    </a:lnTo>
                    <a:lnTo>
                      <a:pt x="1052" y="2020"/>
                    </a:lnTo>
                    <a:lnTo>
                      <a:pt x="1113" y="2075"/>
                    </a:lnTo>
                    <a:lnTo>
                      <a:pt x="1173" y="2127"/>
                    </a:lnTo>
                    <a:lnTo>
                      <a:pt x="1232" y="2177"/>
                    </a:lnTo>
                    <a:lnTo>
                      <a:pt x="1290" y="2224"/>
                    </a:lnTo>
                    <a:lnTo>
                      <a:pt x="1346" y="2269"/>
                    </a:lnTo>
                    <a:lnTo>
                      <a:pt x="1279" y="2244"/>
                    </a:lnTo>
                    <a:lnTo>
                      <a:pt x="1213" y="2219"/>
                    </a:lnTo>
                    <a:lnTo>
                      <a:pt x="1148" y="2193"/>
                    </a:lnTo>
                    <a:lnTo>
                      <a:pt x="1084" y="2164"/>
                    </a:lnTo>
                    <a:lnTo>
                      <a:pt x="1021" y="2136"/>
                    </a:lnTo>
                    <a:lnTo>
                      <a:pt x="959" y="2106"/>
                    </a:lnTo>
                    <a:lnTo>
                      <a:pt x="899" y="2077"/>
                    </a:lnTo>
                    <a:lnTo>
                      <a:pt x="840" y="2046"/>
                    </a:lnTo>
                    <a:lnTo>
                      <a:pt x="783" y="2015"/>
                    </a:lnTo>
                    <a:lnTo>
                      <a:pt x="728" y="1985"/>
                    </a:lnTo>
                    <a:lnTo>
                      <a:pt x="677" y="1953"/>
                    </a:lnTo>
                    <a:lnTo>
                      <a:pt x="627" y="1923"/>
                    </a:lnTo>
                    <a:lnTo>
                      <a:pt x="579" y="1893"/>
                    </a:lnTo>
                    <a:lnTo>
                      <a:pt x="534" y="1864"/>
                    </a:lnTo>
                    <a:lnTo>
                      <a:pt x="494" y="1835"/>
                    </a:lnTo>
                    <a:lnTo>
                      <a:pt x="455" y="1807"/>
                    </a:lnTo>
                    <a:lnTo>
                      <a:pt x="509" y="1870"/>
                    </a:lnTo>
                    <a:lnTo>
                      <a:pt x="566" y="1934"/>
                    </a:lnTo>
                    <a:lnTo>
                      <a:pt x="625" y="1997"/>
                    </a:lnTo>
                    <a:lnTo>
                      <a:pt x="686" y="2061"/>
                    </a:lnTo>
                    <a:lnTo>
                      <a:pt x="749" y="2124"/>
                    </a:lnTo>
                    <a:lnTo>
                      <a:pt x="814" y="2187"/>
                    </a:lnTo>
                    <a:lnTo>
                      <a:pt x="879" y="2249"/>
                    </a:lnTo>
                    <a:lnTo>
                      <a:pt x="945" y="2309"/>
                    </a:lnTo>
                    <a:lnTo>
                      <a:pt x="1011" y="2368"/>
                    </a:lnTo>
                    <a:lnTo>
                      <a:pt x="1077" y="2425"/>
                    </a:lnTo>
                    <a:lnTo>
                      <a:pt x="1142" y="2480"/>
                    </a:lnTo>
                    <a:lnTo>
                      <a:pt x="1206" y="2531"/>
                    </a:lnTo>
                    <a:lnTo>
                      <a:pt x="1269" y="2580"/>
                    </a:lnTo>
                    <a:lnTo>
                      <a:pt x="1330" y="2626"/>
                    </a:lnTo>
                    <a:lnTo>
                      <a:pt x="1388" y="2669"/>
                    </a:lnTo>
                    <a:lnTo>
                      <a:pt x="1444" y="2708"/>
                    </a:lnTo>
                    <a:lnTo>
                      <a:pt x="1373" y="2686"/>
                    </a:lnTo>
                    <a:lnTo>
                      <a:pt x="1303" y="2665"/>
                    </a:lnTo>
                    <a:lnTo>
                      <a:pt x="1234" y="2641"/>
                    </a:lnTo>
                    <a:lnTo>
                      <a:pt x="1167" y="2618"/>
                    </a:lnTo>
                    <a:lnTo>
                      <a:pt x="1101" y="2594"/>
                    </a:lnTo>
                    <a:lnTo>
                      <a:pt x="1038" y="2567"/>
                    </a:lnTo>
                    <a:lnTo>
                      <a:pt x="976" y="2542"/>
                    </a:lnTo>
                    <a:lnTo>
                      <a:pt x="916" y="2514"/>
                    </a:lnTo>
                    <a:lnTo>
                      <a:pt x="859" y="2487"/>
                    </a:lnTo>
                    <a:lnTo>
                      <a:pt x="803" y="2459"/>
                    </a:lnTo>
                    <a:lnTo>
                      <a:pt x="750" y="2432"/>
                    </a:lnTo>
                    <a:lnTo>
                      <a:pt x="698" y="2403"/>
                    </a:lnTo>
                    <a:lnTo>
                      <a:pt x="649" y="2376"/>
                    </a:lnTo>
                    <a:lnTo>
                      <a:pt x="602" y="2347"/>
                    </a:lnTo>
                    <a:lnTo>
                      <a:pt x="558" y="2319"/>
                    </a:lnTo>
                    <a:lnTo>
                      <a:pt x="516" y="2291"/>
                    </a:lnTo>
                    <a:lnTo>
                      <a:pt x="578" y="2358"/>
                    </a:lnTo>
                    <a:lnTo>
                      <a:pt x="642" y="2425"/>
                    </a:lnTo>
                    <a:lnTo>
                      <a:pt x="708" y="2490"/>
                    </a:lnTo>
                    <a:lnTo>
                      <a:pt x="775" y="2554"/>
                    </a:lnTo>
                    <a:lnTo>
                      <a:pt x="843" y="2616"/>
                    </a:lnTo>
                    <a:lnTo>
                      <a:pt x="910" y="2677"/>
                    </a:lnTo>
                    <a:lnTo>
                      <a:pt x="979" y="2736"/>
                    </a:lnTo>
                    <a:lnTo>
                      <a:pt x="1047" y="2793"/>
                    </a:lnTo>
                    <a:lnTo>
                      <a:pt x="1115" y="2847"/>
                    </a:lnTo>
                    <a:lnTo>
                      <a:pt x="1181" y="2899"/>
                    </a:lnTo>
                    <a:lnTo>
                      <a:pt x="1246" y="2949"/>
                    </a:lnTo>
                    <a:lnTo>
                      <a:pt x="1310" y="2995"/>
                    </a:lnTo>
                    <a:lnTo>
                      <a:pt x="1372" y="3038"/>
                    </a:lnTo>
                    <a:lnTo>
                      <a:pt x="1431" y="3078"/>
                    </a:lnTo>
                    <a:lnTo>
                      <a:pt x="1489" y="3114"/>
                    </a:lnTo>
                    <a:lnTo>
                      <a:pt x="1543" y="3145"/>
                    </a:lnTo>
                    <a:lnTo>
                      <a:pt x="1479" y="3132"/>
                    </a:lnTo>
                    <a:lnTo>
                      <a:pt x="1417" y="3117"/>
                    </a:lnTo>
                    <a:lnTo>
                      <a:pt x="1357" y="3101"/>
                    </a:lnTo>
                    <a:lnTo>
                      <a:pt x="1298" y="3085"/>
                    </a:lnTo>
                    <a:lnTo>
                      <a:pt x="1241" y="3069"/>
                    </a:lnTo>
                    <a:lnTo>
                      <a:pt x="1185" y="3052"/>
                    </a:lnTo>
                    <a:lnTo>
                      <a:pt x="1130" y="3033"/>
                    </a:lnTo>
                    <a:lnTo>
                      <a:pt x="1077" y="3014"/>
                    </a:lnTo>
                    <a:lnTo>
                      <a:pt x="1026" y="2995"/>
                    </a:lnTo>
                    <a:lnTo>
                      <a:pt x="976" y="2975"/>
                    </a:lnTo>
                    <a:lnTo>
                      <a:pt x="928" y="2955"/>
                    </a:lnTo>
                    <a:lnTo>
                      <a:pt x="881" y="2934"/>
                    </a:lnTo>
                    <a:lnTo>
                      <a:pt x="835" y="2913"/>
                    </a:lnTo>
                    <a:lnTo>
                      <a:pt x="790" y="2892"/>
                    </a:lnTo>
                    <a:lnTo>
                      <a:pt x="747" y="2870"/>
                    </a:lnTo>
                    <a:lnTo>
                      <a:pt x="705" y="2848"/>
                    </a:lnTo>
                    <a:lnTo>
                      <a:pt x="664" y="2826"/>
                    </a:lnTo>
                    <a:lnTo>
                      <a:pt x="625" y="2803"/>
                    </a:lnTo>
                    <a:lnTo>
                      <a:pt x="587" y="2781"/>
                    </a:lnTo>
                    <a:lnTo>
                      <a:pt x="551" y="2757"/>
                    </a:lnTo>
                    <a:lnTo>
                      <a:pt x="514" y="2735"/>
                    </a:lnTo>
                    <a:lnTo>
                      <a:pt x="479" y="2712"/>
                    </a:lnTo>
                    <a:lnTo>
                      <a:pt x="446" y="2689"/>
                    </a:lnTo>
                    <a:lnTo>
                      <a:pt x="413" y="2666"/>
                    </a:lnTo>
                    <a:lnTo>
                      <a:pt x="352" y="2620"/>
                    </a:lnTo>
                    <a:lnTo>
                      <a:pt x="294" y="2575"/>
                    </a:lnTo>
                    <a:lnTo>
                      <a:pt x="240" y="2531"/>
                    </a:lnTo>
                    <a:lnTo>
                      <a:pt x="191" y="2488"/>
                    </a:lnTo>
                    <a:lnTo>
                      <a:pt x="162" y="2413"/>
                    </a:lnTo>
                    <a:lnTo>
                      <a:pt x="136" y="2337"/>
                    </a:lnTo>
                    <a:lnTo>
                      <a:pt x="112" y="2261"/>
                    </a:lnTo>
                    <a:lnTo>
                      <a:pt x="91" y="2183"/>
                    </a:lnTo>
                    <a:lnTo>
                      <a:pt x="72" y="2106"/>
                    </a:lnTo>
                    <a:lnTo>
                      <a:pt x="55" y="2028"/>
                    </a:lnTo>
                    <a:lnTo>
                      <a:pt x="40" y="1949"/>
                    </a:lnTo>
                    <a:lnTo>
                      <a:pt x="28" y="1870"/>
                    </a:lnTo>
                    <a:lnTo>
                      <a:pt x="18" y="1791"/>
                    </a:lnTo>
                    <a:lnTo>
                      <a:pt x="11" y="1710"/>
                    </a:lnTo>
                    <a:lnTo>
                      <a:pt x="5" y="1631"/>
                    </a:lnTo>
                    <a:lnTo>
                      <a:pt x="2" y="1550"/>
                    </a:lnTo>
                    <a:lnTo>
                      <a:pt x="0" y="1470"/>
                    </a:lnTo>
                    <a:lnTo>
                      <a:pt x="1" y="1390"/>
                    </a:lnTo>
                    <a:lnTo>
                      <a:pt x="3" y="1309"/>
                    </a:lnTo>
                    <a:lnTo>
                      <a:pt x="7" y="1229"/>
                    </a:lnTo>
                    <a:lnTo>
                      <a:pt x="14" y="1148"/>
                    </a:lnTo>
                    <a:lnTo>
                      <a:pt x="22" y="1068"/>
                    </a:lnTo>
                    <a:lnTo>
                      <a:pt x="32" y="989"/>
                    </a:lnTo>
                    <a:lnTo>
                      <a:pt x="44" y="909"/>
                    </a:lnTo>
                    <a:lnTo>
                      <a:pt x="58" y="830"/>
                    </a:lnTo>
                    <a:lnTo>
                      <a:pt x="73" y="751"/>
                    </a:lnTo>
                    <a:lnTo>
                      <a:pt x="90" y="673"/>
                    </a:lnTo>
                    <a:lnTo>
                      <a:pt x="109" y="595"/>
                    </a:lnTo>
                    <a:lnTo>
                      <a:pt x="131" y="518"/>
                    </a:lnTo>
                    <a:lnTo>
                      <a:pt x="153" y="442"/>
                    </a:lnTo>
                    <a:lnTo>
                      <a:pt x="176" y="366"/>
                    </a:lnTo>
                    <a:lnTo>
                      <a:pt x="202" y="291"/>
                    </a:lnTo>
                    <a:lnTo>
                      <a:pt x="229" y="217"/>
                    </a:lnTo>
                    <a:lnTo>
                      <a:pt x="258" y="144"/>
                    </a:lnTo>
                    <a:lnTo>
                      <a:pt x="287" y="72"/>
                    </a:lnTo>
                    <a:lnTo>
                      <a:pt x="319" y="0"/>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200" name="Freeform 41"/>
              <p:cNvSpPr>
                <a:spLocks/>
              </p:cNvSpPr>
              <p:nvPr/>
            </p:nvSpPr>
            <p:spPr bwMode="auto">
              <a:xfrm rot="5650411">
                <a:off x="6452775" y="2303037"/>
                <a:ext cx="53247" cy="191261"/>
              </a:xfrm>
              <a:custGeom>
                <a:avLst/>
                <a:gdLst/>
                <a:ahLst/>
                <a:cxnLst>
                  <a:cxn ang="0">
                    <a:pos x="234" y="3083"/>
                  </a:cxn>
                  <a:cxn ang="0">
                    <a:pos x="375" y="2880"/>
                  </a:cxn>
                  <a:cxn ang="0">
                    <a:pos x="701" y="2426"/>
                  </a:cxn>
                  <a:cxn ang="0">
                    <a:pos x="1251" y="1660"/>
                  </a:cxn>
                  <a:cxn ang="0">
                    <a:pos x="1674" y="1065"/>
                  </a:cxn>
                  <a:cxn ang="0">
                    <a:pos x="1927" y="701"/>
                  </a:cxn>
                  <a:cxn ang="0">
                    <a:pos x="287" y="2461"/>
                  </a:cxn>
                  <a:cxn ang="0">
                    <a:pos x="2402" y="768"/>
                  </a:cxn>
                  <a:cxn ang="0">
                    <a:pos x="2040" y="1378"/>
                  </a:cxn>
                  <a:cxn ang="0">
                    <a:pos x="1711" y="1941"/>
                  </a:cxn>
                  <a:cxn ang="0">
                    <a:pos x="1407" y="2460"/>
                  </a:cxn>
                  <a:cxn ang="0">
                    <a:pos x="1121" y="2938"/>
                  </a:cxn>
                  <a:cxn ang="0">
                    <a:pos x="982" y="3164"/>
                  </a:cxn>
                  <a:cxn ang="0">
                    <a:pos x="845" y="3379"/>
                  </a:cxn>
                  <a:cxn ang="0">
                    <a:pos x="707" y="3588"/>
                  </a:cxn>
                  <a:cxn ang="0">
                    <a:pos x="570" y="3787"/>
                  </a:cxn>
                  <a:cxn ang="0">
                    <a:pos x="432" y="3980"/>
                  </a:cxn>
                  <a:cxn ang="0">
                    <a:pos x="292" y="4166"/>
                  </a:cxn>
                  <a:cxn ang="0">
                    <a:pos x="147" y="4345"/>
                  </a:cxn>
                  <a:cxn ang="0">
                    <a:pos x="0" y="4518"/>
                  </a:cxn>
                  <a:cxn ang="0">
                    <a:pos x="179" y="4231"/>
                  </a:cxn>
                  <a:cxn ang="0">
                    <a:pos x="368" y="3923"/>
                  </a:cxn>
                  <a:cxn ang="0">
                    <a:pos x="778" y="3241"/>
                  </a:cxn>
                  <a:cxn ang="0">
                    <a:pos x="1228" y="2471"/>
                  </a:cxn>
                  <a:cxn ang="0">
                    <a:pos x="1721" y="1616"/>
                  </a:cxn>
                  <a:cxn ang="0">
                    <a:pos x="1497" y="1948"/>
                  </a:cxn>
                  <a:cxn ang="0">
                    <a:pos x="1273" y="2276"/>
                  </a:cxn>
                  <a:cxn ang="0">
                    <a:pos x="1049" y="2593"/>
                  </a:cxn>
                  <a:cxn ang="0">
                    <a:pos x="831" y="2895"/>
                  </a:cxn>
                  <a:cxn ang="0">
                    <a:pos x="623" y="3175"/>
                  </a:cxn>
                  <a:cxn ang="0">
                    <a:pos x="428" y="3428"/>
                  </a:cxn>
                  <a:cxn ang="0">
                    <a:pos x="251" y="3649"/>
                  </a:cxn>
                  <a:cxn ang="0">
                    <a:pos x="95" y="3832"/>
                  </a:cxn>
                  <a:cxn ang="0">
                    <a:pos x="239" y="3609"/>
                  </a:cxn>
                  <a:cxn ang="0">
                    <a:pos x="421" y="3330"/>
                  </a:cxn>
                  <a:cxn ang="0">
                    <a:pos x="871" y="2644"/>
                  </a:cxn>
                  <a:cxn ang="0">
                    <a:pos x="1382" y="1856"/>
                  </a:cxn>
                  <a:cxn ang="0">
                    <a:pos x="1642" y="1448"/>
                  </a:cxn>
                  <a:cxn ang="0">
                    <a:pos x="1893" y="1045"/>
                  </a:cxn>
                  <a:cxn ang="0">
                    <a:pos x="1660" y="1348"/>
                  </a:cxn>
                  <a:cxn ang="0">
                    <a:pos x="1408" y="1667"/>
                  </a:cxn>
                  <a:cxn ang="0">
                    <a:pos x="1150" y="1990"/>
                  </a:cxn>
                  <a:cxn ang="0">
                    <a:pos x="897" y="2300"/>
                  </a:cxn>
                  <a:cxn ang="0">
                    <a:pos x="459" y="2832"/>
                  </a:cxn>
                  <a:cxn ang="0">
                    <a:pos x="191" y="3147"/>
                  </a:cxn>
                </a:cxnLst>
                <a:rect l="0" t="0" r="r" b="b"/>
                <a:pathLst>
                  <a:path w="2402" h="4518">
                    <a:moveTo>
                      <a:pt x="191" y="3147"/>
                    </a:moveTo>
                    <a:lnTo>
                      <a:pt x="234" y="3083"/>
                    </a:lnTo>
                    <a:lnTo>
                      <a:pt x="296" y="2993"/>
                    </a:lnTo>
                    <a:lnTo>
                      <a:pt x="375" y="2880"/>
                    </a:lnTo>
                    <a:lnTo>
                      <a:pt x="472" y="2745"/>
                    </a:lnTo>
                    <a:lnTo>
                      <a:pt x="701" y="2426"/>
                    </a:lnTo>
                    <a:lnTo>
                      <a:pt x="967" y="2056"/>
                    </a:lnTo>
                    <a:lnTo>
                      <a:pt x="1251" y="1660"/>
                    </a:lnTo>
                    <a:lnTo>
                      <a:pt x="1536" y="1260"/>
                    </a:lnTo>
                    <a:lnTo>
                      <a:pt x="1674" y="1065"/>
                    </a:lnTo>
                    <a:lnTo>
                      <a:pt x="1804" y="878"/>
                    </a:lnTo>
                    <a:lnTo>
                      <a:pt x="1927" y="701"/>
                    </a:lnTo>
                    <a:lnTo>
                      <a:pt x="2039" y="536"/>
                    </a:lnTo>
                    <a:lnTo>
                      <a:pt x="287" y="2461"/>
                    </a:lnTo>
                    <a:lnTo>
                      <a:pt x="2206" y="0"/>
                    </a:lnTo>
                    <a:lnTo>
                      <a:pt x="2402" y="768"/>
                    </a:lnTo>
                    <a:lnTo>
                      <a:pt x="2216" y="1079"/>
                    </a:lnTo>
                    <a:lnTo>
                      <a:pt x="2040" y="1378"/>
                    </a:lnTo>
                    <a:lnTo>
                      <a:pt x="1872" y="1665"/>
                    </a:lnTo>
                    <a:lnTo>
                      <a:pt x="1711" y="1941"/>
                    </a:lnTo>
                    <a:lnTo>
                      <a:pt x="1556" y="2206"/>
                    </a:lnTo>
                    <a:lnTo>
                      <a:pt x="1407" y="2460"/>
                    </a:lnTo>
                    <a:lnTo>
                      <a:pt x="1262" y="2704"/>
                    </a:lnTo>
                    <a:lnTo>
                      <a:pt x="1121" y="2938"/>
                    </a:lnTo>
                    <a:lnTo>
                      <a:pt x="1051" y="3052"/>
                    </a:lnTo>
                    <a:lnTo>
                      <a:pt x="982" y="3164"/>
                    </a:lnTo>
                    <a:lnTo>
                      <a:pt x="913" y="3272"/>
                    </a:lnTo>
                    <a:lnTo>
                      <a:pt x="845" y="3379"/>
                    </a:lnTo>
                    <a:lnTo>
                      <a:pt x="775" y="3484"/>
                    </a:lnTo>
                    <a:lnTo>
                      <a:pt x="707" y="3588"/>
                    </a:lnTo>
                    <a:lnTo>
                      <a:pt x="639" y="3689"/>
                    </a:lnTo>
                    <a:lnTo>
                      <a:pt x="570" y="3787"/>
                    </a:lnTo>
                    <a:lnTo>
                      <a:pt x="501" y="3885"/>
                    </a:lnTo>
                    <a:lnTo>
                      <a:pt x="432" y="3980"/>
                    </a:lnTo>
                    <a:lnTo>
                      <a:pt x="362" y="4074"/>
                    </a:lnTo>
                    <a:lnTo>
                      <a:pt x="292" y="4166"/>
                    </a:lnTo>
                    <a:lnTo>
                      <a:pt x="219" y="4257"/>
                    </a:lnTo>
                    <a:lnTo>
                      <a:pt x="147" y="4345"/>
                    </a:lnTo>
                    <a:lnTo>
                      <a:pt x="74" y="4433"/>
                    </a:lnTo>
                    <a:lnTo>
                      <a:pt x="0" y="4518"/>
                    </a:lnTo>
                    <a:lnTo>
                      <a:pt x="88" y="4378"/>
                    </a:lnTo>
                    <a:lnTo>
                      <a:pt x="179" y="4231"/>
                    </a:lnTo>
                    <a:lnTo>
                      <a:pt x="272" y="4080"/>
                    </a:lnTo>
                    <a:lnTo>
                      <a:pt x="368" y="3923"/>
                    </a:lnTo>
                    <a:lnTo>
                      <a:pt x="567" y="3593"/>
                    </a:lnTo>
                    <a:lnTo>
                      <a:pt x="778" y="3241"/>
                    </a:lnTo>
                    <a:lnTo>
                      <a:pt x="997" y="2867"/>
                    </a:lnTo>
                    <a:lnTo>
                      <a:pt x="1228" y="2471"/>
                    </a:lnTo>
                    <a:lnTo>
                      <a:pt x="1470" y="2054"/>
                    </a:lnTo>
                    <a:lnTo>
                      <a:pt x="1721" y="1616"/>
                    </a:lnTo>
                    <a:lnTo>
                      <a:pt x="1610" y="1782"/>
                    </a:lnTo>
                    <a:lnTo>
                      <a:pt x="1497" y="1948"/>
                    </a:lnTo>
                    <a:lnTo>
                      <a:pt x="1385" y="2113"/>
                    </a:lnTo>
                    <a:lnTo>
                      <a:pt x="1273" y="2276"/>
                    </a:lnTo>
                    <a:lnTo>
                      <a:pt x="1160" y="2436"/>
                    </a:lnTo>
                    <a:lnTo>
                      <a:pt x="1049" y="2593"/>
                    </a:lnTo>
                    <a:lnTo>
                      <a:pt x="939" y="2746"/>
                    </a:lnTo>
                    <a:lnTo>
                      <a:pt x="831" y="2895"/>
                    </a:lnTo>
                    <a:lnTo>
                      <a:pt x="726" y="3037"/>
                    </a:lnTo>
                    <a:lnTo>
                      <a:pt x="623" y="3175"/>
                    </a:lnTo>
                    <a:lnTo>
                      <a:pt x="523" y="3305"/>
                    </a:lnTo>
                    <a:lnTo>
                      <a:pt x="428" y="3428"/>
                    </a:lnTo>
                    <a:lnTo>
                      <a:pt x="337" y="3543"/>
                    </a:lnTo>
                    <a:lnTo>
                      <a:pt x="251" y="3649"/>
                    </a:lnTo>
                    <a:lnTo>
                      <a:pt x="171" y="3746"/>
                    </a:lnTo>
                    <a:lnTo>
                      <a:pt x="95" y="3832"/>
                    </a:lnTo>
                    <a:lnTo>
                      <a:pt x="162" y="3728"/>
                    </a:lnTo>
                    <a:lnTo>
                      <a:pt x="239" y="3609"/>
                    </a:lnTo>
                    <a:lnTo>
                      <a:pt x="325" y="3476"/>
                    </a:lnTo>
                    <a:lnTo>
                      <a:pt x="421" y="3330"/>
                    </a:lnTo>
                    <a:lnTo>
                      <a:pt x="634" y="3006"/>
                    </a:lnTo>
                    <a:lnTo>
                      <a:pt x="871" y="2644"/>
                    </a:lnTo>
                    <a:lnTo>
                      <a:pt x="1123" y="2258"/>
                    </a:lnTo>
                    <a:lnTo>
                      <a:pt x="1382" y="1856"/>
                    </a:lnTo>
                    <a:lnTo>
                      <a:pt x="1512" y="1652"/>
                    </a:lnTo>
                    <a:lnTo>
                      <a:pt x="1642" y="1448"/>
                    </a:lnTo>
                    <a:lnTo>
                      <a:pt x="1769" y="1245"/>
                    </a:lnTo>
                    <a:lnTo>
                      <a:pt x="1893" y="1045"/>
                    </a:lnTo>
                    <a:lnTo>
                      <a:pt x="1779" y="1193"/>
                    </a:lnTo>
                    <a:lnTo>
                      <a:pt x="1660" y="1348"/>
                    </a:lnTo>
                    <a:lnTo>
                      <a:pt x="1535" y="1507"/>
                    </a:lnTo>
                    <a:lnTo>
                      <a:pt x="1408" y="1667"/>
                    </a:lnTo>
                    <a:lnTo>
                      <a:pt x="1279" y="1829"/>
                    </a:lnTo>
                    <a:lnTo>
                      <a:pt x="1150" y="1990"/>
                    </a:lnTo>
                    <a:lnTo>
                      <a:pt x="1021" y="2148"/>
                    </a:lnTo>
                    <a:lnTo>
                      <a:pt x="897" y="2300"/>
                    </a:lnTo>
                    <a:lnTo>
                      <a:pt x="663" y="2586"/>
                    </a:lnTo>
                    <a:lnTo>
                      <a:pt x="459" y="2832"/>
                    </a:lnTo>
                    <a:lnTo>
                      <a:pt x="298" y="3023"/>
                    </a:lnTo>
                    <a:lnTo>
                      <a:pt x="191" y="314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grpSp>
        <p:grpSp>
          <p:nvGrpSpPr>
            <p:cNvPr id="169" name="グループ化 168"/>
            <p:cNvGrpSpPr/>
            <p:nvPr/>
          </p:nvGrpSpPr>
          <p:grpSpPr>
            <a:xfrm>
              <a:off x="8094774" y="2115120"/>
              <a:ext cx="277029" cy="117181"/>
              <a:chOff x="6318738" y="2246157"/>
              <a:chExt cx="690880" cy="310061"/>
            </a:xfrm>
          </p:grpSpPr>
          <p:sp>
            <p:nvSpPr>
              <p:cNvPr id="181" name="AutoShape 32"/>
              <p:cNvSpPr>
                <a:spLocks noChangeAspect="1" noChangeArrowheads="1"/>
              </p:cNvSpPr>
              <p:nvPr/>
            </p:nvSpPr>
            <p:spPr bwMode="auto">
              <a:xfrm rot="5650411">
                <a:off x="6517493" y="2055160"/>
                <a:ext cx="293370" cy="690880"/>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2" name="Freeform 33"/>
              <p:cNvSpPr>
                <a:spLocks/>
              </p:cNvSpPr>
              <p:nvPr/>
            </p:nvSpPr>
            <p:spPr bwMode="auto">
              <a:xfrm rot="5650411">
                <a:off x="6746375" y="2306405"/>
                <a:ext cx="145405" cy="354222"/>
              </a:xfrm>
              <a:custGeom>
                <a:avLst/>
                <a:gdLst/>
                <a:ahLst/>
                <a:cxnLst>
                  <a:cxn ang="0">
                    <a:pos x="597" y="7728"/>
                  </a:cxn>
                  <a:cxn ang="0">
                    <a:pos x="1029" y="7578"/>
                  </a:cxn>
                  <a:cxn ang="0">
                    <a:pos x="1411" y="7383"/>
                  </a:cxn>
                  <a:cxn ang="0">
                    <a:pos x="1753" y="7137"/>
                  </a:cxn>
                  <a:cxn ang="0">
                    <a:pos x="2065" y="6833"/>
                  </a:cxn>
                  <a:cxn ang="0">
                    <a:pos x="2351" y="6468"/>
                  </a:cxn>
                  <a:cxn ang="0">
                    <a:pos x="2632" y="5976"/>
                  </a:cxn>
                  <a:cxn ang="0">
                    <a:pos x="2695" y="5362"/>
                  </a:cxn>
                  <a:cxn ang="0">
                    <a:pos x="2541" y="4722"/>
                  </a:cxn>
                  <a:cxn ang="0">
                    <a:pos x="2296" y="4058"/>
                  </a:cxn>
                  <a:cxn ang="0">
                    <a:pos x="2091" y="3374"/>
                  </a:cxn>
                  <a:cxn ang="0">
                    <a:pos x="2050" y="2672"/>
                  </a:cxn>
                  <a:cxn ang="0">
                    <a:pos x="2304" y="1951"/>
                  </a:cxn>
                  <a:cxn ang="0">
                    <a:pos x="2761" y="1321"/>
                  </a:cxn>
                  <a:cxn ang="0">
                    <a:pos x="3286" y="811"/>
                  </a:cxn>
                  <a:cxn ang="0">
                    <a:pos x="3877" y="423"/>
                  </a:cxn>
                  <a:cxn ang="0">
                    <a:pos x="4528" y="158"/>
                  </a:cxn>
                  <a:cxn ang="0">
                    <a:pos x="5234" y="21"/>
                  </a:cxn>
                  <a:cxn ang="0">
                    <a:pos x="5991" y="11"/>
                  </a:cxn>
                  <a:cxn ang="0">
                    <a:pos x="6394" y="69"/>
                  </a:cxn>
                  <a:cxn ang="0">
                    <a:pos x="6490" y="152"/>
                  </a:cxn>
                  <a:cxn ang="0">
                    <a:pos x="6531" y="265"/>
                  </a:cxn>
                  <a:cxn ang="0">
                    <a:pos x="6520" y="386"/>
                  </a:cxn>
                  <a:cxn ang="0">
                    <a:pos x="6460" y="491"/>
                  </a:cxn>
                  <a:cxn ang="0">
                    <a:pos x="6353" y="555"/>
                  </a:cxn>
                  <a:cxn ang="0">
                    <a:pos x="6098" y="545"/>
                  </a:cxn>
                  <a:cxn ang="0">
                    <a:pos x="5426" y="528"/>
                  </a:cxn>
                  <a:cxn ang="0">
                    <a:pos x="4801" y="624"/>
                  </a:cxn>
                  <a:cxn ang="0">
                    <a:pos x="4227" y="831"/>
                  </a:cxn>
                  <a:cxn ang="0">
                    <a:pos x="3703" y="1147"/>
                  </a:cxn>
                  <a:cxn ang="0">
                    <a:pos x="3236" y="1572"/>
                  </a:cxn>
                  <a:cxn ang="0">
                    <a:pos x="2824" y="2104"/>
                  </a:cxn>
                  <a:cxn ang="0">
                    <a:pos x="2575" y="2708"/>
                  </a:cxn>
                  <a:cxn ang="0">
                    <a:pos x="2615" y="3335"/>
                  </a:cxn>
                  <a:cxn ang="0">
                    <a:pos x="2822" y="3985"/>
                  </a:cxn>
                  <a:cxn ang="0">
                    <a:pos x="3067" y="4655"/>
                  </a:cxn>
                  <a:cxn ang="0">
                    <a:pos x="3221" y="5345"/>
                  </a:cxn>
                  <a:cxn ang="0">
                    <a:pos x="3157" y="6055"/>
                  </a:cxn>
                  <a:cxn ang="0">
                    <a:pos x="2836" y="6683"/>
                  </a:cxn>
                  <a:cxn ang="0">
                    <a:pos x="2511" y="7114"/>
                  </a:cxn>
                  <a:cxn ang="0">
                    <a:pos x="2157" y="7477"/>
                  </a:cxn>
                  <a:cxn ang="0">
                    <a:pos x="1769" y="7774"/>
                  </a:cxn>
                  <a:cxn ang="0">
                    <a:pos x="1337" y="8012"/>
                  </a:cxn>
                  <a:cxn ang="0">
                    <a:pos x="854" y="8196"/>
                  </a:cxn>
                  <a:cxn ang="0">
                    <a:pos x="312" y="8333"/>
                  </a:cxn>
                  <a:cxn ang="0">
                    <a:pos x="171" y="8325"/>
                  </a:cxn>
                  <a:cxn ang="0">
                    <a:pos x="69" y="8257"/>
                  </a:cxn>
                  <a:cxn ang="0">
                    <a:pos x="11" y="8151"/>
                  </a:cxn>
                  <a:cxn ang="0">
                    <a:pos x="3" y="8030"/>
                  </a:cxn>
                  <a:cxn ang="0">
                    <a:pos x="48" y="7918"/>
                  </a:cxn>
                  <a:cxn ang="0">
                    <a:pos x="151" y="7838"/>
                  </a:cxn>
                </a:cxnLst>
                <a:rect l="0" t="0" r="r" b="b"/>
                <a:pathLst>
                  <a:path w="6533" h="8339">
                    <a:moveTo>
                      <a:pt x="210" y="7821"/>
                    </a:moveTo>
                    <a:lnTo>
                      <a:pt x="311" y="7799"/>
                    </a:lnTo>
                    <a:lnTo>
                      <a:pt x="409" y="7778"/>
                    </a:lnTo>
                    <a:lnTo>
                      <a:pt x="504" y="7753"/>
                    </a:lnTo>
                    <a:lnTo>
                      <a:pt x="597" y="7728"/>
                    </a:lnTo>
                    <a:lnTo>
                      <a:pt x="687" y="7702"/>
                    </a:lnTo>
                    <a:lnTo>
                      <a:pt x="776" y="7673"/>
                    </a:lnTo>
                    <a:lnTo>
                      <a:pt x="862" y="7644"/>
                    </a:lnTo>
                    <a:lnTo>
                      <a:pt x="946" y="7611"/>
                    </a:lnTo>
                    <a:lnTo>
                      <a:pt x="1029" y="7578"/>
                    </a:lnTo>
                    <a:lnTo>
                      <a:pt x="1108" y="7543"/>
                    </a:lnTo>
                    <a:lnTo>
                      <a:pt x="1187" y="7505"/>
                    </a:lnTo>
                    <a:lnTo>
                      <a:pt x="1264" y="7466"/>
                    </a:lnTo>
                    <a:lnTo>
                      <a:pt x="1338" y="7426"/>
                    </a:lnTo>
                    <a:lnTo>
                      <a:pt x="1411" y="7383"/>
                    </a:lnTo>
                    <a:lnTo>
                      <a:pt x="1482" y="7337"/>
                    </a:lnTo>
                    <a:lnTo>
                      <a:pt x="1552" y="7290"/>
                    </a:lnTo>
                    <a:lnTo>
                      <a:pt x="1621" y="7242"/>
                    </a:lnTo>
                    <a:lnTo>
                      <a:pt x="1687" y="7190"/>
                    </a:lnTo>
                    <a:lnTo>
                      <a:pt x="1753" y="7137"/>
                    </a:lnTo>
                    <a:lnTo>
                      <a:pt x="1817" y="7081"/>
                    </a:lnTo>
                    <a:lnTo>
                      <a:pt x="1882" y="7023"/>
                    </a:lnTo>
                    <a:lnTo>
                      <a:pt x="1944" y="6962"/>
                    </a:lnTo>
                    <a:lnTo>
                      <a:pt x="2005" y="6899"/>
                    </a:lnTo>
                    <a:lnTo>
                      <a:pt x="2065" y="6833"/>
                    </a:lnTo>
                    <a:lnTo>
                      <a:pt x="2123" y="6765"/>
                    </a:lnTo>
                    <a:lnTo>
                      <a:pt x="2181" y="6695"/>
                    </a:lnTo>
                    <a:lnTo>
                      <a:pt x="2238" y="6622"/>
                    </a:lnTo>
                    <a:lnTo>
                      <a:pt x="2295" y="6546"/>
                    </a:lnTo>
                    <a:lnTo>
                      <a:pt x="2351" y="6468"/>
                    </a:lnTo>
                    <a:lnTo>
                      <a:pt x="2407" y="6387"/>
                    </a:lnTo>
                    <a:lnTo>
                      <a:pt x="2462" y="6302"/>
                    </a:lnTo>
                    <a:lnTo>
                      <a:pt x="2517" y="6216"/>
                    </a:lnTo>
                    <a:lnTo>
                      <a:pt x="2581" y="6097"/>
                    </a:lnTo>
                    <a:lnTo>
                      <a:pt x="2632" y="5976"/>
                    </a:lnTo>
                    <a:lnTo>
                      <a:pt x="2667" y="5856"/>
                    </a:lnTo>
                    <a:lnTo>
                      <a:pt x="2691" y="5734"/>
                    </a:lnTo>
                    <a:lnTo>
                      <a:pt x="2703" y="5611"/>
                    </a:lnTo>
                    <a:lnTo>
                      <a:pt x="2704" y="5487"/>
                    </a:lnTo>
                    <a:lnTo>
                      <a:pt x="2695" y="5362"/>
                    </a:lnTo>
                    <a:lnTo>
                      <a:pt x="2677" y="5236"/>
                    </a:lnTo>
                    <a:lnTo>
                      <a:pt x="2652" y="5108"/>
                    </a:lnTo>
                    <a:lnTo>
                      <a:pt x="2621" y="4980"/>
                    </a:lnTo>
                    <a:lnTo>
                      <a:pt x="2583" y="4851"/>
                    </a:lnTo>
                    <a:lnTo>
                      <a:pt x="2541" y="4722"/>
                    </a:lnTo>
                    <a:lnTo>
                      <a:pt x="2496" y="4590"/>
                    </a:lnTo>
                    <a:lnTo>
                      <a:pt x="2447" y="4459"/>
                    </a:lnTo>
                    <a:lnTo>
                      <a:pt x="2397" y="4326"/>
                    </a:lnTo>
                    <a:lnTo>
                      <a:pt x="2347" y="4192"/>
                    </a:lnTo>
                    <a:lnTo>
                      <a:pt x="2296" y="4058"/>
                    </a:lnTo>
                    <a:lnTo>
                      <a:pt x="2248" y="3923"/>
                    </a:lnTo>
                    <a:lnTo>
                      <a:pt x="2203" y="3787"/>
                    </a:lnTo>
                    <a:lnTo>
                      <a:pt x="2160" y="3650"/>
                    </a:lnTo>
                    <a:lnTo>
                      <a:pt x="2122" y="3513"/>
                    </a:lnTo>
                    <a:lnTo>
                      <a:pt x="2091" y="3374"/>
                    </a:lnTo>
                    <a:lnTo>
                      <a:pt x="2066" y="3235"/>
                    </a:lnTo>
                    <a:lnTo>
                      <a:pt x="2048" y="3095"/>
                    </a:lnTo>
                    <a:lnTo>
                      <a:pt x="2039" y="2955"/>
                    </a:lnTo>
                    <a:lnTo>
                      <a:pt x="2039" y="2813"/>
                    </a:lnTo>
                    <a:lnTo>
                      <a:pt x="2050" y="2672"/>
                    </a:lnTo>
                    <a:lnTo>
                      <a:pt x="2074" y="2528"/>
                    </a:lnTo>
                    <a:lnTo>
                      <a:pt x="2109" y="2386"/>
                    </a:lnTo>
                    <a:lnTo>
                      <a:pt x="2159" y="2241"/>
                    </a:lnTo>
                    <a:lnTo>
                      <a:pt x="2224" y="2097"/>
                    </a:lnTo>
                    <a:lnTo>
                      <a:pt x="2304" y="1951"/>
                    </a:lnTo>
                    <a:lnTo>
                      <a:pt x="2390" y="1816"/>
                    </a:lnTo>
                    <a:lnTo>
                      <a:pt x="2478" y="1686"/>
                    </a:lnTo>
                    <a:lnTo>
                      <a:pt x="2570" y="1559"/>
                    </a:lnTo>
                    <a:lnTo>
                      <a:pt x="2664" y="1438"/>
                    </a:lnTo>
                    <a:lnTo>
                      <a:pt x="2761" y="1321"/>
                    </a:lnTo>
                    <a:lnTo>
                      <a:pt x="2860" y="1209"/>
                    </a:lnTo>
                    <a:lnTo>
                      <a:pt x="2963" y="1102"/>
                    </a:lnTo>
                    <a:lnTo>
                      <a:pt x="3068" y="1001"/>
                    </a:lnTo>
                    <a:lnTo>
                      <a:pt x="3176" y="903"/>
                    </a:lnTo>
                    <a:lnTo>
                      <a:pt x="3286" y="811"/>
                    </a:lnTo>
                    <a:lnTo>
                      <a:pt x="3399" y="724"/>
                    </a:lnTo>
                    <a:lnTo>
                      <a:pt x="3515" y="640"/>
                    </a:lnTo>
                    <a:lnTo>
                      <a:pt x="3633" y="563"/>
                    </a:lnTo>
                    <a:lnTo>
                      <a:pt x="3754" y="491"/>
                    </a:lnTo>
                    <a:lnTo>
                      <a:pt x="3877" y="423"/>
                    </a:lnTo>
                    <a:lnTo>
                      <a:pt x="4003" y="360"/>
                    </a:lnTo>
                    <a:lnTo>
                      <a:pt x="4130" y="302"/>
                    </a:lnTo>
                    <a:lnTo>
                      <a:pt x="4260" y="249"/>
                    </a:lnTo>
                    <a:lnTo>
                      <a:pt x="4393" y="202"/>
                    </a:lnTo>
                    <a:lnTo>
                      <a:pt x="4528" y="158"/>
                    </a:lnTo>
                    <a:lnTo>
                      <a:pt x="4665" y="120"/>
                    </a:lnTo>
                    <a:lnTo>
                      <a:pt x="4804" y="88"/>
                    </a:lnTo>
                    <a:lnTo>
                      <a:pt x="4945" y="60"/>
                    </a:lnTo>
                    <a:lnTo>
                      <a:pt x="5089" y="38"/>
                    </a:lnTo>
                    <a:lnTo>
                      <a:pt x="5234" y="21"/>
                    </a:lnTo>
                    <a:lnTo>
                      <a:pt x="5381" y="8"/>
                    </a:lnTo>
                    <a:lnTo>
                      <a:pt x="5531" y="1"/>
                    </a:lnTo>
                    <a:lnTo>
                      <a:pt x="5683" y="0"/>
                    </a:lnTo>
                    <a:lnTo>
                      <a:pt x="5836" y="3"/>
                    </a:lnTo>
                    <a:lnTo>
                      <a:pt x="5991" y="11"/>
                    </a:lnTo>
                    <a:lnTo>
                      <a:pt x="6149" y="26"/>
                    </a:lnTo>
                    <a:lnTo>
                      <a:pt x="6307" y="45"/>
                    </a:lnTo>
                    <a:lnTo>
                      <a:pt x="6339" y="50"/>
                    </a:lnTo>
                    <a:lnTo>
                      <a:pt x="6367" y="58"/>
                    </a:lnTo>
                    <a:lnTo>
                      <a:pt x="6394" y="69"/>
                    </a:lnTo>
                    <a:lnTo>
                      <a:pt x="6417" y="83"/>
                    </a:lnTo>
                    <a:lnTo>
                      <a:pt x="6440" y="97"/>
                    </a:lnTo>
                    <a:lnTo>
                      <a:pt x="6459" y="114"/>
                    </a:lnTo>
                    <a:lnTo>
                      <a:pt x="6475" y="133"/>
                    </a:lnTo>
                    <a:lnTo>
                      <a:pt x="6490" y="152"/>
                    </a:lnTo>
                    <a:lnTo>
                      <a:pt x="6503" y="172"/>
                    </a:lnTo>
                    <a:lnTo>
                      <a:pt x="6514" y="195"/>
                    </a:lnTo>
                    <a:lnTo>
                      <a:pt x="6522" y="218"/>
                    </a:lnTo>
                    <a:lnTo>
                      <a:pt x="6528" y="241"/>
                    </a:lnTo>
                    <a:lnTo>
                      <a:pt x="6531" y="265"/>
                    </a:lnTo>
                    <a:lnTo>
                      <a:pt x="6533" y="289"/>
                    </a:lnTo>
                    <a:lnTo>
                      <a:pt x="6533" y="314"/>
                    </a:lnTo>
                    <a:lnTo>
                      <a:pt x="6531" y="338"/>
                    </a:lnTo>
                    <a:lnTo>
                      <a:pt x="6527" y="363"/>
                    </a:lnTo>
                    <a:lnTo>
                      <a:pt x="6520" y="386"/>
                    </a:lnTo>
                    <a:lnTo>
                      <a:pt x="6512" y="409"/>
                    </a:lnTo>
                    <a:lnTo>
                      <a:pt x="6502" y="431"/>
                    </a:lnTo>
                    <a:lnTo>
                      <a:pt x="6489" y="452"/>
                    </a:lnTo>
                    <a:lnTo>
                      <a:pt x="6476" y="471"/>
                    </a:lnTo>
                    <a:lnTo>
                      <a:pt x="6460" y="491"/>
                    </a:lnTo>
                    <a:lnTo>
                      <a:pt x="6443" y="507"/>
                    </a:lnTo>
                    <a:lnTo>
                      <a:pt x="6422" y="522"/>
                    </a:lnTo>
                    <a:lnTo>
                      <a:pt x="6401" y="536"/>
                    </a:lnTo>
                    <a:lnTo>
                      <a:pt x="6379" y="547"/>
                    </a:lnTo>
                    <a:lnTo>
                      <a:pt x="6353" y="555"/>
                    </a:lnTo>
                    <a:lnTo>
                      <a:pt x="6327" y="561"/>
                    </a:lnTo>
                    <a:lnTo>
                      <a:pt x="6299" y="564"/>
                    </a:lnTo>
                    <a:lnTo>
                      <a:pt x="6269" y="564"/>
                    </a:lnTo>
                    <a:lnTo>
                      <a:pt x="6237" y="562"/>
                    </a:lnTo>
                    <a:lnTo>
                      <a:pt x="6098" y="545"/>
                    </a:lnTo>
                    <a:lnTo>
                      <a:pt x="5960" y="533"/>
                    </a:lnTo>
                    <a:lnTo>
                      <a:pt x="5824" y="524"/>
                    </a:lnTo>
                    <a:lnTo>
                      <a:pt x="5689" y="521"/>
                    </a:lnTo>
                    <a:lnTo>
                      <a:pt x="5557" y="522"/>
                    </a:lnTo>
                    <a:lnTo>
                      <a:pt x="5426" y="528"/>
                    </a:lnTo>
                    <a:lnTo>
                      <a:pt x="5297" y="539"/>
                    </a:lnTo>
                    <a:lnTo>
                      <a:pt x="5171" y="553"/>
                    </a:lnTo>
                    <a:lnTo>
                      <a:pt x="5046" y="572"/>
                    </a:lnTo>
                    <a:lnTo>
                      <a:pt x="4923" y="596"/>
                    </a:lnTo>
                    <a:lnTo>
                      <a:pt x="4801" y="624"/>
                    </a:lnTo>
                    <a:lnTo>
                      <a:pt x="4682" y="657"/>
                    </a:lnTo>
                    <a:lnTo>
                      <a:pt x="4565" y="693"/>
                    </a:lnTo>
                    <a:lnTo>
                      <a:pt x="4450" y="735"/>
                    </a:lnTo>
                    <a:lnTo>
                      <a:pt x="4337" y="781"/>
                    </a:lnTo>
                    <a:lnTo>
                      <a:pt x="4227" y="831"/>
                    </a:lnTo>
                    <a:lnTo>
                      <a:pt x="4118" y="886"/>
                    </a:lnTo>
                    <a:lnTo>
                      <a:pt x="4011" y="945"/>
                    </a:lnTo>
                    <a:lnTo>
                      <a:pt x="3906" y="1008"/>
                    </a:lnTo>
                    <a:lnTo>
                      <a:pt x="3804" y="1075"/>
                    </a:lnTo>
                    <a:lnTo>
                      <a:pt x="3703" y="1147"/>
                    </a:lnTo>
                    <a:lnTo>
                      <a:pt x="3606" y="1224"/>
                    </a:lnTo>
                    <a:lnTo>
                      <a:pt x="3510" y="1304"/>
                    </a:lnTo>
                    <a:lnTo>
                      <a:pt x="3415" y="1389"/>
                    </a:lnTo>
                    <a:lnTo>
                      <a:pt x="3325" y="1478"/>
                    </a:lnTo>
                    <a:lnTo>
                      <a:pt x="3236" y="1572"/>
                    </a:lnTo>
                    <a:lnTo>
                      <a:pt x="3148" y="1670"/>
                    </a:lnTo>
                    <a:lnTo>
                      <a:pt x="3064" y="1772"/>
                    </a:lnTo>
                    <a:lnTo>
                      <a:pt x="2981" y="1879"/>
                    </a:lnTo>
                    <a:lnTo>
                      <a:pt x="2902" y="1989"/>
                    </a:lnTo>
                    <a:lnTo>
                      <a:pt x="2824" y="2104"/>
                    </a:lnTo>
                    <a:lnTo>
                      <a:pt x="2750" y="2223"/>
                    </a:lnTo>
                    <a:lnTo>
                      <a:pt x="2685" y="2343"/>
                    </a:lnTo>
                    <a:lnTo>
                      <a:pt x="2635" y="2464"/>
                    </a:lnTo>
                    <a:lnTo>
                      <a:pt x="2598" y="2585"/>
                    </a:lnTo>
                    <a:lnTo>
                      <a:pt x="2575" y="2708"/>
                    </a:lnTo>
                    <a:lnTo>
                      <a:pt x="2564" y="2832"/>
                    </a:lnTo>
                    <a:lnTo>
                      <a:pt x="2563" y="2956"/>
                    </a:lnTo>
                    <a:lnTo>
                      <a:pt x="2572" y="3081"/>
                    </a:lnTo>
                    <a:lnTo>
                      <a:pt x="2590" y="3208"/>
                    </a:lnTo>
                    <a:lnTo>
                      <a:pt x="2615" y="3335"/>
                    </a:lnTo>
                    <a:lnTo>
                      <a:pt x="2647" y="3464"/>
                    </a:lnTo>
                    <a:lnTo>
                      <a:pt x="2685" y="3592"/>
                    </a:lnTo>
                    <a:lnTo>
                      <a:pt x="2727" y="3722"/>
                    </a:lnTo>
                    <a:lnTo>
                      <a:pt x="2773" y="3852"/>
                    </a:lnTo>
                    <a:lnTo>
                      <a:pt x="2822" y="3985"/>
                    </a:lnTo>
                    <a:lnTo>
                      <a:pt x="2872" y="4117"/>
                    </a:lnTo>
                    <a:lnTo>
                      <a:pt x="2922" y="4250"/>
                    </a:lnTo>
                    <a:lnTo>
                      <a:pt x="2972" y="4385"/>
                    </a:lnTo>
                    <a:lnTo>
                      <a:pt x="3021" y="4519"/>
                    </a:lnTo>
                    <a:lnTo>
                      <a:pt x="3067" y="4655"/>
                    </a:lnTo>
                    <a:lnTo>
                      <a:pt x="3108" y="4792"/>
                    </a:lnTo>
                    <a:lnTo>
                      <a:pt x="3146" y="4929"/>
                    </a:lnTo>
                    <a:lnTo>
                      <a:pt x="3179" y="5068"/>
                    </a:lnTo>
                    <a:lnTo>
                      <a:pt x="3204" y="5206"/>
                    </a:lnTo>
                    <a:lnTo>
                      <a:pt x="3221" y="5345"/>
                    </a:lnTo>
                    <a:lnTo>
                      <a:pt x="3229" y="5486"/>
                    </a:lnTo>
                    <a:lnTo>
                      <a:pt x="3228" y="5627"/>
                    </a:lnTo>
                    <a:lnTo>
                      <a:pt x="3217" y="5769"/>
                    </a:lnTo>
                    <a:lnTo>
                      <a:pt x="3194" y="5911"/>
                    </a:lnTo>
                    <a:lnTo>
                      <a:pt x="3157" y="6055"/>
                    </a:lnTo>
                    <a:lnTo>
                      <a:pt x="3106" y="6199"/>
                    </a:lnTo>
                    <a:lnTo>
                      <a:pt x="3041" y="6344"/>
                    </a:lnTo>
                    <a:lnTo>
                      <a:pt x="2960" y="6489"/>
                    </a:lnTo>
                    <a:lnTo>
                      <a:pt x="2898" y="6587"/>
                    </a:lnTo>
                    <a:lnTo>
                      <a:pt x="2836" y="6683"/>
                    </a:lnTo>
                    <a:lnTo>
                      <a:pt x="2773" y="6775"/>
                    </a:lnTo>
                    <a:lnTo>
                      <a:pt x="2709" y="6864"/>
                    </a:lnTo>
                    <a:lnTo>
                      <a:pt x="2644" y="6950"/>
                    </a:lnTo>
                    <a:lnTo>
                      <a:pt x="2578" y="7034"/>
                    </a:lnTo>
                    <a:lnTo>
                      <a:pt x="2511" y="7114"/>
                    </a:lnTo>
                    <a:lnTo>
                      <a:pt x="2443" y="7193"/>
                    </a:lnTo>
                    <a:lnTo>
                      <a:pt x="2374" y="7267"/>
                    </a:lnTo>
                    <a:lnTo>
                      <a:pt x="2302" y="7339"/>
                    </a:lnTo>
                    <a:lnTo>
                      <a:pt x="2230" y="7409"/>
                    </a:lnTo>
                    <a:lnTo>
                      <a:pt x="2157" y="7477"/>
                    </a:lnTo>
                    <a:lnTo>
                      <a:pt x="2083" y="7541"/>
                    </a:lnTo>
                    <a:lnTo>
                      <a:pt x="2007" y="7603"/>
                    </a:lnTo>
                    <a:lnTo>
                      <a:pt x="1929" y="7662"/>
                    </a:lnTo>
                    <a:lnTo>
                      <a:pt x="1850" y="7719"/>
                    </a:lnTo>
                    <a:lnTo>
                      <a:pt x="1769" y="7774"/>
                    </a:lnTo>
                    <a:lnTo>
                      <a:pt x="1686" y="7826"/>
                    </a:lnTo>
                    <a:lnTo>
                      <a:pt x="1602" y="7876"/>
                    </a:lnTo>
                    <a:lnTo>
                      <a:pt x="1516" y="7923"/>
                    </a:lnTo>
                    <a:lnTo>
                      <a:pt x="1427" y="7968"/>
                    </a:lnTo>
                    <a:lnTo>
                      <a:pt x="1337" y="8012"/>
                    </a:lnTo>
                    <a:lnTo>
                      <a:pt x="1245" y="8053"/>
                    </a:lnTo>
                    <a:lnTo>
                      <a:pt x="1151" y="8091"/>
                    </a:lnTo>
                    <a:lnTo>
                      <a:pt x="1054" y="8128"/>
                    </a:lnTo>
                    <a:lnTo>
                      <a:pt x="954" y="8164"/>
                    </a:lnTo>
                    <a:lnTo>
                      <a:pt x="854" y="8196"/>
                    </a:lnTo>
                    <a:lnTo>
                      <a:pt x="750" y="8227"/>
                    </a:lnTo>
                    <a:lnTo>
                      <a:pt x="644" y="8256"/>
                    </a:lnTo>
                    <a:lnTo>
                      <a:pt x="537" y="8283"/>
                    </a:lnTo>
                    <a:lnTo>
                      <a:pt x="425" y="8308"/>
                    </a:lnTo>
                    <a:lnTo>
                      <a:pt x="312" y="8333"/>
                    </a:lnTo>
                    <a:lnTo>
                      <a:pt x="281" y="8337"/>
                    </a:lnTo>
                    <a:lnTo>
                      <a:pt x="251" y="8339"/>
                    </a:lnTo>
                    <a:lnTo>
                      <a:pt x="223" y="8337"/>
                    </a:lnTo>
                    <a:lnTo>
                      <a:pt x="195" y="8333"/>
                    </a:lnTo>
                    <a:lnTo>
                      <a:pt x="171" y="8325"/>
                    </a:lnTo>
                    <a:lnTo>
                      <a:pt x="146" y="8316"/>
                    </a:lnTo>
                    <a:lnTo>
                      <a:pt x="125" y="8304"/>
                    </a:lnTo>
                    <a:lnTo>
                      <a:pt x="105" y="8291"/>
                    </a:lnTo>
                    <a:lnTo>
                      <a:pt x="85" y="8275"/>
                    </a:lnTo>
                    <a:lnTo>
                      <a:pt x="69" y="8257"/>
                    </a:lnTo>
                    <a:lnTo>
                      <a:pt x="54" y="8238"/>
                    </a:lnTo>
                    <a:lnTo>
                      <a:pt x="41" y="8218"/>
                    </a:lnTo>
                    <a:lnTo>
                      <a:pt x="28" y="8196"/>
                    </a:lnTo>
                    <a:lnTo>
                      <a:pt x="19" y="8174"/>
                    </a:lnTo>
                    <a:lnTo>
                      <a:pt x="11" y="8151"/>
                    </a:lnTo>
                    <a:lnTo>
                      <a:pt x="6" y="8127"/>
                    </a:lnTo>
                    <a:lnTo>
                      <a:pt x="2" y="8103"/>
                    </a:lnTo>
                    <a:lnTo>
                      <a:pt x="0" y="8078"/>
                    </a:lnTo>
                    <a:lnTo>
                      <a:pt x="0" y="8055"/>
                    </a:lnTo>
                    <a:lnTo>
                      <a:pt x="3" y="8030"/>
                    </a:lnTo>
                    <a:lnTo>
                      <a:pt x="7" y="8006"/>
                    </a:lnTo>
                    <a:lnTo>
                      <a:pt x="14" y="7982"/>
                    </a:lnTo>
                    <a:lnTo>
                      <a:pt x="23" y="7960"/>
                    </a:lnTo>
                    <a:lnTo>
                      <a:pt x="35" y="7939"/>
                    </a:lnTo>
                    <a:lnTo>
                      <a:pt x="48" y="7918"/>
                    </a:lnTo>
                    <a:lnTo>
                      <a:pt x="64" y="7899"/>
                    </a:lnTo>
                    <a:lnTo>
                      <a:pt x="82" y="7881"/>
                    </a:lnTo>
                    <a:lnTo>
                      <a:pt x="103" y="7864"/>
                    </a:lnTo>
                    <a:lnTo>
                      <a:pt x="126" y="7850"/>
                    </a:lnTo>
                    <a:lnTo>
                      <a:pt x="151" y="7838"/>
                    </a:lnTo>
                    <a:lnTo>
                      <a:pt x="180" y="7828"/>
                    </a:lnTo>
                    <a:lnTo>
                      <a:pt x="210" y="7821"/>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3" name="Freeform 34"/>
              <p:cNvSpPr>
                <a:spLocks/>
              </p:cNvSpPr>
              <p:nvPr/>
            </p:nvSpPr>
            <p:spPr bwMode="auto">
              <a:xfrm rot="5650411">
                <a:off x="6409628" y="2168484"/>
                <a:ext cx="192508" cy="351295"/>
              </a:xfrm>
              <a:custGeom>
                <a:avLst/>
                <a:gdLst/>
                <a:ahLst/>
                <a:cxnLst>
                  <a:cxn ang="0">
                    <a:pos x="7005" y="5495"/>
                  </a:cxn>
                  <a:cxn ang="0">
                    <a:pos x="6713" y="6026"/>
                  </a:cxn>
                  <a:cxn ang="0">
                    <a:pos x="6406" y="6522"/>
                  </a:cxn>
                  <a:cxn ang="0">
                    <a:pos x="6071" y="6973"/>
                  </a:cxn>
                  <a:cxn ang="0">
                    <a:pos x="5694" y="7372"/>
                  </a:cxn>
                  <a:cxn ang="0">
                    <a:pos x="5262" y="7709"/>
                  </a:cxn>
                  <a:cxn ang="0">
                    <a:pos x="4761" y="7976"/>
                  </a:cxn>
                  <a:cxn ang="0">
                    <a:pos x="4179" y="8167"/>
                  </a:cxn>
                  <a:cxn ang="0">
                    <a:pos x="3628" y="8259"/>
                  </a:cxn>
                  <a:cxn ang="0">
                    <a:pos x="3112" y="8283"/>
                  </a:cxn>
                  <a:cxn ang="0">
                    <a:pos x="2604" y="8243"/>
                  </a:cxn>
                  <a:cxn ang="0">
                    <a:pos x="2111" y="8141"/>
                  </a:cxn>
                  <a:cxn ang="0">
                    <a:pos x="1638" y="7976"/>
                  </a:cxn>
                  <a:cxn ang="0">
                    <a:pos x="1188" y="7749"/>
                  </a:cxn>
                  <a:cxn ang="0">
                    <a:pos x="767" y="7459"/>
                  </a:cxn>
                  <a:cxn ang="0">
                    <a:pos x="379" y="7108"/>
                  </a:cxn>
                  <a:cxn ang="0">
                    <a:pos x="158" y="6744"/>
                  </a:cxn>
                  <a:cxn ang="0">
                    <a:pos x="48" y="6386"/>
                  </a:cxn>
                  <a:cxn ang="0">
                    <a:pos x="3" y="6025"/>
                  </a:cxn>
                  <a:cxn ang="0">
                    <a:pos x="11" y="5665"/>
                  </a:cxn>
                  <a:cxn ang="0">
                    <a:pos x="62" y="5304"/>
                  </a:cxn>
                  <a:cxn ang="0">
                    <a:pos x="143" y="4944"/>
                  </a:cxn>
                  <a:cxn ang="0">
                    <a:pos x="247" y="4587"/>
                  </a:cxn>
                  <a:cxn ang="0">
                    <a:pos x="461" y="3989"/>
                  </a:cxn>
                  <a:cxn ang="0">
                    <a:pos x="797" y="3367"/>
                  </a:cxn>
                  <a:cxn ang="0">
                    <a:pos x="1206" y="2764"/>
                  </a:cxn>
                  <a:cxn ang="0">
                    <a:pos x="1665" y="2196"/>
                  </a:cxn>
                  <a:cxn ang="0">
                    <a:pos x="2158" y="1674"/>
                  </a:cxn>
                  <a:cxn ang="0">
                    <a:pos x="2665" y="1216"/>
                  </a:cxn>
                  <a:cxn ang="0">
                    <a:pos x="3168" y="834"/>
                  </a:cxn>
                  <a:cxn ang="0">
                    <a:pos x="3647" y="541"/>
                  </a:cxn>
                  <a:cxn ang="0">
                    <a:pos x="4116" y="341"/>
                  </a:cxn>
                  <a:cxn ang="0">
                    <a:pos x="4609" y="181"/>
                  </a:cxn>
                  <a:cxn ang="0">
                    <a:pos x="5041" y="73"/>
                  </a:cxn>
                  <a:cxn ang="0">
                    <a:pos x="5434" y="13"/>
                  </a:cxn>
                  <a:cxn ang="0">
                    <a:pos x="5809" y="2"/>
                  </a:cxn>
                  <a:cxn ang="0">
                    <a:pos x="6191" y="37"/>
                  </a:cxn>
                  <a:cxn ang="0">
                    <a:pos x="6599" y="116"/>
                  </a:cxn>
                  <a:cxn ang="0">
                    <a:pos x="7058" y="238"/>
                  </a:cxn>
                  <a:cxn ang="0">
                    <a:pos x="7528" y="385"/>
                  </a:cxn>
                  <a:cxn ang="0">
                    <a:pos x="7833" y="532"/>
                  </a:cxn>
                  <a:cxn ang="0">
                    <a:pos x="8098" y="726"/>
                  </a:cxn>
                  <a:cxn ang="0">
                    <a:pos x="8317" y="962"/>
                  </a:cxn>
                  <a:cxn ang="0">
                    <a:pos x="8486" y="1232"/>
                  </a:cxn>
                  <a:cxn ang="0">
                    <a:pos x="8598" y="1528"/>
                  </a:cxn>
                  <a:cxn ang="0">
                    <a:pos x="8648" y="1842"/>
                  </a:cxn>
                  <a:cxn ang="0">
                    <a:pos x="8629" y="2169"/>
                  </a:cxn>
                  <a:cxn ang="0">
                    <a:pos x="8548" y="2467"/>
                  </a:cxn>
                  <a:cxn ang="0">
                    <a:pos x="8464" y="2669"/>
                  </a:cxn>
                  <a:cxn ang="0">
                    <a:pos x="8342" y="2913"/>
                  </a:cxn>
                  <a:cxn ang="0">
                    <a:pos x="7221" y="5078"/>
                  </a:cxn>
                </a:cxnLst>
                <a:rect l="0" t="0" r="r" b="b"/>
                <a:pathLst>
                  <a:path w="8650" h="8283">
                    <a:moveTo>
                      <a:pt x="7221" y="5078"/>
                    </a:moveTo>
                    <a:lnTo>
                      <a:pt x="7149" y="5218"/>
                    </a:lnTo>
                    <a:lnTo>
                      <a:pt x="7077" y="5358"/>
                    </a:lnTo>
                    <a:lnTo>
                      <a:pt x="7005" y="5495"/>
                    </a:lnTo>
                    <a:lnTo>
                      <a:pt x="6933" y="5630"/>
                    </a:lnTo>
                    <a:lnTo>
                      <a:pt x="6860" y="5765"/>
                    </a:lnTo>
                    <a:lnTo>
                      <a:pt x="6786" y="5897"/>
                    </a:lnTo>
                    <a:lnTo>
                      <a:pt x="6713" y="6026"/>
                    </a:lnTo>
                    <a:lnTo>
                      <a:pt x="6638" y="6154"/>
                    </a:lnTo>
                    <a:lnTo>
                      <a:pt x="6562" y="6279"/>
                    </a:lnTo>
                    <a:lnTo>
                      <a:pt x="6484" y="6402"/>
                    </a:lnTo>
                    <a:lnTo>
                      <a:pt x="6406" y="6522"/>
                    </a:lnTo>
                    <a:lnTo>
                      <a:pt x="6326" y="6639"/>
                    </a:lnTo>
                    <a:lnTo>
                      <a:pt x="6243" y="6753"/>
                    </a:lnTo>
                    <a:lnTo>
                      <a:pt x="6158" y="6865"/>
                    </a:lnTo>
                    <a:lnTo>
                      <a:pt x="6071" y="6973"/>
                    </a:lnTo>
                    <a:lnTo>
                      <a:pt x="5981" y="7078"/>
                    </a:lnTo>
                    <a:lnTo>
                      <a:pt x="5889" y="7179"/>
                    </a:lnTo>
                    <a:lnTo>
                      <a:pt x="5793" y="7277"/>
                    </a:lnTo>
                    <a:lnTo>
                      <a:pt x="5694" y="7372"/>
                    </a:lnTo>
                    <a:lnTo>
                      <a:pt x="5592" y="7461"/>
                    </a:lnTo>
                    <a:lnTo>
                      <a:pt x="5485" y="7548"/>
                    </a:lnTo>
                    <a:lnTo>
                      <a:pt x="5375" y="7630"/>
                    </a:lnTo>
                    <a:lnTo>
                      <a:pt x="5262" y="7709"/>
                    </a:lnTo>
                    <a:lnTo>
                      <a:pt x="5144" y="7782"/>
                    </a:lnTo>
                    <a:lnTo>
                      <a:pt x="5021" y="7852"/>
                    </a:lnTo>
                    <a:lnTo>
                      <a:pt x="4894" y="7916"/>
                    </a:lnTo>
                    <a:lnTo>
                      <a:pt x="4761" y="7976"/>
                    </a:lnTo>
                    <a:lnTo>
                      <a:pt x="4624" y="8031"/>
                    </a:lnTo>
                    <a:lnTo>
                      <a:pt x="4481" y="8082"/>
                    </a:lnTo>
                    <a:lnTo>
                      <a:pt x="4334" y="8127"/>
                    </a:lnTo>
                    <a:lnTo>
                      <a:pt x="4179" y="8167"/>
                    </a:lnTo>
                    <a:lnTo>
                      <a:pt x="4019" y="8201"/>
                    </a:lnTo>
                    <a:lnTo>
                      <a:pt x="3888" y="8225"/>
                    </a:lnTo>
                    <a:lnTo>
                      <a:pt x="3758" y="8244"/>
                    </a:lnTo>
                    <a:lnTo>
                      <a:pt x="3628" y="8259"/>
                    </a:lnTo>
                    <a:lnTo>
                      <a:pt x="3498" y="8272"/>
                    </a:lnTo>
                    <a:lnTo>
                      <a:pt x="3369" y="8280"/>
                    </a:lnTo>
                    <a:lnTo>
                      <a:pt x="3240" y="8283"/>
                    </a:lnTo>
                    <a:lnTo>
                      <a:pt x="3112" y="8283"/>
                    </a:lnTo>
                    <a:lnTo>
                      <a:pt x="2984" y="8279"/>
                    </a:lnTo>
                    <a:lnTo>
                      <a:pt x="2857" y="8270"/>
                    </a:lnTo>
                    <a:lnTo>
                      <a:pt x="2729" y="8259"/>
                    </a:lnTo>
                    <a:lnTo>
                      <a:pt x="2604" y="8243"/>
                    </a:lnTo>
                    <a:lnTo>
                      <a:pt x="2479" y="8224"/>
                    </a:lnTo>
                    <a:lnTo>
                      <a:pt x="2355" y="8200"/>
                    </a:lnTo>
                    <a:lnTo>
                      <a:pt x="2233" y="8173"/>
                    </a:lnTo>
                    <a:lnTo>
                      <a:pt x="2111" y="8141"/>
                    </a:lnTo>
                    <a:lnTo>
                      <a:pt x="1991" y="8106"/>
                    </a:lnTo>
                    <a:lnTo>
                      <a:pt x="1872" y="8067"/>
                    </a:lnTo>
                    <a:lnTo>
                      <a:pt x="1755" y="8023"/>
                    </a:lnTo>
                    <a:lnTo>
                      <a:pt x="1638" y="7976"/>
                    </a:lnTo>
                    <a:lnTo>
                      <a:pt x="1523" y="7925"/>
                    </a:lnTo>
                    <a:lnTo>
                      <a:pt x="1410" y="7871"/>
                    </a:lnTo>
                    <a:lnTo>
                      <a:pt x="1298" y="7812"/>
                    </a:lnTo>
                    <a:lnTo>
                      <a:pt x="1188" y="7749"/>
                    </a:lnTo>
                    <a:lnTo>
                      <a:pt x="1080" y="7683"/>
                    </a:lnTo>
                    <a:lnTo>
                      <a:pt x="974" y="7612"/>
                    </a:lnTo>
                    <a:lnTo>
                      <a:pt x="869" y="7538"/>
                    </a:lnTo>
                    <a:lnTo>
                      <a:pt x="767" y="7459"/>
                    </a:lnTo>
                    <a:lnTo>
                      <a:pt x="667" y="7378"/>
                    </a:lnTo>
                    <a:lnTo>
                      <a:pt x="568" y="7291"/>
                    </a:lnTo>
                    <a:lnTo>
                      <a:pt x="473" y="7202"/>
                    </a:lnTo>
                    <a:lnTo>
                      <a:pt x="379" y="7108"/>
                    </a:lnTo>
                    <a:lnTo>
                      <a:pt x="288" y="7011"/>
                    </a:lnTo>
                    <a:lnTo>
                      <a:pt x="239" y="6921"/>
                    </a:lnTo>
                    <a:lnTo>
                      <a:pt x="196" y="6832"/>
                    </a:lnTo>
                    <a:lnTo>
                      <a:pt x="158" y="6744"/>
                    </a:lnTo>
                    <a:lnTo>
                      <a:pt x="123" y="6654"/>
                    </a:lnTo>
                    <a:lnTo>
                      <a:pt x="94" y="6565"/>
                    </a:lnTo>
                    <a:lnTo>
                      <a:pt x="69" y="6475"/>
                    </a:lnTo>
                    <a:lnTo>
                      <a:pt x="48" y="6386"/>
                    </a:lnTo>
                    <a:lnTo>
                      <a:pt x="32" y="6296"/>
                    </a:lnTo>
                    <a:lnTo>
                      <a:pt x="18" y="6205"/>
                    </a:lnTo>
                    <a:lnTo>
                      <a:pt x="9" y="6116"/>
                    </a:lnTo>
                    <a:lnTo>
                      <a:pt x="3" y="6025"/>
                    </a:lnTo>
                    <a:lnTo>
                      <a:pt x="0" y="5936"/>
                    </a:lnTo>
                    <a:lnTo>
                      <a:pt x="1" y="5845"/>
                    </a:lnTo>
                    <a:lnTo>
                      <a:pt x="4" y="5755"/>
                    </a:lnTo>
                    <a:lnTo>
                      <a:pt x="11" y="5665"/>
                    </a:lnTo>
                    <a:lnTo>
                      <a:pt x="20" y="5574"/>
                    </a:lnTo>
                    <a:lnTo>
                      <a:pt x="32" y="5484"/>
                    </a:lnTo>
                    <a:lnTo>
                      <a:pt x="46" y="5394"/>
                    </a:lnTo>
                    <a:lnTo>
                      <a:pt x="62" y="5304"/>
                    </a:lnTo>
                    <a:lnTo>
                      <a:pt x="79" y="5214"/>
                    </a:lnTo>
                    <a:lnTo>
                      <a:pt x="100" y="5125"/>
                    </a:lnTo>
                    <a:lnTo>
                      <a:pt x="121" y="5034"/>
                    </a:lnTo>
                    <a:lnTo>
                      <a:pt x="143" y="4944"/>
                    </a:lnTo>
                    <a:lnTo>
                      <a:pt x="168" y="4855"/>
                    </a:lnTo>
                    <a:lnTo>
                      <a:pt x="193" y="4765"/>
                    </a:lnTo>
                    <a:lnTo>
                      <a:pt x="220" y="4677"/>
                    </a:lnTo>
                    <a:lnTo>
                      <a:pt x="247" y="4587"/>
                    </a:lnTo>
                    <a:lnTo>
                      <a:pt x="275" y="4499"/>
                    </a:lnTo>
                    <a:lnTo>
                      <a:pt x="332" y="4322"/>
                    </a:lnTo>
                    <a:lnTo>
                      <a:pt x="389" y="4146"/>
                    </a:lnTo>
                    <a:lnTo>
                      <a:pt x="461" y="3989"/>
                    </a:lnTo>
                    <a:lnTo>
                      <a:pt x="537" y="3832"/>
                    </a:lnTo>
                    <a:lnTo>
                      <a:pt x="619" y="3676"/>
                    </a:lnTo>
                    <a:lnTo>
                      <a:pt x="706" y="3521"/>
                    </a:lnTo>
                    <a:lnTo>
                      <a:pt x="797" y="3367"/>
                    </a:lnTo>
                    <a:lnTo>
                      <a:pt x="894" y="3213"/>
                    </a:lnTo>
                    <a:lnTo>
                      <a:pt x="993" y="3063"/>
                    </a:lnTo>
                    <a:lnTo>
                      <a:pt x="1098" y="2912"/>
                    </a:lnTo>
                    <a:lnTo>
                      <a:pt x="1206" y="2764"/>
                    </a:lnTo>
                    <a:lnTo>
                      <a:pt x="1317" y="2618"/>
                    </a:lnTo>
                    <a:lnTo>
                      <a:pt x="1429" y="2474"/>
                    </a:lnTo>
                    <a:lnTo>
                      <a:pt x="1546" y="2334"/>
                    </a:lnTo>
                    <a:lnTo>
                      <a:pt x="1665" y="2196"/>
                    </a:lnTo>
                    <a:lnTo>
                      <a:pt x="1786" y="2060"/>
                    </a:lnTo>
                    <a:lnTo>
                      <a:pt x="1908" y="1928"/>
                    </a:lnTo>
                    <a:lnTo>
                      <a:pt x="2033" y="1800"/>
                    </a:lnTo>
                    <a:lnTo>
                      <a:pt x="2158" y="1674"/>
                    </a:lnTo>
                    <a:lnTo>
                      <a:pt x="2284" y="1553"/>
                    </a:lnTo>
                    <a:lnTo>
                      <a:pt x="2411" y="1436"/>
                    </a:lnTo>
                    <a:lnTo>
                      <a:pt x="2538" y="1324"/>
                    </a:lnTo>
                    <a:lnTo>
                      <a:pt x="2665" y="1216"/>
                    </a:lnTo>
                    <a:lnTo>
                      <a:pt x="2791" y="1113"/>
                    </a:lnTo>
                    <a:lnTo>
                      <a:pt x="2919" y="1014"/>
                    </a:lnTo>
                    <a:lnTo>
                      <a:pt x="3044" y="921"/>
                    </a:lnTo>
                    <a:lnTo>
                      <a:pt x="3168" y="834"/>
                    </a:lnTo>
                    <a:lnTo>
                      <a:pt x="3291" y="751"/>
                    </a:lnTo>
                    <a:lnTo>
                      <a:pt x="3412" y="675"/>
                    </a:lnTo>
                    <a:lnTo>
                      <a:pt x="3530" y="605"/>
                    </a:lnTo>
                    <a:lnTo>
                      <a:pt x="3647" y="541"/>
                    </a:lnTo>
                    <a:lnTo>
                      <a:pt x="3761" y="484"/>
                    </a:lnTo>
                    <a:lnTo>
                      <a:pt x="3872" y="434"/>
                    </a:lnTo>
                    <a:lnTo>
                      <a:pt x="3980" y="390"/>
                    </a:lnTo>
                    <a:lnTo>
                      <a:pt x="4116" y="341"/>
                    </a:lnTo>
                    <a:lnTo>
                      <a:pt x="4246" y="296"/>
                    </a:lnTo>
                    <a:lnTo>
                      <a:pt x="4371" y="256"/>
                    </a:lnTo>
                    <a:lnTo>
                      <a:pt x="4493" y="217"/>
                    </a:lnTo>
                    <a:lnTo>
                      <a:pt x="4609" y="181"/>
                    </a:lnTo>
                    <a:lnTo>
                      <a:pt x="4723" y="150"/>
                    </a:lnTo>
                    <a:lnTo>
                      <a:pt x="4832" y="121"/>
                    </a:lnTo>
                    <a:lnTo>
                      <a:pt x="4938" y="96"/>
                    </a:lnTo>
                    <a:lnTo>
                      <a:pt x="5041" y="73"/>
                    </a:lnTo>
                    <a:lnTo>
                      <a:pt x="5143" y="53"/>
                    </a:lnTo>
                    <a:lnTo>
                      <a:pt x="5241" y="37"/>
                    </a:lnTo>
                    <a:lnTo>
                      <a:pt x="5339" y="24"/>
                    </a:lnTo>
                    <a:lnTo>
                      <a:pt x="5434" y="13"/>
                    </a:lnTo>
                    <a:lnTo>
                      <a:pt x="5529" y="6"/>
                    </a:lnTo>
                    <a:lnTo>
                      <a:pt x="5622" y="2"/>
                    </a:lnTo>
                    <a:lnTo>
                      <a:pt x="5716" y="0"/>
                    </a:lnTo>
                    <a:lnTo>
                      <a:pt x="5809" y="2"/>
                    </a:lnTo>
                    <a:lnTo>
                      <a:pt x="5904" y="6"/>
                    </a:lnTo>
                    <a:lnTo>
                      <a:pt x="5999" y="13"/>
                    </a:lnTo>
                    <a:lnTo>
                      <a:pt x="6094" y="24"/>
                    </a:lnTo>
                    <a:lnTo>
                      <a:pt x="6191" y="37"/>
                    </a:lnTo>
                    <a:lnTo>
                      <a:pt x="6289" y="52"/>
                    </a:lnTo>
                    <a:lnTo>
                      <a:pt x="6390" y="70"/>
                    </a:lnTo>
                    <a:lnTo>
                      <a:pt x="6494" y="92"/>
                    </a:lnTo>
                    <a:lnTo>
                      <a:pt x="6599" y="116"/>
                    </a:lnTo>
                    <a:lnTo>
                      <a:pt x="6708" y="143"/>
                    </a:lnTo>
                    <a:lnTo>
                      <a:pt x="6821" y="172"/>
                    </a:lnTo>
                    <a:lnTo>
                      <a:pt x="6937" y="204"/>
                    </a:lnTo>
                    <a:lnTo>
                      <a:pt x="7058" y="238"/>
                    </a:lnTo>
                    <a:lnTo>
                      <a:pt x="7183" y="275"/>
                    </a:lnTo>
                    <a:lnTo>
                      <a:pt x="7312" y="316"/>
                    </a:lnTo>
                    <a:lnTo>
                      <a:pt x="7447" y="357"/>
                    </a:lnTo>
                    <a:lnTo>
                      <a:pt x="7528" y="385"/>
                    </a:lnTo>
                    <a:lnTo>
                      <a:pt x="7609" y="417"/>
                    </a:lnTo>
                    <a:lnTo>
                      <a:pt x="7686" y="452"/>
                    </a:lnTo>
                    <a:lnTo>
                      <a:pt x="7760" y="490"/>
                    </a:lnTo>
                    <a:lnTo>
                      <a:pt x="7833" y="532"/>
                    </a:lnTo>
                    <a:lnTo>
                      <a:pt x="7903" y="575"/>
                    </a:lnTo>
                    <a:lnTo>
                      <a:pt x="7971" y="623"/>
                    </a:lnTo>
                    <a:lnTo>
                      <a:pt x="8036" y="673"/>
                    </a:lnTo>
                    <a:lnTo>
                      <a:pt x="8098" y="726"/>
                    </a:lnTo>
                    <a:lnTo>
                      <a:pt x="8158" y="782"/>
                    </a:lnTo>
                    <a:lnTo>
                      <a:pt x="8214" y="840"/>
                    </a:lnTo>
                    <a:lnTo>
                      <a:pt x="8267" y="900"/>
                    </a:lnTo>
                    <a:lnTo>
                      <a:pt x="8317" y="962"/>
                    </a:lnTo>
                    <a:lnTo>
                      <a:pt x="8365" y="1027"/>
                    </a:lnTo>
                    <a:lnTo>
                      <a:pt x="8409" y="1093"/>
                    </a:lnTo>
                    <a:lnTo>
                      <a:pt x="8449" y="1162"/>
                    </a:lnTo>
                    <a:lnTo>
                      <a:pt x="8486" y="1232"/>
                    </a:lnTo>
                    <a:lnTo>
                      <a:pt x="8519" y="1304"/>
                    </a:lnTo>
                    <a:lnTo>
                      <a:pt x="8550" y="1377"/>
                    </a:lnTo>
                    <a:lnTo>
                      <a:pt x="8575" y="1452"/>
                    </a:lnTo>
                    <a:lnTo>
                      <a:pt x="8598" y="1528"/>
                    </a:lnTo>
                    <a:lnTo>
                      <a:pt x="8617" y="1605"/>
                    </a:lnTo>
                    <a:lnTo>
                      <a:pt x="8631" y="1684"/>
                    </a:lnTo>
                    <a:lnTo>
                      <a:pt x="8641" y="1763"/>
                    </a:lnTo>
                    <a:lnTo>
                      <a:pt x="8648" y="1842"/>
                    </a:lnTo>
                    <a:lnTo>
                      <a:pt x="8650" y="1924"/>
                    </a:lnTo>
                    <a:lnTo>
                      <a:pt x="8648" y="2005"/>
                    </a:lnTo>
                    <a:lnTo>
                      <a:pt x="8640" y="2087"/>
                    </a:lnTo>
                    <a:lnTo>
                      <a:pt x="8629" y="2169"/>
                    </a:lnTo>
                    <a:lnTo>
                      <a:pt x="8613" y="2252"/>
                    </a:lnTo>
                    <a:lnTo>
                      <a:pt x="8592" y="2334"/>
                    </a:lnTo>
                    <a:lnTo>
                      <a:pt x="8566" y="2415"/>
                    </a:lnTo>
                    <a:lnTo>
                      <a:pt x="8548" y="2467"/>
                    </a:lnTo>
                    <a:lnTo>
                      <a:pt x="8529" y="2518"/>
                    </a:lnTo>
                    <a:lnTo>
                      <a:pt x="8508" y="2569"/>
                    </a:lnTo>
                    <a:lnTo>
                      <a:pt x="8487" y="2619"/>
                    </a:lnTo>
                    <a:lnTo>
                      <a:pt x="8464" y="2669"/>
                    </a:lnTo>
                    <a:lnTo>
                      <a:pt x="8441" y="2719"/>
                    </a:lnTo>
                    <a:lnTo>
                      <a:pt x="8417" y="2768"/>
                    </a:lnTo>
                    <a:lnTo>
                      <a:pt x="8392" y="2816"/>
                    </a:lnTo>
                    <a:lnTo>
                      <a:pt x="8342" y="2913"/>
                    </a:lnTo>
                    <a:lnTo>
                      <a:pt x="8291" y="3010"/>
                    </a:lnTo>
                    <a:lnTo>
                      <a:pt x="8239" y="3106"/>
                    </a:lnTo>
                    <a:lnTo>
                      <a:pt x="8188" y="3203"/>
                    </a:lnTo>
                    <a:lnTo>
                      <a:pt x="7221" y="5078"/>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4" name="Freeform 35"/>
              <p:cNvSpPr>
                <a:spLocks/>
              </p:cNvSpPr>
              <p:nvPr/>
            </p:nvSpPr>
            <p:spPr bwMode="auto">
              <a:xfrm rot="5650411">
                <a:off x="6371604" y="2220780"/>
                <a:ext cx="171005" cy="229318"/>
              </a:xfrm>
              <a:custGeom>
                <a:avLst/>
                <a:gdLst/>
                <a:ahLst/>
                <a:cxnLst>
                  <a:cxn ang="0">
                    <a:pos x="6964" y="1890"/>
                  </a:cxn>
                  <a:cxn ang="0">
                    <a:pos x="7320" y="1206"/>
                  </a:cxn>
                  <a:cxn ang="0">
                    <a:pos x="7676" y="519"/>
                  </a:cxn>
                  <a:cxn ang="0">
                    <a:pos x="5809" y="1846"/>
                  </a:cxn>
                  <a:cxn ang="0">
                    <a:pos x="5586" y="2078"/>
                  </a:cxn>
                  <a:cxn ang="0">
                    <a:pos x="5367" y="2295"/>
                  </a:cxn>
                  <a:cxn ang="0">
                    <a:pos x="5146" y="2495"/>
                  </a:cxn>
                  <a:cxn ang="0">
                    <a:pos x="4921" y="2679"/>
                  </a:cxn>
                  <a:cxn ang="0">
                    <a:pos x="4689" y="2841"/>
                  </a:cxn>
                  <a:cxn ang="0">
                    <a:pos x="4446" y="2984"/>
                  </a:cxn>
                  <a:cxn ang="0">
                    <a:pos x="4187" y="3103"/>
                  </a:cxn>
                  <a:cxn ang="0">
                    <a:pos x="3911" y="3198"/>
                  </a:cxn>
                  <a:cxn ang="0">
                    <a:pos x="3613" y="3266"/>
                  </a:cxn>
                  <a:cxn ang="0">
                    <a:pos x="3290" y="3306"/>
                  </a:cxn>
                  <a:cxn ang="0">
                    <a:pos x="2965" y="3317"/>
                  </a:cxn>
                  <a:cxn ang="0">
                    <a:pos x="2636" y="3305"/>
                  </a:cxn>
                  <a:cxn ang="0">
                    <a:pos x="2302" y="3268"/>
                  </a:cxn>
                  <a:cxn ang="0">
                    <a:pos x="1967" y="3207"/>
                  </a:cxn>
                  <a:cxn ang="0">
                    <a:pos x="1640" y="3122"/>
                  </a:cxn>
                  <a:cxn ang="0">
                    <a:pos x="1327" y="3013"/>
                  </a:cxn>
                  <a:cxn ang="0">
                    <a:pos x="1035" y="2879"/>
                  </a:cxn>
                  <a:cxn ang="0">
                    <a:pos x="771" y="2720"/>
                  </a:cxn>
                  <a:cxn ang="0">
                    <a:pos x="543" y="2537"/>
                  </a:cxn>
                  <a:cxn ang="0">
                    <a:pos x="357" y="2327"/>
                  </a:cxn>
                  <a:cxn ang="0">
                    <a:pos x="221" y="2092"/>
                  </a:cxn>
                  <a:cxn ang="0">
                    <a:pos x="162" y="2293"/>
                  </a:cxn>
                  <a:cxn ang="0">
                    <a:pos x="109" y="2495"/>
                  </a:cxn>
                  <a:cxn ang="0">
                    <a:pos x="63" y="2699"/>
                  </a:cxn>
                  <a:cxn ang="0">
                    <a:pos x="29" y="2902"/>
                  </a:cxn>
                  <a:cxn ang="0">
                    <a:pos x="8" y="3107"/>
                  </a:cxn>
                  <a:cxn ang="0">
                    <a:pos x="0" y="3311"/>
                  </a:cxn>
                  <a:cxn ang="0">
                    <a:pos x="12" y="3514"/>
                  </a:cxn>
                  <a:cxn ang="0">
                    <a:pos x="42" y="3716"/>
                  </a:cxn>
                  <a:cxn ang="0">
                    <a:pos x="96" y="3914"/>
                  </a:cxn>
                  <a:cxn ang="0">
                    <a:pos x="173" y="4111"/>
                  </a:cxn>
                  <a:cxn ang="0">
                    <a:pos x="318" y="4323"/>
                  </a:cxn>
                  <a:cxn ang="0">
                    <a:pos x="568" y="4557"/>
                  </a:cxn>
                  <a:cxn ang="0">
                    <a:pos x="838" y="4766"/>
                  </a:cxn>
                  <a:cxn ang="0">
                    <a:pos x="1128" y="4948"/>
                  </a:cxn>
                  <a:cxn ang="0">
                    <a:pos x="1435" y="5102"/>
                  </a:cxn>
                  <a:cxn ang="0">
                    <a:pos x="1759" y="5226"/>
                  </a:cxn>
                  <a:cxn ang="0">
                    <a:pos x="2098" y="5319"/>
                  </a:cxn>
                  <a:cxn ang="0">
                    <a:pos x="2451" y="5380"/>
                  </a:cxn>
                  <a:cxn ang="0">
                    <a:pos x="2817" y="5406"/>
                  </a:cxn>
                  <a:cxn ang="0">
                    <a:pos x="3193" y="5398"/>
                  </a:cxn>
                  <a:cxn ang="0">
                    <a:pos x="3580" y="5353"/>
                  </a:cxn>
                  <a:cxn ang="0">
                    <a:pos x="3998" y="5262"/>
                  </a:cxn>
                  <a:cxn ang="0">
                    <a:pos x="4394" y="5124"/>
                  </a:cxn>
                  <a:cxn ang="0">
                    <a:pos x="4746" y="4945"/>
                  </a:cxn>
                  <a:cxn ang="0">
                    <a:pos x="5064" y="4728"/>
                  </a:cxn>
                  <a:cxn ang="0">
                    <a:pos x="5350" y="4476"/>
                  </a:cxn>
                  <a:cxn ang="0">
                    <a:pos x="5610" y="4190"/>
                  </a:cxn>
                  <a:cxn ang="0">
                    <a:pos x="5852" y="3873"/>
                  </a:cxn>
                  <a:cxn ang="0">
                    <a:pos x="6079" y="3527"/>
                  </a:cxn>
                  <a:cxn ang="0">
                    <a:pos x="6298" y="3156"/>
                  </a:cxn>
                  <a:cxn ang="0">
                    <a:pos x="6513" y="2760"/>
                  </a:cxn>
                  <a:cxn ang="0">
                    <a:pos x="6731" y="2343"/>
                  </a:cxn>
                </a:cxnLst>
                <a:rect l="0" t="0" r="r" b="b"/>
                <a:pathLst>
                  <a:path w="7676" h="5407">
                    <a:moveTo>
                      <a:pt x="6731" y="2343"/>
                    </a:moveTo>
                    <a:lnTo>
                      <a:pt x="6848" y="2117"/>
                    </a:lnTo>
                    <a:lnTo>
                      <a:pt x="6964" y="1890"/>
                    </a:lnTo>
                    <a:lnTo>
                      <a:pt x="7083" y="1663"/>
                    </a:lnTo>
                    <a:lnTo>
                      <a:pt x="7201" y="1435"/>
                    </a:lnTo>
                    <a:lnTo>
                      <a:pt x="7320" y="1206"/>
                    </a:lnTo>
                    <a:lnTo>
                      <a:pt x="7439" y="977"/>
                    </a:lnTo>
                    <a:lnTo>
                      <a:pt x="7558" y="748"/>
                    </a:lnTo>
                    <a:lnTo>
                      <a:pt x="7676" y="519"/>
                    </a:lnTo>
                    <a:lnTo>
                      <a:pt x="7537" y="0"/>
                    </a:lnTo>
                    <a:lnTo>
                      <a:pt x="5884" y="1766"/>
                    </a:lnTo>
                    <a:lnTo>
                      <a:pt x="5809" y="1846"/>
                    </a:lnTo>
                    <a:lnTo>
                      <a:pt x="5733" y="1924"/>
                    </a:lnTo>
                    <a:lnTo>
                      <a:pt x="5659" y="2002"/>
                    </a:lnTo>
                    <a:lnTo>
                      <a:pt x="5586" y="2078"/>
                    </a:lnTo>
                    <a:lnTo>
                      <a:pt x="5513" y="2151"/>
                    </a:lnTo>
                    <a:lnTo>
                      <a:pt x="5440" y="2224"/>
                    </a:lnTo>
                    <a:lnTo>
                      <a:pt x="5367" y="2295"/>
                    </a:lnTo>
                    <a:lnTo>
                      <a:pt x="5293" y="2363"/>
                    </a:lnTo>
                    <a:lnTo>
                      <a:pt x="5219" y="2430"/>
                    </a:lnTo>
                    <a:lnTo>
                      <a:pt x="5146" y="2495"/>
                    </a:lnTo>
                    <a:lnTo>
                      <a:pt x="5072" y="2558"/>
                    </a:lnTo>
                    <a:lnTo>
                      <a:pt x="4997" y="2620"/>
                    </a:lnTo>
                    <a:lnTo>
                      <a:pt x="4921" y="2679"/>
                    </a:lnTo>
                    <a:lnTo>
                      <a:pt x="4845" y="2736"/>
                    </a:lnTo>
                    <a:lnTo>
                      <a:pt x="4767" y="2790"/>
                    </a:lnTo>
                    <a:lnTo>
                      <a:pt x="4689" y="2841"/>
                    </a:lnTo>
                    <a:lnTo>
                      <a:pt x="4609" y="2891"/>
                    </a:lnTo>
                    <a:lnTo>
                      <a:pt x="4528" y="2939"/>
                    </a:lnTo>
                    <a:lnTo>
                      <a:pt x="4446" y="2984"/>
                    </a:lnTo>
                    <a:lnTo>
                      <a:pt x="4361" y="3026"/>
                    </a:lnTo>
                    <a:lnTo>
                      <a:pt x="4275" y="3065"/>
                    </a:lnTo>
                    <a:lnTo>
                      <a:pt x="4187" y="3103"/>
                    </a:lnTo>
                    <a:lnTo>
                      <a:pt x="4097" y="3138"/>
                    </a:lnTo>
                    <a:lnTo>
                      <a:pt x="4005" y="3168"/>
                    </a:lnTo>
                    <a:lnTo>
                      <a:pt x="3911" y="3198"/>
                    </a:lnTo>
                    <a:lnTo>
                      <a:pt x="3813" y="3223"/>
                    </a:lnTo>
                    <a:lnTo>
                      <a:pt x="3715" y="3245"/>
                    </a:lnTo>
                    <a:lnTo>
                      <a:pt x="3613" y="3266"/>
                    </a:lnTo>
                    <a:lnTo>
                      <a:pt x="3507" y="3282"/>
                    </a:lnTo>
                    <a:lnTo>
                      <a:pt x="3401" y="3295"/>
                    </a:lnTo>
                    <a:lnTo>
                      <a:pt x="3290" y="3306"/>
                    </a:lnTo>
                    <a:lnTo>
                      <a:pt x="3176" y="3313"/>
                    </a:lnTo>
                    <a:lnTo>
                      <a:pt x="3071" y="3317"/>
                    </a:lnTo>
                    <a:lnTo>
                      <a:pt x="2965" y="3317"/>
                    </a:lnTo>
                    <a:lnTo>
                      <a:pt x="2856" y="3316"/>
                    </a:lnTo>
                    <a:lnTo>
                      <a:pt x="2747" y="3312"/>
                    </a:lnTo>
                    <a:lnTo>
                      <a:pt x="2636" y="3305"/>
                    </a:lnTo>
                    <a:lnTo>
                      <a:pt x="2525" y="3294"/>
                    </a:lnTo>
                    <a:lnTo>
                      <a:pt x="2414" y="3282"/>
                    </a:lnTo>
                    <a:lnTo>
                      <a:pt x="2302" y="3268"/>
                    </a:lnTo>
                    <a:lnTo>
                      <a:pt x="2190" y="3250"/>
                    </a:lnTo>
                    <a:lnTo>
                      <a:pt x="2078" y="3230"/>
                    </a:lnTo>
                    <a:lnTo>
                      <a:pt x="1967" y="3207"/>
                    </a:lnTo>
                    <a:lnTo>
                      <a:pt x="1857" y="3181"/>
                    </a:lnTo>
                    <a:lnTo>
                      <a:pt x="1748" y="3153"/>
                    </a:lnTo>
                    <a:lnTo>
                      <a:pt x="1640" y="3122"/>
                    </a:lnTo>
                    <a:lnTo>
                      <a:pt x="1533" y="3089"/>
                    </a:lnTo>
                    <a:lnTo>
                      <a:pt x="1430" y="3052"/>
                    </a:lnTo>
                    <a:lnTo>
                      <a:pt x="1327" y="3013"/>
                    </a:lnTo>
                    <a:lnTo>
                      <a:pt x="1226" y="2972"/>
                    </a:lnTo>
                    <a:lnTo>
                      <a:pt x="1130" y="2927"/>
                    </a:lnTo>
                    <a:lnTo>
                      <a:pt x="1035" y="2879"/>
                    </a:lnTo>
                    <a:lnTo>
                      <a:pt x="944" y="2829"/>
                    </a:lnTo>
                    <a:lnTo>
                      <a:pt x="855" y="2776"/>
                    </a:lnTo>
                    <a:lnTo>
                      <a:pt x="771" y="2720"/>
                    </a:lnTo>
                    <a:lnTo>
                      <a:pt x="691" y="2662"/>
                    </a:lnTo>
                    <a:lnTo>
                      <a:pt x="614" y="2601"/>
                    </a:lnTo>
                    <a:lnTo>
                      <a:pt x="543" y="2537"/>
                    </a:lnTo>
                    <a:lnTo>
                      <a:pt x="476" y="2470"/>
                    </a:lnTo>
                    <a:lnTo>
                      <a:pt x="414" y="2401"/>
                    </a:lnTo>
                    <a:lnTo>
                      <a:pt x="357" y="2327"/>
                    </a:lnTo>
                    <a:lnTo>
                      <a:pt x="306" y="2252"/>
                    </a:lnTo>
                    <a:lnTo>
                      <a:pt x="261" y="2174"/>
                    </a:lnTo>
                    <a:lnTo>
                      <a:pt x="221" y="2092"/>
                    </a:lnTo>
                    <a:lnTo>
                      <a:pt x="201" y="2160"/>
                    </a:lnTo>
                    <a:lnTo>
                      <a:pt x="181" y="2226"/>
                    </a:lnTo>
                    <a:lnTo>
                      <a:pt x="162" y="2293"/>
                    </a:lnTo>
                    <a:lnTo>
                      <a:pt x="144" y="2360"/>
                    </a:lnTo>
                    <a:lnTo>
                      <a:pt x="125" y="2427"/>
                    </a:lnTo>
                    <a:lnTo>
                      <a:pt x="109" y="2495"/>
                    </a:lnTo>
                    <a:lnTo>
                      <a:pt x="93" y="2563"/>
                    </a:lnTo>
                    <a:lnTo>
                      <a:pt x="78" y="2631"/>
                    </a:lnTo>
                    <a:lnTo>
                      <a:pt x="63" y="2699"/>
                    </a:lnTo>
                    <a:lnTo>
                      <a:pt x="51" y="2766"/>
                    </a:lnTo>
                    <a:lnTo>
                      <a:pt x="39" y="2834"/>
                    </a:lnTo>
                    <a:lnTo>
                      <a:pt x="29" y="2902"/>
                    </a:lnTo>
                    <a:lnTo>
                      <a:pt x="21" y="2971"/>
                    </a:lnTo>
                    <a:lnTo>
                      <a:pt x="14" y="3039"/>
                    </a:lnTo>
                    <a:lnTo>
                      <a:pt x="8" y="3107"/>
                    </a:lnTo>
                    <a:lnTo>
                      <a:pt x="3" y="3175"/>
                    </a:lnTo>
                    <a:lnTo>
                      <a:pt x="1" y="3243"/>
                    </a:lnTo>
                    <a:lnTo>
                      <a:pt x="0" y="3311"/>
                    </a:lnTo>
                    <a:lnTo>
                      <a:pt x="2" y="3379"/>
                    </a:lnTo>
                    <a:lnTo>
                      <a:pt x="6" y="3446"/>
                    </a:lnTo>
                    <a:lnTo>
                      <a:pt x="12" y="3514"/>
                    </a:lnTo>
                    <a:lnTo>
                      <a:pt x="20" y="3581"/>
                    </a:lnTo>
                    <a:lnTo>
                      <a:pt x="30" y="3649"/>
                    </a:lnTo>
                    <a:lnTo>
                      <a:pt x="42" y="3716"/>
                    </a:lnTo>
                    <a:lnTo>
                      <a:pt x="57" y="3782"/>
                    </a:lnTo>
                    <a:lnTo>
                      <a:pt x="76" y="3848"/>
                    </a:lnTo>
                    <a:lnTo>
                      <a:pt x="96" y="3914"/>
                    </a:lnTo>
                    <a:lnTo>
                      <a:pt x="118" y="3980"/>
                    </a:lnTo>
                    <a:lnTo>
                      <a:pt x="145" y="4045"/>
                    </a:lnTo>
                    <a:lnTo>
                      <a:pt x="173" y="4111"/>
                    </a:lnTo>
                    <a:lnTo>
                      <a:pt x="205" y="4176"/>
                    </a:lnTo>
                    <a:lnTo>
                      <a:pt x="239" y="4240"/>
                    </a:lnTo>
                    <a:lnTo>
                      <a:pt x="318" y="4323"/>
                    </a:lnTo>
                    <a:lnTo>
                      <a:pt x="399" y="4405"/>
                    </a:lnTo>
                    <a:lnTo>
                      <a:pt x="482" y="4482"/>
                    </a:lnTo>
                    <a:lnTo>
                      <a:pt x="568" y="4557"/>
                    </a:lnTo>
                    <a:lnTo>
                      <a:pt x="655" y="4630"/>
                    </a:lnTo>
                    <a:lnTo>
                      <a:pt x="745" y="4700"/>
                    </a:lnTo>
                    <a:lnTo>
                      <a:pt x="838" y="4766"/>
                    </a:lnTo>
                    <a:lnTo>
                      <a:pt x="933" y="4830"/>
                    </a:lnTo>
                    <a:lnTo>
                      <a:pt x="1029" y="4890"/>
                    </a:lnTo>
                    <a:lnTo>
                      <a:pt x="1128" y="4948"/>
                    </a:lnTo>
                    <a:lnTo>
                      <a:pt x="1228" y="5002"/>
                    </a:lnTo>
                    <a:lnTo>
                      <a:pt x="1331" y="5054"/>
                    </a:lnTo>
                    <a:lnTo>
                      <a:pt x="1435" y="5102"/>
                    </a:lnTo>
                    <a:lnTo>
                      <a:pt x="1541" y="5147"/>
                    </a:lnTo>
                    <a:lnTo>
                      <a:pt x="1649" y="5187"/>
                    </a:lnTo>
                    <a:lnTo>
                      <a:pt x="1759" y="5226"/>
                    </a:lnTo>
                    <a:lnTo>
                      <a:pt x="1871" y="5261"/>
                    </a:lnTo>
                    <a:lnTo>
                      <a:pt x="1984" y="5291"/>
                    </a:lnTo>
                    <a:lnTo>
                      <a:pt x="2098" y="5319"/>
                    </a:lnTo>
                    <a:lnTo>
                      <a:pt x="2214" y="5343"/>
                    </a:lnTo>
                    <a:lnTo>
                      <a:pt x="2332" y="5362"/>
                    </a:lnTo>
                    <a:lnTo>
                      <a:pt x="2451" y="5380"/>
                    </a:lnTo>
                    <a:lnTo>
                      <a:pt x="2572" y="5392"/>
                    </a:lnTo>
                    <a:lnTo>
                      <a:pt x="2694" y="5401"/>
                    </a:lnTo>
                    <a:lnTo>
                      <a:pt x="2817" y="5406"/>
                    </a:lnTo>
                    <a:lnTo>
                      <a:pt x="2941" y="5407"/>
                    </a:lnTo>
                    <a:lnTo>
                      <a:pt x="3067" y="5405"/>
                    </a:lnTo>
                    <a:lnTo>
                      <a:pt x="3193" y="5398"/>
                    </a:lnTo>
                    <a:lnTo>
                      <a:pt x="3321" y="5387"/>
                    </a:lnTo>
                    <a:lnTo>
                      <a:pt x="3449" y="5372"/>
                    </a:lnTo>
                    <a:lnTo>
                      <a:pt x="3580" y="5353"/>
                    </a:lnTo>
                    <a:lnTo>
                      <a:pt x="3710" y="5330"/>
                    </a:lnTo>
                    <a:lnTo>
                      <a:pt x="3857" y="5298"/>
                    </a:lnTo>
                    <a:lnTo>
                      <a:pt x="3998" y="5262"/>
                    </a:lnTo>
                    <a:lnTo>
                      <a:pt x="4136" y="5220"/>
                    </a:lnTo>
                    <a:lnTo>
                      <a:pt x="4267" y="5174"/>
                    </a:lnTo>
                    <a:lnTo>
                      <a:pt x="4394" y="5124"/>
                    </a:lnTo>
                    <a:lnTo>
                      <a:pt x="4516" y="5068"/>
                    </a:lnTo>
                    <a:lnTo>
                      <a:pt x="4633" y="5009"/>
                    </a:lnTo>
                    <a:lnTo>
                      <a:pt x="4746" y="4945"/>
                    </a:lnTo>
                    <a:lnTo>
                      <a:pt x="4855" y="4877"/>
                    </a:lnTo>
                    <a:lnTo>
                      <a:pt x="4961" y="4805"/>
                    </a:lnTo>
                    <a:lnTo>
                      <a:pt x="5064" y="4728"/>
                    </a:lnTo>
                    <a:lnTo>
                      <a:pt x="5162" y="4649"/>
                    </a:lnTo>
                    <a:lnTo>
                      <a:pt x="5258" y="4564"/>
                    </a:lnTo>
                    <a:lnTo>
                      <a:pt x="5350" y="4476"/>
                    </a:lnTo>
                    <a:lnTo>
                      <a:pt x="5440" y="4384"/>
                    </a:lnTo>
                    <a:lnTo>
                      <a:pt x="5526" y="4289"/>
                    </a:lnTo>
                    <a:lnTo>
                      <a:pt x="5610" y="4190"/>
                    </a:lnTo>
                    <a:lnTo>
                      <a:pt x="5694" y="4088"/>
                    </a:lnTo>
                    <a:lnTo>
                      <a:pt x="5774" y="3982"/>
                    </a:lnTo>
                    <a:lnTo>
                      <a:pt x="5852" y="3873"/>
                    </a:lnTo>
                    <a:lnTo>
                      <a:pt x="5930" y="3761"/>
                    </a:lnTo>
                    <a:lnTo>
                      <a:pt x="6005" y="3646"/>
                    </a:lnTo>
                    <a:lnTo>
                      <a:pt x="6079" y="3527"/>
                    </a:lnTo>
                    <a:lnTo>
                      <a:pt x="6153" y="3406"/>
                    </a:lnTo>
                    <a:lnTo>
                      <a:pt x="6225" y="3282"/>
                    </a:lnTo>
                    <a:lnTo>
                      <a:pt x="6298" y="3156"/>
                    </a:lnTo>
                    <a:lnTo>
                      <a:pt x="6370" y="3027"/>
                    </a:lnTo>
                    <a:lnTo>
                      <a:pt x="6442" y="2894"/>
                    </a:lnTo>
                    <a:lnTo>
                      <a:pt x="6513" y="2760"/>
                    </a:lnTo>
                    <a:lnTo>
                      <a:pt x="6585" y="2624"/>
                    </a:lnTo>
                    <a:lnTo>
                      <a:pt x="6657" y="2484"/>
                    </a:lnTo>
                    <a:lnTo>
                      <a:pt x="6731" y="2343"/>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5" name="Freeform 36"/>
              <p:cNvSpPr>
                <a:spLocks/>
              </p:cNvSpPr>
              <p:nvPr/>
            </p:nvSpPr>
            <p:spPr bwMode="auto">
              <a:xfrm rot="5650411">
                <a:off x="6586249" y="2403148"/>
                <a:ext cx="8703" cy="67331"/>
              </a:xfrm>
              <a:custGeom>
                <a:avLst/>
                <a:gdLst/>
                <a:ahLst/>
                <a:cxnLst>
                  <a:cxn ang="0">
                    <a:pos x="161" y="1472"/>
                  </a:cxn>
                  <a:cxn ang="0">
                    <a:pos x="226" y="1340"/>
                  </a:cxn>
                  <a:cxn ang="0">
                    <a:pos x="282" y="1211"/>
                  </a:cxn>
                  <a:cxn ang="0">
                    <a:pos x="305" y="1146"/>
                  </a:cxn>
                  <a:cxn ang="0">
                    <a:pos x="327" y="1082"/>
                  </a:cxn>
                  <a:cxn ang="0">
                    <a:pos x="346" y="1017"/>
                  </a:cxn>
                  <a:cxn ang="0">
                    <a:pos x="361" y="952"/>
                  </a:cxn>
                  <a:cxn ang="0">
                    <a:pos x="372" y="887"/>
                  </a:cxn>
                  <a:cxn ang="0">
                    <a:pos x="380" y="820"/>
                  </a:cxn>
                  <a:cxn ang="0">
                    <a:pos x="384" y="753"/>
                  </a:cxn>
                  <a:cxn ang="0">
                    <a:pos x="384" y="683"/>
                  </a:cxn>
                  <a:cxn ang="0">
                    <a:pos x="379" y="613"/>
                  </a:cxn>
                  <a:cxn ang="0">
                    <a:pos x="370" y="541"/>
                  </a:cxn>
                  <a:cxn ang="0">
                    <a:pos x="356" y="468"/>
                  </a:cxn>
                  <a:cxn ang="0">
                    <a:pos x="337" y="391"/>
                  </a:cxn>
                  <a:cxn ang="0">
                    <a:pos x="302" y="281"/>
                  </a:cxn>
                  <a:cxn ang="0">
                    <a:pos x="262" y="180"/>
                  </a:cxn>
                  <a:cxn ang="0">
                    <a:pos x="221" y="86"/>
                  </a:cxn>
                  <a:cxn ang="0">
                    <a:pos x="175" y="0"/>
                  </a:cxn>
                  <a:cxn ang="0">
                    <a:pos x="198" y="73"/>
                  </a:cxn>
                  <a:cxn ang="0">
                    <a:pos x="219" y="145"/>
                  </a:cxn>
                  <a:cxn ang="0">
                    <a:pos x="234" y="219"/>
                  </a:cxn>
                  <a:cxn ang="0">
                    <a:pos x="244" y="294"/>
                  </a:cxn>
                  <a:cxn ang="0">
                    <a:pos x="250" y="369"/>
                  </a:cxn>
                  <a:cxn ang="0">
                    <a:pos x="252" y="444"/>
                  </a:cxn>
                  <a:cxn ang="0">
                    <a:pos x="248" y="519"/>
                  </a:cxn>
                  <a:cxn ang="0">
                    <a:pos x="241" y="595"/>
                  </a:cxn>
                  <a:cxn ang="0">
                    <a:pos x="228" y="670"/>
                  </a:cxn>
                  <a:cxn ang="0">
                    <a:pos x="211" y="744"/>
                  </a:cxn>
                  <a:cxn ang="0">
                    <a:pos x="187" y="818"/>
                  </a:cxn>
                  <a:cxn ang="0">
                    <a:pos x="160" y="891"/>
                  </a:cxn>
                  <a:cxn ang="0">
                    <a:pos x="128" y="963"/>
                  </a:cxn>
                  <a:cxn ang="0">
                    <a:pos x="91" y="1033"/>
                  </a:cxn>
                  <a:cxn ang="0">
                    <a:pos x="48" y="1104"/>
                  </a:cxn>
                  <a:cxn ang="0">
                    <a:pos x="0" y="1171"/>
                  </a:cxn>
                </a:cxnLst>
                <a:rect l="0" t="0" r="r" b="b"/>
                <a:pathLst>
                  <a:path w="385" h="1575">
                    <a:moveTo>
                      <a:pt x="109" y="1575"/>
                    </a:moveTo>
                    <a:lnTo>
                      <a:pt x="161" y="1472"/>
                    </a:lnTo>
                    <a:lnTo>
                      <a:pt x="194" y="1406"/>
                    </a:lnTo>
                    <a:lnTo>
                      <a:pt x="226" y="1340"/>
                    </a:lnTo>
                    <a:lnTo>
                      <a:pt x="254" y="1276"/>
                    </a:lnTo>
                    <a:lnTo>
                      <a:pt x="282" y="1211"/>
                    </a:lnTo>
                    <a:lnTo>
                      <a:pt x="294" y="1179"/>
                    </a:lnTo>
                    <a:lnTo>
                      <a:pt x="305" y="1146"/>
                    </a:lnTo>
                    <a:lnTo>
                      <a:pt x="316" y="1114"/>
                    </a:lnTo>
                    <a:lnTo>
                      <a:pt x="327" y="1082"/>
                    </a:lnTo>
                    <a:lnTo>
                      <a:pt x="337" y="1050"/>
                    </a:lnTo>
                    <a:lnTo>
                      <a:pt x="346" y="1017"/>
                    </a:lnTo>
                    <a:lnTo>
                      <a:pt x="354" y="985"/>
                    </a:lnTo>
                    <a:lnTo>
                      <a:pt x="361" y="952"/>
                    </a:lnTo>
                    <a:lnTo>
                      <a:pt x="367" y="919"/>
                    </a:lnTo>
                    <a:lnTo>
                      <a:pt x="372" y="887"/>
                    </a:lnTo>
                    <a:lnTo>
                      <a:pt x="377" y="853"/>
                    </a:lnTo>
                    <a:lnTo>
                      <a:pt x="380" y="820"/>
                    </a:lnTo>
                    <a:lnTo>
                      <a:pt x="383" y="786"/>
                    </a:lnTo>
                    <a:lnTo>
                      <a:pt x="384" y="753"/>
                    </a:lnTo>
                    <a:lnTo>
                      <a:pt x="385" y="718"/>
                    </a:lnTo>
                    <a:lnTo>
                      <a:pt x="384" y="683"/>
                    </a:lnTo>
                    <a:lnTo>
                      <a:pt x="382" y="649"/>
                    </a:lnTo>
                    <a:lnTo>
                      <a:pt x="379" y="613"/>
                    </a:lnTo>
                    <a:lnTo>
                      <a:pt x="375" y="578"/>
                    </a:lnTo>
                    <a:lnTo>
                      <a:pt x="370" y="541"/>
                    </a:lnTo>
                    <a:lnTo>
                      <a:pt x="364" y="504"/>
                    </a:lnTo>
                    <a:lnTo>
                      <a:pt x="356" y="468"/>
                    </a:lnTo>
                    <a:lnTo>
                      <a:pt x="347" y="430"/>
                    </a:lnTo>
                    <a:lnTo>
                      <a:pt x="337" y="391"/>
                    </a:lnTo>
                    <a:lnTo>
                      <a:pt x="319" y="335"/>
                    </a:lnTo>
                    <a:lnTo>
                      <a:pt x="302" y="281"/>
                    </a:lnTo>
                    <a:lnTo>
                      <a:pt x="283" y="229"/>
                    </a:lnTo>
                    <a:lnTo>
                      <a:pt x="262" y="180"/>
                    </a:lnTo>
                    <a:lnTo>
                      <a:pt x="242" y="132"/>
                    </a:lnTo>
                    <a:lnTo>
                      <a:pt x="221" y="86"/>
                    </a:lnTo>
                    <a:lnTo>
                      <a:pt x="198" y="42"/>
                    </a:lnTo>
                    <a:lnTo>
                      <a:pt x="175" y="0"/>
                    </a:lnTo>
                    <a:lnTo>
                      <a:pt x="187" y="36"/>
                    </a:lnTo>
                    <a:lnTo>
                      <a:pt x="198" y="73"/>
                    </a:lnTo>
                    <a:lnTo>
                      <a:pt x="210" y="109"/>
                    </a:lnTo>
                    <a:lnTo>
                      <a:pt x="219" y="145"/>
                    </a:lnTo>
                    <a:lnTo>
                      <a:pt x="227" y="183"/>
                    </a:lnTo>
                    <a:lnTo>
                      <a:pt x="234" y="219"/>
                    </a:lnTo>
                    <a:lnTo>
                      <a:pt x="239" y="257"/>
                    </a:lnTo>
                    <a:lnTo>
                      <a:pt x="244" y="294"/>
                    </a:lnTo>
                    <a:lnTo>
                      <a:pt x="248" y="331"/>
                    </a:lnTo>
                    <a:lnTo>
                      <a:pt x="250" y="369"/>
                    </a:lnTo>
                    <a:lnTo>
                      <a:pt x="251" y="407"/>
                    </a:lnTo>
                    <a:lnTo>
                      <a:pt x="252" y="444"/>
                    </a:lnTo>
                    <a:lnTo>
                      <a:pt x="250" y="482"/>
                    </a:lnTo>
                    <a:lnTo>
                      <a:pt x="248" y="519"/>
                    </a:lnTo>
                    <a:lnTo>
                      <a:pt x="245" y="557"/>
                    </a:lnTo>
                    <a:lnTo>
                      <a:pt x="241" y="595"/>
                    </a:lnTo>
                    <a:lnTo>
                      <a:pt x="235" y="632"/>
                    </a:lnTo>
                    <a:lnTo>
                      <a:pt x="228" y="670"/>
                    </a:lnTo>
                    <a:lnTo>
                      <a:pt x="220" y="707"/>
                    </a:lnTo>
                    <a:lnTo>
                      <a:pt x="211" y="744"/>
                    </a:lnTo>
                    <a:lnTo>
                      <a:pt x="199" y="781"/>
                    </a:lnTo>
                    <a:lnTo>
                      <a:pt x="187" y="818"/>
                    </a:lnTo>
                    <a:lnTo>
                      <a:pt x="175" y="854"/>
                    </a:lnTo>
                    <a:lnTo>
                      <a:pt x="160" y="891"/>
                    </a:lnTo>
                    <a:lnTo>
                      <a:pt x="144" y="928"/>
                    </a:lnTo>
                    <a:lnTo>
                      <a:pt x="128" y="963"/>
                    </a:lnTo>
                    <a:lnTo>
                      <a:pt x="110" y="999"/>
                    </a:lnTo>
                    <a:lnTo>
                      <a:pt x="91" y="1033"/>
                    </a:lnTo>
                    <a:lnTo>
                      <a:pt x="69" y="1069"/>
                    </a:lnTo>
                    <a:lnTo>
                      <a:pt x="48" y="1104"/>
                    </a:lnTo>
                    <a:lnTo>
                      <a:pt x="25" y="1137"/>
                    </a:lnTo>
                    <a:lnTo>
                      <a:pt x="0" y="1171"/>
                    </a:lnTo>
                    <a:lnTo>
                      <a:pt x="109" y="1575"/>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6" name="Freeform 37"/>
              <p:cNvSpPr>
                <a:spLocks/>
              </p:cNvSpPr>
              <p:nvPr/>
            </p:nvSpPr>
            <p:spPr bwMode="auto">
              <a:xfrm rot="5650411">
                <a:off x="6596163" y="2368893"/>
                <a:ext cx="56831" cy="76114"/>
              </a:xfrm>
              <a:custGeom>
                <a:avLst/>
                <a:gdLst/>
                <a:ahLst/>
                <a:cxnLst>
                  <a:cxn ang="0">
                    <a:pos x="2051" y="299"/>
                  </a:cxn>
                  <a:cxn ang="0">
                    <a:pos x="1965" y="264"/>
                  </a:cxn>
                  <a:cxn ang="0">
                    <a:pos x="1830" y="216"/>
                  </a:cxn>
                  <a:cxn ang="0">
                    <a:pos x="1639" y="155"/>
                  </a:cxn>
                  <a:cxn ang="0">
                    <a:pos x="1438" y="94"/>
                  </a:cxn>
                  <a:cxn ang="0">
                    <a:pos x="1307" y="52"/>
                  </a:cxn>
                  <a:cxn ang="0">
                    <a:pos x="1253" y="36"/>
                  </a:cxn>
                  <a:cxn ang="0">
                    <a:pos x="1200" y="21"/>
                  </a:cxn>
                  <a:cxn ang="0">
                    <a:pos x="1147" y="7"/>
                  </a:cxn>
                  <a:cxn ang="0">
                    <a:pos x="1083" y="8"/>
                  </a:cxn>
                  <a:cxn ang="0">
                    <a:pos x="1006" y="28"/>
                  </a:cxn>
                  <a:cxn ang="0">
                    <a:pos x="928" y="56"/>
                  </a:cxn>
                  <a:cxn ang="0">
                    <a:pos x="850" y="88"/>
                  </a:cxn>
                  <a:cxn ang="0">
                    <a:pos x="771" y="126"/>
                  </a:cxn>
                  <a:cxn ang="0">
                    <a:pos x="694" y="169"/>
                  </a:cxn>
                  <a:cxn ang="0">
                    <a:pos x="617" y="215"/>
                  </a:cxn>
                  <a:cxn ang="0">
                    <a:pos x="542" y="265"/>
                  </a:cxn>
                  <a:cxn ang="0">
                    <a:pos x="468" y="318"/>
                  </a:cxn>
                  <a:cxn ang="0">
                    <a:pos x="396" y="373"/>
                  </a:cxn>
                  <a:cxn ang="0">
                    <a:pos x="326" y="430"/>
                  </a:cxn>
                  <a:cxn ang="0">
                    <a:pos x="259" y="488"/>
                  </a:cxn>
                  <a:cxn ang="0">
                    <a:pos x="165" y="577"/>
                  </a:cxn>
                  <a:cxn ang="0">
                    <a:pos x="51" y="693"/>
                  </a:cxn>
                  <a:cxn ang="0">
                    <a:pos x="90" y="766"/>
                  </a:cxn>
                  <a:cxn ang="0">
                    <a:pos x="269" y="804"/>
                  </a:cxn>
                  <a:cxn ang="0">
                    <a:pos x="447" y="846"/>
                  </a:cxn>
                  <a:cxn ang="0">
                    <a:pos x="623" y="893"/>
                  </a:cxn>
                  <a:cxn ang="0">
                    <a:pos x="796" y="943"/>
                  </a:cxn>
                  <a:cxn ang="0">
                    <a:pos x="964" y="998"/>
                  </a:cxn>
                  <a:cxn ang="0">
                    <a:pos x="1129" y="1057"/>
                  </a:cxn>
                  <a:cxn ang="0">
                    <a:pos x="1290" y="1119"/>
                  </a:cxn>
                  <a:cxn ang="0">
                    <a:pos x="1444" y="1185"/>
                  </a:cxn>
                  <a:cxn ang="0">
                    <a:pos x="1594" y="1255"/>
                  </a:cxn>
                  <a:cxn ang="0">
                    <a:pos x="1737" y="1329"/>
                  </a:cxn>
                  <a:cxn ang="0">
                    <a:pos x="1873" y="1406"/>
                  </a:cxn>
                  <a:cxn ang="0">
                    <a:pos x="2002" y="1485"/>
                  </a:cxn>
                  <a:cxn ang="0">
                    <a:pos x="2123" y="1569"/>
                  </a:cxn>
                  <a:cxn ang="0">
                    <a:pos x="2236" y="1655"/>
                  </a:cxn>
                  <a:cxn ang="0">
                    <a:pos x="2340" y="1745"/>
                  </a:cxn>
                  <a:cxn ang="0">
                    <a:pos x="2415" y="1745"/>
                  </a:cxn>
                  <a:cxn ang="0">
                    <a:pos x="2463" y="1651"/>
                  </a:cxn>
                  <a:cxn ang="0">
                    <a:pos x="2500" y="1555"/>
                  </a:cxn>
                  <a:cxn ang="0">
                    <a:pos x="2528" y="1455"/>
                  </a:cxn>
                  <a:cxn ang="0">
                    <a:pos x="2546" y="1354"/>
                  </a:cxn>
                  <a:cxn ang="0">
                    <a:pos x="2555" y="1252"/>
                  </a:cxn>
                  <a:cxn ang="0">
                    <a:pos x="2555" y="1150"/>
                  </a:cxn>
                  <a:cxn ang="0">
                    <a:pos x="2545" y="1049"/>
                  </a:cxn>
                  <a:cxn ang="0">
                    <a:pos x="2526" y="949"/>
                  </a:cxn>
                  <a:cxn ang="0">
                    <a:pos x="2498" y="850"/>
                  </a:cxn>
                  <a:cxn ang="0">
                    <a:pos x="2461" y="756"/>
                  </a:cxn>
                  <a:cxn ang="0">
                    <a:pos x="2414" y="664"/>
                  </a:cxn>
                  <a:cxn ang="0">
                    <a:pos x="2358" y="577"/>
                  </a:cxn>
                  <a:cxn ang="0">
                    <a:pos x="2294" y="495"/>
                  </a:cxn>
                  <a:cxn ang="0">
                    <a:pos x="2220" y="419"/>
                  </a:cxn>
                  <a:cxn ang="0">
                    <a:pos x="2139" y="350"/>
                  </a:cxn>
                </a:cxnLst>
                <a:rect l="0" t="0" r="r" b="b"/>
                <a:pathLst>
                  <a:path w="2556" h="1791">
                    <a:moveTo>
                      <a:pt x="2094" y="317"/>
                    </a:moveTo>
                    <a:lnTo>
                      <a:pt x="2051" y="299"/>
                    </a:lnTo>
                    <a:lnTo>
                      <a:pt x="2008" y="281"/>
                    </a:lnTo>
                    <a:lnTo>
                      <a:pt x="1965" y="264"/>
                    </a:lnTo>
                    <a:lnTo>
                      <a:pt x="1921" y="248"/>
                    </a:lnTo>
                    <a:lnTo>
                      <a:pt x="1830" y="216"/>
                    </a:lnTo>
                    <a:lnTo>
                      <a:pt x="1736" y="186"/>
                    </a:lnTo>
                    <a:lnTo>
                      <a:pt x="1639" y="155"/>
                    </a:lnTo>
                    <a:lnTo>
                      <a:pt x="1540" y="125"/>
                    </a:lnTo>
                    <a:lnTo>
                      <a:pt x="1438" y="94"/>
                    </a:lnTo>
                    <a:lnTo>
                      <a:pt x="1335" y="62"/>
                    </a:lnTo>
                    <a:lnTo>
                      <a:pt x="1307" y="52"/>
                    </a:lnTo>
                    <a:lnTo>
                      <a:pt x="1280" y="44"/>
                    </a:lnTo>
                    <a:lnTo>
                      <a:pt x="1253" y="36"/>
                    </a:lnTo>
                    <a:lnTo>
                      <a:pt x="1227" y="29"/>
                    </a:lnTo>
                    <a:lnTo>
                      <a:pt x="1200" y="21"/>
                    </a:lnTo>
                    <a:lnTo>
                      <a:pt x="1174" y="14"/>
                    </a:lnTo>
                    <a:lnTo>
                      <a:pt x="1147" y="7"/>
                    </a:lnTo>
                    <a:lnTo>
                      <a:pt x="1122" y="0"/>
                    </a:lnTo>
                    <a:lnTo>
                      <a:pt x="1083" y="8"/>
                    </a:lnTo>
                    <a:lnTo>
                      <a:pt x="1045" y="17"/>
                    </a:lnTo>
                    <a:lnTo>
                      <a:pt x="1006" y="28"/>
                    </a:lnTo>
                    <a:lnTo>
                      <a:pt x="968" y="41"/>
                    </a:lnTo>
                    <a:lnTo>
                      <a:pt x="928" y="56"/>
                    </a:lnTo>
                    <a:lnTo>
                      <a:pt x="889" y="71"/>
                    </a:lnTo>
                    <a:lnTo>
                      <a:pt x="850" y="88"/>
                    </a:lnTo>
                    <a:lnTo>
                      <a:pt x="811" y="106"/>
                    </a:lnTo>
                    <a:lnTo>
                      <a:pt x="771" y="126"/>
                    </a:lnTo>
                    <a:lnTo>
                      <a:pt x="733" y="147"/>
                    </a:lnTo>
                    <a:lnTo>
                      <a:pt x="694" y="169"/>
                    </a:lnTo>
                    <a:lnTo>
                      <a:pt x="655" y="192"/>
                    </a:lnTo>
                    <a:lnTo>
                      <a:pt x="617" y="215"/>
                    </a:lnTo>
                    <a:lnTo>
                      <a:pt x="579" y="240"/>
                    </a:lnTo>
                    <a:lnTo>
                      <a:pt x="542" y="265"/>
                    </a:lnTo>
                    <a:lnTo>
                      <a:pt x="505" y="292"/>
                    </a:lnTo>
                    <a:lnTo>
                      <a:pt x="468" y="318"/>
                    </a:lnTo>
                    <a:lnTo>
                      <a:pt x="432" y="346"/>
                    </a:lnTo>
                    <a:lnTo>
                      <a:pt x="396" y="373"/>
                    </a:lnTo>
                    <a:lnTo>
                      <a:pt x="361" y="402"/>
                    </a:lnTo>
                    <a:lnTo>
                      <a:pt x="326" y="430"/>
                    </a:lnTo>
                    <a:lnTo>
                      <a:pt x="293" y="460"/>
                    </a:lnTo>
                    <a:lnTo>
                      <a:pt x="259" y="488"/>
                    </a:lnTo>
                    <a:lnTo>
                      <a:pt x="227" y="518"/>
                    </a:lnTo>
                    <a:lnTo>
                      <a:pt x="165" y="577"/>
                    </a:lnTo>
                    <a:lnTo>
                      <a:pt x="106" y="635"/>
                    </a:lnTo>
                    <a:lnTo>
                      <a:pt x="51" y="693"/>
                    </a:lnTo>
                    <a:lnTo>
                      <a:pt x="0" y="749"/>
                    </a:lnTo>
                    <a:lnTo>
                      <a:pt x="90" y="766"/>
                    </a:lnTo>
                    <a:lnTo>
                      <a:pt x="180" y="784"/>
                    </a:lnTo>
                    <a:lnTo>
                      <a:pt x="269" y="804"/>
                    </a:lnTo>
                    <a:lnTo>
                      <a:pt x="359" y="825"/>
                    </a:lnTo>
                    <a:lnTo>
                      <a:pt x="447" y="846"/>
                    </a:lnTo>
                    <a:lnTo>
                      <a:pt x="536" y="869"/>
                    </a:lnTo>
                    <a:lnTo>
                      <a:pt x="623" y="893"/>
                    </a:lnTo>
                    <a:lnTo>
                      <a:pt x="709" y="918"/>
                    </a:lnTo>
                    <a:lnTo>
                      <a:pt x="796" y="943"/>
                    </a:lnTo>
                    <a:lnTo>
                      <a:pt x="880" y="971"/>
                    </a:lnTo>
                    <a:lnTo>
                      <a:pt x="964" y="998"/>
                    </a:lnTo>
                    <a:lnTo>
                      <a:pt x="1047" y="1027"/>
                    </a:lnTo>
                    <a:lnTo>
                      <a:pt x="1129" y="1057"/>
                    </a:lnTo>
                    <a:lnTo>
                      <a:pt x="1209" y="1088"/>
                    </a:lnTo>
                    <a:lnTo>
                      <a:pt x="1290" y="1119"/>
                    </a:lnTo>
                    <a:lnTo>
                      <a:pt x="1368" y="1152"/>
                    </a:lnTo>
                    <a:lnTo>
                      <a:pt x="1444" y="1185"/>
                    </a:lnTo>
                    <a:lnTo>
                      <a:pt x="1520" y="1220"/>
                    </a:lnTo>
                    <a:lnTo>
                      <a:pt x="1594" y="1255"/>
                    </a:lnTo>
                    <a:lnTo>
                      <a:pt x="1666" y="1292"/>
                    </a:lnTo>
                    <a:lnTo>
                      <a:pt x="1737" y="1329"/>
                    </a:lnTo>
                    <a:lnTo>
                      <a:pt x="1806" y="1367"/>
                    </a:lnTo>
                    <a:lnTo>
                      <a:pt x="1873" y="1406"/>
                    </a:lnTo>
                    <a:lnTo>
                      <a:pt x="1938" y="1446"/>
                    </a:lnTo>
                    <a:lnTo>
                      <a:pt x="2002" y="1485"/>
                    </a:lnTo>
                    <a:lnTo>
                      <a:pt x="2063" y="1527"/>
                    </a:lnTo>
                    <a:lnTo>
                      <a:pt x="2123" y="1569"/>
                    </a:lnTo>
                    <a:lnTo>
                      <a:pt x="2181" y="1612"/>
                    </a:lnTo>
                    <a:lnTo>
                      <a:pt x="2236" y="1655"/>
                    </a:lnTo>
                    <a:lnTo>
                      <a:pt x="2289" y="1700"/>
                    </a:lnTo>
                    <a:lnTo>
                      <a:pt x="2340" y="1745"/>
                    </a:lnTo>
                    <a:lnTo>
                      <a:pt x="2388" y="1791"/>
                    </a:lnTo>
                    <a:lnTo>
                      <a:pt x="2415" y="1745"/>
                    </a:lnTo>
                    <a:lnTo>
                      <a:pt x="2440" y="1698"/>
                    </a:lnTo>
                    <a:lnTo>
                      <a:pt x="2463" y="1651"/>
                    </a:lnTo>
                    <a:lnTo>
                      <a:pt x="2482" y="1604"/>
                    </a:lnTo>
                    <a:lnTo>
                      <a:pt x="2500" y="1555"/>
                    </a:lnTo>
                    <a:lnTo>
                      <a:pt x="2516" y="1505"/>
                    </a:lnTo>
                    <a:lnTo>
                      <a:pt x="2528" y="1455"/>
                    </a:lnTo>
                    <a:lnTo>
                      <a:pt x="2539" y="1404"/>
                    </a:lnTo>
                    <a:lnTo>
                      <a:pt x="2546" y="1354"/>
                    </a:lnTo>
                    <a:lnTo>
                      <a:pt x="2552" y="1303"/>
                    </a:lnTo>
                    <a:lnTo>
                      <a:pt x="2555" y="1252"/>
                    </a:lnTo>
                    <a:lnTo>
                      <a:pt x="2556" y="1201"/>
                    </a:lnTo>
                    <a:lnTo>
                      <a:pt x="2555" y="1150"/>
                    </a:lnTo>
                    <a:lnTo>
                      <a:pt x="2551" y="1100"/>
                    </a:lnTo>
                    <a:lnTo>
                      <a:pt x="2545" y="1049"/>
                    </a:lnTo>
                    <a:lnTo>
                      <a:pt x="2537" y="998"/>
                    </a:lnTo>
                    <a:lnTo>
                      <a:pt x="2526" y="949"/>
                    </a:lnTo>
                    <a:lnTo>
                      <a:pt x="2514" y="899"/>
                    </a:lnTo>
                    <a:lnTo>
                      <a:pt x="2498" y="850"/>
                    </a:lnTo>
                    <a:lnTo>
                      <a:pt x="2480" y="803"/>
                    </a:lnTo>
                    <a:lnTo>
                      <a:pt x="2461" y="756"/>
                    </a:lnTo>
                    <a:lnTo>
                      <a:pt x="2438" y="709"/>
                    </a:lnTo>
                    <a:lnTo>
                      <a:pt x="2414" y="664"/>
                    </a:lnTo>
                    <a:lnTo>
                      <a:pt x="2388" y="620"/>
                    </a:lnTo>
                    <a:lnTo>
                      <a:pt x="2358" y="577"/>
                    </a:lnTo>
                    <a:lnTo>
                      <a:pt x="2327" y="535"/>
                    </a:lnTo>
                    <a:lnTo>
                      <a:pt x="2294" y="495"/>
                    </a:lnTo>
                    <a:lnTo>
                      <a:pt x="2259" y="457"/>
                    </a:lnTo>
                    <a:lnTo>
                      <a:pt x="2220" y="419"/>
                    </a:lnTo>
                    <a:lnTo>
                      <a:pt x="2180" y="383"/>
                    </a:lnTo>
                    <a:lnTo>
                      <a:pt x="2139" y="350"/>
                    </a:lnTo>
                    <a:lnTo>
                      <a:pt x="2094" y="3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7" name="Freeform 38"/>
              <p:cNvSpPr>
                <a:spLocks/>
              </p:cNvSpPr>
              <p:nvPr/>
            </p:nvSpPr>
            <p:spPr bwMode="auto">
              <a:xfrm rot="5650411">
                <a:off x="6620775" y="2345205"/>
                <a:ext cx="62975" cy="35129"/>
              </a:xfrm>
              <a:custGeom>
                <a:avLst/>
                <a:gdLst/>
                <a:ahLst/>
                <a:cxnLst>
                  <a:cxn ang="0">
                    <a:pos x="2776" y="11"/>
                  </a:cxn>
                  <a:cxn ang="0">
                    <a:pos x="2652" y="3"/>
                  </a:cxn>
                  <a:cxn ang="0">
                    <a:pos x="2530" y="0"/>
                  </a:cxn>
                  <a:cxn ang="0">
                    <a:pos x="2409" y="2"/>
                  </a:cxn>
                  <a:cxn ang="0">
                    <a:pos x="2288" y="9"/>
                  </a:cxn>
                  <a:cxn ang="0">
                    <a:pos x="2168" y="20"/>
                  </a:cxn>
                  <a:cxn ang="0">
                    <a:pos x="2047" y="35"/>
                  </a:cxn>
                  <a:cxn ang="0">
                    <a:pos x="1926" y="56"/>
                  </a:cxn>
                  <a:cxn ang="0">
                    <a:pos x="1804" y="80"/>
                  </a:cxn>
                  <a:cxn ang="0">
                    <a:pos x="1681" y="109"/>
                  </a:cxn>
                  <a:cxn ang="0">
                    <a:pos x="1555" y="141"/>
                  </a:cxn>
                  <a:cxn ang="0">
                    <a:pos x="1428" y="177"/>
                  </a:cxn>
                  <a:cxn ang="0">
                    <a:pos x="1232" y="238"/>
                  </a:cxn>
                  <a:cxn ang="0">
                    <a:pos x="960" y="329"/>
                  </a:cxn>
                  <a:cxn ang="0">
                    <a:pos x="772" y="398"/>
                  </a:cxn>
                  <a:cxn ang="0">
                    <a:pos x="676" y="438"/>
                  </a:cxn>
                  <a:cxn ang="0">
                    <a:pos x="578" y="485"/>
                  </a:cxn>
                  <a:cxn ang="0">
                    <a:pos x="478" y="537"/>
                  </a:cxn>
                  <a:cxn ang="0">
                    <a:pos x="375" y="595"/>
                  </a:cxn>
                  <a:cxn ang="0">
                    <a:pos x="269" y="657"/>
                  </a:cxn>
                  <a:cxn ang="0">
                    <a:pos x="163" y="725"/>
                  </a:cxn>
                  <a:cxn ang="0">
                    <a:pos x="54" y="799"/>
                  </a:cxn>
                  <a:cxn ang="0">
                    <a:pos x="52" y="826"/>
                  </a:cxn>
                  <a:cxn ang="0">
                    <a:pos x="160" y="806"/>
                  </a:cxn>
                  <a:cxn ang="0">
                    <a:pos x="269" y="788"/>
                  </a:cxn>
                  <a:cxn ang="0">
                    <a:pos x="381" y="773"/>
                  </a:cxn>
                  <a:cxn ang="0">
                    <a:pos x="495" y="762"/>
                  </a:cxn>
                  <a:cxn ang="0">
                    <a:pos x="612" y="753"/>
                  </a:cxn>
                  <a:cxn ang="0">
                    <a:pos x="730" y="746"/>
                  </a:cxn>
                  <a:cxn ang="0">
                    <a:pos x="850" y="742"/>
                  </a:cxn>
                  <a:cxn ang="0">
                    <a:pos x="972" y="741"/>
                  </a:cxn>
                  <a:cxn ang="0">
                    <a:pos x="1094" y="742"/>
                  </a:cxn>
                  <a:cxn ang="0">
                    <a:pos x="1218" y="746"/>
                  </a:cxn>
                  <a:cxn ang="0">
                    <a:pos x="1343" y="752"/>
                  </a:cxn>
                  <a:cxn ang="0">
                    <a:pos x="1531" y="766"/>
                  </a:cxn>
                  <a:cxn ang="0">
                    <a:pos x="1784" y="792"/>
                  </a:cxn>
                  <a:cxn ang="0">
                    <a:pos x="1947" y="764"/>
                  </a:cxn>
                  <a:cxn ang="0">
                    <a:pos x="2030" y="666"/>
                  </a:cxn>
                  <a:cxn ang="0">
                    <a:pos x="2128" y="562"/>
                  </a:cxn>
                  <a:cxn ang="0">
                    <a:pos x="2236" y="456"/>
                  </a:cxn>
                  <a:cxn ang="0">
                    <a:pos x="2356" y="350"/>
                  </a:cxn>
                  <a:cxn ang="0">
                    <a:pos x="2485" y="245"/>
                  </a:cxn>
                  <a:cxn ang="0">
                    <a:pos x="2587" y="171"/>
                  </a:cxn>
                  <a:cxn ang="0">
                    <a:pos x="2657" y="124"/>
                  </a:cxn>
                  <a:cxn ang="0">
                    <a:pos x="2729" y="79"/>
                  </a:cxn>
                  <a:cxn ang="0">
                    <a:pos x="2801" y="37"/>
                  </a:cxn>
                </a:cxnLst>
                <a:rect l="0" t="0" r="r" b="b"/>
                <a:pathLst>
                  <a:path w="2838" h="836">
                    <a:moveTo>
                      <a:pt x="2838" y="17"/>
                    </a:moveTo>
                    <a:lnTo>
                      <a:pt x="2776" y="11"/>
                    </a:lnTo>
                    <a:lnTo>
                      <a:pt x="2714" y="7"/>
                    </a:lnTo>
                    <a:lnTo>
                      <a:pt x="2652" y="3"/>
                    </a:lnTo>
                    <a:lnTo>
                      <a:pt x="2591" y="1"/>
                    </a:lnTo>
                    <a:lnTo>
                      <a:pt x="2530" y="0"/>
                    </a:lnTo>
                    <a:lnTo>
                      <a:pt x="2469" y="0"/>
                    </a:lnTo>
                    <a:lnTo>
                      <a:pt x="2409" y="2"/>
                    </a:lnTo>
                    <a:lnTo>
                      <a:pt x="2348" y="5"/>
                    </a:lnTo>
                    <a:lnTo>
                      <a:pt x="2288" y="9"/>
                    </a:lnTo>
                    <a:lnTo>
                      <a:pt x="2228" y="14"/>
                    </a:lnTo>
                    <a:lnTo>
                      <a:pt x="2168" y="20"/>
                    </a:lnTo>
                    <a:lnTo>
                      <a:pt x="2108" y="27"/>
                    </a:lnTo>
                    <a:lnTo>
                      <a:pt x="2047" y="35"/>
                    </a:lnTo>
                    <a:lnTo>
                      <a:pt x="1987" y="45"/>
                    </a:lnTo>
                    <a:lnTo>
                      <a:pt x="1926" y="56"/>
                    </a:lnTo>
                    <a:lnTo>
                      <a:pt x="1865" y="68"/>
                    </a:lnTo>
                    <a:lnTo>
                      <a:pt x="1804" y="80"/>
                    </a:lnTo>
                    <a:lnTo>
                      <a:pt x="1742" y="94"/>
                    </a:lnTo>
                    <a:lnTo>
                      <a:pt x="1681" y="109"/>
                    </a:lnTo>
                    <a:lnTo>
                      <a:pt x="1618" y="125"/>
                    </a:lnTo>
                    <a:lnTo>
                      <a:pt x="1555" y="141"/>
                    </a:lnTo>
                    <a:lnTo>
                      <a:pt x="1492" y="158"/>
                    </a:lnTo>
                    <a:lnTo>
                      <a:pt x="1428" y="177"/>
                    </a:lnTo>
                    <a:lnTo>
                      <a:pt x="1364" y="196"/>
                    </a:lnTo>
                    <a:lnTo>
                      <a:pt x="1232" y="238"/>
                    </a:lnTo>
                    <a:lnTo>
                      <a:pt x="1098" y="282"/>
                    </a:lnTo>
                    <a:lnTo>
                      <a:pt x="960" y="329"/>
                    </a:lnTo>
                    <a:lnTo>
                      <a:pt x="817" y="379"/>
                    </a:lnTo>
                    <a:lnTo>
                      <a:pt x="772" y="398"/>
                    </a:lnTo>
                    <a:lnTo>
                      <a:pt x="724" y="418"/>
                    </a:lnTo>
                    <a:lnTo>
                      <a:pt x="676" y="438"/>
                    </a:lnTo>
                    <a:lnTo>
                      <a:pt x="627" y="461"/>
                    </a:lnTo>
                    <a:lnTo>
                      <a:pt x="578" y="485"/>
                    </a:lnTo>
                    <a:lnTo>
                      <a:pt x="529" y="511"/>
                    </a:lnTo>
                    <a:lnTo>
                      <a:pt x="478" y="537"/>
                    </a:lnTo>
                    <a:lnTo>
                      <a:pt x="427" y="566"/>
                    </a:lnTo>
                    <a:lnTo>
                      <a:pt x="375" y="595"/>
                    </a:lnTo>
                    <a:lnTo>
                      <a:pt x="322" y="626"/>
                    </a:lnTo>
                    <a:lnTo>
                      <a:pt x="269" y="657"/>
                    </a:lnTo>
                    <a:lnTo>
                      <a:pt x="216" y="691"/>
                    </a:lnTo>
                    <a:lnTo>
                      <a:pt x="163" y="725"/>
                    </a:lnTo>
                    <a:lnTo>
                      <a:pt x="109" y="761"/>
                    </a:lnTo>
                    <a:lnTo>
                      <a:pt x="54" y="799"/>
                    </a:lnTo>
                    <a:lnTo>
                      <a:pt x="0" y="836"/>
                    </a:lnTo>
                    <a:lnTo>
                      <a:pt x="52" y="826"/>
                    </a:lnTo>
                    <a:lnTo>
                      <a:pt x="106" y="815"/>
                    </a:lnTo>
                    <a:lnTo>
                      <a:pt x="160" y="806"/>
                    </a:lnTo>
                    <a:lnTo>
                      <a:pt x="213" y="797"/>
                    </a:lnTo>
                    <a:lnTo>
                      <a:pt x="269" y="788"/>
                    </a:lnTo>
                    <a:lnTo>
                      <a:pt x="324" y="780"/>
                    </a:lnTo>
                    <a:lnTo>
                      <a:pt x="381" y="773"/>
                    </a:lnTo>
                    <a:lnTo>
                      <a:pt x="438" y="767"/>
                    </a:lnTo>
                    <a:lnTo>
                      <a:pt x="495" y="762"/>
                    </a:lnTo>
                    <a:lnTo>
                      <a:pt x="554" y="757"/>
                    </a:lnTo>
                    <a:lnTo>
                      <a:pt x="612" y="753"/>
                    </a:lnTo>
                    <a:lnTo>
                      <a:pt x="671" y="749"/>
                    </a:lnTo>
                    <a:lnTo>
                      <a:pt x="730" y="746"/>
                    </a:lnTo>
                    <a:lnTo>
                      <a:pt x="790" y="744"/>
                    </a:lnTo>
                    <a:lnTo>
                      <a:pt x="850" y="742"/>
                    </a:lnTo>
                    <a:lnTo>
                      <a:pt x="911" y="741"/>
                    </a:lnTo>
                    <a:lnTo>
                      <a:pt x="972" y="741"/>
                    </a:lnTo>
                    <a:lnTo>
                      <a:pt x="1033" y="741"/>
                    </a:lnTo>
                    <a:lnTo>
                      <a:pt x="1094" y="742"/>
                    </a:lnTo>
                    <a:lnTo>
                      <a:pt x="1156" y="744"/>
                    </a:lnTo>
                    <a:lnTo>
                      <a:pt x="1218" y="746"/>
                    </a:lnTo>
                    <a:lnTo>
                      <a:pt x="1280" y="749"/>
                    </a:lnTo>
                    <a:lnTo>
                      <a:pt x="1343" y="752"/>
                    </a:lnTo>
                    <a:lnTo>
                      <a:pt x="1406" y="756"/>
                    </a:lnTo>
                    <a:lnTo>
                      <a:pt x="1531" y="766"/>
                    </a:lnTo>
                    <a:lnTo>
                      <a:pt x="1657" y="778"/>
                    </a:lnTo>
                    <a:lnTo>
                      <a:pt x="1784" y="792"/>
                    </a:lnTo>
                    <a:lnTo>
                      <a:pt x="1911" y="809"/>
                    </a:lnTo>
                    <a:lnTo>
                      <a:pt x="1947" y="764"/>
                    </a:lnTo>
                    <a:lnTo>
                      <a:pt x="1986" y="716"/>
                    </a:lnTo>
                    <a:lnTo>
                      <a:pt x="2030" y="666"/>
                    </a:lnTo>
                    <a:lnTo>
                      <a:pt x="2077" y="615"/>
                    </a:lnTo>
                    <a:lnTo>
                      <a:pt x="2128" y="562"/>
                    </a:lnTo>
                    <a:lnTo>
                      <a:pt x="2180" y="510"/>
                    </a:lnTo>
                    <a:lnTo>
                      <a:pt x="2236" y="456"/>
                    </a:lnTo>
                    <a:lnTo>
                      <a:pt x="2295" y="403"/>
                    </a:lnTo>
                    <a:lnTo>
                      <a:pt x="2356" y="350"/>
                    </a:lnTo>
                    <a:lnTo>
                      <a:pt x="2420" y="297"/>
                    </a:lnTo>
                    <a:lnTo>
                      <a:pt x="2485" y="245"/>
                    </a:lnTo>
                    <a:lnTo>
                      <a:pt x="2553" y="195"/>
                    </a:lnTo>
                    <a:lnTo>
                      <a:pt x="2587" y="171"/>
                    </a:lnTo>
                    <a:lnTo>
                      <a:pt x="2623" y="147"/>
                    </a:lnTo>
                    <a:lnTo>
                      <a:pt x="2657" y="124"/>
                    </a:lnTo>
                    <a:lnTo>
                      <a:pt x="2693" y="101"/>
                    </a:lnTo>
                    <a:lnTo>
                      <a:pt x="2729" y="79"/>
                    </a:lnTo>
                    <a:lnTo>
                      <a:pt x="2765" y="58"/>
                    </a:lnTo>
                    <a:lnTo>
                      <a:pt x="2801" y="37"/>
                    </a:lnTo>
                    <a:lnTo>
                      <a:pt x="2838" y="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8" name="Freeform 39"/>
              <p:cNvSpPr>
                <a:spLocks/>
              </p:cNvSpPr>
              <p:nvPr/>
            </p:nvSpPr>
            <p:spPr bwMode="auto">
              <a:xfrm rot="5650411">
                <a:off x="6456769" y="2248753"/>
                <a:ext cx="157181" cy="187357"/>
              </a:xfrm>
              <a:custGeom>
                <a:avLst/>
                <a:gdLst/>
                <a:ahLst/>
                <a:cxnLst>
                  <a:cxn ang="0">
                    <a:pos x="1850" y="494"/>
                  </a:cxn>
                  <a:cxn ang="0">
                    <a:pos x="1633" y="705"/>
                  </a:cxn>
                  <a:cxn ang="0">
                    <a:pos x="1418" y="928"/>
                  </a:cxn>
                  <a:cxn ang="0">
                    <a:pos x="1209" y="1162"/>
                  </a:cxn>
                  <a:cxn ang="0">
                    <a:pos x="1005" y="1406"/>
                  </a:cxn>
                  <a:cxn ang="0">
                    <a:pos x="810" y="1657"/>
                  </a:cxn>
                  <a:cxn ang="0">
                    <a:pos x="625" y="1915"/>
                  </a:cxn>
                  <a:cxn ang="0">
                    <a:pos x="452" y="2179"/>
                  </a:cxn>
                  <a:cxn ang="0">
                    <a:pos x="292" y="2447"/>
                  </a:cxn>
                  <a:cxn ang="0">
                    <a:pos x="148" y="2718"/>
                  </a:cxn>
                  <a:cxn ang="0">
                    <a:pos x="19" y="2991"/>
                  </a:cxn>
                  <a:cxn ang="0">
                    <a:pos x="40" y="3130"/>
                  </a:cxn>
                  <a:cxn ang="0">
                    <a:pos x="113" y="3366"/>
                  </a:cxn>
                  <a:cxn ang="0">
                    <a:pos x="248" y="3580"/>
                  </a:cxn>
                  <a:cxn ang="0">
                    <a:pos x="439" y="3774"/>
                  </a:cxn>
                  <a:cxn ang="0">
                    <a:pos x="677" y="3945"/>
                  </a:cxn>
                  <a:cxn ang="0">
                    <a:pos x="957" y="4092"/>
                  </a:cxn>
                  <a:cxn ang="0">
                    <a:pos x="1268" y="4213"/>
                  </a:cxn>
                  <a:cxn ang="0">
                    <a:pos x="1604" y="4309"/>
                  </a:cxn>
                  <a:cxn ang="0">
                    <a:pos x="1959" y="4377"/>
                  </a:cxn>
                  <a:cxn ang="0">
                    <a:pos x="2323" y="4416"/>
                  </a:cxn>
                  <a:cxn ang="0">
                    <a:pos x="2689" y="4425"/>
                  </a:cxn>
                  <a:cxn ang="0">
                    <a:pos x="3015" y="4406"/>
                  </a:cxn>
                  <a:cxn ang="0">
                    <a:pos x="3301" y="4361"/>
                  </a:cxn>
                  <a:cxn ang="0">
                    <a:pos x="3566" y="4292"/>
                  </a:cxn>
                  <a:cxn ang="0">
                    <a:pos x="3813" y="4198"/>
                  </a:cxn>
                  <a:cxn ang="0">
                    <a:pos x="4046" y="4081"/>
                  </a:cxn>
                  <a:cxn ang="0">
                    <a:pos x="4268" y="3943"/>
                  </a:cxn>
                  <a:cxn ang="0">
                    <a:pos x="4483" y="3784"/>
                  </a:cxn>
                  <a:cxn ang="0">
                    <a:pos x="4694" y="3605"/>
                  </a:cxn>
                  <a:cxn ang="0">
                    <a:pos x="4905" y="3406"/>
                  </a:cxn>
                  <a:cxn ang="0">
                    <a:pos x="5119" y="3190"/>
                  </a:cxn>
                  <a:cxn ang="0">
                    <a:pos x="5341" y="2957"/>
                  </a:cxn>
                  <a:cxn ang="0">
                    <a:pos x="6882" y="941"/>
                  </a:cxn>
                  <a:cxn ang="0">
                    <a:pos x="6518" y="706"/>
                  </a:cxn>
                  <a:cxn ang="0">
                    <a:pos x="6075" y="496"/>
                  </a:cxn>
                  <a:cxn ang="0">
                    <a:pos x="5572" y="314"/>
                  </a:cxn>
                  <a:cxn ang="0">
                    <a:pos x="5030" y="169"/>
                  </a:cxn>
                  <a:cxn ang="0">
                    <a:pos x="4467" y="65"/>
                  </a:cxn>
                  <a:cxn ang="0">
                    <a:pos x="3900" y="8"/>
                  </a:cxn>
                  <a:cxn ang="0">
                    <a:pos x="3353" y="5"/>
                  </a:cxn>
                  <a:cxn ang="0">
                    <a:pos x="2841" y="60"/>
                  </a:cxn>
                  <a:cxn ang="0">
                    <a:pos x="2386" y="180"/>
                  </a:cxn>
                  <a:cxn ang="0">
                    <a:pos x="2005" y="370"/>
                  </a:cxn>
                </a:cxnLst>
                <a:rect l="0" t="0" r="r" b="b"/>
                <a:pathLst>
                  <a:path w="7072" h="4426">
                    <a:moveTo>
                      <a:pt x="1997" y="359"/>
                    </a:moveTo>
                    <a:lnTo>
                      <a:pt x="1923" y="425"/>
                    </a:lnTo>
                    <a:lnTo>
                      <a:pt x="1850" y="494"/>
                    </a:lnTo>
                    <a:lnTo>
                      <a:pt x="1778" y="563"/>
                    </a:lnTo>
                    <a:lnTo>
                      <a:pt x="1705" y="633"/>
                    </a:lnTo>
                    <a:lnTo>
                      <a:pt x="1633" y="705"/>
                    </a:lnTo>
                    <a:lnTo>
                      <a:pt x="1560" y="779"/>
                    </a:lnTo>
                    <a:lnTo>
                      <a:pt x="1489" y="853"/>
                    </a:lnTo>
                    <a:lnTo>
                      <a:pt x="1418" y="928"/>
                    </a:lnTo>
                    <a:lnTo>
                      <a:pt x="1348" y="1006"/>
                    </a:lnTo>
                    <a:lnTo>
                      <a:pt x="1278" y="1084"/>
                    </a:lnTo>
                    <a:lnTo>
                      <a:pt x="1209" y="1162"/>
                    </a:lnTo>
                    <a:lnTo>
                      <a:pt x="1140" y="1243"/>
                    </a:lnTo>
                    <a:lnTo>
                      <a:pt x="1073" y="1324"/>
                    </a:lnTo>
                    <a:lnTo>
                      <a:pt x="1005" y="1406"/>
                    </a:lnTo>
                    <a:lnTo>
                      <a:pt x="939" y="1489"/>
                    </a:lnTo>
                    <a:lnTo>
                      <a:pt x="874" y="1572"/>
                    </a:lnTo>
                    <a:lnTo>
                      <a:pt x="810" y="1657"/>
                    </a:lnTo>
                    <a:lnTo>
                      <a:pt x="747" y="1742"/>
                    </a:lnTo>
                    <a:lnTo>
                      <a:pt x="686" y="1829"/>
                    </a:lnTo>
                    <a:lnTo>
                      <a:pt x="625" y="1915"/>
                    </a:lnTo>
                    <a:lnTo>
                      <a:pt x="566" y="2003"/>
                    </a:lnTo>
                    <a:lnTo>
                      <a:pt x="508" y="2090"/>
                    </a:lnTo>
                    <a:lnTo>
                      <a:pt x="452" y="2179"/>
                    </a:lnTo>
                    <a:lnTo>
                      <a:pt x="398" y="2268"/>
                    </a:lnTo>
                    <a:lnTo>
                      <a:pt x="344" y="2357"/>
                    </a:lnTo>
                    <a:lnTo>
                      <a:pt x="292" y="2447"/>
                    </a:lnTo>
                    <a:lnTo>
                      <a:pt x="242" y="2537"/>
                    </a:lnTo>
                    <a:lnTo>
                      <a:pt x="194" y="2628"/>
                    </a:lnTo>
                    <a:lnTo>
                      <a:pt x="148" y="2718"/>
                    </a:lnTo>
                    <a:lnTo>
                      <a:pt x="103" y="2809"/>
                    </a:lnTo>
                    <a:lnTo>
                      <a:pt x="60" y="2901"/>
                    </a:lnTo>
                    <a:lnTo>
                      <a:pt x="19" y="2991"/>
                    </a:lnTo>
                    <a:lnTo>
                      <a:pt x="0" y="3049"/>
                    </a:lnTo>
                    <a:lnTo>
                      <a:pt x="32" y="3047"/>
                    </a:lnTo>
                    <a:lnTo>
                      <a:pt x="40" y="3130"/>
                    </a:lnTo>
                    <a:lnTo>
                      <a:pt x="57" y="3211"/>
                    </a:lnTo>
                    <a:lnTo>
                      <a:pt x="81" y="3289"/>
                    </a:lnTo>
                    <a:lnTo>
                      <a:pt x="113" y="3366"/>
                    </a:lnTo>
                    <a:lnTo>
                      <a:pt x="152" y="3439"/>
                    </a:lnTo>
                    <a:lnTo>
                      <a:pt x="196" y="3511"/>
                    </a:lnTo>
                    <a:lnTo>
                      <a:pt x="248" y="3580"/>
                    </a:lnTo>
                    <a:lnTo>
                      <a:pt x="306" y="3648"/>
                    </a:lnTo>
                    <a:lnTo>
                      <a:pt x="370" y="3712"/>
                    </a:lnTo>
                    <a:lnTo>
                      <a:pt x="439" y="3774"/>
                    </a:lnTo>
                    <a:lnTo>
                      <a:pt x="513" y="3834"/>
                    </a:lnTo>
                    <a:lnTo>
                      <a:pt x="593" y="3891"/>
                    </a:lnTo>
                    <a:lnTo>
                      <a:pt x="677" y="3945"/>
                    </a:lnTo>
                    <a:lnTo>
                      <a:pt x="767" y="3997"/>
                    </a:lnTo>
                    <a:lnTo>
                      <a:pt x="859" y="4046"/>
                    </a:lnTo>
                    <a:lnTo>
                      <a:pt x="957" y="4092"/>
                    </a:lnTo>
                    <a:lnTo>
                      <a:pt x="1057" y="4135"/>
                    </a:lnTo>
                    <a:lnTo>
                      <a:pt x="1161" y="4176"/>
                    </a:lnTo>
                    <a:lnTo>
                      <a:pt x="1268" y="4213"/>
                    </a:lnTo>
                    <a:lnTo>
                      <a:pt x="1377" y="4249"/>
                    </a:lnTo>
                    <a:lnTo>
                      <a:pt x="1489" y="4281"/>
                    </a:lnTo>
                    <a:lnTo>
                      <a:pt x="1604" y="4309"/>
                    </a:lnTo>
                    <a:lnTo>
                      <a:pt x="1721" y="4336"/>
                    </a:lnTo>
                    <a:lnTo>
                      <a:pt x="1839" y="4358"/>
                    </a:lnTo>
                    <a:lnTo>
                      <a:pt x="1959" y="4377"/>
                    </a:lnTo>
                    <a:lnTo>
                      <a:pt x="2079" y="4394"/>
                    </a:lnTo>
                    <a:lnTo>
                      <a:pt x="2201" y="4407"/>
                    </a:lnTo>
                    <a:lnTo>
                      <a:pt x="2323" y="4416"/>
                    </a:lnTo>
                    <a:lnTo>
                      <a:pt x="2445" y="4423"/>
                    </a:lnTo>
                    <a:lnTo>
                      <a:pt x="2567" y="4426"/>
                    </a:lnTo>
                    <a:lnTo>
                      <a:pt x="2689" y="4425"/>
                    </a:lnTo>
                    <a:lnTo>
                      <a:pt x="2811" y="4422"/>
                    </a:lnTo>
                    <a:lnTo>
                      <a:pt x="2914" y="4415"/>
                    </a:lnTo>
                    <a:lnTo>
                      <a:pt x="3015" y="4406"/>
                    </a:lnTo>
                    <a:lnTo>
                      <a:pt x="3113" y="4395"/>
                    </a:lnTo>
                    <a:lnTo>
                      <a:pt x="3208" y="4379"/>
                    </a:lnTo>
                    <a:lnTo>
                      <a:pt x="3301" y="4361"/>
                    </a:lnTo>
                    <a:lnTo>
                      <a:pt x="3391" y="4341"/>
                    </a:lnTo>
                    <a:lnTo>
                      <a:pt x="3480" y="4318"/>
                    </a:lnTo>
                    <a:lnTo>
                      <a:pt x="3566" y="4292"/>
                    </a:lnTo>
                    <a:lnTo>
                      <a:pt x="3650" y="4263"/>
                    </a:lnTo>
                    <a:lnTo>
                      <a:pt x="3733" y="4232"/>
                    </a:lnTo>
                    <a:lnTo>
                      <a:pt x="3813" y="4198"/>
                    </a:lnTo>
                    <a:lnTo>
                      <a:pt x="3892" y="4162"/>
                    </a:lnTo>
                    <a:lnTo>
                      <a:pt x="3970" y="4123"/>
                    </a:lnTo>
                    <a:lnTo>
                      <a:pt x="4046" y="4081"/>
                    </a:lnTo>
                    <a:lnTo>
                      <a:pt x="4121" y="4038"/>
                    </a:lnTo>
                    <a:lnTo>
                      <a:pt x="4195" y="3992"/>
                    </a:lnTo>
                    <a:lnTo>
                      <a:pt x="4268" y="3943"/>
                    </a:lnTo>
                    <a:lnTo>
                      <a:pt x="4341" y="3892"/>
                    </a:lnTo>
                    <a:lnTo>
                      <a:pt x="4412" y="3839"/>
                    </a:lnTo>
                    <a:lnTo>
                      <a:pt x="4483" y="3784"/>
                    </a:lnTo>
                    <a:lnTo>
                      <a:pt x="4553" y="3726"/>
                    </a:lnTo>
                    <a:lnTo>
                      <a:pt x="4624" y="3666"/>
                    </a:lnTo>
                    <a:lnTo>
                      <a:pt x="4694" y="3605"/>
                    </a:lnTo>
                    <a:lnTo>
                      <a:pt x="4764" y="3541"/>
                    </a:lnTo>
                    <a:lnTo>
                      <a:pt x="4835" y="3475"/>
                    </a:lnTo>
                    <a:lnTo>
                      <a:pt x="4905" y="3406"/>
                    </a:lnTo>
                    <a:lnTo>
                      <a:pt x="4976" y="3336"/>
                    </a:lnTo>
                    <a:lnTo>
                      <a:pt x="5047" y="3264"/>
                    </a:lnTo>
                    <a:lnTo>
                      <a:pt x="5119" y="3190"/>
                    </a:lnTo>
                    <a:lnTo>
                      <a:pt x="5192" y="3114"/>
                    </a:lnTo>
                    <a:lnTo>
                      <a:pt x="5267" y="3036"/>
                    </a:lnTo>
                    <a:lnTo>
                      <a:pt x="5341" y="2957"/>
                    </a:lnTo>
                    <a:lnTo>
                      <a:pt x="7072" y="1108"/>
                    </a:lnTo>
                    <a:lnTo>
                      <a:pt x="6982" y="1024"/>
                    </a:lnTo>
                    <a:lnTo>
                      <a:pt x="6882" y="941"/>
                    </a:lnTo>
                    <a:lnTo>
                      <a:pt x="6770" y="861"/>
                    </a:lnTo>
                    <a:lnTo>
                      <a:pt x="6649" y="783"/>
                    </a:lnTo>
                    <a:lnTo>
                      <a:pt x="6518" y="706"/>
                    </a:lnTo>
                    <a:lnTo>
                      <a:pt x="6378" y="633"/>
                    </a:lnTo>
                    <a:lnTo>
                      <a:pt x="6229" y="563"/>
                    </a:lnTo>
                    <a:lnTo>
                      <a:pt x="6075" y="496"/>
                    </a:lnTo>
                    <a:lnTo>
                      <a:pt x="5913" y="432"/>
                    </a:lnTo>
                    <a:lnTo>
                      <a:pt x="5745" y="371"/>
                    </a:lnTo>
                    <a:lnTo>
                      <a:pt x="5572" y="314"/>
                    </a:lnTo>
                    <a:lnTo>
                      <a:pt x="5395" y="262"/>
                    </a:lnTo>
                    <a:lnTo>
                      <a:pt x="5214" y="214"/>
                    </a:lnTo>
                    <a:lnTo>
                      <a:pt x="5030" y="169"/>
                    </a:lnTo>
                    <a:lnTo>
                      <a:pt x="4843" y="129"/>
                    </a:lnTo>
                    <a:lnTo>
                      <a:pt x="4656" y="95"/>
                    </a:lnTo>
                    <a:lnTo>
                      <a:pt x="4467" y="65"/>
                    </a:lnTo>
                    <a:lnTo>
                      <a:pt x="4277" y="41"/>
                    </a:lnTo>
                    <a:lnTo>
                      <a:pt x="4088" y="22"/>
                    </a:lnTo>
                    <a:lnTo>
                      <a:pt x="3900" y="8"/>
                    </a:lnTo>
                    <a:lnTo>
                      <a:pt x="3715" y="1"/>
                    </a:lnTo>
                    <a:lnTo>
                      <a:pt x="3532" y="0"/>
                    </a:lnTo>
                    <a:lnTo>
                      <a:pt x="3353" y="5"/>
                    </a:lnTo>
                    <a:lnTo>
                      <a:pt x="3178" y="16"/>
                    </a:lnTo>
                    <a:lnTo>
                      <a:pt x="3007" y="35"/>
                    </a:lnTo>
                    <a:lnTo>
                      <a:pt x="2841" y="60"/>
                    </a:lnTo>
                    <a:lnTo>
                      <a:pt x="2683" y="93"/>
                    </a:lnTo>
                    <a:lnTo>
                      <a:pt x="2530" y="132"/>
                    </a:lnTo>
                    <a:lnTo>
                      <a:pt x="2386" y="180"/>
                    </a:lnTo>
                    <a:lnTo>
                      <a:pt x="2250" y="236"/>
                    </a:lnTo>
                    <a:lnTo>
                      <a:pt x="2122" y="299"/>
                    </a:lnTo>
                    <a:lnTo>
                      <a:pt x="2005" y="370"/>
                    </a:lnTo>
                    <a:lnTo>
                      <a:pt x="1997" y="359"/>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9" name="Freeform 40"/>
              <p:cNvSpPr>
                <a:spLocks/>
              </p:cNvSpPr>
              <p:nvPr/>
            </p:nvSpPr>
            <p:spPr bwMode="auto">
              <a:xfrm rot="5650411">
                <a:off x="6418801" y="2196465"/>
                <a:ext cx="34303" cy="133687"/>
              </a:xfrm>
              <a:custGeom>
                <a:avLst/>
                <a:gdLst/>
                <a:ahLst/>
                <a:cxnLst>
                  <a:cxn ang="0">
                    <a:pos x="324" y="92"/>
                  </a:cxn>
                  <a:cxn ang="0">
                    <a:pos x="352" y="233"/>
                  </a:cxn>
                  <a:cxn ang="0">
                    <a:pos x="409" y="393"/>
                  </a:cxn>
                  <a:cxn ang="0">
                    <a:pos x="493" y="568"/>
                  </a:cxn>
                  <a:cxn ang="0">
                    <a:pos x="603" y="753"/>
                  </a:cxn>
                  <a:cxn ang="0">
                    <a:pos x="741" y="947"/>
                  </a:cxn>
                  <a:cxn ang="0">
                    <a:pos x="905" y="1145"/>
                  </a:cxn>
                  <a:cxn ang="0">
                    <a:pos x="1097" y="1343"/>
                  </a:cxn>
                  <a:cxn ang="0">
                    <a:pos x="836" y="1223"/>
                  </a:cxn>
                  <a:cxn ang="0">
                    <a:pos x="607" y="1083"/>
                  </a:cxn>
                  <a:cxn ang="0">
                    <a:pos x="462" y="978"/>
                  </a:cxn>
                  <a:cxn ang="0">
                    <a:pos x="548" y="1117"/>
                  </a:cxn>
                  <a:cxn ang="0">
                    <a:pos x="742" y="1344"/>
                  </a:cxn>
                  <a:cxn ang="0">
                    <a:pos x="961" y="1571"/>
                  </a:cxn>
                  <a:cxn ang="0">
                    <a:pos x="1191" y="1781"/>
                  </a:cxn>
                  <a:cxn ang="0">
                    <a:pos x="1069" y="1748"/>
                  </a:cxn>
                  <a:cxn ang="0">
                    <a:pos x="844" y="1627"/>
                  </a:cxn>
                  <a:cxn ang="0">
                    <a:pos x="645" y="1505"/>
                  </a:cxn>
                  <a:cxn ang="0">
                    <a:pos x="481" y="1389"/>
                  </a:cxn>
                  <a:cxn ang="0">
                    <a:pos x="589" y="1539"/>
                  </a:cxn>
                  <a:cxn ang="0">
                    <a:pos x="812" y="1784"/>
                  </a:cxn>
                  <a:cxn ang="0">
                    <a:pos x="1052" y="2020"/>
                  </a:cxn>
                  <a:cxn ang="0">
                    <a:pos x="1290" y="2224"/>
                  </a:cxn>
                  <a:cxn ang="0">
                    <a:pos x="1148" y="2193"/>
                  </a:cxn>
                  <a:cxn ang="0">
                    <a:pos x="899" y="2077"/>
                  </a:cxn>
                  <a:cxn ang="0">
                    <a:pos x="677" y="1953"/>
                  </a:cxn>
                  <a:cxn ang="0">
                    <a:pos x="494" y="1835"/>
                  </a:cxn>
                  <a:cxn ang="0">
                    <a:pos x="625" y="1997"/>
                  </a:cxn>
                  <a:cxn ang="0">
                    <a:pos x="879" y="2249"/>
                  </a:cxn>
                  <a:cxn ang="0">
                    <a:pos x="1142" y="2480"/>
                  </a:cxn>
                  <a:cxn ang="0">
                    <a:pos x="1388" y="2669"/>
                  </a:cxn>
                  <a:cxn ang="0">
                    <a:pos x="1234" y="2641"/>
                  </a:cxn>
                  <a:cxn ang="0">
                    <a:pos x="976" y="2542"/>
                  </a:cxn>
                  <a:cxn ang="0">
                    <a:pos x="750" y="2432"/>
                  </a:cxn>
                  <a:cxn ang="0">
                    <a:pos x="558" y="2319"/>
                  </a:cxn>
                  <a:cxn ang="0">
                    <a:pos x="708" y="2490"/>
                  </a:cxn>
                  <a:cxn ang="0">
                    <a:pos x="979" y="2736"/>
                  </a:cxn>
                  <a:cxn ang="0">
                    <a:pos x="1246" y="2949"/>
                  </a:cxn>
                  <a:cxn ang="0">
                    <a:pos x="1489" y="3114"/>
                  </a:cxn>
                  <a:cxn ang="0">
                    <a:pos x="1357" y="3101"/>
                  </a:cxn>
                  <a:cxn ang="0">
                    <a:pos x="1130" y="3033"/>
                  </a:cxn>
                  <a:cxn ang="0">
                    <a:pos x="928" y="2955"/>
                  </a:cxn>
                  <a:cxn ang="0">
                    <a:pos x="747" y="2870"/>
                  </a:cxn>
                  <a:cxn ang="0">
                    <a:pos x="587" y="2781"/>
                  </a:cxn>
                  <a:cxn ang="0">
                    <a:pos x="446" y="2689"/>
                  </a:cxn>
                  <a:cxn ang="0">
                    <a:pos x="240" y="2531"/>
                  </a:cxn>
                  <a:cxn ang="0">
                    <a:pos x="112" y="2261"/>
                  </a:cxn>
                  <a:cxn ang="0">
                    <a:pos x="40" y="1949"/>
                  </a:cxn>
                  <a:cxn ang="0">
                    <a:pos x="5" y="1631"/>
                  </a:cxn>
                  <a:cxn ang="0">
                    <a:pos x="3" y="1309"/>
                  </a:cxn>
                  <a:cxn ang="0">
                    <a:pos x="32" y="989"/>
                  </a:cxn>
                  <a:cxn ang="0">
                    <a:pos x="90" y="673"/>
                  </a:cxn>
                  <a:cxn ang="0">
                    <a:pos x="176" y="366"/>
                  </a:cxn>
                  <a:cxn ang="0">
                    <a:pos x="287" y="72"/>
                  </a:cxn>
                </a:cxnLst>
                <a:rect l="0" t="0" r="r" b="b"/>
                <a:pathLst>
                  <a:path w="1543" h="3145">
                    <a:moveTo>
                      <a:pt x="319" y="0"/>
                    </a:moveTo>
                    <a:lnTo>
                      <a:pt x="319" y="29"/>
                    </a:lnTo>
                    <a:lnTo>
                      <a:pt x="321" y="59"/>
                    </a:lnTo>
                    <a:lnTo>
                      <a:pt x="324" y="92"/>
                    </a:lnTo>
                    <a:lnTo>
                      <a:pt x="328" y="126"/>
                    </a:lnTo>
                    <a:lnTo>
                      <a:pt x="335" y="160"/>
                    </a:lnTo>
                    <a:lnTo>
                      <a:pt x="343" y="196"/>
                    </a:lnTo>
                    <a:lnTo>
                      <a:pt x="352" y="233"/>
                    </a:lnTo>
                    <a:lnTo>
                      <a:pt x="365" y="272"/>
                    </a:lnTo>
                    <a:lnTo>
                      <a:pt x="378" y="311"/>
                    </a:lnTo>
                    <a:lnTo>
                      <a:pt x="393" y="351"/>
                    </a:lnTo>
                    <a:lnTo>
                      <a:pt x="409" y="393"/>
                    </a:lnTo>
                    <a:lnTo>
                      <a:pt x="428" y="436"/>
                    </a:lnTo>
                    <a:lnTo>
                      <a:pt x="448" y="479"/>
                    </a:lnTo>
                    <a:lnTo>
                      <a:pt x="469" y="523"/>
                    </a:lnTo>
                    <a:lnTo>
                      <a:pt x="493" y="568"/>
                    </a:lnTo>
                    <a:lnTo>
                      <a:pt x="518" y="613"/>
                    </a:lnTo>
                    <a:lnTo>
                      <a:pt x="544" y="660"/>
                    </a:lnTo>
                    <a:lnTo>
                      <a:pt x="573" y="707"/>
                    </a:lnTo>
                    <a:lnTo>
                      <a:pt x="603" y="753"/>
                    </a:lnTo>
                    <a:lnTo>
                      <a:pt x="635" y="801"/>
                    </a:lnTo>
                    <a:lnTo>
                      <a:pt x="668" y="850"/>
                    </a:lnTo>
                    <a:lnTo>
                      <a:pt x="704" y="898"/>
                    </a:lnTo>
                    <a:lnTo>
                      <a:pt x="741" y="947"/>
                    </a:lnTo>
                    <a:lnTo>
                      <a:pt x="779" y="997"/>
                    </a:lnTo>
                    <a:lnTo>
                      <a:pt x="820" y="1046"/>
                    </a:lnTo>
                    <a:lnTo>
                      <a:pt x="862" y="1095"/>
                    </a:lnTo>
                    <a:lnTo>
                      <a:pt x="905" y="1145"/>
                    </a:lnTo>
                    <a:lnTo>
                      <a:pt x="951" y="1194"/>
                    </a:lnTo>
                    <a:lnTo>
                      <a:pt x="998" y="1244"/>
                    </a:lnTo>
                    <a:lnTo>
                      <a:pt x="1047" y="1293"/>
                    </a:lnTo>
                    <a:lnTo>
                      <a:pt x="1097" y="1343"/>
                    </a:lnTo>
                    <a:lnTo>
                      <a:pt x="1150" y="1392"/>
                    </a:lnTo>
                    <a:lnTo>
                      <a:pt x="1043" y="1336"/>
                    </a:lnTo>
                    <a:lnTo>
                      <a:pt x="937" y="1279"/>
                    </a:lnTo>
                    <a:lnTo>
                      <a:pt x="836" y="1223"/>
                    </a:lnTo>
                    <a:lnTo>
                      <a:pt x="740" y="1166"/>
                    </a:lnTo>
                    <a:lnTo>
                      <a:pt x="694" y="1138"/>
                    </a:lnTo>
                    <a:lnTo>
                      <a:pt x="650" y="1111"/>
                    </a:lnTo>
                    <a:lnTo>
                      <a:pt x="607" y="1083"/>
                    </a:lnTo>
                    <a:lnTo>
                      <a:pt x="568" y="1057"/>
                    </a:lnTo>
                    <a:lnTo>
                      <a:pt x="530" y="1029"/>
                    </a:lnTo>
                    <a:lnTo>
                      <a:pt x="495" y="1004"/>
                    </a:lnTo>
                    <a:lnTo>
                      <a:pt x="462" y="978"/>
                    </a:lnTo>
                    <a:lnTo>
                      <a:pt x="433" y="953"/>
                    </a:lnTo>
                    <a:lnTo>
                      <a:pt x="468" y="1006"/>
                    </a:lnTo>
                    <a:lnTo>
                      <a:pt x="507" y="1061"/>
                    </a:lnTo>
                    <a:lnTo>
                      <a:pt x="548" y="1117"/>
                    </a:lnTo>
                    <a:lnTo>
                      <a:pt x="593" y="1173"/>
                    </a:lnTo>
                    <a:lnTo>
                      <a:pt x="641" y="1230"/>
                    </a:lnTo>
                    <a:lnTo>
                      <a:pt x="690" y="1287"/>
                    </a:lnTo>
                    <a:lnTo>
                      <a:pt x="742" y="1344"/>
                    </a:lnTo>
                    <a:lnTo>
                      <a:pt x="794" y="1401"/>
                    </a:lnTo>
                    <a:lnTo>
                      <a:pt x="849" y="1458"/>
                    </a:lnTo>
                    <a:lnTo>
                      <a:pt x="905" y="1515"/>
                    </a:lnTo>
                    <a:lnTo>
                      <a:pt x="961" y="1571"/>
                    </a:lnTo>
                    <a:lnTo>
                      <a:pt x="1019" y="1625"/>
                    </a:lnTo>
                    <a:lnTo>
                      <a:pt x="1076" y="1679"/>
                    </a:lnTo>
                    <a:lnTo>
                      <a:pt x="1134" y="1731"/>
                    </a:lnTo>
                    <a:lnTo>
                      <a:pt x="1191" y="1781"/>
                    </a:lnTo>
                    <a:lnTo>
                      <a:pt x="1248" y="1830"/>
                    </a:lnTo>
                    <a:lnTo>
                      <a:pt x="1188" y="1804"/>
                    </a:lnTo>
                    <a:lnTo>
                      <a:pt x="1128" y="1776"/>
                    </a:lnTo>
                    <a:lnTo>
                      <a:pt x="1069" y="1748"/>
                    </a:lnTo>
                    <a:lnTo>
                      <a:pt x="1011" y="1718"/>
                    </a:lnTo>
                    <a:lnTo>
                      <a:pt x="954" y="1688"/>
                    </a:lnTo>
                    <a:lnTo>
                      <a:pt x="898" y="1658"/>
                    </a:lnTo>
                    <a:lnTo>
                      <a:pt x="844" y="1627"/>
                    </a:lnTo>
                    <a:lnTo>
                      <a:pt x="791" y="1596"/>
                    </a:lnTo>
                    <a:lnTo>
                      <a:pt x="741" y="1566"/>
                    </a:lnTo>
                    <a:lnTo>
                      <a:pt x="692" y="1535"/>
                    </a:lnTo>
                    <a:lnTo>
                      <a:pt x="645" y="1505"/>
                    </a:lnTo>
                    <a:lnTo>
                      <a:pt x="600" y="1474"/>
                    </a:lnTo>
                    <a:lnTo>
                      <a:pt x="558" y="1445"/>
                    </a:lnTo>
                    <a:lnTo>
                      <a:pt x="518" y="1416"/>
                    </a:lnTo>
                    <a:lnTo>
                      <a:pt x="481" y="1389"/>
                    </a:lnTo>
                    <a:lnTo>
                      <a:pt x="448" y="1361"/>
                    </a:lnTo>
                    <a:lnTo>
                      <a:pt x="492" y="1419"/>
                    </a:lnTo>
                    <a:lnTo>
                      <a:pt x="539" y="1479"/>
                    </a:lnTo>
                    <a:lnTo>
                      <a:pt x="589" y="1539"/>
                    </a:lnTo>
                    <a:lnTo>
                      <a:pt x="642" y="1600"/>
                    </a:lnTo>
                    <a:lnTo>
                      <a:pt x="697" y="1662"/>
                    </a:lnTo>
                    <a:lnTo>
                      <a:pt x="754" y="1723"/>
                    </a:lnTo>
                    <a:lnTo>
                      <a:pt x="812" y="1784"/>
                    </a:lnTo>
                    <a:lnTo>
                      <a:pt x="871" y="1844"/>
                    </a:lnTo>
                    <a:lnTo>
                      <a:pt x="931" y="1905"/>
                    </a:lnTo>
                    <a:lnTo>
                      <a:pt x="991" y="1963"/>
                    </a:lnTo>
                    <a:lnTo>
                      <a:pt x="1052" y="2020"/>
                    </a:lnTo>
                    <a:lnTo>
                      <a:pt x="1113" y="2075"/>
                    </a:lnTo>
                    <a:lnTo>
                      <a:pt x="1173" y="2127"/>
                    </a:lnTo>
                    <a:lnTo>
                      <a:pt x="1232" y="2177"/>
                    </a:lnTo>
                    <a:lnTo>
                      <a:pt x="1290" y="2224"/>
                    </a:lnTo>
                    <a:lnTo>
                      <a:pt x="1346" y="2269"/>
                    </a:lnTo>
                    <a:lnTo>
                      <a:pt x="1279" y="2244"/>
                    </a:lnTo>
                    <a:lnTo>
                      <a:pt x="1213" y="2219"/>
                    </a:lnTo>
                    <a:lnTo>
                      <a:pt x="1148" y="2193"/>
                    </a:lnTo>
                    <a:lnTo>
                      <a:pt x="1084" y="2164"/>
                    </a:lnTo>
                    <a:lnTo>
                      <a:pt x="1021" y="2136"/>
                    </a:lnTo>
                    <a:lnTo>
                      <a:pt x="959" y="2106"/>
                    </a:lnTo>
                    <a:lnTo>
                      <a:pt x="899" y="2077"/>
                    </a:lnTo>
                    <a:lnTo>
                      <a:pt x="840" y="2046"/>
                    </a:lnTo>
                    <a:lnTo>
                      <a:pt x="783" y="2015"/>
                    </a:lnTo>
                    <a:lnTo>
                      <a:pt x="728" y="1985"/>
                    </a:lnTo>
                    <a:lnTo>
                      <a:pt x="677" y="1953"/>
                    </a:lnTo>
                    <a:lnTo>
                      <a:pt x="627" y="1923"/>
                    </a:lnTo>
                    <a:lnTo>
                      <a:pt x="579" y="1893"/>
                    </a:lnTo>
                    <a:lnTo>
                      <a:pt x="534" y="1864"/>
                    </a:lnTo>
                    <a:lnTo>
                      <a:pt x="494" y="1835"/>
                    </a:lnTo>
                    <a:lnTo>
                      <a:pt x="455" y="1807"/>
                    </a:lnTo>
                    <a:lnTo>
                      <a:pt x="509" y="1870"/>
                    </a:lnTo>
                    <a:lnTo>
                      <a:pt x="566" y="1934"/>
                    </a:lnTo>
                    <a:lnTo>
                      <a:pt x="625" y="1997"/>
                    </a:lnTo>
                    <a:lnTo>
                      <a:pt x="686" y="2061"/>
                    </a:lnTo>
                    <a:lnTo>
                      <a:pt x="749" y="2124"/>
                    </a:lnTo>
                    <a:lnTo>
                      <a:pt x="814" y="2187"/>
                    </a:lnTo>
                    <a:lnTo>
                      <a:pt x="879" y="2249"/>
                    </a:lnTo>
                    <a:lnTo>
                      <a:pt x="945" y="2309"/>
                    </a:lnTo>
                    <a:lnTo>
                      <a:pt x="1011" y="2368"/>
                    </a:lnTo>
                    <a:lnTo>
                      <a:pt x="1077" y="2425"/>
                    </a:lnTo>
                    <a:lnTo>
                      <a:pt x="1142" y="2480"/>
                    </a:lnTo>
                    <a:lnTo>
                      <a:pt x="1206" y="2531"/>
                    </a:lnTo>
                    <a:lnTo>
                      <a:pt x="1269" y="2580"/>
                    </a:lnTo>
                    <a:lnTo>
                      <a:pt x="1330" y="2626"/>
                    </a:lnTo>
                    <a:lnTo>
                      <a:pt x="1388" y="2669"/>
                    </a:lnTo>
                    <a:lnTo>
                      <a:pt x="1444" y="2708"/>
                    </a:lnTo>
                    <a:lnTo>
                      <a:pt x="1373" y="2686"/>
                    </a:lnTo>
                    <a:lnTo>
                      <a:pt x="1303" y="2665"/>
                    </a:lnTo>
                    <a:lnTo>
                      <a:pt x="1234" y="2641"/>
                    </a:lnTo>
                    <a:lnTo>
                      <a:pt x="1167" y="2618"/>
                    </a:lnTo>
                    <a:lnTo>
                      <a:pt x="1101" y="2594"/>
                    </a:lnTo>
                    <a:lnTo>
                      <a:pt x="1038" y="2567"/>
                    </a:lnTo>
                    <a:lnTo>
                      <a:pt x="976" y="2542"/>
                    </a:lnTo>
                    <a:lnTo>
                      <a:pt x="916" y="2514"/>
                    </a:lnTo>
                    <a:lnTo>
                      <a:pt x="859" y="2487"/>
                    </a:lnTo>
                    <a:lnTo>
                      <a:pt x="803" y="2459"/>
                    </a:lnTo>
                    <a:lnTo>
                      <a:pt x="750" y="2432"/>
                    </a:lnTo>
                    <a:lnTo>
                      <a:pt x="698" y="2403"/>
                    </a:lnTo>
                    <a:lnTo>
                      <a:pt x="649" y="2376"/>
                    </a:lnTo>
                    <a:lnTo>
                      <a:pt x="602" y="2347"/>
                    </a:lnTo>
                    <a:lnTo>
                      <a:pt x="558" y="2319"/>
                    </a:lnTo>
                    <a:lnTo>
                      <a:pt x="516" y="2291"/>
                    </a:lnTo>
                    <a:lnTo>
                      <a:pt x="578" y="2358"/>
                    </a:lnTo>
                    <a:lnTo>
                      <a:pt x="642" y="2425"/>
                    </a:lnTo>
                    <a:lnTo>
                      <a:pt x="708" y="2490"/>
                    </a:lnTo>
                    <a:lnTo>
                      <a:pt x="775" y="2554"/>
                    </a:lnTo>
                    <a:lnTo>
                      <a:pt x="843" y="2616"/>
                    </a:lnTo>
                    <a:lnTo>
                      <a:pt x="910" y="2677"/>
                    </a:lnTo>
                    <a:lnTo>
                      <a:pt x="979" y="2736"/>
                    </a:lnTo>
                    <a:lnTo>
                      <a:pt x="1047" y="2793"/>
                    </a:lnTo>
                    <a:lnTo>
                      <a:pt x="1115" y="2847"/>
                    </a:lnTo>
                    <a:lnTo>
                      <a:pt x="1181" y="2899"/>
                    </a:lnTo>
                    <a:lnTo>
                      <a:pt x="1246" y="2949"/>
                    </a:lnTo>
                    <a:lnTo>
                      <a:pt x="1310" y="2995"/>
                    </a:lnTo>
                    <a:lnTo>
                      <a:pt x="1372" y="3038"/>
                    </a:lnTo>
                    <a:lnTo>
                      <a:pt x="1431" y="3078"/>
                    </a:lnTo>
                    <a:lnTo>
                      <a:pt x="1489" y="3114"/>
                    </a:lnTo>
                    <a:lnTo>
                      <a:pt x="1543" y="3145"/>
                    </a:lnTo>
                    <a:lnTo>
                      <a:pt x="1479" y="3132"/>
                    </a:lnTo>
                    <a:lnTo>
                      <a:pt x="1417" y="3117"/>
                    </a:lnTo>
                    <a:lnTo>
                      <a:pt x="1357" y="3101"/>
                    </a:lnTo>
                    <a:lnTo>
                      <a:pt x="1298" y="3085"/>
                    </a:lnTo>
                    <a:lnTo>
                      <a:pt x="1241" y="3069"/>
                    </a:lnTo>
                    <a:lnTo>
                      <a:pt x="1185" y="3052"/>
                    </a:lnTo>
                    <a:lnTo>
                      <a:pt x="1130" y="3033"/>
                    </a:lnTo>
                    <a:lnTo>
                      <a:pt x="1077" y="3014"/>
                    </a:lnTo>
                    <a:lnTo>
                      <a:pt x="1026" y="2995"/>
                    </a:lnTo>
                    <a:lnTo>
                      <a:pt x="976" y="2975"/>
                    </a:lnTo>
                    <a:lnTo>
                      <a:pt x="928" y="2955"/>
                    </a:lnTo>
                    <a:lnTo>
                      <a:pt x="881" y="2934"/>
                    </a:lnTo>
                    <a:lnTo>
                      <a:pt x="835" y="2913"/>
                    </a:lnTo>
                    <a:lnTo>
                      <a:pt x="790" y="2892"/>
                    </a:lnTo>
                    <a:lnTo>
                      <a:pt x="747" y="2870"/>
                    </a:lnTo>
                    <a:lnTo>
                      <a:pt x="705" y="2848"/>
                    </a:lnTo>
                    <a:lnTo>
                      <a:pt x="664" y="2826"/>
                    </a:lnTo>
                    <a:lnTo>
                      <a:pt x="625" y="2803"/>
                    </a:lnTo>
                    <a:lnTo>
                      <a:pt x="587" y="2781"/>
                    </a:lnTo>
                    <a:lnTo>
                      <a:pt x="551" y="2757"/>
                    </a:lnTo>
                    <a:lnTo>
                      <a:pt x="514" y="2735"/>
                    </a:lnTo>
                    <a:lnTo>
                      <a:pt x="479" y="2712"/>
                    </a:lnTo>
                    <a:lnTo>
                      <a:pt x="446" y="2689"/>
                    </a:lnTo>
                    <a:lnTo>
                      <a:pt x="413" y="2666"/>
                    </a:lnTo>
                    <a:lnTo>
                      <a:pt x="352" y="2620"/>
                    </a:lnTo>
                    <a:lnTo>
                      <a:pt x="294" y="2575"/>
                    </a:lnTo>
                    <a:lnTo>
                      <a:pt x="240" y="2531"/>
                    </a:lnTo>
                    <a:lnTo>
                      <a:pt x="191" y="2488"/>
                    </a:lnTo>
                    <a:lnTo>
                      <a:pt x="162" y="2413"/>
                    </a:lnTo>
                    <a:lnTo>
                      <a:pt x="136" y="2337"/>
                    </a:lnTo>
                    <a:lnTo>
                      <a:pt x="112" y="2261"/>
                    </a:lnTo>
                    <a:lnTo>
                      <a:pt x="91" y="2183"/>
                    </a:lnTo>
                    <a:lnTo>
                      <a:pt x="72" y="2106"/>
                    </a:lnTo>
                    <a:lnTo>
                      <a:pt x="55" y="2028"/>
                    </a:lnTo>
                    <a:lnTo>
                      <a:pt x="40" y="1949"/>
                    </a:lnTo>
                    <a:lnTo>
                      <a:pt x="28" y="1870"/>
                    </a:lnTo>
                    <a:lnTo>
                      <a:pt x="18" y="1791"/>
                    </a:lnTo>
                    <a:lnTo>
                      <a:pt x="11" y="1710"/>
                    </a:lnTo>
                    <a:lnTo>
                      <a:pt x="5" y="1631"/>
                    </a:lnTo>
                    <a:lnTo>
                      <a:pt x="2" y="1550"/>
                    </a:lnTo>
                    <a:lnTo>
                      <a:pt x="0" y="1470"/>
                    </a:lnTo>
                    <a:lnTo>
                      <a:pt x="1" y="1390"/>
                    </a:lnTo>
                    <a:lnTo>
                      <a:pt x="3" y="1309"/>
                    </a:lnTo>
                    <a:lnTo>
                      <a:pt x="7" y="1229"/>
                    </a:lnTo>
                    <a:lnTo>
                      <a:pt x="14" y="1148"/>
                    </a:lnTo>
                    <a:lnTo>
                      <a:pt x="22" y="1068"/>
                    </a:lnTo>
                    <a:lnTo>
                      <a:pt x="32" y="989"/>
                    </a:lnTo>
                    <a:lnTo>
                      <a:pt x="44" y="909"/>
                    </a:lnTo>
                    <a:lnTo>
                      <a:pt x="58" y="830"/>
                    </a:lnTo>
                    <a:lnTo>
                      <a:pt x="73" y="751"/>
                    </a:lnTo>
                    <a:lnTo>
                      <a:pt x="90" y="673"/>
                    </a:lnTo>
                    <a:lnTo>
                      <a:pt x="109" y="595"/>
                    </a:lnTo>
                    <a:lnTo>
                      <a:pt x="131" y="518"/>
                    </a:lnTo>
                    <a:lnTo>
                      <a:pt x="153" y="442"/>
                    </a:lnTo>
                    <a:lnTo>
                      <a:pt x="176" y="366"/>
                    </a:lnTo>
                    <a:lnTo>
                      <a:pt x="202" y="291"/>
                    </a:lnTo>
                    <a:lnTo>
                      <a:pt x="229" y="217"/>
                    </a:lnTo>
                    <a:lnTo>
                      <a:pt x="258" y="144"/>
                    </a:lnTo>
                    <a:lnTo>
                      <a:pt x="287" y="72"/>
                    </a:lnTo>
                    <a:lnTo>
                      <a:pt x="319" y="0"/>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90" name="Freeform 41"/>
              <p:cNvSpPr>
                <a:spLocks/>
              </p:cNvSpPr>
              <p:nvPr/>
            </p:nvSpPr>
            <p:spPr bwMode="auto">
              <a:xfrm rot="5650411">
                <a:off x="6452775" y="2303037"/>
                <a:ext cx="53247" cy="191261"/>
              </a:xfrm>
              <a:custGeom>
                <a:avLst/>
                <a:gdLst/>
                <a:ahLst/>
                <a:cxnLst>
                  <a:cxn ang="0">
                    <a:pos x="234" y="3083"/>
                  </a:cxn>
                  <a:cxn ang="0">
                    <a:pos x="375" y="2880"/>
                  </a:cxn>
                  <a:cxn ang="0">
                    <a:pos x="701" y="2426"/>
                  </a:cxn>
                  <a:cxn ang="0">
                    <a:pos x="1251" y="1660"/>
                  </a:cxn>
                  <a:cxn ang="0">
                    <a:pos x="1674" y="1065"/>
                  </a:cxn>
                  <a:cxn ang="0">
                    <a:pos x="1927" y="701"/>
                  </a:cxn>
                  <a:cxn ang="0">
                    <a:pos x="287" y="2461"/>
                  </a:cxn>
                  <a:cxn ang="0">
                    <a:pos x="2402" y="768"/>
                  </a:cxn>
                  <a:cxn ang="0">
                    <a:pos x="2040" y="1378"/>
                  </a:cxn>
                  <a:cxn ang="0">
                    <a:pos x="1711" y="1941"/>
                  </a:cxn>
                  <a:cxn ang="0">
                    <a:pos x="1407" y="2460"/>
                  </a:cxn>
                  <a:cxn ang="0">
                    <a:pos x="1121" y="2938"/>
                  </a:cxn>
                  <a:cxn ang="0">
                    <a:pos x="982" y="3164"/>
                  </a:cxn>
                  <a:cxn ang="0">
                    <a:pos x="845" y="3379"/>
                  </a:cxn>
                  <a:cxn ang="0">
                    <a:pos x="707" y="3588"/>
                  </a:cxn>
                  <a:cxn ang="0">
                    <a:pos x="570" y="3787"/>
                  </a:cxn>
                  <a:cxn ang="0">
                    <a:pos x="432" y="3980"/>
                  </a:cxn>
                  <a:cxn ang="0">
                    <a:pos x="292" y="4166"/>
                  </a:cxn>
                  <a:cxn ang="0">
                    <a:pos x="147" y="4345"/>
                  </a:cxn>
                  <a:cxn ang="0">
                    <a:pos x="0" y="4518"/>
                  </a:cxn>
                  <a:cxn ang="0">
                    <a:pos x="179" y="4231"/>
                  </a:cxn>
                  <a:cxn ang="0">
                    <a:pos x="368" y="3923"/>
                  </a:cxn>
                  <a:cxn ang="0">
                    <a:pos x="778" y="3241"/>
                  </a:cxn>
                  <a:cxn ang="0">
                    <a:pos x="1228" y="2471"/>
                  </a:cxn>
                  <a:cxn ang="0">
                    <a:pos x="1721" y="1616"/>
                  </a:cxn>
                  <a:cxn ang="0">
                    <a:pos x="1497" y="1948"/>
                  </a:cxn>
                  <a:cxn ang="0">
                    <a:pos x="1273" y="2276"/>
                  </a:cxn>
                  <a:cxn ang="0">
                    <a:pos x="1049" y="2593"/>
                  </a:cxn>
                  <a:cxn ang="0">
                    <a:pos x="831" y="2895"/>
                  </a:cxn>
                  <a:cxn ang="0">
                    <a:pos x="623" y="3175"/>
                  </a:cxn>
                  <a:cxn ang="0">
                    <a:pos x="428" y="3428"/>
                  </a:cxn>
                  <a:cxn ang="0">
                    <a:pos x="251" y="3649"/>
                  </a:cxn>
                  <a:cxn ang="0">
                    <a:pos x="95" y="3832"/>
                  </a:cxn>
                  <a:cxn ang="0">
                    <a:pos x="239" y="3609"/>
                  </a:cxn>
                  <a:cxn ang="0">
                    <a:pos x="421" y="3330"/>
                  </a:cxn>
                  <a:cxn ang="0">
                    <a:pos x="871" y="2644"/>
                  </a:cxn>
                  <a:cxn ang="0">
                    <a:pos x="1382" y="1856"/>
                  </a:cxn>
                  <a:cxn ang="0">
                    <a:pos x="1642" y="1448"/>
                  </a:cxn>
                  <a:cxn ang="0">
                    <a:pos x="1893" y="1045"/>
                  </a:cxn>
                  <a:cxn ang="0">
                    <a:pos x="1660" y="1348"/>
                  </a:cxn>
                  <a:cxn ang="0">
                    <a:pos x="1408" y="1667"/>
                  </a:cxn>
                  <a:cxn ang="0">
                    <a:pos x="1150" y="1990"/>
                  </a:cxn>
                  <a:cxn ang="0">
                    <a:pos x="897" y="2300"/>
                  </a:cxn>
                  <a:cxn ang="0">
                    <a:pos x="459" y="2832"/>
                  </a:cxn>
                  <a:cxn ang="0">
                    <a:pos x="191" y="3147"/>
                  </a:cxn>
                </a:cxnLst>
                <a:rect l="0" t="0" r="r" b="b"/>
                <a:pathLst>
                  <a:path w="2402" h="4518">
                    <a:moveTo>
                      <a:pt x="191" y="3147"/>
                    </a:moveTo>
                    <a:lnTo>
                      <a:pt x="234" y="3083"/>
                    </a:lnTo>
                    <a:lnTo>
                      <a:pt x="296" y="2993"/>
                    </a:lnTo>
                    <a:lnTo>
                      <a:pt x="375" y="2880"/>
                    </a:lnTo>
                    <a:lnTo>
                      <a:pt x="472" y="2745"/>
                    </a:lnTo>
                    <a:lnTo>
                      <a:pt x="701" y="2426"/>
                    </a:lnTo>
                    <a:lnTo>
                      <a:pt x="967" y="2056"/>
                    </a:lnTo>
                    <a:lnTo>
                      <a:pt x="1251" y="1660"/>
                    </a:lnTo>
                    <a:lnTo>
                      <a:pt x="1536" y="1260"/>
                    </a:lnTo>
                    <a:lnTo>
                      <a:pt x="1674" y="1065"/>
                    </a:lnTo>
                    <a:lnTo>
                      <a:pt x="1804" y="878"/>
                    </a:lnTo>
                    <a:lnTo>
                      <a:pt x="1927" y="701"/>
                    </a:lnTo>
                    <a:lnTo>
                      <a:pt x="2039" y="536"/>
                    </a:lnTo>
                    <a:lnTo>
                      <a:pt x="287" y="2461"/>
                    </a:lnTo>
                    <a:lnTo>
                      <a:pt x="2206" y="0"/>
                    </a:lnTo>
                    <a:lnTo>
                      <a:pt x="2402" y="768"/>
                    </a:lnTo>
                    <a:lnTo>
                      <a:pt x="2216" y="1079"/>
                    </a:lnTo>
                    <a:lnTo>
                      <a:pt x="2040" y="1378"/>
                    </a:lnTo>
                    <a:lnTo>
                      <a:pt x="1872" y="1665"/>
                    </a:lnTo>
                    <a:lnTo>
                      <a:pt x="1711" y="1941"/>
                    </a:lnTo>
                    <a:lnTo>
                      <a:pt x="1556" y="2206"/>
                    </a:lnTo>
                    <a:lnTo>
                      <a:pt x="1407" y="2460"/>
                    </a:lnTo>
                    <a:lnTo>
                      <a:pt x="1262" y="2704"/>
                    </a:lnTo>
                    <a:lnTo>
                      <a:pt x="1121" y="2938"/>
                    </a:lnTo>
                    <a:lnTo>
                      <a:pt x="1051" y="3052"/>
                    </a:lnTo>
                    <a:lnTo>
                      <a:pt x="982" y="3164"/>
                    </a:lnTo>
                    <a:lnTo>
                      <a:pt x="913" y="3272"/>
                    </a:lnTo>
                    <a:lnTo>
                      <a:pt x="845" y="3379"/>
                    </a:lnTo>
                    <a:lnTo>
                      <a:pt x="775" y="3484"/>
                    </a:lnTo>
                    <a:lnTo>
                      <a:pt x="707" y="3588"/>
                    </a:lnTo>
                    <a:lnTo>
                      <a:pt x="639" y="3689"/>
                    </a:lnTo>
                    <a:lnTo>
                      <a:pt x="570" y="3787"/>
                    </a:lnTo>
                    <a:lnTo>
                      <a:pt x="501" y="3885"/>
                    </a:lnTo>
                    <a:lnTo>
                      <a:pt x="432" y="3980"/>
                    </a:lnTo>
                    <a:lnTo>
                      <a:pt x="362" y="4074"/>
                    </a:lnTo>
                    <a:lnTo>
                      <a:pt x="292" y="4166"/>
                    </a:lnTo>
                    <a:lnTo>
                      <a:pt x="219" y="4257"/>
                    </a:lnTo>
                    <a:lnTo>
                      <a:pt x="147" y="4345"/>
                    </a:lnTo>
                    <a:lnTo>
                      <a:pt x="74" y="4433"/>
                    </a:lnTo>
                    <a:lnTo>
                      <a:pt x="0" y="4518"/>
                    </a:lnTo>
                    <a:lnTo>
                      <a:pt x="88" y="4378"/>
                    </a:lnTo>
                    <a:lnTo>
                      <a:pt x="179" y="4231"/>
                    </a:lnTo>
                    <a:lnTo>
                      <a:pt x="272" y="4080"/>
                    </a:lnTo>
                    <a:lnTo>
                      <a:pt x="368" y="3923"/>
                    </a:lnTo>
                    <a:lnTo>
                      <a:pt x="567" y="3593"/>
                    </a:lnTo>
                    <a:lnTo>
                      <a:pt x="778" y="3241"/>
                    </a:lnTo>
                    <a:lnTo>
                      <a:pt x="997" y="2867"/>
                    </a:lnTo>
                    <a:lnTo>
                      <a:pt x="1228" y="2471"/>
                    </a:lnTo>
                    <a:lnTo>
                      <a:pt x="1470" y="2054"/>
                    </a:lnTo>
                    <a:lnTo>
                      <a:pt x="1721" y="1616"/>
                    </a:lnTo>
                    <a:lnTo>
                      <a:pt x="1610" y="1782"/>
                    </a:lnTo>
                    <a:lnTo>
                      <a:pt x="1497" y="1948"/>
                    </a:lnTo>
                    <a:lnTo>
                      <a:pt x="1385" y="2113"/>
                    </a:lnTo>
                    <a:lnTo>
                      <a:pt x="1273" y="2276"/>
                    </a:lnTo>
                    <a:lnTo>
                      <a:pt x="1160" y="2436"/>
                    </a:lnTo>
                    <a:lnTo>
                      <a:pt x="1049" y="2593"/>
                    </a:lnTo>
                    <a:lnTo>
                      <a:pt x="939" y="2746"/>
                    </a:lnTo>
                    <a:lnTo>
                      <a:pt x="831" y="2895"/>
                    </a:lnTo>
                    <a:lnTo>
                      <a:pt x="726" y="3037"/>
                    </a:lnTo>
                    <a:lnTo>
                      <a:pt x="623" y="3175"/>
                    </a:lnTo>
                    <a:lnTo>
                      <a:pt x="523" y="3305"/>
                    </a:lnTo>
                    <a:lnTo>
                      <a:pt x="428" y="3428"/>
                    </a:lnTo>
                    <a:lnTo>
                      <a:pt x="337" y="3543"/>
                    </a:lnTo>
                    <a:lnTo>
                      <a:pt x="251" y="3649"/>
                    </a:lnTo>
                    <a:lnTo>
                      <a:pt x="171" y="3746"/>
                    </a:lnTo>
                    <a:lnTo>
                      <a:pt x="95" y="3832"/>
                    </a:lnTo>
                    <a:lnTo>
                      <a:pt x="162" y="3728"/>
                    </a:lnTo>
                    <a:lnTo>
                      <a:pt x="239" y="3609"/>
                    </a:lnTo>
                    <a:lnTo>
                      <a:pt x="325" y="3476"/>
                    </a:lnTo>
                    <a:lnTo>
                      <a:pt x="421" y="3330"/>
                    </a:lnTo>
                    <a:lnTo>
                      <a:pt x="634" y="3006"/>
                    </a:lnTo>
                    <a:lnTo>
                      <a:pt x="871" y="2644"/>
                    </a:lnTo>
                    <a:lnTo>
                      <a:pt x="1123" y="2258"/>
                    </a:lnTo>
                    <a:lnTo>
                      <a:pt x="1382" y="1856"/>
                    </a:lnTo>
                    <a:lnTo>
                      <a:pt x="1512" y="1652"/>
                    </a:lnTo>
                    <a:lnTo>
                      <a:pt x="1642" y="1448"/>
                    </a:lnTo>
                    <a:lnTo>
                      <a:pt x="1769" y="1245"/>
                    </a:lnTo>
                    <a:lnTo>
                      <a:pt x="1893" y="1045"/>
                    </a:lnTo>
                    <a:lnTo>
                      <a:pt x="1779" y="1193"/>
                    </a:lnTo>
                    <a:lnTo>
                      <a:pt x="1660" y="1348"/>
                    </a:lnTo>
                    <a:lnTo>
                      <a:pt x="1535" y="1507"/>
                    </a:lnTo>
                    <a:lnTo>
                      <a:pt x="1408" y="1667"/>
                    </a:lnTo>
                    <a:lnTo>
                      <a:pt x="1279" y="1829"/>
                    </a:lnTo>
                    <a:lnTo>
                      <a:pt x="1150" y="1990"/>
                    </a:lnTo>
                    <a:lnTo>
                      <a:pt x="1021" y="2148"/>
                    </a:lnTo>
                    <a:lnTo>
                      <a:pt x="897" y="2300"/>
                    </a:lnTo>
                    <a:lnTo>
                      <a:pt x="663" y="2586"/>
                    </a:lnTo>
                    <a:lnTo>
                      <a:pt x="459" y="2832"/>
                    </a:lnTo>
                    <a:lnTo>
                      <a:pt x="298" y="3023"/>
                    </a:lnTo>
                    <a:lnTo>
                      <a:pt x="191" y="314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grpSp>
        <p:grpSp>
          <p:nvGrpSpPr>
            <p:cNvPr id="170" name="グループ化 169"/>
            <p:cNvGrpSpPr/>
            <p:nvPr/>
          </p:nvGrpSpPr>
          <p:grpSpPr>
            <a:xfrm>
              <a:off x="8637740" y="2115104"/>
              <a:ext cx="277029" cy="117181"/>
              <a:chOff x="6318738" y="2246157"/>
              <a:chExt cx="690880" cy="310061"/>
            </a:xfrm>
          </p:grpSpPr>
          <p:sp>
            <p:nvSpPr>
              <p:cNvPr id="171" name="AutoShape 32"/>
              <p:cNvSpPr>
                <a:spLocks noChangeAspect="1" noChangeArrowheads="1"/>
              </p:cNvSpPr>
              <p:nvPr/>
            </p:nvSpPr>
            <p:spPr bwMode="auto">
              <a:xfrm rot="5650411">
                <a:off x="6517493" y="2055160"/>
                <a:ext cx="293370" cy="690880"/>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2" name="Freeform 33"/>
              <p:cNvSpPr>
                <a:spLocks/>
              </p:cNvSpPr>
              <p:nvPr/>
            </p:nvSpPr>
            <p:spPr bwMode="auto">
              <a:xfrm rot="5650411">
                <a:off x="6746375" y="2306405"/>
                <a:ext cx="145405" cy="354222"/>
              </a:xfrm>
              <a:custGeom>
                <a:avLst/>
                <a:gdLst/>
                <a:ahLst/>
                <a:cxnLst>
                  <a:cxn ang="0">
                    <a:pos x="597" y="7728"/>
                  </a:cxn>
                  <a:cxn ang="0">
                    <a:pos x="1029" y="7578"/>
                  </a:cxn>
                  <a:cxn ang="0">
                    <a:pos x="1411" y="7383"/>
                  </a:cxn>
                  <a:cxn ang="0">
                    <a:pos x="1753" y="7137"/>
                  </a:cxn>
                  <a:cxn ang="0">
                    <a:pos x="2065" y="6833"/>
                  </a:cxn>
                  <a:cxn ang="0">
                    <a:pos x="2351" y="6468"/>
                  </a:cxn>
                  <a:cxn ang="0">
                    <a:pos x="2632" y="5976"/>
                  </a:cxn>
                  <a:cxn ang="0">
                    <a:pos x="2695" y="5362"/>
                  </a:cxn>
                  <a:cxn ang="0">
                    <a:pos x="2541" y="4722"/>
                  </a:cxn>
                  <a:cxn ang="0">
                    <a:pos x="2296" y="4058"/>
                  </a:cxn>
                  <a:cxn ang="0">
                    <a:pos x="2091" y="3374"/>
                  </a:cxn>
                  <a:cxn ang="0">
                    <a:pos x="2050" y="2672"/>
                  </a:cxn>
                  <a:cxn ang="0">
                    <a:pos x="2304" y="1951"/>
                  </a:cxn>
                  <a:cxn ang="0">
                    <a:pos x="2761" y="1321"/>
                  </a:cxn>
                  <a:cxn ang="0">
                    <a:pos x="3286" y="811"/>
                  </a:cxn>
                  <a:cxn ang="0">
                    <a:pos x="3877" y="423"/>
                  </a:cxn>
                  <a:cxn ang="0">
                    <a:pos x="4528" y="158"/>
                  </a:cxn>
                  <a:cxn ang="0">
                    <a:pos x="5234" y="21"/>
                  </a:cxn>
                  <a:cxn ang="0">
                    <a:pos x="5991" y="11"/>
                  </a:cxn>
                  <a:cxn ang="0">
                    <a:pos x="6394" y="69"/>
                  </a:cxn>
                  <a:cxn ang="0">
                    <a:pos x="6490" y="152"/>
                  </a:cxn>
                  <a:cxn ang="0">
                    <a:pos x="6531" y="265"/>
                  </a:cxn>
                  <a:cxn ang="0">
                    <a:pos x="6520" y="386"/>
                  </a:cxn>
                  <a:cxn ang="0">
                    <a:pos x="6460" y="491"/>
                  </a:cxn>
                  <a:cxn ang="0">
                    <a:pos x="6353" y="555"/>
                  </a:cxn>
                  <a:cxn ang="0">
                    <a:pos x="6098" y="545"/>
                  </a:cxn>
                  <a:cxn ang="0">
                    <a:pos x="5426" y="528"/>
                  </a:cxn>
                  <a:cxn ang="0">
                    <a:pos x="4801" y="624"/>
                  </a:cxn>
                  <a:cxn ang="0">
                    <a:pos x="4227" y="831"/>
                  </a:cxn>
                  <a:cxn ang="0">
                    <a:pos x="3703" y="1147"/>
                  </a:cxn>
                  <a:cxn ang="0">
                    <a:pos x="3236" y="1572"/>
                  </a:cxn>
                  <a:cxn ang="0">
                    <a:pos x="2824" y="2104"/>
                  </a:cxn>
                  <a:cxn ang="0">
                    <a:pos x="2575" y="2708"/>
                  </a:cxn>
                  <a:cxn ang="0">
                    <a:pos x="2615" y="3335"/>
                  </a:cxn>
                  <a:cxn ang="0">
                    <a:pos x="2822" y="3985"/>
                  </a:cxn>
                  <a:cxn ang="0">
                    <a:pos x="3067" y="4655"/>
                  </a:cxn>
                  <a:cxn ang="0">
                    <a:pos x="3221" y="5345"/>
                  </a:cxn>
                  <a:cxn ang="0">
                    <a:pos x="3157" y="6055"/>
                  </a:cxn>
                  <a:cxn ang="0">
                    <a:pos x="2836" y="6683"/>
                  </a:cxn>
                  <a:cxn ang="0">
                    <a:pos x="2511" y="7114"/>
                  </a:cxn>
                  <a:cxn ang="0">
                    <a:pos x="2157" y="7477"/>
                  </a:cxn>
                  <a:cxn ang="0">
                    <a:pos x="1769" y="7774"/>
                  </a:cxn>
                  <a:cxn ang="0">
                    <a:pos x="1337" y="8012"/>
                  </a:cxn>
                  <a:cxn ang="0">
                    <a:pos x="854" y="8196"/>
                  </a:cxn>
                  <a:cxn ang="0">
                    <a:pos x="312" y="8333"/>
                  </a:cxn>
                  <a:cxn ang="0">
                    <a:pos x="171" y="8325"/>
                  </a:cxn>
                  <a:cxn ang="0">
                    <a:pos x="69" y="8257"/>
                  </a:cxn>
                  <a:cxn ang="0">
                    <a:pos x="11" y="8151"/>
                  </a:cxn>
                  <a:cxn ang="0">
                    <a:pos x="3" y="8030"/>
                  </a:cxn>
                  <a:cxn ang="0">
                    <a:pos x="48" y="7918"/>
                  </a:cxn>
                  <a:cxn ang="0">
                    <a:pos x="151" y="7838"/>
                  </a:cxn>
                </a:cxnLst>
                <a:rect l="0" t="0" r="r" b="b"/>
                <a:pathLst>
                  <a:path w="6533" h="8339">
                    <a:moveTo>
                      <a:pt x="210" y="7821"/>
                    </a:moveTo>
                    <a:lnTo>
                      <a:pt x="311" y="7799"/>
                    </a:lnTo>
                    <a:lnTo>
                      <a:pt x="409" y="7778"/>
                    </a:lnTo>
                    <a:lnTo>
                      <a:pt x="504" y="7753"/>
                    </a:lnTo>
                    <a:lnTo>
                      <a:pt x="597" y="7728"/>
                    </a:lnTo>
                    <a:lnTo>
                      <a:pt x="687" y="7702"/>
                    </a:lnTo>
                    <a:lnTo>
                      <a:pt x="776" y="7673"/>
                    </a:lnTo>
                    <a:lnTo>
                      <a:pt x="862" y="7644"/>
                    </a:lnTo>
                    <a:lnTo>
                      <a:pt x="946" y="7611"/>
                    </a:lnTo>
                    <a:lnTo>
                      <a:pt x="1029" y="7578"/>
                    </a:lnTo>
                    <a:lnTo>
                      <a:pt x="1108" y="7543"/>
                    </a:lnTo>
                    <a:lnTo>
                      <a:pt x="1187" y="7505"/>
                    </a:lnTo>
                    <a:lnTo>
                      <a:pt x="1264" y="7466"/>
                    </a:lnTo>
                    <a:lnTo>
                      <a:pt x="1338" y="7426"/>
                    </a:lnTo>
                    <a:lnTo>
                      <a:pt x="1411" y="7383"/>
                    </a:lnTo>
                    <a:lnTo>
                      <a:pt x="1482" y="7337"/>
                    </a:lnTo>
                    <a:lnTo>
                      <a:pt x="1552" y="7290"/>
                    </a:lnTo>
                    <a:lnTo>
                      <a:pt x="1621" y="7242"/>
                    </a:lnTo>
                    <a:lnTo>
                      <a:pt x="1687" y="7190"/>
                    </a:lnTo>
                    <a:lnTo>
                      <a:pt x="1753" y="7137"/>
                    </a:lnTo>
                    <a:lnTo>
                      <a:pt x="1817" y="7081"/>
                    </a:lnTo>
                    <a:lnTo>
                      <a:pt x="1882" y="7023"/>
                    </a:lnTo>
                    <a:lnTo>
                      <a:pt x="1944" y="6962"/>
                    </a:lnTo>
                    <a:lnTo>
                      <a:pt x="2005" y="6899"/>
                    </a:lnTo>
                    <a:lnTo>
                      <a:pt x="2065" y="6833"/>
                    </a:lnTo>
                    <a:lnTo>
                      <a:pt x="2123" y="6765"/>
                    </a:lnTo>
                    <a:lnTo>
                      <a:pt x="2181" y="6695"/>
                    </a:lnTo>
                    <a:lnTo>
                      <a:pt x="2238" y="6622"/>
                    </a:lnTo>
                    <a:lnTo>
                      <a:pt x="2295" y="6546"/>
                    </a:lnTo>
                    <a:lnTo>
                      <a:pt x="2351" y="6468"/>
                    </a:lnTo>
                    <a:lnTo>
                      <a:pt x="2407" y="6387"/>
                    </a:lnTo>
                    <a:lnTo>
                      <a:pt x="2462" y="6302"/>
                    </a:lnTo>
                    <a:lnTo>
                      <a:pt x="2517" y="6216"/>
                    </a:lnTo>
                    <a:lnTo>
                      <a:pt x="2581" y="6097"/>
                    </a:lnTo>
                    <a:lnTo>
                      <a:pt x="2632" y="5976"/>
                    </a:lnTo>
                    <a:lnTo>
                      <a:pt x="2667" y="5856"/>
                    </a:lnTo>
                    <a:lnTo>
                      <a:pt x="2691" y="5734"/>
                    </a:lnTo>
                    <a:lnTo>
                      <a:pt x="2703" y="5611"/>
                    </a:lnTo>
                    <a:lnTo>
                      <a:pt x="2704" y="5487"/>
                    </a:lnTo>
                    <a:lnTo>
                      <a:pt x="2695" y="5362"/>
                    </a:lnTo>
                    <a:lnTo>
                      <a:pt x="2677" y="5236"/>
                    </a:lnTo>
                    <a:lnTo>
                      <a:pt x="2652" y="5108"/>
                    </a:lnTo>
                    <a:lnTo>
                      <a:pt x="2621" y="4980"/>
                    </a:lnTo>
                    <a:lnTo>
                      <a:pt x="2583" y="4851"/>
                    </a:lnTo>
                    <a:lnTo>
                      <a:pt x="2541" y="4722"/>
                    </a:lnTo>
                    <a:lnTo>
                      <a:pt x="2496" y="4590"/>
                    </a:lnTo>
                    <a:lnTo>
                      <a:pt x="2447" y="4459"/>
                    </a:lnTo>
                    <a:lnTo>
                      <a:pt x="2397" y="4326"/>
                    </a:lnTo>
                    <a:lnTo>
                      <a:pt x="2347" y="4192"/>
                    </a:lnTo>
                    <a:lnTo>
                      <a:pt x="2296" y="4058"/>
                    </a:lnTo>
                    <a:lnTo>
                      <a:pt x="2248" y="3923"/>
                    </a:lnTo>
                    <a:lnTo>
                      <a:pt x="2203" y="3787"/>
                    </a:lnTo>
                    <a:lnTo>
                      <a:pt x="2160" y="3650"/>
                    </a:lnTo>
                    <a:lnTo>
                      <a:pt x="2122" y="3513"/>
                    </a:lnTo>
                    <a:lnTo>
                      <a:pt x="2091" y="3374"/>
                    </a:lnTo>
                    <a:lnTo>
                      <a:pt x="2066" y="3235"/>
                    </a:lnTo>
                    <a:lnTo>
                      <a:pt x="2048" y="3095"/>
                    </a:lnTo>
                    <a:lnTo>
                      <a:pt x="2039" y="2955"/>
                    </a:lnTo>
                    <a:lnTo>
                      <a:pt x="2039" y="2813"/>
                    </a:lnTo>
                    <a:lnTo>
                      <a:pt x="2050" y="2672"/>
                    </a:lnTo>
                    <a:lnTo>
                      <a:pt x="2074" y="2528"/>
                    </a:lnTo>
                    <a:lnTo>
                      <a:pt x="2109" y="2386"/>
                    </a:lnTo>
                    <a:lnTo>
                      <a:pt x="2159" y="2241"/>
                    </a:lnTo>
                    <a:lnTo>
                      <a:pt x="2224" y="2097"/>
                    </a:lnTo>
                    <a:lnTo>
                      <a:pt x="2304" y="1951"/>
                    </a:lnTo>
                    <a:lnTo>
                      <a:pt x="2390" y="1816"/>
                    </a:lnTo>
                    <a:lnTo>
                      <a:pt x="2478" y="1686"/>
                    </a:lnTo>
                    <a:lnTo>
                      <a:pt x="2570" y="1559"/>
                    </a:lnTo>
                    <a:lnTo>
                      <a:pt x="2664" y="1438"/>
                    </a:lnTo>
                    <a:lnTo>
                      <a:pt x="2761" y="1321"/>
                    </a:lnTo>
                    <a:lnTo>
                      <a:pt x="2860" y="1209"/>
                    </a:lnTo>
                    <a:lnTo>
                      <a:pt x="2963" y="1102"/>
                    </a:lnTo>
                    <a:lnTo>
                      <a:pt x="3068" y="1001"/>
                    </a:lnTo>
                    <a:lnTo>
                      <a:pt x="3176" y="903"/>
                    </a:lnTo>
                    <a:lnTo>
                      <a:pt x="3286" y="811"/>
                    </a:lnTo>
                    <a:lnTo>
                      <a:pt x="3399" y="724"/>
                    </a:lnTo>
                    <a:lnTo>
                      <a:pt x="3515" y="640"/>
                    </a:lnTo>
                    <a:lnTo>
                      <a:pt x="3633" y="563"/>
                    </a:lnTo>
                    <a:lnTo>
                      <a:pt x="3754" y="491"/>
                    </a:lnTo>
                    <a:lnTo>
                      <a:pt x="3877" y="423"/>
                    </a:lnTo>
                    <a:lnTo>
                      <a:pt x="4003" y="360"/>
                    </a:lnTo>
                    <a:lnTo>
                      <a:pt x="4130" y="302"/>
                    </a:lnTo>
                    <a:lnTo>
                      <a:pt x="4260" y="249"/>
                    </a:lnTo>
                    <a:lnTo>
                      <a:pt x="4393" y="202"/>
                    </a:lnTo>
                    <a:lnTo>
                      <a:pt x="4528" y="158"/>
                    </a:lnTo>
                    <a:lnTo>
                      <a:pt x="4665" y="120"/>
                    </a:lnTo>
                    <a:lnTo>
                      <a:pt x="4804" y="88"/>
                    </a:lnTo>
                    <a:lnTo>
                      <a:pt x="4945" y="60"/>
                    </a:lnTo>
                    <a:lnTo>
                      <a:pt x="5089" y="38"/>
                    </a:lnTo>
                    <a:lnTo>
                      <a:pt x="5234" y="21"/>
                    </a:lnTo>
                    <a:lnTo>
                      <a:pt x="5381" y="8"/>
                    </a:lnTo>
                    <a:lnTo>
                      <a:pt x="5531" y="1"/>
                    </a:lnTo>
                    <a:lnTo>
                      <a:pt x="5683" y="0"/>
                    </a:lnTo>
                    <a:lnTo>
                      <a:pt x="5836" y="3"/>
                    </a:lnTo>
                    <a:lnTo>
                      <a:pt x="5991" y="11"/>
                    </a:lnTo>
                    <a:lnTo>
                      <a:pt x="6149" y="26"/>
                    </a:lnTo>
                    <a:lnTo>
                      <a:pt x="6307" y="45"/>
                    </a:lnTo>
                    <a:lnTo>
                      <a:pt x="6339" y="50"/>
                    </a:lnTo>
                    <a:lnTo>
                      <a:pt x="6367" y="58"/>
                    </a:lnTo>
                    <a:lnTo>
                      <a:pt x="6394" y="69"/>
                    </a:lnTo>
                    <a:lnTo>
                      <a:pt x="6417" y="83"/>
                    </a:lnTo>
                    <a:lnTo>
                      <a:pt x="6440" y="97"/>
                    </a:lnTo>
                    <a:lnTo>
                      <a:pt x="6459" y="114"/>
                    </a:lnTo>
                    <a:lnTo>
                      <a:pt x="6475" y="133"/>
                    </a:lnTo>
                    <a:lnTo>
                      <a:pt x="6490" y="152"/>
                    </a:lnTo>
                    <a:lnTo>
                      <a:pt x="6503" y="172"/>
                    </a:lnTo>
                    <a:lnTo>
                      <a:pt x="6514" y="195"/>
                    </a:lnTo>
                    <a:lnTo>
                      <a:pt x="6522" y="218"/>
                    </a:lnTo>
                    <a:lnTo>
                      <a:pt x="6528" y="241"/>
                    </a:lnTo>
                    <a:lnTo>
                      <a:pt x="6531" y="265"/>
                    </a:lnTo>
                    <a:lnTo>
                      <a:pt x="6533" y="289"/>
                    </a:lnTo>
                    <a:lnTo>
                      <a:pt x="6533" y="314"/>
                    </a:lnTo>
                    <a:lnTo>
                      <a:pt x="6531" y="338"/>
                    </a:lnTo>
                    <a:lnTo>
                      <a:pt x="6527" y="363"/>
                    </a:lnTo>
                    <a:lnTo>
                      <a:pt x="6520" y="386"/>
                    </a:lnTo>
                    <a:lnTo>
                      <a:pt x="6512" y="409"/>
                    </a:lnTo>
                    <a:lnTo>
                      <a:pt x="6502" y="431"/>
                    </a:lnTo>
                    <a:lnTo>
                      <a:pt x="6489" y="452"/>
                    </a:lnTo>
                    <a:lnTo>
                      <a:pt x="6476" y="471"/>
                    </a:lnTo>
                    <a:lnTo>
                      <a:pt x="6460" y="491"/>
                    </a:lnTo>
                    <a:lnTo>
                      <a:pt x="6443" y="507"/>
                    </a:lnTo>
                    <a:lnTo>
                      <a:pt x="6422" y="522"/>
                    </a:lnTo>
                    <a:lnTo>
                      <a:pt x="6401" y="536"/>
                    </a:lnTo>
                    <a:lnTo>
                      <a:pt x="6379" y="547"/>
                    </a:lnTo>
                    <a:lnTo>
                      <a:pt x="6353" y="555"/>
                    </a:lnTo>
                    <a:lnTo>
                      <a:pt x="6327" y="561"/>
                    </a:lnTo>
                    <a:lnTo>
                      <a:pt x="6299" y="564"/>
                    </a:lnTo>
                    <a:lnTo>
                      <a:pt x="6269" y="564"/>
                    </a:lnTo>
                    <a:lnTo>
                      <a:pt x="6237" y="562"/>
                    </a:lnTo>
                    <a:lnTo>
                      <a:pt x="6098" y="545"/>
                    </a:lnTo>
                    <a:lnTo>
                      <a:pt x="5960" y="533"/>
                    </a:lnTo>
                    <a:lnTo>
                      <a:pt x="5824" y="524"/>
                    </a:lnTo>
                    <a:lnTo>
                      <a:pt x="5689" y="521"/>
                    </a:lnTo>
                    <a:lnTo>
                      <a:pt x="5557" y="522"/>
                    </a:lnTo>
                    <a:lnTo>
                      <a:pt x="5426" y="528"/>
                    </a:lnTo>
                    <a:lnTo>
                      <a:pt x="5297" y="539"/>
                    </a:lnTo>
                    <a:lnTo>
                      <a:pt x="5171" y="553"/>
                    </a:lnTo>
                    <a:lnTo>
                      <a:pt x="5046" y="572"/>
                    </a:lnTo>
                    <a:lnTo>
                      <a:pt x="4923" y="596"/>
                    </a:lnTo>
                    <a:lnTo>
                      <a:pt x="4801" y="624"/>
                    </a:lnTo>
                    <a:lnTo>
                      <a:pt x="4682" y="657"/>
                    </a:lnTo>
                    <a:lnTo>
                      <a:pt x="4565" y="693"/>
                    </a:lnTo>
                    <a:lnTo>
                      <a:pt x="4450" y="735"/>
                    </a:lnTo>
                    <a:lnTo>
                      <a:pt x="4337" y="781"/>
                    </a:lnTo>
                    <a:lnTo>
                      <a:pt x="4227" y="831"/>
                    </a:lnTo>
                    <a:lnTo>
                      <a:pt x="4118" y="886"/>
                    </a:lnTo>
                    <a:lnTo>
                      <a:pt x="4011" y="945"/>
                    </a:lnTo>
                    <a:lnTo>
                      <a:pt x="3906" y="1008"/>
                    </a:lnTo>
                    <a:lnTo>
                      <a:pt x="3804" y="1075"/>
                    </a:lnTo>
                    <a:lnTo>
                      <a:pt x="3703" y="1147"/>
                    </a:lnTo>
                    <a:lnTo>
                      <a:pt x="3606" y="1224"/>
                    </a:lnTo>
                    <a:lnTo>
                      <a:pt x="3510" y="1304"/>
                    </a:lnTo>
                    <a:lnTo>
                      <a:pt x="3415" y="1389"/>
                    </a:lnTo>
                    <a:lnTo>
                      <a:pt x="3325" y="1478"/>
                    </a:lnTo>
                    <a:lnTo>
                      <a:pt x="3236" y="1572"/>
                    </a:lnTo>
                    <a:lnTo>
                      <a:pt x="3148" y="1670"/>
                    </a:lnTo>
                    <a:lnTo>
                      <a:pt x="3064" y="1772"/>
                    </a:lnTo>
                    <a:lnTo>
                      <a:pt x="2981" y="1879"/>
                    </a:lnTo>
                    <a:lnTo>
                      <a:pt x="2902" y="1989"/>
                    </a:lnTo>
                    <a:lnTo>
                      <a:pt x="2824" y="2104"/>
                    </a:lnTo>
                    <a:lnTo>
                      <a:pt x="2750" y="2223"/>
                    </a:lnTo>
                    <a:lnTo>
                      <a:pt x="2685" y="2343"/>
                    </a:lnTo>
                    <a:lnTo>
                      <a:pt x="2635" y="2464"/>
                    </a:lnTo>
                    <a:lnTo>
                      <a:pt x="2598" y="2585"/>
                    </a:lnTo>
                    <a:lnTo>
                      <a:pt x="2575" y="2708"/>
                    </a:lnTo>
                    <a:lnTo>
                      <a:pt x="2564" y="2832"/>
                    </a:lnTo>
                    <a:lnTo>
                      <a:pt x="2563" y="2956"/>
                    </a:lnTo>
                    <a:lnTo>
                      <a:pt x="2572" y="3081"/>
                    </a:lnTo>
                    <a:lnTo>
                      <a:pt x="2590" y="3208"/>
                    </a:lnTo>
                    <a:lnTo>
                      <a:pt x="2615" y="3335"/>
                    </a:lnTo>
                    <a:lnTo>
                      <a:pt x="2647" y="3464"/>
                    </a:lnTo>
                    <a:lnTo>
                      <a:pt x="2685" y="3592"/>
                    </a:lnTo>
                    <a:lnTo>
                      <a:pt x="2727" y="3722"/>
                    </a:lnTo>
                    <a:lnTo>
                      <a:pt x="2773" y="3852"/>
                    </a:lnTo>
                    <a:lnTo>
                      <a:pt x="2822" y="3985"/>
                    </a:lnTo>
                    <a:lnTo>
                      <a:pt x="2872" y="4117"/>
                    </a:lnTo>
                    <a:lnTo>
                      <a:pt x="2922" y="4250"/>
                    </a:lnTo>
                    <a:lnTo>
                      <a:pt x="2972" y="4385"/>
                    </a:lnTo>
                    <a:lnTo>
                      <a:pt x="3021" y="4519"/>
                    </a:lnTo>
                    <a:lnTo>
                      <a:pt x="3067" y="4655"/>
                    </a:lnTo>
                    <a:lnTo>
                      <a:pt x="3108" y="4792"/>
                    </a:lnTo>
                    <a:lnTo>
                      <a:pt x="3146" y="4929"/>
                    </a:lnTo>
                    <a:lnTo>
                      <a:pt x="3179" y="5068"/>
                    </a:lnTo>
                    <a:lnTo>
                      <a:pt x="3204" y="5206"/>
                    </a:lnTo>
                    <a:lnTo>
                      <a:pt x="3221" y="5345"/>
                    </a:lnTo>
                    <a:lnTo>
                      <a:pt x="3229" y="5486"/>
                    </a:lnTo>
                    <a:lnTo>
                      <a:pt x="3228" y="5627"/>
                    </a:lnTo>
                    <a:lnTo>
                      <a:pt x="3217" y="5769"/>
                    </a:lnTo>
                    <a:lnTo>
                      <a:pt x="3194" y="5911"/>
                    </a:lnTo>
                    <a:lnTo>
                      <a:pt x="3157" y="6055"/>
                    </a:lnTo>
                    <a:lnTo>
                      <a:pt x="3106" y="6199"/>
                    </a:lnTo>
                    <a:lnTo>
                      <a:pt x="3041" y="6344"/>
                    </a:lnTo>
                    <a:lnTo>
                      <a:pt x="2960" y="6489"/>
                    </a:lnTo>
                    <a:lnTo>
                      <a:pt x="2898" y="6587"/>
                    </a:lnTo>
                    <a:lnTo>
                      <a:pt x="2836" y="6683"/>
                    </a:lnTo>
                    <a:lnTo>
                      <a:pt x="2773" y="6775"/>
                    </a:lnTo>
                    <a:lnTo>
                      <a:pt x="2709" y="6864"/>
                    </a:lnTo>
                    <a:lnTo>
                      <a:pt x="2644" y="6950"/>
                    </a:lnTo>
                    <a:lnTo>
                      <a:pt x="2578" y="7034"/>
                    </a:lnTo>
                    <a:lnTo>
                      <a:pt x="2511" y="7114"/>
                    </a:lnTo>
                    <a:lnTo>
                      <a:pt x="2443" y="7193"/>
                    </a:lnTo>
                    <a:lnTo>
                      <a:pt x="2374" y="7267"/>
                    </a:lnTo>
                    <a:lnTo>
                      <a:pt x="2302" y="7339"/>
                    </a:lnTo>
                    <a:lnTo>
                      <a:pt x="2230" y="7409"/>
                    </a:lnTo>
                    <a:lnTo>
                      <a:pt x="2157" y="7477"/>
                    </a:lnTo>
                    <a:lnTo>
                      <a:pt x="2083" y="7541"/>
                    </a:lnTo>
                    <a:lnTo>
                      <a:pt x="2007" y="7603"/>
                    </a:lnTo>
                    <a:lnTo>
                      <a:pt x="1929" y="7662"/>
                    </a:lnTo>
                    <a:lnTo>
                      <a:pt x="1850" y="7719"/>
                    </a:lnTo>
                    <a:lnTo>
                      <a:pt x="1769" y="7774"/>
                    </a:lnTo>
                    <a:lnTo>
                      <a:pt x="1686" y="7826"/>
                    </a:lnTo>
                    <a:lnTo>
                      <a:pt x="1602" y="7876"/>
                    </a:lnTo>
                    <a:lnTo>
                      <a:pt x="1516" y="7923"/>
                    </a:lnTo>
                    <a:lnTo>
                      <a:pt x="1427" y="7968"/>
                    </a:lnTo>
                    <a:lnTo>
                      <a:pt x="1337" y="8012"/>
                    </a:lnTo>
                    <a:lnTo>
                      <a:pt x="1245" y="8053"/>
                    </a:lnTo>
                    <a:lnTo>
                      <a:pt x="1151" y="8091"/>
                    </a:lnTo>
                    <a:lnTo>
                      <a:pt x="1054" y="8128"/>
                    </a:lnTo>
                    <a:lnTo>
                      <a:pt x="954" y="8164"/>
                    </a:lnTo>
                    <a:lnTo>
                      <a:pt x="854" y="8196"/>
                    </a:lnTo>
                    <a:lnTo>
                      <a:pt x="750" y="8227"/>
                    </a:lnTo>
                    <a:lnTo>
                      <a:pt x="644" y="8256"/>
                    </a:lnTo>
                    <a:lnTo>
                      <a:pt x="537" y="8283"/>
                    </a:lnTo>
                    <a:lnTo>
                      <a:pt x="425" y="8308"/>
                    </a:lnTo>
                    <a:lnTo>
                      <a:pt x="312" y="8333"/>
                    </a:lnTo>
                    <a:lnTo>
                      <a:pt x="281" y="8337"/>
                    </a:lnTo>
                    <a:lnTo>
                      <a:pt x="251" y="8339"/>
                    </a:lnTo>
                    <a:lnTo>
                      <a:pt x="223" y="8337"/>
                    </a:lnTo>
                    <a:lnTo>
                      <a:pt x="195" y="8333"/>
                    </a:lnTo>
                    <a:lnTo>
                      <a:pt x="171" y="8325"/>
                    </a:lnTo>
                    <a:lnTo>
                      <a:pt x="146" y="8316"/>
                    </a:lnTo>
                    <a:lnTo>
                      <a:pt x="125" y="8304"/>
                    </a:lnTo>
                    <a:lnTo>
                      <a:pt x="105" y="8291"/>
                    </a:lnTo>
                    <a:lnTo>
                      <a:pt x="85" y="8275"/>
                    </a:lnTo>
                    <a:lnTo>
                      <a:pt x="69" y="8257"/>
                    </a:lnTo>
                    <a:lnTo>
                      <a:pt x="54" y="8238"/>
                    </a:lnTo>
                    <a:lnTo>
                      <a:pt x="41" y="8218"/>
                    </a:lnTo>
                    <a:lnTo>
                      <a:pt x="28" y="8196"/>
                    </a:lnTo>
                    <a:lnTo>
                      <a:pt x="19" y="8174"/>
                    </a:lnTo>
                    <a:lnTo>
                      <a:pt x="11" y="8151"/>
                    </a:lnTo>
                    <a:lnTo>
                      <a:pt x="6" y="8127"/>
                    </a:lnTo>
                    <a:lnTo>
                      <a:pt x="2" y="8103"/>
                    </a:lnTo>
                    <a:lnTo>
                      <a:pt x="0" y="8078"/>
                    </a:lnTo>
                    <a:lnTo>
                      <a:pt x="0" y="8055"/>
                    </a:lnTo>
                    <a:lnTo>
                      <a:pt x="3" y="8030"/>
                    </a:lnTo>
                    <a:lnTo>
                      <a:pt x="7" y="8006"/>
                    </a:lnTo>
                    <a:lnTo>
                      <a:pt x="14" y="7982"/>
                    </a:lnTo>
                    <a:lnTo>
                      <a:pt x="23" y="7960"/>
                    </a:lnTo>
                    <a:lnTo>
                      <a:pt x="35" y="7939"/>
                    </a:lnTo>
                    <a:lnTo>
                      <a:pt x="48" y="7918"/>
                    </a:lnTo>
                    <a:lnTo>
                      <a:pt x="64" y="7899"/>
                    </a:lnTo>
                    <a:lnTo>
                      <a:pt x="82" y="7881"/>
                    </a:lnTo>
                    <a:lnTo>
                      <a:pt x="103" y="7864"/>
                    </a:lnTo>
                    <a:lnTo>
                      <a:pt x="126" y="7850"/>
                    </a:lnTo>
                    <a:lnTo>
                      <a:pt x="151" y="7838"/>
                    </a:lnTo>
                    <a:lnTo>
                      <a:pt x="180" y="7828"/>
                    </a:lnTo>
                    <a:lnTo>
                      <a:pt x="210" y="7821"/>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3" name="Freeform 34"/>
              <p:cNvSpPr>
                <a:spLocks/>
              </p:cNvSpPr>
              <p:nvPr/>
            </p:nvSpPr>
            <p:spPr bwMode="auto">
              <a:xfrm rot="5650411">
                <a:off x="6409628" y="2168484"/>
                <a:ext cx="192508" cy="351295"/>
              </a:xfrm>
              <a:custGeom>
                <a:avLst/>
                <a:gdLst/>
                <a:ahLst/>
                <a:cxnLst>
                  <a:cxn ang="0">
                    <a:pos x="7005" y="5495"/>
                  </a:cxn>
                  <a:cxn ang="0">
                    <a:pos x="6713" y="6026"/>
                  </a:cxn>
                  <a:cxn ang="0">
                    <a:pos x="6406" y="6522"/>
                  </a:cxn>
                  <a:cxn ang="0">
                    <a:pos x="6071" y="6973"/>
                  </a:cxn>
                  <a:cxn ang="0">
                    <a:pos x="5694" y="7372"/>
                  </a:cxn>
                  <a:cxn ang="0">
                    <a:pos x="5262" y="7709"/>
                  </a:cxn>
                  <a:cxn ang="0">
                    <a:pos x="4761" y="7976"/>
                  </a:cxn>
                  <a:cxn ang="0">
                    <a:pos x="4179" y="8167"/>
                  </a:cxn>
                  <a:cxn ang="0">
                    <a:pos x="3628" y="8259"/>
                  </a:cxn>
                  <a:cxn ang="0">
                    <a:pos x="3112" y="8283"/>
                  </a:cxn>
                  <a:cxn ang="0">
                    <a:pos x="2604" y="8243"/>
                  </a:cxn>
                  <a:cxn ang="0">
                    <a:pos x="2111" y="8141"/>
                  </a:cxn>
                  <a:cxn ang="0">
                    <a:pos x="1638" y="7976"/>
                  </a:cxn>
                  <a:cxn ang="0">
                    <a:pos x="1188" y="7749"/>
                  </a:cxn>
                  <a:cxn ang="0">
                    <a:pos x="767" y="7459"/>
                  </a:cxn>
                  <a:cxn ang="0">
                    <a:pos x="379" y="7108"/>
                  </a:cxn>
                  <a:cxn ang="0">
                    <a:pos x="158" y="6744"/>
                  </a:cxn>
                  <a:cxn ang="0">
                    <a:pos x="48" y="6386"/>
                  </a:cxn>
                  <a:cxn ang="0">
                    <a:pos x="3" y="6025"/>
                  </a:cxn>
                  <a:cxn ang="0">
                    <a:pos x="11" y="5665"/>
                  </a:cxn>
                  <a:cxn ang="0">
                    <a:pos x="62" y="5304"/>
                  </a:cxn>
                  <a:cxn ang="0">
                    <a:pos x="143" y="4944"/>
                  </a:cxn>
                  <a:cxn ang="0">
                    <a:pos x="247" y="4587"/>
                  </a:cxn>
                  <a:cxn ang="0">
                    <a:pos x="461" y="3989"/>
                  </a:cxn>
                  <a:cxn ang="0">
                    <a:pos x="797" y="3367"/>
                  </a:cxn>
                  <a:cxn ang="0">
                    <a:pos x="1206" y="2764"/>
                  </a:cxn>
                  <a:cxn ang="0">
                    <a:pos x="1665" y="2196"/>
                  </a:cxn>
                  <a:cxn ang="0">
                    <a:pos x="2158" y="1674"/>
                  </a:cxn>
                  <a:cxn ang="0">
                    <a:pos x="2665" y="1216"/>
                  </a:cxn>
                  <a:cxn ang="0">
                    <a:pos x="3168" y="834"/>
                  </a:cxn>
                  <a:cxn ang="0">
                    <a:pos x="3647" y="541"/>
                  </a:cxn>
                  <a:cxn ang="0">
                    <a:pos x="4116" y="341"/>
                  </a:cxn>
                  <a:cxn ang="0">
                    <a:pos x="4609" y="181"/>
                  </a:cxn>
                  <a:cxn ang="0">
                    <a:pos x="5041" y="73"/>
                  </a:cxn>
                  <a:cxn ang="0">
                    <a:pos x="5434" y="13"/>
                  </a:cxn>
                  <a:cxn ang="0">
                    <a:pos x="5809" y="2"/>
                  </a:cxn>
                  <a:cxn ang="0">
                    <a:pos x="6191" y="37"/>
                  </a:cxn>
                  <a:cxn ang="0">
                    <a:pos x="6599" y="116"/>
                  </a:cxn>
                  <a:cxn ang="0">
                    <a:pos x="7058" y="238"/>
                  </a:cxn>
                  <a:cxn ang="0">
                    <a:pos x="7528" y="385"/>
                  </a:cxn>
                  <a:cxn ang="0">
                    <a:pos x="7833" y="532"/>
                  </a:cxn>
                  <a:cxn ang="0">
                    <a:pos x="8098" y="726"/>
                  </a:cxn>
                  <a:cxn ang="0">
                    <a:pos x="8317" y="962"/>
                  </a:cxn>
                  <a:cxn ang="0">
                    <a:pos x="8486" y="1232"/>
                  </a:cxn>
                  <a:cxn ang="0">
                    <a:pos x="8598" y="1528"/>
                  </a:cxn>
                  <a:cxn ang="0">
                    <a:pos x="8648" y="1842"/>
                  </a:cxn>
                  <a:cxn ang="0">
                    <a:pos x="8629" y="2169"/>
                  </a:cxn>
                  <a:cxn ang="0">
                    <a:pos x="8548" y="2467"/>
                  </a:cxn>
                  <a:cxn ang="0">
                    <a:pos x="8464" y="2669"/>
                  </a:cxn>
                  <a:cxn ang="0">
                    <a:pos x="8342" y="2913"/>
                  </a:cxn>
                  <a:cxn ang="0">
                    <a:pos x="7221" y="5078"/>
                  </a:cxn>
                </a:cxnLst>
                <a:rect l="0" t="0" r="r" b="b"/>
                <a:pathLst>
                  <a:path w="8650" h="8283">
                    <a:moveTo>
                      <a:pt x="7221" y="5078"/>
                    </a:moveTo>
                    <a:lnTo>
                      <a:pt x="7149" y="5218"/>
                    </a:lnTo>
                    <a:lnTo>
                      <a:pt x="7077" y="5358"/>
                    </a:lnTo>
                    <a:lnTo>
                      <a:pt x="7005" y="5495"/>
                    </a:lnTo>
                    <a:lnTo>
                      <a:pt x="6933" y="5630"/>
                    </a:lnTo>
                    <a:lnTo>
                      <a:pt x="6860" y="5765"/>
                    </a:lnTo>
                    <a:lnTo>
                      <a:pt x="6786" y="5897"/>
                    </a:lnTo>
                    <a:lnTo>
                      <a:pt x="6713" y="6026"/>
                    </a:lnTo>
                    <a:lnTo>
                      <a:pt x="6638" y="6154"/>
                    </a:lnTo>
                    <a:lnTo>
                      <a:pt x="6562" y="6279"/>
                    </a:lnTo>
                    <a:lnTo>
                      <a:pt x="6484" y="6402"/>
                    </a:lnTo>
                    <a:lnTo>
                      <a:pt x="6406" y="6522"/>
                    </a:lnTo>
                    <a:lnTo>
                      <a:pt x="6326" y="6639"/>
                    </a:lnTo>
                    <a:lnTo>
                      <a:pt x="6243" y="6753"/>
                    </a:lnTo>
                    <a:lnTo>
                      <a:pt x="6158" y="6865"/>
                    </a:lnTo>
                    <a:lnTo>
                      <a:pt x="6071" y="6973"/>
                    </a:lnTo>
                    <a:lnTo>
                      <a:pt x="5981" y="7078"/>
                    </a:lnTo>
                    <a:lnTo>
                      <a:pt x="5889" y="7179"/>
                    </a:lnTo>
                    <a:lnTo>
                      <a:pt x="5793" y="7277"/>
                    </a:lnTo>
                    <a:lnTo>
                      <a:pt x="5694" y="7372"/>
                    </a:lnTo>
                    <a:lnTo>
                      <a:pt x="5592" y="7461"/>
                    </a:lnTo>
                    <a:lnTo>
                      <a:pt x="5485" y="7548"/>
                    </a:lnTo>
                    <a:lnTo>
                      <a:pt x="5375" y="7630"/>
                    </a:lnTo>
                    <a:lnTo>
                      <a:pt x="5262" y="7709"/>
                    </a:lnTo>
                    <a:lnTo>
                      <a:pt x="5144" y="7782"/>
                    </a:lnTo>
                    <a:lnTo>
                      <a:pt x="5021" y="7852"/>
                    </a:lnTo>
                    <a:lnTo>
                      <a:pt x="4894" y="7916"/>
                    </a:lnTo>
                    <a:lnTo>
                      <a:pt x="4761" y="7976"/>
                    </a:lnTo>
                    <a:lnTo>
                      <a:pt x="4624" y="8031"/>
                    </a:lnTo>
                    <a:lnTo>
                      <a:pt x="4481" y="8082"/>
                    </a:lnTo>
                    <a:lnTo>
                      <a:pt x="4334" y="8127"/>
                    </a:lnTo>
                    <a:lnTo>
                      <a:pt x="4179" y="8167"/>
                    </a:lnTo>
                    <a:lnTo>
                      <a:pt x="4019" y="8201"/>
                    </a:lnTo>
                    <a:lnTo>
                      <a:pt x="3888" y="8225"/>
                    </a:lnTo>
                    <a:lnTo>
                      <a:pt x="3758" y="8244"/>
                    </a:lnTo>
                    <a:lnTo>
                      <a:pt x="3628" y="8259"/>
                    </a:lnTo>
                    <a:lnTo>
                      <a:pt x="3498" y="8272"/>
                    </a:lnTo>
                    <a:lnTo>
                      <a:pt x="3369" y="8280"/>
                    </a:lnTo>
                    <a:lnTo>
                      <a:pt x="3240" y="8283"/>
                    </a:lnTo>
                    <a:lnTo>
                      <a:pt x="3112" y="8283"/>
                    </a:lnTo>
                    <a:lnTo>
                      <a:pt x="2984" y="8279"/>
                    </a:lnTo>
                    <a:lnTo>
                      <a:pt x="2857" y="8270"/>
                    </a:lnTo>
                    <a:lnTo>
                      <a:pt x="2729" y="8259"/>
                    </a:lnTo>
                    <a:lnTo>
                      <a:pt x="2604" y="8243"/>
                    </a:lnTo>
                    <a:lnTo>
                      <a:pt x="2479" y="8224"/>
                    </a:lnTo>
                    <a:lnTo>
                      <a:pt x="2355" y="8200"/>
                    </a:lnTo>
                    <a:lnTo>
                      <a:pt x="2233" y="8173"/>
                    </a:lnTo>
                    <a:lnTo>
                      <a:pt x="2111" y="8141"/>
                    </a:lnTo>
                    <a:lnTo>
                      <a:pt x="1991" y="8106"/>
                    </a:lnTo>
                    <a:lnTo>
                      <a:pt x="1872" y="8067"/>
                    </a:lnTo>
                    <a:lnTo>
                      <a:pt x="1755" y="8023"/>
                    </a:lnTo>
                    <a:lnTo>
                      <a:pt x="1638" y="7976"/>
                    </a:lnTo>
                    <a:lnTo>
                      <a:pt x="1523" y="7925"/>
                    </a:lnTo>
                    <a:lnTo>
                      <a:pt x="1410" y="7871"/>
                    </a:lnTo>
                    <a:lnTo>
                      <a:pt x="1298" y="7812"/>
                    </a:lnTo>
                    <a:lnTo>
                      <a:pt x="1188" y="7749"/>
                    </a:lnTo>
                    <a:lnTo>
                      <a:pt x="1080" y="7683"/>
                    </a:lnTo>
                    <a:lnTo>
                      <a:pt x="974" y="7612"/>
                    </a:lnTo>
                    <a:lnTo>
                      <a:pt x="869" y="7538"/>
                    </a:lnTo>
                    <a:lnTo>
                      <a:pt x="767" y="7459"/>
                    </a:lnTo>
                    <a:lnTo>
                      <a:pt x="667" y="7378"/>
                    </a:lnTo>
                    <a:lnTo>
                      <a:pt x="568" y="7291"/>
                    </a:lnTo>
                    <a:lnTo>
                      <a:pt x="473" y="7202"/>
                    </a:lnTo>
                    <a:lnTo>
                      <a:pt x="379" y="7108"/>
                    </a:lnTo>
                    <a:lnTo>
                      <a:pt x="288" y="7011"/>
                    </a:lnTo>
                    <a:lnTo>
                      <a:pt x="239" y="6921"/>
                    </a:lnTo>
                    <a:lnTo>
                      <a:pt x="196" y="6832"/>
                    </a:lnTo>
                    <a:lnTo>
                      <a:pt x="158" y="6744"/>
                    </a:lnTo>
                    <a:lnTo>
                      <a:pt x="123" y="6654"/>
                    </a:lnTo>
                    <a:lnTo>
                      <a:pt x="94" y="6565"/>
                    </a:lnTo>
                    <a:lnTo>
                      <a:pt x="69" y="6475"/>
                    </a:lnTo>
                    <a:lnTo>
                      <a:pt x="48" y="6386"/>
                    </a:lnTo>
                    <a:lnTo>
                      <a:pt x="32" y="6296"/>
                    </a:lnTo>
                    <a:lnTo>
                      <a:pt x="18" y="6205"/>
                    </a:lnTo>
                    <a:lnTo>
                      <a:pt x="9" y="6116"/>
                    </a:lnTo>
                    <a:lnTo>
                      <a:pt x="3" y="6025"/>
                    </a:lnTo>
                    <a:lnTo>
                      <a:pt x="0" y="5936"/>
                    </a:lnTo>
                    <a:lnTo>
                      <a:pt x="1" y="5845"/>
                    </a:lnTo>
                    <a:lnTo>
                      <a:pt x="4" y="5755"/>
                    </a:lnTo>
                    <a:lnTo>
                      <a:pt x="11" y="5665"/>
                    </a:lnTo>
                    <a:lnTo>
                      <a:pt x="20" y="5574"/>
                    </a:lnTo>
                    <a:lnTo>
                      <a:pt x="32" y="5484"/>
                    </a:lnTo>
                    <a:lnTo>
                      <a:pt x="46" y="5394"/>
                    </a:lnTo>
                    <a:lnTo>
                      <a:pt x="62" y="5304"/>
                    </a:lnTo>
                    <a:lnTo>
                      <a:pt x="79" y="5214"/>
                    </a:lnTo>
                    <a:lnTo>
                      <a:pt x="100" y="5125"/>
                    </a:lnTo>
                    <a:lnTo>
                      <a:pt x="121" y="5034"/>
                    </a:lnTo>
                    <a:lnTo>
                      <a:pt x="143" y="4944"/>
                    </a:lnTo>
                    <a:lnTo>
                      <a:pt x="168" y="4855"/>
                    </a:lnTo>
                    <a:lnTo>
                      <a:pt x="193" y="4765"/>
                    </a:lnTo>
                    <a:lnTo>
                      <a:pt x="220" y="4677"/>
                    </a:lnTo>
                    <a:lnTo>
                      <a:pt x="247" y="4587"/>
                    </a:lnTo>
                    <a:lnTo>
                      <a:pt x="275" y="4499"/>
                    </a:lnTo>
                    <a:lnTo>
                      <a:pt x="332" y="4322"/>
                    </a:lnTo>
                    <a:lnTo>
                      <a:pt x="389" y="4146"/>
                    </a:lnTo>
                    <a:lnTo>
                      <a:pt x="461" y="3989"/>
                    </a:lnTo>
                    <a:lnTo>
                      <a:pt x="537" y="3832"/>
                    </a:lnTo>
                    <a:lnTo>
                      <a:pt x="619" y="3676"/>
                    </a:lnTo>
                    <a:lnTo>
                      <a:pt x="706" y="3521"/>
                    </a:lnTo>
                    <a:lnTo>
                      <a:pt x="797" y="3367"/>
                    </a:lnTo>
                    <a:lnTo>
                      <a:pt x="894" y="3213"/>
                    </a:lnTo>
                    <a:lnTo>
                      <a:pt x="993" y="3063"/>
                    </a:lnTo>
                    <a:lnTo>
                      <a:pt x="1098" y="2912"/>
                    </a:lnTo>
                    <a:lnTo>
                      <a:pt x="1206" y="2764"/>
                    </a:lnTo>
                    <a:lnTo>
                      <a:pt x="1317" y="2618"/>
                    </a:lnTo>
                    <a:lnTo>
                      <a:pt x="1429" y="2474"/>
                    </a:lnTo>
                    <a:lnTo>
                      <a:pt x="1546" y="2334"/>
                    </a:lnTo>
                    <a:lnTo>
                      <a:pt x="1665" y="2196"/>
                    </a:lnTo>
                    <a:lnTo>
                      <a:pt x="1786" y="2060"/>
                    </a:lnTo>
                    <a:lnTo>
                      <a:pt x="1908" y="1928"/>
                    </a:lnTo>
                    <a:lnTo>
                      <a:pt x="2033" y="1800"/>
                    </a:lnTo>
                    <a:lnTo>
                      <a:pt x="2158" y="1674"/>
                    </a:lnTo>
                    <a:lnTo>
                      <a:pt x="2284" y="1553"/>
                    </a:lnTo>
                    <a:lnTo>
                      <a:pt x="2411" y="1436"/>
                    </a:lnTo>
                    <a:lnTo>
                      <a:pt x="2538" y="1324"/>
                    </a:lnTo>
                    <a:lnTo>
                      <a:pt x="2665" y="1216"/>
                    </a:lnTo>
                    <a:lnTo>
                      <a:pt x="2791" y="1113"/>
                    </a:lnTo>
                    <a:lnTo>
                      <a:pt x="2919" y="1014"/>
                    </a:lnTo>
                    <a:lnTo>
                      <a:pt x="3044" y="921"/>
                    </a:lnTo>
                    <a:lnTo>
                      <a:pt x="3168" y="834"/>
                    </a:lnTo>
                    <a:lnTo>
                      <a:pt x="3291" y="751"/>
                    </a:lnTo>
                    <a:lnTo>
                      <a:pt x="3412" y="675"/>
                    </a:lnTo>
                    <a:lnTo>
                      <a:pt x="3530" y="605"/>
                    </a:lnTo>
                    <a:lnTo>
                      <a:pt x="3647" y="541"/>
                    </a:lnTo>
                    <a:lnTo>
                      <a:pt x="3761" y="484"/>
                    </a:lnTo>
                    <a:lnTo>
                      <a:pt x="3872" y="434"/>
                    </a:lnTo>
                    <a:lnTo>
                      <a:pt x="3980" y="390"/>
                    </a:lnTo>
                    <a:lnTo>
                      <a:pt x="4116" y="341"/>
                    </a:lnTo>
                    <a:lnTo>
                      <a:pt x="4246" y="296"/>
                    </a:lnTo>
                    <a:lnTo>
                      <a:pt x="4371" y="256"/>
                    </a:lnTo>
                    <a:lnTo>
                      <a:pt x="4493" y="217"/>
                    </a:lnTo>
                    <a:lnTo>
                      <a:pt x="4609" y="181"/>
                    </a:lnTo>
                    <a:lnTo>
                      <a:pt x="4723" y="150"/>
                    </a:lnTo>
                    <a:lnTo>
                      <a:pt x="4832" y="121"/>
                    </a:lnTo>
                    <a:lnTo>
                      <a:pt x="4938" y="96"/>
                    </a:lnTo>
                    <a:lnTo>
                      <a:pt x="5041" y="73"/>
                    </a:lnTo>
                    <a:lnTo>
                      <a:pt x="5143" y="53"/>
                    </a:lnTo>
                    <a:lnTo>
                      <a:pt x="5241" y="37"/>
                    </a:lnTo>
                    <a:lnTo>
                      <a:pt x="5339" y="24"/>
                    </a:lnTo>
                    <a:lnTo>
                      <a:pt x="5434" y="13"/>
                    </a:lnTo>
                    <a:lnTo>
                      <a:pt x="5529" y="6"/>
                    </a:lnTo>
                    <a:lnTo>
                      <a:pt x="5622" y="2"/>
                    </a:lnTo>
                    <a:lnTo>
                      <a:pt x="5716" y="0"/>
                    </a:lnTo>
                    <a:lnTo>
                      <a:pt x="5809" y="2"/>
                    </a:lnTo>
                    <a:lnTo>
                      <a:pt x="5904" y="6"/>
                    </a:lnTo>
                    <a:lnTo>
                      <a:pt x="5999" y="13"/>
                    </a:lnTo>
                    <a:lnTo>
                      <a:pt x="6094" y="24"/>
                    </a:lnTo>
                    <a:lnTo>
                      <a:pt x="6191" y="37"/>
                    </a:lnTo>
                    <a:lnTo>
                      <a:pt x="6289" y="52"/>
                    </a:lnTo>
                    <a:lnTo>
                      <a:pt x="6390" y="70"/>
                    </a:lnTo>
                    <a:lnTo>
                      <a:pt x="6494" y="92"/>
                    </a:lnTo>
                    <a:lnTo>
                      <a:pt x="6599" y="116"/>
                    </a:lnTo>
                    <a:lnTo>
                      <a:pt x="6708" y="143"/>
                    </a:lnTo>
                    <a:lnTo>
                      <a:pt x="6821" y="172"/>
                    </a:lnTo>
                    <a:lnTo>
                      <a:pt x="6937" y="204"/>
                    </a:lnTo>
                    <a:lnTo>
                      <a:pt x="7058" y="238"/>
                    </a:lnTo>
                    <a:lnTo>
                      <a:pt x="7183" y="275"/>
                    </a:lnTo>
                    <a:lnTo>
                      <a:pt x="7312" y="316"/>
                    </a:lnTo>
                    <a:lnTo>
                      <a:pt x="7447" y="357"/>
                    </a:lnTo>
                    <a:lnTo>
                      <a:pt x="7528" y="385"/>
                    </a:lnTo>
                    <a:lnTo>
                      <a:pt x="7609" y="417"/>
                    </a:lnTo>
                    <a:lnTo>
                      <a:pt x="7686" y="452"/>
                    </a:lnTo>
                    <a:lnTo>
                      <a:pt x="7760" y="490"/>
                    </a:lnTo>
                    <a:lnTo>
                      <a:pt x="7833" y="532"/>
                    </a:lnTo>
                    <a:lnTo>
                      <a:pt x="7903" y="575"/>
                    </a:lnTo>
                    <a:lnTo>
                      <a:pt x="7971" y="623"/>
                    </a:lnTo>
                    <a:lnTo>
                      <a:pt x="8036" y="673"/>
                    </a:lnTo>
                    <a:lnTo>
                      <a:pt x="8098" y="726"/>
                    </a:lnTo>
                    <a:lnTo>
                      <a:pt x="8158" y="782"/>
                    </a:lnTo>
                    <a:lnTo>
                      <a:pt x="8214" y="840"/>
                    </a:lnTo>
                    <a:lnTo>
                      <a:pt x="8267" y="900"/>
                    </a:lnTo>
                    <a:lnTo>
                      <a:pt x="8317" y="962"/>
                    </a:lnTo>
                    <a:lnTo>
                      <a:pt x="8365" y="1027"/>
                    </a:lnTo>
                    <a:lnTo>
                      <a:pt x="8409" y="1093"/>
                    </a:lnTo>
                    <a:lnTo>
                      <a:pt x="8449" y="1162"/>
                    </a:lnTo>
                    <a:lnTo>
                      <a:pt x="8486" y="1232"/>
                    </a:lnTo>
                    <a:lnTo>
                      <a:pt x="8519" y="1304"/>
                    </a:lnTo>
                    <a:lnTo>
                      <a:pt x="8550" y="1377"/>
                    </a:lnTo>
                    <a:lnTo>
                      <a:pt x="8575" y="1452"/>
                    </a:lnTo>
                    <a:lnTo>
                      <a:pt x="8598" y="1528"/>
                    </a:lnTo>
                    <a:lnTo>
                      <a:pt x="8617" y="1605"/>
                    </a:lnTo>
                    <a:lnTo>
                      <a:pt x="8631" y="1684"/>
                    </a:lnTo>
                    <a:lnTo>
                      <a:pt x="8641" y="1763"/>
                    </a:lnTo>
                    <a:lnTo>
                      <a:pt x="8648" y="1842"/>
                    </a:lnTo>
                    <a:lnTo>
                      <a:pt x="8650" y="1924"/>
                    </a:lnTo>
                    <a:lnTo>
                      <a:pt x="8648" y="2005"/>
                    </a:lnTo>
                    <a:lnTo>
                      <a:pt x="8640" y="2087"/>
                    </a:lnTo>
                    <a:lnTo>
                      <a:pt x="8629" y="2169"/>
                    </a:lnTo>
                    <a:lnTo>
                      <a:pt x="8613" y="2252"/>
                    </a:lnTo>
                    <a:lnTo>
                      <a:pt x="8592" y="2334"/>
                    </a:lnTo>
                    <a:lnTo>
                      <a:pt x="8566" y="2415"/>
                    </a:lnTo>
                    <a:lnTo>
                      <a:pt x="8548" y="2467"/>
                    </a:lnTo>
                    <a:lnTo>
                      <a:pt x="8529" y="2518"/>
                    </a:lnTo>
                    <a:lnTo>
                      <a:pt x="8508" y="2569"/>
                    </a:lnTo>
                    <a:lnTo>
                      <a:pt x="8487" y="2619"/>
                    </a:lnTo>
                    <a:lnTo>
                      <a:pt x="8464" y="2669"/>
                    </a:lnTo>
                    <a:lnTo>
                      <a:pt x="8441" y="2719"/>
                    </a:lnTo>
                    <a:lnTo>
                      <a:pt x="8417" y="2768"/>
                    </a:lnTo>
                    <a:lnTo>
                      <a:pt x="8392" y="2816"/>
                    </a:lnTo>
                    <a:lnTo>
                      <a:pt x="8342" y="2913"/>
                    </a:lnTo>
                    <a:lnTo>
                      <a:pt x="8291" y="3010"/>
                    </a:lnTo>
                    <a:lnTo>
                      <a:pt x="8239" y="3106"/>
                    </a:lnTo>
                    <a:lnTo>
                      <a:pt x="8188" y="3203"/>
                    </a:lnTo>
                    <a:lnTo>
                      <a:pt x="7221" y="5078"/>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4" name="Freeform 35"/>
              <p:cNvSpPr>
                <a:spLocks/>
              </p:cNvSpPr>
              <p:nvPr/>
            </p:nvSpPr>
            <p:spPr bwMode="auto">
              <a:xfrm rot="5650411">
                <a:off x="6371604" y="2220780"/>
                <a:ext cx="171005" cy="229318"/>
              </a:xfrm>
              <a:custGeom>
                <a:avLst/>
                <a:gdLst/>
                <a:ahLst/>
                <a:cxnLst>
                  <a:cxn ang="0">
                    <a:pos x="6964" y="1890"/>
                  </a:cxn>
                  <a:cxn ang="0">
                    <a:pos x="7320" y="1206"/>
                  </a:cxn>
                  <a:cxn ang="0">
                    <a:pos x="7676" y="519"/>
                  </a:cxn>
                  <a:cxn ang="0">
                    <a:pos x="5809" y="1846"/>
                  </a:cxn>
                  <a:cxn ang="0">
                    <a:pos x="5586" y="2078"/>
                  </a:cxn>
                  <a:cxn ang="0">
                    <a:pos x="5367" y="2295"/>
                  </a:cxn>
                  <a:cxn ang="0">
                    <a:pos x="5146" y="2495"/>
                  </a:cxn>
                  <a:cxn ang="0">
                    <a:pos x="4921" y="2679"/>
                  </a:cxn>
                  <a:cxn ang="0">
                    <a:pos x="4689" y="2841"/>
                  </a:cxn>
                  <a:cxn ang="0">
                    <a:pos x="4446" y="2984"/>
                  </a:cxn>
                  <a:cxn ang="0">
                    <a:pos x="4187" y="3103"/>
                  </a:cxn>
                  <a:cxn ang="0">
                    <a:pos x="3911" y="3198"/>
                  </a:cxn>
                  <a:cxn ang="0">
                    <a:pos x="3613" y="3266"/>
                  </a:cxn>
                  <a:cxn ang="0">
                    <a:pos x="3290" y="3306"/>
                  </a:cxn>
                  <a:cxn ang="0">
                    <a:pos x="2965" y="3317"/>
                  </a:cxn>
                  <a:cxn ang="0">
                    <a:pos x="2636" y="3305"/>
                  </a:cxn>
                  <a:cxn ang="0">
                    <a:pos x="2302" y="3268"/>
                  </a:cxn>
                  <a:cxn ang="0">
                    <a:pos x="1967" y="3207"/>
                  </a:cxn>
                  <a:cxn ang="0">
                    <a:pos x="1640" y="3122"/>
                  </a:cxn>
                  <a:cxn ang="0">
                    <a:pos x="1327" y="3013"/>
                  </a:cxn>
                  <a:cxn ang="0">
                    <a:pos x="1035" y="2879"/>
                  </a:cxn>
                  <a:cxn ang="0">
                    <a:pos x="771" y="2720"/>
                  </a:cxn>
                  <a:cxn ang="0">
                    <a:pos x="543" y="2537"/>
                  </a:cxn>
                  <a:cxn ang="0">
                    <a:pos x="357" y="2327"/>
                  </a:cxn>
                  <a:cxn ang="0">
                    <a:pos x="221" y="2092"/>
                  </a:cxn>
                  <a:cxn ang="0">
                    <a:pos x="162" y="2293"/>
                  </a:cxn>
                  <a:cxn ang="0">
                    <a:pos x="109" y="2495"/>
                  </a:cxn>
                  <a:cxn ang="0">
                    <a:pos x="63" y="2699"/>
                  </a:cxn>
                  <a:cxn ang="0">
                    <a:pos x="29" y="2902"/>
                  </a:cxn>
                  <a:cxn ang="0">
                    <a:pos x="8" y="3107"/>
                  </a:cxn>
                  <a:cxn ang="0">
                    <a:pos x="0" y="3311"/>
                  </a:cxn>
                  <a:cxn ang="0">
                    <a:pos x="12" y="3514"/>
                  </a:cxn>
                  <a:cxn ang="0">
                    <a:pos x="42" y="3716"/>
                  </a:cxn>
                  <a:cxn ang="0">
                    <a:pos x="96" y="3914"/>
                  </a:cxn>
                  <a:cxn ang="0">
                    <a:pos x="173" y="4111"/>
                  </a:cxn>
                  <a:cxn ang="0">
                    <a:pos x="318" y="4323"/>
                  </a:cxn>
                  <a:cxn ang="0">
                    <a:pos x="568" y="4557"/>
                  </a:cxn>
                  <a:cxn ang="0">
                    <a:pos x="838" y="4766"/>
                  </a:cxn>
                  <a:cxn ang="0">
                    <a:pos x="1128" y="4948"/>
                  </a:cxn>
                  <a:cxn ang="0">
                    <a:pos x="1435" y="5102"/>
                  </a:cxn>
                  <a:cxn ang="0">
                    <a:pos x="1759" y="5226"/>
                  </a:cxn>
                  <a:cxn ang="0">
                    <a:pos x="2098" y="5319"/>
                  </a:cxn>
                  <a:cxn ang="0">
                    <a:pos x="2451" y="5380"/>
                  </a:cxn>
                  <a:cxn ang="0">
                    <a:pos x="2817" y="5406"/>
                  </a:cxn>
                  <a:cxn ang="0">
                    <a:pos x="3193" y="5398"/>
                  </a:cxn>
                  <a:cxn ang="0">
                    <a:pos x="3580" y="5353"/>
                  </a:cxn>
                  <a:cxn ang="0">
                    <a:pos x="3998" y="5262"/>
                  </a:cxn>
                  <a:cxn ang="0">
                    <a:pos x="4394" y="5124"/>
                  </a:cxn>
                  <a:cxn ang="0">
                    <a:pos x="4746" y="4945"/>
                  </a:cxn>
                  <a:cxn ang="0">
                    <a:pos x="5064" y="4728"/>
                  </a:cxn>
                  <a:cxn ang="0">
                    <a:pos x="5350" y="4476"/>
                  </a:cxn>
                  <a:cxn ang="0">
                    <a:pos x="5610" y="4190"/>
                  </a:cxn>
                  <a:cxn ang="0">
                    <a:pos x="5852" y="3873"/>
                  </a:cxn>
                  <a:cxn ang="0">
                    <a:pos x="6079" y="3527"/>
                  </a:cxn>
                  <a:cxn ang="0">
                    <a:pos x="6298" y="3156"/>
                  </a:cxn>
                  <a:cxn ang="0">
                    <a:pos x="6513" y="2760"/>
                  </a:cxn>
                  <a:cxn ang="0">
                    <a:pos x="6731" y="2343"/>
                  </a:cxn>
                </a:cxnLst>
                <a:rect l="0" t="0" r="r" b="b"/>
                <a:pathLst>
                  <a:path w="7676" h="5407">
                    <a:moveTo>
                      <a:pt x="6731" y="2343"/>
                    </a:moveTo>
                    <a:lnTo>
                      <a:pt x="6848" y="2117"/>
                    </a:lnTo>
                    <a:lnTo>
                      <a:pt x="6964" y="1890"/>
                    </a:lnTo>
                    <a:lnTo>
                      <a:pt x="7083" y="1663"/>
                    </a:lnTo>
                    <a:lnTo>
                      <a:pt x="7201" y="1435"/>
                    </a:lnTo>
                    <a:lnTo>
                      <a:pt x="7320" y="1206"/>
                    </a:lnTo>
                    <a:lnTo>
                      <a:pt x="7439" y="977"/>
                    </a:lnTo>
                    <a:lnTo>
                      <a:pt x="7558" y="748"/>
                    </a:lnTo>
                    <a:lnTo>
                      <a:pt x="7676" y="519"/>
                    </a:lnTo>
                    <a:lnTo>
                      <a:pt x="7537" y="0"/>
                    </a:lnTo>
                    <a:lnTo>
                      <a:pt x="5884" y="1766"/>
                    </a:lnTo>
                    <a:lnTo>
                      <a:pt x="5809" y="1846"/>
                    </a:lnTo>
                    <a:lnTo>
                      <a:pt x="5733" y="1924"/>
                    </a:lnTo>
                    <a:lnTo>
                      <a:pt x="5659" y="2002"/>
                    </a:lnTo>
                    <a:lnTo>
                      <a:pt x="5586" y="2078"/>
                    </a:lnTo>
                    <a:lnTo>
                      <a:pt x="5513" y="2151"/>
                    </a:lnTo>
                    <a:lnTo>
                      <a:pt x="5440" y="2224"/>
                    </a:lnTo>
                    <a:lnTo>
                      <a:pt x="5367" y="2295"/>
                    </a:lnTo>
                    <a:lnTo>
                      <a:pt x="5293" y="2363"/>
                    </a:lnTo>
                    <a:lnTo>
                      <a:pt x="5219" y="2430"/>
                    </a:lnTo>
                    <a:lnTo>
                      <a:pt x="5146" y="2495"/>
                    </a:lnTo>
                    <a:lnTo>
                      <a:pt x="5072" y="2558"/>
                    </a:lnTo>
                    <a:lnTo>
                      <a:pt x="4997" y="2620"/>
                    </a:lnTo>
                    <a:lnTo>
                      <a:pt x="4921" y="2679"/>
                    </a:lnTo>
                    <a:lnTo>
                      <a:pt x="4845" y="2736"/>
                    </a:lnTo>
                    <a:lnTo>
                      <a:pt x="4767" y="2790"/>
                    </a:lnTo>
                    <a:lnTo>
                      <a:pt x="4689" y="2841"/>
                    </a:lnTo>
                    <a:lnTo>
                      <a:pt x="4609" y="2891"/>
                    </a:lnTo>
                    <a:lnTo>
                      <a:pt x="4528" y="2939"/>
                    </a:lnTo>
                    <a:lnTo>
                      <a:pt x="4446" y="2984"/>
                    </a:lnTo>
                    <a:lnTo>
                      <a:pt x="4361" y="3026"/>
                    </a:lnTo>
                    <a:lnTo>
                      <a:pt x="4275" y="3065"/>
                    </a:lnTo>
                    <a:lnTo>
                      <a:pt x="4187" y="3103"/>
                    </a:lnTo>
                    <a:lnTo>
                      <a:pt x="4097" y="3138"/>
                    </a:lnTo>
                    <a:lnTo>
                      <a:pt x="4005" y="3168"/>
                    </a:lnTo>
                    <a:lnTo>
                      <a:pt x="3911" y="3198"/>
                    </a:lnTo>
                    <a:lnTo>
                      <a:pt x="3813" y="3223"/>
                    </a:lnTo>
                    <a:lnTo>
                      <a:pt x="3715" y="3245"/>
                    </a:lnTo>
                    <a:lnTo>
                      <a:pt x="3613" y="3266"/>
                    </a:lnTo>
                    <a:lnTo>
                      <a:pt x="3507" y="3282"/>
                    </a:lnTo>
                    <a:lnTo>
                      <a:pt x="3401" y="3295"/>
                    </a:lnTo>
                    <a:lnTo>
                      <a:pt x="3290" y="3306"/>
                    </a:lnTo>
                    <a:lnTo>
                      <a:pt x="3176" y="3313"/>
                    </a:lnTo>
                    <a:lnTo>
                      <a:pt x="3071" y="3317"/>
                    </a:lnTo>
                    <a:lnTo>
                      <a:pt x="2965" y="3317"/>
                    </a:lnTo>
                    <a:lnTo>
                      <a:pt x="2856" y="3316"/>
                    </a:lnTo>
                    <a:lnTo>
                      <a:pt x="2747" y="3312"/>
                    </a:lnTo>
                    <a:lnTo>
                      <a:pt x="2636" y="3305"/>
                    </a:lnTo>
                    <a:lnTo>
                      <a:pt x="2525" y="3294"/>
                    </a:lnTo>
                    <a:lnTo>
                      <a:pt x="2414" y="3282"/>
                    </a:lnTo>
                    <a:lnTo>
                      <a:pt x="2302" y="3268"/>
                    </a:lnTo>
                    <a:lnTo>
                      <a:pt x="2190" y="3250"/>
                    </a:lnTo>
                    <a:lnTo>
                      <a:pt x="2078" y="3230"/>
                    </a:lnTo>
                    <a:lnTo>
                      <a:pt x="1967" y="3207"/>
                    </a:lnTo>
                    <a:lnTo>
                      <a:pt x="1857" y="3181"/>
                    </a:lnTo>
                    <a:lnTo>
                      <a:pt x="1748" y="3153"/>
                    </a:lnTo>
                    <a:lnTo>
                      <a:pt x="1640" y="3122"/>
                    </a:lnTo>
                    <a:lnTo>
                      <a:pt x="1533" y="3089"/>
                    </a:lnTo>
                    <a:lnTo>
                      <a:pt x="1430" y="3052"/>
                    </a:lnTo>
                    <a:lnTo>
                      <a:pt x="1327" y="3013"/>
                    </a:lnTo>
                    <a:lnTo>
                      <a:pt x="1226" y="2972"/>
                    </a:lnTo>
                    <a:lnTo>
                      <a:pt x="1130" y="2927"/>
                    </a:lnTo>
                    <a:lnTo>
                      <a:pt x="1035" y="2879"/>
                    </a:lnTo>
                    <a:lnTo>
                      <a:pt x="944" y="2829"/>
                    </a:lnTo>
                    <a:lnTo>
                      <a:pt x="855" y="2776"/>
                    </a:lnTo>
                    <a:lnTo>
                      <a:pt x="771" y="2720"/>
                    </a:lnTo>
                    <a:lnTo>
                      <a:pt x="691" y="2662"/>
                    </a:lnTo>
                    <a:lnTo>
                      <a:pt x="614" y="2601"/>
                    </a:lnTo>
                    <a:lnTo>
                      <a:pt x="543" y="2537"/>
                    </a:lnTo>
                    <a:lnTo>
                      <a:pt x="476" y="2470"/>
                    </a:lnTo>
                    <a:lnTo>
                      <a:pt x="414" y="2401"/>
                    </a:lnTo>
                    <a:lnTo>
                      <a:pt x="357" y="2327"/>
                    </a:lnTo>
                    <a:lnTo>
                      <a:pt x="306" y="2252"/>
                    </a:lnTo>
                    <a:lnTo>
                      <a:pt x="261" y="2174"/>
                    </a:lnTo>
                    <a:lnTo>
                      <a:pt x="221" y="2092"/>
                    </a:lnTo>
                    <a:lnTo>
                      <a:pt x="201" y="2160"/>
                    </a:lnTo>
                    <a:lnTo>
                      <a:pt x="181" y="2226"/>
                    </a:lnTo>
                    <a:lnTo>
                      <a:pt x="162" y="2293"/>
                    </a:lnTo>
                    <a:lnTo>
                      <a:pt x="144" y="2360"/>
                    </a:lnTo>
                    <a:lnTo>
                      <a:pt x="125" y="2427"/>
                    </a:lnTo>
                    <a:lnTo>
                      <a:pt x="109" y="2495"/>
                    </a:lnTo>
                    <a:lnTo>
                      <a:pt x="93" y="2563"/>
                    </a:lnTo>
                    <a:lnTo>
                      <a:pt x="78" y="2631"/>
                    </a:lnTo>
                    <a:lnTo>
                      <a:pt x="63" y="2699"/>
                    </a:lnTo>
                    <a:lnTo>
                      <a:pt x="51" y="2766"/>
                    </a:lnTo>
                    <a:lnTo>
                      <a:pt x="39" y="2834"/>
                    </a:lnTo>
                    <a:lnTo>
                      <a:pt x="29" y="2902"/>
                    </a:lnTo>
                    <a:lnTo>
                      <a:pt x="21" y="2971"/>
                    </a:lnTo>
                    <a:lnTo>
                      <a:pt x="14" y="3039"/>
                    </a:lnTo>
                    <a:lnTo>
                      <a:pt x="8" y="3107"/>
                    </a:lnTo>
                    <a:lnTo>
                      <a:pt x="3" y="3175"/>
                    </a:lnTo>
                    <a:lnTo>
                      <a:pt x="1" y="3243"/>
                    </a:lnTo>
                    <a:lnTo>
                      <a:pt x="0" y="3311"/>
                    </a:lnTo>
                    <a:lnTo>
                      <a:pt x="2" y="3379"/>
                    </a:lnTo>
                    <a:lnTo>
                      <a:pt x="6" y="3446"/>
                    </a:lnTo>
                    <a:lnTo>
                      <a:pt x="12" y="3514"/>
                    </a:lnTo>
                    <a:lnTo>
                      <a:pt x="20" y="3581"/>
                    </a:lnTo>
                    <a:lnTo>
                      <a:pt x="30" y="3649"/>
                    </a:lnTo>
                    <a:lnTo>
                      <a:pt x="42" y="3716"/>
                    </a:lnTo>
                    <a:lnTo>
                      <a:pt x="57" y="3782"/>
                    </a:lnTo>
                    <a:lnTo>
                      <a:pt x="76" y="3848"/>
                    </a:lnTo>
                    <a:lnTo>
                      <a:pt x="96" y="3914"/>
                    </a:lnTo>
                    <a:lnTo>
                      <a:pt x="118" y="3980"/>
                    </a:lnTo>
                    <a:lnTo>
                      <a:pt x="145" y="4045"/>
                    </a:lnTo>
                    <a:lnTo>
                      <a:pt x="173" y="4111"/>
                    </a:lnTo>
                    <a:lnTo>
                      <a:pt x="205" y="4176"/>
                    </a:lnTo>
                    <a:lnTo>
                      <a:pt x="239" y="4240"/>
                    </a:lnTo>
                    <a:lnTo>
                      <a:pt x="318" y="4323"/>
                    </a:lnTo>
                    <a:lnTo>
                      <a:pt x="399" y="4405"/>
                    </a:lnTo>
                    <a:lnTo>
                      <a:pt x="482" y="4482"/>
                    </a:lnTo>
                    <a:lnTo>
                      <a:pt x="568" y="4557"/>
                    </a:lnTo>
                    <a:lnTo>
                      <a:pt x="655" y="4630"/>
                    </a:lnTo>
                    <a:lnTo>
                      <a:pt x="745" y="4700"/>
                    </a:lnTo>
                    <a:lnTo>
                      <a:pt x="838" y="4766"/>
                    </a:lnTo>
                    <a:lnTo>
                      <a:pt x="933" y="4830"/>
                    </a:lnTo>
                    <a:lnTo>
                      <a:pt x="1029" y="4890"/>
                    </a:lnTo>
                    <a:lnTo>
                      <a:pt x="1128" y="4948"/>
                    </a:lnTo>
                    <a:lnTo>
                      <a:pt x="1228" y="5002"/>
                    </a:lnTo>
                    <a:lnTo>
                      <a:pt x="1331" y="5054"/>
                    </a:lnTo>
                    <a:lnTo>
                      <a:pt x="1435" y="5102"/>
                    </a:lnTo>
                    <a:lnTo>
                      <a:pt x="1541" y="5147"/>
                    </a:lnTo>
                    <a:lnTo>
                      <a:pt x="1649" y="5187"/>
                    </a:lnTo>
                    <a:lnTo>
                      <a:pt x="1759" y="5226"/>
                    </a:lnTo>
                    <a:lnTo>
                      <a:pt x="1871" y="5261"/>
                    </a:lnTo>
                    <a:lnTo>
                      <a:pt x="1984" y="5291"/>
                    </a:lnTo>
                    <a:lnTo>
                      <a:pt x="2098" y="5319"/>
                    </a:lnTo>
                    <a:lnTo>
                      <a:pt x="2214" y="5343"/>
                    </a:lnTo>
                    <a:lnTo>
                      <a:pt x="2332" y="5362"/>
                    </a:lnTo>
                    <a:lnTo>
                      <a:pt x="2451" y="5380"/>
                    </a:lnTo>
                    <a:lnTo>
                      <a:pt x="2572" y="5392"/>
                    </a:lnTo>
                    <a:lnTo>
                      <a:pt x="2694" y="5401"/>
                    </a:lnTo>
                    <a:lnTo>
                      <a:pt x="2817" y="5406"/>
                    </a:lnTo>
                    <a:lnTo>
                      <a:pt x="2941" y="5407"/>
                    </a:lnTo>
                    <a:lnTo>
                      <a:pt x="3067" y="5405"/>
                    </a:lnTo>
                    <a:lnTo>
                      <a:pt x="3193" y="5398"/>
                    </a:lnTo>
                    <a:lnTo>
                      <a:pt x="3321" y="5387"/>
                    </a:lnTo>
                    <a:lnTo>
                      <a:pt x="3449" y="5372"/>
                    </a:lnTo>
                    <a:lnTo>
                      <a:pt x="3580" y="5353"/>
                    </a:lnTo>
                    <a:lnTo>
                      <a:pt x="3710" y="5330"/>
                    </a:lnTo>
                    <a:lnTo>
                      <a:pt x="3857" y="5298"/>
                    </a:lnTo>
                    <a:lnTo>
                      <a:pt x="3998" y="5262"/>
                    </a:lnTo>
                    <a:lnTo>
                      <a:pt x="4136" y="5220"/>
                    </a:lnTo>
                    <a:lnTo>
                      <a:pt x="4267" y="5174"/>
                    </a:lnTo>
                    <a:lnTo>
                      <a:pt x="4394" y="5124"/>
                    </a:lnTo>
                    <a:lnTo>
                      <a:pt x="4516" y="5068"/>
                    </a:lnTo>
                    <a:lnTo>
                      <a:pt x="4633" y="5009"/>
                    </a:lnTo>
                    <a:lnTo>
                      <a:pt x="4746" y="4945"/>
                    </a:lnTo>
                    <a:lnTo>
                      <a:pt x="4855" y="4877"/>
                    </a:lnTo>
                    <a:lnTo>
                      <a:pt x="4961" y="4805"/>
                    </a:lnTo>
                    <a:lnTo>
                      <a:pt x="5064" y="4728"/>
                    </a:lnTo>
                    <a:lnTo>
                      <a:pt x="5162" y="4649"/>
                    </a:lnTo>
                    <a:lnTo>
                      <a:pt x="5258" y="4564"/>
                    </a:lnTo>
                    <a:lnTo>
                      <a:pt x="5350" y="4476"/>
                    </a:lnTo>
                    <a:lnTo>
                      <a:pt x="5440" y="4384"/>
                    </a:lnTo>
                    <a:lnTo>
                      <a:pt x="5526" y="4289"/>
                    </a:lnTo>
                    <a:lnTo>
                      <a:pt x="5610" y="4190"/>
                    </a:lnTo>
                    <a:lnTo>
                      <a:pt x="5694" y="4088"/>
                    </a:lnTo>
                    <a:lnTo>
                      <a:pt x="5774" y="3982"/>
                    </a:lnTo>
                    <a:lnTo>
                      <a:pt x="5852" y="3873"/>
                    </a:lnTo>
                    <a:lnTo>
                      <a:pt x="5930" y="3761"/>
                    </a:lnTo>
                    <a:lnTo>
                      <a:pt x="6005" y="3646"/>
                    </a:lnTo>
                    <a:lnTo>
                      <a:pt x="6079" y="3527"/>
                    </a:lnTo>
                    <a:lnTo>
                      <a:pt x="6153" y="3406"/>
                    </a:lnTo>
                    <a:lnTo>
                      <a:pt x="6225" y="3282"/>
                    </a:lnTo>
                    <a:lnTo>
                      <a:pt x="6298" y="3156"/>
                    </a:lnTo>
                    <a:lnTo>
                      <a:pt x="6370" y="3027"/>
                    </a:lnTo>
                    <a:lnTo>
                      <a:pt x="6442" y="2894"/>
                    </a:lnTo>
                    <a:lnTo>
                      <a:pt x="6513" y="2760"/>
                    </a:lnTo>
                    <a:lnTo>
                      <a:pt x="6585" y="2624"/>
                    </a:lnTo>
                    <a:lnTo>
                      <a:pt x="6657" y="2484"/>
                    </a:lnTo>
                    <a:lnTo>
                      <a:pt x="6731" y="2343"/>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5" name="Freeform 36"/>
              <p:cNvSpPr>
                <a:spLocks/>
              </p:cNvSpPr>
              <p:nvPr/>
            </p:nvSpPr>
            <p:spPr bwMode="auto">
              <a:xfrm rot="5650411">
                <a:off x="6586249" y="2403148"/>
                <a:ext cx="8703" cy="67331"/>
              </a:xfrm>
              <a:custGeom>
                <a:avLst/>
                <a:gdLst/>
                <a:ahLst/>
                <a:cxnLst>
                  <a:cxn ang="0">
                    <a:pos x="161" y="1472"/>
                  </a:cxn>
                  <a:cxn ang="0">
                    <a:pos x="226" y="1340"/>
                  </a:cxn>
                  <a:cxn ang="0">
                    <a:pos x="282" y="1211"/>
                  </a:cxn>
                  <a:cxn ang="0">
                    <a:pos x="305" y="1146"/>
                  </a:cxn>
                  <a:cxn ang="0">
                    <a:pos x="327" y="1082"/>
                  </a:cxn>
                  <a:cxn ang="0">
                    <a:pos x="346" y="1017"/>
                  </a:cxn>
                  <a:cxn ang="0">
                    <a:pos x="361" y="952"/>
                  </a:cxn>
                  <a:cxn ang="0">
                    <a:pos x="372" y="887"/>
                  </a:cxn>
                  <a:cxn ang="0">
                    <a:pos x="380" y="820"/>
                  </a:cxn>
                  <a:cxn ang="0">
                    <a:pos x="384" y="753"/>
                  </a:cxn>
                  <a:cxn ang="0">
                    <a:pos x="384" y="683"/>
                  </a:cxn>
                  <a:cxn ang="0">
                    <a:pos x="379" y="613"/>
                  </a:cxn>
                  <a:cxn ang="0">
                    <a:pos x="370" y="541"/>
                  </a:cxn>
                  <a:cxn ang="0">
                    <a:pos x="356" y="468"/>
                  </a:cxn>
                  <a:cxn ang="0">
                    <a:pos x="337" y="391"/>
                  </a:cxn>
                  <a:cxn ang="0">
                    <a:pos x="302" y="281"/>
                  </a:cxn>
                  <a:cxn ang="0">
                    <a:pos x="262" y="180"/>
                  </a:cxn>
                  <a:cxn ang="0">
                    <a:pos x="221" y="86"/>
                  </a:cxn>
                  <a:cxn ang="0">
                    <a:pos x="175" y="0"/>
                  </a:cxn>
                  <a:cxn ang="0">
                    <a:pos x="198" y="73"/>
                  </a:cxn>
                  <a:cxn ang="0">
                    <a:pos x="219" y="145"/>
                  </a:cxn>
                  <a:cxn ang="0">
                    <a:pos x="234" y="219"/>
                  </a:cxn>
                  <a:cxn ang="0">
                    <a:pos x="244" y="294"/>
                  </a:cxn>
                  <a:cxn ang="0">
                    <a:pos x="250" y="369"/>
                  </a:cxn>
                  <a:cxn ang="0">
                    <a:pos x="252" y="444"/>
                  </a:cxn>
                  <a:cxn ang="0">
                    <a:pos x="248" y="519"/>
                  </a:cxn>
                  <a:cxn ang="0">
                    <a:pos x="241" y="595"/>
                  </a:cxn>
                  <a:cxn ang="0">
                    <a:pos x="228" y="670"/>
                  </a:cxn>
                  <a:cxn ang="0">
                    <a:pos x="211" y="744"/>
                  </a:cxn>
                  <a:cxn ang="0">
                    <a:pos x="187" y="818"/>
                  </a:cxn>
                  <a:cxn ang="0">
                    <a:pos x="160" y="891"/>
                  </a:cxn>
                  <a:cxn ang="0">
                    <a:pos x="128" y="963"/>
                  </a:cxn>
                  <a:cxn ang="0">
                    <a:pos x="91" y="1033"/>
                  </a:cxn>
                  <a:cxn ang="0">
                    <a:pos x="48" y="1104"/>
                  </a:cxn>
                  <a:cxn ang="0">
                    <a:pos x="0" y="1171"/>
                  </a:cxn>
                </a:cxnLst>
                <a:rect l="0" t="0" r="r" b="b"/>
                <a:pathLst>
                  <a:path w="385" h="1575">
                    <a:moveTo>
                      <a:pt x="109" y="1575"/>
                    </a:moveTo>
                    <a:lnTo>
                      <a:pt x="161" y="1472"/>
                    </a:lnTo>
                    <a:lnTo>
                      <a:pt x="194" y="1406"/>
                    </a:lnTo>
                    <a:lnTo>
                      <a:pt x="226" y="1340"/>
                    </a:lnTo>
                    <a:lnTo>
                      <a:pt x="254" y="1276"/>
                    </a:lnTo>
                    <a:lnTo>
                      <a:pt x="282" y="1211"/>
                    </a:lnTo>
                    <a:lnTo>
                      <a:pt x="294" y="1179"/>
                    </a:lnTo>
                    <a:lnTo>
                      <a:pt x="305" y="1146"/>
                    </a:lnTo>
                    <a:lnTo>
                      <a:pt x="316" y="1114"/>
                    </a:lnTo>
                    <a:lnTo>
                      <a:pt x="327" y="1082"/>
                    </a:lnTo>
                    <a:lnTo>
                      <a:pt x="337" y="1050"/>
                    </a:lnTo>
                    <a:lnTo>
                      <a:pt x="346" y="1017"/>
                    </a:lnTo>
                    <a:lnTo>
                      <a:pt x="354" y="985"/>
                    </a:lnTo>
                    <a:lnTo>
                      <a:pt x="361" y="952"/>
                    </a:lnTo>
                    <a:lnTo>
                      <a:pt x="367" y="919"/>
                    </a:lnTo>
                    <a:lnTo>
                      <a:pt x="372" y="887"/>
                    </a:lnTo>
                    <a:lnTo>
                      <a:pt x="377" y="853"/>
                    </a:lnTo>
                    <a:lnTo>
                      <a:pt x="380" y="820"/>
                    </a:lnTo>
                    <a:lnTo>
                      <a:pt x="383" y="786"/>
                    </a:lnTo>
                    <a:lnTo>
                      <a:pt x="384" y="753"/>
                    </a:lnTo>
                    <a:lnTo>
                      <a:pt x="385" y="718"/>
                    </a:lnTo>
                    <a:lnTo>
                      <a:pt x="384" y="683"/>
                    </a:lnTo>
                    <a:lnTo>
                      <a:pt x="382" y="649"/>
                    </a:lnTo>
                    <a:lnTo>
                      <a:pt x="379" y="613"/>
                    </a:lnTo>
                    <a:lnTo>
                      <a:pt x="375" y="578"/>
                    </a:lnTo>
                    <a:lnTo>
                      <a:pt x="370" y="541"/>
                    </a:lnTo>
                    <a:lnTo>
                      <a:pt x="364" y="504"/>
                    </a:lnTo>
                    <a:lnTo>
                      <a:pt x="356" y="468"/>
                    </a:lnTo>
                    <a:lnTo>
                      <a:pt x="347" y="430"/>
                    </a:lnTo>
                    <a:lnTo>
                      <a:pt x="337" y="391"/>
                    </a:lnTo>
                    <a:lnTo>
                      <a:pt x="319" y="335"/>
                    </a:lnTo>
                    <a:lnTo>
                      <a:pt x="302" y="281"/>
                    </a:lnTo>
                    <a:lnTo>
                      <a:pt x="283" y="229"/>
                    </a:lnTo>
                    <a:lnTo>
                      <a:pt x="262" y="180"/>
                    </a:lnTo>
                    <a:lnTo>
                      <a:pt x="242" y="132"/>
                    </a:lnTo>
                    <a:lnTo>
                      <a:pt x="221" y="86"/>
                    </a:lnTo>
                    <a:lnTo>
                      <a:pt x="198" y="42"/>
                    </a:lnTo>
                    <a:lnTo>
                      <a:pt x="175" y="0"/>
                    </a:lnTo>
                    <a:lnTo>
                      <a:pt x="187" y="36"/>
                    </a:lnTo>
                    <a:lnTo>
                      <a:pt x="198" y="73"/>
                    </a:lnTo>
                    <a:lnTo>
                      <a:pt x="210" y="109"/>
                    </a:lnTo>
                    <a:lnTo>
                      <a:pt x="219" y="145"/>
                    </a:lnTo>
                    <a:lnTo>
                      <a:pt x="227" y="183"/>
                    </a:lnTo>
                    <a:lnTo>
                      <a:pt x="234" y="219"/>
                    </a:lnTo>
                    <a:lnTo>
                      <a:pt x="239" y="257"/>
                    </a:lnTo>
                    <a:lnTo>
                      <a:pt x="244" y="294"/>
                    </a:lnTo>
                    <a:lnTo>
                      <a:pt x="248" y="331"/>
                    </a:lnTo>
                    <a:lnTo>
                      <a:pt x="250" y="369"/>
                    </a:lnTo>
                    <a:lnTo>
                      <a:pt x="251" y="407"/>
                    </a:lnTo>
                    <a:lnTo>
                      <a:pt x="252" y="444"/>
                    </a:lnTo>
                    <a:lnTo>
                      <a:pt x="250" y="482"/>
                    </a:lnTo>
                    <a:lnTo>
                      <a:pt x="248" y="519"/>
                    </a:lnTo>
                    <a:lnTo>
                      <a:pt x="245" y="557"/>
                    </a:lnTo>
                    <a:lnTo>
                      <a:pt x="241" y="595"/>
                    </a:lnTo>
                    <a:lnTo>
                      <a:pt x="235" y="632"/>
                    </a:lnTo>
                    <a:lnTo>
                      <a:pt x="228" y="670"/>
                    </a:lnTo>
                    <a:lnTo>
                      <a:pt x="220" y="707"/>
                    </a:lnTo>
                    <a:lnTo>
                      <a:pt x="211" y="744"/>
                    </a:lnTo>
                    <a:lnTo>
                      <a:pt x="199" y="781"/>
                    </a:lnTo>
                    <a:lnTo>
                      <a:pt x="187" y="818"/>
                    </a:lnTo>
                    <a:lnTo>
                      <a:pt x="175" y="854"/>
                    </a:lnTo>
                    <a:lnTo>
                      <a:pt x="160" y="891"/>
                    </a:lnTo>
                    <a:lnTo>
                      <a:pt x="144" y="928"/>
                    </a:lnTo>
                    <a:lnTo>
                      <a:pt x="128" y="963"/>
                    </a:lnTo>
                    <a:lnTo>
                      <a:pt x="110" y="999"/>
                    </a:lnTo>
                    <a:lnTo>
                      <a:pt x="91" y="1033"/>
                    </a:lnTo>
                    <a:lnTo>
                      <a:pt x="69" y="1069"/>
                    </a:lnTo>
                    <a:lnTo>
                      <a:pt x="48" y="1104"/>
                    </a:lnTo>
                    <a:lnTo>
                      <a:pt x="25" y="1137"/>
                    </a:lnTo>
                    <a:lnTo>
                      <a:pt x="0" y="1171"/>
                    </a:lnTo>
                    <a:lnTo>
                      <a:pt x="109" y="1575"/>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6" name="Freeform 37"/>
              <p:cNvSpPr>
                <a:spLocks/>
              </p:cNvSpPr>
              <p:nvPr/>
            </p:nvSpPr>
            <p:spPr bwMode="auto">
              <a:xfrm rot="5650411">
                <a:off x="6596163" y="2368893"/>
                <a:ext cx="56831" cy="76114"/>
              </a:xfrm>
              <a:custGeom>
                <a:avLst/>
                <a:gdLst/>
                <a:ahLst/>
                <a:cxnLst>
                  <a:cxn ang="0">
                    <a:pos x="2051" y="299"/>
                  </a:cxn>
                  <a:cxn ang="0">
                    <a:pos x="1965" y="264"/>
                  </a:cxn>
                  <a:cxn ang="0">
                    <a:pos x="1830" y="216"/>
                  </a:cxn>
                  <a:cxn ang="0">
                    <a:pos x="1639" y="155"/>
                  </a:cxn>
                  <a:cxn ang="0">
                    <a:pos x="1438" y="94"/>
                  </a:cxn>
                  <a:cxn ang="0">
                    <a:pos x="1307" y="52"/>
                  </a:cxn>
                  <a:cxn ang="0">
                    <a:pos x="1253" y="36"/>
                  </a:cxn>
                  <a:cxn ang="0">
                    <a:pos x="1200" y="21"/>
                  </a:cxn>
                  <a:cxn ang="0">
                    <a:pos x="1147" y="7"/>
                  </a:cxn>
                  <a:cxn ang="0">
                    <a:pos x="1083" y="8"/>
                  </a:cxn>
                  <a:cxn ang="0">
                    <a:pos x="1006" y="28"/>
                  </a:cxn>
                  <a:cxn ang="0">
                    <a:pos x="928" y="56"/>
                  </a:cxn>
                  <a:cxn ang="0">
                    <a:pos x="850" y="88"/>
                  </a:cxn>
                  <a:cxn ang="0">
                    <a:pos x="771" y="126"/>
                  </a:cxn>
                  <a:cxn ang="0">
                    <a:pos x="694" y="169"/>
                  </a:cxn>
                  <a:cxn ang="0">
                    <a:pos x="617" y="215"/>
                  </a:cxn>
                  <a:cxn ang="0">
                    <a:pos x="542" y="265"/>
                  </a:cxn>
                  <a:cxn ang="0">
                    <a:pos x="468" y="318"/>
                  </a:cxn>
                  <a:cxn ang="0">
                    <a:pos x="396" y="373"/>
                  </a:cxn>
                  <a:cxn ang="0">
                    <a:pos x="326" y="430"/>
                  </a:cxn>
                  <a:cxn ang="0">
                    <a:pos x="259" y="488"/>
                  </a:cxn>
                  <a:cxn ang="0">
                    <a:pos x="165" y="577"/>
                  </a:cxn>
                  <a:cxn ang="0">
                    <a:pos x="51" y="693"/>
                  </a:cxn>
                  <a:cxn ang="0">
                    <a:pos x="90" y="766"/>
                  </a:cxn>
                  <a:cxn ang="0">
                    <a:pos x="269" y="804"/>
                  </a:cxn>
                  <a:cxn ang="0">
                    <a:pos x="447" y="846"/>
                  </a:cxn>
                  <a:cxn ang="0">
                    <a:pos x="623" y="893"/>
                  </a:cxn>
                  <a:cxn ang="0">
                    <a:pos x="796" y="943"/>
                  </a:cxn>
                  <a:cxn ang="0">
                    <a:pos x="964" y="998"/>
                  </a:cxn>
                  <a:cxn ang="0">
                    <a:pos x="1129" y="1057"/>
                  </a:cxn>
                  <a:cxn ang="0">
                    <a:pos x="1290" y="1119"/>
                  </a:cxn>
                  <a:cxn ang="0">
                    <a:pos x="1444" y="1185"/>
                  </a:cxn>
                  <a:cxn ang="0">
                    <a:pos x="1594" y="1255"/>
                  </a:cxn>
                  <a:cxn ang="0">
                    <a:pos x="1737" y="1329"/>
                  </a:cxn>
                  <a:cxn ang="0">
                    <a:pos x="1873" y="1406"/>
                  </a:cxn>
                  <a:cxn ang="0">
                    <a:pos x="2002" y="1485"/>
                  </a:cxn>
                  <a:cxn ang="0">
                    <a:pos x="2123" y="1569"/>
                  </a:cxn>
                  <a:cxn ang="0">
                    <a:pos x="2236" y="1655"/>
                  </a:cxn>
                  <a:cxn ang="0">
                    <a:pos x="2340" y="1745"/>
                  </a:cxn>
                  <a:cxn ang="0">
                    <a:pos x="2415" y="1745"/>
                  </a:cxn>
                  <a:cxn ang="0">
                    <a:pos x="2463" y="1651"/>
                  </a:cxn>
                  <a:cxn ang="0">
                    <a:pos x="2500" y="1555"/>
                  </a:cxn>
                  <a:cxn ang="0">
                    <a:pos x="2528" y="1455"/>
                  </a:cxn>
                  <a:cxn ang="0">
                    <a:pos x="2546" y="1354"/>
                  </a:cxn>
                  <a:cxn ang="0">
                    <a:pos x="2555" y="1252"/>
                  </a:cxn>
                  <a:cxn ang="0">
                    <a:pos x="2555" y="1150"/>
                  </a:cxn>
                  <a:cxn ang="0">
                    <a:pos x="2545" y="1049"/>
                  </a:cxn>
                  <a:cxn ang="0">
                    <a:pos x="2526" y="949"/>
                  </a:cxn>
                  <a:cxn ang="0">
                    <a:pos x="2498" y="850"/>
                  </a:cxn>
                  <a:cxn ang="0">
                    <a:pos x="2461" y="756"/>
                  </a:cxn>
                  <a:cxn ang="0">
                    <a:pos x="2414" y="664"/>
                  </a:cxn>
                  <a:cxn ang="0">
                    <a:pos x="2358" y="577"/>
                  </a:cxn>
                  <a:cxn ang="0">
                    <a:pos x="2294" y="495"/>
                  </a:cxn>
                  <a:cxn ang="0">
                    <a:pos x="2220" y="419"/>
                  </a:cxn>
                  <a:cxn ang="0">
                    <a:pos x="2139" y="350"/>
                  </a:cxn>
                </a:cxnLst>
                <a:rect l="0" t="0" r="r" b="b"/>
                <a:pathLst>
                  <a:path w="2556" h="1791">
                    <a:moveTo>
                      <a:pt x="2094" y="317"/>
                    </a:moveTo>
                    <a:lnTo>
                      <a:pt x="2051" y="299"/>
                    </a:lnTo>
                    <a:lnTo>
                      <a:pt x="2008" y="281"/>
                    </a:lnTo>
                    <a:lnTo>
                      <a:pt x="1965" y="264"/>
                    </a:lnTo>
                    <a:lnTo>
                      <a:pt x="1921" y="248"/>
                    </a:lnTo>
                    <a:lnTo>
                      <a:pt x="1830" y="216"/>
                    </a:lnTo>
                    <a:lnTo>
                      <a:pt x="1736" y="186"/>
                    </a:lnTo>
                    <a:lnTo>
                      <a:pt x="1639" y="155"/>
                    </a:lnTo>
                    <a:lnTo>
                      <a:pt x="1540" y="125"/>
                    </a:lnTo>
                    <a:lnTo>
                      <a:pt x="1438" y="94"/>
                    </a:lnTo>
                    <a:lnTo>
                      <a:pt x="1335" y="62"/>
                    </a:lnTo>
                    <a:lnTo>
                      <a:pt x="1307" y="52"/>
                    </a:lnTo>
                    <a:lnTo>
                      <a:pt x="1280" y="44"/>
                    </a:lnTo>
                    <a:lnTo>
                      <a:pt x="1253" y="36"/>
                    </a:lnTo>
                    <a:lnTo>
                      <a:pt x="1227" y="29"/>
                    </a:lnTo>
                    <a:lnTo>
                      <a:pt x="1200" y="21"/>
                    </a:lnTo>
                    <a:lnTo>
                      <a:pt x="1174" y="14"/>
                    </a:lnTo>
                    <a:lnTo>
                      <a:pt x="1147" y="7"/>
                    </a:lnTo>
                    <a:lnTo>
                      <a:pt x="1122" y="0"/>
                    </a:lnTo>
                    <a:lnTo>
                      <a:pt x="1083" y="8"/>
                    </a:lnTo>
                    <a:lnTo>
                      <a:pt x="1045" y="17"/>
                    </a:lnTo>
                    <a:lnTo>
                      <a:pt x="1006" y="28"/>
                    </a:lnTo>
                    <a:lnTo>
                      <a:pt x="968" y="41"/>
                    </a:lnTo>
                    <a:lnTo>
                      <a:pt x="928" y="56"/>
                    </a:lnTo>
                    <a:lnTo>
                      <a:pt x="889" y="71"/>
                    </a:lnTo>
                    <a:lnTo>
                      <a:pt x="850" y="88"/>
                    </a:lnTo>
                    <a:lnTo>
                      <a:pt x="811" y="106"/>
                    </a:lnTo>
                    <a:lnTo>
                      <a:pt x="771" y="126"/>
                    </a:lnTo>
                    <a:lnTo>
                      <a:pt x="733" y="147"/>
                    </a:lnTo>
                    <a:lnTo>
                      <a:pt x="694" y="169"/>
                    </a:lnTo>
                    <a:lnTo>
                      <a:pt x="655" y="192"/>
                    </a:lnTo>
                    <a:lnTo>
                      <a:pt x="617" y="215"/>
                    </a:lnTo>
                    <a:lnTo>
                      <a:pt x="579" y="240"/>
                    </a:lnTo>
                    <a:lnTo>
                      <a:pt x="542" y="265"/>
                    </a:lnTo>
                    <a:lnTo>
                      <a:pt x="505" y="292"/>
                    </a:lnTo>
                    <a:lnTo>
                      <a:pt x="468" y="318"/>
                    </a:lnTo>
                    <a:lnTo>
                      <a:pt x="432" y="346"/>
                    </a:lnTo>
                    <a:lnTo>
                      <a:pt x="396" y="373"/>
                    </a:lnTo>
                    <a:lnTo>
                      <a:pt x="361" y="402"/>
                    </a:lnTo>
                    <a:lnTo>
                      <a:pt x="326" y="430"/>
                    </a:lnTo>
                    <a:lnTo>
                      <a:pt x="293" y="460"/>
                    </a:lnTo>
                    <a:lnTo>
                      <a:pt x="259" y="488"/>
                    </a:lnTo>
                    <a:lnTo>
                      <a:pt x="227" y="518"/>
                    </a:lnTo>
                    <a:lnTo>
                      <a:pt x="165" y="577"/>
                    </a:lnTo>
                    <a:lnTo>
                      <a:pt x="106" y="635"/>
                    </a:lnTo>
                    <a:lnTo>
                      <a:pt x="51" y="693"/>
                    </a:lnTo>
                    <a:lnTo>
                      <a:pt x="0" y="749"/>
                    </a:lnTo>
                    <a:lnTo>
                      <a:pt x="90" y="766"/>
                    </a:lnTo>
                    <a:lnTo>
                      <a:pt x="180" y="784"/>
                    </a:lnTo>
                    <a:lnTo>
                      <a:pt x="269" y="804"/>
                    </a:lnTo>
                    <a:lnTo>
                      <a:pt x="359" y="825"/>
                    </a:lnTo>
                    <a:lnTo>
                      <a:pt x="447" y="846"/>
                    </a:lnTo>
                    <a:lnTo>
                      <a:pt x="536" y="869"/>
                    </a:lnTo>
                    <a:lnTo>
                      <a:pt x="623" y="893"/>
                    </a:lnTo>
                    <a:lnTo>
                      <a:pt x="709" y="918"/>
                    </a:lnTo>
                    <a:lnTo>
                      <a:pt x="796" y="943"/>
                    </a:lnTo>
                    <a:lnTo>
                      <a:pt x="880" y="971"/>
                    </a:lnTo>
                    <a:lnTo>
                      <a:pt x="964" y="998"/>
                    </a:lnTo>
                    <a:lnTo>
                      <a:pt x="1047" y="1027"/>
                    </a:lnTo>
                    <a:lnTo>
                      <a:pt x="1129" y="1057"/>
                    </a:lnTo>
                    <a:lnTo>
                      <a:pt x="1209" y="1088"/>
                    </a:lnTo>
                    <a:lnTo>
                      <a:pt x="1290" y="1119"/>
                    </a:lnTo>
                    <a:lnTo>
                      <a:pt x="1368" y="1152"/>
                    </a:lnTo>
                    <a:lnTo>
                      <a:pt x="1444" y="1185"/>
                    </a:lnTo>
                    <a:lnTo>
                      <a:pt x="1520" y="1220"/>
                    </a:lnTo>
                    <a:lnTo>
                      <a:pt x="1594" y="1255"/>
                    </a:lnTo>
                    <a:lnTo>
                      <a:pt x="1666" y="1292"/>
                    </a:lnTo>
                    <a:lnTo>
                      <a:pt x="1737" y="1329"/>
                    </a:lnTo>
                    <a:lnTo>
                      <a:pt x="1806" y="1367"/>
                    </a:lnTo>
                    <a:lnTo>
                      <a:pt x="1873" y="1406"/>
                    </a:lnTo>
                    <a:lnTo>
                      <a:pt x="1938" y="1446"/>
                    </a:lnTo>
                    <a:lnTo>
                      <a:pt x="2002" y="1485"/>
                    </a:lnTo>
                    <a:lnTo>
                      <a:pt x="2063" y="1527"/>
                    </a:lnTo>
                    <a:lnTo>
                      <a:pt x="2123" y="1569"/>
                    </a:lnTo>
                    <a:lnTo>
                      <a:pt x="2181" y="1612"/>
                    </a:lnTo>
                    <a:lnTo>
                      <a:pt x="2236" y="1655"/>
                    </a:lnTo>
                    <a:lnTo>
                      <a:pt x="2289" y="1700"/>
                    </a:lnTo>
                    <a:lnTo>
                      <a:pt x="2340" y="1745"/>
                    </a:lnTo>
                    <a:lnTo>
                      <a:pt x="2388" y="1791"/>
                    </a:lnTo>
                    <a:lnTo>
                      <a:pt x="2415" y="1745"/>
                    </a:lnTo>
                    <a:lnTo>
                      <a:pt x="2440" y="1698"/>
                    </a:lnTo>
                    <a:lnTo>
                      <a:pt x="2463" y="1651"/>
                    </a:lnTo>
                    <a:lnTo>
                      <a:pt x="2482" y="1604"/>
                    </a:lnTo>
                    <a:lnTo>
                      <a:pt x="2500" y="1555"/>
                    </a:lnTo>
                    <a:lnTo>
                      <a:pt x="2516" y="1505"/>
                    </a:lnTo>
                    <a:lnTo>
                      <a:pt x="2528" y="1455"/>
                    </a:lnTo>
                    <a:lnTo>
                      <a:pt x="2539" y="1404"/>
                    </a:lnTo>
                    <a:lnTo>
                      <a:pt x="2546" y="1354"/>
                    </a:lnTo>
                    <a:lnTo>
                      <a:pt x="2552" y="1303"/>
                    </a:lnTo>
                    <a:lnTo>
                      <a:pt x="2555" y="1252"/>
                    </a:lnTo>
                    <a:lnTo>
                      <a:pt x="2556" y="1201"/>
                    </a:lnTo>
                    <a:lnTo>
                      <a:pt x="2555" y="1150"/>
                    </a:lnTo>
                    <a:lnTo>
                      <a:pt x="2551" y="1100"/>
                    </a:lnTo>
                    <a:lnTo>
                      <a:pt x="2545" y="1049"/>
                    </a:lnTo>
                    <a:lnTo>
                      <a:pt x="2537" y="998"/>
                    </a:lnTo>
                    <a:lnTo>
                      <a:pt x="2526" y="949"/>
                    </a:lnTo>
                    <a:lnTo>
                      <a:pt x="2514" y="899"/>
                    </a:lnTo>
                    <a:lnTo>
                      <a:pt x="2498" y="850"/>
                    </a:lnTo>
                    <a:lnTo>
                      <a:pt x="2480" y="803"/>
                    </a:lnTo>
                    <a:lnTo>
                      <a:pt x="2461" y="756"/>
                    </a:lnTo>
                    <a:lnTo>
                      <a:pt x="2438" y="709"/>
                    </a:lnTo>
                    <a:lnTo>
                      <a:pt x="2414" y="664"/>
                    </a:lnTo>
                    <a:lnTo>
                      <a:pt x="2388" y="620"/>
                    </a:lnTo>
                    <a:lnTo>
                      <a:pt x="2358" y="577"/>
                    </a:lnTo>
                    <a:lnTo>
                      <a:pt x="2327" y="535"/>
                    </a:lnTo>
                    <a:lnTo>
                      <a:pt x="2294" y="495"/>
                    </a:lnTo>
                    <a:lnTo>
                      <a:pt x="2259" y="457"/>
                    </a:lnTo>
                    <a:lnTo>
                      <a:pt x="2220" y="419"/>
                    </a:lnTo>
                    <a:lnTo>
                      <a:pt x="2180" y="383"/>
                    </a:lnTo>
                    <a:lnTo>
                      <a:pt x="2139" y="350"/>
                    </a:lnTo>
                    <a:lnTo>
                      <a:pt x="2094" y="3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7" name="Freeform 38"/>
              <p:cNvSpPr>
                <a:spLocks/>
              </p:cNvSpPr>
              <p:nvPr/>
            </p:nvSpPr>
            <p:spPr bwMode="auto">
              <a:xfrm rot="5650411">
                <a:off x="6620775" y="2345205"/>
                <a:ext cx="62975" cy="35129"/>
              </a:xfrm>
              <a:custGeom>
                <a:avLst/>
                <a:gdLst/>
                <a:ahLst/>
                <a:cxnLst>
                  <a:cxn ang="0">
                    <a:pos x="2776" y="11"/>
                  </a:cxn>
                  <a:cxn ang="0">
                    <a:pos x="2652" y="3"/>
                  </a:cxn>
                  <a:cxn ang="0">
                    <a:pos x="2530" y="0"/>
                  </a:cxn>
                  <a:cxn ang="0">
                    <a:pos x="2409" y="2"/>
                  </a:cxn>
                  <a:cxn ang="0">
                    <a:pos x="2288" y="9"/>
                  </a:cxn>
                  <a:cxn ang="0">
                    <a:pos x="2168" y="20"/>
                  </a:cxn>
                  <a:cxn ang="0">
                    <a:pos x="2047" y="35"/>
                  </a:cxn>
                  <a:cxn ang="0">
                    <a:pos x="1926" y="56"/>
                  </a:cxn>
                  <a:cxn ang="0">
                    <a:pos x="1804" y="80"/>
                  </a:cxn>
                  <a:cxn ang="0">
                    <a:pos x="1681" y="109"/>
                  </a:cxn>
                  <a:cxn ang="0">
                    <a:pos x="1555" y="141"/>
                  </a:cxn>
                  <a:cxn ang="0">
                    <a:pos x="1428" y="177"/>
                  </a:cxn>
                  <a:cxn ang="0">
                    <a:pos x="1232" y="238"/>
                  </a:cxn>
                  <a:cxn ang="0">
                    <a:pos x="960" y="329"/>
                  </a:cxn>
                  <a:cxn ang="0">
                    <a:pos x="772" y="398"/>
                  </a:cxn>
                  <a:cxn ang="0">
                    <a:pos x="676" y="438"/>
                  </a:cxn>
                  <a:cxn ang="0">
                    <a:pos x="578" y="485"/>
                  </a:cxn>
                  <a:cxn ang="0">
                    <a:pos x="478" y="537"/>
                  </a:cxn>
                  <a:cxn ang="0">
                    <a:pos x="375" y="595"/>
                  </a:cxn>
                  <a:cxn ang="0">
                    <a:pos x="269" y="657"/>
                  </a:cxn>
                  <a:cxn ang="0">
                    <a:pos x="163" y="725"/>
                  </a:cxn>
                  <a:cxn ang="0">
                    <a:pos x="54" y="799"/>
                  </a:cxn>
                  <a:cxn ang="0">
                    <a:pos x="52" y="826"/>
                  </a:cxn>
                  <a:cxn ang="0">
                    <a:pos x="160" y="806"/>
                  </a:cxn>
                  <a:cxn ang="0">
                    <a:pos x="269" y="788"/>
                  </a:cxn>
                  <a:cxn ang="0">
                    <a:pos x="381" y="773"/>
                  </a:cxn>
                  <a:cxn ang="0">
                    <a:pos x="495" y="762"/>
                  </a:cxn>
                  <a:cxn ang="0">
                    <a:pos x="612" y="753"/>
                  </a:cxn>
                  <a:cxn ang="0">
                    <a:pos x="730" y="746"/>
                  </a:cxn>
                  <a:cxn ang="0">
                    <a:pos x="850" y="742"/>
                  </a:cxn>
                  <a:cxn ang="0">
                    <a:pos x="972" y="741"/>
                  </a:cxn>
                  <a:cxn ang="0">
                    <a:pos x="1094" y="742"/>
                  </a:cxn>
                  <a:cxn ang="0">
                    <a:pos x="1218" y="746"/>
                  </a:cxn>
                  <a:cxn ang="0">
                    <a:pos x="1343" y="752"/>
                  </a:cxn>
                  <a:cxn ang="0">
                    <a:pos x="1531" y="766"/>
                  </a:cxn>
                  <a:cxn ang="0">
                    <a:pos x="1784" y="792"/>
                  </a:cxn>
                  <a:cxn ang="0">
                    <a:pos x="1947" y="764"/>
                  </a:cxn>
                  <a:cxn ang="0">
                    <a:pos x="2030" y="666"/>
                  </a:cxn>
                  <a:cxn ang="0">
                    <a:pos x="2128" y="562"/>
                  </a:cxn>
                  <a:cxn ang="0">
                    <a:pos x="2236" y="456"/>
                  </a:cxn>
                  <a:cxn ang="0">
                    <a:pos x="2356" y="350"/>
                  </a:cxn>
                  <a:cxn ang="0">
                    <a:pos x="2485" y="245"/>
                  </a:cxn>
                  <a:cxn ang="0">
                    <a:pos x="2587" y="171"/>
                  </a:cxn>
                  <a:cxn ang="0">
                    <a:pos x="2657" y="124"/>
                  </a:cxn>
                  <a:cxn ang="0">
                    <a:pos x="2729" y="79"/>
                  </a:cxn>
                  <a:cxn ang="0">
                    <a:pos x="2801" y="37"/>
                  </a:cxn>
                </a:cxnLst>
                <a:rect l="0" t="0" r="r" b="b"/>
                <a:pathLst>
                  <a:path w="2838" h="836">
                    <a:moveTo>
                      <a:pt x="2838" y="17"/>
                    </a:moveTo>
                    <a:lnTo>
                      <a:pt x="2776" y="11"/>
                    </a:lnTo>
                    <a:lnTo>
                      <a:pt x="2714" y="7"/>
                    </a:lnTo>
                    <a:lnTo>
                      <a:pt x="2652" y="3"/>
                    </a:lnTo>
                    <a:lnTo>
                      <a:pt x="2591" y="1"/>
                    </a:lnTo>
                    <a:lnTo>
                      <a:pt x="2530" y="0"/>
                    </a:lnTo>
                    <a:lnTo>
                      <a:pt x="2469" y="0"/>
                    </a:lnTo>
                    <a:lnTo>
                      <a:pt x="2409" y="2"/>
                    </a:lnTo>
                    <a:lnTo>
                      <a:pt x="2348" y="5"/>
                    </a:lnTo>
                    <a:lnTo>
                      <a:pt x="2288" y="9"/>
                    </a:lnTo>
                    <a:lnTo>
                      <a:pt x="2228" y="14"/>
                    </a:lnTo>
                    <a:lnTo>
                      <a:pt x="2168" y="20"/>
                    </a:lnTo>
                    <a:lnTo>
                      <a:pt x="2108" y="27"/>
                    </a:lnTo>
                    <a:lnTo>
                      <a:pt x="2047" y="35"/>
                    </a:lnTo>
                    <a:lnTo>
                      <a:pt x="1987" y="45"/>
                    </a:lnTo>
                    <a:lnTo>
                      <a:pt x="1926" y="56"/>
                    </a:lnTo>
                    <a:lnTo>
                      <a:pt x="1865" y="68"/>
                    </a:lnTo>
                    <a:lnTo>
                      <a:pt x="1804" y="80"/>
                    </a:lnTo>
                    <a:lnTo>
                      <a:pt x="1742" y="94"/>
                    </a:lnTo>
                    <a:lnTo>
                      <a:pt x="1681" y="109"/>
                    </a:lnTo>
                    <a:lnTo>
                      <a:pt x="1618" y="125"/>
                    </a:lnTo>
                    <a:lnTo>
                      <a:pt x="1555" y="141"/>
                    </a:lnTo>
                    <a:lnTo>
                      <a:pt x="1492" y="158"/>
                    </a:lnTo>
                    <a:lnTo>
                      <a:pt x="1428" y="177"/>
                    </a:lnTo>
                    <a:lnTo>
                      <a:pt x="1364" y="196"/>
                    </a:lnTo>
                    <a:lnTo>
                      <a:pt x="1232" y="238"/>
                    </a:lnTo>
                    <a:lnTo>
                      <a:pt x="1098" y="282"/>
                    </a:lnTo>
                    <a:lnTo>
                      <a:pt x="960" y="329"/>
                    </a:lnTo>
                    <a:lnTo>
                      <a:pt x="817" y="379"/>
                    </a:lnTo>
                    <a:lnTo>
                      <a:pt x="772" y="398"/>
                    </a:lnTo>
                    <a:lnTo>
                      <a:pt x="724" y="418"/>
                    </a:lnTo>
                    <a:lnTo>
                      <a:pt x="676" y="438"/>
                    </a:lnTo>
                    <a:lnTo>
                      <a:pt x="627" y="461"/>
                    </a:lnTo>
                    <a:lnTo>
                      <a:pt x="578" y="485"/>
                    </a:lnTo>
                    <a:lnTo>
                      <a:pt x="529" y="511"/>
                    </a:lnTo>
                    <a:lnTo>
                      <a:pt x="478" y="537"/>
                    </a:lnTo>
                    <a:lnTo>
                      <a:pt x="427" y="566"/>
                    </a:lnTo>
                    <a:lnTo>
                      <a:pt x="375" y="595"/>
                    </a:lnTo>
                    <a:lnTo>
                      <a:pt x="322" y="626"/>
                    </a:lnTo>
                    <a:lnTo>
                      <a:pt x="269" y="657"/>
                    </a:lnTo>
                    <a:lnTo>
                      <a:pt x="216" y="691"/>
                    </a:lnTo>
                    <a:lnTo>
                      <a:pt x="163" y="725"/>
                    </a:lnTo>
                    <a:lnTo>
                      <a:pt x="109" y="761"/>
                    </a:lnTo>
                    <a:lnTo>
                      <a:pt x="54" y="799"/>
                    </a:lnTo>
                    <a:lnTo>
                      <a:pt x="0" y="836"/>
                    </a:lnTo>
                    <a:lnTo>
                      <a:pt x="52" y="826"/>
                    </a:lnTo>
                    <a:lnTo>
                      <a:pt x="106" y="815"/>
                    </a:lnTo>
                    <a:lnTo>
                      <a:pt x="160" y="806"/>
                    </a:lnTo>
                    <a:lnTo>
                      <a:pt x="213" y="797"/>
                    </a:lnTo>
                    <a:lnTo>
                      <a:pt x="269" y="788"/>
                    </a:lnTo>
                    <a:lnTo>
                      <a:pt x="324" y="780"/>
                    </a:lnTo>
                    <a:lnTo>
                      <a:pt x="381" y="773"/>
                    </a:lnTo>
                    <a:lnTo>
                      <a:pt x="438" y="767"/>
                    </a:lnTo>
                    <a:lnTo>
                      <a:pt x="495" y="762"/>
                    </a:lnTo>
                    <a:lnTo>
                      <a:pt x="554" y="757"/>
                    </a:lnTo>
                    <a:lnTo>
                      <a:pt x="612" y="753"/>
                    </a:lnTo>
                    <a:lnTo>
                      <a:pt x="671" y="749"/>
                    </a:lnTo>
                    <a:lnTo>
                      <a:pt x="730" y="746"/>
                    </a:lnTo>
                    <a:lnTo>
                      <a:pt x="790" y="744"/>
                    </a:lnTo>
                    <a:lnTo>
                      <a:pt x="850" y="742"/>
                    </a:lnTo>
                    <a:lnTo>
                      <a:pt x="911" y="741"/>
                    </a:lnTo>
                    <a:lnTo>
                      <a:pt x="972" y="741"/>
                    </a:lnTo>
                    <a:lnTo>
                      <a:pt x="1033" y="741"/>
                    </a:lnTo>
                    <a:lnTo>
                      <a:pt x="1094" y="742"/>
                    </a:lnTo>
                    <a:lnTo>
                      <a:pt x="1156" y="744"/>
                    </a:lnTo>
                    <a:lnTo>
                      <a:pt x="1218" y="746"/>
                    </a:lnTo>
                    <a:lnTo>
                      <a:pt x="1280" y="749"/>
                    </a:lnTo>
                    <a:lnTo>
                      <a:pt x="1343" y="752"/>
                    </a:lnTo>
                    <a:lnTo>
                      <a:pt x="1406" y="756"/>
                    </a:lnTo>
                    <a:lnTo>
                      <a:pt x="1531" y="766"/>
                    </a:lnTo>
                    <a:lnTo>
                      <a:pt x="1657" y="778"/>
                    </a:lnTo>
                    <a:lnTo>
                      <a:pt x="1784" y="792"/>
                    </a:lnTo>
                    <a:lnTo>
                      <a:pt x="1911" y="809"/>
                    </a:lnTo>
                    <a:lnTo>
                      <a:pt x="1947" y="764"/>
                    </a:lnTo>
                    <a:lnTo>
                      <a:pt x="1986" y="716"/>
                    </a:lnTo>
                    <a:lnTo>
                      <a:pt x="2030" y="666"/>
                    </a:lnTo>
                    <a:lnTo>
                      <a:pt x="2077" y="615"/>
                    </a:lnTo>
                    <a:lnTo>
                      <a:pt x="2128" y="562"/>
                    </a:lnTo>
                    <a:lnTo>
                      <a:pt x="2180" y="510"/>
                    </a:lnTo>
                    <a:lnTo>
                      <a:pt x="2236" y="456"/>
                    </a:lnTo>
                    <a:lnTo>
                      <a:pt x="2295" y="403"/>
                    </a:lnTo>
                    <a:lnTo>
                      <a:pt x="2356" y="350"/>
                    </a:lnTo>
                    <a:lnTo>
                      <a:pt x="2420" y="297"/>
                    </a:lnTo>
                    <a:lnTo>
                      <a:pt x="2485" y="245"/>
                    </a:lnTo>
                    <a:lnTo>
                      <a:pt x="2553" y="195"/>
                    </a:lnTo>
                    <a:lnTo>
                      <a:pt x="2587" y="171"/>
                    </a:lnTo>
                    <a:lnTo>
                      <a:pt x="2623" y="147"/>
                    </a:lnTo>
                    <a:lnTo>
                      <a:pt x="2657" y="124"/>
                    </a:lnTo>
                    <a:lnTo>
                      <a:pt x="2693" y="101"/>
                    </a:lnTo>
                    <a:lnTo>
                      <a:pt x="2729" y="79"/>
                    </a:lnTo>
                    <a:lnTo>
                      <a:pt x="2765" y="58"/>
                    </a:lnTo>
                    <a:lnTo>
                      <a:pt x="2801" y="37"/>
                    </a:lnTo>
                    <a:lnTo>
                      <a:pt x="2838" y="1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8" name="Freeform 39"/>
              <p:cNvSpPr>
                <a:spLocks/>
              </p:cNvSpPr>
              <p:nvPr/>
            </p:nvSpPr>
            <p:spPr bwMode="auto">
              <a:xfrm rot="5650411">
                <a:off x="6456769" y="2248753"/>
                <a:ext cx="157181" cy="187357"/>
              </a:xfrm>
              <a:custGeom>
                <a:avLst/>
                <a:gdLst/>
                <a:ahLst/>
                <a:cxnLst>
                  <a:cxn ang="0">
                    <a:pos x="1850" y="494"/>
                  </a:cxn>
                  <a:cxn ang="0">
                    <a:pos x="1633" y="705"/>
                  </a:cxn>
                  <a:cxn ang="0">
                    <a:pos x="1418" y="928"/>
                  </a:cxn>
                  <a:cxn ang="0">
                    <a:pos x="1209" y="1162"/>
                  </a:cxn>
                  <a:cxn ang="0">
                    <a:pos x="1005" y="1406"/>
                  </a:cxn>
                  <a:cxn ang="0">
                    <a:pos x="810" y="1657"/>
                  </a:cxn>
                  <a:cxn ang="0">
                    <a:pos x="625" y="1915"/>
                  </a:cxn>
                  <a:cxn ang="0">
                    <a:pos x="452" y="2179"/>
                  </a:cxn>
                  <a:cxn ang="0">
                    <a:pos x="292" y="2447"/>
                  </a:cxn>
                  <a:cxn ang="0">
                    <a:pos x="148" y="2718"/>
                  </a:cxn>
                  <a:cxn ang="0">
                    <a:pos x="19" y="2991"/>
                  </a:cxn>
                  <a:cxn ang="0">
                    <a:pos x="40" y="3130"/>
                  </a:cxn>
                  <a:cxn ang="0">
                    <a:pos x="113" y="3366"/>
                  </a:cxn>
                  <a:cxn ang="0">
                    <a:pos x="248" y="3580"/>
                  </a:cxn>
                  <a:cxn ang="0">
                    <a:pos x="439" y="3774"/>
                  </a:cxn>
                  <a:cxn ang="0">
                    <a:pos x="677" y="3945"/>
                  </a:cxn>
                  <a:cxn ang="0">
                    <a:pos x="957" y="4092"/>
                  </a:cxn>
                  <a:cxn ang="0">
                    <a:pos x="1268" y="4213"/>
                  </a:cxn>
                  <a:cxn ang="0">
                    <a:pos x="1604" y="4309"/>
                  </a:cxn>
                  <a:cxn ang="0">
                    <a:pos x="1959" y="4377"/>
                  </a:cxn>
                  <a:cxn ang="0">
                    <a:pos x="2323" y="4416"/>
                  </a:cxn>
                  <a:cxn ang="0">
                    <a:pos x="2689" y="4425"/>
                  </a:cxn>
                  <a:cxn ang="0">
                    <a:pos x="3015" y="4406"/>
                  </a:cxn>
                  <a:cxn ang="0">
                    <a:pos x="3301" y="4361"/>
                  </a:cxn>
                  <a:cxn ang="0">
                    <a:pos x="3566" y="4292"/>
                  </a:cxn>
                  <a:cxn ang="0">
                    <a:pos x="3813" y="4198"/>
                  </a:cxn>
                  <a:cxn ang="0">
                    <a:pos x="4046" y="4081"/>
                  </a:cxn>
                  <a:cxn ang="0">
                    <a:pos x="4268" y="3943"/>
                  </a:cxn>
                  <a:cxn ang="0">
                    <a:pos x="4483" y="3784"/>
                  </a:cxn>
                  <a:cxn ang="0">
                    <a:pos x="4694" y="3605"/>
                  </a:cxn>
                  <a:cxn ang="0">
                    <a:pos x="4905" y="3406"/>
                  </a:cxn>
                  <a:cxn ang="0">
                    <a:pos x="5119" y="3190"/>
                  </a:cxn>
                  <a:cxn ang="0">
                    <a:pos x="5341" y="2957"/>
                  </a:cxn>
                  <a:cxn ang="0">
                    <a:pos x="6882" y="941"/>
                  </a:cxn>
                  <a:cxn ang="0">
                    <a:pos x="6518" y="706"/>
                  </a:cxn>
                  <a:cxn ang="0">
                    <a:pos x="6075" y="496"/>
                  </a:cxn>
                  <a:cxn ang="0">
                    <a:pos x="5572" y="314"/>
                  </a:cxn>
                  <a:cxn ang="0">
                    <a:pos x="5030" y="169"/>
                  </a:cxn>
                  <a:cxn ang="0">
                    <a:pos x="4467" y="65"/>
                  </a:cxn>
                  <a:cxn ang="0">
                    <a:pos x="3900" y="8"/>
                  </a:cxn>
                  <a:cxn ang="0">
                    <a:pos x="3353" y="5"/>
                  </a:cxn>
                  <a:cxn ang="0">
                    <a:pos x="2841" y="60"/>
                  </a:cxn>
                  <a:cxn ang="0">
                    <a:pos x="2386" y="180"/>
                  </a:cxn>
                  <a:cxn ang="0">
                    <a:pos x="2005" y="370"/>
                  </a:cxn>
                </a:cxnLst>
                <a:rect l="0" t="0" r="r" b="b"/>
                <a:pathLst>
                  <a:path w="7072" h="4426">
                    <a:moveTo>
                      <a:pt x="1997" y="359"/>
                    </a:moveTo>
                    <a:lnTo>
                      <a:pt x="1923" y="425"/>
                    </a:lnTo>
                    <a:lnTo>
                      <a:pt x="1850" y="494"/>
                    </a:lnTo>
                    <a:lnTo>
                      <a:pt x="1778" y="563"/>
                    </a:lnTo>
                    <a:lnTo>
                      <a:pt x="1705" y="633"/>
                    </a:lnTo>
                    <a:lnTo>
                      <a:pt x="1633" y="705"/>
                    </a:lnTo>
                    <a:lnTo>
                      <a:pt x="1560" y="779"/>
                    </a:lnTo>
                    <a:lnTo>
                      <a:pt x="1489" y="853"/>
                    </a:lnTo>
                    <a:lnTo>
                      <a:pt x="1418" y="928"/>
                    </a:lnTo>
                    <a:lnTo>
                      <a:pt x="1348" y="1006"/>
                    </a:lnTo>
                    <a:lnTo>
                      <a:pt x="1278" y="1084"/>
                    </a:lnTo>
                    <a:lnTo>
                      <a:pt x="1209" y="1162"/>
                    </a:lnTo>
                    <a:lnTo>
                      <a:pt x="1140" y="1243"/>
                    </a:lnTo>
                    <a:lnTo>
                      <a:pt x="1073" y="1324"/>
                    </a:lnTo>
                    <a:lnTo>
                      <a:pt x="1005" y="1406"/>
                    </a:lnTo>
                    <a:lnTo>
                      <a:pt x="939" y="1489"/>
                    </a:lnTo>
                    <a:lnTo>
                      <a:pt x="874" y="1572"/>
                    </a:lnTo>
                    <a:lnTo>
                      <a:pt x="810" y="1657"/>
                    </a:lnTo>
                    <a:lnTo>
                      <a:pt x="747" y="1742"/>
                    </a:lnTo>
                    <a:lnTo>
                      <a:pt x="686" y="1829"/>
                    </a:lnTo>
                    <a:lnTo>
                      <a:pt x="625" y="1915"/>
                    </a:lnTo>
                    <a:lnTo>
                      <a:pt x="566" y="2003"/>
                    </a:lnTo>
                    <a:lnTo>
                      <a:pt x="508" y="2090"/>
                    </a:lnTo>
                    <a:lnTo>
                      <a:pt x="452" y="2179"/>
                    </a:lnTo>
                    <a:lnTo>
                      <a:pt x="398" y="2268"/>
                    </a:lnTo>
                    <a:lnTo>
                      <a:pt x="344" y="2357"/>
                    </a:lnTo>
                    <a:lnTo>
                      <a:pt x="292" y="2447"/>
                    </a:lnTo>
                    <a:lnTo>
                      <a:pt x="242" y="2537"/>
                    </a:lnTo>
                    <a:lnTo>
                      <a:pt x="194" y="2628"/>
                    </a:lnTo>
                    <a:lnTo>
                      <a:pt x="148" y="2718"/>
                    </a:lnTo>
                    <a:lnTo>
                      <a:pt x="103" y="2809"/>
                    </a:lnTo>
                    <a:lnTo>
                      <a:pt x="60" y="2901"/>
                    </a:lnTo>
                    <a:lnTo>
                      <a:pt x="19" y="2991"/>
                    </a:lnTo>
                    <a:lnTo>
                      <a:pt x="0" y="3049"/>
                    </a:lnTo>
                    <a:lnTo>
                      <a:pt x="32" y="3047"/>
                    </a:lnTo>
                    <a:lnTo>
                      <a:pt x="40" y="3130"/>
                    </a:lnTo>
                    <a:lnTo>
                      <a:pt x="57" y="3211"/>
                    </a:lnTo>
                    <a:lnTo>
                      <a:pt x="81" y="3289"/>
                    </a:lnTo>
                    <a:lnTo>
                      <a:pt x="113" y="3366"/>
                    </a:lnTo>
                    <a:lnTo>
                      <a:pt x="152" y="3439"/>
                    </a:lnTo>
                    <a:lnTo>
                      <a:pt x="196" y="3511"/>
                    </a:lnTo>
                    <a:lnTo>
                      <a:pt x="248" y="3580"/>
                    </a:lnTo>
                    <a:lnTo>
                      <a:pt x="306" y="3648"/>
                    </a:lnTo>
                    <a:lnTo>
                      <a:pt x="370" y="3712"/>
                    </a:lnTo>
                    <a:lnTo>
                      <a:pt x="439" y="3774"/>
                    </a:lnTo>
                    <a:lnTo>
                      <a:pt x="513" y="3834"/>
                    </a:lnTo>
                    <a:lnTo>
                      <a:pt x="593" y="3891"/>
                    </a:lnTo>
                    <a:lnTo>
                      <a:pt x="677" y="3945"/>
                    </a:lnTo>
                    <a:lnTo>
                      <a:pt x="767" y="3997"/>
                    </a:lnTo>
                    <a:lnTo>
                      <a:pt x="859" y="4046"/>
                    </a:lnTo>
                    <a:lnTo>
                      <a:pt x="957" y="4092"/>
                    </a:lnTo>
                    <a:lnTo>
                      <a:pt x="1057" y="4135"/>
                    </a:lnTo>
                    <a:lnTo>
                      <a:pt x="1161" y="4176"/>
                    </a:lnTo>
                    <a:lnTo>
                      <a:pt x="1268" y="4213"/>
                    </a:lnTo>
                    <a:lnTo>
                      <a:pt x="1377" y="4249"/>
                    </a:lnTo>
                    <a:lnTo>
                      <a:pt x="1489" y="4281"/>
                    </a:lnTo>
                    <a:lnTo>
                      <a:pt x="1604" y="4309"/>
                    </a:lnTo>
                    <a:lnTo>
                      <a:pt x="1721" y="4336"/>
                    </a:lnTo>
                    <a:lnTo>
                      <a:pt x="1839" y="4358"/>
                    </a:lnTo>
                    <a:lnTo>
                      <a:pt x="1959" y="4377"/>
                    </a:lnTo>
                    <a:lnTo>
                      <a:pt x="2079" y="4394"/>
                    </a:lnTo>
                    <a:lnTo>
                      <a:pt x="2201" y="4407"/>
                    </a:lnTo>
                    <a:lnTo>
                      <a:pt x="2323" y="4416"/>
                    </a:lnTo>
                    <a:lnTo>
                      <a:pt x="2445" y="4423"/>
                    </a:lnTo>
                    <a:lnTo>
                      <a:pt x="2567" y="4426"/>
                    </a:lnTo>
                    <a:lnTo>
                      <a:pt x="2689" y="4425"/>
                    </a:lnTo>
                    <a:lnTo>
                      <a:pt x="2811" y="4422"/>
                    </a:lnTo>
                    <a:lnTo>
                      <a:pt x="2914" y="4415"/>
                    </a:lnTo>
                    <a:lnTo>
                      <a:pt x="3015" y="4406"/>
                    </a:lnTo>
                    <a:lnTo>
                      <a:pt x="3113" y="4395"/>
                    </a:lnTo>
                    <a:lnTo>
                      <a:pt x="3208" y="4379"/>
                    </a:lnTo>
                    <a:lnTo>
                      <a:pt x="3301" y="4361"/>
                    </a:lnTo>
                    <a:lnTo>
                      <a:pt x="3391" y="4341"/>
                    </a:lnTo>
                    <a:lnTo>
                      <a:pt x="3480" y="4318"/>
                    </a:lnTo>
                    <a:lnTo>
                      <a:pt x="3566" y="4292"/>
                    </a:lnTo>
                    <a:lnTo>
                      <a:pt x="3650" y="4263"/>
                    </a:lnTo>
                    <a:lnTo>
                      <a:pt x="3733" y="4232"/>
                    </a:lnTo>
                    <a:lnTo>
                      <a:pt x="3813" y="4198"/>
                    </a:lnTo>
                    <a:lnTo>
                      <a:pt x="3892" y="4162"/>
                    </a:lnTo>
                    <a:lnTo>
                      <a:pt x="3970" y="4123"/>
                    </a:lnTo>
                    <a:lnTo>
                      <a:pt x="4046" y="4081"/>
                    </a:lnTo>
                    <a:lnTo>
                      <a:pt x="4121" y="4038"/>
                    </a:lnTo>
                    <a:lnTo>
                      <a:pt x="4195" y="3992"/>
                    </a:lnTo>
                    <a:lnTo>
                      <a:pt x="4268" y="3943"/>
                    </a:lnTo>
                    <a:lnTo>
                      <a:pt x="4341" y="3892"/>
                    </a:lnTo>
                    <a:lnTo>
                      <a:pt x="4412" y="3839"/>
                    </a:lnTo>
                    <a:lnTo>
                      <a:pt x="4483" y="3784"/>
                    </a:lnTo>
                    <a:lnTo>
                      <a:pt x="4553" y="3726"/>
                    </a:lnTo>
                    <a:lnTo>
                      <a:pt x="4624" y="3666"/>
                    </a:lnTo>
                    <a:lnTo>
                      <a:pt x="4694" y="3605"/>
                    </a:lnTo>
                    <a:lnTo>
                      <a:pt x="4764" y="3541"/>
                    </a:lnTo>
                    <a:lnTo>
                      <a:pt x="4835" y="3475"/>
                    </a:lnTo>
                    <a:lnTo>
                      <a:pt x="4905" y="3406"/>
                    </a:lnTo>
                    <a:lnTo>
                      <a:pt x="4976" y="3336"/>
                    </a:lnTo>
                    <a:lnTo>
                      <a:pt x="5047" y="3264"/>
                    </a:lnTo>
                    <a:lnTo>
                      <a:pt x="5119" y="3190"/>
                    </a:lnTo>
                    <a:lnTo>
                      <a:pt x="5192" y="3114"/>
                    </a:lnTo>
                    <a:lnTo>
                      <a:pt x="5267" y="3036"/>
                    </a:lnTo>
                    <a:lnTo>
                      <a:pt x="5341" y="2957"/>
                    </a:lnTo>
                    <a:lnTo>
                      <a:pt x="7072" y="1108"/>
                    </a:lnTo>
                    <a:lnTo>
                      <a:pt x="6982" y="1024"/>
                    </a:lnTo>
                    <a:lnTo>
                      <a:pt x="6882" y="941"/>
                    </a:lnTo>
                    <a:lnTo>
                      <a:pt x="6770" y="861"/>
                    </a:lnTo>
                    <a:lnTo>
                      <a:pt x="6649" y="783"/>
                    </a:lnTo>
                    <a:lnTo>
                      <a:pt x="6518" y="706"/>
                    </a:lnTo>
                    <a:lnTo>
                      <a:pt x="6378" y="633"/>
                    </a:lnTo>
                    <a:lnTo>
                      <a:pt x="6229" y="563"/>
                    </a:lnTo>
                    <a:lnTo>
                      <a:pt x="6075" y="496"/>
                    </a:lnTo>
                    <a:lnTo>
                      <a:pt x="5913" y="432"/>
                    </a:lnTo>
                    <a:lnTo>
                      <a:pt x="5745" y="371"/>
                    </a:lnTo>
                    <a:lnTo>
                      <a:pt x="5572" y="314"/>
                    </a:lnTo>
                    <a:lnTo>
                      <a:pt x="5395" y="262"/>
                    </a:lnTo>
                    <a:lnTo>
                      <a:pt x="5214" y="214"/>
                    </a:lnTo>
                    <a:lnTo>
                      <a:pt x="5030" y="169"/>
                    </a:lnTo>
                    <a:lnTo>
                      <a:pt x="4843" y="129"/>
                    </a:lnTo>
                    <a:lnTo>
                      <a:pt x="4656" y="95"/>
                    </a:lnTo>
                    <a:lnTo>
                      <a:pt x="4467" y="65"/>
                    </a:lnTo>
                    <a:lnTo>
                      <a:pt x="4277" y="41"/>
                    </a:lnTo>
                    <a:lnTo>
                      <a:pt x="4088" y="22"/>
                    </a:lnTo>
                    <a:lnTo>
                      <a:pt x="3900" y="8"/>
                    </a:lnTo>
                    <a:lnTo>
                      <a:pt x="3715" y="1"/>
                    </a:lnTo>
                    <a:lnTo>
                      <a:pt x="3532" y="0"/>
                    </a:lnTo>
                    <a:lnTo>
                      <a:pt x="3353" y="5"/>
                    </a:lnTo>
                    <a:lnTo>
                      <a:pt x="3178" y="16"/>
                    </a:lnTo>
                    <a:lnTo>
                      <a:pt x="3007" y="35"/>
                    </a:lnTo>
                    <a:lnTo>
                      <a:pt x="2841" y="60"/>
                    </a:lnTo>
                    <a:lnTo>
                      <a:pt x="2683" y="93"/>
                    </a:lnTo>
                    <a:lnTo>
                      <a:pt x="2530" y="132"/>
                    </a:lnTo>
                    <a:lnTo>
                      <a:pt x="2386" y="180"/>
                    </a:lnTo>
                    <a:lnTo>
                      <a:pt x="2250" y="236"/>
                    </a:lnTo>
                    <a:lnTo>
                      <a:pt x="2122" y="299"/>
                    </a:lnTo>
                    <a:lnTo>
                      <a:pt x="2005" y="370"/>
                    </a:lnTo>
                    <a:lnTo>
                      <a:pt x="1997" y="359"/>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79" name="Freeform 40"/>
              <p:cNvSpPr>
                <a:spLocks/>
              </p:cNvSpPr>
              <p:nvPr/>
            </p:nvSpPr>
            <p:spPr bwMode="auto">
              <a:xfrm rot="5650411">
                <a:off x="6418801" y="2196465"/>
                <a:ext cx="34303" cy="133687"/>
              </a:xfrm>
              <a:custGeom>
                <a:avLst/>
                <a:gdLst/>
                <a:ahLst/>
                <a:cxnLst>
                  <a:cxn ang="0">
                    <a:pos x="324" y="92"/>
                  </a:cxn>
                  <a:cxn ang="0">
                    <a:pos x="352" y="233"/>
                  </a:cxn>
                  <a:cxn ang="0">
                    <a:pos x="409" y="393"/>
                  </a:cxn>
                  <a:cxn ang="0">
                    <a:pos x="493" y="568"/>
                  </a:cxn>
                  <a:cxn ang="0">
                    <a:pos x="603" y="753"/>
                  </a:cxn>
                  <a:cxn ang="0">
                    <a:pos x="741" y="947"/>
                  </a:cxn>
                  <a:cxn ang="0">
                    <a:pos x="905" y="1145"/>
                  </a:cxn>
                  <a:cxn ang="0">
                    <a:pos x="1097" y="1343"/>
                  </a:cxn>
                  <a:cxn ang="0">
                    <a:pos x="836" y="1223"/>
                  </a:cxn>
                  <a:cxn ang="0">
                    <a:pos x="607" y="1083"/>
                  </a:cxn>
                  <a:cxn ang="0">
                    <a:pos x="462" y="978"/>
                  </a:cxn>
                  <a:cxn ang="0">
                    <a:pos x="548" y="1117"/>
                  </a:cxn>
                  <a:cxn ang="0">
                    <a:pos x="742" y="1344"/>
                  </a:cxn>
                  <a:cxn ang="0">
                    <a:pos x="961" y="1571"/>
                  </a:cxn>
                  <a:cxn ang="0">
                    <a:pos x="1191" y="1781"/>
                  </a:cxn>
                  <a:cxn ang="0">
                    <a:pos x="1069" y="1748"/>
                  </a:cxn>
                  <a:cxn ang="0">
                    <a:pos x="844" y="1627"/>
                  </a:cxn>
                  <a:cxn ang="0">
                    <a:pos x="645" y="1505"/>
                  </a:cxn>
                  <a:cxn ang="0">
                    <a:pos x="481" y="1389"/>
                  </a:cxn>
                  <a:cxn ang="0">
                    <a:pos x="589" y="1539"/>
                  </a:cxn>
                  <a:cxn ang="0">
                    <a:pos x="812" y="1784"/>
                  </a:cxn>
                  <a:cxn ang="0">
                    <a:pos x="1052" y="2020"/>
                  </a:cxn>
                  <a:cxn ang="0">
                    <a:pos x="1290" y="2224"/>
                  </a:cxn>
                  <a:cxn ang="0">
                    <a:pos x="1148" y="2193"/>
                  </a:cxn>
                  <a:cxn ang="0">
                    <a:pos x="899" y="2077"/>
                  </a:cxn>
                  <a:cxn ang="0">
                    <a:pos x="677" y="1953"/>
                  </a:cxn>
                  <a:cxn ang="0">
                    <a:pos x="494" y="1835"/>
                  </a:cxn>
                  <a:cxn ang="0">
                    <a:pos x="625" y="1997"/>
                  </a:cxn>
                  <a:cxn ang="0">
                    <a:pos x="879" y="2249"/>
                  </a:cxn>
                  <a:cxn ang="0">
                    <a:pos x="1142" y="2480"/>
                  </a:cxn>
                  <a:cxn ang="0">
                    <a:pos x="1388" y="2669"/>
                  </a:cxn>
                  <a:cxn ang="0">
                    <a:pos x="1234" y="2641"/>
                  </a:cxn>
                  <a:cxn ang="0">
                    <a:pos x="976" y="2542"/>
                  </a:cxn>
                  <a:cxn ang="0">
                    <a:pos x="750" y="2432"/>
                  </a:cxn>
                  <a:cxn ang="0">
                    <a:pos x="558" y="2319"/>
                  </a:cxn>
                  <a:cxn ang="0">
                    <a:pos x="708" y="2490"/>
                  </a:cxn>
                  <a:cxn ang="0">
                    <a:pos x="979" y="2736"/>
                  </a:cxn>
                  <a:cxn ang="0">
                    <a:pos x="1246" y="2949"/>
                  </a:cxn>
                  <a:cxn ang="0">
                    <a:pos x="1489" y="3114"/>
                  </a:cxn>
                  <a:cxn ang="0">
                    <a:pos x="1357" y="3101"/>
                  </a:cxn>
                  <a:cxn ang="0">
                    <a:pos x="1130" y="3033"/>
                  </a:cxn>
                  <a:cxn ang="0">
                    <a:pos x="928" y="2955"/>
                  </a:cxn>
                  <a:cxn ang="0">
                    <a:pos x="747" y="2870"/>
                  </a:cxn>
                  <a:cxn ang="0">
                    <a:pos x="587" y="2781"/>
                  </a:cxn>
                  <a:cxn ang="0">
                    <a:pos x="446" y="2689"/>
                  </a:cxn>
                  <a:cxn ang="0">
                    <a:pos x="240" y="2531"/>
                  </a:cxn>
                  <a:cxn ang="0">
                    <a:pos x="112" y="2261"/>
                  </a:cxn>
                  <a:cxn ang="0">
                    <a:pos x="40" y="1949"/>
                  </a:cxn>
                  <a:cxn ang="0">
                    <a:pos x="5" y="1631"/>
                  </a:cxn>
                  <a:cxn ang="0">
                    <a:pos x="3" y="1309"/>
                  </a:cxn>
                  <a:cxn ang="0">
                    <a:pos x="32" y="989"/>
                  </a:cxn>
                  <a:cxn ang="0">
                    <a:pos x="90" y="673"/>
                  </a:cxn>
                  <a:cxn ang="0">
                    <a:pos x="176" y="366"/>
                  </a:cxn>
                  <a:cxn ang="0">
                    <a:pos x="287" y="72"/>
                  </a:cxn>
                </a:cxnLst>
                <a:rect l="0" t="0" r="r" b="b"/>
                <a:pathLst>
                  <a:path w="1543" h="3145">
                    <a:moveTo>
                      <a:pt x="319" y="0"/>
                    </a:moveTo>
                    <a:lnTo>
                      <a:pt x="319" y="29"/>
                    </a:lnTo>
                    <a:lnTo>
                      <a:pt x="321" y="59"/>
                    </a:lnTo>
                    <a:lnTo>
                      <a:pt x="324" y="92"/>
                    </a:lnTo>
                    <a:lnTo>
                      <a:pt x="328" y="126"/>
                    </a:lnTo>
                    <a:lnTo>
                      <a:pt x="335" y="160"/>
                    </a:lnTo>
                    <a:lnTo>
                      <a:pt x="343" y="196"/>
                    </a:lnTo>
                    <a:lnTo>
                      <a:pt x="352" y="233"/>
                    </a:lnTo>
                    <a:lnTo>
                      <a:pt x="365" y="272"/>
                    </a:lnTo>
                    <a:lnTo>
                      <a:pt x="378" y="311"/>
                    </a:lnTo>
                    <a:lnTo>
                      <a:pt x="393" y="351"/>
                    </a:lnTo>
                    <a:lnTo>
                      <a:pt x="409" y="393"/>
                    </a:lnTo>
                    <a:lnTo>
                      <a:pt x="428" y="436"/>
                    </a:lnTo>
                    <a:lnTo>
                      <a:pt x="448" y="479"/>
                    </a:lnTo>
                    <a:lnTo>
                      <a:pt x="469" y="523"/>
                    </a:lnTo>
                    <a:lnTo>
                      <a:pt x="493" y="568"/>
                    </a:lnTo>
                    <a:lnTo>
                      <a:pt x="518" y="613"/>
                    </a:lnTo>
                    <a:lnTo>
                      <a:pt x="544" y="660"/>
                    </a:lnTo>
                    <a:lnTo>
                      <a:pt x="573" y="707"/>
                    </a:lnTo>
                    <a:lnTo>
                      <a:pt x="603" y="753"/>
                    </a:lnTo>
                    <a:lnTo>
                      <a:pt x="635" y="801"/>
                    </a:lnTo>
                    <a:lnTo>
                      <a:pt x="668" y="850"/>
                    </a:lnTo>
                    <a:lnTo>
                      <a:pt x="704" y="898"/>
                    </a:lnTo>
                    <a:lnTo>
                      <a:pt x="741" y="947"/>
                    </a:lnTo>
                    <a:lnTo>
                      <a:pt x="779" y="997"/>
                    </a:lnTo>
                    <a:lnTo>
                      <a:pt x="820" y="1046"/>
                    </a:lnTo>
                    <a:lnTo>
                      <a:pt x="862" y="1095"/>
                    </a:lnTo>
                    <a:lnTo>
                      <a:pt x="905" y="1145"/>
                    </a:lnTo>
                    <a:lnTo>
                      <a:pt x="951" y="1194"/>
                    </a:lnTo>
                    <a:lnTo>
                      <a:pt x="998" y="1244"/>
                    </a:lnTo>
                    <a:lnTo>
                      <a:pt x="1047" y="1293"/>
                    </a:lnTo>
                    <a:lnTo>
                      <a:pt x="1097" y="1343"/>
                    </a:lnTo>
                    <a:lnTo>
                      <a:pt x="1150" y="1392"/>
                    </a:lnTo>
                    <a:lnTo>
                      <a:pt x="1043" y="1336"/>
                    </a:lnTo>
                    <a:lnTo>
                      <a:pt x="937" y="1279"/>
                    </a:lnTo>
                    <a:lnTo>
                      <a:pt x="836" y="1223"/>
                    </a:lnTo>
                    <a:lnTo>
                      <a:pt x="740" y="1166"/>
                    </a:lnTo>
                    <a:lnTo>
                      <a:pt x="694" y="1138"/>
                    </a:lnTo>
                    <a:lnTo>
                      <a:pt x="650" y="1111"/>
                    </a:lnTo>
                    <a:lnTo>
                      <a:pt x="607" y="1083"/>
                    </a:lnTo>
                    <a:lnTo>
                      <a:pt x="568" y="1057"/>
                    </a:lnTo>
                    <a:lnTo>
                      <a:pt x="530" y="1029"/>
                    </a:lnTo>
                    <a:lnTo>
                      <a:pt x="495" y="1004"/>
                    </a:lnTo>
                    <a:lnTo>
                      <a:pt x="462" y="978"/>
                    </a:lnTo>
                    <a:lnTo>
                      <a:pt x="433" y="953"/>
                    </a:lnTo>
                    <a:lnTo>
                      <a:pt x="468" y="1006"/>
                    </a:lnTo>
                    <a:lnTo>
                      <a:pt x="507" y="1061"/>
                    </a:lnTo>
                    <a:lnTo>
                      <a:pt x="548" y="1117"/>
                    </a:lnTo>
                    <a:lnTo>
                      <a:pt x="593" y="1173"/>
                    </a:lnTo>
                    <a:lnTo>
                      <a:pt x="641" y="1230"/>
                    </a:lnTo>
                    <a:lnTo>
                      <a:pt x="690" y="1287"/>
                    </a:lnTo>
                    <a:lnTo>
                      <a:pt x="742" y="1344"/>
                    </a:lnTo>
                    <a:lnTo>
                      <a:pt x="794" y="1401"/>
                    </a:lnTo>
                    <a:lnTo>
                      <a:pt x="849" y="1458"/>
                    </a:lnTo>
                    <a:lnTo>
                      <a:pt x="905" y="1515"/>
                    </a:lnTo>
                    <a:lnTo>
                      <a:pt x="961" y="1571"/>
                    </a:lnTo>
                    <a:lnTo>
                      <a:pt x="1019" y="1625"/>
                    </a:lnTo>
                    <a:lnTo>
                      <a:pt x="1076" y="1679"/>
                    </a:lnTo>
                    <a:lnTo>
                      <a:pt x="1134" y="1731"/>
                    </a:lnTo>
                    <a:lnTo>
                      <a:pt x="1191" y="1781"/>
                    </a:lnTo>
                    <a:lnTo>
                      <a:pt x="1248" y="1830"/>
                    </a:lnTo>
                    <a:lnTo>
                      <a:pt x="1188" y="1804"/>
                    </a:lnTo>
                    <a:lnTo>
                      <a:pt x="1128" y="1776"/>
                    </a:lnTo>
                    <a:lnTo>
                      <a:pt x="1069" y="1748"/>
                    </a:lnTo>
                    <a:lnTo>
                      <a:pt x="1011" y="1718"/>
                    </a:lnTo>
                    <a:lnTo>
                      <a:pt x="954" y="1688"/>
                    </a:lnTo>
                    <a:lnTo>
                      <a:pt x="898" y="1658"/>
                    </a:lnTo>
                    <a:lnTo>
                      <a:pt x="844" y="1627"/>
                    </a:lnTo>
                    <a:lnTo>
                      <a:pt x="791" y="1596"/>
                    </a:lnTo>
                    <a:lnTo>
                      <a:pt x="741" y="1566"/>
                    </a:lnTo>
                    <a:lnTo>
                      <a:pt x="692" y="1535"/>
                    </a:lnTo>
                    <a:lnTo>
                      <a:pt x="645" y="1505"/>
                    </a:lnTo>
                    <a:lnTo>
                      <a:pt x="600" y="1474"/>
                    </a:lnTo>
                    <a:lnTo>
                      <a:pt x="558" y="1445"/>
                    </a:lnTo>
                    <a:lnTo>
                      <a:pt x="518" y="1416"/>
                    </a:lnTo>
                    <a:lnTo>
                      <a:pt x="481" y="1389"/>
                    </a:lnTo>
                    <a:lnTo>
                      <a:pt x="448" y="1361"/>
                    </a:lnTo>
                    <a:lnTo>
                      <a:pt x="492" y="1419"/>
                    </a:lnTo>
                    <a:lnTo>
                      <a:pt x="539" y="1479"/>
                    </a:lnTo>
                    <a:lnTo>
                      <a:pt x="589" y="1539"/>
                    </a:lnTo>
                    <a:lnTo>
                      <a:pt x="642" y="1600"/>
                    </a:lnTo>
                    <a:lnTo>
                      <a:pt x="697" y="1662"/>
                    </a:lnTo>
                    <a:lnTo>
                      <a:pt x="754" y="1723"/>
                    </a:lnTo>
                    <a:lnTo>
                      <a:pt x="812" y="1784"/>
                    </a:lnTo>
                    <a:lnTo>
                      <a:pt x="871" y="1844"/>
                    </a:lnTo>
                    <a:lnTo>
                      <a:pt x="931" y="1905"/>
                    </a:lnTo>
                    <a:lnTo>
                      <a:pt x="991" y="1963"/>
                    </a:lnTo>
                    <a:lnTo>
                      <a:pt x="1052" y="2020"/>
                    </a:lnTo>
                    <a:lnTo>
                      <a:pt x="1113" y="2075"/>
                    </a:lnTo>
                    <a:lnTo>
                      <a:pt x="1173" y="2127"/>
                    </a:lnTo>
                    <a:lnTo>
                      <a:pt x="1232" y="2177"/>
                    </a:lnTo>
                    <a:lnTo>
                      <a:pt x="1290" y="2224"/>
                    </a:lnTo>
                    <a:lnTo>
                      <a:pt x="1346" y="2269"/>
                    </a:lnTo>
                    <a:lnTo>
                      <a:pt x="1279" y="2244"/>
                    </a:lnTo>
                    <a:lnTo>
                      <a:pt x="1213" y="2219"/>
                    </a:lnTo>
                    <a:lnTo>
                      <a:pt x="1148" y="2193"/>
                    </a:lnTo>
                    <a:lnTo>
                      <a:pt x="1084" y="2164"/>
                    </a:lnTo>
                    <a:lnTo>
                      <a:pt x="1021" y="2136"/>
                    </a:lnTo>
                    <a:lnTo>
                      <a:pt x="959" y="2106"/>
                    </a:lnTo>
                    <a:lnTo>
                      <a:pt x="899" y="2077"/>
                    </a:lnTo>
                    <a:lnTo>
                      <a:pt x="840" y="2046"/>
                    </a:lnTo>
                    <a:lnTo>
                      <a:pt x="783" y="2015"/>
                    </a:lnTo>
                    <a:lnTo>
                      <a:pt x="728" y="1985"/>
                    </a:lnTo>
                    <a:lnTo>
                      <a:pt x="677" y="1953"/>
                    </a:lnTo>
                    <a:lnTo>
                      <a:pt x="627" y="1923"/>
                    </a:lnTo>
                    <a:lnTo>
                      <a:pt x="579" y="1893"/>
                    </a:lnTo>
                    <a:lnTo>
                      <a:pt x="534" y="1864"/>
                    </a:lnTo>
                    <a:lnTo>
                      <a:pt x="494" y="1835"/>
                    </a:lnTo>
                    <a:lnTo>
                      <a:pt x="455" y="1807"/>
                    </a:lnTo>
                    <a:lnTo>
                      <a:pt x="509" y="1870"/>
                    </a:lnTo>
                    <a:lnTo>
                      <a:pt x="566" y="1934"/>
                    </a:lnTo>
                    <a:lnTo>
                      <a:pt x="625" y="1997"/>
                    </a:lnTo>
                    <a:lnTo>
                      <a:pt x="686" y="2061"/>
                    </a:lnTo>
                    <a:lnTo>
                      <a:pt x="749" y="2124"/>
                    </a:lnTo>
                    <a:lnTo>
                      <a:pt x="814" y="2187"/>
                    </a:lnTo>
                    <a:lnTo>
                      <a:pt x="879" y="2249"/>
                    </a:lnTo>
                    <a:lnTo>
                      <a:pt x="945" y="2309"/>
                    </a:lnTo>
                    <a:lnTo>
                      <a:pt x="1011" y="2368"/>
                    </a:lnTo>
                    <a:lnTo>
                      <a:pt x="1077" y="2425"/>
                    </a:lnTo>
                    <a:lnTo>
                      <a:pt x="1142" y="2480"/>
                    </a:lnTo>
                    <a:lnTo>
                      <a:pt x="1206" y="2531"/>
                    </a:lnTo>
                    <a:lnTo>
                      <a:pt x="1269" y="2580"/>
                    </a:lnTo>
                    <a:lnTo>
                      <a:pt x="1330" y="2626"/>
                    </a:lnTo>
                    <a:lnTo>
                      <a:pt x="1388" y="2669"/>
                    </a:lnTo>
                    <a:lnTo>
                      <a:pt x="1444" y="2708"/>
                    </a:lnTo>
                    <a:lnTo>
                      <a:pt x="1373" y="2686"/>
                    </a:lnTo>
                    <a:lnTo>
                      <a:pt x="1303" y="2665"/>
                    </a:lnTo>
                    <a:lnTo>
                      <a:pt x="1234" y="2641"/>
                    </a:lnTo>
                    <a:lnTo>
                      <a:pt x="1167" y="2618"/>
                    </a:lnTo>
                    <a:lnTo>
                      <a:pt x="1101" y="2594"/>
                    </a:lnTo>
                    <a:lnTo>
                      <a:pt x="1038" y="2567"/>
                    </a:lnTo>
                    <a:lnTo>
                      <a:pt x="976" y="2542"/>
                    </a:lnTo>
                    <a:lnTo>
                      <a:pt x="916" y="2514"/>
                    </a:lnTo>
                    <a:lnTo>
                      <a:pt x="859" y="2487"/>
                    </a:lnTo>
                    <a:lnTo>
                      <a:pt x="803" y="2459"/>
                    </a:lnTo>
                    <a:lnTo>
                      <a:pt x="750" y="2432"/>
                    </a:lnTo>
                    <a:lnTo>
                      <a:pt x="698" y="2403"/>
                    </a:lnTo>
                    <a:lnTo>
                      <a:pt x="649" y="2376"/>
                    </a:lnTo>
                    <a:lnTo>
                      <a:pt x="602" y="2347"/>
                    </a:lnTo>
                    <a:lnTo>
                      <a:pt x="558" y="2319"/>
                    </a:lnTo>
                    <a:lnTo>
                      <a:pt x="516" y="2291"/>
                    </a:lnTo>
                    <a:lnTo>
                      <a:pt x="578" y="2358"/>
                    </a:lnTo>
                    <a:lnTo>
                      <a:pt x="642" y="2425"/>
                    </a:lnTo>
                    <a:lnTo>
                      <a:pt x="708" y="2490"/>
                    </a:lnTo>
                    <a:lnTo>
                      <a:pt x="775" y="2554"/>
                    </a:lnTo>
                    <a:lnTo>
                      <a:pt x="843" y="2616"/>
                    </a:lnTo>
                    <a:lnTo>
                      <a:pt x="910" y="2677"/>
                    </a:lnTo>
                    <a:lnTo>
                      <a:pt x="979" y="2736"/>
                    </a:lnTo>
                    <a:lnTo>
                      <a:pt x="1047" y="2793"/>
                    </a:lnTo>
                    <a:lnTo>
                      <a:pt x="1115" y="2847"/>
                    </a:lnTo>
                    <a:lnTo>
                      <a:pt x="1181" y="2899"/>
                    </a:lnTo>
                    <a:lnTo>
                      <a:pt x="1246" y="2949"/>
                    </a:lnTo>
                    <a:lnTo>
                      <a:pt x="1310" y="2995"/>
                    </a:lnTo>
                    <a:lnTo>
                      <a:pt x="1372" y="3038"/>
                    </a:lnTo>
                    <a:lnTo>
                      <a:pt x="1431" y="3078"/>
                    </a:lnTo>
                    <a:lnTo>
                      <a:pt x="1489" y="3114"/>
                    </a:lnTo>
                    <a:lnTo>
                      <a:pt x="1543" y="3145"/>
                    </a:lnTo>
                    <a:lnTo>
                      <a:pt x="1479" y="3132"/>
                    </a:lnTo>
                    <a:lnTo>
                      <a:pt x="1417" y="3117"/>
                    </a:lnTo>
                    <a:lnTo>
                      <a:pt x="1357" y="3101"/>
                    </a:lnTo>
                    <a:lnTo>
                      <a:pt x="1298" y="3085"/>
                    </a:lnTo>
                    <a:lnTo>
                      <a:pt x="1241" y="3069"/>
                    </a:lnTo>
                    <a:lnTo>
                      <a:pt x="1185" y="3052"/>
                    </a:lnTo>
                    <a:lnTo>
                      <a:pt x="1130" y="3033"/>
                    </a:lnTo>
                    <a:lnTo>
                      <a:pt x="1077" y="3014"/>
                    </a:lnTo>
                    <a:lnTo>
                      <a:pt x="1026" y="2995"/>
                    </a:lnTo>
                    <a:lnTo>
                      <a:pt x="976" y="2975"/>
                    </a:lnTo>
                    <a:lnTo>
                      <a:pt x="928" y="2955"/>
                    </a:lnTo>
                    <a:lnTo>
                      <a:pt x="881" y="2934"/>
                    </a:lnTo>
                    <a:lnTo>
                      <a:pt x="835" y="2913"/>
                    </a:lnTo>
                    <a:lnTo>
                      <a:pt x="790" y="2892"/>
                    </a:lnTo>
                    <a:lnTo>
                      <a:pt x="747" y="2870"/>
                    </a:lnTo>
                    <a:lnTo>
                      <a:pt x="705" y="2848"/>
                    </a:lnTo>
                    <a:lnTo>
                      <a:pt x="664" y="2826"/>
                    </a:lnTo>
                    <a:lnTo>
                      <a:pt x="625" y="2803"/>
                    </a:lnTo>
                    <a:lnTo>
                      <a:pt x="587" y="2781"/>
                    </a:lnTo>
                    <a:lnTo>
                      <a:pt x="551" y="2757"/>
                    </a:lnTo>
                    <a:lnTo>
                      <a:pt x="514" y="2735"/>
                    </a:lnTo>
                    <a:lnTo>
                      <a:pt x="479" y="2712"/>
                    </a:lnTo>
                    <a:lnTo>
                      <a:pt x="446" y="2689"/>
                    </a:lnTo>
                    <a:lnTo>
                      <a:pt x="413" y="2666"/>
                    </a:lnTo>
                    <a:lnTo>
                      <a:pt x="352" y="2620"/>
                    </a:lnTo>
                    <a:lnTo>
                      <a:pt x="294" y="2575"/>
                    </a:lnTo>
                    <a:lnTo>
                      <a:pt x="240" y="2531"/>
                    </a:lnTo>
                    <a:lnTo>
                      <a:pt x="191" y="2488"/>
                    </a:lnTo>
                    <a:lnTo>
                      <a:pt x="162" y="2413"/>
                    </a:lnTo>
                    <a:lnTo>
                      <a:pt x="136" y="2337"/>
                    </a:lnTo>
                    <a:lnTo>
                      <a:pt x="112" y="2261"/>
                    </a:lnTo>
                    <a:lnTo>
                      <a:pt x="91" y="2183"/>
                    </a:lnTo>
                    <a:lnTo>
                      <a:pt x="72" y="2106"/>
                    </a:lnTo>
                    <a:lnTo>
                      <a:pt x="55" y="2028"/>
                    </a:lnTo>
                    <a:lnTo>
                      <a:pt x="40" y="1949"/>
                    </a:lnTo>
                    <a:lnTo>
                      <a:pt x="28" y="1870"/>
                    </a:lnTo>
                    <a:lnTo>
                      <a:pt x="18" y="1791"/>
                    </a:lnTo>
                    <a:lnTo>
                      <a:pt x="11" y="1710"/>
                    </a:lnTo>
                    <a:lnTo>
                      <a:pt x="5" y="1631"/>
                    </a:lnTo>
                    <a:lnTo>
                      <a:pt x="2" y="1550"/>
                    </a:lnTo>
                    <a:lnTo>
                      <a:pt x="0" y="1470"/>
                    </a:lnTo>
                    <a:lnTo>
                      <a:pt x="1" y="1390"/>
                    </a:lnTo>
                    <a:lnTo>
                      <a:pt x="3" y="1309"/>
                    </a:lnTo>
                    <a:lnTo>
                      <a:pt x="7" y="1229"/>
                    </a:lnTo>
                    <a:lnTo>
                      <a:pt x="14" y="1148"/>
                    </a:lnTo>
                    <a:lnTo>
                      <a:pt x="22" y="1068"/>
                    </a:lnTo>
                    <a:lnTo>
                      <a:pt x="32" y="989"/>
                    </a:lnTo>
                    <a:lnTo>
                      <a:pt x="44" y="909"/>
                    </a:lnTo>
                    <a:lnTo>
                      <a:pt x="58" y="830"/>
                    </a:lnTo>
                    <a:lnTo>
                      <a:pt x="73" y="751"/>
                    </a:lnTo>
                    <a:lnTo>
                      <a:pt x="90" y="673"/>
                    </a:lnTo>
                    <a:lnTo>
                      <a:pt x="109" y="595"/>
                    </a:lnTo>
                    <a:lnTo>
                      <a:pt x="131" y="518"/>
                    </a:lnTo>
                    <a:lnTo>
                      <a:pt x="153" y="442"/>
                    </a:lnTo>
                    <a:lnTo>
                      <a:pt x="176" y="366"/>
                    </a:lnTo>
                    <a:lnTo>
                      <a:pt x="202" y="291"/>
                    </a:lnTo>
                    <a:lnTo>
                      <a:pt x="229" y="217"/>
                    </a:lnTo>
                    <a:lnTo>
                      <a:pt x="258" y="144"/>
                    </a:lnTo>
                    <a:lnTo>
                      <a:pt x="287" y="72"/>
                    </a:lnTo>
                    <a:lnTo>
                      <a:pt x="319" y="0"/>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sp>
            <p:nvSpPr>
              <p:cNvPr id="180" name="Freeform 41"/>
              <p:cNvSpPr>
                <a:spLocks/>
              </p:cNvSpPr>
              <p:nvPr/>
            </p:nvSpPr>
            <p:spPr bwMode="auto">
              <a:xfrm rot="5650411">
                <a:off x="6452775" y="2303037"/>
                <a:ext cx="53247" cy="191261"/>
              </a:xfrm>
              <a:custGeom>
                <a:avLst/>
                <a:gdLst/>
                <a:ahLst/>
                <a:cxnLst>
                  <a:cxn ang="0">
                    <a:pos x="234" y="3083"/>
                  </a:cxn>
                  <a:cxn ang="0">
                    <a:pos x="375" y="2880"/>
                  </a:cxn>
                  <a:cxn ang="0">
                    <a:pos x="701" y="2426"/>
                  </a:cxn>
                  <a:cxn ang="0">
                    <a:pos x="1251" y="1660"/>
                  </a:cxn>
                  <a:cxn ang="0">
                    <a:pos x="1674" y="1065"/>
                  </a:cxn>
                  <a:cxn ang="0">
                    <a:pos x="1927" y="701"/>
                  </a:cxn>
                  <a:cxn ang="0">
                    <a:pos x="287" y="2461"/>
                  </a:cxn>
                  <a:cxn ang="0">
                    <a:pos x="2402" y="768"/>
                  </a:cxn>
                  <a:cxn ang="0">
                    <a:pos x="2040" y="1378"/>
                  </a:cxn>
                  <a:cxn ang="0">
                    <a:pos x="1711" y="1941"/>
                  </a:cxn>
                  <a:cxn ang="0">
                    <a:pos x="1407" y="2460"/>
                  </a:cxn>
                  <a:cxn ang="0">
                    <a:pos x="1121" y="2938"/>
                  </a:cxn>
                  <a:cxn ang="0">
                    <a:pos x="982" y="3164"/>
                  </a:cxn>
                  <a:cxn ang="0">
                    <a:pos x="845" y="3379"/>
                  </a:cxn>
                  <a:cxn ang="0">
                    <a:pos x="707" y="3588"/>
                  </a:cxn>
                  <a:cxn ang="0">
                    <a:pos x="570" y="3787"/>
                  </a:cxn>
                  <a:cxn ang="0">
                    <a:pos x="432" y="3980"/>
                  </a:cxn>
                  <a:cxn ang="0">
                    <a:pos x="292" y="4166"/>
                  </a:cxn>
                  <a:cxn ang="0">
                    <a:pos x="147" y="4345"/>
                  </a:cxn>
                  <a:cxn ang="0">
                    <a:pos x="0" y="4518"/>
                  </a:cxn>
                  <a:cxn ang="0">
                    <a:pos x="179" y="4231"/>
                  </a:cxn>
                  <a:cxn ang="0">
                    <a:pos x="368" y="3923"/>
                  </a:cxn>
                  <a:cxn ang="0">
                    <a:pos x="778" y="3241"/>
                  </a:cxn>
                  <a:cxn ang="0">
                    <a:pos x="1228" y="2471"/>
                  </a:cxn>
                  <a:cxn ang="0">
                    <a:pos x="1721" y="1616"/>
                  </a:cxn>
                  <a:cxn ang="0">
                    <a:pos x="1497" y="1948"/>
                  </a:cxn>
                  <a:cxn ang="0">
                    <a:pos x="1273" y="2276"/>
                  </a:cxn>
                  <a:cxn ang="0">
                    <a:pos x="1049" y="2593"/>
                  </a:cxn>
                  <a:cxn ang="0">
                    <a:pos x="831" y="2895"/>
                  </a:cxn>
                  <a:cxn ang="0">
                    <a:pos x="623" y="3175"/>
                  </a:cxn>
                  <a:cxn ang="0">
                    <a:pos x="428" y="3428"/>
                  </a:cxn>
                  <a:cxn ang="0">
                    <a:pos x="251" y="3649"/>
                  </a:cxn>
                  <a:cxn ang="0">
                    <a:pos x="95" y="3832"/>
                  </a:cxn>
                  <a:cxn ang="0">
                    <a:pos x="239" y="3609"/>
                  </a:cxn>
                  <a:cxn ang="0">
                    <a:pos x="421" y="3330"/>
                  </a:cxn>
                  <a:cxn ang="0">
                    <a:pos x="871" y="2644"/>
                  </a:cxn>
                  <a:cxn ang="0">
                    <a:pos x="1382" y="1856"/>
                  </a:cxn>
                  <a:cxn ang="0">
                    <a:pos x="1642" y="1448"/>
                  </a:cxn>
                  <a:cxn ang="0">
                    <a:pos x="1893" y="1045"/>
                  </a:cxn>
                  <a:cxn ang="0">
                    <a:pos x="1660" y="1348"/>
                  </a:cxn>
                  <a:cxn ang="0">
                    <a:pos x="1408" y="1667"/>
                  </a:cxn>
                  <a:cxn ang="0">
                    <a:pos x="1150" y="1990"/>
                  </a:cxn>
                  <a:cxn ang="0">
                    <a:pos x="897" y="2300"/>
                  </a:cxn>
                  <a:cxn ang="0">
                    <a:pos x="459" y="2832"/>
                  </a:cxn>
                  <a:cxn ang="0">
                    <a:pos x="191" y="3147"/>
                  </a:cxn>
                </a:cxnLst>
                <a:rect l="0" t="0" r="r" b="b"/>
                <a:pathLst>
                  <a:path w="2402" h="4518">
                    <a:moveTo>
                      <a:pt x="191" y="3147"/>
                    </a:moveTo>
                    <a:lnTo>
                      <a:pt x="234" y="3083"/>
                    </a:lnTo>
                    <a:lnTo>
                      <a:pt x="296" y="2993"/>
                    </a:lnTo>
                    <a:lnTo>
                      <a:pt x="375" y="2880"/>
                    </a:lnTo>
                    <a:lnTo>
                      <a:pt x="472" y="2745"/>
                    </a:lnTo>
                    <a:lnTo>
                      <a:pt x="701" y="2426"/>
                    </a:lnTo>
                    <a:lnTo>
                      <a:pt x="967" y="2056"/>
                    </a:lnTo>
                    <a:lnTo>
                      <a:pt x="1251" y="1660"/>
                    </a:lnTo>
                    <a:lnTo>
                      <a:pt x="1536" y="1260"/>
                    </a:lnTo>
                    <a:lnTo>
                      <a:pt x="1674" y="1065"/>
                    </a:lnTo>
                    <a:lnTo>
                      <a:pt x="1804" y="878"/>
                    </a:lnTo>
                    <a:lnTo>
                      <a:pt x="1927" y="701"/>
                    </a:lnTo>
                    <a:lnTo>
                      <a:pt x="2039" y="536"/>
                    </a:lnTo>
                    <a:lnTo>
                      <a:pt x="287" y="2461"/>
                    </a:lnTo>
                    <a:lnTo>
                      <a:pt x="2206" y="0"/>
                    </a:lnTo>
                    <a:lnTo>
                      <a:pt x="2402" y="768"/>
                    </a:lnTo>
                    <a:lnTo>
                      <a:pt x="2216" y="1079"/>
                    </a:lnTo>
                    <a:lnTo>
                      <a:pt x="2040" y="1378"/>
                    </a:lnTo>
                    <a:lnTo>
                      <a:pt x="1872" y="1665"/>
                    </a:lnTo>
                    <a:lnTo>
                      <a:pt x="1711" y="1941"/>
                    </a:lnTo>
                    <a:lnTo>
                      <a:pt x="1556" y="2206"/>
                    </a:lnTo>
                    <a:lnTo>
                      <a:pt x="1407" y="2460"/>
                    </a:lnTo>
                    <a:lnTo>
                      <a:pt x="1262" y="2704"/>
                    </a:lnTo>
                    <a:lnTo>
                      <a:pt x="1121" y="2938"/>
                    </a:lnTo>
                    <a:lnTo>
                      <a:pt x="1051" y="3052"/>
                    </a:lnTo>
                    <a:lnTo>
                      <a:pt x="982" y="3164"/>
                    </a:lnTo>
                    <a:lnTo>
                      <a:pt x="913" y="3272"/>
                    </a:lnTo>
                    <a:lnTo>
                      <a:pt x="845" y="3379"/>
                    </a:lnTo>
                    <a:lnTo>
                      <a:pt x="775" y="3484"/>
                    </a:lnTo>
                    <a:lnTo>
                      <a:pt x="707" y="3588"/>
                    </a:lnTo>
                    <a:lnTo>
                      <a:pt x="639" y="3689"/>
                    </a:lnTo>
                    <a:lnTo>
                      <a:pt x="570" y="3787"/>
                    </a:lnTo>
                    <a:lnTo>
                      <a:pt x="501" y="3885"/>
                    </a:lnTo>
                    <a:lnTo>
                      <a:pt x="432" y="3980"/>
                    </a:lnTo>
                    <a:lnTo>
                      <a:pt x="362" y="4074"/>
                    </a:lnTo>
                    <a:lnTo>
                      <a:pt x="292" y="4166"/>
                    </a:lnTo>
                    <a:lnTo>
                      <a:pt x="219" y="4257"/>
                    </a:lnTo>
                    <a:lnTo>
                      <a:pt x="147" y="4345"/>
                    </a:lnTo>
                    <a:lnTo>
                      <a:pt x="74" y="4433"/>
                    </a:lnTo>
                    <a:lnTo>
                      <a:pt x="0" y="4518"/>
                    </a:lnTo>
                    <a:lnTo>
                      <a:pt x="88" y="4378"/>
                    </a:lnTo>
                    <a:lnTo>
                      <a:pt x="179" y="4231"/>
                    </a:lnTo>
                    <a:lnTo>
                      <a:pt x="272" y="4080"/>
                    </a:lnTo>
                    <a:lnTo>
                      <a:pt x="368" y="3923"/>
                    </a:lnTo>
                    <a:lnTo>
                      <a:pt x="567" y="3593"/>
                    </a:lnTo>
                    <a:lnTo>
                      <a:pt x="778" y="3241"/>
                    </a:lnTo>
                    <a:lnTo>
                      <a:pt x="997" y="2867"/>
                    </a:lnTo>
                    <a:lnTo>
                      <a:pt x="1228" y="2471"/>
                    </a:lnTo>
                    <a:lnTo>
                      <a:pt x="1470" y="2054"/>
                    </a:lnTo>
                    <a:lnTo>
                      <a:pt x="1721" y="1616"/>
                    </a:lnTo>
                    <a:lnTo>
                      <a:pt x="1610" y="1782"/>
                    </a:lnTo>
                    <a:lnTo>
                      <a:pt x="1497" y="1948"/>
                    </a:lnTo>
                    <a:lnTo>
                      <a:pt x="1385" y="2113"/>
                    </a:lnTo>
                    <a:lnTo>
                      <a:pt x="1273" y="2276"/>
                    </a:lnTo>
                    <a:lnTo>
                      <a:pt x="1160" y="2436"/>
                    </a:lnTo>
                    <a:lnTo>
                      <a:pt x="1049" y="2593"/>
                    </a:lnTo>
                    <a:lnTo>
                      <a:pt x="939" y="2746"/>
                    </a:lnTo>
                    <a:lnTo>
                      <a:pt x="831" y="2895"/>
                    </a:lnTo>
                    <a:lnTo>
                      <a:pt x="726" y="3037"/>
                    </a:lnTo>
                    <a:lnTo>
                      <a:pt x="623" y="3175"/>
                    </a:lnTo>
                    <a:lnTo>
                      <a:pt x="523" y="3305"/>
                    </a:lnTo>
                    <a:lnTo>
                      <a:pt x="428" y="3428"/>
                    </a:lnTo>
                    <a:lnTo>
                      <a:pt x="337" y="3543"/>
                    </a:lnTo>
                    <a:lnTo>
                      <a:pt x="251" y="3649"/>
                    </a:lnTo>
                    <a:lnTo>
                      <a:pt x="171" y="3746"/>
                    </a:lnTo>
                    <a:lnTo>
                      <a:pt x="95" y="3832"/>
                    </a:lnTo>
                    <a:lnTo>
                      <a:pt x="162" y="3728"/>
                    </a:lnTo>
                    <a:lnTo>
                      <a:pt x="239" y="3609"/>
                    </a:lnTo>
                    <a:lnTo>
                      <a:pt x="325" y="3476"/>
                    </a:lnTo>
                    <a:lnTo>
                      <a:pt x="421" y="3330"/>
                    </a:lnTo>
                    <a:lnTo>
                      <a:pt x="634" y="3006"/>
                    </a:lnTo>
                    <a:lnTo>
                      <a:pt x="871" y="2644"/>
                    </a:lnTo>
                    <a:lnTo>
                      <a:pt x="1123" y="2258"/>
                    </a:lnTo>
                    <a:lnTo>
                      <a:pt x="1382" y="1856"/>
                    </a:lnTo>
                    <a:lnTo>
                      <a:pt x="1512" y="1652"/>
                    </a:lnTo>
                    <a:lnTo>
                      <a:pt x="1642" y="1448"/>
                    </a:lnTo>
                    <a:lnTo>
                      <a:pt x="1769" y="1245"/>
                    </a:lnTo>
                    <a:lnTo>
                      <a:pt x="1893" y="1045"/>
                    </a:lnTo>
                    <a:lnTo>
                      <a:pt x="1779" y="1193"/>
                    </a:lnTo>
                    <a:lnTo>
                      <a:pt x="1660" y="1348"/>
                    </a:lnTo>
                    <a:lnTo>
                      <a:pt x="1535" y="1507"/>
                    </a:lnTo>
                    <a:lnTo>
                      <a:pt x="1408" y="1667"/>
                    </a:lnTo>
                    <a:lnTo>
                      <a:pt x="1279" y="1829"/>
                    </a:lnTo>
                    <a:lnTo>
                      <a:pt x="1150" y="1990"/>
                    </a:lnTo>
                    <a:lnTo>
                      <a:pt x="1021" y="2148"/>
                    </a:lnTo>
                    <a:lnTo>
                      <a:pt x="897" y="2300"/>
                    </a:lnTo>
                    <a:lnTo>
                      <a:pt x="663" y="2586"/>
                    </a:lnTo>
                    <a:lnTo>
                      <a:pt x="459" y="2832"/>
                    </a:lnTo>
                    <a:lnTo>
                      <a:pt x="298" y="3023"/>
                    </a:lnTo>
                    <a:lnTo>
                      <a:pt x="191" y="3147"/>
                    </a:lnTo>
                    <a:close/>
                  </a:path>
                </a:pathLst>
              </a:custGeom>
              <a:solidFill>
                <a:srgbClr val="0000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black"/>
                  </a:solidFill>
                  <a:effectLst/>
                  <a:uLnTx/>
                  <a:uFillTx/>
                </a:endParaRPr>
              </a:p>
            </p:txBody>
          </p:sp>
        </p:grpSp>
      </p:grpSp>
    </p:spTree>
    <p:extLst>
      <p:ext uri="{BB962C8B-B14F-4D97-AF65-F5344CB8AC3E}">
        <p14:creationId xmlns:p14="http://schemas.microsoft.com/office/powerpoint/2010/main" val="2626683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0" y="2209"/>
            <a:ext cx="9906000" cy="334523"/>
          </a:xfrm>
          <a:prstGeom prst="rect">
            <a:avLst/>
          </a:prstGeom>
          <a:gradFill>
            <a:gsLst>
              <a:gs pos="0">
                <a:schemeClr val="accent1"/>
              </a:gs>
              <a:gs pos="50000">
                <a:schemeClr val="bg1"/>
              </a:gs>
              <a:gs pos="100000">
                <a:schemeClr val="accent1"/>
              </a:gs>
            </a:gsLst>
            <a:lin ang="5400000" scaled="1"/>
          </a:gradFill>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800" dirty="0">
                <a:latin typeface="HGS創英角ｺﾞｼｯｸUB" panose="020B0900000000000000" pitchFamily="50" charset="-128"/>
                <a:ea typeface="HGS創英角ｺﾞｼｯｸUB" panose="020B0900000000000000" pitchFamily="50" charset="-128"/>
              </a:rPr>
              <a:t>各分野別施策等について</a:t>
            </a:r>
            <a:endParaRPr lang="en-US" altLang="ja-JP" sz="1800" dirty="0">
              <a:latin typeface="HGS創英角ｺﾞｼｯｸUB" panose="020B0900000000000000" pitchFamily="50" charset="-128"/>
              <a:ea typeface="HGS創英角ｺﾞｼｯｸUB" panose="020B0900000000000000" pitchFamily="50" charset="-128"/>
            </a:endParaRPr>
          </a:p>
        </p:txBody>
      </p:sp>
      <p:sp>
        <p:nvSpPr>
          <p:cNvPr id="6" name="角丸四角形 5"/>
          <p:cNvSpPr/>
          <p:nvPr/>
        </p:nvSpPr>
        <p:spPr>
          <a:xfrm>
            <a:off x="135595" y="1538807"/>
            <a:ext cx="4607452" cy="4411464"/>
          </a:xfrm>
          <a:prstGeom prst="roundRect">
            <a:avLst>
              <a:gd name="adj" fmla="val 191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ＭＳ Ｐ明朝" panose="02020600040205080304" pitchFamily="18" charset="-128"/>
              <a:ea typeface="ＭＳ Ｐ明朝" panose="02020600040205080304" pitchFamily="18" charset="-128"/>
            </a:endParaRPr>
          </a:p>
        </p:txBody>
      </p:sp>
      <p:sp>
        <p:nvSpPr>
          <p:cNvPr id="8" name="テキスト ボックス 7"/>
          <p:cNvSpPr txBox="1"/>
          <p:nvPr/>
        </p:nvSpPr>
        <p:spPr>
          <a:xfrm>
            <a:off x="152506" y="1538807"/>
            <a:ext cx="4590541" cy="4514056"/>
          </a:xfrm>
          <a:prstGeom prst="rect">
            <a:avLst/>
          </a:prstGeom>
          <a:noFill/>
        </p:spPr>
        <p:txBody>
          <a:bodyPr wrap="square" rtlCol="0">
            <a:spAutoFit/>
          </a:bodyPr>
          <a:lstStyle/>
          <a:p>
            <a:pPr marL="174625" indent="-174625">
              <a:spcAft>
                <a:spcPts val="800"/>
              </a:spcAft>
              <a:buFont typeface="Wingdings" panose="05000000000000000000" pitchFamily="2" charset="2"/>
              <a:buChar char="Ø"/>
            </a:pPr>
            <a:r>
              <a:rPr lang="en-US" altLang="ja-JP" sz="1300" dirty="0">
                <a:latin typeface="ＭＳ Ｐ明朝" panose="02020600040205080304" pitchFamily="18" charset="-128"/>
                <a:ea typeface="ＭＳ Ｐ明朝" panose="02020600040205080304" pitchFamily="18" charset="-128"/>
              </a:rPr>
              <a:t>WHO</a:t>
            </a:r>
            <a:r>
              <a:rPr lang="ja-JP" altLang="en-US" sz="1300" dirty="0" err="1">
                <a:latin typeface="ＭＳ Ｐ明朝" panose="02020600040205080304" pitchFamily="18" charset="-128"/>
                <a:ea typeface="ＭＳ Ｐ明朝" panose="02020600040205080304" pitchFamily="18" charset="-128"/>
              </a:rPr>
              <a:t>へ</a:t>
            </a:r>
            <a:r>
              <a:rPr lang="ja-JP" altLang="en-US" sz="1300" dirty="0" err="1" smtClean="0">
                <a:latin typeface="ＭＳ Ｐ明朝" panose="02020600040205080304" pitchFamily="18" charset="-128"/>
                <a:ea typeface="ＭＳ Ｐ明朝" panose="02020600040205080304" pitchFamily="18" charset="-128"/>
              </a:rPr>
              <a:t>の</a:t>
            </a:r>
            <a:r>
              <a:rPr lang="ja-JP" altLang="en-US" sz="1300" dirty="0">
                <a:latin typeface="ＭＳ Ｐ明朝" panose="02020600040205080304" pitchFamily="18" charset="-128"/>
                <a:ea typeface="ＭＳ Ｐ明朝" panose="02020600040205080304" pitchFamily="18" charset="-128"/>
              </a:rPr>
              <a:t>支援</a:t>
            </a:r>
            <a:r>
              <a:rPr lang="ja-JP" altLang="en-US" sz="1300" dirty="0" smtClean="0">
                <a:latin typeface="ＭＳ Ｐ明朝" panose="02020600040205080304" pitchFamily="18" charset="-128"/>
                <a:ea typeface="ＭＳ Ｐ明朝" panose="02020600040205080304" pitchFamily="18" charset="-128"/>
              </a:rPr>
              <a:t>を</a:t>
            </a:r>
            <a:r>
              <a:rPr lang="ja-JP" altLang="en-US" sz="1300" dirty="0">
                <a:latin typeface="ＭＳ Ｐ明朝" panose="02020600040205080304" pitchFamily="18" charset="-128"/>
                <a:ea typeface="ＭＳ Ｐ明朝" panose="02020600040205080304" pitchFamily="18" charset="-128"/>
              </a:rPr>
              <a:t>通じた、①国際保健規則（</a:t>
            </a:r>
            <a:r>
              <a:rPr lang="en-US" altLang="ja-JP" sz="1300" dirty="0">
                <a:latin typeface="ＭＳ Ｐ明朝" panose="02020600040205080304" pitchFamily="18" charset="-128"/>
                <a:ea typeface="ＭＳ Ｐ明朝" panose="02020600040205080304" pitchFamily="18" charset="-128"/>
              </a:rPr>
              <a:t>IHR</a:t>
            </a:r>
            <a:r>
              <a:rPr lang="ja-JP" altLang="en-US" sz="1300" dirty="0">
                <a:latin typeface="ＭＳ Ｐ明朝" panose="02020600040205080304" pitchFamily="18" charset="-128"/>
                <a:ea typeface="ＭＳ Ｐ明朝" panose="02020600040205080304" pitchFamily="18" charset="-128"/>
              </a:rPr>
              <a:t>）の履行確保・</a:t>
            </a:r>
            <a:r>
              <a:rPr lang="ja-JP" altLang="en-US" sz="1300" dirty="0" smtClean="0">
                <a:latin typeface="ＭＳ Ｐ明朝" panose="02020600040205080304" pitchFamily="18" charset="-128"/>
                <a:ea typeface="ＭＳ Ｐ明朝" panose="02020600040205080304" pitchFamily="18" charset="-128"/>
              </a:rPr>
              <a:t>強化のための支援、</a:t>
            </a:r>
            <a:r>
              <a:rPr lang="ja-JP" altLang="en-US" sz="1300" dirty="0">
                <a:latin typeface="ＭＳ Ｐ明朝" panose="02020600040205080304" pitchFamily="18" charset="-128"/>
                <a:ea typeface="ＭＳ Ｐ明朝" panose="02020600040205080304" pitchFamily="18" charset="-128"/>
              </a:rPr>
              <a:t>②</a:t>
            </a:r>
            <a:r>
              <a:rPr lang="en-US" altLang="ja-JP" sz="1300" dirty="0">
                <a:latin typeface="ＭＳ Ｐ明朝" panose="02020600040205080304" pitchFamily="18" charset="-128"/>
                <a:ea typeface="ＭＳ Ｐ明朝" panose="02020600040205080304" pitchFamily="18" charset="-128"/>
              </a:rPr>
              <a:t>GOARN</a:t>
            </a:r>
            <a:r>
              <a:rPr lang="ja-JP" altLang="en-US" sz="1300" dirty="0">
                <a:latin typeface="ＭＳ Ｐ明朝" panose="02020600040205080304" pitchFamily="18" charset="-128"/>
                <a:ea typeface="ＭＳ Ｐ明朝" panose="02020600040205080304" pitchFamily="18" charset="-128"/>
              </a:rPr>
              <a:t>の基盤強化</a:t>
            </a:r>
            <a:r>
              <a:rPr lang="ja-JP" altLang="en-US" sz="1300" dirty="0" smtClean="0">
                <a:latin typeface="ＭＳ Ｐ明朝" panose="02020600040205080304" pitchFamily="18" charset="-128"/>
                <a:ea typeface="ＭＳ Ｐ明朝" panose="02020600040205080304" pitchFamily="18" charset="-128"/>
              </a:rPr>
              <a:t>に資する</a:t>
            </a:r>
            <a:r>
              <a:rPr lang="ja-JP" altLang="en-US" sz="1300" dirty="0">
                <a:latin typeface="ＭＳ Ｐ明朝" panose="02020600040205080304" pitchFamily="18" charset="-128"/>
                <a:ea typeface="ＭＳ Ｐ明朝" panose="02020600040205080304" pitchFamily="18" charset="-128"/>
              </a:rPr>
              <a:t>派遣前トレーニングの実施体制・連絡体制の強化</a:t>
            </a:r>
            <a:endParaRPr lang="en-US" altLang="ja-JP" sz="1300" dirty="0">
              <a:latin typeface="ＭＳ Ｐ明朝" panose="02020600040205080304" pitchFamily="18" charset="-128"/>
              <a:ea typeface="ＭＳ Ｐ明朝" panose="02020600040205080304" pitchFamily="18" charset="-128"/>
            </a:endParaRPr>
          </a:p>
          <a:p>
            <a:pPr marL="174625" indent="-174625">
              <a:spcAft>
                <a:spcPts val="800"/>
              </a:spcAft>
              <a:buFont typeface="Wingdings" panose="05000000000000000000" pitchFamily="2" charset="2"/>
              <a:buChar char="Ø"/>
            </a:pPr>
            <a:r>
              <a:rPr lang="ja-JP" altLang="en-US" sz="1300" dirty="0" smtClean="0">
                <a:latin typeface="ＭＳ Ｐ明朝" panose="02020600040205080304" pitchFamily="18" charset="-128"/>
                <a:ea typeface="ＭＳ Ｐ明朝" panose="02020600040205080304" pitchFamily="18" charset="-128"/>
              </a:rPr>
              <a:t>国際</a:t>
            </a:r>
            <a:r>
              <a:rPr lang="ja-JP" altLang="en-US" sz="1300" dirty="0">
                <a:latin typeface="ＭＳ Ｐ明朝" panose="02020600040205080304" pitchFamily="18" charset="-128"/>
                <a:ea typeface="ＭＳ Ｐ明朝" panose="02020600040205080304" pitchFamily="18" charset="-128"/>
              </a:rPr>
              <a:t>通貨基金</a:t>
            </a:r>
            <a:r>
              <a:rPr lang="en-US" altLang="ja-JP" sz="1300" dirty="0">
                <a:latin typeface="ＭＳ Ｐ明朝" panose="02020600040205080304" pitchFamily="18" charset="-128"/>
                <a:ea typeface="ＭＳ Ｐ明朝" panose="02020600040205080304" pitchFamily="18" charset="-128"/>
              </a:rPr>
              <a:t>(IMF)</a:t>
            </a:r>
            <a:r>
              <a:rPr lang="ja-JP" altLang="en-US" sz="1300" dirty="0">
                <a:latin typeface="ＭＳ Ｐ明朝" panose="02020600040205080304" pitchFamily="18" charset="-128"/>
                <a:ea typeface="ＭＳ Ｐ明朝" panose="02020600040205080304" pitchFamily="18" charset="-128"/>
              </a:rPr>
              <a:t>の大規模災害抑止・救済</a:t>
            </a:r>
            <a:r>
              <a:rPr lang="ja-JP" altLang="en-US" sz="1300" dirty="0" smtClean="0">
                <a:latin typeface="ＭＳ Ｐ明朝" panose="02020600040205080304" pitchFamily="18" charset="-128"/>
                <a:ea typeface="ＭＳ Ｐ明朝" panose="02020600040205080304" pitchFamily="18" charset="-128"/>
              </a:rPr>
              <a:t>基金による取組への</a:t>
            </a:r>
            <a:r>
              <a:rPr lang="ja-JP" altLang="en-US" sz="1300" dirty="0">
                <a:latin typeface="ＭＳ Ｐ明朝" panose="02020600040205080304" pitchFamily="18" charset="-128"/>
                <a:ea typeface="ＭＳ Ｐ明朝" panose="02020600040205080304" pitchFamily="18" charset="-128"/>
              </a:rPr>
              <a:t>貢献</a:t>
            </a:r>
            <a:r>
              <a:rPr lang="ja-JP" altLang="en-US" sz="1300" dirty="0" smtClean="0">
                <a:latin typeface="ＭＳ Ｐ明朝" panose="02020600040205080304" pitchFamily="18" charset="-128"/>
                <a:ea typeface="ＭＳ Ｐ明朝" panose="02020600040205080304" pitchFamily="18" charset="-128"/>
              </a:rPr>
              <a:t>の推進</a:t>
            </a:r>
            <a:endParaRPr lang="en-US" altLang="ja-JP" sz="1300" dirty="0" smtClean="0">
              <a:latin typeface="ＭＳ Ｐ明朝" panose="02020600040205080304" pitchFamily="18" charset="-128"/>
              <a:ea typeface="ＭＳ Ｐ明朝" panose="02020600040205080304" pitchFamily="18" charset="-128"/>
            </a:endParaRPr>
          </a:p>
          <a:p>
            <a:pPr marL="174625" indent="-174625">
              <a:spcAft>
                <a:spcPts val="800"/>
              </a:spcAft>
              <a:buFont typeface="Wingdings" panose="05000000000000000000" pitchFamily="2" charset="2"/>
              <a:buChar char="Ø"/>
            </a:pPr>
            <a:r>
              <a:rPr lang="en-US" altLang="ja-JP" sz="1300" dirty="0" smtClean="0">
                <a:latin typeface="ＭＳ Ｐ明朝" panose="02020600040205080304" pitchFamily="18" charset="-128"/>
                <a:ea typeface="ＭＳ Ｐ明朝" panose="02020600040205080304" pitchFamily="18" charset="-128"/>
              </a:rPr>
              <a:t>UNDP</a:t>
            </a:r>
            <a:r>
              <a:rPr lang="ja-JP" altLang="en-US" sz="1300" dirty="0" err="1">
                <a:latin typeface="ＭＳ Ｐ明朝" panose="02020600040205080304" pitchFamily="18" charset="-128"/>
                <a:ea typeface="ＭＳ Ｐ明朝" panose="02020600040205080304" pitchFamily="18" charset="-128"/>
              </a:rPr>
              <a:t>、</a:t>
            </a:r>
            <a:r>
              <a:rPr lang="en-US" altLang="ja-JP" sz="1300" dirty="0">
                <a:latin typeface="ＭＳ Ｐ明朝" panose="02020600040205080304" pitchFamily="18" charset="-128"/>
                <a:ea typeface="ＭＳ Ｐ明朝" panose="02020600040205080304" pitchFamily="18" charset="-128"/>
              </a:rPr>
              <a:t>UNICEF</a:t>
            </a:r>
            <a:r>
              <a:rPr lang="ja-JP" altLang="en-US" sz="1300" dirty="0" err="1">
                <a:latin typeface="ＭＳ Ｐ明朝" panose="02020600040205080304" pitchFamily="18" charset="-128"/>
                <a:ea typeface="ＭＳ Ｐ明朝" panose="02020600040205080304" pitchFamily="18" charset="-128"/>
              </a:rPr>
              <a:t>、</a:t>
            </a:r>
            <a:r>
              <a:rPr lang="en-US" altLang="ja-JP" sz="1300" dirty="0">
                <a:latin typeface="ＭＳ Ｐ明朝" panose="02020600040205080304" pitchFamily="18" charset="-128"/>
                <a:ea typeface="ＭＳ Ｐ明朝" panose="02020600040205080304" pitchFamily="18" charset="-128"/>
              </a:rPr>
              <a:t>UNFPA</a:t>
            </a:r>
            <a:r>
              <a:rPr lang="ja-JP" altLang="en-US" sz="1300" dirty="0">
                <a:latin typeface="ＭＳ Ｐ明朝" panose="02020600040205080304" pitchFamily="18" charset="-128"/>
                <a:ea typeface="ＭＳ Ｐ明朝" panose="02020600040205080304" pitchFamily="18" charset="-128"/>
              </a:rPr>
              <a:t>等の実施機関との協力・政策対話</a:t>
            </a:r>
            <a:endParaRPr lang="en-US" altLang="ja-JP" sz="1300" dirty="0">
              <a:latin typeface="ＭＳ Ｐ明朝" panose="02020600040205080304" pitchFamily="18" charset="-128"/>
              <a:ea typeface="ＭＳ Ｐ明朝" panose="02020600040205080304" pitchFamily="18" charset="-128"/>
            </a:endParaRPr>
          </a:p>
          <a:p>
            <a:pPr marL="171449" indent="-171449">
              <a:spcAft>
                <a:spcPts val="800"/>
              </a:spcAft>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相手国の状況に</a:t>
            </a:r>
            <a:r>
              <a:rPr lang="ja-JP" altLang="en-US" sz="1300" dirty="0" smtClean="0">
                <a:latin typeface="ＭＳ Ｐ明朝" panose="02020600040205080304" pitchFamily="18" charset="-128"/>
                <a:ea typeface="ＭＳ Ｐ明朝" panose="02020600040205080304" pitchFamily="18" charset="-128"/>
              </a:rPr>
              <a:t>応じた</a:t>
            </a:r>
            <a:r>
              <a:rPr lang="ja-JP" altLang="en-US" sz="1300" dirty="0">
                <a:latin typeface="ＭＳ Ｐ明朝" panose="02020600040205080304" pitchFamily="18" charset="-128"/>
                <a:ea typeface="ＭＳ Ｐ明朝" panose="02020600040205080304" pitchFamily="18" charset="-128"/>
              </a:rPr>
              <a:t>技術</a:t>
            </a:r>
            <a:r>
              <a:rPr lang="ja-JP" altLang="en-US" sz="1300" dirty="0" smtClean="0">
                <a:latin typeface="ＭＳ Ｐ明朝" panose="02020600040205080304" pitchFamily="18" charset="-128"/>
                <a:ea typeface="ＭＳ Ｐ明朝" panose="02020600040205080304" pitchFamily="18" charset="-128"/>
              </a:rPr>
              <a:t>協力</a:t>
            </a:r>
            <a:r>
              <a:rPr lang="ja-JP" altLang="en-US" sz="1300" dirty="0">
                <a:latin typeface="ＭＳ Ｐ明朝" panose="02020600040205080304" pitchFamily="18" charset="-128"/>
                <a:ea typeface="ＭＳ Ｐ明朝" panose="02020600040205080304" pitchFamily="18" charset="-128"/>
              </a:rPr>
              <a:t>・有償資金協力</a:t>
            </a:r>
            <a:r>
              <a:rPr lang="ja-JP" altLang="en-US" sz="1300" dirty="0" smtClean="0">
                <a:latin typeface="ＭＳ Ｐ明朝" panose="02020600040205080304" pitchFamily="18" charset="-128"/>
                <a:ea typeface="ＭＳ Ｐ明朝" panose="02020600040205080304" pitchFamily="18" charset="-128"/>
              </a:rPr>
              <a:t>・無償資金</a:t>
            </a:r>
            <a:r>
              <a:rPr lang="en-US" altLang="ja-JP" sz="1300" dirty="0" smtClean="0">
                <a:latin typeface="ＭＳ Ｐ明朝" panose="02020600040205080304" pitchFamily="18" charset="-128"/>
                <a:ea typeface="ＭＳ Ｐ明朝" panose="02020600040205080304" pitchFamily="18" charset="-128"/>
              </a:rPr>
              <a:t/>
            </a:r>
            <a:br>
              <a:rPr lang="en-US" altLang="ja-JP" sz="1300" dirty="0" smtClean="0">
                <a:latin typeface="ＭＳ Ｐ明朝" panose="02020600040205080304" pitchFamily="18" charset="-128"/>
                <a:ea typeface="ＭＳ Ｐ明朝" panose="02020600040205080304" pitchFamily="18" charset="-128"/>
              </a:rPr>
            </a:br>
            <a:r>
              <a:rPr lang="ja-JP" altLang="en-US" sz="1300" dirty="0" smtClean="0">
                <a:latin typeface="ＭＳ Ｐ明朝" panose="02020600040205080304" pitchFamily="18" charset="-128"/>
                <a:ea typeface="ＭＳ Ｐ明朝" panose="02020600040205080304" pitchFamily="18" charset="-128"/>
              </a:rPr>
              <a:t>協力の</a:t>
            </a:r>
            <a:r>
              <a:rPr lang="ja-JP" altLang="en-US" sz="1300" dirty="0">
                <a:latin typeface="ＭＳ Ｐ明朝" panose="02020600040205080304" pitchFamily="18" charset="-128"/>
                <a:ea typeface="ＭＳ Ｐ明朝" panose="02020600040205080304" pitchFamily="18" charset="-128"/>
              </a:rPr>
              <a:t>有機的</a:t>
            </a:r>
            <a:r>
              <a:rPr lang="ja-JP" altLang="en-US" sz="1300" dirty="0" smtClean="0">
                <a:latin typeface="ＭＳ Ｐ明朝" panose="02020600040205080304" pitchFamily="18" charset="-128"/>
                <a:ea typeface="ＭＳ Ｐ明朝" panose="02020600040205080304" pitchFamily="18" charset="-128"/>
              </a:rPr>
              <a:t>な組み合わせ</a:t>
            </a:r>
            <a:r>
              <a:rPr lang="ja-JP" altLang="en-US" sz="1300" dirty="0">
                <a:latin typeface="ＭＳ Ｐ明朝" panose="02020600040205080304" pitchFamily="18" charset="-128"/>
                <a:ea typeface="ＭＳ Ｐ明朝" panose="02020600040205080304" pitchFamily="18" charset="-128"/>
              </a:rPr>
              <a:t>による、保健システム強化</a:t>
            </a:r>
            <a:r>
              <a:rPr lang="ja-JP" altLang="en-US" sz="1300" dirty="0" smtClean="0">
                <a:latin typeface="ＭＳ Ｐ明朝" panose="02020600040205080304" pitchFamily="18" charset="-128"/>
                <a:ea typeface="ＭＳ Ｐ明朝" panose="02020600040205080304" pitchFamily="18" charset="-128"/>
              </a:rPr>
              <a:t>、ユニバーサル・ヘルス</a:t>
            </a:r>
            <a:r>
              <a:rPr lang="ja-JP" altLang="en-US" sz="1300" dirty="0">
                <a:latin typeface="ＭＳ Ｐ明朝" panose="02020600040205080304" pitchFamily="18" charset="-128"/>
                <a:ea typeface="ＭＳ Ｐ明朝" panose="02020600040205080304" pitchFamily="18" charset="-128"/>
              </a:rPr>
              <a:t>・カバレッジ</a:t>
            </a:r>
            <a:r>
              <a:rPr lang="en-US" altLang="ja-JP" sz="1300" dirty="0">
                <a:latin typeface="ＭＳ Ｐ明朝" panose="02020600040205080304" pitchFamily="18" charset="-128"/>
                <a:ea typeface="ＭＳ Ｐ明朝" panose="02020600040205080304" pitchFamily="18" charset="-128"/>
              </a:rPr>
              <a:t>(UHC</a:t>
            </a:r>
            <a:r>
              <a:rPr lang="ja-JP" altLang="en-US" sz="1300" dirty="0">
                <a:latin typeface="ＭＳ Ｐ明朝" panose="02020600040205080304" pitchFamily="18" charset="-128"/>
                <a:ea typeface="ＭＳ Ｐ明朝" panose="02020600040205080304" pitchFamily="18" charset="-128"/>
              </a:rPr>
              <a:t>）の推進</a:t>
            </a:r>
            <a:endParaRPr lang="en-US" altLang="ja-JP" sz="1300" dirty="0">
              <a:latin typeface="ＭＳ Ｐ明朝" panose="02020600040205080304" pitchFamily="18" charset="-128"/>
              <a:ea typeface="ＭＳ Ｐ明朝" panose="02020600040205080304" pitchFamily="18" charset="-128"/>
            </a:endParaRPr>
          </a:p>
          <a:p>
            <a:pPr marL="171449" indent="-171449" defTabSz="917575">
              <a:spcAft>
                <a:spcPts val="800"/>
              </a:spcAft>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各国の保健システム強化策の実施段階に応じた分野ごと</a:t>
            </a:r>
            <a:r>
              <a:rPr lang="ja-JP" altLang="en-US" sz="1300" dirty="0" smtClean="0">
                <a:latin typeface="ＭＳ Ｐ明朝" panose="02020600040205080304" pitchFamily="18" charset="-128"/>
                <a:ea typeface="ＭＳ Ｐ明朝" panose="02020600040205080304" pitchFamily="18" charset="-128"/>
              </a:rPr>
              <a:t>の</a:t>
            </a:r>
            <a:r>
              <a:rPr lang="en-US" altLang="ja-JP" sz="1300" dirty="0">
                <a:latin typeface="ＭＳ Ｐ明朝" panose="02020600040205080304" pitchFamily="18" charset="-128"/>
                <a:ea typeface="ＭＳ Ｐ明朝" panose="02020600040205080304" pitchFamily="18" charset="-128"/>
              </a:rPr>
              <a:t/>
            </a:r>
            <a:br>
              <a:rPr lang="en-US" altLang="ja-JP" sz="1300" dirty="0">
                <a:latin typeface="ＭＳ Ｐ明朝" panose="02020600040205080304" pitchFamily="18" charset="-128"/>
                <a:ea typeface="ＭＳ Ｐ明朝" panose="02020600040205080304" pitchFamily="18" charset="-128"/>
              </a:rPr>
            </a:br>
            <a:r>
              <a:rPr lang="ja-JP" altLang="en-US" sz="1300" dirty="0" smtClean="0">
                <a:latin typeface="ＭＳ Ｐ明朝" panose="02020600040205080304" pitchFamily="18" charset="-128"/>
                <a:ea typeface="ＭＳ Ｐ明朝" panose="02020600040205080304" pitchFamily="18" charset="-128"/>
              </a:rPr>
              <a:t>専門家</a:t>
            </a:r>
            <a:r>
              <a:rPr lang="ja-JP" altLang="en-US" sz="1300" dirty="0">
                <a:latin typeface="ＭＳ Ｐ明朝" panose="02020600040205080304" pitchFamily="18" charset="-128"/>
                <a:ea typeface="ＭＳ Ｐ明朝" panose="02020600040205080304" pitchFamily="18" charset="-128"/>
              </a:rPr>
              <a:t>の派遣</a:t>
            </a:r>
            <a:endParaRPr lang="en-US" altLang="ja-JP" sz="1300" dirty="0">
              <a:latin typeface="ＭＳ Ｐ明朝" panose="02020600040205080304" pitchFamily="18" charset="-128"/>
              <a:ea typeface="ＭＳ Ｐ明朝" panose="02020600040205080304" pitchFamily="18" charset="-128"/>
            </a:endParaRPr>
          </a:p>
          <a:p>
            <a:pPr marL="171449" indent="-171449">
              <a:spcAft>
                <a:spcPts val="800"/>
              </a:spcAft>
              <a:buFont typeface="Wingdings" panose="05000000000000000000" pitchFamily="2" charset="2"/>
              <a:buChar char="Ø"/>
            </a:pPr>
            <a:r>
              <a:rPr lang="ja-JP" altLang="en-US" sz="1300" dirty="0" smtClean="0">
                <a:latin typeface="ＭＳ Ｐ明朝" panose="02020600040205080304" pitchFamily="18" charset="-128"/>
                <a:ea typeface="ＭＳ Ｐ明朝" panose="02020600040205080304" pitchFamily="18" charset="-128"/>
              </a:rPr>
              <a:t>グローバルファンド</a:t>
            </a:r>
            <a:r>
              <a:rPr lang="ja-JP" altLang="en-US" sz="1300" dirty="0">
                <a:latin typeface="ＭＳ Ｐ明朝" panose="02020600040205080304" pitchFamily="18" charset="-128"/>
                <a:ea typeface="ＭＳ Ｐ明朝" panose="02020600040205080304" pitchFamily="18" charset="-128"/>
              </a:rPr>
              <a:t>をはじめとした国際機関等や他のドナーとの連携を</a:t>
            </a:r>
            <a:r>
              <a:rPr lang="ja-JP" altLang="en-US" sz="1300" dirty="0" smtClean="0">
                <a:latin typeface="ＭＳ Ｐ明朝" panose="02020600040205080304" pitchFamily="18" charset="-128"/>
                <a:ea typeface="ＭＳ Ｐ明朝" panose="02020600040205080304" pitchFamily="18" charset="-128"/>
              </a:rPr>
              <a:t>通じた、開発</a:t>
            </a:r>
            <a:r>
              <a:rPr lang="ja-JP" altLang="en-US" sz="1300" dirty="0">
                <a:latin typeface="ＭＳ Ｐ明朝" panose="02020600040205080304" pitchFamily="18" charset="-128"/>
                <a:ea typeface="ＭＳ Ｐ明朝" panose="02020600040205080304" pitchFamily="18" charset="-128"/>
              </a:rPr>
              <a:t>途上国の保健システム</a:t>
            </a:r>
            <a:r>
              <a:rPr lang="ja-JP" altLang="en-US" sz="1300" dirty="0" smtClean="0">
                <a:latin typeface="ＭＳ Ｐ明朝" panose="02020600040205080304" pitchFamily="18" charset="-128"/>
                <a:ea typeface="ＭＳ Ｐ明朝" panose="02020600040205080304" pitchFamily="18" charset="-128"/>
              </a:rPr>
              <a:t>強化の推進。</a:t>
            </a:r>
            <a:endParaRPr lang="en-US" altLang="ja-JP" sz="1300" dirty="0" smtClean="0">
              <a:latin typeface="ＭＳ Ｐ明朝" panose="02020600040205080304" pitchFamily="18" charset="-128"/>
              <a:ea typeface="ＭＳ Ｐ明朝" panose="02020600040205080304" pitchFamily="18" charset="-128"/>
            </a:endParaRPr>
          </a:p>
          <a:p>
            <a:pPr marL="171449" indent="-171449">
              <a:spcAft>
                <a:spcPts val="800"/>
              </a:spcAft>
              <a:buFont typeface="Wingdings" panose="05000000000000000000" pitchFamily="2" charset="2"/>
              <a:buChar char="Ø"/>
            </a:pPr>
            <a:r>
              <a:rPr lang="ja-JP" altLang="en-US" sz="1300" dirty="0" smtClean="0">
                <a:latin typeface="ＭＳ Ｐ明朝" panose="02020600040205080304" pitchFamily="18" charset="-128"/>
                <a:ea typeface="ＭＳ Ｐ明朝" panose="02020600040205080304" pitchFamily="18" charset="-128"/>
              </a:rPr>
              <a:t>日本</a:t>
            </a:r>
            <a:r>
              <a:rPr lang="ja-JP" altLang="en-US" sz="1300" dirty="0">
                <a:latin typeface="ＭＳ Ｐ明朝" panose="02020600040205080304" pitchFamily="18" charset="-128"/>
                <a:ea typeface="ＭＳ Ｐ明朝" panose="02020600040205080304" pitchFamily="18" charset="-128"/>
              </a:rPr>
              <a:t>と世銀とのＵＨＣ研究の成果を踏まえた</a:t>
            </a:r>
            <a:r>
              <a:rPr lang="ja-JP" altLang="en-US" sz="1300" dirty="0" smtClean="0">
                <a:latin typeface="ＭＳ Ｐ明朝" panose="02020600040205080304" pitchFamily="18" charset="-128"/>
                <a:ea typeface="ＭＳ Ｐ明朝" panose="02020600040205080304" pitchFamily="18" charset="-128"/>
              </a:rPr>
              <a:t>世銀の日本</a:t>
            </a:r>
            <a:r>
              <a:rPr lang="ja-JP" altLang="en-US" sz="1300" dirty="0">
                <a:latin typeface="ＭＳ Ｐ明朝" panose="02020600040205080304" pitchFamily="18" charset="-128"/>
                <a:ea typeface="ＭＳ Ｐ明朝" panose="02020600040205080304" pitchFamily="18" charset="-128"/>
              </a:rPr>
              <a:t>信託基金を</a:t>
            </a:r>
            <a:r>
              <a:rPr lang="ja-JP" altLang="en-US" sz="1300" dirty="0" smtClean="0">
                <a:latin typeface="ＭＳ Ｐ明朝" panose="02020600040205080304" pitchFamily="18" charset="-128"/>
                <a:ea typeface="ＭＳ Ｐ明朝" panose="02020600040205080304" pitchFamily="18" charset="-128"/>
              </a:rPr>
              <a:t>通じた</a:t>
            </a:r>
            <a:r>
              <a:rPr lang="en-US" altLang="ja-JP" sz="1300" dirty="0" smtClean="0">
                <a:latin typeface="ＭＳ Ｐ明朝" panose="02020600040205080304" pitchFamily="18" charset="-128"/>
                <a:ea typeface="ＭＳ Ｐ明朝" panose="02020600040205080304" pitchFamily="18" charset="-128"/>
              </a:rPr>
              <a:t>UHC</a:t>
            </a:r>
            <a:r>
              <a:rPr lang="ja-JP" altLang="en-US" sz="1300" dirty="0">
                <a:latin typeface="ＭＳ Ｐ明朝" panose="02020600040205080304" pitchFamily="18" charset="-128"/>
                <a:ea typeface="ＭＳ Ｐ明朝" panose="02020600040205080304" pitchFamily="18" charset="-128"/>
              </a:rPr>
              <a:t>に資する活動への</a:t>
            </a:r>
            <a:r>
              <a:rPr lang="ja-JP" altLang="en-US" sz="1300" dirty="0" smtClean="0">
                <a:latin typeface="ＭＳ Ｐ明朝" panose="02020600040205080304" pitchFamily="18" charset="-128"/>
                <a:ea typeface="ＭＳ Ｐ明朝" panose="02020600040205080304" pitchFamily="18" charset="-128"/>
              </a:rPr>
              <a:t>支援の推進</a:t>
            </a:r>
            <a:endParaRPr lang="en-US" altLang="ja-JP" sz="1300" dirty="0" smtClean="0">
              <a:latin typeface="ＭＳ Ｐ明朝" panose="02020600040205080304" pitchFamily="18" charset="-128"/>
              <a:ea typeface="ＭＳ Ｐ明朝" panose="02020600040205080304" pitchFamily="18" charset="-128"/>
            </a:endParaRPr>
          </a:p>
          <a:p>
            <a:pPr marL="171449" indent="-171449">
              <a:spcAft>
                <a:spcPts val="800"/>
              </a:spcAft>
              <a:buFont typeface="Wingdings" panose="05000000000000000000" pitchFamily="2" charset="2"/>
              <a:buChar char="Ø"/>
            </a:pPr>
            <a:r>
              <a:rPr lang="ja-JP" altLang="en-US" sz="1300" spc="-50" dirty="0" smtClean="0">
                <a:latin typeface="ＭＳ Ｐ明朝" panose="02020600040205080304" pitchFamily="18" charset="-128"/>
                <a:ea typeface="ＭＳ Ｐ明朝" panose="02020600040205080304" pitchFamily="18" charset="-128"/>
              </a:rPr>
              <a:t>感染症</a:t>
            </a:r>
            <a:r>
              <a:rPr lang="ja-JP" altLang="en-US" sz="1300" spc="-50" dirty="0">
                <a:latin typeface="ＭＳ Ｐ明朝" panose="02020600040205080304" pitchFamily="18" charset="-128"/>
                <a:ea typeface="ＭＳ Ｐ明朝" panose="02020600040205080304" pitchFamily="18" charset="-128"/>
              </a:rPr>
              <a:t>発生後</a:t>
            </a:r>
            <a:r>
              <a:rPr lang="ja-JP" altLang="en-US" sz="1300" spc="-50" dirty="0" smtClean="0">
                <a:latin typeface="ＭＳ Ｐ明朝" panose="02020600040205080304" pitchFamily="18" charset="-128"/>
                <a:ea typeface="ＭＳ Ｐ明朝" panose="02020600040205080304" pitchFamily="18" charset="-128"/>
              </a:rPr>
              <a:t>の緊急支援・保健</a:t>
            </a:r>
            <a:r>
              <a:rPr lang="ja-JP" altLang="en-US" sz="1300" spc="-50" dirty="0">
                <a:latin typeface="ＭＳ Ｐ明朝" panose="02020600040205080304" pitchFamily="18" charset="-128"/>
                <a:ea typeface="ＭＳ Ｐ明朝" panose="02020600040205080304" pitchFamily="18" charset="-128"/>
              </a:rPr>
              <a:t>システムの回復支援のため</a:t>
            </a:r>
            <a:r>
              <a:rPr lang="ja-JP" altLang="en-US" sz="1300" spc="-50" dirty="0" smtClean="0">
                <a:latin typeface="ＭＳ Ｐ明朝" panose="02020600040205080304" pitchFamily="18" charset="-128"/>
                <a:ea typeface="ＭＳ Ｐ明朝" panose="02020600040205080304" pitchFamily="18" charset="-128"/>
              </a:rPr>
              <a:t>の緊急</a:t>
            </a:r>
            <a:r>
              <a:rPr lang="ja-JP" altLang="en-US" sz="1300" spc="-50" dirty="0">
                <a:latin typeface="ＭＳ Ｐ明朝" panose="02020600040205080304" pitchFamily="18" charset="-128"/>
                <a:ea typeface="ＭＳ Ｐ明朝" panose="02020600040205080304" pitchFamily="18" charset="-128"/>
              </a:rPr>
              <a:t>無償資金協力、緊急援助物資供与、国際機関へ</a:t>
            </a:r>
            <a:r>
              <a:rPr lang="ja-JP" altLang="en-US" sz="1300" spc="-50" dirty="0" smtClean="0">
                <a:latin typeface="ＭＳ Ｐ明朝" panose="02020600040205080304" pitchFamily="18" charset="-128"/>
                <a:ea typeface="ＭＳ Ｐ明朝" panose="02020600040205080304" pitchFamily="18" charset="-128"/>
              </a:rPr>
              <a:t>の資金</a:t>
            </a:r>
            <a:r>
              <a:rPr lang="ja-JP" altLang="en-US" sz="1300" spc="-50" dirty="0">
                <a:latin typeface="ＭＳ Ｐ明朝" panose="02020600040205080304" pitchFamily="18" charset="-128"/>
                <a:ea typeface="ＭＳ Ｐ明朝" panose="02020600040205080304" pitchFamily="18" charset="-128"/>
              </a:rPr>
              <a:t>・物資の供与や、専門家人材の派遣</a:t>
            </a:r>
            <a:r>
              <a:rPr lang="ja-JP" altLang="en-US" sz="1300" spc="-50" dirty="0" smtClean="0">
                <a:latin typeface="ＭＳ Ｐ明朝" panose="02020600040205080304" pitchFamily="18" charset="-128"/>
                <a:ea typeface="ＭＳ Ｐ明朝" panose="02020600040205080304" pitchFamily="18" charset="-128"/>
              </a:rPr>
              <a:t>等人的支援</a:t>
            </a:r>
            <a:r>
              <a:rPr lang="ja-JP" altLang="en-US" sz="1300" spc="-50" dirty="0">
                <a:latin typeface="ＭＳ Ｐ明朝" panose="02020600040205080304" pitchFamily="18" charset="-128"/>
                <a:ea typeface="ＭＳ Ｐ明朝" panose="02020600040205080304" pitchFamily="18" charset="-128"/>
              </a:rPr>
              <a:t>　</a:t>
            </a:r>
            <a:r>
              <a:rPr lang="ja-JP" altLang="en-US" sz="1300" spc="-50" dirty="0" smtClean="0">
                <a:latin typeface="ＭＳ Ｐ明朝" panose="02020600040205080304" pitchFamily="18" charset="-128"/>
                <a:ea typeface="ＭＳ Ｐ明朝" panose="02020600040205080304" pitchFamily="18" charset="-128"/>
              </a:rPr>
              <a:t>　　等</a:t>
            </a:r>
            <a:endParaRPr lang="en-US" altLang="ja-JP" sz="1300" spc="-50" dirty="0">
              <a:latin typeface="ＭＳ Ｐ明朝" panose="02020600040205080304" pitchFamily="18" charset="-128"/>
              <a:ea typeface="ＭＳ Ｐ明朝" panose="02020600040205080304" pitchFamily="18"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962526651"/>
              </p:ext>
            </p:extLst>
          </p:nvPr>
        </p:nvGraphicFramePr>
        <p:xfrm>
          <a:off x="165330" y="5982559"/>
          <a:ext cx="9571098" cy="823679"/>
        </p:xfrm>
        <a:graphic>
          <a:graphicData uri="http://schemas.openxmlformats.org/drawingml/2006/table">
            <a:tbl>
              <a:tblPr firstRow="1" bandRow="1">
                <a:effectLst>
                  <a:outerShdw blurRad="50800" dist="38100" dir="2700000" algn="tl" rotWithShape="0">
                    <a:prstClr val="black">
                      <a:alpha val="40000"/>
                    </a:prstClr>
                  </a:outerShdw>
                </a:effectLst>
                <a:tableStyleId>{5940675A-B579-460E-94D1-54222C63F5DA}</a:tableStyleId>
              </a:tblPr>
              <a:tblGrid>
                <a:gridCol w="9571098"/>
              </a:tblGrid>
              <a:tr h="329472">
                <a:tc>
                  <a:txBody>
                    <a:bodyPr/>
                    <a:lstStyle/>
                    <a:p>
                      <a:pPr algn="ctr"/>
                      <a:r>
                        <a:rPr kumimoji="1" lang="ja-JP" altLang="en-US" sz="1400" dirty="0" smtClean="0">
                          <a:latin typeface="+mn-ea"/>
                          <a:ea typeface="+mn-ea"/>
                        </a:rPr>
                        <a:t>基本計画に基づく施策のフォローアップ</a:t>
                      </a:r>
                      <a:endParaRPr kumimoji="1" lang="ja-JP" altLang="en-US" sz="1400" dirty="0">
                        <a:latin typeface="+mn-ea"/>
                        <a:ea typeface="+mn-ea"/>
                      </a:endParaRPr>
                    </a:p>
                  </a:txBody>
                  <a:tcPr anchor="ctr">
                    <a:solidFill>
                      <a:srgbClr val="99FF99"/>
                    </a:solidFill>
                  </a:tcPr>
                </a:tc>
              </a:tr>
              <a:tr h="494207">
                <a:tc>
                  <a:txBody>
                    <a:bodyPr/>
                    <a:lstStyle/>
                    <a:p>
                      <a:pPr marL="182563" indent="-182563" algn="l">
                        <a:tabLst>
                          <a:tab pos="182563" algn="l"/>
                        </a:tabLst>
                      </a:pPr>
                      <a:r>
                        <a:rPr kumimoji="1" lang="ja-JP" altLang="en-US" sz="1200" dirty="0" smtClean="0">
                          <a:latin typeface="+mn-ea"/>
                          <a:ea typeface="+mn-ea"/>
                        </a:rPr>
                        <a:t>○　基本計画に基づく施策について、「国際的に脅威となる感染症対策推進チーム」において、毎年度、進捗状況のフォローアップを行い、その結果を踏まえ、基本計画の改定等必要な措置を講ずる。</a:t>
                      </a:r>
                      <a:endParaRPr kumimoji="1" lang="en-US" altLang="ja-JP" sz="1200" dirty="0" smtClean="0">
                        <a:solidFill>
                          <a:schemeClr val="tx1"/>
                        </a:solidFill>
                        <a:latin typeface="+mn-ea"/>
                        <a:ea typeface="+mn-ea"/>
                      </a:endParaRPr>
                    </a:p>
                  </a:txBody>
                  <a:tcPr anchor="ctr">
                    <a:solidFill>
                      <a:srgbClr val="99FF99"/>
                    </a:solidFill>
                  </a:tcPr>
                </a:tc>
              </a:tr>
            </a:tbl>
          </a:graphicData>
        </a:graphic>
      </p:graphicFrame>
      <p:sp>
        <p:nvSpPr>
          <p:cNvPr id="10" name="角丸四角形 9"/>
          <p:cNvSpPr/>
          <p:nvPr/>
        </p:nvSpPr>
        <p:spPr>
          <a:xfrm>
            <a:off x="4896536" y="1449271"/>
            <a:ext cx="4810289" cy="4497439"/>
          </a:xfrm>
          <a:prstGeom prst="roundRect">
            <a:avLst>
              <a:gd name="adj" fmla="val 237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ＭＳ Ｐ明朝" panose="02020600040205080304" pitchFamily="18" charset="-128"/>
              <a:ea typeface="ＭＳ Ｐ明朝" panose="02020600040205080304" pitchFamily="18" charset="-128"/>
            </a:endParaRPr>
          </a:p>
        </p:txBody>
      </p:sp>
      <p:sp>
        <p:nvSpPr>
          <p:cNvPr id="12" name="テキスト ボックス 11"/>
          <p:cNvSpPr txBox="1"/>
          <p:nvPr/>
        </p:nvSpPr>
        <p:spPr>
          <a:xfrm>
            <a:off x="4818487" y="1531259"/>
            <a:ext cx="4911124" cy="4591000"/>
          </a:xfrm>
          <a:prstGeom prst="rect">
            <a:avLst/>
          </a:prstGeom>
          <a:noFill/>
        </p:spPr>
        <p:txBody>
          <a:bodyPr wrap="square" rtlCol="0">
            <a:spAutoFit/>
          </a:bodyPr>
          <a:lstStyle/>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国立感染症研究所の</a:t>
            </a:r>
            <a:r>
              <a:rPr lang="en-US" altLang="ja-JP" sz="1300" dirty="0">
                <a:latin typeface="ＭＳ Ｐ明朝" panose="02020600040205080304" pitchFamily="18" charset="-128"/>
                <a:ea typeface="ＭＳ Ｐ明朝" panose="02020600040205080304" pitchFamily="18" charset="-128"/>
              </a:rPr>
              <a:t>BSL4</a:t>
            </a:r>
            <a:r>
              <a:rPr lang="ja-JP" altLang="en-US" sz="1300" dirty="0">
                <a:latin typeface="ＭＳ Ｐ明朝" panose="02020600040205080304" pitchFamily="18" charset="-128"/>
                <a:ea typeface="ＭＳ Ｐ明朝" panose="02020600040205080304" pitchFamily="18" charset="-128"/>
              </a:rPr>
              <a:t>施設について、厳格な管理体制の確立、安全で開かれた施設運営のため、連絡協議会の開催による積極的な情報開示、地域とのコミュニケーションの推進</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我が国における</a:t>
            </a:r>
            <a:r>
              <a:rPr lang="en-US" altLang="ja-JP" sz="1300" dirty="0">
                <a:latin typeface="ＭＳ Ｐ明朝" panose="02020600040205080304" pitchFamily="18" charset="-128"/>
                <a:ea typeface="ＭＳ Ｐ明朝" panose="02020600040205080304" pitchFamily="18" charset="-128"/>
              </a:rPr>
              <a:t>BSL</a:t>
            </a:r>
            <a:r>
              <a:rPr lang="ja-JP" altLang="en-US" sz="1300" dirty="0">
                <a:latin typeface="ＭＳ Ｐ明朝" panose="02020600040205080304" pitchFamily="18" charset="-128"/>
                <a:ea typeface="ＭＳ Ｐ明朝" panose="02020600040205080304" pitchFamily="18" charset="-128"/>
              </a:rPr>
              <a:t>４施設の在り方の更なる検討</a:t>
            </a:r>
            <a:r>
              <a:rPr lang="ja-JP" altLang="en-US" sz="1300" dirty="0" smtClean="0">
                <a:latin typeface="ＭＳ Ｐ明朝" panose="02020600040205080304" pitchFamily="18" charset="-128"/>
                <a:ea typeface="ＭＳ Ｐ明朝" panose="02020600040205080304" pitchFamily="18" charset="-128"/>
              </a:rPr>
              <a:t>（更なる</a:t>
            </a:r>
            <a:r>
              <a:rPr lang="en-US" altLang="ja-JP" sz="1300" dirty="0" smtClean="0">
                <a:latin typeface="ＭＳ Ｐ明朝" panose="02020600040205080304" pitchFamily="18" charset="-128"/>
                <a:ea typeface="ＭＳ Ｐ明朝" panose="02020600040205080304" pitchFamily="18" charset="-128"/>
              </a:rPr>
              <a:t>BSL4</a:t>
            </a:r>
            <a:r>
              <a:rPr lang="ja-JP" altLang="en-US" sz="1300" dirty="0">
                <a:latin typeface="ＭＳ Ｐ明朝" panose="02020600040205080304" pitchFamily="18" charset="-128"/>
                <a:ea typeface="ＭＳ Ｐ明朝" panose="02020600040205080304" pitchFamily="18" charset="-128"/>
              </a:rPr>
              <a:t>施設の</a:t>
            </a:r>
            <a:r>
              <a:rPr lang="ja-JP" altLang="en-US" sz="1300" dirty="0" smtClean="0">
                <a:latin typeface="ＭＳ Ｐ明朝" panose="02020600040205080304" pitchFamily="18" charset="-128"/>
                <a:ea typeface="ＭＳ Ｐ明朝" panose="02020600040205080304" pitchFamily="18" charset="-128"/>
              </a:rPr>
              <a:t>整備の必要性や</a:t>
            </a:r>
            <a:r>
              <a:rPr lang="ja-JP" altLang="en-US" sz="1300" dirty="0">
                <a:latin typeface="ＭＳ Ｐ明朝" panose="02020600040205080304" pitchFamily="18" charset="-128"/>
                <a:ea typeface="ＭＳ Ｐ明朝" panose="02020600040205080304" pitchFamily="18" charset="-128"/>
              </a:rPr>
              <a:t>各施設の機能</a:t>
            </a:r>
            <a:r>
              <a:rPr lang="ja-JP" altLang="en-US" sz="1300" dirty="0" smtClean="0">
                <a:latin typeface="ＭＳ Ｐ明朝" panose="02020600040205080304" pitchFamily="18" charset="-128"/>
                <a:ea typeface="ＭＳ Ｐ明朝" panose="02020600040205080304" pitchFamily="18" charset="-128"/>
              </a:rPr>
              <a:t>分担等</a:t>
            </a:r>
            <a:r>
              <a:rPr lang="ja-JP" altLang="en-US" sz="1300" dirty="0">
                <a:latin typeface="ＭＳ Ｐ明朝" panose="02020600040205080304" pitchFamily="18" charset="-128"/>
                <a:ea typeface="ＭＳ Ｐ明朝" panose="02020600040205080304" pitchFamily="18" charset="-128"/>
              </a:rPr>
              <a:t>）</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感染症危機管理専門家養成プログラム</a:t>
            </a:r>
            <a:r>
              <a:rPr lang="en-US" altLang="ja-JP" sz="1300" dirty="0">
                <a:latin typeface="ＭＳ Ｐ明朝" panose="02020600040205080304" pitchFamily="18" charset="-128"/>
                <a:ea typeface="ＭＳ Ｐ明朝" panose="02020600040205080304" pitchFamily="18" charset="-128"/>
              </a:rPr>
              <a:t>(IDES)</a:t>
            </a:r>
            <a:r>
              <a:rPr lang="ja-JP" altLang="en-US" sz="1300" dirty="0">
                <a:latin typeface="ＭＳ Ｐ明朝" panose="02020600040205080304" pitchFamily="18" charset="-128"/>
                <a:ea typeface="ＭＳ Ｐ明朝" panose="02020600040205080304" pitchFamily="18" charset="-128"/>
              </a:rPr>
              <a:t>・国立</a:t>
            </a:r>
            <a:r>
              <a:rPr lang="ja-JP" altLang="en-US" sz="1300" dirty="0" smtClean="0">
                <a:latin typeface="ＭＳ Ｐ明朝" panose="02020600040205080304" pitchFamily="18" charset="-128"/>
                <a:ea typeface="ＭＳ Ｐ明朝" panose="02020600040205080304" pitchFamily="18" charset="-128"/>
              </a:rPr>
              <a:t>感染症研究所</a:t>
            </a:r>
            <a:r>
              <a:rPr lang="ja-JP" altLang="en-US" sz="1300" dirty="0">
                <a:latin typeface="ＭＳ Ｐ明朝" panose="02020600040205080304" pitchFamily="18" charset="-128"/>
                <a:ea typeface="ＭＳ Ｐ明朝" panose="02020600040205080304" pitchFamily="18" charset="-128"/>
              </a:rPr>
              <a:t>の実地疫学専門家養成コース</a:t>
            </a:r>
            <a:r>
              <a:rPr lang="en-US" altLang="ja-JP" sz="1300" dirty="0">
                <a:latin typeface="ＭＳ Ｐ明朝" panose="02020600040205080304" pitchFamily="18" charset="-128"/>
                <a:ea typeface="ＭＳ Ｐ明朝" panose="02020600040205080304" pitchFamily="18" charset="-128"/>
              </a:rPr>
              <a:t>(FETP-J)</a:t>
            </a:r>
            <a:r>
              <a:rPr lang="ja-JP" altLang="en-US" sz="1300" dirty="0">
                <a:latin typeface="ＭＳ Ｐ明朝" panose="02020600040205080304" pitchFamily="18" charset="-128"/>
                <a:ea typeface="ＭＳ Ｐ明朝" panose="02020600040205080304" pitchFamily="18" charset="-128"/>
              </a:rPr>
              <a:t>による人材育成の推進</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メディア・ソーシャルネットワーキングサービスを活用した国内の感染症情報の国民への情報提供の推進</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検疫所等の関係機関の訓練等の実施による対処能力の向上</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smtClean="0">
                <a:latin typeface="ＭＳ Ｐ明朝" panose="02020600040205080304" pitchFamily="18" charset="-128"/>
                <a:ea typeface="ＭＳ Ｐ明朝" panose="02020600040205080304" pitchFamily="18" charset="-128"/>
              </a:rPr>
              <a:t>ウィルス性出血熱に対する行政</a:t>
            </a:r>
            <a:r>
              <a:rPr lang="ja-JP" altLang="en-US" sz="1300" dirty="0">
                <a:latin typeface="ＭＳ Ｐ明朝" panose="02020600040205080304" pitchFamily="18" charset="-128"/>
                <a:ea typeface="ＭＳ Ｐ明朝" panose="02020600040205080304" pitchFamily="18" charset="-128"/>
              </a:rPr>
              <a:t>機関等における対応指針の整備</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海外安全ホームページで感染症に関する危険・広域・スポット情報の発出等による在外邦人への適時適切な情報提供及び注意喚起の徹底</a:t>
            </a:r>
            <a:endParaRPr lang="en-US" altLang="ja-JP" sz="1300" dirty="0">
              <a:latin typeface="ＭＳ Ｐ明朝" panose="02020600040205080304" pitchFamily="18" charset="-128"/>
              <a:ea typeface="ＭＳ Ｐ明朝" panose="02020600040205080304" pitchFamily="18" charset="-128"/>
            </a:endParaRPr>
          </a:p>
          <a:p>
            <a:pPr marL="174625" indent="-174625">
              <a:spcBef>
                <a:spcPts val="1000"/>
              </a:spcBef>
              <a:buFont typeface="Wingdings" panose="05000000000000000000" pitchFamily="2" charset="2"/>
              <a:buChar char="Ø"/>
            </a:pPr>
            <a:r>
              <a:rPr lang="ja-JP" altLang="en-US" sz="1300" dirty="0">
                <a:latin typeface="ＭＳ Ｐ明朝" panose="02020600040205080304" pitchFamily="18" charset="-128"/>
                <a:ea typeface="ＭＳ Ｐ明朝" panose="02020600040205080304" pitchFamily="18" charset="-128"/>
              </a:rPr>
              <a:t>在外邦人感染時の在外公館による支援体制の整備、第三国又は我が国への緊急搬送の</a:t>
            </a:r>
            <a:r>
              <a:rPr lang="ja-JP" altLang="en-US" sz="1300" dirty="0" smtClean="0">
                <a:latin typeface="ＭＳ Ｐ明朝" panose="02020600040205080304" pitchFamily="18" charset="-128"/>
                <a:ea typeface="ＭＳ Ｐ明朝" panose="02020600040205080304" pitchFamily="18" charset="-128"/>
              </a:rPr>
              <a:t>実施　　　　　等</a:t>
            </a:r>
            <a:endParaRPr lang="en-US" altLang="ja-JP" sz="1300" dirty="0">
              <a:latin typeface="ＭＳ Ｐ明朝" panose="02020600040205080304" pitchFamily="18" charset="-128"/>
              <a:ea typeface="ＭＳ Ｐ明朝" panose="02020600040205080304" pitchFamily="18" charset="-128"/>
            </a:endParaRPr>
          </a:p>
        </p:txBody>
      </p:sp>
      <p:sp>
        <p:nvSpPr>
          <p:cNvPr id="23" name="ホームベース 22"/>
          <p:cNvSpPr/>
          <p:nvPr/>
        </p:nvSpPr>
        <p:spPr>
          <a:xfrm>
            <a:off x="135595" y="1323756"/>
            <a:ext cx="4656403" cy="23981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国際協力の推進</a:t>
            </a:r>
          </a:p>
        </p:txBody>
      </p:sp>
      <p:sp>
        <p:nvSpPr>
          <p:cNvPr id="24" name="ホームベース 23"/>
          <p:cNvSpPr/>
          <p:nvPr/>
        </p:nvSpPr>
        <p:spPr>
          <a:xfrm>
            <a:off x="4907365" y="1322219"/>
            <a:ext cx="4735806" cy="25405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国内対策の推進</a:t>
            </a:r>
          </a:p>
        </p:txBody>
      </p:sp>
      <p:sp>
        <p:nvSpPr>
          <p:cNvPr id="27" name="テキスト ボックス 26"/>
          <p:cNvSpPr txBox="1"/>
          <p:nvPr/>
        </p:nvSpPr>
        <p:spPr>
          <a:xfrm>
            <a:off x="9271974" y="6551824"/>
            <a:ext cx="612122" cy="307777"/>
          </a:xfrm>
          <a:prstGeom prst="rect">
            <a:avLst/>
          </a:prstGeom>
          <a:noFill/>
        </p:spPr>
        <p:txBody>
          <a:bodyPr wrap="square" rtlCol="0">
            <a:spAutoFit/>
          </a:bodyPr>
          <a:lstStyle/>
          <a:p>
            <a:pPr algn="r"/>
            <a:fld id="{24B86042-B81F-46B1-9C08-930EFB76FB29}" type="slidenum">
              <a:rPr lang="en-US" altLang="ja-JP" sz="1400" smtClean="0"/>
              <a:t>8</a:t>
            </a:fld>
            <a:endParaRPr lang="ja-JP" altLang="en-US" sz="1400" dirty="0"/>
          </a:p>
        </p:txBody>
      </p:sp>
      <p:sp>
        <p:nvSpPr>
          <p:cNvPr id="18" name="角丸四角形 17"/>
          <p:cNvSpPr/>
          <p:nvPr/>
        </p:nvSpPr>
        <p:spPr>
          <a:xfrm>
            <a:off x="154546" y="385119"/>
            <a:ext cx="9581882" cy="823951"/>
          </a:xfrm>
          <a:prstGeom prst="roundRect">
            <a:avLst>
              <a:gd name="adj" fmla="val 12937"/>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t>　重点プロジェクトにおける施策のほか、国際協力及び国内対策について、基本方針に基づく各種施策の着実な推進を図り、国際社会への貢献及び国内の危機管理体制の強化を図る</a:t>
            </a:r>
            <a:r>
              <a:rPr lang="ja-JP" altLang="en-US" sz="1400" dirty="0" smtClean="0"/>
              <a:t>。</a:t>
            </a:r>
            <a:endParaRPr lang="en-US" altLang="ja-JP" sz="1400" dirty="0" smtClean="0"/>
          </a:p>
          <a:p>
            <a:r>
              <a:rPr lang="ja-JP" altLang="en-US" sz="1400" dirty="0">
                <a:solidFill>
                  <a:schemeClr val="tx1"/>
                </a:solidFill>
              </a:rPr>
              <a:t>　中南米で感染拡大している</a:t>
            </a:r>
            <a:r>
              <a:rPr lang="ja-JP" altLang="en-US" sz="1400" dirty="0" smtClean="0">
                <a:solidFill>
                  <a:schemeClr val="tx1"/>
                </a:solidFill>
              </a:rPr>
              <a:t>ジカウイルス感染症に</a:t>
            </a:r>
            <a:r>
              <a:rPr lang="ja-JP" altLang="en-US" sz="1400" smtClean="0">
                <a:solidFill>
                  <a:schemeClr val="tx1"/>
                </a:solidFill>
              </a:rPr>
              <a:t>つ</a:t>
            </a:r>
            <a:r>
              <a:rPr lang="ja-JP" altLang="en-US" sz="1400">
                <a:solidFill>
                  <a:schemeClr val="tx1"/>
                </a:solidFill>
              </a:rPr>
              <a:t>いて</a:t>
            </a:r>
            <a:r>
              <a:rPr lang="ja-JP" altLang="en-US" sz="1400" smtClean="0">
                <a:solidFill>
                  <a:schemeClr val="tx1"/>
                </a:solidFill>
              </a:rPr>
              <a:t>、関係</a:t>
            </a:r>
            <a:r>
              <a:rPr lang="ja-JP" altLang="en-US" sz="1400" dirty="0">
                <a:solidFill>
                  <a:schemeClr val="tx1"/>
                </a:solidFill>
              </a:rPr>
              <a:t>省庁</a:t>
            </a:r>
            <a:r>
              <a:rPr lang="ja-JP" altLang="en-US" sz="1400">
                <a:solidFill>
                  <a:schemeClr val="tx1"/>
                </a:solidFill>
              </a:rPr>
              <a:t>対策</a:t>
            </a:r>
            <a:r>
              <a:rPr lang="ja-JP" altLang="en-US" sz="1400" smtClean="0">
                <a:solidFill>
                  <a:schemeClr val="tx1"/>
                </a:solidFill>
              </a:rPr>
              <a:t>会議等</a:t>
            </a:r>
            <a:r>
              <a:rPr lang="ja-JP" altLang="en-US" sz="1400" dirty="0" smtClean="0">
                <a:solidFill>
                  <a:schemeClr val="tx1"/>
                </a:solidFill>
              </a:rPr>
              <a:t>を通じ、今後の状況に応じた適切な対策を関係</a:t>
            </a:r>
            <a:r>
              <a:rPr lang="ja-JP" altLang="en-US" sz="1400" dirty="0">
                <a:solidFill>
                  <a:schemeClr val="tx1"/>
                </a:solidFill>
              </a:rPr>
              <a:t>省庁が連携</a:t>
            </a:r>
            <a:r>
              <a:rPr lang="ja-JP" altLang="en-US" sz="1400" dirty="0" smtClean="0">
                <a:solidFill>
                  <a:schemeClr val="tx1"/>
                </a:solidFill>
              </a:rPr>
              <a:t>して迅速に講じていく。</a:t>
            </a:r>
            <a:endParaRPr lang="ja-JP" altLang="en-US" sz="1400" dirty="0">
              <a:solidFill>
                <a:schemeClr val="tx1"/>
              </a:solidFill>
            </a:endParaRPr>
          </a:p>
        </p:txBody>
      </p:sp>
    </p:spTree>
    <p:extLst>
      <p:ext uri="{BB962C8B-B14F-4D97-AF65-F5344CB8AC3E}">
        <p14:creationId xmlns:p14="http://schemas.microsoft.com/office/powerpoint/2010/main" val="3805966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角丸四角形 36"/>
          <p:cNvSpPr/>
          <p:nvPr/>
        </p:nvSpPr>
        <p:spPr>
          <a:xfrm>
            <a:off x="7729399" y="3619618"/>
            <a:ext cx="2000941" cy="2019728"/>
          </a:xfrm>
          <a:prstGeom prst="roundRect">
            <a:avLst>
              <a:gd name="adj" fmla="val 5878"/>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72000" rIns="72000" rtlCol="0" anchor="t" anchorCtr="0"/>
          <a:lstStyle/>
          <a:p>
            <a:pPr indent="-457200" algn="just"/>
            <a:r>
              <a:rPr lang="ja-JP" altLang="en-US" sz="1050" dirty="0" smtClean="0">
                <a:solidFill>
                  <a:schemeClr val="tx1"/>
                </a:solidFill>
              </a:rPr>
              <a:t>主査     </a:t>
            </a:r>
            <a:r>
              <a:rPr lang="en-US" altLang="ja-JP" sz="1050" dirty="0" smtClean="0">
                <a:solidFill>
                  <a:schemeClr val="tx1"/>
                </a:solidFill>
              </a:rPr>
              <a:t>:  </a:t>
            </a:r>
            <a:r>
              <a:rPr lang="ja-JP" altLang="en-US" sz="1050" dirty="0" smtClean="0">
                <a:solidFill>
                  <a:schemeClr val="tx1"/>
                </a:solidFill>
              </a:rPr>
              <a:t>内閣</a:t>
            </a:r>
            <a:r>
              <a:rPr lang="ja-JP" altLang="en-US" sz="1050" dirty="0">
                <a:solidFill>
                  <a:schemeClr val="tx1"/>
                </a:solidFill>
              </a:rPr>
              <a:t>官房</a:t>
            </a:r>
            <a:r>
              <a:rPr lang="ja-JP" altLang="en-US" sz="1050" dirty="0" smtClean="0">
                <a:solidFill>
                  <a:schemeClr val="tx1"/>
                </a:solidFill>
              </a:rPr>
              <a:t>内閣審議官</a:t>
            </a:r>
            <a:endParaRPr lang="en-US" altLang="ja-JP" sz="1050" dirty="0" smtClean="0">
              <a:solidFill>
                <a:schemeClr val="tx1"/>
              </a:solidFill>
            </a:endParaRPr>
          </a:p>
          <a:p>
            <a:pPr indent="-457200" algn="just"/>
            <a:r>
              <a:rPr lang="en-US" altLang="ja-JP" sz="1050" dirty="0">
                <a:solidFill>
                  <a:schemeClr val="tx1"/>
                </a:solidFill>
              </a:rPr>
              <a:t> </a:t>
            </a:r>
            <a:r>
              <a:rPr lang="en-US" altLang="ja-JP" sz="1050" dirty="0" smtClean="0">
                <a:solidFill>
                  <a:schemeClr val="tx1"/>
                </a:solidFill>
              </a:rPr>
              <a:t>              </a:t>
            </a:r>
            <a:r>
              <a:rPr lang="ja-JP" altLang="en-US" sz="1050" dirty="0" smtClean="0">
                <a:solidFill>
                  <a:schemeClr val="tx1"/>
                </a:solidFill>
              </a:rPr>
              <a:t>（国際感染症対策調整</a:t>
            </a:r>
            <a:endParaRPr lang="en-US" altLang="ja-JP" sz="1050" dirty="0" smtClean="0">
              <a:solidFill>
                <a:schemeClr val="tx1"/>
              </a:solidFill>
            </a:endParaRPr>
          </a:p>
          <a:p>
            <a:pPr indent="-457200" algn="just"/>
            <a:r>
              <a:rPr lang="en-US" altLang="ja-JP" sz="1050" dirty="0">
                <a:solidFill>
                  <a:schemeClr val="tx1"/>
                </a:solidFill>
              </a:rPr>
              <a:t> </a:t>
            </a:r>
            <a:r>
              <a:rPr lang="en-US" altLang="ja-JP" sz="1050" dirty="0" smtClean="0">
                <a:solidFill>
                  <a:schemeClr val="tx1"/>
                </a:solidFill>
              </a:rPr>
              <a:t>               </a:t>
            </a:r>
            <a:r>
              <a:rPr lang="ja-JP" altLang="en-US" sz="1050" dirty="0" smtClean="0">
                <a:solidFill>
                  <a:schemeClr val="tx1"/>
                </a:solidFill>
              </a:rPr>
              <a:t>室長）</a:t>
            </a:r>
            <a:endParaRPr lang="en-US" altLang="ja-JP" sz="1050" dirty="0" smtClean="0">
              <a:solidFill>
                <a:schemeClr val="tx1"/>
              </a:solidFill>
            </a:endParaRPr>
          </a:p>
          <a:p>
            <a:pPr marL="450850" indent="-450850" algn="just">
              <a:tabLst>
                <a:tab pos="433388" algn="l"/>
                <a:tab pos="450850" algn="l"/>
              </a:tabLst>
            </a:pPr>
            <a:r>
              <a:rPr lang="ja-JP" altLang="en-US" sz="1050" dirty="0" smtClean="0">
                <a:solidFill>
                  <a:schemeClr val="tx1"/>
                </a:solidFill>
              </a:rPr>
              <a:t>構成員</a:t>
            </a:r>
            <a:r>
              <a:rPr lang="en-US" altLang="ja-JP" sz="1050" dirty="0" smtClean="0">
                <a:solidFill>
                  <a:schemeClr val="tx1"/>
                </a:solidFill>
              </a:rPr>
              <a:t>:</a:t>
            </a:r>
            <a:r>
              <a:rPr lang="ja-JP" altLang="en-US" sz="1050" dirty="0" smtClean="0">
                <a:solidFill>
                  <a:schemeClr val="tx1"/>
                </a:solidFill>
              </a:rPr>
              <a:t> 内閣官房</a:t>
            </a:r>
            <a:r>
              <a:rPr lang="ja-JP" altLang="en-US" sz="1050" dirty="0">
                <a:solidFill>
                  <a:schemeClr val="tx1"/>
                </a:solidFill>
              </a:rPr>
              <a:t>（</a:t>
            </a:r>
            <a:r>
              <a:rPr lang="ja-JP" altLang="en-US" sz="1050" dirty="0" smtClean="0">
                <a:solidFill>
                  <a:schemeClr val="tx1"/>
                </a:solidFill>
              </a:rPr>
              <a:t>健康・医療戦略室）、外務省</a:t>
            </a:r>
            <a:r>
              <a:rPr lang="ja-JP" altLang="en-US" sz="1050" dirty="0">
                <a:solidFill>
                  <a:schemeClr val="tx1"/>
                </a:solidFill>
              </a:rPr>
              <a:t>、文部科学省、厚生労働省</a:t>
            </a:r>
            <a:r>
              <a:rPr lang="ja-JP" altLang="en-US" sz="1050" dirty="0" smtClean="0">
                <a:solidFill>
                  <a:schemeClr val="tx1"/>
                </a:solidFill>
              </a:rPr>
              <a:t>、国土交通省の</a:t>
            </a:r>
            <a:r>
              <a:rPr lang="ja-JP" altLang="en-US" sz="1050" dirty="0">
                <a:solidFill>
                  <a:schemeClr val="tx1"/>
                </a:solidFill>
              </a:rPr>
              <a:t>関係審議官級</a:t>
            </a:r>
            <a:endParaRPr lang="en-US" altLang="ja-JP" sz="1050" dirty="0">
              <a:solidFill>
                <a:schemeClr val="tx1"/>
              </a:solidFill>
            </a:endParaRPr>
          </a:p>
          <a:p>
            <a:pPr marL="92075" indent="-92075" algn="just">
              <a:spcBef>
                <a:spcPts val="600"/>
              </a:spcBef>
              <a:tabLst>
                <a:tab pos="433388" algn="l"/>
                <a:tab pos="450850" algn="l"/>
              </a:tabLst>
            </a:pPr>
            <a:r>
              <a:rPr lang="ja-JP" altLang="en-US" sz="1050" dirty="0" smtClean="0">
                <a:solidFill>
                  <a:schemeClr val="tx1"/>
                </a:solidFill>
              </a:rPr>
              <a:t>■ジカ熱に</a:t>
            </a:r>
            <a:r>
              <a:rPr lang="ja-JP" altLang="en-US" sz="1050" dirty="0">
                <a:solidFill>
                  <a:schemeClr val="tx1"/>
                </a:solidFill>
              </a:rPr>
              <a:t>関する対策の総合的な推進に係る関係機関の検討・調整の</a:t>
            </a:r>
            <a:r>
              <a:rPr lang="ja-JP" altLang="en-US" sz="1050" dirty="0" smtClean="0">
                <a:solidFill>
                  <a:schemeClr val="tx1"/>
                </a:solidFill>
              </a:rPr>
              <a:t>促進</a:t>
            </a:r>
            <a:endParaRPr lang="en-US" altLang="ja-JP" sz="1050" dirty="0">
              <a:solidFill>
                <a:schemeClr val="tx1"/>
              </a:solidFill>
            </a:endParaRPr>
          </a:p>
        </p:txBody>
      </p:sp>
      <p:grpSp>
        <p:nvGrpSpPr>
          <p:cNvPr id="3" name="グループ化 2"/>
          <p:cNvGrpSpPr/>
          <p:nvPr/>
        </p:nvGrpSpPr>
        <p:grpSpPr>
          <a:xfrm>
            <a:off x="941472" y="5307207"/>
            <a:ext cx="3636000" cy="315849"/>
            <a:chOff x="2204270" y="4320481"/>
            <a:chExt cx="4968049" cy="108000"/>
          </a:xfrm>
        </p:grpSpPr>
        <p:cxnSp>
          <p:nvCxnSpPr>
            <p:cNvPr id="13" name="直線コネクタ 12"/>
            <p:cNvCxnSpPr/>
            <p:nvPr/>
          </p:nvCxnSpPr>
          <p:spPr>
            <a:xfrm flipH="1" flipV="1">
              <a:off x="2204270" y="4323321"/>
              <a:ext cx="4968049" cy="2610"/>
            </a:xfrm>
            <a:prstGeom prst="line">
              <a:avLst/>
            </a:prstGeom>
            <a:ln w="38100"/>
          </p:spPr>
          <p:style>
            <a:lnRef idx="1">
              <a:schemeClr val="dk1"/>
            </a:lnRef>
            <a:fillRef idx="0">
              <a:schemeClr val="dk1"/>
            </a:fillRef>
            <a:effectRef idx="0">
              <a:schemeClr val="dk1"/>
            </a:effectRef>
            <a:fontRef idx="minor">
              <a:schemeClr val="tx1"/>
            </a:fontRef>
          </p:style>
        </p:cxnSp>
        <p:cxnSp>
          <p:nvCxnSpPr>
            <p:cNvPr id="22" name="直線コネクタ 21"/>
            <p:cNvCxnSpPr/>
            <p:nvPr/>
          </p:nvCxnSpPr>
          <p:spPr>
            <a:xfrm>
              <a:off x="2218291" y="4320481"/>
              <a:ext cx="1" cy="108000"/>
            </a:xfrm>
            <a:prstGeom prst="line">
              <a:avLst/>
            </a:prstGeom>
            <a:ln w="38100"/>
          </p:spPr>
          <p:style>
            <a:lnRef idx="1">
              <a:schemeClr val="dk1"/>
            </a:lnRef>
            <a:fillRef idx="0">
              <a:schemeClr val="dk1"/>
            </a:fillRef>
            <a:effectRef idx="0">
              <a:schemeClr val="dk1"/>
            </a:effectRef>
            <a:fontRef idx="minor">
              <a:schemeClr val="tx1"/>
            </a:fontRef>
          </p:style>
        </p:cxnSp>
        <p:cxnSp>
          <p:nvCxnSpPr>
            <p:cNvPr id="27" name="直線コネクタ 26"/>
            <p:cNvCxnSpPr/>
            <p:nvPr/>
          </p:nvCxnSpPr>
          <p:spPr>
            <a:xfrm>
              <a:off x="7158298" y="4320481"/>
              <a:ext cx="1" cy="108000"/>
            </a:xfrm>
            <a:prstGeom prst="line">
              <a:avLst/>
            </a:prstGeom>
            <a:ln w="38100"/>
          </p:spPr>
          <p:style>
            <a:lnRef idx="1">
              <a:schemeClr val="dk1"/>
            </a:lnRef>
            <a:fillRef idx="0">
              <a:schemeClr val="dk1"/>
            </a:fillRef>
            <a:effectRef idx="0">
              <a:schemeClr val="dk1"/>
            </a:effectRef>
            <a:fontRef idx="minor">
              <a:schemeClr val="tx1"/>
            </a:fontRef>
          </p:style>
        </p:cxnSp>
      </p:grpSp>
      <p:sp>
        <p:nvSpPr>
          <p:cNvPr id="19" name="額縁 18"/>
          <p:cNvSpPr/>
          <p:nvPr/>
        </p:nvSpPr>
        <p:spPr>
          <a:xfrm>
            <a:off x="381000" y="107529"/>
            <a:ext cx="9144000" cy="504000"/>
          </a:xfrm>
          <a:prstGeom prst="bevel">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（参考）　国際的</a:t>
            </a:r>
            <a:r>
              <a:rPr lang="ja-JP" altLang="en-US" b="1" dirty="0">
                <a:solidFill>
                  <a:schemeClr val="tx1"/>
                </a:solidFill>
              </a:rPr>
              <a:t>に脅威となる感染症対策の推進</a:t>
            </a:r>
            <a:r>
              <a:rPr lang="ja-JP" altLang="en-US" b="1" dirty="0" smtClean="0">
                <a:solidFill>
                  <a:schemeClr val="tx1"/>
                </a:solidFill>
              </a:rPr>
              <a:t>体制</a:t>
            </a:r>
            <a:endParaRPr lang="ja-JP" altLang="en-US" b="1" dirty="0">
              <a:solidFill>
                <a:schemeClr val="tx1"/>
              </a:solidFill>
            </a:endParaRPr>
          </a:p>
        </p:txBody>
      </p:sp>
      <p:cxnSp>
        <p:nvCxnSpPr>
          <p:cNvPr id="11" name="直線コネクタ 10"/>
          <p:cNvCxnSpPr/>
          <p:nvPr/>
        </p:nvCxnSpPr>
        <p:spPr>
          <a:xfrm>
            <a:off x="2731435" y="2628920"/>
            <a:ext cx="37502" cy="2905574"/>
          </a:xfrm>
          <a:prstGeom prst="line">
            <a:avLst/>
          </a:prstGeom>
          <a:ln w="38100"/>
        </p:spPr>
        <p:style>
          <a:lnRef idx="1">
            <a:schemeClr val="dk1"/>
          </a:lnRef>
          <a:fillRef idx="0">
            <a:schemeClr val="dk1"/>
          </a:fillRef>
          <a:effectRef idx="0">
            <a:schemeClr val="dk1"/>
          </a:effectRef>
          <a:fontRef idx="minor">
            <a:schemeClr val="tx1"/>
          </a:fontRef>
        </p:style>
      </p:cxnSp>
      <p:sp>
        <p:nvSpPr>
          <p:cNvPr id="54" name="右中かっこ 53"/>
          <p:cNvSpPr/>
          <p:nvPr/>
        </p:nvSpPr>
        <p:spPr>
          <a:xfrm rot="5400000">
            <a:off x="5054339" y="1382962"/>
            <a:ext cx="178322" cy="9525000"/>
          </a:xfrm>
          <a:prstGeom prst="rightBrace">
            <a:avLst>
              <a:gd name="adj1" fmla="val 8333"/>
              <a:gd name="adj2" fmla="val 50411"/>
            </a:avLst>
          </a:prstGeom>
          <a:ln w="19050">
            <a:solidFill>
              <a:schemeClr val="accent5"/>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097"/>
          </a:p>
        </p:txBody>
      </p:sp>
      <p:sp>
        <p:nvSpPr>
          <p:cNvPr id="6" name="正方形/長方形 5"/>
          <p:cNvSpPr/>
          <p:nvPr/>
        </p:nvSpPr>
        <p:spPr>
          <a:xfrm>
            <a:off x="548036" y="1268190"/>
            <a:ext cx="8853079" cy="1345485"/>
          </a:xfrm>
          <a:prstGeom prst="rect">
            <a:avLst/>
          </a:prstGeom>
          <a:solidFill>
            <a:schemeClr val="bg1"/>
          </a:solid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chorCtr="0"/>
          <a:lstStyle/>
          <a:p>
            <a:r>
              <a:rPr lang="ja-JP" altLang="en-US" sz="1200" dirty="0">
                <a:solidFill>
                  <a:schemeClr val="tx1"/>
                </a:solidFill>
              </a:rPr>
              <a:t>主宰　　 ：　内閣総理大臣</a:t>
            </a:r>
            <a:endParaRPr lang="en-US" altLang="ja-JP" sz="1200" dirty="0">
              <a:solidFill>
                <a:schemeClr val="tx1"/>
              </a:solidFill>
            </a:endParaRPr>
          </a:p>
          <a:p>
            <a:pPr marL="434355" indent="-434355"/>
            <a:r>
              <a:rPr lang="ja-JP" altLang="en-US" sz="1200" dirty="0">
                <a:solidFill>
                  <a:schemeClr val="tx1"/>
                </a:solidFill>
              </a:rPr>
              <a:t>構成員　：　総務大臣、法務大臣、外務大臣、財務大臣、文部科学大臣、厚生労働大臣、農林水産大臣、経済産業大臣、国土交通大臣、環境大臣、防衛大臣</a:t>
            </a:r>
            <a:r>
              <a:rPr lang="ja-JP" altLang="en-US" sz="1200" dirty="0" smtClean="0">
                <a:solidFill>
                  <a:schemeClr val="tx1"/>
                </a:solidFill>
              </a:rPr>
              <a:t>、内閣府</a:t>
            </a:r>
            <a:r>
              <a:rPr lang="ja-JP" altLang="en-US" sz="1200" dirty="0">
                <a:solidFill>
                  <a:schemeClr val="tx1"/>
                </a:solidFill>
              </a:rPr>
              <a:t>特命担当大臣（消費者及び食品安全</a:t>
            </a:r>
            <a:r>
              <a:rPr lang="ja-JP" altLang="en-US" sz="1200" dirty="0" smtClean="0">
                <a:solidFill>
                  <a:schemeClr val="tx1"/>
                </a:solidFill>
              </a:rPr>
              <a:t>）、国家</a:t>
            </a:r>
            <a:r>
              <a:rPr lang="ja-JP" altLang="en-US" sz="1200" dirty="0">
                <a:solidFill>
                  <a:schemeClr val="tx1"/>
                </a:solidFill>
              </a:rPr>
              <a:t>公安委員会委員長、健康・医療戦略担当大臣</a:t>
            </a:r>
            <a:r>
              <a:rPr lang="ja-JP" altLang="en-US" sz="1200" dirty="0" smtClean="0">
                <a:solidFill>
                  <a:schemeClr val="tx1"/>
                </a:solidFill>
              </a:rPr>
              <a:t>及び</a:t>
            </a:r>
            <a:endParaRPr lang="en-US" altLang="ja-JP" sz="1200" dirty="0" smtClean="0">
              <a:solidFill>
                <a:schemeClr val="tx1"/>
              </a:solidFill>
            </a:endParaRPr>
          </a:p>
          <a:p>
            <a:pPr marL="434355" indent="-434355"/>
            <a:r>
              <a:rPr lang="ja-JP" altLang="en-US" sz="1200" dirty="0">
                <a:solidFill>
                  <a:schemeClr val="tx1"/>
                </a:solidFill>
              </a:rPr>
              <a:t>　</a:t>
            </a:r>
            <a:r>
              <a:rPr lang="ja-JP" altLang="en-US" sz="1200" dirty="0" smtClean="0">
                <a:solidFill>
                  <a:schemeClr val="tx1"/>
                </a:solidFill>
              </a:rPr>
              <a:t>　　　 内閣</a:t>
            </a:r>
            <a:r>
              <a:rPr lang="ja-JP" altLang="en-US" sz="1200" dirty="0">
                <a:solidFill>
                  <a:schemeClr val="tx1"/>
                </a:solidFill>
              </a:rPr>
              <a:t>官房長官</a:t>
            </a:r>
            <a:endParaRPr lang="en-US" altLang="ja-JP" sz="1200" dirty="0">
              <a:solidFill>
                <a:schemeClr val="tx1"/>
              </a:solidFill>
            </a:endParaRPr>
          </a:p>
          <a:p>
            <a:pPr marL="434355" indent="-434355">
              <a:spcBef>
                <a:spcPts val="300"/>
              </a:spcBef>
            </a:pPr>
            <a:r>
              <a:rPr lang="ja-JP" altLang="en-US" sz="1200" dirty="0">
                <a:solidFill>
                  <a:schemeClr val="tx1"/>
                </a:solidFill>
              </a:rPr>
              <a:t>■国際的に脅威となる感染症対策の総合的な推進</a:t>
            </a:r>
            <a:endParaRPr lang="en-US" altLang="ja-JP" sz="1200" dirty="0">
              <a:solidFill>
                <a:schemeClr val="tx1"/>
              </a:solidFill>
            </a:endParaRPr>
          </a:p>
          <a:p>
            <a:pPr marL="270867" indent="-164455">
              <a:buFont typeface="Wingdings" panose="05000000000000000000" pitchFamily="2" charset="2"/>
              <a:buChar char="ü"/>
            </a:pPr>
            <a:r>
              <a:rPr lang="ja-JP" altLang="en-US" sz="1200" dirty="0">
                <a:solidFill>
                  <a:schemeClr val="tx1"/>
                </a:solidFill>
              </a:rPr>
              <a:t>国際的に脅威となる感染症対策の強化に関する基本方針の策定</a:t>
            </a:r>
            <a:endParaRPr lang="en-US" altLang="ja-JP" sz="1200" dirty="0">
              <a:solidFill>
                <a:schemeClr val="tx1"/>
              </a:solidFill>
            </a:endParaRPr>
          </a:p>
          <a:p>
            <a:pPr marL="270867" indent="-164455">
              <a:buFont typeface="Wingdings" panose="05000000000000000000" pitchFamily="2" charset="2"/>
              <a:buChar char="ü"/>
            </a:pPr>
            <a:r>
              <a:rPr lang="ja-JP" altLang="en-US" sz="1200" dirty="0">
                <a:solidFill>
                  <a:schemeClr val="tx1"/>
                </a:solidFill>
              </a:rPr>
              <a:t>上記基本方針に基づく基本計画の策定　　　　　等</a:t>
            </a:r>
            <a:endParaRPr lang="en-US" altLang="ja-JP" sz="1200" dirty="0">
              <a:solidFill>
                <a:schemeClr val="tx1"/>
              </a:solidFill>
            </a:endParaRPr>
          </a:p>
        </p:txBody>
      </p:sp>
      <p:sp>
        <p:nvSpPr>
          <p:cNvPr id="17" name="角丸四角形 16"/>
          <p:cNvSpPr/>
          <p:nvPr/>
        </p:nvSpPr>
        <p:spPr>
          <a:xfrm>
            <a:off x="293400" y="3263677"/>
            <a:ext cx="4985679" cy="1910924"/>
          </a:xfrm>
          <a:prstGeom prst="roundRect">
            <a:avLst>
              <a:gd name="adj" fmla="val 8429"/>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r>
              <a:rPr lang="ja-JP" altLang="en-US" sz="1050" dirty="0">
                <a:solidFill>
                  <a:schemeClr val="tx1"/>
                </a:solidFill>
              </a:rPr>
              <a:t>チーム長　　　：　内閣総理大臣補佐官</a:t>
            </a:r>
            <a:endParaRPr lang="en-US" altLang="ja-JP" sz="1050" dirty="0">
              <a:solidFill>
                <a:schemeClr val="tx1"/>
              </a:solidFill>
            </a:endParaRPr>
          </a:p>
          <a:p>
            <a:r>
              <a:rPr lang="ja-JP" altLang="en-US" sz="1050" dirty="0">
                <a:solidFill>
                  <a:schemeClr val="tx1"/>
                </a:solidFill>
              </a:rPr>
              <a:t>副チーム長　 ：　内閣危機管理監</a:t>
            </a:r>
            <a:endParaRPr lang="en-US" altLang="ja-JP" sz="1050" dirty="0">
              <a:solidFill>
                <a:schemeClr val="tx1"/>
              </a:solidFill>
            </a:endParaRPr>
          </a:p>
          <a:p>
            <a:pPr marL="901700" indent="-901700">
              <a:tabLst>
                <a:tab pos="434355" algn="l"/>
              </a:tabLst>
            </a:pPr>
            <a:r>
              <a:rPr lang="ja-JP" altLang="en-US" sz="1050" dirty="0">
                <a:solidFill>
                  <a:schemeClr val="tx1"/>
                </a:solidFill>
              </a:rPr>
              <a:t>構成員　　　　：　内閣官房副長官補（内政担当）、内閣官房副長官補（外政担当）</a:t>
            </a:r>
            <a:r>
              <a:rPr lang="ja-JP" altLang="en-US" sz="1050" dirty="0" smtClean="0">
                <a:solidFill>
                  <a:schemeClr val="tx1"/>
                </a:solidFill>
              </a:rPr>
              <a:t>、</a:t>
            </a:r>
            <a:endParaRPr lang="en-US" altLang="ja-JP" sz="1050" dirty="0" smtClean="0">
              <a:solidFill>
                <a:schemeClr val="tx1"/>
              </a:solidFill>
            </a:endParaRPr>
          </a:p>
          <a:p>
            <a:pPr marL="901700" indent="-901700">
              <a:tabLst>
                <a:tab pos="434355" algn="l"/>
              </a:tabLst>
            </a:pPr>
            <a:r>
              <a:rPr lang="ja-JP" altLang="en-US" sz="1050" dirty="0">
                <a:solidFill>
                  <a:schemeClr val="tx1"/>
                </a:solidFill>
              </a:rPr>
              <a:t>　</a:t>
            </a:r>
            <a:r>
              <a:rPr lang="ja-JP" altLang="en-US" sz="1050" dirty="0" smtClean="0">
                <a:solidFill>
                  <a:schemeClr val="tx1"/>
                </a:solidFill>
              </a:rPr>
              <a:t>　　　　　　　　　内閣</a:t>
            </a:r>
            <a:r>
              <a:rPr lang="ja-JP" altLang="en-US" sz="1050" dirty="0">
                <a:solidFill>
                  <a:schemeClr val="tx1"/>
                </a:solidFill>
              </a:rPr>
              <a:t>官房副長官補（事態対処・危機管理担当）のほか、内閣官房</a:t>
            </a:r>
            <a:r>
              <a:rPr lang="ja-JP" altLang="en-US" sz="1050" dirty="0" smtClean="0">
                <a:solidFill>
                  <a:schemeClr val="tx1"/>
                </a:solidFill>
              </a:rPr>
              <a:t>、内閣府（食品安全委員会）、警察庁</a:t>
            </a:r>
            <a:r>
              <a:rPr lang="ja-JP" altLang="en-US" sz="1050" dirty="0">
                <a:solidFill>
                  <a:schemeClr val="tx1"/>
                </a:solidFill>
              </a:rPr>
              <a:t>、消防庁、法務省、外務省、財務省、文部科学省、厚生労働省、農林水産省、経済産業省、国土交通省、海上保安庁、環境省、防衛省の関係局長</a:t>
            </a:r>
            <a:endParaRPr lang="en-US" altLang="ja-JP" sz="600" dirty="0">
              <a:solidFill>
                <a:schemeClr val="tx1"/>
              </a:solidFill>
            </a:endParaRPr>
          </a:p>
          <a:p>
            <a:pPr marL="706190" indent="-706190">
              <a:spcBef>
                <a:spcPts val="300"/>
              </a:spcBef>
              <a:tabLst>
                <a:tab pos="434355" algn="l"/>
              </a:tabLst>
            </a:pPr>
            <a:r>
              <a:rPr lang="ja-JP" altLang="en-US" sz="1050" dirty="0">
                <a:solidFill>
                  <a:schemeClr val="tx1"/>
                </a:solidFill>
              </a:rPr>
              <a:t>■国際的に脅威となる感染症対策の総合的な推進に係る関係省庁間の緊密な連携の確保</a:t>
            </a:r>
            <a:endParaRPr lang="en-US" altLang="ja-JP" sz="1050" dirty="0">
              <a:solidFill>
                <a:schemeClr val="tx1"/>
              </a:solidFill>
            </a:endParaRPr>
          </a:p>
          <a:p>
            <a:pPr marL="167357" indent="-111249">
              <a:buFont typeface="Wingdings" panose="05000000000000000000" pitchFamily="2" charset="2"/>
              <a:buChar char="ü"/>
              <a:tabLst>
                <a:tab pos="434355" algn="l"/>
              </a:tabLst>
            </a:pPr>
            <a:r>
              <a:rPr lang="ja-JP" altLang="en-US" sz="1050" dirty="0">
                <a:solidFill>
                  <a:schemeClr val="tx1"/>
                </a:solidFill>
              </a:rPr>
              <a:t>　関係省庁における取組の強化・連携すべき事項の検討・対応の促進</a:t>
            </a:r>
            <a:endParaRPr lang="en-US" altLang="ja-JP" sz="1050" dirty="0">
              <a:solidFill>
                <a:schemeClr val="tx1"/>
              </a:solidFill>
            </a:endParaRPr>
          </a:p>
          <a:p>
            <a:pPr marL="167357" indent="-111249">
              <a:buFont typeface="Wingdings" panose="05000000000000000000" pitchFamily="2" charset="2"/>
              <a:buChar char="ü"/>
              <a:tabLst>
                <a:tab pos="434355" algn="l"/>
              </a:tabLst>
            </a:pPr>
            <a:r>
              <a:rPr lang="ja-JP" altLang="en-US" sz="1050" dirty="0">
                <a:solidFill>
                  <a:schemeClr val="tx1"/>
                </a:solidFill>
              </a:rPr>
              <a:t>　基本方針に基づく基本計画の策定に当たっての関係省庁間の総合調整　　　等</a:t>
            </a:r>
          </a:p>
        </p:txBody>
      </p:sp>
      <p:sp>
        <p:nvSpPr>
          <p:cNvPr id="28" name="正方形/長方形 27"/>
          <p:cNvSpPr/>
          <p:nvPr/>
        </p:nvSpPr>
        <p:spPr>
          <a:xfrm>
            <a:off x="1366916" y="6478393"/>
            <a:ext cx="7117025" cy="252000"/>
          </a:xfrm>
          <a:prstGeom prst="rect">
            <a:avLst/>
          </a:prstGeom>
          <a:solidFill>
            <a:schemeClr val="bg1"/>
          </a:solidFill>
          <a:ln w="28575"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HG丸ｺﾞｼｯｸM-PRO" panose="020F0600000000000000" pitchFamily="50" charset="-128"/>
                <a:ea typeface="HG丸ｺﾞｼｯｸM-PRO" panose="020F0600000000000000" pitchFamily="50" charset="-128"/>
              </a:rPr>
              <a:t>内閣官房　国際感染症対策調整室</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2" name="正方形/長方形 31"/>
          <p:cNvSpPr/>
          <p:nvPr/>
        </p:nvSpPr>
        <p:spPr>
          <a:xfrm>
            <a:off x="2832098" y="6264198"/>
            <a:ext cx="4169807" cy="216000"/>
          </a:xfrm>
          <a:prstGeom prst="rect">
            <a:avLst/>
          </a:prstGeom>
          <a:solidFill>
            <a:schemeClr val="bg1"/>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事務局</a:t>
            </a:r>
          </a:p>
        </p:txBody>
      </p:sp>
      <p:sp>
        <p:nvSpPr>
          <p:cNvPr id="9" name="正方形/長方形 8"/>
          <p:cNvSpPr/>
          <p:nvPr/>
        </p:nvSpPr>
        <p:spPr>
          <a:xfrm>
            <a:off x="702649" y="2891766"/>
            <a:ext cx="4169807" cy="356665"/>
          </a:xfrm>
          <a:prstGeom prst="rect">
            <a:avLst/>
          </a:prstGeom>
          <a:solidFill>
            <a:schemeClr val="bg1"/>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国際的に脅威となる感染症対策推進チーム</a:t>
            </a:r>
          </a:p>
        </p:txBody>
      </p:sp>
      <p:sp>
        <p:nvSpPr>
          <p:cNvPr id="7" name="正方形/長方形 6"/>
          <p:cNvSpPr/>
          <p:nvPr/>
        </p:nvSpPr>
        <p:spPr>
          <a:xfrm>
            <a:off x="2840062" y="860878"/>
            <a:ext cx="4169807" cy="360000"/>
          </a:xfrm>
          <a:prstGeom prst="rect">
            <a:avLst/>
          </a:prstGeom>
          <a:solidFill>
            <a:schemeClr val="bg1"/>
          </a:solidFill>
          <a:ln w="57150" cmpd="dbl">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国際的に脅威となる感染症対策関係閣僚会議</a:t>
            </a:r>
          </a:p>
        </p:txBody>
      </p:sp>
      <p:cxnSp>
        <p:nvCxnSpPr>
          <p:cNvPr id="29" name="直線コネクタ 28"/>
          <p:cNvCxnSpPr/>
          <p:nvPr/>
        </p:nvCxnSpPr>
        <p:spPr>
          <a:xfrm flipH="1">
            <a:off x="4858725" y="3029120"/>
            <a:ext cx="3869071" cy="1510"/>
          </a:xfrm>
          <a:prstGeom prst="line">
            <a:avLst/>
          </a:prstGeom>
          <a:ln w="38100"/>
        </p:spPr>
        <p:style>
          <a:lnRef idx="1">
            <a:schemeClr val="dk1"/>
          </a:lnRef>
          <a:fillRef idx="0">
            <a:schemeClr val="dk1"/>
          </a:fillRef>
          <a:effectRef idx="0">
            <a:schemeClr val="dk1"/>
          </a:effectRef>
          <a:fontRef idx="minor">
            <a:schemeClr val="tx1"/>
          </a:fontRef>
        </p:style>
      </p:cxnSp>
      <p:cxnSp>
        <p:nvCxnSpPr>
          <p:cNvPr id="31" name="直線コネクタ 30"/>
          <p:cNvCxnSpPr/>
          <p:nvPr/>
        </p:nvCxnSpPr>
        <p:spPr>
          <a:xfrm>
            <a:off x="6483259" y="3016359"/>
            <a:ext cx="0" cy="648000"/>
          </a:xfrm>
          <a:prstGeom prst="line">
            <a:avLst/>
          </a:prstGeom>
          <a:ln w="38100"/>
        </p:spPr>
        <p:style>
          <a:lnRef idx="1">
            <a:schemeClr val="dk1"/>
          </a:lnRef>
          <a:fillRef idx="0">
            <a:schemeClr val="dk1"/>
          </a:fillRef>
          <a:effectRef idx="0">
            <a:schemeClr val="dk1"/>
          </a:effectRef>
          <a:fontRef idx="minor">
            <a:schemeClr val="tx1"/>
          </a:fontRef>
        </p:style>
      </p:cxnSp>
      <p:sp>
        <p:nvSpPr>
          <p:cNvPr id="25" name="角丸四角形 24"/>
          <p:cNvSpPr/>
          <p:nvPr/>
        </p:nvSpPr>
        <p:spPr>
          <a:xfrm>
            <a:off x="5466206" y="3587758"/>
            <a:ext cx="2061387" cy="2220828"/>
          </a:xfrm>
          <a:prstGeom prst="roundRect">
            <a:avLst>
              <a:gd name="adj" fmla="val 8429"/>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lIns="72000" rIns="72000" rtlCol="0" anchor="ctr" anchorCtr="0"/>
          <a:lstStyle/>
          <a:p>
            <a:pPr indent="-457200" algn="just"/>
            <a:r>
              <a:rPr lang="ja-JP" altLang="en-US" sz="1050" dirty="0" smtClean="0">
                <a:solidFill>
                  <a:schemeClr val="tx1"/>
                </a:solidFill>
              </a:rPr>
              <a:t>主査    </a:t>
            </a:r>
            <a:r>
              <a:rPr lang="en-US" altLang="ja-JP" sz="1050" dirty="0" smtClean="0">
                <a:solidFill>
                  <a:schemeClr val="tx1"/>
                </a:solidFill>
              </a:rPr>
              <a:t>:  </a:t>
            </a:r>
            <a:r>
              <a:rPr lang="ja-JP" altLang="en-US" sz="1050" dirty="0" smtClean="0">
                <a:solidFill>
                  <a:schemeClr val="tx1"/>
                </a:solidFill>
              </a:rPr>
              <a:t>内閣</a:t>
            </a:r>
            <a:r>
              <a:rPr lang="ja-JP" altLang="en-US" sz="1050" dirty="0">
                <a:solidFill>
                  <a:schemeClr val="tx1"/>
                </a:solidFill>
              </a:rPr>
              <a:t>官房</a:t>
            </a:r>
            <a:r>
              <a:rPr lang="ja-JP" altLang="en-US" sz="1050" dirty="0" smtClean="0">
                <a:solidFill>
                  <a:schemeClr val="tx1"/>
                </a:solidFill>
              </a:rPr>
              <a:t>内閣審議官  </a:t>
            </a:r>
            <a:endParaRPr lang="en-US" altLang="ja-JP" sz="1050" dirty="0" smtClean="0">
              <a:solidFill>
                <a:schemeClr val="tx1"/>
              </a:solidFill>
            </a:endParaRPr>
          </a:p>
          <a:p>
            <a:pPr indent="-457200" algn="just"/>
            <a:r>
              <a:rPr lang="en-US" altLang="ja-JP" sz="1050" dirty="0">
                <a:solidFill>
                  <a:schemeClr val="tx1"/>
                </a:solidFill>
              </a:rPr>
              <a:t> </a:t>
            </a:r>
            <a:r>
              <a:rPr lang="en-US" altLang="ja-JP" sz="1050" dirty="0" smtClean="0">
                <a:solidFill>
                  <a:schemeClr val="tx1"/>
                </a:solidFill>
              </a:rPr>
              <a:t>              </a:t>
            </a:r>
            <a:r>
              <a:rPr lang="ja-JP" altLang="en-US" sz="1050" dirty="0" smtClean="0">
                <a:solidFill>
                  <a:schemeClr val="tx1"/>
                </a:solidFill>
              </a:rPr>
              <a:t>（国際感染症対策調整</a:t>
            </a:r>
            <a:r>
              <a:rPr lang="en-US" altLang="ja-JP" sz="1050" dirty="0" smtClean="0">
                <a:solidFill>
                  <a:schemeClr val="tx1"/>
                </a:solidFill>
              </a:rPr>
              <a:t>      </a:t>
            </a:r>
          </a:p>
          <a:p>
            <a:pPr indent="-457200" algn="just"/>
            <a:r>
              <a:rPr lang="en-US" altLang="ja-JP" sz="1050" dirty="0">
                <a:solidFill>
                  <a:schemeClr val="tx1"/>
                </a:solidFill>
              </a:rPr>
              <a:t> </a:t>
            </a:r>
            <a:r>
              <a:rPr lang="en-US" altLang="ja-JP" sz="1050" dirty="0" smtClean="0">
                <a:solidFill>
                  <a:schemeClr val="tx1"/>
                </a:solidFill>
              </a:rPr>
              <a:t>               </a:t>
            </a:r>
            <a:r>
              <a:rPr lang="ja-JP" altLang="en-US" sz="1050" dirty="0" smtClean="0">
                <a:solidFill>
                  <a:schemeClr val="tx1"/>
                </a:solidFill>
              </a:rPr>
              <a:t>室長</a:t>
            </a:r>
            <a:r>
              <a:rPr lang="ja-JP" altLang="en-US" sz="1050" dirty="0">
                <a:solidFill>
                  <a:schemeClr val="tx1"/>
                </a:solidFill>
              </a:rPr>
              <a:t>）</a:t>
            </a:r>
            <a:endParaRPr lang="en-US" altLang="ja-JP" sz="1050" dirty="0">
              <a:solidFill>
                <a:schemeClr val="tx1"/>
              </a:solidFill>
            </a:endParaRPr>
          </a:p>
          <a:p>
            <a:pPr marL="450850" indent="-450850" algn="just">
              <a:tabLst>
                <a:tab pos="433388" algn="l"/>
                <a:tab pos="450850" algn="l"/>
              </a:tabLst>
            </a:pPr>
            <a:r>
              <a:rPr lang="ja-JP" altLang="en-US" sz="1050" dirty="0" smtClean="0">
                <a:solidFill>
                  <a:schemeClr val="tx1"/>
                </a:solidFill>
              </a:rPr>
              <a:t>構成員</a:t>
            </a:r>
            <a:r>
              <a:rPr lang="en-US" altLang="ja-JP" sz="1050" dirty="0" smtClean="0">
                <a:solidFill>
                  <a:schemeClr val="tx1"/>
                </a:solidFill>
              </a:rPr>
              <a:t>:</a:t>
            </a:r>
            <a:r>
              <a:rPr lang="ja-JP" altLang="en-US" sz="1050" dirty="0" smtClean="0">
                <a:solidFill>
                  <a:schemeClr val="tx1"/>
                </a:solidFill>
              </a:rPr>
              <a:t> 内閣官房</a:t>
            </a:r>
            <a:r>
              <a:rPr lang="ja-JP" altLang="en-US" sz="1050" dirty="0">
                <a:solidFill>
                  <a:schemeClr val="tx1"/>
                </a:solidFill>
              </a:rPr>
              <a:t>（</a:t>
            </a:r>
            <a:r>
              <a:rPr lang="ja-JP" altLang="en-US" sz="1050" dirty="0" smtClean="0">
                <a:solidFill>
                  <a:schemeClr val="tx1"/>
                </a:solidFill>
              </a:rPr>
              <a:t>健康・医療戦略室）、内閣府（食品</a:t>
            </a:r>
            <a:r>
              <a:rPr lang="ja-JP" altLang="en-US" sz="1050" dirty="0">
                <a:solidFill>
                  <a:schemeClr val="tx1"/>
                </a:solidFill>
              </a:rPr>
              <a:t>安全委員会）、外務省、文部科学省、厚生労働省、農林</a:t>
            </a:r>
            <a:r>
              <a:rPr lang="ja-JP" altLang="en-US" sz="1050" dirty="0" smtClean="0">
                <a:solidFill>
                  <a:schemeClr val="tx1"/>
                </a:solidFill>
              </a:rPr>
              <a:t>水産省の</a:t>
            </a:r>
            <a:r>
              <a:rPr lang="ja-JP" altLang="en-US" sz="1050" dirty="0">
                <a:solidFill>
                  <a:schemeClr val="tx1"/>
                </a:solidFill>
              </a:rPr>
              <a:t>関係審議官級</a:t>
            </a:r>
            <a:endParaRPr lang="en-US" altLang="ja-JP" sz="1050" dirty="0">
              <a:solidFill>
                <a:schemeClr val="tx1"/>
              </a:solidFill>
            </a:endParaRPr>
          </a:p>
          <a:p>
            <a:pPr marL="92075" indent="-92075" algn="just">
              <a:spcBef>
                <a:spcPts val="600"/>
              </a:spcBef>
              <a:tabLst>
                <a:tab pos="433388" algn="l"/>
                <a:tab pos="450850" algn="l"/>
              </a:tabLst>
            </a:pPr>
            <a:r>
              <a:rPr lang="ja-JP" altLang="en-US" sz="1050" dirty="0">
                <a:solidFill>
                  <a:schemeClr val="tx1"/>
                </a:solidFill>
              </a:rPr>
              <a:t>■薬剤耐性に関する対策の総合的な推進に係る関係機関の検討・調整の</a:t>
            </a:r>
            <a:r>
              <a:rPr lang="ja-JP" altLang="en-US" sz="1050" dirty="0" smtClean="0">
                <a:solidFill>
                  <a:schemeClr val="tx1"/>
                </a:solidFill>
              </a:rPr>
              <a:t>促進</a:t>
            </a:r>
            <a:endParaRPr lang="en-US" altLang="ja-JP" sz="1050" dirty="0">
              <a:solidFill>
                <a:schemeClr val="tx1"/>
              </a:solidFill>
            </a:endParaRPr>
          </a:p>
        </p:txBody>
      </p:sp>
      <p:sp>
        <p:nvSpPr>
          <p:cNvPr id="20" name="角丸四角形 19"/>
          <p:cNvSpPr/>
          <p:nvPr/>
        </p:nvSpPr>
        <p:spPr>
          <a:xfrm>
            <a:off x="1863815" y="5534494"/>
            <a:ext cx="1836000" cy="324000"/>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lnSpc>
                <a:spcPts val="1000"/>
              </a:lnSpc>
            </a:pPr>
            <a:r>
              <a:rPr lang="ja-JP" altLang="en-US" sz="1000" dirty="0">
                <a:solidFill>
                  <a:schemeClr val="tx1"/>
                </a:solidFill>
              </a:rPr>
              <a:t>国内検査・研究体制推進</a:t>
            </a:r>
            <a:endParaRPr lang="en-US" altLang="ja-JP" sz="1000" dirty="0">
              <a:solidFill>
                <a:schemeClr val="tx1"/>
              </a:solidFill>
            </a:endParaRPr>
          </a:p>
          <a:p>
            <a:pPr algn="ctr">
              <a:lnSpc>
                <a:spcPts val="1000"/>
              </a:lnSpc>
            </a:pPr>
            <a:r>
              <a:rPr lang="ja-JP" altLang="en-US" sz="1000" dirty="0">
                <a:solidFill>
                  <a:schemeClr val="tx1"/>
                </a:solidFill>
              </a:rPr>
              <a:t>サブチーム</a:t>
            </a:r>
          </a:p>
        </p:txBody>
      </p:sp>
      <p:sp>
        <p:nvSpPr>
          <p:cNvPr id="21" name="角丸四角形 20"/>
          <p:cNvSpPr/>
          <p:nvPr/>
        </p:nvSpPr>
        <p:spPr>
          <a:xfrm>
            <a:off x="3787429" y="5534494"/>
            <a:ext cx="1548000" cy="324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lnSpc>
                <a:spcPts val="1000"/>
              </a:lnSpc>
            </a:pPr>
            <a:r>
              <a:rPr lang="ja-JP" altLang="en-US" sz="1000" dirty="0">
                <a:solidFill>
                  <a:schemeClr val="tx1"/>
                </a:solidFill>
              </a:rPr>
              <a:t>人材育成・活用推進</a:t>
            </a:r>
            <a:endParaRPr lang="en-US" altLang="ja-JP" sz="1000" dirty="0">
              <a:solidFill>
                <a:schemeClr val="tx1"/>
              </a:solidFill>
            </a:endParaRPr>
          </a:p>
          <a:p>
            <a:pPr algn="ctr">
              <a:lnSpc>
                <a:spcPts val="1000"/>
              </a:lnSpc>
            </a:pPr>
            <a:r>
              <a:rPr lang="ja-JP" altLang="en-US" sz="1000" dirty="0">
                <a:solidFill>
                  <a:schemeClr val="tx1"/>
                </a:solidFill>
              </a:rPr>
              <a:t>サブチーム</a:t>
            </a:r>
          </a:p>
        </p:txBody>
      </p:sp>
      <p:sp>
        <p:nvSpPr>
          <p:cNvPr id="34" name="正方形/長方形 33"/>
          <p:cNvSpPr/>
          <p:nvPr/>
        </p:nvSpPr>
        <p:spPr>
          <a:xfrm>
            <a:off x="5477011" y="3198817"/>
            <a:ext cx="2050582" cy="443528"/>
          </a:xfrm>
          <a:prstGeom prst="rect">
            <a:avLst/>
          </a:prstGeom>
          <a:solidFill>
            <a:schemeClr val="bg1"/>
          </a:solidFill>
          <a:ln w="28575">
            <a:solidFill>
              <a:schemeClr val="tx1"/>
            </a:solidFill>
          </a:ln>
        </p:spPr>
        <p:style>
          <a:lnRef idx="2">
            <a:schemeClr val="accent6"/>
          </a:lnRef>
          <a:fillRef idx="1">
            <a:schemeClr val="lt1"/>
          </a:fillRef>
          <a:effectRef idx="0">
            <a:schemeClr val="accent6"/>
          </a:effectRef>
          <a:fontRef idx="minor">
            <a:schemeClr val="dk1"/>
          </a:fontRef>
        </p:style>
        <p:txBody>
          <a:bodyPr vert="horz" rtlCol="0" anchor="ctr"/>
          <a:lstStyle/>
          <a:p>
            <a:pPr algn="ctr"/>
            <a:r>
              <a:rPr lang="ja-JP" altLang="en-US" sz="1200" b="1" dirty="0">
                <a:solidFill>
                  <a:schemeClr val="tx1"/>
                </a:solidFill>
                <a:latin typeface="HG丸ｺﾞｼｯｸM-PRO" panose="020F0600000000000000" pitchFamily="50" charset="-128"/>
                <a:ea typeface="HG丸ｺﾞｼｯｸM-PRO" panose="020F0600000000000000" pitchFamily="50" charset="-128"/>
              </a:rPr>
              <a:t>薬剤耐性に</a:t>
            </a: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rPr>
              <a:t>関する</a:t>
            </a:r>
            <a:endParaRPr lang="en-US" altLang="ja-JP" sz="1200" b="1"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rPr>
              <a:t>検討</a:t>
            </a:r>
            <a:r>
              <a:rPr lang="ja-JP" altLang="en-US" sz="1200" b="1" dirty="0">
                <a:solidFill>
                  <a:schemeClr val="tx1"/>
                </a:solidFill>
                <a:latin typeface="HG丸ｺﾞｼｯｸM-PRO" panose="020F0600000000000000" pitchFamily="50" charset="-128"/>
                <a:ea typeface="HG丸ｺﾞｼｯｸM-PRO" panose="020F0600000000000000" pitchFamily="50" charset="-128"/>
              </a:rPr>
              <a:t>調整会議</a:t>
            </a:r>
            <a:endParaRPr lang="en-US" altLang="ja-JP" sz="1200" b="1"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35" name="直線コネクタ 34"/>
          <p:cNvCxnSpPr/>
          <p:nvPr/>
        </p:nvCxnSpPr>
        <p:spPr>
          <a:xfrm>
            <a:off x="8714648" y="3029120"/>
            <a:ext cx="13148" cy="519128"/>
          </a:xfrm>
          <a:prstGeom prst="line">
            <a:avLst/>
          </a:prstGeom>
          <a:ln w="38100"/>
        </p:spPr>
        <p:style>
          <a:lnRef idx="1">
            <a:schemeClr val="dk1"/>
          </a:lnRef>
          <a:fillRef idx="0">
            <a:schemeClr val="dk1"/>
          </a:fillRef>
          <a:effectRef idx="0">
            <a:schemeClr val="dk1"/>
          </a:effectRef>
          <a:fontRef idx="minor">
            <a:schemeClr val="tx1"/>
          </a:fontRef>
        </p:style>
      </p:cxnSp>
      <p:sp>
        <p:nvSpPr>
          <p:cNvPr id="36" name="正方形/長方形 35"/>
          <p:cNvSpPr/>
          <p:nvPr/>
        </p:nvSpPr>
        <p:spPr>
          <a:xfrm>
            <a:off x="7725525" y="3192096"/>
            <a:ext cx="2024923" cy="456968"/>
          </a:xfrm>
          <a:prstGeom prst="rect">
            <a:avLst/>
          </a:prstGeom>
          <a:solidFill>
            <a:schemeClr val="bg1"/>
          </a:solidFill>
          <a:ln w="28575">
            <a:solidFill>
              <a:schemeClr val="tx1"/>
            </a:solidFill>
          </a:ln>
        </p:spPr>
        <p:style>
          <a:lnRef idx="2">
            <a:schemeClr val="accent6"/>
          </a:lnRef>
          <a:fillRef idx="1">
            <a:schemeClr val="lt1"/>
          </a:fillRef>
          <a:effectRef idx="0">
            <a:schemeClr val="accent6"/>
          </a:effectRef>
          <a:fontRef idx="minor">
            <a:schemeClr val="dk1"/>
          </a:fontRef>
        </p:style>
        <p:txBody>
          <a:bodyPr vert="horz" rtlCol="0" anchor="ctr"/>
          <a:lstStyle/>
          <a:p>
            <a:pPr algn="ct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rPr>
              <a:t>ジカ熱に関する</a:t>
            </a:r>
            <a:endParaRPr lang="en-US" altLang="ja-JP" sz="1200" b="1"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200" b="1" dirty="0" smtClean="0">
                <a:solidFill>
                  <a:schemeClr val="tx1"/>
                </a:solidFill>
                <a:latin typeface="HG丸ｺﾞｼｯｸM-PRO" panose="020F0600000000000000" pitchFamily="50" charset="-128"/>
                <a:ea typeface="HG丸ｺﾞｼｯｸM-PRO" panose="020F0600000000000000" pitchFamily="50" charset="-128"/>
              </a:rPr>
              <a:t>関係省庁対策会議</a:t>
            </a:r>
            <a:endParaRPr lang="en-US" altLang="ja-JP" sz="12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15" name="角丸四角形 14"/>
          <p:cNvSpPr/>
          <p:nvPr/>
        </p:nvSpPr>
        <p:spPr>
          <a:xfrm>
            <a:off x="222481" y="5534494"/>
            <a:ext cx="1548000" cy="324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algn="ctr">
              <a:lnSpc>
                <a:spcPts val="1000"/>
              </a:lnSpc>
            </a:pPr>
            <a:r>
              <a:rPr lang="ja-JP" altLang="en-US" sz="1000" dirty="0">
                <a:solidFill>
                  <a:schemeClr val="tx1"/>
                </a:solidFill>
              </a:rPr>
              <a:t>国際協力推進</a:t>
            </a:r>
            <a:endParaRPr lang="en-US" altLang="ja-JP" sz="1000" dirty="0">
              <a:solidFill>
                <a:schemeClr val="tx1"/>
              </a:solidFill>
            </a:endParaRPr>
          </a:p>
          <a:p>
            <a:pPr algn="ctr">
              <a:lnSpc>
                <a:spcPts val="1000"/>
              </a:lnSpc>
            </a:pPr>
            <a:r>
              <a:rPr lang="ja-JP" altLang="en-US" sz="1000" dirty="0">
                <a:solidFill>
                  <a:schemeClr val="tx1"/>
                </a:solidFill>
              </a:rPr>
              <a:t>サブチーム</a:t>
            </a:r>
          </a:p>
        </p:txBody>
      </p:sp>
      <p:sp>
        <p:nvSpPr>
          <p:cNvPr id="26" name="テキスト ボックス 25"/>
          <p:cNvSpPr txBox="1"/>
          <p:nvPr/>
        </p:nvSpPr>
        <p:spPr>
          <a:xfrm>
            <a:off x="9271974" y="6551824"/>
            <a:ext cx="612122" cy="307777"/>
          </a:xfrm>
          <a:prstGeom prst="rect">
            <a:avLst/>
          </a:prstGeom>
          <a:noFill/>
        </p:spPr>
        <p:txBody>
          <a:bodyPr wrap="square" rtlCol="0">
            <a:spAutoFit/>
          </a:bodyPr>
          <a:lstStyle/>
          <a:p>
            <a:pPr algn="r"/>
            <a:fld id="{7F556BB6-9AAC-40BE-A852-C9057BBFE8D1}" type="slidenum">
              <a:rPr lang="en-US" altLang="ja-JP" sz="1400" smtClean="0"/>
              <a:t>9</a:t>
            </a:fld>
            <a:endParaRPr lang="ja-JP" altLang="en-US" sz="1400" dirty="0"/>
          </a:p>
        </p:txBody>
      </p:sp>
    </p:spTree>
    <p:extLst>
      <p:ext uri="{BB962C8B-B14F-4D97-AF65-F5344CB8AC3E}">
        <p14:creationId xmlns:p14="http://schemas.microsoft.com/office/powerpoint/2010/main" val="38922352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2866</TotalTime>
  <Words>2606</Words>
  <Application>Microsoft Office PowerPoint</Application>
  <PresentationFormat>A4 210 x 297 mm</PresentationFormat>
  <Paragraphs>355</Paragraphs>
  <Slides>9</Slides>
  <Notes>2</Notes>
  <HiddenSlides>0</HiddenSlides>
  <MMClips>0</MMClips>
  <ScaleCrop>false</ScaleCrop>
  <HeadingPairs>
    <vt:vector size="8" baseType="variant">
      <vt:variant>
        <vt:lpstr>使用されているフォント</vt:lpstr>
      </vt:variant>
      <vt:variant>
        <vt:i4>10</vt:i4>
      </vt:variant>
      <vt:variant>
        <vt:lpstr>テーマ</vt:lpstr>
      </vt:variant>
      <vt:variant>
        <vt:i4>1</vt:i4>
      </vt:variant>
      <vt:variant>
        <vt:lpstr>埋め込まれた OLE サーバー</vt:lpstr>
      </vt:variant>
      <vt:variant>
        <vt:i4>1</vt:i4>
      </vt:variant>
      <vt:variant>
        <vt:lpstr>スライド タイトル</vt:lpstr>
      </vt:variant>
      <vt:variant>
        <vt:i4>9</vt:i4>
      </vt:variant>
    </vt:vector>
  </HeadingPairs>
  <TitlesOfParts>
    <vt:vector size="21" baseType="lpstr">
      <vt:lpstr>HGPｺﾞｼｯｸE</vt:lpstr>
      <vt:lpstr>HGS創英角ｺﾞｼｯｸUB</vt:lpstr>
      <vt:lpstr>HG丸ｺﾞｼｯｸM-PRO</vt:lpstr>
      <vt:lpstr>ＭＳ Ｐゴシック</vt:lpstr>
      <vt:lpstr>ＭＳ Ｐ明朝</vt:lpstr>
      <vt:lpstr>ＭＳ ゴシック</vt:lpstr>
      <vt:lpstr>Arial</vt:lpstr>
      <vt:lpstr>Calibri</vt:lpstr>
      <vt:lpstr>Calibri Light</vt:lpstr>
      <vt:lpstr>Wingdings</vt:lpstr>
      <vt:lpstr>Office テーマ</vt:lpstr>
      <vt:lpstr>CorelDRAW</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進士 順和（新型インフル・エボラ対策室）</dc:creator>
  <cp:lastModifiedBy>進士 順和（新型インフル・エボラ対策室）</cp:lastModifiedBy>
  <cp:revision>364</cp:revision>
  <cp:lastPrinted>2016-02-10T02:07:08Z</cp:lastPrinted>
  <dcterms:created xsi:type="dcterms:W3CDTF">2016-01-07T09:39:39Z</dcterms:created>
  <dcterms:modified xsi:type="dcterms:W3CDTF">2016-02-10T02:28:40Z</dcterms:modified>
</cp:coreProperties>
</file>