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556" r:id="rId4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CC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892" autoAdjust="0"/>
  </p:normalViewPr>
  <p:slideViewPr>
    <p:cSldViewPr>
      <p:cViewPr varScale="1">
        <p:scale>
          <a:sx n="74" d="100"/>
          <a:sy n="74" d="100"/>
        </p:scale>
        <p:origin x="-1014" y="-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350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535F0-77AB-4F86-A977-7F8C395B1252}" type="datetimeFigureOut">
              <a:rPr kumimoji="1" lang="ja-JP" altLang="en-US" smtClean="0"/>
              <a:pPr/>
              <a:t>2017/3/23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866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350" y="9440866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0932C-0B02-43F6-AEDF-201D78F260C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472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355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8D4A3-9416-47A4-A235-5D1424616509}" type="datetimeFigureOut">
              <a:rPr kumimoji="1" lang="ja-JP" altLang="en-US" smtClean="0"/>
              <a:pPr/>
              <a:t>2017/3/23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32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203" y="4721225"/>
            <a:ext cx="5444806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5" y="9440873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355" y="9440873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190AC-1C07-41DC-AED1-D76780B1A5C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0697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98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8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7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4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42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42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42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1F6F0-D70E-4AE2-B00F-D6B234F173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2151" y="3278579"/>
            <a:ext cx="3165006" cy="3523271"/>
          </a:xfrm>
          <a:prstGeom prst="rect">
            <a:avLst/>
          </a:prstGeom>
          <a:noFill/>
          <a:ln w="38100" cap="flat" cmpd="thickThin" algn="ctr">
            <a:solidFill>
              <a:srgbClr val="3333CC">
                <a:lumMod val="50000"/>
              </a:srgbClr>
            </a:solidFill>
            <a:prstDash val="solid"/>
          </a:ln>
          <a:effectLst/>
        </p:spPr>
        <p:txBody>
          <a:bodyPr tIns="72000" anchor="ctr"/>
          <a:lstStyle/>
          <a:p>
            <a:pPr marL="0" marR="0" lvl="0" indent="0" algn="ctr" defTabSz="981460" eaLnBrk="1" fontAlgn="auto" latinLnBrk="0" hangingPunct="1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ＭＳ Ｐゴシック"/>
              <a:cs typeface="+mn-cs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7956" y="3357681"/>
            <a:ext cx="3109200" cy="479127"/>
          </a:xfrm>
          <a:prstGeom prst="rect">
            <a:avLst/>
          </a:prstGeom>
          <a:solidFill>
            <a:srgbClr val="0086EA"/>
          </a:solidFill>
          <a:ln w="25400" cap="flat" cmpd="sng" algn="ctr">
            <a:noFill/>
            <a:prstDash val="solid"/>
          </a:ln>
          <a:effectLst/>
        </p:spPr>
        <p:txBody>
          <a:bodyPr lIns="94019" tIns="47009" rIns="94019" bIns="47009" rtlCol="0" anchor="ctr"/>
          <a:lstStyle/>
          <a:p>
            <a:pPr marL="0" marR="0" lvl="0" indent="0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rPr>
              <a:t>標準的な公的職業訓練のｽｷｰﾑ（ｾｰﾌﾃｨﾈｯﾄとしての離職者訓練が中心）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7946" y="4198921"/>
            <a:ext cx="3230255" cy="833600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pPr marL="186078" indent="-186078" defTabSz="940186"/>
            <a:r>
              <a:rPr lang="ja-JP" altLang="en-US" sz="1200" dirty="0" smtClean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 都道府県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、高齢・障害・求職者支援機構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主にものづくり分野における訓練の実施　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訓練期間　標準</a:t>
            </a:r>
            <a:r>
              <a:rPr lang="en-US" altLang="ja-JP" sz="1200" u="sng" dirty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200" u="sng" dirty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ヶ月～１年</a:t>
            </a:r>
            <a:endParaRPr lang="en-US" altLang="ja-JP" sz="1200" u="sng" dirty="0">
              <a:solidFill>
                <a:srgbClr val="000000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（例）金属加工、電気設備、溶接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片側の 2 つの角を丸めた四角形 7"/>
          <p:cNvSpPr/>
          <p:nvPr/>
        </p:nvSpPr>
        <p:spPr>
          <a:xfrm>
            <a:off x="167956" y="3942746"/>
            <a:ext cx="1617862" cy="25325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CC99">
              <a:lumMod val="75000"/>
            </a:srgbClr>
          </a:solidFill>
          <a:ln w="38100" cap="flat" cmpd="thickThin" algn="ctr">
            <a:solidFill>
              <a:srgbClr val="000000"/>
            </a:solidFill>
            <a:prstDash val="solid"/>
          </a:ln>
          <a:effectLst/>
        </p:spPr>
        <p:txBody>
          <a:bodyPr lIns="94019" tIns="47009" rIns="94019" bIns="47009" rtlCol="0" anchor="b" anchorCtr="0"/>
          <a:lstStyle/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n-cs"/>
              </a:rPr>
              <a:t>施設内訓練</a:t>
            </a:r>
          </a:p>
        </p:txBody>
      </p:sp>
      <p:sp>
        <p:nvSpPr>
          <p:cNvPr id="9" name="片側の 2 つの角を丸めた四角形 8"/>
          <p:cNvSpPr/>
          <p:nvPr/>
        </p:nvSpPr>
        <p:spPr>
          <a:xfrm>
            <a:off x="148221" y="5092046"/>
            <a:ext cx="1617862" cy="25325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CC99">
              <a:lumMod val="75000"/>
            </a:srgbClr>
          </a:solidFill>
          <a:ln w="38100" cap="flat" cmpd="thickThin" algn="ctr">
            <a:solidFill>
              <a:srgbClr val="000000"/>
            </a:solidFill>
            <a:prstDash val="solid"/>
          </a:ln>
          <a:effectLst/>
        </p:spPr>
        <p:txBody>
          <a:bodyPr lIns="94019" tIns="47009" rIns="94019" bIns="47009" rtlCol="0" anchor="b" anchorCtr="0"/>
          <a:lstStyle/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n-cs"/>
              </a:rPr>
              <a:t>委託訓練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920" y="5137051"/>
            <a:ext cx="3195236" cy="1603041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pPr marL="186078" indent="-186078" defTabSz="940186"/>
            <a:endParaRPr lang="en-US" altLang="ja-JP" sz="1400" dirty="0">
              <a:solidFill>
                <a:srgbClr val="000000">
                  <a:lumMod val="75000"/>
                </a:srgb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●  都道府県が民間訓練実施機関</a:t>
            </a:r>
            <a:r>
              <a:rPr lang="ja-JP" altLang="en-US" sz="1200" dirty="0" smtClean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（企業、専修学校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等）に委託して実施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 ・ 訓練期間　標準</a:t>
            </a:r>
            <a:r>
              <a:rPr lang="ja-JP" altLang="en-US" sz="1200" u="sng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３ヶ月～６ヶ月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、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　　　　　　　　  標準月</a:t>
            </a:r>
            <a:r>
              <a:rPr lang="en-US" altLang="ja-JP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100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時間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 defTabSz="940186"/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 ・ 委託費　　 原則訓練</a:t>
            </a:r>
            <a:r>
              <a:rPr lang="ja-JP" altLang="en-US" sz="1200" u="sng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受講生１人   </a:t>
            </a:r>
            <a:endParaRPr lang="en-US" altLang="ja-JP" sz="1200" u="sng" dirty="0">
              <a:solidFill>
                <a:srgbClr val="000000">
                  <a:lumMod val="75000"/>
                </a:srgb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 defTabSz="940186"/>
            <a:r>
              <a:rPr lang="en-US" altLang="ja-JP" sz="1200" i="1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                </a:t>
            </a:r>
            <a:r>
              <a:rPr lang="ja-JP" altLang="en-US" sz="1200" u="sng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あたり月６万円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が上限</a:t>
            </a:r>
            <a:endParaRPr lang="en-US" altLang="ja-JP" sz="1200" dirty="0">
              <a:solidFill>
                <a:srgbClr val="000000">
                  <a:lumMod val="75000"/>
                </a:srgb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 defTabSz="940186"/>
            <a:r>
              <a:rPr lang="ja-JP" altLang="en-US" sz="1200" dirty="0" smtClean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　　（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例）介護サービス、情報処理、</a:t>
            </a:r>
            <a:r>
              <a:rPr lang="ja-JP" altLang="en-US" sz="1200" dirty="0" smtClean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経理</a:t>
            </a:r>
            <a:r>
              <a:rPr lang="ja-JP" altLang="en-US" sz="1200" dirty="0">
                <a:solidFill>
                  <a:srgbClr val="000000">
                    <a:lumMod val="75000"/>
                  </a:srgbClr>
                </a:solidFill>
                <a:latin typeface="HGPｺﾞｼｯｸM" pitchFamily="50" charset="-128"/>
                <a:ea typeface="HGPｺﾞｼｯｸM" pitchFamily="50" charset="-128"/>
              </a:rPr>
              <a:t>　　　　 </a:t>
            </a:r>
            <a:endParaRPr lang="ja-JP" altLang="en-US" sz="1200" dirty="0">
              <a:solidFill>
                <a:srgbClr val="000000"/>
              </a:solidFill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3308201" y="4261389"/>
            <a:ext cx="278480" cy="802852"/>
          </a:xfrm>
          <a:prstGeom prst="rightArrow">
            <a:avLst>
              <a:gd name="adj1" fmla="val 50000"/>
              <a:gd name="adj2" fmla="val 119120"/>
            </a:avLst>
          </a:prstGeom>
          <a:solidFill>
            <a:srgbClr val="00CC99"/>
          </a:solidFill>
          <a:ln w="25400" cap="flat" cmpd="sng" algn="ctr">
            <a:solidFill>
              <a:srgbClr val="00CC99">
                <a:shade val="50000"/>
              </a:srgbClr>
            </a:solidFill>
            <a:prstDash val="solid"/>
          </a:ln>
          <a:effectLst/>
        </p:spPr>
        <p:txBody>
          <a:bodyPr lIns="63819" tIns="31910" rIns="63819" bIns="31910" rtlCol="0" anchor="ctr"/>
          <a:lstStyle/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ＭＳ Ｐゴシック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617059" y="3278578"/>
            <a:ext cx="5419059" cy="3540857"/>
          </a:xfrm>
          <a:prstGeom prst="rect">
            <a:avLst/>
          </a:prstGeom>
          <a:noFill/>
          <a:ln w="38100" cap="flat" cmpd="thickThin" algn="ctr">
            <a:solidFill>
              <a:srgbClr val="3333CC">
                <a:lumMod val="50000"/>
              </a:srgbClr>
            </a:solidFill>
            <a:prstDash val="solid"/>
          </a:ln>
          <a:effectLst/>
        </p:spPr>
        <p:txBody>
          <a:bodyPr lIns="94019" tIns="74030" rIns="94019" bIns="47009" anchor="ctr"/>
          <a:lstStyle/>
          <a:p>
            <a:pPr marL="0" marR="0" lvl="0" indent="0" algn="ctr" defTabSz="981460" eaLnBrk="1" fontAlgn="auto" latinLnBrk="0" hangingPunct="1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ＭＳ Ｐゴシック"/>
              <a:cs typeface="+mn-cs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617060" y="3343826"/>
            <a:ext cx="5419058" cy="479126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lIns="94019" tIns="47009" rIns="94019" bIns="47009" rtlCol="0" anchor="ctr"/>
          <a:lstStyle/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rPr>
              <a:t>既存の公的職業訓練のスキームでは対応できないﾌﾚｷｼﾌﾞﾙな</a:t>
            </a:r>
            <a:endParaRPr kumimoji="0" lang="en-US" altLang="ja-JP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+mn-cs"/>
            </a:endParaRPr>
          </a:p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+mn-cs"/>
              </a:rPr>
              <a:t>訓練ﾌﾟﾛｸﾞﾗﾑを実施して、地域に即した人材育成を可能に！！</a:t>
            </a:r>
          </a:p>
        </p:txBody>
      </p:sp>
      <p:sp>
        <p:nvSpPr>
          <p:cNvPr id="14" name="テキスト ボックス 8"/>
          <p:cNvSpPr txBox="1"/>
          <p:nvPr/>
        </p:nvSpPr>
        <p:spPr>
          <a:xfrm>
            <a:off x="77945" y="-12812"/>
            <a:ext cx="4505095" cy="402713"/>
          </a:xfrm>
          <a:prstGeom prst="rect">
            <a:avLst/>
          </a:prstGeom>
          <a:noFill/>
          <a:ln>
            <a:noFill/>
          </a:ln>
        </p:spPr>
        <p:txBody>
          <a:bodyPr vert="horz" wrap="square" lIns="94019" tIns="47009" rIns="94019" bIns="47009" anchor="t" anchorCtr="1" compatLnSpc="1">
            <a:spAutoFit/>
          </a:bodyPr>
          <a:lstStyle/>
          <a:p>
            <a:pPr defTabSz="940186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2000" b="1" kern="0" dirty="0">
                <a:solidFill>
                  <a:srgbClr val="000000"/>
                </a:solidFill>
                <a:latin typeface="Times New Roman"/>
              </a:rPr>
              <a:t>（</a:t>
            </a:r>
            <a:r>
              <a:rPr lang="ja-JP" altLang="en-US" sz="2000" b="1" kern="0" dirty="0" smtClean="0">
                <a:solidFill>
                  <a:srgbClr val="000000"/>
                </a:solidFill>
                <a:latin typeface="Times New Roman"/>
              </a:rPr>
              <a:t>参考）地域</a:t>
            </a:r>
            <a:r>
              <a:rPr lang="ja-JP" altLang="en-US" sz="2000" b="1" kern="0" dirty="0">
                <a:solidFill>
                  <a:srgbClr val="000000"/>
                </a:solidFill>
                <a:latin typeface="Times New Roman"/>
              </a:rPr>
              <a:t>創生人材育成</a:t>
            </a:r>
            <a:r>
              <a:rPr lang="ja-JP" altLang="en-US" sz="2000" b="1" kern="0" dirty="0" smtClean="0">
                <a:solidFill>
                  <a:srgbClr val="000000"/>
                </a:solidFill>
                <a:latin typeface="Times New Roman"/>
              </a:rPr>
              <a:t>事業の概要</a:t>
            </a:r>
            <a:endParaRPr lang="en-US" sz="2000" b="1" kern="0" dirty="0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19" name="右矢印 18"/>
          <p:cNvSpPr/>
          <p:nvPr/>
        </p:nvSpPr>
        <p:spPr>
          <a:xfrm>
            <a:off x="9036118" y="4313698"/>
            <a:ext cx="288126" cy="802852"/>
          </a:xfrm>
          <a:prstGeom prst="rightArrow">
            <a:avLst>
              <a:gd name="adj1" fmla="val 50000"/>
              <a:gd name="adj2" fmla="val 119120"/>
            </a:avLst>
          </a:prstGeom>
          <a:solidFill>
            <a:srgbClr val="00CC99"/>
          </a:solidFill>
          <a:ln w="25400" cap="flat" cmpd="sng" algn="ctr">
            <a:solidFill>
              <a:srgbClr val="00CC99">
                <a:shade val="50000"/>
              </a:srgbClr>
            </a:solidFill>
            <a:prstDash val="solid"/>
          </a:ln>
          <a:effectLst/>
        </p:spPr>
        <p:txBody>
          <a:bodyPr lIns="63819" tIns="31910" rIns="63819" bIns="31910" rtlCol="0" anchor="ctr"/>
          <a:lstStyle/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ＭＳ Ｐゴシック"/>
              <a:cs typeface="+mn-cs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9343450" y="2949006"/>
            <a:ext cx="430567" cy="3884966"/>
            <a:chOff x="9153862" y="3123174"/>
            <a:chExt cx="430567" cy="3884966"/>
          </a:xfrm>
        </p:grpSpPr>
        <p:sp>
          <p:nvSpPr>
            <p:cNvPr id="21" name="正方形/長方形 20"/>
            <p:cNvSpPr/>
            <p:nvPr/>
          </p:nvSpPr>
          <p:spPr>
            <a:xfrm>
              <a:off x="9153862" y="3168180"/>
              <a:ext cx="410571" cy="3807838"/>
            </a:xfrm>
            <a:prstGeom prst="rect">
              <a:avLst/>
            </a:prstGeom>
            <a:solidFill>
              <a:srgbClr val="FFFFFF"/>
            </a:solidFill>
            <a:ln w="38100" cap="flat" cmpd="thickThin" algn="ctr">
              <a:solidFill>
                <a:srgbClr val="3333CC">
                  <a:lumMod val="50000"/>
                </a:srgbClr>
              </a:solidFill>
              <a:prstDash val="solid"/>
            </a:ln>
            <a:effectLst/>
          </p:spPr>
          <p:txBody>
            <a:bodyPr lIns="94019" tIns="74030" rIns="94019" bIns="47009" anchor="ctr"/>
            <a:lstStyle/>
            <a:p>
              <a:pPr marL="0" marR="0" lvl="0" indent="0" algn="ctr" defTabSz="981460" eaLnBrk="1" fontAlgn="auto" latinLnBrk="0" hangingPunct="1">
                <a:lnSpc>
                  <a:spcPts val="143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2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ＭＳ Ｐゴシック"/>
                <a:cs typeface="+mn-cs"/>
              </a:endParaRPr>
            </a:p>
          </p:txBody>
        </p:sp>
        <p:sp>
          <p:nvSpPr>
            <p:cNvPr id="22" name="角丸四角形 10"/>
            <p:cNvSpPr>
              <a:spLocks noChangeArrowheads="1"/>
            </p:cNvSpPr>
            <p:nvPr/>
          </p:nvSpPr>
          <p:spPr bwMode="auto">
            <a:xfrm>
              <a:off x="9192990" y="3123174"/>
              <a:ext cx="391439" cy="3884966"/>
            </a:xfrm>
            <a:prstGeom prst="roundRect">
              <a:avLst>
                <a:gd name="adj" fmla="val 0"/>
              </a:avLst>
            </a:prstGeom>
            <a:noFill/>
            <a:ln w="9525" algn="ctr">
              <a:noFill/>
              <a:prstDash val="dash"/>
              <a:round/>
              <a:headEnd/>
              <a:tailEnd/>
            </a:ln>
          </p:spPr>
          <p:txBody>
            <a:bodyPr vert="eaVert" wrap="square" lIns="94019" tIns="47009" rIns="94019" bIns="47009" anchor="t" anchorCtr="0">
              <a:noAutofit/>
            </a:bodyPr>
            <a:lstStyle/>
            <a:p>
              <a:pPr marL="0" marR="0" lvl="0" indent="0" defTabSz="94018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/>
                </a:rPr>
                <a:t>    </a:t>
              </a:r>
              <a:r>
                <a:rPr kumimoji="0" lang="ja-JP" alt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/>
                </a:rPr>
                <a:t>公的職業訓練の標準モデルとして活用</a:t>
              </a:r>
              <a:endParaRPr kumimoji="0" lang="ja-JP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</a:endParaRPr>
            </a:p>
          </p:txBody>
        </p:sp>
      </p:grpSp>
      <p:sp>
        <p:nvSpPr>
          <p:cNvPr id="23" name="正方形/長方形 22"/>
          <p:cNvSpPr/>
          <p:nvPr/>
        </p:nvSpPr>
        <p:spPr>
          <a:xfrm>
            <a:off x="122951" y="3001081"/>
            <a:ext cx="854429" cy="230497"/>
          </a:xfrm>
          <a:prstGeom prst="rect">
            <a:avLst/>
          </a:prstGeom>
          <a:solidFill>
            <a:srgbClr val="000000">
              <a:lumMod val="20000"/>
              <a:lumOff val="80000"/>
            </a:srgbClr>
          </a:solidFill>
          <a:ln w="25400" cap="flat" cmpd="sng" algn="ctr">
            <a:solidFill>
              <a:srgbClr val="00CC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40186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  現状</a:t>
            </a:r>
            <a:endParaRPr kumimoji="0" lang="en-US" altLang="ja-JP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629439" y="2948532"/>
            <a:ext cx="2037257" cy="296901"/>
          </a:xfrm>
          <a:prstGeom prst="rect">
            <a:avLst/>
          </a:prstGeom>
          <a:solidFill>
            <a:srgbClr val="000000">
              <a:lumMod val="20000"/>
              <a:lumOff val="80000"/>
            </a:srgbClr>
          </a:solidFill>
          <a:ln w="25400" cap="flat" cmpd="sng" algn="ctr">
            <a:solidFill>
              <a:srgbClr val="00CC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40186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地域創生人材育成事業</a:t>
            </a:r>
            <a:endParaRPr kumimoji="0" lang="en-US" altLang="ja-JP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5" name="片側の 2 つの角を丸めた四角形 24"/>
          <p:cNvSpPr/>
          <p:nvPr/>
        </p:nvSpPr>
        <p:spPr>
          <a:xfrm>
            <a:off x="3682941" y="3856176"/>
            <a:ext cx="900100" cy="25325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CC99">
              <a:lumMod val="75000"/>
            </a:srgbClr>
          </a:solidFill>
          <a:ln w="38100" cap="flat" cmpd="thickThin" algn="ctr">
            <a:solidFill>
              <a:srgbClr val="000000"/>
            </a:solidFill>
            <a:prstDash val="solid"/>
          </a:ln>
          <a:effectLst/>
        </p:spPr>
        <p:txBody>
          <a:bodyPr lIns="94019" tIns="47009" rIns="94019" bIns="47009" rtlCol="0" anchor="b" anchorCtr="0"/>
          <a:lstStyle/>
          <a:p>
            <a:pPr marL="0" marR="0" lvl="0" indent="0" algn="ctr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n-cs"/>
              </a:rPr>
              <a:t>事例</a:t>
            </a:r>
          </a:p>
        </p:txBody>
      </p:sp>
      <p:sp>
        <p:nvSpPr>
          <p:cNvPr id="26" name="角丸四角形 25"/>
          <p:cNvSpPr>
            <a:spLocks/>
          </p:cNvSpPr>
          <p:nvPr/>
        </p:nvSpPr>
        <p:spPr>
          <a:xfrm>
            <a:off x="88621" y="465382"/>
            <a:ext cx="9684000" cy="2387553"/>
          </a:xfrm>
          <a:prstGeom prst="roundRect">
            <a:avLst/>
          </a:prstGeom>
          <a:solidFill>
            <a:srgbClr val="FFFF99">
              <a:alpha val="40000"/>
            </a:srgbClr>
          </a:solidFill>
          <a:ln w="28575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○</a:t>
            </a: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 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平成</a:t>
            </a: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28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年度は、既に実施している</a:t>
            </a: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10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か所に加え、新たに９か所をコンテスト方式で選定。</a:t>
            </a: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  <a:p>
            <a:pPr marL="265113" marR="0" lvl="0" indent="-265113" defTabSz="940186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○ </a:t>
            </a: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選定された都道府県は、地域の関係者（自治体、労働局、機構、地域労使団体、民間教育訓練機関等で構成する地域人材育成協議会を設置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）と協議しつつ</a:t>
            </a: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事業を実施。</a:t>
            </a:r>
          </a:p>
          <a:p>
            <a:pPr marL="0" marR="0" lvl="0" indent="0" defTabSz="94018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○</a:t>
            </a: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 </a:t>
            </a: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国から</a:t>
            </a:r>
            <a:r>
              <a:rPr kumimoji="0" lang="ja-JP" altLang="ja-JP" sz="16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都道府県への委託</a:t>
            </a: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により実施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する</a:t>
            </a: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（</a:t>
            </a:r>
            <a:r>
              <a:rPr kumimoji="0" lang="ja-JP" altLang="ja-JP" sz="16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年間上限３億円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、実施期間は最長３年間を</a:t>
            </a:r>
            <a:r>
              <a:rPr kumimoji="0" lang="ja-JP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想定）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。</a:t>
            </a:r>
          </a:p>
        </p:txBody>
      </p:sp>
      <p:grpSp>
        <p:nvGrpSpPr>
          <p:cNvPr id="27" name="グループ化 26"/>
          <p:cNvGrpSpPr/>
          <p:nvPr/>
        </p:nvGrpSpPr>
        <p:grpSpPr>
          <a:xfrm>
            <a:off x="527996" y="555393"/>
            <a:ext cx="8854583" cy="646478"/>
            <a:chOff x="128886" y="1865112"/>
            <a:chExt cx="9560436" cy="823381"/>
          </a:xfrm>
        </p:grpSpPr>
        <p:sp>
          <p:nvSpPr>
            <p:cNvPr id="28" name="テキスト ボックス 27"/>
            <p:cNvSpPr txBox="1"/>
            <p:nvPr/>
          </p:nvSpPr>
          <p:spPr>
            <a:xfrm>
              <a:off x="128886" y="1865112"/>
              <a:ext cx="9560436" cy="823381"/>
            </a:xfrm>
            <a:prstGeom prst="rect">
              <a:avLst/>
            </a:prstGeom>
            <a:solidFill>
              <a:srgbClr val="FFFFCC"/>
            </a:solidFill>
            <a:ln w="76200" cap="flat" cmpd="thickThin" algn="ctr">
              <a:solidFill>
                <a:srgbClr val="FFC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355600" marR="0" lvl="0" indent="-177800" defTabSz="940186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itchFamily="50" charset="-128"/>
                <a:ea typeface="ＭＳ Ｐゴシック"/>
                <a:cs typeface="+mn-cs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301574" y="1886010"/>
              <a:ext cx="9108504" cy="5082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5738" marR="0" lvl="0" indent="-185738" defTabSz="94018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-5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/>
                </a:rPr>
                <a:t>　</a:t>
              </a:r>
              <a:r>
                <a:rPr kumimoji="0" lang="ja-JP" altLang="en-US" sz="1600" b="1" i="0" u="none" strike="noStrike" kern="0" cap="none" spc="-15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</a:t>
              </a:r>
              <a:r>
                <a:rPr kumimoji="0" lang="ja-JP" alt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手不足分野を抱えている地域において、地域の創意工夫を活かした</a:t>
              </a:r>
              <a:r>
                <a:rPr kumimoji="0" lang="ja-JP" altLang="en-US" sz="1600" b="1" i="0" u="sng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公的職業訓練の枠組みでは対応できない</a:t>
              </a:r>
              <a:r>
                <a:rPr kumimoji="0" lang="ja-JP" alt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人材育成の取組を通じて、当該分野における安定的な人材の確保を目指す。</a:t>
              </a:r>
            </a:p>
          </p:txBody>
        </p:sp>
      </p:grpSp>
      <p:cxnSp>
        <p:nvCxnSpPr>
          <p:cNvPr id="30" name="直線コネクタ 29"/>
          <p:cNvCxnSpPr/>
          <p:nvPr/>
        </p:nvCxnSpPr>
        <p:spPr>
          <a:xfrm>
            <a:off x="60099" y="350304"/>
            <a:ext cx="9756775" cy="0"/>
          </a:xfrm>
          <a:prstGeom prst="line">
            <a:avLst/>
          </a:prstGeom>
          <a:noFill/>
          <a:ln w="76200" cap="flat" cmpd="sng" algn="ctr">
            <a:solidFill>
              <a:srgbClr val="FFFF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grpSp>
        <p:nvGrpSpPr>
          <p:cNvPr id="35" name="グループ化 34"/>
          <p:cNvGrpSpPr/>
          <p:nvPr/>
        </p:nvGrpSpPr>
        <p:grpSpPr>
          <a:xfrm>
            <a:off x="3658534" y="4150998"/>
            <a:ext cx="5299205" cy="1676514"/>
            <a:chOff x="3744493" y="6119968"/>
            <a:chExt cx="5214316" cy="1156913"/>
          </a:xfrm>
        </p:grpSpPr>
        <p:sp>
          <p:nvSpPr>
            <p:cNvPr id="36" name="角丸四角形 35"/>
            <p:cNvSpPr/>
            <p:nvPr/>
          </p:nvSpPr>
          <p:spPr bwMode="auto">
            <a:xfrm>
              <a:off x="3765025" y="6151023"/>
              <a:ext cx="5163811" cy="481652"/>
            </a:xfrm>
            <a:prstGeom prst="roundRect">
              <a:avLst/>
            </a:prstGeom>
            <a:solidFill>
              <a:srgbClr val="FFFF99">
                <a:alpha val="40000"/>
              </a:srgbClr>
            </a:solidFill>
            <a:ln w="9525" cap="flat" cmpd="sng" algn="ctr">
              <a:solidFill>
                <a:srgbClr val="2D2DB9">
                  <a:shade val="95000"/>
                  <a:satMod val="105000"/>
                </a:srgbClr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none" lIns="94019" tIns="47009" rIns="94019" bIns="47009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40186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+mn-cs"/>
              </a:endParaRPr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3744493" y="6119968"/>
              <a:ext cx="5200906" cy="216532"/>
            </a:xfrm>
            <a:prstGeom prst="roundRect">
              <a:avLst>
                <a:gd name="adj" fmla="val 0"/>
              </a:avLst>
            </a:prstGeom>
            <a:solidFill>
              <a:srgbClr val="00000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lIns="94019" tIns="47009" rIns="94019" bIns="47009" anchor="ctr"/>
            <a:lstStyle/>
            <a:p>
              <a:pPr lvl="0" defTabSz="940186">
                <a:defRPr/>
              </a:pPr>
              <a:r>
                <a:rPr kumimoji="0" lang="ja-JP" altLang="en-US" sz="1300" kern="0" dirty="0">
                  <a:solidFill>
                    <a:srgbClr val="FFFFFF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富山県：小規模事業者による実践的訓練（伝統産業分野）</a:t>
              </a:r>
              <a:endParaRPr kumimoji="0" lang="ja-JP" alt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ＤＨＰ特太ゴシック体" panose="020B0500000000000000" pitchFamily="50" charset="-128"/>
                <a:ea typeface="ＤＨＰ特太ゴシック体" panose="020B0500000000000000" pitchFamily="50" charset="-128"/>
              </a:endParaRPr>
            </a:p>
          </p:txBody>
        </p:sp>
        <p:sp>
          <p:nvSpPr>
            <p:cNvPr id="38" name="角丸四角形 10"/>
            <p:cNvSpPr>
              <a:spLocks noChangeArrowheads="1"/>
            </p:cNvSpPr>
            <p:nvPr/>
          </p:nvSpPr>
          <p:spPr bwMode="auto">
            <a:xfrm>
              <a:off x="3773021" y="6320303"/>
              <a:ext cx="5185788" cy="956578"/>
            </a:xfrm>
            <a:prstGeom prst="roundRect">
              <a:avLst>
                <a:gd name="adj" fmla="val 0"/>
              </a:avLst>
            </a:prstGeom>
            <a:noFill/>
            <a:ln w="9525" algn="ctr">
              <a:noFill/>
              <a:prstDash val="dash"/>
              <a:round/>
              <a:headEnd/>
              <a:tailEnd/>
            </a:ln>
          </p:spPr>
          <p:txBody>
            <a:bodyPr wrap="square" lIns="94019" tIns="47009" rIns="94019" bIns="47009" anchor="t" anchorCtr="0">
              <a:noAutofit/>
            </a:bodyPr>
            <a:lstStyle/>
            <a:p>
              <a:pPr defTabSz="940186">
                <a:defRPr/>
              </a:pPr>
              <a:r>
                <a:rPr kumimoji="0" lang="ja-JP" altLang="en-US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kumimoji="0" lang="ja-JP" altLang="en-US" sz="1400" u="sng" kern="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伝統産業を担う小規模事業所での雇用型訓練</a:t>
              </a:r>
              <a:r>
                <a:rPr kumimoji="0" lang="ja-JP" altLang="en-US" sz="1200" kern="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により、ものづくりと新商品開発・マーケティングの実践的な訓練を実施。</a:t>
              </a:r>
              <a:endParaRPr kumimoji="0" lang="ja-JP" altLang="ja-JP" sz="12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0" marR="0" lvl="0" indent="0" defTabSz="94018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。</a:t>
              </a:r>
              <a:endParaRPr kumimoji="0" lang="ja-JP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2643231" y="1530317"/>
            <a:ext cx="73358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40186"/>
            <a:r>
              <a:rPr lang="en-US" altLang="ja-JP" sz="11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en-US" altLang="ja-JP" sz="11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27</a:t>
            </a:r>
            <a:r>
              <a:rPr lang="ja-JP" altLang="en-US" sz="11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年度採択地域：北海道、富山県、愛知県、三重県、京都府、大阪府、鳥取県、山口県、徳島県、宮崎県</a:t>
            </a:r>
            <a:endParaRPr lang="ja-JP" altLang="en-US" sz="11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3685187" y="5881863"/>
            <a:ext cx="5299205" cy="1772698"/>
            <a:chOff x="3744493" y="6053594"/>
            <a:chExt cx="5214316" cy="1223287"/>
          </a:xfrm>
        </p:grpSpPr>
        <p:sp>
          <p:nvSpPr>
            <p:cNvPr id="42" name="角丸四角形 41"/>
            <p:cNvSpPr/>
            <p:nvPr/>
          </p:nvSpPr>
          <p:spPr bwMode="auto">
            <a:xfrm>
              <a:off x="3765025" y="6053594"/>
              <a:ext cx="5163811" cy="634853"/>
            </a:xfrm>
            <a:prstGeom prst="roundRect">
              <a:avLst/>
            </a:prstGeom>
            <a:solidFill>
              <a:srgbClr val="FFFF99">
                <a:alpha val="40000"/>
              </a:srgbClr>
            </a:solidFill>
            <a:ln w="9525" cap="flat" cmpd="sng" algn="ctr">
              <a:solidFill>
                <a:srgbClr val="2D2DB9">
                  <a:shade val="95000"/>
                  <a:satMod val="105000"/>
                </a:srgbClr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none" lIns="94019" tIns="47009" rIns="94019" bIns="47009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defTabSz="940186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200" kern="0" noProof="0" dirty="0" smtClean="0">
                <a:solidFill>
                  <a:srgbClr val="000000"/>
                </a:solidFill>
                <a:latin typeface="Times New Roman" pitchFamily="18" charset="0"/>
                <a:ea typeface="ＭＳ Ｐゴシック"/>
              </a:endParaRPr>
            </a:p>
            <a:p>
              <a:pPr marL="0" marR="0" lvl="0" indent="0" defTabSz="940186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200" kern="0" noProof="0" dirty="0" smtClean="0">
                <a:solidFill>
                  <a:srgbClr val="000000"/>
                </a:solidFill>
                <a:latin typeface="Times New Roman" pitchFamily="18" charset="0"/>
                <a:ea typeface="ＭＳ Ｐゴシック"/>
              </a:endParaRPr>
            </a:p>
            <a:p>
              <a:pPr marL="0" marR="0" lvl="0" indent="0" defTabSz="940186" eaLnBrk="1" fontAlgn="base" latinLnBrk="0" hangingPunct="1"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300" kern="0" noProof="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kumimoji="0" lang="ja-JP" altLang="en-US" sz="1400" u="sng" kern="0" noProof="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物流業界入門セミナーや大型免許の取得等を含めた物流人材</a:t>
              </a:r>
              <a:endParaRPr kumimoji="0" lang="en-US" altLang="ja-JP" sz="1400" u="sng" kern="0" noProof="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0" marR="0" lvl="0" indent="0" defTabSz="940186" eaLnBrk="1" fontAlgn="base" latinLnBrk="0" hangingPunct="1"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u="sng" kern="0" noProof="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の育成訓練</a:t>
              </a:r>
              <a:r>
                <a:rPr kumimoji="0" lang="ja-JP" altLang="en-US" sz="1150" kern="0" noProof="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などを実施し深刻なドライバー不足などに対応</a:t>
              </a:r>
              <a:r>
                <a:rPr kumimoji="0" lang="ja-JP" altLang="en-US" sz="1150" kern="0" noProof="0" dirty="0" smtClean="0">
                  <a:solidFill>
                    <a:srgbClr val="000000"/>
                  </a:solidFill>
                  <a:latin typeface="Times New Roman" pitchFamily="18" charset="0"/>
                  <a:ea typeface="ＭＳ Ｐゴシック"/>
                </a:rPr>
                <a:t>。</a:t>
              </a:r>
              <a:endParaRPr kumimoji="0" lang="en-US" altLang="ja-JP" sz="1150" kern="0" noProof="0" dirty="0" smtClean="0">
                <a:solidFill>
                  <a:srgbClr val="000000"/>
                </a:solidFill>
                <a:latin typeface="Times New Roman" pitchFamily="18" charset="0"/>
                <a:ea typeface="ＭＳ Ｐゴシック"/>
              </a:endParaRPr>
            </a:p>
          </p:txBody>
        </p:sp>
        <p:sp>
          <p:nvSpPr>
            <p:cNvPr id="43" name="角丸四角形 42"/>
            <p:cNvSpPr/>
            <p:nvPr/>
          </p:nvSpPr>
          <p:spPr>
            <a:xfrm>
              <a:off x="3744493" y="6057177"/>
              <a:ext cx="5200906" cy="243771"/>
            </a:xfrm>
            <a:prstGeom prst="roundRect">
              <a:avLst>
                <a:gd name="adj" fmla="val 0"/>
              </a:avLst>
            </a:prstGeom>
            <a:solidFill>
              <a:srgbClr val="00000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lIns="94019" tIns="47009" rIns="94019" bIns="47009" anchor="ctr"/>
            <a:lstStyle/>
            <a:p>
              <a:pPr marL="0" marR="0" lvl="0" indent="0" defTabSz="94018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300" kern="0" dirty="0">
                  <a:solidFill>
                    <a:srgbClr val="FFFFFF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群馬</a:t>
              </a:r>
              <a:r>
                <a:rPr kumimoji="0" lang="ja-JP" altLang="en-US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県：</a:t>
              </a:r>
              <a:r>
                <a:rPr kumimoji="0" lang="ja-JP" altLang="en-US" sz="1300" kern="0" dirty="0" smtClean="0">
                  <a:solidFill>
                    <a:srgbClr val="FFFFFF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東日本の交通結節点・群馬を担う物流人材育成・確保</a:t>
              </a:r>
              <a:endParaRPr kumimoji="0" lang="ja-JP" alt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ＤＨＰ特太ゴシック体" panose="020B0500000000000000" pitchFamily="50" charset="-128"/>
                <a:ea typeface="ＤＨＰ特太ゴシック体" panose="020B0500000000000000" pitchFamily="50" charset="-128"/>
              </a:endParaRPr>
            </a:p>
          </p:txBody>
        </p:sp>
        <p:sp>
          <p:nvSpPr>
            <p:cNvPr id="44" name="角丸四角形 10"/>
            <p:cNvSpPr>
              <a:spLocks noChangeArrowheads="1"/>
            </p:cNvSpPr>
            <p:nvPr/>
          </p:nvSpPr>
          <p:spPr bwMode="auto">
            <a:xfrm>
              <a:off x="3773021" y="6320303"/>
              <a:ext cx="5185788" cy="956578"/>
            </a:xfrm>
            <a:prstGeom prst="roundRect">
              <a:avLst>
                <a:gd name="adj" fmla="val 0"/>
              </a:avLst>
            </a:prstGeom>
            <a:noFill/>
            <a:ln w="9525" algn="ctr">
              <a:noFill/>
              <a:prstDash val="dash"/>
              <a:round/>
              <a:headEnd/>
              <a:tailEnd/>
            </a:ln>
          </p:spPr>
          <p:txBody>
            <a:bodyPr wrap="square" lIns="94019" tIns="47009" rIns="94019" bIns="47009" anchor="t" anchorCtr="0">
              <a:noAutofit/>
            </a:bodyPr>
            <a:lstStyle/>
            <a:p>
              <a:pPr marL="0" marR="0" lvl="0" indent="0" defTabSz="94018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kern="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endParaRPr kumimoji="0" lang="ja-JP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40" name="テキスト ボックス 39"/>
          <p:cNvSpPr txBox="1"/>
          <p:nvPr/>
        </p:nvSpPr>
        <p:spPr>
          <a:xfrm>
            <a:off x="2643226" y="1751992"/>
            <a:ext cx="73358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40186"/>
            <a:r>
              <a:rPr lang="en-US" altLang="ja-JP" sz="11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※28</a:t>
            </a:r>
            <a:r>
              <a:rPr lang="ja-JP" altLang="en-US" sz="11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年度採択地域：群馬県、埼玉県、静岡県、岡山県、愛媛県、高知県、福岡県、長崎県、熊本県</a:t>
            </a:r>
            <a:endParaRPr lang="ja-JP" altLang="en-US" sz="11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3685342" y="4980164"/>
            <a:ext cx="5309838" cy="1264109"/>
            <a:chOff x="3631878" y="6083401"/>
            <a:chExt cx="5309838" cy="854127"/>
          </a:xfrm>
        </p:grpSpPr>
        <p:sp>
          <p:nvSpPr>
            <p:cNvPr id="46" name="角丸四角形 45"/>
            <p:cNvSpPr/>
            <p:nvPr/>
          </p:nvSpPr>
          <p:spPr bwMode="auto">
            <a:xfrm>
              <a:off x="3655202" y="6104837"/>
              <a:ext cx="5247877" cy="529136"/>
            </a:xfrm>
            <a:prstGeom prst="roundRect">
              <a:avLst/>
            </a:prstGeom>
            <a:solidFill>
              <a:srgbClr val="FFFF99">
                <a:alpha val="40000"/>
              </a:srgbClr>
            </a:solidFill>
            <a:ln w="9525" cap="flat" cmpd="sng" algn="ctr">
              <a:solidFill>
                <a:srgbClr val="2D2DB9">
                  <a:shade val="95000"/>
                  <a:satMod val="105000"/>
                </a:srgbClr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none" lIns="94019" tIns="47009" rIns="94019" bIns="47009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40186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+mn-cs"/>
              </a:endParaRPr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3631878" y="6083401"/>
              <a:ext cx="5293439" cy="213132"/>
            </a:xfrm>
            <a:prstGeom prst="roundRect">
              <a:avLst>
                <a:gd name="adj" fmla="val 0"/>
              </a:avLst>
            </a:prstGeom>
            <a:solidFill>
              <a:srgbClr val="00000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lIns="94019" tIns="47009" rIns="94019" bIns="47009" anchor="ctr"/>
            <a:lstStyle/>
            <a:p>
              <a:pPr defTabSz="940186">
                <a:defRPr/>
              </a:pPr>
              <a:r>
                <a:rPr kumimoji="0" lang="ja-JP" altLang="en-US" sz="1300" kern="0" dirty="0">
                  <a:solidFill>
                    <a:srgbClr val="FFFFFF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大阪府：女性有資格者等に対する復職</a:t>
              </a:r>
              <a:r>
                <a:rPr kumimoji="0" lang="ja-JP" altLang="en-US" sz="1300" kern="0" dirty="0" smtClean="0">
                  <a:solidFill>
                    <a:srgbClr val="FFFFFF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支援</a:t>
              </a:r>
              <a:endParaRPr kumimoji="0" lang="ja-JP" altLang="en-US" sz="1300" kern="0" dirty="0">
                <a:solidFill>
                  <a:srgbClr val="FFFFFF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endParaRPr>
            </a:p>
          </p:txBody>
        </p:sp>
        <p:sp>
          <p:nvSpPr>
            <p:cNvPr id="48" name="角丸四角形 10"/>
            <p:cNvSpPr>
              <a:spLocks noChangeArrowheads="1"/>
            </p:cNvSpPr>
            <p:nvPr/>
          </p:nvSpPr>
          <p:spPr bwMode="auto">
            <a:xfrm>
              <a:off x="3676131" y="6296533"/>
              <a:ext cx="5265585" cy="640995"/>
            </a:xfrm>
            <a:prstGeom prst="roundRect">
              <a:avLst>
                <a:gd name="adj" fmla="val 0"/>
              </a:avLst>
            </a:prstGeom>
            <a:noFill/>
            <a:ln w="9525" algn="ctr">
              <a:noFill/>
              <a:prstDash val="dash"/>
              <a:round/>
              <a:headEnd/>
              <a:tailEnd/>
            </a:ln>
          </p:spPr>
          <p:txBody>
            <a:bodyPr wrap="square" lIns="94019" tIns="47009" rIns="94019" bIns="47009" anchor="t" anchorCtr="0">
              <a:noAutofit/>
            </a:bodyPr>
            <a:lstStyle/>
            <a:p>
              <a:pPr lvl="0" defTabSz="940186">
                <a:defRPr/>
              </a:pPr>
              <a:r>
                <a:rPr kumimoji="0" lang="ja-JP" alt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kumimoji="0" lang="ja-JP" altLang="en-US" sz="1200" kern="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健康・医療分野、住宅分野、情報・総務分野などの保有資格や経験に応じ今までの知識に</a:t>
              </a:r>
              <a:r>
                <a:rPr kumimoji="0" lang="ja-JP" altLang="en-US" sz="1200" kern="0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加え、</a:t>
              </a:r>
              <a:r>
                <a:rPr kumimoji="0" lang="ja-JP" altLang="en-US" sz="1400" u="sng" kern="0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新た</a:t>
              </a:r>
              <a:r>
                <a:rPr kumimoji="0" lang="ja-JP" altLang="en-US" sz="1400" u="sng" kern="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な業務等の知識や技能を育成</a:t>
              </a:r>
              <a:r>
                <a:rPr kumimoji="0" lang="ja-JP" altLang="en-US" sz="1200" kern="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。</a:t>
              </a:r>
              <a:endParaRPr kumimoji="0" lang="ja-JP" altLang="ja-JP" sz="12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69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47B24286449CF044A7D0C9ACFB1C4EE5" ma:contentTypeVersion="" ma:contentTypeDescription="" ma:contentTypeScope="" ma:versionID="2716f5dc6e8ab31fa76b31e8b771958d">
  <xsd:schema xmlns:xsd="http://www.w3.org/2001/XMLSchema" xmlns:xs="http://www.w3.org/2001/XMLSchema" xmlns:p="http://schemas.microsoft.com/office/2006/metadata/properties" xmlns:ns1="$ListId:DocLib;" targetNamespace="http://schemas.microsoft.com/office/2006/metadata/properties" ma:root="true" ma:fieldsID="d0e5910bb3ddc84e64de51866d2c8b81" ns1:_="">
    <xsd:import namespace="$ListId:DocLib;"/>
    <xsd:element name="properties">
      <xsd:complexType>
        <xsd:sequence>
          <xsd:element name="documentManagement">
            <xsd:complexType>
              <xsd:all>
                <xsd:element ref="ns1:ClassLarge" minOccurs="0"/>
                <xsd:element ref="ns1:ClassMedium" minOccurs="0"/>
                <xsd:element ref="ns1:ClassSmall" minOccurs="0"/>
                <xsd:element ref="ns1:GyoseiFile" minOccurs="0"/>
                <xsd:element ref="ns1:CreatedBy" minOccurs="0"/>
                <xsd:element ref="ns1:PreservationPeriod" minOccurs="0"/>
                <xsd:element ref="ns1:PreservationPeriodExpire" minOccurs="0"/>
                <xsd:element ref="ns1:CreatedDate" minOccurs="0"/>
                <xsd:element ref="ns1:FixationStatus" minOccurs="0"/>
                <xsd:element ref="ns1:EditorWithSpa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Lib;" elementFormDefault="qualified">
    <xsd:import namespace="http://schemas.microsoft.com/office/2006/documentManagement/types"/>
    <xsd:import namespace="http://schemas.microsoft.com/office/infopath/2007/PartnerControls"/>
    <xsd:element name="ClassLarge" ma:index="0" nillable="true" ma:displayName="大分類" ma:hidden="true" ma:internalName="ClassLarge" ma:readOnly="true">
      <xsd:simpleType>
        <xsd:restriction base="dms:Unknown"/>
      </xsd:simpleType>
    </xsd:element>
    <xsd:element name="ClassMedium" ma:index="1" nillable="true" ma:displayName="中分類" ma:hidden="true" ma:internalName="ClassMedium" ma:readOnly="true">
      <xsd:simpleType>
        <xsd:restriction base="dms:Unknown"/>
      </xsd:simpleType>
    </xsd:element>
    <xsd:element name="ClassSmall" ma:index="2" nillable="true" ma:displayName="小分類" ma:hidden="true" ma:internalName="ClassSmall" ma:readOnly="true">
      <xsd:simpleType>
        <xsd:restriction base="dms:Unknown"/>
      </xsd:simpleType>
    </xsd:element>
    <xsd:element name="GyoseiFile" ma:index="3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4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5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6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7" nillable="true" ma:displayName="作成年月日" ma:hidden="true" ma:internalName="CreatedDate" ma:readOnly="true">
      <xsd:simpleType>
        <xsd:restriction base="dms:Unknown"/>
      </xsd:simpleType>
    </xsd:element>
    <xsd:element name="FixationStatus" ma:index="8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0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reservationPeriod xmlns="$ListId:DocLib;" xsi:nil="true"/>
    <PreservationPeriodExpire xmlns="$ListId:DocLib;" xsi:nil="true"/>
    <FixationStatus xmlns="$ListId:DocLib;" xsi:nil="true"/>
    <CreatedDate xmlns="$ListId:DocLib;" xsi:nil="true"/>
  </documentManagement>
</p:properties>
</file>

<file path=customXml/itemProps1.xml><?xml version="1.0" encoding="utf-8"?>
<ds:datastoreItem xmlns:ds="http://schemas.openxmlformats.org/officeDocument/2006/customXml" ds:itemID="{BFCEAB72-7507-450B-91D8-4D2D0BA15F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Lib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2CBA8D-CE48-491D-BDC4-7641CE74CA5D}">
  <ds:schemaRefs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$ListId:DocLib;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6494</TotalTime>
  <Words>300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雇用政策研究会において議論する施策</dc:title>
  <dc:creator>木村 亮(kimura-ryo)</dc:creator>
  <cp:lastModifiedBy>訓練企画室</cp:lastModifiedBy>
  <cp:revision>784</cp:revision>
  <cp:lastPrinted>2017-03-23T13:56:13Z</cp:lastPrinted>
  <dcterms:created xsi:type="dcterms:W3CDTF">2012-01-04T04:15:29Z</dcterms:created>
  <dcterms:modified xsi:type="dcterms:W3CDTF">2017-03-23T14:00:28Z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0x0101002DA299AC048A4B8EA9C1D19079C1A3220047B24286449CF044A7D0C9ACFB1C4EE5</vt:lpwstr>
  </property>
</Properties>
</file>