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68" r:id="rId2"/>
    <p:sldId id="263" r:id="rId3"/>
    <p:sldId id="266" r:id="rId4"/>
    <p:sldId id="265" r:id="rId5"/>
    <p:sldId id="264" r:id="rId6"/>
    <p:sldId id="267" r:id="rId7"/>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FF99"/>
    <a:srgbClr val="CCFF33"/>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128"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6888"/>
          </a:xfrm>
          <a:prstGeom prst="rect">
            <a:avLst/>
          </a:prstGeom>
        </p:spPr>
        <p:txBody>
          <a:bodyPr vert="horz" lIns="91433" tIns="45716" rIns="91433" bIns="4571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9" y="0"/>
            <a:ext cx="2949575" cy="496888"/>
          </a:xfrm>
          <a:prstGeom prst="rect">
            <a:avLst/>
          </a:prstGeom>
        </p:spPr>
        <p:txBody>
          <a:bodyPr vert="horz" lIns="91433" tIns="45716" rIns="91433" bIns="45716" rtlCol="0"/>
          <a:lstStyle>
            <a:lvl1pPr algn="r">
              <a:defRPr sz="1200"/>
            </a:lvl1pPr>
          </a:lstStyle>
          <a:p>
            <a:fld id="{256FD9B2-976C-4D89-B13C-BDE325175EBE}" type="datetimeFigureOut">
              <a:rPr kumimoji="1" lang="ja-JP" altLang="en-US" smtClean="0"/>
              <a:t>2017/3/23</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33" tIns="45716" rIns="91433" bIns="45716"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33" tIns="45716" rIns="91433" bIns="45716"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864"/>
            <a:ext cx="2949575" cy="496887"/>
          </a:xfrm>
          <a:prstGeom prst="rect">
            <a:avLst/>
          </a:prstGeom>
        </p:spPr>
        <p:txBody>
          <a:bodyPr vert="horz" lIns="91433" tIns="45716" rIns="91433" bIns="4571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9" y="9440864"/>
            <a:ext cx="2949575" cy="496887"/>
          </a:xfrm>
          <a:prstGeom prst="rect">
            <a:avLst/>
          </a:prstGeom>
        </p:spPr>
        <p:txBody>
          <a:bodyPr vert="horz" lIns="91433" tIns="45716" rIns="91433" bIns="45716" rtlCol="0" anchor="b"/>
          <a:lstStyle>
            <a:lvl1pPr algn="r">
              <a:defRPr sz="1200"/>
            </a:lvl1pPr>
          </a:lstStyle>
          <a:p>
            <a:fld id="{8479B1E6-BCEF-458E-9B71-2F189367C0C7}" type="slidenum">
              <a:rPr kumimoji="1" lang="ja-JP" altLang="en-US" smtClean="0"/>
              <a:t>‹#›</a:t>
            </a:fld>
            <a:endParaRPr kumimoji="1" lang="ja-JP" altLang="en-US"/>
          </a:p>
        </p:txBody>
      </p:sp>
    </p:spTree>
    <p:extLst>
      <p:ext uri="{BB962C8B-B14F-4D97-AF65-F5344CB8AC3E}">
        <p14:creationId xmlns:p14="http://schemas.microsoft.com/office/powerpoint/2010/main" val="208317314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479B1E6-BCEF-458E-9B71-2F189367C0C7}" type="slidenum">
              <a:rPr kumimoji="1" lang="ja-JP" altLang="en-US" smtClean="0"/>
              <a:t>1</a:t>
            </a:fld>
            <a:endParaRPr kumimoji="1" lang="ja-JP" altLang="en-US"/>
          </a:p>
        </p:txBody>
      </p:sp>
    </p:spTree>
    <p:extLst>
      <p:ext uri="{BB962C8B-B14F-4D97-AF65-F5344CB8AC3E}">
        <p14:creationId xmlns:p14="http://schemas.microsoft.com/office/powerpoint/2010/main" val="5368478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479B1E6-BCEF-458E-9B71-2F189367C0C7}" type="slidenum">
              <a:rPr kumimoji="1" lang="ja-JP" altLang="en-US" smtClean="0"/>
              <a:t>2</a:t>
            </a:fld>
            <a:endParaRPr kumimoji="1" lang="ja-JP" altLang="en-US"/>
          </a:p>
        </p:txBody>
      </p:sp>
    </p:spTree>
    <p:extLst>
      <p:ext uri="{BB962C8B-B14F-4D97-AF65-F5344CB8AC3E}">
        <p14:creationId xmlns:p14="http://schemas.microsoft.com/office/powerpoint/2010/main" val="536847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479B1E6-BCEF-458E-9B71-2F189367C0C7}" type="slidenum">
              <a:rPr kumimoji="1" lang="ja-JP" altLang="en-US" smtClean="0"/>
              <a:pPr/>
              <a:t>3</a:t>
            </a:fld>
            <a:endParaRPr kumimoji="1" lang="ja-JP" altLang="en-US"/>
          </a:p>
        </p:txBody>
      </p:sp>
    </p:spTree>
    <p:extLst>
      <p:ext uri="{BB962C8B-B14F-4D97-AF65-F5344CB8AC3E}">
        <p14:creationId xmlns:p14="http://schemas.microsoft.com/office/powerpoint/2010/main" val="5368478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479B1E6-BCEF-458E-9B71-2F189367C0C7}" type="slidenum">
              <a:rPr kumimoji="1" lang="ja-JP" altLang="en-US" smtClean="0"/>
              <a:t>4</a:t>
            </a:fld>
            <a:endParaRPr kumimoji="1" lang="ja-JP" altLang="en-US"/>
          </a:p>
        </p:txBody>
      </p:sp>
    </p:spTree>
    <p:extLst>
      <p:ext uri="{BB962C8B-B14F-4D97-AF65-F5344CB8AC3E}">
        <p14:creationId xmlns:p14="http://schemas.microsoft.com/office/powerpoint/2010/main" val="5368478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479B1E6-BCEF-458E-9B71-2F189367C0C7}" type="slidenum">
              <a:rPr kumimoji="1" lang="ja-JP" altLang="en-US" smtClean="0"/>
              <a:t>5</a:t>
            </a:fld>
            <a:endParaRPr kumimoji="1" lang="ja-JP" altLang="en-US"/>
          </a:p>
        </p:txBody>
      </p:sp>
    </p:spTree>
    <p:extLst>
      <p:ext uri="{BB962C8B-B14F-4D97-AF65-F5344CB8AC3E}">
        <p14:creationId xmlns:p14="http://schemas.microsoft.com/office/powerpoint/2010/main" val="5368478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479B1E6-BCEF-458E-9B71-2F189367C0C7}" type="slidenum">
              <a:rPr kumimoji="1" lang="ja-JP" altLang="en-US" smtClean="0"/>
              <a:t>6</a:t>
            </a:fld>
            <a:endParaRPr kumimoji="1" lang="ja-JP" altLang="en-US"/>
          </a:p>
        </p:txBody>
      </p:sp>
    </p:spTree>
    <p:extLst>
      <p:ext uri="{BB962C8B-B14F-4D97-AF65-F5344CB8AC3E}">
        <p14:creationId xmlns:p14="http://schemas.microsoft.com/office/powerpoint/2010/main" val="5368478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0440D911-0A80-43D8-8437-E8889D347FCE}" type="datetime1">
              <a:rPr kumimoji="1" lang="ja-JP" altLang="en-US" smtClean="0"/>
              <a:t>2017/3/23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38045F6-1AA1-415F-8BCC-04C0F83D28A3}"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FC61B277-8D06-4AF9-86C2-846F68E4F17A}" type="datetime1">
              <a:rPr kumimoji="1" lang="ja-JP" altLang="en-US" smtClean="0"/>
              <a:t>2017/3/23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38045F6-1AA1-415F-8BCC-04C0F83D28A3}"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D3951739-DA7B-4276-83D6-893754096647}" type="datetime1">
              <a:rPr kumimoji="1" lang="ja-JP" altLang="en-US" smtClean="0"/>
              <a:t>2017/3/23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38045F6-1AA1-415F-8BCC-04C0F83D28A3}"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4A95AE38-B68F-4E01-AFDA-EF1581779800}" type="datetime1">
              <a:rPr kumimoji="1" lang="ja-JP" altLang="en-US" smtClean="0"/>
              <a:t>2017/3/23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38045F6-1AA1-415F-8BCC-04C0F83D28A3}"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C4DB7A9-4528-42B6-9706-3791CBEAC08C}" type="datetime1">
              <a:rPr kumimoji="1" lang="ja-JP" altLang="en-US" smtClean="0"/>
              <a:t>2017/3/23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38045F6-1AA1-415F-8BCC-04C0F83D28A3}"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39E5D443-10A3-42DF-B812-106B76546E37}" type="datetime1">
              <a:rPr kumimoji="1" lang="ja-JP" altLang="en-US" smtClean="0"/>
              <a:t>2017/3/23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38045F6-1AA1-415F-8BCC-04C0F83D28A3}"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8B857664-6723-44C6-BE32-3C7B0F61E543}" type="datetime1">
              <a:rPr kumimoji="1" lang="ja-JP" altLang="en-US" smtClean="0"/>
              <a:t>2017/3/23</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638045F6-1AA1-415F-8BCC-04C0F83D28A3}"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FBF003C3-67B4-48E4-8496-80D7071155EA}" type="datetime1">
              <a:rPr kumimoji="1" lang="ja-JP" altLang="en-US" smtClean="0"/>
              <a:t>2017/3/23</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638045F6-1AA1-415F-8BCC-04C0F83D28A3}"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AF6E4E7F-CF15-40F0-8AAF-8BD2DC1F30ED}" type="datetime1">
              <a:rPr kumimoji="1" lang="ja-JP" altLang="en-US" smtClean="0"/>
              <a:t>2017/3/23</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638045F6-1AA1-415F-8BCC-04C0F83D28A3}"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A7CA0F0A-144A-46F0-A3D1-CEE89BABECF4}" type="datetime1">
              <a:rPr kumimoji="1" lang="ja-JP" altLang="en-US" smtClean="0"/>
              <a:t>2017/3/23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38045F6-1AA1-415F-8BCC-04C0F83D28A3}"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0E08FDAA-95B9-47D2-8807-A8EEBA0E0235}" type="datetime1">
              <a:rPr kumimoji="1" lang="ja-JP" altLang="en-US" smtClean="0"/>
              <a:t>2017/3/23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38045F6-1AA1-415F-8BCC-04C0F83D28A3}"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BCED6C-88E5-4B04-A129-F2C49F50B841}" type="datetime1">
              <a:rPr kumimoji="1" lang="ja-JP" altLang="en-US" smtClean="0"/>
              <a:t>2017/3/23</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8045F6-1AA1-415F-8BCC-04C0F83D28A3}"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73377" y="1176358"/>
            <a:ext cx="8784975" cy="5681641"/>
          </a:xfrm>
          <a:prstGeom prst="rect">
            <a:avLst/>
          </a:prstGeom>
          <a:solidFill>
            <a:srgbClr val="FFFFC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横巻き 9"/>
          <p:cNvSpPr/>
          <p:nvPr/>
        </p:nvSpPr>
        <p:spPr>
          <a:xfrm>
            <a:off x="179512" y="0"/>
            <a:ext cx="8784976" cy="620688"/>
          </a:xfrm>
          <a:prstGeom prst="horizontalScroll">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2" name="タイトル 1"/>
          <p:cNvSpPr>
            <a:spLocks noGrp="1"/>
          </p:cNvSpPr>
          <p:nvPr>
            <p:ph type="ctrTitle"/>
          </p:nvPr>
        </p:nvSpPr>
        <p:spPr>
          <a:xfrm>
            <a:off x="251520" y="88429"/>
            <a:ext cx="8712968" cy="538150"/>
          </a:xfrm>
          <a:noFill/>
        </p:spPr>
        <p:txBody>
          <a:bodyPr>
            <a:normAutofit/>
          </a:bodyPr>
          <a:lstStyle/>
          <a:p>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地域創生人材育成事業　平成</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29</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年度採択概要</a:t>
            </a:r>
            <a:endParaRPr kumimoji="1" lang="ja-JP" altLang="en-US" sz="2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正方形/長方形 10"/>
          <p:cNvSpPr/>
          <p:nvPr/>
        </p:nvSpPr>
        <p:spPr>
          <a:xfrm>
            <a:off x="342179" y="1369109"/>
            <a:ext cx="4068128" cy="3716076"/>
          </a:xfrm>
          <a:prstGeom prst="rect">
            <a:avLst/>
          </a:prstGeom>
          <a:solidFill>
            <a:schemeClr val="bg1"/>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kumimoji="1" lang="en-US" altLang="ja-JP" dirty="0" smtClean="0">
              <a:solidFill>
                <a:schemeClr val="tx1"/>
              </a:solidFill>
            </a:endParaRPr>
          </a:p>
          <a:p>
            <a:r>
              <a:rPr kumimoji="1" lang="en-US" altLang="ja-JP"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成長産業分野（ロボット関連）</a:t>
            </a:r>
            <a:r>
              <a:rPr kumimoji="1" lang="en-US" altLang="ja-JP"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・ロボット関連産業の創出・集積にあわせ、</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人材ニーズが急速に高まる見込み</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・製造品出荷額等を</a:t>
            </a:r>
            <a:r>
              <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H32</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年度までに</a:t>
            </a:r>
            <a:r>
              <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100</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億円　　</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以上とするためには、新たに約</a:t>
            </a:r>
            <a:r>
              <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350</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人の人</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材確保・育成が必要。</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en-US" altLang="ja-JP"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若年ものづくり分野（製造業）</a:t>
            </a:r>
            <a:r>
              <a:rPr kumimoji="1" lang="en-US" altLang="ja-JP"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本県産業の基幹である製造業において</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多く</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の企業が「技術者・技能工の不足」</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や</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後継技術者の確保」を課題としている</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・新規高卒者の就職後３年以内の</a:t>
            </a:r>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離職率が</a:t>
            </a:r>
            <a:endParaRPr kumimoji="1"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全国平均より高く、</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特に１年目の離職率が</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高い。</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テキスト ボックス 4"/>
          <p:cNvSpPr txBox="1"/>
          <p:nvPr/>
        </p:nvSpPr>
        <p:spPr>
          <a:xfrm>
            <a:off x="12612" y="620688"/>
            <a:ext cx="9144000" cy="488524"/>
          </a:xfrm>
          <a:prstGeom prst="rect">
            <a:avLst/>
          </a:prstGeom>
          <a:noFill/>
          <a:ln w="12700">
            <a:noFill/>
          </a:ln>
        </p:spPr>
        <p:txBody>
          <a:bodyPr vert="horz" wrap="square" lIns="91440" tIns="45720" rIns="91440" bIns="45720" rtlCol="0" anchor="ctr" anchorCtr="0">
            <a:noAutofit/>
          </a:bodyPr>
          <a:lstStyle/>
          <a:p>
            <a:pPr>
              <a:spcBef>
                <a:spcPct val="20000"/>
              </a:spcBef>
            </a:pPr>
            <a:r>
              <a:rPr lang="ja-JP" altLang="en-US" dirty="0" smtClean="0">
                <a:latin typeface="HG丸ｺﾞｼｯｸM-PRO" pitchFamily="50" charset="-128"/>
                <a:ea typeface="HG丸ｺﾞｼｯｸM-PRO" pitchFamily="50" charset="-128"/>
              </a:rPr>
              <a:t> </a:t>
            </a:r>
            <a:r>
              <a:rPr kumimoji="1" lang="en-US" altLang="ja-JP" sz="1600" i="0" u="sng" strike="noStrike" kern="1200" cap="none" spc="0" normalizeH="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u="sng" dirty="0" smtClean="0">
                <a:latin typeface="メイリオ" panose="020B0604030504040204" pitchFamily="50" charset="-128"/>
                <a:ea typeface="メイリオ" panose="020B0604030504040204" pitchFamily="50" charset="-128"/>
                <a:cs typeface="メイリオ" panose="020B0604030504040204" pitchFamily="50" charset="-128"/>
              </a:rPr>
              <a:t>福島県</a:t>
            </a:r>
            <a:r>
              <a:rPr kumimoji="1" lang="en-US" altLang="ja-JP" sz="1600" i="0" u="sng" strike="noStrike" kern="1200" cap="none" spc="0" normalizeH="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u="sng" noProof="0" dirty="0" smtClean="0">
                <a:latin typeface="メイリオ" panose="020B0604030504040204" pitchFamily="50" charset="-128"/>
                <a:ea typeface="メイリオ" panose="020B0604030504040204" pitchFamily="50" charset="-128"/>
                <a:cs typeface="メイリオ" panose="020B0604030504040204" pitchFamily="50" charset="-128"/>
              </a:rPr>
              <a:t>ふくしま地域創生人材育成</a:t>
            </a:r>
            <a:r>
              <a:rPr kumimoji="1" lang="ja-JP" altLang="en-US" sz="1600" i="0" u="sng" strike="noStrike" kern="1200" cap="none" spc="0" normalizeH="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事業</a:t>
            </a:r>
            <a:endParaRPr kumimoji="1" lang="en-US" altLang="ja-JP" sz="1600" i="0" u="sng" strike="noStrike" kern="1200" cap="none" spc="0" normalizeH="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algn="r">
              <a:spcBef>
                <a:spcPct val="20000"/>
              </a:spcBef>
            </a:pPr>
            <a:r>
              <a:rPr kumimoji="1" lang="ja-JP" altLang="en-US" sz="1400" i="0" u="sng" strike="noStrike" kern="1200" cap="none" spc="0" normalizeH="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～人手不足が懸念される成長産業分野及び</a:t>
            </a:r>
            <a:r>
              <a:rPr lang="ja-JP" altLang="en-US" sz="1400" u="sng" dirty="0" smtClean="0">
                <a:latin typeface="メイリオ" panose="020B0604030504040204" pitchFamily="50" charset="-128"/>
                <a:ea typeface="メイリオ" panose="020B0604030504040204" pitchFamily="50" charset="-128"/>
                <a:cs typeface="メイリオ" panose="020B0604030504040204" pitchFamily="50" charset="-128"/>
              </a:rPr>
              <a:t>人手不足が深刻な若年ものづくり分野における人材の育成・確保～</a:t>
            </a:r>
            <a:endParaRPr kumimoji="1" lang="ja-JP" altLang="en-US" sz="1400" i="0" u="sng" strike="noStrike" kern="1200" cap="none" spc="0" normalizeH="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角丸四角形 5"/>
          <p:cNvSpPr/>
          <p:nvPr/>
        </p:nvSpPr>
        <p:spPr>
          <a:xfrm>
            <a:off x="289507" y="1239228"/>
            <a:ext cx="2285604" cy="359968"/>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手不足の状況と要因</a:t>
            </a: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右矢印 7"/>
          <p:cNvSpPr/>
          <p:nvPr/>
        </p:nvSpPr>
        <p:spPr>
          <a:xfrm>
            <a:off x="4476700" y="2665471"/>
            <a:ext cx="292740" cy="648072"/>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p:cNvSpPr/>
          <p:nvPr/>
        </p:nvSpPr>
        <p:spPr>
          <a:xfrm>
            <a:off x="4835834" y="1369108"/>
            <a:ext cx="3983149" cy="3824176"/>
          </a:xfrm>
          <a:prstGeom prst="rect">
            <a:avLst/>
          </a:prstGeom>
          <a:solidFill>
            <a:schemeClr val="bg1"/>
          </a:solidFill>
          <a:ln w="19050" cmpd="dbl">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dirty="0" smtClean="0">
              <a:solidFill>
                <a:schemeClr val="tx1"/>
              </a:solidFill>
            </a:endParaRPr>
          </a:p>
          <a:p>
            <a:r>
              <a:rPr lang="en-US" altLang="ja-JP"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成長産業分野（ロボット関連）</a:t>
            </a:r>
            <a:r>
              <a:rPr lang="en-US" altLang="ja-JP"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・訓練カリキュラムの開発、実施により、在</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職者の技術・技能の高度化による生産性</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向上や新規参入の促進を図る。</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・雇用型訓練により、実践的な人材の育</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成・確保の推進を図る。</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若年ものづくり分野（製造業）</a:t>
            </a:r>
            <a:r>
              <a:rPr lang="en-US" altLang="ja-JP"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・雇用型訓練により、実践的な人材の育</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成・確保の推進を図る。</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・現場で活きる実践的な知識や技術</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技</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能</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習得を促進するとともに、職</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場内</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おける</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フォロー体制の</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構築を推進する。</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○雇用創出者数等：</a:t>
            </a:r>
            <a:r>
              <a:rPr lang="en-US" altLang="ja-JP" sz="1400"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360</a:t>
            </a:r>
            <a:r>
              <a:rPr lang="ja-JP" altLang="en-US" sz="1400"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a:t>
            </a:r>
            <a:r>
              <a:rPr lang="ja-JP" altLang="en-US" sz="1100"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31</a:t>
            </a:r>
            <a:r>
              <a:rPr lang="ja-JP" altLang="en-US" sz="1100"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年度までの累計）</a:t>
            </a:r>
            <a:endParaRPr lang="en-US" altLang="ja-JP" sz="1100"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○対象分野：ロボット関連産業、製造業</a:t>
            </a: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角丸四角形 13"/>
          <p:cNvSpPr/>
          <p:nvPr/>
        </p:nvSpPr>
        <p:spPr>
          <a:xfrm>
            <a:off x="4679086" y="1239228"/>
            <a:ext cx="1991944" cy="363656"/>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本事業による対応</a:t>
            </a: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正方形/長方形 6"/>
          <p:cNvSpPr/>
          <p:nvPr/>
        </p:nvSpPr>
        <p:spPr>
          <a:xfrm>
            <a:off x="289507" y="5277936"/>
            <a:ext cx="8559083" cy="153544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kumimoji="1" lang="en-US" altLang="ja-JP" sz="1400" dirty="0" smtClean="0">
              <a:solidFill>
                <a:schemeClr val="tx1"/>
              </a:solidFill>
            </a:endParaRPr>
          </a:p>
          <a:p>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・ロボット関連産業についてパッケージ化された訓練カリキュラムはこれまで存在して</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いなかったため、</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関係団体や企業等との協働により訓練カリキュラムを新たに開発し、実施する。</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・人材の定着を促進するため、階層別に、定着促進やマネジメント、生産現場における知識や技術等に</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関</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する研修</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を行い、企業における教育・訓練ノウハウの蓄積や経営改善等による雇用環境の向上を</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図る。</a:t>
            </a:r>
            <a:endPar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・企業等と連携し、訓練プログラムを開発し、企業ニーズに応じた</a:t>
            </a:r>
            <a:r>
              <a:rPr kumimoji="1"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OJT</a:t>
            </a:r>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a:t>
            </a:r>
            <a:r>
              <a:rPr kumimoji="1"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Off-JT</a:t>
            </a:r>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を組み合わせた雇用型訓</a:t>
            </a:r>
            <a:endParaRPr kumimoji="1"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練を実施する。</a:t>
            </a:r>
            <a:endParaRPr kumimoji="1"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 name="角丸四角形 18"/>
          <p:cNvSpPr/>
          <p:nvPr/>
        </p:nvSpPr>
        <p:spPr>
          <a:xfrm>
            <a:off x="289507" y="5144834"/>
            <a:ext cx="4219455" cy="37011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これまでの公的職業訓練との相違点（独自性）</a:t>
            </a: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696735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73377" y="980728"/>
            <a:ext cx="8784975" cy="5877272"/>
          </a:xfrm>
          <a:prstGeom prst="rect">
            <a:avLst/>
          </a:prstGeom>
          <a:solidFill>
            <a:srgbClr val="FFFFC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横巻き 9"/>
          <p:cNvSpPr/>
          <p:nvPr/>
        </p:nvSpPr>
        <p:spPr>
          <a:xfrm>
            <a:off x="179512" y="0"/>
            <a:ext cx="8784976" cy="620688"/>
          </a:xfrm>
          <a:prstGeom prst="horizontalScroll">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2" name="タイトル 1"/>
          <p:cNvSpPr>
            <a:spLocks noGrp="1"/>
          </p:cNvSpPr>
          <p:nvPr>
            <p:ph type="ctrTitle"/>
          </p:nvPr>
        </p:nvSpPr>
        <p:spPr>
          <a:xfrm>
            <a:off x="251520" y="88429"/>
            <a:ext cx="8712968" cy="538150"/>
          </a:xfrm>
          <a:noFill/>
        </p:spPr>
        <p:txBody>
          <a:bodyPr>
            <a:normAutofit/>
          </a:bodyPr>
          <a:lstStyle/>
          <a:p>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地域創生人材育成事業　平成</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29</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年度採択概要</a:t>
            </a:r>
            <a:endParaRPr kumimoji="1" lang="ja-JP" altLang="en-US" sz="2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正方形/長方形 10"/>
          <p:cNvSpPr/>
          <p:nvPr/>
        </p:nvSpPr>
        <p:spPr>
          <a:xfrm>
            <a:off x="338335" y="1074172"/>
            <a:ext cx="4089650" cy="3750732"/>
          </a:xfrm>
          <a:prstGeom prst="rect">
            <a:avLst/>
          </a:prstGeom>
          <a:solidFill>
            <a:schemeClr val="bg1"/>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タイトル 1"/>
          <p:cNvSpPr txBox="1">
            <a:spLocks/>
          </p:cNvSpPr>
          <p:nvPr/>
        </p:nvSpPr>
        <p:spPr>
          <a:xfrm>
            <a:off x="325054" y="1315288"/>
            <a:ext cx="4119016" cy="3458814"/>
          </a:xfrm>
          <a:prstGeom prst="rect">
            <a:avLst/>
          </a:prstGeom>
          <a:noFill/>
          <a:ln>
            <a:noFill/>
          </a:ln>
        </p:spPr>
        <p:txBody>
          <a:bodyPr vert="horz" lIns="91440" tIns="45720" rIns="91440" bIns="45720" rtlCol="0" anchor="ctr">
            <a:noAutofit/>
          </a:bodyPr>
          <a:lstStyle/>
          <a:p>
            <a:pPr marL="0" marR="0" lvl="0" indent="0" defTabSz="914400" rtl="0" eaLnBrk="1" fontAlgn="auto" latinLnBrk="0" hangingPunct="1">
              <a:lnSpc>
                <a:spcPts val="1500"/>
              </a:lnSpc>
              <a:spcAft>
                <a:spcPts val="0"/>
              </a:spcAft>
              <a:buClrTx/>
              <a:buSzTx/>
              <a:buFontTx/>
              <a:buNone/>
              <a:tabLst/>
              <a:defRPr/>
            </a:pP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○少子高齢化、若年者の県外流出により、毎年</a:t>
            </a:r>
            <a: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1</a:t>
            </a:r>
          </a:p>
          <a:p>
            <a:pPr marL="0" marR="0" lvl="0" indent="0" defTabSz="914400" rtl="0" eaLnBrk="1" fontAlgn="auto" latinLnBrk="0" hangingPunct="1">
              <a:lnSpc>
                <a:spcPts val="1500"/>
              </a:lnSpc>
              <a:spcAft>
                <a:spcPts val="0"/>
              </a:spcAft>
              <a:buClrTx/>
              <a:buSzTx/>
              <a:buFontTx/>
              <a:buNone/>
              <a:tabLst/>
              <a:defRPr/>
            </a:pP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万人以上の人口減少が続いている。　　　　　　　　　　　</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500"/>
              </a:lnSpc>
              <a:spcBef>
                <a:spcPts val="1200"/>
              </a:spcBef>
            </a:pP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○特</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に、本県</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の基幹産業である「製造業の</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技能者</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500"/>
              </a:lnSpc>
            </a:pP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金属加工や機械加工等）</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」、インフラ</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整備</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に</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500"/>
              </a:lnSpc>
            </a:pP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不可欠</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な「建設業の技能者</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」、保育</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や介護</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など</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500"/>
              </a:lnSpc>
            </a:pP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福祉人材」の人手不足が深刻になっている</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500"/>
              </a:lnSpc>
              <a:spcBef>
                <a:spcPts val="1200"/>
              </a:spcBef>
            </a:pP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○これらの職業に対する一般的なイメージは</a:t>
            </a:r>
            <a:r>
              <a:rPr lang="ja-JP" altLang="en-US" sz="1400" dirty="0" err="1">
                <a:latin typeface="メイリオ" panose="020B0604030504040204" pitchFamily="50" charset="-128"/>
                <a:ea typeface="メイリオ" panose="020B0604030504040204" pitchFamily="50" charset="-128"/>
                <a:cs typeface="メイリオ" panose="020B0604030504040204" pitchFamily="50" charset="-128"/>
              </a:rPr>
              <a:t>芳</a:t>
            </a:r>
            <a:r>
              <a:rPr lang="ja-JP" altLang="en-US" sz="1400" dirty="0" err="1" smtClean="0">
                <a:latin typeface="メイリオ" panose="020B0604030504040204" pitchFamily="50" charset="-128"/>
                <a:ea typeface="メイリオ" panose="020B0604030504040204" pitchFamily="50" charset="-128"/>
                <a:cs typeface="メイリオ" panose="020B0604030504040204" pitchFamily="50" charset="-128"/>
              </a:rPr>
              <a:t>し</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500"/>
              </a:lnSpc>
            </a:pP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err="1" smtClean="0">
                <a:latin typeface="メイリオ" panose="020B0604030504040204" pitchFamily="50" charset="-128"/>
                <a:ea typeface="メイリオ" panose="020B0604030504040204" pitchFamily="50" charset="-128"/>
                <a:cs typeface="メイリオ" panose="020B0604030504040204" pitchFamily="50" charset="-128"/>
              </a:rPr>
              <a:t>く</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なく若者</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の入職者は減少</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500"/>
              </a:lnSpc>
              <a:spcBef>
                <a:spcPts val="1200"/>
              </a:spcBef>
            </a:pP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○中小企業等で</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は、人材</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育成のノウハウが不足</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し</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500"/>
              </a:lnSpc>
            </a:pP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ており</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入</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職後に体系的・継続的に技術等を</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学</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500"/>
              </a:lnSpc>
            </a:pP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err="1" smtClean="0">
                <a:latin typeface="メイリオ" panose="020B0604030504040204" pitchFamily="50" charset="-128"/>
                <a:ea typeface="メイリオ" panose="020B0604030504040204" pitchFamily="50" charset="-128"/>
                <a:cs typeface="メイリオ" panose="020B0604030504040204" pitchFamily="50" charset="-128"/>
              </a:rPr>
              <a:t>ぶ</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機会も少ない。若年者の早期離職率も高い。</a:t>
            </a:r>
          </a:p>
          <a:p>
            <a:pPr>
              <a:lnSpc>
                <a:spcPts val="1500"/>
              </a:lnSpc>
            </a:pP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技能者</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の高齢化に</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より、技能</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の継承が危惧</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され</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500"/>
              </a:lnSpc>
            </a:pP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て</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いる</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テキスト ボックス 4"/>
          <p:cNvSpPr txBox="1"/>
          <p:nvPr/>
        </p:nvSpPr>
        <p:spPr>
          <a:xfrm>
            <a:off x="0" y="473936"/>
            <a:ext cx="9144000" cy="488524"/>
          </a:xfrm>
          <a:prstGeom prst="rect">
            <a:avLst/>
          </a:prstGeom>
          <a:noFill/>
          <a:ln w="12700">
            <a:noFill/>
          </a:ln>
        </p:spPr>
        <p:txBody>
          <a:bodyPr vert="horz" wrap="square" lIns="91440" tIns="45720" rIns="91440" bIns="45720" rtlCol="0" anchor="ctr" anchorCtr="0">
            <a:noAutofit/>
          </a:bodyPr>
          <a:lstStyle/>
          <a:p>
            <a:pPr>
              <a:spcBef>
                <a:spcPct val="20000"/>
              </a:spcBef>
            </a:pPr>
            <a:r>
              <a:rPr lang="ja-JP" altLang="en-US" dirty="0">
                <a:latin typeface="HG丸ｺﾞｼｯｸM-PRO" pitchFamily="50" charset="-128"/>
                <a:ea typeface="HG丸ｺﾞｼｯｸM-PRO" pitchFamily="50" charset="-128"/>
              </a:rPr>
              <a:t> </a:t>
            </a:r>
            <a:r>
              <a:rPr kumimoji="1" lang="en-US" altLang="ja-JP" sz="1600" i="0" u="sng" strike="noStrike" kern="1200" cap="none" spc="0" normalizeH="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600" i="0" u="sng" strike="noStrike" kern="1200" cap="none" spc="0" normalizeH="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茨城県</a:t>
            </a:r>
            <a:r>
              <a:rPr kumimoji="1" lang="en-US" altLang="ja-JP" sz="1600" i="0" u="sng" strike="noStrike" kern="1200" cap="none" spc="0" normalizeH="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600" i="0" u="sng" strike="noStrike" kern="1200" cap="none" spc="0" normalizeH="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いばらきの未来共創人材育成プロジェクト</a:t>
            </a:r>
          </a:p>
        </p:txBody>
      </p:sp>
      <p:sp>
        <p:nvSpPr>
          <p:cNvPr id="6" name="角丸四角形 5"/>
          <p:cNvSpPr/>
          <p:nvPr/>
        </p:nvSpPr>
        <p:spPr>
          <a:xfrm>
            <a:off x="342180" y="980728"/>
            <a:ext cx="2141588" cy="37011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人手不足の状況と要因</a:t>
            </a: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右矢印 7"/>
          <p:cNvSpPr/>
          <p:nvPr/>
        </p:nvSpPr>
        <p:spPr>
          <a:xfrm>
            <a:off x="4463783" y="2603918"/>
            <a:ext cx="292740" cy="648072"/>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p:cNvSpPr/>
          <p:nvPr/>
        </p:nvSpPr>
        <p:spPr>
          <a:xfrm>
            <a:off x="4756523" y="1074171"/>
            <a:ext cx="4140895" cy="3810911"/>
          </a:xfrm>
          <a:prstGeom prst="rect">
            <a:avLst/>
          </a:prstGeom>
          <a:solidFill>
            <a:schemeClr val="bg1"/>
          </a:solidFill>
          <a:ln w="19050" cmpd="dbl">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角丸四角形 13"/>
          <p:cNvSpPr/>
          <p:nvPr/>
        </p:nvSpPr>
        <p:spPr>
          <a:xfrm>
            <a:off x="4911787" y="980728"/>
            <a:ext cx="1771681" cy="335205"/>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本事業による対応</a:t>
            </a: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タイトル 1"/>
          <p:cNvSpPr txBox="1">
            <a:spLocks/>
          </p:cNvSpPr>
          <p:nvPr/>
        </p:nvSpPr>
        <p:spPr>
          <a:xfrm>
            <a:off x="4743460" y="1223846"/>
            <a:ext cx="4201829" cy="3661235"/>
          </a:xfrm>
          <a:prstGeom prst="rect">
            <a:avLst/>
          </a:prstGeom>
          <a:noFill/>
          <a:ln>
            <a:noFill/>
          </a:ln>
        </p:spPr>
        <p:txBody>
          <a:bodyPr vert="horz" lIns="91440" tIns="45720" rIns="91440" bIns="45720" rtlCol="0" anchor="ctr">
            <a:noAutofit/>
          </a:bodyPr>
          <a:lstStyle/>
          <a:p>
            <a:pPr>
              <a:lnSpc>
                <a:spcPts val="1500"/>
              </a:lnSpc>
              <a:spcBef>
                <a:spcPts val="1200"/>
              </a:spcBef>
            </a:pP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製造業分野で</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は、「</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モデル事業所における</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若年</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500"/>
              </a:lnSpc>
            </a:pP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技能者</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育成のための実践的訓練」及び「</a:t>
            </a:r>
            <a:r>
              <a:rPr lang="ja-JP" altLang="en-US" sz="1400" dirty="0" err="1">
                <a:latin typeface="メイリオ" panose="020B0604030504040204" pitchFamily="50" charset="-128"/>
                <a:ea typeface="メイリオ" panose="020B0604030504040204" pitchFamily="50" charset="-128"/>
                <a:cs typeface="メイリオ" panose="020B0604030504040204" pitchFamily="50" charset="-128"/>
              </a:rPr>
              <a:t>雇用</a:t>
            </a:r>
            <a:r>
              <a:rPr lang="ja-JP" altLang="en-US" sz="1400" dirty="0" err="1" smtClean="0">
                <a:latin typeface="メイリオ" panose="020B0604030504040204" pitchFamily="50" charset="-128"/>
                <a:ea typeface="メイリオ" panose="020B0604030504040204" pitchFamily="50" charset="-128"/>
                <a:cs typeface="メイリオ" panose="020B0604030504040204" pitchFamily="50" charset="-128"/>
              </a:rPr>
              <a:t>す</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500"/>
              </a:lnSpc>
            </a:pP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err="1" smtClean="0">
                <a:latin typeface="メイリオ" panose="020B0604030504040204" pitchFamily="50" charset="-128"/>
                <a:ea typeface="メイリオ" panose="020B0604030504040204" pitchFamily="50" charset="-128"/>
                <a:cs typeface="メイリオ" panose="020B0604030504040204" pitchFamily="50" charset="-128"/>
              </a:rPr>
              <a:t>る</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事業所側への</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人材育成力の</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強化支援」</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一体</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500"/>
              </a:lnSpc>
            </a:pP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的</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実施。</a:t>
            </a:r>
            <a:endParaRPr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500"/>
              </a:lnSpc>
              <a:spcBef>
                <a:spcPts val="1200"/>
              </a:spcBef>
            </a:pP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○建設分野で</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は、新人向け</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訓練（職種別</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）のプロ</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500"/>
              </a:lnSpc>
            </a:pP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グラム</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開発及び実践的訓練の実施</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500"/>
              </a:lnSpc>
              <a:spcBef>
                <a:spcPts val="1200"/>
              </a:spcBef>
            </a:pP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○福祉分野で</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は、有</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資格者の復職支援及び</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保育支</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500"/>
              </a:lnSpc>
            </a:pP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援員や</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障害者介護人材育成のための実践的な</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訓</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500"/>
              </a:lnSpc>
            </a:pP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練の実施</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500"/>
              </a:lnSpc>
            </a:pP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500"/>
              </a:lnSpc>
            </a:pP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・雇用創出者数等：</a:t>
            </a:r>
            <a:r>
              <a:rPr lang="en-US" altLang="ja-JP" sz="1400" u="sng" dirty="0">
                <a:latin typeface="メイリオ" panose="020B0604030504040204" pitchFamily="50" charset="-128"/>
                <a:ea typeface="メイリオ" panose="020B0604030504040204" pitchFamily="50" charset="-128"/>
                <a:cs typeface="メイリオ" panose="020B0604030504040204" pitchFamily="50" charset="-128"/>
              </a:rPr>
              <a:t>301</a:t>
            </a:r>
            <a:r>
              <a:rPr lang="ja-JP" altLang="en-US" sz="1400" u="sng" dirty="0" smtClean="0">
                <a:latin typeface="メイリオ" panose="020B0604030504040204" pitchFamily="50" charset="-128"/>
                <a:ea typeface="メイリオ" panose="020B0604030504040204" pitchFamily="50" charset="-128"/>
                <a:cs typeface="メイリオ" panose="020B0604030504040204" pitchFamily="50" charset="-128"/>
              </a:rPr>
              <a:t>人</a:t>
            </a:r>
            <a:r>
              <a:rPr lang="ja-JP" altLang="en-US" sz="1400" u="sng"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400" u="sng" dirty="0">
                <a:latin typeface="メイリオ" panose="020B0604030504040204" pitchFamily="50" charset="-128"/>
                <a:ea typeface="メイリオ" panose="020B0604030504040204" pitchFamily="50" charset="-128"/>
                <a:cs typeface="メイリオ" panose="020B0604030504040204" pitchFamily="50" charset="-128"/>
              </a:rPr>
              <a:t>31</a:t>
            </a:r>
            <a:r>
              <a:rPr lang="ja-JP" altLang="en-US" sz="1400" u="sng" dirty="0">
                <a:latin typeface="メイリオ" panose="020B0604030504040204" pitchFamily="50" charset="-128"/>
                <a:ea typeface="メイリオ" panose="020B0604030504040204" pitchFamily="50" charset="-128"/>
                <a:cs typeface="メイリオ" panose="020B0604030504040204" pitchFamily="50" charset="-128"/>
              </a:rPr>
              <a:t>年度までの累計）</a:t>
            </a:r>
            <a:endParaRPr lang="en-US" altLang="ja-JP" sz="1400" u="sng" dirty="0">
              <a:latin typeface="メイリオ" panose="020B0604030504040204" pitchFamily="50" charset="-128"/>
              <a:ea typeface="メイリオ" panose="020B0604030504040204" pitchFamily="50" charset="-128"/>
              <a:cs typeface="メイリオ" panose="020B0604030504040204" pitchFamily="50" charset="-128"/>
            </a:endParaRPr>
          </a:p>
          <a:p>
            <a:pPr lvl="0">
              <a:spcBef>
                <a:spcPct val="0"/>
              </a:spcBef>
              <a:defRPr/>
            </a:pP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・対象分野：製造業、建設、福祉人材　</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正方形/長方形 6"/>
          <p:cNvSpPr/>
          <p:nvPr/>
        </p:nvSpPr>
        <p:spPr>
          <a:xfrm>
            <a:off x="338335" y="5157192"/>
            <a:ext cx="8559083" cy="1628800"/>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タイトル 1"/>
          <p:cNvSpPr txBox="1">
            <a:spLocks/>
          </p:cNvSpPr>
          <p:nvPr/>
        </p:nvSpPr>
        <p:spPr>
          <a:xfrm>
            <a:off x="342181" y="5083768"/>
            <a:ext cx="8471845" cy="1775648"/>
          </a:xfrm>
          <a:prstGeom prst="rect">
            <a:avLst/>
          </a:prstGeom>
          <a:noFill/>
          <a:ln>
            <a:noFill/>
          </a:ln>
        </p:spPr>
        <p:txBody>
          <a:bodyPr vert="horz" lIns="91440" tIns="45720" rIns="91440" bIns="45720" rtlCol="0" anchor="ctr">
            <a:noAutofit/>
          </a:bodyPr>
          <a:lstStyle/>
          <a:p>
            <a:pPr>
              <a:lnSpc>
                <a:spcPts val="1700"/>
              </a:lnSpc>
            </a:pPr>
            <a:r>
              <a:rPr lang="ja-JP" altLang="en-US" sz="13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公的職業訓練では実施していない新しい取組と</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して</a:t>
            </a:r>
            <a:endParaRPr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・製造業</a:t>
            </a: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分野では，「若年技能者育成のための実践的訓練」と「雇用する</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事業所側への</a:t>
            </a: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人材育成力の</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強化支</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　援」とを一体的</a:t>
            </a: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に実施して，入職・定着を図る。</a:t>
            </a:r>
          </a:p>
          <a:p>
            <a:pPr>
              <a:lnSpc>
                <a:spcPts val="1700"/>
              </a:lnSpc>
            </a:pP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　・建設業分野では，「新人向け訓練プログラム（職種別）</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開発するととも</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に，実践的</a:t>
            </a: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な訓練を実施して</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　入</a:t>
            </a: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職・定着を図る</a:t>
            </a:r>
          </a:p>
          <a:p>
            <a:pPr>
              <a:lnSpc>
                <a:spcPts val="1700"/>
              </a:lnSpc>
            </a:pP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□福祉</a:t>
            </a: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分野の保育や障害者介護の人材は，県内に委託可能な訓練機関が無く公的職業訓練が実施できなかったが</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新しい</a:t>
            </a: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取組として，施設で働きながら技能習得と資格取得を目指す実践的な訓練を実施し，入職・定着を図る。</a:t>
            </a:r>
            <a:endParaRPr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 name="角丸四角形 18"/>
          <p:cNvSpPr/>
          <p:nvPr/>
        </p:nvSpPr>
        <p:spPr>
          <a:xfrm>
            <a:off x="356032" y="4774102"/>
            <a:ext cx="3066223" cy="37011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これまでの公的職業訓練との相違</a:t>
            </a: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4010120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73377" y="980728"/>
            <a:ext cx="8784975" cy="5877272"/>
          </a:xfrm>
          <a:prstGeom prst="rect">
            <a:avLst/>
          </a:prstGeom>
          <a:solidFill>
            <a:srgbClr val="FFFFC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横巻き 9"/>
          <p:cNvSpPr/>
          <p:nvPr/>
        </p:nvSpPr>
        <p:spPr>
          <a:xfrm>
            <a:off x="179512" y="0"/>
            <a:ext cx="8784976" cy="620688"/>
          </a:xfrm>
          <a:prstGeom prst="horizontalScroll">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2" name="タイトル 1"/>
          <p:cNvSpPr>
            <a:spLocks noGrp="1"/>
          </p:cNvSpPr>
          <p:nvPr>
            <p:ph type="ctrTitle"/>
          </p:nvPr>
        </p:nvSpPr>
        <p:spPr>
          <a:xfrm>
            <a:off x="251520" y="88429"/>
            <a:ext cx="8712968" cy="538150"/>
          </a:xfrm>
          <a:noFill/>
        </p:spPr>
        <p:txBody>
          <a:bodyPr>
            <a:normAutofit/>
          </a:bodyPr>
          <a:lstStyle/>
          <a:p>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地域創生人材育成事業　平成</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29</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年度採択概要</a:t>
            </a:r>
            <a:endParaRPr kumimoji="1" lang="ja-JP" altLang="en-US" sz="2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正方形/長方形 10"/>
          <p:cNvSpPr/>
          <p:nvPr/>
        </p:nvSpPr>
        <p:spPr>
          <a:xfrm>
            <a:off x="338335" y="1074171"/>
            <a:ext cx="4068128" cy="3935787"/>
          </a:xfrm>
          <a:prstGeom prst="rect">
            <a:avLst/>
          </a:prstGeom>
          <a:solidFill>
            <a:schemeClr val="bg1"/>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0" y="473936"/>
            <a:ext cx="9144000" cy="488524"/>
          </a:xfrm>
          <a:prstGeom prst="rect">
            <a:avLst/>
          </a:prstGeom>
          <a:noFill/>
          <a:ln w="12700">
            <a:noFill/>
          </a:ln>
        </p:spPr>
        <p:txBody>
          <a:bodyPr vert="horz" wrap="square" lIns="91440" tIns="45720" rIns="91440" bIns="45720" rtlCol="0" anchor="ctr" anchorCtr="0">
            <a:noAutofit/>
          </a:bodyPr>
          <a:lstStyle/>
          <a:p>
            <a:pPr>
              <a:spcBef>
                <a:spcPct val="20000"/>
              </a:spcBef>
            </a:pPr>
            <a:r>
              <a:rPr lang="ja-JP" altLang="en-US" dirty="0">
                <a:latin typeface="HG丸ｺﾞｼｯｸM-PRO" pitchFamily="50" charset="-128"/>
                <a:ea typeface="HG丸ｺﾞｼｯｸM-PRO" pitchFamily="50" charset="-128"/>
              </a:rPr>
              <a:t> </a:t>
            </a:r>
            <a:r>
              <a:rPr kumimoji="1" lang="en-US" altLang="ja-JP" sz="1600" i="0" u="sng" strike="noStrike" kern="1200" cap="none" spc="0" normalizeH="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600" i="0" u="sng" strike="noStrike" kern="1200" cap="none" spc="0" normalizeH="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神奈川</a:t>
            </a:r>
            <a:r>
              <a:rPr lang="ja-JP" altLang="en-US" sz="1600" u="sng" dirty="0" smtClean="0">
                <a:latin typeface="メイリオ" panose="020B0604030504040204" pitchFamily="50" charset="-128"/>
                <a:ea typeface="メイリオ" panose="020B0604030504040204" pitchFamily="50" charset="-128"/>
                <a:cs typeface="メイリオ" panose="020B0604030504040204" pitchFamily="50" charset="-128"/>
              </a:rPr>
              <a:t>県</a:t>
            </a:r>
            <a:r>
              <a:rPr kumimoji="1" lang="en-US" altLang="ja-JP" sz="1600" i="0" u="sng" strike="noStrike" kern="1200" cap="none" spc="0" normalizeH="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600" i="0" u="sng" strike="noStrike" kern="1200" cap="none" spc="0" normalizeH="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かながわの未来に繋ぐ人材育成事業</a:t>
            </a:r>
          </a:p>
        </p:txBody>
      </p:sp>
      <p:sp>
        <p:nvSpPr>
          <p:cNvPr id="6" name="角丸四角形 5"/>
          <p:cNvSpPr/>
          <p:nvPr/>
        </p:nvSpPr>
        <p:spPr>
          <a:xfrm>
            <a:off x="342180" y="980728"/>
            <a:ext cx="2285604" cy="37011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algn="ct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手不足の状況と要因</a:t>
            </a: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右矢印 7"/>
          <p:cNvSpPr/>
          <p:nvPr/>
        </p:nvSpPr>
        <p:spPr>
          <a:xfrm>
            <a:off x="4561636" y="2618013"/>
            <a:ext cx="292740" cy="648072"/>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p:cNvSpPr/>
          <p:nvPr/>
        </p:nvSpPr>
        <p:spPr>
          <a:xfrm>
            <a:off x="4914269" y="1074171"/>
            <a:ext cx="3983149" cy="3935788"/>
          </a:xfrm>
          <a:prstGeom prst="rect">
            <a:avLst/>
          </a:prstGeom>
          <a:solidFill>
            <a:schemeClr val="bg1"/>
          </a:solidFill>
          <a:ln w="19050" cmpd="dbl">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角丸四角形 13"/>
          <p:cNvSpPr/>
          <p:nvPr/>
        </p:nvSpPr>
        <p:spPr>
          <a:xfrm>
            <a:off x="4911787" y="980728"/>
            <a:ext cx="1991944" cy="37011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algn="ctr"/>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本事業による対応</a:t>
            </a: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正方形/長方形 6"/>
          <p:cNvSpPr/>
          <p:nvPr/>
        </p:nvSpPr>
        <p:spPr>
          <a:xfrm>
            <a:off x="338335" y="5282696"/>
            <a:ext cx="8559083" cy="1503295"/>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角丸四角形 18"/>
          <p:cNvSpPr/>
          <p:nvPr/>
        </p:nvSpPr>
        <p:spPr>
          <a:xfrm>
            <a:off x="342180" y="5178316"/>
            <a:ext cx="4219455" cy="37011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algn="ctr"/>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これまでの公的職業訓練との相違点（独自性）</a:t>
            </a: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テキスト ボックス 15"/>
          <p:cNvSpPr txBox="1"/>
          <p:nvPr/>
        </p:nvSpPr>
        <p:spPr>
          <a:xfrm>
            <a:off x="539552" y="1628800"/>
            <a:ext cx="3456384" cy="720080"/>
          </a:xfrm>
          <a:prstGeom prst="rect">
            <a:avLst/>
          </a:prstGeom>
          <a:noFill/>
          <a:ln w="12700">
            <a:noFill/>
          </a:ln>
        </p:spPr>
        <p:txBody>
          <a:bodyPr vert="horz" wrap="square" lIns="91440" tIns="45720" rIns="91440" bIns="45720" rtlCol="0" anchor="ctr" anchorCtr="0">
            <a:noAutofit/>
          </a:bodyPr>
          <a:lstStyle/>
          <a:p>
            <a:pPr>
              <a:spcBef>
                <a:spcPct val="20000"/>
              </a:spcBef>
            </a:pPr>
            <a:endParaRPr kumimoji="1" lang="ja-JP" altLang="en-US" i="0" u="none" strike="noStrike" kern="1200" cap="none" spc="0" normalizeH="0" baseline="0" noProof="0" dirty="0" smtClean="0">
              <a:ln>
                <a:noFill/>
              </a:ln>
              <a:solidFill>
                <a:schemeClr val="tx1"/>
              </a:solidFill>
              <a:effectLst/>
              <a:uLnTx/>
              <a:uFillTx/>
              <a:latin typeface="HG丸ｺﾞｼｯｸM-PRO" pitchFamily="50" charset="-128"/>
              <a:ea typeface="HG丸ｺﾞｼｯｸM-PRO" pitchFamily="50" charset="-128"/>
            </a:endParaRPr>
          </a:p>
        </p:txBody>
      </p:sp>
      <p:sp>
        <p:nvSpPr>
          <p:cNvPr id="21" name="テキスト ボックス 20"/>
          <p:cNvSpPr txBox="1"/>
          <p:nvPr/>
        </p:nvSpPr>
        <p:spPr>
          <a:xfrm>
            <a:off x="4892851" y="4214395"/>
            <a:ext cx="3960440" cy="818214"/>
          </a:xfrm>
          <a:prstGeom prst="rect">
            <a:avLst/>
          </a:prstGeom>
          <a:noFill/>
          <a:ln w="12700">
            <a:noFill/>
          </a:ln>
        </p:spPr>
        <p:txBody>
          <a:bodyPr vert="horz" wrap="square" lIns="91440" tIns="45720" rIns="91440" bIns="45720" rtlCol="0" anchor="ctr" anchorCtr="0">
            <a:noAutofit/>
          </a:bodyPr>
          <a:lstStyle/>
          <a:p>
            <a:r>
              <a:rPr kumimoji="1" lang="ja-JP" altLang="en-US"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・雇用創出者数等：</a:t>
            </a:r>
            <a:r>
              <a:rPr kumimoji="1" lang="en-US" altLang="ja-JP" sz="1400" i="0" u="sng"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316</a:t>
            </a:r>
            <a:r>
              <a:rPr kumimoji="1" lang="ja-JP" altLang="en-US" sz="1400" i="0" u="sng"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人</a:t>
            </a:r>
            <a:r>
              <a:rPr lang="ja-JP" altLang="en-US" sz="1200" u="sng"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200" u="sng" dirty="0">
                <a:latin typeface="メイリオ" panose="020B0604030504040204" pitchFamily="50" charset="-128"/>
                <a:ea typeface="メイリオ" panose="020B0604030504040204" pitchFamily="50" charset="-128"/>
                <a:cs typeface="メイリオ" panose="020B0604030504040204" pitchFamily="50" charset="-128"/>
              </a:rPr>
              <a:t>31</a:t>
            </a:r>
            <a:r>
              <a:rPr lang="ja-JP" altLang="en-US" sz="1200" u="sng" dirty="0">
                <a:latin typeface="メイリオ" panose="020B0604030504040204" pitchFamily="50" charset="-128"/>
                <a:ea typeface="メイリオ" panose="020B0604030504040204" pitchFamily="50" charset="-128"/>
                <a:cs typeface="メイリオ" panose="020B0604030504040204" pitchFamily="50" charset="-128"/>
              </a:rPr>
              <a:t>年度までの累計）</a:t>
            </a:r>
            <a:endParaRPr lang="en-US" altLang="ja-JP" sz="1200" u="sng" dirty="0">
              <a:latin typeface="メイリオ" panose="020B0604030504040204" pitchFamily="50" charset="-128"/>
              <a:ea typeface="メイリオ" panose="020B0604030504040204" pitchFamily="50" charset="-128"/>
              <a:cs typeface="メイリオ" panose="020B0604030504040204" pitchFamily="50" charset="-128"/>
            </a:endParaRPr>
          </a:p>
          <a:p>
            <a:pPr>
              <a:spcBef>
                <a:spcPct val="20000"/>
              </a:spcBef>
            </a:pPr>
            <a:r>
              <a:rPr kumimoji="1" lang="ja-JP" altLang="en-US"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・対象分野：介護、物流、ＩＴ</a:t>
            </a:r>
          </a:p>
        </p:txBody>
      </p:sp>
      <p:sp>
        <p:nvSpPr>
          <p:cNvPr id="18" name="テキスト ボックス 17"/>
          <p:cNvSpPr txBox="1"/>
          <p:nvPr/>
        </p:nvSpPr>
        <p:spPr>
          <a:xfrm>
            <a:off x="374015" y="1432532"/>
            <a:ext cx="4032448" cy="1211954"/>
          </a:xfrm>
          <a:prstGeom prst="rect">
            <a:avLst/>
          </a:prstGeom>
          <a:noFill/>
          <a:ln w="12700">
            <a:noFill/>
          </a:ln>
        </p:spPr>
        <p:txBody>
          <a:bodyPr vert="horz" wrap="square" lIns="91440" tIns="45720" rIns="91440" bIns="45720" rtlCol="0" anchor="ctr" anchorCtr="0">
            <a:noAutofit/>
          </a:bodyPr>
          <a:lstStyle/>
          <a:p>
            <a:r>
              <a:rPr kumimoji="1" lang="ja-JP" altLang="en-US"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○全国トップレベルのスピードで高齢化が進行。</a:t>
            </a:r>
            <a:endParaRPr kumimoji="1" lang="en-US" altLang="ja-JP"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介護人材の需給推計でも介護人材が不足。今</a:t>
            </a:r>
            <a:endParaRPr kumimoji="1" lang="en-US" altLang="ja-JP"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後の介護ニーズの多様化・複雑化に対応でき</a:t>
            </a:r>
            <a:endParaRPr kumimoji="1" lang="en-US" altLang="ja-JP"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る介護の中核を担える介護の専門知識も</a:t>
            </a:r>
            <a:r>
              <a:rPr kumimoji="1" lang="ja-JP" altLang="en-US" sz="1400" i="0" u="none" strike="noStrike" kern="1200" cap="none" spc="0" normalizeH="0" baseline="0" noProof="0" dirty="0" err="1"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持っ</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400" i="0" u="none" strike="noStrike" kern="1200" cap="none" spc="0" normalizeH="0" baseline="0" noProof="0" dirty="0" err="1"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た</a:t>
            </a:r>
            <a:r>
              <a:rPr kumimoji="1" lang="ja-JP" altLang="en-US"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人材が必要。</a:t>
            </a:r>
          </a:p>
        </p:txBody>
      </p:sp>
      <p:sp>
        <p:nvSpPr>
          <p:cNvPr id="22" name="テキスト ボックス 21"/>
          <p:cNvSpPr txBox="1"/>
          <p:nvPr/>
        </p:nvSpPr>
        <p:spPr>
          <a:xfrm>
            <a:off x="360952" y="2644486"/>
            <a:ext cx="4032448" cy="1222626"/>
          </a:xfrm>
          <a:prstGeom prst="rect">
            <a:avLst/>
          </a:prstGeom>
          <a:noFill/>
          <a:ln w="12700">
            <a:noFill/>
          </a:ln>
        </p:spPr>
        <p:txBody>
          <a:bodyPr vert="horz" wrap="square" lIns="91440" tIns="45720" rIns="91440" bIns="45720" rtlCol="0" anchor="ctr" anchorCtr="0">
            <a:noAutofit/>
          </a:bodyPr>
          <a:lstStyle/>
          <a:p>
            <a:r>
              <a:rPr kumimoji="1" lang="ja-JP" altLang="en-US"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○中小物流業界では中長距離ドライバー確保が</a:t>
            </a:r>
            <a:endParaRPr kumimoji="1" lang="en-US" altLang="ja-JP"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課題。特に若年者ドライバーなども不足。慢</a:t>
            </a:r>
            <a:endParaRPr kumimoji="1" lang="en-US" altLang="ja-JP"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性的な人手不足の状況により当県の今後を担</a:t>
            </a:r>
            <a:endParaRPr kumimoji="1" lang="en-US" altLang="ja-JP"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う物流ネットワークを支えるドライバーの育</a:t>
            </a:r>
            <a:endParaRPr kumimoji="1" lang="en-US" altLang="ja-JP"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成が必要。</a:t>
            </a:r>
          </a:p>
        </p:txBody>
      </p:sp>
      <p:sp>
        <p:nvSpPr>
          <p:cNvPr id="23" name="テキスト ボックス 22"/>
          <p:cNvSpPr txBox="1"/>
          <p:nvPr/>
        </p:nvSpPr>
        <p:spPr>
          <a:xfrm>
            <a:off x="395536" y="3785822"/>
            <a:ext cx="4035787" cy="1224136"/>
          </a:xfrm>
          <a:prstGeom prst="rect">
            <a:avLst/>
          </a:prstGeom>
          <a:noFill/>
          <a:ln w="12700">
            <a:noFill/>
          </a:ln>
        </p:spPr>
        <p:txBody>
          <a:bodyPr vert="horz" wrap="square" lIns="91440" tIns="45720" rIns="91440" bIns="45720" rtlCol="0" anchor="ctr" anchorCtr="0">
            <a:noAutofit/>
          </a:bodyPr>
          <a:lstStyle/>
          <a:p>
            <a:r>
              <a:rPr kumimoji="1" lang="ja-JP" altLang="en-US"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○ＩＴ分野も生産年齢人口減による人材の確保</a:t>
            </a:r>
            <a:endParaRPr kumimoji="1" lang="en-US" altLang="ja-JP"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は喫緊の課題。ヘルスケアやロボット、</a:t>
            </a:r>
            <a:r>
              <a:rPr kumimoji="1" lang="en-US" altLang="ja-JP" sz="1400" i="0" u="none" strike="noStrike" kern="1200" cap="none" spc="0" normalizeH="0" baseline="0" noProof="0" dirty="0" err="1"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IoT</a:t>
            </a:r>
            <a:r>
              <a:rPr kumimoji="1" lang="ja-JP" altLang="en-US" sz="1400" i="0" u="none" strike="noStrike" kern="1200" cap="none" spc="0" normalizeH="0" baseline="0" noProof="0" dirty="0" err="1"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観光など本県で育成・誘致を図る産業に生産</a:t>
            </a:r>
            <a:endParaRPr kumimoji="1" lang="en-US" altLang="ja-JP"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性の向上等をもたらす</a:t>
            </a:r>
            <a:r>
              <a:rPr kumimoji="1" lang="en-US" altLang="ja-JP"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IT</a:t>
            </a:r>
            <a:r>
              <a:rPr kumimoji="1" lang="ja-JP" altLang="en-US"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技術者の育成が不可</a:t>
            </a:r>
            <a:endParaRPr kumimoji="1" lang="en-US" altLang="ja-JP"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欠。</a:t>
            </a:r>
          </a:p>
        </p:txBody>
      </p:sp>
      <p:sp>
        <p:nvSpPr>
          <p:cNvPr id="24" name="テキスト ボックス 23"/>
          <p:cNvSpPr txBox="1"/>
          <p:nvPr/>
        </p:nvSpPr>
        <p:spPr>
          <a:xfrm>
            <a:off x="4905914" y="1491477"/>
            <a:ext cx="4032448" cy="792088"/>
          </a:xfrm>
          <a:prstGeom prst="rect">
            <a:avLst/>
          </a:prstGeom>
          <a:noFill/>
          <a:ln w="12700">
            <a:noFill/>
          </a:ln>
        </p:spPr>
        <p:txBody>
          <a:bodyPr vert="horz" wrap="square" lIns="91440" tIns="45720" rIns="91440" bIns="45720" rtlCol="0" anchor="ctr" anchorCtr="0">
            <a:noAutofit/>
          </a:bodyPr>
          <a:lstStyle/>
          <a:p>
            <a:r>
              <a:rPr kumimoji="1" lang="ja-JP" altLang="en-US"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介護</a:t>
            </a:r>
            <a:r>
              <a:rPr kumimoji="1" lang="ja-JP" altLang="en-US"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施設在職者を対象に無理なくスキルアッ</a:t>
            </a:r>
            <a:endParaRPr kumimoji="1" lang="en-US" altLang="ja-JP"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プができるように、</a:t>
            </a:r>
            <a:r>
              <a:rPr kumimoji="1" lang="en-US" altLang="ja-JP"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e</a:t>
            </a:r>
            <a:r>
              <a:rPr kumimoji="1" lang="ja-JP" altLang="en-US"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ラーニングを活用。さら</a:t>
            </a:r>
            <a:endParaRPr kumimoji="1" lang="en-US" altLang="ja-JP"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に介護福祉士資格取得まで目指した訓練を実</a:t>
            </a:r>
            <a:endParaRPr kumimoji="1" lang="en-US" altLang="ja-JP"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施。</a:t>
            </a:r>
          </a:p>
        </p:txBody>
      </p:sp>
      <p:sp>
        <p:nvSpPr>
          <p:cNvPr id="25" name="テキスト ボックス 24"/>
          <p:cNvSpPr txBox="1"/>
          <p:nvPr/>
        </p:nvSpPr>
        <p:spPr>
          <a:xfrm>
            <a:off x="4912607" y="2322754"/>
            <a:ext cx="4032448" cy="1079797"/>
          </a:xfrm>
          <a:prstGeom prst="rect">
            <a:avLst/>
          </a:prstGeom>
          <a:noFill/>
          <a:ln w="12700">
            <a:noFill/>
          </a:ln>
        </p:spPr>
        <p:txBody>
          <a:bodyPr vert="horz" wrap="square" lIns="91440" tIns="45720" rIns="91440" bIns="45720" rtlCol="0" anchor="ctr" anchorCtr="0">
            <a:noAutofit/>
          </a:bodyPr>
          <a:lstStyle/>
          <a:p>
            <a:r>
              <a:rPr kumimoji="1" lang="ja-JP" altLang="en-US"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○費用的な面から免許取得が困難である者を対</a:t>
            </a:r>
            <a:endParaRPr kumimoji="1" lang="en-US" altLang="ja-JP"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象に、準中型・中型・大型免許取得に向けた</a:t>
            </a:r>
            <a:endParaRPr kumimoji="1" lang="en-US" altLang="ja-JP"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支援。雇用型訓練によりマッチングまでを見</a:t>
            </a:r>
            <a:endParaRPr kumimoji="1" lang="en-US" altLang="ja-JP"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据えた就職支援を実施。</a:t>
            </a:r>
          </a:p>
        </p:txBody>
      </p:sp>
      <p:sp>
        <p:nvSpPr>
          <p:cNvPr id="26" name="テキスト ボックス 25"/>
          <p:cNvSpPr txBox="1"/>
          <p:nvPr/>
        </p:nvSpPr>
        <p:spPr>
          <a:xfrm>
            <a:off x="4925670" y="3389488"/>
            <a:ext cx="4032448" cy="903285"/>
          </a:xfrm>
          <a:prstGeom prst="rect">
            <a:avLst/>
          </a:prstGeom>
          <a:noFill/>
          <a:ln w="12700">
            <a:noFill/>
          </a:ln>
        </p:spPr>
        <p:txBody>
          <a:bodyPr vert="horz" wrap="square" lIns="91440" tIns="45720" rIns="91440" bIns="45720" rtlCol="0" anchor="ctr" anchorCtr="0">
            <a:noAutofit/>
          </a:bodyPr>
          <a:lstStyle/>
          <a:p>
            <a:r>
              <a:rPr kumimoji="1" lang="ja-JP" altLang="en-US"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○一定の基礎的</a:t>
            </a:r>
            <a:r>
              <a:rPr kumimoji="1" lang="en-US" altLang="ja-JP"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IT</a:t>
            </a:r>
            <a:r>
              <a:rPr kumimoji="1" lang="ja-JP" altLang="en-US"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技術を持った方を対象に、</a:t>
            </a:r>
            <a:r>
              <a:rPr kumimoji="1" lang="ja-JP" altLang="en-US" sz="1400" i="0" u="none" strike="noStrike" kern="1200" cap="none" spc="0" normalizeH="0" baseline="0" noProof="0" dirty="0" err="1"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さ</a:t>
            </a:r>
            <a:endParaRPr kumimoji="1" lang="en-US" altLang="ja-JP"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400" i="0" u="none" strike="noStrike" kern="1200" cap="none" spc="0" normalizeH="0" baseline="0" noProof="0" dirty="0" err="1"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らに</a:t>
            </a:r>
            <a:r>
              <a:rPr kumimoji="1" lang="ja-JP" altLang="en-US"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スキルアップできる訓練を実施。雇用型</a:t>
            </a:r>
            <a:endParaRPr kumimoji="1" lang="en-US" altLang="ja-JP"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訓練によりマッチングまでを見据えた就職支</a:t>
            </a:r>
            <a:endParaRPr kumimoji="1" lang="en-US" altLang="ja-JP"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4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援を実施。</a:t>
            </a:r>
          </a:p>
        </p:txBody>
      </p:sp>
      <p:sp>
        <p:nvSpPr>
          <p:cNvPr id="29" name="テキスト ボックス 28"/>
          <p:cNvSpPr txBox="1"/>
          <p:nvPr/>
        </p:nvSpPr>
        <p:spPr>
          <a:xfrm>
            <a:off x="461174" y="5589240"/>
            <a:ext cx="8496944" cy="1268760"/>
          </a:xfrm>
          <a:prstGeom prst="rect">
            <a:avLst/>
          </a:prstGeom>
          <a:noFill/>
          <a:ln w="12700">
            <a:noFill/>
          </a:ln>
        </p:spPr>
        <p:txBody>
          <a:bodyPr vert="horz" wrap="square" lIns="91440" tIns="45720" rIns="91440" bIns="45720" rtlCol="0" anchor="ctr" anchorCtr="0">
            <a:noAutofit/>
          </a:bodyPr>
          <a:lstStyle/>
          <a:p>
            <a:pPr>
              <a:spcBef>
                <a:spcPct val="20000"/>
              </a:spcBef>
            </a:pPr>
            <a:r>
              <a:rPr kumimoji="1" lang="ja-JP" altLang="en-US" sz="12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□介護分野：従来の訓練では実施してこなかった</a:t>
            </a:r>
            <a:r>
              <a:rPr kumimoji="1" lang="en-US" altLang="ja-JP" sz="12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e</a:t>
            </a:r>
            <a:r>
              <a:rPr kumimoji="1" lang="ja-JP" altLang="en-US" sz="12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ラーニングを活用し、仕事をしながらでも無理なくスキルアップ、専</a:t>
            </a:r>
            <a:endParaRPr kumimoji="1" lang="en-US" altLang="ja-JP" sz="12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a:spcBef>
                <a:spcPct val="20000"/>
              </a:spcBef>
            </a:pP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2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門性を身につけることが可能な訓練を実施。また、介護福祉士の資格取得までをカバー。</a:t>
            </a:r>
            <a:endParaRPr kumimoji="1" lang="en-US" altLang="ja-JP" sz="1200" i="0" u="none" strike="noStrike" kern="1200" cap="none" spc="0" normalizeH="0" baseline="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a:spcBef>
                <a:spcPct val="20000"/>
              </a:spcBef>
            </a:pP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□物流分野：これまで職業訓練の対象ではなかった物流分野で、業界団体と連携し、運転免許の取得まで対応した雇用型</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a:spcBef>
                <a:spcPct val="20000"/>
              </a:spcBef>
            </a:pP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訓練を実施。　　　　　</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a:spcBef>
                <a:spcPct val="20000"/>
              </a:spcBef>
            </a:pP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□ＩＴ分野：業界団体と連携し、</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IT</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スキルとビジネススキルを併せた訓練が可能な雇用型訓練を実施。</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709130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73377" y="980728"/>
            <a:ext cx="8784975" cy="5877272"/>
          </a:xfrm>
          <a:prstGeom prst="rect">
            <a:avLst/>
          </a:prstGeom>
          <a:solidFill>
            <a:srgbClr val="FFFFC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横巻き 9"/>
          <p:cNvSpPr/>
          <p:nvPr/>
        </p:nvSpPr>
        <p:spPr>
          <a:xfrm>
            <a:off x="179512" y="0"/>
            <a:ext cx="8784976" cy="620688"/>
          </a:xfrm>
          <a:prstGeom prst="horizontalScroll">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2" name="タイトル 1"/>
          <p:cNvSpPr>
            <a:spLocks noGrp="1"/>
          </p:cNvSpPr>
          <p:nvPr>
            <p:ph type="ctrTitle"/>
          </p:nvPr>
        </p:nvSpPr>
        <p:spPr>
          <a:xfrm>
            <a:off x="251520" y="88429"/>
            <a:ext cx="8712968" cy="538150"/>
          </a:xfrm>
          <a:noFill/>
        </p:spPr>
        <p:txBody>
          <a:bodyPr>
            <a:normAutofit/>
          </a:bodyPr>
          <a:lstStyle/>
          <a:p>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地域創生人材育成事業　平成</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29</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年度採択概要</a:t>
            </a:r>
            <a:endParaRPr kumimoji="1" lang="ja-JP" altLang="en-US" sz="2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正方形/長方形 10"/>
          <p:cNvSpPr/>
          <p:nvPr/>
        </p:nvSpPr>
        <p:spPr>
          <a:xfrm>
            <a:off x="315788" y="1229959"/>
            <a:ext cx="4065449" cy="4143257"/>
          </a:xfrm>
          <a:prstGeom prst="rect">
            <a:avLst/>
          </a:prstGeom>
          <a:solidFill>
            <a:schemeClr val="bg1"/>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1050" dirty="0">
              <a:solidFill>
                <a:schemeClr val="tx1"/>
              </a:solidFill>
              <a:latin typeface="ＭＳ Ｐ明朝" panose="02020600040205080304" pitchFamily="18" charset="-128"/>
              <a:ea typeface="ＭＳ Ｐ明朝" panose="02020600040205080304" pitchFamily="18" charset="-128"/>
            </a:endParaRPr>
          </a:p>
        </p:txBody>
      </p:sp>
      <p:sp>
        <p:nvSpPr>
          <p:cNvPr id="5" name="テキスト ボックス 4"/>
          <p:cNvSpPr txBox="1"/>
          <p:nvPr/>
        </p:nvSpPr>
        <p:spPr>
          <a:xfrm>
            <a:off x="0" y="473936"/>
            <a:ext cx="9144000" cy="488524"/>
          </a:xfrm>
          <a:prstGeom prst="rect">
            <a:avLst/>
          </a:prstGeom>
          <a:noFill/>
          <a:ln w="12700">
            <a:noFill/>
          </a:ln>
        </p:spPr>
        <p:txBody>
          <a:bodyPr vert="horz" wrap="square" lIns="91440" tIns="45720" rIns="91440" bIns="45720" rtlCol="0" anchor="ctr" anchorCtr="0">
            <a:noAutofit/>
          </a:bodyPr>
          <a:lstStyle/>
          <a:p>
            <a:pPr>
              <a:spcBef>
                <a:spcPct val="20000"/>
              </a:spcBef>
            </a:pPr>
            <a:r>
              <a:rPr lang="ja-JP" altLang="en-US" dirty="0">
                <a:latin typeface="HG丸ｺﾞｼｯｸM-PRO" pitchFamily="50" charset="-128"/>
                <a:ea typeface="HG丸ｺﾞｼｯｸM-PRO" pitchFamily="50" charset="-128"/>
              </a:rPr>
              <a:t> </a:t>
            </a:r>
            <a:r>
              <a:rPr kumimoji="1" lang="en-US" altLang="ja-JP" sz="1600" i="0" u="sng" strike="noStrike" kern="1200" cap="none" spc="0" normalizeH="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u="sng" noProof="0" dirty="0">
                <a:latin typeface="メイリオ" panose="020B0604030504040204" pitchFamily="50" charset="-128"/>
                <a:ea typeface="メイリオ" panose="020B0604030504040204" pitchFamily="50" charset="-128"/>
                <a:cs typeface="メイリオ" panose="020B0604030504040204" pitchFamily="50" charset="-128"/>
              </a:rPr>
              <a:t>新潟</a:t>
            </a:r>
            <a:r>
              <a:rPr lang="ja-JP" altLang="en-US" sz="1600" u="sng" dirty="0" smtClean="0">
                <a:latin typeface="メイリオ" panose="020B0604030504040204" pitchFamily="50" charset="-128"/>
                <a:ea typeface="メイリオ" panose="020B0604030504040204" pitchFamily="50" charset="-128"/>
                <a:cs typeface="メイリオ" panose="020B0604030504040204" pitchFamily="50" charset="-128"/>
              </a:rPr>
              <a:t>県</a:t>
            </a:r>
            <a:r>
              <a:rPr kumimoji="1" lang="en-US" altLang="ja-JP" sz="1600" i="0" u="sng" strike="noStrike" kern="1200" cap="none" spc="0" normalizeH="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u="sng" noProof="0" dirty="0" smtClean="0">
                <a:latin typeface="メイリオ" panose="020B0604030504040204" pitchFamily="50" charset="-128"/>
                <a:ea typeface="メイリオ" panose="020B0604030504040204" pitchFamily="50" charset="-128"/>
                <a:cs typeface="メイリオ" panose="020B0604030504040204" pitchFamily="50" charset="-128"/>
              </a:rPr>
              <a:t>地域</a:t>
            </a:r>
            <a:r>
              <a:rPr lang="ja-JP" altLang="en-US" sz="1600" u="sng" noProof="0" dirty="0">
                <a:latin typeface="メイリオ" panose="020B0604030504040204" pitchFamily="50" charset="-128"/>
                <a:ea typeface="メイリオ" panose="020B0604030504040204" pitchFamily="50" charset="-128"/>
                <a:cs typeface="メイリオ" panose="020B0604030504040204" pitchFamily="50" charset="-128"/>
              </a:rPr>
              <a:t>産業</a:t>
            </a:r>
            <a:r>
              <a:rPr lang="ja-JP" altLang="en-US" sz="1600" u="sng" noProof="0" dirty="0" smtClean="0">
                <a:latin typeface="メイリオ" panose="020B0604030504040204" pitchFamily="50" charset="-128"/>
                <a:ea typeface="メイリオ" panose="020B0604030504040204" pitchFamily="50" charset="-128"/>
                <a:cs typeface="メイリオ" panose="020B0604030504040204" pitchFamily="50" charset="-128"/>
              </a:rPr>
              <a:t>を支えるものづくり人材等育成プロジェクト</a:t>
            </a:r>
            <a:endParaRPr kumimoji="1" lang="ja-JP" altLang="en-US" sz="1600" i="0" u="sng" strike="noStrike" kern="1200" cap="none" spc="0" normalizeH="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角丸四角形 5"/>
          <p:cNvSpPr/>
          <p:nvPr/>
        </p:nvSpPr>
        <p:spPr>
          <a:xfrm>
            <a:off x="331665" y="1062357"/>
            <a:ext cx="2285604" cy="37011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手不足の状況と要因</a:t>
            </a: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右矢印 7"/>
          <p:cNvSpPr/>
          <p:nvPr/>
        </p:nvSpPr>
        <p:spPr>
          <a:xfrm>
            <a:off x="4521080" y="2618012"/>
            <a:ext cx="292740" cy="1171027"/>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p:cNvSpPr/>
          <p:nvPr/>
        </p:nvSpPr>
        <p:spPr>
          <a:xfrm>
            <a:off x="4871231" y="1251860"/>
            <a:ext cx="3983149" cy="4121355"/>
          </a:xfrm>
          <a:prstGeom prst="rect">
            <a:avLst/>
          </a:prstGeom>
          <a:solidFill>
            <a:schemeClr val="bg1"/>
          </a:solidFill>
          <a:ln w="19050" cmpd="dbl">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050" dirty="0" smtClean="0">
              <a:solidFill>
                <a:schemeClr val="tx1"/>
              </a:solidFill>
            </a:endParaRPr>
          </a:p>
          <a:p>
            <a:endParaRPr lang="en-US" altLang="ja-JP" sz="1050" dirty="0">
              <a:solidFill>
                <a:schemeClr val="tx1"/>
              </a:solidFill>
            </a:endParaRPr>
          </a:p>
        </p:txBody>
      </p:sp>
      <p:sp>
        <p:nvSpPr>
          <p:cNvPr id="14" name="角丸四角形 13"/>
          <p:cNvSpPr/>
          <p:nvPr/>
        </p:nvSpPr>
        <p:spPr>
          <a:xfrm>
            <a:off x="4871231" y="1062357"/>
            <a:ext cx="1716993" cy="335205"/>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本事業による対応</a:t>
            </a: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正方形/長方形 6"/>
          <p:cNvSpPr/>
          <p:nvPr/>
        </p:nvSpPr>
        <p:spPr>
          <a:xfrm>
            <a:off x="338335" y="5678737"/>
            <a:ext cx="8559083" cy="1107254"/>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角丸四角形 18"/>
          <p:cNvSpPr/>
          <p:nvPr/>
        </p:nvSpPr>
        <p:spPr>
          <a:xfrm>
            <a:off x="325370" y="5493681"/>
            <a:ext cx="3958599" cy="37011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これまでの公的職業訓練との相違点（独自性）</a:t>
            </a: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正方形/長方形 15"/>
          <p:cNvSpPr/>
          <p:nvPr/>
        </p:nvSpPr>
        <p:spPr>
          <a:xfrm>
            <a:off x="301624" y="1350840"/>
            <a:ext cx="4068128" cy="3659119"/>
          </a:xfrm>
          <a:prstGeom prst="rect">
            <a:avLst/>
          </a:prstGeom>
          <a:noFill/>
          <a:ln w="12700">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310852" y="1432469"/>
            <a:ext cx="4065449" cy="3940747"/>
          </a:xfrm>
          <a:prstGeom prst="rect">
            <a:avLst/>
          </a:prstGeom>
          <a:noFill/>
          <a:ln w="12700">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050" dirty="0" smtClean="0">
              <a:solidFill>
                <a:schemeClr val="tx1"/>
              </a:solidFill>
            </a:endParaRPr>
          </a:p>
          <a:p>
            <a:r>
              <a:rPr lang="ja-JP" altLang="en-US" sz="1200" dirty="0" smtClean="0">
                <a:solidFill>
                  <a:schemeClr val="tx1"/>
                </a:solidFill>
                <a:latin typeface="+mj-ea"/>
                <a:ea typeface="+mj-ea"/>
              </a:rPr>
              <a:t>○</a:t>
            </a:r>
            <a:r>
              <a:rPr lang="ja-JP" altLang="en-US" sz="1200" dirty="0">
                <a:solidFill>
                  <a:schemeClr val="tx1"/>
                </a:solidFill>
                <a:latin typeface="+mj-ea"/>
                <a:ea typeface="+mj-ea"/>
              </a:rPr>
              <a:t>　本県の産業</a:t>
            </a:r>
            <a:r>
              <a:rPr lang="ja-JP" altLang="en-US" sz="1200" dirty="0" smtClean="0">
                <a:solidFill>
                  <a:schemeClr val="tx1"/>
                </a:solidFill>
                <a:latin typeface="+mj-ea"/>
                <a:ea typeface="+mj-ea"/>
              </a:rPr>
              <a:t>構造</a:t>
            </a:r>
            <a:r>
              <a:rPr lang="ja-JP" altLang="en-US" sz="1100" dirty="0">
                <a:solidFill>
                  <a:schemeClr val="tx1"/>
                </a:solidFill>
              </a:rPr>
              <a:t>　　　　　　　　　　　　　</a:t>
            </a:r>
          </a:p>
          <a:p>
            <a:r>
              <a:rPr lang="ja-JP" altLang="en-US" sz="1100" dirty="0">
                <a:solidFill>
                  <a:schemeClr val="tx1"/>
                </a:solidFill>
              </a:rPr>
              <a:t>　</a:t>
            </a:r>
            <a:r>
              <a:rPr lang="ja-JP" altLang="en-US" sz="1100" dirty="0" smtClean="0">
                <a:solidFill>
                  <a:schemeClr val="tx1"/>
                </a:solidFill>
                <a:latin typeface="ＭＳ Ｐ明朝" panose="02020600040205080304" pitchFamily="18" charset="-128"/>
                <a:ea typeface="ＭＳ Ｐ明朝" panose="02020600040205080304" pitchFamily="18" charset="-128"/>
              </a:rPr>
              <a:t>地場</a:t>
            </a:r>
            <a:r>
              <a:rPr lang="ja-JP" altLang="en-US" sz="1100" dirty="0">
                <a:solidFill>
                  <a:schemeClr val="tx1"/>
                </a:solidFill>
                <a:latin typeface="ＭＳ Ｐ明朝" panose="02020600040205080304" pitchFamily="18" charset="-128"/>
                <a:ea typeface="ＭＳ Ｐ明朝" panose="02020600040205080304" pitchFamily="18" charset="-128"/>
              </a:rPr>
              <a:t>産業をはじめと</a:t>
            </a:r>
            <a:r>
              <a:rPr lang="ja-JP" altLang="en-US" sz="1100" dirty="0" smtClean="0">
                <a:solidFill>
                  <a:schemeClr val="tx1"/>
                </a:solidFill>
                <a:latin typeface="ＭＳ Ｐ明朝" panose="02020600040205080304" pitchFamily="18" charset="-128"/>
                <a:ea typeface="ＭＳ Ｐ明朝" panose="02020600040205080304" pitchFamily="18" charset="-128"/>
              </a:rPr>
              <a:t>する「ものづくり分野」が</a:t>
            </a:r>
            <a:r>
              <a:rPr lang="ja-JP" altLang="en-US" sz="1100" dirty="0">
                <a:solidFill>
                  <a:schemeClr val="tx1"/>
                </a:solidFill>
                <a:latin typeface="ＭＳ Ｐ明朝" panose="02020600040205080304" pitchFamily="18" charset="-128"/>
                <a:ea typeface="ＭＳ Ｐ明朝" panose="02020600040205080304" pitchFamily="18" charset="-128"/>
              </a:rPr>
              <a:t>、地域経済と雇用を支える重要な</a:t>
            </a:r>
            <a:r>
              <a:rPr lang="ja-JP" altLang="en-US" sz="1100" dirty="0" smtClean="0">
                <a:solidFill>
                  <a:schemeClr val="tx1"/>
                </a:solidFill>
                <a:latin typeface="ＭＳ Ｐ明朝" panose="02020600040205080304" pitchFamily="18" charset="-128"/>
                <a:ea typeface="ＭＳ Ｐ明朝" panose="02020600040205080304" pitchFamily="18" charset="-128"/>
              </a:rPr>
              <a:t>役割。</a:t>
            </a:r>
            <a:endParaRPr lang="en-US" altLang="ja-JP" sz="1100" dirty="0">
              <a:solidFill>
                <a:schemeClr val="tx1"/>
              </a:solidFill>
              <a:latin typeface="ＭＳ Ｐ明朝" panose="02020600040205080304" pitchFamily="18" charset="-128"/>
              <a:ea typeface="ＭＳ Ｐ明朝" panose="02020600040205080304" pitchFamily="18" charset="-128"/>
            </a:endParaRPr>
          </a:p>
          <a:p>
            <a:r>
              <a:rPr lang="ja-JP" altLang="en-US" sz="1000" dirty="0" smtClean="0">
                <a:solidFill>
                  <a:schemeClr val="tx1"/>
                </a:solidFill>
                <a:latin typeface="ＭＳ Ｐ明朝" panose="02020600040205080304" pitchFamily="18" charset="-128"/>
                <a:ea typeface="ＭＳ Ｐ明朝" panose="02020600040205080304" pitchFamily="18" charset="-128"/>
              </a:rPr>
              <a:t>・　「製造業」全産業シェア：付加</a:t>
            </a:r>
            <a:r>
              <a:rPr lang="ja-JP" altLang="en-US" sz="1000" dirty="0">
                <a:solidFill>
                  <a:schemeClr val="tx1"/>
                </a:solidFill>
                <a:latin typeface="ＭＳ Ｐ明朝" panose="02020600040205080304" pitchFamily="18" charset="-128"/>
                <a:ea typeface="ＭＳ Ｐ明朝" panose="02020600040205080304" pitchFamily="18" charset="-128"/>
              </a:rPr>
              <a:t>価値</a:t>
            </a:r>
            <a:r>
              <a:rPr lang="ja-JP" altLang="en-US" sz="1000" dirty="0" smtClean="0">
                <a:solidFill>
                  <a:schemeClr val="tx1"/>
                </a:solidFill>
                <a:latin typeface="ＭＳ Ｐ明朝" panose="02020600040205080304" pitchFamily="18" charset="-128"/>
                <a:ea typeface="ＭＳ Ｐ明朝" panose="02020600040205080304" pitchFamily="18" charset="-128"/>
              </a:rPr>
              <a:t>額</a:t>
            </a:r>
            <a:r>
              <a:rPr lang="en-US" altLang="ja-JP" sz="1000" dirty="0" smtClean="0">
                <a:solidFill>
                  <a:schemeClr val="tx1"/>
                </a:solidFill>
                <a:latin typeface="ＭＳ Ｐ明朝" panose="02020600040205080304" pitchFamily="18" charset="-128"/>
                <a:ea typeface="ＭＳ Ｐ明朝" panose="02020600040205080304" pitchFamily="18" charset="-128"/>
              </a:rPr>
              <a:t>24</a:t>
            </a:r>
            <a:r>
              <a:rPr lang="ja-JP" altLang="en-US" sz="1000" dirty="0" smtClean="0">
                <a:solidFill>
                  <a:schemeClr val="tx1"/>
                </a:solidFill>
                <a:latin typeface="ＭＳ Ｐ明朝" panose="02020600040205080304" pitchFamily="18" charset="-128"/>
                <a:ea typeface="ＭＳ Ｐ明朝" panose="02020600040205080304" pitchFamily="18" charset="-128"/>
              </a:rPr>
              <a:t>％、従業者数</a:t>
            </a:r>
            <a:r>
              <a:rPr lang="en-US" altLang="ja-JP" sz="1000" dirty="0" smtClean="0">
                <a:solidFill>
                  <a:schemeClr val="tx1"/>
                </a:solidFill>
                <a:latin typeface="ＭＳ Ｐ明朝" panose="02020600040205080304" pitchFamily="18" charset="-128"/>
                <a:ea typeface="ＭＳ Ｐ明朝" panose="02020600040205080304" pitchFamily="18" charset="-128"/>
              </a:rPr>
              <a:t>22</a:t>
            </a:r>
            <a:r>
              <a:rPr lang="ja-JP" altLang="en-US" sz="1000" dirty="0" smtClean="0">
                <a:solidFill>
                  <a:schemeClr val="tx1"/>
                </a:solidFill>
                <a:latin typeface="ＭＳ Ｐ明朝" panose="02020600040205080304" pitchFamily="18" charset="-128"/>
                <a:ea typeface="ＭＳ Ｐ明朝" panose="02020600040205080304" pitchFamily="18" charset="-128"/>
              </a:rPr>
              <a:t>％</a:t>
            </a:r>
            <a:endParaRPr lang="en-US" altLang="ja-JP" sz="1000" dirty="0" smtClean="0">
              <a:solidFill>
                <a:schemeClr val="tx1"/>
              </a:solidFill>
              <a:latin typeface="ＭＳ Ｐ明朝" panose="02020600040205080304" pitchFamily="18" charset="-128"/>
              <a:ea typeface="ＭＳ Ｐ明朝" panose="02020600040205080304" pitchFamily="18" charset="-128"/>
            </a:endParaRPr>
          </a:p>
          <a:p>
            <a:r>
              <a:rPr lang="ja-JP" altLang="en-US" sz="1000" dirty="0" smtClean="0">
                <a:solidFill>
                  <a:schemeClr val="tx1"/>
                </a:solidFill>
                <a:latin typeface="ＭＳ Ｐ明朝" panose="02020600040205080304" pitchFamily="18" charset="-128"/>
                <a:ea typeface="ＭＳ Ｐ明朝" panose="02020600040205080304" pitchFamily="18" charset="-128"/>
              </a:rPr>
              <a:t>・　特化係数：金属製品（</a:t>
            </a:r>
            <a:r>
              <a:rPr lang="en-US" altLang="ja-JP" sz="1000" dirty="0" smtClean="0">
                <a:solidFill>
                  <a:schemeClr val="tx1"/>
                </a:solidFill>
                <a:latin typeface="ＭＳ Ｐ明朝" panose="02020600040205080304" pitchFamily="18" charset="-128"/>
                <a:ea typeface="ＭＳ Ｐ明朝" panose="02020600040205080304" pitchFamily="18" charset="-128"/>
              </a:rPr>
              <a:t>1.9</a:t>
            </a:r>
            <a:r>
              <a:rPr lang="ja-JP" altLang="en-US" sz="1000" dirty="0" smtClean="0">
                <a:solidFill>
                  <a:schemeClr val="tx1"/>
                </a:solidFill>
                <a:latin typeface="ＭＳ Ｐ明朝" panose="02020600040205080304" pitchFamily="18" charset="-128"/>
                <a:ea typeface="ＭＳ Ｐ明朝" panose="02020600040205080304" pitchFamily="18" charset="-128"/>
              </a:rPr>
              <a:t>）、機械器具（</a:t>
            </a:r>
            <a:r>
              <a:rPr lang="en-US" altLang="ja-JP" sz="1000" dirty="0" smtClean="0">
                <a:solidFill>
                  <a:schemeClr val="tx1"/>
                </a:solidFill>
                <a:latin typeface="ＭＳ Ｐ明朝" panose="02020600040205080304" pitchFamily="18" charset="-128"/>
                <a:ea typeface="ＭＳ Ｐ明朝" panose="02020600040205080304" pitchFamily="18" charset="-128"/>
              </a:rPr>
              <a:t>1.2</a:t>
            </a:r>
            <a:r>
              <a:rPr lang="ja-JP" altLang="en-US" sz="1000" dirty="0" smtClean="0">
                <a:solidFill>
                  <a:schemeClr val="tx1"/>
                </a:solidFill>
                <a:latin typeface="ＭＳ Ｐ明朝" panose="02020600040205080304" pitchFamily="18" charset="-128"/>
                <a:ea typeface="ＭＳ Ｐ明朝" panose="02020600040205080304" pitchFamily="18" charset="-128"/>
              </a:rPr>
              <a:t>）、電子部品デバイス（</a:t>
            </a:r>
            <a:r>
              <a:rPr lang="en-US" altLang="ja-JP" sz="1000" dirty="0" smtClean="0">
                <a:solidFill>
                  <a:schemeClr val="tx1"/>
                </a:solidFill>
                <a:latin typeface="ＭＳ Ｐ明朝" panose="02020600040205080304" pitchFamily="18" charset="-128"/>
                <a:ea typeface="ＭＳ Ｐ明朝" panose="02020600040205080304" pitchFamily="18" charset="-128"/>
              </a:rPr>
              <a:t>1.5</a:t>
            </a:r>
            <a:r>
              <a:rPr lang="ja-JP" altLang="en-US" sz="1000" dirty="0" smtClean="0">
                <a:solidFill>
                  <a:schemeClr val="tx1"/>
                </a:solidFill>
                <a:latin typeface="ＭＳ Ｐ明朝" panose="02020600040205080304" pitchFamily="18" charset="-128"/>
                <a:ea typeface="ＭＳ Ｐ明朝" panose="02020600040205080304" pitchFamily="18" charset="-128"/>
              </a:rPr>
              <a:t>）</a:t>
            </a:r>
            <a:endParaRPr lang="en-US" altLang="ja-JP" sz="1000" dirty="0" smtClean="0">
              <a:solidFill>
                <a:schemeClr val="tx1"/>
              </a:solidFill>
              <a:latin typeface="ＭＳ Ｐ明朝" panose="02020600040205080304" pitchFamily="18" charset="-128"/>
              <a:ea typeface="ＭＳ Ｐ明朝" panose="02020600040205080304" pitchFamily="18" charset="-128"/>
            </a:endParaRPr>
          </a:p>
          <a:p>
            <a:r>
              <a:rPr lang="ja-JP" altLang="en-US" sz="1000" dirty="0" smtClean="0">
                <a:solidFill>
                  <a:schemeClr val="tx1"/>
                </a:solidFill>
                <a:latin typeface="ＭＳ Ｐ明朝" panose="02020600040205080304" pitchFamily="18" charset="-128"/>
                <a:ea typeface="ＭＳ Ｐ明朝" panose="02020600040205080304" pitchFamily="18" charset="-128"/>
              </a:rPr>
              <a:t>・　高卒３年以内離職率：県全体</a:t>
            </a:r>
            <a:r>
              <a:rPr lang="en-US" altLang="ja-JP" sz="1000" dirty="0" smtClean="0">
                <a:solidFill>
                  <a:schemeClr val="tx1"/>
                </a:solidFill>
                <a:latin typeface="ＭＳ Ｐ明朝" panose="02020600040205080304" pitchFamily="18" charset="-128"/>
                <a:ea typeface="ＭＳ Ｐ明朝" panose="02020600040205080304" pitchFamily="18" charset="-128"/>
              </a:rPr>
              <a:t>38.9%(</a:t>
            </a:r>
            <a:r>
              <a:rPr lang="ja-JP" altLang="en-US" sz="1000" dirty="0" smtClean="0">
                <a:solidFill>
                  <a:schemeClr val="tx1"/>
                </a:solidFill>
                <a:latin typeface="ＭＳ Ｐ明朝" panose="02020600040205080304" pitchFamily="18" charset="-128"/>
                <a:ea typeface="ＭＳ Ｐ明朝" panose="02020600040205080304" pitchFamily="18" charset="-128"/>
              </a:rPr>
              <a:t>全国平均</a:t>
            </a:r>
            <a:r>
              <a:rPr lang="en-US" altLang="ja-JP" sz="1000" dirty="0" smtClean="0">
                <a:solidFill>
                  <a:schemeClr val="tx1"/>
                </a:solidFill>
                <a:latin typeface="ＭＳ Ｐ明朝" panose="02020600040205080304" pitchFamily="18" charset="-128"/>
                <a:ea typeface="ＭＳ Ｐ明朝" panose="02020600040205080304" pitchFamily="18" charset="-128"/>
              </a:rPr>
              <a:t>40.9%)</a:t>
            </a:r>
            <a:r>
              <a:rPr lang="ja-JP" altLang="en-US" sz="1000" dirty="0" err="1" smtClean="0">
                <a:solidFill>
                  <a:schemeClr val="tx1"/>
                </a:solidFill>
                <a:latin typeface="ＭＳ Ｐ明朝" panose="02020600040205080304" pitchFamily="18" charset="-128"/>
                <a:ea typeface="ＭＳ Ｐ明朝" panose="02020600040205080304" pitchFamily="18" charset="-128"/>
              </a:rPr>
              <a:t>、</a:t>
            </a:r>
            <a:r>
              <a:rPr lang="ja-JP" altLang="en-US" sz="1000" dirty="0" smtClean="0">
                <a:solidFill>
                  <a:schemeClr val="tx1"/>
                </a:solidFill>
                <a:latin typeface="ＭＳ Ｐ明朝" panose="02020600040205080304" pitchFamily="18" charset="-128"/>
                <a:ea typeface="ＭＳ Ｐ明朝" panose="02020600040205080304" pitchFamily="18" charset="-128"/>
              </a:rPr>
              <a:t>製造業</a:t>
            </a:r>
            <a:r>
              <a:rPr lang="en-US" altLang="ja-JP" sz="1000" dirty="0" smtClean="0">
                <a:solidFill>
                  <a:schemeClr val="tx1"/>
                </a:solidFill>
                <a:latin typeface="ＭＳ Ｐ明朝" panose="02020600040205080304" pitchFamily="18" charset="-128"/>
                <a:ea typeface="ＭＳ Ｐ明朝" panose="02020600040205080304" pitchFamily="18" charset="-128"/>
              </a:rPr>
              <a:t>27.4%</a:t>
            </a:r>
          </a:p>
          <a:p>
            <a:endParaRPr lang="en-US" altLang="ja-JP" sz="1050" dirty="0" smtClean="0">
              <a:solidFill>
                <a:schemeClr val="tx1"/>
              </a:solidFill>
              <a:latin typeface="ＭＳ Ｐ明朝" panose="02020600040205080304" pitchFamily="18" charset="-128"/>
              <a:ea typeface="ＭＳ Ｐ明朝" panose="02020600040205080304" pitchFamily="18" charset="-128"/>
            </a:endParaRPr>
          </a:p>
          <a:p>
            <a:r>
              <a:rPr lang="ja-JP" altLang="en-US" sz="1200" dirty="0" smtClean="0">
                <a:solidFill>
                  <a:schemeClr val="tx1"/>
                </a:solidFill>
                <a:latin typeface="+mj-ea"/>
                <a:ea typeface="+mj-ea"/>
              </a:rPr>
              <a:t>○　生産現場の現状</a:t>
            </a:r>
            <a:endParaRPr lang="en-US" altLang="ja-JP" sz="1200" dirty="0" smtClean="0">
              <a:solidFill>
                <a:schemeClr val="tx1"/>
              </a:solidFill>
              <a:latin typeface="+mj-ea"/>
              <a:ea typeface="+mj-ea"/>
            </a:endParaRPr>
          </a:p>
          <a:p>
            <a:r>
              <a:rPr lang="ja-JP" altLang="en-US" sz="1100" dirty="0" smtClean="0">
                <a:solidFill>
                  <a:schemeClr val="tx1"/>
                </a:solidFill>
                <a:latin typeface="ＭＳ Ｐ明朝" panose="02020600040205080304" pitchFamily="18" charset="-128"/>
                <a:ea typeface="ＭＳ Ｐ明朝" panose="02020600040205080304" pitchFamily="18" charset="-128"/>
              </a:rPr>
              <a:t>・資金力</a:t>
            </a:r>
            <a:r>
              <a:rPr lang="ja-JP" altLang="en-US" sz="1100" dirty="0">
                <a:solidFill>
                  <a:schemeClr val="tx1"/>
                </a:solidFill>
                <a:latin typeface="ＭＳ Ｐ明朝" panose="02020600040205080304" pitchFamily="18" charset="-128"/>
                <a:ea typeface="ＭＳ Ｐ明朝" panose="02020600040205080304" pitchFamily="18" charset="-128"/>
              </a:rPr>
              <a:t>の弱い中小企業は新人</a:t>
            </a:r>
            <a:r>
              <a:rPr lang="ja-JP" altLang="en-US" sz="1100" dirty="0" smtClean="0">
                <a:solidFill>
                  <a:schemeClr val="tx1"/>
                </a:solidFill>
                <a:latin typeface="ＭＳ Ｐ明朝" panose="02020600040205080304" pitchFamily="18" charset="-128"/>
                <a:ea typeface="ＭＳ Ｐ明朝" panose="02020600040205080304" pitchFamily="18" charset="-128"/>
              </a:rPr>
              <a:t>教育のコストに負担感が大きい</a:t>
            </a:r>
            <a:endParaRPr lang="ja-JP" altLang="en-US" sz="1100" dirty="0">
              <a:solidFill>
                <a:schemeClr val="tx1"/>
              </a:solidFill>
              <a:latin typeface="ＭＳ Ｐ明朝" panose="02020600040205080304" pitchFamily="18" charset="-128"/>
              <a:ea typeface="ＭＳ Ｐ明朝" panose="02020600040205080304" pitchFamily="18" charset="-128"/>
            </a:endParaRPr>
          </a:p>
          <a:p>
            <a:r>
              <a:rPr lang="ja-JP" altLang="en-US" sz="1100" dirty="0" smtClean="0">
                <a:solidFill>
                  <a:schemeClr val="tx1"/>
                </a:solidFill>
                <a:latin typeface="ＭＳ Ｐ明朝" panose="02020600040205080304" pitchFamily="18" charset="-128"/>
                <a:ea typeface="ＭＳ Ｐ明朝" panose="02020600040205080304" pitchFamily="18" charset="-128"/>
              </a:rPr>
              <a:t>・雇用</a:t>
            </a:r>
            <a:r>
              <a:rPr lang="ja-JP" altLang="en-US" sz="1100" dirty="0">
                <a:solidFill>
                  <a:schemeClr val="tx1"/>
                </a:solidFill>
                <a:latin typeface="ＭＳ Ｐ明朝" panose="02020600040205080304" pitchFamily="18" charset="-128"/>
                <a:ea typeface="ＭＳ Ｐ明朝" panose="02020600040205080304" pitchFamily="18" charset="-128"/>
              </a:rPr>
              <a:t>情勢の改善から</a:t>
            </a:r>
            <a:r>
              <a:rPr lang="ja-JP" altLang="en-US" sz="1100" dirty="0" smtClean="0">
                <a:solidFill>
                  <a:schemeClr val="tx1"/>
                </a:solidFill>
                <a:latin typeface="ＭＳ Ｐ明朝" panose="02020600040205080304" pitchFamily="18" charset="-128"/>
                <a:ea typeface="ＭＳ Ｐ明朝" panose="02020600040205080304" pitchFamily="18" charset="-128"/>
              </a:rPr>
              <a:t>、主流</a:t>
            </a:r>
            <a:r>
              <a:rPr lang="ja-JP" altLang="en-US" sz="1100" dirty="0">
                <a:solidFill>
                  <a:schemeClr val="tx1"/>
                </a:solidFill>
                <a:latin typeface="ＭＳ Ｐ明朝" panose="02020600040205080304" pitchFamily="18" charset="-128"/>
                <a:ea typeface="ＭＳ Ｐ明朝" panose="02020600040205080304" pitchFamily="18" charset="-128"/>
              </a:rPr>
              <a:t>としていた長期にわたる職業訓練では求職者の誘導や規模・対象業種の面からも限界</a:t>
            </a:r>
          </a:p>
          <a:p>
            <a:endParaRPr lang="en-US" altLang="ja-JP" sz="1100" dirty="0">
              <a:solidFill>
                <a:schemeClr val="tx1"/>
              </a:solidFill>
              <a:latin typeface="ＭＳ Ｐ明朝" panose="02020600040205080304" pitchFamily="18" charset="-128"/>
              <a:ea typeface="ＭＳ Ｐ明朝" panose="02020600040205080304" pitchFamily="18" charset="-128"/>
            </a:endParaRPr>
          </a:p>
          <a:p>
            <a:r>
              <a:rPr lang="ja-JP" altLang="en-US" sz="1200" dirty="0" smtClean="0">
                <a:solidFill>
                  <a:schemeClr val="tx1"/>
                </a:solidFill>
                <a:latin typeface="+mj-ea"/>
                <a:ea typeface="+mj-ea"/>
              </a:rPr>
              <a:t>○　人手不足の状況</a:t>
            </a:r>
            <a:endParaRPr lang="en-US" altLang="ja-JP" sz="1200" dirty="0" smtClean="0">
              <a:solidFill>
                <a:schemeClr val="tx1"/>
              </a:solidFill>
              <a:latin typeface="+mj-ea"/>
              <a:ea typeface="+mj-ea"/>
            </a:endParaRPr>
          </a:p>
          <a:p>
            <a:r>
              <a:rPr lang="ja-JP" altLang="en-US" sz="1100" dirty="0">
                <a:solidFill>
                  <a:schemeClr val="tx1"/>
                </a:solidFill>
                <a:latin typeface="ＭＳ Ｐ明朝" panose="02020600040205080304" pitchFamily="18" charset="-128"/>
                <a:ea typeface="ＭＳ Ｐ明朝" panose="02020600040205080304" pitchFamily="18" charset="-128"/>
              </a:rPr>
              <a:t>　</a:t>
            </a:r>
            <a:r>
              <a:rPr lang="ja-JP" altLang="en-US" sz="1100" dirty="0" smtClean="0">
                <a:solidFill>
                  <a:schemeClr val="tx1"/>
                </a:solidFill>
                <a:latin typeface="ＭＳ Ｐ明朝" panose="02020600040205080304" pitchFamily="18" charset="-128"/>
                <a:ea typeface="ＭＳ Ｐ明朝" panose="02020600040205080304" pitchFamily="18" charset="-128"/>
              </a:rPr>
              <a:t>本県</a:t>
            </a:r>
            <a:r>
              <a:rPr lang="ja-JP" altLang="en-US" sz="1100" dirty="0">
                <a:solidFill>
                  <a:schemeClr val="tx1"/>
                </a:solidFill>
                <a:latin typeface="ＭＳ Ｐ明朝" panose="02020600040205080304" pitchFamily="18" charset="-128"/>
                <a:ea typeface="ＭＳ Ｐ明朝" panose="02020600040205080304" pitchFamily="18" charset="-128"/>
              </a:rPr>
              <a:t>の雇用判断</a:t>
            </a:r>
            <a:r>
              <a:rPr lang="en-US" altLang="ja-JP" sz="1100" dirty="0">
                <a:solidFill>
                  <a:schemeClr val="tx1"/>
                </a:solidFill>
                <a:latin typeface="ＭＳ Ｐ明朝" panose="02020600040205080304" pitchFamily="18" charset="-128"/>
                <a:ea typeface="ＭＳ Ｐ明朝" panose="02020600040205080304" pitchFamily="18" charset="-128"/>
              </a:rPr>
              <a:t>DI</a:t>
            </a:r>
            <a:r>
              <a:rPr lang="ja-JP" altLang="en-US" sz="1100" dirty="0">
                <a:solidFill>
                  <a:schemeClr val="tx1"/>
                </a:solidFill>
                <a:latin typeface="ＭＳ Ｐ明朝" panose="02020600040205080304" pitchFamily="18" charset="-128"/>
                <a:ea typeface="ＭＳ Ｐ明朝" panose="02020600040205080304" pitchFamily="18" charset="-128"/>
              </a:rPr>
              <a:t>（平成</a:t>
            </a:r>
            <a:r>
              <a:rPr lang="en-US" altLang="ja-JP" sz="1100" dirty="0">
                <a:solidFill>
                  <a:schemeClr val="tx1"/>
                </a:solidFill>
                <a:latin typeface="ＭＳ Ｐ明朝" panose="02020600040205080304" pitchFamily="18" charset="-128"/>
                <a:ea typeface="ＭＳ Ｐ明朝" panose="02020600040205080304" pitchFamily="18" charset="-128"/>
              </a:rPr>
              <a:t>28</a:t>
            </a:r>
            <a:r>
              <a:rPr lang="ja-JP" altLang="en-US" sz="1100" dirty="0">
                <a:solidFill>
                  <a:schemeClr val="tx1"/>
                </a:solidFill>
                <a:latin typeface="ＭＳ Ｐ明朝" panose="02020600040205080304" pitchFamily="18" charset="-128"/>
                <a:ea typeface="ＭＳ Ｐ明朝" panose="02020600040205080304" pitchFamily="18" charset="-128"/>
              </a:rPr>
              <a:t>年</a:t>
            </a:r>
            <a:r>
              <a:rPr lang="en-US" altLang="ja-JP" sz="1100" dirty="0">
                <a:solidFill>
                  <a:schemeClr val="tx1"/>
                </a:solidFill>
                <a:latin typeface="ＭＳ Ｐ明朝" panose="02020600040205080304" pitchFamily="18" charset="-128"/>
                <a:ea typeface="ＭＳ Ｐ明朝" panose="02020600040205080304" pitchFamily="18" charset="-128"/>
              </a:rPr>
              <a:t>12</a:t>
            </a:r>
            <a:r>
              <a:rPr lang="ja-JP" altLang="en-US" sz="1100" dirty="0">
                <a:solidFill>
                  <a:schemeClr val="tx1"/>
                </a:solidFill>
                <a:latin typeface="ＭＳ Ｐ明朝" panose="02020600040205080304" pitchFamily="18" charset="-128"/>
                <a:ea typeface="ＭＳ Ｐ明朝" panose="02020600040205080304" pitchFamily="18" charset="-128"/>
              </a:rPr>
              <a:t>月日銀短観）は△</a:t>
            </a:r>
            <a:r>
              <a:rPr lang="en-US" altLang="ja-JP" sz="1100" dirty="0">
                <a:solidFill>
                  <a:schemeClr val="tx1"/>
                </a:solidFill>
                <a:latin typeface="ＭＳ Ｐ明朝" panose="02020600040205080304" pitchFamily="18" charset="-128"/>
                <a:ea typeface="ＭＳ Ｐ明朝" panose="02020600040205080304" pitchFamily="18" charset="-128"/>
              </a:rPr>
              <a:t>9</a:t>
            </a:r>
            <a:r>
              <a:rPr lang="ja-JP" altLang="en-US" sz="1100" dirty="0">
                <a:solidFill>
                  <a:schemeClr val="tx1"/>
                </a:solidFill>
                <a:latin typeface="ＭＳ Ｐ明朝" panose="02020600040205080304" pitchFamily="18" charset="-128"/>
                <a:ea typeface="ＭＳ Ｐ明朝" panose="02020600040205080304" pitchFamily="18" charset="-128"/>
              </a:rPr>
              <a:t>％ポイントと不足感が</a:t>
            </a:r>
            <a:r>
              <a:rPr lang="ja-JP" altLang="en-US" sz="1100" dirty="0" smtClean="0">
                <a:solidFill>
                  <a:schemeClr val="tx1"/>
                </a:solidFill>
                <a:latin typeface="ＭＳ Ｐ明朝" panose="02020600040205080304" pitchFamily="18" charset="-128"/>
                <a:ea typeface="ＭＳ Ｐ明朝" panose="02020600040205080304" pitchFamily="18" charset="-128"/>
              </a:rPr>
              <a:t>強い。また、生産</a:t>
            </a:r>
            <a:r>
              <a:rPr lang="ja-JP" altLang="en-US" sz="1100" dirty="0">
                <a:solidFill>
                  <a:schemeClr val="tx1"/>
                </a:solidFill>
                <a:latin typeface="ＭＳ Ｐ明朝" panose="02020600040205080304" pitchFamily="18" charset="-128"/>
                <a:ea typeface="ＭＳ Ｐ明朝" panose="02020600040205080304" pitchFamily="18" charset="-128"/>
              </a:rPr>
              <a:t>工程</a:t>
            </a:r>
            <a:r>
              <a:rPr lang="ja-JP" altLang="en-US" sz="1100" dirty="0" smtClean="0">
                <a:solidFill>
                  <a:schemeClr val="tx1"/>
                </a:solidFill>
                <a:latin typeface="ＭＳ Ｐ明朝" panose="02020600040205080304" pitchFamily="18" charset="-128"/>
                <a:ea typeface="ＭＳ Ｐ明朝" panose="02020600040205080304" pitchFamily="18" charset="-128"/>
              </a:rPr>
              <a:t>の有効</a:t>
            </a:r>
            <a:r>
              <a:rPr lang="ja-JP" altLang="en-US" sz="1100" dirty="0">
                <a:solidFill>
                  <a:schemeClr val="tx1"/>
                </a:solidFill>
                <a:latin typeface="ＭＳ Ｐ明朝" panose="02020600040205080304" pitchFamily="18" charset="-128"/>
                <a:ea typeface="ＭＳ Ｐ明朝" panose="02020600040205080304" pitchFamily="18" charset="-128"/>
              </a:rPr>
              <a:t>求人倍率</a:t>
            </a:r>
            <a:r>
              <a:rPr lang="ja-JP" altLang="en-US" sz="1100" dirty="0" smtClean="0">
                <a:solidFill>
                  <a:schemeClr val="tx1"/>
                </a:solidFill>
                <a:latin typeface="ＭＳ Ｐ明朝" panose="02020600040205080304" pitchFamily="18" charset="-128"/>
                <a:ea typeface="ＭＳ Ｐ明朝" panose="02020600040205080304" pitchFamily="18" charset="-128"/>
              </a:rPr>
              <a:t>は改善</a:t>
            </a:r>
            <a:r>
              <a:rPr lang="ja-JP" altLang="en-US" sz="1100" dirty="0">
                <a:solidFill>
                  <a:schemeClr val="tx1"/>
                </a:solidFill>
                <a:latin typeface="ＭＳ Ｐ明朝" panose="02020600040205080304" pitchFamily="18" charset="-128"/>
                <a:ea typeface="ＭＳ Ｐ明朝" panose="02020600040205080304" pitchFamily="18" charset="-128"/>
              </a:rPr>
              <a:t>傾向が</a:t>
            </a:r>
            <a:r>
              <a:rPr lang="ja-JP" altLang="en-US" sz="1100" dirty="0" smtClean="0">
                <a:solidFill>
                  <a:schemeClr val="tx1"/>
                </a:solidFill>
                <a:latin typeface="ＭＳ Ｐ明朝" panose="02020600040205080304" pitchFamily="18" charset="-128"/>
                <a:ea typeface="ＭＳ Ｐ明朝" panose="02020600040205080304" pitchFamily="18" charset="-128"/>
              </a:rPr>
              <a:t>強く、新規求人の充足率</a:t>
            </a:r>
            <a:r>
              <a:rPr lang="ja-JP" altLang="en-US" sz="1100" dirty="0">
                <a:solidFill>
                  <a:schemeClr val="tx1"/>
                </a:solidFill>
                <a:latin typeface="ＭＳ Ｐ明朝" panose="02020600040205080304" pitchFamily="18" charset="-128"/>
                <a:ea typeface="ＭＳ Ｐ明朝" panose="02020600040205080304" pitchFamily="18" charset="-128"/>
              </a:rPr>
              <a:t>が</a:t>
            </a:r>
            <a:r>
              <a:rPr lang="ja-JP" altLang="en-US" sz="1100" dirty="0" smtClean="0">
                <a:solidFill>
                  <a:schemeClr val="tx1"/>
                </a:solidFill>
                <a:latin typeface="ＭＳ Ｐ明朝" panose="02020600040205080304" pitchFamily="18" charset="-128"/>
                <a:ea typeface="ＭＳ Ｐ明朝" panose="02020600040205080304" pitchFamily="18" charset="-128"/>
              </a:rPr>
              <a:t>低下。内定しても辞退するケースも聞かれる。</a:t>
            </a:r>
            <a:endParaRPr lang="en-US" altLang="ja-JP" sz="1100" dirty="0" smtClean="0">
              <a:solidFill>
                <a:schemeClr val="tx1"/>
              </a:solidFill>
              <a:latin typeface="ＭＳ Ｐ明朝" panose="02020600040205080304" pitchFamily="18" charset="-128"/>
              <a:ea typeface="ＭＳ Ｐ明朝" panose="02020600040205080304" pitchFamily="18" charset="-128"/>
            </a:endParaRPr>
          </a:p>
          <a:p>
            <a:r>
              <a:rPr lang="ja-JP" altLang="en-US" sz="1000" dirty="0" smtClean="0">
                <a:solidFill>
                  <a:schemeClr val="tx1"/>
                </a:solidFill>
                <a:latin typeface="ＭＳ Ｐ明朝" panose="02020600040205080304" pitchFamily="18" charset="-128"/>
                <a:ea typeface="ＭＳ Ｐ明朝" panose="02020600040205080304" pitchFamily="18" charset="-128"/>
              </a:rPr>
              <a:t>・　県内シンクタンク調査：企業経営の懸念事項で「人材の確保難」</a:t>
            </a:r>
            <a:r>
              <a:rPr lang="en-US" altLang="ja-JP" sz="1000" dirty="0" smtClean="0">
                <a:solidFill>
                  <a:schemeClr val="tx1"/>
                </a:solidFill>
                <a:latin typeface="ＭＳ Ｐ明朝" panose="02020600040205080304" pitchFamily="18" charset="-128"/>
                <a:ea typeface="ＭＳ Ｐ明朝" panose="02020600040205080304" pitchFamily="18" charset="-128"/>
              </a:rPr>
              <a:t>78</a:t>
            </a:r>
            <a:r>
              <a:rPr lang="ja-JP" altLang="en-US" sz="1000" dirty="0" smtClean="0">
                <a:solidFill>
                  <a:schemeClr val="tx1"/>
                </a:solidFill>
                <a:latin typeface="ＭＳ Ｐ明朝" panose="02020600040205080304" pitchFamily="18" charset="-128"/>
                <a:ea typeface="ＭＳ Ｐ明朝" panose="02020600040205080304" pitchFamily="18" charset="-128"/>
              </a:rPr>
              <a:t>％</a:t>
            </a:r>
            <a:endParaRPr lang="en-US" altLang="ja-JP" sz="1000" dirty="0" smtClean="0">
              <a:solidFill>
                <a:schemeClr val="tx1"/>
              </a:solidFill>
              <a:latin typeface="ＭＳ Ｐ明朝" panose="02020600040205080304" pitchFamily="18" charset="-128"/>
              <a:ea typeface="ＭＳ Ｐ明朝" panose="02020600040205080304" pitchFamily="18" charset="-128"/>
            </a:endParaRPr>
          </a:p>
          <a:p>
            <a:r>
              <a:rPr lang="ja-JP" altLang="en-US" sz="1000" dirty="0" smtClean="0">
                <a:solidFill>
                  <a:schemeClr val="tx1"/>
                </a:solidFill>
                <a:latin typeface="ＭＳ Ｐ明朝" panose="02020600040205080304" pitchFamily="18" charset="-128"/>
                <a:ea typeface="ＭＳ Ｐ明朝" panose="02020600040205080304" pitchFamily="18" charset="-128"/>
              </a:rPr>
              <a:t>・　新規求人数、有効</a:t>
            </a:r>
            <a:r>
              <a:rPr lang="ja-JP" altLang="en-US" sz="1000" dirty="0">
                <a:solidFill>
                  <a:schemeClr val="tx1"/>
                </a:solidFill>
                <a:latin typeface="ＭＳ Ｐ明朝" panose="02020600040205080304" pitchFamily="18" charset="-128"/>
                <a:ea typeface="ＭＳ Ｐ明朝" panose="02020600040205080304" pitchFamily="18" charset="-128"/>
              </a:rPr>
              <a:t>求人</a:t>
            </a:r>
            <a:r>
              <a:rPr lang="ja-JP" altLang="en-US" sz="1000" dirty="0" smtClean="0">
                <a:solidFill>
                  <a:schemeClr val="tx1"/>
                </a:solidFill>
                <a:latin typeface="ＭＳ Ｐ明朝" panose="02020600040205080304" pitchFamily="18" charset="-128"/>
                <a:ea typeface="ＭＳ Ｐ明朝" panose="02020600040205080304" pitchFamily="18" charset="-128"/>
              </a:rPr>
              <a:t>倍率　（新潟県・</a:t>
            </a:r>
            <a:r>
              <a:rPr lang="en-US" altLang="ja-JP" sz="1000" dirty="0" smtClean="0">
                <a:solidFill>
                  <a:schemeClr val="tx1"/>
                </a:solidFill>
                <a:latin typeface="ＭＳ Ｐ明朝" panose="02020600040205080304" pitchFamily="18" charset="-128"/>
                <a:ea typeface="ＭＳ Ｐ明朝" panose="02020600040205080304" pitchFamily="18" charset="-128"/>
              </a:rPr>
              <a:t>H28</a:t>
            </a:r>
            <a:r>
              <a:rPr lang="ja-JP" altLang="en-US" sz="1000" dirty="0" smtClean="0">
                <a:solidFill>
                  <a:schemeClr val="tx1"/>
                </a:solidFill>
                <a:latin typeface="ＭＳ Ｐ明朝" panose="02020600040205080304" pitchFamily="18" charset="-128"/>
                <a:ea typeface="ＭＳ Ｐ明朝" panose="02020600040205080304" pitchFamily="18" charset="-128"/>
              </a:rPr>
              <a:t>年度４－</a:t>
            </a:r>
            <a:r>
              <a:rPr lang="en-US" altLang="ja-JP" sz="1000" dirty="0" smtClean="0">
                <a:solidFill>
                  <a:schemeClr val="tx1"/>
                </a:solidFill>
                <a:latin typeface="ＭＳ Ｐ明朝" panose="02020600040205080304" pitchFamily="18" charset="-128"/>
                <a:ea typeface="ＭＳ Ｐ明朝" panose="02020600040205080304" pitchFamily="18" charset="-128"/>
              </a:rPr>
              <a:t>12</a:t>
            </a:r>
            <a:r>
              <a:rPr lang="ja-JP" altLang="en-US" sz="1000" dirty="0" smtClean="0">
                <a:solidFill>
                  <a:schemeClr val="tx1"/>
                </a:solidFill>
                <a:latin typeface="ＭＳ Ｐ明朝" panose="02020600040205080304" pitchFamily="18" charset="-128"/>
                <a:ea typeface="ＭＳ Ｐ明朝" panose="02020600040205080304" pitchFamily="18" charset="-128"/>
              </a:rPr>
              <a:t>月）</a:t>
            </a:r>
            <a:endParaRPr lang="en-US" altLang="ja-JP" sz="1000" dirty="0">
              <a:solidFill>
                <a:schemeClr val="tx1"/>
              </a:solidFill>
              <a:latin typeface="ＭＳ Ｐ明朝" panose="02020600040205080304" pitchFamily="18" charset="-128"/>
              <a:ea typeface="ＭＳ Ｐ明朝" panose="02020600040205080304" pitchFamily="18" charset="-128"/>
            </a:endParaRPr>
          </a:p>
          <a:p>
            <a:r>
              <a:rPr lang="ja-JP" altLang="en-US" sz="1000" dirty="0" smtClean="0">
                <a:solidFill>
                  <a:schemeClr val="tx1"/>
                </a:solidFill>
                <a:latin typeface="ＭＳ Ｐ明朝" panose="02020600040205080304" pitchFamily="18" charset="-128"/>
                <a:ea typeface="ＭＳ Ｐ明朝" panose="02020600040205080304" pitchFamily="18" charset="-128"/>
              </a:rPr>
              <a:t>　　</a:t>
            </a:r>
            <a:r>
              <a:rPr lang="ja-JP" altLang="en-US" sz="900" dirty="0" smtClean="0">
                <a:solidFill>
                  <a:schemeClr val="tx1"/>
                </a:solidFill>
                <a:latin typeface="ＭＳ Ｐ明朝" panose="02020600040205080304" pitchFamily="18" charset="-128"/>
                <a:ea typeface="ＭＳ Ｐ明朝" panose="02020600040205080304" pitchFamily="18" charset="-128"/>
              </a:rPr>
              <a:t>生産工程（</a:t>
            </a:r>
            <a:r>
              <a:rPr lang="en-US" altLang="ja-JP" sz="900" dirty="0" smtClean="0">
                <a:solidFill>
                  <a:schemeClr val="tx1"/>
                </a:solidFill>
                <a:latin typeface="ＭＳ Ｐ明朝" panose="02020600040205080304" pitchFamily="18" charset="-128"/>
                <a:ea typeface="ＭＳ Ｐ明朝" panose="02020600040205080304" pitchFamily="18" charset="-128"/>
              </a:rPr>
              <a:t>17,940</a:t>
            </a:r>
            <a:r>
              <a:rPr lang="ja-JP" altLang="en-US" sz="900" dirty="0" smtClean="0">
                <a:solidFill>
                  <a:schemeClr val="tx1"/>
                </a:solidFill>
                <a:latin typeface="ＭＳ Ｐ明朝" panose="02020600040205080304" pitchFamily="18" charset="-128"/>
                <a:ea typeface="ＭＳ Ｐ明朝" panose="02020600040205080304" pitchFamily="18" charset="-128"/>
              </a:rPr>
              <a:t>人、</a:t>
            </a:r>
            <a:r>
              <a:rPr lang="en-US" altLang="ja-JP" sz="900" dirty="0" smtClean="0">
                <a:solidFill>
                  <a:schemeClr val="tx1"/>
                </a:solidFill>
                <a:latin typeface="ＭＳ Ｐ明朝" panose="02020600040205080304" pitchFamily="18" charset="-128"/>
                <a:ea typeface="ＭＳ Ｐ明朝" panose="02020600040205080304" pitchFamily="18" charset="-128"/>
              </a:rPr>
              <a:t>1.36</a:t>
            </a:r>
            <a:r>
              <a:rPr lang="ja-JP" altLang="en-US" sz="900" dirty="0" smtClean="0">
                <a:solidFill>
                  <a:schemeClr val="tx1"/>
                </a:solidFill>
                <a:latin typeface="ＭＳ Ｐ明朝" panose="02020600040205080304" pitchFamily="18" charset="-128"/>
                <a:ea typeface="ＭＳ Ｐ明朝" panose="02020600040205080304" pitchFamily="18" charset="-128"/>
              </a:rPr>
              <a:t>倍）、情報処理・通信技術者（</a:t>
            </a:r>
            <a:r>
              <a:rPr lang="en-US" altLang="ja-JP" sz="900" dirty="0" smtClean="0">
                <a:solidFill>
                  <a:schemeClr val="tx1"/>
                </a:solidFill>
                <a:latin typeface="ＭＳ Ｐ明朝" panose="02020600040205080304" pitchFamily="18" charset="-128"/>
                <a:ea typeface="ＭＳ Ｐ明朝" panose="02020600040205080304" pitchFamily="18" charset="-128"/>
              </a:rPr>
              <a:t>1,023</a:t>
            </a:r>
            <a:r>
              <a:rPr lang="ja-JP" altLang="en-US" sz="900" dirty="0" smtClean="0">
                <a:solidFill>
                  <a:schemeClr val="tx1"/>
                </a:solidFill>
                <a:latin typeface="ＭＳ Ｐ明朝" panose="02020600040205080304" pitchFamily="18" charset="-128"/>
                <a:ea typeface="ＭＳ Ｐ明朝" panose="02020600040205080304" pitchFamily="18" charset="-128"/>
              </a:rPr>
              <a:t>人、</a:t>
            </a:r>
            <a:r>
              <a:rPr lang="en-US" altLang="ja-JP" sz="900" dirty="0" smtClean="0">
                <a:solidFill>
                  <a:schemeClr val="tx1"/>
                </a:solidFill>
                <a:latin typeface="ＭＳ Ｐ明朝" panose="02020600040205080304" pitchFamily="18" charset="-128"/>
                <a:ea typeface="ＭＳ Ｐ明朝" panose="02020600040205080304" pitchFamily="18" charset="-128"/>
              </a:rPr>
              <a:t>1.46</a:t>
            </a:r>
            <a:r>
              <a:rPr lang="ja-JP" altLang="en-US" sz="900" dirty="0" smtClean="0">
                <a:solidFill>
                  <a:schemeClr val="tx1"/>
                </a:solidFill>
                <a:latin typeface="ＭＳ Ｐ明朝" panose="02020600040205080304" pitchFamily="18" charset="-128"/>
                <a:ea typeface="ＭＳ Ｐ明朝" panose="02020600040205080304" pitchFamily="18" charset="-128"/>
              </a:rPr>
              <a:t>倍）</a:t>
            </a:r>
            <a:endParaRPr lang="en-US" altLang="ja-JP" sz="900" dirty="0" smtClean="0">
              <a:solidFill>
                <a:schemeClr val="tx1"/>
              </a:solidFill>
              <a:latin typeface="ＭＳ Ｐ明朝" panose="02020600040205080304" pitchFamily="18" charset="-128"/>
              <a:ea typeface="ＭＳ Ｐ明朝" panose="02020600040205080304" pitchFamily="18" charset="-128"/>
            </a:endParaRPr>
          </a:p>
          <a:p>
            <a:endParaRPr lang="en-US" altLang="ja-JP" sz="1050" dirty="0">
              <a:solidFill>
                <a:schemeClr val="tx1"/>
              </a:solidFill>
              <a:latin typeface="ＭＳ Ｐ明朝" panose="02020600040205080304" pitchFamily="18" charset="-128"/>
              <a:ea typeface="ＭＳ Ｐ明朝" panose="02020600040205080304" pitchFamily="18" charset="-128"/>
            </a:endParaRPr>
          </a:p>
          <a:p>
            <a:r>
              <a:rPr lang="ja-JP" altLang="en-US" sz="1200" dirty="0" smtClean="0">
                <a:solidFill>
                  <a:schemeClr val="tx1"/>
                </a:solidFill>
                <a:latin typeface="+mj-ea"/>
                <a:ea typeface="+mj-ea"/>
              </a:rPr>
              <a:t>○</a:t>
            </a:r>
            <a:r>
              <a:rPr lang="ja-JP" altLang="en-US" sz="1200" dirty="0">
                <a:solidFill>
                  <a:schemeClr val="tx1"/>
                </a:solidFill>
                <a:latin typeface="+mj-ea"/>
                <a:ea typeface="+mj-ea"/>
              </a:rPr>
              <a:t>　人手不足の要因　</a:t>
            </a:r>
          </a:p>
          <a:p>
            <a:r>
              <a:rPr lang="ja-JP" altLang="en-US" sz="1100" dirty="0">
                <a:solidFill>
                  <a:schemeClr val="tx1"/>
                </a:solidFill>
              </a:rPr>
              <a:t>　</a:t>
            </a:r>
            <a:r>
              <a:rPr lang="ja-JP" altLang="en-US" sz="1100" dirty="0">
                <a:solidFill>
                  <a:schemeClr val="tx1"/>
                </a:solidFill>
                <a:latin typeface="ＭＳ Ｐ明朝" panose="02020600040205080304" pitchFamily="18" charset="-128"/>
                <a:ea typeface="ＭＳ Ｐ明朝" panose="02020600040205080304" pitchFamily="18" charset="-128"/>
              </a:rPr>
              <a:t>人口減少による生産年齢人口の低下に加え、「若者の県外流出」「生産現場の技能者の高齢化」「若者のものづくり離れ・技能離れ</a:t>
            </a:r>
            <a:r>
              <a:rPr lang="ja-JP" altLang="en-US" sz="1100" dirty="0" smtClean="0">
                <a:solidFill>
                  <a:schemeClr val="tx1"/>
                </a:solidFill>
                <a:latin typeface="ＭＳ Ｐ明朝" panose="02020600040205080304" pitchFamily="18" charset="-128"/>
                <a:ea typeface="ＭＳ Ｐ明朝" panose="02020600040205080304" pitchFamily="18" charset="-128"/>
              </a:rPr>
              <a:t>」</a:t>
            </a:r>
            <a:endParaRPr lang="en-US" altLang="ja-JP" sz="1100" dirty="0">
              <a:solidFill>
                <a:schemeClr val="tx1"/>
              </a:solidFill>
              <a:latin typeface="ＭＳ Ｐ明朝" panose="02020600040205080304" pitchFamily="18" charset="-128"/>
              <a:ea typeface="ＭＳ Ｐ明朝" panose="02020600040205080304" pitchFamily="18" charset="-128"/>
            </a:endParaRPr>
          </a:p>
          <a:p>
            <a:endParaRPr lang="ja-JP" altLang="en-US" sz="1050" dirty="0">
              <a:solidFill>
                <a:schemeClr val="tx1"/>
              </a:solidFill>
              <a:latin typeface="ＭＳ Ｐ明朝" panose="02020600040205080304" pitchFamily="18" charset="-128"/>
              <a:ea typeface="ＭＳ Ｐ明朝" panose="02020600040205080304" pitchFamily="18" charset="-128"/>
            </a:endParaRPr>
          </a:p>
        </p:txBody>
      </p:sp>
      <p:sp>
        <p:nvSpPr>
          <p:cNvPr id="18" name="正方形/長方形 17"/>
          <p:cNvSpPr/>
          <p:nvPr/>
        </p:nvSpPr>
        <p:spPr>
          <a:xfrm>
            <a:off x="4880833" y="1414174"/>
            <a:ext cx="3983149" cy="3959042"/>
          </a:xfrm>
          <a:prstGeom prst="rect">
            <a:avLst/>
          </a:prstGeom>
          <a:noFill/>
          <a:ln w="19050" cmpd="dbl">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050" dirty="0" smtClean="0">
              <a:solidFill>
                <a:schemeClr val="tx1"/>
              </a:solidFill>
            </a:endParaRPr>
          </a:p>
          <a:p>
            <a:r>
              <a:rPr lang="ja-JP" altLang="en-US" sz="1200" dirty="0" smtClean="0">
                <a:solidFill>
                  <a:schemeClr val="tx1"/>
                </a:solidFill>
                <a:latin typeface="+mj-ea"/>
                <a:ea typeface="+mj-ea"/>
              </a:rPr>
              <a:t>　公共訓練と民間のノウハウの融合により人材</a:t>
            </a:r>
            <a:r>
              <a:rPr lang="ja-JP" altLang="en-US" sz="1200" dirty="0">
                <a:solidFill>
                  <a:schemeClr val="tx1"/>
                </a:solidFill>
                <a:latin typeface="+mj-ea"/>
                <a:ea typeface="+mj-ea"/>
              </a:rPr>
              <a:t>の確保・育成をパッケージで</a:t>
            </a:r>
            <a:r>
              <a:rPr lang="ja-JP" altLang="en-US" sz="1200" dirty="0" smtClean="0">
                <a:solidFill>
                  <a:schemeClr val="tx1"/>
                </a:solidFill>
                <a:latin typeface="+mj-ea"/>
                <a:ea typeface="+mj-ea"/>
              </a:rPr>
              <a:t>行ない人手不足の効果的な解消を図る。</a:t>
            </a:r>
            <a:endParaRPr lang="en-US" altLang="ja-JP" sz="1200" dirty="0" smtClean="0">
              <a:solidFill>
                <a:schemeClr val="tx1"/>
              </a:solidFill>
              <a:latin typeface="+mj-ea"/>
              <a:ea typeface="+mj-ea"/>
            </a:endParaRPr>
          </a:p>
          <a:p>
            <a:endParaRPr lang="en-US" altLang="ja-JP" sz="1100" dirty="0" smtClean="0">
              <a:solidFill>
                <a:schemeClr val="tx1"/>
              </a:solidFill>
              <a:latin typeface="ＭＳ Ｐ明朝" panose="02020600040205080304" pitchFamily="18" charset="-128"/>
              <a:ea typeface="ＭＳ Ｐ明朝" panose="02020600040205080304" pitchFamily="18" charset="-128"/>
            </a:endParaRPr>
          </a:p>
          <a:p>
            <a:r>
              <a:rPr lang="ja-JP" altLang="en-US" sz="1200" dirty="0" smtClean="0">
                <a:solidFill>
                  <a:schemeClr val="tx1"/>
                </a:solidFill>
                <a:latin typeface="+mj-ea"/>
                <a:ea typeface="+mj-ea"/>
              </a:rPr>
              <a:t>■　地域コーディネート強化メニュー</a:t>
            </a:r>
            <a:endParaRPr lang="en-US" altLang="ja-JP" sz="1200" dirty="0" smtClean="0">
              <a:solidFill>
                <a:schemeClr val="tx1"/>
              </a:solidFill>
              <a:latin typeface="+mj-ea"/>
              <a:ea typeface="+mj-ea"/>
            </a:endParaRPr>
          </a:p>
          <a:p>
            <a:r>
              <a:rPr lang="ja-JP" altLang="en-US" sz="1100" dirty="0" smtClean="0">
                <a:solidFill>
                  <a:schemeClr val="tx1"/>
                </a:solidFill>
                <a:latin typeface="ＭＳ Ｐ明朝" panose="02020600040205080304" pitchFamily="18" charset="-128"/>
                <a:ea typeface="ＭＳ Ｐ明朝" panose="02020600040205080304" pitchFamily="18" charset="-128"/>
              </a:rPr>
              <a:t>　○　人材育成協議会</a:t>
            </a:r>
            <a:endParaRPr lang="en-US" altLang="ja-JP" sz="1100" dirty="0" smtClean="0">
              <a:solidFill>
                <a:schemeClr val="tx1"/>
              </a:solidFill>
              <a:latin typeface="ＭＳ Ｐ明朝" panose="02020600040205080304" pitchFamily="18" charset="-128"/>
              <a:ea typeface="ＭＳ Ｐ明朝" panose="02020600040205080304" pitchFamily="18" charset="-128"/>
            </a:endParaRPr>
          </a:p>
          <a:p>
            <a:r>
              <a:rPr lang="ja-JP" altLang="en-US" sz="1100" dirty="0">
                <a:solidFill>
                  <a:schemeClr val="tx1"/>
                </a:solidFill>
                <a:latin typeface="ＭＳ Ｐ明朝" panose="02020600040205080304" pitchFamily="18" charset="-128"/>
                <a:ea typeface="ＭＳ Ｐ明朝" panose="02020600040205080304" pitchFamily="18" charset="-128"/>
              </a:rPr>
              <a:t>　</a:t>
            </a:r>
            <a:r>
              <a:rPr lang="ja-JP" altLang="en-US" sz="1100" dirty="0" smtClean="0">
                <a:solidFill>
                  <a:schemeClr val="tx1"/>
                </a:solidFill>
                <a:latin typeface="ＭＳ Ｐ明朝" panose="02020600040205080304" pitchFamily="18" charset="-128"/>
                <a:ea typeface="ＭＳ Ｐ明朝" panose="02020600040205080304" pitchFamily="18" charset="-128"/>
              </a:rPr>
              <a:t>○　テクノスクール情報交換会（</a:t>
            </a:r>
            <a:r>
              <a:rPr lang="en-US" altLang="ja-JP" sz="1100" dirty="0" smtClean="0">
                <a:solidFill>
                  <a:schemeClr val="tx1"/>
                </a:solidFill>
                <a:latin typeface="ＭＳ Ｐ明朝" panose="02020600040205080304" pitchFamily="18" charset="-128"/>
                <a:ea typeface="ＭＳ Ｐ明朝" panose="02020600040205080304" pitchFamily="18" charset="-128"/>
              </a:rPr>
              <a:t>4</a:t>
            </a:r>
            <a:r>
              <a:rPr lang="ja-JP" altLang="en-US" sz="1100" dirty="0" smtClean="0">
                <a:solidFill>
                  <a:schemeClr val="tx1"/>
                </a:solidFill>
                <a:latin typeface="ＭＳ Ｐ明朝" panose="02020600040205080304" pitchFamily="18" charset="-128"/>
                <a:ea typeface="ＭＳ Ｐ明朝" panose="02020600040205080304" pitchFamily="18" charset="-128"/>
              </a:rPr>
              <a:t>校）</a:t>
            </a:r>
            <a:endParaRPr lang="en-US" altLang="ja-JP" sz="1100" dirty="0" smtClean="0">
              <a:solidFill>
                <a:schemeClr val="tx1"/>
              </a:solidFill>
              <a:latin typeface="ＭＳ Ｐ明朝" panose="02020600040205080304" pitchFamily="18" charset="-128"/>
              <a:ea typeface="ＭＳ Ｐ明朝" panose="02020600040205080304" pitchFamily="18" charset="-128"/>
            </a:endParaRPr>
          </a:p>
          <a:p>
            <a:r>
              <a:rPr lang="ja-JP" altLang="en-US" sz="800" dirty="0" smtClean="0">
                <a:solidFill>
                  <a:schemeClr val="tx1"/>
                </a:solidFill>
                <a:latin typeface="ＭＳ Ｐ明朝" panose="02020600040205080304" pitchFamily="18" charset="-128"/>
                <a:ea typeface="ＭＳ Ｐ明朝" panose="02020600040205080304" pitchFamily="18" charset="-128"/>
              </a:rPr>
              <a:t>　</a:t>
            </a:r>
            <a:endParaRPr lang="en-US" altLang="ja-JP" sz="800" dirty="0" smtClean="0">
              <a:solidFill>
                <a:schemeClr val="tx1"/>
              </a:solidFill>
              <a:latin typeface="ＭＳ Ｐ明朝" panose="02020600040205080304" pitchFamily="18" charset="-128"/>
              <a:ea typeface="ＭＳ Ｐ明朝" panose="02020600040205080304" pitchFamily="18" charset="-128"/>
            </a:endParaRPr>
          </a:p>
          <a:p>
            <a:r>
              <a:rPr lang="ja-JP" altLang="en-US" sz="1200" dirty="0" smtClean="0">
                <a:solidFill>
                  <a:schemeClr val="tx1"/>
                </a:solidFill>
                <a:latin typeface="+mj-ea"/>
                <a:ea typeface="+mj-ea"/>
              </a:rPr>
              <a:t>■　人材育成支援メニュー</a:t>
            </a:r>
            <a:endParaRPr lang="en-US" altLang="ja-JP" sz="1200" dirty="0" smtClean="0">
              <a:solidFill>
                <a:schemeClr val="tx1"/>
              </a:solidFill>
              <a:latin typeface="+mj-ea"/>
              <a:ea typeface="+mj-ea"/>
            </a:endParaRPr>
          </a:p>
          <a:p>
            <a:r>
              <a:rPr lang="ja-JP" altLang="en-US" sz="1100" dirty="0" smtClean="0">
                <a:solidFill>
                  <a:schemeClr val="tx1"/>
                </a:solidFill>
                <a:latin typeface="ＭＳ Ｐ明朝" panose="02020600040205080304" pitchFamily="18" charset="-128"/>
                <a:ea typeface="ＭＳ Ｐ明朝" panose="02020600040205080304" pitchFamily="18" charset="-128"/>
              </a:rPr>
              <a:t>　○　人材の発掘・誘導　：　再委託</a:t>
            </a:r>
            <a:endParaRPr lang="en-US" altLang="ja-JP" sz="1100" dirty="0" smtClean="0">
              <a:solidFill>
                <a:schemeClr val="tx1"/>
              </a:solidFill>
              <a:latin typeface="ＭＳ Ｐ明朝" panose="02020600040205080304" pitchFamily="18" charset="-128"/>
              <a:ea typeface="ＭＳ Ｐ明朝" panose="02020600040205080304" pitchFamily="18" charset="-128"/>
            </a:endParaRPr>
          </a:p>
          <a:p>
            <a:r>
              <a:rPr lang="ja-JP" altLang="en-US" sz="1100" dirty="0">
                <a:solidFill>
                  <a:schemeClr val="tx1"/>
                </a:solidFill>
                <a:latin typeface="ＭＳ Ｐ明朝" panose="02020600040205080304" pitchFamily="18" charset="-128"/>
                <a:ea typeface="ＭＳ Ｐ明朝" panose="02020600040205080304" pitchFamily="18" charset="-128"/>
              </a:rPr>
              <a:t>　</a:t>
            </a:r>
            <a:r>
              <a:rPr lang="ja-JP" altLang="en-US" sz="1100" dirty="0" smtClean="0">
                <a:solidFill>
                  <a:schemeClr val="tx1"/>
                </a:solidFill>
                <a:latin typeface="ＭＳ Ｐ明朝" panose="02020600040205080304" pitchFamily="18" charset="-128"/>
                <a:ea typeface="ＭＳ Ｐ明朝" panose="02020600040205080304" pitchFamily="18" charset="-128"/>
              </a:rPr>
              <a:t>　・　ものづくりプロモーション</a:t>
            </a:r>
            <a:r>
              <a:rPr lang="ja-JP" altLang="en-US" sz="1100" dirty="0">
                <a:solidFill>
                  <a:schemeClr val="tx1"/>
                </a:solidFill>
                <a:latin typeface="ＭＳ Ｐ明朝" panose="02020600040205080304" pitchFamily="18" charset="-128"/>
                <a:ea typeface="ＭＳ Ｐ明朝" panose="02020600040205080304" pitchFamily="18" charset="-128"/>
              </a:rPr>
              <a:t>　</a:t>
            </a:r>
            <a:r>
              <a:rPr lang="ja-JP" altLang="en-US" sz="1100" dirty="0" smtClean="0">
                <a:solidFill>
                  <a:schemeClr val="tx1"/>
                </a:solidFill>
                <a:latin typeface="ＭＳ Ｐ明朝" panose="02020600040205080304" pitchFamily="18" charset="-128"/>
                <a:ea typeface="ＭＳ Ｐ明朝" panose="02020600040205080304" pitchFamily="18" charset="-128"/>
              </a:rPr>
              <a:t>☞　ものづくり尊重気運の醸成</a:t>
            </a:r>
            <a:endParaRPr lang="en-US" altLang="ja-JP" sz="1100" dirty="0" smtClean="0">
              <a:solidFill>
                <a:schemeClr val="tx1"/>
              </a:solidFill>
              <a:latin typeface="ＭＳ Ｐ明朝" panose="02020600040205080304" pitchFamily="18" charset="-128"/>
              <a:ea typeface="ＭＳ Ｐ明朝" panose="02020600040205080304" pitchFamily="18" charset="-128"/>
            </a:endParaRPr>
          </a:p>
          <a:p>
            <a:r>
              <a:rPr lang="ja-JP" altLang="en-US" sz="1100" dirty="0" smtClean="0">
                <a:solidFill>
                  <a:schemeClr val="tx1"/>
                </a:solidFill>
                <a:latin typeface="ＭＳ Ｐ明朝" panose="02020600040205080304" pitchFamily="18" charset="-128"/>
                <a:ea typeface="ＭＳ Ｐ明朝" panose="02020600040205080304" pitchFamily="18" charset="-128"/>
              </a:rPr>
              <a:t>　　・　</a:t>
            </a:r>
            <a:r>
              <a:rPr lang="ja-JP" altLang="en-US" sz="1100" dirty="0">
                <a:solidFill>
                  <a:schemeClr val="tx1"/>
                </a:solidFill>
                <a:latin typeface="ＭＳ Ｐ明朝" panose="02020600040205080304" pitchFamily="18" charset="-128"/>
                <a:ea typeface="ＭＳ Ｐ明朝" panose="02020600040205080304" pitchFamily="18" charset="-128"/>
              </a:rPr>
              <a:t>ものづくり体験会、企業</a:t>
            </a:r>
            <a:r>
              <a:rPr lang="ja-JP" altLang="en-US" sz="1100" dirty="0" smtClean="0">
                <a:solidFill>
                  <a:schemeClr val="tx1"/>
                </a:solidFill>
                <a:latin typeface="ＭＳ Ｐ明朝" panose="02020600040205080304" pitchFamily="18" charset="-128"/>
                <a:ea typeface="ＭＳ Ｐ明朝" panose="02020600040205080304" pitchFamily="18" charset="-128"/>
              </a:rPr>
              <a:t>見学会　</a:t>
            </a:r>
            <a:r>
              <a:rPr lang="en-US" altLang="ja-JP" sz="1100" dirty="0" smtClean="0">
                <a:solidFill>
                  <a:schemeClr val="tx1"/>
                </a:solidFill>
                <a:latin typeface="ＭＳ Ｐ明朝" panose="02020600040205080304" pitchFamily="18" charset="-128"/>
                <a:ea typeface="ＭＳ Ｐ明朝" panose="02020600040205080304" pitchFamily="18" charset="-128"/>
              </a:rPr>
              <a:t>[1,800</a:t>
            </a:r>
            <a:r>
              <a:rPr lang="ja-JP" altLang="en-US" sz="1100" dirty="0" smtClean="0">
                <a:solidFill>
                  <a:schemeClr val="tx1"/>
                </a:solidFill>
                <a:latin typeface="ＭＳ Ｐ明朝" panose="02020600040205080304" pitchFamily="18" charset="-128"/>
                <a:ea typeface="ＭＳ Ｐ明朝" panose="02020600040205080304" pitchFamily="18" charset="-128"/>
              </a:rPr>
              <a:t>人</a:t>
            </a:r>
            <a:r>
              <a:rPr lang="en-US" altLang="ja-JP" sz="1100" dirty="0" smtClean="0">
                <a:solidFill>
                  <a:schemeClr val="tx1"/>
                </a:solidFill>
                <a:latin typeface="ＭＳ Ｐ明朝" panose="02020600040205080304" pitchFamily="18" charset="-128"/>
                <a:ea typeface="ＭＳ Ｐ明朝" panose="02020600040205080304" pitchFamily="18" charset="-128"/>
              </a:rPr>
              <a:t>/</a:t>
            </a:r>
            <a:r>
              <a:rPr lang="ja-JP" altLang="en-US" sz="1100" dirty="0" smtClean="0">
                <a:solidFill>
                  <a:schemeClr val="tx1"/>
                </a:solidFill>
                <a:latin typeface="ＭＳ Ｐ明朝" panose="02020600040205080304" pitchFamily="18" charset="-128"/>
                <a:ea typeface="ＭＳ Ｐ明朝" panose="02020600040205080304" pitchFamily="18" charset="-128"/>
              </a:rPr>
              <a:t>３年</a:t>
            </a:r>
            <a:r>
              <a:rPr lang="en-US" altLang="ja-JP" sz="1100" dirty="0" smtClean="0">
                <a:solidFill>
                  <a:schemeClr val="tx1"/>
                </a:solidFill>
                <a:latin typeface="ＭＳ Ｐ明朝" panose="02020600040205080304" pitchFamily="18" charset="-128"/>
                <a:ea typeface="ＭＳ Ｐ明朝" panose="02020600040205080304" pitchFamily="18" charset="-128"/>
              </a:rPr>
              <a:t>]</a:t>
            </a:r>
          </a:p>
          <a:p>
            <a:r>
              <a:rPr lang="ja-JP" altLang="en-US" sz="1100" dirty="0" smtClean="0">
                <a:solidFill>
                  <a:schemeClr val="tx1"/>
                </a:solidFill>
                <a:latin typeface="ＭＳ Ｐ明朝" panose="02020600040205080304" pitchFamily="18" charset="-128"/>
                <a:ea typeface="ＭＳ Ｐ明朝" panose="02020600040205080304" pitchFamily="18" charset="-128"/>
              </a:rPr>
              <a:t>　○　人材の育成</a:t>
            </a:r>
            <a:r>
              <a:rPr lang="ja-JP" altLang="en-US" sz="1100" dirty="0">
                <a:solidFill>
                  <a:schemeClr val="tx1"/>
                </a:solidFill>
                <a:latin typeface="ＭＳ Ｐ明朝" panose="02020600040205080304" pitchFamily="18" charset="-128"/>
                <a:ea typeface="ＭＳ Ｐ明朝" panose="02020600040205080304" pitchFamily="18" charset="-128"/>
              </a:rPr>
              <a:t>・供給　：　</a:t>
            </a:r>
            <a:r>
              <a:rPr lang="ja-JP" altLang="en-US" sz="1100" dirty="0" smtClean="0">
                <a:solidFill>
                  <a:schemeClr val="tx1"/>
                </a:solidFill>
                <a:latin typeface="ＭＳ Ｐ明朝" panose="02020600040205080304" pitchFamily="18" charset="-128"/>
                <a:ea typeface="ＭＳ Ｐ明朝" panose="02020600040205080304" pitchFamily="18" charset="-128"/>
              </a:rPr>
              <a:t>再委託</a:t>
            </a:r>
            <a:endParaRPr lang="en-US" altLang="ja-JP" sz="1100" dirty="0" smtClean="0">
              <a:solidFill>
                <a:schemeClr val="tx1"/>
              </a:solidFill>
              <a:latin typeface="ＭＳ Ｐ明朝" panose="02020600040205080304" pitchFamily="18" charset="-128"/>
              <a:ea typeface="ＭＳ Ｐ明朝" panose="02020600040205080304" pitchFamily="18" charset="-128"/>
            </a:endParaRPr>
          </a:p>
          <a:p>
            <a:r>
              <a:rPr lang="ja-JP" altLang="en-US" sz="1100" dirty="0">
                <a:solidFill>
                  <a:schemeClr val="tx1"/>
                </a:solidFill>
                <a:latin typeface="ＭＳ Ｐ明朝" panose="02020600040205080304" pitchFamily="18" charset="-128"/>
                <a:ea typeface="ＭＳ Ｐ明朝" panose="02020600040205080304" pitchFamily="18" charset="-128"/>
              </a:rPr>
              <a:t>　</a:t>
            </a:r>
            <a:r>
              <a:rPr lang="ja-JP" altLang="en-US" sz="1100" dirty="0" smtClean="0">
                <a:solidFill>
                  <a:schemeClr val="tx1"/>
                </a:solidFill>
                <a:latin typeface="ＭＳ Ｐ明朝" panose="02020600040205080304" pitchFamily="18" charset="-128"/>
                <a:ea typeface="ＭＳ Ｐ明朝" panose="02020600040205080304" pitchFamily="18" charset="-128"/>
              </a:rPr>
              <a:t>　・　企業セミナー ☞キャリアプランや業務の</a:t>
            </a:r>
            <a:r>
              <a:rPr lang="ja-JP" altLang="en-US" sz="1100" dirty="0">
                <a:solidFill>
                  <a:schemeClr val="tx1"/>
                </a:solidFill>
                <a:latin typeface="ＭＳ Ｐ明朝" panose="02020600040205080304" pitchFamily="18" charset="-128"/>
                <a:ea typeface="ＭＳ Ｐ明朝" panose="02020600040205080304" pitchFamily="18" charset="-128"/>
              </a:rPr>
              <a:t>解説</a:t>
            </a:r>
            <a:r>
              <a:rPr lang="ja-JP" altLang="en-US" sz="1100" dirty="0" smtClean="0">
                <a:solidFill>
                  <a:schemeClr val="tx1"/>
                </a:solidFill>
                <a:latin typeface="ＭＳ Ｐ明朝" panose="02020600040205080304" pitchFamily="18" charset="-128"/>
                <a:ea typeface="ＭＳ Ｐ明朝" panose="02020600040205080304" pitchFamily="18" charset="-128"/>
              </a:rPr>
              <a:t>で訓練慫慂</a:t>
            </a:r>
            <a:endParaRPr lang="en-US" altLang="ja-JP" sz="1100" dirty="0" smtClean="0">
              <a:solidFill>
                <a:schemeClr val="tx1"/>
              </a:solidFill>
              <a:latin typeface="ＭＳ Ｐ明朝" panose="02020600040205080304" pitchFamily="18" charset="-128"/>
              <a:ea typeface="ＭＳ Ｐ明朝" panose="02020600040205080304" pitchFamily="18" charset="-128"/>
            </a:endParaRPr>
          </a:p>
          <a:p>
            <a:r>
              <a:rPr lang="ja-JP" altLang="en-US" sz="1100" dirty="0" smtClean="0">
                <a:solidFill>
                  <a:schemeClr val="tx1"/>
                </a:solidFill>
                <a:latin typeface="ＭＳ Ｐ明朝" panose="02020600040205080304" pitchFamily="18" charset="-128"/>
                <a:ea typeface="ＭＳ Ｐ明朝" panose="02020600040205080304" pitchFamily="18" charset="-128"/>
              </a:rPr>
              <a:t>　</a:t>
            </a:r>
            <a:r>
              <a:rPr lang="ja-JP" altLang="en-US" sz="1100" dirty="0">
                <a:solidFill>
                  <a:schemeClr val="tx1"/>
                </a:solidFill>
                <a:latin typeface="ＭＳ Ｐ明朝" panose="02020600040205080304" pitchFamily="18" charset="-128"/>
                <a:ea typeface="ＭＳ Ｐ明朝" panose="02020600040205080304" pitchFamily="18" charset="-128"/>
              </a:rPr>
              <a:t>　</a:t>
            </a:r>
            <a:r>
              <a:rPr lang="ja-JP" altLang="en-US" sz="1100" dirty="0" smtClean="0">
                <a:solidFill>
                  <a:schemeClr val="tx1"/>
                </a:solidFill>
                <a:latin typeface="ＭＳ Ｐ明朝" panose="02020600040205080304" pitchFamily="18" charset="-128"/>
                <a:ea typeface="ＭＳ Ｐ明朝" panose="02020600040205080304" pitchFamily="18" charset="-128"/>
              </a:rPr>
              <a:t>・　雇用型訓練  ☞事業所現場で最低限必要な実務力の</a:t>
            </a:r>
            <a:r>
              <a:rPr lang="ja-JP" altLang="en-US" sz="1100" dirty="0">
                <a:solidFill>
                  <a:schemeClr val="tx1"/>
                </a:solidFill>
                <a:latin typeface="ＭＳ Ｐ明朝" panose="02020600040205080304" pitchFamily="18" charset="-128"/>
                <a:ea typeface="ＭＳ Ｐ明朝" panose="02020600040205080304" pitchFamily="18" charset="-128"/>
              </a:rPr>
              <a:t>習得</a:t>
            </a:r>
            <a:endParaRPr lang="en-US" altLang="ja-JP" sz="1100" dirty="0" smtClean="0">
              <a:solidFill>
                <a:schemeClr val="tx1"/>
              </a:solidFill>
              <a:latin typeface="ＭＳ Ｐ明朝" panose="02020600040205080304" pitchFamily="18" charset="-128"/>
              <a:ea typeface="ＭＳ Ｐ明朝" panose="02020600040205080304" pitchFamily="18" charset="-128"/>
            </a:endParaRPr>
          </a:p>
          <a:p>
            <a:r>
              <a:rPr lang="ja-JP" altLang="en-US" sz="1100" dirty="0">
                <a:solidFill>
                  <a:schemeClr val="tx1"/>
                </a:solidFill>
                <a:latin typeface="ＭＳ Ｐ明朝" panose="02020600040205080304" pitchFamily="18" charset="-128"/>
                <a:ea typeface="ＭＳ Ｐ明朝" panose="02020600040205080304" pitchFamily="18" charset="-128"/>
              </a:rPr>
              <a:t>　</a:t>
            </a:r>
            <a:r>
              <a:rPr lang="ja-JP" altLang="en-US" sz="1100" dirty="0" smtClean="0">
                <a:solidFill>
                  <a:schemeClr val="tx1"/>
                </a:solidFill>
                <a:latin typeface="ＭＳ Ｐ明朝" panose="02020600040205080304" pitchFamily="18" charset="-128"/>
                <a:ea typeface="ＭＳ Ｐ明朝" panose="02020600040205080304" pitchFamily="18" charset="-128"/>
              </a:rPr>
              <a:t>　　　　（３か月） 　 　 と求人求職のマッチング　</a:t>
            </a:r>
            <a:r>
              <a:rPr lang="en-US" altLang="ja-JP" sz="1100" dirty="0" smtClean="0">
                <a:solidFill>
                  <a:schemeClr val="tx1"/>
                </a:solidFill>
                <a:latin typeface="ＭＳ Ｐ明朝" panose="02020600040205080304" pitchFamily="18" charset="-128"/>
                <a:ea typeface="ＭＳ Ｐ明朝" panose="02020600040205080304" pitchFamily="18" charset="-128"/>
              </a:rPr>
              <a:t>[260</a:t>
            </a:r>
            <a:r>
              <a:rPr lang="ja-JP" altLang="en-US" sz="1100" dirty="0" smtClean="0">
                <a:solidFill>
                  <a:schemeClr val="tx1"/>
                </a:solidFill>
                <a:latin typeface="ＭＳ Ｐ明朝" panose="02020600040205080304" pitchFamily="18" charset="-128"/>
                <a:ea typeface="ＭＳ Ｐ明朝" panose="02020600040205080304" pitchFamily="18" charset="-128"/>
              </a:rPr>
              <a:t>人</a:t>
            </a:r>
            <a:r>
              <a:rPr lang="en-US" altLang="ja-JP" sz="1100" dirty="0" smtClean="0">
                <a:solidFill>
                  <a:schemeClr val="tx1"/>
                </a:solidFill>
                <a:latin typeface="ＭＳ Ｐ明朝" panose="02020600040205080304" pitchFamily="18" charset="-128"/>
                <a:ea typeface="ＭＳ Ｐ明朝" panose="02020600040205080304" pitchFamily="18" charset="-128"/>
              </a:rPr>
              <a:t>/</a:t>
            </a:r>
            <a:r>
              <a:rPr lang="ja-JP" altLang="en-US" sz="1100" dirty="0" smtClean="0">
                <a:solidFill>
                  <a:schemeClr val="tx1"/>
                </a:solidFill>
                <a:latin typeface="ＭＳ Ｐ明朝" panose="02020600040205080304" pitchFamily="18" charset="-128"/>
                <a:ea typeface="ＭＳ Ｐ明朝" panose="02020600040205080304" pitchFamily="18" charset="-128"/>
              </a:rPr>
              <a:t>３年</a:t>
            </a:r>
            <a:r>
              <a:rPr lang="en-US" altLang="ja-JP" sz="1100" dirty="0" smtClean="0">
                <a:solidFill>
                  <a:schemeClr val="tx1"/>
                </a:solidFill>
                <a:latin typeface="ＭＳ Ｐ明朝" panose="02020600040205080304" pitchFamily="18" charset="-128"/>
                <a:ea typeface="ＭＳ Ｐ明朝" panose="02020600040205080304" pitchFamily="18" charset="-128"/>
              </a:rPr>
              <a:t>]</a:t>
            </a:r>
          </a:p>
          <a:p>
            <a:r>
              <a:rPr lang="ja-JP" altLang="en-US" sz="1100" dirty="0" smtClean="0">
                <a:solidFill>
                  <a:schemeClr val="tx1"/>
                </a:solidFill>
                <a:latin typeface="ＭＳ Ｐ明朝" panose="02020600040205080304" pitchFamily="18" charset="-128"/>
                <a:ea typeface="ＭＳ Ｐ明朝" panose="02020600040205080304" pitchFamily="18" charset="-128"/>
              </a:rPr>
              <a:t>　　・　定着支援　　 ☞採用後のキャリアカウンセリングと人材育</a:t>
            </a:r>
            <a:endParaRPr lang="en-US" altLang="ja-JP" sz="1100" dirty="0" smtClean="0">
              <a:solidFill>
                <a:schemeClr val="tx1"/>
              </a:solidFill>
              <a:latin typeface="ＭＳ Ｐ明朝" panose="02020600040205080304" pitchFamily="18" charset="-128"/>
              <a:ea typeface="ＭＳ Ｐ明朝" panose="02020600040205080304" pitchFamily="18" charset="-128"/>
            </a:endParaRPr>
          </a:p>
          <a:p>
            <a:r>
              <a:rPr lang="ja-JP" altLang="en-US" sz="1100" dirty="0">
                <a:solidFill>
                  <a:schemeClr val="tx1"/>
                </a:solidFill>
                <a:latin typeface="ＭＳ Ｐ明朝" panose="02020600040205080304" pitchFamily="18" charset="-128"/>
                <a:ea typeface="ＭＳ Ｐ明朝" panose="02020600040205080304" pitchFamily="18" charset="-128"/>
              </a:rPr>
              <a:t>　</a:t>
            </a:r>
            <a:r>
              <a:rPr lang="ja-JP" altLang="en-US" sz="1100" dirty="0" smtClean="0">
                <a:solidFill>
                  <a:schemeClr val="tx1"/>
                </a:solidFill>
                <a:latin typeface="ＭＳ Ｐ明朝" panose="02020600040205080304" pitchFamily="18" charset="-128"/>
                <a:ea typeface="ＭＳ Ｐ明朝" panose="02020600040205080304" pitchFamily="18" charset="-128"/>
              </a:rPr>
              <a:t>　　　　（</a:t>
            </a:r>
            <a:r>
              <a:rPr lang="ja-JP" altLang="en-US" sz="1100" dirty="0">
                <a:solidFill>
                  <a:schemeClr val="tx1"/>
                </a:solidFill>
                <a:latin typeface="ＭＳ Ｐ明朝" panose="02020600040205080304" pitchFamily="18" charset="-128"/>
                <a:ea typeface="ＭＳ Ｐ明朝" panose="02020600040205080304" pitchFamily="18" charset="-128"/>
              </a:rPr>
              <a:t>３か月</a:t>
            </a:r>
            <a:r>
              <a:rPr lang="ja-JP" altLang="en-US" sz="1100" dirty="0" smtClean="0">
                <a:solidFill>
                  <a:schemeClr val="tx1"/>
                </a:solidFill>
                <a:latin typeface="ＭＳ Ｐ明朝" panose="02020600040205080304" pitchFamily="18" charset="-128"/>
                <a:ea typeface="ＭＳ Ｐ明朝" panose="02020600040205080304" pitchFamily="18" charset="-128"/>
              </a:rPr>
              <a:t>）　　 　成支援（在職者訓練や助成制度の周知）</a:t>
            </a:r>
            <a:endParaRPr lang="en-US" altLang="ja-JP" sz="1100" dirty="0" smtClean="0">
              <a:solidFill>
                <a:schemeClr val="tx1"/>
              </a:solidFill>
              <a:latin typeface="ＭＳ Ｐ明朝" panose="02020600040205080304" pitchFamily="18" charset="-128"/>
              <a:ea typeface="ＭＳ Ｐ明朝" panose="02020600040205080304" pitchFamily="18" charset="-128"/>
            </a:endParaRPr>
          </a:p>
          <a:p>
            <a:r>
              <a:rPr lang="ja-JP" altLang="en-US" sz="800" dirty="0" smtClean="0">
                <a:solidFill>
                  <a:schemeClr val="tx1"/>
                </a:solidFill>
                <a:latin typeface="ＭＳ Ｐ明朝" panose="02020600040205080304" pitchFamily="18" charset="-128"/>
                <a:ea typeface="ＭＳ Ｐ明朝" panose="02020600040205080304" pitchFamily="18" charset="-128"/>
              </a:rPr>
              <a:t>　</a:t>
            </a:r>
            <a:endParaRPr lang="en-US" altLang="ja-JP" sz="800" dirty="0">
              <a:solidFill>
                <a:schemeClr val="tx1"/>
              </a:solidFill>
              <a:latin typeface="ＭＳ Ｐ明朝" panose="02020600040205080304" pitchFamily="18" charset="-128"/>
              <a:ea typeface="ＭＳ Ｐ明朝" panose="02020600040205080304" pitchFamily="18" charset="-128"/>
            </a:endParaRPr>
          </a:p>
          <a:p>
            <a:r>
              <a:rPr lang="ja-JP" altLang="en-US" sz="1200" dirty="0" smtClean="0">
                <a:solidFill>
                  <a:schemeClr val="tx1"/>
                </a:solidFill>
                <a:latin typeface="+mj-ea"/>
                <a:ea typeface="+mj-ea"/>
              </a:rPr>
              <a:t>■　効果検証メニュー</a:t>
            </a:r>
            <a:r>
              <a:rPr lang="ja-JP" altLang="en-US" sz="1200" dirty="0">
                <a:solidFill>
                  <a:schemeClr val="tx1"/>
                </a:solidFill>
                <a:latin typeface="+mj-ea"/>
                <a:ea typeface="+mj-ea"/>
              </a:rPr>
              <a:t>　</a:t>
            </a:r>
            <a:r>
              <a:rPr lang="ja-JP" altLang="en-US" sz="1100" dirty="0" smtClean="0">
                <a:solidFill>
                  <a:schemeClr val="tx1"/>
                </a:solidFill>
                <a:latin typeface="ＭＳ Ｐ明朝" panose="02020600040205080304" pitchFamily="18" charset="-128"/>
                <a:ea typeface="ＭＳ Ｐ明朝" panose="02020600040205080304" pitchFamily="18" charset="-128"/>
              </a:rPr>
              <a:t>☞　</a:t>
            </a:r>
            <a:r>
              <a:rPr lang="ja-JP" altLang="en-US" sz="1100" dirty="0">
                <a:solidFill>
                  <a:schemeClr val="tx1"/>
                </a:solidFill>
                <a:latin typeface="ＭＳ Ｐ明朝" panose="02020600040205080304" pitchFamily="18" charset="-128"/>
                <a:ea typeface="ＭＳ Ｐ明朝" panose="02020600040205080304" pitchFamily="18" charset="-128"/>
              </a:rPr>
              <a:t>アンケート</a:t>
            </a:r>
            <a:r>
              <a:rPr lang="ja-JP" altLang="en-US" sz="1100" dirty="0" smtClean="0">
                <a:solidFill>
                  <a:schemeClr val="tx1"/>
                </a:solidFill>
                <a:latin typeface="ＭＳ Ｐ明朝" panose="02020600040205080304" pitchFamily="18" charset="-128"/>
                <a:ea typeface="ＭＳ Ｐ明朝" panose="02020600040205080304" pitchFamily="18" charset="-128"/>
              </a:rPr>
              <a:t>等による事業効果の分析</a:t>
            </a:r>
            <a:endParaRPr lang="en-US" altLang="ja-JP" sz="1100" dirty="0" smtClean="0">
              <a:solidFill>
                <a:schemeClr val="tx1"/>
              </a:solidFill>
              <a:latin typeface="ＭＳ Ｐ明朝" panose="02020600040205080304" pitchFamily="18" charset="-128"/>
              <a:ea typeface="ＭＳ Ｐ明朝" panose="02020600040205080304" pitchFamily="18" charset="-128"/>
            </a:endParaRPr>
          </a:p>
          <a:p>
            <a:endParaRPr lang="en-US" altLang="ja-JP" sz="1100" dirty="0">
              <a:solidFill>
                <a:schemeClr val="tx1"/>
              </a:solidFill>
              <a:latin typeface="ＭＳ Ｐ明朝" panose="02020600040205080304" pitchFamily="18" charset="-128"/>
              <a:ea typeface="ＭＳ Ｐ明朝" panose="02020600040205080304" pitchFamily="18" charset="-128"/>
            </a:endParaRPr>
          </a:p>
          <a:p>
            <a:r>
              <a:rPr lang="ja-JP" altLang="en-US" sz="1200" dirty="0" smtClean="0">
                <a:solidFill>
                  <a:schemeClr val="tx1"/>
                </a:solidFill>
                <a:latin typeface="+mn-ea"/>
                <a:cs typeface="メイリオ" panose="020B0604030504040204" pitchFamily="50" charset="-128"/>
              </a:rPr>
              <a:t>・雇用創出者数等：</a:t>
            </a:r>
            <a:r>
              <a:rPr lang="en-US" altLang="ja-JP" sz="1200" u="sng" dirty="0" smtClean="0">
                <a:solidFill>
                  <a:schemeClr val="tx1"/>
                </a:solidFill>
                <a:latin typeface="+mn-ea"/>
                <a:cs typeface="メイリオ" panose="020B0604030504040204" pitchFamily="50" charset="-128"/>
              </a:rPr>
              <a:t>219</a:t>
            </a:r>
            <a:r>
              <a:rPr lang="ja-JP" altLang="en-US" sz="1200" u="sng" dirty="0" smtClean="0">
                <a:solidFill>
                  <a:schemeClr val="tx1"/>
                </a:solidFill>
                <a:latin typeface="+mn-ea"/>
                <a:cs typeface="メイリオ" panose="020B0604030504040204" pitchFamily="50" charset="-128"/>
              </a:rPr>
              <a:t>人</a:t>
            </a:r>
            <a:r>
              <a:rPr lang="ja-JP" altLang="en-US" sz="1200" u="sng" dirty="0">
                <a:solidFill>
                  <a:schemeClr val="tx1"/>
                </a:solidFill>
                <a:latin typeface="+mn-ea"/>
                <a:cs typeface="メイリオ" panose="020B0604030504040204" pitchFamily="50" charset="-128"/>
              </a:rPr>
              <a:t>（</a:t>
            </a:r>
            <a:r>
              <a:rPr lang="en-US" altLang="ja-JP" sz="1200" u="sng" dirty="0">
                <a:solidFill>
                  <a:schemeClr val="tx1"/>
                </a:solidFill>
                <a:latin typeface="+mn-ea"/>
                <a:cs typeface="メイリオ" panose="020B0604030504040204" pitchFamily="50" charset="-128"/>
              </a:rPr>
              <a:t>31</a:t>
            </a:r>
            <a:r>
              <a:rPr lang="ja-JP" altLang="en-US" sz="1200" u="sng" dirty="0">
                <a:solidFill>
                  <a:schemeClr val="tx1"/>
                </a:solidFill>
                <a:latin typeface="+mn-ea"/>
                <a:cs typeface="メイリオ" panose="020B0604030504040204" pitchFamily="50" charset="-128"/>
              </a:rPr>
              <a:t>年度までの累計）</a:t>
            </a:r>
            <a:endParaRPr lang="en-US" altLang="ja-JP" sz="1200" u="sng" dirty="0">
              <a:solidFill>
                <a:schemeClr val="tx1"/>
              </a:solidFill>
              <a:latin typeface="+mn-ea"/>
              <a:cs typeface="メイリオ" panose="020B0604030504040204" pitchFamily="50" charset="-128"/>
            </a:endParaRPr>
          </a:p>
          <a:p>
            <a:pPr>
              <a:spcBef>
                <a:spcPts val="300"/>
              </a:spcBef>
            </a:pPr>
            <a:r>
              <a:rPr lang="ja-JP" altLang="en-US" sz="1200" dirty="0" smtClean="0">
                <a:solidFill>
                  <a:schemeClr val="tx1"/>
                </a:solidFill>
                <a:latin typeface="+mn-ea"/>
                <a:cs typeface="メイリオ" panose="020B0604030504040204" pitchFamily="50" charset="-128"/>
              </a:rPr>
              <a:t>・対象分野：ものづくり</a:t>
            </a:r>
            <a:endParaRPr lang="en-US" altLang="ja-JP" sz="1200" dirty="0" smtClean="0">
              <a:solidFill>
                <a:schemeClr val="tx1"/>
              </a:solidFill>
              <a:latin typeface="+mn-ea"/>
              <a:cs typeface="メイリオ" panose="020B0604030504040204" pitchFamily="50" charset="-128"/>
            </a:endParaRPr>
          </a:p>
          <a:p>
            <a:endParaRPr lang="en-US" altLang="ja-JP" sz="1100" dirty="0">
              <a:solidFill>
                <a:schemeClr val="tx1"/>
              </a:solidFill>
              <a:latin typeface="ＭＳ Ｐ明朝" panose="02020600040205080304" pitchFamily="18" charset="-128"/>
              <a:ea typeface="ＭＳ Ｐ明朝" panose="02020600040205080304" pitchFamily="18" charset="-128"/>
            </a:endParaRPr>
          </a:p>
        </p:txBody>
      </p:sp>
      <p:sp>
        <p:nvSpPr>
          <p:cNvPr id="21" name="正方形/長方形 20"/>
          <p:cNvSpPr/>
          <p:nvPr/>
        </p:nvSpPr>
        <p:spPr>
          <a:xfrm>
            <a:off x="402373" y="5944755"/>
            <a:ext cx="3809588" cy="776872"/>
          </a:xfrm>
          <a:prstGeom prst="rect">
            <a:avLst/>
          </a:prstGeom>
          <a:no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chemeClr val="tx1"/>
                </a:solidFill>
                <a:latin typeface="+mj-ea"/>
                <a:ea typeface="+mj-ea"/>
              </a:rPr>
              <a:t>○「待ち</a:t>
            </a:r>
            <a:r>
              <a:rPr lang="ja-JP" altLang="en-US" sz="1200" dirty="0" smtClean="0">
                <a:solidFill>
                  <a:schemeClr val="tx1"/>
                </a:solidFill>
                <a:latin typeface="+mj-ea"/>
                <a:ea typeface="+mj-ea"/>
              </a:rPr>
              <a:t>」から</a:t>
            </a:r>
            <a:r>
              <a:rPr lang="ja-JP" altLang="en-US" sz="1200" dirty="0">
                <a:solidFill>
                  <a:schemeClr val="tx1"/>
                </a:solidFill>
                <a:latin typeface="+mj-ea"/>
                <a:ea typeface="+mj-ea"/>
              </a:rPr>
              <a:t>アプローチする</a:t>
            </a:r>
            <a:r>
              <a:rPr lang="ja-JP" altLang="en-US" sz="1200" dirty="0" smtClean="0">
                <a:solidFill>
                  <a:schemeClr val="tx1"/>
                </a:solidFill>
                <a:latin typeface="+mj-ea"/>
                <a:ea typeface="+mj-ea"/>
              </a:rPr>
              <a:t>対象拡大</a:t>
            </a:r>
            <a:r>
              <a:rPr lang="ja-JP" altLang="en-US" sz="1200" dirty="0">
                <a:solidFill>
                  <a:schemeClr val="tx1"/>
                </a:solidFill>
                <a:latin typeface="+mj-ea"/>
                <a:ea typeface="+mj-ea"/>
              </a:rPr>
              <a:t>と「攻め」の対応へ</a:t>
            </a:r>
          </a:p>
          <a:p>
            <a:r>
              <a:rPr lang="ja-JP" altLang="en-US" sz="1200" dirty="0">
                <a:solidFill>
                  <a:schemeClr val="tx1"/>
                </a:solidFill>
                <a:latin typeface="+mj-ea"/>
                <a:ea typeface="+mj-ea"/>
              </a:rPr>
              <a:t>　</a:t>
            </a:r>
            <a:r>
              <a:rPr lang="ja-JP" altLang="en-US" sz="1100" dirty="0" smtClean="0">
                <a:solidFill>
                  <a:schemeClr val="tx1"/>
                </a:solidFill>
                <a:latin typeface="ＭＳ Ｐ明朝" panose="02020600040205080304" pitchFamily="18" charset="-128"/>
                <a:ea typeface="ＭＳ Ｐ明朝" panose="02020600040205080304" pitchFamily="18" charset="-128"/>
              </a:rPr>
              <a:t>ハローワーク</a:t>
            </a:r>
            <a:r>
              <a:rPr lang="ja-JP" altLang="en-US" sz="1100" dirty="0">
                <a:solidFill>
                  <a:schemeClr val="tx1"/>
                </a:solidFill>
                <a:latin typeface="ＭＳ Ｐ明朝" panose="02020600040205080304" pitchFamily="18" charset="-128"/>
                <a:ea typeface="ＭＳ Ｐ明朝" panose="02020600040205080304" pitchFamily="18" charset="-128"/>
              </a:rPr>
              <a:t>を介さず就職する者へのアプローチも考慮し、多様かつ効果的な広報</a:t>
            </a:r>
            <a:r>
              <a:rPr lang="ja-JP" altLang="en-US" sz="1100" dirty="0" smtClean="0">
                <a:solidFill>
                  <a:schemeClr val="tx1"/>
                </a:solidFill>
                <a:latin typeface="ＭＳ Ｐ明朝" panose="02020600040205080304" pitchFamily="18" charset="-128"/>
                <a:ea typeface="ＭＳ Ｐ明朝" panose="02020600040205080304" pitchFamily="18" charset="-128"/>
              </a:rPr>
              <a:t>から</a:t>
            </a:r>
            <a:r>
              <a:rPr lang="ja-JP" altLang="en-US" sz="1100" dirty="0">
                <a:solidFill>
                  <a:schemeClr val="tx1"/>
                </a:solidFill>
                <a:latin typeface="ＭＳ Ｐ明朝" panose="02020600040205080304" pitchFamily="18" charset="-128"/>
                <a:ea typeface="ＭＳ Ｐ明朝" panose="02020600040205080304" pitchFamily="18" charset="-128"/>
              </a:rPr>
              <a:t>、</a:t>
            </a:r>
            <a:r>
              <a:rPr lang="ja-JP" altLang="en-US" sz="1100" dirty="0" smtClean="0">
                <a:solidFill>
                  <a:schemeClr val="tx1"/>
                </a:solidFill>
                <a:latin typeface="ＭＳ Ｐ明朝" panose="02020600040205080304" pitchFamily="18" charset="-128"/>
                <a:ea typeface="ＭＳ Ｐ明朝" panose="02020600040205080304" pitchFamily="18" charset="-128"/>
              </a:rPr>
              <a:t>職業</a:t>
            </a:r>
            <a:r>
              <a:rPr lang="ja-JP" altLang="en-US" sz="1100" dirty="0">
                <a:solidFill>
                  <a:schemeClr val="tx1"/>
                </a:solidFill>
                <a:latin typeface="ＭＳ Ｐ明朝" panose="02020600040205080304" pitchFamily="18" charset="-128"/>
                <a:ea typeface="ＭＳ Ｐ明朝" panose="02020600040205080304" pitchFamily="18" charset="-128"/>
              </a:rPr>
              <a:t>体験と企業見学まで一連で取り組み、ものづくり求職者を発掘･</a:t>
            </a:r>
            <a:r>
              <a:rPr lang="ja-JP" altLang="en-US" sz="1100" dirty="0" smtClean="0">
                <a:solidFill>
                  <a:schemeClr val="tx1"/>
                </a:solidFill>
                <a:latin typeface="ＭＳ Ｐ明朝" panose="02020600040205080304" pitchFamily="18" charset="-128"/>
                <a:ea typeface="ＭＳ Ｐ明朝" panose="02020600040205080304" pitchFamily="18" charset="-128"/>
              </a:rPr>
              <a:t>誘導</a:t>
            </a:r>
            <a:endParaRPr lang="ja-JP" altLang="en-US" sz="1100" dirty="0">
              <a:solidFill>
                <a:schemeClr val="tx1"/>
              </a:solidFill>
              <a:latin typeface="ＭＳ Ｐ明朝" panose="02020600040205080304" pitchFamily="18" charset="-128"/>
              <a:ea typeface="ＭＳ Ｐ明朝" panose="02020600040205080304" pitchFamily="18" charset="-128"/>
            </a:endParaRPr>
          </a:p>
        </p:txBody>
      </p:sp>
      <p:sp>
        <p:nvSpPr>
          <p:cNvPr id="22" name="正方形/長方形 21"/>
          <p:cNvSpPr/>
          <p:nvPr/>
        </p:nvSpPr>
        <p:spPr>
          <a:xfrm>
            <a:off x="4369752" y="5786836"/>
            <a:ext cx="3613161" cy="934791"/>
          </a:xfrm>
          <a:prstGeom prst="rect">
            <a:avLst/>
          </a:prstGeom>
          <a:no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2550" indent="-82550"/>
            <a:r>
              <a:rPr lang="ja-JP" altLang="en-US" sz="1200" dirty="0">
                <a:solidFill>
                  <a:schemeClr val="tx1"/>
                </a:solidFill>
                <a:latin typeface="+mj-ea"/>
                <a:ea typeface="+mj-ea"/>
              </a:rPr>
              <a:t>○多様な職場対応型の長期職業訓練から個別企業対応型の短期訓練へ</a:t>
            </a:r>
          </a:p>
          <a:p>
            <a:r>
              <a:rPr lang="ja-JP" altLang="en-US" sz="1100" dirty="0" smtClean="0">
                <a:solidFill>
                  <a:schemeClr val="tx1"/>
                </a:solidFill>
                <a:latin typeface="+mj-ea"/>
                <a:ea typeface="+mj-ea"/>
              </a:rPr>
              <a:t>　</a:t>
            </a:r>
            <a:r>
              <a:rPr lang="ja-JP" altLang="en-US" sz="1100" dirty="0" smtClean="0">
                <a:solidFill>
                  <a:schemeClr val="tx1"/>
                </a:solidFill>
                <a:latin typeface="ＭＳ Ｐ明朝" panose="02020600040205080304" pitchFamily="18" charset="-128"/>
                <a:ea typeface="ＭＳ Ｐ明朝" panose="02020600040205080304" pitchFamily="18" charset="-128"/>
              </a:rPr>
              <a:t>県立テクノスクール等がコミットし育成</a:t>
            </a:r>
            <a:r>
              <a:rPr lang="ja-JP" altLang="en-US" sz="1100" dirty="0">
                <a:solidFill>
                  <a:schemeClr val="tx1"/>
                </a:solidFill>
                <a:latin typeface="ＭＳ Ｐ明朝" panose="02020600040205080304" pitchFamily="18" charset="-128"/>
                <a:ea typeface="ＭＳ Ｐ明朝" panose="02020600040205080304" pitchFamily="18" charset="-128"/>
              </a:rPr>
              <a:t>の水準を</a:t>
            </a:r>
            <a:r>
              <a:rPr lang="ja-JP" altLang="en-US" sz="1100" dirty="0" smtClean="0">
                <a:solidFill>
                  <a:schemeClr val="tx1"/>
                </a:solidFill>
                <a:latin typeface="ＭＳ Ｐ明朝" panose="02020600040205080304" pitchFamily="18" charset="-128"/>
                <a:ea typeface="ＭＳ Ｐ明朝" panose="02020600040205080304" pitchFamily="18" charset="-128"/>
              </a:rPr>
              <a:t>確保しつつ、個別企業ニーズに対応</a:t>
            </a:r>
            <a:r>
              <a:rPr lang="ja-JP" altLang="en-US" sz="1100" dirty="0">
                <a:solidFill>
                  <a:schemeClr val="tx1"/>
                </a:solidFill>
                <a:latin typeface="ＭＳ Ｐ明朝" panose="02020600040205080304" pitchFamily="18" charset="-128"/>
                <a:ea typeface="ＭＳ Ｐ明朝" panose="02020600040205080304" pitchFamily="18" charset="-128"/>
              </a:rPr>
              <a:t>した雇用型のＯＪＴとＯＦＦ－</a:t>
            </a:r>
            <a:r>
              <a:rPr lang="ja-JP" altLang="en-US" sz="1100" dirty="0" smtClean="0">
                <a:solidFill>
                  <a:schemeClr val="tx1"/>
                </a:solidFill>
                <a:latin typeface="ＭＳ Ｐ明朝" panose="02020600040205080304" pitchFamily="18" charset="-128"/>
                <a:ea typeface="ＭＳ Ｐ明朝" panose="02020600040205080304" pitchFamily="18" charset="-128"/>
              </a:rPr>
              <a:t>ＪＴ訓練に</a:t>
            </a:r>
            <a:r>
              <a:rPr lang="ja-JP" altLang="en-US" sz="1100" dirty="0">
                <a:solidFill>
                  <a:schemeClr val="tx1"/>
                </a:solidFill>
                <a:latin typeface="ＭＳ Ｐ明朝" panose="02020600040205080304" pitchFamily="18" charset="-128"/>
                <a:ea typeface="ＭＳ Ｐ明朝" panose="02020600040205080304" pitchFamily="18" charset="-128"/>
              </a:rPr>
              <a:t>より短期間で本採用につながる人材</a:t>
            </a:r>
            <a:r>
              <a:rPr lang="ja-JP" altLang="en-US" sz="1100" dirty="0" smtClean="0">
                <a:solidFill>
                  <a:schemeClr val="tx1"/>
                </a:solidFill>
                <a:latin typeface="ＭＳ Ｐ明朝" panose="02020600040205080304" pitchFamily="18" charset="-128"/>
                <a:ea typeface="ＭＳ Ｐ明朝" panose="02020600040205080304" pitchFamily="18" charset="-128"/>
              </a:rPr>
              <a:t>育成</a:t>
            </a:r>
            <a:endParaRPr lang="en-US" altLang="ja-JP" sz="1100" dirty="0" smtClean="0">
              <a:solidFill>
                <a:schemeClr val="tx1"/>
              </a:solidFill>
              <a:latin typeface="ＭＳ Ｐ明朝" panose="02020600040205080304" pitchFamily="18" charset="-128"/>
              <a:ea typeface="ＭＳ Ｐ明朝" panose="02020600040205080304" pitchFamily="18" charset="-128"/>
            </a:endParaRPr>
          </a:p>
        </p:txBody>
      </p:sp>
      <p:sp>
        <p:nvSpPr>
          <p:cNvPr id="12" name="角丸四角形吹き出し 11"/>
          <p:cNvSpPr/>
          <p:nvPr/>
        </p:nvSpPr>
        <p:spPr>
          <a:xfrm>
            <a:off x="8028383" y="5589240"/>
            <a:ext cx="813371" cy="1139977"/>
          </a:xfrm>
          <a:prstGeom prst="wedgeRoundRectCallout">
            <a:avLst>
              <a:gd name="adj1" fmla="val -79382"/>
              <a:gd name="adj2" fmla="val -1480"/>
              <a:gd name="adj3" fmla="val 16667"/>
            </a:avLst>
          </a:prstGeom>
          <a:solidFill>
            <a:srgbClr val="FFFF66"/>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50" dirty="0">
              <a:solidFill>
                <a:schemeClr val="tx1"/>
              </a:solidFill>
            </a:endParaRPr>
          </a:p>
        </p:txBody>
      </p:sp>
      <p:sp>
        <p:nvSpPr>
          <p:cNvPr id="13" name="正方形/長方形 12"/>
          <p:cNvSpPr/>
          <p:nvPr/>
        </p:nvSpPr>
        <p:spPr>
          <a:xfrm>
            <a:off x="7982913" y="5628313"/>
            <a:ext cx="914505" cy="1061829"/>
          </a:xfrm>
          <a:prstGeom prst="rect">
            <a:avLst/>
          </a:prstGeom>
        </p:spPr>
        <p:txBody>
          <a:bodyPr wrap="square">
            <a:spAutoFit/>
          </a:bodyPr>
          <a:lstStyle/>
          <a:p>
            <a:pPr lvl="0" algn="ctr"/>
            <a:r>
              <a:rPr lang="ja-JP" altLang="en-US" sz="900" dirty="0">
                <a:solidFill>
                  <a:prstClr val="black"/>
                </a:solidFill>
              </a:rPr>
              <a:t>雇用情勢の改善</a:t>
            </a:r>
            <a:r>
              <a:rPr lang="ja-JP" altLang="en-US" sz="900" dirty="0" smtClean="0">
                <a:solidFill>
                  <a:prstClr val="black"/>
                </a:solidFill>
              </a:rPr>
              <a:t>から</a:t>
            </a:r>
            <a:r>
              <a:rPr lang="ja-JP" altLang="en-US" sz="900" dirty="0">
                <a:solidFill>
                  <a:prstClr val="black"/>
                </a:solidFill>
              </a:rPr>
              <a:t>、</a:t>
            </a:r>
            <a:r>
              <a:rPr lang="ja-JP" altLang="en-US" sz="900" dirty="0" smtClean="0">
                <a:solidFill>
                  <a:prstClr val="black"/>
                </a:solidFill>
              </a:rPr>
              <a:t>長期</a:t>
            </a:r>
            <a:r>
              <a:rPr lang="ja-JP" altLang="en-US" sz="900" dirty="0">
                <a:solidFill>
                  <a:prstClr val="black"/>
                </a:solidFill>
              </a:rPr>
              <a:t>に失業状態を継続する従来の職業訓練にインセンティブが</a:t>
            </a:r>
            <a:r>
              <a:rPr lang="ja-JP" altLang="en-US" sz="900" dirty="0" smtClean="0">
                <a:solidFill>
                  <a:prstClr val="black"/>
                </a:solidFill>
              </a:rPr>
              <a:t>生じにくい。</a:t>
            </a:r>
            <a:endParaRPr lang="ja-JP" altLang="en-US" sz="900" dirty="0">
              <a:solidFill>
                <a:prstClr val="black"/>
              </a:solidFill>
            </a:endParaRPr>
          </a:p>
        </p:txBody>
      </p:sp>
    </p:spTree>
    <p:extLst>
      <p:ext uri="{BB962C8B-B14F-4D97-AF65-F5344CB8AC3E}">
        <p14:creationId xmlns:p14="http://schemas.microsoft.com/office/powerpoint/2010/main" val="26655869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60314" y="915413"/>
            <a:ext cx="8784975" cy="5877272"/>
          </a:xfrm>
          <a:prstGeom prst="rect">
            <a:avLst/>
          </a:prstGeom>
          <a:solidFill>
            <a:srgbClr val="FFFFC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横巻き 9"/>
          <p:cNvSpPr/>
          <p:nvPr/>
        </p:nvSpPr>
        <p:spPr>
          <a:xfrm>
            <a:off x="179512" y="0"/>
            <a:ext cx="8784976" cy="620688"/>
          </a:xfrm>
          <a:prstGeom prst="horizontalScroll">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2" name="タイトル 1"/>
          <p:cNvSpPr>
            <a:spLocks noGrp="1"/>
          </p:cNvSpPr>
          <p:nvPr>
            <p:ph type="ctrTitle"/>
          </p:nvPr>
        </p:nvSpPr>
        <p:spPr>
          <a:xfrm>
            <a:off x="251520" y="88429"/>
            <a:ext cx="8712968" cy="538150"/>
          </a:xfrm>
          <a:noFill/>
        </p:spPr>
        <p:txBody>
          <a:bodyPr>
            <a:normAutofit/>
          </a:bodyPr>
          <a:lstStyle/>
          <a:p>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地域創生人材育成事業　平成</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29</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年度採択概要</a:t>
            </a:r>
            <a:endParaRPr kumimoji="1" lang="ja-JP" altLang="en-US" sz="2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正方形/長方形 10"/>
          <p:cNvSpPr/>
          <p:nvPr/>
        </p:nvSpPr>
        <p:spPr>
          <a:xfrm>
            <a:off x="338335" y="1152549"/>
            <a:ext cx="4068128" cy="3935787"/>
          </a:xfrm>
          <a:prstGeom prst="rect">
            <a:avLst/>
          </a:prstGeom>
          <a:solidFill>
            <a:schemeClr val="bg1"/>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○物流分野</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で</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は、小型貨物の需要の増加</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等</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により、</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今後さらに人手不足が見込まれることから、ドラ</a:t>
            </a: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イバー等の人材育成が必要</a:t>
            </a: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spcBef>
                <a:spcPts val="600"/>
              </a:spcBef>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○建設分野</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で</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若手入職者の減少と</a:t>
            </a: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高齢化が</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進む</a:t>
            </a: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一方で、オリンピック、パラリンピックや国民体</a:t>
            </a:r>
            <a:endParaRPr kumimoji="1"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育大会の開催により、更なる人手不足が見込まれ</a:t>
            </a:r>
            <a:endParaRPr kumimoji="1"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300" dirty="0" err="1"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る</a:t>
            </a: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ことから、建設業に従事する人材の育成が</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必要</a:t>
            </a:r>
            <a:endParaRPr kumimoji="1"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spcBef>
                <a:spcPts val="600"/>
              </a:spcBef>
            </a:pP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○介護分野</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で</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は、少子高齢化による生産年齢人口の</a:t>
            </a: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減少等により、介護人材の人手不足が進みつつ</a:t>
            </a:r>
            <a:r>
              <a:rPr lang="ja-JP" altLang="en-US" sz="1300" dirty="0" err="1"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あ</a:t>
            </a: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り、介護従事者の人材育成が必要</a:t>
            </a: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spcBef>
                <a:spcPts val="600"/>
              </a:spcBef>
            </a:pP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○ＩＴ分野</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で</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は、パソコンを使用した商取引等の増</a:t>
            </a: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加とともに、汎用性が高いオブジェクト指向型の</a:t>
            </a: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プログラミング言語であるＪａｖａ</a:t>
            </a: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等の知識を持</a:t>
            </a:r>
            <a:endParaRPr kumimoji="1"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300" dirty="0" err="1"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つ</a:t>
            </a: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人材の必要性が高まるなど、求人増が</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見込まれ</a:t>
            </a: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300" dirty="0" err="1"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る</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ことから</a:t>
            </a: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Ｗｅｂ・ＤＴＰデザイナーやプログラ</a:t>
            </a:r>
            <a:endParaRPr kumimoji="1"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マー等の人材育成が必要</a:t>
            </a:r>
            <a:endParaRPr kumimoji="1"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kumimoji="1"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テキスト ボックス 4"/>
          <p:cNvSpPr txBox="1"/>
          <p:nvPr/>
        </p:nvSpPr>
        <p:spPr>
          <a:xfrm>
            <a:off x="0" y="473936"/>
            <a:ext cx="9144000" cy="488524"/>
          </a:xfrm>
          <a:prstGeom prst="rect">
            <a:avLst/>
          </a:prstGeom>
          <a:noFill/>
          <a:ln w="12700">
            <a:noFill/>
          </a:ln>
        </p:spPr>
        <p:txBody>
          <a:bodyPr vert="horz" wrap="square" lIns="91440" tIns="45720" rIns="91440" bIns="45720" rtlCol="0" anchor="ctr" anchorCtr="0">
            <a:noAutofit/>
          </a:bodyPr>
          <a:lstStyle/>
          <a:p>
            <a:pPr>
              <a:spcBef>
                <a:spcPct val="20000"/>
              </a:spcBef>
            </a:pPr>
            <a:r>
              <a:rPr lang="ja-JP" altLang="en-US" dirty="0">
                <a:latin typeface="HG丸ｺﾞｼｯｸM-PRO" pitchFamily="50" charset="-128"/>
                <a:ea typeface="HG丸ｺﾞｼｯｸM-PRO" pitchFamily="50" charset="-128"/>
              </a:rPr>
              <a:t> </a:t>
            </a:r>
            <a:r>
              <a:rPr kumimoji="1" lang="en-US" altLang="ja-JP" sz="1600" i="0" u="sng" strike="noStrike" kern="1200" cap="none" spc="0" normalizeH="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u="sng" noProof="0" dirty="0">
                <a:latin typeface="メイリオ" panose="020B0604030504040204" pitchFamily="50" charset="-128"/>
                <a:ea typeface="メイリオ" panose="020B0604030504040204" pitchFamily="50" charset="-128"/>
                <a:cs typeface="メイリオ" panose="020B0604030504040204" pitchFamily="50" charset="-128"/>
              </a:rPr>
              <a:t>滋賀</a:t>
            </a:r>
            <a:r>
              <a:rPr lang="ja-JP" altLang="en-US" sz="1600" u="sng" dirty="0" smtClean="0">
                <a:latin typeface="メイリオ" panose="020B0604030504040204" pitchFamily="50" charset="-128"/>
                <a:ea typeface="メイリオ" panose="020B0604030504040204" pitchFamily="50" charset="-128"/>
                <a:cs typeface="メイリオ" panose="020B0604030504040204" pitchFamily="50" charset="-128"/>
              </a:rPr>
              <a:t>県</a:t>
            </a:r>
            <a:r>
              <a:rPr kumimoji="1" lang="en-US" altLang="ja-JP" sz="1600" i="0" u="sng" strike="noStrike" kern="1200" cap="none" spc="0" normalizeH="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u="sng" dirty="0">
                <a:latin typeface="メイリオ" panose="020B0604030504040204" pitchFamily="50" charset="-128"/>
                <a:ea typeface="メイリオ" panose="020B0604030504040204" pitchFamily="50" charset="-128"/>
                <a:cs typeface="メイリオ" panose="020B0604030504040204" pitchFamily="50" charset="-128"/>
              </a:rPr>
              <a:t>滋賀</a:t>
            </a:r>
            <a:r>
              <a:rPr lang="ja-JP" altLang="en-US" sz="1600" u="sng" dirty="0" smtClean="0">
                <a:latin typeface="メイリオ" panose="020B0604030504040204" pitchFamily="50" charset="-128"/>
                <a:ea typeface="メイリオ" panose="020B0604030504040204" pitchFamily="50" charset="-128"/>
                <a:cs typeface="メイリオ" panose="020B0604030504040204" pitchFamily="50" charset="-128"/>
              </a:rPr>
              <a:t>の産業を支える人づくり事業</a:t>
            </a:r>
            <a:endParaRPr kumimoji="1" lang="ja-JP" altLang="en-US" sz="1600" i="0" u="sng" strike="noStrike" kern="1200" cap="none" spc="0" normalizeH="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角丸四角形 5"/>
          <p:cNvSpPr/>
          <p:nvPr/>
        </p:nvSpPr>
        <p:spPr>
          <a:xfrm>
            <a:off x="342180" y="1019917"/>
            <a:ext cx="2285604" cy="37011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手不足の状況と要因</a:t>
            </a: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右矢印 7"/>
          <p:cNvSpPr/>
          <p:nvPr/>
        </p:nvSpPr>
        <p:spPr>
          <a:xfrm>
            <a:off x="4509384" y="2670265"/>
            <a:ext cx="292740" cy="648072"/>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p:cNvSpPr/>
          <p:nvPr/>
        </p:nvSpPr>
        <p:spPr>
          <a:xfrm>
            <a:off x="4854376" y="1229669"/>
            <a:ext cx="3983149" cy="3935788"/>
          </a:xfrm>
          <a:prstGeom prst="rect">
            <a:avLst/>
          </a:prstGeom>
          <a:solidFill>
            <a:schemeClr val="bg1"/>
          </a:solidFill>
          <a:ln w="19050" cmpd="dbl">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lvl="0">
              <a:spcBef>
                <a:spcPts val="600"/>
              </a:spcBef>
            </a:pPr>
            <a:endParaRPr lang="en-US" altLang="ja-JP" sz="135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lvl="0"/>
            <a:r>
              <a:rPr lang="ja-JP" altLang="en-US" sz="135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○人手不足分野において、雇用につながる実践的</a:t>
            </a:r>
            <a:endParaRPr lang="en-US" altLang="ja-JP" sz="135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lvl="0"/>
            <a:r>
              <a:rPr lang="ja-JP" altLang="en-US" sz="135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35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な雇用型の職業訓練を実施する。</a:t>
            </a:r>
            <a:endParaRPr lang="en-US" altLang="ja-JP" sz="135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spcBef>
                <a:spcPts val="600"/>
              </a:spcBef>
            </a:pPr>
            <a:r>
              <a:rPr lang="ja-JP" altLang="en-US" sz="135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○人材育成の</a:t>
            </a:r>
            <a:r>
              <a:rPr lang="ja-JP" altLang="en-US" sz="135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概要</a:t>
            </a:r>
            <a:endParaRPr lang="en-US" altLang="ja-JP" sz="135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35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社会人基礎</a:t>
            </a:r>
            <a:r>
              <a:rPr lang="ja-JP" altLang="en-US" sz="135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、各職業分野の基礎</a:t>
            </a:r>
            <a:r>
              <a:rPr lang="ja-JP" altLang="en-US" sz="135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及び</a:t>
            </a:r>
            <a:r>
              <a:rPr lang="ja-JP" altLang="en-US" sz="135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実践、資格（免許）取得に</a:t>
            </a:r>
            <a:r>
              <a:rPr lang="ja-JP" altLang="en-US" sz="135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関する訓練を実施</a:t>
            </a:r>
            <a:endParaRPr lang="en-US" altLang="ja-JP" sz="135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spcBef>
                <a:spcPts val="600"/>
              </a:spcBef>
            </a:pPr>
            <a:r>
              <a:rPr lang="ja-JP" altLang="en-US" sz="135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○本事業</a:t>
            </a:r>
            <a:r>
              <a:rPr lang="ja-JP" altLang="en-US" sz="135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で育成する人材</a:t>
            </a:r>
            <a:endParaRPr lang="en-US" altLang="ja-JP" sz="135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35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・トラックドライバー</a:t>
            </a:r>
            <a:endParaRPr lang="en-US" altLang="ja-JP" sz="135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35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・建設機械オペレーター</a:t>
            </a:r>
            <a:endParaRPr lang="en-US" altLang="ja-JP" sz="135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35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・介護職員</a:t>
            </a:r>
            <a:endParaRPr lang="en-US" altLang="ja-JP" sz="135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35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・Ｗｅｂ・ＤＴＰデザイナー</a:t>
            </a:r>
            <a:endParaRPr lang="en-US" altLang="ja-JP" sz="135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35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・Ｊａｖａプログラマー　など</a:t>
            </a:r>
            <a:endParaRPr lang="en-US" altLang="ja-JP" sz="135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35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35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35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・雇用創出者数等：</a:t>
            </a:r>
            <a:r>
              <a:rPr lang="en-US" altLang="ja-JP" sz="1350" u="sng"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252</a:t>
            </a:r>
            <a:r>
              <a:rPr lang="ja-JP" altLang="en-US" sz="1350" u="sng"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人</a:t>
            </a:r>
            <a:r>
              <a:rPr lang="ja-JP" altLang="en-US" sz="1200"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200"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31</a:t>
            </a:r>
            <a:r>
              <a:rPr lang="ja-JP" altLang="en-US" sz="1200"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年度までの累計）</a:t>
            </a:r>
            <a:endParaRPr lang="en-US" altLang="ja-JP" sz="1200"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35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・対象分野：物流、建設、介護、ＩＴ</a:t>
            </a:r>
            <a:endParaRPr lang="en-US" altLang="ja-JP" sz="135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spcBef>
                <a:spcPts val="600"/>
              </a:spcBef>
            </a:pPr>
            <a:endParaRPr lang="en-US" altLang="ja-JP" sz="13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角丸四角形 13"/>
          <p:cNvSpPr/>
          <p:nvPr/>
        </p:nvSpPr>
        <p:spPr>
          <a:xfrm>
            <a:off x="4872598" y="1019917"/>
            <a:ext cx="1991944" cy="335205"/>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本事業による対応</a:t>
            </a: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正方形/長方形 6"/>
          <p:cNvSpPr/>
          <p:nvPr/>
        </p:nvSpPr>
        <p:spPr>
          <a:xfrm>
            <a:off x="334327" y="5289948"/>
            <a:ext cx="8559083" cy="1503295"/>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○企業が必要としている「社会人基礎」の訓練を重視し、職業分野の訓練に先行して実施する。</a:t>
            </a: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○職業分野の基礎訓練で、基本的知識を習得し、その後、企業における実践</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研修</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で、実際の仕事が「できるよう</a:t>
            </a: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になる」ことを重視している。</a:t>
            </a:r>
            <a:endParaRPr kumimoji="1"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○仕事に必要な資格を取得し、即戦力として活躍できる人材を養成する。</a:t>
            </a: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○雇用型の訓練を実施することにより、不安定な就労に</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就いて</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いた者や、無業であった者も、一定の収入が得ら</a:t>
            </a: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300" dirty="0" err="1"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れる</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ことで、生活が保障され、就労の対価として賃金を得ることでモチベーションの向上にも繋がる</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kumimoji="1" lang="ja-JP" altLang="en-US" sz="1300" dirty="0"/>
          </a:p>
        </p:txBody>
      </p:sp>
      <p:sp>
        <p:nvSpPr>
          <p:cNvPr id="19" name="角丸四角形 18"/>
          <p:cNvSpPr/>
          <p:nvPr/>
        </p:nvSpPr>
        <p:spPr>
          <a:xfrm>
            <a:off x="342180" y="5113001"/>
            <a:ext cx="4219455" cy="37011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これまでの公的職業訓練との相違点（独自性）</a:t>
            </a: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559465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73377" y="980728"/>
            <a:ext cx="8784975" cy="5760640"/>
          </a:xfrm>
          <a:prstGeom prst="rect">
            <a:avLst/>
          </a:prstGeom>
          <a:solidFill>
            <a:srgbClr val="FFFFC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横巻き 9"/>
          <p:cNvSpPr/>
          <p:nvPr/>
        </p:nvSpPr>
        <p:spPr>
          <a:xfrm>
            <a:off x="179512" y="0"/>
            <a:ext cx="8784976" cy="620688"/>
          </a:xfrm>
          <a:prstGeom prst="horizontalScroll">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2" name="タイトル 1"/>
          <p:cNvSpPr>
            <a:spLocks noGrp="1"/>
          </p:cNvSpPr>
          <p:nvPr>
            <p:ph type="ctrTitle"/>
          </p:nvPr>
        </p:nvSpPr>
        <p:spPr>
          <a:xfrm>
            <a:off x="251520" y="88429"/>
            <a:ext cx="8712968" cy="538150"/>
          </a:xfrm>
          <a:noFill/>
        </p:spPr>
        <p:txBody>
          <a:bodyPr>
            <a:normAutofit/>
          </a:bodyPr>
          <a:lstStyle/>
          <a:p>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地域創生人材育成事業　平成</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29</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年度採択概要</a:t>
            </a:r>
            <a:endParaRPr kumimoji="1" lang="ja-JP" altLang="en-US" sz="2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正方形/長方形 10"/>
          <p:cNvSpPr/>
          <p:nvPr/>
        </p:nvSpPr>
        <p:spPr>
          <a:xfrm>
            <a:off x="338335" y="1152549"/>
            <a:ext cx="4068128" cy="4038830"/>
          </a:xfrm>
          <a:prstGeom prst="rect">
            <a:avLst/>
          </a:prstGeom>
          <a:solidFill>
            <a:schemeClr val="bg1"/>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en-US" altLang="ja-JP" sz="1200" dirty="0" smtClean="0"/>
          </a:p>
          <a:p>
            <a:pPr algn="ctr"/>
            <a:endParaRPr lang="en-US" altLang="ja-JP" sz="1200" dirty="0" smtClean="0"/>
          </a:p>
          <a:p>
            <a:r>
              <a:rPr lang="ja-JP" altLang="en-US" sz="1200" dirty="0" smtClean="0">
                <a:solidFill>
                  <a:schemeClr val="tx1"/>
                </a:solidFill>
              </a:rPr>
              <a:t>　島根県内においては、</a:t>
            </a:r>
            <a:endParaRPr lang="en-US" altLang="ja-JP" sz="1200" dirty="0" smtClean="0">
              <a:solidFill>
                <a:schemeClr val="tx1"/>
              </a:solidFill>
            </a:endParaRPr>
          </a:p>
          <a:p>
            <a:r>
              <a:rPr lang="ja-JP" altLang="en-US" sz="1200" dirty="0" smtClean="0">
                <a:solidFill>
                  <a:schemeClr val="tx1"/>
                </a:solidFill>
              </a:rPr>
              <a:t>業種を問わず人手不足</a:t>
            </a:r>
            <a:endParaRPr lang="en-US" altLang="ja-JP" sz="1200" dirty="0" smtClean="0">
              <a:solidFill>
                <a:schemeClr val="tx1"/>
              </a:solidFill>
            </a:endParaRPr>
          </a:p>
          <a:p>
            <a:r>
              <a:rPr lang="ja-JP" altLang="en-US" sz="1200" dirty="0" smtClean="0">
                <a:solidFill>
                  <a:schemeClr val="tx1"/>
                </a:solidFill>
              </a:rPr>
              <a:t>の状況にあるが、特に</a:t>
            </a:r>
            <a:endParaRPr lang="en-US" altLang="ja-JP" sz="1200" dirty="0" smtClean="0">
              <a:solidFill>
                <a:schemeClr val="tx1"/>
              </a:solidFill>
            </a:endParaRPr>
          </a:p>
          <a:p>
            <a:r>
              <a:rPr lang="ja-JP" altLang="en-US" sz="1200" dirty="0" smtClean="0">
                <a:solidFill>
                  <a:schemeClr val="tx1"/>
                </a:solidFill>
              </a:rPr>
              <a:t>観光関連職種である</a:t>
            </a:r>
            <a:endParaRPr lang="en-US" altLang="ja-JP" sz="1200" dirty="0" smtClean="0">
              <a:solidFill>
                <a:schemeClr val="tx1"/>
              </a:solidFill>
            </a:endParaRPr>
          </a:p>
          <a:p>
            <a:r>
              <a:rPr lang="ja-JP" altLang="en-US" sz="1200" dirty="0" smtClean="0">
                <a:solidFill>
                  <a:schemeClr val="tx1"/>
                </a:solidFill>
              </a:rPr>
              <a:t>「接客・給仕」の有効求</a:t>
            </a:r>
            <a:endParaRPr lang="en-US" altLang="ja-JP" sz="1200" dirty="0" smtClean="0">
              <a:solidFill>
                <a:schemeClr val="tx1"/>
              </a:solidFill>
            </a:endParaRPr>
          </a:p>
          <a:p>
            <a:r>
              <a:rPr lang="ja-JP" altLang="en-US" sz="1200" dirty="0" smtClean="0">
                <a:solidFill>
                  <a:schemeClr val="tx1"/>
                </a:solidFill>
              </a:rPr>
              <a:t>人倍率は、他の人材不</a:t>
            </a:r>
            <a:endParaRPr lang="en-US" altLang="ja-JP" sz="1200" dirty="0" smtClean="0">
              <a:solidFill>
                <a:schemeClr val="tx1"/>
              </a:solidFill>
            </a:endParaRPr>
          </a:p>
          <a:p>
            <a:r>
              <a:rPr lang="ja-JP" altLang="en-US" sz="1200" dirty="0" smtClean="0">
                <a:solidFill>
                  <a:schemeClr val="tx1"/>
                </a:solidFill>
              </a:rPr>
              <a:t>足分野に比べても高い</a:t>
            </a:r>
            <a:endParaRPr lang="en-US" altLang="ja-JP" sz="1200" dirty="0" smtClean="0">
              <a:solidFill>
                <a:schemeClr val="tx1"/>
              </a:solidFill>
            </a:endParaRPr>
          </a:p>
          <a:p>
            <a:r>
              <a:rPr lang="ja-JP" altLang="en-US" sz="1200" dirty="0" smtClean="0">
                <a:solidFill>
                  <a:schemeClr val="tx1"/>
                </a:solidFill>
              </a:rPr>
              <a:t>水準で推移している。</a:t>
            </a:r>
            <a:endParaRPr lang="en-US" altLang="ja-JP" sz="1200" dirty="0" smtClean="0">
              <a:solidFill>
                <a:schemeClr val="tx1"/>
              </a:solidFill>
            </a:endParaRPr>
          </a:p>
          <a:p>
            <a:endParaRPr lang="en-US" altLang="ja-JP" sz="1200" dirty="0">
              <a:solidFill>
                <a:schemeClr val="tx1"/>
              </a:solidFill>
            </a:endParaRPr>
          </a:p>
          <a:p>
            <a:endParaRPr lang="en-US" altLang="ja-JP" sz="1200" dirty="0" smtClean="0">
              <a:solidFill>
                <a:schemeClr val="tx1"/>
              </a:solidFill>
            </a:endParaRPr>
          </a:p>
          <a:p>
            <a:r>
              <a:rPr lang="ja-JP" altLang="en-US" sz="1200" dirty="0" smtClean="0">
                <a:solidFill>
                  <a:schemeClr val="tx1"/>
                </a:solidFill>
              </a:rPr>
              <a:t>＜要因＞</a:t>
            </a:r>
            <a:endParaRPr lang="en-US" altLang="ja-JP" sz="1200" dirty="0" smtClean="0">
              <a:solidFill>
                <a:schemeClr val="tx1"/>
              </a:solidFill>
            </a:endParaRPr>
          </a:p>
          <a:p>
            <a:r>
              <a:rPr lang="ja-JP" altLang="en-US" sz="1200" dirty="0">
                <a:solidFill>
                  <a:schemeClr val="tx1"/>
                </a:solidFill>
              </a:rPr>
              <a:t>　</a:t>
            </a:r>
            <a:r>
              <a:rPr lang="ja-JP" altLang="en-US" sz="1200" dirty="0" smtClean="0">
                <a:solidFill>
                  <a:schemeClr val="tx1"/>
                </a:solidFill>
              </a:rPr>
              <a:t>・少子高齢化（自然減）や県外進学した学生がそのまま都</a:t>
            </a:r>
            <a:endParaRPr lang="en-US" altLang="ja-JP" sz="1200" dirty="0" smtClean="0">
              <a:solidFill>
                <a:schemeClr val="tx1"/>
              </a:solidFill>
            </a:endParaRPr>
          </a:p>
          <a:p>
            <a:r>
              <a:rPr lang="ja-JP" altLang="en-US" sz="1200" dirty="0">
                <a:solidFill>
                  <a:schemeClr val="tx1"/>
                </a:solidFill>
              </a:rPr>
              <a:t>　</a:t>
            </a:r>
            <a:r>
              <a:rPr lang="ja-JP" altLang="en-US" sz="1200" dirty="0" smtClean="0">
                <a:solidFill>
                  <a:schemeClr val="tx1"/>
                </a:solidFill>
              </a:rPr>
              <a:t>　会地で就職するなどの人口流出（社会減）により、県内</a:t>
            </a:r>
            <a:endParaRPr lang="en-US" altLang="ja-JP" sz="1200" dirty="0" smtClean="0">
              <a:solidFill>
                <a:schemeClr val="tx1"/>
              </a:solidFill>
            </a:endParaRPr>
          </a:p>
          <a:p>
            <a:r>
              <a:rPr lang="ja-JP" altLang="en-US" sz="1200" dirty="0">
                <a:solidFill>
                  <a:schemeClr val="tx1"/>
                </a:solidFill>
              </a:rPr>
              <a:t>　</a:t>
            </a:r>
            <a:r>
              <a:rPr lang="ja-JP" altLang="en-US" sz="1200" dirty="0" smtClean="0">
                <a:solidFill>
                  <a:schemeClr val="tx1"/>
                </a:solidFill>
              </a:rPr>
              <a:t>　における生産年齢人口が減少。</a:t>
            </a:r>
            <a:endParaRPr lang="en-US" altLang="ja-JP" sz="1200" dirty="0" smtClean="0">
              <a:solidFill>
                <a:schemeClr val="tx1"/>
              </a:solidFill>
            </a:endParaRPr>
          </a:p>
          <a:p>
            <a:r>
              <a:rPr lang="ja-JP" altLang="en-US" sz="1200" dirty="0">
                <a:solidFill>
                  <a:schemeClr val="tx1"/>
                </a:solidFill>
              </a:rPr>
              <a:t>　・大学生等の就職後３年以内の</a:t>
            </a:r>
            <a:r>
              <a:rPr lang="ja-JP" altLang="en-US" sz="1200" dirty="0" smtClean="0">
                <a:solidFill>
                  <a:schemeClr val="tx1"/>
                </a:solidFill>
              </a:rPr>
              <a:t>離職率が他</a:t>
            </a:r>
            <a:r>
              <a:rPr lang="ja-JP" altLang="en-US" sz="1200" dirty="0">
                <a:solidFill>
                  <a:schemeClr val="tx1"/>
                </a:solidFill>
              </a:rPr>
              <a:t>の人材</a:t>
            </a:r>
            <a:r>
              <a:rPr lang="ja-JP" altLang="en-US" sz="1200" dirty="0" smtClean="0">
                <a:solidFill>
                  <a:schemeClr val="tx1"/>
                </a:solidFill>
              </a:rPr>
              <a:t>不足分</a:t>
            </a:r>
            <a:endParaRPr lang="en-US" altLang="ja-JP" sz="1200" dirty="0" smtClean="0">
              <a:solidFill>
                <a:schemeClr val="tx1"/>
              </a:solidFill>
            </a:endParaRPr>
          </a:p>
          <a:p>
            <a:r>
              <a:rPr lang="ja-JP" altLang="en-US" sz="1200" dirty="0">
                <a:solidFill>
                  <a:schemeClr val="tx1"/>
                </a:solidFill>
              </a:rPr>
              <a:t>　</a:t>
            </a:r>
            <a:r>
              <a:rPr lang="ja-JP" altLang="en-US" sz="1200" dirty="0" smtClean="0">
                <a:solidFill>
                  <a:schemeClr val="tx1"/>
                </a:solidFill>
              </a:rPr>
              <a:t>　と</a:t>
            </a:r>
            <a:r>
              <a:rPr lang="ja-JP" altLang="en-US" sz="1200" dirty="0">
                <a:solidFill>
                  <a:schemeClr val="tx1"/>
                </a:solidFill>
              </a:rPr>
              <a:t>比べても高水準</a:t>
            </a:r>
            <a:r>
              <a:rPr lang="ja-JP" altLang="en-US" sz="1200" dirty="0" smtClean="0">
                <a:solidFill>
                  <a:schemeClr val="tx1"/>
                </a:solidFill>
              </a:rPr>
              <a:t>であるなど、宿泊業・飲食サービス業は</a:t>
            </a:r>
            <a:endParaRPr lang="en-US" altLang="ja-JP" sz="1200" dirty="0" smtClean="0">
              <a:solidFill>
                <a:schemeClr val="tx1"/>
              </a:solidFill>
            </a:endParaRPr>
          </a:p>
          <a:p>
            <a:r>
              <a:rPr lang="ja-JP" altLang="en-US" sz="1200" dirty="0">
                <a:solidFill>
                  <a:schemeClr val="tx1"/>
                </a:solidFill>
              </a:rPr>
              <a:t>　</a:t>
            </a:r>
            <a:r>
              <a:rPr lang="ja-JP" altLang="en-US" sz="1200" dirty="0" smtClean="0">
                <a:solidFill>
                  <a:schemeClr val="tx1"/>
                </a:solidFill>
              </a:rPr>
              <a:t>　他の産業と比べても離職率が高い状況。</a:t>
            </a:r>
            <a:endParaRPr lang="en-US" altLang="ja-JP" sz="1200" dirty="0" smtClean="0">
              <a:solidFill>
                <a:schemeClr val="tx1"/>
              </a:solidFill>
            </a:endParaRPr>
          </a:p>
          <a:p>
            <a:r>
              <a:rPr lang="ja-JP" altLang="en-US" sz="1200" dirty="0" smtClean="0">
                <a:solidFill>
                  <a:schemeClr val="tx1"/>
                </a:solidFill>
              </a:rPr>
              <a:t>　・休日出勤や不規則勤務など、勤務条件が若年層を中心</a:t>
            </a:r>
            <a:endParaRPr lang="en-US" altLang="ja-JP" sz="1200" dirty="0" smtClean="0">
              <a:solidFill>
                <a:schemeClr val="tx1"/>
              </a:solidFill>
            </a:endParaRPr>
          </a:p>
          <a:p>
            <a:r>
              <a:rPr lang="ja-JP" altLang="en-US" sz="1200" dirty="0">
                <a:solidFill>
                  <a:schemeClr val="tx1"/>
                </a:solidFill>
              </a:rPr>
              <a:t>　</a:t>
            </a:r>
            <a:r>
              <a:rPr lang="ja-JP" altLang="en-US" sz="1200" dirty="0" smtClean="0">
                <a:solidFill>
                  <a:schemeClr val="tx1"/>
                </a:solidFill>
              </a:rPr>
              <a:t>　に敬遠されがちな産業。</a:t>
            </a:r>
            <a:endParaRPr lang="en-US" altLang="ja-JP" sz="1200" dirty="0" smtClean="0">
              <a:solidFill>
                <a:schemeClr val="tx1"/>
              </a:solidFill>
            </a:endParaRPr>
          </a:p>
          <a:p>
            <a:endParaRPr lang="en-US" altLang="ja-JP" sz="1200" dirty="0">
              <a:solidFill>
                <a:schemeClr val="tx1"/>
              </a:solidFill>
            </a:endParaRPr>
          </a:p>
          <a:p>
            <a:r>
              <a:rPr lang="ja-JP" altLang="en-US" sz="1200" dirty="0" smtClean="0">
                <a:solidFill>
                  <a:schemeClr val="tx1"/>
                </a:solidFill>
              </a:rPr>
              <a:t>　</a:t>
            </a:r>
            <a:endParaRPr lang="en-US" altLang="ja-JP" sz="1200" dirty="0">
              <a:solidFill>
                <a:schemeClr val="tx1"/>
              </a:solidFill>
            </a:endParaRPr>
          </a:p>
        </p:txBody>
      </p:sp>
      <p:sp>
        <p:nvSpPr>
          <p:cNvPr id="5" name="テキスト ボックス 4"/>
          <p:cNvSpPr txBox="1"/>
          <p:nvPr/>
        </p:nvSpPr>
        <p:spPr>
          <a:xfrm>
            <a:off x="0" y="473936"/>
            <a:ext cx="9144000" cy="488524"/>
          </a:xfrm>
          <a:prstGeom prst="rect">
            <a:avLst/>
          </a:prstGeom>
          <a:noFill/>
          <a:ln w="12700">
            <a:noFill/>
          </a:ln>
        </p:spPr>
        <p:txBody>
          <a:bodyPr vert="horz" wrap="square" lIns="91440" tIns="45720" rIns="91440" bIns="45720" rtlCol="0" anchor="ctr" anchorCtr="0">
            <a:noAutofit/>
          </a:bodyPr>
          <a:lstStyle/>
          <a:p>
            <a:pPr>
              <a:spcBef>
                <a:spcPct val="20000"/>
              </a:spcBef>
            </a:pPr>
            <a:r>
              <a:rPr lang="ja-JP" altLang="en-US" dirty="0">
                <a:latin typeface="HG丸ｺﾞｼｯｸM-PRO" pitchFamily="50" charset="-128"/>
                <a:ea typeface="HG丸ｺﾞｼｯｸM-PRO" pitchFamily="50" charset="-128"/>
              </a:rPr>
              <a:t> </a:t>
            </a:r>
            <a:r>
              <a:rPr kumimoji="1" lang="en-US" altLang="ja-JP" sz="1600" i="0" u="sng" strike="noStrike" kern="1200" cap="none" spc="0" normalizeH="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u="sng" noProof="0" dirty="0">
                <a:latin typeface="メイリオ" panose="020B0604030504040204" pitchFamily="50" charset="-128"/>
                <a:ea typeface="メイリオ" panose="020B0604030504040204" pitchFamily="50" charset="-128"/>
                <a:cs typeface="メイリオ" panose="020B0604030504040204" pitchFamily="50" charset="-128"/>
              </a:rPr>
              <a:t>島根</a:t>
            </a:r>
            <a:r>
              <a:rPr lang="ja-JP" altLang="en-US" sz="1600" u="sng" dirty="0" smtClean="0">
                <a:latin typeface="メイリオ" panose="020B0604030504040204" pitchFamily="50" charset="-128"/>
                <a:ea typeface="メイリオ" panose="020B0604030504040204" pitchFamily="50" charset="-128"/>
                <a:cs typeface="メイリオ" panose="020B0604030504040204" pitchFamily="50" charset="-128"/>
              </a:rPr>
              <a:t>県</a:t>
            </a:r>
            <a:r>
              <a:rPr kumimoji="1" lang="en-US" altLang="ja-JP" sz="1600" i="0" u="sng" strike="noStrike" kern="1200" cap="none" spc="0" normalizeH="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u="sng" dirty="0">
                <a:latin typeface="メイリオ" panose="020B0604030504040204" pitchFamily="50" charset="-128"/>
                <a:ea typeface="メイリオ" panose="020B0604030504040204" pitchFamily="50" charset="-128"/>
                <a:cs typeface="メイリオ" panose="020B0604030504040204" pitchFamily="50" charset="-128"/>
              </a:rPr>
              <a:t>島根の観光産業を担う次世代人材</a:t>
            </a:r>
            <a:r>
              <a:rPr lang="ja-JP" altLang="en-US" sz="1600" u="sng" dirty="0" smtClean="0">
                <a:latin typeface="メイリオ" panose="020B0604030504040204" pitchFamily="50" charset="-128"/>
                <a:ea typeface="メイリオ" panose="020B0604030504040204" pitchFamily="50" charset="-128"/>
                <a:cs typeface="メイリオ" panose="020B0604030504040204" pitchFamily="50" charset="-128"/>
              </a:rPr>
              <a:t>育成</a:t>
            </a:r>
            <a:r>
              <a:rPr kumimoji="1" lang="ja-JP" altLang="en-US" sz="1600" i="0" u="sng" strike="noStrike" kern="1200" cap="none" spc="0" normalizeH="0" noProof="0" dirty="0" smtClean="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事業</a:t>
            </a:r>
          </a:p>
        </p:txBody>
      </p:sp>
      <p:sp>
        <p:nvSpPr>
          <p:cNvPr id="6" name="角丸四角形 5"/>
          <p:cNvSpPr/>
          <p:nvPr/>
        </p:nvSpPr>
        <p:spPr>
          <a:xfrm>
            <a:off x="342180" y="1019917"/>
            <a:ext cx="2285604" cy="37011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手不足の状況と要因</a:t>
            </a: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右矢印 7"/>
          <p:cNvSpPr/>
          <p:nvPr/>
        </p:nvSpPr>
        <p:spPr>
          <a:xfrm>
            <a:off x="4535510" y="2683328"/>
            <a:ext cx="292740" cy="648072"/>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p:cNvSpPr/>
          <p:nvPr/>
        </p:nvSpPr>
        <p:spPr>
          <a:xfrm>
            <a:off x="4909331" y="1178675"/>
            <a:ext cx="3983149" cy="4038830"/>
          </a:xfrm>
          <a:prstGeom prst="rect">
            <a:avLst/>
          </a:prstGeom>
          <a:solidFill>
            <a:schemeClr val="bg1"/>
          </a:solidFill>
          <a:ln w="19050" cmpd="dbl">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kumimoji="1" lang="en-US" altLang="ja-JP" sz="900" dirty="0" smtClean="0">
              <a:solidFill>
                <a:schemeClr val="tx1"/>
              </a:solidFill>
            </a:endParaRPr>
          </a:p>
          <a:p>
            <a:endParaRPr lang="en-US" altLang="ja-JP" sz="900" dirty="0">
              <a:solidFill>
                <a:schemeClr val="tx1"/>
              </a:solidFill>
            </a:endParaRPr>
          </a:p>
          <a:p>
            <a:r>
              <a:rPr kumimoji="1" lang="ja-JP" altLang="en-US" sz="1200" dirty="0" smtClean="0">
                <a:solidFill>
                  <a:schemeClr val="tx1"/>
                </a:solidFill>
              </a:rPr>
              <a:t>　今後、成長が期待される観光産業において、関係機関と連携して、宿泊・観光施設が求める次世代を担う人材を育成し、新規就職と安定・継続した雇用に繋げる。</a:t>
            </a:r>
            <a:endParaRPr kumimoji="1" lang="en-US" altLang="ja-JP" sz="1200" dirty="0" smtClean="0">
              <a:solidFill>
                <a:schemeClr val="tx1"/>
              </a:solidFill>
            </a:endParaRPr>
          </a:p>
          <a:p>
            <a:endParaRPr kumimoji="1" lang="en-US" altLang="ja-JP" sz="1200" dirty="0" smtClean="0">
              <a:solidFill>
                <a:schemeClr val="tx1"/>
              </a:solidFill>
            </a:endParaRPr>
          </a:p>
          <a:p>
            <a:endParaRPr lang="en-US" altLang="ja-JP" sz="1200" dirty="0">
              <a:solidFill>
                <a:schemeClr val="tx1"/>
              </a:solidFill>
            </a:endParaRPr>
          </a:p>
          <a:p>
            <a:endParaRPr kumimoji="1" lang="en-US" altLang="ja-JP" sz="1200" dirty="0" smtClean="0">
              <a:solidFill>
                <a:schemeClr val="tx1"/>
              </a:solidFill>
            </a:endParaRPr>
          </a:p>
          <a:p>
            <a:endParaRPr lang="en-US" altLang="ja-JP" sz="1200" dirty="0">
              <a:solidFill>
                <a:schemeClr val="tx1"/>
              </a:solidFill>
            </a:endParaRPr>
          </a:p>
          <a:p>
            <a:endParaRPr kumimoji="1" lang="en-US" altLang="ja-JP" sz="1200" dirty="0" smtClean="0">
              <a:solidFill>
                <a:schemeClr val="tx1"/>
              </a:solidFill>
            </a:endParaRPr>
          </a:p>
          <a:p>
            <a:endParaRPr kumimoji="1" lang="en-US" altLang="ja-JP" sz="1200" dirty="0" smtClean="0">
              <a:solidFill>
                <a:schemeClr val="tx1"/>
              </a:solidFill>
            </a:endParaRPr>
          </a:p>
          <a:p>
            <a:endParaRPr lang="en-US" altLang="ja-JP" sz="1200" dirty="0">
              <a:solidFill>
                <a:schemeClr val="tx1"/>
              </a:solidFill>
            </a:endParaRPr>
          </a:p>
          <a:p>
            <a:endParaRPr kumimoji="1" lang="en-US" altLang="ja-JP" sz="1200" dirty="0" smtClean="0">
              <a:solidFill>
                <a:schemeClr val="tx1"/>
              </a:solidFill>
            </a:endParaRPr>
          </a:p>
          <a:p>
            <a:endParaRPr lang="en-US" altLang="ja-JP" sz="1200" dirty="0">
              <a:solidFill>
                <a:schemeClr val="tx1"/>
              </a:solidFill>
            </a:endParaRPr>
          </a:p>
          <a:p>
            <a:endParaRPr kumimoji="1" lang="en-US" altLang="ja-JP" sz="1200" dirty="0" smtClean="0">
              <a:solidFill>
                <a:schemeClr val="tx1"/>
              </a:solidFill>
            </a:endParaRPr>
          </a:p>
          <a:p>
            <a:endParaRPr lang="en-US" altLang="ja-JP" sz="1200" dirty="0">
              <a:solidFill>
                <a:schemeClr val="tx1"/>
              </a:solidFill>
            </a:endParaRPr>
          </a:p>
          <a:p>
            <a:endParaRPr kumimoji="1" lang="en-US" altLang="ja-JP" sz="1200" dirty="0" smtClean="0">
              <a:solidFill>
                <a:schemeClr val="tx1"/>
              </a:solidFill>
            </a:endParaRPr>
          </a:p>
          <a:p>
            <a:endParaRPr lang="en-US" altLang="ja-JP" sz="1200" dirty="0">
              <a:solidFill>
                <a:schemeClr val="tx1"/>
              </a:solidFill>
            </a:endParaRPr>
          </a:p>
          <a:p>
            <a:endParaRPr kumimoji="1" lang="en-US" altLang="ja-JP" sz="1200" dirty="0" smtClean="0">
              <a:solidFill>
                <a:schemeClr val="tx1"/>
              </a:solidFill>
            </a:endParaRPr>
          </a:p>
          <a:p>
            <a:endParaRPr lang="en-US" altLang="ja-JP" sz="1200" dirty="0">
              <a:solidFill>
                <a:schemeClr val="tx1"/>
              </a:solidFill>
            </a:endParaRPr>
          </a:p>
          <a:p>
            <a:r>
              <a:rPr kumimoji="1" lang="ja-JP" altLang="en-US" sz="1200" dirty="0" smtClean="0">
                <a:solidFill>
                  <a:schemeClr val="tx1"/>
                </a:solidFill>
              </a:rPr>
              <a:t>・雇用創出者数等：</a:t>
            </a:r>
            <a:r>
              <a:rPr kumimoji="1" lang="en-US" altLang="ja-JP" sz="1200" u="sng" dirty="0" smtClean="0">
                <a:solidFill>
                  <a:schemeClr val="tx1"/>
                </a:solidFill>
                <a:latin typeface="+mn-ea"/>
              </a:rPr>
              <a:t>60</a:t>
            </a:r>
            <a:r>
              <a:rPr kumimoji="1" lang="ja-JP" altLang="en-US" sz="1200" u="sng" dirty="0" smtClean="0">
                <a:solidFill>
                  <a:schemeClr val="tx1"/>
                </a:solidFill>
                <a:latin typeface="+mn-ea"/>
              </a:rPr>
              <a:t>人</a:t>
            </a:r>
            <a:r>
              <a:rPr lang="ja-JP" altLang="en-US" sz="1200" u="sng" dirty="0">
                <a:solidFill>
                  <a:schemeClr val="tx1"/>
                </a:solidFill>
                <a:latin typeface="+mn-ea"/>
                <a:cs typeface="メイリオ" panose="020B0604030504040204" pitchFamily="50" charset="-128"/>
              </a:rPr>
              <a:t>（</a:t>
            </a:r>
            <a:r>
              <a:rPr lang="en-US" altLang="ja-JP" sz="1200" u="sng" dirty="0">
                <a:solidFill>
                  <a:schemeClr val="tx1"/>
                </a:solidFill>
                <a:latin typeface="+mn-ea"/>
                <a:cs typeface="メイリオ" panose="020B0604030504040204" pitchFamily="50" charset="-128"/>
              </a:rPr>
              <a:t>31</a:t>
            </a:r>
            <a:r>
              <a:rPr lang="ja-JP" altLang="en-US" sz="1200" u="sng" dirty="0">
                <a:solidFill>
                  <a:schemeClr val="tx1"/>
                </a:solidFill>
                <a:latin typeface="+mn-ea"/>
                <a:cs typeface="メイリオ" panose="020B0604030504040204" pitchFamily="50" charset="-128"/>
              </a:rPr>
              <a:t>年度までの累計）</a:t>
            </a:r>
            <a:endParaRPr lang="en-US" altLang="ja-JP" sz="1200" u="sng" dirty="0">
              <a:solidFill>
                <a:schemeClr val="tx1"/>
              </a:solidFill>
              <a:latin typeface="+mn-ea"/>
              <a:cs typeface="メイリオ" panose="020B0604030504040204" pitchFamily="50" charset="-128"/>
            </a:endParaRPr>
          </a:p>
          <a:p>
            <a:r>
              <a:rPr lang="ja-JP" altLang="en-US" sz="1200" dirty="0" smtClean="0">
                <a:solidFill>
                  <a:schemeClr val="tx1"/>
                </a:solidFill>
              </a:rPr>
              <a:t>・対象分野：観光</a:t>
            </a:r>
            <a:endParaRPr kumimoji="1" lang="ja-JP" altLang="en-US" sz="1200" dirty="0">
              <a:solidFill>
                <a:schemeClr val="tx1"/>
              </a:solidFill>
            </a:endParaRPr>
          </a:p>
        </p:txBody>
      </p:sp>
      <p:sp>
        <p:nvSpPr>
          <p:cNvPr id="14" name="角丸四角形 13"/>
          <p:cNvSpPr/>
          <p:nvPr/>
        </p:nvSpPr>
        <p:spPr>
          <a:xfrm>
            <a:off x="4911787" y="1032980"/>
            <a:ext cx="1991944" cy="335205"/>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本事業による対応</a:t>
            </a: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正方形/長方形 6"/>
          <p:cNvSpPr/>
          <p:nvPr/>
        </p:nvSpPr>
        <p:spPr>
          <a:xfrm>
            <a:off x="325272" y="5470049"/>
            <a:ext cx="8559083" cy="1232129"/>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ltLang="ja-JP" sz="1200" dirty="0" smtClean="0"/>
          </a:p>
          <a:p>
            <a:r>
              <a:rPr lang="ja-JP" altLang="en-US" sz="1200" dirty="0"/>
              <a:t>　</a:t>
            </a:r>
            <a:r>
              <a:rPr lang="ja-JP" altLang="en-US" sz="1200" dirty="0" smtClean="0">
                <a:solidFill>
                  <a:schemeClr val="tx1"/>
                </a:solidFill>
              </a:rPr>
              <a:t>島根県では、離職者訓練において、全国的な人材不足分野である介護・保育の資格取得やパソコン等のスキル習得などのコース設定により人材不足分野と求職者とのマッチングに</a:t>
            </a:r>
            <a:r>
              <a:rPr kumimoji="1" lang="ja-JP" altLang="en-US" sz="1200" dirty="0" smtClean="0">
                <a:solidFill>
                  <a:schemeClr val="tx1"/>
                </a:solidFill>
              </a:rPr>
              <a:t>取り組んできた。</a:t>
            </a:r>
            <a:endParaRPr kumimoji="1" lang="en-US" altLang="ja-JP" sz="1200" dirty="0" smtClean="0">
              <a:solidFill>
                <a:schemeClr val="tx1"/>
              </a:solidFill>
            </a:endParaRPr>
          </a:p>
          <a:p>
            <a:r>
              <a:rPr lang="ja-JP" altLang="en-US" sz="1200" dirty="0">
                <a:solidFill>
                  <a:schemeClr val="tx1"/>
                </a:solidFill>
              </a:rPr>
              <a:t>■</a:t>
            </a:r>
            <a:r>
              <a:rPr lang="ja-JP" altLang="en-US" sz="1200" dirty="0" smtClean="0">
                <a:solidFill>
                  <a:schemeClr val="tx1"/>
                </a:solidFill>
              </a:rPr>
              <a:t>「島根の観光産業を担う次世代人材育成事業」での取り組み</a:t>
            </a:r>
            <a:endParaRPr lang="en-US" altLang="ja-JP" sz="1200" u="sng" dirty="0" smtClean="0">
              <a:solidFill>
                <a:schemeClr val="tx1"/>
              </a:solidFill>
            </a:endParaRPr>
          </a:p>
          <a:p>
            <a:r>
              <a:rPr lang="ja-JP" altLang="en-US" sz="1200" dirty="0" smtClean="0">
                <a:solidFill>
                  <a:schemeClr val="tx1"/>
                </a:solidFill>
              </a:rPr>
              <a:t>　　　</a:t>
            </a:r>
            <a:r>
              <a:rPr lang="ja-JP" altLang="en-US" sz="1200" dirty="0">
                <a:solidFill>
                  <a:schemeClr val="tx1"/>
                </a:solidFill>
              </a:rPr>
              <a:t>　</a:t>
            </a:r>
            <a:r>
              <a:rPr lang="ja-JP" altLang="en-US" sz="1200" dirty="0" smtClean="0">
                <a:solidFill>
                  <a:schemeClr val="tx1"/>
                </a:solidFill>
              </a:rPr>
              <a:t>　①観光分野（宿泊・観光施設）で求められるスキルの総合的な研修を新たに実施</a:t>
            </a:r>
            <a:endParaRPr lang="en-US" altLang="ja-JP" sz="1200" dirty="0" smtClean="0">
              <a:solidFill>
                <a:schemeClr val="tx1"/>
              </a:solidFill>
            </a:endParaRPr>
          </a:p>
          <a:p>
            <a:r>
              <a:rPr lang="ja-JP" altLang="en-US" sz="1200" dirty="0">
                <a:solidFill>
                  <a:schemeClr val="tx1"/>
                </a:solidFill>
              </a:rPr>
              <a:t>　</a:t>
            </a:r>
            <a:r>
              <a:rPr lang="ja-JP" altLang="en-US" sz="1200" dirty="0" smtClean="0">
                <a:solidFill>
                  <a:schemeClr val="tx1"/>
                </a:solidFill>
              </a:rPr>
              <a:t>　　　　②ＵＩターン希望者の積極的受け入れ</a:t>
            </a:r>
            <a:endParaRPr kumimoji="1" lang="ja-JP" altLang="en-US" sz="1200" dirty="0">
              <a:solidFill>
                <a:schemeClr val="tx1"/>
              </a:solidFill>
            </a:endParaRPr>
          </a:p>
        </p:txBody>
      </p:sp>
      <p:sp>
        <p:nvSpPr>
          <p:cNvPr id="19" name="角丸四角形 18"/>
          <p:cNvSpPr/>
          <p:nvPr/>
        </p:nvSpPr>
        <p:spPr>
          <a:xfrm>
            <a:off x="342180" y="5256694"/>
            <a:ext cx="4219455" cy="37011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これまでの公的職業訓練との相違点（独自性）</a:t>
            </a: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05613" y="1481725"/>
            <a:ext cx="2339464" cy="19405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角丸四角形 12"/>
          <p:cNvSpPr/>
          <p:nvPr/>
        </p:nvSpPr>
        <p:spPr>
          <a:xfrm>
            <a:off x="6475915" y="2949724"/>
            <a:ext cx="1368153" cy="1199356"/>
          </a:xfrm>
          <a:prstGeom prst="roundRect">
            <a:avLst/>
          </a:prstGeom>
        </p:spPr>
        <p:style>
          <a:lnRef idx="2">
            <a:schemeClr val="accent3"/>
          </a:lnRef>
          <a:fillRef idx="1">
            <a:schemeClr val="lt1"/>
          </a:fillRef>
          <a:effectRef idx="0">
            <a:schemeClr val="accent3"/>
          </a:effectRef>
          <a:fontRef idx="minor">
            <a:schemeClr val="dk1"/>
          </a:fontRef>
        </p:style>
        <p:txBody>
          <a:bodyPr lIns="0" tIns="46800" rIns="0" rtlCol="0" anchor="ctr"/>
          <a:lstStyle/>
          <a:p>
            <a:pPr lvl="0">
              <a:lnSpc>
                <a:spcPts val="1000"/>
              </a:lnSpc>
            </a:pPr>
            <a:r>
              <a:rPr lang="ja-JP" altLang="en-US" sz="800" dirty="0">
                <a:solidFill>
                  <a:srgbClr val="000000"/>
                </a:solidFill>
              </a:rPr>
              <a:t>○</a:t>
            </a:r>
            <a:r>
              <a:rPr lang="ja-JP" altLang="en-US" sz="800" dirty="0" smtClean="0">
                <a:solidFill>
                  <a:srgbClr val="000000"/>
                </a:solidFill>
              </a:rPr>
              <a:t>座学</a:t>
            </a:r>
            <a:r>
              <a:rPr lang="ja-JP" altLang="en-US" sz="800" dirty="0">
                <a:solidFill>
                  <a:srgbClr val="000000"/>
                </a:solidFill>
              </a:rPr>
              <a:t>研修</a:t>
            </a:r>
            <a:endParaRPr lang="ja-JP" altLang="en-US" sz="1200" dirty="0">
              <a:solidFill>
                <a:prstClr val="black"/>
              </a:solidFill>
              <a:latin typeface="ＭＳ Ｐゴシック"/>
              <a:cs typeface="ＭＳ Ｐゴシック"/>
            </a:endParaRPr>
          </a:p>
          <a:p>
            <a:pPr lvl="0">
              <a:lnSpc>
                <a:spcPts val="1000"/>
              </a:lnSpc>
            </a:pPr>
            <a:r>
              <a:rPr lang="ja-JP" altLang="en-US" sz="800" dirty="0">
                <a:solidFill>
                  <a:srgbClr val="000000"/>
                </a:solidFill>
              </a:rPr>
              <a:t>　</a:t>
            </a:r>
            <a:r>
              <a:rPr lang="ja-JP" altLang="en-US" sz="800" dirty="0" smtClean="0">
                <a:solidFill>
                  <a:srgbClr val="000000"/>
                </a:solidFill>
              </a:rPr>
              <a:t>・接遇、おもてなし</a:t>
            </a:r>
            <a:endParaRPr lang="en-US" altLang="ja-JP" sz="800" dirty="0" smtClean="0">
              <a:solidFill>
                <a:srgbClr val="000000"/>
              </a:solidFill>
            </a:endParaRPr>
          </a:p>
          <a:p>
            <a:pPr lvl="0">
              <a:lnSpc>
                <a:spcPts val="1000"/>
              </a:lnSpc>
            </a:pPr>
            <a:r>
              <a:rPr lang="ja-JP" altLang="en-US" sz="800" dirty="0">
                <a:solidFill>
                  <a:srgbClr val="000000"/>
                </a:solidFill>
              </a:rPr>
              <a:t>　</a:t>
            </a:r>
            <a:r>
              <a:rPr lang="ja-JP" altLang="en-US" sz="800" dirty="0" smtClean="0">
                <a:solidFill>
                  <a:srgbClr val="000000"/>
                </a:solidFill>
              </a:rPr>
              <a:t>・ＩＴ関連</a:t>
            </a:r>
            <a:endParaRPr lang="en-US" altLang="ja-JP" sz="800" dirty="0" smtClean="0">
              <a:solidFill>
                <a:srgbClr val="000000"/>
              </a:solidFill>
            </a:endParaRPr>
          </a:p>
          <a:p>
            <a:pPr lvl="0">
              <a:lnSpc>
                <a:spcPts val="1000"/>
              </a:lnSpc>
            </a:pPr>
            <a:r>
              <a:rPr lang="ja-JP" altLang="en-US" sz="800" dirty="0">
                <a:solidFill>
                  <a:srgbClr val="000000"/>
                </a:solidFill>
              </a:rPr>
              <a:t>　</a:t>
            </a:r>
            <a:r>
              <a:rPr lang="ja-JP" altLang="en-US" sz="800" dirty="0" smtClean="0">
                <a:solidFill>
                  <a:srgbClr val="000000"/>
                </a:solidFill>
              </a:rPr>
              <a:t>・語学</a:t>
            </a:r>
            <a:r>
              <a:rPr lang="ja-JP" altLang="en-US" sz="800" dirty="0">
                <a:solidFill>
                  <a:srgbClr val="000000"/>
                </a:solidFill>
              </a:rPr>
              <a:t>、異文化</a:t>
            </a:r>
            <a:r>
              <a:rPr lang="ja-JP" altLang="en-US" sz="800" dirty="0" smtClean="0">
                <a:solidFill>
                  <a:srgbClr val="000000"/>
                </a:solidFill>
              </a:rPr>
              <a:t>理解　　など</a:t>
            </a:r>
            <a:endParaRPr lang="ja-JP" altLang="en-US" sz="1200" dirty="0">
              <a:solidFill>
                <a:prstClr val="black"/>
              </a:solidFill>
              <a:latin typeface="ＭＳ Ｐゴシック"/>
              <a:cs typeface="ＭＳ Ｐゴシック"/>
            </a:endParaRPr>
          </a:p>
          <a:p>
            <a:pPr lvl="0">
              <a:lnSpc>
                <a:spcPts val="1000"/>
              </a:lnSpc>
            </a:pPr>
            <a:r>
              <a:rPr lang="ja-JP" altLang="en-US" sz="800" dirty="0" smtClean="0">
                <a:solidFill>
                  <a:srgbClr val="000000"/>
                </a:solidFill>
              </a:rPr>
              <a:t>○実地</a:t>
            </a:r>
            <a:r>
              <a:rPr lang="ja-JP" altLang="en-US" sz="800" dirty="0">
                <a:solidFill>
                  <a:srgbClr val="000000"/>
                </a:solidFill>
              </a:rPr>
              <a:t>研修</a:t>
            </a:r>
            <a:endParaRPr lang="ja-JP" altLang="en-US" sz="1200" dirty="0">
              <a:solidFill>
                <a:prstClr val="black"/>
              </a:solidFill>
              <a:latin typeface="ＭＳ Ｐゴシック"/>
              <a:cs typeface="ＭＳ Ｐゴシック"/>
            </a:endParaRPr>
          </a:p>
          <a:p>
            <a:pPr lvl="0">
              <a:lnSpc>
                <a:spcPts val="1000"/>
              </a:lnSpc>
            </a:pPr>
            <a:r>
              <a:rPr lang="ja-JP" altLang="en-US" sz="800" dirty="0">
                <a:solidFill>
                  <a:srgbClr val="000000"/>
                </a:solidFill>
              </a:rPr>
              <a:t>　</a:t>
            </a:r>
            <a:r>
              <a:rPr lang="ja-JP" altLang="en-US" sz="800" dirty="0" smtClean="0">
                <a:solidFill>
                  <a:srgbClr val="000000"/>
                </a:solidFill>
              </a:rPr>
              <a:t>・接客</a:t>
            </a:r>
            <a:endParaRPr lang="en-US" altLang="ja-JP" sz="800" dirty="0" smtClean="0">
              <a:solidFill>
                <a:srgbClr val="000000"/>
              </a:solidFill>
            </a:endParaRPr>
          </a:p>
          <a:p>
            <a:pPr lvl="0">
              <a:lnSpc>
                <a:spcPts val="1000"/>
              </a:lnSpc>
            </a:pPr>
            <a:r>
              <a:rPr lang="ja-JP" altLang="en-US" sz="800" dirty="0">
                <a:solidFill>
                  <a:srgbClr val="000000"/>
                </a:solidFill>
              </a:rPr>
              <a:t>　</a:t>
            </a:r>
            <a:r>
              <a:rPr lang="ja-JP" altLang="en-US" sz="800" dirty="0" smtClean="0">
                <a:solidFill>
                  <a:srgbClr val="000000"/>
                </a:solidFill>
              </a:rPr>
              <a:t>・営業</a:t>
            </a:r>
            <a:endParaRPr lang="en-US" altLang="ja-JP" sz="800" dirty="0" smtClean="0">
              <a:solidFill>
                <a:srgbClr val="000000"/>
              </a:solidFill>
            </a:endParaRPr>
          </a:p>
          <a:p>
            <a:pPr lvl="0">
              <a:lnSpc>
                <a:spcPts val="1000"/>
              </a:lnSpc>
            </a:pPr>
            <a:r>
              <a:rPr lang="ja-JP" altLang="en-US" sz="800" dirty="0">
                <a:solidFill>
                  <a:srgbClr val="000000"/>
                </a:solidFill>
              </a:rPr>
              <a:t>　</a:t>
            </a:r>
            <a:r>
              <a:rPr lang="ja-JP" altLang="en-US" sz="800" dirty="0" smtClean="0">
                <a:solidFill>
                  <a:srgbClr val="000000"/>
                </a:solidFill>
              </a:rPr>
              <a:t>・先進地</a:t>
            </a:r>
            <a:r>
              <a:rPr lang="ja-JP" altLang="en-US" sz="800" dirty="0">
                <a:solidFill>
                  <a:srgbClr val="000000"/>
                </a:solidFill>
              </a:rPr>
              <a:t>体験</a:t>
            </a:r>
            <a:r>
              <a:rPr lang="ja-JP" altLang="en-US" sz="800" dirty="0" smtClean="0">
                <a:solidFill>
                  <a:srgbClr val="000000"/>
                </a:solidFill>
              </a:rPr>
              <a:t>研修　　　など</a:t>
            </a:r>
            <a:endParaRPr lang="ja-JP" altLang="en-US" sz="1200" dirty="0">
              <a:solidFill>
                <a:prstClr val="black"/>
              </a:solidFill>
              <a:latin typeface="ＭＳ Ｐゴシック"/>
              <a:cs typeface="ＭＳ Ｐゴシック"/>
            </a:endParaRPr>
          </a:p>
        </p:txBody>
      </p:sp>
      <p:sp>
        <p:nvSpPr>
          <p:cNvPr id="1026" name="下矢印 1025"/>
          <p:cNvSpPr/>
          <p:nvPr/>
        </p:nvSpPr>
        <p:spPr>
          <a:xfrm>
            <a:off x="6481602" y="2386700"/>
            <a:ext cx="826702" cy="325160"/>
          </a:xfrm>
          <a:prstGeom prst="down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30" name="ホームベース 1029"/>
          <p:cNvSpPr/>
          <p:nvPr/>
        </p:nvSpPr>
        <p:spPr>
          <a:xfrm>
            <a:off x="5393417" y="3645024"/>
            <a:ext cx="474727" cy="399271"/>
          </a:xfrm>
          <a:prstGeom prst="homePlate">
            <a:avLst>
              <a:gd name="adj" fmla="val 39197"/>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smtClean="0">
                <a:solidFill>
                  <a:schemeClr val="tx1"/>
                </a:solidFill>
              </a:rPr>
              <a:t>研修</a:t>
            </a:r>
            <a:endParaRPr kumimoji="1" lang="en-US" altLang="ja-JP" sz="800" dirty="0" smtClean="0">
              <a:solidFill>
                <a:schemeClr val="tx1"/>
              </a:solidFill>
            </a:endParaRPr>
          </a:p>
          <a:p>
            <a:pPr algn="ctr"/>
            <a:r>
              <a:rPr lang="ja-JP" altLang="en-US" sz="800" dirty="0">
                <a:solidFill>
                  <a:schemeClr val="tx1"/>
                </a:solidFill>
              </a:rPr>
              <a:t>実施</a:t>
            </a:r>
            <a:endParaRPr kumimoji="1" lang="ja-JP" altLang="en-US" sz="800" dirty="0">
              <a:solidFill>
                <a:schemeClr val="tx1"/>
              </a:solidFill>
            </a:endParaRPr>
          </a:p>
        </p:txBody>
      </p:sp>
      <p:sp>
        <p:nvSpPr>
          <p:cNvPr id="36" name="左右矢印 35"/>
          <p:cNvSpPr/>
          <p:nvPr/>
        </p:nvSpPr>
        <p:spPr>
          <a:xfrm>
            <a:off x="5393417" y="2990474"/>
            <a:ext cx="474727" cy="582542"/>
          </a:xfrm>
          <a:prstGeom prst="leftRightArrow">
            <a:avLst>
              <a:gd name="adj1" fmla="val 50000"/>
              <a:gd name="adj2" fmla="val 25455"/>
            </a:avLst>
          </a:prstGeom>
          <a:solidFill>
            <a:schemeClr val="accent2"/>
          </a:solidFill>
          <a:ln>
            <a:noFill/>
          </a:ln>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p>
            <a:pPr algn="ctr"/>
            <a:r>
              <a:rPr kumimoji="1" lang="ja-JP" altLang="en-US" sz="800" dirty="0" smtClean="0"/>
              <a:t>有期</a:t>
            </a:r>
            <a:endParaRPr kumimoji="1" lang="en-US" altLang="ja-JP" sz="800" dirty="0" smtClean="0"/>
          </a:p>
          <a:p>
            <a:pPr algn="ctr"/>
            <a:r>
              <a:rPr kumimoji="1" lang="ja-JP" altLang="en-US" sz="800" dirty="0" smtClean="0"/>
              <a:t>雇用</a:t>
            </a:r>
            <a:endParaRPr kumimoji="1" lang="ja-JP" altLang="en-US" sz="800" dirty="0"/>
          </a:p>
        </p:txBody>
      </p:sp>
      <p:sp>
        <p:nvSpPr>
          <p:cNvPr id="41" name="左右矢印 40"/>
          <p:cNvSpPr/>
          <p:nvPr/>
        </p:nvSpPr>
        <p:spPr>
          <a:xfrm>
            <a:off x="7884368" y="3212976"/>
            <a:ext cx="504056" cy="582542"/>
          </a:xfrm>
          <a:prstGeom prst="leftRightArrow">
            <a:avLst>
              <a:gd name="adj1" fmla="val 50000"/>
              <a:gd name="adj2" fmla="val 25455"/>
            </a:avLst>
          </a:prstGeom>
          <a:solidFill>
            <a:schemeClr val="accent2"/>
          </a:solidFill>
          <a:ln>
            <a:noFill/>
          </a:ln>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p>
            <a:pPr algn="ctr"/>
            <a:r>
              <a:rPr lang="ja-JP" altLang="en-US" sz="800" dirty="0"/>
              <a:t>研修</a:t>
            </a:r>
            <a:endParaRPr kumimoji="1" lang="en-US" altLang="ja-JP" sz="800" dirty="0" smtClean="0"/>
          </a:p>
          <a:p>
            <a:pPr algn="ctr"/>
            <a:r>
              <a:rPr lang="ja-JP" altLang="en-US" sz="800" dirty="0"/>
              <a:t>受入</a:t>
            </a:r>
            <a:endParaRPr kumimoji="1" lang="ja-JP" altLang="en-US" sz="800" dirty="0"/>
          </a:p>
        </p:txBody>
      </p:sp>
      <p:sp>
        <p:nvSpPr>
          <p:cNvPr id="1031" name="円/楕円 1030"/>
          <p:cNvSpPr/>
          <p:nvPr/>
        </p:nvSpPr>
        <p:spPr>
          <a:xfrm>
            <a:off x="5174604" y="2288947"/>
            <a:ext cx="3477254" cy="2364189"/>
          </a:xfrm>
          <a:prstGeom prst="ellipse">
            <a:avLst/>
          </a:prstGeom>
          <a:solidFill>
            <a:schemeClr val="bg1">
              <a:alpha val="0"/>
            </a:schemeClr>
          </a:solidFill>
          <a:ln w="3492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角丸四角形 15"/>
          <p:cNvSpPr/>
          <p:nvPr/>
        </p:nvSpPr>
        <p:spPr>
          <a:xfrm>
            <a:off x="4973587" y="2085000"/>
            <a:ext cx="1307489" cy="407896"/>
          </a:xfrm>
          <a:prstGeom prst="roundRect">
            <a:avLst/>
          </a:prstGeom>
          <a:solidFill>
            <a:sysClr val="window" lastClr="FFFFFF"/>
          </a:solidFill>
          <a:ln w="25400" cap="flat" cmpd="sng" algn="ctr">
            <a:solidFill>
              <a:srgbClr val="4F81BD"/>
            </a:solidFill>
            <a:prstDash val="solid"/>
          </a:ln>
          <a:effectLst/>
        </p:spPr>
        <p:txBody>
          <a:bodyPr lIns="0" tIns="0" rIns="0" bIns="0" rtlCol="0" anchor="ctr"/>
          <a:lstStyle/>
          <a:p>
            <a:pPr algn="ctr">
              <a:lnSpc>
                <a:spcPts val="1000"/>
              </a:lnSpc>
              <a:spcAft>
                <a:spcPts val="0"/>
              </a:spcAft>
            </a:pPr>
            <a:r>
              <a:rPr lang="ja-JP" sz="1000" kern="1200" dirty="0" smtClean="0">
                <a:solidFill>
                  <a:srgbClr val="000000"/>
                </a:solidFill>
                <a:effectLst/>
                <a:latin typeface="Calibri"/>
              </a:rPr>
              <a:t>島根県</a:t>
            </a:r>
            <a:endParaRPr lang="en-US" altLang="ja-JP" sz="1000" kern="1200" dirty="0" smtClean="0">
              <a:solidFill>
                <a:srgbClr val="000000"/>
              </a:solidFill>
              <a:effectLst/>
              <a:latin typeface="Calibri"/>
            </a:endParaRPr>
          </a:p>
          <a:p>
            <a:pPr algn="ctr">
              <a:lnSpc>
                <a:spcPts val="1000"/>
              </a:lnSpc>
              <a:spcAft>
                <a:spcPts val="0"/>
              </a:spcAft>
            </a:pPr>
            <a:r>
              <a:rPr lang="ja-JP" altLang="en-US" sz="800" dirty="0" smtClean="0">
                <a:solidFill>
                  <a:srgbClr val="000000"/>
                </a:solidFill>
                <a:latin typeface="Calibri"/>
                <a:cs typeface="ＭＳ Ｐゴシック"/>
              </a:rPr>
              <a:t>（雇用政策課、観光振興課）</a:t>
            </a:r>
            <a:endParaRPr lang="ja-JP" sz="800" dirty="0">
              <a:effectLst/>
              <a:latin typeface="ＭＳ Ｐゴシック"/>
              <a:cs typeface="ＭＳ Ｐゴシック"/>
            </a:endParaRPr>
          </a:p>
        </p:txBody>
      </p:sp>
      <p:sp>
        <p:nvSpPr>
          <p:cNvPr id="18" name="角丸四角形 17"/>
          <p:cNvSpPr/>
          <p:nvPr/>
        </p:nvSpPr>
        <p:spPr>
          <a:xfrm>
            <a:off x="8416927" y="2949725"/>
            <a:ext cx="331537" cy="1343371"/>
          </a:xfrm>
          <a:prstGeom prst="roundRect">
            <a:avLst/>
          </a:prstGeom>
          <a:solidFill>
            <a:sysClr val="window" lastClr="FFFFFF"/>
          </a:solidFill>
          <a:ln w="25400" cap="flat" cmpd="sng" algn="ctr">
            <a:solidFill>
              <a:srgbClr val="4F81BD"/>
            </a:solidFill>
            <a:prstDash val="solid"/>
          </a:ln>
          <a:effectLst/>
        </p:spPr>
        <p:txBody>
          <a:bodyPr vert="eaVert" rtlCol="0" anchor="ctr"/>
          <a:lstStyle/>
          <a:p>
            <a:pPr algn="ctr">
              <a:lnSpc>
                <a:spcPts val="1000"/>
              </a:lnSpc>
              <a:spcAft>
                <a:spcPts val="0"/>
              </a:spcAft>
            </a:pPr>
            <a:r>
              <a:rPr lang="ja-JP" altLang="en-US" sz="1000" dirty="0" smtClean="0">
                <a:solidFill>
                  <a:srgbClr val="000000"/>
                </a:solidFill>
                <a:latin typeface="Calibri"/>
              </a:rPr>
              <a:t>受入宿泊・観光施設</a:t>
            </a:r>
            <a:endParaRPr lang="ja-JP" sz="1000" dirty="0">
              <a:effectLst/>
              <a:latin typeface="ＭＳ Ｐゴシック"/>
              <a:cs typeface="ＭＳ Ｐゴシック"/>
            </a:endParaRPr>
          </a:p>
        </p:txBody>
      </p:sp>
      <p:sp>
        <p:nvSpPr>
          <p:cNvPr id="20" name="角丸四角形 19"/>
          <p:cNvSpPr/>
          <p:nvPr/>
        </p:nvSpPr>
        <p:spPr>
          <a:xfrm>
            <a:off x="7524328" y="2085000"/>
            <a:ext cx="1309713" cy="407896"/>
          </a:xfrm>
          <a:prstGeom prst="roundRect">
            <a:avLst/>
          </a:prstGeom>
          <a:solidFill>
            <a:sysClr val="window" lastClr="FFFFFF"/>
          </a:solidFill>
          <a:ln w="25400" cap="flat" cmpd="sng" algn="ctr">
            <a:solidFill>
              <a:srgbClr val="4F81BD"/>
            </a:solidFill>
            <a:prstDash val="solid"/>
          </a:ln>
          <a:effectLst/>
        </p:spPr>
        <p:txBody>
          <a:bodyPr lIns="0" tIns="0" rIns="0" bIns="0" rtlCol="0" anchor="ctr"/>
          <a:lstStyle/>
          <a:p>
            <a:pPr algn="ctr"/>
            <a:r>
              <a:rPr lang="ja-JP" altLang="ja-JP" sz="1000" dirty="0"/>
              <a:t>地域人材育成協</a:t>
            </a:r>
            <a:r>
              <a:rPr lang="ja-JP" altLang="ja-JP" sz="1000" dirty="0" smtClean="0"/>
              <a:t>議会</a:t>
            </a:r>
            <a:endParaRPr lang="en-US" altLang="ja-JP" sz="1000" dirty="0" smtClean="0"/>
          </a:p>
          <a:p>
            <a:pPr algn="ctr"/>
            <a:r>
              <a:rPr lang="ja-JP" altLang="en-US" sz="800" dirty="0" smtClean="0"/>
              <a:t>（関係機関により新規設置）</a:t>
            </a:r>
            <a:endParaRPr lang="ja-JP" altLang="ja-JP" sz="800" dirty="0"/>
          </a:p>
        </p:txBody>
      </p:sp>
      <p:sp>
        <p:nvSpPr>
          <p:cNvPr id="1024" name="左右矢印 1023"/>
          <p:cNvSpPr/>
          <p:nvPr/>
        </p:nvSpPr>
        <p:spPr>
          <a:xfrm>
            <a:off x="6300192" y="2132856"/>
            <a:ext cx="1207729" cy="360040"/>
          </a:xfrm>
          <a:prstGeom prst="leftRightArrow">
            <a:avLst/>
          </a:prstGeom>
          <a:solidFill>
            <a:schemeClr val="accent2"/>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ja-JP" altLang="en-US" sz="800" dirty="0" smtClean="0"/>
              <a:t>連携、助言、支援</a:t>
            </a:r>
            <a:endParaRPr kumimoji="1" lang="ja-JP" altLang="en-US" sz="800" dirty="0"/>
          </a:p>
        </p:txBody>
      </p:sp>
      <p:sp>
        <p:nvSpPr>
          <p:cNvPr id="1025" name="上下矢印 1024"/>
          <p:cNvSpPr/>
          <p:nvPr/>
        </p:nvSpPr>
        <p:spPr>
          <a:xfrm>
            <a:off x="4922921" y="2502357"/>
            <a:ext cx="585183" cy="452818"/>
          </a:xfrm>
          <a:prstGeom prst="upDownArrow">
            <a:avLst>
              <a:gd name="adj1" fmla="val 50000"/>
              <a:gd name="adj2" fmla="val 31179"/>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lIns="0" tIns="0" rIns="0" bIns="0" rtlCol="0" anchor="ctr"/>
          <a:lstStyle/>
          <a:p>
            <a:pPr algn="ctr"/>
            <a:r>
              <a:rPr kumimoji="1" lang="ja-JP" altLang="en-US" sz="800" dirty="0" smtClean="0"/>
              <a:t>研修</a:t>
            </a:r>
            <a:endParaRPr kumimoji="1" lang="en-US" altLang="ja-JP" sz="800" dirty="0" smtClean="0"/>
          </a:p>
          <a:p>
            <a:pPr algn="ctr"/>
            <a:r>
              <a:rPr kumimoji="1" lang="ja-JP" altLang="en-US" sz="800" dirty="0" smtClean="0"/>
              <a:t>委託</a:t>
            </a:r>
            <a:endParaRPr kumimoji="1" lang="ja-JP" altLang="en-US" sz="800" dirty="0"/>
          </a:p>
        </p:txBody>
      </p:sp>
      <p:sp>
        <p:nvSpPr>
          <p:cNvPr id="17" name="角丸四角形 16"/>
          <p:cNvSpPr/>
          <p:nvPr/>
        </p:nvSpPr>
        <p:spPr>
          <a:xfrm>
            <a:off x="5042703" y="2996953"/>
            <a:ext cx="350714" cy="1296144"/>
          </a:xfrm>
          <a:prstGeom prst="roundRect">
            <a:avLst/>
          </a:prstGeom>
          <a:solidFill>
            <a:sysClr val="window" lastClr="FFFFFF"/>
          </a:solidFill>
          <a:ln w="25400" cap="flat" cmpd="sng" algn="ctr">
            <a:solidFill>
              <a:srgbClr val="4F81BD"/>
            </a:solidFill>
            <a:prstDash val="solid"/>
          </a:ln>
          <a:effectLst/>
        </p:spPr>
        <p:txBody>
          <a:bodyPr vert="eaVert" rtlCol="0" anchor="ctr"/>
          <a:lstStyle/>
          <a:p>
            <a:pPr algn="ctr">
              <a:lnSpc>
                <a:spcPts val="1000"/>
              </a:lnSpc>
              <a:spcAft>
                <a:spcPts val="0"/>
              </a:spcAft>
            </a:pPr>
            <a:r>
              <a:rPr lang="ja-JP" altLang="en-US" sz="1000" dirty="0">
                <a:solidFill>
                  <a:srgbClr val="000000"/>
                </a:solidFill>
                <a:latin typeface="Calibri"/>
              </a:rPr>
              <a:t>人材派遣会社</a:t>
            </a:r>
            <a:endParaRPr lang="ja-JP" sz="1000" dirty="0">
              <a:effectLst/>
              <a:latin typeface="ＭＳ Ｐゴシック"/>
              <a:cs typeface="ＭＳ Ｐゴシック"/>
            </a:endParaRPr>
          </a:p>
        </p:txBody>
      </p:sp>
      <p:sp>
        <p:nvSpPr>
          <p:cNvPr id="1035" name="角丸四角形 1034"/>
          <p:cNvSpPr/>
          <p:nvPr/>
        </p:nvSpPr>
        <p:spPr>
          <a:xfrm>
            <a:off x="5724128" y="4253907"/>
            <a:ext cx="2455056" cy="450049"/>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ja-JP" altLang="en-US" sz="1200" b="1" dirty="0"/>
              <a:t>新規就職と安定・継続した雇用</a:t>
            </a:r>
            <a:endParaRPr kumimoji="1" lang="ja-JP" altLang="en-US" sz="1200" b="1" dirty="0"/>
          </a:p>
        </p:txBody>
      </p:sp>
      <p:sp>
        <p:nvSpPr>
          <p:cNvPr id="30" name="角丸四角形 29"/>
          <p:cNvSpPr/>
          <p:nvPr/>
        </p:nvSpPr>
        <p:spPr>
          <a:xfrm>
            <a:off x="6446150" y="2708920"/>
            <a:ext cx="934162" cy="315595"/>
          </a:xfrm>
          <a:prstGeom prst="roundRect">
            <a:avLst/>
          </a:prstGeom>
          <a:noFill/>
          <a:ln w="25400" cap="flat" cmpd="sng" algn="ctr">
            <a:noFill/>
            <a:prstDash val="solid"/>
          </a:ln>
          <a:effectLst/>
        </p:spPr>
        <p:txBody>
          <a:bodyPr rtlCol="0" anchor="ctr"/>
          <a:lstStyle/>
          <a:p>
            <a:pPr algn="ctr">
              <a:lnSpc>
                <a:spcPts val="1000"/>
              </a:lnSpc>
              <a:spcAft>
                <a:spcPts val="0"/>
              </a:spcAft>
            </a:pPr>
            <a:r>
              <a:rPr lang="en-US" altLang="ja-JP" sz="1000" dirty="0" smtClean="0">
                <a:solidFill>
                  <a:srgbClr val="000000"/>
                </a:solidFill>
                <a:latin typeface="Calibri"/>
              </a:rPr>
              <a:t>【</a:t>
            </a:r>
            <a:r>
              <a:rPr lang="ja-JP" altLang="en-US" sz="1000" dirty="0" smtClean="0">
                <a:solidFill>
                  <a:srgbClr val="000000"/>
                </a:solidFill>
                <a:latin typeface="Calibri"/>
              </a:rPr>
              <a:t>研修内容</a:t>
            </a:r>
            <a:r>
              <a:rPr lang="en-US" altLang="ja-JP" sz="1000" dirty="0" smtClean="0">
                <a:solidFill>
                  <a:srgbClr val="000000"/>
                </a:solidFill>
                <a:latin typeface="Calibri"/>
              </a:rPr>
              <a:t>】</a:t>
            </a:r>
            <a:endParaRPr lang="ja-JP" sz="1000" dirty="0">
              <a:effectLst/>
              <a:latin typeface="ＭＳ Ｐゴシック"/>
              <a:cs typeface="ＭＳ Ｐゴシック"/>
            </a:endParaRPr>
          </a:p>
        </p:txBody>
      </p:sp>
      <p:sp>
        <p:nvSpPr>
          <p:cNvPr id="9" name="円/楕円 8"/>
          <p:cNvSpPr/>
          <p:nvPr/>
        </p:nvSpPr>
        <p:spPr>
          <a:xfrm>
            <a:off x="5893829" y="2969244"/>
            <a:ext cx="622387" cy="1179835"/>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ja-JP" altLang="en-US" sz="1000" dirty="0" smtClean="0">
                <a:solidFill>
                  <a:schemeClr val="tx1"/>
                </a:solidFill>
              </a:rPr>
              <a:t>受</a:t>
            </a:r>
            <a:endParaRPr lang="en-US" altLang="ja-JP" sz="1000" dirty="0" smtClean="0">
              <a:solidFill>
                <a:schemeClr val="tx1"/>
              </a:solidFill>
            </a:endParaRPr>
          </a:p>
          <a:p>
            <a:pPr algn="ctr"/>
            <a:r>
              <a:rPr lang="ja-JP" altLang="en-US" sz="1000" dirty="0" smtClean="0">
                <a:solidFill>
                  <a:schemeClr val="tx1"/>
                </a:solidFill>
              </a:rPr>
              <a:t>講</a:t>
            </a:r>
            <a:endParaRPr lang="en-US" altLang="ja-JP" sz="1000" dirty="0" smtClean="0">
              <a:solidFill>
                <a:schemeClr val="tx1"/>
              </a:solidFill>
            </a:endParaRPr>
          </a:p>
          <a:p>
            <a:pPr algn="ctr"/>
            <a:r>
              <a:rPr lang="ja-JP" altLang="en-US" sz="1000" dirty="0" smtClean="0">
                <a:solidFill>
                  <a:schemeClr val="tx1"/>
                </a:solidFill>
              </a:rPr>
              <a:t>者</a:t>
            </a:r>
            <a:endParaRPr lang="ja-JP" altLang="en-US" sz="1000" dirty="0">
              <a:solidFill>
                <a:schemeClr val="tx1"/>
              </a:solidFill>
            </a:endParaRPr>
          </a:p>
        </p:txBody>
      </p:sp>
    </p:spTree>
    <p:extLst>
      <p:ext uri="{BB962C8B-B14F-4D97-AF65-F5344CB8AC3E}">
        <p14:creationId xmlns:p14="http://schemas.microsoft.com/office/powerpoint/2010/main" val="16370708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66"/>
        </a:solidFill>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txDef>
      <a:spPr>
        <a:solidFill>
          <a:srgbClr val="FFFF66"/>
        </a:solidFill>
        <a:ln w="12700">
          <a:solidFill>
            <a:schemeClr val="tx1"/>
          </a:solidFill>
        </a:ln>
      </a:spPr>
      <a:bodyPr vert="horz" lIns="91440" tIns="45720" rIns="91440" bIns="45720" rtlCol="0" anchor="ctr" anchorCtr="0">
        <a:noAutofit/>
      </a:bodyPr>
      <a:lstStyle>
        <a:defPPr>
          <a:spcBef>
            <a:spcPct val="20000"/>
          </a:spcBef>
          <a:defRPr kumimoji="1" i="0" u="none" strike="noStrike" kern="1200" cap="none" spc="0" normalizeH="0" baseline="0" noProof="0" dirty="0" smtClean="0">
            <a:ln>
              <a:noFill/>
            </a:ln>
            <a:solidFill>
              <a:schemeClr val="tx1"/>
            </a:solidFill>
            <a:effectLst/>
            <a:uLnTx/>
            <a:uFillTx/>
            <a:latin typeface="HG丸ｺﾞｼｯｸM-PRO" pitchFamily="50" charset="-128"/>
            <a:ea typeface="HG丸ｺﾞｼｯｸM-PRO" pitchFamily="50" charset="-128"/>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3123</TotalTime>
  <Words>635</Words>
  <Application>Microsoft Office PowerPoint</Application>
  <PresentationFormat>画面に合わせる (4:3)</PresentationFormat>
  <Paragraphs>305</Paragraphs>
  <Slides>6</Slides>
  <Notes>6</Notes>
  <HiddenSlides>0</HiddenSlides>
  <MMClips>0</MMClips>
  <ScaleCrop>false</ScaleCrop>
  <HeadingPairs>
    <vt:vector size="4" baseType="variant">
      <vt:variant>
        <vt:lpstr>テーマ</vt:lpstr>
      </vt:variant>
      <vt:variant>
        <vt:i4>1</vt:i4>
      </vt:variant>
      <vt:variant>
        <vt:lpstr>スライド タイトル</vt:lpstr>
      </vt:variant>
      <vt:variant>
        <vt:i4>6</vt:i4>
      </vt:variant>
    </vt:vector>
  </HeadingPairs>
  <TitlesOfParts>
    <vt:vector size="7" baseType="lpstr">
      <vt:lpstr>Office テーマ</vt:lpstr>
      <vt:lpstr>地域創生人材育成事業　平成29年度採択概要</vt:lpstr>
      <vt:lpstr>地域創生人材育成事業　平成29年度採択概要</vt:lpstr>
      <vt:lpstr>地域創生人材育成事業　平成29年度採択概要</vt:lpstr>
      <vt:lpstr>地域創生人材育成事業　平成29年度採択概要</vt:lpstr>
      <vt:lpstr>地域創生人材育成事業　平成29年度採択概要</vt:lpstr>
      <vt:lpstr>地域創生人材育成事業　平成29年度採択概要</vt:lpstr>
    </vt:vector>
  </TitlesOfParts>
  <Company>厚生労働省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雇用保険制度の概要</dc:title>
  <dc:creator>厚生労働省ネットワークシステム</dc:creator>
  <cp:lastModifiedBy>訓練企画室</cp:lastModifiedBy>
  <cp:revision>255</cp:revision>
  <cp:lastPrinted>2017-03-23T13:30:43Z</cp:lastPrinted>
  <dcterms:created xsi:type="dcterms:W3CDTF">2011-09-21T09:31:58Z</dcterms:created>
  <dcterms:modified xsi:type="dcterms:W3CDTF">2017-03-23T13:30:45Z</dcterms:modified>
</cp:coreProperties>
</file>