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6E11D-2A96-417D-8655-330C5D872022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867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40" y="9440867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4326-9AD1-46E0-B4F0-8B6670DCA7F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799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0" y="4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4F25E-FF25-4D42-8224-2935F0068171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5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0" y="944065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EAD9A-F791-4335-A05D-942A135F91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322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A4ACD-7AA6-4432-A9EE-718601BB3419}" type="datetimeFigureOut">
              <a:rPr kumimoji="1" lang="ja-JP" altLang="en-US" smtClean="0"/>
              <a:pPr/>
              <a:t>2016/2/26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5450A-9F30-456F-B085-D32ED41965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四角形吹き出し 57"/>
          <p:cNvSpPr/>
          <p:nvPr/>
        </p:nvSpPr>
        <p:spPr>
          <a:xfrm>
            <a:off x="221099" y="4437112"/>
            <a:ext cx="3833812" cy="1160255"/>
          </a:xfrm>
          <a:prstGeom prst="wedgeRectCallout">
            <a:avLst>
              <a:gd name="adj1" fmla="val -21794"/>
              <a:gd name="adj2" fmla="val -111279"/>
            </a:avLst>
          </a:prstGeom>
          <a:solidFill>
            <a:srgbClr val="CCFFCC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600" dirty="0" smtClean="0">
                <a:solidFill>
                  <a:schemeClr val="tx1"/>
                </a:solidFill>
              </a:rPr>
              <a:t>小児</a:t>
            </a:r>
            <a:r>
              <a:rPr lang="ja-JP" altLang="en-US" sz="1600" dirty="0" smtClean="0">
                <a:solidFill>
                  <a:schemeClr val="tx1"/>
                </a:solidFill>
              </a:rPr>
              <a:t>に対する以下の情報を収集、評価、分析するためのデータベースを構築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marL="273050" indent="-952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1600" dirty="0" smtClean="0">
                <a:solidFill>
                  <a:schemeClr val="tx1"/>
                </a:solidFill>
              </a:rPr>
              <a:t>医薬品の投与量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marL="273050" indent="-952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1600" dirty="0" smtClean="0">
                <a:solidFill>
                  <a:schemeClr val="tx1"/>
                </a:solidFill>
              </a:rPr>
              <a:t>医薬品の投与方法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marL="273050" indent="-952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1600" dirty="0" smtClean="0">
                <a:solidFill>
                  <a:schemeClr val="tx1"/>
                </a:solidFill>
              </a:rPr>
              <a:t>副作用等発現状況　等　</a:t>
            </a:r>
            <a:endParaRPr lang="en-US" altLang="ja-JP" sz="1600" dirty="0" smtClean="0">
              <a:solidFill>
                <a:schemeClr val="tx1"/>
              </a:solidFill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-26873" y="0"/>
            <a:ext cx="9170873" cy="792632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 smtClean="0"/>
              <a:t>　　　　　　　</a:t>
            </a:r>
            <a:r>
              <a:rPr lang="ja-JP" altLang="en-US" sz="2400" b="1" dirty="0" smtClean="0"/>
              <a:t>「</a:t>
            </a:r>
            <a:r>
              <a:rPr lang="ja-JP" altLang="en-US" sz="2400" b="1" dirty="0"/>
              <a:t>小児</a:t>
            </a:r>
            <a:r>
              <a:rPr lang="ja-JP" altLang="en-US" sz="2400" b="1" dirty="0" smtClean="0"/>
              <a:t>と薬」　情報収集ネットワーク整備事業</a:t>
            </a:r>
            <a:r>
              <a:rPr lang="en-US" altLang="ja-JP" sz="2400" b="1" dirty="0" smtClean="0"/>
              <a:t/>
            </a:r>
            <a:br>
              <a:rPr lang="en-US" altLang="ja-JP" sz="2400" b="1" dirty="0" smtClean="0"/>
            </a:br>
            <a:r>
              <a:rPr lang="ja-JP" altLang="en-US" sz="2400" b="1" dirty="0" smtClean="0"/>
              <a:t>小児医療情報収集システム</a:t>
            </a:r>
            <a:endParaRPr lang="ja-JP" altLang="en-US" sz="2400" b="1" dirty="0"/>
          </a:p>
        </p:txBody>
      </p:sp>
      <p:pic>
        <p:nvPicPr>
          <p:cNvPr id="205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45021"/>
            <a:ext cx="490539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正方形/長方形 15"/>
          <p:cNvSpPr/>
          <p:nvPr/>
        </p:nvSpPr>
        <p:spPr>
          <a:xfrm>
            <a:off x="755577" y="188640"/>
            <a:ext cx="963612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+mn-ea"/>
                <a:ea typeface="+mn-ea"/>
              </a:rPr>
              <a:t>厚生労働省　</a:t>
            </a:r>
            <a:endParaRPr lang="ja-JP" altLang="en-US" sz="1200" dirty="0">
              <a:latin typeface="+mn-lt"/>
              <a:ea typeface="+mn-ea"/>
            </a:endParaRPr>
          </a:p>
        </p:txBody>
      </p:sp>
      <p:sp>
        <p:nvSpPr>
          <p:cNvPr id="66" name="円/楕円 65"/>
          <p:cNvSpPr/>
          <p:nvPr/>
        </p:nvSpPr>
        <p:spPr>
          <a:xfrm>
            <a:off x="365114" y="1048997"/>
            <a:ext cx="3493845" cy="3003770"/>
          </a:xfrm>
          <a:prstGeom prst="ellipse">
            <a:avLst/>
          </a:prstGeom>
          <a:noFill/>
          <a:ln w="381000">
            <a:gradFill flip="none" rotWithShape="1">
              <a:gsLst>
                <a:gs pos="0">
                  <a:srgbClr val="FFFFCC"/>
                </a:gs>
                <a:gs pos="50000">
                  <a:srgbClr val="FFFF99">
                    <a:alpha val="50000"/>
                  </a:srgbClr>
                </a:gs>
                <a:gs pos="100000">
                  <a:srgbClr val="FFC000"/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pSp>
        <p:nvGrpSpPr>
          <p:cNvPr id="2" name="グループ化 42"/>
          <p:cNvGrpSpPr>
            <a:grpSpLocks/>
          </p:cNvGrpSpPr>
          <p:nvPr/>
        </p:nvGrpSpPr>
        <p:grpSpPr bwMode="auto">
          <a:xfrm>
            <a:off x="1157202" y="1625062"/>
            <a:ext cx="1932413" cy="1838080"/>
            <a:chOff x="1436331" y="2066960"/>
            <a:chExt cx="2863762" cy="2411535"/>
          </a:xfrm>
        </p:grpSpPr>
        <p:pic>
          <p:nvPicPr>
            <p:cNvPr id="86" name="Picture 7" descr="C:\Users\TDOMI\AppData\Local\Microsoft\Windows\Temporary Internet Files\Content.IE5\PZA43NQV\MC900183432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36331" y="2066960"/>
              <a:ext cx="2375026" cy="24115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7" name="Picture 17" descr="C:\Users\TDOMI\AppData\Local\Microsoft\Windows\Temporary Internet Files\Content.IE5\CTBVOFOZ\MC900233946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04982" y="3045394"/>
              <a:ext cx="1195111" cy="1348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3" name="テキスト ボックス 26"/>
          <p:cNvSpPr txBox="1">
            <a:spLocks noChangeArrowheads="1"/>
          </p:cNvSpPr>
          <p:nvPr/>
        </p:nvSpPr>
        <p:spPr bwMode="auto">
          <a:xfrm>
            <a:off x="1013186" y="1769078"/>
            <a:ext cx="2160241" cy="307777"/>
          </a:xfrm>
          <a:prstGeom prst="rect">
            <a:avLst/>
          </a:prstGeom>
          <a:noFill/>
          <a:ln w="50800" cmpd="dbl">
            <a:solidFill>
              <a:srgbClr val="FF5050"/>
            </a:solidFill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algn="ctr"/>
            <a:r>
              <a:rPr lang="ja-JP" altLang="en-US" sz="1400" b="1" dirty="0" smtClean="0">
                <a:latin typeface="Calibri" pitchFamily="34" charset="0"/>
              </a:rPr>
              <a:t>国立成育医療研究センター</a:t>
            </a:r>
            <a:endParaRPr lang="ja-JP" altLang="en-US" sz="1400" b="1" dirty="0">
              <a:latin typeface="Calibri" pitchFamily="34" charset="0"/>
            </a:endParaRPr>
          </a:p>
        </p:txBody>
      </p:sp>
      <p:sp>
        <p:nvSpPr>
          <p:cNvPr id="74" name="テキスト ボックス 32"/>
          <p:cNvSpPr txBox="1">
            <a:spLocks noChangeArrowheads="1"/>
          </p:cNvSpPr>
          <p:nvPr/>
        </p:nvSpPr>
        <p:spPr bwMode="auto">
          <a:xfrm>
            <a:off x="1259632" y="3212976"/>
            <a:ext cx="168623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Calibri" pitchFamily="34" charset="0"/>
              </a:rPr>
              <a:t>医薬品の投与量、投与方法、副作用発現状況などの共有</a:t>
            </a:r>
          </a:p>
        </p:txBody>
      </p:sp>
      <p:sp>
        <p:nvSpPr>
          <p:cNvPr id="35" name="円/楕円 34"/>
          <p:cNvSpPr/>
          <p:nvPr/>
        </p:nvSpPr>
        <p:spPr>
          <a:xfrm>
            <a:off x="365114" y="1048997"/>
            <a:ext cx="3493845" cy="3003770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pic>
        <p:nvPicPr>
          <p:cNvPr id="67" name="Picture 4" descr="C:\Users\TDOMI\AppData\Local\Microsoft\Windows\Temporary Internet Files\Content.IE5\CTBVOFOZ\MC90023666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33267" y="836712"/>
            <a:ext cx="656711" cy="57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4" descr="C:\Users\TDOMI\AppData\Local\Microsoft\Windows\Temporary Internet Files\Content.IE5\CTBVOFOZ\MC90023666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100" y="1481045"/>
            <a:ext cx="656711" cy="57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4" descr="C:\Users\TDOMI\AppData\Local\Microsoft\Windows\Temporary Internet Files\Content.IE5\CTBVOFOZ\MC90023666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3176" y="1695132"/>
            <a:ext cx="657783" cy="57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4" descr="C:\Users\TDOMI\AppData\Local\Microsoft\Windows\Temporary Internet Files\Content.IE5\CTBVOFOZ\MC90023666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028913"/>
            <a:ext cx="657783" cy="57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4" descr="C:\Users\TDOMI\AppData\Local\Microsoft\Windows\Temporary Internet Files\Content.IE5\CTBVOFOZ\MC90023666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3427" y="3137230"/>
            <a:ext cx="723132" cy="630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19" descr="C:\Users\TDOMI\AppData\Local\Microsoft\Windows\Temporary Internet Files\Content.IE5\XBSXZDFH\MC90018598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114" y="1697069"/>
            <a:ext cx="554936" cy="62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" name="Picture 21" descr="C:\Users\TDOMI\AppData\Local\Microsoft\Windows\Temporary Internet Files\Content.IE5\CTBVOFOZ\MC900281291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21300" y="1048998"/>
            <a:ext cx="642783" cy="510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22" descr="C:\Users\TDOMI\AppData\Local\Microsoft\Windows\Temporary Internet Files\Content.IE5\ADV5CF2Q\MC900281042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36748" y="1936749"/>
            <a:ext cx="397455" cy="52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Picture 24" descr="C:\Users\TDOMI\AppData\Local\Microsoft\Windows\Temporary Internet Files\Content.IE5\XBSXZDFH\MC900281066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73426" y="3569278"/>
            <a:ext cx="725275" cy="46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25" descr="C:\Users\TDOMI\AppData\Local\Microsoft\Windows\Temporary Internet Files\Content.IE5\XBSXZDFH\MC900281053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7123" y="3353254"/>
            <a:ext cx="500300" cy="47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" name="左右矢印 80"/>
          <p:cNvSpPr/>
          <p:nvPr/>
        </p:nvSpPr>
        <p:spPr>
          <a:xfrm rot="1603575">
            <a:off x="751329" y="2006484"/>
            <a:ext cx="808836" cy="308547"/>
          </a:xfrm>
          <a:prstGeom prst="leftRightArrow">
            <a:avLst>
              <a:gd name="adj1" fmla="val 50000"/>
              <a:gd name="adj2" fmla="val 71951"/>
            </a:avLst>
          </a:prstGeom>
          <a:solidFill>
            <a:srgbClr val="FF7C80">
              <a:alpha val="65000"/>
            </a:srgb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2" name="左右矢印 81"/>
          <p:cNvSpPr/>
          <p:nvPr/>
        </p:nvSpPr>
        <p:spPr>
          <a:xfrm rot="5400000">
            <a:off x="1728436" y="1413867"/>
            <a:ext cx="578374" cy="280683"/>
          </a:xfrm>
          <a:prstGeom prst="leftRightArrow">
            <a:avLst>
              <a:gd name="adj1" fmla="val 50000"/>
              <a:gd name="adj2" fmla="val 65765"/>
            </a:avLst>
          </a:prstGeom>
          <a:solidFill>
            <a:srgbClr val="FF7C80">
              <a:alpha val="65000"/>
            </a:srgb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3" name="左右矢印 82"/>
          <p:cNvSpPr/>
          <p:nvPr/>
        </p:nvSpPr>
        <p:spPr>
          <a:xfrm rot="20021842">
            <a:off x="680578" y="2923368"/>
            <a:ext cx="728488" cy="294027"/>
          </a:xfrm>
          <a:prstGeom prst="leftRightArrow">
            <a:avLst>
              <a:gd name="adj1" fmla="val 50000"/>
              <a:gd name="adj2" fmla="val 71951"/>
            </a:avLst>
          </a:prstGeom>
          <a:solidFill>
            <a:srgbClr val="FF7C80">
              <a:alpha val="65000"/>
            </a:srgb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4" name="左右矢印 83"/>
          <p:cNvSpPr/>
          <p:nvPr/>
        </p:nvSpPr>
        <p:spPr>
          <a:xfrm rot="19581758">
            <a:off x="2618807" y="2026024"/>
            <a:ext cx="760627" cy="307337"/>
          </a:xfrm>
          <a:prstGeom prst="leftRightArrow">
            <a:avLst>
              <a:gd name="adj1" fmla="val 50000"/>
              <a:gd name="adj2" fmla="val 71951"/>
            </a:avLst>
          </a:prstGeom>
          <a:solidFill>
            <a:srgbClr val="FF7C80">
              <a:alpha val="65000"/>
            </a:srgb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5" name="左右矢印 84"/>
          <p:cNvSpPr/>
          <p:nvPr/>
        </p:nvSpPr>
        <p:spPr>
          <a:xfrm rot="1562778">
            <a:off x="2698516" y="2914262"/>
            <a:ext cx="692063" cy="292817"/>
          </a:xfrm>
          <a:prstGeom prst="leftRightArrow">
            <a:avLst>
              <a:gd name="adj1" fmla="val 50000"/>
              <a:gd name="adj2" fmla="val 71951"/>
            </a:avLst>
          </a:prstGeom>
          <a:solidFill>
            <a:srgbClr val="FF7C80">
              <a:alpha val="65000"/>
            </a:srgb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6" name="コンテンツ プレースホルダ 2"/>
          <p:cNvSpPr txBox="1">
            <a:spLocks/>
          </p:cNvSpPr>
          <p:nvPr/>
        </p:nvSpPr>
        <p:spPr>
          <a:xfrm>
            <a:off x="209934" y="5805264"/>
            <a:ext cx="2180044" cy="980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2000" tIns="36000" rIns="72000" bIns="36000" numCol="1" spcCol="0" anchor="ctr" anchorCtr="0"/>
          <a:lstStyle/>
          <a:p>
            <a:pPr marL="180000" indent="-180000" fontAlgn="auto">
              <a:spcAft>
                <a:spcPts val="0"/>
              </a:spcAft>
              <a:buFont typeface="Wingdings" panose="05000000000000000000" pitchFamily="2" charset="2"/>
              <a:buChar char="u"/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小児用医薬品の</a:t>
            </a:r>
            <a:r>
              <a:rPr lang="ja-JP" altLang="en-US" sz="1600" dirty="0" smtClean="0">
                <a:solidFill>
                  <a:schemeClr val="tx1"/>
                </a:solidFill>
              </a:rPr>
              <a:t>開発</a:t>
            </a:r>
            <a:endParaRPr lang="en-US" altLang="ja-JP" sz="1600" dirty="0">
              <a:solidFill>
                <a:schemeClr val="tx1"/>
              </a:solidFill>
            </a:endParaRPr>
          </a:p>
          <a:p>
            <a:pPr marL="180000" indent="-180000" fontAlgn="auto">
              <a:spcAft>
                <a:spcPts val="0"/>
              </a:spcAft>
              <a:buFont typeface="Wingdings" panose="05000000000000000000" pitchFamily="2" charset="2"/>
              <a:buChar char="u"/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小児に </a:t>
            </a:r>
            <a:r>
              <a:rPr lang="ja-JP" altLang="en-US" sz="1600" dirty="0" smtClean="0">
                <a:solidFill>
                  <a:schemeClr val="tx1"/>
                </a:solidFill>
              </a:rPr>
              <a:t>関する</a:t>
            </a:r>
            <a:r>
              <a:rPr lang="ja-JP" altLang="en-US" sz="1600" dirty="0">
                <a:solidFill>
                  <a:schemeClr val="tx1"/>
                </a:solidFill>
              </a:rPr>
              <a:t>安全性情報の添付</a:t>
            </a:r>
            <a:r>
              <a:rPr lang="ja-JP" altLang="en-US" sz="1600" dirty="0">
                <a:solidFill>
                  <a:schemeClr val="tx1"/>
                </a:solidFill>
              </a:rPr>
              <a:t>文書への追加</a:t>
            </a:r>
            <a:endParaRPr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437122" y="5589240"/>
            <a:ext cx="1152128" cy="216024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円/楕円 37"/>
          <p:cNvSpPr/>
          <p:nvPr/>
        </p:nvSpPr>
        <p:spPr>
          <a:xfrm>
            <a:off x="2376264" y="5949281"/>
            <a:ext cx="1907704" cy="79208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子どもに、より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安心・安全な医療の提供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2339752" y="5949281"/>
            <a:ext cx="216024" cy="792088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1" name="ホームベース 40"/>
          <p:cNvSpPr/>
          <p:nvPr/>
        </p:nvSpPr>
        <p:spPr>
          <a:xfrm rot="5400000">
            <a:off x="4242887" y="1173644"/>
            <a:ext cx="685233" cy="67381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lIns="0" rIns="0" rtlCol="0" anchor="ctr"/>
          <a:lstStyle/>
          <a:p>
            <a:pPr algn="ctr"/>
            <a:r>
              <a:rPr kumimoji="1" lang="ja-JP" altLang="en-US" sz="1200" dirty="0" smtClean="0"/>
              <a:t>１．収集</a:t>
            </a:r>
            <a:endParaRPr kumimoji="1" lang="ja-JP" altLang="en-US" sz="1200" dirty="0"/>
          </a:p>
        </p:txBody>
      </p:sp>
      <p:sp>
        <p:nvSpPr>
          <p:cNvPr id="42" name="ホームベース 41"/>
          <p:cNvSpPr/>
          <p:nvPr/>
        </p:nvSpPr>
        <p:spPr>
          <a:xfrm rot="5400000">
            <a:off x="4249814" y="1897549"/>
            <a:ext cx="685233" cy="67381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ja-JP" altLang="en-US" sz="1200" dirty="0"/>
              <a:t>２</a:t>
            </a:r>
            <a:r>
              <a:rPr kumimoji="1" lang="ja-JP" altLang="en-US" sz="1200" dirty="0" smtClean="0"/>
              <a:t>．検索</a:t>
            </a:r>
            <a:endParaRPr kumimoji="1" lang="ja-JP" altLang="en-US" sz="1200" dirty="0"/>
          </a:p>
        </p:txBody>
      </p:sp>
      <p:sp>
        <p:nvSpPr>
          <p:cNvPr id="43" name="ホームベース 42"/>
          <p:cNvSpPr/>
          <p:nvPr/>
        </p:nvSpPr>
        <p:spPr>
          <a:xfrm rot="5400000">
            <a:off x="4246349" y="2600668"/>
            <a:ext cx="685233" cy="67381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200" dirty="0" smtClean="0"/>
              <a:t>３．抽出</a:t>
            </a:r>
            <a:endParaRPr kumimoji="1" lang="ja-JP" altLang="en-US" sz="1200" dirty="0"/>
          </a:p>
        </p:txBody>
      </p:sp>
      <p:sp>
        <p:nvSpPr>
          <p:cNvPr id="44" name="ホームベース 43"/>
          <p:cNvSpPr/>
          <p:nvPr/>
        </p:nvSpPr>
        <p:spPr>
          <a:xfrm rot="5400000">
            <a:off x="4242884" y="3303789"/>
            <a:ext cx="685233" cy="67381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ja-JP" altLang="en-US" sz="1200" dirty="0"/>
              <a:t>４．変換</a:t>
            </a:r>
          </a:p>
        </p:txBody>
      </p:sp>
      <p:sp>
        <p:nvSpPr>
          <p:cNvPr id="45" name="ホームベース 44"/>
          <p:cNvSpPr/>
          <p:nvPr/>
        </p:nvSpPr>
        <p:spPr>
          <a:xfrm rot="5400000">
            <a:off x="4239419" y="4017299"/>
            <a:ext cx="685233" cy="67381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200" dirty="0" smtClean="0"/>
              <a:t>５．解析</a:t>
            </a:r>
            <a:endParaRPr kumimoji="1" lang="ja-JP" altLang="en-US" sz="1200" dirty="0"/>
          </a:p>
        </p:txBody>
      </p:sp>
      <p:sp>
        <p:nvSpPr>
          <p:cNvPr id="46" name="ホームベース 45"/>
          <p:cNvSpPr/>
          <p:nvPr/>
        </p:nvSpPr>
        <p:spPr>
          <a:xfrm rot="5400000">
            <a:off x="4246347" y="4720422"/>
            <a:ext cx="685230" cy="67381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200" dirty="0" smtClean="0"/>
              <a:t>６．出力</a:t>
            </a:r>
            <a:endParaRPr kumimoji="1" lang="ja-JP" altLang="en-US" sz="1200" dirty="0"/>
          </a:p>
        </p:txBody>
      </p:sp>
      <p:sp>
        <p:nvSpPr>
          <p:cNvPr id="47" name="正方形/長方形 46"/>
          <p:cNvSpPr/>
          <p:nvPr/>
        </p:nvSpPr>
        <p:spPr>
          <a:xfrm>
            <a:off x="5176717" y="5858688"/>
            <a:ext cx="3925325" cy="7386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rIns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lang="ja-JP" altLang="en-US" sz="1400" dirty="0" smtClean="0"/>
              <a:t>今後の機能改良により期待されること</a:t>
            </a:r>
            <a:endParaRPr lang="en-US" altLang="ja-JP" sz="1400" dirty="0" smtClean="0"/>
          </a:p>
          <a:p>
            <a:pPr lvl="1"/>
            <a:r>
              <a:rPr lang="ja-JP" altLang="en-US" sz="1400" dirty="0" smtClean="0"/>
              <a:t>（</a:t>
            </a:r>
            <a:r>
              <a:rPr lang="ja-JP" altLang="en-US" sz="1400" dirty="0"/>
              <a:t>１）剤型変更情報の収集・利活用</a:t>
            </a:r>
            <a:endParaRPr lang="en-US" altLang="ja-JP" sz="1400" dirty="0"/>
          </a:p>
          <a:p>
            <a:pPr lvl="1"/>
            <a:r>
              <a:rPr lang="ja-JP" altLang="en-US" sz="1400" dirty="0"/>
              <a:t>（２）集計・レポートの種類</a:t>
            </a:r>
            <a:r>
              <a:rPr lang="ja-JP" altLang="en-US" sz="1400" dirty="0" smtClean="0"/>
              <a:t>充実</a:t>
            </a:r>
            <a:endParaRPr lang="ja-JP" altLang="en-US" sz="1400" dirty="0"/>
          </a:p>
        </p:txBody>
      </p:sp>
      <p:sp>
        <p:nvSpPr>
          <p:cNvPr id="48" name="正方形/長方形 47"/>
          <p:cNvSpPr/>
          <p:nvPr/>
        </p:nvSpPr>
        <p:spPr>
          <a:xfrm>
            <a:off x="5173393" y="1160443"/>
            <a:ext cx="3917790" cy="64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ja-JP" sz="1400" dirty="0" smtClean="0"/>
              <a:t>「問診」「病名」「処方・注射」「検査」</a:t>
            </a:r>
            <a:r>
              <a:rPr lang="ja-JP" altLang="en-US" sz="1400" dirty="0" smtClean="0"/>
              <a:t>のデータ収集</a:t>
            </a:r>
            <a:endParaRPr lang="en-US" altLang="ja-JP" sz="1400" dirty="0" smtClean="0"/>
          </a:p>
        </p:txBody>
      </p:sp>
      <p:sp>
        <p:nvSpPr>
          <p:cNvPr id="49" name="正方形/長方形 48"/>
          <p:cNvSpPr/>
          <p:nvPr/>
        </p:nvSpPr>
        <p:spPr>
          <a:xfrm>
            <a:off x="5169661" y="1891837"/>
            <a:ext cx="3931783" cy="64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 smtClean="0"/>
              <a:t>期間、問診、病名、処方名、検査値を組み合わせて検索</a:t>
            </a:r>
            <a:endParaRPr lang="en-US" altLang="ja-JP" sz="1400" dirty="0"/>
          </a:p>
        </p:txBody>
      </p:sp>
      <p:sp>
        <p:nvSpPr>
          <p:cNvPr id="50" name="正方形/長方形 49"/>
          <p:cNvSpPr/>
          <p:nvPr/>
        </p:nvSpPr>
        <p:spPr>
          <a:xfrm>
            <a:off x="5176721" y="2594697"/>
            <a:ext cx="3931783" cy="64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 smtClean="0"/>
              <a:t>検索該当患者の全データを、</a:t>
            </a:r>
            <a:r>
              <a:rPr lang="en-US" altLang="ja-JP" sz="1400" u="sng" dirty="0" smtClean="0"/>
              <a:t>XML</a:t>
            </a:r>
            <a:r>
              <a:rPr lang="ja-JP" altLang="en-US" sz="1400" u="sng" dirty="0" smtClean="0"/>
              <a:t>形式</a:t>
            </a:r>
            <a:r>
              <a:rPr lang="ja-JP" altLang="en-US" sz="1400" dirty="0" smtClean="0"/>
              <a:t>で抽出</a:t>
            </a:r>
            <a:endParaRPr lang="en-US" altLang="ja-JP" sz="1400" dirty="0"/>
          </a:p>
        </p:txBody>
      </p:sp>
      <p:sp>
        <p:nvSpPr>
          <p:cNvPr id="51" name="正方形/長方形 50"/>
          <p:cNvSpPr/>
          <p:nvPr/>
        </p:nvSpPr>
        <p:spPr>
          <a:xfrm>
            <a:off x="5173256" y="3297820"/>
            <a:ext cx="3931783" cy="64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３</a:t>
            </a:r>
            <a:r>
              <a:rPr lang="en-US" altLang="ja-JP" sz="1400" dirty="0"/>
              <a:t>.</a:t>
            </a:r>
            <a:r>
              <a:rPr lang="ja-JP" altLang="en-US" sz="1400" dirty="0" err="1"/>
              <a:t>で抽</a:t>
            </a:r>
            <a:r>
              <a:rPr lang="ja-JP" altLang="en-US" sz="1400" dirty="0"/>
              <a:t>出したデータを、 ５．で解析可能な形式に変換</a:t>
            </a:r>
            <a:endParaRPr lang="en-US" altLang="ja-JP" sz="1400" dirty="0"/>
          </a:p>
        </p:txBody>
      </p:sp>
      <p:sp>
        <p:nvSpPr>
          <p:cNvPr id="52" name="正方形/長方形 51"/>
          <p:cNvSpPr/>
          <p:nvPr/>
        </p:nvSpPr>
        <p:spPr>
          <a:xfrm>
            <a:off x="5159400" y="4011327"/>
            <a:ext cx="3931783" cy="64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 smtClean="0"/>
              <a:t>「薬剤⇔副作用」の関係性を自動評価</a:t>
            </a:r>
            <a:endParaRPr lang="en-US" altLang="ja-JP" sz="1400" dirty="0" smtClean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u="sng" dirty="0" smtClean="0"/>
              <a:t>所定の形式</a:t>
            </a:r>
            <a:r>
              <a:rPr lang="ja-JP" altLang="en-US" sz="1400" dirty="0" smtClean="0"/>
              <a:t>のデータセットを用いて実行</a:t>
            </a:r>
            <a:endParaRPr lang="en-US" altLang="ja-JP" sz="1400" dirty="0"/>
          </a:p>
        </p:txBody>
      </p:sp>
      <p:sp>
        <p:nvSpPr>
          <p:cNvPr id="53" name="正方形/長方形 52"/>
          <p:cNvSpPr/>
          <p:nvPr/>
        </p:nvSpPr>
        <p:spPr>
          <a:xfrm>
            <a:off x="5176717" y="4714450"/>
            <a:ext cx="3931783" cy="64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 smtClean="0"/>
              <a:t>５．の解析結果から、レポートの自動作成</a:t>
            </a:r>
            <a:endParaRPr lang="en-US" altLang="ja-JP" sz="1400" dirty="0"/>
          </a:p>
        </p:txBody>
      </p:sp>
      <p:sp>
        <p:nvSpPr>
          <p:cNvPr id="54" name="フローチャート: 端子 31"/>
          <p:cNvSpPr/>
          <p:nvPr/>
        </p:nvSpPr>
        <p:spPr>
          <a:xfrm>
            <a:off x="4248603" y="5420722"/>
            <a:ext cx="671183" cy="353291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248604" y="5420721"/>
            <a:ext cx="692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自動化</a:t>
            </a:r>
            <a:endParaRPr kumimoji="1" lang="ja-JP" altLang="en-US" sz="1200" dirty="0"/>
          </a:p>
        </p:txBody>
      </p:sp>
      <p:sp>
        <p:nvSpPr>
          <p:cNvPr id="56" name="ホームベース 55"/>
          <p:cNvSpPr/>
          <p:nvPr/>
        </p:nvSpPr>
        <p:spPr>
          <a:xfrm rot="5400000">
            <a:off x="4242882" y="5859959"/>
            <a:ext cx="685230" cy="673810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200" dirty="0" smtClean="0"/>
              <a:t>７．発展</a:t>
            </a:r>
            <a:endParaRPr kumimoji="1" lang="ja-JP" altLang="en-US" sz="1200" dirty="0"/>
          </a:p>
        </p:txBody>
      </p:sp>
      <p:sp>
        <p:nvSpPr>
          <p:cNvPr id="75" name="正方形/長方形 74"/>
          <p:cNvSpPr/>
          <p:nvPr/>
        </p:nvSpPr>
        <p:spPr>
          <a:xfrm>
            <a:off x="437123" y="3284984"/>
            <a:ext cx="3419684" cy="703760"/>
          </a:xfrm>
          <a:prstGeom prst="rect">
            <a:avLst/>
          </a:prstGeom>
          <a:noFill/>
          <a:ln>
            <a:noFill/>
          </a:ln>
        </p:spPr>
        <p:txBody>
          <a:bodyPr spcFirstLastPara="1" wrap="none">
            <a:prstTxWarp prst="textArchDow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日本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小児総合医療施設協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議会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加盟施設</a:t>
            </a:r>
            <a:r>
              <a:rPr lang="ja-JP" altLang="en-US" sz="2400" dirty="0" smtClean="0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rPr>
              <a:t>ネットワーク</a:t>
            </a:r>
            <a:endParaRPr lang="ja-JP" altLang="en-US" sz="2400" b="1" dirty="0">
              <a:ln w="635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2698</TotalTime>
  <Words>224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「小児と薬」事業実績報告資料平成24年度</dc:title>
  <dc:creator>栗山 猛</dc:creator>
  <cp:lastModifiedBy>Yasuko INOKUMA</cp:lastModifiedBy>
  <cp:revision>279</cp:revision>
  <cp:lastPrinted>2016-02-19T03:38:35Z</cp:lastPrinted>
  <dcterms:created xsi:type="dcterms:W3CDTF">2012-03-06T05:11:04Z</dcterms:created>
  <dcterms:modified xsi:type="dcterms:W3CDTF">2016-02-26T05:14:53Z</dcterms:modified>
</cp:coreProperties>
</file>