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6" r:id="rId5"/>
  </p:sldIdLst>
  <p:sldSz cx="9144000" cy="6858000" type="screen4x3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509B7"/>
    <a:srgbClr val="FF99FF"/>
    <a:srgbClr val="A9198A"/>
    <a:srgbClr val="B9FDB9"/>
    <a:srgbClr val="FBDEA3"/>
    <a:srgbClr val="46DE6A"/>
    <a:srgbClr val="33CCFF"/>
    <a:srgbClr val="FA2AD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16DA210-FB5B-4158-B5E0-FEB733F419BA}" styleName="スタイル (淡色)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DA37D80-6434-44D0-A028-1B22A696006F}" styleName="淡色スタイル 3 - アクセント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34559" autoAdjust="0"/>
    <p:restoredTop sz="86331" autoAdjust="0"/>
  </p:normalViewPr>
  <p:slideViewPr>
    <p:cSldViewPr>
      <p:cViewPr>
        <p:scale>
          <a:sx n="70" d="100"/>
          <a:sy n="70" d="100"/>
        </p:scale>
        <p:origin x="-2070" y="-1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55840" y="1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41C53E-A41E-43F8-9E28-F1F49B545A3D}" type="datetimeFigureOut">
              <a:rPr kumimoji="1" lang="ja-JP" altLang="en-US" smtClean="0"/>
              <a:pPr/>
              <a:t>2013/7/30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67288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0721" y="4721186"/>
            <a:ext cx="5445760" cy="44727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2" y="9440651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55840" y="9440651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17BC8E-2476-44C0-866A-722A254E0257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556770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F30F36-B6F2-4440-B717-34254A84F455}" type="datetime1">
              <a:rPr kumimoji="1" lang="ja-JP" altLang="en-US" smtClean="0"/>
              <a:pPr/>
              <a:t>2013/7/30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C55A0E-48EF-46F7-86E3-D79D233EE1BD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BC7D3-7126-4359-8B41-48F2E366EB42}" type="datetime1">
              <a:rPr kumimoji="1" lang="ja-JP" altLang="en-US" smtClean="0"/>
              <a:pPr/>
              <a:t>2013/7/30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C55A0E-48EF-46F7-86E3-D79D233EE1BD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A24C8-DB8B-4883-BD5D-EEFE74015B38}" type="datetime1">
              <a:rPr kumimoji="1" lang="ja-JP" altLang="en-US" smtClean="0"/>
              <a:pPr/>
              <a:t>2013/7/30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C55A0E-48EF-46F7-86E3-D79D233EE1BD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F6EDC-B1C2-49D1-BF71-3C10C63C6BE4}" type="datetime1">
              <a:rPr kumimoji="1" lang="ja-JP" altLang="en-US" smtClean="0"/>
              <a:pPr/>
              <a:t>2013/7/30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C55A0E-48EF-46F7-86E3-D79D233EE1BD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366B0-FDBE-4F39-8F2F-837EB721C1E6}" type="datetime1">
              <a:rPr kumimoji="1" lang="ja-JP" altLang="en-US" smtClean="0"/>
              <a:pPr/>
              <a:t>2013/7/30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C55A0E-48EF-46F7-86E3-D79D233EE1BD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24F9C-05F1-4198-A52D-2200CD44B8FD}" type="datetime1">
              <a:rPr kumimoji="1" lang="ja-JP" altLang="en-US" smtClean="0"/>
              <a:pPr/>
              <a:t>2013/7/30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C55A0E-48EF-46F7-86E3-D79D233EE1BD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D658A-5C9D-47BB-8026-2F41632D8A44}" type="datetime1">
              <a:rPr kumimoji="1" lang="ja-JP" altLang="en-US" smtClean="0"/>
              <a:pPr/>
              <a:t>2013/7/30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C55A0E-48EF-46F7-86E3-D79D233EE1BD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ACB483-5A41-4000-B851-915D1FF21C55}" type="datetime1">
              <a:rPr kumimoji="1" lang="ja-JP" altLang="en-US" smtClean="0"/>
              <a:pPr/>
              <a:t>2013/7/30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C55A0E-48EF-46F7-86E3-D79D233EE1BD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961F6D-5EA6-48DE-B1DB-5B01DD3F2829}" type="datetime1">
              <a:rPr kumimoji="1" lang="ja-JP" altLang="en-US" smtClean="0"/>
              <a:pPr/>
              <a:t>2013/7/30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C55A0E-48EF-46F7-86E3-D79D233EE1BD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D9DC9-9FE9-4524-B479-2086E4C50CE7}" type="datetime1">
              <a:rPr kumimoji="1" lang="ja-JP" altLang="en-US" smtClean="0"/>
              <a:pPr/>
              <a:t>2013/7/30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C55A0E-48EF-46F7-86E3-D79D233EE1BD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D7C81-6AB8-4CEE-9BE4-DB43D7C1339C}" type="datetime1">
              <a:rPr kumimoji="1" lang="ja-JP" altLang="en-US" smtClean="0"/>
              <a:pPr/>
              <a:t>2013/7/30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C55A0E-48EF-46F7-86E3-D79D233EE1BD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6A07D6-E086-4CE9-9A2E-906B356C2F06}" type="datetime1">
              <a:rPr kumimoji="1" lang="ja-JP" altLang="en-US" smtClean="0"/>
              <a:pPr/>
              <a:t>2013/7/30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C55A0E-48EF-46F7-86E3-D79D233EE1BD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直線コネクタ 5"/>
          <p:cNvCxnSpPr/>
          <p:nvPr/>
        </p:nvCxnSpPr>
        <p:spPr>
          <a:xfrm>
            <a:off x="0" y="538800"/>
            <a:ext cx="9144000" cy="0"/>
          </a:xfrm>
          <a:prstGeom prst="line">
            <a:avLst/>
          </a:prstGeom>
          <a:ln w="57150">
            <a:solidFill>
              <a:srgbClr val="33CC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テキスト ボックス 7"/>
          <p:cNvSpPr txBox="1"/>
          <p:nvPr/>
        </p:nvSpPr>
        <p:spPr>
          <a:xfrm>
            <a:off x="124920" y="-56436"/>
            <a:ext cx="88842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200" dirty="0" smtClean="0">
                <a:latin typeface="ＤＦ特太ゴシック体" pitchFamily="49" charset="-128"/>
                <a:ea typeface="ＤＦ特太ゴシック体" pitchFamily="49" charset="-128"/>
              </a:rPr>
              <a:t>健康づくり大キャンペーン</a:t>
            </a:r>
            <a:endParaRPr kumimoji="1" lang="ja-JP" altLang="en-US" sz="3200" dirty="0">
              <a:latin typeface="ＤＦ特太ゴシック体" pitchFamily="49" charset="-128"/>
              <a:ea typeface="ＤＦ特太ゴシック体" pitchFamily="49" charset="-128"/>
            </a:endParaRPr>
          </a:p>
        </p:txBody>
      </p:sp>
      <p:sp>
        <p:nvSpPr>
          <p:cNvPr id="3" name="角丸四角形 2"/>
          <p:cNvSpPr/>
          <p:nvPr/>
        </p:nvSpPr>
        <p:spPr>
          <a:xfrm>
            <a:off x="392015" y="2027478"/>
            <a:ext cx="8352928" cy="2073122"/>
          </a:xfrm>
          <a:prstGeom prst="roundRect">
            <a:avLst>
              <a:gd name="adj" fmla="val 11400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ja-JP" altLang="en-US" sz="1600" dirty="0" smtClean="0">
                <a:latin typeface="ＭＳ ゴシック" pitchFamily="49" charset="-128"/>
                <a:ea typeface="ＭＳ ゴシック" pitchFamily="49" charset="-128"/>
              </a:rPr>
              <a:t>○</a:t>
            </a:r>
            <a:r>
              <a:rPr kumimoji="1" lang="en-US" altLang="ja-JP" sz="20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『</a:t>
            </a:r>
            <a:r>
              <a:rPr lang="ja-JP" altLang="en-US" sz="20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いきいき健康</a:t>
            </a:r>
            <a:r>
              <a:rPr kumimoji="1" lang="ja-JP" altLang="en-US" sz="20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大使</a:t>
            </a:r>
            <a:r>
              <a:rPr kumimoji="1" lang="en-US" altLang="ja-JP" sz="20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』</a:t>
            </a:r>
            <a:r>
              <a:rPr kumimoji="1" lang="ja-JP" altLang="en-US" sz="1600" dirty="0" smtClean="0">
                <a:latin typeface="ＭＳ ゴシック" pitchFamily="49" charset="-128"/>
                <a:ea typeface="ＭＳ ゴシック" pitchFamily="49" charset="-128"/>
              </a:rPr>
              <a:t>の任命</a:t>
            </a:r>
            <a:endParaRPr kumimoji="1" lang="en-US" altLang="ja-JP" sz="1600" dirty="0" smtClean="0"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ja-JP" altLang="en-US" sz="1600" dirty="0" smtClean="0">
                <a:latin typeface="ＭＳ ゴシック" pitchFamily="49" charset="-128"/>
                <a:ea typeface="ＭＳ ゴシック" pitchFamily="49" charset="-128"/>
              </a:rPr>
              <a:t>　→各界で活躍するタレントが、</a:t>
            </a:r>
            <a:r>
              <a:rPr lang="ja-JP" altLang="en-US" sz="16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各種健（検）診制度の枠を超えて各種イベントに参加</a:t>
            </a:r>
            <a:endParaRPr kumimoji="1" lang="en-US" altLang="ja-JP" sz="1600" dirty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endParaRPr lang="en-US" altLang="ja-JP" sz="300" dirty="0" smtClean="0"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ja-JP" altLang="en-US" sz="1600" dirty="0">
                <a:latin typeface="ＭＳ ゴシック" pitchFamily="49" charset="-128"/>
                <a:ea typeface="ＭＳ ゴシック" pitchFamily="49" charset="-128"/>
              </a:rPr>
              <a:t>○</a:t>
            </a:r>
            <a:r>
              <a:rPr lang="en-US" altLang="ja-JP" sz="2000" b="1" dirty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『</a:t>
            </a:r>
            <a:r>
              <a:rPr lang="ja-JP" altLang="en-US" sz="2000" b="1" dirty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健康増進普及</a:t>
            </a:r>
            <a:r>
              <a:rPr lang="ja-JP" altLang="en-US" sz="20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月間（９月）</a:t>
            </a:r>
            <a:r>
              <a:rPr lang="en-US" altLang="ja-JP" sz="20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』</a:t>
            </a:r>
            <a:r>
              <a:rPr lang="ja-JP" altLang="en-US" sz="1600" dirty="0" smtClean="0">
                <a:latin typeface="ＭＳ ゴシック" pitchFamily="49" charset="-128"/>
                <a:ea typeface="ＭＳ ゴシック" pitchFamily="49" charset="-128"/>
              </a:rPr>
              <a:t>の取組</a:t>
            </a:r>
            <a:endParaRPr lang="en-US" altLang="ja-JP" sz="1600" dirty="0" smtClean="0"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ja-JP" altLang="en-US" sz="1600" dirty="0">
                <a:latin typeface="ＭＳ ゴシック" pitchFamily="49" charset="-128"/>
                <a:ea typeface="ＭＳ ゴシック" pitchFamily="49" charset="-128"/>
              </a:rPr>
              <a:t>　</a:t>
            </a:r>
            <a:r>
              <a:rPr lang="ja-JP" altLang="en-US" sz="1600" dirty="0" smtClean="0">
                <a:latin typeface="ＭＳ ゴシック" pitchFamily="49" charset="-128"/>
                <a:ea typeface="ＭＳ ゴシック" pitchFamily="49" charset="-128"/>
              </a:rPr>
              <a:t>→９月、１０月に各自治体の創意工夫による各種イベントを実施</a:t>
            </a:r>
            <a:endParaRPr lang="en-US" altLang="ja-JP" sz="1600" dirty="0"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ja-JP" altLang="en-US" sz="1600" dirty="0" smtClean="0">
                <a:latin typeface="ＭＳ ゴシック" pitchFamily="49" charset="-128"/>
                <a:ea typeface="ＭＳ ゴシック" pitchFamily="49" charset="-128"/>
              </a:rPr>
              <a:t>　　１０月１９日に</a:t>
            </a:r>
            <a:r>
              <a:rPr lang="ja-JP" altLang="en-US" sz="1600" b="1" dirty="0" smtClean="0">
                <a:solidFill>
                  <a:srgbClr val="1509B7"/>
                </a:solidFill>
                <a:latin typeface="ＭＳ ゴシック" pitchFamily="49" charset="-128"/>
                <a:ea typeface="ＭＳ ゴシック" pitchFamily="49" charset="-128"/>
              </a:rPr>
              <a:t>長野県佐久市</a:t>
            </a:r>
            <a:r>
              <a:rPr lang="en-US" altLang="ja-JP" sz="1600" b="1" dirty="0" smtClean="0">
                <a:solidFill>
                  <a:srgbClr val="1509B7"/>
                </a:solidFill>
                <a:latin typeface="ＭＳ ゴシック" pitchFamily="49" charset="-128"/>
                <a:ea typeface="ＭＳ ゴシック" pitchFamily="49" charset="-128"/>
              </a:rPr>
              <a:t>×</a:t>
            </a:r>
            <a:r>
              <a:rPr lang="ja-JP" altLang="en-US" sz="1600" b="1" dirty="0" smtClean="0">
                <a:solidFill>
                  <a:srgbClr val="1509B7"/>
                </a:solidFill>
                <a:latin typeface="ＭＳ ゴシック" pitchFamily="49" charset="-128"/>
                <a:ea typeface="ＭＳ ゴシック" pitchFamily="49" charset="-128"/>
              </a:rPr>
              <a:t>厚生労働省のコラボイベント</a:t>
            </a:r>
            <a:r>
              <a:rPr lang="ja-JP" altLang="en-US" sz="1600" dirty="0" smtClean="0">
                <a:latin typeface="ＭＳ ゴシック" pitchFamily="49" charset="-128"/>
                <a:ea typeface="ＭＳ ゴシック" pitchFamily="49" charset="-128"/>
              </a:rPr>
              <a:t>を実施（別添）</a:t>
            </a:r>
            <a:endParaRPr lang="en-US" altLang="ja-JP" sz="1600" dirty="0" smtClean="0">
              <a:latin typeface="ＭＳ ゴシック" pitchFamily="49" charset="-128"/>
              <a:ea typeface="ＭＳ ゴシック" pitchFamily="49" charset="-128"/>
            </a:endParaRPr>
          </a:p>
          <a:p>
            <a:endParaRPr lang="en-US" altLang="ja-JP" sz="300" dirty="0"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ja-JP" altLang="en-US" sz="1600" dirty="0" smtClean="0">
                <a:latin typeface="ＭＳ ゴシック" pitchFamily="49" charset="-128"/>
                <a:ea typeface="ＭＳ ゴシック" pitchFamily="49" charset="-128"/>
              </a:rPr>
              <a:t>○</a:t>
            </a:r>
            <a:r>
              <a:rPr lang="en-US" altLang="ja-JP" sz="2000" b="1" dirty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『</a:t>
            </a:r>
            <a:r>
              <a:rPr lang="ja-JP" altLang="en-US" sz="2000" b="1" dirty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健康づくり推進本部</a:t>
            </a:r>
            <a:r>
              <a:rPr lang="en-US" altLang="ja-JP" sz="2000" b="1" dirty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』</a:t>
            </a:r>
            <a:r>
              <a:rPr lang="ja-JP" altLang="en-US" sz="1600" dirty="0" smtClean="0">
                <a:latin typeface="ＭＳ ゴシック" pitchFamily="49" charset="-128"/>
                <a:ea typeface="ＭＳ ゴシック" pitchFamily="49" charset="-128"/>
              </a:rPr>
              <a:t>の設置</a:t>
            </a:r>
            <a:endParaRPr lang="en-US" altLang="ja-JP" sz="1600" dirty="0" smtClean="0"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ja-JP" altLang="en-US" sz="1600" dirty="0" smtClean="0">
                <a:latin typeface="ＭＳ ゴシック" pitchFamily="49" charset="-128"/>
                <a:ea typeface="ＭＳ ゴシック" pitchFamily="49" charset="-128"/>
              </a:rPr>
              <a:t>　→</a:t>
            </a:r>
            <a:r>
              <a:rPr lang="ja-JP" altLang="en-US" sz="1600" dirty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厚生労働大臣を本部長とする省内横断的組織</a:t>
            </a:r>
            <a:r>
              <a:rPr lang="ja-JP" altLang="en-US" sz="1600" dirty="0">
                <a:latin typeface="ＭＳ ゴシック" pitchFamily="49" charset="-128"/>
                <a:ea typeface="ＭＳ ゴシック" pitchFamily="49" charset="-128"/>
              </a:rPr>
              <a:t>の</a:t>
            </a:r>
            <a:r>
              <a:rPr lang="ja-JP" altLang="en-US" sz="1600" dirty="0" smtClean="0">
                <a:latin typeface="ＭＳ ゴシック" pitchFamily="49" charset="-128"/>
                <a:ea typeface="ＭＳ ゴシック" pitchFamily="49" charset="-128"/>
              </a:rPr>
              <a:t>設置</a:t>
            </a:r>
            <a:endParaRPr lang="en-US" altLang="ja-JP" sz="1600" dirty="0" smtClean="0">
              <a:latin typeface="ＭＳ ゴシック" pitchFamily="49" charset="-128"/>
              <a:ea typeface="ＭＳ ゴシック" pitchFamily="49" charset="-128"/>
            </a:endParaRPr>
          </a:p>
          <a:p>
            <a:endParaRPr lang="en-US" altLang="ja-JP" sz="300" dirty="0"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31" name="角丸四角形 30"/>
          <p:cNvSpPr/>
          <p:nvPr/>
        </p:nvSpPr>
        <p:spPr>
          <a:xfrm>
            <a:off x="389114" y="4523940"/>
            <a:ext cx="8352928" cy="1549344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ja-JP" altLang="en-US" sz="1600" dirty="0" smtClean="0"/>
              <a:t>○「</a:t>
            </a:r>
            <a:r>
              <a:rPr kumimoji="1" lang="ja-JP" altLang="en-US" b="1" dirty="0" smtClean="0">
                <a:solidFill>
                  <a:srgbClr val="FF0000"/>
                </a:solidFill>
              </a:rPr>
              <a:t>政府広報</a:t>
            </a:r>
            <a:r>
              <a:rPr kumimoji="1" lang="ja-JP" altLang="en-US" dirty="0" smtClean="0">
                <a:solidFill>
                  <a:schemeClr val="tx1"/>
                </a:solidFill>
              </a:rPr>
              <a:t>」</a:t>
            </a:r>
            <a:r>
              <a:rPr kumimoji="1" lang="ja-JP" altLang="en-US" sz="1600" dirty="0" smtClean="0"/>
              <a:t>の実施を</a:t>
            </a:r>
            <a:r>
              <a:rPr kumimoji="1" lang="ja-JP" altLang="en-US" sz="1600" dirty="0" smtClean="0"/>
              <a:t>検討</a:t>
            </a:r>
            <a:endParaRPr kumimoji="1" lang="en-US" altLang="ja-JP" sz="1600" dirty="0" smtClean="0"/>
          </a:p>
          <a:p>
            <a:endParaRPr kumimoji="1" lang="en-US" altLang="ja-JP" sz="300" dirty="0" smtClean="0"/>
          </a:p>
          <a:p>
            <a:r>
              <a:rPr lang="ja-JP" altLang="en-US" sz="1600" dirty="0"/>
              <a:t>○「職場の健康診断実施強化月間（９月）」における職域での集中的な周知・</a:t>
            </a:r>
            <a:r>
              <a:rPr lang="ja-JP" altLang="en-US" sz="1600" dirty="0" smtClean="0"/>
              <a:t>啓発</a:t>
            </a:r>
            <a:endParaRPr lang="en-US" altLang="ja-JP" sz="1600" dirty="0" smtClean="0"/>
          </a:p>
          <a:p>
            <a:endParaRPr lang="ja-JP" altLang="en-US" sz="300" dirty="0"/>
          </a:p>
          <a:p>
            <a:r>
              <a:rPr lang="ja-JP" altLang="en-US" sz="1600" dirty="0"/>
              <a:t>○がん検診推進５０％全国大会（１０月）の開催</a:t>
            </a:r>
            <a:endParaRPr lang="en-US" altLang="ja-JP" sz="1600" dirty="0"/>
          </a:p>
          <a:p>
            <a:r>
              <a:rPr lang="ja-JP" altLang="en-US" sz="1600" dirty="0"/>
              <a:t>　</a:t>
            </a:r>
            <a:r>
              <a:rPr lang="ja-JP" altLang="en-US" sz="1600" dirty="0">
                <a:latin typeface="ＭＳ ゴシック" pitchFamily="49" charset="-128"/>
                <a:ea typeface="ＭＳ ゴシック" pitchFamily="49" charset="-128"/>
              </a:rPr>
              <a:t>→</a:t>
            </a:r>
            <a:r>
              <a:rPr lang="ja-JP" altLang="en-US" sz="1600" b="1" dirty="0">
                <a:solidFill>
                  <a:srgbClr val="FF0000"/>
                </a:solidFill>
              </a:rPr>
              <a:t>体験談コンテスト</a:t>
            </a:r>
            <a:r>
              <a:rPr lang="ja-JP" altLang="en-US" sz="1600" dirty="0"/>
              <a:t>最優秀賞受賞者の</a:t>
            </a:r>
            <a:r>
              <a:rPr lang="ja-JP" altLang="en-US" sz="1600" b="1" dirty="0">
                <a:solidFill>
                  <a:srgbClr val="FF0000"/>
                </a:solidFill>
              </a:rPr>
              <a:t>大臣</a:t>
            </a:r>
            <a:r>
              <a:rPr lang="ja-JP" altLang="en-US" sz="1600" b="1" dirty="0" smtClean="0">
                <a:solidFill>
                  <a:srgbClr val="FF0000"/>
                </a:solidFill>
              </a:rPr>
              <a:t>表彰</a:t>
            </a:r>
            <a:endParaRPr lang="en-US" altLang="ja-JP" sz="1600" b="1" dirty="0" smtClean="0">
              <a:solidFill>
                <a:srgbClr val="FF0000"/>
              </a:solidFill>
            </a:endParaRPr>
          </a:p>
          <a:p>
            <a:endParaRPr kumimoji="1" lang="en-US" altLang="ja-JP" sz="300" dirty="0" smtClean="0"/>
          </a:p>
          <a:p>
            <a:r>
              <a:rPr kumimoji="1" lang="ja-JP" altLang="en-US" sz="1600" dirty="0" smtClean="0"/>
              <a:t>○</a:t>
            </a:r>
            <a:r>
              <a:rPr kumimoji="1" lang="en-US" altLang="ja-JP" dirty="0" smtClean="0"/>
              <a:t>『</a:t>
            </a:r>
            <a:r>
              <a:rPr kumimoji="1" lang="ja-JP" altLang="en-US" b="1" dirty="0" smtClean="0">
                <a:solidFill>
                  <a:srgbClr val="FF0000"/>
                </a:solidFill>
              </a:rPr>
              <a:t>健康寿命を延ばそうアワード</a:t>
            </a:r>
            <a:r>
              <a:rPr kumimoji="1" lang="en-US" altLang="ja-JP" dirty="0" smtClean="0"/>
              <a:t>』</a:t>
            </a:r>
            <a:r>
              <a:rPr kumimoji="1" lang="ja-JP" altLang="en-US" sz="1600" dirty="0" smtClean="0"/>
              <a:t>による好事例の</a:t>
            </a:r>
            <a:r>
              <a:rPr kumimoji="1" lang="ja-JP" altLang="en-US" b="1" dirty="0" smtClean="0">
                <a:solidFill>
                  <a:srgbClr val="FF0000"/>
                </a:solidFill>
              </a:rPr>
              <a:t>大臣</a:t>
            </a:r>
            <a:r>
              <a:rPr kumimoji="1" lang="ja-JP" altLang="en-US" b="1" dirty="0" smtClean="0">
                <a:solidFill>
                  <a:srgbClr val="FF0000"/>
                </a:solidFill>
              </a:rPr>
              <a:t>表彰</a:t>
            </a:r>
            <a:endParaRPr kumimoji="1" lang="en-US" altLang="ja-JP" sz="300" b="1" dirty="0" smtClean="0">
              <a:solidFill>
                <a:srgbClr val="FF0000"/>
              </a:solidFill>
            </a:endParaRPr>
          </a:p>
          <a:p>
            <a:endParaRPr kumimoji="1" lang="en-US" altLang="ja-JP" sz="300" b="1" dirty="0" smtClean="0">
              <a:solidFill>
                <a:srgbClr val="FF0000"/>
              </a:solidFill>
            </a:endParaRPr>
          </a:p>
        </p:txBody>
      </p:sp>
      <p:sp>
        <p:nvSpPr>
          <p:cNvPr id="2" name="角丸四角形 1"/>
          <p:cNvSpPr/>
          <p:nvPr/>
        </p:nvSpPr>
        <p:spPr>
          <a:xfrm>
            <a:off x="494840" y="1697040"/>
            <a:ext cx="4927608" cy="360040"/>
          </a:xfrm>
          <a:prstGeom prst="roundRect">
            <a:avLst/>
          </a:prstGeom>
          <a:ln>
            <a:solidFill>
              <a:srgbClr val="00B050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 smtClean="0"/>
              <a:t>平成２５年秋</a:t>
            </a:r>
            <a:r>
              <a:rPr lang="ja-JP" altLang="en-US" b="1" dirty="0" smtClean="0"/>
              <a:t>（「健康増進普及月間（</a:t>
            </a:r>
            <a:r>
              <a:rPr kumimoji="1" lang="ja-JP" altLang="en-US" b="1" dirty="0" smtClean="0"/>
              <a:t>９月）」～）</a:t>
            </a:r>
            <a:endParaRPr kumimoji="1" lang="ja-JP" altLang="en-US" b="1" dirty="0"/>
          </a:p>
        </p:txBody>
      </p:sp>
      <p:sp>
        <p:nvSpPr>
          <p:cNvPr id="30" name="角丸四角形 29"/>
          <p:cNvSpPr/>
          <p:nvPr/>
        </p:nvSpPr>
        <p:spPr>
          <a:xfrm>
            <a:off x="494840" y="4193792"/>
            <a:ext cx="3995272" cy="360040"/>
          </a:xfrm>
          <a:prstGeom prst="roundRect">
            <a:avLst/>
          </a:prstGeom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 smtClean="0">
                <a:solidFill>
                  <a:schemeClr val="tx1"/>
                </a:solidFill>
              </a:rPr>
              <a:t>平成２５年度</a:t>
            </a:r>
            <a:r>
              <a:rPr lang="ja-JP" altLang="en-US" b="1" dirty="0" smtClean="0">
                <a:solidFill>
                  <a:schemeClr val="tx1"/>
                </a:solidFill>
              </a:rPr>
              <a:t>におけるその他の取組例</a:t>
            </a:r>
            <a:endParaRPr kumimoji="1" lang="en-US" altLang="ja-JP" b="1" dirty="0" smtClean="0">
              <a:solidFill>
                <a:schemeClr val="tx1"/>
              </a:solidFill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8172400" y="72175"/>
            <a:ext cx="720080" cy="369332"/>
          </a:xfrm>
          <a:prstGeom prst="rect">
            <a:avLst/>
          </a:prstGeom>
          <a:ln w="63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ja-JP" altLang="en-US" dirty="0"/>
              <a:t>別紙</a:t>
            </a:r>
            <a:endParaRPr kumimoji="1" lang="ja-JP" altLang="en-US" dirty="0"/>
          </a:p>
        </p:txBody>
      </p:sp>
      <p:sp>
        <p:nvSpPr>
          <p:cNvPr id="5" name="横巻き 4"/>
          <p:cNvSpPr/>
          <p:nvPr/>
        </p:nvSpPr>
        <p:spPr>
          <a:xfrm>
            <a:off x="179512" y="566096"/>
            <a:ext cx="8767560" cy="1152128"/>
          </a:xfrm>
          <a:prstGeom prst="horizontalScroll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601565" y="760055"/>
            <a:ext cx="430249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200" b="1" dirty="0" smtClean="0">
                <a:solidFill>
                  <a:srgbClr val="FF0000"/>
                </a:solidFill>
                <a:latin typeface="ＤＦ特太ゴシック体" pitchFamily="49" charset="-128"/>
                <a:ea typeface="ＤＦ特太ゴシック体" pitchFamily="49" charset="-128"/>
              </a:rPr>
              <a:t>『</a:t>
            </a:r>
            <a:r>
              <a:rPr lang="ja-JP" altLang="en-US" sz="2200" b="1" dirty="0" smtClean="0">
                <a:solidFill>
                  <a:srgbClr val="FF0000"/>
                </a:solidFill>
                <a:latin typeface="ＤＦ特太ゴシック体" pitchFamily="49" charset="-128"/>
                <a:ea typeface="ＤＦ特太ゴシック体" pitchFamily="49" charset="-128"/>
              </a:rPr>
              <a:t>いきいき健康大使</a:t>
            </a:r>
            <a:r>
              <a:rPr lang="en-US" altLang="ja-JP" sz="2200" b="1" dirty="0" smtClean="0">
                <a:solidFill>
                  <a:srgbClr val="FF0000"/>
                </a:solidFill>
                <a:latin typeface="ＤＦ特太ゴシック体" pitchFamily="49" charset="-128"/>
                <a:ea typeface="ＤＦ特太ゴシック体" pitchFamily="49" charset="-128"/>
              </a:rPr>
              <a:t>』</a:t>
            </a:r>
            <a:r>
              <a:rPr lang="ja-JP" altLang="en-US" sz="2200" b="1" dirty="0" smtClean="0">
                <a:solidFill>
                  <a:srgbClr val="FF0000"/>
                </a:solidFill>
                <a:latin typeface="ＤＦ特太ゴシック体" pitchFamily="49" charset="-128"/>
                <a:ea typeface="ＤＦ特太ゴシック体" pitchFamily="49" charset="-128"/>
              </a:rPr>
              <a:t>の任命</a:t>
            </a:r>
            <a:endParaRPr lang="en-US" altLang="ja-JP" sz="2200" b="1" dirty="0" smtClean="0">
              <a:solidFill>
                <a:srgbClr val="FF0000"/>
              </a:solidFill>
              <a:latin typeface="ＤＦ特太ゴシック体" pitchFamily="49" charset="-128"/>
              <a:ea typeface="ＤＦ特太ゴシック体" pitchFamily="49" charset="-128"/>
            </a:endParaRPr>
          </a:p>
          <a:p>
            <a:r>
              <a:rPr lang="en-US" altLang="ja-JP" sz="2200" b="1" dirty="0" smtClean="0">
                <a:solidFill>
                  <a:srgbClr val="FF0000"/>
                </a:solidFill>
                <a:latin typeface="ＤＦ特太ゴシック体" pitchFamily="49" charset="-128"/>
                <a:ea typeface="ＤＦ特太ゴシック体" pitchFamily="49" charset="-128"/>
              </a:rPr>
              <a:t>『</a:t>
            </a:r>
            <a:r>
              <a:rPr lang="ja-JP" altLang="en-US" sz="2200" b="1" dirty="0" smtClean="0">
                <a:solidFill>
                  <a:srgbClr val="FF0000"/>
                </a:solidFill>
                <a:latin typeface="ＤＦ特太ゴシック体" pitchFamily="49" charset="-128"/>
                <a:ea typeface="ＤＦ特太ゴシック体" pitchFamily="49" charset="-128"/>
              </a:rPr>
              <a:t>健康づくり推進本部</a:t>
            </a:r>
            <a:r>
              <a:rPr lang="en-US" altLang="ja-JP" sz="2200" b="1" dirty="0" smtClean="0">
                <a:solidFill>
                  <a:srgbClr val="FF0000"/>
                </a:solidFill>
                <a:latin typeface="ＤＦ特太ゴシック体" pitchFamily="49" charset="-128"/>
                <a:ea typeface="ＤＦ特太ゴシック体" pitchFamily="49" charset="-128"/>
              </a:rPr>
              <a:t>』</a:t>
            </a:r>
            <a:r>
              <a:rPr lang="ja-JP" altLang="en-US" sz="2200" b="1" dirty="0" smtClean="0">
                <a:solidFill>
                  <a:srgbClr val="FF0000"/>
                </a:solidFill>
                <a:latin typeface="ＤＦ特太ゴシック体" pitchFamily="49" charset="-128"/>
                <a:ea typeface="ＤＦ特太ゴシック体" pitchFamily="49" charset="-128"/>
              </a:rPr>
              <a:t>の設置</a:t>
            </a:r>
            <a:endParaRPr kumimoji="1" lang="ja-JP" altLang="en-US" sz="2200" b="1" dirty="0">
              <a:solidFill>
                <a:srgbClr val="FF0000"/>
              </a:solidFill>
              <a:latin typeface="ＤＦ特太ゴシック体" pitchFamily="49" charset="-128"/>
              <a:ea typeface="ＤＦ特太ゴシック体" pitchFamily="49" charset="-128"/>
            </a:endParaRPr>
          </a:p>
        </p:txBody>
      </p:sp>
      <p:sp>
        <p:nvSpPr>
          <p:cNvPr id="43" name="テキスト ボックス 42"/>
          <p:cNvSpPr txBox="1"/>
          <p:nvPr/>
        </p:nvSpPr>
        <p:spPr>
          <a:xfrm>
            <a:off x="4616712" y="1008898"/>
            <a:ext cx="408536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b="1" dirty="0" smtClean="0">
                <a:latin typeface="ＤＦ特太ゴシック体" pitchFamily="49" charset="-128"/>
                <a:ea typeface="ＤＦ特太ゴシック体" pitchFamily="49" charset="-128"/>
              </a:rPr>
              <a:t>を号令に健康づくり大キャンペーンを開始</a:t>
            </a:r>
            <a:endParaRPr lang="en-US" altLang="ja-JP" sz="1600" b="1" dirty="0" smtClean="0">
              <a:latin typeface="ＤＦ特太ゴシック体" pitchFamily="49" charset="-128"/>
              <a:ea typeface="ＤＦ特太ゴシック体" pitchFamily="49" charset="-128"/>
            </a:endParaRPr>
          </a:p>
        </p:txBody>
      </p:sp>
      <p:sp>
        <p:nvSpPr>
          <p:cNvPr id="9" name="下矢印 8"/>
          <p:cNvSpPr/>
          <p:nvPr/>
        </p:nvSpPr>
        <p:spPr>
          <a:xfrm>
            <a:off x="3492022" y="6141138"/>
            <a:ext cx="1800200" cy="216024"/>
          </a:xfrm>
          <a:prstGeom prst="down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/>
          <p:cNvSpPr/>
          <p:nvPr/>
        </p:nvSpPr>
        <p:spPr>
          <a:xfrm>
            <a:off x="1619672" y="6422272"/>
            <a:ext cx="6048672" cy="410864"/>
          </a:xfrm>
          <a:prstGeom prst="rect">
            <a:avLst/>
          </a:prstGeom>
          <a:noFill/>
          <a:ln>
            <a:solidFill>
              <a:srgbClr val="FF99FF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b="1" dirty="0" smtClean="0">
                <a:solidFill>
                  <a:srgbClr val="FF0000"/>
                </a:solidFill>
              </a:rPr>
              <a:t>平成２６年度</a:t>
            </a:r>
            <a:r>
              <a:rPr lang="ja-JP" altLang="en-US" b="1" dirty="0" smtClean="0">
                <a:solidFill>
                  <a:schemeClr val="tx1"/>
                </a:solidFill>
              </a:rPr>
              <a:t>もより一層効果的なキャンペーンを</a:t>
            </a:r>
            <a:r>
              <a:rPr lang="ja-JP" altLang="en-US" b="1" dirty="0">
                <a:solidFill>
                  <a:schemeClr val="tx1"/>
                </a:solidFill>
              </a:rPr>
              <a:t>展開</a:t>
            </a:r>
            <a:endParaRPr kumimoji="1" lang="ja-JP" alt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0893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2DA299AC048A4B8EA9C1D19079C1A3220009DDB15BBEA9114A91288B3BCDFBD5A9" ma:contentTypeVersion="2" ma:contentTypeDescription="" ma:contentTypeScope="" ma:versionID="9196a2fcbb701b0ae4919fe822899c91">
  <xsd:schema xmlns:xsd="http://www.w3.org/2001/XMLSchema" xmlns:p="http://schemas.microsoft.com/office/2006/metadata/properties" xmlns:ns2="8B97BE19-CDDD-400E-817A-CFDD13F7EC12" targetNamespace="http://schemas.microsoft.com/office/2006/metadata/properties" ma:root="true" ma:fieldsID="6dfb103be64c84caafc238fb89ca001b" ns2:_="">
    <xsd:import namespace="8B97BE19-CDDD-400E-817A-CFDD13F7EC12"/>
    <xsd:element name="properties">
      <xsd:complexType>
        <xsd:sequence>
          <xsd:element name="documentManagement">
            <xsd:complexType>
              <xsd:all>
                <xsd:element ref="ns2:ClassLarge" minOccurs="0"/>
                <xsd:element ref="ns2:ClassMedium" minOccurs="0"/>
                <xsd:element ref="ns2:ClassSmall" minOccurs="0"/>
                <xsd:element ref="ns2:GyoseiFile" minOccurs="0"/>
                <xsd:element ref="ns2:CreatedBy" minOccurs="0"/>
                <xsd:element ref="ns2:PreservationPeriod" minOccurs="0"/>
                <xsd:element ref="ns2:PreservationPeriodExpire" minOccurs="0"/>
                <xsd:element ref="ns2:CreatedDate" minOccurs="0"/>
                <xsd:element ref="ns2:FixationStatus" minOccurs="0"/>
                <xsd:element ref="ns2:EditorWithSpace" minOccurs="0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targetNamespace="8B97BE19-CDDD-400E-817A-CFDD13F7EC12" elementFormDefault="qualified">
    <xsd:import namespace="http://schemas.microsoft.com/office/2006/documentManagement/types"/>
    <xsd:element name="ClassLarge" ma:index="8" nillable="true" ma:displayName="大分類" ma:hidden="true" ma:internalName="ClassLarge" ma:readOnly="true">
      <xsd:simpleType>
        <xsd:restriction base="dms:Unknown"/>
      </xsd:simpleType>
    </xsd:element>
    <xsd:element name="ClassMedium" ma:index="9" nillable="true" ma:displayName="中分類" ma:hidden="true" ma:internalName="ClassMedium" ma:readOnly="true">
      <xsd:simpleType>
        <xsd:restriction base="dms:Unknown"/>
      </xsd:simpleType>
    </xsd:element>
    <xsd:element name="ClassSmall" ma:index="10" nillable="true" ma:displayName="小分類" ma:hidden="true" ma:internalName="ClassSmall" ma:readOnly="true">
      <xsd:simpleType>
        <xsd:restriction base="dms:Unknown"/>
      </xsd:simpleType>
    </xsd:element>
    <xsd:element name="GyoseiFile" ma:index="11" nillable="true" ma:displayName="行政文書ファイル名" ma:hidden="true" ma:internalName="GyoseiFile" ma:readOnly="true">
      <xsd:simpleType>
        <xsd:restriction base="dms:Unknown"/>
      </xsd:simpleType>
    </xsd:element>
    <xsd:element name="CreatedBy" ma:index="12" nillable="true" ma:displayName="作成課/係・作成者" ma:hidden="true" ma:internalName="CreatedBy" ma:readOnly="true">
      <xsd:simpleType>
        <xsd:restriction base="dms:Unknown"/>
      </xsd:simpleType>
    </xsd:element>
    <xsd:element name="PreservationPeriod" ma:index="13" nillable="true" ma:displayName="保存期間" ma:hidden="true" ma:internalName="PreservationPeriod" ma:readOnly="true">
      <xsd:simpleType>
        <xsd:restriction base="dms:Unknown"/>
      </xsd:simpleType>
    </xsd:element>
    <xsd:element name="PreservationPeriodExpire" ma:index="14" nillable="true" ma:displayName="保存期間満了時期" ma:format="DateOnly" ma:hidden="true" ma:internalName="PreservationPeriodExpire" ma:readOnly="true">
      <xsd:simpleType>
        <xsd:restriction base="dms:Unknown"/>
      </xsd:simpleType>
    </xsd:element>
    <xsd:element name="CreatedDate" ma:index="15" nillable="true" ma:displayName="作成年月日" ma:hidden="true" ma:internalName="CreatedDate" ma:readOnly="true">
      <xsd:simpleType>
        <xsd:restriction base="dms:Unknown"/>
      </xsd:simpleType>
    </xsd:element>
    <xsd:element name="FixationStatus" ma:index="16" nillable="true" ma:displayName="確定状況" ma:hidden="true" ma:internalName="FixationStatus" ma:readOnly="true">
      <xsd:simpleType>
        <xsd:restriction base="dms:Unknown"/>
      </xsd:simpleType>
    </xsd:element>
    <xsd:element name="EditorWithSpace" ma:index="18" nillable="true" ma:displayName="更新者　　　　　　" ma:hidden="true" ma:internalName="EditorWithSpace" ma:readOnly="tru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 ma:readOnly="true"/>
        <xsd:element ref="dc:title" minOccurs="0" maxOccurs="1" ma:index="17" ma:displayName="タイトル" ma:readOnly="tru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3.xml><?xml version="1.0" encoding="utf-8"?>
<p:properties xmlns:p="http://schemas.microsoft.com/office/2006/metadata/properties" xmlns:xsi="http://www.w3.org/2001/XMLSchema-instance">
  <documentManagement/>
</p:properties>
</file>

<file path=customXml/itemProps1.xml><?xml version="1.0" encoding="utf-8"?>
<ds:datastoreItem xmlns:ds="http://schemas.openxmlformats.org/officeDocument/2006/customXml" ds:itemID="{606A7E91-90AC-4A27-A6C0-D0FFD1C155F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0C5A499-66EB-48EE-8956-7F993DC2D25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B97BE19-CDDD-400E-817A-CFDD13F7EC12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customXml/itemProps3.xml><?xml version="1.0" encoding="utf-8"?>
<ds:datastoreItem xmlns:ds="http://schemas.openxmlformats.org/officeDocument/2006/customXml" ds:itemID="{37DCAD88-C01D-4253-855E-E54B942B579F}">
  <ds:schemaRefs>
    <ds:schemaRef ds:uri="8B97BE19-CDDD-400E-817A-CFDD13F7EC12"/>
    <ds:schemaRef ds:uri="http://schemas.microsoft.com/office/2006/documentManagement/types"/>
    <ds:schemaRef ds:uri="http://purl.org/dc/elements/1.1/"/>
    <ds:schemaRef ds:uri="http://purl.org/dc/terms/"/>
    <ds:schemaRef ds:uri="http://purl.org/dc/dcmitype/"/>
    <ds:schemaRef ds:uri="http://schemas.microsoft.com/office/2006/metadata/propertie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8916</TotalTime>
  <Words>107</Words>
  <Application>Microsoft Office PowerPoint</Application>
  <PresentationFormat>画面に合わせる (4:3)</PresentationFormat>
  <Paragraphs>25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テーマ</vt:lpstr>
      <vt:lpstr>PowerPoint プレゼンテーション</vt:lpstr>
    </vt:vector>
  </TitlesOfParts>
  <Company>厚生労働省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(個別目標)がん登録</dc:title>
  <dc:creator>厚生労働省ネットワークシステム</dc:creator>
  <cp:lastModifiedBy>厚生労働省ネットワークシステム</cp:lastModifiedBy>
  <cp:revision>704</cp:revision>
  <cp:lastPrinted>2013-07-30T02:26:46Z</cp:lastPrinted>
  <dcterms:created xsi:type="dcterms:W3CDTF">2011-08-18T06:02:56Z</dcterms:created>
  <dcterms:modified xsi:type="dcterms:W3CDTF">2013-07-30T05:41:41Z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0x0101002DA299AC048A4B8EA9C1D19079C1A3220009DDB15BBEA9114A91288B3BCDFBD5A9</vt:lpwstr>
  </property>
</Properties>
</file>