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734175" cy="98679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4" autoAdjust="0"/>
  </p:normalViewPr>
  <p:slideViewPr>
    <p:cSldViewPr showGuides="1">
      <p:cViewPr varScale="1">
        <p:scale>
          <a:sx n="101" d="100"/>
          <a:sy n="101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51EE9D9-2903-4CA7-929C-76A020B45BB8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797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7825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C7624B-2D27-4174-9CDF-11032940F1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67DCF61-6530-49B8-BAB0-289114FBE84A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67DCF61-6530-49B8-BAB0-289114FBE84A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7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FB5B-461B-4FDA-9C1A-1327E3AB9C61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9DB5-48D2-4FA8-A0A2-A09DE67E32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53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8B09-B5FB-4F86-B967-FA30ED9176C5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A818E-1D58-4E26-A67B-567DFDE612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40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4E2A-0C0F-40DE-AB95-0B1E254CDA9C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5595-3843-4388-9EC8-2576E15CA0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51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9FF1-7D78-4181-9A16-E877D4C5D97C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746C0-A015-4AF6-B25A-211AB7AE13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610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899B-37AB-4585-887B-D9C6E74FCAFA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4D62-7E83-4714-A011-D7298A795F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026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B186-8BDB-4825-AFF2-9B715CD4C5DB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6E6D-5FFF-4C7F-A81F-640940695F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88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459F-5B5F-4B95-8DB8-0FC66164D93E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FF33-9EF8-4F68-A858-21DEF5126F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312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D9A0C-F802-447E-A0FA-2BC2CF64D3EC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97BD8-6B4A-4832-9B69-A3E71C159A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2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A231-657C-4A7D-A3DC-8ED2FAD63B47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5179-F3D4-4D32-8310-97709C3B24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117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5F5C-296F-464E-8539-3DE525F42B16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5709-C5D0-47D6-BA7B-BE3E40A9C6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816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E6CE-53A9-4DD9-942F-48C95A887A2B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38BD-CC01-4A35-82D6-48DA17AF80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714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7C2001-5840-4092-954D-2FCAD8D6ADC1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258743-5AAD-400C-87E6-676CA34882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wmf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2.w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コネクタ 83"/>
          <p:cNvCxnSpPr/>
          <p:nvPr/>
        </p:nvCxnSpPr>
        <p:spPr>
          <a:xfrm>
            <a:off x="6791325" y="2833688"/>
            <a:ext cx="0" cy="11525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1548259" y="4272089"/>
            <a:ext cx="7488237" cy="2492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1544638" y="2806700"/>
            <a:ext cx="7491412" cy="122396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3077" name="図 77" descr="サーバ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2886075"/>
            <a:ext cx="4730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テキスト ボックス 54"/>
          <p:cNvSpPr txBox="1">
            <a:spLocks noChangeArrowheads="1"/>
          </p:cNvSpPr>
          <p:nvPr/>
        </p:nvSpPr>
        <p:spPr bwMode="auto">
          <a:xfrm>
            <a:off x="3354388" y="3578225"/>
            <a:ext cx="9858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3237" tIns="33237" rIns="33237" bIns="6647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サーバ</a:t>
            </a:r>
            <a:endParaRPr lang="en-US" altLang="ja-JP"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9" name="テキスト ボックス 38"/>
          <p:cNvSpPr txBox="1">
            <a:spLocks noChangeArrowheads="1"/>
          </p:cNvSpPr>
          <p:nvPr/>
        </p:nvSpPr>
        <p:spPr bwMode="auto">
          <a:xfrm>
            <a:off x="1616075" y="2886075"/>
            <a:ext cx="16144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●●大学サーバ室</a:t>
            </a:r>
          </a:p>
        </p:txBody>
      </p:sp>
      <p:sp>
        <p:nvSpPr>
          <p:cNvPr id="3080" name="Lock"/>
          <p:cNvSpPr>
            <a:spLocks noEditPoints="1" noChangeArrowheads="1"/>
          </p:cNvSpPr>
          <p:nvPr/>
        </p:nvSpPr>
        <p:spPr bwMode="auto">
          <a:xfrm>
            <a:off x="1384300" y="3590925"/>
            <a:ext cx="341313" cy="431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lnTo>
                  <a:pt x="93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右矢印 60"/>
          <p:cNvSpPr/>
          <p:nvPr/>
        </p:nvSpPr>
        <p:spPr>
          <a:xfrm rot="5400000">
            <a:off x="3455988" y="4291013"/>
            <a:ext cx="936625" cy="288925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082" name="テキスト ボックス 44"/>
          <p:cNvSpPr txBox="1">
            <a:spLocks noChangeArrowheads="1"/>
          </p:cNvSpPr>
          <p:nvPr/>
        </p:nvSpPr>
        <p:spPr bwMode="auto">
          <a:xfrm>
            <a:off x="4265613" y="4059238"/>
            <a:ext cx="39798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パスワード設定済み外部記憶媒体または閉域網ネットワーク</a:t>
            </a:r>
            <a:endParaRPr lang="en-US" altLang="ja-JP" sz="1000" dirty="0"/>
          </a:p>
        </p:txBody>
      </p:sp>
      <p:sp>
        <p:nvSpPr>
          <p:cNvPr id="41" name="角丸四角形吹き出し 40"/>
          <p:cNvSpPr/>
          <p:nvPr/>
        </p:nvSpPr>
        <p:spPr bwMode="auto">
          <a:xfrm>
            <a:off x="5011738" y="3213100"/>
            <a:ext cx="496887" cy="374650"/>
          </a:xfrm>
          <a:prstGeom prst="wedgeRoundRectCallout">
            <a:avLst>
              <a:gd name="adj1" fmla="val -61664"/>
              <a:gd name="adj2" fmla="val 6299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084" name="Picture 3" descr="C:\Users\nit\AppData\Local\Microsoft\Windows\Temporary Internet Files\Content.IE5\W647YWC8\MC9003797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67088"/>
            <a:ext cx="5603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7" descr="C:\喜多村ローカル\01-くりっぷあーと\MC90043256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25" y="3511550"/>
            <a:ext cx="403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テキスト ボックス 54"/>
          <p:cNvSpPr txBox="1">
            <a:spLocks noChangeArrowheads="1"/>
          </p:cNvSpPr>
          <p:nvPr/>
        </p:nvSpPr>
        <p:spPr bwMode="auto">
          <a:xfrm>
            <a:off x="4140200" y="28384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厚生労働省から提供されたデータ保存媒体は、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サーバ室内の施錠できる棚に保管</a:t>
            </a:r>
            <a:endParaRPr lang="en-US" altLang="ja-JP" sz="900" dirty="0"/>
          </a:p>
        </p:txBody>
      </p:sp>
      <p:pic>
        <p:nvPicPr>
          <p:cNvPr id="3087" name="図 101" descr="DVD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3308350"/>
            <a:ext cx="271463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テキスト ボックス 54"/>
          <p:cNvSpPr txBox="1">
            <a:spLocks noChangeArrowheads="1"/>
          </p:cNvSpPr>
          <p:nvPr/>
        </p:nvSpPr>
        <p:spPr bwMode="auto">
          <a:xfrm>
            <a:off x="1243013" y="4038600"/>
            <a:ext cx="18875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/>
              <a:t>入退室管理（記録あり）</a:t>
            </a:r>
            <a:endParaRPr lang="en-US" altLang="ja-JP" sz="1000"/>
          </a:p>
        </p:txBody>
      </p:sp>
      <p:sp>
        <p:nvSpPr>
          <p:cNvPr id="66" name="直方体 65"/>
          <p:cNvSpPr/>
          <p:nvPr/>
        </p:nvSpPr>
        <p:spPr>
          <a:xfrm>
            <a:off x="8534400" y="2887663"/>
            <a:ext cx="360363" cy="504825"/>
          </a:xfrm>
          <a:prstGeom prst="cube">
            <a:avLst>
              <a:gd name="adj" fmla="val 1970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700" dirty="0"/>
              <a:t>消去</a:t>
            </a:r>
            <a:endParaRPr lang="en-US" altLang="ja-JP" sz="700" dirty="0"/>
          </a:p>
          <a:p>
            <a:pPr algn="ctr" eaLnBrk="1" hangingPunct="1">
              <a:defRPr/>
            </a:pPr>
            <a:r>
              <a:rPr lang="ja-JP" altLang="en-US" sz="700" dirty="0"/>
              <a:t>ソフト</a:t>
            </a:r>
          </a:p>
        </p:txBody>
      </p:sp>
      <p:sp>
        <p:nvSpPr>
          <p:cNvPr id="3092" name="テキスト ボックス 44"/>
          <p:cNvSpPr txBox="1">
            <a:spLocks noChangeArrowheads="1"/>
          </p:cNvSpPr>
          <p:nvPr/>
        </p:nvSpPr>
        <p:spPr bwMode="auto">
          <a:xfrm>
            <a:off x="6938963" y="2887663"/>
            <a:ext cx="1368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サーバ内のデータは専用のデータ消去ソフトで完全削除</a:t>
            </a:r>
            <a:endParaRPr lang="en-US" altLang="ja-JP" sz="900" dirty="0"/>
          </a:p>
        </p:txBody>
      </p:sp>
      <p:sp>
        <p:nvSpPr>
          <p:cNvPr id="3093" name="テキスト ボックス 4"/>
          <p:cNvSpPr txBox="1">
            <a:spLocks noChangeArrowheads="1"/>
          </p:cNvSpPr>
          <p:nvPr/>
        </p:nvSpPr>
        <p:spPr bwMode="auto">
          <a:xfrm>
            <a:off x="34925" y="34925"/>
            <a:ext cx="9509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別添</a:t>
            </a:r>
            <a:r>
              <a:rPr lang="en-US" altLang="ja-JP" sz="1800"/>
              <a:t>2-1</a:t>
            </a:r>
            <a:endParaRPr lang="ja-JP" altLang="en-US" sz="1800"/>
          </a:p>
        </p:txBody>
      </p:sp>
      <p:sp>
        <p:nvSpPr>
          <p:cNvPr id="6" name="角丸四角形 5"/>
          <p:cNvSpPr/>
          <p:nvPr/>
        </p:nvSpPr>
        <p:spPr>
          <a:xfrm>
            <a:off x="684213" y="560388"/>
            <a:ext cx="7778750" cy="2009775"/>
          </a:xfrm>
          <a:prstGeom prst="roundRect">
            <a:avLst>
              <a:gd name="adj" fmla="val 77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＜想定する利用形態＞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データは、申出書に記載されている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のみが利用する。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厚生労働省保険局より提供を受けた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データは●●大学の学内サーバ室のサーバに保存する。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サーバから一部のデータを切り出してパスワード設定済みの外付け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で研究室の端末に複写し、分析を行う。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利用場所への入退室は許可された人物のみ可能とする。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利用場所間で中間生成物をやり取りする際は、台帳管理しているパスワード設定済みの外付け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を用いる。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紙媒体の中間生成物、及び電子媒体の中間生成物を格納した外付け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は、利用場所にて施錠管理を行う。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データを保存するサーバや端末は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外部ネットワーク（インターネット、学内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、院内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等を含む）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へは一切接続しない。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ただし、公表物確認を目的とした場合を除く。公表物確認は、パスワード付き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ZIP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ファイルにして、取扱者がメールで行う。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研究終了後は、サーバ及び外付け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に保存されているデータを、専用のデータ消去ソフトにより完全削除する。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925" y="2770188"/>
            <a:ext cx="431800" cy="4043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厚生労働省</a:t>
            </a:r>
            <a:r>
              <a:rPr lang="en-US" altLang="ja-JP" dirty="0"/>
              <a:t>(</a:t>
            </a:r>
            <a:r>
              <a:rPr lang="ja-JP" altLang="en-US" dirty="0"/>
              <a:t>保険局</a:t>
            </a:r>
            <a:r>
              <a:rPr lang="en-US" altLang="ja-JP" dirty="0"/>
              <a:t>)</a:t>
            </a:r>
            <a:endParaRPr lang="ja-JP" altLang="en-US" dirty="0"/>
          </a:p>
        </p:txBody>
      </p:sp>
      <p:pic>
        <p:nvPicPr>
          <p:cNvPr id="3096" name="Picture 1" descr="C:\喜多村ローカル\01-くりっぷあーと\MC90043157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797425"/>
            <a:ext cx="7270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右矢印 9"/>
          <p:cNvSpPr/>
          <p:nvPr/>
        </p:nvSpPr>
        <p:spPr bwMode="auto">
          <a:xfrm>
            <a:off x="547688" y="2886075"/>
            <a:ext cx="928687" cy="4857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098" name="図 101" descr="DVD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852738"/>
            <a:ext cx="36036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テキスト ボックス 38"/>
          <p:cNvSpPr txBox="1">
            <a:spLocks noChangeArrowheads="1"/>
          </p:cNvSpPr>
          <p:nvPr/>
        </p:nvSpPr>
        <p:spPr bwMode="auto">
          <a:xfrm>
            <a:off x="1608138" y="4398963"/>
            <a:ext cx="1800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●●大学●●研究室</a:t>
            </a:r>
          </a:p>
        </p:txBody>
      </p:sp>
      <p:sp>
        <p:nvSpPr>
          <p:cNvPr id="30" name="角丸四角形吹き出し 29"/>
          <p:cNvSpPr/>
          <p:nvPr/>
        </p:nvSpPr>
        <p:spPr bwMode="auto">
          <a:xfrm>
            <a:off x="5148263" y="4437063"/>
            <a:ext cx="647700" cy="1728787"/>
          </a:xfrm>
          <a:prstGeom prst="wedgeRoundRectCallout">
            <a:avLst>
              <a:gd name="adj1" fmla="val 107455"/>
              <a:gd name="adj2" fmla="val 15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102" name="Picture 3" descr="C:\Users\nit\AppData\Local\Microsoft\Windows\Temporary Internet Files\Content.IE5\W647YWC8\MC9003797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679950"/>
            <a:ext cx="6683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4" descr="C:\Users\nit\AppData\Local\Microsoft\Windows\Temporary Internet Files\Content.IE5\U11EB5JQ\MC900432605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48313"/>
            <a:ext cx="53498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17" descr="C:\喜多村ローカル\01-くりっぷあーと\MC900432568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373688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テキスト ボックス 54"/>
          <p:cNvSpPr txBox="1">
            <a:spLocks noChangeArrowheads="1"/>
          </p:cNvSpPr>
          <p:nvPr/>
        </p:nvSpPr>
        <p:spPr bwMode="auto">
          <a:xfrm>
            <a:off x="5202469" y="6219825"/>
            <a:ext cx="3527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・外付け</a:t>
            </a:r>
            <a:r>
              <a:rPr lang="en-US" altLang="ja-JP" sz="900" dirty="0"/>
              <a:t>HDD</a:t>
            </a:r>
            <a:r>
              <a:rPr lang="ja-JP" altLang="en-US" sz="900" dirty="0" err="1"/>
              <a:t>、</a:t>
            </a:r>
            <a:r>
              <a:rPr lang="ja-JP" altLang="en-US" sz="900" dirty="0"/>
              <a:t>印刷物は施錠できる棚に保管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・外付け</a:t>
            </a:r>
            <a:r>
              <a:rPr lang="en-US" altLang="ja-JP" sz="900" dirty="0"/>
              <a:t>HDD</a:t>
            </a:r>
            <a:r>
              <a:rPr lang="ja-JP" altLang="en-US" sz="900" dirty="0" err="1"/>
              <a:t>、</a:t>
            </a:r>
            <a:r>
              <a:rPr lang="ja-JP" altLang="en-US" sz="900" dirty="0"/>
              <a:t>記憶媒体利用記録台帳にて管理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・印刷物等は作成帳票記録台帳にて管理</a:t>
            </a:r>
            <a:endParaRPr lang="en-US" altLang="ja-JP" sz="900" dirty="0"/>
          </a:p>
        </p:txBody>
      </p:sp>
      <p:sp>
        <p:nvSpPr>
          <p:cNvPr id="3108" name="テキスト ボックス 44"/>
          <p:cNvSpPr txBox="1">
            <a:spLocks noChangeArrowheads="1"/>
          </p:cNvSpPr>
          <p:nvPr/>
        </p:nvSpPr>
        <p:spPr bwMode="auto">
          <a:xfrm>
            <a:off x="4203700" y="4365625"/>
            <a:ext cx="1092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中間生成物は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外付け</a:t>
            </a:r>
            <a:r>
              <a:rPr lang="en-US" altLang="ja-JP" sz="900" dirty="0"/>
              <a:t>HDD</a:t>
            </a:r>
            <a:r>
              <a:rPr lang="ja-JP" altLang="en-US" sz="900" dirty="0"/>
              <a:t>へ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バックアップ</a:t>
            </a:r>
            <a:endParaRPr lang="en-US" altLang="ja-JP" sz="900" dirty="0"/>
          </a:p>
        </p:txBody>
      </p:sp>
      <p:sp>
        <p:nvSpPr>
          <p:cNvPr id="53" name="右矢印 52"/>
          <p:cNvSpPr/>
          <p:nvPr/>
        </p:nvSpPr>
        <p:spPr>
          <a:xfrm>
            <a:off x="4427538" y="5084763"/>
            <a:ext cx="215900" cy="14446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10" name="テキスト ボックス 49"/>
          <p:cNvSpPr txBox="1">
            <a:spLocks noChangeArrowheads="1"/>
          </p:cNvSpPr>
          <p:nvPr/>
        </p:nvSpPr>
        <p:spPr bwMode="auto">
          <a:xfrm>
            <a:off x="485775" y="3678238"/>
            <a:ext cx="903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許可された者のみ入退場</a:t>
            </a:r>
            <a:endParaRPr lang="en-US" altLang="ja-JP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可能</a:t>
            </a:r>
            <a:endParaRPr lang="en-US" altLang="ja-JP" sz="900"/>
          </a:p>
        </p:txBody>
      </p:sp>
      <p:sp>
        <p:nvSpPr>
          <p:cNvPr id="3112" name="テキスト ボックス 38"/>
          <p:cNvSpPr txBox="1">
            <a:spLocks noChangeArrowheads="1"/>
          </p:cNvSpPr>
          <p:nvPr/>
        </p:nvSpPr>
        <p:spPr bwMode="auto">
          <a:xfrm>
            <a:off x="7313613" y="44450"/>
            <a:ext cx="1582737" cy="400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</a:rPr>
              <a:t>外部委託や共同研究では</a:t>
            </a:r>
            <a:endParaRPr lang="en-US" altLang="ja-JP" sz="10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</a:rPr>
              <a:t>ない場合の参考例</a:t>
            </a:r>
          </a:p>
        </p:txBody>
      </p:sp>
      <p:grpSp>
        <p:nvGrpSpPr>
          <p:cNvPr id="2" name="グループ化 69"/>
          <p:cNvGrpSpPr/>
          <p:nvPr/>
        </p:nvGrpSpPr>
        <p:grpSpPr>
          <a:xfrm>
            <a:off x="6690573" y="3175652"/>
            <a:ext cx="216024" cy="432048"/>
            <a:chOff x="5865708" y="3284984"/>
            <a:chExt cx="216024" cy="432048"/>
          </a:xfrm>
          <a:solidFill>
            <a:schemeClr val="bg1">
              <a:lumMod val="50000"/>
            </a:schemeClr>
          </a:solidFill>
        </p:grpSpPr>
        <p:sp>
          <p:nvSpPr>
            <p:cNvPr id="62" name="山形 61"/>
            <p:cNvSpPr/>
            <p:nvPr/>
          </p:nvSpPr>
          <p:spPr>
            <a:xfrm>
              <a:off x="5865708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山形 64"/>
            <p:cNvSpPr/>
            <p:nvPr/>
          </p:nvSpPr>
          <p:spPr>
            <a:xfrm>
              <a:off x="6009724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山形 63"/>
            <p:cNvSpPr/>
            <p:nvPr/>
          </p:nvSpPr>
          <p:spPr>
            <a:xfrm>
              <a:off x="5940152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117" name="テキスト ボックス 44"/>
          <p:cNvSpPr txBox="1">
            <a:spLocks noChangeArrowheads="1"/>
          </p:cNvSpPr>
          <p:nvPr/>
        </p:nvSpPr>
        <p:spPr bwMode="auto">
          <a:xfrm>
            <a:off x="6402388" y="3600450"/>
            <a:ext cx="76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b="1"/>
              <a:t>研究終了時</a:t>
            </a:r>
            <a:endParaRPr lang="en-US" altLang="ja-JP" sz="900" b="1"/>
          </a:p>
        </p:txBody>
      </p:sp>
      <p:sp>
        <p:nvSpPr>
          <p:cNvPr id="71" name="右矢印 70"/>
          <p:cNvSpPr/>
          <p:nvPr/>
        </p:nvSpPr>
        <p:spPr>
          <a:xfrm>
            <a:off x="8318500" y="3119438"/>
            <a:ext cx="144463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3119" name="図 101" descr="DVD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3608388"/>
            <a:ext cx="2714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テキスト ボックス 44"/>
          <p:cNvSpPr txBox="1">
            <a:spLocks noChangeArrowheads="1"/>
          </p:cNvSpPr>
          <p:nvPr/>
        </p:nvSpPr>
        <p:spPr bwMode="auto">
          <a:xfrm>
            <a:off x="7475538" y="3536950"/>
            <a:ext cx="8270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提供媒体は厚生労働省に返却する</a:t>
            </a:r>
            <a:endParaRPr lang="en-US" altLang="ja-JP" sz="900" dirty="0"/>
          </a:p>
        </p:txBody>
      </p:sp>
      <p:sp>
        <p:nvSpPr>
          <p:cNvPr id="80" name="正方形/長方形 79"/>
          <p:cNvSpPr/>
          <p:nvPr/>
        </p:nvSpPr>
        <p:spPr>
          <a:xfrm>
            <a:off x="6948488" y="2887663"/>
            <a:ext cx="1296987" cy="488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3123" name="Picture 4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67" y="5373688"/>
            <a:ext cx="4429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右矢印 82"/>
          <p:cNvSpPr/>
          <p:nvPr/>
        </p:nvSpPr>
        <p:spPr>
          <a:xfrm>
            <a:off x="8279705" y="4768850"/>
            <a:ext cx="142875" cy="1428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25" name="テキスト ボックス 44"/>
          <p:cNvSpPr txBox="1">
            <a:spLocks noChangeArrowheads="1"/>
          </p:cNvSpPr>
          <p:nvPr/>
        </p:nvSpPr>
        <p:spPr bwMode="auto">
          <a:xfrm>
            <a:off x="7468492" y="5373688"/>
            <a:ext cx="8477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紙媒体の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中間生成物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は裁断破棄</a:t>
            </a:r>
            <a:endParaRPr lang="en-US" altLang="ja-JP" sz="900" dirty="0"/>
          </a:p>
        </p:txBody>
      </p:sp>
      <p:sp>
        <p:nvSpPr>
          <p:cNvPr id="86" name="正方形/長方形 85"/>
          <p:cNvSpPr/>
          <p:nvPr/>
        </p:nvSpPr>
        <p:spPr>
          <a:xfrm>
            <a:off x="6947792" y="4608513"/>
            <a:ext cx="1282700" cy="488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27" name="テキスト ボックス 44"/>
          <p:cNvSpPr txBox="1">
            <a:spLocks noChangeArrowheads="1"/>
          </p:cNvSpPr>
          <p:nvPr/>
        </p:nvSpPr>
        <p:spPr bwMode="auto">
          <a:xfrm>
            <a:off x="6930330" y="4613275"/>
            <a:ext cx="13525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端末内のデータは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専用のデータ消去ソフトで完全削除</a:t>
            </a:r>
            <a:endParaRPr lang="en-US" altLang="ja-JP" sz="900" dirty="0"/>
          </a:p>
        </p:txBody>
      </p:sp>
      <p:pic>
        <p:nvPicPr>
          <p:cNvPr id="3128" name="Picture 4" descr="C:\Users\nit\AppData\Local\Microsoft\Windows\Temporary Internet Files\Content.IE5\U11EB5JQ\MC900432605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92" y="5373688"/>
            <a:ext cx="53498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右矢印 88"/>
          <p:cNvSpPr/>
          <p:nvPr/>
        </p:nvSpPr>
        <p:spPr>
          <a:xfrm>
            <a:off x="8275617" y="5569626"/>
            <a:ext cx="142875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75" name="直方体 74"/>
          <p:cNvSpPr/>
          <p:nvPr/>
        </p:nvSpPr>
        <p:spPr>
          <a:xfrm>
            <a:off x="8517830" y="4581525"/>
            <a:ext cx="360362" cy="503238"/>
          </a:xfrm>
          <a:prstGeom prst="cube">
            <a:avLst>
              <a:gd name="adj" fmla="val 1970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700" dirty="0"/>
              <a:t>消去</a:t>
            </a:r>
            <a:endParaRPr lang="en-US" altLang="ja-JP" sz="700" dirty="0"/>
          </a:p>
          <a:p>
            <a:pPr algn="ctr" eaLnBrk="1" hangingPunct="1">
              <a:defRPr/>
            </a:pPr>
            <a:r>
              <a:rPr lang="ja-JP" altLang="en-US" sz="700" dirty="0"/>
              <a:t>ソフト</a:t>
            </a:r>
          </a:p>
        </p:txBody>
      </p:sp>
      <p:sp>
        <p:nvSpPr>
          <p:cNvPr id="79" name="角丸四角形吹き出し 78"/>
          <p:cNvSpPr/>
          <p:nvPr/>
        </p:nvSpPr>
        <p:spPr>
          <a:xfrm>
            <a:off x="3043238" y="5626040"/>
            <a:ext cx="2038257" cy="1096326"/>
          </a:xfrm>
          <a:prstGeom prst="wedgeRoundRectCallout">
            <a:avLst>
              <a:gd name="adj1" fmla="val -12494"/>
              <a:gd name="adj2" fmla="val -7087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1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9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3132" name="テキスト ボックス 54"/>
          <p:cNvSpPr txBox="1">
            <a:spLocks noChangeArrowheads="1"/>
          </p:cNvSpPr>
          <p:nvPr/>
        </p:nvSpPr>
        <p:spPr bwMode="auto">
          <a:xfrm>
            <a:off x="395288" y="2622550"/>
            <a:ext cx="10810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データ保存媒体</a:t>
            </a:r>
            <a:endParaRPr lang="en-US" altLang="ja-JP" sz="900"/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6804025" y="60928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74"/>
          <p:cNvGrpSpPr/>
          <p:nvPr/>
        </p:nvGrpSpPr>
        <p:grpSpPr>
          <a:xfrm>
            <a:off x="6697385" y="4983472"/>
            <a:ext cx="216024" cy="432048"/>
            <a:chOff x="5865708" y="3284984"/>
            <a:chExt cx="216024" cy="432048"/>
          </a:xfrm>
          <a:solidFill>
            <a:schemeClr val="bg1">
              <a:lumMod val="50000"/>
            </a:schemeClr>
          </a:solidFill>
        </p:grpSpPr>
        <p:sp>
          <p:nvSpPr>
            <p:cNvPr id="76" name="山形 75"/>
            <p:cNvSpPr/>
            <p:nvPr/>
          </p:nvSpPr>
          <p:spPr>
            <a:xfrm>
              <a:off x="5865708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山形 76"/>
            <p:cNvSpPr/>
            <p:nvPr/>
          </p:nvSpPr>
          <p:spPr>
            <a:xfrm>
              <a:off x="6009724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山形 77"/>
            <p:cNvSpPr/>
            <p:nvPr/>
          </p:nvSpPr>
          <p:spPr>
            <a:xfrm>
              <a:off x="5940152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94" name="直線コネクタ 93"/>
          <p:cNvCxnSpPr/>
          <p:nvPr/>
        </p:nvCxnSpPr>
        <p:spPr>
          <a:xfrm>
            <a:off x="6788150" y="4365625"/>
            <a:ext cx="15875" cy="1727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6" name="テキスト ボックス 44"/>
          <p:cNvSpPr txBox="1">
            <a:spLocks noChangeArrowheads="1"/>
          </p:cNvSpPr>
          <p:nvPr/>
        </p:nvSpPr>
        <p:spPr bwMode="auto">
          <a:xfrm>
            <a:off x="6402388" y="5407025"/>
            <a:ext cx="76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b="1"/>
              <a:t>研究終了時</a:t>
            </a:r>
            <a:endParaRPr lang="en-US" altLang="ja-JP" sz="900" b="1"/>
          </a:p>
        </p:txBody>
      </p:sp>
      <p:pic>
        <p:nvPicPr>
          <p:cNvPr id="3137" name="図 101" descr="DVD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429000"/>
            <a:ext cx="271463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8" name="テキスト ボックス 54"/>
          <p:cNvSpPr txBox="1">
            <a:spLocks noChangeArrowheads="1"/>
          </p:cNvSpPr>
          <p:nvPr/>
        </p:nvSpPr>
        <p:spPr bwMode="auto">
          <a:xfrm>
            <a:off x="2195513" y="3213100"/>
            <a:ext cx="15128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データはサーバにコピー</a:t>
            </a:r>
            <a:endParaRPr lang="en-US" altLang="ja-JP" sz="900"/>
          </a:p>
        </p:txBody>
      </p:sp>
      <p:sp>
        <p:nvSpPr>
          <p:cNvPr id="100" name="右矢印 99"/>
          <p:cNvSpPr/>
          <p:nvPr/>
        </p:nvSpPr>
        <p:spPr>
          <a:xfrm>
            <a:off x="3186113" y="3438525"/>
            <a:ext cx="358775" cy="142875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40" name="テキスト ボックス 100"/>
          <p:cNvSpPr txBox="1">
            <a:spLocks noChangeArrowheads="1"/>
          </p:cNvSpPr>
          <p:nvPr/>
        </p:nvSpPr>
        <p:spPr bwMode="auto">
          <a:xfrm>
            <a:off x="3024747" y="5671857"/>
            <a:ext cx="2270183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【</a:t>
            </a:r>
            <a:r>
              <a:rPr lang="ja-JP" altLang="en-US" sz="900" dirty="0">
                <a:latin typeface="Arial" panose="020B0604020202020204" pitchFamily="34" charset="0"/>
              </a:rPr>
              <a:t>操作端末</a:t>
            </a:r>
            <a:r>
              <a:rPr lang="en-US" altLang="ja-JP" sz="900" dirty="0">
                <a:latin typeface="Arial" panose="020B0604020202020204" pitchFamily="34" charset="0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・操作端末利用記録台帳にて記録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</a:t>
            </a:r>
            <a:r>
              <a:rPr lang="en-US" altLang="ja-JP" sz="800" dirty="0">
                <a:latin typeface="Arial" panose="020B0604020202020204" pitchFamily="34" charset="0"/>
              </a:rPr>
              <a:t>ID</a:t>
            </a:r>
            <a:r>
              <a:rPr lang="ja-JP" altLang="en-US" sz="800" dirty="0">
                <a:latin typeface="Arial" panose="020B0604020202020204" pitchFamily="34" charset="0"/>
              </a:rPr>
              <a:t>・パスワード設定（</a:t>
            </a:r>
            <a:r>
              <a:rPr lang="ja-JP" altLang="en-US" sz="800" dirty="0">
                <a:solidFill>
                  <a:srgbClr val="FF0000"/>
                </a:solidFill>
              </a:rPr>
              <a:t>二要素認証を用いる</a:t>
            </a:r>
            <a:r>
              <a:rPr lang="ja-JP" altLang="en-US" sz="800" dirty="0">
                <a:latin typeface="Arial" panose="020B0604020202020204" pitchFamily="34" charset="0"/>
              </a:rPr>
              <a:t>）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・スクリーンセーバー設定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・ウイルス対策ソフト導入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・セキュリティワイヤー施錠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</a:t>
            </a:r>
            <a:r>
              <a:rPr lang="ja-JP" altLang="en-US" sz="800" dirty="0"/>
              <a:t>外部ネットワーク（インターネット等）へ</a:t>
            </a:r>
            <a:br>
              <a:rPr lang="en-US" altLang="ja-JP" sz="800" dirty="0"/>
            </a:br>
            <a:r>
              <a:rPr lang="ja-JP" altLang="en-US" sz="800" dirty="0"/>
              <a:t>の接続不可</a:t>
            </a:r>
            <a:endParaRPr lang="en-US" altLang="ja-JP" sz="800" dirty="0"/>
          </a:p>
        </p:txBody>
      </p:sp>
      <p:sp>
        <p:nvSpPr>
          <p:cNvPr id="3141" name="テキスト ボックス 3"/>
          <p:cNvSpPr txBox="1">
            <a:spLocks noChangeArrowheads="1"/>
          </p:cNvSpPr>
          <p:nvPr/>
        </p:nvSpPr>
        <p:spPr bwMode="auto">
          <a:xfrm>
            <a:off x="3055938" y="158750"/>
            <a:ext cx="3028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運用フロー図</a:t>
            </a:r>
            <a:r>
              <a:rPr lang="en-US" altLang="ja-JP" sz="2400">
                <a:solidFill>
                  <a:srgbClr val="FF0000"/>
                </a:solidFill>
              </a:rPr>
              <a:t>(</a:t>
            </a:r>
            <a:r>
              <a:rPr lang="ja-JP" altLang="en-US" sz="2400">
                <a:solidFill>
                  <a:srgbClr val="FF0000"/>
                </a:solidFill>
              </a:rPr>
              <a:t>参考例</a:t>
            </a:r>
            <a:r>
              <a:rPr lang="en-US" altLang="ja-JP" sz="2400">
                <a:solidFill>
                  <a:srgbClr val="FF0000"/>
                </a:solidFill>
              </a:rPr>
              <a:t>)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3142" name="テキスト ボックス 81"/>
          <p:cNvSpPr txBox="1">
            <a:spLocks noChangeArrowheads="1"/>
          </p:cNvSpPr>
          <p:nvPr/>
        </p:nvSpPr>
        <p:spPr bwMode="auto">
          <a:xfrm>
            <a:off x="1846263" y="-26988"/>
            <a:ext cx="5102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>
                <a:solidFill>
                  <a:srgbClr val="FF0000"/>
                </a:solidFill>
                <a:latin typeface="Arial" panose="020B0604020202020204" pitchFamily="34" charset="0"/>
              </a:rPr>
              <a:t>※</a:t>
            </a:r>
            <a:r>
              <a:rPr lang="ja-JP" altLang="en-US" sz="1100">
                <a:solidFill>
                  <a:srgbClr val="FF0000"/>
                </a:solidFill>
                <a:latin typeface="Arial" panose="020B0604020202020204" pitchFamily="34" charset="0"/>
              </a:rPr>
              <a:t>ここでの記載内容は参考例であり、実際の審査での了承を保証するものではない</a:t>
            </a:r>
          </a:p>
        </p:txBody>
      </p:sp>
      <p:pic>
        <p:nvPicPr>
          <p:cNvPr id="3143" name="図 80" descr="img059_1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868863"/>
            <a:ext cx="2063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図 81" descr="img059_1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08500"/>
            <a:ext cx="2063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図 81" descr="img059_1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84738"/>
            <a:ext cx="2063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図 80" descr="img059_1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2063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6" descr="USBメモリのイラスト">
            <a:extLst>
              <a:ext uri="{FF2B5EF4-FFF2-40B4-BE49-F238E27FC236}">
                <a16:creationId xmlns:a16="http://schemas.microsoft.com/office/drawing/2014/main" id="{1908D44B-42E2-41E7-BD77-0DA81F60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84" y="5172076"/>
            <a:ext cx="302129" cy="30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右矢印 89">
            <a:extLst>
              <a:ext uri="{FF2B5EF4-FFF2-40B4-BE49-F238E27FC236}">
                <a16:creationId xmlns:a16="http://schemas.microsoft.com/office/drawing/2014/main" id="{4EA8010B-C7A6-F712-3DB0-7CE0B3C6F019}"/>
              </a:ext>
            </a:extLst>
          </p:cNvPr>
          <p:cNvSpPr/>
          <p:nvPr/>
        </p:nvSpPr>
        <p:spPr>
          <a:xfrm rot="10800000">
            <a:off x="2781762" y="4992734"/>
            <a:ext cx="716342" cy="294547"/>
          </a:xfrm>
          <a:prstGeom prst="rightArrow">
            <a:avLst>
              <a:gd name="adj1" fmla="val 39728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8" name="右矢印 90">
            <a:extLst>
              <a:ext uri="{FF2B5EF4-FFF2-40B4-BE49-F238E27FC236}">
                <a16:creationId xmlns:a16="http://schemas.microsoft.com/office/drawing/2014/main" id="{345F0644-9202-62CF-85A4-CB51D7E082A2}"/>
              </a:ext>
            </a:extLst>
          </p:cNvPr>
          <p:cNvSpPr/>
          <p:nvPr/>
        </p:nvSpPr>
        <p:spPr>
          <a:xfrm rot="10800000">
            <a:off x="524896" y="5037888"/>
            <a:ext cx="1383280" cy="2453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9" name="Picture 1" descr="C:\喜多村ローカル\01-くりっぷあーと\MC900431576.PNG">
            <a:extLst>
              <a:ext uri="{FF2B5EF4-FFF2-40B4-BE49-F238E27FC236}">
                <a16:creationId xmlns:a16="http://schemas.microsoft.com/office/drawing/2014/main" id="{FB34CB13-E2F5-6431-BBE2-C7E1F0E2D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0" y="4578913"/>
            <a:ext cx="605604" cy="60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54">
            <a:extLst>
              <a:ext uri="{FF2B5EF4-FFF2-40B4-BE49-F238E27FC236}">
                <a16:creationId xmlns:a16="http://schemas.microsoft.com/office/drawing/2014/main" id="{C3CFC469-19A2-CBBC-8E2F-FD53580B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674" y="4667355"/>
            <a:ext cx="10782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000" dirty="0">
                <a:latin typeface="ＭＳ Ｐゴシック" panose="020B0600070205080204" pitchFamily="50" charset="-128"/>
              </a:rPr>
              <a:t>公表物確認用</a:t>
            </a:r>
            <a:endParaRPr lang="en-US" altLang="ja-JP" sz="1000" dirty="0">
              <a:latin typeface="ＭＳ Ｐゴシック"/>
              <a:ea typeface="ＭＳ Ｐゴシック"/>
            </a:endParaRPr>
          </a:p>
        </p:txBody>
      </p:sp>
      <p:pic>
        <p:nvPicPr>
          <p:cNvPr id="12" name="Picture 6" descr="USBメモリのイラスト">
            <a:extLst>
              <a:ext uri="{FF2B5EF4-FFF2-40B4-BE49-F238E27FC236}">
                <a16:creationId xmlns:a16="http://schemas.microsoft.com/office/drawing/2014/main" id="{594F40AA-9944-D8DB-883A-6737DBF9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33" y="4867275"/>
            <a:ext cx="436821" cy="43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54">
            <a:extLst>
              <a:ext uri="{FF2B5EF4-FFF2-40B4-BE49-F238E27FC236}">
                <a16:creationId xmlns:a16="http://schemas.microsoft.com/office/drawing/2014/main" id="{01080685-7542-8813-E7F0-3E70D70B2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10" y="4335440"/>
            <a:ext cx="9869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None/>
            </a:pPr>
            <a:r>
              <a:rPr lang="ja-JP" altLang="en-US" sz="1000" dirty="0">
                <a:latin typeface="ＭＳ Ｐゴシック" panose="020B0600070205080204" pitchFamily="50" charset="-128"/>
              </a:rPr>
              <a:t>公表物確認用</a:t>
            </a:r>
            <a:r>
              <a:rPr lang="en-US" altLang="ja-JP" sz="1000" dirty="0">
                <a:latin typeface="ＭＳ Ｐゴシック" panose="020B0600070205080204" pitchFamily="50" charset="-128"/>
              </a:rPr>
              <a:t>PC</a:t>
            </a:r>
            <a:endParaRPr lang="en-US" altLang="ja-JP" sz="1000" dirty="0">
              <a:latin typeface="ＭＳ Ｐゴシック"/>
              <a:ea typeface="ＭＳ Ｐ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8F691A7-3A62-A9DE-9A25-A7A6C967D643}"/>
              </a:ext>
            </a:extLst>
          </p:cNvPr>
          <p:cNvSpPr/>
          <p:nvPr/>
        </p:nvSpPr>
        <p:spPr>
          <a:xfrm>
            <a:off x="442742" y="5285739"/>
            <a:ext cx="20149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ＭＳ Ｐゴシック"/>
                <a:ea typeface="ＭＳ Ｐゴシック"/>
              </a:rPr>
              <a:t>担当者から公表確認を依頼する。担当者は、公表物確認用</a:t>
            </a:r>
            <a:r>
              <a:rPr lang="en-US" altLang="ja-JP" sz="900" dirty="0">
                <a:latin typeface="ＭＳ Ｐゴシック"/>
                <a:ea typeface="ＭＳ Ｐゴシック"/>
              </a:rPr>
              <a:t>PC</a:t>
            </a:r>
            <a:r>
              <a:rPr lang="ja-JP" altLang="en-US" sz="900" dirty="0">
                <a:latin typeface="ＭＳ Ｐゴシック"/>
                <a:ea typeface="ＭＳ Ｐゴシック"/>
              </a:rPr>
              <a:t>から最終生成物を窓口にメール送付する。</a:t>
            </a:r>
          </a:p>
        </p:txBody>
      </p:sp>
      <p:sp>
        <p:nvSpPr>
          <p:cNvPr id="16" name="Lock">
            <a:extLst>
              <a:ext uri="{FF2B5EF4-FFF2-40B4-BE49-F238E27FC236}">
                <a16:creationId xmlns:a16="http://schemas.microsoft.com/office/drawing/2014/main" id="{7D28A037-67A2-CFCC-9CD9-446221698FF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384300" y="6093296"/>
            <a:ext cx="263525" cy="32067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lnTo>
                  <a:pt x="93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テキスト ボックス 49">
            <a:extLst>
              <a:ext uri="{FF2B5EF4-FFF2-40B4-BE49-F238E27FC236}">
                <a16:creationId xmlns:a16="http://schemas.microsoft.com/office/drawing/2014/main" id="{92A61418-F814-9790-29D5-1AF57053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6093296"/>
            <a:ext cx="8413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利用場所は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許可された者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のみ入退場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可能</a:t>
            </a:r>
            <a:endParaRPr lang="en-US" altLang="ja-JP" sz="900" dirty="0"/>
          </a:p>
        </p:txBody>
      </p:sp>
      <p:sp>
        <p:nvSpPr>
          <p:cNvPr id="18" name="テキスト ボックス 54">
            <a:extLst>
              <a:ext uri="{FF2B5EF4-FFF2-40B4-BE49-F238E27FC236}">
                <a16:creationId xmlns:a16="http://schemas.microsoft.com/office/drawing/2014/main" id="{E4AF2BA0-C828-8CAF-CFCE-1DEA7E401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613" y="6237312"/>
            <a:ext cx="1245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利用場所入退室管理台帳にて管理</a:t>
            </a:r>
            <a:endParaRPr lang="en-US" altLang="ja-JP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544638" y="4288132"/>
            <a:ext cx="7491412" cy="2492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1544638" y="2806701"/>
            <a:ext cx="4857750" cy="12450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3077" name="図 77" descr="サーバ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2886075"/>
            <a:ext cx="4730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テキスト ボックス 54"/>
          <p:cNvSpPr txBox="1">
            <a:spLocks noChangeArrowheads="1"/>
          </p:cNvSpPr>
          <p:nvPr/>
        </p:nvSpPr>
        <p:spPr bwMode="auto">
          <a:xfrm>
            <a:off x="3354388" y="3578225"/>
            <a:ext cx="9858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3237" tIns="33237" rIns="33237" bIns="6647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サーバ</a:t>
            </a:r>
            <a:endParaRPr lang="en-US" altLang="ja-JP"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9" name="テキスト ボックス 38"/>
          <p:cNvSpPr txBox="1">
            <a:spLocks noChangeArrowheads="1"/>
          </p:cNvSpPr>
          <p:nvPr/>
        </p:nvSpPr>
        <p:spPr bwMode="auto">
          <a:xfrm>
            <a:off x="1616075" y="2886075"/>
            <a:ext cx="16144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●●大学サーバ室</a:t>
            </a:r>
          </a:p>
        </p:txBody>
      </p:sp>
      <p:sp>
        <p:nvSpPr>
          <p:cNvPr id="3080" name="Lock"/>
          <p:cNvSpPr>
            <a:spLocks noEditPoints="1" noChangeArrowheads="1"/>
          </p:cNvSpPr>
          <p:nvPr/>
        </p:nvSpPr>
        <p:spPr bwMode="auto">
          <a:xfrm>
            <a:off x="1384300" y="3590925"/>
            <a:ext cx="341313" cy="431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lnTo>
                  <a:pt x="93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右矢印 60"/>
          <p:cNvSpPr/>
          <p:nvPr/>
        </p:nvSpPr>
        <p:spPr>
          <a:xfrm rot="5400000">
            <a:off x="3455988" y="4291013"/>
            <a:ext cx="936625" cy="288925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082" name="テキスト ボックス 44"/>
          <p:cNvSpPr txBox="1">
            <a:spLocks noChangeArrowheads="1"/>
          </p:cNvSpPr>
          <p:nvPr/>
        </p:nvSpPr>
        <p:spPr bwMode="auto">
          <a:xfrm>
            <a:off x="4265613" y="4059238"/>
            <a:ext cx="39798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パスワード設定済み外部記憶媒体または閉域網ネットワーク</a:t>
            </a:r>
            <a:endParaRPr lang="en-US" altLang="ja-JP" sz="1000" dirty="0"/>
          </a:p>
        </p:txBody>
      </p:sp>
      <p:sp>
        <p:nvSpPr>
          <p:cNvPr id="3089" name="テキスト ボックス 54"/>
          <p:cNvSpPr txBox="1">
            <a:spLocks noChangeArrowheads="1"/>
          </p:cNvSpPr>
          <p:nvPr/>
        </p:nvSpPr>
        <p:spPr bwMode="auto">
          <a:xfrm>
            <a:off x="1243013" y="4038600"/>
            <a:ext cx="18875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/>
              <a:t>入退室管理（記録あり）</a:t>
            </a:r>
            <a:endParaRPr lang="en-US" altLang="ja-JP" sz="1000"/>
          </a:p>
        </p:txBody>
      </p:sp>
      <p:sp>
        <p:nvSpPr>
          <p:cNvPr id="66" name="直方体 65"/>
          <p:cNvSpPr/>
          <p:nvPr/>
        </p:nvSpPr>
        <p:spPr>
          <a:xfrm>
            <a:off x="5723731" y="2868613"/>
            <a:ext cx="360363" cy="504825"/>
          </a:xfrm>
          <a:prstGeom prst="cube">
            <a:avLst>
              <a:gd name="adj" fmla="val 1970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700" dirty="0"/>
              <a:t>消去</a:t>
            </a:r>
            <a:endParaRPr lang="en-US" altLang="ja-JP" sz="700" dirty="0"/>
          </a:p>
          <a:p>
            <a:pPr algn="ctr" eaLnBrk="1" hangingPunct="1">
              <a:defRPr/>
            </a:pPr>
            <a:r>
              <a:rPr lang="ja-JP" altLang="en-US" sz="700" dirty="0"/>
              <a:t>ソフト</a:t>
            </a:r>
          </a:p>
        </p:txBody>
      </p:sp>
      <p:sp>
        <p:nvSpPr>
          <p:cNvPr id="3092" name="テキスト ボックス 44"/>
          <p:cNvSpPr txBox="1">
            <a:spLocks noChangeArrowheads="1"/>
          </p:cNvSpPr>
          <p:nvPr/>
        </p:nvSpPr>
        <p:spPr bwMode="auto">
          <a:xfrm>
            <a:off x="4100388" y="2895732"/>
            <a:ext cx="13684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サーバ内のデータは研究終了時専用のデータ消去ソフトで完全削除</a:t>
            </a:r>
            <a:endParaRPr lang="en-US" altLang="ja-JP" sz="900" dirty="0"/>
          </a:p>
        </p:txBody>
      </p:sp>
      <p:sp>
        <p:nvSpPr>
          <p:cNvPr id="3093" name="テキスト ボックス 4"/>
          <p:cNvSpPr txBox="1">
            <a:spLocks noChangeArrowheads="1"/>
          </p:cNvSpPr>
          <p:nvPr/>
        </p:nvSpPr>
        <p:spPr bwMode="auto">
          <a:xfrm>
            <a:off x="34925" y="34925"/>
            <a:ext cx="9509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別添</a:t>
            </a:r>
            <a:r>
              <a:rPr lang="en-US" altLang="ja-JP" sz="1800"/>
              <a:t>2-1</a:t>
            </a:r>
            <a:endParaRPr lang="ja-JP" altLang="en-US" sz="1800"/>
          </a:p>
        </p:txBody>
      </p:sp>
      <p:sp>
        <p:nvSpPr>
          <p:cNvPr id="6" name="角丸四角形 5"/>
          <p:cNvSpPr/>
          <p:nvPr/>
        </p:nvSpPr>
        <p:spPr>
          <a:xfrm>
            <a:off x="684213" y="560388"/>
            <a:ext cx="7778750" cy="2009775"/>
          </a:xfrm>
          <a:prstGeom prst="roundRect">
            <a:avLst>
              <a:gd name="adj" fmla="val 77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＜想定する利用形態＞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データは、申出書に記載されている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のみが利用する。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厚生労働省保険局より提供を受けた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データは●●大学の学内サーバ室のサーバに保存する。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サーバから一部のデータを切り出してパスワード設定済みの外付け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で研究室の端末に複写し、分析を行う。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利用場所への入退室は許可された人物のみ可能とする。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利用場所間で中間生成物をやり取りする際は、台帳管理しているパスワード設定済みの外付け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を用いる。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紙媒体の中間生成物、及び電子媒体の中間生成物を格納した外付け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は、利用場所にて施錠管理を行う。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データを保存するサーバや端末は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外部ネットワーク（インターネット、学内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</a:t>
            </a:r>
            <a:r>
              <a:rPr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院内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等を含む）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へは一切接続しない。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ただし、公表物確認を目的とした場合を除く。公表物確認は、パスワード付き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ZIP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ファイルにして、取扱者がメールで行う。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研究終了後は、サーバ及び外付け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に保存されているデータを、専用のデータ消去ソフトにより完全削除する。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endParaRPr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34925" y="2770188"/>
            <a:ext cx="431800" cy="4043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厚生労働省</a:t>
            </a:r>
            <a:r>
              <a:rPr lang="en-US" altLang="ja-JP" dirty="0"/>
              <a:t>(</a:t>
            </a:r>
            <a:r>
              <a:rPr lang="ja-JP" altLang="en-US" dirty="0"/>
              <a:t>保険局</a:t>
            </a:r>
            <a:r>
              <a:rPr lang="en-US" altLang="ja-JP" dirty="0"/>
              <a:t>)</a:t>
            </a:r>
            <a:endParaRPr lang="ja-JP" altLang="en-US" dirty="0"/>
          </a:p>
        </p:txBody>
      </p:sp>
      <p:pic>
        <p:nvPicPr>
          <p:cNvPr id="3096" name="Picture 1" descr="C:\喜多村ローカル\01-くりっぷあーと\MC90043157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797425"/>
            <a:ext cx="7270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右矢印 9"/>
          <p:cNvSpPr/>
          <p:nvPr/>
        </p:nvSpPr>
        <p:spPr bwMode="auto">
          <a:xfrm>
            <a:off x="547688" y="2886075"/>
            <a:ext cx="928687" cy="4857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99" name="Lock"/>
          <p:cNvSpPr>
            <a:spLocks noEditPoints="1" noChangeArrowheads="1"/>
          </p:cNvSpPr>
          <p:nvPr/>
        </p:nvSpPr>
        <p:spPr bwMode="auto">
          <a:xfrm>
            <a:off x="1384300" y="6093296"/>
            <a:ext cx="263525" cy="32067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lnTo>
                  <a:pt x="93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0" name="テキスト ボックス 38"/>
          <p:cNvSpPr txBox="1">
            <a:spLocks noChangeArrowheads="1"/>
          </p:cNvSpPr>
          <p:nvPr/>
        </p:nvSpPr>
        <p:spPr bwMode="auto">
          <a:xfrm>
            <a:off x="1608138" y="4398963"/>
            <a:ext cx="1800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●●大学●●研究室</a:t>
            </a:r>
          </a:p>
        </p:txBody>
      </p:sp>
      <p:sp>
        <p:nvSpPr>
          <p:cNvPr id="30" name="角丸四角形吹き出し 29"/>
          <p:cNvSpPr/>
          <p:nvPr/>
        </p:nvSpPr>
        <p:spPr bwMode="auto">
          <a:xfrm>
            <a:off x="5148263" y="4437063"/>
            <a:ext cx="647700" cy="1728787"/>
          </a:xfrm>
          <a:prstGeom prst="wedgeRoundRectCallout">
            <a:avLst>
              <a:gd name="adj1" fmla="val 107455"/>
              <a:gd name="adj2" fmla="val 15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102" name="Picture 3" descr="C:\Users\nit\AppData\Local\Microsoft\Windows\Temporary Internet Files\Content.IE5\W647YWC8\MC90037976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679950"/>
            <a:ext cx="6683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4" descr="C:\Users\nit\AppData\Local\Microsoft\Windows\Temporary Internet Files\Content.IE5\U11EB5JQ\MC90043260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48313"/>
            <a:ext cx="53498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17" descr="C:\喜多村ローカル\01-くりっぷあーと\MC90043256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373688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テキスト ボックス 54"/>
          <p:cNvSpPr txBox="1">
            <a:spLocks noChangeArrowheads="1"/>
          </p:cNvSpPr>
          <p:nvPr/>
        </p:nvSpPr>
        <p:spPr bwMode="auto">
          <a:xfrm>
            <a:off x="5202469" y="6219825"/>
            <a:ext cx="3527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・外付け</a:t>
            </a:r>
            <a:r>
              <a:rPr lang="en-US" altLang="ja-JP" sz="900" dirty="0"/>
              <a:t>HDD</a:t>
            </a:r>
            <a:r>
              <a:rPr lang="ja-JP" altLang="en-US" sz="900" dirty="0" err="1"/>
              <a:t>、</a:t>
            </a:r>
            <a:r>
              <a:rPr lang="ja-JP" altLang="en-US" sz="900" dirty="0"/>
              <a:t>印刷物は施錠できる棚に保管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・外付け</a:t>
            </a:r>
            <a:r>
              <a:rPr lang="en-US" altLang="ja-JP" sz="900" dirty="0"/>
              <a:t>HDD</a:t>
            </a:r>
            <a:r>
              <a:rPr lang="ja-JP" altLang="en-US" sz="900" dirty="0" err="1"/>
              <a:t>、</a:t>
            </a:r>
            <a:r>
              <a:rPr lang="ja-JP" altLang="en-US" sz="900" dirty="0"/>
              <a:t>記憶媒体利用記録台帳にて管理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・印刷物等は作成帳票記録台帳にて管理</a:t>
            </a:r>
            <a:endParaRPr lang="en-US" altLang="ja-JP" sz="900" dirty="0"/>
          </a:p>
        </p:txBody>
      </p:sp>
      <p:sp>
        <p:nvSpPr>
          <p:cNvPr id="3106" name="テキスト ボックス 49"/>
          <p:cNvSpPr txBox="1">
            <a:spLocks noChangeArrowheads="1"/>
          </p:cNvSpPr>
          <p:nvPr/>
        </p:nvSpPr>
        <p:spPr bwMode="auto">
          <a:xfrm>
            <a:off x="542925" y="6093296"/>
            <a:ext cx="8413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利用場所は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許可された者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のみ入退場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可能</a:t>
            </a:r>
            <a:endParaRPr lang="en-US" altLang="ja-JP" sz="900" dirty="0"/>
          </a:p>
        </p:txBody>
      </p:sp>
      <p:sp>
        <p:nvSpPr>
          <p:cNvPr id="3108" name="テキスト ボックス 44"/>
          <p:cNvSpPr txBox="1">
            <a:spLocks noChangeArrowheads="1"/>
          </p:cNvSpPr>
          <p:nvPr/>
        </p:nvSpPr>
        <p:spPr bwMode="auto">
          <a:xfrm>
            <a:off x="4203700" y="4365625"/>
            <a:ext cx="1092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中間生成物は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外付け</a:t>
            </a:r>
            <a:r>
              <a:rPr lang="en-US" altLang="ja-JP" sz="900" dirty="0"/>
              <a:t>HDD</a:t>
            </a:r>
            <a:r>
              <a:rPr lang="ja-JP" altLang="en-US" sz="900" dirty="0"/>
              <a:t>へ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バックアップ</a:t>
            </a:r>
            <a:endParaRPr lang="en-US" altLang="ja-JP" sz="900" dirty="0"/>
          </a:p>
        </p:txBody>
      </p:sp>
      <p:sp>
        <p:nvSpPr>
          <p:cNvPr id="53" name="右矢印 52"/>
          <p:cNvSpPr/>
          <p:nvPr/>
        </p:nvSpPr>
        <p:spPr>
          <a:xfrm>
            <a:off x="4427538" y="5084763"/>
            <a:ext cx="215900" cy="14446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10" name="テキスト ボックス 49"/>
          <p:cNvSpPr txBox="1">
            <a:spLocks noChangeArrowheads="1"/>
          </p:cNvSpPr>
          <p:nvPr/>
        </p:nvSpPr>
        <p:spPr bwMode="auto">
          <a:xfrm>
            <a:off x="485775" y="3678238"/>
            <a:ext cx="903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許可された者のみ入退場</a:t>
            </a:r>
            <a:endParaRPr lang="en-US" altLang="ja-JP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可能</a:t>
            </a:r>
            <a:endParaRPr lang="en-US" altLang="ja-JP" sz="900"/>
          </a:p>
        </p:txBody>
      </p:sp>
      <p:sp>
        <p:nvSpPr>
          <p:cNvPr id="3111" name="テキスト ボックス 54"/>
          <p:cNvSpPr txBox="1">
            <a:spLocks noChangeArrowheads="1"/>
          </p:cNvSpPr>
          <p:nvPr/>
        </p:nvSpPr>
        <p:spPr bwMode="auto">
          <a:xfrm>
            <a:off x="1586613" y="6237312"/>
            <a:ext cx="1245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利用場所入退室管理台帳にて管理</a:t>
            </a:r>
            <a:endParaRPr lang="en-US" altLang="ja-JP" sz="1000" dirty="0"/>
          </a:p>
        </p:txBody>
      </p:sp>
      <p:sp>
        <p:nvSpPr>
          <p:cNvPr id="3112" name="テキスト ボックス 38"/>
          <p:cNvSpPr txBox="1">
            <a:spLocks noChangeArrowheads="1"/>
          </p:cNvSpPr>
          <p:nvPr/>
        </p:nvSpPr>
        <p:spPr bwMode="auto">
          <a:xfrm>
            <a:off x="7313613" y="44450"/>
            <a:ext cx="1582737" cy="400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</a:rPr>
              <a:t>外部委託や共同研究では</a:t>
            </a:r>
            <a:endParaRPr lang="en-US" altLang="ja-JP" sz="10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</a:rPr>
              <a:t>ない場合の参考例</a:t>
            </a:r>
          </a:p>
        </p:txBody>
      </p:sp>
      <p:sp>
        <p:nvSpPr>
          <p:cNvPr id="71" name="右矢印 70"/>
          <p:cNvSpPr/>
          <p:nvPr/>
        </p:nvSpPr>
        <p:spPr>
          <a:xfrm>
            <a:off x="5508625" y="3032920"/>
            <a:ext cx="144463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4130675" y="2896725"/>
            <a:ext cx="1296987" cy="488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32" name="テキスト ボックス 54"/>
          <p:cNvSpPr txBox="1">
            <a:spLocks noChangeArrowheads="1"/>
          </p:cNvSpPr>
          <p:nvPr/>
        </p:nvSpPr>
        <p:spPr bwMode="auto">
          <a:xfrm>
            <a:off x="395288" y="2564904"/>
            <a:ext cx="10810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データ保存媒体</a:t>
            </a:r>
            <a:endParaRPr lang="en-US" altLang="ja-JP" sz="900" dirty="0"/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6804025" y="60928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74"/>
          <p:cNvGrpSpPr/>
          <p:nvPr/>
        </p:nvGrpSpPr>
        <p:grpSpPr>
          <a:xfrm>
            <a:off x="6697385" y="4983472"/>
            <a:ext cx="216024" cy="432048"/>
            <a:chOff x="5865708" y="3284984"/>
            <a:chExt cx="216024" cy="432048"/>
          </a:xfrm>
          <a:solidFill>
            <a:schemeClr val="bg1">
              <a:lumMod val="50000"/>
            </a:schemeClr>
          </a:solidFill>
        </p:grpSpPr>
        <p:sp>
          <p:nvSpPr>
            <p:cNvPr id="76" name="山形 75"/>
            <p:cNvSpPr/>
            <p:nvPr/>
          </p:nvSpPr>
          <p:spPr>
            <a:xfrm>
              <a:off x="5865708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山形 76"/>
            <p:cNvSpPr/>
            <p:nvPr/>
          </p:nvSpPr>
          <p:spPr>
            <a:xfrm>
              <a:off x="6009724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山形 77"/>
            <p:cNvSpPr/>
            <p:nvPr/>
          </p:nvSpPr>
          <p:spPr>
            <a:xfrm>
              <a:off x="5940152" y="3284984"/>
              <a:ext cx="72008" cy="432048"/>
            </a:xfrm>
            <a:prstGeom prst="chevr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94" name="直線コネクタ 93"/>
          <p:cNvCxnSpPr/>
          <p:nvPr/>
        </p:nvCxnSpPr>
        <p:spPr>
          <a:xfrm>
            <a:off x="6788150" y="4365625"/>
            <a:ext cx="15875" cy="1727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6" name="テキスト ボックス 44"/>
          <p:cNvSpPr txBox="1">
            <a:spLocks noChangeArrowheads="1"/>
          </p:cNvSpPr>
          <p:nvPr/>
        </p:nvSpPr>
        <p:spPr bwMode="auto">
          <a:xfrm>
            <a:off x="6402388" y="5407025"/>
            <a:ext cx="76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b="1" dirty="0"/>
              <a:t>研究終了時</a:t>
            </a:r>
            <a:endParaRPr lang="en-US" altLang="ja-JP" sz="900" b="1" dirty="0"/>
          </a:p>
        </p:txBody>
      </p:sp>
      <p:sp>
        <p:nvSpPr>
          <p:cNvPr id="3138" name="テキスト ボックス 54"/>
          <p:cNvSpPr txBox="1">
            <a:spLocks noChangeArrowheads="1"/>
          </p:cNvSpPr>
          <p:nvPr/>
        </p:nvSpPr>
        <p:spPr bwMode="auto">
          <a:xfrm>
            <a:off x="2195513" y="3213100"/>
            <a:ext cx="15128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/>
              <a:t>データはサーバにコピー</a:t>
            </a:r>
            <a:endParaRPr lang="en-US" altLang="ja-JP" sz="900"/>
          </a:p>
        </p:txBody>
      </p:sp>
      <p:sp>
        <p:nvSpPr>
          <p:cNvPr id="100" name="右矢印 99"/>
          <p:cNvSpPr/>
          <p:nvPr/>
        </p:nvSpPr>
        <p:spPr>
          <a:xfrm>
            <a:off x="3186113" y="3438525"/>
            <a:ext cx="358775" cy="142875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41" name="テキスト ボックス 3"/>
          <p:cNvSpPr txBox="1">
            <a:spLocks noChangeArrowheads="1"/>
          </p:cNvSpPr>
          <p:nvPr/>
        </p:nvSpPr>
        <p:spPr bwMode="auto">
          <a:xfrm>
            <a:off x="3055938" y="158750"/>
            <a:ext cx="3028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運用フロー図</a:t>
            </a:r>
            <a:r>
              <a:rPr lang="en-US" altLang="ja-JP" sz="2400">
                <a:solidFill>
                  <a:srgbClr val="FF0000"/>
                </a:solidFill>
              </a:rPr>
              <a:t>(</a:t>
            </a:r>
            <a:r>
              <a:rPr lang="ja-JP" altLang="en-US" sz="2400">
                <a:solidFill>
                  <a:srgbClr val="FF0000"/>
                </a:solidFill>
              </a:rPr>
              <a:t>参考例</a:t>
            </a:r>
            <a:r>
              <a:rPr lang="en-US" altLang="ja-JP" sz="2400">
                <a:solidFill>
                  <a:srgbClr val="FF0000"/>
                </a:solidFill>
              </a:rPr>
              <a:t>)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3142" name="テキスト ボックス 81"/>
          <p:cNvSpPr txBox="1">
            <a:spLocks noChangeArrowheads="1"/>
          </p:cNvSpPr>
          <p:nvPr/>
        </p:nvSpPr>
        <p:spPr bwMode="auto">
          <a:xfrm>
            <a:off x="1846263" y="-26988"/>
            <a:ext cx="5102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>
                <a:solidFill>
                  <a:srgbClr val="FF0000"/>
                </a:solidFill>
                <a:latin typeface="Arial" panose="020B0604020202020204" pitchFamily="34" charset="0"/>
              </a:rPr>
              <a:t>※</a:t>
            </a:r>
            <a:r>
              <a:rPr lang="ja-JP" altLang="en-US" sz="1100">
                <a:solidFill>
                  <a:srgbClr val="FF0000"/>
                </a:solidFill>
                <a:latin typeface="Arial" panose="020B0604020202020204" pitchFamily="34" charset="0"/>
              </a:rPr>
              <a:t>ここでの記載内容は参考例であり、実際の審査での了承を保証するものではない</a:t>
            </a:r>
          </a:p>
        </p:txBody>
      </p:sp>
      <p:pic>
        <p:nvPicPr>
          <p:cNvPr id="3143" name="図 80" descr="img059_12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868863"/>
            <a:ext cx="2063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図 81" descr="img059_12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08500"/>
            <a:ext cx="2063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図 81" descr="img059_12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84738"/>
            <a:ext cx="2063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図 80" descr="img059_12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2063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右矢印 89"/>
          <p:cNvSpPr/>
          <p:nvPr/>
        </p:nvSpPr>
        <p:spPr>
          <a:xfrm rot="10800000">
            <a:off x="2781762" y="4992734"/>
            <a:ext cx="716342" cy="294547"/>
          </a:xfrm>
          <a:prstGeom prst="rightArrow">
            <a:avLst>
              <a:gd name="adj1" fmla="val 39728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91" name="右矢印 90"/>
          <p:cNvSpPr/>
          <p:nvPr/>
        </p:nvSpPr>
        <p:spPr>
          <a:xfrm rot="10800000">
            <a:off x="524896" y="5037888"/>
            <a:ext cx="1383280" cy="2453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87" name="Picture 1" descr="C:\喜多村ローカル\01-くりっぷあーと\MC90043157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0" y="4578913"/>
            <a:ext cx="605604" cy="60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テキスト ボックス 54"/>
          <p:cNvSpPr txBox="1">
            <a:spLocks noChangeArrowheads="1"/>
          </p:cNvSpPr>
          <p:nvPr/>
        </p:nvSpPr>
        <p:spPr bwMode="auto">
          <a:xfrm>
            <a:off x="1923674" y="4667355"/>
            <a:ext cx="10782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000" dirty="0">
                <a:latin typeface="ＭＳ Ｐゴシック" panose="020B0600070205080204" pitchFamily="50" charset="-128"/>
              </a:rPr>
              <a:t>公表物確認用</a:t>
            </a:r>
            <a:endParaRPr lang="en-US" altLang="ja-JP" sz="1000" dirty="0">
              <a:latin typeface="ＭＳ Ｐゴシック"/>
              <a:ea typeface="ＭＳ Ｐゴシック"/>
            </a:endParaRPr>
          </a:p>
        </p:txBody>
      </p:sp>
      <p:pic>
        <p:nvPicPr>
          <p:cNvPr id="101" name="Picture 6" descr="USBメモリのイラスト">
            <a:extLst>
              <a:ext uri="{FF2B5EF4-FFF2-40B4-BE49-F238E27FC236}">
                <a16:creationId xmlns:a16="http://schemas.microsoft.com/office/drawing/2014/main" id="{1908D44B-42E2-41E7-BD77-0DA81F60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33" y="4867275"/>
            <a:ext cx="436821" cy="43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" descr="USBメモリのイラスト">
            <a:extLst>
              <a:ext uri="{FF2B5EF4-FFF2-40B4-BE49-F238E27FC236}">
                <a16:creationId xmlns:a16="http://schemas.microsoft.com/office/drawing/2014/main" id="{1908D44B-42E2-41E7-BD77-0DA81F60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84" y="5172076"/>
            <a:ext cx="302129" cy="30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図 80" descr="img059_1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58" y="2793321"/>
            <a:ext cx="152839" cy="41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テキスト ボックス 44"/>
          <p:cNvSpPr txBox="1">
            <a:spLocks noChangeArrowheads="1"/>
          </p:cNvSpPr>
          <p:nvPr/>
        </p:nvSpPr>
        <p:spPr bwMode="auto">
          <a:xfrm>
            <a:off x="1946079" y="3573016"/>
            <a:ext cx="10941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提供媒体は受領</a:t>
            </a:r>
            <a:r>
              <a:rPr lang="en-US" altLang="ja-JP" sz="900" dirty="0"/>
              <a:t>2</a:t>
            </a:r>
            <a:r>
              <a:rPr lang="ja-JP" altLang="en-US" sz="900" dirty="0"/>
              <a:t>週間後に厚生労働省に返却する</a:t>
            </a:r>
            <a:endParaRPr lang="en-US" altLang="ja-JP" sz="900" dirty="0"/>
          </a:p>
        </p:txBody>
      </p:sp>
      <p:pic>
        <p:nvPicPr>
          <p:cNvPr id="96" name="図 80" descr="img059_1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06" y="3401255"/>
            <a:ext cx="152839" cy="41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テキスト ボックス 54"/>
          <p:cNvSpPr txBox="1">
            <a:spLocks noChangeArrowheads="1"/>
          </p:cNvSpPr>
          <p:nvPr/>
        </p:nvSpPr>
        <p:spPr bwMode="auto">
          <a:xfrm>
            <a:off x="440110" y="4335440"/>
            <a:ext cx="9869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None/>
            </a:pPr>
            <a:r>
              <a:rPr lang="ja-JP" altLang="en-US" sz="1000" dirty="0">
                <a:latin typeface="ＭＳ Ｐゴシック" panose="020B0600070205080204" pitchFamily="50" charset="-128"/>
              </a:rPr>
              <a:t>公表物確認用</a:t>
            </a:r>
            <a:r>
              <a:rPr lang="en-US" altLang="ja-JP" sz="1000" dirty="0">
                <a:latin typeface="ＭＳ Ｐゴシック" panose="020B0600070205080204" pitchFamily="50" charset="-128"/>
              </a:rPr>
              <a:t>PC</a:t>
            </a:r>
            <a:endParaRPr lang="en-US" altLang="ja-JP" sz="1000" dirty="0">
              <a:latin typeface="ＭＳ Ｐゴシック"/>
              <a:ea typeface="ＭＳ Ｐゴシック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42742" y="5285739"/>
            <a:ext cx="20149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ＭＳ Ｐゴシック"/>
                <a:ea typeface="ＭＳ Ｐゴシック"/>
              </a:rPr>
              <a:t>担当者から公表確認を依頼する。担当者は、公表物確認用</a:t>
            </a:r>
            <a:r>
              <a:rPr lang="en-US" altLang="ja-JP" sz="900" dirty="0">
                <a:latin typeface="ＭＳ Ｐゴシック"/>
                <a:ea typeface="ＭＳ Ｐゴシック"/>
              </a:rPr>
              <a:t>PC</a:t>
            </a:r>
            <a:r>
              <a:rPr lang="ja-JP" altLang="en-US" sz="900" dirty="0">
                <a:latin typeface="ＭＳ Ｐゴシック"/>
                <a:ea typeface="ＭＳ Ｐゴシック"/>
              </a:rPr>
              <a:t>から最終生成物を窓口にメール送付する。</a:t>
            </a:r>
          </a:p>
        </p:txBody>
      </p:sp>
      <p:sp>
        <p:nvSpPr>
          <p:cNvPr id="2" name="角丸四角形吹き出し 78">
            <a:extLst>
              <a:ext uri="{FF2B5EF4-FFF2-40B4-BE49-F238E27FC236}">
                <a16:creationId xmlns:a16="http://schemas.microsoft.com/office/drawing/2014/main" id="{77E4F94B-FFFF-A2BF-4307-B3BDE87D9106}"/>
              </a:ext>
            </a:extLst>
          </p:cNvPr>
          <p:cNvSpPr/>
          <p:nvPr/>
        </p:nvSpPr>
        <p:spPr>
          <a:xfrm>
            <a:off x="3043238" y="5626040"/>
            <a:ext cx="2038257" cy="1096326"/>
          </a:xfrm>
          <a:prstGeom prst="wedgeRoundRectCallout">
            <a:avLst>
              <a:gd name="adj1" fmla="val -12494"/>
              <a:gd name="adj2" fmla="val -7087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1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9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4" name="テキスト ボックス 100">
            <a:extLst>
              <a:ext uri="{FF2B5EF4-FFF2-40B4-BE49-F238E27FC236}">
                <a16:creationId xmlns:a16="http://schemas.microsoft.com/office/drawing/2014/main" id="{541FA3AB-9A76-53D0-6BB1-41BB8506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747" y="5671857"/>
            <a:ext cx="2270183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【</a:t>
            </a:r>
            <a:r>
              <a:rPr lang="ja-JP" altLang="en-US" sz="900" dirty="0">
                <a:latin typeface="Arial" panose="020B0604020202020204" pitchFamily="34" charset="0"/>
              </a:rPr>
              <a:t>操作端末</a:t>
            </a:r>
            <a:r>
              <a:rPr lang="en-US" altLang="ja-JP" sz="900" dirty="0">
                <a:latin typeface="Arial" panose="020B0604020202020204" pitchFamily="34" charset="0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・操作端末利用記録台帳にて記録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</a:t>
            </a:r>
            <a:r>
              <a:rPr lang="en-US" altLang="ja-JP" sz="800" dirty="0">
                <a:latin typeface="Arial" panose="020B0604020202020204" pitchFamily="34" charset="0"/>
              </a:rPr>
              <a:t>ID</a:t>
            </a:r>
            <a:r>
              <a:rPr lang="ja-JP" altLang="en-US" sz="800" dirty="0">
                <a:latin typeface="Arial" panose="020B0604020202020204" pitchFamily="34" charset="0"/>
              </a:rPr>
              <a:t>・パスワード設定（</a:t>
            </a:r>
            <a:r>
              <a:rPr lang="ja-JP" altLang="en-US" sz="800" dirty="0">
                <a:solidFill>
                  <a:srgbClr val="FF0000"/>
                </a:solidFill>
              </a:rPr>
              <a:t>二要素認証を用いる</a:t>
            </a:r>
            <a:r>
              <a:rPr lang="ja-JP" altLang="en-US" sz="800" dirty="0">
                <a:latin typeface="Arial" panose="020B0604020202020204" pitchFamily="34" charset="0"/>
              </a:rPr>
              <a:t>）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・スクリーンセーバー設定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・ウイルス対策ソフト導入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・セキュリティワイヤー施錠</a:t>
            </a:r>
            <a:endParaRPr lang="en-US" altLang="ja-JP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800" dirty="0">
                <a:latin typeface="Arial" panose="020B0604020202020204" pitchFamily="34" charset="0"/>
              </a:rPr>
              <a:t>・</a:t>
            </a:r>
            <a:r>
              <a:rPr lang="ja-JP" altLang="en-US" sz="800" dirty="0"/>
              <a:t>外部ネットワーク（インターネット等）へ</a:t>
            </a:r>
            <a:br>
              <a:rPr lang="en-US" altLang="ja-JP" sz="800" dirty="0"/>
            </a:br>
            <a:r>
              <a:rPr lang="ja-JP" altLang="en-US" sz="800" dirty="0"/>
              <a:t>の接続不可</a:t>
            </a:r>
            <a:endParaRPr lang="en-US" altLang="ja-JP" sz="800" dirty="0"/>
          </a:p>
        </p:txBody>
      </p:sp>
      <p:pic>
        <p:nvPicPr>
          <p:cNvPr id="5" name="Picture 42">
            <a:extLst>
              <a:ext uri="{FF2B5EF4-FFF2-40B4-BE49-F238E27FC236}">
                <a16:creationId xmlns:a16="http://schemas.microsoft.com/office/drawing/2014/main" id="{36D97823-74DC-1806-C6BB-ABAFC8C5A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67" y="5373688"/>
            <a:ext cx="4429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右矢印 82">
            <a:extLst>
              <a:ext uri="{FF2B5EF4-FFF2-40B4-BE49-F238E27FC236}">
                <a16:creationId xmlns:a16="http://schemas.microsoft.com/office/drawing/2014/main" id="{58A8B5E4-51FE-8857-5FD0-73F69063FA3F}"/>
              </a:ext>
            </a:extLst>
          </p:cNvPr>
          <p:cNvSpPr/>
          <p:nvPr/>
        </p:nvSpPr>
        <p:spPr>
          <a:xfrm>
            <a:off x="8279705" y="4768850"/>
            <a:ext cx="142875" cy="1428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9" name="テキスト ボックス 44">
            <a:extLst>
              <a:ext uri="{FF2B5EF4-FFF2-40B4-BE49-F238E27FC236}">
                <a16:creationId xmlns:a16="http://schemas.microsoft.com/office/drawing/2014/main" id="{CA60B2B4-6DB3-72AA-DFCB-C2048A456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8492" y="5373688"/>
            <a:ext cx="8477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紙媒体の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中間生成物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は裁断破棄</a:t>
            </a:r>
            <a:endParaRPr lang="en-US" altLang="ja-JP" sz="900" dirty="0"/>
          </a:p>
        </p:txBody>
      </p:sp>
      <p:sp>
        <p:nvSpPr>
          <p:cNvPr id="11" name="テキスト ボックス 44">
            <a:extLst>
              <a:ext uri="{FF2B5EF4-FFF2-40B4-BE49-F238E27FC236}">
                <a16:creationId xmlns:a16="http://schemas.microsoft.com/office/drawing/2014/main" id="{EB41C489-F06D-62D9-0C8D-39CA5945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330" y="4613275"/>
            <a:ext cx="13525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端末内のデータは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専用のデータ消去ソフトで完全削除</a:t>
            </a:r>
            <a:endParaRPr lang="en-US" altLang="ja-JP" sz="900" dirty="0"/>
          </a:p>
        </p:txBody>
      </p:sp>
      <p:pic>
        <p:nvPicPr>
          <p:cNvPr id="12" name="Picture 4" descr="C:\Users\nit\AppData\Local\Microsoft\Windows\Temporary Internet Files\Content.IE5\U11EB5JQ\MC900432605[1].png">
            <a:extLst>
              <a:ext uri="{FF2B5EF4-FFF2-40B4-BE49-F238E27FC236}">
                <a16:creationId xmlns:a16="http://schemas.microsoft.com/office/drawing/2014/main" id="{DFA3EABE-DAE8-59B5-95D4-C919BB516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92" y="5373688"/>
            <a:ext cx="53498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88">
            <a:extLst>
              <a:ext uri="{FF2B5EF4-FFF2-40B4-BE49-F238E27FC236}">
                <a16:creationId xmlns:a16="http://schemas.microsoft.com/office/drawing/2014/main" id="{323B9C16-E904-C486-D0E7-19B503ACE3BE}"/>
              </a:ext>
            </a:extLst>
          </p:cNvPr>
          <p:cNvSpPr/>
          <p:nvPr/>
        </p:nvSpPr>
        <p:spPr>
          <a:xfrm>
            <a:off x="8275617" y="5569626"/>
            <a:ext cx="142875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5" name="直方体 14">
            <a:extLst>
              <a:ext uri="{FF2B5EF4-FFF2-40B4-BE49-F238E27FC236}">
                <a16:creationId xmlns:a16="http://schemas.microsoft.com/office/drawing/2014/main" id="{857CE1F7-B2E9-8E69-5D45-83D1FF76003B}"/>
              </a:ext>
            </a:extLst>
          </p:cNvPr>
          <p:cNvSpPr/>
          <p:nvPr/>
        </p:nvSpPr>
        <p:spPr>
          <a:xfrm>
            <a:off x="8517830" y="4581525"/>
            <a:ext cx="360362" cy="503238"/>
          </a:xfrm>
          <a:prstGeom prst="cube">
            <a:avLst>
              <a:gd name="adj" fmla="val 1970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700" dirty="0"/>
              <a:t>消去</a:t>
            </a:r>
            <a:endParaRPr lang="en-US" altLang="ja-JP" sz="700" dirty="0"/>
          </a:p>
          <a:p>
            <a:pPr algn="ctr" eaLnBrk="1" hangingPunct="1">
              <a:defRPr/>
            </a:pPr>
            <a:r>
              <a:rPr lang="ja-JP" altLang="en-US" sz="700" dirty="0"/>
              <a:t>ソフト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398D28A-70FD-8111-5900-77CF54F59D9C}"/>
              </a:ext>
            </a:extLst>
          </p:cNvPr>
          <p:cNvSpPr/>
          <p:nvPr/>
        </p:nvSpPr>
        <p:spPr>
          <a:xfrm>
            <a:off x="6947792" y="4608513"/>
            <a:ext cx="1282700" cy="488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30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画面に合わせる (4:3)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2023-10-05T09:41:00Z</dcterms:modified>
</cp:coreProperties>
</file>