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82"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101"/>
    <a:srgbClr val="FFEAD1"/>
    <a:srgbClr val="FFFFFF"/>
    <a:srgbClr val="FFE5C5"/>
    <a:srgbClr val="FFF4E7"/>
    <a:srgbClr val="FFF3E5"/>
    <a:srgbClr val="FFE7CD"/>
    <a:srgbClr val="E15A04"/>
    <a:srgbClr val="FF5050"/>
    <a:srgbClr val="EE51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402AA-A0C3-42A0-A276-0FCA5A679DEB}" vWet="6" dt="2021-05-17T02:54:20.676"/>
    <p1510:client id="{B48AF1E7-F752-4F50-9CF1-9A3D26202EC4}" v="1" dt="2021-05-17T01:57:59.742"/>
    <p1510:client id="{D6EFA09A-6644-45C4-9C3C-2F6BBD35230F}" v="6" dt="2021-05-17T02:58:50.837"/>
    <p1510:client id="{DE246297-8663-403F-A3E9-CF5DC578C6FE}" v="19" vWet="21" dt="2021-05-17T02:42:03.28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108"/>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48163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30766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3903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69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52463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8176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0776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6984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148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97751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2021/10/15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95789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2B3C2D7-63DE-4F2C-916D-350791F51BA9}" type="datetimeFigureOut">
              <a:rPr kumimoji="1" lang="ja-JP" altLang="en-US" smtClean="0"/>
              <a:t>2021/10/15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417618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DB51CFC-7D7B-4EEB-BBB7-F7EB39FB1017}"/>
              </a:ext>
            </a:extLst>
          </p:cNvPr>
          <p:cNvSpPr/>
          <p:nvPr/>
        </p:nvSpPr>
        <p:spPr>
          <a:xfrm>
            <a:off x="0" y="-152"/>
            <a:ext cx="6858000" cy="1270798"/>
          </a:xfrm>
          <a:prstGeom prst="rect">
            <a:avLst/>
          </a:prstGeom>
          <a:pattFill prst="wdUpDiag">
            <a:fgClr>
              <a:srgbClr val="FFE33A"/>
            </a:fgClr>
            <a:bgClr>
              <a:schemeClr val="bg1"/>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四角形: 角を丸くする 62">
            <a:extLst>
              <a:ext uri="{FF2B5EF4-FFF2-40B4-BE49-F238E27FC236}">
                <a16:creationId xmlns:a16="http://schemas.microsoft.com/office/drawing/2014/main" id="{949DAA91-66DD-4E20-85D9-207FD4370AD4}"/>
              </a:ext>
            </a:extLst>
          </p:cNvPr>
          <p:cNvSpPr/>
          <p:nvPr/>
        </p:nvSpPr>
        <p:spPr>
          <a:xfrm>
            <a:off x="90103" y="74046"/>
            <a:ext cx="6677794" cy="1122402"/>
          </a:xfrm>
          <a:prstGeom prst="roundRect">
            <a:avLst>
              <a:gd name="adj" fmla="val 2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pic>
        <p:nvPicPr>
          <p:cNvPr id="51" name="図 50" descr="図形&#10;&#10;自動的に生成された説明">
            <a:extLst>
              <a:ext uri="{FF2B5EF4-FFF2-40B4-BE49-F238E27FC236}">
                <a16:creationId xmlns:a16="http://schemas.microsoft.com/office/drawing/2014/main" id="{51E9B7B5-42C1-41F1-B508-9F3B343C0C7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b="10635"/>
          <a:stretch/>
        </p:blipFill>
        <p:spPr>
          <a:xfrm>
            <a:off x="6081924" y="80731"/>
            <a:ext cx="586737" cy="735495"/>
          </a:xfrm>
          <a:prstGeom prst="rect">
            <a:avLst/>
          </a:prstGeom>
        </p:spPr>
      </p:pic>
      <p:sp>
        <p:nvSpPr>
          <p:cNvPr id="47" name="四角形: 角を丸くする 46">
            <a:extLst>
              <a:ext uri="{FF2B5EF4-FFF2-40B4-BE49-F238E27FC236}">
                <a16:creationId xmlns:a16="http://schemas.microsoft.com/office/drawing/2014/main" id="{DA4C70E7-D4B7-4306-AD2A-A300BE19DBB7}"/>
              </a:ext>
            </a:extLst>
          </p:cNvPr>
          <p:cNvSpPr/>
          <p:nvPr/>
        </p:nvSpPr>
        <p:spPr>
          <a:xfrm>
            <a:off x="257484" y="6868098"/>
            <a:ext cx="6354111" cy="2744317"/>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41" name="四角形: 角を丸くする 40">
            <a:extLst>
              <a:ext uri="{FF2B5EF4-FFF2-40B4-BE49-F238E27FC236}">
                <a16:creationId xmlns:a16="http://schemas.microsoft.com/office/drawing/2014/main" id="{E18092D8-7E2B-43D1-A81A-9F6F586F5839}"/>
              </a:ext>
            </a:extLst>
          </p:cNvPr>
          <p:cNvSpPr/>
          <p:nvPr/>
        </p:nvSpPr>
        <p:spPr>
          <a:xfrm>
            <a:off x="257484" y="2072572"/>
            <a:ext cx="6354111" cy="773054"/>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27" name="正方形/長方形 26">
            <a:extLst>
              <a:ext uri="{FF2B5EF4-FFF2-40B4-BE49-F238E27FC236}">
                <a16:creationId xmlns:a16="http://schemas.microsoft.com/office/drawing/2014/main" id="{22E9237B-FFD6-4ACF-8646-416BCB4FB2EB}"/>
              </a:ext>
            </a:extLst>
          </p:cNvPr>
          <p:cNvSpPr/>
          <p:nvPr/>
        </p:nvSpPr>
        <p:spPr>
          <a:xfrm>
            <a:off x="306410" y="7029772"/>
            <a:ext cx="6245178" cy="307777"/>
          </a:xfrm>
          <a:prstGeom prst="rect">
            <a:avLst/>
          </a:prstGeom>
        </p:spPr>
        <p:txBody>
          <a:bodyPr wrap="square">
            <a:spAutoFit/>
          </a:bodyPr>
          <a:lstStyle/>
          <a:p>
            <a:r>
              <a:rPr lang="ja-JP" altLang="en-US" sz="1400" dirty="0">
                <a:latin typeface="+mn-ea"/>
              </a:rPr>
              <a:t>患者本人が医療機関での情報提供に同意すると、以下の情報が共有されます。</a:t>
            </a:r>
            <a:endParaRPr lang="en-US" altLang="ja-JP" sz="1400" dirty="0">
              <a:latin typeface="+mn-ea"/>
            </a:endParaRPr>
          </a:p>
        </p:txBody>
      </p:sp>
      <p:sp>
        <p:nvSpPr>
          <p:cNvPr id="44" name="正方形/長方形 43">
            <a:extLst>
              <a:ext uri="{FF2B5EF4-FFF2-40B4-BE49-F238E27FC236}">
                <a16:creationId xmlns:a16="http://schemas.microsoft.com/office/drawing/2014/main" id="{FA190C78-E578-4790-9BDC-0A3A866510F7}"/>
              </a:ext>
            </a:extLst>
          </p:cNvPr>
          <p:cNvSpPr/>
          <p:nvPr/>
        </p:nvSpPr>
        <p:spPr>
          <a:xfrm>
            <a:off x="324698" y="8816913"/>
            <a:ext cx="6208603" cy="646331"/>
          </a:xfrm>
          <a:prstGeom prst="rect">
            <a:avLst/>
          </a:prstGeom>
        </p:spPr>
        <p:txBody>
          <a:bodyPr wrap="square">
            <a:spAutoFit/>
          </a:bodyPr>
          <a:lstStyle/>
          <a:p>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※1</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自己負担限度額を算出する際に適用する区分であり、被保険者等の標準報酬や前年度所得の水準に応じて設</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定されるものです。特定疾病療養受療証の特定疾病区分についても、本人の同意があれば医療機関・薬局で</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閲覧可能です。</a:t>
            </a:r>
            <a:endPar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※2</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限度額適用・標準負担額減額認定証の交付対象者であれば医療機関に共有されます。</a:t>
            </a:r>
          </a:p>
        </p:txBody>
      </p:sp>
      <p:sp>
        <p:nvSpPr>
          <p:cNvPr id="6" name="テキスト ボックス 5">
            <a:extLst>
              <a:ext uri="{FF2B5EF4-FFF2-40B4-BE49-F238E27FC236}">
                <a16:creationId xmlns:a16="http://schemas.microsoft.com/office/drawing/2014/main" id="{4B7E91A3-87E4-4815-99C0-5DBB783A00C3}"/>
              </a:ext>
            </a:extLst>
          </p:cNvPr>
          <p:cNvSpPr txBox="1"/>
          <p:nvPr/>
        </p:nvSpPr>
        <p:spPr>
          <a:xfrm>
            <a:off x="665808" y="3008934"/>
            <a:ext cx="6032421" cy="461665"/>
          </a:xfrm>
          <a:prstGeom prst="rect">
            <a:avLst/>
          </a:prstGeom>
          <a:noFill/>
        </p:spPr>
        <p:txBody>
          <a:bodyPr wrap="none" rtlCol="0">
            <a:spAutoFit/>
          </a:bodyPr>
          <a:lstStyle/>
          <a:p>
            <a:r>
              <a:rPr kumimoji="1" lang="ja-JP" altLang="en-US" sz="2400" b="1" dirty="0">
                <a:solidFill>
                  <a:srgbClr val="F18101"/>
                </a:solidFill>
                <a:latin typeface="+mn-ea"/>
              </a:rPr>
              <a:t>何が変わるの？どんなメリットがあるの？</a:t>
            </a:r>
          </a:p>
        </p:txBody>
      </p:sp>
      <p:grpSp>
        <p:nvGrpSpPr>
          <p:cNvPr id="4" name="グループ化 3">
            <a:extLst>
              <a:ext uri="{FF2B5EF4-FFF2-40B4-BE49-F238E27FC236}">
                <a16:creationId xmlns:a16="http://schemas.microsoft.com/office/drawing/2014/main" id="{CBA76F17-8165-404A-B4A2-D2A659229103}"/>
              </a:ext>
            </a:extLst>
          </p:cNvPr>
          <p:cNvGrpSpPr/>
          <p:nvPr/>
        </p:nvGrpSpPr>
        <p:grpSpPr>
          <a:xfrm>
            <a:off x="327029" y="326923"/>
            <a:ext cx="6203942" cy="769441"/>
            <a:chOff x="744631" y="344804"/>
            <a:chExt cx="6203942" cy="769441"/>
          </a:xfrm>
        </p:grpSpPr>
        <p:sp>
          <p:nvSpPr>
            <p:cNvPr id="42" name="正方形/長方形 41">
              <a:extLst>
                <a:ext uri="{FF2B5EF4-FFF2-40B4-BE49-F238E27FC236}">
                  <a16:creationId xmlns:a16="http://schemas.microsoft.com/office/drawing/2014/main" id="{D200F2FD-3C13-4D75-B4F7-235EBB4421CC}"/>
                </a:ext>
              </a:extLst>
            </p:cNvPr>
            <p:cNvSpPr/>
            <p:nvPr/>
          </p:nvSpPr>
          <p:spPr>
            <a:xfrm>
              <a:off x="796846" y="879991"/>
              <a:ext cx="2479183" cy="149769"/>
            </a:xfrm>
            <a:prstGeom prst="rect">
              <a:avLst/>
            </a:prstGeom>
            <a:solidFill>
              <a:srgbClr val="FFE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AEF29FE-86BA-4EA4-8DF2-DCDAE91F0744}"/>
                </a:ext>
              </a:extLst>
            </p:cNvPr>
            <p:cNvSpPr txBox="1"/>
            <p:nvPr/>
          </p:nvSpPr>
          <p:spPr>
            <a:xfrm>
              <a:off x="744631" y="344804"/>
              <a:ext cx="6203942" cy="769441"/>
            </a:xfrm>
            <a:prstGeom prst="rect">
              <a:avLst/>
            </a:prstGeom>
            <a:noFill/>
          </p:spPr>
          <p:txBody>
            <a:bodyPr wrap="none" rtlCol="0">
              <a:spAutoFit/>
            </a:bodyPr>
            <a:lstStyle/>
            <a:p>
              <a:endParaRPr kumimoji="1" lang="en-US" altLang="zh-TW" sz="2000" dirty="0">
                <a:latin typeface="Yu Gothic UI Semibold" panose="020B0700000000000000" pitchFamily="50" charset="-128"/>
                <a:ea typeface="Yu Gothic UI Semibold" panose="020B0700000000000000" pitchFamily="50" charset="-128"/>
              </a:endParaRPr>
            </a:p>
            <a:p>
              <a:r>
                <a:rPr kumimoji="1" lang="zh-TW" altLang="en-US" sz="2400" b="1" dirty="0">
                  <a:latin typeface="Yu Gothic UI Semibold" panose="020B0700000000000000" pitchFamily="50" charset="-128"/>
                  <a:ea typeface="Yu Gothic UI Semibold" panose="020B0700000000000000" pitchFamily="50" charset="-128"/>
                </a:rPr>
                <a:t>限度額適用認定証</a:t>
              </a:r>
              <a:r>
                <a:rPr kumimoji="1" lang="ja-JP" altLang="en-US" sz="2400" b="1" dirty="0">
                  <a:latin typeface="Yu Gothic UI Semibold" panose="020B0700000000000000" pitchFamily="50" charset="-128"/>
                  <a:ea typeface="Yu Gothic UI Semibold" panose="020B0700000000000000" pitchFamily="50" charset="-128"/>
                </a:rPr>
                <a:t>の準備が</a:t>
              </a:r>
              <a:r>
                <a:rPr kumimoji="1" lang="ja-JP" altLang="en-US" sz="2400" b="1" dirty="0">
                  <a:solidFill>
                    <a:srgbClr val="F18101"/>
                  </a:solidFill>
                  <a:latin typeface="Yu Gothic UI Semibold" panose="020B0700000000000000" pitchFamily="50" charset="-128"/>
                  <a:ea typeface="Yu Gothic UI Semibold" panose="020B0700000000000000" pitchFamily="50" charset="-128"/>
                </a:rPr>
                <a:t>不要</a:t>
              </a:r>
              <a:r>
                <a:rPr kumimoji="1" lang="ja-JP" altLang="en-US" sz="2400" b="1" dirty="0">
                  <a:latin typeface="Yu Gothic UI Semibold" panose="020B0700000000000000" pitchFamily="50" charset="-128"/>
                  <a:ea typeface="Yu Gothic UI Semibold" panose="020B0700000000000000" pitchFamily="50" charset="-128"/>
                </a:rPr>
                <a:t>になりました！</a:t>
              </a:r>
              <a:endParaRPr kumimoji="1" lang="ja-JP" altLang="en-US" sz="2400" b="1" dirty="0">
                <a:solidFill>
                  <a:schemeClr val="tx1">
                    <a:lumMod val="75000"/>
                    <a:lumOff val="25000"/>
                  </a:schemeClr>
                </a:solidFill>
                <a:latin typeface="Yu Gothic UI Semibold" panose="020B0700000000000000" pitchFamily="50" charset="-128"/>
                <a:ea typeface="Yu Gothic UI Semibold" panose="020B0700000000000000" pitchFamily="50" charset="-128"/>
              </a:endParaRPr>
            </a:p>
          </p:txBody>
        </p:sp>
      </p:grpSp>
      <p:sp>
        <p:nvSpPr>
          <p:cNvPr id="23" name="四角形: 角を丸くする 22">
            <a:extLst>
              <a:ext uri="{FF2B5EF4-FFF2-40B4-BE49-F238E27FC236}">
                <a16:creationId xmlns:a16="http://schemas.microsoft.com/office/drawing/2014/main" id="{39EFB3CF-88B5-4693-B492-D14B05C1EA85}"/>
              </a:ext>
            </a:extLst>
          </p:cNvPr>
          <p:cNvSpPr/>
          <p:nvPr/>
        </p:nvSpPr>
        <p:spPr>
          <a:xfrm>
            <a:off x="257484" y="3591217"/>
            <a:ext cx="6354111" cy="2531291"/>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40" name="正方形/長方形 39">
            <a:extLst>
              <a:ext uri="{FF2B5EF4-FFF2-40B4-BE49-F238E27FC236}">
                <a16:creationId xmlns:a16="http://schemas.microsoft.com/office/drawing/2014/main" id="{7800B240-9D89-4C24-96E6-A45C8309924B}"/>
              </a:ext>
            </a:extLst>
          </p:cNvPr>
          <p:cNvSpPr/>
          <p:nvPr/>
        </p:nvSpPr>
        <p:spPr>
          <a:xfrm>
            <a:off x="375481" y="7457849"/>
            <a:ext cx="2153127" cy="1092607"/>
          </a:xfrm>
          <a:prstGeom prst="rect">
            <a:avLst/>
          </a:prstGeom>
        </p:spPr>
        <p:txBody>
          <a:bodyPr wrap="square">
            <a:spAutoFit/>
          </a:bodyPr>
          <a:lstStyle/>
          <a:p>
            <a:pPr marL="108000" indent="-180000">
              <a:buClr>
                <a:srgbClr val="F18101"/>
              </a:buClr>
              <a:buFont typeface="Wingdings" panose="05000000000000000000" pitchFamily="2" charset="2"/>
              <a:buChar char="l"/>
            </a:pPr>
            <a:r>
              <a:rPr lang="ja-JP" altLang="en-US" sz="1300" dirty="0">
                <a:latin typeface="+mn-ea"/>
              </a:rPr>
              <a:t>保険者番号</a:t>
            </a:r>
          </a:p>
          <a:p>
            <a:pPr marL="108000" indent="-180000">
              <a:buClr>
                <a:srgbClr val="F18101"/>
              </a:buClr>
              <a:buFont typeface="Wingdings" panose="05000000000000000000" pitchFamily="2" charset="2"/>
              <a:buChar char="l"/>
            </a:pPr>
            <a:r>
              <a:rPr lang="ja-JP" altLang="en-US" sz="1300" dirty="0">
                <a:latin typeface="+mn-ea"/>
              </a:rPr>
              <a:t>被保険者証記号・番号</a:t>
            </a:r>
          </a:p>
          <a:p>
            <a:pPr marL="108000" indent="-180000">
              <a:buClr>
                <a:srgbClr val="F18101"/>
              </a:buClr>
              <a:buFont typeface="Wingdings" panose="05000000000000000000" pitchFamily="2" charset="2"/>
              <a:buChar char="l"/>
            </a:pPr>
            <a:r>
              <a:rPr lang="ja-JP" altLang="en-US" sz="1300" dirty="0">
                <a:latin typeface="+mn-ea"/>
              </a:rPr>
              <a:t>枝番</a:t>
            </a:r>
          </a:p>
          <a:p>
            <a:pPr marL="108000" indent="-180000">
              <a:buClr>
                <a:srgbClr val="F18101"/>
              </a:buClr>
              <a:buFont typeface="Wingdings" panose="05000000000000000000" pitchFamily="2" charset="2"/>
              <a:buChar char="l"/>
            </a:pPr>
            <a:r>
              <a:rPr lang="ja-JP" altLang="en-US" sz="1300" smtClean="0">
                <a:latin typeface="+mn-ea"/>
              </a:rPr>
              <a:t>限度額適用認定証</a:t>
            </a:r>
            <a:r>
              <a:rPr lang="ja-JP" altLang="en-US" sz="1300" dirty="0">
                <a:latin typeface="+mn-ea"/>
              </a:rPr>
              <a:t>区分</a:t>
            </a:r>
          </a:p>
          <a:p>
            <a:pPr marL="108000" indent="-180000">
              <a:buClr>
                <a:srgbClr val="F18101"/>
              </a:buClr>
              <a:buFont typeface="Wingdings" panose="05000000000000000000" pitchFamily="2" charset="2"/>
              <a:buChar char="l"/>
            </a:pPr>
            <a:r>
              <a:rPr lang="ja-JP" altLang="en-US" sz="1300" dirty="0">
                <a:latin typeface="+mn-ea"/>
              </a:rPr>
              <a:t>適用区分</a:t>
            </a:r>
            <a:r>
              <a:rPr lang="en-US" altLang="ja-JP" sz="1300" dirty="0">
                <a:latin typeface="+mn-ea"/>
              </a:rPr>
              <a:t>※1</a:t>
            </a:r>
          </a:p>
        </p:txBody>
      </p:sp>
      <p:sp>
        <p:nvSpPr>
          <p:cNvPr id="56" name="正方形/長方形 55">
            <a:extLst>
              <a:ext uri="{FF2B5EF4-FFF2-40B4-BE49-F238E27FC236}">
                <a16:creationId xmlns:a16="http://schemas.microsoft.com/office/drawing/2014/main" id="{6FE38F00-38DC-4573-9410-A0F0E90D0A6A}"/>
              </a:ext>
            </a:extLst>
          </p:cNvPr>
          <p:cNvSpPr/>
          <p:nvPr/>
        </p:nvSpPr>
        <p:spPr>
          <a:xfrm>
            <a:off x="3428999" y="7457850"/>
            <a:ext cx="2153127" cy="692497"/>
          </a:xfrm>
          <a:prstGeom prst="rect">
            <a:avLst/>
          </a:prstGeom>
        </p:spPr>
        <p:txBody>
          <a:bodyPr wrap="square">
            <a:spAutoFit/>
          </a:bodyPr>
          <a:lstStyle/>
          <a:p>
            <a:pPr marL="108000" indent="-180000">
              <a:buClr>
                <a:srgbClr val="F18101"/>
              </a:buClr>
              <a:buFont typeface="Wingdings" panose="05000000000000000000" pitchFamily="2" charset="2"/>
              <a:buChar char="l"/>
            </a:pPr>
            <a:r>
              <a:rPr lang="ja-JP" altLang="en-US" sz="1300" dirty="0">
                <a:latin typeface="+mn-ea"/>
              </a:rPr>
              <a:t>交付年月日</a:t>
            </a:r>
          </a:p>
          <a:p>
            <a:pPr marL="108000" indent="-180000">
              <a:buClr>
                <a:srgbClr val="F18101"/>
              </a:buClr>
              <a:buFont typeface="Wingdings" panose="05000000000000000000" pitchFamily="2" charset="2"/>
              <a:buChar char="l"/>
            </a:pPr>
            <a:r>
              <a:rPr lang="ja-JP" altLang="en-US" sz="1300" dirty="0">
                <a:latin typeface="+mn-ea"/>
              </a:rPr>
              <a:t>回収年月日</a:t>
            </a:r>
          </a:p>
          <a:p>
            <a:pPr marL="108000" indent="-180000">
              <a:buClr>
                <a:srgbClr val="F18101"/>
              </a:buClr>
              <a:buFont typeface="Wingdings" panose="05000000000000000000" pitchFamily="2" charset="2"/>
              <a:buChar char="l"/>
            </a:pPr>
            <a:r>
              <a:rPr lang="ja-JP" altLang="en-US" sz="1300" dirty="0">
                <a:latin typeface="+mn-ea"/>
              </a:rPr>
              <a:t>長期入院該当年月日</a:t>
            </a:r>
            <a:r>
              <a:rPr lang="en-US" altLang="ja-JP" sz="1300" dirty="0">
                <a:latin typeface="+mn-ea"/>
              </a:rPr>
              <a:t>※2</a:t>
            </a:r>
          </a:p>
        </p:txBody>
      </p:sp>
      <p:sp>
        <p:nvSpPr>
          <p:cNvPr id="32" name="正方形/長方形 31">
            <a:extLst>
              <a:ext uri="{FF2B5EF4-FFF2-40B4-BE49-F238E27FC236}">
                <a16:creationId xmlns:a16="http://schemas.microsoft.com/office/drawing/2014/main" id="{F8660B2F-6A92-4587-A4E8-F03D9DC39518}"/>
              </a:ext>
            </a:extLst>
          </p:cNvPr>
          <p:cNvSpPr/>
          <p:nvPr/>
        </p:nvSpPr>
        <p:spPr>
          <a:xfrm>
            <a:off x="311950" y="2197489"/>
            <a:ext cx="6245178" cy="523220"/>
          </a:xfrm>
          <a:prstGeom prst="rect">
            <a:avLst/>
          </a:prstGeom>
        </p:spPr>
        <p:txBody>
          <a:bodyPr wrap="square">
            <a:spAutoFit/>
          </a:bodyPr>
          <a:lstStyle/>
          <a:p>
            <a:r>
              <a:rPr lang="ja-JP" altLang="en-US" sz="1400" dirty="0">
                <a:latin typeface="+mn-ea"/>
              </a:rPr>
              <a:t>窓口での支払が高額になる場合に、自己負担額を所得に応じた限度額にするために医療機関に提出する証類です。</a:t>
            </a:r>
          </a:p>
        </p:txBody>
      </p:sp>
      <p:grpSp>
        <p:nvGrpSpPr>
          <p:cNvPr id="2" name="グループ化 1">
            <a:extLst>
              <a:ext uri="{FF2B5EF4-FFF2-40B4-BE49-F238E27FC236}">
                <a16:creationId xmlns:a16="http://schemas.microsoft.com/office/drawing/2014/main" id="{584905F4-54B9-44D4-9229-9860AE6154ED}"/>
              </a:ext>
            </a:extLst>
          </p:cNvPr>
          <p:cNvGrpSpPr/>
          <p:nvPr/>
        </p:nvGrpSpPr>
        <p:grpSpPr>
          <a:xfrm>
            <a:off x="493433" y="3783198"/>
            <a:ext cx="6044506" cy="2147328"/>
            <a:chOff x="493433" y="3737792"/>
            <a:chExt cx="6044506" cy="2147328"/>
          </a:xfrm>
        </p:grpSpPr>
        <p:sp>
          <p:nvSpPr>
            <p:cNvPr id="12" name="二等辺三角形 11">
              <a:extLst>
                <a:ext uri="{FF2B5EF4-FFF2-40B4-BE49-F238E27FC236}">
                  <a16:creationId xmlns:a16="http://schemas.microsoft.com/office/drawing/2014/main" id="{6008EAC8-75F0-4B3C-9567-CB752BB16A51}"/>
                </a:ext>
              </a:extLst>
            </p:cNvPr>
            <p:cNvSpPr/>
            <p:nvPr/>
          </p:nvSpPr>
          <p:spPr>
            <a:xfrm rot="10800000">
              <a:off x="996302" y="4735398"/>
              <a:ext cx="557376" cy="150752"/>
            </a:xfrm>
            <a:prstGeom prst="triangle">
              <a:avLst/>
            </a:prstGeom>
            <a:solidFill>
              <a:srgbClr val="F1810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18101"/>
                </a:solidFill>
              </a:endParaRPr>
            </a:p>
          </p:txBody>
        </p:sp>
        <p:sp>
          <p:nvSpPr>
            <p:cNvPr id="52" name="四角形: 角を丸くする 51">
              <a:extLst>
                <a:ext uri="{FF2B5EF4-FFF2-40B4-BE49-F238E27FC236}">
                  <a16:creationId xmlns:a16="http://schemas.microsoft.com/office/drawing/2014/main" id="{1454A942-7240-4900-9796-43701B3F9142}"/>
                </a:ext>
              </a:extLst>
            </p:cNvPr>
            <p:cNvSpPr/>
            <p:nvPr/>
          </p:nvSpPr>
          <p:spPr>
            <a:xfrm>
              <a:off x="493433" y="4927192"/>
              <a:ext cx="1563115" cy="937244"/>
            </a:xfrm>
            <a:prstGeom prst="roundRect">
              <a:avLst/>
            </a:prstGeom>
            <a:solidFill>
              <a:schemeClr val="bg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b="1" dirty="0">
                  <a:solidFill>
                    <a:srgbClr val="F18101"/>
                  </a:solidFill>
                  <a:latin typeface="+mn-ea"/>
                </a:rPr>
                <a:t>これからは</a:t>
              </a:r>
              <a:endParaRPr kumimoji="1" lang="en-US" altLang="ja-JP" sz="1600" b="1" dirty="0">
                <a:solidFill>
                  <a:srgbClr val="F18101"/>
                </a:solidFill>
                <a:latin typeface="+mn-ea"/>
              </a:endParaRPr>
            </a:p>
          </p:txBody>
        </p:sp>
        <p:sp>
          <p:nvSpPr>
            <p:cNvPr id="11" name="四角形: 角を丸くする 10">
              <a:extLst>
                <a:ext uri="{FF2B5EF4-FFF2-40B4-BE49-F238E27FC236}">
                  <a16:creationId xmlns:a16="http://schemas.microsoft.com/office/drawing/2014/main" id="{00BEF740-7523-49B9-BF35-72C8B26313EB}"/>
                </a:ext>
              </a:extLst>
            </p:cNvPr>
            <p:cNvSpPr/>
            <p:nvPr/>
          </p:nvSpPr>
          <p:spPr>
            <a:xfrm>
              <a:off x="493433" y="3737792"/>
              <a:ext cx="1563115" cy="937244"/>
            </a:xfrm>
            <a:prstGeom prst="roundRect">
              <a:avLst/>
            </a:prstGeom>
            <a:solidFill>
              <a:schemeClr val="bg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b="1" dirty="0">
                  <a:solidFill>
                    <a:srgbClr val="F18101"/>
                  </a:solidFill>
                  <a:latin typeface="+mn-ea"/>
                </a:rPr>
                <a:t>これまでは</a:t>
              </a:r>
            </a:p>
          </p:txBody>
        </p:sp>
        <p:sp>
          <p:nvSpPr>
            <p:cNvPr id="17" name="四角形: 角を丸くする 16">
              <a:extLst>
                <a:ext uri="{FF2B5EF4-FFF2-40B4-BE49-F238E27FC236}">
                  <a16:creationId xmlns:a16="http://schemas.microsoft.com/office/drawing/2014/main" id="{0D6868B7-1A07-4BC2-A181-4AEB23C133DE}"/>
                </a:ext>
              </a:extLst>
            </p:cNvPr>
            <p:cNvSpPr/>
            <p:nvPr/>
          </p:nvSpPr>
          <p:spPr>
            <a:xfrm>
              <a:off x="2164984" y="3737792"/>
              <a:ext cx="4372955" cy="937244"/>
            </a:xfrm>
            <a:prstGeom prst="round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n-ea"/>
                </a:rPr>
                <a:t>医療機関・薬局の窓口での支払いを</a:t>
              </a:r>
              <a:endParaRPr kumimoji="1" lang="en-US" altLang="ja-JP" sz="1400" dirty="0">
                <a:solidFill>
                  <a:schemeClr val="tx1"/>
                </a:solidFill>
                <a:latin typeface="+mn-ea"/>
              </a:endParaRPr>
            </a:p>
            <a:p>
              <a:pPr algn="ctr"/>
              <a:r>
                <a:rPr kumimoji="1" lang="ja-JP" altLang="en-US" sz="1400" dirty="0">
                  <a:solidFill>
                    <a:schemeClr val="tx1"/>
                  </a:solidFill>
                  <a:latin typeface="+mn-ea"/>
                </a:rPr>
                <a:t>自己負担限度額までにとどめるためには、</a:t>
              </a:r>
            </a:p>
            <a:p>
              <a:pPr algn="ctr"/>
              <a:r>
                <a:rPr kumimoji="1" lang="ja-JP" altLang="en-US" sz="1400" b="1" u="sng" dirty="0">
                  <a:solidFill>
                    <a:schemeClr val="tx1"/>
                  </a:solidFill>
                  <a:latin typeface="+mn-ea"/>
                </a:rPr>
                <a:t>   事前に申請し「限度額適用認定証」の</a:t>
              </a:r>
              <a:endParaRPr kumimoji="1" lang="en-US" altLang="ja-JP" sz="1400" b="1" u="sng" dirty="0">
                <a:solidFill>
                  <a:schemeClr val="tx1"/>
                </a:solidFill>
                <a:latin typeface="+mn-ea"/>
              </a:endParaRPr>
            </a:p>
            <a:p>
              <a:pPr algn="ctr"/>
              <a:r>
                <a:rPr kumimoji="1" lang="ja-JP" altLang="en-US" sz="1400" b="1" u="sng" dirty="0">
                  <a:solidFill>
                    <a:schemeClr val="tx1"/>
                  </a:solidFill>
                  <a:latin typeface="+mn-ea"/>
                </a:rPr>
                <a:t>準備が必要でした。</a:t>
              </a:r>
            </a:p>
          </p:txBody>
        </p:sp>
        <p:grpSp>
          <p:nvGrpSpPr>
            <p:cNvPr id="5" name="グループ化 4">
              <a:extLst>
                <a:ext uri="{FF2B5EF4-FFF2-40B4-BE49-F238E27FC236}">
                  <a16:creationId xmlns:a16="http://schemas.microsoft.com/office/drawing/2014/main" id="{EEC567D6-D4FC-4117-B0E1-5B039D27227D}"/>
                </a:ext>
              </a:extLst>
            </p:cNvPr>
            <p:cNvGrpSpPr/>
            <p:nvPr/>
          </p:nvGrpSpPr>
          <p:grpSpPr>
            <a:xfrm>
              <a:off x="2243890" y="4906508"/>
              <a:ext cx="4215143" cy="978612"/>
              <a:chOff x="2243890" y="5106487"/>
              <a:chExt cx="4215143" cy="978612"/>
            </a:xfrm>
          </p:grpSpPr>
          <p:sp>
            <p:nvSpPr>
              <p:cNvPr id="69" name="四角形: 角を丸くする 68">
                <a:extLst>
                  <a:ext uri="{FF2B5EF4-FFF2-40B4-BE49-F238E27FC236}">
                    <a16:creationId xmlns:a16="http://schemas.microsoft.com/office/drawing/2014/main" id="{F3FB30EC-4449-4A30-9E45-9FB851C9D32E}"/>
                  </a:ext>
                </a:extLst>
              </p:cNvPr>
              <p:cNvSpPr/>
              <p:nvPr/>
            </p:nvSpPr>
            <p:spPr>
              <a:xfrm>
                <a:off x="2243890" y="5106487"/>
                <a:ext cx="4215143" cy="937244"/>
              </a:xfrm>
              <a:prstGeom prst="round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a:solidFill>
                      <a:schemeClr val="tx1"/>
                    </a:solidFill>
                    <a:latin typeface="+mn-ea"/>
                  </a:rPr>
                  <a:t>「限度額適用認定証」がなくても、</a:t>
                </a:r>
              </a:p>
              <a:p>
                <a:pPr algn="ctr"/>
                <a:r>
                  <a:rPr kumimoji="1" lang="ja-JP" altLang="en-US" sz="1400" b="1" u="sng" dirty="0">
                    <a:solidFill>
                      <a:schemeClr val="tx1"/>
                    </a:solidFill>
                    <a:latin typeface="+mn-ea"/>
                  </a:rPr>
                  <a:t>限度額を超える支払いが免除されます。</a:t>
                </a:r>
              </a:p>
              <a:p>
                <a:pPr algn="ctr"/>
                <a:endParaRPr kumimoji="1" lang="ja-JP" altLang="en-US" sz="1400" b="1" dirty="0">
                  <a:solidFill>
                    <a:schemeClr val="tx1"/>
                  </a:solidFill>
                  <a:latin typeface="+mn-ea"/>
                </a:endParaRPr>
              </a:p>
            </p:txBody>
          </p:sp>
          <p:sp>
            <p:nvSpPr>
              <p:cNvPr id="3" name="正方形/長方形 2">
                <a:extLst>
                  <a:ext uri="{FF2B5EF4-FFF2-40B4-BE49-F238E27FC236}">
                    <a16:creationId xmlns:a16="http://schemas.microsoft.com/office/drawing/2014/main" id="{BA610563-A962-4485-B63C-167594C9B03F}"/>
                  </a:ext>
                </a:extLst>
              </p:cNvPr>
              <p:cNvSpPr/>
              <p:nvPr/>
            </p:nvSpPr>
            <p:spPr>
              <a:xfrm>
                <a:off x="2636960" y="5715767"/>
                <a:ext cx="3580959" cy="369332"/>
              </a:xfrm>
              <a:prstGeom prst="rect">
                <a:avLst/>
              </a:prstGeom>
            </p:spPr>
            <p:txBody>
              <a:bodyPr wrap="square">
                <a:spAutoFit/>
              </a:bodyPr>
              <a:lstStyle/>
              <a:p>
                <a:r>
                  <a:rPr kumimoji="1" lang="en-US" altLang="ja-JP" sz="900" dirty="0">
                    <a:latin typeface="+mn-ea"/>
                  </a:rPr>
                  <a:t>※</a:t>
                </a:r>
                <a:r>
                  <a:rPr kumimoji="1" lang="ja-JP" altLang="en-US" sz="900" dirty="0">
                    <a:latin typeface="+mn-ea"/>
                  </a:rPr>
                  <a:t>ご加入されている医療保険がデータを登録していない場合には、これまでと同じ扱いとなります。</a:t>
                </a:r>
                <a:endParaRPr lang="ja-JP" altLang="en-US" sz="900" dirty="0">
                  <a:latin typeface="+mn-ea"/>
                </a:endParaRPr>
              </a:p>
            </p:txBody>
          </p:sp>
        </p:grpSp>
      </p:grpSp>
      <p:sp>
        <p:nvSpPr>
          <p:cNvPr id="66" name="テキスト ボックス 65">
            <a:extLst>
              <a:ext uri="{FF2B5EF4-FFF2-40B4-BE49-F238E27FC236}">
                <a16:creationId xmlns:a16="http://schemas.microsoft.com/office/drawing/2014/main" id="{8282E399-101B-4CF0-BB96-282EED7E6264}"/>
              </a:ext>
            </a:extLst>
          </p:cNvPr>
          <p:cNvSpPr txBox="1"/>
          <p:nvPr/>
        </p:nvSpPr>
        <p:spPr>
          <a:xfrm>
            <a:off x="1477184" y="219325"/>
            <a:ext cx="3903633" cy="400110"/>
          </a:xfrm>
          <a:prstGeom prst="rect">
            <a:avLst/>
          </a:prstGeom>
          <a:noFill/>
        </p:spPr>
        <p:txBody>
          <a:bodyPr wrap="square" rtlCol="0">
            <a:spAutoFit/>
          </a:bodyPr>
          <a:lstStyle/>
          <a:p>
            <a:pPr algn="ctr"/>
            <a:r>
              <a:rPr kumimoji="1" lang="ja-JP" altLang="en-US" sz="2000" b="1" dirty="0">
                <a:solidFill>
                  <a:srgbClr val="F18101"/>
                </a:solidFill>
                <a:latin typeface="Yu Gothic UI Semibold" panose="020B0700000000000000" pitchFamily="50" charset="-128"/>
                <a:ea typeface="Yu Gothic UI Semibold" panose="020B0700000000000000" pitchFamily="50" charset="-128"/>
              </a:rPr>
              <a:t>マイナンバーカードの健康保険証利用</a:t>
            </a:r>
            <a:endParaRPr kumimoji="1" lang="ja-JP" altLang="en-US" b="1" dirty="0">
              <a:solidFill>
                <a:srgbClr val="F18101"/>
              </a:solidFill>
              <a:latin typeface="Yu Gothic UI Semibold" panose="020B0700000000000000" pitchFamily="50" charset="-128"/>
              <a:ea typeface="Yu Gothic UI Semibold" panose="020B0700000000000000" pitchFamily="50" charset="-128"/>
            </a:endParaRPr>
          </a:p>
        </p:txBody>
      </p:sp>
      <p:sp>
        <p:nvSpPr>
          <p:cNvPr id="39" name="テキスト ボックス 38">
            <a:extLst>
              <a:ext uri="{FF2B5EF4-FFF2-40B4-BE49-F238E27FC236}">
                <a16:creationId xmlns:a16="http://schemas.microsoft.com/office/drawing/2014/main" id="{8D0CEABE-5EA9-4243-846D-27986E3AFAF8}"/>
              </a:ext>
            </a:extLst>
          </p:cNvPr>
          <p:cNvSpPr txBox="1"/>
          <p:nvPr/>
        </p:nvSpPr>
        <p:spPr>
          <a:xfrm>
            <a:off x="665808" y="1512263"/>
            <a:ext cx="3570208" cy="461665"/>
          </a:xfrm>
          <a:prstGeom prst="rect">
            <a:avLst/>
          </a:prstGeom>
          <a:noFill/>
        </p:spPr>
        <p:txBody>
          <a:bodyPr wrap="none" rtlCol="0">
            <a:spAutoFit/>
          </a:bodyPr>
          <a:lstStyle/>
          <a:p>
            <a:r>
              <a:rPr kumimoji="1" lang="ja-JP" altLang="en-US" sz="2400" b="1" dirty="0">
                <a:solidFill>
                  <a:srgbClr val="F18101"/>
                </a:solidFill>
                <a:latin typeface="+mn-ea"/>
              </a:rPr>
              <a:t>限度額適用認定証とは？</a:t>
            </a:r>
          </a:p>
        </p:txBody>
      </p:sp>
      <p:sp>
        <p:nvSpPr>
          <p:cNvPr id="46" name="テキスト ボックス 45">
            <a:extLst>
              <a:ext uri="{FF2B5EF4-FFF2-40B4-BE49-F238E27FC236}">
                <a16:creationId xmlns:a16="http://schemas.microsoft.com/office/drawing/2014/main" id="{E5D29D37-9C20-44CD-99A6-39A0B3FD5733}"/>
              </a:ext>
            </a:extLst>
          </p:cNvPr>
          <p:cNvSpPr txBox="1"/>
          <p:nvPr/>
        </p:nvSpPr>
        <p:spPr>
          <a:xfrm>
            <a:off x="665808" y="6284443"/>
            <a:ext cx="5416868" cy="461665"/>
          </a:xfrm>
          <a:prstGeom prst="rect">
            <a:avLst/>
          </a:prstGeom>
          <a:noFill/>
        </p:spPr>
        <p:txBody>
          <a:bodyPr wrap="none" rtlCol="0">
            <a:spAutoFit/>
          </a:bodyPr>
          <a:lstStyle/>
          <a:p>
            <a:r>
              <a:rPr kumimoji="1" lang="ja-JP" altLang="en-US" sz="2400" b="1" dirty="0">
                <a:solidFill>
                  <a:srgbClr val="F18101"/>
                </a:solidFill>
                <a:latin typeface="+mn-ea"/>
              </a:rPr>
              <a:t>医療機関・薬局に提供される情報は？</a:t>
            </a:r>
          </a:p>
        </p:txBody>
      </p:sp>
      <p:grpSp>
        <p:nvGrpSpPr>
          <p:cNvPr id="7" name="グラフィックス 7" descr="電球と歯車">
            <a:extLst>
              <a:ext uri="{FF2B5EF4-FFF2-40B4-BE49-F238E27FC236}">
                <a16:creationId xmlns:a16="http://schemas.microsoft.com/office/drawing/2014/main" id="{BE4BFF83-EAEA-477A-9B02-1C5E42F42D29}"/>
              </a:ext>
            </a:extLst>
          </p:cNvPr>
          <p:cNvGrpSpPr/>
          <p:nvPr/>
        </p:nvGrpSpPr>
        <p:grpSpPr>
          <a:xfrm>
            <a:off x="172140" y="1453755"/>
            <a:ext cx="543665" cy="543665"/>
            <a:chOff x="172140" y="1453755"/>
            <a:chExt cx="543665" cy="543665"/>
          </a:xfrm>
        </p:grpSpPr>
        <p:sp>
          <p:nvSpPr>
            <p:cNvPr id="9" name="フリーフォーム: 図形 8">
              <a:extLst>
                <a:ext uri="{FF2B5EF4-FFF2-40B4-BE49-F238E27FC236}">
                  <a16:creationId xmlns:a16="http://schemas.microsoft.com/office/drawing/2014/main" id="{1776CF95-8E2D-412D-B508-079F28D26C95}"/>
                </a:ext>
              </a:extLst>
            </p:cNvPr>
            <p:cNvSpPr/>
            <p:nvPr/>
          </p:nvSpPr>
          <p:spPr>
            <a:xfrm>
              <a:off x="373975" y="1637128"/>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10" name="フリーフォーム: 図形 9">
              <a:extLst>
                <a:ext uri="{FF2B5EF4-FFF2-40B4-BE49-F238E27FC236}">
                  <a16:creationId xmlns:a16="http://schemas.microsoft.com/office/drawing/2014/main" id="{B469D8FD-9DC4-4F49-BDA7-F168A3D4BC86}"/>
                </a:ext>
              </a:extLst>
            </p:cNvPr>
            <p:cNvSpPr/>
            <p:nvPr/>
          </p:nvSpPr>
          <p:spPr>
            <a:xfrm>
              <a:off x="374824" y="1877304"/>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13" name="フリーフォーム: 図形 12">
              <a:extLst>
                <a:ext uri="{FF2B5EF4-FFF2-40B4-BE49-F238E27FC236}">
                  <a16:creationId xmlns:a16="http://schemas.microsoft.com/office/drawing/2014/main" id="{7ADC9AB9-D709-4A78-ADC3-471837D85FB5}"/>
                </a:ext>
              </a:extLst>
            </p:cNvPr>
            <p:cNvSpPr/>
            <p:nvPr/>
          </p:nvSpPr>
          <p:spPr>
            <a:xfrm>
              <a:off x="403594" y="1932633"/>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95B370F0-E5A6-4BA6-9537-A456F8925080}"/>
                </a:ext>
              </a:extLst>
            </p:cNvPr>
            <p:cNvSpPr/>
            <p:nvPr/>
          </p:nvSpPr>
          <p:spPr>
            <a:xfrm>
              <a:off x="297239" y="1560902"/>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15" name="フリーフォーム: 図形 14">
              <a:extLst>
                <a:ext uri="{FF2B5EF4-FFF2-40B4-BE49-F238E27FC236}">
                  <a16:creationId xmlns:a16="http://schemas.microsoft.com/office/drawing/2014/main" id="{029360B5-6CA4-4C65-B19C-5BAB85AF5A23}"/>
                </a:ext>
              </a:extLst>
            </p:cNvPr>
            <p:cNvSpPr/>
            <p:nvPr/>
          </p:nvSpPr>
          <p:spPr>
            <a:xfrm>
              <a:off x="428738" y="1476407"/>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16" name="フリーフォーム: 図形 15">
              <a:extLst>
                <a:ext uri="{FF2B5EF4-FFF2-40B4-BE49-F238E27FC236}">
                  <a16:creationId xmlns:a16="http://schemas.microsoft.com/office/drawing/2014/main" id="{705AFC84-7E6B-4D23-B00B-2AE30434F5EF}"/>
                </a:ext>
              </a:extLst>
            </p:cNvPr>
            <p:cNvSpPr/>
            <p:nvPr/>
          </p:nvSpPr>
          <p:spPr>
            <a:xfrm>
              <a:off x="274698" y="1541446"/>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18" name="フリーフォーム: 図形 17">
              <a:extLst>
                <a:ext uri="{FF2B5EF4-FFF2-40B4-BE49-F238E27FC236}">
                  <a16:creationId xmlns:a16="http://schemas.microsoft.com/office/drawing/2014/main" id="{42512F2F-727C-4E5B-A920-83A50544E212}"/>
                </a:ext>
              </a:extLst>
            </p:cNvPr>
            <p:cNvSpPr/>
            <p:nvPr/>
          </p:nvSpPr>
          <p:spPr>
            <a:xfrm>
              <a:off x="555075" y="1544384"/>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19" name="フリーフォーム: 図形 18">
              <a:extLst>
                <a:ext uri="{FF2B5EF4-FFF2-40B4-BE49-F238E27FC236}">
                  <a16:creationId xmlns:a16="http://schemas.microsoft.com/office/drawing/2014/main" id="{28298419-DE8A-4147-893B-01034F9512A8}"/>
                </a:ext>
              </a:extLst>
            </p:cNvPr>
            <p:cNvSpPr/>
            <p:nvPr/>
          </p:nvSpPr>
          <p:spPr>
            <a:xfrm>
              <a:off x="213198" y="1688776"/>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6F40A534-EA9A-4BC2-8E18-96B6FC5A13F1}"/>
                </a:ext>
              </a:extLst>
            </p:cNvPr>
            <p:cNvSpPr/>
            <p:nvPr/>
          </p:nvSpPr>
          <p:spPr>
            <a:xfrm>
              <a:off x="273685" y="1808604"/>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21" name="フリーフォーム: 図形 20">
              <a:extLst>
                <a:ext uri="{FF2B5EF4-FFF2-40B4-BE49-F238E27FC236}">
                  <a16:creationId xmlns:a16="http://schemas.microsoft.com/office/drawing/2014/main" id="{002BF185-8714-4D75-B34B-74042D15FB3B}"/>
                </a:ext>
              </a:extLst>
            </p:cNvPr>
            <p:cNvSpPr/>
            <p:nvPr/>
          </p:nvSpPr>
          <p:spPr>
            <a:xfrm>
              <a:off x="554945" y="1805440"/>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22" name="フリーフォーム: 図形 21">
              <a:extLst>
                <a:ext uri="{FF2B5EF4-FFF2-40B4-BE49-F238E27FC236}">
                  <a16:creationId xmlns:a16="http://schemas.microsoft.com/office/drawing/2014/main" id="{545675DC-70E6-436C-89E7-4F3A1458F003}"/>
                </a:ext>
              </a:extLst>
            </p:cNvPr>
            <p:cNvSpPr/>
            <p:nvPr/>
          </p:nvSpPr>
          <p:spPr>
            <a:xfrm>
              <a:off x="602541" y="1688380"/>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grpSp>
        <p:nvGrpSpPr>
          <p:cNvPr id="24" name="グラフィックス 52" descr="電球と歯車">
            <a:extLst>
              <a:ext uri="{FF2B5EF4-FFF2-40B4-BE49-F238E27FC236}">
                <a16:creationId xmlns:a16="http://schemas.microsoft.com/office/drawing/2014/main" id="{C9CA4FA7-4C9F-4E6C-8B68-4D5E07100063}"/>
              </a:ext>
            </a:extLst>
          </p:cNvPr>
          <p:cNvGrpSpPr/>
          <p:nvPr/>
        </p:nvGrpSpPr>
        <p:grpSpPr>
          <a:xfrm>
            <a:off x="172140" y="2970720"/>
            <a:ext cx="543665" cy="543665"/>
            <a:chOff x="172140" y="2970720"/>
            <a:chExt cx="543665" cy="543665"/>
          </a:xfrm>
        </p:grpSpPr>
        <p:sp>
          <p:nvSpPr>
            <p:cNvPr id="25" name="フリーフォーム: 図形 24">
              <a:extLst>
                <a:ext uri="{FF2B5EF4-FFF2-40B4-BE49-F238E27FC236}">
                  <a16:creationId xmlns:a16="http://schemas.microsoft.com/office/drawing/2014/main" id="{3FBD08EB-473A-414E-B9C7-AB1D5DAF7BC7}"/>
                </a:ext>
              </a:extLst>
            </p:cNvPr>
            <p:cNvSpPr/>
            <p:nvPr/>
          </p:nvSpPr>
          <p:spPr>
            <a:xfrm>
              <a:off x="373975" y="3154093"/>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26" name="フリーフォーム: 図形 25">
              <a:extLst>
                <a:ext uri="{FF2B5EF4-FFF2-40B4-BE49-F238E27FC236}">
                  <a16:creationId xmlns:a16="http://schemas.microsoft.com/office/drawing/2014/main" id="{1AC9E1CE-C3BF-4AD8-B0E6-836EAFAC591C}"/>
                </a:ext>
              </a:extLst>
            </p:cNvPr>
            <p:cNvSpPr/>
            <p:nvPr/>
          </p:nvSpPr>
          <p:spPr>
            <a:xfrm>
              <a:off x="374824" y="3394269"/>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28" name="フリーフォーム: 図形 27">
              <a:extLst>
                <a:ext uri="{FF2B5EF4-FFF2-40B4-BE49-F238E27FC236}">
                  <a16:creationId xmlns:a16="http://schemas.microsoft.com/office/drawing/2014/main" id="{2EFD6887-9F6B-4225-BFF4-D191DADD1442}"/>
                </a:ext>
              </a:extLst>
            </p:cNvPr>
            <p:cNvSpPr/>
            <p:nvPr/>
          </p:nvSpPr>
          <p:spPr>
            <a:xfrm>
              <a:off x="403594" y="3449598"/>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29" name="フリーフォーム: 図形 28">
              <a:extLst>
                <a:ext uri="{FF2B5EF4-FFF2-40B4-BE49-F238E27FC236}">
                  <a16:creationId xmlns:a16="http://schemas.microsoft.com/office/drawing/2014/main" id="{36B65B0D-2049-42CF-AECB-58E14C0C69CC}"/>
                </a:ext>
              </a:extLst>
            </p:cNvPr>
            <p:cNvSpPr/>
            <p:nvPr/>
          </p:nvSpPr>
          <p:spPr>
            <a:xfrm>
              <a:off x="297239" y="3077867"/>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30" name="フリーフォーム: 図形 29">
              <a:extLst>
                <a:ext uri="{FF2B5EF4-FFF2-40B4-BE49-F238E27FC236}">
                  <a16:creationId xmlns:a16="http://schemas.microsoft.com/office/drawing/2014/main" id="{7F213C6C-9E2E-4F34-9CF1-2EFAA1052139}"/>
                </a:ext>
              </a:extLst>
            </p:cNvPr>
            <p:cNvSpPr/>
            <p:nvPr/>
          </p:nvSpPr>
          <p:spPr>
            <a:xfrm>
              <a:off x="428738" y="2993372"/>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31" name="フリーフォーム: 図形 30">
              <a:extLst>
                <a:ext uri="{FF2B5EF4-FFF2-40B4-BE49-F238E27FC236}">
                  <a16:creationId xmlns:a16="http://schemas.microsoft.com/office/drawing/2014/main" id="{8BACD355-7B17-484A-823A-E8F491F91E65}"/>
                </a:ext>
              </a:extLst>
            </p:cNvPr>
            <p:cNvSpPr/>
            <p:nvPr/>
          </p:nvSpPr>
          <p:spPr>
            <a:xfrm>
              <a:off x="274698" y="3058411"/>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33" name="フリーフォーム: 図形 32">
              <a:extLst>
                <a:ext uri="{FF2B5EF4-FFF2-40B4-BE49-F238E27FC236}">
                  <a16:creationId xmlns:a16="http://schemas.microsoft.com/office/drawing/2014/main" id="{F7A20524-BD39-446C-B623-0AD819EF1CA9}"/>
                </a:ext>
              </a:extLst>
            </p:cNvPr>
            <p:cNvSpPr/>
            <p:nvPr/>
          </p:nvSpPr>
          <p:spPr>
            <a:xfrm>
              <a:off x="555075" y="3061349"/>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34" name="フリーフォーム: 図形 33">
              <a:extLst>
                <a:ext uri="{FF2B5EF4-FFF2-40B4-BE49-F238E27FC236}">
                  <a16:creationId xmlns:a16="http://schemas.microsoft.com/office/drawing/2014/main" id="{9EEB269F-F6B4-4A14-84A8-52D25AED8D7F}"/>
                </a:ext>
              </a:extLst>
            </p:cNvPr>
            <p:cNvSpPr/>
            <p:nvPr/>
          </p:nvSpPr>
          <p:spPr>
            <a:xfrm>
              <a:off x="213198" y="3205741"/>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35" name="フリーフォーム: 図形 34">
              <a:extLst>
                <a:ext uri="{FF2B5EF4-FFF2-40B4-BE49-F238E27FC236}">
                  <a16:creationId xmlns:a16="http://schemas.microsoft.com/office/drawing/2014/main" id="{E70C4F64-660C-403F-8AA4-3803FE2D48B9}"/>
                </a:ext>
              </a:extLst>
            </p:cNvPr>
            <p:cNvSpPr/>
            <p:nvPr/>
          </p:nvSpPr>
          <p:spPr>
            <a:xfrm>
              <a:off x="273685" y="3325569"/>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36" name="フリーフォーム: 図形 35">
              <a:extLst>
                <a:ext uri="{FF2B5EF4-FFF2-40B4-BE49-F238E27FC236}">
                  <a16:creationId xmlns:a16="http://schemas.microsoft.com/office/drawing/2014/main" id="{6D52ED6A-95F3-40EF-A53F-7F64087274A3}"/>
                </a:ext>
              </a:extLst>
            </p:cNvPr>
            <p:cNvSpPr/>
            <p:nvPr/>
          </p:nvSpPr>
          <p:spPr>
            <a:xfrm>
              <a:off x="554945" y="3322405"/>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37" name="フリーフォーム: 図形 36">
              <a:extLst>
                <a:ext uri="{FF2B5EF4-FFF2-40B4-BE49-F238E27FC236}">
                  <a16:creationId xmlns:a16="http://schemas.microsoft.com/office/drawing/2014/main" id="{156486AA-268D-419B-AE77-56BDDA0CEA2C}"/>
                </a:ext>
              </a:extLst>
            </p:cNvPr>
            <p:cNvSpPr/>
            <p:nvPr/>
          </p:nvSpPr>
          <p:spPr>
            <a:xfrm>
              <a:off x="602541" y="3205345"/>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grpSp>
        <p:nvGrpSpPr>
          <p:cNvPr id="38" name="グラフィックス 53" descr="電球と歯車">
            <a:extLst>
              <a:ext uri="{FF2B5EF4-FFF2-40B4-BE49-F238E27FC236}">
                <a16:creationId xmlns:a16="http://schemas.microsoft.com/office/drawing/2014/main" id="{51969080-00FA-4DFB-B629-1D21AC7B261C}"/>
              </a:ext>
            </a:extLst>
          </p:cNvPr>
          <p:cNvGrpSpPr/>
          <p:nvPr/>
        </p:nvGrpSpPr>
        <p:grpSpPr>
          <a:xfrm>
            <a:off x="172140" y="6243689"/>
            <a:ext cx="543665" cy="543665"/>
            <a:chOff x="172140" y="6243689"/>
            <a:chExt cx="543665" cy="543665"/>
          </a:xfrm>
        </p:grpSpPr>
        <p:sp>
          <p:nvSpPr>
            <p:cNvPr id="45" name="フリーフォーム: 図形 44">
              <a:extLst>
                <a:ext uri="{FF2B5EF4-FFF2-40B4-BE49-F238E27FC236}">
                  <a16:creationId xmlns:a16="http://schemas.microsoft.com/office/drawing/2014/main" id="{BE9D3696-ED42-4E62-8FF3-7C23CC6B963E}"/>
                </a:ext>
              </a:extLst>
            </p:cNvPr>
            <p:cNvSpPr/>
            <p:nvPr/>
          </p:nvSpPr>
          <p:spPr>
            <a:xfrm>
              <a:off x="373975" y="6427062"/>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48" name="フリーフォーム: 図形 47">
              <a:extLst>
                <a:ext uri="{FF2B5EF4-FFF2-40B4-BE49-F238E27FC236}">
                  <a16:creationId xmlns:a16="http://schemas.microsoft.com/office/drawing/2014/main" id="{52E3C6E3-DFE3-422A-93A8-0F72AE5DB198}"/>
                </a:ext>
              </a:extLst>
            </p:cNvPr>
            <p:cNvSpPr/>
            <p:nvPr/>
          </p:nvSpPr>
          <p:spPr>
            <a:xfrm>
              <a:off x="374824" y="6667238"/>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49" name="フリーフォーム: 図形 48">
              <a:extLst>
                <a:ext uri="{FF2B5EF4-FFF2-40B4-BE49-F238E27FC236}">
                  <a16:creationId xmlns:a16="http://schemas.microsoft.com/office/drawing/2014/main" id="{442F6F33-FB97-46FC-8B7F-B4FDC3E83371}"/>
                </a:ext>
              </a:extLst>
            </p:cNvPr>
            <p:cNvSpPr/>
            <p:nvPr/>
          </p:nvSpPr>
          <p:spPr>
            <a:xfrm>
              <a:off x="403594" y="6722567"/>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50" name="フリーフォーム: 図形 49">
              <a:extLst>
                <a:ext uri="{FF2B5EF4-FFF2-40B4-BE49-F238E27FC236}">
                  <a16:creationId xmlns:a16="http://schemas.microsoft.com/office/drawing/2014/main" id="{72B2EEB8-14B3-449A-A03D-08BCC36F7E0F}"/>
                </a:ext>
              </a:extLst>
            </p:cNvPr>
            <p:cNvSpPr/>
            <p:nvPr/>
          </p:nvSpPr>
          <p:spPr>
            <a:xfrm>
              <a:off x="297239" y="6350836"/>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55" name="フリーフォーム: 図形 54">
              <a:extLst>
                <a:ext uri="{FF2B5EF4-FFF2-40B4-BE49-F238E27FC236}">
                  <a16:creationId xmlns:a16="http://schemas.microsoft.com/office/drawing/2014/main" id="{6C229BA4-FAAF-4568-B7D4-46D15C6D9C54}"/>
                </a:ext>
              </a:extLst>
            </p:cNvPr>
            <p:cNvSpPr/>
            <p:nvPr/>
          </p:nvSpPr>
          <p:spPr>
            <a:xfrm>
              <a:off x="428738" y="6266341"/>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57" name="フリーフォーム: 図形 56">
              <a:extLst>
                <a:ext uri="{FF2B5EF4-FFF2-40B4-BE49-F238E27FC236}">
                  <a16:creationId xmlns:a16="http://schemas.microsoft.com/office/drawing/2014/main" id="{7239A383-C09D-464E-BD86-E21D692E40D0}"/>
                </a:ext>
              </a:extLst>
            </p:cNvPr>
            <p:cNvSpPr/>
            <p:nvPr/>
          </p:nvSpPr>
          <p:spPr>
            <a:xfrm>
              <a:off x="274698" y="6331380"/>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58" name="フリーフォーム: 図形 57">
              <a:extLst>
                <a:ext uri="{FF2B5EF4-FFF2-40B4-BE49-F238E27FC236}">
                  <a16:creationId xmlns:a16="http://schemas.microsoft.com/office/drawing/2014/main" id="{C2807ED3-37DA-4D69-852D-9947DF7EF3FD}"/>
                </a:ext>
              </a:extLst>
            </p:cNvPr>
            <p:cNvSpPr/>
            <p:nvPr/>
          </p:nvSpPr>
          <p:spPr>
            <a:xfrm>
              <a:off x="555075" y="6334318"/>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59" name="フリーフォーム: 図形 58">
              <a:extLst>
                <a:ext uri="{FF2B5EF4-FFF2-40B4-BE49-F238E27FC236}">
                  <a16:creationId xmlns:a16="http://schemas.microsoft.com/office/drawing/2014/main" id="{6E71D5C7-82B1-476D-B8DE-C16C599BD97F}"/>
                </a:ext>
              </a:extLst>
            </p:cNvPr>
            <p:cNvSpPr/>
            <p:nvPr/>
          </p:nvSpPr>
          <p:spPr>
            <a:xfrm>
              <a:off x="213198" y="6478710"/>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60" name="フリーフォーム: 図形 59">
              <a:extLst>
                <a:ext uri="{FF2B5EF4-FFF2-40B4-BE49-F238E27FC236}">
                  <a16:creationId xmlns:a16="http://schemas.microsoft.com/office/drawing/2014/main" id="{E07C0119-CD3F-4EDD-A8D6-D5F896A1ADB9}"/>
                </a:ext>
              </a:extLst>
            </p:cNvPr>
            <p:cNvSpPr/>
            <p:nvPr/>
          </p:nvSpPr>
          <p:spPr>
            <a:xfrm>
              <a:off x="273685" y="6598538"/>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61" name="フリーフォーム: 図形 60">
              <a:extLst>
                <a:ext uri="{FF2B5EF4-FFF2-40B4-BE49-F238E27FC236}">
                  <a16:creationId xmlns:a16="http://schemas.microsoft.com/office/drawing/2014/main" id="{EE55D2D3-48BC-4B12-8842-D31A0DBC3A5D}"/>
                </a:ext>
              </a:extLst>
            </p:cNvPr>
            <p:cNvSpPr/>
            <p:nvPr/>
          </p:nvSpPr>
          <p:spPr>
            <a:xfrm>
              <a:off x="554945" y="6595374"/>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64" name="フリーフォーム: 図形 63">
              <a:extLst>
                <a:ext uri="{FF2B5EF4-FFF2-40B4-BE49-F238E27FC236}">
                  <a16:creationId xmlns:a16="http://schemas.microsoft.com/office/drawing/2014/main" id="{46F0850C-57DF-4651-B8E5-D9C933F54253}"/>
                </a:ext>
              </a:extLst>
            </p:cNvPr>
            <p:cNvSpPr/>
            <p:nvPr/>
          </p:nvSpPr>
          <p:spPr>
            <a:xfrm>
              <a:off x="602541" y="6478314"/>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1216719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DC9D0873D0A0E4AA862057B89D68DDF" ma:contentTypeVersion="12" ma:contentTypeDescription="新しいドキュメントを作成します。" ma:contentTypeScope="" ma:versionID="e281a35770b370690d11e24bd8f1622c">
  <xsd:schema xmlns:xsd="http://www.w3.org/2001/XMLSchema" xmlns:xs="http://www.w3.org/2001/XMLSchema" xmlns:p="http://schemas.microsoft.com/office/2006/metadata/properties" xmlns:ns2="a81fd243-db5a-49d7-9f98-9c3d5ba4d9fb" xmlns:ns3="e3ee31f7-48f1-4e23-a79a-fef6b12a097e" targetNamespace="http://schemas.microsoft.com/office/2006/metadata/properties" ma:root="true" ma:fieldsID="8acaaca45dc4dfbee38761836153844d" ns2:_="" ns3:_="">
    <xsd:import namespace="a81fd243-db5a-49d7-9f98-9c3d5ba4d9fb"/>
    <xsd:import namespace="e3ee31f7-48f1-4e23-a79a-fef6b12a09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fd243-db5a-49d7-9f98-9c3d5ba4d9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ee31f7-48f1-4e23-a79a-fef6b12a097e"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018CB1-FEF1-4EBF-9F07-3A70F4CBAB21}">
  <ds:schemaRefs>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 ds:uri="e3ee31f7-48f1-4e23-a79a-fef6b12a097e"/>
    <ds:schemaRef ds:uri="http://schemas.microsoft.com/office/infopath/2007/PartnerControls"/>
    <ds:schemaRef ds:uri="a81fd243-db5a-49d7-9f98-9c3d5ba4d9fb"/>
  </ds:schemaRefs>
</ds:datastoreItem>
</file>

<file path=customXml/itemProps2.xml><?xml version="1.0" encoding="utf-8"?>
<ds:datastoreItem xmlns:ds="http://schemas.openxmlformats.org/officeDocument/2006/customXml" ds:itemID="{7AFDE529-0A38-4FC0-9BEF-B24222266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fd243-db5a-49d7-9f98-9c3d5ba4d9fb"/>
    <ds:schemaRef ds:uri="e3ee31f7-48f1-4e23-a79a-fef6b12a09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7B5D27-3981-4ED6-BDCF-EB2A9FFCA4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Yu Gothic UI Semibold</vt:lpstr>
      <vt:lpstr>游ゴシック</vt:lpstr>
      <vt:lpstr>游ゴシック Light</vt:lpstr>
      <vt:lpstr>游ゴシック Medium</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2021-10-15T02:41:05Z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0x0101009DC9D0873D0A0E4AA862057B89D68DDF</vt:lpwstr>
  </property>
</Properties>
</file>