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AF8"/>
    <a:srgbClr val="523C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6" d="100"/>
          <a:sy n="76" d="100"/>
        </p:scale>
        <p:origin x="3174" y="10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12604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191176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8687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2091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7228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596184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84529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9276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16758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8063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29185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9004AE2-0367-4633-B210-8F73B4C81CD1}" type="datetimeFigureOut">
              <a:rPr kumimoji="1" lang="ja-JP" altLang="en-US" smtClean="0"/>
              <a:t>2021/9/17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259299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609600"/>
            <a:ext cx="6858000" cy="1034826"/>
          </a:xfrm>
          <a:prstGeom prst="rect">
            <a:avLst/>
          </a:prstGeom>
          <a:solidFill>
            <a:srgbClr val="386AF8"/>
          </a:solidFill>
          <a:ln>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latin typeface="メイリオ" panose="020B0604030504040204" pitchFamily="50" charset="-128"/>
                <a:ea typeface="メイリオ" panose="020B0604030504040204" pitchFamily="50" charset="-128"/>
              </a:rPr>
              <a:t>マイナポータル上で健診結果などを</a:t>
            </a:r>
            <a:r>
              <a:rPr kumimoji="1" lang="en-US" altLang="ja-JP" sz="2800" b="1" dirty="0" smtClean="0">
                <a:latin typeface="メイリオ" panose="020B0604030504040204" pitchFamily="50" charset="-128"/>
                <a:ea typeface="メイリオ" panose="020B0604030504040204" pitchFamily="50" charset="-128"/>
              </a:rPr>
              <a:t/>
            </a:r>
            <a:br>
              <a:rPr kumimoji="1" lang="en-US" altLang="ja-JP" sz="2800" b="1" dirty="0" smtClean="0">
                <a:latin typeface="メイリオ" panose="020B0604030504040204" pitchFamily="50" charset="-128"/>
                <a:ea typeface="メイリオ" panose="020B0604030504040204" pitchFamily="50" charset="-128"/>
              </a:rPr>
            </a:br>
            <a:r>
              <a:rPr kumimoji="1" lang="ja-JP" altLang="en-US" sz="2800" b="1" dirty="0" smtClean="0">
                <a:latin typeface="メイリオ" panose="020B0604030504040204" pitchFamily="50" charset="-128"/>
                <a:ea typeface="メイリオ" panose="020B0604030504040204" pitchFamily="50" charset="-128"/>
              </a:rPr>
              <a:t>閲覧できるようになります</a:t>
            </a:r>
            <a:endParaRPr kumimoji="1" lang="ja-JP" altLang="en-US" sz="2800" b="1" dirty="0">
              <a:latin typeface="メイリオ" panose="020B0604030504040204" pitchFamily="50" charset="-128"/>
              <a:ea typeface="メイリオ" panose="020B0604030504040204" pitchFamily="50" charset="-128"/>
            </a:endParaRPr>
          </a:p>
        </p:txBody>
      </p:sp>
      <p:sp>
        <p:nvSpPr>
          <p:cNvPr id="5" name="正方形/長方形 4"/>
          <p:cNvSpPr/>
          <p:nvPr/>
        </p:nvSpPr>
        <p:spPr>
          <a:xfrm>
            <a:off x="0" y="0"/>
            <a:ext cx="6854048"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rgbClr val="386AF8"/>
                </a:solidFill>
                <a:latin typeface="メイリオ" panose="020B0604030504040204" pitchFamily="50" charset="-128"/>
                <a:ea typeface="メイリオ" panose="020B0604030504040204" pitchFamily="50" charset="-128"/>
              </a:rPr>
              <a:t>特定健診の対象年齢の加入者の皆さま</a:t>
            </a:r>
            <a:endParaRPr kumimoji="1" lang="ja-JP" altLang="en-US" b="1" dirty="0">
              <a:solidFill>
                <a:srgbClr val="386AF8"/>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65100" y="1900528"/>
            <a:ext cx="6527800" cy="1089529"/>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令和３年</a:t>
            </a:r>
            <a:r>
              <a:rPr kumimoji="1" lang="en-US" altLang="ja-JP" dirty="0" smtClean="0">
                <a:latin typeface="メイリオ" panose="020B0604030504040204" pitchFamily="50" charset="-128"/>
                <a:ea typeface="メイリオ" panose="020B0604030504040204" pitchFamily="50" charset="-128"/>
              </a:rPr>
              <a:t>10</a:t>
            </a:r>
            <a:r>
              <a:rPr kumimoji="1" lang="ja-JP" altLang="en-US" dirty="0" smtClean="0">
                <a:latin typeface="メイリオ" panose="020B0604030504040204" pitchFamily="50" charset="-128"/>
                <a:ea typeface="メイリオ" panose="020B0604030504040204" pitchFamily="50" charset="-128"/>
              </a:rPr>
              <a:t>月（予定）から、マイナポータル上で特定健診</a:t>
            </a:r>
            <a:r>
              <a:rPr kumimoji="1" lang="ja-JP" altLang="en-US" sz="1200" dirty="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１）</a:t>
            </a:r>
            <a:r>
              <a:rPr kumimoji="1" lang="ja-JP" altLang="en-US" dirty="0" smtClean="0">
                <a:latin typeface="メイリオ" panose="020B0604030504040204" pitchFamily="50" charset="-128"/>
                <a:ea typeface="メイリオ" panose="020B0604030504040204" pitchFamily="50" charset="-128"/>
              </a:rPr>
              <a:t>や事業主健診等</a:t>
            </a:r>
            <a:r>
              <a:rPr kumimoji="1" lang="ja-JP" altLang="en-US" sz="1200" dirty="0" smtClean="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２）</a:t>
            </a:r>
            <a:r>
              <a:rPr kumimoji="1" lang="ja-JP" altLang="en-US" dirty="0" smtClean="0">
                <a:latin typeface="メイリオ" panose="020B0604030504040204" pitchFamily="50" charset="-128"/>
                <a:ea typeface="メイリオ" panose="020B0604030504040204" pitchFamily="50" charset="-128"/>
              </a:rPr>
              <a:t>の結果の閲覧が可能になります。</a:t>
            </a:r>
            <a:endParaRPr kumimoji="1" lang="en-US" altLang="ja-JP" dirty="0" smtClean="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endParaRPr kumimoji="1" lang="en-US" altLang="ja-JP" sz="5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１）</a:t>
            </a:r>
            <a:r>
              <a:rPr lang="ja-JP" altLang="en-US" sz="1190" dirty="0" smtClean="0">
                <a:latin typeface="メイリオ" panose="020B0604030504040204" pitchFamily="50" charset="-128"/>
                <a:ea typeface="メイリオ" panose="020B0604030504040204" pitchFamily="50" charset="-128"/>
              </a:rPr>
              <a:t>生活</a:t>
            </a:r>
            <a:r>
              <a:rPr lang="ja-JP" altLang="en-US" sz="1190" dirty="0">
                <a:latin typeface="メイリオ" panose="020B0604030504040204" pitchFamily="50" charset="-128"/>
                <a:ea typeface="メイリオ" panose="020B0604030504040204" pitchFamily="50" charset="-128"/>
              </a:rPr>
              <a:t>習慣病の</a:t>
            </a:r>
            <a:r>
              <a:rPr lang="ja-JP" altLang="en-US" sz="1190" dirty="0" smtClean="0">
                <a:latin typeface="メイリオ" panose="020B0604030504040204" pitchFamily="50" charset="-128"/>
                <a:ea typeface="メイリオ" panose="020B0604030504040204" pitchFamily="50" charset="-128"/>
              </a:rPr>
              <a:t>予防・改善のため、保険者が </a:t>
            </a:r>
            <a:r>
              <a:rPr lang="en-US" altLang="ja-JP" sz="1190" dirty="0" smtClean="0">
                <a:latin typeface="メイリオ" panose="020B0604030504040204" pitchFamily="50" charset="-128"/>
                <a:ea typeface="メイリオ" panose="020B0604030504040204" pitchFamily="50" charset="-128"/>
              </a:rPr>
              <a:t>40</a:t>
            </a:r>
            <a:r>
              <a:rPr lang="ja-JP" altLang="en-US" sz="1190" dirty="0" smtClean="0">
                <a:latin typeface="メイリオ" panose="020B0604030504040204" pitchFamily="50" charset="-128"/>
                <a:ea typeface="メイリオ" panose="020B0604030504040204" pitchFamily="50" charset="-128"/>
              </a:rPr>
              <a:t>～</a:t>
            </a:r>
            <a:r>
              <a:rPr lang="en-US" altLang="ja-JP" sz="1190" dirty="0" smtClean="0">
                <a:latin typeface="メイリオ" panose="020B0604030504040204" pitchFamily="50" charset="-128"/>
                <a:ea typeface="メイリオ" panose="020B0604030504040204" pitchFamily="50" charset="-128"/>
              </a:rPr>
              <a:t>74</a:t>
            </a:r>
            <a:r>
              <a:rPr lang="ja-JP" altLang="en-US" sz="1190" dirty="0" smtClean="0">
                <a:latin typeface="メイリオ" panose="020B0604030504040204" pitchFamily="50" charset="-128"/>
                <a:ea typeface="メイリオ" panose="020B0604030504040204" pitchFamily="50" charset="-128"/>
              </a:rPr>
              <a:t>歳の</a:t>
            </a:r>
            <a:r>
              <a:rPr lang="ja-JP" altLang="en-US" sz="1190" dirty="0">
                <a:latin typeface="メイリオ" panose="020B0604030504040204" pitchFamily="50" charset="-128"/>
                <a:ea typeface="メイリオ" panose="020B0604030504040204" pitchFamily="50" charset="-128"/>
              </a:rPr>
              <a:t>方を対象</a:t>
            </a:r>
            <a:r>
              <a:rPr lang="ja-JP" altLang="en-US" sz="1190" dirty="0" smtClean="0">
                <a:latin typeface="メイリオ" panose="020B0604030504040204" pitchFamily="50" charset="-128"/>
                <a:ea typeface="メイリオ" panose="020B0604030504040204" pitchFamily="50" charset="-128"/>
              </a:rPr>
              <a:t>に実施する</a:t>
            </a:r>
            <a:r>
              <a:rPr lang="ja-JP" altLang="en-US" sz="1190" dirty="0">
                <a:latin typeface="メイリオ" panose="020B0604030504040204" pitchFamily="50" charset="-128"/>
                <a:ea typeface="メイリオ" panose="020B0604030504040204" pitchFamily="50" charset="-128"/>
              </a:rPr>
              <a:t>健</a:t>
            </a:r>
            <a:r>
              <a:rPr lang="ja-JP" altLang="en-US" sz="1190" dirty="0" smtClean="0">
                <a:latin typeface="メイリオ" panose="020B0604030504040204" pitchFamily="50" charset="-128"/>
                <a:ea typeface="メイリオ" panose="020B0604030504040204" pitchFamily="50" charset="-128"/>
              </a:rPr>
              <a:t>診</a:t>
            </a:r>
            <a:endParaRPr kumimoji="1" lang="en-US" altLang="ja-JP" sz="12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２）特定健診の検査項目の結果が事業主等から保険者に提供された場合に閲覧可</a:t>
            </a:r>
            <a:endParaRPr kumimoji="1" lang="en-US" altLang="ja-JP" sz="1190" dirty="0" smtClean="0">
              <a:latin typeface="メイリオ" panose="020B0604030504040204" pitchFamily="50" charset="-128"/>
              <a:ea typeface="メイリオ" panose="020B0604030504040204" pitchFamily="50" charset="-128"/>
            </a:endParaRPr>
          </a:p>
        </p:txBody>
      </p:sp>
      <p:sp>
        <p:nvSpPr>
          <p:cNvPr id="30" name="正方形/長方形 29"/>
          <p:cNvSpPr/>
          <p:nvPr/>
        </p:nvSpPr>
        <p:spPr>
          <a:xfrm>
            <a:off x="266700" y="720557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（例）登録完了済</a:t>
            </a:r>
            <a:r>
              <a:rPr kumimoji="1" lang="en-US" altLang="ja-JP" sz="1600" dirty="0" smtClean="0">
                <a:solidFill>
                  <a:schemeClr val="tx1"/>
                </a:solidFill>
                <a:latin typeface="メイリオ" panose="020B0604030504040204" pitchFamily="50" charset="-128"/>
                <a:ea typeface="メイリオ" panose="020B0604030504040204" pitchFamily="50" charset="-128"/>
              </a:rPr>
              <a:t>/</a:t>
            </a:r>
            <a:r>
              <a:rPr kumimoji="1" lang="ja-JP" altLang="en-US" sz="1600" dirty="0" smtClean="0">
                <a:solidFill>
                  <a:schemeClr val="tx1"/>
                </a:solidFill>
                <a:latin typeface="メイリオ" panose="020B0604030504040204" pitchFamily="50" charset="-128"/>
                <a:ea typeface="メイリオ" panose="020B0604030504040204" pitchFamily="50" charset="-128"/>
              </a:rPr>
              <a:t>令和３年</a:t>
            </a:r>
            <a:r>
              <a:rPr kumimoji="1" lang="en-US" altLang="ja-JP" sz="1600" dirty="0" smtClean="0">
                <a:solidFill>
                  <a:schemeClr val="tx1"/>
                </a:solidFill>
                <a:latin typeface="メイリオ" panose="020B0604030504040204" pitchFamily="50" charset="-128"/>
                <a:ea typeface="メイリオ" panose="020B0604030504040204" pitchFamily="50" charset="-128"/>
              </a:rPr>
              <a:t>11</a:t>
            </a:r>
            <a:r>
              <a:rPr kumimoji="1" lang="ja-JP" altLang="en-US" sz="1600" dirty="0" smtClean="0">
                <a:solidFill>
                  <a:schemeClr val="tx1"/>
                </a:solidFill>
                <a:latin typeface="メイリオ" panose="020B0604030504040204" pitchFamily="50" charset="-128"/>
                <a:ea typeface="メイリオ" panose="020B0604030504040204" pitchFamily="50" charset="-128"/>
              </a:rPr>
              <a:t>月１日までに登録完了予定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165100" y="5780102"/>
            <a:ext cx="6527800" cy="92333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この仕組みを用いて、令和２年度以降に受診していただいた健診の結果を閲覧できるよう、下記のスケジュールでデータを登録する予定です。</a:t>
            </a:r>
            <a:endParaRPr kumimoji="1" lang="ja-JP" altLang="en-US" dirty="0">
              <a:latin typeface="メイリオ" panose="020B0604030504040204" pitchFamily="50" charset="-128"/>
              <a:ea typeface="メイリオ" panose="020B0604030504040204" pitchFamily="50" charset="-128"/>
            </a:endParaRPr>
          </a:p>
        </p:txBody>
      </p:sp>
      <p:sp>
        <p:nvSpPr>
          <p:cNvPr id="28" name="正方形/長方形 27"/>
          <p:cNvSpPr/>
          <p:nvPr/>
        </p:nvSpPr>
        <p:spPr>
          <a:xfrm>
            <a:off x="419100" y="6935625"/>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令和２年度（令和</a:t>
            </a:r>
            <a:r>
              <a:rPr kumimoji="1" lang="ja-JP" altLang="en-US" sz="1200" b="1" dirty="0">
                <a:latin typeface="メイリオ" panose="020B0604030504040204" pitchFamily="50" charset="-128"/>
                <a:ea typeface="メイリオ" panose="020B0604030504040204" pitchFamily="50" charset="-128"/>
              </a:rPr>
              <a:t>２年４月１日～令和３年３月</a:t>
            </a:r>
            <a:r>
              <a:rPr kumimoji="1" lang="en-US" altLang="ja-JP" sz="1200" b="1" dirty="0">
                <a:latin typeface="メイリオ" panose="020B0604030504040204" pitchFamily="50" charset="-128"/>
                <a:ea typeface="メイリオ" panose="020B0604030504040204" pitchFamily="50" charset="-128"/>
              </a:rPr>
              <a:t>31</a:t>
            </a:r>
            <a:r>
              <a:rPr kumimoji="1" lang="ja-JP" altLang="en-US" sz="1200" b="1" dirty="0" smtClean="0">
                <a:latin typeface="メイリオ" panose="020B0604030504040204" pitchFamily="50" charset="-128"/>
                <a:ea typeface="メイリオ" panose="020B0604030504040204" pitchFamily="50" charset="-128"/>
              </a:rPr>
              <a:t>日）健診実施分登録予定時期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1" name="正方形/長方形 30"/>
          <p:cNvSpPr/>
          <p:nvPr/>
        </p:nvSpPr>
        <p:spPr>
          <a:xfrm>
            <a:off x="266700" y="841881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（例）健診受診月の○月末日までに登録完了予定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9" name="正方形/長方形 28"/>
          <p:cNvSpPr/>
          <p:nvPr/>
        </p:nvSpPr>
        <p:spPr>
          <a:xfrm>
            <a:off x="419100" y="8125492"/>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令和３年度以降（令和</a:t>
            </a:r>
            <a:r>
              <a:rPr kumimoji="1" lang="ja-JP" altLang="en-US" sz="1200" b="1" dirty="0">
                <a:latin typeface="メイリオ" panose="020B0604030504040204" pitchFamily="50" charset="-128"/>
                <a:ea typeface="メイリオ" panose="020B0604030504040204" pitchFamily="50" charset="-128"/>
              </a:rPr>
              <a:t>３年４月</a:t>
            </a:r>
            <a:r>
              <a:rPr kumimoji="1" lang="ja-JP" altLang="en-US" sz="1200" b="1" smtClean="0">
                <a:latin typeface="メイリオ" panose="020B0604030504040204" pitchFamily="50" charset="-128"/>
                <a:ea typeface="メイリオ" panose="020B0604030504040204" pitchFamily="50" charset="-128"/>
              </a:rPr>
              <a:t>１日以降）健</a:t>
            </a:r>
            <a:r>
              <a:rPr kumimoji="1" lang="ja-JP" altLang="en-US" sz="1200" b="1" dirty="0" smtClean="0">
                <a:latin typeface="メイリオ" panose="020B0604030504040204" pitchFamily="50" charset="-128"/>
                <a:ea typeface="メイリオ" panose="020B0604030504040204" pitchFamily="50" charset="-128"/>
              </a:rPr>
              <a:t>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165100" y="9378214"/>
            <a:ext cx="6527800" cy="523220"/>
          </a:xfrm>
          <a:prstGeom prst="rect">
            <a:avLst/>
          </a:prstGeom>
          <a:noFill/>
        </p:spPr>
        <p:txBody>
          <a:bodyPr wrap="square" rtlCol="0">
            <a:spAutoFit/>
          </a:bodyPr>
          <a:lstStyle/>
          <a:p>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お問い合わせ先</a:t>
            </a:r>
            <a:r>
              <a:rPr kumimoji="1" lang="en-US" altLang="ja-JP" sz="1400" dirty="0" smtClean="0">
                <a:latin typeface="メイリオ" panose="020B0604030504040204" pitchFamily="50" charset="-128"/>
                <a:ea typeface="メイリオ" panose="020B0604030504040204" pitchFamily="50" charset="-128"/>
              </a:rPr>
              <a:t>】</a:t>
            </a:r>
          </a:p>
          <a:p>
            <a:r>
              <a:rPr kumimoji="1" lang="ja-JP" altLang="en-US" sz="1400" dirty="0" smtClean="0">
                <a:latin typeface="メイリオ" panose="020B0604030504040204" pitchFamily="50" charset="-128"/>
                <a:ea typeface="メイリオ" panose="020B0604030504040204" pitchFamily="50" charset="-128"/>
              </a:rPr>
              <a:t>○○○○（保険者名）　</a:t>
            </a:r>
            <a:r>
              <a:rPr kumimoji="1" lang="en-US" altLang="ja-JP" sz="1400" dirty="0" smtClean="0">
                <a:latin typeface="メイリオ" panose="020B0604030504040204" pitchFamily="50" charset="-128"/>
                <a:ea typeface="メイリオ" panose="020B0604030504040204" pitchFamily="50" charset="-128"/>
              </a:rPr>
              <a:t>TEL</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XXX-XXX-XXXX</a:t>
            </a:r>
            <a:endParaRPr kumimoji="1" lang="ja-JP" altLang="en-US" sz="1400" dirty="0">
              <a:latin typeface="メイリオ" panose="020B0604030504040204" pitchFamily="50" charset="-128"/>
              <a:ea typeface="メイリオ" panose="020B0604030504040204" pitchFamily="50" charset="-128"/>
            </a:endParaRPr>
          </a:p>
        </p:txBody>
      </p:sp>
      <p:sp>
        <p:nvSpPr>
          <p:cNvPr id="18" name="テキスト ボックス 2"/>
          <p:cNvSpPr txBox="1">
            <a:spLocks noChangeArrowheads="1"/>
          </p:cNvSpPr>
          <p:nvPr/>
        </p:nvSpPr>
        <p:spPr bwMode="auto">
          <a:xfrm>
            <a:off x="4217158" y="50972"/>
            <a:ext cx="2609594" cy="400110"/>
          </a:xfrm>
          <a:prstGeom prst="rect">
            <a:avLst/>
          </a:prstGeom>
          <a:solidFill>
            <a:srgbClr val="FFFFFF"/>
          </a:solidFill>
          <a:ln w="9525">
            <a:solidFill>
              <a:schemeClr val="tx1"/>
            </a:solidFill>
            <a:miter lim="800000"/>
            <a:headEnd/>
            <a:tailEnd/>
          </a:ln>
        </p:spPr>
        <p:txBody>
          <a:bodyPr rot="0" vert="horz" wrap="square" lIns="91440" tIns="45720" rIns="91440" bIns="45720" anchor="t" anchorCtr="0">
            <a:spAutoFit/>
          </a:bodyPr>
          <a:lstStyle/>
          <a:p>
            <a:pPr algn="just">
              <a:spcAft>
                <a:spcPts val="0"/>
              </a:spcAft>
              <a:tabLst>
                <a:tab pos="2700020" algn="ctr"/>
                <a:tab pos="5400040" algn="r"/>
              </a:tabLst>
            </a:pPr>
            <a:r>
              <a:rPr lang="ja-JP" sz="1000" kern="100" dirty="0">
                <a:effectLst/>
                <a:latin typeface="Century" panose="02040604050505020304" pitchFamily="18" charset="0"/>
                <a:ea typeface="ＭＳ ゴシック" panose="020B0609070205080204" pitchFamily="49" charset="-128"/>
                <a:cs typeface="Times New Roman" panose="02020603050405020304" pitchFamily="18" charset="0"/>
              </a:rPr>
              <a:t>（別添１：閲覧用ファイルをオンライン資格確認等システムに格納する保険者用）</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9" name="角丸四角形 18"/>
          <p:cNvSpPr/>
          <p:nvPr/>
        </p:nvSpPr>
        <p:spPr>
          <a:xfrm>
            <a:off x="1304925" y="3884021"/>
            <a:ext cx="4248150" cy="1417644"/>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latin typeface="メイリオ" panose="020B0604030504040204" pitchFamily="50" charset="-128"/>
              <a:ea typeface="メイリオ" panose="020B0604030504040204" pitchFamily="50" charset="-128"/>
            </a:endParaRPr>
          </a:p>
        </p:txBody>
      </p:sp>
      <p:sp>
        <p:nvSpPr>
          <p:cNvPr id="21" name="正方形/長方形 20"/>
          <p:cNvSpPr/>
          <p:nvPr/>
        </p:nvSpPr>
        <p:spPr>
          <a:xfrm>
            <a:off x="1602356" y="4460223"/>
            <a:ext cx="3649335" cy="830997"/>
          </a:xfrm>
          <a:prstGeom prst="rect">
            <a:avLst/>
          </a:prstGeom>
        </p:spPr>
        <p:txBody>
          <a:bodyPr wrap="square">
            <a:spAutoFit/>
          </a:bodyPr>
          <a:lstStyle/>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政府</a:t>
            </a:r>
            <a:r>
              <a:rPr lang="ja-JP" altLang="en-US" sz="1200" dirty="0">
                <a:solidFill>
                  <a:schemeClr val="bg1"/>
                </a:solidFill>
                <a:latin typeface="メイリオ" panose="020B0604030504040204" pitchFamily="50" charset="-128"/>
                <a:ea typeface="メイリオ" panose="020B0604030504040204" pitchFamily="50" charset="-128"/>
              </a:rPr>
              <a:t>が運営する</a:t>
            </a:r>
            <a:r>
              <a:rPr lang="ja-JP" altLang="en-US" sz="1200" dirty="0" smtClean="0">
                <a:solidFill>
                  <a:schemeClr val="bg1"/>
                </a:solidFill>
                <a:latin typeface="メイリオ" panose="020B0604030504040204" pitchFamily="50" charset="-128"/>
                <a:ea typeface="メイリオ" panose="020B0604030504040204" pitchFamily="50" charset="-128"/>
              </a:rPr>
              <a:t>オンラインサービス。</a:t>
            </a:r>
            <a:endParaRPr lang="en-US" altLang="ja-JP" sz="1200" dirty="0" smtClean="0">
              <a:solidFill>
                <a:schemeClr val="bg1"/>
              </a:solidFill>
              <a:latin typeface="メイリオ" panose="020B0604030504040204" pitchFamily="50" charset="-128"/>
              <a:ea typeface="メイリオ" panose="020B0604030504040204" pitchFamily="50" charset="-128"/>
            </a:endParaRPr>
          </a:p>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自分専用のサイトから、行政</a:t>
            </a:r>
            <a:r>
              <a:rPr lang="ja-JP" altLang="en-US" sz="1200" dirty="0">
                <a:solidFill>
                  <a:schemeClr val="bg1"/>
                </a:solidFill>
                <a:latin typeface="メイリオ" panose="020B0604030504040204" pitchFamily="50" charset="-128"/>
                <a:ea typeface="メイリオ" panose="020B0604030504040204" pitchFamily="50" charset="-128"/>
              </a:rPr>
              <a:t>手続の検索やオンライン申請がワンストップでできたり、行政機関からのお知らせを</a:t>
            </a:r>
            <a:r>
              <a:rPr lang="ja-JP" altLang="en-US" sz="1200" dirty="0" smtClean="0">
                <a:solidFill>
                  <a:schemeClr val="bg1"/>
                </a:solidFill>
                <a:latin typeface="メイリオ" panose="020B0604030504040204" pitchFamily="50" charset="-128"/>
                <a:ea typeface="メイリオ" panose="020B0604030504040204" pitchFamily="50" charset="-128"/>
              </a:rPr>
              <a:t>受け取れたりします。</a:t>
            </a:r>
            <a:endParaRPr lang="ja-JP" altLang="en-US" sz="1200" dirty="0">
              <a:solidFill>
                <a:schemeClr val="bg1"/>
              </a:solidFill>
              <a:latin typeface="メイリオ" panose="020B0604030504040204" pitchFamily="50" charset="-128"/>
              <a:ea typeface="メイリオ" panose="020B0604030504040204" pitchFamily="50" charset="-128"/>
            </a:endParaRPr>
          </a:p>
        </p:txBody>
      </p:sp>
      <p:sp>
        <p:nvSpPr>
          <p:cNvPr id="22" name="正方形/長方形 21"/>
          <p:cNvSpPr/>
          <p:nvPr/>
        </p:nvSpPr>
        <p:spPr>
          <a:xfrm>
            <a:off x="2077935" y="3951052"/>
            <a:ext cx="2698175" cy="523220"/>
          </a:xfrm>
          <a:prstGeom prst="rect">
            <a:avLst/>
          </a:prstGeom>
        </p:spPr>
        <p:txBody>
          <a:bodyPr wrap="none">
            <a:spAutoFit/>
          </a:bodyPr>
          <a:lstStyle/>
          <a:p>
            <a:pPr algn="ctr"/>
            <a:r>
              <a:rPr kumimoji="1" lang="ja-JP" altLang="en-US" sz="2800" b="1" dirty="0" smtClean="0">
                <a:solidFill>
                  <a:schemeClr val="bg1"/>
                </a:solidFill>
                <a:latin typeface="メイリオ" panose="020B0604030504040204" pitchFamily="50" charset="-128"/>
                <a:ea typeface="メイリオ" panose="020B0604030504040204" pitchFamily="50" charset="-128"/>
              </a:rPr>
              <a:t>マイナポータル</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pic>
        <p:nvPicPr>
          <p:cNvPr id="23" name="図 22"/>
          <p:cNvPicPr>
            <a:picLocks noChangeAspect="1"/>
          </p:cNvPicPr>
          <p:nvPr/>
        </p:nvPicPr>
        <p:blipFill>
          <a:blip r:embed="rId2">
            <a:clrChange>
              <a:clrFrom>
                <a:srgbClr val="FFFFFF"/>
              </a:clrFrom>
              <a:clrTo>
                <a:srgbClr val="FFFFFF">
                  <a:alpha val="0"/>
                </a:srgbClr>
              </a:clrTo>
            </a:clrChange>
          </a:blip>
          <a:stretch>
            <a:fillRect/>
          </a:stretch>
        </p:blipFill>
        <p:spPr>
          <a:xfrm>
            <a:off x="351747" y="3946480"/>
            <a:ext cx="1187871" cy="1429557"/>
          </a:xfrm>
          <a:prstGeom prst="rect">
            <a:avLst/>
          </a:prstGeom>
        </p:spPr>
      </p:pic>
      <p:sp>
        <p:nvSpPr>
          <p:cNvPr id="24" name="円形吹き出し 23"/>
          <p:cNvSpPr/>
          <p:nvPr/>
        </p:nvSpPr>
        <p:spPr>
          <a:xfrm>
            <a:off x="4064000" y="3173647"/>
            <a:ext cx="1993900" cy="613116"/>
          </a:xfrm>
          <a:prstGeom prst="wedgeEllipseCallout">
            <a:avLst>
              <a:gd name="adj1" fmla="val -39881"/>
              <a:gd name="adj2" fmla="val 5839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健康診断結果</a:t>
            </a:r>
            <a:endParaRPr kumimoji="1" lang="ja-JP" altLang="en-US" sz="1600" b="1" dirty="0">
              <a:latin typeface="メイリオ" panose="020B0604030504040204" pitchFamily="50" charset="-128"/>
              <a:ea typeface="メイリオ" panose="020B0604030504040204" pitchFamily="50" charset="-128"/>
            </a:endParaRPr>
          </a:p>
        </p:txBody>
      </p:sp>
      <p:sp>
        <p:nvSpPr>
          <p:cNvPr id="27" name="円形吹き出し 26"/>
          <p:cNvSpPr/>
          <p:nvPr/>
        </p:nvSpPr>
        <p:spPr>
          <a:xfrm>
            <a:off x="1003300" y="3150274"/>
            <a:ext cx="1930400" cy="591787"/>
          </a:xfrm>
          <a:prstGeom prst="wedgeEllipseCallout">
            <a:avLst>
              <a:gd name="adj1" fmla="val 38096"/>
              <a:gd name="adj2" fmla="val 625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服薬履歴</a:t>
            </a:r>
            <a:endParaRPr kumimoji="1" lang="ja-JP" altLang="en-US" sz="1600" b="1" dirty="0">
              <a:latin typeface="メイリオ" panose="020B0604030504040204" pitchFamily="50" charset="-128"/>
              <a:ea typeface="メイリオ" panose="020B0604030504040204" pitchFamily="50" charset="-128"/>
            </a:endParaRPr>
          </a:p>
        </p:txBody>
      </p:sp>
      <p:pic>
        <p:nvPicPr>
          <p:cNvPr id="32" name="図 31"/>
          <p:cNvPicPr>
            <a:picLocks noChangeAspect="1"/>
          </p:cNvPicPr>
          <p:nvPr/>
        </p:nvPicPr>
        <p:blipFill>
          <a:blip r:embed="rId3">
            <a:clrChange>
              <a:clrFrom>
                <a:srgbClr val="FFFFFF"/>
              </a:clrFrom>
              <a:clrTo>
                <a:srgbClr val="FFFFFF">
                  <a:alpha val="0"/>
                </a:srgbClr>
              </a:clrTo>
            </a:clrChange>
          </a:blip>
          <a:stretch>
            <a:fillRect/>
          </a:stretch>
        </p:blipFill>
        <p:spPr>
          <a:xfrm>
            <a:off x="5224762" y="3792228"/>
            <a:ext cx="958010" cy="1570451"/>
          </a:xfrm>
          <a:prstGeom prst="rect">
            <a:avLst/>
          </a:prstGeom>
        </p:spPr>
      </p:pic>
    </p:spTree>
    <p:extLst>
      <p:ext uri="{BB962C8B-B14F-4D97-AF65-F5344CB8AC3E}">
        <p14:creationId xmlns:p14="http://schemas.microsoft.com/office/powerpoint/2010/main" val="2640015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458</TotalTime>
  <Words>288</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ＭＳ ゴシック</vt:lpstr>
      <vt:lpstr>ＭＳ 明朝</vt:lpstr>
      <vt:lpstr>メイリオ</vt:lpstr>
      <vt:lpstr>游ゴシック</vt:lpstr>
      <vt:lpstr>游ゴシック Light</vt:lpstr>
      <vt:lpstr>Arial</vt:lpstr>
      <vt:lpstr>Calibri</vt:lpstr>
      <vt:lpstr>Calibri Light</vt:lpstr>
      <vt:lpstr>Century</vt:lpstr>
      <vt:lpstr>Times New Roman</vt:lpstr>
      <vt:lpstr>Wingdings</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岡﨑 天海(okazaki-takami.ak9)</dc:creator>
  <cp:lastModifiedBy>高橋 啓介(takahashi-keisuke.ka5)</cp:lastModifiedBy>
  <cp:revision>61</cp:revision>
  <dcterms:created xsi:type="dcterms:W3CDTF">2021-09-14T01:33:54Z</dcterms:created>
  <dcterms:modified xsi:type="dcterms:W3CDTF">2021-09-17T09:31:56Z</dcterms:modified>
</cp:coreProperties>
</file>