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sldIdLst>
    <p:sldId id="256" r:id="rId2"/>
    <p:sldId id="257" r:id="rId3"/>
    <p:sldId id="281" r:id="rId4"/>
    <p:sldId id="278" r:id="rId5"/>
    <p:sldId id="365" r:id="rId6"/>
    <p:sldId id="366" r:id="rId7"/>
    <p:sldId id="392" r:id="rId8"/>
    <p:sldId id="343" r:id="rId9"/>
    <p:sldId id="338" r:id="rId10"/>
    <p:sldId id="369" r:id="rId11"/>
    <p:sldId id="370" r:id="rId12"/>
    <p:sldId id="335" r:id="rId13"/>
    <p:sldId id="348" r:id="rId14"/>
    <p:sldId id="397" r:id="rId15"/>
    <p:sldId id="354" r:id="rId16"/>
    <p:sldId id="398" r:id="rId17"/>
    <p:sldId id="258" r:id="rId18"/>
    <p:sldId id="276" r:id="rId19"/>
    <p:sldId id="280" r:id="rId20"/>
    <p:sldId id="360" r:id="rId21"/>
    <p:sldId id="350" r:id="rId22"/>
    <p:sldId id="314" r:id="rId23"/>
    <p:sldId id="297" r:id="rId24"/>
    <p:sldId id="321" r:id="rId25"/>
    <p:sldId id="371" r:id="rId26"/>
    <p:sldId id="372" r:id="rId27"/>
    <p:sldId id="373" r:id="rId28"/>
    <p:sldId id="374" r:id="rId29"/>
    <p:sldId id="389" r:id="rId30"/>
    <p:sldId id="375" r:id="rId31"/>
    <p:sldId id="376" r:id="rId32"/>
    <p:sldId id="317" r:id="rId33"/>
    <p:sldId id="377" r:id="rId34"/>
    <p:sldId id="378" r:id="rId35"/>
    <p:sldId id="379" r:id="rId36"/>
    <p:sldId id="380" r:id="rId37"/>
    <p:sldId id="381" r:id="rId38"/>
    <p:sldId id="382" r:id="rId39"/>
    <p:sldId id="383" r:id="rId40"/>
    <p:sldId id="384" r:id="rId41"/>
    <p:sldId id="387" r:id="rId42"/>
    <p:sldId id="386" r:id="rId43"/>
    <p:sldId id="388" r:id="rId44"/>
    <p:sldId id="391" r:id="rId45"/>
    <p:sldId id="312" r:id="rId46"/>
    <p:sldId id="326" r:id="rId47"/>
    <p:sldId id="329" r:id="rId48"/>
    <p:sldId id="390" r:id="rId49"/>
    <p:sldId id="260" r:id="rId50"/>
  </p:sldIdLst>
  <p:sldSz cx="9906000" cy="6858000" type="A4"/>
  <p:notesSz cx="6858000" cy="9144000"/>
  <p:custDataLst>
    <p:tags r:id="rId52"/>
  </p:custDataLst>
  <p:defaultTextStyle>
    <a:defPPr>
      <a:defRPr lang="ja-JP"/>
    </a:defPPr>
    <a:lvl1pPr marL="0" algn="l" defTabSz="914400" rtl="0" eaLnBrk="1" latinLnBrk="0" hangingPunct="1">
      <a:defRPr kumimoji="1" lang="ja-JP" altLang="en-US"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p15:clr>
            <a:srgbClr val="A4A3A4"/>
          </p15:clr>
        </p15:guide>
        <p15:guide id="3" orient="horz" pos="1434" userDrawn="1">
          <p15:clr>
            <a:srgbClr val="A4A3A4"/>
          </p15:clr>
        </p15:guide>
        <p15:guide id="4" orient="horz" pos="1162" userDrawn="1">
          <p15:clr>
            <a:srgbClr val="A4A3A4"/>
          </p15:clr>
        </p15:guide>
        <p15:guide id="10" pos="217" userDrawn="1">
          <p15:clr>
            <a:srgbClr val="A4A3A4"/>
          </p15:clr>
        </p15:guide>
        <p15:guide id="11" pos="5978" userDrawn="1">
          <p15:clr>
            <a:srgbClr val="A4A3A4"/>
          </p15:clr>
        </p15:guide>
        <p15:guide id="12" pos="3982" userDrawn="1">
          <p15:clr>
            <a:srgbClr val="A4A3A4"/>
          </p15:clr>
        </p15:guide>
        <p15:guide id="13" orient="horz" pos="2931" userDrawn="1">
          <p15:clr>
            <a:srgbClr val="A4A3A4"/>
          </p15:clr>
        </p15:guide>
        <p15:guide id="14"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MRA) 武内 めぐみ" initials="S武め" lastIdx="3" clrIdx="0">
    <p:extLst>
      <p:ext uri="{19B8F6BF-5375-455C-9EA6-DF929625EA0E}">
        <p15:presenceInfo xmlns:p15="http://schemas.microsoft.com/office/powerpoint/2012/main" userId="S::takeuchi@mri-ra.co.jp::b7c923ce-2fe3-4170-bb6f-56e1c25e17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74747"/>
    <a:srgbClr val="E5F3F6"/>
    <a:srgbClr val="558C99"/>
    <a:srgbClr val="58919E"/>
    <a:srgbClr val="BB5B6C"/>
    <a:srgbClr val="8AB6C1"/>
    <a:srgbClr val="D7929F"/>
    <a:srgbClr val="F2D2D9"/>
    <a:srgbClr val="C88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262" autoAdjust="0"/>
  </p:normalViewPr>
  <p:slideViewPr>
    <p:cSldViewPr showGuides="1">
      <p:cViewPr>
        <p:scale>
          <a:sx n="90" d="100"/>
          <a:sy n="90" d="100"/>
        </p:scale>
        <p:origin x="-188" y="-532"/>
      </p:cViewPr>
      <p:guideLst>
        <p:guide pos="3120"/>
        <p:guide orient="horz" pos="1434"/>
        <p:guide orient="horz" pos="1162"/>
        <p:guide pos="217"/>
        <p:guide pos="5978"/>
        <p:guide pos="3982"/>
        <p:guide orient="horz" pos="2931"/>
        <p:guide orient="horz" pos="57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B79B4-05FB-4B0B-8453-BAA7C54A2588}" type="datetimeFigureOut">
              <a:rPr kumimoji="1" lang="ja-JP" altLang="en-US" smtClean="0"/>
              <a:pPr/>
              <a:t>2020/5/11</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884F1-D850-4AA6-8CF2-7534F1A7E3C4}" type="slidenum">
              <a:rPr kumimoji="1" lang="ja-JP" altLang="en-US" smtClean="0"/>
              <a:pPr/>
              <a:t>‹#›</a:t>
            </a:fld>
            <a:endParaRPr kumimoji="1" lang="ja-JP" altLang="en-US"/>
          </a:p>
        </p:txBody>
      </p:sp>
    </p:spTree>
    <p:extLst>
      <p:ext uri="{BB962C8B-B14F-4D97-AF65-F5344CB8AC3E}">
        <p14:creationId xmlns:p14="http://schemas.microsoft.com/office/powerpoint/2010/main" val="2729444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a:t>
            </a:fld>
            <a:endParaRPr kumimoji="1" lang="ja-JP" altLang="en-US"/>
          </a:p>
        </p:txBody>
      </p:sp>
    </p:spTree>
    <p:extLst>
      <p:ext uri="{BB962C8B-B14F-4D97-AF65-F5344CB8AC3E}">
        <p14:creationId xmlns:p14="http://schemas.microsoft.com/office/powerpoint/2010/main" val="406670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10</a:t>
            </a:fld>
            <a:endParaRPr kumimoji="1" lang="ja-JP" altLang="en-US"/>
          </a:p>
        </p:txBody>
      </p:sp>
    </p:spTree>
    <p:extLst>
      <p:ext uri="{BB962C8B-B14F-4D97-AF65-F5344CB8AC3E}">
        <p14:creationId xmlns:p14="http://schemas.microsoft.com/office/powerpoint/2010/main" val="337916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11</a:t>
            </a:fld>
            <a:endParaRPr kumimoji="1" lang="ja-JP" altLang="en-US"/>
          </a:p>
        </p:txBody>
      </p:sp>
    </p:spTree>
    <p:extLst>
      <p:ext uri="{BB962C8B-B14F-4D97-AF65-F5344CB8AC3E}">
        <p14:creationId xmlns:p14="http://schemas.microsoft.com/office/powerpoint/2010/main" val="72833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12</a:t>
            </a:fld>
            <a:endParaRPr kumimoji="1" lang="ja-JP" altLang="en-US"/>
          </a:p>
        </p:txBody>
      </p:sp>
    </p:spTree>
    <p:extLst>
      <p:ext uri="{BB962C8B-B14F-4D97-AF65-F5344CB8AC3E}">
        <p14:creationId xmlns:p14="http://schemas.microsoft.com/office/powerpoint/2010/main" val="101645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13</a:t>
            </a:fld>
            <a:endParaRPr kumimoji="1" lang="ja-JP" altLang="en-US"/>
          </a:p>
        </p:txBody>
      </p:sp>
    </p:spTree>
    <p:extLst>
      <p:ext uri="{BB962C8B-B14F-4D97-AF65-F5344CB8AC3E}">
        <p14:creationId xmlns:p14="http://schemas.microsoft.com/office/powerpoint/2010/main" val="49451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14</a:t>
            </a:fld>
            <a:endParaRPr kumimoji="1" lang="ja-JP" altLang="en-US"/>
          </a:p>
        </p:txBody>
      </p:sp>
    </p:spTree>
    <p:extLst>
      <p:ext uri="{BB962C8B-B14F-4D97-AF65-F5344CB8AC3E}">
        <p14:creationId xmlns:p14="http://schemas.microsoft.com/office/powerpoint/2010/main" val="273581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15</a:t>
            </a:fld>
            <a:endParaRPr kumimoji="1" lang="ja-JP" altLang="en-US"/>
          </a:p>
        </p:txBody>
      </p:sp>
    </p:spTree>
    <p:extLst>
      <p:ext uri="{BB962C8B-B14F-4D97-AF65-F5344CB8AC3E}">
        <p14:creationId xmlns:p14="http://schemas.microsoft.com/office/powerpoint/2010/main" val="274917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16</a:t>
            </a:fld>
            <a:endParaRPr kumimoji="1" lang="ja-JP" altLang="en-US"/>
          </a:p>
        </p:txBody>
      </p:sp>
    </p:spTree>
    <p:extLst>
      <p:ext uri="{BB962C8B-B14F-4D97-AF65-F5344CB8AC3E}">
        <p14:creationId xmlns:p14="http://schemas.microsoft.com/office/powerpoint/2010/main" val="763366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17</a:t>
            </a:fld>
            <a:endParaRPr kumimoji="1" lang="ja-JP" altLang="en-US"/>
          </a:p>
        </p:txBody>
      </p:sp>
    </p:spTree>
    <p:extLst>
      <p:ext uri="{BB962C8B-B14F-4D97-AF65-F5344CB8AC3E}">
        <p14:creationId xmlns:p14="http://schemas.microsoft.com/office/powerpoint/2010/main" val="268250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18</a:t>
            </a:fld>
            <a:endParaRPr kumimoji="1" lang="ja-JP" altLang="en-US"/>
          </a:p>
        </p:txBody>
      </p:sp>
    </p:spTree>
    <p:extLst>
      <p:ext uri="{BB962C8B-B14F-4D97-AF65-F5344CB8AC3E}">
        <p14:creationId xmlns:p14="http://schemas.microsoft.com/office/powerpoint/2010/main" val="168211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19</a:t>
            </a:fld>
            <a:endParaRPr kumimoji="1" lang="ja-JP" altLang="en-US"/>
          </a:p>
        </p:txBody>
      </p:sp>
    </p:spTree>
    <p:extLst>
      <p:ext uri="{BB962C8B-B14F-4D97-AF65-F5344CB8AC3E}">
        <p14:creationId xmlns:p14="http://schemas.microsoft.com/office/powerpoint/2010/main" val="78004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a:t>
            </a:fld>
            <a:endParaRPr kumimoji="1" lang="ja-JP" altLang="en-US"/>
          </a:p>
        </p:txBody>
      </p:sp>
    </p:spTree>
    <p:extLst>
      <p:ext uri="{BB962C8B-B14F-4D97-AF65-F5344CB8AC3E}">
        <p14:creationId xmlns:p14="http://schemas.microsoft.com/office/powerpoint/2010/main" val="311147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20</a:t>
            </a:fld>
            <a:endParaRPr kumimoji="1" lang="ja-JP" altLang="en-US"/>
          </a:p>
        </p:txBody>
      </p:sp>
    </p:spTree>
    <p:extLst>
      <p:ext uri="{BB962C8B-B14F-4D97-AF65-F5344CB8AC3E}">
        <p14:creationId xmlns:p14="http://schemas.microsoft.com/office/powerpoint/2010/main" val="422452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21</a:t>
            </a:fld>
            <a:endParaRPr kumimoji="1" lang="ja-JP" altLang="en-US"/>
          </a:p>
        </p:txBody>
      </p:sp>
    </p:spTree>
    <p:extLst>
      <p:ext uri="{BB962C8B-B14F-4D97-AF65-F5344CB8AC3E}">
        <p14:creationId xmlns:p14="http://schemas.microsoft.com/office/powerpoint/2010/main" val="147056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22</a:t>
            </a:fld>
            <a:endParaRPr kumimoji="1" lang="ja-JP" altLang="en-US"/>
          </a:p>
        </p:txBody>
      </p:sp>
    </p:spTree>
    <p:extLst>
      <p:ext uri="{BB962C8B-B14F-4D97-AF65-F5344CB8AC3E}">
        <p14:creationId xmlns:p14="http://schemas.microsoft.com/office/powerpoint/2010/main" val="125271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23</a:t>
            </a:fld>
            <a:endParaRPr kumimoji="1" lang="ja-JP" altLang="en-US"/>
          </a:p>
        </p:txBody>
      </p:sp>
    </p:spTree>
    <p:extLst>
      <p:ext uri="{BB962C8B-B14F-4D97-AF65-F5344CB8AC3E}">
        <p14:creationId xmlns:p14="http://schemas.microsoft.com/office/powerpoint/2010/main" val="249882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24</a:t>
            </a:fld>
            <a:endParaRPr kumimoji="1" lang="ja-JP" altLang="en-US"/>
          </a:p>
        </p:txBody>
      </p:sp>
    </p:spTree>
    <p:extLst>
      <p:ext uri="{BB962C8B-B14F-4D97-AF65-F5344CB8AC3E}">
        <p14:creationId xmlns:p14="http://schemas.microsoft.com/office/powerpoint/2010/main" val="407007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25</a:t>
            </a:fld>
            <a:endParaRPr kumimoji="1" lang="ja-JP" altLang="en-US"/>
          </a:p>
        </p:txBody>
      </p:sp>
    </p:spTree>
    <p:extLst>
      <p:ext uri="{BB962C8B-B14F-4D97-AF65-F5344CB8AC3E}">
        <p14:creationId xmlns:p14="http://schemas.microsoft.com/office/powerpoint/2010/main" val="115448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26</a:t>
            </a:fld>
            <a:endParaRPr kumimoji="1" lang="ja-JP" altLang="en-US"/>
          </a:p>
        </p:txBody>
      </p:sp>
    </p:spTree>
    <p:extLst>
      <p:ext uri="{BB962C8B-B14F-4D97-AF65-F5344CB8AC3E}">
        <p14:creationId xmlns:p14="http://schemas.microsoft.com/office/powerpoint/2010/main" val="383538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27</a:t>
            </a:fld>
            <a:endParaRPr kumimoji="1" lang="ja-JP" altLang="en-US"/>
          </a:p>
        </p:txBody>
      </p:sp>
    </p:spTree>
    <p:extLst>
      <p:ext uri="{BB962C8B-B14F-4D97-AF65-F5344CB8AC3E}">
        <p14:creationId xmlns:p14="http://schemas.microsoft.com/office/powerpoint/2010/main" val="4172878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28</a:t>
            </a:fld>
            <a:endParaRPr kumimoji="1" lang="ja-JP" altLang="en-US"/>
          </a:p>
        </p:txBody>
      </p:sp>
    </p:spTree>
    <p:extLst>
      <p:ext uri="{BB962C8B-B14F-4D97-AF65-F5344CB8AC3E}">
        <p14:creationId xmlns:p14="http://schemas.microsoft.com/office/powerpoint/2010/main" val="323834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29</a:t>
            </a:fld>
            <a:endParaRPr kumimoji="1" lang="ja-JP" altLang="en-US"/>
          </a:p>
        </p:txBody>
      </p:sp>
    </p:spTree>
    <p:extLst>
      <p:ext uri="{BB962C8B-B14F-4D97-AF65-F5344CB8AC3E}">
        <p14:creationId xmlns:p14="http://schemas.microsoft.com/office/powerpoint/2010/main" val="178733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a:t>
            </a:fld>
            <a:endParaRPr kumimoji="1" lang="ja-JP" altLang="en-US"/>
          </a:p>
        </p:txBody>
      </p:sp>
    </p:spTree>
    <p:extLst>
      <p:ext uri="{BB962C8B-B14F-4D97-AF65-F5344CB8AC3E}">
        <p14:creationId xmlns:p14="http://schemas.microsoft.com/office/powerpoint/2010/main" val="184686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30</a:t>
            </a:fld>
            <a:endParaRPr kumimoji="1" lang="ja-JP" altLang="en-US"/>
          </a:p>
        </p:txBody>
      </p:sp>
    </p:spTree>
    <p:extLst>
      <p:ext uri="{BB962C8B-B14F-4D97-AF65-F5344CB8AC3E}">
        <p14:creationId xmlns:p14="http://schemas.microsoft.com/office/powerpoint/2010/main" val="3358408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31</a:t>
            </a:fld>
            <a:endParaRPr kumimoji="1" lang="ja-JP" altLang="en-US"/>
          </a:p>
        </p:txBody>
      </p:sp>
    </p:spTree>
    <p:extLst>
      <p:ext uri="{BB962C8B-B14F-4D97-AF65-F5344CB8AC3E}">
        <p14:creationId xmlns:p14="http://schemas.microsoft.com/office/powerpoint/2010/main" val="5229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32</a:t>
            </a:fld>
            <a:endParaRPr kumimoji="1" lang="ja-JP" altLang="en-US"/>
          </a:p>
        </p:txBody>
      </p:sp>
    </p:spTree>
    <p:extLst>
      <p:ext uri="{BB962C8B-B14F-4D97-AF65-F5344CB8AC3E}">
        <p14:creationId xmlns:p14="http://schemas.microsoft.com/office/powerpoint/2010/main" val="292060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33</a:t>
            </a:fld>
            <a:endParaRPr kumimoji="1" lang="ja-JP" altLang="en-US"/>
          </a:p>
        </p:txBody>
      </p:sp>
    </p:spTree>
    <p:extLst>
      <p:ext uri="{BB962C8B-B14F-4D97-AF65-F5344CB8AC3E}">
        <p14:creationId xmlns:p14="http://schemas.microsoft.com/office/powerpoint/2010/main" val="326815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34</a:t>
            </a:fld>
            <a:endParaRPr kumimoji="1" lang="ja-JP" altLang="en-US"/>
          </a:p>
        </p:txBody>
      </p:sp>
    </p:spTree>
    <p:extLst>
      <p:ext uri="{BB962C8B-B14F-4D97-AF65-F5344CB8AC3E}">
        <p14:creationId xmlns:p14="http://schemas.microsoft.com/office/powerpoint/2010/main" val="1657543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35</a:t>
            </a:fld>
            <a:endParaRPr kumimoji="1" lang="ja-JP" altLang="en-US"/>
          </a:p>
        </p:txBody>
      </p:sp>
    </p:spTree>
    <p:extLst>
      <p:ext uri="{BB962C8B-B14F-4D97-AF65-F5344CB8AC3E}">
        <p14:creationId xmlns:p14="http://schemas.microsoft.com/office/powerpoint/2010/main" val="1253034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36</a:t>
            </a:fld>
            <a:endParaRPr kumimoji="1" lang="ja-JP" altLang="en-US"/>
          </a:p>
        </p:txBody>
      </p:sp>
    </p:spTree>
    <p:extLst>
      <p:ext uri="{BB962C8B-B14F-4D97-AF65-F5344CB8AC3E}">
        <p14:creationId xmlns:p14="http://schemas.microsoft.com/office/powerpoint/2010/main" val="162844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37</a:t>
            </a:fld>
            <a:endParaRPr kumimoji="1" lang="ja-JP" altLang="en-US"/>
          </a:p>
        </p:txBody>
      </p:sp>
    </p:spTree>
    <p:extLst>
      <p:ext uri="{BB962C8B-B14F-4D97-AF65-F5344CB8AC3E}">
        <p14:creationId xmlns:p14="http://schemas.microsoft.com/office/powerpoint/2010/main" val="2042562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38</a:t>
            </a:fld>
            <a:endParaRPr kumimoji="1" lang="ja-JP" altLang="en-US"/>
          </a:p>
        </p:txBody>
      </p:sp>
    </p:spTree>
    <p:extLst>
      <p:ext uri="{BB962C8B-B14F-4D97-AF65-F5344CB8AC3E}">
        <p14:creationId xmlns:p14="http://schemas.microsoft.com/office/powerpoint/2010/main" val="219045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39</a:t>
            </a:fld>
            <a:endParaRPr kumimoji="1" lang="ja-JP" altLang="en-US"/>
          </a:p>
        </p:txBody>
      </p:sp>
    </p:spTree>
    <p:extLst>
      <p:ext uri="{BB962C8B-B14F-4D97-AF65-F5344CB8AC3E}">
        <p14:creationId xmlns:p14="http://schemas.microsoft.com/office/powerpoint/2010/main" val="77397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a:t>
            </a:fld>
            <a:endParaRPr kumimoji="1" lang="ja-JP" altLang="en-US"/>
          </a:p>
        </p:txBody>
      </p:sp>
    </p:spTree>
    <p:extLst>
      <p:ext uri="{BB962C8B-B14F-4D97-AF65-F5344CB8AC3E}">
        <p14:creationId xmlns:p14="http://schemas.microsoft.com/office/powerpoint/2010/main" val="1705840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40</a:t>
            </a:fld>
            <a:endParaRPr kumimoji="1" lang="ja-JP" altLang="en-US"/>
          </a:p>
        </p:txBody>
      </p:sp>
    </p:spTree>
    <p:extLst>
      <p:ext uri="{BB962C8B-B14F-4D97-AF65-F5344CB8AC3E}">
        <p14:creationId xmlns:p14="http://schemas.microsoft.com/office/powerpoint/2010/main" val="3873110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41</a:t>
            </a:fld>
            <a:endParaRPr kumimoji="1" lang="ja-JP" altLang="en-US"/>
          </a:p>
        </p:txBody>
      </p:sp>
    </p:spTree>
    <p:extLst>
      <p:ext uri="{BB962C8B-B14F-4D97-AF65-F5344CB8AC3E}">
        <p14:creationId xmlns:p14="http://schemas.microsoft.com/office/powerpoint/2010/main" val="1283279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42</a:t>
            </a:fld>
            <a:endParaRPr kumimoji="1" lang="ja-JP" altLang="en-US"/>
          </a:p>
        </p:txBody>
      </p:sp>
    </p:spTree>
    <p:extLst>
      <p:ext uri="{BB962C8B-B14F-4D97-AF65-F5344CB8AC3E}">
        <p14:creationId xmlns:p14="http://schemas.microsoft.com/office/powerpoint/2010/main" val="4345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43</a:t>
            </a:fld>
            <a:endParaRPr kumimoji="1" lang="ja-JP" altLang="en-US"/>
          </a:p>
        </p:txBody>
      </p:sp>
    </p:spTree>
    <p:extLst>
      <p:ext uri="{BB962C8B-B14F-4D97-AF65-F5344CB8AC3E}">
        <p14:creationId xmlns:p14="http://schemas.microsoft.com/office/powerpoint/2010/main" val="453079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44</a:t>
            </a:fld>
            <a:endParaRPr kumimoji="1" lang="ja-JP" altLang="en-US"/>
          </a:p>
        </p:txBody>
      </p:sp>
    </p:spTree>
    <p:extLst>
      <p:ext uri="{BB962C8B-B14F-4D97-AF65-F5344CB8AC3E}">
        <p14:creationId xmlns:p14="http://schemas.microsoft.com/office/powerpoint/2010/main" val="1003262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45</a:t>
            </a:fld>
            <a:endParaRPr kumimoji="1" lang="ja-JP" altLang="en-US"/>
          </a:p>
        </p:txBody>
      </p:sp>
    </p:spTree>
    <p:extLst>
      <p:ext uri="{BB962C8B-B14F-4D97-AF65-F5344CB8AC3E}">
        <p14:creationId xmlns:p14="http://schemas.microsoft.com/office/powerpoint/2010/main" val="274162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46</a:t>
            </a:fld>
            <a:endParaRPr kumimoji="1" lang="ja-JP" altLang="en-US"/>
          </a:p>
        </p:txBody>
      </p:sp>
    </p:spTree>
    <p:extLst>
      <p:ext uri="{BB962C8B-B14F-4D97-AF65-F5344CB8AC3E}">
        <p14:creationId xmlns:p14="http://schemas.microsoft.com/office/powerpoint/2010/main" val="2640708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47</a:t>
            </a:fld>
            <a:endParaRPr kumimoji="1" lang="ja-JP" altLang="en-US"/>
          </a:p>
        </p:txBody>
      </p:sp>
    </p:spTree>
    <p:extLst>
      <p:ext uri="{BB962C8B-B14F-4D97-AF65-F5344CB8AC3E}">
        <p14:creationId xmlns:p14="http://schemas.microsoft.com/office/powerpoint/2010/main" val="3641250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48</a:t>
            </a:fld>
            <a:endParaRPr kumimoji="1" lang="ja-JP" altLang="en-US"/>
          </a:p>
        </p:txBody>
      </p:sp>
    </p:spTree>
    <p:extLst>
      <p:ext uri="{BB962C8B-B14F-4D97-AF65-F5344CB8AC3E}">
        <p14:creationId xmlns:p14="http://schemas.microsoft.com/office/powerpoint/2010/main" val="4077695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49</a:t>
            </a:fld>
            <a:endParaRPr kumimoji="1" lang="ja-JP" altLang="en-US"/>
          </a:p>
        </p:txBody>
      </p:sp>
    </p:spTree>
    <p:extLst>
      <p:ext uri="{BB962C8B-B14F-4D97-AF65-F5344CB8AC3E}">
        <p14:creationId xmlns:p14="http://schemas.microsoft.com/office/powerpoint/2010/main" val="9719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a:t>
            </a:fld>
            <a:endParaRPr kumimoji="1" lang="ja-JP" altLang="en-US"/>
          </a:p>
        </p:txBody>
      </p:sp>
    </p:spTree>
    <p:extLst>
      <p:ext uri="{BB962C8B-B14F-4D97-AF65-F5344CB8AC3E}">
        <p14:creationId xmlns:p14="http://schemas.microsoft.com/office/powerpoint/2010/main" val="105807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6</a:t>
            </a:fld>
            <a:endParaRPr kumimoji="1" lang="ja-JP" altLang="en-US"/>
          </a:p>
        </p:txBody>
      </p:sp>
    </p:spTree>
    <p:extLst>
      <p:ext uri="{BB962C8B-B14F-4D97-AF65-F5344CB8AC3E}">
        <p14:creationId xmlns:p14="http://schemas.microsoft.com/office/powerpoint/2010/main" val="429398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7</a:t>
            </a:fld>
            <a:endParaRPr kumimoji="1" lang="ja-JP" altLang="en-US"/>
          </a:p>
        </p:txBody>
      </p:sp>
    </p:spTree>
    <p:extLst>
      <p:ext uri="{BB962C8B-B14F-4D97-AF65-F5344CB8AC3E}">
        <p14:creationId xmlns:p14="http://schemas.microsoft.com/office/powerpoint/2010/main" val="217464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8</a:t>
            </a:fld>
            <a:endParaRPr kumimoji="1" lang="ja-JP" altLang="en-US"/>
          </a:p>
        </p:txBody>
      </p:sp>
    </p:spTree>
    <p:extLst>
      <p:ext uri="{BB962C8B-B14F-4D97-AF65-F5344CB8AC3E}">
        <p14:creationId xmlns:p14="http://schemas.microsoft.com/office/powerpoint/2010/main" val="74207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9</a:t>
            </a:fld>
            <a:endParaRPr kumimoji="1" lang="ja-JP" altLang="en-US"/>
          </a:p>
        </p:txBody>
      </p:sp>
    </p:spTree>
    <p:extLst>
      <p:ext uri="{BB962C8B-B14F-4D97-AF65-F5344CB8AC3E}">
        <p14:creationId xmlns:p14="http://schemas.microsoft.com/office/powerpoint/2010/main" val="1364110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2781300"/>
            <a:ext cx="9086400" cy="647700"/>
          </a:xfrm>
          <a:noFill/>
          <a:effectLst/>
        </p:spPr>
        <p:txBody>
          <a:bodyPr anchor="ctr">
            <a:normAutofit/>
          </a:bodyPr>
          <a:lstStyle>
            <a:lvl1pPr>
              <a:defRPr sz="32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571200"/>
            <a:ext cx="9086400" cy="307777"/>
          </a:xfrm>
        </p:spPr>
        <p:txBody>
          <a:bodyPr/>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2050" name="Picture 2" descr="A4jbetu1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2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_MRI" descr="図2"/>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p:cNvSpPr>
            <a:spLocks noChangeShapeType="1"/>
          </p:cNvSpPr>
          <p:nvPr userDrawn="1"/>
        </p:nvSpPr>
        <p:spPr bwMode="gray">
          <a:xfrm>
            <a:off x="410400" y="3443288"/>
            <a:ext cx="9086400"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35743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0"/>
            <a:ext cx="9086400" cy="1515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3074"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215444"/>
          </a:xfrm>
        </p:spPr>
        <p:txBody>
          <a:bodyPr anchor="t"/>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nakah_line"/>
          <p:cNvSpPr>
            <a:spLocks noChangeShapeType="1"/>
          </p:cNvSpPr>
          <p:nvPr userDrawn="1"/>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9"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4098"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8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a:latin typeface="ＭＳ Ｐゴシック" charset="-128"/>
              <a:ea typeface="ＭＳ Ｐゴシック" charset="-128"/>
            </a:endParaRPr>
          </a:p>
        </p:txBody>
      </p:sp>
      <p:sp>
        <p:nvSpPr>
          <p:cNvPr id="7"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5122"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4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userDrawn="1"/>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6146"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3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0" y="6591300"/>
            <a:ext cx="99060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a:p>
        </p:txBody>
      </p:sp>
      <p:sp>
        <p:nvSpPr>
          <p:cNvPr id="112" name="MRI_copyright"/>
          <p:cNvSpPr txBox="1">
            <a:spLocks noChangeArrowheads="1"/>
          </p:cNvSpPr>
          <p:nvPr/>
        </p:nvSpPr>
        <p:spPr bwMode="gray">
          <a:xfrm>
            <a:off x="396000" y="6649974"/>
            <a:ext cx="45720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ja-JP"/>
            </a:defPPr>
            <a:lvl1pPr marL="0" algn="l" defTabSz="914400" rtl="0" eaLnBrk="1" latinLnBrk="0" hangingPunct="1">
              <a:buFontTx/>
              <a:buNone/>
              <a:defRPr kumimoji="1" sz="1000" kern="1200">
                <a:solidFill>
                  <a:srgbClr val="ACACAC"/>
                </a:solidFill>
                <a:latin typeface="Arial"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dirty="0">
                <a:solidFill>
                  <a:srgbClr val="ACACAC"/>
                </a:solidFill>
                <a:latin typeface="Arial"/>
                <a:sym typeface="Arial"/>
              </a:rPr>
              <a:t>Copyright (C) Mitsubishi Research Institute, Inc.</a:t>
            </a:r>
          </a:p>
        </p:txBody>
      </p:sp>
      <p:sp>
        <p:nvSpPr>
          <p:cNvPr id="2" name="タイトル プレースホルダー 1"/>
          <p:cNvSpPr>
            <a:spLocks noGrp="1"/>
          </p:cNvSpPr>
          <p:nvPr>
            <p:ph type="title"/>
          </p:nvPr>
        </p:nvSpPr>
        <p:spPr>
          <a:xfrm>
            <a:off x="410400" y="333375"/>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0"/>
            <a:ext cx="9086400" cy="1515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007316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D8EC6414-4B99-477F-988F-410FF95BC1DE}"/>
              </a:ext>
            </a:extLst>
          </p:cNvPr>
          <p:cNvSpPr>
            <a:spLocks noGrp="1"/>
          </p:cNvSpPr>
          <p:nvPr>
            <p:ph type="ctrTitle"/>
          </p:nvPr>
        </p:nvSpPr>
        <p:spPr>
          <a:xfrm>
            <a:off x="410400" y="2781300"/>
            <a:ext cx="9086400" cy="647700"/>
          </a:xfrm>
          <a:effectLst/>
        </p:spPr>
        <p:txBody>
          <a:bodyPr>
            <a:normAutofit/>
          </a:bodyPr>
          <a:lstStyle/>
          <a:p>
            <a:r>
              <a:rPr lang="ja-JP" altLang="en-US" dirty="0">
                <a:latin typeface="游ゴシック" panose="020B0400000000000000" pitchFamily="50" charset="-128"/>
                <a:ea typeface="游ゴシック" panose="020B0400000000000000" pitchFamily="50" charset="-128"/>
              </a:rPr>
              <a:t>職員向け研修のための手引き</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4" name="busho">
            <a:extLst>
              <a:ext uri="{FF2B5EF4-FFF2-40B4-BE49-F238E27FC236}">
                <a16:creationId xmlns:a16="http://schemas.microsoft.com/office/drawing/2014/main" id="{55BEB013-2A59-4707-813C-0DF9BF16FA45}"/>
              </a:ext>
            </a:extLst>
          </p:cNvPr>
          <p:cNvSpPr txBox="1">
            <a:spLocks noChangeArrowheads="1"/>
          </p:cNvSpPr>
          <p:nvPr/>
        </p:nvSpPr>
        <p:spPr bwMode="gray">
          <a:xfrm>
            <a:off x="422379" y="5013176"/>
            <a:ext cx="26930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400" dirty="0">
                <a:solidFill>
                  <a:srgbClr val="808080"/>
                </a:solidFill>
                <a:latin typeface="游ゴシック" panose="020B0400000000000000" pitchFamily="50" charset="-128"/>
                <a:ea typeface="游ゴシック" panose="020B0400000000000000" pitchFamily="50" charset="-128"/>
              </a:rPr>
              <a:t>ヘルスケア・ウェルネス事業本部</a:t>
            </a:r>
          </a:p>
        </p:txBody>
      </p:sp>
    </p:spTree>
    <p:extLst>
      <p:ext uri="{BB962C8B-B14F-4D97-AF65-F5344CB8AC3E}">
        <p14:creationId xmlns:p14="http://schemas.microsoft.com/office/powerpoint/2010/main" val="91866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431540" y="1437823"/>
            <a:ext cx="9058535" cy="226817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スライド「組織としてのハラスメントに対する基本方針」</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職員に対し以下の事項を伝えることを想定しています。</a:t>
            </a:r>
            <a:endParaRPr lang="en-US" altLang="ja-JP" sz="1800" dirty="0">
              <a:latin typeface="游ゴシック" panose="020B0400000000000000" pitchFamily="50" charset="-128"/>
              <a:ea typeface="游ゴシック" panose="020B0400000000000000" pitchFamily="50" charset="-128"/>
            </a:endParaRPr>
          </a:p>
          <a:p>
            <a:pPr marL="715963" indent="-342900" algn="just">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法人としてのハラスメントに対する基本方針</a:t>
            </a:r>
            <a:endParaRPr lang="en-US" altLang="ja-JP" sz="1800" dirty="0">
              <a:latin typeface="游ゴシック" panose="020B0400000000000000" pitchFamily="50" charset="-128"/>
              <a:ea typeface="游ゴシック" panose="020B0400000000000000" pitchFamily="50" charset="-128"/>
            </a:endParaRPr>
          </a:p>
          <a:p>
            <a:pPr marL="715963" indent="-342900" algn="just">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組織として利用者や家族等に対し、チラシ等でハラスメントの防止に向けて周知啓発を行っている場合、その具体的な内容</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研修を開催する前に確認し、口頭または資料（施設・事業所内に方針等を示した資料がある場合）により、説明してください。</a:t>
            </a:r>
            <a:endParaRPr lang="en-US" altLang="ja-JP" sz="1800" b="1" dirty="0">
              <a:latin typeface="游ゴシック" panose="020B0400000000000000" pitchFamily="50" charset="-128"/>
              <a:ea typeface="游ゴシック" panose="020B0400000000000000" pitchFamily="50" charset="-128"/>
            </a:endParaRPr>
          </a:p>
        </p:txBody>
      </p:sp>
      <p:sp>
        <p:nvSpPr>
          <p:cNvPr id="5" name="吹き出し: 角を丸めた四角形 4">
            <a:extLst>
              <a:ext uri="{FF2B5EF4-FFF2-40B4-BE49-F238E27FC236}">
                <a16:creationId xmlns:a16="http://schemas.microsoft.com/office/drawing/2014/main" id="{B25DE4B3-7746-4E9D-B4BA-83E7DF47AA75}"/>
              </a:ext>
            </a:extLst>
          </p:cNvPr>
          <p:cNvSpPr/>
          <p:nvPr/>
        </p:nvSpPr>
        <p:spPr>
          <a:xfrm>
            <a:off x="4592959" y="4428658"/>
            <a:ext cx="4903841" cy="1736646"/>
          </a:xfrm>
          <a:prstGeom prst="wedgeRoundRectCallout">
            <a:avLst>
              <a:gd name="adj1" fmla="val -58730"/>
              <a:gd name="adj2" fmla="val 28114"/>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スライドには、タイトル（施設・事業所としてのハラスメントに対する基本方針）のみ記載しています。</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内容の記載はしておりませんので、各施設・事業所の方針を口頭または資料にて説明してください。</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0C80C57F-30A6-4C00-B593-7679B7FBBEDA}"/>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1</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4" name="図 3">
            <a:extLst>
              <a:ext uri="{FF2B5EF4-FFF2-40B4-BE49-F238E27FC236}">
                <a16:creationId xmlns:a16="http://schemas.microsoft.com/office/drawing/2014/main" id="{E3C1BB0F-7D17-4461-8957-106AFD005A91}"/>
              </a:ext>
            </a:extLst>
          </p:cNvPr>
          <p:cNvPicPr>
            <a:picLocks noChangeAspect="1"/>
          </p:cNvPicPr>
          <p:nvPr/>
        </p:nvPicPr>
        <p:blipFill>
          <a:blip r:embed="rId3"/>
          <a:stretch>
            <a:fillRect/>
          </a:stretch>
        </p:blipFill>
        <p:spPr>
          <a:xfrm>
            <a:off x="776536" y="4001266"/>
            <a:ext cx="3240360" cy="2227919"/>
          </a:xfrm>
          <a:prstGeom prst="rect">
            <a:avLst/>
          </a:prstGeom>
          <a:ln w="3175">
            <a:solidFill>
              <a:schemeClr val="tx1"/>
            </a:solidFill>
          </a:ln>
        </p:spPr>
      </p:pic>
    </p:spTree>
    <p:extLst>
      <p:ext uri="{BB962C8B-B14F-4D97-AF65-F5344CB8AC3E}">
        <p14:creationId xmlns:p14="http://schemas.microsoft.com/office/powerpoint/2010/main" val="20956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44488" y="1415542"/>
            <a:ext cx="9238272" cy="233229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スライド「</a:t>
            </a:r>
            <a:r>
              <a:rPr lang="ja-JP" altLang="ja-JP" sz="1800" dirty="0">
                <a:latin typeface="游ゴシック" panose="020B0400000000000000" pitchFamily="50" charset="-128"/>
                <a:ea typeface="游ゴシック" panose="020B0400000000000000" pitchFamily="50" charset="-128"/>
              </a:rPr>
              <a:t>サービスを</a:t>
            </a:r>
            <a:r>
              <a:rPr lang="ja-JP" altLang="en-US" sz="1800" dirty="0">
                <a:latin typeface="游ゴシック" panose="020B0400000000000000" pitchFamily="50" charset="-128"/>
                <a:ea typeface="游ゴシック" panose="020B0400000000000000" pitchFamily="50" charset="-128"/>
              </a:rPr>
              <a:t>提供する</a:t>
            </a:r>
            <a:r>
              <a:rPr lang="ja-JP" altLang="ja-JP" sz="1800" dirty="0">
                <a:latin typeface="游ゴシック" panose="020B0400000000000000" pitchFamily="50" charset="-128"/>
                <a:ea typeface="游ゴシック" panose="020B0400000000000000" pitchFamily="50" charset="-128"/>
              </a:rPr>
              <a:t>前におけるチェック項目</a:t>
            </a:r>
            <a:r>
              <a:rPr lang="ja-JP" altLang="en-US" sz="1800" dirty="0">
                <a:latin typeface="游ゴシック" panose="020B0400000000000000" pitchFamily="50" charset="-128"/>
                <a:ea typeface="游ゴシック" panose="020B0400000000000000" pitchFamily="50" charset="-128"/>
              </a:rPr>
              <a:t>（チェック項目②）」</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実際に施設・事業所で使用している契約書と重要事項説明書を投影または配布の上、重要な内容がどこに記載されているか、職員の皆様に伝えることを想定しています。</a:t>
            </a:r>
            <a:endParaRPr lang="en-US" altLang="ja-JP" sz="1800" b="1"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伝えていただく重要な内容の例</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提供</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サービスの範囲</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（特に利用者に提供するサービスの範囲）</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defTabSz="1077913">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利用者や家族から暴力・</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を受けた場合の契約解除や対処に係る事項</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715963" indent="-285750" algn="just" defTabSz="1077913">
              <a:buFont typeface="Wingdings" panose="05000000000000000000" pitchFamily="2" charset="2"/>
              <a:buChar char="ü"/>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その他、事業所として確実に説明してほしい事項や説明に注意してほしい事項</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タイトル 1">
            <a:extLst>
              <a:ext uri="{FF2B5EF4-FFF2-40B4-BE49-F238E27FC236}">
                <a16:creationId xmlns:a16="http://schemas.microsoft.com/office/drawing/2014/main" id="{2711C0E3-511A-469C-9461-A3C6FBCAB04A}"/>
              </a:ext>
            </a:extLst>
          </p:cNvPr>
          <p:cNvSpPr>
            <a:spLocks noGrp="1"/>
          </p:cNvSpPr>
          <p:nvPr>
            <p:ph type="title"/>
          </p:nvPr>
        </p:nvSpPr>
        <p:spPr>
          <a:xfrm>
            <a:off x="410400" y="333375"/>
            <a:ext cx="9086400" cy="485775"/>
          </a:xfrm>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7" name="吹き出し: 角を丸めた四角形 6">
            <a:extLst>
              <a:ext uri="{FF2B5EF4-FFF2-40B4-BE49-F238E27FC236}">
                <a16:creationId xmlns:a16="http://schemas.microsoft.com/office/drawing/2014/main" id="{FB919A22-7A63-463A-B936-D404BED65FE1}"/>
              </a:ext>
            </a:extLst>
          </p:cNvPr>
          <p:cNvSpPr/>
          <p:nvPr/>
        </p:nvSpPr>
        <p:spPr>
          <a:xfrm>
            <a:off x="4577408" y="4471979"/>
            <a:ext cx="4912667" cy="1736646"/>
          </a:xfrm>
          <a:prstGeom prst="wedgeRoundRectCallout">
            <a:avLst>
              <a:gd name="adj1" fmla="val -59467"/>
              <a:gd name="adj2" fmla="val 19252"/>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施設・事業所により契約書・重要事項説明書の内容が異なることから、スライドには、詳しい解説は記載しておりません。</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342900" indent="-342900">
              <a:buFont typeface="游ゴシック" panose="020B0400000000000000" pitchFamily="50" charset="-128"/>
              <a:buChar char="※"/>
            </a:pPr>
            <a:r>
              <a:rPr lang="ja-JP" altLang="en-US" sz="1600" dirty="0">
                <a:solidFill>
                  <a:schemeClr val="tx1"/>
                </a:solidFill>
                <a:latin typeface="游ゴシック" panose="020B0400000000000000" pitchFamily="50" charset="-128"/>
                <a:ea typeface="游ゴシック" panose="020B0400000000000000" pitchFamily="50" charset="-128"/>
              </a:rPr>
              <a:t>必ず施設・事業所の</a:t>
            </a:r>
            <a:r>
              <a:rPr lang="ja-JP" altLang="en-US" sz="1600" dirty="0">
                <a:latin typeface="游ゴシック" panose="020B0400000000000000" pitchFamily="50" charset="-128"/>
                <a:ea typeface="游ゴシック" panose="020B0400000000000000" pitchFamily="50" charset="-128"/>
              </a:rPr>
              <a:t>契約書と重要事項説明書を投影または配布の上、職員への説明をお願いします。</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29E3F264-6F84-4B63-9D03-E5167994D289}"/>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2</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4" name="図 3">
            <a:extLst>
              <a:ext uri="{FF2B5EF4-FFF2-40B4-BE49-F238E27FC236}">
                <a16:creationId xmlns:a16="http://schemas.microsoft.com/office/drawing/2014/main" id="{35660002-3BFA-4C9B-843B-5970EE142B2E}"/>
              </a:ext>
            </a:extLst>
          </p:cNvPr>
          <p:cNvPicPr>
            <a:picLocks noChangeAspect="1"/>
          </p:cNvPicPr>
          <p:nvPr/>
        </p:nvPicPr>
        <p:blipFill>
          <a:blip r:embed="rId3"/>
          <a:stretch>
            <a:fillRect/>
          </a:stretch>
        </p:blipFill>
        <p:spPr>
          <a:xfrm>
            <a:off x="792784" y="3992776"/>
            <a:ext cx="3248376" cy="2271087"/>
          </a:xfrm>
          <a:prstGeom prst="rect">
            <a:avLst/>
          </a:prstGeom>
          <a:ln w="3175">
            <a:solidFill>
              <a:schemeClr val="tx1"/>
            </a:solidFill>
          </a:ln>
        </p:spPr>
      </p:pic>
    </p:spTree>
    <p:extLst>
      <p:ext uri="{BB962C8B-B14F-4D97-AF65-F5344CB8AC3E}">
        <p14:creationId xmlns:p14="http://schemas.microsoft.com/office/powerpoint/2010/main" val="156429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職員向け研修資料</a:t>
            </a:r>
            <a:r>
              <a:rPr lang="ja-JP" altLang="en-US" dirty="0">
                <a:latin typeface="游ゴシック" panose="020B0400000000000000" pitchFamily="50" charset="-128"/>
                <a:ea typeface="游ゴシック" panose="020B0400000000000000" pitchFamily="50" charset="-128"/>
              </a:rPr>
              <a:t>・ツール</a:t>
            </a:r>
            <a:r>
              <a:rPr lang="ja-JP" altLang="en-US" dirty="0">
                <a:solidFill>
                  <a:srgbClr val="000000"/>
                </a:solidFill>
                <a:latin typeface="游ゴシック" panose="020B0400000000000000" pitchFamily="50" charset="-128"/>
                <a:ea typeface="游ゴシック" panose="020B0400000000000000" pitchFamily="50" charset="-128"/>
              </a:rPr>
              <a:t>の使い方</a:t>
            </a:r>
            <a:endParaRPr lang="ja-JP" altLang="en-US" dirty="0">
              <a:latin typeface="游ゴシック" panose="020B0400000000000000" pitchFamily="50" charset="-128"/>
              <a:ea typeface="游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59093" y="1354523"/>
            <a:ext cx="9173560" cy="1862937"/>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スライド「確認すべき相談窓口、マニュアル等」</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職員が確認すべき施設・事業所の固有の情報として、施設・事業所内・外の相談窓口やハラスメントに関係する規程・マニュアル類を伝えることを想定しています。</a:t>
            </a:r>
            <a:endParaRPr lang="en-US" altLang="ja-JP" sz="1800" dirty="0">
              <a:latin typeface="游ゴシック" panose="020B0400000000000000" pitchFamily="50" charset="-128"/>
              <a:ea typeface="游ゴシック" panose="020B0400000000000000" pitchFamily="50" charset="-128"/>
            </a:endParaRPr>
          </a:p>
          <a:p>
            <a:pPr marL="342900" indent="-342900" algn="just">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研修を実施する前に、</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施設・事業所の所属する地域の関係する団体や行政機関等における、ハラスメントの相談窓口</a:t>
            </a:r>
            <a:r>
              <a:rPr lang="ja-JP" altLang="en-US" sz="1800" dirty="0">
                <a:latin typeface="游ゴシック" panose="020B0400000000000000" pitchFamily="50" charset="-128"/>
                <a:ea typeface="游ゴシック" panose="020B0400000000000000" pitchFamily="50" charset="-128"/>
              </a:rPr>
              <a:t>や各種規程・マニュアルの参照先等を確認の上、</a:t>
            </a:r>
            <a:r>
              <a:rPr lang="ja-JP" altLang="en-US" sz="1800" b="1" dirty="0">
                <a:latin typeface="游ゴシック" panose="020B0400000000000000" pitchFamily="50" charset="-128"/>
                <a:ea typeface="游ゴシック" panose="020B0400000000000000" pitchFamily="50" charset="-128"/>
              </a:rPr>
              <a:t>赤字部分に反映してください。</a:t>
            </a:r>
            <a:endParaRPr lang="en-US" altLang="ja-JP" sz="1800" b="1" dirty="0">
              <a:latin typeface="游ゴシック" panose="020B0400000000000000" pitchFamily="50" charset="-128"/>
              <a:ea typeface="游ゴシック" panose="020B0400000000000000" pitchFamily="50" charset="-128"/>
            </a:endParaRPr>
          </a:p>
        </p:txBody>
      </p:sp>
      <p:sp>
        <p:nvSpPr>
          <p:cNvPr id="13" name="コンテンツ プレースホルダー 2">
            <a:extLst>
              <a:ext uri="{FF2B5EF4-FFF2-40B4-BE49-F238E27FC236}">
                <a16:creationId xmlns:a16="http://schemas.microsoft.com/office/drawing/2014/main" id="{CC80E047-B585-49D2-8D4B-A7A1C247A2EE}"/>
              </a:ext>
            </a:extLst>
          </p:cNvPr>
          <p:cNvSpPr txBox="1">
            <a:spLocks/>
          </p:cNvSpPr>
          <p:nvPr/>
        </p:nvSpPr>
        <p:spPr>
          <a:xfrm>
            <a:off x="392988" y="959577"/>
            <a:ext cx="5472000"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職員向け研修資料の活用にあたっての準備（その</a:t>
            </a:r>
            <a:r>
              <a:rPr lang="en-US" altLang="ja-JP" sz="1800" b="1" dirty="0">
                <a:solidFill>
                  <a:schemeClr val="bg1"/>
                </a:solidFill>
                <a:latin typeface="游ゴシック" panose="020B0400000000000000" pitchFamily="50" charset="-128"/>
                <a:ea typeface="游ゴシック" panose="020B0400000000000000" pitchFamily="50" charset="-128"/>
              </a:rPr>
              <a:t>3</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grpSp>
        <p:nvGrpSpPr>
          <p:cNvPr id="5" name="グループ化 4">
            <a:extLst>
              <a:ext uri="{FF2B5EF4-FFF2-40B4-BE49-F238E27FC236}">
                <a16:creationId xmlns:a16="http://schemas.microsoft.com/office/drawing/2014/main" id="{82509248-F45A-4C9F-997D-10AF696DBE63}"/>
              </a:ext>
            </a:extLst>
          </p:cNvPr>
          <p:cNvGrpSpPr/>
          <p:nvPr/>
        </p:nvGrpSpPr>
        <p:grpSpPr>
          <a:xfrm>
            <a:off x="370144" y="3507524"/>
            <a:ext cx="9214280" cy="2076651"/>
            <a:chOff x="370144" y="3507524"/>
            <a:chExt cx="9214280" cy="2076651"/>
          </a:xfrm>
        </p:grpSpPr>
        <p:pic>
          <p:nvPicPr>
            <p:cNvPr id="4" name="図 3">
              <a:extLst>
                <a:ext uri="{FF2B5EF4-FFF2-40B4-BE49-F238E27FC236}">
                  <a16:creationId xmlns:a16="http://schemas.microsoft.com/office/drawing/2014/main" id="{45B46455-A47B-41A3-B969-10B857A189E8}"/>
                </a:ext>
              </a:extLst>
            </p:cNvPr>
            <p:cNvPicPr>
              <a:picLocks noChangeAspect="1"/>
            </p:cNvPicPr>
            <p:nvPr/>
          </p:nvPicPr>
          <p:blipFill>
            <a:blip r:embed="rId3"/>
            <a:stretch>
              <a:fillRect/>
            </a:stretch>
          </p:blipFill>
          <p:spPr>
            <a:xfrm>
              <a:off x="6632424" y="3507524"/>
              <a:ext cx="2952000" cy="2060127"/>
            </a:xfrm>
            <a:prstGeom prst="rect">
              <a:avLst/>
            </a:prstGeom>
            <a:ln w="3175">
              <a:solidFill>
                <a:schemeClr val="tx1"/>
              </a:solidFill>
            </a:ln>
          </p:spPr>
        </p:pic>
        <p:pic>
          <p:nvPicPr>
            <p:cNvPr id="7" name="図 6">
              <a:extLst>
                <a:ext uri="{FF2B5EF4-FFF2-40B4-BE49-F238E27FC236}">
                  <a16:creationId xmlns:a16="http://schemas.microsoft.com/office/drawing/2014/main" id="{15FDFDC2-C066-4E58-8930-FE6E8182AEFB}"/>
                </a:ext>
              </a:extLst>
            </p:cNvPr>
            <p:cNvPicPr>
              <a:picLocks noChangeAspect="1"/>
            </p:cNvPicPr>
            <p:nvPr/>
          </p:nvPicPr>
          <p:blipFill rotWithShape="1">
            <a:blip r:embed="rId4"/>
            <a:srcRect t="52623"/>
            <a:stretch/>
          </p:blipFill>
          <p:spPr>
            <a:xfrm>
              <a:off x="3501284" y="3507524"/>
              <a:ext cx="2952000" cy="2076651"/>
            </a:xfrm>
            <a:prstGeom prst="rect">
              <a:avLst/>
            </a:prstGeom>
            <a:ln w="3175">
              <a:solidFill>
                <a:schemeClr val="tx1"/>
              </a:solidFill>
            </a:ln>
          </p:spPr>
        </p:pic>
        <p:pic>
          <p:nvPicPr>
            <p:cNvPr id="3" name="図 2">
              <a:extLst>
                <a:ext uri="{FF2B5EF4-FFF2-40B4-BE49-F238E27FC236}">
                  <a16:creationId xmlns:a16="http://schemas.microsoft.com/office/drawing/2014/main" id="{C8E16D73-5386-4EA7-AE74-B220DA99C4CD}"/>
                </a:ext>
              </a:extLst>
            </p:cNvPr>
            <p:cNvPicPr>
              <a:picLocks noChangeAspect="1"/>
            </p:cNvPicPr>
            <p:nvPr/>
          </p:nvPicPr>
          <p:blipFill>
            <a:blip r:embed="rId5"/>
            <a:stretch>
              <a:fillRect/>
            </a:stretch>
          </p:blipFill>
          <p:spPr>
            <a:xfrm>
              <a:off x="370144" y="3516023"/>
              <a:ext cx="2952000" cy="2043127"/>
            </a:xfrm>
            <a:prstGeom prst="rect">
              <a:avLst/>
            </a:prstGeom>
            <a:ln w="6350">
              <a:solidFill>
                <a:srgbClr val="000000"/>
              </a:solidFill>
            </a:ln>
          </p:spPr>
        </p:pic>
      </p:grpSp>
    </p:spTree>
    <p:extLst>
      <p:ext uri="{BB962C8B-B14F-4D97-AF65-F5344CB8AC3E}">
        <p14:creationId xmlns:p14="http://schemas.microsoft.com/office/powerpoint/2010/main" val="78636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8" name="正方形/長方形 7">
            <a:extLst>
              <a:ext uri="{FF2B5EF4-FFF2-40B4-BE49-F238E27FC236}">
                <a16:creationId xmlns:a16="http://schemas.microsoft.com/office/drawing/2014/main" id="{8CA406ED-6E1A-4477-97D3-64A0CE5D4CE7}"/>
              </a:ext>
            </a:extLst>
          </p:cNvPr>
          <p:cNvSpPr/>
          <p:nvPr/>
        </p:nvSpPr>
        <p:spPr>
          <a:xfrm>
            <a:off x="399767" y="972518"/>
            <a:ext cx="9121460" cy="314264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職員向け動画</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職員向け研修資料で扱う内容のうち、チェック項目とその解説を動画にしました。</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職員への投影資料としての利用を想定しています。また、集合研修が難しく、</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形式で研修を実施したい場合の教材としても利用できます。</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游ゴシック" panose="020B0400000000000000" pitchFamily="50" charset="-128"/>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「組織としてのハラスメントに対する基本方針」、スライド末巻にある「確認すべき事項」は動画に含まれていません。</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形式で使う場合は、別途、職員へのフォロー・解説を行ってください。</a:t>
            </a:r>
          </a:p>
        </p:txBody>
      </p:sp>
      <p:pic>
        <p:nvPicPr>
          <p:cNvPr id="6" name="図 5">
            <a:extLst>
              <a:ext uri="{FF2B5EF4-FFF2-40B4-BE49-F238E27FC236}">
                <a16:creationId xmlns:a16="http://schemas.microsoft.com/office/drawing/2014/main" id="{D2A1BE32-55B8-4BF9-9C9E-3BE0254EC7AF}"/>
              </a:ext>
            </a:extLst>
          </p:cNvPr>
          <p:cNvPicPr>
            <a:picLocks noChangeAspect="1"/>
          </p:cNvPicPr>
          <p:nvPr/>
        </p:nvPicPr>
        <p:blipFill rotWithShape="1">
          <a:blip r:embed="rId3"/>
          <a:srcRect l="501" r="-1"/>
          <a:stretch/>
        </p:blipFill>
        <p:spPr>
          <a:xfrm>
            <a:off x="7185248" y="1340768"/>
            <a:ext cx="2171964" cy="1487746"/>
          </a:xfrm>
          <a:prstGeom prst="rect">
            <a:avLst/>
          </a:prstGeom>
          <a:ln w="3175">
            <a:solidFill>
              <a:schemeClr val="tx1"/>
            </a:solidFill>
          </a:ln>
        </p:spPr>
      </p:pic>
    </p:spTree>
    <p:extLst>
      <p:ext uri="{BB962C8B-B14F-4D97-AF65-F5344CB8AC3E}">
        <p14:creationId xmlns:p14="http://schemas.microsoft.com/office/powerpoint/2010/main" val="226950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tabLst>
                <a:tab pos="6457950" algn="l"/>
              </a:tabLst>
            </a:pPr>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職員向けチェックシート</a:t>
            </a: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研修の結果を次の取組につなげるため、職員向け研修資料で解説しているチェック項目を一覧化した、無記名式のチェックシートを作成しました。</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研修前に職員に配布し、各項目のチェックを行ってもらってください。研修実施後、記入済チェックシートを回収してください。</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収集したデータは、職員の理解度や施設・事業所の課題の把握、施設・事業所に必要な取組の検討に活用ください。</a:t>
            </a:r>
            <a:endPar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職員への配布は任意です。</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チェックシートを用いた施設・事業所の課題把握等への活用方法は、別途管理者向け研修資料を参照ください</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42925" indent="-276225">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tabLst>
                <a:tab pos="6457950" algn="l"/>
              </a:tabLst>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チェックシートには</a:t>
            </a:r>
            <a:r>
              <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つの様式があります。研修の実施方法に合わせて、適した様式をお選びください。詳しくは次頁の説明を参照ください。</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tabLst>
                <a:tab pos="6457950" algn="l"/>
              </a:tabLst>
            </a:pPr>
            <a:endPar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F137E1A0-9353-4C55-980A-7B036C4DB429}"/>
              </a:ext>
            </a:extLst>
          </p:cNvPr>
          <p:cNvSpPr/>
          <p:nvPr/>
        </p:nvSpPr>
        <p:spPr>
          <a:xfrm>
            <a:off x="704528" y="3573015"/>
            <a:ext cx="8563528" cy="2232249"/>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4" name="矢印: 右 13">
            <a:extLst>
              <a:ext uri="{FF2B5EF4-FFF2-40B4-BE49-F238E27FC236}">
                <a16:creationId xmlns:a16="http://schemas.microsoft.com/office/drawing/2014/main" id="{D92F84CB-A0F4-4036-AD55-E53B682B3EA9}"/>
              </a:ext>
            </a:extLst>
          </p:cNvPr>
          <p:cNvSpPr/>
          <p:nvPr/>
        </p:nvSpPr>
        <p:spPr>
          <a:xfrm rot="5400000">
            <a:off x="4806661" y="4147658"/>
            <a:ext cx="292676" cy="939489"/>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5" name="コンテンツ プレースホルダー 2">
            <a:extLst>
              <a:ext uri="{FF2B5EF4-FFF2-40B4-BE49-F238E27FC236}">
                <a16:creationId xmlns:a16="http://schemas.microsoft.com/office/drawing/2014/main" id="{DC80A34C-09AD-420D-8864-DE193F8A9685}"/>
              </a:ext>
            </a:extLst>
          </p:cNvPr>
          <p:cNvSpPr txBox="1">
            <a:spLocks/>
          </p:cNvSpPr>
          <p:nvPr/>
        </p:nvSpPr>
        <p:spPr>
          <a:xfrm>
            <a:off x="781700" y="3639246"/>
            <a:ext cx="834259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latin typeface="游ゴシック" panose="020B0400000000000000" pitchFamily="50" charset="-128"/>
                <a:ea typeface="游ゴシック" panose="020B0400000000000000" pitchFamily="50" charset="-128"/>
              </a:rPr>
              <a:t>例えば、相談窓口は設置されているが、チェックシートの「チェック項目⑫ハラスメントを受けたと少しでも感じた場合、すぐに上長または施設・事業所に設置されている相談窓口に相談していますか。」で、すぐ相談すると回答した人が少なかった場合</a:t>
            </a:r>
            <a:r>
              <a:rPr lang="en-US" altLang="ja-JP" sz="1600" dirty="0">
                <a:latin typeface="游ゴシック" panose="020B0400000000000000" pitchFamily="50" charset="-128"/>
                <a:ea typeface="游ゴシック" panose="020B0400000000000000" pitchFamily="50" charset="-128"/>
              </a:rPr>
              <a:t>…</a:t>
            </a:r>
          </a:p>
        </p:txBody>
      </p:sp>
      <p:sp>
        <p:nvSpPr>
          <p:cNvPr id="11" name="正方形/長方形 10">
            <a:extLst>
              <a:ext uri="{FF2B5EF4-FFF2-40B4-BE49-F238E27FC236}">
                <a16:creationId xmlns:a16="http://schemas.microsoft.com/office/drawing/2014/main" id="{8153BB89-F33D-4321-9BA1-756CFC5C3696}"/>
              </a:ext>
            </a:extLst>
          </p:cNvPr>
          <p:cNvSpPr/>
          <p:nvPr/>
        </p:nvSpPr>
        <p:spPr>
          <a:xfrm>
            <a:off x="704528" y="4657373"/>
            <a:ext cx="7622546" cy="1077218"/>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以下のような取組の実施が考えられます。</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相談フローや体制で見直すべき部分について、職員にヒアリングする。</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話しやすい環境づくりのためにできることを、職員を交えて議論する。</a:t>
            </a:r>
            <a:endParaRPr lang="en-US" altLang="ja-JP" sz="1600"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ハラスメントの個別ケースを取り上げ、対応を議論する場を設ける。　</a:t>
            </a:r>
            <a:r>
              <a:rPr lang="ja-JP" altLang="en-US" sz="1200" dirty="0">
                <a:latin typeface="游ゴシック" panose="020B0400000000000000" pitchFamily="50" charset="-128"/>
                <a:ea typeface="游ゴシック" panose="020B0400000000000000" pitchFamily="50" charset="-128"/>
              </a:rPr>
              <a:t>など</a:t>
            </a:r>
            <a:endParaRPr lang="ja-JP" altLang="en-US" sz="1600" dirty="0">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A6AA1951-624F-41F6-AF07-C5CE564FF9A1}"/>
              </a:ext>
            </a:extLst>
          </p:cNvPr>
          <p:cNvPicPr>
            <a:picLocks noChangeAspect="1"/>
          </p:cNvPicPr>
          <p:nvPr/>
        </p:nvPicPr>
        <p:blipFill>
          <a:blip r:embed="rId3"/>
          <a:stretch>
            <a:fillRect/>
          </a:stretch>
        </p:blipFill>
        <p:spPr>
          <a:xfrm>
            <a:off x="8078215" y="5101477"/>
            <a:ext cx="1033780" cy="583158"/>
          </a:xfrm>
          <a:prstGeom prst="rect">
            <a:avLst/>
          </a:prstGeom>
        </p:spPr>
      </p:pic>
    </p:spTree>
    <p:extLst>
      <p:ext uri="{BB962C8B-B14F-4D97-AF65-F5344CB8AC3E}">
        <p14:creationId xmlns:p14="http://schemas.microsoft.com/office/powerpoint/2010/main" val="210898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pPr marL="342900" indent="-342900">
              <a:buFont typeface="+mj-ea"/>
              <a:buAutoNum type="circleNumDbPlain"/>
              <a:tabLst>
                <a:tab pos="6457950" algn="l"/>
              </a:tabLst>
            </a:pPr>
            <a:endPar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EA7D154B-DD92-4707-B368-948CBEF8CB78}"/>
              </a:ext>
            </a:extLst>
          </p:cNvPr>
          <p:cNvSpPr/>
          <p:nvPr/>
        </p:nvSpPr>
        <p:spPr>
          <a:xfrm>
            <a:off x="589912" y="1124744"/>
            <a:ext cx="8722909" cy="4467546"/>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txBody>
          <a:bodyPr wrap="square" lIns="108000" tIns="108000" rIns="2484000" bIns="36000">
            <a:spAutoFit/>
          </a:bodyPr>
          <a:lstStyle/>
          <a:p>
            <a:pPr marL="342900" indent="-342900">
              <a:buFont typeface="+mj-ea"/>
              <a:buAutoNum type="circleNumDbPlain"/>
              <a:tabLst>
                <a:tab pos="6457950" algn="l"/>
              </a:tabLst>
            </a:pPr>
            <a:endParaRPr lang="en-US" altLang="ja-JP" sz="20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tabLst>
                <a:tab pos="6457950" algn="l"/>
              </a:tabLst>
            </a:pPr>
            <a:endParaRPr lang="ja-JP" altLang="en-US"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使い方：</a:t>
            </a:r>
          </a:p>
          <a:p>
            <a:pPr marL="342900" indent="-342900">
              <a:buFont typeface="+mj-ea"/>
              <a:buAutoNum type="circleNumDbPlain"/>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研修のはじめに、職員にチェックシートを配布し、記入の時間を設けてください。</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6213" indent="-176213">
              <a:tabLst>
                <a:tab pos="6457950" algn="l"/>
              </a:tabLst>
            </a:pP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チェックにあたり、事前にハラスメントの定義を職員に伝えた方が良い場合は、職員向け手引きの</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頁の内容をお伝えください。</a:t>
            </a:r>
          </a:p>
          <a:p>
            <a:pPr marL="342900" indent="-342900">
              <a:buFont typeface="+mj-ea"/>
              <a:buAutoNum type="circleNumDbPlain" startAt="2"/>
              <a:tabLst>
                <a:tab pos="6457950" algn="l"/>
              </a:tabLs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職員向け研修資料を使って、職員に各項目の解説を行ってください。</a:t>
            </a:r>
          </a:p>
          <a:p>
            <a:pPr marL="361950">
              <a:tabLst>
                <a:tab pos="6457950" algn="l"/>
              </a:tabLst>
            </a:pP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チェックシートで</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47700" indent="-285750">
              <a:buFont typeface="Arial" panose="020B0604020202020204" pitchFamily="34" charset="0"/>
              <a:buChar char="•"/>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知っている／できている</a:t>
            </a: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と回答した項目については、解説した内容を十分理解していたか</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47700" indent="-285750">
              <a:buFont typeface="Arial" panose="020B0604020202020204" pitchFamily="34" charset="0"/>
              <a:buChar char="•"/>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知らない／していない</a:t>
            </a: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と回答した項目については、解説により内容を理解できたか、今後できるようになれそうか</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61950">
              <a:tabLst>
                <a:tab pos="6457950" algn="l"/>
              </a:tabLst>
            </a:pPr>
            <a:r>
              <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という視点を意識して、職員へ解説してください。</a:t>
            </a:r>
            <a:endParaRPr lang="en-US" altLang="ja-JP"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コンテンツ プレースホルダー 2">
            <a:extLst>
              <a:ext uri="{FF2B5EF4-FFF2-40B4-BE49-F238E27FC236}">
                <a16:creationId xmlns:a16="http://schemas.microsoft.com/office/drawing/2014/main" id="{65A5ED35-4AEF-4872-890E-6632714F7458}"/>
              </a:ext>
            </a:extLst>
          </p:cNvPr>
          <p:cNvSpPr txBox="1">
            <a:spLocks/>
          </p:cNvSpPr>
          <p:nvPr/>
        </p:nvSpPr>
        <p:spPr>
          <a:xfrm>
            <a:off x="704528" y="1202146"/>
            <a:ext cx="3947698"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職員向けチェックシート（様式</a:t>
            </a:r>
            <a:r>
              <a:rPr lang="en-US" altLang="ja-JP" sz="1800" b="1" dirty="0">
                <a:solidFill>
                  <a:schemeClr val="bg1"/>
                </a:solidFill>
                <a:latin typeface="游ゴシック" panose="020B0400000000000000" pitchFamily="50" charset="-128"/>
                <a:ea typeface="游ゴシック" panose="020B0400000000000000" pitchFamily="50" charset="-128"/>
              </a:rPr>
              <a:t>A</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sp>
        <p:nvSpPr>
          <p:cNvPr id="35" name="矢印: 下 34">
            <a:extLst>
              <a:ext uri="{FF2B5EF4-FFF2-40B4-BE49-F238E27FC236}">
                <a16:creationId xmlns:a16="http://schemas.microsoft.com/office/drawing/2014/main" id="{3CB3BBCF-C64F-49E1-AB4A-DB0F9DF1AC70}"/>
              </a:ext>
            </a:extLst>
          </p:cNvPr>
          <p:cNvSpPr/>
          <p:nvPr/>
        </p:nvSpPr>
        <p:spPr>
          <a:xfrm>
            <a:off x="4016896" y="5732654"/>
            <a:ext cx="1490614" cy="709895"/>
          </a:xfrm>
          <a:prstGeom prst="downArrow">
            <a:avLst>
              <a:gd name="adj1" fmla="val 50000"/>
              <a:gd name="adj2" fmla="val 50000"/>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正方形/長方形 20">
            <a:extLst>
              <a:ext uri="{FF2B5EF4-FFF2-40B4-BE49-F238E27FC236}">
                <a16:creationId xmlns:a16="http://schemas.microsoft.com/office/drawing/2014/main" id="{335F542C-6E1C-40A6-85C8-ECE717DCDA9E}"/>
              </a:ext>
            </a:extLst>
          </p:cNvPr>
          <p:cNvSpPr/>
          <p:nvPr/>
        </p:nvSpPr>
        <p:spPr>
          <a:xfrm>
            <a:off x="400842" y="5750949"/>
            <a:ext cx="9086400" cy="646331"/>
          </a:xfrm>
          <a:prstGeom prst="rect">
            <a:avLst/>
          </a:prstGeom>
        </p:spPr>
        <p:txBody>
          <a:bodyPr wrap="square">
            <a:spAutoFit/>
          </a:bodyPr>
          <a:lstStyle/>
          <a:p>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動画を活用した</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形式で研修を行う場合、上記の赤文字のような講師によるフォローが難しいため、様式</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を別途ご用意しています。詳細は次頁をご確認ください。</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7" name="グループ化 26">
            <a:extLst>
              <a:ext uri="{FF2B5EF4-FFF2-40B4-BE49-F238E27FC236}">
                <a16:creationId xmlns:a16="http://schemas.microsoft.com/office/drawing/2014/main" id="{B6F257A4-5C96-4819-AF6D-1A5E93812C30}"/>
              </a:ext>
            </a:extLst>
          </p:cNvPr>
          <p:cNvGrpSpPr/>
          <p:nvPr/>
        </p:nvGrpSpPr>
        <p:grpSpPr>
          <a:xfrm>
            <a:off x="7041232" y="1844824"/>
            <a:ext cx="2138800" cy="717408"/>
            <a:chOff x="7194216" y="1206997"/>
            <a:chExt cx="2138800" cy="717408"/>
          </a:xfrm>
        </p:grpSpPr>
        <p:sp>
          <p:nvSpPr>
            <p:cNvPr id="25" name="二等辺三角形 24">
              <a:extLst>
                <a:ext uri="{FF2B5EF4-FFF2-40B4-BE49-F238E27FC236}">
                  <a16:creationId xmlns:a16="http://schemas.microsoft.com/office/drawing/2014/main" id="{B4A69584-11DD-4887-B20F-CBE913147FC8}"/>
                </a:ext>
              </a:extLst>
            </p:cNvPr>
            <p:cNvSpPr/>
            <p:nvPr/>
          </p:nvSpPr>
          <p:spPr>
            <a:xfrm flipV="1">
              <a:off x="8130915" y="1453903"/>
              <a:ext cx="265401" cy="470502"/>
            </a:xfrm>
            <a:prstGeom prst="triangle">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333D697C-2355-4459-A2CA-AF2711ED1827}"/>
                </a:ext>
              </a:extLst>
            </p:cNvPr>
            <p:cNvSpPr/>
            <p:nvPr/>
          </p:nvSpPr>
          <p:spPr>
            <a:xfrm>
              <a:off x="7194216" y="1206997"/>
              <a:ext cx="2138800" cy="493812"/>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チェック欄が</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つだけ</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の様式</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a:t>
              </a: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4" name="図 3">
            <a:extLst>
              <a:ext uri="{FF2B5EF4-FFF2-40B4-BE49-F238E27FC236}">
                <a16:creationId xmlns:a16="http://schemas.microsoft.com/office/drawing/2014/main" id="{651FB398-FB6C-4FBA-AFD0-ED3E50BF0C0D}"/>
              </a:ext>
            </a:extLst>
          </p:cNvPr>
          <p:cNvPicPr>
            <a:picLocks noChangeAspect="1"/>
          </p:cNvPicPr>
          <p:nvPr/>
        </p:nvPicPr>
        <p:blipFill>
          <a:blip r:embed="rId3"/>
          <a:stretch>
            <a:fillRect/>
          </a:stretch>
        </p:blipFill>
        <p:spPr>
          <a:xfrm>
            <a:off x="6969224" y="2417534"/>
            <a:ext cx="2316673" cy="3102139"/>
          </a:xfrm>
          <a:prstGeom prst="rect">
            <a:avLst/>
          </a:prstGeom>
          <a:ln w="6350">
            <a:solidFill>
              <a:schemeClr val="tx1"/>
            </a:solidFill>
          </a:ln>
        </p:spPr>
      </p:pic>
    </p:spTree>
    <p:extLst>
      <p:ext uri="{BB962C8B-B14F-4D97-AF65-F5344CB8AC3E}">
        <p14:creationId xmlns:p14="http://schemas.microsoft.com/office/powerpoint/2010/main" val="346053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7" name="正方形/長方形 6">
            <a:extLst>
              <a:ext uri="{FF2B5EF4-FFF2-40B4-BE49-F238E27FC236}">
                <a16:creationId xmlns:a16="http://schemas.microsoft.com/office/drawing/2014/main" id="{13CBFC08-CF66-45AC-B26E-EB09EBD28E23}"/>
              </a:ext>
            </a:extLst>
          </p:cNvPr>
          <p:cNvSpPr/>
          <p:nvPr/>
        </p:nvSpPr>
        <p:spPr>
          <a:xfrm>
            <a:off x="410400" y="980727"/>
            <a:ext cx="9086401" cy="5543897"/>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2520000" bIns="108000" numCol="1" spcCol="0" rtlCol="0" fromWordArt="0" anchor="t" anchorCtr="0" forceAA="0" compatLnSpc="1">
            <a:prstTxWarp prst="textNoShape">
              <a:avLst/>
            </a:prstTxWarp>
            <a:noAutofit/>
          </a:bodyPr>
          <a:lstStyle/>
          <a:p>
            <a:pPr marL="342900" indent="-342900">
              <a:buFont typeface="+mj-ea"/>
              <a:buAutoNum type="circleNumDbPlain"/>
              <a:tabLst>
                <a:tab pos="6457950" algn="l"/>
              </a:tabLst>
            </a:pPr>
            <a:endParaRPr lang="ja-JP" altLang="en-US" sz="1800"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EA7D154B-DD92-4707-B368-948CBEF8CB78}"/>
              </a:ext>
            </a:extLst>
          </p:cNvPr>
          <p:cNvSpPr/>
          <p:nvPr/>
        </p:nvSpPr>
        <p:spPr>
          <a:xfrm>
            <a:off x="589912" y="1124744"/>
            <a:ext cx="8722909" cy="5357978"/>
          </a:xfrm>
          <a:prstGeom prst="rect">
            <a:avLst/>
          </a:prstGeom>
          <a:solidFill>
            <a:schemeClr val="bg1"/>
          </a:solidFill>
          <a:ln w="3175">
            <a:solidFill>
              <a:schemeClr val="tx1"/>
            </a:solidFill>
            <a:prstDash val="sysDash"/>
          </a:ln>
          <a:effectLst>
            <a:outerShdw blurRad="50800" dist="38100" dir="2700000" algn="tl" rotWithShape="0">
              <a:prstClr val="black">
                <a:alpha val="40000"/>
              </a:prstClr>
            </a:outerShdw>
          </a:effectLst>
        </p:spPr>
        <p:txBody>
          <a:bodyPr wrap="square" lIns="108000" tIns="108000" rIns="2520000" bIns="108000">
            <a:spAutoFit/>
          </a:bodyPr>
          <a:lstStyle/>
          <a:p>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使い方：</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職員向け動画を見る前に、職員にチェックシートを配布し、「研修前」の欄に回答していただきます。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446088" indent="-180975"/>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チェックにあたり、事前にハラスメントの定義を職員に伝えた方が良い場合は、職員向け手引きの</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頁をチェックシートと一緒に配布してください。</a:t>
            </a:r>
          </a:p>
          <a:p>
            <a:pPr marL="342900" indent="-342900">
              <a:buFont typeface="+mj-ea"/>
              <a:buAutoNum type="circleNumDbPlain"/>
            </a:pPr>
            <a:endPar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startAt="2"/>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職員は、職員向け動画を見て、各項目の解説を確認します。</a:t>
            </a:r>
          </a:p>
          <a:p>
            <a:pPr marL="342900" indent="-342900">
              <a:buFont typeface="+mj-ea"/>
              <a:buAutoNum type="circleNumDbPlain" startAt="2"/>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職員は、職員向け動画を見た後、チェックシートの「研修後」の欄に、再度回答します。研修を受ける前と後のチェック結果を比較し、自分の理解度や今後意識すべきことの再確認を促します。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動画を使用した</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形式の場合、必ず様式</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を使わなければならないわけではありません。研修の結果を次の取組につなげるという視点で、使いやすい様式をお選びください。</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7" name="グループ化 26">
            <a:extLst>
              <a:ext uri="{FF2B5EF4-FFF2-40B4-BE49-F238E27FC236}">
                <a16:creationId xmlns:a16="http://schemas.microsoft.com/office/drawing/2014/main" id="{B6F257A4-5C96-4819-AF6D-1A5E93812C30}"/>
              </a:ext>
            </a:extLst>
          </p:cNvPr>
          <p:cNvGrpSpPr/>
          <p:nvPr/>
        </p:nvGrpSpPr>
        <p:grpSpPr>
          <a:xfrm>
            <a:off x="6969224" y="2045951"/>
            <a:ext cx="2138800" cy="717408"/>
            <a:chOff x="7194216" y="1206997"/>
            <a:chExt cx="2138800" cy="717408"/>
          </a:xfrm>
        </p:grpSpPr>
        <p:sp>
          <p:nvSpPr>
            <p:cNvPr id="25" name="二等辺三角形 24">
              <a:extLst>
                <a:ext uri="{FF2B5EF4-FFF2-40B4-BE49-F238E27FC236}">
                  <a16:creationId xmlns:a16="http://schemas.microsoft.com/office/drawing/2014/main" id="{B4A69584-11DD-4887-B20F-CBE913147FC8}"/>
                </a:ext>
              </a:extLst>
            </p:cNvPr>
            <p:cNvSpPr/>
            <p:nvPr/>
          </p:nvSpPr>
          <p:spPr>
            <a:xfrm flipV="1">
              <a:off x="8130915" y="1453903"/>
              <a:ext cx="265401" cy="470502"/>
            </a:xfrm>
            <a:prstGeom prst="triangle">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333D697C-2355-4459-A2CA-AF2711ED1827}"/>
                </a:ext>
              </a:extLst>
            </p:cNvPr>
            <p:cNvSpPr/>
            <p:nvPr/>
          </p:nvSpPr>
          <p:spPr>
            <a:xfrm>
              <a:off x="7194216" y="1206997"/>
              <a:ext cx="2138800" cy="493812"/>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チェック欄が</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つ”ある様式</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a:t>
              </a: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3" name="コンテンツ プレースホルダー 2">
            <a:extLst>
              <a:ext uri="{FF2B5EF4-FFF2-40B4-BE49-F238E27FC236}">
                <a16:creationId xmlns:a16="http://schemas.microsoft.com/office/drawing/2014/main" id="{59D36CC8-E434-4D22-8D4F-5094BF78E626}"/>
              </a:ext>
            </a:extLst>
          </p:cNvPr>
          <p:cNvSpPr txBox="1">
            <a:spLocks/>
          </p:cNvSpPr>
          <p:nvPr/>
        </p:nvSpPr>
        <p:spPr>
          <a:xfrm>
            <a:off x="717270" y="1279052"/>
            <a:ext cx="2795569"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チェックシート（様式</a:t>
            </a:r>
            <a:r>
              <a:rPr lang="en-US" altLang="ja-JP" sz="1800" b="1" dirty="0">
                <a:solidFill>
                  <a:schemeClr val="bg1"/>
                </a:solidFill>
                <a:latin typeface="游ゴシック" panose="020B0400000000000000" pitchFamily="50" charset="-128"/>
                <a:ea typeface="游ゴシック" panose="020B0400000000000000" pitchFamily="50" charset="-128"/>
              </a:rPr>
              <a:t>B</a:t>
            </a:r>
            <a:r>
              <a:rPr lang="ja-JP" altLang="en-US" sz="1800" b="1" dirty="0">
                <a:solidFill>
                  <a:schemeClr val="bg1"/>
                </a:solidFill>
                <a:latin typeface="游ゴシック" panose="020B0400000000000000" pitchFamily="50" charset="-128"/>
                <a:ea typeface="游ゴシック" panose="020B0400000000000000" pitchFamily="50" charset="-128"/>
              </a:rPr>
              <a:t>）</a:t>
            </a:r>
          </a:p>
        </p:txBody>
      </p:sp>
      <p:pic>
        <p:nvPicPr>
          <p:cNvPr id="3" name="図 2">
            <a:extLst>
              <a:ext uri="{FF2B5EF4-FFF2-40B4-BE49-F238E27FC236}">
                <a16:creationId xmlns:a16="http://schemas.microsoft.com/office/drawing/2014/main" id="{20A5799C-5A16-401D-95D3-E8BA48A69913}"/>
              </a:ext>
            </a:extLst>
          </p:cNvPr>
          <p:cNvPicPr>
            <a:picLocks noChangeAspect="1"/>
          </p:cNvPicPr>
          <p:nvPr/>
        </p:nvPicPr>
        <p:blipFill>
          <a:blip r:embed="rId3"/>
          <a:stretch>
            <a:fillRect/>
          </a:stretch>
        </p:blipFill>
        <p:spPr>
          <a:xfrm>
            <a:off x="6940189" y="2812908"/>
            <a:ext cx="2292883" cy="2992356"/>
          </a:xfrm>
          <a:prstGeom prst="rect">
            <a:avLst/>
          </a:prstGeom>
          <a:ln w="6350">
            <a:solidFill>
              <a:schemeClr val="tx1"/>
            </a:solidFill>
          </a:ln>
        </p:spPr>
      </p:pic>
    </p:spTree>
    <p:extLst>
      <p:ext uri="{BB962C8B-B14F-4D97-AF65-F5344CB8AC3E}">
        <p14:creationId xmlns:p14="http://schemas.microsoft.com/office/powerpoint/2010/main" val="3870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游ゴシック" panose="020B0400000000000000" pitchFamily="50" charset="-128"/>
                <a:ea typeface="游ゴシック" panose="020B0400000000000000" pitchFamily="50" charset="-128"/>
              </a:rPr>
              <a:t>1</a:t>
            </a:r>
            <a:r>
              <a:rPr lang="ja-JP" altLang="en-US" dirty="0" err="1">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endParaRPr kumimoji="1" lang="ja-JP" altLang="en-US" dirty="0">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5DE246ED-257B-4FC1-A5A4-94959DE51A46}"/>
              </a:ext>
            </a:extLst>
          </p:cNvPr>
          <p:cNvSpPr/>
          <p:nvPr/>
        </p:nvSpPr>
        <p:spPr>
          <a:xfrm>
            <a:off x="5745088" y="476952"/>
            <a:ext cx="3888432" cy="79208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800" b="1" dirty="0">
                <a:solidFill>
                  <a:srgbClr val="002060"/>
                </a:solidFill>
                <a:latin typeface="游ゴシック" panose="020B0400000000000000" pitchFamily="50" charset="-128"/>
                <a:ea typeface="游ゴシック" panose="020B0400000000000000" pitchFamily="50" charset="-128"/>
              </a:rPr>
              <a:t>職員向け研修資料</a:t>
            </a:r>
          </a:p>
        </p:txBody>
      </p:sp>
    </p:spTree>
    <p:extLst>
      <p:ext uri="{BB962C8B-B14F-4D97-AF65-F5344CB8AC3E}">
        <p14:creationId xmlns:p14="http://schemas.microsoft.com/office/powerpoint/2010/main" val="397646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endParaRPr lang="ja-JP" altLang="en-US" dirty="0">
              <a:latin typeface="游ゴシック" panose="020B0400000000000000" pitchFamily="50" charset="-128"/>
              <a:ea typeface="游ゴシック" panose="020B0400000000000000" pitchFamily="50" charset="-128"/>
            </a:endParaRPr>
          </a:p>
        </p:txBody>
      </p:sp>
      <p:grpSp>
        <p:nvGrpSpPr>
          <p:cNvPr id="24" name="グループ化 23">
            <a:extLst>
              <a:ext uri="{FF2B5EF4-FFF2-40B4-BE49-F238E27FC236}">
                <a16:creationId xmlns:a16="http://schemas.microsoft.com/office/drawing/2014/main" id="{648B2C71-89FC-4DA4-820F-31D01D2F6BB1}"/>
              </a:ext>
            </a:extLst>
          </p:cNvPr>
          <p:cNvGrpSpPr/>
          <p:nvPr/>
        </p:nvGrpSpPr>
        <p:grpSpPr>
          <a:xfrm>
            <a:off x="407651" y="1014417"/>
            <a:ext cx="9045849" cy="3134663"/>
            <a:chOff x="407651" y="1014417"/>
            <a:chExt cx="9045849" cy="3134663"/>
          </a:xfrm>
        </p:grpSpPr>
        <p:sp>
          <p:nvSpPr>
            <p:cNvPr id="22" name="正方形/長方形 21">
              <a:extLst>
                <a:ext uri="{FF2B5EF4-FFF2-40B4-BE49-F238E27FC236}">
                  <a16:creationId xmlns:a16="http://schemas.microsoft.com/office/drawing/2014/main" id="{E4067234-1B4A-41F6-852C-E39792B9A3DE}"/>
                </a:ext>
              </a:extLst>
            </p:cNvPr>
            <p:cNvSpPr/>
            <p:nvPr/>
          </p:nvSpPr>
          <p:spPr>
            <a:xfrm>
              <a:off x="452500" y="1232756"/>
              <a:ext cx="9001000" cy="2916324"/>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1" name="グループ化 20">
              <a:extLst>
                <a:ext uri="{FF2B5EF4-FFF2-40B4-BE49-F238E27FC236}">
                  <a16:creationId xmlns:a16="http://schemas.microsoft.com/office/drawing/2014/main" id="{362A6418-4FB5-4D9C-A2E0-717BE6CE8BED}"/>
                </a:ext>
              </a:extLst>
            </p:cNvPr>
            <p:cNvGrpSpPr/>
            <p:nvPr/>
          </p:nvGrpSpPr>
          <p:grpSpPr>
            <a:xfrm>
              <a:off x="407651" y="1014417"/>
              <a:ext cx="2124972" cy="438555"/>
              <a:chOff x="299639" y="2634597"/>
              <a:chExt cx="2124972" cy="438555"/>
            </a:xfrm>
          </p:grpSpPr>
          <p:sp>
            <p:nvSpPr>
              <p:cNvPr id="19" name="正方形/長方形 18">
                <a:extLst>
                  <a:ext uri="{FF2B5EF4-FFF2-40B4-BE49-F238E27FC236}">
                    <a16:creationId xmlns:a16="http://schemas.microsoft.com/office/drawing/2014/main" id="{00241165-9AE2-42DB-9EC0-8FCCC6D56D9D}"/>
                  </a:ext>
                </a:extLst>
              </p:cNvPr>
              <p:cNvSpPr/>
              <p:nvPr/>
            </p:nvSpPr>
            <p:spPr>
              <a:xfrm>
                <a:off x="363538" y="2683638"/>
                <a:ext cx="206107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8" name="正方形/長方形 17">
                <a:extLst>
                  <a:ext uri="{FF2B5EF4-FFF2-40B4-BE49-F238E27FC236}">
                    <a16:creationId xmlns:a16="http://schemas.microsoft.com/office/drawing/2014/main" id="{317F5D80-C310-4A80-973C-1F6B61B3DFDF}"/>
                  </a:ext>
                </a:extLst>
              </p:cNvPr>
              <p:cNvSpPr/>
              <p:nvPr/>
            </p:nvSpPr>
            <p:spPr>
              <a:xfrm>
                <a:off x="299639" y="2634597"/>
                <a:ext cx="206107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✎メモしましょう</a:t>
                </a:r>
              </a:p>
            </p:txBody>
          </p:sp>
        </p:grpSp>
      </p:grpSp>
      <p:sp>
        <p:nvSpPr>
          <p:cNvPr id="23" name="正方形/長方形 22">
            <a:extLst>
              <a:ext uri="{FF2B5EF4-FFF2-40B4-BE49-F238E27FC236}">
                <a16:creationId xmlns:a16="http://schemas.microsoft.com/office/drawing/2014/main" id="{E4280588-6271-48C3-A1BB-0855D4340991}"/>
              </a:ext>
            </a:extLst>
          </p:cNvPr>
          <p:cNvSpPr/>
          <p:nvPr/>
        </p:nvSpPr>
        <p:spPr>
          <a:xfrm>
            <a:off x="546154" y="1648239"/>
            <a:ext cx="8713786" cy="646331"/>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これから施設・事業所としてのハラスメントに対する基本方針を説明します。</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よく聞き、内容を、必要に応じてメモしてください。</a:t>
            </a:r>
            <a:endParaRPr lang="en-US" altLang="ja-JP" sz="1800"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B9648B4B-0D07-47E5-908C-38F0A9E4F656}"/>
              </a:ext>
            </a:extLst>
          </p:cNvPr>
          <p:cNvPicPr>
            <a:picLocks noChangeAspect="1"/>
          </p:cNvPicPr>
          <p:nvPr/>
        </p:nvPicPr>
        <p:blipFill>
          <a:blip r:embed="rId3"/>
          <a:stretch>
            <a:fillRect/>
          </a:stretch>
        </p:blipFill>
        <p:spPr>
          <a:xfrm>
            <a:off x="7329264" y="2507955"/>
            <a:ext cx="1865883" cy="1427740"/>
          </a:xfrm>
          <a:prstGeom prst="rect">
            <a:avLst/>
          </a:prstGeom>
        </p:spPr>
      </p:pic>
    </p:spTree>
    <p:extLst>
      <p:ext uri="{BB962C8B-B14F-4D97-AF65-F5344CB8AC3E}">
        <p14:creationId xmlns:p14="http://schemas.microsoft.com/office/powerpoint/2010/main" val="259844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　介護現場におけるハラスメントについての基本的な考え方</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693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9"/>
            <a:ext cx="9086400" cy="558502"/>
          </a:xfrm>
        </p:spPr>
        <p:txBody>
          <a:bodyPr/>
          <a:lstStyle/>
          <a:p>
            <a:r>
              <a:rPr lang="ja-JP" altLang="en-US" dirty="0">
                <a:latin typeface="游ゴシック" panose="020B0400000000000000" pitchFamily="50" charset="-128"/>
                <a:ea typeface="游ゴシック" panose="020B0400000000000000" pitchFamily="50" charset="-128"/>
              </a:rPr>
              <a:t>目次</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type="body" sz="quarter" idx="10"/>
          </p:nvPr>
        </p:nvSpPr>
        <p:spPr>
          <a:xfrm>
            <a:off x="410400" y="982800"/>
            <a:ext cx="9439144" cy="5019323"/>
          </a:xfrm>
        </p:spPr>
        <p:txBody>
          <a:bodyPr/>
          <a:lstStyle/>
          <a:p>
            <a:pPr>
              <a:tabLst>
                <a:tab pos="9058275" algn="dec"/>
              </a:tabLst>
            </a:pPr>
            <a:r>
              <a:rPr lang="ja-JP" altLang="en-US" dirty="0">
                <a:latin typeface="游ゴシック" panose="020B0400000000000000" pitchFamily="50" charset="-128"/>
                <a:ea typeface="游ゴシック" panose="020B0400000000000000" pitchFamily="50" charset="-128"/>
              </a:rPr>
              <a:t>手引きの目的等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a:t>
            </a:r>
          </a:p>
          <a:p>
            <a:pPr>
              <a:tabLst>
                <a:tab pos="9058275" algn="dec"/>
              </a:tabLst>
            </a:pPr>
            <a:r>
              <a:rPr lang="ja-JP" altLang="en-US" sz="1600" dirty="0">
                <a:latin typeface="游ゴシック" panose="020B0400000000000000" pitchFamily="50" charset="-128"/>
                <a:ea typeface="游ゴシック" panose="020B0400000000000000" pitchFamily="50" charset="-128"/>
              </a:rPr>
              <a:t>　　　背景と目的</a:t>
            </a:r>
          </a:p>
          <a:p>
            <a:pPr>
              <a:tabLst>
                <a:tab pos="9058275" algn="dec"/>
              </a:tabLst>
            </a:pPr>
            <a:r>
              <a:rPr lang="ja-JP" altLang="en-US" sz="1600" dirty="0">
                <a:latin typeface="游ゴシック" panose="020B0400000000000000" pitchFamily="50" charset="-128"/>
                <a:ea typeface="游ゴシック" panose="020B0400000000000000" pitchFamily="50" charset="-128"/>
              </a:rPr>
              <a:t>　　　介護現場におけるハラスメントとは</a:t>
            </a:r>
          </a:p>
          <a:p>
            <a:pPr>
              <a:tabLst>
                <a:tab pos="9058275" algn="dec"/>
              </a:tabLst>
            </a:pPr>
            <a:r>
              <a:rPr lang="ja-JP" altLang="en-US" sz="1600" dirty="0">
                <a:latin typeface="游ゴシック" panose="020B0400000000000000" pitchFamily="50" charset="-128"/>
                <a:ea typeface="游ゴシック" panose="020B0400000000000000" pitchFamily="50" charset="-128"/>
              </a:rPr>
              <a:t>　　　職員向け研修の仕方</a:t>
            </a:r>
          </a:p>
          <a:p>
            <a:pPr>
              <a:tabLst>
                <a:tab pos="9058275" algn="dec"/>
              </a:tabLst>
            </a:pPr>
            <a:r>
              <a:rPr lang="ja-JP" altLang="en-US" sz="1600" dirty="0">
                <a:latin typeface="游ゴシック" panose="020B0400000000000000" pitchFamily="50" charset="-128"/>
                <a:ea typeface="游ゴシック" panose="020B0400000000000000" pitchFamily="50" charset="-128"/>
              </a:rPr>
              <a:t>　　　職員向け研修資料・ツールの使い方</a:t>
            </a:r>
          </a:p>
          <a:p>
            <a:pPr>
              <a:tabLst>
                <a:tab pos="9058275" algn="dec"/>
              </a:tabLst>
            </a:pPr>
            <a:endParaRPr lang="en-US" altLang="ja-JP" dirty="0">
              <a:latin typeface="游ゴシック" panose="020B0400000000000000" pitchFamily="50" charset="-128"/>
              <a:ea typeface="游ゴシック" panose="020B0400000000000000" pitchFamily="50" charset="-128"/>
            </a:endParaRPr>
          </a:p>
          <a:p>
            <a:pPr>
              <a:tabLst>
                <a:tab pos="9058275" algn="dec"/>
              </a:tabLs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職員向け研修資料</a:t>
            </a:r>
            <a:r>
              <a:rPr lang="en-US" altLang="ja-JP" dirty="0">
                <a:latin typeface="游ゴシック" panose="020B0400000000000000" pitchFamily="50" charset="-128"/>
                <a:ea typeface="游ゴシック" panose="020B0400000000000000" pitchFamily="50" charset="-128"/>
              </a:rPr>
              <a:t>】</a:t>
            </a:r>
          </a:p>
          <a:p>
            <a:pPr>
              <a:tabLst>
                <a:tab pos="9058275" algn="dec"/>
              </a:tabLst>
            </a:pPr>
            <a:r>
              <a:rPr lang="ja-JP" altLang="en-US" dirty="0">
                <a:latin typeface="游ゴシック" panose="020B0400000000000000" pitchFamily="50" charset="-128"/>
                <a:ea typeface="游ゴシック" panose="020B0400000000000000" pitchFamily="50" charset="-128"/>
              </a:rPr>
              <a:t>１．施設・事業所としての</a:t>
            </a:r>
            <a:r>
              <a:rPr lang="ja-JP" altLang="ja-JP" dirty="0">
                <a:latin typeface="游ゴシック" panose="020B0400000000000000" pitchFamily="50" charset="-128"/>
                <a:ea typeface="游ゴシック" panose="020B0400000000000000" pitchFamily="50" charset="-128"/>
              </a:rPr>
              <a:t>ハラスメントに対する</a:t>
            </a:r>
            <a:r>
              <a:rPr lang="ja-JP" altLang="en-US" dirty="0">
                <a:latin typeface="游ゴシック" panose="020B0400000000000000" pitchFamily="50" charset="-128"/>
                <a:ea typeface="游ゴシック" panose="020B0400000000000000" pitchFamily="50" charset="-128"/>
              </a:rPr>
              <a:t>基本</a:t>
            </a:r>
            <a:r>
              <a:rPr lang="ja-JP" altLang="ja-JP" dirty="0">
                <a:latin typeface="游ゴシック" panose="020B0400000000000000" pitchFamily="50" charset="-128"/>
                <a:ea typeface="游ゴシック" panose="020B0400000000000000" pitchFamily="50" charset="-128"/>
              </a:rPr>
              <a:t>方針</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17</a:t>
            </a:r>
          </a:p>
          <a:p>
            <a:pPr>
              <a:tabLst>
                <a:tab pos="9058275" algn="dec"/>
              </a:tabLst>
            </a:pPr>
            <a:r>
              <a:rPr lang="ja-JP" altLang="en-US" dirty="0">
                <a:latin typeface="游ゴシック" panose="020B0400000000000000" pitchFamily="50" charset="-128"/>
                <a:ea typeface="游ゴシック" panose="020B0400000000000000" pitchFamily="50" charset="-128"/>
              </a:rPr>
              <a:t>２．介護現場におけるハラスメントについての基本的な考え方</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19</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３．</a:t>
            </a:r>
            <a:r>
              <a:rPr lang="ja-JP" altLang="ja-JP" dirty="0">
                <a:latin typeface="游ゴシック" panose="020B0400000000000000" pitchFamily="50" charset="-128"/>
                <a:ea typeface="游ゴシック" panose="020B0400000000000000" pitchFamily="50" charset="-128"/>
              </a:rPr>
              <a:t>ハラスメント予防</a:t>
            </a:r>
            <a:r>
              <a:rPr lang="ja-JP" altLang="en-US" dirty="0">
                <a:latin typeface="游ゴシック" panose="020B0400000000000000" pitchFamily="50" charset="-128"/>
                <a:ea typeface="游ゴシック" panose="020B0400000000000000" pitchFamily="50" charset="-128"/>
              </a:rPr>
              <a:t>・対策</a:t>
            </a:r>
            <a:r>
              <a:rPr lang="ja-JP" altLang="ja-JP" dirty="0">
                <a:latin typeface="游ゴシック" panose="020B0400000000000000" pitchFamily="50" charset="-128"/>
                <a:ea typeface="游ゴシック" panose="020B0400000000000000" pitchFamily="50" charset="-128"/>
              </a:rPr>
              <a:t>のために職員の皆</a:t>
            </a:r>
            <a:r>
              <a:rPr lang="ja-JP" altLang="en-US" dirty="0">
                <a:latin typeface="游ゴシック" panose="020B0400000000000000" pitchFamily="50" charset="-128"/>
                <a:ea typeface="游ゴシック" panose="020B0400000000000000" pitchFamily="50" charset="-128"/>
              </a:rPr>
              <a:t>さんができること</a:t>
            </a:r>
            <a:endParaRPr lang="en-US" altLang="ja-JP" dirty="0">
              <a:latin typeface="游ゴシック" panose="020B0400000000000000" pitchFamily="50" charset="-128"/>
              <a:ea typeface="游ゴシック" panose="020B0400000000000000" pitchFamily="50" charset="-128"/>
            </a:endParaRP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　　　サービスを提供する前のチェック項目</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22</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　　　サービスを提供する時のチェック項目</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32</a:t>
            </a:r>
          </a:p>
          <a:p>
            <a:pPr>
              <a:tabLst>
                <a:tab pos="9058275" algn="dec"/>
              </a:tabLst>
            </a:pPr>
            <a:r>
              <a:rPr lang="ja-JP" altLang="en-US" dirty="0">
                <a:latin typeface="游ゴシック" panose="020B0400000000000000" pitchFamily="50" charset="-128"/>
                <a:ea typeface="游ゴシック" panose="020B0400000000000000" pitchFamily="50" charset="-128"/>
              </a:rPr>
              <a:t>４．確認すべき相談窓口、マニュアル等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46</a:t>
            </a: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245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研修の狙い等</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44488" y="943241"/>
            <a:ext cx="9152312" cy="426014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介護現場では、利用者やそのご家族等による介護職員への身体的暴力や精神的暴力、セクシュアルハラスメントなどが少なからず発生していることが様々な調査で明らかとなっています。</a:t>
            </a:r>
            <a:endParaRPr lang="en-US" altLang="ja-JP" dirty="0">
              <a:latin typeface="游ゴシック" panose="020B0400000000000000" pitchFamily="50" charset="-128"/>
              <a:ea typeface="游ゴシック" panose="020B0400000000000000" pitchFamily="50" charset="-128"/>
            </a:endParaRPr>
          </a:p>
          <a:p>
            <a:pPr marL="536575" indent="-268288"/>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「利用者や家族等」の「等」は、家族に準じる同居の知人または近居の親族を意味します。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b="1" dirty="0">
                <a:solidFill>
                  <a:srgbClr val="C00000"/>
                </a:solidFill>
                <a:latin typeface="游ゴシック" panose="020B0400000000000000" pitchFamily="50" charset="-128"/>
                <a:ea typeface="游ゴシック" panose="020B0400000000000000" pitchFamily="50" charset="-128"/>
              </a:rPr>
              <a:t>ハラスメントは、介護職員の心身を傷つける行為であり、いかなる場合も認められません。</a:t>
            </a:r>
            <a:r>
              <a:rPr lang="ja-JP" altLang="en-US" dirty="0">
                <a:latin typeface="游ゴシック" panose="020B0400000000000000" pitchFamily="50" charset="-128"/>
                <a:ea typeface="游ゴシック" panose="020B0400000000000000" pitchFamily="50" charset="-128"/>
              </a:rPr>
              <a:t>職員のみなさん一人ひとりが安心・安全に働くことができるよう、施設・事業所としてしっかりと取り組んでいきます。</a:t>
            </a:r>
            <a:endParaRPr lang="en-US" altLang="ja-JP"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一方で、</a:t>
            </a:r>
            <a:r>
              <a:rPr lang="ja-JP" altLang="en-US" b="1" dirty="0">
                <a:solidFill>
                  <a:srgbClr val="C00000"/>
                </a:solidFill>
                <a:latin typeface="游ゴシック" panose="020B0400000000000000" pitchFamily="50" charset="-128"/>
                <a:ea typeface="游ゴシック" panose="020B0400000000000000" pitchFamily="50" charset="-128"/>
              </a:rPr>
              <a:t>ハラスメントの予防・対策では、職員のみなさんのご協力も欠かせません。</a:t>
            </a:r>
            <a:r>
              <a:rPr lang="ja-JP" altLang="en-US" dirty="0">
                <a:latin typeface="游ゴシック" panose="020B0400000000000000" pitchFamily="50" charset="-128"/>
                <a:ea typeface="游ゴシック" panose="020B0400000000000000" pitchFamily="50" charset="-128"/>
              </a:rPr>
              <a:t>職員のみなさん一人ひとりが、施設・事業所の基本方針を理解し、利用者や家族等に的確に対応することが大切です。</a:t>
            </a:r>
            <a:endParaRPr lang="en-US" altLang="ja-JP"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この資料では、ハラスメント対策の基本的な考え方について</a:t>
            </a:r>
            <a:endParaRPr lang="en-US" altLang="ja-JP" dirty="0">
              <a:latin typeface="游ゴシック" panose="020B0400000000000000" pitchFamily="50" charset="-128"/>
              <a:ea typeface="游ゴシック" panose="020B0400000000000000" pitchFamily="50" charset="-128"/>
            </a:endParaRPr>
          </a:p>
          <a:p>
            <a:pPr marL="360363"/>
            <a:r>
              <a:rPr lang="ja-JP" altLang="en-US" dirty="0">
                <a:latin typeface="游ゴシック" panose="020B0400000000000000" pitchFamily="50" charset="-128"/>
                <a:ea typeface="游ゴシック" panose="020B0400000000000000" pitchFamily="50" charset="-128"/>
              </a:rPr>
              <a:t>説明しますので、よく確認しましょう。</a:t>
            </a:r>
          </a:p>
        </p:txBody>
      </p:sp>
      <p:pic>
        <p:nvPicPr>
          <p:cNvPr id="60" name="図 59">
            <a:extLst>
              <a:ext uri="{FF2B5EF4-FFF2-40B4-BE49-F238E27FC236}">
                <a16:creationId xmlns:a16="http://schemas.microsoft.com/office/drawing/2014/main" id="{FC0376AE-56E9-4E64-81EB-BDE705DF5F3B}"/>
              </a:ext>
            </a:extLst>
          </p:cNvPr>
          <p:cNvPicPr>
            <a:picLocks noChangeAspect="1"/>
          </p:cNvPicPr>
          <p:nvPr/>
        </p:nvPicPr>
        <p:blipFill>
          <a:blip r:embed="rId3"/>
          <a:stretch>
            <a:fillRect/>
          </a:stretch>
        </p:blipFill>
        <p:spPr>
          <a:xfrm>
            <a:off x="8517304" y="4273005"/>
            <a:ext cx="763723" cy="2252340"/>
          </a:xfrm>
          <a:prstGeom prst="rect">
            <a:avLst/>
          </a:prstGeom>
        </p:spPr>
      </p:pic>
    </p:spTree>
    <p:extLst>
      <p:ext uri="{BB962C8B-B14F-4D97-AF65-F5344CB8AC3E}">
        <p14:creationId xmlns:p14="http://schemas.microsoft.com/office/powerpoint/2010/main" val="119648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485EAF0-B008-4D4B-A4EC-8BCF4CE5AD5D}"/>
              </a:ext>
            </a:extLst>
          </p:cNvPr>
          <p:cNvSpPr/>
          <p:nvPr/>
        </p:nvSpPr>
        <p:spPr>
          <a:xfrm>
            <a:off x="890469" y="5246784"/>
            <a:ext cx="4608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正方形/長方形 16">
            <a:extLst>
              <a:ext uri="{FF2B5EF4-FFF2-40B4-BE49-F238E27FC236}">
                <a16:creationId xmlns:a16="http://schemas.microsoft.com/office/drawing/2014/main" id="{C9DAC15E-A02E-489C-9DBE-A48EB77F8741}"/>
              </a:ext>
            </a:extLst>
          </p:cNvPr>
          <p:cNvSpPr/>
          <p:nvPr/>
        </p:nvSpPr>
        <p:spPr>
          <a:xfrm>
            <a:off x="890469" y="3462288"/>
            <a:ext cx="4176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介護現場におけるハラスメントについての基本的な考え方</a:t>
            </a:r>
          </a:p>
        </p:txBody>
      </p:sp>
      <p:sp>
        <p:nvSpPr>
          <p:cNvPr id="22" name="正方形/長方形 21">
            <a:extLst>
              <a:ext uri="{FF2B5EF4-FFF2-40B4-BE49-F238E27FC236}">
                <a16:creationId xmlns:a16="http://schemas.microsoft.com/office/drawing/2014/main" id="{21AD95DB-D0FF-4E6F-9DC2-C46775AE9783}"/>
              </a:ext>
            </a:extLst>
          </p:cNvPr>
          <p:cNvSpPr/>
          <p:nvPr/>
        </p:nvSpPr>
        <p:spPr>
          <a:xfrm>
            <a:off x="890469" y="2517799"/>
            <a:ext cx="4788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3" name="正方形/長方形 22">
            <a:extLst>
              <a:ext uri="{FF2B5EF4-FFF2-40B4-BE49-F238E27FC236}">
                <a16:creationId xmlns:a16="http://schemas.microsoft.com/office/drawing/2014/main" id="{6DE40F63-5DBB-4092-AC4E-E166708E12DF}"/>
              </a:ext>
            </a:extLst>
          </p:cNvPr>
          <p:cNvSpPr/>
          <p:nvPr/>
        </p:nvSpPr>
        <p:spPr>
          <a:xfrm>
            <a:off x="890469" y="1560537"/>
            <a:ext cx="4464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01072" y="980728"/>
            <a:ext cx="8995728" cy="5554579"/>
          </a:xfrm>
          <a:prstGeom prst="rect">
            <a:avLst/>
          </a:prstGeom>
          <a:noFill/>
          <a:ln w="28575">
            <a:solidFill>
              <a:srgbClr val="558C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72000" rIns="108000" bIns="72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endParaRPr lang="en-US" altLang="ja-JP" sz="1200" b="1"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組織的・総合的にハラスメント対策を実施</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ハラスメントであるか否かには客観的な判断が求められるため、施設・事業所として判断し、適切な対応について検討します。</a:t>
            </a:r>
            <a:endParaRPr lang="en-US" altLang="ja-JP" sz="18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ハラスメントの各段階を問わず初期対応が重要</a:t>
            </a:r>
            <a:endParaRPr lang="en-US" altLang="ja-JP" sz="1800" b="1" dirty="0">
              <a:latin typeface="游ゴシック" panose="020B0400000000000000" pitchFamily="50" charset="-128"/>
              <a:ea typeface="游ゴシック" panose="020B0400000000000000" pitchFamily="50" charset="-128"/>
            </a:endParaRPr>
          </a:p>
          <a:p>
            <a:pPr marL="282575" lvl="1" indent="0">
              <a:buClrTx/>
              <a:buNone/>
            </a:pPr>
            <a:r>
              <a:rPr lang="ja-JP" altLang="en-US" sz="1800" dirty="0">
                <a:latin typeface="游ゴシック" panose="020B0400000000000000" pitchFamily="50" charset="-128"/>
                <a:ea typeface="游ゴシック" panose="020B0400000000000000" pitchFamily="50" charset="-128"/>
              </a:rPr>
              <a:t>不適切な初期対応を行った結果、状況が悪化してしまうケースや、さらなるハラスメントを引き起こしてしまうケースがあります。</a:t>
            </a:r>
            <a:endParaRPr lang="en-US" altLang="ja-JP" sz="18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ハラスメントが起こった要因分析が大切</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利用者や家族等の置かれている環境やこれまでの生活歴など、様々な要素が関わることがあります。正確な事実確認を行う等をして要因分析を行い、施設・事業所全体でよく議論して、ケースに沿った対策を立てます。</a:t>
            </a:r>
            <a:endParaRPr lang="en-US" altLang="ja-JP" sz="1800" dirty="0">
              <a:latin typeface="游ゴシック" panose="020B0400000000000000" pitchFamily="50" charset="-128"/>
              <a:ea typeface="游ゴシック" panose="020B0400000000000000" pitchFamily="50" charset="-128"/>
            </a:endParaRPr>
          </a:p>
          <a:p>
            <a:pPr marL="536575" indent="-254000"/>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職員個人の性格や資質による先入観から相談内容を聞いたり、被害者に要因を求める二次被害を起こすようなことがあってはいけません。</a:t>
            </a:r>
            <a:endParaRPr lang="en-US" altLang="ja-JP" sz="1600" dirty="0">
              <a:latin typeface="游ゴシック" panose="020B0400000000000000" pitchFamily="50" charset="-128"/>
              <a:ea typeface="游ゴシック" panose="020B0400000000000000" pitchFamily="50" charset="-128"/>
            </a:endParaRPr>
          </a:p>
          <a:p>
            <a:pPr lvl="1">
              <a:buClrTx/>
              <a:buFont typeface="Wingdings" panose="05000000000000000000" pitchFamily="2" charset="2"/>
              <a:buChar char="l"/>
            </a:pPr>
            <a:r>
              <a:rPr lang="ja-JP" altLang="en-US" sz="1800" b="1" dirty="0">
                <a:latin typeface="游ゴシック" panose="020B0400000000000000" pitchFamily="50" charset="-128"/>
                <a:ea typeface="游ゴシック" panose="020B0400000000000000" pitchFamily="50" charset="-128"/>
              </a:rPr>
              <a:t>介護サービスの質の向上に向けた取組が重要</a:t>
            </a:r>
            <a:endParaRPr lang="en-US" altLang="ja-JP" sz="1800" b="1" dirty="0">
              <a:latin typeface="游ゴシック" panose="020B0400000000000000" pitchFamily="50" charset="-128"/>
              <a:ea typeface="游ゴシック" panose="020B0400000000000000" pitchFamily="50" charset="-128"/>
            </a:endParaRPr>
          </a:p>
          <a:p>
            <a:pPr marL="282575"/>
            <a:r>
              <a:rPr lang="ja-JP" altLang="en-US" sz="1800" dirty="0">
                <a:latin typeface="游ゴシック" panose="020B0400000000000000" pitchFamily="50" charset="-128"/>
                <a:ea typeface="游ゴシック" panose="020B0400000000000000" pitchFamily="50" charset="-128"/>
              </a:rPr>
              <a:t>利用者や家族等との信頼関係の構築と、利用者の状況に応じた対応（サービスの質の向上）が、ハラスメントを含めた様々なトラブルの防止につながります。サービスの提供側も、利用者や家族等にとってハラスメントとなるような言動には十分気を付ける必要があります。 </a:t>
            </a:r>
            <a:endParaRPr lang="en-US" altLang="ja-JP" sz="1800" dirty="0">
              <a:latin typeface="游ゴシック" panose="020B0400000000000000" pitchFamily="50" charset="-128"/>
              <a:ea typeface="游ゴシック" panose="020B0400000000000000" pitchFamily="50" charset="-128"/>
            </a:endParaRPr>
          </a:p>
        </p:txBody>
      </p:sp>
      <p:sp>
        <p:nvSpPr>
          <p:cNvPr id="25" name="コンテンツ プレースホルダー 2">
            <a:extLst>
              <a:ext uri="{FF2B5EF4-FFF2-40B4-BE49-F238E27FC236}">
                <a16:creationId xmlns:a16="http://schemas.microsoft.com/office/drawing/2014/main" id="{68CDD531-5087-44AA-A664-A3103C94B69F}"/>
              </a:ext>
            </a:extLst>
          </p:cNvPr>
          <p:cNvSpPr txBox="1">
            <a:spLocks/>
          </p:cNvSpPr>
          <p:nvPr/>
        </p:nvSpPr>
        <p:spPr>
          <a:xfrm>
            <a:off x="501072" y="839605"/>
            <a:ext cx="3870326"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ハラスメント対策の基本的な考え方</a:t>
            </a:r>
          </a:p>
        </p:txBody>
      </p:sp>
    </p:spTree>
    <p:extLst>
      <p:ext uri="{BB962C8B-B14F-4D97-AF65-F5344CB8AC3E}">
        <p14:creationId xmlns:p14="http://schemas.microsoft.com/office/powerpoint/2010/main" val="99576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88A98B9-B216-4FDB-A688-28FFF105CA95}"/>
              </a:ext>
            </a:extLst>
          </p:cNvPr>
          <p:cNvSpPr>
            <a:spLocks noGrp="1"/>
          </p:cNvSpPr>
          <p:nvPr>
            <p:ph type="title"/>
          </p:nvPr>
        </p:nvSpPr>
        <p:spPr>
          <a:xfrm>
            <a:off x="410400" y="2782800"/>
            <a:ext cx="9086400" cy="648000"/>
          </a:xfrm>
        </p:spPr>
        <p:txBody>
          <a:bodyPr>
            <a:normAutofit fontScale="90000"/>
          </a:bodyPr>
          <a:lstStyle/>
          <a:p>
            <a:r>
              <a:rPr lang="en-US" altLang="ja-JP" sz="1800" dirty="0">
                <a:latin typeface="游ゴシック" panose="020B0400000000000000" pitchFamily="50" charset="-128"/>
                <a:ea typeface="游ゴシック" panose="020B0400000000000000" pitchFamily="50" charset="-128"/>
              </a:rPr>
              <a:t>3</a:t>
            </a:r>
            <a:r>
              <a:rPr lang="ja-JP" altLang="en-US" sz="1800" dirty="0" err="1">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　</a:t>
            </a:r>
            <a:r>
              <a:rPr lang="ja-JP" altLang="ja-JP" sz="1800" dirty="0">
                <a:latin typeface="游ゴシック" panose="020B0400000000000000" pitchFamily="50" charset="-128"/>
                <a:ea typeface="游ゴシック" panose="020B0400000000000000" pitchFamily="50" charset="-128"/>
              </a:rPr>
              <a:t>ハラスメント予防</a:t>
            </a:r>
            <a:r>
              <a:rPr lang="ja-JP" altLang="en-US" sz="1800" dirty="0">
                <a:latin typeface="游ゴシック" panose="020B0400000000000000" pitchFamily="50" charset="-128"/>
                <a:ea typeface="游ゴシック" panose="020B0400000000000000" pitchFamily="50" charset="-128"/>
              </a:rPr>
              <a:t>・対策</a:t>
            </a:r>
            <a:r>
              <a:rPr lang="ja-JP" altLang="ja-JP" sz="1800" dirty="0">
                <a:latin typeface="游ゴシック" panose="020B0400000000000000" pitchFamily="50" charset="-128"/>
                <a:ea typeface="游ゴシック" panose="020B0400000000000000" pitchFamily="50" charset="-128"/>
              </a:rPr>
              <a:t>のために職員の皆</a:t>
            </a:r>
            <a:r>
              <a:rPr lang="ja-JP" altLang="en-US" sz="1800" dirty="0">
                <a:latin typeface="游ゴシック" panose="020B0400000000000000" pitchFamily="50" charset="-128"/>
                <a:ea typeface="游ゴシック" panose="020B0400000000000000" pitchFamily="50" charset="-128"/>
              </a:rPr>
              <a:t>さんができること</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サービスを提供する前のチェック項目</a:t>
            </a:r>
            <a:endParaRPr kumimoji="1" lang="ja-JP" altLang="en-US"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2115D9C6-B25A-4756-BEF0-B86B45D68164}"/>
              </a:ext>
            </a:extLst>
          </p:cNvPr>
          <p:cNvSpPr txBox="1">
            <a:spLocks/>
          </p:cNvSpPr>
          <p:nvPr/>
        </p:nvSpPr>
        <p:spPr>
          <a:xfrm>
            <a:off x="1424608" y="3501008"/>
            <a:ext cx="6912768" cy="30777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（契約を結ぶ前、ケアの担当になる前に確認すべきこと）</a:t>
            </a:r>
            <a:endParaRPr lang="en-US" altLang="ja-JP" dirty="0">
              <a:latin typeface="游ゴシック" panose="020B0400000000000000" pitchFamily="50" charset="-128"/>
              <a:ea typeface="游ゴシック" panose="020B0400000000000000" pitchFamily="50" charset="-128"/>
            </a:endParaRPr>
          </a:p>
        </p:txBody>
      </p:sp>
      <p:sp>
        <p:nvSpPr>
          <p:cNvPr id="10" name="四角形: 角を丸くする 9">
            <a:extLst>
              <a:ext uri="{FF2B5EF4-FFF2-40B4-BE49-F238E27FC236}">
                <a16:creationId xmlns:a16="http://schemas.microsoft.com/office/drawing/2014/main" id="{9D013463-94D3-4B09-A170-8933B7F4C548}"/>
              </a:ext>
            </a:extLst>
          </p:cNvPr>
          <p:cNvSpPr/>
          <p:nvPr/>
        </p:nvSpPr>
        <p:spPr>
          <a:xfrm>
            <a:off x="716196" y="4509120"/>
            <a:ext cx="8557979" cy="1628055"/>
          </a:xfrm>
          <a:prstGeom prst="roundRect">
            <a:avLst/>
          </a:prstGeom>
          <a:solidFill>
            <a:srgbClr val="E5F3F6"/>
          </a:solidFill>
          <a:ln w="28575">
            <a:solidFill>
              <a:srgbClr val="558C99"/>
            </a:solidFill>
          </a:ln>
        </p:spPr>
        <p:style>
          <a:lnRef idx="2">
            <a:schemeClr val="accent3"/>
          </a:lnRef>
          <a:fillRef idx="1">
            <a:schemeClr val="lt1"/>
          </a:fillRef>
          <a:effectRef idx="0">
            <a:schemeClr val="accent3"/>
          </a:effectRef>
          <a:fontRef idx="minor">
            <a:schemeClr val="dk1"/>
          </a:fontRef>
        </p:style>
        <p:txBody>
          <a:bodyPr wrap="square" tIns="180000" bIns="180000" anchor="ctr">
            <a:spAutoFit/>
          </a:bodyPr>
          <a:lstStyle/>
          <a:p>
            <a:r>
              <a:rPr lang="ja-JP" altLang="en-US" sz="1800" b="1" dirty="0">
                <a:solidFill>
                  <a:srgbClr val="558C99"/>
                </a:solidFill>
                <a:latin typeface="游ゴシック" panose="020B0400000000000000" pitchFamily="50" charset="-128"/>
                <a:ea typeface="游ゴシック" panose="020B0400000000000000" pitchFamily="50" charset="-128"/>
              </a:rPr>
              <a:t>ハラスメントから身を守るために、職員のみなさんに日常的に意識していただきたいことをチェック項目として整理しました。</a:t>
            </a:r>
            <a:endParaRPr lang="en-US" altLang="ja-JP" sz="1800" b="1" dirty="0">
              <a:solidFill>
                <a:srgbClr val="558C99"/>
              </a:solidFill>
              <a:latin typeface="游ゴシック" panose="020B0400000000000000" pitchFamily="50" charset="-128"/>
              <a:ea typeface="游ゴシック" panose="020B0400000000000000" pitchFamily="50" charset="-128"/>
            </a:endParaRPr>
          </a:p>
          <a:p>
            <a:r>
              <a:rPr lang="ja-JP" altLang="en-US" sz="1800" b="1" dirty="0">
                <a:solidFill>
                  <a:srgbClr val="558C99"/>
                </a:solidFill>
                <a:latin typeface="游ゴシック" panose="020B0400000000000000" pitchFamily="50" charset="-128"/>
                <a:ea typeface="游ゴシック" panose="020B0400000000000000" pitchFamily="50" charset="-128"/>
              </a:rPr>
              <a:t>チェック項目ごとに、日頃の行動を確認しましょう。</a:t>
            </a:r>
            <a:endParaRPr lang="en-US" altLang="ja-JP" sz="1800" b="1" dirty="0">
              <a:solidFill>
                <a:srgbClr val="558C99"/>
              </a:solidFill>
              <a:latin typeface="游ゴシック" panose="020B0400000000000000" pitchFamily="50" charset="-128"/>
              <a:ea typeface="游ゴシック" panose="020B0400000000000000" pitchFamily="50" charset="-128"/>
            </a:endParaRPr>
          </a:p>
          <a:p>
            <a:r>
              <a:rPr lang="ja-JP" altLang="en-US" sz="1800" b="1" dirty="0">
                <a:solidFill>
                  <a:srgbClr val="558C99"/>
                </a:solidFill>
                <a:latin typeface="游ゴシック" panose="020B0400000000000000" pitchFamily="50" charset="-128"/>
                <a:ea typeface="游ゴシック" panose="020B0400000000000000" pitchFamily="50" charset="-128"/>
              </a:rPr>
              <a:t>また、研修で各項目の解説を聞き、自分の理解度を確認しましょう。</a:t>
            </a:r>
            <a:endParaRPr lang="en-US" altLang="ja-JP" sz="1800" b="1" dirty="0">
              <a:solidFill>
                <a:srgbClr val="558C99"/>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159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チェック項目①：</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介護現場では、何がハラスメントのきっかけや原因になるか、知っていますか。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4824"/>
            <a:ext cx="9045848" cy="4679801"/>
            <a:chOff x="407652" y="1014417"/>
            <a:chExt cx="9045848" cy="4679801"/>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461462"/>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介護現場では、様々なことがハラスメントのきっかけや原因となる可能性を理解することで、ハラスメントの対策や予防につながります。</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サービスを行う身近に置かれている物品、場所や周囲の状況等が、きっかけになることが考えられます。</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B2AC4123-7A9A-4A10-9FED-D6A466C9B316}"/>
              </a:ext>
            </a:extLst>
          </p:cNvPr>
          <p:cNvGrpSpPr/>
          <p:nvPr/>
        </p:nvGrpSpPr>
        <p:grpSpPr>
          <a:xfrm>
            <a:off x="560388" y="3969894"/>
            <a:ext cx="6800292" cy="1872602"/>
            <a:chOff x="453886" y="3970283"/>
            <a:chExt cx="6688711" cy="1872602"/>
          </a:xfrm>
        </p:grpSpPr>
        <p:sp>
          <p:nvSpPr>
            <p:cNvPr id="7" name="思考の吹き出し: 雲形 6">
              <a:extLst>
                <a:ext uri="{FF2B5EF4-FFF2-40B4-BE49-F238E27FC236}">
                  <a16:creationId xmlns:a16="http://schemas.microsoft.com/office/drawing/2014/main" id="{4FC9A584-B046-4487-A6F3-EDFA2F853744}"/>
                </a:ext>
              </a:extLst>
            </p:cNvPr>
            <p:cNvSpPr/>
            <p:nvPr/>
          </p:nvSpPr>
          <p:spPr>
            <a:xfrm>
              <a:off x="453886" y="3970283"/>
              <a:ext cx="6688711" cy="1872602"/>
            </a:xfrm>
            <a:prstGeom prst="cloudCallout">
              <a:avLst>
                <a:gd name="adj1" fmla="val 43157"/>
                <a:gd name="adj2" fmla="val 63951"/>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79C69316-37E1-4EBA-AB5A-4339EE258799}"/>
                </a:ext>
              </a:extLst>
            </p:cNvPr>
            <p:cNvSpPr/>
            <p:nvPr/>
          </p:nvSpPr>
          <p:spPr>
            <a:xfrm>
              <a:off x="878967" y="4583418"/>
              <a:ext cx="5974520" cy="646331"/>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ケアを開始する前に、どんなことに気を付けたらよいか、職員のみなさんで一緒に考え、共有しましょう。</a:t>
              </a:r>
            </a:p>
          </p:txBody>
        </p:sp>
      </p:grpSp>
      <p:pic>
        <p:nvPicPr>
          <p:cNvPr id="17" name="図 16">
            <a:extLst>
              <a:ext uri="{FF2B5EF4-FFF2-40B4-BE49-F238E27FC236}">
                <a16:creationId xmlns:a16="http://schemas.microsoft.com/office/drawing/2014/main" id="{55B1E087-C22A-4356-A0DA-6720FBCB43A3}"/>
              </a:ext>
            </a:extLst>
          </p:cNvPr>
          <p:cNvPicPr>
            <a:picLocks noChangeAspect="1"/>
          </p:cNvPicPr>
          <p:nvPr/>
        </p:nvPicPr>
        <p:blipFill>
          <a:blip r:embed="rId3"/>
          <a:stretch>
            <a:fillRect/>
          </a:stretch>
        </p:blipFill>
        <p:spPr>
          <a:xfrm>
            <a:off x="7337222" y="5199076"/>
            <a:ext cx="1902117" cy="1072989"/>
          </a:xfrm>
          <a:prstGeom prst="rect">
            <a:avLst/>
          </a:prstGeom>
        </p:spPr>
      </p:pic>
    </p:spTree>
    <p:extLst>
      <p:ext uri="{BB962C8B-B14F-4D97-AF65-F5344CB8AC3E}">
        <p14:creationId xmlns:p14="http://schemas.microsoft.com/office/powerpoint/2010/main" val="386526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24347"/>
            <a:ext cx="9223120" cy="5673006"/>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サービス提供時に</a:t>
            </a:r>
            <a:r>
              <a:rPr lang="ja-JP" altLang="en-US" sz="1800" b="1" dirty="0">
                <a:solidFill>
                  <a:srgbClr val="C00000"/>
                </a:solidFill>
                <a:latin typeface="游ゴシック" panose="020B0400000000000000" pitchFamily="50" charset="-128"/>
                <a:ea typeface="游ゴシック" panose="020B0400000000000000" pitchFamily="50" charset="-128"/>
              </a:rPr>
              <a:t>身近にある物品</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lvl="0"/>
            <a:r>
              <a:rPr lang="ja-JP" altLang="en-US" sz="1800" dirty="0">
                <a:solidFill>
                  <a:srgbClr val="000000"/>
                </a:solidFill>
                <a:latin typeface="游ゴシック" panose="020B0400000000000000" pitchFamily="50" charset="-128"/>
                <a:ea typeface="游ゴシック" panose="020B0400000000000000" pitchFamily="50" charset="-128"/>
              </a:rPr>
              <a:t>（利用者宅にある包丁などの刃物類、アダルトビデオ等）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利用者や家族等の状態（攻撃的な言動、怒りによる興奮状態　等）によっては、身近にある物品が思わぬ使われ方をする恐れがあります。</a:t>
            </a: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目に付くように（意識的に）アダルトビデオが置いてあることがハラスメントの予兆である可能性と考えられます。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tabLst>
                <a:tab pos="8156575" algn="l"/>
              </a:tabLst>
            </a:pPr>
            <a:endParaRPr lang="en-US" altLang="ja-JP" sz="105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tabLst>
                <a:tab pos="8156575" algn="l"/>
              </a:tabLst>
            </a:pPr>
            <a:r>
              <a:rPr lang="ja-JP" altLang="en-US" sz="1800" b="1" dirty="0">
                <a:solidFill>
                  <a:srgbClr val="C00000"/>
                </a:solidFill>
                <a:latin typeface="游ゴシック" panose="020B0400000000000000" pitchFamily="50" charset="-128"/>
                <a:ea typeface="游ゴシック" panose="020B0400000000000000" pitchFamily="50" charset="-128"/>
              </a:rPr>
              <a:t>ケアを行う場所の状況</a:t>
            </a:r>
            <a:r>
              <a:rPr lang="ja-JP" altLang="en-US" sz="1800" dirty="0">
                <a:solidFill>
                  <a:srgbClr val="000000"/>
                </a:solidFill>
                <a:latin typeface="游ゴシック" panose="020B0400000000000000" pitchFamily="50" charset="-128"/>
                <a:ea typeface="游ゴシック" panose="020B0400000000000000" pitchFamily="50" charset="-128"/>
              </a:rPr>
              <a:t>（出口が遠い、閉めきりや近隣に住宅等がないといった助けを求めても声が届きにくい、鍵がかかる等）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tabLst>
                <a:tab pos="8156575" algn="l"/>
              </a:tabLst>
            </a:pPr>
            <a:r>
              <a:rPr lang="ja-JP" altLang="en-US" dirty="0">
                <a:solidFill>
                  <a:srgbClr val="000000"/>
                </a:solidFill>
                <a:latin typeface="游ゴシック" panose="020B0400000000000000" pitchFamily="50" charset="-128"/>
                <a:ea typeface="游ゴシック" panose="020B0400000000000000" pitchFamily="50" charset="-128"/>
              </a:rPr>
              <a:t>緊急時に避難しにくい、周囲の目がなく助けを求めにくい等の可能性が考えられます。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a:p>
            <a:pPr marL="360363"/>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訪問や帰宅途中で暴漢に襲われた場合は、本資料では「ハラスメント」として扱いません。</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dirty="0"/>
          </a:p>
          <a:p>
            <a:pPr marL="285750"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訪問先に</a:t>
            </a:r>
            <a:r>
              <a:rPr lang="ja-JP" altLang="en-US" sz="1800" b="1" dirty="0">
                <a:solidFill>
                  <a:srgbClr val="C00000"/>
                </a:solidFill>
                <a:latin typeface="游ゴシック" panose="020B0400000000000000" pitchFamily="50" charset="-128"/>
                <a:ea typeface="游ゴシック" panose="020B0400000000000000" pitchFamily="50" charset="-128"/>
              </a:rPr>
              <a:t>ペット</a:t>
            </a:r>
            <a:r>
              <a:rPr lang="ja-JP" altLang="en-US" sz="1800" dirty="0">
                <a:solidFill>
                  <a:srgbClr val="000000"/>
                </a:solidFill>
                <a:latin typeface="游ゴシック" panose="020B0400000000000000" pitchFamily="50" charset="-128"/>
                <a:ea typeface="游ゴシック" panose="020B0400000000000000" pitchFamily="50" charset="-128"/>
              </a:rPr>
              <a:t>がいる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4375" lvl="1" indent="-342900">
              <a:spcBef>
                <a:spcPts val="600"/>
              </a:spcBef>
              <a:buFont typeface="Wingdings" panose="05000000000000000000" pitchFamily="2" charset="2"/>
              <a:buChar char="Ø"/>
            </a:pPr>
            <a:r>
              <a:rPr lang="ja-JP" altLang="en-US" dirty="0">
                <a:solidFill>
                  <a:srgbClr val="000000"/>
                </a:solidFill>
                <a:latin typeface="游ゴシック" panose="020B0400000000000000" pitchFamily="50" charset="-128"/>
                <a:ea typeface="游ゴシック" panose="020B0400000000000000" pitchFamily="50" charset="-128"/>
              </a:rPr>
              <a:t>放し飼いによるサービスへの影響、思わぬ噛みつき等の可能性が考えられます。</a:t>
            </a:r>
            <a:endParaRPr lang="en-US" altLang="ja-JP"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93775"/>
            <a:ext cx="4608636" cy="346993"/>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環境面できっかけや原因になりうる事柄</a:t>
            </a:r>
          </a:p>
        </p:txBody>
      </p:sp>
      <p:grpSp>
        <p:nvGrpSpPr>
          <p:cNvPr id="2" name="グループ化 1">
            <a:extLst>
              <a:ext uri="{FF2B5EF4-FFF2-40B4-BE49-F238E27FC236}">
                <a16:creationId xmlns:a16="http://schemas.microsoft.com/office/drawing/2014/main" id="{68286701-6984-48E3-8C46-08D565AF0728}"/>
              </a:ext>
            </a:extLst>
          </p:cNvPr>
          <p:cNvGrpSpPr/>
          <p:nvPr/>
        </p:nvGrpSpPr>
        <p:grpSpPr>
          <a:xfrm>
            <a:off x="6475764" y="1129066"/>
            <a:ext cx="2869848" cy="1003790"/>
            <a:chOff x="6404327" y="5457991"/>
            <a:chExt cx="2869848" cy="1003790"/>
          </a:xfrm>
        </p:grpSpPr>
        <p:pic>
          <p:nvPicPr>
            <p:cNvPr id="3" name="グラフィックス 2" descr="犬">
              <a:extLst>
                <a:ext uri="{FF2B5EF4-FFF2-40B4-BE49-F238E27FC236}">
                  <a16:creationId xmlns:a16="http://schemas.microsoft.com/office/drawing/2014/main" id="{DBCCA82B-7583-4B2F-B21A-BEFCF51C16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3005" y="5547381"/>
              <a:ext cx="914400" cy="914400"/>
            </a:xfrm>
            <a:prstGeom prst="rect">
              <a:avLst/>
            </a:prstGeom>
          </p:spPr>
        </p:pic>
        <p:pic>
          <p:nvPicPr>
            <p:cNvPr id="5" name="グラフィックス 4" descr="ネコ">
              <a:extLst>
                <a:ext uri="{FF2B5EF4-FFF2-40B4-BE49-F238E27FC236}">
                  <a16:creationId xmlns:a16="http://schemas.microsoft.com/office/drawing/2014/main" id="{B9D9B8C1-7DC8-442F-9E93-E40A38DF16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4327" y="5661247"/>
              <a:ext cx="658677" cy="658677"/>
            </a:xfrm>
            <a:prstGeom prst="rect">
              <a:avLst/>
            </a:prstGeom>
          </p:spPr>
        </p:pic>
        <p:pic>
          <p:nvPicPr>
            <p:cNvPr id="8" name="グラフィックス 7" descr="ボトル">
              <a:extLst>
                <a:ext uri="{FF2B5EF4-FFF2-40B4-BE49-F238E27FC236}">
                  <a16:creationId xmlns:a16="http://schemas.microsoft.com/office/drawing/2014/main" id="{9A04EC1F-7438-4929-AE99-C330A46917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688318">
              <a:off x="7835482" y="5457991"/>
              <a:ext cx="861934" cy="861934"/>
            </a:xfrm>
            <a:prstGeom prst="rect">
              <a:avLst/>
            </a:prstGeom>
          </p:spPr>
        </p:pic>
        <p:pic>
          <p:nvPicPr>
            <p:cNvPr id="11" name="グラフィックス 10" descr="はさみ">
              <a:extLst>
                <a:ext uri="{FF2B5EF4-FFF2-40B4-BE49-F238E27FC236}">
                  <a16:creationId xmlns:a16="http://schemas.microsoft.com/office/drawing/2014/main" id="{144EE6DB-6DC6-4327-A247-18392A8E76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1631" y="5547381"/>
              <a:ext cx="772544" cy="772544"/>
            </a:xfrm>
            <a:prstGeom prst="rect">
              <a:avLst/>
            </a:prstGeom>
          </p:spPr>
        </p:pic>
      </p:grpSp>
      <p:sp>
        <p:nvSpPr>
          <p:cNvPr id="12" name="吹き出し: 角を丸めた四角形 11">
            <a:extLst>
              <a:ext uri="{FF2B5EF4-FFF2-40B4-BE49-F238E27FC236}">
                <a16:creationId xmlns:a16="http://schemas.microsoft.com/office/drawing/2014/main" id="{7C271686-7126-4330-B714-E79EE9DFC6C8}"/>
              </a:ext>
            </a:extLst>
          </p:cNvPr>
          <p:cNvSpPr/>
          <p:nvPr/>
        </p:nvSpPr>
        <p:spPr>
          <a:xfrm>
            <a:off x="848544" y="5891071"/>
            <a:ext cx="7213675" cy="621240"/>
          </a:xfrm>
          <a:prstGeom prst="wedgeRoundRectCallout">
            <a:avLst>
              <a:gd name="adj1" fmla="val 56999"/>
              <a:gd name="adj2" fmla="val -16604"/>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これら環境面でのきっかけや原因になる事柄があれば、</a:t>
            </a:r>
          </a:p>
          <a:p>
            <a:r>
              <a:rPr lang="ja-JP" altLang="en-US" sz="1800" dirty="0">
                <a:solidFill>
                  <a:schemeClr val="tx1"/>
                </a:solidFill>
                <a:latin typeface="游ゴシック" panose="020B0400000000000000" pitchFamily="50" charset="-128"/>
                <a:ea typeface="游ゴシック" panose="020B0400000000000000" pitchFamily="50" charset="-128"/>
              </a:rPr>
              <a:t>上長等に早めに、具体的に相談しましょう。</a:t>
            </a:r>
          </a:p>
        </p:txBody>
      </p:sp>
      <p:pic>
        <p:nvPicPr>
          <p:cNvPr id="13" name="図 12">
            <a:extLst>
              <a:ext uri="{FF2B5EF4-FFF2-40B4-BE49-F238E27FC236}">
                <a16:creationId xmlns:a16="http://schemas.microsoft.com/office/drawing/2014/main" id="{2FFC5C77-EEE8-44E9-8021-8B11FBEC10DA}"/>
              </a:ext>
            </a:extLst>
          </p:cNvPr>
          <p:cNvPicPr>
            <a:picLocks noChangeAspect="1"/>
          </p:cNvPicPr>
          <p:nvPr/>
        </p:nvPicPr>
        <p:blipFill rotWithShape="1">
          <a:blip r:embed="rId11"/>
          <a:srcRect r="-6694" b="56402"/>
          <a:stretch/>
        </p:blipFill>
        <p:spPr>
          <a:xfrm>
            <a:off x="8564079" y="5789706"/>
            <a:ext cx="638770" cy="770528"/>
          </a:xfrm>
          <a:prstGeom prst="rect">
            <a:avLst/>
          </a:prstGeom>
        </p:spPr>
      </p:pic>
    </p:spTree>
    <p:extLst>
      <p:ext uri="{BB962C8B-B14F-4D97-AF65-F5344CB8AC3E}">
        <p14:creationId xmlns:p14="http://schemas.microsoft.com/office/powerpoint/2010/main" val="57748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50119"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生活歴</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違法行為や暴力行為がある（過去にあった）、攻撃的な言動がある、家族や人間関係でトラブルを抱えている（過去に抱えていた）、訪問時に酒に酔っていることがある　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19050" lvl="0"/>
            <a:endParaRPr lang="en-US" altLang="ja-JP" sz="105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病気または障害に対する医療や介護等の適切な支援を受けていないこと</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アルコール依存症、薬の副作用等。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536575" lvl="0" indent="-163513">
              <a:spcBef>
                <a:spcPts val="600"/>
              </a:spcBef>
            </a:pP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dirty="0">
                <a:solidFill>
                  <a:srgbClr val="000000"/>
                </a:solidFill>
                <a:latin typeface="游ゴシック" panose="020B0400000000000000" pitchFamily="50" charset="-128"/>
                <a:ea typeface="游ゴシック" panose="020B0400000000000000" pitchFamily="50" charset="-128"/>
              </a:rPr>
              <a:t>認知症がある場合、または、認知症の診断を受けていないが認知機能が低下している場合などは、</a:t>
            </a:r>
            <a:r>
              <a:rPr lang="en-US" altLang="ja-JP" sz="1600" dirty="0">
                <a:solidFill>
                  <a:srgbClr val="000000"/>
                </a:solidFill>
                <a:latin typeface="游ゴシック" panose="020B0400000000000000" pitchFamily="50" charset="-128"/>
                <a:ea typeface="游ゴシック" panose="020B0400000000000000" pitchFamily="50" charset="-128"/>
              </a:rPr>
              <a:t>BPSD*</a:t>
            </a:r>
            <a:r>
              <a:rPr lang="ja-JP" altLang="en-US" sz="1600" dirty="0">
                <a:solidFill>
                  <a:srgbClr val="000000"/>
                </a:solidFill>
                <a:latin typeface="游ゴシック" panose="020B0400000000000000" pitchFamily="50" charset="-128"/>
                <a:ea typeface="游ゴシック" panose="020B0400000000000000" pitchFamily="50" charset="-128"/>
              </a:rPr>
              <a:t>である可能性を前提にしたケアが必要です。</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例えば、認知症の「もの盗られ妄想」はハラスメントではなく、認知症の症状としてケアが必要です。</a:t>
            </a:r>
            <a:endPar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25475" indent="-263525">
              <a:spcBef>
                <a:spcPts val="600"/>
              </a:spcBef>
            </a:pP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としての暴言・暴力であっても、職員の安全に配慮する必要があることには変わりがありませんから、ハラスメント対策とは別に対応を検討する必要があります。ハラスメントか、</a:t>
            </a:r>
            <a:r>
              <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による言動かの判断は、施設・事業所だけでなく、利用者の主治医やケアマネジャー等の意見も確認しながら判断することが必要です。</a:t>
            </a:r>
            <a:endParaRPr lang="en-US" altLang="ja-JP" sz="16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630238" lvl="0" indent="-263525">
              <a:spcBef>
                <a:spcPts val="600"/>
              </a:spcBef>
            </a:pP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認知症の行動症状（暴力、暴言、徘徊、拒絶、不潔行為等）・心理症状（抑うつ、不安、幻覚、妄想、睡眠障害等）のこと（引用：厚生労働省</a:t>
            </a: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sz="11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日閲覧</a:t>
            </a:r>
            <a:r>
              <a:rPr lang="en-US" altLang="ja-JP" sz="1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05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提供サービスへの理解</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利用者がサービスの提供範囲を理解していない、過度な期待をしている。</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488504" y="980728"/>
            <a:ext cx="5328716"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利用者の状況できっかけや原因になりうる事柄</a:t>
            </a:r>
          </a:p>
        </p:txBody>
      </p:sp>
    </p:spTree>
    <p:extLst>
      <p:ext uri="{BB962C8B-B14F-4D97-AF65-F5344CB8AC3E}">
        <p14:creationId xmlns:p14="http://schemas.microsoft.com/office/powerpoint/2010/main" val="279574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56216"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生活歴</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違法行為や暴力行為がある（過去にあった）、攻撃的な言動がある、家族や人間関係でトラブルを抱えている（過去に抱えていた）、訪問時に酒に酔っていることがある　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lvl="0"/>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病気または障害に対する医療や介護等の適切な支援を受けていないこと</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4290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アルコール依存症、薬の副作用等。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25475"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認知症に対する考え方は「利用者の状況できっかけや原因になりうる事柄」と同じです。</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625475" lvl="0"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家族の日頃の生活の様子や心身の状況（身体の衰えや障害等の困難な状況の中、利用者の介護により日常生活がままならない等）の観察や情報収集も大切です。</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marL="625475" lvl="0" indent="-263525">
              <a:spcBef>
                <a:spcPts val="600"/>
              </a:spcBef>
            </a:pPr>
            <a:r>
              <a:rPr lang="en-US" altLang="ja-JP" sz="1600" dirty="0">
                <a:solidFill>
                  <a:srgbClr val="000000"/>
                </a:solidFill>
                <a:latin typeface="游ゴシック" panose="020B0400000000000000" pitchFamily="50" charset="-128"/>
                <a:ea typeface="游ゴシック" panose="020B0400000000000000" pitchFamily="50" charset="-128"/>
              </a:rPr>
              <a:t>※</a:t>
            </a:r>
            <a:r>
              <a:rPr lang="ja-JP" altLang="en-US" sz="1600" dirty="0">
                <a:solidFill>
                  <a:srgbClr val="000000"/>
                </a:solidFill>
                <a:latin typeface="游ゴシック" panose="020B0400000000000000" pitchFamily="50" charset="-128"/>
                <a:ea typeface="游ゴシック" panose="020B0400000000000000" pitchFamily="50" charset="-128"/>
              </a:rPr>
              <a:t>家族等の心身状態や疾病等について懸念がある場合は、ケアマネジャーや地域包括支援センターなどに相談したうえで対応しましょう。</a:t>
            </a:r>
          </a:p>
          <a:p>
            <a:pPr lvl="0"/>
            <a:endParaRPr lang="en-US" altLang="ja-JP" sz="1800" b="1"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提供サービスへの理解</a:t>
            </a:r>
            <a:r>
              <a:rPr lang="ja-JP" altLang="en-US" sz="1800" dirty="0">
                <a:solidFill>
                  <a:srgbClr val="000000"/>
                </a:solidFill>
                <a:latin typeface="游ゴシック" panose="020B0400000000000000" pitchFamily="50" charset="-128"/>
                <a:ea typeface="游ゴシック" panose="020B0400000000000000" pitchFamily="50" charset="-128"/>
              </a:rPr>
              <a:t>に起因する例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lvl="0" indent="-354013">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家族等がサービスの提供範囲を理解していない、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22313" lvl="0">
              <a:spcBef>
                <a:spcPts val="600"/>
              </a:spcBef>
            </a:pPr>
            <a:r>
              <a:rPr lang="ja-JP" altLang="en-US" sz="1800" dirty="0">
                <a:solidFill>
                  <a:srgbClr val="000000"/>
                </a:solidFill>
                <a:latin typeface="游ゴシック" panose="020B0400000000000000" pitchFamily="50" charset="-128"/>
                <a:ea typeface="游ゴシック" panose="020B0400000000000000" pitchFamily="50" charset="-128"/>
              </a:rPr>
              <a:t>サービスに過度な期待をしている。</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488504" y="980728"/>
            <a:ext cx="6192812"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利用者の家族等の状況できっかけや原因になりうる事柄</a:t>
            </a:r>
          </a:p>
        </p:txBody>
      </p:sp>
      <p:pic>
        <p:nvPicPr>
          <p:cNvPr id="2" name="図 1">
            <a:extLst>
              <a:ext uri="{FF2B5EF4-FFF2-40B4-BE49-F238E27FC236}">
                <a16:creationId xmlns:a16="http://schemas.microsoft.com/office/drawing/2014/main" id="{F3EEDCAD-86EA-4167-A868-AF9AF3A373CE}"/>
              </a:ext>
            </a:extLst>
          </p:cNvPr>
          <p:cNvPicPr>
            <a:picLocks noChangeAspect="1"/>
          </p:cNvPicPr>
          <p:nvPr/>
        </p:nvPicPr>
        <p:blipFill>
          <a:blip r:embed="rId3"/>
          <a:stretch>
            <a:fillRect/>
          </a:stretch>
        </p:blipFill>
        <p:spPr>
          <a:xfrm>
            <a:off x="7093142" y="5341641"/>
            <a:ext cx="2126245" cy="974529"/>
          </a:xfrm>
          <a:prstGeom prst="rect">
            <a:avLst/>
          </a:prstGeom>
        </p:spPr>
      </p:pic>
    </p:spTree>
    <p:extLst>
      <p:ext uri="{BB962C8B-B14F-4D97-AF65-F5344CB8AC3E}">
        <p14:creationId xmlns:p14="http://schemas.microsoft.com/office/powerpoint/2010/main" val="275741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10400" y="908720"/>
            <a:ext cx="9223120" cy="5466034"/>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施設・事業所として</a:t>
            </a:r>
            <a:r>
              <a:rPr lang="ja-JP" altLang="en-US" sz="1800" b="1" dirty="0">
                <a:solidFill>
                  <a:srgbClr val="C00000"/>
                </a:solidFill>
                <a:latin typeface="游ゴシック" panose="020B0400000000000000" pitchFamily="50" charset="-128"/>
                <a:ea typeface="游ゴシック" panose="020B0400000000000000" pitchFamily="50" charset="-128"/>
              </a:rPr>
              <a:t>サービスの提供範囲の徹底や統一</a:t>
            </a:r>
            <a:r>
              <a:rPr lang="ja-JP" altLang="en-US" sz="1800" dirty="0">
                <a:solidFill>
                  <a:srgbClr val="000000"/>
                </a:solidFill>
                <a:latin typeface="游ゴシック" panose="020B0400000000000000" pitchFamily="50" charset="-128"/>
                <a:ea typeface="游ゴシック" panose="020B0400000000000000" pitchFamily="50" charset="-128"/>
              </a:rPr>
              <a:t>をしきれていない（例：契約範囲外のサービスの提供事例がある）</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lvl="0"/>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施設・事業所として、利用者や家族等と、サービスの提供範囲等に関する</a:t>
            </a:r>
            <a:r>
              <a:rPr lang="ja-JP" altLang="en-US" sz="1800" b="1" dirty="0">
                <a:solidFill>
                  <a:srgbClr val="C00000"/>
                </a:solidFill>
                <a:latin typeface="游ゴシック" panose="020B0400000000000000" pitchFamily="50" charset="-128"/>
                <a:ea typeface="游ゴシック" panose="020B0400000000000000" pitchFamily="50" charset="-128"/>
              </a:rPr>
              <a:t>すり合わせが不足</a:t>
            </a:r>
            <a:r>
              <a:rPr lang="ja-JP" altLang="en-US" sz="1800" dirty="0">
                <a:solidFill>
                  <a:srgbClr val="000000"/>
                </a:solidFill>
                <a:latin typeface="游ゴシック" panose="020B0400000000000000" pitchFamily="50" charset="-128"/>
                <a:ea typeface="游ゴシック" panose="020B0400000000000000" pitchFamily="50" charset="-128"/>
              </a:rPr>
              <a:t>している、サービスへの</a:t>
            </a:r>
            <a:r>
              <a:rPr lang="ja-JP" altLang="en-US" sz="1800" b="1" dirty="0">
                <a:solidFill>
                  <a:srgbClr val="C00000"/>
                </a:solidFill>
                <a:latin typeface="游ゴシック" panose="020B0400000000000000" pitchFamily="50" charset="-128"/>
                <a:ea typeface="游ゴシック" panose="020B0400000000000000" pitchFamily="50" charset="-128"/>
              </a:rPr>
              <a:t>期待に応えられていない</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サービスを提供する上での</a:t>
            </a:r>
            <a:r>
              <a:rPr lang="ja-JP" altLang="en-US" sz="1800" b="1" dirty="0">
                <a:solidFill>
                  <a:srgbClr val="C00000"/>
                </a:solidFill>
                <a:latin typeface="游ゴシック" panose="020B0400000000000000" pitchFamily="50" charset="-128"/>
                <a:ea typeface="游ゴシック" panose="020B0400000000000000" pitchFamily="50" charset="-128"/>
              </a:rPr>
              <a:t>規則やマナーに関する指導・教育ができていない</a:t>
            </a:r>
            <a:r>
              <a:rPr lang="ja-JP" altLang="en-US" sz="1800" dirty="0">
                <a:solidFill>
                  <a:srgbClr val="000000"/>
                </a:solidFill>
                <a:latin typeface="游ゴシック" panose="020B0400000000000000" pitchFamily="50" charset="-128"/>
                <a:ea typeface="游ゴシック" panose="020B0400000000000000" pitchFamily="50" charset="-128"/>
              </a:rPr>
              <a:t>（例：時間に遅刻する、社会人として</a:t>
            </a:r>
            <a:r>
              <a:rPr lang="en-US" altLang="ja-JP" sz="1800" dirty="0">
                <a:solidFill>
                  <a:srgbClr val="000000"/>
                </a:solidFill>
                <a:latin typeface="游ゴシック" panose="020B0400000000000000" pitchFamily="50" charset="-128"/>
                <a:ea typeface="游ゴシック" panose="020B0400000000000000" pitchFamily="50" charset="-128"/>
              </a:rPr>
              <a:t>TPO</a:t>
            </a:r>
            <a:r>
              <a:rPr lang="ja-JP" altLang="en-US" sz="1800" dirty="0">
                <a:solidFill>
                  <a:srgbClr val="000000"/>
                </a:solidFill>
                <a:latin typeface="游ゴシック" panose="020B0400000000000000" pitchFamily="50" charset="-128"/>
                <a:ea typeface="游ゴシック" panose="020B0400000000000000" pitchFamily="50" charset="-128"/>
              </a:rPr>
              <a:t>に合った服装をしていない）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個人情報の取り扱いに関する教育ができていない</a:t>
            </a:r>
            <a:r>
              <a:rPr lang="ja-JP" altLang="en-US" sz="1800" dirty="0">
                <a:solidFill>
                  <a:srgbClr val="000000"/>
                </a:solidFill>
                <a:latin typeface="游ゴシック" panose="020B0400000000000000" pitchFamily="50" charset="-128"/>
                <a:ea typeface="游ゴシック" panose="020B0400000000000000" pitchFamily="50" charset="-128"/>
              </a:rPr>
              <a:t>（例：職員が自身や他の職員の個人情報を不用意に伝えてしまう）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利用者や家族等からの</a:t>
            </a:r>
            <a:r>
              <a:rPr lang="ja-JP" altLang="en-US" sz="1800" b="1" dirty="0">
                <a:solidFill>
                  <a:srgbClr val="C00000"/>
                </a:solidFill>
                <a:latin typeface="游ゴシック" panose="020B0400000000000000" pitchFamily="50" charset="-128"/>
                <a:ea typeface="游ゴシック" panose="020B0400000000000000" pitchFamily="50" charset="-128"/>
              </a:rPr>
              <a:t>意見・要望・苦情等への対応（姿勢ややりとり）が不適切</a:t>
            </a:r>
            <a:r>
              <a:rPr lang="ja-JP" altLang="en-US" sz="1800" dirty="0">
                <a:solidFill>
                  <a:srgbClr val="000000"/>
                </a:solidFill>
                <a:latin typeface="游ゴシック" panose="020B0400000000000000" pitchFamily="50" charset="-128"/>
                <a:ea typeface="游ゴシック" panose="020B0400000000000000" pitchFamily="50" charset="-128"/>
              </a:rPr>
              <a:t>だった</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コミュニケーション不足等により利用者が言葉にできない</a:t>
            </a:r>
            <a:r>
              <a:rPr lang="ja-JP" altLang="en-US" sz="1800" b="1" dirty="0">
                <a:solidFill>
                  <a:srgbClr val="C00000"/>
                </a:solidFill>
                <a:latin typeface="游ゴシック" panose="020B0400000000000000" pitchFamily="50" charset="-128"/>
                <a:ea typeface="游ゴシック" panose="020B0400000000000000" pitchFamily="50" charset="-128"/>
              </a:rPr>
              <a:t>気持ちやニーズをくみ取れていない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84722"/>
            <a:ext cx="8137028"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サービス提供側（施設・事業所）の状況できっかけや原因になりうる事柄</a:t>
            </a:r>
          </a:p>
        </p:txBody>
      </p:sp>
    </p:spTree>
    <p:extLst>
      <p:ext uri="{BB962C8B-B14F-4D97-AF65-F5344CB8AC3E}">
        <p14:creationId xmlns:p14="http://schemas.microsoft.com/office/powerpoint/2010/main" val="352628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16496" y="918245"/>
            <a:ext cx="9145016"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チェック項目②：</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介護保険制度に基づくサービスの提供範囲や</a:t>
            </a:r>
            <a:r>
              <a:rPr lang="ja-JP" altLang="ja-JP" dirty="0">
                <a:latin typeface="游ゴシック" panose="020B0400000000000000" pitchFamily="50" charset="-128"/>
                <a:ea typeface="游ゴシック" panose="020B0400000000000000" pitchFamily="50" charset="-128"/>
              </a:rPr>
              <a:t>契約書・重要事項説明書の内容（</a:t>
            </a:r>
            <a:r>
              <a:rPr lang="ja-JP" altLang="en-US" dirty="0">
                <a:latin typeface="游ゴシック" panose="020B0400000000000000" pitchFamily="50" charset="-128"/>
                <a:ea typeface="游ゴシック" panose="020B0400000000000000" pitchFamily="50" charset="-128"/>
              </a:rPr>
              <a:t>サービスの提供範囲の他、</a:t>
            </a:r>
            <a:r>
              <a:rPr lang="ja-JP" altLang="ja-JP" dirty="0">
                <a:latin typeface="游ゴシック" panose="020B0400000000000000" pitchFamily="50" charset="-128"/>
                <a:ea typeface="游ゴシック" panose="020B0400000000000000" pitchFamily="50" charset="-128"/>
              </a:rPr>
              <a:t>ハラスメントに関わる事項を含む）</a:t>
            </a:r>
            <a:r>
              <a:rPr lang="ja-JP" altLang="en-US" dirty="0">
                <a:latin typeface="游ゴシック" panose="020B0400000000000000" pitchFamily="50" charset="-128"/>
                <a:ea typeface="游ゴシック" panose="020B0400000000000000" pitchFamily="50" charset="-128"/>
              </a:rPr>
              <a:t>を知っていますか。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348880"/>
            <a:ext cx="9045848" cy="3817705"/>
            <a:chOff x="407652" y="1014417"/>
            <a:chExt cx="9045848" cy="4464663"/>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5"/>
              <a:ext cx="9001000" cy="424632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契約書、重要事項説明書の内容をよく確認し、利用者に提供できるサービスの範囲を理解することが大切</a:t>
              </a:r>
              <a:r>
                <a:rPr lang="ja-JP" altLang="en-US" sz="1800" dirty="0">
                  <a:solidFill>
                    <a:schemeClr val="tx1"/>
                  </a:solidFill>
                  <a:latin typeface="游ゴシック" panose="020B0400000000000000" pitchFamily="50" charset="-128"/>
                  <a:ea typeface="游ゴシック" panose="020B0400000000000000" pitchFamily="50" charset="-128"/>
                </a:rPr>
                <a:t>です。</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提供サービスに対する説明不足、利用者や家族等の理解不足が、ハラスメントにつながる場合があります。契約書・重要事項説明書の内容で</a:t>
              </a:r>
              <a:r>
                <a:rPr lang="ja-JP" altLang="en-US" sz="1800" b="1" dirty="0">
                  <a:solidFill>
                    <a:srgbClr val="C00000"/>
                  </a:solidFill>
                  <a:latin typeface="游ゴシック" panose="020B0400000000000000" pitchFamily="50" charset="-128"/>
                  <a:ea typeface="游ゴシック" panose="020B0400000000000000" pitchFamily="50" charset="-128"/>
                </a:rPr>
                <a:t>不明点がある場合は、必ず上長に聞いてください。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15" name="図 14">
            <a:extLst>
              <a:ext uri="{FF2B5EF4-FFF2-40B4-BE49-F238E27FC236}">
                <a16:creationId xmlns:a16="http://schemas.microsoft.com/office/drawing/2014/main" id="{AA201B51-A656-4690-9B5F-D193A83F34F5}"/>
              </a:ext>
            </a:extLst>
          </p:cNvPr>
          <p:cNvPicPr>
            <a:picLocks noChangeAspect="1"/>
          </p:cNvPicPr>
          <p:nvPr/>
        </p:nvPicPr>
        <p:blipFill>
          <a:blip r:embed="rId3"/>
          <a:stretch>
            <a:fillRect/>
          </a:stretch>
        </p:blipFill>
        <p:spPr>
          <a:xfrm>
            <a:off x="7737249" y="4501743"/>
            <a:ext cx="1625522" cy="1625522"/>
          </a:xfrm>
          <a:prstGeom prst="rect">
            <a:avLst/>
          </a:prstGeom>
        </p:spPr>
      </p:pic>
    </p:spTree>
    <p:extLst>
      <p:ext uri="{BB962C8B-B14F-4D97-AF65-F5344CB8AC3E}">
        <p14:creationId xmlns:p14="http://schemas.microsoft.com/office/powerpoint/2010/main" val="329207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2292" y="922662"/>
            <a:ext cx="917922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チェック項目③：</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サービス提供に係る施設・事業所の各種規程やマニュアルの内容を知っていますか。</a:t>
            </a:r>
            <a:endParaRPr lang="en-US" altLang="ja-JP" dirty="0">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60847"/>
            <a:ext cx="9045848" cy="4392489"/>
            <a:chOff x="407652" y="1014417"/>
            <a:chExt cx="9045848" cy="439248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17415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施設・事業所のサービス提供に係る各種規程やマニュアルは、サービスを提供する前に必ず確認してください。</a:t>
              </a:r>
            </a:p>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各種規程やマニュアルに分からないことがある場合は、必ず上長に確認してください。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97247" cy="438555"/>
              <a:chOff x="299640" y="2634597"/>
              <a:chExt cx="109724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6353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4380A3D6-C5F1-4C1D-9DD2-905D78F860EF}"/>
              </a:ext>
            </a:extLst>
          </p:cNvPr>
          <p:cNvGrpSpPr/>
          <p:nvPr/>
        </p:nvGrpSpPr>
        <p:grpSpPr>
          <a:xfrm>
            <a:off x="615372" y="4208688"/>
            <a:ext cx="3240484" cy="1403322"/>
            <a:chOff x="453886" y="3970283"/>
            <a:chExt cx="4511645" cy="1403322"/>
          </a:xfrm>
          <a:solidFill>
            <a:srgbClr val="E5F3F6"/>
          </a:solidFill>
        </p:grpSpPr>
        <p:sp>
          <p:nvSpPr>
            <p:cNvPr id="16" name="思考の吹き出し: 雲形 15">
              <a:extLst>
                <a:ext uri="{FF2B5EF4-FFF2-40B4-BE49-F238E27FC236}">
                  <a16:creationId xmlns:a16="http://schemas.microsoft.com/office/drawing/2014/main" id="{0147A788-BFDE-46B7-9DE5-FE1C0058CEEC}"/>
                </a:ext>
              </a:extLst>
            </p:cNvPr>
            <p:cNvSpPr/>
            <p:nvPr/>
          </p:nvSpPr>
          <p:spPr>
            <a:xfrm>
              <a:off x="453886" y="3970283"/>
              <a:ext cx="4511645" cy="1403322"/>
            </a:xfrm>
            <a:prstGeom prst="cloudCallout">
              <a:avLst>
                <a:gd name="adj1" fmla="val 43157"/>
                <a:gd name="adj2" fmla="val 6395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05295EAE-7372-4CEF-AC4E-89C04E334C12}"/>
                </a:ext>
              </a:extLst>
            </p:cNvPr>
            <p:cNvSpPr/>
            <p:nvPr/>
          </p:nvSpPr>
          <p:spPr>
            <a:xfrm>
              <a:off x="1055588" y="4293485"/>
              <a:ext cx="3308413" cy="646331"/>
            </a:xfrm>
            <a:prstGeom prst="rect">
              <a:avLst/>
            </a:prstGeom>
            <a:grp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分かったつもりに</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なっていないかな</a:t>
              </a:r>
              <a:r>
                <a:rPr lang="en-US" altLang="ja-JP" sz="1800" dirty="0">
                  <a:latin typeface="游ゴシック" panose="020B0400000000000000" pitchFamily="50" charset="-128"/>
                  <a:ea typeface="游ゴシック" panose="020B0400000000000000" pitchFamily="50" charset="-128"/>
                </a:rPr>
                <a:t>…</a:t>
              </a:r>
              <a:endParaRPr lang="ja-JP" altLang="en-US" sz="1800" dirty="0">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id="{48FCB1FD-A4B7-4805-A011-EA349A8FA867}"/>
              </a:ext>
            </a:extLst>
          </p:cNvPr>
          <p:cNvGrpSpPr/>
          <p:nvPr/>
        </p:nvGrpSpPr>
        <p:grpSpPr>
          <a:xfrm>
            <a:off x="5973176" y="4149079"/>
            <a:ext cx="3240484" cy="1403322"/>
            <a:chOff x="453886" y="3970283"/>
            <a:chExt cx="4511645" cy="1403322"/>
          </a:xfrm>
          <a:solidFill>
            <a:srgbClr val="E5F3F6"/>
          </a:solidFill>
        </p:grpSpPr>
        <p:sp>
          <p:nvSpPr>
            <p:cNvPr id="27" name="思考の吹き出し: 雲形 26">
              <a:extLst>
                <a:ext uri="{FF2B5EF4-FFF2-40B4-BE49-F238E27FC236}">
                  <a16:creationId xmlns:a16="http://schemas.microsoft.com/office/drawing/2014/main" id="{3064D6CB-EDC6-436D-9E9C-1E9D816AFB75}"/>
                </a:ext>
              </a:extLst>
            </p:cNvPr>
            <p:cNvSpPr/>
            <p:nvPr/>
          </p:nvSpPr>
          <p:spPr>
            <a:xfrm>
              <a:off x="453886" y="3970283"/>
              <a:ext cx="4511645" cy="1403322"/>
            </a:xfrm>
            <a:prstGeom prst="cloudCallout">
              <a:avLst>
                <a:gd name="adj1" fmla="val -46247"/>
                <a:gd name="adj2" fmla="val 64596"/>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789B34ED-B28C-44D2-9DE5-041956BF1842}"/>
                </a:ext>
              </a:extLst>
            </p:cNvPr>
            <p:cNvSpPr/>
            <p:nvPr/>
          </p:nvSpPr>
          <p:spPr>
            <a:xfrm>
              <a:off x="1055588" y="4293485"/>
              <a:ext cx="3627993" cy="646331"/>
            </a:xfrm>
            <a:prstGeom prst="rect">
              <a:avLst/>
            </a:prstGeom>
            <a:grp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最近読んでいないからもう一度見てみよう</a:t>
              </a:r>
            </a:p>
          </p:txBody>
        </p:sp>
      </p:grpSp>
      <p:pic>
        <p:nvPicPr>
          <p:cNvPr id="4" name="図 3">
            <a:extLst>
              <a:ext uri="{FF2B5EF4-FFF2-40B4-BE49-F238E27FC236}">
                <a16:creationId xmlns:a16="http://schemas.microsoft.com/office/drawing/2014/main" id="{91767190-B04A-4299-B29D-F8734D5678FB}"/>
              </a:ext>
            </a:extLst>
          </p:cNvPr>
          <p:cNvPicPr>
            <a:picLocks noChangeAspect="1"/>
          </p:cNvPicPr>
          <p:nvPr/>
        </p:nvPicPr>
        <p:blipFill>
          <a:blip r:embed="rId3"/>
          <a:stretch>
            <a:fillRect/>
          </a:stretch>
        </p:blipFill>
        <p:spPr>
          <a:xfrm>
            <a:off x="4821103" y="5279096"/>
            <a:ext cx="1068073" cy="957583"/>
          </a:xfrm>
          <a:prstGeom prst="rect">
            <a:avLst/>
          </a:prstGeom>
        </p:spPr>
      </p:pic>
      <p:pic>
        <p:nvPicPr>
          <p:cNvPr id="5" name="図 4">
            <a:extLst>
              <a:ext uri="{FF2B5EF4-FFF2-40B4-BE49-F238E27FC236}">
                <a16:creationId xmlns:a16="http://schemas.microsoft.com/office/drawing/2014/main" id="{3F21F942-C98F-438C-9FE9-BCEC4903936C}"/>
              </a:ext>
            </a:extLst>
          </p:cNvPr>
          <p:cNvPicPr>
            <a:picLocks noChangeAspect="1"/>
          </p:cNvPicPr>
          <p:nvPr/>
        </p:nvPicPr>
        <p:blipFill>
          <a:blip r:embed="rId4"/>
          <a:stretch>
            <a:fillRect/>
          </a:stretch>
        </p:blipFill>
        <p:spPr>
          <a:xfrm>
            <a:off x="3795808" y="5304248"/>
            <a:ext cx="874715" cy="920753"/>
          </a:xfrm>
          <a:prstGeom prst="rect">
            <a:avLst/>
          </a:prstGeom>
        </p:spPr>
      </p:pic>
    </p:spTree>
    <p:extLst>
      <p:ext uri="{BB962C8B-B14F-4D97-AF65-F5344CB8AC3E}">
        <p14:creationId xmlns:p14="http://schemas.microsoft.com/office/powerpoint/2010/main" val="362883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lstStyle/>
          <a:p>
            <a:r>
              <a:rPr lang="ja-JP" altLang="en-US" dirty="0">
                <a:latin typeface="游ゴシック" panose="020B0400000000000000" pitchFamily="50" charset="-128"/>
                <a:ea typeface="游ゴシック" panose="020B0400000000000000" pitchFamily="50" charset="-128"/>
              </a:rPr>
              <a:t>手引きの目的等</a:t>
            </a:r>
          </a:p>
        </p:txBody>
      </p:sp>
    </p:spTree>
    <p:extLst>
      <p:ext uri="{BB962C8B-B14F-4D97-AF65-F5344CB8AC3E}">
        <p14:creationId xmlns:p14="http://schemas.microsoft.com/office/powerpoint/2010/main" val="94065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r>
              <a:rPr lang="ja-JP" altLang="en-US"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810"/>
            <a:ext cx="9086400"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チェック項目④：</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適切なケアを行うために必要な、利用者の諸情報を知っていますか。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54218" y="1845543"/>
            <a:ext cx="9045848" cy="4571713"/>
            <a:chOff x="407652" y="1014417"/>
            <a:chExt cx="9045848" cy="4571713"/>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5"/>
              <a:ext cx="9001000" cy="435337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アセスメントシートやケアプランの確認、ケアマネジャーからの情報収集等により、利用者の健康状態（病歴・疾病の有無等）や生活の状況、ケアに対する意向や注意点を確認しましょう。</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認知症等の症状や疾患がある場合は、具体的な症状やケアの方法について、分からないことがないか、確認しましょう。</a:t>
              </a:r>
            </a:p>
            <a:p>
              <a:pPr marL="342900" indent="-342900">
                <a:spcBef>
                  <a:spcPts val="6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rPr>
                <a:t>生活や心身の状況は日々変わるので、サービスを開始した後も利用者の観察や聞き取りを継続してください。</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104298" cy="438555"/>
              <a:chOff x="299640" y="2634597"/>
              <a:chExt cx="1104298"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70590"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15" name="グループ化 14">
            <a:extLst>
              <a:ext uri="{FF2B5EF4-FFF2-40B4-BE49-F238E27FC236}">
                <a16:creationId xmlns:a16="http://schemas.microsoft.com/office/drawing/2014/main" id="{224494B0-CECC-4CCD-8B58-E42E5DA8E7FC}"/>
              </a:ext>
            </a:extLst>
          </p:cNvPr>
          <p:cNvGrpSpPr/>
          <p:nvPr/>
        </p:nvGrpSpPr>
        <p:grpSpPr>
          <a:xfrm>
            <a:off x="582819" y="4573902"/>
            <a:ext cx="6314398" cy="1588299"/>
            <a:chOff x="579062" y="3556702"/>
            <a:chExt cx="5518399" cy="1800594"/>
          </a:xfrm>
          <a:solidFill>
            <a:srgbClr val="E5F3F6"/>
          </a:solidFill>
        </p:grpSpPr>
        <p:sp>
          <p:nvSpPr>
            <p:cNvPr id="16" name="思考の吹き出し: 雲形 15">
              <a:extLst>
                <a:ext uri="{FF2B5EF4-FFF2-40B4-BE49-F238E27FC236}">
                  <a16:creationId xmlns:a16="http://schemas.microsoft.com/office/drawing/2014/main" id="{3B258744-0D10-4DC6-A002-033E1BF809B5}"/>
                </a:ext>
              </a:extLst>
            </p:cNvPr>
            <p:cNvSpPr/>
            <p:nvPr/>
          </p:nvSpPr>
          <p:spPr>
            <a:xfrm>
              <a:off x="579062" y="3556702"/>
              <a:ext cx="5518399" cy="1800594"/>
            </a:xfrm>
            <a:prstGeom prst="cloudCallout">
              <a:avLst>
                <a:gd name="adj1" fmla="val 48452"/>
                <a:gd name="adj2" fmla="val 41407"/>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B694213C-294A-4E15-BD75-EDF50717B26B}"/>
                </a:ext>
              </a:extLst>
            </p:cNvPr>
            <p:cNvSpPr/>
            <p:nvPr/>
          </p:nvSpPr>
          <p:spPr>
            <a:xfrm>
              <a:off x="1172370" y="3933626"/>
              <a:ext cx="4629007" cy="1046744"/>
            </a:xfrm>
            <a:prstGeom prst="rect">
              <a:avLst/>
            </a:prstGeom>
            <a:noFill/>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少しでも気になることや分からないことがあれば</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上長、経験豊富な先輩職員、ケアマネジャー、</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主治医等に相談、情報を共有しましょう。</a:t>
              </a:r>
              <a:endParaRPr lang="en-US" altLang="ja-JP" sz="1800" dirty="0">
                <a:latin typeface="游ゴシック" panose="020B0400000000000000" pitchFamily="50" charset="-128"/>
                <a:ea typeface="游ゴシック" panose="020B0400000000000000" pitchFamily="50" charset="-128"/>
              </a:endParaRPr>
            </a:p>
          </p:txBody>
        </p:sp>
      </p:grpSp>
      <p:pic>
        <p:nvPicPr>
          <p:cNvPr id="2" name="図 1">
            <a:extLst>
              <a:ext uri="{FF2B5EF4-FFF2-40B4-BE49-F238E27FC236}">
                <a16:creationId xmlns:a16="http://schemas.microsoft.com/office/drawing/2014/main" id="{3113DE23-D86E-4FBE-B6A8-765AEFB6AE03}"/>
              </a:ext>
            </a:extLst>
          </p:cNvPr>
          <p:cNvPicPr>
            <a:picLocks noChangeAspect="1"/>
          </p:cNvPicPr>
          <p:nvPr/>
        </p:nvPicPr>
        <p:blipFill>
          <a:blip r:embed="rId3"/>
          <a:stretch>
            <a:fillRect/>
          </a:stretch>
        </p:blipFill>
        <p:spPr>
          <a:xfrm>
            <a:off x="7421065" y="5226238"/>
            <a:ext cx="1902117" cy="1072989"/>
          </a:xfrm>
          <a:prstGeom prst="rect">
            <a:avLst/>
          </a:prstGeom>
        </p:spPr>
      </p:pic>
    </p:spTree>
    <p:extLst>
      <p:ext uri="{BB962C8B-B14F-4D97-AF65-F5344CB8AC3E}">
        <p14:creationId xmlns:p14="http://schemas.microsoft.com/office/powerpoint/2010/main" val="4192175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latin typeface="游ゴシック" panose="020B0400000000000000" pitchFamily="50" charset="-128"/>
                <a:ea typeface="游ゴシック" panose="020B0400000000000000" pitchFamily="50" charset="-128"/>
              </a:rPr>
            </a:br>
            <a:r>
              <a:rPr lang="ja-JP" altLang="en-US" dirty="0">
                <a:solidFill>
                  <a:srgbClr val="000000"/>
                </a:solidFill>
                <a:latin typeface="游ゴシック" panose="020B0400000000000000" pitchFamily="50" charset="-128"/>
                <a:ea typeface="游ゴシック" panose="020B0400000000000000" pitchFamily="50" charset="-128"/>
              </a:rPr>
              <a:t>サービスを提供する前の</a:t>
            </a:r>
            <a:r>
              <a:rPr lang="ja-JP" altLang="ja-JP" dirty="0">
                <a:solidFill>
                  <a:srgbClr val="000000"/>
                </a:solidFill>
                <a:latin typeface="游ゴシック" panose="020B0400000000000000" pitchFamily="50" charset="-128"/>
                <a:ea typeface="游ゴシック" panose="020B0400000000000000" pitchFamily="50" charset="-128"/>
              </a:rPr>
              <a:t>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5099" y="928552"/>
            <a:ext cx="9248421"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チェック項目⑤：</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適切なケアを行うために必要な、利用者の家族等に係る情報の収集に努めていますか。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26814"/>
            <a:ext cx="9045848" cy="4426522"/>
            <a:chOff x="407652" y="1014417"/>
            <a:chExt cx="9045848" cy="442652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20818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家族等の生活状況や心身の健康状態が、利用者の心身の状態に影響することがあります。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アセスメントシートやケアマネジャーからの情報収集等により、家族等が抱える状況（介護の状況を含めた生活の様子、病歴・疾病の有無等）やケアに対する意向の把握に努めてください。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20" name="グループ化 19">
            <a:extLst>
              <a:ext uri="{FF2B5EF4-FFF2-40B4-BE49-F238E27FC236}">
                <a16:creationId xmlns:a16="http://schemas.microsoft.com/office/drawing/2014/main" id="{754FE572-0D9B-40CB-9800-400622034E56}"/>
              </a:ext>
            </a:extLst>
          </p:cNvPr>
          <p:cNvGrpSpPr/>
          <p:nvPr/>
        </p:nvGrpSpPr>
        <p:grpSpPr>
          <a:xfrm>
            <a:off x="632778" y="4186335"/>
            <a:ext cx="6295398" cy="1872602"/>
            <a:chOff x="23474" y="3717426"/>
            <a:chExt cx="5835492" cy="1872602"/>
          </a:xfrm>
        </p:grpSpPr>
        <p:sp>
          <p:nvSpPr>
            <p:cNvPr id="21" name="思考の吹き出し: 雲形 20">
              <a:extLst>
                <a:ext uri="{FF2B5EF4-FFF2-40B4-BE49-F238E27FC236}">
                  <a16:creationId xmlns:a16="http://schemas.microsoft.com/office/drawing/2014/main" id="{915E1678-5676-4D5C-91D7-95335F1C91E8}"/>
                </a:ext>
              </a:extLst>
            </p:cNvPr>
            <p:cNvSpPr/>
            <p:nvPr/>
          </p:nvSpPr>
          <p:spPr>
            <a:xfrm>
              <a:off x="23474" y="3717426"/>
              <a:ext cx="5835492" cy="1872602"/>
            </a:xfrm>
            <a:prstGeom prst="cloudCallout">
              <a:avLst>
                <a:gd name="adj1" fmla="val 53008"/>
                <a:gd name="adj2" fmla="val 35865"/>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DCFCB8D6-902C-4451-A590-63AD8B8197F9}"/>
                </a:ext>
              </a:extLst>
            </p:cNvPr>
            <p:cNvSpPr/>
            <p:nvPr/>
          </p:nvSpPr>
          <p:spPr>
            <a:xfrm>
              <a:off x="591611" y="4192062"/>
              <a:ext cx="4849479" cy="923330"/>
            </a:xfrm>
            <a:prstGeom prst="rect">
              <a:avLst/>
            </a:prstGeom>
          </p:spPr>
          <p:txBody>
            <a:bodyPr wrap="square">
              <a:spAutoFit/>
            </a:bodyPr>
            <a:lstStyle/>
            <a:p>
              <a:r>
                <a:rPr lang="ja-JP" altLang="en-US" sz="1800" dirty="0">
                  <a:latin typeface="游ゴシック" panose="020B0400000000000000" pitchFamily="50" charset="-128"/>
                  <a:ea typeface="游ゴシック" panose="020B0400000000000000" pitchFamily="50" charset="-128"/>
                </a:rPr>
                <a:t>少しでも気になることや分からないことがあれば、上長、経験豊富な先輩職員、ケアマネジャー、</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主治医等に相談、情報を共有しましょう。</a:t>
              </a:r>
              <a:endParaRPr lang="en-US" altLang="ja-JP" sz="1800" dirty="0">
                <a:latin typeface="游ゴシック" panose="020B0400000000000000" pitchFamily="50" charset="-128"/>
                <a:ea typeface="游ゴシック" panose="020B0400000000000000" pitchFamily="50" charset="-128"/>
              </a:endParaRPr>
            </a:p>
          </p:txBody>
        </p:sp>
      </p:grpSp>
      <p:pic>
        <p:nvPicPr>
          <p:cNvPr id="72" name="図 71">
            <a:extLst>
              <a:ext uri="{FF2B5EF4-FFF2-40B4-BE49-F238E27FC236}">
                <a16:creationId xmlns:a16="http://schemas.microsoft.com/office/drawing/2014/main" id="{8EF8A539-C64B-4679-9D40-79237FD0AE71}"/>
              </a:ext>
            </a:extLst>
          </p:cNvPr>
          <p:cNvPicPr>
            <a:picLocks noChangeAspect="1"/>
          </p:cNvPicPr>
          <p:nvPr/>
        </p:nvPicPr>
        <p:blipFill>
          <a:blip r:embed="rId3"/>
          <a:stretch>
            <a:fillRect/>
          </a:stretch>
        </p:blipFill>
        <p:spPr>
          <a:xfrm>
            <a:off x="7337222" y="5157192"/>
            <a:ext cx="1902117" cy="1072989"/>
          </a:xfrm>
          <a:prstGeom prst="rect">
            <a:avLst/>
          </a:prstGeom>
        </p:spPr>
      </p:pic>
    </p:spTree>
    <p:extLst>
      <p:ext uri="{BB962C8B-B14F-4D97-AF65-F5344CB8AC3E}">
        <p14:creationId xmlns:p14="http://schemas.microsoft.com/office/powerpoint/2010/main" val="43601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BA86BFA-71EB-4752-A252-49465F1AF20B}"/>
              </a:ext>
            </a:extLst>
          </p:cNvPr>
          <p:cNvSpPr>
            <a:spLocks noGrp="1"/>
          </p:cNvSpPr>
          <p:nvPr>
            <p:ph type="title"/>
          </p:nvPr>
        </p:nvSpPr>
        <p:spPr>
          <a:xfrm>
            <a:off x="410400" y="2782800"/>
            <a:ext cx="9086400" cy="648000"/>
          </a:xfrm>
        </p:spPr>
        <p:txBody>
          <a:bodyPr>
            <a:normAutofit fontScale="90000"/>
          </a:bodyPr>
          <a:lstStyle/>
          <a:p>
            <a:r>
              <a:rPr lang="en-US" altLang="ja-JP" sz="1800" dirty="0">
                <a:solidFill>
                  <a:srgbClr val="000000"/>
                </a:solidFill>
                <a:latin typeface="游ゴシック" panose="020B0400000000000000" pitchFamily="50" charset="-128"/>
                <a:ea typeface="游ゴシック" panose="020B0400000000000000" pitchFamily="50" charset="-128"/>
              </a:rPr>
              <a:t>3</a:t>
            </a:r>
            <a:r>
              <a:rPr lang="ja-JP" altLang="en-US" sz="1800" dirty="0" err="1">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　</a:t>
            </a:r>
            <a:r>
              <a:rPr lang="ja-JP" altLang="ja-JP" sz="1800" dirty="0">
                <a:solidFill>
                  <a:srgbClr val="000000"/>
                </a:solidFill>
                <a:latin typeface="游ゴシック" panose="020B0400000000000000" pitchFamily="50" charset="-128"/>
                <a:ea typeface="游ゴシック" panose="020B0400000000000000" pitchFamily="50" charset="-128"/>
              </a:rPr>
              <a:t>ハラスメント予防</a:t>
            </a:r>
            <a:r>
              <a:rPr lang="ja-JP" altLang="en-US" sz="1800" dirty="0">
                <a:solidFill>
                  <a:srgbClr val="000000"/>
                </a:solidFill>
                <a:latin typeface="游ゴシック" panose="020B0400000000000000" pitchFamily="50" charset="-128"/>
                <a:ea typeface="游ゴシック" panose="020B0400000000000000" pitchFamily="50" charset="-128"/>
              </a:rPr>
              <a:t>・対策</a:t>
            </a:r>
            <a:r>
              <a:rPr lang="ja-JP" altLang="ja-JP" sz="1800" dirty="0">
                <a:solidFill>
                  <a:srgbClr val="000000"/>
                </a:solidFill>
                <a:latin typeface="游ゴシック" panose="020B0400000000000000" pitchFamily="50" charset="-128"/>
                <a:ea typeface="游ゴシック" panose="020B0400000000000000" pitchFamily="50" charset="-128"/>
              </a:rPr>
              <a:t>のために職員の皆</a:t>
            </a:r>
            <a:r>
              <a:rPr lang="ja-JP" altLang="en-US" sz="1800" dirty="0">
                <a:solidFill>
                  <a:srgbClr val="000000"/>
                </a:solidFill>
                <a:latin typeface="游ゴシック" panose="020B0400000000000000" pitchFamily="50" charset="-128"/>
                <a:ea typeface="游ゴシック" panose="020B0400000000000000" pitchFamily="50" charset="-128"/>
              </a:rPr>
              <a:t>さんができること</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dirty="0">
                <a:solidFill>
                  <a:srgbClr val="000000"/>
                </a:solidFill>
                <a:latin typeface="游ゴシック" panose="020B0400000000000000" pitchFamily="50" charset="-128"/>
                <a:ea typeface="游ゴシック" panose="020B0400000000000000" pitchFamily="50" charset="-128"/>
              </a:rPr>
              <a:t>サービス</a:t>
            </a:r>
            <a:r>
              <a:rPr lang="ja-JP" altLang="en-US" dirty="0">
                <a:solidFill>
                  <a:srgbClr val="000000"/>
                </a:solidFill>
                <a:latin typeface="游ゴシック" panose="020B0400000000000000" pitchFamily="50" charset="-128"/>
                <a:ea typeface="游ゴシック" panose="020B0400000000000000" pitchFamily="50" charset="-128"/>
              </a:rPr>
              <a:t>を提供する時のチェック項目</a:t>
            </a:r>
            <a:endParaRPr kumimoji="1" lang="ja-JP" altLang="en-US"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01365B6F-6EEA-47D7-967A-C56507E6E946}"/>
              </a:ext>
            </a:extLst>
          </p:cNvPr>
          <p:cNvSpPr txBox="1">
            <a:spLocks/>
          </p:cNvSpPr>
          <p:nvPr/>
        </p:nvSpPr>
        <p:spPr>
          <a:xfrm>
            <a:off x="632520" y="3501008"/>
            <a:ext cx="8568952" cy="30777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dirty="0">
                <a:latin typeface="游ゴシック" panose="020B0400000000000000" pitchFamily="50" charset="-128"/>
                <a:ea typeface="游ゴシック" panose="020B0400000000000000" pitchFamily="50" charset="-128"/>
              </a:rPr>
              <a:t>（ケアの担当になった後、ケアを行う時に確認すべきこと）</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74209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85223" y="906171"/>
            <a:ext cx="9104281"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チェック項目⑥：</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利用者や家族等に対して、相手を尊重しつつケアを行うこと、今までの生活をできるだけ続けられるように自立支援を意識することなど、基本的な対応方法を常に心がけていますか。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348880"/>
            <a:ext cx="9045848" cy="4176464"/>
            <a:chOff x="407652" y="1014417"/>
            <a:chExt cx="9045848" cy="411223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9389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ハラスメントの予防・対策では、</a:t>
              </a:r>
              <a:r>
                <a:rPr lang="ja-JP" altLang="en-US" sz="1800" b="1" dirty="0">
                  <a:solidFill>
                    <a:srgbClr val="C00000"/>
                  </a:solidFill>
                  <a:latin typeface="游ゴシック" panose="020B0400000000000000" pitchFamily="50" charset="-128"/>
                  <a:ea typeface="游ゴシック" panose="020B0400000000000000" pitchFamily="50" charset="-128"/>
                </a:rPr>
                <a:t>利用者や家族等と信頼関係を築くこと、質の高いサービスを提供することが前提</a:t>
              </a:r>
              <a:r>
                <a:rPr lang="ja-JP" altLang="en-US" sz="1800" dirty="0">
                  <a:solidFill>
                    <a:srgbClr val="000000"/>
                  </a:solidFill>
                  <a:latin typeface="游ゴシック" panose="020B0400000000000000" pitchFamily="50" charset="-128"/>
                  <a:ea typeface="游ゴシック" panose="020B0400000000000000" pitchFamily="50" charset="-128"/>
                </a:rPr>
                <a:t>となります。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利用者や家族等が安心してサービスを受けられるような取組が、ハラスメントを含めた様々なトラブルの防止にもつながります。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
        <p:nvSpPr>
          <p:cNvPr id="21" name="四角形: 角を丸くする 20">
            <a:extLst>
              <a:ext uri="{FF2B5EF4-FFF2-40B4-BE49-F238E27FC236}">
                <a16:creationId xmlns:a16="http://schemas.microsoft.com/office/drawing/2014/main" id="{A4B55512-5B50-4B22-A07B-61134F88BC99}"/>
              </a:ext>
            </a:extLst>
          </p:cNvPr>
          <p:cNvSpPr/>
          <p:nvPr/>
        </p:nvSpPr>
        <p:spPr>
          <a:xfrm>
            <a:off x="640115" y="5743627"/>
            <a:ext cx="2520000" cy="646986"/>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適切なケア技術の</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習得・技能向上</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2" name="四角形: 角を丸くする 21">
            <a:extLst>
              <a:ext uri="{FF2B5EF4-FFF2-40B4-BE49-F238E27FC236}">
                <a16:creationId xmlns:a16="http://schemas.microsoft.com/office/drawing/2014/main" id="{69902372-65B9-4BEE-8460-107ABFD59D35}"/>
              </a:ext>
            </a:extLst>
          </p:cNvPr>
          <p:cNvSpPr/>
          <p:nvPr/>
        </p:nvSpPr>
        <p:spPr>
          <a:xfrm>
            <a:off x="6537456" y="5743627"/>
            <a:ext cx="2520000" cy="625268"/>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個別ケースのケアや</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対応の検証</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294F8409-2668-49D8-9B90-BA55016537A5}"/>
              </a:ext>
            </a:extLst>
          </p:cNvPr>
          <p:cNvSpPr/>
          <p:nvPr/>
        </p:nvSpPr>
        <p:spPr>
          <a:xfrm>
            <a:off x="3408786" y="5743627"/>
            <a:ext cx="2880000" cy="625268"/>
          </a:xfrm>
          <a:prstGeom prst="roundRect">
            <a:avLst/>
          </a:prstGeom>
          <a:ln w="3175">
            <a:solidFill>
              <a:schemeClr val="tx1"/>
            </a:solidFill>
            <a:prstDash val="sysDash"/>
          </a:ln>
        </p:spPr>
        <p:txBody>
          <a:bodyPr wrap="square" lIns="36000" tIns="36000" rIns="36000" bIns="36000">
            <a:spAutoFit/>
          </a:bodyPr>
          <a:lstStyle/>
          <a:p>
            <a:pPr lvl="0" algn="ctr"/>
            <a:r>
              <a:rPr lang="ja-JP" altLang="en-US" sz="1600" dirty="0">
                <a:solidFill>
                  <a:srgbClr val="000000"/>
                </a:solidFill>
                <a:latin typeface="游ゴシック" panose="020B0400000000000000" pitchFamily="50" charset="-128"/>
                <a:ea typeface="游ゴシック" panose="020B0400000000000000" pitchFamily="50" charset="-128"/>
              </a:rPr>
              <a:t>疾病や障害、家族の介護負担（ストレス）等に関する学習</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38C6AF14-D4C6-4529-B7BA-F4C91FB05C65}"/>
              </a:ext>
            </a:extLst>
          </p:cNvPr>
          <p:cNvGrpSpPr/>
          <p:nvPr/>
        </p:nvGrpSpPr>
        <p:grpSpPr>
          <a:xfrm>
            <a:off x="4130459" y="4419159"/>
            <a:ext cx="1508125" cy="1152525"/>
            <a:chOff x="4091247" y="4163610"/>
            <a:chExt cx="1508125" cy="1152525"/>
          </a:xfrm>
        </p:grpSpPr>
        <p:grpSp>
          <p:nvGrpSpPr>
            <p:cNvPr id="108" name="Group 108">
              <a:extLst>
                <a:ext uri="{FF2B5EF4-FFF2-40B4-BE49-F238E27FC236}">
                  <a16:creationId xmlns:a16="http://schemas.microsoft.com/office/drawing/2014/main" id="{300A16A2-3342-443C-A5AB-590F6D74D357}"/>
                </a:ext>
              </a:extLst>
            </p:cNvPr>
            <p:cNvGrpSpPr>
              <a:grpSpLocks/>
            </p:cNvGrpSpPr>
            <p:nvPr/>
          </p:nvGrpSpPr>
          <p:grpSpPr bwMode="auto">
            <a:xfrm>
              <a:off x="4091247" y="4163610"/>
              <a:ext cx="1508125" cy="1152525"/>
              <a:chOff x="5070" y="1661"/>
              <a:chExt cx="950" cy="726"/>
            </a:xfrm>
          </p:grpSpPr>
          <p:grpSp>
            <p:nvGrpSpPr>
              <p:cNvPr id="109" name="Group 109">
                <a:extLst>
                  <a:ext uri="{FF2B5EF4-FFF2-40B4-BE49-F238E27FC236}">
                    <a16:creationId xmlns:a16="http://schemas.microsoft.com/office/drawing/2014/main" id="{644C53C1-24DC-48A5-8316-24656C2D8625}"/>
                  </a:ext>
                </a:extLst>
              </p:cNvPr>
              <p:cNvGrpSpPr>
                <a:grpSpLocks/>
              </p:cNvGrpSpPr>
              <p:nvPr/>
            </p:nvGrpSpPr>
            <p:grpSpPr bwMode="auto">
              <a:xfrm>
                <a:off x="5070" y="2160"/>
                <a:ext cx="950" cy="227"/>
                <a:chOff x="5070" y="2160"/>
                <a:chExt cx="950" cy="227"/>
              </a:xfrm>
            </p:grpSpPr>
            <p:sp>
              <p:nvSpPr>
                <p:cNvPr id="125" name="Freeform 110">
                  <a:extLst>
                    <a:ext uri="{FF2B5EF4-FFF2-40B4-BE49-F238E27FC236}">
                      <a16:creationId xmlns:a16="http://schemas.microsoft.com/office/drawing/2014/main" id="{0D7B7830-9229-4341-9D92-C07C2C367D76}"/>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11">
                  <a:extLst>
                    <a:ext uri="{FF2B5EF4-FFF2-40B4-BE49-F238E27FC236}">
                      <a16:creationId xmlns:a16="http://schemas.microsoft.com/office/drawing/2014/main" id="{03A092AF-0EBC-496D-B9D3-E89769AF8393}"/>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112">
                  <a:extLst>
                    <a:ext uri="{FF2B5EF4-FFF2-40B4-BE49-F238E27FC236}">
                      <a16:creationId xmlns:a16="http://schemas.microsoft.com/office/drawing/2014/main" id="{73F5D5A1-F959-4EE2-94A6-34FD106EF343}"/>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113">
                <a:extLst>
                  <a:ext uri="{FF2B5EF4-FFF2-40B4-BE49-F238E27FC236}">
                    <a16:creationId xmlns:a16="http://schemas.microsoft.com/office/drawing/2014/main" id="{681B0867-D16A-4A96-81D9-9E9169499907}"/>
                  </a:ext>
                </a:extLst>
              </p:cNvPr>
              <p:cNvGrpSpPr>
                <a:grpSpLocks/>
              </p:cNvGrpSpPr>
              <p:nvPr/>
            </p:nvGrpSpPr>
            <p:grpSpPr bwMode="auto">
              <a:xfrm>
                <a:off x="5343" y="1661"/>
                <a:ext cx="415" cy="606"/>
                <a:chOff x="5388" y="1661"/>
                <a:chExt cx="415" cy="606"/>
              </a:xfrm>
            </p:grpSpPr>
            <p:grpSp>
              <p:nvGrpSpPr>
                <p:cNvPr id="111" name="Group 114">
                  <a:extLst>
                    <a:ext uri="{FF2B5EF4-FFF2-40B4-BE49-F238E27FC236}">
                      <a16:creationId xmlns:a16="http://schemas.microsoft.com/office/drawing/2014/main" id="{0F574E02-F630-46B7-83D3-ADFAA6ED107F}"/>
                    </a:ext>
                  </a:extLst>
                </p:cNvPr>
                <p:cNvGrpSpPr>
                  <a:grpSpLocks/>
                </p:cNvGrpSpPr>
                <p:nvPr/>
              </p:nvGrpSpPr>
              <p:grpSpPr bwMode="auto">
                <a:xfrm rot="861551" flipH="1">
                  <a:off x="5511" y="2131"/>
                  <a:ext cx="88" cy="136"/>
                  <a:chOff x="821" y="2987"/>
                  <a:chExt cx="395" cy="612"/>
                </a:xfrm>
              </p:grpSpPr>
              <p:sp>
                <p:nvSpPr>
                  <p:cNvPr id="123" name="Freeform 115">
                    <a:extLst>
                      <a:ext uri="{FF2B5EF4-FFF2-40B4-BE49-F238E27FC236}">
                        <a16:creationId xmlns:a16="http://schemas.microsoft.com/office/drawing/2014/main" id="{402F708A-00AA-4007-87C5-D067483F7268}"/>
                      </a:ext>
                    </a:extLst>
                  </p:cNvPr>
                  <p:cNvSpPr>
                    <a:spLocks noChangeAspect="1"/>
                  </p:cNvSpPr>
                  <p:nvPr/>
                </p:nvSpPr>
                <p:spPr bwMode="gray">
                  <a:xfrm>
                    <a:off x="821" y="2987"/>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116">
                    <a:extLst>
                      <a:ext uri="{FF2B5EF4-FFF2-40B4-BE49-F238E27FC236}">
                        <a16:creationId xmlns:a16="http://schemas.microsoft.com/office/drawing/2014/main" id="{D47FD232-BAC4-4579-B145-D63587EB95D1}"/>
                      </a:ext>
                    </a:extLst>
                  </p:cNvPr>
                  <p:cNvSpPr>
                    <a:spLocks noChangeAspect="1"/>
                  </p:cNvSpPr>
                  <p:nvPr/>
                </p:nvSpPr>
                <p:spPr bwMode="gray">
                  <a:xfrm>
                    <a:off x="840" y="3015"/>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117">
                  <a:extLst>
                    <a:ext uri="{FF2B5EF4-FFF2-40B4-BE49-F238E27FC236}">
                      <a16:creationId xmlns:a16="http://schemas.microsoft.com/office/drawing/2014/main" id="{DEBF83CB-2130-435B-892B-C0DA54A154B6}"/>
                    </a:ext>
                  </a:extLst>
                </p:cNvPr>
                <p:cNvGrpSpPr>
                  <a:grpSpLocks noChangeAspect="1"/>
                </p:cNvGrpSpPr>
                <p:nvPr/>
              </p:nvGrpSpPr>
              <p:grpSpPr bwMode="auto">
                <a:xfrm>
                  <a:off x="5388" y="1661"/>
                  <a:ext cx="415" cy="583"/>
                  <a:chOff x="5343" y="1570"/>
                  <a:chExt cx="487" cy="684"/>
                </a:xfrm>
              </p:grpSpPr>
              <p:grpSp>
                <p:nvGrpSpPr>
                  <p:cNvPr id="113" name="Group 118">
                    <a:extLst>
                      <a:ext uri="{FF2B5EF4-FFF2-40B4-BE49-F238E27FC236}">
                        <a16:creationId xmlns:a16="http://schemas.microsoft.com/office/drawing/2014/main" id="{A2D9D81E-AC9E-4DAF-BF75-BCB4DE51ACD1}"/>
                      </a:ext>
                    </a:extLst>
                  </p:cNvPr>
                  <p:cNvGrpSpPr>
                    <a:grpSpLocks noChangeAspect="1"/>
                  </p:cNvGrpSpPr>
                  <p:nvPr/>
                </p:nvGrpSpPr>
                <p:grpSpPr bwMode="auto">
                  <a:xfrm>
                    <a:off x="5487" y="1570"/>
                    <a:ext cx="199" cy="196"/>
                    <a:chOff x="5768" y="1527"/>
                    <a:chExt cx="199" cy="196"/>
                  </a:xfrm>
                </p:grpSpPr>
                <p:sp>
                  <p:nvSpPr>
                    <p:cNvPr id="121" name="Oval 119">
                      <a:extLst>
                        <a:ext uri="{FF2B5EF4-FFF2-40B4-BE49-F238E27FC236}">
                          <a16:creationId xmlns:a16="http://schemas.microsoft.com/office/drawing/2014/main" id="{CDD78960-8944-4E19-A7EC-8D51E4463DA4}"/>
                        </a:ext>
                      </a:extLst>
                    </p:cNvPr>
                    <p:cNvSpPr>
                      <a:spLocks noChangeAspect="1" noChangeArrowheads="1"/>
                    </p:cNvSpPr>
                    <p:nvPr/>
                  </p:nvSpPr>
                  <p:spPr bwMode="auto">
                    <a:xfrm>
                      <a:off x="5768" y="1527"/>
                      <a:ext cx="199" cy="196"/>
                    </a:xfrm>
                    <a:prstGeom prst="ellipse">
                      <a:avLst/>
                    </a:pr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120">
                      <a:extLst>
                        <a:ext uri="{FF2B5EF4-FFF2-40B4-BE49-F238E27FC236}">
                          <a16:creationId xmlns:a16="http://schemas.microsoft.com/office/drawing/2014/main" id="{1241E910-4745-4EE8-923C-D8C2671C68B0}"/>
                        </a:ext>
                      </a:extLst>
                    </p:cNvPr>
                    <p:cNvSpPr>
                      <a:spLocks noChangeAspect="1" noEditPoints="1"/>
                    </p:cNvSpPr>
                    <p:nvPr/>
                  </p:nvSpPr>
                  <p:spPr bwMode="auto">
                    <a:xfrm>
                      <a:off x="5782" y="1568"/>
                      <a:ext cx="172" cy="144"/>
                    </a:xfrm>
                    <a:custGeom>
                      <a:avLst/>
                      <a:gdLst>
                        <a:gd name="T0" fmla="*/ 72 w 73"/>
                        <a:gd name="T1" fmla="*/ 15 h 61"/>
                        <a:gd name="T2" fmla="*/ 28 w 73"/>
                        <a:gd name="T3" fmla="*/ 8 h 61"/>
                        <a:gd name="T4" fmla="*/ 22 w 73"/>
                        <a:gd name="T5" fmla="*/ 0 h 61"/>
                        <a:gd name="T6" fmla="*/ 12 w 73"/>
                        <a:gd name="T7" fmla="*/ 16 h 61"/>
                        <a:gd name="T8" fmla="*/ 0 w 73"/>
                        <a:gd name="T9" fmla="*/ 21 h 61"/>
                        <a:gd name="T10" fmla="*/ 0 w 73"/>
                        <a:gd name="T11" fmla="*/ 24 h 61"/>
                        <a:gd name="T12" fmla="*/ 37 w 73"/>
                        <a:gd name="T13" fmla="*/ 61 h 61"/>
                        <a:gd name="T14" fmla="*/ 73 w 73"/>
                        <a:gd name="T15" fmla="*/ 24 h 61"/>
                        <a:gd name="T16" fmla="*/ 72 w 73"/>
                        <a:gd name="T17" fmla="*/ 15 h 61"/>
                        <a:gd name="T18" fmla="*/ 17 w 73"/>
                        <a:gd name="T19" fmla="*/ 37 h 61"/>
                        <a:gd name="T20" fmla="*/ 12 w 73"/>
                        <a:gd name="T21" fmla="*/ 32 h 61"/>
                        <a:gd name="T22" fmla="*/ 17 w 73"/>
                        <a:gd name="T23" fmla="*/ 27 h 61"/>
                        <a:gd name="T24" fmla="*/ 22 w 73"/>
                        <a:gd name="T25" fmla="*/ 32 h 61"/>
                        <a:gd name="T26" fmla="*/ 17 w 73"/>
                        <a:gd name="T27" fmla="*/ 37 h 61"/>
                        <a:gd name="T28" fmla="*/ 56 w 73"/>
                        <a:gd name="T29" fmla="*/ 37 h 61"/>
                        <a:gd name="T30" fmla="*/ 51 w 73"/>
                        <a:gd name="T31" fmla="*/ 32 h 61"/>
                        <a:gd name="T32" fmla="*/ 56 w 73"/>
                        <a:gd name="T33" fmla="*/ 27 h 61"/>
                        <a:gd name="T34" fmla="*/ 61 w 73"/>
                        <a:gd name="T35" fmla="*/ 32 h 61"/>
                        <a:gd name="T36" fmla="*/ 56 w 73"/>
                        <a:gd name="T3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1">
                          <a:moveTo>
                            <a:pt x="72" y="15"/>
                          </a:moveTo>
                          <a:cubicBezTo>
                            <a:pt x="56" y="17"/>
                            <a:pt x="36" y="16"/>
                            <a:pt x="28" y="8"/>
                          </a:cubicBezTo>
                          <a:cubicBezTo>
                            <a:pt x="25" y="6"/>
                            <a:pt x="23" y="3"/>
                            <a:pt x="22" y="0"/>
                          </a:cubicBezTo>
                          <a:cubicBezTo>
                            <a:pt x="21" y="6"/>
                            <a:pt x="18" y="12"/>
                            <a:pt x="12" y="16"/>
                          </a:cubicBezTo>
                          <a:cubicBezTo>
                            <a:pt x="8" y="19"/>
                            <a:pt x="4" y="20"/>
                            <a:pt x="0" y="21"/>
                          </a:cubicBezTo>
                          <a:cubicBezTo>
                            <a:pt x="0" y="22"/>
                            <a:pt x="0" y="23"/>
                            <a:pt x="0" y="24"/>
                          </a:cubicBezTo>
                          <a:cubicBezTo>
                            <a:pt x="0" y="44"/>
                            <a:pt x="16" y="61"/>
                            <a:pt x="37" y="61"/>
                          </a:cubicBezTo>
                          <a:cubicBezTo>
                            <a:pt x="57" y="61"/>
                            <a:pt x="73" y="44"/>
                            <a:pt x="73" y="24"/>
                          </a:cubicBezTo>
                          <a:cubicBezTo>
                            <a:pt x="73" y="21"/>
                            <a:pt x="73" y="18"/>
                            <a:pt x="72" y="15"/>
                          </a:cubicBezTo>
                          <a:close/>
                          <a:moveTo>
                            <a:pt x="17" y="37"/>
                          </a:moveTo>
                          <a:cubicBezTo>
                            <a:pt x="14" y="37"/>
                            <a:pt x="12" y="35"/>
                            <a:pt x="12" y="32"/>
                          </a:cubicBezTo>
                          <a:cubicBezTo>
                            <a:pt x="12" y="29"/>
                            <a:pt x="14" y="27"/>
                            <a:pt x="17" y="27"/>
                          </a:cubicBezTo>
                          <a:cubicBezTo>
                            <a:pt x="20" y="27"/>
                            <a:pt x="22" y="29"/>
                            <a:pt x="22" y="32"/>
                          </a:cubicBezTo>
                          <a:cubicBezTo>
                            <a:pt x="22" y="35"/>
                            <a:pt x="20" y="37"/>
                            <a:pt x="17" y="37"/>
                          </a:cubicBezTo>
                          <a:close/>
                          <a:moveTo>
                            <a:pt x="56" y="37"/>
                          </a:moveTo>
                          <a:cubicBezTo>
                            <a:pt x="54" y="37"/>
                            <a:pt x="51" y="35"/>
                            <a:pt x="51" y="32"/>
                          </a:cubicBezTo>
                          <a:cubicBezTo>
                            <a:pt x="51" y="29"/>
                            <a:pt x="54" y="27"/>
                            <a:pt x="56" y="27"/>
                          </a:cubicBezTo>
                          <a:cubicBezTo>
                            <a:pt x="59" y="27"/>
                            <a:pt x="61" y="29"/>
                            <a:pt x="61" y="32"/>
                          </a:cubicBezTo>
                          <a:cubicBezTo>
                            <a:pt x="61" y="35"/>
                            <a:pt x="59" y="37"/>
                            <a:pt x="56" y="37"/>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121">
                    <a:extLst>
                      <a:ext uri="{FF2B5EF4-FFF2-40B4-BE49-F238E27FC236}">
                        <a16:creationId xmlns:a16="http://schemas.microsoft.com/office/drawing/2014/main" id="{E0C53C51-D12B-4552-85BC-E801956BD12A}"/>
                      </a:ext>
                    </a:extLst>
                  </p:cNvPr>
                  <p:cNvGrpSpPr>
                    <a:grpSpLocks noChangeAspect="1"/>
                  </p:cNvGrpSpPr>
                  <p:nvPr/>
                </p:nvGrpSpPr>
                <p:grpSpPr bwMode="auto">
                  <a:xfrm>
                    <a:off x="5343" y="1772"/>
                    <a:ext cx="487" cy="482"/>
                    <a:chOff x="4844" y="1480"/>
                    <a:chExt cx="487" cy="482"/>
                  </a:xfrm>
                </p:grpSpPr>
                <p:sp>
                  <p:nvSpPr>
                    <p:cNvPr id="115" name="Freeform 122">
                      <a:extLst>
                        <a:ext uri="{FF2B5EF4-FFF2-40B4-BE49-F238E27FC236}">
                          <a16:creationId xmlns:a16="http://schemas.microsoft.com/office/drawing/2014/main" id="{2FDFEA57-33B9-427C-AB6D-9A3769AADDE8}"/>
                        </a:ext>
                      </a:extLst>
                    </p:cNvPr>
                    <p:cNvSpPr>
                      <a:spLocks noChangeAspect="1" noEditPoints="1"/>
                    </p:cNvSpPr>
                    <p:nvPr/>
                  </p:nvSpPr>
                  <p:spPr bwMode="auto">
                    <a:xfrm>
                      <a:off x="4844" y="1480"/>
                      <a:ext cx="487" cy="482"/>
                    </a:xfrm>
                    <a:custGeom>
                      <a:avLst/>
                      <a:gdLst>
                        <a:gd name="T0" fmla="*/ 108 w 206"/>
                        <a:gd name="T1" fmla="*/ 160 h 204"/>
                        <a:gd name="T2" fmla="*/ 135 w 206"/>
                        <a:gd name="T3" fmla="*/ 160 h 204"/>
                        <a:gd name="T4" fmla="*/ 115 w 206"/>
                        <a:gd name="T5" fmla="*/ 170 h 204"/>
                        <a:gd name="T6" fmla="*/ 107 w 206"/>
                        <a:gd name="T7" fmla="*/ 193 h 204"/>
                        <a:gd name="T8" fmla="*/ 107 w 206"/>
                        <a:gd name="T9" fmla="*/ 194 h 204"/>
                        <a:gd name="T10" fmla="*/ 130 w 206"/>
                        <a:gd name="T11" fmla="*/ 200 h 204"/>
                        <a:gd name="T12" fmla="*/ 144 w 206"/>
                        <a:gd name="T13" fmla="*/ 194 h 204"/>
                        <a:gd name="T14" fmla="*/ 165 w 206"/>
                        <a:gd name="T15" fmla="*/ 184 h 204"/>
                        <a:gd name="T16" fmla="*/ 195 w 206"/>
                        <a:gd name="T17" fmla="*/ 169 h 204"/>
                        <a:gd name="T18" fmla="*/ 200 w 206"/>
                        <a:gd name="T19" fmla="*/ 167 h 204"/>
                        <a:gd name="T20" fmla="*/ 205 w 206"/>
                        <a:gd name="T21" fmla="*/ 160 h 204"/>
                        <a:gd name="T22" fmla="*/ 206 w 206"/>
                        <a:gd name="T23" fmla="*/ 160 h 204"/>
                        <a:gd name="T24" fmla="*/ 206 w 206"/>
                        <a:gd name="T25" fmla="*/ 24 h 204"/>
                        <a:gd name="T26" fmla="*/ 180 w 206"/>
                        <a:gd name="T27" fmla="*/ 0 h 204"/>
                        <a:gd name="T28" fmla="*/ 24 w 206"/>
                        <a:gd name="T29" fmla="*/ 0 h 204"/>
                        <a:gd name="T30" fmla="*/ 0 w 206"/>
                        <a:gd name="T31" fmla="*/ 24 h 204"/>
                        <a:gd name="T32" fmla="*/ 0 w 206"/>
                        <a:gd name="T33" fmla="*/ 160 h 204"/>
                        <a:gd name="T34" fmla="*/ 0 w 206"/>
                        <a:gd name="T35" fmla="*/ 160 h 204"/>
                        <a:gd name="T36" fmla="*/ 5 w 206"/>
                        <a:gd name="T37" fmla="*/ 167 h 204"/>
                        <a:gd name="T38" fmla="*/ 10 w 206"/>
                        <a:gd name="T39" fmla="*/ 169 h 204"/>
                        <a:gd name="T40" fmla="*/ 41 w 206"/>
                        <a:gd name="T41" fmla="*/ 184 h 204"/>
                        <a:gd name="T42" fmla="*/ 62 w 206"/>
                        <a:gd name="T43" fmla="*/ 194 h 204"/>
                        <a:gd name="T44" fmla="*/ 76 w 206"/>
                        <a:gd name="T45" fmla="*/ 200 h 204"/>
                        <a:gd name="T46" fmla="*/ 98 w 206"/>
                        <a:gd name="T47" fmla="*/ 194 h 204"/>
                        <a:gd name="T48" fmla="*/ 99 w 206"/>
                        <a:gd name="T49" fmla="*/ 193 h 204"/>
                        <a:gd name="T50" fmla="*/ 91 w 206"/>
                        <a:gd name="T51" fmla="*/ 170 h 204"/>
                        <a:gd name="T52" fmla="*/ 71 w 206"/>
                        <a:gd name="T53" fmla="*/ 160 h 204"/>
                        <a:gd name="T54" fmla="*/ 90 w 206"/>
                        <a:gd name="T55" fmla="*/ 160 h 204"/>
                        <a:gd name="T56" fmla="*/ 99 w 206"/>
                        <a:gd name="T57" fmla="*/ 160 h 204"/>
                        <a:gd name="T58" fmla="*/ 99 w 206"/>
                        <a:gd name="T59" fmla="*/ 160 h 204"/>
                        <a:gd name="T60" fmla="*/ 34 w 206"/>
                        <a:gd name="T61" fmla="*/ 143 h 204"/>
                        <a:gd name="T62" fmla="*/ 34 w 206"/>
                        <a:gd name="T63" fmla="*/ 64 h 204"/>
                        <a:gd name="T64" fmla="*/ 40 w 206"/>
                        <a:gd name="T65" fmla="*/ 64 h 204"/>
                        <a:gd name="T66" fmla="*/ 40 w 206"/>
                        <a:gd name="T67" fmla="*/ 146 h 204"/>
                        <a:gd name="T68" fmla="*/ 34 w 206"/>
                        <a:gd name="T69" fmla="*/ 143 h 204"/>
                        <a:gd name="T70" fmla="*/ 165 w 206"/>
                        <a:gd name="T71" fmla="*/ 64 h 204"/>
                        <a:gd name="T72" fmla="*/ 172 w 206"/>
                        <a:gd name="T73" fmla="*/ 64 h 204"/>
                        <a:gd name="T74" fmla="*/ 172 w 206"/>
                        <a:gd name="T75" fmla="*/ 143 h 204"/>
                        <a:gd name="T76" fmla="*/ 165 w 206"/>
                        <a:gd name="T77" fmla="*/ 146 h 204"/>
                        <a:gd name="T78" fmla="*/ 165 w 206"/>
                        <a:gd name="T79"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04">
                          <a:moveTo>
                            <a:pt x="108" y="160"/>
                          </a:moveTo>
                          <a:cubicBezTo>
                            <a:pt x="135" y="160"/>
                            <a:pt x="135" y="160"/>
                            <a:pt x="135" y="160"/>
                          </a:cubicBezTo>
                          <a:cubicBezTo>
                            <a:pt x="123" y="166"/>
                            <a:pt x="115" y="170"/>
                            <a:pt x="115" y="170"/>
                          </a:cubicBezTo>
                          <a:cubicBezTo>
                            <a:pt x="107" y="173"/>
                            <a:pt x="102" y="184"/>
                            <a:pt x="107" y="193"/>
                          </a:cubicBezTo>
                          <a:cubicBezTo>
                            <a:pt x="107" y="193"/>
                            <a:pt x="107" y="193"/>
                            <a:pt x="107" y="194"/>
                          </a:cubicBezTo>
                          <a:cubicBezTo>
                            <a:pt x="112" y="202"/>
                            <a:pt x="122" y="204"/>
                            <a:pt x="130" y="200"/>
                          </a:cubicBezTo>
                          <a:cubicBezTo>
                            <a:pt x="130" y="200"/>
                            <a:pt x="135" y="198"/>
                            <a:pt x="144" y="194"/>
                          </a:cubicBezTo>
                          <a:cubicBezTo>
                            <a:pt x="150" y="191"/>
                            <a:pt x="157" y="187"/>
                            <a:pt x="165" y="184"/>
                          </a:cubicBezTo>
                          <a:cubicBezTo>
                            <a:pt x="174" y="179"/>
                            <a:pt x="184" y="174"/>
                            <a:pt x="195" y="169"/>
                          </a:cubicBezTo>
                          <a:cubicBezTo>
                            <a:pt x="197" y="168"/>
                            <a:pt x="198" y="168"/>
                            <a:pt x="200" y="167"/>
                          </a:cubicBezTo>
                          <a:cubicBezTo>
                            <a:pt x="202" y="165"/>
                            <a:pt x="204" y="163"/>
                            <a:pt x="205" y="160"/>
                          </a:cubicBezTo>
                          <a:cubicBezTo>
                            <a:pt x="206" y="160"/>
                            <a:pt x="206" y="160"/>
                            <a:pt x="206" y="160"/>
                          </a:cubicBezTo>
                          <a:cubicBezTo>
                            <a:pt x="206" y="97"/>
                            <a:pt x="206" y="29"/>
                            <a:pt x="206" y="24"/>
                          </a:cubicBezTo>
                          <a:cubicBezTo>
                            <a:pt x="206" y="13"/>
                            <a:pt x="195" y="0"/>
                            <a:pt x="180" y="0"/>
                          </a:cubicBezTo>
                          <a:cubicBezTo>
                            <a:pt x="166" y="0"/>
                            <a:pt x="38" y="0"/>
                            <a:pt x="24" y="0"/>
                          </a:cubicBezTo>
                          <a:cubicBezTo>
                            <a:pt x="10" y="0"/>
                            <a:pt x="0" y="14"/>
                            <a:pt x="0" y="24"/>
                          </a:cubicBezTo>
                          <a:cubicBezTo>
                            <a:pt x="0" y="28"/>
                            <a:pt x="0" y="97"/>
                            <a:pt x="0" y="160"/>
                          </a:cubicBezTo>
                          <a:cubicBezTo>
                            <a:pt x="0" y="160"/>
                            <a:pt x="0" y="160"/>
                            <a:pt x="0" y="160"/>
                          </a:cubicBezTo>
                          <a:cubicBezTo>
                            <a:pt x="1" y="163"/>
                            <a:pt x="3" y="165"/>
                            <a:pt x="5" y="167"/>
                          </a:cubicBezTo>
                          <a:cubicBezTo>
                            <a:pt x="7" y="168"/>
                            <a:pt x="9" y="168"/>
                            <a:pt x="10" y="169"/>
                          </a:cubicBezTo>
                          <a:cubicBezTo>
                            <a:pt x="21" y="174"/>
                            <a:pt x="32" y="179"/>
                            <a:pt x="41" y="184"/>
                          </a:cubicBezTo>
                          <a:cubicBezTo>
                            <a:pt x="49" y="187"/>
                            <a:pt x="56" y="191"/>
                            <a:pt x="62" y="194"/>
                          </a:cubicBezTo>
                          <a:cubicBezTo>
                            <a:pt x="70" y="198"/>
                            <a:pt x="76" y="200"/>
                            <a:pt x="76" y="200"/>
                          </a:cubicBezTo>
                          <a:cubicBezTo>
                            <a:pt x="84" y="204"/>
                            <a:pt x="94" y="202"/>
                            <a:pt x="98" y="194"/>
                          </a:cubicBezTo>
                          <a:cubicBezTo>
                            <a:pt x="99" y="193"/>
                            <a:pt x="99" y="193"/>
                            <a:pt x="99" y="193"/>
                          </a:cubicBezTo>
                          <a:cubicBezTo>
                            <a:pt x="103" y="184"/>
                            <a:pt x="98" y="173"/>
                            <a:pt x="91" y="170"/>
                          </a:cubicBezTo>
                          <a:cubicBezTo>
                            <a:pt x="90" y="170"/>
                            <a:pt x="83" y="166"/>
                            <a:pt x="71" y="160"/>
                          </a:cubicBezTo>
                          <a:cubicBezTo>
                            <a:pt x="90" y="160"/>
                            <a:pt x="90" y="160"/>
                            <a:pt x="90" y="160"/>
                          </a:cubicBezTo>
                          <a:cubicBezTo>
                            <a:pt x="99" y="160"/>
                            <a:pt x="99" y="160"/>
                            <a:pt x="99" y="160"/>
                          </a:cubicBezTo>
                          <a:cubicBezTo>
                            <a:pt x="99" y="160"/>
                            <a:pt x="99" y="160"/>
                            <a:pt x="99" y="160"/>
                          </a:cubicBezTo>
                          <a:moveTo>
                            <a:pt x="34" y="143"/>
                          </a:moveTo>
                          <a:cubicBezTo>
                            <a:pt x="34" y="101"/>
                            <a:pt x="34" y="64"/>
                            <a:pt x="34" y="64"/>
                          </a:cubicBezTo>
                          <a:cubicBezTo>
                            <a:pt x="40" y="64"/>
                            <a:pt x="40" y="64"/>
                            <a:pt x="40" y="64"/>
                          </a:cubicBezTo>
                          <a:cubicBezTo>
                            <a:pt x="40" y="64"/>
                            <a:pt x="40" y="97"/>
                            <a:pt x="40" y="146"/>
                          </a:cubicBezTo>
                          <a:cubicBezTo>
                            <a:pt x="38" y="145"/>
                            <a:pt x="36" y="144"/>
                            <a:pt x="34" y="143"/>
                          </a:cubicBezTo>
                          <a:close/>
                          <a:moveTo>
                            <a:pt x="165" y="64"/>
                          </a:moveTo>
                          <a:cubicBezTo>
                            <a:pt x="172" y="64"/>
                            <a:pt x="172" y="64"/>
                            <a:pt x="172" y="64"/>
                          </a:cubicBezTo>
                          <a:cubicBezTo>
                            <a:pt x="172" y="64"/>
                            <a:pt x="172" y="100"/>
                            <a:pt x="172" y="143"/>
                          </a:cubicBezTo>
                          <a:cubicBezTo>
                            <a:pt x="169" y="144"/>
                            <a:pt x="167" y="145"/>
                            <a:pt x="165" y="146"/>
                          </a:cubicBezTo>
                          <a:cubicBezTo>
                            <a:pt x="165" y="97"/>
                            <a:pt x="165" y="64"/>
                            <a:pt x="165" y="64"/>
                          </a:cubicBezTo>
                          <a:close/>
                        </a:path>
                      </a:pathLst>
                    </a:custGeom>
                    <a:solidFill>
                      <a:srgbClr val="558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7" name="Freeform 124">
                      <a:extLst>
                        <a:ext uri="{FF2B5EF4-FFF2-40B4-BE49-F238E27FC236}">
                          <a16:creationId xmlns:a16="http://schemas.microsoft.com/office/drawing/2014/main" id="{32E66949-90EF-463B-8F58-FC07599AFCF6}"/>
                        </a:ext>
                      </a:extLst>
                    </p:cNvPr>
                    <p:cNvSpPr>
                      <a:spLocks noChangeAspect="1"/>
                    </p:cNvSpPr>
                    <p:nvPr/>
                  </p:nvSpPr>
                  <p:spPr bwMode="auto">
                    <a:xfrm>
                      <a:off x="5097" y="1875"/>
                      <a:ext cx="82" cy="78"/>
                    </a:xfrm>
                    <a:custGeom>
                      <a:avLst/>
                      <a:gdLst>
                        <a:gd name="T0" fmla="*/ 3 w 35"/>
                        <a:gd name="T1" fmla="*/ 25 h 33"/>
                        <a:gd name="T2" fmla="*/ 21 w 35"/>
                        <a:gd name="T3" fmla="*/ 30 h 33"/>
                        <a:gd name="T4" fmla="*/ 35 w 35"/>
                        <a:gd name="T5" fmla="*/ 23 h 33"/>
                        <a:gd name="T6" fmla="*/ 24 w 35"/>
                        <a:gd name="T7" fmla="*/ 0 h 33"/>
                        <a:gd name="T8" fmla="*/ 10 w 35"/>
                        <a:gd name="T9" fmla="*/ 6 h 33"/>
                        <a:gd name="T10" fmla="*/ 3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 y="25"/>
                          </a:moveTo>
                          <a:cubicBezTo>
                            <a:pt x="7" y="32"/>
                            <a:pt x="15" y="33"/>
                            <a:pt x="21" y="30"/>
                          </a:cubicBezTo>
                          <a:cubicBezTo>
                            <a:pt x="21" y="30"/>
                            <a:pt x="21" y="30"/>
                            <a:pt x="35" y="23"/>
                          </a:cubicBezTo>
                          <a:cubicBezTo>
                            <a:pt x="35" y="23"/>
                            <a:pt x="35" y="23"/>
                            <a:pt x="24" y="0"/>
                          </a:cubicBezTo>
                          <a:cubicBezTo>
                            <a:pt x="24" y="0"/>
                            <a:pt x="24" y="0"/>
                            <a:pt x="10" y="6"/>
                          </a:cubicBezTo>
                          <a:cubicBezTo>
                            <a:pt x="4" y="9"/>
                            <a:pt x="0" y="17"/>
                            <a:pt x="3"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125">
                      <a:extLst>
                        <a:ext uri="{FF2B5EF4-FFF2-40B4-BE49-F238E27FC236}">
                          <a16:creationId xmlns:a16="http://schemas.microsoft.com/office/drawing/2014/main" id="{84CB226E-00CD-4D4D-AF07-5549BB472625}"/>
                        </a:ext>
                      </a:extLst>
                    </p:cNvPr>
                    <p:cNvSpPr>
                      <a:spLocks noChangeAspect="1"/>
                    </p:cNvSpPr>
                    <p:nvPr/>
                  </p:nvSpPr>
                  <p:spPr bwMode="auto">
                    <a:xfrm>
                      <a:off x="4993" y="1873"/>
                      <a:ext cx="82" cy="77"/>
                    </a:xfrm>
                    <a:custGeom>
                      <a:avLst/>
                      <a:gdLst>
                        <a:gd name="T0" fmla="*/ 32 w 35"/>
                        <a:gd name="T1" fmla="*/ 25 h 33"/>
                        <a:gd name="T2" fmla="*/ 14 w 35"/>
                        <a:gd name="T3" fmla="*/ 30 h 33"/>
                        <a:gd name="T4" fmla="*/ 0 w 35"/>
                        <a:gd name="T5" fmla="*/ 23 h 33"/>
                        <a:gd name="T6" fmla="*/ 11 w 35"/>
                        <a:gd name="T7" fmla="*/ 0 h 33"/>
                        <a:gd name="T8" fmla="*/ 25 w 35"/>
                        <a:gd name="T9" fmla="*/ 7 h 33"/>
                        <a:gd name="T10" fmla="*/ 32 w 35"/>
                        <a:gd name="T11" fmla="*/ 25 h 33"/>
                      </a:gdLst>
                      <a:ahLst/>
                      <a:cxnLst>
                        <a:cxn ang="0">
                          <a:pos x="T0" y="T1"/>
                        </a:cxn>
                        <a:cxn ang="0">
                          <a:pos x="T2" y="T3"/>
                        </a:cxn>
                        <a:cxn ang="0">
                          <a:pos x="T4" y="T5"/>
                        </a:cxn>
                        <a:cxn ang="0">
                          <a:pos x="T6" y="T7"/>
                        </a:cxn>
                        <a:cxn ang="0">
                          <a:pos x="T8" y="T9"/>
                        </a:cxn>
                        <a:cxn ang="0">
                          <a:pos x="T10" y="T11"/>
                        </a:cxn>
                      </a:cxnLst>
                      <a:rect l="0" t="0" r="r" b="b"/>
                      <a:pathLst>
                        <a:path w="35" h="33">
                          <a:moveTo>
                            <a:pt x="32" y="25"/>
                          </a:moveTo>
                          <a:cubicBezTo>
                            <a:pt x="28" y="32"/>
                            <a:pt x="20" y="33"/>
                            <a:pt x="14" y="30"/>
                          </a:cubicBezTo>
                          <a:cubicBezTo>
                            <a:pt x="14" y="30"/>
                            <a:pt x="14" y="30"/>
                            <a:pt x="0" y="23"/>
                          </a:cubicBezTo>
                          <a:cubicBezTo>
                            <a:pt x="0" y="23"/>
                            <a:pt x="0" y="23"/>
                            <a:pt x="11" y="0"/>
                          </a:cubicBezTo>
                          <a:cubicBezTo>
                            <a:pt x="11" y="0"/>
                            <a:pt x="11" y="0"/>
                            <a:pt x="25" y="7"/>
                          </a:cubicBezTo>
                          <a:cubicBezTo>
                            <a:pt x="31" y="10"/>
                            <a:pt x="35" y="18"/>
                            <a:pt x="32" y="25"/>
                          </a:cubicBezTo>
                          <a:close/>
                        </a:path>
                      </a:pathLst>
                    </a:custGeom>
                    <a:solidFill>
                      <a:srgbClr val="E4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nvGrpSpPr>
            <p:cNvPr id="2" name="グループ化 1">
              <a:extLst>
                <a:ext uri="{FF2B5EF4-FFF2-40B4-BE49-F238E27FC236}">
                  <a16:creationId xmlns:a16="http://schemas.microsoft.com/office/drawing/2014/main" id="{D5C373D3-03F5-4562-9017-806ABDD1905C}"/>
                </a:ext>
              </a:extLst>
            </p:cNvPr>
            <p:cNvGrpSpPr/>
            <p:nvPr/>
          </p:nvGrpSpPr>
          <p:grpSpPr>
            <a:xfrm>
              <a:off x="4751088" y="4434905"/>
              <a:ext cx="205906" cy="127263"/>
              <a:chOff x="4983563" y="4566800"/>
              <a:chExt cx="205906" cy="127263"/>
            </a:xfrm>
          </p:grpSpPr>
          <p:sp>
            <p:nvSpPr>
              <p:cNvPr id="143" name="Freeform 6">
                <a:extLst>
                  <a:ext uri="{FF2B5EF4-FFF2-40B4-BE49-F238E27FC236}">
                    <a16:creationId xmlns:a16="http://schemas.microsoft.com/office/drawing/2014/main" id="{30416142-865F-44A1-BFFE-142DED5E981B}"/>
                  </a:ext>
                </a:extLst>
              </p:cNvPr>
              <p:cNvSpPr>
                <a:spLocks noChangeAspect="1"/>
              </p:cNvSpPr>
              <p:nvPr/>
            </p:nvSpPr>
            <p:spPr bwMode="gray">
              <a:xfrm>
                <a:off x="5009301" y="4566800"/>
                <a:ext cx="154430" cy="87237"/>
              </a:xfrm>
              <a:custGeom>
                <a:avLst/>
                <a:gdLst>
                  <a:gd name="T0" fmla="*/ 317 w 624"/>
                  <a:gd name="T1" fmla="*/ 340 h 340"/>
                  <a:gd name="T2" fmla="*/ 0 w 624"/>
                  <a:gd name="T3" fmla="*/ 0 h 340"/>
                  <a:gd name="T4" fmla="*/ 624 w 624"/>
                  <a:gd name="T5" fmla="*/ 0 h 340"/>
                  <a:gd name="T6" fmla="*/ 317 w 624"/>
                  <a:gd name="T7" fmla="*/ 340 h 340"/>
                  <a:gd name="T8" fmla="*/ 317 w 624"/>
                  <a:gd name="T9" fmla="*/ 340 h 340"/>
                </a:gdLst>
                <a:ahLst/>
                <a:cxnLst>
                  <a:cxn ang="0">
                    <a:pos x="T0" y="T1"/>
                  </a:cxn>
                  <a:cxn ang="0">
                    <a:pos x="T2" y="T3"/>
                  </a:cxn>
                  <a:cxn ang="0">
                    <a:pos x="T4" y="T5"/>
                  </a:cxn>
                  <a:cxn ang="0">
                    <a:pos x="T6" y="T7"/>
                  </a:cxn>
                  <a:cxn ang="0">
                    <a:pos x="T8" y="T9"/>
                  </a:cxn>
                </a:cxnLst>
                <a:rect l="0" t="0" r="r" b="b"/>
                <a:pathLst>
                  <a:path w="624" h="340">
                    <a:moveTo>
                      <a:pt x="317" y="340"/>
                    </a:moveTo>
                    <a:lnTo>
                      <a:pt x="0" y="0"/>
                    </a:lnTo>
                    <a:lnTo>
                      <a:pt x="624" y="0"/>
                    </a:lnTo>
                    <a:lnTo>
                      <a:pt x="317" y="340"/>
                    </a:lnTo>
                    <a:lnTo>
                      <a:pt x="317"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11">
                <a:extLst>
                  <a:ext uri="{FF2B5EF4-FFF2-40B4-BE49-F238E27FC236}">
                    <a16:creationId xmlns:a16="http://schemas.microsoft.com/office/drawing/2014/main" id="{E5469379-2E58-4533-8B66-E4BE63511E94}"/>
                  </a:ext>
                </a:extLst>
              </p:cNvPr>
              <p:cNvSpPr>
                <a:spLocks noChangeAspect="1"/>
              </p:cNvSpPr>
              <p:nvPr/>
            </p:nvSpPr>
            <p:spPr bwMode="gray">
              <a:xfrm>
                <a:off x="4983563" y="4566800"/>
                <a:ext cx="82412" cy="121105"/>
              </a:xfrm>
              <a:custGeom>
                <a:avLst/>
                <a:gdLst>
                  <a:gd name="T0" fmla="*/ 333 w 333"/>
                  <a:gd name="T1" fmla="*/ 317 h 472"/>
                  <a:gd name="T2" fmla="*/ 40 w 333"/>
                  <a:gd name="T3" fmla="*/ 2 h 472"/>
                  <a:gd name="T4" fmla="*/ 40 w 333"/>
                  <a:gd name="T5" fmla="*/ 0 h 472"/>
                  <a:gd name="T6" fmla="*/ 40 w 333"/>
                  <a:gd name="T7" fmla="*/ 0 h 472"/>
                  <a:gd name="T8" fmla="*/ 0 w 333"/>
                  <a:gd name="T9" fmla="*/ 472 h 472"/>
                  <a:gd name="T10" fmla="*/ 333 w 333"/>
                  <a:gd name="T11" fmla="*/ 317 h 472"/>
                </a:gdLst>
                <a:ahLst/>
                <a:cxnLst>
                  <a:cxn ang="0">
                    <a:pos x="T0" y="T1"/>
                  </a:cxn>
                  <a:cxn ang="0">
                    <a:pos x="T2" y="T3"/>
                  </a:cxn>
                  <a:cxn ang="0">
                    <a:pos x="T4" y="T5"/>
                  </a:cxn>
                  <a:cxn ang="0">
                    <a:pos x="T6" y="T7"/>
                  </a:cxn>
                  <a:cxn ang="0">
                    <a:pos x="T8" y="T9"/>
                  </a:cxn>
                  <a:cxn ang="0">
                    <a:pos x="T10" y="T11"/>
                  </a:cxn>
                </a:cxnLst>
                <a:rect l="0" t="0" r="r" b="b"/>
                <a:pathLst>
                  <a:path w="333" h="472">
                    <a:moveTo>
                      <a:pt x="333" y="317"/>
                    </a:moveTo>
                    <a:lnTo>
                      <a:pt x="40" y="2"/>
                    </a:lnTo>
                    <a:lnTo>
                      <a:pt x="40" y="0"/>
                    </a:lnTo>
                    <a:lnTo>
                      <a:pt x="40" y="0"/>
                    </a:lnTo>
                    <a:lnTo>
                      <a:pt x="0" y="472"/>
                    </a:lnTo>
                    <a:lnTo>
                      <a:pt x="333" y="31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12">
                <a:extLst>
                  <a:ext uri="{FF2B5EF4-FFF2-40B4-BE49-F238E27FC236}">
                    <a16:creationId xmlns:a16="http://schemas.microsoft.com/office/drawing/2014/main" id="{2C28220D-1F33-4EDC-B2B8-D15D42246435}"/>
                  </a:ext>
                </a:extLst>
              </p:cNvPr>
              <p:cNvSpPr>
                <a:spLocks noChangeAspect="1"/>
              </p:cNvSpPr>
              <p:nvPr/>
            </p:nvSpPr>
            <p:spPr bwMode="gray">
              <a:xfrm>
                <a:off x="5108047" y="4566800"/>
                <a:ext cx="81422" cy="127263"/>
              </a:xfrm>
              <a:custGeom>
                <a:avLst/>
                <a:gdLst>
                  <a:gd name="T0" fmla="*/ 0 w 329"/>
                  <a:gd name="T1" fmla="*/ 319 h 496"/>
                  <a:gd name="T2" fmla="*/ 329 w 329"/>
                  <a:gd name="T3" fmla="*/ 496 h 496"/>
                  <a:gd name="T4" fmla="*/ 291 w 329"/>
                  <a:gd name="T5" fmla="*/ 0 h 496"/>
                  <a:gd name="T6" fmla="*/ 291 w 329"/>
                  <a:gd name="T7" fmla="*/ 0 h 496"/>
                  <a:gd name="T8" fmla="*/ 0 w 329"/>
                  <a:gd name="T9" fmla="*/ 319 h 496"/>
                </a:gdLst>
                <a:ahLst/>
                <a:cxnLst>
                  <a:cxn ang="0">
                    <a:pos x="T0" y="T1"/>
                  </a:cxn>
                  <a:cxn ang="0">
                    <a:pos x="T2" y="T3"/>
                  </a:cxn>
                  <a:cxn ang="0">
                    <a:pos x="T4" y="T5"/>
                  </a:cxn>
                  <a:cxn ang="0">
                    <a:pos x="T6" y="T7"/>
                  </a:cxn>
                  <a:cxn ang="0">
                    <a:pos x="T8" y="T9"/>
                  </a:cxn>
                </a:cxnLst>
                <a:rect l="0" t="0" r="r" b="b"/>
                <a:pathLst>
                  <a:path w="329" h="496">
                    <a:moveTo>
                      <a:pt x="0" y="319"/>
                    </a:moveTo>
                    <a:lnTo>
                      <a:pt x="329" y="496"/>
                    </a:lnTo>
                    <a:lnTo>
                      <a:pt x="291" y="0"/>
                    </a:lnTo>
                    <a:lnTo>
                      <a:pt x="291" y="0"/>
                    </a:lnTo>
                    <a:lnTo>
                      <a:pt x="0" y="319"/>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 name="直線コネクタ 3">
              <a:extLst>
                <a:ext uri="{FF2B5EF4-FFF2-40B4-BE49-F238E27FC236}">
                  <a16:creationId xmlns:a16="http://schemas.microsoft.com/office/drawing/2014/main" id="{5694D2C6-385C-4872-AFF8-3ED92B7323F1}"/>
                </a:ext>
              </a:extLst>
            </p:cNvPr>
            <p:cNvCxnSpPr>
              <a:cxnSpLocks/>
            </p:cNvCxnSpPr>
            <p:nvPr/>
          </p:nvCxnSpPr>
          <p:spPr>
            <a:xfrm>
              <a:off x="4855816" y="4532913"/>
              <a:ext cx="2996" cy="415542"/>
            </a:xfrm>
            <a:prstGeom prst="line">
              <a:avLst/>
            </a:prstGeom>
            <a:ln>
              <a:solidFill>
                <a:srgbClr val="CCE7ED"/>
              </a:solidFill>
            </a:ln>
          </p:spPr>
          <p:style>
            <a:lnRef idx="1">
              <a:schemeClr val="accent1"/>
            </a:lnRef>
            <a:fillRef idx="0">
              <a:schemeClr val="accent1"/>
            </a:fillRef>
            <a:effectRef idx="0">
              <a:schemeClr val="accent1"/>
            </a:effectRef>
            <a:fontRef idx="minor">
              <a:schemeClr val="tx1"/>
            </a:fontRef>
          </p:style>
        </p:cxnSp>
        <p:sp>
          <p:nvSpPr>
            <p:cNvPr id="147" name="Freeform 13">
              <a:extLst>
                <a:ext uri="{FF2B5EF4-FFF2-40B4-BE49-F238E27FC236}">
                  <a16:creationId xmlns:a16="http://schemas.microsoft.com/office/drawing/2014/main" id="{9556298F-C9E3-4C83-987C-37A869A3C914}"/>
                </a:ext>
              </a:extLst>
            </p:cNvPr>
            <p:cNvSpPr>
              <a:spLocks noChangeAspect="1"/>
            </p:cNvSpPr>
            <p:nvPr/>
          </p:nvSpPr>
          <p:spPr bwMode="gray">
            <a:xfrm>
              <a:off x="4906729" y="4603446"/>
              <a:ext cx="116812" cy="144967"/>
            </a:xfrm>
            <a:custGeom>
              <a:avLst/>
              <a:gdLst>
                <a:gd name="T0" fmla="*/ 0 w 472"/>
                <a:gd name="T1" fmla="*/ 456 h 565"/>
                <a:gd name="T2" fmla="*/ 245 w 472"/>
                <a:gd name="T3" fmla="*/ 565 h 565"/>
                <a:gd name="T4" fmla="*/ 472 w 472"/>
                <a:gd name="T5" fmla="*/ 456 h 565"/>
                <a:gd name="T6" fmla="*/ 472 w 472"/>
                <a:gd name="T7" fmla="*/ 0 h 565"/>
                <a:gd name="T8" fmla="*/ 0 w 472"/>
                <a:gd name="T9" fmla="*/ 0 h 565"/>
                <a:gd name="T10" fmla="*/ 0 w 472"/>
                <a:gd name="T11" fmla="*/ 456 h 565"/>
              </a:gdLst>
              <a:ahLst/>
              <a:cxnLst>
                <a:cxn ang="0">
                  <a:pos x="T0" y="T1"/>
                </a:cxn>
                <a:cxn ang="0">
                  <a:pos x="T2" y="T3"/>
                </a:cxn>
                <a:cxn ang="0">
                  <a:pos x="T4" y="T5"/>
                </a:cxn>
                <a:cxn ang="0">
                  <a:pos x="T6" y="T7"/>
                </a:cxn>
                <a:cxn ang="0">
                  <a:pos x="T8" y="T9"/>
                </a:cxn>
                <a:cxn ang="0">
                  <a:pos x="T10" y="T11"/>
                </a:cxn>
              </a:cxnLst>
              <a:rect l="0" t="0" r="r" b="b"/>
              <a:pathLst>
                <a:path w="472" h="565">
                  <a:moveTo>
                    <a:pt x="0" y="456"/>
                  </a:moveTo>
                  <a:lnTo>
                    <a:pt x="245" y="565"/>
                  </a:lnTo>
                  <a:lnTo>
                    <a:pt x="472" y="456"/>
                  </a:lnTo>
                  <a:lnTo>
                    <a:pt x="472" y="0"/>
                  </a:lnTo>
                  <a:lnTo>
                    <a:pt x="0" y="0"/>
                  </a:lnTo>
                  <a:lnTo>
                    <a:pt x="0" y="456"/>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8" name="図 147">
            <a:extLst>
              <a:ext uri="{FF2B5EF4-FFF2-40B4-BE49-F238E27FC236}">
                <a16:creationId xmlns:a16="http://schemas.microsoft.com/office/drawing/2014/main" id="{4C23787D-648C-4221-B7B4-77A3258EF59B}"/>
              </a:ext>
            </a:extLst>
          </p:cNvPr>
          <p:cNvPicPr>
            <a:picLocks noChangeAspect="1"/>
          </p:cNvPicPr>
          <p:nvPr/>
        </p:nvPicPr>
        <p:blipFill>
          <a:blip r:embed="rId3"/>
          <a:stretch>
            <a:fillRect/>
          </a:stretch>
        </p:blipFill>
        <p:spPr>
          <a:xfrm>
            <a:off x="6869887" y="4458928"/>
            <a:ext cx="1902117" cy="1072989"/>
          </a:xfrm>
          <a:prstGeom prst="rect">
            <a:avLst/>
          </a:prstGeom>
        </p:spPr>
      </p:pic>
      <p:pic>
        <p:nvPicPr>
          <p:cNvPr id="9" name="図 8">
            <a:extLst>
              <a:ext uri="{FF2B5EF4-FFF2-40B4-BE49-F238E27FC236}">
                <a16:creationId xmlns:a16="http://schemas.microsoft.com/office/drawing/2014/main" id="{B19C4D0C-0583-4B9D-A044-9F037A5F5A8D}"/>
              </a:ext>
            </a:extLst>
          </p:cNvPr>
          <p:cNvPicPr>
            <a:picLocks noChangeAspect="1"/>
          </p:cNvPicPr>
          <p:nvPr/>
        </p:nvPicPr>
        <p:blipFill>
          <a:blip r:embed="rId4"/>
          <a:stretch>
            <a:fillRect/>
          </a:stretch>
        </p:blipFill>
        <p:spPr>
          <a:xfrm>
            <a:off x="1516180" y="4213866"/>
            <a:ext cx="770694" cy="1423135"/>
          </a:xfrm>
          <a:prstGeom prst="rect">
            <a:avLst/>
          </a:prstGeom>
        </p:spPr>
      </p:pic>
    </p:spTree>
    <p:extLst>
      <p:ext uri="{BB962C8B-B14F-4D97-AF65-F5344CB8AC3E}">
        <p14:creationId xmlns:p14="http://schemas.microsoft.com/office/powerpoint/2010/main" val="260639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12778"/>
            <a:ext cx="9111006"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チェック項目⑦：</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サービスの提供にあたり、服装や身だしなみは適したものになっていますか。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5542"/>
            <a:ext cx="9045848" cy="4607794"/>
            <a:chOff x="407652" y="1014417"/>
            <a:chExt cx="9045848" cy="4878225"/>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7"/>
              <a:ext cx="9001000" cy="465988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利用者や家族等に不快感を与えないよう、</a:t>
              </a:r>
              <a:r>
                <a:rPr lang="ja-JP" altLang="en-US" sz="1800" b="1" dirty="0">
                  <a:solidFill>
                    <a:srgbClr val="C00000"/>
                  </a:solidFill>
                  <a:latin typeface="游ゴシック" panose="020B0400000000000000" pitchFamily="50" charset="-128"/>
                  <a:ea typeface="游ゴシック" panose="020B0400000000000000" pitchFamily="50" charset="-128"/>
                </a:rPr>
                <a:t>清潔感や機能性のある服装、身だしなみ</a:t>
              </a:r>
              <a:r>
                <a:rPr lang="ja-JP" altLang="en-US" sz="1800" dirty="0">
                  <a:solidFill>
                    <a:srgbClr val="000000"/>
                  </a:solidFill>
                  <a:latin typeface="游ゴシック" panose="020B0400000000000000" pitchFamily="50" charset="-128"/>
                  <a:ea typeface="游ゴシック" panose="020B0400000000000000" pitchFamily="50" charset="-128"/>
                </a:rPr>
                <a:t>を保ちましょう。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
        <p:nvSpPr>
          <p:cNvPr id="21" name="四角形: 角を丸くする 20">
            <a:extLst>
              <a:ext uri="{FF2B5EF4-FFF2-40B4-BE49-F238E27FC236}">
                <a16:creationId xmlns:a16="http://schemas.microsoft.com/office/drawing/2014/main" id="{A4B55512-5B50-4B22-A07B-61134F88BC99}"/>
              </a:ext>
            </a:extLst>
          </p:cNvPr>
          <p:cNvSpPr/>
          <p:nvPr/>
        </p:nvSpPr>
        <p:spPr>
          <a:xfrm>
            <a:off x="506411" y="5430279"/>
            <a:ext cx="2808000" cy="625268"/>
          </a:xfrm>
          <a:prstGeom prst="roundRect">
            <a:avLst/>
          </a:prstGeom>
          <a:ln w="3175">
            <a:solidFill>
              <a:schemeClr val="tx1"/>
            </a:solidFill>
            <a:prstDash val="sysDash"/>
          </a:ln>
        </p:spPr>
        <p:txBody>
          <a:bodyPr wrap="square" lIns="36000" tIns="36000" rIns="36000" bIns="36000" anchor="ctr">
            <a:spAutoFit/>
          </a:bodyPr>
          <a:lstStyle/>
          <a:p>
            <a:pPr lvl="0" algn="ctr"/>
            <a:r>
              <a:rPr lang="en-US" altLang="ja-JP" sz="1600" dirty="0">
                <a:solidFill>
                  <a:srgbClr val="000000"/>
                </a:solidFill>
                <a:latin typeface="游ゴシック" panose="020B0400000000000000" pitchFamily="50" charset="-128"/>
                <a:ea typeface="游ゴシック" panose="020B0400000000000000" pitchFamily="50" charset="-128"/>
              </a:rPr>
              <a:t>TPO</a:t>
            </a:r>
            <a:r>
              <a:rPr lang="ja-JP" altLang="en-US" sz="1600" dirty="0">
                <a:solidFill>
                  <a:srgbClr val="000000"/>
                </a:solidFill>
                <a:latin typeface="游ゴシック" panose="020B0400000000000000" pitchFamily="50" charset="-128"/>
                <a:ea typeface="游ゴシック" panose="020B0400000000000000" pitchFamily="50" charset="-128"/>
              </a:rPr>
              <a:t>に合った服装か、</a:t>
            </a:r>
          </a:p>
          <a:p>
            <a:pPr lvl="0" algn="ctr"/>
            <a:r>
              <a:rPr lang="ja-JP" altLang="en-US" sz="1600" dirty="0">
                <a:solidFill>
                  <a:srgbClr val="000000"/>
                </a:solidFill>
                <a:latin typeface="游ゴシック" panose="020B0400000000000000" pitchFamily="50" charset="-128"/>
                <a:ea typeface="游ゴシック" panose="020B0400000000000000" pitchFamily="50" charset="-128"/>
              </a:rPr>
              <a:t>着崩してはいないか</a:t>
            </a:r>
            <a:endParaRPr lang="en-US" altLang="ja-JP" sz="1600" dirty="0">
              <a:solidFill>
                <a:srgbClr val="000000"/>
              </a:solidFill>
              <a:latin typeface="游ゴシック" panose="020B0400000000000000" pitchFamily="50" charset="-128"/>
              <a:ea typeface="游ゴシック" panose="020B0400000000000000" pitchFamily="50" charset="-128"/>
            </a:endParaRPr>
          </a:p>
        </p:txBody>
      </p:sp>
      <p:sp>
        <p:nvSpPr>
          <p:cNvPr id="22" name="四角形: 角を丸くする 21">
            <a:extLst>
              <a:ext uri="{FF2B5EF4-FFF2-40B4-BE49-F238E27FC236}">
                <a16:creationId xmlns:a16="http://schemas.microsoft.com/office/drawing/2014/main" id="{69902372-65B9-4BEE-8460-107ABFD59D35}"/>
              </a:ext>
            </a:extLst>
          </p:cNvPr>
          <p:cNvSpPr/>
          <p:nvPr/>
        </p:nvSpPr>
        <p:spPr>
          <a:xfrm>
            <a:off x="6474533" y="5431833"/>
            <a:ext cx="2808000" cy="900000"/>
          </a:xfrm>
          <a:prstGeom prst="roundRect">
            <a:avLst/>
          </a:prstGeom>
          <a:ln w="3175">
            <a:solidFill>
              <a:schemeClr val="tx1"/>
            </a:solidFill>
            <a:prstDash val="sysDash"/>
          </a:ln>
        </p:spPr>
        <p:txBody>
          <a:bodyPr wrap="square" lIns="36000" tIns="36000" rIns="36000" bIns="36000" anchor="ctr">
            <a:spAutoFit/>
          </a:bodyPr>
          <a:lstStyle/>
          <a:p>
            <a:pPr lvl="0"/>
            <a:r>
              <a:rPr lang="ja-JP" altLang="en-US" sz="1600" dirty="0">
                <a:solidFill>
                  <a:srgbClr val="000000"/>
                </a:solidFill>
                <a:latin typeface="游ゴシック" panose="020B0400000000000000" pitchFamily="50" charset="-128"/>
                <a:ea typeface="游ゴシック" panose="020B0400000000000000" pitchFamily="50" charset="-128"/>
              </a:rPr>
              <a:t>仕事場に不要な・ふさわしくないアクセサリーを身に付けていないか</a:t>
            </a:r>
          </a:p>
        </p:txBody>
      </p:sp>
      <p:sp>
        <p:nvSpPr>
          <p:cNvPr id="24" name="四角形: 角を丸くする 23">
            <a:extLst>
              <a:ext uri="{FF2B5EF4-FFF2-40B4-BE49-F238E27FC236}">
                <a16:creationId xmlns:a16="http://schemas.microsoft.com/office/drawing/2014/main" id="{294F8409-2668-49D8-9B90-BA55016537A5}"/>
              </a:ext>
            </a:extLst>
          </p:cNvPr>
          <p:cNvSpPr/>
          <p:nvPr/>
        </p:nvSpPr>
        <p:spPr>
          <a:xfrm>
            <a:off x="3490472" y="5437059"/>
            <a:ext cx="2808000" cy="625268"/>
          </a:xfrm>
          <a:prstGeom prst="roundRect">
            <a:avLst/>
          </a:prstGeom>
          <a:ln w="3175">
            <a:solidFill>
              <a:schemeClr val="tx1"/>
            </a:solidFill>
            <a:prstDash val="sysDash"/>
          </a:ln>
        </p:spPr>
        <p:txBody>
          <a:bodyPr wrap="square" lIns="36000" tIns="36000" rIns="36000" bIns="36000" anchor="ctr">
            <a:spAutoFit/>
          </a:bodyPr>
          <a:lstStyle/>
          <a:p>
            <a:pPr lvl="0"/>
            <a:r>
              <a:rPr lang="ja-JP" altLang="en-US" sz="1600" dirty="0">
                <a:solidFill>
                  <a:srgbClr val="000000"/>
                </a:solidFill>
                <a:latin typeface="游ゴシック" panose="020B0400000000000000" pitchFamily="50" charset="-128"/>
                <a:ea typeface="游ゴシック" panose="020B0400000000000000" pitchFamily="50" charset="-128"/>
              </a:rPr>
              <a:t>動いた時に着崩れるなど</a:t>
            </a:r>
            <a:endParaRPr lang="en-US" altLang="ja-JP" sz="1600" dirty="0">
              <a:solidFill>
                <a:srgbClr val="000000"/>
              </a:solidFill>
              <a:latin typeface="游ゴシック" panose="020B0400000000000000" pitchFamily="50" charset="-128"/>
              <a:ea typeface="游ゴシック" panose="020B0400000000000000" pitchFamily="50" charset="-128"/>
            </a:endParaRPr>
          </a:p>
          <a:p>
            <a:pPr lvl="0"/>
            <a:r>
              <a:rPr lang="ja-JP" altLang="en-US" sz="1600" dirty="0">
                <a:solidFill>
                  <a:srgbClr val="000000"/>
                </a:solidFill>
                <a:latin typeface="游ゴシック" panose="020B0400000000000000" pitchFamily="50" charset="-128"/>
                <a:ea typeface="游ゴシック" panose="020B0400000000000000" pitchFamily="50" charset="-128"/>
              </a:rPr>
              <a:t>ケアの提供を妨げていないか</a:t>
            </a:r>
          </a:p>
        </p:txBody>
      </p:sp>
      <p:pic>
        <p:nvPicPr>
          <p:cNvPr id="19" name="グラフィックス 18" descr="鳴らす">
            <a:extLst>
              <a:ext uri="{FF2B5EF4-FFF2-40B4-BE49-F238E27FC236}">
                <a16:creationId xmlns:a16="http://schemas.microsoft.com/office/drawing/2014/main" id="{4C0E0703-96E1-4521-80BA-BACE76D57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2985" y="3942689"/>
            <a:ext cx="914400" cy="914400"/>
          </a:xfrm>
          <a:prstGeom prst="rect">
            <a:avLst/>
          </a:prstGeom>
        </p:spPr>
      </p:pic>
      <p:grpSp>
        <p:nvGrpSpPr>
          <p:cNvPr id="28" name="Group 107">
            <a:extLst>
              <a:ext uri="{FF2B5EF4-FFF2-40B4-BE49-F238E27FC236}">
                <a16:creationId xmlns:a16="http://schemas.microsoft.com/office/drawing/2014/main" id="{6524A590-F98B-4D51-8884-975ED2FB10D4}"/>
              </a:ext>
            </a:extLst>
          </p:cNvPr>
          <p:cNvGrpSpPr>
            <a:grpSpLocks noChangeAspect="1"/>
          </p:cNvGrpSpPr>
          <p:nvPr/>
        </p:nvGrpSpPr>
        <p:grpSpPr bwMode="auto">
          <a:xfrm>
            <a:off x="4304928" y="3350713"/>
            <a:ext cx="1017665" cy="1883732"/>
            <a:chOff x="996" y="-1785"/>
            <a:chExt cx="4260" cy="7887"/>
          </a:xfrm>
        </p:grpSpPr>
        <p:grpSp>
          <p:nvGrpSpPr>
            <p:cNvPr id="29" name="Group 108">
              <a:extLst>
                <a:ext uri="{FF2B5EF4-FFF2-40B4-BE49-F238E27FC236}">
                  <a16:creationId xmlns:a16="http://schemas.microsoft.com/office/drawing/2014/main" id="{4092092B-3B77-4138-B9A6-E674FA452890}"/>
                </a:ext>
              </a:extLst>
            </p:cNvPr>
            <p:cNvGrpSpPr>
              <a:grpSpLocks noChangeAspect="1"/>
            </p:cNvGrpSpPr>
            <p:nvPr/>
          </p:nvGrpSpPr>
          <p:grpSpPr bwMode="auto">
            <a:xfrm>
              <a:off x="2407" y="-1785"/>
              <a:ext cx="2849" cy="7887"/>
              <a:chOff x="2407" y="-1785"/>
              <a:chExt cx="2849" cy="7887"/>
            </a:xfrm>
          </p:grpSpPr>
          <p:grpSp>
            <p:nvGrpSpPr>
              <p:cNvPr id="49" name="Group 109">
                <a:extLst>
                  <a:ext uri="{FF2B5EF4-FFF2-40B4-BE49-F238E27FC236}">
                    <a16:creationId xmlns:a16="http://schemas.microsoft.com/office/drawing/2014/main" id="{AD1539F6-A4C8-49AD-A353-1D201EDB511D}"/>
                  </a:ext>
                </a:extLst>
              </p:cNvPr>
              <p:cNvGrpSpPr>
                <a:grpSpLocks noChangeAspect="1"/>
              </p:cNvGrpSpPr>
              <p:nvPr/>
            </p:nvGrpSpPr>
            <p:grpSpPr bwMode="auto">
              <a:xfrm>
                <a:off x="3455" y="-1785"/>
                <a:ext cx="1217" cy="1011"/>
                <a:chOff x="3455" y="-1785"/>
                <a:chExt cx="1217" cy="1011"/>
              </a:xfrm>
            </p:grpSpPr>
            <p:sp>
              <p:nvSpPr>
                <p:cNvPr id="61" name="Freeform 110">
                  <a:extLst>
                    <a:ext uri="{FF2B5EF4-FFF2-40B4-BE49-F238E27FC236}">
                      <a16:creationId xmlns:a16="http://schemas.microsoft.com/office/drawing/2014/main" id="{D3685D8A-0233-41CC-A277-2F53C0D8408D}"/>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111">
                  <a:extLst>
                    <a:ext uri="{FF2B5EF4-FFF2-40B4-BE49-F238E27FC236}">
                      <a16:creationId xmlns:a16="http://schemas.microsoft.com/office/drawing/2014/main" id="{AEE2B144-3519-411E-AFB2-3449546CF40F}"/>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0" name="Group 112">
                <a:extLst>
                  <a:ext uri="{FF2B5EF4-FFF2-40B4-BE49-F238E27FC236}">
                    <a16:creationId xmlns:a16="http://schemas.microsoft.com/office/drawing/2014/main" id="{A83F6656-96EE-4E8C-A61C-73316AEFCEF9}"/>
                  </a:ext>
                </a:extLst>
              </p:cNvPr>
              <p:cNvGrpSpPr>
                <a:grpSpLocks noChangeAspect="1"/>
              </p:cNvGrpSpPr>
              <p:nvPr/>
            </p:nvGrpSpPr>
            <p:grpSpPr bwMode="auto">
              <a:xfrm>
                <a:off x="2407" y="-635"/>
                <a:ext cx="2849" cy="6737"/>
                <a:chOff x="2407" y="-635"/>
                <a:chExt cx="2849" cy="6737"/>
              </a:xfrm>
            </p:grpSpPr>
            <p:sp>
              <p:nvSpPr>
                <p:cNvPr id="51" name="Freeform 113">
                  <a:extLst>
                    <a:ext uri="{FF2B5EF4-FFF2-40B4-BE49-F238E27FC236}">
                      <a16:creationId xmlns:a16="http://schemas.microsoft.com/office/drawing/2014/main" id="{C8D8A190-02AB-42B7-AC94-F70AB04DD4B9}"/>
                    </a:ext>
                  </a:extLst>
                </p:cNvPr>
                <p:cNvSpPr>
                  <a:spLocks noChangeAspect="1"/>
                </p:cNvSpPr>
                <p:nvPr/>
              </p:nvSpPr>
              <p:spPr bwMode="gray">
                <a:xfrm>
                  <a:off x="2407" y="-635"/>
                  <a:ext cx="2849" cy="6737"/>
                </a:xfrm>
                <a:custGeom>
                  <a:avLst/>
                  <a:gdLst>
                    <a:gd name="T0" fmla="*/ 1099 w 1206"/>
                    <a:gd name="T1" fmla="*/ 117 h 2852"/>
                    <a:gd name="T2" fmla="*/ 329 w 1206"/>
                    <a:gd name="T3" fmla="*/ 0 h 2852"/>
                    <a:gd name="T4" fmla="*/ 167 w 1206"/>
                    <a:gd name="T5" fmla="*/ 696 h 2852"/>
                    <a:gd name="T6" fmla="*/ 40 w 1206"/>
                    <a:gd name="T7" fmla="*/ 1085 h 2852"/>
                    <a:gd name="T8" fmla="*/ 325 w 1206"/>
                    <a:gd name="T9" fmla="*/ 748 h 2852"/>
                    <a:gd name="T10" fmla="*/ 344 w 1206"/>
                    <a:gd name="T11" fmla="*/ 314 h 2852"/>
                    <a:gd name="T12" fmla="*/ 344 w 1206"/>
                    <a:gd name="T13" fmla="*/ 2719 h 2852"/>
                    <a:gd name="T14" fmla="*/ 602 w 1206"/>
                    <a:gd name="T15" fmla="*/ 2719 h 2852"/>
                    <a:gd name="T16" fmla="*/ 629 w 1206"/>
                    <a:gd name="T17" fmla="*/ 1467 h 2852"/>
                    <a:gd name="T18" fmla="*/ 705 w 1206"/>
                    <a:gd name="T19" fmla="*/ 1500 h 2852"/>
                    <a:gd name="T20" fmla="*/ 835 w 1206"/>
                    <a:gd name="T21" fmla="*/ 2852 h 2852"/>
                    <a:gd name="T22" fmla="*/ 963 w 1206"/>
                    <a:gd name="T23" fmla="*/ 1106 h 2852"/>
                    <a:gd name="T24" fmla="*/ 921 w 1206"/>
                    <a:gd name="T25" fmla="*/ 1115 h 2852"/>
                    <a:gd name="T26" fmla="*/ 823 w 1206"/>
                    <a:gd name="T27" fmla="*/ 1021 h 2852"/>
                    <a:gd name="T28" fmla="*/ 963 w 1206"/>
                    <a:gd name="T29" fmla="*/ 786 h 2852"/>
                    <a:gd name="T30" fmla="*/ 973 w 1206"/>
                    <a:gd name="T31" fmla="*/ 314 h 2852"/>
                    <a:gd name="T32" fmla="*/ 1019 w 1206"/>
                    <a:gd name="T33" fmla="*/ 738 h 2852"/>
                    <a:gd name="T34" fmla="*/ 1004 w 1206"/>
                    <a:gd name="T35" fmla="*/ 759 h 2852"/>
                    <a:gd name="T36" fmla="*/ 992 w 1206"/>
                    <a:gd name="T37" fmla="*/ 779 h 2852"/>
                    <a:gd name="T38" fmla="*/ 977 w 1206"/>
                    <a:gd name="T39" fmla="*/ 800 h 2852"/>
                    <a:gd name="T40" fmla="*/ 962 w 1206"/>
                    <a:gd name="T41" fmla="*/ 822 h 2852"/>
                    <a:gd name="T42" fmla="*/ 884 w 1206"/>
                    <a:gd name="T43" fmla="*/ 933 h 2852"/>
                    <a:gd name="T44" fmla="*/ 874 w 1206"/>
                    <a:gd name="T45" fmla="*/ 947 h 2852"/>
                    <a:gd name="T46" fmla="*/ 867 w 1206"/>
                    <a:gd name="T47" fmla="*/ 1075 h 2852"/>
                    <a:gd name="T48" fmla="*/ 884 w 1206"/>
                    <a:gd name="T49" fmla="*/ 1086 h 2852"/>
                    <a:gd name="T50" fmla="*/ 899 w 1206"/>
                    <a:gd name="T51" fmla="*/ 1092 h 2852"/>
                    <a:gd name="T52" fmla="*/ 917 w 1206"/>
                    <a:gd name="T53" fmla="*/ 1095 h 2852"/>
                    <a:gd name="T54" fmla="*/ 935 w 1206"/>
                    <a:gd name="T55" fmla="*/ 1094 h 2852"/>
                    <a:gd name="T56" fmla="*/ 950 w 1206"/>
                    <a:gd name="T57" fmla="*/ 1090 h 2852"/>
                    <a:gd name="T58" fmla="*/ 963 w 1206"/>
                    <a:gd name="T59" fmla="*/ 1083 h 2852"/>
                    <a:gd name="T60" fmla="*/ 978 w 1206"/>
                    <a:gd name="T61" fmla="*/ 1072 h 2852"/>
                    <a:gd name="T62" fmla="*/ 1182 w 1206"/>
                    <a:gd name="T63" fmla="*/ 778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2852">
                      <a:moveTo>
                        <a:pt x="1189" y="643"/>
                      </a:moveTo>
                      <a:cubicBezTo>
                        <a:pt x="1135" y="338"/>
                        <a:pt x="1105" y="138"/>
                        <a:pt x="1099" y="117"/>
                      </a:cubicBezTo>
                      <a:cubicBezTo>
                        <a:pt x="1085" y="66"/>
                        <a:pt x="1041" y="0"/>
                        <a:pt x="973" y="0"/>
                      </a:cubicBezTo>
                      <a:cubicBezTo>
                        <a:pt x="973" y="0"/>
                        <a:pt x="353" y="0"/>
                        <a:pt x="329" y="0"/>
                      </a:cubicBezTo>
                      <a:cubicBezTo>
                        <a:pt x="261" y="0"/>
                        <a:pt x="224" y="66"/>
                        <a:pt x="210" y="117"/>
                      </a:cubicBezTo>
                      <a:cubicBezTo>
                        <a:pt x="204" y="138"/>
                        <a:pt x="213" y="391"/>
                        <a:pt x="167" y="696"/>
                      </a:cubicBezTo>
                      <a:cubicBezTo>
                        <a:pt x="155" y="778"/>
                        <a:pt x="112" y="846"/>
                        <a:pt x="26" y="967"/>
                      </a:cubicBezTo>
                      <a:cubicBezTo>
                        <a:pt x="0" y="1003"/>
                        <a:pt x="0" y="1055"/>
                        <a:pt x="40" y="1085"/>
                      </a:cubicBezTo>
                      <a:cubicBezTo>
                        <a:pt x="77" y="1113"/>
                        <a:pt x="126" y="1096"/>
                        <a:pt x="153" y="1057"/>
                      </a:cubicBezTo>
                      <a:cubicBezTo>
                        <a:pt x="198" y="993"/>
                        <a:pt x="319" y="823"/>
                        <a:pt x="325" y="748"/>
                      </a:cubicBezTo>
                      <a:cubicBezTo>
                        <a:pt x="342" y="575"/>
                        <a:pt x="332" y="373"/>
                        <a:pt x="336" y="314"/>
                      </a:cubicBezTo>
                      <a:cubicBezTo>
                        <a:pt x="344" y="314"/>
                        <a:pt x="344" y="314"/>
                        <a:pt x="344" y="314"/>
                      </a:cubicBezTo>
                      <a:cubicBezTo>
                        <a:pt x="344" y="314"/>
                        <a:pt x="344" y="676"/>
                        <a:pt x="344" y="1120"/>
                      </a:cubicBezTo>
                      <a:cubicBezTo>
                        <a:pt x="344" y="2719"/>
                        <a:pt x="344" y="2719"/>
                        <a:pt x="344" y="2719"/>
                      </a:cubicBezTo>
                      <a:cubicBezTo>
                        <a:pt x="344" y="2802"/>
                        <a:pt x="413" y="2852"/>
                        <a:pt x="473" y="2852"/>
                      </a:cubicBezTo>
                      <a:cubicBezTo>
                        <a:pt x="533" y="2852"/>
                        <a:pt x="602" y="2785"/>
                        <a:pt x="602" y="2719"/>
                      </a:cubicBezTo>
                      <a:cubicBezTo>
                        <a:pt x="602" y="1500"/>
                        <a:pt x="602" y="1500"/>
                        <a:pt x="602" y="1500"/>
                      </a:cubicBezTo>
                      <a:cubicBezTo>
                        <a:pt x="602" y="1483"/>
                        <a:pt x="619" y="1467"/>
                        <a:pt x="629" y="1467"/>
                      </a:cubicBezTo>
                      <a:cubicBezTo>
                        <a:pt x="679" y="1467"/>
                        <a:pt x="679" y="1467"/>
                        <a:pt x="679" y="1467"/>
                      </a:cubicBezTo>
                      <a:cubicBezTo>
                        <a:pt x="687" y="1467"/>
                        <a:pt x="705" y="1478"/>
                        <a:pt x="705" y="1500"/>
                      </a:cubicBezTo>
                      <a:cubicBezTo>
                        <a:pt x="705" y="2719"/>
                        <a:pt x="705" y="2719"/>
                        <a:pt x="705" y="2719"/>
                      </a:cubicBezTo>
                      <a:cubicBezTo>
                        <a:pt x="705" y="2785"/>
                        <a:pt x="765" y="2852"/>
                        <a:pt x="835" y="2852"/>
                      </a:cubicBezTo>
                      <a:cubicBezTo>
                        <a:pt x="905" y="2852"/>
                        <a:pt x="963" y="2787"/>
                        <a:pt x="963" y="2719"/>
                      </a:cubicBezTo>
                      <a:cubicBezTo>
                        <a:pt x="963" y="1106"/>
                        <a:pt x="963" y="1106"/>
                        <a:pt x="963" y="1106"/>
                      </a:cubicBezTo>
                      <a:cubicBezTo>
                        <a:pt x="949" y="1112"/>
                        <a:pt x="935" y="1115"/>
                        <a:pt x="921" y="1115"/>
                      </a:cubicBezTo>
                      <a:cubicBezTo>
                        <a:pt x="921" y="1115"/>
                        <a:pt x="921" y="1115"/>
                        <a:pt x="921" y="1115"/>
                      </a:cubicBezTo>
                      <a:cubicBezTo>
                        <a:pt x="897" y="1115"/>
                        <a:pt x="873" y="1106"/>
                        <a:pt x="854" y="1090"/>
                      </a:cubicBezTo>
                      <a:cubicBezTo>
                        <a:pt x="832" y="1073"/>
                        <a:pt x="823" y="1047"/>
                        <a:pt x="823" y="1021"/>
                      </a:cubicBezTo>
                      <a:cubicBezTo>
                        <a:pt x="823" y="995"/>
                        <a:pt x="832" y="969"/>
                        <a:pt x="849" y="946"/>
                      </a:cubicBezTo>
                      <a:cubicBezTo>
                        <a:pt x="876" y="911"/>
                        <a:pt x="921" y="846"/>
                        <a:pt x="963" y="786"/>
                      </a:cubicBezTo>
                      <a:cubicBezTo>
                        <a:pt x="963" y="508"/>
                        <a:pt x="963" y="314"/>
                        <a:pt x="963" y="314"/>
                      </a:cubicBezTo>
                      <a:cubicBezTo>
                        <a:pt x="973" y="314"/>
                        <a:pt x="973" y="314"/>
                        <a:pt x="973" y="314"/>
                      </a:cubicBezTo>
                      <a:cubicBezTo>
                        <a:pt x="983" y="373"/>
                        <a:pt x="994" y="447"/>
                        <a:pt x="1023" y="632"/>
                      </a:cubicBezTo>
                      <a:cubicBezTo>
                        <a:pt x="1027" y="656"/>
                        <a:pt x="1041" y="704"/>
                        <a:pt x="1019" y="738"/>
                      </a:cubicBezTo>
                      <a:cubicBezTo>
                        <a:pt x="1015" y="744"/>
                        <a:pt x="1011" y="750"/>
                        <a:pt x="1006" y="756"/>
                      </a:cubicBezTo>
                      <a:cubicBezTo>
                        <a:pt x="1006" y="757"/>
                        <a:pt x="1005" y="758"/>
                        <a:pt x="1004" y="759"/>
                      </a:cubicBezTo>
                      <a:cubicBezTo>
                        <a:pt x="1000" y="765"/>
                        <a:pt x="996" y="772"/>
                        <a:pt x="992" y="778"/>
                      </a:cubicBezTo>
                      <a:cubicBezTo>
                        <a:pt x="992" y="778"/>
                        <a:pt x="992" y="778"/>
                        <a:pt x="992" y="779"/>
                      </a:cubicBezTo>
                      <a:cubicBezTo>
                        <a:pt x="987" y="786"/>
                        <a:pt x="982" y="793"/>
                        <a:pt x="977" y="800"/>
                      </a:cubicBezTo>
                      <a:cubicBezTo>
                        <a:pt x="977" y="800"/>
                        <a:pt x="977" y="800"/>
                        <a:pt x="977" y="800"/>
                      </a:cubicBezTo>
                      <a:cubicBezTo>
                        <a:pt x="972" y="807"/>
                        <a:pt x="968" y="814"/>
                        <a:pt x="963" y="820"/>
                      </a:cubicBezTo>
                      <a:cubicBezTo>
                        <a:pt x="963" y="821"/>
                        <a:pt x="963" y="821"/>
                        <a:pt x="962" y="822"/>
                      </a:cubicBezTo>
                      <a:cubicBezTo>
                        <a:pt x="935" y="861"/>
                        <a:pt x="908" y="900"/>
                        <a:pt x="886" y="930"/>
                      </a:cubicBezTo>
                      <a:cubicBezTo>
                        <a:pt x="885" y="931"/>
                        <a:pt x="885" y="932"/>
                        <a:pt x="884" y="933"/>
                      </a:cubicBezTo>
                      <a:cubicBezTo>
                        <a:pt x="881" y="937"/>
                        <a:pt x="879" y="940"/>
                        <a:pt x="876" y="944"/>
                      </a:cubicBezTo>
                      <a:cubicBezTo>
                        <a:pt x="875" y="945"/>
                        <a:pt x="875" y="946"/>
                        <a:pt x="874" y="947"/>
                      </a:cubicBezTo>
                      <a:cubicBezTo>
                        <a:pt x="871" y="951"/>
                        <a:pt x="868" y="955"/>
                        <a:pt x="865" y="959"/>
                      </a:cubicBezTo>
                      <a:cubicBezTo>
                        <a:pt x="836" y="997"/>
                        <a:pt x="834" y="1048"/>
                        <a:pt x="867" y="1075"/>
                      </a:cubicBezTo>
                      <a:cubicBezTo>
                        <a:pt x="871" y="1078"/>
                        <a:pt x="875" y="1081"/>
                        <a:pt x="880" y="1084"/>
                      </a:cubicBezTo>
                      <a:cubicBezTo>
                        <a:pt x="881" y="1085"/>
                        <a:pt x="883" y="1085"/>
                        <a:pt x="884" y="1086"/>
                      </a:cubicBezTo>
                      <a:cubicBezTo>
                        <a:pt x="888" y="1088"/>
                        <a:pt x="891" y="1089"/>
                        <a:pt x="895" y="1090"/>
                      </a:cubicBezTo>
                      <a:cubicBezTo>
                        <a:pt x="896" y="1091"/>
                        <a:pt x="898" y="1092"/>
                        <a:pt x="899" y="1092"/>
                      </a:cubicBezTo>
                      <a:cubicBezTo>
                        <a:pt x="904" y="1093"/>
                        <a:pt x="909" y="1094"/>
                        <a:pt x="914" y="1095"/>
                      </a:cubicBezTo>
                      <a:cubicBezTo>
                        <a:pt x="915" y="1095"/>
                        <a:pt x="916" y="1095"/>
                        <a:pt x="917" y="1095"/>
                      </a:cubicBezTo>
                      <a:cubicBezTo>
                        <a:pt x="921" y="1095"/>
                        <a:pt x="925" y="1095"/>
                        <a:pt x="929" y="1095"/>
                      </a:cubicBezTo>
                      <a:cubicBezTo>
                        <a:pt x="931" y="1094"/>
                        <a:pt x="933" y="1094"/>
                        <a:pt x="935" y="1094"/>
                      </a:cubicBezTo>
                      <a:cubicBezTo>
                        <a:pt x="938" y="1093"/>
                        <a:pt x="941" y="1092"/>
                        <a:pt x="944" y="1091"/>
                      </a:cubicBezTo>
                      <a:cubicBezTo>
                        <a:pt x="946" y="1091"/>
                        <a:pt x="948" y="1090"/>
                        <a:pt x="950" y="1090"/>
                      </a:cubicBezTo>
                      <a:cubicBezTo>
                        <a:pt x="954" y="1088"/>
                        <a:pt x="958" y="1086"/>
                        <a:pt x="963" y="1083"/>
                      </a:cubicBezTo>
                      <a:cubicBezTo>
                        <a:pt x="963" y="1083"/>
                        <a:pt x="963" y="1083"/>
                        <a:pt x="963" y="1083"/>
                      </a:cubicBezTo>
                      <a:cubicBezTo>
                        <a:pt x="968" y="1080"/>
                        <a:pt x="973" y="1077"/>
                        <a:pt x="977" y="1072"/>
                      </a:cubicBezTo>
                      <a:cubicBezTo>
                        <a:pt x="978" y="1072"/>
                        <a:pt x="978" y="1072"/>
                        <a:pt x="978" y="1072"/>
                      </a:cubicBezTo>
                      <a:cubicBezTo>
                        <a:pt x="983" y="1067"/>
                        <a:pt x="987" y="1062"/>
                        <a:pt x="991" y="1057"/>
                      </a:cubicBezTo>
                      <a:cubicBezTo>
                        <a:pt x="1051" y="974"/>
                        <a:pt x="1124" y="868"/>
                        <a:pt x="1182" y="778"/>
                      </a:cubicBezTo>
                      <a:cubicBezTo>
                        <a:pt x="1206" y="741"/>
                        <a:pt x="1198" y="695"/>
                        <a:pt x="1189" y="643"/>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14">
                  <a:extLst>
                    <a:ext uri="{FF2B5EF4-FFF2-40B4-BE49-F238E27FC236}">
                      <a16:creationId xmlns:a16="http://schemas.microsoft.com/office/drawing/2014/main" id="{475932F0-675C-4491-9DC7-DE1ACF403CCD}"/>
                    </a:ext>
                  </a:extLst>
                </p:cNvPr>
                <p:cNvSpPr>
                  <a:spLocks noChangeAspect="1"/>
                </p:cNvSpPr>
                <p:nvPr/>
              </p:nvSpPr>
              <p:spPr bwMode="gray">
                <a:xfrm>
                  <a:off x="2454" y="-588"/>
                  <a:ext cx="2752" cy="2998"/>
                </a:xfrm>
                <a:custGeom>
                  <a:avLst/>
                  <a:gdLst>
                    <a:gd name="T0" fmla="*/ 653 w 1165"/>
                    <a:gd name="T1" fmla="*/ 1269 h 1269"/>
                    <a:gd name="T2" fmla="*/ 606 w 1165"/>
                    <a:gd name="T3" fmla="*/ 1269 h 1269"/>
                    <a:gd name="T4" fmla="*/ 344 w 1165"/>
                    <a:gd name="T5" fmla="*/ 1100 h 1269"/>
                    <a:gd name="T6" fmla="*/ 344 w 1165"/>
                    <a:gd name="T7" fmla="*/ 274 h 1269"/>
                    <a:gd name="T8" fmla="*/ 317 w 1165"/>
                    <a:gd name="T9" fmla="*/ 274 h 1269"/>
                    <a:gd name="T10" fmla="*/ 296 w 1165"/>
                    <a:gd name="T11" fmla="*/ 292 h 1269"/>
                    <a:gd name="T12" fmla="*/ 285 w 1165"/>
                    <a:gd name="T13" fmla="*/ 726 h 1269"/>
                    <a:gd name="T14" fmla="*/ 116 w 1165"/>
                    <a:gd name="T15" fmla="*/ 1026 h 1269"/>
                    <a:gd name="T16" fmla="*/ 32 w 1165"/>
                    <a:gd name="T17" fmla="*/ 1049 h 1269"/>
                    <a:gd name="T18" fmla="*/ 167 w 1165"/>
                    <a:gd name="T19" fmla="*/ 679 h 1269"/>
                    <a:gd name="T20" fmla="*/ 209 w 1165"/>
                    <a:gd name="T21" fmla="*/ 102 h 1269"/>
                    <a:gd name="T22" fmla="*/ 953 w 1165"/>
                    <a:gd name="T23" fmla="*/ 0 h 1269"/>
                    <a:gd name="T24" fmla="*/ 1084 w 1165"/>
                    <a:gd name="T25" fmla="*/ 239 h 1269"/>
                    <a:gd name="T26" fmla="*/ 1145 w 1165"/>
                    <a:gd name="T27" fmla="*/ 747 h 1269"/>
                    <a:gd name="T28" fmla="*/ 944 w 1165"/>
                    <a:gd name="T29" fmla="*/ 1037 h 1269"/>
                    <a:gd name="T30" fmla="*/ 922 w 1165"/>
                    <a:gd name="T31" fmla="*/ 1051 h 1269"/>
                    <a:gd name="T32" fmla="*/ 911 w 1165"/>
                    <a:gd name="T33" fmla="*/ 1054 h 1269"/>
                    <a:gd name="T34" fmla="*/ 901 w 1165"/>
                    <a:gd name="T35" fmla="*/ 1055 h 1269"/>
                    <a:gd name="T36" fmla="*/ 897 w 1165"/>
                    <a:gd name="T37" fmla="*/ 1055 h 1269"/>
                    <a:gd name="T38" fmla="*/ 885 w 1165"/>
                    <a:gd name="T39" fmla="*/ 1053 h 1269"/>
                    <a:gd name="T40" fmla="*/ 873 w 1165"/>
                    <a:gd name="T41" fmla="*/ 1048 h 1269"/>
                    <a:gd name="T42" fmla="*/ 870 w 1165"/>
                    <a:gd name="T43" fmla="*/ 1047 h 1269"/>
                    <a:gd name="T44" fmla="*/ 861 w 1165"/>
                    <a:gd name="T45" fmla="*/ 951 h 1269"/>
                    <a:gd name="T46" fmla="*/ 870 w 1165"/>
                    <a:gd name="T47" fmla="*/ 939 h 1269"/>
                    <a:gd name="T48" fmla="*/ 875 w 1165"/>
                    <a:gd name="T49" fmla="*/ 932 h 1269"/>
                    <a:gd name="T50" fmla="*/ 882 w 1165"/>
                    <a:gd name="T51" fmla="*/ 922 h 1269"/>
                    <a:gd name="T52" fmla="*/ 974 w 1165"/>
                    <a:gd name="T53" fmla="*/ 791 h 1269"/>
                    <a:gd name="T54" fmla="*/ 997 w 1165"/>
                    <a:gd name="T55" fmla="*/ 757 h 1269"/>
                    <a:gd name="T56" fmla="*/ 1003 w 1165"/>
                    <a:gd name="T57" fmla="*/ 747 h 1269"/>
                    <a:gd name="T58" fmla="*/ 1015 w 1165"/>
                    <a:gd name="T59" fmla="*/ 729 h 1269"/>
                    <a:gd name="T60" fmla="*/ 1023 w 1165"/>
                    <a:gd name="T61" fmla="*/ 609 h 1269"/>
                    <a:gd name="T62" fmla="*/ 972 w 1165"/>
                    <a:gd name="T63" fmla="*/ 290 h 1269"/>
                    <a:gd name="T64" fmla="*/ 952 w 1165"/>
                    <a:gd name="T65" fmla="*/ 274 h 1269"/>
                    <a:gd name="T66" fmla="*/ 923 w 1165"/>
                    <a:gd name="T67" fmla="*/ 274 h 1269"/>
                    <a:gd name="T68" fmla="*/ 923 w 1165"/>
                    <a:gd name="T69" fmla="*/ 760 h 1269"/>
                    <a:gd name="T70" fmla="*/ 783 w 1165"/>
                    <a:gd name="T71" fmla="*/ 1001 h 1269"/>
                    <a:gd name="T72" fmla="*/ 901 w 1165"/>
                    <a:gd name="T73" fmla="*/ 1115 h 1269"/>
                    <a:gd name="T74" fmla="*/ 923 w 1165"/>
                    <a:gd name="T7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5" h="1269">
                      <a:moveTo>
                        <a:pt x="923" y="1269"/>
                      </a:moveTo>
                      <a:cubicBezTo>
                        <a:pt x="653" y="1269"/>
                        <a:pt x="653" y="1269"/>
                        <a:pt x="653" y="1269"/>
                      </a:cubicBezTo>
                      <a:cubicBezTo>
                        <a:pt x="630" y="1207"/>
                        <a:pt x="630" y="1207"/>
                        <a:pt x="630" y="1207"/>
                      </a:cubicBezTo>
                      <a:cubicBezTo>
                        <a:pt x="606" y="1269"/>
                        <a:pt x="606" y="1269"/>
                        <a:pt x="606" y="1269"/>
                      </a:cubicBezTo>
                      <a:cubicBezTo>
                        <a:pt x="344" y="1269"/>
                        <a:pt x="344" y="1269"/>
                        <a:pt x="344" y="1269"/>
                      </a:cubicBezTo>
                      <a:cubicBezTo>
                        <a:pt x="344" y="1100"/>
                        <a:pt x="344" y="1100"/>
                        <a:pt x="344" y="1100"/>
                      </a:cubicBezTo>
                      <a:cubicBezTo>
                        <a:pt x="344" y="294"/>
                        <a:pt x="344" y="294"/>
                        <a:pt x="344" y="294"/>
                      </a:cubicBezTo>
                      <a:cubicBezTo>
                        <a:pt x="344" y="274"/>
                        <a:pt x="344" y="274"/>
                        <a:pt x="344" y="274"/>
                      </a:cubicBezTo>
                      <a:cubicBezTo>
                        <a:pt x="324" y="274"/>
                        <a:pt x="324" y="274"/>
                        <a:pt x="324" y="274"/>
                      </a:cubicBezTo>
                      <a:cubicBezTo>
                        <a:pt x="317" y="274"/>
                        <a:pt x="317" y="274"/>
                        <a:pt x="317" y="274"/>
                      </a:cubicBezTo>
                      <a:cubicBezTo>
                        <a:pt x="298" y="274"/>
                        <a:pt x="298" y="274"/>
                        <a:pt x="298" y="274"/>
                      </a:cubicBezTo>
                      <a:cubicBezTo>
                        <a:pt x="296" y="292"/>
                        <a:pt x="296" y="292"/>
                        <a:pt x="296" y="292"/>
                      </a:cubicBezTo>
                      <a:cubicBezTo>
                        <a:pt x="295" y="313"/>
                        <a:pt x="295" y="351"/>
                        <a:pt x="295" y="398"/>
                      </a:cubicBezTo>
                      <a:cubicBezTo>
                        <a:pt x="296" y="489"/>
                        <a:pt x="296" y="613"/>
                        <a:pt x="285" y="726"/>
                      </a:cubicBezTo>
                      <a:cubicBezTo>
                        <a:pt x="280" y="791"/>
                        <a:pt x="171" y="947"/>
                        <a:pt x="125" y="1013"/>
                      </a:cubicBezTo>
                      <a:cubicBezTo>
                        <a:pt x="116" y="1026"/>
                        <a:pt x="116" y="1026"/>
                        <a:pt x="116" y="1026"/>
                      </a:cubicBezTo>
                      <a:cubicBezTo>
                        <a:pt x="102" y="1046"/>
                        <a:pt x="81" y="1059"/>
                        <a:pt x="61" y="1059"/>
                      </a:cubicBezTo>
                      <a:cubicBezTo>
                        <a:pt x="50" y="1059"/>
                        <a:pt x="41" y="1055"/>
                        <a:pt x="32" y="1049"/>
                      </a:cubicBezTo>
                      <a:cubicBezTo>
                        <a:pt x="0" y="1025"/>
                        <a:pt x="3" y="985"/>
                        <a:pt x="22" y="958"/>
                      </a:cubicBezTo>
                      <a:cubicBezTo>
                        <a:pt x="103" y="844"/>
                        <a:pt x="153" y="769"/>
                        <a:pt x="167" y="679"/>
                      </a:cubicBezTo>
                      <a:cubicBezTo>
                        <a:pt x="201" y="455"/>
                        <a:pt x="205" y="256"/>
                        <a:pt x="207" y="161"/>
                      </a:cubicBezTo>
                      <a:cubicBezTo>
                        <a:pt x="208" y="133"/>
                        <a:pt x="208" y="107"/>
                        <a:pt x="209" y="102"/>
                      </a:cubicBezTo>
                      <a:cubicBezTo>
                        <a:pt x="214" y="85"/>
                        <a:pt x="240" y="0"/>
                        <a:pt x="309" y="0"/>
                      </a:cubicBezTo>
                      <a:cubicBezTo>
                        <a:pt x="953" y="0"/>
                        <a:pt x="953" y="0"/>
                        <a:pt x="953" y="0"/>
                      </a:cubicBezTo>
                      <a:cubicBezTo>
                        <a:pt x="1011" y="0"/>
                        <a:pt x="1049" y="61"/>
                        <a:pt x="1060" y="102"/>
                      </a:cubicBezTo>
                      <a:cubicBezTo>
                        <a:pt x="1062" y="111"/>
                        <a:pt x="1071" y="165"/>
                        <a:pt x="1084" y="239"/>
                      </a:cubicBezTo>
                      <a:cubicBezTo>
                        <a:pt x="1098" y="329"/>
                        <a:pt x="1121" y="464"/>
                        <a:pt x="1149" y="626"/>
                      </a:cubicBezTo>
                      <a:cubicBezTo>
                        <a:pt x="1158" y="677"/>
                        <a:pt x="1165" y="717"/>
                        <a:pt x="1145" y="747"/>
                      </a:cubicBezTo>
                      <a:cubicBezTo>
                        <a:pt x="1094" y="826"/>
                        <a:pt x="1023" y="930"/>
                        <a:pt x="955" y="1025"/>
                      </a:cubicBezTo>
                      <a:cubicBezTo>
                        <a:pt x="952" y="1029"/>
                        <a:pt x="948" y="1034"/>
                        <a:pt x="944" y="1037"/>
                      </a:cubicBezTo>
                      <a:cubicBezTo>
                        <a:pt x="940" y="1041"/>
                        <a:pt x="936" y="1044"/>
                        <a:pt x="932" y="1046"/>
                      </a:cubicBezTo>
                      <a:cubicBezTo>
                        <a:pt x="929" y="1048"/>
                        <a:pt x="926" y="1050"/>
                        <a:pt x="922" y="1051"/>
                      </a:cubicBezTo>
                      <a:cubicBezTo>
                        <a:pt x="921" y="1051"/>
                        <a:pt x="920" y="1052"/>
                        <a:pt x="919" y="1052"/>
                      </a:cubicBezTo>
                      <a:cubicBezTo>
                        <a:pt x="916" y="1053"/>
                        <a:pt x="913" y="1054"/>
                        <a:pt x="911" y="1054"/>
                      </a:cubicBezTo>
                      <a:cubicBezTo>
                        <a:pt x="909" y="1054"/>
                        <a:pt x="908" y="1055"/>
                        <a:pt x="906" y="1055"/>
                      </a:cubicBezTo>
                      <a:cubicBezTo>
                        <a:pt x="905" y="1055"/>
                        <a:pt x="903" y="1055"/>
                        <a:pt x="901" y="1055"/>
                      </a:cubicBezTo>
                      <a:cubicBezTo>
                        <a:pt x="898" y="1055"/>
                        <a:pt x="898" y="1055"/>
                        <a:pt x="898" y="1055"/>
                      </a:cubicBezTo>
                      <a:cubicBezTo>
                        <a:pt x="897" y="1055"/>
                        <a:pt x="897" y="1055"/>
                        <a:pt x="897" y="1055"/>
                      </a:cubicBezTo>
                      <a:cubicBezTo>
                        <a:pt x="895" y="1055"/>
                        <a:pt x="895" y="1055"/>
                        <a:pt x="895" y="1055"/>
                      </a:cubicBezTo>
                      <a:cubicBezTo>
                        <a:pt x="892" y="1055"/>
                        <a:pt x="888" y="1054"/>
                        <a:pt x="885" y="1053"/>
                      </a:cubicBezTo>
                      <a:cubicBezTo>
                        <a:pt x="884" y="1052"/>
                        <a:pt x="883" y="1052"/>
                        <a:pt x="882" y="1052"/>
                      </a:cubicBezTo>
                      <a:cubicBezTo>
                        <a:pt x="878" y="1051"/>
                        <a:pt x="876" y="1049"/>
                        <a:pt x="873" y="1048"/>
                      </a:cubicBezTo>
                      <a:cubicBezTo>
                        <a:pt x="873" y="1048"/>
                        <a:pt x="873" y="1048"/>
                        <a:pt x="873" y="1048"/>
                      </a:cubicBezTo>
                      <a:cubicBezTo>
                        <a:pt x="870" y="1047"/>
                        <a:pt x="870" y="1047"/>
                        <a:pt x="870" y="1047"/>
                      </a:cubicBezTo>
                      <a:cubicBezTo>
                        <a:pt x="865" y="1044"/>
                        <a:pt x="862" y="1042"/>
                        <a:pt x="859" y="1040"/>
                      </a:cubicBezTo>
                      <a:cubicBezTo>
                        <a:pt x="837" y="1021"/>
                        <a:pt x="838" y="981"/>
                        <a:pt x="861" y="951"/>
                      </a:cubicBezTo>
                      <a:cubicBezTo>
                        <a:pt x="864" y="947"/>
                        <a:pt x="867" y="943"/>
                        <a:pt x="870" y="939"/>
                      </a:cubicBezTo>
                      <a:cubicBezTo>
                        <a:pt x="870" y="939"/>
                        <a:pt x="870" y="939"/>
                        <a:pt x="870" y="939"/>
                      </a:cubicBezTo>
                      <a:cubicBezTo>
                        <a:pt x="872" y="936"/>
                        <a:pt x="872" y="936"/>
                        <a:pt x="872" y="936"/>
                      </a:cubicBezTo>
                      <a:cubicBezTo>
                        <a:pt x="875" y="932"/>
                        <a:pt x="875" y="932"/>
                        <a:pt x="875" y="932"/>
                      </a:cubicBezTo>
                      <a:cubicBezTo>
                        <a:pt x="880" y="925"/>
                        <a:pt x="880" y="925"/>
                        <a:pt x="880" y="925"/>
                      </a:cubicBezTo>
                      <a:cubicBezTo>
                        <a:pt x="882" y="922"/>
                        <a:pt x="882" y="922"/>
                        <a:pt x="882" y="922"/>
                      </a:cubicBezTo>
                      <a:cubicBezTo>
                        <a:pt x="904" y="892"/>
                        <a:pt x="931" y="854"/>
                        <a:pt x="959" y="813"/>
                      </a:cubicBezTo>
                      <a:cubicBezTo>
                        <a:pt x="974" y="791"/>
                        <a:pt x="974" y="791"/>
                        <a:pt x="974" y="791"/>
                      </a:cubicBezTo>
                      <a:cubicBezTo>
                        <a:pt x="988" y="770"/>
                        <a:pt x="988" y="770"/>
                        <a:pt x="988" y="770"/>
                      </a:cubicBezTo>
                      <a:cubicBezTo>
                        <a:pt x="997" y="757"/>
                        <a:pt x="997" y="757"/>
                        <a:pt x="997" y="757"/>
                      </a:cubicBezTo>
                      <a:cubicBezTo>
                        <a:pt x="1001" y="751"/>
                        <a:pt x="1001" y="751"/>
                        <a:pt x="1001" y="751"/>
                      </a:cubicBezTo>
                      <a:cubicBezTo>
                        <a:pt x="1003" y="747"/>
                        <a:pt x="1003" y="747"/>
                        <a:pt x="1003" y="747"/>
                      </a:cubicBezTo>
                      <a:cubicBezTo>
                        <a:pt x="1012" y="735"/>
                        <a:pt x="1012" y="735"/>
                        <a:pt x="1012" y="735"/>
                      </a:cubicBezTo>
                      <a:cubicBezTo>
                        <a:pt x="1015" y="729"/>
                        <a:pt x="1015" y="729"/>
                        <a:pt x="1015" y="729"/>
                      </a:cubicBezTo>
                      <a:cubicBezTo>
                        <a:pt x="1039" y="693"/>
                        <a:pt x="1030" y="647"/>
                        <a:pt x="1025" y="619"/>
                      </a:cubicBezTo>
                      <a:cubicBezTo>
                        <a:pt x="1024" y="616"/>
                        <a:pt x="1023" y="612"/>
                        <a:pt x="1023" y="609"/>
                      </a:cubicBezTo>
                      <a:cubicBezTo>
                        <a:pt x="1014" y="550"/>
                        <a:pt x="1006" y="502"/>
                        <a:pt x="1000" y="463"/>
                      </a:cubicBezTo>
                      <a:cubicBezTo>
                        <a:pt x="987" y="378"/>
                        <a:pt x="980" y="331"/>
                        <a:pt x="972" y="290"/>
                      </a:cubicBezTo>
                      <a:cubicBezTo>
                        <a:pt x="969" y="274"/>
                        <a:pt x="969" y="274"/>
                        <a:pt x="969" y="274"/>
                      </a:cubicBezTo>
                      <a:cubicBezTo>
                        <a:pt x="952" y="274"/>
                        <a:pt x="952" y="274"/>
                        <a:pt x="952" y="274"/>
                      </a:cubicBezTo>
                      <a:cubicBezTo>
                        <a:pt x="942" y="274"/>
                        <a:pt x="942" y="274"/>
                        <a:pt x="942" y="274"/>
                      </a:cubicBezTo>
                      <a:cubicBezTo>
                        <a:pt x="923" y="274"/>
                        <a:pt x="923" y="274"/>
                        <a:pt x="923" y="274"/>
                      </a:cubicBezTo>
                      <a:cubicBezTo>
                        <a:pt x="923" y="294"/>
                        <a:pt x="923" y="294"/>
                        <a:pt x="923" y="294"/>
                      </a:cubicBezTo>
                      <a:cubicBezTo>
                        <a:pt x="923" y="760"/>
                        <a:pt x="923" y="760"/>
                        <a:pt x="923" y="760"/>
                      </a:cubicBezTo>
                      <a:cubicBezTo>
                        <a:pt x="879" y="823"/>
                        <a:pt x="838" y="882"/>
                        <a:pt x="813" y="914"/>
                      </a:cubicBezTo>
                      <a:cubicBezTo>
                        <a:pt x="794" y="940"/>
                        <a:pt x="783" y="971"/>
                        <a:pt x="783" y="1001"/>
                      </a:cubicBezTo>
                      <a:cubicBezTo>
                        <a:pt x="783" y="1035"/>
                        <a:pt x="797" y="1066"/>
                        <a:pt x="821" y="1086"/>
                      </a:cubicBezTo>
                      <a:cubicBezTo>
                        <a:pt x="844" y="1105"/>
                        <a:pt x="872" y="1115"/>
                        <a:pt x="901" y="1115"/>
                      </a:cubicBezTo>
                      <a:cubicBezTo>
                        <a:pt x="908" y="1115"/>
                        <a:pt x="915" y="1114"/>
                        <a:pt x="923" y="1113"/>
                      </a:cubicBezTo>
                      <a:cubicBezTo>
                        <a:pt x="923" y="1269"/>
                        <a:pt x="923" y="1269"/>
                        <a:pt x="923" y="1269"/>
                      </a:cubicBez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115">
                  <a:extLst>
                    <a:ext uri="{FF2B5EF4-FFF2-40B4-BE49-F238E27FC236}">
                      <a16:creationId xmlns:a16="http://schemas.microsoft.com/office/drawing/2014/main" id="{C7209903-715E-4D9F-A991-B84B093B1501}"/>
                    </a:ext>
                  </a:extLst>
                </p:cNvPr>
                <p:cNvSpPr>
                  <a:spLocks noChangeAspect="1"/>
                </p:cNvSpPr>
                <p:nvPr/>
              </p:nvSpPr>
              <p:spPr bwMode="gray">
                <a:xfrm>
                  <a:off x="2456" y="1538"/>
                  <a:ext cx="378" cy="402"/>
                </a:xfrm>
                <a:custGeom>
                  <a:avLst/>
                  <a:gdLst>
                    <a:gd name="T0" fmla="*/ 31 w 160"/>
                    <a:gd name="T1" fmla="*/ 150 h 170"/>
                    <a:gd name="T2" fmla="*/ 18 w 160"/>
                    <a:gd name="T3" fmla="*/ 62 h 170"/>
                    <a:gd name="T4" fmla="*/ 63 w 160"/>
                    <a:gd name="T5" fmla="*/ 0 h 170"/>
                    <a:gd name="T6" fmla="*/ 160 w 160"/>
                    <a:gd name="T7" fmla="*/ 70 h 170"/>
                    <a:gd name="T8" fmla="*/ 115 w 160"/>
                    <a:gd name="T9" fmla="*/ 132 h 170"/>
                    <a:gd name="T10" fmla="*/ 31 w 160"/>
                    <a:gd name="T11" fmla="*/ 150 h 170"/>
                  </a:gdLst>
                  <a:ahLst/>
                  <a:cxnLst>
                    <a:cxn ang="0">
                      <a:pos x="T0" y="T1"/>
                    </a:cxn>
                    <a:cxn ang="0">
                      <a:pos x="T2" y="T3"/>
                    </a:cxn>
                    <a:cxn ang="0">
                      <a:pos x="T4" y="T5"/>
                    </a:cxn>
                    <a:cxn ang="0">
                      <a:pos x="T6" y="T7"/>
                    </a:cxn>
                    <a:cxn ang="0">
                      <a:pos x="T8" y="T9"/>
                    </a:cxn>
                    <a:cxn ang="0">
                      <a:pos x="T10" y="T11"/>
                    </a:cxn>
                  </a:cxnLst>
                  <a:rect l="0" t="0" r="r" b="b"/>
                  <a:pathLst>
                    <a:path w="160" h="170">
                      <a:moveTo>
                        <a:pt x="31" y="150"/>
                      </a:moveTo>
                      <a:cubicBezTo>
                        <a:pt x="3" y="129"/>
                        <a:pt x="0" y="86"/>
                        <a:pt x="18" y="62"/>
                      </a:cubicBezTo>
                      <a:cubicBezTo>
                        <a:pt x="63" y="0"/>
                        <a:pt x="63" y="0"/>
                        <a:pt x="63" y="0"/>
                      </a:cubicBezTo>
                      <a:cubicBezTo>
                        <a:pt x="160" y="70"/>
                        <a:pt x="160" y="70"/>
                        <a:pt x="160" y="70"/>
                      </a:cubicBezTo>
                      <a:cubicBezTo>
                        <a:pt x="115" y="132"/>
                        <a:pt x="115" y="132"/>
                        <a:pt x="115" y="132"/>
                      </a:cubicBezTo>
                      <a:cubicBezTo>
                        <a:pt x="97" y="157"/>
                        <a:pt x="59" y="170"/>
                        <a:pt x="31" y="15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116">
                  <a:extLst>
                    <a:ext uri="{FF2B5EF4-FFF2-40B4-BE49-F238E27FC236}">
                      <a16:creationId xmlns:a16="http://schemas.microsoft.com/office/drawing/2014/main" id="{FAECE6E1-33FD-45E5-A995-F4C970BE0FA1}"/>
                    </a:ext>
                  </a:extLst>
                </p:cNvPr>
                <p:cNvSpPr>
                  <a:spLocks noChangeAspect="1"/>
                </p:cNvSpPr>
                <p:nvPr/>
              </p:nvSpPr>
              <p:spPr bwMode="gray">
                <a:xfrm>
                  <a:off x="4431" y="1541"/>
                  <a:ext cx="373" cy="392"/>
                </a:xfrm>
                <a:custGeom>
                  <a:avLst/>
                  <a:gdLst>
                    <a:gd name="T0" fmla="*/ 29 w 158"/>
                    <a:gd name="T1" fmla="*/ 145 h 166"/>
                    <a:gd name="T2" fmla="*/ 17 w 158"/>
                    <a:gd name="T3" fmla="*/ 58 h 166"/>
                    <a:gd name="T4" fmla="*/ 63 w 158"/>
                    <a:gd name="T5" fmla="*/ 0 h 166"/>
                    <a:gd name="T6" fmla="*/ 158 w 158"/>
                    <a:gd name="T7" fmla="*/ 74 h 166"/>
                    <a:gd name="T8" fmla="*/ 112 w 158"/>
                    <a:gd name="T9" fmla="*/ 132 h 166"/>
                    <a:gd name="T10" fmla="*/ 29 w 158"/>
                    <a:gd name="T11" fmla="*/ 145 h 166"/>
                  </a:gdLst>
                  <a:ahLst/>
                  <a:cxnLst>
                    <a:cxn ang="0">
                      <a:pos x="T0" y="T1"/>
                    </a:cxn>
                    <a:cxn ang="0">
                      <a:pos x="T2" y="T3"/>
                    </a:cxn>
                    <a:cxn ang="0">
                      <a:pos x="T4" y="T5"/>
                    </a:cxn>
                    <a:cxn ang="0">
                      <a:pos x="T6" y="T7"/>
                    </a:cxn>
                    <a:cxn ang="0">
                      <a:pos x="T8" y="T9"/>
                    </a:cxn>
                    <a:cxn ang="0">
                      <a:pos x="T10" y="T11"/>
                    </a:cxn>
                  </a:cxnLst>
                  <a:rect l="0" t="0" r="r" b="b"/>
                  <a:pathLst>
                    <a:path w="158" h="166">
                      <a:moveTo>
                        <a:pt x="29" y="145"/>
                      </a:moveTo>
                      <a:cubicBezTo>
                        <a:pt x="1" y="123"/>
                        <a:pt x="0" y="80"/>
                        <a:pt x="17" y="58"/>
                      </a:cubicBezTo>
                      <a:cubicBezTo>
                        <a:pt x="63" y="0"/>
                        <a:pt x="63" y="0"/>
                        <a:pt x="63" y="0"/>
                      </a:cubicBezTo>
                      <a:cubicBezTo>
                        <a:pt x="158" y="74"/>
                        <a:pt x="158" y="74"/>
                        <a:pt x="158" y="74"/>
                      </a:cubicBezTo>
                      <a:cubicBezTo>
                        <a:pt x="112" y="132"/>
                        <a:pt x="112" y="132"/>
                        <a:pt x="112" y="132"/>
                      </a:cubicBezTo>
                      <a:cubicBezTo>
                        <a:pt x="94" y="156"/>
                        <a:pt x="56" y="166"/>
                        <a:pt x="29" y="145"/>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Oval 117">
                  <a:extLst>
                    <a:ext uri="{FF2B5EF4-FFF2-40B4-BE49-F238E27FC236}">
                      <a16:creationId xmlns:a16="http://schemas.microsoft.com/office/drawing/2014/main" id="{267C64B1-E0F0-4246-BBA3-6CDD1BE22817}"/>
                    </a:ext>
                  </a:extLst>
                </p:cNvPr>
                <p:cNvSpPr>
                  <a:spLocks noChangeAspect="1" noChangeArrowheads="1"/>
                </p:cNvSpPr>
                <p:nvPr/>
              </p:nvSpPr>
              <p:spPr bwMode="gray">
                <a:xfrm>
                  <a:off x="3897" y="-113"/>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Oval 118">
                  <a:extLst>
                    <a:ext uri="{FF2B5EF4-FFF2-40B4-BE49-F238E27FC236}">
                      <a16:creationId xmlns:a16="http://schemas.microsoft.com/office/drawing/2014/main" id="{92533CB7-1382-48AE-AB29-3FA87F2958D4}"/>
                    </a:ext>
                  </a:extLst>
                </p:cNvPr>
                <p:cNvSpPr>
                  <a:spLocks noChangeAspect="1" noChangeArrowheads="1"/>
                </p:cNvSpPr>
                <p:nvPr/>
              </p:nvSpPr>
              <p:spPr bwMode="gray">
                <a:xfrm>
                  <a:off x="3897" y="404"/>
                  <a:ext cx="107" cy="1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Oval 119">
                  <a:extLst>
                    <a:ext uri="{FF2B5EF4-FFF2-40B4-BE49-F238E27FC236}">
                      <a16:creationId xmlns:a16="http://schemas.microsoft.com/office/drawing/2014/main" id="{9DA165AE-CDC1-4C18-B629-BC48D14FFB7C}"/>
                    </a:ext>
                  </a:extLst>
                </p:cNvPr>
                <p:cNvSpPr>
                  <a:spLocks noChangeAspect="1" noChangeArrowheads="1"/>
                </p:cNvSpPr>
                <p:nvPr/>
              </p:nvSpPr>
              <p:spPr bwMode="gray">
                <a:xfrm>
                  <a:off x="3897" y="922"/>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Oval 120">
                  <a:extLst>
                    <a:ext uri="{FF2B5EF4-FFF2-40B4-BE49-F238E27FC236}">
                      <a16:creationId xmlns:a16="http://schemas.microsoft.com/office/drawing/2014/main" id="{095A2ECC-5B62-479D-9289-BC04552182B6}"/>
                    </a:ext>
                  </a:extLst>
                </p:cNvPr>
                <p:cNvSpPr>
                  <a:spLocks noChangeAspect="1" noChangeArrowheads="1"/>
                </p:cNvSpPr>
                <p:nvPr/>
              </p:nvSpPr>
              <p:spPr bwMode="gray">
                <a:xfrm>
                  <a:off x="3897" y="1439"/>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121">
                  <a:extLst>
                    <a:ext uri="{FF2B5EF4-FFF2-40B4-BE49-F238E27FC236}">
                      <a16:creationId xmlns:a16="http://schemas.microsoft.com/office/drawing/2014/main" id="{D492BCB0-536E-453A-A8D5-197690E2259A}"/>
                    </a:ext>
                  </a:extLst>
                </p:cNvPr>
                <p:cNvSpPr>
                  <a:spLocks noChangeAspect="1"/>
                </p:cNvSpPr>
                <p:nvPr/>
              </p:nvSpPr>
              <p:spPr bwMode="gray">
                <a:xfrm>
                  <a:off x="3555" y="-588"/>
                  <a:ext cx="777" cy="314"/>
                </a:xfrm>
                <a:custGeom>
                  <a:avLst/>
                  <a:gdLst>
                    <a:gd name="T0" fmla="*/ 756 w 777"/>
                    <a:gd name="T1" fmla="*/ 0 h 314"/>
                    <a:gd name="T2" fmla="*/ 23 w 777"/>
                    <a:gd name="T3" fmla="*/ 0 h 314"/>
                    <a:gd name="T4" fmla="*/ 0 w 777"/>
                    <a:gd name="T5" fmla="*/ 291 h 314"/>
                    <a:gd name="T6" fmla="*/ 389 w 777"/>
                    <a:gd name="T7" fmla="*/ 149 h 314"/>
                    <a:gd name="T8" fmla="*/ 777 w 777"/>
                    <a:gd name="T9" fmla="*/ 314 h 314"/>
                    <a:gd name="T10" fmla="*/ 756 w 777"/>
                    <a:gd name="T11" fmla="*/ 0 h 314"/>
                  </a:gdLst>
                  <a:ahLst/>
                  <a:cxnLst>
                    <a:cxn ang="0">
                      <a:pos x="T0" y="T1"/>
                    </a:cxn>
                    <a:cxn ang="0">
                      <a:pos x="T2" y="T3"/>
                    </a:cxn>
                    <a:cxn ang="0">
                      <a:pos x="T4" y="T5"/>
                    </a:cxn>
                    <a:cxn ang="0">
                      <a:pos x="T6" y="T7"/>
                    </a:cxn>
                    <a:cxn ang="0">
                      <a:pos x="T8" y="T9"/>
                    </a:cxn>
                    <a:cxn ang="0">
                      <a:pos x="T10" y="T11"/>
                    </a:cxn>
                  </a:cxnLst>
                  <a:rect l="0" t="0" r="r" b="b"/>
                  <a:pathLst>
                    <a:path w="777" h="314">
                      <a:moveTo>
                        <a:pt x="756" y="0"/>
                      </a:moveTo>
                      <a:lnTo>
                        <a:pt x="23" y="0"/>
                      </a:lnTo>
                      <a:lnTo>
                        <a:pt x="0" y="291"/>
                      </a:lnTo>
                      <a:lnTo>
                        <a:pt x="389" y="149"/>
                      </a:lnTo>
                      <a:lnTo>
                        <a:pt x="777" y="314"/>
                      </a:lnTo>
                      <a:lnTo>
                        <a:pt x="7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122">
                  <a:extLst>
                    <a:ext uri="{FF2B5EF4-FFF2-40B4-BE49-F238E27FC236}">
                      <a16:creationId xmlns:a16="http://schemas.microsoft.com/office/drawing/2014/main" id="{9928859A-DAC8-4C8E-9917-FA7CC4F5B0A3}"/>
                    </a:ext>
                  </a:extLst>
                </p:cNvPr>
                <p:cNvSpPr>
                  <a:spLocks noChangeAspect="1"/>
                </p:cNvSpPr>
                <p:nvPr/>
              </p:nvSpPr>
              <p:spPr bwMode="gray">
                <a:xfrm>
                  <a:off x="3722" y="-588"/>
                  <a:ext cx="435" cy="213"/>
                </a:xfrm>
                <a:custGeom>
                  <a:avLst/>
                  <a:gdLst>
                    <a:gd name="T0" fmla="*/ 435 w 435"/>
                    <a:gd name="T1" fmla="*/ 0 h 213"/>
                    <a:gd name="T2" fmla="*/ 0 w 435"/>
                    <a:gd name="T3" fmla="*/ 0 h 213"/>
                    <a:gd name="T4" fmla="*/ 218 w 435"/>
                    <a:gd name="T5" fmla="*/ 213 h 213"/>
                    <a:gd name="T6" fmla="*/ 435 w 435"/>
                    <a:gd name="T7" fmla="*/ 0 h 213"/>
                  </a:gdLst>
                  <a:ahLst/>
                  <a:cxnLst>
                    <a:cxn ang="0">
                      <a:pos x="T0" y="T1"/>
                    </a:cxn>
                    <a:cxn ang="0">
                      <a:pos x="T2" y="T3"/>
                    </a:cxn>
                    <a:cxn ang="0">
                      <a:pos x="T4" y="T5"/>
                    </a:cxn>
                    <a:cxn ang="0">
                      <a:pos x="T6" y="T7"/>
                    </a:cxn>
                  </a:cxnLst>
                  <a:rect l="0" t="0" r="r" b="b"/>
                  <a:pathLst>
                    <a:path w="435" h="213">
                      <a:moveTo>
                        <a:pt x="435" y="0"/>
                      </a:moveTo>
                      <a:lnTo>
                        <a:pt x="0" y="0"/>
                      </a:lnTo>
                      <a:lnTo>
                        <a:pt x="218" y="213"/>
                      </a:lnTo>
                      <a:lnTo>
                        <a:pt x="435" y="0"/>
                      </a:ln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30" name="Group 123">
              <a:extLst>
                <a:ext uri="{FF2B5EF4-FFF2-40B4-BE49-F238E27FC236}">
                  <a16:creationId xmlns:a16="http://schemas.microsoft.com/office/drawing/2014/main" id="{6F13F5E9-ED30-4D56-BB93-B0312D61C136}"/>
                </a:ext>
              </a:extLst>
            </p:cNvPr>
            <p:cNvGrpSpPr>
              <a:grpSpLocks noChangeAspect="1"/>
            </p:cNvGrpSpPr>
            <p:nvPr/>
          </p:nvGrpSpPr>
          <p:grpSpPr bwMode="auto">
            <a:xfrm>
              <a:off x="996" y="938"/>
              <a:ext cx="3539" cy="5164"/>
              <a:chOff x="996" y="938"/>
              <a:chExt cx="3539" cy="5164"/>
            </a:xfrm>
          </p:grpSpPr>
          <p:sp>
            <p:nvSpPr>
              <p:cNvPr id="31" name="Freeform 124">
                <a:extLst>
                  <a:ext uri="{FF2B5EF4-FFF2-40B4-BE49-F238E27FC236}">
                    <a16:creationId xmlns:a16="http://schemas.microsoft.com/office/drawing/2014/main" id="{4D0BFC6B-7F1A-43B1-B37C-F12899B24AB9}"/>
                  </a:ext>
                </a:extLst>
              </p:cNvPr>
              <p:cNvSpPr>
                <a:spLocks noChangeAspect="1"/>
              </p:cNvSpPr>
              <p:nvPr/>
            </p:nvSpPr>
            <p:spPr bwMode="gray">
              <a:xfrm>
                <a:off x="996" y="1713"/>
                <a:ext cx="3539" cy="4389"/>
              </a:xfrm>
              <a:custGeom>
                <a:avLst/>
                <a:gdLst>
                  <a:gd name="T0" fmla="*/ 1356 w 1498"/>
                  <a:gd name="T1" fmla="*/ 709 h 1858"/>
                  <a:gd name="T2" fmla="*/ 1356 w 1498"/>
                  <a:gd name="T3" fmla="*/ 147 h 1858"/>
                  <a:gd name="T4" fmla="*/ 1368 w 1498"/>
                  <a:gd name="T5" fmla="*/ 57 h 1858"/>
                  <a:gd name="T6" fmla="*/ 1422 w 1498"/>
                  <a:gd name="T7" fmla="*/ 40 h 1858"/>
                  <a:gd name="T8" fmla="*/ 1464 w 1498"/>
                  <a:gd name="T9" fmla="*/ 40 h 1858"/>
                  <a:gd name="T10" fmla="*/ 1478 w 1498"/>
                  <a:gd name="T11" fmla="*/ 35 h 1858"/>
                  <a:gd name="T12" fmla="*/ 1484 w 1498"/>
                  <a:gd name="T13" fmla="*/ 20 h 1858"/>
                  <a:gd name="T14" fmla="*/ 1478 w 1498"/>
                  <a:gd name="T15" fmla="*/ 6 h 1858"/>
                  <a:gd name="T16" fmla="*/ 1464 w 1498"/>
                  <a:gd name="T17" fmla="*/ 0 h 1858"/>
                  <a:gd name="T18" fmla="*/ 1422 w 1498"/>
                  <a:gd name="T19" fmla="*/ 0 h 1858"/>
                  <a:gd name="T20" fmla="*/ 1335 w 1498"/>
                  <a:gd name="T21" fmla="*/ 35 h 1858"/>
                  <a:gd name="T22" fmla="*/ 1316 w 1498"/>
                  <a:gd name="T23" fmla="*/ 147 h 1858"/>
                  <a:gd name="T24" fmla="*/ 1316 w 1498"/>
                  <a:gd name="T25" fmla="*/ 183 h 1858"/>
                  <a:gd name="T26" fmla="*/ 556 w 1498"/>
                  <a:gd name="T27" fmla="*/ 183 h 1858"/>
                  <a:gd name="T28" fmla="*/ 556 w 1498"/>
                  <a:gd name="T29" fmla="*/ 147 h 1858"/>
                  <a:gd name="T30" fmla="*/ 568 w 1498"/>
                  <a:gd name="T31" fmla="*/ 57 h 1858"/>
                  <a:gd name="T32" fmla="*/ 622 w 1498"/>
                  <a:gd name="T33" fmla="*/ 40 h 1858"/>
                  <a:gd name="T34" fmla="*/ 664 w 1498"/>
                  <a:gd name="T35" fmla="*/ 40 h 1858"/>
                  <a:gd name="T36" fmla="*/ 678 w 1498"/>
                  <a:gd name="T37" fmla="*/ 35 h 1858"/>
                  <a:gd name="T38" fmla="*/ 684 w 1498"/>
                  <a:gd name="T39" fmla="*/ 20 h 1858"/>
                  <a:gd name="T40" fmla="*/ 678 w 1498"/>
                  <a:gd name="T41" fmla="*/ 6 h 1858"/>
                  <a:gd name="T42" fmla="*/ 664 w 1498"/>
                  <a:gd name="T43" fmla="*/ 0 h 1858"/>
                  <a:gd name="T44" fmla="*/ 622 w 1498"/>
                  <a:gd name="T45" fmla="*/ 0 h 1858"/>
                  <a:gd name="T46" fmla="*/ 535 w 1498"/>
                  <a:gd name="T47" fmla="*/ 35 h 1858"/>
                  <a:gd name="T48" fmla="*/ 516 w 1498"/>
                  <a:gd name="T49" fmla="*/ 147 h 1858"/>
                  <a:gd name="T50" fmla="*/ 516 w 1498"/>
                  <a:gd name="T51" fmla="*/ 607 h 1858"/>
                  <a:gd name="T52" fmla="*/ 302 w 1498"/>
                  <a:gd name="T53" fmla="*/ 607 h 1858"/>
                  <a:gd name="T54" fmla="*/ 199 w 1498"/>
                  <a:gd name="T55" fmla="*/ 638 h 1858"/>
                  <a:gd name="T56" fmla="*/ 156 w 1498"/>
                  <a:gd name="T57" fmla="*/ 754 h 1858"/>
                  <a:gd name="T58" fmla="*/ 156 w 1498"/>
                  <a:gd name="T59" fmla="*/ 1080 h 1858"/>
                  <a:gd name="T60" fmla="*/ 156 w 1498"/>
                  <a:gd name="T61" fmla="*/ 1083 h 1858"/>
                  <a:gd name="T62" fmla="*/ 1 w 1498"/>
                  <a:gd name="T63" fmla="*/ 1655 h 1858"/>
                  <a:gd name="T64" fmla="*/ 5 w 1498"/>
                  <a:gd name="T65" fmla="*/ 1673 h 1858"/>
                  <a:gd name="T66" fmla="*/ 21 w 1498"/>
                  <a:gd name="T67" fmla="*/ 1680 h 1858"/>
                  <a:gd name="T68" fmla="*/ 111 w 1498"/>
                  <a:gd name="T69" fmla="*/ 1680 h 1858"/>
                  <a:gd name="T70" fmla="*/ 110 w 1498"/>
                  <a:gd name="T71" fmla="*/ 1701 h 1858"/>
                  <a:gd name="T72" fmla="*/ 174 w 1498"/>
                  <a:gd name="T73" fmla="*/ 1858 h 1858"/>
                  <a:gd name="T74" fmla="*/ 238 w 1498"/>
                  <a:gd name="T75" fmla="*/ 1701 h 1858"/>
                  <a:gd name="T76" fmla="*/ 237 w 1498"/>
                  <a:gd name="T77" fmla="*/ 1680 h 1858"/>
                  <a:gd name="T78" fmla="*/ 433 w 1498"/>
                  <a:gd name="T79" fmla="*/ 1680 h 1858"/>
                  <a:gd name="T80" fmla="*/ 573 w 1498"/>
                  <a:gd name="T81" fmla="*/ 1858 h 1858"/>
                  <a:gd name="T82" fmla="*/ 713 w 1498"/>
                  <a:gd name="T83" fmla="*/ 1680 h 1858"/>
                  <a:gd name="T84" fmla="*/ 786 w 1498"/>
                  <a:gd name="T85" fmla="*/ 1680 h 1858"/>
                  <a:gd name="T86" fmla="*/ 805 w 1498"/>
                  <a:gd name="T87" fmla="*/ 1666 h 1858"/>
                  <a:gd name="T88" fmla="*/ 921 w 1498"/>
                  <a:gd name="T89" fmla="*/ 1233 h 1858"/>
                  <a:gd name="T90" fmla="*/ 921 w 1498"/>
                  <a:gd name="T91" fmla="*/ 1552 h 1858"/>
                  <a:gd name="T92" fmla="*/ 877 w 1498"/>
                  <a:gd name="T93" fmla="*/ 1701 h 1858"/>
                  <a:gd name="T94" fmla="*/ 941 w 1498"/>
                  <a:gd name="T95" fmla="*/ 1858 h 1858"/>
                  <a:gd name="T96" fmla="*/ 1005 w 1498"/>
                  <a:gd name="T97" fmla="*/ 1701 h 1858"/>
                  <a:gd name="T98" fmla="*/ 961 w 1498"/>
                  <a:gd name="T99" fmla="*/ 1552 h 1858"/>
                  <a:gd name="T100" fmla="*/ 961 w 1498"/>
                  <a:gd name="T101" fmla="*/ 1100 h 1858"/>
                  <a:gd name="T102" fmla="*/ 1116 w 1498"/>
                  <a:gd name="T103" fmla="*/ 1100 h 1858"/>
                  <a:gd name="T104" fmla="*/ 1107 w 1498"/>
                  <a:gd name="T105" fmla="*/ 1272 h 1858"/>
                  <a:gd name="T106" fmla="*/ 1303 w 1498"/>
                  <a:gd name="T107" fmla="*/ 1858 h 1858"/>
                  <a:gd name="T108" fmla="*/ 1498 w 1498"/>
                  <a:gd name="T109" fmla="*/ 1272 h 1858"/>
                  <a:gd name="T110" fmla="*/ 1356 w 1498"/>
                  <a:gd name="T111" fmla="*/ 709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8" h="1858">
                    <a:moveTo>
                      <a:pt x="1356" y="709"/>
                    </a:moveTo>
                    <a:cubicBezTo>
                      <a:pt x="1356" y="459"/>
                      <a:pt x="1356" y="176"/>
                      <a:pt x="1356" y="147"/>
                    </a:cubicBezTo>
                    <a:cubicBezTo>
                      <a:pt x="1355" y="98"/>
                      <a:pt x="1360" y="69"/>
                      <a:pt x="1368" y="57"/>
                    </a:cubicBezTo>
                    <a:cubicBezTo>
                      <a:pt x="1375" y="46"/>
                      <a:pt x="1387" y="41"/>
                      <a:pt x="1422" y="40"/>
                    </a:cubicBezTo>
                    <a:cubicBezTo>
                      <a:pt x="1435" y="40"/>
                      <a:pt x="1464" y="40"/>
                      <a:pt x="1464" y="40"/>
                    </a:cubicBezTo>
                    <a:cubicBezTo>
                      <a:pt x="1470" y="40"/>
                      <a:pt x="1475" y="38"/>
                      <a:pt x="1478" y="35"/>
                    </a:cubicBezTo>
                    <a:cubicBezTo>
                      <a:pt x="1482" y="31"/>
                      <a:pt x="1484" y="26"/>
                      <a:pt x="1484" y="20"/>
                    </a:cubicBezTo>
                    <a:cubicBezTo>
                      <a:pt x="1484" y="15"/>
                      <a:pt x="1482" y="10"/>
                      <a:pt x="1478" y="6"/>
                    </a:cubicBezTo>
                    <a:cubicBezTo>
                      <a:pt x="1475" y="3"/>
                      <a:pt x="1470" y="0"/>
                      <a:pt x="1464" y="0"/>
                    </a:cubicBezTo>
                    <a:cubicBezTo>
                      <a:pt x="1464" y="0"/>
                      <a:pt x="1435" y="0"/>
                      <a:pt x="1422" y="0"/>
                    </a:cubicBezTo>
                    <a:cubicBezTo>
                      <a:pt x="1384" y="0"/>
                      <a:pt x="1353" y="8"/>
                      <a:pt x="1335" y="35"/>
                    </a:cubicBezTo>
                    <a:cubicBezTo>
                      <a:pt x="1318" y="62"/>
                      <a:pt x="1316" y="96"/>
                      <a:pt x="1316" y="147"/>
                    </a:cubicBezTo>
                    <a:cubicBezTo>
                      <a:pt x="1316" y="162"/>
                      <a:pt x="1316" y="174"/>
                      <a:pt x="1316" y="183"/>
                    </a:cubicBezTo>
                    <a:cubicBezTo>
                      <a:pt x="556" y="183"/>
                      <a:pt x="556" y="183"/>
                      <a:pt x="556" y="183"/>
                    </a:cubicBezTo>
                    <a:cubicBezTo>
                      <a:pt x="556" y="174"/>
                      <a:pt x="556" y="162"/>
                      <a:pt x="556" y="147"/>
                    </a:cubicBezTo>
                    <a:cubicBezTo>
                      <a:pt x="555" y="98"/>
                      <a:pt x="560" y="69"/>
                      <a:pt x="568" y="57"/>
                    </a:cubicBezTo>
                    <a:cubicBezTo>
                      <a:pt x="575" y="46"/>
                      <a:pt x="587" y="41"/>
                      <a:pt x="622" y="40"/>
                    </a:cubicBezTo>
                    <a:cubicBezTo>
                      <a:pt x="635" y="40"/>
                      <a:pt x="664" y="40"/>
                      <a:pt x="664" y="40"/>
                    </a:cubicBezTo>
                    <a:cubicBezTo>
                      <a:pt x="670" y="40"/>
                      <a:pt x="675" y="38"/>
                      <a:pt x="678" y="35"/>
                    </a:cubicBezTo>
                    <a:cubicBezTo>
                      <a:pt x="682" y="31"/>
                      <a:pt x="684" y="26"/>
                      <a:pt x="684" y="20"/>
                    </a:cubicBezTo>
                    <a:cubicBezTo>
                      <a:pt x="684" y="15"/>
                      <a:pt x="682" y="10"/>
                      <a:pt x="678" y="6"/>
                    </a:cubicBezTo>
                    <a:cubicBezTo>
                      <a:pt x="675" y="3"/>
                      <a:pt x="670" y="0"/>
                      <a:pt x="664" y="0"/>
                    </a:cubicBezTo>
                    <a:cubicBezTo>
                      <a:pt x="664" y="0"/>
                      <a:pt x="635" y="0"/>
                      <a:pt x="622" y="0"/>
                    </a:cubicBezTo>
                    <a:cubicBezTo>
                      <a:pt x="584" y="0"/>
                      <a:pt x="553" y="8"/>
                      <a:pt x="535" y="35"/>
                    </a:cubicBezTo>
                    <a:cubicBezTo>
                      <a:pt x="518" y="62"/>
                      <a:pt x="516" y="96"/>
                      <a:pt x="516" y="147"/>
                    </a:cubicBezTo>
                    <a:cubicBezTo>
                      <a:pt x="516" y="177"/>
                      <a:pt x="516" y="607"/>
                      <a:pt x="516" y="607"/>
                    </a:cubicBezTo>
                    <a:cubicBezTo>
                      <a:pt x="477" y="607"/>
                      <a:pt x="363" y="607"/>
                      <a:pt x="302" y="607"/>
                    </a:cubicBezTo>
                    <a:cubicBezTo>
                      <a:pt x="263" y="607"/>
                      <a:pt x="227" y="614"/>
                      <a:pt x="199" y="638"/>
                    </a:cubicBezTo>
                    <a:cubicBezTo>
                      <a:pt x="170" y="662"/>
                      <a:pt x="155" y="701"/>
                      <a:pt x="156" y="754"/>
                    </a:cubicBezTo>
                    <a:cubicBezTo>
                      <a:pt x="156" y="854"/>
                      <a:pt x="156" y="1080"/>
                      <a:pt x="156" y="1080"/>
                    </a:cubicBezTo>
                    <a:cubicBezTo>
                      <a:pt x="156" y="1083"/>
                      <a:pt x="156" y="1083"/>
                      <a:pt x="156" y="1083"/>
                    </a:cubicBezTo>
                    <a:cubicBezTo>
                      <a:pt x="1" y="1655"/>
                      <a:pt x="1" y="1655"/>
                      <a:pt x="1" y="1655"/>
                    </a:cubicBezTo>
                    <a:cubicBezTo>
                      <a:pt x="0" y="1661"/>
                      <a:pt x="1" y="1668"/>
                      <a:pt x="5" y="1673"/>
                    </a:cubicBezTo>
                    <a:cubicBezTo>
                      <a:pt x="9" y="1678"/>
                      <a:pt x="14" y="1680"/>
                      <a:pt x="21" y="1680"/>
                    </a:cubicBezTo>
                    <a:cubicBezTo>
                      <a:pt x="111" y="1680"/>
                      <a:pt x="111" y="1680"/>
                      <a:pt x="111" y="1680"/>
                    </a:cubicBezTo>
                    <a:cubicBezTo>
                      <a:pt x="110" y="1687"/>
                      <a:pt x="110" y="1694"/>
                      <a:pt x="110" y="1701"/>
                    </a:cubicBezTo>
                    <a:cubicBezTo>
                      <a:pt x="110" y="1787"/>
                      <a:pt x="139" y="1858"/>
                      <a:pt x="174" y="1858"/>
                    </a:cubicBezTo>
                    <a:cubicBezTo>
                      <a:pt x="209" y="1858"/>
                      <a:pt x="238" y="1787"/>
                      <a:pt x="238" y="1701"/>
                    </a:cubicBezTo>
                    <a:cubicBezTo>
                      <a:pt x="238" y="1694"/>
                      <a:pt x="238" y="1687"/>
                      <a:pt x="237" y="1680"/>
                    </a:cubicBezTo>
                    <a:cubicBezTo>
                      <a:pt x="433" y="1680"/>
                      <a:pt x="433" y="1680"/>
                      <a:pt x="433" y="1680"/>
                    </a:cubicBezTo>
                    <a:cubicBezTo>
                      <a:pt x="468" y="1790"/>
                      <a:pt x="518" y="1858"/>
                      <a:pt x="573" y="1858"/>
                    </a:cubicBezTo>
                    <a:cubicBezTo>
                      <a:pt x="628" y="1858"/>
                      <a:pt x="677" y="1790"/>
                      <a:pt x="713" y="1680"/>
                    </a:cubicBezTo>
                    <a:cubicBezTo>
                      <a:pt x="786" y="1680"/>
                      <a:pt x="786" y="1680"/>
                      <a:pt x="786" y="1680"/>
                    </a:cubicBezTo>
                    <a:cubicBezTo>
                      <a:pt x="795" y="1680"/>
                      <a:pt x="803" y="1674"/>
                      <a:pt x="805" y="1666"/>
                    </a:cubicBezTo>
                    <a:cubicBezTo>
                      <a:pt x="921" y="1233"/>
                      <a:pt x="921" y="1233"/>
                      <a:pt x="921" y="1233"/>
                    </a:cubicBezTo>
                    <a:cubicBezTo>
                      <a:pt x="921" y="1355"/>
                      <a:pt x="921" y="1473"/>
                      <a:pt x="921" y="1552"/>
                    </a:cubicBezTo>
                    <a:cubicBezTo>
                      <a:pt x="895" y="1572"/>
                      <a:pt x="877" y="1631"/>
                      <a:pt x="877" y="1701"/>
                    </a:cubicBezTo>
                    <a:cubicBezTo>
                      <a:pt x="877" y="1787"/>
                      <a:pt x="905" y="1858"/>
                      <a:pt x="941" y="1858"/>
                    </a:cubicBezTo>
                    <a:cubicBezTo>
                      <a:pt x="976" y="1858"/>
                      <a:pt x="1005" y="1787"/>
                      <a:pt x="1005" y="1701"/>
                    </a:cubicBezTo>
                    <a:cubicBezTo>
                      <a:pt x="1005" y="1631"/>
                      <a:pt x="986" y="1572"/>
                      <a:pt x="961" y="1552"/>
                    </a:cubicBezTo>
                    <a:cubicBezTo>
                      <a:pt x="961" y="1445"/>
                      <a:pt x="961" y="1264"/>
                      <a:pt x="961" y="1100"/>
                    </a:cubicBezTo>
                    <a:cubicBezTo>
                      <a:pt x="1116" y="1100"/>
                      <a:pt x="1116" y="1100"/>
                      <a:pt x="1116" y="1100"/>
                    </a:cubicBezTo>
                    <a:cubicBezTo>
                      <a:pt x="1110" y="1155"/>
                      <a:pt x="1107" y="1213"/>
                      <a:pt x="1107" y="1272"/>
                    </a:cubicBezTo>
                    <a:cubicBezTo>
                      <a:pt x="1107" y="1596"/>
                      <a:pt x="1195" y="1858"/>
                      <a:pt x="1303" y="1858"/>
                    </a:cubicBezTo>
                    <a:cubicBezTo>
                      <a:pt x="1411" y="1858"/>
                      <a:pt x="1498" y="1596"/>
                      <a:pt x="1498" y="1272"/>
                    </a:cubicBezTo>
                    <a:cubicBezTo>
                      <a:pt x="1498" y="1004"/>
                      <a:pt x="1438" y="778"/>
                      <a:pt x="1356" y="709"/>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125">
                <a:extLst>
                  <a:ext uri="{FF2B5EF4-FFF2-40B4-BE49-F238E27FC236}">
                    <a16:creationId xmlns:a16="http://schemas.microsoft.com/office/drawing/2014/main" id="{CC517594-83A7-4F2E-A86A-74E714544310}"/>
                  </a:ext>
                </a:extLst>
              </p:cNvPr>
              <p:cNvSpPr>
                <a:spLocks noChangeAspect="1"/>
              </p:cNvSpPr>
              <p:nvPr/>
            </p:nvSpPr>
            <p:spPr bwMode="gray">
              <a:xfrm>
                <a:off x="3266" y="3241"/>
                <a:ext cx="837" cy="976"/>
              </a:xfrm>
              <a:custGeom>
                <a:avLst/>
                <a:gdLst>
                  <a:gd name="T0" fmla="*/ 342 w 354"/>
                  <a:gd name="T1" fmla="*/ 40 h 413"/>
                  <a:gd name="T2" fmla="*/ 354 w 354"/>
                  <a:gd name="T3" fmla="*/ 41 h 413"/>
                  <a:gd name="T4" fmla="*/ 353 w 354"/>
                  <a:gd name="T5" fmla="*/ 0 h 413"/>
                  <a:gd name="T6" fmla="*/ 106 w 354"/>
                  <a:gd name="T7" fmla="*/ 0 h 413"/>
                  <a:gd name="T8" fmla="*/ 28 w 354"/>
                  <a:gd name="T9" fmla="*/ 21 h 413"/>
                  <a:gd name="T10" fmla="*/ 0 w 354"/>
                  <a:gd name="T11" fmla="*/ 107 h 413"/>
                  <a:gd name="T12" fmla="*/ 0 w 354"/>
                  <a:gd name="T13" fmla="*/ 413 h 413"/>
                  <a:gd name="T14" fmla="*/ 160 w 354"/>
                  <a:gd name="T15" fmla="*/ 413 h 413"/>
                  <a:gd name="T16" fmla="*/ 342 w 354"/>
                  <a:gd name="T17" fmla="*/ 4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13">
                    <a:moveTo>
                      <a:pt x="342" y="40"/>
                    </a:moveTo>
                    <a:cubicBezTo>
                      <a:pt x="346" y="40"/>
                      <a:pt x="350" y="41"/>
                      <a:pt x="354" y="41"/>
                    </a:cubicBezTo>
                    <a:cubicBezTo>
                      <a:pt x="353" y="0"/>
                      <a:pt x="353" y="0"/>
                      <a:pt x="353" y="0"/>
                    </a:cubicBezTo>
                    <a:cubicBezTo>
                      <a:pt x="302" y="0"/>
                      <a:pt x="165" y="0"/>
                      <a:pt x="106" y="0"/>
                    </a:cubicBezTo>
                    <a:cubicBezTo>
                      <a:pt x="72" y="0"/>
                      <a:pt x="45" y="7"/>
                      <a:pt x="28" y="21"/>
                    </a:cubicBezTo>
                    <a:cubicBezTo>
                      <a:pt x="12" y="36"/>
                      <a:pt x="0" y="60"/>
                      <a:pt x="0" y="107"/>
                    </a:cubicBezTo>
                    <a:cubicBezTo>
                      <a:pt x="0" y="189"/>
                      <a:pt x="0" y="356"/>
                      <a:pt x="0" y="413"/>
                    </a:cubicBezTo>
                    <a:cubicBezTo>
                      <a:pt x="160" y="413"/>
                      <a:pt x="160" y="413"/>
                      <a:pt x="160" y="413"/>
                    </a:cubicBezTo>
                    <a:cubicBezTo>
                      <a:pt x="188" y="195"/>
                      <a:pt x="259" y="40"/>
                      <a:pt x="342" y="4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126">
                <a:extLst>
                  <a:ext uri="{FF2B5EF4-FFF2-40B4-BE49-F238E27FC236}">
                    <a16:creationId xmlns:a16="http://schemas.microsoft.com/office/drawing/2014/main" id="{B56B3840-41B1-4797-A8E0-BAB776D8F0D7}"/>
                  </a:ext>
                </a:extLst>
              </p:cNvPr>
              <p:cNvSpPr>
                <a:spLocks noChangeAspect="1"/>
              </p:cNvSpPr>
              <p:nvPr/>
            </p:nvSpPr>
            <p:spPr bwMode="gray">
              <a:xfrm>
                <a:off x="2459" y="4314"/>
                <a:ext cx="699" cy="1273"/>
              </a:xfrm>
              <a:custGeom>
                <a:avLst/>
                <a:gdLst>
                  <a:gd name="T0" fmla="*/ 0 w 296"/>
                  <a:gd name="T1" fmla="*/ 539 h 539"/>
                  <a:gd name="T2" fmla="*/ 151 w 296"/>
                  <a:gd name="T3" fmla="*/ 539 h 539"/>
                  <a:gd name="T4" fmla="*/ 296 w 296"/>
                  <a:gd name="T5" fmla="*/ 0 h 539"/>
                  <a:gd name="T6" fmla="*/ 197 w 296"/>
                  <a:gd name="T7" fmla="*/ 0 h 539"/>
                  <a:gd name="T8" fmla="*/ 83 w 296"/>
                  <a:gd name="T9" fmla="*/ 438 h 539"/>
                  <a:gd name="T10" fmla="*/ 0 w 296"/>
                  <a:gd name="T11" fmla="*/ 539 h 539"/>
                </a:gdLst>
                <a:ahLst/>
                <a:cxnLst>
                  <a:cxn ang="0">
                    <a:pos x="T0" y="T1"/>
                  </a:cxn>
                  <a:cxn ang="0">
                    <a:pos x="T2" y="T3"/>
                  </a:cxn>
                  <a:cxn ang="0">
                    <a:pos x="T4" y="T5"/>
                  </a:cxn>
                  <a:cxn ang="0">
                    <a:pos x="T6" y="T7"/>
                  </a:cxn>
                  <a:cxn ang="0">
                    <a:pos x="T8" y="T9"/>
                  </a:cxn>
                  <a:cxn ang="0">
                    <a:pos x="T10" y="T11"/>
                  </a:cxn>
                </a:cxnLst>
                <a:rect l="0" t="0" r="r" b="b"/>
                <a:pathLst>
                  <a:path w="296" h="539">
                    <a:moveTo>
                      <a:pt x="0" y="539"/>
                    </a:moveTo>
                    <a:cubicBezTo>
                      <a:pt x="151" y="539"/>
                      <a:pt x="151" y="539"/>
                      <a:pt x="151" y="539"/>
                    </a:cubicBezTo>
                    <a:cubicBezTo>
                      <a:pt x="296" y="0"/>
                      <a:pt x="296" y="0"/>
                      <a:pt x="296" y="0"/>
                    </a:cubicBezTo>
                    <a:cubicBezTo>
                      <a:pt x="197" y="0"/>
                      <a:pt x="197" y="0"/>
                      <a:pt x="197" y="0"/>
                    </a:cubicBezTo>
                    <a:cubicBezTo>
                      <a:pt x="83" y="438"/>
                      <a:pt x="83" y="438"/>
                      <a:pt x="83" y="438"/>
                    </a:cubicBezTo>
                    <a:cubicBezTo>
                      <a:pt x="71" y="486"/>
                      <a:pt x="38" y="523"/>
                      <a:pt x="0" y="53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127">
                <a:extLst>
                  <a:ext uri="{FF2B5EF4-FFF2-40B4-BE49-F238E27FC236}">
                    <a16:creationId xmlns:a16="http://schemas.microsoft.com/office/drawing/2014/main" id="{736A0933-3D79-4EC0-BC95-6D8758CBA304}"/>
                  </a:ext>
                </a:extLst>
              </p:cNvPr>
              <p:cNvSpPr>
                <a:spLocks noChangeAspect="1"/>
              </p:cNvSpPr>
              <p:nvPr/>
            </p:nvSpPr>
            <p:spPr bwMode="gray">
              <a:xfrm>
                <a:off x="1726" y="4314"/>
                <a:ext cx="612" cy="1273"/>
              </a:xfrm>
              <a:custGeom>
                <a:avLst/>
                <a:gdLst>
                  <a:gd name="T0" fmla="*/ 161 w 259"/>
                  <a:gd name="T1" fmla="*/ 378 h 539"/>
                  <a:gd name="T2" fmla="*/ 259 w 259"/>
                  <a:gd name="T3" fmla="*/ 0 h 539"/>
                  <a:gd name="T4" fmla="*/ 197 w 259"/>
                  <a:gd name="T5" fmla="*/ 0 h 539"/>
                  <a:gd name="T6" fmla="*/ 83 w 259"/>
                  <a:gd name="T7" fmla="*/ 438 h 539"/>
                  <a:gd name="T8" fmla="*/ 0 w 259"/>
                  <a:gd name="T9" fmla="*/ 539 h 539"/>
                  <a:gd name="T10" fmla="*/ 225 w 259"/>
                  <a:gd name="T11" fmla="*/ 539 h 539"/>
                  <a:gd name="T12" fmla="*/ 161 w 259"/>
                  <a:gd name="T13" fmla="*/ 378 h 539"/>
                </a:gdLst>
                <a:ahLst/>
                <a:cxnLst>
                  <a:cxn ang="0">
                    <a:pos x="T0" y="T1"/>
                  </a:cxn>
                  <a:cxn ang="0">
                    <a:pos x="T2" y="T3"/>
                  </a:cxn>
                  <a:cxn ang="0">
                    <a:pos x="T4" y="T5"/>
                  </a:cxn>
                  <a:cxn ang="0">
                    <a:pos x="T6" y="T7"/>
                  </a:cxn>
                  <a:cxn ang="0">
                    <a:pos x="T8" y="T9"/>
                  </a:cxn>
                  <a:cxn ang="0">
                    <a:pos x="T10" y="T11"/>
                  </a:cxn>
                  <a:cxn ang="0">
                    <a:pos x="T12" y="T13"/>
                  </a:cxn>
                </a:cxnLst>
                <a:rect l="0" t="0" r="r" b="b"/>
                <a:pathLst>
                  <a:path w="259" h="539">
                    <a:moveTo>
                      <a:pt x="161" y="378"/>
                    </a:moveTo>
                    <a:cubicBezTo>
                      <a:pt x="259" y="0"/>
                      <a:pt x="259" y="0"/>
                      <a:pt x="259" y="0"/>
                    </a:cubicBezTo>
                    <a:cubicBezTo>
                      <a:pt x="197" y="0"/>
                      <a:pt x="197" y="0"/>
                      <a:pt x="197" y="0"/>
                    </a:cubicBezTo>
                    <a:cubicBezTo>
                      <a:pt x="83" y="438"/>
                      <a:pt x="83" y="438"/>
                      <a:pt x="83" y="438"/>
                    </a:cubicBezTo>
                    <a:cubicBezTo>
                      <a:pt x="71" y="486"/>
                      <a:pt x="38" y="523"/>
                      <a:pt x="0" y="539"/>
                    </a:cubicBezTo>
                    <a:cubicBezTo>
                      <a:pt x="225" y="539"/>
                      <a:pt x="225" y="539"/>
                      <a:pt x="225" y="539"/>
                    </a:cubicBezTo>
                    <a:cubicBezTo>
                      <a:pt x="172" y="515"/>
                      <a:pt x="143" y="447"/>
                      <a:pt x="161" y="37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128">
                <a:extLst>
                  <a:ext uri="{FF2B5EF4-FFF2-40B4-BE49-F238E27FC236}">
                    <a16:creationId xmlns:a16="http://schemas.microsoft.com/office/drawing/2014/main" id="{B72CC127-E3FA-4847-8C44-95F252EED0F0}"/>
                  </a:ext>
                </a:extLst>
              </p:cNvPr>
              <p:cNvSpPr>
                <a:spLocks noChangeAspect="1"/>
              </p:cNvSpPr>
              <p:nvPr/>
            </p:nvSpPr>
            <p:spPr bwMode="gray">
              <a:xfrm>
                <a:off x="1107" y="4314"/>
                <a:ext cx="503" cy="1273"/>
              </a:xfrm>
              <a:custGeom>
                <a:avLst/>
                <a:gdLst>
                  <a:gd name="T0" fmla="*/ 113 w 213"/>
                  <a:gd name="T1" fmla="*/ 398 h 539"/>
                  <a:gd name="T2" fmla="*/ 213 w 213"/>
                  <a:gd name="T3" fmla="*/ 0 h 539"/>
                  <a:gd name="T4" fmla="*/ 145 w 213"/>
                  <a:gd name="T5" fmla="*/ 0 h 539"/>
                  <a:gd name="T6" fmla="*/ 0 w 213"/>
                  <a:gd name="T7" fmla="*/ 539 h 539"/>
                  <a:gd name="T8" fmla="*/ 177 w 213"/>
                  <a:gd name="T9" fmla="*/ 539 h 539"/>
                  <a:gd name="T10" fmla="*/ 113 w 213"/>
                  <a:gd name="T11" fmla="*/ 398 h 539"/>
                </a:gdLst>
                <a:ahLst/>
                <a:cxnLst>
                  <a:cxn ang="0">
                    <a:pos x="T0" y="T1"/>
                  </a:cxn>
                  <a:cxn ang="0">
                    <a:pos x="T2" y="T3"/>
                  </a:cxn>
                  <a:cxn ang="0">
                    <a:pos x="T4" y="T5"/>
                  </a:cxn>
                  <a:cxn ang="0">
                    <a:pos x="T6" y="T7"/>
                  </a:cxn>
                  <a:cxn ang="0">
                    <a:pos x="T8" y="T9"/>
                  </a:cxn>
                  <a:cxn ang="0">
                    <a:pos x="T10" y="T11"/>
                  </a:cxn>
                </a:cxnLst>
                <a:rect l="0" t="0" r="r" b="b"/>
                <a:pathLst>
                  <a:path w="213" h="539">
                    <a:moveTo>
                      <a:pt x="113" y="398"/>
                    </a:moveTo>
                    <a:cubicBezTo>
                      <a:pt x="213" y="0"/>
                      <a:pt x="213" y="0"/>
                      <a:pt x="213" y="0"/>
                    </a:cubicBezTo>
                    <a:cubicBezTo>
                      <a:pt x="145" y="0"/>
                      <a:pt x="145" y="0"/>
                      <a:pt x="145" y="0"/>
                    </a:cubicBezTo>
                    <a:cubicBezTo>
                      <a:pt x="0" y="539"/>
                      <a:pt x="0" y="539"/>
                      <a:pt x="0" y="539"/>
                    </a:cubicBezTo>
                    <a:cubicBezTo>
                      <a:pt x="177" y="539"/>
                      <a:pt x="177" y="539"/>
                      <a:pt x="177" y="539"/>
                    </a:cubicBezTo>
                    <a:cubicBezTo>
                      <a:pt x="124" y="516"/>
                      <a:pt x="95" y="449"/>
                      <a:pt x="113" y="39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129">
                <a:extLst>
                  <a:ext uri="{FF2B5EF4-FFF2-40B4-BE49-F238E27FC236}">
                    <a16:creationId xmlns:a16="http://schemas.microsoft.com/office/drawing/2014/main" id="{AE76791C-B9C5-42DE-BF88-02DD8C36804D}"/>
                  </a:ext>
                </a:extLst>
              </p:cNvPr>
              <p:cNvSpPr>
                <a:spLocks noChangeAspect="1"/>
              </p:cNvSpPr>
              <p:nvPr/>
            </p:nvSpPr>
            <p:spPr bwMode="gray">
              <a:xfrm>
                <a:off x="1459" y="3241"/>
                <a:ext cx="747" cy="976"/>
              </a:xfrm>
              <a:custGeom>
                <a:avLst/>
                <a:gdLst>
                  <a:gd name="T0" fmla="*/ 233 w 316"/>
                  <a:gd name="T1" fmla="*/ 177 h 413"/>
                  <a:gd name="T2" fmla="*/ 252 w 316"/>
                  <a:gd name="T3" fmla="*/ 176 h 413"/>
                  <a:gd name="T4" fmla="*/ 316 w 316"/>
                  <a:gd name="T5" fmla="*/ 176 h 413"/>
                  <a:gd name="T6" fmla="*/ 313 w 316"/>
                  <a:gd name="T7" fmla="*/ 0 h 413"/>
                  <a:gd name="T8" fmla="*/ 106 w 316"/>
                  <a:gd name="T9" fmla="*/ 0 h 413"/>
                  <a:gd name="T10" fmla="*/ 28 w 316"/>
                  <a:gd name="T11" fmla="*/ 21 h 413"/>
                  <a:gd name="T12" fmla="*/ 0 w 316"/>
                  <a:gd name="T13" fmla="*/ 107 h 413"/>
                  <a:gd name="T14" fmla="*/ 0 w 316"/>
                  <a:gd name="T15" fmla="*/ 413 h 413"/>
                  <a:gd name="T16" fmla="*/ 74 w 316"/>
                  <a:gd name="T17" fmla="*/ 413 h 413"/>
                  <a:gd name="T18" fmla="*/ 105 w 316"/>
                  <a:gd name="T19" fmla="*/ 289 h 413"/>
                  <a:gd name="T20" fmla="*/ 233 w 316"/>
                  <a:gd name="T21" fmla="*/ 1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413">
                    <a:moveTo>
                      <a:pt x="233" y="177"/>
                    </a:moveTo>
                    <a:cubicBezTo>
                      <a:pt x="239" y="177"/>
                      <a:pt x="246" y="176"/>
                      <a:pt x="252" y="176"/>
                    </a:cubicBezTo>
                    <a:cubicBezTo>
                      <a:pt x="316" y="176"/>
                      <a:pt x="316" y="176"/>
                      <a:pt x="316" y="176"/>
                    </a:cubicBezTo>
                    <a:cubicBezTo>
                      <a:pt x="313" y="0"/>
                      <a:pt x="313" y="0"/>
                      <a:pt x="313" y="0"/>
                    </a:cubicBezTo>
                    <a:cubicBezTo>
                      <a:pt x="270" y="0"/>
                      <a:pt x="164" y="0"/>
                      <a:pt x="106" y="0"/>
                    </a:cubicBezTo>
                    <a:cubicBezTo>
                      <a:pt x="72" y="0"/>
                      <a:pt x="45" y="7"/>
                      <a:pt x="28" y="21"/>
                    </a:cubicBezTo>
                    <a:cubicBezTo>
                      <a:pt x="12" y="36"/>
                      <a:pt x="0" y="60"/>
                      <a:pt x="0" y="107"/>
                    </a:cubicBezTo>
                    <a:cubicBezTo>
                      <a:pt x="0" y="189"/>
                      <a:pt x="0" y="356"/>
                      <a:pt x="0" y="413"/>
                    </a:cubicBezTo>
                    <a:cubicBezTo>
                      <a:pt x="74" y="413"/>
                      <a:pt x="74" y="413"/>
                      <a:pt x="74" y="413"/>
                    </a:cubicBezTo>
                    <a:cubicBezTo>
                      <a:pt x="105" y="289"/>
                      <a:pt x="105" y="289"/>
                      <a:pt x="105" y="289"/>
                    </a:cubicBezTo>
                    <a:cubicBezTo>
                      <a:pt x="122" y="205"/>
                      <a:pt x="177" y="173"/>
                      <a:pt x="233" y="177"/>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130">
                <a:extLst>
                  <a:ext uri="{FF2B5EF4-FFF2-40B4-BE49-F238E27FC236}">
                    <a16:creationId xmlns:a16="http://schemas.microsoft.com/office/drawing/2014/main" id="{799D75C3-0676-44DC-AFB0-B3E3B80B9290}"/>
                  </a:ext>
                </a:extLst>
              </p:cNvPr>
              <p:cNvSpPr>
                <a:spLocks noChangeAspect="1"/>
              </p:cNvSpPr>
              <p:nvPr/>
            </p:nvSpPr>
            <p:spPr bwMode="gray">
              <a:xfrm>
                <a:off x="2310" y="2240"/>
                <a:ext cx="1795" cy="1438"/>
              </a:xfrm>
              <a:custGeom>
                <a:avLst/>
                <a:gdLst>
                  <a:gd name="T0" fmla="*/ 407 w 760"/>
                  <a:gd name="T1" fmla="*/ 415 h 609"/>
                  <a:gd name="T2" fmla="*/ 511 w 760"/>
                  <a:gd name="T3" fmla="*/ 384 h 609"/>
                  <a:gd name="T4" fmla="*/ 760 w 760"/>
                  <a:gd name="T5" fmla="*/ 384 h 609"/>
                  <a:gd name="T6" fmla="*/ 760 w 760"/>
                  <a:gd name="T7" fmla="*/ 0 h 609"/>
                  <a:gd name="T8" fmla="*/ 0 w 760"/>
                  <a:gd name="T9" fmla="*/ 0 h 609"/>
                  <a:gd name="T10" fmla="*/ 0 w 760"/>
                  <a:gd name="T11" fmla="*/ 600 h 609"/>
                  <a:gd name="T12" fmla="*/ 90 w 760"/>
                  <a:gd name="T13" fmla="*/ 599 h 609"/>
                  <a:gd name="T14" fmla="*/ 145 w 760"/>
                  <a:gd name="T15" fmla="*/ 609 h 609"/>
                  <a:gd name="T16" fmla="*/ 175 w 760"/>
                  <a:gd name="T17" fmla="*/ 602 h 609"/>
                  <a:gd name="T18" fmla="*/ 204 w 760"/>
                  <a:gd name="T19" fmla="*/ 600 h 609"/>
                  <a:gd name="T20" fmla="*/ 365 w 760"/>
                  <a:gd name="T21" fmla="*/ 599 h 609"/>
                  <a:gd name="T22" fmla="*/ 365 w 760"/>
                  <a:gd name="T23" fmla="*/ 531 h 609"/>
                  <a:gd name="T24" fmla="*/ 407 w 760"/>
                  <a:gd name="T25"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609">
                    <a:moveTo>
                      <a:pt x="407" y="415"/>
                    </a:moveTo>
                    <a:cubicBezTo>
                      <a:pt x="436" y="391"/>
                      <a:pt x="472" y="384"/>
                      <a:pt x="511" y="384"/>
                    </a:cubicBezTo>
                    <a:cubicBezTo>
                      <a:pt x="565" y="384"/>
                      <a:pt x="695" y="384"/>
                      <a:pt x="760" y="384"/>
                    </a:cubicBezTo>
                    <a:cubicBezTo>
                      <a:pt x="760" y="0"/>
                      <a:pt x="760" y="0"/>
                      <a:pt x="760" y="0"/>
                    </a:cubicBezTo>
                    <a:cubicBezTo>
                      <a:pt x="0" y="0"/>
                      <a:pt x="0" y="0"/>
                      <a:pt x="0" y="0"/>
                    </a:cubicBezTo>
                    <a:cubicBezTo>
                      <a:pt x="0" y="600"/>
                      <a:pt x="0" y="600"/>
                      <a:pt x="0" y="600"/>
                    </a:cubicBezTo>
                    <a:cubicBezTo>
                      <a:pt x="90" y="599"/>
                      <a:pt x="90" y="599"/>
                      <a:pt x="90" y="599"/>
                    </a:cubicBezTo>
                    <a:cubicBezTo>
                      <a:pt x="109" y="599"/>
                      <a:pt x="128" y="603"/>
                      <a:pt x="145" y="609"/>
                    </a:cubicBezTo>
                    <a:cubicBezTo>
                      <a:pt x="155" y="605"/>
                      <a:pt x="165" y="603"/>
                      <a:pt x="175" y="602"/>
                    </a:cubicBezTo>
                    <a:cubicBezTo>
                      <a:pt x="185" y="601"/>
                      <a:pt x="194" y="600"/>
                      <a:pt x="204" y="600"/>
                    </a:cubicBezTo>
                    <a:cubicBezTo>
                      <a:pt x="365" y="599"/>
                      <a:pt x="365" y="599"/>
                      <a:pt x="365" y="599"/>
                    </a:cubicBezTo>
                    <a:cubicBezTo>
                      <a:pt x="365" y="574"/>
                      <a:pt x="365" y="550"/>
                      <a:pt x="365" y="531"/>
                    </a:cubicBezTo>
                    <a:cubicBezTo>
                      <a:pt x="364" y="478"/>
                      <a:pt x="379" y="439"/>
                      <a:pt x="407" y="415"/>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131">
                <a:extLst>
                  <a:ext uri="{FF2B5EF4-FFF2-40B4-BE49-F238E27FC236}">
                    <a16:creationId xmlns:a16="http://schemas.microsoft.com/office/drawing/2014/main" id="{7963ED23-935E-41E2-8C5A-103902280720}"/>
                  </a:ext>
                </a:extLst>
              </p:cNvPr>
              <p:cNvSpPr>
                <a:spLocks noChangeAspect="1" noEditPoints="1"/>
              </p:cNvSpPr>
              <p:nvPr/>
            </p:nvSpPr>
            <p:spPr bwMode="gray">
              <a:xfrm>
                <a:off x="3817" y="3518"/>
                <a:ext cx="640" cy="2399"/>
              </a:xfrm>
              <a:custGeom>
                <a:avLst/>
                <a:gdLst>
                  <a:gd name="T0" fmla="*/ 135 w 271"/>
                  <a:gd name="T1" fmla="*/ 0 h 1016"/>
                  <a:gd name="T2" fmla="*/ 0 w 271"/>
                  <a:gd name="T3" fmla="*/ 508 h 1016"/>
                  <a:gd name="T4" fmla="*/ 135 w 271"/>
                  <a:gd name="T5" fmla="*/ 1016 h 1016"/>
                  <a:gd name="T6" fmla="*/ 271 w 271"/>
                  <a:gd name="T7" fmla="*/ 508 h 1016"/>
                  <a:gd name="T8" fmla="*/ 135 w 271"/>
                  <a:gd name="T9" fmla="*/ 0 h 1016"/>
                  <a:gd name="T10" fmla="*/ 173 w 271"/>
                  <a:gd name="T11" fmla="*/ 579 h 1016"/>
                  <a:gd name="T12" fmla="*/ 152 w 271"/>
                  <a:gd name="T13" fmla="*/ 508 h 1016"/>
                  <a:gd name="T14" fmla="*/ 173 w 271"/>
                  <a:gd name="T15" fmla="*/ 437 h 1016"/>
                  <a:gd name="T16" fmla="*/ 194 w 271"/>
                  <a:gd name="T17" fmla="*/ 508 h 1016"/>
                  <a:gd name="T18" fmla="*/ 173 w 271"/>
                  <a:gd name="T19" fmla="*/ 57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016">
                    <a:moveTo>
                      <a:pt x="135" y="0"/>
                    </a:moveTo>
                    <a:cubicBezTo>
                      <a:pt x="61" y="0"/>
                      <a:pt x="0" y="228"/>
                      <a:pt x="0" y="508"/>
                    </a:cubicBezTo>
                    <a:cubicBezTo>
                      <a:pt x="0" y="789"/>
                      <a:pt x="61" y="1016"/>
                      <a:pt x="135" y="1016"/>
                    </a:cubicBezTo>
                    <a:cubicBezTo>
                      <a:pt x="210" y="1016"/>
                      <a:pt x="271" y="789"/>
                      <a:pt x="271" y="508"/>
                    </a:cubicBezTo>
                    <a:cubicBezTo>
                      <a:pt x="271" y="228"/>
                      <a:pt x="210" y="0"/>
                      <a:pt x="135" y="0"/>
                    </a:cubicBezTo>
                    <a:close/>
                    <a:moveTo>
                      <a:pt x="173" y="579"/>
                    </a:moveTo>
                    <a:cubicBezTo>
                      <a:pt x="161" y="579"/>
                      <a:pt x="152" y="548"/>
                      <a:pt x="152" y="508"/>
                    </a:cubicBezTo>
                    <a:cubicBezTo>
                      <a:pt x="152" y="469"/>
                      <a:pt x="161" y="437"/>
                      <a:pt x="173" y="437"/>
                    </a:cubicBezTo>
                    <a:cubicBezTo>
                      <a:pt x="185" y="437"/>
                      <a:pt x="194" y="469"/>
                      <a:pt x="194" y="508"/>
                    </a:cubicBezTo>
                    <a:cubicBezTo>
                      <a:pt x="194" y="548"/>
                      <a:pt x="185" y="579"/>
                      <a:pt x="173" y="57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132">
                <a:extLst>
                  <a:ext uri="{FF2B5EF4-FFF2-40B4-BE49-F238E27FC236}">
                    <a16:creationId xmlns:a16="http://schemas.microsoft.com/office/drawing/2014/main" id="{76E4B151-DCE8-48E1-A02B-AA0D40F17083}"/>
                  </a:ext>
                </a:extLst>
              </p:cNvPr>
              <p:cNvSpPr>
                <a:spLocks noChangeAspect="1"/>
              </p:cNvSpPr>
              <p:nvPr/>
            </p:nvSpPr>
            <p:spPr bwMode="gray">
              <a:xfrm>
                <a:off x="2222" y="5681"/>
                <a:ext cx="381" cy="236"/>
              </a:xfrm>
              <a:custGeom>
                <a:avLst/>
                <a:gdLst>
                  <a:gd name="T0" fmla="*/ 80 w 161"/>
                  <a:gd name="T1" fmla="*/ 100 h 100"/>
                  <a:gd name="T2" fmla="*/ 161 w 161"/>
                  <a:gd name="T3" fmla="*/ 0 h 100"/>
                  <a:gd name="T4" fmla="*/ 0 w 161"/>
                  <a:gd name="T5" fmla="*/ 0 h 100"/>
                  <a:gd name="T6" fmla="*/ 80 w 161"/>
                  <a:gd name="T7" fmla="*/ 100 h 100"/>
                </a:gdLst>
                <a:ahLst/>
                <a:cxnLst>
                  <a:cxn ang="0">
                    <a:pos x="T0" y="T1"/>
                  </a:cxn>
                  <a:cxn ang="0">
                    <a:pos x="T2" y="T3"/>
                  </a:cxn>
                  <a:cxn ang="0">
                    <a:pos x="T4" y="T5"/>
                  </a:cxn>
                  <a:cxn ang="0">
                    <a:pos x="T6" y="T7"/>
                  </a:cxn>
                </a:cxnLst>
                <a:rect l="0" t="0" r="r" b="b"/>
                <a:pathLst>
                  <a:path w="161" h="100">
                    <a:moveTo>
                      <a:pt x="80" y="100"/>
                    </a:moveTo>
                    <a:cubicBezTo>
                      <a:pt x="111" y="100"/>
                      <a:pt x="138" y="63"/>
                      <a:pt x="161" y="0"/>
                    </a:cubicBezTo>
                    <a:cubicBezTo>
                      <a:pt x="0" y="0"/>
                      <a:pt x="0" y="0"/>
                      <a:pt x="0" y="0"/>
                    </a:cubicBezTo>
                    <a:cubicBezTo>
                      <a:pt x="22" y="63"/>
                      <a:pt x="50" y="100"/>
                      <a:pt x="80" y="10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133">
                <a:extLst>
                  <a:ext uri="{FF2B5EF4-FFF2-40B4-BE49-F238E27FC236}">
                    <a16:creationId xmlns:a16="http://schemas.microsoft.com/office/drawing/2014/main" id="{596BCDB0-7376-403B-B742-604CC5F72DA9}"/>
                  </a:ext>
                </a:extLst>
              </p:cNvPr>
              <p:cNvSpPr>
                <a:spLocks noChangeAspect="1"/>
              </p:cNvSpPr>
              <p:nvPr/>
            </p:nvSpPr>
            <p:spPr bwMode="gray">
              <a:xfrm>
                <a:off x="1346" y="1687"/>
                <a:ext cx="2736" cy="1991"/>
              </a:xfrm>
              <a:custGeom>
                <a:avLst/>
                <a:gdLst>
                  <a:gd name="T0" fmla="*/ 1140 w 1158"/>
                  <a:gd name="T1" fmla="*/ 303 h 843"/>
                  <a:gd name="T2" fmla="*/ 858 w 1158"/>
                  <a:gd name="T3" fmla="*/ 0 h 843"/>
                  <a:gd name="T4" fmla="*/ 583 w 1158"/>
                  <a:gd name="T5" fmla="*/ 0 h 843"/>
                  <a:gd name="T6" fmla="*/ 326 w 1158"/>
                  <a:gd name="T7" fmla="*/ 291 h 843"/>
                  <a:gd name="T8" fmla="*/ 296 w 1158"/>
                  <a:gd name="T9" fmla="*/ 423 h 843"/>
                  <a:gd name="T10" fmla="*/ 254 w 1158"/>
                  <a:gd name="T11" fmla="*/ 490 h 843"/>
                  <a:gd name="T12" fmla="*/ 93 w 1158"/>
                  <a:gd name="T13" fmla="*/ 491 h 843"/>
                  <a:gd name="T14" fmla="*/ 11 w 1158"/>
                  <a:gd name="T15" fmla="*/ 560 h 843"/>
                  <a:gd name="T16" fmla="*/ 109 w 1158"/>
                  <a:gd name="T17" fmla="*/ 629 h 843"/>
                  <a:gd name="T18" fmla="*/ 339 w 1158"/>
                  <a:gd name="T19" fmla="*/ 629 h 843"/>
                  <a:gd name="T20" fmla="*/ 419 w 1158"/>
                  <a:gd name="T21" fmla="*/ 564 h 843"/>
                  <a:gd name="T22" fmla="*/ 469 w 1158"/>
                  <a:gd name="T23" fmla="*/ 291 h 843"/>
                  <a:gd name="T24" fmla="*/ 471 w 1158"/>
                  <a:gd name="T25" fmla="*/ 820 h 843"/>
                  <a:gd name="T26" fmla="*/ 471 w 1158"/>
                  <a:gd name="T27" fmla="*/ 833 h 843"/>
                  <a:gd name="T28" fmla="*/ 498 w 1158"/>
                  <a:gd name="T29" fmla="*/ 833 h 843"/>
                  <a:gd name="T30" fmla="*/ 553 w 1158"/>
                  <a:gd name="T31" fmla="*/ 843 h 843"/>
                  <a:gd name="T32" fmla="*/ 583 w 1158"/>
                  <a:gd name="T33" fmla="*/ 836 h 843"/>
                  <a:gd name="T34" fmla="*/ 612 w 1158"/>
                  <a:gd name="T35" fmla="*/ 834 h 843"/>
                  <a:gd name="T36" fmla="*/ 773 w 1158"/>
                  <a:gd name="T37" fmla="*/ 833 h 843"/>
                  <a:gd name="T38" fmla="*/ 773 w 1158"/>
                  <a:gd name="T39" fmla="*/ 765 h 843"/>
                  <a:gd name="T40" fmla="*/ 816 w 1158"/>
                  <a:gd name="T41" fmla="*/ 649 h 843"/>
                  <a:gd name="T42" fmla="*/ 819 w 1158"/>
                  <a:gd name="T43" fmla="*/ 646 h 843"/>
                  <a:gd name="T44" fmla="*/ 774 w 1158"/>
                  <a:gd name="T45" fmla="*/ 622 h 843"/>
                  <a:gd name="T46" fmla="*/ 759 w 1158"/>
                  <a:gd name="T47" fmla="*/ 554 h 843"/>
                  <a:gd name="T48" fmla="*/ 855 w 1158"/>
                  <a:gd name="T49" fmla="*/ 464 h 843"/>
                  <a:gd name="T50" fmla="*/ 963 w 1158"/>
                  <a:gd name="T51" fmla="*/ 464 h 843"/>
                  <a:gd name="T52" fmla="*/ 964 w 1158"/>
                  <a:gd name="T53" fmla="*/ 291 h 843"/>
                  <a:gd name="T54" fmla="*/ 981 w 1158"/>
                  <a:gd name="T55" fmla="*/ 484 h 843"/>
                  <a:gd name="T56" fmla="*/ 855 w 1158"/>
                  <a:gd name="T57" fmla="*/ 484 h 843"/>
                  <a:gd name="T58" fmla="*/ 779 w 1158"/>
                  <a:gd name="T59" fmla="*/ 557 h 843"/>
                  <a:gd name="T60" fmla="*/ 843 w 1158"/>
                  <a:gd name="T61" fmla="*/ 628 h 843"/>
                  <a:gd name="T62" fmla="*/ 1098 w 1158"/>
                  <a:gd name="T63" fmla="*/ 629 h 843"/>
                  <a:gd name="T64" fmla="*/ 1158 w 1158"/>
                  <a:gd name="T65" fmla="*/ 556 h 843"/>
                  <a:gd name="T66" fmla="*/ 1140 w 1158"/>
                  <a:gd name="T67" fmla="*/ 30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8" h="843">
                    <a:moveTo>
                      <a:pt x="1140" y="303"/>
                    </a:moveTo>
                    <a:cubicBezTo>
                      <a:pt x="1105" y="136"/>
                      <a:pt x="968" y="0"/>
                      <a:pt x="858" y="0"/>
                    </a:cubicBezTo>
                    <a:cubicBezTo>
                      <a:pt x="791" y="0"/>
                      <a:pt x="651" y="0"/>
                      <a:pt x="583" y="0"/>
                    </a:cubicBezTo>
                    <a:cubicBezTo>
                      <a:pt x="459" y="0"/>
                      <a:pt x="358" y="111"/>
                      <a:pt x="326" y="291"/>
                    </a:cubicBezTo>
                    <a:cubicBezTo>
                      <a:pt x="324" y="305"/>
                      <a:pt x="311" y="350"/>
                      <a:pt x="296" y="423"/>
                    </a:cubicBezTo>
                    <a:cubicBezTo>
                      <a:pt x="293" y="440"/>
                      <a:pt x="286" y="490"/>
                      <a:pt x="254" y="490"/>
                    </a:cubicBezTo>
                    <a:cubicBezTo>
                      <a:pt x="224" y="490"/>
                      <a:pt x="109" y="491"/>
                      <a:pt x="93" y="491"/>
                    </a:cubicBezTo>
                    <a:cubicBezTo>
                      <a:pt x="56" y="491"/>
                      <a:pt x="20" y="507"/>
                      <a:pt x="11" y="560"/>
                    </a:cubicBezTo>
                    <a:cubicBezTo>
                      <a:pt x="0" y="622"/>
                      <a:pt x="54" y="628"/>
                      <a:pt x="109" y="629"/>
                    </a:cubicBezTo>
                    <a:cubicBezTo>
                      <a:pt x="138" y="630"/>
                      <a:pt x="303" y="629"/>
                      <a:pt x="339" y="629"/>
                    </a:cubicBezTo>
                    <a:cubicBezTo>
                      <a:pt x="376" y="629"/>
                      <a:pt x="411" y="603"/>
                      <a:pt x="419" y="564"/>
                    </a:cubicBezTo>
                    <a:cubicBezTo>
                      <a:pt x="459" y="416"/>
                      <a:pt x="469" y="291"/>
                      <a:pt x="469" y="291"/>
                    </a:cubicBezTo>
                    <a:cubicBezTo>
                      <a:pt x="469" y="291"/>
                      <a:pt x="473" y="370"/>
                      <a:pt x="471" y="820"/>
                    </a:cubicBezTo>
                    <a:cubicBezTo>
                      <a:pt x="471" y="824"/>
                      <a:pt x="471" y="829"/>
                      <a:pt x="471" y="833"/>
                    </a:cubicBezTo>
                    <a:cubicBezTo>
                      <a:pt x="498" y="833"/>
                      <a:pt x="498" y="833"/>
                      <a:pt x="498" y="833"/>
                    </a:cubicBezTo>
                    <a:cubicBezTo>
                      <a:pt x="517" y="833"/>
                      <a:pt x="536" y="837"/>
                      <a:pt x="553" y="843"/>
                    </a:cubicBezTo>
                    <a:cubicBezTo>
                      <a:pt x="563" y="839"/>
                      <a:pt x="573" y="837"/>
                      <a:pt x="583" y="836"/>
                    </a:cubicBezTo>
                    <a:cubicBezTo>
                      <a:pt x="593" y="835"/>
                      <a:pt x="602" y="834"/>
                      <a:pt x="612" y="834"/>
                    </a:cubicBezTo>
                    <a:cubicBezTo>
                      <a:pt x="773" y="833"/>
                      <a:pt x="773" y="833"/>
                      <a:pt x="773" y="833"/>
                    </a:cubicBezTo>
                    <a:cubicBezTo>
                      <a:pt x="773" y="808"/>
                      <a:pt x="773" y="784"/>
                      <a:pt x="773" y="765"/>
                    </a:cubicBezTo>
                    <a:cubicBezTo>
                      <a:pt x="772" y="712"/>
                      <a:pt x="787" y="673"/>
                      <a:pt x="816" y="649"/>
                    </a:cubicBezTo>
                    <a:cubicBezTo>
                      <a:pt x="817" y="648"/>
                      <a:pt x="818" y="647"/>
                      <a:pt x="819" y="646"/>
                    </a:cubicBezTo>
                    <a:cubicBezTo>
                      <a:pt x="800" y="643"/>
                      <a:pt x="785" y="635"/>
                      <a:pt x="774" y="622"/>
                    </a:cubicBezTo>
                    <a:cubicBezTo>
                      <a:pt x="760" y="606"/>
                      <a:pt x="754" y="583"/>
                      <a:pt x="759" y="554"/>
                    </a:cubicBezTo>
                    <a:cubicBezTo>
                      <a:pt x="767" y="499"/>
                      <a:pt x="805" y="464"/>
                      <a:pt x="855" y="464"/>
                    </a:cubicBezTo>
                    <a:cubicBezTo>
                      <a:pt x="963" y="464"/>
                      <a:pt x="963" y="464"/>
                      <a:pt x="963" y="464"/>
                    </a:cubicBezTo>
                    <a:cubicBezTo>
                      <a:pt x="963" y="322"/>
                      <a:pt x="964" y="291"/>
                      <a:pt x="964" y="291"/>
                    </a:cubicBezTo>
                    <a:cubicBezTo>
                      <a:pt x="964" y="291"/>
                      <a:pt x="974" y="407"/>
                      <a:pt x="981" y="484"/>
                    </a:cubicBezTo>
                    <a:cubicBezTo>
                      <a:pt x="855" y="484"/>
                      <a:pt x="855" y="484"/>
                      <a:pt x="855" y="484"/>
                    </a:cubicBezTo>
                    <a:cubicBezTo>
                      <a:pt x="815" y="484"/>
                      <a:pt x="785" y="512"/>
                      <a:pt x="779" y="557"/>
                    </a:cubicBezTo>
                    <a:cubicBezTo>
                      <a:pt x="770" y="611"/>
                      <a:pt x="803" y="628"/>
                      <a:pt x="843" y="628"/>
                    </a:cubicBezTo>
                    <a:cubicBezTo>
                      <a:pt x="1098" y="629"/>
                      <a:pt x="1098" y="629"/>
                      <a:pt x="1098" y="629"/>
                    </a:cubicBezTo>
                    <a:cubicBezTo>
                      <a:pt x="1138" y="629"/>
                      <a:pt x="1158" y="597"/>
                      <a:pt x="1158" y="556"/>
                    </a:cubicBezTo>
                    <a:cubicBezTo>
                      <a:pt x="1158" y="551"/>
                      <a:pt x="1148" y="341"/>
                      <a:pt x="1140" y="303"/>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134">
                <a:extLst>
                  <a:ext uri="{FF2B5EF4-FFF2-40B4-BE49-F238E27FC236}">
                    <a16:creationId xmlns:a16="http://schemas.microsoft.com/office/drawing/2014/main" id="{FAB23F82-4343-4461-B88A-ACFB0280419C}"/>
                  </a:ext>
                </a:extLst>
              </p:cNvPr>
              <p:cNvSpPr>
                <a:spLocks noChangeAspect="1"/>
              </p:cNvSpPr>
              <p:nvPr/>
            </p:nvSpPr>
            <p:spPr bwMode="gray">
              <a:xfrm>
                <a:off x="3233" y="2880"/>
                <a:ext cx="308" cy="253"/>
              </a:xfrm>
              <a:custGeom>
                <a:avLst/>
                <a:gdLst>
                  <a:gd name="T0" fmla="*/ 130 w 130"/>
                  <a:gd name="T1" fmla="*/ 62 h 107"/>
                  <a:gd name="T2" fmla="*/ 65 w 130"/>
                  <a:gd name="T3" fmla="*/ 0 h 107"/>
                  <a:gd name="T4" fmla="*/ 0 w 130"/>
                  <a:gd name="T5" fmla="*/ 62 h 107"/>
                  <a:gd name="T6" fmla="*/ 65 w 130"/>
                  <a:gd name="T7" fmla="*/ 104 h 107"/>
                  <a:gd name="T8" fmla="*/ 130 w 130"/>
                  <a:gd name="T9" fmla="*/ 62 h 107"/>
                </a:gdLst>
                <a:ahLst/>
                <a:cxnLst>
                  <a:cxn ang="0">
                    <a:pos x="T0" y="T1"/>
                  </a:cxn>
                  <a:cxn ang="0">
                    <a:pos x="T2" y="T3"/>
                  </a:cxn>
                  <a:cxn ang="0">
                    <a:pos x="T4" y="T5"/>
                  </a:cxn>
                  <a:cxn ang="0">
                    <a:pos x="T6" y="T7"/>
                  </a:cxn>
                  <a:cxn ang="0">
                    <a:pos x="T8" y="T9"/>
                  </a:cxn>
                </a:cxnLst>
                <a:rect l="0" t="0" r="r" b="b"/>
                <a:pathLst>
                  <a:path w="130" h="107">
                    <a:moveTo>
                      <a:pt x="130" y="62"/>
                    </a:moveTo>
                    <a:cubicBezTo>
                      <a:pt x="130" y="26"/>
                      <a:pt x="100" y="0"/>
                      <a:pt x="65" y="0"/>
                    </a:cubicBezTo>
                    <a:cubicBezTo>
                      <a:pt x="29" y="0"/>
                      <a:pt x="0" y="26"/>
                      <a:pt x="0" y="62"/>
                    </a:cubicBezTo>
                    <a:cubicBezTo>
                      <a:pt x="0" y="98"/>
                      <a:pt x="30" y="107"/>
                      <a:pt x="65" y="104"/>
                    </a:cubicBezTo>
                    <a:cubicBezTo>
                      <a:pt x="102" y="101"/>
                      <a:pt x="130" y="93"/>
                      <a:pt x="13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135">
                <a:extLst>
                  <a:ext uri="{FF2B5EF4-FFF2-40B4-BE49-F238E27FC236}">
                    <a16:creationId xmlns:a16="http://schemas.microsoft.com/office/drawing/2014/main" id="{46586B4F-DEC0-44F3-B3C6-1DF28AA27350}"/>
                  </a:ext>
                </a:extLst>
              </p:cNvPr>
              <p:cNvSpPr>
                <a:spLocks noChangeAspect="1"/>
              </p:cNvSpPr>
              <p:nvPr/>
            </p:nvSpPr>
            <p:spPr bwMode="gray">
              <a:xfrm>
                <a:off x="1421" y="2887"/>
                <a:ext cx="308" cy="255"/>
              </a:xfrm>
              <a:custGeom>
                <a:avLst/>
                <a:gdLst>
                  <a:gd name="T0" fmla="*/ 0 w 130"/>
                  <a:gd name="T1" fmla="*/ 62 h 108"/>
                  <a:gd name="T2" fmla="*/ 66 w 130"/>
                  <a:gd name="T3" fmla="*/ 0 h 108"/>
                  <a:gd name="T4" fmla="*/ 130 w 130"/>
                  <a:gd name="T5" fmla="*/ 62 h 108"/>
                  <a:gd name="T6" fmla="*/ 65 w 130"/>
                  <a:gd name="T7" fmla="*/ 105 h 108"/>
                  <a:gd name="T8" fmla="*/ 0 w 130"/>
                  <a:gd name="T9" fmla="*/ 62 h 108"/>
                </a:gdLst>
                <a:ahLst/>
                <a:cxnLst>
                  <a:cxn ang="0">
                    <a:pos x="T0" y="T1"/>
                  </a:cxn>
                  <a:cxn ang="0">
                    <a:pos x="T2" y="T3"/>
                  </a:cxn>
                  <a:cxn ang="0">
                    <a:pos x="T4" y="T5"/>
                  </a:cxn>
                  <a:cxn ang="0">
                    <a:pos x="T6" y="T7"/>
                  </a:cxn>
                  <a:cxn ang="0">
                    <a:pos x="T8" y="T9"/>
                  </a:cxn>
                </a:cxnLst>
                <a:rect l="0" t="0" r="r" b="b"/>
                <a:pathLst>
                  <a:path w="130" h="108">
                    <a:moveTo>
                      <a:pt x="0" y="62"/>
                    </a:moveTo>
                    <a:cubicBezTo>
                      <a:pt x="0" y="27"/>
                      <a:pt x="30" y="0"/>
                      <a:pt x="66" y="0"/>
                    </a:cubicBezTo>
                    <a:cubicBezTo>
                      <a:pt x="102" y="0"/>
                      <a:pt x="130" y="27"/>
                      <a:pt x="130" y="62"/>
                    </a:cubicBezTo>
                    <a:cubicBezTo>
                      <a:pt x="130" y="98"/>
                      <a:pt x="101" y="108"/>
                      <a:pt x="65" y="105"/>
                    </a:cubicBezTo>
                    <a:cubicBezTo>
                      <a:pt x="28" y="102"/>
                      <a:pt x="0" y="93"/>
                      <a:pt x="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43" name="Group 136">
                <a:extLst>
                  <a:ext uri="{FF2B5EF4-FFF2-40B4-BE49-F238E27FC236}">
                    <a16:creationId xmlns:a16="http://schemas.microsoft.com/office/drawing/2014/main" id="{8BF541F1-4A87-47E3-9CE0-6530A8A10C45}"/>
                  </a:ext>
                </a:extLst>
              </p:cNvPr>
              <p:cNvGrpSpPr>
                <a:grpSpLocks noChangeAspect="1"/>
              </p:cNvGrpSpPr>
              <p:nvPr/>
            </p:nvGrpSpPr>
            <p:grpSpPr bwMode="auto">
              <a:xfrm>
                <a:off x="2461" y="938"/>
                <a:ext cx="1028" cy="1073"/>
                <a:chOff x="2461" y="938"/>
                <a:chExt cx="1028" cy="1073"/>
              </a:xfrm>
            </p:grpSpPr>
            <p:sp>
              <p:nvSpPr>
                <p:cNvPr id="44" name="Freeform 137">
                  <a:extLst>
                    <a:ext uri="{FF2B5EF4-FFF2-40B4-BE49-F238E27FC236}">
                      <a16:creationId xmlns:a16="http://schemas.microsoft.com/office/drawing/2014/main" id="{24E226BE-C88D-4FD0-82F1-7802937D32C7}"/>
                    </a:ext>
                  </a:extLst>
                </p:cNvPr>
                <p:cNvSpPr>
                  <a:spLocks noChangeAspect="1"/>
                </p:cNvSpPr>
                <p:nvPr/>
              </p:nvSpPr>
              <p:spPr bwMode="gray">
                <a:xfrm>
                  <a:off x="2461" y="938"/>
                  <a:ext cx="1028" cy="1073"/>
                </a:xfrm>
                <a:custGeom>
                  <a:avLst/>
                  <a:gdLst>
                    <a:gd name="T0" fmla="*/ 415 w 435"/>
                    <a:gd name="T1" fmla="*/ 114 h 454"/>
                    <a:gd name="T2" fmla="*/ 333 w 435"/>
                    <a:gd name="T3" fmla="*/ 69 h 454"/>
                    <a:gd name="T4" fmla="*/ 330 w 435"/>
                    <a:gd name="T5" fmla="*/ 60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5 w 435"/>
                    <a:gd name="T19" fmla="*/ 1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5" y="114"/>
                      </a:moveTo>
                      <a:cubicBezTo>
                        <a:pt x="398" y="85"/>
                        <a:pt x="360" y="48"/>
                        <a:pt x="333" y="69"/>
                      </a:cubicBezTo>
                      <a:cubicBezTo>
                        <a:pt x="332" y="66"/>
                        <a:pt x="331" y="63"/>
                        <a:pt x="330" y="60"/>
                      </a:cubicBezTo>
                      <a:cubicBezTo>
                        <a:pt x="306" y="0"/>
                        <a:pt x="152" y="8"/>
                        <a:pt x="78" y="65"/>
                      </a:cubicBezTo>
                      <a:cubicBezTo>
                        <a:pt x="40" y="95"/>
                        <a:pt x="23" y="139"/>
                        <a:pt x="19" y="158"/>
                      </a:cubicBezTo>
                      <a:cubicBezTo>
                        <a:pt x="7" y="185"/>
                        <a:pt x="0" y="214"/>
                        <a:pt x="0" y="245"/>
                      </a:cubicBezTo>
                      <a:cubicBezTo>
                        <a:pt x="0" y="361"/>
                        <a:pt x="93" y="454"/>
                        <a:pt x="209" y="454"/>
                      </a:cubicBezTo>
                      <a:cubicBezTo>
                        <a:pt x="324" y="454"/>
                        <a:pt x="418" y="361"/>
                        <a:pt x="418" y="245"/>
                      </a:cubicBezTo>
                      <a:cubicBezTo>
                        <a:pt x="418" y="233"/>
                        <a:pt x="416" y="221"/>
                        <a:pt x="414" y="209"/>
                      </a:cubicBezTo>
                      <a:cubicBezTo>
                        <a:pt x="435" y="168"/>
                        <a:pt x="430" y="142"/>
                        <a:pt x="415" y="114"/>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38">
                  <a:extLst>
                    <a:ext uri="{FF2B5EF4-FFF2-40B4-BE49-F238E27FC236}">
                      <a16:creationId xmlns:a16="http://schemas.microsoft.com/office/drawing/2014/main" id="{1CC33410-983E-4C60-8EE6-6055722C287E}"/>
                    </a:ext>
                  </a:extLst>
                </p:cNvPr>
                <p:cNvSpPr>
                  <a:spLocks noChangeAspect="1" noEditPoints="1"/>
                </p:cNvSpPr>
                <p:nvPr/>
              </p:nvSpPr>
              <p:spPr bwMode="gray">
                <a:xfrm>
                  <a:off x="2520" y="1113"/>
                  <a:ext cx="869" cy="839"/>
                </a:xfrm>
                <a:custGeom>
                  <a:avLst/>
                  <a:gdLst>
                    <a:gd name="T0" fmla="*/ 294 w 368"/>
                    <a:gd name="T1" fmla="*/ 25 h 355"/>
                    <a:gd name="T2" fmla="*/ 42 w 368"/>
                    <a:gd name="T3" fmla="*/ 54 h 355"/>
                    <a:gd name="T4" fmla="*/ 0 w 368"/>
                    <a:gd name="T5" fmla="*/ 171 h 355"/>
                    <a:gd name="T6" fmla="*/ 184 w 368"/>
                    <a:gd name="T7" fmla="*/ 355 h 355"/>
                    <a:gd name="T8" fmla="*/ 368 w 368"/>
                    <a:gd name="T9" fmla="*/ 171 h 355"/>
                    <a:gd name="T10" fmla="*/ 354 w 368"/>
                    <a:gd name="T11" fmla="*/ 103 h 355"/>
                    <a:gd name="T12" fmla="*/ 304 w 368"/>
                    <a:gd name="T13" fmla="*/ 32 h 355"/>
                    <a:gd name="T14" fmla="*/ 294 w 368"/>
                    <a:gd name="T15" fmla="*/ 25 h 355"/>
                    <a:gd name="T16" fmla="*/ 86 w 368"/>
                    <a:gd name="T17" fmla="*/ 238 h 355"/>
                    <a:gd name="T18" fmla="*/ 61 w 368"/>
                    <a:gd name="T19" fmla="*/ 214 h 355"/>
                    <a:gd name="T20" fmla="*/ 86 w 368"/>
                    <a:gd name="T21" fmla="*/ 190 h 355"/>
                    <a:gd name="T22" fmla="*/ 110 w 368"/>
                    <a:gd name="T23" fmla="*/ 214 h 355"/>
                    <a:gd name="T24" fmla="*/ 86 w 368"/>
                    <a:gd name="T25" fmla="*/ 238 h 355"/>
                    <a:gd name="T26" fmla="*/ 282 w 368"/>
                    <a:gd name="T27" fmla="*/ 238 h 355"/>
                    <a:gd name="T28" fmla="*/ 258 w 368"/>
                    <a:gd name="T29" fmla="*/ 214 h 355"/>
                    <a:gd name="T30" fmla="*/ 282 w 368"/>
                    <a:gd name="T31" fmla="*/ 190 h 355"/>
                    <a:gd name="T32" fmla="*/ 307 w 368"/>
                    <a:gd name="T33" fmla="*/ 214 h 355"/>
                    <a:gd name="T34" fmla="*/ 282 w 368"/>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5">
                      <a:moveTo>
                        <a:pt x="294" y="25"/>
                      </a:moveTo>
                      <a:cubicBezTo>
                        <a:pt x="254" y="36"/>
                        <a:pt x="139" y="0"/>
                        <a:pt x="42" y="54"/>
                      </a:cubicBezTo>
                      <a:cubicBezTo>
                        <a:pt x="16" y="86"/>
                        <a:pt x="0" y="127"/>
                        <a:pt x="0" y="171"/>
                      </a:cubicBezTo>
                      <a:cubicBezTo>
                        <a:pt x="0" y="273"/>
                        <a:pt x="82" y="355"/>
                        <a:pt x="184" y="355"/>
                      </a:cubicBezTo>
                      <a:cubicBezTo>
                        <a:pt x="285" y="355"/>
                        <a:pt x="367" y="273"/>
                        <a:pt x="368" y="171"/>
                      </a:cubicBezTo>
                      <a:cubicBezTo>
                        <a:pt x="367" y="147"/>
                        <a:pt x="363" y="124"/>
                        <a:pt x="354" y="103"/>
                      </a:cubicBezTo>
                      <a:cubicBezTo>
                        <a:pt x="334" y="79"/>
                        <a:pt x="313" y="54"/>
                        <a:pt x="304" y="32"/>
                      </a:cubicBezTo>
                      <a:cubicBezTo>
                        <a:pt x="301" y="30"/>
                        <a:pt x="297" y="27"/>
                        <a:pt x="294" y="25"/>
                      </a:cubicBezTo>
                      <a:close/>
                      <a:moveTo>
                        <a:pt x="86" y="238"/>
                      </a:moveTo>
                      <a:cubicBezTo>
                        <a:pt x="72" y="238"/>
                        <a:pt x="61" y="228"/>
                        <a:pt x="61" y="214"/>
                      </a:cubicBezTo>
                      <a:cubicBezTo>
                        <a:pt x="61" y="200"/>
                        <a:pt x="72" y="190"/>
                        <a:pt x="86" y="190"/>
                      </a:cubicBezTo>
                      <a:cubicBezTo>
                        <a:pt x="99" y="190"/>
                        <a:pt x="110" y="200"/>
                        <a:pt x="110" y="214"/>
                      </a:cubicBezTo>
                      <a:cubicBezTo>
                        <a:pt x="110" y="228"/>
                        <a:pt x="99" y="238"/>
                        <a:pt x="86" y="238"/>
                      </a:cubicBezTo>
                      <a:close/>
                      <a:moveTo>
                        <a:pt x="282" y="238"/>
                      </a:moveTo>
                      <a:cubicBezTo>
                        <a:pt x="269" y="238"/>
                        <a:pt x="258" y="228"/>
                        <a:pt x="258" y="214"/>
                      </a:cubicBezTo>
                      <a:cubicBezTo>
                        <a:pt x="258" y="200"/>
                        <a:pt x="269" y="190"/>
                        <a:pt x="282" y="190"/>
                      </a:cubicBezTo>
                      <a:cubicBezTo>
                        <a:pt x="296" y="190"/>
                        <a:pt x="307" y="200"/>
                        <a:pt x="307" y="214"/>
                      </a:cubicBezTo>
                      <a:cubicBezTo>
                        <a:pt x="307" y="228"/>
                        <a:pt x="296" y="238"/>
                        <a:pt x="282" y="238"/>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39">
                  <a:extLst>
                    <a:ext uri="{FF2B5EF4-FFF2-40B4-BE49-F238E27FC236}">
                      <a16:creationId xmlns:a16="http://schemas.microsoft.com/office/drawing/2014/main" id="{0840CA19-E6E9-47E6-9C5C-6F8E6E64579E}"/>
                    </a:ext>
                  </a:extLst>
                </p:cNvPr>
                <p:cNvSpPr>
                  <a:spLocks noChangeAspect="1"/>
                </p:cNvSpPr>
                <p:nvPr/>
              </p:nvSpPr>
              <p:spPr bwMode="gray">
                <a:xfrm>
                  <a:off x="2974" y="1009"/>
                  <a:ext cx="250" cy="132"/>
                </a:xfrm>
                <a:custGeom>
                  <a:avLst/>
                  <a:gdLst>
                    <a:gd name="T0" fmla="*/ 64 w 106"/>
                    <a:gd name="T1" fmla="*/ 53 h 56"/>
                    <a:gd name="T2" fmla="*/ 0 w 106"/>
                    <a:gd name="T3" fmla="*/ 6 h 56"/>
                    <a:gd name="T4" fmla="*/ 96 w 106"/>
                    <a:gd name="T5" fmla="*/ 50 h 56"/>
                    <a:gd name="T6" fmla="*/ 64 w 106"/>
                    <a:gd name="T7" fmla="*/ 53 h 56"/>
                  </a:gdLst>
                  <a:ahLst/>
                  <a:cxnLst>
                    <a:cxn ang="0">
                      <a:pos x="T0" y="T1"/>
                    </a:cxn>
                    <a:cxn ang="0">
                      <a:pos x="T2" y="T3"/>
                    </a:cxn>
                    <a:cxn ang="0">
                      <a:pos x="T4" y="T5"/>
                    </a:cxn>
                    <a:cxn ang="0">
                      <a:pos x="T6" y="T7"/>
                    </a:cxn>
                  </a:cxnLst>
                  <a:rect l="0" t="0" r="r" b="b"/>
                  <a:pathLst>
                    <a:path w="106" h="56">
                      <a:moveTo>
                        <a:pt x="64" y="53"/>
                      </a:moveTo>
                      <a:cubicBezTo>
                        <a:pt x="48" y="50"/>
                        <a:pt x="23" y="4"/>
                        <a:pt x="0" y="6"/>
                      </a:cubicBezTo>
                      <a:cubicBezTo>
                        <a:pt x="51" y="0"/>
                        <a:pt x="106" y="24"/>
                        <a:pt x="96" y="50"/>
                      </a:cubicBezTo>
                      <a:cubicBezTo>
                        <a:pt x="92" y="56"/>
                        <a:pt x="79" y="55"/>
                        <a:pt x="6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140">
                  <a:extLst>
                    <a:ext uri="{FF2B5EF4-FFF2-40B4-BE49-F238E27FC236}">
                      <a16:creationId xmlns:a16="http://schemas.microsoft.com/office/drawing/2014/main" id="{8C1B0252-D159-4FBC-AB75-B1EE992A264E}"/>
                    </a:ext>
                  </a:extLst>
                </p:cNvPr>
                <p:cNvSpPr>
                  <a:spLocks noChangeAspect="1"/>
                </p:cNvSpPr>
                <p:nvPr/>
              </p:nvSpPr>
              <p:spPr bwMode="gray">
                <a:xfrm>
                  <a:off x="2678" y="1035"/>
                  <a:ext cx="352" cy="125"/>
                </a:xfrm>
                <a:custGeom>
                  <a:avLst/>
                  <a:gdLst>
                    <a:gd name="T0" fmla="*/ 149 w 149"/>
                    <a:gd name="T1" fmla="*/ 39 h 53"/>
                    <a:gd name="T2" fmla="*/ 0 w 149"/>
                    <a:gd name="T3" fmla="*/ 53 h 53"/>
                    <a:gd name="T4" fmla="*/ 80 w 149"/>
                    <a:gd name="T5" fmla="*/ 6 h 53"/>
                    <a:gd name="T6" fmla="*/ 149 w 149"/>
                    <a:gd name="T7" fmla="*/ 39 h 53"/>
                  </a:gdLst>
                  <a:ahLst/>
                  <a:cxnLst>
                    <a:cxn ang="0">
                      <a:pos x="T0" y="T1"/>
                    </a:cxn>
                    <a:cxn ang="0">
                      <a:pos x="T2" y="T3"/>
                    </a:cxn>
                    <a:cxn ang="0">
                      <a:pos x="T4" y="T5"/>
                    </a:cxn>
                    <a:cxn ang="0">
                      <a:pos x="T6" y="T7"/>
                    </a:cxn>
                  </a:cxnLst>
                  <a:rect l="0" t="0" r="r" b="b"/>
                  <a:pathLst>
                    <a:path w="149" h="53">
                      <a:moveTo>
                        <a:pt x="149" y="39"/>
                      </a:moveTo>
                      <a:cubicBezTo>
                        <a:pt x="87" y="32"/>
                        <a:pt x="31" y="41"/>
                        <a:pt x="0" y="53"/>
                      </a:cubicBezTo>
                      <a:cubicBezTo>
                        <a:pt x="10" y="29"/>
                        <a:pt x="46" y="13"/>
                        <a:pt x="80" y="6"/>
                      </a:cubicBezTo>
                      <a:cubicBezTo>
                        <a:pt x="115" y="0"/>
                        <a:pt x="129" y="34"/>
                        <a:pt x="14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141">
                  <a:extLst>
                    <a:ext uri="{FF2B5EF4-FFF2-40B4-BE49-F238E27FC236}">
                      <a16:creationId xmlns:a16="http://schemas.microsoft.com/office/drawing/2014/main" id="{F037B78A-942A-479F-A86C-0E86F6881BDB}"/>
                    </a:ext>
                  </a:extLst>
                </p:cNvPr>
                <p:cNvSpPr>
                  <a:spLocks noChangeAspect="1"/>
                </p:cNvSpPr>
                <p:nvPr/>
              </p:nvSpPr>
              <p:spPr bwMode="gray">
                <a:xfrm>
                  <a:off x="3290" y="1101"/>
                  <a:ext cx="168" cy="255"/>
                </a:xfrm>
                <a:custGeom>
                  <a:avLst/>
                  <a:gdLst>
                    <a:gd name="T0" fmla="*/ 55 w 71"/>
                    <a:gd name="T1" fmla="*/ 108 h 108"/>
                    <a:gd name="T2" fmla="*/ 0 w 71"/>
                    <a:gd name="T3" fmla="*/ 23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3"/>
                      </a:cubicBezTo>
                      <a:cubicBezTo>
                        <a:pt x="1" y="40"/>
                        <a:pt x="33" y="77"/>
                        <a:pt x="5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grpSp>
        <p:nvGrpSpPr>
          <p:cNvPr id="86" name="グループ化 85">
            <a:extLst>
              <a:ext uri="{FF2B5EF4-FFF2-40B4-BE49-F238E27FC236}">
                <a16:creationId xmlns:a16="http://schemas.microsoft.com/office/drawing/2014/main" id="{945526D6-0ED8-4102-908D-968081658430}"/>
              </a:ext>
            </a:extLst>
          </p:cNvPr>
          <p:cNvGrpSpPr/>
          <p:nvPr/>
        </p:nvGrpSpPr>
        <p:grpSpPr>
          <a:xfrm>
            <a:off x="7810993" y="3911747"/>
            <a:ext cx="821611" cy="1028855"/>
            <a:chOff x="7810993" y="3661334"/>
            <a:chExt cx="821611" cy="1028855"/>
          </a:xfrm>
        </p:grpSpPr>
        <p:grpSp>
          <p:nvGrpSpPr>
            <p:cNvPr id="20" name="グループ化 19">
              <a:extLst>
                <a:ext uri="{FF2B5EF4-FFF2-40B4-BE49-F238E27FC236}">
                  <a16:creationId xmlns:a16="http://schemas.microsoft.com/office/drawing/2014/main" id="{189B0C4B-2FC2-427C-B85A-54FEB5EA04FA}"/>
                </a:ext>
              </a:extLst>
            </p:cNvPr>
            <p:cNvGrpSpPr/>
            <p:nvPr/>
          </p:nvGrpSpPr>
          <p:grpSpPr>
            <a:xfrm>
              <a:off x="7810993" y="3661334"/>
              <a:ext cx="390139" cy="667120"/>
              <a:chOff x="-1622180" y="5151287"/>
              <a:chExt cx="261923" cy="447876"/>
            </a:xfrm>
            <a:solidFill>
              <a:srgbClr val="8AB6C1"/>
            </a:solidFill>
          </p:grpSpPr>
          <p:sp>
            <p:nvSpPr>
              <p:cNvPr id="17" name="楕円 16">
                <a:extLst>
                  <a:ext uri="{FF2B5EF4-FFF2-40B4-BE49-F238E27FC236}">
                    <a16:creationId xmlns:a16="http://schemas.microsoft.com/office/drawing/2014/main" id="{BCF21A55-5B24-45CD-AC02-67542B548C53}"/>
                  </a:ext>
                </a:extLst>
              </p:cNvPr>
              <p:cNvSpPr/>
              <p:nvPr/>
            </p:nvSpPr>
            <p:spPr>
              <a:xfrm>
                <a:off x="-1405976" y="5151287"/>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5" name="楕円 64">
                <a:extLst>
                  <a:ext uri="{FF2B5EF4-FFF2-40B4-BE49-F238E27FC236}">
                    <a16:creationId xmlns:a16="http://schemas.microsoft.com/office/drawing/2014/main" id="{6F22953B-0FB5-48FA-9370-F2FB9F222459}"/>
                  </a:ext>
                </a:extLst>
              </p:cNvPr>
              <p:cNvSpPr/>
              <p:nvPr/>
            </p:nvSpPr>
            <p:spPr>
              <a:xfrm>
                <a:off x="-1481222" y="519700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6" name="楕円 65">
                <a:extLst>
                  <a:ext uri="{FF2B5EF4-FFF2-40B4-BE49-F238E27FC236}">
                    <a16:creationId xmlns:a16="http://schemas.microsoft.com/office/drawing/2014/main" id="{B240F219-FC5C-4993-ADDD-7848BB6857E3}"/>
                  </a:ext>
                </a:extLst>
              </p:cNvPr>
              <p:cNvSpPr/>
              <p:nvPr/>
            </p:nvSpPr>
            <p:spPr>
              <a:xfrm>
                <a:off x="-1543571" y="5242725"/>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7" name="楕円 66">
                <a:extLst>
                  <a:ext uri="{FF2B5EF4-FFF2-40B4-BE49-F238E27FC236}">
                    <a16:creationId xmlns:a16="http://schemas.microsoft.com/office/drawing/2014/main" id="{4C4700EB-F088-42CA-8442-48895BA30775}"/>
                  </a:ext>
                </a:extLst>
              </p:cNvPr>
              <p:cNvSpPr/>
              <p:nvPr/>
            </p:nvSpPr>
            <p:spPr>
              <a:xfrm>
                <a:off x="-1581667" y="5312153"/>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8" name="楕円 67">
                <a:extLst>
                  <a:ext uri="{FF2B5EF4-FFF2-40B4-BE49-F238E27FC236}">
                    <a16:creationId xmlns:a16="http://schemas.microsoft.com/office/drawing/2014/main" id="{76857050-9597-442D-A751-06CBA8733523}"/>
                  </a:ext>
                </a:extLst>
              </p:cNvPr>
              <p:cNvSpPr/>
              <p:nvPr/>
            </p:nvSpPr>
            <p:spPr>
              <a:xfrm>
                <a:off x="-1612857" y="53915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9" name="楕円 68">
                <a:extLst>
                  <a:ext uri="{FF2B5EF4-FFF2-40B4-BE49-F238E27FC236}">
                    <a16:creationId xmlns:a16="http://schemas.microsoft.com/office/drawing/2014/main" id="{7BDB45F3-FAC6-4846-A0A2-C604A84E01C7}"/>
                  </a:ext>
                </a:extLst>
              </p:cNvPr>
              <p:cNvSpPr/>
              <p:nvPr/>
            </p:nvSpPr>
            <p:spPr>
              <a:xfrm>
                <a:off x="-1622180" y="54802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0" name="楕円 69">
                <a:extLst>
                  <a:ext uri="{FF2B5EF4-FFF2-40B4-BE49-F238E27FC236}">
                    <a16:creationId xmlns:a16="http://schemas.microsoft.com/office/drawing/2014/main" id="{07C719DA-51BD-4CBD-99C1-8DE5E960D0EC}"/>
                  </a:ext>
                </a:extLst>
              </p:cNvPr>
              <p:cNvSpPr/>
              <p:nvPr/>
            </p:nvSpPr>
            <p:spPr>
              <a:xfrm>
                <a:off x="-1572569" y="5553444"/>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72" name="グループ化 71">
              <a:extLst>
                <a:ext uri="{FF2B5EF4-FFF2-40B4-BE49-F238E27FC236}">
                  <a16:creationId xmlns:a16="http://schemas.microsoft.com/office/drawing/2014/main" id="{DF9F1B57-F947-4D19-A854-C53D84AADB16}"/>
                </a:ext>
              </a:extLst>
            </p:cNvPr>
            <p:cNvGrpSpPr/>
            <p:nvPr/>
          </p:nvGrpSpPr>
          <p:grpSpPr>
            <a:xfrm flipH="1">
              <a:off x="8242465" y="3661334"/>
              <a:ext cx="390139" cy="667120"/>
              <a:chOff x="-1622180" y="5151287"/>
              <a:chExt cx="261923" cy="447876"/>
            </a:xfrm>
            <a:solidFill>
              <a:srgbClr val="8AB6C1"/>
            </a:solidFill>
          </p:grpSpPr>
          <p:sp>
            <p:nvSpPr>
              <p:cNvPr id="73" name="楕円 72">
                <a:extLst>
                  <a:ext uri="{FF2B5EF4-FFF2-40B4-BE49-F238E27FC236}">
                    <a16:creationId xmlns:a16="http://schemas.microsoft.com/office/drawing/2014/main" id="{95B15A47-BDDC-46DE-8161-0A8B4D60073B}"/>
                  </a:ext>
                </a:extLst>
              </p:cNvPr>
              <p:cNvSpPr/>
              <p:nvPr/>
            </p:nvSpPr>
            <p:spPr>
              <a:xfrm>
                <a:off x="-1405976" y="5151287"/>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4" name="楕円 73">
                <a:extLst>
                  <a:ext uri="{FF2B5EF4-FFF2-40B4-BE49-F238E27FC236}">
                    <a16:creationId xmlns:a16="http://schemas.microsoft.com/office/drawing/2014/main" id="{676B6781-8CA6-4D07-AE19-146C80401D20}"/>
                  </a:ext>
                </a:extLst>
              </p:cNvPr>
              <p:cNvSpPr/>
              <p:nvPr/>
            </p:nvSpPr>
            <p:spPr>
              <a:xfrm>
                <a:off x="-1481222" y="519700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5" name="楕円 74">
                <a:extLst>
                  <a:ext uri="{FF2B5EF4-FFF2-40B4-BE49-F238E27FC236}">
                    <a16:creationId xmlns:a16="http://schemas.microsoft.com/office/drawing/2014/main" id="{B55189BF-051F-413B-A58D-9CF3175AB892}"/>
                  </a:ext>
                </a:extLst>
              </p:cNvPr>
              <p:cNvSpPr/>
              <p:nvPr/>
            </p:nvSpPr>
            <p:spPr>
              <a:xfrm>
                <a:off x="-1543571" y="5242725"/>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6" name="楕円 75">
                <a:extLst>
                  <a:ext uri="{FF2B5EF4-FFF2-40B4-BE49-F238E27FC236}">
                    <a16:creationId xmlns:a16="http://schemas.microsoft.com/office/drawing/2014/main" id="{78C482DB-1451-464A-BAFC-FAD89E1CD9AB}"/>
                  </a:ext>
                </a:extLst>
              </p:cNvPr>
              <p:cNvSpPr/>
              <p:nvPr/>
            </p:nvSpPr>
            <p:spPr>
              <a:xfrm>
                <a:off x="-1581667" y="5312153"/>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7" name="楕円 76">
                <a:extLst>
                  <a:ext uri="{FF2B5EF4-FFF2-40B4-BE49-F238E27FC236}">
                    <a16:creationId xmlns:a16="http://schemas.microsoft.com/office/drawing/2014/main" id="{768D9C4F-994D-4F86-AA61-9E7E20EC47AC}"/>
                  </a:ext>
                </a:extLst>
              </p:cNvPr>
              <p:cNvSpPr/>
              <p:nvPr/>
            </p:nvSpPr>
            <p:spPr>
              <a:xfrm>
                <a:off x="-1612857" y="53915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8" name="楕円 77">
                <a:extLst>
                  <a:ext uri="{FF2B5EF4-FFF2-40B4-BE49-F238E27FC236}">
                    <a16:creationId xmlns:a16="http://schemas.microsoft.com/office/drawing/2014/main" id="{3A9D2096-9C80-4F9C-AF43-6B806126A134}"/>
                  </a:ext>
                </a:extLst>
              </p:cNvPr>
              <p:cNvSpPr/>
              <p:nvPr/>
            </p:nvSpPr>
            <p:spPr>
              <a:xfrm>
                <a:off x="-1622180" y="5480266"/>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79" name="楕円 78">
                <a:extLst>
                  <a:ext uri="{FF2B5EF4-FFF2-40B4-BE49-F238E27FC236}">
                    <a16:creationId xmlns:a16="http://schemas.microsoft.com/office/drawing/2014/main" id="{697B3A22-63A8-4173-8105-E4AA8CC75299}"/>
                  </a:ext>
                </a:extLst>
              </p:cNvPr>
              <p:cNvSpPr/>
              <p:nvPr/>
            </p:nvSpPr>
            <p:spPr>
              <a:xfrm>
                <a:off x="-1572569" y="5553444"/>
                <a:ext cx="45719" cy="4571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sp>
          <p:nvSpPr>
            <p:cNvPr id="80" name="楕円 79">
              <a:extLst>
                <a:ext uri="{FF2B5EF4-FFF2-40B4-BE49-F238E27FC236}">
                  <a16:creationId xmlns:a16="http://schemas.microsoft.com/office/drawing/2014/main" id="{E07A2E5E-2416-498E-B9BD-B428EF6216BD}"/>
                </a:ext>
              </a:extLst>
            </p:cNvPr>
            <p:cNvSpPr/>
            <p:nvPr/>
          </p:nvSpPr>
          <p:spPr>
            <a:xfrm flipH="1">
              <a:off x="7976757" y="4356967"/>
              <a:ext cx="68099" cy="68099"/>
            </a:xfrm>
            <a:prstGeom prst="ellipse">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1" name="楕円 80">
              <a:extLst>
                <a:ext uri="{FF2B5EF4-FFF2-40B4-BE49-F238E27FC236}">
                  <a16:creationId xmlns:a16="http://schemas.microsoft.com/office/drawing/2014/main" id="{93B4479B-A494-46B7-B5D2-9D2770A1F874}"/>
                </a:ext>
              </a:extLst>
            </p:cNvPr>
            <p:cNvSpPr/>
            <p:nvPr/>
          </p:nvSpPr>
          <p:spPr>
            <a:xfrm flipH="1">
              <a:off x="8411802" y="4356966"/>
              <a:ext cx="68099" cy="68099"/>
            </a:xfrm>
            <a:prstGeom prst="ellipse">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82" name="グラフィックス 81" descr="ダイヤモンド">
              <a:extLst>
                <a:ext uri="{FF2B5EF4-FFF2-40B4-BE49-F238E27FC236}">
                  <a16:creationId xmlns:a16="http://schemas.microsoft.com/office/drawing/2014/main" id="{A9E1D994-3AB1-47C1-9A04-84C2753294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1666" y="4382063"/>
              <a:ext cx="308126" cy="308126"/>
            </a:xfrm>
            <a:prstGeom prst="rect">
              <a:avLst/>
            </a:prstGeom>
          </p:spPr>
        </p:pic>
      </p:grpSp>
      <p:sp>
        <p:nvSpPr>
          <p:cNvPr id="91" name="星: 4 pt 90">
            <a:extLst>
              <a:ext uri="{FF2B5EF4-FFF2-40B4-BE49-F238E27FC236}">
                <a16:creationId xmlns:a16="http://schemas.microsoft.com/office/drawing/2014/main" id="{C1B5CB76-E0C1-4286-A88D-6C2898E4272C}"/>
              </a:ext>
            </a:extLst>
          </p:cNvPr>
          <p:cNvSpPr/>
          <p:nvPr/>
        </p:nvSpPr>
        <p:spPr>
          <a:xfrm>
            <a:off x="8659163" y="3527697"/>
            <a:ext cx="196856" cy="446644"/>
          </a:xfrm>
          <a:prstGeom prst="star4">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92" name="星: 4 pt 91">
            <a:extLst>
              <a:ext uri="{FF2B5EF4-FFF2-40B4-BE49-F238E27FC236}">
                <a16:creationId xmlns:a16="http://schemas.microsoft.com/office/drawing/2014/main" id="{F62535AD-1062-4F25-9978-AC796722067F}"/>
              </a:ext>
            </a:extLst>
          </p:cNvPr>
          <p:cNvSpPr/>
          <p:nvPr/>
        </p:nvSpPr>
        <p:spPr>
          <a:xfrm>
            <a:off x="6789828" y="4739917"/>
            <a:ext cx="196856" cy="446644"/>
          </a:xfrm>
          <a:prstGeom prst="star4">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nvGrpSpPr>
          <p:cNvPr id="108" name="グループ化 107">
            <a:extLst>
              <a:ext uri="{FF2B5EF4-FFF2-40B4-BE49-F238E27FC236}">
                <a16:creationId xmlns:a16="http://schemas.microsoft.com/office/drawing/2014/main" id="{C7989759-FB5D-4FF0-B3ED-B5C994B8F5A2}"/>
              </a:ext>
            </a:extLst>
          </p:cNvPr>
          <p:cNvGrpSpPr/>
          <p:nvPr/>
        </p:nvGrpSpPr>
        <p:grpSpPr>
          <a:xfrm>
            <a:off x="2025669" y="3343595"/>
            <a:ext cx="526510" cy="1957389"/>
            <a:chOff x="11586042" y="3997563"/>
            <a:chExt cx="558800" cy="2077434"/>
          </a:xfrm>
        </p:grpSpPr>
        <p:grpSp>
          <p:nvGrpSpPr>
            <p:cNvPr id="109" name="Group 143">
              <a:extLst>
                <a:ext uri="{FF2B5EF4-FFF2-40B4-BE49-F238E27FC236}">
                  <a16:creationId xmlns:a16="http://schemas.microsoft.com/office/drawing/2014/main" id="{D3495A33-3521-4BBD-915A-47290A53FC57}"/>
                </a:ext>
              </a:extLst>
            </p:cNvPr>
            <p:cNvGrpSpPr>
              <a:grpSpLocks noChangeAspect="1"/>
            </p:cNvGrpSpPr>
            <p:nvPr/>
          </p:nvGrpSpPr>
          <p:grpSpPr bwMode="auto">
            <a:xfrm>
              <a:off x="11723949" y="3997563"/>
              <a:ext cx="328892" cy="273090"/>
              <a:chOff x="3455" y="-1785"/>
              <a:chExt cx="1217" cy="1011"/>
            </a:xfrm>
          </p:grpSpPr>
          <p:sp>
            <p:nvSpPr>
              <p:cNvPr id="121" name="Freeform 144">
                <a:extLst>
                  <a:ext uri="{FF2B5EF4-FFF2-40B4-BE49-F238E27FC236}">
                    <a16:creationId xmlns:a16="http://schemas.microsoft.com/office/drawing/2014/main" id="{EAFC98A7-3EAC-49F3-B81D-02919CE4989F}"/>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Freeform 145">
                <a:extLst>
                  <a:ext uri="{FF2B5EF4-FFF2-40B4-BE49-F238E27FC236}">
                    <a16:creationId xmlns:a16="http://schemas.microsoft.com/office/drawing/2014/main" id="{D2CA49BF-4A88-486A-8313-327394F9BC25}"/>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10" name="Group 73">
              <a:extLst>
                <a:ext uri="{FF2B5EF4-FFF2-40B4-BE49-F238E27FC236}">
                  <a16:creationId xmlns:a16="http://schemas.microsoft.com/office/drawing/2014/main" id="{3C383D4E-523E-41BE-A71F-2F89215825B0}"/>
                </a:ext>
              </a:extLst>
            </p:cNvPr>
            <p:cNvGrpSpPr>
              <a:grpSpLocks/>
            </p:cNvGrpSpPr>
            <p:nvPr/>
          </p:nvGrpSpPr>
          <p:grpSpPr bwMode="auto">
            <a:xfrm>
              <a:off x="11586042" y="4285884"/>
              <a:ext cx="558800" cy="1789113"/>
              <a:chOff x="1170" y="3027"/>
              <a:chExt cx="352" cy="1153"/>
            </a:xfrm>
          </p:grpSpPr>
          <p:sp>
            <p:nvSpPr>
              <p:cNvPr id="111" name="Freeform 74">
                <a:extLst>
                  <a:ext uri="{FF2B5EF4-FFF2-40B4-BE49-F238E27FC236}">
                    <a16:creationId xmlns:a16="http://schemas.microsoft.com/office/drawing/2014/main" id="{8DC70650-68F4-4DF6-8D6C-098A4281597B}"/>
                  </a:ext>
                </a:extLst>
              </p:cNvPr>
              <p:cNvSpPr>
                <a:spLocks/>
              </p:cNvSpPr>
              <p:nvPr/>
            </p:nvSpPr>
            <p:spPr bwMode="auto">
              <a:xfrm>
                <a:off x="1170" y="3027"/>
                <a:ext cx="352" cy="1153"/>
              </a:xfrm>
              <a:custGeom>
                <a:avLst/>
                <a:gdLst>
                  <a:gd name="T0" fmla="*/ 122 w 149"/>
                  <a:gd name="T1" fmla="*/ 0 h 488"/>
                  <a:gd name="T2" fmla="*/ 27 w 149"/>
                  <a:gd name="T3" fmla="*/ 0 h 488"/>
                  <a:gd name="T4" fmla="*/ 0 w 149"/>
                  <a:gd name="T5" fmla="*/ 24 h 488"/>
                  <a:gd name="T6" fmla="*/ 0 w 149"/>
                  <a:gd name="T7" fmla="*/ 25 h 488"/>
                  <a:gd name="T8" fmla="*/ 0 w 149"/>
                  <a:gd name="T9" fmla="*/ 225 h 488"/>
                  <a:gd name="T10" fmla="*/ 12 w 149"/>
                  <a:gd name="T11" fmla="*/ 240 h 488"/>
                  <a:gd name="T12" fmla="*/ 25 w 149"/>
                  <a:gd name="T13" fmla="*/ 225 h 488"/>
                  <a:gd name="T14" fmla="*/ 25 w 149"/>
                  <a:gd name="T15" fmla="*/ 53 h 488"/>
                  <a:gd name="T16" fmla="*/ 29 w 149"/>
                  <a:gd name="T17" fmla="*/ 53 h 488"/>
                  <a:gd name="T18" fmla="*/ 29 w 149"/>
                  <a:gd name="T19" fmla="*/ 465 h 488"/>
                  <a:gd name="T20" fmla="*/ 48 w 149"/>
                  <a:gd name="T21" fmla="*/ 488 h 488"/>
                  <a:gd name="T22" fmla="*/ 67 w 149"/>
                  <a:gd name="T23" fmla="*/ 465 h 488"/>
                  <a:gd name="T24" fmla="*/ 67 w 149"/>
                  <a:gd name="T25" fmla="*/ 282 h 488"/>
                  <a:gd name="T26" fmla="*/ 71 w 149"/>
                  <a:gd name="T27" fmla="*/ 277 h 488"/>
                  <a:gd name="T28" fmla="*/ 78 w 149"/>
                  <a:gd name="T29" fmla="*/ 277 h 488"/>
                  <a:gd name="T30" fmla="*/ 82 w 149"/>
                  <a:gd name="T31" fmla="*/ 282 h 488"/>
                  <a:gd name="T32" fmla="*/ 82 w 149"/>
                  <a:gd name="T33" fmla="*/ 465 h 488"/>
                  <a:gd name="T34" fmla="*/ 101 w 149"/>
                  <a:gd name="T35" fmla="*/ 488 h 488"/>
                  <a:gd name="T36" fmla="*/ 120 w 149"/>
                  <a:gd name="T37" fmla="*/ 465 h 488"/>
                  <a:gd name="T38" fmla="*/ 120 w 149"/>
                  <a:gd name="T39" fmla="*/ 53 h 488"/>
                  <a:gd name="T40" fmla="*/ 125 w 149"/>
                  <a:gd name="T41" fmla="*/ 53 h 488"/>
                  <a:gd name="T42" fmla="*/ 125 w 149"/>
                  <a:gd name="T43" fmla="*/ 225 h 488"/>
                  <a:gd name="T44" fmla="*/ 137 w 149"/>
                  <a:gd name="T45" fmla="*/ 240 h 488"/>
                  <a:gd name="T46" fmla="*/ 149 w 149"/>
                  <a:gd name="T47" fmla="*/ 225 h 488"/>
                  <a:gd name="T48" fmla="*/ 149 w 149"/>
                  <a:gd name="T49" fmla="*/ 38 h 488"/>
                  <a:gd name="T50" fmla="*/ 149 w 149"/>
                  <a:gd name="T51" fmla="*/ 25 h 488"/>
                  <a:gd name="T52" fmla="*/ 149 w 149"/>
                  <a:gd name="T53" fmla="*/ 24 h 488"/>
                  <a:gd name="T54" fmla="*/ 122 w 149"/>
                  <a:gd name="T5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488">
                    <a:moveTo>
                      <a:pt x="122" y="0"/>
                    </a:moveTo>
                    <a:cubicBezTo>
                      <a:pt x="121" y="0"/>
                      <a:pt x="28" y="0"/>
                      <a:pt x="27" y="0"/>
                    </a:cubicBezTo>
                    <a:cubicBezTo>
                      <a:pt x="13" y="0"/>
                      <a:pt x="0" y="11"/>
                      <a:pt x="0" y="24"/>
                    </a:cubicBezTo>
                    <a:cubicBezTo>
                      <a:pt x="0" y="24"/>
                      <a:pt x="0" y="24"/>
                      <a:pt x="0" y="25"/>
                    </a:cubicBezTo>
                    <a:cubicBezTo>
                      <a:pt x="0" y="57"/>
                      <a:pt x="0" y="224"/>
                      <a:pt x="0" y="225"/>
                    </a:cubicBezTo>
                    <a:cubicBezTo>
                      <a:pt x="0" y="231"/>
                      <a:pt x="4" y="240"/>
                      <a:pt x="12" y="240"/>
                    </a:cubicBezTo>
                    <a:cubicBezTo>
                      <a:pt x="20" y="240"/>
                      <a:pt x="25" y="231"/>
                      <a:pt x="25" y="225"/>
                    </a:cubicBezTo>
                    <a:cubicBezTo>
                      <a:pt x="25" y="224"/>
                      <a:pt x="25" y="53"/>
                      <a:pt x="25" y="53"/>
                    </a:cubicBezTo>
                    <a:cubicBezTo>
                      <a:pt x="29" y="53"/>
                      <a:pt x="29" y="53"/>
                      <a:pt x="29" y="53"/>
                    </a:cubicBezTo>
                    <a:cubicBezTo>
                      <a:pt x="29" y="53"/>
                      <a:pt x="29" y="459"/>
                      <a:pt x="29" y="465"/>
                    </a:cubicBezTo>
                    <a:cubicBezTo>
                      <a:pt x="29" y="480"/>
                      <a:pt x="39" y="488"/>
                      <a:pt x="48" y="488"/>
                    </a:cubicBezTo>
                    <a:cubicBezTo>
                      <a:pt x="57" y="488"/>
                      <a:pt x="67" y="477"/>
                      <a:pt x="67" y="465"/>
                    </a:cubicBezTo>
                    <a:cubicBezTo>
                      <a:pt x="67" y="455"/>
                      <a:pt x="67" y="285"/>
                      <a:pt x="67" y="282"/>
                    </a:cubicBezTo>
                    <a:cubicBezTo>
                      <a:pt x="67" y="280"/>
                      <a:pt x="70" y="277"/>
                      <a:pt x="71" y="277"/>
                    </a:cubicBezTo>
                    <a:cubicBezTo>
                      <a:pt x="72" y="277"/>
                      <a:pt x="77" y="277"/>
                      <a:pt x="78" y="277"/>
                    </a:cubicBezTo>
                    <a:cubicBezTo>
                      <a:pt x="80" y="277"/>
                      <a:pt x="82" y="279"/>
                      <a:pt x="82" y="282"/>
                    </a:cubicBezTo>
                    <a:cubicBezTo>
                      <a:pt x="82" y="309"/>
                      <a:pt x="82" y="455"/>
                      <a:pt x="82" y="465"/>
                    </a:cubicBezTo>
                    <a:cubicBezTo>
                      <a:pt x="82" y="477"/>
                      <a:pt x="91" y="488"/>
                      <a:pt x="101" y="488"/>
                    </a:cubicBezTo>
                    <a:cubicBezTo>
                      <a:pt x="111" y="488"/>
                      <a:pt x="120" y="477"/>
                      <a:pt x="120" y="465"/>
                    </a:cubicBezTo>
                    <a:cubicBezTo>
                      <a:pt x="120" y="459"/>
                      <a:pt x="120" y="53"/>
                      <a:pt x="120" y="53"/>
                    </a:cubicBezTo>
                    <a:cubicBezTo>
                      <a:pt x="125" y="53"/>
                      <a:pt x="125" y="53"/>
                      <a:pt x="125" y="53"/>
                    </a:cubicBezTo>
                    <a:cubicBezTo>
                      <a:pt x="125" y="53"/>
                      <a:pt x="125" y="224"/>
                      <a:pt x="125" y="225"/>
                    </a:cubicBezTo>
                    <a:cubicBezTo>
                      <a:pt x="125" y="233"/>
                      <a:pt x="130" y="240"/>
                      <a:pt x="137" y="240"/>
                    </a:cubicBezTo>
                    <a:cubicBezTo>
                      <a:pt x="145" y="240"/>
                      <a:pt x="149" y="232"/>
                      <a:pt x="149" y="225"/>
                    </a:cubicBezTo>
                    <a:cubicBezTo>
                      <a:pt x="149" y="224"/>
                      <a:pt x="149" y="88"/>
                      <a:pt x="149" y="38"/>
                    </a:cubicBezTo>
                    <a:cubicBezTo>
                      <a:pt x="149" y="33"/>
                      <a:pt x="149" y="28"/>
                      <a:pt x="149" y="25"/>
                    </a:cubicBezTo>
                    <a:cubicBezTo>
                      <a:pt x="149" y="24"/>
                      <a:pt x="149" y="24"/>
                      <a:pt x="149" y="24"/>
                    </a:cubicBezTo>
                    <a:cubicBezTo>
                      <a:pt x="149" y="11"/>
                      <a:pt x="136" y="0"/>
                      <a:pt x="122" y="0"/>
                    </a:cubicBezTo>
                    <a:close/>
                  </a:path>
                </a:pathLst>
              </a:custGeom>
              <a:solidFill>
                <a:srgbClr val="AC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 name="Freeform 75">
                <a:extLst>
                  <a:ext uri="{FF2B5EF4-FFF2-40B4-BE49-F238E27FC236}">
                    <a16:creationId xmlns:a16="http://schemas.microsoft.com/office/drawing/2014/main" id="{A3EB0C5D-4BB9-4B06-9B7A-32E7D2CAF192}"/>
                  </a:ext>
                </a:extLst>
              </p:cNvPr>
              <p:cNvSpPr>
                <a:spLocks/>
              </p:cNvSpPr>
              <p:nvPr/>
            </p:nvSpPr>
            <p:spPr bwMode="auto">
              <a:xfrm>
                <a:off x="1246" y="3540"/>
                <a:ext cx="200" cy="633"/>
              </a:xfrm>
              <a:custGeom>
                <a:avLst/>
                <a:gdLst>
                  <a:gd name="T0" fmla="*/ 0 w 85"/>
                  <a:gd name="T1" fmla="*/ 248 h 268"/>
                  <a:gd name="T2" fmla="*/ 16 w 85"/>
                  <a:gd name="T3" fmla="*/ 268 h 268"/>
                  <a:gd name="T4" fmla="*/ 32 w 85"/>
                  <a:gd name="T5" fmla="*/ 248 h 268"/>
                  <a:gd name="T6" fmla="*/ 32 w 85"/>
                  <a:gd name="T7" fmla="*/ 66 h 268"/>
                  <a:gd name="T8" fmla="*/ 39 w 85"/>
                  <a:gd name="T9" fmla="*/ 57 h 268"/>
                  <a:gd name="T10" fmla="*/ 46 w 85"/>
                  <a:gd name="T11" fmla="*/ 57 h 268"/>
                  <a:gd name="T12" fmla="*/ 53 w 85"/>
                  <a:gd name="T13" fmla="*/ 66 h 268"/>
                  <a:gd name="T14" fmla="*/ 53 w 85"/>
                  <a:gd name="T15" fmla="*/ 248 h 268"/>
                  <a:gd name="T16" fmla="*/ 69 w 85"/>
                  <a:gd name="T17" fmla="*/ 268 h 268"/>
                  <a:gd name="T18" fmla="*/ 85 w 85"/>
                  <a:gd name="T19" fmla="*/ 248 h 268"/>
                  <a:gd name="T20" fmla="*/ 85 w 85"/>
                  <a:gd name="T21" fmla="*/ 0 h 268"/>
                  <a:gd name="T22" fmla="*/ 0 w 85"/>
                  <a:gd name="T23" fmla="*/ 0 h 268"/>
                  <a:gd name="T24" fmla="*/ 0 w 85"/>
                  <a:gd name="T2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268">
                    <a:moveTo>
                      <a:pt x="0" y="248"/>
                    </a:moveTo>
                    <a:cubicBezTo>
                      <a:pt x="0" y="260"/>
                      <a:pt x="9" y="268"/>
                      <a:pt x="16" y="268"/>
                    </a:cubicBezTo>
                    <a:cubicBezTo>
                      <a:pt x="23" y="268"/>
                      <a:pt x="32" y="258"/>
                      <a:pt x="32" y="248"/>
                    </a:cubicBezTo>
                    <a:cubicBezTo>
                      <a:pt x="32" y="248"/>
                      <a:pt x="32" y="248"/>
                      <a:pt x="32" y="66"/>
                    </a:cubicBezTo>
                    <a:cubicBezTo>
                      <a:pt x="32" y="61"/>
                      <a:pt x="36" y="57"/>
                      <a:pt x="39" y="57"/>
                    </a:cubicBezTo>
                    <a:cubicBezTo>
                      <a:pt x="39" y="57"/>
                      <a:pt x="39" y="57"/>
                      <a:pt x="46" y="57"/>
                    </a:cubicBezTo>
                    <a:cubicBezTo>
                      <a:pt x="49" y="57"/>
                      <a:pt x="53" y="60"/>
                      <a:pt x="53" y="66"/>
                    </a:cubicBezTo>
                    <a:cubicBezTo>
                      <a:pt x="53" y="66"/>
                      <a:pt x="53" y="66"/>
                      <a:pt x="53" y="248"/>
                    </a:cubicBezTo>
                    <a:cubicBezTo>
                      <a:pt x="53" y="258"/>
                      <a:pt x="61" y="268"/>
                      <a:pt x="69" y="268"/>
                    </a:cubicBezTo>
                    <a:cubicBezTo>
                      <a:pt x="77" y="268"/>
                      <a:pt x="85" y="258"/>
                      <a:pt x="85" y="248"/>
                    </a:cubicBezTo>
                    <a:cubicBezTo>
                      <a:pt x="85" y="248"/>
                      <a:pt x="85" y="248"/>
                      <a:pt x="85" y="0"/>
                    </a:cubicBezTo>
                    <a:cubicBezTo>
                      <a:pt x="85" y="0"/>
                      <a:pt x="85" y="0"/>
                      <a:pt x="0" y="0"/>
                    </a:cubicBezTo>
                    <a:cubicBezTo>
                      <a:pt x="0" y="0"/>
                      <a:pt x="0" y="0"/>
                      <a:pt x="0" y="248"/>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 name="Freeform 76">
                <a:extLst>
                  <a:ext uri="{FF2B5EF4-FFF2-40B4-BE49-F238E27FC236}">
                    <a16:creationId xmlns:a16="http://schemas.microsoft.com/office/drawing/2014/main" id="{1700EC86-9162-476E-BA3C-108DA0659B58}"/>
                  </a:ext>
                </a:extLst>
              </p:cNvPr>
              <p:cNvSpPr>
                <a:spLocks/>
              </p:cNvSpPr>
              <p:nvPr/>
            </p:nvSpPr>
            <p:spPr bwMode="auto">
              <a:xfrm>
                <a:off x="1177" y="3526"/>
                <a:ext cx="45" cy="59"/>
              </a:xfrm>
              <a:custGeom>
                <a:avLst/>
                <a:gdLst>
                  <a:gd name="T0" fmla="*/ 0 w 19"/>
                  <a:gd name="T1" fmla="*/ 14 h 25"/>
                  <a:gd name="T2" fmla="*/ 9 w 19"/>
                  <a:gd name="T3" fmla="*/ 25 h 25"/>
                  <a:gd name="T4" fmla="*/ 19 w 19"/>
                  <a:gd name="T5" fmla="*/ 14 h 25"/>
                  <a:gd name="T6" fmla="*/ 19 w 19"/>
                  <a:gd name="T7" fmla="*/ 0 h 25"/>
                  <a:gd name="T8" fmla="*/ 0 w 19"/>
                  <a:gd name="T9" fmla="*/ 0 h 25"/>
                  <a:gd name="T10" fmla="*/ 0 w 19"/>
                  <a:gd name="T11" fmla="*/ 14 h 25"/>
                </a:gdLst>
                <a:ahLst/>
                <a:cxnLst>
                  <a:cxn ang="0">
                    <a:pos x="T0" y="T1"/>
                  </a:cxn>
                  <a:cxn ang="0">
                    <a:pos x="T2" y="T3"/>
                  </a:cxn>
                  <a:cxn ang="0">
                    <a:pos x="T4" y="T5"/>
                  </a:cxn>
                  <a:cxn ang="0">
                    <a:pos x="T6" y="T7"/>
                  </a:cxn>
                  <a:cxn ang="0">
                    <a:pos x="T8" y="T9"/>
                  </a:cxn>
                  <a:cxn ang="0">
                    <a:pos x="T10" y="T11"/>
                  </a:cxn>
                </a:cxnLst>
                <a:rect l="0" t="0" r="r" b="b"/>
                <a:pathLst>
                  <a:path w="19" h="25">
                    <a:moveTo>
                      <a:pt x="0" y="14"/>
                    </a:moveTo>
                    <a:cubicBezTo>
                      <a:pt x="0" y="18"/>
                      <a:pt x="3" y="25"/>
                      <a:pt x="9" y="25"/>
                    </a:cubicBezTo>
                    <a:cubicBezTo>
                      <a:pt x="15" y="25"/>
                      <a:pt x="19" y="18"/>
                      <a:pt x="19" y="14"/>
                    </a:cubicBezTo>
                    <a:cubicBezTo>
                      <a:pt x="19" y="14"/>
                      <a:pt x="19" y="14"/>
                      <a:pt x="19" y="0"/>
                    </a:cubicBezTo>
                    <a:cubicBezTo>
                      <a:pt x="19" y="0"/>
                      <a:pt x="19" y="0"/>
                      <a:pt x="0" y="0"/>
                    </a:cubicBezTo>
                    <a:cubicBezTo>
                      <a:pt x="0" y="0"/>
                      <a:pt x="0" y="0"/>
                      <a:pt x="0" y="14"/>
                    </a:cubicBezTo>
                    <a:close/>
                  </a:path>
                </a:pathLst>
              </a:custGeom>
              <a:solidFill>
                <a:srgbClr val="F8E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77">
                <a:extLst>
                  <a:ext uri="{FF2B5EF4-FFF2-40B4-BE49-F238E27FC236}">
                    <a16:creationId xmlns:a16="http://schemas.microsoft.com/office/drawing/2014/main" id="{FDEC4323-821C-4049-8ABB-157269F1A3E9}"/>
                  </a:ext>
                </a:extLst>
              </p:cNvPr>
              <p:cNvSpPr>
                <a:spLocks/>
              </p:cNvSpPr>
              <p:nvPr/>
            </p:nvSpPr>
            <p:spPr bwMode="auto">
              <a:xfrm>
                <a:off x="1470" y="3526"/>
                <a:ext cx="45" cy="59"/>
              </a:xfrm>
              <a:custGeom>
                <a:avLst/>
                <a:gdLst>
                  <a:gd name="T0" fmla="*/ 0 w 19"/>
                  <a:gd name="T1" fmla="*/ 14 h 25"/>
                  <a:gd name="T2" fmla="*/ 10 w 19"/>
                  <a:gd name="T3" fmla="*/ 25 h 25"/>
                  <a:gd name="T4" fmla="*/ 19 w 19"/>
                  <a:gd name="T5" fmla="*/ 14 h 25"/>
                  <a:gd name="T6" fmla="*/ 19 w 19"/>
                  <a:gd name="T7" fmla="*/ 0 h 25"/>
                  <a:gd name="T8" fmla="*/ 0 w 19"/>
                  <a:gd name="T9" fmla="*/ 0 h 25"/>
                  <a:gd name="T10" fmla="*/ 0 w 19"/>
                  <a:gd name="T11" fmla="*/ 14 h 25"/>
                </a:gdLst>
                <a:ahLst/>
                <a:cxnLst>
                  <a:cxn ang="0">
                    <a:pos x="T0" y="T1"/>
                  </a:cxn>
                  <a:cxn ang="0">
                    <a:pos x="T2" y="T3"/>
                  </a:cxn>
                  <a:cxn ang="0">
                    <a:pos x="T4" y="T5"/>
                  </a:cxn>
                  <a:cxn ang="0">
                    <a:pos x="T6" y="T7"/>
                  </a:cxn>
                  <a:cxn ang="0">
                    <a:pos x="T8" y="T9"/>
                  </a:cxn>
                  <a:cxn ang="0">
                    <a:pos x="T10" y="T11"/>
                  </a:cxn>
                </a:cxnLst>
                <a:rect l="0" t="0" r="r" b="b"/>
                <a:pathLst>
                  <a:path w="19" h="25">
                    <a:moveTo>
                      <a:pt x="0" y="14"/>
                    </a:moveTo>
                    <a:cubicBezTo>
                      <a:pt x="0" y="20"/>
                      <a:pt x="4" y="25"/>
                      <a:pt x="10" y="25"/>
                    </a:cubicBezTo>
                    <a:cubicBezTo>
                      <a:pt x="16" y="25"/>
                      <a:pt x="19" y="20"/>
                      <a:pt x="19" y="14"/>
                    </a:cubicBezTo>
                    <a:cubicBezTo>
                      <a:pt x="19" y="14"/>
                      <a:pt x="19" y="14"/>
                      <a:pt x="19" y="0"/>
                    </a:cubicBezTo>
                    <a:cubicBezTo>
                      <a:pt x="19" y="0"/>
                      <a:pt x="19" y="0"/>
                      <a:pt x="0" y="0"/>
                    </a:cubicBezTo>
                    <a:cubicBezTo>
                      <a:pt x="0" y="0"/>
                      <a:pt x="0" y="0"/>
                      <a:pt x="0" y="14"/>
                    </a:cubicBezTo>
                    <a:close/>
                  </a:path>
                </a:pathLst>
              </a:custGeom>
              <a:solidFill>
                <a:srgbClr val="F8E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78">
                <a:extLst>
                  <a:ext uri="{FF2B5EF4-FFF2-40B4-BE49-F238E27FC236}">
                    <a16:creationId xmlns:a16="http://schemas.microsoft.com/office/drawing/2014/main" id="{F54A8165-5054-435F-8EA7-5878FA89DB68}"/>
                  </a:ext>
                </a:extLst>
              </p:cNvPr>
              <p:cNvSpPr>
                <a:spLocks/>
              </p:cNvSpPr>
              <p:nvPr/>
            </p:nvSpPr>
            <p:spPr bwMode="auto">
              <a:xfrm>
                <a:off x="1177" y="3034"/>
                <a:ext cx="168" cy="497"/>
              </a:xfrm>
              <a:custGeom>
                <a:avLst/>
                <a:gdLst>
                  <a:gd name="T0" fmla="*/ 66 w 71"/>
                  <a:gd name="T1" fmla="*/ 22 h 210"/>
                  <a:gd name="T2" fmla="*/ 66 w 71"/>
                  <a:gd name="T3" fmla="*/ 22 h 210"/>
                  <a:gd name="T4" fmla="*/ 66 w 71"/>
                  <a:gd name="T5" fmla="*/ 23 h 210"/>
                  <a:gd name="T6" fmla="*/ 66 w 71"/>
                  <a:gd name="T7" fmla="*/ 23 h 210"/>
                  <a:gd name="T8" fmla="*/ 48 w 71"/>
                  <a:gd name="T9" fmla="*/ 0 h 210"/>
                  <a:gd name="T10" fmla="*/ 21 w 71"/>
                  <a:gd name="T11" fmla="*/ 0 h 210"/>
                  <a:gd name="T12" fmla="*/ 0 w 71"/>
                  <a:gd name="T13" fmla="*/ 22 h 210"/>
                  <a:gd name="T14" fmla="*/ 0 w 71"/>
                  <a:gd name="T15" fmla="*/ 22 h 210"/>
                  <a:gd name="T16" fmla="*/ 0 w 71"/>
                  <a:gd name="T17" fmla="*/ 205 h 210"/>
                  <a:gd name="T18" fmla="*/ 19 w 71"/>
                  <a:gd name="T19" fmla="*/ 205 h 210"/>
                  <a:gd name="T20" fmla="*/ 19 w 71"/>
                  <a:gd name="T21" fmla="*/ 47 h 210"/>
                  <a:gd name="T22" fmla="*/ 29 w 71"/>
                  <a:gd name="T23" fmla="*/ 47 h 210"/>
                  <a:gd name="T24" fmla="*/ 29 w 71"/>
                  <a:gd name="T25" fmla="*/ 210 h 210"/>
                  <a:gd name="T26" fmla="*/ 71 w 71"/>
                  <a:gd name="T27" fmla="*/ 210 h 210"/>
                  <a:gd name="T28" fmla="*/ 71 w 71"/>
                  <a:gd name="T29" fmla="*/ 28 h 210"/>
                  <a:gd name="T30" fmla="*/ 66 w 71"/>
                  <a:gd name="T31" fmla="*/ 2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10">
                    <a:moveTo>
                      <a:pt x="66" y="22"/>
                    </a:moveTo>
                    <a:cubicBezTo>
                      <a:pt x="66" y="22"/>
                      <a:pt x="66" y="22"/>
                      <a:pt x="66" y="22"/>
                    </a:cubicBezTo>
                    <a:cubicBezTo>
                      <a:pt x="66" y="23"/>
                      <a:pt x="66" y="23"/>
                      <a:pt x="66" y="23"/>
                    </a:cubicBezTo>
                    <a:cubicBezTo>
                      <a:pt x="66" y="23"/>
                      <a:pt x="66" y="23"/>
                      <a:pt x="66" y="23"/>
                    </a:cubicBezTo>
                    <a:cubicBezTo>
                      <a:pt x="63" y="19"/>
                      <a:pt x="58" y="12"/>
                      <a:pt x="48" y="0"/>
                    </a:cubicBezTo>
                    <a:cubicBezTo>
                      <a:pt x="34" y="0"/>
                      <a:pt x="22" y="0"/>
                      <a:pt x="21" y="0"/>
                    </a:cubicBezTo>
                    <a:cubicBezTo>
                      <a:pt x="10" y="2"/>
                      <a:pt x="1" y="11"/>
                      <a:pt x="0" y="22"/>
                    </a:cubicBezTo>
                    <a:cubicBezTo>
                      <a:pt x="0" y="22"/>
                      <a:pt x="0" y="22"/>
                      <a:pt x="0" y="22"/>
                    </a:cubicBezTo>
                    <a:cubicBezTo>
                      <a:pt x="0" y="205"/>
                      <a:pt x="0" y="205"/>
                      <a:pt x="0" y="205"/>
                    </a:cubicBezTo>
                    <a:cubicBezTo>
                      <a:pt x="19" y="205"/>
                      <a:pt x="19" y="205"/>
                      <a:pt x="19" y="205"/>
                    </a:cubicBezTo>
                    <a:cubicBezTo>
                      <a:pt x="19" y="47"/>
                      <a:pt x="19" y="47"/>
                      <a:pt x="19" y="47"/>
                    </a:cubicBezTo>
                    <a:cubicBezTo>
                      <a:pt x="29" y="47"/>
                      <a:pt x="29" y="47"/>
                      <a:pt x="29" y="47"/>
                    </a:cubicBezTo>
                    <a:cubicBezTo>
                      <a:pt x="29" y="210"/>
                      <a:pt x="29" y="210"/>
                      <a:pt x="29" y="210"/>
                    </a:cubicBezTo>
                    <a:cubicBezTo>
                      <a:pt x="71" y="210"/>
                      <a:pt x="71" y="210"/>
                      <a:pt x="71" y="210"/>
                    </a:cubicBezTo>
                    <a:cubicBezTo>
                      <a:pt x="71" y="28"/>
                      <a:pt x="71" y="28"/>
                      <a:pt x="71" y="28"/>
                    </a:cubicBezTo>
                    <a:lnTo>
                      <a:pt x="66" y="22"/>
                    </a:lnTo>
                    <a:close/>
                  </a:path>
                </a:pathLst>
              </a:custGeom>
              <a:solidFill>
                <a:srgbClr val="F2D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79">
                <a:extLst>
                  <a:ext uri="{FF2B5EF4-FFF2-40B4-BE49-F238E27FC236}">
                    <a16:creationId xmlns:a16="http://schemas.microsoft.com/office/drawing/2014/main" id="{D055662B-01CD-4B26-ACB7-58C8E20C3509}"/>
                  </a:ext>
                </a:extLst>
              </p:cNvPr>
              <p:cNvSpPr>
                <a:spLocks/>
              </p:cNvSpPr>
              <p:nvPr/>
            </p:nvSpPr>
            <p:spPr bwMode="auto">
              <a:xfrm>
                <a:off x="1350" y="3034"/>
                <a:ext cx="165" cy="497"/>
              </a:xfrm>
              <a:custGeom>
                <a:avLst/>
                <a:gdLst>
                  <a:gd name="T0" fmla="*/ 70 w 70"/>
                  <a:gd name="T1" fmla="*/ 22 h 210"/>
                  <a:gd name="T2" fmla="*/ 49 w 70"/>
                  <a:gd name="T3" fmla="*/ 0 h 210"/>
                  <a:gd name="T4" fmla="*/ 22 w 70"/>
                  <a:gd name="T5" fmla="*/ 0 h 210"/>
                  <a:gd name="T6" fmla="*/ 4 w 70"/>
                  <a:gd name="T7" fmla="*/ 23 h 210"/>
                  <a:gd name="T8" fmla="*/ 4 w 70"/>
                  <a:gd name="T9" fmla="*/ 23 h 210"/>
                  <a:gd name="T10" fmla="*/ 0 w 70"/>
                  <a:gd name="T11" fmla="*/ 28 h 210"/>
                  <a:gd name="T12" fmla="*/ 0 w 70"/>
                  <a:gd name="T13" fmla="*/ 210 h 210"/>
                  <a:gd name="T14" fmla="*/ 41 w 70"/>
                  <a:gd name="T15" fmla="*/ 210 h 210"/>
                  <a:gd name="T16" fmla="*/ 41 w 70"/>
                  <a:gd name="T17" fmla="*/ 47 h 210"/>
                  <a:gd name="T18" fmla="*/ 52 w 70"/>
                  <a:gd name="T19" fmla="*/ 47 h 210"/>
                  <a:gd name="T20" fmla="*/ 52 w 70"/>
                  <a:gd name="T21" fmla="*/ 205 h 210"/>
                  <a:gd name="T22" fmla="*/ 70 w 70"/>
                  <a:gd name="T23" fmla="*/ 205 h 210"/>
                  <a:gd name="T24" fmla="*/ 70 w 70"/>
                  <a:gd name="T25" fmla="*/ 2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10">
                    <a:moveTo>
                      <a:pt x="70" y="22"/>
                    </a:moveTo>
                    <a:cubicBezTo>
                      <a:pt x="69" y="11"/>
                      <a:pt x="60" y="2"/>
                      <a:pt x="49" y="0"/>
                    </a:cubicBezTo>
                    <a:cubicBezTo>
                      <a:pt x="48" y="0"/>
                      <a:pt x="36" y="0"/>
                      <a:pt x="22" y="0"/>
                    </a:cubicBezTo>
                    <a:cubicBezTo>
                      <a:pt x="12" y="12"/>
                      <a:pt x="7" y="19"/>
                      <a:pt x="4" y="23"/>
                    </a:cubicBezTo>
                    <a:cubicBezTo>
                      <a:pt x="4" y="23"/>
                      <a:pt x="4" y="23"/>
                      <a:pt x="4" y="23"/>
                    </a:cubicBezTo>
                    <a:cubicBezTo>
                      <a:pt x="0" y="28"/>
                      <a:pt x="0" y="28"/>
                      <a:pt x="0" y="28"/>
                    </a:cubicBezTo>
                    <a:cubicBezTo>
                      <a:pt x="0" y="210"/>
                      <a:pt x="0" y="210"/>
                      <a:pt x="0" y="210"/>
                    </a:cubicBezTo>
                    <a:cubicBezTo>
                      <a:pt x="41" y="210"/>
                      <a:pt x="41" y="210"/>
                      <a:pt x="41" y="210"/>
                    </a:cubicBezTo>
                    <a:cubicBezTo>
                      <a:pt x="41" y="47"/>
                      <a:pt x="41" y="47"/>
                      <a:pt x="41" y="47"/>
                    </a:cubicBezTo>
                    <a:cubicBezTo>
                      <a:pt x="52" y="47"/>
                      <a:pt x="52" y="47"/>
                      <a:pt x="52" y="47"/>
                    </a:cubicBezTo>
                    <a:cubicBezTo>
                      <a:pt x="52" y="205"/>
                      <a:pt x="52" y="205"/>
                      <a:pt x="52" y="205"/>
                    </a:cubicBezTo>
                    <a:cubicBezTo>
                      <a:pt x="70" y="205"/>
                      <a:pt x="70" y="205"/>
                      <a:pt x="70" y="205"/>
                    </a:cubicBezTo>
                    <a:cubicBezTo>
                      <a:pt x="70" y="22"/>
                      <a:pt x="70" y="22"/>
                      <a:pt x="70" y="22"/>
                    </a:cubicBezTo>
                    <a:close/>
                  </a:path>
                </a:pathLst>
              </a:custGeom>
              <a:solidFill>
                <a:srgbClr val="F2D2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80">
                <a:extLst>
                  <a:ext uri="{FF2B5EF4-FFF2-40B4-BE49-F238E27FC236}">
                    <a16:creationId xmlns:a16="http://schemas.microsoft.com/office/drawing/2014/main" id="{965D4D86-3E8F-411E-BB35-94802B40A22C}"/>
                  </a:ext>
                </a:extLst>
              </p:cNvPr>
              <p:cNvSpPr>
                <a:spLocks/>
              </p:cNvSpPr>
              <p:nvPr/>
            </p:nvSpPr>
            <p:spPr bwMode="auto">
              <a:xfrm>
                <a:off x="1371" y="3169"/>
                <a:ext cx="68" cy="80"/>
              </a:xfrm>
              <a:custGeom>
                <a:avLst/>
                <a:gdLst>
                  <a:gd name="T0" fmla="*/ 0 w 68"/>
                  <a:gd name="T1" fmla="*/ 78 h 97"/>
                  <a:gd name="T2" fmla="*/ 35 w 68"/>
                  <a:gd name="T3" fmla="*/ 97 h 97"/>
                  <a:gd name="T4" fmla="*/ 68 w 68"/>
                  <a:gd name="T5" fmla="*/ 78 h 97"/>
                  <a:gd name="T6" fmla="*/ 68 w 68"/>
                  <a:gd name="T7" fmla="*/ 0 h 97"/>
                  <a:gd name="T8" fmla="*/ 0 w 68"/>
                  <a:gd name="T9" fmla="*/ 0 h 97"/>
                  <a:gd name="T10" fmla="*/ 0 w 68"/>
                  <a:gd name="T11" fmla="*/ 78 h 97"/>
                </a:gdLst>
                <a:ahLst/>
                <a:cxnLst>
                  <a:cxn ang="0">
                    <a:pos x="T0" y="T1"/>
                  </a:cxn>
                  <a:cxn ang="0">
                    <a:pos x="T2" y="T3"/>
                  </a:cxn>
                  <a:cxn ang="0">
                    <a:pos x="T4" y="T5"/>
                  </a:cxn>
                  <a:cxn ang="0">
                    <a:pos x="T6" y="T7"/>
                  </a:cxn>
                  <a:cxn ang="0">
                    <a:pos x="T8" y="T9"/>
                  </a:cxn>
                  <a:cxn ang="0">
                    <a:pos x="T10" y="T11"/>
                  </a:cxn>
                </a:cxnLst>
                <a:rect l="0" t="0" r="r" b="b"/>
                <a:pathLst>
                  <a:path w="68" h="97">
                    <a:moveTo>
                      <a:pt x="0" y="78"/>
                    </a:moveTo>
                    <a:lnTo>
                      <a:pt x="35" y="97"/>
                    </a:lnTo>
                    <a:lnTo>
                      <a:pt x="68" y="78"/>
                    </a:lnTo>
                    <a:lnTo>
                      <a:pt x="68" y="0"/>
                    </a:lnTo>
                    <a:lnTo>
                      <a:pt x="0" y="0"/>
                    </a:lnTo>
                    <a:lnTo>
                      <a:pt x="0" y="78"/>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82">
                <a:extLst>
                  <a:ext uri="{FF2B5EF4-FFF2-40B4-BE49-F238E27FC236}">
                    <a16:creationId xmlns:a16="http://schemas.microsoft.com/office/drawing/2014/main" id="{093973F9-19A6-4C68-8EE3-B61BDDC9D1C4}"/>
                  </a:ext>
                </a:extLst>
              </p:cNvPr>
              <p:cNvSpPr>
                <a:spLocks/>
              </p:cNvSpPr>
              <p:nvPr/>
            </p:nvSpPr>
            <p:spPr bwMode="auto">
              <a:xfrm>
                <a:off x="1302" y="3034"/>
                <a:ext cx="90" cy="60"/>
              </a:xfrm>
              <a:custGeom>
                <a:avLst/>
                <a:gdLst>
                  <a:gd name="T0" fmla="*/ 45 w 90"/>
                  <a:gd name="T1" fmla="*/ 60 h 60"/>
                  <a:gd name="T2" fmla="*/ 0 w 90"/>
                  <a:gd name="T3" fmla="*/ 0 h 60"/>
                  <a:gd name="T4" fmla="*/ 90 w 90"/>
                  <a:gd name="T5" fmla="*/ 0 h 60"/>
                  <a:gd name="T6" fmla="*/ 45 w 90"/>
                  <a:gd name="T7" fmla="*/ 60 h 60"/>
                  <a:gd name="T8" fmla="*/ 45 w 90"/>
                  <a:gd name="T9" fmla="*/ 60 h 60"/>
                </a:gdLst>
                <a:ahLst/>
                <a:cxnLst>
                  <a:cxn ang="0">
                    <a:pos x="T0" y="T1"/>
                  </a:cxn>
                  <a:cxn ang="0">
                    <a:pos x="T2" y="T3"/>
                  </a:cxn>
                  <a:cxn ang="0">
                    <a:pos x="T4" y="T5"/>
                  </a:cxn>
                  <a:cxn ang="0">
                    <a:pos x="T6" y="T7"/>
                  </a:cxn>
                  <a:cxn ang="0">
                    <a:pos x="T8" y="T9"/>
                  </a:cxn>
                </a:cxnLst>
                <a:rect l="0" t="0" r="r" b="b"/>
                <a:pathLst>
                  <a:path w="90" h="60">
                    <a:moveTo>
                      <a:pt x="45" y="60"/>
                    </a:moveTo>
                    <a:lnTo>
                      <a:pt x="0" y="0"/>
                    </a:lnTo>
                    <a:lnTo>
                      <a:pt x="90" y="0"/>
                    </a:lnTo>
                    <a:lnTo>
                      <a:pt x="45"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83">
                <a:extLst>
                  <a:ext uri="{FF2B5EF4-FFF2-40B4-BE49-F238E27FC236}">
                    <a16:creationId xmlns:a16="http://schemas.microsoft.com/office/drawing/2014/main" id="{1005029E-6B89-49C7-B242-1C48B2ACF0A5}"/>
                  </a:ext>
                </a:extLst>
              </p:cNvPr>
              <p:cNvSpPr>
                <a:spLocks/>
              </p:cNvSpPr>
              <p:nvPr/>
            </p:nvSpPr>
            <p:spPr bwMode="auto">
              <a:xfrm>
                <a:off x="1288" y="3034"/>
                <a:ext cx="50" cy="81"/>
              </a:xfrm>
              <a:custGeom>
                <a:avLst/>
                <a:gdLst>
                  <a:gd name="T0" fmla="*/ 50 w 50"/>
                  <a:gd name="T1" fmla="*/ 55 h 81"/>
                  <a:gd name="T2" fmla="*/ 5 w 50"/>
                  <a:gd name="T3" fmla="*/ 3 h 81"/>
                  <a:gd name="T4" fmla="*/ 5 w 50"/>
                  <a:gd name="T5" fmla="*/ 0 h 81"/>
                  <a:gd name="T6" fmla="*/ 0 w 50"/>
                  <a:gd name="T7" fmla="*/ 81 h 81"/>
                  <a:gd name="T8" fmla="*/ 50 w 50"/>
                  <a:gd name="T9" fmla="*/ 55 h 81"/>
                  <a:gd name="T10" fmla="*/ 50 w 50"/>
                  <a:gd name="T11" fmla="*/ 55 h 81"/>
                </a:gdLst>
                <a:ahLst/>
                <a:cxnLst>
                  <a:cxn ang="0">
                    <a:pos x="T0" y="T1"/>
                  </a:cxn>
                  <a:cxn ang="0">
                    <a:pos x="T2" y="T3"/>
                  </a:cxn>
                  <a:cxn ang="0">
                    <a:pos x="T4" y="T5"/>
                  </a:cxn>
                  <a:cxn ang="0">
                    <a:pos x="T6" y="T7"/>
                  </a:cxn>
                  <a:cxn ang="0">
                    <a:pos x="T8" y="T9"/>
                  </a:cxn>
                  <a:cxn ang="0">
                    <a:pos x="T10" y="T11"/>
                  </a:cxn>
                </a:cxnLst>
                <a:rect l="0" t="0" r="r" b="b"/>
                <a:pathLst>
                  <a:path w="50" h="81">
                    <a:moveTo>
                      <a:pt x="50" y="55"/>
                    </a:moveTo>
                    <a:lnTo>
                      <a:pt x="5" y="3"/>
                    </a:lnTo>
                    <a:lnTo>
                      <a:pt x="5" y="0"/>
                    </a:lnTo>
                    <a:lnTo>
                      <a:pt x="0" y="81"/>
                    </a:lnTo>
                    <a:lnTo>
                      <a:pt x="50" y="55"/>
                    </a:lnTo>
                    <a:lnTo>
                      <a:pt x="50" y="55"/>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84">
                <a:extLst>
                  <a:ext uri="{FF2B5EF4-FFF2-40B4-BE49-F238E27FC236}">
                    <a16:creationId xmlns:a16="http://schemas.microsoft.com/office/drawing/2014/main" id="{4B7CEF6B-4640-4ACD-961B-D5202FDAAA4C}"/>
                  </a:ext>
                </a:extLst>
              </p:cNvPr>
              <p:cNvSpPr>
                <a:spLocks/>
              </p:cNvSpPr>
              <p:nvPr/>
            </p:nvSpPr>
            <p:spPr bwMode="auto">
              <a:xfrm>
                <a:off x="1359" y="3034"/>
                <a:ext cx="47" cy="85"/>
              </a:xfrm>
              <a:custGeom>
                <a:avLst/>
                <a:gdLst>
                  <a:gd name="T0" fmla="*/ 0 w 47"/>
                  <a:gd name="T1" fmla="*/ 55 h 85"/>
                  <a:gd name="T2" fmla="*/ 47 w 47"/>
                  <a:gd name="T3" fmla="*/ 85 h 85"/>
                  <a:gd name="T4" fmla="*/ 40 w 47"/>
                  <a:gd name="T5" fmla="*/ 0 h 85"/>
                  <a:gd name="T6" fmla="*/ 0 w 47"/>
                  <a:gd name="T7" fmla="*/ 55 h 85"/>
                  <a:gd name="T8" fmla="*/ 0 w 47"/>
                  <a:gd name="T9" fmla="*/ 55 h 85"/>
                </a:gdLst>
                <a:ahLst/>
                <a:cxnLst>
                  <a:cxn ang="0">
                    <a:pos x="T0" y="T1"/>
                  </a:cxn>
                  <a:cxn ang="0">
                    <a:pos x="T2" y="T3"/>
                  </a:cxn>
                  <a:cxn ang="0">
                    <a:pos x="T4" y="T5"/>
                  </a:cxn>
                  <a:cxn ang="0">
                    <a:pos x="T6" y="T7"/>
                  </a:cxn>
                  <a:cxn ang="0">
                    <a:pos x="T8" y="T9"/>
                  </a:cxn>
                </a:cxnLst>
                <a:rect l="0" t="0" r="r" b="b"/>
                <a:pathLst>
                  <a:path w="47" h="85">
                    <a:moveTo>
                      <a:pt x="0" y="55"/>
                    </a:moveTo>
                    <a:lnTo>
                      <a:pt x="47" y="85"/>
                    </a:lnTo>
                    <a:lnTo>
                      <a:pt x="40" y="0"/>
                    </a:lnTo>
                    <a:lnTo>
                      <a:pt x="0" y="55"/>
                    </a:lnTo>
                    <a:lnTo>
                      <a:pt x="0" y="55"/>
                    </a:lnTo>
                    <a:close/>
                  </a:path>
                </a:pathLst>
              </a:custGeom>
              <a:solidFill>
                <a:srgbClr val="D08E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23" name="グループ化 122">
            <a:extLst>
              <a:ext uri="{FF2B5EF4-FFF2-40B4-BE49-F238E27FC236}">
                <a16:creationId xmlns:a16="http://schemas.microsoft.com/office/drawing/2014/main" id="{897E4520-8C6A-4641-87CE-A2151B3BEE84}"/>
              </a:ext>
            </a:extLst>
          </p:cNvPr>
          <p:cNvGrpSpPr/>
          <p:nvPr/>
        </p:nvGrpSpPr>
        <p:grpSpPr>
          <a:xfrm>
            <a:off x="1253226" y="3284984"/>
            <a:ext cx="597921" cy="2016000"/>
            <a:chOff x="10146180" y="3992971"/>
            <a:chExt cx="650875" cy="2118540"/>
          </a:xfrm>
        </p:grpSpPr>
        <p:grpSp>
          <p:nvGrpSpPr>
            <p:cNvPr id="124" name="Group 3">
              <a:extLst>
                <a:ext uri="{FF2B5EF4-FFF2-40B4-BE49-F238E27FC236}">
                  <a16:creationId xmlns:a16="http://schemas.microsoft.com/office/drawing/2014/main" id="{E46FF5B8-9C14-47F5-A572-C8286D884654}"/>
                </a:ext>
              </a:extLst>
            </p:cNvPr>
            <p:cNvGrpSpPr>
              <a:grpSpLocks noChangeAspect="1"/>
            </p:cNvGrpSpPr>
            <p:nvPr/>
          </p:nvGrpSpPr>
          <p:grpSpPr bwMode="auto">
            <a:xfrm>
              <a:off x="10146180" y="4287473"/>
              <a:ext cx="650875" cy="1824038"/>
              <a:chOff x="1912" y="-587"/>
              <a:chExt cx="2416" cy="6765"/>
            </a:xfrm>
          </p:grpSpPr>
          <p:sp>
            <p:nvSpPr>
              <p:cNvPr id="128" name="Freeform 4">
                <a:extLst>
                  <a:ext uri="{FF2B5EF4-FFF2-40B4-BE49-F238E27FC236}">
                    <a16:creationId xmlns:a16="http://schemas.microsoft.com/office/drawing/2014/main" id="{2D131063-EF6A-4398-B23D-18AF19B54232}"/>
                  </a:ext>
                </a:extLst>
              </p:cNvPr>
              <p:cNvSpPr>
                <a:spLocks noChangeAspect="1"/>
              </p:cNvSpPr>
              <p:nvPr/>
            </p:nvSpPr>
            <p:spPr bwMode="gray">
              <a:xfrm>
                <a:off x="1912" y="-587"/>
                <a:ext cx="2416" cy="6765"/>
              </a:xfrm>
              <a:custGeom>
                <a:avLst/>
                <a:gdLst>
                  <a:gd name="T0" fmla="*/ 894 w 1023"/>
                  <a:gd name="T1" fmla="*/ 0 h 2864"/>
                  <a:gd name="T2" fmla="*/ 119 w 1023"/>
                  <a:gd name="T3" fmla="*/ 0 h 2864"/>
                  <a:gd name="T4" fmla="*/ 0 w 1023"/>
                  <a:gd name="T5" fmla="*/ 117 h 2864"/>
                  <a:gd name="T6" fmla="*/ 0 w 1023"/>
                  <a:gd name="T7" fmla="*/ 1322 h 2864"/>
                  <a:gd name="T8" fmla="*/ 84 w 1023"/>
                  <a:gd name="T9" fmla="*/ 1409 h 2864"/>
                  <a:gd name="T10" fmla="*/ 169 w 1023"/>
                  <a:gd name="T11" fmla="*/ 1322 h 2864"/>
                  <a:gd name="T12" fmla="*/ 169 w 1023"/>
                  <a:gd name="T13" fmla="*/ 315 h 2864"/>
                  <a:gd name="T14" fmla="*/ 202 w 1023"/>
                  <a:gd name="T15" fmla="*/ 315 h 2864"/>
                  <a:gd name="T16" fmla="*/ 202 w 1023"/>
                  <a:gd name="T17" fmla="*/ 2731 h 2864"/>
                  <a:gd name="T18" fmla="*/ 331 w 1023"/>
                  <a:gd name="T19" fmla="*/ 2864 h 2864"/>
                  <a:gd name="T20" fmla="*/ 460 w 1023"/>
                  <a:gd name="T21" fmla="*/ 2731 h 2864"/>
                  <a:gd name="T22" fmla="*/ 460 w 1023"/>
                  <a:gd name="T23" fmla="*/ 1659 h 2864"/>
                  <a:gd name="T24" fmla="*/ 487 w 1023"/>
                  <a:gd name="T25" fmla="*/ 1626 h 2864"/>
                  <a:gd name="T26" fmla="*/ 537 w 1023"/>
                  <a:gd name="T27" fmla="*/ 1626 h 2864"/>
                  <a:gd name="T28" fmla="*/ 563 w 1023"/>
                  <a:gd name="T29" fmla="*/ 1659 h 2864"/>
                  <a:gd name="T30" fmla="*/ 563 w 1023"/>
                  <a:gd name="T31" fmla="*/ 2731 h 2864"/>
                  <a:gd name="T32" fmla="*/ 693 w 1023"/>
                  <a:gd name="T33" fmla="*/ 2864 h 2864"/>
                  <a:gd name="T34" fmla="*/ 821 w 1023"/>
                  <a:gd name="T35" fmla="*/ 2731 h 2864"/>
                  <a:gd name="T36" fmla="*/ 821 w 1023"/>
                  <a:gd name="T37" fmla="*/ 315 h 2864"/>
                  <a:gd name="T38" fmla="*/ 854 w 1023"/>
                  <a:gd name="T39" fmla="*/ 315 h 2864"/>
                  <a:gd name="T40" fmla="*/ 854 w 1023"/>
                  <a:gd name="T41" fmla="*/ 1322 h 2864"/>
                  <a:gd name="T42" fmla="*/ 942 w 1023"/>
                  <a:gd name="T43" fmla="*/ 1409 h 2864"/>
                  <a:gd name="T44" fmla="*/ 1023 w 1023"/>
                  <a:gd name="T45" fmla="*/ 1322 h 2864"/>
                  <a:gd name="T46" fmla="*/ 1023 w 1023"/>
                  <a:gd name="T47" fmla="*/ 117 h 2864"/>
                  <a:gd name="T48" fmla="*/ 894 w 1023"/>
                  <a:gd name="T49"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3" h="2864">
                    <a:moveTo>
                      <a:pt x="894" y="0"/>
                    </a:moveTo>
                    <a:cubicBezTo>
                      <a:pt x="828" y="0"/>
                      <a:pt x="188" y="0"/>
                      <a:pt x="119" y="0"/>
                    </a:cubicBezTo>
                    <a:cubicBezTo>
                      <a:pt x="51" y="0"/>
                      <a:pt x="0" y="67"/>
                      <a:pt x="0" y="117"/>
                    </a:cubicBezTo>
                    <a:cubicBezTo>
                      <a:pt x="0" y="159"/>
                      <a:pt x="0" y="1318"/>
                      <a:pt x="0" y="1322"/>
                    </a:cubicBezTo>
                    <a:cubicBezTo>
                      <a:pt x="0" y="1356"/>
                      <a:pt x="31" y="1409"/>
                      <a:pt x="84" y="1409"/>
                    </a:cubicBezTo>
                    <a:cubicBezTo>
                      <a:pt x="138" y="1409"/>
                      <a:pt x="169" y="1356"/>
                      <a:pt x="169" y="1322"/>
                    </a:cubicBezTo>
                    <a:cubicBezTo>
                      <a:pt x="169" y="1318"/>
                      <a:pt x="169" y="315"/>
                      <a:pt x="169" y="315"/>
                    </a:cubicBezTo>
                    <a:cubicBezTo>
                      <a:pt x="202" y="315"/>
                      <a:pt x="202" y="315"/>
                      <a:pt x="202" y="315"/>
                    </a:cubicBezTo>
                    <a:cubicBezTo>
                      <a:pt x="202" y="315"/>
                      <a:pt x="202" y="2692"/>
                      <a:pt x="202" y="2731"/>
                    </a:cubicBezTo>
                    <a:cubicBezTo>
                      <a:pt x="202" y="2814"/>
                      <a:pt x="271" y="2864"/>
                      <a:pt x="331" y="2864"/>
                    </a:cubicBezTo>
                    <a:cubicBezTo>
                      <a:pt x="391" y="2864"/>
                      <a:pt x="460" y="2797"/>
                      <a:pt x="460" y="2731"/>
                    </a:cubicBezTo>
                    <a:cubicBezTo>
                      <a:pt x="460" y="2670"/>
                      <a:pt x="460" y="1675"/>
                      <a:pt x="460" y="1659"/>
                    </a:cubicBezTo>
                    <a:cubicBezTo>
                      <a:pt x="460" y="1642"/>
                      <a:pt x="477" y="1626"/>
                      <a:pt x="487" y="1626"/>
                    </a:cubicBezTo>
                    <a:cubicBezTo>
                      <a:pt x="497" y="1626"/>
                      <a:pt x="528" y="1626"/>
                      <a:pt x="537" y="1626"/>
                    </a:cubicBezTo>
                    <a:cubicBezTo>
                      <a:pt x="546" y="1626"/>
                      <a:pt x="563" y="1637"/>
                      <a:pt x="563" y="1659"/>
                    </a:cubicBezTo>
                    <a:cubicBezTo>
                      <a:pt x="563" y="1813"/>
                      <a:pt x="563" y="2670"/>
                      <a:pt x="563" y="2731"/>
                    </a:cubicBezTo>
                    <a:cubicBezTo>
                      <a:pt x="563" y="2797"/>
                      <a:pt x="623" y="2864"/>
                      <a:pt x="693" y="2864"/>
                    </a:cubicBezTo>
                    <a:cubicBezTo>
                      <a:pt x="763" y="2864"/>
                      <a:pt x="821" y="2799"/>
                      <a:pt x="821" y="2731"/>
                    </a:cubicBezTo>
                    <a:cubicBezTo>
                      <a:pt x="821" y="2692"/>
                      <a:pt x="821" y="315"/>
                      <a:pt x="821" y="315"/>
                    </a:cubicBezTo>
                    <a:cubicBezTo>
                      <a:pt x="854" y="315"/>
                      <a:pt x="854" y="315"/>
                      <a:pt x="854" y="315"/>
                    </a:cubicBezTo>
                    <a:cubicBezTo>
                      <a:pt x="854" y="315"/>
                      <a:pt x="854" y="1316"/>
                      <a:pt x="854" y="1322"/>
                    </a:cubicBezTo>
                    <a:cubicBezTo>
                      <a:pt x="854" y="1366"/>
                      <a:pt x="891" y="1409"/>
                      <a:pt x="942" y="1409"/>
                    </a:cubicBezTo>
                    <a:cubicBezTo>
                      <a:pt x="993" y="1409"/>
                      <a:pt x="1023" y="1365"/>
                      <a:pt x="1023" y="1322"/>
                    </a:cubicBezTo>
                    <a:cubicBezTo>
                      <a:pt x="1023" y="1315"/>
                      <a:pt x="1023" y="162"/>
                      <a:pt x="1023" y="117"/>
                    </a:cubicBezTo>
                    <a:cubicBezTo>
                      <a:pt x="1023" y="64"/>
                      <a:pt x="971" y="0"/>
                      <a:pt x="894" y="0"/>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5">
                <a:extLst>
                  <a:ext uri="{FF2B5EF4-FFF2-40B4-BE49-F238E27FC236}">
                    <a16:creationId xmlns:a16="http://schemas.microsoft.com/office/drawing/2014/main" id="{125606F3-6B3C-4297-BAB6-1778718EF0B8}"/>
                  </a:ext>
                </a:extLst>
              </p:cNvPr>
              <p:cNvSpPr>
                <a:spLocks noChangeAspect="1"/>
              </p:cNvSpPr>
              <p:nvPr/>
            </p:nvSpPr>
            <p:spPr bwMode="gray">
              <a:xfrm>
                <a:off x="2436" y="2420"/>
                <a:ext cx="1368" cy="3711"/>
              </a:xfrm>
              <a:custGeom>
                <a:avLst/>
                <a:gdLst>
                  <a:gd name="T0" fmla="*/ 471 w 579"/>
                  <a:gd name="T1" fmla="*/ 1571 h 1571"/>
                  <a:gd name="T2" fmla="*/ 361 w 579"/>
                  <a:gd name="T3" fmla="*/ 1458 h 1571"/>
                  <a:gd name="T4" fmla="*/ 361 w 579"/>
                  <a:gd name="T5" fmla="*/ 386 h 1571"/>
                  <a:gd name="T6" fmla="*/ 315 w 579"/>
                  <a:gd name="T7" fmla="*/ 333 h 1571"/>
                  <a:gd name="T8" fmla="*/ 265 w 579"/>
                  <a:gd name="T9" fmla="*/ 333 h 1571"/>
                  <a:gd name="T10" fmla="*/ 218 w 579"/>
                  <a:gd name="T11" fmla="*/ 386 h 1571"/>
                  <a:gd name="T12" fmla="*/ 218 w 579"/>
                  <a:gd name="T13" fmla="*/ 1458 h 1571"/>
                  <a:gd name="T14" fmla="*/ 109 w 579"/>
                  <a:gd name="T15" fmla="*/ 1571 h 1571"/>
                  <a:gd name="T16" fmla="*/ 0 w 579"/>
                  <a:gd name="T17" fmla="*/ 1458 h 1571"/>
                  <a:gd name="T18" fmla="*/ 0 w 579"/>
                  <a:gd name="T19" fmla="*/ 0 h 1571"/>
                  <a:gd name="T20" fmla="*/ 579 w 579"/>
                  <a:gd name="T21" fmla="*/ 0 h 1571"/>
                  <a:gd name="T22" fmla="*/ 579 w 579"/>
                  <a:gd name="T23" fmla="*/ 1458 h 1571"/>
                  <a:gd name="T24" fmla="*/ 471 w 579"/>
                  <a:gd name="T25"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571">
                    <a:moveTo>
                      <a:pt x="471" y="1571"/>
                    </a:moveTo>
                    <a:cubicBezTo>
                      <a:pt x="414" y="1571"/>
                      <a:pt x="361" y="1516"/>
                      <a:pt x="361" y="1458"/>
                    </a:cubicBezTo>
                    <a:cubicBezTo>
                      <a:pt x="361" y="386"/>
                      <a:pt x="361" y="386"/>
                      <a:pt x="361" y="386"/>
                    </a:cubicBezTo>
                    <a:cubicBezTo>
                      <a:pt x="361" y="353"/>
                      <a:pt x="334" y="333"/>
                      <a:pt x="315" y="333"/>
                    </a:cubicBezTo>
                    <a:cubicBezTo>
                      <a:pt x="265" y="333"/>
                      <a:pt x="265" y="333"/>
                      <a:pt x="265" y="333"/>
                    </a:cubicBezTo>
                    <a:cubicBezTo>
                      <a:pt x="242" y="333"/>
                      <a:pt x="218" y="360"/>
                      <a:pt x="218" y="386"/>
                    </a:cubicBezTo>
                    <a:cubicBezTo>
                      <a:pt x="218" y="1458"/>
                      <a:pt x="218" y="1458"/>
                      <a:pt x="218" y="1458"/>
                    </a:cubicBezTo>
                    <a:cubicBezTo>
                      <a:pt x="218" y="1515"/>
                      <a:pt x="156" y="1571"/>
                      <a:pt x="109" y="1571"/>
                    </a:cubicBezTo>
                    <a:cubicBezTo>
                      <a:pt x="57" y="1571"/>
                      <a:pt x="0" y="1527"/>
                      <a:pt x="0" y="1458"/>
                    </a:cubicBezTo>
                    <a:cubicBezTo>
                      <a:pt x="0" y="0"/>
                      <a:pt x="0" y="0"/>
                      <a:pt x="0" y="0"/>
                    </a:cubicBezTo>
                    <a:cubicBezTo>
                      <a:pt x="579" y="0"/>
                      <a:pt x="579" y="0"/>
                      <a:pt x="579" y="0"/>
                    </a:cubicBezTo>
                    <a:cubicBezTo>
                      <a:pt x="579" y="1458"/>
                      <a:pt x="579" y="1458"/>
                      <a:pt x="579" y="1458"/>
                    </a:cubicBezTo>
                    <a:cubicBezTo>
                      <a:pt x="579" y="1517"/>
                      <a:pt x="527" y="1571"/>
                      <a:pt x="471" y="1571"/>
                    </a:cubicBezTo>
                    <a:close/>
                  </a:path>
                </a:pathLst>
              </a:custGeom>
              <a:solidFill>
                <a:srgbClr val="709D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0" name="Freeform 6">
                <a:extLst>
                  <a:ext uri="{FF2B5EF4-FFF2-40B4-BE49-F238E27FC236}">
                    <a16:creationId xmlns:a16="http://schemas.microsoft.com/office/drawing/2014/main" id="{D1EB36B5-A1E2-416C-928D-C496D1CBD1F3}"/>
                  </a:ext>
                </a:extLst>
              </p:cNvPr>
              <p:cNvSpPr>
                <a:spLocks noChangeAspect="1"/>
              </p:cNvSpPr>
              <p:nvPr/>
            </p:nvSpPr>
            <p:spPr bwMode="gray">
              <a:xfrm>
                <a:off x="2807" y="-540"/>
                <a:ext cx="624" cy="340"/>
              </a:xfrm>
              <a:custGeom>
                <a:avLst/>
                <a:gdLst>
                  <a:gd name="T0" fmla="*/ 317 w 624"/>
                  <a:gd name="T1" fmla="*/ 340 h 340"/>
                  <a:gd name="T2" fmla="*/ 0 w 624"/>
                  <a:gd name="T3" fmla="*/ 0 h 340"/>
                  <a:gd name="T4" fmla="*/ 624 w 624"/>
                  <a:gd name="T5" fmla="*/ 0 h 340"/>
                  <a:gd name="T6" fmla="*/ 317 w 624"/>
                  <a:gd name="T7" fmla="*/ 340 h 340"/>
                  <a:gd name="T8" fmla="*/ 317 w 624"/>
                  <a:gd name="T9" fmla="*/ 340 h 340"/>
                </a:gdLst>
                <a:ahLst/>
                <a:cxnLst>
                  <a:cxn ang="0">
                    <a:pos x="T0" y="T1"/>
                  </a:cxn>
                  <a:cxn ang="0">
                    <a:pos x="T2" y="T3"/>
                  </a:cxn>
                  <a:cxn ang="0">
                    <a:pos x="T4" y="T5"/>
                  </a:cxn>
                  <a:cxn ang="0">
                    <a:pos x="T6" y="T7"/>
                  </a:cxn>
                  <a:cxn ang="0">
                    <a:pos x="T8" y="T9"/>
                  </a:cxn>
                </a:cxnLst>
                <a:rect l="0" t="0" r="r" b="b"/>
                <a:pathLst>
                  <a:path w="624" h="340">
                    <a:moveTo>
                      <a:pt x="317" y="340"/>
                    </a:moveTo>
                    <a:lnTo>
                      <a:pt x="0" y="0"/>
                    </a:lnTo>
                    <a:lnTo>
                      <a:pt x="624" y="0"/>
                    </a:lnTo>
                    <a:lnTo>
                      <a:pt x="317" y="340"/>
                    </a:lnTo>
                    <a:lnTo>
                      <a:pt x="317"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7">
                <a:extLst>
                  <a:ext uri="{FF2B5EF4-FFF2-40B4-BE49-F238E27FC236}">
                    <a16:creationId xmlns:a16="http://schemas.microsoft.com/office/drawing/2014/main" id="{8FD9AC0C-18E1-4154-BDC8-838CC39D728D}"/>
                  </a:ext>
                </a:extLst>
              </p:cNvPr>
              <p:cNvSpPr>
                <a:spLocks noChangeAspect="1"/>
              </p:cNvSpPr>
              <p:nvPr/>
            </p:nvSpPr>
            <p:spPr bwMode="gray">
              <a:xfrm>
                <a:off x="1959" y="2347"/>
                <a:ext cx="305" cy="347"/>
              </a:xfrm>
              <a:custGeom>
                <a:avLst/>
                <a:gdLst>
                  <a:gd name="T0" fmla="*/ 64 w 129"/>
                  <a:gd name="T1" fmla="*/ 147 h 147"/>
                  <a:gd name="T2" fmla="*/ 0 w 129"/>
                  <a:gd name="T3" fmla="*/ 80 h 147"/>
                  <a:gd name="T4" fmla="*/ 0 w 129"/>
                  <a:gd name="T5" fmla="*/ 0 h 147"/>
                  <a:gd name="T6" fmla="*/ 129 w 129"/>
                  <a:gd name="T7" fmla="*/ 0 h 147"/>
                  <a:gd name="T8" fmla="*/ 129 w 129"/>
                  <a:gd name="T9" fmla="*/ 80 h 147"/>
                  <a:gd name="T10" fmla="*/ 64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4" y="147"/>
                    </a:moveTo>
                    <a:cubicBezTo>
                      <a:pt x="22" y="147"/>
                      <a:pt x="0" y="104"/>
                      <a:pt x="0" y="80"/>
                    </a:cubicBezTo>
                    <a:cubicBezTo>
                      <a:pt x="0" y="0"/>
                      <a:pt x="0" y="0"/>
                      <a:pt x="0" y="0"/>
                    </a:cubicBezTo>
                    <a:cubicBezTo>
                      <a:pt x="129" y="0"/>
                      <a:pt x="129" y="0"/>
                      <a:pt x="129" y="0"/>
                    </a:cubicBezTo>
                    <a:cubicBezTo>
                      <a:pt x="129" y="80"/>
                      <a:pt x="129" y="80"/>
                      <a:pt x="129" y="80"/>
                    </a:cubicBezTo>
                    <a:cubicBezTo>
                      <a:pt x="129" y="103"/>
                      <a:pt x="106" y="147"/>
                      <a:pt x="64" y="14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8">
                <a:extLst>
                  <a:ext uri="{FF2B5EF4-FFF2-40B4-BE49-F238E27FC236}">
                    <a16:creationId xmlns:a16="http://schemas.microsoft.com/office/drawing/2014/main" id="{81231267-4DD1-447A-A269-7E2202A07E1D}"/>
                  </a:ext>
                </a:extLst>
              </p:cNvPr>
              <p:cNvSpPr>
                <a:spLocks noChangeAspect="1"/>
              </p:cNvSpPr>
              <p:nvPr/>
            </p:nvSpPr>
            <p:spPr bwMode="gray">
              <a:xfrm>
                <a:off x="3976" y="2347"/>
                <a:ext cx="305" cy="347"/>
              </a:xfrm>
              <a:custGeom>
                <a:avLst/>
                <a:gdLst>
                  <a:gd name="T0" fmla="*/ 68 w 129"/>
                  <a:gd name="T1" fmla="*/ 147 h 147"/>
                  <a:gd name="T2" fmla="*/ 0 w 129"/>
                  <a:gd name="T3" fmla="*/ 80 h 147"/>
                  <a:gd name="T4" fmla="*/ 0 w 129"/>
                  <a:gd name="T5" fmla="*/ 0 h 147"/>
                  <a:gd name="T6" fmla="*/ 129 w 129"/>
                  <a:gd name="T7" fmla="*/ 0 h 147"/>
                  <a:gd name="T8" fmla="*/ 129 w 129"/>
                  <a:gd name="T9" fmla="*/ 80 h 147"/>
                  <a:gd name="T10" fmla="*/ 68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8" y="147"/>
                    </a:moveTo>
                    <a:cubicBezTo>
                      <a:pt x="27" y="147"/>
                      <a:pt x="0" y="113"/>
                      <a:pt x="0" y="80"/>
                    </a:cubicBezTo>
                    <a:cubicBezTo>
                      <a:pt x="0" y="0"/>
                      <a:pt x="0" y="0"/>
                      <a:pt x="0" y="0"/>
                    </a:cubicBezTo>
                    <a:cubicBezTo>
                      <a:pt x="129" y="0"/>
                      <a:pt x="129" y="0"/>
                      <a:pt x="129" y="0"/>
                    </a:cubicBezTo>
                    <a:cubicBezTo>
                      <a:pt x="129" y="80"/>
                      <a:pt x="129" y="80"/>
                      <a:pt x="129" y="80"/>
                    </a:cubicBezTo>
                    <a:cubicBezTo>
                      <a:pt x="129" y="113"/>
                      <a:pt x="108" y="147"/>
                      <a:pt x="68" y="14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9">
                <a:extLst>
                  <a:ext uri="{FF2B5EF4-FFF2-40B4-BE49-F238E27FC236}">
                    <a16:creationId xmlns:a16="http://schemas.microsoft.com/office/drawing/2014/main" id="{144E04F0-1F0D-4EAC-BEEC-A7D8CC8672FD}"/>
                  </a:ext>
                </a:extLst>
              </p:cNvPr>
              <p:cNvSpPr>
                <a:spLocks noChangeAspect="1"/>
              </p:cNvSpPr>
              <p:nvPr/>
            </p:nvSpPr>
            <p:spPr bwMode="gray">
              <a:xfrm>
                <a:off x="1959" y="-540"/>
                <a:ext cx="1141" cy="2913"/>
              </a:xfrm>
              <a:custGeom>
                <a:avLst/>
                <a:gdLst>
                  <a:gd name="T0" fmla="*/ 332 w 483"/>
                  <a:gd name="T1" fmla="*/ 1 h 1233"/>
                  <a:gd name="T2" fmla="*/ 332 w 483"/>
                  <a:gd name="T3" fmla="*/ 0 h 1233"/>
                  <a:gd name="T4" fmla="*/ 332 w 483"/>
                  <a:gd name="T5" fmla="*/ 0 h 1233"/>
                  <a:gd name="T6" fmla="*/ 99 w 483"/>
                  <a:gd name="T7" fmla="*/ 0 h 1233"/>
                  <a:gd name="T8" fmla="*/ 0 w 483"/>
                  <a:gd name="T9" fmla="*/ 97 h 1233"/>
                  <a:gd name="T10" fmla="*/ 0 w 483"/>
                  <a:gd name="T11" fmla="*/ 1201 h 1233"/>
                  <a:gd name="T12" fmla="*/ 129 w 483"/>
                  <a:gd name="T13" fmla="*/ 1201 h 1233"/>
                  <a:gd name="T14" fmla="*/ 129 w 483"/>
                  <a:gd name="T15" fmla="*/ 275 h 1233"/>
                  <a:gd name="T16" fmla="*/ 202 w 483"/>
                  <a:gd name="T17" fmla="*/ 275 h 1233"/>
                  <a:gd name="T18" fmla="*/ 202 w 483"/>
                  <a:gd name="T19" fmla="*/ 1233 h 1233"/>
                  <a:gd name="T20" fmla="*/ 483 w 483"/>
                  <a:gd name="T21" fmla="*/ 1233 h 1233"/>
                  <a:gd name="T22" fmla="*/ 483 w 483"/>
                  <a:gd name="T23" fmla="*/ 163 h 1233"/>
                  <a:gd name="T24" fmla="*/ 332 w 483"/>
                  <a:gd name="T25" fmla="*/ 1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1233">
                    <a:moveTo>
                      <a:pt x="332" y="1"/>
                    </a:moveTo>
                    <a:cubicBezTo>
                      <a:pt x="332" y="0"/>
                      <a:pt x="332" y="0"/>
                      <a:pt x="332" y="0"/>
                    </a:cubicBezTo>
                    <a:cubicBezTo>
                      <a:pt x="332" y="0"/>
                      <a:pt x="332" y="0"/>
                      <a:pt x="332" y="0"/>
                    </a:cubicBezTo>
                    <a:cubicBezTo>
                      <a:pt x="99" y="0"/>
                      <a:pt x="99" y="0"/>
                      <a:pt x="99" y="0"/>
                    </a:cubicBezTo>
                    <a:cubicBezTo>
                      <a:pt x="42" y="0"/>
                      <a:pt x="0" y="58"/>
                      <a:pt x="0" y="97"/>
                    </a:cubicBezTo>
                    <a:cubicBezTo>
                      <a:pt x="0" y="1201"/>
                      <a:pt x="0" y="1201"/>
                      <a:pt x="0" y="1201"/>
                    </a:cubicBezTo>
                    <a:cubicBezTo>
                      <a:pt x="129" y="1201"/>
                      <a:pt x="129" y="1201"/>
                      <a:pt x="129" y="1201"/>
                    </a:cubicBezTo>
                    <a:cubicBezTo>
                      <a:pt x="129" y="275"/>
                      <a:pt x="129" y="275"/>
                      <a:pt x="129" y="275"/>
                    </a:cubicBezTo>
                    <a:cubicBezTo>
                      <a:pt x="202" y="275"/>
                      <a:pt x="202" y="275"/>
                      <a:pt x="202" y="275"/>
                    </a:cubicBezTo>
                    <a:cubicBezTo>
                      <a:pt x="202" y="1233"/>
                      <a:pt x="202" y="1233"/>
                      <a:pt x="202" y="1233"/>
                    </a:cubicBezTo>
                    <a:cubicBezTo>
                      <a:pt x="483" y="1233"/>
                      <a:pt x="483" y="1233"/>
                      <a:pt x="483" y="1233"/>
                    </a:cubicBezTo>
                    <a:cubicBezTo>
                      <a:pt x="483" y="163"/>
                      <a:pt x="483" y="163"/>
                      <a:pt x="483" y="163"/>
                    </a:cubicBezTo>
                    <a:lnTo>
                      <a:pt x="332" y="1"/>
                    </a:lnTo>
                    <a:close/>
                  </a:path>
                </a:pathLst>
              </a:custGeom>
              <a:solidFill>
                <a:srgbClr val="CC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10">
                <a:extLst>
                  <a:ext uri="{FF2B5EF4-FFF2-40B4-BE49-F238E27FC236}">
                    <a16:creationId xmlns:a16="http://schemas.microsoft.com/office/drawing/2014/main" id="{43DC026A-5ABF-45E1-A2C9-C939D6A33AB1}"/>
                  </a:ext>
                </a:extLst>
              </p:cNvPr>
              <p:cNvSpPr>
                <a:spLocks noChangeAspect="1"/>
              </p:cNvSpPr>
              <p:nvPr/>
            </p:nvSpPr>
            <p:spPr bwMode="gray">
              <a:xfrm>
                <a:off x="3147" y="-540"/>
                <a:ext cx="1134" cy="2913"/>
              </a:xfrm>
              <a:custGeom>
                <a:avLst/>
                <a:gdLst>
                  <a:gd name="T0" fmla="*/ 480 w 480"/>
                  <a:gd name="T1" fmla="*/ 97 h 1233"/>
                  <a:gd name="T2" fmla="*/ 371 w 480"/>
                  <a:gd name="T3" fmla="*/ 0 h 1233"/>
                  <a:gd name="T4" fmla="*/ 148 w 480"/>
                  <a:gd name="T5" fmla="*/ 0 h 1233"/>
                  <a:gd name="T6" fmla="*/ 148 w 480"/>
                  <a:gd name="T7" fmla="*/ 0 h 1233"/>
                  <a:gd name="T8" fmla="*/ 0 w 480"/>
                  <a:gd name="T9" fmla="*/ 163 h 1233"/>
                  <a:gd name="T10" fmla="*/ 0 w 480"/>
                  <a:gd name="T11" fmla="*/ 1233 h 1233"/>
                  <a:gd name="T12" fmla="*/ 278 w 480"/>
                  <a:gd name="T13" fmla="*/ 1233 h 1233"/>
                  <a:gd name="T14" fmla="*/ 278 w 480"/>
                  <a:gd name="T15" fmla="*/ 275 h 1233"/>
                  <a:gd name="T16" fmla="*/ 351 w 480"/>
                  <a:gd name="T17" fmla="*/ 275 h 1233"/>
                  <a:gd name="T18" fmla="*/ 351 w 480"/>
                  <a:gd name="T19" fmla="*/ 1201 h 1233"/>
                  <a:gd name="T20" fmla="*/ 480 w 480"/>
                  <a:gd name="T21" fmla="*/ 1201 h 1233"/>
                  <a:gd name="T22" fmla="*/ 480 w 480"/>
                  <a:gd name="T23" fmla="*/ 9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0" h="1233">
                    <a:moveTo>
                      <a:pt x="480" y="97"/>
                    </a:moveTo>
                    <a:cubicBezTo>
                      <a:pt x="480" y="57"/>
                      <a:pt x="439" y="0"/>
                      <a:pt x="371" y="0"/>
                    </a:cubicBezTo>
                    <a:cubicBezTo>
                      <a:pt x="148" y="0"/>
                      <a:pt x="148" y="0"/>
                      <a:pt x="148" y="0"/>
                    </a:cubicBezTo>
                    <a:cubicBezTo>
                      <a:pt x="148" y="0"/>
                      <a:pt x="148" y="0"/>
                      <a:pt x="148" y="0"/>
                    </a:cubicBezTo>
                    <a:cubicBezTo>
                      <a:pt x="0" y="163"/>
                      <a:pt x="0" y="163"/>
                      <a:pt x="0" y="163"/>
                    </a:cubicBezTo>
                    <a:cubicBezTo>
                      <a:pt x="0" y="1233"/>
                      <a:pt x="0" y="1233"/>
                      <a:pt x="0" y="1233"/>
                    </a:cubicBezTo>
                    <a:cubicBezTo>
                      <a:pt x="278" y="1233"/>
                      <a:pt x="278" y="1233"/>
                      <a:pt x="278" y="1233"/>
                    </a:cubicBezTo>
                    <a:cubicBezTo>
                      <a:pt x="278" y="275"/>
                      <a:pt x="278" y="275"/>
                      <a:pt x="278" y="275"/>
                    </a:cubicBezTo>
                    <a:cubicBezTo>
                      <a:pt x="351" y="275"/>
                      <a:pt x="351" y="275"/>
                      <a:pt x="351" y="275"/>
                    </a:cubicBezTo>
                    <a:cubicBezTo>
                      <a:pt x="351" y="1201"/>
                      <a:pt x="351" y="1201"/>
                      <a:pt x="351" y="1201"/>
                    </a:cubicBezTo>
                    <a:cubicBezTo>
                      <a:pt x="480" y="1201"/>
                      <a:pt x="480" y="1201"/>
                      <a:pt x="480" y="1201"/>
                    </a:cubicBezTo>
                    <a:lnTo>
                      <a:pt x="480" y="97"/>
                    </a:lnTo>
                    <a:close/>
                  </a:path>
                </a:pathLst>
              </a:custGeom>
              <a:solidFill>
                <a:srgbClr val="CC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11">
                <a:extLst>
                  <a:ext uri="{FF2B5EF4-FFF2-40B4-BE49-F238E27FC236}">
                    <a16:creationId xmlns:a16="http://schemas.microsoft.com/office/drawing/2014/main" id="{71F07A52-3999-451F-9E26-29F97D44FAE7}"/>
                  </a:ext>
                </a:extLst>
              </p:cNvPr>
              <p:cNvSpPr>
                <a:spLocks noChangeAspect="1"/>
              </p:cNvSpPr>
              <p:nvPr/>
            </p:nvSpPr>
            <p:spPr bwMode="gray">
              <a:xfrm>
                <a:off x="2703" y="-540"/>
                <a:ext cx="333" cy="472"/>
              </a:xfrm>
              <a:custGeom>
                <a:avLst/>
                <a:gdLst>
                  <a:gd name="T0" fmla="*/ 333 w 333"/>
                  <a:gd name="T1" fmla="*/ 317 h 472"/>
                  <a:gd name="T2" fmla="*/ 40 w 333"/>
                  <a:gd name="T3" fmla="*/ 2 h 472"/>
                  <a:gd name="T4" fmla="*/ 40 w 333"/>
                  <a:gd name="T5" fmla="*/ 0 h 472"/>
                  <a:gd name="T6" fmla="*/ 40 w 333"/>
                  <a:gd name="T7" fmla="*/ 0 h 472"/>
                  <a:gd name="T8" fmla="*/ 0 w 333"/>
                  <a:gd name="T9" fmla="*/ 472 h 472"/>
                  <a:gd name="T10" fmla="*/ 333 w 333"/>
                  <a:gd name="T11" fmla="*/ 317 h 472"/>
                </a:gdLst>
                <a:ahLst/>
                <a:cxnLst>
                  <a:cxn ang="0">
                    <a:pos x="T0" y="T1"/>
                  </a:cxn>
                  <a:cxn ang="0">
                    <a:pos x="T2" y="T3"/>
                  </a:cxn>
                  <a:cxn ang="0">
                    <a:pos x="T4" y="T5"/>
                  </a:cxn>
                  <a:cxn ang="0">
                    <a:pos x="T6" y="T7"/>
                  </a:cxn>
                  <a:cxn ang="0">
                    <a:pos x="T8" y="T9"/>
                  </a:cxn>
                  <a:cxn ang="0">
                    <a:pos x="T10" y="T11"/>
                  </a:cxn>
                </a:cxnLst>
                <a:rect l="0" t="0" r="r" b="b"/>
                <a:pathLst>
                  <a:path w="333" h="472">
                    <a:moveTo>
                      <a:pt x="333" y="317"/>
                    </a:moveTo>
                    <a:lnTo>
                      <a:pt x="40" y="2"/>
                    </a:lnTo>
                    <a:lnTo>
                      <a:pt x="40" y="0"/>
                    </a:lnTo>
                    <a:lnTo>
                      <a:pt x="40" y="0"/>
                    </a:lnTo>
                    <a:lnTo>
                      <a:pt x="0" y="472"/>
                    </a:lnTo>
                    <a:lnTo>
                      <a:pt x="333" y="31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12">
                <a:extLst>
                  <a:ext uri="{FF2B5EF4-FFF2-40B4-BE49-F238E27FC236}">
                    <a16:creationId xmlns:a16="http://schemas.microsoft.com/office/drawing/2014/main" id="{DB389E70-86FA-4AD3-801E-A6A316334E0B}"/>
                  </a:ext>
                </a:extLst>
              </p:cNvPr>
              <p:cNvSpPr>
                <a:spLocks noChangeAspect="1"/>
              </p:cNvSpPr>
              <p:nvPr/>
            </p:nvSpPr>
            <p:spPr bwMode="gray">
              <a:xfrm>
                <a:off x="3206" y="-540"/>
                <a:ext cx="329" cy="496"/>
              </a:xfrm>
              <a:custGeom>
                <a:avLst/>
                <a:gdLst>
                  <a:gd name="T0" fmla="*/ 0 w 329"/>
                  <a:gd name="T1" fmla="*/ 319 h 496"/>
                  <a:gd name="T2" fmla="*/ 329 w 329"/>
                  <a:gd name="T3" fmla="*/ 496 h 496"/>
                  <a:gd name="T4" fmla="*/ 291 w 329"/>
                  <a:gd name="T5" fmla="*/ 0 h 496"/>
                  <a:gd name="T6" fmla="*/ 291 w 329"/>
                  <a:gd name="T7" fmla="*/ 0 h 496"/>
                  <a:gd name="T8" fmla="*/ 0 w 329"/>
                  <a:gd name="T9" fmla="*/ 319 h 496"/>
                </a:gdLst>
                <a:ahLst/>
                <a:cxnLst>
                  <a:cxn ang="0">
                    <a:pos x="T0" y="T1"/>
                  </a:cxn>
                  <a:cxn ang="0">
                    <a:pos x="T2" y="T3"/>
                  </a:cxn>
                  <a:cxn ang="0">
                    <a:pos x="T4" y="T5"/>
                  </a:cxn>
                  <a:cxn ang="0">
                    <a:pos x="T6" y="T7"/>
                  </a:cxn>
                  <a:cxn ang="0">
                    <a:pos x="T8" y="T9"/>
                  </a:cxn>
                </a:cxnLst>
                <a:rect l="0" t="0" r="r" b="b"/>
                <a:pathLst>
                  <a:path w="329" h="496">
                    <a:moveTo>
                      <a:pt x="0" y="319"/>
                    </a:moveTo>
                    <a:lnTo>
                      <a:pt x="329" y="496"/>
                    </a:lnTo>
                    <a:lnTo>
                      <a:pt x="291" y="0"/>
                    </a:lnTo>
                    <a:lnTo>
                      <a:pt x="291" y="0"/>
                    </a:lnTo>
                    <a:lnTo>
                      <a:pt x="0" y="319"/>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13">
                <a:extLst>
                  <a:ext uri="{FF2B5EF4-FFF2-40B4-BE49-F238E27FC236}">
                    <a16:creationId xmlns:a16="http://schemas.microsoft.com/office/drawing/2014/main" id="{48046E2B-A148-4AAE-AA05-10A971F03AAD}"/>
                  </a:ext>
                </a:extLst>
              </p:cNvPr>
              <p:cNvSpPr>
                <a:spLocks noChangeAspect="1"/>
              </p:cNvSpPr>
              <p:nvPr/>
            </p:nvSpPr>
            <p:spPr bwMode="gray">
              <a:xfrm>
                <a:off x="3249" y="223"/>
                <a:ext cx="472" cy="565"/>
              </a:xfrm>
              <a:custGeom>
                <a:avLst/>
                <a:gdLst>
                  <a:gd name="T0" fmla="*/ 0 w 472"/>
                  <a:gd name="T1" fmla="*/ 456 h 565"/>
                  <a:gd name="T2" fmla="*/ 245 w 472"/>
                  <a:gd name="T3" fmla="*/ 565 h 565"/>
                  <a:gd name="T4" fmla="*/ 472 w 472"/>
                  <a:gd name="T5" fmla="*/ 456 h 565"/>
                  <a:gd name="T6" fmla="*/ 472 w 472"/>
                  <a:gd name="T7" fmla="*/ 0 h 565"/>
                  <a:gd name="T8" fmla="*/ 0 w 472"/>
                  <a:gd name="T9" fmla="*/ 0 h 565"/>
                  <a:gd name="T10" fmla="*/ 0 w 472"/>
                  <a:gd name="T11" fmla="*/ 456 h 565"/>
                </a:gdLst>
                <a:ahLst/>
                <a:cxnLst>
                  <a:cxn ang="0">
                    <a:pos x="T0" y="T1"/>
                  </a:cxn>
                  <a:cxn ang="0">
                    <a:pos x="T2" y="T3"/>
                  </a:cxn>
                  <a:cxn ang="0">
                    <a:pos x="T4" y="T5"/>
                  </a:cxn>
                  <a:cxn ang="0">
                    <a:pos x="T6" y="T7"/>
                  </a:cxn>
                  <a:cxn ang="0">
                    <a:pos x="T8" y="T9"/>
                  </a:cxn>
                  <a:cxn ang="0">
                    <a:pos x="T10" y="T11"/>
                  </a:cxn>
                </a:cxnLst>
                <a:rect l="0" t="0" r="r" b="b"/>
                <a:pathLst>
                  <a:path w="472" h="565">
                    <a:moveTo>
                      <a:pt x="0" y="456"/>
                    </a:moveTo>
                    <a:lnTo>
                      <a:pt x="245" y="565"/>
                    </a:lnTo>
                    <a:lnTo>
                      <a:pt x="472" y="456"/>
                    </a:lnTo>
                    <a:lnTo>
                      <a:pt x="472" y="0"/>
                    </a:lnTo>
                    <a:lnTo>
                      <a:pt x="0" y="0"/>
                    </a:lnTo>
                    <a:lnTo>
                      <a:pt x="0" y="456"/>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164">
              <a:extLst>
                <a:ext uri="{FF2B5EF4-FFF2-40B4-BE49-F238E27FC236}">
                  <a16:creationId xmlns:a16="http://schemas.microsoft.com/office/drawing/2014/main" id="{D8051317-58E6-4ED7-BF80-8744395BE699}"/>
                </a:ext>
              </a:extLst>
            </p:cNvPr>
            <p:cNvGrpSpPr>
              <a:grpSpLocks/>
            </p:cNvGrpSpPr>
            <p:nvPr/>
          </p:nvGrpSpPr>
          <p:grpSpPr bwMode="auto">
            <a:xfrm>
              <a:off x="10334688" y="3992971"/>
              <a:ext cx="266700" cy="265113"/>
              <a:chOff x="1109" y="2773"/>
              <a:chExt cx="168" cy="167"/>
            </a:xfrm>
          </p:grpSpPr>
          <p:sp>
            <p:nvSpPr>
              <p:cNvPr id="126" name="Freeform 165">
                <a:extLst>
                  <a:ext uri="{FF2B5EF4-FFF2-40B4-BE49-F238E27FC236}">
                    <a16:creationId xmlns:a16="http://schemas.microsoft.com/office/drawing/2014/main" id="{C50F7814-B940-431B-89C3-9EB75D464133}"/>
                  </a:ext>
                </a:extLst>
              </p:cNvPr>
              <p:cNvSpPr>
                <a:spLocks noChangeAspect="1"/>
              </p:cNvSpPr>
              <p:nvPr/>
            </p:nvSpPr>
            <p:spPr bwMode="gray">
              <a:xfrm>
                <a:off x="1109" y="2773"/>
                <a:ext cx="168" cy="167"/>
              </a:xfrm>
              <a:custGeom>
                <a:avLst/>
                <a:gdLst>
                  <a:gd name="T0" fmla="*/ 0 w 418"/>
                  <a:gd name="T1" fmla="*/ 209 h 418"/>
                  <a:gd name="T2" fmla="*/ 209 w 418"/>
                  <a:gd name="T3" fmla="*/ 0 h 418"/>
                  <a:gd name="T4" fmla="*/ 209 w 418"/>
                  <a:gd name="T5" fmla="*/ 0 h 418"/>
                  <a:gd name="T6" fmla="*/ 418 w 418"/>
                  <a:gd name="T7" fmla="*/ 209 h 418"/>
                  <a:gd name="T8" fmla="*/ 418 w 418"/>
                  <a:gd name="T9" fmla="*/ 209 h 418"/>
                  <a:gd name="T10" fmla="*/ 209 w 418"/>
                  <a:gd name="T11" fmla="*/ 418 h 418"/>
                  <a:gd name="T12" fmla="*/ 209 w 418"/>
                  <a:gd name="T13" fmla="*/ 418 h 418"/>
                  <a:gd name="T14" fmla="*/ 0 w 418"/>
                  <a:gd name="T15" fmla="*/ 209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418">
                    <a:moveTo>
                      <a:pt x="0" y="209"/>
                    </a:moveTo>
                    <a:cubicBezTo>
                      <a:pt x="0" y="94"/>
                      <a:pt x="93" y="0"/>
                      <a:pt x="209" y="0"/>
                    </a:cubicBezTo>
                    <a:cubicBezTo>
                      <a:pt x="209" y="0"/>
                      <a:pt x="209" y="0"/>
                      <a:pt x="209" y="0"/>
                    </a:cubicBezTo>
                    <a:cubicBezTo>
                      <a:pt x="324" y="0"/>
                      <a:pt x="418" y="94"/>
                      <a:pt x="418" y="209"/>
                    </a:cubicBezTo>
                    <a:cubicBezTo>
                      <a:pt x="418" y="209"/>
                      <a:pt x="418" y="209"/>
                      <a:pt x="418" y="209"/>
                    </a:cubicBezTo>
                    <a:cubicBezTo>
                      <a:pt x="418" y="325"/>
                      <a:pt x="324" y="418"/>
                      <a:pt x="209" y="418"/>
                    </a:cubicBezTo>
                    <a:cubicBezTo>
                      <a:pt x="209" y="418"/>
                      <a:pt x="209" y="418"/>
                      <a:pt x="209" y="418"/>
                    </a:cubicBezTo>
                    <a:cubicBezTo>
                      <a:pt x="93" y="418"/>
                      <a:pt x="0" y="325"/>
                      <a:pt x="0" y="209"/>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Freeform 166">
                <a:extLst>
                  <a:ext uri="{FF2B5EF4-FFF2-40B4-BE49-F238E27FC236}">
                    <a16:creationId xmlns:a16="http://schemas.microsoft.com/office/drawing/2014/main" id="{C8FA248C-A963-4780-8270-0AC6AA488DF3}"/>
                  </a:ext>
                </a:extLst>
              </p:cNvPr>
              <p:cNvSpPr>
                <a:spLocks noChangeAspect="1" noEditPoints="1"/>
              </p:cNvSpPr>
              <p:nvPr/>
            </p:nvSpPr>
            <p:spPr bwMode="gray">
              <a:xfrm>
                <a:off x="1119" y="2790"/>
                <a:ext cx="148" cy="140"/>
              </a:xfrm>
              <a:custGeom>
                <a:avLst/>
                <a:gdLst>
                  <a:gd name="T0" fmla="*/ 336 w 368"/>
                  <a:gd name="T1" fmla="*/ 64 h 351"/>
                  <a:gd name="T2" fmla="*/ 108 w 368"/>
                  <a:gd name="T3" fmla="*/ 0 h 351"/>
                  <a:gd name="T4" fmla="*/ 101 w 368"/>
                  <a:gd name="T5" fmla="*/ 3 h 351"/>
                  <a:gd name="T6" fmla="*/ 7 w 368"/>
                  <a:gd name="T7" fmla="*/ 118 h 351"/>
                  <a:gd name="T8" fmla="*/ 0 w 368"/>
                  <a:gd name="T9" fmla="*/ 167 h 351"/>
                  <a:gd name="T10" fmla="*/ 184 w 368"/>
                  <a:gd name="T11" fmla="*/ 351 h 351"/>
                  <a:gd name="T12" fmla="*/ 368 w 368"/>
                  <a:gd name="T13" fmla="*/ 167 h 351"/>
                  <a:gd name="T14" fmla="*/ 336 w 368"/>
                  <a:gd name="T15" fmla="*/ 64 h 351"/>
                  <a:gd name="T16" fmla="*/ 86 w 368"/>
                  <a:gd name="T17" fmla="*/ 179 h 351"/>
                  <a:gd name="T18" fmla="*/ 61 w 368"/>
                  <a:gd name="T19" fmla="*/ 155 h 351"/>
                  <a:gd name="T20" fmla="*/ 86 w 368"/>
                  <a:gd name="T21" fmla="*/ 130 h 351"/>
                  <a:gd name="T22" fmla="*/ 110 w 368"/>
                  <a:gd name="T23" fmla="*/ 155 h 351"/>
                  <a:gd name="T24" fmla="*/ 86 w 368"/>
                  <a:gd name="T25" fmla="*/ 179 h 351"/>
                  <a:gd name="T26" fmla="*/ 283 w 368"/>
                  <a:gd name="T27" fmla="*/ 179 h 351"/>
                  <a:gd name="T28" fmla="*/ 258 w 368"/>
                  <a:gd name="T29" fmla="*/ 155 h 351"/>
                  <a:gd name="T30" fmla="*/ 283 w 368"/>
                  <a:gd name="T31" fmla="*/ 130 h 351"/>
                  <a:gd name="T32" fmla="*/ 307 w 368"/>
                  <a:gd name="T33" fmla="*/ 155 h 351"/>
                  <a:gd name="T34" fmla="*/ 283 w 368"/>
                  <a:gd name="T35" fmla="*/ 1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1">
                    <a:moveTo>
                      <a:pt x="336" y="64"/>
                    </a:moveTo>
                    <a:cubicBezTo>
                      <a:pt x="262" y="58"/>
                      <a:pt x="132" y="41"/>
                      <a:pt x="108" y="0"/>
                    </a:cubicBezTo>
                    <a:cubicBezTo>
                      <a:pt x="105" y="1"/>
                      <a:pt x="103" y="2"/>
                      <a:pt x="101" y="3"/>
                    </a:cubicBezTo>
                    <a:cubicBezTo>
                      <a:pt x="92" y="46"/>
                      <a:pt x="51" y="93"/>
                      <a:pt x="7" y="118"/>
                    </a:cubicBezTo>
                    <a:cubicBezTo>
                      <a:pt x="2" y="134"/>
                      <a:pt x="0" y="150"/>
                      <a:pt x="0" y="167"/>
                    </a:cubicBezTo>
                    <a:cubicBezTo>
                      <a:pt x="0" y="269"/>
                      <a:pt x="82" y="351"/>
                      <a:pt x="184" y="351"/>
                    </a:cubicBezTo>
                    <a:cubicBezTo>
                      <a:pt x="285" y="351"/>
                      <a:pt x="367" y="269"/>
                      <a:pt x="368" y="167"/>
                    </a:cubicBezTo>
                    <a:cubicBezTo>
                      <a:pt x="368" y="129"/>
                      <a:pt x="356" y="94"/>
                      <a:pt x="336" y="64"/>
                    </a:cubicBezTo>
                    <a:close/>
                    <a:moveTo>
                      <a:pt x="86" y="179"/>
                    </a:moveTo>
                    <a:cubicBezTo>
                      <a:pt x="72" y="179"/>
                      <a:pt x="61" y="168"/>
                      <a:pt x="61" y="155"/>
                    </a:cubicBezTo>
                    <a:cubicBezTo>
                      <a:pt x="61" y="141"/>
                      <a:pt x="72" y="130"/>
                      <a:pt x="86" y="130"/>
                    </a:cubicBezTo>
                    <a:cubicBezTo>
                      <a:pt x="99" y="130"/>
                      <a:pt x="110" y="141"/>
                      <a:pt x="110" y="155"/>
                    </a:cubicBezTo>
                    <a:cubicBezTo>
                      <a:pt x="110" y="168"/>
                      <a:pt x="99" y="179"/>
                      <a:pt x="86" y="179"/>
                    </a:cubicBezTo>
                    <a:close/>
                    <a:moveTo>
                      <a:pt x="283" y="179"/>
                    </a:moveTo>
                    <a:cubicBezTo>
                      <a:pt x="269" y="179"/>
                      <a:pt x="258" y="168"/>
                      <a:pt x="258" y="155"/>
                    </a:cubicBezTo>
                    <a:cubicBezTo>
                      <a:pt x="258" y="141"/>
                      <a:pt x="269" y="130"/>
                      <a:pt x="283" y="130"/>
                    </a:cubicBezTo>
                    <a:cubicBezTo>
                      <a:pt x="296" y="130"/>
                      <a:pt x="307" y="141"/>
                      <a:pt x="307" y="155"/>
                    </a:cubicBezTo>
                    <a:cubicBezTo>
                      <a:pt x="307" y="168"/>
                      <a:pt x="296" y="179"/>
                      <a:pt x="283" y="179"/>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5308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08720"/>
            <a:ext cx="9111006"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チェック項目⑧：</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サービスの提供とは関係ない個人情報の提供を、利用者や家族等から求められても断っていますか。</a:t>
            </a: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061567"/>
            <a:ext cx="9045848" cy="4485089"/>
            <a:chOff x="407652" y="1014417"/>
            <a:chExt cx="9045848" cy="474831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52998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サービスの提供とは関係ない個人情報（職員の生年月日、住所、電話番号、メールアドレス等）を利用者や家族等に伝える</a:t>
              </a:r>
              <a:r>
                <a:rPr lang="ja-JP" altLang="ja-JP" sz="1800" dirty="0">
                  <a:solidFill>
                    <a:srgbClr val="000000"/>
                  </a:solidFill>
                  <a:latin typeface="游ゴシック" panose="020B0400000000000000" pitchFamily="50" charset="-128"/>
                  <a:ea typeface="游ゴシック" panose="020B0400000000000000" pitchFamily="50" charset="-128"/>
                </a:rPr>
                <a:t>と、思わぬトラブルの元になる</a:t>
              </a:r>
              <a:r>
                <a:rPr lang="ja-JP" altLang="en-US" sz="1800" dirty="0">
                  <a:solidFill>
                    <a:srgbClr val="000000"/>
                  </a:solidFill>
                  <a:latin typeface="游ゴシック" panose="020B0400000000000000" pitchFamily="50" charset="-128"/>
                  <a:ea typeface="游ゴシック" panose="020B0400000000000000" pitchFamily="50" charset="-128"/>
                </a:rPr>
                <a:t>ことがあります。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個人</a:t>
              </a:r>
              <a:r>
                <a:rPr lang="ja-JP" altLang="ja-JP" sz="1800" b="1" dirty="0">
                  <a:solidFill>
                    <a:srgbClr val="C00000"/>
                  </a:solidFill>
                  <a:latin typeface="游ゴシック" panose="020B0400000000000000" pitchFamily="50" charset="-128"/>
                  <a:ea typeface="游ゴシック" panose="020B0400000000000000" pitchFamily="50" charset="-128"/>
                </a:rPr>
                <a:t>情報</a:t>
              </a:r>
              <a:r>
                <a:rPr lang="ja-JP" altLang="en-US" sz="1800" b="1" dirty="0">
                  <a:solidFill>
                    <a:srgbClr val="C00000"/>
                  </a:solidFill>
                  <a:latin typeface="游ゴシック" panose="020B0400000000000000" pitchFamily="50" charset="-128"/>
                  <a:ea typeface="游ゴシック" panose="020B0400000000000000" pitchFamily="50" charset="-128"/>
                </a:rPr>
                <a:t>を聞かれても、「施設・事業所のルールなので教えられません」と必ずお断りしてください。</a:t>
              </a:r>
              <a:r>
                <a:rPr lang="ja-JP" altLang="en-US" sz="1800" dirty="0">
                  <a:solidFill>
                    <a:srgbClr val="000000"/>
                  </a:solidFill>
                  <a:latin typeface="游ゴシック" panose="020B0400000000000000" pitchFamily="50" charset="-128"/>
                  <a:ea typeface="游ゴシック" panose="020B0400000000000000" pitchFamily="50" charset="-128"/>
                </a:rPr>
                <a:t>他の職員の個人情報も同様です。サービスの提供とは関係ない個人情報を求められた場合には、そのことを上長に報告しましょう。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断ってもしつこく聞かれる、利用者の態度が悪化してしまった等の問題が起こった場合は、すぐに上長に報告し、今後の対応について相談しましょう。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32" name="グループ化 31">
            <a:extLst>
              <a:ext uri="{FF2B5EF4-FFF2-40B4-BE49-F238E27FC236}">
                <a16:creationId xmlns:a16="http://schemas.microsoft.com/office/drawing/2014/main" id="{22D94F0E-DEAD-4E65-9ABE-CF95FDE82AD6}"/>
              </a:ext>
            </a:extLst>
          </p:cNvPr>
          <p:cNvGrpSpPr/>
          <p:nvPr/>
        </p:nvGrpSpPr>
        <p:grpSpPr>
          <a:xfrm>
            <a:off x="1193253" y="5085184"/>
            <a:ext cx="7519494" cy="1337927"/>
            <a:chOff x="776536" y="4497067"/>
            <a:chExt cx="8280920" cy="1473406"/>
          </a:xfrm>
        </p:grpSpPr>
        <p:pic>
          <p:nvPicPr>
            <p:cNvPr id="3" name="グラフィックス 2" descr="スマートフォン">
              <a:extLst>
                <a:ext uri="{FF2B5EF4-FFF2-40B4-BE49-F238E27FC236}">
                  <a16:creationId xmlns:a16="http://schemas.microsoft.com/office/drawing/2014/main" id="{65A3FE57-B6D8-4922-B9C1-D9E6C282A4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8403" y="4667894"/>
              <a:ext cx="914400" cy="914400"/>
            </a:xfrm>
            <a:prstGeom prst="rect">
              <a:avLst/>
            </a:prstGeom>
          </p:spPr>
        </p:pic>
        <p:pic>
          <p:nvPicPr>
            <p:cNvPr id="5" name="グラフィックス 4" descr="封筒">
              <a:extLst>
                <a:ext uri="{FF2B5EF4-FFF2-40B4-BE49-F238E27FC236}">
                  <a16:creationId xmlns:a16="http://schemas.microsoft.com/office/drawing/2014/main" id="{ADB97E43-74A1-4695-9E29-5EB3ED9B8D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005" y="4667894"/>
              <a:ext cx="914400" cy="914400"/>
            </a:xfrm>
            <a:prstGeom prst="rect">
              <a:avLst/>
            </a:prstGeom>
          </p:spPr>
        </p:pic>
        <p:pic>
          <p:nvPicPr>
            <p:cNvPr id="7" name="グラフィックス 6" descr="メールボックス">
              <a:extLst>
                <a:ext uri="{FF2B5EF4-FFF2-40B4-BE49-F238E27FC236}">
                  <a16:creationId xmlns:a16="http://schemas.microsoft.com/office/drawing/2014/main" id="{8D903E09-9CA8-42B1-8E2B-7CA53E6EDA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3896" y="4667894"/>
              <a:ext cx="914400" cy="914400"/>
            </a:xfrm>
            <a:prstGeom prst="rect">
              <a:avLst/>
            </a:prstGeom>
          </p:spPr>
        </p:pic>
        <p:sp>
          <p:nvSpPr>
            <p:cNvPr id="15" name="コンテンツ プレースホルダー 2">
              <a:extLst>
                <a:ext uri="{FF2B5EF4-FFF2-40B4-BE49-F238E27FC236}">
                  <a16:creationId xmlns:a16="http://schemas.microsoft.com/office/drawing/2014/main" id="{368CC938-B437-4E84-97A2-EE8A4B1E532B}"/>
                </a:ext>
              </a:extLst>
            </p:cNvPr>
            <p:cNvSpPr txBox="1">
              <a:spLocks/>
            </p:cNvSpPr>
            <p:nvPr/>
          </p:nvSpPr>
          <p:spPr>
            <a:xfrm>
              <a:off x="1260401"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電話番号</a:t>
              </a:r>
            </a:p>
          </p:txBody>
        </p:sp>
        <p:sp>
          <p:nvSpPr>
            <p:cNvPr id="16" name="コンテンツ プレースホルダー 2">
              <a:extLst>
                <a:ext uri="{FF2B5EF4-FFF2-40B4-BE49-F238E27FC236}">
                  <a16:creationId xmlns:a16="http://schemas.microsoft.com/office/drawing/2014/main" id="{82095197-6CBD-402D-9213-B5C9E82AE9AA}"/>
                </a:ext>
              </a:extLst>
            </p:cNvPr>
            <p:cNvSpPr txBox="1">
              <a:spLocks/>
            </p:cNvSpPr>
            <p:nvPr/>
          </p:nvSpPr>
          <p:spPr>
            <a:xfrm>
              <a:off x="2504728" y="5610434"/>
              <a:ext cx="1727605"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メールアドレス</a:t>
              </a:r>
            </a:p>
          </p:txBody>
        </p:sp>
        <p:sp>
          <p:nvSpPr>
            <p:cNvPr id="17" name="コンテンツ プレースホルダー 2">
              <a:extLst>
                <a:ext uri="{FF2B5EF4-FFF2-40B4-BE49-F238E27FC236}">
                  <a16:creationId xmlns:a16="http://schemas.microsoft.com/office/drawing/2014/main" id="{27382114-8BE8-4474-BB6E-85FD1593D85E}"/>
                </a:ext>
              </a:extLst>
            </p:cNvPr>
            <p:cNvSpPr txBox="1">
              <a:spLocks/>
            </p:cNvSpPr>
            <p:nvPr/>
          </p:nvSpPr>
          <p:spPr>
            <a:xfrm>
              <a:off x="5612425"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住所</a:t>
              </a:r>
            </a:p>
          </p:txBody>
        </p:sp>
        <p:sp>
          <p:nvSpPr>
            <p:cNvPr id="19" name="コンテンツ プレースホルダー 2">
              <a:extLst>
                <a:ext uri="{FF2B5EF4-FFF2-40B4-BE49-F238E27FC236}">
                  <a16:creationId xmlns:a16="http://schemas.microsoft.com/office/drawing/2014/main" id="{FAEA25CE-4053-4ED2-8E69-74BB1042F067}"/>
                </a:ext>
              </a:extLst>
            </p:cNvPr>
            <p:cNvSpPr txBox="1">
              <a:spLocks/>
            </p:cNvSpPr>
            <p:nvPr/>
          </p:nvSpPr>
          <p:spPr>
            <a:xfrm>
              <a:off x="7237541" y="5610434"/>
              <a:ext cx="118213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ja-JP" altLang="en-US" sz="1600" dirty="0">
                  <a:latin typeface="游ゴシック" panose="020B0400000000000000" pitchFamily="50" charset="-128"/>
                  <a:ea typeface="游ゴシック" panose="020B0400000000000000" pitchFamily="50" charset="-128"/>
                </a:rPr>
                <a:t>家族構成</a:t>
              </a:r>
            </a:p>
          </p:txBody>
        </p:sp>
        <p:sp>
          <p:nvSpPr>
            <p:cNvPr id="20" name="コンテンツ プレースホルダー 2">
              <a:extLst>
                <a:ext uri="{FF2B5EF4-FFF2-40B4-BE49-F238E27FC236}">
                  <a16:creationId xmlns:a16="http://schemas.microsoft.com/office/drawing/2014/main" id="{AA930736-AC3D-4504-94D3-1B821E2A1077}"/>
                </a:ext>
              </a:extLst>
            </p:cNvPr>
            <p:cNvSpPr txBox="1">
              <a:spLocks/>
            </p:cNvSpPr>
            <p:nvPr/>
          </p:nvSpPr>
          <p:spPr>
            <a:xfrm>
              <a:off x="4527957" y="5610434"/>
              <a:ext cx="631371"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lgn="ctr"/>
              <a:r>
                <a:rPr lang="en-US" altLang="ja-JP" sz="1600" dirty="0">
                  <a:latin typeface="游ゴシック" panose="020B0400000000000000" pitchFamily="50" charset="-128"/>
                  <a:ea typeface="游ゴシック" panose="020B0400000000000000" pitchFamily="50" charset="-128"/>
                </a:rPr>
                <a:t>SNS</a:t>
              </a:r>
              <a:endParaRPr lang="ja-JP" altLang="en-US" sz="1600" dirty="0">
                <a:latin typeface="游ゴシック" panose="020B0400000000000000" pitchFamily="50" charset="-128"/>
                <a:ea typeface="游ゴシック" panose="020B0400000000000000" pitchFamily="50" charset="-128"/>
              </a:endParaRPr>
            </a:p>
          </p:txBody>
        </p:sp>
        <p:pic>
          <p:nvPicPr>
            <p:cNvPr id="9" name="グラフィックス 8" descr="2 人の女性">
              <a:extLst>
                <a:ext uri="{FF2B5EF4-FFF2-40B4-BE49-F238E27FC236}">
                  <a16:creationId xmlns:a16="http://schemas.microsoft.com/office/drawing/2014/main" id="{D9D18E4F-AF4A-4258-B914-3B30AB9817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6491" y="4795888"/>
              <a:ext cx="705935" cy="705935"/>
            </a:xfrm>
            <a:prstGeom prst="rect">
              <a:avLst/>
            </a:prstGeom>
          </p:spPr>
        </p:pic>
        <p:pic>
          <p:nvPicPr>
            <p:cNvPr id="22" name="グラフィックス 21" descr="2 人の子供がいる家族">
              <a:extLst>
                <a:ext uri="{FF2B5EF4-FFF2-40B4-BE49-F238E27FC236}">
                  <a16:creationId xmlns:a16="http://schemas.microsoft.com/office/drawing/2014/main" id="{4C55B7E0-0255-444A-B135-DE159E60C9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9389" y="4667894"/>
              <a:ext cx="914400" cy="914400"/>
            </a:xfrm>
            <a:prstGeom prst="rect">
              <a:avLst/>
            </a:prstGeom>
          </p:spPr>
        </p:pic>
        <p:sp>
          <p:nvSpPr>
            <p:cNvPr id="26" name="コンテンツ プレースホルダー 2">
              <a:extLst>
                <a:ext uri="{FF2B5EF4-FFF2-40B4-BE49-F238E27FC236}">
                  <a16:creationId xmlns:a16="http://schemas.microsoft.com/office/drawing/2014/main" id="{52355FC6-2DBB-475B-915B-D56315C1302D}"/>
                </a:ext>
              </a:extLst>
            </p:cNvPr>
            <p:cNvSpPr txBox="1">
              <a:spLocks/>
            </p:cNvSpPr>
            <p:nvPr/>
          </p:nvSpPr>
          <p:spPr>
            <a:xfrm>
              <a:off x="936002" y="4647934"/>
              <a:ext cx="468994" cy="27115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sz="1600" dirty="0">
                  <a:latin typeface="游ゴシック" panose="020B0400000000000000" pitchFamily="50" charset="-128"/>
                  <a:ea typeface="游ゴシック" panose="020B0400000000000000" pitchFamily="50" charset="-128"/>
                </a:rPr>
                <a:t>例）</a:t>
              </a:r>
            </a:p>
          </p:txBody>
        </p:sp>
        <p:sp>
          <p:nvSpPr>
            <p:cNvPr id="27" name="四角形: 角を丸くする 26">
              <a:extLst>
                <a:ext uri="{FF2B5EF4-FFF2-40B4-BE49-F238E27FC236}">
                  <a16:creationId xmlns:a16="http://schemas.microsoft.com/office/drawing/2014/main" id="{4B001A79-B588-4DA6-AD55-E983543FBA12}"/>
                </a:ext>
              </a:extLst>
            </p:cNvPr>
            <p:cNvSpPr/>
            <p:nvPr/>
          </p:nvSpPr>
          <p:spPr>
            <a:xfrm>
              <a:off x="776536" y="4497067"/>
              <a:ext cx="8280920" cy="1473406"/>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pic>
          <p:nvPicPr>
            <p:cNvPr id="29" name="グラフィックス 28" descr="受話器">
              <a:extLst>
                <a:ext uri="{FF2B5EF4-FFF2-40B4-BE49-F238E27FC236}">
                  <a16:creationId xmlns:a16="http://schemas.microsoft.com/office/drawing/2014/main" id="{B635DEEA-ECA0-428D-85F2-155038489F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83607" y="4667894"/>
              <a:ext cx="914400" cy="914400"/>
            </a:xfrm>
            <a:prstGeom prst="rect">
              <a:avLst/>
            </a:prstGeom>
          </p:spPr>
        </p:pic>
      </p:grpSp>
      <p:pic>
        <p:nvPicPr>
          <p:cNvPr id="4" name="図 3">
            <a:extLst>
              <a:ext uri="{FF2B5EF4-FFF2-40B4-BE49-F238E27FC236}">
                <a16:creationId xmlns:a16="http://schemas.microsoft.com/office/drawing/2014/main" id="{F539FA58-2430-4D75-A6C0-F6821BFEFE21}"/>
              </a:ext>
            </a:extLst>
          </p:cNvPr>
          <p:cNvPicPr>
            <a:picLocks noChangeAspect="1"/>
          </p:cNvPicPr>
          <p:nvPr/>
        </p:nvPicPr>
        <p:blipFill>
          <a:blip r:embed="rId15"/>
          <a:stretch>
            <a:fillRect/>
          </a:stretch>
        </p:blipFill>
        <p:spPr>
          <a:xfrm>
            <a:off x="1820599" y="5157192"/>
            <a:ext cx="6444769" cy="1219306"/>
          </a:xfrm>
          <a:prstGeom prst="rect">
            <a:avLst/>
          </a:prstGeom>
        </p:spPr>
      </p:pic>
    </p:spTree>
    <p:extLst>
      <p:ext uri="{BB962C8B-B14F-4D97-AF65-F5344CB8AC3E}">
        <p14:creationId xmlns:p14="http://schemas.microsoft.com/office/powerpoint/2010/main" val="327395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378498" y="918245"/>
            <a:ext cx="9183014" cy="129522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チェック項目⑨：</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介護保険制度に基づくサービスの提供範囲や</a:t>
            </a:r>
            <a:r>
              <a:rPr lang="ja-JP" altLang="ja-JP" dirty="0">
                <a:latin typeface="游ゴシック" panose="020B0400000000000000" pitchFamily="50" charset="-128"/>
                <a:ea typeface="游ゴシック" panose="020B0400000000000000" pitchFamily="50" charset="-128"/>
              </a:rPr>
              <a:t>契約書・重要事項説明書の内容（</a:t>
            </a:r>
            <a:r>
              <a:rPr lang="ja-JP" altLang="en-US" dirty="0">
                <a:latin typeface="游ゴシック" panose="020B0400000000000000" pitchFamily="50" charset="-128"/>
                <a:ea typeface="游ゴシック" panose="020B0400000000000000" pitchFamily="50" charset="-128"/>
              </a:rPr>
              <a:t>サービスの提供範囲の他、ハラスメントに関わる事項を含む</a:t>
            </a:r>
            <a:r>
              <a:rPr lang="ja-JP"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について、利用者や家族等から説明を求められた時、分かりやすく説明していますか。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510569"/>
            <a:ext cx="9045848" cy="3942767"/>
            <a:chOff x="407652" y="1014417"/>
            <a:chExt cx="9045848" cy="3955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7"/>
              <a:ext cx="9001000" cy="3737389"/>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説明を求められた理由を考えた上で、契約書・重要事項説明書に基づき、分かりやすく説明してください。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715963" lvl="0" indent="-354013">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先ほど学んだ介護現場でハラスメントのきっかけや原因になる事柄のうち、当てはまることがないか、考えましょう。説明を求められた理由を考えるヒントになります。</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理解できていないことがある、または、説明に不安がある場合は、無理に一人で対応せずに、すぐに上長に報告・相談してください。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4" name="図 3">
            <a:extLst>
              <a:ext uri="{FF2B5EF4-FFF2-40B4-BE49-F238E27FC236}">
                <a16:creationId xmlns:a16="http://schemas.microsoft.com/office/drawing/2014/main" id="{0A225444-676A-4443-A3EE-1F775D13023E}"/>
              </a:ext>
            </a:extLst>
          </p:cNvPr>
          <p:cNvPicPr>
            <a:picLocks noChangeAspect="1"/>
          </p:cNvPicPr>
          <p:nvPr/>
        </p:nvPicPr>
        <p:blipFill>
          <a:blip r:embed="rId3"/>
          <a:stretch>
            <a:fillRect/>
          </a:stretch>
        </p:blipFill>
        <p:spPr>
          <a:xfrm>
            <a:off x="7977336" y="5085184"/>
            <a:ext cx="1316892" cy="1316892"/>
          </a:xfrm>
          <a:prstGeom prst="rect">
            <a:avLst/>
          </a:prstGeom>
        </p:spPr>
      </p:pic>
    </p:spTree>
    <p:extLst>
      <p:ext uri="{BB962C8B-B14F-4D97-AF65-F5344CB8AC3E}">
        <p14:creationId xmlns:p14="http://schemas.microsoft.com/office/powerpoint/2010/main" val="3885819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757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チェック項目⑩：</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利用者や家族等から、介護保険制度や契約の範囲を超えるサービスを求められた際、提供できない理由を分かりやすく説明していますか。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86397"/>
            <a:ext cx="9045848" cy="3672408"/>
            <a:chOff x="407652" y="1014417"/>
            <a:chExt cx="9045848" cy="4529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31139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「なぜ求められたのか」を考えた上で、契約書・重要事項説明書に基づき、理由を分かりやすく説明し、お断りしてください。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一度でも応じてしまうと、トラブルにつながり、サービスを継続できなくなる可能性があります。「ついでだから</a:t>
              </a: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」、「今回だけだから</a:t>
              </a: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」と応じずに、分かりやすく丁寧に理由を説明の上、きちんとお断りしてください。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5" name="図 4">
            <a:extLst>
              <a:ext uri="{FF2B5EF4-FFF2-40B4-BE49-F238E27FC236}">
                <a16:creationId xmlns:a16="http://schemas.microsoft.com/office/drawing/2014/main" id="{9EEA4994-30BC-4A62-BA63-31395F1DCFA9}"/>
              </a:ext>
            </a:extLst>
          </p:cNvPr>
          <p:cNvPicPr>
            <a:picLocks noChangeAspect="1"/>
          </p:cNvPicPr>
          <p:nvPr/>
        </p:nvPicPr>
        <p:blipFill>
          <a:blip r:embed="rId3"/>
          <a:stretch>
            <a:fillRect/>
          </a:stretch>
        </p:blipFill>
        <p:spPr>
          <a:xfrm>
            <a:off x="8139665" y="4593668"/>
            <a:ext cx="1316850" cy="1316850"/>
          </a:xfrm>
          <a:prstGeom prst="rect">
            <a:avLst/>
          </a:prstGeom>
        </p:spPr>
      </p:pic>
    </p:spTree>
    <p:extLst>
      <p:ext uri="{BB962C8B-B14F-4D97-AF65-F5344CB8AC3E}">
        <p14:creationId xmlns:p14="http://schemas.microsoft.com/office/powerpoint/2010/main" val="229203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lvl="0"/>
            <a:endParaRPr lang="en-US" altLang="ja-JP" sz="1800" b="1"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8" y="984722"/>
            <a:ext cx="2520404"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こんな時どうしよう？</a:t>
            </a:r>
          </a:p>
        </p:txBody>
      </p:sp>
      <p:sp>
        <p:nvSpPr>
          <p:cNvPr id="11" name="吹き出し: 角を丸めた四角形 10">
            <a:extLst>
              <a:ext uri="{FF2B5EF4-FFF2-40B4-BE49-F238E27FC236}">
                <a16:creationId xmlns:a16="http://schemas.microsoft.com/office/drawing/2014/main" id="{D4A3D7B6-A127-4BDA-B668-F57D4F2FD9FC}"/>
              </a:ext>
            </a:extLst>
          </p:cNvPr>
          <p:cNvSpPr/>
          <p:nvPr/>
        </p:nvSpPr>
        <p:spPr>
          <a:xfrm>
            <a:off x="908552" y="3548221"/>
            <a:ext cx="6780752" cy="1127334"/>
          </a:xfrm>
          <a:prstGeom prst="wedgeRoundRectCallout">
            <a:avLst>
              <a:gd name="adj1" fmla="val 56999"/>
              <a:gd name="adj2" fmla="val -16604"/>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今後、</a:t>
            </a:r>
            <a:r>
              <a:rPr lang="ja-JP" altLang="en-US" sz="1800" dirty="0">
                <a:solidFill>
                  <a:srgbClr val="000000"/>
                </a:solidFill>
                <a:latin typeface="游ゴシック" panose="020B0400000000000000" pitchFamily="50" charset="-128"/>
                <a:ea typeface="游ゴシック" panose="020B0400000000000000" pitchFamily="50" charset="-128"/>
              </a:rPr>
              <a:t>サービスを継続できなくなる可能性</a:t>
            </a:r>
            <a:r>
              <a:rPr lang="ja-JP" altLang="en-US" sz="1800" dirty="0">
                <a:solidFill>
                  <a:schemeClr val="tx1"/>
                </a:solidFill>
                <a:latin typeface="游ゴシック" panose="020B0400000000000000" pitchFamily="50" charset="-128"/>
                <a:ea typeface="游ゴシック" panose="020B0400000000000000" pitchFamily="50" charset="-128"/>
              </a:rPr>
              <a:t>もあります。</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b="1" dirty="0">
                <a:solidFill>
                  <a:srgbClr val="C00000"/>
                </a:solidFill>
                <a:latin typeface="游ゴシック" panose="020B0400000000000000" pitchFamily="50" charset="-128"/>
                <a:ea typeface="游ゴシック" panose="020B0400000000000000" pitchFamily="50" charset="-128"/>
              </a:rPr>
              <a:t>一人で悩まず、すぐに上長に報告してください。</a:t>
            </a:r>
            <a:endParaRPr lang="en-US" altLang="ja-JP" sz="1800" b="1" dirty="0">
              <a:solidFill>
                <a:srgbClr val="C00000"/>
              </a:solidFill>
              <a:latin typeface="游ゴシック" panose="020B0400000000000000" pitchFamily="50" charset="-128"/>
              <a:ea typeface="游ゴシック" panose="020B0400000000000000" pitchFamily="50" charset="-128"/>
            </a:endParaRPr>
          </a:p>
        </p:txBody>
      </p:sp>
      <p:sp>
        <p:nvSpPr>
          <p:cNvPr id="12" name="吹き出し: 角を丸めた四角形 11">
            <a:extLst>
              <a:ext uri="{FF2B5EF4-FFF2-40B4-BE49-F238E27FC236}">
                <a16:creationId xmlns:a16="http://schemas.microsoft.com/office/drawing/2014/main" id="{76D41DCE-2E01-4300-9380-450D2754D053}"/>
              </a:ext>
            </a:extLst>
          </p:cNvPr>
          <p:cNvSpPr/>
          <p:nvPr/>
        </p:nvSpPr>
        <p:spPr>
          <a:xfrm>
            <a:off x="3274200" y="1732454"/>
            <a:ext cx="5999975" cy="1127334"/>
          </a:xfrm>
          <a:prstGeom prst="wedgeRoundRectCallout">
            <a:avLst>
              <a:gd name="adj1" fmla="val -55356"/>
              <a:gd name="adj2" fmla="val 30377"/>
              <a:gd name="adj3" fmla="val 16667"/>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提供できない理由を説明したけど、利用者や家族等に理解いただけなかった（かもしれない）。</a:t>
            </a:r>
          </a:p>
        </p:txBody>
      </p:sp>
      <p:sp>
        <p:nvSpPr>
          <p:cNvPr id="14" name="吹き出し: 角を丸めた四角形 13">
            <a:extLst>
              <a:ext uri="{FF2B5EF4-FFF2-40B4-BE49-F238E27FC236}">
                <a16:creationId xmlns:a16="http://schemas.microsoft.com/office/drawing/2014/main" id="{029DC490-8C3F-4784-81C0-2A0A9181CBE6}"/>
              </a:ext>
            </a:extLst>
          </p:cNvPr>
          <p:cNvSpPr/>
          <p:nvPr/>
        </p:nvSpPr>
        <p:spPr>
          <a:xfrm>
            <a:off x="908550" y="4982632"/>
            <a:ext cx="6780752" cy="1127335"/>
          </a:xfrm>
          <a:prstGeom prst="wedgeRoundRectCallout">
            <a:avLst>
              <a:gd name="adj1" fmla="val 56918"/>
              <a:gd name="adj2" fmla="val -27001"/>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利用者や家族等に理解いただいた場合も、上長に報告してください。</a:t>
            </a:r>
            <a:r>
              <a:rPr lang="ja-JP" altLang="en-US" sz="1800" b="1" dirty="0">
                <a:solidFill>
                  <a:srgbClr val="C00000"/>
                </a:solidFill>
                <a:latin typeface="游ゴシック" panose="020B0400000000000000" pitchFamily="50" charset="-128"/>
                <a:ea typeface="游ゴシック" panose="020B0400000000000000" pitchFamily="50" charset="-128"/>
              </a:rPr>
              <a:t>今後、似た問題が起こった時の参考</a:t>
            </a:r>
            <a:r>
              <a:rPr lang="ja-JP" altLang="en-US" sz="1800" dirty="0">
                <a:solidFill>
                  <a:schemeClr val="tx1"/>
                </a:solidFill>
                <a:latin typeface="游ゴシック" panose="020B0400000000000000" pitchFamily="50" charset="-128"/>
                <a:ea typeface="游ゴシック" panose="020B0400000000000000" pitchFamily="50" charset="-128"/>
              </a:rPr>
              <a:t>になるかもしれません。</a:t>
            </a:r>
          </a:p>
        </p:txBody>
      </p:sp>
      <p:pic>
        <p:nvPicPr>
          <p:cNvPr id="28" name="図 27">
            <a:extLst>
              <a:ext uri="{FF2B5EF4-FFF2-40B4-BE49-F238E27FC236}">
                <a16:creationId xmlns:a16="http://schemas.microsoft.com/office/drawing/2014/main" id="{55086D18-E38C-419A-A0B7-6F50BC18752E}"/>
              </a:ext>
            </a:extLst>
          </p:cNvPr>
          <p:cNvPicPr>
            <a:picLocks noChangeAspect="1"/>
          </p:cNvPicPr>
          <p:nvPr/>
        </p:nvPicPr>
        <p:blipFill>
          <a:blip r:embed="rId3"/>
          <a:stretch>
            <a:fillRect/>
          </a:stretch>
        </p:blipFill>
        <p:spPr>
          <a:xfrm>
            <a:off x="584796" y="1724717"/>
            <a:ext cx="2351979" cy="1214277"/>
          </a:xfrm>
          <a:prstGeom prst="rect">
            <a:avLst/>
          </a:prstGeom>
        </p:spPr>
      </p:pic>
      <p:pic>
        <p:nvPicPr>
          <p:cNvPr id="31" name="図 30">
            <a:extLst>
              <a:ext uri="{FF2B5EF4-FFF2-40B4-BE49-F238E27FC236}">
                <a16:creationId xmlns:a16="http://schemas.microsoft.com/office/drawing/2014/main" id="{80DF14A8-FB54-4831-BEE7-0AC7D7DF5744}"/>
              </a:ext>
            </a:extLst>
          </p:cNvPr>
          <p:cNvPicPr>
            <a:picLocks noChangeAspect="1"/>
          </p:cNvPicPr>
          <p:nvPr/>
        </p:nvPicPr>
        <p:blipFill rotWithShape="1">
          <a:blip r:embed="rId4"/>
          <a:srcRect r="-6694" b="56402"/>
          <a:stretch/>
        </p:blipFill>
        <p:spPr>
          <a:xfrm>
            <a:off x="8193360" y="3548221"/>
            <a:ext cx="934563" cy="1127334"/>
          </a:xfrm>
          <a:prstGeom prst="rect">
            <a:avLst/>
          </a:prstGeom>
        </p:spPr>
      </p:pic>
      <p:pic>
        <p:nvPicPr>
          <p:cNvPr id="32" name="図 31">
            <a:extLst>
              <a:ext uri="{FF2B5EF4-FFF2-40B4-BE49-F238E27FC236}">
                <a16:creationId xmlns:a16="http://schemas.microsoft.com/office/drawing/2014/main" id="{8BBE8C72-168A-4255-9D80-7519A883570E}"/>
              </a:ext>
            </a:extLst>
          </p:cNvPr>
          <p:cNvPicPr>
            <a:picLocks noChangeAspect="1"/>
          </p:cNvPicPr>
          <p:nvPr/>
        </p:nvPicPr>
        <p:blipFill rotWithShape="1">
          <a:blip r:embed="rId4"/>
          <a:srcRect r="-6694" b="56402"/>
          <a:stretch/>
        </p:blipFill>
        <p:spPr>
          <a:xfrm>
            <a:off x="8193359" y="4953200"/>
            <a:ext cx="934563" cy="1127334"/>
          </a:xfrm>
          <a:prstGeom prst="rect">
            <a:avLst/>
          </a:prstGeom>
        </p:spPr>
      </p:pic>
    </p:spTree>
    <p:extLst>
      <p:ext uri="{BB962C8B-B14F-4D97-AF65-F5344CB8AC3E}">
        <p14:creationId xmlns:p14="http://schemas.microsoft.com/office/powerpoint/2010/main" val="2117975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チェック項目⑪：</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利用者や家族等から要望・不満・苦情等を受けた場合、内容に応じて適切に対応していますか。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76872"/>
            <a:ext cx="9045848" cy="4176464"/>
            <a:chOff x="407652" y="1014417"/>
            <a:chExt cx="9045848" cy="4042534"/>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24195"/>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利用者や家族等からの要望・不満・苦情は、提供するサービスの改善を図るうえで必要かつ重要な情報</a:t>
              </a:r>
              <a:r>
                <a:rPr lang="ja-JP" altLang="en-US" sz="1800" dirty="0">
                  <a:solidFill>
                    <a:srgbClr val="000000"/>
                  </a:solidFill>
                  <a:latin typeface="游ゴシック" panose="020B0400000000000000" pitchFamily="50" charset="-128"/>
                  <a:ea typeface="游ゴシック" panose="020B0400000000000000" pitchFamily="50" charset="-128"/>
                </a:rPr>
                <a:t>です。</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ただし、要望・不満・苦情等への初期対応の仕方は大切です。初期対応の仕方を説明しますので、参考にしてください。</a:t>
              </a: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要望・不満・苦情等を受けたら、速やかに上長に報告しましょう。</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87722" cy="438555"/>
              <a:chOff x="299640" y="2634597"/>
              <a:chExt cx="1087722"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54014"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spTree>
    <p:extLst>
      <p:ext uri="{BB962C8B-B14F-4D97-AF65-F5344CB8AC3E}">
        <p14:creationId xmlns:p14="http://schemas.microsoft.com/office/powerpoint/2010/main" val="176311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fontScale="90000"/>
          </a:bodyPr>
          <a:lstStyle/>
          <a:p>
            <a:r>
              <a:rPr lang="ja-JP" altLang="en-US" sz="16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600" dirty="0">
                <a:solidFill>
                  <a:srgbClr val="000000"/>
                </a:solidFill>
                <a:latin typeface="游ゴシック" panose="020B0400000000000000" pitchFamily="50" charset="-128"/>
                <a:ea typeface="游ゴシック" panose="020B0400000000000000" pitchFamily="50" charset="-128"/>
              </a:rPr>
            </a:br>
            <a:r>
              <a:rPr lang="ja-JP" altLang="ja-JP" dirty="0">
                <a:latin typeface="游ゴシック" panose="020B0400000000000000" pitchFamily="50" charset="-128"/>
                <a:ea typeface="游ゴシック" panose="020B0400000000000000" pitchFamily="50" charset="-128"/>
              </a:rPr>
              <a:t>背景</a:t>
            </a:r>
            <a:r>
              <a:rPr lang="ja-JP" altLang="en-US" dirty="0">
                <a:latin typeface="游ゴシック" panose="020B0400000000000000" pitchFamily="50" charset="-128"/>
                <a:ea typeface="游ゴシック" panose="020B0400000000000000" pitchFamily="50" charset="-128"/>
              </a:rPr>
              <a:t>と目的</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96738" y="980728"/>
            <a:ext cx="9079675" cy="5191165"/>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b="1" dirty="0">
                <a:latin typeface="游ゴシック" panose="020B0400000000000000" pitchFamily="50" charset="-128"/>
                <a:ea typeface="游ゴシック" panose="020B0400000000000000" pitchFamily="50" charset="-128"/>
                <a:cs typeface="+mj-cs"/>
              </a:rPr>
              <a:t>【</a:t>
            </a:r>
            <a:r>
              <a:rPr lang="ja-JP" altLang="en-US" sz="1800" b="1" dirty="0">
                <a:latin typeface="游ゴシック" panose="020B0400000000000000" pitchFamily="50" charset="-128"/>
                <a:ea typeface="游ゴシック" panose="020B0400000000000000" pitchFamily="50" charset="-128"/>
                <a:cs typeface="+mj-cs"/>
              </a:rPr>
              <a:t>背景</a:t>
            </a:r>
            <a:r>
              <a:rPr lang="en-US" altLang="ja-JP" sz="1800" b="1" dirty="0">
                <a:latin typeface="游ゴシック" panose="020B0400000000000000" pitchFamily="50" charset="-128"/>
                <a:ea typeface="游ゴシック" panose="020B0400000000000000" pitchFamily="50" charset="-128"/>
                <a:cs typeface="+mj-cs"/>
              </a:rPr>
              <a:t>】</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cs typeface="+mj-cs"/>
              </a:rPr>
              <a:t>近年、介護現場では、利用者や家族等による介護職員への身体的暴力や精神的暴力、セクシュアルハラスメントなどが少なからず発生していることが様々な調査で明らかとなっています。</a:t>
            </a:r>
            <a:endParaRPr lang="en-US" altLang="ja-JP" sz="1800" dirty="0">
              <a:latin typeface="游ゴシック" panose="020B0400000000000000" pitchFamily="50" charset="-128"/>
              <a:ea typeface="游ゴシック" panose="020B0400000000000000" pitchFamily="50" charset="-128"/>
              <a:cs typeface="+mj-cs"/>
            </a:endParaRPr>
          </a:p>
          <a:p>
            <a:pPr marL="360363"/>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「利用者や家族等」の「等」は、家族に準じる同居の知人または近居の親族を意味します。</a:t>
            </a:r>
            <a:endParaRPr lang="en-US" altLang="ja-JP" sz="1600" dirty="0">
              <a:latin typeface="游ゴシック" panose="020B0400000000000000" pitchFamily="50" charset="-128"/>
              <a:ea typeface="游ゴシック" panose="020B0400000000000000" pitchFamily="50" charset="-128"/>
              <a:cs typeface="+mj-cs"/>
            </a:endParaRP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cs typeface="+mj-cs"/>
              </a:rPr>
              <a:t>ハラスメントは介護職員への影響だけでなく、利用者自身の継続的で円滑な介護サービス利用の支障にもなり得ます。</a:t>
            </a:r>
            <a:endParaRPr lang="en-US" altLang="ja-JP" sz="1800" dirty="0">
              <a:latin typeface="游ゴシック" panose="020B0400000000000000" pitchFamily="50" charset="-128"/>
              <a:ea typeface="游ゴシック" panose="020B0400000000000000" pitchFamily="50" charset="-128"/>
              <a:cs typeface="+mj-cs"/>
            </a:endParaRPr>
          </a:p>
          <a:p>
            <a:endParaRPr lang="en-US" altLang="ja-JP" sz="1800" dirty="0">
              <a:latin typeface="游ゴシック" panose="020B0400000000000000" pitchFamily="50" charset="-128"/>
              <a:ea typeface="游ゴシック" panose="020B0400000000000000" pitchFamily="50" charset="-128"/>
              <a:cs typeface="+mj-cs"/>
            </a:endParaRPr>
          </a:p>
          <a:p>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目的</a:t>
            </a:r>
            <a:r>
              <a:rPr lang="en-US" altLang="ja-JP" sz="1800" b="1" dirty="0">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施設・事業所で、ハラスメントに関する職員向け研修を行うために、研修の手引き（研修用資料とその使い方、ツール等から構成）を作成しました。</a:t>
            </a:r>
            <a:endParaRPr lang="en-US" altLang="ja-JP" sz="1800"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職員向け研修では、施設・事業所におけるハラスメントへの対応方針と、ハラスメント予防・対策のために職員の皆さん一人ひとりができることを伝え、職員の安全と質の高い介護サービスの提供を目指すことを伝えてください。</a:t>
            </a:r>
          </a:p>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職員向け研修を通じて、介護現場におけるハラスメントを、職員が個人の問題として抱え込むことを防ぎ、</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安心・安全のみならず、継続的に働くことができる労働環境の整備</a:t>
            </a:r>
            <a:r>
              <a:rPr lang="ja-JP" altLang="en-US" sz="1800" dirty="0">
                <a:latin typeface="游ゴシック" panose="020B0400000000000000" pitchFamily="50" charset="-128"/>
                <a:ea typeface="游ゴシック" panose="020B0400000000000000" pitchFamily="50" charset="-128"/>
              </a:rPr>
              <a:t>を目指しています。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6112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相手の気持ちに寄りそい、誠実な態度で話を聞いてください。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相手で判断せずに、まずは要望・不満・苦情等の内容を理解しましょう。</a:t>
            </a: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相手の立場に立ち、要望・不満・苦情等の要因や理由を考えましょう。</a:t>
            </a:r>
          </a:p>
          <a:p>
            <a:pPr marL="342900" lvl="0" indent="-34290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相手を感情的にさせないよう落ち着いた対応を心がけましょう。また、感情的に対応しないよう気を付けましょう。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715963" indent="-285750">
              <a:buFont typeface="Wingdings" panose="05000000000000000000" pitchFamily="2" charset="2"/>
              <a:buChar char="Ø"/>
            </a:pPr>
            <a:r>
              <a:rPr lang="ja-JP" altLang="en-US" sz="1800" dirty="0">
                <a:solidFill>
                  <a:schemeClr val="tx1"/>
                </a:solidFill>
                <a:latin typeface="游ゴシック" panose="020B0400000000000000" pitchFamily="50" charset="-128"/>
                <a:ea typeface="游ゴシック" panose="020B0400000000000000" pitchFamily="50" charset="-128"/>
              </a:rPr>
              <a:t>いざという時に落ち着いて対応できるよう、施設・事業所の苦情対応のフローや体制を確認しておきましょう。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7" y="984722"/>
            <a:ext cx="5400725" cy="356046"/>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a:solidFill>
                  <a:schemeClr val="bg1"/>
                </a:solidFill>
                <a:latin typeface="游ゴシック" panose="020B0400000000000000" pitchFamily="50" charset="-128"/>
                <a:ea typeface="游ゴシック" panose="020B0400000000000000" pitchFamily="50" charset="-128"/>
              </a:rPr>
              <a:t>要望・不満・苦情等に関する初期対応について</a:t>
            </a:r>
          </a:p>
        </p:txBody>
      </p:sp>
      <p:grpSp>
        <p:nvGrpSpPr>
          <p:cNvPr id="14" name="グループ化 13">
            <a:extLst>
              <a:ext uri="{FF2B5EF4-FFF2-40B4-BE49-F238E27FC236}">
                <a16:creationId xmlns:a16="http://schemas.microsoft.com/office/drawing/2014/main" id="{B4BFB683-9181-4C65-A16B-537A3CBA65E2}"/>
              </a:ext>
            </a:extLst>
          </p:cNvPr>
          <p:cNvGrpSpPr/>
          <p:nvPr/>
        </p:nvGrpSpPr>
        <p:grpSpPr>
          <a:xfrm>
            <a:off x="632520" y="3569262"/>
            <a:ext cx="8568951" cy="2831544"/>
            <a:chOff x="632520" y="3587734"/>
            <a:chExt cx="8568951" cy="2831544"/>
          </a:xfrm>
        </p:grpSpPr>
        <p:sp>
          <p:nvSpPr>
            <p:cNvPr id="3" name="正方形/長方形 2">
              <a:extLst>
                <a:ext uri="{FF2B5EF4-FFF2-40B4-BE49-F238E27FC236}">
                  <a16:creationId xmlns:a16="http://schemas.microsoft.com/office/drawing/2014/main" id="{F64336AE-85E2-40E6-BDCC-448010A9A762}"/>
                </a:ext>
              </a:extLst>
            </p:cNvPr>
            <p:cNvSpPr/>
            <p:nvPr/>
          </p:nvSpPr>
          <p:spPr>
            <a:xfrm>
              <a:off x="1794941" y="4014113"/>
              <a:ext cx="7286524" cy="369332"/>
            </a:xfrm>
            <a:prstGeom prst="rect">
              <a:avLst/>
            </a:prstGeom>
          </p:spPr>
          <p:txBody>
            <a:bodyPr wrap="square">
              <a:spAutoFit/>
            </a:bodyPr>
            <a:lstStyle/>
            <a:p>
              <a:r>
                <a:rPr lang="ja-JP" altLang="en-US" sz="1800" b="1" dirty="0">
                  <a:solidFill>
                    <a:srgbClr val="C00000"/>
                  </a:solidFill>
                  <a:latin typeface="游ゴシック" panose="020B0400000000000000" pitchFamily="50" charset="-128"/>
                  <a:ea typeface="游ゴシック" panose="020B0400000000000000" pitchFamily="50" charset="-128"/>
                </a:rPr>
                <a:t>話を聞いた後は、すぐに内容を記録して、上長に報告してください。</a:t>
              </a:r>
            </a:p>
          </p:txBody>
        </p:sp>
        <p:sp>
          <p:nvSpPr>
            <p:cNvPr id="4" name="四角形: 角を丸くする 3">
              <a:extLst>
                <a:ext uri="{FF2B5EF4-FFF2-40B4-BE49-F238E27FC236}">
                  <a16:creationId xmlns:a16="http://schemas.microsoft.com/office/drawing/2014/main" id="{FC1FC380-DFBE-4DCD-BC99-102295256EF6}"/>
                </a:ext>
              </a:extLst>
            </p:cNvPr>
            <p:cNvSpPr/>
            <p:nvPr/>
          </p:nvSpPr>
          <p:spPr>
            <a:xfrm>
              <a:off x="632520" y="3587734"/>
              <a:ext cx="8568951" cy="2831544"/>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2" name="正方形/長方形 11">
              <a:extLst>
                <a:ext uri="{FF2B5EF4-FFF2-40B4-BE49-F238E27FC236}">
                  <a16:creationId xmlns:a16="http://schemas.microsoft.com/office/drawing/2014/main" id="{8B8A12B7-1EDE-4F96-B8AB-D807843D98B5}"/>
                </a:ext>
              </a:extLst>
            </p:cNvPr>
            <p:cNvSpPr/>
            <p:nvPr/>
          </p:nvSpPr>
          <p:spPr>
            <a:xfrm>
              <a:off x="815726" y="4692151"/>
              <a:ext cx="8202538" cy="1477328"/>
            </a:xfrm>
            <a:prstGeom prst="rect">
              <a:avLst/>
            </a:prstGeom>
          </p:spPr>
          <p:txBody>
            <a:bodyPr wrap="square">
              <a:spAutoFit/>
            </a:bodyPr>
            <a:lstStyle/>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発生日時、発生場所・場面、誰が（対応職員）、誰から（利用者、家族）、どのような内容を受けたのか、どのように対応したか、対応の結果（現在の状況）を記録しましょう。</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記録の取り扱いについて、個人情報の管理に十分注意してください。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01625" lvl="0" indent="-285750">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緊急の場合は、記録より報告を優先してください。</a:t>
              </a:r>
            </a:p>
          </p:txBody>
        </p:sp>
      </p:grpSp>
      <p:grpSp>
        <p:nvGrpSpPr>
          <p:cNvPr id="9" name="グループ化 8">
            <a:extLst>
              <a:ext uri="{FF2B5EF4-FFF2-40B4-BE49-F238E27FC236}">
                <a16:creationId xmlns:a16="http://schemas.microsoft.com/office/drawing/2014/main" id="{3F961848-5E1D-44FE-909F-8D862C1BBC3F}"/>
              </a:ext>
            </a:extLst>
          </p:cNvPr>
          <p:cNvGrpSpPr/>
          <p:nvPr/>
        </p:nvGrpSpPr>
        <p:grpSpPr>
          <a:xfrm>
            <a:off x="824535" y="3644900"/>
            <a:ext cx="1055297" cy="914400"/>
            <a:chOff x="-1207132" y="3876968"/>
            <a:chExt cx="1055297" cy="914400"/>
          </a:xfrm>
        </p:grpSpPr>
        <p:pic>
          <p:nvPicPr>
            <p:cNvPr id="5" name="グラフィックス 4" descr="鉛筆">
              <a:extLst>
                <a:ext uri="{FF2B5EF4-FFF2-40B4-BE49-F238E27FC236}">
                  <a16:creationId xmlns:a16="http://schemas.microsoft.com/office/drawing/2014/main" id="{63DBAC9F-C122-40EB-B594-68A9CC497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912" y="4161158"/>
              <a:ext cx="568077" cy="568077"/>
            </a:xfrm>
            <a:prstGeom prst="rect">
              <a:avLst/>
            </a:prstGeom>
          </p:spPr>
        </p:pic>
        <p:pic>
          <p:nvPicPr>
            <p:cNvPr id="8" name="グラフィックス 7" descr="ドキュメント">
              <a:extLst>
                <a:ext uri="{FF2B5EF4-FFF2-40B4-BE49-F238E27FC236}">
                  <a16:creationId xmlns:a16="http://schemas.microsoft.com/office/drawing/2014/main" id="{BAF02DEF-61CE-40A3-AA79-5EBED1B4D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7132" y="3876968"/>
              <a:ext cx="914400" cy="914400"/>
            </a:xfrm>
            <a:prstGeom prst="rect">
              <a:avLst/>
            </a:prstGeom>
          </p:spPr>
        </p:pic>
      </p:grpSp>
    </p:spTree>
    <p:extLst>
      <p:ext uri="{BB962C8B-B14F-4D97-AF65-F5344CB8AC3E}">
        <p14:creationId xmlns:p14="http://schemas.microsoft.com/office/powerpoint/2010/main" val="81533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18245"/>
            <a:ext cx="9086400" cy="98745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チェック項目⑫：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ハラスメントを受けたと少しでも感じた場合、すぐに上長または施設・事業所に設置されている相談窓口に相談していますか。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2279394"/>
            <a:ext cx="9045848" cy="4204945"/>
            <a:chOff x="407652" y="1014417"/>
            <a:chExt cx="9045848" cy="4070102"/>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3851763"/>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6195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ハラスメントかどうか悩むことも含めて、どんなに小さなことでも構いません。一人で問題を抱え込んだり、判断したりせず、必ず上長または施設・事業所の相談窓口まで相談してください。</a:t>
              </a:r>
            </a:p>
            <a:p>
              <a:pPr marL="36195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認知症等の周辺症状に係る悩みも含めて相談してください。また、認知症等に係る問題が発生した時は、すぐに上長に報告し、組織的な対応を依頼してください。</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28650" indent="-247650">
                <a:spcBef>
                  <a:spcPts val="600"/>
                </a:spcBef>
              </a:pPr>
              <a:r>
                <a:rPr lang="en-US" altLang="ja-JP" sz="1800" dirty="0">
                  <a:solidFill>
                    <a:srgbClr val="000000"/>
                  </a:solidFill>
                  <a:latin typeface="游ゴシック" panose="020B0400000000000000" pitchFamily="50" charset="-128"/>
                  <a:ea typeface="游ゴシック" panose="020B0400000000000000" pitchFamily="50" charset="-128"/>
                </a:rPr>
                <a:t>※</a:t>
              </a:r>
              <a:r>
                <a:rPr lang="ja-JP" altLang="en-US" sz="1800" dirty="0">
                  <a:solidFill>
                    <a:srgbClr val="000000"/>
                  </a:solidFill>
                  <a:latin typeface="游ゴシック" panose="020B0400000000000000" pitchFamily="50" charset="-128"/>
                  <a:ea typeface="游ゴシック" panose="020B0400000000000000" pitchFamily="50" charset="-128"/>
                </a:rPr>
                <a:t>ハラスメントか、</a:t>
              </a:r>
              <a:r>
                <a:rPr lang="en-US" altLang="ja-JP" sz="1800" dirty="0">
                  <a:solidFill>
                    <a:srgbClr val="000000"/>
                  </a:solidFill>
                  <a:latin typeface="游ゴシック" panose="020B0400000000000000" pitchFamily="50" charset="-128"/>
                  <a:ea typeface="游ゴシック" panose="020B0400000000000000" pitchFamily="50" charset="-128"/>
                </a:rPr>
                <a:t>BPSD</a:t>
              </a:r>
              <a:r>
                <a:rPr lang="ja-JP" altLang="en-US" sz="1800" dirty="0">
                  <a:solidFill>
                    <a:srgbClr val="000000"/>
                  </a:solidFill>
                  <a:latin typeface="游ゴシック" panose="020B0400000000000000" pitchFamily="50" charset="-128"/>
                  <a:ea typeface="游ゴシック" panose="020B0400000000000000" pitchFamily="50" charset="-128"/>
                </a:rPr>
                <a:t>による言動かは、施設・事業所だけでなく、利用者の主治医やケアマネジャー等の意見も確認しながら判断する必要があります。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61950" lvl="0" indent="-342900">
                <a:spcBef>
                  <a:spcPts val="600"/>
                </a:spcBef>
                <a:buFont typeface="Wingdings" panose="05000000000000000000" pitchFamily="2" charset="2"/>
                <a:buChar char="l"/>
              </a:pPr>
              <a:r>
                <a:rPr lang="ja-JP" altLang="en-US" sz="1800" b="1" dirty="0">
                  <a:solidFill>
                    <a:srgbClr val="C00000"/>
                  </a:solidFill>
                  <a:latin typeface="游ゴシック" panose="020B0400000000000000" pitchFamily="50" charset="-128"/>
                  <a:ea typeface="游ゴシック" panose="020B0400000000000000" pitchFamily="50" charset="-128"/>
                </a:rPr>
                <a:t>相談が早ければ早いほど、問題解決に向けてよりよい対応を行うことができます。</a:t>
              </a:r>
              <a:endParaRPr lang="ja-JP" altLang="en-US" sz="1800" dirty="0">
                <a:solidFill>
                  <a:srgbClr val="C00000"/>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grpSp>
        <p:nvGrpSpPr>
          <p:cNvPr id="4" name="グループ化 3">
            <a:extLst>
              <a:ext uri="{FF2B5EF4-FFF2-40B4-BE49-F238E27FC236}">
                <a16:creationId xmlns:a16="http://schemas.microsoft.com/office/drawing/2014/main" id="{CA2756D3-402B-41E8-B850-6D3C3937FA13}"/>
              </a:ext>
            </a:extLst>
          </p:cNvPr>
          <p:cNvGrpSpPr/>
          <p:nvPr/>
        </p:nvGrpSpPr>
        <p:grpSpPr>
          <a:xfrm>
            <a:off x="7473280" y="5452854"/>
            <a:ext cx="1748883" cy="973801"/>
            <a:chOff x="-2419235" y="5181256"/>
            <a:chExt cx="2520284" cy="1403327"/>
          </a:xfrm>
        </p:grpSpPr>
        <p:sp>
          <p:nvSpPr>
            <p:cNvPr id="16" name="Freeform 43">
              <a:extLst>
                <a:ext uri="{FF2B5EF4-FFF2-40B4-BE49-F238E27FC236}">
                  <a16:creationId xmlns:a16="http://schemas.microsoft.com/office/drawing/2014/main" id="{0A5CBA51-0E21-49AA-9A20-6AE62EB281F3}"/>
                </a:ext>
              </a:extLst>
            </p:cNvPr>
            <p:cNvSpPr>
              <a:spLocks noChangeAspect="1"/>
            </p:cNvSpPr>
            <p:nvPr/>
          </p:nvSpPr>
          <p:spPr bwMode="gray">
            <a:xfrm>
              <a:off x="-2270478" y="5871337"/>
              <a:ext cx="357789" cy="519560"/>
            </a:xfrm>
            <a:custGeom>
              <a:avLst/>
              <a:gdLst>
                <a:gd name="T0" fmla="*/ 999 w 999"/>
                <a:gd name="T1" fmla="*/ 1316 h 1453"/>
                <a:gd name="T2" fmla="*/ 283 w 999"/>
                <a:gd name="T3" fmla="*/ 1316 h 1453"/>
                <a:gd name="T4" fmla="*/ 0 w 999"/>
                <a:gd name="T5" fmla="*/ 0 h 1453"/>
                <a:gd name="T6" fmla="*/ 0 w 999"/>
                <a:gd name="T7" fmla="*/ 1453 h 1453"/>
                <a:gd name="T8" fmla="*/ 999 w 999"/>
                <a:gd name="T9" fmla="*/ 1453 h 1453"/>
                <a:gd name="T10" fmla="*/ 999 w 999"/>
                <a:gd name="T11" fmla="*/ 1316 h 1453"/>
              </a:gdLst>
              <a:ahLst/>
              <a:cxnLst>
                <a:cxn ang="0">
                  <a:pos x="T0" y="T1"/>
                </a:cxn>
                <a:cxn ang="0">
                  <a:pos x="T2" y="T3"/>
                </a:cxn>
                <a:cxn ang="0">
                  <a:pos x="T4" y="T5"/>
                </a:cxn>
                <a:cxn ang="0">
                  <a:pos x="T6" y="T7"/>
                </a:cxn>
                <a:cxn ang="0">
                  <a:pos x="T8" y="T9"/>
                </a:cxn>
                <a:cxn ang="0">
                  <a:pos x="T10" y="T11"/>
                </a:cxn>
              </a:cxnLst>
              <a:rect l="0" t="0" r="r" b="b"/>
              <a:pathLst>
                <a:path w="999" h="1453">
                  <a:moveTo>
                    <a:pt x="999" y="1316"/>
                  </a:moveTo>
                  <a:lnTo>
                    <a:pt x="283" y="1316"/>
                  </a:lnTo>
                  <a:lnTo>
                    <a:pt x="0" y="0"/>
                  </a:lnTo>
                  <a:lnTo>
                    <a:pt x="0" y="1453"/>
                  </a:lnTo>
                  <a:lnTo>
                    <a:pt x="999" y="1453"/>
                  </a:lnTo>
                  <a:lnTo>
                    <a:pt x="999" y="1316"/>
                  </a:ln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44">
              <a:extLst>
                <a:ext uri="{FF2B5EF4-FFF2-40B4-BE49-F238E27FC236}">
                  <a16:creationId xmlns:a16="http://schemas.microsoft.com/office/drawing/2014/main" id="{ECDB3E00-3AE1-4ABE-9E62-A23BD92BB5E1}"/>
                </a:ext>
              </a:extLst>
            </p:cNvPr>
            <p:cNvSpPr>
              <a:spLocks noChangeAspect="1"/>
            </p:cNvSpPr>
            <p:nvPr/>
          </p:nvSpPr>
          <p:spPr bwMode="gray">
            <a:xfrm>
              <a:off x="-434740" y="5874077"/>
              <a:ext cx="340956" cy="504184"/>
            </a:xfrm>
            <a:custGeom>
              <a:avLst/>
              <a:gdLst>
                <a:gd name="T0" fmla="*/ 952 w 952"/>
                <a:gd name="T1" fmla="*/ 0 h 1410"/>
                <a:gd name="T2" fmla="*/ 952 w 952"/>
                <a:gd name="T3" fmla="*/ 1410 h 1410"/>
                <a:gd name="T4" fmla="*/ 0 w 952"/>
                <a:gd name="T5" fmla="*/ 1410 h 1410"/>
                <a:gd name="T6" fmla="*/ 0 w 952"/>
                <a:gd name="T7" fmla="*/ 1250 h 1410"/>
                <a:gd name="T8" fmla="*/ 683 w 952"/>
                <a:gd name="T9" fmla="*/ 1250 h 1410"/>
                <a:gd name="T10" fmla="*/ 952 w 952"/>
                <a:gd name="T11" fmla="*/ 0 h 1410"/>
              </a:gdLst>
              <a:ahLst/>
              <a:cxnLst>
                <a:cxn ang="0">
                  <a:pos x="T0" y="T1"/>
                </a:cxn>
                <a:cxn ang="0">
                  <a:pos x="T2" y="T3"/>
                </a:cxn>
                <a:cxn ang="0">
                  <a:pos x="T4" y="T5"/>
                </a:cxn>
                <a:cxn ang="0">
                  <a:pos x="T6" y="T7"/>
                </a:cxn>
                <a:cxn ang="0">
                  <a:pos x="T8" y="T9"/>
                </a:cxn>
                <a:cxn ang="0">
                  <a:pos x="T10" y="T11"/>
                </a:cxn>
              </a:cxnLst>
              <a:rect l="0" t="0" r="r" b="b"/>
              <a:pathLst>
                <a:path w="952" h="1410">
                  <a:moveTo>
                    <a:pt x="952" y="0"/>
                  </a:moveTo>
                  <a:lnTo>
                    <a:pt x="952" y="1410"/>
                  </a:lnTo>
                  <a:lnTo>
                    <a:pt x="0" y="1410"/>
                  </a:lnTo>
                  <a:lnTo>
                    <a:pt x="0" y="1250"/>
                  </a:lnTo>
                  <a:lnTo>
                    <a:pt x="683" y="1250"/>
                  </a:lnTo>
                  <a:lnTo>
                    <a:pt x="952" y="0"/>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46">
              <a:extLst>
                <a:ext uri="{FF2B5EF4-FFF2-40B4-BE49-F238E27FC236}">
                  <a16:creationId xmlns:a16="http://schemas.microsoft.com/office/drawing/2014/main" id="{2E8E53EC-564C-496E-B06D-2C0E0D2A1AE2}"/>
                </a:ext>
              </a:extLst>
            </p:cNvPr>
            <p:cNvSpPr>
              <a:spLocks noChangeAspect="1"/>
            </p:cNvSpPr>
            <p:nvPr/>
          </p:nvSpPr>
          <p:spPr bwMode="gray">
            <a:xfrm>
              <a:off x="-2419235" y="5949168"/>
              <a:ext cx="2514195" cy="521348"/>
            </a:xfrm>
            <a:custGeom>
              <a:avLst/>
              <a:gdLst>
                <a:gd name="T0" fmla="*/ 4632 w 7020"/>
                <a:gd name="T1" fmla="*/ 0 h 1458"/>
                <a:gd name="T2" fmla="*/ 2411 w 7020"/>
                <a:gd name="T3" fmla="*/ 0 h 1458"/>
                <a:gd name="T4" fmla="*/ 0 w 7020"/>
                <a:gd name="T5" fmla="*/ 1458 h 1458"/>
                <a:gd name="T6" fmla="*/ 7020 w 7020"/>
                <a:gd name="T7" fmla="*/ 1458 h 1458"/>
                <a:gd name="T8" fmla="*/ 4632 w 7020"/>
                <a:gd name="T9" fmla="*/ 0 h 1458"/>
              </a:gdLst>
              <a:ahLst/>
              <a:cxnLst>
                <a:cxn ang="0">
                  <a:pos x="T0" y="T1"/>
                </a:cxn>
                <a:cxn ang="0">
                  <a:pos x="T2" y="T3"/>
                </a:cxn>
                <a:cxn ang="0">
                  <a:pos x="T4" y="T5"/>
                </a:cxn>
                <a:cxn ang="0">
                  <a:pos x="T6" y="T7"/>
                </a:cxn>
                <a:cxn ang="0">
                  <a:pos x="T8" y="T9"/>
                </a:cxn>
              </a:cxnLst>
              <a:rect l="0" t="0" r="r" b="b"/>
              <a:pathLst>
                <a:path w="7020" h="1458">
                  <a:moveTo>
                    <a:pt x="4632" y="0"/>
                  </a:moveTo>
                  <a:lnTo>
                    <a:pt x="2411" y="0"/>
                  </a:lnTo>
                  <a:lnTo>
                    <a:pt x="0" y="1458"/>
                  </a:lnTo>
                  <a:lnTo>
                    <a:pt x="7020" y="1458"/>
                  </a:lnTo>
                  <a:lnTo>
                    <a:pt x="463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Rectangle 47">
              <a:extLst>
                <a:ext uri="{FF2B5EF4-FFF2-40B4-BE49-F238E27FC236}">
                  <a16:creationId xmlns:a16="http://schemas.microsoft.com/office/drawing/2014/main" id="{D5EA231D-D89B-492A-AFF6-92ACF27AE3B5}"/>
                </a:ext>
              </a:extLst>
            </p:cNvPr>
            <p:cNvSpPr>
              <a:spLocks noChangeAspect="1" noChangeArrowheads="1"/>
            </p:cNvSpPr>
            <p:nvPr/>
          </p:nvSpPr>
          <p:spPr bwMode="gray">
            <a:xfrm>
              <a:off x="-2418519" y="6503413"/>
              <a:ext cx="2519568" cy="8117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0">
              <a:extLst>
                <a:ext uri="{FF2B5EF4-FFF2-40B4-BE49-F238E27FC236}">
                  <a16:creationId xmlns:a16="http://schemas.microsoft.com/office/drawing/2014/main" id="{59BF3628-43F8-4920-B236-15303F54F71E}"/>
                </a:ext>
              </a:extLst>
            </p:cNvPr>
            <p:cNvSpPr>
              <a:spLocks noChangeAspect="1"/>
            </p:cNvSpPr>
            <p:nvPr/>
          </p:nvSpPr>
          <p:spPr bwMode="gray">
            <a:xfrm>
              <a:off x="-793245" y="6201618"/>
              <a:ext cx="536147" cy="148752"/>
            </a:xfrm>
            <a:custGeom>
              <a:avLst/>
              <a:gdLst>
                <a:gd name="T0" fmla="*/ 916 w 1497"/>
                <a:gd name="T1" fmla="*/ 0 h 416"/>
                <a:gd name="T2" fmla="*/ 0 w 1497"/>
                <a:gd name="T3" fmla="*/ 0 h 416"/>
                <a:gd name="T4" fmla="*/ 260 w 1497"/>
                <a:gd name="T5" fmla="*/ 416 h 416"/>
                <a:gd name="T6" fmla="*/ 1497 w 1497"/>
                <a:gd name="T7" fmla="*/ 416 h 416"/>
                <a:gd name="T8" fmla="*/ 916 w 1497"/>
                <a:gd name="T9" fmla="*/ 0 h 416"/>
              </a:gdLst>
              <a:ahLst/>
              <a:cxnLst>
                <a:cxn ang="0">
                  <a:pos x="T0" y="T1"/>
                </a:cxn>
                <a:cxn ang="0">
                  <a:pos x="T2" y="T3"/>
                </a:cxn>
                <a:cxn ang="0">
                  <a:pos x="T4" y="T5"/>
                </a:cxn>
                <a:cxn ang="0">
                  <a:pos x="T6" y="T7"/>
                </a:cxn>
                <a:cxn ang="0">
                  <a:pos x="T8" y="T9"/>
                </a:cxn>
              </a:cxnLst>
              <a:rect l="0" t="0" r="r" b="b"/>
              <a:pathLst>
                <a:path w="1497" h="416">
                  <a:moveTo>
                    <a:pt x="916" y="0"/>
                  </a:moveTo>
                  <a:lnTo>
                    <a:pt x="0" y="0"/>
                  </a:lnTo>
                  <a:lnTo>
                    <a:pt x="260" y="416"/>
                  </a:lnTo>
                  <a:lnTo>
                    <a:pt x="1497" y="416"/>
                  </a:lnTo>
                  <a:lnTo>
                    <a:pt x="91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51">
              <a:extLst>
                <a:ext uri="{FF2B5EF4-FFF2-40B4-BE49-F238E27FC236}">
                  <a16:creationId xmlns:a16="http://schemas.microsoft.com/office/drawing/2014/main" id="{EF33DB5B-9973-4225-8457-DB847640295C}"/>
                </a:ext>
              </a:extLst>
            </p:cNvPr>
            <p:cNvSpPr>
              <a:spLocks noChangeAspect="1"/>
            </p:cNvSpPr>
            <p:nvPr/>
          </p:nvSpPr>
          <p:spPr bwMode="gray">
            <a:xfrm>
              <a:off x="-862726" y="6178018"/>
              <a:ext cx="535431" cy="149467"/>
            </a:xfrm>
            <a:custGeom>
              <a:avLst/>
              <a:gdLst>
                <a:gd name="T0" fmla="*/ 914 w 1495"/>
                <a:gd name="T1" fmla="*/ 0 h 418"/>
                <a:gd name="T2" fmla="*/ 0 w 1495"/>
                <a:gd name="T3" fmla="*/ 0 h 418"/>
                <a:gd name="T4" fmla="*/ 258 w 1495"/>
                <a:gd name="T5" fmla="*/ 418 h 418"/>
                <a:gd name="T6" fmla="*/ 1495 w 1495"/>
                <a:gd name="T7" fmla="*/ 418 h 418"/>
                <a:gd name="T8" fmla="*/ 914 w 1495"/>
                <a:gd name="T9" fmla="*/ 0 h 418"/>
              </a:gdLst>
              <a:ahLst/>
              <a:cxnLst>
                <a:cxn ang="0">
                  <a:pos x="T0" y="T1"/>
                </a:cxn>
                <a:cxn ang="0">
                  <a:pos x="T2" y="T3"/>
                </a:cxn>
                <a:cxn ang="0">
                  <a:pos x="T4" y="T5"/>
                </a:cxn>
                <a:cxn ang="0">
                  <a:pos x="T6" y="T7"/>
                </a:cxn>
                <a:cxn ang="0">
                  <a:pos x="T8" y="T9"/>
                </a:cxn>
              </a:cxnLst>
              <a:rect l="0" t="0" r="r" b="b"/>
              <a:pathLst>
                <a:path w="1495" h="418">
                  <a:moveTo>
                    <a:pt x="914" y="0"/>
                  </a:moveTo>
                  <a:lnTo>
                    <a:pt x="0" y="0"/>
                  </a:lnTo>
                  <a:lnTo>
                    <a:pt x="258" y="418"/>
                  </a:lnTo>
                  <a:lnTo>
                    <a:pt x="1495" y="418"/>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Oval 61">
              <a:extLst>
                <a:ext uri="{FF2B5EF4-FFF2-40B4-BE49-F238E27FC236}">
                  <a16:creationId xmlns:a16="http://schemas.microsoft.com/office/drawing/2014/main" id="{F8930B80-4BB2-425A-BFC7-05CEE9782A8A}"/>
                </a:ext>
              </a:extLst>
            </p:cNvPr>
            <p:cNvSpPr>
              <a:spLocks noChangeAspect="1" noChangeArrowheads="1"/>
            </p:cNvSpPr>
            <p:nvPr/>
          </p:nvSpPr>
          <p:spPr bwMode="gray">
            <a:xfrm>
              <a:off x="-1579253" y="5815555"/>
              <a:ext cx="33666" cy="33612"/>
            </a:xfrm>
            <a:prstGeom prst="ellipse">
              <a:avLst/>
            </a:pr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66">
              <a:extLst>
                <a:ext uri="{FF2B5EF4-FFF2-40B4-BE49-F238E27FC236}">
                  <a16:creationId xmlns:a16="http://schemas.microsoft.com/office/drawing/2014/main" id="{C2E1B949-4353-4407-95C1-4DADB0D3396E}"/>
                </a:ext>
              </a:extLst>
            </p:cNvPr>
            <p:cNvSpPr>
              <a:spLocks noChangeAspect="1"/>
            </p:cNvSpPr>
            <p:nvPr/>
          </p:nvSpPr>
          <p:spPr bwMode="gray">
            <a:xfrm>
              <a:off x="-2270478" y="5599221"/>
              <a:ext cx="685136" cy="725524"/>
            </a:xfrm>
            <a:custGeom>
              <a:avLst/>
              <a:gdLst>
                <a:gd name="T0" fmla="*/ 721 w 810"/>
                <a:gd name="T1" fmla="*/ 681 h 859"/>
                <a:gd name="T2" fmla="*/ 276 w 810"/>
                <a:gd name="T3" fmla="*/ 681 h 859"/>
                <a:gd name="T4" fmla="*/ 175 w 810"/>
                <a:gd name="T5" fmla="*/ 224 h 859"/>
                <a:gd name="T6" fmla="*/ 183 w 810"/>
                <a:gd name="T7" fmla="*/ 212 h 859"/>
                <a:gd name="T8" fmla="*/ 195 w 810"/>
                <a:gd name="T9" fmla="*/ 219 h 859"/>
                <a:gd name="T10" fmla="*/ 292 w 810"/>
                <a:gd name="T11" fmla="*/ 661 h 859"/>
                <a:gd name="T12" fmla="*/ 423 w 810"/>
                <a:gd name="T13" fmla="*/ 661 h 859"/>
                <a:gd name="T14" fmla="*/ 423 w 810"/>
                <a:gd name="T15" fmla="*/ 192 h 859"/>
                <a:gd name="T16" fmla="*/ 212 w 810"/>
                <a:gd name="T17" fmla="*/ 0 h 859"/>
                <a:gd name="T18" fmla="*/ 0 w 810"/>
                <a:gd name="T19" fmla="*/ 212 h 859"/>
                <a:gd name="T20" fmla="*/ 0 w 810"/>
                <a:gd name="T21" fmla="*/ 227 h 859"/>
                <a:gd name="T22" fmla="*/ 136 w 810"/>
                <a:gd name="T23" fmla="*/ 859 h 859"/>
                <a:gd name="T24" fmla="*/ 619 w 810"/>
                <a:gd name="T25" fmla="*/ 858 h 859"/>
                <a:gd name="T26" fmla="*/ 721 w 810"/>
                <a:gd name="T27" fmla="*/ 858 h 859"/>
                <a:gd name="T28" fmla="*/ 810 w 810"/>
                <a:gd name="T29" fmla="*/ 770 h 859"/>
                <a:gd name="T30" fmla="*/ 721 w 810"/>
                <a:gd name="T31" fmla="*/ 68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859">
                  <a:moveTo>
                    <a:pt x="721" y="681"/>
                  </a:moveTo>
                  <a:cubicBezTo>
                    <a:pt x="276" y="681"/>
                    <a:pt x="276" y="681"/>
                    <a:pt x="276" y="681"/>
                  </a:cubicBezTo>
                  <a:cubicBezTo>
                    <a:pt x="175" y="224"/>
                    <a:pt x="175" y="224"/>
                    <a:pt x="175" y="224"/>
                  </a:cubicBezTo>
                  <a:cubicBezTo>
                    <a:pt x="174" y="218"/>
                    <a:pt x="178" y="213"/>
                    <a:pt x="183" y="212"/>
                  </a:cubicBezTo>
                  <a:cubicBezTo>
                    <a:pt x="188" y="211"/>
                    <a:pt x="194" y="214"/>
                    <a:pt x="195" y="219"/>
                  </a:cubicBezTo>
                  <a:cubicBezTo>
                    <a:pt x="195" y="219"/>
                    <a:pt x="289" y="645"/>
                    <a:pt x="292" y="661"/>
                  </a:cubicBezTo>
                  <a:cubicBezTo>
                    <a:pt x="423" y="661"/>
                    <a:pt x="423" y="661"/>
                    <a:pt x="423" y="661"/>
                  </a:cubicBezTo>
                  <a:cubicBezTo>
                    <a:pt x="423" y="192"/>
                    <a:pt x="423" y="192"/>
                    <a:pt x="423" y="192"/>
                  </a:cubicBezTo>
                  <a:cubicBezTo>
                    <a:pt x="423" y="95"/>
                    <a:pt x="329" y="0"/>
                    <a:pt x="212" y="0"/>
                  </a:cubicBezTo>
                  <a:cubicBezTo>
                    <a:pt x="95" y="0"/>
                    <a:pt x="0" y="95"/>
                    <a:pt x="0" y="212"/>
                  </a:cubicBezTo>
                  <a:cubicBezTo>
                    <a:pt x="0" y="227"/>
                    <a:pt x="0" y="227"/>
                    <a:pt x="0" y="227"/>
                  </a:cubicBezTo>
                  <a:cubicBezTo>
                    <a:pt x="13" y="288"/>
                    <a:pt x="133" y="844"/>
                    <a:pt x="136" y="859"/>
                  </a:cubicBezTo>
                  <a:cubicBezTo>
                    <a:pt x="152" y="859"/>
                    <a:pt x="619" y="858"/>
                    <a:pt x="619" y="858"/>
                  </a:cubicBezTo>
                  <a:cubicBezTo>
                    <a:pt x="721" y="858"/>
                    <a:pt x="721" y="858"/>
                    <a:pt x="721" y="858"/>
                  </a:cubicBezTo>
                  <a:cubicBezTo>
                    <a:pt x="770" y="858"/>
                    <a:pt x="810" y="819"/>
                    <a:pt x="810" y="770"/>
                  </a:cubicBezTo>
                  <a:cubicBezTo>
                    <a:pt x="810" y="721"/>
                    <a:pt x="770" y="681"/>
                    <a:pt x="721" y="681"/>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67">
              <a:extLst>
                <a:ext uri="{FF2B5EF4-FFF2-40B4-BE49-F238E27FC236}">
                  <a16:creationId xmlns:a16="http://schemas.microsoft.com/office/drawing/2014/main" id="{4D9840B0-D7DE-4F8E-877E-5C6E0AFB3494}"/>
                </a:ext>
              </a:extLst>
            </p:cNvPr>
            <p:cNvSpPr>
              <a:spLocks noChangeAspect="1"/>
            </p:cNvSpPr>
            <p:nvPr/>
          </p:nvSpPr>
          <p:spPr bwMode="gray">
            <a:xfrm>
              <a:off x="-1730033" y="6191369"/>
              <a:ext cx="127859" cy="115855"/>
            </a:xfrm>
            <a:custGeom>
              <a:avLst/>
              <a:gdLst>
                <a:gd name="T0" fmla="*/ 82 w 151"/>
                <a:gd name="T1" fmla="*/ 0 h 137"/>
                <a:gd name="T2" fmla="*/ 0 w 151"/>
                <a:gd name="T3" fmla="*/ 0 h 137"/>
                <a:gd name="T4" fmla="*/ 0 w 151"/>
                <a:gd name="T5" fmla="*/ 137 h 137"/>
                <a:gd name="T6" fmla="*/ 82 w 151"/>
                <a:gd name="T7" fmla="*/ 137 h 137"/>
                <a:gd name="T8" fmla="*/ 151 w 151"/>
                <a:gd name="T9" fmla="*/ 69 h 137"/>
                <a:gd name="T10" fmla="*/ 82 w 151"/>
                <a:gd name="T11" fmla="*/ 0 h 137"/>
              </a:gdLst>
              <a:ahLst/>
              <a:cxnLst>
                <a:cxn ang="0">
                  <a:pos x="T0" y="T1"/>
                </a:cxn>
                <a:cxn ang="0">
                  <a:pos x="T2" y="T3"/>
                </a:cxn>
                <a:cxn ang="0">
                  <a:pos x="T4" y="T5"/>
                </a:cxn>
                <a:cxn ang="0">
                  <a:pos x="T6" y="T7"/>
                </a:cxn>
                <a:cxn ang="0">
                  <a:pos x="T8" y="T9"/>
                </a:cxn>
                <a:cxn ang="0">
                  <a:pos x="T10" y="T11"/>
                </a:cxn>
              </a:cxnLst>
              <a:rect l="0" t="0" r="r" b="b"/>
              <a:pathLst>
                <a:path w="151" h="137">
                  <a:moveTo>
                    <a:pt x="82" y="0"/>
                  </a:moveTo>
                  <a:cubicBezTo>
                    <a:pt x="0" y="0"/>
                    <a:pt x="0" y="0"/>
                    <a:pt x="0" y="0"/>
                  </a:cubicBezTo>
                  <a:cubicBezTo>
                    <a:pt x="0" y="137"/>
                    <a:pt x="0" y="137"/>
                    <a:pt x="0" y="137"/>
                  </a:cubicBezTo>
                  <a:cubicBezTo>
                    <a:pt x="82" y="137"/>
                    <a:pt x="82" y="137"/>
                    <a:pt x="82" y="137"/>
                  </a:cubicBezTo>
                  <a:cubicBezTo>
                    <a:pt x="120" y="137"/>
                    <a:pt x="151" y="107"/>
                    <a:pt x="151" y="69"/>
                  </a:cubicBezTo>
                  <a:cubicBezTo>
                    <a:pt x="151" y="31"/>
                    <a:pt x="120" y="0"/>
                    <a:pt x="82" y="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71">
              <a:extLst>
                <a:ext uri="{FF2B5EF4-FFF2-40B4-BE49-F238E27FC236}">
                  <a16:creationId xmlns:a16="http://schemas.microsoft.com/office/drawing/2014/main" id="{DBF95DD1-2D53-4676-9664-C4DC02C3F7AB}"/>
                </a:ext>
              </a:extLst>
            </p:cNvPr>
            <p:cNvSpPr>
              <a:spLocks noChangeAspect="1"/>
            </p:cNvSpPr>
            <p:nvPr/>
          </p:nvSpPr>
          <p:spPr bwMode="gray">
            <a:xfrm>
              <a:off x="-452289" y="5205050"/>
              <a:ext cx="337375" cy="378317"/>
            </a:xfrm>
            <a:custGeom>
              <a:avLst/>
              <a:gdLst>
                <a:gd name="T0" fmla="*/ 222 w 399"/>
                <a:gd name="T1" fmla="*/ 51 h 448"/>
                <a:gd name="T2" fmla="*/ 222 w 399"/>
                <a:gd name="T3" fmla="*/ 51 h 448"/>
                <a:gd name="T4" fmla="*/ 222 w 399"/>
                <a:gd name="T5" fmla="*/ 51 h 448"/>
                <a:gd name="T6" fmla="*/ 218 w 399"/>
                <a:gd name="T7" fmla="*/ 51 h 448"/>
                <a:gd name="T8" fmla="*/ 98 w 399"/>
                <a:gd name="T9" fmla="*/ 0 h 448"/>
                <a:gd name="T10" fmla="*/ 108 w 399"/>
                <a:gd name="T11" fmla="*/ 64 h 448"/>
                <a:gd name="T12" fmla="*/ 32 w 399"/>
                <a:gd name="T13" fmla="*/ 53 h 448"/>
                <a:gd name="T14" fmla="*/ 65 w 399"/>
                <a:gd name="T15" fmla="*/ 103 h 448"/>
                <a:gd name="T16" fmla="*/ 0 w 399"/>
                <a:gd name="T17" fmla="*/ 249 h 448"/>
                <a:gd name="T18" fmla="*/ 199 w 399"/>
                <a:gd name="T19" fmla="*/ 448 h 448"/>
                <a:gd name="T20" fmla="*/ 399 w 399"/>
                <a:gd name="T21" fmla="*/ 249 h 448"/>
                <a:gd name="T22" fmla="*/ 222 w 399"/>
                <a:gd name="T23" fmla="*/ 5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448">
                  <a:moveTo>
                    <a:pt x="222" y="51"/>
                  </a:moveTo>
                  <a:cubicBezTo>
                    <a:pt x="222" y="51"/>
                    <a:pt x="222" y="51"/>
                    <a:pt x="222" y="51"/>
                  </a:cubicBezTo>
                  <a:cubicBezTo>
                    <a:pt x="222" y="51"/>
                    <a:pt x="222" y="51"/>
                    <a:pt x="222" y="51"/>
                  </a:cubicBezTo>
                  <a:cubicBezTo>
                    <a:pt x="220" y="51"/>
                    <a:pt x="219" y="51"/>
                    <a:pt x="218" y="51"/>
                  </a:cubicBezTo>
                  <a:cubicBezTo>
                    <a:pt x="200" y="49"/>
                    <a:pt x="129" y="39"/>
                    <a:pt x="98" y="0"/>
                  </a:cubicBezTo>
                  <a:cubicBezTo>
                    <a:pt x="95" y="35"/>
                    <a:pt x="103" y="54"/>
                    <a:pt x="108" y="64"/>
                  </a:cubicBezTo>
                  <a:cubicBezTo>
                    <a:pt x="108" y="64"/>
                    <a:pt x="63" y="72"/>
                    <a:pt x="32" y="53"/>
                  </a:cubicBezTo>
                  <a:cubicBezTo>
                    <a:pt x="39" y="69"/>
                    <a:pt x="53" y="89"/>
                    <a:pt x="65" y="103"/>
                  </a:cubicBezTo>
                  <a:cubicBezTo>
                    <a:pt x="25" y="139"/>
                    <a:pt x="0" y="191"/>
                    <a:pt x="0" y="249"/>
                  </a:cubicBezTo>
                  <a:cubicBezTo>
                    <a:pt x="0" y="359"/>
                    <a:pt x="90" y="448"/>
                    <a:pt x="199" y="448"/>
                  </a:cubicBezTo>
                  <a:cubicBezTo>
                    <a:pt x="309" y="448"/>
                    <a:pt x="399" y="359"/>
                    <a:pt x="399" y="249"/>
                  </a:cubicBezTo>
                  <a:cubicBezTo>
                    <a:pt x="399" y="147"/>
                    <a:pt x="321" y="62"/>
                    <a:pt x="222" y="51"/>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2">
              <a:extLst>
                <a:ext uri="{FF2B5EF4-FFF2-40B4-BE49-F238E27FC236}">
                  <a16:creationId xmlns:a16="http://schemas.microsoft.com/office/drawing/2014/main" id="{58EE86A3-E3B5-406C-BBC2-2E644313CF5E}"/>
                </a:ext>
              </a:extLst>
            </p:cNvPr>
            <p:cNvSpPr>
              <a:spLocks noChangeAspect="1"/>
            </p:cNvSpPr>
            <p:nvPr/>
          </p:nvSpPr>
          <p:spPr bwMode="gray">
            <a:xfrm>
              <a:off x="-432233" y="5296232"/>
              <a:ext cx="294755" cy="267110"/>
            </a:xfrm>
            <a:custGeom>
              <a:avLst/>
              <a:gdLst>
                <a:gd name="T0" fmla="*/ 58 w 348"/>
                <a:gd name="T1" fmla="*/ 12 h 316"/>
                <a:gd name="T2" fmla="*/ 348 w 348"/>
                <a:gd name="T3" fmla="*/ 163 h 316"/>
                <a:gd name="T4" fmla="*/ 175 w 348"/>
                <a:gd name="T5" fmla="*/ 316 h 316"/>
                <a:gd name="T6" fmla="*/ 0 w 348"/>
                <a:gd name="T7" fmla="*/ 142 h 316"/>
                <a:gd name="T8" fmla="*/ 58 w 348"/>
                <a:gd name="T9" fmla="*/ 12 h 316"/>
              </a:gdLst>
              <a:ahLst/>
              <a:cxnLst>
                <a:cxn ang="0">
                  <a:pos x="T0" y="T1"/>
                </a:cxn>
                <a:cxn ang="0">
                  <a:pos x="T2" y="T3"/>
                </a:cxn>
                <a:cxn ang="0">
                  <a:pos x="T4" y="T5"/>
                </a:cxn>
                <a:cxn ang="0">
                  <a:pos x="T6" y="T7"/>
                </a:cxn>
                <a:cxn ang="0">
                  <a:pos x="T8" y="T9"/>
                </a:cxn>
              </a:cxnLst>
              <a:rect l="0" t="0" r="r" b="b"/>
              <a:pathLst>
                <a:path w="348" h="316">
                  <a:moveTo>
                    <a:pt x="58" y="12"/>
                  </a:moveTo>
                  <a:cubicBezTo>
                    <a:pt x="174" y="0"/>
                    <a:pt x="307" y="66"/>
                    <a:pt x="348" y="163"/>
                  </a:cubicBezTo>
                  <a:cubicBezTo>
                    <a:pt x="341" y="238"/>
                    <a:pt x="271" y="316"/>
                    <a:pt x="175" y="316"/>
                  </a:cubicBezTo>
                  <a:cubicBezTo>
                    <a:pt x="78" y="316"/>
                    <a:pt x="0" y="238"/>
                    <a:pt x="0" y="142"/>
                  </a:cubicBezTo>
                  <a:cubicBezTo>
                    <a:pt x="0" y="90"/>
                    <a:pt x="23" y="44"/>
                    <a:pt x="58" y="12"/>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Oval 73">
              <a:extLst>
                <a:ext uri="{FF2B5EF4-FFF2-40B4-BE49-F238E27FC236}">
                  <a16:creationId xmlns:a16="http://schemas.microsoft.com/office/drawing/2014/main" id="{2BA9D314-0DBF-41DE-AC25-85A003ABA589}"/>
                </a:ext>
              </a:extLst>
            </p:cNvPr>
            <p:cNvSpPr>
              <a:spLocks noChangeAspect="1" noChangeArrowheads="1"/>
            </p:cNvSpPr>
            <p:nvPr/>
          </p:nvSpPr>
          <p:spPr bwMode="gray">
            <a:xfrm>
              <a:off x="-370989" y="5384196"/>
              <a:ext cx="39754" cy="3861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4">
              <a:extLst>
                <a:ext uri="{FF2B5EF4-FFF2-40B4-BE49-F238E27FC236}">
                  <a16:creationId xmlns:a16="http://schemas.microsoft.com/office/drawing/2014/main" id="{8731585E-7928-443F-83FC-C69220416F2B}"/>
                </a:ext>
              </a:extLst>
            </p:cNvPr>
            <p:cNvSpPr>
              <a:spLocks noChangeAspect="1"/>
            </p:cNvSpPr>
            <p:nvPr/>
          </p:nvSpPr>
          <p:spPr bwMode="gray">
            <a:xfrm>
              <a:off x="-771398" y="5707804"/>
              <a:ext cx="320900" cy="422299"/>
            </a:xfrm>
            <a:custGeom>
              <a:avLst/>
              <a:gdLst>
                <a:gd name="T0" fmla="*/ 221 w 379"/>
                <a:gd name="T1" fmla="*/ 102 h 500"/>
                <a:gd name="T2" fmla="*/ 152 w 379"/>
                <a:gd name="T3" fmla="*/ 33 h 500"/>
                <a:gd name="T4" fmla="*/ 33 w 379"/>
                <a:gd name="T5" fmla="*/ 33 h 500"/>
                <a:gd name="T6" fmla="*/ 33 w 379"/>
                <a:gd name="T7" fmla="*/ 153 h 500"/>
                <a:gd name="T8" fmla="*/ 101 w 379"/>
                <a:gd name="T9" fmla="*/ 221 h 500"/>
                <a:gd name="T10" fmla="*/ 379 w 379"/>
                <a:gd name="T11" fmla="*/ 500 h 500"/>
                <a:gd name="T12" fmla="*/ 379 w 379"/>
                <a:gd name="T13" fmla="*/ 261 h 500"/>
                <a:gd name="T14" fmla="*/ 221 w 379"/>
                <a:gd name="T15" fmla="*/ 102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500">
                  <a:moveTo>
                    <a:pt x="221" y="102"/>
                  </a:moveTo>
                  <a:cubicBezTo>
                    <a:pt x="152" y="33"/>
                    <a:pt x="152" y="33"/>
                    <a:pt x="152" y="33"/>
                  </a:cubicBezTo>
                  <a:cubicBezTo>
                    <a:pt x="119" y="0"/>
                    <a:pt x="66" y="0"/>
                    <a:pt x="33" y="33"/>
                  </a:cubicBezTo>
                  <a:cubicBezTo>
                    <a:pt x="0" y="66"/>
                    <a:pt x="0" y="120"/>
                    <a:pt x="33" y="153"/>
                  </a:cubicBezTo>
                  <a:cubicBezTo>
                    <a:pt x="101" y="221"/>
                    <a:pt x="101" y="221"/>
                    <a:pt x="101" y="221"/>
                  </a:cubicBezTo>
                  <a:cubicBezTo>
                    <a:pt x="101" y="221"/>
                    <a:pt x="278" y="399"/>
                    <a:pt x="379" y="500"/>
                  </a:cubicBezTo>
                  <a:cubicBezTo>
                    <a:pt x="379" y="261"/>
                    <a:pt x="379" y="261"/>
                    <a:pt x="379" y="261"/>
                  </a:cubicBezTo>
                  <a:lnTo>
                    <a:pt x="221" y="102"/>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75">
              <a:extLst>
                <a:ext uri="{FF2B5EF4-FFF2-40B4-BE49-F238E27FC236}">
                  <a16:creationId xmlns:a16="http://schemas.microsoft.com/office/drawing/2014/main" id="{8D446885-6157-4D38-91EB-E2CD01E43583}"/>
                </a:ext>
              </a:extLst>
            </p:cNvPr>
            <p:cNvSpPr>
              <a:spLocks noChangeAspect="1"/>
            </p:cNvSpPr>
            <p:nvPr/>
          </p:nvSpPr>
          <p:spPr bwMode="gray">
            <a:xfrm>
              <a:off x="-450498" y="6130102"/>
              <a:ext cx="15758" cy="24315"/>
            </a:xfrm>
            <a:custGeom>
              <a:avLst/>
              <a:gdLst>
                <a:gd name="T0" fmla="*/ 0 w 19"/>
                <a:gd name="T1" fmla="*/ 29 h 29"/>
                <a:gd name="T2" fmla="*/ 19 w 19"/>
                <a:gd name="T3" fmla="*/ 29 h 29"/>
                <a:gd name="T4" fmla="*/ 19 w 19"/>
                <a:gd name="T5" fmla="*/ 19 h 29"/>
                <a:gd name="T6" fmla="*/ 0 w 19"/>
                <a:gd name="T7" fmla="*/ 0 h 29"/>
                <a:gd name="T8" fmla="*/ 0 w 19"/>
                <a:gd name="T9" fmla="*/ 29 h 29"/>
              </a:gdLst>
              <a:ahLst/>
              <a:cxnLst>
                <a:cxn ang="0">
                  <a:pos x="T0" y="T1"/>
                </a:cxn>
                <a:cxn ang="0">
                  <a:pos x="T2" y="T3"/>
                </a:cxn>
                <a:cxn ang="0">
                  <a:pos x="T4" y="T5"/>
                </a:cxn>
                <a:cxn ang="0">
                  <a:pos x="T6" y="T7"/>
                </a:cxn>
                <a:cxn ang="0">
                  <a:pos x="T8" y="T9"/>
                </a:cxn>
              </a:cxnLst>
              <a:rect l="0" t="0" r="r" b="b"/>
              <a:pathLst>
                <a:path w="19" h="29">
                  <a:moveTo>
                    <a:pt x="0" y="29"/>
                  </a:moveTo>
                  <a:cubicBezTo>
                    <a:pt x="19" y="29"/>
                    <a:pt x="19" y="29"/>
                    <a:pt x="19" y="29"/>
                  </a:cubicBezTo>
                  <a:cubicBezTo>
                    <a:pt x="19" y="19"/>
                    <a:pt x="19" y="19"/>
                    <a:pt x="19" y="19"/>
                  </a:cubicBezTo>
                  <a:cubicBezTo>
                    <a:pt x="13" y="13"/>
                    <a:pt x="7" y="6"/>
                    <a:pt x="0" y="0"/>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76">
              <a:extLst>
                <a:ext uri="{FF2B5EF4-FFF2-40B4-BE49-F238E27FC236}">
                  <a16:creationId xmlns:a16="http://schemas.microsoft.com/office/drawing/2014/main" id="{30ADEC2C-06EC-4696-86A3-731D1DE1C831}"/>
                </a:ext>
              </a:extLst>
            </p:cNvPr>
            <p:cNvSpPr>
              <a:spLocks noChangeAspect="1"/>
            </p:cNvSpPr>
            <p:nvPr/>
          </p:nvSpPr>
          <p:spPr bwMode="gray">
            <a:xfrm>
              <a:off x="-753491" y="5725325"/>
              <a:ext cx="146482" cy="146249"/>
            </a:xfrm>
            <a:custGeom>
              <a:avLst/>
              <a:gdLst>
                <a:gd name="T0" fmla="*/ 80 w 173"/>
                <a:gd name="T1" fmla="*/ 173 h 173"/>
                <a:gd name="T2" fmla="*/ 25 w 173"/>
                <a:gd name="T3" fmla="*/ 118 h 173"/>
                <a:gd name="T4" fmla="*/ 25 w 173"/>
                <a:gd name="T5" fmla="*/ 26 h 173"/>
                <a:gd name="T6" fmla="*/ 117 w 173"/>
                <a:gd name="T7" fmla="*/ 26 h 173"/>
                <a:gd name="T8" fmla="*/ 173 w 173"/>
                <a:gd name="T9" fmla="*/ 81 h 173"/>
                <a:gd name="T10" fmla="*/ 80 w 173"/>
                <a:gd name="T11" fmla="*/ 173 h 173"/>
              </a:gdLst>
              <a:ahLst/>
              <a:cxnLst>
                <a:cxn ang="0">
                  <a:pos x="T0" y="T1"/>
                </a:cxn>
                <a:cxn ang="0">
                  <a:pos x="T2" y="T3"/>
                </a:cxn>
                <a:cxn ang="0">
                  <a:pos x="T4" y="T5"/>
                </a:cxn>
                <a:cxn ang="0">
                  <a:pos x="T6" y="T7"/>
                </a:cxn>
                <a:cxn ang="0">
                  <a:pos x="T8" y="T9"/>
                </a:cxn>
                <a:cxn ang="0">
                  <a:pos x="T10" y="T11"/>
                </a:cxn>
              </a:cxnLst>
              <a:rect l="0" t="0" r="r" b="b"/>
              <a:pathLst>
                <a:path w="173" h="173">
                  <a:moveTo>
                    <a:pt x="80" y="173"/>
                  </a:moveTo>
                  <a:cubicBezTo>
                    <a:pt x="25" y="118"/>
                    <a:pt x="25" y="118"/>
                    <a:pt x="25" y="118"/>
                  </a:cubicBezTo>
                  <a:cubicBezTo>
                    <a:pt x="0" y="93"/>
                    <a:pt x="0" y="51"/>
                    <a:pt x="25" y="26"/>
                  </a:cubicBezTo>
                  <a:cubicBezTo>
                    <a:pt x="51" y="0"/>
                    <a:pt x="92" y="0"/>
                    <a:pt x="117" y="26"/>
                  </a:cubicBezTo>
                  <a:cubicBezTo>
                    <a:pt x="173" y="81"/>
                    <a:pt x="173" y="81"/>
                    <a:pt x="173" y="81"/>
                  </a:cubicBezTo>
                  <a:lnTo>
                    <a:pt x="80" y="173"/>
                  </a:ln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7">
              <a:extLst>
                <a:ext uri="{FF2B5EF4-FFF2-40B4-BE49-F238E27FC236}">
                  <a16:creationId xmlns:a16="http://schemas.microsoft.com/office/drawing/2014/main" id="{E2372FEE-841F-41F2-821D-9CC675E78793}"/>
                </a:ext>
              </a:extLst>
            </p:cNvPr>
            <p:cNvSpPr>
              <a:spLocks noChangeAspect="1"/>
            </p:cNvSpPr>
            <p:nvPr/>
          </p:nvSpPr>
          <p:spPr bwMode="gray">
            <a:xfrm>
              <a:off x="-745254" y="5615549"/>
              <a:ext cx="651470" cy="689409"/>
            </a:xfrm>
            <a:custGeom>
              <a:avLst/>
              <a:gdLst>
                <a:gd name="T0" fmla="*/ 568 w 770"/>
                <a:gd name="T1" fmla="*/ 0 h 816"/>
                <a:gd name="T2" fmla="*/ 367 w 770"/>
                <a:gd name="T3" fmla="*/ 182 h 816"/>
                <a:gd name="T4" fmla="*/ 367 w 770"/>
                <a:gd name="T5" fmla="*/ 628 h 816"/>
                <a:gd name="T6" fmla="*/ 492 w 770"/>
                <a:gd name="T7" fmla="*/ 628 h 816"/>
                <a:gd name="T8" fmla="*/ 584 w 770"/>
                <a:gd name="T9" fmla="*/ 209 h 816"/>
                <a:gd name="T10" fmla="*/ 596 w 770"/>
                <a:gd name="T11" fmla="*/ 201 h 816"/>
                <a:gd name="T12" fmla="*/ 603 w 770"/>
                <a:gd name="T13" fmla="*/ 213 h 816"/>
                <a:gd name="T14" fmla="*/ 508 w 770"/>
                <a:gd name="T15" fmla="*/ 647 h 816"/>
                <a:gd name="T16" fmla="*/ 85 w 770"/>
                <a:gd name="T17" fmla="*/ 647 h 816"/>
                <a:gd name="T18" fmla="*/ 0 w 770"/>
                <a:gd name="T19" fmla="*/ 731 h 816"/>
                <a:gd name="T20" fmla="*/ 85 w 770"/>
                <a:gd name="T21" fmla="*/ 816 h 816"/>
                <a:gd name="T22" fmla="*/ 182 w 770"/>
                <a:gd name="T23" fmla="*/ 816 h 816"/>
                <a:gd name="T24" fmla="*/ 640 w 770"/>
                <a:gd name="T25" fmla="*/ 816 h 816"/>
                <a:gd name="T26" fmla="*/ 770 w 770"/>
                <a:gd name="T27" fmla="*/ 216 h 816"/>
                <a:gd name="T28" fmla="*/ 770 w 770"/>
                <a:gd name="T29" fmla="*/ 201 h 816"/>
                <a:gd name="T30" fmla="*/ 568 w 770"/>
                <a:gd name="T3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0" h="816">
                  <a:moveTo>
                    <a:pt x="568" y="0"/>
                  </a:moveTo>
                  <a:cubicBezTo>
                    <a:pt x="457" y="0"/>
                    <a:pt x="367" y="90"/>
                    <a:pt x="367" y="182"/>
                  </a:cubicBezTo>
                  <a:cubicBezTo>
                    <a:pt x="367" y="628"/>
                    <a:pt x="367" y="628"/>
                    <a:pt x="367" y="628"/>
                  </a:cubicBezTo>
                  <a:cubicBezTo>
                    <a:pt x="492" y="628"/>
                    <a:pt x="492" y="628"/>
                    <a:pt x="492" y="628"/>
                  </a:cubicBezTo>
                  <a:cubicBezTo>
                    <a:pt x="495" y="613"/>
                    <a:pt x="584" y="209"/>
                    <a:pt x="584" y="209"/>
                  </a:cubicBezTo>
                  <a:cubicBezTo>
                    <a:pt x="585" y="203"/>
                    <a:pt x="591" y="200"/>
                    <a:pt x="596" y="201"/>
                  </a:cubicBezTo>
                  <a:cubicBezTo>
                    <a:pt x="601" y="202"/>
                    <a:pt x="604" y="208"/>
                    <a:pt x="603" y="213"/>
                  </a:cubicBezTo>
                  <a:cubicBezTo>
                    <a:pt x="508" y="647"/>
                    <a:pt x="508" y="647"/>
                    <a:pt x="508" y="647"/>
                  </a:cubicBezTo>
                  <a:cubicBezTo>
                    <a:pt x="85" y="647"/>
                    <a:pt x="85" y="647"/>
                    <a:pt x="85" y="647"/>
                  </a:cubicBezTo>
                  <a:cubicBezTo>
                    <a:pt x="38" y="647"/>
                    <a:pt x="0" y="685"/>
                    <a:pt x="0" y="731"/>
                  </a:cubicBezTo>
                  <a:cubicBezTo>
                    <a:pt x="0" y="778"/>
                    <a:pt x="38" y="816"/>
                    <a:pt x="85" y="816"/>
                  </a:cubicBezTo>
                  <a:cubicBezTo>
                    <a:pt x="182" y="816"/>
                    <a:pt x="182" y="816"/>
                    <a:pt x="182" y="816"/>
                  </a:cubicBezTo>
                  <a:cubicBezTo>
                    <a:pt x="182" y="816"/>
                    <a:pt x="625" y="816"/>
                    <a:pt x="640" y="816"/>
                  </a:cubicBezTo>
                  <a:cubicBezTo>
                    <a:pt x="643" y="802"/>
                    <a:pt x="757" y="274"/>
                    <a:pt x="770" y="216"/>
                  </a:cubicBezTo>
                  <a:cubicBezTo>
                    <a:pt x="770" y="201"/>
                    <a:pt x="770" y="201"/>
                    <a:pt x="770" y="201"/>
                  </a:cubicBezTo>
                  <a:cubicBezTo>
                    <a:pt x="770" y="90"/>
                    <a:pt x="680" y="0"/>
                    <a:pt x="568"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78">
              <a:extLst>
                <a:ext uri="{FF2B5EF4-FFF2-40B4-BE49-F238E27FC236}">
                  <a16:creationId xmlns:a16="http://schemas.microsoft.com/office/drawing/2014/main" id="{80362E78-5CC1-4F5D-985A-E0C005524253}"/>
                </a:ext>
              </a:extLst>
            </p:cNvPr>
            <p:cNvSpPr>
              <a:spLocks noChangeAspect="1"/>
            </p:cNvSpPr>
            <p:nvPr/>
          </p:nvSpPr>
          <p:spPr bwMode="gray">
            <a:xfrm>
              <a:off x="-729137" y="6178018"/>
              <a:ext cx="122128" cy="110849"/>
            </a:xfrm>
            <a:custGeom>
              <a:avLst/>
              <a:gdLst>
                <a:gd name="T0" fmla="*/ 66 w 144"/>
                <a:gd name="T1" fmla="*/ 0 h 131"/>
                <a:gd name="T2" fmla="*/ 144 w 144"/>
                <a:gd name="T3" fmla="*/ 0 h 131"/>
                <a:gd name="T4" fmla="*/ 144 w 144"/>
                <a:gd name="T5" fmla="*/ 131 h 131"/>
                <a:gd name="T6" fmla="*/ 66 w 144"/>
                <a:gd name="T7" fmla="*/ 131 h 131"/>
                <a:gd name="T8" fmla="*/ 0 w 144"/>
                <a:gd name="T9" fmla="*/ 65 h 131"/>
                <a:gd name="T10" fmla="*/ 66 w 144"/>
                <a:gd name="T11" fmla="*/ 0 h 131"/>
              </a:gdLst>
              <a:ahLst/>
              <a:cxnLst>
                <a:cxn ang="0">
                  <a:pos x="T0" y="T1"/>
                </a:cxn>
                <a:cxn ang="0">
                  <a:pos x="T2" y="T3"/>
                </a:cxn>
                <a:cxn ang="0">
                  <a:pos x="T4" y="T5"/>
                </a:cxn>
                <a:cxn ang="0">
                  <a:pos x="T6" y="T7"/>
                </a:cxn>
                <a:cxn ang="0">
                  <a:pos x="T8" y="T9"/>
                </a:cxn>
                <a:cxn ang="0">
                  <a:pos x="T10" y="T11"/>
                </a:cxn>
              </a:cxnLst>
              <a:rect l="0" t="0" r="r" b="b"/>
              <a:pathLst>
                <a:path w="144" h="131">
                  <a:moveTo>
                    <a:pt x="66" y="0"/>
                  </a:moveTo>
                  <a:cubicBezTo>
                    <a:pt x="144" y="0"/>
                    <a:pt x="144" y="0"/>
                    <a:pt x="144" y="0"/>
                  </a:cubicBezTo>
                  <a:cubicBezTo>
                    <a:pt x="144" y="131"/>
                    <a:pt x="144" y="131"/>
                    <a:pt x="144" y="131"/>
                  </a:cubicBezTo>
                  <a:cubicBezTo>
                    <a:pt x="66" y="131"/>
                    <a:pt x="66" y="131"/>
                    <a:pt x="66" y="131"/>
                  </a:cubicBezTo>
                  <a:cubicBezTo>
                    <a:pt x="30" y="131"/>
                    <a:pt x="0" y="101"/>
                    <a:pt x="0" y="65"/>
                  </a:cubicBezTo>
                  <a:cubicBezTo>
                    <a:pt x="0" y="29"/>
                    <a:pt x="30" y="0"/>
                    <a:pt x="66" y="0"/>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Oval 79">
              <a:extLst>
                <a:ext uri="{FF2B5EF4-FFF2-40B4-BE49-F238E27FC236}">
                  <a16:creationId xmlns:a16="http://schemas.microsoft.com/office/drawing/2014/main" id="{07DE3CDE-F4A8-41EF-AF6C-D67559D27DA4}"/>
                </a:ext>
              </a:extLst>
            </p:cNvPr>
            <p:cNvSpPr>
              <a:spLocks noChangeAspect="1" noChangeArrowheads="1"/>
            </p:cNvSpPr>
            <p:nvPr/>
          </p:nvSpPr>
          <p:spPr bwMode="gray">
            <a:xfrm>
              <a:off x="-417549" y="5965259"/>
              <a:ext cx="36173" cy="35400"/>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Oval 80">
              <a:extLst>
                <a:ext uri="{FF2B5EF4-FFF2-40B4-BE49-F238E27FC236}">
                  <a16:creationId xmlns:a16="http://schemas.microsoft.com/office/drawing/2014/main" id="{3BACA5E3-62DC-4238-BAA1-175CED3737E2}"/>
                </a:ext>
              </a:extLst>
            </p:cNvPr>
            <p:cNvSpPr>
              <a:spLocks noChangeAspect="1" noChangeArrowheads="1"/>
            </p:cNvSpPr>
            <p:nvPr/>
          </p:nvSpPr>
          <p:spPr bwMode="gray">
            <a:xfrm>
              <a:off x="-417549" y="6088623"/>
              <a:ext cx="36173" cy="36473"/>
            </a:xfrm>
            <a:prstGeom prst="ellipse">
              <a:avLst/>
            </a:pr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81">
              <a:extLst>
                <a:ext uri="{FF2B5EF4-FFF2-40B4-BE49-F238E27FC236}">
                  <a16:creationId xmlns:a16="http://schemas.microsoft.com/office/drawing/2014/main" id="{37310F94-35EC-4E83-AD3D-DA24B5E4E81B}"/>
                </a:ext>
              </a:extLst>
            </p:cNvPr>
            <p:cNvSpPr>
              <a:spLocks noChangeAspect="1"/>
            </p:cNvSpPr>
            <p:nvPr/>
          </p:nvSpPr>
          <p:spPr bwMode="gray">
            <a:xfrm>
              <a:off x="-415042" y="5633428"/>
              <a:ext cx="140394" cy="273547"/>
            </a:xfrm>
            <a:custGeom>
              <a:avLst/>
              <a:gdLst>
                <a:gd name="T0" fmla="*/ 57 w 166"/>
                <a:gd name="T1" fmla="*/ 51 h 324"/>
                <a:gd name="T2" fmla="*/ 52 w 166"/>
                <a:gd name="T3" fmla="*/ 56 h 324"/>
                <a:gd name="T4" fmla="*/ 47 w 166"/>
                <a:gd name="T5" fmla="*/ 61 h 324"/>
                <a:gd name="T6" fmla="*/ 41 w 166"/>
                <a:gd name="T7" fmla="*/ 68 h 324"/>
                <a:gd name="T8" fmla="*/ 35 w 166"/>
                <a:gd name="T9" fmla="*/ 75 h 324"/>
                <a:gd name="T10" fmla="*/ 31 w 166"/>
                <a:gd name="T11" fmla="*/ 81 h 324"/>
                <a:gd name="T12" fmla="*/ 26 w 166"/>
                <a:gd name="T13" fmla="*/ 89 h 324"/>
                <a:gd name="T14" fmla="*/ 22 w 166"/>
                <a:gd name="T15" fmla="*/ 95 h 324"/>
                <a:gd name="T16" fmla="*/ 17 w 166"/>
                <a:gd name="T17" fmla="*/ 105 h 324"/>
                <a:gd name="T18" fmla="*/ 15 w 166"/>
                <a:gd name="T19" fmla="*/ 111 h 324"/>
                <a:gd name="T20" fmla="*/ 11 w 166"/>
                <a:gd name="T21" fmla="*/ 121 h 324"/>
                <a:gd name="T22" fmla="*/ 9 w 166"/>
                <a:gd name="T23" fmla="*/ 127 h 324"/>
                <a:gd name="T24" fmla="*/ 6 w 166"/>
                <a:gd name="T25" fmla="*/ 138 h 324"/>
                <a:gd name="T26" fmla="*/ 4 w 166"/>
                <a:gd name="T27" fmla="*/ 144 h 324"/>
                <a:gd name="T28" fmla="*/ 2 w 166"/>
                <a:gd name="T29" fmla="*/ 156 h 324"/>
                <a:gd name="T30" fmla="*/ 1 w 166"/>
                <a:gd name="T31" fmla="*/ 162 h 324"/>
                <a:gd name="T32" fmla="*/ 0 w 166"/>
                <a:gd name="T33" fmla="*/ 180 h 324"/>
                <a:gd name="T34" fmla="*/ 0 w 166"/>
                <a:gd name="T35" fmla="*/ 324 h 324"/>
                <a:gd name="T36" fmla="*/ 97 w 166"/>
                <a:gd name="T37" fmla="*/ 244 h 324"/>
                <a:gd name="T38" fmla="*/ 166 w 166"/>
                <a:gd name="T39" fmla="*/ 0 h 324"/>
                <a:gd name="T40" fmla="*/ 57 w 166"/>
                <a:gd name="T41" fmla="*/ 5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324">
                  <a:moveTo>
                    <a:pt x="57" y="51"/>
                  </a:moveTo>
                  <a:cubicBezTo>
                    <a:pt x="55" y="53"/>
                    <a:pt x="53" y="54"/>
                    <a:pt x="52" y="56"/>
                  </a:cubicBezTo>
                  <a:cubicBezTo>
                    <a:pt x="50" y="58"/>
                    <a:pt x="48" y="59"/>
                    <a:pt x="47" y="61"/>
                  </a:cubicBezTo>
                  <a:cubicBezTo>
                    <a:pt x="45" y="63"/>
                    <a:pt x="43" y="66"/>
                    <a:pt x="41" y="68"/>
                  </a:cubicBezTo>
                  <a:cubicBezTo>
                    <a:pt x="39" y="70"/>
                    <a:pt x="37" y="72"/>
                    <a:pt x="35" y="75"/>
                  </a:cubicBezTo>
                  <a:cubicBezTo>
                    <a:pt x="34" y="77"/>
                    <a:pt x="32" y="79"/>
                    <a:pt x="31" y="81"/>
                  </a:cubicBezTo>
                  <a:cubicBezTo>
                    <a:pt x="29" y="84"/>
                    <a:pt x="27" y="87"/>
                    <a:pt x="26" y="89"/>
                  </a:cubicBezTo>
                  <a:cubicBezTo>
                    <a:pt x="24" y="91"/>
                    <a:pt x="23" y="93"/>
                    <a:pt x="22" y="95"/>
                  </a:cubicBezTo>
                  <a:cubicBezTo>
                    <a:pt x="20" y="99"/>
                    <a:pt x="19" y="102"/>
                    <a:pt x="17" y="105"/>
                  </a:cubicBezTo>
                  <a:cubicBezTo>
                    <a:pt x="16" y="107"/>
                    <a:pt x="15" y="109"/>
                    <a:pt x="15" y="111"/>
                  </a:cubicBezTo>
                  <a:cubicBezTo>
                    <a:pt x="13" y="114"/>
                    <a:pt x="12" y="118"/>
                    <a:pt x="11" y="121"/>
                  </a:cubicBezTo>
                  <a:cubicBezTo>
                    <a:pt x="10" y="123"/>
                    <a:pt x="9" y="125"/>
                    <a:pt x="9" y="127"/>
                  </a:cubicBezTo>
                  <a:cubicBezTo>
                    <a:pt x="7" y="131"/>
                    <a:pt x="6" y="134"/>
                    <a:pt x="6" y="138"/>
                  </a:cubicBezTo>
                  <a:cubicBezTo>
                    <a:pt x="5" y="140"/>
                    <a:pt x="4" y="142"/>
                    <a:pt x="4" y="144"/>
                  </a:cubicBezTo>
                  <a:cubicBezTo>
                    <a:pt x="3" y="148"/>
                    <a:pt x="3" y="152"/>
                    <a:pt x="2" y="156"/>
                  </a:cubicBezTo>
                  <a:cubicBezTo>
                    <a:pt x="2" y="158"/>
                    <a:pt x="2" y="160"/>
                    <a:pt x="1" y="162"/>
                  </a:cubicBezTo>
                  <a:cubicBezTo>
                    <a:pt x="1" y="168"/>
                    <a:pt x="0" y="174"/>
                    <a:pt x="0" y="180"/>
                  </a:cubicBezTo>
                  <a:cubicBezTo>
                    <a:pt x="0" y="324"/>
                    <a:pt x="0" y="324"/>
                    <a:pt x="0" y="324"/>
                  </a:cubicBezTo>
                  <a:cubicBezTo>
                    <a:pt x="97" y="244"/>
                    <a:pt x="97" y="244"/>
                    <a:pt x="97" y="244"/>
                  </a:cubicBezTo>
                  <a:cubicBezTo>
                    <a:pt x="166" y="0"/>
                    <a:pt x="166" y="0"/>
                    <a:pt x="166" y="0"/>
                  </a:cubicBezTo>
                  <a:cubicBezTo>
                    <a:pt x="124" y="5"/>
                    <a:pt x="86" y="24"/>
                    <a:pt x="57" y="51"/>
                  </a:cubicBezTo>
                  <a:close/>
                </a:path>
              </a:pathLst>
            </a:custGeom>
            <a:solidFill>
              <a:srgbClr val="E9E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82">
              <a:extLst>
                <a:ext uri="{FF2B5EF4-FFF2-40B4-BE49-F238E27FC236}">
                  <a16:creationId xmlns:a16="http://schemas.microsoft.com/office/drawing/2014/main" id="{F539D18A-2BED-46BD-8467-F9C7548E921A}"/>
                </a:ext>
              </a:extLst>
            </p:cNvPr>
            <p:cNvSpPr>
              <a:spLocks noChangeAspect="1"/>
            </p:cNvSpPr>
            <p:nvPr/>
          </p:nvSpPr>
          <p:spPr bwMode="gray">
            <a:xfrm>
              <a:off x="-415042" y="5673834"/>
              <a:ext cx="50499" cy="233140"/>
            </a:xfrm>
            <a:custGeom>
              <a:avLst/>
              <a:gdLst>
                <a:gd name="T0" fmla="*/ 57 w 60"/>
                <a:gd name="T1" fmla="*/ 3 h 276"/>
                <a:gd name="T2" fmla="*/ 52 w 60"/>
                <a:gd name="T3" fmla="*/ 8 h 276"/>
                <a:gd name="T4" fmla="*/ 47 w 60"/>
                <a:gd name="T5" fmla="*/ 13 h 276"/>
                <a:gd name="T6" fmla="*/ 41 w 60"/>
                <a:gd name="T7" fmla="*/ 20 h 276"/>
                <a:gd name="T8" fmla="*/ 35 w 60"/>
                <a:gd name="T9" fmla="*/ 27 h 276"/>
                <a:gd name="T10" fmla="*/ 31 w 60"/>
                <a:gd name="T11" fmla="*/ 33 h 276"/>
                <a:gd name="T12" fmla="*/ 26 w 60"/>
                <a:gd name="T13" fmla="*/ 41 h 276"/>
                <a:gd name="T14" fmla="*/ 22 w 60"/>
                <a:gd name="T15" fmla="*/ 47 h 276"/>
                <a:gd name="T16" fmla="*/ 17 w 60"/>
                <a:gd name="T17" fmla="*/ 57 h 276"/>
                <a:gd name="T18" fmla="*/ 15 w 60"/>
                <a:gd name="T19" fmla="*/ 63 h 276"/>
                <a:gd name="T20" fmla="*/ 11 w 60"/>
                <a:gd name="T21" fmla="*/ 73 h 276"/>
                <a:gd name="T22" fmla="*/ 9 w 60"/>
                <a:gd name="T23" fmla="*/ 79 h 276"/>
                <a:gd name="T24" fmla="*/ 6 w 60"/>
                <a:gd name="T25" fmla="*/ 90 h 276"/>
                <a:gd name="T26" fmla="*/ 4 w 60"/>
                <a:gd name="T27" fmla="*/ 96 h 276"/>
                <a:gd name="T28" fmla="*/ 2 w 60"/>
                <a:gd name="T29" fmla="*/ 108 h 276"/>
                <a:gd name="T30" fmla="*/ 1 w 60"/>
                <a:gd name="T31" fmla="*/ 114 h 276"/>
                <a:gd name="T32" fmla="*/ 0 w 60"/>
                <a:gd name="T33" fmla="*/ 132 h 276"/>
                <a:gd name="T34" fmla="*/ 0 w 60"/>
                <a:gd name="T35" fmla="*/ 276 h 276"/>
                <a:gd name="T36" fmla="*/ 60 w 60"/>
                <a:gd name="T37" fmla="*/ 227 h 276"/>
                <a:gd name="T38" fmla="*/ 60 w 60"/>
                <a:gd name="T39" fmla="*/ 0 h 276"/>
                <a:gd name="T40" fmla="*/ 57 w 60"/>
                <a:gd name="T41" fmla="*/ 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76">
                  <a:moveTo>
                    <a:pt x="57" y="3"/>
                  </a:moveTo>
                  <a:cubicBezTo>
                    <a:pt x="55" y="5"/>
                    <a:pt x="53" y="6"/>
                    <a:pt x="52" y="8"/>
                  </a:cubicBezTo>
                  <a:cubicBezTo>
                    <a:pt x="50" y="10"/>
                    <a:pt x="48" y="11"/>
                    <a:pt x="47" y="13"/>
                  </a:cubicBezTo>
                  <a:cubicBezTo>
                    <a:pt x="45" y="15"/>
                    <a:pt x="43" y="18"/>
                    <a:pt x="41" y="20"/>
                  </a:cubicBezTo>
                  <a:cubicBezTo>
                    <a:pt x="39" y="22"/>
                    <a:pt x="37" y="24"/>
                    <a:pt x="35" y="27"/>
                  </a:cubicBezTo>
                  <a:cubicBezTo>
                    <a:pt x="34" y="29"/>
                    <a:pt x="32" y="31"/>
                    <a:pt x="31" y="33"/>
                  </a:cubicBezTo>
                  <a:cubicBezTo>
                    <a:pt x="29" y="36"/>
                    <a:pt x="27" y="39"/>
                    <a:pt x="26" y="41"/>
                  </a:cubicBezTo>
                  <a:cubicBezTo>
                    <a:pt x="24" y="43"/>
                    <a:pt x="23" y="45"/>
                    <a:pt x="22" y="47"/>
                  </a:cubicBezTo>
                  <a:cubicBezTo>
                    <a:pt x="20" y="51"/>
                    <a:pt x="19" y="54"/>
                    <a:pt x="17" y="57"/>
                  </a:cubicBezTo>
                  <a:cubicBezTo>
                    <a:pt x="16" y="59"/>
                    <a:pt x="15" y="61"/>
                    <a:pt x="15" y="63"/>
                  </a:cubicBezTo>
                  <a:cubicBezTo>
                    <a:pt x="13" y="66"/>
                    <a:pt x="12" y="70"/>
                    <a:pt x="11" y="73"/>
                  </a:cubicBezTo>
                  <a:cubicBezTo>
                    <a:pt x="10" y="75"/>
                    <a:pt x="9" y="77"/>
                    <a:pt x="9" y="79"/>
                  </a:cubicBezTo>
                  <a:cubicBezTo>
                    <a:pt x="7" y="83"/>
                    <a:pt x="6" y="86"/>
                    <a:pt x="6" y="90"/>
                  </a:cubicBezTo>
                  <a:cubicBezTo>
                    <a:pt x="5" y="92"/>
                    <a:pt x="4" y="94"/>
                    <a:pt x="4" y="96"/>
                  </a:cubicBezTo>
                  <a:cubicBezTo>
                    <a:pt x="3" y="100"/>
                    <a:pt x="3" y="104"/>
                    <a:pt x="2" y="108"/>
                  </a:cubicBezTo>
                  <a:cubicBezTo>
                    <a:pt x="2" y="110"/>
                    <a:pt x="2" y="112"/>
                    <a:pt x="1" y="114"/>
                  </a:cubicBezTo>
                  <a:cubicBezTo>
                    <a:pt x="1" y="120"/>
                    <a:pt x="0" y="126"/>
                    <a:pt x="0" y="132"/>
                  </a:cubicBezTo>
                  <a:cubicBezTo>
                    <a:pt x="0" y="276"/>
                    <a:pt x="0" y="276"/>
                    <a:pt x="0" y="276"/>
                  </a:cubicBezTo>
                  <a:cubicBezTo>
                    <a:pt x="60" y="227"/>
                    <a:pt x="60" y="227"/>
                    <a:pt x="60" y="227"/>
                  </a:cubicBezTo>
                  <a:cubicBezTo>
                    <a:pt x="60" y="0"/>
                    <a:pt x="60" y="0"/>
                    <a:pt x="60" y="0"/>
                  </a:cubicBezTo>
                  <a:cubicBezTo>
                    <a:pt x="59" y="1"/>
                    <a:pt x="58" y="2"/>
                    <a:pt x="57" y="3"/>
                  </a:cubicBezTo>
                  <a:close/>
                </a:path>
              </a:pathLst>
            </a:custGeom>
            <a:solidFill>
              <a:srgbClr val="96A8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a:extLst>
                <a:ext uri="{FF2B5EF4-FFF2-40B4-BE49-F238E27FC236}">
                  <a16:creationId xmlns:a16="http://schemas.microsoft.com/office/drawing/2014/main" id="{12C23A7A-9645-40E5-B54B-1F912DADAF07}"/>
                </a:ext>
              </a:extLst>
            </p:cNvPr>
            <p:cNvPicPr>
              <a:picLocks noChangeAspect="1"/>
            </p:cNvPicPr>
            <p:nvPr/>
          </p:nvPicPr>
          <p:blipFill rotWithShape="1">
            <a:blip r:embed="rId3"/>
            <a:srcRect l="14868" t="-1660" r="67214" b="74663"/>
            <a:stretch/>
          </p:blipFill>
          <p:spPr>
            <a:xfrm>
              <a:off x="-2364933" y="5181256"/>
              <a:ext cx="506570" cy="431398"/>
            </a:xfrm>
            <a:prstGeom prst="rect">
              <a:avLst/>
            </a:prstGeom>
          </p:spPr>
        </p:pic>
        <p:sp>
          <p:nvSpPr>
            <p:cNvPr id="170" name="Freeform 83">
              <a:extLst>
                <a:ext uri="{FF2B5EF4-FFF2-40B4-BE49-F238E27FC236}">
                  <a16:creationId xmlns:a16="http://schemas.microsoft.com/office/drawing/2014/main" id="{781B2D87-ACB7-4E01-91D5-A5FD266A8223}"/>
                </a:ext>
              </a:extLst>
            </p:cNvPr>
            <p:cNvSpPr>
              <a:spLocks/>
            </p:cNvSpPr>
            <p:nvPr/>
          </p:nvSpPr>
          <p:spPr bwMode="auto">
            <a:xfrm>
              <a:off x="-2025830" y="5594446"/>
              <a:ext cx="74788" cy="118425"/>
            </a:xfrm>
            <a:custGeom>
              <a:avLst/>
              <a:gdLst>
                <a:gd name="T0" fmla="*/ 50 w 50"/>
                <a:gd name="T1" fmla="*/ 55 h 81"/>
                <a:gd name="T2" fmla="*/ 5 w 50"/>
                <a:gd name="T3" fmla="*/ 3 h 81"/>
                <a:gd name="T4" fmla="*/ 5 w 50"/>
                <a:gd name="T5" fmla="*/ 0 h 81"/>
                <a:gd name="T6" fmla="*/ 0 w 50"/>
                <a:gd name="T7" fmla="*/ 81 h 81"/>
                <a:gd name="T8" fmla="*/ 50 w 50"/>
                <a:gd name="T9" fmla="*/ 55 h 81"/>
                <a:gd name="T10" fmla="*/ 50 w 50"/>
                <a:gd name="T11" fmla="*/ 55 h 81"/>
              </a:gdLst>
              <a:ahLst/>
              <a:cxnLst>
                <a:cxn ang="0">
                  <a:pos x="T0" y="T1"/>
                </a:cxn>
                <a:cxn ang="0">
                  <a:pos x="T2" y="T3"/>
                </a:cxn>
                <a:cxn ang="0">
                  <a:pos x="T4" y="T5"/>
                </a:cxn>
                <a:cxn ang="0">
                  <a:pos x="T6" y="T7"/>
                </a:cxn>
                <a:cxn ang="0">
                  <a:pos x="T8" y="T9"/>
                </a:cxn>
                <a:cxn ang="0">
                  <a:pos x="T10" y="T11"/>
                </a:cxn>
              </a:cxnLst>
              <a:rect l="0" t="0" r="r" b="b"/>
              <a:pathLst>
                <a:path w="50" h="81">
                  <a:moveTo>
                    <a:pt x="50" y="55"/>
                  </a:moveTo>
                  <a:lnTo>
                    <a:pt x="5" y="3"/>
                  </a:lnTo>
                  <a:lnTo>
                    <a:pt x="5" y="0"/>
                  </a:lnTo>
                  <a:lnTo>
                    <a:pt x="0" y="81"/>
                  </a:lnTo>
                  <a:lnTo>
                    <a:pt x="50" y="55"/>
                  </a:lnTo>
                  <a:lnTo>
                    <a:pt x="50" y="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76504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DE9995C-1DB1-4CF0-88EA-26C2CFB43C69}"/>
              </a:ext>
            </a:extLst>
          </p:cNvPr>
          <p:cNvSpPr/>
          <p:nvPr/>
        </p:nvSpPr>
        <p:spPr>
          <a:xfrm>
            <a:off x="449313" y="915294"/>
            <a:ext cx="9001000" cy="5627741"/>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540000" rIns="108000" bIns="108000" numCol="1" spcCol="0" rtlCol="0" fromWordArt="0" anchor="t" anchorCtr="0" forceAA="0" compatLnSpc="1">
            <a:prstTxWarp prst="textNoShape">
              <a:avLst/>
            </a:prstTxWarp>
            <a:noAutofit/>
          </a:bodyPr>
          <a:lstStyle/>
          <a:p>
            <a:pPr marL="342900" lvl="0" indent="-342900">
              <a:buFont typeface="Wingdings" panose="05000000000000000000" pitchFamily="2" charset="2"/>
              <a:buChar char="l"/>
            </a:pPr>
            <a:endParaRPr lang="ja-JP" altLang="en-US" sz="1800" dirty="0">
              <a:solidFill>
                <a:srgbClr val="000000"/>
              </a:solidFill>
              <a:latin typeface="游ゴシック" panose="020B0400000000000000" pitchFamily="50" charset="-128"/>
              <a:ea typeface="游ゴシック" panose="020B0400000000000000" pitchFamily="50" charset="-128"/>
            </a:endParaRPr>
          </a:p>
        </p:txBody>
      </p:sp>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sz="1800"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1A2DB29-3E1C-4132-9C1E-06BD790D49FA}"/>
              </a:ext>
            </a:extLst>
          </p:cNvPr>
          <p:cNvSpPr txBox="1">
            <a:spLocks/>
          </p:cNvSpPr>
          <p:nvPr/>
        </p:nvSpPr>
        <p:spPr>
          <a:xfrm>
            <a:off x="560387" y="1070824"/>
            <a:ext cx="2736429"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相談シートのご案内</a:t>
            </a:r>
          </a:p>
        </p:txBody>
      </p:sp>
      <p:sp>
        <p:nvSpPr>
          <p:cNvPr id="17" name="吹き出し: 角を丸めた四角形 16">
            <a:extLst>
              <a:ext uri="{FF2B5EF4-FFF2-40B4-BE49-F238E27FC236}">
                <a16:creationId xmlns:a16="http://schemas.microsoft.com/office/drawing/2014/main" id="{38BAFB83-932F-4BE3-AF60-42B0FEF3B2E8}"/>
              </a:ext>
            </a:extLst>
          </p:cNvPr>
          <p:cNvSpPr/>
          <p:nvPr/>
        </p:nvSpPr>
        <p:spPr>
          <a:xfrm>
            <a:off x="587283" y="4685167"/>
            <a:ext cx="7076960" cy="1530216"/>
          </a:xfrm>
          <a:prstGeom prst="wedgeRoundRectCallout">
            <a:avLst>
              <a:gd name="adj1" fmla="val 53522"/>
              <a:gd name="adj2" fmla="val -23701"/>
              <a:gd name="adj3" fmla="val 16667"/>
            </a:avLst>
          </a:prstGeom>
          <a:solidFill>
            <a:srgbClr val="E5F3F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ja-JP" altLang="en-US" sz="1800" dirty="0">
                <a:solidFill>
                  <a:schemeClr val="tx1"/>
                </a:solidFill>
                <a:latin typeface="游ゴシック" panose="020B0400000000000000" pitchFamily="50" charset="-128"/>
                <a:ea typeface="游ゴシック" panose="020B0400000000000000" pitchFamily="50" charset="-128"/>
              </a:rPr>
              <a:t>後の報告・相談にも関わりますので、ハラスメントを受けたと少しでも感じた時点で、いつ、どこで、誰から、どのような言動を受けたか等、当日中にメモしましょう。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dirty="0">
                <a:solidFill>
                  <a:schemeClr val="tx1"/>
                </a:solidFill>
                <a:latin typeface="游ゴシック" panose="020B0400000000000000" pitchFamily="50" charset="-128"/>
                <a:ea typeface="游ゴシック" panose="020B0400000000000000" pitchFamily="50" charset="-128"/>
              </a:rPr>
              <a:t>当日中にメモができない場合も、忘れないうちになるべく早くメモをしてください。</a:t>
            </a:r>
          </a:p>
        </p:txBody>
      </p:sp>
      <p:sp>
        <p:nvSpPr>
          <p:cNvPr id="19" name="コンテンツ プレースホルダー 2">
            <a:extLst>
              <a:ext uri="{FF2B5EF4-FFF2-40B4-BE49-F238E27FC236}">
                <a16:creationId xmlns:a16="http://schemas.microsoft.com/office/drawing/2014/main" id="{08657A0F-B984-48F1-9619-A59C5AF3E1C0}"/>
              </a:ext>
            </a:extLst>
          </p:cNvPr>
          <p:cNvSpPr txBox="1">
            <a:spLocks/>
          </p:cNvSpPr>
          <p:nvPr/>
        </p:nvSpPr>
        <p:spPr>
          <a:xfrm>
            <a:off x="563241" y="1596712"/>
            <a:ext cx="5757911" cy="24083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
            <a:r>
              <a:rPr lang="ja-JP" altLang="en-US" sz="1800" dirty="0">
                <a:latin typeface="游ゴシック" panose="020B0400000000000000" pitchFamily="50" charset="-128"/>
                <a:ea typeface="游ゴシック" panose="020B0400000000000000" pitchFamily="50" charset="-128"/>
              </a:rPr>
              <a:t>「相談シート」を作成しました。</a:t>
            </a:r>
            <a:endParaRPr lang="en-US" altLang="ja-JP" sz="1800" dirty="0">
              <a:latin typeface="游ゴシック" panose="020B0400000000000000" pitchFamily="50" charset="-128"/>
              <a:ea typeface="游ゴシック" panose="020B0400000000000000" pitchFamily="50" charset="-128"/>
            </a:endParaRPr>
          </a:p>
          <a:p>
            <a:pPr marL="19050"/>
            <a:r>
              <a:rPr lang="ja-JP" altLang="en-US" sz="1800" dirty="0">
                <a:latin typeface="游ゴシック" panose="020B0400000000000000" pitchFamily="50" charset="-128"/>
                <a:ea typeface="游ゴシック" panose="020B0400000000000000" pitchFamily="50" charset="-128"/>
              </a:rPr>
              <a:t>上長または施設・事業所の相談窓口への相談の際に、活用ください。</a:t>
            </a:r>
            <a:endParaRPr lang="en-US" altLang="ja-JP" sz="1800" dirty="0">
              <a:latin typeface="游ゴシック" panose="020B0400000000000000" pitchFamily="50" charset="-128"/>
              <a:ea typeface="游ゴシック" panose="020B0400000000000000" pitchFamily="50" charset="-128"/>
            </a:endParaRPr>
          </a:p>
          <a:p>
            <a:pPr marL="271463" indent="-252413"/>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相談をする際のあくまで補助的なシートです。シートの記入や提出をしなくても相談できます。</a:t>
            </a:r>
            <a:endParaRPr lang="en-US" altLang="ja-JP" sz="1800" dirty="0">
              <a:latin typeface="游ゴシック" panose="020B0400000000000000" pitchFamily="50" charset="-128"/>
              <a:ea typeface="游ゴシック" panose="020B0400000000000000" pitchFamily="50" charset="-128"/>
            </a:endParaRPr>
          </a:p>
          <a:p>
            <a:pPr marL="271463" indent="-252413"/>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無理のない範囲でご記入ください。心身の状態から記入がつらい場合は、未記入の項目があっても大丈夫です。</a:t>
            </a:r>
            <a:endParaRPr lang="en-US" altLang="ja-JP" sz="1800"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4D010BA-8201-4F72-B1DB-4BDE32A36588}"/>
              </a:ext>
            </a:extLst>
          </p:cNvPr>
          <p:cNvPicPr>
            <a:picLocks noChangeAspect="1"/>
          </p:cNvPicPr>
          <p:nvPr/>
        </p:nvPicPr>
        <p:blipFill rotWithShape="1">
          <a:blip r:embed="rId3"/>
          <a:srcRect r="-6694" b="56402"/>
          <a:stretch/>
        </p:blipFill>
        <p:spPr>
          <a:xfrm>
            <a:off x="7932933" y="4914933"/>
            <a:ext cx="1052515" cy="1269616"/>
          </a:xfrm>
          <a:prstGeom prst="rect">
            <a:avLst/>
          </a:prstGeom>
        </p:spPr>
      </p:pic>
      <p:pic>
        <p:nvPicPr>
          <p:cNvPr id="3" name="図 2">
            <a:extLst>
              <a:ext uri="{FF2B5EF4-FFF2-40B4-BE49-F238E27FC236}">
                <a16:creationId xmlns:a16="http://schemas.microsoft.com/office/drawing/2014/main" id="{583A42E7-023B-4220-8490-063C231C23DD}"/>
              </a:ext>
            </a:extLst>
          </p:cNvPr>
          <p:cNvPicPr>
            <a:picLocks noChangeAspect="1"/>
          </p:cNvPicPr>
          <p:nvPr/>
        </p:nvPicPr>
        <p:blipFill rotWithShape="1">
          <a:blip r:embed="rId4"/>
          <a:srcRect t="3800"/>
          <a:stretch/>
        </p:blipFill>
        <p:spPr>
          <a:xfrm>
            <a:off x="6730708" y="1168408"/>
            <a:ext cx="2404450" cy="3256113"/>
          </a:xfrm>
          <a:prstGeom prst="rect">
            <a:avLst/>
          </a:prstGeom>
          <a:ln w="3175">
            <a:solidFill>
              <a:schemeClr val="tx1"/>
            </a:solidFill>
          </a:ln>
        </p:spPr>
      </p:pic>
    </p:spTree>
    <p:extLst>
      <p:ext uri="{BB962C8B-B14F-4D97-AF65-F5344CB8AC3E}">
        <p14:creationId xmlns:p14="http://schemas.microsoft.com/office/powerpoint/2010/main" val="256653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fontScale="90000"/>
          </a:bodyPr>
          <a:lstStyle/>
          <a:p>
            <a:r>
              <a:rPr lang="ja-JP" altLang="en-US" sz="1800" dirty="0">
                <a:solidFill>
                  <a:srgbClr val="000000"/>
                </a:solidFill>
                <a:latin typeface="游ゴシック" panose="020B0400000000000000" pitchFamily="50" charset="-128"/>
                <a:ea typeface="游ゴシック" panose="020B0400000000000000" pitchFamily="50" charset="-128"/>
              </a:rPr>
              <a:t>職員の皆さんに意識いただいきたいチェック項目</a:t>
            </a:r>
            <a:br>
              <a:rPr lang="en-US" altLang="ja-JP" dirty="0">
                <a:solidFill>
                  <a:srgbClr val="000000"/>
                </a:solidFill>
                <a:latin typeface="游ゴシック" panose="020B0400000000000000" pitchFamily="50" charset="-128"/>
                <a:ea typeface="游ゴシック" panose="020B0400000000000000" pitchFamily="50" charset="-128"/>
              </a:rPr>
            </a:br>
            <a:r>
              <a:rPr lang="ja-JP" altLang="ja-JP" sz="2200" dirty="0">
                <a:solidFill>
                  <a:srgbClr val="000000"/>
                </a:solidFill>
                <a:latin typeface="游ゴシック" panose="020B0400000000000000" pitchFamily="50" charset="-128"/>
                <a:ea typeface="游ゴシック" panose="020B0400000000000000" pitchFamily="50" charset="-128"/>
              </a:rPr>
              <a:t>サービス</a:t>
            </a:r>
            <a:r>
              <a:rPr lang="ja-JP" altLang="en-US" sz="2200" dirty="0">
                <a:solidFill>
                  <a:srgbClr val="000000"/>
                </a:solidFill>
                <a:latin typeface="游ゴシック" panose="020B0400000000000000" pitchFamily="50" charset="-128"/>
                <a:ea typeface="游ゴシック" panose="020B0400000000000000" pitchFamily="50" charset="-128"/>
              </a:rPr>
              <a:t>を提供する時のチェック項目</a:t>
            </a:r>
            <a:endParaRPr lang="ja-JP" altLang="en-US" dirty="0">
              <a:latin typeface="游ゴシック" panose="020B0400000000000000" pitchFamily="50" charset="-128"/>
              <a:ea typeface="游ゴシック" panose="020B0400000000000000" pitchFamily="50" charset="-128"/>
            </a:endParaRPr>
          </a:p>
        </p:txBody>
      </p:sp>
      <p:sp>
        <p:nvSpPr>
          <p:cNvPr id="23" name="コンテンツ プレースホルダー 2">
            <a:extLst>
              <a:ext uri="{FF2B5EF4-FFF2-40B4-BE49-F238E27FC236}">
                <a16:creationId xmlns:a16="http://schemas.microsoft.com/office/drawing/2014/main" id="{A73F491A-7F9D-4092-8BB1-018EB71324D3}"/>
              </a:ext>
            </a:extLst>
          </p:cNvPr>
          <p:cNvSpPr txBox="1">
            <a:spLocks/>
          </p:cNvSpPr>
          <p:nvPr/>
        </p:nvSpPr>
        <p:spPr>
          <a:xfrm>
            <a:off x="403104" y="920530"/>
            <a:ext cx="9230416" cy="6796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363" indent="-360363"/>
            <a:r>
              <a:rPr lang="ja-JP" altLang="en-US" dirty="0">
                <a:latin typeface="游ゴシック" panose="020B0400000000000000" pitchFamily="50" charset="-128"/>
                <a:ea typeface="游ゴシック" panose="020B0400000000000000" pitchFamily="50" charset="-128"/>
              </a:rPr>
              <a:t>チェック項目⑬：</a:t>
            </a:r>
            <a:endParaRPr lang="en-US" altLang="ja-JP" dirty="0">
              <a:latin typeface="游ゴシック" panose="020B0400000000000000" pitchFamily="50" charset="-128"/>
              <a:ea typeface="游ゴシック" panose="020B0400000000000000" pitchFamily="50" charset="-128"/>
            </a:endParaRPr>
          </a:p>
          <a:p>
            <a:pPr marL="360363" indent="-360363"/>
            <a:r>
              <a:rPr lang="ja-JP" altLang="en-US" dirty="0">
                <a:latin typeface="游ゴシック" panose="020B0400000000000000" pitchFamily="50" charset="-128"/>
                <a:ea typeface="游ゴシック" panose="020B0400000000000000" pitchFamily="50" charset="-128"/>
              </a:rPr>
              <a:t>ハラスメントに関する事例を積極的に職場で共有し、意見交換を行っていますか。</a:t>
            </a:r>
            <a:endParaRPr lang="ja-JP" altLang="en-US" dirty="0">
              <a:highlight>
                <a:srgbClr val="FFFF00"/>
              </a:highlight>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8866FEE2-1FCB-487A-9088-BDBBB7CA7A21}"/>
              </a:ext>
            </a:extLst>
          </p:cNvPr>
          <p:cNvGrpSpPr/>
          <p:nvPr/>
        </p:nvGrpSpPr>
        <p:grpSpPr>
          <a:xfrm>
            <a:off x="340986" y="1844824"/>
            <a:ext cx="9045848" cy="4679800"/>
            <a:chOff x="407652" y="1014417"/>
            <a:chExt cx="9045848" cy="4529729"/>
          </a:xfrm>
        </p:grpSpPr>
        <p:sp>
          <p:nvSpPr>
            <p:cNvPr id="11" name="正方形/長方形 10">
              <a:extLst>
                <a:ext uri="{FF2B5EF4-FFF2-40B4-BE49-F238E27FC236}">
                  <a16:creationId xmlns:a16="http://schemas.microsoft.com/office/drawing/2014/main" id="{B8E90BEC-2EB6-4379-BA24-14194951F791}"/>
                </a:ext>
              </a:extLst>
            </p:cNvPr>
            <p:cNvSpPr/>
            <p:nvPr/>
          </p:nvSpPr>
          <p:spPr>
            <a:xfrm>
              <a:off x="452500" y="1232756"/>
              <a:ext cx="9001000" cy="431139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0" rIns="108000" bIns="108000" numCol="1" spcCol="0" rtlCol="0" fromWordArt="0" anchor="t" anchorCtr="0" forceAA="0" compatLnSpc="1">
              <a:prstTxWarp prst="textNoShape">
                <a:avLst/>
              </a:prstTxWarp>
              <a:noAutofit/>
            </a:bodyPr>
            <a:lstStyle/>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よりよい職場環境づくりのためには、「ハラスメントは我慢するものではないこと」、「ハラスメントを受けた、または、受けたと感じたらすぐに相談できる職場の雰囲気づくりが重要であること」を、みんなで確認していくことが大切です。</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342900" lvl="0" indent="-342900">
                <a:spcBef>
                  <a:spcPts val="600"/>
                </a:spcBef>
                <a:buFont typeface="Wingdings" panose="05000000000000000000" pitchFamily="2" charset="2"/>
                <a:buChar char="l"/>
              </a:pPr>
              <a:r>
                <a:rPr lang="ja-JP" altLang="en-US" sz="1800" dirty="0">
                  <a:solidFill>
                    <a:srgbClr val="000000"/>
                  </a:solidFill>
                  <a:latin typeface="游ゴシック" panose="020B0400000000000000" pitchFamily="50" charset="-128"/>
                  <a:ea typeface="游ゴシック" panose="020B0400000000000000" pitchFamily="50" charset="-128"/>
                </a:rPr>
                <a:t>そのために、</a:t>
              </a:r>
              <a:r>
                <a:rPr lang="ja-JP" altLang="en-US" sz="1800" b="1" dirty="0">
                  <a:solidFill>
                    <a:srgbClr val="C00000"/>
                  </a:solidFill>
                  <a:latin typeface="游ゴシック" panose="020B0400000000000000" pitchFamily="50" charset="-128"/>
                  <a:ea typeface="游ゴシック" panose="020B0400000000000000" pitchFamily="50" charset="-128"/>
                </a:rPr>
                <a:t>日頃からハラスメントに関する意見交換や情報共有を積極的に行いましょう。具体的な内容や対応ノウハウを共有し、必要な取組の検討や類似した事例が起こった際の対応に活かしましょう。</a:t>
              </a:r>
            </a:p>
            <a:p>
              <a:pPr marL="658813" lvl="0" indent="-28575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例）介護現場で起こっているハラスメントの事例の共有</a:t>
              </a:r>
              <a:endParaRPr lang="en-US" altLang="ja-JP" sz="1800" dirty="0">
                <a:solidFill>
                  <a:srgbClr val="000000"/>
                </a:solidFill>
                <a:latin typeface="游ゴシック" panose="020B0400000000000000" pitchFamily="50" charset="-128"/>
                <a:ea typeface="游ゴシック" panose="020B0400000000000000" pitchFamily="50" charset="-128"/>
              </a:endParaRPr>
            </a:p>
            <a:p>
              <a:pPr marL="658813" lvl="0" indent="-285750">
                <a:spcBef>
                  <a:spcPts val="600"/>
                </a:spcBef>
                <a:buFont typeface="Wingdings" panose="05000000000000000000" pitchFamily="2" charset="2"/>
                <a:buChar char="Ø"/>
              </a:pPr>
              <a:r>
                <a:rPr lang="ja-JP" altLang="en-US" sz="1800" dirty="0">
                  <a:solidFill>
                    <a:srgbClr val="000000"/>
                  </a:solidFill>
                  <a:latin typeface="游ゴシック" panose="020B0400000000000000" pitchFamily="50" charset="-128"/>
                  <a:ea typeface="游ゴシック" panose="020B0400000000000000" pitchFamily="50" charset="-128"/>
                </a:rPr>
                <a:t>例）利用者や家族等によるハラスメントへの対応に関する意見交換</a:t>
              </a:r>
            </a:p>
          </p:txBody>
        </p:sp>
        <p:grpSp>
          <p:nvGrpSpPr>
            <p:cNvPr id="12" name="グループ化 11">
              <a:extLst>
                <a:ext uri="{FF2B5EF4-FFF2-40B4-BE49-F238E27FC236}">
                  <a16:creationId xmlns:a16="http://schemas.microsoft.com/office/drawing/2014/main" id="{EB4988C1-1FEB-4537-B5BF-2CFEA5268CEB}"/>
                </a:ext>
              </a:extLst>
            </p:cNvPr>
            <p:cNvGrpSpPr/>
            <p:nvPr/>
          </p:nvGrpSpPr>
          <p:grpSpPr>
            <a:xfrm>
              <a:off x="407652" y="1014417"/>
              <a:ext cx="1078197" cy="438555"/>
              <a:chOff x="299640" y="2634597"/>
              <a:chExt cx="1078197" cy="438555"/>
            </a:xfrm>
          </p:grpSpPr>
          <p:sp>
            <p:nvSpPr>
              <p:cNvPr id="13" name="正方形/長方形 12">
                <a:extLst>
                  <a:ext uri="{FF2B5EF4-FFF2-40B4-BE49-F238E27FC236}">
                    <a16:creationId xmlns:a16="http://schemas.microsoft.com/office/drawing/2014/main" id="{BBEE40EE-50D1-4F68-A7CD-A38C64695882}"/>
                  </a:ext>
                </a:extLst>
              </p:cNvPr>
              <p:cNvSpPr/>
              <p:nvPr/>
            </p:nvSpPr>
            <p:spPr>
              <a:xfrm>
                <a:off x="344489" y="2683638"/>
                <a:ext cx="1033348"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F69DB4B0-F1A6-463D-87AF-28D6EC96514D}"/>
                  </a:ext>
                </a:extLst>
              </p:cNvPr>
              <p:cNvSpPr/>
              <p:nvPr/>
            </p:nvSpPr>
            <p:spPr>
              <a:xfrm>
                <a:off x="299640" y="2634597"/>
                <a:ext cx="1033348"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dirty="0">
                    <a:solidFill>
                      <a:schemeClr val="bg1"/>
                    </a:solidFill>
                    <a:latin typeface="游ゴシック" panose="020B0400000000000000" pitchFamily="50" charset="-128"/>
                    <a:ea typeface="游ゴシック" panose="020B0400000000000000" pitchFamily="50" charset="-128"/>
                  </a:rPr>
                  <a:t>📖</a:t>
                </a:r>
                <a:r>
                  <a:rPr lang="ja-JP" altLang="en-US" sz="1800" b="1" dirty="0">
                    <a:solidFill>
                      <a:schemeClr val="bg1"/>
                    </a:solidFill>
                    <a:latin typeface="游ゴシック" panose="020B0400000000000000" pitchFamily="50" charset="-128"/>
                    <a:ea typeface="游ゴシック" panose="020B0400000000000000" pitchFamily="50" charset="-128"/>
                  </a:rPr>
                  <a:t>解説</a:t>
                </a:r>
              </a:p>
            </p:txBody>
          </p:sp>
        </p:grpSp>
      </p:grpSp>
      <p:pic>
        <p:nvPicPr>
          <p:cNvPr id="16" name="図 15">
            <a:extLst>
              <a:ext uri="{FF2B5EF4-FFF2-40B4-BE49-F238E27FC236}">
                <a16:creationId xmlns:a16="http://schemas.microsoft.com/office/drawing/2014/main" id="{15863ACD-0058-4F65-BDD7-23ECF48D2BC7}"/>
              </a:ext>
            </a:extLst>
          </p:cNvPr>
          <p:cNvPicPr>
            <a:picLocks noChangeAspect="1"/>
          </p:cNvPicPr>
          <p:nvPr/>
        </p:nvPicPr>
        <p:blipFill>
          <a:blip r:embed="rId3"/>
          <a:stretch>
            <a:fillRect/>
          </a:stretch>
        </p:blipFill>
        <p:spPr>
          <a:xfrm>
            <a:off x="6969224" y="4991488"/>
            <a:ext cx="2270115" cy="1280578"/>
          </a:xfrm>
          <a:prstGeom prst="rect">
            <a:avLst/>
          </a:prstGeom>
        </p:spPr>
      </p:pic>
    </p:spTree>
    <p:extLst>
      <p:ext uri="{BB962C8B-B14F-4D97-AF65-F5344CB8AC3E}">
        <p14:creationId xmlns:p14="http://schemas.microsoft.com/office/powerpoint/2010/main" val="581475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職員の皆さんに意識いただいきたいチェック項目</a:t>
            </a:r>
          </a:p>
        </p:txBody>
      </p:sp>
      <p:grpSp>
        <p:nvGrpSpPr>
          <p:cNvPr id="106" name="グループ化 105">
            <a:extLst>
              <a:ext uri="{FF2B5EF4-FFF2-40B4-BE49-F238E27FC236}">
                <a16:creationId xmlns:a16="http://schemas.microsoft.com/office/drawing/2014/main" id="{9B1CA60C-7122-4AA9-9B53-FE17414BE8BC}"/>
              </a:ext>
            </a:extLst>
          </p:cNvPr>
          <p:cNvGrpSpPr/>
          <p:nvPr/>
        </p:nvGrpSpPr>
        <p:grpSpPr>
          <a:xfrm>
            <a:off x="7936232" y="4293096"/>
            <a:ext cx="1524136" cy="914400"/>
            <a:chOff x="7151576" y="4407971"/>
            <a:chExt cx="1524136" cy="914400"/>
          </a:xfrm>
        </p:grpSpPr>
        <p:pic>
          <p:nvPicPr>
            <p:cNvPr id="12" name="グラフィックス 11" descr="カップケーキ">
              <a:extLst>
                <a:ext uri="{FF2B5EF4-FFF2-40B4-BE49-F238E27FC236}">
                  <a16:creationId xmlns:a16="http://schemas.microsoft.com/office/drawing/2014/main" id="{56C177CB-5086-46C9-816A-6E2000054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576" y="4623014"/>
              <a:ext cx="699357" cy="699357"/>
            </a:xfrm>
            <a:prstGeom prst="rect">
              <a:avLst/>
            </a:prstGeom>
          </p:spPr>
        </p:pic>
        <p:pic>
          <p:nvPicPr>
            <p:cNvPr id="14" name="グラフィックス 13" descr="紅茶">
              <a:extLst>
                <a:ext uri="{FF2B5EF4-FFF2-40B4-BE49-F238E27FC236}">
                  <a16:creationId xmlns:a16="http://schemas.microsoft.com/office/drawing/2014/main" id="{FC88B8CC-8DA1-4EDD-A764-5A73C97C8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1312" y="4407971"/>
              <a:ext cx="914400" cy="914400"/>
            </a:xfrm>
            <a:prstGeom prst="rect">
              <a:avLst/>
            </a:prstGeom>
          </p:spPr>
        </p:pic>
      </p:grpSp>
      <p:grpSp>
        <p:nvGrpSpPr>
          <p:cNvPr id="15" name="グループ化 14">
            <a:extLst>
              <a:ext uri="{FF2B5EF4-FFF2-40B4-BE49-F238E27FC236}">
                <a16:creationId xmlns:a16="http://schemas.microsoft.com/office/drawing/2014/main" id="{9AAD539C-38B7-4D7A-BEBF-9D1DBA82BFCE}"/>
              </a:ext>
            </a:extLst>
          </p:cNvPr>
          <p:cNvGrpSpPr/>
          <p:nvPr/>
        </p:nvGrpSpPr>
        <p:grpSpPr>
          <a:xfrm>
            <a:off x="879721" y="2214693"/>
            <a:ext cx="7056511" cy="2354890"/>
            <a:chOff x="1063961" y="3954970"/>
            <a:chExt cx="5339800" cy="1800594"/>
          </a:xfrm>
        </p:grpSpPr>
        <p:sp>
          <p:nvSpPr>
            <p:cNvPr id="16" name="思考の吹き出し: 雲形 15">
              <a:extLst>
                <a:ext uri="{FF2B5EF4-FFF2-40B4-BE49-F238E27FC236}">
                  <a16:creationId xmlns:a16="http://schemas.microsoft.com/office/drawing/2014/main" id="{88EBC362-041B-475D-B7CD-FE4EE9130974}"/>
                </a:ext>
              </a:extLst>
            </p:cNvPr>
            <p:cNvSpPr/>
            <p:nvPr/>
          </p:nvSpPr>
          <p:spPr>
            <a:xfrm>
              <a:off x="1063961" y="3954970"/>
              <a:ext cx="5339800" cy="1800594"/>
            </a:xfrm>
            <a:prstGeom prst="cloudCallout">
              <a:avLst>
                <a:gd name="adj1" fmla="val 45927"/>
                <a:gd name="adj2" fmla="val 55177"/>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90D97DB3-7258-4C53-BC25-CAF8177E3891}"/>
                </a:ext>
              </a:extLst>
            </p:cNvPr>
            <p:cNvSpPr/>
            <p:nvPr/>
          </p:nvSpPr>
          <p:spPr>
            <a:xfrm>
              <a:off x="1966696" y="4431939"/>
              <a:ext cx="4052119" cy="846657"/>
            </a:xfrm>
            <a:prstGeom prst="rect">
              <a:avLst/>
            </a:prstGeom>
          </p:spPr>
          <p:txBody>
            <a:bodyPr wrap="square">
              <a:spAutoFit/>
            </a:bodyPr>
            <a:lstStyle/>
            <a:p>
              <a:r>
                <a:rPr lang="ja-JP" altLang="en-US" sz="3200" dirty="0">
                  <a:latin typeface="游ゴシック" panose="020B0400000000000000" pitchFamily="50" charset="-128"/>
                  <a:ea typeface="游ゴシック" panose="020B0400000000000000" pitchFamily="50" charset="-128"/>
                </a:rPr>
                <a:t>チェック項目は以上です。</a:t>
              </a:r>
            </a:p>
            <a:p>
              <a:r>
                <a:rPr lang="ja-JP" altLang="en-US" sz="3200" dirty="0">
                  <a:latin typeface="游ゴシック" panose="020B0400000000000000" pitchFamily="50" charset="-128"/>
                  <a:ea typeface="游ゴシック" panose="020B0400000000000000" pitchFamily="50" charset="-128"/>
                </a:rPr>
                <a:t>大変おつかれさまでした。</a:t>
              </a:r>
            </a:p>
          </p:txBody>
        </p:sp>
      </p:grpSp>
    </p:spTree>
    <p:extLst>
      <p:ext uri="{BB962C8B-B14F-4D97-AF65-F5344CB8AC3E}">
        <p14:creationId xmlns:p14="http://schemas.microsoft.com/office/powerpoint/2010/main" val="2096775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092297-F278-4C02-B190-E56C49CB9B62}"/>
              </a:ext>
            </a:extLst>
          </p:cNvPr>
          <p:cNvSpPr/>
          <p:nvPr/>
        </p:nvSpPr>
        <p:spPr>
          <a:xfrm>
            <a:off x="587971" y="2492896"/>
            <a:ext cx="8712968" cy="3671689"/>
          </a:xfrm>
          <a:prstGeom prst="rect">
            <a:avLst/>
          </a:prstGeom>
          <a:solidFill>
            <a:srgbClr val="E5F3F6"/>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360000" rIns="540000" bIns="360000" numCol="1" spcCol="0" rtlCol="0" fromWordArt="0" anchor="ctr" anchorCtr="0" forceAA="0" compatLnSpc="1">
            <a:prstTxWarp prst="textNoShape">
              <a:avLst/>
            </a:prstTxWarp>
            <a:noAutofit/>
          </a:bodyPr>
          <a:lstStyle/>
          <a:p>
            <a:pPr algn="ctr"/>
            <a:r>
              <a:rPr lang="ja-JP" altLang="en-US" sz="2800" b="1" dirty="0">
                <a:solidFill>
                  <a:schemeClr val="tx1"/>
                </a:solidFill>
                <a:latin typeface="游ゴシック" panose="020B0400000000000000" pitchFamily="50" charset="-128"/>
                <a:ea typeface="游ゴシック" panose="020B0400000000000000" pitchFamily="50" charset="-128"/>
              </a:rPr>
              <a:t>改めて</a:t>
            </a:r>
            <a:r>
              <a:rPr lang="en-US" altLang="ja-JP" sz="2800" b="1" dirty="0">
                <a:solidFill>
                  <a:schemeClr val="tx1"/>
                </a:solidFill>
                <a:latin typeface="游ゴシック" panose="020B0400000000000000" pitchFamily="50" charset="-128"/>
                <a:ea typeface="游ゴシック" panose="020B0400000000000000" pitchFamily="50" charset="-128"/>
              </a:rPr>
              <a:t>…</a:t>
            </a:r>
            <a:r>
              <a:rPr lang="ja-JP" altLang="en-US" sz="2800" b="1" dirty="0">
                <a:solidFill>
                  <a:schemeClr val="tx1"/>
                </a:solidFill>
                <a:latin typeface="游ゴシック" panose="020B0400000000000000" pitchFamily="50" charset="-128"/>
                <a:ea typeface="游ゴシック" panose="020B0400000000000000" pitchFamily="50" charset="-128"/>
              </a:rPr>
              <a:t>職員の皆さんへのお願いです</a:t>
            </a:r>
            <a:endParaRPr lang="en-US" altLang="ja-JP" sz="28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紹介したチェック項目は、今後も定期的に確認し、ハラスメントの予防・対策、サービスの質の向上に活用してください。</a:t>
            </a:r>
            <a:endParaRPr lang="en-US" altLang="ja-JP" sz="20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よりよい職場環境づくりのために、ハラスメントに関する話し合いへの積極的な参加や場づくりへの協力をお願いします。</a:t>
            </a:r>
            <a:endParaRPr lang="en-US" altLang="ja-JP" sz="2000" b="1" dirty="0">
              <a:solidFill>
                <a:schemeClr val="tx1"/>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2000" b="1" dirty="0">
                <a:solidFill>
                  <a:schemeClr val="tx1"/>
                </a:solidFill>
                <a:latin typeface="游ゴシック" panose="020B0400000000000000" pitchFamily="50" charset="-128"/>
                <a:ea typeface="游ゴシック" panose="020B0400000000000000" pitchFamily="50" charset="-128"/>
              </a:rPr>
              <a:t>ハラスメントを受けたと感じた場合（悩む場合も含む）は、一人で抱え込まずに、早めに上長や相談窓口へ相談してください。</a:t>
            </a:r>
            <a:endParaRPr lang="en-US" altLang="ja-JP" sz="2000" b="1" dirty="0">
              <a:solidFill>
                <a:schemeClr val="tx1"/>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lang="ja-JP" altLang="en-US" dirty="0">
                <a:latin typeface="游ゴシック" panose="020B0400000000000000" pitchFamily="50" charset="-128"/>
                <a:ea typeface="游ゴシック" panose="020B0400000000000000" pitchFamily="50" charset="-128"/>
              </a:rPr>
              <a:t>おわりに</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487809" y="963595"/>
            <a:ext cx="8929687" cy="117211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71463"/>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介護現場におけるハラスメントの</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対策や対応について</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学び、</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考えるきっかけとなり、より良いサービスの提供につながることを期待して</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います</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indent="271463"/>
            <a:r>
              <a:rPr lang="ja-JP" altLang="en-US" sz="1800" dirty="0">
                <a:latin typeface="游ゴシック" panose="020B0400000000000000" pitchFamily="50" charset="-128"/>
                <a:ea typeface="游ゴシック" panose="020B0400000000000000" pitchFamily="50" charset="-128"/>
              </a:rPr>
              <a:t>施設・事業所として、職員のみなさん一人ひとりが安心・安全のみならず、継続的に働くことができるよう、ハラスメントの問題に対してしっかりと取り組んでいきます。</a:t>
            </a:r>
            <a:endParaRPr lang="en-US" altLang="ja-JP" sz="1800" dirty="0">
              <a:latin typeface="游ゴシック" panose="020B0400000000000000" pitchFamily="50" charset="-128"/>
              <a:ea typeface="游ゴシック" panose="020B0400000000000000" pitchFamily="50" charset="-128"/>
            </a:endParaRPr>
          </a:p>
        </p:txBody>
      </p:sp>
      <p:grpSp>
        <p:nvGrpSpPr>
          <p:cNvPr id="21" name="Group 33">
            <a:extLst>
              <a:ext uri="{FF2B5EF4-FFF2-40B4-BE49-F238E27FC236}">
                <a16:creationId xmlns:a16="http://schemas.microsoft.com/office/drawing/2014/main" id="{AA332C99-F938-40B3-8905-13DE6381AA8C}"/>
              </a:ext>
            </a:extLst>
          </p:cNvPr>
          <p:cNvGrpSpPr>
            <a:grpSpLocks/>
          </p:cNvGrpSpPr>
          <p:nvPr/>
        </p:nvGrpSpPr>
        <p:grpSpPr bwMode="auto">
          <a:xfrm>
            <a:off x="9004453" y="4213799"/>
            <a:ext cx="665163" cy="1974850"/>
            <a:chOff x="5343" y="788"/>
            <a:chExt cx="419" cy="1244"/>
          </a:xfrm>
        </p:grpSpPr>
        <p:sp>
          <p:nvSpPr>
            <p:cNvPr id="22" name="Freeform 34">
              <a:extLst>
                <a:ext uri="{FF2B5EF4-FFF2-40B4-BE49-F238E27FC236}">
                  <a16:creationId xmlns:a16="http://schemas.microsoft.com/office/drawing/2014/main" id="{E0537927-B7EC-4A9E-B94D-4DA9E7B15F58}"/>
                </a:ext>
              </a:extLst>
            </p:cNvPr>
            <p:cNvSpPr>
              <a:spLocks noChangeAspect="1" noEditPoints="1"/>
            </p:cNvSpPr>
            <p:nvPr/>
          </p:nvSpPr>
          <p:spPr bwMode="gray">
            <a:xfrm>
              <a:off x="5343" y="788"/>
              <a:ext cx="419" cy="666"/>
            </a:xfrm>
            <a:custGeom>
              <a:avLst/>
              <a:gdLst>
                <a:gd name="T0" fmla="*/ 907 w 1047"/>
                <a:gd name="T1" fmla="*/ 370 h 1667"/>
                <a:gd name="T2" fmla="*/ 656 w 1047"/>
                <a:gd name="T3" fmla="*/ 370 h 1667"/>
                <a:gd name="T4" fmla="*/ 733 w 1047"/>
                <a:gd name="T5" fmla="*/ 209 h 1667"/>
                <a:gd name="T6" fmla="*/ 524 w 1047"/>
                <a:gd name="T7" fmla="*/ 0 h 1667"/>
                <a:gd name="T8" fmla="*/ 315 w 1047"/>
                <a:gd name="T9" fmla="*/ 209 h 1667"/>
                <a:gd name="T10" fmla="*/ 391 w 1047"/>
                <a:gd name="T11" fmla="*/ 370 h 1667"/>
                <a:gd name="T12" fmla="*/ 132 w 1047"/>
                <a:gd name="T13" fmla="*/ 370 h 1667"/>
                <a:gd name="T14" fmla="*/ 0 w 1047"/>
                <a:gd name="T15" fmla="*/ 499 h 1667"/>
                <a:gd name="T16" fmla="*/ 13 w 1047"/>
                <a:gd name="T17" fmla="*/ 650 h 1667"/>
                <a:gd name="T18" fmla="*/ 13 w 1047"/>
                <a:gd name="T19" fmla="*/ 650 h 1667"/>
                <a:gd name="T20" fmla="*/ 60 w 1047"/>
                <a:gd name="T21" fmla="*/ 1175 h 1667"/>
                <a:gd name="T22" fmla="*/ 362 w 1047"/>
                <a:gd name="T23" fmla="*/ 1548 h 1667"/>
                <a:gd name="T24" fmla="*/ 426 w 1047"/>
                <a:gd name="T25" fmla="*/ 1627 h 1667"/>
                <a:gd name="T26" fmla="*/ 524 w 1047"/>
                <a:gd name="T27" fmla="*/ 1655 h 1667"/>
                <a:gd name="T28" fmla="*/ 557 w 1047"/>
                <a:gd name="T29" fmla="*/ 1660 h 1667"/>
                <a:gd name="T30" fmla="*/ 622 w 1047"/>
                <a:gd name="T31" fmla="*/ 1627 h 1667"/>
                <a:gd name="T32" fmla="*/ 988 w 1047"/>
                <a:gd name="T33" fmla="*/ 1175 h 1667"/>
                <a:gd name="T34" fmla="*/ 1047 w 1047"/>
                <a:gd name="T35" fmla="*/ 499 h 1667"/>
                <a:gd name="T36" fmla="*/ 907 w 1047"/>
                <a:gd name="T37" fmla="*/ 370 h 1667"/>
                <a:gd name="T38" fmla="*/ 816 w 1047"/>
                <a:gd name="T39" fmla="*/ 1105 h 1667"/>
                <a:gd name="T40" fmla="*/ 537 w 1047"/>
                <a:gd name="T41" fmla="*/ 1450 h 1667"/>
                <a:gd name="T42" fmla="*/ 524 w 1047"/>
                <a:gd name="T43" fmla="*/ 1466 h 1667"/>
                <a:gd name="T44" fmla="*/ 500 w 1047"/>
                <a:gd name="T45" fmla="*/ 1436 h 1667"/>
                <a:gd name="T46" fmla="*/ 232 w 1047"/>
                <a:gd name="T47" fmla="*/ 1105 h 1667"/>
                <a:gd name="T48" fmla="*/ 190 w 1047"/>
                <a:gd name="T49" fmla="*/ 635 h 1667"/>
                <a:gd name="T50" fmla="*/ 210 w 1047"/>
                <a:gd name="T51" fmla="*/ 633 h 1667"/>
                <a:gd name="T52" fmla="*/ 251 w 1047"/>
                <a:gd name="T53" fmla="*/ 1098 h 1667"/>
                <a:gd name="T54" fmla="*/ 515 w 1047"/>
                <a:gd name="T55" fmla="*/ 1424 h 1667"/>
                <a:gd name="T56" fmla="*/ 524 w 1047"/>
                <a:gd name="T57" fmla="*/ 1434 h 1667"/>
                <a:gd name="T58" fmla="*/ 796 w 1047"/>
                <a:gd name="T59" fmla="*/ 1098 h 1667"/>
                <a:gd name="T60" fmla="*/ 837 w 1047"/>
                <a:gd name="T61" fmla="*/ 633 h 1667"/>
                <a:gd name="T62" fmla="*/ 857 w 1047"/>
                <a:gd name="T63" fmla="*/ 635 h 1667"/>
                <a:gd name="T64" fmla="*/ 816 w 1047"/>
                <a:gd name="T65" fmla="*/ 1105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7" h="1667">
                  <a:moveTo>
                    <a:pt x="907" y="370"/>
                  </a:moveTo>
                  <a:cubicBezTo>
                    <a:pt x="656" y="370"/>
                    <a:pt x="656" y="370"/>
                    <a:pt x="656" y="370"/>
                  </a:cubicBezTo>
                  <a:cubicBezTo>
                    <a:pt x="703" y="331"/>
                    <a:pt x="733" y="273"/>
                    <a:pt x="733" y="209"/>
                  </a:cubicBezTo>
                  <a:cubicBezTo>
                    <a:pt x="733" y="93"/>
                    <a:pt x="639" y="0"/>
                    <a:pt x="524" y="0"/>
                  </a:cubicBezTo>
                  <a:cubicBezTo>
                    <a:pt x="409" y="0"/>
                    <a:pt x="315" y="93"/>
                    <a:pt x="315" y="209"/>
                  </a:cubicBezTo>
                  <a:cubicBezTo>
                    <a:pt x="315" y="273"/>
                    <a:pt x="344" y="331"/>
                    <a:pt x="391" y="370"/>
                  </a:cubicBezTo>
                  <a:cubicBezTo>
                    <a:pt x="132" y="370"/>
                    <a:pt x="132" y="370"/>
                    <a:pt x="132" y="370"/>
                  </a:cubicBezTo>
                  <a:cubicBezTo>
                    <a:pt x="63" y="370"/>
                    <a:pt x="0" y="449"/>
                    <a:pt x="0" y="499"/>
                  </a:cubicBezTo>
                  <a:cubicBezTo>
                    <a:pt x="13" y="650"/>
                    <a:pt x="13" y="650"/>
                    <a:pt x="13" y="650"/>
                  </a:cubicBezTo>
                  <a:cubicBezTo>
                    <a:pt x="13" y="650"/>
                    <a:pt x="13" y="650"/>
                    <a:pt x="13" y="650"/>
                  </a:cubicBezTo>
                  <a:cubicBezTo>
                    <a:pt x="23" y="755"/>
                    <a:pt x="60" y="1175"/>
                    <a:pt x="60" y="1175"/>
                  </a:cubicBezTo>
                  <a:cubicBezTo>
                    <a:pt x="362" y="1548"/>
                    <a:pt x="362" y="1548"/>
                    <a:pt x="362" y="1548"/>
                  </a:cubicBezTo>
                  <a:cubicBezTo>
                    <a:pt x="426" y="1627"/>
                    <a:pt x="426" y="1627"/>
                    <a:pt x="426" y="1627"/>
                  </a:cubicBezTo>
                  <a:cubicBezTo>
                    <a:pt x="450" y="1657"/>
                    <a:pt x="489" y="1667"/>
                    <a:pt x="524" y="1655"/>
                  </a:cubicBezTo>
                  <a:cubicBezTo>
                    <a:pt x="535" y="1659"/>
                    <a:pt x="546" y="1661"/>
                    <a:pt x="557" y="1660"/>
                  </a:cubicBezTo>
                  <a:cubicBezTo>
                    <a:pt x="582" y="1659"/>
                    <a:pt x="605" y="1648"/>
                    <a:pt x="622" y="1627"/>
                  </a:cubicBezTo>
                  <a:cubicBezTo>
                    <a:pt x="988" y="1175"/>
                    <a:pt x="988" y="1175"/>
                    <a:pt x="988" y="1175"/>
                  </a:cubicBezTo>
                  <a:cubicBezTo>
                    <a:pt x="1047" y="499"/>
                    <a:pt x="1047" y="499"/>
                    <a:pt x="1047" y="499"/>
                  </a:cubicBezTo>
                  <a:cubicBezTo>
                    <a:pt x="1047" y="445"/>
                    <a:pt x="983" y="370"/>
                    <a:pt x="907" y="370"/>
                  </a:cubicBezTo>
                  <a:close/>
                  <a:moveTo>
                    <a:pt x="816" y="1105"/>
                  </a:moveTo>
                  <a:cubicBezTo>
                    <a:pt x="537" y="1450"/>
                    <a:pt x="537" y="1450"/>
                    <a:pt x="537" y="1450"/>
                  </a:cubicBezTo>
                  <a:cubicBezTo>
                    <a:pt x="524" y="1466"/>
                    <a:pt x="524" y="1466"/>
                    <a:pt x="524" y="1466"/>
                  </a:cubicBezTo>
                  <a:cubicBezTo>
                    <a:pt x="500" y="1436"/>
                    <a:pt x="500" y="1436"/>
                    <a:pt x="500" y="1436"/>
                  </a:cubicBezTo>
                  <a:cubicBezTo>
                    <a:pt x="232" y="1105"/>
                    <a:pt x="232" y="1105"/>
                    <a:pt x="232" y="1105"/>
                  </a:cubicBezTo>
                  <a:cubicBezTo>
                    <a:pt x="190" y="635"/>
                    <a:pt x="190" y="635"/>
                    <a:pt x="190" y="635"/>
                  </a:cubicBezTo>
                  <a:cubicBezTo>
                    <a:pt x="210" y="633"/>
                    <a:pt x="210" y="633"/>
                    <a:pt x="210" y="633"/>
                  </a:cubicBezTo>
                  <a:cubicBezTo>
                    <a:pt x="210" y="633"/>
                    <a:pt x="250" y="1086"/>
                    <a:pt x="251" y="1098"/>
                  </a:cubicBezTo>
                  <a:cubicBezTo>
                    <a:pt x="259" y="1107"/>
                    <a:pt x="515" y="1424"/>
                    <a:pt x="515" y="1424"/>
                  </a:cubicBezTo>
                  <a:cubicBezTo>
                    <a:pt x="524" y="1434"/>
                    <a:pt x="524" y="1434"/>
                    <a:pt x="524" y="1434"/>
                  </a:cubicBezTo>
                  <a:cubicBezTo>
                    <a:pt x="617" y="1320"/>
                    <a:pt x="794" y="1100"/>
                    <a:pt x="796" y="1098"/>
                  </a:cubicBezTo>
                  <a:cubicBezTo>
                    <a:pt x="797" y="1088"/>
                    <a:pt x="837" y="633"/>
                    <a:pt x="837" y="633"/>
                  </a:cubicBezTo>
                  <a:cubicBezTo>
                    <a:pt x="857" y="635"/>
                    <a:pt x="857" y="635"/>
                    <a:pt x="857" y="635"/>
                  </a:cubicBezTo>
                  <a:lnTo>
                    <a:pt x="816" y="1105"/>
                  </a:ln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35">
              <a:extLst>
                <a:ext uri="{FF2B5EF4-FFF2-40B4-BE49-F238E27FC236}">
                  <a16:creationId xmlns:a16="http://schemas.microsoft.com/office/drawing/2014/main" id="{82037FD2-A248-4BF9-9EBB-4B869CC8019B}"/>
                </a:ext>
              </a:extLst>
            </p:cNvPr>
            <p:cNvSpPr>
              <a:spLocks noChangeAspect="1"/>
            </p:cNvSpPr>
            <p:nvPr/>
          </p:nvSpPr>
          <p:spPr bwMode="gray">
            <a:xfrm>
              <a:off x="5499" y="1373"/>
              <a:ext cx="49" cy="71"/>
            </a:xfrm>
            <a:custGeom>
              <a:avLst/>
              <a:gdLst>
                <a:gd name="T0" fmla="*/ 94 w 121"/>
                <a:gd name="T1" fmla="*/ 51 h 176"/>
                <a:gd name="T2" fmla="*/ 121 w 121"/>
                <a:gd name="T3" fmla="*/ 17 h 176"/>
                <a:gd name="T4" fmla="*/ 107 w 121"/>
                <a:gd name="T5" fmla="*/ 0 h 176"/>
                <a:gd name="T6" fmla="*/ 0 w 121"/>
                <a:gd name="T7" fmla="*/ 86 h 176"/>
                <a:gd name="T8" fmla="*/ 51 w 121"/>
                <a:gd name="T9" fmla="*/ 150 h 176"/>
                <a:gd name="T10" fmla="*/ 106 w 121"/>
                <a:gd name="T11" fmla="*/ 175 h 176"/>
                <a:gd name="T12" fmla="*/ 94 w 121"/>
                <a:gd name="T13" fmla="*/ 51 h 176"/>
              </a:gdLst>
              <a:ahLst/>
              <a:cxnLst>
                <a:cxn ang="0">
                  <a:pos x="T0" y="T1"/>
                </a:cxn>
                <a:cxn ang="0">
                  <a:pos x="T2" y="T3"/>
                </a:cxn>
                <a:cxn ang="0">
                  <a:pos x="T4" y="T5"/>
                </a:cxn>
                <a:cxn ang="0">
                  <a:pos x="T6" y="T7"/>
                </a:cxn>
                <a:cxn ang="0">
                  <a:pos x="T8" y="T9"/>
                </a:cxn>
                <a:cxn ang="0">
                  <a:pos x="T10" y="T11"/>
                </a:cxn>
                <a:cxn ang="0">
                  <a:pos x="T12" y="T13"/>
                </a:cxn>
              </a:cxnLst>
              <a:rect l="0" t="0" r="r" b="b"/>
              <a:pathLst>
                <a:path w="121" h="176">
                  <a:moveTo>
                    <a:pt x="94" y="51"/>
                  </a:moveTo>
                  <a:cubicBezTo>
                    <a:pt x="121" y="17"/>
                    <a:pt x="121" y="17"/>
                    <a:pt x="121" y="17"/>
                  </a:cubicBezTo>
                  <a:cubicBezTo>
                    <a:pt x="107" y="0"/>
                    <a:pt x="107" y="0"/>
                    <a:pt x="107" y="0"/>
                  </a:cubicBezTo>
                  <a:cubicBezTo>
                    <a:pt x="0" y="86"/>
                    <a:pt x="0" y="86"/>
                    <a:pt x="0" y="86"/>
                  </a:cubicBezTo>
                  <a:cubicBezTo>
                    <a:pt x="51" y="150"/>
                    <a:pt x="51" y="150"/>
                    <a:pt x="51" y="150"/>
                  </a:cubicBezTo>
                  <a:cubicBezTo>
                    <a:pt x="65" y="167"/>
                    <a:pt x="86" y="176"/>
                    <a:pt x="106" y="175"/>
                  </a:cubicBezTo>
                  <a:cubicBezTo>
                    <a:pt x="69" y="144"/>
                    <a:pt x="63" y="89"/>
                    <a:pt x="94" y="51"/>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9FDA9EA0-E29F-4A60-9F3D-3D696CBC302F}"/>
                </a:ext>
              </a:extLst>
            </p:cNvPr>
            <p:cNvSpPr>
              <a:spLocks noChangeAspect="1"/>
            </p:cNvSpPr>
            <p:nvPr/>
          </p:nvSpPr>
          <p:spPr bwMode="gray">
            <a:xfrm>
              <a:off x="5534" y="1373"/>
              <a:ext cx="72" cy="74"/>
            </a:xfrm>
            <a:custGeom>
              <a:avLst/>
              <a:gdLst>
                <a:gd name="T0" fmla="*/ 34 w 182"/>
                <a:gd name="T1" fmla="*/ 160 h 184"/>
                <a:gd name="T2" fmla="*/ 130 w 182"/>
                <a:gd name="T3" fmla="*/ 150 h 184"/>
                <a:gd name="T4" fmla="*/ 182 w 182"/>
                <a:gd name="T5" fmla="*/ 86 h 184"/>
                <a:gd name="T6" fmla="*/ 75 w 182"/>
                <a:gd name="T7" fmla="*/ 0 h 184"/>
                <a:gd name="T8" fmla="*/ 23 w 182"/>
                <a:gd name="T9" fmla="*/ 63 h 184"/>
                <a:gd name="T10" fmla="*/ 34 w 182"/>
                <a:gd name="T11" fmla="*/ 160 h 184"/>
              </a:gdLst>
              <a:ahLst/>
              <a:cxnLst>
                <a:cxn ang="0">
                  <a:pos x="T0" y="T1"/>
                </a:cxn>
                <a:cxn ang="0">
                  <a:pos x="T2" y="T3"/>
                </a:cxn>
                <a:cxn ang="0">
                  <a:pos x="T4" y="T5"/>
                </a:cxn>
                <a:cxn ang="0">
                  <a:pos x="T6" y="T7"/>
                </a:cxn>
                <a:cxn ang="0">
                  <a:pos x="T8" y="T9"/>
                </a:cxn>
                <a:cxn ang="0">
                  <a:pos x="T10" y="T11"/>
                </a:cxn>
              </a:cxnLst>
              <a:rect l="0" t="0" r="r" b="b"/>
              <a:pathLst>
                <a:path w="182" h="184">
                  <a:moveTo>
                    <a:pt x="34" y="160"/>
                  </a:moveTo>
                  <a:cubicBezTo>
                    <a:pt x="63" y="184"/>
                    <a:pt x="107" y="179"/>
                    <a:pt x="130" y="150"/>
                  </a:cubicBezTo>
                  <a:cubicBezTo>
                    <a:pt x="182" y="86"/>
                    <a:pt x="182" y="86"/>
                    <a:pt x="182" y="86"/>
                  </a:cubicBezTo>
                  <a:cubicBezTo>
                    <a:pt x="75" y="0"/>
                    <a:pt x="75" y="0"/>
                    <a:pt x="75" y="0"/>
                  </a:cubicBezTo>
                  <a:cubicBezTo>
                    <a:pt x="23" y="63"/>
                    <a:pt x="23" y="63"/>
                    <a:pt x="23" y="63"/>
                  </a:cubicBezTo>
                  <a:cubicBezTo>
                    <a:pt x="0" y="93"/>
                    <a:pt x="4" y="136"/>
                    <a:pt x="34" y="160"/>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Oval 37">
              <a:extLst>
                <a:ext uri="{FF2B5EF4-FFF2-40B4-BE49-F238E27FC236}">
                  <a16:creationId xmlns:a16="http://schemas.microsoft.com/office/drawing/2014/main" id="{57AA16F3-E5A8-4327-B2E3-3CCE1352FB38}"/>
                </a:ext>
              </a:extLst>
            </p:cNvPr>
            <p:cNvSpPr>
              <a:spLocks noChangeAspect="1" noChangeArrowheads="1"/>
            </p:cNvSpPr>
            <p:nvPr/>
          </p:nvSpPr>
          <p:spPr bwMode="gray">
            <a:xfrm>
              <a:off x="5545" y="1149"/>
              <a:ext cx="18" cy="1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Oval 38">
              <a:extLst>
                <a:ext uri="{FF2B5EF4-FFF2-40B4-BE49-F238E27FC236}">
                  <a16:creationId xmlns:a16="http://schemas.microsoft.com/office/drawing/2014/main" id="{11A663B9-FC85-4803-B476-7F70D7E49E0F}"/>
                </a:ext>
              </a:extLst>
            </p:cNvPr>
            <p:cNvSpPr>
              <a:spLocks noChangeAspect="1" noChangeArrowheads="1"/>
            </p:cNvSpPr>
            <p:nvPr/>
          </p:nvSpPr>
          <p:spPr bwMode="gray">
            <a:xfrm>
              <a:off x="5545" y="1207"/>
              <a:ext cx="18" cy="17"/>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Oval 39">
              <a:extLst>
                <a:ext uri="{FF2B5EF4-FFF2-40B4-BE49-F238E27FC236}">
                  <a16:creationId xmlns:a16="http://schemas.microsoft.com/office/drawing/2014/main" id="{79E81E18-BFAA-4C97-A49B-15244E38CDED}"/>
                </a:ext>
              </a:extLst>
            </p:cNvPr>
            <p:cNvSpPr>
              <a:spLocks noChangeAspect="1" noChangeArrowheads="1"/>
            </p:cNvSpPr>
            <p:nvPr/>
          </p:nvSpPr>
          <p:spPr bwMode="gray">
            <a:xfrm>
              <a:off x="5545" y="1264"/>
              <a:ext cx="18" cy="18"/>
            </a:xfrm>
            <a:prstGeom prst="ellipse">
              <a:avLst/>
            </a:pr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E404C229-AE2E-4904-B014-AEA334314110}"/>
                </a:ext>
              </a:extLst>
            </p:cNvPr>
            <p:cNvSpPr>
              <a:spLocks noChangeAspect="1"/>
            </p:cNvSpPr>
            <p:nvPr/>
          </p:nvSpPr>
          <p:spPr bwMode="gray">
            <a:xfrm>
              <a:off x="5426" y="1344"/>
              <a:ext cx="253" cy="688"/>
            </a:xfrm>
            <a:custGeom>
              <a:avLst/>
              <a:gdLst>
                <a:gd name="T0" fmla="*/ 202 w 631"/>
                <a:gd name="T1" fmla="*/ 250 h 1723"/>
                <a:gd name="T2" fmla="*/ 138 w 631"/>
                <a:gd name="T3" fmla="*/ 171 h 1723"/>
                <a:gd name="T4" fmla="*/ 0 w 631"/>
                <a:gd name="T5" fmla="*/ 0 h 1723"/>
                <a:gd name="T6" fmla="*/ 46 w 631"/>
                <a:gd name="T7" fmla="*/ 1590 h 1723"/>
                <a:gd name="T8" fmla="*/ 175 w 631"/>
                <a:gd name="T9" fmla="*/ 1723 h 1723"/>
                <a:gd name="T10" fmla="*/ 296 w 631"/>
                <a:gd name="T11" fmla="*/ 1590 h 1723"/>
                <a:gd name="T12" fmla="*/ 284 w 631"/>
                <a:gd name="T13" fmla="*/ 518 h 1723"/>
                <a:gd name="T14" fmla="*/ 311 w 631"/>
                <a:gd name="T15" fmla="*/ 485 h 1723"/>
                <a:gd name="T16" fmla="*/ 321 w 631"/>
                <a:gd name="T17" fmla="*/ 485 h 1723"/>
                <a:gd name="T18" fmla="*/ 347 w 631"/>
                <a:gd name="T19" fmla="*/ 518 h 1723"/>
                <a:gd name="T20" fmla="*/ 335 w 631"/>
                <a:gd name="T21" fmla="*/ 1590 h 1723"/>
                <a:gd name="T22" fmla="*/ 457 w 631"/>
                <a:gd name="T23" fmla="*/ 1723 h 1723"/>
                <a:gd name="T24" fmla="*/ 585 w 631"/>
                <a:gd name="T25" fmla="*/ 1590 h 1723"/>
                <a:gd name="T26" fmla="*/ 631 w 631"/>
                <a:gd name="T27" fmla="*/ 0 h 1723"/>
                <a:gd name="T28" fmla="*/ 430 w 631"/>
                <a:gd name="T29" fmla="*/ 250 h 1723"/>
                <a:gd name="T30" fmla="*/ 316 w 631"/>
                <a:gd name="T31" fmla="*/ 286 h 1723"/>
                <a:gd name="T32" fmla="*/ 202 w 631"/>
                <a:gd name="T33" fmla="*/ 250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1" h="1723">
                  <a:moveTo>
                    <a:pt x="202" y="250"/>
                  </a:moveTo>
                  <a:cubicBezTo>
                    <a:pt x="138" y="171"/>
                    <a:pt x="138" y="171"/>
                    <a:pt x="138" y="171"/>
                  </a:cubicBezTo>
                  <a:cubicBezTo>
                    <a:pt x="0" y="0"/>
                    <a:pt x="0" y="0"/>
                    <a:pt x="0" y="0"/>
                  </a:cubicBezTo>
                  <a:cubicBezTo>
                    <a:pt x="20" y="683"/>
                    <a:pt x="46" y="1547"/>
                    <a:pt x="46" y="1590"/>
                  </a:cubicBezTo>
                  <a:cubicBezTo>
                    <a:pt x="46" y="1673"/>
                    <a:pt x="115" y="1723"/>
                    <a:pt x="175" y="1723"/>
                  </a:cubicBezTo>
                  <a:cubicBezTo>
                    <a:pt x="235" y="1723"/>
                    <a:pt x="296" y="1657"/>
                    <a:pt x="296" y="1590"/>
                  </a:cubicBezTo>
                  <a:cubicBezTo>
                    <a:pt x="296" y="1529"/>
                    <a:pt x="284" y="535"/>
                    <a:pt x="284" y="518"/>
                  </a:cubicBezTo>
                  <a:cubicBezTo>
                    <a:pt x="284" y="501"/>
                    <a:pt x="301" y="485"/>
                    <a:pt x="311" y="485"/>
                  </a:cubicBezTo>
                  <a:cubicBezTo>
                    <a:pt x="321" y="485"/>
                    <a:pt x="312" y="485"/>
                    <a:pt x="321" y="485"/>
                  </a:cubicBezTo>
                  <a:cubicBezTo>
                    <a:pt x="330" y="485"/>
                    <a:pt x="347" y="497"/>
                    <a:pt x="347" y="518"/>
                  </a:cubicBezTo>
                  <a:cubicBezTo>
                    <a:pt x="347" y="672"/>
                    <a:pt x="335" y="1529"/>
                    <a:pt x="335" y="1590"/>
                  </a:cubicBezTo>
                  <a:cubicBezTo>
                    <a:pt x="335" y="1657"/>
                    <a:pt x="387" y="1723"/>
                    <a:pt x="457" y="1723"/>
                  </a:cubicBezTo>
                  <a:cubicBezTo>
                    <a:pt x="527" y="1723"/>
                    <a:pt x="585" y="1658"/>
                    <a:pt x="585" y="1590"/>
                  </a:cubicBezTo>
                  <a:cubicBezTo>
                    <a:pt x="585" y="1547"/>
                    <a:pt x="612" y="683"/>
                    <a:pt x="631" y="0"/>
                  </a:cubicBezTo>
                  <a:cubicBezTo>
                    <a:pt x="430" y="250"/>
                    <a:pt x="430" y="250"/>
                    <a:pt x="430" y="250"/>
                  </a:cubicBezTo>
                  <a:cubicBezTo>
                    <a:pt x="401" y="285"/>
                    <a:pt x="356" y="297"/>
                    <a:pt x="316" y="286"/>
                  </a:cubicBezTo>
                  <a:cubicBezTo>
                    <a:pt x="275" y="297"/>
                    <a:pt x="230" y="285"/>
                    <a:pt x="202" y="250"/>
                  </a:cubicBezTo>
                  <a:close/>
                </a:path>
              </a:pathLst>
            </a:custGeom>
            <a:solidFill>
              <a:srgbClr val="5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E3CE81C7-D74D-45DA-B1AB-CBC85339AB83}"/>
                </a:ext>
              </a:extLst>
            </p:cNvPr>
            <p:cNvSpPr>
              <a:spLocks noChangeAspect="1"/>
            </p:cNvSpPr>
            <p:nvPr/>
          </p:nvSpPr>
          <p:spPr bwMode="gray">
            <a:xfrm>
              <a:off x="5756" y="1048"/>
              <a:ext cx="1" cy="13"/>
            </a:xfrm>
            <a:custGeom>
              <a:avLst/>
              <a:gdLst>
                <a:gd name="T0" fmla="*/ 0 w 3"/>
                <a:gd name="T1" fmla="*/ 34 h 34"/>
                <a:gd name="T2" fmla="*/ 1 w 3"/>
                <a:gd name="T3" fmla="*/ 34 h 34"/>
                <a:gd name="T4" fmla="*/ 3 w 3"/>
                <a:gd name="T5" fmla="*/ 0 h 34"/>
                <a:gd name="T6" fmla="*/ 3 w 3"/>
                <a:gd name="T7" fmla="*/ 0 h 34"/>
                <a:gd name="T8" fmla="*/ 0 w 3"/>
                <a:gd name="T9" fmla="*/ 34 h 34"/>
              </a:gdLst>
              <a:ahLst/>
              <a:cxnLst>
                <a:cxn ang="0">
                  <a:pos x="T0" y="T1"/>
                </a:cxn>
                <a:cxn ang="0">
                  <a:pos x="T2" y="T3"/>
                </a:cxn>
                <a:cxn ang="0">
                  <a:pos x="T4" y="T5"/>
                </a:cxn>
                <a:cxn ang="0">
                  <a:pos x="T6" y="T7"/>
                </a:cxn>
                <a:cxn ang="0">
                  <a:pos x="T8" y="T9"/>
                </a:cxn>
              </a:cxnLst>
              <a:rect l="0" t="0" r="r" b="b"/>
              <a:pathLst>
                <a:path w="3" h="34">
                  <a:moveTo>
                    <a:pt x="0" y="34"/>
                  </a:moveTo>
                  <a:cubicBezTo>
                    <a:pt x="1" y="34"/>
                    <a:pt x="1" y="34"/>
                    <a:pt x="1" y="34"/>
                  </a:cubicBezTo>
                  <a:cubicBezTo>
                    <a:pt x="2" y="21"/>
                    <a:pt x="3" y="10"/>
                    <a:pt x="3" y="0"/>
                  </a:cubicBezTo>
                  <a:cubicBezTo>
                    <a:pt x="3" y="0"/>
                    <a:pt x="3" y="0"/>
                    <a:pt x="3" y="0"/>
                  </a:cubicBezTo>
                  <a:cubicBezTo>
                    <a:pt x="2" y="9"/>
                    <a:pt x="1" y="21"/>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2">
              <a:extLst>
                <a:ext uri="{FF2B5EF4-FFF2-40B4-BE49-F238E27FC236}">
                  <a16:creationId xmlns:a16="http://schemas.microsoft.com/office/drawing/2014/main" id="{D6006371-B334-42A5-B31F-8B1BAC4F1810}"/>
                </a:ext>
              </a:extLst>
            </p:cNvPr>
            <p:cNvSpPr>
              <a:spLocks noChangeAspect="1"/>
            </p:cNvSpPr>
            <p:nvPr/>
          </p:nvSpPr>
          <p:spPr bwMode="gray">
            <a:xfrm>
              <a:off x="5482" y="944"/>
              <a:ext cx="141" cy="163"/>
            </a:xfrm>
            <a:custGeom>
              <a:avLst/>
              <a:gdLst>
                <a:gd name="T0" fmla="*/ 177 w 353"/>
                <a:gd name="T1" fmla="*/ 27 h 409"/>
                <a:gd name="T2" fmla="*/ 73 w 353"/>
                <a:gd name="T3" fmla="*/ 0 h 409"/>
                <a:gd name="T4" fmla="*/ 0 w 353"/>
                <a:gd name="T5" fmla="*/ 0 h 409"/>
                <a:gd name="T6" fmla="*/ 177 w 353"/>
                <a:gd name="T7" fmla="*/ 409 h 409"/>
                <a:gd name="T8" fmla="*/ 353 w 353"/>
                <a:gd name="T9" fmla="*/ 0 h 409"/>
                <a:gd name="T10" fmla="*/ 280 w 353"/>
                <a:gd name="T11" fmla="*/ 0 h 409"/>
                <a:gd name="T12" fmla="*/ 177 w 353"/>
                <a:gd name="T13" fmla="*/ 27 h 409"/>
              </a:gdLst>
              <a:ahLst/>
              <a:cxnLst>
                <a:cxn ang="0">
                  <a:pos x="T0" y="T1"/>
                </a:cxn>
                <a:cxn ang="0">
                  <a:pos x="T2" y="T3"/>
                </a:cxn>
                <a:cxn ang="0">
                  <a:pos x="T4" y="T5"/>
                </a:cxn>
                <a:cxn ang="0">
                  <a:pos x="T6" y="T7"/>
                </a:cxn>
                <a:cxn ang="0">
                  <a:pos x="T8" y="T9"/>
                </a:cxn>
                <a:cxn ang="0">
                  <a:pos x="T10" y="T11"/>
                </a:cxn>
                <a:cxn ang="0">
                  <a:pos x="T12" y="T13"/>
                </a:cxn>
              </a:cxnLst>
              <a:rect l="0" t="0" r="r" b="b"/>
              <a:pathLst>
                <a:path w="353" h="409">
                  <a:moveTo>
                    <a:pt x="177" y="27"/>
                  </a:moveTo>
                  <a:cubicBezTo>
                    <a:pt x="139" y="27"/>
                    <a:pt x="104" y="17"/>
                    <a:pt x="73" y="0"/>
                  </a:cubicBezTo>
                  <a:cubicBezTo>
                    <a:pt x="0" y="0"/>
                    <a:pt x="0" y="0"/>
                    <a:pt x="0" y="0"/>
                  </a:cubicBezTo>
                  <a:cubicBezTo>
                    <a:pt x="177" y="409"/>
                    <a:pt x="177" y="409"/>
                    <a:pt x="177" y="409"/>
                  </a:cubicBezTo>
                  <a:cubicBezTo>
                    <a:pt x="353" y="0"/>
                    <a:pt x="353" y="0"/>
                    <a:pt x="353" y="0"/>
                  </a:cubicBezTo>
                  <a:cubicBezTo>
                    <a:pt x="280" y="0"/>
                    <a:pt x="280" y="0"/>
                    <a:pt x="280" y="0"/>
                  </a:cubicBezTo>
                  <a:cubicBezTo>
                    <a:pt x="250" y="17"/>
                    <a:pt x="214" y="27"/>
                    <a:pt x="177" y="27"/>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3">
              <a:extLst>
                <a:ext uri="{FF2B5EF4-FFF2-40B4-BE49-F238E27FC236}">
                  <a16:creationId xmlns:a16="http://schemas.microsoft.com/office/drawing/2014/main" id="{5D5104DB-DE0C-4263-A25A-D5C825DF5581}"/>
                </a:ext>
              </a:extLst>
            </p:cNvPr>
            <p:cNvSpPr>
              <a:spLocks noChangeAspect="1" noEditPoints="1"/>
            </p:cNvSpPr>
            <p:nvPr/>
          </p:nvSpPr>
          <p:spPr bwMode="gray">
            <a:xfrm>
              <a:off x="5479" y="824"/>
              <a:ext cx="147" cy="121"/>
            </a:xfrm>
            <a:custGeom>
              <a:avLst/>
              <a:gdLst>
                <a:gd name="T0" fmla="*/ 361 w 368"/>
                <a:gd name="T1" fmla="*/ 72 h 303"/>
                <a:gd name="T2" fmla="*/ 141 w 368"/>
                <a:gd name="T3" fmla="*/ 40 h 303"/>
                <a:gd name="T4" fmla="*/ 111 w 368"/>
                <a:gd name="T5" fmla="*/ 0 h 303"/>
                <a:gd name="T6" fmla="*/ 60 w 368"/>
                <a:gd name="T7" fmla="*/ 81 h 303"/>
                <a:gd name="T8" fmla="*/ 0 w 368"/>
                <a:gd name="T9" fmla="*/ 105 h 303"/>
                <a:gd name="T10" fmla="*/ 0 w 368"/>
                <a:gd name="T11" fmla="*/ 120 h 303"/>
                <a:gd name="T12" fmla="*/ 184 w 368"/>
                <a:gd name="T13" fmla="*/ 303 h 303"/>
                <a:gd name="T14" fmla="*/ 368 w 368"/>
                <a:gd name="T15" fmla="*/ 120 h 303"/>
                <a:gd name="T16" fmla="*/ 361 w 368"/>
                <a:gd name="T17" fmla="*/ 72 h 303"/>
                <a:gd name="T18" fmla="*/ 86 w 368"/>
                <a:gd name="T19" fmla="*/ 183 h 303"/>
                <a:gd name="T20" fmla="*/ 61 w 368"/>
                <a:gd name="T21" fmla="*/ 158 h 303"/>
                <a:gd name="T22" fmla="*/ 86 w 368"/>
                <a:gd name="T23" fmla="*/ 134 h 303"/>
                <a:gd name="T24" fmla="*/ 110 w 368"/>
                <a:gd name="T25" fmla="*/ 158 h 303"/>
                <a:gd name="T26" fmla="*/ 86 w 368"/>
                <a:gd name="T27" fmla="*/ 183 h 303"/>
                <a:gd name="T28" fmla="*/ 282 w 368"/>
                <a:gd name="T29" fmla="*/ 183 h 303"/>
                <a:gd name="T30" fmla="*/ 258 w 368"/>
                <a:gd name="T31" fmla="*/ 158 h 303"/>
                <a:gd name="T32" fmla="*/ 282 w 368"/>
                <a:gd name="T33" fmla="*/ 134 h 303"/>
                <a:gd name="T34" fmla="*/ 307 w 368"/>
                <a:gd name="T35" fmla="*/ 158 h 303"/>
                <a:gd name="T36" fmla="*/ 282 w 368"/>
                <a:gd name="T37" fmla="*/ 18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303">
                  <a:moveTo>
                    <a:pt x="361" y="72"/>
                  </a:moveTo>
                  <a:cubicBezTo>
                    <a:pt x="281" y="83"/>
                    <a:pt x="182" y="77"/>
                    <a:pt x="141" y="40"/>
                  </a:cubicBezTo>
                  <a:cubicBezTo>
                    <a:pt x="127" y="29"/>
                    <a:pt x="118" y="15"/>
                    <a:pt x="111" y="0"/>
                  </a:cubicBezTo>
                  <a:cubicBezTo>
                    <a:pt x="104" y="30"/>
                    <a:pt x="89" y="61"/>
                    <a:pt x="60" y="81"/>
                  </a:cubicBezTo>
                  <a:cubicBezTo>
                    <a:pt x="40" y="94"/>
                    <a:pt x="20" y="101"/>
                    <a:pt x="0" y="105"/>
                  </a:cubicBezTo>
                  <a:cubicBezTo>
                    <a:pt x="0" y="110"/>
                    <a:pt x="0" y="115"/>
                    <a:pt x="0" y="120"/>
                  </a:cubicBezTo>
                  <a:cubicBezTo>
                    <a:pt x="0" y="221"/>
                    <a:pt x="82" y="303"/>
                    <a:pt x="184" y="303"/>
                  </a:cubicBezTo>
                  <a:cubicBezTo>
                    <a:pt x="285" y="303"/>
                    <a:pt x="368" y="221"/>
                    <a:pt x="368" y="120"/>
                  </a:cubicBezTo>
                  <a:cubicBezTo>
                    <a:pt x="368" y="103"/>
                    <a:pt x="365" y="87"/>
                    <a:pt x="361" y="72"/>
                  </a:cubicBezTo>
                  <a:close/>
                  <a:moveTo>
                    <a:pt x="86" y="183"/>
                  </a:moveTo>
                  <a:cubicBezTo>
                    <a:pt x="72" y="183"/>
                    <a:pt x="61" y="172"/>
                    <a:pt x="61" y="158"/>
                  </a:cubicBezTo>
                  <a:cubicBezTo>
                    <a:pt x="61" y="145"/>
                    <a:pt x="72" y="134"/>
                    <a:pt x="86" y="134"/>
                  </a:cubicBezTo>
                  <a:cubicBezTo>
                    <a:pt x="99" y="134"/>
                    <a:pt x="110" y="145"/>
                    <a:pt x="110" y="158"/>
                  </a:cubicBezTo>
                  <a:cubicBezTo>
                    <a:pt x="110" y="172"/>
                    <a:pt x="99" y="183"/>
                    <a:pt x="86" y="183"/>
                  </a:cubicBezTo>
                  <a:close/>
                  <a:moveTo>
                    <a:pt x="282" y="183"/>
                  </a:moveTo>
                  <a:cubicBezTo>
                    <a:pt x="269" y="183"/>
                    <a:pt x="258" y="172"/>
                    <a:pt x="258" y="158"/>
                  </a:cubicBezTo>
                  <a:cubicBezTo>
                    <a:pt x="258" y="145"/>
                    <a:pt x="269" y="134"/>
                    <a:pt x="282" y="134"/>
                  </a:cubicBezTo>
                  <a:cubicBezTo>
                    <a:pt x="296" y="134"/>
                    <a:pt x="307" y="145"/>
                    <a:pt x="307" y="158"/>
                  </a:cubicBezTo>
                  <a:cubicBezTo>
                    <a:pt x="307" y="172"/>
                    <a:pt x="296" y="183"/>
                    <a:pt x="282" y="183"/>
                  </a:cubicBezTo>
                  <a:close/>
                </a:path>
              </a:pathLst>
            </a:custGeom>
            <a:solidFill>
              <a:srgbClr val="E5F3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4">
              <a:extLst>
                <a:ext uri="{FF2B5EF4-FFF2-40B4-BE49-F238E27FC236}">
                  <a16:creationId xmlns:a16="http://schemas.microsoft.com/office/drawing/2014/main" id="{60EA25B8-8A8F-4242-9EBC-5AAC6126D293}"/>
                </a:ext>
              </a:extLst>
            </p:cNvPr>
            <p:cNvSpPr>
              <a:spLocks noChangeAspect="1"/>
            </p:cNvSpPr>
            <p:nvPr/>
          </p:nvSpPr>
          <p:spPr bwMode="gray">
            <a:xfrm>
              <a:off x="5531" y="954"/>
              <a:ext cx="43" cy="153"/>
            </a:xfrm>
            <a:custGeom>
              <a:avLst/>
              <a:gdLst>
                <a:gd name="T0" fmla="*/ 54 w 107"/>
                <a:gd name="T1" fmla="*/ 2 h 384"/>
                <a:gd name="T2" fmla="*/ 23 w 107"/>
                <a:gd name="T3" fmla="*/ 0 h 384"/>
                <a:gd name="T4" fmla="*/ 51 w 107"/>
                <a:gd name="T5" fmla="*/ 34 h 384"/>
                <a:gd name="T6" fmla="*/ 0 w 107"/>
                <a:gd name="T7" fmla="*/ 260 h 384"/>
                <a:gd name="T8" fmla="*/ 54 w 107"/>
                <a:gd name="T9" fmla="*/ 384 h 384"/>
                <a:gd name="T10" fmla="*/ 107 w 107"/>
                <a:gd name="T11" fmla="*/ 260 h 384"/>
                <a:gd name="T12" fmla="*/ 57 w 107"/>
                <a:gd name="T13" fmla="*/ 34 h 384"/>
                <a:gd name="T14" fmla="*/ 85 w 107"/>
                <a:gd name="T15" fmla="*/ 0 h 384"/>
                <a:gd name="T16" fmla="*/ 54 w 107"/>
                <a:gd name="T17"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84">
                  <a:moveTo>
                    <a:pt x="54" y="2"/>
                  </a:moveTo>
                  <a:cubicBezTo>
                    <a:pt x="43" y="2"/>
                    <a:pt x="33" y="1"/>
                    <a:pt x="23" y="0"/>
                  </a:cubicBezTo>
                  <a:cubicBezTo>
                    <a:pt x="51" y="34"/>
                    <a:pt x="51" y="34"/>
                    <a:pt x="51" y="34"/>
                  </a:cubicBezTo>
                  <a:cubicBezTo>
                    <a:pt x="0" y="260"/>
                    <a:pt x="0" y="260"/>
                    <a:pt x="0" y="260"/>
                  </a:cubicBezTo>
                  <a:cubicBezTo>
                    <a:pt x="54" y="384"/>
                    <a:pt x="54" y="384"/>
                    <a:pt x="54" y="384"/>
                  </a:cubicBezTo>
                  <a:cubicBezTo>
                    <a:pt x="107" y="260"/>
                    <a:pt x="107" y="260"/>
                    <a:pt x="107" y="260"/>
                  </a:cubicBezTo>
                  <a:cubicBezTo>
                    <a:pt x="57" y="34"/>
                    <a:pt x="57" y="34"/>
                    <a:pt x="57" y="34"/>
                  </a:cubicBezTo>
                  <a:cubicBezTo>
                    <a:pt x="85" y="0"/>
                    <a:pt x="85" y="0"/>
                    <a:pt x="85" y="0"/>
                  </a:cubicBezTo>
                  <a:cubicBezTo>
                    <a:pt x="75" y="1"/>
                    <a:pt x="64" y="2"/>
                    <a:pt x="54" y="2"/>
                  </a:cubicBez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11308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88A98B9-B216-4FDB-A688-28FFF105CA95}"/>
              </a:ext>
            </a:extLst>
          </p:cNvPr>
          <p:cNvSpPr>
            <a:spLocks noGrp="1"/>
          </p:cNvSpPr>
          <p:nvPr>
            <p:ph type="title"/>
          </p:nvPr>
        </p:nvSpPr>
        <p:spPr>
          <a:xfrm>
            <a:off x="410400" y="2782800"/>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確認すべき相談窓口、マニュアル等</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1277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a:bodyPr>
          <a:lstStyle/>
          <a:p>
            <a:r>
              <a:rPr lang="ja-JP" altLang="en-US" dirty="0">
                <a:latin typeface="游ゴシック" panose="020B0400000000000000" pitchFamily="50" charset="-128"/>
                <a:ea typeface="游ゴシック" panose="020B0400000000000000" pitchFamily="50" charset="-128"/>
              </a:rPr>
              <a:t>相談窓口・相談様式</a:t>
            </a:r>
            <a:endParaRPr lang="ja-JP" altLang="en-US" sz="3200" dirty="0">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1496A3FA-ED8B-4BCB-9A0E-8828729B46EC}"/>
              </a:ext>
            </a:extLst>
          </p:cNvPr>
          <p:cNvGrpSpPr/>
          <p:nvPr/>
        </p:nvGrpSpPr>
        <p:grpSpPr>
          <a:xfrm>
            <a:off x="474786" y="908720"/>
            <a:ext cx="8924604" cy="1911238"/>
            <a:chOff x="378985" y="1049522"/>
            <a:chExt cx="8924604" cy="1911238"/>
          </a:xfrm>
        </p:grpSpPr>
        <p:sp>
          <p:nvSpPr>
            <p:cNvPr id="16" name="正方形/長方形 15">
              <a:extLst>
                <a:ext uri="{FF2B5EF4-FFF2-40B4-BE49-F238E27FC236}">
                  <a16:creationId xmlns:a16="http://schemas.microsoft.com/office/drawing/2014/main" id="{8C3C8900-8522-4BB0-B343-99382EC8B8CB}"/>
                </a:ext>
              </a:extLst>
            </p:cNvPr>
            <p:cNvSpPr/>
            <p:nvPr/>
          </p:nvSpPr>
          <p:spPr>
            <a:xfrm>
              <a:off x="411183" y="1268760"/>
              <a:ext cx="8892406" cy="1692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6" name="グループ化 5">
              <a:extLst>
                <a:ext uri="{FF2B5EF4-FFF2-40B4-BE49-F238E27FC236}">
                  <a16:creationId xmlns:a16="http://schemas.microsoft.com/office/drawing/2014/main" id="{F9037DC2-5E4E-4999-B27B-2DDD32BA4AFF}"/>
                </a:ext>
              </a:extLst>
            </p:cNvPr>
            <p:cNvGrpSpPr/>
            <p:nvPr/>
          </p:nvGrpSpPr>
          <p:grpSpPr>
            <a:xfrm>
              <a:off x="378985" y="1049522"/>
              <a:ext cx="3096763" cy="438476"/>
              <a:chOff x="344487" y="2625623"/>
              <a:chExt cx="3242913" cy="438476"/>
            </a:xfrm>
          </p:grpSpPr>
          <p:sp>
            <p:nvSpPr>
              <p:cNvPr id="7" name="正方形/長方形 6">
                <a:extLst>
                  <a:ext uri="{FF2B5EF4-FFF2-40B4-BE49-F238E27FC236}">
                    <a16:creationId xmlns:a16="http://schemas.microsoft.com/office/drawing/2014/main" id="{175C17C4-1DDD-4BF1-837E-F596F7089A62}"/>
                  </a:ext>
                </a:extLst>
              </p:cNvPr>
              <p:cNvSpPr/>
              <p:nvPr/>
            </p:nvSpPr>
            <p:spPr>
              <a:xfrm>
                <a:off x="391889" y="2674585"/>
                <a:ext cx="319551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AB6C4A00-4E3E-4933-9953-B68F4872ED13}"/>
                  </a:ext>
                </a:extLst>
              </p:cNvPr>
              <p:cNvSpPr/>
              <p:nvPr/>
            </p:nvSpPr>
            <p:spPr>
              <a:xfrm>
                <a:off x="344487" y="2625623"/>
                <a:ext cx="3195510"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施設・事業所内の相談窓口</a:t>
                </a:r>
              </a:p>
            </p:txBody>
          </p:sp>
        </p:grpSp>
      </p:grpSp>
      <p:grpSp>
        <p:nvGrpSpPr>
          <p:cNvPr id="23" name="グループ化 22">
            <a:extLst>
              <a:ext uri="{FF2B5EF4-FFF2-40B4-BE49-F238E27FC236}">
                <a16:creationId xmlns:a16="http://schemas.microsoft.com/office/drawing/2014/main" id="{B0973094-9C6F-45A5-A760-507EE42FD5BF}"/>
              </a:ext>
            </a:extLst>
          </p:cNvPr>
          <p:cNvGrpSpPr/>
          <p:nvPr/>
        </p:nvGrpSpPr>
        <p:grpSpPr>
          <a:xfrm>
            <a:off x="483277" y="2912649"/>
            <a:ext cx="8924605" cy="1839238"/>
            <a:chOff x="378984" y="1049522"/>
            <a:chExt cx="8924605" cy="1839238"/>
          </a:xfrm>
        </p:grpSpPr>
        <p:sp>
          <p:nvSpPr>
            <p:cNvPr id="25" name="正方形/長方形 24">
              <a:extLst>
                <a:ext uri="{FF2B5EF4-FFF2-40B4-BE49-F238E27FC236}">
                  <a16:creationId xmlns:a16="http://schemas.microsoft.com/office/drawing/2014/main" id="{F082A7B5-8382-4EB4-A385-6CE80794F951}"/>
                </a:ext>
              </a:extLst>
            </p:cNvPr>
            <p:cNvSpPr/>
            <p:nvPr/>
          </p:nvSpPr>
          <p:spPr>
            <a:xfrm>
              <a:off x="411183" y="1268760"/>
              <a:ext cx="8892406" cy="1620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6" name="グループ化 25">
              <a:extLst>
                <a:ext uri="{FF2B5EF4-FFF2-40B4-BE49-F238E27FC236}">
                  <a16:creationId xmlns:a16="http://schemas.microsoft.com/office/drawing/2014/main" id="{A21F2064-1C2B-40BD-B58E-72A3AFA6A022}"/>
                </a:ext>
              </a:extLst>
            </p:cNvPr>
            <p:cNvGrpSpPr/>
            <p:nvPr/>
          </p:nvGrpSpPr>
          <p:grpSpPr>
            <a:xfrm>
              <a:off x="378984" y="1049522"/>
              <a:ext cx="3142030" cy="438476"/>
              <a:chOff x="344486" y="2625623"/>
              <a:chExt cx="3290316" cy="438476"/>
            </a:xfrm>
          </p:grpSpPr>
          <p:sp>
            <p:nvSpPr>
              <p:cNvPr id="27" name="正方形/長方形 26">
                <a:extLst>
                  <a:ext uri="{FF2B5EF4-FFF2-40B4-BE49-F238E27FC236}">
                    <a16:creationId xmlns:a16="http://schemas.microsoft.com/office/drawing/2014/main" id="{BED5EA70-7683-4890-9670-CB0E99EE0B08}"/>
                  </a:ext>
                </a:extLst>
              </p:cNvPr>
              <p:cNvSpPr/>
              <p:nvPr/>
            </p:nvSpPr>
            <p:spPr>
              <a:xfrm>
                <a:off x="391889" y="2674585"/>
                <a:ext cx="324291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2598BD08-DD15-4BC5-9FDA-83F31C3AA1FC}"/>
                  </a:ext>
                </a:extLst>
              </p:cNvPr>
              <p:cNvSpPr/>
              <p:nvPr/>
            </p:nvSpPr>
            <p:spPr>
              <a:xfrm>
                <a:off x="344486" y="2625623"/>
                <a:ext cx="324291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施設・事業所外の相談窓口</a:t>
                </a:r>
              </a:p>
            </p:txBody>
          </p:sp>
        </p:grpSp>
      </p:grpSp>
      <p:grpSp>
        <p:nvGrpSpPr>
          <p:cNvPr id="29" name="グループ化 28">
            <a:extLst>
              <a:ext uri="{FF2B5EF4-FFF2-40B4-BE49-F238E27FC236}">
                <a16:creationId xmlns:a16="http://schemas.microsoft.com/office/drawing/2014/main" id="{967BD227-92C8-4F87-ADC9-D66813F8BF12}"/>
              </a:ext>
            </a:extLst>
          </p:cNvPr>
          <p:cNvGrpSpPr/>
          <p:nvPr/>
        </p:nvGrpSpPr>
        <p:grpSpPr>
          <a:xfrm>
            <a:off x="483624" y="4844783"/>
            <a:ext cx="8933872" cy="1620175"/>
            <a:chOff x="369717" y="4799518"/>
            <a:chExt cx="8933872" cy="1620175"/>
          </a:xfrm>
        </p:grpSpPr>
        <p:sp>
          <p:nvSpPr>
            <p:cNvPr id="19" name="正方形/長方形 18">
              <a:extLst>
                <a:ext uri="{FF2B5EF4-FFF2-40B4-BE49-F238E27FC236}">
                  <a16:creationId xmlns:a16="http://schemas.microsoft.com/office/drawing/2014/main" id="{5FBF89B5-3436-4117-A23A-67F8E2C69920}"/>
                </a:ext>
              </a:extLst>
            </p:cNvPr>
            <p:cNvSpPr/>
            <p:nvPr/>
          </p:nvSpPr>
          <p:spPr>
            <a:xfrm>
              <a:off x="411183" y="4979693"/>
              <a:ext cx="8892406" cy="1440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13" name="グループ化 12">
              <a:extLst>
                <a:ext uri="{FF2B5EF4-FFF2-40B4-BE49-F238E27FC236}">
                  <a16:creationId xmlns:a16="http://schemas.microsoft.com/office/drawing/2014/main" id="{8C573B69-0D1E-4DD3-AEAE-E4E032415A0C}"/>
                </a:ext>
              </a:extLst>
            </p:cNvPr>
            <p:cNvGrpSpPr/>
            <p:nvPr/>
          </p:nvGrpSpPr>
          <p:grpSpPr>
            <a:xfrm>
              <a:off x="369717" y="4799518"/>
              <a:ext cx="2205506" cy="438476"/>
              <a:chOff x="344487" y="2625623"/>
              <a:chExt cx="2309594" cy="438476"/>
            </a:xfrm>
          </p:grpSpPr>
          <p:sp>
            <p:nvSpPr>
              <p:cNvPr id="14" name="正方形/長方形 13">
                <a:extLst>
                  <a:ext uri="{FF2B5EF4-FFF2-40B4-BE49-F238E27FC236}">
                    <a16:creationId xmlns:a16="http://schemas.microsoft.com/office/drawing/2014/main" id="{3B54BFDB-28B3-4FE5-A246-70338EDF18DA}"/>
                  </a:ext>
                </a:extLst>
              </p:cNvPr>
              <p:cNvSpPr/>
              <p:nvPr/>
            </p:nvSpPr>
            <p:spPr>
              <a:xfrm>
                <a:off x="391890" y="2674585"/>
                <a:ext cx="226219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2211CB1-CA85-425D-93D2-82878AC43F51}"/>
                  </a:ext>
                </a:extLst>
              </p:cNvPr>
              <p:cNvSpPr/>
              <p:nvPr/>
            </p:nvSpPr>
            <p:spPr>
              <a:xfrm>
                <a:off x="344487" y="2625623"/>
                <a:ext cx="2262191"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相談受付用シート</a:t>
                </a:r>
              </a:p>
            </p:txBody>
          </p:sp>
        </p:grpSp>
      </p:grpSp>
      <p:sp>
        <p:nvSpPr>
          <p:cNvPr id="32" name="コンテンツ プレースホルダー 2">
            <a:extLst>
              <a:ext uri="{FF2B5EF4-FFF2-40B4-BE49-F238E27FC236}">
                <a16:creationId xmlns:a16="http://schemas.microsoft.com/office/drawing/2014/main" id="{395314D2-9BEF-4EAE-B521-F029E84E1BAE}"/>
              </a:ext>
            </a:extLst>
          </p:cNvPr>
          <p:cNvSpPr txBox="1">
            <a:spLocks/>
          </p:cNvSpPr>
          <p:nvPr/>
        </p:nvSpPr>
        <p:spPr>
          <a:xfrm>
            <a:off x="648104" y="1412776"/>
            <a:ext cx="4913989" cy="9592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例）施設長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例）副施設長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a:p>
            <a:pPr marL="361950" indent="-36195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例）総務部長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p:txBody>
      </p:sp>
      <p:sp>
        <p:nvSpPr>
          <p:cNvPr id="33" name="コンテンツ プレースホルダー 2">
            <a:extLst>
              <a:ext uri="{FF2B5EF4-FFF2-40B4-BE49-F238E27FC236}">
                <a16:creationId xmlns:a16="http://schemas.microsoft.com/office/drawing/2014/main" id="{1E06A9DD-66E7-471F-A344-90BB0D680D60}"/>
              </a:ext>
            </a:extLst>
          </p:cNvPr>
          <p:cNvSpPr txBox="1">
            <a:spLocks/>
          </p:cNvSpPr>
          <p:nvPr/>
        </p:nvSpPr>
        <p:spPr>
          <a:xfrm>
            <a:off x="676251" y="3462865"/>
            <a:ext cx="7848872" cy="2769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例）●●弁護士事務所　苗字　名前　</a:t>
            </a:r>
            <a:r>
              <a:rPr lang="en-US" altLang="ja-JP" sz="1800" dirty="0">
                <a:solidFill>
                  <a:srgbClr val="C00000"/>
                </a:solidFill>
                <a:latin typeface="游ゴシック" panose="020B0400000000000000" pitchFamily="50" charset="-128"/>
                <a:ea typeface="游ゴシック" panose="020B0400000000000000" pitchFamily="50" charset="-128"/>
              </a:rPr>
              <a:t>000-000-0000</a:t>
            </a:r>
          </a:p>
        </p:txBody>
      </p:sp>
      <p:sp>
        <p:nvSpPr>
          <p:cNvPr id="11" name="コンテンツ プレースホルダー 2">
            <a:extLst>
              <a:ext uri="{FF2B5EF4-FFF2-40B4-BE49-F238E27FC236}">
                <a16:creationId xmlns:a16="http://schemas.microsoft.com/office/drawing/2014/main" id="{9B62E717-1A13-49EB-BF70-F17A23D711E6}"/>
              </a:ext>
            </a:extLst>
          </p:cNvPr>
          <p:cNvSpPr txBox="1">
            <a:spLocks/>
          </p:cNvSpPr>
          <p:nvPr/>
        </p:nvSpPr>
        <p:spPr>
          <a:xfrm>
            <a:off x="694357" y="5396366"/>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95136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99384E9-DF48-4534-B895-CA3FAD574707}"/>
              </a:ext>
            </a:extLst>
          </p:cNvPr>
          <p:cNvSpPr>
            <a:spLocks noGrp="1"/>
          </p:cNvSpPr>
          <p:nvPr>
            <p:ph type="title"/>
          </p:nvPr>
        </p:nvSpPr>
        <p:spPr>
          <a:xfrm>
            <a:off x="410400" y="260647"/>
            <a:ext cx="9086400" cy="558503"/>
          </a:xfrm>
        </p:spPr>
        <p:txBody>
          <a:bodyPr>
            <a:normAutofit/>
          </a:bodyPr>
          <a:lstStyle/>
          <a:p>
            <a:r>
              <a:rPr lang="ja-JP" altLang="en-US" dirty="0">
                <a:latin typeface="游ゴシック" panose="020B0400000000000000" pitchFamily="50" charset="-128"/>
                <a:ea typeface="游ゴシック" panose="020B0400000000000000" pitchFamily="50" charset="-128"/>
              </a:rPr>
              <a:t>各種規程・マニュアル</a:t>
            </a:r>
            <a:endParaRPr lang="ja-JP" altLang="en-US" sz="3200" dirty="0">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1496A3FA-ED8B-4BCB-9A0E-8828729B46EC}"/>
              </a:ext>
            </a:extLst>
          </p:cNvPr>
          <p:cNvGrpSpPr/>
          <p:nvPr/>
        </p:nvGrpSpPr>
        <p:grpSpPr>
          <a:xfrm>
            <a:off x="484400" y="908720"/>
            <a:ext cx="8924604" cy="1803238"/>
            <a:chOff x="378985" y="1049522"/>
            <a:chExt cx="8924604" cy="1803238"/>
          </a:xfrm>
        </p:grpSpPr>
        <p:sp>
          <p:nvSpPr>
            <p:cNvPr id="16" name="正方形/長方形 15">
              <a:extLst>
                <a:ext uri="{FF2B5EF4-FFF2-40B4-BE49-F238E27FC236}">
                  <a16:creationId xmlns:a16="http://schemas.microsoft.com/office/drawing/2014/main" id="{8C3C8900-8522-4BB0-B343-99382EC8B8CB}"/>
                </a:ext>
              </a:extLst>
            </p:cNvPr>
            <p:cNvSpPr/>
            <p:nvPr/>
          </p:nvSpPr>
          <p:spPr>
            <a:xfrm>
              <a:off x="411183" y="1268760"/>
              <a:ext cx="8892406"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6" name="グループ化 5">
              <a:extLst>
                <a:ext uri="{FF2B5EF4-FFF2-40B4-BE49-F238E27FC236}">
                  <a16:creationId xmlns:a16="http://schemas.microsoft.com/office/drawing/2014/main" id="{F9037DC2-5E4E-4999-B27B-2DDD32BA4AFF}"/>
                </a:ext>
              </a:extLst>
            </p:cNvPr>
            <p:cNvGrpSpPr/>
            <p:nvPr/>
          </p:nvGrpSpPr>
          <p:grpSpPr>
            <a:xfrm>
              <a:off x="378985" y="1049522"/>
              <a:ext cx="3096763" cy="438476"/>
              <a:chOff x="344487" y="2625623"/>
              <a:chExt cx="3242913" cy="438476"/>
            </a:xfrm>
          </p:grpSpPr>
          <p:sp>
            <p:nvSpPr>
              <p:cNvPr id="7" name="正方形/長方形 6">
                <a:extLst>
                  <a:ext uri="{FF2B5EF4-FFF2-40B4-BE49-F238E27FC236}">
                    <a16:creationId xmlns:a16="http://schemas.microsoft.com/office/drawing/2014/main" id="{175C17C4-1DDD-4BF1-837E-F596F7089A62}"/>
                  </a:ext>
                </a:extLst>
              </p:cNvPr>
              <p:cNvSpPr/>
              <p:nvPr/>
            </p:nvSpPr>
            <p:spPr>
              <a:xfrm>
                <a:off x="391889" y="2674585"/>
                <a:ext cx="3195511"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AB6C4A00-4E3E-4933-9953-B68F4872ED13}"/>
                  </a:ext>
                </a:extLst>
              </p:cNvPr>
              <p:cNvSpPr/>
              <p:nvPr/>
            </p:nvSpPr>
            <p:spPr>
              <a:xfrm>
                <a:off x="344487" y="2625623"/>
                <a:ext cx="3195510"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サービス提供等に関する規程</a:t>
                </a:r>
              </a:p>
            </p:txBody>
          </p:sp>
        </p:grpSp>
      </p:grpSp>
      <p:grpSp>
        <p:nvGrpSpPr>
          <p:cNvPr id="23" name="グループ化 22">
            <a:extLst>
              <a:ext uri="{FF2B5EF4-FFF2-40B4-BE49-F238E27FC236}">
                <a16:creationId xmlns:a16="http://schemas.microsoft.com/office/drawing/2014/main" id="{B0973094-9C6F-45A5-A760-507EE42FD5BF}"/>
              </a:ext>
            </a:extLst>
          </p:cNvPr>
          <p:cNvGrpSpPr/>
          <p:nvPr/>
        </p:nvGrpSpPr>
        <p:grpSpPr>
          <a:xfrm>
            <a:off x="492891" y="2808327"/>
            <a:ext cx="8924605" cy="1803238"/>
            <a:chOff x="378984" y="1049522"/>
            <a:chExt cx="8924605" cy="1803238"/>
          </a:xfrm>
        </p:grpSpPr>
        <p:sp>
          <p:nvSpPr>
            <p:cNvPr id="25" name="正方形/長方形 24">
              <a:extLst>
                <a:ext uri="{FF2B5EF4-FFF2-40B4-BE49-F238E27FC236}">
                  <a16:creationId xmlns:a16="http://schemas.microsoft.com/office/drawing/2014/main" id="{F082A7B5-8382-4EB4-A385-6CE80794F951}"/>
                </a:ext>
              </a:extLst>
            </p:cNvPr>
            <p:cNvSpPr/>
            <p:nvPr/>
          </p:nvSpPr>
          <p:spPr>
            <a:xfrm>
              <a:off x="411183" y="1268760"/>
              <a:ext cx="8892406"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26" name="グループ化 25">
              <a:extLst>
                <a:ext uri="{FF2B5EF4-FFF2-40B4-BE49-F238E27FC236}">
                  <a16:creationId xmlns:a16="http://schemas.microsoft.com/office/drawing/2014/main" id="{A21F2064-1C2B-40BD-B58E-72A3AFA6A022}"/>
                </a:ext>
              </a:extLst>
            </p:cNvPr>
            <p:cNvGrpSpPr/>
            <p:nvPr/>
          </p:nvGrpSpPr>
          <p:grpSpPr>
            <a:xfrm>
              <a:off x="378984" y="1049522"/>
              <a:ext cx="3142030" cy="438476"/>
              <a:chOff x="344486" y="2625623"/>
              <a:chExt cx="3290316" cy="438476"/>
            </a:xfrm>
          </p:grpSpPr>
          <p:sp>
            <p:nvSpPr>
              <p:cNvPr id="27" name="正方形/長方形 26">
                <a:extLst>
                  <a:ext uri="{FF2B5EF4-FFF2-40B4-BE49-F238E27FC236}">
                    <a16:creationId xmlns:a16="http://schemas.microsoft.com/office/drawing/2014/main" id="{BED5EA70-7683-4890-9670-CB0E99EE0B08}"/>
                  </a:ext>
                </a:extLst>
              </p:cNvPr>
              <p:cNvSpPr/>
              <p:nvPr/>
            </p:nvSpPr>
            <p:spPr>
              <a:xfrm>
                <a:off x="391889" y="2674585"/>
                <a:ext cx="3242913"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2598BD08-DD15-4BC5-9FDA-83F31C3AA1FC}"/>
                  </a:ext>
                </a:extLst>
              </p:cNvPr>
              <p:cNvSpPr/>
              <p:nvPr/>
            </p:nvSpPr>
            <p:spPr>
              <a:xfrm>
                <a:off x="344486" y="2625623"/>
                <a:ext cx="3242913"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服装等に関する規程</a:t>
                </a:r>
              </a:p>
            </p:txBody>
          </p:sp>
        </p:grpSp>
      </p:grpSp>
      <p:grpSp>
        <p:nvGrpSpPr>
          <p:cNvPr id="29" name="グループ化 28">
            <a:extLst>
              <a:ext uri="{FF2B5EF4-FFF2-40B4-BE49-F238E27FC236}">
                <a16:creationId xmlns:a16="http://schemas.microsoft.com/office/drawing/2014/main" id="{967BD227-92C8-4F87-ADC9-D66813F8BF12}"/>
              </a:ext>
            </a:extLst>
          </p:cNvPr>
          <p:cNvGrpSpPr/>
          <p:nvPr/>
        </p:nvGrpSpPr>
        <p:grpSpPr>
          <a:xfrm>
            <a:off x="475132" y="4716320"/>
            <a:ext cx="8942364" cy="1764175"/>
            <a:chOff x="369717" y="4799518"/>
            <a:chExt cx="8942364" cy="1764175"/>
          </a:xfrm>
        </p:grpSpPr>
        <p:sp>
          <p:nvSpPr>
            <p:cNvPr id="19" name="正方形/長方形 18">
              <a:extLst>
                <a:ext uri="{FF2B5EF4-FFF2-40B4-BE49-F238E27FC236}">
                  <a16:creationId xmlns:a16="http://schemas.microsoft.com/office/drawing/2014/main" id="{5FBF89B5-3436-4117-A23A-67F8E2C69920}"/>
                </a:ext>
              </a:extLst>
            </p:cNvPr>
            <p:cNvSpPr/>
            <p:nvPr/>
          </p:nvSpPr>
          <p:spPr>
            <a:xfrm>
              <a:off x="411182" y="4979693"/>
              <a:ext cx="8900899" cy="1584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grpSp>
          <p:nvGrpSpPr>
            <p:cNvPr id="13" name="グループ化 12">
              <a:extLst>
                <a:ext uri="{FF2B5EF4-FFF2-40B4-BE49-F238E27FC236}">
                  <a16:creationId xmlns:a16="http://schemas.microsoft.com/office/drawing/2014/main" id="{8C573B69-0D1E-4DD3-AEAE-E4E032415A0C}"/>
                </a:ext>
              </a:extLst>
            </p:cNvPr>
            <p:cNvGrpSpPr/>
            <p:nvPr/>
          </p:nvGrpSpPr>
          <p:grpSpPr>
            <a:xfrm>
              <a:off x="369717" y="4799518"/>
              <a:ext cx="3692446" cy="438476"/>
              <a:chOff x="344487" y="2625623"/>
              <a:chExt cx="3866709" cy="438476"/>
            </a:xfrm>
          </p:grpSpPr>
          <p:sp>
            <p:nvSpPr>
              <p:cNvPr id="14" name="正方形/長方形 13">
                <a:extLst>
                  <a:ext uri="{FF2B5EF4-FFF2-40B4-BE49-F238E27FC236}">
                    <a16:creationId xmlns:a16="http://schemas.microsoft.com/office/drawing/2014/main" id="{3B54BFDB-28B3-4FE5-A246-70338EDF18DA}"/>
                  </a:ext>
                </a:extLst>
              </p:cNvPr>
              <p:cNvSpPr/>
              <p:nvPr/>
            </p:nvSpPr>
            <p:spPr>
              <a:xfrm>
                <a:off x="391890" y="2674585"/>
                <a:ext cx="3819306" cy="389514"/>
              </a:xfrm>
              <a:prstGeom prst="rect">
                <a:avLst/>
              </a:prstGeom>
              <a:solidFill>
                <a:srgbClr val="E5F3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2211CB1-CA85-425D-93D2-82878AC43F51}"/>
                  </a:ext>
                </a:extLst>
              </p:cNvPr>
              <p:cNvSpPr/>
              <p:nvPr/>
            </p:nvSpPr>
            <p:spPr>
              <a:xfrm>
                <a:off x="344487" y="2625623"/>
                <a:ext cx="3819306" cy="389514"/>
              </a:xfrm>
              <a:prstGeom prst="rect">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ハラスメントに関するマニュアル</a:t>
                </a:r>
              </a:p>
            </p:txBody>
          </p:sp>
        </p:grpSp>
      </p:grpSp>
      <p:sp>
        <p:nvSpPr>
          <p:cNvPr id="32" name="コンテンツ プレースホルダー 2">
            <a:extLst>
              <a:ext uri="{FF2B5EF4-FFF2-40B4-BE49-F238E27FC236}">
                <a16:creationId xmlns:a16="http://schemas.microsoft.com/office/drawing/2014/main" id="{3958F816-7966-459A-B317-BF5BE60D03A5}"/>
              </a:ext>
            </a:extLst>
          </p:cNvPr>
          <p:cNvSpPr txBox="1">
            <a:spLocks/>
          </p:cNvSpPr>
          <p:nvPr/>
        </p:nvSpPr>
        <p:spPr>
          <a:xfrm>
            <a:off x="818011" y="5267903"/>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
        <p:nvSpPr>
          <p:cNvPr id="33" name="コンテンツ プレースホルダー 2">
            <a:extLst>
              <a:ext uri="{FF2B5EF4-FFF2-40B4-BE49-F238E27FC236}">
                <a16:creationId xmlns:a16="http://schemas.microsoft.com/office/drawing/2014/main" id="{E0138CFA-B621-48B3-ACCA-B15DAC09B784}"/>
              </a:ext>
            </a:extLst>
          </p:cNvPr>
          <p:cNvSpPr txBox="1">
            <a:spLocks/>
          </p:cNvSpPr>
          <p:nvPr/>
        </p:nvSpPr>
        <p:spPr>
          <a:xfrm>
            <a:off x="818011" y="3390621"/>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
        <p:nvSpPr>
          <p:cNvPr id="34" name="コンテンツ プレースホルダー 2">
            <a:extLst>
              <a:ext uri="{FF2B5EF4-FFF2-40B4-BE49-F238E27FC236}">
                <a16:creationId xmlns:a16="http://schemas.microsoft.com/office/drawing/2014/main" id="{CC133A58-5B7B-4BD4-AE0C-71E3527A4C44}"/>
              </a:ext>
            </a:extLst>
          </p:cNvPr>
          <p:cNvSpPr txBox="1">
            <a:spLocks/>
          </p:cNvSpPr>
          <p:nvPr/>
        </p:nvSpPr>
        <p:spPr>
          <a:xfrm>
            <a:off x="818011" y="1430970"/>
            <a:ext cx="4913989" cy="6181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ファイル名：</a:t>
            </a:r>
            <a:endParaRPr lang="en-US" altLang="ja-JP" sz="1800" dirty="0">
              <a:solidFill>
                <a:srgbClr val="C00000"/>
              </a:solidFill>
              <a:latin typeface="游ゴシック" panose="020B0400000000000000" pitchFamily="50" charset="-128"/>
              <a:ea typeface="游ゴシック" panose="020B0400000000000000" pitchFamily="50" charset="-128"/>
            </a:endParaRPr>
          </a:p>
          <a:p>
            <a:pPr marL="361950" indent="-342900">
              <a:buFont typeface="Arial" panose="020B0604020202020204" pitchFamily="34" charset="0"/>
              <a:buChar char="•"/>
            </a:pPr>
            <a:r>
              <a:rPr lang="ja-JP" altLang="en-US" sz="1800" dirty="0">
                <a:solidFill>
                  <a:srgbClr val="C00000"/>
                </a:solidFill>
                <a:latin typeface="游ゴシック" panose="020B0400000000000000" pitchFamily="50" charset="-128"/>
                <a:ea typeface="游ゴシック" panose="020B0400000000000000" pitchFamily="50" charset="-128"/>
              </a:rPr>
              <a:t>格納先：</a:t>
            </a:r>
            <a:endParaRPr lang="en-US" altLang="ja-JP" sz="18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26371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gray">
          <a:xfrm>
            <a:off x="4275509" y="4149080"/>
            <a:ext cx="5112122" cy="323"/>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6" name="Line 4"/>
          <p:cNvSpPr>
            <a:spLocks noChangeShapeType="1"/>
          </p:cNvSpPr>
          <p:nvPr/>
        </p:nvSpPr>
        <p:spPr bwMode="gray">
          <a:xfrm>
            <a:off x="4376936" y="6165304"/>
            <a:ext cx="5040114" cy="71984"/>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7" name="Text Box 5"/>
          <p:cNvSpPr txBox="1">
            <a:spLocks noChangeArrowheads="1"/>
          </p:cNvSpPr>
          <p:nvPr/>
        </p:nvSpPr>
        <p:spPr bwMode="gray">
          <a:xfrm>
            <a:off x="4376936" y="4651688"/>
            <a:ext cx="5040114" cy="12311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ts val="300"/>
              </a:spcBef>
              <a:spcAft>
                <a:spcPct val="0"/>
              </a:spcAft>
            </a:pPr>
            <a:r>
              <a:rPr lang="ja-JP" altLang="en-US" dirty="0">
                <a:latin typeface="游ゴシック" panose="020B0400000000000000" pitchFamily="50" charset="-128"/>
                <a:ea typeface="游ゴシック" panose="020B0400000000000000" pitchFamily="50" charset="-128"/>
              </a:rPr>
              <a:t>作成：</a:t>
            </a:r>
            <a:r>
              <a:rPr lang="en-US" altLang="ja-JP" dirty="0">
                <a:latin typeface="游ゴシック" panose="020B0400000000000000" pitchFamily="50" charset="-128"/>
                <a:ea typeface="游ゴシック" panose="020B0400000000000000" pitchFamily="50" charset="-128"/>
              </a:rPr>
              <a:t>2020</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月</a:t>
            </a:r>
            <a:endParaRPr lang="ja-JP" altLang="ja-JP" dirty="0">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endParaRPr lang="en-US" altLang="ja-JP" dirty="0">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本資料に関するお問い合わせ先</a:t>
            </a: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endPar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株式会社 三菱総合研究所</a:t>
            </a:r>
            <a:r>
              <a:rPr kumimoji="1" lang="ja-JP" altLang="en-US"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ヘルスケア・ウェルネス事業</a:t>
            </a:r>
            <a:r>
              <a:rPr kumimoji="1" 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本部</a:t>
            </a:r>
            <a:endParaRPr kumimoji="1" lang="en-US" altLang="ja-JP" sz="14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fontAlgn="base">
              <a:spcBef>
                <a:spcPts val="300"/>
              </a:spcBef>
              <a:spcAft>
                <a:spcPct val="0"/>
              </a:spcAft>
            </a:pP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9030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6EFB745-1565-4A6D-A25D-5955EF45E264}"/>
              </a:ext>
            </a:extLst>
          </p:cNvPr>
          <p:cNvSpPr/>
          <p:nvPr/>
        </p:nvSpPr>
        <p:spPr>
          <a:xfrm>
            <a:off x="704528" y="5291683"/>
            <a:ext cx="3204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 name="正方形/長方形 12">
            <a:extLst>
              <a:ext uri="{FF2B5EF4-FFF2-40B4-BE49-F238E27FC236}">
                <a16:creationId xmlns:a16="http://schemas.microsoft.com/office/drawing/2014/main" id="{6D273739-38F1-4447-955D-D9E45D2F4765}"/>
              </a:ext>
            </a:extLst>
          </p:cNvPr>
          <p:cNvSpPr/>
          <p:nvPr/>
        </p:nvSpPr>
        <p:spPr>
          <a:xfrm>
            <a:off x="704528" y="3620641"/>
            <a:ext cx="1872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4" name="正方形/長方形 13">
            <a:extLst>
              <a:ext uri="{FF2B5EF4-FFF2-40B4-BE49-F238E27FC236}">
                <a16:creationId xmlns:a16="http://schemas.microsoft.com/office/drawing/2014/main" id="{325773B2-AB24-45FB-AE4F-0BD979ED5685}"/>
              </a:ext>
            </a:extLst>
          </p:cNvPr>
          <p:cNvSpPr/>
          <p:nvPr/>
        </p:nvSpPr>
        <p:spPr>
          <a:xfrm>
            <a:off x="704528" y="2155730"/>
            <a:ext cx="1872000" cy="72000"/>
          </a:xfrm>
          <a:prstGeom prst="rect">
            <a:avLst/>
          </a:prstGeom>
          <a:solidFill>
            <a:srgbClr val="8AB6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67543" y="1680585"/>
            <a:ext cx="8903855" cy="4788000"/>
          </a:xfrm>
          <a:prstGeom prst="rect">
            <a:avLst/>
          </a:prstGeom>
          <a:noFill/>
          <a:ln w="28575">
            <a:solidFill>
              <a:srgbClr val="558C99"/>
            </a:solidFill>
          </a:ln>
          <a:effectLst/>
        </p:spPr>
        <p:txBody>
          <a:bodyPr vert="horz" wrap="square" lIns="108000" tIns="72000" rIns="108000" bIns="2160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endParaRPr lang="en-US" altLang="ja-JP" sz="10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１）身体的暴力</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身体的な力を使って危害を及ぼす行為。</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例：コップをなげつける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蹴られる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唾を吐く</a:t>
            </a:r>
            <a:endParaRPr lang="ja-JP"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２）精神的暴力</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rPr>
              <a:t>個人の尊厳や人格を言葉や態度によって傷つけたり、おとしめたりする行為。</a:t>
            </a:r>
            <a:endParaRPr lang="en-US"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例：大声を発する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怒鳴る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特定</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の職員</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にいやがらせをする</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「この程度できて当然」と理不尽なサービスを要求する</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rPr>
              <a:t>３）セクシュアルハラスメント</a:t>
            </a:r>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rPr>
              <a:t>意に添わない性的誘いかけ、好意的態度の要求等、性的ないやがらせ行為。</a:t>
            </a:r>
          </a:p>
          <a:p>
            <a:pPr algn="just"/>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例：必要もなく手や腕を触る／抱きしめる／入浴介助中、あからさまに性的な話をする</a:t>
            </a:r>
            <a:endPar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5" name="コンテンツ プレースホルダー 2">
            <a:extLst>
              <a:ext uri="{FF2B5EF4-FFF2-40B4-BE49-F238E27FC236}">
                <a16:creationId xmlns:a16="http://schemas.microsoft.com/office/drawing/2014/main" id="{68CDD531-5087-44AA-A664-A3103C94B69F}"/>
              </a:ext>
            </a:extLst>
          </p:cNvPr>
          <p:cNvSpPr txBox="1">
            <a:spLocks/>
          </p:cNvSpPr>
          <p:nvPr/>
        </p:nvSpPr>
        <p:spPr>
          <a:xfrm>
            <a:off x="403721" y="1523197"/>
            <a:ext cx="2172807" cy="349702"/>
          </a:xfrm>
          <a:prstGeom prst="rect">
            <a:avLst/>
          </a:prstGeom>
          <a:solidFill>
            <a:srgbClr val="558C99"/>
          </a:solid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ハラスメントとは</a:t>
            </a:r>
          </a:p>
        </p:txBody>
      </p:sp>
      <p:sp>
        <p:nvSpPr>
          <p:cNvPr id="11" name="コンテンツ プレースホルダー 2">
            <a:extLst>
              <a:ext uri="{FF2B5EF4-FFF2-40B4-BE49-F238E27FC236}">
                <a16:creationId xmlns:a16="http://schemas.microsoft.com/office/drawing/2014/main" id="{BD49F785-3412-411E-A184-D441F3FD0EB6}"/>
              </a:ext>
            </a:extLst>
          </p:cNvPr>
          <p:cNvSpPr txBox="1">
            <a:spLocks/>
          </p:cNvSpPr>
          <p:nvPr/>
        </p:nvSpPr>
        <p:spPr>
          <a:xfrm>
            <a:off x="353541" y="828203"/>
            <a:ext cx="9079675" cy="626701"/>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0975" algn="just"/>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この手引き・研修用資料では、以下のような行為を介護現場における「ハラスメント」としています。</a:t>
            </a:r>
            <a:endParaRPr lang="ja-JP" altLang="en-US"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二等辺三角形 2">
            <a:extLst>
              <a:ext uri="{FF2B5EF4-FFF2-40B4-BE49-F238E27FC236}">
                <a16:creationId xmlns:a16="http://schemas.microsoft.com/office/drawing/2014/main" id="{96A07616-E308-4DE5-BDD3-E4227A5F0B6C}"/>
              </a:ext>
            </a:extLst>
          </p:cNvPr>
          <p:cNvSpPr/>
          <p:nvPr/>
        </p:nvSpPr>
        <p:spPr>
          <a:xfrm flipV="1">
            <a:off x="4314266" y="6455177"/>
            <a:ext cx="1158224" cy="170795"/>
          </a:xfrm>
          <a:prstGeom prst="triangle">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Tree>
    <p:extLst>
      <p:ext uri="{BB962C8B-B14F-4D97-AF65-F5344CB8AC3E}">
        <p14:creationId xmlns:p14="http://schemas.microsoft.com/office/powerpoint/2010/main" val="2303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2">
            <a:extLst>
              <a:ext uri="{FF2B5EF4-FFF2-40B4-BE49-F238E27FC236}">
                <a16:creationId xmlns:a16="http://schemas.microsoft.com/office/drawing/2014/main" id="{6DCEEE6C-D506-4A57-8C2B-EBBE1776F90D}"/>
              </a:ext>
            </a:extLst>
          </p:cNvPr>
          <p:cNvSpPr txBox="1">
            <a:spLocks/>
          </p:cNvSpPr>
          <p:nvPr/>
        </p:nvSpPr>
        <p:spPr>
          <a:xfrm>
            <a:off x="501071" y="1019856"/>
            <a:ext cx="8995729" cy="5601754"/>
          </a:xfrm>
          <a:prstGeom prst="rect">
            <a:avLst/>
          </a:prstGeom>
          <a:noFill/>
          <a:ln w="28575">
            <a:solidFill>
              <a:srgbClr val="558C99"/>
            </a:solidFill>
          </a:ln>
          <a:effectLst/>
        </p:spPr>
        <p:txBody>
          <a:bodyPr vert="horz" wrap="square" lIns="108000" tIns="144000" rIns="108000" bIns="72000" numCol="1" anchor="t" anchorCtr="0" compatLnSpc="1">
            <a:prstTxWarp prst="textNoShape">
              <a:avLst/>
            </a:prstTxWarp>
            <a:no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10" name="二等辺三角形 9">
            <a:extLst>
              <a:ext uri="{FF2B5EF4-FFF2-40B4-BE49-F238E27FC236}">
                <a16:creationId xmlns:a16="http://schemas.microsoft.com/office/drawing/2014/main" id="{82ED60FB-9C28-4219-ACA1-1316282A8B1D}"/>
              </a:ext>
            </a:extLst>
          </p:cNvPr>
          <p:cNvSpPr/>
          <p:nvPr/>
        </p:nvSpPr>
        <p:spPr>
          <a:xfrm flipV="1">
            <a:off x="4232920" y="842379"/>
            <a:ext cx="1158224" cy="170795"/>
          </a:xfrm>
          <a:prstGeom prst="triangle">
            <a:avLst/>
          </a:prstGeom>
          <a:solidFill>
            <a:srgbClr val="55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94F7377-14DA-4519-B4F4-5208959087BD}"/>
              </a:ext>
            </a:extLst>
          </p:cNvPr>
          <p:cNvSpPr/>
          <p:nvPr/>
        </p:nvSpPr>
        <p:spPr>
          <a:xfrm>
            <a:off x="587495" y="1075751"/>
            <a:ext cx="8817434" cy="5489964"/>
          </a:xfrm>
          <a:prstGeom prst="rect">
            <a:avLst/>
          </a:prstGeom>
          <a:solidFill>
            <a:schemeClr val="bg1"/>
          </a:solidFill>
          <a:ln>
            <a:solidFill>
              <a:schemeClr val="tx1"/>
            </a:solidFill>
            <a:prstDash val="dash"/>
          </a:ln>
        </p:spPr>
        <p:txBody>
          <a:bodyPr wrap="square" lIns="72000" rIns="72000">
            <a:spAutoFit/>
          </a:bodyPr>
          <a:lstStyle/>
          <a:p>
            <a:pPr indent="360363" algn="just"/>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令和</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日に告示された「事業主が職場における優越的な関係を背景とした言動に起因する問題に関して雇用管理上講ずべき措置等についての指針」（いわゆる「パワハラ指針」）では、「暴行、脅迫、ひどい暴言、著しく不当な要求等」を「著しい迷惑行為」としています。また、「事業主が職場における性的な言動に起因する問題に関して雇用管理上講ずべき措置についての指針」（いわゆる「セクハラ指針」）の一部改正では、セクシュアルハラスメントの主体として「労働者を雇用する事業主、上司、同僚に限らず、取引先等の他の事業主又はその雇用する労働者、顧客、患者又はその家族、学校における生徒等もなり得る。」としています。</a:t>
            </a:r>
          </a:p>
          <a:p>
            <a:pPr>
              <a:lnSpc>
                <a:spcPct val="150000"/>
              </a:lnSpc>
            </a:pPr>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60363">
              <a:lnSpc>
                <a:spcPct val="150000"/>
              </a:lnSpc>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以下の言動は「ハラスメント」ではありません。</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認知症等の病気又は障害の症状として現われた言動（</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等）。</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60363" indent="-176213"/>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認知症の行動症状（暴力、暴言、徘徊、拒絶、不潔行為等）・心理症状（抑うつ、不安、幻覚、妄想、睡眠障害等）のこと（引用：厚生労働省「</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日閲覧）</a:t>
            </a:r>
          </a:p>
          <a:p>
            <a:pPr marL="360363" indent="-176213"/>
            <a:r>
              <a:rPr lang="en-US" altLang="ja-JP"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病気又は障害に起因する暴言・暴力であっても、職員の安全に配慮する必要があることには変わりがありません。事前の情報収集等（医師の評価等）を行い、施設・事業所として、ケアマネジャーや医師、行政等と連携する等による適切なケアを提供することが大切です。また、暴言・暴力を受けた場合には、一人で問題を抱え込まずに、すぐに上長等に報告・相談し、組織的な対応を依頼してください。</a:t>
            </a:r>
            <a:endParaRPr lang="en-US" altLang="ja-JP" b="1" kern="100"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endParaRPr>
          </a:p>
          <a:p>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利用料金の滞納（滞納自体は債務不履行の問題です。ただし、不払いの際の言動がハラスメントに該当することはあります。）</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苦情の申立て</a:t>
            </a:r>
          </a:p>
        </p:txBody>
      </p:sp>
      <p:pic>
        <p:nvPicPr>
          <p:cNvPr id="12" name="グラフィックス 11" descr="警告">
            <a:extLst>
              <a:ext uri="{FF2B5EF4-FFF2-40B4-BE49-F238E27FC236}">
                <a16:creationId xmlns:a16="http://schemas.microsoft.com/office/drawing/2014/main" id="{9D22C1A2-B946-4160-A511-0E6580DFE4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17" y="1131646"/>
            <a:ext cx="278788" cy="278788"/>
          </a:xfrm>
          <a:prstGeom prst="rect">
            <a:avLst/>
          </a:prstGeom>
        </p:spPr>
      </p:pic>
      <p:pic>
        <p:nvPicPr>
          <p:cNvPr id="13" name="グラフィックス 12" descr="警告">
            <a:extLst>
              <a:ext uri="{FF2B5EF4-FFF2-40B4-BE49-F238E27FC236}">
                <a16:creationId xmlns:a16="http://schemas.microsoft.com/office/drawing/2014/main" id="{E3294202-F62F-41F4-B3EA-44E0E5998E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17" y="3356992"/>
            <a:ext cx="278788" cy="278788"/>
          </a:xfrm>
          <a:prstGeom prst="rect">
            <a:avLst/>
          </a:prstGeom>
        </p:spPr>
      </p:pic>
    </p:spTree>
    <p:extLst>
      <p:ext uri="{BB962C8B-B14F-4D97-AF65-F5344CB8AC3E}">
        <p14:creationId xmlns:p14="http://schemas.microsoft.com/office/powerpoint/2010/main" val="10182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a:normAutofit/>
          </a:bodyPr>
          <a:lstStyle/>
          <a:p>
            <a:r>
              <a:rPr lang="ja-JP" altLang="en-US" dirty="0">
                <a:latin typeface="游ゴシック" panose="020B0400000000000000" pitchFamily="50" charset="-128"/>
                <a:ea typeface="游ゴシック" panose="020B0400000000000000" pitchFamily="50" charset="-128"/>
              </a:rPr>
              <a:t>介護現場におけるハラスメントとは</a:t>
            </a:r>
          </a:p>
        </p:txBody>
      </p:sp>
      <p:sp>
        <p:nvSpPr>
          <p:cNvPr id="14" name="吹き出し: 角を丸めた四角形 13">
            <a:extLst>
              <a:ext uri="{FF2B5EF4-FFF2-40B4-BE49-F238E27FC236}">
                <a16:creationId xmlns:a16="http://schemas.microsoft.com/office/drawing/2014/main" id="{DAE0497B-3EC1-4A66-8EEA-29E938964C98}"/>
              </a:ext>
            </a:extLst>
          </p:cNvPr>
          <p:cNvSpPr/>
          <p:nvPr/>
        </p:nvSpPr>
        <p:spPr>
          <a:xfrm>
            <a:off x="355844" y="908050"/>
            <a:ext cx="9001571" cy="3145106"/>
          </a:xfrm>
          <a:prstGeom prst="wedgeRoundRectCallout">
            <a:avLst>
              <a:gd name="adj1" fmla="val 35891"/>
              <a:gd name="adj2" fmla="val 65394"/>
              <a:gd name="adj3" fmla="val 16667"/>
            </a:avLst>
          </a:prstGeom>
          <a:solidFill>
            <a:srgbClr val="E5F3F6"/>
          </a:solidFill>
          <a:ln>
            <a:noFill/>
          </a:ln>
        </p:spPr>
        <p:style>
          <a:lnRef idx="2">
            <a:schemeClr val="accent3"/>
          </a:lnRef>
          <a:fillRef idx="1">
            <a:schemeClr val="lt1"/>
          </a:fillRef>
          <a:effectRef idx="0">
            <a:schemeClr val="accent3"/>
          </a:effectRef>
          <a:fontRef idx="minor">
            <a:schemeClr val="dk1"/>
          </a:fontRef>
        </p:style>
        <p:txBody>
          <a:bodyPr wrap="square" lIns="72000" tIns="36000" rIns="72000" bIns="36000" anchor="ctr">
            <a:spAutoFit/>
          </a:bodyPr>
          <a:lstStyle/>
          <a:p>
            <a:pPr algn="just"/>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研修でハラスメントを取り扱う上での留意事項</a:t>
            </a:r>
            <a:r>
              <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rPr>
              <a:t>】</a:t>
            </a: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ハラスメントの予防と対策では、何よりも利用者や家族等との信頼関係の構築、サービスの質の担保が前提となります。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サービスを提供する側も、利用者や家族等にとってハラスメントになるような言動をしていないか、十分気を付ける必要があります。 </a:t>
            </a:r>
          </a:p>
          <a:p>
            <a:pPr marL="285750" indent="-285750" algn="just">
              <a:buFont typeface="Wingdings" panose="05000000000000000000" pitchFamily="2" charset="2"/>
              <a:buChar char="l"/>
            </a:pP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ハラスメントと思われる事案が発生した際は、相手の心身状態や疾患等について、</a:t>
            </a:r>
            <a:r>
              <a:rPr lang="ja-JP" altLang="en-US" sz="18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利用者の主治医やケアマネジャー等の意見も確認しながら</a:t>
            </a: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、組織として判断し、適切な対応について検討が必要です。</a:t>
            </a:r>
          </a:p>
        </p:txBody>
      </p:sp>
      <p:pic>
        <p:nvPicPr>
          <p:cNvPr id="20" name="図 19">
            <a:extLst>
              <a:ext uri="{FF2B5EF4-FFF2-40B4-BE49-F238E27FC236}">
                <a16:creationId xmlns:a16="http://schemas.microsoft.com/office/drawing/2014/main" id="{B6F5D898-ED2D-4977-B5AB-5C6AF9531775}"/>
              </a:ext>
            </a:extLst>
          </p:cNvPr>
          <p:cNvPicPr>
            <a:picLocks noChangeAspect="1"/>
          </p:cNvPicPr>
          <p:nvPr/>
        </p:nvPicPr>
        <p:blipFill>
          <a:blip r:embed="rId3"/>
          <a:stretch>
            <a:fillRect/>
          </a:stretch>
        </p:blipFill>
        <p:spPr>
          <a:xfrm>
            <a:off x="8553400" y="4176819"/>
            <a:ext cx="763723" cy="2252340"/>
          </a:xfrm>
          <a:prstGeom prst="rect">
            <a:avLst/>
          </a:prstGeom>
        </p:spPr>
      </p:pic>
    </p:spTree>
    <p:extLst>
      <p:ext uri="{BB962C8B-B14F-4D97-AF65-F5344CB8AC3E}">
        <p14:creationId xmlns:p14="http://schemas.microsoft.com/office/powerpoint/2010/main" val="385416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職員向け研修の仕方</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66220" y="980728"/>
            <a:ext cx="9173560" cy="626701"/>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介護現場におけるハラスメントの予防・対策を目的として、施設・事業所で行う職員向け研修では、以下のような内容を扱うことが考えられます。</a:t>
            </a:r>
            <a:endParaRPr lang="en-US" altLang="ja-JP" sz="1800"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A4814F77-E5F8-4429-9914-4DE980BAFFFC}"/>
              </a:ext>
            </a:extLst>
          </p:cNvPr>
          <p:cNvSpPr/>
          <p:nvPr/>
        </p:nvSpPr>
        <p:spPr>
          <a:xfrm>
            <a:off x="511457" y="1657207"/>
            <a:ext cx="8962481" cy="3932033"/>
          </a:xfrm>
          <a:prstGeom prst="rect">
            <a:avLst/>
          </a:prstGeom>
          <a:solidFill>
            <a:srgbClr val="E5F3F6"/>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ja-JP" altLang="en-US" sz="2000" b="1" dirty="0">
                <a:solidFill>
                  <a:srgbClr val="558C99"/>
                </a:solidFill>
                <a:latin typeface="游ゴシック" panose="020B0400000000000000" pitchFamily="50" charset="-128"/>
                <a:ea typeface="游ゴシック" panose="020B0400000000000000" pitchFamily="50" charset="-128"/>
              </a:rPr>
              <a:t>施設・事業所における職員向け研修</a:t>
            </a:r>
            <a:r>
              <a:rPr kumimoji="1" lang="ja-JP" altLang="en-US" sz="2000" b="1" dirty="0">
                <a:solidFill>
                  <a:srgbClr val="558C99"/>
                </a:solidFill>
                <a:latin typeface="游ゴシック" panose="020B0400000000000000" pitchFamily="50" charset="-128"/>
                <a:ea typeface="游ゴシック" panose="020B0400000000000000" pitchFamily="50" charset="-128"/>
              </a:rPr>
              <a:t>の内容の一例</a:t>
            </a:r>
            <a:endParaRPr kumimoji="1" lang="en-US" altLang="ja-JP" sz="2000" b="1" dirty="0">
              <a:solidFill>
                <a:srgbClr val="558C99"/>
              </a:solidFill>
              <a:latin typeface="游ゴシック" panose="020B0400000000000000" pitchFamily="50" charset="-128"/>
              <a:ea typeface="游ゴシック" panose="020B0400000000000000" pitchFamily="50" charset="-128"/>
            </a:endParaRPr>
          </a:p>
          <a:p>
            <a:pPr algn="ctr"/>
            <a:endParaRPr lang="en-US" altLang="ja-JP" sz="2000" dirty="0">
              <a:solidFill>
                <a:srgbClr val="3C6458"/>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ハラスメントに対する組織の方針、職員へのメッセージ（ハラスメントは許されないことであり、ハラスメントから職員自身を守ることが重要であること）</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ハラスメントの未然防止のための取組</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ハラスメントを受けた（受けたと感じた）際には管理職等に報告・相談すること </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ハラスメントを受けてしまった際の対応策の共有</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ハラスメントの事例の共有や疾病による影響など、関連する知識を学ぶ内容</a:t>
            </a:r>
            <a:endParaRPr lang="en-US" altLang="ja-JP" sz="1800" dirty="0">
              <a:solidFill>
                <a:schemeClr val="tx1"/>
              </a:solidFill>
              <a:latin typeface="游ゴシック" panose="020B0400000000000000" pitchFamily="50" charset="-128"/>
              <a:ea typeface="游ゴシック" panose="020B0400000000000000" pitchFamily="50" charset="-128"/>
            </a:endParaRPr>
          </a:p>
          <a:p>
            <a:pPr marL="542925" lvl="1" indent="-276225">
              <a:buFont typeface="Arial" panose="020B0604020202020204" pitchFamily="34" charset="0"/>
              <a:buChar char="•"/>
              <a:tabLst>
                <a:tab pos="542925" algn="l"/>
              </a:tabLst>
            </a:pPr>
            <a:r>
              <a:rPr lang="ja-JP" altLang="en-US" dirty="0">
                <a:solidFill>
                  <a:schemeClr val="tx1"/>
                </a:solidFill>
                <a:latin typeface="游ゴシック" panose="020B0400000000000000" pitchFamily="50" charset="-128"/>
                <a:ea typeface="游ゴシック" panose="020B0400000000000000" pitchFamily="50" charset="-128"/>
              </a:rPr>
              <a:t>暴力や暴言が、疾患が原因で生じている行為か、適切に判断することは重要です。例えば、認知症の人への対応の方法等の内容が考えられます。</a:t>
            </a:r>
            <a:endParaRPr lang="en-US" altLang="ja-JP" dirty="0">
              <a:solidFill>
                <a:schemeClr val="tx1"/>
              </a:solidFill>
              <a:latin typeface="游ゴシック" panose="020B0400000000000000" pitchFamily="50" charset="-128"/>
              <a:ea typeface="游ゴシック" panose="020B0400000000000000" pitchFamily="50" charset="-128"/>
            </a:endParaRPr>
          </a:p>
          <a:p>
            <a:pPr marL="342900" indent="-342900">
              <a:buFont typeface="+mj-ea"/>
              <a:buAutoNum type="circleNumDbPlain"/>
            </a:pPr>
            <a:r>
              <a:rPr lang="ja-JP" altLang="en-US" sz="1800" dirty="0">
                <a:solidFill>
                  <a:schemeClr val="tx1"/>
                </a:solidFill>
                <a:latin typeface="游ゴシック" panose="020B0400000000000000" pitchFamily="50" charset="-128"/>
                <a:ea typeface="游ゴシック" panose="020B0400000000000000" pitchFamily="50" charset="-128"/>
              </a:rPr>
              <a:t>事業者として統一的な対応をするための「リスク管理の取組」や「ハラスメント発生時の対応フロー・対応体制」等の説明</a:t>
            </a:r>
            <a:endParaRPr lang="en-US" altLang="ja-JP" sz="18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87E8FCC1-C4D4-426D-84C4-1E2A4EEFE21C}"/>
              </a:ext>
            </a:extLst>
          </p:cNvPr>
          <p:cNvSpPr/>
          <p:nvPr/>
        </p:nvSpPr>
        <p:spPr>
          <a:xfrm>
            <a:off x="366220" y="5733256"/>
            <a:ext cx="9074800" cy="646331"/>
          </a:xfrm>
          <a:prstGeom prst="rect">
            <a:avLst/>
          </a:prstGeom>
        </p:spPr>
        <p:txBody>
          <a:bodyPr wrap="square">
            <a:spAutoFit/>
          </a:bodyPr>
          <a:lstStyle/>
          <a:p>
            <a:pPr marL="342900" indent="-342900">
              <a:buFont typeface="Wingdings" panose="05000000000000000000" pitchFamily="2" charset="2"/>
              <a:buChar char="l"/>
            </a:pPr>
            <a:r>
              <a:rPr lang="ja-JP" altLang="en-US" sz="1800" dirty="0">
                <a:latin typeface="游ゴシック" panose="020B0400000000000000" pitchFamily="50" charset="-128"/>
                <a:ea typeface="游ゴシック" panose="020B0400000000000000" pitchFamily="50" charset="-128"/>
              </a:rPr>
              <a:t>上記のうち主に①～④について、職員に伝えていただくための研修用資料・ツールを作成しました。詳しくは次頁よりご確認ください。</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3701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24322"/>
            <a:ext cx="9086400" cy="485775"/>
          </a:xfrm>
        </p:spPr>
        <p:txBody>
          <a:bodyPr>
            <a:normAutofit fontScale="90000"/>
          </a:bodyPr>
          <a:lstStyle/>
          <a:p>
            <a:pPr>
              <a:spcAft>
                <a:spcPts val="1200"/>
              </a:spcAft>
            </a:pPr>
            <a:r>
              <a:rPr lang="ja-JP" altLang="en-US" sz="1400" dirty="0">
                <a:solidFill>
                  <a:srgbClr val="000000"/>
                </a:solidFill>
                <a:latin typeface="游ゴシック" panose="020B0400000000000000" pitchFamily="50" charset="-128"/>
                <a:ea typeface="游ゴシック" panose="020B0400000000000000" pitchFamily="50" charset="-128"/>
              </a:rPr>
              <a:t>手引きの目的等</a:t>
            </a:r>
            <a:br>
              <a:rPr lang="en-US" altLang="ja-JP" sz="1400" dirty="0">
                <a:solidFill>
                  <a:srgbClr val="000000"/>
                </a:solidFill>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職員向け研修資料・ツールの使い方</a:t>
            </a:r>
          </a:p>
        </p:txBody>
      </p:sp>
      <p:sp>
        <p:nvSpPr>
          <p:cNvPr id="19" name="コンテンツ プレースホルダー 2">
            <a:extLst>
              <a:ext uri="{FF2B5EF4-FFF2-40B4-BE49-F238E27FC236}">
                <a16:creationId xmlns:a16="http://schemas.microsoft.com/office/drawing/2014/main" id="{366F284B-E10C-4B6D-A4B0-BFA816AC043C}"/>
              </a:ext>
            </a:extLst>
          </p:cNvPr>
          <p:cNvSpPr txBox="1">
            <a:spLocks/>
          </p:cNvSpPr>
          <p:nvPr/>
        </p:nvSpPr>
        <p:spPr>
          <a:xfrm>
            <a:off x="366220" y="980728"/>
            <a:ext cx="9173560" cy="1521818"/>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施設・事業所の管理職（職員へのマネジメントを行う方）等が講師となり、職員に対するハラスメントに関する研修を行う際に活用いただく「手引き（職員向け研修資料等含む全体）」、「職員向け研修資料」、 「職員向け動画」 、「職員向けチェックシート」を作成しました。</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buFont typeface="Wingdings" panose="05000000000000000000" pitchFamily="2" charset="2"/>
              <a:buChar char="l"/>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それぞれの資料・ツールの使い方について、説明します。</a:t>
            </a:r>
            <a:endParaRPr lang="en-US" altLang="ja-JP" sz="1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928A588-8E34-4959-A723-A7AB3848C496}"/>
              </a:ext>
            </a:extLst>
          </p:cNvPr>
          <p:cNvSpPr/>
          <p:nvPr/>
        </p:nvSpPr>
        <p:spPr>
          <a:xfrm>
            <a:off x="344488" y="2779333"/>
            <a:ext cx="9145587" cy="1872000"/>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2520000" bIns="72000" numCol="1" spcCol="0" rtlCol="0" fromWordArt="0" anchor="ctr"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手引き</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講師役を担う管理職等の方が、職員向け研修を実施する際に、研修の仕方、心構えをご確認いただく際に活用いただくことを想定しています。</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「職員向け研修資料」や「職員向けチェックシート」等を含んでいます。</a:t>
            </a:r>
          </a:p>
        </p:txBody>
      </p:sp>
      <p:sp>
        <p:nvSpPr>
          <p:cNvPr id="12" name="正方形/長方形 11">
            <a:extLst>
              <a:ext uri="{FF2B5EF4-FFF2-40B4-BE49-F238E27FC236}">
                <a16:creationId xmlns:a16="http://schemas.microsoft.com/office/drawing/2014/main" id="{5524B774-324C-4880-A2E6-54B9774E61FF}"/>
              </a:ext>
            </a:extLst>
          </p:cNvPr>
          <p:cNvSpPr/>
          <p:nvPr/>
        </p:nvSpPr>
        <p:spPr>
          <a:xfrm>
            <a:off x="366220" y="4797152"/>
            <a:ext cx="9123855" cy="1728192"/>
          </a:xfrm>
          <a:prstGeom prst="rect">
            <a:avLst/>
          </a:prstGeom>
          <a:solidFill>
            <a:schemeClr val="bg1"/>
          </a:solidFill>
          <a:ln w="28575">
            <a:solidFill>
              <a:srgbClr val="558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2520000" bIns="72000" numCol="1" spcCol="0" rtlCol="0" fromWordArt="0" anchor="ctr" anchorCtr="0" forceAA="0" compatLnSpc="1">
            <a:prstTxWarp prst="textNoShape">
              <a:avLst/>
            </a:prstTxWarp>
            <a:noAutofit/>
          </a:bodyPr>
          <a:lstStyle/>
          <a:p>
            <a:r>
              <a:rPr lang="ja-JP" altLang="en-US" sz="1800" b="1" kern="100" dirty="0">
                <a:solidFill>
                  <a:srgbClr val="558C99"/>
                </a:solidFill>
                <a:latin typeface="游ゴシック" panose="020B0400000000000000" pitchFamily="50" charset="-128"/>
                <a:ea typeface="游ゴシック" panose="020B0400000000000000" pitchFamily="50" charset="-128"/>
                <a:cs typeface="Times New Roman" panose="02020603050405020304" pitchFamily="18" charset="0"/>
              </a:rPr>
              <a:t>職員向け研修資料</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研修時に職員への説明資料（配布資料）に活用いただくことを想定しています。</a:t>
            </a:r>
          </a:p>
          <a:p>
            <a:pPr marL="285750" indent="-285750">
              <a:buFont typeface="Arial" panose="020B0604020202020204" pitchFamily="34" charset="0"/>
              <a:buChar char="•"/>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職員向け研修での利用にあたり、事前準備が必要となりますので、次頁から確認してください。</a:t>
            </a:r>
          </a:p>
        </p:txBody>
      </p:sp>
      <p:pic>
        <p:nvPicPr>
          <p:cNvPr id="4" name="図 3">
            <a:extLst>
              <a:ext uri="{FF2B5EF4-FFF2-40B4-BE49-F238E27FC236}">
                <a16:creationId xmlns:a16="http://schemas.microsoft.com/office/drawing/2014/main" id="{A7E42484-86D3-454A-94E3-8CD810AFACF1}"/>
              </a:ext>
            </a:extLst>
          </p:cNvPr>
          <p:cNvPicPr>
            <a:picLocks noChangeAspect="1"/>
          </p:cNvPicPr>
          <p:nvPr/>
        </p:nvPicPr>
        <p:blipFill rotWithShape="1">
          <a:blip r:embed="rId3"/>
          <a:srcRect l="501" r="-1"/>
          <a:stretch/>
        </p:blipFill>
        <p:spPr>
          <a:xfrm>
            <a:off x="7185248" y="4917375"/>
            <a:ext cx="2171964" cy="1487746"/>
          </a:xfrm>
          <a:prstGeom prst="rect">
            <a:avLst/>
          </a:prstGeom>
          <a:ln w="3175">
            <a:solidFill>
              <a:schemeClr val="tx1"/>
            </a:solidFill>
          </a:ln>
        </p:spPr>
      </p:pic>
      <p:pic>
        <p:nvPicPr>
          <p:cNvPr id="5" name="図 4">
            <a:extLst>
              <a:ext uri="{FF2B5EF4-FFF2-40B4-BE49-F238E27FC236}">
                <a16:creationId xmlns:a16="http://schemas.microsoft.com/office/drawing/2014/main" id="{C9ECA1BE-DDD4-46A8-B041-A0D2CF7C062C}"/>
              </a:ext>
            </a:extLst>
          </p:cNvPr>
          <p:cNvPicPr>
            <a:picLocks noChangeAspect="1"/>
          </p:cNvPicPr>
          <p:nvPr/>
        </p:nvPicPr>
        <p:blipFill>
          <a:blip r:embed="rId4"/>
          <a:stretch>
            <a:fillRect/>
          </a:stretch>
        </p:blipFill>
        <p:spPr>
          <a:xfrm>
            <a:off x="7182564" y="2996952"/>
            <a:ext cx="2171963" cy="1495298"/>
          </a:xfrm>
          <a:prstGeom prst="rect">
            <a:avLst/>
          </a:prstGeom>
          <a:ln w="3175">
            <a:solidFill>
              <a:schemeClr val="tx1"/>
            </a:solidFill>
          </a:ln>
        </p:spPr>
      </p:pic>
    </p:spTree>
    <p:extLst>
      <p:ext uri="{BB962C8B-B14F-4D97-AF65-F5344CB8AC3E}">
        <p14:creationId xmlns:p14="http://schemas.microsoft.com/office/powerpoint/2010/main" val="965434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LEASENO" val="2011.08"/>
</p:tagLst>
</file>

<file path=ppt/tags/tag2.xml><?xml version="1.0" encoding="utf-8"?>
<p:tagLst xmlns:a="http://schemas.openxmlformats.org/drawingml/2006/main" xmlns:r="http://schemas.openxmlformats.org/officeDocument/2006/relationships" xmlns:p="http://schemas.openxmlformats.org/presentationml/2006/main">
  <p:tag name="M_DAISI" val="MAIN"/>
</p:tagLst>
</file>

<file path=ppt/theme/theme1.xml><?xml version="1.0" encoding="utf-8"?>
<a:theme xmlns:a="http://schemas.openxmlformats.org/drawingml/2006/main" name="P03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P03_プレゼン_A4横_日本語版</Template>
  <TotalTime>5751</TotalTime>
  <Words>6148</Words>
  <Application>Microsoft Office PowerPoint</Application>
  <PresentationFormat>A4 210 x 297 mm</PresentationFormat>
  <Paragraphs>481</Paragraphs>
  <Slides>49</Slides>
  <Notes>49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ＭＳ Ｐゴシック</vt:lpstr>
      <vt:lpstr>游ゴシック</vt:lpstr>
      <vt:lpstr>Arial</vt:lpstr>
      <vt:lpstr>Calibri</vt:lpstr>
      <vt:lpstr>Wingdings</vt:lpstr>
      <vt:lpstr>P03_プレゼン_A4横_日本語版</vt:lpstr>
      <vt:lpstr>職員向け研修のための手引き</vt:lpstr>
      <vt:lpstr>目次</vt:lpstr>
      <vt:lpstr>手引きの目的等</vt:lpstr>
      <vt:lpstr>手引きの目的等 背景と目的</vt:lpstr>
      <vt:lpstr>介護現場におけるハラスメントとは</vt:lpstr>
      <vt:lpstr>介護現場におけるハラスメントとは</vt:lpstr>
      <vt:lpstr>介護現場におけるハラスメントとは</vt:lpstr>
      <vt:lpstr>手引きの目的等 職員向け研修の仕方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手引きの目的等 職員向け研修資料・ツールの使い方</vt:lpstr>
      <vt:lpstr>1．施設・事業所としてのハラスメントに対する基本方針</vt:lpstr>
      <vt:lpstr>施設・事業所としてのハラスメントに対する基本方針</vt:lpstr>
      <vt:lpstr>2．　介護現場におけるハラスメントについての基本的な考え方</vt:lpstr>
      <vt:lpstr>研修の狙い等</vt:lpstr>
      <vt:lpstr>介護現場におけるハラスメントについての基本的な考え方</vt:lpstr>
      <vt:lpstr>3．　ハラスメント予防・対策のために職員の皆さんができること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 </vt:lpstr>
      <vt:lpstr>職員の皆さんに意識いただいきたいチェック項目 サービスを提供する前のチェック項目 </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vt:lpstr>
      <vt:lpstr>職員の皆さんに意識いただいきたいチェック項目 サービスを提供する前のチェック項目 </vt:lpstr>
      <vt:lpstr>職員の皆さんに意識いただいきたいチェック項目 サービスを提供する前のチェック項目</vt:lpstr>
      <vt:lpstr>3．　ハラスメント予防・対策のために職員の皆さんができること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 サービスを提供する時のチェック項目</vt:lpstr>
      <vt:lpstr>職員の皆さんに意識いただいきたいチェック項目</vt:lpstr>
      <vt:lpstr>おわりに</vt:lpstr>
      <vt:lpstr>確認すべき相談窓口、マニュアル等</vt:lpstr>
      <vt:lpstr>相談窓口・相談様式</vt:lpstr>
      <vt:lpstr>各種規程・マニュアル</vt:lpstr>
      <vt:lpstr>PowerPoint プレゼンテーション</vt:lpstr>
    </vt:vector>
  </TitlesOfParts>
  <Company>MRI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SUD(MRA) 武内 めぐみ</dc:creator>
  <cp:lastModifiedBy>HWU 保坂 孝信</cp:lastModifiedBy>
  <cp:revision>1108</cp:revision>
  <dcterms:created xsi:type="dcterms:W3CDTF">2019-11-08T02:28:48Z</dcterms:created>
  <dcterms:modified xsi:type="dcterms:W3CDTF">2020-05-11T09:16:11Z</dcterms:modified>
</cp:coreProperties>
</file>