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4"/>
    <p:sldMasterId id="2147483709" r:id="rId5"/>
    <p:sldMasterId id="2147483879" r:id="rId6"/>
  </p:sldMasterIdLst>
  <p:notesMasterIdLst>
    <p:notesMasterId r:id="rId10"/>
  </p:notesMasterIdLst>
  <p:sldIdLst>
    <p:sldId id="346" r:id="rId7"/>
    <p:sldId id="361" r:id="rId8"/>
    <p:sldId id="360" r:id="rId9"/>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66CC"/>
    <a:srgbClr val="4F81BD"/>
    <a:srgbClr val="FFC746"/>
    <a:srgbClr val="FFDD9C"/>
    <a:srgbClr val="B5D5A7"/>
    <a:srgbClr val="FFFF99"/>
    <a:srgbClr val="E9EDF4"/>
    <a:srgbClr val="9FBF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44" autoAdjust="0"/>
    <p:restoredTop sz="95082" autoAdjust="0"/>
  </p:normalViewPr>
  <p:slideViewPr>
    <p:cSldViewPr snapToGrid="0">
      <p:cViewPr varScale="1">
        <p:scale>
          <a:sx n="68" d="100"/>
          <a:sy n="68" d="100"/>
        </p:scale>
        <p:origin x="293" y="8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787" cy="496967"/>
          </a:xfrm>
          <a:prstGeom prst="rect">
            <a:avLst/>
          </a:prstGeom>
        </p:spPr>
        <p:txBody>
          <a:bodyPr vert="horz" lIns="91420" tIns="45708" rIns="9142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1" y="0"/>
            <a:ext cx="2949787" cy="496967"/>
          </a:xfrm>
          <a:prstGeom prst="rect">
            <a:avLst/>
          </a:prstGeom>
        </p:spPr>
        <p:txBody>
          <a:bodyPr vert="horz" lIns="91420" tIns="45708" rIns="91420" bIns="45708" rtlCol="0"/>
          <a:lstStyle>
            <a:lvl1pPr algn="r">
              <a:defRPr sz="1200"/>
            </a:lvl1pPr>
          </a:lstStyle>
          <a:p>
            <a:fld id="{D0370BEF-04CE-4BDA-A647-B4B63D192A38}" type="datetimeFigureOut">
              <a:rPr kumimoji="1" lang="ja-JP" altLang="en-US" smtClean="0"/>
              <a:pPr/>
              <a:t>2019/11/6</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20" tIns="45708" rIns="91420" bIns="45708" rtlCol="0" anchor="ctr"/>
          <a:lstStyle/>
          <a:p>
            <a:endParaRPr lang="ja-JP" altLang="en-US"/>
          </a:p>
        </p:txBody>
      </p:sp>
      <p:sp>
        <p:nvSpPr>
          <p:cNvPr id="5" name="ノート プレースホルダー 4"/>
          <p:cNvSpPr>
            <a:spLocks noGrp="1"/>
          </p:cNvSpPr>
          <p:nvPr>
            <p:ph type="body" sz="quarter" idx="3"/>
          </p:nvPr>
        </p:nvSpPr>
        <p:spPr>
          <a:xfrm>
            <a:off x="680721" y="4721189"/>
            <a:ext cx="5445760" cy="4472702"/>
          </a:xfrm>
          <a:prstGeom prst="rect">
            <a:avLst/>
          </a:prstGeom>
        </p:spPr>
        <p:txBody>
          <a:bodyPr vert="horz" lIns="91420" tIns="45708" rIns="91420" bIns="457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46"/>
            <a:ext cx="2949787" cy="496967"/>
          </a:xfrm>
          <a:prstGeom prst="rect">
            <a:avLst/>
          </a:prstGeom>
        </p:spPr>
        <p:txBody>
          <a:bodyPr vert="horz" lIns="91420" tIns="45708" rIns="9142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1" y="9440646"/>
            <a:ext cx="2949787" cy="496967"/>
          </a:xfrm>
          <a:prstGeom prst="rect">
            <a:avLst/>
          </a:prstGeom>
        </p:spPr>
        <p:txBody>
          <a:bodyPr vert="horz" lIns="91420" tIns="45708" rIns="91420" bIns="45708" rtlCol="0" anchor="b"/>
          <a:lstStyle>
            <a:lvl1pPr algn="r">
              <a:defRPr sz="1200"/>
            </a:lvl1pPr>
          </a:lstStyle>
          <a:p>
            <a:fld id="{46F842AE-3295-45B3-93F0-E3FFFE4BC0DD}" type="slidenum">
              <a:rPr kumimoji="1" lang="ja-JP" altLang="en-US" smtClean="0"/>
              <a:pPr/>
              <a:t>‹#›</a:t>
            </a:fld>
            <a:endParaRPr kumimoji="1" lang="ja-JP" altLang="en-US"/>
          </a:p>
        </p:txBody>
      </p:sp>
    </p:spTree>
    <p:extLst>
      <p:ext uri="{BB962C8B-B14F-4D97-AF65-F5344CB8AC3E}">
        <p14:creationId xmlns:p14="http://schemas.microsoft.com/office/powerpoint/2010/main" val="27614640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28663" y="750888"/>
            <a:ext cx="5422900"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defTabSz="922355">
              <a:defRPr/>
            </a:pPr>
            <a:fld id="{46F842AE-3295-45B3-93F0-E3FFFE4BC0DD}" type="slidenum">
              <a:rPr lang="ja-JP" altLang="en-US">
                <a:solidFill>
                  <a:prstClr val="black"/>
                </a:solidFill>
                <a:latin typeface="Calibri"/>
                <a:ea typeface="ＭＳ Ｐゴシック" panose="020B0600070205080204" pitchFamily="50" charset="-128"/>
              </a:rPr>
              <a:pPr defTabSz="922355">
                <a:defRPr/>
              </a:pPr>
              <a:t>0</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419573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84"/>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8363B4DD-9101-468F-900F-E0C5B539A8E4}" type="datetime1">
              <a:rPr kumimoji="1" lang="ja-JP" altLang="en-US" smtClean="0"/>
              <a:t>2019/11/6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442694D-89B4-47C5-BC84-D7A4BC087FB9}" type="datetime1">
              <a:rPr kumimoji="1" lang="ja-JP" altLang="en-US" smtClean="0"/>
              <a:t>2019/11/6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73"/>
            <a:ext cx="222885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0" y="274673"/>
            <a:ext cx="652145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26622357-21A5-4B63-99A8-7E6E434778D2}" type="datetime1">
              <a:rPr kumimoji="1" lang="ja-JP" altLang="en-US" smtClean="0"/>
              <a:t>2019/11/6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7"/>
          <p:cNvSpPr>
            <a:spLocks noChangeShapeType="1"/>
          </p:cNvSpPr>
          <p:nvPr/>
        </p:nvSpPr>
        <p:spPr bwMode="gray">
          <a:xfrm>
            <a:off x="415946" y="6591300"/>
            <a:ext cx="9051925" cy="0"/>
          </a:xfrm>
          <a:prstGeom prst="line">
            <a:avLst/>
          </a:prstGeom>
          <a:noFill/>
          <a:ln w="9525">
            <a:solidFill>
              <a:schemeClr val="bg2"/>
            </a:solidFill>
            <a:round/>
            <a:headEnd/>
            <a:tailEnd/>
          </a:ln>
          <a:extLst/>
        </p:spPr>
        <p:txBody>
          <a:bodyPr wrap="none" anchor="ctr"/>
          <a:lstStyle/>
          <a:p>
            <a:pPr fontAlgn="base">
              <a:spcBef>
                <a:spcPct val="0"/>
              </a:spcBef>
              <a:spcAft>
                <a:spcPct val="0"/>
              </a:spcAft>
              <a:defRPr/>
            </a:pPr>
            <a:endParaRPr lang="ja-JP" altLang="en-US" sz="1400">
              <a:solidFill>
                <a:srgbClr val="000000"/>
              </a:solidFill>
            </a:endParaRPr>
          </a:p>
        </p:txBody>
      </p:sp>
      <p:sp>
        <p:nvSpPr>
          <p:cNvPr id="5" name="nakah_line"/>
          <p:cNvSpPr>
            <a:spLocks noChangeShapeType="1"/>
          </p:cNvSpPr>
          <p:nvPr/>
        </p:nvSpPr>
        <p:spPr bwMode="gray">
          <a:xfrm>
            <a:off x="415946" y="3429000"/>
            <a:ext cx="9051925" cy="1588"/>
          </a:xfrm>
          <a:prstGeom prst="line">
            <a:avLst/>
          </a:prstGeom>
          <a:noFill/>
          <a:ln w="12700">
            <a:solidFill>
              <a:schemeClr val="bg2"/>
            </a:solidFill>
            <a:round/>
            <a:headEnd/>
            <a:tailEnd/>
          </a:ln>
          <a:extLst/>
        </p:spPr>
        <p:txBody>
          <a:bodyPr lIns="0" tIns="0" rIns="0" bIns="0" anchor="ctr"/>
          <a:lstStyle/>
          <a:p>
            <a:pPr fontAlgn="base">
              <a:spcBef>
                <a:spcPct val="0"/>
              </a:spcBef>
              <a:spcAft>
                <a:spcPct val="0"/>
              </a:spcAft>
              <a:defRPr/>
            </a:pPr>
            <a:endParaRPr lang="ja-JP" altLang="en-US" sz="1400">
              <a:solidFill>
                <a:srgbClr val="000000"/>
              </a:solidFill>
            </a:endParaRPr>
          </a:p>
        </p:txBody>
      </p:sp>
      <p:sp>
        <p:nvSpPr>
          <p:cNvPr id="6" name="Line 11"/>
          <p:cNvSpPr>
            <a:spLocks noChangeShapeType="1"/>
          </p:cNvSpPr>
          <p:nvPr/>
        </p:nvSpPr>
        <p:spPr bwMode="gray">
          <a:xfrm>
            <a:off x="415946" y="2781300"/>
            <a:ext cx="9051925" cy="1588"/>
          </a:xfrm>
          <a:prstGeom prst="line">
            <a:avLst/>
          </a:prstGeom>
          <a:noFill/>
          <a:ln w="12700">
            <a:solidFill>
              <a:schemeClr val="bg2"/>
            </a:solidFill>
            <a:round/>
            <a:headEnd/>
            <a:tailEnd/>
          </a:ln>
          <a:extLst/>
        </p:spPr>
        <p:txBody>
          <a:bodyPr lIns="0" tIns="0" rIns="0" bIns="0" anchor="ctr"/>
          <a:lstStyle/>
          <a:p>
            <a:pPr fontAlgn="base">
              <a:spcBef>
                <a:spcPct val="0"/>
              </a:spcBef>
              <a:spcAft>
                <a:spcPct val="0"/>
              </a:spcAft>
              <a:defRPr/>
            </a:pPr>
            <a:endParaRPr lang="ja-JP" altLang="en-US" sz="1400">
              <a:solidFill>
                <a:srgbClr val="000000"/>
              </a:solidFill>
            </a:endParaRPr>
          </a:p>
        </p:txBody>
      </p:sp>
      <p:pic>
        <p:nvPicPr>
          <p:cNvPr id="7" name="Picture 16" descr="ヨコカラー中用"/>
          <p:cNvPicPr>
            <a:picLocks noChangeAspect="1" noChangeArrowheads="1"/>
          </p:cNvPicPr>
          <p:nvPr/>
        </p:nvPicPr>
        <p:blipFill>
          <a:blip r:embed="rId2" cstate="print"/>
          <a:srcRect/>
          <a:stretch>
            <a:fillRect/>
          </a:stretch>
        </p:blipFill>
        <p:spPr bwMode="gray">
          <a:xfrm>
            <a:off x="406400" y="188913"/>
            <a:ext cx="9080500" cy="195262"/>
          </a:xfrm>
          <a:prstGeom prst="rect">
            <a:avLst/>
          </a:prstGeom>
          <a:noFill/>
          <a:ln w="9525">
            <a:noFill/>
            <a:miter lim="800000"/>
            <a:headEnd/>
            <a:tailEnd/>
          </a:ln>
        </p:spPr>
      </p:pic>
      <p:sp>
        <p:nvSpPr>
          <p:cNvPr id="1249294" name="Rectangle 14"/>
          <p:cNvSpPr>
            <a:spLocks noGrp="1" noChangeArrowheads="1"/>
          </p:cNvSpPr>
          <p:nvPr>
            <p:ph type="subTitle" idx="1"/>
          </p:nvPr>
        </p:nvSpPr>
        <p:spPr>
          <a:xfrm>
            <a:off x="1497034" y="4005264"/>
            <a:ext cx="6911975" cy="215444"/>
          </a:xfrm>
          <a:extLst/>
        </p:spPr>
        <p:txBody>
          <a:bodyPr/>
          <a:lstStyle>
            <a:lvl1pPr>
              <a:defRPr sz="1400"/>
            </a:lvl1pPr>
          </a:lstStyle>
          <a:p>
            <a:pPr lvl="0"/>
            <a:r>
              <a:rPr lang="ja-JP" altLang="en-US" noProof="0"/>
              <a:t>マスター サブタイトルの書式設定</a:t>
            </a:r>
          </a:p>
        </p:txBody>
      </p:sp>
      <p:sp>
        <p:nvSpPr>
          <p:cNvPr id="1249295" name="Rectangle 15"/>
          <p:cNvSpPr>
            <a:spLocks noGrp="1" noChangeArrowheads="1"/>
          </p:cNvSpPr>
          <p:nvPr>
            <p:ph type="ctrTitle"/>
          </p:nvPr>
        </p:nvSpPr>
        <p:spPr>
          <a:xfrm>
            <a:off x="636609" y="2781300"/>
            <a:ext cx="8637587" cy="647700"/>
          </a:xfrm>
          <a:extLst/>
        </p:spPr>
        <p:txBody>
          <a:bodyPr lIns="0" bIns="0" anchor="ctr"/>
          <a:lstStyle>
            <a:lvl1pPr algn="ctr">
              <a:defRPr kumimoji="0"/>
            </a:lvl1pPr>
          </a:lstStyle>
          <a:p>
            <a:pPr lvl="0"/>
            <a:r>
              <a:rPr lang="ja-JP" altLang="en-US" noProof="0"/>
              <a:t>マスタ タイトルの書式設定</a:t>
            </a:r>
            <a:endParaRPr lang="en-US" noProof="0"/>
          </a:p>
        </p:txBody>
      </p:sp>
      <p:sp>
        <p:nvSpPr>
          <p:cNvPr id="8" name="Rectangle 6"/>
          <p:cNvSpPr>
            <a:spLocks noGrp="1" noChangeArrowheads="1"/>
          </p:cNvSpPr>
          <p:nvPr>
            <p:ph type="ftr" sz="quarter" idx="10"/>
          </p:nvPr>
        </p:nvSpPr>
        <p:spPr/>
        <p:txBody>
          <a:bodyPr/>
          <a:lstStyle>
            <a:lvl1pPr>
              <a:defRPr/>
            </a:lvl1pPr>
          </a:lstStyle>
          <a:p>
            <a:pPr>
              <a:defRPr/>
            </a:pPr>
            <a:endParaRPr lang="en-US" altLang="ja-JP"/>
          </a:p>
        </p:txBody>
      </p:sp>
      <p:sp>
        <p:nvSpPr>
          <p:cNvPr id="9" name="Rectangle 12"/>
          <p:cNvSpPr>
            <a:spLocks noGrp="1" noChangeArrowheads="1"/>
          </p:cNvSpPr>
          <p:nvPr>
            <p:ph type="sldNum" sz="quarter" idx="11"/>
          </p:nvPr>
        </p:nvSpPr>
        <p:spPr/>
        <p:txBody>
          <a:bodyPr/>
          <a:lstStyle>
            <a:lvl1pPr>
              <a:defRPr/>
            </a:lvl1pPr>
          </a:lstStyle>
          <a:p>
            <a:pPr>
              <a:defRPr/>
            </a:pPr>
            <a:fld id="{86A28FA6-4EC5-404C-B8A2-BFCF4DDB761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06827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8B92674F-11DF-4CFD-AD53-E0A3792E98CC}"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4420540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4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4099157"/>
            <a:ext cx="8420100" cy="30777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6625EB36-D20B-46EB-BB13-B736D5CA1E98}"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2467493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0388" y="1123951"/>
            <a:ext cx="4387850" cy="1908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100641" y="1123951"/>
            <a:ext cx="4389437" cy="1908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sldNum" sz="quarter" idx="10"/>
          </p:nvPr>
        </p:nvSpPr>
        <p:spPr>
          <a:ln/>
        </p:spPr>
        <p:txBody>
          <a:bodyPr/>
          <a:lstStyle>
            <a:lvl1pPr>
              <a:defRPr/>
            </a:lvl1pPr>
          </a:lstStyle>
          <a:p>
            <a:pPr>
              <a:defRPr/>
            </a:pPr>
            <a:fld id="{40DF7164-3704-4C31-91C5-3792A9C2E155}"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4471575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805543"/>
            <a:ext cx="4376738" cy="36933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914"/>
            <a:ext cx="4376738" cy="166199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97" y="1805543"/>
            <a:ext cx="4378325" cy="36933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97" y="2174914"/>
            <a:ext cx="4378325" cy="166199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sldNum" sz="quarter" idx="10"/>
          </p:nvPr>
        </p:nvSpPr>
        <p:spPr>
          <a:ln/>
        </p:spPr>
        <p:txBody>
          <a:bodyPr/>
          <a:lstStyle>
            <a:lvl1pPr>
              <a:defRPr/>
            </a:lvl1pPr>
          </a:lstStyle>
          <a:p>
            <a:pPr>
              <a:defRPr/>
            </a:pPr>
            <a:fld id="{6D80253C-35D8-4A7B-A70E-4A87C2539439}" type="slidenum">
              <a:rPr lang="en-US" altLang="ja-JP">
                <a:solidFill>
                  <a:srgbClr val="000000"/>
                </a:solidFill>
              </a:rPr>
              <a:pPr>
                <a:defRPr/>
              </a:pPr>
              <a:t>‹#›</a:t>
            </a:fld>
            <a:endParaRPr lang="en-US" altLang="ja-JP">
              <a:solidFill>
                <a:srgbClr val="000000"/>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9970306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sldNum" sz="quarter" idx="10"/>
          </p:nvPr>
        </p:nvSpPr>
        <p:spPr>
          <a:ln/>
        </p:spPr>
        <p:txBody>
          <a:bodyPr/>
          <a:lstStyle>
            <a:lvl1pPr>
              <a:defRPr/>
            </a:lvl1pPr>
          </a:lstStyle>
          <a:p>
            <a:pPr>
              <a:defRPr/>
            </a:pPr>
            <a:fld id="{11B5DD6C-237A-46F5-A6CC-32ADF5276304}" type="slidenum">
              <a:rPr lang="en-US" altLang="ja-JP">
                <a:solidFill>
                  <a:srgbClr val="000000"/>
                </a:solidFill>
              </a:rPr>
              <a:pPr>
                <a:defRPr/>
              </a:pPr>
              <a:t>‹#›</a:t>
            </a:fld>
            <a:endParaRPr lang="en-US" altLang="ja-JP">
              <a:solidFill>
                <a:srgbClr val="000000"/>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6859029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E2ABD32-EB8A-4565-84FA-FE57A8E8B249}" type="slidenum">
              <a:rPr lang="en-US" altLang="ja-JP">
                <a:solidFill>
                  <a:srgbClr val="000000"/>
                </a:solidFill>
              </a:rPr>
              <a:pPr>
                <a:defRPr/>
              </a:pPr>
              <a:t>‹#›</a:t>
            </a:fld>
            <a:endParaRPr lang="en-US" altLang="ja-JP">
              <a:solidFill>
                <a:srgbClr val="000000"/>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9796722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0"/>
            <a:ext cx="3259138"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499" y="273081"/>
            <a:ext cx="5537201" cy="219136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8" y="1435101"/>
            <a:ext cx="3259138" cy="21544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6D04AB16-7E12-44B6-86D5-331E0C6173BA}"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6190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D60FA5F-0BBB-46D7-BBF8-9375FC255579}" type="datetime1">
              <a:rPr kumimoji="1" lang="ja-JP" altLang="en-US" smtClean="0"/>
              <a:t>2019/11/6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8"/>
            <a:ext cx="5943600" cy="4924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21544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9E449149-3A65-4B88-89B1-B57666225BEF}"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9914705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332288" y="1123950"/>
            <a:ext cx="3157788" cy="152657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E3EB64A8-45BF-454B-BBE1-DA7A5A6D30E6}"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1462053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40" y="330200"/>
            <a:ext cx="2268537" cy="23050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234790" y="330200"/>
            <a:ext cx="1834348" cy="23050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12DD0A62-CB33-4CD0-BCBA-90B40D85B2BD}"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908724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7"/>
          <p:cNvSpPr>
            <a:spLocks noChangeShapeType="1"/>
          </p:cNvSpPr>
          <p:nvPr/>
        </p:nvSpPr>
        <p:spPr bwMode="gray">
          <a:xfrm>
            <a:off x="415925" y="6591300"/>
            <a:ext cx="9051925"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ja-JP" altLang="en-US" sz="1400">
              <a:solidFill>
                <a:srgbClr val="000000"/>
              </a:solidFill>
            </a:endParaRPr>
          </a:p>
        </p:txBody>
      </p:sp>
      <p:sp>
        <p:nvSpPr>
          <p:cNvPr id="5" name="nakah_line"/>
          <p:cNvSpPr>
            <a:spLocks noChangeShapeType="1"/>
          </p:cNvSpPr>
          <p:nvPr/>
        </p:nvSpPr>
        <p:spPr bwMode="gray">
          <a:xfrm>
            <a:off x="415925" y="3429000"/>
            <a:ext cx="9051925" cy="1588"/>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lIns="0" tIns="0" rIns="0" bIns="0" anchor="ctr"/>
          <a:lstStyle/>
          <a:p>
            <a:pPr fontAlgn="base">
              <a:spcBef>
                <a:spcPct val="0"/>
              </a:spcBef>
              <a:spcAft>
                <a:spcPct val="0"/>
              </a:spcAft>
            </a:pPr>
            <a:endParaRPr lang="ja-JP" altLang="en-US" sz="1400">
              <a:solidFill>
                <a:srgbClr val="000000"/>
              </a:solidFill>
            </a:endParaRPr>
          </a:p>
        </p:txBody>
      </p:sp>
      <p:sp>
        <p:nvSpPr>
          <p:cNvPr id="6" name="Line 11"/>
          <p:cNvSpPr>
            <a:spLocks noChangeShapeType="1"/>
          </p:cNvSpPr>
          <p:nvPr/>
        </p:nvSpPr>
        <p:spPr bwMode="gray">
          <a:xfrm>
            <a:off x="415925" y="2781300"/>
            <a:ext cx="9051925" cy="1588"/>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lIns="0" tIns="0" rIns="0" bIns="0" anchor="ctr"/>
          <a:lstStyle/>
          <a:p>
            <a:pPr fontAlgn="base">
              <a:spcBef>
                <a:spcPct val="0"/>
              </a:spcBef>
              <a:spcAft>
                <a:spcPct val="0"/>
              </a:spcAft>
            </a:pPr>
            <a:endParaRPr lang="ja-JP" altLang="en-US" sz="1400">
              <a:solidFill>
                <a:srgbClr val="000000"/>
              </a:solidFill>
            </a:endParaRPr>
          </a:p>
        </p:txBody>
      </p:sp>
      <p:pic>
        <p:nvPicPr>
          <p:cNvPr id="7" name="Picture 16" descr="ヨコカラー中用"/>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gray">
          <a:xfrm>
            <a:off x="406400" y="188913"/>
            <a:ext cx="9080500" cy="19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49294" name="Rectangle 14"/>
          <p:cNvSpPr>
            <a:spLocks noGrp="1" noChangeArrowheads="1"/>
          </p:cNvSpPr>
          <p:nvPr>
            <p:ph type="subTitle" idx="1"/>
          </p:nvPr>
        </p:nvSpPr>
        <p:spPr>
          <a:xfrm>
            <a:off x="1497013" y="4005263"/>
            <a:ext cx="6911975" cy="212725"/>
          </a:xfrm>
          <a:extLst/>
        </p:spPr>
        <p:txBody>
          <a:bodyPr/>
          <a:lstStyle>
            <a:lvl1pPr>
              <a:defRPr sz="1400"/>
            </a:lvl1pPr>
          </a:lstStyle>
          <a:p>
            <a:pPr lvl="0"/>
            <a:r>
              <a:rPr lang="ja-JP" altLang="en-US" noProof="0"/>
              <a:t>マスター サブタイトルの書式設定</a:t>
            </a:r>
          </a:p>
        </p:txBody>
      </p:sp>
      <p:sp>
        <p:nvSpPr>
          <p:cNvPr id="1249295" name="Rectangle 15"/>
          <p:cNvSpPr>
            <a:spLocks noGrp="1" noChangeArrowheads="1"/>
          </p:cNvSpPr>
          <p:nvPr>
            <p:ph type="ctrTitle"/>
          </p:nvPr>
        </p:nvSpPr>
        <p:spPr>
          <a:xfrm>
            <a:off x="636588" y="2781300"/>
            <a:ext cx="8637587" cy="647700"/>
          </a:xfrm>
          <a:extLst/>
        </p:spPr>
        <p:txBody>
          <a:bodyPr lIns="0" bIns="0" anchor="ctr"/>
          <a:lstStyle>
            <a:lvl1pPr algn="ctr">
              <a:defRPr kumimoji="0"/>
            </a:lvl1pPr>
          </a:lstStyle>
          <a:p>
            <a:pPr lvl="0"/>
            <a:r>
              <a:rPr lang="ja-JP" altLang="en-US" noProof="0"/>
              <a:t>マスタ タイトルの書式設定</a:t>
            </a:r>
            <a:endParaRPr lang="en-US" noProof="0"/>
          </a:p>
        </p:txBody>
      </p:sp>
      <p:sp>
        <p:nvSpPr>
          <p:cNvPr id="8" name="Rectangle 6"/>
          <p:cNvSpPr>
            <a:spLocks noGrp="1" noChangeArrowheads="1"/>
          </p:cNvSpPr>
          <p:nvPr>
            <p:ph type="ftr" sz="quarter" idx="10"/>
          </p:nvPr>
        </p:nvSpPr>
        <p:spPr/>
        <p:txBody>
          <a:bodyPr/>
          <a:lstStyle>
            <a:lvl1pPr>
              <a:defRPr/>
            </a:lvl1pPr>
          </a:lstStyle>
          <a:p>
            <a:pPr>
              <a:defRPr/>
            </a:pPr>
            <a:endParaRPr lang="en-US" altLang="ja-JP"/>
          </a:p>
        </p:txBody>
      </p:sp>
      <p:sp>
        <p:nvSpPr>
          <p:cNvPr id="9" name="Rectangle 12"/>
          <p:cNvSpPr>
            <a:spLocks noGrp="1" noChangeArrowheads="1"/>
          </p:cNvSpPr>
          <p:nvPr>
            <p:ph type="sldNum" sz="quarter" idx="11"/>
          </p:nvPr>
        </p:nvSpPr>
        <p:spPr/>
        <p:txBody>
          <a:bodyPr/>
          <a:lstStyle>
            <a:lvl1pPr>
              <a:defRPr/>
            </a:lvl1pPr>
          </a:lstStyle>
          <a:p>
            <a:pPr>
              <a:defRPr/>
            </a:pPr>
            <a:fld id="{6618CCF6-A717-44FD-952F-F1DF351629F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922305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0C36D578-5CBF-41A6-A90F-62C4C8B4CCF0}"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3390366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00CE7215-CBE2-41B7-9494-8C4D7E7795B8}"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1395569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0388" y="1123950"/>
            <a:ext cx="4387850"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100638" y="1123950"/>
            <a:ext cx="43894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sldNum" sz="quarter" idx="10"/>
          </p:nvPr>
        </p:nvSpPr>
        <p:spPr>
          <a:ln/>
        </p:spPr>
        <p:txBody>
          <a:bodyPr/>
          <a:lstStyle>
            <a:lvl1pPr>
              <a:defRPr/>
            </a:lvl1pPr>
          </a:lstStyle>
          <a:p>
            <a:pPr>
              <a:defRPr/>
            </a:pPr>
            <a:fld id="{42512ECE-540A-42CC-8FFA-54E7D42A9A51}"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2563300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sldNum" sz="quarter" idx="10"/>
          </p:nvPr>
        </p:nvSpPr>
        <p:spPr>
          <a:ln/>
        </p:spPr>
        <p:txBody>
          <a:bodyPr/>
          <a:lstStyle>
            <a:lvl1pPr>
              <a:defRPr/>
            </a:lvl1pPr>
          </a:lstStyle>
          <a:p>
            <a:pPr>
              <a:defRPr/>
            </a:pPr>
            <a:fld id="{C6C45BAA-FC45-4999-837B-9CA2FEA8B9EF}" type="slidenum">
              <a:rPr lang="en-US" altLang="ja-JP">
                <a:solidFill>
                  <a:srgbClr val="000000"/>
                </a:solidFill>
              </a:rPr>
              <a:pPr>
                <a:defRPr/>
              </a:pPr>
              <a:t>‹#›</a:t>
            </a:fld>
            <a:endParaRPr lang="en-US" altLang="ja-JP">
              <a:solidFill>
                <a:srgbClr val="000000"/>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4862217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sldNum" sz="quarter" idx="10"/>
          </p:nvPr>
        </p:nvSpPr>
        <p:spPr>
          <a:ln/>
        </p:spPr>
        <p:txBody>
          <a:bodyPr/>
          <a:lstStyle>
            <a:lvl1pPr>
              <a:defRPr/>
            </a:lvl1pPr>
          </a:lstStyle>
          <a:p>
            <a:pPr>
              <a:defRPr/>
            </a:pPr>
            <a:fld id="{770A35BE-D1D5-4CE2-B944-6E3FD0D2AF2D}" type="slidenum">
              <a:rPr lang="en-US" altLang="ja-JP">
                <a:solidFill>
                  <a:srgbClr val="000000"/>
                </a:solidFill>
              </a:rPr>
              <a:pPr>
                <a:defRPr/>
              </a:pPr>
              <a:t>‹#›</a:t>
            </a:fld>
            <a:endParaRPr lang="en-US" altLang="ja-JP">
              <a:solidFill>
                <a:srgbClr val="000000"/>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3455696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BD80360-BE89-4437-8A2E-05EDC6E02067}" type="slidenum">
              <a:rPr lang="en-US" altLang="ja-JP">
                <a:solidFill>
                  <a:srgbClr val="000000"/>
                </a:solidFill>
              </a:rPr>
              <a:pPr>
                <a:defRPr/>
              </a:pPr>
              <a:t>‹#›</a:t>
            </a:fld>
            <a:endParaRPr lang="en-US" altLang="ja-JP">
              <a:solidFill>
                <a:srgbClr val="000000"/>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79039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59"/>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A3DBD47A-663B-40F5-A99D-96462F00D11A}" type="datetime1">
              <a:rPr kumimoji="1" lang="ja-JP" altLang="en-US" smtClean="0"/>
              <a:t>2019/11/6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4CF1C339-9AEB-4A60-B5D4-C52E7D405DC0}"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0289848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880BEE10-6AE4-4A46-83FC-8AAAEE093D5F}" type="slidenum">
              <a:rPr lang="en-US" altLang="ja-JP">
                <a:solidFill>
                  <a:srgbClr val="000000"/>
                </a:solidFill>
              </a:rPr>
              <a:pPr>
                <a:defRPr/>
              </a:pPr>
              <a:t>‹#›</a:t>
            </a:fld>
            <a:endParaRPr lang="en-US" altLang="ja-JP">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023426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FCA0392A-64AA-40A2-8716-A827DED9C9BC}"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9359230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21538" y="330200"/>
            <a:ext cx="2268537" cy="23050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15925" y="330200"/>
            <a:ext cx="6653213" cy="23050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0107B610-63D4-4106-9F91-CC4050B62373}" type="slidenum">
              <a:rPr lang="en-US" altLang="ja-JP">
                <a:solidFill>
                  <a:srgbClr val="000000"/>
                </a:solidFill>
              </a:rPr>
              <a:pPr>
                <a:defRPr/>
              </a:pPr>
              <a:t>‹#›</a:t>
            </a:fld>
            <a:endParaRPr lang="en-US" altLang="ja-JP">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022770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1705F1E-DCFF-46EC-BBB8-C1576CE945A7}" type="datetime1">
              <a:rPr kumimoji="1" lang="ja-JP" altLang="en-US" smtClean="0"/>
              <a:t>2019/11/6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881A5162-AFCE-4C9F-8D9C-2B5CCAC14888}" type="datetime1">
              <a:rPr kumimoji="1" lang="ja-JP" altLang="en-US" smtClean="0"/>
              <a:t>2019/11/6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277DF05F-F745-448F-81F9-5DFE105A18FA}" type="datetime1">
              <a:rPr kumimoji="1" lang="ja-JP" altLang="en-US" smtClean="0"/>
              <a:t>2019/11/6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CCB1BF7-43FB-4D67-B44F-4C96B3C530AE}" type="datetime1">
              <a:rPr kumimoji="1" lang="ja-JP" altLang="en-US" smtClean="0"/>
              <a:t>2019/11/6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2" y="27308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1F94504B-0E38-49F9-97DC-DE506E01EADB}" type="datetime1">
              <a:rPr kumimoji="1" lang="ja-JP" altLang="en-US" smtClean="0"/>
              <a:t>2019/11/6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36EE211-0D73-4CEB-93AC-E4F5F632D447}" type="datetime1">
              <a:rPr kumimoji="1" lang="ja-JP" altLang="en-US" smtClean="0"/>
              <a:t>2019/11/6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40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EFAB6-D4CA-4678-83E3-3021B64A0E15}" type="datetime1">
              <a:rPr kumimoji="1" lang="ja-JP" altLang="en-US" smtClean="0"/>
              <a:t>2019/11/6</a:t>
            </a:fld>
            <a:endParaRPr kumimoji="1" lang="ja-JP" altLang="en-US"/>
          </a:p>
        </p:txBody>
      </p:sp>
      <p:sp>
        <p:nvSpPr>
          <p:cNvPr id="5" name="フッター プレースホルダ 4"/>
          <p:cNvSpPr>
            <a:spLocks noGrp="1"/>
          </p:cNvSpPr>
          <p:nvPr>
            <p:ph type="ftr" sz="quarter" idx="3"/>
          </p:nvPr>
        </p:nvSpPr>
        <p:spPr>
          <a:xfrm>
            <a:off x="3384550" y="635640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409"/>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3314" name="Picture 2" descr="ヨコカラー中用"/>
          <p:cNvPicPr>
            <a:picLocks noChangeAspect="1" noChangeArrowheads="1"/>
          </p:cNvPicPr>
          <p:nvPr/>
        </p:nvPicPr>
        <p:blipFill>
          <a:blip r:embed="rId13" cstate="print"/>
          <a:srcRect/>
          <a:stretch>
            <a:fillRect/>
          </a:stretch>
        </p:blipFill>
        <p:spPr bwMode="gray">
          <a:xfrm>
            <a:off x="406400" y="188913"/>
            <a:ext cx="9080500" cy="195262"/>
          </a:xfrm>
          <a:prstGeom prst="rect">
            <a:avLst/>
          </a:prstGeom>
          <a:noFill/>
          <a:ln w="9525">
            <a:noFill/>
            <a:miter lim="800000"/>
            <a:headEnd/>
            <a:tailEnd/>
          </a:ln>
        </p:spPr>
      </p:pic>
      <p:sp>
        <p:nvSpPr>
          <p:cNvPr id="13315" name="Rectangle 3"/>
          <p:cNvSpPr>
            <a:spLocks noGrp="1" noChangeArrowheads="1"/>
          </p:cNvSpPr>
          <p:nvPr>
            <p:ph type="title"/>
          </p:nvPr>
        </p:nvSpPr>
        <p:spPr bwMode="gray">
          <a:xfrm>
            <a:off x="415946" y="330200"/>
            <a:ext cx="9051925" cy="482600"/>
          </a:xfrm>
          <a:prstGeom prst="rect">
            <a:avLst/>
          </a:prstGeom>
          <a:noFill/>
          <a:ln w="9525">
            <a:noFill/>
            <a:miter lim="800000"/>
            <a:headEnd/>
            <a:tailEnd/>
          </a:ln>
        </p:spPr>
        <p:txBody>
          <a:bodyPr vert="horz" wrap="square" lIns="144000" tIns="0" rIns="0" bIns="54000" numCol="1" anchor="b" anchorCtr="0" compatLnSpc="1">
            <a:prstTxWarp prst="textNoShape">
              <a:avLst/>
            </a:prstTxWarp>
          </a:bodyPr>
          <a:lstStyle/>
          <a:p>
            <a:pPr lvl="0"/>
            <a:r>
              <a:rPr lang="ja-JP" altLang="en-US"/>
              <a:t>マスター タイトルの書式設定</a:t>
            </a:r>
          </a:p>
        </p:txBody>
      </p:sp>
      <p:sp>
        <p:nvSpPr>
          <p:cNvPr id="13316" name="Rectangle 5"/>
          <p:cNvSpPr>
            <a:spLocks noGrp="1" noChangeArrowheads="1"/>
          </p:cNvSpPr>
          <p:nvPr>
            <p:ph type="body" idx="1"/>
          </p:nvPr>
        </p:nvSpPr>
        <p:spPr bwMode="gray">
          <a:xfrm>
            <a:off x="560391" y="1123950"/>
            <a:ext cx="8929687" cy="15265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48262" name="Rectangle 6"/>
          <p:cNvSpPr>
            <a:spLocks noGrp="1" noChangeArrowheads="1"/>
          </p:cNvSpPr>
          <p:nvPr>
            <p:ph type="sldNum" sz="quarter" idx="4"/>
          </p:nvPr>
        </p:nvSpPr>
        <p:spPr bwMode="gray">
          <a:xfrm>
            <a:off x="4711700" y="6591300"/>
            <a:ext cx="469900" cy="254000"/>
          </a:xfrm>
          <a:prstGeom prst="rect">
            <a:avLst/>
          </a:prstGeom>
          <a:noFill/>
          <a:ln>
            <a:noFill/>
          </a:ln>
          <a:effectLst/>
          <a:extLst/>
        </p:spPr>
        <p:txBody>
          <a:bodyPr vert="horz" wrap="square" lIns="91440" tIns="45720" rIns="91440" bIns="45720" numCol="1" anchor="ctr" anchorCtr="0" compatLnSpc="1">
            <a:prstTxWarp prst="textNoShape">
              <a:avLst/>
            </a:prstTxWarp>
          </a:bodyPr>
          <a:lstStyle>
            <a:lvl1pPr algn="ctr" fontAlgn="base">
              <a:buFontTx/>
              <a:buNone/>
              <a:defRPr sz="1200">
                <a:latin typeface="Arial" charset="0"/>
                <a:ea typeface="ＭＳ Ｐゴシック" pitchFamily="50" charset="-128"/>
              </a:defRPr>
            </a:lvl1pPr>
          </a:lstStyle>
          <a:p>
            <a:pPr>
              <a:spcBef>
                <a:spcPct val="0"/>
              </a:spcBef>
              <a:spcAft>
                <a:spcPct val="0"/>
              </a:spcAft>
              <a:defRPr/>
            </a:pPr>
            <a:fld id="{F98328C2-28D3-44E6-9379-BED1157A9837}" type="slidenum">
              <a:rPr lang="en-US" altLang="ja-JP">
                <a:solidFill>
                  <a:srgbClr val="000000"/>
                </a:solidFill>
              </a:rPr>
              <a:pPr>
                <a:spcBef>
                  <a:spcPct val="0"/>
                </a:spcBef>
                <a:spcAft>
                  <a:spcPct val="0"/>
                </a:spcAft>
                <a:defRPr/>
              </a:pPr>
              <a:t>‹#›</a:t>
            </a:fld>
            <a:endParaRPr lang="en-US" altLang="ja-JP">
              <a:solidFill>
                <a:srgbClr val="000000"/>
              </a:solidFill>
            </a:endParaRPr>
          </a:p>
        </p:txBody>
      </p:sp>
      <p:sp>
        <p:nvSpPr>
          <p:cNvPr id="2054" name="Line 7"/>
          <p:cNvSpPr>
            <a:spLocks noChangeShapeType="1"/>
          </p:cNvSpPr>
          <p:nvPr/>
        </p:nvSpPr>
        <p:spPr bwMode="gray">
          <a:xfrm>
            <a:off x="415946" y="6591300"/>
            <a:ext cx="9051925" cy="0"/>
          </a:xfrm>
          <a:prstGeom prst="line">
            <a:avLst/>
          </a:prstGeom>
          <a:noFill/>
          <a:ln w="9525">
            <a:solidFill>
              <a:schemeClr val="bg2"/>
            </a:solidFill>
            <a:round/>
            <a:headEnd/>
            <a:tailEnd/>
          </a:ln>
          <a:extLst/>
        </p:spPr>
        <p:txBody>
          <a:bodyPr wrap="none" anchor="ctr"/>
          <a:lstStyle/>
          <a:p>
            <a:pPr fontAlgn="base">
              <a:spcBef>
                <a:spcPct val="0"/>
              </a:spcBef>
              <a:spcAft>
                <a:spcPct val="0"/>
              </a:spcAft>
              <a:defRPr/>
            </a:pPr>
            <a:endParaRPr lang="ja-JP" altLang="en-US" sz="1400">
              <a:solidFill>
                <a:srgbClr val="000000"/>
              </a:solidFill>
            </a:endParaRPr>
          </a:p>
        </p:txBody>
      </p:sp>
      <p:sp>
        <p:nvSpPr>
          <p:cNvPr id="1248264" name="Rectangle 8"/>
          <p:cNvSpPr>
            <a:spLocks noGrp="1" noChangeArrowheads="1"/>
          </p:cNvSpPr>
          <p:nvPr>
            <p:ph type="ftr" sz="quarter" idx="3"/>
          </p:nvPr>
        </p:nvSpPr>
        <p:spPr bwMode="gray">
          <a:xfrm>
            <a:off x="381022" y="6654800"/>
            <a:ext cx="3598863" cy="152400"/>
          </a:xfrm>
          <a:prstGeom prst="rect">
            <a:avLst/>
          </a:prstGeom>
          <a:noFill/>
          <a:ln>
            <a:noFill/>
          </a:ln>
          <a:effectLst/>
          <a:extLst/>
        </p:spPr>
        <p:txBody>
          <a:bodyPr vert="horz" wrap="square" lIns="0" tIns="0" rIns="0" bIns="0" numCol="1" anchor="ctr" anchorCtr="0" compatLnSpc="1">
            <a:prstTxWarp prst="textNoShape">
              <a:avLst/>
            </a:prstTxWarp>
            <a:spAutoFit/>
          </a:bodyPr>
          <a:lstStyle>
            <a:lvl1pPr algn="l" fontAlgn="b">
              <a:buFontTx/>
              <a:buNone/>
              <a:defRPr sz="1000">
                <a:solidFill>
                  <a:srgbClr val="ACACAC"/>
                </a:solidFill>
                <a:latin typeface="Arial" charset="0"/>
                <a:ea typeface="ＭＳ Ｐゴシック" pitchFamily="50" charset="-128"/>
              </a:defRPr>
            </a:lvl1pPr>
          </a:lstStyle>
          <a:p>
            <a:pPr>
              <a:spcBef>
                <a:spcPct val="0"/>
              </a:spcBef>
              <a:spcAft>
                <a:spcPct val="0"/>
              </a:spcAft>
              <a:defRPr/>
            </a:pPr>
            <a:endParaRPr lang="en-US" altLang="ja-JP"/>
          </a:p>
        </p:txBody>
      </p:sp>
      <p:sp>
        <p:nvSpPr>
          <p:cNvPr id="2056" name="title_line"/>
          <p:cNvSpPr>
            <a:spLocks noChangeShapeType="1"/>
          </p:cNvSpPr>
          <p:nvPr/>
        </p:nvSpPr>
        <p:spPr bwMode="gray">
          <a:xfrm>
            <a:off x="415946" y="812800"/>
            <a:ext cx="9051925" cy="1588"/>
          </a:xfrm>
          <a:prstGeom prst="line">
            <a:avLst/>
          </a:prstGeom>
          <a:noFill/>
          <a:ln w="12700">
            <a:solidFill>
              <a:schemeClr val="bg2"/>
            </a:solidFill>
            <a:round/>
            <a:headEnd/>
            <a:tailEnd/>
          </a:ln>
          <a:extLst/>
        </p:spPr>
        <p:txBody>
          <a:bodyPr lIns="0" tIns="0" rIns="0" bIns="0" anchor="ctr"/>
          <a:lstStyle/>
          <a:p>
            <a:pPr fontAlgn="base">
              <a:spcBef>
                <a:spcPct val="0"/>
              </a:spcBef>
              <a:spcAft>
                <a:spcPct val="0"/>
              </a:spcAft>
              <a:defRPr/>
            </a:pPr>
            <a:endParaRPr lang="ja-JP" altLang="en-US" sz="1400">
              <a:solidFill>
                <a:srgbClr val="000000"/>
              </a:solidFill>
            </a:endParaRPr>
          </a:p>
        </p:txBody>
      </p:sp>
    </p:spTree>
    <p:extLst>
      <p:ext uri="{BB962C8B-B14F-4D97-AF65-F5344CB8AC3E}">
        <p14:creationId xmlns:p14="http://schemas.microsoft.com/office/powerpoint/2010/main" val="3037810858"/>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hdr="0" ftr="0" dt="0"/>
  <p:txStyles>
    <p:titleStyle>
      <a:lvl1pPr algn="l" rtl="0" eaLnBrk="0" fontAlgn="base" hangingPunct="0">
        <a:spcBef>
          <a:spcPct val="0"/>
        </a:spcBef>
        <a:spcAft>
          <a:spcPct val="0"/>
        </a:spcAft>
        <a:buClr>
          <a:srgbClr val="5F5F5F"/>
        </a:buClr>
        <a:defRPr kumimoji="1" sz="2400" b="1">
          <a:solidFill>
            <a:schemeClr val="tx1"/>
          </a:solidFill>
          <a:latin typeface="+mj-lt"/>
          <a:ea typeface="+mj-ea"/>
          <a:cs typeface="+mj-cs"/>
        </a:defRPr>
      </a:lvl1pPr>
      <a:lvl2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2pPr>
      <a:lvl3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3pPr>
      <a:lvl4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4pPr>
      <a:lvl5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5pPr>
      <a:lvl6pPr marL="4572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6pPr>
      <a:lvl7pPr marL="9144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7pPr>
      <a:lvl8pPr marL="13716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8pPr>
      <a:lvl9pPr marL="18288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9pPr>
    </p:titleStyle>
    <p:bodyStyle>
      <a:lvl1pPr marL="342900" indent="-342900" algn="l" rtl="0" eaLnBrk="0" fontAlgn="base" hangingPunct="0">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0" fontAlgn="base" hangingPunct="0">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0" fontAlgn="base" hangingPunct="0">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0" fontAlgn="base" hangingPunct="0">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0" fontAlgn="base" hangingPunct="0">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 descr="ヨコカラー中用"/>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gray">
          <a:xfrm>
            <a:off x="406400" y="188913"/>
            <a:ext cx="9080500" cy="19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p:cNvSpPr>
            <a:spLocks noGrp="1" noChangeArrowheads="1"/>
          </p:cNvSpPr>
          <p:nvPr>
            <p:ph type="title"/>
          </p:nvPr>
        </p:nvSpPr>
        <p:spPr bwMode="gray">
          <a:xfrm>
            <a:off x="415925" y="330200"/>
            <a:ext cx="90519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4000" tIns="0" rIns="0" bIns="54000" numCol="1" anchor="b" anchorCtr="0" compatLnSpc="1">
            <a:prstTxWarp prst="textNoShape">
              <a:avLst/>
            </a:prstTxWarp>
          </a:bodyPr>
          <a:lstStyle/>
          <a:p>
            <a:pPr lvl="0"/>
            <a:r>
              <a:rPr lang="ja-JP" altLang="en-US"/>
              <a:t>マスター タイトルの書式設定</a:t>
            </a:r>
          </a:p>
        </p:txBody>
      </p:sp>
      <p:sp>
        <p:nvSpPr>
          <p:cNvPr id="2052" name="Rectangle 5"/>
          <p:cNvSpPr>
            <a:spLocks noGrp="1" noChangeArrowheads="1"/>
          </p:cNvSpPr>
          <p:nvPr>
            <p:ph type="body" idx="1"/>
          </p:nvPr>
        </p:nvSpPr>
        <p:spPr bwMode="gray">
          <a:xfrm>
            <a:off x="560388" y="1123950"/>
            <a:ext cx="8929687"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48262" name="Rectangle 6"/>
          <p:cNvSpPr>
            <a:spLocks noGrp="1" noChangeArrowheads="1"/>
          </p:cNvSpPr>
          <p:nvPr>
            <p:ph type="sldNum" sz="quarter" idx="4"/>
          </p:nvPr>
        </p:nvSpPr>
        <p:spPr bwMode="gray">
          <a:xfrm>
            <a:off x="4711700" y="6591300"/>
            <a:ext cx="469900" cy="254000"/>
          </a:xfrm>
          <a:prstGeom prst="rect">
            <a:avLst/>
          </a:prstGeom>
          <a:noFill/>
          <a:ln>
            <a:noFill/>
          </a:ln>
          <a:effectLst/>
          <a:extLst/>
        </p:spPr>
        <p:txBody>
          <a:bodyPr vert="horz" wrap="square" lIns="91440" tIns="45720" rIns="91440" bIns="45720" numCol="1" anchor="ctr" anchorCtr="0" compatLnSpc="1">
            <a:prstTxWarp prst="textNoShape">
              <a:avLst/>
            </a:prstTxWarp>
          </a:bodyPr>
          <a:lstStyle>
            <a:lvl1pPr algn="ctr" fontAlgn="base">
              <a:buFontTx/>
              <a:buNone/>
              <a:defRPr sz="1200">
                <a:latin typeface="Arial" charset="0"/>
                <a:ea typeface="ＭＳ Ｐゴシック" pitchFamily="50" charset="-128"/>
              </a:defRPr>
            </a:lvl1pPr>
          </a:lstStyle>
          <a:p>
            <a:pPr>
              <a:spcBef>
                <a:spcPct val="0"/>
              </a:spcBef>
              <a:spcAft>
                <a:spcPct val="0"/>
              </a:spcAft>
              <a:defRPr/>
            </a:pPr>
            <a:fld id="{F5762614-3C7D-41FB-AF31-D4A9ADC03BD1}" type="slidenum">
              <a:rPr lang="en-US" altLang="ja-JP">
                <a:solidFill>
                  <a:srgbClr val="000000"/>
                </a:solidFill>
              </a:rPr>
              <a:pPr>
                <a:spcBef>
                  <a:spcPct val="0"/>
                </a:spcBef>
                <a:spcAft>
                  <a:spcPct val="0"/>
                </a:spcAft>
                <a:defRPr/>
              </a:pPr>
              <a:t>‹#›</a:t>
            </a:fld>
            <a:endParaRPr lang="en-US" altLang="ja-JP">
              <a:solidFill>
                <a:srgbClr val="000000"/>
              </a:solidFill>
            </a:endParaRPr>
          </a:p>
        </p:txBody>
      </p:sp>
      <p:sp>
        <p:nvSpPr>
          <p:cNvPr id="2054" name="Line 7"/>
          <p:cNvSpPr>
            <a:spLocks noChangeShapeType="1"/>
          </p:cNvSpPr>
          <p:nvPr/>
        </p:nvSpPr>
        <p:spPr bwMode="gray">
          <a:xfrm>
            <a:off x="415925" y="6591300"/>
            <a:ext cx="9051925"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ja-JP" altLang="en-US" sz="1400">
              <a:solidFill>
                <a:srgbClr val="000000"/>
              </a:solidFill>
            </a:endParaRPr>
          </a:p>
        </p:txBody>
      </p:sp>
      <p:sp>
        <p:nvSpPr>
          <p:cNvPr id="1248264" name="Rectangle 8"/>
          <p:cNvSpPr>
            <a:spLocks noGrp="1" noChangeArrowheads="1"/>
          </p:cNvSpPr>
          <p:nvPr>
            <p:ph type="ftr" sz="quarter" idx="3"/>
          </p:nvPr>
        </p:nvSpPr>
        <p:spPr bwMode="gray">
          <a:xfrm>
            <a:off x="381000" y="6654800"/>
            <a:ext cx="3598863" cy="152400"/>
          </a:xfrm>
          <a:prstGeom prst="rect">
            <a:avLst/>
          </a:prstGeom>
          <a:noFill/>
          <a:ln>
            <a:noFill/>
          </a:ln>
          <a:effectLst/>
          <a:extLst/>
        </p:spPr>
        <p:txBody>
          <a:bodyPr vert="horz" wrap="square" lIns="0" tIns="0" rIns="0" bIns="0" numCol="1" anchor="ctr" anchorCtr="0" compatLnSpc="1">
            <a:prstTxWarp prst="textNoShape">
              <a:avLst/>
            </a:prstTxWarp>
            <a:spAutoFit/>
          </a:bodyPr>
          <a:lstStyle>
            <a:lvl1pPr algn="l" fontAlgn="b">
              <a:buFontTx/>
              <a:buNone/>
              <a:defRPr sz="1000">
                <a:solidFill>
                  <a:srgbClr val="ACACAC"/>
                </a:solidFill>
                <a:latin typeface="Arial" charset="0"/>
                <a:ea typeface="ＭＳ Ｐゴシック" pitchFamily="50" charset="-128"/>
              </a:defRPr>
            </a:lvl1pPr>
          </a:lstStyle>
          <a:p>
            <a:pPr>
              <a:spcBef>
                <a:spcPct val="0"/>
              </a:spcBef>
              <a:spcAft>
                <a:spcPct val="0"/>
              </a:spcAft>
              <a:defRPr/>
            </a:pPr>
            <a:endParaRPr lang="en-US" altLang="ja-JP"/>
          </a:p>
        </p:txBody>
      </p:sp>
      <p:sp>
        <p:nvSpPr>
          <p:cNvPr id="2056" name="title_line"/>
          <p:cNvSpPr>
            <a:spLocks noChangeShapeType="1"/>
          </p:cNvSpPr>
          <p:nvPr/>
        </p:nvSpPr>
        <p:spPr bwMode="gray">
          <a:xfrm>
            <a:off x="415925" y="812800"/>
            <a:ext cx="9051925" cy="1588"/>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lIns="0" tIns="0" rIns="0" bIns="0" anchor="ctr"/>
          <a:lstStyle/>
          <a:p>
            <a:pPr fontAlgn="base">
              <a:spcBef>
                <a:spcPct val="0"/>
              </a:spcBef>
              <a:spcAft>
                <a:spcPct val="0"/>
              </a:spcAft>
            </a:pPr>
            <a:endParaRPr lang="ja-JP" altLang="en-US" sz="1400">
              <a:solidFill>
                <a:srgbClr val="000000"/>
              </a:solidFill>
            </a:endParaRPr>
          </a:p>
        </p:txBody>
      </p:sp>
    </p:spTree>
    <p:extLst>
      <p:ext uri="{BB962C8B-B14F-4D97-AF65-F5344CB8AC3E}">
        <p14:creationId xmlns:p14="http://schemas.microsoft.com/office/powerpoint/2010/main" val="3952516416"/>
      </p:ext>
    </p:extLst>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Lst>
  <p:hf hdr="0" ftr="0" dt="0"/>
  <p:txStyles>
    <p:titleStyle>
      <a:lvl1pPr algn="l" rtl="0" eaLnBrk="0" fontAlgn="base" hangingPunct="0">
        <a:spcBef>
          <a:spcPct val="0"/>
        </a:spcBef>
        <a:spcAft>
          <a:spcPct val="0"/>
        </a:spcAft>
        <a:buClr>
          <a:srgbClr val="5F5F5F"/>
        </a:buClr>
        <a:defRPr kumimoji="1" sz="2400" b="1">
          <a:solidFill>
            <a:schemeClr val="tx1"/>
          </a:solidFill>
          <a:latin typeface="+mj-lt"/>
          <a:ea typeface="+mj-ea"/>
          <a:cs typeface="+mj-cs"/>
        </a:defRPr>
      </a:lvl1pPr>
      <a:lvl2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2pPr>
      <a:lvl3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3pPr>
      <a:lvl4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4pPr>
      <a:lvl5pPr algn="l" rtl="0" eaLnBrk="0" fontAlgn="base" hangingPunct="0">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5pPr>
      <a:lvl6pPr marL="4572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6pPr>
      <a:lvl7pPr marL="9144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7pPr>
      <a:lvl8pPr marL="13716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8pPr>
      <a:lvl9pPr marL="1828800" algn="l" rtl="0" fontAlgn="base">
        <a:spcBef>
          <a:spcPct val="0"/>
        </a:spcBef>
        <a:spcAft>
          <a:spcPct val="0"/>
        </a:spcAft>
        <a:buClr>
          <a:srgbClr val="5F5F5F"/>
        </a:buClr>
        <a:defRPr kumimoji="1" sz="2400" b="1">
          <a:solidFill>
            <a:schemeClr val="tx1"/>
          </a:solidFill>
          <a:latin typeface="ＭＳ Ｐゴシック" pitchFamily="50" charset="-128"/>
          <a:ea typeface="ＭＳ Ｐゴシック" pitchFamily="50" charset="-128"/>
        </a:defRPr>
      </a:lvl9pPr>
    </p:titleStyle>
    <p:bodyStyle>
      <a:lvl1pPr marL="342900" indent="-342900" algn="l" rtl="0" eaLnBrk="0" fontAlgn="base" hangingPunct="0">
        <a:spcBef>
          <a:spcPct val="20000"/>
        </a:spcBef>
        <a:spcAft>
          <a:spcPct val="0"/>
        </a:spcAft>
        <a:buClr>
          <a:schemeClr val="tx2"/>
        </a:buClr>
        <a:buFont typeface="Wingdings" pitchFamily="2" charset="2"/>
        <a:defRPr kumimoji="1" sz="2000">
          <a:solidFill>
            <a:schemeClr val="tx1"/>
          </a:solidFill>
          <a:latin typeface="+mn-lt"/>
          <a:ea typeface="+mn-ea"/>
          <a:cs typeface="+mn-cs"/>
        </a:defRPr>
      </a:lvl1pPr>
      <a:lvl2pPr marL="254000" indent="-254000" algn="l" rtl="0" eaLnBrk="0" fontAlgn="base" hangingPunct="0">
        <a:spcBef>
          <a:spcPct val="20000"/>
        </a:spcBef>
        <a:spcAft>
          <a:spcPct val="0"/>
        </a:spcAft>
        <a:buClr>
          <a:srgbClr val="3E5E84"/>
        </a:buClr>
        <a:buFont typeface="Wingdings" pitchFamily="2" charset="2"/>
        <a:buChar char="n"/>
        <a:defRPr kumimoji="1" sz="2000">
          <a:solidFill>
            <a:schemeClr val="tx1"/>
          </a:solidFill>
          <a:latin typeface="+mn-lt"/>
          <a:ea typeface="+mn-ea"/>
        </a:defRPr>
      </a:lvl2pPr>
      <a:lvl3pPr marL="571500" indent="-254000" algn="l" rtl="0" eaLnBrk="0" fontAlgn="base" hangingPunct="0">
        <a:spcBef>
          <a:spcPct val="20000"/>
        </a:spcBef>
        <a:spcAft>
          <a:spcPct val="0"/>
        </a:spcAft>
        <a:buClr>
          <a:srgbClr val="808080"/>
        </a:buClr>
        <a:buFont typeface="Wingdings" pitchFamily="2" charset="2"/>
        <a:buChar char="n"/>
        <a:defRPr kumimoji="1">
          <a:solidFill>
            <a:schemeClr val="tx1"/>
          </a:solidFill>
          <a:latin typeface="+mn-lt"/>
          <a:ea typeface="+mn-ea"/>
        </a:defRPr>
      </a:lvl3pPr>
      <a:lvl4pPr marL="825500" indent="-190500" algn="l" rtl="0" eaLnBrk="0" fontAlgn="base" hangingPunct="0">
        <a:spcBef>
          <a:spcPct val="20000"/>
        </a:spcBef>
        <a:spcAft>
          <a:spcPct val="0"/>
        </a:spcAft>
        <a:buClr>
          <a:srgbClr val="558C99"/>
        </a:buClr>
        <a:buFont typeface="Wingdings" pitchFamily="2" charset="2"/>
        <a:buChar char="l"/>
        <a:defRPr kumimoji="1" sz="1400">
          <a:solidFill>
            <a:schemeClr val="tx1"/>
          </a:solidFill>
          <a:latin typeface="+mn-lt"/>
          <a:ea typeface="+mn-ea"/>
        </a:defRPr>
      </a:lvl4pPr>
      <a:lvl5pPr marL="1079500" indent="-190500" algn="l" rtl="0" eaLnBrk="0" fontAlgn="base" hangingPunct="0">
        <a:spcBef>
          <a:spcPct val="20000"/>
        </a:spcBef>
        <a:spcAft>
          <a:spcPct val="0"/>
        </a:spcAft>
        <a:buClr>
          <a:srgbClr val="C0C0C0"/>
        </a:buClr>
        <a:buFont typeface="Wingdings" pitchFamily="2" charset="2"/>
        <a:buChar char="l"/>
        <a:defRPr kumimoji="1" sz="1400">
          <a:solidFill>
            <a:schemeClr val="tx1"/>
          </a:solidFill>
          <a:latin typeface="+mn-lt"/>
          <a:ea typeface="+mn-ea"/>
        </a:defRPr>
      </a:lvl5pPr>
      <a:lvl6pPr marL="15367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6pPr>
      <a:lvl7pPr marL="19939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7pPr>
      <a:lvl8pPr marL="24511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8pPr>
      <a:lvl9pPr marL="2908300" indent="-190500" algn="l" rtl="0" fontAlgn="base">
        <a:spcBef>
          <a:spcPct val="20000"/>
        </a:spcBef>
        <a:spcAft>
          <a:spcPct val="0"/>
        </a:spcAft>
        <a:buClr>
          <a:srgbClr val="C0C0C0"/>
        </a:buClr>
        <a:buFont typeface="Wingdings" pitchFamily="2" charset="2"/>
        <a:buChar char="l"/>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7381"/>
            <a:ext cx="9906000" cy="21074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defTabSz="914395"/>
            <a:r>
              <a:rPr lang="ja-JP" altLang="en-US" sz="1400" b="1" dirty="0">
                <a:solidFill>
                  <a:prstClr val="white"/>
                </a:solidFill>
                <a:latin typeface="HG丸ｺﾞｼｯｸM-PRO" pitchFamily="50" charset="-128"/>
                <a:ea typeface="HG丸ｺﾞｼｯｸM-PRO" pitchFamily="50" charset="-128"/>
              </a:rPr>
              <a:t>第６期・第７期・第８期ニーズ調査の概要</a:t>
            </a:r>
            <a:endParaRPr lang="en-US" altLang="ja-JP" sz="1400" b="1" dirty="0">
              <a:solidFill>
                <a:prstClr val="white"/>
              </a:solidFill>
              <a:latin typeface="HG丸ｺﾞｼｯｸM-PRO" pitchFamily="50" charset="-128"/>
              <a:ea typeface="HG丸ｺﾞｼｯｸM-PRO" pitchFamily="50" charset="-128"/>
            </a:endParaRPr>
          </a:p>
        </p:txBody>
      </p:sp>
      <p:sp>
        <p:nvSpPr>
          <p:cNvPr id="29" name="スライド番号プレースホルダー 3">
            <a:extLst>
              <a:ext uri="{FF2B5EF4-FFF2-40B4-BE49-F238E27FC236}">
                <a16:creationId xmlns:a16="http://schemas.microsoft.com/office/drawing/2014/main" id="{0EF3DE5F-C6BE-4C0D-BE9B-D14C4B33968E}"/>
              </a:ext>
            </a:extLst>
          </p:cNvPr>
          <p:cNvSpPr txBox="1">
            <a:spLocks/>
          </p:cNvSpPr>
          <p:nvPr/>
        </p:nvSpPr>
        <p:spPr>
          <a:xfrm>
            <a:off x="7568895" y="6211279"/>
            <a:ext cx="2311400" cy="365125"/>
          </a:xfrm>
          <a:prstGeom prst="rect">
            <a:avLst/>
          </a:prstGeom>
        </p:spPr>
        <p:txBody>
          <a:bodyPr vert="horz" lIns="91440" tIns="45720" rIns="91440" bIns="45720" rtlCol="0" anchor="b"/>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914395"/>
            <a:fld id="{D2D8002D-B5B0-4BAC-B1F6-782DDCCE6D9C}" type="slidenum">
              <a:rPr lang="ja-JP" altLang="en-US">
                <a:solidFill>
                  <a:prstClr val="black">
                    <a:tint val="75000"/>
                  </a:prstClr>
                </a:solidFill>
                <a:latin typeface="Calibri"/>
                <a:ea typeface="ＭＳ Ｐゴシック" panose="020B0600070205080204" pitchFamily="50" charset="-128"/>
              </a:rPr>
              <a:pPr defTabSz="914395"/>
              <a:t>0</a:t>
            </a:fld>
            <a:endParaRPr lang="ja-JP" altLang="en-US" dirty="0">
              <a:solidFill>
                <a:prstClr val="black">
                  <a:tint val="75000"/>
                </a:prstClr>
              </a:solidFill>
              <a:latin typeface="Calibri"/>
              <a:ea typeface="ＭＳ Ｐゴシック" panose="020B0600070205080204" pitchFamily="50" charset="-128"/>
            </a:endParaRPr>
          </a:p>
        </p:txBody>
      </p:sp>
      <p:graphicFrame>
        <p:nvGraphicFramePr>
          <p:cNvPr id="33" name="表 32">
            <a:extLst>
              <a:ext uri="{FF2B5EF4-FFF2-40B4-BE49-F238E27FC236}">
                <a16:creationId xmlns:a16="http://schemas.microsoft.com/office/drawing/2014/main" id="{985A2070-4644-433E-88A8-7E6FA56AC84F}"/>
              </a:ext>
            </a:extLst>
          </p:cNvPr>
          <p:cNvGraphicFramePr>
            <a:graphicFrameLocks noGrp="1"/>
          </p:cNvGraphicFramePr>
          <p:nvPr>
            <p:extLst>
              <p:ext uri="{D42A27DB-BD31-4B8C-83A1-F6EECF244321}">
                <p14:modId xmlns:p14="http://schemas.microsoft.com/office/powerpoint/2010/main" val="2081097902"/>
              </p:ext>
            </p:extLst>
          </p:nvPr>
        </p:nvGraphicFramePr>
        <p:xfrm>
          <a:off x="76094" y="213519"/>
          <a:ext cx="9755502" cy="6614160"/>
        </p:xfrm>
        <a:graphic>
          <a:graphicData uri="http://schemas.openxmlformats.org/drawingml/2006/table">
            <a:tbl>
              <a:tblPr firstRow="1" bandRow="1">
                <a:tableStyleId>{5940675A-B579-460E-94D1-54222C63F5DA}</a:tableStyleId>
              </a:tblPr>
              <a:tblGrid>
                <a:gridCol w="273658">
                  <a:extLst>
                    <a:ext uri="{9D8B030D-6E8A-4147-A177-3AD203B41FA5}">
                      <a16:colId xmlns:a16="http://schemas.microsoft.com/office/drawing/2014/main" val="20000"/>
                    </a:ext>
                  </a:extLst>
                </a:gridCol>
                <a:gridCol w="606819">
                  <a:extLst>
                    <a:ext uri="{9D8B030D-6E8A-4147-A177-3AD203B41FA5}">
                      <a16:colId xmlns:a16="http://schemas.microsoft.com/office/drawing/2014/main" val="20001"/>
                    </a:ext>
                  </a:extLst>
                </a:gridCol>
                <a:gridCol w="869471">
                  <a:extLst>
                    <a:ext uri="{9D8B030D-6E8A-4147-A177-3AD203B41FA5}">
                      <a16:colId xmlns:a16="http://schemas.microsoft.com/office/drawing/2014/main" val="20002"/>
                    </a:ext>
                  </a:extLst>
                </a:gridCol>
                <a:gridCol w="2527844">
                  <a:extLst>
                    <a:ext uri="{9D8B030D-6E8A-4147-A177-3AD203B41FA5}">
                      <a16:colId xmlns:a16="http://schemas.microsoft.com/office/drawing/2014/main" val="20003"/>
                    </a:ext>
                  </a:extLst>
                </a:gridCol>
                <a:gridCol w="2738855">
                  <a:extLst>
                    <a:ext uri="{9D8B030D-6E8A-4147-A177-3AD203B41FA5}">
                      <a16:colId xmlns:a16="http://schemas.microsoft.com/office/drawing/2014/main" val="20004"/>
                    </a:ext>
                  </a:extLst>
                </a:gridCol>
                <a:gridCol w="2738855">
                  <a:extLst>
                    <a:ext uri="{9D8B030D-6E8A-4147-A177-3AD203B41FA5}">
                      <a16:colId xmlns:a16="http://schemas.microsoft.com/office/drawing/2014/main" val="2981615537"/>
                    </a:ext>
                  </a:extLst>
                </a:gridCol>
              </a:tblGrid>
              <a:tr h="216000">
                <a:tc gridSpan="3">
                  <a:txBody>
                    <a:bodyPr/>
                    <a:lstStyle/>
                    <a:p>
                      <a:pPr algn="ctr"/>
                      <a:r>
                        <a:rPr kumimoji="1" lang="ja-JP" altLang="en-US" sz="1100" b="1" dirty="0">
                          <a:latin typeface="ＭＳ Ｐゴシック" panose="020B0600070205080204" pitchFamily="50" charset="-128"/>
                          <a:ea typeface="ＭＳ Ｐゴシック" panose="020B0600070205080204" pitchFamily="50" charset="-128"/>
                        </a:rPr>
                        <a:t>名称</a:t>
                      </a:r>
                      <a:endParaRPr kumimoji="1" lang="ja-JP" altLang="en-US" sz="1100" b="1"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100" b="1" dirty="0">
                          <a:latin typeface="ＭＳ Ｐゴシック" panose="020B0600070205080204" pitchFamily="50" charset="-128"/>
                          <a:ea typeface="ＭＳ Ｐゴシック" panose="020B0600070205080204" pitchFamily="50" charset="-128"/>
                        </a:rPr>
                        <a:t>（第</a:t>
                      </a:r>
                      <a:r>
                        <a:rPr kumimoji="1" lang="en-US" altLang="ja-JP" sz="1100" b="1" dirty="0">
                          <a:latin typeface="ＭＳ Ｐゴシック" panose="020B0600070205080204" pitchFamily="50" charset="-128"/>
                          <a:ea typeface="ＭＳ Ｐゴシック" panose="020B0600070205080204" pitchFamily="50" charset="-128"/>
                        </a:rPr>
                        <a:t>6</a:t>
                      </a:r>
                      <a:r>
                        <a:rPr kumimoji="1" lang="ja-JP" altLang="en-US" sz="1100" b="1" dirty="0">
                          <a:latin typeface="ＭＳ Ｐゴシック" panose="020B0600070205080204" pitchFamily="50" charset="-128"/>
                          <a:ea typeface="ＭＳ Ｐゴシック" panose="020B0600070205080204" pitchFamily="50" charset="-128"/>
                        </a:rPr>
                        <a:t>期）日常生活圏域ニーズ調査</a:t>
                      </a:r>
                      <a:endParaRPr kumimoji="1" lang="ja-JP" altLang="en-US" sz="1100" b="1"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solidFill>
                      <a:schemeClr val="accent1">
                        <a:lumMod val="40000"/>
                        <a:lumOff val="60000"/>
                      </a:schemeClr>
                    </a:solidFill>
                  </a:tcPr>
                </a:tc>
                <a:tc>
                  <a:txBody>
                    <a:bodyPr/>
                    <a:lstStyle/>
                    <a:p>
                      <a:pPr algn="ctr"/>
                      <a:r>
                        <a:rPr kumimoji="1" lang="ja-JP" altLang="en-US" sz="1100" b="1" spc="-100" baseline="0" dirty="0">
                          <a:latin typeface="ＭＳ Ｐゴシック" panose="020B0600070205080204" pitchFamily="50" charset="-128"/>
                          <a:ea typeface="ＭＳ Ｐゴシック" panose="020B0600070205080204" pitchFamily="50" charset="-128"/>
                        </a:rPr>
                        <a:t>（第７期）介護予防・日常生活圏域ニーズ調査</a:t>
                      </a:r>
                      <a:endParaRPr kumimoji="1" lang="ja-JP" altLang="en-US" sz="1100" b="1" spc="-100" baseline="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36000" marR="36000"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spc="-100" baseline="0" dirty="0">
                          <a:latin typeface="ＭＳ Ｐゴシック" panose="020B0600070205080204" pitchFamily="50" charset="-128"/>
                          <a:ea typeface="ＭＳ Ｐゴシック" panose="020B0600070205080204" pitchFamily="50" charset="-128"/>
                        </a:rPr>
                        <a:t>（第８期）介護予防・日常生活圏域ニーズ調査</a:t>
                      </a:r>
                      <a:endParaRPr kumimoji="1" lang="ja-JP" altLang="en-US" sz="1100" b="1" spc="-100" baseline="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36000" marR="36000" anchor="ctr">
                    <a:solidFill>
                      <a:schemeClr val="accent1">
                        <a:lumMod val="40000"/>
                        <a:lumOff val="60000"/>
                      </a:schemeClr>
                    </a:solidFill>
                  </a:tcPr>
                </a:tc>
                <a:extLst>
                  <a:ext uri="{0D108BD9-81ED-4DB2-BD59-A6C34878D82A}">
                    <a16:rowId xmlns:a16="http://schemas.microsoft.com/office/drawing/2014/main" val="10000"/>
                  </a:ext>
                </a:extLst>
              </a:tr>
              <a:tr h="1803973">
                <a:tc gridSpan="3">
                  <a:txBody>
                    <a:bodyPr/>
                    <a:lstStyle/>
                    <a:p>
                      <a:r>
                        <a:rPr kumimoji="1" lang="ja-JP" altLang="en-US" sz="1100" dirty="0">
                          <a:latin typeface="ＭＳ Ｐゴシック" panose="020B0600070205080204" pitchFamily="50" charset="-128"/>
                          <a:ea typeface="ＭＳ Ｐゴシック" panose="020B0600070205080204" pitchFamily="50" charset="-128"/>
                        </a:rPr>
                        <a:t>目的</a:t>
                      </a:r>
                      <a:endParaRPr kumimoji="1" lang="en-US" altLang="ja-JP" sz="1100" dirty="0">
                        <a:latin typeface="ＭＳ Ｐゴシック" panose="020B0600070205080204" pitchFamily="50" charset="-128"/>
                        <a:ea typeface="ＭＳ Ｐゴシック" panose="020B0600070205080204" pitchFamily="50" charset="-128"/>
                      </a:endParaRPr>
                    </a:p>
                    <a:p>
                      <a:r>
                        <a:rPr kumimoji="1" lang="ja-JP" altLang="en-US" sz="1100" dirty="0">
                          <a:latin typeface="ＭＳ Ｐゴシック" panose="020B0600070205080204" pitchFamily="50" charset="-128"/>
                          <a:ea typeface="ＭＳ Ｐゴシック" panose="020B0600070205080204" pitchFamily="50" charset="-128"/>
                        </a:rPr>
                        <a:t>（調査票の作成段階での想定）</a:t>
                      </a:r>
                      <a:endParaRPr kumimoji="1" lang="ja-JP" altLang="en-US"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hMerge="1">
                  <a:txBody>
                    <a:bodyPr/>
                    <a:lstStyle/>
                    <a:p>
                      <a:endParaRPr kumimoji="1" lang="ja-JP" altLang="en-US"/>
                    </a:p>
                  </a:txBody>
                  <a:tcPr/>
                </a:tc>
                <a:tc hMerge="1">
                  <a:txBody>
                    <a:bodyPr/>
                    <a:lstStyle/>
                    <a:p>
                      <a:endParaRPr kumimoji="1" lang="ja-JP" altLang="en-US"/>
                    </a:p>
                  </a:txBody>
                  <a:tcPr/>
                </a:tc>
                <a:tc>
                  <a:txBody>
                    <a:bodyPr/>
                    <a:lstStyle/>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高齢者の身体機能の状況、閉じこもり、認知症等のリスク要因や世帯状況など地域の高齢者の状況を把握した上で、地域が抱える課題に対応したサービスや事業の目標設定を行い、計画に位置づけ、</a:t>
                      </a:r>
                      <a:r>
                        <a:rPr kumimoji="1" lang="ja-JP" altLang="en-US" sz="1100" u="sng" dirty="0">
                          <a:latin typeface="ＭＳ Ｐゴシック" panose="020B0600070205080204" pitchFamily="50" charset="-128"/>
                          <a:ea typeface="ＭＳ Ｐゴシック" panose="020B0600070205080204" pitchFamily="50" charset="-128"/>
                        </a:rPr>
                        <a:t>介護保険事業計画策定に活用</a:t>
                      </a:r>
                      <a:r>
                        <a:rPr kumimoji="1" lang="ja-JP" altLang="en-US" sz="1100" dirty="0">
                          <a:latin typeface="ＭＳ Ｐゴシック" panose="020B0600070205080204" pitchFamily="50" charset="-128"/>
                          <a:ea typeface="ＭＳ Ｐゴシック" panose="020B0600070205080204" pitchFamily="50" charset="-128"/>
                        </a:rPr>
                        <a:t>すること</a:t>
                      </a:r>
                    </a:p>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調査で把握された</a:t>
                      </a:r>
                      <a:r>
                        <a:rPr kumimoji="1" lang="ja-JP" altLang="en-US" sz="1100" u="sng" dirty="0">
                          <a:latin typeface="ＭＳ Ｐゴシック" panose="020B0600070205080204" pitchFamily="50" charset="-128"/>
                          <a:ea typeface="ＭＳ Ｐゴシック" panose="020B0600070205080204" pitchFamily="50" charset="-128"/>
                        </a:rPr>
                        <a:t>リスクのある高齢者に対する介護予防事業への誘導</a:t>
                      </a:r>
                      <a:r>
                        <a:rPr kumimoji="1" lang="ja-JP" altLang="en-US" sz="1100" dirty="0">
                          <a:latin typeface="ＭＳ Ｐゴシック" panose="020B0600070205080204" pitchFamily="50" charset="-128"/>
                          <a:ea typeface="ＭＳ Ｐゴシック" panose="020B0600070205080204" pitchFamily="50" charset="-128"/>
                        </a:rPr>
                        <a:t>などの支援を行うこと</a:t>
                      </a:r>
                      <a:endParaRPr kumimoji="1" lang="en-US" altLang="ja-JP" sz="1100" dirty="0">
                        <a:latin typeface="ＭＳ Ｐゴシック" panose="020B0600070205080204" pitchFamily="50" charset="-128"/>
                        <a:ea typeface="ＭＳ Ｐゴシック" panose="020B0600070205080204" pitchFamily="50" charset="-128"/>
                      </a:endParaRPr>
                    </a:p>
                    <a:p>
                      <a:endParaRPr kumimoji="1" lang="en-US" altLang="ja-JP" sz="1100" dirty="0">
                        <a:latin typeface="ＭＳ Ｐゴシック" panose="020B0600070205080204" pitchFamily="50" charset="-128"/>
                        <a:ea typeface="ＭＳ Ｐゴシック" panose="020B0600070205080204" pitchFamily="50" charset="-128"/>
                      </a:endParaRPr>
                    </a:p>
                    <a:p>
                      <a:endParaRPr kumimoji="1"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a:txBody>
                    <a:bodyPr/>
                    <a:lstStyle/>
                    <a:p>
                      <a:pPr marL="171450" indent="-171450">
                        <a:buFont typeface="Arial" panose="020B0604020202020204" pitchFamily="34" charset="0"/>
                        <a:buChar char="•"/>
                      </a:pPr>
                      <a:r>
                        <a:rPr kumimoji="1" lang="ja-JP" altLang="en-US" sz="1100" kern="1200" dirty="0">
                          <a:latin typeface="ＭＳ Ｐゴシック" panose="020B0600070205080204" pitchFamily="50" charset="-128"/>
                          <a:ea typeface="ＭＳ Ｐゴシック" panose="020B0600070205080204" pitchFamily="50" charset="-128"/>
                        </a:rPr>
                        <a:t>要介護状態になる前の高齢者のリスクや社会参加状況を把握することで、</a:t>
                      </a:r>
                      <a:r>
                        <a:rPr kumimoji="1" lang="ja-JP" altLang="en-US" sz="1100" u="sng" kern="1200" dirty="0">
                          <a:latin typeface="ＭＳ Ｐゴシック" panose="020B0600070205080204" pitchFamily="50" charset="-128"/>
                          <a:ea typeface="ＭＳ Ｐゴシック" panose="020B0600070205080204" pitchFamily="50" charset="-128"/>
                        </a:rPr>
                        <a:t>地域診断に活用</a:t>
                      </a:r>
                      <a:r>
                        <a:rPr kumimoji="1" lang="ja-JP" altLang="en-US" sz="1100" kern="1200" dirty="0">
                          <a:latin typeface="ＭＳ Ｐゴシック" panose="020B0600070205080204" pitchFamily="50" charset="-128"/>
                          <a:ea typeface="ＭＳ Ｐゴシック" panose="020B0600070205080204" pitchFamily="50" charset="-128"/>
                        </a:rPr>
                        <a:t>し、地域の抱える課題を特定すること</a:t>
                      </a:r>
                      <a:endParaRPr kumimoji="1" lang="en-US" altLang="ja-JP" sz="1100" kern="1200" dirty="0">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kumimoji="1" lang="ja-JP" altLang="en-US" sz="1100" kern="1200" dirty="0">
                          <a:latin typeface="ＭＳ Ｐゴシック" panose="020B0600070205080204" pitchFamily="50" charset="-128"/>
                          <a:ea typeface="ＭＳ Ｐゴシック" panose="020B0600070205080204" pitchFamily="50" charset="-128"/>
                        </a:rPr>
                        <a:t>新しい介護予防・日常生活支援</a:t>
                      </a:r>
                      <a:r>
                        <a:rPr kumimoji="1" lang="ja-JP" altLang="en-US" sz="1100" u="sng" kern="1200" dirty="0">
                          <a:latin typeface="ＭＳ Ｐゴシック" panose="020B0600070205080204" pitchFamily="50" charset="-128"/>
                          <a:ea typeface="ＭＳ Ｐゴシック" panose="020B0600070205080204" pitchFamily="50" charset="-128"/>
                        </a:rPr>
                        <a:t>総合事業の管理・運営に活用</a:t>
                      </a:r>
                      <a:r>
                        <a:rPr kumimoji="1" lang="ja-JP" altLang="en-US" sz="1100" kern="1200" dirty="0">
                          <a:latin typeface="ＭＳ Ｐゴシック" panose="020B0600070205080204" pitchFamily="50" charset="-128"/>
                          <a:ea typeface="ＭＳ Ｐゴシック" panose="020B0600070205080204" pitchFamily="50" charset="-128"/>
                        </a:rPr>
                        <a:t>すること</a:t>
                      </a:r>
                    </a:p>
                    <a:p>
                      <a:pPr marL="171450" indent="-171450">
                        <a:buFont typeface="Arial" panose="020B0604020202020204" pitchFamily="34" charset="0"/>
                        <a:buChar char="•"/>
                      </a:pPr>
                      <a:r>
                        <a:rPr kumimoji="1" lang="ja-JP" altLang="en-US" sz="1100" u="sng" kern="1200" dirty="0">
                          <a:latin typeface="ＭＳ Ｐゴシック" panose="020B0600070205080204" pitchFamily="50" charset="-128"/>
                          <a:ea typeface="ＭＳ Ｐゴシック" panose="020B0600070205080204" pitchFamily="50" charset="-128"/>
                        </a:rPr>
                        <a:t>介護保険事業計画における新総合事業部分の策定に活用</a:t>
                      </a:r>
                      <a:r>
                        <a:rPr kumimoji="1" lang="ja-JP" altLang="en-US" sz="1100" kern="1200" dirty="0">
                          <a:latin typeface="ＭＳ Ｐゴシック" panose="020B0600070205080204" pitchFamily="50" charset="-128"/>
                          <a:ea typeface="ＭＳ Ｐゴシック" panose="020B0600070205080204" pitchFamily="50" charset="-128"/>
                        </a:rPr>
                        <a:t>すること</a:t>
                      </a:r>
                      <a:endParaRPr kumimoji="1" lang="en-US" altLang="ja-JP" sz="1100" kern="1200" dirty="0">
                        <a:solidFill>
                          <a:srgbClr val="FF0000"/>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a:txBody>
                    <a:bodyPr/>
                    <a:lstStyle/>
                    <a:p>
                      <a:pPr marL="171450" indent="-171450">
                        <a:buFont typeface="Arial" panose="020B0604020202020204" pitchFamily="34" charset="0"/>
                        <a:buChar char="•"/>
                      </a:pPr>
                      <a:r>
                        <a:rPr kumimoji="1" lang="ja-JP" altLang="en-US" sz="1100" kern="1200" dirty="0">
                          <a:latin typeface="ＭＳ Ｐゴシック" panose="020B0600070205080204" pitchFamily="50" charset="-128"/>
                          <a:ea typeface="ＭＳ Ｐゴシック" panose="020B0600070205080204" pitchFamily="50" charset="-128"/>
                        </a:rPr>
                        <a:t>要介護状態になる前の高齢者のリスクや社会参加状況を把握することで、</a:t>
                      </a:r>
                      <a:r>
                        <a:rPr kumimoji="1" lang="ja-JP" altLang="en-US" sz="1100" u="sng" kern="1200" dirty="0">
                          <a:latin typeface="ＭＳ Ｐゴシック" panose="020B0600070205080204" pitchFamily="50" charset="-128"/>
                          <a:ea typeface="ＭＳ Ｐゴシック" panose="020B0600070205080204" pitchFamily="50" charset="-128"/>
                        </a:rPr>
                        <a:t>地域診断に活用</a:t>
                      </a:r>
                      <a:r>
                        <a:rPr kumimoji="1" lang="ja-JP" altLang="en-US" sz="1100" kern="1200" dirty="0">
                          <a:latin typeface="ＭＳ Ｐゴシック" panose="020B0600070205080204" pitchFamily="50" charset="-128"/>
                          <a:ea typeface="ＭＳ Ｐゴシック" panose="020B0600070205080204" pitchFamily="50" charset="-128"/>
                        </a:rPr>
                        <a:t>し、地域の抱える課題を特定すること</a:t>
                      </a:r>
                      <a:endParaRPr kumimoji="1" lang="en-US" altLang="ja-JP" sz="1100" kern="1200" dirty="0">
                        <a:latin typeface="ＭＳ Ｐゴシック" panose="020B0600070205080204" pitchFamily="50" charset="-128"/>
                        <a:ea typeface="ＭＳ Ｐゴシック" panose="020B060007020508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kern="1200" dirty="0">
                          <a:solidFill>
                            <a:schemeClr val="tx1"/>
                          </a:solidFill>
                          <a:latin typeface="ＭＳ Ｐゴシック" panose="020B0600070205080204" pitchFamily="50" charset="-128"/>
                          <a:ea typeface="ＭＳ Ｐゴシック" panose="020B0600070205080204" pitchFamily="50" charset="-128"/>
                        </a:rPr>
                        <a:t>介護予防・日常生活支援</a:t>
                      </a:r>
                      <a:r>
                        <a:rPr kumimoji="1" lang="ja-JP" altLang="en-US" sz="1100" u="sng" kern="1200" dirty="0">
                          <a:solidFill>
                            <a:schemeClr val="tx1"/>
                          </a:solidFill>
                          <a:latin typeface="ＭＳ Ｐゴシック" panose="020B0600070205080204" pitchFamily="50" charset="-128"/>
                          <a:ea typeface="ＭＳ Ｐゴシック" panose="020B0600070205080204" pitchFamily="50" charset="-128"/>
                        </a:rPr>
                        <a:t>総合事業の評価に活用</a:t>
                      </a:r>
                      <a:r>
                        <a:rPr kumimoji="1" lang="ja-JP" altLang="en-US" sz="1100" kern="1200" dirty="0">
                          <a:solidFill>
                            <a:schemeClr val="tx1"/>
                          </a:solidFill>
                          <a:latin typeface="ＭＳ Ｐゴシック" panose="020B0600070205080204" pitchFamily="50" charset="-128"/>
                          <a:ea typeface="ＭＳ Ｐゴシック" panose="020B0600070205080204" pitchFamily="50" charset="-128"/>
                        </a:rPr>
                        <a:t>する</a:t>
                      </a:r>
                      <a:r>
                        <a:rPr kumimoji="1" lang="ja-JP" altLang="en-US" sz="1100" kern="1200" dirty="0" smtClean="0">
                          <a:solidFill>
                            <a:schemeClr val="tx1"/>
                          </a:solidFill>
                          <a:latin typeface="ＭＳ Ｐゴシック" panose="020B0600070205080204" pitchFamily="50" charset="-128"/>
                          <a:ea typeface="ＭＳ Ｐゴシック" panose="020B0600070205080204" pitchFamily="50" charset="-128"/>
                        </a:rPr>
                        <a:t>こと</a:t>
                      </a:r>
                      <a:endParaRPr kumimoji="1" lang="en-US" altLang="ja-JP" sz="1100" kern="1200" dirty="0" smtClean="0">
                        <a:solidFill>
                          <a:srgbClr val="FF0000"/>
                        </a:solidFill>
                        <a:latin typeface="ＭＳ Ｐゴシック" panose="020B0600070205080204" pitchFamily="50" charset="-128"/>
                        <a:ea typeface="ＭＳ Ｐゴシック" panose="020B0600070205080204" pitchFamily="50" charset="-128"/>
                      </a:endParaRPr>
                    </a:p>
                    <a:p>
                      <a:pPr marL="0" indent="0">
                        <a:buFont typeface="Arial" panose="020B0604020202020204" pitchFamily="34" charset="0"/>
                        <a:buNone/>
                      </a:pPr>
                      <a:endParaRPr kumimoji="1" lang="en-US" altLang="ja-JP" sz="1100" kern="1200" dirty="0">
                        <a:solidFill>
                          <a:srgbClr val="FF0000"/>
                        </a:solidFill>
                        <a:latin typeface="ＭＳ Ｐゴシック" panose="020B0600070205080204" pitchFamily="50" charset="-128"/>
                        <a:ea typeface="ＭＳ Ｐゴシック" panose="020B0600070205080204" pitchFamily="50" charset="-128"/>
                      </a:endParaRPr>
                    </a:p>
                  </a:txBody>
                  <a:tcPr marL="91425" marR="91425"/>
                </a:tc>
                <a:extLst>
                  <a:ext uri="{0D108BD9-81ED-4DB2-BD59-A6C34878D82A}">
                    <a16:rowId xmlns:a16="http://schemas.microsoft.com/office/drawing/2014/main" val="10001"/>
                  </a:ext>
                </a:extLst>
              </a:tr>
              <a:tr h="252000">
                <a:tc gridSpan="3">
                  <a:txBody>
                    <a:bodyPr/>
                    <a:lstStyle/>
                    <a:p>
                      <a:r>
                        <a:rPr kumimoji="1" lang="ja-JP" altLang="en-US" sz="1100" dirty="0">
                          <a:latin typeface="ＭＳ Ｐゴシック" panose="020B0600070205080204" pitchFamily="50" charset="-128"/>
                          <a:ea typeface="ＭＳ Ｐゴシック" panose="020B0600070205080204" pitchFamily="50" charset="-128"/>
                        </a:rPr>
                        <a:t>調査対象</a:t>
                      </a:r>
                      <a:endParaRPr kumimoji="1" lang="ja-JP" altLang="en-US"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hMerge="1">
                  <a:txBody>
                    <a:bodyPr/>
                    <a:lstStyle/>
                    <a:p>
                      <a:endParaRPr kumimoji="1" lang="ja-JP" altLang="en-US"/>
                    </a:p>
                  </a:txBody>
                  <a:tcPr/>
                </a:tc>
                <a:tc hMerge="1">
                  <a:txBody>
                    <a:bodyPr/>
                    <a:lstStyle/>
                    <a:p>
                      <a:endParaRPr kumimoji="1" lang="ja-JP" altLang="en-US"/>
                    </a:p>
                  </a:txBody>
                  <a:tcPr/>
                </a:tc>
                <a:tc>
                  <a:txBody>
                    <a:bodyPr/>
                    <a:lstStyle/>
                    <a:p>
                      <a:r>
                        <a:rPr kumimoji="1" lang="ja-JP" altLang="en-US" sz="1100" dirty="0">
                          <a:latin typeface="ＭＳ Ｐゴシック" panose="020B0600070205080204" pitchFamily="50" charset="-128"/>
                          <a:ea typeface="ＭＳ Ｐゴシック" panose="020B0600070205080204" pitchFamily="50" charset="-128"/>
                        </a:rPr>
                        <a:t>特に限定なし</a:t>
                      </a:r>
                      <a:endParaRPr kumimoji="1"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gridSpan="2">
                  <a:txBody>
                    <a:bodyPr/>
                    <a:lstStyle/>
                    <a:p>
                      <a:r>
                        <a:rPr kumimoji="1" lang="ja-JP" altLang="en-US" sz="1100" dirty="0">
                          <a:latin typeface="ＭＳ Ｐゴシック" panose="020B0600070205080204" pitchFamily="50" charset="-128"/>
                          <a:ea typeface="ＭＳ Ｐゴシック" panose="020B0600070205080204" pitchFamily="50" charset="-128"/>
                        </a:rPr>
                        <a:t>要介護１～５以外の高齢者</a:t>
                      </a:r>
                      <a:endParaRPr kumimoji="1"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hMerge="1">
                  <a:txBody>
                    <a:bodyPr/>
                    <a:lstStyle/>
                    <a:p>
                      <a:endParaRPr kumimoji="1"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extLst>
                  <a:ext uri="{0D108BD9-81ED-4DB2-BD59-A6C34878D82A}">
                    <a16:rowId xmlns:a16="http://schemas.microsoft.com/office/drawing/2014/main" val="10002"/>
                  </a:ext>
                </a:extLst>
              </a:tr>
              <a:tr h="396000">
                <a:tc gridSpan="3">
                  <a:txBody>
                    <a:bodyPr/>
                    <a:lstStyle/>
                    <a:p>
                      <a:pPr algn="l"/>
                      <a:r>
                        <a:rPr kumimoji="1" lang="ja-JP" altLang="en-US" sz="1100" dirty="0">
                          <a:latin typeface="ＭＳ Ｐゴシック" panose="020B0600070205080204" pitchFamily="50" charset="-128"/>
                          <a:ea typeface="ＭＳ Ｐゴシック" panose="020B0600070205080204" pitchFamily="50" charset="-128"/>
                        </a:rPr>
                        <a:t>調査項目数</a:t>
                      </a:r>
                      <a:endParaRPr kumimoji="1" lang="en-US" altLang="ja-JP"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tc>
                <a:tc hMerge="1">
                  <a:txBody>
                    <a:bodyPr/>
                    <a:lstStyle/>
                    <a:p>
                      <a:endParaRPr kumimoji="1" lang="ja-JP" altLang="en-US"/>
                    </a:p>
                  </a:txBody>
                  <a:tcPr/>
                </a:tc>
                <a:tc hMerge="1">
                  <a:txBody>
                    <a:bodyPr/>
                    <a:lstStyle/>
                    <a:p>
                      <a:endParaRPr kumimoji="1" lang="ja-JP" altLang="en-US"/>
                    </a:p>
                  </a:txBody>
                  <a:tcPr/>
                </a:tc>
                <a:tc>
                  <a:txBody>
                    <a:bodyPr/>
                    <a:lstStyle/>
                    <a:p>
                      <a:pPr algn="l"/>
                      <a:r>
                        <a:rPr kumimoji="1" lang="en-US" altLang="ja-JP" sz="1100" dirty="0">
                          <a:latin typeface="ＭＳ Ｐゴシック" panose="020B0600070205080204" pitchFamily="50" charset="-128"/>
                          <a:ea typeface="ＭＳ Ｐゴシック" panose="020B0600070205080204" pitchFamily="50" charset="-128"/>
                        </a:rPr>
                        <a:t>96</a:t>
                      </a:r>
                      <a:r>
                        <a:rPr kumimoji="1" lang="ja-JP" altLang="en-US" sz="1100" dirty="0">
                          <a:latin typeface="ＭＳ Ｐゴシック" panose="020B0600070205080204" pitchFamily="50" charset="-128"/>
                          <a:ea typeface="ＭＳ Ｐゴシック" panose="020B0600070205080204" pitchFamily="50" charset="-128"/>
                        </a:rPr>
                        <a:t>問</a:t>
                      </a:r>
                      <a:endParaRPr kumimoji="1" lang="en-US" altLang="ja-JP" sz="1100" b="1"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Ｐゴシック" panose="020B0600070205080204" pitchFamily="50" charset="-128"/>
                          <a:ea typeface="ＭＳ Ｐゴシック" panose="020B0600070205080204" pitchFamily="50" charset="-128"/>
                        </a:rPr>
                        <a:t>必須項目</a:t>
                      </a:r>
                      <a:r>
                        <a:rPr kumimoji="1" lang="en-US" altLang="ja-JP" sz="1100" dirty="0">
                          <a:latin typeface="ＭＳ Ｐゴシック" panose="020B0600070205080204" pitchFamily="50" charset="-128"/>
                          <a:ea typeface="ＭＳ Ｐゴシック" panose="020B0600070205080204" pitchFamily="50" charset="-128"/>
                        </a:rPr>
                        <a:t>33</a:t>
                      </a:r>
                      <a:r>
                        <a:rPr kumimoji="1" lang="ja-JP" altLang="en-US" sz="1100" dirty="0">
                          <a:latin typeface="ＭＳ Ｐゴシック" panose="020B0600070205080204" pitchFamily="50" charset="-128"/>
                          <a:ea typeface="ＭＳ Ｐゴシック" panose="020B0600070205080204" pitchFamily="50" charset="-128"/>
                        </a:rPr>
                        <a:t>問（見える化への登録、地域</a:t>
                      </a:r>
                      <a:r>
                        <a:rPr kumimoji="1" lang="ja-JP" altLang="en-US" sz="1100" dirty="0" smtClean="0">
                          <a:latin typeface="ＭＳ Ｐゴシック" panose="020B0600070205080204" pitchFamily="50" charset="-128"/>
                          <a:ea typeface="ＭＳ Ｐゴシック" panose="020B0600070205080204" pitchFamily="50" charset="-128"/>
                        </a:rPr>
                        <a:t>診</a:t>
                      </a:r>
                      <a:endParaRPr kumimoji="1" lang="en-US" altLang="ja-JP" sz="1100" dirty="0" smtClean="0">
                        <a:latin typeface="ＭＳ Ｐゴシック" panose="020B0600070205080204" pitchFamily="50" charset="-128"/>
                        <a:ea typeface="ＭＳ Ｐゴシック" panose="020B060007020508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ＭＳ Ｐゴシック" panose="020B0600070205080204" pitchFamily="50" charset="-128"/>
                          <a:ea typeface="ＭＳ Ｐゴシック" panose="020B0600070205080204" pitchFamily="50" charset="-128"/>
                        </a:rPr>
                        <a:t>断</a:t>
                      </a:r>
                      <a:r>
                        <a:rPr kumimoji="1" lang="ja-JP" altLang="en-US" sz="1100" dirty="0">
                          <a:latin typeface="ＭＳ Ｐゴシック" panose="020B0600070205080204" pitchFamily="50" charset="-128"/>
                          <a:ea typeface="ＭＳ Ｐゴシック" panose="020B0600070205080204" pitchFamily="50" charset="-128"/>
                        </a:rPr>
                        <a:t>の活用を想定）</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Ｐゴシック" panose="020B0600070205080204" pitchFamily="50" charset="-128"/>
                          <a:ea typeface="ＭＳ Ｐゴシック" panose="020B0600070205080204" pitchFamily="50" charset="-128"/>
                        </a:rPr>
                        <a:t>オプション項目</a:t>
                      </a:r>
                      <a:r>
                        <a:rPr kumimoji="1" lang="en-US" altLang="ja-JP" sz="1100" dirty="0">
                          <a:latin typeface="ＭＳ Ｐゴシック" panose="020B0600070205080204" pitchFamily="50" charset="-128"/>
                          <a:ea typeface="ＭＳ Ｐゴシック" panose="020B0600070205080204" pitchFamily="50" charset="-128"/>
                        </a:rPr>
                        <a:t>30</a:t>
                      </a:r>
                      <a:r>
                        <a:rPr kumimoji="1" lang="ja-JP" altLang="en-US" sz="1100" dirty="0">
                          <a:latin typeface="ＭＳ Ｐゴシック" panose="020B0600070205080204" pitchFamily="50" charset="-128"/>
                          <a:ea typeface="ＭＳ Ｐゴシック" panose="020B0600070205080204" pitchFamily="50" charset="-128"/>
                        </a:rPr>
                        <a:t>問</a:t>
                      </a:r>
                      <a:endParaRPr kumimoji="1" lang="en-US" altLang="ja-JP" sz="1100" b="1"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lnR w="12700" cap="flat" cmpd="sng" algn="ctr">
                      <a:solidFill>
                        <a:schemeClr val="tx1"/>
                      </a:solidFill>
                      <a:prstDash val="solid"/>
                      <a:round/>
                      <a:headEnd type="none" w="med" len="med"/>
                      <a:tailEnd type="none" w="med" len="med"/>
                    </a:lnR>
                  </a:tcPr>
                </a:tc>
                <a:tc>
                  <a:txBody>
                    <a:bodyPr/>
                    <a:lstStyle/>
                    <a:p>
                      <a:r>
                        <a:rPr kumimoji="1" lang="ja-JP" altLang="ja-JP" sz="1100" kern="1200" dirty="0" smtClean="0">
                          <a:solidFill>
                            <a:schemeClr val="tx1"/>
                          </a:solidFill>
                          <a:effectLst/>
                          <a:latin typeface="+mn-lt"/>
                          <a:ea typeface="+mn-ea"/>
                          <a:cs typeface="+mn-cs"/>
                        </a:rPr>
                        <a:t>必須項目</a:t>
                      </a:r>
                      <a:r>
                        <a:rPr kumimoji="1" lang="en-US" altLang="ja-JP" sz="1100" kern="1200" dirty="0" smtClean="0">
                          <a:solidFill>
                            <a:srgbClr val="FF0000"/>
                          </a:solidFill>
                          <a:effectLst/>
                          <a:latin typeface="+mn-lt"/>
                          <a:ea typeface="+mn-ea"/>
                          <a:cs typeface="+mn-cs"/>
                        </a:rPr>
                        <a:t>35</a:t>
                      </a:r>
                      <a:r>
                        <a:rPr kumimoji="1" lang="ja-JP" altLang="ja-JP" sz="1100" kern="1200" dirty="0" smtClean="0">
                          <a:solidFill>
                            <a:schemeClr val="tx1"/>
                          </a:solidFill>
                          <a:effectLst/>
                          <a:latin typeface="+mn-lt"/>
                          <a:ea typeface="+mn-ea"/>
                          <a:cs typeface="+mn-cs"/>
                        </a:rPr>
                        <a:t>問</a:t>
                      </a:r>
                      <a:endParaRPr kumimoji="1" lang="ja-JP" altLang="ja-JP" sz="1100" kern="1200" dirty="0" smtClean="0">
                        <a:solidFill>
                          <a:schemeClr val="tx1"/>
                        </a:solidFill>
                        <a:effectLst/>
                        <a:latin typeface="+mn-lt"/>
                        <a:ea typeface="+mn-ea"/>
                        <a:cs typeface="+mn-cs"/>
                      </a:endParaRPr>
                    </a:p>
                    <a:p>
                      <a:r>
                        <a:rPr kumimoji="1" lang="ja-JP" altLang="ja-JP" sz="1100" kern="1200" dirty="0" smtClean="0">
                          <a:solidFill>
                            <a:schemeClr val="tx1"/>
                          </a:solidFill>
                          <a:effectLst/>
                          <a:latin typeface="+mn-lt"/>
                          <a:ea typeface="+mn-ea"/>
                          <a:cs typeface="+mn-cs"/>
                        </a:rPr>
                        <a:t>オプション項目</a:t>
                      </a:r>
                      <a:r>
                        <a:rPr kumimoji="1" lang="en-US" altLang="ja-JP" sz="1100" kern="1200" dirty="0" smtClean="0">
                          <a:solidFill>
                            <a:srgbClr val="FF0000"/>
                          </a:solidFill>
                          <a:effectLst/>
                          <a:latin typeface="+mn-lt"/>
                          <a:ea typeface="+mn-ea"/>
                          <a:cs typeface="+mn-cs"/>
                        </a:rPr>
                        <a:t>29</a:t>
                      </a:r>
                      <a:r>
                        <a:rPr kumimoji="1" lang="ja-JP" altLang="ja-JP" sz="1100" kern="1200" dirty="0" smtClean="0">
                          <a:solidFill>
                            <a:schemeClr val="tx1"/>
                          </a:solidFill>
                          <a:effectLst/>
                          <a:latin typeface="+mn-lt"/>
                          <a:ea typeface="+mn-ea"/>
                          <a:cs typeface="+mn-cs"/>
                        </a:rPr>
                        <a:t>問</a:t>
                      </a:r>
                      <a:endParaRPr kumimoji="1" lang="en-US" altLang="ja-JP" sz="1100" b="1"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r h="1095798">
                <a:tc rowSpan="4">
                  <a:txBody>
                    <a:bodyPr/>
                    <a:lstStyle/>
                    <a:p>
                      <a:r>
                        <a:rPr kumimoji="1" lang="ja-JP" altLang="en-US" sz="1100" dirty="0">
                          <a:latin typeface="ＭＳ Ｐゴシック" panose="020B0600070205080204" pitchFamily="50" charset="-128"/>
                          <a:ea typeface="ＭＳ Ｐゴシック" panose="020B0600070205080204" pitchFamily="50" charset="-128"/>
                        </a:rPr>
                        <a:t>設問の内容</a:t>
                      </a:r>
                      <a:endParaRPr kumimoji="1" lang="ja-JP" altLang="en-US"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nchorCtr="1"/>
                </a:tc>
                <a:tc rowSpan="2">
                  <a:txBody>
                    <a:bodyPr/>
                    <a:lstStyle/>
                    <a:p>
                      <a:r>
                        <a:rPr kumimoji="1" lang="ja-JP" altLang="en-US" sz="1100" dirty="0">
                          <a:latin typeface="ＭＳ Ｐゴシック" panose="020B0600070205080204" pitchFamily="50" charset="-128"/>
                          <a:ea typeface="ＭＳ Ｐゴシック" panose="020B0600070205080204" pitchFamily="50" charset="-128"/>
                        </a:rPr>
                        <a:t>「リスクの発生状況」の把握</a:t>
                      </a:r>
                      <a:endParaRPr kumimoji="1" lang="en-US" altLang="ja-JP"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a:txBody>
                    <a:bodyPr/>
                    <a:lstStyle/>
                    <a:p>
                      <a:r>
                        <a:rPr kumimoji="1" lang="ja-JP" altLang="en-US" sz="1100" dirty="0">
                          <a:latin typeface="ＭＳ Ｐゴシック" panose="020B0600070205080204" pitchFamily="50" charset="-128"/>
                          <a:ea typeface="ＭＳ Ｐゴシック" panose="020B0600070205080204" pitchFamily="50" charset="-128"/>
                        </a:rPr>
                        <a:t>基本チェックリストで設定したもの</a:t>
                      </a:r>
                      <a:r>
                        <a:rPr lang="ja-JP" altLang="en-US" sz="1100" dirty="0">
                          <a:latin typeface="ＭＳ Ｐゴシック" panose="020B0600070205080204" pitchFamily="50" charset="-128"/>
                          <a:ea typeface="ＭＳ Ｐゴシック" panose="020B0600070205080204" pitchFamily="50" charset="-128"/>
                        </a:rPr>
                        <a:t>「虚弱」高齢者を把握する項目</a:t>
                      </a:r>
                      <a:endParaRPr kumimoji="1" lang="ja-JP" altLang="en-US"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a:txBody>
                    <a:bodyPr/>
                    <a:lstStyle/>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運動器の機能向上</a:t>
                      </a:r>
                      <a:endParaRPr kumimoji="1" lang="en-US" altLang="ja-JP" sz="1100" dirty="0">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栄養改善</a:t>
                      </a:r>
                      <a:endParaRPr kumimoji="1" lang="en-US" altLang="ja-JP" sz="1100" dirty="0">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口腔機能の向上</a:t>
                      </a:r>
                      <a:endParaRPr kumimoji="1" lang="en-US" altLang="ja-JP" sz="1100" dirty="0">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閉じこもり予防・支援</a:t>
                      </a:r>
                      <a:endParaRPr kumimoji="1" lang="en-US" altLang="ja-JP" sz="1100" dirty="0">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認知症予防・支援</a:t>
                      </a:r>
                      <a:endParaRPr kumimoji="1" lang="en-US" altLang="ja-JP" sz="1100" dirty="0">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うつ予防・支援</a:t>
                      </a:r>
                      <a:endParaRPr kumimoji="1"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gridSpan="2">
                  <a:txBody>
                    <a:bodyPr/>
                    <a:lstStyle/>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運動器の機能低下</a:t>
                      </a:r>
                      <a:endParaRPr kumimoji="1" lang="en-US" altLang="ja-JP" sz="1100" dirty="0">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低栄養の傾向</a:t>
                      </a:r>
                      <a:endParaRPr kumimoji="1" lang="en-US" altLang="ja-JP" sz="1100" dirty="0">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口腔機能の低下</a:t>
                      </a:r>
                      <a:endParaRPr kumimoji="1" lang="en-US" altLang="ja-JP" sz="1100" dirty="0">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閉じこもり傾向</a:t>
                      </a:r>
                      <a:endParaRPr kumimoji="1" lang="en-US" altLang="ja-JP" sz="1100" dirty="0">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kumimoji="1" lang="ja-JP" altLang="en-US" sz="1100" dirty="0">
                          <a:latin typeface="ＭＳ Ｐゴシック" panose="020B0600070205080204" pitchFamily="50" charset="-128"/>
                          <a:ea typeface="ＭＳ Ｐゴシック" panose="020B0600070205080204" pitchFamily="50" charset="-128"/>
                        </a:rPr>
                        <a:t>認知機能の低下</a:t>
                      </a:r>
                      <a:endParaRPr kumimoji="1"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hMerge="1">
                  <a:txBody>
                    <a:bodyPr/>
                    <a:lstStyle/>
                    <a:p>
                      <a:pPr marL="171450" indent="-171450">
                        <a:buFont typeface="Arial" panose="020B0604020202020204" pitchFamily="34" charset="0"/>
                        <a:buChar char="•"/>
                      </a:pPr>
                      <a:endParaRPr kumimoji="1"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extLst>
                  <a:ext uri="{0D108BD9-81ED-4DB2-BD59-A6C34878D82A}">
                    <a16:rowId xmlns:a16="http://schemas.microsoft.com/office/drawing/2014/main" val="10004"/>
                  </a:ext>
                </a:extLst>
              </a:tr>
              <a:tr h="47473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100" dirty="0">
                          <a:latin typeface="ＭＳ Ｐゴシック" panose="020B0600070205080204" pitchFamily="50" charset="-128"/>
                          <a:ea typeface="ＭＳ Ｐゴシック" panose="020B0600070205080204" pitchFamily="50" charset="-128"/>
                        </a:rPr>
                        <a:t>その他</a:t>
                      </a:r>
                      <a:endParaRPr kumimoji="1" lang="ja-JP" altLang="en-US"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100" dirty="0">
                          <a:latin typeface="ＭＳ Ｐゴシック" panose="020B0600070205080204" pitchFamily="50" charset="-128"/>
                          <a:ea typeface="ＭＳ Ｐゴシック" panose="020B0600070205080204" pitchFamily="50" charset="-128"/>
                        </a:rPr>
                        <a:t>ADL</a:t>
                      </a:r>
                      <a:r>
                        <a:rPr kumimoji="1" lang="ja-JP" altLang="en-US" sz="1100" dirty="0">
                          <a:latin typeface="ＭＳ Ｐゴシック" panose="020B0600070205080204" pitchFamily="50" charset="-128"/>
                          <a:ea typeface="ＭＳ Ｐゴシック" panose="020B0600070205080204" pitchFamily="50" charset="-128"/>
                        </a:rPr>
                        <a:t>／老研式指標（</a:t>
                      </a:r>
                      <a:r>
                        <a:rPr kumimoji="1" lang="en-US" altLang="ja-JP" sz="1100" dirty="0">
                          <a:latin typeface="ＭＳ Ｐゴシック" panose="020B0600070205080204" pitchFamily="50" charset="-128"/>
                          <a:ea typeface="ＭＳ Ｐゴシック" panose="020B0600070205080204" pitchFamily="50" charset="-128"/>
                        </a:rPr>
                        <a:t>IADL</a:t>
                      </a:r>
                      <a:r>
                        <a:rPr kumimoji="1" lang="ja-JP" altLang="en-US" sz="1100" dirty="0">
                          <a:latin typeface="ＭＳ Ｐゴシック" panose="020B0600070205080204" pitchFamily="50" charset="-128"/>
                          <a:ea typeface="ＭＳ Ｐゴシック" panose="020B0600070205080204" pitchFamily="50" charset="-128"/>
                        </a:rPr>
                        <a:t>・社会参加・社会的役割）</a:t>
                      </a:r>
                      <a:endParaRPr kumimoji="1" lang="en-US" altLang="ja-JP" sz="1100" dirty="0">
                        <a:latin typeface="ＭＳ Ｐゴシック" panose="020B0600070205080204" pitchFamily="50" charset="-128"/>
                        <a:ea typeface="ＭＳ Ｐゴシック" panose="020B0600070205080204" pitchFamily="50" charset="-128"/>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a:latin typeface="ＭＳ Ｐゴシック" panose="020B0600070205080204" pitchFamily="50" charset="-128"/>
                          <a:ea typeface="ＭＳ Ｐゴシック" panose="020B0600070205080204" pitchFamily="50" charset="-128"/>
                        </a:rPr>
                        <a:t>転倒リスク／認知機能（</a:t>
                      </a:r>
                      <a:r>
                        <a:rPr kumimoji="1" lang="en-US" altLang="ja-JP" sz="1100" dirty="0">
                          <a:latin typeface="ＭＳ Ｐゴシック" panose="020B0600070205080204" pitchFamily="50" charset="-128"/>
                          <a:ea typeface="ＭＳ Ｐゴシック" panose="020B0600070205080204" pitchFamily="50" charset="-128"/>
                        </a:rPr>
                        <a:t>CPS</a:t>
                      </a:r>
                      <a:r>
                        <a:rPr kumimoji="1" lang="ja-JP" altLang="en-US" sz="1100" dirty="0">
                          <a:latin typeface="ＭＳ Ｐゴシック" panose="020B0600070205080204" pitchFamily="50" charset="-128"/>
                          <a:ea typeface="ＭＳ Ｐゴシック" panose="020B0600070205080204" pitchFamily="50" charset="-128"/>
                        </a:rPr>
                        <a:t>）</a:t>
                      </a:r>
                      <a:endParaRPr kumimoji="1"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gridSpan="2">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100" dirty="0">
                          <a:latin typeface="ＭＳ Ｐゴシック" panose="020B0600070205080204" pitchFamily="50" charset="-128"/>
                          <a:ea typeface="ＭＳ Ｐゴシック" panose="020B0600070205080204" pitchFamily="50" charset="-128"/>
                        </a:rPr>
                        <a:t>IADL</a:t>
                      </a:r>
                      <a:r>
                        <a:rPr kumimoji="1" lang="ja-JP" altLang="en-US" sz="1100" dirty="0">
                          <a:latin typeface="ＭＳ Ｐゴシック" panose="020B0600070205080204" pitchFamily="50" charset="-128"/>
                          <a:ea typeface="ＭＳ Ｐゴシック" panose="020B0600070205080204" pitchFamily="50" charset="-128"/>
                        </a:rPr>
                        <a:t>／転倒リスク</a:t>
                      </a:r>
                      <a:endParaRPr kumimoji="1"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tc hMerge="1">
                  <a:txBody>
                    <a:bodyPr/>
                    <a:lstStyle/>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tc>
                <a:extLst>
                  <a:ext uri="{0D108BD9-81ED-4DB2-BD59-A6C34878D82A}">
                    <a16:rowId xmlns:a16="http://schemas.microsoft.com/office/drawing/2014/main" val="10005"/>
                  </a:ext>
                </a:extLst>
              </a:tr>
              <a:tr h="712938">
                <a:tc vMerge="1">
                  <a:txBody>
                    <a:bodyPr/>
                    <a:lstStyle/>
                    <a:p>
                      <a:endParaRPr kumimoji="1" lang="ja-JP" altLang="en-US" sz="1200" b="1" dirty="0">
                        <a:solidFill>
                          <a:schemeClr val="bg1"/>
                        </a:solidFill>
                      </a:endParaRPr>
                    </a:p>
                  </a:txBody>
                  <a:tcPr>
                    <a:solidFill>
                      <a:schemeClr val="accent1"/>
                    </a:solidFill>
                  </a:tcPr>
                </a:tc>
                <a:tc gridSpan="2">
                  <a:txBody>
                    <a:bodyPr/>
                    <a:lstStyle/>
                    <a:p>
                      <a:r>
                        <a:rPr kumimoji="1" lang="ja-JP" altLang="en-US" sz="1100" dirty="0">
                          <a:latin typeface="ＭＳ Ｐゴシック" panose="020B0600070205080204" pitchFamily="50" charset="-128"/>
                          <a:ea typeface="ＭＳ Ｐゴシック" panose="020B0600070205080204" pitchFamily="50" charset="-128"/>
                        </a:rPr>
                        <a:t>「社会資源」等</a:t>
                      </a:r>
                      <a:endParaRPr kumimoji="1" lang="en-US" altLang="ja-JP" sz="1100" dirty="0">
                        <a:latin typeface="ＭＳ Ｐゴシック" panose="020B0600070205080204" pitchFamily="50" charset="-128"/>
                        <a:ea typeface="ＭＳ Ｐゴシック" panose="020B0600070205080204" pitchFamily="50" charset="-128"/>
                      </a:endParaRPr>
                    </a:p>
                    <a:p>
                      <a:r>
                        <a:rPr kumimoji="1" lang="ja-JP" altLang="en-US" sz="1100" dirty="0">
                          <a:latin typeface="ＭＳ Ｐゴシック" panose="020B0600070205080204" pitchFamily="50" charset="-128"/>
                          <a:ea typeface="ＭＳ Ｐゴシック" panose="020B0600070205080204" pitchFamily="50" charset="-128"/>
                        </a:rPr>
                        <a:t>の把握</a:t>
                      </a:r>
                      <a:endParaRPr kumimoji="1" lang="en-US" altLang="ja-JP" sz="1100" dirty="0">
                        <a:latin typeface="ＭＳ Ｐゴシック" panose="020B0600070205080204" pitchFamily="50" charset="-128"/>
                        <a:ea typeface="ＭＳ Ｐゴシック" panose="020B0600070205080204" pitchFamily="50" charset="-128"/>
                      </a:endParaRPr>
                    </a:p>
                    <a:p>
                      <a:endParaRPr kumimoji="1" lang="en-US" altLang="ja-JP"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a:latin typeface="ＭＳ Ｐゴシック" panose="020B0600070205080204" pitchFamily="50" charset="-128"/>
                          <a:ea typeface="ＭＳ Ｐゴシック" panose="020B0600070205080204" pitchFamily="50" charset="-128"/>
                        </a:rPr>
                        <a:t>ボランティア等への参加頻度</a:t>
                      </a:r>
                      <a:endParaRPr kumimoji="1" lang="en-US" altLang="ja-JP" sz="1100" dirty="0">
                        <a:latin typeface="ＭＳ Ｐゴシック" panose="020B0600070205080204" pitchFamily="50" charset="-128"/>
                        <a:ea typeface="ＭＳ Ｐゴシック" panose="020B0600070205080204" pitchFamily="50" charset="-128"/>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a:latin typeface="ＭＳ Ｐゴシック" panose="020B0600070205080204" pitchFamily="50" charset="-128"/>
                          <a:ea typeface="ＭＳ Ｐゴシック" panose="020B0600070205080204" pitchFamily="50" charset="-128"/>
                        </a:rPr>
                        <a:t>たすけあいの状況　等</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lnB w="12700" cap="flat" cmpd="sng" algn="ctr">
                      <a:solidFill>
                        <a:schemeClr val="tx1"/>
                      </a:solidFill>
                      <a:prstDash val="solid"/>
                      <a:round/>
                      <a:headEnd type="none" w="med" len="med"/>
                      <a:tailEnd type="none" w="med" len="med"/>
                    </a:lnB>
                  </a:tcPr>
                </a:tc>
                <a:tc gridSpan="2">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a:latin typeface="ＭＳ Ｐゴシック" panose="020B0600070205080204" pitchFamily="50" charset="-128"/>
                          <a:ea typeface="ＭＳ Ｐゴシック" panose="020B0600070205080204" pitchFamily="50" charset="-128"/>
                        </a:rPr>
                        <a:t>ボランティア等への参加頻度</a:t>
                      </a:r>
                      <a:endParaRPr kumimoji="1" lang="en-US" altLang="ja-JP" sz="1100" dirty="0">
                        <a:latin typeface="ＭＳ Ｐゴシック" panose="020B0600070205080204" pitchFamily="50" charset="-128"/>
                        <a:ea typeface="ＭＳ Ｐゴシック" panose="020B0600070205080204" pitchFamily="50" charset="-128"/>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a:latin typeface="ＭＳ Ｐゴシック" panose="020B0600070205080204" pitchFamily="50" charset="-128"/>
                          <a:ea typeface="ＭＳ Ｐゴシック" panose="020B0600070205080204" pitchFamily="50" charset="-128"/>
                        </a:rPr>
                        <a:t>たすけあいの状況</a:t>
                      </a:r>
                      <a:endParaRPr kumimoji="1" lang="en-US" altLang="ja-JP" sz="1100" dirty="0">
                        <a:latin typeface="ＭＳ Ｐゴシック" panose="020B0600070205080204" pitchFamily="50" charset="-128"/>
                        <a:ea typeface="ＭＳ Ｐゴシック" panose="020B0600070205080204" pitchFamily="50" charset="-128"/>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smtClean="0">
                          <a:latin typeface="ＭＳ Ｐゴシック" panose="020B0600070205080204" pitchFamily="50" charset="-128"/>
                          <a:ea typeface="ＭＳ Ｐゴシック" panose="020B0600070205080204" pitchFamily="50" charset="-128"/>
                        </a:rPr>
                        <a:t>地域づくりへ</a:t>
                      </a:r>
                      <a:r>
                        <a:rPr kumimoji="1" lang="ja-JP" altLang="en-US" sz="1100" dirty="0">
                          <a:latin typeface="ＭＳ Ｐゴシック" panose="020B0600070205080204" pitchFamily="50" charset="-128"/>
                          <a:ea typeface="ＭＳ Ｐゴシック" panose="020B0600070205080204" pitchFamily="50" charset="-128"/>
                        </a:rPr>
                        <a:t>の参加</a:t>
                      </a:r>
                      <a:r>
                        <a:rPr kumimoji="1" lang="ja-JP" altLang="en-US" sz="1100" dirty="0" smtClean="0">
                          <a:latin typeface="ＭＳ Ｐゴシック" panose="020B0600070205080204" pitchFamily="50" charset="-128"/>
                          <a:ea typeface="ＭＳ Ｐゴシック" panose="020B0600070205080204" pitchFamily="50" charset="-128"/>
                        </a:rPr>
                        <a:t>意向</a:t>
                      </a:r>
                      <a:endParaRPr kumimoji="1" lang="en-US" altLang="ja-JP" sz="1100" dirty="0">
                        <a:latin typeface="ＭＳ Ｐゴシック" panose="020B0600070205080204" pitchFamily="50" charset="-128"/>
                        <a:ea typeface="ＭＳ Ｐゴシック" panose="020B0600070205080204" pitchFamily="50" charset="-128"/>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a:latin typeface="ＭＳ Ｐゴシック" panose="020B0600070205080204" pitchFamily="50" charset="-128"/>
                          <a:ea typeface="ＭＳ Ｐゴシック" panose="020B0600070205080204" pitchFamily="50" charset="-128"/>
                        </a:rPr>
                        <a:t>主観的幸福感　等</a:t>
                      </a:r>
                      <a:endParaRPr kumimoji="1"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lnB w="12700" cap="flat" cmpd="sng" algn="ctr">
                      <a:solidFill>
                        <a:schemeClr val="tx1"/>
                      </a:solidFill>
                      <a:prstDash val="solid"/>
                      <a:round/>
                      <a:headEnd type="none" w="med" len="med"/>
                      <a:tailEnd type="none" w="med" len="med"/>
                    </a:lnB>
                  </a:tcPr>
                </a:tc>
                <a:tc hMerge="1">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100" dirty="0" smtClean="0">
                        <a:latin typeface="ＭＳ Ｐゴシック" panose="020B0600070205080204" pitchFamily="50" charset="-128"/>
                        <a:ea typeface="+mn-ea"/>
                        <a:cs typeface="Meiryo UI" panose="020B0604030504040204" pitchFamily="50" charset="-128"/>
                      </a:endParaRPr>
                    </a:p>
                  </a:txBody>
                  <a:tcPr marL="91425" marR="91425">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16702">
                <a:tc vMerge="1">
                  <a:txBody>
                    <a:bodyPr/>
                    <a:lstStyle/>
                    <a:p>
                      <a:endParaRPr kumimoji="1" lang="ja-JP" altLang="en-US"/>
                    </a:p>
                  </a:txBody>
                  <a:tcPr/>
                </a:tc>
                <a:tc gridSpan="2">
                  <a:txBody>
                    <a:bodyPr/>
                    <a:lstStyle/>
                    <a:p>
                      <a:r>
                        <a:rPr kumimoji="1" lang="ja-JP" altLang="en-US" sz="1100" b="1" dirty="0" smtClean="0">
                          <a:solidFill>
                            <a:srgbClr val="FF0000"/>
                          </a:solidFill>
                          <a:latin typeface="ＭＳ Ｐゴシック" panose="020B0600070205080204" pitchFamily="50" charset="-128"/>
                          <a:ea typeface="ＭＳ Ｐゴシック" panose="020B0600070205080204" pitchFamily="50" charset="-128"/>
                          <a:cs typeface="Meiryo UI" panose="020B0604030504040204" pitchFamily="50" charset="-128"/>
                        </a:rPr>
                        <a:t>その他</a:t>
                      </a:r>
                      <a:endParaRPr kumimoji="1" lang="en-US" altLang="ja-JP" sz="1100" b="1" dirty="0">
                        <a:solidFill>
                          <a:srgbClr val="FF0000"/>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lnT w="12700" cap="flat" cmpd="sng" algn="ctr">
                      <a:solidFill>
                        <a:schemeClr val="tx1"/>
                      </a:solidFill>
                      <a:prstDash val="solid"/>
                      <a:round/>
                      <a:headEnd type="none" w="med" len="med"/>
                      <a:tailEnd type="none" w="med" len="med"/>
                    </a:lnT>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ja-JP" sz="1050" kern="1200" dirty="0" smtClean="0">
                          <a:solidFill>
                            <a:srgbClr val="FF0000"/>
                          </a:solidFill>
                          <a:effectLst/>
                          <a:latin typeface="+mn-lt"/>
                          <a:ea typeface="+mn-ea"/>
                          <a:cs typeface="+mn-cs"/>
                        </a:rPr>
                        <a:t>・認知症にかかる相談窓口の認知度</a:t>
                      </a:r>
                      <a:endParaRPr kumimoji="1" lang="en-US" altLang="ja-JP" sz="1050" dirty="0" smtClean="0">
                        <a:solidFill>
                          <a:srgbClr val="FF0000"/>
                        </a:solidFill>
                        <a:latin typeface="ＭＳ Ｐゴシック" panose="020B0600070205080204" pitchFamily="50" charset="-128"/>
                        <a:ea typeface="+mn-ea"/>
                        <a:cs typeface="Meiryo UI" panose="020B0604030504040204" pitchFamily="50" charset="-128"/>
                      </a:endParaRPr>
                    </a:p>
                  </a:txBody>
                  <a:tcPr marL="91425" marR="91425">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594288980"/>
                  </a:ext>
                </a:extLst>
              </a:tr>
              <a:tr h="195133">
                <a:tc gridSpan="3">
                  <a:txBody>
                    <a:bodyPr/>
                    <a:lstStyle/>
                    <a:p>
                      <a:r>
                        <a:rPr kumimoji="1" lang="ja-JP" altLang="en-US" sz="1100" dirty="0">
                          <a:latin typeface="ＭＳ Ｐゴシック" panose="020B0600070205080204" pitchFamily="50" charset="-128"/>
                          <a:ea typeface="ＭＳ Ｐゴシック" panose="020B0600070205080204" pitchFamily="50" charset="-128"/>
                        </a:rPr>
                        <a:t>標準的な実施方法</a:t>
                      </a:r>
                      <a:endParaRPr kumimoji="1" lang="ja-JP" altLang="en-US"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tc>
                <a:tc hMerge="1">
                  <a:txBody>
                    <a:bodyPr/>
                    <a:lstStyle/>
                    <a:p>
                      <a:endParaRPr kumimoji="1" lang="en-US" altLang="ja-JP" sz="1200" b="1" dirty="0">
                        <a:solidFill>
                          <a:schemeClr val="bg1"/>
                        </a:solidFill>
                        <a:latin typeface="+mn-ea"/>
                        <a:ea typeface="+mn-ea"/>
                      </a:endParaRPr>
                    </a:p>
                  </a:txBody>
                  <a:tcPr>
                    <a:solidFill>
                      <a:schemeClr val="accent1"/>
                    </a:solidFill>
                  </a:tcPr>
                </a:tc>
                <a:tc h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dirty="0">
                          <a:latin typeface="ＭＳ Ｐゴシック" panose="020B0600070205080204" pitchFamily="50" charset="-128"/>
                          <a:ea typeface="ＭＳ Ｐゴシック" panose="020B0600070205080204" pitchFamily="50" charset="-128"/>
                        </a:rPr>
                        <a:t>解説や案内なし</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tc>
                <a:tc>
                  <a:txBody>
                    <a:bodyPr/>
                    <a:lstStyle/>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dirty="0">
                          <a:latin typeface="ＭＳ Ｐゴシック" panose="020B0600070205080204" pitchFamily="50" charset="-128"/>
                          <a:ea typeface="ＭＳ Ｐゴシック" panose="020B0600070205080204" pitchFamily="50" charset="-128"/>
                        </a:rPr>
                        <a:t>「実施の手引き」の提示</a:t>
                      </a:r>
                      <a:endParaRPr kumimoji="1"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tc>
                <a:tc>
                  <a:txBody>
                    <a:bodyPr/>
                    <a:lstStyle/>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dirty="0">
                          <a:latin typeface="ＭＳ Ｐゴシック" panose="020B0600070205080204" pitchFamily="50" charset="-128"/>
                          <a:ea typeface="ＭＳ Ｐゴシック" panose="020B0600070205080204" pitchFamily="50" charset="-128"/>
                        </a:rPr>
                        <a:t>「実施の</a:t>
                      </a:r>
                      <a:r>
                        <a:rPr kumimoji="1" lang="ja-JP" altLang="en-US" sz="1100" dirty="0" smtClean="0">
                          <a:latin typeface="ＭＳ Ｐゴシック" panose="020B0600070205080204" pitchFamily="50" charset="-128"/>
                          <a:ea typeface="ＭＳ Ｐゴシック" panose="020B0600070205080204" pitchFamily="50" charset="-128"/>
                        </a:rPr>
                        <a:t>手引き」</a:t>
                      </a:r>
                      <a:r>
                        <a:rPr kumimoji="1" lang="ja-JP" altLang="en-US" sz="1100" dirty="0" smtClean="0">
                          <a:solidFill>
                            <a:srgbClr val="FF0000"/>
                          </a:solidFill>
                          <a:latin typeface="ＭＳ Ｐゴシック" panose="020B0600070205080204" pitchFamily="50" charset="-128"/>
                          <a:ea typeface="ＭＳ Ｐゴシック" panose="020B0600070205080204" pitchFamily="50" charset="-128"/>
                        </a:rPr>
                        <a:t>「活用の手引き」</a:t>
                      </a:r>
                      <a:r>
                        <a:rPr kumimoji="1" lang="ja-JP" altLang="en-US" sz="1100" dirty="0" smtClean="0">
                          <a:latin typeface="ＭＳ Ｐゴシック" panose="020B0600070205080204" pitchFamily="50" charset="-128"/>
                          <a:ea typeface="ＭＳ Ｐゴシック" panose="020B0600070205080204" pitchFamily="50" charset="-128"/>
                        </a:rPr>
                        <a:t>の提示</a:t>
                      </a:r>
                      <a:endParaRPr kumimoji="1" lang="en-US" altLang="ja-JP" sz="1100" dirty="0" smtClean="0">
                        <a:latin typeface="ＭＳ Ｐゴシック" panose="020B0600070205080204" pitchFamily="50" charset="-128"/>
                        <a:ea typeface="ＭＳ Ｐゴシック" panose="020B0600070205080204" pitchFamily="50" charset="-128"/>
                      </a:endParaRPr>
                    </a:p>
                  </a:txBody>
                  <a:tcPr marL="91425" marR="91425" anchor="ctr"/>
                </a:tc>
                <a:extLst>
                  <a:ext uri="{0D108BD9-81ED-4DB2-BD59-A6C34878D82A}">
                    <a16:rowId xmlns:a16="http://schemas.microsoft.com/office/drawing/2014/main" val="10007"/>
                  </a:ext>
                </a:extLst>
              </a:tr>
              <a:tr h="336423">
                <a:tc gridSpan="3">
                  <a:txBody>
                    <a:bodyPr/>
                    <a:lstStyle/>
                    <a:p>
                      <a:r>
                        <a:rPr kumimoji="1" lang="ja-JP" altLang="en-US" sz="1100" spc="-30" baseline="0" dirty="0">
                          <a:latin typeface="ＭＳ Ｐゴシック" panose="020B0600070205080204" pitchFamily="50" charset="-128"/>
                          <a:ea typeface="ＭＳ Ｐゴシック" panose="020B0600070205080204" pitchFamily="50" charset="-128"/>
                        </a:rPr>
                        <a:t>見える化システムへの登録</a:t>
                      </a:r>
                      <a:endParaRPr kumimoji="1" lang="ja-JP" altLang="en-US" sz="1100" b="1" spc="-30" baseline="0"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tc>
                <a:tc hMerge="1">
                  <a:txBody>
                    <a:bodyPr/>
                    <a:lstStyle/>
                    <a:p>
                      <a:endParaRPr kumimoji="1" lang="ja-JP" altLang="en-US"/>
                    </a:p>
                  </a:txBody>
                  <a:tcPr/>
                </a:tc>
                <a:tc h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dirty="0">
                          <a:latin typeface="ＭＳ Ｐゴシック" panose="020B0600070205080204" pitchFamily="50" charset="-128"/>
                          <a:ea typeface="ＭＳ Ｐゴシック" panose="020B0600070205080204" pitchFamily="50" charset="-128"/>
                        </a:rPr>
                        <a:t>なし</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tc>
                <a:tc>
                  <a:txBody>
                    <a:bodyPr/>
                    <a:lstStyle/>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dirty="0">
                          <a:latin typeface="ＭＳ Ｐゴシック" panose="020B0600070205080204" pitchFamily="50" charset="-128"/>
                          <a:ea typeface="ＭＳ Ｐゴシック" panose="020B0600070205080204" pitchFamily="50" charset="-128"/>
                        </a:rPr>
                        <a:t>あり（標準的な実施方法により得られた必須項目への回答）</a:t>
                      </a:r>
                      <a:endParaRPr kumimoji="1"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tc>
                <a:tc>
                  <a:txBody>
                    <a:bodyPr/>
                    <a:lstStyle/>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dirty="0">
                          <a:latin typeface="ＭＳ Ｐゴシック" panose="020B0600070205080204" pitchFamily="50" charset="-128"/>
                          <a:ea typeface="ＭＳ Ｐゴシック" panose="020B0600070205080204" pitchFamily="50" charset="-128"/>
                        </a:rPr>
                        <a:t>あり（標準的な実施方法により得られた必須項目、</a:t>
                      </a:r>
                      <a:r>
                        <a:rPr kumimoji="1" lang="ja-JP" altLang="en-US" sz="1100" dirty="0">
                          <a:solidFill>
                            <a:srgbClr val="FF0000"/>
                          </a:solidFill>
                          <a:latin typeface="ＭＳ Ｐゴシック" panose="020B0600070205080204" pitchFamily="50" charset="-128"/>
                          <a:ea typeface="ＭＳ Ｐゴシック" panose="020B0600070205080204" pitchFamily="50" charset="-128"/>
                        </a:rPr>
                        <a:t>オプション項目</a:t>
                      </a:r>
                      <a:r>
                        <a:rPr kumimoji="1" lang="ja-JP" altLang="en-US" sz="1100" dirty="0">
                          <a:latin typeface="ＭＳ Ｐゴシック" panose="020B0600070205080204" pitchFamily="50" charset="-128"/>
                          <a:ea typeface="ＭＳ Ｐゴシック" panose="020B0600070205080204" pitchFamily="50" charset="-128"/>
                        </a:rPr>
                        <a:t>への回答）</a:t>
                      </a:r>
                      <a:endParaRPr kumimoji="1" lang="en-US" altLang="ja-JP" sz="1100" dirty="0">
                        <a:solidFill>
                          <a:srgbClr val="FF0000"/>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91425" marR="91425" anchor="ctr"/>
                </a:tc>
                <a:extLst>
                  <a:ext uri="{0D108BD9-81ED-4DB2-BD59-A6C34878D82A}">
                    <a16:rowId xmlns:a16="http://schemas.microsoft.com/office/drawing/2014/main" val="10008"/>
                  </a:ext>
                </a:extLst>
              </a:tr>
            </a:tbl>
          </a:graphicData>
        </a:graphic>
      </p:graphicFrame>
      <p:grpSp>
        <p:nvGrpSpPr>
          <p:cNvPr id="34" name="グループ化 33">
            <a:extLst>
              <a:ext uri="{FF2B5EF4-FFF2-40B4-BE49-F238E27FC236}">
                <a16:creationId xmlns:a16="http://schemas.microsoft.com/office/drawing/2014/main" id="{4DDDC5D8-751E-49C8-99D6-90BF78641903}"/>
              </a:ext>
            </a:extLst>
          </p:cNvPr>
          <p:cNvGrpSpPr/>
          <p:nvPr/>
        </p:nvGrpSpPr>
        <p:grpSpPr>
          <a:xfrm>
            <a:off x="2035034" y="2236084"/>
            <a:ext cx="2150156" cy="298047"/>
            <a:chOff x="2521936" y="2393885"/>
            <a:chExt cx="3195354" cy="271087"/>
          </a:xfrm>
        </p:grpSpPr>
        <p:sp>
          <p:nvSpPr>
            <p:cNvPr id="35" name="正方形/長方形 34">
              <a:extLst>
                <a:ext uri="{FF2B5EF4-FFF2-40B4-BE49-F238E27FC236}">
                  <a16:creationId xmlns:a16="http://schemas.microsoft.com/office/drawing/2014/main" id="{266CB7F2-456A-47A2-BBA5-515BCECFEB33}"/>
                </a:ext>
              </a:extLst>
            </p:cNvPr>
            <p:cNvSpPr/>
            <p:nvPr/>
          </p:nvSpPr>
          <p:spPr>
            <a:xfrm>
              <a:off x="2521936" y="2393885"/>
              <a:ext cx="1305145" cy="27003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ja-JP" altLang="en-US" sz="12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地域診断</a:t>
              </a:r>
            </a:p>
          </p:txBody>
        </p:sp>
        <p:sp>
          <p:nvSpPr>
            <p:cNvPr id="36" name="正方形/長方形 35">
              <a:extLst>
                <a:ext uri="{FF2B5EF4-FFF2-40B4-BE49-F238E27FC236}">
                  <a16:creationId xmlns:a16="http://schemas.microsoft.com/office/drawing/2014/main" id="{389C0A01-8BD5-4F02-A578-6AE7D8D6EAA1}"/>
                </a:ext>
              </a:extLst>
            </p:cNvPr>
            <p:cNvSpPr/>
            <p:nvPr/>
          </p:nvSpPr>
          <p:spPr>
            <a:xfrm>
              <a:off x="4412145" y="2394942"/>
              <a:ext cx="1305145" cy="27003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個別介入</a:t>
              </a:r>
            </a:p>
          </p:txBody>
        </p:sp>
        <p:sp>
          <p:nvSpPr>
            <p:cNvPr id="37" name="加算記号 36">
              <a:extLst>
                <a:ext uri="{FF2B5EF4-FFF2-40B4-BE49-F238E27FC236}">
                  <a16:creationId xmlns:a16="http://schemas.microsoft.com/office/drawing/2014/main" id="{E20E2AAD-D3EF-4974-B655-3D4543A13CD5}"/>
                </a:ext>
              </a:extLst>
            </p:cNvPr>
            <p:cNvSpPr/>
            <p:nvPr/>
          </p:nvSpPr>
          <p:spPr>
            <a:xfrm>
              <a:off x="4007101" y="2393885"/>
              <a:ext cx="270030" cy="270030"/>
            </a:xfrm>
            <a:prstGeom prst="mathPlus">
              <a:avLst/>
            </a:prstGeom>
            <a:solidFill>
              <a:schemeClr val="bg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120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38" name="グループ化 37">
            <a:extLst>
              <a:ext uri="{FF2B5EF4-FFF2-40B4-BE49-F238E27FC236}">
                <a16:creationId xmlns:a16="http://schemas.microsoft.com/office/drawing/2014/main" id="{F317B332-4A31-409F-A6EA-057E666DED6C}"/>
              </a:ext>
            </a:extLst>
          </p:cNvPr>
          <p:cNvGrpSpPr/>
          <p:nvPr/>
        </p:nvGrpSpPr>
        <p:grpSpPr>
          <a:xfrm>
            <a:off x="5621865" y="1921495"/>
            <a:ext cx="1416895" cy="612000"/>
            <a:chOff x="6122336" y="1943835"/>
            <a:chExt cx="1800200" cy="720080"/>
          </a:xfrm>
        </p:grpSpPr>
        <p:sp>
          <p:nvSpPr>
            <p:cNvPr id="39" name="円/楕円 6">
              <a:extLst>
                <a:ext uri="{FF2B5EF4-FFF2-40B4-BE49-F238E27FC236}">
                  <a16:creationId xmlns:a16="http://schemas.microsoft.com/office/drawing/2014/main" id="{18A2DB3B-919B-4EE8-821B-127F7553FD2C}"/>
                </a:ext>
              </a:extLst>
            </p:cNvPr>
            <p:cNvSpPr/>
            <p:nvPr/>
          </p:nvSpPr>
          <p:spPr>
            <a:xfrm>
              <a:off x="6122336" y="1943835"/>
              <a:ext cx="1800200" cy="72008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a:extLst>
                <a:ext uri="{FF2B5EF4-FFF2-40B4-BE49-F238E27FC236}">
                  <a16:creationId xmlns:a16="http://schemas.microsoft.com/office/drawing/2014/main" id="{0D93366F-3017-455F-937D-A52F3D1F2B5B}"/>
                </a:ext>
              </a:extLst>
            </p:cNvPr>
            <p:cNvSpPr/>
            <p:nvPr/>
          </p:nvSpPr>
          <p:spPr>
            <a:xfrm>
              <a:off x="6359279" y="2095721"/>
              <a:ext cx="1305145" cy="27003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ja-JP" altLang="en-US" sz="14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地域診断</a:t>
              </a:r>
            </a:p>
          </p:txBody>
        </p:sp>
        <p:sp>
          <p:nvSpPr>
            <p:cNvPr id="41" name="テキスト ボックス 40">
              <a:extLst>
                <a:ext uri="{FF2B5EF4-FFF2-40B4-BE49-F238E27FC236}">
                  <a16:creationId xmlns:a16="http://schemas.microsoft.com/office/drawing/2014/main" id="{63E2EE1A-0481-4C7B-86AF-E0FDDA7A66F3}"/>
                </a:ext>
              </a:extLst>
            </p:cNvPr>
            <p:cNvSpPr txBox="1"/>
            <p:nvPr/>
          </p:nvSpPr>
          <p:spPr>
            <a:xfrm>
              <a:off x="6426120" y="2357556"/>
              <a:ext cx="1238303" cy="271597"/>
            </a:xfrm>
            <a:prstGeom prst="rect">
              <a:avLst/>
            </a:prstGeom>
            <a:noFill/>
          </p:spPr>
          <p:txBody>
            <a:bodyPr wrap="square" rtlCol="0">
              <a:spAutoFit/>
            </a:bodyPr>
            <a:lstStyle/>
            <a:p>
              <a:pPr algn="ct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見える化システム</a:t>
              </a:r>
            </a:p>
          </p:txBody>
        </p:sp>
      </p:grpSp>
      <p:sp>
        <p:nvSpPr>
          <p:cNvPr id="43" name="テキスト ボックス 42">
            <a:extLst>
              <a:ext uri="{FF2B5EF4-FFF2-40B4-BE49-F238E27FC236}">
                <a16:creationId xmlns:a16="http://schemas.microsoft.com/office/drawing/2014/main" id="{C1231B64-84DA-43D9-A289-2826706B66A6}"/>
              </a:ext>
            </a:extLst>
          </p:cNvPr>
          <p:cNvSpPr txBox="1"/>
          <p:nvPr/>
        </p:nvSpPr>
        <p:spPr>
          <a:xfrm>
            <a:off x="4447303" y="4311955"/>
            <a:ext cx="3801963" cy="200055"/>
          </a:xfrm>
          <a:prstGeom prst="rect">
            <a:avLst/>
          </a:prstGeom>
          <a:noFill/>
          <a:ln>
            <a:noFill/>
            <a:prstDash val="sysDash"/>
          </a:ln>
        </p:spPr>
        <p:txBody>
          <a:bodyPr wrap="square" rtlCol="0">
            <a:spAutoFit/>
          </a:bodyPr>
          <a:lstStyle/>
          <a:p>
            <a:r>
              <a:rPr lang="en-US" altLang="ja-JP" sz="7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うつ予防・支援項目は主観的幸福感とうつ病スクリーニングの二質問法の設問を採用</a:t>
            </a:r>
          </a:p>
        </p:txBody>
      </p:sp>
      <p:grpSp>
        <p:nvGrpSpPr>
          <p:cNvPr id="44" name="グループ化 43">
            <a:extLst>
              <a:ext uri="{FF2B5EF4-FFF2-40B4-BE49-F238E27FC236}">
                <a16:creationId xmlns:a16="http://schemas.microsoft.com/office/drawing/2014/main" id="{630F6BAB-441F-4E2D-BD78-35DD2B6E4B30}"/>
              </a:ext>
            </a:extLst>
          </p:cNvPr>
          <p:cNvGrpSpPr/>
          <p:nvPr/>
        </p:nvGrpSpPr>
        <p:grpSpPr>
          <a:xfrm>
            <a:off x="8315132" y="1921495"/>
            <a:ext cx="1416895" cy="612000"/>
            <a:chOff x="6122336" y="1943835"/>
            <a:chExt cx="1800200" cy="720080"/>
          </a:xfrm>
        </p:grpSpPr>
        <p:sp>
          <p:nvSpPr>
            <p:cNvPr id="45" name="円/楕円 6">
              <a:extLst>
                <a:ext uri="{FF2B5EF4-FFF2-40B4-BE49-F238E27FC236}">
                  <a16:creationId xmlns:a16="http://schemas.microsoft.com/office/drawing/2014/main" id="{32711F6F-1F81-4F1D-945F-51E4C74F3E06}"/>
                </a:ext>
              </a:extLst>
            </p:cNvPr>
            <p:cNvSpPr/>
            <p:nvPr/>
          </p:nvSpPr>
          <p:spPr>
            <a:xfrm>
              <a:off x="6122336" y="1943835"/>
              <a:ext cx="1800200" cy="72008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a:extLst>
                <a:ext uri="{FF2B5EF4-FFF2-40B4-BE49-F238E27FC236}">
                  <a16:creationId xmlns:a16="http://schemas.microsoft.com/office/drawing/2014/main" id="{2849EE97-F51E-45AA-95C2-66257C014DE3}"/>
                </a:ext>
              </a:extLst>
            </p:cNvPr>
            <p:cNvSpPr/>
            <p:nvPr/>
          </p:nvSpPr>
          <p:spPr>
            <a:xfrm>
              <a:off x="6359279" y="2095721"/>
              <a:ext cx="1305145" cy="27003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ja-JP" altLang="en-US" sz="14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地域診断</a:t>
              </a:r>
            </a:p>
          </p:txBody>
        </p:sp>
        <p:sp>
          <p:nvSpPr>
            <p:cNvPr id="47" name="テキスト ボックス 46">
              <a:extLst>
                <a:ext uri="{FF2B5EF4-FFF2-40B4-BE49-F238E27FC236}">
                  <a16:creationId xmlns:a16="http://schemas.microsoft.com/office/drawing/2014/main" id="{199CFAF0-FCE5-48EE-AA50-391DB2097C89}"/>
                </a:ext>
              </a:extLst>
            </p:cNvPr>
            <p:cNvSpPr txBox="1"/>
            <p:nvPr/>
          </p:nvSpPr>
          <p:spPr>
            <a:xfrm>
              <a:off x="6426120" y="2357556"/>
              <a:ext cx="1238303" cy="271597"/>
            </a:xfrm>
            <a:prstGeom prst="rect">
              <a:avLst/>
            </a:prstGeom>
            <a:noFill/>
          </p:spPr>
          <p:txBody>
            <a:bodyPr wrap="square" rtlCol="0">
              <a:spAutoFit/>
            </a:bodyPr>
            <a:lstStyle/>
            <a:p>
              <a:pPr algn="ct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見える化システム</a:t>
              </a:r>
            </a:p>
          </p:txBody>
        </p:sp>
      </p:gr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pPr/>
              <a:t>0</a:t>
            </a:fld>
            <a:endParaRPr kumimoji="1" lang="ja-JP" altLang="en-US"/>
          </a:p>
        </p:txBody>
      </p:sp>
    </p:spTree>
    <p:extLst>
      <p:ext uri="{BB962C8B-B14F-4D97-AF65-F5344CB8AC3E}">
        <p14:creationId xmlns:p14="http://schemas.microsoft.com/office/powerpoint/2010/main" val="224601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27382"/>
            <a:ext cx="9906000" cy="35220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defTabSz="914395"/>
            <a:r>
              <a:rPr lang="ja-JP" altLang="en-US" sz="2000" b="1" dirty="0" smtClean="0">
                <a:solidFill>
                  <a:prstClr val="white"/>
                </a:solidFill>
                <a:latin typeface="HG丸ｺﾞｼｯｸM-PRO" pitchFamily="50" charset="-128"/>
                <a:ea typeface="HG丸ｺﾞｼｯｸM-PRO" pitchFamily="50" charset="-128"/>
              </a:rPr>
              <a:t>第７期→第８期の調査項目の変更①</a:t>
            </a:r>
            <a:endParaRPr lang="en-US" altLang="ja-JP" sz="2000" b="1" dirty="0" smtClean="0">
              <a:solidFill>
                <a:prstClr val="white"/>
              </a:solidFill>
              <a:latin typeface="HG丸ｺﾞｼｯｸM-PRO" pitchFamily="50" charset="-128"/>
              <a:ea typeface="HG丸ｺﾞｼｯｸM-PRO" pitchFamily="50" charset="-128"/>
            </a:endParaRPr>
          </a:p>
        </p:txBody>
      </p:sp>
      <p:pic>
        <p:nvPicPr>
          <p:cNvPr id="10" name="図 9"/>
          <p:cNvPicPr>
            <a:picLocks noChangeAspect="1"/>
          </p:cNvPicPr>
          <p:nvPr/>
        </p:nvPicPr>
        <p:blipFill>
          <a:blip r:embed="rId2"/>
          <a:stretch>
            <a:fillRect/>
          </a:stretch>
        </p:blipFill>
        <p:spPr>
          <a:xfrm>
            <a:off x="113786" y="1045485"/>
            <a:ext cx="4401061" cy="4878071"/>
          </a:xfrm>
          <a:prstGeom prst="rect">
            <a:avLst/>
          </a:prstGeom>
        </p:spPr>
      </p:pic>
      <p:sp>
        <p:nvSpPr>
          <p:cNvPr id="11" name="右矢印 10"/>
          <p:cNvSpPr/>
          <p:nvPr/>
        </p:nvSpPr>
        <p:spPr>
          <a:xfrm>
            <a:off x="4584348" y="3200400"/>
            <a:ext cx="280098" cy="1085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9182099" y="3484521"/>
            <a:ext cx="600075" cy="276999"/>
          </a:xfrm>
          <a:prstGeom prst="rect">
            <a:avLst/>
          </a:prstGeom>
          <a:noFill/>
        </p:spPr>
        <p:txBody>
          <a:bodyPr wrap="square" rtlCol="0">
            <a:spAutoFit/>
          </a:bodyPr>
          <a:lstStyle/>
          <a:p>
            <a:r>
              <a:rPr kumimoji="1" lang="ja-JP" altLang="en-US" sz="1200" b="1" dirty="0" smtClean="0">
                <a:solidFill>
                  <a:srgbClr val="0066CC"/>
                </a:solidFill>
              </a:rPr>
              <a:t>追加</a:t>
            </a:r>
            <a:endParaRPr kumimoji="1" lang="ja-JP" altLang="en-US" sz="1200" b="1" dirty="0">
              <a:solidFill>
                <a:srgbClr val="0066CC"/>
              </a:solidFill>
            </a:endParaRPr>
          </a:p>
        </p:txBody>
      </p:sp>
      <p:sp>
        <p:nvSpPr>
          <p:cNvPr id="18" name="テキスト ボックス 17"/>
          <p:cNvSpPr txBox="1"/>
          <p:nvPr/>
        </p:nvSpPr>
        <p:spPr>
          <a:xfrm>
            <a:off x="9198326" y="4379774"/>
            <a:ext cx="800101" cy="461665"/>
          </a:xfrm>
          <a:prstGeom prst="rect">
            <a:avLst/>
          </a:prstGeom>
          <a:noFill/>
        </p:spPr>
        <p:txBody>
          <a:bodyPr wrap="square" rtlCol="0">
            <a:spAutoFit/>
          </a:bodyPr>
          <a:lstStyle/>
          <a:p>
            <a:r>
              <a:rPr kumimoji="1" lang="ja-JP" altLang="en-US" sz="1200" b="1" dirty="0" smtClean="0">
                <a:solidFill>
                  <a:srgbClr val="0066CC"/>
                </a:solidFill>
              </a:rPr>
              <a:t>ｵﾌﾟｼｮﾝ</a:t>
            </a:r>
            <a:endParaRPr kumimoji="1" lang="en-US" altLang="ja-JP" sz="1200" b="1" dirty="0" smtClean="0">
              <a:solidFill>
                <a:srgbClr val="0066CC"/>
              </a:solidFill>
            </a:endParaRPr>
          </a:p>
          <a:p>
            <a:r>
              <a:rPr kumimoji="1" lang="ja-JP" altLang="en-US" sz="1200" b="1" dirty="0" smtClean="0">
                <a:solidFill>
                  <a:srgbClr val="0066CC"/>
                </a:solidFill>
              </a:rPr>
              <a:t>→必須</a:t>
            </a:r>
            <a:endParaRPr kumimoji="1" lang="ja-JP" altLang="en-US" sz="1200" b="1" dirty="0">
              <a:solidFill>
                <a:srgbClr val="0066CC"/>
              </a:solidFill>
            </a:endParaRPr>
          </a:p>
        </p:txBody>
      </p:sp>
      <p:sp>
        <p:nvSpPr>
          <p:cNvPr id="19" name="テキスト ボックス 18"/>
          <p:cNvSpPr txBox="1"/>
          <p:nvPr/>
        </p:nvSpPr>
        <p:spPr>
          <a:xfrm>
            <a:off x="9182099" y="5503063"/>
            <a:ext cx="695325" cy="461665"/>
          </a:xfrm>
          <a:prstGeom prst="rect">
            <a:avLst/>
          </a:prstGeom>
          <a:noFill/>
        </p:spPr>
        <p:txBody>
          <a:bodyPr wrap="square" rtlCol="0">
            <a:spAutoFit/>
          </a:bodyPr>
          <a:lstStyle/>
          <a:p>
            <a:r>
              <a:rPr kumimoji="1" lang="ja-JP" altLang="en-US" sz="1200" b="1" dirty="0" smtClean="0">
                <a:solidFill>
                  <a:srgbClr val="0066CC"/>
                </a:solidFill>
              </a:rPr>
              <a:t>選択肢</a:t>
            </a:r>
            <a:endParaRPr kumimoji="1" lang="en-US" altLang="ja-JP" sz="1200" b="1" dirty="0" smtClean="0">
              <a:solidFill>
                <a:srgbClr val="0066CC"/>
              </a:solidFill>
            </a:endParaRPr>
          </a:p>
          <a:p>
            <a:r>
              <a:rPr kumimoji="1" lang="ja-JP" altLang="en-US" sz="1200" b="1" dirty="0" smtClean="0">
                <a:solidFill>
                  <a:srgbClr val="0066CC"/>
                </a:solidFill>
              </a:rPr>
              <a:t>追加</a:t>
            </a:r>
            <a:endParaRPr kumimoji="1" lang="ja-JP" altLang="en-US" sz="1200" b="1" dirty="0">
              <a:solidFill>
                <a:srgbClr val="0066CC"/>
              </a:solidFill>
            </a:endParaRPr>
          </a:p>
        </p:txBody>
      </p:sp>
      <p:sp>
        <p:nvSpPr>
          <p:cNvPr id="20" name="テキスト ボックス 19"/>
          <p:cNvSpPr txBox="1"/>
          <p:nvPr/>
        </p:nvSpPr>
        <p:spPr>
          <a:xfrm>
            <a:off x="9201149" y="6293638"/>
            <a:ext cx="695325" cy="461665"/>
          </a:xfrm>
          <a:prstGeom prst="rect">
            <a:avLst/>
          </a:prstGeom>
          <a:noFill/>
        </p:spPr>
        <p:txBody>
          <a:bodyPr wrap="square" rtlCol="0">
            <a:spAutoFit/>
          </a:bodyPr>
          <a:lstStyle/>
          <a:p>
            <a:r>
              <a:rPr kumimoji="1" lang="ja-JP" altLang="en-US" sz="1200" b="1" dirty="0" smtClean="0">
                <a:solidFill>
                  <a:srgbClr val="0066CC"/>
                </a:solidFill>
              </a:rPr>
              <a:t>選択肢</a:t>
            </a:r>
            <a:endParaRPr kumimoji="1" lang="en-US" altLang="ja-JP" sz="1200" b="1" dirty="0" smtClean="0">
              <a:solidFill>
                <a:srgbClr val="0066CC"/>
              </a:solidFill>
            </a:endParaRPr>
          </a:p>
          <a:p>
            <a:r>
              <a:rPr kumimoji="1" lang="ja-JP" altLang="en-US" sz="1200" b="1" dirty="0" smtClean="0">
                <a:solidFill>
                  <a:srgbClr val="0066CC"/>
                </a:solidFill>
              </a:rPr>
              <a:t>追加</a:t>
            </a:r>
            <a:endParaRPr kumimoji="1" lang="ja-JP" altLang="en-US" sz="1200" b="1" dirty="0">
              <a:solidFill>
                <a:srgbClr val="0066CC"/>
              </a:solidFill>
            </a:endParaRPr>
          </a:p>
        </p:txBody>
      </p:sp>
      <p:sp>
        <p:nvSpPr>
          <p:cNvPr id="21" name="テキスト ボックス 20"/>
          <p:cNvSpPr txBox="1"/>
          <p:nvPr/>
        </p:nvSpPr>
        <p:spPr>
          <a:xfrm>
            <a:off x="47116" y="366216"/>
            <a:ext cx="9649334" cy="584775"/>
          </a:xfrm>
          <a:prstGeom prst="rect">
            <a:avLst/>
          </a:prstGeom>
          <a:solidFill>
            <a:schemeClr val="accent6">
              <a:lumMod val="20000"/>
              <a:lumOff val="80000"/>
              <a:alpha val="49000"/>
            </a:schemeClr>
          </a:solidFill>
          <a:ln>
            <a:solidFill>
              <a:schemeClr val="accent1"/>
            </a:solidFill>
          </a:ln>
        </p:spPr>
        <p:txBody>
          <a:bodyPr wrap="square" rtlCol="0">
            <a:spAutoFit/>
          </a:bodyPr>
          <a:lstStyle/>
          <a:p>
            <a:r>
              <a:rPr lang="ja-JP" altLang="en-US" sz="1600" dirty="0" smtClean="0"/>
              <a:t>　一般介護予防事業等の推進方策に関する検討会での検討を勘案し、</a:t>
            </a:r>
            <a:r>
              <a:rPr lang="ja-JP" altLang="ja-JP" sz="1600" dirty="0" smtClean="0"/>
              <a:t>社会</a:t>
            </a:r>
            <a:r>
              <a:rPr lang="ja-JP" altLang="ja-JP" sz="1600" dirty="0"/>
              <a:t>参加の状況を幅広く確認することを</a:t>
            </a:r>
            <a:r>
              <a:rPr lang="ja-JP" altLang="ja-JP" sz="1600" dirty="0" smtClean="0"/>
              <a:t>目的</a:t>
            </a:r>
            <a:r>
              <a:rPr lang="ja-JP" altLang="en-US" sz="1600" dirty="0" smtClean="0"/>
              <a:t>として、調査項目の追加等したうえで調査を実施する。</a:t>
            </a:r>
            <a:endParaRPr kumimoji="1" lang="ja-JP" altLang="en-US" sz="1600"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pPr/>
              <a:t>1</a:t>
            </a:fld>
            <a:endParaRPr kumimoji="1" lang="ja-JP" altLang="en-US"/>
          </a:p>
        </p:txBody>
      </p:sp>
      <p:pic>
        <p:nvPicPr>
          <p:cNvPr id="23" name="図 22"/>
          <p:cNvPicPr>
            <a:picLocks noChangeAspect="1"/>
          </p:cNvPicPr>
          <p:nvPr/>
        </p:nvPicPr>
        <p:blipFill>
          <a:blip r:embed="rId3"/>
          <a:stretch>
            <a:fillRect/>
          </a:stretch>
        </p:blipFill>
        <p:spPr>
          <a:xfrm>
            <a:off x="4950174" y="985025"/>
            <a:ext cx="4162424" cy="5676033"/>
          </a:xfrm>
          <a:prstGeom prst="rect">
            <a:avLst/>
          </a:prstGeom>
        </p:spPr>
      </p:pic>
      <p:sp>
        <p:nvSpPr>
          <p:cNvPr id="12" name="角丸四角形 11"/>
          <p:cNvSpPr/>
          <p:nvPr/>
        </p:nvSpPr>
        <p:spPr>
          <a:xfrm>
            <a:off x="4916836" y="3121768"/>
            <a:ext cx="4229100" cy="113347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4910413" y="4292607"/>
            <a:ext cx="4229100" cy="70469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8093074" y="5540427"/>
            <a:ext cx="1089025" cy="20986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角丸四角形 14"/>
          <p:cNvSpPr/>
          <p:nvPr/>
        </p:nvSpPr>
        <p:spPr>
          <a:xfrm>
            <a:off x="8067848" y="6373373"/>
            <a:ext cx="1089025" cy="20986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27093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27382"/>
            <a:ext cx="9906000" cy="35220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defTabSz="914395"/>
            <a:r>
              <a:rPr lang="ja-JP" altLang="en-US" sz="2000" b="1" dirty="0" smtClean="0">
                <a:solidFill>
                  <a:prstClr val="white"/>
                </a:solidFill>
                <a:latin typeface="HG丸ｺﾞｼｯｸM-PRO" pitchFamily="50" charset="-128"/>
                <a:ea typeface="HG丸ｺﾞｼｯｸM-PRO" pitchFamily="50" charset="-128"/>
              </a:rPr>
              <a:t>第７期→第８期の調査項目</a:t>
            </a:r>
            <a:r>
              <a:rPr lang="ja-JP" altLang="en-US" sz="2000" b="1" smtClean="0">
                <a:solidFill>
                  <a:prstClr val="white"/>
                </a:solidFill>
                <a:latin typeface="HG丸ｺﾞｼｯｸM-PRO" pitchFamily="50" charset="-128"/>
                <a:ea typeface="HG丸ｺﾞｼｯｸM-PRO" pitchFamily="50" charset="-128"/>
              </a:rPr>
              <a:t>の変更②</a:t>
            </a:r>
            <a:endParaRPr lang="en-US" altLang="ja-JP" sz="2000" b="1" dirty="0" smtClean="0">
              <a:solidFill>
                <a:prstClr val="white"/>
              </a:solidFill>
              <a:latin typeface="HG丸ｺﾞｼｯｸM-PRO" pitchFamily="50" charset="-128"/>
              <a:ea typeface="HG丸ｺﾞｼｯｸM-PRO" pitchFamily="50" charset="-128"/>
            </a:endParaRPr>
          </a:p>
        </p:txBody>
      </p:sp>
      <p:sp>
        <p:nvSpPr>
          <p:cNvPr id="21" name="テキスト ボックス 20"/>
          <p:cNvSpPr txBox="1"/>
          <p:nvPr/>
        </p:nvSpPr>
        <p:spPr>
          <a:xfrm>
            <a:off x="47116" y="366216"/>
            <a:ext cx="9649334" cy="830997"/>
          </a:xfrm>
          <a:prstGeom prst="rect">
            <a:avLst/>
          </a:prstGeom>
          <a:solidFill>
            <a:schemeClr val="accent6">
              <a:lumMod val="20000"/>
              <a:lumOff val="80000"/>
              <a:alpha val="49000"/>
            </a:schemeClr>
          </a:solidFill>
          <a:ln>
            <a:solidFill>
              <a:schemeClr val="accent1"/>
            </a:solidFill>
          </a:ln>
        </p:spPr>
        <p:txBody>
          <a:bodyPr wrap="square" rtlCol="0">
            <a:spAutoFit/>
          </a:bodyPr>
          <a:lstStyle/>
          <a:p>
            <a:r>
              <a:rPr lang="ja-JP" altLang="en-US" sz="1600" dirty="0" smtClean="0"/>
              <a:t>　「認知症施策推進大綱」（令和元年６月</a:t>
            </a:r>
            <a:r>
              <a:rPr lang="en-US" altLang="ja-JP" sz="1600" dirty="0" smtClean="0"/>
              <a:t>18</a:t>
            </a:r>
            <a:r>
              <a:rPr lang="ja-JP" altLang="en-US" sz="1600" dirty="0" smtClean="0"/>
              <a:t>日認知症施策推進関係閣僚会議決定）において</a:t>
            </a:r>
            <a:r>
              <a:rPr lang="ja-JP" altLang="ja-JP" sz="1600" dirty="0" smtClean="0"/>
              <a:t>「</a:t>
            </a:r>
            <a:r>
              <a:rPr lang="ja-JP" altLang="ja-JP" sz="1600" dirty="0"/>
              <a:t>認知症の相談窓口について、関係者の認知度２割増加、住民の認知度１割増加</a:t>
            </a:r>
            <a:r>
              <a:rPr lang="ja-JP" altLang="ja-JP" sz="1600" dirty="0" smtClean="0"/>
              <a:t>」</a:t>
            </a:r>
            <a:r>
              <a:rPr lang="ja-JP" altLang="en-US" sz="1600" dirty="0" smtClean="0"/>
              <a:t>が</a:t>
            </a:r>
            <a:r>
              <a:rPr lang="en-US" altLang="ja-JP" sz="1600" dirty="0" smtClean="0"/>
              <a:t>KPI</a:t>
            </a:r>
            <a:r>
              <a:rPr lang="ja-JP" altLang="en-US" sz="1600" dirty="0" smtClean="0"/>
              <a:t>として設定された。その達成状況を定期的に把握するため、ニーズ調査する機会を活用して、認知症に関する相談窓口の認知度を調査することとした。</a:t>
            </a:r>
            <a:endParaRPr lang="ja-JP" altLang="en-US" sz="1600" dirty="0"/>
          </a:p>
        </p:txBody>
      </p:sp>
      <p:sp>
        <p:nvSpPr>
          <p:cNvPr id="9" name="テキスト ボックス 8"/>
          <p:cNvSpPr txBox="1"/>
          <p:nvPr/>
        </p:nvSpPr>
        <p:spPr>
          <a:xfrm>
            <a:off x="1582615" y="3411366"/>
            <a:ext cx="1714500" cy="646331"/>
          </a:xfrm>
          <a:prstGeom prst="rect">
            <a:avLst/>
          </a:prstGeom>
          <a:noFill/>
        </p:spPr>
        <p:txBody>
          <a:bodyPr wrap="square" rtlCol="0">
            <a:spAutoFit/>
          </a:bodyPr>
          <a:lstStyle/>
          <a:p>
            <a:pPr algn="ctr"/>
            <a:r>
              <a:rPr kumimoji="1" lang="ja-JP" altLang="en-US" sz="3600" dirty="0" smtClean="0">
                <a:solidFill>
                  <a:srgbClr val="0070C0"/>
                </a:solidFill>
              </a:rPr>
              <a:t>（新設）</a:t>
            </a:r>
            <a:endParaRPr kumimoji="1" lang="ja-JP" altLang="en-US" sz="3600" dirty="0">
              <a:solidFill>
                <a:srgbClr val="0070C0"/>
              </a:solidFill>
            </a:endParaRPr>
          </a:p>
        </p:txBody>
      </p:sp>
      <p:sp>
        <p:nvSpPr>
          <p:cNvPr id="11" name="右矢印 10"/>
          <p:cNvSpPr/>
          <p:nvPr/>
        </p:nvSpPr>
        <p:spPr>
          <a:xfrm>
            <a:off x="4197409" y="3191606"/>
            <a:ext cx="280098" cy="1085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図 4"/>
          <p:cNvPicPr>
            <a:picLocks noChangeAspect="1"/>
          </p:cNvPicPr>
          <p:nvPr/>
        </p:nvPicPr>
        <p:blipFill>
          <a:blip r:embed="rId2"/>
          <a:stretch>
            <a:fillRect/>
          </a:stretch>
        </p:blipFill>
        <p:spPr>
          <a:xfrm>
            <a:off x="4862198" y="2805668"/>
            <a:ext cx="4834252" cy="2196239"/>
          </a:xfrm>
          <a:prstGeom prst="rect">
            <a:avLst/>
          </a:prstGeom>
        </p:spPr>
      </p:pic>
      <p:cxnSp>
        <p:nvCxnSpPr>
          <p:cNvPr id="7" name="直線コネクタ 6"/>
          <p:cNvCxnSpPr/>
          <p:nvPr/>
        </p:nvCxnSpPr>
        <p:spPr>
          <a:xfrm>
            <a:off x="9696450" y="2805668"/>
            <a:ext cx="0" cy="2028882"/>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pPr/>
              <a:t>2</a:t>
            </a:fld>
            <a:endParaRPr kumimoji="1" lang="ja-JP" altLang="en-US"/>
          </a:p>
        </p:txBody>
      </p:sp>
    </p:spTree>
    <p:extLst>
      <p:ext uri="{BB962C8B-B14F-4D97-AF65-F5344CB8AC3E}">
        <p14:creationId xmlns:p14="http://schemas.microsoft.com/office/powerpoint/2010/main" val="1001742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01_A4J">
  <a:themeElements>
    <a:clrScheme name="MRI_color">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1_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spDef>
    <a:lnDef>
      <a:spPr bwMode="auto">
        <a:solidFill>
          <a:schemeClr val="bg1"/>
        </a:solidFill>
        <a:ln w="9525"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1_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1_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01_A4J">
  <a:themeElements>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fontScheme name="1_B-01_A4J">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ctr" anchorCtr="0" compatLnSpc="1">
        <a:prstTxWarp prst="textNoShape">
          <a:avLst/>
        </a:prstTxWarp>
      </a:bodyPr>
      <a:lstStyle>
        <a:defPPr marL="0" marR="0" indent="0" algn="ctr" defTabSz="914400" rtl="0" eaLnBrk="1" fontAlgn="b" latinLnBrk="0" hangingPunct="1">
          <a:lnSpc>
            <a:spcPct val="100000"/>
          </a:lnSpc>
          <a:spcBef>
            <a:spcPct val="0"/>
          </a:spcBef>
          <a:spcAft>
            <a:spcPct val="0"/>
          </a:spcAft>
          <a:buClrTx/>
          <a:buSzTx/>
          <a:buFont typeface="Wingdings" pitchFamily="2" charset="2"/>
          <a:buNone/>
          <a:tabLst/>
          <a:defRPr kumimoji="1" lang="ja-JP" altLang="en-US" sz="1400" b="0"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lnDef>
  </a:objectDefaults>
  <a:extraClrSchemeLst>
    <a:extraClrScheme>
      <a:clrScheme name="1_B-01_A4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01_A4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01_A4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01_A4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01_A4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01_A4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01_A4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01_A4J 8">
        <a:dk1>
          <a:srgbClr val="000000"/>
        </a:dk1>
        <a:lt1>
          <a:srgbClr val="FFFFFF"/>
        </a:lt1>
        <a:dk2>
          <a:srgbClr val="4A6F82"/>
        </a:dk2>
        <a:lt2>
          <a:srgbClr val="808080"/>
        </a:lt2>
        <a:accent1>
          <a:srgbClr val="CCECFF"/>
        </a:accent1>
        <a:accent2>
          <a:srgbClr val="3333CC"/>
        </a:accent2>
        <a:accent3>
          <a:srgbClr val="FFFFFF"/>
        </a:accent3>
        <a:accent4>
          <a:srgbClr val="000000"/>
        </a:accent4>
        <a:accent5>
          <a:srgbClr val="E2F4FF"/>
        </a:accent5>
        <a:accent6>
          <a:srgbClr val="2D2DB9"/>
        </a:accent6>
        <a:hlink>
          <a:srgbClr val="CCCCFF"/>
        </a:hlink>
        <a:folHlink>
          <a:srgbClr val="EFE0DD"/>
        </a:folHlink>
      </a:clrScheme>
      <a:clrMap bg1="lt1" tx1="dk1" bg2="lt2" tx2="dk2" accent1="accent1" accent2="accent2" accent3="accent3" accent4="accent4" accent5="accent5" accent6="accent6" hlink="hlink" folHlink="folHlink"/>
    </a:extraClrScheme>
    <a:extraClrScheme>
      <a:clrScheme name="1_B-01_A4J 9">
        <a:dk1>
          <a:srgbClr val="000000"/>
        </a:dk1>
        <a:lt1>
          <a:srgbClr val="FFFFFF"/>
        </a:lt1>
        <a:dk2>
          <a:srgbClr val="4A6F82"/>
        </a:dk2>
        <a:lt2>
          <a:srgbClr val="808080"/>
        </a:lt2>
        <a:accent1>
          <a:srgbClr val="CCECFF"/>
        </a:accent1>
        <a:accent2>
          <a:srgbClr val="3535CB"/>
        </a:accent2>
        <a:accent3>
          <a:srgbClr val="FFFFFF"/>
        </a:accent3>
        <a:accent4>
          <a:srgbClr val="000000"/>
        </a:accent4>
        <a:accent5>
          <a:srgbClr val="E2F4FF"/>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0">
        <a:dk1>
          <a:srgbClr val="000000"/>
        </a:dk1>
        <a:lt1>
          <a:srgbClr val="FFFFFF"/>
        </a:lt1>
        <a:dk2>
          <a:srgbClr val="4A6F82"/>
        </a:dk2>
        <a:lt2>
          <a:srgbClr val="808080"/>
        </a:lt2>
        <a:accent1>
          <a:srgbClr val="D7EAF5"/>
        </a:accent1>
        <a:accent2>
          <a:srgbClr val="3535CB"/>
        </a:accent2>
        <a:accent3>
          <a:srgbClr val="FFFFFF"/>
        </a:accent3>
        <a:accent4>
          <a:srgbClr val="000000"/>
        </a:accent4>
        <a:accent5>
          <a:srgbClr val="E8F3F9"/>
        </a:accent5>
        <a:accent6>
          <a:srgbClr val="2F2FB8"/>
        </a:accent6>
        <a:hlink>
          <a:srgbClr val="D7D7F5"/>
        </a:hlink>
        <a:folHlink>
          <a:srgbClr val="F5DCD7"/>
        </a:folHlink>
      </a:clrScheme>
      <a:clrMap bg1="lt1" tx1="dk1" bg2="lt2" tx2="dk2" accent1="accent1" accent2="accent2" accent3="accent3" accent4="accent4" accent5="accent5" accent6="accent6" hlink="hlink" folHlink="folHlink"/>
    </a:extraClrScheme>
    <a:extraClrScheme>
      <a:clrScheme name="1_B-01_A4J 11">
        <a:dk1>
          <a:srgbClr val="000000"/>
        </a:dk1>
        <a:lt1>
          <a:srgbClr val="FFFFFF"/>
        </a:lt1>
        <a:dk2>
          <a:srgbClr val="000000"/>
        </a:dk2>
        <a:lt2>
          <a:srgbClr val="ACACAC"/>
        </a:lt2>
        <a:accent1>
          <a:srgbClr val="D3DCE8"/>
        </a:accent1>
        <a:accent2>
          <a:srgbClr val="3E5E84"/>
        </a:accent2>
        <a:accent3>
          <a:srgbClr val="FFFFFF"/>
        </a:accent3>
        <a:accent4>
          <a:srgbClr val="000000"/>
        </a:accent4>
        <a:accent5>
          <a:srgbClr val="E6EBF2"/>
        </a:accent5>
        <a:accent6>
          <a:srgbClr val="375477"/>
        </a:accent6>
        <a:hlink>
          <a:srgbClr val="E4BB46"/>
        </a:hlink>
        <a:folHlink>
          <a:srgbClr val="D2E8BD"/>
        </a:folHlink>
      </a:clrScheme>
      <a:clrMap bg1="lt1" tx1="dk1" bg2="lt2" tx2="dk2" accent1="accent1" accent2="accent2" accent3="accent3" accent4="accent4" accent5="accent5" accent6="accent6" hlink="hlink" folHlink="folHlink"/>
    </a:extraClrScheme>
    <a:extraClrScheme>
      <a:clrScheme name="1_B-01_A4J 12">
        <a:dk1>
          <a:srgbClr val="000000"/>
        </a:dk1>
        <a:lt1>
          <a:srgbClr val="FFFFFF"/>
        </a:lt1>
        <a:dk2>
          <a:srgbClr val="000000"/>
        </a:dk2>
        <a:lt2>
          <a:srgbClr val="ACACAC"/>
        </a:lt2>
        <a:accent1>
          <a:srgbClr val="D3DCE8"/>
        </a:accent1>
        <a:accent2>
          <a:srgbClr val="E4BB46"/>
        </a:accent2>
        <a:accent3>
          <a:srgbClr val="FFFFFF"/>
        </a:accent3>
        <a:accent4>
          <a:srgbClr val="000000"/>
        </a:accent4>
        <a:accent5>
          <a:srgbClr val="E6EBF2"/>
        </a:accent5>
        <a:accent6>
          <a:srgbClr val="CFA93F"/>
        </a:accent6>
        <a:hlink>
          <a:srgbClr val="3E5E84"/>
        </a:hlink>
        <a:folHlink>
          <a:srgbClr val="D2E8BD"/>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77BEEC-B1AD-483A-A5EE-AC54E9536F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FF5E935F-A46C-4F39-80B8-2E89043A1F49}">
  <ds:schemaRefs>
    <ds:schemaRef ds:uri="http://schemas.openxmlformats.org/package/2006/metadata/core-properties"/>
    <ds:schemaRef ds:uri="http://purl.org/dc/terms/"/>
    <ds:schemaRef ds:uri="http://purl.org/dc/elements/1.1/"/>
    <ds:schemaRef ds:uri="http://www.w3.org/XML/1998/namespace"/>
    <ds:schemaRef ds:uri="8B97BE19-CDDD-400E-817A-CFDD13F7EC12"/>
    <ds:schemaRef ds:uri="http://schemas.microsoft.com/office/2006/documentManagement/types"/>
    <ds:schemaRef ds:uri="http://purl.org/dc/dcmitype/"/>
    <ds:schemaRef ds:uri="fb02c745-2821-438e-a9f3-36f365a5b5fa"/>
    <ds:schemaRef ds:uri="http://schemas.microsoft.com/office/2006/metadata/properties"/>
  </ds:schemaRefs>
</ds:datastoreItem>
</file>

<file path=customXml/itemProps3.xml><?xml version="1.0" encoding="utf-8"?>
<ds:datastoreItem xmlns:ds="http://schemas.openxmlformats.org/officeDocument/2006/customXml" ds:itemID="{16269A04-9E5F-4AAE-984A-AAEB940A12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314</TotalTime>
  <Words>552</Words>
  <Application>Microsoft Office PowerPoint</Application>
  <PresentationFormat>A4 210 x 297 mm</PresentationFormat>
  <Paragraphs>84</Paragraphs>
  <Slides>3</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3</vt:i4>
      </vt:variant>
      <vt:variant>
        <vt:lpstr>スライド タイトル</vt:lpstr>
      </vt:variant>
      <vt:variant>
        <vt:i4>3</vt:i4>
      </vt:variant>
    </vt:vector>
  </HeadingPairs>
  <TitlesOfParts>
    <vt:vector size="13" baseType="lpstr">
      <vt:lpstr>HG丸ｺﾞｼｯｸM-PRO</vt:lpstr>
      <vt:lpstr>Meiryo UI</vt:lpstr>
      <vt:lpstr>ＭＳ Ｐゴシック</vt:lpstr>
      <vt:lpstr>メイリオ</vt:lpstr>
      <vt:lpstr>Arial</vt:lpstr>
      <vt:lpstr>Calibri</vt:lpstr>
      <vt:lpstr>Wingdings</vt:lpstr>
      <vt:lpstr>Office テーマ</vt:lpstr>
      <vt:lpstr>1_B-01_A4J</vt:lpstr>
      <vt:lpstr>2_B-01_A4J</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佐藤 寛大(satou-tomohiro)</dc:creator>
  <cp:lastModifiedBy>佐藤 清和(satou-kiyokazu)</cp:lastModifiedBy>
  <cp:revision>35</cp:revision>
  <cp:lastPrinted>2019-10-17T06:27:55Z</cp:lastPrinted>
  <dcterms:modified xsi:type="dcterms:W3CDTF">2019-11-06T01:44:59Z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0x0101002DA299AC048A4B8EA9C1D19079C1A32200E51782DD9E454B418BFB6267553A9CD4</vt:lpwstr>
  </property>
</Properties>
</file>