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7"/>
  </p:notesMasterIdLst>
  <p:handoutMasterIdLst>
    <p:handoutMasterId r:id="rId8"/>
  </p:handoutMasterIdLst>
  <p:sldIdLst>
    <p:sldId id="1409" r:id="rId5"/>
    <p:sldId id="1410" r:id="rId6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036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074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108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14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181" algn="l" defTabSz="914074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2222" algn="l" defTabSz="914074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199254" algn="l" defTabSz="914074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6289" algn="l" defTabSz="914074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C5"/>
    <a:srgbClr val="DBEEF4"/>
    <a:srgbClr val="DCE6F2"/>
    <a:srgbClr val="FFFF99"/>
    <a:srgbClr val="C1FFFF"/>
    <a:srgbClr val="434343"/>
    <a:srgbClr val="4F4F4F"/>
    <a:srgbClr val="646464"/>
    <a:srgbClr val="99FF99"/>
    <a:srgbClr val="000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03" autoAdjust="0"/>
    <p:restoredTop sz="94521" autoAdjust="0"/>
  </p:normalViewPr>
  <p:slideViewPr>
    <p:cSldViewPr>
      <p:cViewPr varScale="1">
        <p:scale>
          <a:sx n="115" d="100"/>
          <a:sy n="115" d="100"/>
        </p:scale>
        <p:origin x="912" y="102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3076860" cy="511649"/>
          </a:xfrm>
          <a:prstGeom prst="rect">
            <a:avLst/>
          </a:prstGeom>
        </p:spPr>
        <p:txBody>
          <a:bodyPr vert="horz" lIns="94624" tIns="47312" rIns="94624" bIns="47312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0796" y="0"/>
            <a:ext cx="3076860" cy="511649"/>
          </a:xfrm>
          <a:prstGeom prst="rect">
            <a:avLst/>
          </a:prstGeom>
        </p:spPr>
        <p:txBody>
          <a:bodyPr vert="horz" lIns="94624" tIns="47312" rIns="94624" bIns="47312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023D08-F40B-4F11-87F4-88F3071791B2}" type="datetimeFigureOut">
              <a:rPr lang="ja-JP" altLang="en-US"/>
              <a:pPr>
                <a:defRPr/>
              </a:pPr>
              <a:t>2020/2/27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1" y="9721352"/>
            <a:ext cx="3076860" cy="511648"/>
          </a:xfrm>
          <a:prstGeom prst="rect">
            <a:avLst/>
          </a:prstGeom>
        </p:spPr>
        <p:txBody>
          <a:bodyPr vert="horz" lIns="94624" tIns="47312" rIns="94624" bIns="47312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0796" y="9721352"/>
            <a:ext cx="3076860" cy="511648"/>
          </a:xfrm>
          <a:prstGeom prst="rect">
            <a:avLst/>
          </a:prstGeom>
        </p:spPr>
        <p:txBody>
          <a:bodyPr vert="horz" lIns="94624" tIns="47312" rIns="94624" bIns="47312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ED380D1-1732-46F0-95C0-C96A0AD1FE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1899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75204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6" tIns="47463" rIns="94926" bIns="47463" numCol="1" anchor="t" anchorCtr="0" compatLnSpc="1">
            <a:prstTxWarp prst="textNoShape">
              <a:avLst/>
            </a:prstTxWarp>
          </a:bodyPr>
          <a:lstStyle>
            <a:lvl1pPr defTabSz="949526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50" y="0"/>
            <a:ext cx="3075203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6" tIns="47463" rIns="94926" bIns="47463" numCol="1" anchor="t" anchorCtr="0" compatLnSpc="1">
            <a:prstTxWarp prst="textNoShape">
              <a:avLst/>
            </a:prstTxWarp>
          </a:bodyPr>
          <a:lstStyle>
            <a:lvl1pPr algn="r" defTabSz="949526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513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40" y="4861486"/>
            <a:ext cx="5678445" cy="46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6" tIns="47463" rIns="94926" bIns="474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1352"/>
            <a:ext cx="3075204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6" tIns="47463" rIns="94926" bIns="47463" numCol="1" anchor="b" anchorCtr="0" compatLnSpc="1">
            <a:prstTxWarp prst="textNoShape">
              <a:avLst/>
            </a:prstTxWarp>
          </a:bodyPr>
          <a:lstStyle>
            <a:lvl1pPr defTabSz="949526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50" y="9721352"/>
            <a:ext cx="3075203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26" tIns="47463" rIns="94926" bIns="47463" numCol="1" anchor="b" anchorCtr="0" compatLnSpc="1">
            <a:prstTxWarp prst="textNoShape">
              <a:avLst/>
            </a:prstTxWarp>
          </a:bodyPr>
          <a:lstStyle>
            <a:lvl1pPr algn="r" defTabSz="949526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20383E-FBA8-4BC3-9BA5-27668B12A7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6785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03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07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10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14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181" algn="l" defTabSz="9140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222" algn="l" defTabSz="9140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254" algn="l" defTabSz="9140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289" algn="l" defTabSz="91407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7875" y="766763"/>
            <a:ext cx="5545138" cy="3838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D0D03-380A-4002-BBFC-DA2D1F74DEF2}" type="slidenum">
              <a:rPr lang="en-US" altLang="ja-JP" smtClean="0">
                <a:solidFill>
                  <a:prstClr val="black"/>
                </a:solidFill>
              </a:rPr>
              <a:pPr/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3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6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BE1F-FD64-41FC-843F-611B43F34EF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8D7E9-BB4B-4E5B-BBC9-A40AA1227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29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41ED-AC29-4E28-AF98-F42B16979F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31162-6681-4B4C-BFE7-6B8C7EFD18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915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797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90" y="274797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DF58-CAFE-401F-A969-E1A77C41510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4B00-562C-4281-93C9-4CC8E9B7A6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133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E4BB-263B-4D5C-9492-38D30F02857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2EC78-9A3E-4AD3-900F-E016A416AC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228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6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0800-7173-43E4-A2CA-517BB2A4800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233F-A4E8-4A69-A7B7-F640290C26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508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87" y="160021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12" y="160021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9665-8DEF-404F-85E1-AEC0F96511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57A1-6E6B-4CC1-BDF7-2ECB178802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311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6" indent="0">
              <a:buNone/>
              <a:defRPr sz="2000" b="1"/>
            </a:lvl2pPr>
            <a:lvl3pPr marL="914074" indent="0">
              <a:buNone/>
              <a:defRPr sz="1800" b="1"/>
            </a:lvl3pPr>
            <a:lvl4pPr marL="1371108" indent="0">
              <a:buNone/>
              <a:defRPr sz="1600" b="1"/>
            </a:lvl4pPr>
            <a:lvl5pPr marL="1828145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22" indent="0">
              <a:buNone/>
              <a:defRPr sz="1600" b="1"/>
            </a:lvl7pPr>
            <a:lvl8pPr marL="3199254" indent="0">
              <a:buNone/>
              <a:defRPr sz="1600" b="1"/>
            </a:lvl8pPr>
            <a:lvl9pPr marL="36562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6" indent="0">
              <a:buNone/>
              <a:defRPr sz="2000" b="1"/>
            </a:lvl2pPr>
            <a:lvl3pPr marL="914074" indent="0">
              <a:buNone/>
              <a:defRPr sz="1800" b="1"/>
            </a:lvl3pPr>
            <a:lvl4pPr marL="1371108" indent="0">
              <a:buNone/>
              <a:defRPr sz="1600" b="1"/>
            </a:lvl4pPr>
            <a:lvl5pPr marL="1828145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22" indent="0">
              <a:buNone/>
              <a:defRPr sz="1600" b="1"/>
            </a:lvl7pPr>
            <a:lvl8pPr marL="3199254" indent="0">
              <a:buNone/>
              <a:defRPr sz="1600" b="1"/>
            </a:lvl8pPr>
            <a:lvl9pPr marL="36562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EEC88-E9F2-4C87-A781-21E69B3C0F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2EF24-4839-4EAC-9AA2-601055AD98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548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5ED2-13EB-4E73-AA74-4954A854FE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31E4-2214-47E4-BBB5-2E1BC4176D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296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6936B-C3B6-4F09-B0DC-BB8A5ABB1B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A92EE-2AA4-4299-80B4-903D65C49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34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84" y="27320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1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6" indent="0">
              <a:buNone/>
              <a:defRPr sz="1200"/>
            </a:lvl2pPr>
            <a:lvl3pPr marL="914074" indent="0">
              <a:buNone/>
              <a:defRPr sz="1000"/>
            </a:lvl3pPr>
            <a:lvl4pPr marL="1371108" indent="0">
              <a:buNone/>
              <a:defRPr sz="900"/>
            </a:lvl4pPr>
            <a:lvl5pPr marL="1828145" indent="0">
              <a:buNone/>
              <a:defRPr sz="900"/>
            </a:lvl5pPr>
            <a:lvl6pPr marL="2285181" indent="0">
              <a:buNone/>
              <a:defRPr sz="900"/>
            </a:lvl6pPr>
            <a:lvl7pPr marL="2742222" indent="0">
              <a:buNone/>
              <a:defRPr sz="900"/>
            </a:lvl7pPr>
            <a:lvl8pPr marL="3199254" indent="0">
              <a:buNone/>
              <a:defRPr sz="900"/>
            </a:lvl8pPr>
            <a:lvl9pPr marL="36562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56DC5-1C21-4727-ADF1-49460547C95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C5B3-A25F-48C2-81B5-3E0FD3DDF2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037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6" indent="0">
              <a:buNone/>
              <a:defRPr sz="2800"/>
            </a:lvl2pPr>
            <a:lvl3pPr marL="914074" indent="0">
              <a:buNone/>
              <a:defRPr sz="2400"/>
            </a:lvl3pPr>
            <a:lvl4pPr marL="1371108" indent="0">
              <a:buNone/>
              <a:defRPr sz="2000"/>
            </a:lvl4pPr>
            <a:lvl5pPr marL="1828145" indent="0">
              <a:buNone/>
              <a:defRPr sz="2000"/>
            </a:lvl5pPr>
            <a:lvl6pPr marL="2285181" indent="0">
              <a:buNone/>
              <a:defRPr sz="2000"/>
            </a:lvl6pPr>
            <a:lvl7pPr marL="2742222" indent="0">
              <a:buNone/>
              <a:defRPr sz="2000"/>
            </a:lvl7pPr>
            <a:lvl8pPr marL="3199254" indent="0">
              <a:buNone/>
              <a:defRPr sz="2000"/>
            </a:lvl8pPr>
            <a:lvl9pPr marL="36562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6" indent="0">
              <a:buNone/>
              <a:defRPr sz="1200"/>
            </a:lvl2pPr>
            <a:lvl3pPr marL="914074" indent="0">
              <a:buNone/>
              <a:defRPr sz="1000"/>
            </a:lvl3pPr>
            <a:lvl4pPr marL="1371108" indent="0">
              <a:buNone/>
              <a:defRPr sz="900"/>
            </a:lvl4pPr>
            <a:lvl5pPr marL="1828145" indent="0">
              <a:buNone/>
              <a:defRPr sz="900"/>
            </a:lvl5pPr>
            <a:lvl6pPr marL="2285181" indent="0">
              <a:buNone/>
              <a:defRPr sz="900"/>
            </a:lvl6pPr>
            <a:lvl7pPr marL="2742222" indent="0">
              <a:buNone/>
              <a:defRPr sz="900"/>
            </a:lvl7pPr>
            <a:lvl8pPr marL="3199254" indent="0">
              <a:buNone/>
              <a:defRPr sz="900"/>
            </a:lvl8pPr>
            <a:lvl9pPr marL="36562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91DF-BD76-4F97-88EF-F023F52810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6D16-ACBE-4A8D-B681-7C7F2C91FC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493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6" y="160021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7" y="6356446"/>
            <a:ext cx="2311400" cy="365125"/>
          </a:xfrm>
          <a:prstGeom prst="rect">
            <a:avLst/>
          </a:prstGeom>
        </p:spPr>
        <p:txBody>
          <a:bodyPr vert="horz" lIns="91407" tIns="45704" rIns="91407" bIns="4570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69AA7353-84BB-48B0-A376-369E2DAC2CC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2020/2/27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446"/>
            <a:ext cx="3136900" cy="365125"/>
          </a:xfrm>
          <a:prstGeom prst="rect">
            <a:avLst/>
          </a:prstGeom>
        </p:spPr>
        <p:txBody>
          <a:bodyPr vert="horz" lIns="91407" tIns="45704" rIns="91407" bIns="4570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7" y="6356446"/>
            <a:ext cx="23114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706E375-15D6-4332-B1AA-86F77CF416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73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03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07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108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14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77" indent="-3427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686" indent="-28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91" indent="-2285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26" indent="-2285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63" indent="-2285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00" indent="-228518" algn="l" defTabSz="91407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32" indent="-228518" algn="l" defTabSz="91407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73" indent="-228518" algn="l" defTabSz="91407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8" indent="-228518" algn="l" defTabSz="91407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8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5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1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2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4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9" algn="l" defTabSz="91407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角丸四角形 58"/>
          <p:cNvSpPr/>
          <p:nvPr/>
        </p:nvSpPr>
        <p:spPr>
          <a:xfrm>
            <a:off x="390615" y="4964441"/>
            <a:ext cx="9242905" cy="1102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indent="160788"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solidFill>
                <a:prstClr val="black"/>
              </a:solidFill>
              <a:latin typeface="HGPｺﾞｼｯｸM" pitchFamily="50" charset="-128"/>
              <a:ea typeface="ＤＦ特太ゴシック体" pitchFamily="1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105023" y="6309157"/>
            <a:ext cx="7064276" cy="5119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連携事務局</a:t>
            </a:r>
            <a:endParaRPr lang="ja-JP" altLang="en-US" sz="1400" dirty="0">
              <a:solidFill>
                <a:prstClr val="black"/>
              </a:solidFill>
              <a:latin typeface="ＭＳ Ｐゴシック"/>
            </a:endParaRPr>
          </a:p>
        </p:txBody>
      </p:sp>
      <p:cxnSp>
        <p:nvCxnSpPr>
          <p:cNvPr id="31" name="直線コネクタ 30"/>
          <p:cNvCxnSpPr>
            <a:stCxn id="23" idx="2"/>
          </p:cNvCxnSpPr>
          <p:nvPr/>
        </p:nvCxnSpPr>
        <p:spPr>
          <a:xfrm>
            <a:off x="3052574" y="5926326"/>
            <a:ext cx="2574660" cy="3828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546637" y="5683926"/>
            <a:ext cx="900577" cy="625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28" idx="2"/>
          </p:cNvCxnSpPr>
          <p:nvPr/>
        </p:nvCxnSpPr>
        <p:spPr>
          <a:xfrm flipH="1">
            <a:off x="5627234" y="5926326"/>
            <a:ext cx="786941" cy="3828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5447214" y="5683926"/>
            <a:ext cx="2507068" cy="625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対角する 2 つの角を切り取った四角形 19"/>
          <p:cNvSpPr/>
          <p:nvPr/>
        </p:nvSpPr>
        <p:spPr>
          <a:xfrm>
            <a:off x="51891" y="6152695"/>
            <a:ext cx="1696753" cy="696685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全国</a:t>
            </a:r>
            <a:r>
              <a:rPr lang="ja-JP" altLang="en-US" sz="1400" dirty="0">
                <a:solidFill>
                  <a:prstClr val="black"/>
                </a:solidFill>
              </a:rPr>
              <a:t>レベル　</a:t>
            </a:r>
            <a:r>
              <a:rPr lang="ja-JP" altLang="en-US" sz="1600" dirty="0">
                <a:solidFill>
                  <a:prstClr val="black"/>
                </a:solidFill>
              </a:rPr>
              <a:t>　　　　　　　　　　</a:t>
            </a:r>
            <a:endParaRPr lang="en-US" altLang="ja-JP" sz="1600" dirty="0">
              <a:solidFill>
                <a:prstClr val="black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24679" y="3785072"/>
            <a:ext cx="9108841" cy="10520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indent="160788"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solidFill>
                <a:prstClr val="black"/>
              </a:solidFill>
              <a:latin typeface="HGPｺﾞｼｯｸM" pitchFamily="50" charset="-128"/>
              <a:ea typeface="ＤＦ特太ゴシック体" pitchFamily="1" charset="-128"/>
            </a:endParaRPr>
          </a:p>
        </p:txBody>
      </p:sp>
      <p:sp>
        <p:nvSpPr>
          <p:cNvPr id="7" name="対角する 2 つの角を切り取った四角形 6"/>
          <p:cNvSpPr/>
          <p:nvPr/>
        </p:nvSpPr>
        <p:spPr>
          <a:xfrm>
            <a:off x="56456" y="3785071"/>
            <a:ext cx="1699732" cy="1120093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都道府県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</a:rPr>
              <a:t>　　</a:t>
            </a:r>
            <a:r>
              <a:rPr lang="ja-JP" altLang="en-US" sz="1600" dirty="0" smtClean="0">
                <a:solidFill>
                  <a:prstClr val="black"/>
                </a:solidFill>
              </a:rPr>
              <a:t>レベル</a:t>
            </a:r>
            <a:endParaRPr lang="ja-JP" altLang="en-US" sz="1200" b="1" u="sng" dirty="0">
              <a:solidFill>
                <a:prstClr val="black"/>
              </a:solidFill>
            </a:endParaRPr>
          </a:p>
          <a:p>
            <a:pPr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357051" y="5424602"/>
            <a:ext cx="1391045" cy="5017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</a:rPr>
              <a:t>ブロック</a:t>
            </a:r>
            <a:r>
              <a:rPr lang="ja-JP" altLang="en-US" sz="1400" dirty="0">
                <a:solidFill>
                  <a:prstClr val="black"/>
                </a:solidFill>
              </a:rPr>
              <a:t>担当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5718652" y="5424602"/>
            <a:ext cx="1391045" cy="5017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353523" y="3785071"/>
            <a:ext cx="3784900" cy="3574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各都道府県内における活動支援</a:t>
            </a:r>
            <a:endParaRPr lang="en-US" altLang="ja-JP" sz="16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9" name="対角する 2 つの角を切り取った四角形 18"/>
          <p:cNvSpPr/>
          <p:nvPr/>
        </p:nvSpPr>
        <p:spPr>
          <a:xfrm>
            <a:off x="83828" y="4964441"/>
            <a:ext cx="1672360" cy="1136451"/>
          </a:xfrm>
          <a:prstGeom prst="snip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ブロック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　レベル</a:t>
            </a:r>
            <a:endParaRPr lang="en-US" altLang="ja-JP" sz="1600" dirty="0">
              <a:solidFill>
                <a:prstClr val="black"/>
              </a:solidFill>
            </a:endParaRPr>
          </a:p>
          <a:p>
            <a:pPr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136" name="対角する 2 つの角を切り取った四角形 135"/>
          <p:cNvSpPr/>
          <p:nvPr/>
        </p:nvSpPr>
        <p:spPr>
          <a:xfrm>
            <a:off x="173" y="3532750"/>
            <a:ext cx="9906000" cy="218449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＜事業展開イメージ＞</a:t>
            </a:r>
            <a:r>
              <a:rPr lang="ja-JP" altLang="en-US" sz="1600" dirty="0">
                <a:solidFill>
                  <a:prstClr val="black"/>
                </a:solidFill>
              </a:rPr>
              <a:t>　　　　　　　　　　　　　　　　　　　　　　　　　　　　　　　　　　　　</a:t>
            </a:r>
            <a:endParaRPr lang="ja-JP" altLang="en-US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048182" y="5424602"/>
            <a:ext cx="1391045" cy="5017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</a:rPr>
              <a:t>ブロック</a:t>
            </a:r>
            <a:r>
              <a:rPr lang="ja-JP" altLang="en-US" sz="1400" dirty="0">
                <a:solidFill>
                  <a:prstClr val="black"/>
                </a:solidFill>
              </a:rPr>
              <a:t>担当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7553197" y="5424602"/>
            <a:ext cx="1391045" cy="5017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400" dirty="0">
              <a:solidFill>
                <a:prstClr val="black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772820" y="4116845"/>
            <a:ext cx="2106234" cy="1307759"/>
            <a:chOff x="1403648" y="3455421"/>
            <a:chExt cx="1944216" cy="1485743"/>
          </a:xfrm>
        </p:grpSpPr>
        <p:sp>
          <p:nvSpPr>
            <p:cNvPr id="10" name="円/楕円 9"/>
            <p:cNvSpPr/>
            <p:nvPr/>
          </p:nvSpPr>
          <p:spPr>
            <a:xfrm>
              <a:off x="1793217" y="3691594"/>
              <a:ext cx="396000" cy="3134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751118" y="3691594"/>
              <a:ext cx="396000" cy="3134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cxnSp>
          <p:nvCxnSpPr>
            <p:cNvPr id="52" name="直線コネクタ 51"/>
            <p:cNvCxnSpPr>
              <a:stCxn id="10" idx="4"/>
              <a:endCxn id="23" idx="0"/>
            </p:cNvCxnSpPr>
            <p:nvPr/>
          </p:nvCxnSpPr>
          <p:spPr>
            <a:xfrm>
              <a:off x="1991217" y="4005064"/>
              <a:ext cx="626977" cy="9360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11" idx="4"/>
              <a:endCxn id="23" idx="0"/>
            </p:cNvCxnSpPr>
            <p:nvPr/>
          </p:nvCxnSpPr>
          <p:spPr>
            <a:xfrm flipH="1">
              <a:off x="2618194" y="4005064"/>
              <a:ext cx="330924" cy="936097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テキスト ボックス 2"/>
            <p:cNvSpPr txBox="1"/>
            <p:nvPr/>
          </p:nvSpPr>
          <p:spPr>
            <a:xfrm>
              <a:off x="1403648" y="3455421"/>
              <a:ext cx="1152128" cy="297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Calibri"/>
                  <a:ea typeface="ＭＳ Ｐゴシック"/>
                </a:rPr>
                <a:t>実施県</a:t>
              </a: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195736" y="3455421"/>
              <a:ext cx="1152128" cy="297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Calibri"/>
                  <a:ea typeface="ＭＳ Ｐゴシック"/>
                </a:rPr>
                <a:t>未実施県</a:t>
              </a:r>
            </a:p>
          </p:txBody>
        </p:sp>
        <p:cxnSp>
          <p:nvCxnSpPr>
            <p:cNvPr id="72" name="直線コネクタ 71"/>
            <p:cNvCxnSpPr>
              <a:endCxn id="23" idx="0"/>
            </p:cNvCxnSpPr>
            <p:nvPr/>
          </p:nvCxnSpPr>
          <p:spPr>
            <a:xfrm>
              <a:off x="2745525" y="4023799"/>
              <a:ext cx="72077" cy="917365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円/楕円 72"/>
            <p:cNvSpPr/>
            <p:nvPr/>
          </p:nvSpPr>
          <p:spPr>
            <a:xfrm>
              <a:off x="2288088" y="3691594"/>
              <a:ext cx="396000" cy="3134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3911044" y="4303763"/>
            <a:ext cx="1466726" cy="1120843"/>
            <a:chOff x="1793217" y="3691594"/>
            <a:chExt cx="1353901" cy="1273389"/>
          </a:xfrm>
        </p:grpSpPr>
        <p:sp>
          <p:nvSpPr>
            <p:cNvPr id="77" name="円/楕円 76"/>
            <p:cNvSpPr/>
            <p:nvPr/>
          </p:nvSpPr>
          <p:spPr>
            <a:xfrm>
              <a:off x="1793217" y="3691594"/>
              <a:ext cx="396000" cy="3134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2751118" y="3691594"/>
              <a:ext cx="396000" cy="3134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cxnSp>
          <p:nvCxnSpPr>
            <p:cNvPr id="79" name="直線コネクタ 78"/>
            <p:cNvCxnSpPr>
              <a:stCxn id="77" idx="4"/>
            </p:cNvCxnSpPr>
            <p:nvPr/>
          </p:nvCxnSpPr>
          <p:spPr>
            <a:xfrm>
              <a:off x="1991217" y="4005064"/>
              <a:ext cx="593742" cy="9599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78" idx="4"/>
              <a:endCxn id="67" idx="0"/>
            </p:cNvCxnSpPr>
            <p:nvPr/>
          </p:nvCxnSpPr>
          <p:spPr>
            <a:xfrm flipH="1">
              <a:off x="2595062" y="4005064"/>
              <a:ext cx="354056" cy="95991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/>
          <p:cNvGrpSpPr/>
          <p:nvPr/>
        </p:nvGrpSpPr>
        <p:grpSpPr>
          <a:xfrm>
            <a:off x="5627234" y="4301467"/>
            <a:ext cx="1466726" cy="1128576"/>
            <a:chOff x="1793217" y="3691594"/>
            <a:chExt cx="1353901" cy="1282175"/>
          </a:xfrm>
        </p:grpSpPr>
        <p:sp>
          <p:nvSpPr>
            <p:cNvPr id="92" name="円/楕円 91"/>
            <p:cNvSpPr/>
            <p:nvPr/>
          </p:nvSpPr>
          <p:spPr>
            <a:xfrm>
              <a:off x="1793217" y="3691594"/>
              <a:ext cx="396000" cy="3134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円/楕円 93"/>
            <p:cNvSpPr/>
            <p:nvPr/>
          </p:nvSpPr>
          <p:spPr>
            <a:xfrm>
              <a:off x="2751118" y="3691594"/>
              <a:ext cx="396000" cy="3134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cxnSp>
          <p:nvCxnSpPr>
            <p:cNvPr id="95" name="直線コネクタ 94"/>
            <p:cNvCxnSpPr>
              <a:stCxn id="92" idx="4"/>
              <a:endCxn id="28" idx="0"/>
            </p:cNvCxnSpPr>
            <p:nvPr/>
          </p:nvCxnSpPr>
          <p:spPr>
            <a:xfrm>
              <a:off x="1991217" y="4005064"/>
              <a:ext cx="561642" cy="9625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>
              <a:stCxn id="94" idx="4"/>
              <a:endCxn id="28" idx="0"/>
            </p:cNvCxnSpPr>
            <p:nvPr/>
          </p:nvCxnSpPr>
          <p:spPr>
            <a:xfrm flipH="1">
              <a:off x="2552859" y="4005064"/>
              <a:ext cx="396259" cy="962525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2512889" y="3948195"/>
              <a:ext cx="33536" cy="102557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円/楕円 102"/>
            <p:cNvSpPr/>
            <p:nvPr/>
          </p:nvSpPr>
          <p:spPr>
            <a:xfrm>
              <a:off x="2288088" y="3691594"/>
              <a:ext cx="396000" cy="3134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7499442" y="4301467"/>
            <a:ext cx="1466726" cy="1123134"/>
            <a:chOff x="1793217" y="3691594"/>
            <a:chExt cx="1353901" cy="1275991"/>
          </a:xfrm>
        </p:grpSpPr>
        <p:sp>
          <p:nvSpPr>
            <p:cNvPr id="105" name="円/楕円 104"/>
            <p:cNvSpPr/>
            <p:nvPr/>
          </p:nvSpPr>
          <p:spPr>
            <a:xfrm>
              <a:off x="1793217" y="3691594"/>
              <a:ext cx="396000" cy="3134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2751118" y="3691594"/>
              <a:ext cx="396000" cy="3134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cxnSp>
          <p:nvCxnSpPr>
            <p:cNvPr id="107" name="直線コネクタ 106"/>
            <p:cNvCxnSpPr>
              <a:stCxn id="105" idx="4"/>
              <a:endCxn id="68" idx="0"/>
            </p:cNvCxnSpPr>
            <p:nvPr/>
          </p:nvCxnSpPr>
          <p:spPr>
            <a:xfrm>
              <a:off x="1991217" y="4005064"/>
              <a:ext cx="526876" cy="9625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>
              <a:stCxn id="106" idx="4"/>
              <a:endCxn id="68" idx="0"/>
            </p:cNvCxnSpPr>
            <p:nvPr/>
          </p:nvCxnSpPr>
          <p:spPr>
            <a:xfrm flipH="1">
              <a:off x="2518093" y="4005064"/>
              <a:ext cx="431025" cy="962521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 flipH="1">
              <a:off x="2516863" y="3985632"/>
              <a:ext cx="1230" cy="958269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円/楕円 111"/>
            <p:cNvSpPr/>
            <p:nvPr/>
          </p:nvSpPr>
          <p:spPr>
            <a:xfrm>
              <a:off x="2288088" y="3691594"/>
              <a:ext cx="396000" cy="3134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3" name="円/楕円 112"/>
          <p:cNvSpPr/>
          <p:nvPr/>
        </p:nvSpPr>
        <p:spPr>
          <a:xfrm>
            <a:off x="4425114" y="4314586"/>
            <a:ext cx="429000" cy="275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14" name="直線コネクタ 113"/>
          <p:cNvCxnSpPr>
            <a:stCxn id="113" idx="4"/>
            <a:endCxn id="67" idx="0"/>
          </p:cNvCxnSpPr>
          <p:nvPr/>
        </p:nvCxnSpPr>
        <p:spPr>
          <a:xfrm>
            <a:off x="4639614" y="4590504"/>
            <a:ext cx="104091" cy="8340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1873737" y="4963211"/>
            <a:ext cx="3784900" cy="27124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各県に対する支援（未実施県含む）</a:t>
            </a:r>
            <a:endParaRPr lang="en-US" altLang="ja-JP" sz="16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5" name="額縁 54"/>
          <p:cNvSpPr/>
          <p:nvPr/>
        </p:nvSpPr>
        <p:spPr>
          <a:xfrm>
            <a:off x="401106" y="34157"/>
            <a:ext cx="9144000" cy="467894"/>
          </a:xfrm>
          <a:prstGeom prst="bevel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1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latin typeface="Calibri"/>
                <a:ea typeface="ＭＳ Ｐゴシック"/>
              </a:rPr>
              <a:t>障害者芸術文化活動普及支援事業</a:t>
            </a:r>
            <a:endParaRPr kumimoji="0" lang="ja-JP" alt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57" name="テキスト ボックス 14"/>
          <p:cNvSpPr txBox="1"/>
          <p:nvPr/>
        </p:nvSpPr>
        <p:spPr>
          <a:xfrm>
            <a:off x="7427131" y="463903"/>
            <a:ext cx="26744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（令和</a:t>
            </a: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</a:rPr>
              <a:t>２年度</a:t>
            </a: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</a:rPr>
              <a:t>予算案　</a:t>
            </a:r>
            <a:r>
              <a:rPr lang="en-US" altLang="ja-JP" sz="1400" dirty="0" smtClean="0">
                <a:solidFill>
                  <a:prstClr val="black"/>
                </a:solidFill>
                <a:latin typeface="+mj-ea"/>
                <a:ea typeface="+mj-ea"/>
              </a:rPr>
              <a:t>3.4</a:t>
            </a:r>
            <a:r>
              <a:rPr lang="ja-JP" altLang="en-US" sz="1400" dirty="0" smtClean="0">
                <a:solidFill>
                  <a:prstClr val="black"/>
                </a:solidFill>
                <a:latin typeface="+mj-ea"/>
                <a:ea typeface="+mj-ea"/>
              </a:rPr>
              <a:t>億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円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）</a:t>
            </a:r>
            <a:endParaRPr lang="ja-JP" alt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59269" y="2895988"/>
            <a:ext cx="9684000" cy="54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07" tIns="45704" rIns="91407" bIns="45704" rtlCol="0" anchor="t"/>
          <a:lstStyle/>
          <a:p>
            <a:pPr marL="355600" indent="-355600" fontAlgn="auto"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</a:rPr>
              <a:t>○　  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都道府県</a:t>
            </a:r>
            <a:r>
              <a:rPr lang="ja-JP" altLang="en-US" sz="14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レベル　国：１／２　都道府県：１／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２</a:t>
            </a:r>
            <a:endParaRPr lang="en-US" altLang="ja-JP" sz="1400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355600" indent="-355600" fontAlgn="auto"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　ブロックレベル</a:t>
            </a:r>
            <a:r>
              <a:rPr lang="ja-JP" altLang="en-US" sz="14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、全国レベル　国：１０／</a:t>
            </a:r>
            <a:r>
              <a:rPr lang="ja-JP" altLang="en-US" sz="14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１０</a:t>
            </a:r>
            <a:endParaRPr lang="en-US" altLang="ja-JP" sz="1400" dirty="0">
              <a:solidFill>
                <a:prstClr val="black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44755" y="2353302"/>
            <a:ext cx="9710374" cy="324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07" tIns="45704" rIns="91407" bIns="45704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4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prstClr val="black"/>
                </a:solidFill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</a:rPr>
              <a:t>○　都道府県、社会</a:t>
            </a:r>
            <a:r>
              <a:rPr lang="ja-JP" altLang="en-US" sz="1400" dirty="0">
                <a:solidFill>
                  <a:prstClr val="black"/>
                </a:solidFill>
              </a:rPr>
              <a:t>福祉法人、</a:t>
            </a:r>
            <a:r>
              <a:rPr lang="en-US" altLang="ja-JP" sz="1400" dirty="0">
                <a:solidFill>
                  <a:prstClr val="black"/>
                </a:solidFill>
              </a:rPr>
              <a:t>NPO</a:t>
            </a:r>
            <a:r>
              <a:rPr lang="ja-JP" altLang="en-US" sz="1400" dirty="0" smtClean="0">
                <a:solidFill>
                  <a:prstClr val="black"/>
                </a:solidFill>
              </a:rPr>
              <a:t>法人等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38587" y="836712"/>
            <a:ext cx="9710374" cy="133214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07" tIns="45704" rIns="91407" bIns="45704" rtlCol="0" anchor="t"/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</a:rPr>
              <a:t>○ </a:t>
            </a: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</a:rPr>
              <a:t>地域における障害者の自立と社会参加の促進を図るため、全国に障害者の芸術文化活動に関わる支援センター等の設置を行い、支援の枠組みを整備することにより、障害者の芸術文化活動（美術、演劇、音楽等）の普及を支援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</a:rPr>
              <a:t>　　（１）都道府県レベルにおける活動支援</a:t>
            </a:r>
            <a:r>
              <a:rPr lang="ja-JP" altLang="en-US" sz="1400" dirty="0" smtClean="0">
                <a:solidFill>
                  <a:prstClr val="black"/>
                </a:solidFill>
              </a:rPr>
              <a:t>（都道府県内</a:t>
            </a:r>
            <a:r>
              <a:rPr lang="ja-JP" altLang="en-US" sz="1400" dirty="0">
                <a:solidFill>
                  <a:prstClr val="black"/>
                </a:solidFill>
              </a:rPr>
              <a:t>の相談支援、人材育成</a:t>
            </a:r>
            <a:r>
              <a:rPr lang="ja-JP" altLang="en-US" sz="1400" dirty="0">
                <a:solidFill>
                  <a:prstClr val="black"/>
                </a:solidFill>
              </a:rPr>
              <a:t>等、関係者のネットワークづくり等） </a:t>
            </a:r>
            <a:endParaRPr lang="ja-JP" altLang="en-US" sz="14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</a:rPr>
              <a:t>　　（２）ブロックレベルにおける広域支援（</a:t>
            </a:r>
            <a:r>
              <a:rPr lang="ja-JP" altLang="en-US" sz="1400" dirty="0" smtClean="0">
                <a:solidFill>
                  <a:prstClr val="black"/>
                </a:solidFill>
              </a:rPr>
              <a:t>実施都道府県・未実施都道府県の</a:t>
            </a:r>
            <a:r>
              <a:rPr lang="ja-JP" altLang="en-US" sz="1400" dirty="0">
                <a:solidFill>
                  <a:prstClr val="black"/>
                </a:solidFill>
              </a:rPr>
              <a:t>支援、ブロック研修等）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</a:rPr>
              <a:t>　　（３）全国レベルにおける支援（全国の情報収集・発信、ネットワーク体制の構築等）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400" dirty="0">
              <a:solidFill>
                <a:prstClr val="black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9480" y="556265"/>
            <a:ext cx="896938" cy="288032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385" tIns="45693" rIns="91385" bIns="4569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+mj-ea"/>
                <a:ea typeface="+mj-ea"/>
              </a:rPr>
              <a:t>概要</a:t>
            </a:r>
            <a:endParaRPr kumimoji="0" lang="en-US" altLang="ja-JP" sz="1600" b="1" kern="0" dirty="0" smtClean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88202" y="2672354"/>
            <a:ext cx="896938" cy="238504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385" tIns="45693" rIns="91385" bIns="45693" rtlCol="0"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+mj-ea"/>
                <a:ea typeface="+mj-ea"/>
              </a:rPr>
              <a:t>補助率</a:t>
            </a:r>
            <a:endParaRPr kumimoji="0" lang="en-US" altLang="ja-JP" sz="1600" b="1" kern="0" dirty="0" smtClean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70480" y="2168860"/>
            <a:ext cx="1246116" cy="288032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385" tIns="45693" rIns="91385" bIns="4569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+mj-ea"/>
                <a:ea typeface="+mj-ea"/>
              </a:rPr>
              <a:t>実施主体</a:t>
            </a:r>
            <a:endParaRPr kumimoji="0" lang="en-US" altLang="ja-JP" sz="1600" b="1" kern="0" dirty="0" smtClean="0">
              <a:solidFill>
                <a:prstClr val="white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367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45"/>
          <p:cNvSpPr/>
          <p:nvPr/>
        </p:nvSpPr>
        <p:spPr>
          <a:xfrm>
            <a:off x="428497" y="1834052"/>
            <a:ext cx="3288898" cy="2865422"/>
          </a:xfrm>
          <a:prstGeom prst="roundRect">
            <a:avLst>
              <a:gd name="adj" fmla="val 6201"/>
            </a:avLst>
          </a:prstGeom>
          <a:solidFill>
            <a:srgbClr val="FFFFFF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障害者の芸術文化活動（美術、演劇、音楽等）を行う事業所を支援する「支援センター」を設置し、次の事業を行う。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88900" indent="-889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　都道府県内における事業所等に対する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相談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支援（支援方法、権利の保護、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鑑賞支援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等）</a:t>
            </a:r>
          </a:p>
          <a:p>
            <a:pPr marL="88900" indent="-88900"/>
            <a:endParaRPr lang="ja-JP" altLang="en-US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88900" indent="-889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イ　芸術文化活動を支援する人材の育成等</a:t>
            </a:r>
          </a:p>
          <a:p>
            <a:pPr marL="88900" indent="-88900"/>
            <a:endParaRPr lang="ja-JP" altLang="en-US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88900" indent="-889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ウ　関係者のネットワークづくり</a:t>
            </a:r>
          </a:p>
          <a:p>
            <a:pPr marL="88900" indent="-88900"/>
            <a:endParaRPr lang="ja-JP" altLang="en-US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88900" indent="-889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　発表の機会の確保</a:t>
            </a:r>
          </a:p>
          <a:p>
            <a:pPr marL="88900" indent="-88900"/>
            <a:endParaRPr lang="ja-JP" altLang="en-US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88900" indent="-889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オ　情報収集・発信（都道府県内の実態把握、　</a:t>
            </a:r>
          </a:p>
          <a:p>
            <a:pPr marL="88900" indent="-889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情報発信）</a:t>
            </a:r>
          </a:p>
        </p:txBody>
      </p:sp>
      <p:grpSp>
        <p:nvGrpSpPr>
          <p:cNvPr id="39" name="グループ化 32"/>
          <p:cNvGrpSpPr/>
          <p:nvPr/>
        </p:nvGrpSpPr>
        <p:grpSpPr>
          <a:xfrm>
            <a:off x="0" y="185579"/>
            <a:ext cx="9906000" cy="105302"/>
            <a:chOff x="0" y="188640"/>
            <a:chExt cx="9144000" cy="72008"/>
          </a:xfrm>
        </p:grpSpPr>
        <p:cxnSp>
          <p:nvCxnSpPr>
            <p:cNvPr id="44" name="直線コネクタ 4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olid"/>
            </a:ln>
            <a:effectLst/>
          </p:spPr>
        </p:cxnSp>
        <p:cxnSp>
          <p:nvCxnSpPr>
            <p:cNvPr id="53" name="直線コネクタ 52"/>
            <p:cNvCxnSpPr/>
            <p:nvPr/>
          </p:nvCxnSpPr>
          <p:spPr>
            <a:xfrm>
              <a:off x="0" y="260648"/>
              <a:ext cx="9144000" cy="0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lumMod val="60000"/>
                  <a:lumOff val="40000"/>
                </a:srgbClr>
              </a:solidFill>
              <a:prstDash val="solid"/>
            </a:ln>
            <a:effectLst/>
          </p:spPr>
        </p:cxnSp>
      </p:grpSp>
      <p:sp>
        <p:nvSpPr>
          <p:cNvPr id="56" name="角丸四角形 55"/>
          <p:cNvSpPr/>
          <p:nvPr/>
        </p:nvSpPr>
        <p:spPr>
          <a:xfrm>
            <a:off x="40301" y="476678"/>
            <a:ext cx="9750921" cy="864096"/>
          </a:xfrm>
          <a:prstGeom prst="roundRect">
            <a:avLst>
              <a:gd name="adj" fmla="val 344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marL="288000" indent="-108000" eaLnBrk="0" hangingPunct="0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HGPｺﾞｼｯｸM" pitchFamily="50" charset="-128"/>
                <a:ea typeface="HGPｺﾞｼｯｸM" pitchFamily="50" charset="-128"/>
              </a:rPr>
              <a:t>○　地域</a:t>
            </a:r>
            <a:r>
              <a:rPr lang="ja-JP" altLang="en-US" sz="1400" dirty="0">
                <a:solidFill>
                  <a:prstClr val="black"/>
                </a:solidFill>
                <a:latin typeface="HGPｺﾞｼｯｸM" pitchFamily="50" charset="-128"/>
                <a:ea typeface="HGPｺﾞｼｯｸM" pitchFamily="50" charset="-128"/>
              </a:rPr>
              <a:t>における障害者の自立と社会参加の促進を図るため、全国に障害者の芸術文化活動に関わる支援センター等の設置を行い、支援の枠組みを整備することにより、障害者の芸術文化活動（美術、演劇、音楽等）の普及を支援する</a:t>
            </a:r>
            <a:r>
              <a:rPr lang="ja-JP" altLang="en-US" sz="1400" dirty="0" smtClean="0">
                <a:solidFill>
                  <a:prstClr val="black"/>
                </a:solidFill>
                <a:latin typeface="HGPｺﾞｼｯｸM" pitchFamily="50" charset="-128"/>
                <a:ea typeface="HGPｺﾞｼｯｸM" pitchFamily="50" charset="-128"/>
              </a:rPr>
              <a:t>。</a:t>
            </a:r>
            <a:endParaRPr lang="ja-JP" altLang="en-US" sz="1400" dirty="0">
              <a:solidFill>
                <a:prstClr val="black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4" name="コンテンツ プレースホルダ 2"/>
          <p:cNvSpPr txBox="1">
            <a:spLocks/>
          </p:cNvSpPr>
          <p:nvPr/>
        </p:nvSpPr>
        <p:spPr bwMode="auto">
          <a:xfrm>
            <a:off x="28665" y="1391176"/>
            <a:ext cx="9845087" cy="288000"/>
          </a:xfrm>
          <a:prstGeom prst="rect">
            <a:avLst/>
          </a:prstGeom>
          <a:solidFill>
            <a:srgbClr val="FFCCFF">
              <a:alpha val="74902"/>
            </a:srgbClr>
          </a:solidFill>
          <a:ln w="19050" cmpd="dbl">
            <a:solidFill>
              <a:schemeClr val="tx2">
                <a:lumMod val="50000"/>
              </a:schemeClr>
            </a:solidFill>
            <a:prstDash val="solid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１．対象事業等</a:t>
            </a:r>
            <a:endParaRPr lang="en-US" altLang="ja-JP" sz="11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2" name="コンテンツ プレースホルダ 2"/>
          <p:cNvSpPr txBox="1">
            <a:spLocks/>
          </p:cNvSpPr>
          <p:nvPr/>
        </p:nvSpPr>
        <p:spPr bwMode="auto">
          <a:xfrm>
            <a:off x="428497" y="1674378"/>
            <a:ext cx="3288898" cy="319360"/>
          </a:xfrm>
          <a:prstGeom prst="rect">
            <a:avLst/>
          </a:prstGeom>
          <a:solidFill>
            <a:srgbClr val="FFC000"/>
          </a:solidFill>
          <a:ln cmpd="dbl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（１）都道府県レベル</a:t>
            </a:r>
            <a:endParaRPr lang="en-US" altLang="ja-JP" sz="11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878067" y="1927165"/>
            <a:ext cx="2924627" cy="3158019"/>
          </a:xfrm>
          <a:prstGeom prst="roundRect">
            <a:avLst>
              <a:gd name="adj" fmla="val 6201"/>
            </a:avLst>
          </a:prstGeom>
          <a:solidFill>
            <a:srgbClr val="FFFFFF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ts val="700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各支援センターをブロック単位で支援する「広域センター」を設置し、次の事業を行う。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77800" indent="-1778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　都道府県の支援センターに対する支援（支援センターへ関係機関や専門機関の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紹介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、アドバイス、</a:t>
            </a:r>
            <a:r>
              <a:rPr lang="ja-JP" altLang="en-US" sz="1050" u="sng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実態把握を通じた好事例の紹介等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77800" indent="-1778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イ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支援センター未設置都道府県の事業所等に対する支援　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ウ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芸術文化活動に関するブロック研修開催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ブロック内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の連携の推進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オ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発表の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機会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の確保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u="sng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カ　自治体</a:t>
            </a:r>
            <a:r>
              <a:rPr lang="ja-JP" altLang="en-US" sz="1050" u="sng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における基本計画策定の</a:t>
            </a:r>
            <a:r>
              <a:rPr lang="ja-JP" altLang="en-US" sz="1050" u="sng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推進</a:t>
            </a:r>
            <a:endParaRPr lang="ja-JP" altLang="en-US" sz="1050" u="sng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7" name="コンテンツ プレースホルダ 2"/>
          <p:cNvSpPr txBox="1">
            <a:spLocks/>
          </p:cNvSpPr>
          <p:nvPr/>
        </p:nvSpPr>
        <p:spPr bwMode="auto">
          <a:xfrm>
            <a:off x="3895628" y="1690046"/>
            <a:ext cx="2907143" cy="303686"/>
          </a:xfrm>
          <a:prstGeom prst="rect">
            <a:avLst/>
          </a:prstGeom>
          <a:solidFill>
            <a:srgbClr val="FFC000"/>
          </a:solidFill>
          <a:ln cmpd="dbl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（２）ブロックレベル</a:t>
            </a:r>
            <a:endParaRPr lang="en-US" altLang="ja-JP" sz="11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915210" y="1927166"/>
            <a:ext cx="2958430" cy="2772308"/>
          </a:xfrm>
          <a:prstGeom prst="roundRect">
            <a:avLst>
              <a:gd name="adj" fmla="val 6201"/>
            </a:avLst>
          </a:prstGeom>
          <a:solidFill>
            <a:srgbClr val="FFFFFF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ts val="7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全国の支援センター及び広域センターを横断的に支援する「連携事務局」を設置し、次の事業を行う。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77800" indent="-177800"/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広域センター等に対する支援（広域センターや支援センターへ関係機関や専門家の紹介、アドバイス等）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イ　全国連絡会議の実施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77800" indent="-177800"/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ウ　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全国の情報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収集・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発信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77800" indent="-177800"/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44000" indent="-144000"/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エ　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全国のネットワーク体制の構築、成果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報告とりまとめ、</a:t>
            </a:r>
            <a:r>
              <a:rPr lang="ja-JP" altLang="en-US" sz="105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公表</a:t>
            </a:r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等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オ　障害者団体、芸術団体等との連携</a:t>
            </a:r>
            <a:endParaRPr lang="en-US" altLang="ja-JP" sz="1050" dirty="0" smtClean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05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8" name="コンテンツ プレースホルダ 2"/>
          <p:cNvSpPr txBox="1">
            <a:spLocks/>
          </p:cNvSpPr>
          <p:nvPr/>
        </p:nvSpPr>
        <p:spPr bwMode="auto">
          <a:xfrm>
            <a:off x="43763" y="5157192"/>
            <a:ext cx="9793089" cy="252000"/>
          </a:xfrm>
          <a:prstGeom prst="rect">
            <a:avLst/>
          </a:prstGeom>
          <a:solidFill>
            <a:srgbClr val="FFCCFF">
              <a:alpha val="74902"/>
            </a:srgbClr>
          </a:solidFill>
          <a:ln w="19050" cmpd="dbl">
            <a:solidFill>
              <a:schemeClr val="tx2">
                <a:lumMod val="50000"/>
              </a:schemeClr>
            </a:solidFill>
            <a:prstDash val="solid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２．実施団体の選定の流れ </a:t>
            </a:r>
            <a:endParaRPr lang="en-US" altLang="ja-JP" sz="11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9522" y="5681693"/>
            <a:ext cx="4846686" cy="843651"/>
          </a:xfrm>
          <a:noFill/>
          <a:ln w="3175">
            <a:noFill/>
          </a:ln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外部有識者から構成される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評価委員会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において総合的な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評価を行い、予算の範囲内で実施団体を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決定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8077" y="1661912"/>
            <a:ext cx="272412" cy="2929550"/>
          </a:xfrm>
          <a:prstGeom prst="rect">
            <a:avLst/>
          </a:prstGeom>
          <a:solidFill>
            <a:srgbClr val="D5D5FF"/>
          </a:solidFill>
          <a:ln w="9525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eaVert" wrap="none" lIns="91407" tIns="45704" rIns="91407" bIns="4570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　業　内　容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4519718" y="5895873"/>
            <a:ext cx="792088" cy="286364"/>
          </a:xfrm>
          <a:prstGeom prst="rect">
            <a:avLst/>
          </a:prstGeom>
          <a:noFill/>
          <a:ln w="9525">
            <a:noFill/>
            <a:prstDash val="solid"/>
            <a:round/>
            <a:headEnd/>
            <a:tailEnd/>
          </a:ln>
        </p:spPr>
        <p:txBody>
          <a:bodyPr wrap="none" lIns="91407" tIns="45704" rIns="91407" bIns="45704" rtlCol="0" anchor="ctr"/>
          <a:lstStyle/>
          <a:p>
            <a:pPr marL="179935" hangingPunct="0">
              <a:lnSpc>
                <a:spcPts val="16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（評価依頼）</a:t>
            </a:r>
          </a:p>
        </p:txBody>
      </p:sp>
      <p:sp>
        <p:nvSpPr>
          <p:cNvPr id="50" name="タイトル 3"/>
          <p:cNvSpPr txBox="1">
            <a:spLocks/>
          </p:cNvSpPr>
          <p:nvPr/>
        </p:nvSpPr>
        <p:spPr>
          <a:xfrm>
            <a:off x="-39522" y="-27384"/>
            <a:ext cx="9942767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374" tIns="45688" rIns="91374" bIns="45688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障害者芸術文化活動普及支援事業の概要　　　　　　　</a:t>
            </a:r>
            <a:endParaRPr lang="ja-JP" altLang="en-US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6" name="コンテンツ プレースホルダ 2"/>
          <p:cNvSpPr txBox="1">
            <a:spLocks/>
          </p:cNvSpPr>
          <p:nvPr/>
        </p:nvSpPr>
        <p:spPr bwMode="auto">
          <a:xfrm>
            <a:off x="6981308" y="1690046"/>
            <a:ext cx="2822973" cy="303686"/>
          </a:xfrm>
          <a:prstGeom prst="rect">
            <a:avLst/>
          </a:prstGeom>
          <a:solidFill>
            <a:srgbClr val="FFC000"/>
          </a:solidFill>
          <a:ln cmpd="dbl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（３）全国レベル</a:t>
            </a:r>
            <a:endParaRPr lang="en-US" altLang="ja-JP" sz="11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992500" y="5487310"/>
            <a:ext cx="1152128" cy="360040"/>
          </a:xfrm>
          <a:prstGeom prst="rect">
            <a:avLst/>
          </a:prstGeom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07" tIns="45704" rIns="91407" bIns="4570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</a:t>
            </a: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6608165" y="5734924"/>
            <a:ext cx="1338340" cy="286364"/>
          </a:xfrm>
          <a:prstGeom prst="rect">
            <a:avLst/>
          </a:prstGeom>
          <a:noFill/>
          <a:ln w="9525">
            <a:noFill/>
            <a:prstDash val="solid"/>
            <a:round/>
            <a:headEnd/>
            <a:tailEnd/>
          </a:ln>
        </p:spPr>
        <p:txBody>
          <a:bodyPr wrap="none" lIns="91407" tIns="45704" rIns="91407" bIns="45704" rtlCol="0" anchor="ctr"/>
          <a:lstStyle/>
          <a:p>
            <a:pPr marL="179935" hangingPunct="0">
              <a:lnSpc>
                <a:spcPts val="16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（事業応募）</a:t>
            </a:r>
          </a:p>
        </p:txBody>
      </p:sp>
      <p:cxnSp>
        <p:nvCxnSpPr>
          <p:cNvPr id="72" name="直線矢印コネクタ 71"/>
          <p:cNvCxnSpPr/>
          <p:nvPr/>
        </p:nvCxnSpPr>
        <p:spPr>
          <a:xfrm flipH="1">
            <a:off x="6144623" y="5733256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5396393" y="5890386"/>
            <a:ext cx="0" cy="28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5812233" y="5847351"/>
            <a:ext cx="0" cy="334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 bwMode="auto">
          <a:xfrm>
            <a:off x="5496538" y="5885539"/>
            <a:ext cx="792088" cy="286364"/>
          </a:xfrm>
          <a:prstGeom prst="rect">
            <a:avLst/>
          </a:prstGeom>
          <a:noFill/>
          <a:ln w="9525">
            <a:noFill/>
            <a:prstDash val="solid"/>
            <a:round/>
            <a:headEnd/>
            <a:tailEnd/>
          </a:ln>
        </p:spPr>
        <p:txBody>
          <a:bodyPr wrap="none" lIns="91407" tIns="45704" rIns="91407" bIns="45704" rtlCol="0" anchor="ctr"/>
          <a:lstStyle/>
          <a:p>
            <a:pPr marL="179935" hangingPunct="0">
              <a:lnSpc>
                <a:spcPts val="16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（評価）</a:t>
            </a: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8350412" y="5487532"/>
            <a:ext cx="1152128" cy="348953"/>
          </a:xfrm>
          <a:prstGeom prst="rect">
            <a:avLst/>
          </a:prstGeom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07" tIns="45704" rIns="91407" bIns="4570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事業実施団体</a:t>
            </a: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8219424" y="6094964"/>
            <a:ext cx="1338340" cy="286364"/>
          </a:xfrm>
          <a:prstGeom prst="rect">
            <a:avLst/>
          </a:prstGeom>
          <a:noFill/>
          <a:ln w="9525">
            <a:noFill/>
            <a:prstDash val="solid"/>
            <a:round/>
            <a:headEnd/>
            <a:tailEnd/>
          </a:ln>
        </p:spPr>
        <p:txBody>
          <a:bodyPr wrap="none" lIns="91407" tIns="45704" rIns="91407" bIns="45704" rtlCol="0" anchor="ctr"/>
          <a:lstStyle/>
          <a:p>
            <a:pPr marL="179935" hangingPunct="0">
              <a:lnSpc>
                <a:spcPts val="1600"/>
              </a:lnSpc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ブロックレベル・</a:t>
            </a:r>
            <a:endParaRPr lang="en-US" altLang="ja-JP" sz="9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marL="179935" hangingPunct="0">
              <a:lnSpc>
                <a:spcPts val="1600"/>
              </a:lnSpc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全国レベルのみ</a:t>
            </a:r>
            <a:endParaRPr lang="en-US" altLang="ja-JP" sz="9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marL="179935" hangingPunct="0">
              <a:lnSpc>
                <a:spcPts val="1600"/>
              </a:lnSpc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（都道府県レベルは</a:t>
            </a:r>
            <a:endParaRPr lang="en-US" altLang="ja-JP" sz="9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marL="179935" hangingPunct="0">
              <a:lnSpc>
                <a:spcPts val="1600"/>
              </a:lnSpc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各都道府県で実施）</a:t>
            </a:r>
            <a:endParaRPr lang="ja-JP" altLang="en-US" sz="9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B75A-9140-4F9E-89AA-B2E7A4F582C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4989004" y="6273316"/>
            <a:ext cx="1152128" cy="360040"/>
          </a:xfrm>
          <a:prstGeom prst="rect">
            <a:avLst/>
          </a:prstGeom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07" tIns="45704" rIns="91407" bIns="45704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委員会</a:t>
            </a:r>
          </a:p>
        </p:txBody>
      </p:sp>
    </p:spTree>
    <p:extLst>
      <p:ext uri="{BB962C8B-B14F-4D97-AF65-F5344CB8AC3E}">
        <p14:creationId xmlns:p14="http://schemas.microsoft.com/office/powerpoint/2010/main" val="36509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1D149498D94884499B1E2D4032D0962B" ma:contentTypeVersion="11" ma:contentTypeDescription="" ma:contentTypeScope="" ma:versionID="12cddb3f5922957ff32dc1d46995e09b">
  <xsd:schema xmlns:xsd="http://www.w3.org/2001/XMLSchema" xmlns:p="http://schemas.microsoft.com/office/2006/metadata/properties" xmlns:ns2="8B97BE19-CDDD-400E-817A-CFDD13F7EC12" xmlns:ns3="71c779cb-997c-4581-b3a6-b6a4a56914a6" targetNamespace="http://schemas.microsoft.com/office/2006/metadata/properties" ma:root="true" ma:fieldsID="497e6e08d62d5552b8293a727bc50417" ns2:_="" ns3:_="">
    <xsd:import namespace="8B97BE19-CDDD-400E-817A-CFDD13F7EC12"/>
    <xsd:import namespace="71c779cb-997c-4581-b3a6-b6a4a56914a6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71c779cb-997c-4581-b3a6-b6a4a56914a6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A93D7A-79B6-49CD-9A04-6F636B6D06B4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71c779cb-997c-4581-b3a6-b6a4a56914a6"/>
    <ds:schemaRef ds:uri="8B97BE19-CDDD-400E-817A-CFDD13F7EC1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91E18F5-E6E7-44B9-B712-56CA55354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71c779cb-997c-4581-b3a6-b6a4a56914a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745A4E5-A8DA-42A7-923D-C239A1BD0D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A4 210 x 297 mm</PresentationFormat>
  <Paragraphs>88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ＤＦ特太ゴシック体</vt:lpstr>
      <vt:lpstr>HGPｺﾞｼｯｸM</vt:lpstr>
      <vt:lpstr>HGSｺﾞｼｯｸM</vt:lpstr>
      <vt:lpstr>ＭＳ Ｐゴシック</vt:lpstr>
      <vt:lpstr>ＭＳ Ｐ明朝</vt:lpstr>
      <vt:lpstr>ＭＳ ゴシック</vt:lpstr>
      <vt:lpstr>メイリオ</vt:lpstr>
      <vt:lpstr>Arial</vt:lpstr>
      <vt:lpstr>Calibri</vt:lpstr>
      <vt:lpstr>2_Office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2012-04-03T11:03:38Z</dcterms:created>
  <dcterms:modified xsi:type="dcterms:W3CDTF">2020-02-27T10:08:13Z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0x0101002DA299AC048A4B8EA9C1D19079C1A322001D149498D94884499B1E2D4032D0962B</vt:lpwstr>
  </property>
</Properties>
</file>