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3" r:id="rId1"/>
    <p:sldMasterId id="2147483709" r:id="rId2"/>
    <p:sldMasterId id="2147483721" r:id="rId3"/>
  </p:sldMasterIdLst>
  <p:notesMasterIdLst>
    <p:notesMasterId r:id="rId67"/>
  </p:notesMasterIdLst>
  <p:sldIdLst>
    <p:sldId id="288" r:id="rId4"/>
    <p:sldId id="377" r:id="rId5"/>
    <p:sldId id="387" r:id="rId6"/>
    <p:sldId id="378" r:id="rId7"/>
    <p:sldId id="298" r:id="rId8"/>
    <p:sldId id="370" r:id="rId9"/>
    <p:sldId id="324" r:id="rId10"/>
    <p:sldId id="371" r:id="rId11"/>
    <p:sldId id="372" r:id="rId12"/>
    <p:sldId id="373" r:id="rId13"/>
    <p:sldId id="307" r:id="rId14"/>
    <p:sldId id="379" r:id="rId15"/>
    <p:sldId id="321" r:id="rId16"/>
    <p:sldId id="374" r:id="rId17"/>
    <p:sldId id="282" r:id="rId18"/>
    <p:sldId id="322" r:id="rId19"/>
    <p:sldId id="323" r:id="rId20"/>
    <p:sldId id="283" r:id="rId21"/>
    <p:sldId id="326" r:id="rId22"/>
    <p:sldId id="327" r:id="rId23"/>
    <p:sldId id="328" r:id="rId24"/>
    <p:sldId id="331" r:id="rId25"/>
    <p:sldId id="332" r:id="rId26"/>
    <p:sldId id="333" r:id="rId27"/>
    <p:sldId id="334" r:id="rId28"/>
    <p:sldId id="335" r:id="rId29"/>
    <p:sldId id="336" r:id="rId30"/>
    <p:sldId id="337" r:id="rId31"/>
    <p:sldId id="338" r:id="rId32"/>
    <p:sldId id="340" r:id="rId33"/>
    <p:sldId id="391" r:id="rId34"/>
    <p:sldId id="342" r:id="rId35"/>
    <p:sldId id="343" r:id="rId36"/>
    <p:sldId id="344" r:id="rId37"/>
    <p:sldId id="345" r:id="rId38"/>
    <p:sldId id="346" r:id="rId39"/>
    <p:sldId id="347" r:id="rId40"/>
    <p:sldId id="329" r:id="rId41"/>
    <p:sldId id="330" r:id="rId42"/>
    <p:sldId id="380" r:id="rId43"/>
    <p:sldId id="349" r:id="rId44"/>
    <p:sldId id="350" r:id="rId45"/>
    <p:sldId id="351" r:id="rId46"/>
    <p:sldId id="352" r:id="rId47"/>
    <p:sldId id="353" r:id="rId48"/>
    <p:sldId id="354" r:id="rId49"/>
    <p:sldId id="381" r:id="rId50"/>
    <p:sldId id="356" r:id="rId51"/>
    <p:sldId id="357" r:id="rId52"/>
    <p:sldId id="375" r:id="rId53"/>
    <p:sldId id="385" r:id="rId54"/>
    <p:sldId id="389" r:id="rId55"/>
    <p:sldId id="390" r:id="rId56"/>
    <p:sldId id="361" r:id="rId57"/>
    <p:sldId id="362" r:id="rId58"/>
    <p:sldId id="363" r:id="rId59"/>
    <p:sldId id="364" r:id="rId60"/>
    <p:sldId id="365" r:id="rId61"/>
    <p:sldId id="382" r:id="rId62"/>
    <p:sldId id="367" r:id="rId63"/>
    <p:sldId id="368" r:id="rId64"/>
    <p:sldId id="369" r:id="rId65"/>
    <p:sldId id="388" r:id="rId6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宇野 禎晃(uno-yoshiteru)" initials="宇野" lastIdx="2" clrIdx="0">
    <p:extLst>
      <p:ext uri="{19B8F6BF-5375-455C-9EA6-DF929625EA0E}">
        <p15:presenceInfo xmlns:p15="http://schemas.microsoft.com/office/powerpoint/2012/main" userId="S-1-5-21-4175116151-3849908774-3845857867-4033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7E7"/>
    <a:srgbClr val="FF99FF"/>
    <a:srgbClr val="FF99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91" autoAdjust="0"/>
    <p:restoredTop sz="96391" autoAdjust="0"/>
  </p:normalViewPr>
  <p:slideViewPr>
    <p:cSldViewPr>
      <p:cViewPr varScale="1">
        <p:scale>
          <a:sx n="115" d="100"/>
          <a:sy n="115" d="100"/>
        </p:scale>
        <p:origin x="1338" y="10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8BBF062-F436-4840-9CB5-F3ACF7FF2564}" type="datetimeFigureOut">
              <a:rPr kumimoji="1" lang="ja-JP" altLang="en-US" smtClean="0"/>
              <a:t>2021/7/13</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2FD60F3-273E-4E75-91F6-66C700393259}" type="slidenum">
              <a:rPr kumimoji="1" lang="ja-JP" altLang="en-US" smtClean="0"/>
              <a:t>‹#›</a:t>
            </a:fld>
            <a:endParaRPr kumimoji="1" lang="ja-JP" altLang="en-US"/>
          </a:p>
        </p:txBody>
      </p:sp>
    </p:spTree>
    <p:extLst>
      <p:ext uri="{BB962C8B-B14F-4D97-AF65-F5344CB8AC3E}">
        <p14:creationId xmlns:p14="http://schemas.microsoft.com/office/powerpoint/2010/main" val="24615783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9100" y="881063"/>
            <a:ext cx="5870575" cy="440213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36763" rtl="0" eaLnBrk="1" fontAlgn="auto" latinLnBrk="0" hangingPunct="1">
              <a:lnSpc>
                <a:spcPct val="100000"/>
              </a:lnSpc>
              <a:spcBef>
                <a:spcPts val="0"/>
              </a:spcBef>
              <a:spcAft>
                <a:spcPts val="0"/>
              </a:spcAft>
              <a:buClrTx/>
              <a:buSzTx/>
              <a:buFontTx/>
              <a:buNone/>
              <a:tabLst/>
              <a:defRPr/>
            </a:pPr>
            <a:fld id="{B7CB502F-CC76-4BDD-B9D5-E46B56960FE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6763"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1025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0675"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36763" rtl="0" eaLnBrk="1" fontAlgn="auto" latinLnBrk="0" hangingPunct="1">
              <a:lnSpc>
                <a:spcPct val="100000"/>
              </a:lnSpc>
              <a:spcBef>
                <a:spcPts val="0"/>
              </a:spcBef>
              <a:spcAft>
                <a:spcPts val="0"/>
              </a:spcAft>
              <a:buClrTx/>
              <a:buSzTx/>
              <a:buFontTx/>
              <a:buNone/>
              <a:tabLst/>
              <a:defRPr/>
            </a:pPr>
            <a:fld id="{B7CB502F-CC76-4BDD-B9D5-E46B56960FE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6763"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9308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0675"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36763" rtl="0" eaLnBrk="1" fontAlgn="auto" latinLnBrk="0" hangingPunct="1">
              <a:lnSpc>
                <a:spcPct val="100000"/>
              </a:lnSpc>
              <a:spcBef>
                <a:spcPts val="0"/>
              </a:spcBef>
              <a:spcAft>
                <a:spcPts val="0"/>
              </a:spcAft>
              <a:buClrTx/>
              <a:buSzTx/>
              <a:buFontTx/>
              <a:buNone/>
              <a:tabLst/>
              <a:defRPr/>
            </a:pPr>
            <a:fld id="{B7CB502F-CC76-4BDD-B9D5-E46B56960FE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6763"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65807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0675" cy="404971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36763" rtl="0" eaLnBrk="1" fontAlgn="auto" latinLnBrk="0" hangingPunct="1">
              <a:lnSpc>
                <a:spcPct val="100000"/>
              </a:lnSpc>
              <a:spcBef>
                <a:spcPts val="0"/>
              </a:spcBef>
              <a:spcAft>
                <a:spcPts val="0"/>
              </a:spcAft>
              <a:buClrTx/>
              <a:buSzTx/>
              <a:buFontTx/>
              <a:buNone/>
              <a:tabLst/>
              <a:defRPr/>
            </a:pPr>
            <a:fld id="{B7CB502F-CC76-4BDD-B9D5-E46B56960FE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6763"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37742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9258B2-E8A2-446B-8FB9-FBFB0E443731}"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351632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9100" y="881063"/>
            <a:ext cx="5870575" cy="440213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36763" rtl="0" eaLnBrk="1" fontAlgn="auto" latinLnBrk="0" hangingPunct="1">
              <a:lnSpc>
                <a:spcPct val="100000"/>
              </a:lnSpc>
              <a:spcBef>
                <a:spcPts val="0"/>
              </a:spcBef>
              <a:spcAft>
                <a:spcPts val="0"/>
              </a:spcAft>
              <a:buClrTx/>
              <a:buSzTx/>
              <a:buFontTx/>
              <a:buNone/>
              <a:tabLst/>
              <a:defRPr/>
            </a:pPr>
            <a:fld id="{B7CB502F-CC76-4BDD-B9D5-E46B56960FE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6763"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5507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pPr marL="0" marR="0" lvl="0" indent="0" algn="r" defTabSz="936763" rtl="0" eaLnBrk="1" fontAlgn="auto" latinLnBrk="0" hangingPunct="1">
              <a:lnSpc>
                <a:spcPct val="100000"/>
              </a:lnSpc>
              <a:spcBef>
                <a:spcPts val="0"/>
              </a:spcBef>
              <a:spcAft>
                <a:spcPts val="0"/>
              </a:spcAft>
              <a:buClrTx/>
              <a:buSzTx/>
              <a:buFontTx/>
              <a:buNone/>
              <a:tabLst/>
              <a:defRPr/>
            </a:pPr>
            <a:fld id="{5E31ED63-A5EA-4CE3-8CDA-2FD463B09E9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6763" rtl="0" eaLnBrk="1" fontAlgn="auto" latinLnBrk="0" hangingPunct="1">
                <a:lnSpc>
                  <a:spcPct val="100000"/>
                </a:lnSpc>
                <a:spcBef>
                  <a:spcPts val="0"/>
                </a:spcBef>
                <a:spcAft>
                  <a:spcPts val="0"/>
                </a:spcAft>
                <a:buClrTx/>
                <a:buSzTx/>
                <a:buFontTx/>
                <a:buNone/>
                <a:tabLst/>
                <a:defRPr/>
              </a:pPr>
              <a:t>62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80346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069000"/>
            <a:ext cx="9144000" cy="720000"/>
          </a:xfrm>
          <a:noFill/>
        </p:spPr>
        <p:txBody>
          <a:bodyPr>
            <a:normAutofit/>
          </a:bodyPr>
          <a:lstStyle>
            <a:lvl1pPr>
              <a:defRPr sz="3708" b="1">
                <a:solidFill>
                  <a:schemeClr val="tx1"/>
                </a:solidFill>
                <a:latin typeface="Meiryo UI" panose="020B0604030504040204" pitchFamily="50" charset="-128"/>
                <a:ea typeface="Meiryo UI" panose="020B0604030504040204" pitchFamily="50" charset="-128"/>
              </a:defRPr>
            </a:lvl1pPr>
          </a:lstStyle>
          <a:p>
            <a:r>
              <a:rPr kumimoji="1" lang="ja-JP" altLang="en-US" dirty="0"/>
              <a:t>マスタ タイトルの書式設定</a:t>
            </a:r>
          </a:p>
        </p:txBody>
      </p:sp>
      <p:sp>
        <p:nvSpPr>
          <p:cNvPr id="3" name="サブタイトル 2"/>
          <p:cNvSpPr>
            <a:spLocks noGrp="1"/>
          </p:cNvSpPr>
          <p:nvPr>
            <p:ph type="subTitle" idx="1"/>
          </p:nvPr>
        </p:nvSpPr>
        <p:spPr>
          <a:xfrm>
            <a:off x="1371600" y="4077072"/>
            <a:ext cx="6400800" cy="1752600"/>
          </a:xfrm>
        </p:spPr>
        <p:txBody>
          <a:bodyPr>
            <a:normAutofit/>
          </a:bodyPr>
          <a:lstStyle>
            <a:lvl1pPr marL="0" indent="0" algn="ctr">
              <a:buNone/>
              <a:defRPr sz="2225">
                <a:solidFill>
                  <a:schemeClr val="tx1"/>
                </a:solidFill>
                <a:latin typeface="Meiryo UI" panose="020B0604030504040204" pitchFamily="50" charset="-128"/>
                <a:ea typeface="Meiryo UI" panose="020B0604030504040204" pitchFamily="50" charset="-128"/>
              </a:defRPr>
            </a:lvl1pPr>
            <a:lvl2pPr marL="423777" indent="0" algn="ctr">
              <a:buNone/>
              <a:defRPr>
                <a:solidFill>
                  <a:schemeClr val="tx1">
                    <a:tint val="75000"/>
                  </a:schemeClr>
                </a:solidFill>
              </a:defRPr>
            </a:lvl2pPr>
            <a:lvl3pPr marL="847553" indent="0" algn="ctr">
              <a:buNone/>
              <a:defRPr>
                <a:solidFill>
                  <a:schemeClr val="tx1">
                    <a:tint val="75000"/>
                  </a:schemeClr>
                </a:solidFill>
              </a:defRPr>
            </a:lvl3pPr>
            <a:lvl4pPr marL="1271329" indent="0" algn="ctr">
              <a:buNone/>
              <a:defRPr>
                <a:solidFill>
                  <a:schemeClr val="tx1">
                    <a:tint val="75000"/>
                  </a:schemeClr>
                </a:solidFill>
              </a:defRPr>
            </a:lvl4pPr>
            <a:lvl5pPr marL="1695105" indent="0" algn="ctr">
              <a:buNone/>
              <a:defRPr>
                <a:solidFill>
                  <a:schemeClr val="tx1">
                    <a:tint val="75000"/>
                  </a:schemeClr>
                </a:solidFill>
              </a:defRPr>
            </a:lvl5pPr>
            <a:lvl6pPr marL="2118881" indent="0" algn="ctr">
              <a:buNone/>
              <a:defRPr>
                <a:solidFill>
                  <a:schemeClr val="tx1">
                    <a:tint val="75000"/>
                  </a:schemeClr>
                </a:solidFill>
              </a:defRPr>
            </a:lvl6pPr>
            <a:lvl7pPr marL="2542658" indent="0" algn="ctr">
              <a:buNone/>
              <a:defRPr>
                <a:solidFill>
                  <a:schemeClr val="tx1">
                    <a:tint val="75000"/>
                  </a:schemeClr>
                </a:solidFill>
              </a:defRPr>
            </a:lvl7pPr>
            <a:lvl8pPr marL="2966433" indent="0" algn="ctr">
              <a:buNone/>
              <a:defRPr>
                <a:solidFill>
                  <a:schemeClr val="tx1">
                    <a:tint val="75000"/>
                  </a:schemeClr>
                </a:solidFill>
              </a:defRPr>
            </a:lvl8pPr>
            <a:lvl9pPr marL="3390210" indent="0" algn="ctr">
              <a:buNone/>
              <a:defRPr>
                <a:solidFill>
                  <a:schemeClr val="tx1">
                    <a:tint val="75000"/>
                  </a:schemeClr>
                </a:solidFill>
              </a:defRPr>
            </a:lvl9pPr>
          </a:lstStyle>
          <a:p>
            <a:r>
              <a:rPr kumimoji="1" lang="ja-JP" altLang="en-US" dirty="0"/>
              <a:t>マスタ サブタイトルの書式設定</a:t>
            </a:r>
          </a:p>
        </p:txBody>
      </p:sp>
      <p:sp>
        <p:nvSpPr>
          <p:cNvPr id="4" name="日付プレースホルダ 3"/>
          <p:cNvSpPr>
            <a:spLocks noGrp="1"/>
          </p:cNvSpPr>
          <p:nvPr>
            <p:ph type="dt" sz="half" idx="10"/>
          </p:nvPr>
        </p:nvSpPr>
        <p:spPr/>
        <p:txBody>
          <a:bodyPr/>
          <a:lstStyle/>
          <a:p>
            <a:fld id="{7AB8CF91-1F9C-458B-8B4D-4D731CFF9C4E}" type="datetime1">
              <a:rPr kumimoji="1" lang="ja-JP" altLang="en-US" smtClean="0"/>
              <a:t>2021/7/13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a:xfrm>
            <a:off x="8726083" y="6607398"/>
            <a:ext cx="417917" cy="243840"/>
          </a:xfrm>
        </p:spPr>
        <p:txBody>
          <a:bodyPr wrap="none" lIns="72000" tIns="36000" rIns="72000" bIns="36000">
            <a:spAutoFit/>
          </a:bodyPr>
          <a:lstStyle>
            <a:lvl1pPr>
              <a:defRPr b="1">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587850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FF3CFBC-1607-48BB-BD2A-F4CC17C0CFB6}" type="datetime1">
              <a:rPr kumimoji="1" lang="ja-JP" altLang="en-US" smtClean="0"/>
              <a:t>2021/7/13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26154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642"/>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42"/>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7272A9B-6BF0-414E-99D3-05364B4B218F}" type="datetime1">
              <a:rPr kumimoji="1" lang="ja-JP" altLang="en-US" smtClean="0"/>
              <a:t>2021/7/13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58715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68"/>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6" y="3886200"/>
            <a:ext cx="6400800" cy="1752600"/>
          </a:xfrm>
        </p:spPr>
        <p:txBody>
          <a:bodyPr/>
          <a:lstStyle>
            <a:lvl1pPr marL="0" indent="0" algn="ctr">
              <a:buNone/>
              <a:defRPr>
                <a:solidFill>
                  <a:schemeClr val="tx1">
                    <a:tint val="75000"/>
                  </a:schemeClr>
                </a:solidFill>
              </a:defRPr>
            </a:lvl1pPr>
            <a:lvl2pPr marL="421640" indent="0" algn="ctr">
              <a:buNone/>
              <a:defRPr>
                <a:solidFill>
                  <a:schemeClr val="tx1">
                    <a:tint val="75000"/>
                  </a:schemeClr>
                </a:solidFill>
              </a:defRPr>
            </a:lvl2pPr>
            <a:lvl3pPr marL="843280" indent="0" algn="ctr">
              <a:buNone/>
              <a:defRPr>
                <a:solidFill>
                  <a:schemeClr val="tx1">
                    <a:tint val="75000"/>
                  </a:schemeClr>
                </a:solidFill>
              </a:defRPr>
            </a:lvl3pPr>
            <a:lvl4pPr marL="1264918" indent="0" algn="ctr">
              <a:buNone/>
              <a:defRPr>
                <a:solidFill>
                  <a:schemeClr val="tx1">
                    <a:tint val="75000"/>
                  </a:schemeClr>
                </a:solidFill>
              </a:defRPr>
            </a:lvl4pPr>
            <a:lvl5pPr marL="1686555" indent="0" algn="ctr">
              <a:buNone/>
              <a:defRPr>
                <a:solidFill>
                  <a:schemeClr val="tx1">
                    <a:tint val="75000"/>
                  </a:schemeClr>
                </a:solidFill>
              </a:defRPr>
            </a:lvl5pPr>
            <a:lvl6pPr marL="2108194" indent="0" algn="ctr">
              <a:buNone/>
              <a:defRPr>
                <a:solidFill>
                  <a:schemeClr val="tx1">
                    <a:tint val="75000"/>
                  </a:schemeClr>
                </a:solidFill>
              </a:defRPr>
            </a:lvl6pPr>
            <a:lvl7pPr marL="2529832" indent="0" algn="ctr">
              <a:buNone/>
              <a:defRPr>
                <a:solidFill>
                  <a:schemeClr val="tx1">
                    <a:tint val="75000"/>
                  </a:schemeClr>
                </a:solidFill>
              </a:defRPr>
            </a:lvl7pPr>
            <a:lvl8pPr marL="2951472" indent="0" algn="ctr">
              <a:buNone/>
              <a:defRPr>
                <a:solidFill>
                  <a:schemeClr val="tx1">
                    <a:tint val="75000"/>
                  </a:schemeClr>
                </a:solidFill>
              </a:defRPr>
            </a:lvl8pPr>
            <a:lvl9pPr marL="3373112"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8E0F93C-38C2-4952-824A-D3A8E7E9353E}" type="datetime1">
              <a:rPr lang="ja-JP" altLang="en-US" smtClean="0">
                <a:solidFill>
                  <a:prstClr val="black">
                    <a:tint val="75000"/>
                  </a:prstClr>
                </a:solidFill>
              </a:rPr>
              <a:t>2021/7/13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C17C6DD-345F-406B-94A2-7A185CA42A4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89903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FA7C22B-6581-4981-B3D2-674840B7BE41}" type="datetime1">
              <a:rPr lang="ja-JP" altLang="en-US" smtClean="0">
                <a:solidFill>
                  <a:prstClr val="black">
                    <a:tint val="75000"/>
                  </a:prstClr>
                </a:solidFill>
              </a:rPr>
              <a:t>2021/7/13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F4C0456-1803-43A5-A3F1-0FB13A35BFE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112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6" y="4407148"/>
            <a:ext cx="7772400" cy="1362075"/>
          </a:xfrm>
        </p:spPr>
        <p:txBody>
          <a:bodyPr anchor="t"/>
          <a:lstStyle>
            <a:lvl1pPr algn="l">
              <a:defRPr sz="3692"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6" y="2906732"/>
            <a:ext cx="7772400" cy="1500187"/>
          </a:xfrm>
        </p:spPr>
        <p:txBody>
          <a:bodyPr anchor="b"/>
          <a:lstStyle>
            <a:lvl1pPr marL="0" indent="0">
              <a:buNone/>
              <a:defRPr sz="1846">
                <a:solidFill>
                  <a:schemeClr val="tx1">
                    <a:tint val="75000"/>
                  </a:schemeClr>
                </a:solidFill>
              </a:defRPr>
            </a:lvl1pPr>
            <a:lvl2pPr marL="421640" indent="0">
              <a:buNone/>
              <a:defRPr sz="1662">
                <a:solidFill>
                  <a:schemeClr val="tx1">
                    <a:tint val="75000"/>
                  </a:schemeClr>
                </a:solidFill>
              </a:defRPr>
            </a:lvl2pPr>
            <a:lvl3pPr marL="843280" indent="0">
              <a:buNone/>
              <a:defRPr sz="1477">
                <a:solidFill>
                  <a:schemeClr val="tx1">
                    <a:tint val="75000"/>
                  </a:schemeClr>
                </a:solidFill>
              </a:defRPr>
            </a:lvl3pPr>
            <a:lvl4pPr marL="1264918" indent="0">
              <a:buNone/>
              <a:defRPr sz="1292">
                <a:solidFill>
                  <a:schemeClr val="tx1">
                    <a:tint val="75000"/>
                  </a:schemeClr>
                </a:solidFill>
              </a:defRPr>
            </a:lvl4pPr>
            <a:lvl5pPr marL="1686555" indent="0">
              <a:buNone/>
              <a:defRPr sz="1292">
                <a:solidFill>
                  <a:schemeClr val="tx1">
                    <a:tint val="75000"/>
                  </a:schemeClr>
                </a:solidFill>
              </a:defRPr>
            </a:lvl5pPr>
            <a:lvl6pPr marL="2108194" indent="0">
              <a:buNone/>
              <a:defRPr sz="1292">
                <a:solidFill>
                  <a:schemeClr val="tx1">
                    <a:tint val="75000"/>
                  </a:schemeClr>
                </a:solidFill>
              </a:defRPr>
            </a:lvl6pPr>
            <a:lvl7pPr marL="2529832" indent="0">
              <a:buNone/>
              <a:defRPr sz="1292">
                <a:solidFill>
                  <a:schemeClr val="tx1">
                    <a:tint val="75000"/>
                  </a:schemeClr>
                </a:solidFill>
              </a:defRPr>
            </a:lvl7pPr>
            <a:lvl8pPr marL="2951472" indent="0">
              <a:buNone/>
              <a:defRPr sz="1292">
                <a:solidFill>
                  <a:schemeClr val="tx1">
                    <a:tint val="75000"/>
                  </a:schemeClr>
                </a:solidFill>
              </a:defRPr>
            </a:lvl8pPr>
            <a:lvl9pPr marL="3373112" indent="0">
              <a:buNone/>
              <a:defRPr sz="1292">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E8CD43EA-051F-4351-87A9-43BF040037FF}" type="datetime1">
              <a:rPr lang="ja-JP" altLang="en-US" smtClean="0">
                <a:solidFill>
                  <a:prstClr val="black">
                    <a:tint val="75000"/>
                  </a:prstClr>
                </a:solidFill>
              </a:rPr>
              <a:t>2021/7/13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FD5374A-B00B-4977-AB87-4FCBCAB13F9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14062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15" y="160022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52" y="160022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CB0924A9-21DA-4CEE-99C1-D2FC21E51F3A}" type="datetime1">
              <a:rPr lang="ja-JP" altLang="en-US" smtClean="0">
                <a:solidFill>
                  <a:prstClr val="black">
                    <a:tint val="75000"/>
                  </a:prstClr>
                </a:solidFill>
              </a:rPr>
              <a:t>2021/7/13</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63229343-6B62-4BDA-A65C-4E28CB93864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63954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72" y="1535113"/>
            <a:ext cx="4040065" cy="639762"/>
          </a:xfrm>
        </p:spPr>
        <p:txBody>
          <a:bodyPr anchor="b"/>
          <a:lstStyle>
            <a:lvl1pPr marL="0" indent="0">
              <a:buNone/>
              <a:defRPr sz="2215" b="1"/>
            </a:lvl1pPr>
            <a:lvl2pPr marL="421640" indent="0">
              <a:buNone/>
              <a:defRPr sz="1846" b="1"/>
            </a:lvl2pPr>
            <a:lvl3pPr marL="843280" indent="0">
              <a:buNone/>
              <a:defRPr sz="1662" b="1"/>
            </a:lvl3pPr>
            <a:lvl4pPr marL="1264918" indent="0">
              <a:buNone/>
              <a:defRPr sz="1477" b="1"/>
            </a:lvl4pPr>
            <a:lvl5pPr marL="1686555" indent="0">
              <a:buNone/>
              <a:defRPr sz="1477" b="1"/>
            </a:lvl5pPr>
            <a:lvl6pPr marL="2108194" indent="0">
              <a:buNone/>
              <a:defRPr sz="1477" b="1"/>
            </a:lvl6pPr>
            <a:lvl7pPr marL="2529832" indent="0">
              <a:buNone/>
              <a:defRPr sz="1477" b="1"/>
            </a:lvl7pPr>
            <a:lvl8pPr marL="2951472" indent="0">
              <a:buNone/>
              <a:defRPr sz="1477" b="1"/>
            </a:lvl8pPr>
            <a:lvl9pPr marL="3373112" indent="0">
              <a:buNone/>
              <a:defRPr sz="1477"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72" y="2174875"/>
            <a:ext cx="404006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306" y="1535113"/>
            <a:ext cx="4041531" cy="639762"/>
          </a:xfrm>
        </p:spPr>
        <p:txBody>
          <a:bodyPr anchor="b"/>
          <a:lstStyle>
            <a:lvl1pPr marL="0" indent="0">
              <a:buNone/>
              <a:defRPr sz="2215" b="1"/>
            </a:lvl1pPr>
            <a:lvl2pPr marL="421640" indent="0">
              <a:buNone/>
              <a:defRPr sz="1846" b="1"/>
            </a:lvl2pPr>
            <a:lvl3pPr marL="843280" indent="0">
              <a:buNone/>
              <a:defRPr sz="1662" b="1"/>
            </a:lvl3pPr>
            <a:lvl4pPr marL="1264918" indent="0">
              <a:buNone/>
              <a:defRPr sz="1477" b="1"/>
            </a:lvl4pPr>
            <a:lvl5pPr marL="1686555" indent="0">
              <a:buNone/>
              <a:defRPr sz="1477" b="1"/>
            </a:lvl5pPr>
            <a:lvl6pPr marL="2108194" indent="0">
              <a:buNone/>
              <a:defRPr sz="1477" b="1"/>
            </a:lvl6pPr>
            <a:lvl7pPr marL="2529832" indent="0">
              <a:buNone/>
              <a:defRPr sz="1477" b="1"/>
            </a:lvl7pPr>
            <a:lvl8pPr marL="2951472" indent="0">
              <a:buNone/>
              <a:defRPr sz="1477" b="1"/>
            </a:lvl8pPr>
            <a:lvl9pPr marL="3373112" indent="0">
              <a:buNone/>
              <a:defRPr sz="1477"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306"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BBB5C90-E177-47DF-A98A-D97A969D7CF9}" type="datetime1">
              <a:rPr lang="ja-JP" altLang="en-US" smtClean="0">
                <a:solidFill>
                  <a:prstClr val="black">
                    <a:tint val="75000"/>
                  </a:prstClr>
                </a:solidFill>
              </a:rPr>
              <a:t>2021/7/13</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68C0E16F-FF57-44D4-9F92-2A80A133860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02348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54A238C3-F52A-4D58-9A32-FE550D94F492}" type="datetime1">
              <a:rPr lang="ja-JP" altLang="en-US" smtClean="0">
                <a:solidFill>
                  <a:prstClr val="black">
                    <a:tint val="75000"/>
                  </a:prstClr>
                </a:solidFill>
              </a:rPr>
              <a:t>2021/7/13</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86C0EFBD-D6BA-47BC-863B-E951F09B8B0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34046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A81C17C-35A7-49B3-B20B-7E9E63BFFE31}" type="datetime1">
              <a:rPr lang="ja-JP" altLang="en-US" smtClean="0">
                <a:solidFill>
                  <a:prstClr val="black">
                    <a:tint val="75000"/>
                  </a:prstClr>
                </a:solidFill>
              </a:rPr>
              <a:t>2021/7/13</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357A5D26-256F-476A-8934-57558E71681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2934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1"/>
            <a:ext cx="3008435" cy="1162050"/>
          </a:xfrm>
        </p:spPr>
        <p:txBody>
          <a:bodyPr anchor="b"/>
          <a:lstStyle>
            <a:lvl1pPr algn="l">
              <a:defRPr sz="1846"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9" y="273156"/>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13"/>
            <a:ext cx="3008435" cy="4691063"/>
          </a:xfrm>
        </p:spPr>
        <p:txBody>
          <a:bodyPr/>
          <a:lstStyle>
            <a:lvl1pPr marL="0" indent="0">
              <a:buNone/>
              <a:defRPr sz="1292"/>
            </a:lvl1pPr>
            <a:lvl2pPr marL="421640" indent="0">
              <a:buNone/>
              <a:defRPr sz="1108"/>
            </a:lvl2pPr>
            <a:lvl3pPr marL="843280" indent="0">
              <a:buNone/>
              <a:defRPr sz="923"/>
            </a:lvl3pPr>
            <a:lvl4pPr marL="1264918" indent="0">
              <a:buNone/>
              <a:defRPr sz="831"/>
            </a:lvl4pPr>
            <a:lvl5pPr marL="1686555" indent="0">
              <a:buNone/>
              <a:defRPr sz="831"/>
            </a:lvl5pPr>
            <a:lvl6pPr marL="2108194" indent="0">
              <a:buNone/>
              <a:defRPr sz="831"/>
            </a:lvl6pPr>
            <a:lvl7pPr marL="2529832" indent="0">
              <a:buNone/>
              <a:defRPr sz="831"/>
            </a:lvl7pPr>
            <a:lvl8pPr marL="2951472" indent="0">
              <a:buNone/>
              <a:defRPr sz="831"/>
            </a:lvl8pPr>
            <a:lvl9pPr marL="3373112" indent="0">
              <a:buNone/>
              <a:defRPr sz="831"/>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629E017-6B49-4595-B7A4-29E31ABD55F7}" type="datetime1">
              <a:rPr lang="ja-JP" altLang="en-US" smtClean="0">
                <a:solidFill>
                  <a:prstClr val="black">
                    <a:tint val="75000"/>
                  </a:prstClr>
                </a:solidFill>
              </a:rPr>
              <a:t>2021/7/13</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8D44B26-98E6-4542-9F1A-98E31B9E253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02507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BFCF56E-11FB-439B-8646-4DAE3995A4CF}" type="datetime1">
              <a:rPr kumimoji="1" lang="ja-JP" altLang="en-US" smtClean="0"/>
              <a:t>2021/7/13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798289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71" y="4800601"/>
            <a:ext cx="5486400" cy="566738"/>
          </a:xfrm>
        </p:spPr>
        <p:txBody>
          <a:bodyPr anchor="b"/>
          <a:lstStyle>
            <a:lvl1pPr algn="l">
              <a:defRPr sz="1846"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71" y="612775"/>
            <a:ext cx="5486400" cy="4114800"/>
          </a:xfrm>
        </p:spPr>
        <p:txBody>
          <a:bodyPr rtlCol="0">
            <a:normAutofit/>
          </a:bodyPr>
          <a:lstStyle>
            <a:lvl1pPr marL="0" indent="0">
              <a:buNone/>
              <a:defRPr sz="2954"/>
            </a:lvl1pPr>
            <a:lvl2pPr marL="421640" indent="0">
              <a:buNone/>
              <a:defRPr sz="2585"/>
            </a:lvl2pPr>
            <a:lvl3pPr marL="843280" indent="0">
              <a:buNone/>
              <a:defRPr sz="2215"/>
            </a:lvl3pPr>
            <a:lvl4pPr marL="1264918" indent="0">
              <a:buNone/>
              <a:defRPr sz="1846"/>
            </a:lvl4pPr>
            <a:lvl5pPr marL="1686555" indent="0">
              <a:buNone/>
              <a:defRPr sz="1846"/>
            </a:lvl5pPr>
            <a:lvl6pPr marL="2108194" indent="0">
              <a:buNone/>
              <a:defRPr sz="1846"/>
            </a:lvl6pPr>
            <a:lvl7pPr marL="2529832" indent="0">
              <a:buNone/>
              <a:defRPr sz="1846"/>
            </a:lvl7pPr>
            <a:lvl8pPr marL="2951472" indent="0">
              <a:buNone/>
              <a:defRPr sz="1846"/>
            </a:lvl8pPr>
            <a:lvl9pPr marL="3373112"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171" y="5367339"/>
            <a:ext cx="5486400" cy="804862"/>
          </a:xfrm>
        </p:spPr>
        <p:txBody>
          <a:bodyPr/>
          <a:lstStyle>
            <a:lvl1pPr marL="0" indent="0">
              <a:buNone/>
              <a:defRPr sz="1292"/>
            </a:lvl1pPr>
            <a:lvl2pPr marL="421640" indent="0">
              <a:buNone/>
              <a:defRPr sz="1108"/>
            </a:lvl2pPr>
            <a:lvl3pPr marL="843280" indent="0">
              <a:buNone/>
              <a:defRPr sz="923"/>
            </a:lvl3pPr>
            <a:lvl4pPr marL="1264918" indent="0">
              <a:buNone/>
              <a:defRPr sz="831"/>
            </a:lvl4pPr>
            <a:lvl5pPr marL="1686555" indent="0">
              <a:buNone/>
              <a:defRPr sz="831"/>
            </a:lvl5pPr>
            <a:lvl6pPr marL="2108194" indent="0">
              <a:buNone/>
              <a:defRPr sz="831"/>
            </a:lvl6pPr>
            <a:lvl7pPr marL="2529832" indent="0">
              <a:buNone/>
              <a:defRPr sz="831"/>
            </a:lvl7pPr>
            <a:lvl8pPr marL="2951472" indent="0">
              <a:buNone/>
              <a:defRPr sz="831"/>
            </a:lvl8pPr>
            <a:lvl9pPr marL="3373112" indent="0">
              <a:buNone/>
              <a:defRPr sz="831"/>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D70BB80-669E-4C93-A311-C6197298A099}" type="datetime1">
              <a:rPr lang="ja-JP" altLang="en-US" smtClean="0">
                <a:solidFill>
                  <a:prstClr val="black">
                    <a:tint val="75000"/>
                  </a:prstClr>
                </a:solidFill>
              </a:rPr>
              <a:t>2021/7/13</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8CF38E5C-447E-450A-B539-E923CA594EF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8810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AD16B7C-BEBE-491B-B2D8-EC359C60317C}" type="datetime1">
              <a:rPr lang="ja-JP" altLang="en-US" smtClean="0">
                <a:solidFill>
                  <a:prstClr val="black">
                    <a:tint val="75000"/>
                  </a:prstClr>
                </a:solidFill>
              </a:rPr>
              <a:t>2021/7/13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0BCC721-A4A1-47FC-84D4-D30B487F12E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73760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742"/>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7" y="274742"/>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FD6A602-E142-4F41-9610-0F86EA5AF7FA}" type="datetime1">
              <a:rPr lang="ja-JP" altLang="en-US" smtClean="0">
                <a:solidFill>
                  <a:prstClr val="black">
                    <a:tint val="75000"/>
                  </a:prstClr>
                </a:solidFill>
              </a:rPr>
              <a:t>2021/7/13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01C2A9D-155F-4581-93D8-F882B634D35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28147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68"/>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6" y="3886200"/>
            <a:ext cx="6400800" cy="1752600"/>
          </a:xfrm>
        </p:spPr>
        <p:txBody>
          <a:bodyPr/>
          <a:lstStyle>
            <a:lvl1pPr marL="0" indent="0" algn="ctr">
              <a:buNone/>
              <a:defRPr>
                <a:solidFill>
                  <a:schemeClr val="tx1">
                    <a:tint val="75000"/>
                  </a:schemeClr>
                </a:solidFill>
              </a:defRPr>
            </a:lvl1pPr>
            <a:lvl2pPr marL="421640" indent="0" algn="ctr">
              <a:buNone/>
              <a:defRPr>
                <a:solidFill>
                  <a:schemeClr val="tx1">
                    <a:tint val="75000"/>
                  </a:schemeClr>
                </a:solidFill>
              </a:defRPr>
            </a:lvl2pPr>
            <a:lvl3pPr marL="843280" indent="0" algn="ctr">
              <a:buNone/>
              <a:defRPr>
                <a:solidFill>
                  <a:schemeClr val="tx1">
                    <a:tint val="75000"/>
                  </a:schemeClr>
                </a:solidFill>
              </a:defRPr>
            </a:lvl3pPr>
            <a:lvl4pPr marL="1264918" indent="0" algn="ctr">
              <a:buNone/>
              <a:defRPr>
                <a:solidFill>
                  <a:schemeClr val="tx1">
                    <a:tint val="75000"/>
                  </a:schemeClr>
                </a:solidFill>
              </a:defRPr>
            </a:lvl4pPr>
            <a:lvl5pPr marL="1686555" indent="0" algn="ctr">
              <a:buNone/>
              <a:defRPr>
                <a:solidFill>
                  <a:schemeClr val="tx1">
                    <a:tint val="75000"/>
                  </a:schemeClr>
                </a:solidFill>
              </a:defRPr>
            </a:lvl5pPr>
            <a:lvl6pPr marL="2108194" indent="0" algn="ctr">
              <a:buNone/>
              <a:defRPr>
                <a:solidFill>
                  <a:schemeClr val="tx1">
                    <a:tint val="75000"/>
                  </a:schemeClr>
                </a:solidFill>
              </a:defRPr>
            </a:lvl6pPr>
            <a:lvl7pPr marL="2529832" indent="0" algn="ctr">
              <a:buNone/>
              <a:defRPr>
                <a:solidFill>
                  <a:schemeClr val="tx1">
                    <a:tint val="75000"/>
                  </a:schemeClr>
                </a:solidFill>
              </a:defRPr>
            </a:lvl7pPr>
            <a:lvl8pPr marL="2951472" indent="0" algn="ctr">
              <a:buNone/>
              <a:defRPr>
                <a:solidFill>
                  <a:schemeClr val="tx1">
                    <a:tint val="75000"/>
                  </a:schemeClr>
                </a:solidFill>
              </a:defRPr>
            </a:lvl8pPr>
            <a:lvl9pPr marL="3373112"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C17C6DD-345F-406B-94A2-7A185CA42A4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84855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F4C0456-1803-43A5-A3F1-0FB13A35BFE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9756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6" y="4407148"/>
            <a:ext cx="7772400" cy="1362075"/>
          </a:xfrm>
        </p:spPr>
        <p:txBody>
          <a:bodyPr anchor="t"/>
          <a:lstStyle>
            <a:lvl1pPr algn="l">
              <a:defRPr sz="3692"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6" y="2906732"/>
            <a:ext cx="7772400" cy="1500187"/>
          </a:xfrm>
        </p:spPr>
        <p:txBody>
          <a:bodyPr anchor="b"/>
          <a:lstStyle>
            <a:lvl1pPr marL="0" indent="0">
              <a:buNone/>
              <a:defRPr sz="1846">
                <a:solidFill>
                  <a:schemeClr val="tx1">
                    <a:tint val="75000"/>
                  </a:schemeClr>
                </a:solidFill>
              </a:defRPr>
            </a:lvl1pPr>
            <a:lvl2pPr marL="421640" indent="0">
              <a:buNone/>
              <a:defRPr sz="1662">
                <a:solidFill>
                  <a:schemeClr val="tx1">
                    <a:tint val="75000"/>
                  </a:schemeClr>
                </a:solidFill>
              </a:defRPr>
            </a:lvl2pPr>
            <a:lvl3pPr marL="843280" indent="0">
              <a:buNone/>
              <a:defRPr sz="1477">
                <a:solidFill>
                  <a:schemeClr val="tx1">
                    <a:tint val="75000"/>
                  </a:schemeClr>
                </a:solidFill>
              </a:defRPr>
            </a:lvl3pPr>
            <a:lvl4pPr marL="1264918" indent="0">
              <a:buNone/>
              <a:defRPr sz="1292">
                <a:solidFill>
                  <a:schemeClr val="tx1">
                    <a:tint val="75000"/>
                  </a:schemeClr>
                </a:solidFill>
              </a:defRPr>
            </a:lvl4pPr>
            <a:lvl5pPr marL="1686555" indent="0">
              <a:buNone/>
              <a:defRPr sz="1292">
                <a:solidFill>
                  <a:schemeClr val="tx1">
                    <a:tint val="75000"/>
                  </a:schemeClr>
                </a:solidFill>
              </a:defRPr>
            </a:lvl5pPr>
            <a:lvl6pPr marL="2108194" indent="0">
              <a:buNone/>
              <a:defRPr sz="1292">
                <a:solidFill>
                  <a:schemeClr val="tx1">
                    <a:tint val="75000"/>
                  </a:schemeClr>
                </a:solidFill>
              </a:defRPr>
            </a:lvl6pPr>
            <a:lvl7pPr marL="2529832" indent="0">
              <a:buNone/>
              <a:defRPr sz="1292">
                <a:solidFill>
                  <a:schemeClr val="tx1">
                    <a:tint val="75000"/>
                  </a:schemeClr>
                </a:solidFill>
              </a:defRPr>
            </a:lvl7pPr>
            <a:lvl8pPr marL="2951472" indent="0">
              <a:buNone/>
              <a:defRPr sz="1292">
                <a:solidFill>
                  <a:schemeClr val="tx1">
                    <a:tint val="75000"/>
                  </a:schemeClr>
                </a:solidFill>
              </a:defRPr>
            </a:lvl8pPr>
            <a:lvl9pPr marL="3373112" indent="0">
              <a:buNone/>
              <a:defRPr sz="1292">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FD5374A-B00B-4977-AB87-4FCBCAB13F9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43807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15" y="160022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52" y="160022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63229343-6B62-4BDA-A65C-4E28CB93864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52322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72" y="1535113"/>
            <a:ext cx="4040065" cy="639762"/>
          </a:xfrm>
        </p:spPr>
        <p:txBody>
          <a:bodyPr anchor="b"/>
          <a:lstStyle>
            <a:lvl1pPr marL="0" indent="0">
              <a:buNone/>
              <a:defRPr sz="2215" b="1"/>
            </a:lvl1pPr>
            <a:lvl2pPr marL="421640" indent="0">
              <a:buNone/>
              <a:defRPr sz="1846" b="1"/>
            </a:lvl2pPr>
            <a:lvl3pPr marL="843280" indent="0">
              <a:buNone/>
              <a:defRPr sz="1662" b="1"/>
            </a:lvl3pPr>
            <a:lvl4pPr marL="1264918" indent="0">
              <a:buNone/>
              <a:defRPr sz="1477" b="1"/>
            </a:lvl4pPr>
            <a:lvl5pPr marL="1686555" indent="0">
              <a:buNone/>
              <a:defRPr sz="1477" b="1"/>
            </a:lvl5pPr>
            <a:lvl6pPr marL="2108194" indent="0">
              <a:buNone/>
              <a:defRPr sz="1477" b="1"/>
            </a:lvl6pPr>
            <a:lvl7pPr marL="2529832" indent="0">
              <a:buNone/>
              <a:defRPr sz="1477" b="1"/>
            </a:lvl7pPr>
            <a:lvl8pPr marL="2951472" indent="0">
              <a:buNone/>
              <a:defRPr sz="1477" b="1"/>
            </a:lvl8pPr>
            <a:lvl9pPr marL="3373112" indent="0">
              <a:buNone/>
              <a:defRPr sz="1477"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72" y="2174875"/>
            <a:ext cx="404006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306" y="1535113"/>
            <a:ext cx="4041531" cy="639762"/>
          </a:xfrm>
        </p:spPr>
        <p:txBody>
          <a:bodyPr anchor="b"/>
          <a:lstStyle>
            <a:lvl1pPr marL="0" indent="0">
              <a:buNone/>
              <a:defRPr sz="2215" b="1"/>
            </a:lvl1pPr>
            <a:lvl2pPr marL="421640" indent="0">
              <a:buNone/>
              <a:defRPr sz="1846" b="1"/>
            </a:lvl2pPr>
            <a:lvl3pPr marL="843280" indent="0">
              <a:buNone/>
              <a:defRPr sz="1662" b="1"/>
            </a:lvl3pPr>
            <a:lvl4pPr marL="1264918" indent="0">
              <a:buNone/>
              <a:defRPr sz="1477" b="1"/>
            </a:lvl4pPr>
            <a:lvl5pPr marL="1686555" indent="0">
              <a:buNone/>
              <a:defRPr sz="1477" b="1"/>
            </a:lvl5pPr>
            <a:lvl6pPr marL="2108194" indent="0">
              <a:buNone/>
              <a:defRPr sz="1477" b="1"/>
            </a:lvl6pPr>
            <a:lvl7pPr marL="2529832" indent="0">
              <a:buNone/>
              <a:defRPr sz="1477" b="1"/>
            </a:lvl7pPr>
            <a:lvl8pPr marL="2951472" indent="0">
              <a:buNone/>
              <a:defRPr sz="1477" b="1"/>
            </a:lvl8pPr>
            <a:lvl9pPr marL="3373112" indent="0">
              <a:buNone/>
              <a:defRPr sz="1477"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306"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68C0E16F-FF57-44D4-9F92-2A80A133860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72932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86C0EFBD-D6BA-47BC-863B-E951F09B8B0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12592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357A5D26-256F-476A-8934-57558E71681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1467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72000" y="4137103"/>
            <a:ext cx="7200000" cy="1362075"/>
          </a:xfrm>
        </p:spPr>
        <p:txBody>
          <a:bodyPr anchor="t">
            <a:normAutofit/>
          </a:bodyPr>
          <a:lstStyle>
            <a:lvl1pPr algn="l">
              <a:defRPr sz="2966" b="1" cap="all">
                <a:latin typeface="Meiryo UI" panose="020B0604030504040204" pitchFamily="50" charset="-128"/>
                <a:ea typeface="Meiryo UI" panose="020B0604030504040204" pitchFamily="50" charset="-128"/>
              </a:defRPr>
            </a:lvl1pPr>
          </a:lstStyle>
          <a:p>
            <a:r>
              <a:rPr kumimoji="1" lang="ja-JP" altLang="en-US" dirty="0"/>
              <a:t>マスタ タイトルの書式設定</a:t>
            </a:r>
          </a:p>
        </p:txBody>
      </p:sp>
      <p:sp>
        <p:nvSpPr>
          <p:cNvPr id="3" name="テキスト プレースホルダ 2"/>
          <p:cNvSpPr>
            <a:spLocks noGrp="1"/>
          </p:cNvSpPr>
          <p:nvPr>
            <p:ph type="body" idx="1"/>
          </p:nvPr>
        </p:nvSpPr>
        <p:spPr>
          <a:xfrm>
            <a:off x="972000" y="2636916"/>
            <a:ext cx="7200000" cy="1500187"/>
          </a:xfrm>
        </p:spPr>
        <p:txBody>
          <a:bodyPr anchor="b"/>
          <a:lstStyle>
            <a:lvl1pPr marL="0" indent="0">
              <a:buNone/>
              <a:defRPr sz="1854">
                <a:solidFill>
                  <a:schemeClr val="tx1">
                    <a:tint val="75000"/>
                  </a:schemeClr>
                </a:solidFill>
              </a:defRPr>
            </a:lvl1pPr>
            <a:lvl2pPr marL="423777" indent="0">
              <a:buNone/>
              <a:defRPr sz="1668">
                <a:solidFill>
                  <a:schemeClr val="tx1">
                    <a:tint val="75000"/>
                  </a:schemeClr>
                </a:solidFill>
              </a:defRPr>
            </a:lvl2pPr>
            <a:lvl3pPr marL="847553" indent="0">
              <a:buNone/>
              <a:defRPr sz="1483">
                <a:solidFill>
                  <a:schemeClr val="tx1">
                    <a:tint val="75000"/>
                  </a:schemeClr>
                </a:solidFill>
              </a:defRPr>
            </a:lvl3pPr>
            <a:lvl4pPr marL="1271329" indent="0">
              <a:buNone/>
              <a:defRPr sz="1298">
                <a:solidFill>
                  <a:schemeClr val="tx1">
                    <a:tint val="75000"/>
                  </a:schemeClr>
                </a:solidFill>
              </a:defRPr>
            </a:lvl4pPr>
            <a:lvl5pPr marL="1695105" indent="0">
              <a:buNone/>
              <a:defRPr sz="1298">
                <a:solidFill>
                  <a:schemeClr val="tx1">
                    <a:tint val="75000"/>
                  </a:schemeClr>
                </a:solidFill>
              </a:defRPr>
            </a:lvl5pPr>
            <a:lvl6pPr marL="2118881" indent="0">
              <a:buNone/>
              <a:defRPr sz="1298">
                <a:solidFill>
                  <a:schemeClr val="tx1">
                    <a:tint val="75000"/>
                  </a:schemeClr>
                </a:solidFill>
              </a:defRPr>
            </a:lvl6pPr>
            <a:lvl7pPr marL="2542658" indent="0">
              <a:buNone/>
              <a:defRPr sz="1298">
                <a:solidFill>
                  <a:schemeClr val="tx1">
                    <a:tint val="75000"/>
                  </a:schemeClr>
                </a:solidFill>
              </a:defRPr>
            </a:lvl7pPr>
            <a:lvl8pPr marL="2966433" indent="0">
              <a:buNone/>
              <a:defRPr sz="1298">
                <a:solidFill>
                  <a:schemeClr val="tx1">
                    <a:tint val="75000"/>
                  </a:schemeClr>
                </a:solidFill>
              </a:defRPr>
            </a:lvl8pPr>
            <a:lvl9pPr marL="3390210" indent="0">
              <a:buNone/>
              <a:defRPr sz="1298">
                <a:solidFill>
                  <a:schemeClr val="tx1">
                    <a:tint val="75000"/>
                  </a:schemeClr>
                </a:solidFill>
              </a:defRPr>
            </a:lvl9pPr>
          </a:lstStyle>
          <a:p>
            <a:pPr lvl="0"/>
            <a:r>
              <a:rPr kumimoji="1" lang="ja-JP" altLang="en-US" dirty="0"/>
              <a:t>マスタ テキストの書式設定</a:t>
            </a:r>
          </a:p>
        </p:txBody>
      </p:sp>
      <p:sp>
        <p:nvSpPr>
          <p:cNvPr id="4" name="日付プレースホルダ 3"/>
          <p:cNvSpPr>
            <a:spLocks noGrp="1"/>
          </p:cNvSpPr>
          <p:nvPr>
            <p:ph type="dt" sz="half" idx="10"/>
          </p:nvPr>
        </p:nvSpPr>
        <p:spPr/>
        <p:txBody>
          <a:bodyPr/>
          <a:lstStyle/>
          <a:p>
            <a:fld id="{0C6DE2C6-D779-4CD6-8E91-B088D008A0CB}" type="datetime1">
              <a:rPr kumimoji="1" lang="ja-JP" altLang="en-US" smtClean="0"/>
              <a:t>2021/7/13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a:xfrm>
            <a:off x="7010401" y="6492879"/>
            <a:ext cx="2133600" cy="365125"/>
          </a:xfrm>
        </p:spPr>
        <p:txBody>
          <a:bodyPr lIns="72000" tIns="36000" rIns="72000" bIns="36000"/>
          <a:lstStyle>
            <a:lvl1pPr>
              <a:defRPr b="1">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
        <p:nvSpPr>
          <p:cNvPr id="9" name="正方形/長方形 8"/>
          <p:cNvSpPr/>
          <p:nvPr userDrawn="1"/>
        </p:nvSpPr>
        <p:spPr>
          <a:xfrm>
            <a:off x="0" y="4782132"/>
            <a:ext cx="9144000" cy="720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8"/>
          </a:p>
        </p:txBody>
      </p:sp>
      <p:sp>
        <p:nvSpPr>
          <p:cNvPr id="10" name="正方形/長方形 9"/>
          <p:cNvSpPr/>
          <p:nvPr userDrawn="1"/>
        </p:nvSpPr>
        <p:spPr>
          <a:xfrm>
            <a:off x="650313" y="0"/>
            <a:ext cx="72000" cy="6858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8"/>
          </a:p>
        </p:txBody>
      </p:sp>
    </p:spTree>
    <p:extLst>
      <p:ext uri="{BB962C8B-B14F-4D97-AF65-F5344CB8AC3E}">
        <p14:creationId xmlns:p14="http://schemas.microsoft.com/office/powerpoint/2010/main" val="1907056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1"/>
            <a:ext cx="3008435" cy="1162050"/>
          </a:xfrm>
        </p:spPr>
        <p:txBody>
          <a:bodyPr anchor="b"/>
          <a:lstStyle>
            <a:lvl1pPr algn="l">
              <a:defRPr sz="1846"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9" y="273156"/>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13"/>
            <a:ext cx="3008435" cy="4691063"/>
          </a:xfrm>
        </p:spPr>
        <p:txBody>
          <a:bodyPr/>
          <a:lstStyle>
            <a:lvl1pPr marL="0" indent="0">
              <a:buNone/>
              <a:defRPr sz="1292"/>
            </a:lvl1pPr>
            <a:lvl2pPr marL="421640" indent="0">
              <a:buNone/>
              <a:defRPr sz="1108"/>
            </a:lvl2pPr>
            <a:lvl3pPr marL="843280" indent="0">
              <a:buNone/>
              <a:defRPr sz="923"/>
            </a:lvl3pPr>
            <a:lvl4pPr marL="1264918" indent="0">
              <a:buNone/>
              <a:defRPr sz="831"/>
            </a:lvl4pPr>
            <a:lvl5pPr marL="1686555" indent="0">
              <a:buNone/>
              <a:defRPr sz="831"/>
            </a:lvl5pPr>
            <a:lvl6pPr marL="2108194" indent="0">
              <a:buNone/>
              <a:defRPr sz="831"/>
            </a:lvl6pPr>
            <a:lvl7pPr marL="2529832" indent="0">
              <a:buNone/>
              <a:defRPr sz="831"/>
            </a:lvl7pPr>
            <a:lvl8pPr marL="2951472" indent="0">
              <a:buNone/>
              <a:defRPr sz="831"/>
            </a:lvl8pPr>
            <a:lvl9pPr marL="3373112" indent="0">
              <a:buNone/>
              <a:defRPr sz="831"/>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8D44B26-98E6-4542-9F1A-98E31B9E253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27918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71" y="4800601"/>
            <a:ext cx="5486400" cy="566738"/>
          </a:xfrm>
        </p:spPr>
        <p:txBody>
          <a:bodyPr anchor="b"/>
          <a:lstStyle>
            <a:lvl1pPr algn="l">
              <a:defRPr sz="1846"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71" y="612775"/>
            <a:ext cx="5486400" cy="4114800"/>
          </a:xfrm>
        </p:spPr>
        <p:txBody>
          <a:bodyPr rtlCol="0">
            <a:normAutofit/>
          </a:bodyPr>
          <a:lstStyle>
            <a:lvl1pPr marL="0" indent="0">
              <a:buNone/>
              <a:defRPr sz="2954"/>
            </a:lvl1pPr>
            <a:lvl2pPr marL="421640" indent="0">
              <a:buNone/>
              <a:defRPr sz="2585"/>
            </a:lvl2pPr>
            <a:lvl3pPr marL="843280" indent="0">
              <a:buNone/>
              <a:defRPr sz="2215"/>
            </a:lvl3pPr>
            <a:lvl4pPr marL="1264918" indent="0">
              <a:buNone/>
              <a:defRPr sz="1846"/>
            </a:lvl4pPr>
            <a:lvl5pPr marL="1686555" indent="0">
              <a:buNone/>
              <a:defRPr sz="1846"/>
            </a:lvl5pPr>
            <a:lvl6pPr marL="2108194" indent="0">
              <a:buNone/>
              <a:defRPr sz="1846"/>
            </a:lvl6pPr>
            <a:lvl7pPr marL="2529832" indent="0">
              <a:buNone/>
              <a:defRPr sz="1846"/>
            </a:lvl7pPr>
            <a:lvl8pPr marL="2951472" indent="0">
              <a:buNone/>
              <a:defRPr sz="1846"/>
            </a:lvl8pPr>
            <a:lvl9pPr marL="3373112"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171" y="5367339"/>
            <a:ext cx="5486400" cy="804862"/>
          </a:xfrm>
        </p:spPr>
        <p:txBody>
          <a:bodyPr/>
          <a:lstStyle>
            <a:lvl1pPr marL="0" indent="0">
              <a:buNone/>
              <a:defRPr sz="1292"/>
            </a:lvl1pPr>
            <a:lvl2pPr marL="421640" indent="0">
              <a:buNone/>
              <a:defRPr sz="1108"/>
            </a:lvl2pPr>
            <a:lvl3pPr marL="843280" indent="0">
              <a:buNone/>
              <a:defRPr sz="923"/>
            </a:lvl3pPr>
            <a:lvl4pPr marL="1264918" indent="0">
              <a:buNone/>
              <a:defRPr sz="831"/>
            </a:lvl4pPr>
            <a:lvl5pPr marL="1686555" indent="0">
              <a:buNone/>
              <a:defRPr sz="831"/>
            </a:lvl5pPr>
            <a:lvl6pPr marL="2108194" indent="0">
              <a:buNone/>
              <a:defRPr sz="831"/>
            </a:lvl6pPr>
            <a:lvl7pPr marL="2529832" indent="0">
              <a:buNone/>
              <a:defRPr sz="831"/>
            </a:lvl7pPr>
            <a:lvl8pPr marL="2951472" indent="0">
              <a:buNone/>
              <a:defRPr sz="831"/>
            </a:lvl8pPr>
            <a:lvl9pPr marL="3373112" indent="0">
              <a:buNone/>
              <a:defRPr sz="831"/>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8CF38E5C-447E-450A-B539-E923CA594EF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72756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0BCC721-A4A1-47FC-84D4-D30B487F12E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56456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742"/>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7" y="274742"/>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01C2A9D-155F-4581-93D8-F882B634D35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9872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4"/>
            <a:ext cx="4038600" cy="4525963"/>
          </a:xfrm>
        </p:spPr>
        <p:txBody>
          <a:bodyPr/>
          <a:lstStyle>
            <a:lvl1pPr>
              <a:defRPr sz="2595"/>
            </a:lvl1pPr>
            <a:lvl2pPr>
              <a:defRPr sz="2225"/>
            </a:lvl2pPr>
            <a:lvl3pPr>
              <a:defRPr sz="1854"/>
            </a:lvl3pPr>
            <a:lvl4pPr>
              <a:defRPr sz="1668"/>
            </a:lvl4pPr>
            <a:lvl5pPr>
              <a:defRPr sz="1668"/>
            </a:lvl5pPr>
            <a:lvl6pPr>
              <a:defRPr sz="1668"/>
            </a:lvl6pPr>
            <a:lvl7pPr>
              <a:defRPr sz="1668"/>
            </a:lvl7pPr>
            <a:lvl8pPr>
              <a:defRPr sz="1668"/>
            </a:lvl8pPr>
            <a:lvl9pPr>
              <a:defRPr sz="1668"/>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4"/>
            <a:ext cx="4038600" cy="4525963"/>
          </a:xfrm>
        </p:spPr>
        <p:txBody>
          <a:bodyPr/>
          <a:lstStyle>
            <a:lvl1pPr>
              <a:defRPr sz="2595"/>
            </a:lvl1pPr>
            <a:lvl2pPr>
              <a:defRPr sz="2225"/>
            </a:lvl2pPr>
            <a:lvl3pPr>
              <a:defRPr sz="1854"/>
            </a:lvl3pPr>
            <a:lvl4pPr>
              <a:defRPr sz="1668"/>
            </a:lvl4pPr>
            <a:lvl5pPr>
              <a:defRPr sz="1668"/>
            </a:lvl5pPr>
            <a:lvl6pPr>
              <a:defRPr sz="1668"/>
            </a:lvl6pPr>
            <a:lvl7pPr>
              <a:defRPr sz="1668"/>
            </a:lvl7pPr>
            <a:lvl8pPr>
              <a:defRPr sz="1668"/>
            </a:lvl8pPr>
            <a:lvl9pPr>
              <a:defRPr sz="1668"/>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1E788096-CC04-49B5-B04D-CDF619889CDA}" type="datetime1">
              <a:rPr kumimoji="1" lang="ja-JP" altLang="en-US" smtClean="0"/>
              <a:t>2021/7/13</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14604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25" b="1"/>
            </a:lvl1pPr>
            <a:lvl2pPr marL="423777" indent="0">
              <a:buNone/>
              <a:defRPr sz="1854" b="1"/>
            </a:lvl2pPr>
            <a:lvl3pPr marL="847553" indent="0">
              <a:buNone/>
              <a:defRPr sz="1668" b="1"/>
            </a:lvl3pPr>
            <a:lvl4pPr marL="1271329" indent="0">
              <a:buNone/>
              <a:defRPr sz="1483" b="1"/>
            </a:lvl4pPr>
            <a:lvl5pPr marL="1695105" indent="0">
              <a:buNone/>
              <a:defRPr sz="1483" b="1"/>
            </a:lvl5pPr>
            <a:lvl6pPr marL="2118881" indent="0">
              <a:buNone/>
              <a:defRPr sz="1483" b="1"/>
            </a:lvl6pPr>
            <a:lvl7pPr marL="2542658" indent="0">
              <a:buNone/>
              <a:defRPr sz="1483" b="1"/>
            </a:lvl7pPr>
            <a:lvl8pPr marL="2966433" indent="0">
              <a:buNone/>
              <a:defRPr sz="1483" b="1"/>
            </a:lvl8pPr>
            <a:lvl9pPr marL="3390210" indent="0">
              <a:buNone/>
              <a:defRPr sz="1483"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25"/>
            </a:lvl1pPr>
            <a:lvl2pPr>
              <a:defRPr sz="1854"/>
            </a:lvl2pPr>
            <a:lvl3pPr>
              <a:defRPr sz="1668"/>
            </a:lvl3pPr>
            <a:lvl4pPr>
              <a:defRPr sz="1483"/>
            </a:lvl4pPr>
            <a:lvl5pPr>
              <a:defRPr sz="1483"/>
            </a:lvl5pPr>
            <a:lvl6pPr>
              <a:defRPr sz="1483"/>
            </a:lvl6pPr>
            <a:lvl7pPr>
              <a:defRPr sz="1483"/>
            </a:lvl7pPr>
            <a:lvl8pPr>
              <a:defRPr sz="1483"/>
            </a:lvl8pPr>
            <a:lvl9pPr>
              <a:defRPr sz="1483"/>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225" b="1"/>
            </a:lvl1pPr>
            <a:lvl2pPr marL="423777" indent="0">
              <a:buNone/>
              <a:defRPr sz="1854" b="1"/>
            </a:lvl2pPr>
            <a:lvl3pPr marL="847553" indent="0">
              <a:buNone/>
              <a:defRPr sz="1668" b="1"/>
            </a:lvl3pPr>
            <a:lvl4pPr marL="1271329" indent="0">
              <a:buNone/>
              <a:defRPr sz="1483" b="1"/>
            </a:lvl4pPr>
            <a:lvl5pPr marL="1695105" indent="0">
              <a:buNone/>
              <a:defRPr sz="1483" b="1"/>
            </a:lvl5pPr>
            <a:lvl6pPr marL="2118881" indent="0">
              <a:buNone/>
              <a:defRPr sz="1483" b="1"/>
            </a:lvl6pPr>
            <a:lvl7pPr marL="2542658" indent="0">
              <a:buNone/>
              <a:defRPr sz="1483" b="1"/>
            </a:lvl7pPr>
            <a:lvl8pPr marL="2966433" indent="0">
              <a:buNone/>
              <a:defRPr sz="1483" b="1"/>
            </a:lvl8pPr>
            <a:lvl9pPr marL="3390210" indent="0">
              <a:buNone/>
              <a:defRPr sz="1483"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225"/>
            </a:lvl1pPr>
            <a:lvl2pPr>
              <a:defRPr sz="1854"/>
            </a:lvl2pPr>
            <a:lvl3pPr>
              <a:defRPr sz="1668"/>
            </a:lvl3pPr>
            <a:lvl4pPr>
              <a:defRPr sz="1483"/>
            </a:lvl4pPr>
            <a:lvl5pPr>
              <a:defRPr sz="1483"/>
            </a:lvl5pPr>
            <a:lvl6pPr>
              <a:defRPr sz="1483"/>
            </a:lvl6pPr>
            <a:lvl7pPr>
              <a:defRPr sz="1483"/>
            </a:lvl7pPr>
            <a:lvl8pPr>
              <a:defRPr sz="1483"/>
            </a:lvl8pPr>
            <a:lvl9pPr>
              <a:defRPr sz="1483"/>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C67B6E-9748-47B0-A456-661F76507A4E}" type="datetime1">
              <a:rPr kumimoji="1" lang="ja-JP" altLang="en-US" smtClean="0"/>
              <a:t>2021/7/13</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147194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432000"/>
          </a:xfrm>
          <a:solidFill>
            <a:srgbClr val="002060"/>
          </a:solidFill>
        </p:spPr>
        <p:txBody>
          <a:bodyPr>
            <a:normAutofit/>
          </a:bodyPr>
          <a:lstStyle>
            <a:lvl1pPr>
              <a:defRPr sz="1854" b="1">
                <a:solidFill>
                  <a:schemeClr val="bg1"/>
                </a:solidFill>
                <a:latin typeface="Meiryo UI" panose="020B0604030504040204" pitchFamily="50" charset="-128"/>
                <a:ea typeface="Meiryo UI" panose="020B0604030504040204" pitchFamily="50" charset="-128"/>
              </a:defRPr>
            </a:lvl1p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C796ED9-6C3C-465B-AFF5-30683B1C36CB}" type="datetime1">
              <a:rPr kumimoji="1" lang="ja-JP" altLang="en-US" smtClean="0"/>
              <a:t>2021/7/13</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a:xfrm>
            <a:off x="8726083" y="6607398"/>
            <a:ext cx="417917" cy="243840"/>
          </a:xfrm>
        </p:spPr>
        <p:txBody>
          <a:bodyPr wrap="none" lIns="72000" tIns="36000" rIns="72000" bIns="36000">
            <a:spAutoFit/>
          </a:bodyPr>
          <a:lstStyle>
            <a:lvl1pPr>
              <a:defRPr sz="1112" b="1">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44864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B7C773C-A029-4A4B-8D77-5AD73AC2A14A}" type="datetime1">
              <a:rPr kumimoji="1" lang="ja-JP" altLang="en-US" smtClean="0"/>
              <a:t>2021/7/13</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a:xfrm>
            <a:off x="8726083" y="6607398"/>
            <a:ext cx="417917" cy="243840"/>
          </a:xfrm>
        </p:spPr>
        <p:txBody>
          <a:bodyPr wrap="none" lIns="72000" tIns="36000" rIns="72000" bIns="36000">
            <a:spAutoFit/>
          </a:bodyPr>
          <a:lstStyle>
            <a:lvl1pPr>
              <a:defRPr sz="1112" b="1">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211415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1854" b="1"/>
            </a:lvl1pPr>
          </a:lstStyle>
          <a:p>
            <a:r>
              <a:rPr kumimoji="1" lang="ja-JP" altLang="en-US"/>
              <a:t>マスタ タイトルの書式設定</a:t>
            </a:r>
          </a:p>
        </p:txBody>
      </p:sp>
      <p:sp>
        <p:nvSpPr>
          <p:cNvPr id="3" name="コンテンツ プレースホルダ 2"/>
          <p:cNvSpPr>
            <a:spLocks noGrp="1"/>
          </p:cNvSpPr>
          <p:nvPr>
            <p:ph idx="1"/>
          </p:nvPr>
        </p:nvSpPr>
        <p:spPr>
          <a:xfrm>
            <a:off x="3575052" y="273054"/>
            <a:ext cx="5111750" cy="5853113"/>
          </a:xfrm>
        </p:spPr>
        <p:txBody>
          <a:bodyPr/>
          <a:lstStyle>
            <a:lvl1pPr>
              <a:defRPr sz="2966"/>
            </a:lvl1pPr>
            <a:lvl2pPr>
              <a:defRPr sz="2595"/>
            </a:lvl2pPr>
            <a:lvl3pPr>
              <a:defRPr sz="2225"/>
            </a:lvl3pPr>
            <a:lvl4pPr>
              <a:defRPr sz="1854"/>
            </a:lvl4pPr>
            <a:lvl5pPr>
              <a:defRPr sz="1854"/>
            </a:lvl5pPr>
            <a:lvl6pPr>
              <a:defRPr sz="1854"/>
            </a:lvl6pPr>
            <a:lvl7pPr>
              <a:defRPr sz="1854"/>
            </a:lvl7pPr>
            <a:lvl8pPr>
              <a:defRPr sz="1854"/>
            </a:lvl8pPr>
            <a:lvl9pPr>
              <a:defRPr sz="1854"/>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1" y="1435103"/>
            <a:ext cx="3008313" cy="4691063"/>
          </a:xfrm>
        </p:spPr>
        <p:txBody>
          <a:bodyPr/>
          <a:lstStyle>
            <a:lvl1pPr marL="0" indent="0">
              <a:buNone/>
              <a:defRPr sz="1298"/>
            </a:lvl1pPr>
            <a:lvl2pPr marL="423777" indent="0">
              <a:buNone/>
              <a:defRPr sz="1112"/>
            </a:lvl2pPr>
            <a:lvl3pPr marL="847553" indent="0">
              <a:buNone/>
              <a:defRPr sz="927"/>
            </a:lvl3pPr>
            <a:lvl4pPr marL="1271329" indent="0">
              <a:buNone/>
              <a:defRPr sz="834"/>
            </a:lvl4pPr>
            <a:lvl5pPr marL="1695105" indent="0">
              <a:buNone/>
              <a:defRPr sz="834"/>
            </a:lvl5pPr>
            <a:lvl6pPr marL="2118881" indent="0">
              <a:buNone/>
              <a:defRPr sz="834"/>
            </a:lvl6pPr>
            <a:lvl7pPr marL="2542658" indent="0">
              <a:buNone/>
              <a:defRPr sz="834"/>
            </a:lvl7pPr>
            <a:lvl8pPr marL="2966433" indent="0">
              <a:buNone/>
              <a:defRPr sz="834"/>
            </a:lvl8pPr>
            <a:lvl9pPr marL="3390210" indent="0">
              <a:buNone/>
              <a:defRPr sz="834"/>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1E3E118-4ADC-4BBF-9C0F-5BA2972E4927}" type="datetime1">
              <a:rPr kumimoji="1" lang="ja-JP" altLang="en-US" smtClean="0"/>
              <a:t>2021/7/13</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24972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54"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66"/>
            </a:lvl1pPr>
            <a:lvl2pPr marL="423777" indent="0">
              <a:buNone/>
              <a:defRPr sz="2595"/>
            </a:lvl2pPr>
            <a:lvl3pPr marL="847553" indent="0">
              <a:buNone/>
              <a:defRPr sz="2225"/>
            </a:lvl3pPr>
            <a:lvl4pPr marL="1271329" indent="0">
              <a:buNone/>
              <a:defRPr sz="1854"/>
            </a:lvl4pPr>
            <a:lvl5pPr marL="1695105" indent="0">
              <a:buNone/>
              <a:defRPr sz="1854"/>
            </a:lvl5pPr>
            <a:lvl6pPr marL="2118881" indent="0">
              <a:buNone/>
              <a:defRPr sz="1854"/>
            </a:lvl6pPr>
            <a:lvl7pPr marL="2542658" indent="0">
              <a:buNone/>
              <a:defRPr sz="1854"/>
            </a:lvl7pPr>
            <a:lvl8pPr marL="2966433" indent="0">
              <a:buNone/>
              <a:defRPr sz="1854"/>
            </a:lvl8pPr>
            <a:lvl9pPr marL="3390210" indent="0">
              <a:buNone/>
              <a:defRPr sz="1854"/>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8"/>
            </a:lvl1pPr>
            <a:lvl2pPr marL="423777" indent="0">
              <a:buNone/>
              <a:defRPr sz="1112"/>
            </a:lvl2pPr>
            <a:lvl3pPr marL="847553" indent="0">
              <a:buNone/>
              <a:defRPr sz="927"/>
            </a:lvl3pPr>
            <a:lvl4pPr marL="1271329" indent="0">
              <a:buNone/>
              <a:defRPr sz="834"/>
            </a:lvl4pPr>
            <a:lvl5pPr marL="1695105" indent="0">
              <a:buNone/>
              <a:defRPr sz="834"/>
            </a:lvl5pPr>
            <a:lvl6pPr marL="2118881" indent="0">
              <a:buNone/>
              <a:defRPr sz="834"/>
            </a:lvl6pPr>
            <a:lvl7pPr marL="2542658" indent="0">
              <a:buNone/>
              <a:defRPr sz="834"/>
            </a:lvl7pPr>
            <a:lvl8pPr marL="2966433" indent="0">
              <a:buNone/>
              <a:defRPr sz="834"/>
            </a:lvl8pPr>
            <a:lvl9pPr marL="3390210" indent="0">
              <a:buNone/>
              <a:defRPr sz="834"/>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D6C234F0-1144-4324-AF9D-E50E6DB39ECC}" type="datetime1">
              <a:rPr kumimoji="1" lang="ja-JP" altLang="en-US" smtClean="0"/>
              <a:t>2021/7/13</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482813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112">
                <a:solidFill>
                  <a:schemeClr val="tx1">
                    <a:tint val="75000"/>
                  </a:schemeClr>
                </a:solidFill>
              </a:defRPr>
            </a:lvl1pPr>
          </a:lstStyle>
          <a:p>
            <a:fld id="{DFB53BD3-96CA-4609-B355-E08C738D93D2}" type="datetime1">
              <a:rPr kumimoji="1" lang="ja-JP" altLang="en-US" smtClean="0"/>
              <a:t>2021/7/13</a:t>
            </a:fld>
            <a:endParaRPr kumimoji="1" lang="ja-JP" altLang="en-US" dirty="0"/>
          </a:p>
        </p:txBody>
      </p:sp>
      <p:sp>
        <p:nvSpPr>
          <p:cNvPr id="5" name="フッター プレースホルダ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112">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1" y="6356354"/>
            <a:ext cx="2133600" cy="365125"/>
          </a:xfrm>
          <a:prstGeom prst="rect">
            <a:avLst/>
          </a:prstGeom>
        </p:spPr>
        <p:txBody>
          <a:bodyPr vert="horz" lIns="91440" tIns="45720" rIns="91440" bIns="45720" rtlCol="0" anchor="ctr"/>
          <a:lstStyle>
            <a:lvl1pPr algn="r">
              <a:defRPr sz="1112">
                <a:solidFill>
                  <a:schemeClr val="tx1">
                    <a:tint val="75000"/>
                  </a:schemeClr>
                </a:solidFill>
              </a:defRPr>
            </a:lvl1p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3135714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847553" rtl="0" eaLnBrk="1" latinLnBrk="0" hangingPunct="1">
        <a:spcBef>
          <a:spcPct val="0"/>
        </a:spcBef>
        <a:buNone/>
        <a:defRPr kumimoji="1" sz="4078" kern="1200">
          <a:solidFill>
            <a:schemeClr val="tx1"/>
          </a:solidFill>
          <a:latin typeface="+mj-lt"/>
          <a:ea typeface="+mj-ea"/>
          <a:cs typeface="+mj-cs"/>
        </a:defRPr>
      </a:lvl1pPr>
    </p:titleStyle>
    <p:bodyStyle>
      <a:lvl1pPr marL="317832" indent="-317832" algn="l" defTabSz="847553" rtl="0" eaLnBrk="1" latinLnBrk="0" hangingPunct="1">
        <a:spcBef>
          <a:spcPct val="20000"/>
        </a:spcBef>
        <a:buFont typeface="Arial" pitchFamily="34" charset="0"/>
        <a:buChar char="•"/>
        <a:defRPr kumimoji="1" sz="2966" kern="1200">
          <a:solidFill>
            <a:schemeClr val="tx1"/>
          </a:solidFill>
          <a:latin typeface="+mn-lt"/>
          <a:ea typeface="+mn-ea"/>
          <a:cs typeface="+mn-cs"/>
        </a:defRPr>
      </a:lvl1pPr>
      <a:lvl2pPr marL="688637" indent="-264860" algn="l" defTabSz="847553" rtl="0" eaLnBrk="1" latinLnBrk="0" hangingPunct="1">
        <a:spcBef>
          <a:spcPct val="20000"/>
        </a:spcBef>
        <a:buFont typeface="Arial" pitchFamily="34" charset="0"/>
        <a:buChar char="–"/>
        <a:defRPr kumimoji="1" sz="2595" kern="1200">
          <a:solidFill>
            <a:schemeClr val="tx1"/>
          </a:solidFill>
          <a:latin typeface="+mn-lt"/>
          <a:ea typeface="+mn-ea"/>
          <a:cs typeface="+mn-cs"/>
        </a:defRPr>
      </a:lvl2pPr>
      <a:lvl3pPr marL="1059440" indent="-211887" algn="l" defTabSz="847553" rtl="0" eaLnBrk="1" latinLnBrk="0" hangingPunct="1">
        <a:spcBef>
          <a:spcPct val="20000"/>
        </a:spcBef>
        <a:buFont typeface="Arial" pitchFamily="34" charset="0"/>
        <a:buChar char="•"/>
        <a:defRPr kumimoji="1" sz="2225" kern="1200">
          <a:solidFill>
            <a:schemeClr val="tx1"/>
          </a:solidFill>
          <a:latin typeface="+mn-lt"/>
          <a:ea typeface="+mn-ea"/>
          <a:cs typeface="+mn-cs"/>
        </a:defRPr>
      </a:lvl3pPr>
      <a:lvl4pPr marL="1483217" indent="-211887" algn="l" defTabSz="847553" rtl="0" eaLnBrk="1" latinLnBrk="0" hangingPunct="1">
        <a:spcBef>
          <a:spcPct val="20000"/>
        </a:spcBef>
        <a:buFont typeface="Arial" pitchFamily="34" charset="0"/>
        <a:buChar char="–"/>
        <a:defRPr kumimoji="1" sz="1854" kern="1200">
          <a:solidFill>
            <a:schemeClr val="tx1"/>
          </a:solidFill>
          <a:latin typeface="+mn-lt"/>
          <a:ea typeface="+mn-ea"/>
          <a:cs typeface="+mn-cs"/>
        </a:defRPr>
      </a:lvl4pPr>
      <a:lvl5pPr marL="1906993" indent="-211887" algn="l" defTabSz="847553" rtl="0" eaLnBrk="1" latinLnBrk="0" hangingPunct="1">
        <a:spcBef>
          <a:spcPct val="20000"/>
        </a:spcBef>
        <a:buFont typeface="Arial" pitchFamily="34" charset="0"/>
        <a:buChar char="»"/>
        <a:defRPr kumimoji="1" sz="1854" kern="1200">
          <a:solidFill>
            <a:schemeClr val="tx1"/>
          </a:solidFill>
          <a:latin typeface="+mn-lt"/>
          <a:ea typeface="+mn-ea"/>
          <a:cs typeface="+mn-cs"/>
        </a:defRPr>
      </a:lvl5pPr>
      <a:lvl6pPr marL="2330769" indent="-211887" algn="l" defTabSz="847553" rtl="0" eaLnBrk="1" latinLnBrk="0" hangingPunct="1">
        <a:spcBef>
          <a:spcPct val="20000"/>
        </a:spcBef>
        <a:buFont typeface="Arial" pitchFamily="34" charset="0"/>
        <a:buChar char="•"/>
        <a:defRPr kumimoji="1" sz="1854" kern="1200">
          <a:solidFill>
            <a:schemeClr val="tx1"/>
          </a:solidFill>
          <a:latin typeface="+mn-lt"/>
          <a:ea typeface="+mn-ea"/>
          <a:cs typeface="+mn-cs"/>
        </a:defRPr>
      </a:lvl6pPr>
      <a:lvl7pPr marL="2754546" indent="-211887" algn="l" defTabSz="847553" rtl="0" eaLnBrk="1" latinLnBrk="0" hangingPunct="1">
        <a:spcBef>
          <a:spcPct val="20000"/>
        </a:spcBef>
        <a:buFont typeface="Arial" pitchFamily="34" charset="0"/>
        <a:buChar char="•"/>
        <a:defRPr kumimoji="1" sz="1854" kern="1200">
          <a:solidFill>
            <a:schemeClr val="tx1"/>
          </a:solidFill>
          <a:latin typeface="+mn-lt"/>
          <a:ea typeface="+mn-ea"/>
          <a:cs typeface="+mn-cs"/>
        </a:defRPr>
      </a:lvl7pPr>
      <a:lvl8pPr marL="3178322" indent="-211887" algn="l" defTabSz="847553" rtl="0" eaLnBrk="1" latinLnBrk="0" hangingPunct="1">
        <a:spcBef>
          <a:spcPct val="20000"/>
        </a:spcBef>
        <a:buFont typeface="Arial" pitchFamily="34" charset="0"/>
        <a:buChar char="•"/>
        <a:defRPr kumimoji="1" sz="1854" kern="1200">
          <a:solidFill>
            <a:schemeClr val="tx1"/>
          </a:solidFill>
          <a:latin typeface="+mn-lt"/>
          <a:ea typeface="+mn-ea"/>
          <a:cs typeface="+mn-cs"/>
        </a:defRPr>
      </a:lvl8pPr>
      <a:lvl9pPr marL="3602097" indent="-211887" algn="l" defTabSz="847553" rtl="0" eaLnBrk="1" latinLnBrk="0" hangingPunct="1">
        <a:spcBef>
          <a:spcPct val="20000"/>
        </a:spcBef>
        <a:buFont typeface="Arial" pitchFamily="34" charset="0"/>
        <a:buChar char="•"/>
        <a:defRPr kumimoji="1" sz="1854" kern="1200">
          <a:solidFill>
            <a:schemeClr val="tx1"/>
          </a:solidFill>
          <a:latin typeface="+mn-lt"/>
          <a:ea typeface="+mn-ea"/>
          <a:cs typeface="+mn-cs"/>
        </a:defRPr>
      </a:lvl9pPr>
    </p:bodyStyle>
    <p:otherStyle>
      <a:defPPr>
        <a:defRPr lang="ja-JP"/>
      </a:defPPr>
      <a:lvl1pPr marL="0" algn="l" defTabSz="847553" rtl="0" eaLnBrk="1" latinLnBrk="0" hangingPunct="1">
        <a:defRPr kumimoji="1" sz="1668" kern="1200">
          <a:solidFill>
            <a:schemeClr val="tx1"/>
          </a:solidFill>
          <a:latin typeface="+mn-lt"/>
          <a:ea typeface="+mn-ea"/>
          <a:cs typeface="+mn-cs"/>
        </a:defRPr>
      </a:lvl1pPr>
      <a:lvl2pPr marL="423777" algn="l" defTabSz="847553" rtl="0" eaLnBrk="1" latinLnBrk="0" hangingPunct="1">
        <a:defRPr kumimoji="1" sz="1668" kern="1200">
          <a:solidFill>
            <a:schemeClr val="tx1"/>
          </a:solidFill>
          <a:latin typeface="+mn-lt"/>
          <a:ea typeface="+mn-ea"/>
          <a:cs typeface="+mn-cs"/>
        </a:defRPr>
      </a:lvl2pPr>
      <a:lvl3pPr marL="847553" algn="l" defTabSz="847553" rtl="0" eaLnBrk="1" latinLnBrk="0" hangingPunct="1">
        <a:defRPr kumimoji="1" sz="1668" kern="1200">
          <a:solidFill>
            <a:schemeClr val="tx1"/>
          </a:solidFill>
          <a:latin typeface="+mn-lt"/>
          <a:ea typeface="+mn-ea"/>
          <a:cs typeface="+mn-cs"/>
        </a:defRPr>
      </a:lvl3pPr>
      <a:lvl4pPr marL="1271329" algn="l" defTabSz="847553" rtl="0" eaLnBrk="1" latinLnBrk="0" hangingPunct="1">
        <a:defRPr kumimoji="1" sz="1668" kern="1200">
          <a:solidFill>
            <a:schemeClr val="tx1"/>
          </a:solidFill>
          <a:latin typeface="+mn-lt"/>
          <a:ea typeface="+mn-ea"/>
          <a:cs typeface="+mn-cs"/>
        </a:defRPr>
      </a:lvl4pPr>
      <a:lvl5pPr marL="1695105" algn="l" defTabSz="847553" rtl="0" eaLnBrk="1" latinLnBrk="0" hangingPunct="1">
        <a:defRPr kumimoji="1" sz="1668" kern="1200">
          <a:solidFill>
            <a:schemeClr val="tx1"/>
          </a:solidFill>
          <a:latin typeface="+mn-lt"/>
          <a:ea typeface="+mn-ea"/>
          <a:cs typeface="+mn-cs"/>
        </a:defRPr>
      </a:lvl5pPr>
      <a:lvl6pPr marL="2118881" algn="l" defTabSz="847553" rtl="0" eaLnBrk="1" latinLnBrk="0" hangingPunct="1">
        <a:defRPr kumimoji="1" sz="1668" kern="1200">
          <a:solidFill>
            <a:schemeClr val="tx1"/>
          </a:solidFill>
          <a:latin typeface="+mn-lt"/>
          <a:ea typeface="+mn-ea"/>
          <a:cs typeface="+mn-cs"/>
        </a:defRPr>
      </a:lvl6pPr>
      <a:lvl7pPr marL="2542658" algn="l" defTabSz="847553" rtl="0" eaLnBrk="1" latinLnBrk="0" hangingPunct="1">
        <a:defRPr kumimoji="1" sz="1668" kern="1200">
          <a:solidFill>
            <a:schemeClr val="tx1"/>
          </a:solidFill>
          <a:latin typeface="+mn-lt"/>
          <a:ea typeface="+mn-ea"/>
          <a:cs typeface="+mn-cs"/>
        </a:defRPr>
      </a:lvl7pPr>
      <a:lvl8pPr marL="2966433" algn="l" defTabSz="847553" rtl="0" eaLnBrk="1" latinLnBrk="0" hangingPunct="1">
        <a:defRPr kumimoji="1" sz="1668" kern="1200">
          <a:solidFill>
            <a:schemeClr val="tx1"/>
          </a:solidFill>
          <a:latin typeface="+mn-lt"/>
          <a:ea typeface="+mn-ea"/>
          <a:cs typeface="+mn-cs"/>
        </a:defRPr>
      </a:lvl8pPr>
      <a:lvl9pPr marL="3390210" algn="l" defTabSz="847553" rtl="0" eaLnBrk="1" latinLnBrk="0" hangingPunct="1">
        <a:defRPr kumimoji="1" sz="16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3" tIns="45677" rIns="91353" bIns="45677"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200" y="160021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3" tIns="45677" rIns="91353" bIns="4567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424"/>
            <a:ext cx="2133600" cy="365125"/>
          </a:xfrm>
          <a:prstGeom prst="rect">
            <a:avLst/>
          </a:prstGeom>
        </p:spPr>
        <p:txBody>
          <a:bodyPr vert="horz" lIns="91353" tIns="45677" rIns="91353" bIns="45677" rtlCol="0" anchor="ctr"/>
          <a:lstStyle>
            <a:lvl1pPr algn="l">
              <a:defRPr sz="1108">
                <a:solidFill>
                  <a:schemeClr val="tx1">
                    <a:tint val="75000"/>
                  </a:schemeClr>
                </a:solidFill>
                <a:latin typeface="Arial" charset="0"/>
                <a:ea typeface="ＭＳ Ｐゴシック" charset="-128"/>
              </a:defRPr>
            </a:lvl1pPr>
          </a:lstStyle>
          <a:p>
            <a:pPr>
              <a:defRPr/>
            </a:pPr>
            <a:fld id="{09F9ACFA-A0EC-4D1A-BE5E-8F6D839E6676}" type="datetime1">
              <a:rPr lang="ja-JP" altLang="en-US" smtClean="0">
                <a:solidFill>
                  <a:prstClr val="black">
                    <a:tint val="75000"/>
                  </a:prstClr>
                </a:solidFill>
              </a:rPr>
              <a:t>2021/7/13</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6" y="6356424"/>
            <a:ext cx="2895600" cy="365125"/>
          </a:xfrm>
          <a:prstGeom prst="rect">
            <a:avLst/>
          </a:prstGeom>
        </p:spPr>
        <p:txBody>
          <a:bodyPr vert="horz" lIns="91353" tIns="45677" rIns="91353" bIns="45677" rtlCol="0" anchor="ctr"/>
          <a:lstStyle>
            <a:lvl1pPr algn="ctr">
              <a:defRPr sz="1108">
                <a:solidFill>
                  <a:schemeClr val="tx1">
                    <a:tint val="75000"/>
                  </a:schemeClr>
                </a:solidFill>
                <a:latin typeface="Arial"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424"/>
            <a:ext cx="2133600" cy="365125"/>
          </a:xfrm>
          <a:prstGeom prst="rect">
            <a:avLst/>
          </a:prstGeom>
        </p:spPr>
        <p:txBody>
          <a:bodyPr vert="horz" lIns="91353" tIns="45677" rIns="91353" bIns="45677" rtlCol="0" anchor="ctr"/>
          <a:lstStyle>
            <a:lvl1pPr algn="r">
              <a:defRPr sz="1108">
                <a:solidFill>
                  <a:schemeClr val="tx1">
                    <a:tint val="75000"/>
                  </a:schemeClr>
                </a:solidFill>
                <a:latin typeface="Arial" charset="0"/>
                <a:ea typeface="ＭＳ Ｐゴシック" charset="-128"/>
              </a:defRPr>
            </a:lvl1pPr>
          </a:lstStyle>
          <a:p>
            <a:pPr>
              <a:defRPr/>
            </a:pPr>
            <a:fld id="{8A4A51EA-3066-4A53-8073-E333435E859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9771231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rtl="0" eaLnBrk="0" fontAlgn="base" hangingPunct="0">
        <a:spcBef>
          <a:spcPct val="0"/>
        </a:spcBef>
        <a:spcAft>
          <a:spcPct val="0"/>
        </a:spcAft>
        <a:defRPr kumimoji="1" sz="4062" kern="1200">
          <a:solidFill>
            <a:schemeClr val="tx1"/>
          </a:solidFill>
          <a:latin typeface="+mj-lt"/>
          <a:ea typeface="+mj-ea"/>
          <a:cs typeface="+mj-cs"/>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5pPr>
      <a:lvl6pPr marL="421640" algn="ctr" rtl="0" fontAlgn="base">
        <a:spcBef>
          <a:spcPct val="0"/>
        </a:spcBef>
        <a:spcAft>
          <a:spcPct val="0"/>
        </a:spcAft>
        <a:defRPr kumimoji="1" sz="4062">
          <a:solidFill>
            <a:schemeClr val="tx1"/>
          </a:solidFill>
          <a:latin typeface="Calibri" pitchFamily="34" charset="0"/>
          <a:ea typeface="ＭＳ Ｐゴシック" charset="-128"/>
        </a:defRPr>
      </a:lvl6pPr>
      <a:lvl7pPr marL="843280" algn="ctr" rtl="0" fontAlgn="base">
        <a:spcBef>
          <a:spcPct val="0"/>
        </a:spcBef>
        <a:spcAft>
          <a:spcPct val="0"/>
        </a:spcAft>
        <a:defRPr kumimoji="1" sz="4062">
          <a:solidFill>
            <a:schemeClr val="tx1"/>
          </a:solidFill>
          <a:latin typeface="Calibri" pitchFamily="34" charset="0"/>
          <a:ea typeface="ＭＳ Ｐゴシック" charset="-128"/>
        </a:defRPr>
      </a:lvl7pPr>
      <a:lvl8pPr marL="1264918" algn="ctr" rtl="0" fontAlgn="base">
        <a:spcBef>
          <a:spcPct val="0"/>
        </a:spcBef>
        <a:spcAft>
          <a:spcPct val="0"/>
        </a:spcAft>
        <a:defRPr kumimoji="1" sz="4062">
          <a:solidFill>
            <a:schemeClr val="tx1"/>
          </a:solidFill>
          <a:latin typeface="Calibri" pitchFamily="34" charset="0"/>
          <a:ea typeface="ＭＳ Ｐゴシック" charset="-128"/>
        </a:defRPr>
      </a:lvl8pPr>
      <a:lvl9pPr marL="1686555" algn="ctr" rtl="0" fontAlgn="base">
        <a:spcBef>
          <a:spcPct val="0"/>
        </a:spcBef>
        <a:spcAft>
          <a:spcPct val="0"/>
        </a:spcAft>
        <a:defRPr kumimoji="1" sz="4062">
          <a:solidFill>
            <a:schemeClr val="tx1"/>
          </a:solidFill>
          <a:latin typeface="Calibri" pitchFamily="34" charset="0"/>
          <a:ea typeface="ＭＳ Ｐゴシック" charset="-128"/>
        </a:defRPr>
      </a:lvl9pPr>
    </p:titleStyle>
    <p:bodyStyle>
      <a:lvl1pPr marL="314803" indent="-314803" algn="l" rtl="0" eaLnBrk="0" fontAlgn="base" hangingPunct="0">
        <a:spcBef>
          <a:spcPct val="20000"/>
        </a:spcBef>
        <a:spcAft>
          <a:spcPct val="0"/>
        </a:spcAft>
        <a:buFont typeface="Arial" pitchFamily="34" charset="0"/>
        <a:buChar char="•"/>
        <a:defRPr kumimoji="1" sz="2954" kern="1200">
          <a:solidFill>
            <a:schemeClr val="tx1"/>
          </a:solidFill>
          <a:latin typeface="+mn-lt"/>
          <a:ea typeface="+mn-ea"/>
          <a:cs typeface="+mn-cs"/>
        </a:defRPr>
      </a:lvl1pPr>
      <a:lvl2pPr marL="683779" indent="-262091" algn="l" rtl="0" eaLnBrk="0" fontAlgn="base" hangingPunct="0">
        <a:spcBef>
          <a:spcPct val="20000"/>
        </a:spcBef>
        <a:spcAft>
          <a:spcPct val="0"/>
        </a:spcAft>
        <a:buFont typeface="Arial" pitchFamily="34" charset="0"/>
        <a:buChar char="–"/>
        <a:defRPr kumimoji="1" sz="2585" kern="1200">
          <a:solidFill>
            <a:schemeClr val="tx1"/>
          </a:solidFill>
          <a:latin typeface="+mn-lt"/>
          <a:ea typeface="+mn-ea"/>
          <a:cs typeface="+mn-cs"/>
        </a:defRPr>
      </a:lvl2pPr>
      <a:lvl3pPr marL="1052757" indent="-209379" algn="l" rtl="0" eaLnBrk="0" fontAlgn="base" hangingPunct="0">
        <a:spcBef>
          <a:spcPct val="20000"/>
        </a:spcBef>
        <a:spcAft>
          <a:spcPct val="0"/>
        </a:spcAft>
        <a:buFont typeface="Arial" pitchFamily="34" charset="0"/>
        <a:buChar char="•"/>
        <a:defRPr kumimoji="1" sz="2215" kern="1200">
          <a:solidFill>
            <a:schemeClr val="tx1"/>
          </a:solidFill>
          <a:latin typeface="+mn-lt"/>
          <a:ea typeface="+mn-ea"/>
          <a:cs typeface="+mn-cs"/>
        </a:defRPr>
      </a:lvl3pPr>
      <a:lvl4pPr marL="1474444" indent="-209379" algn="l" rtl="0" eaLnBrk="0" fontAlgn="base" hangingPunct="0">
        <a:spcBef>
          <a:spcPct val="20000"/>
        </a:spcBef>
        <a:spcAft>
          <a:spcPct val="0"/>
        </a:spcAft>
        <a:buFont typeface="Arial" pitchFamily="34" charset="0"/>
        <a:buChar char="–"/>
        <a:defRPr kumimoji="1" sz="1846" kern="1200">
          <a:solidFill>
            <a:schemeClr val="tx1"/>
          </a:solidFill>
          <a:latin typeface="+mn-lt"/>
          <a:ea typeface="+mn-ea"/>
          <a:cs typeface="+mn-cs"/>
        </a:defRPr>
      </a:lvl4pPr>
      <a:lvl5pPr marL="1896133" indent="-209379" algn="l" rtl="0" eaLnBrk="0" fontAlgn="base" hangingPunct="0">
        <a:spcBef>
          <a:spcPct val="20000"/>
        </a:spcBef>
        <a:spcAft>
          <a:spcPct val="0"/>
        </a:spcAft>
        <a:buFont typeface="Arial" pitchFamily="34" charset="0"/>
        <a:buChar char="»"/>
        <a:defRPr kumimoji="1" sz="1846" kern="1200">
          <a:solidFill>
            <a:schemeClr val="tx1"/>
          </a:solidFill>
          <a:latin typeface="+mn-lt"/>
          <a:ea typeface="+mn-ea"/>
          <a:cs typeface="+mn-cs"/>
        </a:defRPr>
      </a:lvl5pPr>
      <a:lvl6pPr marL="2319014" indent="-210819" algn="l" defTabSz="843280"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0653" indent="-210819" algn="l" defTabSz="843280"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2291" indent="-210819" algn="l" defTabSz="843280"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3930" indent="-210819" algn="l" defTabSz="843280"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3280" rtl="0" eaLnBrk="1" latinLnBrk="0" hangingPunct="1">
        <a:defRPr kumimoji="1" sz="1662" kern="1200">
          <a:solidFill>
            <a:schemeClr val="tx1"/>
          </a:solidFill>
          <a:latin typeface="+mn-lt"/>
          <a:ea typeface="+mn-ea"/>
          <a:cs typeface="+mn-cs"/>
        </a:defRPr>
      </a:lvl1pPr>
      <a:lvl2pPr marL="421640" algn="l" defTabSz="843280" rtl="0" eaLnBrk="1" latinLnBrk="0" hangingPunct="1">
        <a:defRPr kumimoji="1" sz="1662" kern="1200">
          <a:solidFill>
            <a:schemeClr val="tx1"/>
          </a:solidFill>
          <a:latin typeface="+mn-lt"/>
          <a:ea typeface="+mn-ea"/>
          <a:cs typeface="+mn-cs"/>
        </a:defRPr>
      </a:lvl2pPr>
      <a:lvl3pPr marL="843280" algn="l" defTabSz="843280" rtl="0" eaLnBrk="1" latinLnBrk="0" hangingPunct="1">
        <a:defRPr kumimoji="1" sz="1662" kern="1200">
          <a:solidFill>
            <a:schemeClr val="tx1"/>
          </a:solidFill>
          <a:latin typeface="+mn-lt"/>
          <a:ea typeface="+mn-ea"/>
          <a:cs typeface="+mn-cs"/>
        </a:defRPr>
      </a:lvl3pPr>
      <a:lvl4pPr marL="1264918" algn="l" defTabSz="843280" rtl="0" eaLnBrk="1" latinLnBrk="0" hangingPunct="1">
        <a:defRPr kumimoji="1" sz="1662" kern="1200">
          <a:solidFill>
            <a:schemeClr val="tx1"/>
          </a:solidFill>
          <a:latin typeface="+mn-lt"/>
          <a:ea typeface="+mn-ea"/>
          <a:cs typeface="+mn-cs"/>
        </a:defRPr>
      </a:lvl4pPr>
      <a:lvl5pPr marL="1686555" algn="l" defTabSz="843280" rtl="0" eaLnBrk="1" latinLnBrk="0" hangingPunct="1">
        <a:defRPr kumimoji="1" sz="1662" kern="1200">
          <a:solidFill>
            <a:schemeClr val="tx1"/>
          </a:solidFill>
          <a:latin typeface="+mn-lt"/>
          <a:ea typeface="+mn-ea"/>
          <a:cs typeface="+mn-cs"/>
        </a:defRPr>
      </a:lvl5pPr>
      <a:lvl6pPr marL="2108194" algn="l" defTabSz="843280" rtl="0" eaLnBrk="1" latinLnBrk="0" hangingPunct="1">
        <a:defRPr kumimoji="1" sz="1662" kern="1200">
          <a:solidFill>
            <a:schemeClr val="tx1"/>
          </a:solidFill>
          <a:latin typeface="+mn-lt"/>
          <a:ea typeface="+mn-ea"/>
          <a:cs typeface="+mn-cs"/>
        </a:defRPr>
      </a:lvl6pPr>
      <a:lvl7pPr marL="2529832" algn="l" defTabSz="843280" rtl="0" eaLnBrk="1" latinLnBrk="0" hangingPunct="1">
        <a:defRPr kumimoji="1" sz="1662" kern="1200">
          <a:solidFill>
            <a:schemeClr val="tx1"/>
          </a:solidFill>
          <a:latin typeface="+mn-lt"/>
          <a:ea typeface="+mn-ea"/>
          <a:cs typeface="+mn-cs"/>
        </a:defRPr>
      </a:lvl7pPr>
      <a:lvl8pPr marL="2951472" algn="l" defTabSz="843280" rtl="0" eaLnBrk="1" latinLnBrk="0" hangingPunct="1">
        <a:defRPr kumimoji="1" sz="1662" kern="1200">
          <a:solidFill>
            <a:schemeClr val="tx1"/>
          </a:solidFill>
          <a:latin typeface="+mn-lt"/>
          <a:ea typeface="+mn-ea"/>
          <a:cs typeface="+mn-cs"/>
        </a:defRPr>
      </a:lvl8pPr>
      <a:lvl9pPr marL="3373112" algn="l" defTabSz="843280"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3" tIns="45677" rIns="91353" bIns="45677"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200" y="160021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3" tIns="45677" rIns="91353" bIns="4567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424"/>
            <a:ext cx="2133600" cy="365125"/>
          </a:xfrm>
          <a:prstGeom prst="rect">
            <a:avLst/>
          </a:prstGeom>
        </p:spPr>
        <p:txBody>
          <a:bodyPr vert="horz" lIns="91353" tIns="45677" rIns="91353" bIns="45677" rtlCol="0" anchor="ctr"/>
          <a:lstStyle>
            <a:lvl1pPr algn="l">
              <a:defRPr sz="1108">
                <a:solidFill>
                  <a:schemeClr val="tx1">
                    <a:tint val="75000"/>
                  </a:schemeClr>
                </a:solidFill>
                <a:latin typeface="Arial" charset="0"/>
                <a:ea typeface="ＭＳ Ｐゴシック" charset="-128"/>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6" y="6356424"/>
            <a:ext cx="2895600" cy="365125"/>
          </a:xfrm>
          <a:prstGeom prst="rect">
            <a:avLst/>
          </a:prstGeom>
        </p:spPr>
        <p:txBody>
          <a:bodyPr vert="horz" lIns="91353" tIns="45677" rIns="91353" bIns="45677" rtlCol="0" anchor="ctr"/>
          <a:lstStyle>
            <a:lvl1pPr algn="ctr">
              <a:defRPr sz="1108">
                <a:solidFill>
                  <a:schemeClr val="tx1">
                    <a:tint val="75000"/>
                  </a:schemeClr>
                </a:solidFill>
                <a:latin typeface="Arial"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424"/>
            <a:ext cx="2133600" cy="365125"/>
          </a:xfrm>
          <a:prstGeom prst="rect">
            <a:avLst/>
          </a:prstGeom>
        </p:spPr>
        <p:txBody>
          <a:bodyPr vert="horz" lIns="91353" tIns="45677" rIns="91353" bIns="45677" rtlCol="0" anchor="ctr"/>
          <a:lstStyle>
            <a:lvl1pPr algn="r">
              <a:defRPr sz="1108">
                <a:solidFill>
                  <a:schemeClr val="tx1">
                    <a:tint val="75000"/>
                  </a:schemeClr>
                </a:solidFill>
                <a:latin typeface="Arial" charset="0"/>
                <a:ea typeface="ＭＳ Ｐゴシック" charset="-128"/>
              </a:defRPr>
            </a:lvl1pPr>
          </a:lstStyle>
          <a:p>
            <a:pPr>
              <a:defRPr/>
            </a:pPr>
            <a:fld id="{8A4A51EA-3066-4A53-8073-E333435E859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276326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ctr" rtl="0" eaLnBrk="0" fontAlgn="base" hangingPunct="0">
        <a:spcBef>
          <a:spcPct val="0"/>
        </a:spcBef>
        <a:spcAft>
          <a:spcPct val="0"/>
        </a:spcAft>
        <a:defRPr kumimoji="1" sz="4062" kern="1200">
          <a:solidFill>
            <a:schemeClr val="tx1"/>
          </a:solidFill>
          <a:latin typeface="+mj-lt"/>
          <a:ea typeface="+mj-ea"/>
          <a:cs typeface="+mj-cs"/>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5pPr>
      <a:lvl6pPr marL="421640" algn="ctr" rtl="0" fontAlgn="base">
        <a:spcBef>
          <a:spcPct val="0"/>
        </a:spcBef>
        <a:spcAft>
          <a:spcPct val="0"/>
        </a:spcAft>
        <a:defRPr kumimoji="1" sz="4062">
          <a:solidFill>
            <a:schemeClr val="tx1"/>
          </a:solidFill>
          <a:latin typeface="Calibri" pitchFamily="34" charset="0"/>
          <a:ea typeface="ＭＳ Ｐゴシック" charset="-128"/>
        </a:defRPr>
      </a:lvl6pPr>
      <a:lvl7pPr marL="843280" algn="ctr" rtl="0" fontAlgn="base">
        <a:spcBef>
          <a:spcPct val="0"/>
        </a:spcBef>
        <a:spcAft>
          <a:spcPct val="0"/>
        </a:spcAft>
        <a:defRPr kumimoji="1" sz="4062">
          <a:solidFill>
            <a:schemeClr val="tx1"/>
          </a:solidFill>
          <a:latin typeface="Calibri" pitchFamily="34" charset="0"/>
          <a:ea typeface="ＭＳ Ｐゴシック" charset="-128"/>
        </a:defRPr>
      </a:lvl7pPr>
      <a:lvl8pPr marL="1264918" algn="ctr" rtl="0" fontAlgn="base">
        <a:spcBef>
          <a:spcPct val="0"/>
        </a:spcBef>
        <a:spcAft>
          <a:spcPct val="0"/>
        </a:spcAft>
        <a:defRPr kumimoji="1" sz="4062">
          <a:solidFill>
            <a:schemeClr val="tx1"/>
          </a:solidFill>
          <a:latin typeface="Calibri" pitchFamily="34" charset="0"/>
          <a:ea typeface="ＭＳ Ｐゴシック" charset="-128"/>
        </a:defRPr>
      </a:lvl8pPr>
      <a:lvl9pPr marL="1686555" algn="ctr" rtl="0" fontAlgn="base">
        <a:spcBef>
          <a:spcPct val="0"/>
        </a:spcBef>
        <a:spcAft>
          <a:spcPct val="0"/>
        </a:spcAft>
        <a:defRPr kumimoji="1" sz="4062">
          <a:solidFill>
            <a:schemeClr val="tx1"/>
          </a:solidFill>
          <a:latin typeface="Calibri" pitchFamily="34" charset="0"/>
          <a:ea typeface="ＭＳ Ｐゴシック" charset="-128"/>
        </a:defRPr>
      </a:lvl9pPr>
    </p:titleStyle>
    <p:bodyStyle>
      <a:lvl1pPr marL="314803" indent="-314803" algn="l" rtl="0" eaLnBrk="0" fontAlgn="base" hangingPunct="0">
        <a:spcBef>
          <a:spcPct val="20000"/>
        </a:spcBef>
        <a:spcAft>
          <a:spcPct val="0"/>
        </a:spcAft>
        <a:buFont typeface="Arial" pitchFamily="34" charset="0"/>
        <a:buChar char="•"/>
        <a:defRPr kumimoji="1" sz="2954" kern="1200">
          <a:solidFill>
            <a:schemeClr val="tx1"/>
          </a:solidFill>
          <a:latin typeface="+mn-lt"/>
          <a:ea typeface="+mn-ea"/>
          <a:cs typeface="+mn-cs"/>
        </a:defRPr>
      </a:lvl1pPr>
      <a:lvl2pPr marL="683779" indent="-262091" algn="l" rtl="0" eaLnBrk="0" fontAlgn="base" hangingPunct="0">
        <a:spcBef>
          <a:spcPct val="20000"/>
        </a:spcBef>
        <a:spcAft>
          <a:spcPct val="0"/>
        </a:spcAft>
        <a:buFont typeface="Arial" pitchFamily="34" charset="0"/>
        <a:buChar char="–"/>
        <a:defRPr kumimoji="1" sz="2585" kern="1200">
          <a:solidFill>
            <a:schemeClr val="tx1"/>
          </a:solidFill>
          <a:latin typeface="+mn-lt"/>
          <a:ea typeface="+mn-ea"/>
          <a:cs typeface="+mn-cs"/>
        </a:defRPr>
      </a:lvl2pPr>
      <a:lvl3pPr marL="1052757" indent="-209379" algn="l" rtl="0" eaLnBrk="0" fontAlgn="base" hangingPunct="0">
        <a:spcBef>
          <a:spcPct val="20000"/>
        </a:spcBef>
        <a:spcAft>
          <a:spcPct val="0"/>
        </a:spcAft>
        <a:buFont typeface="Arial" pitchFamily="34" charset="0"/>
        <a:buChar char="•"/>
        <a:defRPr kumimoji="1" sz="2215" kern="1200">
          <a:solidFill>
            <a:schemeClr val="tx1"/>
          </a:solidFill>
          <a:latin typeface="+mn-lt"/>
          <a:ea typeface="+mn-ea"/>
          <a:cs typeface="+mn-cs"/>
        </a:defRPr>
      </a:lvl3pPr>
      <a:lvl4pPr marL="1474444" indent="-209379" algn="l" rtl="0" eaLnBrk="0" fontAlgn="base" hangingPunct="0">
        <a:spcBef>
          <a:spcPct val="20000"/>
        </a:spcBef>
        <a:spcAft>
          <a:spcPct val="0"/>
        </a:spcAft>
        <a:buFont typeface="Arial" pitchFamily="34" charset="0"/>
        <a:buChar char="–"/>
        <a:defRPr kumimoji="1" sz="1846" kern="1200">
          <a:solidFill>
            <a:schemeClr val="tx1"/>
          </a:solidFill>
          <a:latin typeface="+mn-lt"/>
          <a:ea typeface="+mn-ea"/>
          <a:cs typeface="+mn-cs"/>
        </a:defRPr>
      </a:lvl4pPr>
      <a:lvl5pPr marL="1896133" indent="-209379" algn="l" rtl="0" eaLnBrk="0" fontAlgn="base" hangingPunct="0">
        <a:spcBef>
          <a:spcPct val="20000"/>
        </a:spcBef>
        <a:spcAft>
          <a:spcPct val="0"/>
        </a:spcAft>
        <a:buFont typeface="Arial" pitchFamily="34" charset="0"/>
        <a:buChar char="»"/>
        <a:defRPr kumimoji="1" sz="1846" kern="1200">
          <a:solidFill>
            <a:schemeClr val="tx1"/>
          </a:solidFill>
          <a:latin typeface="+mn-lt"/>
          <a:ea typeface="+mn-ea"/>
          <a:cs typeface="+mn-cs"/>
        </a:defRPr>
      </a:lvl5pPr>
      <a:lvl6pPr marL="2319014" indent="-210819" algn="l" defTabSz="843280"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0653" indent="-210819" algn="l" defTabSz="843280"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2291" indent="-210819" algn="l" defTabSz="843280"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3930" indent="-210819" algn="l" defTabSz="843280"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3280" rtl="0" eaLnBrk="1" latinLnBrk="0" hangingPunct="1">
        <a:defRPr kumimoji="1" sz="1662" kern="1200">
          <a:solidFill>
            <a:schemeClr val="tx1"/>
          </a:solidFill>
          <a:latin typeface="+mn-lt"/>
          <a:ea typeface="+mn-ea"/>
          <a:cs typeface="+mn-cs"/>
        </a:defRPr>
      </a:lvl1pPr>
      <a:lvl2pPr marL="421640" algn="l" defTabSz="843280" rtl="0" eaLnBrk="1" latinLnBrk="0" hangingPunct="1">
        <a:defRPr kumimoji="1" sz="1662" kern="1200">
          <a:solidFill>
            <a:schemeClr val="tx1"/>
          </a:solidFill>
          <a:latin typeface="+mn-lt"/>
          <a:ea typeface="+mn-ea"/>
          <a:cs typeface="+mn-cs"/>
        </a:defRPr>
      </a:lvl2pPr>
      <a:lvl3pPr marL="843280" algn="l" defTabSz="843280" rtl="0" eaLnBrk="1" latinLnBrk="0" hangingPunct="1">
        <a:defRPr kumimoji="1" sz="1662" kern="1200">
          <a:solidFill>
            <a:schemeClr val="tx1"/>
          </a:solidFill>
          <a:latin typeface="+mn-lt"/>
          <a:ea typeface="+mn-ea"/>
          <a:cs typeface="+mn-cs"/>
        </a:defRPr>
      </a:lvl3pPr>
      <a:lvl4pPr marL="1264918" algn="l" defTabSz="843280" rtl="0" eaLnBrk="1" latinLnBrk="0" hangingPunct="1">
        <a:defRPr kumimoji="1" sz="1662" kern="1200">
          <a:solidFill>
            <a:schemeClr val="tx1"/>
          </a:solidFill>
          <a:latin typeface="+mn-lt"/>
          <a:ea typeface="+mn-ea"/>
          <a:cs typeface="+mn-cs"/>
        </a:defRPr>
      </a:lvl4pPr>
      <a:lvl5pPr marL="1686555" algn="l" defTabSz="843280" rtl="0" eaLnBrk="1" latinLnBrk="0" hangingPunct="1">
        <a:defRPr kumimoji="1" sz="1662" kern="1200">
          <a:solidFill>
            <a:schemeClr val="tx1"/>
          </a:solidFill>
          <a:latin typeface="+mn-lt"/>
          <a:ea typeface="+mn-ea"/>
          <a:cs typeface="+mn-cs"/>
        </a:defRPr>
      </a:lvl5pPr>
      <a:lvl6pPr marL="2108194" algn="l" defTabSz="843280" rtl="0" eaLnBrk="1" latinLnBrk="0" hangingPunct="1">
        <a:defRPr kumimoji="1" sz="1662" kern="1200">
          <a:solidFill>
            <a:schemeClr val="tx1"/>
          </a:solidFill>
          <a:latin typeface="+mn-lt"/>
          <a:ea typeface="+mn-ea"/>
          <a:cs typeface="+mn-cs"/>
        </a:defRPr>
      </a:lvl6pPr>
      <a:lvl7pPr marL="2529832" algn="l" defTabSz="843280" rtl="0" eaLnBrk="1" latinLnBrk="0" hangingPunct="1">
        <a:defRPr kumimoji="1" sz="1662" kern="1200">
          <a:solidFill>
            <a:schemeClr val="tx1"/>
          </a:solidFill>
          <a:latin typeface="+mn-lt"/>
          <a:ea typeface="+mn-ea"/>
          <a:cs typeface="+mn-cs"/>
        </a:defRPr>
      </a:lvl7pPr>
      <a:lvl8pPr marL="2951472" algn="l" defTabSz="843280" rtl="0" eaLnBrk="1" latinLnBrk="0" hangingPunct="1">
        <a:defRPr kumimoji="1" sz="1662" kern="1200">
          <a:solidFill>
            <a:schemeClr val="tx1"/>
          </a:solidFill>
          <a:latin typeface="+mn-lt"/>
          <a:ea typeface="+mn-ea"/>
          <a:cs typeface="+mn-cs"/>
        </a:defRPr>
      </a:lvl8pPr>
      <a:lvl9pPr marL="3373112" algn="l" defTabSz="843280"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9.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420888"/>
            <a:ext cx="9144000" cy="2383458"/>
          </a:xfrm>
        </p:spPr>
        <p:txBody>
          <a:bodyPr>
            <a:normAutofit/>
          </a:bodyPr>
          <a:lstStyle/>
          <a:p>
            <a:r>
              <a:rPr lang="ja-JP" altLang="en-US" sz="3337" dirty="0" smtClean="0"/>
              <a:t>社会福祉連携推進法人の運営の在り方等</a:t>
            </a:r>
            <a:r>
              <a:rPr lang="en-US" altLang="ja-JP" sz="3337" dirty="0" smtClean="0"/>
              <a:t/>
            </a:r>
            <a:br>
              <a:rPr lang="en-US" altLang="ja-JP" sz="3337" dirty="0" smtClean="0"/>
            </a:br>
            <a:r>
              <a:rPr lang="ja-JP" altLang="en-US" sz="3337" dirty="0" smtClean="0"/>
              <a:t>に関する検討会　とりまとめ</a:t>
            </a:r>
            <a:endParaRPr lang="ja-JP" altLang="en-US" sz="3337" dirty="0"/>
          </a:p>
        </p:txBody>
      </p:sp>
      <p:sp>
        <p:nvSpPr>
          <p:cNvPr id="3" name="サブタイトル 2"/>
          <p:cNvSpPr>
            <a:spLocks noGrp="1"/>
          </p:cNvSpPr>
          <p:nvPr>
            <p:ph type="subTitle" idx="1"/>
          </p:nvPr>
        </p:nvSpPr>
        <p:spPr>
          <a:xfrm>
            <a:off x="1371600" y="5229200"/>
            <a:ext cx="6400800" cy="1032520"/>
          </a:xfrm>
        </p:spPr>
        <p:txBody>
          <a:bodyPr anchor="ctr">
            <a:normAutofit/>
          </a:bodyPr>
          <a:lstStyle/>
          <a:p>
            <a:r>
              <a:rPr kumimoji="1" lang="ja-JP" altLang="en-US" sz="2000" dirty="0" smtClean="0"/>
              <a:t>令和３年５月</a:t>
            </a:r>
            <a:r>
              <a:rPr lang="en-US" altLang="ja-JP" sz="2000" dirty="0" smtClean="0"/>
              <a:t>14</a:t>
            </a:r>
            <a:r>
              <a:rPr kumimoji="1" lang="ja-JP" altLang="en-US" sz="2000" dirty="0" smtClean="0"/>
              <a:t>日</a:t>
            </a:r>
            <a:endParaRPr kumimoji="1" lang="en-US" altLang="ja-JP" sz="2000" dirty="0" smtClean="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310" y="188640"/>
            <a:ext cx="2386580" cy="783473"/>
          </a:xfrm>
          <a:prstGeom prst="rect">
            <a:avLst/>
          </a:prstGeom>
        </p:spPr>
      </p:pic>
    </p:spTree>
    <p:extLst>
      <p:ext uri="{BB962C8B-B14F-4D97-AF65-F5344CB8AC3E}">
        <p14:creationId xmlns:p14="http://schemas.microsoft.com/office/powerpoint/2010/main" val="199106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122192080"/>
              </p:ext>
            </p:extLst>
          </p:nvPr>
        </p:nvGraphicFramePr>
        <p:xfrm>
          <a:off x="115817" y="168479"/>
          <a:ext cx="8928992" cy="5852809"/>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91921">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1336099">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（論点）地域医療連携推進法人のように、出資して子会社を持つことはできるのか。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　社会福祉法人は資産の法人外流出が禁止されていることから、出資は行うことができないこととされていることを踏まえ、社会福祉連携推進法人についても、出資は行えず、地域医療連携推進法人のように、出資して子会社を持つことはできない（法律上の規定の整備も行っていない。）。</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7297420"/>
                  </a:ext>
                </a:extLst>
              </a:tr>
              <a:tr h="4124789">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（論点）業務運営の実施体制（社会福祉連携推進法人の職員と社員である法人の職員を兼務する場合の給与等の取扱い等）はどのように整備すべきか。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社会福祉連携推進法人の職員については、主として事務職員が担うと考えられることから、社員である法人の業務に支障がない範囲において、兼務できることとする。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66700" marR="0" lvl="0" indent="-266700" algn="just" defTabSz="914395"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266700" marR="0" lvl="0" indent="-266700" algn="just" defTabSz="914395"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a:t>
                      </a:r>
                      <a:r>
                        <a:rPr kumimoji="1" lang="en-US" altLang="ja-JP" sz="135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r>
                        <a:rPr kumimoji="1" lang="ja-JP" altLang="en-US" sz="135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兼務関係については、サービス及び当該サービスにおいて必要とされる職種ごとに確認する必要があるが、例えば、介護老人福祉施設（特別養護老人ホーム）の人員配置基準について見ると、以下のような整理とすることが可能と考えられる。</a:t>
                      </a:r>
                      <a:endParaRPr kumimoji="1" lang="en-US" altLang="ja-JP" sz="135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534988" marR="0" lvl="0" indent="-534988" algn="just" defTabSz="914395"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・事務員・・・専従でなければならないこととされているが、入所者の処遇に支障がない場合は、この限りではないこととされていることから、業務に支障のない範囲で兼務可能。</a:t>
                      </a:r>
                      <a:endParaRPr kumimoji="1" lang="en-US" altLang="ja-JP" sz="135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534988" marR="0" lvl="0" indent="-534988" algn="just" defTabSz="914395"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施設長（管理者）・・・常勤専従の管理者を配置しなければならないこととされているが、管理上支障がない場合は、同一敷地内にある他の事業所等の職務に従事することができることとされていることから、業務に支障のない範囲で兼務可能。</a:t>
                      </a:r>
                      <a:endParaRPr kumimoji="1" lang="en-US" altLang="ja-JP" sz="135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この際、人件費支出については、勤務時間数等により、適切に按分することが必要となる。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また、事務室等の設備についても、同様に社員である法人の業務に支障がない範囲において、兼用できることとする。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9638118"/>
                  </a:ext>
                </a:extLst>
              </a:tr>
            </a:tbl>
          </a:graphicData>
        </a:graphic>
      </p:graphicFrame>
      <p:sp>
        <p:nvSpPr>
          <p:cNvPr id="3" name="スライド番号プレースホルダー 2"/>
          <p:cNvSpPr>
            <a:spLocks noGrp="1"/>
          </p:cNvSpPr>
          <p:nvPr>
            <p:ph type="sldNum" sz="quarter" idx="12"/>
          </p:nvPr>
        </p:nvSpPr>
        <p:spPr>
          <a:xfrm>
            <a:off x="8902413" y="6607398"/>
            <a:ext cx="241587" cy="243840"/>
          </a:xfrm>
        </p:spPr>
        <p:txBody>
          <a:bodyPr vert="horz" wrap="none" lIns="72000" tIns="36000" rIns="72000" bIns="36000" rtlCol="0" anchor="ctr">
            <a:spAutoFit/>
          </a:bodyPr>
          <a:lstStyle/>
          <a:p>
            <a:fld id="{D2D8002D-B5B0-4BAC-B1F6-782DDCCE6D9C}" type="slidenum">
              <a:rPr lang="ja-JP" altLang="en-US"/>
              <a:pPr/>
              <a:t>9</a:t>
            </a:fld>
            <a:endParaRPr lang="ja-JP" altLang="en-US" dirty="0"/>
          </a:p>
        </p:txBody>
      </p:sp>
    </p:spTree>
    <p:extLst>
      <p:ext uri="{BB962C8B-B14F-4D97-AF65-F5344CB8AC3E}">
        <p14:creationId xmlns:p14="http://schemas.microsoft.com/office/powerpoint/2010/main" val="3409762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16999" y="464571"/>
            <a:ext cx="8899653" cy="217095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058" indent="-167058"/>
            <a:r>
              <a:rPr lang="ja-JP" altLang="en-US" sz="1292" dirty="0">
                <a:solidFill>
                  <a:schemeClr val="tx1"/>
                </a:solidFill>
                <a:latin typeface="+mn-ea"/>
              </a:rPr>
              <a:t>○　社会福祉連携推進</a:t>
            </a:r>
            <a:r>
              <a:rPr lang="ja-JP" altLang="en-US" sz="1292" dirty="0" smtClean="0">
                <a:solidFill>
                  <a:schemeClr val="tx1"/>
                </a:solidFill>
                <a:latin typeface="+mn-ea"/>
              </a:rPr>
              <a:t>法人は</a:t>
            </a:r>
            <a:r>
              <a:rPr lang="ja-JP" altLang="en-US" sz="1292" dirty="0">
                <a:solidFill>
                  <a:schemeClr val="tx1"/>
                </a:solidFill>
                <a:latin typeface="+mn-ea"/>
              </a:rPr>
              <a:t>、社会福祉連携推進業務の遂行に支障がない範囲において、以下の要件を満たす社会福祉連携推進業務に関連する業務を行うことは可能とする。</a:t>
            </a:r>
          </a:p>
          <a:p>
            <a:pPr marL="167058" indent="-167058"/>
            <a:r>
              <a:rPr lang="ja-JP" altLang="en-US" sz="1292" dirty="0">
                <a:solidFill>
                  <a:schemeClr val="tx1"/>
                </a:solidFill>
                <a:latin typeface="+mn-ea"/>
              </a:rPr>
              <a:t>　①　当該業務の事業規模が社会福祉連携推進法人全体の事業規模の過半に満たないものであること</a:t>
            </a:r>
          </a:p>
          <a:p>
            <a:pPr marL="167058" indent="-167058"/>
            <a:r>
              <a:rPr lang="ja-JP" altLang="en-US" sz="1292" dirty="0">
                <a:solidFill>
                  <a:schemeClr val="tx1"/>
                </a:solidFill>
                <a:latin typeface="+mn-ea"/>
              </a:rPr>
              <a:t>　②　当該業務を行うことによって社会福祉連携推進業務の実施に支障を及ぼすおそれがないものであること</a:t>
            </a:r>
          </a:p>
          <a:p>
            <a:pPr marL="167058" indent="-167058"/>
            <a:r>
              <a:rPr lang="ja-JP" altLang="en-US" sz="1292" dirty="0">
                <a:solidFill>
                  <a:schemeClr val="tx1"/>
                </a:solidFill>
                <a:latin typeface="+mn-ea"/>
              </a:rPr>
              <a:t>　③　法第</a:t>
            </a:r>
            <a:r>
              <a:rPr lang="en-US" altLang="ja-JP" sz="1292" dirty="0">
                <a:solidFill>
                  <a:schemeClr val="tx1"/>
                </a:solidFill>
                <a:latin typeface="+mn-ea"/>
              </a:rPr>
              <a:t>132</a:t>
            </a:r>
            <a:r>
              <a:rPr lang="ja-JP" altLang="en-US" sz="1292" dirty="0">
                <a:solidFill>
                  <a:schemeClr val="tx1"/>
                </a:solidFill>
                <a:latin typeface="+mn-ea"/>
              </a:rPr>
              <a:t>条第４項に基づき、社会福祉事業を実施できないこととされており、社会福祉事業には該当しない社会福祉関係の事業についても、同様に実施できない</a:t>
            </a:r>
            <a:r>
              <a:rPr lang="ja-JP" altLang="en-US" sz="1292" dirty="0" smtClean="0">
                <a:solidFill>
                  <a:schemeClr val="tx1"/>
                </a:solidFill>
                <a:latin typeface="+mn-ea"/>
              </a:rPr>
              <a:t>こと</a:t>
            </a:r>
            <a:endParaRPr lang="en-US" altLang="ja-JP" sz="1292" dirty="0" smtClean="0">
              <a:solidFill>
                <a:schemeClr val="tx1"/>
              </a:solidFill>
              <a:latin typeface="+mn-ea"/>
            </a:endParaRPr>
          </a:p>
          <a:p>
            <a:pPr marL="167058" indent="-167058"/>
            <a:endParaRPr lang="ja-JP" altLang="en-US" sz="1292" dirty="0">
              <a:solidFill>
                <a:schemeClr val="tx1"/>
              </a:solidFill>
              <a:latin typeface="+mn-ea"/>
            </a:endParaRPr>
          </a:p>
          <a:p>
            <a:pPr marL="167058" indent="-167058"/>
            <a:r>
              <a:rPr lang="en-US" altLang="ja-JP" sz="1292" dirty="0">
                <a:solidFill>
                  <a:schemeClr val="tx1"/>
                </a:solidFill>
                <a:latin typeface="+mn-ea"/>
              </a:rPr>
              <a:t>※</a:t>
            </a:r>
            <a:r>
              <a:rPr lang="ja-JP" altLang="en-US" sz="1292" dirty="0">
                <a:solidFill>
                  <a:schemeClr val="tx1"/>
                </a:solidFill>
                <a:latin typeface="+mn-ea"/>
              </a:rPr>
              <a:t>　対象者を社員の従業員の</a:t>
            </a:r>
            <a:r>
              <a:rPr lang="ja-JP" altLang="en-US" sz="1292" dirty="0" smtClean="0">
                <a:solidFill>
                  <a:schemeClr val="tx1"/>
                </a:solidFill>
                <a:latin typeface="+mn-ea"/>
              </a:rPr>
              <a:t>家族に</a:t>
            </a:r>
            <a:r>
              <a:rPr lang="ja-JP" altLang="en-US" sz="1292" dirty="0">
                <a:solidFill>
                  <a:schemeClr val="tx1"/>
                </a:solidFill>
                <a:latin typeface="+mn-ea"/>
              </a:rPr>
              <a:t>限定しているサービスは、社会福祉事業ではなく、社員による従業員への福利</a:t>
            </a:r>
            <a:r>
              <a:rPr lang="ja-JP" altLang="en-US" sz="1292" dirty="0" smtClean="0">
                <a:solidFill>
                  <a:schemeClr val="tx1"/>
                </a:solidFill>
                <a:latin typeface="+mn-ea"/>
              </a:rPr>
              <a:t>厚生の一環と整理できる</a:t>
            </a:r>
            <a:r>
              <a:rPr lang="ja-JP" altLang="en-US" sz="1292" dirty="0">
                <a:solidFill>
                  <a:schemeClr val="tx1"/>
                </a:solidFill>
                <a:latin typeface="+mn-ea"/>
              </a:rPr>
              <a:t>ため、人材</a:t>
            </a:r>
            <a:r>
              <a:rPr lang="ja-JP" altLang="en-US" sz="1292" dirty="0" smtClean="0">
                <a:solidFill>
                  <a:schemeClr val="tx1"/>
                </a:solidFill>
                <a:latin typeface="+mn-ea"/>
              </a:rPr>
              <a:t>確保等業務</a:t>
            </a:r>
            <a:r>
              <a:rPr lang="ja-JP" altLang="en-US" sz="1292" dirty="0">
                <a:solidFill>
                  <a:schemeClr val="tx1"/>
                </a:solidFill>
                <a:latin typeface="+mn-ea"/>
              </a:rPr>
              <a:t>として実施可能である。</a:t>
            </a:r>
          </a:p>
        </p:txBody>
      </p:sp>
      <p:grpSp>
        <p:nvGrpSpPr>
          <p:cNvPr id="8" name="グループ化 7"/>
          <p:cNvGrpSpPr/>
          <p:nvPr/>
        </p:nvGrpSpPr>
        <p:grpSpPr>
          <a:xfrm>
            <a:off x="225473" y="2780928"/>
            <a:ext cx="6162817" cy="3960440"/>
            <a:chOff x="225473" y="3056332"/>
            <a:chExt cx="6162817" cy="3613038"/>
          </a:xfrm>
        </p:grpSpPr>
        <p:sp>
          <p:nvSpPr>
            <p:cNvPr id="4" name="正方形/長方形 3"/>
            <p:cNvSpPr/>
            <p:nvPr/>
          </p:nvSpPr>
          <p:spPr>
            <a:xfrm>
              <a:off x="3851920" y="3056332"/>
              <a:ext cx="2510322" cy="2100868"/>
            </a:xfrm>
            <a:prstGeom prst="rect">
              <a:avLst/>
            </a:pr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社会福祉連携推進</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業務</a:t>
              </a:r>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に</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係る</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事業費</a:t>
              </a:r>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endParaRPr lang="en-US" altLang="ja-JP" sz="1600" dirty="0" smtClean="0">
                <a:solidFill>
                  <a:schemeClr val="tx1"/>
                </a:solidFill>
                <a:latin typeface="ＤＨＰ特太ゴシック体" panose="020B0500000000000000" pitchFamily="50" charset="-128"/>
                <a:ea typeface="ＤＨＰ特太ゴシック体" panose="020B0500000000000000" pitchFamily="50" charset="-128"/>
              </a:endParaRPr>
            </a:p>
            <a:p>
              <a:pPr algn="ctr"/>
              <a:endParaRPr lang="ja-JP" altLang="en-US" sz="1600" dirty="0">
                <a:solidFill>
                  <a:schemeClr val="tx1"/>
                </a:solidFill>
                <a:latin typeface="ＤＨＰ特太ゴシック体" panose="020B0500000000000000" pitchFamily="50" charset="-128"/>
                <a:ea typeface="ＤＨＰ特太ゴシック体" panose="020B0500000000000000" pitchFamily="50" charset="-128"/>
              </a:endParaRPr>
            </a:p>
          </p:txBody>
        </p:sp>
        <p:grpSp>
          <p:nvGrpSpPr>
            <p:cNvPr id="41" name="グループ化 40"/>
            <p:cNvGrpSpPr/>
            <p:nvPr/>
          </p:nvGrpSpPr>
          <p:grpSpPr>
            <a:xfrm>
              <a:off x="225473" y="3056332"/>
              <a:ext cx="6162817" cy="3613038"/>
              <a:chOff x="297481" y="3056327"/>
              <a:chExt cx="6162817" cy="3613033"/>
            </a:xfrm>
          </p:grpSpPr>
          <p:sp>
            <p:nvSpPr>
              <p:cNvPr id="21" name="正方形/長方形 20"/>
              <p:cNvSpPr/>
              <p:nvPr/>
            </p:nvSpPr>
            <p:spPr>
              <a:xfrm>
                <a:off x="297481" y="3056327"/>
                <a:ext cx="2510323" cy="3613033"/>
              </a:xfrm>
              <a:prstGeom prst="rect">
                <a:avLst/>
              </a:prstGeom>
              <a:pattFill prst="pct40">
                <a:fgClr>
                  <a:schemeClr val="accent6">
                    <a:lumMod val="60000"/>
                    <a:lumOff val="40000"/>
                  </a:schemeClr>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全体事業費</a:t>
                </a:r>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endParaRPr lang="en-US" altLang="ja-JP" sz="1600" dirty="0">
                  <a:solidFill>
                    <a:schemeClr val="tx1"/>
                  </a:solidFill>
                  <a:latin typeface="ＤＨＰ特太ゴシック体" panose="020B0500000000000000" pitchFamily="50" charset="-128"/>
                  <a:ea typeface="ＤＨＰ特太ゴシック体" panose="020B0500000000000000" pitchFamily="50" charset="-128"/>
                </a:endParaRPr>
              </a:p>
              <a:p>
                <a:pPr algn="ctr"/>
                <a:endParaRPr lang="en-US" altLang="ja-JP" sz="1600" dirty="0" smtClean="0">
                  <a:solidFill>
                    <a:schemeClr val="tx1"/>
                  </a:solidFill>
                  <a:latin typeface="ＤＨＰ特太ゴシック体" panose="020B0500000000000000" pitchFamily="50" charset="-128"/>
                  <a:ea typeface="ＤＨＰ特太ゴシック体" panose="020B0500000000000000" pitchFamily="50" charset="-128"/>
                </a:endParaRPr>
              </a:p>
              <a:p>
                <a:pPr algn="ctr"/>
                <a:endParaRPr lang="en-US" altLang="ja-JP" sz="1600" dirty="0" smtClean="0">
                  <a:solidFill>
                    <a:schemeClr val="tx1"/>
                  </a:solidFill>
                  <a:latin typeface="ＤＨＰ特太ゴシック体" panose="020B0500000000000000" pitchFamily="50" charset="-128"/>
                  <a:ea typeface="ＤＨＰ特太ゴシック体" panose="020B0500000000000000" pitchFamily="50" charset="-128"/>
                </a:endParaRPr>
              </a:p>
              <a:p>
                <a:pPr algn="ctr"/>
                <a:endParaRPr lang="en-US" altLang="ja-JP" sz="1600" dirty="0">
                  <a:solidFill>
                    <a:schemeClr val="tx1"/>
                  </a:solidFill>
                  <a:latin typeface="ＤＨＰ特太ゴシック体" panose="020B0500000000000000" pitchFamily="50" charset="-128"/>
                  <a:ea typeface="ＤＨＰ特太ゴシック体" panose="020B0500000000000000" pitchFamily="50" charset="-128"/>
                </a:endParaRPr>
              </a:p>
              <a:p>
                <a:pPr algn="ctr"/>
                <a:endParaRPr lang="en-US" altLang="ja-JP" sz="1600" dirty="0" smtClean="0">
                  <a:solidFill>
                    <a:schemeClr val="tx1"/>
                  </a:solidFill>
                  <a:latin typeface="ＤＨＰ特太ゴシック体" panose="020B0500000000000000" pitchFamily="50" charset="-128"/>
                  <a:ea typeface="ＤＨＰ特太ゴシック体" panose="020B0500000000000000" pitchFamily="50" charset="-128"/>
                </a:endParaRPr>
              </a:p>
              <a:p>
                <a:pPr algn="ctr"/>
                <a:endParaRPr lang="en-US" altLang="ja-JP" sz="1600" dirty="0">
                  <a:solidFill>
                    <a:schemeClr val="tx1"/>
                  </a:solidFill>
                  <a:latin typeface="ＤＨＰ特太ゴシック体" panose="020B0500000000000000" pitchFamily="50" charset="-128"/>
                  <a:ea typeface="ＤＨＰ特太ゴシック体" panose="020B0500000000000000" pitchFamily="50" charset="-128"/>
                </a:endParaRPr>
              </a:p>
              <a:p>
                <a:pPr algn="ctr"/>
                <a:endParaRPr lang="en-US" altLang="ja-JP" sz="1600" dirty="0" smtClean="0">
                  <a:solidFill>
                    <a:schemeClr val="tx1"/>
                  </a:solidFill>
                  <a:latin typeface="ＤＨＰ特太ゴシック体" panose="020B0500000000000000" pitchFamily="50" charset="-128"/>
                  <a:ea typeface="ＤＨＰ特太ゴシック体" panose="020B0500000000000000" pitchFamily="50" charset="-128"/>
                </a:endParaRPr>
              </a:p>
              <a:p>
                <a:pPr algn="ctr"/>
                <a:endParaRPr lang="en-US" altLang="ja-JP" sz="1600" dirty="0">
                  <a:solidFill>
                    <a:schemeClr val="tx1"/>
                  </a:solidFill>
                  <a:latin typeface="ＤＨＰ特太ゴシック体" panose="020B0500000000000000" pitchFamily="50" charset="-128"/>
                  <a:ea typeface="ＤＨＰ特太ゴシック体" panose="020B0500000000000000" pitchFamily="50" charset="-128"/>
                </a:endParaRPr>
              </a:p>
              <a:p>
                <a:pPr algn="ctr"/>
                <a:endParaRPr lang="en-US" altLang="ja-JP" sz="1600" dirty="0" smtClean="0">
                  <a:solidFill>
                    <a:schemeClr val="tx1"/>
                  </a:solidFill>
                  <a:latin typeface="ＤＨＰ特太ゴシック体" panose="020B0500000000000000" pitchFamily="50" charset="-128"/>
                  <a:ea typeface="ＤＨＰ特太ゴシック体" panose="020B0500000000000000" pitchFamily="50" charset="-128"/>
                </a:endParaRPr>
              </a:p>
              <a:p>
                <a:pPr algn="ctr"/>
                <a:endParaRPr lang="ja-JP" altLang="en-US" sz="1600" dirty="0">
                  <a:solidFill>
                    <a:schemeClr val="tx1"/>
                  </a:solidFill>
                  <a:latin typeface="ＤＨＰ特太ゴシック体" panose="020B0500000000000000" pitchFamily="50" charset="-128"/>
                  <a:ea typeface="ＤＨＰ特太ゴシック体" panose="020B0500000000000000" pitchFamily="50" charset="-128"/>
                </a:endParaRPr>
              </a:p>
            </p:txBody>
          </p:sp>
          <p:sp>
            <p:nvSpPr>
              <p:cNvPr id="36" name="正方形/長方形 35"/>
              <p:cNvSpPr/>
              <p:nvPr/>
            </p:nvSpPr>
            <p:spPr>
              <a:xfrm>
                <a:off x="3933885" y="5157192"/>
                <a:ext cx="2510323" cy="1512168"/>
              </a:xfrm>
              <a:prstGeom prst="rect">
                <a:avLst/>
              </a:prstGeom>
              <a:pattFill prst="pct50">
                <a:fgClr>
                  <a:schemeClr val="tx2">
                    <a:lumMod val="40000"/>
                    <a:lumOff val="60000"/>
                  </a:schemeClr>
                </a:fgClr>
                <a:bgClr>
                  <a:schemeClr val="bg1"/>
                </a:bgClr>
              </a:patt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社会福祉連携推進業務</a:t>
                </a:r>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以外の業務（社会福祉連携</a:t>
                </a:r>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推進業務に関連する業務に</a:t>
                </a:r>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限る。）に係る事業費</a:t>
                </a:r>
                <a:endParaRPr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cxnSp>
            <p:nvCxnSpPr>
              <p:cNvPr id="37" name="直線コネクタ 36"/>
              <p:cNvCxnSpPr/>
              <p:nvPr/>
            </p:nvCxnSpPr>
            <p:spPr>
              <a:xfrm>
                <a:off x="297481" y="4724712"/>
                <a:ext cx="613677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23528" y="6669360"/>
                <a:ext cx="613677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44" name="テキスト ボックス 43"/>
            <p:cNvSpPr txBox="1"/>
            <p:nvPr/>
          </p:nvSpPr>
          <p:spPr>
            <a:xfrm>
              <a:off x="2735796" y="4435856"/>
              <a:ext cx="2104322" cy="280779"/>
            </a:xfrm>
            <a:prstGeom prst="rect">
              <a:avLst/>
            </a:prstGeom>
            <a:noFill/>
          </p:spPr>
          <p:txBody>
            <a:bodyPr wrap="square" rtlCol="0">
              <a:spAutoFit/>
            </a:bodyPr>
            <a:lstStyle/>
            <a:p>
              <a:r>
                <a:rPr kumimoji="1" lang="ja-JP" altLang="en-US" sz="1400" dirty="0" smtClean="0">
                  <a:latin typeface="+mn-ea"/>
                </a:rPr>
                <a:t>（</a:t>
              </a:r>
              <a:r>
                <a:rPr kumimoji="1" lang="en-US" altLang="ja-JP" sz="1400" dirty="0" smtClean="0">
                  <a:latin typeface="+mn-ea"/>
                </a:rPr>
                <a:t>50</a:t>
              </a:r>
              <a:r>
                <a:rPr kumimoji="1" lang="ja-JP" altLang="en-US" sz="1400" dirty="0" smtClean="0">
                  <a:latin typeface="+mn-ea"/>
                </a:rPr>
                <a:t>％）</a:t>
              </a:r>
              <a:endParaRPr kumimoji="1" lang="ja-JP" altLang="en-US" sz="1400" dirty="0">
                <a:latin typeface="+mn-ea"/>
              </a:endParaRPr>
            </a:p>
          </p:txBody>
        </p:sp>
        <p:sp>
          <p:nvSpPr>
            <p:cNvPr id="2" name="下矢印 1"/>
            <p:cNvSpPr/>
            <p:nvPr/>
          </p:nvSpPr>
          <p:spPr>
            <a:xfrm>
              <a:off x="3275857" y="4869160"/>
              <a:ext cx="432047" cy="288032"/>
            </a:xfrm>
            <a:prstGeom prst="downArrow">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強調線吹き出し 2 (枠付き) 48"/>
          <p:cNvSpPr/>
          <p:nvPr/>
        </p:nvSpPr>
        <p:spPr>
          <a:xfrm>
            <a:off x="7027617" y="4149080"/>
            <a:ext cx="1944216" cy="2592288"/>
          </a:xfrm>
          <a:prstGeom prst="accentBorderCallout2">
            <a:avLst>
              <a:gd name="adj1" fmla="val 18750"/>
              <a:gd name="adj2" fmla="val -8333"/>
              <a:gd name="adj3" fmla="val 18750"/>
              <a:gd name="adj4" fmla="val -16667"/>
              <a:gd name="adj5" fmla="val 38835"/>
              <a:gd name="adj6" fmla="val -42185"/>
            </a:avLst>
          </a:prstGeom>
          <a:solidFill>
            <a:schemeClr val="bg1"/>
          </a:solidFill>
          <a:ln w="28575">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lgn="just"/>
            <a:r>
              <a:rPr lang="ja-JP" altLang="en-US" sz="1200" dirty="0" smtClean="0">
                <a:solidFill>
                  <a:schemeClr val="tx1"/>
                </a:solidFill>
                <a:latin typeface="Meiryo UI" panose="020B0604030504040204" pitchFamily="50" charset="-128"/>
                <a:ea typeface="Meiryo UI" panose="020B0604030504040204" pitchFamily="50" charset="-128"/>
              </a:rPr>
              <a:t>②</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当該業務</a:t>
            </a:r>
            <a:r>
              <a:rPr lang="ja-JP" altLang="en-US" sz="1200" dirty="0">
                <a:solidFill>
                  <a:schemeClr val="tx1"/>
                </a:solidFill>
                <a:latin typeface="Meiryo UI" panose="020B0604030504040204" pitchFamily="50" charset="-128"/>
                <a:ea typeface="Meiryo UI" panose="020B0604030504040204" pitchFamily="50" charset="-128"/>
              </a:rPr>
              <a:t>を行うことによって社会福祉連携推進業務の実施に支障を及ぼすおそれがないものである</a:t>
            </a:r>
            <a:r>
              <a:rPr lang="ja-JP" altLang="en-US" sz="1200" dirty="0" smtClean="0">
                <a:solidFill>
                  <a:schemeClr val="tx1"/>
                </a:solidFill>
                <a:latin typeface="Meiryo UI" panose="020B0604030504040204" pitchFamily="50" charset="-128"/>
                <a:ea typeface="Meiryo UI" panose="020B0604030504040204" pitchFamily="50" charset="-128"/>
              </a:rPr>
              <a:t>こと</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85725" indent="-85725" algn="just"/>
            <a:endParaRPr lang="ja-JP" altLang="en-US" sz="1200" dirty="0">
              <a:solidFill>
                <a:schemeClr val="tx1"/>
              </a:solidFill>
              <a:latin typeface="Meiryo UI" panose="020B0604030504040204" pitchFamily="50" charset="-128"/>
              <a:ea typeface="Meiryo UI" panose="020B0604030504040204" pitchFamily="50" charset="-128"/>
            </a:endParaRPr>
          </a:p>
          <a:p>
            <a:pPr marL="85725" indent="-85725" algn="just"/>
            <a:r>
              <a:rPr lang="ja-JP" altLang="en-US" sz="1200" dirty="0" smtClean="0">
                <a:solidFill>
                  <a:schemeClr val="tx1"/>
                </a:solidFill>
                <a:latin typeface="Meiryo UI" panose="020B0604030504040204" pitchFamily="50" charset="-128"/>
                <a:ea typeface="Meiryo UI" panose="020B0604030504040204" pitchFamily="50" charset="-128"/>
              </a:rPr>
              <a:t>③　社会</a:t>
            </a:r>
            <a:r>
              <a:rPr lang="ja-JP" altLang="en-US" sz="1200" dirty="0">
                <a:solidFill>
                  <a:schemeClr val="tx1"/>
                </a:solidFill>
                <a:latin typeface="Meiryo UI" panose="020B0604030504040204" pitchFamily="50" charset="-128"/>
                <a:ea typeface="Meiryo UI" panose="020B0604030504040204" pitchFamily="50" charset="-128"/>
              </a:rPr>
              <a:t>福祉事業には該当しない社会福祉関係の事業についても、同様に実施できないこと</a:t>
            </a:r>
          </a:p>
        </p:txBody>
      </p:sp>
      <p:sp>
        <p:nvSpPr>
          <p:cNvPr id="3" name="スライド番号プレースホルダー 2"/>
          <p:cNvSpPr>
            <a:spLocks noGrp="1"/>
          </p:cNvSpPr>
          <p:nvPr>
            <p:ph type="sldNum" sz="quarter" idx="12"/>
          </p:nvPr>
        </p:nvSpPr>
        <p:spPr>
          <a:xfrm>
            <a:off x="8916654" y="6607398"/>
            <a:ext cx="241586" cy="243840"/>
          </a:xfrm>
        </p:spPr>
        <p:txBody>
          <a:bodyPr vert="horz" wrap="none" lIns="72000" tIns="36000" rIns="72000" bIns="36000" rtlCol="0" anchor="ctr">
            <a:spAutoFit/>
          </a:bodyPr>
          <a:lstStyle/>
          <a:p>
            <a:fld id="{D2D8002D-B5B0-4BAC-B1F6-782DDCCE6D9C}" type="slidenum">
              <a:rPr lang="ja-JP" altLang="en-US"/>
              <a:pPr/>
              <a:t>10</a:t>
            </a:fld>
            <a:endParaRPr lang="ja-JP" altLang="en-US" dirty="0"/>
          </a:p>
        </p:txBody>
      </p:sp>
      <p:sp>
        <p:nvSpPr>
          <p:cNvPr id="48" name="強調線吹き出し 2 (枠付き) 47"/>
          <p:cNvSpPr/>
          <p:nvPr/>
        </p:nvSpPr>
        <p:spPr>
          <a:xfrm>
            <a:off x="7027617" y="2854066"/>
            <a:ext cx="1944216" cy="1150997"/>
          </a:xfrm>
          <a:prstGeom prst="accentBorderCallout2">
            <a:avLst>
              <a:gd name="adj1" fmla="val 18750"/>
              <a:gd name="adj2" fmla="val -8333"/>
              <a:gd name="adj3" fmla="val 18750"/>
              <a:gd name="adj4" fmla="val -16667"/>
              <a:gd name="adj5" fmla="val 162051"/>
              <a:gd name="adj6" fmla="val -78410"/>
            </a:avLst>
          </a:prstGeom>
          <a:solidFill>
            <a:schemeClr val="bg1"/>
          </a:solidFill>
          <a:ln w="28575">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lgn="just"/>
            <a:r>
              <a:rPr lang="ja-JP" altLang="en-US" sz="1200" dirty="0">
                <a:solidFill>
                  <a:schemeClr val="tx1"/>
                </a:solidFill>
                <a:latin typeface="Meiryo UI" panose="020B0604030504040204" pitchFamily="50" charset="-128"/>
                <a:ea typeface="Meiryo UI" panose="020B0604030504040204" pitchFamily="50" charset="-128"/>
              </a:rPr>
              <a:t>①　</a:t>
            </a:r>
            <a:r>
              <a:rPr lang="ja-JP" altLang="en-US" sz="1200" dirty="0" smtClean="0">
                <a:solidFill>
                  <a:schemeClr val="tx1"/>
                </a:solidFill>
                <a:latin typeface="Meiryo UI" panose="020B0604030504040204" pitchFamily="50" charset="-128"/>
                <a:ea typeface="Meiryo UI" panose="020B0604030504040204" pitchFamily="50" charset="-128"/>
              </a:rPr>
              <a:t>当該業務</a:t>
            </a:r>
            <a:r>
              <a:rPr lang="ja-JP" altLang="en-US" sz="1200" dirty="0">
                <a:solidFill>
                  <a:schemeClr val="tx1"/>
                </a:solidFill>
                <a:latin typeface="Meiryo UI" panose="020B0604030504040204" pitchFamily="50" charset="-128"/>
                <a:ea typeface="Meiryo UI" panose="020B0604030504040204" pitchFamily="50" charset="-128"/>
              </a:rPr>
              <a:t>の事業</a:t>
            </a:r>
            <a:r>
              <a:rPr lang="ja-JP" altLang="en-US" sz="1200" dirty="0" smtClean="0">
                <a:solidFill>
                  <a:schemeClr val="tx1"/>
                </a:solidFill>
                <a:latin typeface="Meiryo UI" panose="020B0604030504040204" pitchFamily="50" charset="-128"/>
                <a:ea typeface="Meiryo UI" panose="020B0604030504040204" pitchFamily="50" charset="-128"/>
              </a:rPr>
              <a:t>規模が社会福祉連携推進法人全体</a:t>
            </a:r>
            <a:r>
              <a:rPr lang="ja-JP" altLang="en-US" sz="1200" dirty="0">
                <a:solidFill>
                  <a:schemeClr val="tx1"/>
                </a:solidFill>
                <a:latin typeface="Meiryo UI" panose="020B0604030504040204" pitchFamily="50" charset="-128"/>
                <a:ea typeface="Meiryo UI" panose="020B0604030504040204" pitchFamily="50" charset="-128"/>
              </a:rPr>
              <a:t>の事業規模の過半に満たないものである</a:t>
            </a:r>
            <a:r>
              <a:rPr lang="ja-JP" altLang="en-US" sz="1200" dirty="0" smtClean="0">
                <a:solidFill>
                  <a:schemeClr val="tx1"/>
                </a:solidFill>
                <a:latin typeface="Meiryo UI" panose="020B0604030504040204" pitchFamily="50" charset="-128"/>
                <a:ea typeface="Meiryo UI" panose="020B0604030504040204" pitchFamily="50" charset="-128"/>
              </a:rPr>
              <a:t>こと</a:t>
            </a:r>
            <a:endParaRPr lang="ja-JP" altLang="en-US" sz="1200" dirty="0">
              <a:solidFill>
                <a:schemeClr val="tx1"/>
              </a:solidFill>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0" y="-27384"/>
            <a:ext cx="9144000" cy="366361"/>
            <a:chOff x="0" y="-27384"/>
            <a:chExt cx="9144000" cy="366361"/>
          </a:xfrm>
        </p:grpSpPr>
        <p:sp>
          <p:nvSpPr>
            <p:cNvPr id="18" name="正方形/長方形 17"/>
            <p:cNvSpPr/>
            <p:nvPr/>
          </p:nvSpPr>
          <p:spPr>
            <a:xfrm>
              <a:off x="12046" y="-27384"/>
              <a:ext cx="9112906" cy="349149"/>
            </a:xfrm>
            <a:prstGeom prst="rect">
              <a:avLst/>
            </a:prstGeom>
            <a:no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algn="ctr"/>
              <a:r>
                <a:rPr lang="ja-JP" altLang="en-US" sz="1662"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（参考）　　社会福祉連携推進業務以外の業務について</a:t>
              </a:r>
            </a:p>
          </p:txBody>
        </p:sp>
        <p:sp>
          <p:nvSpPr>
            <p:cNvPr id="19" name="正方形/長方形 18"/>
            <p:cNvSpPr/>
            <p:nvPr/>
          </p:nvSpPr>
          <p:spPr>
            <a:xfrm>
              <a:off x="0" y="293258"/>
              <a:ext cx="9144000" cy="45719"/>
            </a:xfrm>
            <a:prstGeom prst="rect">
              <a:avLst/>
            </a:prstGeom>
            <a:solidFill>
              <a:srgbClr val="0070C0"/>
            </a:solid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spTree>
    <p:extLst>
      <p:ext uri="{BB962C8B-B14F-4D97-AF65-F5344CB8AC3E}">
        <p14:creationId xmlns:p14="http://schemas.microsoft.com/office/powerpoint/2010/main" val="2682813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p:cNvSpPr/>
          <p:nvPr/>
        </p:nvSpPr>
        <p:spPr>
          <a:xfrm>
            <a:off x="773832" y="2951947"/>
            <a:ext cx="7596336" cy="954107"/>
          </a:xfrm>
          <a:prstGeom prst="rect">
            <a:avLst/>
          </a:prstGeom>
        </p:spPr>
        <p:txBody>
          <a:bodyPr wrap="square">
            <a:spAutoFit/>
          </a:bodyPr>
          <a:lstStyle/>
          <a:p>
            <a:pPr lvl="0" algn="just"/>
            <a:r>
              <a:rPr lang="ja-JP" altLang="en-US" sz="2800" dirty="0" smtClean="0">
                <a:solidFill>
                  <a:prstClr val="black"/>
                </a:solidFill>
                <a:latin typeface="HGSｺﾞｼｯｸM" panose="020B0600000000000000" pitchFamily="50" charset="-128"/>
                <a:ea typeface="HGSｺﾞｼｯｸM" panose="020B0600000000000000" pitchFamily="50" charset="-128"/>
              </a:rPr>
              <a:t>２</a:t>
            </a:r>
            <a:r>
              <a:rPr lang="ja-JP" altLang="en-US" sz="2800" dirty="0">
                <a:solidFill>
                  <a:prstClr val="black"/>
                </a:solidFill>
                <a:latin typeface="HGSｺﾞｼｯｸM" panose="020B0600000000000000" pitchFamily="50" charset="-128"/>
                <a:ea typeface="HGSｺﾞｼｯｸM" panose="020B0600000000000000" pitchFamily="50" charset="-128"/>
              </a:rPr>
              <a:t>　社会福祉連携推進法人の</a:t>
            </a:r>
            <a:r>
              <a:rPr lang="ja-JP" altLang="en-US" sz="2800" dirty="0" smtClean="0">
                <a:solidFill>
                  <a:prstClr val="black"/>
                </a:solidFill>
                <a:latin typeface="HGSｺﾞｼｯｸM" panose="020B0600000000000000" pitchFamily="50" charset="-128"/>
                <a:ea typeface="HGSｺﾞｼｯｸM" panose="020B0600000000000000" pitchFamily="50" charset="-128"/>
              </a:rPr>
              <a:t>業務（</a:t>
            </a:r>
            <a:r>
              <a:rPr lang="ja-JP" altLang="en-US" sz="2800" dirty="0">
                <a:solidFill>
                  <a:prstClr val="black"/>
                </a:solidFill>
                <a:latin typeface="HGSｺﾞｼｯｸM" panose="020B0600000000000000" pitchFamily="50" charset="-128"/>
                <a:ea typeface="HGSｺﾞｼｯｸM" panose="020B0600000000000000" pitchFamily="50" charset="-128"/>
              </a:rPr>
              <a:t>社会</a:t>
            </a:r>
            <a:r>
              <a:rPr lang="ja-JP" altLang="en-US" sz="2800" dirty="0" smtClean="0">
                <a:solidFill>
                  <a:prstClr val="black"/>
                </a:solidFill>
                <a:latin typeface="HGSｺﾞｼｯｸM" panose="020B0600000000000000" pitchFamily="50" charset="-128"/>
                <a:ea typeface="HGSｺﾞｼｯｸM" panose="020B0600000000000000" pitchFamily="50" charset="-128"/>
              </a:rPr>
              <a:t>福祉</a:t>
            </a:r>
            <a:endParaRPr lang="en-US" altLang="ja-JP" sz="2800" dirty="0" smtClean="0">
              <a:solidFill>
                <a:prstClr val="black"/>
              </a:solidFill>
              <a:latin typeface="HGSｺﾞｼｯｸM" panose="020B0600000000000000" pitchFamily="50" charset="-128"/>
              <a:ea typeface="HGSｺﾞｼｯｸM" panose="020B0600000000000000" pitchFamily="50" charset="-128"/>
            </a:endParaRPr>
          </a:p>
          <a:p>
            <a:pPr lvl="0" algn="just"/>
            <a:r>
              <a:rPr lang="ja-JP" altLang="en-US" sz="2800" dirty="0" smtClean="0">
                <a:solidFill>
                  <a:prstClr val="black"/>
                </a:solidFill>
                <a:latin typeface="HGSｺﾞｼｯｸM" panose="020B0600000000000000" pitchFamily="50" charset="-128"/>
                <a:ea typeface="HGSｺﾞｼｯｸM" panose="020B0600000000000000" pitchFamily="50" charset="-128"/>
              </a:rPr>
              <a:t>　連携</a:t>
            </a:r>
            <a:r>
              <a:rPr lang="ja-JP" altLang="en-US" sz="2800" dirty="0">
                <a:solidFill>
                  <a:prstClr val="black"/>
                </a:solidFill>
                <a:latin typeface="HGSｺﾞｼｯｸM" panose="020B0600000000000000" pitchFamily="50" charset="-128"/>
                <a:ea typeface="HGSｺﾞｼｯｸM" panose="020B0600000000000000" pitchFamily="50" charset="-128"/>
              </a:rPr>
              <a:t>推進業務）に関する論点整理</a:t>
            </a:r>
          </a:p>
        </p:txBody>
      </p:sp>
    </p:spTree>
    <p:extLst>
      <p:ext uri="{BB962C8B-B14F-4D97-AF65-F5344CB8AC3E}">
        <p14:creationId xmlns:p14="http://schemas.microsoft.com/office/powerpoint/2010/main" val="2033967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846946363"/>
              </p:ext>
            </p:extLst>
          </p:nvPr>
        </p:nvGraphicFramePr>
        <p:xfrm>
          <a:off x="107504" y="438614"/>
          <a:ext cx="8928992" cy="6230746"/>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10639">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5920107">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（論点）地域福祉の推進に係る取組を社員が共同して行うための支援（地域福祉支援業務）について、</a:t>
                      </a:r>
                    </a:p>
                    <a:p>
                      <a:pPr marL="361950" marR="0" lvl="0" indent="-36195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①　地域福祉支援業務として具体的に実施可能な取組は何か。</a:t>
                      </a:r>
                    </a:p>
                    <a:p>
                      <a:pPr marL="361950" marR="0" lvl="0" indent="-36195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②　社会福祉事業以外の福祉サービス等地域住民に対する直接的な支援を行う業務を実施することは可能か。</a:t>
                      </a:r>
                    </a:p>
                    <a:p>
                      <a:pPr marL="361950" marR="0" lvl="0" indent="-36195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400" u="none" dirty="0" smtClean="0">
                        <a:solidFill>
                          <a:schemeClr val="tx1"/>
                        </a:solidFill>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①について</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地域福祉支援業務については、法第</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125</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条第１号の規定により、</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ア　地域福祉の推進に係る取組であること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イ　当該取組を社員が共同して行うものであること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ウ　当該取組を社会福祉連携推進法人が支援するものであること</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に該当している必要がある。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「地域福祉の推進に係る取組」とは、法令上の事業に限らず、地域の社会福祉を推進するものが広く該当することとする。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当該取組を社会福祉連携推進法人が支援する」とは、当該取組の実施に当たって、福祉サービスの提供は社員が行うことを前提としつつ、社員間の情報共有や連絡調整、ノウハウの共有等といった連携強化のための支援を行うことをいう。</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の業務は法律上「支援」となっていることから、原則として、社会福祉連携推進法人自体が主体となって、地域住民等に対し、社会福祉事業その他社会福祉関係の福祉サービスを提供するような取組は該当しない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以上を踏まえ、</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地域住民の生活課題を把握するためのニーズ調査の実施</a:t>
                      </a: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ニーズ調査の結果を踏まえた新たな取組の企画立案、支援ノウハウの提供</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取組の実施状況の把握・分析</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地域住民に対する取組の周知・広報</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社員が地域の他の機関と協働を図るための調整</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等を地域福祉支援業務の例示とする。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a:t>
                      </a:r>
                      <a:r>
                        <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社員ではない地域の被災者に対する支援活動は、地域福祉支援業務と</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して行う。</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787017"/>
                  </a:ext>
                </a:extLst>
              </a:tr>
            </a:tbl>
          </a:graphicData>
        </a:graphic>
      </p:graphicFrame>
      <p:sp>
        <p:nvSpPr>
          <p:cNvPr id="6" name="正方形/長方形 5"/>
          <p:cNvSpPr/>
          <p:nvPr/>
        </p:nvSpPr>
        <p:spPr>
          <a:xfrm>
            <a:off x="0" y="-27384"/>
            <a:ext cx="9144000" cy="360040"/>
          </a:xfrm>
          <a:prstGeom prst="rect">
            <a:avLst/>
          </a:prstGeom>
          <a:solidFill>
            <a:schemeClr val="tx2"/>
          </a:solid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smtClean="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２（１）　地域</a:t>
            </a:r>
            <a:r>
              <a:rPr kumimoji="1" lang="ja-JP" altLang="en-US" sz="1662"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福祉支援</a:t>
            </a:r>
            <a:r>
              <a:rPr kumimoji="1" lang="ja-JP" altLang="en-US" sz="1662" b="0" i="0" u="none" strike="noStrike" kern="1200" cap="none" spc="0" normalizeH="0" baseline="0" noProof="0" dirty="0" smtClean="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業務に関する論点整理</a:t>
            </a:r>
            <a:endParaRPr kumimoji="1" lang="ja-JP" altLang="en-US" sz="1662"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a:xfrm>
            <a:off x="8806232" y="6607398"/>
            <a:ext cx="337768" cy="243840"/>
          </a:xfrm>
        </p:spPr>
        <p:txBody>
          <a:bodyPr vert="horz" wrap="none" lIns="72000" tIns="36000" rIns="72000" bIns="36000" rtlCol="0" anchor="ctr">
            <a:spAutoFit/>
          </a:bodyPr>
          <a:lstStyle/>
          <a:p>
            <a:fld id="{D2D8002D-B5B0-4BAC-B1F6-782DDCCE6D9C}" type="slidenum">
              <a:rPr lang="ja-JP" altLang="en-US"/>
              <a:pPr/>
              <a:t>12</a:t>
            </a:fld>
            <a:endParaRPr lang="ja-JP" altLang="en-US" dirty="0"/>
          </a:p>
        </p:txBody>
      </p:sp>
    </p:spTree>
    <p:extLst>
      <p:ext uri="{BB962C8B-B14F-4D97-AF65-F5344CB8AC3E}">
        <p14:creationId xmlns:p14="http://schemas.microsoft.com/office/powerpoint/2010/main" val="3040985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906324488"/>
              </p:ext>
            </p:extLst>
          </p:nvPr>
        </p:nvGraphicFramePr>
        <p:xfrm>
          <a:off x="107504" y="433136"/>
          <a:ext cx="8928992" cy="4925442"/>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60122">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4507950">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（論点）地域福祉の推進に係る取組を社員が共同して行うための支援（地域福祉支援業務）について、</a:t>
                      </a:r>
                    </a:p>
                    <a:p>
                      <a:pPr marL="361950" marR="0" lvl="0" indent="-36195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①　地域福祉</a:t>
                      </a:r>
                      <a:r>
                        <a:rPr kumimoji="1" lang="ja-JP" altLang="en-US" sz="1400" u="none" dirty="0" smtClean="0">
                          <a:solidFill>
                            <a:schemeClr val="tx1"/>
                          </a:solidFill>
                          <a:latin typeface="+mn-ea"/>
                          <a:ea typeface="+mn-ea"/>
                        </a:rPr>
                        <a:t>支援業務として具体的に実施可能な取組は何か。</a:t>
                      </a:r>
                    </a:p>
                    <a:p>
                      <a:pPr marL="361950" marR="0" lvl="0" indent="-36195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②　社会福祉事業以外の福祉サービス等地域住民に対する直接的な支援を行う業務を実施することは可能か。</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400" u="none" dirty="0" smtClean="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②について</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社会福祉連携推進法人自体が主体となって、地域住民等に対し、社会福祉事業その他社会福祉関係の福祉サービスを提供するような取組は地域福祉支援業務に該当しないことを原則とする。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ただし、例外的に、地域の福祉ニーズを踏まえつつ、社会福祉連携推進法人が社員である社会福祉法人等を支援する一環で、制度として確立され、定型化・定着している社会福祉事業を除き、社会福祉関係の福祉サービスを行う場合については、以下の要件をいずれも満たせば、地域福祉支援業務に該当することとする。</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ア　社会福祉連携推進法人と社員の両方が当該福祉サービスを提供</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していること</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イ　社会福祉連携推進法人から社員へのノウハウの移転等を主たる</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目的とするなど、社会福祉連携推進法人が福祉サービスを実施する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ことが社員への支援にあたること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この際、上記に該当する場合であっても、社員である法人の経営に影響を及ぼすことのないよう、社会福祉連携推進法人が多額の設備投資等を必要とする有料老人ホームやサービス付き高齢者住宅等の入居系施設を運営することは、地域福祉支援業務には該当しないものとす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00049"/>
                  </a:ext>
                </a:extLst>
              </a:tr>
            </a:tbl>
          </a:graphicData>
        </a:graphic>
      </p:graphicFrame>
      <p:sp>
        <p:nvSpPr>
          <p:cNvPr id="3" name="スライド番号プレースホルダー 2"/>
          <p:cNvSpPr>
            <a:spLocks noGrp="1"/>
          </p:cNvSpPr>
          <p:nvPr>
            <p:ph type="sldNum" sz="quarter" idx="12"/>
          </p:nvPr>
        </p:nvSpPr>
        <p:spPr>
          <a:xfrm>
            <a:off x="8806232" y="6607398"/>
            <a:ext cx="337768" cy="243840"/>
          </a:xfrm>
        </p:spPr>
        <p:txBody>
          <a:bodyPr vert="horz" wrap="none" lIns="72000" tIns="36000" rIns="72000" bIns="36000" rtlCol="0" anchor="ctr">
            <a:spAutoFit/>
          </a:bodyPr>
          <a:lstStyle/>
          <a:p>
            <a:fld id="{D2D8002D-B5B0-4BAC-B1F6-782DDCCE6D9C}" type="slidenum">
              <a:rPr lang="ja-JP" altLang="en-US"/>
              <a:pPr/>
              <a:t>13</a:t>
            </a:fld>
            <a:endParaRPr lang="ja-JP" altLang="en-US" dirty="0"/>
          </a:p>
        </p:txBody>
      </p:sp>
    </p:spTree>
    <p:extLst>
      <p:ext uri="{BB962C8B-B14F-4D97-AF65-F5344CB8AC3E}">
        <p14:creationId xmlns:p14="http://schemas.microsoft.com/office/powerpoint/2010/main" val="1007196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p:cNvSpPr/>
          <p:nvPr/>
        </p:nvSpPr>
        <p:spPr>
          <a:xfrm>
            <a:off x="2551756" y="4657927"/>
            <a:ext cx="5649858" cy="578628"/>
          </a:xfrm>
          <a:prstGeom prst="ellipse">
            <a:avLst/>
          </a:prstGeom>
          <a:solidFill>
            <a:srgbClr val="FFE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9" name="正方形/長方形 8"/>
          <p:cNvSpPr/>
          <p:nvPr/>
        </p:nvSpPr>
        <p:spPr>
          <a:xfrm>
            <a:off x="116999" y="404664"/>
            <a:ext cx="8899653" cy="1647947"/>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058" indent="-167058"/>
            <a:r>
              <a:rPr lang="ja-JP" altLang="en-US" sz="1292" dirty="0">
                <a:solidFill>
                  <a:schemeClr val="tx1"/>
                </a:solidFill>
                <a:latin typeface="+mn-ea"/>
              </a:rPr>
              <a:t>○　社会福祉連携推進法人が社会福祉連携推進業務として行う「地域福祉の推進に係る取組を社員が共同して行うための支援」は</a:t>
            </a:r>
            <a:r>
              <a:rPr lang="ja-JP" altLang="en-US" sz="1292" dirty="0" smtClean="0">
                <a:solidFill>
                  <a:schemeClr val="tx1"/>
                </a:solidFill>
                <a:latin typeface="+mn-ea"/>
              </a:rPr>
              <a:t>、</a:t>
            </a:r>
            <a:endParaRPr lang="en-US" altLang="ja-JP" sz="1292" dirty="0">
              <a:solidFill>
                <a:schemeClr val="tx1"/>
              </a:solidFill>
              <a:latin typeface="+mn-ea"/>
            </a:endParaRPr>
          </a:p>
          <a:p>
            <a:pPr marL="167058" indent="-167058"/>
            <a:r>
              <a:rPr lang="ja-JP" altLang="en-US" sz="1292" dirty="0">
                <a:solidFill>
                  <a:schemeClr val="tx1"/>
                </a:solidFill>
                <a:latin typeface="+mn-ea"/>
              </a:rPr>
              <a:t>　</a:t>
            </a:r>
            <a:r>
              <a:rPr lang="ja-JP" altLang="en-US" sz="1292" b="1" u="sng" dirty="0" smtClean="0">
                <a:solidFill>
                  <a:srgbClr val="FF0000"/>
                </a:solidFill>
                <a:latin typeface="+mn-ea"/>
              </a:rPr>
              <a:t>・　地域住民の生活課題を把握するためのニーズ調査の実施</a:t>
            </a:r>
          </a:p>
          <a:p>
            <a:pPr marL="167058" indent="-167058"/>
            <a:r>
              <a:rPr lang="ja-JP" altLang="en-US" sz="1292" dirty="0" smtClean="0">
                <a:solidFill>
                  <a:schemeClr val="tx1"/>
                </a:solidFill>
                <a:latin typeface="+mn-ea"/>
              </a:rPr>
              <a:t>　</a:t>
            </a:r>
            <a:r>
              <a:rPr lang="ja-JP" altLang="en-US" sz="1292" b="1" u="sng" dirty="0" smtClean="0">
                <a:solidFill>
                  <a:srgbClr val="FF0000"/>
                </a:solidFill>
                <a:latin typeface="+mn-ea"/>
              </a:rPr>
              <a:t>・　ニーズ調査の結果を踏まえた新たな取組の企画立案、支援ノウハウの提供</a:t>
            </a:r>
          </a:p>
          <a:p>
            <a:pPr marL="167058" indent="-167058"/>
            <a:r>
              <a:rPr lang="ja-JP" altLang="en-US" sz="1292" dirty="0" smtClean="0">
                <a:solidFill>
                  <a:schemeClr val="tx1"/>
                </a:solidFill>
                <a:latin typeface="+mn-ea"/>
              </a:rPr>
              <a:t>　</a:t>
            </a:r>
            <a:r>
              <a:rPr lang="ja-JP" altLang="en-US" sz="1292" b="1" u="sng" dirty="0" smtClean="0">
                <a:solidFill>
                  <a:srgbClr val="FF0000"/>
                </a:solidFill>
                <a:latin typeface="+mn-ea"/>
              </a:rPr>
              <a:t>・　取組の実施状況の把握・分析</a:t>
            </a:r>
          </a:p>
          <a:p>
            <a:pPr marL="167058" indent="-167058"/>
            <a:r>
              <a:rPr lang="ja-JP" altLang="en-US" sz="1292" dirty="0" smtClean="0">
                <a:solidFill>
                  <a:schemeClr val="tx1"/>
                </a:solidFill>
                <a:latin typeface="+mn-ea"/>
              </a:rPr>
              <a:t>　</a:t>
            </a:r>
            <a:r>
              <a:rPr lang="ja-JP" altLang="en-US" sz="1292" b="1" u="sng" dirty="0" smtClean="0">
                <a:solidFill>
                  <a:srgbClr val="FF0000"/>
                </a:solidFill>
                <a:latin typeface="+mn-ea"/>
              </a:rPr>
              <a:t>・　地域住民に対する取組の周知・広報</a:t>
            </a:r>
            <a:endParaRPr lang="en-US" altLang="ja-JP" sz="1292" b="1" u="sng" dirty="0" smtClean="0">
              <a:solidFill>
                <a:srgbClr val="FF0000"/>
              </a:solidFill>
              <a:latin typeface="+mn-ea"/>
            </a:endParaRPr>
          </a:p>
          <a:p>
            <a:pPr marL="167058" indent="-167058"/>
            <a:r>
              <a:rPr lang="ja-JP" altLang="en-US" sz="1292" b="1" dirty="0" smtClean="0">
                <a:solidFill>
                  <a:srgbClr val="FF0000"/>
                </a:solidFill>
                <a:latin typeface="+mn-ea"/>
              </a:rPr>
              <a:t>　</a:t>
            </a:r>
            <a:r>
              <a:rPr lang="ja-JP" altLang="en-US" sz="1292" b="1" u="sng" dirty="0" smtClean="0">
                <a:solidFill>
                  <a:srgbClr val="FF0000"/>
                </a:solidFill>
                <a:latin typeface="+mn-ea"/>
              </a:rPr>
              <a:t>・</a:t>
            </a:r>
            <a:r>
              <a:rPr lang="ja-JP" altLang="en-US" sz="1292" b="1" u="sng" dirty="0">
                <a:solidFill>
                  <a:srgbClr val="FF0000"/>
                </a:solidFill>
                <a:latin typeface="+mn-ea"/>
              </a:rPr>
              <a:t>　社員が地域の他</a:t>
            </a:r>
            <a:r>
              <a:rPr lang="ja-JP" altLang="en-US" sz="1292" b="1" u="sng" dirty="0" smtClean="0">
                <a:solidFill>
                  <a:srgbClr val="FF0000"/>
                </a:solidFill>
                <a:latin typeface="+mn-ea"/>
              </a:rPr>
              <a:t>の機関</a:t>
            </a:r>
            <a:r>
              <a:rPr lang="ja-JP" altLang="en-US" sz="1292" b="1" u="sng" dirty="0">
                <a:solidFill>
                  <a:srgbClr val="FF0000"/>
                </a:solidFill>
                <a:latin typeface="+mn-ea"/>
              </a:rPr>
              <a:t>と協働を図るための</a:t>
            </a:r>
            <a:r>
              <a:rPr lang="ja-JP" altLang="en-US" sz="1292" b="1" u="sng" dirty="0" smtClean="0">
                <a:solidFill>
                  <a:srgbClr val="FF0000"/>
                </a:solidFill>
                <a:latin typeface="+mn-ea"/>
              </a:rPr>
              <a:t>調整</a:t>
            </a:r>
            <a:endParaRPr lang="en-US" altLang="ja-JP" sz="1292" b="1" u="sng" dirty="0" smtClean="0">
              <a:solidFill>
                <a:srgbClr val="FF0000"/>
              </a:solidFill>
              <a:latin typeface="+mn-ea"/>
            </a:endParaRPr>
          </a:p>
          <a:p>
            <a:pPr marL="167058" indent="-167058"/>
            <a:r>
              <a:rPr lang="ja-JP" altLang="en-US" sz="1292" dirty="0">
                <a:solidFill>
                  <a:schemeClr val="tx1"/>
                </a:solidFill>
                <a:latin typeface="+mn-ea"/>
              </a:rPr>
              <a:t>　等</a:t>
            </a:r>
            <a:r>
              <a:rPr lang="ja-JP" altLang="en-US" sz="1292" dirty="0" smtClean="0">
                <a:solidFill>
                  <a:schemeClr val="tx1"/>
                </a:solidFill>
                <a:latin typeface="+mn-ea"/>
              </a:rPr>
              <a:t>の業務が</a:t>
            </a:r>
            <a:r>
              <a:rPr lang="ja-JP" altLang="en-US" sz="1292" dirty="0">
                <a:solidFill>
                  <a:schemeClr val="tx1"/>
                </a:solidFill>
                <a:latin typeface="+mn-ea"/>
              </a:rPr>
              <a:t>該当する。</a:t>
            </a:r>
          </a:p>
        </p:txBody>
      </p:sp>
      <p:sp>
        <p:nvSpPr>
          <p:cNvPr id="175" name="テキスト ボックス 174"/>
          <p:cNvSpPr txBox="1"/>
          <p:nvPr/>
        </p:nvSpPr>
        <p:spPr>
          <a:xfrm>
            <a:off x="163725" y="5049972"/>
            <a:ext cx="3197798" cy="461665"/>
          </a:xfrm>
          <a:prstGeom prst="rect">
            <a:avLst/>
          </a:prstGeom>
          <a:noFill/>
        </p:spPr>
        <p:txBody>
          <a:bodyPr wrap="square" rtlCol="0">
            <a:spAutoFit/>
          </a:bodyPr>
          <a:lstStyle/>
          <a:p>
            <a:r>
              <a:rPr lang="en-US" altLang="ja-JP" sz="800" dirty="0">
                <a:latin typeface="+mn-ea"/>
              </a:rPr>
              <a:t>※</a:t>
            </a:r>
            <a:r>
              <a:rPr lang="ja-JP" altLang="en-US" sz="800" dirty="0">
                <a:latin typeface="+mn-ea"/>
              </a:rPr>
              <a:t>　社会福祉法人の「地域における公益的な取組」</a:t>
            </a:r>
            <a:r>
              <a:rPr lang="ja-JP" altLang="en-US" sz="800" dirty="0" smtClean="0">
                <a:latin typeface="+mn-ea"/>
              </a:rPr>
              <a:t>の</a:t>
            </a:r>
            <a:endParaRPr lang="en-US" altLang="ja-JP" sz="800" dirty="0" smtClean="0">
              <a:latin typeface="+mn-ea"/>
            </a:endParaRPr>
          </a:p>
          <a:p>
            <a:r>
              <a:rPr lang="ja-JP" altLang="en-US" sz="800" dirty="0" smtClean="0">
                <a:latin typeface="+mn-ea"/>
              </a:rPr>
              <a:t>　　実施</a:t>
            </a:r>
            <a:r>
              <a:rPr lang="ja-JP" altLang="en-US" sz="800" dirty="0">
                <a:latin typeface="+mn-ea"/>
              </a:rPr>
              <a:t>に</a:t>
            </a:r>
            <a:r>
              <a:rPr lang="ja-JP" altLang="en-US" sz="800" dirty="0" smtClean="0">
                <a:latin typeface="+mn-ea"/>
              </a:rPr>
              <a:t>係る責務</a:t>
            </a:r>
            <a:r>
              <a:rPr lang="ja-JP" altLang="en-US" sz="800" dirty="0">
                <a:latin typeface="+mn-ea"/>
              </a:rPr>
              <a:t>については</a:t>
            </a:r>
            <a:r>
              <a:rPr lang="ja-JP" altLang="en-US" sz="800" dirty="0" smtClean="0">
                <a:latin typeface="+mn-ea"/>
              </a:rPr>
              <a:t>、社会福祉連携推進法人を介して</a:t>
            </a:r>
            <a:endParaRPr lang="en-US" altLang="ja-JP" sz="800" dirty="0" smtClean="0">
              <a:latin typeface="+mn-ea"/>
            </a:endParaRPr>
          </a:p>
          <a:p>
            <a:r>
              <a:rPr lang="ja-JP" altLang="en-US" sz="800" dirty="0" smtClean="0">
                <a:latin typeface="+mn-ea"/>
              </a:rPr>
              <a:t>　　こう</a:t>
            </a:r>
            <a:r>
              <a:rPr lang="ja-JP" altLang="en-US" sz="800" dirty="0">
                <a:latin typeface="+mn-ea"/>
              </a:rPr>
              <a:t>した取組</a:t>
            </a:r>
            <a:r>
              <a:rPr lang="ja-JP" altLang="en-US" sz="800" dirty="0" smtClean="0">
                <a:latin typeface="+mn-ea"/>
              </a:rPr>
              <a:t>を行う</a:t>
            </a:r>
            <a:r>
              <a:rPr lang="ja-JP" altLang="en-US" sz="800" dirty="0">
                <a:latin typeface="+mn-ea"/>
              </a:rPr>
              <a:t>ことにより、その責務を果たしたことになる。　</a:t>
            </a:r>
          </a:p>
        </p:txBody>
      </p:sp>
      <p:cxnSp>
        <p:nvCxnSpPr>
          <p:cNvPr id="54" name="直線矢印コネクタ 53"/>
          <p:cNvCxnSpPr>
            <a:endCxn id="103" idx="0"/>
          </p:cNvCxnSpPr>
          <p:nvPr/>
        </p:nvCxnSpPr>
        <p:spPr>
          <a:xfrm flipH="1">
            <a:off x="3361523" y="3393474"/>
            <a:ext cx="1796122" cy="547080"/>
          </a:xfrm>
          <a:prstGeom prst="straightConnector1">
            <a:avLst/>
          </a:prstGeom>
          <a:ln w="76200">
            <a:prstDash val="sysDash"/>
            <a:tailEnd type="triangle"/>
          </a:ln>
          <a:scene3d>
            <a:camera prst="perspectiveRelaxedModerately"/>
            <a:lightRig rig="threePt" dir="t"/>
          </a:scene3d>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a:xfrm>
            <a:off x="1402458" y="2898105"/>
            <a:ext cx="1903184" cy="248530"/>
          </a:xfrm>
          <a:prstGeom prst="rect">
            <a:avLst/>
          </a:prstGeom>
          <a:noFill/>
        </p:spPr>
        <p:txBody>
          <a:bodyPr wrap="square">
            <a:spAutoFit/>
          </a:bodyPr>
          <a:lstStyle/>
          <a:p>
            <a:pPr algn="ctr">
              <a:defRPr/>
            </a:pPr>
            <a:r>
              <a:rPr lang="ja-JP" altLang="en-US" sz="1015" dirty="0">
                <a:solidFill>
                  <a:prstClr val="black"/>
                </a:solidFill>
                <a:latin typeface="Meiryo UI" panose="020B0604030504040204" pitchFamily="50" charset="-128"/>
                <a:ea typeface="Meiryo UI" panose="020B0604030504040204" pitchFamily="50" charset="-128"/>
              </a:rPr>
              <a:t>地域課題・その対応方針の共有</a:t>
            </a:r>
            <a:endParaRPr lang="en-US" altLang="ja-JP" sz="1015" dirty="0">
              <a:solidFill>
                <a:prstClr val="black"/>
              </a:solidFill>
              <a:latin typeface="Meiryo UI" panose="020B0604030504040204" pitchFamily="50" charset="-128"/>
              <a:ea typeface="Meiryo UI" panose="020B0604030504040204" pitchFamily="50" charset="-128"/>
            </a:endParaRPr>
          </a:p>
        </p:txBody>
      </p:sp>
      <p:sp>
        <p:nvSpPr>
          <p:cNvPr id="114" name="楕円 113"/>
          <p:cNvSpPr/>
          <p:nvPr/>
        </p:nvSpPr>
        <p:spPr>
          <a:xfrm>
            <a:off x="2145884" y="2132856"/>
            <a:ext cx="2862660" cy="633011"/>
          </a:xfrm>
          <a:prstGeom prst="ellipse">
            <a:avLst/>
          </a:prstGeom>
          <a:gradFill>
            <a:gsLst>
              <a:gs pos="0">
                <a:schemeClr val="accent1">
                  <a:lumMod val="5000"/>
                  <a:lumOff val="95000"/>
                </a:schemeClr>
              </a:gs>
              <a:gs pos="100000">
                <a:schemeClr val="bg1">
                  <a:lumMod val="85000"/>
                </a:schemeClr>
              </a:gs>
            </a:gsLst>
            <a:lin ang="5400000" scaled="1"/>
          </a:gra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108" dirty="0">
                <a:solidFill>
                  <a:prstClr val="black"/>
                </a:solidFill>
                <a:latin typeface="Meiryo UI" panose="020B0604030504040204" pitchFamily="50" charset="-128"/>
                <a:ea typeface="Meiryo UI" panose="020B0604030504040204" pitchFamily="50" charset="-128"/>
              </a:rPr>
              <a:t>地域住民が抱える課題</a:t>
            </a:r>
            <a:endParaRPr lang="en-US" altLang="ja-JP" sz="1108" dirty="0">
              <a:solidFill>
                <a:prstClr val="black"/>
              </a:solidFill>
              <a:latin typeface="Meiryo UI" panose="020B0604030504040204" pitchFamily="50" charset="-128"/>
              <a:ea typeface="Meiryo UI" panose="020B0604030504040204" pitchFamily="50" charset="-128"/>
            </a:endParaRPr>
          </a:p>
          <a:p>
            <a:pPr lvl="0" algn="ctr">
              <a:defRPr/>
            </a:pPr>
            <a:r>
              <a:rPr lang="ja-JP" altLang="en-US" sz="1015" dirty="0">
                <a:solidFill>
                  <a:prstClr val="black"/>
                </a:solidFill>
                <a:latin typeface="Meiryo UI" panose="020B0604030504040204" pitchFamily="50" charset="-128"/>
                <a:ea typeface="Meiryo UI" panose="020B0604030504040204" pitchFamily="50" charset="-128"/>
              </a:rPr>
              <a:t>（ひきこもり、</a:t>
            </a:r>
            <a:r>
              <a:rPr lang="en-US" altLang="ja-JP" sz="1015" dirty="0">
                <a:solidFill>
                  <a:prstClr val="black"/>
                </a:solidFill>
                <a:latin typeface="Meiryo UI" panose="020B0604030504040204" pitchFamily="50" charset="-128"/>
                <a:ea typeface="Meiryo UI" panose="020B0604030504040204" pitchFamily="50" charset="-128"/>
              </a:rPr>
              <a:t>8050</a:t>
            </a:r>
            <a:r>
              <a:rPr lang="ja-JP" altLang="en-US" sz="1015" dirty="0">
                <a:solidFill>
                  <a:prstClr val="black"/>
                </a:solidFill>
                <a:latin typeface="Meiryo UI" panose="020B0604030504040204" pitchFamily="50" charset="-128"/>
                <a:ea typeface="Meiryo UI" panose="020B0604030504040204" pitchFamily="50" charset="-128"/>
              </a:rPr>
              <a:t>問題、</a:t>
            </a:r>
          </a:p>
          <a:p>
            <a:pPr lvl="0" algn="ctr">
              <a:defRPr/>
            </a:pPr>
            <a:r>
              <a:rPr lang="ja-JP" altLang="en-US" sz="1015" dirty="0" smtClean="0">
                <a:solidFill>
                  <a:prstClr val="black"/>
                </a:solidFill>
                <a:latin typeface="Meiryo UI" panose="020B0604030504040204" pitchFamily="50" charset="-128"/>
                <a:ea typeface="Meiryo UI" panose="020B0604030504040204" pitchFamily="50" charset="-128"/>
              </a:rPr>
              <a:t>買い物</a:t>
            </a:r>
            <a:r>
              <a:rPr lang="ja-JP" altLang="en-US" sz="1015" dirty="0">
                <a:solidFill>
                  <a:prstClr val="black"/>
                </a:solidFill>
                <a:latin typeface="Meiryo UI" panose="020B0604030504040204" pitchFamily="50" charset="-128"/>
                <a:ea typeface="Meiryo UI" panose="020B0604030504040204" pitchFamily="50" charset="-128"/>
              </a:rPr>
              <a:t>難民等）</a:t>
            </a:r>
          </a:p>
        </p:txBody>
      </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17425" y="2188127"/>
            <a:ext cx="359914" cy="323703"/>
          </a:xfrm>
          <a:prstGeom prst="rect">
            <a:avLst/>
          </a:prstGeom>
        </p:spPr>
      </p:pic>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9317" y="2301678"/>
            <a:ext cx="611778" cy="465608"/>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720" y="2497051"/>
            <a:ext cx="410581" cy="392367"/>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536" y="2850846"/>
            <a:ext cx="648349" cy="544486"/>
          </a:xfrm>
          <a:prstGeom prst="rect">
            <a:avLst/>
          </a:prstGeom>
        </p:spPr>
      </p:pic>
      <p:sp>
        <p:nvSpPr>
          <p:cNvPr id="14" name="テキスト ボックス 13"/>
          <p:cNvSpPr txBox="1"/>
          <p:nvPr/>
        </p:nvSpPr>
        <p:spPr>
          <a:xfrm>
            <a:off x="215724" y="2601386"/>
            <a:ext cx="1619972" cy="262829"/>
          </a:xfrm>
          <a:prstGeom prst="rect">
            <a:avLst/>
          </a:prstGeom>
          <a:noFill/>
        </p:spPr>
        <p:txBody>
          <a:bodyPr wrap="square" rtlCol="0">
            <a:spAutoFit/>
          </a:bodyPr>
          <a:lstStyle/>
          <a:p>
            <a:pPr algn="ctr"/>
            <a:r>
              <a:rPr lang="ja-JP" altLang="en-US" sz="1108" dirty="0" smtClean="0">
                <a:solidFill>
                  <a:prstClr val="black"/>
                </a:solidFill>
                <a:latin typeface="Meiryo UI" panose="020B0604030504040204" pitchFamily="50" charset="-128"/>
                <a:ea typeface="Meiryo UI" panose="020B0604030504040204" pitchFamily="50" charset="-128"/>
              </a:rPr>
              <a:t>（自治体等）</a:t>
            </a:r>
            <a:endParaRPr lang="ja-JP" altLang="en-US" sz="1108" dirty="0">
              <a:solidFill>
                <a:prstClr val="black"/>
              </a:solidFill>
              <a:latin typeface="Meiryo UI" panose="020B0604030504040204" pitchFamily="50" charset="-128"/>
              <a:ea typeface="Meiryo UI" panose="020B0604030504040204" pitchFamily="50" charset="-128"/>
            </a:endParaRPr>
          </a:p>
        </p:txBody>
      </p:sp>
      <p:cxnSp>
        <p:nvCxnSpPr>
          <p:cNvPr id="23" name="曲線コネクタ 22"/>
          <p:cNvCxnSpPr>
            <a:endCxn id="17" idx="3"/>
          </p:cNvCxnSpPr>
          <p:nvPr/>
        </p:nvCxnSpPr>
        <p:spPr>
          <a:xfrm rot="16200000" flipV="1">
            <a:off x="5085045" y="2490533"/>
            <a:ext cx="708471" cy="796369"/>
          </a:xfrm>
          <a:prstGeom prst="curvedConnector2">
            <a:avLst/>
          </a:prstGeom>
          <a:ln w="57150">
            <a:solidFill>
              <a:srgbClr val="FF9999"/>
            </a:solidFill>
            <a:tailEnd type="triangle"/>
          </a:ln>
        </p:spPr>
        <p:style>
          <a:lnRef idx="1">
            <a:schemeClr val="accent1"/>
          </a:lnRef>
          <a:fillRef idx="0">
            <a:schemeClr val="accent1"/>
          </a:fillRef>
          <a:effectRef idx="0">
            <a:schemeClr val="accent1"/>
          </a:effectRef>
          <a:fontRef idx="minor">
            <a:schemeClr val="tx1"/>
          </a:fontRef>
        </p:style>
      </p:cxnSp>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7031" y="2584891"/>
            <a:ext cx="574990" cy="410447"/>
          </a:xfrm>
          <a:prstGeom prst="rect">
            <a:avLst/>
          </a:prstGeom>
        </p:spPr>
      </p:pic>
      <p:sp>
        <p:nvSpPr>
          <p:cNvPr id="26" name="正方形/長方形 25"/>
          <p:cNvSpPr/>
          <p:nvPr/>
        </p:nvSpPr>
        <p:spPr>
          <a:xfrm>
            <a:off x="5635502" y="2389517"/>
            <a:ext cx="1269724" cy="248530"/>
          </a:xfrm>
          <a:prstGeom prst="rect">
            <a:avLst/>
          </a:prstGeom>
          <a:noFill/>
        </p:spPr>
        <p:txBody>
          <a:bodyPr wrap="square">
            <a:spAutoFit/>
          </a:bodyPr>
          <a:lstStyle/>
          <a:p>
            <a:pPr algn="ctr"/>
            <a:r>
              <a:rPr lang="ja-JP" altLang="en-US" sz="1015" dirty="0">
                <a:solidFill>
                  <a:prstClr val="black"/>
                </a:solidFill>
                <a:latin typeface="Meiryo UI" panose="020B0604030504040204" pitchFamily="50" charset="-128"/>
                <a:ea typeface="Meiryo UI" panose="020B0604030504040204" pitchFamily="50" charset="-128"/>
              </a:rPr>
              <a:t>ニーズ調査の実施</a:t>
            </a:r>
          </a:p>
        </p:txBody>
      </p:sp>
      <p:pic>
        <p:nvPicPr>
          <p:cNvPr id="27" name="図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5022" y="3140331"/>
            <a:ext cx="770989" cy="565466"/>
          </a:xfrm>
          <a:prstGeom prst="rect">
            <a:avLst/>
          </a:prstGeom>
        </p:spPr>
      </p:pic>
      <p:sp>
        <p:nvSpPr>
          <p:cNvPr id="49" name="正方形/長方形 48"/>
          <p:cNvSpPr/>
          <p:nvPr/>
        </p:nvSpPr>
        <p:spPr>
          <a:xfrm>
            <a:off x="7629570" y="2909361"/>
            <a:ext cx="1561691" cy="248530"/>
          </a:xfrm>
          <a:prstGeom prst="rect">
            <a:avLst/>
          </a:prstGeom>
          <a:noFill/>
        </p:spPr>
        <p:txBody>
          <a:bodyPr wrap="square">
            <a:spAutoFit/>
          </a:bodyPr>
          <a:lstStyle/>
          <a:p>
            <a:pPr algn="ctr"/>
            <a:r>
              <a:rPr lang="ja-JP" altLang="en-US" sz="1015" dirty="0">
                <a:solidFill>
                  <a:prstClr val="black"/>
                </a:solidFill>
                <a:latin typeface="Meiryo UI" panose="020B0604030504040204" pitchFamily="50" charset="-128"/>
                <a:ea typeface="Meiryo UI" panose="020B0604030504040204" pitchFamily="50" charset="-128"/>
              </a:rPr>
              <a:t>新たな取組の企画立案</a:t>
            </a:r>
          </a:p>
        </p:txBody>
      </p:sp>
      <p:sp>
        <p:nvSpPr>
          <p:cNvPr id="50" name="右矢印 49"/>
          <p:cNvSpPr/>
          <p:nvPr/>
        </p:nvSpPr>
        <p:spPr>
          <a:xfrm>
            <a:off x="6966370" y="3124376"/>
            <a:ext cx="962310" cy="195373"/>
          </a:xfrm>
          <a:prstGeom prst="rightArrow">
            <a:avLst/>
          </a:prstGeom>
          <a:solidFill>
            <a:srgbClr val="FF9999"/>
          </a:solid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5" name="角丸四角形 34"/>
          <p:cNvSpPr/>
          <p:nvPr/>
        </p:nvSpPr>
        <p:spPr>
          <a:xfrm>
            <a:off x="2577931" y="3857093"/>
            <a:ext cx="5516920" cy="663203"/>
          </a:xfrm>
          <a:prstGeom prst="roundRect">
            <a:avLst>
              <a:gd name="adj" fmla="val 25348"/>
            </a:avLst>
          </a:prstGeom>
          <a:solidFill>
            <a:srgbClr val="E3EBF5"/>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endParaRPr lang="en-US" altLang="ja-JP" sz="923" dirty="0">
              <a:solidFill>
                <a:schemeClr val="tx1"/>
              </a:solidFill>
              <a:latin typeface="Meiryo UI" panose="020B0604030504040204" pitchFamily="50" charset="-128"/>
              <a:ea typeface="Meiryo UI" panose="020B0604030504040204" pitchFamily="50" charset="-128"/>
            </a:endParaRPr>
          </a:p>
          <a:p>
            <a:endParaRPr lang="en-US" altLang="ja-JP" sz="923" dirty="0">
              <a:solidFill>
                <a:schemeClr val="tx1"/>
              </a:solidFill>
              <a:latin typeface="Meiryo UI" panose="020B0604030504040204" pitchFamily="50" charset="-128"/>
              <a:ea typeface="Meiryo UI" panose="020B0604030504040204" pitchFamily="50" charset="-128"/>
            </a:endParaRPr>
          </a:p>
        </p:txBody>
      </p:sp>
      <p:cxnSp>
        <p:nvCxnSpPr>
          <p:cNvPr id="90" name="曲線コネクタ 89"/>
          <p:cNvCxnSpPr>
            <a:stCxn id="27" idx="2"/>
            <a:endCxn id="35" idx="3"/>
          </p:cNvCxnSpPr>
          <p:nvPr/>
        </p:nvCxnSpPr>
        <p:spPr>
          <a:xfrm rot="5400000">
            <a:off x="8026235" y="3774413"/>
            <a:ext cx="482898" cy="345666"/>
          </a:xfrm>
          <a:prstGeom prst="curvedConnector2">
            <a:avLst/>
          </a:prstGeom>
          <a:ln w="57150">
            <a:solidFill>
              <a:srgbClr val="FF9999"/>
            </a:solidFill>
            <a:tailEnd type="triangle"/>
          </a:ln>
        </p:spPr>
        <p:style>
          <a:lnRef idx="1">
            <a:schemeClr val="accent1"/>
          </a:lnRef>
          <a:fillRef idx="0">
            <a:schemeClr val="accent1"/>
          </a:fillRef>
          <a:effectRef idx="0">
            <a:schemeClr val="accent1"/>
          </a:effectRef>
          <a:fontRef idx="minor">
            <a:schemeClr val="tx1"/>
          </a:fontRef>
        </p:style>
      </p:cxnSp>
      <p:sp>
        <p:nvSpPr>
          <p:cNvPr id="95" name="正方形/長方形 94"/>
          <p:cNvSpPr/>
          <p:nvPr/>
        </p:nvSpPr>
        <p:spPr>
          <a:xfrm>
            <a:off x="8485148" y="3701308"/>
            <a:ext cx="340863" cy="1200149"/>
          </a:xfrm>
          <a:prstGeom prst="rect">
            <a:avLst/>
          </a:prstGeom>
          <a:noFill/>
        </p:spPr>
        <p:txBody>
          <a:bodyPr vert="eaVert" wrap="square">
            <a:spAutoFit/>
          </a:bodyPr>
          <a:lstStyle/>
          <a:p>
            <a:pPr algn="ctr"/>
            <a:r>
              <a:rPr lang="ja-JP" altLang="en-US" sz="1015" dirty="0">
                <a:solidFill>
                  <a:prstClr val="black"/>
                </a:solidFill>
                <a:latin typeface="Meiryo UI" panose="020B0604030504040204" pitchFamily="50" charset="-128"/>
                <a:ea typeface="Meiryo UI" panose="020B0604030504040204" pitchFamily="50" charset="-128"/>
              </a:rPr>
              <a:t>取組に関する助言</a:t>
            </a:r>
          </a:p>
        </p:txBody>
      </p:sp>
      <p:cxnSp>
        <p:nvCxnSpPr>
          <p:cNvPr id="48" name="直線矢印コネクタ 47"/>
          <p:cNvCxnSpPr>
            <a:endCxn id="43" idx="0"/>
          </p:cNvCxnSpPr>
          <p:nvPr/>
        </p:nvCxnSpPr>
        <p:spPr>
          <a:xfrm>
            <a:off x="5157645" y="3393474"/>
            <a:ext cx="719078" cy="547080"/>
          </a:xfrm>
          <a:prstGeom prst="straightConnector1">
            <a:avLst/>
          </a:prstGeom>
          <a:ln w="76200">
            <a:prstDash val="sysDash"/>
            <a:tailEnd type="triangle"/>
          </a:ln>
          <a:scene3d>
            <a:camera prst="perspectiveRelaxedModerately"/>
            <a:lightRig rig="threePt" dir="t"/>
          </a:scene3d>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a:endCxn id="104" idx="0"/>
          </p:cNvCxnSpPr>
          <p:nvPr/>
        </p:nvCxnSpPr>
        <p:spPr>
          <a:xfrm>
            <a:off x="5157645" y="3393474"/>
            <a:ext cx="1691261" cy="547081"/>
          </a:xfrm>
          <a:prstGeom prst="straightConnector1">
            <a:avLst/>
          </a:prstGeom>
          <a:ln w="76200">
            <a:prstDash val="sysDash"/>
            <a:tailEnd type="triangle"/>
          </a:ln>
          <a:scene3d>
            <a:camera prst="perspectiveRelaxedModerately"/>
            <a:lightRig rig="threePt" dir="t"/>
          </a:scene3d>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endCxn id="47" idx="0"/>
          </p:cNvCxnSpPr>
          <p:nvPr/>
        </p:nvCxnSpPr>
        <p:spPr>
          <a:xfrm>
            <a:off x="5157645" y="3393474"/>
            <a:ext cx="2423352" cy="547080"/>
          </a:xfrm>
          <a:prstGeom prst="straightConnector1">
            <a:avLst/>
          </a:prstGeom>
          <a:ln w="76200">
            <a:prstDash val="sysDash"/>
            <a:tailEnd type="triangle"/>
          </a:ln>
          <a:scene3d>
            <a:camera prst="perspectiveRelaxedModerately"/>
            <a:lightRig rig="threePt" dir="t"/>
          </a:scene3d>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endCxn id="34" idx="0"/>
          </p:cNvCxnSpPr>
          <p:nvPr/>
        </p:nvCxnSpPr>
        <p:spPr>
          <a:xfrm flipH="1">
            <a:off x="4657302" y="3393474"/>
            <a:ext cx="500343" cy="547080"/>
          </a:xfrm>
          <a:prstGeom prst="straightConnector1">
            <a:avLst/>
          </a:prstGeom>
          <a:ln w="76200">
            <a:prstDash val="sysDash"/>
            <a:tailEnd type="triangle"/>
          </a:ln>
          <a:scene3d>
            <a:camera prst="perspectiveRelaxedModerately"/>
            <a:lightRig rig="threePt" dir="t"/>
          </a:scene3d>
        </p:spPr>
        <p:style>
          <a:lnRef idx="1">
            <a:schemeClr val="accent1"/>
          </a:lnRef>
          <a:fillRef idx="0">
            <a:schemeClr val="accent1"/>
          </a:fillRef>
          <a:effectRef idx="0">
            <a:schemeClr val="accent1"/>
          </a:effectRef>
          <a:fontRef idx="minor">
            <a:schemeClr val="tx1"/>
          </a:fontRef>
        </p:style>
      </p:cxnSp>
      <p:sp>
        <p:nvSpPr>
          <p:cNvPr id="103" name="正方形/長方形 102"/>
          <p:cNvSpPr/>
          <p:nvPr/>
        </p:nvSpPr>
        <p:spPr>
          <a:xfrm>
            <a:off x="2758452" y="3940554"/>
            <a:ext cx="1206142" cy="481546"/>
          </a:xfrm>
          <a:prstGeom prst="rect">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algn="ctr" defTabSz="889345">
              <a:defRPr/>
            </a:pPr>
            <a:r>
              <a:rPr lang="ja-JP" altLang="en-US" sz="101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a:t>
            </a:r>
            <a:r>
              <a:rPr lang="ja-JP" altLang="en-US" sz="101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法人Ａ</a:t>
            </a:r>
            <a:endParaRPr lang="en-US" altLang="ja-JP" sz="101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889345">
              <a:defRPr/>
            </a:pPr>
            <a:r>
              <a:rPr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特別養護老人ホーム、デイサービス</a:t>
            </a:r>
            <a:endParaRPr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下矢印 74"/>
          <p:cNvSpPr/>
          <p:nvPr/>
        </p:nvSpPr>
        <p:spPr>
          <a:xfrm>
            <a:off x="3141342" y="4477070"/>
            <a:ext cx="440362" cy="264336"/>
          </a:xfrm>
          <a:prstGeom prst="downArrow">
            <a:avLst/>
          </a:prstGeom>
          <a:solidFill>
            <a:srgbClr val="FF9999"/>
          </a:solid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63" name="正方形/長方形 162"/>
          <p:cNvSpPr/>
          <p:nvPr/>
        </p:nvSpPr>
        <p:spPr>
          <a:xfrm>
            <a:off x="2758452" y="4756723"/>
            <a:ext cx="1206142" cy="268164"/>
          </a:xfrm>
          <a:prstGeom prst="rect">
            <a:avLst/>
          </a:prstGeom>
          <a:solidFill>
            <a:schemeClr val="bg1"/>
          </a:solidFill>
          <a:ln w="19050">
            <a:solidFill>
              <a:srgbClr val="FF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algn="ctr" defTabSz="889345"/>
            <a:r>
              <a:rPr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送迎車両、運転手の提供</a:t>
            </a:r>
            <a:endParaRPr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4113506" y="3940554"/>
            <a:ext cx="1087591" cy="481546"/>
          </a:xfrm>
          <a:prstGeom prst="rect">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algn="ctr" defTabSz="889345">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社会福祉</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法人Ｂ</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889345">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障害者就労支援事業</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4" name="下矢印 163"/>
          <p:cNvSpPr/>
          <p:nvPr/>
        </p:nvSpPr>
        <p:spPr>
          <a:xfrm>
            <a:off x="4440579" y="4477070"/>
            <a:ext cx="433444" cy="264336"/>
          </a:xfrm>
          <a:prstGeom prst="downArrow">
            <a:avLst/>
          </a:prstGeom>
          <a:solidFill>
            <a:srgbClr val="FF9999"/>
          </a:solid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65" name="正方形/長方形 164"/>
          <p:cNvSpPr/>
          <p:nvPr/>
        </p:nvSpPr>
        <p:spPr>
          <a:xfrm>
            <a:off x="4148454" y="4756723"/>
            <a:ext cx="1017694" cy="268164"/>
          </a:xfrm>
          <a:prstGeom prst="rect">
            <a:avLst/>
          </a:prstGeom>
          <a:solidFill>
            <a:schemeClr val="bg1"/>
          </a:solidFill>
          <a:ln w="19050">
            <a:solidFill>
              <a:srgbClr val="FF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algn="ctr" defTabSz="889345"/>
            <a:r>
              <a:rPr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付添職員の派遣</a:t>
            </a:r>
            <a:endParaRPr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7294375" y="3940554"/>
            <a:ext cx="573243" cy="480237"/>
          </a:xfrm>
          <a:prstGeom prst="rect">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algn="ctr" defTabSz="889345">
              <a:defRPr/>
            </a:pPr>
            <a:r>
              <a:rPr lang="en-US" altLang="ja-JP" sz="92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p>
          <a:p>
            <a:pPr algn="ctr" defTabSz="889345">
              <a:defRPr/>
            </a:pPr>
            <a:r>
              <a:rPr lang="ja-JP" altLang="en-US" sz="92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法人Ｅ</a:t>
            </a:r>
            <a:endParaRPr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6" name="下矢印 165"/>
          <p:cNvSpPr/>
          <p:nvPr/>
        </p:nvSpPr>
        <p:spPr>
          <a:xfrm>
            <a:off x="7364274" y="4477070"/>
            <a:ext cx="433444" cy="264336"/>
          </a:xfrm>
          <a:prstGeom prst="downArrow">
            <a:avLst/>
          </a:prstGeom>
          <a:solidFill>
            <a:srgbClr val="FF9999"/>
          </a:solid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67" name="正方形/長方形 166"/>
          <p:cNvSpPr/>
          <p:nvPr/>
        </p:nvSpPr>
        <p:spPr>
          <a:xfrm>
            <a:off x="7294374" y="4756723"/>
            <a:ext cx="573244" cy="268164"/>
          </a:xfrm>
          <a:prstGeom prst="rect">
            <a:avLst/>
          </a:prstGeom>
          <a:solidFill>
            <a:schemeClr val="bg1"/>
          </a:solidFill>
          <a:ln w="19050">
            <a:solidFill>
              <a:srgbClr val="FF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algn="ctr" defTabSz="889345"/>
            <a:r>
              <a:rPr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付添職員の派遣</a:t>
            </a:r>
            <a:endParaRPr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9" name="四角形吹き出し 168"/>
          <p:cNvSpPr/>
          <p:nvPr/>
        </p:nvSpPr>
        <p:spPr>
          <a:xfrm>
            <a:off x="6905226" y="2154716"/>
            <a:ext cx="2111425" cy="681628"/>
          </a:xfrm>
          <a:prstGeom prst="wedgeRectCallout">
            <a:avLst>
              <a:gd name="adj1" fmla="val 31119"/>
              <a:gd name="adj2" fmla="val 66871"/>
            </a:avLst>
          </a:prstGeom>
          <a:pattFill prst="pct50">
            <a:fgClr>
              <a:srgbClr val="FFD961"/>
            </a:fgClr>
            <a:bgClr>
              <a:schemeClr val="bg1"/>
            </a:bgClr>
          </a:patt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166154" tIns="166154" rIns="166154" bIns="166154" rtlCol="0" anchor="ctr"/>
          <a:lstStyle/>
          <a:p>
            <a:pPr marL="158265" indent="-158265" defTabSz="889345">
              <a:spcBef>
                <a:spcPts val="554"/>
              </a:spcBef>
              <a:buFont typeface="Wingdings" panose="05000000000000000000" pitchFamily="2" charset="2"/>
              <a:buChar char="Ø"/>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例えば月に１回、過疎地の高齢者と園児との交流を行うとともに、都市部のショッピングモールに、</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買い物支援を行う取組</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を企画</a:t>
            </a:r>
          </a:p>
        </p:txBody>
      </p:sp>
      <p:sp>
        <p:nvSpPr>
          <p:cNvPr id="43" name="正方形/長方形 42"/>
          <p:cNvSpPr/>
          <p:nvPr/>
        </p:nvSpPr>
        <p:spPr>
          <a:xfrm>
            <a:off x="5350009" y="3940554"/>
            <a:ext cx="1053428" cy="481546"/>
          </a:xfrm>
          <a:prstGeom prst="rect">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algn="ctr" defTabSz="889345">
              <a:defRPr/>
            </a:pPr>
            <a:r>
              <a:rPr lang="ja-JP" altLang="en-US" sz="9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社会福祉</a:t>
            </a: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法人Ｃ</a:t>
            </a:r>
            <a:endParaRPr lang="en-US" altLang="ja-JP" sz="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889345">
              <a:defRPr/>
            </a:pPr>
            <a:r>
              <a:rPr lang="ja-JP" altLang="en-US"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保育所</a:t>
            </a:r>
            <a:endParaRPr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0" name="下矢印 169"/>
          <p:cNvSpPr/>
          <p:nvPr/>
        </p:nvSpPr>
        <p:spPr>
          <a:xfrm>
            <a:off x="5660001" y="4477070"/>
            <a:ext cx="433444" cy="264336"/>
          </a:xfrm>
          <a:prstGeom prst="downArrow">
            <a:avLst/>
          </a:prstGeom>
          <a:solidFill>
            <a:srgbClr val="FF9999"/>
          </a:solid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71" name="正方形/長方形 170"/>
          <p:cNvSpPr/>
          <p:nvPr/>
        </p:nvSpPr>
        <p:spPr>
          <a:xfrm>
            <a:off x="5367876" y="4756725"/>
            <a:ext cx="1017694" cy="268164"/>
          </a:xfrm>
          <a:prstGeom prst="rect">
            <a:avLst/>
          </a:prstGeom>
          <a:solidFill>
            <a:schemeClr val="bg1"/>
          </a:solidFill>
          <a:ln w="19050">
            <a:solidFill>
              <a:srgbClr val="FF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algn="ctr" defTabSz="889345"/>
            <a:r>
              <a:rPr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交流会の場所の提供</a:t>
            </a:r>
            <a:endParaRPr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正方形/長方形 103"/>
          <p:cNvSpPr/>
          <p:nvPr/>
        </p:nvSpPr>
        <p:spPr>
          <a:xfrm>
            <a:off x="6552349" y="3940555"/>
            <a:ext cx="593113" cy="480236"/>
          </a:xfrm>
          <a:prstGeom prst="rect">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algn="ctr" defTabSz="889345">
              <a:defRPr/>
            </a:pPr>
            <a:r>
              <a:rPr lang="en-US" altLang="ja-JP" sz="92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p>
          <a:p>
            <a:pPr algn="ctr" defTabSz="889345">
              <a:defRPr/>
            </a:pPr>
            <a:r>
              <a:rPr lang="ja-JP" altLang="en-US" sz="92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法人Ｄ</a:t>
            </a:r>
            <a:endParaRPr lang="en-US" altLang="ja-JP" sz="92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2" name="下矢印 171"/>
          <p:cNvSpPr/>
          <p:nvPr/>
        </p:nvSpPr>
        <p:spPr>
          <a:xfrm>
            <a:off x="6632183" y="4477070"/>
            <a:ext cx="433444" cy="264336"/>
          </a:xfrm>
          <a:prstGeom prst="downArrow">
            <a:avLst/>
          </a:prstGeom>
          <a:solidFill>
            <a:srgbClr val="FF9999"/>
          </a:solid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73" name="正方形/長方形 172"/>
          <p:cNvSpPr/>
          <p:nvPr/>
        </p:nvSpPr>
        <p:spPr>
          <a:xfrm>
            <a:off x="6569944" y="4756723"/>
            <a:ext cx="557923" cy="268164"/>
          </a:xfrm>
          <a:prstGeom prst="rect">
            <a:avLst/>
          </a:prstGeom>
          <a:solidFill>
            <a:schemeClr val="bg1"/>
          </a:solidFill>
          <a:ln w="19050">
            <a:solidFill>
              <a:srgbClr val="FF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algn="ctr" defTabSz="889345"/>
            <a:r>
              <a:rPr lang="ja-JP" altLang="en-US"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物品</a:t>
            </a:r>
            <a:r>
              <a:rPr lang="ja-JP" altLang="en-US" sz="7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7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889345"/>
            <a:r>
              <a:rPr lang="ja-JP" altLang="en-US" sz="7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提供</a:t>
            </a:r>
            <a:endParaRPr lang="en-US" altLang="ja-JP" sz="7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7" name="直線矢印コネクタ 176"/>
          <p:cNvCxnSpPr>
            <a:endCxn id="103" idx="0"/>
          </p:cNvCxnSpPr>
          <p:nvPr/>
        </p:nvCxnSpPr>
        <p:spPr>
          <a:xfrm flipH="1">
            <a:off x="3361523" y="3393474"/>
            <a:ext cx="1796122" cy="547080"/>
          </a:xfrm>
          <a:prstGeom prst="straightConnector1">
            <a:avLst/>
          </a:prstGeom>
          <a:ln w="76200">
            <a:prstDash val="sysDash"/>
            <a:tailEnd type="triangle"/>
          </a:ln>
          <a:scene3d>
            <a:camera prst="perspectiveRelaxedModerately"/>
            <a:lightRig rig="threePt" dir="t"/>
          </a:scene3d>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2644398" y="3612393"/>
            <a:ext cx="830862" cy="262829"/>
          </a:xfrm>
          <a:prstGeom prst="rect">
            <a:avLst/>
          </a:prstGeom>
          <a:noFill/>
        </p:spPr>
        <p:txBody>
          <a:bodyPr wrap="square" rtlCol="0">
            <a:spAutoFit/>
          </a:bodyPr>
          <a:lstStyle/>
          <a:p>
            <a:r>
              <a:rPr lang="ja-JP" altLang="en-US" sz="1108" dirty="0">
                <a:solidFill>
                  <a:prstClr val="black"/>
                </a:solidFill>
                <a:latin typeface="Meiryo UI" panose="020B0604030504040204" pitchFamily="50" charset="-128"/>
                <a:ea typeface="Meiryo UI" panose="020B0604030504040204" pitchFamily="50" charset="-128"/>
              </a:rPr>
              <a:t>（社員）</a:t>
            </a:r>
          </a:p>
        </p:txBody>
      </p:sp>
      <p:sp>
        <p:nvSpPr>
          <p:cNvPr id="3" name="スライド番号プレースホルダー 2"/>
          <p:cNvSpPr>
            <a:spLocks noGrp="1"/>
          </p:cNvSpPr>
          <p:nvPr>
            <p:ph type="sldNum" sz="quarter" idx="12"/>
          </p:nvPr>
        </p:nvSpPr>
        <p:spPr>
          <a:xfrm>
            <a:off x="8760713" y="6569536"/>
            <a:ext cx="337768" cy="243840"/>
          </a:xfrm>
        </p:spPr>
        <p:txBody>
          <a:bodyPr vert="horz" wrap="none" lIns="72000" tIns="36000" rIns="72000" bIns="36000" rtlCol="0" anchor="ctr">
            <a:spAutoFit/>
          </a:bodyPr>
          <a:lstStyle/>
          <a:p>
            <a:fld id="{357A5D26-256F-476A-8934-57558E71681E}" type="slidenum">
              <a:rPr lang="ja-JP" altLang="en-US"/>
              <a:pPr/>
              <a:t>14</a:t>
            </a:fld>
            <a:endParaRPr lang="ja-JP" altLang="en-US" dirty="0"/>
          </a:p>
        </p:txBody>
      </p:sp>
      <p:sp>
        <p:nvSpPr>
          <p:cNvPr id="7" name="フレーム 6"/>
          <p:cNvSpPr/>
          <p:nvPr/>
        </p:nvSpPr>
        <p:spPr>
          <a:xfrm>
            <a:off x="52114" y="5517232"/>
            <a:ext cx="8964538" cy="394298"/>
          </a:xfrm>
          <a:prstGeom prst="frame">
            <a:avLst/>
          </a:prstGeom>
          <a:solidFill>
            <a:schemeClr val="tx2">
              <a:lumMod val="60000"/>
              <a:lumOff val="40000"/>
            </a:schemeClr>
          </a:solidFill>
          <a:ln>
            <a:solidFill>
              <a:schemeClr val="tx2">
                <a:lumMod val="60000"/>
                <a:lumOff val="40000"/>
              </a:schemeClr>
            </a:solidFill>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292" dirty="0" smtClean="0">
                <a:solidFill>
                  <a:srgbClr val="0070C0"/>
                </a:solidFill>
                <a:latin typeface="HGS創英角ﾎﾟｯﾌﾟ体" panose="040B0A00000000000000" pitchFamily="50" charset="-128"/>
                <a:ea typeface="HGS創英角ﾎﾟｯﾌﾟ体" panose="040B0A00000000000000" pitchFamily="50" charset="-128"/>
              </a:rPr>
              <a:t>社会福祉連携推進法人の社員による新た</a:t>
            </a:r>
            <a:r>
              <a:rPr lang="ja-JP" altLang="en-US" sz="1292" dirty="0">
                <a:solidFill>
                  <a:srgbClr val="0070C0"/>
                </a:solidFill>
                <a:latin typeface="HGS創英角ﾎﾟｯﾌﾟ体" panose="040B0A00000000000000" pitchFamily="50" charset="-128"/>
                <a:ea typeface="HGS創英角ﾎﾟｯﾌﾟ体" panose="040B0A00000000000000" pitchFamily="50" charset="-128"/>
              </a:rPr>
              <a:t>な取組</a:t>
            </a:r>
            <a:r>
              <a:rPr lang="ja-JP" altLang="en-US" sz="1292" dirty="0" smtClean="0">
                <a:solidFill>
                  <a:srgbClr val="0070C0"/>
                </a:solidFill>
                <a:latin typeface="HGS創英角ﾎﾟｯﾌﾟ体" panose="040B0A00000000000000" pitchFamily="50" charset="-128"/>
                <a:ea typeface="HGS創英角ﾎﾟｯﾌﾟ体" panose="040B0A00000000000000" pitchFamily="50" charset="-128"/>
              </a:rPr>
              <a:t>の実践により、地域</a:t>
            </a:r>
            <a:r>
              <a:rPr lang="ja-JP" altLang="en-US" sz="1292" dirty="0">
                <a:solidFill>
                  <a:srgbClr val="0070C0"/>
                </a:solidFill>
                <a:latin typeface="HGS創英角ﾎﾟｯﾌﾟ体" panose="040B0A00000000000000" pitchFamily="50" charset="-128"/>
                <a:ea typeface="HGS創英角ﾎﾟｯﾌﾟ体" panose="040B0A00000000000000" pitchFamily="50" charset="-128"/>
              </a:rPr>
              <a:t>福祉の</a:t>
            </a:r>
            <a:r>
              <a:rPr lang="ja-JP" altLang="en-US" sz="1292" dirty="0" smtClean="0">
                <a:solidFill>
                  <a:srgbClr val="0070C0"/>
                </a:solidFill>
                <a:latin typeface="HGS創英角ﾎﾟｯﾌﾟ体" panose="040B0A00000000000000" pitchFamily="50" charset="-128"/>
                <a:ea typeface="HGS創英角ﾎﾟｯﾌﾟ体" panose="040B0A00000000000000" pitchFamily="50" charset="-128"/>
              </a:rPr>
              <a:t>充実に繋がる</a:t>
            </a:r>
            <a:endParaRPr lang="ja-JP" altLang="en-US" sz="1292" dirty="0">
              <a:solidFill>
                <a:srgbClr val="0070C0"/>
              </a:solidFill>
              <a:latin typeface="HGS創英角ﾎﾟｯﾌﾟ体" panose="040B0A00000000000000" pitchFamily="50" charset="-128"/>
              <a:ea typeface="HGS創英角ﾎﾟｯﾌﾟ体" panose="040B0A00000000000000" pitchFamily="50" charset="-128"/>
            </a:endParaRPr>
          </a:p>
        </p:txBody>
      </p:sp>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96207" y="5155412"/>
            <a:ext cx="462315" cy="282572"/>
          </a:xfrm>
          <a:prstGeom prst="rect">
            <a:avLst/>
          </a:prstGeom>
        </p:spPr>
      </p:pic>
      <p:sp>
        <p:nvSpPr>
          <p:cNvPr id="15" name="テキスト ボックス 14"/>
          <p:cNvSpPr txBox="1"/>
          <p:nvPr/>
        </p:nvSpPr>
        <p:spPr>
          <a:xfrm>
            <a:off x="4572000" y="5233406"/>
            <a:ext cx="1375031" cy="262829"/>
          </a:xfrm>
          <a:prstGeom prst="rect">
            <a:avLst/>
          </a:prstGeom>
          <a:noFill/>
        </p:spPr>
        <p:txBody>
          <a:bodyPr wrap="square" rtlCol="0">
            <a:spAutoFit/>
          </a:bodyPr>
          <a:lstStyle/>
          <a:p>
            <a:r>
              <a:rPr lang="ja-JP" altLang="en-US" sz="1108" b="1" dirty="0">
                <a:solidFill>
                  <a:srgbClr val="FF0000"/>
                </a:solidFill>
                <a:latin typeface="HGP創英角ｺﾞｼｯｸUB" panose="020B0900000000000000" pitchFamily="50" charset="-128"/>
                <a:ea typeface="HGP創英角ｺﾞｼｯｸUB" panose="020B0900000000000000" pitchFamily="50" charset="-128"/>
              </a:rPr>
              <a:t>新たな取組の実践</a:t>
            </a:r>
          </a:p>
        </p:txBody>
      </p:sp>
      <p:sp>
        <p:nvSpPr>
          <p:cNvPr id="8" name="左右矢印 7"/>
          <p:cNvSpPr/>
          <p:nvPr/>
        </p:nvSpPr>
        <p:spPr>
          <a:xfrm>
            <a:off x="1402458" y="3112212"/>
            <a:ext cx="1877507" cy="249828"/>
          </a:xfrm>
          <a:prstGeom prst="leftRightArrow">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p:cNvSpPr/>
          <p:nvPr/>
        </p:nvSpPr>
        <p:spPr>
          <a:xfrm>
            <a:off x="2695800" y="4728554"/>
            <a:ext cx="3760892" cy="457201"/>
          </a:xfrm>
          <a:prstGeom prst="roundRect">
            <a:avLst>
              <a:gd name="adj" fmla="val 7165"/>
            </a:avLst>
          </a:pr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defTabSz="847557"/>
            <a:endParaRPr lang="en-US" altLang="ja-JP" sz="927" dirty="0">
              <a:solidFill>
                <a:prstClr val="black"/>
              </a:solidFill>
              <a:latin typeface="ＭＳ Ｐゴシック" panose="020B0600070205080204" pitchFamily="50" charset="-128"/>
              <a:ea typeface="ＭＳ Ｐゴシック" panose="020B0600070205080204" pitchFamily="50" charset="-128"/>
            </a:endParaRPr>
          </a:p>
          <a:p>
            <a:pPr defTabSz="847557"/>
            <a:endParaRPr lang="en-US" altLang="ja-JP" sz="927" dirty="0">
              <a:solidFill>
                <a:prstClr val="black"/>
              </a:solidFill>
              <a:latin typeface="ＭＳ Ｐゴシック" panose="020B0600070205080204" pitchFamily="50" charset="-128"/>
              <a:ea typeface="ＭＳ Ｐゴシック" panose="020B0600070205080204" pitchFamily="50" charset="-128"/>
            </a:endParaRPr>
          </a:p>
        </p:txBody>
      </p:sp>
      <p:sp>
        <p:nvSpPr>
          <p:cNvPr id="55" name="テキスト ボックス 54"/>
          <p:cNvSpPr txBox="1"/>
          <p:nvPr/>
        </p:nvSpPr>
        <p:spPr>
          <a:xfrm>
            <a:off x="3574966" y="4987808"/>
            <a:ext cx="1949025" cy="215444"/>
          </a:xfrm>
          <a:prstGeom prst="rect">
            <a:avLst/>
          </a:prstGeom>
          <a:noFill/>
        </p:spPr>
        <p:txBody>
          <a:bodyPr wrap="square" rtlCol="0">
            <a:spAutoFit/>
          </a:bodyPr>
          <a:lstStyle/>
          <a:p>
            <a:pPr algn="ctr" defTabSz="847557"/>
            <a:r>
              <a:rPr lang="ja-JP" altLang="en-US" sz="800" dirty="0">
                <a:solidFill>
                  <a:prstClr val="black"/>
                </a:solidFill>
                <a:latin typeface="ＭＳ Ｐゴシック" panose="020B0600070205080204" pitchFamily="50" charset="-128"/>
                <a:ea typeface="ＭＳ Ｐゴシック" panose="020B0600070205080204" pitchFamily="50" charset="-128"/>
              </a:rPr>
              <a:t>地域における公益的な</a:t>
            </a:r>
            <a:r>
              <a:rPr lang="ja-JP" altLang="en-US" sz="800" dirty="0" smtClean="0">
                <a:solidFill>
                  <a:prstClr val="black"/>
                </a:solidFill>
                <a:latin typeface="ＭＳ Ｐゴシック" panose="020B0600070205080204" pitchFamily="50" charset="-128"/>
                <a:ea typeface="ＭＳ Ｐゴシック" panose="020B0600070205080204" pitchFamily="50" charset="-128"/>
              </a:rPr>
              <a:t>取組</a:t>
            </a:r>
            <a:endParaRPr lang="ja-JP" altLang="en-US" sz="800" dirty="0">
              <a:solidFill>
                <a:prstClr val="black"/>
              </a:solidFill>
              <a:latin typeface="ＭＳ Ｐゴシック" panose="020B0600070205080204" pitchFamily="50" charset="-128"/>
              <a:ea typeface="ＭＳ Ｐゴシック" panose="020B0600070205080204" pitchFamily="50" charset="-128"/>
            </a:endParaRPr>
          </a:p>
        </p:txBody>
      </p:sp>
      <p:grpSp>
        <p:nvGrpSpPr>
          <p:cNvPr id="2" name="グループ化 1"/>
          <p:cNvGrpSpPr/>
          <p:nvPr/>
        </p:nvGrpSpPr>
        <p:grpSpPr>
          <a:xfrm>
            <a:off x="0" y="-27384"/>
            <a:ext cx="9144000" cy="366361"/>
            <a:chOff x="0" y="-27384"/>
            <a:chExt cx="9144000" cy="366361"/>
          </a:xfrm>
        </p:grpSpPr>
        <p:sp>
          <p:nvSpPr>
            <p:cNvPr id="10" name="正方形/長方形 9"/>
            <p:cNvSpPr/>
            <p:nvPr/>
          </p:nvSpPr>
          <p:spPr>
            <a:xfrm>
              <a:off x="12046" y="-27384"/>
              <a:ext cx="9112906" cy="349149"/>
            </a:xfrm>
            <a:prstGeom prst="rect">
              <a:avLst/>
            </a:prstGeom>
            <a:no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algn="ct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（参考）　地域</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福祉支援</a:t>
              </a: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業務のイメージ</a:t>
              </a:r>
              <a:endParaRPr lang="en-US" altLang="ja-JP" sz="1662"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56" name="正方形/長方形 55"/>
            <p:cNvSpPr/>
            <p:nvPr/>
          </p:nvSpPr>
          <p:spPr>
            <a:xfrm>
              <a:off x="0" y="293258"/>
              <a:ext cx="9144000" cy="45719"/>
            </a:xfrm>
            <a:prstGeom prst="rect">
              <a:avLst/>
            </a:prstGeom>
            <a:solidFill>
              <a:srgbClr val="0070C0"/>
            </a:solid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sp>
        <p:nvSpPr>
          <p:cNvPr id="57" name="テキスト ボックス 56"/>
          <p:cNvSpPr txBox="1"/>
          <p:nvPr/>
        </p:nvSpPr>
        <p:spPr>
          <a:xfrm>
            <a:off x="63864" y="5940895"/>
            <a:ext cx="9016273" cy="944489"/>
          </a:xfrm>
          <a:prstGeom prst="rect">
            <a:avLst/>
          </a:prstGeom>
          <a:noFill/>
        </p:spPr>
        <p:txBody>
          <a:bodyPr wrap="square" rtlCol="0">
            <a:spAutoFit/>
          </a:bodyPr>
          <a:lstStyle/>
          <a:p>
            <a:r>
              <a:rPr lang="en-US" altLang="ja-JP" sz="923" dirty="0"/>
              <a:t>※</a:t>
            </a:r>
            <a:r>
              <a:rPr lang="ja-JP" altLang="en-US" sz="923" dirty="0"/>
              <a:t>　</a:t>
            </a:r>
            <a:r>
              <a:rPr lang="ja-JP" altLang="en-US" sz="923" dirty="0" smtClean="0"/>
              <a:t>地域</a:t>
            </a:r>
            <a:r>
              <a:rPr lang="ja-JP" altLang="en-US" sz="923" dirty="0"/>
              <a:t>の福祉ニーズを踏まえつつ、社会福祉連携推進法人が社員である社会福祉法人等を支援する一環で、制度として確立され、定型化・定着している社会福祉事業を除き</a:t>
            </a:r>
            <a:r>
              <a:rPr lang="ja-JP" altLang="en-US" sz="923" dirty="0" smtClean="0"/>
              <a:t>、</a:t>
            </a:r>
            <a:endParaRPr lang="en-US" altLang="ja-JP" sz="923" dirty="0" smtClean="0"/>
          </a:p>
          <a:p>
            <a:r>
              <a:rPr lang="ja-JP" altLang="en-US" sz="923" dirty="0" smtClean="0"/>
              <a:t>　　社会</a:t>
            </a:r>
            <a:r>
              <a:rPr lang="ja-JP" altLang="en-US" sz="923" dirty="0"/>
              <a:t>福祉関係の福祉サービスを行う場合については、以下の要件をいずれも満たせば、地域福祉支援業務に該当することとする。</a:t>
            </a:r>
          </a:p>
          <a:p>
            <a:r>
              <a:rPr lang="ja-JP" altLang="en-US" sz="923" dirty="0"/>
              <a:t>　</a:t>
            </a:r>
            <a:r>
              <a:rPr lang="ja-JP" altLang="en-US" sz="923" dirty="0" smtClean="0"/>
              <a:t>　　ア</a:t>
            </a:r>
            <a:r>
              <a:rPr lang="ja-JP" altLang="en-US" sz="923" dirty="0"/>
              <a:t>　社会福祉連携推進法人と社員の両方が当該福祉サービスを</a:t>
            </a:r>
            <a:r>
              <a:rPr lang="ja-JP" altLang="en-US" sz="923" dirty="0" smtClean="0"/>
              <a:t>提供して</a:t>
            </a:r>
            <a:r>
              <a:rPr lang="ja-JP" altLang="en-US" sz="923" dirty="0"/>
              <a:t>いること</a:t>
            </a:r>
          </a:p>
          <a:p>
            <a:r>
              <a:rPr lang="ja-JP" altLang="en-US" sz="923" dirty="0"/>
              <a:t>　</a:t>
            </a:r>
            <a:r>
              <a:rPr lang="ja-JP" altLang="en-US" sz="923" dirty="0" smtClean="0"/>
              <a:t>　　イ</a:t>
            </a:r>
            <a:r>
              <a:rPr lang="ja-JP" altLang="en-US" sz="923" dirty="0"/>
              <a:t>　社会福祉連携推進法人から社員へのノウハウの移転等を主</a:t>
            </a:r>
            <a:r>
              <a:rPr lang="ja-JP" altLang="en-US" sz="923" dirty="0" smtClean="0"/>
              <a:t>たる目的</a:t>
            </a:r>
            <a:r>
              <a:rPr lang="ja-JP" altLang="en-US" sz="923" dirty="0"/>
              <a:t>とするなど、社会福祉連携推進法人が福祉サービスを実施</a:t>
            </a:r>
            <a:r>
              <a:rPr lang="ja-JP" altLang="en-US" sz="923" dirty="0" smtClean="0"/>
              <a:t>すること</a:t>
            </a:r>
            <a:r>
              <a:rPr lang="ja-JP" altLang="en-US" sz="923" dirty="0"/>
              <a:t>が社員への支援にあたること</a:t>
            </a:r>
          </a:p>
          <a:p>
            <a:r>
              <a:rPr lang="en-US" altLang="ja-JP" sz="923" dirty="0" smtClean="0"/>
              <a:t>※</a:t>
            </a:r>
            <a:r>
              <a:rPr lang="ja-JP" altLang="en-US" sz="923" dirty="0" smtClean="0"/>
              <a:t>　上記</a:t>
            </a:r>
            <a:r>
              <a:rPr lang="ja-JP" altLang="en-US" sz="923" dirty="0"/>
              <a:t>に該当する場合であっても、社員である法人の経営に影響を及ぼすことのないよう、社会福祉連携推進法人が多額の設備投資等を必要とする有料老人ホーム</a:t>
            </a:r>
            <a:r>
              <a:rPr lang="ja-JP" altLang="en-US" sz="923" dirty="0" smtClean="0"/>
              <a:t>や</a:t>
            </a:r>
            <a:endParaRPr lang="en-US" altLang="ja-JP" sz="923" dirty="0" smtClean="0"/>
          </a:p>
          <a:p>
            <a:r>
              <a:rPr lang="ja-JP" altLang="en-US" sz="923" dirty="0" smtClean="0"/>
              <a:t>　　サービス付き</a:t>
            </a:r>
            <a:r>
              <a:rPr lang="ja-JP" altLang="en-US" sz="923" dirty="0"/>
              <a:t>高齢者住宅等の入居系施設を運営することは、地域福祉支援業務には該当しないものとする</a:t>
            </a:r>
            <a:r>
              <a:rPr lang="ja-JP" altLang="en-US" sz="923" dirty="0" smtClean="0"/>
              <a:t>。</a:t>
            </a:r>
            <a:endParaRPr lang="ja-JP" altLang="en-US" sz="923" dirty="0"/>
          </a:p>
        </p:txBody>
      </p:sp>
      <p:sp>
        <p:nvSpPr>
          <p:cNvPr id="72" name="正方形/長方形 71"/>
          <p:cNvSpPr/>
          <p:nvPr/>
        </p:nvSpPr>
        <p:spPr>
          <a:xfrm>
            <a:off x="3475262" y="3047910"/>
            <a:ext cx="3364766" cy="462389"/>
          </a:xfrm>
          <a:prstGeom prst="rect">
            <a:avLst/>
          </a:prstGeom>
          <a:solidFill>
            <a:schemeClr val="accent1"/>
          </a:solidFill>
          <a:ln w="25400">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algn="ctr" defTabSz="889345">
              <a:defRPr/>
            </a:pPr>
            <a:r>
              <a:rPr lang="ja-JP" altLang="en-US" sz="1477"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社会福祉連携推進法人</a:t>
            </a:r>
            <a:endParaRPr lang="en-US" altLang="ja-JP" sz="1477"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四角形吹き出し 82"/>
          <p:cNvSpPr/>
          <p:nvPr/>
        </p:nvSpPr>
        <p:spPr>
          <a:xfrm>
            <a:off x="251520" y="3556424"/>
            <a:ext cx="1608004" cy="1200299"/>
          </a:xfrm>
          <a:prstGeom prst="wedgeRectCallout">
            <a:avLst>
              <a:gd name="adj1" fmla="val 164577"/>
              <a:gd name="adj2" fmla="val -66766"/>
            </a:avLst>
          </a:prstGeom>
          <a:pattFill prst="pct50">
            <a:fgClr>
              <a:srgbClr val="FFD961"/>
            </a:fgClr>
            <a:bgClr>
              <a:schemeClr val="bg1"/>
            </a:bgClr>
          </a:patt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166154" tIns="166154" rIns="166154" bIns="166154" rtlCol="0" anchor="ctr"/>
          <a:lstStyle/>
          <a:p>
            <a:pPr marL="158265" indent="-158265" defTabSz="889345">
              <a:spcBef>
                <a:spcPts val="554"/>
              </a:spcBef>
              <a:buFont typeface="Wingdings" panose="05000000000000000000" pitchFamily="2" charset="2"/>
              <a:buChar char="Ø"/>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取組に参加</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する社員</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defTabSz="889345">
              <a:spcBef>
                <a:spcPts val="554"/>
              </a:spcBef>
              <a:buFont typeface="Wingdings" panose="05000000000000000000" pitchFamily="2" charset="2"/>
              <a:buChar char="Ø"/>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取組の実施場所</a:t>
            </a:r>
          </a:p>
          <a:p>
            <a:pPr marL="158265" indent="-158265" defTabSz="889345">
              <a:spcBef>
                <a:spcPts val="554"/>
              </a:spcBef>
              <a:buFont typeface="Wingdings" panose="05000000000000000000" pitchFamily="2" charset="2"/>
              <a:buChar char="Ø"/>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取組を行うスタッフ</a:t>
            </a:r>
          </a:p>
          <a:p>
            <a:pPr marL="158265" indent="-158265" defTabSz="889345">
              <a:spcBef>
                <a:spcPts val="554"/>
              </a:spcBef>
              <a:buFont typeface="Wingdings" panose="05000000000000000000" pitchFamily="2" charset="2"/>
              <a:buChar char="Ø"/>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取組の運営資金</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8265" indent="-158265" defTabSz="889345">
              <a:spcBef>
                <a:spcPts val="554"/>
              </a:spcBef>
              <a:buFont typeface="Wingdings" panose="05000000000000000000" pitchFamily="2" charset="2"/>
              <a:buChar char="Ø"/>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各社員の役割</a:t>
            </a:r>
          </a:p>
          <a:p>
            <a:pPr defTabSz="889345">
              <a:spcBef>
                <a:spcPts val="554"/>
              </a:spcBef>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等を調整</a:t>
            </a:r>
          </a:p>
        </p:txBody>
      </p:sp>
    </p:spTree>
    <p:extLst>
      <p:ext uri="{BB962C8B-B14F-4D97-AF65-F5344CB8AC3E}">
        <p14:creationId xmlns:p14="http://schemas.microsoft.com/office/powerpoint/2010/main" val="3386309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971112163"/>
              </p:ext>
            </p:extLst>
          </p:nvPr>
        </p:nvGraphicFramePr>
        <p:xfrm>
          <a:off x="107504" y="404665"/>
          <a:ext cx="8928992" cy="6376483"/>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17643">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5875044">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（論点）災害が発生した場合における社員が提供する福祉サービスの利用者の安全を社員が共同して確保するための支援（災害時支援業務）について、</a:t>
                      </a:r>
                    </a:p>
                    <a:p>
                      <a:pPr marL="361950" marR="0" lvl="0" indent="-36195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①　災害時支援業務として具体的に実施可能な取組は何か。</a:t>
                      </a:r>
                    </a:p>
                    <a:p>
                      <a:pPr marL="361950" marR="0" lvl="0" indent="-36195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②　感染症対策の取扱いはどのように考えればいいのか。</a:t>
                      </a:r>
                    </a:p>
                    <a:p>
                      <a:pPr marL="361950" marR="0" lvl="0" indent="-36195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③　地方公共団体が行う、災害対策や感染症対策との整合性はどのように取ればいいのか。</a:t>
                      </a:r>
                    </a:p>
                    <a:p>
                      <a:pPr marL="361950" marR="0" lvl="0" indent="-36195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④　</a:t>
                      </a:r>
                      <a:r>
                        <a:rPr kumimoji="1" lang="en-US" altLang="ja-JP" sz="1400" u="none" dirty="0" smtClean="0">
                          <a:solidFill>
                            <a:schemeClr val="tx1"/>
                          </a:solidFill>
                          <a:latin typeface="+mn-ea"/>
                          <a:ea typeface="+mn-ea"/>
                        </a:rPr>
                        <a:t>DWAT</a:t>
                      </a:r>
                      <a:r>
                        <a:rPr kumimoji="1" lang="ja-JP" altLang="en-US" sz="1400" u="none" dirty="0" smtClean="0">
                          <a:solidFill>
                            <a:schemeClr val="tx1"/>
                          </a:solidFill>
                          <a:latin typeface="+mn-ea"/>
                          <a:ea typeface="+mn-ea"/>
                        </a:rPr>
                        <a:t>との関係はどのように考えればいいのか。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①について</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災害時支援業務については、法第</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125</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条第２号の規定により、</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66700" marR="0" lvl="0" indent="-2667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ア　災害が発生した場合において、社会福祉事業を経営する社員が提供する福祉サービスの利用者の安全を確保するための取組であること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66700" marR="0" lvl="0" indent="-2667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イ　当該取組を社員が共同して行うものであること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66700" marR="0" lvl="0" indent="-2667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ウ　当該取組を社会福祉連携推進法人が支援すること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66700" marR="0" lvl="0" indent="-2667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に該当している必要がある。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a:t>
                      </a: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「社会福祉事業を経営する社員が提供する福祉サービス」 とは、社会福祉事業を経営する社員が提供する福祉サービスであれば、社会福祉事業に該当しないものであっても含まれるとともに、福祉避難所として受け入れた被災者等も含まれることとする。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当該取組を社会福祉連携推進法人が支援する」とは、社員が提供する福祉サービスの利用者の安全を確保するための取組に対して、社員間の情報共有や連絡調整、人材や物資の融通等といった支援を行うことをいうもの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18097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66700" marR="0" lvl="0" indent="-2667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以上を踏まえ、</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66700" marR="0" lvl="0" indent="-2667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ニーズの事前把握</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66700" marR="0" lvl="0" indent="-2667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BCP</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の策定や避難訓練の実施</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被災施設に対する被害状況調査の実施</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被災施設に対する応急的な物資の備蓄・提供</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被災施設の利用者の他施設への移送の調整</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被災施設で不足する人材の応援派遣の調整</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地方自治体との連絡・調整</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等を災害時支援業務の例示とする。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527553"/>
                  </a:ext>
                </a:extLst>
              </a:tr>
            </a:tbl>
          </a:graphicData>
        </a:graphic>
      </p:graphicFrame>
      <p:sp>
        <p:nvSpPr>
          <p:cNvPr id="3" name="スライド番号プレースホルダー 2"/>
          <p:cNvSpPr>
            <a:spLocks noGrp="1"/>
          </p:cNvSpPr>
          <p:nvPr>
            <p:ph type="sldNum" sz="quarter" idx="12"/>
          </p:nvPr>
        </p:nvSpPr>
        <p:spPr>
          <a:xfrm>
            <a:off x="8806232" y="6607398"/>
            <a:ext cx="337768" cy="243840"/>
          </a:xfrm>
        </p:spPr>
        <p:txBody>
          <a:bodyPr vert="horz" wrap="none" lIns="72000" tIns="36000" rIns="72000" bIns="36000" rtlCol="0" anchor="ctr">
            <a:spAutoFit/>
          </a:bodyPr>
          <a:lstStyle/>
          <a:p>
            <a:fld id="{D2D8002D-B5B0-4BAC-B1F6-782DDCCE6D9C}" type="slidenum">
              <a:rPr lang="ja-JP" altLang="en-US"/>
              <a:pPr/>
              <a:t>15</a:t>
            </a:fld>
            <a:endParaRPr lang="ja-JP" altLang="en-US" dirty="0"/>
          </a:p>
        </p:txBody>
      </p:sp>
      <p:sp>
        <p:nvSpPr>
          <p:cNvPr id="4" name="正方形/長方形 3"/>
          <p:cNvSpPr/>
          <p:nvPr/>
        </p:nvSpPr>
        <p:spPr>
          <a:xfrm>
            <a:off x="0" y="-27384"/>
            <a:ext cx="9144000" cy="360040"/>
          </a:xfrm>
          <a:prstGeom prst="rect">
            <a:avLst/>
          </a:prstGeom>
          <a:solidFill>
            <a:schemeClr val="tx2"/>
          </a:solid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algn="ctr" defTabSz="844083" fontAlgn="base">
              <a:spcBef>
                <a:spcPct val="0"/>
              </a:spcBef>
              <a:spcAft>
                <a:spcPct val="0"/>
              </a:spcAft>
            </a:pPr>
            <a:r>
              <a:rPr lang="ja-JP" altLang="en-US" sz="1662" dirty="0" smtClean="0">
                <a:solidFill>
                  <a:prstClr val="white"/>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２（２）　災害</a:t>
            </a:r>
            <a:r>
              <a:rPr lang="ja-JP" altLang="en-US" sz="1662" dirty="0">
                <a:solidFill>
                  <a:prstClr val="white"/>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時支援</a:t>
            </a:r>
            <a:r>
              <a:rPr lang="ja-JP" altLang="en-US" sz="1662" dirty="0" smtClean="0">
                <a:solidFill>
                  <a:prstClr val="white"/>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業務に関する論点整理</a:t>
            </a:r>
            <a:endParaRPr lang="ja-JP" altLang="en-US" sz="1662" dirty="0">
              <a:solidFill>
                <a:prstClr val="white"/>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Tree>
    <p:extLst>
      <p:ext uri="{BB962C8B-B14F-4D97-AF65-F5344CB8AC3E}">
        <p14:creationId xmlns:p14="http://schemas.microsoft.com/office/powerpoint/2010/main" val="2766776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886922195"/>
              </p:ext>
            </p:extLst>
          </p:nvPr>
        </p:nvGraphicFramePr>
        <p:xfrm>
          <a:off x="107504" y="404664"/>
          <a:ext cx="8928992" cy="5129718"/>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18543">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solidFill>
                            <a:schemeClr val="bg1"/>
                          </a:solidFill>
                          <a:latin typeface="+mn-ea"/>
                          <a:ea typeface="+mn-ea"/>
                        </a:rPr>
                        <a:t>対応の方向性</a:t>
                      </a:r>
                      <a:endParaRPr kumimoji="1" lang="ja-JP" altLang="en-US" sz="1400" dirty="0">
                        <a:solidFill>
                          <a:schemeClr val="bg1"/>
                        </a:solidFill>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4811175">
                <a:tc>
                  <a:txBody>
                    <a:bodyPr/>
                    <a:lstStyle/>
                    <a:p>
                      <a:pPr marL="361950" marR="0" lvl="0" indent="-36195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（論点）災害が発生した場合における社員が提供する福祉サービスの利用者の安全を社員が共同して確保するための支援（災害時支援業務）について、</a:t>
                      </a:r>
                    </a:p>
                    <a:p>
                      <a:pPr marL="361950" marR="0" lvl="0" indent="-36195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①　災害時支援業務として具体的に実施可能な取組は何か。</a:t>
                      </a:r>
                    </a:p>
                    <a:p>
                      <a:pPr marL="361950" marR="0" lvl="0" indent="-36195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②　感染症対策の取扱いはどのように考えればいいのか。</a:t>
                      </a:r>
                    </a:p>
                    <a:p>
                      <a:pPr marL="361950" marR="0" lvl="0" indent="-36195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③　地方公共団体が行う、災害対策や感染症対策との整合性はどのように取ればいいのか。</a:t>
                      </a:r>
                    </a:p>
                    <a:p>
                      <a:pPr marL="361950" marR="0" lvl="0" indent="-36195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④　</a:t>
                      </a:r>
                      <a:r>
                        <a:rPr kumimoji="1" lang="en-US" altLang="ja-JP" sz="1400" u="none" dirty="0" smtClean="0">
                          <a:solidFill>
                            <a:schemeClr val="tx1"/>
                          </a:solidFill>
                          <a:latin typeface="+mn-ea"/>
                          <a:ea typeface="+mn-ea"/>
                        </a:rPr>
                        <a:t>DWAT</a:t>
                      </a:r>
                      <a:r>
                        <a:rPr kumimoji="1" lang="ja-JP" altLang="en-US" sz="1400" u="none" dirty="0" smtClean="0">
                          <a:solidFill>
                            <a:schemeClr val="tx1"/>
                          </a:solidFill>
                          <a:latin typeface="+mn-ea"/>
                          <a:ea typeface="+mn-ea"/>
                        </a:rPr>
                        <a:t>との関係はどのように考えればいいのか。</a:t>
                      </a:r>
                    </a:p>
                    <a:p>
                      <a:pPr marL="361950" marR="0" lvl="0" indent="-36195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400" u="none" dirty="0" smtClean="0">
                        <a:solidFill>
                          <a:schemeClr val="tx1"/>
                        </a:solidFill>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②　社会福祉連携推進法人の災害時支援業務における「災害</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法第</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125</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条第２号）」は、自然災害に限定していない。</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感染症等の危機的状況については災害が発生した場合と同様の業務が発生することが想定されることから、感染症等の危機的状況については、「災害」に含まれると解して、災害時支援業務に該当する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③　当該業務の実施に当たって、地方公共団体が行う、災害対策や感染症対策の方向性と矛盾する業務を行うことは、地域の復旧・復興に著しい支障を生ずるおそれがあることから、社会福祉連携推進法人と社員は、常に社会福祉連携推進法人の活動区域内の地方公共団体（認定所轄庁以外の地方公共団体も含む。）と連携し、これらの対策と調和が保たれるよう、努めなければならない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④　社会福祉連携推進法人が、社員である法人から災害派遣福祉チーム（</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DWAT</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のチーム員を登録させ、これをチームとして編成の上、都道府県災害対策本部等と連携の上、避難所等への派遣調整、移動手段、宿泊先の確保等、チームへの後方支援等を行う本部機能を担うことも考えられ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本業務は、上記①のア「社会福祉事業を経営する社員が提供する福祉サービスの利用者」の要件に該当しないため、法第</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125</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条第１号の地域福祉支援業務として行うこととする。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1104567"/>
                  </a:ext>
                </a:extLst>
              </a:tr>
            </a:tbl>
          </a:graphicData>
        </a:graphic>
      </p:graphicFrame>
      <p:sp>
        <p:nvSpPr>
          <p:cNvPr id="3" name="スライド番号プレースホルダー 2"/>
          <p:cNvSpPr>
            <a:spLocks noGrp="1"/>
          </p:cNvSpPr>
          <p:nvPr>
            <p:ph type="sldNum" sz="quarter" idx="12"/>
          </p:nvPr>
        </p:nvSpPr>
        <p:spPr>
          <a:xfrm>
            <a:off x="8806232" y="6607398"/>
            <a:ext cx="337768" cy="243840"/>
          </a:xfrm>
        </p:spPr>
        <p:txBody>
          <a:bodyPr vert="horz" wrap="none" lIns="72000" tIns="36000" rIns="72000" bIns="36000" rtlCol="0" anchor="ctr">
            <a:spAutoFit/>
          </a:bodyPr>
          <a:lstStyle/>
          <a:p>
            <a:fld id="{D2D8002D-B5B0-4BAC-B1F6-782DDCCE6D9C}" type="slidenum">
              <a:rPr lang="ja-JP" altLang="en-US"/>
              <a:pPr/>
              <a:t>16</a:t>
            </a:fld>
            <a:endParaRPr lang="ja-JP" altLang="en-US" dirty="0"/>
          </a:p>
        </p:txBody>
      </p:sp>
    </p:spTree>
    <p:extLst>
      <p:ext uri="{BB962C8B-B14F-4D97-AF65-F5344CB8AC3E}">
        <p14:creationId xmlns:p14="http://schemas.microsoft.com/office/powerpoint/2010/main" val="2842511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1142195" y="5127386"/>
            <a:ext cx="6968175" cy="663203"/>
          </a:xfrm>
          <a:prstGeom prst="roundRect">
            <a:avLst>
              <a:gd name="adj" fmla="val 25348"/>
            </a:avLst>
          </a:prstGeom>
          <a:solidFill>
            <a:srgbClr val="E3EBF5"/>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endParaRPr lang="en-US" altLang="ja-JP" sz="923" dirty="0">
              <a:solidFill>
                <a:schemeClr val="tx1"/>
              </a:solidFill>
              <a:latin typeface="Meiryo UI" panose="020B0604030504040204" pitchFamily="50" charset="-128"/>
              <a:ea typeface="Meiryo UI" panose="020B0604030504040204" pitchFamily="50" charset="-128"/>
            </a:endParaRPr>
          </a:p>
          <a:p>
            <a:endParaRPr lang="en-US" altLang="ja-JP" sz="923" dirty="0">
              <a:solidFill>
                <a:schemeClr val="tx1"/>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323528" y="2801901"/>
            <a:ext cx="1211403" cy="503483"/>
          </a:xfrm>
          <a:prstGeom prst="rect">
            <a:avLst/>
          </a:prstGeom>
          <a:solidFill>
            <a:schemeClr val="bg1"/>
          </a:solidFill>
          <a:ln w="12700">
            <a:solidFill>
              <a:schemeClr val="tx1"/>
            </a:solidFill>
            <a:prstDash val="solid"/>
          </a:ln>
        </p:spPr>
        <p:txBody>
          <a:bodyPr wrap="square" lIns="33231" tIns="44538" rIns="89063" bIns="44538" rtlCol="0" anchor="ctr">
            <a:noAutofit/>
          </a:bodyPr>
          <a:lstStyle/>
          <a:p>
            <a:pPr algn="ctr" defTabSz="889345">
              <a:defRPr/>
            </a:pP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地方自治体</a:t>
            </a:r>
            <a:endParaRPr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889345">
              <a:defRPr/>
            </a:pP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a:t>
            </a:r>
            <a:r>
              <a:rPr lang="ja-JP" altLang="en-US" sz="110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団体等</a:t>
            </a:r>
            <a:endParaRPr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1292942" y="5264004"/>
            <a:ext cx="1197501" cy="445328"/>
          </a:xfrm>
          <a:prstGeom prst="rect">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algn="ctr" defTabSz="889345">
              <a:defRPr/>
            </a:pPr>
            <a:r>
              <a:rPr lang="zh-TW" altLang="en-US" sz="110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障害者</a:t>
            </a:r>
            <a:endParaRPr lang="en-US" altLang="zh-TW"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889345">
              <a:defRPr/>
            </a:pPr>
            <a:r>
              <a:rPr lang="zh-TW"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r>
              <a:rPr lang="zh-TW" altLang="en-US" sz="110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en-US" sz="110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Ａ</a:t>
            </a:r>
            <a:endParaRPr lang="zh-TW"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6762201" y="5264004"/>
            <a:ext cx="1197501" cy="428207"/>
          </a:xfrm>
          <a:prstGeom prst="rect">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algn="ctr" defTabSz="889345">
              <a:defRPr/>
            </a:pPr>
            <a:r>
              <a:rPr lang="ja-JP" altLang="en-US" sz="110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養護</a:t>
            </a:r>
            <a:endParaRPr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889345">
              <a:defRPr/>
            </a:pP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老人</a:t>
            </a:r>
            <a:r>
              <a:rPr lang="ja-JP" altLang="en-US" sz="110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ホームＣ</a:t>
            </a:r>
            <a:endParaRPr lang="zh-TW"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6901488" y="3729541"/>
            <a:ext cx="1525710" cy="248530"/>
          </a:xfrm>
          <a:prstGeom prst="rect">
            <a:avLst/>
          </a:prstGeom>
          <a:noFill/>
        </p:spPr>
        <p:txBody>
          <a:bodyPr wrap="square">
            <a:spAutoFit/>
          </a:bodyPr>
          <a:lstStyle/>
          <a:p>
            <a:pPr algn="ctr">
              <a:defRPr/>
            </a:pPr>
            <a:r>
              <a:rPr lang="ja-JP" altLang="en-US" sz="1015" dirty="0">
                <a:solidFill>
                  <a:prstClr val="black"/>
                </a:solidFill>
                <a:latin typeface="Meiryo UI" panose="020B0604030504040204" pitchFamily="50" charset="-128"/>
                <a:ea typeface="Meiryo UI" panose="020B0604030504040204" pitchFamily="50" charset="-128"/>
              </a:rPr>
              <a:t>③利用者の移送</a:t>
            </a:r>
          </a:p>
        </p:txBody>
      </p:sp>
      <p:sp>
        <p:nvSpPr>
          <p:cNvPr id="91" name="正方形/長方形 90"/>
          <p:cNvSpPr/>
          <p:nvPr/>
        </p:nvSpPr>
        <p:spPr>
          <a:xfrm>
            <a:off x="1518301" y="3094028"/>
            <a:ext cx="1284788" cy="404726"/>
          </a:xfrm>
          <a:prstGeom prst="rect">
            <a:avLst/>
          </a:prstGeom>
          <a:noFill/>
        </p:spPr>
        <p:txBody>
          <a:bodyPr wrap="square">
            <a:spAutoFit/>
          </a:bodyPr>
          <a:lstStyle/>
          <a:p>
            <a:pPr algn="ctr">
              <a:defRPr/>
            </a:pPr>
            <a:r>
              <a:rPr lang="ja-JP" altLang="en-US" sz="1015" dirty="0">
                <a:solidFill>
                  <a:prstClr val="black"/>
                </a:solidFill>
                <a:latin typeface="Meiryo UI" panose="020B0604030504040204" pitchFamily="50" charset="-128"/>
                <a:ea typeface="Meiryo UI" panose="020B0604030504040204" pitchFamily="50" charset="-128"/>
              </a:rPr>
              <a:t>連絡・</a:t>
            </a:r>
            <a:r>
              <a:rPr lang="ja-JP" altLang="en-US" sz="1015" dirty="0" smtClean="0">
                <a:solidFill>
                  <a:prstClr val="black"/>
                </a:solidFill>
                <a:latin typeface="Meiryo UI" panose="020B0604030504040204" pitchFamily="50" charset="-128"/>
                <a:ea typeface="Meiryo UI" panose="020B0604030504040204" pitchFamily="50" charset="-128"/>
              </a:rPr>
              <a:t>調整により</a:t>
            </a:r>
            <a:endParaRPr lang="en-US" altLang="ja-JP" sz="1015" dirty="0" smtClean="0">
              <a:solidFill>
                <a:prstClr val="black"/>
              </a:solidFill>
              <a:latin typeface="Meiryo UI" panose="020B0604030504040204" pitchFamily="50" charset="-128"/>
              <a:ea typeface="Meiryo UI" panose="020B0604030504040204" pitchFamily="50" charset="-128"/>
            </a:endParaRPr>
          </a:p>
          <a:p>
            <a:pPr algn="ctr">
              <a:defRPr/>
            </a:pPr>
            <a:r>
              <a:rPr lang="ja-JP" altLang="en-US" sz="1015" dirty="0" smtClean="0">
                <a:solidFill>
                  <a:prstClr val="black"/>
                </a:solidFill>
                <a:latin typeface="Meiryo UI" panose="020B0604030504040204" pitchFamily="50" charset="-128"/>
                <a:ea typeface="Meiryo UI" panose="020B0604030504040204" pitchFamily="50" charset="-128"/>
              </a:rPr>
              <a:t>対策の調和に努める</a:t>
            </a:r>
            <a:endParaRPr lang="en-US" altLang="ja-JP" sz="1015" dirty="0">
              <a:solidFill>
                <a:prstClr val="black"/>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7691" y="3816772"/>
            <a:ext cx="332308" cy="332308"/>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0690" y="3817509"/>
            <a:ext cx="332308" cy="664615"/>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492" y="3821851"/>
            <a:ext cx="332308" cy="664615"/>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9601" y="4028295"/>
            <a:ext cx="569863" cy="700460"/>
          </a:xfrm>
          <a:prstGeom prst="rect">
            <a:avLst/>
          </a:prstGeom>
        </p:spPr>
      </p:pic>
      <p:sp>
        <p:nvSpPr>
          <p:cNvPr id="33" name="正方形/長方形 32"/>
          <p:cNvSpPr/>
          <p:nvPr/>
        </p:nvSpPr>
        <p:spPr>
          <a:xfrm>
            <a:off x="116999" y="398824"/>
            <a:ext cx="8899653" cy="2132279"/>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058" indent="-167058"/>
            <a:r>
              <a:rPr lang="ja-JP" altLang="en-US" sz="1292" dirty="0">
                <a:solidFill>
                  <a:schemeClr val="tx1"/>
                </a:solidFill>
                <a:latin typeface="+mn-ea"/>
              </a:rPr>
              <a:t>○　社会福祉連携推進法人が社会福祉連携推進業務として行う「災害が発生した場合における社員が提供する福祉サービスの利用者の安全を社員が共同して確保するための支援」は</a:t>
            </a:r>
            <a:r>
              <a:rPr lang="ja-JP" altLang="en-US" sz="1292" dirty="0" smtClean="0">
                <a:solidFill>
                  <a:schemeClr val="tx1"/>
                </a:solidFill>
                <a:latin typeface="+mn-ea"/>
              </a:rPr>
              <a:t>、</a:t>
            </a:r>
            <a:endParaRPr lang="en-US" altLang="ja-JP" sz="1292" dirty="0" smtClean="0">
              <a:solidFill>
                <a:schemeClr val="tx1"/>
              </a:solidFill>
              <a:latin typeface="+mn-ea"/>
            </a:endParaRPr>
          </a:p>
          <a:p>
            <a:pPr marL="167058" indent="-167058"/>
            <a:r>
              <a:rPr lang="ja-JP" altLang="en-US" sz="1292" dirty="0" smtClean="0">
                <a:solidFill>
                  <a:schemeClr val="tx1"/>
                </a:solidFill>
                <a:latin typeface="+mn-ea"/>
              </a:rPr>
              <a:t>　</a:t>
            </a:r>
            <a:r>
              <a:rPr lang="ja-JP" altLang="en-US" sz="1292" b="1" u="sng" dirty="0" smtClean="0">
                <a:solidFill>
                  <a:srgbClr val="FF0000"/>
                </a:solidFill>
                <a:latin typeface="+mn-ea"/>
              </a:rPr>
              <a:t>・　ニーズの事前把握</a:t>
            </a:r>
            <a:endParaRPr lang="en-US" altLang="ja-JP" sz="1292" b="1" u="sng" dirty="0" smtClean="0">
              <a:solidFill>
                <a:srgbClr val="FF0000"/>
              </a:solidFill>
              <a:latin typeface="+mn-ea"/>
            </a:endParaRPr>
          </a:p>
          <a:p>
            <a:pPr marL="167058" indent="-167058"/>
            <a:r>
              <a:rPr lang="ja-JP" altLang="en-US" sz="1292" dirty="0" smtClean="0">
                <a:solidFill>
                  <a:srgbClr val="FF0000"/>
                </a:solidFill>
                <a:latin typeface="+mn-ea"/>
              </a:rPr>
              <a:t>　</a:t>
            </a:r>
            <a:r>
              <a:rPr lang="ja-JP" altLang="en-US" sz="1292" b="1" u="sng" dirty="0" smtClean="0">
                <a:solidFill>
                  <a:srgbClr val="FF0000"/>
                </a:solidFill>
                <a:latin typeface="+mn-ea"/>
              </a:rPr>
              <a:t>・　</a:t>
            </a:r>
            <a:r>
              <a:rPr lang="en-US" altLang="ja-JP" sz="1292" b="1" u="sng" dirty="0">
                <a:solidFill>
                  <a:srgbClr val="FF0000"/>
                </a:solidFill>
                <a:latin typeface="+mn-ea"/>
              </a:rPr>
              <a:t>BCP</a:t>
            </a:r>
            <a:r>
              <a:rPr lang="ja-JP" altLang="en-US" sz="1292" b="1" u="sng" dirty="0">
                <a:solidFill>
                  <a:srgbClr val="FF0000"/>
                </a:solidFill>
                <a:latin typeface="+mn-ea"/>
              </a:rPr>
              <a:t>の策定や避難訓練の実施</a:t>
            </a:r>
          </a:p>
          <a:p>
            <a:pPr marL="167058" indent="-167058"/>
            <a:r>
              <a:rPr lang="ja-JP" altLang="en-US" sz="1292" b="1" dirty="0">
                <a:solidFill>
                  <a:srgbClr val="FF0000"/>
                </a:solidFill>
                <a:latin typeface="+mn-ea"/>
              </a:rPr>
              <a:t>　</a:t>
            </a:r>
            <a:r>
              <a:rPr lang="ja-JP" altLang="en-US" sz="1292" b="1" u="sng" dirty="0">
                <a:solidFill>
                  <a:srgbClr val="FF0000"/>
                </a:solidFill>
                <a:latin typeface="+mn-ea"/>
              </a:rPr>
              <a:t>・　被災施設に対する被害状況調査の</a:t>
            </a:r>
            <a:r>
              <a:rPr lang="ja-JP" altLang="en-US" sz="1292" b="1" u="sng" dirty="0" smtClean="0">
                <a:solidFill>
                  <a:srgbClr val="FF0000"/>
                </a:solidFill>
                <a:latin typeface="+mn-ea"/>
              </a:rPr>
              <a:t>実施</a:t>
            </a:r>
            <a:endParaRPr lang="ja-JP" altLang="en-US" sz="1292" b="1" u="sng" dirty="0">
              <a:solidFill>
                <a:srgbClr val="FF0000"/>
              </a:solidFill>
              <a:latin typeface="+mn-ea"/>
            </a:endParaRPr>
          </a:p>
          <a:p>
            <a:pPr marL="167058" indent="-167058"/>
            <a:r>
              <a:rPr lang="ja-JP" altLang="en-US" sz="1292" b="1" dirty="0">
                <a:solidFill>
                  <a:srgbClr val="FF0000"/>
                </a:solidFill>
                <a:latin typeface="+mn-ea"/>
              </a:rPr>
              <a:t>　</a:t>
            </a:r>
            <a:r>
              <a:rPr lang="ja-JP" altLang="en-US" sz="1292" b="1" u="sng" dirty="0">
                <a:solidFill>
                  <a:srgbClr val="FF0000"/>
                </a:solidFill>
                <a:latin typeface="+mn-ea"/>
              </a:rPr>
              <a:t>・　被災施設に対する応急的な物資</a:t>
            </a:r>
            <a:r>
              <a:rPr lang="ja-JP" altLang="en-US" sz="1292" b="1" u="sng" dirty="0" smtClean="0">
                <a:solidFill>
                  <a:srgbClr val="FF0000"/>
                </a:solidFill>
                <a:latin typeface="+mn-ea"/>
              </a:rPr>
              <a:t>の備蓄・提供</a:t>
            </a:r>
            <a:endParaRPr lang="ja-JP" altLang="en-US" sz="1292" b="1" u="sng" dirty="0">
              <a:solidFill>
                <a:srgbClr val="FF0000"/>
              </a:solidFill>
              <a:latin typeface="+mn-ea"/>
            </a:endParaRPr>
          </a:p>
          <a:p>
            <a:pPr marL="167058" indent="-167058"/>
            <a:r>
              <a:rPr lang="ja-JP" altLang="en-US" sz="1292" b="1" dirty="0">
                <a:solidFill>
                  <a:srgbClr val="FF0000"/>
                </a:solidFill>
                <a:latin typeface="+mn-ea"/>
              </a:rPr>
              <a:t>　</a:t>
            </a:r>
            <a:r>
              <a:rPr lang="ja-JP" altLang="en-US" sz="1292" b="1" u="sng" dirty="0">
                <a:solidFill>
                  <a:srgbClr val="FF0000"/>
                </a:solidFill>
                <a:latin typeface="+mn-ea"/>
              </a:rPr>
              <a:t>・　被災施設の利用者の他施設への</a:t>
            </a:r>
            <a:r>
              <a:rPr lang="ja-JP" altLang="en-US" sz="1292" b="1" u="sng" dirty="0" smtClean="0">
                <a:solidFill>
                  <a:srgbClr val="FF0000"/>
                </a:solidFill>
                <a:latin typeface="+mn-ea"/>
              </a:rPr>
              <a:t>移送の調整</a:t>
            </a:r>
            <a:endParaRPr lang="ja-JP" altLang="en-US" sz="1292" b="1" u="sng" dirty="0">
              <a:solidFill>
                <a:srgbClr val="FF0000"/>
              </a:solidFill>
              <a:latin typeface="+mn-ea"/>
            </a:endParaRPr>
          </a:p>
          <a:p>
            <a:pPr marL="167058" indent="-167058"/>
            <a:r>
              <a:rPr lang="ja-JP" altLang="en-US" sz="1292" b="1" dirty="0">
                <a:solidFill>
                  <a:srgbClr val="FF0000"/>
                </a:solidFill>
                <a:latin typeface="+mn-ea"/>
              </a:rPr>
              <a:t>　</a:t>
            </a:r>
            <a:r>
              <a:rPr lang="ja-JP" altLang="en-US" sz="1292" b="1" u="sng" dirty="0">
                <a:solidFill>
                  <a:srgbClr val="FF0000"/>
                </a:solidFill>
                <a:latin typeface="+mn-ea"/>
              </a:rPr>
              <a:t>・　被災施設で不足する人材の応援派遣の調整</a:t>
            </a:r>
          </a:p>
          <a:p>
            <a:pPr marL="167058" indent="-167058"/>
            <a:r>
              <a:rPr lang="ja-JP" altLang="en-US" sz="1292" b="1" dirty="0">
                <a:solidFill>
                  <a:srgbClr val="FF0000"/>
                </a:solidFill>
                <a:latin typeface="+mn-ea"/>
              </a:rPr>
              <a:t>　</a:t>
            </a:r>
            <a:r>
              <a:rPr lang="ja-JP" altLang="en-US" sz="1292" b="1" u="sng" dirty="0">
                <a:solidFill>
                  <a:srgbClr val="FF0000"/>
                </a:solidFill>
                <a:latin typeface="+mn-ea"/>
              </a:rPr>
              <a:t>・　地方自治体との連絡・調整</a:t>
            </a:r>
          </a:p>
          <a:p>
            <a:pPr marL="167058" indent="-167058"/>
            <a:r>
              <a:rPr lang="ja-JP" altLang="en-US" sz="1292" dirty="0">
                <a:solidFill>
                  <a:schemeClr val="tx1"/>
                </a:solidFill>
                <a:latin typeface="+mn-ea"/>
              </a:rPr>
              <a:t>　等</a:t>
            </a:r>
            <a:r>
              <a:rPr lang="ja-JP" altLang="en-US" sz="1292" dirty="0" smtClean="0">
                <a:solidFill>
                  <a:schemeClr val="tx1"/>
                </a:solidFill>
                <a:latin typeface="+mn-ea"/>
              </a:rPr>
              <a:t>の業務</a:t>
            </a:r>
            <a:r>
              <a:rPr lang="ja-JP" altLang="en-US" sz="900" dirty="0" smtClean="0">
                <a:solidFill>
                  <a:schemeClr val="tx1"/>
                </a:solidFill>
                <a:latin typeface="+mn-ea"/>
              </a:rPr>
              <a:t>（</a:t>
            </a:r>
            <a:r>
              <a:rPr lang="en-US" altLang="ja-JP" sz="900" dirty="0" smtClean="0">
                <a:solidFill>
                  <a:schemeClr val="tx1"/>
                </a:solidFill>
                <a:latin typeface="+mn-ea"/>
              </a:rPr>
              <a:t>※</a:t>
            </a:r>
            <a:r>
              <a:rPr lang="ja-JP" altLang="en-US" sz="900" dirty="0" smtClean="0">
                <a:solidFill>
                  <a:schemeClr val="tx1"/>
                </a:solidFill>
                <a:latin typeface="+mn-ea"/>
              </a:rPr>
              <a:t>）</a:t>
            </a:r>
            <a:r>
              <a:rPr lang="ja-JP" altLang="en-US" sz="1292" dirty="0" smtClean="0">
                <a:solidFill>
                  <a:schemeClr val="tx1"/>
                </a:solidFill>
                <a:latin typeface="+mn-ea"/>
              </a:rPr>
              <a:t>が</a:t>
            </a:r>
            <a:r>
              <a:rPr lang="ja-JP" altLang="en-US" sz="1292" dirty="0">
                <a:solidFill>
                  <a:schemeClr val="tx1"/>
                </a:solidFill>
                <a:latin typeface="+mn-ea"/>
              </a:rPr>
              <a:t>該当する。</a:t>
            </a:r>
          </a:p>
        </p:txBody>
      </p:sp>
      <p:sp>
        <p:nvSpPr>
          <p:cNvPr id="9" name="正方形/長方形 8"/>
          <p:cNvSpPr/>
          <p:nvPr/>
        </p:nvSpPr>
        <p:spPr>
          <a:xfrm>
            <a:off x="6552339" y="2419944"/>
            <a:ext cx="2640979" cy="786078"/>
          </a:xfrm>
          <a:prstGeom prst="rect">
            <a:avLst/>
          </a:prstGeom>
          <a:noFill/>
          <a:ln w="12700">
            <a:noFill/>
            <a:prstDash val="solid"/>
          </a:ln>
        </p:spPr>
        <p:txBody>
          <a:bodyPr wrap="square" lIns="33231" tIns="44538" rIns="89063" bIns="44538" rtlCol="0" anchor="ctr">
            <a:noAutofit/>
          </a:bodyPr>
          <a:lstStyle/>
          <a:p>
            <a:pPr marL="79133" indent="-79133" defTabSz="889345"/>
            <a:r>
              <a:rPr lang="en-US" altLang="ja-JP" sz="1000" dirty="0">
                <a:latin typeface="+mn-ea"/>
                <a:cs typeface="Meiryo UI" panose="020B0604030504040204" pitchFamily="50" charset="-128"/>
              </a:rPr>
              <a:t>※</a:t>
            </a:r>
            <a:r>
              <a:rPr lang="ja-JP" altLang="en-US" sz="1000" dirty="0">
                <a:latin typeface="+mn-ea"/>
                <a:cs typeface="Meiryo UI" panose="020B0604030504040204" pitchFamily="50" charset="-128"/>
              </a:rPr>
              <a:t>　社員では</a:t>
            </a:r>
            <a:r>
              <a:rPr lang="ja-JP" altLang="en-US" sz="1000" dirty="0" smtClean="0">
                <a:latin typeface="+mn-ea"/>
                <a:cs typeface="Meiryo UI" panose="020B0604030504040204" pitchFamily="50" charset="-128"/>
              </a:rPr>
              <a:t>ない地域</a:t>
            </a:r>
            <a:r>
              <a:rPr lang="ja-JP" altLang="en-US" sz="1000" dirty="0">
                <a:latin typeface="+mn-ea"/>
                <a:cs typeface="Meiryo UI" panose="020B0604030504040204" pitchFamily="50" charset="-128"/>
              </a:rPr>
              <a:t>の被災者に対する支援活動</a:t>
            </a:r>
            <a:r>
              <a:rPr lang="ja-JP" altLang="en-US" sz="1000" dirty="0" smtClean="0">
                <a:latin typeface="+mn-ea"/>
                <a:cs typeface="Meiryo UI" panose="020B0604030504040204" pitchFamily="50" charset="-128"/>
              </a:rPr>
              <a:t>は、地域福祉支援業務と</a:t>
            </a:r>
            <a:r>
              <a:rPr lang="ja-JP" altLang="en-US" sz="1000" dirty="0">
                <a:latin typeface="+mn-ea"/>
                <a:cs typeface="Meiryo UI" panose="020B0604030504040204" pitchFamily="50" charset="-128"/>
              </a:rPr>
              <a:t>して</a:t>
            </a:r>
            <a:r>
              <a:rPr lang="ja-JP" altLang="en-US" sz="1000" dirty="0" smtClean="0">
                <a:latin typeface="+mn-ea"/>
                <a:cs typeface="Meiryo UI" panose="020B0604030504040204" pitchFamily="50" charset="-128"/>
              </a:rPr>
              <a:t>行う。</a:t>
            </a:r>
            <a:endParaRPr lang="en-US" altLang="ja-JP" sz="1000" dirty="0" smtClean="0">
              <a:latin typeface="+mn-ea"/>
              <a:cs typeface="Meiryo UI" panose="020B0604030504040204" pitchFamily="50" charset="-128"/>
            </a:endParaRPr>
          </a:p>
          <a:p>
            <a:pPr marL="79133" indent="-79133" defTabSz="889345"/>
            <a:r>
              <a:rPr lang="en-US" altLang="ja-JP" sz="1000" dirty="0" smtClean="0">
                <a:latin typeface="+mn-ea"/>
                <a:cs typeface="Meiryo UI" panose="020B0604030504040204" pitchFamily="50" charset="-128"/>
              </a:rPr>
              <a:t>※</a:t>
            </a:r>
            <a:r>
              <a:rPr lang="ja-JP" altLang="en-US" sz="1000" dirty="0">
                <a:latin typeface="+mn-ea"/>
                <a:cs typeface="Meiryo UI" panose="020B0604030504040204" pitchFamily="50" charset="-128"/>
              </a:rPr>
              <a:t>　</a:t>
            </a:r>
            <a:r>
              <a:rPr lang="ja-JP" altLang="en-US" sz="1000" dirty="0" smtClean="0">
                <a:latin typeface="+mn-ea"/>
                <a:cs typeface="Meiryo UI" panose="020B0604030504040204" pitchFamily="50" charset="-128"/>
              </a:rPr>
              <a:t>感染症対策は災害</a:t>
            </a:r>
            <a:r>
              <a:rPr lang="ja-JP" altLang="en-US" sz="1000" dirty="0">
                <a:latin typeface="+mn-ea"/>
                <a:cs typeface="Meiryo UI" panose="020B0604030504040204" pitchFamily="50" charset="-128"/>
              </a:rPr>
              <a:t>時支援業務に該当</a:t>
            </a:r>
            <a:r>
              <a:rPr lang="ja-JP" altLang="en-US" sz="1000" dirty="0" smtClean="0">
                <a:latin typeface="+mn-ea"/>
                <a:cs typeface="Meiryo UI" panose="020B0604030504040204" pitchFamily="50" charset="-128"/>
              </a:rPr>
              <a:t>する。</a:t>
            </a:r>
            <a:endParaRPr lang="ja-JP" altLang="en-US" sz="1000" dirty="0">
              <a:latin typeface="+mn-ea"/>
              <a:cs typeface="Meiryo UI" panose="020B0604030504040204" pitchFamily="50" charset="-128"/>
            </a:endParaRPr>
          </a:p>
        </p:txBody>
      </p:sp>
      <p:sp>
        <p:nvSpPr>
          <p:cNvPr id="12" name="スライド番号プレースホルダー 11"/>
          <p:cNvSpPr>
            <a:spLocks noGrp="1"/>
          </p:cNvSpPr>
          <p:nvPr>
            <p:ph type="sldNum" sz="quarter" idx="12"/>
          </p:nvPr>
        </p:nvSpPr>
        <p:spPr>
          <a:xfrm>
            <a:off x="8720884" y="6569536"/>
            <a:ext cx="337768" cy="243840"/>
          </a:xfrm>
        </p:spPr>
        <p:txBody>
          <a:bodyPr vert="horz" wrap="none" lIns="72000" tIns="36000" rIns="72000" bIns="36000" rtlCol="0" anchor="ctr">
            <a:spAutoFit/>
          </a:bodyPr>
          <a:lstStyle/>
          <a:p>
            <a:fld id="{357A5D26-256F-476A-8934-57558E71681E}" type="slidenum">
              <a:rPr lang="ja-JP" altLang="en-US"/>
              <a:pPr/>
              <a:t>17</a:t>
            </a:fld>
            <a:endParaRPr lang="ja-JP" altLang="en-US" dirty="0"/>
          </a:p>
        </p:txBody>
      </p:sp>
      <p:sp>
        <p:nvSpPr>
          <p:cNvPr id="32" name="フレーム 31"/>
          <p:cNvSpPr/>
          <p:nvPr/>
        </p:nvSpPr>
        <p:spPr>
          <a:xfrm>
            <a:off x="52114" y="6059038"/>
            <a:ext cx="8964538" cy="394298"/>
          </a:xfrm>
          <a:prstGeom prst="frame">
            <a:avLst/>
          </a:prstGeom>
          <a:solidFill>
            <a:schemeClr val="tx2">
              <a:lumMod val="60000"/>
              <a:lumOff val="40000"/>
            </a:schemeClr>
          </a:solidFill>
          <a:ln>
            <a:solidFill>
              <a:schemeClr val="tx2">
                <a:lumMod val="60000"/>
                <a:lumOff val="40000"/>
              </a:schemeClr>
            </a:solidFill>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292" dirty="0">
                <a:solidFill>
                  <a:srgbClr val="0070C0"/>
                </a:solidFill>
                <a:latin typeface="HGS創英角ﾎﾟｯﾌﾟ体" panose="040B0A00000000000000" pitchFamily="50" charset="-128"/>
                <a:ea typeface="HGS創英角ﾎﾟｯﾌﾟ体" panose="040B0A00000000000000" pitchFamily="50" charset="-128"/>
              </a:rPr>
              <a:t>福祉サービス利用者の安心・安全確保、災害時の事業継続の</a:t>
            </a:r>
            <a:r>
              <a:rPr lang="ja-JP" altLang="en-US" sz="1292" dirty="0" smtClean="0">
                <a:solidFill>
                  <a:srgbClr val="0070C0"/>
                </a:solidFill>
                <a:latin typeface="HGS創英角ﾎﾟｯﾌﾟ体" panose="040B0A00000000000000" pitchFamily="50" charset="-128"/>
                <a:ea typeface="HGS創英角ﾎﾟｯﾌﾟ体" panose="040B0A00000000000000" pitchFamily="50" charset="-128"/>
              </a:rPr>
              <a:t>強化に繋がる</a:t>
            </a:r>
            <a:endParaRPr lang="ja-JP" altLang="en-US" sz="1292" dirty="0">
              <a:solidFill>
                <a:srgbClr val="0070C0"/>
              </a:solidFill>
              <a:latin typeface="HGS創英角ﾎﾟｯﾌﾟ体" panose="040B0A00000000000000" pitchFamily="50" charset="-128"/>
              <a:ea typeface="HGS創英角ﾎﾟｯﾌﾟ体" panose="040B0A00000000000000" pitchFamily="50" charset="-128"/>
            </a:endParaRPr>
          </a:p>
        </p:txBody>
      </p:sp>
      <p:sp>
        <p:nvSpPr>
          <p:cNvPr id="15" name="下矢印 14"/>
          <p:cNvSpPr/>
          <p:nvPr/>
        </p:nvSpPr>
        <p:spPr>
          <a:xfrm>
            <a:off x="4334804" y="3217376"/>
            <a:ext cx="394430" cy="1641616"/>
          </a:xfrm>
          <a:prstGeom prst="downArrow">
            <a:avLst/>
          </a:prstGeom>
          <a:solidFill>
            <a:srgbClr val="93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42" name="爆発 1 41"/>
          <p:cNvSpPr/>
          <p:nvPr/>
        </p:nvSpPr>
        <p:spPr>
          <a:xfrm>
            <a:off x="3919028" y="3570737"/>
            <a:ext cx="1297737" cy="797763"/>
          </a:xfrm>
          <a:prstGeom prst="irregularSeal1">
            <a:avLst/>
          </a:prstGeom>
          <a:solidFill>
            <a:srgbClr val="FFCCFF"/>
          </a:solidFill>
        </p:spPr>
        <p:txBody>
          <a:bodyPr wrap="square" lIns="0" tIns="0" rIns="0" bIns="0">
            <a:spAutoFit/>
          </a:bodyPr>
          <a:lstStyle/>
          <a:p>
            <a:pPr algn="ctr">
              <a:defRPr/>
            </a:pPr>
            <a:r>
              <a:rPr lang="ja-JP" altLang="en-US" sz="923" dirty="0">
                <a:solidFill>
                  <a:prstClr val="black"/>
                </a:solidFill>
                <a:latin typeface="Meiryo UI" panose="020B0604030504040204" pitchFamily="50" charset="-128"/>
                <a:ea typeface="Meiryo UI" panose="020B0604030504040204" pitchFamily="50" charset="-128"/>
              </a:rPr>
              <a:t>被害状況</a:t>
            </a:r>
            <a:endParaRPr lang="en-US" altLang="ja-JP" sz="923" dirty="0">
              <a:solidFill>
                <a:prstClr val="black"/>
              </a:solidFill>
              <a:latin typeface="Meiryo UI" panose="020B0604030504040204" pitchFamily="50" charset="-128"/>
              <a:ea typeface="Meiryo UI" panose="020B0604030504040204" pitchFamily="50" charset="-128"/>
            </a:endParaRPr>
          </a:p>
          <a:p>
            <a:pPr algn="ctr">
              <a:defRPr/>
            </a:pPr>
            <a:r>
              <a:rPr lang="ja-JP" altLang="en-US" sz="923" dirty="0">
                <a:solidFill>
                  <a:prstClr val="black"/>
                </a:solidFill>
                <a:latin typeface="Meiryo UI" panose="020B0604030504040204" pitchFamily="50" charset="-128"/>
                <a:ea typeface="Meiryo UI" panose="020B0604030504040204" pitchFamily="50" charset="-128"/>
              </a:rPr>
              <a:t>調査</a:t>
            </a:r>
            <a:endParaRPr lang="en-US" altLang="ja-JP" sz="923" dirty="0">
              <a:solidFill>
                <a:prstClr val="black"/>
              </a:solidFill>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1006829" y="4858091"/>
            <a:ext cx="830862" cy="262829"/>
          </a:xfrm>
          <a:prstGeom prst="rect">
            <a:avLst/>
          </a:prstGeom>
          <a:noFill/>
        </p:spPr>
        <p:txBody>
          <a:bodyPr wrap="square" rtlCol="0">
            <a:spAutoFit/>
          </a:bodyPr>
          <a:lstStyle/>
          <a:p>
            <a:r>
              <a:rPr lang="ja-JP" altLang="en-US" sz="1108" dirty="0">
                <a:solidFill>
                  <a:prstClr val="black"/>
                </a:solidFill>
                <a:latin typeface="Meiryo UI" panose="020B0604030504040204" pitchFamily="50" charset="-128"/>
                <a:ea typeface="Meiryo UI" panose="020B0604030504040204" pitchFamily="50" charset="-128"/>
              </a:rPr>
              <a:t>（社員）</a:t>
            </a:r>
          </a:p>
        </p:txBody>
      </p:sp>
      <p:sp>
        <p:nvSpPr>
          <p:cNvPr id="58" name="正方形/長方形 57"/>
          <p:cNvSpPr/>
          <p:nvPr/>
        </p:nvSpPr>
        <p:spPr>
          <a:xfrm>
            <a:off x="3012982" y="3591744"/>
            <a:ext cx="710439" cy="248530"/>
          </a:xfrm>
          <a:prstGeom prst="rect">
            <a:avLst/>
          </a:prstGeom>
          <a:noFill/>
        </p:spPr>
        <p:txBody>
          <a:bodyPr wrap="square">
            <a:spAutoFit/>
          </a:bodyPr>
          <a:lstStyle/>
          <a:p>
            <a:pPr algn="ctr">
              <a:defRPr/>
            </a:pPr>
            <a:r>
              <a:rPr lang="ja-JP" altLang="en-US" sz="1015" dirty="0">
                <a:solidFill>
                  <a:prstClr val="black"/>
                </a:solidFill>
                <a:latin typeface="Meiryo UI" panose="020B0604030504040204" pitchFamily="50" charset="-128"/>
                <a:ea typeface="Meiryo UI" panose="020B0604030504040204" pitchFamily="50" charset="-128"/>
              </a:rPr>
              <a:t>調整</a:t>
            </a:r>
            <a:endParaRPr lang="en-US" altLang="ja-JP" sz="1015" dirty="0">
              <a:solidFill>
                <a:prstClr val="black"/>
              </a:solidFill>
              <a:latin typeface="Meiryo UI" panose="020B0604030504040204" pitchFamily="50" charset="-128"/>
              <a:ea typeface="Meiryo UI" panose="020B0604030504040204" pitchFamily="50" charset="-128"/>
            </a:endParaRPr>
          </a:p>
        </p:txBody>
      </p:sp>
      <p:sp>
        <p:nvSpPr>
          <p:cNvPr id="60" name="正方形/長方形 59"/>
          <p:cNvSpPr/>
          <p:nvPr/>
        </p:nvSpPr>
        <p:spPr>
          <a:xfrm>
            <a:off x="5317703" y="3581849"/>
            <a:ext cx="710439" cy="248530"/>
          </a:xfrm>
          <a:prstGeom prst="rect">
            <a:avLst/>
          </a:prstGeom>
          <a:noFill/>
        </p:spPr>
        <p:txBody>
          <a:bodyPr wrap="square">
            <a:spAutoFit/>
          </a:bodyPr>
          <a:lstStyle/>
          <a:p>
            <a:pPr algn="ctr">
              <a:defRPr/>
            </a:pPr>
            <a:r>
              <a:rPr lang="ja-JP" altLang="en-US" sz="1015" dirty="0">
                <a:solidFill>
                  <a:prstClr val="black"/>
                </a:solidFill>
                <a:latin typeface="Meiryo UI" panose="020B0604030504040204" pitchFamily="50" charset="-128"/>
                <a:ea typeface="Meiryo UI" panose="020B0604030504040204" pitchFamily="50" charset="-128"/>
              </a:rPr>
              <a:t>調整</a:t>
            </a:r>
            <a:endParaRPr lang="en-US" altLang="ja-JP" sz="1015" dirty="0">
              <a:solidFill>
                <a:prstClr val="black"/>
              </a:solidFill>
              <a:latin typeface="Meiryo UI" panose="020B0604030504040204" pitchFamily="50" charset="-128"/>
              <a:ea typeface="Meiryo UI" panose="020B0604030504040204" pitchFamily="50" charset="-128"/>
            </a:endParaRPr>
          </a:p>
        </p:txBody>
      </p:sp>
      <p:cxnSp>
        <p:nvCxnSpPr>
          <p:cNvPr id="51" name="直線矢印コネクタ 50"/>
          <p:cNvCxnSpPr/>
          <p:nvPr/>
        </p:nvCxnSpPr>
        <p:spPr>
          <a:xfrm>
            <a:off x="4677440" y="2997787"/>
            <a:ext cx="2446861" cy="2389390"/>
          </a:xfrm>
          <a:prstGeom prst="straightConnector1">
            <a:avLst/>
          </a:prstGeom>
          <a:ln w="76200">
            <a:prstDash val="sysDash"/>
            <a:tailEnd type="triangle"/>
          </a:ln>
          <a:scene3d>
            <a:camera prst="perspectiveRelaxedModerately"/>
            <a:lightRig rig="threePt" dir="t"/>
          </a:scene3d>
        </p:spPr>
        <p:style>
          <a:lnRef idx="1">
            <a:schemeClr val="accent1"/>
          </a:lnRef>
          <a:fillRef idx="0">
            <a:schemeClr val="accent1"/>
          </a:fillRef>
          <a:effectRef idx="0">
            <a:schemeClr val="accent1"/>
          </a:effectRef>
          <a:fontRef idx="minor">
            <a:schemeClr val="tx1"/>
          </a:fontRef>
        </p:style>
      </p:cxnSp>
      <p:sp>
        <p:nvSpPr>
          <p:cNvPr id="50" name="U ターン矢印 49"/>
          <p:cNvSpPr/>
          <p:nvPr/>
        </p:nvSpPr>
        <p:spPr>
          <a:xfrm>
            <a:off x="5252207" y="4059302"/>
            <a:ext cx="2225427" cy="1200963"/>
          </a:xfrm>
          <a:prstGeom prst="uturnArrow">
            <a:avLst>
              <a:gd name="adj1" fmla="val 12970"/>
              <a:gd name="adj2" fmla="val 14361"/>
              <a:gd name="adj3" fmla="val 14316"/>
              <a:gd name="adj4" fmla="val 33094"/>
              <a:gd name="adj5" fmla="val 100000"/>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tx1"/>
              </a:solidFill>
            </a:endParaRPr>
          </a:p>
        </p:txBody>
      </p:sp>
      <p:sp>
        <p:nvSpPr>
          <p:cNvPr id="62" name="正方形/長方形 61"/>
          <p:cNvSpPr/>
          <p:nvPr/>
        </p:nvSpPr>
        <p:spPr>
          <a:xfrm>
            <a:off x="3690186" y="4858992"/>
            <a:ext cx="1792697" cy="1056371"/>
          </a:xfrm>
          <a:prstGeom prst="rect">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algn="ctr" defTabSz="889345">
              <a:lnSpc>
                <a:spcPct val="150000"/>
              </a:lnSpc>
              <a:defRPr/>
            </a:pPr>
            <a:r>
              <a:rPr lang="en-US" altLang="ja-JP" sz="1477" b="1" dirty="0">
                <a:solidFill>
                  <a:srgbClr val="F45A4A"/>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77" b="1" dirty="0">
                <a:solidFill>
                  <a:srgbClr val="F45A4A"/>
                </a:solidFill>
                <a:latin typeface="Meiryo UI" panose="020B0604030504040204" pitchFamily="50" charset="-128"/>
                <a:ea typeface="Meiryo UI" panose="020B0604030504040204" pitchFamily="50" charset="-128"/>
                <a:cs typeface="Meiryo UI" panose="020B0604030504040204" pitchFamily="50" charset="-128"/>
              </a:rPr>
              <a:t>被災</a:t>
            </a:r>
            <a:r>
              <a:rPr lang="en-US" altLang="ja-JP" sz="1477" b="1" dirty="0">
                <a:solidFill>
                  <a:srgbClr val="F45A4A"/>
                </a:solidFill>
                <a:latin typeface="Meiryo UI" panose="020B0604030504040204" pitchFamily="50" charset="-128"/>
                <a:ea typeface="Meiryo UI" panose="020B0604030504040204" pitchFamily="50" charset="-128"/>
                <a:cs typeface="Meiryo UI" panose="020B0604030504040204" pitchFamily="50" charset="-128"/>
              </a:rPr>
              <a:t>】</a:t>
            </a:r>
          </a:p>
          <a:p>
            <a:pPr algn="ctr" defTabSz="889345">
              <a:lnSpc>
                <a:spcPct val="150000"/>
              </a:lnSpc>
              <a:defRPr/>
            </a:pP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特別養護老人</a:t>
            </a:r>
            <a:r>
              <a:rPr lang="ja-JP" altLang="en-US" sz="110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ホームＢ</a:t>
            </a:r>
            <a:endParaRPr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2625" y="4936051"/>
            <a:ext cx="766560" cy="638799"/>
          </a:xfrm>
          <a:prstGeom prst="rect">
            <a:avLst/>
          </a:prstGeom>
        </p:spPr>
      </p:pic>
      <p:cxnSp>
        <p:nvCxnSpPr>
          <p:cNvPr id="52" name="直線矢印コネクタ 51"/>
          <p:cNvCxnSpPr/>
          <p:nvPr/>
        </p:nvCxnSpPr>
        <p:spPr>
          <a:xfrm flipH="1">
            <a:off x="2123356" y="2937279"/>
            <a:ext cx="2241813" cy="2449898"/>
          </a:xfrm>
          <a:prstGeom prst="straightConnector1">
            <a:avLst/>
          </a:prstGeom>
          <a:ln w="76200">
            <a:prstDash val="sysDash"/>
            <a:tailEnd type="triangle"/>
          </a:ln>
          <a:scene3d>
            <a:camera prst="perspectiveRelaxedModerately"/>
            <a:lightRig rig="threePt" dir="t"/>
          </a:scene3d>
        </p:spPr>
        <p:style>
          <a:lnRef idx="1">
            <a:schemeClr val="accent1"/>
          </a:lnRef>
          <a:fillRef idx="0">
            <a:schemeClr val="accent1"/>
          </a:fillRef>
          <a:effectRef idx="0">
            <a:schemeClr val="accent1"/>
          </a:effectRef>
          <a:fontRef idx="minor">
            <a:schemeClr val="tx1"/>
          </a:fontRef>
        </p:style>
      </p:cxnSp>
      <p:sp>
        <p:nvSpPr>
          <p:cNvPr id="11" name="U ターン矢印 10"/>
          <p:cNvSpPr/>
          <p:nvPr/>
        </p:nvSpPr>
        <p:spPr>
          <a:xfrm>
            <a:off x="1797105" y="4048143"/>
            <a:ext cx="2225427" cy="1200963"/>
          </a:xfrm>
          <a:prstGeom prst="uturnArrow">
            <a:avLst>
              <a:gd name="adj1" fmla="val 12970"/>
              <a:gd name="adj2" fmla="val 14361"/>
              <a:gd name="adj3" fmla="val 14316"/>
              <a:gd name="adj4" fmla="val 33094"/>
              <a:gd name="adj5" fmla="val 66188"/>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tx1"/>
              </a:solidFill>
            </a:endParaRPr>
          </a:p>
        </p:txBody>
      </p:sp>
      <p:sp>
        <p:nvSpPr>
          <p:cNvPr id="41" name="正方形/長方形 40"/>
          <p:cNvSpPr/>
          <p:nvPr/>
        </p:nvSpPr>
        <p:spPr>
          <a:xfrm>
            <a:off x="1310821" y="3523223"/>
            <a:ext cx="1018371" cy="248530"/>
          </a:xfrm>
          <a:prstGeom prst="rect">
            <a:avLst/>
          </a:prstGeom>
          <a:noFill/>
        </p:spPr>
        <p:txBody>
          <a:bodyPr wrap="square">
            <a:spAutoFit/>
          </a:bodyPr>
          <a:lstStyle/>
          <a:p>
            <a:pPr algn="ctr">
              <a:defRPr/>
            </a:pPr>
            <a:r>
              <a:rPr lang="ja-JP" altLang="en-US" sz="1015" dirty="0">
                <a:solidFill>
                  <a:prstClr val="black"/>
                </a:solidFill>
                <a:latin typeface="Meiryo UI" panose="020B0604030504040204" pitchFamily="50" charset="-128"/>
                <a:ea typeface="Meiryo UI" panose="020B0604030504040204" pitchFamily="50" charset="-128"/>
              </a:rPr>
              <a:t>②物資の供給</a:t>
            </a:r>
          </a:p>
        </p:txBody>
      </p:sp>
      <p:sp>
        <p:nvSpPr>
          <p:cNvPr id="78" name="正方形/長方形 77"/>
          <p:cNvSpPr/>
          <p:nvPr/>
        </p:nvSpPr>
        <p:spPr>
          <a:xfrm>
            <a:off x="281393" y="4484464"/>
            <a:ext cx="1854938" cy="248530"/>
          </a:xfrm>
          <a:prstGeom prst="rect">
            <a:avLst/>
          </a:prstGeom>
          <a:noFill/>
        </p:spPr>
        <p:txBody>
          <a:bodyPr wrap="square">
            <a:spAutoFit/>
          </a:bodyPr>
          <a:lstStyle/>
          <a:p>
            <a:pPr algn="ctr">
              <a:defRPr/>
            </a:pPr>
            <a:r>
              <a:rPr lang="ja-JP" altLang="en-US" sz="1015" dirty="0">
                <a:solidFill>
                  <a:prstClr val="black"/>
                </a:solidFill>
                <a:latin typeface="Meiryo UI" panose="020B0604030504040204" pitchFamily="50" charset="-128"/>
                <a:ea typeface="Meiryo UI" panose="020B0604030504040204" pitchFamily="50" charset="-128"/>
              </a:rPr>
              <a:t>①応援職員の派遣</a:t>
            </a:r>
          </a:p>
        </p:txBody>
      </p:sp>
      <p:pic>
        <p:nvPicPr>
          <p:cNvPr id="2" name="図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17934" y="3632189"/>
            <a:ext cx="332308" cy="332308"/>
          </a:xfrm>
          <a:prstGeom prst="rect">
            <a:avLst/>
          </a:prstGeom>
        </p:spPr>
      </p:pic>
      <p:grpSp>
        <p:nvGrpSpPr>
          <p:cNvPr id="34" name="グループ化 33"/>
          <p:cNvGrpSpPr/>
          <p:nvPr/>
        </p:nvGrpSpPr>
        <p:grpSpPr>
          <a:xfrm>
            <a:off x="0" y="-27384"/>
            <a:ext cx="9144000" cy="366361"/>
            <a:chOff x="0" y="-27384"/>
            <a:chExt cx="9144000" cy="366361"/>
          </a:xfrm>
        </p:grpSpPr>
        <p:sp>
          <p:nvSpPr>
            <p:cNvPr id="35" name="正方形/長方形 34"/>
            <p:cNvSpPr/>
            <p:nvPr/>
          </p:nvSpPr>
          <p:spPr>
            <a:xfrm>
              <a:off x="12046" y="-27384"/>
              <a:ext cx="9112906" cy="349149"/>
            </a:xfrm>
            <a:prstGeom prst="rect">
              <a:avLst/>
            </a:prstGeom>
            <a:no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algn="ct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（参考）　災害</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時支援業務のイメージ　</a:t>
              </a:r>
            </a:p>
          </p:txBody>
        </p:sp>
        <p:sp>
          <p:nvSpPr>
            <p:cNvPr id="36" name="正方形/長方形 35"/>
            <p:cNvSpPr/>
            <p:nvPr/>
          </p:nvSpPr>
          <p:spPr>
            <a:xfrm>
              <a:off x="0" y="293258"/>
              <a:ext cx="9144000" cy="45719"/>
            </a:xfrm>
            <a:prstGeom prst="rect">
              <a:avLst/>
            </a:prstGeom>
            <a:solidFill>
              <a:srgbClr val="0070C0"/>
            </a:solid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cxnSp>
        <p:nvCxnSpPr>
          <p:cNvPr id="14" name="直線矢印コネクタ 13"/>
          <p:cNvCxnSpPr>
            <a:stCxn id="64" idx="1"/>
            <a:endCxn id="48" idx="3"/>
          </p:cNvCxnSpPr>
          <p:nvPr/>
        </p:nvCxnSpPr>
        <p:spPr>
          <a:xfrm flipH="1">
            <a:off x="1534931" y="3053642"/>
            <a:ext cx="1286267" cy="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2821198" y="2807982"/>
            <a:ext cx="3644665" cy="491320"/>
          </a:xfrm>
          <a:prstGeom prst="rect">
            <a:avLst/>
          </a:prstGeom>
          <a:solidFill>
            <a:schemeClr val="accent1"/>
          </a:solidFill>
          <a:ln w="25400">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algn="ctr" defTabSz="889345">
              <a:defRPr/>
            </a:pPr>
            <a:r>
              <a:rPr lang="ja-JP" altLang="en-US" sz="1477"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社会福祉連携推進法人</a:t>
            </a:r>
            <a:endParaRPr lang="en-US" altLang="ja-JP" sz="1477"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676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916704694"/>
              </p:ext>
            </p:extLst>
          </p:nvPr>
        </p:nvGraphicFramePr>
        <p:xfrm>
          <a:off x="107504" y="453425"/>
          <a:ext cx="8928992" cy="5135815"/>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08170">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4827645">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（論点）社員が経営する社会福祉事業の経営方法に関する知識の共有を図るための支援（経営支援業務）について、</a:t>
                      </a:r>
                    </a:p>
                    <a:p>
                      <a:pPr marL="361950" marR="0" lvl="0" indent="-36195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①　経営支援業務として具体的に実施可能な取組は何か。</a:t>
                      </a:r>
                    </a:p>
                    <a:p>
                      <a:pPr marL="361950" marR="0" lvl="0" indent="-36195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②　事務処理の代行は実施可能か。他の法律の適用関係はどうなっているのか。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smtClean="0">
                          <a:ln>
                            <a:noFill/>
                          </a:ln>
                          <a:solidFill>
                            <a:prstClr val="black"/>
                          </a:solidFill>
                          <a:effectLst/>
                          <a:uLnTx/>
                          <a:uFillTx/>
                          <a:latin typeface="+mn-ea"/>
                          <a:ea typeface="+mn-ea"/>
                          <a:cs typeface="+mn-cs"/>
                        </a:rPr>
                        <a:t>①について</a:t>
                      </a:r>
                      <a:endParaRPr kumimoji="1" lang="en-US" altLang="ja-JP" sz="1400" b="1" i="0" u="sng"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経営支援業務については、法第</a:t>
                      </a:r>
                      <a:r>
                        <a:rPr kumimoji="1" lang="en-US" altLang="ja-JP" sz="1400" b="0" i="0" u="none" strike="noStrike" kern="1200" cap="none" spc="0" normalizeH="0" baseline="0" noProof="0" dirty="0" smtClean="0">
                          <a:ln>
                            <a:noFill/>
                          </a:ln>
                          <a:solidFill>
                            <a:prstClr val="black"/>
                          </a:solidFill>
                          <a:effectLst/>
                          <a:uLnTx/>
                          <a:uFillTx/>
                          <a:latin typeface="+mn-ea"/>
                          <a:ea typeface="+mn-ea"/>
                          <a:cs typeface="+mn-cs"/>
                        </a:rPr>
                        <a:t>125</a:t>
                      </a: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条第３号の規定により、</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ア　社員が経営する社会福祉事業の経営方法に関する知識の共有を</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図る取組であること</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イ　当該取組を社会福祉連携推進法人が支援するものであること</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に該当している必要がある。</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「経営方法に関する知識の共有」については、特定の社員が持つ経営方法に関する知識を共有することに限らず、社会福祉事業の経営ノウハウを共有することが広く該当することとする。</a:t>
                      </a: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「当該取組を社会福祉連携推進法人が支援する」とは、当該取組の実施に当たって、社員間の連絡調整、社員へのコンサルティング等の支援を行うことをいうものとする。</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smtClean="0">
                          <a:ln>
                            <a:noFill/>
                          </a:ln>
                          <a:solidFill>
                            <a:schemeClr val="tx1"/>
                          </a:solidFill>
                          <a:effectLst/>
                          <a:uLnTx/>
                          <a:uFillTx/>
                          <a:latin typeface="+mn-ea"/>
                          <a:ea typeface="+mn-ea"/>
                          <a:cs typeface="+mn-cs"/>
                        </a:rPr>
                        <a:t>②について</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事務処理の代行は、効率的な経営方法のひとつであり、社会福祉連携推進法人が事務処理を代行することについては、特定の経営方法を社員間で共有するために、社会福祉連携推進法人が社員へ支援を行うことに該当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従って、社会福祉連携推進法人は、社員の事務処理を経営支援業務として行うことができることとする。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00049"/>
                  </a:ext>
                </a:extLst>
              </a:tr>
            </a:tbl>
          </a:graphicData>
        </a:graphic>
      </p:graphicFrame>
      <p:sp>
        <p:nvSpPr>
          <p:cNvPr id="6" name="正方形/長方形 5"/>
          <p:cNvSpPr/>
          <p:nvPr/>
        </p:nvSpPr>
        <p:spPr>
          <a:xfrm>
            <a:off x="0" y="-27384"/>
            <a:ext cx="9144000" cy="360040"/>
          </a:xfrm>
          <a:prstGeom prst="rect">
            <a:avLst/>
          </a:prstGeom>
          <a:solidFill>
            <a:schemeClr val="tx2"/>
          </a:solid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smtClean="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２（３）　経営</a:t>
            </a:r>
            <a:r>
              <a:rPr kumimoji="1" lang="ja-JP" altLang="en-US" sz="1662"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支援</a:t>
            </a:r>
            <a:r>
              <a:rPr kumimoji="1" lang="ja-JP" altLang="en-US" sz="1662" b="0" i="0" u="none" strike="noStrike" kern="1200" cap="none" spc="0" normalizeH="0" baseline="0" noProof="0" dirty="0" smtClean="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業務に関する論点整理</a:t>
            </a:r>
            <a:endParaRPr kumimoji="1" lang="ja-JP" altLang="en-US" sz="1662"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5" name="スライド番号プレースホルダー 2"/>
          <p:cNvSpPr>
            <a:spLocks noGrp="1"/>
          </p:cNvSpPr>
          <p:nvPr>
            <p:ph type="sldNum" sz="quarter" idx="12"/>
          </p:nvPr>
        </p:nvSpPr>
        <p:spPr>
          <a:xfrm>
            <a:off x="8748464" y="6525344"/>
            <a:ext cx="337768"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036287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748464" y="6525344"/>
            <a:ext cx="337768"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p:cNvSpPr/>
          <p:nvPr/>
        </p:nvSpPr>
        <p:spPr>
          <a:xfrm>
            <a:off x="539552" y="1340768"/>
            <a:ext cx="8064896" cy="4176464"/>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indent="-180975" algn="just"/>
            <a:r>
              <a:rPr lang="ja-JP" altLang="en-US" sz="1400" dirty="0" smtClean="0">
                <a:solidFill>
                  <a:prstClr val="black"/>
                </a:solidFill>
                <a:latin typeface="+mn-ea"/>
              </a:rPr>
              <a:t>○　</a:t>
            </a:r>
            <a:r>
              <a:rPr lang="ja-JP" altLang="en-US" sz="1400" dirty="0">
                <a:solidFill>
                  <a:prstClr val="black"/>
                </a:solidFill>
                <a:latin typeface="+mn-ea"/>
              </a:rPr>
              <a:t>人口動態の変化や福祉ニーズの複雑化・複合化の中で、社会福祉法人は</a:t>
            </a:r>
            <a:r>
              <a:rPr lang="ja-JP" altLang="en-US" sz="1400" dirty="0" smtClean="0">
                <a:solidFill>
                  <a:prstClr val="black"/>
                </a:solidFill>
                <a:latin typeface="+mn-ea"/>
              </a:rPr>
              <a:t>、経営</a:t>
            </a:r>
            <a:r>
              <a:rPr lang="ja-JP" altLang="en-US" sz="1400" dirty="0">
                <a:solidFill>
                  <a:prstClr val="black"/>
                </a:solidFill>
                <a:latin typeface="+mn-ea"/>
              </a:rPr>
              <a:t>基盤の強化を図るとともに、こうした福祉ニーズに対応することが求められている</a:t>
            </a:r>
            <a:r>
              <a:rPr lang="ja-JP" altLang="en-US" sz="1400" dirty="0" smtClean="0">
                <a:solidFill>
                  <a:prstClr val="black"/>
                </a:solidFill>
                <a:latin typeface="+mn-ea"/>
              </a:rPr>
              <a:t>。このような問題意識の下、令和元</a:t>
            </a:r>
            <a:r>
              <a:rPr lang="ja-JP" altLang="en-US" sz="1400" dirty="0">
                <a:solidFill>
                  <a:prstClr val="black"/>
                </a:solidFill>
                <a:latin typeface="+mn-ea"/>
              </a:rPr>
              <a:t>年度</a:t>
            </a:r>
            <a:r>
              <a:rPr lang="ja-JP" altLang="en-US" sz="1400" dirty="0" smtClean="0">
                <a:solidFill>
                  <a:prstClr val="black"/>
                </a:solidFill>
                <a:latin typeface="+mn-ea"/>
              </a:rPr>
              <a:t>に開催された「</a:t>
            </a:r>
            <a:r>
              <a:rPr lang="ja-JP" altLang="en-US" sz="1400" dirty="0">
                <a:solidFill>
                  <a:prstClr val="black"/>
                </a:solidFill>
                <a:latin typeface="+mn-ea"/>
              </a:rPr>
              <a:t>社会福祉法人の事業展開等に関する検討会</a:t>
            </a:r>
            <a:r>
              <a:rPr lang="ja-JP" altLang="en-US" sz="1400" dirty="0" smtClean="0">
                <a:solidFill>
                  <a:prstClr val="black"/>
                </a:solidFill>
                <a:latin typeface="+mn-ea"/>
              </a:rPr>
              <a:t>」により、</a:t>
            </a:r>
            <a:r>
              <a:rPr lang="ja-JP" altLang="en-US" sz="1400" dirty="0">
                <a:solidFill>
                  <a:prstClr val="black"/>
                </a:solidFill>
                <a:latin typeface="+mn-ea"/>
              </a:rPr>
              <a:t>社会福祉法人を中核とする非営利連携法人制度の</a:t>
            </a:r>
            <a:r>
              <a:rPr lang="ja-JP" altLang="en-US" sz="1400" dirty="0" smtClean="0">
                <a:solidFill>
                  <a:prstClr val="black"/>
                </a:solidFill>
                <a:latin typeface="+mn-ea"/>
              </a:rPr>
              <a:t>創設について提言された。</a:t>
            </a:r>
            <a:endParaRPr lang="en-US" altLang="ja-JP" sz="1400" dirty="0" smtClean="0">
              <a:solidFill>
                <a:prstClr val="black"/>
              </a:solidFill>
              <a:latin typeface="+mn-ea"/>
            </a:endParaRPr>
          </a:p>
          <a:p>
            <a:pPr marL="180975" lvl="0" indent="-180975" algn="just"/>
            <a:r>
              <a:rPr lang="ja-JP" altLang="en-US" sz="1400" dirty="0" smtClean="0">
                <a:solidFill>
                  <a:prstClr val="black"/>
                </a:solidFill>
                <a:latin typeface="+mn-ea"/>
              </a:rPr>
              <a:t>　　　令和２年６月</a:t>
            </a:r>
            <a:r>
              <a:rPr lang="ja-JP" altLang="en-US" sz="1400" dirty="0">
                <a:solidFill>
                  <a:prstClr val="black"/>
                </a:solidFill>
                <a:latin typeface="+mn-ea"/>
              </a:rPr>
              <a:t>に「地域共生社会の実現のための社会福祉法等の一部を改正する法律」が公布され、今後、同法に基づき「社会福祉連携推進法人」制度が創設されることと</a:t>
            </a:r>
            <a:r>
              <a:rPr lang="ja-JP" altLang="en-US" sz="1400" dirty="0" smtClean="0">
                <a:solidFill>
                  <a:prstClr val="black"/>
                </a:solidFill>
                <a:latin typeface="+mn-ea"/>
              </a:rPr>
              <a:t>なった。</a:t>
            </a:r>
            <a:endParaRPr lang="ja-JP" altLang="en-US" sz="1400" dirty="0">
              <a:solidFill>
                <a:prstClr val="black"/>
              </a:solidFill>
              <a:latin typeface="+mn-ea"/>
            </a:endParaRPr>
          </a:p>
          <a:p>
            <a:pPr marL="180975" lvl="0" indent="-180975" algn="just"/>
            <a:endParaRPr lang="en-US" altLang="ja-JP" sz="1400" dirty="0">
              <a:solidFill>
                <a:prstClr val="black"/>
              </a:solidFill>
              <a:latin typeface="+mn-ea"/>
            </a:endParaRPr>
          </a:p>
          <a:p>
            <a:pPr marL="180975" lvl="0" indent="-180975" algn="just"/>
            <a:r>
              <a:rPr lang="ja-JP" altLang="en-US" sz="1400" dirty="0" smtClean="0">
                <a:solidFill>
                  <a:prstClr val="black"/>
                </a:solidFill>
                <a:latin typeface="+mn-ea"/>
              </a:rPr>
              <a:t>○　社会福祉連携推進法人は</a:t>
            </a:r>
            <a:r>
              <a:rPr lang="ja-JP" altLang="en-US" sz="1400" dirty="0">
                <a:solidFill>
                  <a:prstClr val="black"/>
                </a:solidFill>
                <a:latin typeface="+mn-ea"/>
              </a:rPr>
              <a:t>、地域共生社会の実現に向け、地域ニーズに対応した新たな取組の創出、その担い手となる福祉・介護人材の確保・</a:t>
            </a:r>
            <a:r>
              <a:rPr lang="ja-JP" altLang="en-US" sz="1400" dirty="0" smtClean="0">
                <a:solidFill>
                  <a:prstClr val="black"/>
                </a:solidFill>
                <a:latin typeface="+mn-ea"/>
              </a:rPr>
              <a:t>育成等を</a:t>
            </a:r>
            <a:r>
              <a:rPr lang="ja-JP" altLang="en-US" sz="1400" dirty="0">
                <a:solidFill>
                  <a:prstClr val="black"/>
                </a:solidFill>
                <a:latin typeface="+mn-ea"/>
              </a:rPr>
              <a:t>進めていく観点から、地域の福祉サービス事業者間の連携・協働のためのツールとして有効に活用されることが期待される</a:t>
            </a:r>
            <a:r>
              <a:rPr lang="ja-JP" altLang="en-US" sz="1400" dirty="0" smtClean="0">
                <a:solidFill>
                  <a:prstClr val="black"/>
                </a:solidFill>
                <a:latin typeface="+mn-ea"/>
              </a:rPr>
              <a:t>。</a:t>
            </a:r>
            <a:endParaRPr lang="en-US" altLang="ja-JP" sz="1400" dirty="0" smtClean="0">
              <a:solidFill>
                <a:prstClr val="black"/>
              </a:solidFill>
              <a:latin typeface="+mn-ea"/>
            </a:endParaRPr>
          </a:p>
          <a:p>
            <a:pPr marL="180975" lvl="0" indent="-180975" algn="just"/>
            <a:endParaRPr lang="en-US" altLang="ja-JP" sz="1400" dirty="0">
              <a:solidFill>
                <a:prstClr val="black"/>
              </a:solidFill>
              <a:latin typeface="+mn-ea"/>
            </a:endParaRPr>
          </a:p>
          <a:p>
            <a:pPr marL="180975" lvl="0" indent="-180975" algn="just"/>
            <a:r>
              <a:rPr lang="ja-JP" altLang="en-US" sz="1400" dirty="0" smtClean="0">
                <a:solidFill>
                  <a:prstClr val="black"/>
                </a:solidFill>
                <a:latin typeface="+mn-ea"/>
              </a:rPr>
              <a:t>○　本検討会は、こうしたことを踏まえ、社会福祉連携推進法人の施行に</a:t>
            </a:r>
            <a:r>
              <a:rPr lang="ja-JP" altLang="en-US" sz="1400" dirty="0">
                <a:solidFill>
                  <a:prstClr val="black"/>
                </a:solidFill>
                <a:latin typeface="+mn-ea"/>
              </a:rPr>
              <a:t>向けて</a:t>
            </a:r>
            <a:r>
              <a:rPr lang="ja-JP" altLang="en-US" sz="1400" dirty="0" smtClean="0">
                <a:solidFill>
                  <a:prstClr val="black"/>
                </a:solidFill>
                <a:latin typeface="+mn-ea"/>
              </a:rPr>
              <a:t>、業務内容やガバナンス等、その</a:t>
            </a:r>
            <a:r>
              <a:rPr lang="ja-JP" altLang="en-US" sz="1400" dirty="0">
                <a:solidFill>
                  <a:prstClr val="black"/>
                </a:solidFill>
                <a:latin typeface="+mn-ea"/>
              </a:rPr>
              <a:t>具体的な運営の在り方等に</a:t>
            </a:r>
            <a:r>
              <a:rPr lang="ja-JP" altLang="en-US" sz="1400" dirty="0" smtClean="0">
                <a:solidFill>
                  <a:prstClr val="black"/>
                </a:solidFill>
                <a:latin typeface="+mn-ea"/>
              </a:rPr>
              <a:t>ついて実務的な整理</a:t>
            </a:r>
            <a:r>
              <a:rPr lang="ja-JP" altLang="en-US" sz="1400" dirty="0">
                <a:solidFill>
                  <a:prstClr val="black"/>
                </a:solidFill>
                <a:latin typeface="+mn-ea"/>
              </a:rPr>
              <a:t>を行い</a:t>
            </a:r>
            <a:r>
              <a:rPr lang="ja-JP" altLang="en-US" sz="1400" dirty="0" smtClean="0">
                <a:solidFill>
                  <a:prstClr val="black"/>
                </a:solidFill>
                <a:latin typeface="+mn-ea"/>
              </a:rPr>
              <a:t>、分かりやすく周知</a:t>
            </a:r>
            <a:r>
              <a:rPr lang="ja-JP" altLang="en-US" sz="1400" dirty="0">
                <a:solidFill>
                  <a:prstClr val="black"/>
                </a:solidFill>
                <a:latin typeface="+mn-ea"/>
              </a:rPr>
              <a:t>を</a:t>
            </a:r>
            <a:r>
              <a:rPr lang="ja-JP" altLang="en-US" sz="1400" dirty="0" smtClean="0">
                <a:solidFill>
                  <a:prstClr val="black"/>
                </a:solidFill>
                <a:latin typeface="+mn-ea"/>
              </a:rPr>
              <a:t>図るため、令和２年</a:t>
            </a:r>
            <a:r>
              <a:rPr lang="en-US" altLang="ja-JP" sz="1400" dirty="0" smtClean="0">
                <a:solidFill>
                  <a:prstClr val="black"/>
                </a:solidFill>
                <a:latin typeface="+mn-ea"/>
              </a:rPr>
              <a:t>11</a:t>
            </a:r>
            <a:r>
              <a:rPr lang="ja-JP" altLang="en-US" sz="1400" dirty="0" smtClean="0">
                <a:solidFill>
                  <a:prstClr val="black"/>
                </a:solidFill>
                <a:latin typeface="+mn-ea"/>
              </a:rPr>
              <a:t>月に設置された。これまでの議論に基づき、本検討会では以下のとおり提言する。</a:t>
            </a:r>
            <a:endParaRPr lang="en-US" altLang="ja-JP" sz="1400" dirty="0">
              <a:solidFill>
                <a:prstClr val="black"/>
              </a:solidFill>
              <a:latin typeface="+mn-ea"/>
            </a:endParaRPr>
          </a:p>
        </p:txBody>
      </p:sp>
      <p:sp>
        <p:nvSpPr>
          <p:cNvPr id="8" name="正方形/長方形 7"/>
          <p:cNvSpPr/>
          <p:nvPr/>
        </p:nvSpPr>
        <p:spPr>
          <a:xfrm>
            <a:off x="0" y="-27384"/>
            <a:ext cx="9143999" cy="4595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39248" rtl="0" eaLnBrk="1" fontAlgn="auto" latinLnBrk="0" hangingPunct="1">
              <a:lnSpc>
                <a:spcPct val="100000"/>
              </a:lnSpc>
              <a:spcBef>
                <a:spcPts val="0"/>
              </a:spcBef>
              <a:spcAft>
                <a:spcPts val="0"/>
              </a:spcAft>
              <a:buClrTx/>
              <a:buSzTx/>
              <a:buFontTx/>
              <a:buNone/>
              <a:tabLst>
                <a:tab pos="6814939" algn="l"/>
              </a:tabLst>
              <a:defRPr/>
            </a:pPr>
            <a:r>
              <a:rPr kumimoji="0" lang="ja-JP" altLang="en-US" sz="1600" b="0" i="0" u="none" strike="noStrike" kern="1200" cap="none" spc="0" normalizeH="0" baseline="0" noProof="0" dirty="0" smtClean="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はじめに</a:t>
            </a:r>
            <a:endParaRPr kumimoji="0" lang="zh-TW" altLang="en-US" sz="16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Tree>
    <p:extLst>
      <p:ext uri="{BB962C8B-B14F-4D97-AF65-F5344CB8AC3E}">
        <p14:creationId xmlns:p14="http://schemas.microsoft.com/office/powerpoint/2010/main" val="131134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175506259"/>
              </p:ext>
            </p:extLst>
          </p:nvPr>
        </p:nvGraphicFramePr>
        <p:xfrm>
          <a:off x="107504" y="453425"/>
          <a:ext cx="8928992" cy="5785224"/>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05504">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5239112">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t>（論点）社員が経営する社会福祉事業の経営方法に関する知識の共有を図るための支援（経営支援業務）について、</a:t>
                      </a:r>
                    </a:p>
                    <a:p>
                      <a:pPr marL="361950" marR="0" lvl="0" indent="-36195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t>　　①　経営支援業務として具体的に実施可能な取組は何か。</a:t>
                      </a:r>
                    </a:p>
                    <a:p>
                      <a:pPr marL="361950" marR="0" lvl="0" indent="-36195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t>　　②　事務処理の代行は実施可能か。他の法律の適用関係はどうなっているのか。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社会福祉連携推進法人が事務処理の代行を行う際、他法令に違反しない範囲で行うことが必要となる。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会計関係の業務や人事労務管理の業務については、社会福祉法人が他者に事務処理を委託している例があるが、社会福祉連携推進法人が行う場合には、他法令に抵触しないもの（例えば、報酬等請求事務のデータの作成の代行や会計帳簿の記帳代行等）を行うことが可能とな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a:t>
                      </a:r>
                      <a:r>
                        <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租税に関する申告や書類の作成等は、税理士法に基づき、社会福祉連</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携推進法人が行うことはできない。</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a:t>
                      </a:r>
                      <a:r>
                        <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社会保険労務士法別表第１に規定された労働基準法や職業安定法等に</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基づく書類の作成や手続等は、社会保険労務士法に基づき、社会福祉連</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携推進法人が行うことはできない。</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以上を踏まえ、</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社員に対する経営ノウハウ等に関するコンサルティングの実施</a:t>
                      </a: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賃金テーブルの作成等人事・給与システムに関するコンサルティングの実施</a:t>
                      </a: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社員の財務状況の分析・助言</a:t>
                      </a: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社会福祉法人会計に関する研修の実施等適正な財務会計の構築に向けた支援</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社員の特定事務に関する事務処理の代行</a:t>
                      </a: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等を経営支援業務の例示とする。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a:t>
                      </a:r>
                      <a:r>
                        <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外国人材の受け入れに関する業務のうち、介護職種に係る技能実習の　</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監理団体については、経営支援業務として行う。</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00049"/>
                  </a:ext>
                </a:extLst>
              </a:tr>
            </a:tbl>
          </a:graphicData>
        </a:graphic>
      </p:graphicFrame>
      <p:sp>
        <p:nvSpPr>
          <p:cNvPr id="3" name="スライド番号プレースホルダー 2"/>
          <p:cNvSpPr>
            <a:spLocks noGrp="1"/>
          </p:cNvSpPr>
          <p:nvPr>
            <p:ph type="sldNum" sz="quarter" idx="12"/>
          </p:nvPr>
        </p:nvSpPr>
        <p:spPr>
          <a:xfrm>
            <a:off x="8902414" y="6607398"/>
            <a:ext cx="241586"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428809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16999" y="476672"/>
            <a:ext cx="8899653" cy="1712745"/>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058" marR="0" lvl="0" indent="-167058"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n-ea"/>
                <a:cs typeface="+mn-cs"/>
              </a:rPr>
              <a:t>○　社会福祉連携推進法人が社会福祉連携推進業務として行う「社員が経営する社会福祉事業の経営方法に関する知識の共有を図るための支援」は、</a:t>
            </a:r>
            <a:endParaRPr kumimoji="1" lang="en-US" altLang="ja-JP" sz="1292" b="0" i="0" u="none" strike="noStrike" kern="1200" cap="none" spc="0" normalizeH="0" baseline="0" noProof="0" dirty="0">
              <a:ln>
                <a:noFill/>
              </a:ln>
              <a:solidFill>
                <a:prstClr val="black"/>
              </a:solidFill>
              <a:effectLst/>
              <a:uLnTx/>
              <a:uFillTx/>
              <a:latin typeface="+mn-ea"/>
              <a:cs typeface="+mn-cs"/>
            </a:endParaRPr>
          </a:p>
          <a:p>
            <a:pPr marL="167058" marR="0" lvl="0" indent="-167058" algn="l"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srgbClr val="FF0000"/>
                </a:solidFill>
                <a:effectLst/>
                <a:uLnTx/>
                <a:uFillTx/>
                <a:latin typeface="+mn-ea"/>
                <a:cs typeface="+mn-cs"/>
              </a:rPr>
              <a:t>　</a:t>
            </a:r>
            <a:r>
              <a:rPr kumimoji="1" lang="ja-JP" altLang="en-US" sz="1292" b="1" i="0" u="sng" strike="noStrike" kern="1200" cap="none" spc="0" normalizeH="0" baseline="0" noProof="0" dirty="0" smtClean="0">
                <a:ln>
                  <a:noFill/>
                </a:ln>
                <a:solidFill>
                  <a:srgbClr val="FF0000"/>
                </a:solidFill>
                <a:effectLst/>
                <a:uLnTx/>
                <a:uFillTx/>
                <a:latin typeface="+mn-ea"/>
                <a:cs typeface="+mn-cs"/>
              </a:rPr>
              <a:t>・　社員</a:t>
            </a:r>
            <a:r>
              <a:rPr kumimoji="1" lang="ja-JP" altLang="en-US" sz="1292" b="1" i="0" u="sng" strike="noStrike" kern="1200" cap="none" spc="0" normalizeH="0" baseline="0" noProof="0" dirty="0">
                <a:ln>
                  <a:noFill/>
                </a:ln>
                <a:solidFill>
                  <a:srgbClr val="FF0000"/>
                </a:solidFill>
                <a:effectLst/>
                <a:uLnTx/>
                <a:uFillTx/>
                <a:latin typeface="+mn-ea"/>
                <a:cs typeface="+mn-cs"/>
              </a:rPr>
              <a:t>に対する経営ノウハウ等に関するコンサルティングの実施</a:t>
            </a:r>
          </a:p>
          <a:p>
            <a:pPr marL="167058" marR="0" lvl="0" indent="-167058" algn="l"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srgbClr val="FF0000"/>
                </a:solidFill>
                <a:effectLst/>
                <a:uLnTx/>
                <a:uFillTx/>
                <a:latin typeface="+mn-ea"/>
                <a:cs typeface="+mn-cs"/>
              </a:rPr>
              <a:t>　</a:t>
            </a:r>
            <a:r>
              <a:rPr kumimoji="1" lang="ja-JP" altLang="en-US" sz="1292" b="1" i="0" u="sng" strike="noStrike" kern="1200" cap="none" spc="0" normalizeH="0" baseline="0" noProof="0" dirty="0" smtClean="0">
                <a:ln>
                  <a:noFill/>
                </a:ln>
                <a:solidFill>
                  <a:srgbClr val="FF0000"/>
                </a:solidFill>
                <a:effectLst/>
                <a:uLnTx/>
                <a:uFillTx/>
                <a:latin typeface="+mn-ea"/>
                <a:cs typeface="+mn-cs"/>
              </a:rPr>
              <a:t>・　賃金</a:t>
            </a:r>
            <a:r>
              <a:rPr kumimoji="1" lang="ja-JP" altLang="en-US" sz="1292" b="1" i="0" u="sng" strike="noStrike" kern="1200" cap="none" spc="0" normalizeH="0" baseline="0" noProof="0" dirty="0">
                <a:ln>
                  <a:noFill/>
                </a:ln>
                <a:solidFill>
                  <a:srgbClr val="FF0000"/>
                </a:solidFill>
                <a:effectLst/>
                <a:uLnTx/>
                <a:uFillTx/>
                <a:latin typeface="+mn-ea"/>
                <a:cs typeface="+mn-cs"/>
              </a:rPr>
              <a:t>テーブルの作成等人事・給与システムに関するコンサルティングの実施</a:t>
            </a:r>
          </a:p>
          <a:p>
            <a:pPr marL="167058" marR="0" lvl="0" indent="-167058" algn="l"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srgbClr val="FF0000"/>
                </a:solidFill>
                <a:effectLst/>
                <a:uLnTx/>
                <a:uFillTx/>
                <a:latin typeface="+mn-ea"/>
                <a:cs typeface="+mn-cs"/>
              </a:rPr>
              <a:t>　</a:t>
            </a:r>
            <a:r>
              <a:rPr kumimoji="1" lang="ja-JP" altLang="en-US" sz="1292" b="1" i="0" u="sng" strike="noStrike" kern="1200" cap="none" spc="0" normalizeH="0" baseline="0" noProof="0" dirty="0" smtClean="0">
                <a:ln>
                  <a:noFill/>
                </a:ln>
                <a:solidFill>
                  <a:srgbClr val="FF0000"/>
                </a:solidFill>
                <a:effectLst/>
                <a:uLnTx/>
                <a:uFillTx/>
                <a:latin typeface="+mn-ea"/>
                <a:cs typeface="+mn-cs"/>
              </a:rPr>
              <a:t>・　社員</a:t>
            </a:r>
            <a:r>
              <a:rPr kumimoji="1" lang="ja-JP" altLang="en-US" sz="1292" b="1" i="0" u="sng" strike="noStrike" kern="1200" cap="none" spc="0" normalizeH="0" baseline="0" noProof="0" dirty="0">
                <a:ln>
                  <a:noFill/>
                </a:ln>
                <a:solidFill>
                  <a:srgbClr val="FF0000"/>
                </a:solidFill>
                <a:effectLst/>
                <a:uLnTx/>
                <a:uFillTx/>
                <a:latin typeface="+mn-ea"/>
                <a:cs typeface="+mn-cs"/>
              </a:rPr>
              <a:t>の財務状況の分析・助言</a:t>
            </a:r>
          </a:p>
          <a:p>
            <a:pPr marL="167058" marR="0" lvl="0" indent="-167058" algn="l"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srgbClr val="FF0000"/>
                </a:solidFill>
                <a:effectLst/>
                <a:uLnTx/>
                <a:uFillTx/>
                <a:latin typeface="+mn-ea"/>
                <a:cs typeface="+mn-cs"/>
              </a:rPr>
              <a:t>　</a:t>
            </a:r>
            <a:r>
              <a:rPr kumimoji="1" lang="ja-JP" altLang="en-US" sz="1292" b="1" i="0" u="sng" strike="noStrike" kern="1200" cap="none" spc="0" normalizeH="0" baseline="0" noProof="0" dirty="0" smtClean="0">
                <a:ln>
                  <a:noFill/>
                </a:ln>
                <a:solidFill>
                  <a:srgbClr val="FF0000"/>
                </a:solidFill>
                <a:effectLst/>
                <a:uLnTx/>
                <a:uFillTx/>
                <a:latin typeface="+mn-ea"/>
                <a:cs typeface="+mn-cs"/>
              </a:rPr>
              <a:t>・　社会</a:t>
            </a:r>
            <a:r>
              <a:rPr kumimoji="1" lang="ja-JP" altLang="en-US" sz="1292" b="1" i="0" u="sng" strike="noStrike" kern="1200" cap="none" spc="0" normalizeH="0" baseline="0" noProof="0" dirty="0">
                <a:ln>
                  <a:noFill/>
                </a:ln>
                <a:solidFill>
                  <a:srgbClr val="FF0000"/>
                </a:solidFill>
                <a:effectLst/>
                <a:uLnTx/>
                <a:uFillTx/>
                <a:latin typeface="+mn-ea"/>
                <a:cs typeface="+mn-cs"/>
              </a:rPr>
              <a:t>福祉法人会計に関する研修の実施等適正な財務会計の構築に向けた支援</a:t>
            </a:r>
          </a:p>
          <a:p>
            <a:pPr marL="167058" marR="0" lvl="0" indent="-167058" algn="l"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srgbClr val="FF0000"/>
                </a:solidFill>
                <a:effectLst/>
                <a:uLnTx/>
                <a:uFillTx/>
                <a:latin typeface="+mn-ea"/>
                <a:cs typeface="+mn-cs"/>
              </a:rPr>
              <a:t>　</a:t>
            </a:r>
            <a:r>
              <a:rPr kumimoji="1" lang="ja-JP" altLang="en-US" sz="1292" b="1" i="0" u="sng" strike="noStrike" kern="1200" cap="none" spc="0" normalizeH="0" baseline="0" noProof="0" dirty="0" smtClean="0">
                <a:ln>
                  <a:noFill/>
                </a:ln>
                <a:solidFill>
                  <a:srgbClr val="FF0000"/>
                </a:solidFill>
                <a:effectLst/>
                <a:uLnTx/>
                <a:uFillTx/>
                <a:latin typeface="+mn-ea"/>
                <a:cs typeface="+mn-cs"/>
              </a:rPr>
              <a:t>・　社員</a:t>
            </a:r>
            <a:r>
              <a:rPr kumimoji="1" lang="ja-JP" altLang="en-US" sz="1292" b="1" i="0" u="sng" strike="noStrike" kern="1200" cap="none" spc="0" normalizeH="0" baseline="0" noProof="0" dirty="0">
                <a:ln>
                  <a:noFill/>
                </a:ln>
                <a:solidFill>
                  <a:srgbClr val="FF0000"/>
                </a:solidFill>
                <a:effectLst/>
                <a:uLnTx/>
                <a:uFillTx/>
                <a:latin typeface="+mn-ea"/>
                <a:cs typeface="+mn-cs"/>
              </a:rPr>
              <a:t>の特定事務に関する事務処理</a:t>
            </a:r>
            <a:r>
              <a:rPr kumimoji="1" lang="ja-JP" altLang="en-US" sz="1292" b="1" i="0" u="sng" strike="noStrike" kern="1200" cap="none" spc="0" normalizeH="0" baseline="0" noProof="0" dirty="0" smtClean="0">
                <a:ln>
                  <a:noFill/>
                </a:ln>
                <a:solidFill>
                  <a:srgbClr val="FF0000"/>
                </a:solidFill>
                <a:effectLst/>
                <a:uLnTx/>
                <a:uFillTx/>
                <a:latin typeface="+mn-ea"/>
                <a:cs typeface="+mn-cs"/>
              </a:rPr>
              <a:t>の代行</a:t>
            </a:r>
            <a:endParaRPr kumimoji="1" lang="en-US" altLang="ja-JP" sz="1292" b="1" i="0" u="sng" strike="noStrike" kern="1200" cap="none" spc="0" normalizeH="0" baseline="0" noProof="0" dirty="0" smtClean="0">
              <a:ln>
                <a:noFill/>
              </a:ln>
              <a:solidFill>
                <a:srgbClr val="FF0000"/>
              </a:solidFill>
              <a:effectLst/>
              <a:uLnTx/>
              <a:uFillTx/>
              <a:latin typeface="+mn-ea"/>
              <a:cs typeface="+mn-cs"/>
            </a:endParaRPr>
          </a:p>
          <a:p>
            <a:pPr marL="167058" marR="0" lvl="0" indent="-167058"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smtClean="0">
                <a:ln>
                  <a:noFill/>
                </a:ln>
                <a:solidFill>
                  <a:prstClr val="black"/>
                </a:solidFill>
                <a:effectLst/>
                <a:uLnTx/>
                <a:uFillTx/>
                <a:latin typeface="+mn-ea"/>
                <a:cs typeface="+mn-cs"/>
              </a:rPr>
              <a:t>　等の業務が該当する。</a:t>
            </a:r>
            <a:endParaRPr kumimoji="1" lang="ja-JP" altLang="en-US" sz="1292" b="0" i="0" u="none" strike="noStrike" kern="1200" cap="none" spc="0" normalizeH="0" baseline="0" noProof="0" dirty="0">
              <a:ln>
                <a:noFill/>
              </a:ln>
              <a:solidFill>
                <a:prstClr val="black"/>
              </a:solidFill>
              <a:effectLst/>
              <a:uLnTx/>
              <a:uFillTx/>
              <a:latin typeface="+mn-ea"/>
              <a:cs typeface="+mn-cs"/>
            </a:endParaRPr>
          </a:p>
        </p:txBody>
      </p:sp>
      <p:sp>
        <p:nvSpPr>
          <p:cNvPr id="27" name="角丸四角形 26"/>
          <p:cNvSpPr/>
          <p:nvPr/>
        </p:nvSpPr>
        <p:spPr>
          <a:xfrm>
            <a:off x="245591" y="4433590"/>
            <a:ext cx="7926809" cy="1443682"/>
          </a:xfrm>
          <a:prstGeom prst="roundRect">
            <a:avLst>
              <a:gd name="adj" fmla="val 25348"/>
            </a:avLst>
          </a:prstGeom>
          <a:solidFill>
            <a:srgbClr val="E3EBF5"/>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2" name="正方形/長方形 71"/>
          <p:cNvSpPr/>
          <p:nvPr/>
        </p:nvSpPr>
        <p:spPr>
          <a:xfrm>
            <a:off x="151817" y="2547538"/>
            <a:ext cx="5539389" cy="730513"/>
          </a:xfrm>
          <a:prstGeom prst="rect">
            <a:avLst/>
          </a:prstGeom>
          <a:solidFill>
            <a:schemeClr val="accent1"/>
          </a:solidFill>
          <a:ln w="25400">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marL="0" marR="0" lvl="0" indent="0" algn="ctr" defTabSz="889345"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社会福祉連携推進</a:t>
            </a:r>
            <a:r>
              <a:rPr kumimoji="1" lang="ja-JP" altLang="en-US" sz="16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法人</a:t>
            </a:r>
            <a:endPar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p:cNvSpPr txBox="1"/>
          <p:nvPr/>
        </p:nvSpPr>
        <p:spPr>
          <a:xfrm>
            <a:off x="7563869" y="2766520"/>
            <a:ext cx="1262143" cy="504155"/>
          </a:xfrm>
          <a:prstGeom prst="rect">
            <a:avLst/>
          </a:prstGeom>
          <a:solidFill>
            <a:schemeClr val="bg1"/>
          </a:solidFill>
          <a:ln w="12700">
            <a:solidFill>
              <a:schemeClr val="tx1"/>
            </a:solidFill>
            <a:prstDash val="solid"/>
          </a:ln>
        </p:spPr>
        <p:txBody>
          <a:bodyPr wrap="square" lIns="33231" tIns="44538" rIns="89063" bIns="44538" rtlCol="0" anchor="ctr">
            <a:noAutofit/>
          </a:bodyPr>
          <a:lstStyle/>
          <a:p>
            <a:pPr marL="0" marR="0" lvl="0" indent="0" algn="ctr" defTabSz="889345"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財務会計の</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45"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専門家</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6" name="直線矢印コネクタ 75"/>
          <p:cNvCxnSpPr/>
          <p:nvPr/>
        </p:nvCxnSpPr>
        <p:spPr>
          <a:xfrm>
            <a:off x="5691206" y="3052134"/>
            <a:ext cx="1852906"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a:xfrm>
            <a:off x="5782391" y="2592226"/>
            <a:ext cx="1761721" cy="4047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社員に対する</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コンサルティング依頼</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正方形/長方形 27"/>
          <p:cNvSpPr/>
          <p:nvPr/>
        </p:nvSpPr>
        <p:spPr>
          <a:xfrm>
            <a:off x="1015000" y="5227245"/>
            <a:ext cx="1612784" cy="513764"/>
          </a:xfrm>
          <a:prstGeom prst="rect">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marL="0" marR="0" lvl="0" indent="0" algn="ctr" defTabSz="889345"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社会福祉</a:t>
            </a:r>
            <a:r>
              <a:rPr kumimoji="1" lang="ja-JP" altLang="en-US" sz="1015"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法人</a:t>
            </a:r>
            <a:r>
              <a:rPr kumimoji="1" lang="en-US" altLang="ja-JP" sz="1015"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2681535" y="5226566"/>
            <a:ext cx="1602433" cy="513764"/>
          </a:xfrm>
          <a:prstGeom prst="rect">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marL="0" marR="0" lvl="0" indent="0" algn="ctr" defTabSz="889345"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社会福祉</a:t>
            </a:r>
            <a:r>
              <a:rPr kumimoji="1" lang="ja-JP" altLang="en-US" sz="1015"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法人</a:t>
            </a:r>
            <a:r>
              <a:rPr kumimoji="1" lang="en-US" altLang="ja-JP" sz="1015"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4337719" y="5223670"/>
            <a:ext cx="1602433" cy="513764"/>
          </a:xfrm>
          <a:prstGeom prst="rect">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marL="0" marR="0" lvl="0" indent="0" algn="ctr" defTabSz="889345"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社会福祉</a:t>
            </a:r>
            <a:r>
              <a:rPr kumimoji="1" lang="ja-JP" altLang="en-US" sz="1015"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法人</a:t>
            </a:r>
            <a:r>
              <a:rPr kumimoji="1" lang="en-US" altLang="ja-JP" sz="1015"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5995296" y="5233349"/>
            <a:ext cx="1602433" cy="513764"/>
          </a:xfrm>
          <a:prstGeom prst="rect">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marL="0" marR="0" lvl="0" indent="0" algn="ctr" defTabSz="889345"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社会福祉</a:t>
            </a:r>
            <a:r>
              <a:rPr kumimoji="1" lang="ja-JP" altLang="en-US" sz="1015"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法人</a:t>
            </a:r>
            <a:r>
              <a:rPr kumimoji="1" lang="en-US" altLang="ja-JP" sz="1015"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D</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245591" y="4477922"/>
            <a:ext cx="97447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（社員）</a:t>
            </a:r>
          </a:p>
        </p:txBody>
      </p:sp>
      <p:sp>
        <p:nvSpPr>
          <p:cNvPr id="52" name="正方形/長方形 51"/>
          <p:cNvSpPr/>
          <p:nvPr/>
        </p:nvSpPr>
        <p:spPr>
          <a:xfrm>
            <a:off x="8676456" y="3708117"/>
            <a:ext cx="340863" cy="1449075"/>
          </a:xfrm>
          <a:prstGeom prst="rect">
            <a:avLst/>
          </a:prstGeom>
          <a:noFill/>
        </p:spPr>
        <p:txBody>
          <a:bodyPr vert="eaVert"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財務状況の分析・助言</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96" name="図 9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411062" y="3540743"/>
            <a:ext cx="564923" cy="564923"/>
          </a:xfrm>
          <a:prstGeom prst="rect">
            <a:avLst/>
          </a:prstGeom>
        </p:spPr>
      </p:pic>
      <p:cxnSp>
        <p:nvCxnSpPr>
          <p:cNvPr id="60" name="カギ線コネクタ 59"/>
          <p:cNvCxnSpPr>
            <a:endCxn id="34" idx="0"/>
          </p:cNvCxnSpPr>
          <p:nvPr/>
        </p:nvCxnSpPr>
        <p:spPr>
          <a:xfrm rot="16200000" flipH="1">
            <a:off x="4042724" y="4127457"/>
            <a:ext cx="1929261" cy="263164"/>
          </a:xfrm>
          <a:prstGeom prst="bentConnector3">
            <a:avLst>
              <a:gd name="adj1" fmla="val 26853"/>
            </a:avLst>
          </a:prstGeom>
          <a:ln w="57150">
            <a:solidFill>
              <a:srgbClr val="FF9999"/>
            </a:solidFill>
            <a:tailEnd type="triangle"/>
          </a:ln>
        </p:spPr>
        <p:style>
          <a:lnRef idx="1">
            <a:schemeClr val="accent1"/>
          </a:lnRef>
          <a:fillRef idx="0">
            <a:schemeClr val="accent1"/>
          </a:fillRef>
          <a:effectRef idx="0">
            <a:schemeClr val="accent1"/>
          </a:effectRef>
          <a:fontRef idx="minor">
            <a:schemeClr val="tx1"/>
          </a:fontRef>
        </p:style>
      </p:cxnSp>
      <p:cxnSp>
        <p:nvCxnSpPr>
          <p:cNvPr id="62" name="カギ線コネクタ 61"/>
          <p:cNvCxnSpPr>
            <a:endCxn id="35" idx="3"/>
          </p:cNvCxnSpPr>
          <p:nvPr/>
        </p:nvCxnSpPr>
        <p:spPr>
          <a:xfrm rot="5400000">
            <a:off x="6895580" y="3972823"/>
            <a:ext cx="2219557" cy="815258"/>
          </a:xfrm>
          <a:prstGeom prst="bentConnector2">
            <a:avLst/>
          </a:prstGeom>
          <a:ln w="57150">
            <a:solidFill>
              <a:srgbClr val="FF9999"/>
            </a:solidFill>
            <a:tailEnd type="triangle"/>
          </a:ln>
        </p:spPr>
        <p:style>
          <a:lnRef idx="1">
            <a:schemeClr val="accent1"/>
          </a:lnRef>
          <a:fillRef idx="0">
            <a:schemeClr val="accent1"/>
          </a:fillRef>
          <a:effectRef idx="0">
            <a:schemeClr val="accent1"/>
          </a:effectRef>
          <a:fontRef idx="minor">
            <a:schemeClr val="tx1"/>
          </a:fontRef>
        </p:style>
      </p:cxnSp>
      <p:sp>
        <p:nvSpPr>
          <p:cNvPr id="99" name="正方形/長方形 98"/>
          <p:cNvSpPr/>
          <p:nvPr/>
        </p:nvSpPr>
        <p:spPr>
          <a:xfrm>
            <a:off x="4611020" y="3500983"/>
            <a:ext cx="2221245" cy="2485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社員のノウハウを踏まえた助言</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四角形吹き出し 49"/>
          <p:cNvSpPr/>
          <p:nvPr/>
        </p:nvSpPr>
        <p:spPr>
          <a:xfrm>
            <a:off x="5191991" y="3863918"/>
            <a:ext cx="1549848" cy="657273"/>
          </a:xfrm>
          <a:prstGeom prst="wedgeRectCallout">
            <a:avLst>
              <a:gd name="adj1" fmla="val -45963"/>
              <a:gd name="adj2" fmla="val 169509"/>
            </a:avLst>
          </a:prstGeom>
          <a:pattFill prst="pct50">
            <a:fgClr>
              <a:srgbClr val="FFD961"/>
            </a:fgClr>
            <a:bgClr>
              <a:schemeClr val="bg1"/>
            </a:bgClr>
          </a:patt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166154" tIns="166154" rIns="166154" bIns="166154" rtlCol="0" anchor="ctr"/>
          <a:lstStyle/>
          <a:p>
            <a:pPr marL="158265" marR="0" lvl="0" indent="-158265" algn="l" defTabSz="889345" rtl="0" eaLnBrk="1" fontAlgn="auto" latinLnBrk="0" hangingPunct="1">
              <a:lnSpc>
                <a:spcPct val="100000"/>
              </a:lnSpc>
              <a:spcBef>
                <a:spcPts val="554"/>
              </a:spcBef>
              <a:spcAft>
                <a:spcPts val="0"/>
              </a:spcAft>
              <a:buClrTx/>
              <a:buSzTx/>
              <a:buFont typeface="Wingdings" panose="05000000000000000000" pitchFamily="2" charset="2"/>
              <a:buChar char="Ø"/>
              <a:tabLst/>
              <a:defRPr/>
            </a:pP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新たに施設の建設を考えているが、新規開設の</a:t>
            </a:r>
            <a:r>
              <a:rPr kumimoji="1" lang="ja-JP" altLang="en-US" sz="969"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ノウハウがない。</a:t>
            </a:r>
            <a:endPar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カギ線コネクタ 3"/>
          <p:cNvCxnSpPr>
            <a:endCxn id="34" idx="2"/>
          </p:cNvCxnSpPr>
          <p:nvPr/>
        </p:nvCxnSpPr>
        <p:spPr>
          <a:xfrm rot="10800000" flipV="1">
            <a:off x="5138936" y="3302518"/>
            <a:ext cx="3500402" cy="2434916"/>
          </a:xfrm>
          <a:prstGeom prst="bentConnector4">
            <a:avLst>
              <a:gd name="adj1" fmla="val 1075"/>
              <a:gd name="adj2" fmla="val 109388"/>
            </a:avLst>
          </a:prstGeom>
          <a:ln w="57150">
            <a:solidFill>
              <a:srgbClr val="FF9999"/>
            </a:solidFill>
            <a:tailEnd type="triangle"/>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3667" y="2594681"/>
            <a:ext cx="532611" cy="469393"/>
          </a:xfrm>
          <a:prstGeom prst="rect">
            <a:avLst/>
          </a:prstGeom>
        </p:spPr>
      </p:pic>
      <p:sp>
        <p:nvSpPr>
          <p:cNvPr id="36" name="四角形吹き出し 35"/>
          <p:cNvSpPr/>
          <p:nvPr/>
        </p:nvSpPr>
        <p:spPr>
          <a:xfrm>
            <a:off x="7045460" y="4434077"/>
            <a:ext cx="1252558" cy="715127"/>
          </a:xfrm>
          <a:prstGeom prst="wedgeRectCallout">
            <a:avLst>
              <a:gd name="adj1" fmla="val -32670"/>
              <a:gd name="adj2" fmla="val 75567"/>
            </a:avLst>
          </a:prstGeom>
          <a:pattFill prst="pct50">
            <a:fgClr>
              <a:srgbClr val="FFD961"/>
            </a:fgClr>
            <a:bgClr>
              <a:schemeClr val="bg1"/>
            </a:bgClr>
          </a:patt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lIns="166154" tIns="166154" rIns="166154" bIns="166154" rtlCol="0" anchor="t"/>
          <a:lstStyle/>
          <a:p>
            <a:pPr marL="158265" marR="0" lvl="0" indent="-158265" algn="l" defTabSz="889345" rtl="0" eaLnBrk="1" fontAlgn="auto" latinLnBrk="0" hangingPunct="1">
              <a:lnSpc>
                <a:spcPct val="100000"/>
              </a:lnSpc>
              <a:spcBef>
                <a:spcPts val="554"/>
              </a:spcBef>
              <a:spcAft>
                <a:spcPts val="0"/>
              </a:spcAft>
              <a:buClrTx/>
              <a:buSzTx/>
              <a:buFont typeface="Wingdings" panose="05000000000000000000" pitchFamily="2" charset="2"/>
              <a:buChar char="Ø"/>
              <a:tabLst/>
              <a:defRPr/>
            </a:pP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小規模なため</a:t>
            </a:r>
            <a:r>
              <a:rPr kumimoji="1" lang="ja-JP" altLang="en-US" sz="969"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、事務</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処理</a:t>
            </a:r>
            <a:r>
              <a:rPr kumimoji="1" lang="ja-JP" altLang="en-US" sz="969"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体制を効率化したい。</a:t>
            </a:r>
            <a:endPar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図 1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316336" y="4899973"/>
            <a:ext cx="498462" cy="498462"/>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0914" y="4873817"/>
            <a:ext cx="481854" cy="436877"/>
          </a:xfrm>
          <a:prstGeom prst="rect">
            <a:avLst/>
          </a:prstGeom>
        </p:spPr>
      </p:pic>
      <p:sp>
        <p:nvSpPr>
          <p:cNvPr id="33" name="フレーム 32"/>
          <p:cNvSpPr/>
          <p:nvPr/>
        </p:nvSpPr>
        <p:spPr>
          <a:xfrm>
            <a:off x="52114" y="6131046"/>
            <a:ext cx="8964538" cy="394298"/>
          </a:xfrm>
          <a:prstGeom prst="frame">
            <a:avLst/>
          </a:prstGeom>
          <a:solidFill>
            <a:schemeClr val="tx2">
              <a:lumMod val="60000"/>
              <a:lumOff val="40000"/>
            </a:schemeClr>
          </a:solidFill>
          <a:ln>
            <a:solidFill>
              <a:schemeClr val="tx2">
                <a:lumMod val="60000"/>
                <a:lumOff val="40000"/>
              </a:schemeClr>
            </a:solidFill>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rgbClr val="0070C0"/>
                </a:solidFill>
                <a:effectLst/>
                <a:uLnTx/>
                <a:uFillTx/>
                <a:latin typeface="HGS創英角ﾎﾟｯﾌﾟ体" panose="040B0A00000000000000" pitchFamily="50" charset="-128"/>
                <a:ea typeface="HGS創英角ﾎﾟｯﾌﾟ体" panose="040B0A00000000000000" pitchFamily="50" charset="-128"/>
                <a:cs typeface="+mn-cs"/>
              </a:rPr>
              <a:t>福祉サービス事業者の経営の安定確保が期待</a:t>
            </a:r>
          </a:p>
        </p:txBody>
      </p:sp>
      <p:sp>
        <p:nvSpPr>
          <p:cNvPr id="37" name="スライド番号プレースホルダー 2"/>
          <p:cNvSpPr>
            <a:spLocks noGrp="1"/>
          </p:cNvSpPr>
          <p:nvPr>
            <p:ph type="sldNum" sz="quarter" idx="12"/>
          </p:nvPr>
        </p:nvSpPr>
        <p:spPr>
          <a:xfrm>
            <a:off x="8748464" y="6525344"/>
            <a:ext cx="337768"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下矢印 43"/>
          <p:cNvSpPr/>
          <p:nvPr/>
        </p:nvSpPr>
        <p:spPr>
          <a:xfrm>
            <a:off x="997766" y="3356992"/>
            <a:ext cx="287349" cy="981671"/>
          </a:xfrm>
          <a:prstGeom prst="downArrow">
            <a:avLst/>
          </a:prstGeom>
          <a:no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下矢印 44"/>
          <p:cNvSpPr/>
          <p:nvPr/>
        </p:nvSpPr>
        <p:spPr>
          <a:xfrm rot="10800000">
            <a:off x="1294650" y="3356992"/>
            <a:ext cx="287349" cy="981671"/>
          </a:xfrm>
          <a:prstGeom prst="downArrow">
            <a:avLst/>
          </a:prstGeom>
          <a:no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6" name="正方形/長方形 45"/>
          <p:cNvSpPr/>
          <p:nvPr/>
        </p:nvSpPr>
        <p:spPr>
          <a:xfrm>
            <a:off x="1474829" y="3593912"/>
            <a:ext cx="79291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各社員から</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事務処理</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代行の</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委託料</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正方形/長方形 46"/>
          <p:cNvSpPr/>
          <p:nvPr/>
        </p:nvSpPr>
        <p:spPr>
          <a:xfrm>
            <a:off x="196550" y="3663162"/>
            <a:ext cx="1001509" cy="5078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各社員の</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事務処理を</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代行</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楕円 50"/>
          <p:cNvSpPr/>
          <p:nvPr/>
        </p:nvSpPr>
        <p:spPr>
          <a:xfrm>
            <a:off x="981778" y="4675500"/>
            <a:ext cx="1658157" cy="552450"/>
          </a:xfrm>
          <a:prstGeom prst="ellipse">
            <a:avLst/>
          </a:prstGeom>
          <a:gradFill>
            <a:gsLst>
              <a:gs pos="0">
                <a:schemeClr val="accent1">
                  <a:lumMod val="5000"/>
                  <a:lumOff val="95000"/>
                </a:schemeClr>
              </a:gs>
              <a:gs pos="100000">
                <a:schemeClr val="bg1">
                  <a:lumMod val="85000"/>
                </a:schemeClr>
              </a:gs>
            </a:gsLst>
            <a:lin ang="5400000" scaled="1"/>
          </a:gra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8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等を活用</a:t>
            </a:r>
            <a:r>
              <a:rPr kumimoji="1" lang="ja-JP" altLang="en-US" sz="88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した</a:t>
            </a:r>
            <a:endParaRPr kumimoji="1" lang="en-US" altLang="ja-JP" sz="88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8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先駆的</a:t>
            </a:r>
            <a:r>
              <a:rPr kumimoji="1" lang="ja-JP" altLang="en-US" sz="8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な経営ノウハウ</a:t>
            </a:r>
            <a:endParaRPr kumimoji="1" lang="en-US" altLang="ja-JP" sz="88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4" name="楕円 53"/>
          <p:cNvSpPr/>
          <p:nvPr/>
        </p:nvSpPr>
        <p:spPr>
          <a:xfrm>
            <a:off x="2700909" y="4660766"/>
            <a:ext cx="1615427" cy="552450"/>
          </a:xfrm>
          <a:prstGeom prst="ellipse">
            <a:avLst/>
          </a:prstGeom>
          <a:gradFill>
            <a:gsLst>
              <a:gs pos="0">
                <a:schemeClr val="accent1">
                  <a:lumMod val="5000"/>
                  <a:lumOff val="95000"/>
                </a:schemeClr>
              </a:gs>
              <a:gs pos="100000">
                <a:schemeClr val="bg1">
                  <a:lumMod val="85000"/>
                </a:schemeClr>
              </a:gs>
            </a:gsLst>
            <a:lin ang="5400000" scaled="1"/>
          </a:gra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新規施設の</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開設ノウハウ</a:t>
            </a: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8" name="グループ化 37"/>
          <p:cNvGrpSpPr/>
          <p:nvPr/>
        </p:nvGrpSpPr>
        <p:grpSpPr>
          <a:xfrm>
            <a:off x="0" y="-27384"/>
            <a:ext cx="9144000" cy="366361"/>
            <a:chOff x="0" y="-27384"/>
            <a:chExt cx="9144000" cy="366361"/>
          </a:xfrm>
        </p:grpSpPr>
        <p:sp>
          <p:nvSpPr>
            <p:cNvPr id="39" name="正方形/長方形 38"/>
            <p:cNvSpPr/>
            <p:nvPr/>
          </p:nvSpPr>
          <p:spPr>
            <a:xfrm>
              <a:off x="12046" y="-27384"/>
              <a:ext cx="9112906" cy="349149"/>
            </a:xfrm>
            <a:prstGeom prst="rect">
              <a:avLst/>
            </a:prstGeom>
            <a:no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algn="ct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（参考）　経営</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支援業務の</a:t>
              </a: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イメージ</a:t>
              </a:r>
              <a:endParaRPr lang="ja-JP" altLang="en-US" sz="1662"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40" name="正方形/長方形 39"/>
            <p:cNvSpPr/>
            <p:nvPr/>
          </p:nvSpPr>
          <p:spPr>
            <a:xfrm>
              <a:off x="0" y="293258"/>
              <a:ext cx="9144000" cy="45719"/>
            </a:xfrm>
            <a:prstGeom prst="rect">
              <a:avLst/>
            </a:prstGeom>
            <a:solidFill>
              <a:srgbClr val="0070C0"/>
            </a:solid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sp>
        <p:nvSpPr>
          <p:cNvPr id="88" name="上下矢印 5"/>
          <p:cNvSpPr/>
          <p:nvPr/>
        </p:nvSpPr>
        <p:spPr>
          <a:xfrm>
            <a:off x="2367914" y="3302518"/>
            <a:ext cx="597137" cy="1747270"/>
          </a:xfrm>
          <a:custGeom>
            <a:avLst/>
            <a:gdLst>
              <a:gd name="connsiteX0" fmla="*/ 0 w 751148"/>
              <a:gd name="connsiteY0" fmla="*/ 234899 h 863400"/>
              <a:gd name="connsiteX1" fmla="*/ 375574 w 751148"/>
              <a:gd name="connsiteY1" fmla="*/ 0 h 863400"/>
              <a:gd name="connsiteX2" fmla="*/ 751148 w 751148"/>
              <a:gd name="connsiteY2" fmla="*/ 234899 h 863400"/>
              <a:gd name="connsiteX3" fmla="*/ 554569 w 751148"/>
              <a:gd name="connsiteY3" fmla="*/ 234899 h 863400"/>
              <a:gd name="connsiteX4" fmla="*/ 554569 w 751148"/>
              <a:gd name="connsiteY4" fmla="*/ 628501 h 863400"/>
              <a:gd name="connsiteX5" fmla="*/ 751148 w 751148"/>
              <a:gd name="connsiteY5" fmla="*/ 628501 h 863400"/>
              <a:gd name="connsiteX6" fmla="*/ 375574 w 751148"/>
              <a:gd name="connsiteY6" fmla="*/ 863400 h 863400"/>
              <a:gd name="connsiteX7" fmla="*/ 0 w 751148"/>
              <a:gd name="connsiteY7" fmla="*/ 628501 h 863400"/>
              <a:gd name="connsiteX8" fmla="*/ 196579 w 751148"/>
              <a:gd name="connsiteY8" fmla="*/ 628501 h 863400"/>
              <a:gd name="connsiteX9" fmla="*/ 196579 w 751148"/>
              <a:gd name="connsiteY9" fmla="*/ 234899 h 863400"/>
              <a:gd name="connsiteX10" fmla="*/ 0 w 751148"/>
              <a:gd name="connsiteY10" fmla="*/ 234899 h 863400"/>
              <a:gd name="connsiteX0" fmla="*/ 0 w 751148"/>
              <a:gd name="connsiteY0" fmla="*/ 190937 h 819438"/>
              <a:gd name="connsiteX1" fmla="*/ 384367 w 751148"/>
              <a:gd name="connsiteY1" fmla="*/ 0 h 819438"/>
              <a:gd name="connsiteX2" fmla="*/ 751148 w 751148"/>
              <a:gd name="connsiteY2" fmla="*/ 190937 h 819438"/>
              <a:gd name="connsiteX3" fmla="*/ 554569 w 751148"/>
              <a:gd name="connsiteY3" fmla="*/ 190937 h 819438"/>
              <a:gd name="connsiteX4" fmla="*/ 554569 w 751148"/>
              <a:gd name="connsiteY4" fmla="*/ 584539 h 819438"/>
              <a:gd name="connsiteX5" fmla="*/ 751148 w 751148"/>
              <a:gd name="connsiteY5" fmla="*/ 584539 h 819438"/>
              <a:gd name="connsiteX6" fmla="*/ 375574 w 751148"/>
              <a:gd name="connsiteY6" fmla="*/ 819438 h 819438"/>
              <a:gd name="connsiteX7" fmla="*/ 0 w 751148"/>
              <a:gd name="connsiteY7" fmla="*/ 584539 h 819438"/>
              <a:gd name="connsiteX8" fmla="*/ 196579 w 751148"/>
              <a:gd name="connsiteY8" fmla="*/ 584539 h 819438"/>
              <a:gd name="connsiteX9" fmla="*/ 196579 w 751148"/>
              <a:gd name="connsiteY9" fmla="*/ 190937 h 819438"/>
              <a:gd name="connsiteX10" fmla="*/ 0 w 751148"/>
              <a:gd name="connsiteY10" fmla="*/ 190937 h 819438"/>
              <a:gd name="connsiteX0" fmla="*/ 0 w 751148"/>
              <a:gd name="connsiteY0" fmla="*/ 190937 h 819438"/>
              <a:gd name="connsiteX1" fmla="*/ 366783 w 751148"/>
              <a:gd name="connsiteY1" fmla="*/ 0 h 819438"/>
              <a:gd name="connsiteX2" fmla="*/ 751148 w 751148"/>
              <a:gd name="connsiteY2" fmla="*/ 190937 h 819438"/>
              <a:gd name="connsiteX3" fmla="*/ 554569 w 751148"/>
              <a:gd name="connsiteY3" fmla="*/ 190937 h 819438"/>
              <a:gd name="connsiteX4" fmla="*/ 554569 w 751148"/>
              <a:gd name="connsiteY4" fmla="*/ 584539 h 819438"/>
              <a:gd name="connsiteX5" fmla="*/ 751148 w 751148"/>
              <a:gd name="connsiteY5" fmla="*/ 584539 h 819438"/>
              <a:gd name="connsiteX6" fmla="*/ 375574 w 751148"/>
              <a:gd name="connsiteY6" fmla="*/ 819438 h 819438"/>
              <a:gd name="connsiteX7" fmla="*/ 0 w 751148"/>
              <a:gd name="connsiteY7" fmla="*/ 584539 h 819438"/>
              <a:gd name="connsiteX8" fmla="*/ 196579 w 751148"/>
              <a:gd name="connsiteY8" fmla="*/ 584539 h 819438"/>
              <a:gd name="connsiteX9" fmla="*/ 196579 w 751148"/>
              <a:gd name="connsiteY9" fmla="*/ 190937 h 819438"/>
              <a:gd name="connsiteX10" fmla="*/ 0 w 751148"/>
              <a:gd name="connsiteY10" fmla="*/ 190937 h 819438"/>
              <a:gd name="connsiteX0" fmla="*/ 105507 w 751148"/>
              <a:gd name="connsiteY0" fmla="*/ 173352 h 819438"/>
              <a:gd name="connsiteX1" fmla="*/ 366783 w 751148"/>
              <a:gd name="connsiteY1" fmla="*/ 0 h 819438"/>
              <a:gd name="connsiteX2" fmla="*/ 751148 w 751148"/>
              <a:gd name="connsiteY2" fmla="*/ 190937 h 819438"/>
              <a:gd name="connsiteX3" fmla="*/ 554569 w 751148"/>
              <a:gd name="connsiteY3" fmla="*/ 190937 h 819438"/>
              <a:gd name="connsiteX4" fmla="*/ 554569 w 751148"/>
              <a:gd name="connsiteY4" fmla="*/ 584539 h 819438"/>
              <a:gd name="connsiteX5" fmla="*/ 751148 w 751148"/>
              <a:gd name="connsiteY5" fmla="*/ 584539 h 819438"/>
              <a:gd name="connsiteX6" fmla="*/ 375574 w 751148"/>
              <a:gd name="connsiteY6" fmla="*/ 819438 h 819438"/>
              <a:gd name="connsiteX7" fmla="*/ 0 w 751148"/>
              <a:gd name="connsiteY7" fmla="*/ 584539 h 819438"/>
              <a:gd name="connsiteX8" fmla="*/ 196579 w 751148"/>
              <a:gd name="connsiteY8" fmla="*/ 584539 h 819438"/>
              <a:gd name="connsiteX9" fmla="*/ 196579 w 751148"/>
              <a:gd name="connsiteY9" fmla="*/ 190937 h 819438"/>
              <a:gd name="connsiteX10" fmla="*/ 105507 w 751148"/>
              <a:gd name="connsiteY10" fmla="*/ 173352 h 819438"/>
              <a:gd name="connsiteX0" fmla="*/ 105507 w 751148"/>
              <a:gd name="connsiteY0" fmla="*/ 173352 h 819438"/>
              <a:gd name="connsiteX1" fmla="*/ 366783 w 751148"/>
              <a:gd name="connsiteY1" fmla="*/ 0 h 819438"/>
              <a:gd name="connsiteX2" fmla="*/ 645640 w 751148"/>
              <a:gd name="connsiteY2" fmla="*/ 182144 h 819438"/>
              <a:gd name="connsiteX3" fmla="*/ 554569 w 751148"/>
              <a:gd name="connsiteY3" fmla="*/ 190937 h 819438"/>
              <a:gd name="connsiteX4" fmla="*/ 554569 w 751148"/>
              <a:gd name="connsiteY4" fmla="*/ 584539 h 819438"/>
              <a:gd name="connsiteX5" fmla="*/ 751148 w 751148"/>
              <a:gd name="connsiteY5" fmla="*/ 584539 h 819438"/>
              <a:gd name="connsiteX6" fmla="*/ 375574 w 751148"/>
              <a:gd name="connsiteY6" fmla="*/ 819438 h 819438"/>
              <a:gd name="connsiteX7" fmla="*/ 0 w 751148"/>
              <a:gd name="connsiteY7" fmla="*/ 584539 h 819438"/>
              <a:gd name="connsiteX8" fmla="*/ 196579 w 751148"/>
              <a:gd name="connsiteY8" fmla="*/ 584539 h 819438"/>
              <a:gd name="connsiteX9" fmla="*/ 196579 w 751148"/>
              <a:gd name="connsiteY9" fmla="*/ 190937 h 819438"/>
              <a:gd name="connsiteX10" fmla="*/ 105507 w 751148"/>
              <a:gd name="connsiteY10" fmla="*/ 173352 h 819438"/>
              <a:gd name="connsiteX0" fmla="*/ 105507 w 751148"/>
              <a:gd name="connsiteY0" fmla="*/ 173352 h 819438"/>
              <a:gd name="connsiteX1" fmla="*/ 366783 w 751148"/>
              <a:gd name="connsiteY1" fmla="*/ 0 h 819438"/>
              <a:gd name="connsiteX2" fmla="*/ 645640 w 751148"/>
              <a:gd name="connsiteY2" fmla="*/ 182144 h 819438"/>
              <a:gd name="connsiteX3" fmla="*/ 554569 w 751148"/>
              <a:gd name="connsiteY3" fmla="*/ 190937 h 819438"/>
              <a:gd name="connsiteX4" fmla="*/ 554569 w 751148"/>
              <a:gd name="connsiteY4" fmla="*/ 584539 h 819438"/>
              <a:gd name="connsiteX5" fmla="*/ 751148 w 751148"/>
              <a:gd name="connsiteY5" fmla="*/ 584539 h 819438"/>
              <a:gd name="connsiteX6" fmla="*/ 375574 w 751148"/>
              <a:gd name="connsiteY6" fmla="*/ 819438 h 819438"/>
              <a:gd name="connsiteX7" fmla="*/ 0 w 751148"/>
              <a:gd name="connsiteY7" fmla="*/ 584539 h 819438"/>
              <a:gd name="connsiteX8" fmla="*/ 196579 w 751148"/>
              <a:gd name="connsiteY8" fmla="*/ 584539 h 819438"/>
              <a:gd name="connsiteX9" fmla="*/ 266917 w 751148"/>
              <a:gd name="connsiteY9" fmla="*/ 190937 h 819438"/>
              <a:gd name="connsiteX10" fmla="*/ 105507 w 751148"/>
              <a:gd name="connsiteY10" fmla="*/ 173352 h 819438"/>
              <a:gd name="connsiteX0" fmla="*/ 105507 w 751148"/>
              <a:gd name="connsiteY0" fmla="*/ 173352 h 819438"/>
              <a:gd name="connsiteX1" fmla="*/ 366783 w 751148"/>
              <a:gd name="connsiteY1" fmla="*/ 0 h 819438"/>
              <a:gd name="connsiteX2" fmla="*/ 645640 w 751148"/>
              <a:gd name="connsiteY2" fmla="*/ 182144 h 819438"/>
              <a:gd name="connsiteX3" fmla="*/ 440269 w 751148"/>
              <a:gd name="connsiteY3" fmla="*/ 155768 h 819438"/>
              <a:gd name="connsiteX4" fmla="*/ 554569 w 751148"/>
              <a:gd name="connsiteY4" fmla="*/ 584539 h 819438"/>
              <a:gd name="connsiteX5" fmla="*/ 751148 w 751148"/>
              <a:gd name="connsiteY5" fmla="*/ 584539 h 819438"/>
              <a:gd name="connsiteX6" fmla="*/ 375574 w 751148"/>
              <a:gd name="connsiteY6" fmla="*/ 819438 h 819438"/>
              <a:gd name="connsiteX7" fmla="*/ 0 w 751148"/>
              <a:gd name="connsiteY7" fmla="*/ 584539 h 819438"/>
              <a:gd name="connsiteX8" fmla="*/ 196579 w 751148"/>
              <a:gd name="connsiteY8" fmla="*/ 584539 h 819438"/>
              <a:gd name="connsiteX9" fmla="*/ 266917 w 751148"/>
              <a:gd name="connsiteY9" fmla="*/ 190937 h 819438"/>
              <a:gd name="connsiteX10" fmla="*/ 105507 w 751148"/>
              <a:gd name="connsiteY10" fmla="*/ 173352 h 819438"/>
              <a:gd name="connsiteX0" fmla="*/ 105507 w 751148"/>
              <a:gd name="connsiteY0" fmla="*/ 173352 h 819438"/>
              <a:gd name="connsiteX1" fmla="*/ 366783 w 751148"/>
              <a:gd name="connsiteY1" fmla="*/ 0 h 819438"/>
              <a:gd name="connsiteX2" fmla="*/ 645640 w 751148"/>
              <a:gd name="connsiteY2" fmla="*/ 182144 h 819438"/>
              <a:gd name="connsiteX3" fmla="*/ 440269 w 751148"/>
              <a:gd name="connsiteY3" fmla="*/ 155768 h 819438"/>
              <a:gd name="connsiteX4" fmla="*/ 554569 w 751148"/>
              <a:gd name="connsiteY4" fmla="*/ 584539 h 819438"/>
              <a:gd name="connsiteX5" fmla="*/ 751148 w 751148"/>
              <a:gd name="connsiteY5" fmla="*/ 584539 h 819438"/>
              <a:gd name="connsiteX6" fmla="*/ 375574 w 751148"/>
              <a:gd name="connsiteY6" fmla="*/ 819438 h 819438"/>
              <a:gd name="connsiteX7" fmla="*/ 0 w 751148"/>
              <a:gd name="connsiteY7" fmla="*/ 584539 h 819438"/>
              <a:gd name="connsiteX8" fmla="*/ 196579 w 751148"/>
              <a:gd name="connsiteY8" fmla="*/ 584539 h 819438"/>
              <a:gd name="connsiteX9" fmla="*/ 284501 w 751148"/>
              <a:gd name="connsiteY9" fmla="*/ 164560 h 819438"/>
              <a:gd name="connsiteX10" fmla="*/ 105507 w 751148"/>
              <a:gd name="connsiteY10" fmla="*/ 173352 h 819438"/>
              <a:gd name="connsiteX0" fmla="*/ 105507 w 751148"/>
              <a:gd name="connsiteY0" fmla="*/ 173352 h 819438"/>
              <a:gd name="connsiteX1" fmla="*/ 366783 w 751148"/>
              <a:gd name="connsiteY1" fmla="*/ 0 h 819438"/>
              <a:gd name="connsiteX2" fmla="*/ 645640 w 751148"/>
              <a:gd name="connsiteY2" fmla="*/ 182144 h 819438"/>
              <a:gd name="connsiteX3" fmla="*/ 440269 w 751148"/>
              <a:gd name="connsiteY3" fmla="*/ 155768 h 819438"/>
              <a:gd name="connsiteX4" fmla="*/ 554569 w 751148"/>
              <a:gd name="connsiteY4" fmla="*/ 584539 h 819438"/>
              <a:gd name="connsiteX5" fmla="*/ 751148 w 751148"/>
              <a:gd name="connsiteY5" fmla="*/ 584539 h 819438"/>
              <a:gd name="connsiteX6" fmla="*/ 375574 w 751148"/>
              <a:gd name="connsiteY6" fmla="*/ 819438 h 819438"/>
              <a:gd name="connsiteX7" fmla="*/ 0 w 751148"/>
              <a:gd name="connsiteY7" fmla="*/ 584539 h 819438"/>
              <a:gd name="connsiteX8" fmla="*/ 196579 w 751148"/>
              <a:gd name="connsiteY8" fmla="*/ 584539 h 819438"/>
              <a:gd name="connsiteX9" fmla="*/ 249332 w 751148"/>
              <a:gd name="connsiteY9" fmla="*/ 164560 h 819438"/>
              <a:gd name="connsiteX10" fmla="*/ 105507 w 751148"/>
              <a:gd name="connsiteY10" fmla="*/ 173352 h 819438"/>
              <a:gd name="connsiteX0" fmla="*/ 105507 w 751148"/>
              <a:gd name="connsiteY0" fmla="*/ 173352 h 819438"/>
              <a:gd name="connsiteX1" fmla="*/ 366783 w 751148"/>
              <a:gd name="connsiteY1" fmla="*/ 0 h 819438"/>
              <a:gd name="connsiteX2" fmla="*/ 645640 w 751148"/>
              <a:gd name="connsiteY2" fmla="*/ 182144 h 819438"/>
              <a:gd name="connsiteX3" fmla="*/ 484231 w 751148"/>
              <a:gd name="connsiteY3" fmla="*/ 155768 h 819438"/>
              <a:gd name="connsiteX4" fmla="*/ 554569 w 751148"/>
              <a:gd name="connsiteY4" fmla="*/ 584539 h 819438"/>
              <a:gd name="connsiteX5" fmla="*/ 751148 w 751148"/>
              <a:gd name="connsiteY5" fmla="*/ 584539 h 819438"/>
              <a:gd name="connsiteX6" fmla="*/ 375574 w 751148"/>
              <a:gd name="connsiteY6" fmla="*/ 819438 h 819438"/>
              <a:gd name="connsiteX7" fmla="*/ 0 w 751148"/>
              <a:gd name="connsiteY7" fmla="*/ 584539 h 819438"/>
              <a:gd name="connsiteX8" fmla="*/ 196579 w 751148"/>
              <a:gd name="connsiteY8" fmla="*/ 584539 h 819438"/>
              <a:gd name="connsiteX9" fmla="*/ 249332 w 751148"/>
              <a:gd name="connsiteY9" fmla="*/ 164560 h 819438"/>
              <a:gd name="connsiteX10" fmla="*/ 105507 w 751148"/>
              <a:gd name="connsiteY10" fmla="*/ 173352 h 819438"/>
              <a:gd name="connsiteX0" fmla="*/ 105507 w 751148"/>
              <a:gd name="connsiteY0" fmla="*/ 173352 h 819438"/>
              <a:gd name="connsiteX1" fmla="*/ 366783 w 751148"/>
              <a:gd name="connsiteY1" fmla="*/ 0 h 819438"/>
              <a:gd name="connsiteX2" fmla="*/ 645640 w 751148"/>
              <a:gd name="connsiteY2" fmla="*/ 182144 h 819438"/>
              <a:gd name="connsiteX3" fmla="*/ 484231 w 751148"/>
              <a:gd name="connsiteY3" fmla="*/ 155768 h 819438"/>
              <a:gd name="connsiteX4" fmla="*/ 554569 w 751148"/>
              <a:gd name="connsiteY4" fmla="*/ 584539 h 819438"/>
              <a:gd name="connsiteX5" fmla="*/ 751148 w 751148"/>
              <a:gd name="connsiteY5" fmla="*/ 584539 h 819438"/>
              <a:gd name="connsiteX6" fmla="*/ 375574 w 751148"/>
              <a:gd name="connsiteY6" fmla="*/ 819438 h 819438"/>
              <a:gd name="connsiteX7" fmla="*/ 0 w 751148"/>
              <a:gd name="connsiteY7" fmla="*/ 584539 h 819438"/>
              <a:gd name="connsiteX8" fmla="*/ 196579 w 751148"/>
              <a:gd name="connsiteY8" fmla="*/ 584539 h 819438"/>
              <a:gd name="connsiteX9" fmla="*/ 249332 w 751148"/>
              <a:gd name="connsiteY9" fmla="*/ 173352 h 819438"/>
              <a:gd name="connsiteX10" fmla="*/ 105507 w 751148"/>
              <a:gd name="connsiteY10" fmla="*/ 173352 h 819438"/>
              <a:gd name="connsiteX0" fmla="*/ 105507 w 751148"/>
              <a:gd name="connsiteY0" fmla="*/ 173352 h 819438"/>
              <a:gd name="connsiteX1" fmla="*/ 366783 w 751148"/>
              <a:gd name="connsiteY1" fmla="*/ 0 h 819438"/>
              <a:gd name="connsiteX2" fmla="*/ 645640 w 751148"/>
              <a:gd name="connsiteY2" fmla="*/ 182144 h 819438"/>
              <a:gd name="connsiteX3" fmla="*/ 484231 w 751148"/>
              <a:gd name="connsiteY3" fmla="*/ 164561 h 819438"/>
              <a:gd name="connsiteX4" fmla="*/ 554569 w 751148"/>
              <a:gd name="connsiteY4" fmla="*/ 584539 h 819438"/>
              <a:gd name="connsiteX5" fmla="*/ 751148 w 751148"/>
              <a:gd name="connsiteY5" fmla="*/ 584539 h 819438"/>
              <a:gd name="connsiteX6" fmla="*/ 375574 w 751148"/>
              <a:gd name="connsiteY6" fmla="*/ 819438 h 819438"/>
              <a:gd name="connsiteX7" fmla="*/ 0 w 751148"/>
              <a:gd name="connsiteY7" fmla="*/ 584539 h 819438"/>
              <a:gd name="connsiteX8" fmla="*/ 196579 w 751148"/>
              <a:gd name="connsiteY8" fmla="*/ 584539 h 819438"/>
              <a:gd name="connsiteX9" fmla="*/ 249332 w 751148"/>
              <a:gd name="connsiteY9" fmla="*/ 173352 h 819438"/>
              <a:gd name="connsiteX10" fmla="*/ 105507 w 751148"/>
              <a:gd name="connsiteY10" fmla="*/ 173352 h 81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148" h="819438">
                <a:moveTo>
                  <a:pt x="105507" y="173352"/>
                </a:moveTo>
                <a:lnTo>
                  <a:pt x="366783" y="0"/>
                </a:lnTo>
                <a:lnTo>
                  <a:pt x="645640" y="182144"/>
                </a:lnTo>
                <a:lnTo>
                  <a:pt x="484231" y="164561"/>
                </a:lnTo>
                <a:lnTo>
                  <a:pt x="554569" y="584539"/>
                </a:lnTo>
                <a:lnTo>
                  <a:pt x="751148" y="584539"/>
                </a:lnTo>
                <a:lnTo>
                  <a:pt x="375574" y="819438"/>
                </a:lnTo>
                <a:lnTo>
                  <a:pt x="0" y="584539"/>
                </a:lnTo>
                <a:lnTo>
                  <a:pt x="196579" y="584539"/>
                </a:lnTo>
                <a:lnTo>
                  <a:pt x="249332" y="173352"/>
                </a:lnTo>
                <a:lnTo>
                  <a:pt x="105507" y="173352"/>
                </a:lnTo>
                <a:close/>
              </a:path>
            </a:pathLst>
          </a:custGeom>
          <a:solidFill>
            <a:srgbClr val="FF9999">
              <a:alpha val="69804"/>
            </a:srgbClr>
          </a:solid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3" name="正方形/長方形 92"/>
          <p:cNvSpPr/>
          <p:nvPr/>
        </p:nvSpPr>
        <p:spPr>
          <a:xfrm>
            <a:off x="2210783" y="3900550"/>
            <a:ext cx="921057" cy="2485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共有</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064603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253435844"/>
              </p:ext>
            </p:extLst>
          </p:nvPr>
        </p:nvGraphicFramePr>
        <p:xfrm>
          <a:off x="107504" y="435667"/>
          <a:ext cx="8928992" cy="5153573"/>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05877">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4847696">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（論点）資金の貸付けその他の社員が社会福祉事業に係る業務を行うのに必要な資金を調達するための支援として厚生労働省令で定めるもの（貸付業務）について、</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①　貸付けの当事者で合意すべき内容</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②　貸付原資を提供する社員（社会福</a:t>
                      </a:r>
                      <a:endParaRPr kumimoji="1" lang="en-US" altLang="ja-JP" sz="1400" u="none" dirty="0" smtClean="0">
                        <a:latin typeface="+mn-ea"/>
                        <a:ea typeface="+mn-ea"/>
                      </a:endParaRP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祉法人）のルール</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③　貸付けを受ける社員のルール</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④　金利や上限額の設定等</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⑤　焦げ付いた場合の責任の所在</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等をどのように考えるか。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rPr>
                        <a:t>①　</a:t>
                      </a:r>
                      <a:r>
                        <a:rPr kumimoji="1" lang="ja-JP" altLang="en-US" sz="1400" u="sng" dirty="0" smtClean="0">
                          <a:solidFill>
                            <a:schemeClr val="tx1"/>
                          </a:solidFill>
                          <a:latin typeface="HGPｺﾞｼｯｸE" panose="020B0900000000000000" pitchFamily="50" charset="-128"/>
                          <a:ea typeface="HGPｺﾞｼｯｸE" panose="020B0900000000000000" pitchFamily="50" charset="-128"/>
                        </a:rPr>
                        <a:t>貸付けの当事者で合意すべき内容</a:t>
                      </a:r>
                      <a:endParaRPr kumimoji="1" lang="en-US" altLang="ja-JP" sz="1400" u="sng" dirty="0" smtClean="0">
                        <a:solidFill>
                          <a:schemeClr val="tx1"/>
                        </a:solidFill>
                        <a:latin typeface="HGPｺﾞｼｯｸE" panose="020B0900000000000000" pitchFamily="50" charset="-128"/>
                        <a:ea typeface="HGPｺﾞｼｯｸE" panose="020B0900000000000000" pitchFamily="50" charset="-128"/>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契約方法は、以下の通りとする。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66700" marR="0" lvl="0" indent="-2667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①　貸付原資提供社員と社会福祉連携推進法人との金銭消費貸借契約、社会福祉連携推進法人と貸付対象社員との金銭消費貸借契約を、それぞれ締結する。</a:t>
                      </a:r>
                    </a:p>
                    <a:p>
                      <a:pPr marL="266700" marR="0" lvl="0" indent="-2667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②　貸付資金が返済不能になる場合に備え、返済不能時の資金回収手続や、回収資金分配等の処理について、私法上の契約を結ぶ。</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ja-JP" altLang="en-US" sz="5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266700" marR="0" lvl="0" indent="-266700"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　</a:t>
                      </a:r>
                      <a:r>
                        <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上記の金銭消費貸借契約等について、社会福祉連携推進法人の社員は、利害関係を有する社員が議決権を行使したことによって、著しく不当な決議がされた場合、一般社団法人及び一般財団法人に関する法律第</a:t>
                      </a:r>
                      <a:r>
                        <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266</a:t>
                      </a: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条の規定に基づき、裁判所に社員総会等の決議の取消しの訴えが提起できる。</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a:t>
                      </a:r>
                      <a:r>
                        <a:rPr kumimoji="1" lang="zh-TW" altLang="en-US" sz="1400" b="0" i="0" u="none" strike="noStrike" kern="1200" cap="none" spc="0" normalizeH="0" baseline="0" noProof="0" dirty="0" smtClean="0">
                          <a:ln>
                            <a:noFill/>
                          </a:ln>
                          <a:solidFill>
                            <a:schemeClr val="tx1"/>
                          </a:solidFill>
                          <a:effectLst/>
                          <a:uLnTx/>
                          <a:uFillTx/>
                          <a:latin typeface="+mn-ea"/>
                          <a:ea typeface="+mn-ea"/>
                          <a:cs typeface="+mn-cs"/>
                        </a:rPr>
                        <a:t>貸付原資提供社員</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と社会福祉連携推進法人との契約及び社会福祉連携推進法人と貸付対象社員との契約の履行（貸付金の振込）は同一日に行うこととする。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の目的に鑑み、貸付原資提供社員と社会福祉連携推進法人との金銭消費貸借契約、社会福祉連携推進法人と貸付対象社員との金銭消費貸借契約には、債権譲渡禁止特約を盛り込むこととする。</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527553"/>
                  </a:ext>
                </a:extLst>
              </a:tr>
            </a:tbl>
          </a:graphicData>
        </a:graphic>
      </p:graphicFrame>
      <p:sp>
        <p:nvSpPr>
          <p:cNvPr id="3" name="スライド番号プレースホルダー 2"/>
          <p:cNvSpPr>
            <a:spLocks noGrp="1"/>
          </p:cNvSpPr>
          <p:nvPr>
            <p:ph type="sldNum" sz="quarter" idx="12"/>
          </p:nvPr>
        </p:nvSpPr>
        <p:spPr>
          <a:xfrm>
            <a:off x="8902414" y="6607398"/>
            <a:ext cx="241586"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p:cNvSpPr/>
          <p:nvPr/>
        </p:nvSpPr>
        <p:spPr>
          <a:xfrm>
            <a:off x="0" y="-27384"/>
            <a:ext cx="9144000" cy="360040"/>
          </a:xfrm>
          <a:prstGeom prst="rect">
            <a:avLst/>
          </a:prstGeom>
          <a:solidFill>
            <a:schemeClr val="tx2"/>
          </a:solid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２（４）　貸付業務に関する論点整理</a:t>
            </a:r>
            <a:endParaRPr kumimoji="1" lang="ja-JP" altLang="en-US" sz="18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Tree>
    <p:extLst>
      <p:ext uri="{BB962C8B-B14F-4D97-AF65-F5344CB8AC3E}">
        <p14:creationId xmlns:p14="http://schemas.microsoft.com/office/powerpoint/2010/main" val="15772686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740797915"/>
              </p:ext>
            </p:extLst>
          </p:nvPr>
        </p:nvGraphicFramePr>
        <p:xfrm>
          <a:off x="107504" y="435666"/>
          <a:ext cx="8928992" cy="6171732"/>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03246">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5868486">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（論点）資金の貸付けその他の社員が社会福祉事業に係る業務を行うのに必要な資金を調達するための支援として厚生労働省令で定めるもの（貸付業務）について、</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①　貸付けの当事者で合意すべき内容</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②　貸付原資を提供する社員（社会福</a:t>
                      </a:r>
                      <a:endParaRPr kumimoji="1" lang="en-US" altLang="ja-JP" sz="1400" u="none" dirty="0" smtClean="0">
                        <a:solidFill>
                          <a:schemeClr val="tx1"/>
                        </a:solidFill>
                        <a:latin typeface="+mn-ea"/>
                        <a:ea typeface="+mn-ea"/>
                      </a:endParaRP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祉法人）のルール</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③　貸付けを受ける社員のルール</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④　金利や上限額の設定等</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⑤　焦げ付いた場合の責任の所在</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等をどのように考えるか。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rPr>
                        <a:t>②　貸付原資を提供する社員（社会福祉法人）のルール</a:t>
                      </a:r>
                      <a:endParaRPr kumimoji="1" lang="en-US" altLang="ja-JP" sz="1400" b="0" i="0" u="sng"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ja-JP" altLang="en-US" sz="1400" b="0" i="0" u="sng"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社会福祉連携推進法人への貸付けの要件</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貸付原資提供社員の法人運営の安定のため、社会福祉連携推進法人への貸付金の提供に当たっては、以下を要件とする。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66700" marR="0" lvl="0" indent="-2667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①　拠点区分として本部拠点を設け、当該本部拠点の貸借対照表に社会福祉連携推進法人への貸付金を計上すること。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66700" marR="0" lvl="0" indent="-2667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②　貸付けを行う年度の前年度の法人全体の事業活動計算書における当期活動増減差額が黒字であること。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66700" indent="-266700" defTabSz="844083" fontAlgn="base">
                        <a:spcBef>
                          <a:spcPct val="0"/>
                        </a:spcBef>
                        <a:spcAft>
                          <a:spcPct val="0"/>
                        </a:spcAft>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③</a:t>
                      </a:r>
                      <a:r>
                        <a:rPr lang="ja-JP" altLang="en-US" sz="1400" dirty="0" smtClean="0">
                          <a:solidFill>
                            <a:schemeClr val="tx1"/>
                          </a:solidFill>
                          <a:latin typeface="+mn-ea"/>
                          <a:ea typeface="+mn-ea"/>
                          <a:cs typeface="Meiryo UI" panose="020B0604030504040204" pitchFamily="50" charset="-128"/>
                        </a:rPr>
                        <a:t>　直近３カ年度の本部拠点の事業活動計算書における当期活動増減差額の平均額を上限とすること。</a:t>
                      </a:r>
                    </a:p>
                    <a:p>
                      <a:pPr marL="168524" indent="-168524" defTabSz="844083" fontAlgn="base">
                        <a:spcBef>
                          <a:spcPct val="0"/>
                        </a:spcBef>
                        <a:spcAft>
                          <a:spcPct val="0"/>
                        </a:spcAft>
                      </a:pPr>
                      <a:r>
                        <a:rPr lang="ja-JP" altLang="en-US" sz="1400" dirty="0" smtClean="0">
                          <a:solidFill>
                            <a:schemeClr val="tx1"/>
                          </a:solidFill>
                          <a:latin typeface="+mn-ea"/>
                          <a:ea typeface="+mn-ea"/>
                          <a:cs typeface="Meiryo UI" panose="020B0604030504040204" pitchFamily="50" charset="-128"/>
                        </a:rPr>
                        <a:t>　④　貸付金原資を調達する目的で、金融機関等からの借入、資産の売</a:t>
                      </a:r>
                      <a:endParaRPr lang="en-US" altLang="ja-JP" sz="1400" dirty="0" smtClean="0">
                        <a:solidFill>
                          <a:schemeClr val="tx1"/>
                        </a:solidFill>
                        <a:latin typeface="+mn-ea"/>
                        <a:ea typeface="+mn-ea"/>
                        <a:cs typeface="Meiryo UI" panose="020B0604030504040204" pitchFamily="50" charset="-128"/>
                      </a:endParaRPr>
                    </a:p>
                    <a:p>
                      <a:pPr marL="168524" indent="-168524" defTabSz="844083" fontAlgn="base">
                        <a:spcBef>
                          <a:spcPct val="0"/>
                        </a:spcBef>
                        <a:spcAft>
                          <a:spcPct val="0"/>
                        </a:spcAft>
                      </a:pPr>
                      <a:r>
                        <a:rPr lang="ja-JP" altLang="en-US" sz="1400" dirty="0" smtClean="0">
                          <a:solidFill>
                            <a:schemeClr val="tx1"/>
                          </a:solidFill>
                          <a:latin typeface="+mn-ea"/>
                          <a:ea typeface="+mn-ea"/>
                          <a:cs typeface="Meiryo UI" panose="020B0604030504040204" pitchFamily="50" charset="-128"/>
                        </a:rPr>
                        <a:t>　　却を行わないこと。</a:t>
                      </a:r>
                    </a:p>
                    <a:p>
                      <a:pPr marL="84994" indent="-84994" defTabSz="844083" fontAlgn="base">
                        <a:spcBef>
                          <a:spcPct val="0"/>
                        </a:spcBef>
                        <a:spcAft>
                          <a:spcPct val="0"/>
                        </a:spcAft>
                      </a:pPr>
                      <a:r>
                        <a:rPr lang="ja-JP" altLang="en-US" sz="1400" dirty="0" smtClean="0">
                          <a:solidFill>
                            <a:schemeClr val="tx1"/>
                          </a:solidFill>
                          <a:latin typeface="+mn-ea"/>
                          <a:ea typeface="+mn-ea"/>
                          <a:cs typeface="Meiryo UI" panose="020B0604030504040204" pitchFamily="50" charset="-128"/>
                        </a:rPr>
                        <a:t>　⑤　貸付金利は高利でない適正な利率（無利子含む。）であること。</a:t>
                      </a:r>
                      <a:endParaRPr lang="en-US" altLang="ja-JP" sz="1400" dirty="0" smtClean="0">
                        <a:solidFill>
                          <a:schemeClr val="tx1"/>
                        </a:solidFill>
                        <a:latin typeface="+mn-ea"/>
                        <a:ea typeface="+mn-ea"/>
                        <a:cs typeface="Meiryo UI" panose="020B0604030504040204" pitchFamily="50" charset="-128"/>
                      </a:endParaRPr>
                    </a:p>
                    <a:p>
                      <a:pPr marL="84994" indent="-84994" defTabSz="844083" fontAlgn="base">
                        <a:spcBef>
                          <a:spcPct val="0"/>
                        </a:spcBef>
                        <a:spcAft>
                          <a:spcPct val="0"/>
                        </a:spcAft>
                      </a:pPr>
                      <a:r>
                        <a:rPr lang="ja-JP" altLang="en-US" sz="1400" dirty="0" smtClean="0">
                          <a:solidFill>
                            <a:schemeClr val="tx1"/>
                          </a:solidFill>
                          <a:latin typeface="+mn-ea"/>
                          <a:ea typeface="+mn-ea"/>
                          <a:cs typeface="Meiryo UI" panose="020B0604030504040204" pitchFamily="50" charset="-128"/>
                        </a:rPr>
                        <a:t>　⑥　当該社会福祉連携推進法人から貸付けを受けていないこと。</a:t>
                      </a:r>
                      <a:endParaRPr lang="en-US" altLang="ja-JP" sz="1400" dirty="0" smtClean="0">
                        <a:solidFill>
                          <a:schemeClr val="tx1"/>
                        </a:solidFill>
                        <a:latin typeface="+mn-ea"/>
                        <a:ea typeface="+mn-ea"/>
                        <a:cs typeface="Meiryo UI" panose="020B0604030504040204" pitchFamily="50" charset="-128"/>
                      </a:endParaRPr>
                    </a:p>
                    <a:p>
                      <a:pPr marL="84994" indent="-84994" defTabSz="844083" fontAlgn="base">
                        <a:spcBef>
                          <a:spcPct val="0"/>
                        </a:spcBef>
                        <a:spcAft>
                          <a:spcPct val="0"/>
                        </a:spcAft>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貸付原資提供社員の手続</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a:t>
                      </a: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3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理事会、評議員会において、貸付けの当事者で合意すべき内容について承認を受けることとする。その際、貸付対象社員の状況次第では、返済されない可能性があることを十分考慮したうえで、理事会、評議員会において丁寧に議論したうえで、手続を進める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貸付原資提供社員の法人運営の安定性が損なわれることのないよう、貸付原資提供社員は、社会福祉連携推進法人への貸付けについて、あらかじめ所轄庁に相談することが望ましい。</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また、貸付原資提供社員から社会福祉連携推進法人への貸付けは、社会福祉充実財産の控除対象財産とはならないこととする。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527553"/>
                  </a:ext>
                </a:extLst>
              </a:tr>
            </a:tbl>
          </a:graphicData>
        </a:graphic>
      </p:graphicFrame>
      <p:sp>
        <p:nvSpPr>
          <p:cNvPr id="3" name="スライド番号プレースホルダー 2"/>
          <p:cNvSpPr>
            <a:spLocks noGrp="1"/>
          </p:cNvSpPr>
          <p:nvPr>
            <p:ph type="sldNum" sz="quarter" idx="12"/>
          </p:nvPr>
        </p:nvSpPr>
        <p:spPr>
          <a:xfrm>
            <a:off x="8902414" y="6607398"/>
            <a:ext cx="241586"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801218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726770121"/>
              </p:ext>
            </p:extLst>
          </p:nvPr>
        </p:nvGraphicFramePr>
        <p:xfrm>
          <a:off x="107504" y="435667"/>
          <a:ext cx="8928992" cy="3648266"/>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291259">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3350146">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（論点）資金の貸付けその他の社員が社会福祉事業に係る業務を行うのに必要な資金を調達するための支援として厚生労働省令で定めるもの（貸付業務）について、</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①　貸付けの当事者で合意すべき内容</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②　貸付原資を提供する社員（社会福</a:t>
                      </a:r>
                      <a:endParaRPr kumimoji="1" lang="en-US" altLang="ja-JP" sz="1400" u="none" dirty="0" smtClean="0">
                        <a:solidFill>
                          <a:schemeClr val="tx1"/>
                        </a:solidFill>
                        <a:latin typeface="+mn-ea"/>
                        <a:ea typeface="+mn-ea"/>
                      </a:endParaRP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祉法人）のルール</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③　貸付けを受ける社員のルール</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④　金利や上限額の設定等</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⑤　焦げ付いた場合の責任の所在</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等をどのように考えるか。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社会福祉法人の事業における貸付原資の位置づけ</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貸付原資提供社員から提供される貸付原資は、法人本部の資金であり、貸付対象社員への貸付金の使途は社会福祉事業に限定されていることから、</a:t>
                      </a:r>
                      <a:r>
                        <a:rPr kumimoji="1" lang="zh-TW" altLang="en-US" sz="1400" b="0" i="0" u="none" strike="noStrike" kern="1200" cap="none" spc="0" normalizeH="0" baseline="0" noProof="0" dirty="0" smtClean="0">
                          <a:ln>
                            <a:noFill/>
                          </a:ln>
                          <a:solidFill>
                            <a:schemeClr val="tx1"/>
                          </a:solidFill>
                          <a:effectLst/>
                          <a:uLnTx/>
                          <a:uFillTx/>
                          <a:latin typeface="+mn-ea"/>
                          <a:ea typeface="+mn-ea"/>
                          <a:cs typeface="+mn-cs"/>
                        </a:rPr>
                        <a:t>貸付原資提供社員</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から社会福祉連携推進法人への貸付けは、社会福祉法人の事業区分上は、社会福祉事業の一環として位置付けられるものとする。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その他</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貸付原資の提供は複数の社員からできるが、貸付対象社員を除く全社会福祉法人である社員から行わなくてもよいこととする。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貸付原資提供社員は、提供上限額の範囲内であれば、社会福祉連携推進法人を介して複数の社員に対して、同時に複数の貸付けを行うことを妨げるものではないこととする。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527553"/>
                  </a:ext>
                </a:extLst>
              </a:tr>
            </a:tbl>
          </a:graphicData>
        </a:graphic>
      </p:graphicFrame>
      <p:sp>
        <p:nvSpPr>
          <p:cNvPr id="3" name="スライド番号プレースホルダー 2"/>
          <p:cNvSpPr>
            <a:spLocks noGrp="1"/>
          </p:cNvSpPr>
          <p:nvPr>
            <p:ph type="sldNum" sz="quarter" idx="12"/>
          </p:nvPr>
        </p:nvSpPr>
        <p:spPr>
          <a:xfrm>
            <a:off x="8902414" y="6607398"/>
            <a:ext cx="241586"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877961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917764462"/>
              </p:ext>
            </p:extLst>
          </p:nvPr>
        </p:nvGraphicFramePr>
        <p:xfrm>
          <a:off x="107504" y="435667"/>
          <a:ext cx="8928992" cy="5873653"/>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20791">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5552862">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（論点）資金の貸付けその他の社員が社会福祉事業に係る業務を行うのに必要な資金を調達するための支援として厚生労働省令で定めるもの（貸付業務）について、</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①　貸付けの当事者で合意すべき内容</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②　貸付原資を提供する社員（社会福</a:t>
                      </a:r>
                      <a:endParaRPr kumimoji="1" lang="en-US" altLang="ja-JP" sz="1400" u="none" dirty="0" smtClean="0">
                        <a:solidFill>
                          <a:schemeClr val="tx1"/>
                        </a:solidFill>
                        <a:latin typeface="+mn-ea"/>
                        <a:ea typeface="+mn-ea"/>
                      </a:endParaRP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祉法人）のルール</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③　貸付けを受ける社員のルール</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④　金利や上限額の設定等</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⑤　焦げ付いた場合の責任の所在</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等をどのように考えるか。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rPr>
                        <a:t>③　貸付けを受ける社員のルール</a:t>
                      </a:r>
                      <a:endParaRPr kumimoji="1" lang="en-US" altLang="ja-JP" sz="1400" b="0" i="0" u="none"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理事会、評議員会において、貸付けの当事者で合意すべき内容について承認を受けることとする。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3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抵当権等の担保の設定については、社会福祉連携推進法人からの貸付け以外の場合と同様、基本財産を担保とする場合のみ、貸付対象社員は、当該法人の所轄庁の認可を得る必要があることとする。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3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　</a:t>
                      </a:r>
                      <a:r>
                        <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貸付対象社員は、法第</a:t>
                      </a:r>
                      <a:r>
                        <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127</a:t>
                      </a: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条第５号トに基づき、自法人の予算等の重要</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事項について、社会福祉連携推進法人の承認を受けなければならないこと</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に留意。</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貸付金使用後、社会福祉連携推進法人に対して、速やかに当該貸付金の使用状況について報告を行わなければならないこととする。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18097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貸付対象社員の脱退の手続については、社会福祉連携推進法人への加入脱退は原則自由であることも踏まえ、清算等に留意しつつ、社員総会における全員一致の決議を必要とすることなどを定款に定めることが望ましい。</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18097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複数の社会福祉連携推進法人から同時に貸付けを受けることはできないこととする。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18097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同一社員が複数回貸付けを受けることを妨げるものではないが、この場合、既貸付金が完済されている必要があることとする。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527553"/>
                  </a:ext>
                </a:extLst>
              </a:tr>
            </a:tbl>
          </a:graphicData>
        </a:graphic>
      </p:graphicFrame>
      <p:sp>
        <p:nvSpPr>
          <p:cNvPr id="3" name="スライド番号プレースホルダー 2"/>
          <p:cNvSpPr>
            <a:spLocks noGrp="1"/>
          </p:cNvSpPr>
          <p:nvPr>
            <p:ph type="sldNum" sz="quarter" idx="12"/>
          </p:nvPr>
        </p:nvSpPr>
        <p:spPr>
          <a:xfrm>
            <a:off x="8902414" y="6607398"/>
            <a:ext cx="241586"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50880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973240601"/>
              </p:ext>
            </p:extLst>
          </p:nvPr>
        </p:nvGraphicFramePr>
        <p:xfrm>
          <a:off x="107504" y="435666"/>
          <a:ext cx="8928992" cy="6089678"/>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20792">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5768886">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（論点）資金の貸付けその他の社員が社会福祉事業に係る業務を行うのに必要な資金を調達するための支援として厚生労働省令で定めるもの（貸付業務）について、</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①　貸付けの当事者で合意すべき内容</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②　貸付原資を提供する社員（社会福</a:t>
                      </a:r>
                      <a:endParaRPr kumimoji="1" lang="en-US" altLang="ja-JP" sz="1400" u="none" dirty="0" smtClean="0">
                        <a:solidFill>
                          <a:schemeClr val="tx1"/>
                        </a:solidFill>
                        <a:latin typeface="+mn-ea"/>
                        <a:ea typeface="+mn-ea"/>
                      </a:endParaRP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祉法人）のルール</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③　貸付けを受ける社員のルール</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④　金利や上限額の設定等</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⑤　焦げ付いた場合の責任の所在</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等をどのように考えるか。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rPr>
                        <a:t>④　金利や上限額の設定等</a:t>
                      </a:r>
                      <a:endParaRPr kumimoji="1" lang="en-US" altLang="ja-JP" sz="1400" b="0" i="0" u="sng"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貸付期間</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法人の経営環境は、報酬改定等３年程度で大きく変わることがあり得ることから、貸付原資提供社員の運営に支障のないように、貸付期間は３年以内とする。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貸付金額の上限</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貸付原資提供社員から社会福祉連携推進法人への貸付金額については上限を設けることを前提に、社会福祉連携推進法人から貸付対象社員への貸付金額については、返済可能な額とする。</a:t>
                      </a: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貸付金の金利の設定等</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貸付けの安定性を確保するため、</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①　高利でない適正な利率（無利子含む。）が設定されていること</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②　担保や保証人の設定等が必要に応じて適切に行われていること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66700" marR="0" lvl="0" indent="-2667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③　貸付けに当たっての事務手数料等については、会費や金利に上乗せして回収することが考えられるが、利益を得る目的で不当に高額な価格を設定することは認められないこと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④　適切な遅延損害金の設定を行うこと</a:t>
                      </a:r>
                      <a:endParaRPr kumimoji="1" lang="en-US" altLang="ja-JP" sz="1400" b="0" i="0" u="none" strike="dbl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をルールとする。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3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a:t>
                      </a:r>
                      <a:r>
                        <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利率については、社会福祉法人は「高利な融資事業」を収益事業として行うことができないことを踏まえることが必要。</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貸付原資提供社員から社会福祉連携推進法人への貸付けの利率と揃えることは不要。</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527553"/>
                  </a:ext>
                </a:extLst>
              </a:tr>
            </a:tbl>
          </a:graphicData>
        </a:graphic>
      </p:graphicFrame>
      <p:sp>
        <p:nvSpPr>
          <p:cNvPr id="3" name="スライド番号プレースホルダー 2"/>
          <p:cNvSpPr>
            <a:spLocks noGrp="1"/>
          </p:cNvSpPr>
          <p:nvPr>
            <p:ph type="sldNum" sz="quarter" idx="12"/>
          </p:nvPr>
        </p:nvSpPr>
        <p:spPr>
          <a:xfrm>
            <a:off x="8902414" y="6607398"/>
            <a:ext cx="241586"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377651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682979364"/>
              </p:ext>
            </p:extLst>
          </p:nvPr>
        </p:nvGraphicFramePr>
        <p:xfrm>
          <a:off x="107504" y="435666"/>
          <a:ext cx="8928992" cy="6072756"/>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185022">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5774636">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（論点）資金の貸付けその他の社員が社会福祉事業に係る業務を行うのに必要な資金を調達するための支援として厚生労働省令で定めるもの（貸付業務）について、</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①　貸付けの当事者で合意すべき内容</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②　貸付原資を提供する社員（社会福</a:t>
                      </a:r>
                      <a:endParaRPr kumimoji="1" lang="en-US" altLang="ja-JP" sz="1400" u="none" dirty="0" smtClean="0">
                        <a:latin typeface="+mn-ea"/>
                        <a:ea typeface="+mn-ea"/>
                      </a:endParaRP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祉法人）のルール</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③　貸付けを受ける社員のルール</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④　金利や上限額の設定等</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⑤　焦げ付いた場合の責任の所在</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等をどのように考えるか。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　</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貸付金の使途</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貸付対象社員が社会福祉事業の継続に最低限必要と認められる使途で、かつ、返済が見込まれやすいものに限定することとする。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また、使途の例示としては、</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①　貸付対象社員が行う社会福祉事業の安定的な運営に必要な改修</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②　貸付対象社員が行う社会福祉事業の安定的な運営に必要な職員</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の人件費</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等として、貸付対象社員の役員等報酬に充てることは認められないこととする。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rPr>
                        <a:t>⑤　焦げ付いた場合の責任の所在</a:t>
                      </a: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返済の延滞時や不能時の取扱いに沿って、期限延長等の処理を行うこととし、それでも返済が期待できない場合は、社会福祉連携推進法人は、貸付けの当事者で合意した返済不能時の処理に沿って、処理を行う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抵当権等を設定している場合には、貸付対象社員の施設の状況も踏まえつつ実行し、貸付原資提供社員への弁済を行うこととする。　</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弁済不能が見込まれる貸付金については、貸付原資提供社員の計算書類において</a:t>
                      </a:r>
                      <a:r>
                        <a:rPr kumimoji="1" lang="ja-JP" altLang="en-US" sz="1400" b="0" i="0" u="none" strike="noStrike" kern="1200" cap="none" spc="0" normalizeH="0" baseline="0" noProof="0" dirty="0" err="1" smtClean="0">
                          <a:ln>
                            <a:noFill/>
                          </a:ln>
                          <a:solidFill>
                            <a:schemeClr val="tx1"/>
                          </a:solidFill>
                          <a:effectLst/>
                          <a:uLnTx/>
                          <a:uFillTx/>
                          <a:latin typeface="+mn-ea"/>
                          <a:ea typeface="+mn-ea"/>
                          <a:cs typeface="+mn-cs"/>
                        </a:rPr>
                        <a:t>見える化される</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よう、例えば、「引当金」に計上するなど、会計上のルールを明確化することとする。（具体的なルールの内容については、別途、社会福祉連携推進法人の会計基準の策定作業において、併せて検討。）</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　</a:t>
                      </a:r>
                      <a:r>
                        <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弁済不能が見込まれる貸付金に関する社会福祉連携推進法人での会計</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処理についても、別途、社会福祉連携推進法人の会計基準において検討。</a:t>
                      </a:r>
                      <a:endParaRPr kumimoji="1" lang="en-US" altLang="ja-JP" sz="13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527553"/>
                  </a:ext>
                </a:extLst>
              </a:tr>
            </a:tbl>
          </a:graphicData>
        </a:graphic>
      </p:graphicFrame>
      <p:sp>
        <p:nvSpPr>
          <p:cNvPr id="3" name="スライド番号プレースホルダー 2"/>
          <p:cNvSpPr>
            <a:spLocks noGrp="1"/>
          </p:cNvSpPr>
          <p:nvPr>
            <p:ph type="sldNum" sz="quarter" idx="12"/>
          </p:nvPr>
        </p:nvSpPr>
        <p:spPr>
          <a:xfrm>
            <a:off x="8902414" y="6607398"/>
            <a:ext cx="241586"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851577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79387341"/>
              </p:ext>
            </p:extLst>
          </p:nvPr>
        </p:nvGraphicFramePr>
        <p:xfrm>
          <a:off x="107504" y="421745"/>
          <a:ext cx="8928992" cy="5103681"/>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289926">
                <a:tc>
                  <a:txBody>
                    <a:bodyPr/>
                    <a:lstStyle/>
                    <a:p>
                      <a:pPr algn="ctr"/>
                      <a:r>
                        <a:rPr kumimoji="1" lang="ja-JP" altLang="en-US" sz="1400" dirty="0" smtClean="0">
                          <a:solidFill>
                            <a:schemeClr val="bg1"/>
                          </a:solidFill>
                          <a:latin typeface="+mn-ea"/>
                          <a:ea typeface="+mn-ea"/>
                        </a:rPr>
                        <a:t>論点</a:t>
                      </a:r>
                      <a:endParaRPr kumimoji="1" lang="ja-JP" altLang="en-US" sz="1400" dirty="0">
                        <a:solidFill>
                          <a:schemeClr val="bg1"/>
                        </a:solidFill>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solidFill>
                            <a:schemeClr val="bg1"/>
                          </a:solidFill>
                          <a:latin typeface="+mn-ea"/>
                          <a:ea typeface="+mn-ea"/>
                        </a:rPr>
                        <a:t>対応の方向性</a:t>
                      </a:r>
                      <a:endParaRPr kumimoji="1" lang="ja-JP" altLang="en-US" sz="1400" dirty="0">
                        <a:solidFill>
                          <a:schemeClr val="bg1"/>
                        </a:solidFill>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4805561">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（論点）資金の貸付けその他の社員が社会福祉事業に係る業務を行うのに必要な資金を調達するための支援として厚生労働省令で定めるもの（貸付業務）について、</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①　貸付けの当事者で合意すべき内容</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②　貸付原資を提供する社員（社会福</a:t>
                      </a:r>
                      <a:endParaRPr kumimoji="1" lang="en-US" altLang="ja-JP" sz="1400" u="none" dirty="0" smtClean="0">
                        <a:solidFill>
                          <a:schemeClr val="tx1"/>
                        </a:solidFill>
                        <a:latin typeface="+mn-ea"/>
                        <a:ea typeface="+mn-ea"/>
                      </a:endParaRP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祉法人）のルール</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③　貸付けを受ける社員のルール</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④　金利や上限額の設定等</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⑤　焦げ付いた場合の責任の所在</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等をどのように考えるか。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rPr>
                        <a:t>⑥　その他</a:t>
                      </a:r>
                      <a:endParaRPr kumimoji="1" lang="en-US" altLang="ja-JP" sz="1400" b="0" i="0" u="sng"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sng"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rPr>
                        <a:t>（１）社会福祉連携推進法人のルール</a:t>
                      </a:r>
                      <a:endParaRPr kumimoji="1" lang="en-US" altLang="ja-JP" sz="1400" b="0" i="0" u="sng"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社会福祉連携推進方針には、貸付けについて合意すべき内容のうち、以下について貸付対象社員ごとに記載し、所轄庁の認定を受けることとする</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変更も同様。</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a:t>
                      </a:r>
                      <a:r>
                        <a:rPr kumimoji="1" lang="ja-JP" altLang="en-US" sz="1400" b="0" i="0" u="none" strike="noStrike" kern="1200" cap="none" spc="0" normalizeH="0" baseline="0" noProof="0" dirty="0" err="1" smtClean="0">
                          <a:ln>
                            <a:noFill/>
                          </a:ln>
                          <a:solidFill>
                            <a:schemeClr val="tx1"/>
                          </a:solidFill>
                          <a:effectLst/>
                          <a:uLnTx/>
                          <a:uFillTx/>
                          <a:latin typeface="+mn-ea"/>
                          <a:ea typeface="+mn-ea"/>
                          <a:cs typeface="+mn-cs"/>
                        </a:rPr>
                        <a:t>。</a:t>
                      </a:r>
                      <a:endParaRPr kumimoji="1" lang="ja-JP" altLang="en-US"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①　貸付対象社員の名称</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②　貸付けの金額及び契約日</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③　予算・決算等の貸付対象社員の重要事項の承認方法</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手続が円滑に行われるよう、所轄庁による上記の認定の前に、貸付原資提供社員及び</a:t>
                      </a:r>
                      <a:r>
                        <a:rPr kumimoji="1" lang="zh-TW" altLang="en-US" sz="1400" b="0" i="0" u="none" strike="noStrike" kern="1200" cap="none" spc="0" normalizeH="0" baseline="0" noProof="0" dirty="0" smtClean="0">
                          <a:ln>
                            <a:noFill/>
                          </a:ln>
                          <a:solidFill>
                            <a:schemeClr val="tx1"/>
                          </a:solidFill>
                          <a:effectLst/>
                          <a:uLnTx/>
                          <a:uFillTx/>
                          <a:latin typeface="+mn-ea"/>
                          <a:ea typeface="+mn-ea"/>
                          <a:cs typeface="+mn-cs"/>
                        </a:rPr>
                        <a:t>貸付対象社員</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は、各法人内での手続を完了させなければならないこととする。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貸付原資提供社員から社会福祉連携推進法人への貸付金については、他の資金と区分経理し、貸付対象社員への貸付け以外への使用を禁止することとする。</a:t>
                      </a:r>
                      <a:endParaRPr kumimoji="1" lang="en-US" altLang="ja-JP" sz="1400" b="0" i="0" u="none" strike="sng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所轄庁が貸付業務の終了（貸付原資提供社員への返済完了）を把握するために、貸付業務の終了後は、社会福祉連携推進方針の変更の認定を受けなければならないこととする。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527553"/>
                  </a:ext>
                </a:extLst>
              </a:tr>
            </a:tbl>
          </a:graphicData>
        </a:graphic>
      </p:graphicFrame>
      <p:sp>
        <p:nvSpPr>
          <p:cNvPr id="3" name="スライド番号プレースホルダー 2"/>
          <p:cNvSpPr>
            <a:spLocks noGrp="1"/>
          </p:cNvSpPr>
          <p:nvPr>
            <p:ph type="sldNum" sz="quarter" idx="12"/>
          </p:nvPr>
        </p:nvSpPr>
        <p:spPr>
          <a:xfrm>
            <a:off x="8806232" y="6607398"/>
            <a:ext cx="337768"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165226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050720401"/>
              </p:ext>
            </p:extLst>
          </p:nvPr>
        </p:nvGraphicFramePr>
        <p:xfrm>
          <a:off x="107504" y="435666"/>
          <a:ext cx="8928992" cy="6017669"/>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04078">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5713591">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（論点）資金の貸付けその他の社員が社会福祉事業に係る業務を行うのに必要な資金を調達するための支援として厚生労働省令で定めるもの（貸付業務）について、</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①　貸付けの当事者で合意すべき内容</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②　貸付原資を提供する社員（社会福</a:t>
                      </a:r>
                      <a:endParaRPr kumimoji="1" lang="en-US" altLang="ja-JP" sz="1400" u="none" dirty="0" smtClean="0">
                        <a:solidFill>
                          <a:schemeClr val="tx1"/>
                        </a:solidFill>
                        <a:latin typeface="+mn-ea"/>
                        <a:ea typeface="+mn-ea"/>
                      </a:endParaRP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祉法人）のルール</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③　貸付けを受ける社員のルール</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④　金利や上限額の設定等</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⑤　焦げ付いた場合の責任の所在</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等をどのように考えるか。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rPr>
                        <a:t>（２）　所轄庁の認定</a:t>
                      </a:r>
                      <a:endParaRPr kumimoji="1" lang="en-US" altLang="ja-JP" sz="1400" b="0" i="0" u="sng"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の所轄庁は、高利でない適正な利率が設定されていることや、担保や保証人の設定が必要に応じて適切に行われていることなど、社会福祉法人の法人外流出の禁止等の観点から貸付内容を確認するとともに、必要に応じて貸付原資提供社員及び貸付対象社員の所轄庁等に対して情報提供、意見照会を行い、特段の問題がなければ、認定して差し支えない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ja-JP" altLang="en-US" sz="5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266700" marR="0" lvl="0" indent="-2667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rPr>
                        <a:t>　</a:t>
                      </a:r>
                      <a:r>
                        <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法第</a:t>
                      </a:r>
                      <a:r>
                        <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144</a:t>
                      </a: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条による準用後の法第</a:t>
                      </a:r>
                      <a:r>
                        <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57</a:t>
                      </a: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条の２第１項（関係都道府県知事等と社会福祉連携推進法人の所轄庁の協力規定）に基づき、貸付原資提供社員の所轄庁と貸付対象社員の所轄庁は、貸付けの認定に意見があれば、社会福祉連携推進法人の所轄庁に意見を述べることができる。</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266700" marR="0" lvl="0" indent="-266700"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66700" marR="0" lvl="0" indent="-2667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所轄庁が円滑に認定できるよう、施行までに認定のチェックリストを</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66700" marR="0" lvl="0" indent="-2667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厚生労働省において作成する。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66700" marR="0" lvl="0" indent="-266700"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rPr>
                        <a:t>（３）　その他　</a:t>
                      </a:r>
                      <a:endParaRPr kumimoji="1" lang="en-US" altLang="ja-JP" sz="1400" b="0" i="0" u="none"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「社会福祉連携推進法人の貸付業務による貸付けは、民間金融機関や（独）福祉医療機構の補完的な役割を担うものであること」を通知に明記することとする。</a:t>
                      </a: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既に貸付業務以外の社会福祉連携推進業務の実施について認定を受けた社会福祉連携推進法人が、新たに貸付業務を行う場合には、社会福祉連携推進評議会での意見聴取を経て、理事会、社員総会の承認を受けなければならないこととす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527553"/>
                  </a:ext>
                </a:extLst>
              </a:tr>
            </a:tbl>
          </a:graphicData>
        </a:graphic>
      </p:graphicFrame>
      <p:sp>
        <p:nvSpPr>
          <p:cNvPr id="3" name="スライド番号プレースホルダー 2"/>
          <p:cNvSpPr>
            <a:spLocks noGrp="1"/>
          </p:cNvSpPr>
          <p:nvPr>
            <p:ph type="sldNum" sz="quarter" idx="12"/>
          </p:nvPr>
        </p:nvSpPr>
        <p:spPr>
          <a:xfrm>
            <a:off x="8806232" y="6607398"/>
            <a:ext cx="337768"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160250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27384"/>
            <a:ext cx="9144000" cy="318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39248" rtl="0" eaLnBrk="1" fontAlgn="auto" latinLnBrk="0" hangingPunct="1">
              <a:lnSpc>
                <a:spcPct val="100000"/>
              </a:lnSpc>
              <a:spcBef>
                <a:spcPts val="0"/>
              </a:spcBef>
              <a:spcAft>
                <a:spcPts val="0"/>
              </a:spcAft>
              <a:buClrTx/>
              <a:buSzTx/>
              <a:buFontTx/>
              <a:buNone/>
              <a:tabLst>
                <a:tab pos="6814939" algn="l"/>
              </a:tabLst>
              <a:defRPr/>
            </a:pPr>
            <a:r>
              <a:rPr kumimoji="0" lang="ja-JP" altLang="en-US" sz="16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社会福祉連携推進</a:t>
            </a:r>
            <a:r>
              <a:rPr kumimoji="0" lang="ja-JP" altLang="en-US" sz="1600" b="0" i="0" u="none" strike="noStrike" kern="1200" cap="none" spc="0" normalizeH="0" baseline="0" noProof="0" dirty="0" smtClean="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法人について</a:t>
            </a:r>
            <a:endParaRPr kumimoji="0" lang="ja-JP" altLang="en-US" sz="16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11" name="正方形/長方形 10"/>
          <p:cNvSpPr/>
          <p:nvPr/>
        </p:nvSpPr>
        <p:spPr>
          <a:xfrm>
            <a:off x="152902" y="299077"/>
            <a:ext cx="8838196" cy="107662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056" marR="0" lvl="0" indent="-167056"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社会福祉連携推進法人は、①社員の社会福祉に係る業務の連携を推進し、②地域における良質かつ適切な福祉サービスを提供するとともに、③社会福祉法人の経営基盤の強化に資することを目的として、福祉サービス事業者間の連携方策の新たな選択肢として創設</a:t>
            </a: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67056" marR="0" lvl="0" indent="-167056"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２以上の社会福祉法人等の法人が社員として参画し、その創意工夫による多様な取組を通じて、地域福祉の充実、災害対応力の強化、福祉サービス事業に係る経営の効率化、人材の確保・育成等を推進。</a:t>
            </a:r>
            <a:endParaRPr kumimoji="1" lang="en-US" altLang="ja-JP" sz="11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67056" marR="0" lvl="0" indent="-167056"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⇒社会福祉連携推進法人の設立により、</a:t>
            </a:r>
            <a:r>
              <a:rPr kumimoji="1" lang="ja-JP" altLang="en-US" sz="1200" b="1" i="0" u="sng"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同じ</a:t>
            </a:r>
            <a:r>
              <a:rPr kumimoji="1" lang="ja-JP" altLang="en-US" sz="1200" b="1" i="0" u="sng"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目的意識を持つ法人が個々の自主性を保ちながら連携し、規模の大きさを</a:t>
            </a:r>
            <a:r>
              <a:rPr kumimoji="1" lang="ja-JP" altLang="en-US" sz="1200" b="1" i="0" u="sng"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活かした法人</a:t>
            </a:r>
            <a:endParaRPr kumimoji="1" lang="en-US" altLang="ja-JP" sz="1200" b="1" i="0" u="sng"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167056" marR="0" lvl="0" indent="-167056"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200" b="1" i="0" u="sng"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運営</a:t>
            </a:r>
            <a:r>
              <a:rPr kumimoji="1" lang="ja-JP" altLang="en-US" sz="1200" b="1" i="0" u="sng"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が</a:t>
            </a:r>
            <a:r>
              <a:rPr kumimoji="1" lang="ja-JP" altLang="en-US" sz="1200" b="1" i="0" u="sng"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可能</a:t>
            </a:r>
            <a:r>
              <a:rPr kumimoji="1" lang="ja-JP" altLang="en-US" sz="12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となる。</a:t>
            </a:r>
            <a:endParaRPr kumimoji="1" lang="ja-JP" altLang="en-US" sz="12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13" name="グループ化 12"/>
          <p:cNvGrpSpPr/>
          <p:nvPr/>
        </p:nvGrpSpPr>
        <p:grpSpPr>
          <a:xfrm>
            <a:off x="8479613" y="1829150"/>
            <a:ext cx="590323" cy="2802422"/>
            <a:chOff x="8479613" y="1829150"/>
            <a:chExt cx="590323" cy="2802422"/>
          </a:xfrm>
        </p:grpSpPr>
        <p:sp>
          <p:nvSpPr>
            <p:cNvPr id="30" name="正方形/長方形 29"/>
            <p:cNvSpPr/>
            <p:nvPr/>
          </p:nvSpPr>
          <p:spPr>
            <a:xfrm>
              <a:off x="8774752" y="1829150"/>
              <a:ext cx="295184" cy="2802422"/>
            </a:xfrm>
            <a:prstGeom prst="rect">
              <a:avLst/>
            </a:prstGeom>
            <a:solidFill>
              <a:schemeClr val="accent6">
                <a:lumMod val="60000"/>
                <a:lumOff val="40000"/>
              </a:schemeClr>
            </a:solidFill>
            <a:ln w="19050">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lIns="89063" tIns="44538" rIns="89063" bIns="44538" rtlCol="0" anchor="ctr"/>
            <a:lstStyle/>
            <a:p>
              <a:pPr marL="0" marR="0" lvl="0" indent="0" algn="ctr" defTabSz="889334"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所轄庁（都道府県知事、市長（区長）</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指定</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都市の長</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、厚生</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労働大臣のいずれか</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8479613" y="2630866"/>
              <a:ext cx="278020" cy="1198991"/>
              <a:chOff x="7876370" y="2834887"/>
              <a:chExt cx="462938" cy="1198991"/>
            </a:xfrm>
          </p:grpSpPr>
          <p:sp>
            <p:nvSpPr>
              <p:cNvPr id="62" name="下矢印 61"/>
              <p:cNvSpPr/>
              <p:nvPr/>
            </p:nvSpPr>
            <p:spPr>
              <a:xfrm rot="16200000" flipV="1">
                <a:off x="7508344" y="3202913"/>
                <a:ext cx="1198989" cy="462938"/>
              </a:xfrm>
              <a:prstGeom prst="downArrow">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3" name="テキスト ボックス 62"/>
              <p:cNvSpPr txBox="1"/>
              <p:nvPr/>
            </p:nvSpPr>
            <p:spPr>
              <a:xfrm>
                <a:off x="8009039" y="2890046"/>
                <a:ext cx="312521" cy="1143832"/>
              </a:xfrm>
              <a:prstGeom prst="rect">
                <a:avLst/>
              </a:prstGeom>
              <a:noFill/>
            </p:spPr>
            <p:txBody>
              <a:bodyPr vert="eaVert" wrap="square" rtlCol="0">
                <a:spAutoFit/>
              </a:bodyPr>
              <a:lstStyle>
                <a:defPPr>
                  <a:defRPr lang="ja-JP"/>
                </a:defPPr>
                <a:lvl1pPr algn="ctr" defTabSz="914395" fontAlgn="base">
                  <a:spcBef>
                    <a:spcPct val="0"/>
                  </a:spcBef>
                  <a:spcAft>
                    <a:spcPct val="0"/>
                  </a:spcAft>
                  <a:defRPr sz="1050">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395" rtl="0" eaLnBrk="1" fontAlgn="base" latinLnBrk="0" hangingPunct="1">
                  <a:lnSpc>
                    <a:spcPct val="100000"/>
                  </a:lnSpc>
                  <a:spcBef>
                    <a:spcPct val="0"/>
                  </a:spcBef>
                  <a:spcAft>
                    <a:spcPct val="0"/>
                  </a:spcAft>
                  <a:buClrTx/>
                  <a:buSzTx/>
                  <a:buFontTx/>
                  <a:buNone/>
                  <a:tabLst/>
                  <a:defRPr/>
                </a:pPr>
                <a:r>
                  <a:rPr kumimoji="1" lang="ja-JP" altLang="en-US" sz="83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認定・指導監督</a:t>
                </a:r>
                <a:endParaRPr kumimoji="1" lang="en-US" altLang="ja-JP" sz="83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C0DD85-B221-4CF5-B0F2-D6DFC9152908}" type="slidenum">
              <a:rPr kumimoji="1" lang="ja-JP" altLang="en-US" sz="1112"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p:cNvSpPr/>
          <p:nvPr/>
        </p:nvSpPr>
        <p:spPr>
          <a:xfrm>
            <a:off x="38910" y="1538528"/>
            <a:ext cx="8421521" cy="3344758"/>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056" marR="0" lvl="0" indent="-167056"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67056" marR="0" lvl="0" indent="-167056"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6" marR="0" lvl="0" indent="-167056"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6" marR="0" lvl="0" indent="-167056"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6" marR="0" lvl="0" indent="-167056"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6" marR="0" lvl="0" indent="-167056"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6" marR="0" lvl="0" indent="-167056" algn="l" defTabSz="914400" rtl="0" eaLnBrk="1" fontAlgn="auto" latinLnBrk="0" hangingPunct="1">
              <a:lnSpc>
                <a:spcPct val="100000"/>
              </a:lnSpc>
              <a:spcBef>
                <a:spcPts val="0"/>
              </a:spcBef>
              <a:spcAft>
                <a:spcPts val="0"/>
              </a:spcAft>
              <a:buClrTx/>
              <a:buSzTx/>
              <a:buFontTx/>
              <a:buNone/>
              <a:tabLst/>
              <a:defRPr/>
            </a:pPr>
            <a:r>
              <a:rPr kumimoji="1" lang="en-US" altLang="ja-JP" sz="923" b="1" i="0" u="none" strike="noStrike" kern="1200" cap="none" spc="0" normalizeH="0" baseline="0" noProof="0" dirty="0" smtClean="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23"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法人運営のポイント</a:t>
            </a:r>
            <a:r>
              <a:rPr kumimoji="1" lang="en-US" altLang="ja-JP" sz="923"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167056" marR="0" lvl="0" indent="-167056"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社会福祉連携推進区域</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業務</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の実施地域。</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実施地域の範囲に制約なし</a:t>
            </a:r>
            <a:r>
              <a:rPr kumimoji="1" lang="ja-JP" altLang="en-US" sz="10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定め、社会福祉連携推進</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方針</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区</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域内の連携推進のための</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方針</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決定・公表</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6" marR="0" lvl="0" indent="-167056"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社会福祉連携推進業務の実施（以下の６業務の中から全部又は一部を選択して実施）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6" marR="0" lvl="0" indent="-167056"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上記以外の業務の</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実施は、社会</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福祉連携推進業務の実施に支障のない範囲で</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実施可（社会福祉事業や</a:t>
            </a:r>
            <a:r>
              <a:rPr kumimoji="1" lang="ja-JP" altLang="en-US" sz="10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同様の事業</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は実施不可）</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6" marR="0" lvl="0" indent="-167056"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社員からの会費、業務委託費等による業務</a:t>
            </a:r>
            <a:r>
              <a:rPr kumimoji="1" lang="ja-JP" altLang="en-US" sz="10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運営（業務を遂行するための寄附の受付も可）</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6" marR="0" lvl="0" indent="-167056"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社員である法人の業務に支障が無い範囲で、職員の兼務や設備の兼用可（業務を遂行するための財産の保有も可）</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6" marR="0" lvl="0" indent="-167056"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6" marR="0" lvl="0" indent="-167056"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6" marR="0" lvl="0" indent="-167056"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6" marR="0" lvl="0" indent="-167056"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6" marR="0" lvl="0" indent="-167056"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6" marR="0" lvl="0" indent="-167056"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7056" marR="0" lvl="0" indent="-167056"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右矢印 28"/>
          <p:cNvSpPr/>
          <p:nvPr/>
        </p:nvSpPr>
        <p:spPr>
          <a:xfrm flipH="1">
            <a:off x="1973092" y="1987494"/>
            <a:ext cx="4724478" cy="198074"/>
          </a:xfrm>
          <a:prstGeom prst="rightArrow">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正方形/長方形 21"/>
          <p:cNvSpPr/>
          <p:nvPr/>
        </p:nvSpPr>
        <p:spPr>
          <a:xfrm>
            <a:off x="529156" y="1679945"/>
            <a:ext cx="1406339" cy="460645"/>
          </a:xfrm>
          <a:prstGeom prst="rect">
            <a:avLst/>
          </a:prstGeom>
          <a:pattFill prst="pct50">
            <a:fgClr>
              <a:schemeClr val="accent2">
                <a:lumMod val="20000"/>
                <a:lumOff val="80000"/>
              </a:schemeClr>
            </a:fgClr>
            <a:bgClr>
              <a:schemeClr val="bg1"/>
            </a:bgClr>
          </a:pattFill>
          <a:ln w="19050">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marL="0" marR="0" lvl="0" indent="0" algn="ctr" defTabSz="889334"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理事会</a:t>
            </a:r>
            <a:endParaRPr kumimoji="1" lang="en-US" altLang="ja-JP"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（理事６名以上・</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監事２名以上）</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3567693" y="1679945"/>
            <a:ext cx="1406339" cy="460645"/>
          </a:xfrm>
          <a:prstGeom prst="rect">
            <a:avLst/>
          </a:prstGeom>
          <a:pattFill prst="pct50">
            <a:fgClr>
              <a:schemeClr val="tx2">
                <a:lumMod val="40000"/>
                <a:lumOff val="60000"/>
              </a:schemeClr>
            </a:fgClr>
            <a:bgClr>
              <a:schemeClr val="bg1"/>
            </a:bgClr>
          </a:pattFill>
          <a:ln w="190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marL="0" marR="0" lvl="0" indent="0" algn="ctr" defTabSz="889334"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社員総会</a:t>
            </a:r>
            <a:endParaRPr kumimoji="1" lang="en-US" altLang="ja-JP"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（法人運営に係る重要事項</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の議決機関）</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6728258" y="1683583"/>
            <a:ext cx="1406339" cy="453368"/>
          </a:xfrm>
          <a:prstGeom prst="rect">
            <a:avLst/>
          </a:prstGeom>
          <a:pattFill prst="pct50">
            <a:fgClr>
              <a:schemeClr val="accent3">
                <a:lumMod val="40000"/>
                <a:lumOff val="60000"/>
              </a:schemeClr>
            </a:fgClr>
            <a:bgClr>
              <a:schemeClr val="bg1"/>
            </a:bgClr>
          </a:pattFill>
          <a:ln w="19050">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marL="0" marR="0" lvl="0" indent="0" algn="ctr" defTabSz="889334"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社会福祉連携推進</a:t>
            </a:r>
            <a:endParaRPr kumimoji="1" lang="en-US" altLang="ja-JP"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評議会</a:t>
            </a:r>
            <a:endParaRPr kumimoji="1" lang="en-US" altLang="ja-JP"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名以上</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右矢印 1"/>
          <p:cNvSpPr/>
          <p:nvPr/>
        </p:nvSpPr>
        <p:spPr>
          <a:xfrm>
            <a:off x="1973092" y="1818402"/>
            <a:ext cx="1575420" cy="198699"/>
          </a:xfrm>
          <a:prstGeom prst="rightArrow">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右矢印 24"/>
          <p:cNvSpPr/>
          <p:nvPr/>
        </p:nvSpPr>
        <p:spPr>
          <a:xfrm flipH="1">
            <a:off x="4974031" y="1818402"/>
            <a:ext cx="1739709" cy="204337"/>
          </a:xfrm>
          <a:prstGeom prst="rightArrow">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テキスト ボックス 25"/>
          <p:cNvSpPr txBox="1"/>
          <p:nvPr/>
        </p:nvSpPr>
        <p:spPr>
          <a:xfrm>
            <a:off x="1897201" y="1643728"/>
            <a:ext cx="1797460" cy="240246"/>
          </a:xfrm>
          <a:prstGeom prst="rect">
            <a:avLst/>
          </a:prstGeom>
          <a:noFill/>
        </p:spPr>
        <p:txBody>
          <a:bodyPr wrap="square" rtlCol="0">
            <a:spAutoFit/>
          </a:bodyPr>
          <a:lstStyle/>
          <a:p>
            <a:pPr marL="0" marR="0" lvl="0" indent="0" algn="ctr" defTabSz="844073" rtl="0" eaLnBrk="1" fontAlgn="base" latinLnBrk="0" hangingPunct="1">
              <a:lnSpc>
                <a:spcPct val="100000"/>
              </a:lnSpc>
              <a:spcBef>
                <a:spcPct val="0"/>
              </a:spcBef>
              <a:spcAft>
                <a:spcPct val="0"/>
              </a:spcAft>
              <a:buClrTx/>
              <a:buSzTx/>
              <a:buFontTx/>
              <a:buNone/>
              <a:tabLst/>
              <a:defRPr/>
            </a:pPr>
            <a:r>
              <a:rPr kumimoji="1" lang="ja-JP" altLang="en-US" sz="831"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法人の業務を執行</a:t>
            </a:r>
          </a:p>
        </p:txBody>
      </p:sp>
      <p:sp>
        <p:nvSpPr>
          <p:cNvPr id="27" name="テキスト ボックス 26"/>
          <p:cNvSpPr txBox="1"/>
          <p:nvPr/>
        </p:nvSpPr>
        <p:spPr>
          <a:xfrm>
            <a:off x="4685334" y="1538249"/>
            <a:ext cx="2334938" cy="343299"/>
          </a:xfrm>
          <a:prstGeom prst="rect">
            <a:avLst/>
          </a:prstGeom>
          <a:noFill/>
        </p:spPr>
        <p:txBody>
          <a:bodyPr wrap="square" rtlCol="0">
            <a:spAutoFit/>
          </a:bodyPr>
          <a:lstStyle/>
          <a:p>
            <a:pPr marL="0" marR="0" lvl="0" indent="0" algn="ctr" defTabSz="844073" rtl="0" eaLnBrk="1" fontAlgn="base" latinLnBrk="0" hangingPunct="1">
              <a:lnSpc>
                <a:spcPct val="100000"/>
              </a:lnSpc>
              <a:spcBef>
                <a:spcPct val="0"/>
              </a:spcBef>
              <a:spcAft>
                <a:spcPct val="0"/>
              </a:spcAft>
              <a:buClrTx/>
              <a:buSzTx/>
              <a:buFontTx/>
              <a:buNone/>
              <a:tabLst/>
              <a:defRPr/>
            </a:pPr>
            <a:r>
              <a:rPr kumimoji="1" lang="ja-JP" altLang="en-US" sz="831"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事業</a:t>
            </a:r>
            <a:r>
              <a:rPr kumimoji="1" lang="ja-JP" altLang="en-US" sz="831" b="1" i="0" u="sng"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計画等への意見具申や事業の評価</a:t>
            </a:r>
            <a:endParaRPr kumimoji="1" lang="en-US" altLang="ja-JP" sz="831"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4407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（社員総会・理事会は意見を尊重）</a:t>
            </a:r>
          </a:p>
        </p:txBody>
      </p:sp>
      <p:sp>
        <p:nvSpPr>
          <p:cNvPr id="38" name="角丸四角形 37"/>
          <p:cNvSpPr/>
          <p:nvPr/>
        </p:nvSpPr>
        <p:spPr>
          <a:xfrm>
            <a:off x="66502" y="3540613"/>
            <a:ext cx="8362603" cy="1303761"/>
          </a:xfrm>
          <a:prstGeom prst="roundRect">
            <a:avLst>
              <a:gd name="adj" fmla="val 340"/>
            </a:avLst>
          </a:prstGeom>
          <a:pattFill prst="trellis">
            <a:fgClr>
              <a:srgbClr val="E3EBF5"/>
            </a:fgClr>
            <a:bgClr>
              <a:schemeClr val="bg1"/>
            </a:bgClr>
          </a:pattFill>
          <a:ln w="12700">
            <a:solidFill>
              <a:schemeClr val="tx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正方形/長方形 46"/>
          <p:cNvSpPr/>
          <p:nvPr/>
        </p:nvSpPr>
        <p:spPr>
          <a:xfrm>
            <a:off x="93685" y="3579524"/>
            <a:ext cx="1352864" cy="1245395"/>
          </a:xfrm>
          <a:prstGeom prst="rect">
            <a:avLst/>
          </a:prstGeom>
          <a:solidFill>
            <a:schemeClr val="bg1"/>
          </a:solidFill>
          <a:ln w="1905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t"/>
          <a:lstStyle/>
          <a:p>
            <a:pPr marL="0" marR="0" lvl="0" indent="0" algn="ctr" defTabSz="889334" rtl="0" eaLnBrk="1" fontAlgn="auto" latinLnBrk="0" hangingPunct="1">
              <a:lnSpc>
                <a:spcPct val="100000"/>
              </a:lnSpc>
              <a:spcBef>
                <a:spcPts val="0"/>
              </a:spcBef>
              <a:spcAft>
                <a:spcPts val="0"/>
              </a:spcAft>
              <a:buClrTx/>
              <a:buSzTx/>
              <a:buFontTx/>
              <a:buNone/>
              <a:tabLst/>
              <a:defRPr/>
            </a:pPr>
            <a:r>
              <a:rPr kumimoji="1" lang="ja-JP" altLang="en-US" sz="800" b="1" i="0" u="sng" strike="noStrike" kern="1200" cap="none" spc="0" normalizeH="0" baseline="0" noProof="0" dirty="0">
                <a:ln>
                  <a:noFill/>
                </a:ln>
                <a:solidFill>
                  <a:srgbClr val="1F497D">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①地域福祉支援業務</a:t>
            </a:r>
            <a:endParaRPr kumimoji="1" lang="en-US" altLang="ja-JP" sz="800" b="1" i="0" u="sng" strike="noStrike" kern="1200" cap="none" spc="0" normalizeH="0" baseline="0" noProof="0" dirty="0">
              <a:ln>
                <a:noFill/>
              </a:ln>
              <a:solidFill>
                <a:srgbClr val="1F497D">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1485424" y="3579524"/>
            <a:ext cx="1352864" cy="1245395"/>
          </a:xfrm>
          <a:prstGeom prst="rect">
            <a:avLst/>
          </a:prstGeom>
          <a:solidFill>
            <a:schemeClr val="bg1"/>
          </a:solidFill>
          <a:ln w="1905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t"/>
          <a:lstStyle/>
          <a:p>
            <a:pPr marL="0" marR="0" lvl="0" indent="0" algn="ctr" defTabSz="889334" rtl="0" eaLnBrk="1" fontAlgn="auto" latinLnBrk="0" hangingPunct="1">
              <a:lnSpc>
                <a:spcPct val="100000"/>
              </a:lnSpc>
              <a:spcBef>
                <a:spcPts val="0"/>
              </a:spcBef>
              <a:spcAft>
                <a:spcPts val="0"/>
              </a:spcAft>
              <a:buClrTx/>
              <a:buSzTx/>
              <a:buFontTx/>
              <a:buNone/>
              <a:tabLst/>
              <a:defRPr/>
            </a:pPr>
            <a:r>
              <a:rPr kumimoji="1" lang="ja-JP" altLang="en-US" sz="800" b="1" i="0" u="sng" strike="noStrike" kern="1200" cap="none" spc="0" normalizeH="0" baseline="0" noProof="0" dirty="0">
                <a:ln>
                  <a:noFill/>
                </a:ln>
                <a:solidFill>
                  <a:srgbClr val="1F497D">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②災害時支援業務</a:t>
            </a:r>
            <a:endParaRPr kumimoji="1" lang="en-US" altLang="ja-JP" sz="800" b="1" i="0" u="sng" strike="noStrike" kern="1200" cap="none" spc="0" normalizeH="0" baseline="0" noProof="0" dirty="0">
              <a:ln>
                <a:noFill/>
              </a:ln>
              <a:solidFill>
                <a:srgbClr val="1F497D">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2877163" y="3579524"/>
            <a:ext cx="1352864" cy="1245395"/>
          </a:xfrm>
          <a:prstGeom prst="rect">
            <a:avLst/>
          </a:prstGeom>
          <a:solidFill>
            <a:schemeClr val="bg1"/>
          </a:solidFill>
          <a:ln w="1905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t"/>
          <a:lstStyle/>
          <a:p>
            <a:pPr marL="0" marR="0" lvl="0" indent="0" algn="ctr" defTabSz="889334" rtl="0" eaLnBrk="1" fontAlgn="auto" latinLnBrk="0" hangingPunct="1">
              <a:lnSpc>
                <a:spcPct val="100000"/>
              </a:lnSpc>
              <a:spcBef>
                <a:spcPts val="0"/>
              </a:spcBef>
              <a:spcAft>
                <a:spcPts val="0"/>
              </a:spcAft>
              <a:buClrTx/>
              <a:buSzTx/>
              <a:buFontTx/>
              <a:buNone/>
              <a:tabLst/>
              <a:defRPr/>
            </a:pPr>
            <a:r>
              <a:rPr kumimoji="1" lang="ja-JP" altLang="en-US" sz="800" b="1" i="0" u="sng" strike="noStrike" kern="1200" cap="none" spc="0" normalizeH="0" baseline="0" noProof="0" dirty="0">
                <a:ln>
                  <a:noFill/>
                </a:ln>
                <a:solidFill>
                  <a:srgbClr val="1F497D">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③経営支援業務</a:t>
            </a:r>
            <a:endParaRPr kumimoji="1" lang="en-US" altLang="ja-JP" sz="800" b="1" i="0" u="sng" strike="noStrike" kern="1200" cap="none" spc="0" normalizeH="0" baseline="0" noProof="0" dirty="0">
              <a:ln>
                <a:noFill/>
              </a:ln>
              <a:solidFill>
                <a:srgbClr val="1F497D">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4256116" y="3579524"/>
            <a:ext cx="1395654" cy="1245395"/>
          </a:xfrm>
          <a:prstGeom prst="rect">
            <a:avLst/>
          </a:prstGeom>
          <a:solidFill>
            <a:schemeClr val="bg1"/>
          </a:solidFill>
          <a:ln w="1905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t"/>
          <a:lstStyle/>
          <a:p>
            <a:pPr marL="0" marR="0" lvl="0" indent="0" algn="ctr" defTabSz="889334" rtl="0" eaLnBrk="1" fontAlgn="auto" latinLnBrk="0" hangingPunct="1">
              <a:lnSpc>
                <a:spcPct val="100000"/>
              </a:lnSpc>
              <a:spcBef>
                <a:spcPts val="0"/>
              </a:spcBef>
              <a:spcAft>
                <a:spcPts val="0"/>
              </a:spcAft>
              <a:buClrTx/>
              <a:buSzTx/>
              <a:buFontTx/>
              <a:buNone/>
              <a:tabLst/>
              <a:defRPr/>
            </a:pPr>
            <a:r>
              <a:rPr kumimoji="1" lang="ja-JP" altLang="en-US" sz="800" b="1" i="0" u="sng" strike="noStrike" kern="1200" cap="none" spc="0" normalizeH="0" baseline="0" noProof="0" dirty="0">
                <a:ln>
                  <a:noFill/>
                </a:ln>
                <a:solidFill>
                  <a:srgbClr val="1F497D">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④貸付業務</a:t>
            </a:r>
            <a:endParaRPr kumimoji="1" lang="en-US" altLang="ja-JP" sz="800" b="1" i="0" u="sng" strike="noStrike" kern="1200" cap="none" spc="0" normalizeH="0" baseline="0" noProof="0" dirty="0">
              <a:ln>
                <a:noFill/>
              </a:ln>
              <a:solidFill>
                <a:srgbClr val="1F497D">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5679347" y="3579524"/>
            <a:ext cx="1352864" cy="1245395"/>
          </a:xfrm>
          <a:prstGeom prst="rect">
            <a:avLst/>
          </a:prstGeom>
          <a:solidFill>
            <a:schemeClr val="bg1"/>
          </a:solidFill>
          <a:ln w="1905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t"/>
          <a:lstStyle/>
          <a:p>
            <a:pPr marL="0" marR="0" lvl="0" indent="0" algn="ctr" defTabSz="889334" rtl="0" eaLnBrk="1" fontAlgn="auto" latinLnBrk="0" hangingPunct="1">
              <a:lnSpc>
                <a:spcPct val="100000"/>
              </a:lnSpc>
              <a:spcBef>
                <a:spcPts val="0"/>
              </a:spcBef>
              <a:spcAft>
                <a:spcPts val="0"/>
              </a:spcAft>
              <a:buClrTx/>
              <a:buSzTx/>
              <a:buFontTx/>
              <a:buNone/>
              <a:tabLst/>
              <a:defRPr/>
            </a:pPr>
            <a:r>
              <a:rPr kumimoji="1" lang="ja-JP" altLang="en-US" sz="800" b="1" i="0" u="sng" strike="noStrike" kern="1200" cap="none" spc="0" normalizeH="0" baseline="0" noProof="0" dirty="0">
                <a:ln>
                  <a:noFill/>
                </a:ln>
                <a:solidFill>
                  <a:srgbClr val="1F497D">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⑤人材確保等業務</a:t>
            </a:r>
            <a:endParaRPr kumimoji="1" lang="en-US" altLang="ja-JP" sz="800" b="1" i="0" u="sng" strike="noStrike" kern="1200" cap="none" spc="0" normalizeH="0" baseline="0" noProof="0" dirty="0">
              <a:ln>
                <a:noFill/>
              </a:ln>
              <a:solidFill>
                <a:srgbClr val="1F497D">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7071833" y="3579524"/>
            <a:ext cx="1352864" cy="1245395"/>
          </a:xfrm>
          <a:prstGeom prst="rect">
            <a:avLst/>
          </a:prstGeom>
          <a:solidFill>
            <a:schemeClr val="bg1"/>
          </a:solidFill>
          <a:ln w="1905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t"/>
          <a:lstStyle/>
          <a:p>
            <a:pPr marL="0" marR="0" lvl="0" indent="0" algn="ctr" defTabSz="889334" rtl="0" eaLnBrk="1" fontAlgn="auto" latinLnBrk="0" hangingPunct="1">
              <a:lnSpc>
                <a:spcPct val="100000"/>
              </a:lnSpc>
              <a:spcBef>
                <a:spcPts val="0"/>
              </a:spcBef>
              <a:spcAft>
                <a:spcPts val="0"/>
              </a:spcAft>
              <a:buClrTx/>
              <a:buSzTx/>
              <a:buFontTx/>
              <a:buNone/>
              <a:tabLst/>
              <a:defRPr/>
            </a:pPr>
            <a:r>
              <a:rPr kumimoji="1" lang="ja-JP" altLang="en-US" sz="800" b="1" i="0" u="sng" strike="noStrike" kern="1200" cap="none" spc="0" normalizeH="0" baseline="0" noProof="0" dirty="0">
                <a:ln>
                  <a:noFill/>
                </a:ln>
                <a:solidFill>
                  <a:srgbClr val="1F497D">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⑥物資等供給業務</a:t>
            </a:r>
            <a:endParaRPr kumimoji="1" lang="en-US" altLang="ja-JP" sz="800" b="1" i="0" u="sng" strike="noStrike" kern="1200" cap="none" spc="0" normalizeH="0" baseline="0" noProof="0" dirty="0">
              <a:ln>
                <a:noFill/>
              </a:ln>
              <a:solidFill>
                <a:srgbClr val="1F497D">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89334"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大かっこ 40"/>
          <p:cNvSpPr/>
          <p:nvPr/>
        </p:nvSpPr>
        <p:spPr>
          <a:xfrm>
            <a:off x="33253" y="3810842"/>
            <a:ext cx="1475116" cy="423775"/>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lIns="33231" rIns="33231"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・地域貢献事業</a:t>
            </a:r>
            <a:r>
              <a:rPr kumimoji="1" lang="ja-JP" altLang="en-US" sz="800"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の企画</a:t>
            </a:r>
            <a:r>
              <a:rPr kumimoji="1" lang="ja-JP" altLang="en-US"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・立案</a:t>
            </a:r>
            <a:endParaRPr kumimoji="1" lang="en-US" altLang="ja-JP"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・地域ニーズ調査の実施</a:t>
            </a:r>
            <a:endParaRPr kumimoji="1" lang="en-US" altLang="ja-JP"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・事業実施に向けたノウハウ提供　等</a:t>
            </a:r>
            <a:endParaRPr kumimoji="1" lang="en-US" altLang="ja-JP"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p:txBody>
      </p:sp>
      <p:sp>
        <p:nvSpPr>
          <p:cNvPr id="42" name="大かっこ 41"/>
          <p:cNvSpPr/>
          <p:nvPr/>
        </p:nvSpPr>
        <p:spPr>
          <a:xfrm>
            <a:off x="1473732" y="3810842"/>
            <a:ext cx="1323787" cy="423776"/>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・応急物資の備蓄・提供</a:t>
            </a:r>
            <a:endParaRPr kumimoji="1" lang="en-US" altLang="ja-JP"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・被災施設利用者の移送</a:t>
            </a:r>
            <a:endParaRPr kumimoji="1" lang="en-US" altLang="ja-JP"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・避難訓練</a:t>
            </a:r>
            <a:endParaRPr kumimoji="1" lang="en-US" altLang="ja-JP"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BCP</a:t>
            </a:r>
            <a:r>
              <a:rPr kumimoji="1" lang="ja-JP" altLang="en-US"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策定支援　等</a:t>
            </a:r>
            <a:endParaRPr kumimoji="1" lang="en-US" altLang="ja-JP"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p:txBody>
      </p:sp>
      <p:sp>
        <p:nvSpPr>
          <p:cNvPr id="43" name="大かっこ 42"/>
          <p:cNvSpPr/>
          <p:nvPr/>
        </p:nvSpPr>
        <p:spPr>
          <a:xfrm>
            <a:off x="2831216" y="3810842"/>
            <a:ext cx="1422506" cy="986310"/>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・経営コンサルティング</a:t>
            </a:r>
            <a:endParaRPr kumimoji="1" lang="en-US" altLang="ja-JP"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・財務状況の分析・助言</a:t>
            </a:r>
            <a:endParaRPr kumimoji="1" lang="en-US" altLang="ja-JP"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・事務処理代行　</a:t>
            </a:r>
            <a:r>
              <a:rPr kumimoji="1" lang="ja-JP" altLang="en-US" sz="800"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等</a:t>
            </a:r>
            <a:endParaRPr kumimoji="1" lang="en-US" altLang="ja-JP" sz="800"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300"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85725" lvl="0" indent="-85725">
              <a:defRPr/>
            </a:pPr>
            <a:r>
              <a:rPr lang="en-US" altLang="ja-JP" sz="800" dirty="0">
                <a:solidFill>
                  <a:srgbClr val="FF0000"/>
                </a:solidFill>
                <a:latin typeface="HGSｺﾞｼｯｸM" panose="020B0600000000000000" pitchFamily="50" charset="-128"/>
                <a:ea typeface="HGSｺﾞｼｯｸM" panose="020B0600000000000000" pitchFamily="50" charset="-128"/>
              </a:rPr>
              <a:t>※</a:t>
            </a:r>
            <a:r>
              <a:rPr lang="ja-JP" altLang="en-US" sz="800" dirty="0">
                <a:solidFill>
                  <a:srgbClr val="FF0000"/>
                </a:solidFill>
                <a:latin typeface="HGSｺﾞｼｯｸM" panose="020B0600000000000000" pitchFamily="50" charset="-128"/>
                <a:ea typeface="HGSｺﾞｼｯｸM" panose="020B0600000000000000" pitchFamily="50" charset="-128"/>
              </a:rPr>
              <a:t> 介護職種に係る技能実習の監理団体は、経営支援業務として行う</a:t>
            </a:r>
            <a:endParaRPr lang="en-US" altLang="ja-JP" sz="800" dirty="0">
              <a:solidFill>
                <a:srgbClr val="FF0000"/>
              </a:solidFill>
              <a:latin typeface="HGSｺﾞｼｯｸM" panose="020B0600000000000000" pitchFamily="50" charset="-128"/>
              <a:ea typeface="HGSｺﾞｼｯｸM" panose="020B0600000000000000"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lang="en-US" altLang="ja-JP" sz="800" dirty="0">
              <a:solidFill>
                <a:prstClr val="black"/>
              </a:solidFill>
              <a:latin typeface="HGSｺﾞｼｯｸM" panose="020B0600000000000000" pitchFamily="50" charset="-128"/>
              <a:ea typeface="HGSｺﾞｼｯｸM" panose="020B0600000000000000"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p:txBody>
      </p:sp>
      <p:sp>
        <p:nvSpPr>
          <p:cNvPr id="44" name="大かっこ 43"/>
          <p:cNvSpPr/>
          <p:nvPr/>
        </p:nvSpPr>
        <p:spPr>
          <a:xfrm>
            <a:off x="4178782" y="3765511"/>
            <a:ext cx="1545345" cy="1027681"/>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・社会福祉法人である社員に対する資金の</a:t>
            </a:r>
            <a:r>
              <a:rPr kumimoji="1" lang="ja-JP" altLang="en-US" sz="700"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貸付け</a:t>
            </a:r>
            <a:endParaRPr kumimoji="1" lang="en-US" altLang="ja-JP" sz="700"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 </a:t>
            </a:r>
            <a:r>
              <a:rPr kumimoji="1" lang="ja-JP" altLang="en-US" sz="70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貸付け毎に所轄庁</a:t>
            </a:r>
            <a:r>
              <a:rPr kumimoji="1" lang="ja-JP" altLang="en-US" sz="70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の認定が</a:t>
            </a:r>
            <a:r>
              <a:rPr kumimoji="1" lang="ja-JP" altLang="en-US" sz="70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必要</a:t>
            </a:r>
            <a:endParaRPr kumimoji="1" lang="en-US" altLang="ja-JP" sz="70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 </a:t>
            </a:r>
            <a:r>
              <a:rPr kumimoji="1" lang="ja-JP" altLang="en-US" sz="70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貸付け原資の提供は、原資提供社員</a:t>
            </a:r>
            <a:r>
              <a:rPr kumimoji="1" lang="en-US" altLang="ja-JP" sz="70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a:t>
            </a:r>
            <a:r>
              <a:rPr kumimoji="1" lang="ja-JP" altLang="en-US" sz="70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社会福祉法人</a:t>
            </a:r>
            <a:r>
              <a:rPr kumimoji="1" lang="en-US" altLang="ja-JP" sz="70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a:t>
            </a:r>
            <a:r>
              <a:rPr kumimoji="1" lang="ja-JP" altLang="en-US" sz="70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の直</a:t>
            </a:r>
            <a:r>
              <a:rPr kumimoji="1" lang="ja-JP" altLang="en-US" sz="700" b="0" i="0" u="none" strike="noStrike" kern="120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近３カ年度の本部拠点の事業活動計算書における当期活動増減差額の平均</a:t>
            </a:r>
            <a:r>
              <a:rPr kumimoji="1" lang="ja-JP" altLang="en-US" sz="70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額が上限</a:t>
            </a:r>
            <a:endParaRPr kumimoji="1" lang="en-US" altLang="ja-JP" sz="70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endParaRPr>
          </a:p>
          <a:p>
            <a:pPr marL="85725" lvl="0" indent="-85725">
              <a:defRPr/>
            </a:pPr>
            <a:r>
              <a:rPr lang="en-US" altLang="ja-JP" sz="700" dirty="0">
                <a:solidFill>
                  <a:srgbClr val="FF0000"/>
                </a:solidFill>
                <a:latin typeface="HGSｺﾞｼｯｸM" panose="020B0600000000000000" pitchFamily="50" charset="-128"/>
                <a:ea typeface="HGSｺﾞｼｯｸM" panose="020B0600000000000000" pitchFamily="50" charset="-128"/>
              </a:rPr>
              <a:t>※ </a:t>
            </a:r>
            <a:r>
              <a:rPr lang="ja-JP" altLang="en-US" sz="700" dirty="0">
                <a:solidFill>
                  <a:srgbClr val="FF0000"/>
                </a:solidFill>
                <a:latin typeface="HGSｺﾞｼｯｸM" panose="020B0600000000000000" pitchFamily="50" charset="-128"/>
                <a:ea typeface="HGSｺﾞｼｯｸM" panose="020B0600000000000000" pitchFamily="50" charset="-128"/>
              </a:rPr>
              <a:t>貸付け原資は、社会福祉充実財産の控除対象財産とは</a:t>
            </a:r>
            <a:r>
              <a:rPr lang="ja-JP" altLang="en-US" sz="700" dirty="0" smtClean="0">
                <a:solidFill>
                  <a:srgbClr val="FF0000"/>
                </a:solidFill>
                <a:latin typeface="HGSｺﾞｼｯｸM" panose="020B0600000000000000" pitchFamily="50" charset="-128"/>
                <a:ea typeface="HGSｺﾞｼｯｸM" panose="020B0600000000000000" pitchFamily="50" charset="-128"/>
              </a:rPr>
              <a:t>ならない</a:t>
            </a:r>
            <a:endParaRPr lang="ja-JP" altLang="en-US" sz="700" dirty="0">
              <a:solidFill>
                <a:srgbClr val="FF0000"/>
              </a:solidFill>
              <a:latin typeface="HGSｺﾞｼｯｸM" panose="020B0600000000000000" pitchFamily="50" charset="-128"/>
              <a:ea typeface="HGSｺﾞｼｯｸM" panose="020B0600000000000000" pitchFamily="50" charset="-128"/>
            </a:endParaRPr>
          </a:p>
        </p:txBody>
      </p:sp>
      <p:sp>
        <p:nvSpPr>
          <p:cNvPr id="45" name="大かっこ 44"/>
          <p:cNvSpPr/>
          <p:nvPr/>
        </p:nvSpPr>
        <p:spPr>
          <a:xfrm>
            <a:off x="5617101" y="3810842"/>
            <a:ext cx="1360267" cy="423776"/>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・採用・募集の共同実施</a:t>
            </a:r>
            <a:endParaRPr kumimoji="1" lang="en-US" altLang="ja-JP"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・人事交流の調整</a:t>
            </a:r>
            <a:endParaRPr kumimoji="1" lang="en-US" altLang="ja-JP"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・研修の共同実施</a:t>
            </a:r>
            <a:endParaRPr kumimoji="1" lang="en-US" altLang="ja-JP"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・現場</a:t>
            </a:r>
            <a:r>
              <a:rPr kumimoji="1" lang="ja-JP" altLang="en-US"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実習等の調整　等</a:t>
            </a:r>
            <a:endParaRPr kumimoji="1" lang="en-US" altLang="ja-JP"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p:txBody>
      </p:sp>
      <p:sp>
        <p:nvSpPr>
          <p:cNvPr id="46" name="大かっこ 45"/>
          <p:cNvSpPr/>
          <p:nvPr/>
        </p:nvSpPr>
        <p:spPr>
          <a:xfrm>
            <a:off x="7060951" y="3810842"/>
            <a:ext cx="1340591" cy="423776"/>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・紙おむつやマスク等の物資の一括調達</a:t>
            </a:r>
            <a:endParaRPr kumimoji="1" lang="en-US" altLang="ja-JP"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・給食の供給　等</a:t>
            </a:r>
            <a:endParaRPr kumimoji="1" lang="en-US" altLang="ja-JP"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p:txBody>
      </p:sp>
      <p:sp>
        <p:nvSpPr>
          <p:cNvPr id="59" name="テキスト ボックス 58"/>
          <p:cNvSpPr txBox="1"/>
          <p:nvPr/>
        </p:nvSpPr>
        <p:spPr>
          <a:xfrm>
            <a:off x="3545757" y="2111277"/>
            <a:ext cx="1296143" cy="215444"/>
          </a:xfrm>
          <a:prstGeom prst="rect">
            <a:avLst/>
          </a:prstGeom>
          <a:noFill/>
        </p:spPr>
        <p:txBody>
          <a:bodyPr wrap="square" rtlCol="0">
            <a:spAutoFit/>
          </a:bodyPr>
          <a:lstStyle>
            <a:defPPr>
              <a:defRPr lang="ja-JP"/>
            </a:defPPr>
            <a:lvl1pPr algn="ctr" defTabSz="914395" fontAlgn="base">
              <a:spcBef>
                <a:spcPct val="0"/>
              </a:spcBef>
              <a:spcAft>
                <a:spcPct val="0"/>
              </a:spcAft>
              <a:defRPr sz="1050">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39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原則１社員１議決権</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557005" y="2111277"/>
            <a:ext cx="1248251" cy="215444"/>
          </a:xfrm>
          <a:prstGeom prst="rect">
            <a:avLst/>
          </a:prstGeom>
          <a:noFill/>
        </p:spPr>
        <p:txBody>
          <a:bodyPr wrap="square" rtlCol="0">
            <a:spAutoFit/>
          </a:bodyPr>
          <a:lstStyle>
            <a:defPPr>
              <a:defRPr lang="ja-JP"/>
            </a:defPPr>
            <a:lvl1pPr algn="ctr" defTabSz="914395" fontAlgn="base">
              <a:spcBef>
                <a:spcPct val="0"/>
              </a:spcBef>
              <a:spcAft>
                <a:spcPct val="0"/>
              </a:spcAft>
              <a:defRPr sz="1050">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39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代表理事１名を選出</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2738070" y="2368771"/>
            <a:ext cx="3194522" cy="338554"/>
          </a:xfrm>
          <a:prstGeom prst="rect">
            <a:avLst/>
          </a:prstGeom>
          <a:noFill/>
        </p:spPr>
        <p:txBody>
          <a:bodyPr wrap="square" rtlCol="0">
            <a:spAutoFit/>
          </a:bodyPr>
          <a:lstStyle>
            <a:defPPr>
              <a:defRPr lang="ja-JP"/>
            </a:defPPr>
            <a:lvl1pPr algn="ctr" defTabSz="914395" fontAlgn="base">
              <a:spcBef>
                <a:spcPct val="0"/>
              </a:spcBef>
              <a:spcAft>
                <a:spcPct val="0"/>
              </a:spcAft>
              <a:defRPr sz="1050">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stStyle>
          <a:p>
            <a:pPr marL="82064" marR="0" lvl="0" indent="-82064" algn="l" defTabSz="91439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a:t>
            </a: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kumimoji="1" lang="ja-JP" altLang="en-US" sz="8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不当に差別的な取扱いをしないなど、一定の要件を満たす場合であって、社員間の合意に基づき、定款に定める場合は、異なる取扱いも</a:t>
            </a:r>
            <a:r>
              <a:rPr kumimoji="1" lang="ja-JP" altLang="en-US" sz="800" b="0" i="0" u="sng"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可能</a:t>
            </a: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endParaRPr kumimoji="1" lang="en-US" altLang="ja-JP"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68" name="テキスト ボックス 67"/>
          <p:cNvSpPr txBox="1"/>
          <p:nvPr/>
        </p:nvSpPr>
        <p:spPr>
          <a:xfrm>
            <a:off x="469730" y="2233052"/>
            <a:ext cx="1422800" cy="338554"/>
          </a:xfrm>
          <a:prstGeom prst="rect">
            <a:avLst/>
          </a:prstGeom>
          <a:noFill/>
        </p:spPr>
        <p:txBody>
          <a:bodyPr wrap="square" rtlCol="0">
            <a:spAutoFit/>
          </a:bodyPr>
          <a:lstStyle>
            <a:defPPr>
              <a:defRPr lang="ja-JP"/>
            </a:defPPr>
            <a:lvl1pPr algn="ctr" defTabSz="914395" fontAlgn="base">
              <a:spcBef>
                <a:spcPct val="0"/>
              </a:spcBef>
              <a:spcAft>
                <a:spcPct val="0"/>
              </a:spcAft>
              <a:defRPr sz="1050">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stStyle>
          <a:p>
            <a:pPr marL="82064" marR="0" lvl="0" indent="-82064" algn="l" defTabSz="91439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a:t>
            </a: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kumimoji="1" lang="ja-JP" altLang="en-US" sz="800" b="0" i="0" u="sng"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理事及び監事の要件は、</a:t>
            </a:r>
            <a:endParaRPr kumimoji="1" lang="en-US" altLang="ja-JP" sz="800" b="0" i="0" u="sng"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endParaRPr>
          </a:p>
          <a:p>
            <a:pPr marL="82064" marR="0" lvl="0" indent="-82064" algn="l" defTabSz="914395"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　　　</a:t>
            </a:r>
            <a:r>
              <a:rPr kumimoji="1" lang="ja-JP" altLang="en-US" sz="800" b="0" i="0" u="sng"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社会福祉法人と同水準</a:t>
            </a:r>
            <a:endParaRPr kumimoji="1" lang="en-US" altLang="ja-JP" sz="8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4" name="正方形/長方形 3"/>
          <p:cNvSpPr/>
          <p:nvPr/>
        </p:nvSpPr>
        <p:spPr>
          <a:xfrm>
            <a:off x="33252" y="1391197"/>
            <a:ext cx="3901134" cy="207706"/>
          </a:xfrm>
          <a:prstGeom prst="rect">
            <a:avLst/>
          </a:prstGeom>
          <a:solidFill>
            <a:srgbClr val="0070C0"/>
          </a:solid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社会福祉連携推進法人（一般社団法人を認定）</a:t>
            </a:r>
          </a:p>
        </p:txBody>
      </p:sp>
      <p:grpSp>
        <p:nvGrpSpPr>
          <p:cNvPr id="19" name="グループ化 18"/>
          <p:cNvGrpSpPr/>
          <p:nvPr/>
        </p:nvGrpSpPr>
        <p:grpSpPr>
          <a:xfrm>
            <a:off x="611560" y="5963055"/>
            <a:ext cx="5606045" cy="861941"/>
            <a:chOff x="1768978" y="5907810"/>
            <a:chExt cx="5606045" cy="861941"/>
          </a:xfrm>
        </p:grpSpPr>
        <p:sp>
          <p:nvSpPr>
            <p:cNvPr id="71" name="楕円 70"/>
            <p:cNvSpPr/>
            <p:nvPr/>
          </p:nvSpPr>
          <p:spPr>
            <a:xfrm>
              <a:off x="2140468" y="5976624"/>
              <a:ext cx="5058140" cy="372426"/>
            </a:xfrm>
            <a:prstGeom prst="ellipse">
              <a:avLst/>
            </a:prstGeom>
            <a:solidFill>
              <a:srgbClr val="FFE7E7">
                <a:alpha val="80000"/>
              </a:srgbClr>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tIns="13292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大学等福祉</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・介護人材養成施設への募集</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活動や合同</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説明会の</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開催</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合同</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の職員研修の</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実施、社員間の人事交流の調整</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1902603" y="6530684"/>
              <a:ext cx="5472420" cy="239067"/>
            </a:xfrm>
            <a:prstGeom prst="roundRect">
              <a:avLst>
                <a:gd name="adj" fmla="val 25348"/>
              </a:avLst>
            </a:prstGeom>
            <a:solidFill>
              <a:srgbClr val="E3EBF5"/>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4" name="正方形/長方形 73"/>
            <p:cNvSpPr/>
            <p:nvPr/>
          </p:nvSpPr>
          <p:spPr>
            <a:xfrm>
              <a:off x="3988634" y="6565624"/>
              <a:ext cx="1367327" cy="176899"/>
            </a:xfrm>
            <a:prstGeom prst="rect">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marL="0" marR="0" lvl="0" indent="0" algn="ctr" defTabSz="889345"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特別</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養護老人</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ホームＢ</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5862855" y="6570367"/>
              <a:ext cx="1363694" cy="172156"/>
            </a:xfrm>
            <a:prstGeom prst="rect">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marL="0" marR="0" lvl="0" indent="0" algn="ctr" defTabSz="889345"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特別</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養護老人</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ホームＣ</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2018056" y="6570367"/>
              <a:ext cx="1357504" cy="176899"/>
            </a:xfrm>
            <a:prstGeom prst="rect">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marL="0" marR="0" lvl="0" indent="0" algn="ctr" defTabSz="889345"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特別</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養護老人</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ホームＡ</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82" name="図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9667" y="5936025"/>
              <a:ext cx="458247" cy="246042"/>
            </a:xfrm>
            <a:prstGeom prst="rect">
              <a:avLst/>
            </a:prstGeom>
          </p:spPr>
        </p:pic>
        <p:pic>
          <p:nvPicPr>
            <p:cNvPr id="83" name="図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3532" y="6057037"/>
              <a:ext cx="425389" cy="269046"/>
            </a:xfrm>
            <a:prstGeom prst="rect">
              <a:avLst/>
            </a:prstGeom>
          </p:spPr>
        </p:pic>
        <p:pic>
          <p:nvPicPr>
            <p:cNvPr id="85" name="図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0010" y="5968856"/>
              <a:ext cx="523086" cy="347467"/>
            </a:xfrm>
            <a:prstGeom prst="rect">
              <a:avLst/>
            </a:prstGeom>
          </p:spPr>
        </p:pic>
        <p:sp>
          <p:nvSpPr>
            <p:cNvPr id="86" name="テキスト ボックス 85"/>
            <p:cNvSpPr txBox="1"/>
            <p:nvPr/>
          </p:nvSpPr>
          <p:spPr>
            <a:xfrm>
              <a:off x="1768978" y="6316323"/>
              <a:ext cx="64966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（社員）</a:t>
              </a:r>
            </a:p>
          </p:txBody>
        </p:sp>
        <p:cxnSp>
          <p:nvCxnSpPr>
            <p:cNvPr id="87" name="直線矢印コネクタ 86"/>
            <p:cNvCxnSpPr>
              <a:stCxn id="71" idx="3"/>
              <a:endCxn id="78" idx="0"/>
            </p:cNvCxnSpPr>
            <p:nvPr/>
          </p:nvCxnSpPr>
          <p:spPr>
            <a:xfrm flipH="1">
              <a:off x="2696808" y="6294509"/>
              <a:ext cx="184407" cy="275858"/>
            </a:xfrm>
            <a:prstGeom prst="straightConnector1">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a:stCxn id="71" idx="4"/>
              <a:endCxn id="74" idx="0"/>
            </p:cNvCxnSpPr>
            <p:nvPr/>
          </p:nvCxnSpPr>
          <p:spPr>
            <a:xfrm>
              <a:off x="4669538" y="6349050"/>
              <a:ext cx="2760" cy="216574"/>
            </a:xfrm>
            <a:prstGeom prst="straightConnector1">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a:stCxn id="71" idx="5"/>
              <a:endCxn id="75" idx="0"/>
            </p:cNvCxnSpPr>
            <p:nvPr/>
          </p:nvCxnSpPr>
          <p:spPr>
            <a:xfrm>
              <a:off x="6457861" y="6294509"/>
              <a:ext cx="86841" cy="275858"/>
            </a:xfrm>
            <a:prstGeom prst="straightConnector1">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1" name="正方形/長方形 90"/>
            <p:cNvSpPr/>
            <p:nvPr/>
          </p:nvSpPr>
          <p:spPr>
            <a:xfrm>
              <a:off x="2826116" y="5907810"/>
              <a:ext cx="3686845" cy="145744"/>
            </a:xfrm>
            <a:prstGeom prst="rect">
              <a:avLst/>
            </a:prstGeom>
            <a:solidFill>
              <a:schemeClr val="accent1"/>
            </a:solidFill>
            <a:ln w="25400">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marL="0" marR="0" lvl="0" indent="0" algn="ctr" defTabSz="889345"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社会福祉連携推進法人</a:t>
              </a:r>
              <a:endParaRPr kumimoji="1" lang="en-US" altLang="ja-JP"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8" name="テキスト ボックス 27"/>
          <p:cNvSpPr txBox="1"/>
          <p:nvPr/>
        </p:nvSpPr>
        <p:spPr>
          <a:xfrm>
            <a:off x="6316210" y="6163447"/>
            <a:ext cx="262435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⇒学生等への訴求力の向上、福祉・介護人材　　</a:t>
            </a:r>
            <a:endParaRPr kumimoji="1" lang="en-US" altLang="ja-JP" sz="1000" b="0" i="0" u="sng"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1000" b="0" i="0" u="sng"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の資質向上、採用・研修コストの縮減が期待</a:t>
            </a:r>
            <a:endParaRPr kumimoji="1" lang="en-US" altLang="ja-JP" sz="1000" b="0" i="0" u="sng"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70" name="正方形/長方形 69"/>
          <p:cNvSpPr/>
          <p:nvPr/>
        </p:nvSpPr>
        <p:spPr>
          <a:xfrm>
            <a:off x="177" y="5733256"/>
            <a:ext cx="5003871" cy="261610"/>
          </a:xfrm>
          <a:prstGeom prst="rect">
            <a:avLst/>
          </a:prstGeom>
        </p:spPr>
        <p:txBody>
          <a:bodyPr wrap="square">
            <a:spAutoFit/>
          </a:bodyPr>
          <a:lstStyle/>
          <a:p>
            <a:pPr marL="167056" indent="-167056">
              <a:defRPr/>
            </a:pPr>
            <a:r>
              <a:rPr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社会</a:t>
            </a:r>
            <a:r>
              <a:rPr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福祉連携推進法人のイメージ（介護施設における人材確保に活用する場合</a:t>
            </a:r>
            <a:r>
              <a:rPr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endParaRPr lang="en-US" altLang="ja-JP"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65" name="正方形/長方形 64"/>
          <p:cNvSpPr/>
          <p:nvPr/>
        </p:nvSpPr>
        <p:spPr>
          <a:xfrm>
            <a:off x="7937778" y="5164434"/>
            <a:ext cx="1324236" cy="461665"/>
          </a:xfrm>
          <a:prstGeom prst="rect">
            <a:avLst/>
          </a:prstGeom>
          <a:noFill/>
        </p:spPr>
        <p:txBody>
          <a:bodyPr wrap="square" rtlCol="0">
            <a:spAutoFit/>
          </a:bodyPr>
          <a:lstStyle/>
          <a:p>
            <a:pPr marL="82064" marR="0" lvl="0" indent="-82064" algn="l" defTabSz="844073"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各法人は、複数の</a:t>
            </a:r>
            <a:endParaRPr kumimoji="1" lang="en-US" altLang="ja-JP" sz="8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2064" marR="0" lvl="0" indent="-82064" algn="l" defTabSz="84407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社会福祉連携推進法人に参画することが可能</a:t>
            </a:r>
            <a:endParaRPr kumimoji="1" lang="en-US" altLang="ja-JP" sz="8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p:cNvGrpSpPr/>
          <p:nvPr/>
        </p:nvGrpSpPr>
        <p:grpSpPr>
          <a:xfrm>
            <a:off x="316186" y="4907230"/>
            <a:ext cx="7755283" cy="799211"/>
            <a:chOff x="182487" y="4897042"/>
            <a:chExt cx="7755283" cy="799211"/>
          </a:xfrm>
        </p:grpSpPr>
        <p:grpSp>
          <p:nvGrpSpPr>
            <p:cNvPr id="14" name="グループ化 13"/>
            <p:cNvGrpSpPr/>
            <p:nvPr/>
          </p:nvGrpSpPr>
          <p:grpSpPr>
            <a:xfrm>
              <a:off x="1079493" y="4897042"/>
              <a:ext cx="6085440" cy="222465"/>
              <a:chOff x="983050" y="4923204"/>
              <a:chExt cx="6085440" cy="222465"/>
            </a:xfrm>
          </p:grpSpPr>
          <p:sp>
            <p:nvSpPr>
              <p:cNvPr id="55" name="下矢印 54"/>
              <p:cNvSpPr/>
              <p:nvPr/>
            </p:nvSpPr>
            <p:spPr>
              <a:xfrm flipV="1">
                <a:off x="2025271" y="4923204"/>
                <a:ext cx="1149190" cy="222465"/>
              </a:xfrm>
              <a:prstGeom prst="downArrow">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6" name="テキスト ボックス 55"/>
              <p:cNvSpPr txBox="1"/>
              <p:nvPr/>
            </p:nvSpPr>
            <p:spPr>
              <a:xfrm>
                <a:off x="983050" y="4925469"/>
                <a:ext cx="3328261" cy="220188"/>
              </a:xfrm>
              <a:prstGeom prst="rect">
                <a:avLst/>
              </a:prstGeom>
              <a:noFill/>
            </p:spPr>
            <p:txBody>
              <a:bodyPr wrap="square" rtlCol="0">
                <a:spAutoFit/>
              </a:bodyPr>
              <a:lstStyle>
                <a:defPPr>
                  <a:defRPr lang="ja-JP"/>
                </a:defPPr>
                <a:lvl1pPr algn="ctr" defTabSz="914395" fontAlgn="base">
                  <a:spcBef>
                    <a:spcPct val="0"/>
                  </a:spcBef>
                  <a:spcAft>
                    <a:spcPct val="0"/>
                  </a:spcAft>
                  <a:defRPr sz="1050">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395" rtl="0" eaLnBrk="1" fontAlgn="base" latinLnBrk="0" hangingPunct="1">
                  <a:lnSpc>
                    <a:spcPct val="100000"/>
                  </a:lnSpc>
                  <a:spcBef>
                    <a:spcPct val="0"/>
                  </a:spcBef>
                  <a:spcAft>
                    <a:spcPct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会費等を支払い、社員として参画</a:t>
                </a:r>
                <a:r>
                  <a:rPr kumimoji="1" lang="ja-JP" altLang="en-US" sz="831"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、社員</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総会において議決権を行使</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7" name="下矢印 56"/>
              <p:cNvSpPr/>
              <p:nvPr/>
            </p:nvSpPr>
            <p:spPr>
              <a:xfrm>
                <a:off x="5201406" y="4939502"/>
                <a:ext cx="1149190" cy="199834"/>
              </a:xfrm>
              <a:prstGeom prst="downArrow">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8" name="テキスト ボックス 57"/>
              <p:cNvSpPr txBox="1"/>
              <p:nvPr/>
            </p:nvSpPr>
            <p:spPr>
              <a:xfrm>
                <a:off x="4483511" y="4925469"/>
                <a:ext cx="2584979" cy="220188"/>
              </a:xfrm>
              <a:prstGeom prst="rect">
                <a:avLst/>
              </a:prstGeom>
              <a:noFill/>
            </p:spPr>
            <p:txBody>
              <a:bodyPr wrap="square" rtlCol="0">
                <a:spAutoFit/>
              </a:bodyPr>
              <a:lstStyle>
                <a:defPPr>
                  <a:defRPr lang="ja-JP"/>
                </a:defPPr>
                <a:lvl1pPr algn="ctr" defTabSz="914395" fontAlgn="base">
                  <a:spcBef>
                    <a:spcPct val="0"/>
                  </a:spcBef>
                  <a:spcAft>
                    <a:spcPct val="0"/>
                  </a:spcAft>
                  <a:defRPr sz="1050">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395" rtl="0" eaLnBrk="1" fontAlgn="base" latinLnBrk="0" hangingPunct="1">
                  <a:lnSpc>
                    <a:spcPct val="100000"/>
                  </a:lnSpc>
                  <a:spcBef>
                    <a:spcPct val="0"/>
                  </a:spcBef>
                  <a:spcAft>
                    <a:spcPct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社会福祉連携推進業務等を通じた便益を享受</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20" name="グループ化 19"/>
            <p:cNvGrpSpPr/>
            <p:nvPr/>
          </p:nvGrpSpPr>
          <p:grpSpPr>
            <a:xfrm>
              <a:off x="182487" y="5085436"/>
              <a:ext cx="7706646" cy="594138"/>
              <a:chOff x="258817" y="5111598"/>
              <a:chExt cx="7706646" cy="594138"/>
            </a:xfrm>
          </p:grpSpPr>
          <p:sp>
            <p:nvSpPr>
              <p:cNvPr id="32" name="正方形/長方形 31"/>
              <p:cNvSpPr/>
              <p:nvPr/>
            </p:nvSpPr>
            <p:spPr>
              <a:xfrm>
                <a:off x="329249" y="5142625"/>
                <a:ext cx="7636214" cy="563111"/>
              </a:xfrm>
              <a:prstGeom prst="rect">
                <a:avLst/>
              </a:prstGeom>
              <a:solidFill>
                <a:schemeClr val="bg1"/>
              </a:solidFill>
              <a:ln w="19050" cmpd="thinThick">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7056" marR="0" lvl="0" indent="-167056" algn="l" defTabSz="914400" rtl="0" eaLnBrk="1" fontAlgn="auto" latinLnBrk="0" hangingPunct="1">
                  <a:lnSpc>
                    <a:spcPct val="100000"/>
                  </a:lnSpc>
                  <a:spcBef>
                    <a:spcPts val="0"/>
                  </a:spcBef>
                  <a:spcAft>
                    <a:spcPts val="0"/>
                  </a:spcAft>
                  <a:buClrTx/>
                  <a:buSzTx/>
                  <a:buFontTx/>
                  <a:buNone/>
                  <a:tabLst/>
                  <a:defRPr/>
                </a:pPr>
                <a:endParaRPr kumimoji="1" lang="en-US" altLang="ja-JP" sz="923" b="1" i="0" u="none" strike="noStrike" kern="1200" cap="none" spc="0" normalizeH="0" baseline="0" noProof="0" dirty="0" smtClean="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58817" y="5111598"/>
                <a:ext cx="1915909" cy="234360"/>
              </a:xfrm>
              <a:prstGeom prst="rect">
                <a:avLst/>
              </a:prstGeom>
            </p:spPr>
            <p:txBody>
              <a:bodyPr wrap="none">
                <a:spAutoFit/>
              </a:bodyPr>
              <a:lstStyle/>
              <a:p>
                <a:pPr marL="167056" lvl="0" indent="-167056">
                  <a:defRPr/>
                </a:pPr>
                <a:r>
                  <a:rPr lang="en-US" altLang="ja-JP" sz="923"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23"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社員として参画できる法人の範囲</a:t>
                </a:r>
                <a:r>
                  <a:rPr lang="en-US" altLang="ja-JP" sz="923"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p>
            </p:txBody>
          </p:sp>
        </p:grpSp>
        <p:sp>
          <p:nvSpPr>
            <p:cNvPr id="33" name="楕円 32"/>
            <p:cNvSpPr/>
            <p:nvPr/>
          </p:nvSpPr>
          <p:spPr>
            <a:xfrm>
              <a:off x="287268" y="5266582"/>
              <a:ext cx="4030296" cy="391728"/>
            </a:xfrm>
            <a:prstGeom prst="ellipse">
              <a:avLst/>
            </a:prstGeom>
            <a:pattFill prst="ltDnDiag">
              <a:fgClr>
                <a:srgbClr val="FF99FF"/>
              </a:fgClr>
              <a:bgClr>
                <a:schemeClr val="bg1"/>
              </a:bgClr>
            </a:pattFill>
            <a:ln w="127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社会福祉法人</a:t>
              </a:r>
              <a:endParaRPr kumimoji="1" lang="en-US" altLang="zh-CN"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3" name="テキスト ボックス 52"/>
            <p:cNvSpPr txBox="1"/>
            <p:nvPr/>
          </p:nvSpPr>
          <p:spPr>
            <a:xfrm>
              <a:off x="2059856" y="5084454"/>
              <a:ext cx="3861292" cy="222813"/>
            </a:xfrm>
            <a:prstGeom prst="rect">
              <a:avLst/>
            </a:prstGeom>
            <a:noFill/>
          </p:spPr>
          <p:txBody>
            <a:bodyPr wrap="square" rtlCol="0">
              <a:spAutoFit/>
            </a:bodyPr>
            <a:lstStyle>
              <a:defPPr>
                <a:defRPr lang="ja-JP"/>
              </a:defPPr>
              <a:lvl1pPr algn="ctr" defTabSz="914395" fontAlgn="base">
                <a:spcBef>
                  <a:spcPct val="0"/>
                </a:spcBef>
                <a:spcAft>
                  <a:spcPct val="0"/>
                </a:spcAft>
                <a:defRPr sz="1050">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39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２以上の法人が参画し、参画する社員の過半数は社会福祉法人であることが必要</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6" name="楕円 65"/>
            <p:cNvSpPr/>
            <p:nvPr/>
          </p:nvSpPr>
          <p:spPr>
            <a:xfrm>
              <a:off x="4314342" y="5257646"/>
              <a:ext cx="1179505" cy="391728"/>
            </a:xfrm>
            <a:prstGeom prst="ellipse">
              <a:avLst/>
            </a:prstGeom>
            <a:pattFill prst="ltDnDiag">
              <a:fgClr>
                <a:srgbClr val="FF99FF"/>
              </a:fgClr>
              <a:bgClr>
                <a:schemeClr val="bg1"/>
              </a:bgClr>
            </a:pattFill>
            <a:ln w="127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社会福祉事業を</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経営する</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法人</a:t>
              </a:r>
            </a:p>
          </p:txBody>
        </p:sp>
        <p:grpSp>
          <p:nvGrpSpPr>
            <p:cNvPr id="12" name="グループ化 11"/>
            <p:cNvGrpSpPr/>
            <p:nvPr/>
          </p:nvGrpSpPr>
          <p:grpSpPr>
            <a:xfrm>
              <a:off x="6498212" y="5234588"/>
              <a:ext cx="1439558" cy="461665"/>
              <a:chOff x="6445210" y="5259591"/>
              <a:chExt cx="1455672" cy="461665"/>
            </a:xfrm>
          </p:grpSpPr>
          <p:sp>
            <p:nvSpPr>
              <p:cNvPr id="35" name="楕円 34"/>
              <p:cNvSpPr/>
              <p:nvPr/>
            </p:nvSpPr>
            <p:spPr>
              <a:xfrm>
                <a:off x="6588226" y="5285144"/>
                <a:ext cx="1224129" cy="391728"/>
              </a:xfrm>
              <a:prstGeom prst="ellipse">
                <a:avLst/>
              </a:prstGeom>
              <a:pattFill prst="ltDnDiag">
                <a:fgClr>
                  <a:srgbClr val="FFFF99"/>
                </a:fgClr>
                <a:bgClr>
                  <a:schemeClr val="bg1"/>
                </a:bgClr>
              </a:patt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p:cNvSpPr/>
              <p:nvPr/>
            </p:nvSpPr>
            <p:spPr>
              <a:xfrm>
                <a:off x="6445210" y="5259591"/>
                <a:ext cx="1455672"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社会福祉事業等</a:t>
                </a:r>
                <a:r>
                  <a:rPr kumimoji="1" lang="ja-JP" altLang="en-US" sz="8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に従事</a:t>
                </a:r>
                <a:endParaRPr kumimoji="1" lang="en-US" altLang="ja-JP" sz="8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する者</a:t>
                </a: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の養成機関</a:t>
                </a:r>
                <a:r>
                  <a:rPr kumimoji="1" lang="ja-JP" altLang="en-US" sz="8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を</a:t>
                </a:r>
                <a:endParaRPr kumimoji="1" lang="en-US" altLang="ja-JP" sz="8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経営</a:t>
                </a: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する法人</a:t>
                </a:r>
              </a:p>
            </p:txBody>
          </p:sp>
        </p:grpSp>
        <p:grpSp>
          <p:nvGrpSpPr>
            <p:cNvPr id="9" name="グループ化 8"/>
            <p:cNvGrpSpPr/>
            <p:nvPr/>
          </p:nvGrpSpPr>
          <p:grpSpPr>
            <a:xfrm>
              <a:off x="5270683" y="5232223"/>
              <a:ext cx="1521289" cy="461665"/>
              <a:chOff x="5217679" y="5257226"/>
              <a:chExt cx="1521289" cy="461665"/>
            </a:xfrm>
          </p:grpSpPr>
          <p:sp>
            <p:nvSpPr>
              <p:cNvPr id="64" name="楕円 63"/>
              <p:cNvSpPr/>
              <p:nvPr/>
            </p:nvSpPr>
            <p:spPr>
              <a:xfrm>
                <a:off x="5445611" y="5276216"/>
                <a:ext cx="1124857" cy="391728"/>
              </a:xfrm>
              <a:prstGeom prst="ellipse">
                <a:avLst/>
              </a:prstGeom>
              <a:pattFill prst="ltDnDiag">
                <a:fgClr>
                  <a:srgbClr val="FFFF99"/>
                </a:fgClr>
                <a:bgClr>
                  <a:schemeClr val="bg1"/>
                </a:bgClr>
              </a:patt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p:cNvSpPr/>
              <p:nvPr/>
            </p:nvSpPr>
            <p:spPr>
              <a:xfrm>
                <a:off x="5217679" y="5257226"/>
                <a:ext cx="152128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社会福祉を</a:t>
                </a:r>
                <a:r>
                  <a:rPr kumimoji="1" lang="ja-JP" altLang="en-US" sz="8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目的</a:t>
                </a:r>
                <a:endParaRPr kumimoji="1" lang="en-US" altLang="ja-JP" sz="8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とする公益</a:t>
                </a: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事業</a:t>
                </a:r>
                <a:r>
                  <a:rPr kumimoji="1" lang="ja-JP" altLang="en-US" sz="8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を</a:t>
                </a:r>
                <a:endParaRPr kumimoji="1" lang="en-US" altLang="ja-JP" sz="8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経営</a:t>
                </a: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する法人</a:t>
                </a:r>
              </a:p>
            </p:txBody>
          </p:sp>
        </p:grpSp>
      </p:grpSp>
      <p:sp>
        <p:nvSpPr>
          <p:cNvPr id="3" name="正方形/長方形 2"/>
          <p:cNvSpPr/>
          <p:nvPr/>
        </p:nvSpPr>
        <p:spPr>
          <a:xfrm>
            <a:off x="7053967" y="33985"/>
            <a:ext cx="2061783" cy="261610"/>
          </a:xfrm>
          <a:prstGeom prst="rect">
            <a:avLst/>
          </a:prstGeom>
        </p:spPr>
        <p:txBody>
          <a:bodyPr wrap="none">
            <a:spAutoFit/>
          </a:bodyPr>
          <a:lstStyle/>
          <a:p>
            <a:r>
              <a:rPr kumimoji="0" lang="en-US" altLang="ja-JP" sz="1100" dirty="0">
                <a:solidFill>
                  <a:prstClr val="white"/>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a:t>
            </a:r>
            <a:r>
              <a:rPr kumimoji="0" lang="ja-JP" altLang="en-US" sz="1100" dirty="0">
                <a:solidFill>
                  <a:srgbClr val="FF0000"/>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赤字</a:t>
            </a:r>
            <a:r>
              <a:rPr kumimoji="0" lang="ja-JP" altLang="en-US" sz="1100" dirty="0">
                <a:solidFill>
                  <a:prstClr val="white"/>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が検討会で決まった事項</a:t>
            </a:r>
            <a:endParaRPr lang="ja-JP" altLang="en-US" sz="1600" dirty="0"/>
          </a:p>
        </p:txBody>
      </p:sp>
      <p:sp>
        <p:nvSpPr>
          <p:cNvPr id="76" name="正方形/長方形 75"/>
          <p:cNvSpPr/>
          <p:nvPr/>
        </p:nvSpPr>
        <p:spPr>
          <a:xfrm>
            <a:off x="6418265" y="2111277"/>
            <a:ext cx="2026324" cy="584775"/>
          </a:xfrm>
          <a:prstGeom prst="rect">
            <a:avLst/>
          </a:prstGeom>
          <a:noFill/>
        </p:spPr>
        <p:txBody>
          <a:bodyPr wrap="square" rtlCol="0">
            <a:spAutoFit/>
          </a:bodyPr>
          <a:lstStyle/>
          <a:p>
            <a:pPr marL="82064" indent="-82064" defTabSz="844073" fontAlgn="base">
              <a:spcBef>
                <a:spcPct val="0"/>
              </a:spcBef>
              <a:spcAft>
                <a:spcPct val="0"/>
              </a:spcAft>
              <a:defRPr/>
            </a:pPr>
            <a:r>
              <a:rPr lang="en-US" altLang="ja-JP" sz="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8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福祉連携推進区域の福祉の状況の声を反映できる者を必ず</a:t>
            </a:r>
            <a:r>
              <a:rPr lang="ja-JP" altLang="en-US" sz="8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入れる</a:t>
            </a:r>
            <a:r>
              <a:rPr lang="ja-JP" altLang="en-US" sz="8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82064" indent="-82064" defTabSz="844073" fontAlgn="base">
              <a:spcBef>
                <a:spcPct val="0"/>
              </a:spcBef>
              <a:spcAft>
                <a:spcPct val="0"/>
              </a:spcAft>
              <a:defRPr/>
            </a:pPr>
            <a:r>
              <a:rPr lang="ja-JP" altLang="en-US" sz="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業務に応じて、福祉</a:t>
            </a:r>
            <a:r>
              <a:rPr lang="ja-JP" altLang="en-US" sz="8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サービス利用者団体、経営者団体、学識有識者等から</a:t>
            </a:r>
            <a:r>
              <a:rPr lang="ja-JP" altLang="en-US" sz="8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構成</a:t>
            </a:r>
            <a:endParaRPr lang="en-US" altLang="ja-JP" sz="8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2972074" y="2237100"/>
            <a:ext cx="2597576" cy="215444"/>
          </a:xfrm>
          <a:prstGeom prst="rect">
            <a:avLst/>
          </a:prstGeom>
          <a:noFill/>
        </p:spPr>
        <p:txBody>
          <a:bodyPr wrap="square" rtlCol="0">
            <a:spAutoFit/>
          </a:bodyPr>
          <a:lstStyle>
            <a:defPPr>
              <a:defRPr lang="ja-JP"/>
            </a:defPPr>
            <a:lvl1pPr algn="ctr" defTabSz="914395" fontAlgn="base">
              <a:spcBef>
                <a:spcPct val="0"/>
              </a:spcBef>
              <a:spcAft>
                <a:spcPct val="0"/>
              </a:spcAft>
              <a:defRPr sz="1050">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r>
              <a:rPr lang="en-US" altLang="ja-JP" sz="800" dirty="0">
                <a:solidFill>
                  <a:srgbClr val="FF0000"/>
                </a:solidFill>
              </a:rPr>
              <a:t>※</a:t>
            </a:r>
            <a:r>
              <a:rPr lang="ja-JP" altLang="en-US" sz="800" dirty="0">
                <a:solidFill>
                  <a:srgbClr val="FF0000"/>
                </a:solidFill>
              </a:rPr>
              <a:t>　</a:t>
            </a:r>
            <a:r>
              <a:rPr lang="ja-JP" altLang="en-US" sz="800" u="sng" dirty="0" smtClean="0">
                <a:solidFill>
                  <a:srgbClr val="FF0000"/>
                </a:solidFill>
              </a:rPr>
              <a:t>議決権の過半数は、社会福祉法人である社員が持つ</a:t>
            </a:r>
            <a:endParaRPr lang="en-US" altLang="ja-JP" sz="800" u="sng" dirty="0">
              <a:solidFill>
                <a:srgbClr val="FF0000"/>
              </a:solidFill>
            </a:endParaRPr>
          </a:p>
        </p:txBody>
      </p:sp>
    </p:spTree>
    <p:extLst>
      <p:ext uri="{BB962C8B-B14F-4D97-AF65-F5344CB8AC3E}">
        <p14:creationId xmlns:p14="http://schemas.microsoft.com/office/powerpoint/2010/main" val="3588630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曲線コネクタ 38"/>
          <p:cNvCxnSpPr>
            <a:stCxn id="22" idx="1"/>
            <a:endCxn id="23" idx="1"/>
          </p:cNvCxnSpPr>
          <p:nvPr/>
        </p:nvCxnSpPr>
        <p:spPr>
          <a:xfrm rot="10800000">
            <a:off x="486570" y="2146601"/>
            <a:ext cx="2501254" cy="3143503"/>
          </a:xfrm>
          <a:prstGeom prst="curvedConnector3">
            <a:avLst>
              <a:gd name="adj1" fmla="val 109139"/>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3991089" y="1803849"/>
            <a:ext cx="465282" cy="0"/>
          </a:xfrm>
          <a:prstGeom prst="straightConnector1">
            <a:avLst/>
          </a:prstGeom>
          <a:ln w="57150">
            <a:solidFill>
              <a:srgbClr val="FF9999"/>
            </a:solidFill>
            <a:tailEnd type="stealth"/>
          </a:ln>
        </p:spPr>
        <p:style>
          <a:lnRef idx="1">
            <a:schemeClr val="accent1"/>
          </a:lnRef>
          <a:fillRef idx="0">
            <a:schemeClr val="accent1"/>
          </a:fillRef>
          <a:effectRef idx="0">
            <a:schemeClr val="accent1"/>
          </a:effectRef>
          <a:fontRef idx="minor">
            <a:schemeClr val="tx1"/>
          </a:fontRef>
        </p:style>
      </p:cxnSp>
      <p:grpSp>
        <p:nvGrpSpPr>
          <p:cNvPr id="74" name="グループ化 73"/>
          <p:cNvGrpSpPr/>
          <p:nvPr/>
        </p:nvGrpSpPr>
        <p:grpSpPr>
          <a:xfrm>
            <a:off x="185051" y="558292"/>
            <a:ext cx="8773898" cy="4434144"/>
            <a:chOff x="200472" y="548386"/>
            <a:chExt cx="9505056" cy="4961178"/>
          </a:xfrm>
        </p:grpSpPr>
        <p:sp>
          <p:nvSpPr>
            <p:cNvPr id="50" name="二等辺三角形 49"/>
            <p:cNvSpPr/>
            <p:nvPr/>
          </p:nvSpPr>
          <p:spPr>
            <a:xfrm>
              <a:off x="200472" y="2620215"/>
              <a:ext cx="9505056" cy="2634782"/>
            </a:xfrm>
            <a:prstGeom prst="triangle">
              <a:avLst>
                <a:gd name="adj" fmla="val 49637"/>
              </a:avLst>
            </a:prstGeom>
            <a:solidFill>
              <a:schemeClr val="accent5">
                <a:lumMod val="20000"/>
                <a:lumOff val="80000"/>
              </a:schemeClr>
            </a:solidFill>
            <a:ln w="12700">
              <a:noFill/>
              <a:prstDash val="dash"/>
            </a:ln>
            <a:effectLst>
              <a:glow>
                <a:schemeClr val="accent1">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923"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1" name="グループ化 10"/>
            <p:cNvGrpSpPr/>
            <p:nvPr/>
          </p:nvGrpSpPr>
          <p:grpSpPr>
            <a:xfrm>
              <a:off x="344488" y="4223464"/>
              <a:ext cx="9145016" cy="1031533"/>
              <a:chOff x="1010094" y="2702855"/>
              <a:chExt cx="8206746" cy="1275472"/>
            </a:xfrm>
          </p:grpSpPr>
          <p:sp>
            <p:nvSpPr>
              <p:cNvPr id="4" name="正方形/長方形 3"/>
              <p:cNvSpPr/>
              <p:nvPr/>
            </p:nvSpPr>
            <p:spPr>
              <a:xfrm>
                <a:off x="1208584" y="3056507"/>
                <a:ext cx="1332148" cy="61206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n-ea"/>
                  </a:rPr>
                  <a:t>社会福祉</a:t>
                </a:r>
                <a:r>
                  <a:rPr kumimoji="1" lang="ja-JP" altLang="en-US" sz="900" b="0" i="0" u="none" strike="noStrike" kern="1200" cap="none" spc="0" normalizeH="0" baseline="0" noProof="0" dirty="0" smtClean="0">
                    <a:ln>
                      <a:noFill/>
                    </a:ln>
                    <a:solidFill>
                      <a:prstClr val="black"/>
                    </a:solidFill>
                    <a:effectLst/>
                    <a:uLnTx/>
                    <a:uFillTx/>
                    <a:latin typeface="+mn-ea"/>
                  </a:rPr>
                  <a:t>法人</a:t>
                </a:r>
                <a:r>
                  <a:rPr kumimoji="1" lang="en-US" altLang="ja-JP" sz="900" b="0" i="0" u="none" strike="noStrike" kern="1200" cap="none" spc="0" normalizeH="0" baseline="0" noProof="0" dirty="0" smtClean="0">
                    <a:ln>
                      <a:noFill/>
                    </a:ln>
                    <a:solidFill>
                      <a:prstClr val="black"/>
                    </a:solidFill>
                    <a:effectLst/>
                    <a:uLnTx/>
                    <a:uFillTx/>
                    <a:latin typeface="+mn-ea"/>
                  </a:rPr>
                  <a:t>A</a:t>
                </a:r>
              </a:p>
              <a:p>
                <a:pPr lvl="0" algn="ctr" defTabSz="844083" fontAlgn="base">
                  <a:spcBef>
                    <a:spcPct val="0"/>
                  </a:spcBef>
                  <a:spcAft>
                    <a:spcPct val="0"/>
                  </a:spcAft>
                  <a:defRPr/>
                </a:pPr>
                <a:r>
                  <a:rPr kumimoji="1" lang="ja-JP" altLang="en-US" sz="900" b="1" i="0" u="sng" strike="noStrike" kern="1200" cap="none" spc="0" normalizeH="0" baseline="0" noProof="0" dirty="0" smtClean="0">
                    <a:ln>
                      <a:noFill/>
                    </a:ln>
                    <a:solidFill>
                      <a:srgbClr val="FF0000"/>
                    </a:solidFill>
                    <a:effectLst/>
                    <a:uLnTx/>
                    <a:uFillTx/>
                    <a:latin typeface="+mn-ea"/>
                  </a:rPr>
                  <a:t>（</a:t>
                </a:r>
                <a:r>
                  <a:rPr kumimoji="1" lang="ja-JP" altLang="en-US" sz="900" b="1" i="0" u="sng" strike="noStrike" kern="1200" cap="none" spc="0" normalizeH="0" baseline="0" noProof="0" dirty="0">
                    <a:ln>
                      <a:noFill/>
                    </a:ln>
                    <a:solidFill>
                      <a:srgbClr val="FF0000"/>
                    </a:solidFill>
                    <a:effectLst/>
                    <a:uLnTx/>
                    <a:uFillTx/>
                    <a:latin typeface="+mn-ea"/>
                  </a:rPr>
                  <a:t>貸付原資</a:t>
                </a:r>
                <a:r>
                  <a:rPr lang="ja-JP" altLang="en-US" sz="900" b="1" u="sng" dirty="0">
                    <a:solidFill>
                      <a:srgbClr val="FF0000"/>
                    </a:solidFill>
                    <a:latin typeface="+mn-ea"/>
                  </a:rPr>
                  <a:t>提供社員）</a:t>
                </a:r>
                <a:endParaRPr kumimoji="1" lang="ja-JP" altLang="en-US" sz="900" b="1" i="0" u="sng" strike="noStrike" kern="1200" cap="none" spc="0" normalizeH="0" baseline="0" noProof="0" dirty="0">
                  <a:ln>
                    <a:noFill/>
                  </a:ln>
                  <a:solidFill>
                    <a:srgbClr val="FF0000"/>
                  </a:solidFill>
                  <a:effectLst/>
                  <a:uLnTx/>
                  <a:uFillTx/>
                  <a:latin typeface="+mn-ea"/>
                </a:endParaRPr>
              </a:p>
            </p:txBody>
          </p:sp>
          <p:sp>
            <p:nvSpPr>
              <p:cNvPr id="5" name="正方形/長方形 4"/>
              <p:cNvSpPr/>
              <p:nvPr/>
            </p:nvSpPr>
            <p:spPr>
              <a:xfrm>
                <a:off x="2828764" y="3068959"/>
                <a:ext cx="1332148" cy="61206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n-ea"/>
                  </a:rPr>
                  <a:t>社会福祉</a:t>
                </a:r>
                <a:r>
                  <a:rPr kumimoji="1" lang="ja-JP" altLang="en-US" sz="900" b="0" i="0" u="none" strike="noStrike" kern="1200" cap="none" spc="0" normalizeH="0" baseline="0" noProof="0" dirty="0" smtClean="0">
                    <a:ln>
                      <a:noFill/>
                    </a:ln>
                    <a:solidFill>
                      <a:prstClr val="black"/>
                    </a:solidFill>
                    <a:effectLst/>
                    <a:uLnTx/>
                    <a:uFillTx/>
                    <a:latin typeface="+mn-ea"/>
                  </a:rPr>
                  <a:t>法人</a:t>
                </a:r>
                <a:r>
                  <a:rPr kumimoji="1" lang="en-US" altLang="ja-JP" sz="900" b="0" i="0" u="none" strike="noStrike" kern="1200" cap="none" spc="0" normalizeH="0" baseline="0" noProof="0" dirty="0" smtClean="0">
                    <a:ln>
                      <a:noFill/>
                    </a:ln>
                    <a:solidFill>
                      <a:prstClr val="black"/>
                    </a:solidFill>
                    <a:effectLst/>
                    <a:uLnTx/>
                    <a:uFillTx/>
                    <a:latin typeface="+mn-ea"/>
                  </a:rPr>
                  <a:t>B</a:t>
                </a:r>
              </a:p>
              <a:p>
                <a:pPr lvl="0" algn="ctr" defTabSz="844083" fontAlgn="base">
                  <a:spcBef>
                    <a:spcPct val="0"/>
                  </a:spcBef>
                  <a:spcAft>
                    <a:spcPct val="0"/>
                  </a:spcAft>
                  <a:defRPr/>
                </a:pPr>
                <a:r>
                  <a:rPr kumimoji="1" lang="ja-JP" altLang="en-US" sz="900" b="1" i="0" u="sng" strike="noStrike" kern="1200" cap="none" spc="0" normalizeH="0" baseline="0" noProof="0" dirty="0">
                    <a:ln>
                      <a:noFill/>
                    </a:ln>
                    <a:solidFill>
                      <a:srgbClr val="FF0000"/>
                    </a:solidFill>
                    <a:effectLst/>
                    <a:uLnTx/>
                    <a:uFillTx/>
                    <a:latin typeface="+mn-ea"/>
                  </a:rPr>
                  <a:t>（貸付原資</a:t>
                </a:r>
                <a:r>
                  <a:rPr lang="ja-JP" altLang="en-US" sz="900" b="1" u="sng" dirty="0">
                    <a:solidFill>
                      <a:srgbClr val="FF0000"/>
                    </a:solidFill>
                    <a:latin typeface="+mn-ea"/>
                  </a:rPr>
                  <a:t>提供社員）</a:t>
                </a:r>
                <a:endParaRPr kumimoji="1" lang="ja-JP" altLang="en-US" sz="900" b="1" i="0" u="sng" strike="noStrike" kern="1200" cap="none" spc="0" normalizeH="0" baseline="0" noProof="0" dirty="0">
                  <a:ln>
                    <a:noFill/>
                  </a:ln>
                  <a:solidFill>
                    <a:srgbClr val="FF0000"/>
                  </a:solidFill>
                  <a:effectLst/>
                  <a:uLnTx/>
                  <a:uFillTx/>
                  <a:latin typeface="+mn-ea"/>
                </a:endParaRPr>
              </a:p>
            </p:txBody>
          </p:sp>
          <p:sp>
            <p:nvSpPr>
              <p:cNvPr id="6" name="正方形/長方形 5"/>
              <p:cNvSpPr/>
              <p:nvPr/>
            </p:nvSpPr>
            <p:spPr>
              <a:xfrm>
                <a:off x="4448944" y="3068960"/>
                <a:ext cx="1332148" cy="61206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n-ea"/>
                  </a:rPr>
                  <a:t>社会福祉法人</a:t>
                </a:r>
                <a:r>
                  <a:rPr kumimoji="1" lang="en-US" altLang="ja-JP" sz="900" b="0" i="0" u="none" strike="noStrike" kern="1200" cap="none" spc="0" normalizeH="0" baseline="0" noProof="0" dirty="0" smtClean="0">
                    <a:ln>
                      <a:noFill/>
                    </a:ln>
                    <a:solidFill>
                      <a:prstClr val="black"/>
                    </a:solidFill>
                    <a:effectLst/>
                    <a:uLnTx/>
                    <a:uFillTx/>
                    <a:latin typeface="+mn-ea"/>
                  </a:rPr>
                  <a:t>C</a:t>
                </a:r>
                <a:endParaRPr kumimoji="1" lang="en-US" altLang="ja-JP" sz="900" b="0" i="0" u="none" strike="noStrike" kern="1200" cap="none" spc="0" normalizeH="0" baseline="0" noProof="0" dirty="0">
                  <a:ln>
                    <a:noFill/>
                  </a:ln>
                  <a:solidFill>
                    <a:prstClr val="black"/>
                  </a:solidFill>
                  <a:effectLst/>
                  <a:uLnTx/>
                  <a:uFillTx/>
                  <a:latin typeface="+mn-ea"/>
                </a:endParaRPr>
              </a:p>
              <a:p>
                <a:pPr lvl="0" algn="ctr" defTabSz="844083" fontAlgn="base">
                  <a:spcBef>
                    <a:spcPct val="0"/>
                  </a:spcBef>
                  <a:spcAft>
                    <a:spcPct val="0"/>
                  </a:spcAft>
                  <a:defRPr/>
                </a:pPr>
                <a:r>
                  <a:rPr kumimoji="1" lang="zh-TW" altLang="en-US" sz="900" b="1" i="0" u="sng" strike="noStrike" kern="1200" cap="none" spc="0" normalizeH="0" baseline="0" noProof="0" dirty="0">
                    <a:ln>
                      <a:noFill/>
                    </a:ln>
                    <a:solidFill>
                      <a:srgbClr val="FF0000"/>
                    </a:solidFill>
                    <a:effectLst/>
                    <a:uLnTx/>
                    <a:uFillTx/>
                    <a:latin typeface="+mn-ea"/>
                  </a:rPr>
                  <a:t>（貸付原資</a:t>
                </a:r>
                <a:r>
                  <a:rPr lang="zh-TW" altLang="en-US" sz="900" b="1" u="sng" dirty="0">
                    <a:solidFill>
                      <a:srgbClr val="FF0000"/>
                    </a:solidFill>
                    <a:latin typeface="+mn-ea"/>
                  </a:rPr>
                  <a:t>提供社員）</a:t>
                </a:r>
                <a:endParaRPr kumimoji="1" lang="zh-TW" altLang="en-US" sz="900" b="1" i="0" u="sng" strike="noStrike" kern="1200" cap="none" spc="0" normalizeH="0" baseline="0" noProof="0" dirty="0">
                  <a:ln>
                    <a:noFill/>
                  </a:ln>
                  <a:solidFill>
                    <a:srgbClr val="FF0000"/>
                  </a:solidFill>
                  <a:effectLst/>
                  <a:uLnTx/>
                  <a:uFillTx/>
                  <a:latin typeface="+mn-ea"/>
                </a:endParaRPr>
              </a:p>
            </p:txBody>
          </p:sp>
          <p:sp>
            <p:nvSpPr>
              <p:cNvPr id="7" name="正方形/長方形 6"/>
              <p:cNvSpPr/>
              <p:nvPr/>
            </p:nvSpPr>
            <p:spPr>
              <a:xfrm>
                <a:off x="6033120" y="3068960"/>
                <a:ext cx="1332148" cy="61206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n-ea"/>
                  </a:rPr>
                  <a:t>社会福祉</a:t>
                </a:r>
                <a:r>
                  <a:rPr kumimoji="1" lang="ja-JP" altLang="en-US" sz="900" b="0" i="0" u="none" strike="noStrike" kern="1200" cap="none" spc="0" normalizeH="0" baseline="0" noProof="0" dirty="0" smtClean="0">
                    <a:ln>
                      <a:noFill/>
                    </a:ln>
                    <a:solidFill>
                      <a:prstClr val="black"/>
                    </a:solidFill>
                    <a:effectLst/>
                    <a:uLnTx/>
                    <a:uFillTx/>
                    <a:latin typeface="+mn-ea"/>
                  </a:rPr>
                  <a:t>法人</a:t>
                </a:r>
                <a:r>
                  <a:rPr kumimoji="1" lang="en-US" altLang="ja-JP" sz="900" b="0" i="0" u="none" strike="noStrike" kern="1200" cap="none" spc="0" normalizeH="0" baseline="0" noProof="0" dirty="0" smtClean="0">
                    <a:ln>
                      <a:noFill/>
                    </a:ln>
                    <a:solidFill>
                      <a:prstClr val="black"/>
                    </a:solidFill>
                    <a:effectLst/>
                    <a:uLnTx/>
                    <a:uFillTx/>
                    <a:latin typeface="+mn-ea"/>
                  </a:rPr>
                  <a:t>D</a:t>
                </a:r>
              </a:p>
              <a:p>
                <a:pPr lvl="0" algn="ctr" defTabSz="844083" fontAlgn="base">
                  <a:spcBef>
                    <a:spcPct val="0"/>
                  </a:spcBef>
                  <a:spcAft>
                    <a:spcPct val="0"/>
                  </a:spcAft>
                  <a:defRPr/>
                </a:pPr>
                <a:r>
                  <a:rPr kumimoji="1" lang="zh-TW" altLang="en-US" sz="900" b="1" i="0" u="sng" strike="noStrike" kern="1200" cap="none" spc="0" normalizeH="0" baseline="0" noProof="0" dirty="0">
                    <a:ln>
                      <a:noFill/>
                    </a:ln>
                    <a:solidFill>
                      <a:srgbClr val="FF0000"/>
                    </a:solidFill>
                    <a:effectLst/>
                    <a:uLnTx/>
                    <a:uFillTx/>
                    <a:latin typeface="+mn-ea"/>
                  </a:rPr>
                  <a:t>（貸付原資</a:t>
                </a:r>
                <a:r>
                  <a:rPr lang="zh-TW" altLang="en-US" sz="900" b="1" u="sng" dirty="0">
                    <a:solidFill>
                      <a:srgbClr val="FF0000"/>
                    </a:solidFill>
                    <a:latin typeface="+mn-ea"/>
                  </a:rPr>
                  <a:t>提供社員）</a:t>
                </a:r>
                <a:endParaRPr kumimoji="1" lang="zh-TW" altLang="en-US" sz="900" b="1" i="0" u="sng" strike="noStrike" kern="1200" cap="none" spc="0" normalizeH="0" baseline="0" noProof="0" dirty="0">
                  <a:ln>
                    <a:noFill/>
                  </a:ln>
                  <a:solidFill>
                    <a:srgbClr val="FF0000"/>
                  </a:solidFill>
                  <a:effectLst/>
                  <a:uLnTx/>
                  <a:uFillTx/>
                  <a:latin typeface="+mn-ea"/>
                </a:endParaRPr>
              </a:p>
            </p:txBody>
          </p:sp>
          <p:sp>
            <p:nvSpPr>
              <p:cNvPr id="8" name="正方形/長方形 7"/>
              <p:cNvSpPr/>
              <p:nvPr/>
            </p:nvSpPr>
            <p:spPr>
              <a:xfrm>
                <a:off x="7653300" y="3068960"/>
                <a:ext cx="1332148" cy="61206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n-ea"/>
                  </a:rPr>
                  <a:t>社会福祉</a:t>
                </a:r>
                <a:r>
                  <a:rPr kumimoji="1" lang="ja-JP" altLang="en-US" sz="900" b="0" i="0" u="none" strike="noStrike" kern="1200" cap="none" spc="0" normalizeH="0" baseline="0" noProof="0" dirty="0" smtClean="0">
                    <a:ln>
                      <a:noFill/>
                    </a:ln>
                    <a:solidFill>
                      <a:prstClr val="black"/>
                    </a:solidFill>
                    <a:effectLst/>
                    <a:uLnTx/>
                    <a:uFillTx/>
                    <a:latin typeface="+mn-ea"/>
                  </a:rPr>
                  <a:t>法人</a:t>
                </a:r>
                <a:r>
                  <a:rPr kumimoji="1" lang="en-US" altLang="ja-JP" sz="900" b="0" i="0" u="none" strike="noStrike" kern="1200" cap="none" spc="0" normalizeH="0" baseline="0" noProof="0" dirty="0" smtClean="0">
                    <a:ln>
                      <a:noFill/>
                    </a:ln>
                    <a:solidFill>
                      <a:prstClr val="black"/>
                    </a:solidFill>
                    <a:effectLst/>
                    <a:uLnTx/>
                    <a:uFillTx/>
                    <a:latin typeface="+mn-ea"/>
                  </a:rPr>
                  <a:t>β</a:t>
                </a:r>
                <a:endParaRPr kumimoji="1" lang="en-US" altLang="ja-JP" sz="900" b="0" i="0" u="none" strike="noStrike" kern="1200" cap="none" spc="0" normalizeH="0" baseline="0" noProof="0" dirty="0">
                  <a:ln>
                    <a:noFill/>
                  </a:ln>
                  <a:solidFill>
                    <a:prstClr val="black"/>
                  </a:solidFill>
                  <a:effectLst/>
                  <a:uLnTx/>
                  <a:uFillTx/>
                  <a:latin typeface="+mn-ea"/>
                </a:endParaRPr>
              </a:p>
              <a:p>
                <a:pPr lvl="0" algn="ctr" defTabSz="844083" fontAlgn="base">
                  <a:spcBef>
                    <a:spcPct val="0"/>
                  </a:spcBef>
                  <a:spcAft>
                    <a:spcPct val="0"/>
                  </a:spcAft>
                  <a:defRPr/>
                </a:pPr>
                <a:r>
                  <a:rPr kumimoji="1" lang="ja-JP" altLang="en-US" sz="900" b="1" i="0" u="sng" strike="noStrike" kern="1200" cap="none" spc="0" normalizeH="0" baseline="0" noProof="0" dirty="0">
                    <a:ln>
                      <a:noFill/>
                    </a:ln>
                    <a:solidFill>
                      <a:srgbClr val="003399"/>
                    </a:solidFill>
                    <a:effectLst/>
                    <a:uLnTx/>
                    <a:uFillTx/>
                    <a:latin typeface="+mn-ea"/>
                  </a:rPr>
                  <a:t>（貸付</a:t>
                </a:r>
                <a:r>
                  <a:rPr lang="ja-JP" altLang="en-US" sz="900" b="1" u="sng" dirty="0">
                    <a:solidFill>
                      <a:srgbClr val="003399"/>
                    </a:solidFill>
                    <a:latin typeface="+mn-ea"/>
                  </a:rPr>
                  <a:t>対象社員）</a:t>
                </a:r>
                <a:endParaRPr kumimoji="1" lang="ja-JP" altLang="en-US" sz="900" b="1" i="0" u="sng" strike="noStrike" kern="1200" cap="none" spc="0" normalizeH="0" baseline="0" noProof="0" dirty="0">
                  <a:ln>
                    <a:noFill/>
                  </a:ln>
                  <a:solidFill>
                    <a:srgbClr val="003399"/>
                  </a:solidFill>
                  <a:effectLst/>
                  <a:uLnTx/>
                  <a:uFillTx/>
                  <a:latin typeface="+mn-ea"/>
                </a:endParaRPr>
              </a:p>
            </p:txBody>
          </p:sp>
          <p:sp>
            <p:nvSpPr>
              <p:cNvPr id="9" name="正方形/長方形 8"/>
              <p:cNvSpPr/>
              <p:nvPr/>
            </p:nvSpPr>
            <p:spPr>
              <a:xfrm>
                <a:off x="1010094" y="2702855"/>
                <a:ext cx="8206746" cy="1275472"/>
              </a:xfrm>
              <a:prstGeom prst="rect">
                <a:avLst/>
              </a:prstGeom>
              <a:noFill/>
              <a:ln w="28575">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6216" y="3262305"/>
              <a:ext cx="541612" cy="679809"/>
            </a:xfrm>
            <a:prstGeom prst="rect">
              <a:avLst/>
            </a:prstGeom>
          </p:spPr>
        </p:pic>
        <p:cxnSp>
          <p:nvCxnSpPr>
            <p:cNvPr id="14" name="直線矢印コネクタ 13"/>
            <p:cNvCxnSpPr>
              <a:stCxn id="4" idx="0"/>
              <a:endCxn id="12" idx="2"/>
            </p:cNvCxnSpPr>
            <p:nvPr/>
          </p:nvCxnSpPr>
          <p:spPr>
            <a:xfrm flipV="1">
              <a:off x="1307897" y="3942114"/>
              <a:ext cx="3609125" cy="567364"/>
            </a:xfrm>
            <a:prstGeom prst="straightConnector1">
              <a:avLst/>
            </a:prstGeom>
            <a:ln w="57150">
              <a:solidFill>
                <a:srgbClr val="FF9999"/>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5" idx="0"/>
              <a:endCxn id="12" idx="2"/>
            </p:cNvCxnSpPr>
            <p:nvPr/>
          </p:nvCxnSpPr>
          <p:spPr>
            <a:xfrm flipV="1">
              <a:off x="3113311" y="3942114"/>
              <a:ext cx="1803711" cy="577436"/>
            </a:xfrm>
            <a:prstGeom prst="straightConnector1">
              <a:avLst/>
            </a:prstGeom>
            <a:ln w="57150">
              <a:solidFill>
                <a:srgbClr val="FF9999"/>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6" idx="0"/>
              <a:endCxn id="12" idx="2"/>
            </p:cNvCxnSpPr>
            <p:nvPr/>
          </p:nvCxnSpPr>
          <p:spPr>
            <a:xfrm flipH="1" flipV="1">
              <a:off x="4917022" y="3942113"/>
              <a:ext cx="1703" cy="577436"/>
            </a:xfrm>
            <a:prstGeom prst="straightConnector1">
              <a:avLst/>
            </a:prstGeom>
            <a:ln w="57150">
              <a:solidFill>
                <a:srgbClr val="FF9999"/>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カギ線コネクタ 24"/>
            <p:cNvCxnSpPr>
              <a:stCxn id="12" idx="3"/>
              <a:endCxn id="8" idx="0"/>
            </p:cNvCxnSpPr>
            <p:nvPr/>
          </p:nvCxnSpPr>
          <p:spPr>
            <a:xfrm>
              <a:off x="5187828" y="3602210"/>
              <a:ext cx="3301604" cy="917341"/>
            </a:xfrm>
            <a:prstGeom prst="bentConnector2">
              <a:avLst/>
            </a:prstGeom>
            <a:ln w="57150">
              <a:solidFill>
                <a:srgbClr val="00B0F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36" idx="0"/>
              <a:endCxn id="29" idx="2"/>
            </p:cNvCxnSpPr>
            <p:nvPr/>
          </p:nvCxnSpPr>
          <p:spPr>
            <a:xfrm flipV="1">
              <a:off x="4961696" y="1651922"/>
              <a:ext cx="1404" cy="654586"/>
            </a:xfrm>
            <a:prstGeom prst="straightConnector1">
              <a:avLst/>
            </a:prstGeom>
            <a:ln w="57150">
              <a:solidFill>
                <a:srgbClr val="FF9999"/>
              </a:solidFill>
              <a:tailEnd type="stealth"/>
            </a:ln>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4124908" y="548386"/>
              <a:ext cx="1620180" cy="1103537"/>
              <a:chOff x="812540" y="1744524"/>
              <a:chExt cx="1620180" cy="1251111"/>
            </a:xfrm>
          </p:grpSpPr>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910" y="2075570"/>
                <a:ext cx="829644" cy="920065"/>
              </a:xfrm>
              <a:prstGeom prst="rect">
                <a:avLst/>
              </a:prstGeom>
            </p:spPr>
          </p:pic>
          <p:sp>
            <p:nvSpPr>
              <p:cNvPr id="30" name="テキスト ボックス 29"/>
              <p:cNvSpPr txBox="1"/>
              <p:nvPr/>
            </p:nvSpPr>
            <p:spPr>
              <a:xfrm>
                <a:off x="812540" y="1744524"/>
                <a:ext cx="1620180" cy="358280"/>
              </a:xfrm>
              <a:prstGeom prst="rect">
                <a:avLst/>
              </a:prstGeom>
              <a:noFill/>
            </p:spPr>
            <p:txBody>
              <a:bodyPr wrap="square" rtlCol="0">
                <a:sp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認定所轄庁</a:t>
                </a:r>
                <a:r>
                  <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pic>
          <p:nvPicPr>
            <p:cNvPr id="36" name="図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6216" y="2306508"/>
              <a:ext cx="630960" cy="499782"/>
            </a:xfrm>
            <a:prstGeom prst="rect">
              <a:avLst/>
            </a:prstGeom>
          </p:spPr>
        </p:pic>
        <p:pic>
          <p:nvPicPr>
            <p:cNvPr id="38" name="図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4908" y="1649782"/>
              <a:ext cx="468052" cy="577442"/>
            </a:xfrm>
            <a:prstGeom prst="rect">
              <a:avLst/>
            </a:prstGeom>
          </p:spPr>
        </p:pic>
        <p:cxnSp>
          <p:nvCxnSpPr>
            <p:cNvPr id="40" name="カギ線コネクタ 39"/>
            <p:cNvCxnSpPr>
              <a:stCxn id="4" idx="2"/>
              <a:endCxn id="8" idx="2"/>
            </p:cNvCxnSpPr>
            <p:nvPr/>
          </p:nvCxnSpPr>
          <p:spPr>
            <a:xfrm rot="16200000" flipH="1">
              <a:off x="4893628" y="1418755"/>
              <a:ext cx="10071" cy="7181535"/>
            </a:xfrm>
            <a:prstGeom prst="bentConnector3">
              <a:avLst>
                <a:gd name="adj1" fmla="val 4837325"/>
              </a:avLst>
            </a:prstGeom>
            <a:ln w="57150">
              <a:solidFill>
                <a:srgbClr val="003399"/>
              </a:solidFill>
              <a:prstDash val="solid"/>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endCxn id="5" idx="2"/>
            </p:cNvCxnSpPr>
            <p:nvPr/>
          </p:nvCxnSpPr>
          <p:spPr>
            <a:xfrm flipV="1">
              <a:off x="3113312" y="5014559"/>
              <a:ext cx="0" cy="495005"/>
            </a:xfrm>
            <a:prstGeom prst="straightConnector1">
              <a:avLst/>
            </a:prstGeom>
            <a:ln w="57150">
              <a:solidFill>
                <a:srgbClr val="003399"/>
              </a:solidFill>
              <a:tailEnd type="stealth"/>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flipV="1">
              <a:off x="4916996" y="5023813"/>
              <a:ext cx="1728" cy="475680"/>
            </a:xfrm>
            <a:prstGeom prst="straightConnector1">
              <a:avLst/>
            </a:prstGeom>
            <a:ln w="57150">
              <a:solidFill>
                <a:srgbClr val="003399"/>
              </a:solidFill>
              <a:tailEnd type="stealth"/>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stCxn id="7" idx="0"/>
              <a:endCxn id="12" idx="2"/>
            </p:cNvCxnSpPr>
            <p:nvPr/>
          </p:nvCxnSpPr>
          <p:spPr>
            <a:xfrm flipH="1" flipV="1">
              <a:off x="4917022" y="3942114"/>
              <a:ext cx="1766996" cy="577436"/>
            </a:xfrm>
            <a:prstGeom prst="straightConnector1">
              <a:avLst/>
            </a:prstGeom>
            <a:ln w="57150">
              <a:solidFill>
                <a:srgbClr val="FF9999"/>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6684018" y="4975567"/>
              <a:ext cx="0" cy="523926"/>
            </a:xfrm>
            <a:prstGeom prst="straightConnector1">
              <a:avLst/>
            </a:prstGeom>
            <a:ln w="57150">
              <a:solidFill>
                <a:srgbClr val="003399"/>
              </a:solidFill>
              <a:tailEnd type="stealth"/>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3728864" y="2830688"/>
              <a:ext cx="2376265" cy="294068"/>
            </a:xfrm>
            <a:prstGeom prst="rect">
              <a:avLst/>
            </a:prstGeom>
            <a:noFill/>
          </p:spPr>
          <p:txBody>
            <a:bodyPr wrap="square" rtlCol="0">
              <a:sp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社会福祉連携推進</a:t>
              </a:r>
              <a:r>
                <a:rPr kumimoji="1" lang="ja-JP" altLang="en-US" sz="1108"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法人</a:t>
              </a:r>
              <a:r>
                <a:rPr kumimoji="1" lang="en-US" altLang="ja-JP" sz="1108"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α】</a:t>
              </a:r>
              <a:endPar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2" name="テキスト ボックス 51"/>
            <p:cNvSpPr txBox="1"/>
            <p:nvPr/>
          </p:nvSpPr>
          <p:spPr>
            <a:xfrm>
              <a:off x="3388957" y="3230292"/>
              <a:ext cx="1240007" cy="548176"/>
            </a:xfrm>
            <a:prstGeom prst="rect">
              <a:avLst/>
            </a:prstGeom>
            <a:noFill/>
          </p:spPr>
          <p:txBody>
            <a:bodyPr wrap="square" rtlCol="0">
              <a:sp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貸付金</a:t>
              </a:r>
              <a:r>
                <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ctr" defTabSz="844083" rtl="0" eaLnBrk="1" fontAlgn="base" latinLnBrk="0" hangingPunct="1">
                <a:lnSpc>
                  <a:spcPct val="100000"/>
                </a:lnSpc>
                <a:spcBef>
                  <a:spcPct val="0"/>
                </a:spcBef>
                <a:spcAft>
                  <a:spcPct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738"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貸付金を活用した基金</a:t>
              </a:r>
              <a:r>
                <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の造成は不可</a:t>
              </a:r>
            </a:p>
          </p:txBody>
        </p:sp>
      </p:grpSp>
      <p:sp>
        <p:nvSpPr>
          <p:cNvPr id="94" name="角丸四角形吹き出し 93"/>
          <p:cNvSpPr/>
          <p:nvPr/>
        </p:nvSpPr>
        <p:spPr>
          <a:xfrm>
            <a:off x="548511" y="2455310"/>
            <a:ext cx="2627642" cy="663725"/>
          </a:xfrm>
          <a:prstGeom prst="wedgeRoundRectCallout">
            <a:avLst>
              <a:gd name="adj1" fmla="val 24432"/>
              <a:gd name="adj2" fmla="val 89451"/>
              <a:gd name="adj3" fmla="val 16667"/>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058" marR="0" lvl="0" indent="-167058" algn="just" defTabSz="844083" rtl="0" eaLnBrk="1" fontAlgn="base" latinLnBrk="0" hangingPunct="1">
              <a:lnSpc>
                <a:spcPct val="100000"/>
              </a:lnSpc>
              <a:spcBef>
                <a:spcPct val="0"/>
              </a:spcBef>
              <a:spcAft>
                <a:spcPct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貸付原資の提供は、</a:t>
            </a:r>
            <a:r>
              <a:rPr kumimoji="1" lang="ja-JP" altLang="en-US" sz="969" b="0" i="0" u="sng" strike="noStrike" kern="120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直近３カ年度の本部拠点の事業</a:t>
            </a:r>
            <a:r>
              <a:rPr kumimoji="1" lang="ja-JP" altLang="en-US" sz="969" b="0" i="0" u="sng"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活動計算書</a:t>
            </a:r>
            <a:r>
              <a:rPr kumimoji="1" lang="ja-JP" altLang="en-US" sz="969" b="0" i="0" u="sng" strike="noStrike" kern="120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における当期活動増減差額の平均額</a:t>
            </a:r>
            <a:r>
              <a:rPr kumimoji="1" lang="ja-JP" altLang="en-US" sz="969"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を上限。</a:t>
            </a:r>
          </a:p>
        </p:txBody>
      </p:sp>
      <p:sp>
        <p:nvSpPr>
          <p:cNvPr id="95" name="角丸四角形吹き出し 94"/>
          <p:cNvSpPr/>
          <p:nvPr/>
        </p:nvSpPr>
        <p:spPr>
          <a:xfrm>
            <a:off x="7575140" y="2182504"/>
            <a:ext cx="1483512" cy="522784"/>
          </a:xfrm>
          <a:prstGeom prst="wedgeRoundRectCallout">
            <a:avLst>
              <a:gd name="adj1" fmla="val 6634"/>
              <a:gd name="adj2" fmla="val 157093"/>
              <a:gd name="adj3" fmla="val 16667"/>
            </a:avLst>
          </a:prstGeom>
          <a:solidFill>
            <a:schemeClr val="bg1">
              <a:alpha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058" marR="0" lvl="0" indent="-167058" algn="just" defTabSz="844083" rtl="0" eaLnBrk="1" fontAlgn="base" latinLnBrk="0" hangingPunct="1">
              <a:lnSpc>
                <a:spcPct val="100000"/>
              </a:lnSpc>
              <a:spcBef>
                <a:spcPct val="0"/>
              </a:spcBef>
              <a:spcAft>
                <a:spcPct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a:t>
            </a:r>
            <a:r>
              <a:rPr kumimoji="1" lang="ja-JP" altLang="en-US" sz="969"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社会福祉連携推進法人は貸付金</a:t>
            </a:r>
            <a:r>
              <a:rPr kumimoji="1" lang="ja-JP" altLang="en-US" sz="969"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の使用状況等を確認。</a:t>
            </a:r>
          </a:p>
        </p:txBody>
      </p:sp>
      <p:sp>
        <p:nvSpPr>
          <p:cNvPr id="22" name="正方形/長方形 21"/>
          <p:cNvSpPr/>
          <p:nvPr/>
        </p:nvSpPr>
        <p:spPr>
          <a:xfrm>
            <a:off x="2987824" y="5073441"/>
            <a:ext cx="2901117" cy="433324"/>
          </a:xfrm>
          <a:prstGeom prst="rect">
            <a:avLst/>
          </a:prstGeom>
        </p:spPr>
        <p:txBody>
          <a:bodyPr wrap="square">
            <a:spAutoFit/>
          </a:bodyPr>
          <a:lstStyle/>
          <a:p>
            <a:pPr marL="167058" marR="0" lvl="0" indent="-167058" algn="ctr" defTabSz="844083" rtl="0" eaLnBrk="1" fontAlgn="base" latinLnBrk="0" hangingPunct="1">
              <a:lnSpc>
                <a:spcPct val="100000"/>
              </a:lnSpc>
              <a:spcBef>
                <a:spcPct val="0"/>
              </a:spcBef>
              <a:spcAft>
                <a:spcPct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　</a:t>
            </a:r>
            <a:r>
              <a:rPr kumimoji="1" lang="ja-JP" altLang="en-US" sz="1108"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貸付けの</a:t>
            </a: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内容に係る当事者間での検討</a:t>
            </a:r>
            <a:endParaRPr kumimoji="1" lang="en-US" altLang="ja-JP"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67058" marR="0" lvl="0" indent="-167058" algn="ctr" defTabSz="844083" rtl="0" eaLnBrk="1" fontAlgn="base" latinLnBrk="0" hangingPunct="1">
              <a:lnSpc>
                <a:spcPct val="100000"/>
              </a:lnSpc>
              <a:spcBef>
                <a:spcPct val="0"/>
              </a:spcBef>
              <a:spcAft>
                <a:spcPct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　各社員の内部機関における意思決定</a:t>
            </a:r>
            <a:endParaRPr kumimoji="1" lang="en-US" altLang="ja-JP"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正方形/長方形 22"/>
          <p:cNvSpPr/>
          <p:nvPr/>
        </p:nvSpPr>
        <p:spPr>
          <a:xfrm>
            <a:off x="486570" y="1883836"/>
            <a:ext cx="2610010" cy="525528"/>
          </a:xfrm>
          <a:prstGeom prst="rect">
            <a:avLst/>
          </a:prstGeom>
        </p:spPr>
        <p:txBody>
          <a:bodyPr wrap="none">
            <a:spAutoFit/>
          </a:bodyPr>
          <a:lstStyle/>
          <a:p>
            <a:pPr marL="167058" marR="0" lvl="0" indent="-167058" algn="l" defTabSz="844083" rtl="0" eaLnBrk="1" fontAlgn="base" latinLnBrk="0" hangingPunct="1">
              <a:lnSpc>
                <a:spcPct val="100000"/>
              </a:lnSpc>
              <a:spcBef>
                <a:spcPct val="0"/>
              </a:spcBef>
              <a:spcAft>
                <a:spcPct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③　社会福祉連携推進方針</a:t>
            </a:r>
            <a:r>
              <a:rPr kumimoji="1" lang="ja-JP" altLang="en-US" sz="1108"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の認定申請</a:t>
            </a:r>
            <a:endParaRPr kumimoji="1" lang="en-US" altLang="ja-JP"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67058" marR="0" lvl="0" indent="-167058" algn="l" defTabSz="844083" rtl="0" eaLnBrk="1" fontAlgn="base" latinLnBrk="0" hangingPunct="1">
              <a:lnSpc>
                <a:spcPct val="100000"/>
              </a:lnSpc>
              <a:spcBef>
                <a:spcPct val="0"/>
              </a:spcBef>
              <a:spcAft>
                <a:spcPct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738"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あらかじめ社会福祉連携推進法人の</a:t>
            </a:r>
            <a:endParaRPr kumimoji="1" lang="en-US" altLang="ja-JP" sz="738"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67058" marR="0" lvl="0" indent="-167058" algn="l" defTabSz="844083" rtl="0" eaLnBrk="1" fontAlgn="base" latinLnBrk="0" hangingPunct="1">
              <a:lnSpc>
                <a:spcPct val="100000"/>
              </a:lnSpc>
              <a:spcBef>
                <a:spcPct val="0"/>
              </a:spcBef>
              <a:spcAft>
                <a:spcPct val="0"/>
              </a:spcAft>
              <a:buClrTx/>
              <a:buSzTx/>
              <a:buFontTx/>
              <a:buNone/>
              <a:tabLst/>
              <a:defRPr/>
            </a:pPr>
            <a:r>
              <a:rPr kumimoji="1" lang="ja-JP" altLang="en-US" sz="738"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理事会</a:t>
            </a:r>
            <a:r>
              <a:rPr kumimoji="1" lang="ja-JP" altLang="en-US" sz="73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・社員総会の承認要</a:t>
            </a:r>
          </a:p>
        </p:txBody>
      </p:sp>
      <p:sp>
        <p:nvSpPr>
          <p:cNvPr id="24" name="正方形/長方形 23"/>
          <p:cNvSpPr/>
          <p:nvPr/>
        </p:nvSpPr>
        <p:spPr>
          <a:xfrm>
            <a:off x="505657" y="3394824"/>
            <a:ext cx="4282367" cy="415498"/>
          </a:xfrm>
          <a:prstGeom prst="rect">
            <a:avLst/>
          </a:prstGeom>
        </p:spPr>
        <p:txBody>
          <a:bodyPr wrap="square">
            <a:spAutoFit/>
          </a:bodyPr>
          <a:lstStyle/>
          <a:p>
            <a:pPr marL="167058" marR="0" lvl="0" indent="-167058" algn="l" defTabSz="844083"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⑤　</a:t>
            </a: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貸付</a:t>
            </a: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原資</a:t>
            </a: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提供社員と社会福祉連携推進法人との</a:t>
            </a:r>
            <a:endParaRPr kumimoji="1" lang="en-US" altLang="ja-JP"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67058" marR="0" lvl="0" indent="-167058" algn="l" defTabSz="844083"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貸付契約</a:t>
            </a:r>
            <a:r>
              <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を締結</a:t>
            </a:r>
            <a:endParaRPr kumimoji="1" lang="en-US" altLang="ja-JP"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0" name="カギ線コネクタ 19"/>
          <p:cNvCxnSpPr>
            <a:stCxn id="29" idx="3"/>
            <a:endCxn id="36" idx="3"/>
          </p:cNvCxnSpPr>
          <p:nvPr/>
        </p:nvCxnSpPr>
        <p:spPr>
          <a:xfrm flipH="1">
            <a:off x="4871240" y="1181935"/>
            <a:ext cx="92996" cy="1171056"/>
          </a:xfrm>
          <a:prstGeom prst="bentConnector3">
            <a:avLst>
              <a:gd name="adj1" fmla="val -629346"/>
            </a:avLst>
          </a:prstGeom>
          <a:ln w="5715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5582325" y="1583842"/>
            <a:ext cx="755335" cy="262829"/>
          </a:xfrm>
          <a:prstGeom prst="rect">
            <a:avLst/>
          </a:prstGeom>
        </p:spPr>
        <p:txBody>
          <a:bodyPr wrap="none">
            <a:spAutoFit/>
          </a:bodyPr>
          <a:lstStyle/>
          <a:p>
            <a:pPr marL="167058" marR="0" lvl="0" indent="-167058" algn="l" defTabSz="844083" rtl="0" eaLnBrk="1" fontAlgn="base" latinLnBrk="0" hangingPunct="1">
              <a:lnSpc>
                <a:spcPct val="100000"/>
              </a:lnSpc>
              <a:spcBef>
                <a:spcPct val="0"/>
              </a:spcBef>
              <a:spcAft>
                <a:spcPct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④　</a:t>
            </a:r>
            <a:r>
              <a:rPr kumimoji="1" lang="ja-JP" altLang="en-US" sz="1108"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認定</a:t>
            </a:r>
            <a:endPar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2470" y="5103556"/>
            <a:ext cx="507129" cy="338982"/>
          </a:xfrm>
          <a:prstGeom prst="rect">
            <a:avLst/>
          </a:prstGeom>
        </p:spPr>
      </p:pic>
      <p:cxnSp>
        <p:nvCxnSpPr>
          <p:cNvPr id="27" name="カギ線コネクタ 26"/>
          <p:cNvCxnSpPr>
            <a:stCxn id="36" idx="1"/>
            <a:endCxn id="38" idx="1"/>
          </p:cNvCxnSpPr>
          <p:nvPr/>
        </p:nvCxnSpPr>
        <p:spPr>
          <a:xfrm rot="10800000">
            <a:off x="3807608" y="1800735"/>
            <a:ext cx="481207" cy="552255"/>
          </a:xfrm>
          <a:prstGeom prst="bentConnector3">
            <a:avLst>
              <a:gd name="adj1" fmla="val 242023"/>
            </a:avLst>
          </a:prstGeom>
          <a:ln w="57150">
            <a:solidFill>
              <a:srgbClr val="FF9999"/>
            </a:solidFill>
            <a:tailEnd type="stealth"/>
          </a:ln>
        </p:spPr>
        <p:style>
          <a:lnRef idx="1">
            <a:schemeClr val="accent1"/>
          </a:lnRef>
          <a:fillRef idx="0">
            <a:schemeClr val="accent1"/>
          </a:fillRef>
          <a:effectRef idx="0">
            <a:schemeClr val="accent1"/>
          </a:effectRef>
          <a:fontRef idx="minor">
            <a:schemeClr val="tx1"/>
          </a:fontRef>
        </p:style>
      </p:cxnSp>
      <p:sp>
        <p:nvSpPr>
          <p:cNvPr id="58" name="角丸四角形吹き出し 57"/>
          <p:cNvSpPr/>
          <p:nvPr/>
        </p:nvSpPr>
        <p:spPr>
          <a:xfrm>
            <a:off x="151817" y="521336"/>
            <a:ext cx="3061471" cy="1154695"/>
          </a:xfrm>
          <a:prstGeom prst="wedgeRoundRectCallout">
            <a:avLst>
              <a:gd name="adj1" fmla="val 65979"/>
              <a:gd name="adj2" fmla="val 47413"/>
              <a:gd name="adj3" fmla="val 16667"/>
            </a:avLst>
          </a:prstGeom>
          <a:solidFill>
            <a:schemeClr val="bg1">
              <a:alpha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058" marR="0" lvl="0" indent="-167058" algn="just" defTabSz="844083" rtl="0" eaLnBrk="1" fontAlgn="base" latinLnBrk="0" hangingPunct="1">
              <a:lnSpc>
                <a:spcPct val="100000"/>
              </a:lnSpc>
              <a:spcBef>
                <a:spcPct val="0"/>
              </a:spcBef>
              <a:spcAft>
                <a:spcPct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以下のよう</a:t>
            </a:r>
            <a:r>
              <a:rPr kumimoji="1" lang="ja-JP" altLang="en-US" sz="969"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な内容を合意する。</a:t>
            </a:r>
            <a:r>
              <a:rPr kumimoji="1" lang="ja-JP" altLang="en-US" sz="969"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a:t>
            </a:r>
            <a:endParaRPr kumimoji="1" lang="en-US" altLang="ja-JP" sz="969"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246191" marR="0" lvl="0" indent="-246191" algn="just" defTabSz="844083" rtl="0" eaLnBrk="1" fontAlgn="base" latinLnBrk="0" hangingPunct="1">
              <a:lnSpc>
                <a:spcPct val="100000"/>
              </a:lnSpc>
              <a:spcBef>
                <a:spcPct val="0"/>
              </a:spcBef>
              <a:spcAft>
                <a:spcPct val="0"/>
              </a:spcAft>
              <a:buClrTx/>
              <a:buSzTx/>
              <a:buFontTx/>
              <a:buNone/>
              <a:tabLst/>
              <a:defRPr/>
            </a:pPr>
            <a:r>
              <a:rPr kumimoji="1" lang="ja-JP" altLang="en-US" sz="969"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（１）貸付対象社員の</a:t>
            </a:r>
            <a:r>
              <a:rPr kumimoji="1" lang="ja-JP" altLang="en-US" sz="969"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事業計画（貸付金額、使途、返済スケジュール等）</a:t>
            </a:r>
          </a:p>
          <a:p>
            <a:pPr marL="246191" marR="0" lvl="0" indent="-246191" algn="just" defTabSz="844083" rtl="0" eaLnBrk="1" fontAlgn="base" latinLnBrk="0" hangingPunct="1">
              <a:lnSpc>
                <a:spcPct val="100000"/>
              </a:lnSpc>
              <a:spcBef>
                <a:spcPct val="0"/>
              </a:spcBef>
              <a:spcAft>
                <a:spcPct val="0"/>
              </a:spcAft>
              <a:buClrTx/>
              <a:buSzTx/>
              <a:buFontTx/>
              <a:buNone/>
              <a:tabLst/>
              <a:defRPr/>
            </a:pPr>
            <a:r>
              <a:rPr kumimoji="1" lang="ja-JP" altLang="en-US" sz="969"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（２）貸付対象社員に</a:t>
            </a:r>
            <a:r>
              <a:rPr kumimoji="1" lang="ja-JP" altLang="en-US" sz="969"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おける予算・決算等の重要事項</a:t>
            </a:r>
            <a:r>
              <a:rPr kumimoji="1" lang="ja-JP" altLang="en-US" sz="969"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の承認方法</a:t>
            </a:r>
            <a:endParaRPr kumimoji="1" lang="ja-JP" altLang="en-US" sz="969"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246191" marR="0" lvl="0" indent="-246191" algn="just" defTabSz="844083" rtl="0" eaLnBrk="1" fontAlgn="base" latinLnBrk="0" hangingPunct="1">
              <a:lnSpc>
                <a:spcPct val="100000"/>
              </a:lnSpc>
              <a:spcBef>
                <a:spcPct val="0"/>
              </a:spcBef>
              <a:spcAft>
                <a:spcPct val="0"/>
              </a:spcAft>
              <a:buClrTx/>
              <a:buSzTx/>
              <a:buFontTx/>
              <a:buNone/>
              <a:tabLst/>
              <a:defRPr/>
            </a:pPr>
            <a:r>
              <a:rPr kumimoji="1" lang="ja-JP" altLang="en-US" sz="969"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（３）返済</a:t>
            </a:r>
            <a:r>
              <a:rPr kumimoji="1" lang="ja-JP" altLang="en-US" sz="969"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の延滞時や不能時の取扱い　等</a:t>
            </a:r>
          </a:p>
        </p:txBody>
      </p:sp>
      <p:pic>
        <p:nvPicPr>
          <p:cNvPr id="21" name="図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36349" y="3526738"/>
            <a:ext cx="423195" cy="454785"/>
          </a:xfrm>
          <a:prstGeom prst="rect">
            <a:avLst/>
          </a:prstGeom>
        </p:spPr>
      </p:pic>
      <p:sp>
        <p:nvSpPr>
          <p:cNvPr id="65" name="正方形/長方形 64"/>
          <p:cNvSpPr/>
          <p:nvPr/>
        </p:nvSpPr>
        <p:spPr>
          <a:xfrm>
            <a:off x="7854508" y="3359108"/>
            <a:ext cx="1326004" cy="282448"/>
          </a:xfrm>
          <a:prstGeom prst="rect">
            <a:avLst/>
          </a:prstGeom>
        </p:spPr>
        <p:txBody>
          <a:bodyPr wrap="none">
            <a:spAutoFit/>
          </a:bodyPr>
          <a:lstStyle/>
          <a:p>
            <a:pPr marL="167058" marR="0" lvl="0" indent="-167058" algn="l" defTabSz="844083" rtl="0" eaLnBrk="1" fontAlgn="base" latinLnBrk="0" hangingPunct="1">
              <a:lnSpc>
                <a:spcPct val="100000"/>
              </a:lnSpc>
              <a:spcBef>
                <a:spcPct val="0"/>
              </a:spcBef>
              <a:spcAft>
                <a:spcPct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⑦　貸付けの実行</a:t>
            </a:r>
            <a:endParaRPr kumimoji="1" lang="en-US" altLang="ja-JP"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9" name="正方形/長方形 78"/>
          <p:cNvSpPr/>
          <p:nvPr/>
        </p:nvSpPr>
        <p:spPr>
          <a:xfrm>
            <a:off x="5652120" y="3395378"/>
            <a:ext cx="1395847" cy="465670"/>
          </a:xfrm>
          <a:prstGeom prst="rect">
            <a:avLst/>
          </a:prstGeom>
          <a:noFill/>
        </p:spPr>
        <p:txBody>
          <a:bodyPr wrap="square">
            <a:spAutoFit/>
          </a:bodyPr>
          <a:lstStyle/>
          <a:p>
            <a:pPr marL="162662" marR="0" lvl="0" indent="-162662" algn="ctr" defTabSz="844083" rtl="0" eaLnBrk="1" fontAlgn="base" latinLnBrk="0" hangingPunct="1">
              <a:lnSpc>
                <a:spcPct val="100000"/>
              </a:lnSpc>
              <a:spcBef>
                <a:spcPct val="0"/>
              </a:spcBef>
              <a:spcAft>
                <a:spcPct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⑧　貸付金の使用状況の報告</a:t>
            </a:r>
            <a:endParaRPr kumimoji="1" lang="en-US" altLang="ja-JP"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2" name="楕円 71"/>
          <p:cNvSpPr/>
          <p:nvPr/>
        </p:nvSpPr>
        <p:spPr>
          <a:xfrm>
            <a:off x="1511660" y="5678226"/>
            <a:ext cx="6120680" cy="1113272"/>
          </a:xfrm>
          <a:prstGeom prst="ellipse">
            <a:avLst/>
          </a:prstGeom>
          <a:pattFill prst="pct25">
            <a:fgClr>
              <a:srgbClr val="FFFF00"/>
            </a:fgClr>
            <a:bgClr>
              <a:schemeClr val="bg1"/>
            </a:bgClr>
          </a:pattFill>
          <a:ln w="9525">
            <a:solidFill>
              <a:srgbClr val="FFC000"/>
            </a:solidFill>
            <a:prstDash val="sysDot"/>
          </a:ln>
          <a:effectLst>
            <a:glow rad="152400">
              <a:srgbClr val="FFFF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tIns="132923"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1" i="0" u="none" strike="noStrike" kern="1200" cap="none" spc="0" normalizeH="0" baseline="0" noProof="0">
              <a:ln>
                <a:noFill/>
              </a:ln>
              <a:solidFill>
                <a:srgbClr val="FF7575"/>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2417132" y="5681179"/>
            <a:ext cx="4309737" cy="934594"/>
            <a:chOff x="2339753" y="5609171"/>
            <a:chExt cx="4309737" cy="934594"/>
          </a:xfrm>
        </p:grpSpPr>
        <p:grpSp>
          <p:nvGrpSpPr>
            <p:cNvPr id="31" name="グループ化 30"/>
            <p:cNvGrpSpPr/>
            <p:nvPr/>
          </p:nvGrpSpPr>
          <p:grpSpPr>
            <a:xfrm>
              <a:off x="2339753" y="5664096"/>
              <a:ext cx="4309737" cy="879669"/>
              <a:chOff x="2339753" y="5664096"/>
              <a:chExt cx="4309737" cy="879669"/>
            </a:xfrm>
          </p:grpSpPr>
          <p:grpSp>
            <p:nvGrpSpPr>
              <p:cNvPr id="70" name="グループ化 69"/>
              <p:cNvGrpSpPr/>
              <p:nvPr/>
            </p:nvGrpSpPr>
            <p:grpSpPr>
              <a:xfrm>
                <a:off x="2339753" y="6034077"/>
                <a:ext cx="4309737" cy="509688"/>
                <a:chOff x="2081344" y="6021288"/>
                <a:chExt cx="3528392" cy="570979"/>
              </a:xfrm>
            </p:grpSpPr>
            <p:sp>
              <p:nvSpPr>
                <p:cNvPr id="66" name="角丸四角形 65"/>
                <p:cNvSpPr/>
                <p:nvPr/>
              </p:nvSpPr>
              <p:spPr>
                <a:xfrm>
                  <a:off x="2081344" y="6021288"/>
                  <a:ext cx="1705634" cy="570979"/>
                </a:xfrm>
                <a:prstGeom prst="roundRect">
                  <a:avLst/>
                </a:prstGeom>
                <a:pattFill prst="pct30">
                  <a:fgClr>
                    <a:srgbClr val="99CCFF"/>
                  </a:fgClr>
                  <a:bgClr>
                    <a:schemeClr val="bg1"/>
                  </a:bgClr>
                </a:pattFill>
                <a:ln w="28575"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132923"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施設・事業所に供する建物</a:t>
                  </a:r>
                  <a:endParaRPr kumimoji="1" lang="en-US" altLang="ja-JP"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の修繕、軽微な改修</a:t>
                  </a:r>
                </a:p>
              </p:txBody>
            </p:sp>
            <p:sp>
              <p:nvSpPr>
                <p:cNvPr id="67" name="角丸四角形 66"/>
                <p:cNvSpPr/>
                <p:nvPr/>
              </p:nvSpPr>
              <p:spPr>
                <a:xfrm>
                  <a:off x="3904102" y="6021288"/>
                  <a:ext cx="1705634" cy="570979"/>
                </a:xfrm>
                <a:prstGeom prst="roundRect">
                  <a:avLst/>
                </a:prstGeom>
                <a:pattFill prst="pct30">
                  <a:fgClr>
                    <a:srgbClr val="99CCFF"/>
                  </a:fgClr>
                  <a:bgClr>
                    <a:schemeClr val="bg1"/>
                  </a:bgClr>
                </a:pattFill>
                <a:ln w="28575"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132923"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従業員の採用、処遇改善</a:t>
                  </a:r>
                  <a:endParaRPr kumimoji="1" lang="en-US" altLang="ja-JP"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に係る費用</a:t>
                  </a:r>
                </a:p>
              </p:txBody>
            </p:sp>
          </p:grpSp>
          <p:pic>
            <p:nvPicPr>
              <p:cNvPr id="10" name="図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4763" y="5772423"/>
                <a:ext cx="487985" cy="374377"/>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70622" y="5664096"/>
                <a:ext cx="487985" cy="459319"/>
              </a:xfrm>
              <a:prstGeom prst="rect">
                <a:avLst/>
              </a:prstGeom>
            </p:spPr>
          </p:pic>
        </p:grpSp>
        <p:sp>
          <p:nvSpPr>
            <p:cNvPr id="98" name="正方形/長方形 97"/>
            <p:cNvSpPr/>
            <p:nvPr/>
          </p:nvSpPr>
          <p:spPr>
            <a:xfrm>
              <a:off x="3403227" y="5609171"/>
              <a:ext cx="2182788" cy="282448"/>
            </a:xfrm>
            <a:prstGeom prst="rect">
              <a:avLst/>
            </a:prstGeom>
          </p:spPr>
          <p:txBody>
            <a:bodyPr wrap="square">
              <a:spAutoFit/>
            </a:bodyPr>
            <a:lstStyle/>
            <a:p>
              <a:pPr marL="167058" marR="0" lvl="0" indent="-167058" algn="ctr" defTabSz="844083" rtl="0" eaLnBrk="1" fontAlgn="base" latinLnBrk="0" hangingPunct="1">
                <a:lnSpc>
                  <a:spcPct val="100000"/>
                </a:lnSpc>
                <a:spcBef>
                  <a:spcPct val="0"/>
                </a:spcBef>
                <a:spcAft>
                  <a:spcPct val="0"/>
                </a:spcAft>
                <a:buClrTx/>
                <a:buSzTx/>
                <a:buFontTx/>
                <a:buNone/>
                <a:tabLst/>
                <a:defRPr/>
              </a:pPr>
              <a:r>
                <a:rPr kumimoji="1" lang="en-US" altLang="ja-JP"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貸付金の使途のイメージ</a:t>
              </a:r>
              <a:r>
                <a:rPr kumimoji="1" lang="en-US" altLang="ja-JP"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grpSp>
      <p:cxnSp>
        <p:nvCxnSpPr>
          <p:cNvPr id="111" name="カギ線コネクタ 110"/>
          <p:cNvCxnSpPr>
            <a:stCxn id="8" idx="1"/>
          </p:cNvCxnSpPr>
          <p:nvPr/>
        </p:nvCxnSpPr>
        <p:spPr>
          <a:xfrm rot="10800000">
            <a:off x="4906977" y="2488202"/>
            <a:ext cx="2244290" cy="1840603"/>
          </a:xfrm>
          <a:prstGeom prst="bentConnector3">
            <a:avLst>
              <a:gd name="adj1" fmla="val 7690"/>
            </a:avLst>
          </a:prstGeom>
          <a:ln w="76200">
            <a:solidFill>
              <a:srgbClr val="99FF66"/>
            </a:solidFill>
            <a:headEnd w="lg" len="lg"/>
            <a:tailEnd type="stealth" w="med" len="med"/>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4901283" y="2955296"/>
            <a:ext cx="4179349" cy="262829"/>
          </a:xfrm>
          <a:prstGeom prst="rect">
            <a:avLst/>
          </a:prstGeom>
          <a:noFill/>
        </p:spPr>
        <p:txBody>
          <a:bodyPr wrap="none">
            <a:spAutoFit/>
          </a:bodyPr>
          <a:lstStyle/>
          <a:p>
            <a:pPr marL="167058" lvl="0" indent="-167058" defTabSz="844083" fontAlgn="base">
              <a:spcBef>
                <a:spcPct val="0"/>
              </a:spcBef>
              <a:spcAft>
                <a:spcPct val="0"/>
              </a:spcAft>
              <a:defRPr/>
            </a:pP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⑥　</a:t>
            </a:r>
            <a:r>
              <a:rPr kumimoji="1" lang="ja-JP" altLang="en-US" sz="1108"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社会福祉連携推進法人と</a:t>
            </a: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貸付</a:t>
            </a:r>
            <a:r>
              <a:rPr lang="ja-JP" altLang="en-US" sz="1108" b="1" dirty="0">
                <a:solidFill>
                  <a:prstClr val="black"/>
                </a:solidFill>
                <a:latin typeface="メイリオ" panose="020B0604030504040204" pitchFamily="50" charset="-128"/>
                <a:ea typeface="メイリオ" panose="020B0604030504040204" pitchFamily="50" charset="-128"/>
              </a:rPr>
              <a:t>対象社員と</a:t>
            </a: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kumimoji="1" lang="ja-JP" altLang="en-US" sz="1108"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貸付契約を締結</a:t>
            </a:r>
            <a:endParaRPr kumimoji="1" lang="en-US" altLang="ja-JP"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6" name="角丸四角形吹き出し 55"/>
          <p:cNvSpPr/>
          <p:nvPr/>
        </p:nvSpPr>
        <p:spPr>
          <a:xfrm>
            <a:off x="6632537" y="1412776"/>
            <a:ext cx="2392881" cy="617718"/>
          </a:xfrm>
          <a:prstGeom prst="wedgeRoundRectCallout">
            <a:avLst>
              <a:gd name="adj1" fmla="val -60109"/>
              <a:gd name="adj2" fmla="val 200861"/>
              <a:gd name="adj3" fmla="val 16667"/>
            </a:avLst>
          </a:prstGeom>
          <a:solidFill>
            <a:schemeClr val="bg1">
              <a:alpha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058" marR="0" lvl="0" indent="-167058" algn="just" defTabSz="844083" rtl="0" eaLnBrk="1" fontAlgn="base" latinLnBrk="0" hangingPunct="1">
              <a:lnSpc>
                <a:spcPct val="100000"/>
              </a:lnSpc>
              <a:spcBef>
                <a:spcPct val="0"/>
              </a:spcBef>
              <a:spcAft>
                <a:spcPct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貸付金の返済は、</a:t>
            </a:r>
            <a:r>
              <a:rPr kumimoji="1" lang="ja-JP" altLang="en-US" sz="969" b="0" i="0" u="sng" strike="noStrike" kern="120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３年</a:t>
            </a:r>
            <a:r>
              <a:rPr kumimoji="1" lang="ja-JP" altLang="en-US" sz="969"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を上限に当事者間の合意により、期限を設定。</a:t>
            </a:r>
          </a:p>
        </p:txBody>
      </p:sp>
      <p:cxnSp>
        <p:nvCxnSpPr>
          <p:cNvPr id="33" name="カギ線コネクタ 32"/>
          <p:cNvCxnSpPr>
            <a:stCxn id="21" idx="3"/>
            <a:endCxn id="98" idx="3"/>
          </p:cNvCxnSpPr>
          <p:nvPr/>
        </p:nvCxnSpPr>
        <p:spPr>
          <a:xfrm flipH="1">
            <a:off x="5663394" y="3754131"/>
            <a:ext cx="3096150" cy="2068272"/>
          </a:xfrm>
          <a:prstGeom prst="bentConnector3">
            <a:avLst>
              <a:gd name="adj1" fmla="val -7383"/>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2" name="スライド番号プレースホルダー 2"/>
          <p:cNvSpPr>
            <a:spLocks noGrp="1"/>
          </p:cNvSpPr>
          <p:nvPr>
            <p:ph type="sldNum" sz="quarter" idx="12"/>
          </p:nvPr>
        </p:nvSpPr>
        <p:spPr>
          <a:xfrm>
            <a:off x="8806232" y="6607718"/>
            <a:ext cx="337768" cy="243199"/>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3" name="角丸四角形吹き出し 62"/>
          <p:cNvSpPr/>
          <p:nvPr/>
        </p:nvSpPr>
        <p:spPr>
          <a:xfrm>
            <a:off x="6074196" y="476672"/>
            <a:ext cx="2951222" cy="617718"/>
          </a:xfrm>
          <a:prstGeom prst="wedgeRoundRectCallout">
            <a:avLst>
              <a:gd name="adj1" fmla="val -55554"/>
              <a:gd name="adj2" fmla="val 128243"/>
              <a:gd name="adj3" fmla="val 16667"/>
            </a:avLst>
          </a:prstGeom>
          <a:solidFill>
            <a:schemeClr val="bg1">
              <a:alpha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058" marR="0" lvl="0" indent="-167058" algn="just" defTabSz="844083" rtl="0" eaLnBrk="1" fontAlgn="base" latinLnBrk="0" hangingPunct="1">
              <a:lnSpc>
                <a:spcPct val="100000"/>
              </a:lnSpc>
              <a:spcBef>
                <a:spcPct val="0"/>
              </a:spcBef>
              <a:spcAft>
                <a:spcPct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a:t>
            </a:r>
            <a:r>
              <a:rPr kumimoji="1" lang="ja-JP" altLang="en-US" sz="969"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認定に当たっては、貸付けの内容について、必要に応じ貸付</a:t>
            </a:r>
            <a:r>
              <a:rPr kumimoji="1" lang="ja-JP" altLang="en-US" sz="969"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原資提供社員及び貸付対象社員の所轄庁等に対して情報</a:t>
            </a:r>
            <a:r>
              <a:rPr kumimoji="1" lang="ja-JP" altLang="en-US" sz="969"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提供・意見</a:t>
            </a:r>
            <a:r>
              <a:rPr kumimoji="1" lang="ja-JP" altLang="en-US" sz="969"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照会。</a:t>
            </a:r>
          </a:p>
        </p:txBody>
      </p:sp>
      <p:grpSp>
        <p:nvGrpSpPr>
          <p:cNvPr id="60" name="グループ化 59"/>
          <p:cNvGrpSpPr/>
          <p:nvPr/>
        </p:nvGrpSpPr>
        <p:grpSpPr>
          <a:xfrm>
            <a:off x="0" y="-27384"/>
            <a:ext cx="9144000" cy="366361"/>
            <a:chOff x="0" y="-27384"/>
            <a:chExt cx="9144000" cy="366361"/>
          </a:xfrm>
        </p:grpSpPr>
        <p:sp>
          <p:nvSpPr>
            <p:cNvPr id="61" name="正方形/長方形 60"/>
            <p:cNvSpPr/>
            <p:nvPr/>
          </p:nvSpPr>
          <p:spPr>
            <a:xfrm>
              <a:off x="12046" y="-27384"/>
              <a:ext cx="9112906" cy="349149"/>
            </a:xfrm>
            <a:prstGeom prst="rect">
              <a:avLst/>
            </a:prstGeom>
            <a:no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algn="ct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（参考）　社会</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福祉連携推進法人が行う貸付けの基本スキーム</a:t>
              </a:r>
            </a:p>
          </p:txBody>
        </p:sp>
        <p:sp>
          <p:nvSpPr>
            <p:cNvPr id="64" name="正方形/長方形 63"/>
            <p:cNvSpPr/>
            <p:nvPr/>
          </p:nvSpPr>
          <p:spPr>
            <a:xfrm>
              <a:off x="0" y="293258"/>
              <a:ext cx="9144000" cy="45719"/>
            </a:xfrm>
            <a:prstGeom prst="rect">
              <a:avLst/>
            </a:prstGeom>
            <a:solidFill>
              <a:srgbClr val="0070C0"/>
            </a:solid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sp>
        <p:nvSpPr>
          <p:cNvPr id="68" name="角丸四角形吹き出し 67"/>
          <p:cNvSpPr/>
          <p:nvPr/>
        </p:nvSpPr>
        <p:spPr>
          <a:xfrm>
            <a:off x="7151268" y="5081026"/>
            <a:ext cx="1637272" cy="605289"/>
          </a:xfrm>
          <a:prstGeom prst="wedgeRoundRectCallout">
            <a:avLst>
              <a:gd name="adj1" fmla="val 7953"/>
              <a:gd name="adj2" fmla="val -147767"/>
              <a:gd name="adj3" fmla="val 16667"/>
            </a:avLst>
          </a:prstGeom>
          <a:solidFill>
            <a:schemeClr val="bg1">
              <a:alpha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058" lvl="0" indent="-167058" algn="just" defTabSz="844083" fontAlgn="base">
              <a:spcBef>
                <a:spcPct val="0"/>
              </a:spcBef>
              <a:spcAft>
                <a:spcPct val="0"/>
              </a:spcAft>
              <a:defRPr/>
            </a:pPr>
            <a:r>
              <a:rPr kumimoji="1" lang="ja-JP" altLang="en-US" sz="969"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a:t>
            </a:r>
            <a:r>
              <a:rPr lang="ja-JP" altLang="en-US" sz="969" dirty="0">
                <a:solidFill>
                  <a:prstClr val="black"/>
                </a:solidFill>
                <a:latin typeface="HGSｺﾞｼｯｸM" panose="020B0600000000000000" pitchFamily="50" charset="-128"/>
                <a:ea typeface="HGSｺﾞｼｯｸM" panose="020B0600000000000000" pitchFamily="50" charset="-128"/>
              </a:rPr>
              <a:t>複数の社会福祉連携推進法人から同時に貸付けを受けることは</a:t>
            </a:r>
            <a:r>
              <a:rPr lang="ja-JP" altLang="en-US" sz="969" dirty="0" smtClean="0">
                <a:solidFill>
                  <a:prstClr val="black"/>
                </a:solidFill>
                <a:latin typeface="HGSｺﾞｼｯｸM" panose="020B0600000000000000" pitchFamily="50" charset="-128"/>
                <a:ea typeface="HGSｺﾞｼｯｸM" panose="020B0600000000000000" pitchFamily="50" charset="-128"/>
              </a:rPr>
              <a:t>できない。</a:t>
            </a:r>
            <a:endParaRPr lang="en-US" altLang="ja-JP" sz="969" dirty="0" smtClean="0">
              <a:solidFill>
                <a:prstClr val="black"/>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969314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5348" y="548680"/>
            <a:ext cx="3980638" cy="416146"/>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　貸付けの当事者全員で</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の検討</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85348" y="2785234"/>
            <a:ext cx="3980638" cy="974062"/>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⑤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社会福祉連携推進法人と貸付原資</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提供社員との間</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貸付契約</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締結（</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社員からの</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貸付原資</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の提供</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ctr" defTabSz="844083" fontAlgn="base">
              <a:spcBef>
                <a:spcPct val="0"/>
              </a:spcBef>
              <a:spcAft>
                <a:spcPct val="0"/>
              </a:spcAf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　社会福祉連携推進法人と貸付対象社員との間の</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defTabSz="844083" fontAlgn="base">
              <a:spcBef>
                <a:spcPct val="0"/>
              </a:spcBef>
              <a:spcAft>
                <a:spcPct val="0"/>
              </a:spcAf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貸付契約の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締結</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85348" y="4088668"/>
            <a:ext cx="3980638" cy="416146"/>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⑦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社会福祉連携推進法人から</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貸付対象社員への貸付け</a:t>
            </a:r>
          </a:p>
        </p:txBody>
      </p:sp>
      <p:sp>
        <p:nvSpPr>
          <p:cNvPr id="18" name="下矢印 17"/>
          <p:cNvSpPr/>
          <p:nvPr/>
        </p:nvSpPr>
        <p:spPr>
          <a:xfrm>
            <a:off x="1738324" y="1030479"/>
            <a:ext cx="607216" cy="198066"/>
          </a:xfrm>
          <a:prstGeom prst="downArrow">
            <a:avLst/>
          </a:prstGeom>
          <a:pattFill prst="pct5">
            <a:fgClr>
              <a:srgbClr val="FFCCCC"/>
            </a:fgClr>
            <a:bgClr>
              <a:srgbClr val="FFCCFF"/>
            </a:bgClr>
          </a:pattFill>
          <a:ln w="127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5348" y="2039716"/>
            <a:ext cx="3980638" cy="416146"/>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社会福祉連携推進方針の</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所轄庁へ</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の認定申請</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④　所轄庁に</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よる認定</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85348" y="4834186"/>
            <a:ext cx="3980638" cy="416146"/>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⑧　貸付対象社員</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から社会福祉連携推進法人へ</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の報告</a:t>
            </a:r>
          </a:p>
        </p:txBody>
      </p:sp>
      <p:sp>
        <p:nvSpPr>
          <p:cNvPr id="29" name="正方形/長方形 28"/>
          <p:cNvSpPr/>
          <p:nvPr/>
        </p:nvSpPr>
        <p:spPr>
          <a:xfrm>
            <a:off x="85348" y="1294198"/>
            <a:ext cx="3980638" cy="416146"/>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②社会福祉連携推進法人、</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貸付原資提供社員、貸付対象社員のそれぞれ</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の内部</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機関（理事会、評議員会等）において意思決定</a:t>
            </a:r>
          </a:p>
        </p:txBody>
      </p:sp>
      <p:sp>
        <p:nvSpPr>
          <p:cNvPr id="30" name="下矢印 29"/>
          <p:cNvSpPr/>
          <p:nvPr/>
        </p:nvSpPr>
        <p:spPr>
          <a:xfrm>
            <a:off x="1738324" y="1775997"/>
            <a:ext cx="607216" cy="198066"/>
          </a:xfrm>
          <a:prstGeom prst="downArrow">
            <a:avLst/>
          </a:prstGeom>
          <a:pattFill prst="pct5">
            <a:fgClr>
              <a:srgbClr val="FFCCCC"/>
            </a:fgClr>
            <a:bgClr>
              <a:srgbClr val="FFCCFF"/>
            </a:bgClr>
          </a:pattFill>
          <a:ln w="127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3" name="下矢印 32"/>
          <p:cNvSpPr/>
          <p:nvPr/>
        </p:nvSpPr>
        <p:spPr>
          <a:xfrm>
            <a:off x="1738324" y="2521515"/>
            <a:ext cx="607216" cy="198066"/>
          </a:xfrm>
          <a:prstGeom prst="downArrow">
            <a:avLst/>
          </a:prstGeom>
          <a:pattFill prst="pct5">
            <a:fgClr>
              <a:srgbClr val="FFCCCC"/>
            </a:fgClr>
            <a:bgClr>
              <a:srgbClr val="FFCCFF"/>
            </a:bgClr>
          </a:pattFill>
          <a:ln w="127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7" name="下矢印 36"/>
          <p:cNvSpPr/>
          <p:nvPr/>
        </p:nvSpPr>
        <p:spPr>
          <a:xfrm>
            <a:off x="1738324" y="3824949"/>
            <a:ext cx="607216" cy="198066"/>
          </a:xfrm>
          <a:prstGeom prst="downArrow">
            <a:avLst/>
          </a:prstGeom>
          <a:pattFill prst="pct5">
            <a:fgClr>
              <a:srgbClr val="FFCCCC"/>
            </a:fgClr>
            <a:bgClr>
              <a:srgbClr val="FFCCFF"/>
            </a:bgClr>
          </a:pattFill>
          <a:ln w="127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9" name="下矢印 38"/>
          <p:cNvSpPr/>
          <p:nvPr/>
        </p:nvSpPr>
        <p:spPr>
          <a:xfrm>
            <a:off x="1738324" y="4570467"/>
            <a:ext cx="607216" cy="198066"/>
          </a:xfrm>
          <a:prstGeom prst="downArrow">
            <a:avLst/>
          </a:prstGeom>
          <a:pattFill prst="pct5">
            <a:fgClr>
              <a:srgbClr val="FFCCCC"/>
            </a:fgClr>
            <a:bgClr>
              <a:srgbClr val="FFCCFF"/>
            </a:bgClr>
          </a:pattFill>
          <a:ln w="127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2" name="正方形/長方形 31"/>
          <p:cNvSpPr/>
          <p:nvPr/>
        </p:nvSpPr>
        <p:spPr>
          <a:xfrm>
            <a:off x="85348" y="5579704"/>
            <a:ext cx="3980638" cy="416146"/>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⑨</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貸付対象社員から社会福祉連携推進法人への返済、</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社会福祉連携推進法人から貸付原資提供社員への返済</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85348" y="6325222"/>
            <a:ext cx="3980638" cy="416146"/>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⑩</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社会福祉連携推進方針変更の認定申請</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下矢印 35"/>
          <p:cNvSpPr/>
          <p:nvPr/>
        </p:nvSpPr>
        <p:spPr>
          <a:xfrm>
            <a:off x="1738324" y="5315985"/>
            <a:ext cx="607216" cy="198066"/>
          </a:xfrm>
          <a:prstGeom prst="downArrow">
            <a:avLst/>
          </a:prstGeom>
          <a:pattFill prst="pct5">
            <a:fgClr>
              <a:srgbClr val="FFCCCC"/>
            </a:fgClr>
            <a:bgClr>
              <a:srgbClr val="FFCCFF"/>
            </a:bgClr>
          </a:pattFill>
          <a:ln w="127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8" name="下矢印 37"/>
          <p:cNvSpPr/>
          <p:nvPr/>
        </p:nvSpPr>
        <p:spPr>
          <a:xfrm>
            <a:off x="1738324" y="6061503"/>
            <a:ext cx="607216" cy="198066"/>
          </a:xfrm>
          <a:prstGeom prst="downArrow">
            <a:avLst/>
          </a:prstGeom>
          <a:pattFill prst="pct5">
            <a:fgClr>
              <a:srgbClr val="FFCCCC"/>
            </a:fgClr>
            <a:bgClr>
              <a:srgbClr val="FFCCFF"/>
            </a:bgClr>
          </a:pattFill>
          <a:ln w="127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108"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1" name="スライド番号プレースホルダー 2"/>
          <p:cNvSpPr txBox="1">
            <a:spLocks/>
          </p:cNvSpPr>
          <p:nvPr/>
        </p:nvSpPr>
        <p:spPr>
          <a:xfrm>
            <a:off x="8842744" y="6642185"/>
            <a:ext cx="337768" cy="243199"/>
          </a:xfrm>
          <a:prstGeom prst="rect">
            <a:avLst/>
          </a:prstGeom>
        </p:spPr>
        <p:txBody>
          <a:bodyPr vert="horz" wrap="none" lIns="72000" tIns="36000" rIns="72000" bIns="36000" rtlCol="0" anchor="ctr">
            <a:spAutoFit/>
          </a:bodyPr>
          <a:lstStyle>
            <a:defPPr>
              <a:defRPr lang="ja-JP"/>
            </a:defPPr>
            <a:lvl1pPr marL="0" algn="r" defTabSz="914400" rtl="0" eaLnBrk="1" latinLnBrk="0" hangingPunct="1">
              <a:defRPr kumimoji="1" sz="1108" kern="1200">
                <a:solidFill>
                  <a:schemeClr val="tx1">
                    <a:tint val="75000"/>
                  </a:schemeClr>
                </a:solidFill>
                <a:latin typeface="Arial" charset="0"/>
                <a:ea typeface="ＭＳ Ｐゴシック"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08"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44" name="グループ化 43"/>
          <p:cNvGrpSpPr/>
          <p:nvPr/>
        </p:nvGrpSpPr>
        <p:grpSpPr>
          <a:xfrm>
            <a:off x="0" y="-27384"/>
            <a:ext cx="9144000" cy="366361"/>
            <a:chOff x="0" y="-27384"/>
            <a:chExt cx="9144000" cy="366361"/>
          </a:xfrm>
        </p:grpSpPr>
        <p:sp>
          <p:nvSpPr>
            <p:cNvPr id="46" name="正方形/長方形 45"/>
            <p:cNvSpPr/>
            <p:nvPr/>
          </p:nvSpPr>
          <p:spPr>
            <a:xfrm>
              <a:off x="12046" y="-27384"/>
              <a:ext cx="9112906" cy="349149"/>
            </a:xfrm>
            <a:prstGeom prst="rect">
              <a:avLst/>
            </a:prstGeom>
            <a:no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algn="ct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（参考）　社会</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福祉連携推進法人による貸付けの手続フロー</a:t>
              </a:r>
            </a:p>
          </p:txBody>
        </p:sp>
        <p:sp>
          <p:nvSpPr>
            <p:cNvPr id="47" name="正方形/長方形 46"/>
            <p:cNvSpPr/>
            <p:nvPr/>
          </p:nvSpPr>
          <p:spPr>
            <a:xfrm>
              <a:off x="0" y="293258"/>
              <a:ext cx="9144000" cy="45719"/>
            </a:xfrm>
            <a:prstGeom prst="rect">
              <a:avLst/>
            </a:prstGeom>
            <a:solidFill>
              <a:srgbClr val="0070C0"/>
            </a:solid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sp>
        <p:nvSpPr>
          <p:cNvPr id="77" name="フリーフォーム 76"/>
          <p:cNvSpPr/>
          <p:nvPr/>
        </p:nvSpPr>
        <p:spPr>
          <a:xfrm rot="15972061">
            <a:off x="6263649" y="-1199206"/>
            <a:ext cx="503608" cy="5021568"/>
          </a:xfrm>
          <a:custGeom>
            <a:avLst/>
            <a:gdLst>
              <a:gd name="connsiteX0" fmla="*/ 503466 w 503608"/>
              <a:gd name="connsiteY0" fmla="*/ 477039 h 5021568"/>
              <a:gd name="connsiteX1" fmla="*/ 205654 w 503608"/>
              <a:gd name="connsiteY1" fmla="*/ 4962020 h 5021568"/>
              <a:gd name="connsiteX2" fmla="*/ 137798 w 503608"/>
              <a:gd name="connsiteY2" fmla="*/ 5021426 h 5021568"/>
              <a:gd name="connsiteX3" fmla="*/ 59547 w 503608"/>
              <a:gd name="connsiteY3" fmla="*/ 5016230 h 5021568"/>
              <a:gd name="connsiteX4" fmla="*/ 142 w 503608"/>
              <a:gd name="connsiteY4" fmla="*/ 4948374 h 5021568"/>
              <a:gd name="connsiteX5" fmla="*/ 297954 w 503608"/>
              <a:gd name="connsiteY5" fmla="*/ 463392 h 5021568"/>
              <a:gd name="connsiteX6" fmla="*/ 319579 w 503608"/>
              <a:gd name="connsiteY6" fmla="*/ 419636 h 5021568"/>
              <a:gd name="connsiteX7" fmla="*/ 347190 w 503608"/>
              <a:gd name="connsiteY7" fmla="*/ 410289 h 5021568"/>
              <a:gd name="connsiteX8" fmla="*/ 347190 w 503608"/>
              <a:gd name="connsiteY8" fmla="*/ 0 h 5021568"/>
              <a:gd name="connsiteX9" fmla="*/ 396615 w 503608"/>
              <a:gd name="connsiteY9" fmla="*/ 406032 h 5021568"/>
              <a:gd name="connsiteX10" fmla="*/ 444061 w 503608"/>
              <a:gd name="connsiteY10" fmla="*/ 409183 h 5021568"/>
              <a:gd name="connsiteX11" fmla="*/ 503466 w 503608"/>
              <a:gd name="connsiteY11" fmla="*/ 477039 h 502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608" h="5021568">
                <a:moveTo>
                  <a:pt x="503466" y="477039"/>
                </a:moveTo>
                <a:lnTo>
                  <a:pt x="205654" y="4962020"/>
                </a:lnTo>
                <a:cubicBezTo>
                  <a:pt x="203321" y="4997163"/>
                  <a:pt x="172941" y="5023759"/>
                  <a:pt x="137798" y="5021426"/>
                </a:cubicBezTo>
                <a:lnTo>
                  <a:pt x="59547" y="5016230"/>
                </a:lnTo>
                <a:cubicBezTo>
                  <a:pt x="24405" y="5013896"/>
                  <a:pt x="-2192" y="4983516"/>
                  <a:pt x="142" y="4948374"/>
                </a:cubicBezTo>
                <a:lnTo>
                  <a:pt x="297954" y="463392"/>
                </a:lnTo>
                <a:cubicBezTo>
                  <a:pt x="299121" y="445821"/>
                  <a:pt x="307299" y="430386"/>
                  <a:pt x="319579" y="419636"/>
                </a:cubicBezTo>
                <a:lnTo>
                  <a:pt x="347190" y="410289"/>
                </a:lnTo>
                <a:lnTo>
                  <a:pt x="347190" y="0"/>
                </a:lnTo>
                <a:lnTo>
                  <a:pt x="396615" y="406032"/>
                </a:lnTo>
                <a:lnTo>
                  <a:pt x="444061" y="409183"/>
                </a:lnTo>
                <a:cubicBezTo>
                  <a:pt x="479203" y="411516"/>
                  <a:pt x="505800" y="441896"/>
                  <a:pt x="503466" y="477039"/>
                </a:cubicBezTo>
                <a:close/>
              </a:path>
            </a:pathLst>
          </a:custGeom>
          <a:pattFill prst="pct50">
            <a:fgClr>
              <a:srgbClr val="FFD961"/>
            </a:fgClr>
            <a:bgClr>
              <a:schemeClr val="bg1"/>
            </a:bgClr>
          </a:pattFill>
          <a:ln w="15875">
            <a:solidFill>
              <a:srgbClr val="FAC0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8" name="フリーフォーム 77"/>
          <p:cNvSpPr/>
          <p:nvPr/>
        </p:nvSpPr>
        <p:spPr>
          <a:xfrm rot="14983077">
            <a:off x="5436318" y="-620693"/>
            <a:ext cx="2131939" cy="4969789"/>
          </a:xfrm>
          <a:custGeom>
            <a:avLst/>
            <a:gdLst>
              <a:gd name="connsiteX0" fmla="*/ 2128570 w 2131939"/>
              <a:gd name="connsiteY0" fmla="*/ 700132 h 4969789"/>
              <a:gd name="connsiteX1" fmla="*/ 563767 w 2131939"/>
              <a:gd name="connsiteY1" fmla="*/ 4934422 h 4969789"/>
              <a:gd name="connsiteX2" fmla="*/ 494255 w 2131939"/>
              <a:gd name="connsiteY2" fmla="*/ 4966420 h 4969789"/>
              <a:gd name="connsiteX3" fmla="*/ 35367 w 2131939"/>
              <a:gd name="connsiteY3" fmla="*/ 4796836 h 4969789"/>
              <a:gd name="connsiteX4" fmla="*/ 3369 w 2131939"/>
              <a:gd name="connsiteY4" fmla="*/ 4727324 h 4969789"/>
              <a:gd name="connsiteX5" fmla="*/ 1568172 w 2131939"/>
              <a:gd name="connsiteY5" fmla="*/ 493034 h 4969789"/>
              <a:gd name="connsiteX6" fmla="*/ 1637684 w 2131939"/>
              <a:gd name="connsiteY6" fmla="*/ 461036 h 4969789"/>
              <a:gd name="connsiteX7" fmla="*/ 1706467 w 2131939"/>
              <a:gd name="connsiteY7" fmla="*/ 486455 h 4969789"/>
              <a:gd name="connsiteX8" fmla="*/ 1706467 w 2131939"/>
              <a:gd name="connsiteY8" fmla="*/ 0 h 4969789"/>
              <a:gd name="connsiteX9" fmla="*/ 1797475 w 2131939"/>
              <a:gd name="connsiteY9" fmla="*/ 520087 h 4969789"/>
              <a:gd name="connsiteX10" fmla="*/ 2096572 w 2131939"/>
              <a:gd name="connsiteY10" fmla="*/ 630620 h 4969789"/>
              <a:gd name="connsiteX11" fmla="*/ 2128570 w 2131939"/>
              <a:gd name="connsiteY11" fmla="*/ 700132 h 496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31939" h="4969789">
                <a:moveTo>
                  <a:pt x="2128570" y="700132"/>
                </a:moveTo>
                <a:lnTo>
                  <a:pt x="563767" y="4934422"/>
                </a:lnTo>
                <a:cubicBezTo>
                  <a:pt x="553408" y="4962453"/>
                  <a:pt x="522286" y="4976779"/>
                  <a:pt x="494255" y="4966420"/>
                </a:cubicBezTo>
                <a:lnTo>
                  <a:pt x="35367" y="4796836"/>
                </a:lnTo>
                <a:cubicBezTo>
                  <a:pt x="7336" y="4786477"/>
                  <a:pt x="-6990" y="4755355"/>
                  <a:pt x="3369" y="4727324"/>
                </a:cubicBezTo>
                <a:lnTo>
                  <a:pt x="1568172" y="493034"/>
                </a:lnTo>
                <a:cubicBezTo>
                  <a:pt x="1578531" y="465003"/>
                  <a:pt x="1609653" y="450677"/>
                  <a:pt x="1637684" y="461036"/>
                </a:cubicBezTo>
                <a:lnTo>
                  <a:pt x="1706467" y="486455"/>
                </a:lnTo>
                <a:lnTo>
                  <a:pt x="1706467" y="0"/>
                </a:lnTo>
                <a:lnTo>
                  <a:pt x="1797475" y="520087"/>
                </a:lnTo>
                <a:lnTo>
                  <a:pt x="2096572" y="630620"/>
                </a:lnTo>
                <a:cubicBezTo>
                  <a:pt x="2124603" y="640979"/>
                  <a:pt x="2138929" y="672101"/>
                  <a:pt x="2128570" y="700132"/>
                </a:cubicBezTo>
                <a:close/>
              </a:path>
            </a:pathLst>
          </a:custGeom>
          <a:pattFill prst="pct50">
            <a:fgClr>
              <a:srgbClr val="FFD961"/>
            </a:fgClr>
            <a:bgClr>
              <a:schemeClr val="bg1"/>
            </a:bgClr>
          </a:pattFill>
          <a:ln w="15875">
            <a:solidFill>
              <a:srgbClr val="FAC0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9" name="フリーフォーム 78"/>
          <p:cNvSpPr/>
          <p:nvPr/>
        </p:nvSpPr>
        <p:spPr>
          <a:xfrm rot="15972061">
            <a:off x="5571774" y="359802"/>
            <a:ext cx="1833989" cy="5162127"/>
          </a:xfrm>
          <a:custGeom>
            <a:avLst/>
            <a:gdLst>
              <a:gd name="connsiteX0" fmla="*/ 1833823 w 1833989"/>
              <a:gd name="connsiteY0" fmla="*/ 628880 h 5162127"/>
              <a:gd name="connsiteX1" fmla="*/ 1537419 w 1833989"/>
              <a:gd name="connsiteY1" fmla="*/ 5092656 h 5162127"/>
              <a:gd name="connsiteX2" fmla="*/ 1458256 w 1833989"/>
              <a:gd name="connsiteY2" fmla="*/ 5161961 h 5162127"/>
              <a:gd name="connsiteX3" fmla="*/ 69471 w 1833989"/>
              <a:gd name="connsiteY3" fmla="*/ 5069742 h 5162127"/>
              <a:gd name="connsiteX4" fmla="*/ 166 w 1833989"/>
              <a:gd name="connsiteY4" fmla="*/ 4990580 h 5162127"/>
              <a:gd name="connsiteX5" fmla="*/ 296570 w 1833989"/>
              <a:gd name="connsiteY5" fmla="*/ 526804 h 5162127"/>
              <a:gd name="connsiteX6" fmla="*/ 375733 w 1833989"/>
              <a:gd name="connsiteY6" fmla="*/ 457499 h 5162127"/>
              <a:gd name="connsiteX7" fmla="*/ 1065387 w 1833989"/>
              <a:gd name="connsiteY7" fmla="*/ 503294 h 5162127"/>
              <a:gd name="connsiteX8" fmla="*/ 1065387 w 1833989"/>
              <a:gd name="connsiteY8" fmla="*/ 0 h 5162127"/>
              <a:gd name="connsiteX9" fmla="*/ 1191895 w 1833989"/>
              <a:gd name="connsiteY9" fmla="*/ 511694 h 5162127"/>
              <a:gd name="connsiteX10" fmla="*/ 1764519 w 1833989"/>
              <a:gd name="connsiteY10" fmla="*/ 549718 h 5162127"/>
              <a:gd name="connsiteX11" fmla="*/ 1833823 w 1833989"/>
              <a:gd name="connsiteY11" fmla="*/ 628880 h 516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3989" h="5162127">
                <a:moveTo>
                  <a:pt x="1833823" y="628880"/>
                </a:moveTo>
                <a:lnTo>
                  <a:pt x="1537419" y="5092656"/>
                </a:lnTo>
                <a:cubicBezTo>
                  <a:pt x="1534697" y="5133654"/>
                  <a:pt x="1499254" y="5164683"/>
                  <a:pt x="1458256" y="5161961"/>
                </a:cubicBezTo>
                <a:lnTo>
                  <a:pt x="69471" y="5069742"/>
                </a:lnTo>
                <a:cubicBezTo>
                  <a:pt x="28473" y="5067020"/>
                  <a:pt x="-2556" y="5031577"/>
                  <a:pt x="166" y="4990580"/>
                </a:cubicBezTo>
                <a:lnTo>
                  <a:pt x="296570" y="526804"/>
                </a:lnTo>
                <a:cubicBezTo>
                  <a:pt x="299293" y="485806"/>
                  <a:pt x="334735" y="454777"/>
                  <a:pt x="375733" y="457499"/>
                </a:cubicBezTo>
                <a:lnTo>
                  <a:pt x="1065387" y="503294"/>
                </a:lnTo>
                <a:lnTo>
                  <a:pt x="1065387" y="0"/>
                </a:lnTo>
                <a:lnTo>
                  <a:pt x="1191895" y="511694"/>
                </a:lnTo>
                <a:lnTo>
                  <a:pt x="1764519" y="549718"/>
                </a:lnTo>
                <a:cubicBezTo>
                  <a:pt x="1805517" y="552440"/>
                  <a:pt x="1836545" y="587883"/>
                  <a:pt x="1833823" y="628880"/>
                </a:cubicBezTo>
                <a:close/>
              </a:path>
            </a:pathLst>
          </a:custGeom>
          <a:pattFill prst="pct50">
            <a:fgClr>
              <a:srgbClr val="FFD961"/>
            </a:fgClr>
            <a:bgClr>
              <a:schemeClr val="bg1"/>
            </a:bgClr>
          </a:pattFill>
          <a:ln w="15875">
            <a:solidFill>
              <a:srgbClr val="FAC0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1" name="フリーフォーム 80"/>
          <p:cNvSpPr/>
          <p:nvPr/>
        </p:nvSpPr>
        <p:spPr>
          <a:xfrm rot="13607512">
            <a:off x="4279755" y="3085766"/>
            <a:ext cx="4401233" cy="3872638"/>
          </a:xfrm>
          <a:custGeom>
            <a:avLst/>
            <a:gdLst>
              <a:gd name="connsiteX0" fmla="*/ 4401233 w 4401233"/>
              <a:gd name="connsiteY0" fmla="*/ 500046 h 3872638"/>
              <a:gd name="connsiteX1" fmla="*/ 3693162 w 4401233"/>
              <a:gd name="connsiteY1" fmla="*/ 500046 h 3872638"/>
              <a:gd name="connsiteX2" fmla="*/ 3698382 w 4401233"/>
              <a:gd name="connsiteY2" fmla="*/ 507398 h 3872638"/>
              <a:gd name="connsiteX3" fmla="*/ 3684645 w 4401233"/>
              <a:gd name="connsiteY3" fmla="*/ 588020 h 3872638"/>
              <a:gd name="connsiteX4" fmla="*/ 621221 w 4401233"/>
              <a:gd name="connsiteY4" fmla="*/ 3849308 h 3872638"/>
              <a:gd name="connsiteX5" fmla="*/ 516644 w 4401233"/>
              <a:gd name="connsiteY5" fmla="*/ 3852579 h 3872638"/>
              <a:gd name="connsiteX6" fmla="*/ 23330 w 4401233"/>
              <a:gd name="connsiteY6" fmla="*/ 3389195 h 3872638"/>
              <a:gd name="connsiteX7" fmla="*/ 20059 w 4401233"/>
              <a:gd name="connsiteY7" fmla="*/ 3284618 h 3872638"/>
              <a:gd name="connsiteX8" fmla="*/ 3083483 w 4401233"/>
              <a:gd name="connsiteY8" fmla="*/ 23331 h 3872638"/>
              <a:gd name="connsiteX9" fmla="*/ 3188059 w 4401233"/>
              <a:gd name="connsiteY9" fmla="*/ 20059 h 3872638"/>
              <a:gd name="connsiteX10" fmla="*/ 3559818 w 4401233"/>
              <a:gd name="connsiteY10" fmla="*/ 369264 h 387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1233" h="3872638">
                <a:moveTo>
                  <a:pt x="4401233" y="500046"/>
                </a:moveTo>
                <a:lnTo>
                  <a:pt x="3693162" y="500046"/>
                </a:lnTo>
                <a:lnTo>
                  <a:pt x="3698382" y="507398"/>
                </a:lnTo>
                <a:cubicBezTo>
                  <a:pt x="3710047" y="533764"/>
                  <a:pt x="3705626" y="565684"/>
                  <a:pt x="3684645" y="588020"/>
                </a:cubicBezTo>
                <a:lnTo>
                  <a:pt x="621221" y="3849308"/>
                </a:lnTo>
                <a:cubicBezTo>
                  <a:pt x="593246" y="3879089"/>
                  <a:pt x="546426" y="3880554"/>
                  <a:pt x="516644" y="3852579"/>
                </a:cubicBezTo>
                <a:lnTo>
                  <a:pt x="23330" y="3389195"/>
                </a:lnTo>
                <a:cubicBezTo>
                  <a:pt x="-6451" y="3361220"/>
                  <a:pt x="-7916" y="3314400"/>
                  <a:pt x="20059" y="3284618"/>
                </a:cubicBezTo>
                <a:lnTo>
                  <a:pt x="3083483" y="23331"/>
                </a:lnTo>
                <a:cubicBezTo>
                  <a:pt x="3111457" y="-6451"/>
                  <a:pt x="3158277" y="-7916"/>
                  <a:pt x="3188059" y="20059"/>
                </a:cubicBezTo>
                <a:lnTo>
                  <a:pt x="3559818" y="369264"/>
                </a:lnTo>
                <a:close/>
              </a:path>
            </a:pathLst>
          </a:custGeom>
          <a:pattFill prst="pct50">
            <a:fgClr>
              <a:srgbClr val="FFD961"/>
            </a:fgClr>
            <a:bgClr>
              <a:schemeClr val="bg1"/>
            </a:bgClr>
          </a:pattFill>
          <a:ln w="15875">
            <a:solidFill>
              <a:srgbClr val="FAC0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2" name="フリーフォーム 81"/>
          <p:cNvSpPr/>
          <p:nvPr/>
        </p:nvSpPr>
        <p:spPr>
          <a:xfrm rot="10594050">
            <a:off x="3938174" y="6245297"/>
            <a:ext cx="5091456" cy="591552"/>
          </a:xfrm>
          <a:custGeom>
            <a:avLst/>
            <a:gdLst>
              <a:gd name="connsiteX0" fmla="*/ 4532519 w 5091456"/>
              <a:gd name="connsiteY0" fmla="*/ 591412 h 591552"/>
              <a:gd name="connsiteX1" fmla="*/ 72620 w 5091456"/>
              <a:gd name="connsiteY1" fmla="*/ 323906 h 591552"/>
              <a:gd name="connsiteX2" fmla="*/ 140 w 5091456"/>
              <a:gd name="connsiteY2" fmla="*/ 242177 h 591552"/>
              <a:gd name="connsiteX3" fmla="*/ 10310 w 5091456"/>
              <a:gd name="connsiteY3" fmla="*/ 72620 h 591552"/>
              <a:gd name="connsiteX4" fmla="*/ 92040 w 5091456"/>
              <a:gd name="connsiteY4" fmla="*/ 140 h 591552"/>
              <a:gd name="connsiteX5" fmla="*/ 4551938 w 5091456"/>
              <a:gd name="connsiteY5" fmla="*/ 267646 h 591552"/>
              <a:gd name="connsiteX6" fmla="*/ 4624418 w 5091456"/>
              <a:gd name="connsiteY6" fmla="*/ 349375 h 591552"/>
              <a:gd name="connsiteX7" fmla="*/ 4621559 w 5091456"/>
              <a:gd name="connsiteY7" fmla="*/ 397033 h 591552"/>
              <a:gd name="connsiteX8" fmla="*/ 5091456 w 5091456"/>
              <a:gd name="connsiteY8" fmla="*/ 473756 h 591552"/>
              <a:gd name="connsiteX9" fmla="*/ 4616958 w 5091456"/>
              <a:gd name="connsiteY9" fmla="*/ 473756 h 591552"/>
              <a:gd name="connsiteX10" fmla="*/ 4614248 w 5091456"/>
              <a:gd name="connsiteY10" fmla="*/ 518932 h 591552"/>
              <a:gd name="connsiteX11" fmla="*/ 4532519 w 5091456"/>
              <a:gd name="connsiteY11" fmla="*/ 591412 h 59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1456" h="591552">
                <a:moveTo>
                  <a:pt x="4532519" y="591412"/>
                </a:moveTo>
                <a:lnTo>
                  <a:pt x="72620" y="323906"/>
                </a:lnTo>
                <a:cubicBezTo>
                  <a:pt x="30037" y="321352"/>
                  <a:pt x="-2414" y="284761"/>
                  <a:pt x="140" y="242177"/>
                </a:cubicBezTo>
                <a:lnTo>
                  <a:pt x="10310" y="72620"/>
                </a:lnTo>
                <a:cubicBezTo>
                  <a:pt x="12865" y="30036"/>
                  <a:pt x="49456" y="-2414"/>
                  <a:pt x="92040" y="140"/>
                </a:cubicBezTo>
                <a:lnTo>
                  <a:pt x="4551938" y="267646"/>
                </a:lnTo>
                <a:cubicBezTo>
                  <a:pt x="4594522" y="270200"/>
                  <a:pt x="4626972" y="306791"/>
                  <a:pt x="4624418" y="349375"/>
                </a:cubicBezTo>
                <a:lnTo>
                  <a:pt x="4621559" y="397033"/>
                </a:lnTo>
                <a:lnTo>
                  <a:pt x="5091456" y="473756"/>
                </a:lnTo>
                <a:lnTo>
                  <a:pt x="4616958" y="473756"/>
                </a:lnTo>
                <a:lnTo>
                  <a:pt x="4614248" y="518932"/>
                </a:lnTo>
                <a:cubicBezTo>
                  <a:pt x="4611694" y="561516"/>
                  <a:pt x="4575102" y="593966"/>
                  <a:pt x="4532519" y="591412"/>
                </a:cubicBezTo>
                <a:close/>
              </a:path>
            </a:pathLst>
          </a:custGeom>
          <a:pattFill prst="pct50">
            <a:fgClr>
              <a:srgbClr val="FFD961"/>
            </a:fgClr>
            <a:bgClr>
              <a:schemeClr val="bg1"/>
            </a:bgClr>
          </a:pattFill>
          <a:ln w="15875">
            <a:solidFill>
              <a:srgbClr val="FAC0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6" name="フリーフォーム 75"/>
          <p:cNvSpPr/>
          <p:nvPr/>
        </p:nvSpPr>
        <p:spPr>
          <a:xfrm rot="15646627" flipH="1">
            <a:off x="5810817" y="-1729729"/>
            <a:ext cx="1418715" cy="5055768"/>
          </a:xfrm>
          <a:custGeom>
            <a:avLst/>
            <a:gdLst>
              <a:gd name="connsiteX0" fmla="*/ 827 w 1418715"/>
              <a:gd name="connsiteY0" fmla="*/ 564919 h 5055768"/>
              <a:gd name="connsiteX1" fmla="*/ 721395 w 1418715"/>
              <a:gd name="connsiteY1" fmla="*/ 5002610 h 5055768"/>
              <a:gd name="connsiteX2" fmla="*/ 794016 w 1418715"/>
              <a:gd name="connsiteY2" fmla="*/ 5054941 h 5055768"/>
              <a:gd name="connsiteX3" fmla="*/ 1365557 w 1418715"/>
              <a:gd name="connsiteY3" fmla="*/ 4962138 h 5055768"/>
              <a:gd name="connsiteX4" fmla="*/ 1417888 w 1418715"/>
              <a:gd name="connsiteY4" fmla="*/ 4889517 h 5055768"/>
              <a:gd name="connsiteX5" fmla="*/ 697320 w 1418715"/>
              <a:gd name="connsiteY5" fmla="*/ 451826 h 5055768"/>
              <a:gd name="connsiteX6" fmla="*/ 624700 w 1418715"/>
              <a:gd name="connsiteY6" fmla="*/ 399495 h 5055768"/>
              <a:gd name="connsiteX7" fmla="*/ 335638 w 1418715"/>
              <a:gd name="connsiteY7" fmla="*/ 446431 h 5055768"/>
              <a:gd name="connsiteX8" fmla="*/ 266825 w 1418715"/>
              <a:gd name="connsiteY8" fmla="*/ 0 h 5055768"/>
              <a:gd name="connsiteX9" fmla="*/ 266825 w 1418715"/>
              <a:gd name="connsiteY9" fmla="*/ 457604 h 5055768"/>
              <a:gd name="connsiteX10" fmla="*/ 53159 w 1418715"/>
              <a:gd name="connsiteY10" fmla="*/ 492298 h 5055768"/>
              <a:gd name="connsiteX11" fmla="*/ 827 w 1418715"/>
              <a:gd name="connsiteY11" fmla="*/ 564919 h 505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8715" h="5055768">
                <a:moveTo>
                  <a:pt x="827" y="564919"/>
                </a:moveTo>
                <a:lnTo>
                  <a:pt x="721395" y="5002610"/>
                </a:lnTo>
                <a:cubicBezTo>
                  <a:pt x="726998" y="5037114"/>
                  <a:pt x="759512" y="5060544"/>
                  <a:pt x="794016" y="5054941"/>
                </a:cubicBezTo>
                <a:lnTo>
                  <a:pt x="1365557" y="4962138"/>
                </a:lnTo>
                <a:cubicBezTo>
                  <a:pt x="1400061" y="4956535"/>
                  <a:pt x="1423491" y="4924022"/>
                  <a:pt x="1417888" y="4889517"/>
                </a:cubicBezTo>
                <a:lnTo>
                  <a:pt x="697320" y="451826"/>
                </a:lnTo>
                <a:cubicBezTo>
                  <a:pt x="691718" y="417322"/>
                  <a:pt x="659204" y="393892"/>
                  <a:pt x="624700" y="399495"/>
                </a:cubicBezTo>
                <a:lnTo>
                  <a:pt x="335638" y="446431"/>
                </a:lnTo>
                <a:lnTo>
                  <a:pt x="266825" y="0"/>
                </a:lnTo>
                <a:lnTo>
                  <a:pt x="266825" y="457604"/>
                </a:lnTo>
                <a:lnTo>
                  <a:pt x="53159" y="492298"/>
                </a:lnTo>
                <a:cubicBezTo>
                  <a:pt x="18654" y="497901"/>
                  <a:pt x="-4775" y="530414"/>
                  <a:pt x="827" y="564919"/>
                </a:cubicBezTo>
                <a:close/>
              </a:path>
            </a:pathLst>
          </a:custGeom>
          <a:pattFill prst="pct50">
            <a:fgClr>
              <a:srgbClr val="FFD961"/>
            </a:fgClr>
            <a:bgClr>
              <a:schemeClr val="bg1"/>
            </a:bgClr>
          </a:pattFill>
          <a:ln w="15875">
            <a:solidFill>
              <a:srgbClr val="FAC0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0" name="フリーフォーム 79"/>
          <p:cNvSpPr/>
          <p:nvPr/>
        </p:nvSpPr>
        <p:spPr>
          <a:xfrm rot="18269364" flipH="1">
            <a:off x="4800035" y="1693353"/>
            <a:ext cx="3391260" cy="4861631"/>
          </a:xfrm>
          <a:custGeom>
            <a:avLst/>
            <a:gdLst>
              <a:gd name="connsiteX0" fmla="*/ 2693099 w 3391260"/>
              <a:gd name="connsiteY0" fmla="*/ 0 h 4861631"/>
              <a:gd name="connsiteX1" fmla="*/ 2633898 w 3391260"/>
              <a:gd name="connsiteY1" fmla="*/ 546157 h 4861631"/>
              <a:gd name="connsiteX2" fmla="*/ 2595793 w 3391260"/>
              <a:gd name="connsiteY2" fmla="*/ 538065 h 4861631"/>
              <a:gd name="connsiteX3" fmla="*/ 2551640 w 3391260"/>
              <a:gd name="connsiteY3" fmla="*/ 566750 h 4861631"/>
              <a:gd name="connsiteX4" fmla="*/ 12098 w 3391260"/>
              <a:gd name="connsiteY4" fmla="*/ 4263271 h 4861631"/>
              <a:gd name="connsiteX5" fmla="*/ 29846 w 3391260"/>
              <a:gd name="connsiteY5" fmla="*/ 4358928 h 4861631"/>
              <a:gd name="connsiteX6" fmla="*/ 743964 w 3391260"/>
              <a:gd name="connsiteY6" fmla="*/ 4849533 h 4861631"/>
              <a:gd name="connsiteX7" fmla="*/ 839621 w 3391260"/>
              <a:gd name="connsiteY7" fmla="*/ 4831785 h 4861631"/>
              <a:gd name="connsiteX8" fmla="*/ 3379162 w 3391260"/>
              <a:gd name="connsiteY8" fmla="*/ 1135265 h 4861631"/>
              <a:gd name="connsiteX9" fmla="*/ 3361415 w 3391260"/>
              <a:gd name="connsiteY9" fmla="*/ 1039608 h 4861631"/>
              <a:gd name="connsiteX10" fmla="*/ 2783795 w 3391260"/>
              <a:gd name="connsiteY10" fmla="*/ 642777 h 486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1260" h="4861631">
                <a:moveTo>
                  <a:pt x="2693099" y="0"/>
                </a:moveTo>
                <a:lnTo>
                  <a:pt x="2633898" y="546157"/>
                </a:lnTo>
                <a:lnTo>
                  <a:pt x="2595793" y="538065"/>
                </a:lnTo>
                <a:cubicBezTo>
                  <a:pt x="2578482" y="541276"/>
                  <a:pt x="2562397" y="551092"/>
                  <a:pt x="2551640" y="566750"/>
                </a:cubicBezTo>
                <a:lnTo>
                  <a:pt x="12098" y="4263271"/>
                </a:lnTo>
                <a:cubicBezTo>
                  <a:pt x="-9416" y="4294586"/>
                  <a:pt x="-1470" y="4337413"/>
                  <a:pt x="29846" y="4358928"/>
                </a:cubicBezTo>
                <a:lnTo>
                  <a:pt x="743964" y="4849533"/>
                </a:lnTo>
                <a:cubicBezTo>
                  <a:pt x="775279" y="4871047"/>
                  <a:pt x="818106" y="4863101"/>
                  <a:pt x="839621" y="4831785"/>
                </a:cubicBezTo>
                <a:lnTo>
                  <a:pt x="3379162" y="1135265"/>
                </a:lnTo>
                <a:cubicBezTo>
                  <a:pt x="3400676" y="1103949"/>
                  <a:pt x="3392731" y="1061122"/>
                  <a:pt x="3361415" y="1039608"/>
                </a:cubicBezTo>
                <a:lnTo>
                  <a:pt x="2783795" y="642777"/>
                </a:lnTo>
                <a:close/>
              </a:path>
            </a:pathLst>
          </a:custGeom>
          <a:pattFill prst="pct50">
            <a:fgClr>
              <a:srgbClr val="FFD961"/>
            </a:fgClr>
            <a:bgClr>
              <a:schemeClr val="bg1"/>
            </a:bgClr>
          </a:pattFill>
          <a:ln w="15875">
            <a:solidFill>
              <a:srgbClr val="FAC0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4" name="フリーフォーム 83"/>
          <p:cNvSpPr/>
          <p:nvPr/>
        </p:nvSpPr>
        <p:spPr>
          <a:xfrm rot="13522865">
            <a:off x="4358757" y="3902595"/>
            <a:ext cx="4150753" cy="3381697"/>
          </a:xfrm>
          <a:custGeom>
            <a:avLst/>
            <a:gdLst>
              <a:gd name="connsiteX0" fmla="*/ 4150753 w 4150753"/>
              <a:gd name="connsiteY0" fmla="*/ 153163 h 3381697"/>
              <a:gd name="connsiteX1" fmla="*/ 3328302 w 4150753"/>
              <a:gd name="connsiteY1" fmla="*/ 153163 h 3381697"/>
              <a:gd name="connsiteX2" fmla="*/ 3321838 w 4150753"/>
              <a:gd name="connsiteY2" fmla="*/ 163038 h 3381697"/>
              <a:gd name="connsiteX3" fmla="*/ 164370 w 4150753"/>
              <a:gd name="connsiteY3" fmla="*/ 3362789 h 3381697"/>
              <a:gd name="connsiteX4" fmla="*/ 74522 w 4150753"/>
              <a:gd name="connsiteY4" fmla="*/ 3363387 h 3381697"/>
              <a:gd name="connsiteX5" fmla="*/ 18908 w 4150753"/>
              <a:gd name="connsiteY5" fmla="*/ 3308508 h 3381697"/>
              <a:gd name="connsiteX6" fmla="*/ 18310 w 4150753"/>
              <a:gd name="connsiteY6" fmla="*/ 3218659 h 3381697"/>
              <a:gd name="connsiteX7" fmla="*/ 3175778 w 4150753"/>
              <a:gd name="connsiteY7" fmla="*/ 18908 h 3381697"/>
              <a:gd name="connsiteX8" fmla="*/ 3265627 w 4150753"/>
              <a:gd name="connsiteY8" fmla="*/ 18310 h 3381697"/>
              <a:gd name="connsiteX9" fmla="*/ 3302009 w 4150753"/>
              <a:gd name="connsiteY9" fmla="*/ 54212 h 338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0753" h="3381697">
                <a:moveTo>
                  <a:pt x="4150753" y="153163"/>
                </a:moveTo>
                <a:lnTo>
                  <a:pt x="3328302" y="153163"/>
                </a:lnTo>
                <a:lnTo>
                  <a:pt x="3321838" y="163038"/>
                </a:lnTo>
                <a:lnTo>
                  <a:pt x="164370" y="3362789"/>
                </a:lnTo>
                <a:cubicBezTo>
                  <a:pt x="139724" y="3387765"/>
                  <a:pt x="99498" y="3388033"/>
                  <a:pt x="74522" y="3363387"/>
                </a:cubicBezTo>
                <a:lnTo>
                  <a:pt x="18908" y="3308508"/>
                </a:lnTo>
                <a:cubicBezTo>
                  <a:pt x="-6068" y="3283862"/>
                  <a:pt x="-6336" y="3243635"/>
                  <a:pt x="18310" y="3218659"/>
                </a:cubicBezTo>
                <a:lnTo>
                  <a:pt x="3175778" y="18908"/>
                </a:lnTo>
                <a:cubicBezTo>
                  <a:pt x="3200424" y="-6068"/>
                  <a:pt x="3240651" y="-6336"/>
                  <a:pt x="3265627" y="18310"/>
                </a:cubicBezTo>
                <a:lnTo>
                  <a:pt x="3302009" y="54212"/>
                </a:lnTo>
                <a:close/>
              </a:path>
            </a:pathLst>
          </a:custGeom>
          <a:pattFill prst="pct50">
            <a:fgClr>
              <a:srgbClr val="FFD961"/>
            </a:fgClr>
            <a:bgClr>
              <a:schemeClr val="bg1"/>
            </a:bgClr>
          </a:pattFill>
          <a:ln w="15875">
            <a:solidFill>
              <a:srgbClr val="FAC0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3" name="フリーフォーム 82"/>
          <p:cNvSpPr/>
          <p:nvPr/>
        </p:nvSpPr>
        <p:spPr>
          <a:xfrm rot="11921893">
            <a:off x="4025644" y="5276495"/>
            <a:ext cx="4911505" cy="1642239"/>
          </a:xfrm>
          <a:custGeom>
            <a:avLst/>
            <a:gdLst>
              <a:gd name="connsiteX0" fmla="*/ 4911505 w 4911505"/>
              <a:gd name="connsiteY0" fmla="*/ 180120 h 1642239"/>
              <a:gd name="connsiteX1" fmla="*/ 4392642 w 4911505"/>
              <a:gd name="connsiteY1" fmla="*/ 180120 h 1642239"/>
              <a:gd name="connsiteX2" fmla="*/ 4388860 w 4911505"/>
              <a:gd name="connsiteY2" fmla="*/ 185082 h 1642239"/>
              <a:gd name="connsiteX3" fmla="*/ 4367036 w 4911505"/>
              <a:gd name="connsiteY3" fmla="*/ 197740 h 1642239"/>
              <a:gd name="connsiteX4" fmla="*/ 108966 w 4911505"/>
              <a:gd name="connsiteY4" fmla="*/ 1638869 h 1642239"/>
              <a:gd name="connsiteX5" fmla="*/ 28417 w 4911505"/>
              <a:gd name="connsiteY5" fmla="*/ 1599056 h 1642239"/>
              <a:gd name="connsiteX6" fmla="*/ 3370 w 4911505"/>
              <a:gd name="connsiteY6" fmla="*/ 1525048 h 1642239"/>
              <a:gd name="connsiteX7" fmla="*/ 43182 w 4911505"/>
              <a:gd name="connsiteY7" fmla="*/ 1444499 h 1642239"/>
              <a:gd name="connsiteX8" fmla="*/ 4301252 w 4911505"/>
              <a:gd name="connsiteY8" fmla="*/ 3370 h 1642239"/>
              <a:gd name="connsiteX9" fmla="*/ 4381801 w 4911505"/>
              <a:gd name="connsiteY9" fmla="*/ 43183 h 1642239"/>
              <a:gd name="connsiteX10" fmla="*/ 4394618 w 4911505"/>
              <a:gd name="connsiteY10" fmla="*/ 81055 h 164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1505" h="1642239">
                <a:moveTo>
                  <a:pt x="4911505" y="180120"/>
                </a:moveTo>
                <a:lnTo>
                  <a:pt x="4392642" y="180120"/>
                </a:lnTo>
                <a:lnTo>
                  <a:pt x="4388860" y="185082"/>
                </a:lnTo>
                <a:cubicBezTo>
                  <a:pt x="4382691" y="190564"/>
                  <a:pt x="4375345" y="194928"/>
                  <a:pt x="4367036" y="197740"/>
                </a:cubicBezTo>
                <a:lnTo>
                  <a:pt x="108966" y="1638869"/>
                </a:lnTo>
                <a:cubicBezTo>
                  <a:pt x="75729" y="1650118"/>
                  <a:pt x="39666" y="1632293"/>
                  <a:pt x="28417" y="1599056"/>
                </a:cubicBezTo>
                <a:lnTo>
                  <a:pt x="3370" y="1525048"/>
                </a:lnTo>
                <a:cubicBezTo>
                  <a:pt x="-7879" y="1491811"/>
                  <a:pt x="9945" y="1455748"/>
                  <a:pt x="43182" y="1444499"/>
                </a:cubicBezTo>
                <a:lnTo>
                  <a:pt x="4301252" y="3370"/>
                </a:lnTo>
                <a:cubicBezTo>
                  <a:pt x="4334489" y="-7879"/>
                  <a:pt x="4370552" y="9946"/>
                  <a:pt x="4381801" y="43183"/>
                </a:cubicBezTo>
                <a:lnTo>
                  <a:pt x="4394618" y="81055"/>
                </a:lnTo>
                <a:close/>
              </a:path>
            </a:pathLst>
          </a:custGeom>
          <a:pattFill prst="pct50">
            <a:fgClr>
              <a:srgbClr val="FFD961"/>
            </a:fgClr>
            <a:bgClr>
              <a:schemeClr val="bg1"/>
            </a:bgClr>
          </a:pattFill>
          <a:ln w="15875">
            <a:solidFill>
              <a:srgbClr val="FAC0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0" name="角丸四角形 39"/>
          <p:cNvSpPr/>
          <p:nvPr/>
        </p:nvSpPr>
        <p:spPr>
          <a:xfrm>
            <a:off x="4451780" y="1481102"/>
            <a:ext cx="4622400" cy="597441"/>
          </a:xfrm>
          <a:prstGeom prst="roundRect">
            <a:avLst>
              <a:gd name="adj" fmla="val 9057"/>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marL="84994" lvl="0" indent="-8499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貸付けを行おうとするときは、その都度、社会福祉連携推進方針に、必要事項を記載し、所轄庁の認定を受ける。</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4994" lvl="0" indent="-8499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認定所轄庁は、当該貸付けの内容について、貸付原資提供社員の法人所轄庁等に対して情報提供、意見照会を行う。</a:t>
            </a:r>
          </a:p>
        </p:txBody>
      </p:sp>
      <p:sp>
        <p:nvSpPr>
          <p:cNvPr id="41" name="角丸四角形 40"/>
          <p:cNvSpPr/>
          <p:nvPr/>
        </p:nvSpPr>
        <p:spPr>
          <a:xfrm>
            <a:off x="4451780" y="2149934"/>
            <a:ext cx="4622400" cy="1540638"/>
          </a:xfrm>
          <a:prstGeom prst="roundRect">
            <a:avLst>
              <a:gd name="adj" fmla="val 4829"/>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marL="84994" lvl="0" indent="-8499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社会福祉法人である社員が貸付金原資の提供を行う場合、次の点を厳守。</a:t>
            </a:r>
          </a:p>
          <a:p>
            <a:pPr marL="168524" lvl="0" indent="-16852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拠点区分として本部拠点を設け、当該本部拠点の貸借対照表に社会福祉連携推進法人への貸付金を計上すること。</a:t>
            </a:r>
          </a:p>
          <a:p>
            <a:pPr marL="168524" lvl="0" indent="-16852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貸付けを行う年度の前年度の法人全体の事業活動計算書における当期活動増減差額が黒字であること。</a:t>
            </a:r>
          </a:p>
          <a:p>
            <a:pPr marL="168524" lvl="0" indent="-16852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直近３カ年度の本部拠点の事業活動計算書における当期活動増減差額の平均額を上限とすること。</a:t>
            </a:r>
          </a:p>
          <a:p>
            <a:pPr marL="168524" lvl="0" indent="-16852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④　貸付金原資を調達する目的で、金融機関等からの借入、資産の売却を行わないこと。</a:t>
            </a:r>
          </a:p>
          <a:p>
            <a:pPr marL="168524" lvl="0" indent="-16852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⑤　貸付金利は高利でない適正な利率（無利子含む。）であること。</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8524" lvl="0" indent="-16852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⑥　当該社会福祉連携推進法人から貸付けを受けていないこと。</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8524" lvl="0" indent="-16852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なお、複数の社員（社会福祉法人に限る。）が貸付金原資を提供することは可能。</a:t>
            </a:r>
          </a:p>
        </p:txBody>
      </p:sp>
      <p:sp>
        <p:nvSpPr>
          <p:cNvPr id="42" name="角丸四角形 41"/>
          <p:cNvSpPr/>
          <p:nvPr/>
        </p:nvSpPr>
        <p:spPr>
          <a:xfrm>
            <a:off x="4472990" y="6362704"/>
            <a:ext cx="4622400" cy="324348"/>
          </a:xfrm>
          <a:prstGeom prst="roundRect">
            <a:avLst>
              <a:gd name="adj" fmla="val 23815"/>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marL="84994" lvl="0" indent="-84994" defTabSz="844083" fontAlgn="base">
              <a:spcBef>
                <a:spcPct val="0"/>
              </a:spcBef>
              <a:spcAft>
                <a:spcPct val="0"/>
              </a:spcAft>
              <a:defRP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①から⑨までの一連の貸付けに関する記載を削除する変更申請が必要。</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994" lvl="0" indent="-84994" defTabSz="844083" fontAlgn="base">
              <a:spcBef>
                <a:spcPct val="0"/>
              </a:spcBef>
              <a:spcAft>
                <a:spcPct val="0"/>
              </a:spcAft>
              <a:defRP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その際、あらかじめ社員総会での意思決定が必要。</a:t>
            </a:r>
          </a:p>
        </p:txBody>
      </p:sp>
      <p:sp>
        <p:nvSpPr>
          <p:cNvPr id="43" name="角丸四角形 42"/>
          <p:cNvSpPr/>
          <p:nvPr/>
        </p:nvSpPr>
        <p:spPr>
          <a:xfrm>
            <a:off x="4474870" y="6073147"/>
            <a:ext cx="4622400" cy="205200"/>
          </a:xfrm>
          <a:prstGeom prst="roundRect">
            <a:avLst>
              <a:gd name="adj" fmla="val 30962"/>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marL="84994" lvl="0" indent="-8499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返済の延滞時や不能時については、予め決めた取扱いに沿って処理を行う。</a:t>
            </a:r>
          </a:p>
        </p:txBody>
      </p:sp>
      <p:sp>
        <p:nvSpPr>
          <p:cNvPr id="45" name="角丸四角形 44"/>
          <p:cNvSpPr/>
          <p:nvPr/>
        </p:nvSpPr>
        <p:spPr>
          <a:xfrm>
            <a:off x="4474870" y="5777117"/>
            <a:ext cx="4622400" cy="205200"/>
          </a:xfrm>
          <a:prstGeom prst="roundRect">
            <a:avLst>
              <a:gd name="adj" fmla="val 30962"/>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marL="84994" lvl="0" indent="-8499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貸付対象社員は、貸付金の使用後、その使用状況を社会福祉連携推進法人に報告。</a:t>
            </a:r>
          </a:p>
        </p:txBody>
      </p:sp>
      <p:sp>
        <p:nvSpPr>
          <p:cNvPr id="48" name="角丸四角形 47"/>
          <p:cNvSpPr/>
          <p:nvPr/>
        </p:nvSpPr>
        <p:spPr>
          <a:xfrm>
            <a:off x="4442793" y="1190659"/>
            <a:ext cx="4622400" cy="205965"/>
          </a:xfrm>
          <a:prstGeom prst="roundRect">
            <a:avLst>
              <a:gd name="adj" fmla="val 30962"/>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marL="84994" lvl="0" indent="-8499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上記の検討結果につき、内部機関において意思決定。</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a:xfrm>
            <a:off x="4450450" y="3769448"/>
            <a:ext cx="4622400" cy="1003993"/>
          </a:xfrm>
          <a:prstGeom prst="roundRect">
            <a:avLst>
              <a:gd name="adj" fmla="val 6852"/>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marL="84994" lvl="0" indent="-8499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貸付契約には以下の事項を盛り込む。</a:t>
            </a:r>
          </a:p>
          <a:p>
            <a:pPr marL="84994" lvl="0" indent="-8499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貸付けの実行時期及び返済スケジュール</a:t>
            </a:r>
          </a:p>
          <a:p>
            <a:pPr marL="84994" lvl="0" indent="-8499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貸付期間は３年を限度</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4994" lvl="0" indent="-8499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貸付金利は、無利子又は適正な利率</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4994" lvl="0" indent="-8499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④　遅延損害金の設定</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4994" lvl="0" indent="-8499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⑤　債権譲渡禁止特約　等</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4994" lvl="0" indent="-8499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貸付対象社員の不動産に抵当権を設定する場合、抵当権設定契約の締結と登記を</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行う。</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角丸四角形 61"/>
          <p:cNvSpPr/>
          <p:nvPr/>
        </p:nvSpPr>
        <p:spPr>
          <a:xfrm>
            <a:off x="4413475" y="399916"/>
            <a:ext cx="4622400" cy="705615"/>
          </a:xfrm>
          <a:prstGeom prst="roundRect">
            <a:avLst>
              <a:gd name="adj" fmla="val 897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marL="84994" lvl="0" indent="-8499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以下の事項について、社会福祉連携推進法人・貸付原資提供社員・貸付対象社員間で事前に検討。</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4994" lvl="0" indent="-8499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貸付対象社員の事業計画（貸付金額、償還スケジュール、使途等）</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4994" lvl="0" indent="-8499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予算・決算等の貸付対象社員の重要事項の承認方法</a:t>
            </a:r>
          </a:p>
          <a:p>
            <a:pPr lvl="0"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返済の延滞時や不能時の取扱い　等</a:t>
            </a:r>
          </a:p>
        </p:txBody>
      </p:sp>
      <p:sp>
        <p:nvSpPr>
          <p:cNvPr id="63" name="角丸四角形 62"/>
          <p:cNvSpPr/>
          <p:nvPr/>
        </p:nvSpPr>
        <p:spPr>
          <a:xfrm>
            <a:off x="4460682" y="4867848"/>
            <a:ext cx="4622400" cy="824785"/>
          </a:xfrm>
          <a:prstGeom prst="roundRect">
            <a:avLst>
              <a:gd name="adj" fmla="val 8970"/>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36000" tIns="36000" rIns="36000" bIns="36000" rtlCol="0" anchor="ctr"/>
          <a:lstStyle/>
          <a:p>
            <a:pPr marL="84994" lvl="0" indent="-8499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貸付金の使途は、以下のようなものを想定。</a:t>
            </a:r>
          </a:p>
          <a:p>
            <a:pPr marL="84994" lvl="0" indent="-8499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施設・事業所に供する建物の修繕、軽微な改修</a:t>
            </a:r>
          </a:p>
          <a:p>
            <a:pPr marL="84994" lvl="0" indent="-84994" defTabSz="844083" fontAlgn="base">
              <a:spcBef>
                <a:spcPct val="0"/>
              </a:spcBef>
              <a:spcAft>
                <a:spcPct val="0"/>
              </a:spcAft>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従業員の採用、処遇改善に係る</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費用（役員等</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及び役員等の近親者を対象とするものを除く</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4994" lvl="0" indent="-84994" defTabSz="844083" fontAlgn="base">
              <a:spcBef>
                <a:spcPct val="0"/>
              </a:spcBef>
              <a:spcAft>
                <a:spcPct val="0"/>
              </a:spcAft>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貸付期間中は、自法人の予算等の重要事項について、社会福祉連携推進法人の承認を受けなければならない。</a:t>
            </a:r>
          </a:p>
        </p:txBody>
      </p:sp>
    </p:spTree>
    <p:extLst>
      <p:ext uri="{BB962C8B-B14F-4D97-AF65-F5344CB8AC3E}">
        <p14:creationId xmlns:p14="http://schemas.microsoft.com/office/powerpoint/2010/main" val="2217006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806232" y="6607398"/>
            <a:ext cx="337768"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9" name="表 8"/>
          <p:cNvGraphicFramePr>
            <a:graphicFrameLocks noGrp="1"/>
          </p:cNvGraphicFramePr>
          <p:nvPr>
            <p:extLst>
              <p:ext uri="{D42A27DB-BD31-4B8C-83A1-F6EECF244321}">
                <p14:modId xmlns:p14="http://schemas.microsoft.com/office/powerpoint/2010/main" val="620197902"/>
              </p:ext>
            </p:extLst>
          </p:nvPr>
        </p:nvGraphicFramePr>
        <p:xfrm>
          <a:off x="107504" y="476672"/>
          <a:ext cx="8784976" cy="6264695"/>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3939961133"/>
                    </a:ext>
                  </a:extLst>
                </a:gridCol>
                <a:gridCol w="1800200">
                  <a:extLst>
                    <a:ext uri="{9D8B030D-6E8A-4147-A177-3AD203B41FA5}">
                      <a16:colId xmlns:a16="http://schemas.microsoft.com/office/drawing/2014/main" val="4217519325"/>
                    </a:ext>
                  </a:extLst>
                </a:gridCol>
                <a:gridCol w="5904656">
                  <a:extLst>
                    <a:ext uri="{9D8B030D-6E8A-4147-A177-3AD203B41FA5}">
                      <a16:colId xmlns:a16="http://schemas.microsoft.com/office/drawing/2014/main" val="2017391798"/>
                    </a:ext>
                  </a:extLst>
                </a:gridCol>
              </a:tblGrid>
              <a:tr h="321457">
                <a:tc gridSpan="2">
                  <a:txBody>
                    <a:bodyPr/>
                    <a:lstStyle/>
                    <a:p>
                      <a:r>
                        <a:rPr kumimoji="1" lang="ja-JP" altLang="en-US" sz="1300" b="0" dirty="0" smtClean="0">
                          <a:solidFill>
                            <a:schemeClr val="tx1"/>
                          </a:solidFill>
                          <a:latin typeface="+mn-ea"/>
                          <a:ea typeface="+mn-ea"/>
                        </a:rPr>
                        <a:t>貸付件名</a:t>
                      </a:r>
                      <a:endParaRPr kumimoji="1" lang="ja-JP" altLang="en-US" sz="13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kumimoji="1" lang="ja-JP" altLang="en-US"/>
                    </a:p>
                  </a:txBody>
                  <a:tcPr/>
                </a:tc>
                <a:tc>
                  <a:txBody>
                    <a:bodyPr/>
                    <a:lstStyle/>
                    <a:p>
                      <a:r>
                        <a:rPr kumimoji="1" lang="ja-JP" altLang="en-US" sz="1300" b="0" dirty="0" smtClean="0">
                          <a:solidFill>
                            <a:schemeClr val="tx1"/>
                          </a:solidFill>
                          <a:latin typeface="+mn-ea"/>
                          <a:ea typeface="+mn-ea"/>
                        </a:rPr>
                        <a:t>令和○年○月○日の社員○○に対する○○円の貸付け</a:t>
                      </a:r>
                      <a:endParaRPr kumimoji="1" lang="ja-JP" altLang="en-US" sz="13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8873351"/>
                  </a:ext>
                </a:extLst>
              </a:tr>
              <a:tr h="313249">
                <a:tc gridSpan="2">
                  <a:txBody>
                    <a:bodyPr/>
                    <a:lstStyle/>
                    <a:p>
                      <a:r>
                        <a:rPr kumimoji="1" lang="ja-JP" altLang="en-US" sz="1300" dirty="0" smtClean="0">
                          <a:solidFill>
                            <a:schemeClr val="tx1"/>
                          </a:solidFill>
                          <a:latin typeface="+mn-ea"/>
                          <a:ea typeface="+mn-ea"/>
                        </a:rPr>
                        <a:t>社員総会における承認日</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kumimoji="1" lang="ja-JP" altLang="en-US"/>
                    </a:p>
                  </a:txBody>
                  <a:tcPr/>
                </a:tc>
                <a:tc>
                  <a:txBody>
                    <a:bodyPr/>
                    <a:lstStyle/>
                    <a:p>
                      <a:r>
                        <a:rPr kumimoji="1" lang="ja-JP" altLang="en-US" sz="1300" dirty="0" smtClean="0">
                          <a:solidFill>
                            <a:schemeClr val="tx1"/>
                          </a:solidFill>
                          <a:latin typeface="+mn-ea"/>
                          <a:ea typeface="+mn-ea"/>
                        </a:rPr>
                        <a:t>令和○年○月○日</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5966879"/>
                  </a:ext>
                </a:extLst>
              </a:tr>
              <a:tr h="313249">
                <a:tc gridSpan="2">
                  <a:txBody>
                    <a:bodyPr/>
                    <a:lstStyle/>
                    <a:p>
                      <a:r>
                        <a:rPr kumimoji="1" lang="ja-JP" altLang="en-US" sz="1300" dirty="0" smtClean="0">
                          <a:solidFill>
                            <a:schemeClr val="tx1"/>
                          </a:solidFill>
                          <a:latin typeface="+mn-ea"/>
                          <a:ea typeface="+mn-ea"/>
                        </a:rPr>
                        <a:t>貸付対象社員</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kumimoji="1" lang="ja-JP" altLang="en-US"/>
                    </a:p>
                  </a:txBody>
                  <a:tcPr/>
                </a:tc>
                <a:tc>
                  <a:txBody>
                    <a:bodyPr/>
                    <a:lstStyle/>
                    <a:p>
                      <a:r>
                        <a:rPr kumimoji="1" lang="ja-JP" altLang="en-US" sz="1300" dirty="0" smtClean="0">
                          <a:solidFill>
                            <a:schemeClr val="tx1"/>
                          </a:solidFill>
                          <a:latin typeface="+mn-ea"/>
                          <a:ea typeface="+mn-ea"/>
                        </a:rPr>
                        <a:t>社会福祉法人○○</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5752285"/>
                  </a:ext>
                </a:extLst>
              </a:tr>
              <a:tr h="321457">
                <a:tc gridSpan="2">
                  <a:txBody>
                    <a:bodyPr/>
                    <a:lstStyle/>
                    <a:p>
                      <a:r>
                        <a:rPr kumimoji="1" lang="ja-JP" altLang="en-US" sz="1300" dirty="0" smtClean="0">
                          <a:solidFill>
                            <a:schemeClr val="tx1"/>
                          </a:solidFill>
                          <a:latin typeface="+mn-ea"/>
                          <a:ea typeface="+mn-ea"/>
                        </a:rPr>
                        <a:t>貸付原資提供社員</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kumimoji="1" lang="ja-JP" altLang="en-US"/>
                    </a:p>
                  </a:txBody>
                  <a:tcPr/>
                </a:tc>
                <a:tc>
                  <a:txBody>
                    <a:bodyPr/>
                    <a:lstStyle/>
                    <a:p>
                      <a:r>
                        <a:rPr kumimoji="1" lang="ja-JP" altLang="en-US" sz="1300" dirty="0" smtClean="0">
                          <a:solidFill>
                            <a:schemeClr val="tx1"/>
                          </a:solidFill>
                          <a:latin typeface="+mn-ea"/>
                          <a:ea typeface="+mn-ea"/>
                        </a:rPr>
                        <a:t>社会福祉法人□□、社会福祉法人△△、社会福祉法人</a:t>
                      </a:r>
                      <a:r>
                        <a:rPr kumimoji="1" lang="en-US" altLang="ja-JP" sz="1300" dirty="0" smtClean="0">
                          <a:solidFill>
                            <a:schemeClr val="tx1"/>
                          </a:solidFill>
                          <a:latin typeface="+mn-ea"/>
                          <a:ea typeface="+mn-ea"/>
                        </a:rPr>
                        <a:t>××</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313689"/>
                  </a:ext>
                </a:extLst>
              </a:tr>
              <a:tr h="527577">
                <a:tc rowSpan="8">
                  <a:txBody>
                    <a:bodyPr/>
                    <a:lstStyle/>
                    <a:p>
                      <a:r>
                        <a:rPr kumimoji="1" lang="ja-JP" altLang="en-US" sz="1300" dirty="0" smtClean="0">
                          <a:solidFill>
                            <a:schemeClr val="tx1"/>
                          </a:solidFill>
                          <a:latin typeface="+mn-ea"/>
                          <a:ea typeface="+mn-ea"/>
                        </a:rPr>
                        <a:t>貸付条件</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300" dirty="0" smtClean="0">
                          <a:solidFill>
                            <a:schemeClr val="tx1"/>
                          </a:solidFill>
                          <a:latin typeface="+mn-ea"/>
                          <a:ea typeface="+mn-ea"/>
                        </a:rPr>
                        <a:t>貸付対象社員への貸付総額</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300" dirty="0" smtClean="0">
                          <a:solidFill>
                            <a:schemeClr val="tx1"/>
                          </a:solidFill>
                          <a:latin typeface="+mn-ea"/>
                          <a:ea typeface="+mn-ea"/>
                        </a:rPr>
                        <a:t>○○円</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9659549"/>
                  </a:ext>
                </a:extLst>
              </a:tr>
              <a:tr h="741905">
                <a:tc vMerge="1">
                  <a:txBody>
                    <a:bodyPr/>
                    <a:lstStyle/>
                    <a:p>
                      <a:endParaRPr kumimoji="1" lang="ja-JP" altLang="en-US"/>
                    </a:p>
                  </a:txBody>
                  <a:tcPr>
                    <a:lnR w="12700" cap="flat" cmpd="sng" algn="ctr">
                      <a:solidFill>
                        <a:schemeClr val="tx1"/>
                      </a:solidFill>
                      <a:prstDash val="solid"/>
                      <a:round/>
                      <a:headEnd type="none" w="med" len="med"/>
                      <a:tailEnd type="none" w="med" len="med"/>
                    </a:lnR>
                  </a:tcPr>
                </a:tc>
                <a:tc>
                  <a:txBody>
                    <a:bodyPr/>
                    <a:lstStyle/>
                    <a:p>
                      <a:r>
                        <a:rPr kumimoji="1" lang="ja-JP" altLang="en-US" sz="1300" dirty="0" smtClean="0">
                          <a:solidFill>
                            <a:schemeClr val="tx1"/>
                          </a:solidFill>
                          <a:latin typeface="+mn-ea"/>
                          <a:ea typeface="+mn-ea"/>
                        </a:rPr>
                        <a:t>貸付原資提供社員の提供額</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847553"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社会福祉法人□□：○○円</a:t>
                      </a:r>
                      <a:endParaRPr kumimoji="1" lang="en-US" altLang="ja-JP" sz="1300" dirty="0" smtClean="0">
                        <a:solidFill>
                          <a:schemeClr val="tx1"/>
                        </a:solidFill>
                        <a:latin typeface="+mn-ea"/>
                        <a:ea typeface="+mn-ea"/>
                      </a:endParaRPr>
                    </a:p>
                    <a:p>
                      <a:pPr marL="0" marR="0" lvl="0" indent="0" algn="l" defTabSz="847553"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社会福祉法人△△：○○円</a:t>
                      </a:r>
                      <a:endParaRPr kumimoji="1" lang="en-US" altLang="ja-JP" sz="1300" dirty="0" smtClean="0">
                        <a:solidFill>
                          <a:schemeClr val="tx1"/>
                        </a:solidFill>
                        <a:latin typeface="+mn-ea"/>
                        <a:ea typeface="+mn-ea"/>
                      </a:endParaRPr>
                    </a:p>
                    <a:p>
                      <a:pPr marL="0" marR="0" lvl="0" indent="0" algn="l" defTabSz="847553"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社会福祉法人</a:t>
                      </a:r>
                      <a:r>
                        <a:rPr kumimoji="1" lang="en-US" altLang="ja-JP" sz="1300" dirty="0" smtClean="0">
                          <a:solidFill>
                            <a:schemeClr val="tx1"/>
                          </a:solidFill>
                          <a:latin typeface="+mn-ea"/>
                          <a:ea typeface="+mn-ea"/>
                        </a:rPr>
                        <a:t>××</a:t>
                      </a:r>
                      <a:r>
                        <a:rPr kumimoji="1" lang="ja-JP" altLang="en-US" sz="1300" dirty="0" smtClean="0">
                          <a:solidFill>
                            <a:schemeClr val="tx1"/>
                          </a:solidFill>
                          <a:latin typeface="+mn-ea"/>
                          <a:ea typeface="+mn-ea"/>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6420819"/>
                  </a:ext>
                </a:extLst>
              </a:tr>
              <a:tr h="321457">
                <a:tc v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300" dirty="0" smtClean="0">
                          <a:solidFill>
                            <a:schemeClr val="tx1"/>
                          </a:solidFill>
                          <a:latin typeface="+mn-ea"/>
                          <a:ea typeface="+mn-ea"/>
                        </a:rPr>
                        <a:t>返済期限</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300" dirty="0" smtClean="0">
                          <a:solidFill>
                            <a:schemeClr val="tx1"/>
                          </a:solidFill>
                          <a:latin typeface="+mn-ea"/>
                          <a:ea typeface="+mn-ea"/>
                        </a:rPr>
                        <a:t>令和○年○月○日</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5355655"/>
                  </a:ext>
                </a:extLst>
              </a:tr>
              <a:tr h="321457">
                <a:tc vMerge="1">
                  <a:txBody>
                    <a:bodyPr/>
                    <a:lstStyle/>
                    <a:p>
                      <a:endParaRPr kumimoji="1" lang="ja-JP" altLang="en-US" sz="1400" dirty="0">
                        <a:latin typeface="+mj-ea"/>
                        <a:ea typeface="+mj-ea"/>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300" dirty="0" smtClean="0">
                          <a:solidFill>
                            <a:schemeClr val="tx1"/>
                          </a:solidFill>
                          <a:latin typeface="+mn-ea"/>
                          <a:ea typeface="+mn-ea"/>
                        </a:rPr>
                        <a:t>返済方法</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300" dirty="0" smtClean="0">
                          <a:solidFill>
                            <a:schemeClr val="tx1"/>
                          </a:solidFill>
                          <a:latin typeface="+mn-ea"/>
                          <a:ea typeface="+mn-ea"/>
                        </a:rPr>
                        <a:t>一括償還</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6119885"/>
                  </a:ext>
                </a:extLst>
              </a:tr>
              <a:tr h="321457">
                <a:tc vMerge="1">
                  <a:txBody>
                    <a:bodyPr/>
                    <a:lstStyle/>
                    <a:p>
                      <a:endParaRPr kumimoji="1" lang="ja-JP" altLang="en-US" sz="1400" dirty="0">
                        <a:latin typeface="+mj-ea"/>
                        <a:ea typeface="+mj-ea"/>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300" dirty="0" smtClean="0">
                          <a:solidFill>
                            <a:schemeClr val="tx1"/>
                          </a:solidFill>
                          <a:latin typeface="+mn-ea"/>
                          <a:ea typeface="+mn-ea"/>
                        </a:rPr>
                        <a:t>利率</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en-US" altLang="ja-JP" sz="1300" dirty="0" smtClean="0">
                          <a:solidFill>
                            <a:schemeClr val="tx1"/>
                          </a:solidFill>
                          <a:latin typeface="+mn-ea"/>
                          <a:ea typeface="+mn-ea"/>
                        </a:rPr>
                        <a:t>1.0</a:t>
                      </a:r>
                      <a:r>
                        <a:rPr kumimoji="1" lang="ja-JP" altLang="en-US" sz="1300" dirty="0" smtClean="0">
                          <a:solidFill>
                            <a:schemeClr val="tx1"/>
                          </a:solidFill>
                          <a:latin typeface="+mn-ea"/>
                          <a:ea typeface="+mn-ea"/>
                        </a:rPr>
                        <a:t>％</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4474570"/>
                  </a:ext>
                </a:extLst>
              </a:tr>
              <a:tr h="321457">
                <a:tc vMerge="1">
                  <a:txBody>
                    <a:bodyPr/>
                    <a:lstStyle/>
                    <a:p>
                      <a:endParaRPr kumimoji="1" lang="ja-JP" altLang="en-US" sz="1400" dirty="0">
                        <a:latin typeface="+mj-ea"/>
                        <a:ea typeface="+mj-ea"/>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300" dirty="0" smtClean="0">
                          <a:solidFill>
                            <a:schemeClr val="tx1"/>
                          </a:solidFill>
                          <a:latin typeface="+mn-ea"/>
                          <a:ea typeface="+mn-ea"/>
                        </a:rPr>
                        <a:t>担保</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300" kern="1200" dirty="0" smtClean="0">
                          <a:solidFill>
                            <a:schemeClr val="tx1"/>
                          </a:solidFill>
                          <a:latin typeface="+mn-ea"/>
                          <a:ea typeface="+mn-ea"/>
                          <a:cs typeface="+mn-cs"/>
                        </a:rPr>
                        <a:t>社会福祉法人○○が保有する○○県</a:t>
                      </a:r>
                      <a:r>
                        <a:rPr kumimoji="1" lang="ja-JP" altLang="en-US" sz="1300" dirty="0" smtClean="0">
                          <a:solidFill>
                            <a:schemeClr val="tx1"/>
                          </a:solidFill>
                          <a:latin typeface="+mn-ea"/>
                          <a:ea typeface="+mn-ea"/>
                        </a:rPr>
                        <a:t>△△市</a:t>
                      </a:r>
                      <a:r>
                        <a:rPr kumimoji="1" lang="en-US" altLang="ja-JP" sz="1300" dirty="0" smtClean="0">
                          <a:solidFill>
                            <a:schemeClr val="tx1"/>
                          </a:solidFill>
                          <a:latin typeface="+mn-ea"/>
                          <a:ea typeface="+mn-ea"/>
                        </a:rPr>
                        <a:t>××</a:t>
                      </a:r>
                      <a:r>
                        <a:rPr kumimoji="1" lang="ja-JP" altLang="en-US" sz="1300" dirty="0" smtClean="0">
                          <a:solidFill>
                            <a:schemeClr val="tx1"/>
                          </a:solidFill>
                          <a:latin typeface="+mn-ea"/>
                          <a:ea typeface="+mn-ea"/>
                        </a:rPr>
                        <a:t>１－１－１に所在する建物</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356452"/>
                  </a:ext>
                </a:extLst>
              </a:tr>
              <a:tr h="321457">
                <a:tc vMerge="1">
                  <a:txBody>
                    <a:bodyPr/>
                    <a:lstStyle/>
                    <a:p>
                      <a:endParaRPr kumimoji="1" lang="ja-JP" altLang="en-US" sz="1400" dirty="0">
                        <a:latin typeface="+mj-ea"/>
                        <a:ea typeface="+mj-ea"/>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300" dirty="0" smtClean="0">
                          <a:solidFill>
                            <a:schemeClr val="tx1"/>
                          </a:solidFill>
                          <a:latin typeface="+mn-ea"/>
                          <a:ea typeface="+mn-ea"/>
                        </a:rPr>
                        <a:t>延滞時の取扱い</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300" dirty="0" smtClean="0">
                          <a:solidFill>
                            <a:schemeClr val="tx1"/>
                          </a:solidFill>
                          <a:latin typeface="+mn-ea"/>
                          <a:ea typeface="+mn-ea"/>
                        </a:rPr>
                        <a:t>遅延利息</a:t>
                      </a:r>
                      <a:r>
                        <a:rPr kumimoji="1" lang="en-US" altLang="ja-JP" sz="1300" dirty="0" smtClean="0">
                          <a:solidFill>
                            <a:schemeClr val="tx1"/>
                          </a:solidFill>
                          <a:latin typeface="+mn-ea"/>
                          <a:ea typeface="+mn-ea"/>
                        </a:rPr>
                        <a:t>14.6</a:t>
                      </a:r>
                      <a:r>
                        <a:rPr kumimoji="1" lang="ja-JP" altLang="en-US" sz="1300" dirty="0" smtClean="0">
                          <a:solidFill>
                            <a:schemeClr val="tx1"/>
                          </a:solidFill>
                          <a:latin typeface="+mn-ea"/>
                          <a:ea typeface="+mn-ea"/>
                        </a:rPr>
                        <a:t>％</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1600684"/>
                  </a:ext>
                </a:extLst>
              </a:tr>
              <a:tr h="527577">
                <a:tc vMerge="1">
                  <a:txBody>
                    <a:bodyPr/>
                    <a:lstStyle/>
                    <a:p>
                      <a:endParaRPr kumimoji="1" lang="ja-JP" altLang="en-US" sz="1400" dirty="0">
                        <a:latin typeface="+mj-ea"/>
                        <a:ea typeface="+mj-ea"/>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300" dirty="0" smtClean="0">
                          <a:solidFill>
                            <a:schemeClr val="tx1"/>
                          </a:solidFill>
                          <a:latin typeface="+mn-ea"/>
                          <a:ea typeface="+mn-ea"/>
                        </a:rPr>
                        <a:t>貸付金回収不能時の取扱い</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300" dirty="0" smtClean="0">
                          <a:solidFill>
                            <a:schemeClr val="tx1"/>
                          </a:solidFill>
                          <a:latin typeface="+mn-ea"/>
                          <a:ea typeface="+mn-ea"/>
                        </a:rPr>
                        <a:t>貸付金額に応じて各貸付原資提供社員がリスクを負う。</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2594997"/>
                  </a:ext>
                </a:extLst>
              </a:tr>
              <a:tr h="321457">
                <a:tc gridSpan="2">
                  <a:txBody>
                    <a:bodyPr/>
                    <a:lstStyle/>
                    <a:p>
                      <a:r>
                        <a:rPr kumimoji="1" lang="ja-JP" altLang="en-US" sz="1300" dirty="0" smtClean="0">
                          <a:solidFill>
                            <a:schemeClr val="tx1"/>
                          </a:solidFill>
                          <a:latin typeface="+mn-ea"/>
                          <a:ea typeface="+mn-ea"/>
                        </a:rPr>
                        <a:t>貸付実行予定日</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kumimoji="1" lang="ja-JP" altLang="en-US" sz="1400" dirty="0">
                        <a:latin typeface="+mj-ea"/>
                        <a:ea typeface="+mj-ea"/>
                      </a:endParaRPr>
                    </a:p>
                  </a:txBody>
                  <a:tcPr>
                    <a:lnL w="12700" cap="flat" cmpd="sng" algn="ctr">
                      <a:solidFill>
                        <a:schemeClr val="tx1"/>
                      </a:solidFill>
                      <a:prstDash val="solid"/>
                      <a:round/>
                      <a:headEnd type="none" w="med" len="med"/>
                      <a:tailEnd type="none" w="med" len="med"/>
                    </a:lnL>
                  </a:tcPr>
                </a:tc>
                <a:tc>
                  <a:txBody>
                    <a:bodyPr/>
                    <a:lstStyle/>
                    <a:p>
                      <a:r>
                        <a:rPr kumimoji="1" lang="ja-JP" altLang="en-US" sz="1300" dirty="0" smtClean="0">
                          <a:solidFill>
                            <a:schemeClr val="tx1"/>
                          </a:solidFill>
                          <a:latin typeface="+mn-ea"/>
                          <a:ea typeface="+mn-ea"/>
                        </a:rPr>
                        <a:t>令和○年○月○日</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8211741"/>
                  </a:ext>
                </a:extLst>
              </a:tr>
              <a:tr h="527577">
                <a:tc gridSpan="2">
                  <a:txBody>
                    <a:bodyPr/>
                    <a:lstStyle/>
                    <a:p>
                      <a:r>
                        <a:rPr kumimoji="1" lang="ja-JP" altLang="en-US" sz="1300" dirty="0" smtClean="0">
                          <a:solidFill>
                            <a:schemeClr val="tx1"/>
                          </a:solidFill>
                          <a:latin typeface="+mn-ea"/>
                          <a:ea typeface="+mn-ea"/>
                        </a:rPr>
                        <a:t>貸付対象社員における貸付金の使途</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kumimoji="1" lang="ja-JP" altLang="en-US" sz="1400" dirty="0">
                        <a:latin typeface="+mj-ea"/>
                        <a:ea typeface="+mj-ea"/>
                      </a:endParaRPr>
                    </a:p>
                  </a:txBody>
                  <a:tcPr>
                    <a:lnL w="12700" cap="flat" cmpd="sng" algn="ctr">
                      <a:solidFill>
                        <a:schemeClr val="tx1"/>
                      </a:solidFill>
                      <a:prstDash val="solid"/>
                      <a:round/>
                      <a:headEnd type="none" w="med" len="med"/>
                      <a:tailEnd type="none" w="med" len="med"/>
                    </a:lnL>
                  </a:tcPr>
                </a:tc>
                <a:tc>
                  <a:txBody>
                    <a:bodyPr/>
                    <a:lstStyle/>
                    <a:p>
                      <a:r>
                        <a:rPr kumimoji="1" lang="ja-JP" altLang="en-US" sz="1300" smtClean="0">
                          <a:solidFill>
                            <a:schemeClr val="tx1"/>
                          </a:solidFill>
                          <a:latin typeface="+mn-ea"/>
                          <a:ea typeface="+mn-ea"/>
                        </a:rPr>
                        <a:t>社会福祉事業</a:t>
                      </a:r>
                      <a:r>
                        <a:rPr kumimoji="1" lang="ja-JP" altLang="en-US" sz="1300" dirty="0" smtClean="0">
                          <a:solidFill>
                            <a:schemeClr val="tx1"/>
                          </a:solidFill>
                          <a:latin typeface="+mn-ea"/>
                          <a:ea typeface="+mn-ea"/>
                        </a:rPr>
                        <a:t>の実施に当たって必要となる施設内のレイアウト変更及び配線工事に必要な費用</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98560"/>
                  </a:ext>
                </a:extLst>
              </a:tr>
              <a:tr h="741905">
                <a:tc gridSpan="2">
                  <a:txBody>
                    <a:bodyPr/>
                    <a:lstStyle/>
                    <a:p>
                      <a:r>
                        <a:rPr kumimoji="1" lang="ja-JP" altLang="en-US" sz="1300" dirty="0" smtClean="0">
                          <a:solidFill>
                            <a:schemeClr val="tx1"/>
                          </a:solidFill>
                          <a:latin typeface="+mn-ea"/>
                          <a:ea typeface="+mn-ea"/>
                        </a:rPr>
                        <a:t>貸付対象社員における重要事項に係る決定の確認方法</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kumimoji="1" lang="ja-JP" altLang="en-US" sz="1400" dirty="0">
                        <a:latin typeface="+mj-ea"/>
                        <a:ea typeface="+mj-ea"/>
                      </a:endParaRPr>
                    </a:p>
                  </a:txBody>
                  <a:tcPr>
                    <a:lnL w="12700" cap="flat" cmpd="sng" algn="ctr">
                      <a:solidFill>
                        <a:schemeClr val="tx1"/>
                      </a:solidFill>
                      <a:prstDash val="solid"/>
                      <a:round/>
                      <a:headEnd type="none" w="med" len="med"/>
                      <a:tailEnd type="none" w="med" len="med"/>
                    </a:lnL>
                  </a:tcPr>
                </a:tc>
                <a:tc>
                  <a:txBody>
                    <a:bodyPr/>
                    <a:lstStyle/>
                    <a:p>
                      <a:r>
                        <a:rPr kumimoji="1" lang="ja-JP" altLang="en-US" sz="1300" dirty="0" smtClean="0">
                          <a:solidFill>
                            <a:schemeClr val="tx1"/>
                          </a:solidFill>
                          <a:latin typeface="+mn-ea"/>
                          <a:ea typeface="+mn-ea"/>
                        </a:rPr>
                        <a:t>貸付対象社員の評議員会において、各年度の予算・決算等を決議するに当たっては、あらかじめ社会福祉連携推進法人の理事会において、承認を受けなければならないものとする。</a:t>
                      </a:r>
                      <a:endParaRPr kumimoji="1" lang="ja-JP" altLang="en-US" sz="13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2307213"/>
                  </a:ext>
                </a:extLst>
              </a:tr>
            </a:tbl>
          </a:graphicData>
        </a:graphic>
      </p:graphicFrame>
      <p:grpSp>
        <p:nvGrpSpPr>
          <p:cNvPr id="5" name="グループ化 4"/>
          <p:cNvGrpSpPr/>
          <p:nvPr/>
        </p:nvGrpSpPr>
        <p:grpSpPr>
          <a:xfrm>
            <a:off x="0" y="-27384"/>
            <a:ext cx="9144000" cy="366361"/>
            <a:chOff x="0" y="-27384"/>
            <a:chExt cx="9144000" cy="366361"/>
          </a:xfrm>
        </p:grpSpPr>
        <p:sp>
          <p:nvSpPr>
            <p:cNvPr id="6" name="正方形/長方形 5"/>
            <p:cNvSpPr/>
            <p:nvPr/>
          </p:nvSpPr>
          <p:spPr>
            <a:xfrm>
              <a:off x="12046" y="-27384"/>
              <a:ext cx="9112906" cy="349149"/>
            </a:xfrm>
            <a:prstGeom prst="rect">
              <a:avLst/>
            </a:prstGeom>
            <a:no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algn="ct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（参考）　貸付け</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について当事者で合意すべき内容のイメージ</a:t>
              </a:r>
            </a:p>
          </p:txBody>
        </p:sp>
        <p:sp>
          <p:nvSpPr>
            <p:cNvPr id="7" name="正方形/長方形 6"/>
            <p:cNvSpPr/>
            <p:nvPr/>
          </p:nvSpPr>
          <p:spPr>
            <a:xfrm>
              <a:off x="0" y="293258"/>
              <a:ext cx="9144000" cy="45719"/>
            </a:xfrm>
            <a:prstGeom prst="rect">
              <a:avLst/>
            </a:prstGeom>
            <a:solidFill>
              <a:srgbClr val="0070C0"/>
            </a:solid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spTree>
    <p:extLst>
      <p:ext uri="{BB962C8B-B14F-4D97-AF65-F5344CB8AC3E}">
        <p14:creationId xmlns:p14="http://schemas.microsoft.com/office/powerpoint/2010/main" val="3953153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806232" y="6607398"/>
            <a:ext cx="337768"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9" name="表 8"/>
          <p:cNvGraphicFramePr>
            <a:graphicFrameLocks noGrp="1"/>
          </p:cNvGraphicFramePr>
          <p:nvPr>
            <p:extLst>
              <p:ext uri="{D42A27DB-BD31-4B8C-83A1-F6EECF244321}">
                <p14:modId xmlns:p14="http://schemas.microsoft.com/office/powerpoint/2010/main" val="651306374"/>
              </p:ext>
            </p:extLst>
          </p:nvPr>
        </p:nvGraphicFramePr>
        <p:xfrm>
          <a:off x="107504" y="548680"/>
          <a:ext cx="8784976" cy="1376611"/>
        </p:xfrm>
        <a:graphic>
          <a:graphicData uri="http://schemas.openxmlformats.org/drawingml/2006/table">
            <a:tbl>
              <a:tblPr firstRow="1" bandRow="1">
                <a:tableStyleId>{5940675A-B579-460E-94D1-54222C63F5DA}</a:tableStyleId>
              </a:tblPr>
              <a:tblGrid>
                <a:gridCol w="2880320">
                  <a:extLst>
                    <a:ext uri="{9D8B030D-6E8A-4147-A177-3AD203B41FA5}">
                      <a16:colId xmlns:a16="http://schemas.microsoft.com/office/drawing/2014/main" val="3939961133"/>
                    </a:ext>
                  </a:extLst>
                </a:gridCol>
                <a:gridCol w="5904656">
                  <a:extLst>
                    <a:ext uri="{9D8B030D-6E8A-4147-A177-3AD203B41FA5}">
                      <a16:colId xmlns:a16="http://schemas.microsoft.com/office/drawing/2014/main" val="2017391798"/>
                    </a:ext>
                  </a:extLst>
                </a:gridCol>
              </a:tblGrid>
              <a:tr h="321457">
                <a:tc>
                  <a:txBody>
                    <a:bodyPr/>
                    <a:lstStyle/>
                    <a:p>
                      <a:r>
                        <a:rPr kumimoji="1" lang="ja-JP" altLang="en-US" sz="1300" dirty="0" smtClean="0"/>
                        <a:t>貸付件名</a:t>
                      </a:r>
                      <a:endParaRPr kumimoji="1" lang="ja-JP" altLang="en-US" sz="1300" dirty="0">
                        <a:solidFill>
                          <a:schemeClr val="tx1"/>
                        </a:solidFill>
                        <a:latin typeface="+mj-ea"/>
                        <a:ea typeface="+mj-ea"/>
                      </a:endParaRPr>
                    </a:p>
                  </a:txBody>
                  <a:tcPr anchor="ctr">
                    <a:solidFill>
                      <a:srgbClr val="FFFFCC"/>
                    </a:solidFill>
                  </a:tcPr>
                </a:tc>
                <a:tc>
                  <a:txBody>
                    <a:bodyPr/>
                    <a:lstStyle/>
                    <a:p>
                      <a:r>
                        <a:rPr kumimoji="1" lang="ja-JP" altLang="en-US" sz="1300" dirty="0" smtClean="0"/>
                        <a:t>令和○年○月○日の社員○○に対する○○円の貸付け</a:t>
                      </a:r>
                      <a:endParaRPr kumimoji="1" lang="ja-JP" altLang="en-US" sz="1300" dirty="0">
                        <a:solidFill>
                          <a:schemeClr val="tx1"/>
                        </a:solidFill>
                        <a:latin typeface="+mj-ea"/>
                        <a:ea typeface="+mj-ea"/>
                      </a:endParaRPr>
                    </a:p>
                  </a:txBody>
                  <a:tcPr anchor="ctr"/>
                </a:tc>
                <a:extLst>
                  <a:ext uri="{0D108BD9-81ED-4DB2-BD59-A6C34878D82A}">
                    <a16:rowId xmlns:a16="http://schemas.microsoft.com/office/drawing/2014/main" val="3798873351"/>
                  </a:ext>
                </a:extLst>
              </a:tr>
              <a:tr h="313249">
                <a:tc>
                  <a:txBody>
                    <a:bodyPr/>
                    <a:lstStyle/>
                    <a:p>
                      <a:r>
                        <a:rPr kumimoji="1" lang="ja-JP" altLang="en-US" sz="1300" dirty="0" smtClean="0"/>
                        <a:t>貸付対象社員</a:t>
                      </a:r>
                      <a:endParaRPr kumimoji="1" lang="ja-JP" altLang="en-US" sz="1300" dirty="0">
                        <a:solidFill>
                          <a:schemeClr val="tx1"/>
                        </a:solidFill>
                        <a:latin typeface="+mj-ea"/>
                        <a:ea typeface="+mj-ea"/>
                      </a:endParaRPr>
                    </a:p>
                  </a:txBody>
                  <a:tcPr anchor="ctr">
                    <a:solidFill>
                      <a:srgbClr val="FFFFCC"/>
                    </a:solidFill>
                  </a:tcPr>
                </a:tc>
                <a:tc>
                  <a:txBody>
                    <a:bodyPr/>
                    <a:lstStyle/>
                    <a:p>
                      <a:r>
                        <a:rPr kumimoji="1" lang="ja-JP" altLang="en-US" sz="1300" dirty="0" smtClean="0"/>
                        <a:t>社会福祉法人○○</a:t>
                      </a:r>
                      <a:endParaRPr kumimoji="1" lang="ja-JP" altLang="en-US" sz="1300" dirty="0">
                        <a:solidFill>
                          <a:schemeClr val="tx1"/>
                        </a:solidFill>
                        <a:latin typeface="+mj-ea"/>
                        <a:ea typeface="+mj-ea"/>
                      </a:endParaRPr>
                    </a:p>
                  </a:txBody>
                  <a:tcPr anchor="ctr"/>
                </a:tc>
                <a:extLst>
                  <a:ext uri="{0D108BD9-81ED-4DB2-BD59-A6C34878D82A}">
                    <a16:rowId xmlns:a16="http://schemas.microsoft.com/office/drawing/2014/main" val="4245752285"/>
                  </a:ext>
                </a:extLst>
              </a:tr>
              <a:tr h="741905">
                <a:tc>
                  <a:txBody>
                    <a:bodyPr/>
                    <a:lstStyle/>
                    <a:p>
                      <a:r>
                        <a:rPr kumimoji="1" lang="ja-JP" altLang="en-US" sz="1300" dirty="0" smtClean="0"/>
                        <a:t>貸付対象社員における重要事項に係る決定の確認方法</a:t>
                      </a:r>
                      <a:endParaRPr kumimoji="1" lang="ja-JP" altLang="en-US" sz="1300" dirty="0">
                        <a:solidFill>
                          <a:schemeClr val="tx1"/>
                        </a:solidFill>
                        <a:latin typeface="+mj-ea"/>
                        <a:ea typeface="+mj-ea"/>
                      </a:endParaRPr>
                    </a:p>
                  </a:txBody>
                  <a:tcPr anchor="ctr">
                    <a:solidFill>
                      <a:srgbClr val="FFFFCC"/>
                    </a:solidFill>
                  </a:tcPr>
                </a:tc>
                <a:tc>
                  <a:txBody>
                    <a:bodyPr/>
                    <a:lstStyle/>
                    <a:p>
                      <a:r>
                        <a:rPr kumimoji="1" lang="ja-JP" altLang="en-US" sz="1300" dirty="0" smtClean="0"/>
                        <a:t>貸付対象社員の評議員会において、各年度の予算・決算等を決議するに当たっては、あらかじめ社会福祉連携推進法人の理事会において、承認を受けなければならないものとする。</a:t>
                      </a:r>
                      <a:endParaRPr kumimoji="1" lang="ja-JP" altLang="en-US" sz="1300" dirty="0">
                        <a:solidFill>
                          <a:schemeClr val="tx1"/>
                        </a:solidFill>
                        <a:latin typeface="+mj-ea"/>
                        <a:ea typeface="+mj-ea"/>
                      </a:endParaRPr>
                    </a:p>
                  </a:txBody>
                  <a:tcPr anchor="ctr"/>
                </a:tc>
                <a:extLst>
                  <a:ext uri="{0D108BD9-81ED-4DB2-BD59-A6C34878D82A}">
                    <a16:rowId xmlns:a16="http://schemas.microsoft.com/office/drawing/2014/main" val="3992307213"/>
                  </a:ext>
                </a:extLst>
              </a:tr>
            </a:tbl>
          </a:graphicData>
        </a:graphic>
      </p:graphicFrame>
      <p:grpSp>
        <p:nvGrpSpPr>
          <p:cNvPr id="5" name="グループ化 4"/>
          <p:cNvGrpSpPr/>
          <p:nvPr/>
        </p:nvGrpSpPr>
        <p:grpSpPr>
          <a:xfrm>
            <a:off x="0" y="-27384"/>
            <a:ext cx="9144000" cy="366361"/>
            <a:chOff x="0" y="-27384"/>
            <a:chExt cx="9144000" cy="366361"/>
          </a:xfrm>
        </p:grpSpPr>
        <p:sp>
          <p:nvSpPr>
            <p:cNvPr id="6" name="正方形/長方形 5"/>
            <p:cNvSpPr/>
            <p:nvPr/>
          </p:nvSpPr>
          <p:spPr>
            <a:xfrm>
              <a:off x="12046" y="-27384"/>
              <a:ext cx="9112906" cy="349149"/>
            </a:xfrm>
            <a:prstGeom prst="rect">
              <a:avLst/>
            </a:prstGeom>
            <a:no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algn="ct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（参考）　社会</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福祉連携推進方針における</a:t>
              </a: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貸付業務の</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記載イメージ</a:t>
              </a:r>
            </a:p>
          </p:txBody>
        </p:sp>
        <p:sp>
          <p:nvSpPr>
            <p:cNvPr id="7" name="正方形/長方形 6"/>
            <p:cNvSpPr/>
            <p:nvPr/>
          </p:nvSpPr>
          <p:spPr>
            <a:xfrm>
              <a:off x="0" y="293258"/>
              <a:ext cx="9144000" cy="45719"/>
            </a:xfrm>
            <a:prstGeom prst="rect">
              <a:avLst/>
            </a:prstGeom>
            <a:solidFill>
              <a:srgbClr val="0070C0"/>
            </a:solid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spTree>
    <p:extLst>
      <p:ext uri="{BB962C8B-B14F-4D97-AF65-F5344CB8AC3E}">
        <p14:creationId xmlns:p14="http://schemas.microsoft.com/office/powerpoint/2010/main" val="3145004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053773778"/>
              </p:ext>
            </p:extLst>
          </p:nvPr>
        </p:nvGraphicFramePr>
        <p:xfrm>
          <a:off x="107504" y="452466"/>
          <a:ext cx="8928992" cy="6144887"/>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299407">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5844521">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（論点）社員が経営する社会福祉事業の従事者の確保のための支援及びその資質の向上を図るための研修（人材確保等業務）について、</a:t>
                      </a:r>
                    </a:p>
                    <a:p>
                      <a:pPr marL="449263" marR="0" lvl="0" indent="-449263"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①　人材確保等業務のうち、委託募集の特例の詳細についてはどのように考えるのか。</a:t>
                      </a:r>
                    </a:p>
                    <a:p>
                      <a:pPr marL="449263" marR="0" lvl="0" indent="-449263"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②　社員間の従業員の人事交流・労働移動に関して具体的に実施可能な業務は何か。また、人事交流の調整にあたり、労働法上留意すべき点は何か。</a:t>
                      </a:r>
                    </a:p>
                    <a:p>
                      <a:pPr marL="449263" marR="0" lvl="0" indent="-449263"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③　技能実習制度における監理団体等、外国人材に関する業務は人材確保等業務として実施可能なのか。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smtClean="0">
                          <a:ln>
                            <a:noFill/>
                          </a:ln>
                          <a:solidFill>
                            <a:schemeClr val="tx1"/>
                          </a:solidFill>
                          <a:effectLst/>
                          <a:uLnTx/>
                          <a:uFillTx/>
                          <a:latin typeface="+mn-ea"/>
                          <a:ea typeface="+mn-ea"/>
                          <a:cs typeface="+mn-cs"/>
                        </a:rPr>
                        <a:t>人材確保等業務として実施可能な業務について</a:t>
                      </a:r>
                      <a:endParaRPr kumimoji="1" lang="en-US" altLang="ja-JP" sz="1400" b="1" i="0" u="sng"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人材確保等業務については、法第</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125</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条第５号の規定により、</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ア　社員が経営する社会福祉事業の従事者の確保のための支援</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イ　社員が経営する社会福祉事業の従事者の資質の向上を図るため</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の研修</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のいずれかの取組に該当している必要がある。</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「社会福祉事業の従事者の確保」については、</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ア　新たな従事者の募集や採用、外国人材の受け入れの調整等多様な人材の確保のための取組</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イ　社員間の人事交流の支援等既存の従事者が職場に定着するための取組</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ウ　学生に対する職場体験の調整等福祉・介護の仕事の魅力を発信するための取組</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等、多様な取組が広く含まれることとする。</a:t>
                      </a: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1" i="0" u="sng"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smtClean="0">
                          <a:ln>
                            <a:noFill/>
                          </a:ln>
                          <a:solidFill>
                            <a:schemeClr val="tx1"/>
                          </a:solidFill>
                          <a:effectLst/>
                          <a:uLnTx/>
                          <a:uFillTx/>
                          <a:latin typeface="+mn-ea"/>
                          <a:ea typeface="+mn-ea"/>
                          <a:cs typeface="+mn-cs"/>
                        </a:rPr>
                        <a:t>①について</a:t>
                      </a:r>
                      <a:endParaRPr kumimoji="1" lang="en-US" altLang="ja-JP" sz="1400" b="1" i="0" u="sng"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法第</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134</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条第２項に基づき、社会福祉連携推進法人は、委託募集をするときは、あらかじめ、厚生労働省令で定められた事項を厚生労働大臣（都道府県労働局長）に届け出なければならないこととなっている。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当該事項については、委託募集の規定がある他の法令を参考に、①募集に係る事業所の名称及び所在地、②募集時期、③募集職種及び人員、④募集地域、⑤募集に係る労働者の業務の内容、⑥賃金、労働時間その他の募集に係る条件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また、各社会福祉連携推進法人が委託募集を適切に行うよう、「募集・求人業務取扱要領（</a:t>
                      </a:r>
                      <a:r>
                        <a:rPr kumimoji="1" lang="zh-TW" altLang="en-US" sz="1400" b="0" i="0" u="none" strike="noStrike" kern="1200" cap="none" spc="0" normalizeH="0" baseline="0" noProof="0" dirty="0" smtClean="0">
                          <a:ln>
                            <a:noFill/>
                          </a:ln>
                          <a:solidFill>
                            <a:schemeClr val="tx1"/>
                          </a:solidFill>
                          <a:effectLst/>
                          <a:uLnTx/>
                          <a:uFillTx/>
                          <a:latin typeface="+mn-ea"/>
                          <a:ea typeface="+mn-ea"/>
                          <a:cs typeface="+mn-cs"/>
                        </a:rPr>
                        <a:t>厚生労働省職業安定局</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）」の委託募集の許可基準のうち、必要な事項について、厚生労働省令において定めることとする。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00049"/>
                  </a:ext>
                </a:extLst>
              </a:tr>
            </a:tbl>
          </a:graphicData>
        </a:graphic>
      </p:graphicFrame>
      <p:sp>
        <p:nvSpPr>
          <p:cNvPr id="6" name="正方形/長方形 5"/>
          <p:cNvSpPr/>
          <p:nvPr/>
        </p:nvSpPr>
        <p:spPr>
          <a:xfrm>
            <a:off x="0" y="-27384"/>
            <a:ext cx="9144000" cy="360040"/>
          </a:xfrm>
          <a:prstGeom prst="rect">
            <a:avLst/>
          </a:prstGeom>
          <a:solidFill>
            <a:schemeClr val="tx2"/>
          </a:solid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smtClean="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２（５）　人材確保等業務に関する論点整理</a:t>
            </a:r>
            <a:endParaRPr kumimoji="1" lang="ja-JP" altLang="en-US" sz="1662"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5" name="スライド番号プレースホルダー 2"/>
          <p:cNvSpPr>
            <a:spLocks noGrp="1"/>
          </p:cNvSpPr>
          <p:nvPr>
            <p:ph type="sldNum" sz="quarter" idx="12"/>
          </p:nvPr>
        </p:nvSpPr>
        <p:spPr>
          <a:xfrm>
            <a:off x="8748464" y="6597352"/>
            <a:ext cx="337768"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5538310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854884581"/>
              </p:ext>
            </p:extLst>
          </p:nvPr>
        </p:nvGraphicFramePr>
        <p:xfrm>
          <a:off x="107504" y="453424"/>
          <a:ext cx="8928992" cy="5711880"/>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00961">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5410919">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t>（論点）社員が経営する社会福祉事業の従事者の確保のための支援及びその資質の向上を図るための研修（人材確保等業務）について、</a:t>
                      </a:r>
                    </a:p>
                    <a:p>
                      <a:pPr marL="449263" marR="0" lvl="0" indent="-449263"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t>　　①　人材確保等業務のうち、委託募集の特例の詳細についてはどのように考えるのか。</a:t>
                      </a:r>
                    </a:p>
                    <a:p>
                      <a:pPr marL="449263" marR="0" lvl="0" indent="-449263"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t>　　②　社員間の従業員の人事交流・労働移動に関して具体的に実施可能な業務は何か。また、人事交流の調整にあたり、労働法上留意すべき点は何か。</a:t>
                      </a:r>
                    </a:p>
                    <a:p>
                      <a:pPr marL="449263" marR="0" lvl="0" indent="-449263"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t>　　③　技能実習制度における監理団体等、外国人材に関する業務は人材確保等業務として実施可能なのか。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smtClean="0">
                          <a:ln>
                            <a:noFill/>
                          </a:ln>
                          <a:solidFill>
                            <a:schemeClr val="tx1"/>
                          </a:solidFill>
                          <a:effectLst/>
                          <a:uLnTx/>
                          <a:uFillTx/>
                          <a:latin typeface="+mn-ea"/>
                          <a:ea typeface="+mn-ea"/>
                          <a:cs typeface="+mn-cs"/>
                        </a:rPr>
                        <a:t>②について</a:t>
                      </a:r>
                      <a:endParaRPr kumimoji="1" lang="en-US" altLang="ja-JP" sz="1400" b="1" i="0" u="sng"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前述のとおり、人材確保等業務には、社会福祉連携推進法人が社員間の人事交流を支援することも含まれるが、人事交流を支援するにあたっては、労働法に抵触しない方法で行うことが必要となる。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社会福祉連携推進法人が職業紹介や労働者派遣を行う場合は、別途各法令の要件を満たしたうえで、適正な手続により許可を取る必要がある。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a:t>
                      </a:r>
                      <a:r>
                        <a:rPr kumimoji="1" lang="en-US" altLang="ja-JP" sz="1300" b="0"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rPr>
                        <a:t>※</a:t>
                      </a:r>
                      <a:r>
                        <a:rPr kumimoji="1" lang="ja-JP" altLang="en-US" sz="1300" b="0"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rPr>
                        <a:t>　例えば、以下について留意が必要。</a:t>
                      </a:r>
                      <a:endParaRPr kumimoji="1" lang="en-US" altLang="ja-JP" sz="1300" b="0"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rPr>
                        <a:t>　・　社員Ａで働いている従業員がＡから退職し、社員Ｂに就職する場</a:t>
                      </a:r>
                      <a:endParaRPr kumimoji="1" lang="en-US" altLang="ja-JP" sz="1300" b="0"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rPr>
                        <a:t>　　合、社会福祉連携推進法人が求人及び求職の申込みを受け、当該従</a:t>
                      </a:r>
                      <a:endParaRPr kumimoji="1" lang="en-US" altLang="ja-JP" sz="1300" b="0"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rPr>
                        <a:t>　　業員と社員Ｂとの間における雇用関係の成立をあっせんすることは、</a:t>
                      </a:r>
                      <a:endParaRPr kumimoji="1" lang="en-US" altLang="ja-JP" sz="1300" b="0"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rPr>
                        <a:t>　　職業安定法の職業紹介に該当すること</a:t>
                      </a:r>
                      <a:endParaRPr kumimoji="1" lang="en-US" altLang="ja-JP" sz="1300" b="0"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rPr>
                        <a:t>　・　社会福祉連携推進法人と従業員が雇用契約を締結し、当該従業員</a:t>
                      </a:r>
                      <a:endParaRPr kumimoji="1" lang="en-US" altLang="ja-JP" sz="1300" b="0"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rPr>
                        <a:t>　　を社員の指揮命令において社員の下で労働に従事させることは、労</a:t>
                      </a:r>
                      <a:endParaRPr kumimoji="1" lang="en-US" altLang="ja-JP" sz="1300" b="0"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rPr>
                        <a:t>　　働者派遣法の労働者派遣事業に該当すること</a:t>
                      </a:r>
                      <a:endParaRPr kumimoji="1" lang="en-US" altLang="ja-JP" sz="1300" b="0"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1" i="0" u="sng"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smtClean="0">
                          <a:ln>
                            <a:noFill/>
                          </a:ln>
                          <a:solidFill>
                            <a:schemeClr val="tx1"/>
                          </a:solidFill>
                          <a:effectLst/>
                          <a:uLnTx/>
                          <a:uFillTx/>
                          <a:latin typeface="+mn-ea"/>
                          <a:ea typeface="+mn-ea"/>
                          <a:cs typeface="+mn-cs"/>
                        </a:rPr>
                        <a:t>③について</a:t>
                      </a:r>
                      <a:endParaRPr kumimoji="1" lang="en-US" altLang="ja-JP" sz="1400" b="0" i="0" u="none" strike="dblStrike" kern="1200" cap="none" spc="0" normalizeH="0" baseline="0" noProof="0" dirty="0" smtClean="0">
                        <a:ln>
                          <a:noFill/>
                        </a:ln>
                        <a:solidFill>
                          <a:srgbClr val="FF0000"/>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技能実習の監理団体について</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員は当該法人の経営（事業の遂行）の一環として介護職種に係る技能実習を実施するものであり、当該技能実習を適切に実施するために社会福祉連携推進法人が監理団体となって実習監理を行うことは、社員の経営ノウハウに関する支援であると言えることから、社会福祉連携推進法人が監理団体として監理事業を行うことは、</a:t>
                      </a:r>
                      <a:r>
                        <a:rPr kumimoji="1" lang="zh-TW" altLang="en-US" sz="1400" b="0" i="0" u="none" strike="noStrike" kern="1200" cap="none" spc="0" normalizeH="0" baseline="0" noProof="0" dirty="0" smtClean="0">
                          <a:ln>
                            <a:noFill/>
                          </a:ln>
                          <a:solidFill>
                            <a:schemeClr val="tx1"/>
                          </a:solidFill>
                          <a:effectLst/>
                          <a:uLnTx/>
                          <a:uFillTx/>
                          <a:latin typeface="+mn-ea"/>
                          <a:ea typeface="+mn-ea"/>
                          <a:cs typeface="+mn-cs"/>
                        </a:rPr>
                        <a:t>人材確保等業務</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ではなく法第</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125</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条第３号の経営支援業務に含まれる。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00049"/>
                  </a:ext>
                </a:extLst>
              </a:tr>
            </a:tbl>
          </a:graphicData>
        </a:graphic>
      </p:graphicFrame>
      <p:sp>
        <p:nvSpPr>
          <p:cNvPr id="5" name="スライド番号プレースホルダー 2"/>
          <p:cNvSpPr>
            <a:spLocks noGrp="1"/>
          </p:cNvSpPr>
          <p:nvPr>
            <p:ph type="sldNum" sz="quarter" idx="12"/>
          </p:nvPr>
        </p:nvSpPr>
        <p:spPr>
          <a:xfrm>
            <a:off x="8748464" y="6569536"/>
            <a:ext cx="337768"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717126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030771099"/>
              </p:ext>
            </p:extLst>
          </p:nvPr>
        </p:nvGraphicFramePr>
        <p:xfrm>
          <a:off x="107504" y="453424"/>
          <a:ext cx="8928992" cy="4270245"/>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11347">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3958898">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（論点）社員が経営する社会福祉事業の従事者の確保のための支援及びその資質の向上を図るための研修（人材確保等業務）について、</a:t>
                      </a:r>
                    </a:p>
                    <a:p>
                      <a:pPr marL="449263" marR="0" lvl="0" indent="-449263"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①　人材確保等業務のうち、委託募集の特例の詳細についてはどのように考えるのか。</a:t>
                      </a:r>
                    </a:p>
                    <a:p>
                      <a:pPr marL="449263" marR="0" lvl="0" indent="-449263"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②　社員間の従業員の人事交流・労働移動に関して具体的に実施可能な業務は何か。また、人事交流の調整にあたり、労働法上留意すべき点は何か。</a:t>
                      </a:r>
                    </a:p>
                    <a:p>
                      <a:pPr marL="449263" marR="0" lvl="0" indent="-449263"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③　技能実習制度における監理団体等、外国人材に関する業務は人材確保等業務として実施可能なのか。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その他外国人材の受け入れ支援について</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員が技能実習生以外の外国人材を受け入れるにあたり、社会福祉連携推進法人が社員を支援することは、社会福祉事業の従事者の確保にあたることから、社会福祉連携推進法人は、別途各法令の要件を満たした場合、人材確保等業務として行うことができることとする。</a:t>
                      </a: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以上を踏まえ、</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社員合同での採用募集</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出向等社員間の人事交流の調整</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賃金テーブルや初任給等の社員間の共通化に向けた調整</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社員の施設における職場体験、現場実習等の調整</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社員合同での研修の実施</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社員の施設における外国人材の受け入れ支援</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等を人材確保等業務の例示とする。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449263" marR="0" lvl="0" indent="-4492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a:t>
                      </a:r>
                      <a:r>
                        <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介護職種に係る技能実習の監理団体については、経営支援業務とし　　　　　　</a:t>
                      </a:r>
                      <a:r>
                        <a:rPr kumimoji="1" lang="ja-JP" altLang="en-US" sz="1300" b="0" i="0" u="none" strike="noStrike" kern="1200" cap="none" spc="0" normalizeH="0" baseline="0" noProof="0" dirty="0" err="1"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て</a:t>
                      </a: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行う。</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00049"/>
                  </a:ext>
                </a:extLst>
              </a:tr>
            </a:tbl>
          </a:graphicData>
        </a:graphic>
      </p:graphicFrame>
      <p:sp>
        <p:nvSpPr>
          <p:cNvPr id="5" name="スライド番号プレースホルダー 2"/>
          <p:cNvSpPr>
            <a:spLocks noGrp="1"/>
          </p:cNvSpPr>
          <p:nvPr>
            <p:ph type="sldNum" sz="quarter" idx="12"/>
          </p:nvPr>
        </p:nvSpPr>
        <p:spPr>
          <a:xfrm>
            <a:off x="8748464" y="6569536"/>
            <a:ext cx="337768"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93574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カギ線コネクタ 47"/>
          <p:cNvCxnSpPr>
            <a:endCxn id="69" idx="3"/>
          </p:cNvCxnSpPr>
          <p:nvPr/>
        </p:nvCxnSpPr>
        <p:spPr>
          <a:xfrm rot="10800000">
            <a:off x="6959860" y="4541988"/>
            <a:ext cx="1545840" cy="1001548"/>
          </a:xfrm>
          <a:prstGeom prst="bentConnector3">
            <a:avLst>
              <a:gd name="adj1" fmla="val -972"/>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角丸四角形 34"/>
          <p:cNvSpPr/>
          <p:nvPr/>
        </p:nvSpPr>
        <p:spPr>
          <a:xfrm>
            <a:off x="417692" y="5513842"/>
            <a:ext cx="8429392" cy="647483"/>
          </a:xfrm>
          <a:prstGeom prst="roundRect">
            <a:avLst>
              <a:gd name="adj" fmla="val 25348"/>
            </a:avLst>
          </a:prstGeom>
          <a:solidFill>
            <a:srgbClr val="E3EBF5"/>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endParaRPr lang="en-US" altLang="ja-JP" sz="923" dirty="0">
              <a:solidFill>
                <a:schemeClr val="tx1"/>
              </a:solidFill>
              <a:latin typeface="Meiryo UI" panose="020B0604030504040204" pitchFamily="50" charset="-128"/>
              <a:ea typeface="Meiryo UI" panose="020B0604030504040204" pitchFamily="50" charset="-128"/>
            </a:endParaRPr>
          </a:p>
          <a:p>
            <a:endParaRPr lang="en-US" altLang="ja-JP" sz="923" dirty="0">
              <a:solidFill>
                <a:schemeClr val="tx1"/>
              </a:solidFill>
              <a:latin typeface="Meiryo UI" panose="020B0604030504040204" pitchFamily="50" charset="-128"/>
              <a:ea typeface="Meiryo UI" panose="020B0604030504040204" pitchFamily="50" charset="-128"/>
            </a:endParaRPr>
          </a:p>
        </p:txBody>
      </p:sp>
      <p:sp>
        <p:nvSpPr>
          <p:cNvPr id="81" name="楕円 80"/>
          <p:cNvSpPr/>
          <p:nvPr/>
        </p:nvSpPr>
        <p:spPr>
          <a:xfrm>
            <a:off x="1295993" y="4532240"/>
            <a:ext cx="6552014" cy="777773"/>
          </a:xfrm>
          <a:prstGeom prst="ellipse">
            <a:avLst/>
          </a:prstGeom>
          <a:solidFill>
            <a:srgbClr val="FFE7E7"/>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tIns="132923" rtlCol="0" anchor="ctr"/>
          <a:lstStyle/>
          <a:p>
            <a:pPr algn="ct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合同の職員研修の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賃金テーブル等の共通化に向けた調整</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3801354" y="5661248"/>
            <a:ext cx="1541293" cy="369436"/>
          </a:xfrm>
          <a:prstGeom prst="rect">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algn="ctr" defTabSz="889345">
              <a:defRPr/>
            </a:pPr>
            <a:r>
              <a:rPr lang="ja-JP" altLang="en-US" sz="1108"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養護老人</a:t>
            </a:r>
            <a:r>
              <a:rPr lang="ja-JP" altLang="en-US" sz="1108"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ホームＢ</a:t>
            </a:r>
            <a:endPar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7185014" y="5661248"/>
            <a:ext cx="1541293" cy="369436"/>
          </a:xfrm>
          <a:prstGeom prst="rect">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algn="ctr" defTabSz="889345">
              <a:defRPr/>
            </a:pPr>
            <a:r>
              <a:rPr lang="ja-JP" altLang="en-US" sz="1108"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養護老人</a:t>
            </a:r>
            <a:r>
              <a:rPr lang="ja-JP" altLang="en-US" sz="1108"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ホームＣ</a:t>
            </a:r>
            <a:endPar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正方形/長方形 68"/>
          <p:cNvSpPr/>
          <p:nvPr/>
        </p:nvSpPr>
        <p:spPr>
          <a:xfrm>
            <a:off x="2184140" y="4365104"/>
            <a:ext cx="4775720" cy="353767"/>
          </a:xfrm>
          <a:prstGeom prst="rect">
            <a:avLst/>
          </a:prstGeom>
          <a:solidFill>
            <a:schemeClr val="accent1"/>
          </a:solidFill>
          <a:ln w="25400">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algn="ctr" defTabSz="889345">
              <a:defRPr/>
            </a:pPr>
            <a:r>
              <a:rPr lang="ja-JP" altLang="en-US" sz="1662"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社会福祉連携推進法人</a:t>
            </a:r>
            <a:endParaRPr lang="en-US" altLang="ja-JP" sz="1662"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右矢印 78"/>
          <p:cNvSpPr/>
          <p:nvPr/>
        </p:nvSpPr>
        <p:spPr>
          <a:xfrm rot="16200000">
            <a:off x="4143592" y="2239180"/>
            <a:ext cx="606711" cy="3645134"/>
          </a:xfrm>
          <a:custGeom>
            <a:avLst/>
            <a:gdLst>
              <a:gd name="connsiteX0" fmla="*/ 0 w 617931"/>
              <a:gd name="connsiteY0" fmla="*/ 315945 h 1939863"/>
              <a:gd name="connsiteX1" fmla="*/ 353537 w 617931"/>
              <a:gd name="connsiteY1" fmla="*/ 315945 h 1939863"/>
              <a:gd name="connsiteX2" fmla="*/ 353537 w 617931"/>
              <a:gd name="connsiteY2" fmla="*/ 0 h 1939863"/>
              <a:gd name="connsiteX3" fmla="*/ 617931 w 617931"/>
              <a:gd name="connsiteY3" fmla="*/ 969932 h 1939863"/>
              <a:gd name="connsiteX4" fmla="*/ 353537 w 617931"/>
              <a:gd name="connsiteY4" fmla="*/ 1939863 h 1939863"/>
              <a:gd name="connsiteX5" fmla="*/ 353537 w 617931"/>
              <a:gd name="connsiteY5" fmla="*/ 1623918 h 1939863"/>
              <a:gd name="connsiteX6" fmla="*/ 0 w 617931"/>
              <a:gd name="connsiteY6" fmla="*/ 1623918 h 1939863"/>
              <a:gd name="connsiteX7" fmla="*/ 0 w 617931"/>
              <a:gd name="connsiteY7" fmla="*/ 315945 h 1939863"/>
              <a:gd name="connsiteX0" fmla="*/ 0 w 617931"/>
              <a:gd name="connsiteY0" fmla="*/ 263191 h 1939863"/>
              <a:gd name="connsiteX1" fmla="*/ 353537 w 617931"/>
              <a:gd name="connsiteY1" fmla="*/ 315945 h 1939863"/>
              <a:gd name="connsiteX2" fmla="*/ 353537 w 617931"/>
              <a:gd name="connsiteY2" fmla="*/ 0 h 1939863"/>
              <a:gd name="connsiteX3" fmla="*/ 617931 w 617931"/>
              <a:gd name="connsiteY3" fmla="*/ 969932 h 1939863"/>
              <a:gd name="connsiteX4" fmla="*/ 353537 w 617931"/>
              <a:gd name="connsiteY4" fmla="*/ 1939863 h 1939863"/>
              <a:gd name="connsiteX5" fmla="*/ 353537 w 617931"/>
              <a:gd name="connsiteY5" fmla="*/ 1623918 h 1939863"/>
              <a:gd name="connsiteX6" fmla="*/ 0 w 617931"/>
              <a:gd name="connsiteY6" fmla="*/ 1623918 h 1939863"/>
              <a:gd name="connsiteX7" fmla="*/ 0 w 617931"/>
              <a:gd name="connsiteY7" fmla="*/ 263191 h 1939863"/>
              <a:gd name="connsiteX0" fmla="*/ 0 w 617931"/>
              <a:gd name="connsiteY0" fmla="*/ 263191 h 1939863"/>
              <a:gd name="connsiteX1" fmla="*/ 353537 w 617931"/>
              <a:gd name="connsiteY1" fmla="*/ 315945 h 1939863"/>
              <a:gd name="connsiteX2" fmla="*/ 353537 w 617931"/>
              <a:gd name="connsiteY2" fmla="*/ 0 h 1939863"/>
              <a:gd name="connsiteX3" fmla="*/ 617931 w 617931"/>
              <a:gd name="connsiteY3" fmla="*/ 969932 h 1939863"/>
              <a:gd name="connsiteX4" fmla="*/ 353537 w 617931"/>
              <a:gd name="connsiteY4" fmla="*/ 1939863 h 1939863"/>
              <a:gd name="connsiteX5" fmla="*/ 353537 w 617931"/>
              <a:gd name="connsiteY5" fmla="*/ 1623918 h 1939863"/>
              <a:gd name="connsiteX6" fmla="*/ 0 w 617931"/>
              <a:gd name="connsiteY6" fmla="*/ 1703049 h 1939863"/>
              <a:gd name="connsiteX7" fmla="*/ 0 w 617931"/>
              <a:gd name="connsiteY7" fmla="*/ 263191 h 1939863"/>
              <a:gd name="connsiteX0" fmla="*/ 0 w 617931"/>
              <a:gd name="connsiteY0" fmla="*/ 263191 h 1939863"/>
              <a:gd name="connsiteX1" fmla="*/ 353537 w 617931"/>
              <a:gd name="connsiteY1" fmla="*/ 315945 h 1939863"/>
              <a:gd name="connsiteX2" fmla="*/ 353537 w 617931"/>
              <a:gd name="connsiteY2" fmla="*/ 0 h 1939863"/>
              <a:gd name="connsiteX3" fmla="*/ 617931 w 617931"/>
              <a:gd name="connsiteY3" fmla="*/ 969932 h 1939863"/>
              <a:gd name="connsiteX4" fmla="*/ 353537 w 617931"/>
              <a:gd name="connsiteY4" fmla="*/ 1939863 h 1939863"/>
              <a:gd name="connsiteX5" fmla="*/ 353537 w 617931"/>
              <a:gd name="connsiteY5" fmla="*/ 1623918 h 1939863"/>
              <a:gd name="connsiteX6" fmla="*/ 9527 w 617931"/>
              <a:gd name="connsiteY6" fmla="*/ 1703049 h 1939863"/>
              <a:gd name="connsiteX7" fmla="*/ 0 w 617931"/>
              <a:gd name="connsiteY7" fmla="*/ 263191 h 1939863"/>
              <a:gd name="connsiteX0" fmla="*/ 0 w 617931"/>
              <a:gd name="connsiteY0" fmla="*/ 263191 h 1939863"/>
              <a:gd name="connsiteX1" fmla="*/ 353537 w 617931"/>
              <a:gd name="connsiteY1" fmla="*/ 315945 h 1939863"/>
              <a:gd name="connsiteX2" fmla="*/ 353537 w 617931"/>
              <a:gd name="connsiteY2" fmla="*/ 0 h 1939863"/>
              <a:gd name="connsiteX3" fmla="*/ 617931 w 617931"/>
              <a:gd name="connsiteY3" fmla="*/ 969932 h 1939863"/>
              <a:gd name="connsiteX4" fmla="*/ 353537 w 617931"/>
              <a:gd name="connsiteY4" fmla="*/ 1939863 h 1939863"/>
              <a:gd name="connsiteX5" fmla="*/ 353537 w 617931"/>
              <a:gd name="connsiteY5" fmla="*/ 1623918 h 1939863"/>
              <a:gd name="connsiteX6" fmla="*/ 25851 w 617931"/>
              <a:gd name="connsiteY6" fmla="*/ 1703050 h 1939863"/>
              <a:gd name="connsiteX7" fmla="*/ 0 w 617931"/>
              <a:gd name="connsiteY7" fmla="*/ 263191 h 193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931" h="1939863">
                <a:moveTo>
                  <a:pt x="0" y="263191"/>
                </a:moveTo>
                <a:lnTo>
                  <a:pt x="353537" y="315945"/>
                </a:lnTo>
                <a:lnTo>
                  <a:pt x="353537" y="0"/>
                </a:lnTo>
                <a:lnTo>
                  <a:pt x="617931" y="969932"/>
                </a:lnTo>
                <a:lnTo>
                  <a:pt x="353537" y="1939863"/>
                </a:lnTo>
                <a:lnTo>
                  <a:pt x="353537" y="1623918"/>
                </a:lnTo>
                <a:lnTo>
                  <a:pt x="25851" y="1703050"/>
                </a:lnTo>
                <a:cubicBezTo>
                  <a:pt x="22675" y="1223097"/>
                  <a:pt x="3176" y="743144"/>
                  <a:pt x="0" y="263191"/>
                </a:cubicBezTo>
                <a:close/>
              </a:path>
            </a:pathLst>
          </a:custGeom>
          <a:solidFill>
            <a:srgbClr val="F8A084"/>
          </a:solidFill>
          <a:ln w="19050">
            <a:no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Meiryo UI" panose="020B0604030504040204" pitchFamily="50" charset="-128"/>
              <a:ea typeface="Meiryo UI" panose="020B0604030504040204" pitchFamily="50" charset="-128"/>
            </a:endParaRPr>
          </a:p>
        </p:txBody>
      </p:sp>
      <p:sp>
        <p:nvSpPr>
          <p:cNvPr id="78" name="正方形/長方形 77"/>
          <p:cNvSpPr/>
          <p:nvPr/>
        </p:nvSpPr>
        <p:spPr>
          <a:xfrm>
            <a:off x="3571493" y="4005064"/>
            <a:ext cx="1854423" cy="265065"/>
          </a:xfrm>
          <a:prstGeom prst="rect">
            <a:avLst/>
          </a:prstGeom>
          <a:no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t"/>
          <a:lstStyle/>
          <a:p>
            <a:pPr algn="ct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社員</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の職員</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募集</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の調整</a:t>
            </a:r>
            <a:endParaRPr lang="en-US" altLang="ja-JP" sz="1600" b="1" dirty="0">
              <a:solidFill>
                <a:srgbClr val="FF7575"/>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530756" y="5661248"/>
            <a:ext cx="1541293" cy="369436"/>
          </a:xfrm>
          <a:prstGeom prst="rect">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algn="ctr" defTabSz="889345">
              <a:defRPr/>
            </a:pPr>
            <a:r>
              <a:rPr lang="ja-JP" altLang="en-US" sz="110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養護老人</a:t>
            </a:r>
            <a:r>
              <a:rPr lang="ja-JP" altLang="en-US" sz="110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ホームＡ</a:t>
            </a:r>
            <a:endParaRPr lang="en-US" altLang="ja-JP"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楕円 75"/>
          <p:cNvSpPr/>
          <p:nvPr/>
        </p:nvSpPr>
        <p:spPr>
          <a:xfrm>
            <a:off x="343815" y="2854561"/>
            <a:ext cx="2666166" cy="807118"/>
          </a:xfrm>
          <a:prstGeom prst="ellipse">
            <a:avLst/>
          </a:prstGeom>
          <a:solidFill>
            <a:srgbClr val="FBF0EF"/>
          </a:solidFill>
          <a:ln w="12700">
            <a:solidFill>
              <a:srgbClr val="BFA6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292" dirty="0" smtClean="0">
                <a:solidFill>
                  <a:prstClr val="black"/>
                </a:solidFill>
                <a:latin typeface="Meiryo UI" panose="020B0604030504040204" pitchFamily="50" charset="-128"/>
                <a:ea typeface="Meiryo UI" panose="020B0604030504040204" pitchFamily="50" charset="-128"/>
              </a:rPr>
              <a:t>大学等</a:t>
            </a:r>
            <a:r>
              <a:rPr lang="zh-TW" altLang="en-US" sz="1292" dirty="0" smtClean="0">
                <a:solidFill>
                  <a:prstClr val="black"/>
                </a:solidFill>
                <a:latin typeface="Meiryo UI" panose="020B0604030504040204" pitchFamily="50" charset="-128"/>
                <a:ea typeface="Meiryo UI" panose="020B0604030504040204" pitchFamily="50" charset="-128"/>
              </a:rPr>
              <a:t>福祉</a:t>
            </a:r>
            <a:r>
              <a:rPr lang="ja-JP" altLang="en-US" sz="1292" dirty="0">
                <a:solidFill>
                  <a:prstClr val="black"/>
                </a:solidFill>
                <a:latin typeface="Meiryo UI" panose="020B0604030504040204" pitchFamily="50" charset="-128"/>
                <a:ea typeface="Meiryo UI" panose="020B0604030504040204" pitchFamily="50" charset="-128"/>
              </a:rPr>
              <a:t>・介護人材</a:t>
            </a:r>
            <a:r>
              <a:rPr lang="zh-TW" altLang="en-US" sz="1292" dirty="0">
                <a:solidFill>
                  <a:prstClr val="black"/>
                </a:solidFill>
                <a:latin typeface="Meiryo UI" panose="020B0604030504040204" pitchFamily="50" charset="-128"/>
                <a:ea typeface="Meiryo UI" panose="020B0604030504040204" pitchFamily="50" charset="-128"/>
              </a:rPr>
              <a:t>養成施設</a:t>
            </a:r>
            <a:r>
              <a:rPr lang="ja-JP" altLang="en-US" sz="1292" dirty="0" err="1">
                <a:solidFill>
                  <a:prstClr val="black"/>
                </a:solidFill>
                <a:latin typeface="Meiryo UI" panose="020B0604030504040204" pitchFamily="50" charset="-128"/>
                <a:ea typeface="Meiryo UI" panose="020B0604030504040204" pitchFamily="50" charset="-128"/>
              </a:rPr>
              <a:t>への</a:t>
            </a:r>
            <a:r>
              <a:rPr lang="ja-JP" altLang="en-US" sz="1292" dirty="0">
                <a:solidFill>
                  <a:prstClr val="black"/>
                </a:solidFill>
                <a:latin typeface="Meiryo UI" panose="020B0604030504040204" pitchFamily="50" charset="-128"/>
                <a:ea typeface="Meiryo UI" panose="020B0604030504040204" pitchFamily="50" charset="-128"/>
              </a:rPr>
              <a:t>募集</a:t>
            </a:r>
            <a:r>
              <a:rPr lang="ja-JP" altLang="en-US" sz="1292" dirty="0" smtClean="0">
                <a:solidFill>
                  <a:prstClr val="black"/>
                </a:solidFill>
                <a:latin typeface="Meiryo UI" panose="020B0604030504040204" pitchFamily="50" charset="-128"/>
                <a:ea typeface="Meiryo UI" panose="020B0604030504040204" pitchFamily="50" charset="-128"/>
              </a:rPr>
              <a:t>活動</a:t>
            </a:r>
            <a:endParaRPr lang="en-US" altLang="ja-JP" sz="1292" dirty="0">
              <a:solidFill>
                <a:prstClr val="black"/>
              </a:solidFill>
              <a:latin typeface="Meiryo UI" panose="020B0604030504040204" pitchFamily="50" charset="-128"/>
              <a:ea typeface="Meiryo UI" panose="020B0604030504040204" pitchFamily="50" charset="-128"/>
            </a:endParaRPr>
          </a:p>
        </p:txBody>
      </p:sp>
      <p:sp>
        <p:nvSpPr>
          <p:cNvPr id="24" name="楕円 23"/>
          <p:cNvSpPr/>
          <p:nvPr/>
        </p:nvSpPr>
        <p:spPr>
          <a:xfrm>
            <a:off x="6134020" y="2870740"/>
            <a:ext cx="2666166" cy="807118"/>
          </a:xfrm>
          <a:prstGeom prst="ellipse">
            <a:avLst/>
          </a:prstGeom>
          <a:solidFill>
            <a:srgbClr val="FBF0EF"/>
          </a:solidFill>
          <a:ln w="12700">
            <a:solidFill>
              <a:srgbClr val="BFA6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292" dirty="0">
                <a:solidFill>
                  <a:prstClr val="black"/>
                </a:solidFill>
                <a:latin typeface="Meiryo UI" panose="020B0604030504040204" pitchFamily="50" charset="-128"/>
                <a:ea typeface="Meiryo UI" panose="020B0604030504040204" pitchFamily="50" charset="-128"/>
              </a:rPr>
              <a:t>求人募集広告・求人</a:t>
            </a:r>
            <a:endParaRPr lang="en-US" altLang="ja-JP" sz="1292" dirty="0">
              <a:solidFill>
                <a:prstClr val="black"/>
              </a:solidFill>
              <a:latin typeface="Meiryo UI" panose="020B0604030504040204" pitchFamily="50" charset="-128"/>
              <a:ea typeface="Meiryo UI" panose="020B0604030504040204" pitchFamily="50" charset="-128"/>
            </a:endParaRPr>
          </a:p>
          <a:p>
            <a:pPr algn="ctr">
              <a:defRPr/>
            </a:pPr>
            <a:r>
              <a:rPr lang="ja-JP" altLang="en-US" sz="1292" dirty="0">
                <a:solidFill>
                  <a:prstClr val="black"/>
                </a:solidFill>
                <a:latin typeface="Meiryo UI" panose="020B0604030504040204" pitchFamily="50" charset="-128"/>
                <a:ea typeface="Meiryo UI" panose="020B0604030504040204" pitchFamily="50" charset="-128"/>
              </a:rPr>
              <a:t>情報誌への</a:t>
            </a:r>
            <a:r>
              <a:rPr lang="ja-JP" altLang="en-US" sz="1292" dirty="0" smtClean="0">
                <a:solidFill>
                  <a:prstClr val="black"/>
                </a:solidFill>
                <a:latin typeface="Meiryo UI" panose="020B0604030504040204" pitchFamily="50" charset="-128"/>
                <a:ea typeface="Meiryo UI" panose="020B0604030504040204" pitchFamily="50" charset="-128"/>
              </a:rPr>
              <a:t>掲載</a:t>
            </a:r>
            <a:endParaRPr lang="en-US" altLang="ja-JP" sz="1292" dirty="0">
              <a:solidFill>
                <a:prstClr val="black"/>
              </a:solidFill>
              <a:latin typeface="Meiryo UI" panose="020B0604030504040204" pitchFamily="50" charset="-128"/>
              <a:ea typeface="Meiryo UI" panose="020B0604030504040204" pitchFamily="50" charset="-128"/>
            </a:endParaRPr>
          </a:p>
        </p:txBody>
      </p:sp>
      <p:sp>
        <p:nvSpPr>
          <p:cNvPr id="25" name="楕円 24"/>
          <p:cNvSpPr/>
          <p:nvPr/>
        </p:nvSpPr>
        <p:spPr>
          <a:xfrm>
            <a:off x="3221649" y="2857902"/>
            <a:ext cx="2666166" cy="807118"/>
          </a:xfrm>
          <a:prstGeom prst="ellipse">
            <a:avLst/>
          </a:prstGeom>
          <a:solidFill>
            <a:srgbClr val="FBF0EF"/>
          </a:solidFill>
          <a:ln w="12700">
            <a:solidFill>
              <a:srgbClr val="BFA6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292" dirty="0">
                <a:solidFill>
                  <a:prstClr val="black"/>
                </a:solidFill>
                <a:latin typeface="Meiryo UI" panose="020B0604030504040204" pitchFamily="50" charset="-128"/>
                <a:ea typeface="Meiryo UI" panose="020B0604030504040204" pitchFamily="50" charset="-128"/>
              </a:rPr>
              <a:t>合同説明会の</a:t>
            </a:r>
            <a:r>
              <a:rPr lang="ja-JP" altLang="en-US" sz="1292" dirty="0" smtClean="0">
                <a:solidFill>
                  <a:prstClr val="black"/>
                </a:solidFill>
                <a:latin typeface="Meiryo UI" panose="020B0604030504040204" pitchFamily="50" charset="-128"/>
                <a:ea typeface="Meiryo UI" panose="020B0604030504040204" pitchFamily="50" charset="-128"/>
              </a:rPr>
              <a:t>開催</a:t>
            </a:r>
            <a:endParaRPr lang="en-US" altLang="ja-JP" sz="1015" dirty="0">
              <a:solidFill>
                <a:prstClr val="black"/>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116999" y="476672"/>
            <a:ext cx="8899653" cy="1962442"/>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058" indent="-167058"/>
            <a:r>
              <a:rPr lang="ja-JP" altLang="en-US" sz="1292" dirty="0">
                <a:solidFill>
                  <a:schemeClr val="tx1"/>
                </a:solidFill>
                <a:latin typeface="+mn-ea"/>
              </a:rPr>
              <a:t>○　社会福祉連携推進法人が社会福祉連携推進業務として行う「社員が経営する社会福祉事業の従事者の確保のための支援及びその資質の向上を図るための研修」は、</a:t>
            </a:r>
            <a:endParaRPr lang="en-US" altLang="ja-JP" sz="1292" dirty="0">
              <a:solidFill>
                <a:schemeClr val="tx1"/>
              </a:solidFill>
              <a:latin typeface="+mn-ea"/>
            </a:endParaRPr>
          </a:p>
          <a:p>
            <a:pPr marL="167058" indent="-167058"/>
            <a:r>
              <a:rPr lang="ja-JP" altLang="en-US" sz="1292" b="1" dirty="0">
                <a:solidFill>
                  <a:srgbClr val="FF0000"/>
                </a:solidFill>
                <a:latin typeface="+mn-ea"/>
              </a:rPr>
              <a:t>　</a:t>
            </a:r>
            <a:r>
              <a:rPr lang="ja-JP" altLang="en-US" sz="1292" b="1" u="sng" dirty="0">
                <a:solidFill>
                  <a:srgbClr val="FF0000"/>
                </a:solidFill>
                <a:latin typeface="+mn-ea"/>
              </a:rPr>
              <a:t>・　社員合同での採用募集</a:t>
            </a:r>
          </a:p>
          <a:p>
            <a:pPr marL="167058" indent="-167058"/>
            <a:r>
              <a:rPr lang="ja-JP" altLang="en-US" sz="1292" b="1" dirty="0">
                <a:solidFill>
                  <a:srgbClr val="FF0000"/>
                </a:solidFill>
                <a:latin typeface="+mn-ea"/>
              </a:rPr>
              <a:t>　</a:t>
            </a:r>
            <a:r>
              <a:rPr lang="ja-JP" altLang="en-US" sz="1292" b="1" u="sng" dirty="0">
                <a:solidFill>
                  <a:srgbClr val="FF0000"/>
                </a:solidFill>
                <a:latin typeface="+mn-ea"/>
              </a:rPr>
              <a:t>・　出向等社員間の人事交流の調整</a:t>
            </a:r>
          </a:p>
          <a:p>
            <a:pPr marL="167058" indent="-167058"/>
            <a:r>
              <a:rPr lang="ja-JP" altLang="en-US" sz="1292" b="1" dirty="0">
                <a:solidFill>
                  <a:srgbClr val="FF0000"/>
                </a:solidFill>
                <a:latin typeface="+mn-ea"/>
              </a:rPr>
              <a:t>　</a:t>
            </a:r>
            <a:r>
              <a:rPr lang="ja-JP" altLang="en-US" sz="1292" b="1" u="sng" dirty="0">
                <a:solidFill>
                  <a:srgbClr val="FF0000"/>
                </a:solidFill>
                <a:latin typeface="+mn-ea"/>
              </a:rPr>
              <a:t>・　賃金テーブルや初任給等の社員間の共通化に向けた調整</a:t>
            </a:r>
          </a:p>
          <a:p>
            <a:pPr marL="167058" indent="-167058"/>
            <a:r>
              <a:rPr lang="ja-JP" altLang="en-US" sz="1292" b="1" dirty="0">
                <a:solidFill>
                  <a:srgbClr val="FF0000"/>
                </a:solidFill>
                <a:latin typeface="+mn-ea"/>
              </a:rPr>
              <a:t>　</a:t>
            </a:r>
            <a:r>
              <a:rPr lang="ja-JP" altLang="en-US" sz="1292" b="1" u="sng" dirty="0">
                <a:solidFill>
                  <a:srgbClr val="FF0000"/>
                </a:solidFill>
                <a:latin typeface="+mn-ea"/>
              </a:rPr>
              <a:t>・　社員の施設における職場体験、現場実習等の調整</a:t>
            </a:r>
          </a:p>
          <a:p>
            <a:pPr marL="167058" indent="-167058"/>
            <a:r>
              <a:rPr lang="ja-JP" altLang="en-US" sz="1292" b="1" dirty="0">
                <a:solidFill>
                  <a:srgbClr val="FF0000"/>
                </a:solidFill>
                <a:latin typeface="+mn-ea"/>
              </a:rPr>
              <a:t>　</a:t>
            </a:r>
            <a:r>
              <a:rPr lang="ja-JP" altLang="en-US" sz="1292" b="1" u="sng" dirty="0">
                <a:solidFill>
                  <a:srgbClr val="FF0000"/>
                </a:solidFill>
                <a:latin typeface="+mn-ea"/>
              </a:rPr>
              <a:t>・　社員合同での研修の実施</a:t>
            </a:r>
          </a:p>
          <a:p>
            <a:pPr marL="167058" indent="-167058"/>
            <a:r>
              <a:rPr lang="ja-JP" altLang="en-US" sz="1292" b="1" dirty="0">
                <a:solidFill>
                  <a:srgbClr val="FF0000"/>
                </a:solidFill>
                <a:latin typeface="+mn-ea"/>
              </a:rPr>
              <a:t>　</a:t>
            </a:r>
            <a:r>
              <a:rPr lang="ja-JP" altLang="en-US" sz="1292" b="1" u="sng" dirty="0">
                <a:solidFill>
                  <a:srgbClr val="FF0000"/>
                </a:solidFill>
                <a:latin typeface="+mn-ea"/>
              </a:rPr>
              <a:t>・　社員の施設における外国人材の受け入れ</a:t>
            </a:r>
            <a:r>
              <a:rPr lang="ja-JP" altLang="en-US" sz="1292" b="1" u="sng" dirty="0" smtClean="0">
                <a:solidFill>
                  <a:srgbClr val="FF0000"/>
                </a:solidFill>
                <a:latin typeface="+mn-ea"/>
              </a:rPr>
              <a:t>支援</a:t>
            </a:r>
            <a:endParaRPr lang="en-US" altLang="ja-JP" sz="1050" b="1" u="sng" dirty="0" smtClean="0">
              <a:solidFill>
                <a:srgbClr val="FF0000"/>
              </a:solidFill>
              <a:latin typeface="+mn-ea"/>
            </a:endParaRPr>
          </a:p>
          <a:p>
            <a:pPr marL="167058" indent="-167058"/>
            <a:r>
              <a:rPr lang="ja-JP" altLang="en-US" sz="1292" dirty="0">
                <a:solidFill>
                  <a:schemeClr val="tx1"/>
                </a:solidFill>
                <a:latin typeface="+mn-ea"/>
              </a:rPr>
              <a:t>　等</a:t>
            </a:r>
            <a:r>
              <a:rPr lang="ja-JP" altLang="en-US" sz="1292" dirty="0" smtClean="0">
                <a:solidFill>
                  <a:schemeClr val="tx1"/>
                </a:solidFill>
                <a:latin typeface="+mn-ea"/>
              </a:rPr>
              <a:t>の業務</a:t>
            </a:r>
            <a:r>
              <a:rPr lang="ja-JP" altLang="en-US" sz="800" dirty="0" smtClean="0">
                <a:solidFill>
                  <a:schemeClr val="tx1"/>
                </a:solidFill>
                <a:latin typeface="+mn-ea"/>
              </a:rPr>
              <a:t>（</a:t>
            </a:r>
            <a:r>
              <a:rPr lang="en-US" altLang="ja-JP" sz="800" dirty="0" smtClean="0">
                <a:solidFill>
                  <a:schemeClr val="tx1"/>
                </a:solidFill>
                <a:latin typeface="+mn-ea"/>
              </a:rPr>
              <a:t>※</a:t>
            </a:r>
            <a:r>
              <a:rPr lang="ja-JP" altLang="en-US" sz="800" dirty="0" smtClean="0">
                <a:solidFill>
                  <a:schemeClr val="tx1"/>
                </a:solidFill>
                <a:latin typeface="+mn-ea"/>
              </a:rPr>
              <a:t>）</a:t>
            </a:r>
            <a:r>
              <a:rPr lang="ja-JP" altLang="en-US" sz="1292" dirty="0" smtClean="0">
                <a:solidFill>
                  <a:schemeClr val="tx1"/>
                </a:solidFill>
                <a:latin typeface="+mn-ea"/>
              </a:rPr>
              <a:t>が</a:t>
            </a:r>
            <a:r>
              <a:rPr lang="ja-JP" altLang="en-US" sz="1292" dirty="0">
                <a:solidFill>
                  <a:schemeClr val="tx1"/>
                </a:solidFill>
                <a:latin typeface="+mn-ea"/>
              </a:rPr>
              <a:t>該当する。</a:t>
            </a:r>
          </a:p>
        </p:txBody>
      </p:sp>
      <p:sp>
        <p:nvSpPr>
          <p:cNvPr id="4" name="スライド番号プレースホルダー 3"/>
          <p:cNvSpPr>
            <a:spLocks noGrp="1"/>
          </p:cNvSpPr>
          <p:nvPr>
            <p:ph type="sldNum" sz="quarter" idx="12"/>
          </p:nvPr>
        </p:nvSpPr>
        <p:spPr>
          <a:xfrm>
            <a:off x="7035564" y="6578246"/>
            <a:ext cx="2133600" cy="337038"/>
          </a:xfrm>
        </p:spPr>
        <p:txBody>
          <a:bodyPr/>
          <a:lstStyle/>
          <a:p>
            <a:pPr>
              <a:defRPr/>
            </a:pPr>
            <a:fld id="{357A5D26-256F-476A-8934-57558E71681E}" type="slidenum">
              <a:rPr lang="ja-JP" altLang="en-US" b="1" smtClean="0">
                <a:solidFill>
                  <a:schemeClr val="tx1"/>
                </a:solidFill>
                <a:latin typeface="Meiryo UI" panose="020B0604030504040204" pitchFamily="50" charset="-128"/>
                <a:ea typeface="Meiryo UI" panose="020B0604030504040204" pitchFamily="50" charset="-128"/>
              </a:rPr>
              <a:pPr>
                <a:defRPr/>
              </a:pPr>
              <a:t>36</a:t>
            </a:fld>
            <a:endParaRPr lang="ja-JP" altLang="en-US" b="1" dirty="0">
              <a:solidFill>
                <a:schemeClr val="tx1"/>
              </a:solidFill>
              <a:latin typeface="Meiryo UI" panose="020B0604030504040204" pitchFamily="50" charset="-128"/>
              <a:ea typeface="Meiryo UI" panose="020B0604030504040204" pitchFamily="50" charset="-128"/>
            </a:endParaRPr>
          </a:p>
        </p:txBody>
      </p:sp>
      <p:sp>
        <p:nvSpPr>
          <p:cNvPr id="20" name="フレーム 19"/>
          <p:cNvSpPr/>
          <p:nvPr/>
        </p:nvSpPr>
        <p:spPr>
          <a:xfrm>
            <a:off x="89731" y="6275062"/>
            <a:ext cx="8964538" cy="394298"/>
          </a:xfrm>
          <a:prstGeom prst="frame">
            <a:avLst/>
          </a:prstGeom>
          <a:solidFill>
            <a:schemeClr val="tx2">
              <a:lumMod val="60000"/>
              <a:lumOff val="40000"/>
            </a:schemeClr>
          </a:solidFill>
          <a:ln>
            <a:solidFill>
              <a:schemeClr val="tx2">
                <a:lumMod val="60000"/>
                <a:lumOff val="40000"/>
              </a:schemeClr>
            </a:solidFill>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292" dirty="0">
                <a:solidFill>
                  <a:srgbClr val="0070C0"/>
                </a:solidFill>
                <a:latin typeface="HGS創英角ﾎﾟｯﾌﾟ体" panose="040B0A00000000000000" pitchFamily="50" charset="-128"/>
                <a:ea typeface="HGS創英角ﾎﾟｯﾌﾟ体" panose="040B0A00000000000000" pitchFamily="50" charset="-128"/>
              </a:rPr>
              <a:t>学生等求職者への訴求力の向上、福祉・介護人材の資質向上、採用・研修コストの縮減が期待</a:t>
            </a:r>
          </a:p>
        </p:txBody>
      </p:sp>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721" y="3360128"/>
            <a:ext cx="815666" cy="513833"/>
          </a:xfrm>
          <a:prstGeom prst="rect">
            <a:avLst/>
          </a:prstGeom>
        </p:spPr>
      </p:pic>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1908" y="3300101"/>
            <a:ext cx="735214" cy="618498"/>
          </a:xfrm>
          <a:prstGeom prst="rect">
            <a:avLst/>
          </a:prstGeom>
        </p:spPr>
      </p:pic>
      <p:sp>
        <p:nvSpPr>
          <p:cNvPr id="27" name="楕円 26"/>
          <p:cNvSpPr/>
          <p:nvPr/>
        </p:nvSpPr>
        <p:spPr>
          <a:xfrm>
            <a:off x="343814" y="2852936"/>
            <a:ext cx="398769" cy="398769"/>
          </a:xfrm>
          <a:prstGeom prst="ellipse">
            <a:avLst/>
          </a:prstGeom>
          <a:solidFill>
            <a:srgbClr val="BFA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bg1"/>
                </a:solidFill>
                <a:latin typeface="Meiryo UI" panose="020B0604030504040204" pitchFamily="50" charset="-128"/>
                <a:ea typeface="Meiryo UI" panose="020B0604030504040204" pitchFamily="50" charset="-128"/>
              </a:rPr>
              <a:t>１</a:t>
            </a:r>
          </a:p>
        </p:txBody>
      </p:sp>
      <p:sp>
        <p:nvSpPr>
          <p:cNvPr id="28" name="楕円 27"/>
          <p:cNvSpPr/>
          <p:nvPr/>
        </p:nvSpPr>
        <p:spPr>
          <a:xfrm>
            <a:off x="3282495" y="2869317"/>
            <a:ext cx="398769" cy="398769"/>
          </a:xfrm>
          <a:prstGeom prst="ellipse">
            <a:avLst/>
          </a:prstGeom>
          <a:solidFill>
            <a:srgbClr val="BFA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bg1"/>
                </a:solidFill>
                <a:latin typeface="Meiryo UI" panose="020B0604030504040204" pitchFamily="50" charset="-128"/>
                <a:ea typeface="Meiryo UI" panose="020B0604030504040204" pitchFamily="50" charset="-128"/>
              </a:rPr>
              <a:t>２</a:t>
            </a:r>
          </a:p>
        </p:txBody>
      </p:sp>
      <p:sp>
        <p:nvSpPr>
          <p:cNvPr id="29" name="楕円 28"/>
          <p:cNvSpPr/>
          <p:nvPr/>
        </p:nvSpPr>
        <p:spPr>
          <a:xfrm>
            <a:off x="6242435" y="2889149"/>
            <a:ext cx="398769" cy="398769"/>
          </a:xfrm>
          <a:prstGeom prst="ellipse">
            <a:avLst/>
          </a:prstGeom>
          <a:solidFill>
            <a:srgbClr val="BFA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bg1"/>
                </a:solidFill>
                <a:latin typeface="Meiryo UI" panose="020B0604030504040204" pitchFamily="50" charset="-128"/>
                <a:ea typeface="Meiryo UI" panose="020B0604030504040204" pitchFamily="50" charset="-128"/>
              </a:rPr>
              <a:t>３</a:t>
            </a:r>
          </a:p>
        </p:txBody>
      </p:sp>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2729" y="3239452"/>
            <a:ext cx="729454" cy="792884"/>
          </a:xfrm>
          <a:prstGeom prst="rect">
            <a:avLst/>
          </a:prstGeom>
        </p:spPr>
      </p:pic>
      <p:pic>
        <p:nvPicPr>
          <p:cNvPr id="34" name="図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8" y="4797281"/>
            <a:ext cx="677575" cy="725649"/>
          </a:xfrm>
          <a:prstGeom prst="rect">
            <a:avLst/>
          </a:prstGeom>
        </p:spPr>
      </p:pic>
      <p:sp>
        <p:nvSpPr>
          <p:cNvPr id="36" name="テキスト ボックス 35"/>
          <p:cNvSpPr txBox="1"/>
          <p:nvPr/>
        </p:nvSpPr>
        <p:spPr>
          <a:xfrm>
            <a:off x="316318" y="5262199"/>
            <a:ext cx="830862" cy="262829"/>
          </a:xfrm>
          <a:prstGeom prst="rect">
            <a:avLst/>
          </a:prstGeom>
          <a:noFill/>
        </p:spPr>
        <p:txBody>
          <a:bodyPr wrap="square" rtlCol="0">
            <a:spAutoFit/>
          </a:bodyPr>
          <a:lstStyle/>
          <a:p>
            <a:r>
              <a:rPr lang="ja-JP" altLang="en-US" sz="1108" dirty="0">
                <a:solidFill>
                  <a:prstClr val="black"/>
                </a:solidFill>
                <a:latin typeface="Meiryo UI" panose="020B0604030504040204" pitchFamily="50" charset="-128"/>
                <a:ea typeface="Meiryo UI" panose="020B0604030504040204" pitchFamily="50" charset="-128"/>
              </a:rPr>
              <a:t>（社員）</a:t>
            </a:r>
          </a:p>
        </p:txBody>
      </p:sp>
      <p:sp>
        <p:nvSpPr>
          <p:cNvPr id="30" name="正方形/長方形 29"/>
          <p:cNvSpPr/>
          <p:nvPr/>
        </p:nvSpPr>
        <p:spPr>
          <a:xfrm>
            <a:off x="4860032" y="2450400"/>
            <a:ext cx="4416594" cy="246221"/>
          </a:xfrm>
          <a:prstGeom prst="rect">
            <a:avLst/>
          </a:prstGeom>
        </p:spPr>
        <p:txBody>
          <a:bodyPr wrap="none">
            <a:spAutoFit/>
          </a:bodyPr>
          <a:lstStyle/>
          <a:p>
            <a:r>
              <a:rPr lang="en-US" altLang="ja-JP" sz="1000" dirty="0" smtClean="0">
                <a:latin typeface="+mn-ea"/>
              </a:rPr>
              <a:t>※</a:t>
            </a:r>
            <a:r>
              <a:rPr lang="ja-JP" altLang="en-US" sz="1000" dirty="0">
                <a:latin typeface="+mn-ea"/>
              </a:rPr>
              <a:t>介護職種に係る技能実習の監理団体に</a:t>
            </a:r>
            <a:r>
              <a:rPr lang="ja-JP" altLang="en-US" sz="1000" dirty="0" smtClean="0">
                <a:latin typeface="+mn-ea"/>
              </a:rPr>
              <a:t>ついては、経営支援業務として行う。</a:t>
            </a:r>
            <a:endParaRPr lang="ja-JP" altLang="en-US" sz="1000" dirty="0">
              <a:latin typeface="+mn-ea"/>
            </a:endParaRPr>
          </a:p>
        </p:txBody>
      </p:sp>
      <p:grpSp>
        <p:nvGrpSpPr>
          <p:cNvPr id="31" name="グループ化 30"/>
          <p:cNvGrpSpPr/>
          <p:nvPr/>
        </p:nvGrpSpPr>
        <p:grpSpPr>
          <a:xfrm>
            <a:off x="0" y="-27384"/>
            <a:ext cx="9144000" cy="366361"/>
            <a:chOff x="0" y="-27384"/>
            <a:chExt cx="9144000" cy="366361"/>
          </a:xfrm>
        </p:grpSpPr>
        <p:sp>
          <p:nvSpPr>
            <p:cNvPr id="32" name="正方形/長方形 31"/>
            <p:cNvSpPr/>
            <p:nvPr/>
          </p:nvSpPr>
          <p:spPr>
            <a:xfrm>
              <a:off x="12046" y="-27384"/>
              <a:ext cx="9112906" cy="349149"/>
            </a:xfrm>
            <a:prstGeom prst="rect">
              <a:avLst/>
            </a:prstGeom>
            <a:no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algn="ct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（参考）　</a:t>
              </a:r>
              <a:r>
                <a:rPr lang="zh-TW" altLang="en-US" sz="1662"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人材</a:t>
              </a:r>
              <a:r>
                <a:rPr lang="zh-TW" altLang="en-US" sz="1662"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確保等業務</a:t>
              </a: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のイメージ</a:t>
              </a:r>
              <a:endParaRPr lang="ja-JP" altLang="en-US" sz="1662"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37" name="正方形/長方形 36"/>
            <p:cNvSpPr/>
            <p:nvPr/>
          </p:nvSpPr>
          <p:spPr>
            <a:xfrm>
              <a:off x="0" y="293258"/>
              <a:ext cx="9144000" cy="45719"/>
            </a:xfrm>
            <a:prstGeom prst="rect">
              <a:avLst/>
            </a:prstGeom>
            <a:solidFill>
              <a:srgbClr val="0070C0"/>
            </a:solid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cxnSp>
        <p:nvCxnSpPr>
          <p:cNvPr id="7" name="直線矢印コネクタ 6"/>
          <p:cNvCxnSpPr>
            <a:stCxn id="81" idx="3"/>
            <a:endCxn id="80" idx="0"/>
          </p:cNvCxnSpPr>
          <p:nvPr/>
        </p:nvCxnSpPr>
        <p:spPr>
          <a:xfrm flipH="1">
            <a:off x="1301403" y="5196111"/>
            <a:ext cx="954110" cy="465137"/>
          </a:xfrm>
          <a:prstGeom prst="straightConnector1">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endCxn id="53" idx="0"/>
          </p:cNvCxnSpPr>
          <p:nvPr/>
        </p:nvCxnSpPr>
        <p:spPr>
          <a:xfrm>
            <a:off x="4572000" y="5267210"/>
            <a:ext cx="1" cy="394038"/>
          </a:xfrm>
          <a:prstGeom prst="straightConnector1">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81" idx="5"/>
            <a:endCxn id="54" idx="0"/>
          </p:cNvCxnSpPr>
          <p:nvPr/>
        </p:nvCxnSpPr>
        <p:spPr>
          <a:xfrm>
            <a:off x="6888487" y="5196111"/>
            <a:ext cx="1067174" cy="465137"/>
          </a:xfrm>
          <a:prstGeom prst="straightConnector1">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7257778" y="4236165"/>
            <a:ext cx="1395763" cy="241296"/>
          </a:xfrm>
          <a:prstGeom prst="rect">
            <a:avLst/>
          </a:prstGeom>
          <a:no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t"/>
          <a:lstStyle/>
          <a:p>
            <a:pPr algn="ctr">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募集</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の委託</a:t>
            </a:r>
            <a:endParaRPr lang="en-US" altLang="ja-JP" sz="1600" b="1" dirty="0">
              <a:solidFill>
                <a:srgbClr val="FF7575"/>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631991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706424657"/>
              </p:ext>
            </p:extLst>
          </p:nvPr>
        </p:nvGraphicFramePr>
        <p:xfrm>
          <a:off x="107504" y="548680"/>
          <a:ext cx="8928992" cy="6220504"/>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12712">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5907792">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（論点）社員が経営する社会福祉事業に必要な設備又は物資の供給（物資等供給業務）について、</a:t>
                      </a:r>
                    </a:p>
                    <a:p>
                      <a:pPr marL="361950" marR="0" lvl="0" indent="-36195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①　物資等供給業務として具体的に実施可能な取組は何か。</a:t>
                      </a:r>
                    </a:p>
                    <a:p>
                      <a:pPr marL="361950" marR="0" lvl="0" indent="-36195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②　社員の施設での給食の供給は実施可能か。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smtClean="0">
                          <a:ln>
                            <a:noFill/>
                          </a:ln>
                          <a:solidFill>
                            <a:prstClr val="black"/>
                          </a:solidFill>
                          <a:effectLst/>
                          <a:uLnTx/>
                          <a:uFillTx/>
                          <a:latin typeface="+mn-ea"/>
                          <a:ea typeface="+mn-ea"/>
                          <a:cs typeface="+mn-cs"/>
                        </a:rPr>
                        <a:t>①について</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物資等供給業務については、法第</a:t>
                      </a:r>
                      <a:r>
                        <a:rPr kumimoji="1" lang="en-US" altLang="ja-JP" sz="1400" b="0" i="0" u="none" strike="noStrike" kern="1200" cap="none" spc="0" normalizeH="0" baseline="0" noProof="0" dirty="0" smtClean="0">
                          <a:ln>
                            <a:noFill/>
                          </a:ln>
                          <a:solidFill>
                            <a:prstClr val="black"/>
                          </a:solidFill>
                          <a:effectLst/>
                          <a:uLnTx/>
                          <a:uFillTx/>
                          <a:latin typeface="+mn-ea"/>
                          <a:ea typeface="+mn-ea"/>
                          <a:cs typeface="+mn-cs"/>
                        </a:rPr>
                        <a:t>125</a:t>
                      </a: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条第６号の規定により、</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ア　社員が経営する社会福祉事業に必要な設備又は物資であること　   </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n-ea"/>
                          <a:ea typeface="+mn-ea"/>
                          <a:cs typeface="+mn-cs"/>
                        </a:rPr>
                        <a:t>  </a:t>
                      </a: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イ　当該設備又は物資を社会福祉連携推進法人が供給すること</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に該当している必要がある。</a:t>
                      </a: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当該設備又は物資を社会福祉連携推進法人が供給すること」については、社会福祉連携推進法人が一括調達して社員に供給することのほか、社会福祉連携推進法人が生産して社員に供給することを含むこととする。</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smtClean="0">
                          <a:ln>
                            <a:noFill/>
                          </a:ln>
                          <a:solidFill>
                            <a:schemeClr val="tx1"/>
                          </a:solidFill>
                          <a:effectLst/>
                          <a:uLnTx/>
                          <a:uFillTx/>
                          <a:latin typeface="+mn-ea"/>
                          <a:ea typeface="+mn-ea"/>
                          <a:cs typeface="+mn-cs"/>
                        </a:rPr>
                        <a:t>②について</a:t>
                      </a:r>
                      <a:endParaRPr kumimoji="1" lang="en-US" altLang="ja-JP" sz="1400" b="1" i="0" u="sng"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社員の施設で提供される給食の供給については、食品衛生法等関係法令を遵守したうえで、社員から社会福祉連携推進法人が委託を受けて、物資等供給業務の一環として行うことができることとする。</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その際、給食に必要な設備については、特定の社員の施設の厨房を活用するほか、社会福祉連携推進法人が必要な設備を持つことも認められることとする。</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以上を踏</a:t>
                      </a: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まえ</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　紙おむつやマスク、消毒液等の衛生用品の一括調達</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　介護ベッドや車いす、リフト等の介護機器の一括調達</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　介護記録の電子化等</a:t>
                      </a:r>
                      <a:r>
                        <a:rPr kumimoji="1" lang="en-US" altLang="ja-JP" sz="1400" b="0" i="0" u="none" strike="noStrike" kern="1200" cap="none" spc="0" normalizeH="0" baseline="0" noProof="0" dirty="0" smtClean="0">
                          <a:ln>
                            <a:noFill/>
                          </a:ln>
                          <a:solidFill>
                            <a:prstClr val="black"/>
                          </a:solidFill>
                          <a:effectLst/>
                          <a:uLnTx/>
                          <a:uFillTx/>
                          <a:latin typeface="+mn-ea"/>
                          <a:ea typeface="+mn-ea"/>
                          <a:cs typeface="+mn-cs"/>
                        </a:rPr>
                        <a:t>ICT</a:t>
                      </a: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を活用したシステムの一括調達</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　社員の施設で提供される給食の供給</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等を物資等供給業務の例示とする。</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527553"/>
                  </a:ext>
                </a:extLst>
              </a:tr>
            </a:tbl>
          </a:graphicData>
        </a:graphic>
      </p:graphicFrame>
      <p:sp>
        <p:nvSpPr>
          <p:cNvPr id="4" name="正方形/長方形 3"/>
          <p:cNvSpPr/>
          <p:nvPr/>
        </p:nvSpPr>
        <p:spPr>
          <a:xfrm>
            <a:off x="0" y="-27384"/>
            <a:ext cx="9144000" cy="360040"/>
          </a:xfrm>
          <a:prstGeom prst="rect">
            <a:avLst/>
          </a:prstGeom>
          <a:solidFill>
            <a:schemeClr val="tx2"/>
          </a:solid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662" b="0" i="0" u="none" strike="noStrike" kern="1200" cap="none" spc="0" normalizeH="0" baseline="0" noProof="0" dirty="0" smtClean="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２（６）　物資</a:t>
            </a:r>
            <a:r>
              <a:rPr kumimoji="1" lang="ja-JP" altLang="en-US" sz="1662"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等供給</a:t>
            </a:r>
            <a:r>
              <a:rPr kumimoji="1" lang="ja-JP" altLang="en-US" sz="1662" b="0" i="0" u="none" strike="noStrike" kern="1200" cap="none" spc="0" normalizeH="0" baseline="0" noProof="0" dirty="0" smtClean="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業務に関する論点整理</a:t>
            </a:r>
            <a:endParaRPr kumimoji="1" lang="ja-JP" altLang="en-US" sz="1662"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5" name="スライド番号プレースホルダー 2"/>
          <p:cNvSpPr>
            <a:spLocks noGrp="1"/>
          </p:cNvSpPr>
          <p:nvPr>
            <p:ph type="sldNum" sz="quarter" idx="12"/>
          </p:nvPr>
        </p:nvSpPr>
        <p:spPr>
          <a:xfrm>
            <a:off x="8748464" y="6525344"/>
            <a:ext cx="337768"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1111860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16999" y="445353"/>
            <a:ext cx="8899653" cy="1586249"/>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058" marR="0" lvl="0" indent="-167058"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n-ea"/>
                <a:cs typeface="+mn-cs"/>
              </a:rPr>
              <a:t>○　社会福祉連携推進法人が社会福祉連携推進業務として行う「社員が経営する社会福祉事業に必要な設備又は物資の供給」は、</a:t>
            </a:r>
            <a:endParaRPr kumimoji="1" lang="en-US" altLang="ja-JP" sz="1292" b="0" i="0" u="none" strike="noStrike" kern="1200" cap="none" spc="0" normalizeH="0" baseline="0" noProof="0" dirty="0">
              <a:ln>
                <a:noFill/>
              </a:ln>
              <a:solidFill>
                <a:prstClr val="black"/>
              </a:solidFill>
              <a:effectLst/>
              <a:uLnTx/>
              <a:uFillTx/>
              <a:latin typeface="+mn-ea"/>
              <a:cs typeface="+mn-cs"/>
            </a:endParaRPr>
          </a:p>
          <a:p>
            <a:pPr marL="167058" marR="0" lvl="0" indent="-167058"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n-ea"/>
                <a:cs typeface="+mn-cs"/>
              </a:rPr>
              <a:t>　</a:t>
            </a:r>
            <a:r>
              <a:rPr kumimoji="1" lang="ja-JP" altLang="en-US" sz="1292" b="1" i="0" u="sng" strike="noStrike" kern="1200" cap="none" spc="0" normalizeH="0" baseline="0" noProof="0" dirty="0">
                <a:ln>
                  <a:noFill/>
                </a:ln>
                <a:solidFill>
                  <a:srgbClr val="FF0000"/>
                </a:solidFill>
                <a:effectLst/>
                <a:uLnTx/>
                <a:uFillTx/>
                <a:latin typeface="+mn-ea"/>
                <a:cs typeface="+mn-cs"/>
              </a:rPr>
              <a:t>・　紙おむつやマスク、消毒液等の衛生用品の一括調達</a:t>
            </a:r>
          </a:p>
          <a:p>
            <a:pPr marL="167058" marR="0" lvl="0" indent="-167058" algn="l"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srgbClr val="FF0000"/>
                </a:solidFill>
                <a:effectLst/>
                <a:uLnTx/>
                <a:uFillTx/>
                <a:latin typeface="+mn-ea"/>
                <a:cs typeface="+mn-cs"/>
              </a:rPr>
              <a:t>　</a:t>
            </a:r>
            <a:r>
              <a:rPr kumimoji="1" lang="ja-JP" altLang="en-US" sz="1292" b="1" i="0" u="sng" strike="noStrike" kern="1200" cap="none" spc="0" normalizeH="0" baseline="0" noProof="0" dirty="0">
                <a:ln>
                  <a:noFill/>
                </a:ln>
                <a:solidFill>
                  <a:srgbClr val="FF0000"/>
                </a:solidFill>
                <a:effectLst/>
                <a:uLnTx/>
                <a:uFillTx/>
                <a:latin typeface="+mn-ea"/>
                <a:cs typeface="+mn-cs"/>
              </a:rPr>
              <a:t>・　介護ベッドや車いす、リフト等の介護機器の一括調達</a:t>
            </a:r>
          </a:p>
          <a:p>
            <a:pPr marL="167058" marR="0" lvl="0" indent="-167058" algn="l"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srgbClr val="FF0000"/>
                </a:solidFill>
                <a:effectLst/>
                <a:uLnTx/>
                <a:uFillTx/>
                <a:latin typeface="+mn-ea"/>
                <a:cs typeface="+mn-cs"/>
              </a:rPr>
              <a:t>　</a:t>
            </a:r>
            <a:r>
              <a:rPr kumimoji="1" lang="ja-JP" altLang="en-US" sz="1292" b="1" i="0" u="sng" strike="noStrike" kern="1200" cap="none" spc="0" normalizeH="0" baseline="0" noProof="0" dirty="0">
                <a:ln>
                  <a:noFill/>
                </a:ln>
                <a:solidFill>
                  <a:srgbClr val="FF0000"/>
                </a:solidFill>
                <a:effectLst/>
                <a:uLnTx/>
                <a:uFillTx/>
                <a:latin typeface="+mn-ea"/>
                <a:cs typeface="+mn-cs"/>
              </a:rPr>
              <a:t>・　介護記録の電子化等</a:t>
            </a:r>
            <a:r>
              <a:rPr kumimoji="1" lang="en-US" altLang="ja-JP" sz="1292" b="1" i="0" u="sng" strike="noStrike" kern="1200" cap="none" spc="0" normalizeH="0" baseline="0" noProof="0" dirty="0">
                <a:ln>
                  <a:noFill/>
                </a:ln>
                <a:solidFill>
                  <a:srgbClr val="FF0000"/>
                </a:solidFill>
                <a:effectLst/>
                <a:uLnTx/>
                <a:uFillTx/>
                <a:latin typeface="+mn-ea"/>
                <a:cs typeface="+mn-cs"/>
              </a:rPr>
              <a:t>ICT</a:t>
            </a:r>
            <a:r>
              <a:rPr kumimoji="1" lang="ja-JP" altLang="en-US" sz="1292" b="1" i="0" u="sng" strike="noStrike" kern="1200" cap="none" spc="0" normalizeH="0" baseline="0" noProof="0" dirty="0">
                <a:ln>
                  <a:noFill/>
                </a:ln>
                <a:solidFill>
                  <a:srgbClr val="FF0000"/>
                </a:solidFill>
                <a:effectLst/>
                <a:uLnTx/>
                <a:uFillTx/>
                <a:latin typeface="+mn-ea"/>
                <a:cs typeface="+mn-cs"/>
              </a:rPr>
              <a:t>を活用したシステムの一括調達</a:t>
            </a:r>
          </a:p>
          <a:p>
            <a:pPr marL="167058" marR="0" lvl="0" indent="-167058" algn="l" defTabSz="914400" rtl="0" eaLnBrk="1" fontAlgn="auto" latinLnBrk="0" hangingPunct="1">
              <a:lnSpc>
                <a:spcPct val="100000"/>
              </a:lnSpc>
              <a:spcBef>
                <a:spcPts val="0"/>
              </a:spcBef>
              <a:spcAft>
                <a:spcPts val="0"/>
              </a:spcAft>
              <a:buClrTx/>
              <a:buSzTx/>
              <a:buFontTx/>
              <a:buNone/>
              <a:tabLst/>
              <a:defRPr/>
            </a:pPr>
            <a:r>
              <a:rPr kumimoji="1" lang="ja-JP" altLang="en-US" sz="1292" b="1" i="1" u="none" strike="noStrike" kern="1200" cap="none" spc="0" normalizeH="0" baseline="0" noProof="0" dirty="0">
                <a:ln>
                  <a:noFill/>
                </a:ln>
                <a:solidFill>
                  <a:srgbClr val="FF0000"/>
                </a:solidFill>
                <a:effectLst/>
                <a:uLnTx/>
                <a:uFillTx/>
                <a:latin typeface="+mn-ea"/>
                <a:cs typeface="+mn-cs"/>
              </a:rPr>
              <a:t>　</a:t>
            </a:r>
            <a:r>
              <a:rPr kumimoji="1" lang="ja-JP" altLang="en-US" sz="1292" b="1" i="0" u="sng" strike="noStrike" kern="1200" cap="none" spc="0" normalizeH="0" baseline="0" noProof="0" dirty="0">
                <a:ln>
                  <a:noFill/>
                </a:ln>
                <a:solidFill>
                  <a:srgbClr val="FF0000"/>
                </a:solidFill>
                <a:effectLst/>
                <a:uLnTx/>
                <a:uFillTx/>
                <a:latin typeface="+mn-ea"/>
                <a:cs typeface="+mn-cs"/>
              </a:rPr>
              <a:t>・　社員の施設で提供される給食の供給</a:t>
            </a:r>
          </a:p>
          <a:p>
            <a:pPr marL="167058" marR="0" lvl="0" indent="-167058"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n-ea"/>
                <a:cs typeface="+mn-cs"/>
              </a:rPr>
              <a:t>　等の業務が該当する。</a:t>
            </a:r>
          </a:p>
        </p:txBody>
      </p:sp>
      <p:sp>
        <p:nvSpPr>
          <p:cNvPr id="30" name="フレーム 29"/>
          <p:cNvSpPr/>
          <p:nvPr/>
        </p:nvSpPr>
        <p:spPr>
          <a:xfrm>
            <a:off x="52114" y="6342774"/>
            <a:ext cx="8964538" cy="394298"/>
          </a:xfrm>
          <a:prstGeom prst="frame">
            <a:avLst/>
          </a:prstGeom>
          <a:solidFill>
            <a:schemeClr val="tx2">
              <a:lumMod val="60000"/>
              <a:lumOff val="40000"/>
            </a:schemeClr>
          </a:solidFill>
          <a:ln>
            <a:solidFill>
              <a:schemeClr val="tx2">
                <a:lumMod val="60000"/>
                <a:lumOff val="40000"/>
              </a:schemeClr>
            </a:solidFill>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rgbClr val="0070C0"/>
                </a:solidFill>
                <a:effectLst/>
                <a:uLnTx/>
                <a:uFillTx/>
                <a:latin typeface="HGS創英角ﾎﾟｯﾌﾟ体" panose="040B0A00000000000000" pitchFamily="50" charset="-128"/>
                <a:ea typeface="HGS創英角ﾎﾟｯﾌﾟ体" panose="040B0A00000000000000" pitchFamily="50" charset="-128"/>
                <a:cs typeface="+mn-cs"/>
              </a:rPr>
              <a:t>設備・物資の大量購入による調達コストの縮減が期待</a:t>
            </a:r>
          </a:p>
        </p:txBody>
      </p:sp>
      <p:sp>
        <p:nvSpPr>
          <p:cNvPr id="57" name="円弧 56"/>
          <p:cNvSpPr/>
          <p:nvPr/>
        </p:nvSpPr>
        <p:spPr>
          <a:xfrm flipH="1">
            <a:off x="1187624" y="4327451"/>
            <a:ext cx="742622" cy="2308631"/>
          </a:xfrm>
          <a:prstGeom prst="arc">
            <a:avLst>
              <a:gd name="adj1" fmla="val 15937719"/>
              <a:gd name="adj2" fmla="val 753120"/>
            </a:avLst>
          </a:prstGeom>
          <a:ln w="76200">
            <a:solidFill>
              <a:srgbClr val="FF999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5" name="スライド番号プレースホルダー 2"/>
          <p:cNvSpPr>
            <a:spLocks noGrp="1"/>
          </p:cNvSpPr>
          <p:nvPr>
            <p:ph type="sldNum" sz="quarter" idx="12"/>
          </p:nvPr>
        </p:nvSpPr>
        <p:spPr>
          <a:xfrm>
            <a:off x="8748464" y="6449040"/>
            <a:ext cx="337768"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角丸四角形 30"/>
          <p:cNvSpPr/>
          <p:nvPr/>
        </p:nvSpPr>
        <p:spPr>
          <a:xfrm>
            <a:off x="357304" y="5570726"/>
            <a:ext cx="8429392" cy="666586"/>
          </a:xfrm>
          <a:prstGeom prst="roundRect">
            <a:avLst>
              <a:gd name="adj" fmla="val 25348"/>
            </a:avLst>
          </a:prstGeom>
          <a:solidFill>
            <a:srgbClr val="E3EBF5"/>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p:cNvSpPr/>
          <p:nvPr/>
        </p:nvSpPr>
        <p:spPr>
          <a:xfrm>
            <a:off x="3857882" y="5661248"/>
            <a:ext cx="1452589" cy="533523"/>
          </a:xfrm>
          <a:prstGeom prst="rect">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marL="0" marR="0" lvl="0" indent="0" algn="ctr" defTabSz="889345"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有料</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老人</a:t>
            </a: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ホームＢ</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5879764" y="5674698"/>
            <a:ext cx="1354531" cy="533523"/>
          </a:xfrm>
          <a:prstGeom prst="rect">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marL="0" marR="0" lvl="0" indent="0" algn="ctr" defTabSz="889345"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特別</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養護老人</a:t>
            </a: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ホームＣ</a:t>
            </a:r>
            <a:endPar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2063340" y="5670953"/>
            <a:ext cx="1296144" cy="533523"/>
          </a:xfrm>
          <a:prstGeom prst="rect">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marL="0" marR="0" lvl="0" indent="0" algn="ctr" defTabSz="889345"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特別</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養護老人</a:t>
            </a: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ホームＡ</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矢印コネクタ 31"/>
          <p:cNvCxnSpPr/>
          <p:nvPr/>
        </p:nvCxnSpPr>
        <p:spPr>
          <a:xfrm flipH="1">
            <a:off x="2442956" y="4489401"/>
            <a:ext cx="700504" cy="1171847"/>
          </a:xfrm>
          <a:prstGeom prst="straightConnector1">
            <a:avLst/>
          </a:prstGeom>
          <a:ln w="76200">
            <a:solidFill>
              <a:srgbClr val="FF7C80"/>
            </a:solidFill>
            <a:prstDash val="sysDash"/>
            <a:tailEnd type="triangle"/>
          </a:ln>
          <a:scene3d>
            <a:camera prst="perspectiveRelaxedModerately"/>
            <a:lightRig rig="threePt" dir="t"/>
          </a:scene3d>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endCxn id="31" idx="0"/>
          </p:cNvCxnSpPr>
          <p:nvPr/>
        </p:nvCxnSpPr>
        <p:spPr>
          <a:xfrm>
            <a:off x="3143460" y="4544498"/>
            <a:ext cx="1428540" cy="1026228"/>
          </a:xfrm>
          <a:prstGeom prst="straightConnector1">
            <a:avLst/>
          </a:prstGeom>
          <a:ln w="76200">
            <a:solidFill>
              <a:srgbClr val="FF7C80"/>
            </a:solidFill>
            <a:prstDash val="sysDash"/>
            <a:tailEnd type="triangle"/>
          </a:ln>
          <a:scene3d>
            <a:camera prst="perspectiveRelaxedModerately"/>
            <a:lightRig rig="threePt" dir="t"/>
          </a:scene3d>
        </p:spPr>
        <p:style>
          <a:lnRef idx="1">
            <a:schemeClr val="accent1"/>
          </a:lnRef>
          <a:fillRef idx="0">
            <a:schemeClr val="accent1"/>
          </a:fillRef>
          <a:effectRef idx="0">
            <a:schemeClr val="accent1"/>
          </a:effectRef>
          <a:fontRef idx="minor">
            <a:schemeClr val="tx1"/>
          </a:fontRef>
        </p:style>
      </p:cxnSp>
      <p:sp>
        <p:nvSpPr>
          <p:cNvPr id="58" name="正方形/長方形 57"/>
          <p:cNvSpPr/>
          <p:nvPr/>
        </p:nvSpPr>
        <p:spPr>
          <a:xfrm>
            <a:off x="483407" y="4732138"/>
            <a:ext cx="710439" cy="2485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調達要望</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1" name="テキスト ボックス 60"/>
          <p:cNvSpPr txBox="1"/>
          <p:nvPr/>
        </p:nvSpPr>
        <p:spPr>
          <a:xfrm>
            <a:off x="466102" y="5643806"/>
            <a:ext cx="830862" cy="262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（社員）</a:t>
            </a:r>
          </a:p>
        </p:txBody>
      </p:sp>
      <p:sp>
        <p:nvSpPr>
          <p:cNvPr id="27" name="正方形/長方形 26"/>
          <p:cNvSpPr/>
          <p:nvPr/>
        </p:nvSpPr>
        <p:spPr>
          <a:xfrm>
            <a:off x="1628487" y="3940193"/>
            <a:ext cx="5766250" cy="726423"/>
          </a:xfrm>
          <a:prstGeom prst="rect">
            <a:avLst/>
          </a:prstGeom>
          <a:solidFill>
            <a:schemeClr val="accent1"/>
          </a:solidFill>
          <a:ln w="25400">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ctr"/>
          <a:lstStyle/>
          <a:p>
            <a:pPr marL="0" marR="0" lvl="0" indent="0" algn="ctr" defTabSz="889345"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社会福祉連携推進</a:t>
            </a:r>
            <a:r>
              <a:rPr kumimoji="1" lang="ja-JP" altLang="en-US" sz="1662"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法人</a:t>
            </a:r>
            <a:endParaRPr kumimoji="1" lang="en-US" altLang="ja-JP" sz="166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右矢印 47"/>
          <p:cNvSpPr/>
          <p:nvPr/>
        </p:nvSpPr>
        <p:spPr>
          <a:xfrm rot="16200000">
            <a:off x="4533090" y="2312997"/>
            <a:ext cx="1014108" cy="1976304"/>
          </a:xfrm>
          <a:prstGeom prst="rightArrow">
            <a:avLst>
              <a:gd name="adj1" fmla="val 67426"/>
              <a:gd name="adj2" fmla="val 42787"/>
            </a:avLst>
          </a:prstGeom>
          <a:solidFill>
            <a:srgbClr val="FFE0C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9794" y="2099886"/>
            <a:ext cx="1208861" cy="725316"/>
          </a:xfrm>
          <a:prstGeom prst="rect">
            <a:avLst/>
          </a:prstGeom>
        </p:spPr>
      </p:pic>
      <p:sp>
        <p:nvSpPr>
          <p:cNvPr id="49" name="正方形/長方形 48"/>
          <p:cNvSpPr/>
          <p:nvPr/>
        </p:nvSpPr>
        <p:spPr>
          <a:xfrm>
            <a:off x="4440211" y="3103168"/>
            <a:ext cx="1199865" cy="382795"/>
          </a:xfrm>
          <a:prstGeom prst="rect">
            <a:avLst/>
          </a:prstGeom>
          <a:no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スケールメリットを活かし、設備・物資を</a:t>
            </a:r>
            <a:r>
              <a:rPr kumimoji="1" lang="ja-JP" altLang="en-US" sz="1292" b="1" i="0" u="none" strike="noStrike" kern="1200" cap="none" spc="0" normalizeH="0" baseline="0" noProof="0" dirty="0">
                <a:ln>
                  <a:noFill/>
                </a:ln>
                <a:solidFill>
                  <a:srgbClr val="F45A4A"/>
                </a:solidFill>
                <a:effectLst/>
                <a:uLnTx/>
                <a:uFillTx/>
                <a:latin typeface="Meiryo UI" panose="020B0604030504040204" pitchFamily="50" charset="-128"/>
                <a:ea typeface="Meiryo UI" panose="020B0604030504040204" pitchFamily="50" charset="-128"/>
                <a:cs typeface="Meiryo UI" panose="020B0604030504040204" pitchFamily="50" charset="-128"/>
              </a:rPr>
              <a:t>一括調達</a:t>
            </a:r>
            <a:endParaRPr kumimoji="1" lang="en-US" altLang="ja-JP" sz="1292" b="1" i="0" u="none" strike="noStrike" kern="1200" cap="none" spc="0" normalizeH="0" baseline="0" noProof="0" dirty="0">
              <a:ln>
                <a:noFill/>
              </a:ln>
              <a:solidFill>
                <a:srgbClr val="F45A4A"/>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p:cNvPicPr>
          <p:nvPr/>
        </p:nvPicPr>
        <p:blipFill>
          <a:blip r:embed="rId3" cstate="print">
            <a:extLst>
              <a:ext uri="{28A0092B-C50C-407E-A947-70E740481C1C}">
                <a14:useLocalDpi xmlns:a14="http://schemas.microsoft.com/office/drawing/2010/main" val="0"/>
              </a:ext>
            </a:extLst>
          </a:blip>
          <a:stretch>
            <a:fillRect/>
          </a:stretch>
        </p:blipFill>
        <p:spPr>
          <a:xfrm rot="324032">
            <a:off x="6014903" y="3319389"/>
            <a:ext cx="543572" cy="394344"/>
          </a:xfrm>
          <a:prstGeom prst="rect">
            <a:avLst/>
          </a:prstGeom>
        </p:spPr>
      </p:pic>
      <p:sp>
        <p:nvSpPr>
          <p:cNvPr id="62" name="右矢印 61"/>
          <p:cNvSpPr/>
          <p:nvPr/>
        </p:nvSpPr>
        <p:spPr>
          <a:xfrm rot="16200000">
            <a:off x="2736013" y="2595950"/>
            <a:ext cx="1027274" cy="1423565"/>
          </a:xfrm>
          <a:prstGeom prst="rightArrow">
            <a:avLst>
              <a:gd name="adj1" fmla="val 67426"/>
              <a:gd name="adj2" fmla="val 42787"/>
            </a:avLst>
          </a:prstGeom>
          <a:solidFill>
            <a:srgbClr val="FFE0C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3" name="正方形/長方形 62"/>
          <p:cNvSpPr/>
          <p:nvPr/>
        </p:nvSpPr>
        <p:spPr>
          <a:xfrm>
            <a:off x="2658017" y="3114916"/>
            <a:ext cx="1199865" cy="382795"/>
          </a:xfrm>
          <a:prstGeom prst="rect">
            <a:avLst/>
          </a:prstGeom>
          <a:no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89063" tIns="44538" rIns="89063" bIns="44538"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介護記録等の</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システムを</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srgbClr val="F45A4A"/>
                </a:solidFill>
                <a:effectLst/>
                <a:uLnTx/>
                <a:uFillTx/>
                <a:latin typeface="Meiryo UI" panose="020B0604030504040204" pitchFamily="50" charset="-128"/>
                <a:ea typeface="Meiryo UI" panose="020B0604030504040204" pitchFamily="50" charset="-128"/>
                <a:cs typeface="Meiryo UI" panose="020B0604030504040204" pitchFamily="50" charset="-128"/>
              </a:rPr>
              <a:t>一括調達</a:t>
            </a:r>
            <a:endParaRPr kumimoji="1" lang="en-US" altLang="ja-JP" sz="1292" b="1" i="0" u="none" strike="noStrike" kern="1200" cap="none" spc="0" normalizeH="0" baseline="0" noProof="0" dirty="0">
              <a:ln>
                <a:noFill/>
              </a:ln>
              <a:solidFill>
                <a:srgbClr val="F45A4A"/>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65" name="図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9367" y="2437823"/>
            <a:ext cx="872924" cy="663423"/>
          </a:xfrm>
          <a:prstGeom prst="rect">
            <a:avLst/>
          </a:prstGeom>
        </p:spPr>
      </p:pic>
      <p:pic>
        <p:nvPicPr>
          <p:cNvPr id="66" name="図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91" y="2296366"/>
            <a:ext cx="571167" cy="636094"/>
          </a:xfrm>
          <a:prstGeom prst="rect">
            <a:avLst/>
          </a:prstGeom>
        </p:spPr>
      </p:pic>
      <p:pic>
        <p:nvPicPr>
          <p:cNvPr id="67" name="図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8817" y="2099886"/>
            <a:ext cx="985060" cy="805287"/>
          </a:xfrm>
          <a:prstGeom prst="rect">
            <a:avLst/>
          </a:prstGeom>
        </p:spPr>
      </p:pic>
      <p:pic>
        <p:nvPicPr>
          <p:cNvPr id="68" name="図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8652" y="2800708"/>
            <a:ext cx="614503" cy="699683"/>
          </a:xfrm>
          <a:prstGeom prst="rect">
            <a:avLst/>
          </a:prstGeom>
        </p:spPr>
      </p:pic>
      <p:pic>
        <p:nvPicPr>
          <p:cNvPr id="69" name="図 6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01563" y="3040826"/>
            <a:ext cx="483786" cy="537630"/>
          </a:xfrm>
          <a:prstGeom prst="rect">
            <a:avLst/>
          </a:prstGeom>
        </p:spPr>
      </p:pic>
      <p:pic>
        <p:nvPicPr>
          <p:cNvPr id="3" name="図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38829" y="4134918"/>
            <a:ext cx="481095" cy="473277"/>
          </a:xfrm>
          <a:prstGeom prst="rect">
            <a:avLst/>
          </a:prstGeom>
        </p:spPr>
      </p:pic>
      <p:pic>
        <p:nvPicPr>
          <p:cNvPr id="4" name="図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96930" y="4134918"/>
            <a:ext cx="527545" cy="482703"/>
          </a:xfrm>
          <a:prstGeom prst="rect">
            <a:avLst/>
          </a:prstGeom>
        </p:spPr>
      </p:pic>
      <p:cxnSp>
        <p:nvCxnSpPr>
          <p:cNvPr id="42" name="直線矢印コネクタ 41"/>
          <p:cNvCxnSpPr/>
          <p:nvPr/>
        </p:nvCxnSpPr>
        <p:spPr>
          <a:xfrm>
            <a:off x="3121638" y="4576116"/>
            <a:ext cx="3046158" cy="978829"/>
          </a:xfrm>
          <a:prstGeom prst="straightConnector1">
            <a:avLst/>
          </a:prstGeom>
          <a:ln w="76200">
            <a:solidFill>
              <a:srgbClr val="FF7C80"/>
            </a:solidFill>
            <a:prstDash val="sysDash"/>
            <a:tailEnd type="triangle"/>
          </a:ln>
          <a:scene3d>
            <a:camera prst="perspectiveRelaxedModerately"/>
            <a:lightRig rig="threePt" dir="t"/>
          </a:scene3d>
        </p:spPr>
        <p:style>
          <a:lnRef idx="1">
            <a:schemeClr val="accent1"/>
          </a:lnRef>
          <a:fillRef idx="0">
            <a:schemeClr val="accent1"/>
          </a:fillRef>
          <a:effectRef idx="0">
            <a:schemeClr val="accent1"/>
          </a:effectRef>
          <a:fontRef idx="minor">
            <a:schemeClr val="tx1"/>
          </a:fontRef>
        </p:style>
      </p:cxnSp>
      <p:sp>
        <p:nvSpPr>
          <p:cNvPr id="60" name="フローチャート: 代替処理 59"/>
          <p:cNvSpPr/>
          <p:nvPr/>
        </p:nvSpPr>
        <p:spPr>
          <a:xfrm>
            <a:off x="2555776" y="4869160"/>
            <a:ext cx="2767530" cy="290789"/>
          </a:xfrm>
          <a:prstGeom prst="flowChartAlternateProcess">
            <a:avLst/>
          </a:prstGeom>
          <a:solidFill>
            <a:srgbClr val="FFE0C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調達したものを社員</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に配分</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下矢印 49"/>
          <p:cNvSpPr/>
          <p:nvPr/>
        </p:nvSpPr>
        <p:spPr>
          <a:xfrm>
            <a:off x="6650064" y="4732138"/>
            <a:ext cx="287349" cy="777169"/>
          </a:xfrm>
          <a:prstGeom prst="downArrow">
            <a:avLst/>
          </a:prstGeom>
          <a:no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下矢印 51"/>
          <p:cNvSpPr/>
          <p:nvPr/>
        </p:nvSpPr>
        <p:spPr>
          <a:xfrm rot="10800000">
            <a:off x="6946946" y="4732138"/>
            <a:ext cx="287349" cy="777169"/>
          </a:xfrm>
          <a:prstGeom prst="downArrow">
            <a:avLst/>
          </a:prstGeom>
          <a:no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3" name="正方形/長方形 52"/>
          <p:cNvSpPr/>
          <p:nvPr/>
        </p:nvSpPr>
        <p:spPr>
          <a:xfrm>
            <a:off x="7127127" y="4896556"/>
            <a:ext cx="79291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各社員から</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委託料</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4" name="正方形/長方形 53"/>
          <p:cNvSpPr/>
          <p:nvPr/>
        </p:nvSpPr>
        <p:spPr>
          <a:xfrm>
            <a:off x="5848848" y="4896556"/>
            <a:ext cx="100150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各社員に</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給食の提供</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5" name="テキスト ボックス 54"/>
          <p:cNvSpPr txBox="1"/>
          <p:nvPr/>
        </p:nvSpPr>
        <p:spPr>
          <a:xfrm>
            <a:off x="6416360" y="3905003"/>
            <a:ext cx="867993" cy="263511"/>
          </a:xfrm>
          <a:prstGeom prst="rect">
            <a:avLst/>
          </a:prstGeom>
          <a:noFill/>
          <a:ln w="12700">
            <a:noFill/>
            <a:prstDash val="solid"/>
          </a:ln>
        </p:spPr>
        <p:txBody>
          <a:bodyPr wrap="square" lIns="33231" tIns="44538" rIns="89063" bIns="44538" rtlCol="0" anchor="ctr">
            <a:noAutofit/>
          </a:bodyPr>
          <a:lstStyle/>
          <a:p>
            <a:pPr marL="0" marR="0" lvl="0" indent="0" algn="ctr" defTabSz="88934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給食センター</a:t>
            </a:r>
            <a:endParaRPr kumimoji="1" lang="en-US" altLang="ja-JP" sz="105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p:cNvGrpSpPr/>
          <p:nvPr/>
        </p:nvGrpSpPr>
        <p:grpSpPr>
          <a:xfrm>
            <a:off x="0" y="-27384"/>
            <a:ext cx="9144000" cy="366361"/>
            <a:chOff x="0" y="-27384"/>
            <a:chExt cx="9144000" cy="366361"/>
          </a:xfrm>
        </p:grpSpPr>
        <p:sp>
          <p:nvSpPr>
            <p:cNvPr id="37" name="正方形/長方形 36"/>
            <p:cNvSpPr/>
            <p:nvPr/>
          </p:nvSpPr>
          <p:spPr>
            <a:xfrm>
              <a:off x="12046" y="-27384"/>
              <a:ext cx="9112906" cy="349149"/>
            </a:xfrm>
            <a:prstGeom prst="rect">
              <a:avLst/>
            </a:prstGeom>
            <a:no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algn="ct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（参考）　物資等供給業務</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のイメージ</a:t>
              </a:r>
            </a:p>
          </p:txBody>
        </p:sp>
        <p:sp>
          <p:nvSpPr>
            <p:cNvPr id="38" name="正方形/長方形 37"/>
            <p:cNvSpPr/>
            <p:nvPr/>
          </p:nvSpPr>
          <p:spPr>
            <a:xfrm>
              <a:off x="0" y="293258"/>
              <a:ext cx="9144000" cy="45719"/>
            </a:xfrm>
            <a:prstGeom prst="rect">
              <a:avLst/>
            </a:prstGeom>
            <a:solidFill>
              <a:srgbClr val="0070C0"/>
            </a:solid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spTree>
    <p:extLst>
      <p:ext uri="{BB962C8B-B14F-4D97-AF65-F5344CB8AC3E}">
        <p14:creationId xmlns:p14="http://schemas.microsoft.com/office/powerpoint/2010/main" val="2606626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p:cNvSpPr/>
          <p:nvPr/>
        </p:nvSpPr>
        <p:spPr>
          <a:xfrm>
            <a:off x="773832" y="2151728"/>
            <a:ext cx="7596336"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目次</a:t>
            </a:r>
            <a:endParaRPr kumimoji="1" lang="en-US" altLang="ja-JP"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latin typeface="HGSｺﾞｼｯｸM" panose="020B0600000000000000" pitchFamily="50" charset="-128"/>
              <a:ea typeface="HGSｺﾞｼｯｸM" panose="020B0600000000000000"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　１　社会</a:t>
            </a:r>
            <a:r>
              <a:rPr kumimoji="1" lang="ja-JP" altLang="en-US"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福祉連携推進法人の</a:t>
            </a:r>
            <a:r>
              <a:rPr kumimoji="1" lang="ja-JP" altLang="en-US"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業務（総論）に</a:t>
            </a:r>
            <a:r>
              <a:rPr kumimoji="1" lang="ja-JP" altLang="en-US"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関する論点</a:t>
            </a:r>
            <a:r>
              <a:rPr kumimoji="1" lang="ja-JP" altLang="en-US"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整理・・・４</a:t>
            </a:r>
            <a:endParaRPr kumimoji="1" lang="en-US" altLang="ja-JP"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endParaRPr>
          </a:p>
          <a:p>
            <a:pPr lvl="0" algn="just"/>
            <a:r>
              <a:rPr lang="ja-JP" altLang="en-US" dirty="0" smtClean="0">
                <a:solidFill>
                  <a:prstClr val="black"/>
                </a:solidFill>
                <a:latin typeface="HGSｺﾞｼｯｸM" panose="020B0600000000000000" pitchFamily="50" charset="-128"/>
                <a:ea typeface="HGSｺﾞｼｯｸM" panose="020B0600000000000000" pitchFamily="50" charset="-128"/>
              </a:rPr>
              <a:t>　２</a:t>
            </a:r>
            <a:r>
              <a:rPr lang="ja-JP" altLang="en-US" dirty="0">
                <a:solidFill>
                  <a:prstClr val="black"/>
                </a:solidFill>
                <a:latin typeface="HGSｺﾞｼｯｸM" panose="020B0600000000000000" pitchFamily="50" charset="-128"/>
                <a:ea typeface="HGSｺﾞｼｯｸM" panose="020B0600000000000000" pitchFamily="50" charset="-128"/>
              </a:rPr>
              <a:t>　社会福祉連携推進法人の業務（社会</a:t>
            </a:r>
            <a:r>
              <a:rPr lang="ja-JP" altLang="en-US" dirty="0" smtClean="0">
                <a:solidFill>
                  <a:prstClr val="black"/>
                </a:solidFill>
                <a:latin typeface="HGSｺﾞｼｯｸM" panose="020B0600000000000000" pitchFamily="50" charset="-128"/>
                <a:ea typeface="HGSｺﾞｼｯｸM" panose="020B0600000000000000" pitchFamily="50" charset="-128"/>
              </a:rPr>
              <a:t>福祉連携</a:t>
            </a:r>
            <a:r>
              <a:rPr lang="ja-JP" altLang="en-US" dirty="0">
                <a:solidFill>
                  <a:prstClr val="black"/>
                </a:solidFill>
                <a:latin typeface="HGSｺﾞｼｯｸM" panose="020B0600000000000000" pitchFamily="50" charset="-128"/>
                <a:ea typeface="HGSｺﾞｼｯｸM" panose="020B0600000000000000" pitchFamily="50" charset="-128"/>
              </a:rPr>
              <a:t>推進業務）</a:t>
            </a:r>
            <a:r>
              <a:rPr lang="ja-JP" altLang="en-US" dirty="0" smtClean="0">
                <a:solidFill>
                  <a:prstClr val="black"/>
                </a:solidFill>
                <a:latin typeface="HGSｺﾞｼｯｸM" panose="020B0600000000000000" pitchFamily="50" charset="-128"/>
                <a:ea typeface="HGSｺﾞｼｯｸM" panose="020B0600000000000000" pitchFamily="50" charset="-128"/>
              </a:rPr>
              <a:t>に</a:t>
            </a:r>
            <a:endParaRPr lang="en-US" altLang="ja-JP" dirty="0" smtClean="0">
              <a:solidFill>
                <a:prstClr val="black"/>
              </a:solidFill>
              <a:latin typeface="HGSｺﾞｼｯｸM" panose="020B0600000000000000" pitchFamily="50" charset="-128"/>
              <a:ea typeface="HGSｺﾞｼｯｸM" panose="020B0600000000000000" pitchFamily="50" charset="-128"/>
            </a:endParaRPr>
          </a:p>
          <a:p>
            <a:pPr lvl="0" algn="just"/>
            <a:r>
              <a:rPr lang="ja-JP" altLang="en-US" dirty="0" smtClean="0">
                <a:solidFill>
                  <a:prstClr val="black"/>
                </a:solidFill>
                <a:latin typeface="HGSｺﾞｼｯｸM" panose="020B0600000000000000" pitchFamily="50" charset="-128"/>
                <a:ea typeface="HGSｺﾞｼｯｸM" panose="020B0600000000000000" pitchFamily="50" charset="-128"/>
              </a:rPr>
              <a:t>　　　関する</a:t>
            </a:r>
            <a:r>
              <a:rPr lang="ja-JP" altLang="en-US" dirty="0">
                <a:solidFill>
                  <a:prstClr val="black"/>
                </a:solidFill>
                <a:latin typeface="HGSｺﾞｼｯｸM" panose="020B0600000000000000" pitchFamily="50" charset="-128"/>
                <a:ea typeface="HGSｺﾞｼｯｸM" panose="020B0600000000000000" pitchFamily="50" charset="-128"/>
              </a:rPr>
              <a:t>論点</a:t>
            </a:r>
            <a:r>
              <a:rPr lang="ja-JP" altLang="en-US" dirty="0" smtClean="0">
                <a:solidFill>
                  <a:prstClr val="black"/>
                </a:solidFill>
                <a:latin typeface="HGSｺﾞｼｯｸM" panose="020B0600000000000000" pitchFamily="50" charset="-128"/>
                <a:ea typeface="HGSｺﾞｼｯｸM" panose="020B0600000000000000" pitchFamily="50" charset="-128"/>
              </a:rPr>
              <a:t>整理・・・・・・・・・・・・・・・・・・・・・</a:t>
            </a:r>
            <a:r>
              <a:rPr lang="en-US" altLang="ja-JP" dirty="0" smtClean="0">
                <a:solidFill>
                  <a:prstClr val="black"/>
                </a:solidFill>
                <a:latin typeface="HGSｺﾞｼｯｸM" panose="020B0600000000000000" pitchFamily="50" charset="-128"/>
                <a:ea typeface="HGSｺﾞｼｯｸM" panose="020B0600000000000000" pitchFamily="50" charset="-128"/>
              </a:rPr>
              <a:t>11</a:t>
            </a:r>
            <a:endParaRPr lang="ja-JP" altLang="en-US" dirty="0">
              <a:solidFill>
                <a:prstClr val="black"/>
              </a:solidFill>
              <a:latin typeface="HGSｺﾞｼｯｸM" panose="020B0600000000000000" pitchFamily="50" charset="-128"/>
              <a:ea typeface="HGSｺﾞｼｯｸM" panose="020B0600000000000000" pitchFamily="50" charset="-128"/>
            </a:endParaRPr>
          </a:p>
          <a:p>
            <a:pPr lvl="0" algn="just"/>
            <a:r>
              <a:rPr lang="ja-JP" altLang="en-US" dirty="0" smtClean="0">
                <a:solidFill>
                  <a:prstClr val="black"/>
                </a:solidFill>
                <a:latin typeface="HGSｺﾞｼｯｸM" panose="020B0600000000000000" pitchFamily="50" charset="-128"/>
                <a:ea typeface="HGSｺﾞｼｯｸM" panose="020B0600000000000000" pitchFamily="50" charset="-128"/>
              </a:rPr>
              <a:t>　３</a:t>
            </a:r>
            <a:r>
              <a:rPr lang="ja-JP" altLang="en-US" dirty="0">
                <a:solidFill>
                  <a:prstClr val="black"/>
                </a:solidFill>
                <a:latin typeface="HGSｺﾞｼｯｸM" panose="020B0600000000000000" pitchFamily="50" charset="-128"/>
                <a:ea typeface="HGSｺﾞｼｯｸM" panose="020B0600000000000000" pitchFamily="50" charset="-128"/>
              </a:rPr>
              <a:t>　社会福祉連携推進認定の申請等に</a:t>
            </a:r>
            <a:r>
              <a:rPr lang="ja-JP" altLang="en-US" dirty="0" smtClean="0">
                <a:solidFill>
                  <a:prstClr val="black"/>
                </a:solidFill>
                <a:latin typeface="HGSｺﾞｼｯｸM" panose="020B0600000000000000" pitchFamily="50" charset="-128"/>
                <a:ea typeface="HGSｺﾞｼｯｸM" panose="020B0600000000000000" pitchFamily="50" charset="-128"/>
              </a:rPr>
              <a:t>関する論点整理・・・・・・</a:t>
            </a:r>
            <a:r>
              <a:rPr lang="en-US" altLang="ja-JP" dirty="0" smtClean="0">
                <a:solidFill>
                  <a:prstClr val="black"/>
                </a:solidFill>
                <a:latin typeface="HGSｺﾞｼｯｸM" panose="020B0600000000000000" pitchFamily="50" charset="-128"/>
                <a:ea typeface="HGSｺﾞｼｯｸM" panose="020B0600000000000000" pitchFamily="50" charset="-128"/>
              </a:rPr>
              <a:t>39</a:t>
            </a:r>
          </a:p>
          <a:p>
            <a:pPr lvl="0" algn="just"/>
            <a:r>
              <a:rPr lang="ja-JP" altLang="en-US" dirty="0" smtClean="0">
                <a:solidFill>
                  <a:prstClr val="black"/>
                </a:solidFill>
                <a:latin typeface="HGSｺﾞｼｯｸM" panose="020B0600000000000000" pitchFamily="50" charset="-128"/>
                <a:ea typeface="HGSｺﾞｼｯｸM" panose="020B0600000000000000" pitchFamily="50" charset="-128"/>
              </a:rPr>
              <a:t>　４</a:t>
            </a:r>
            <a:r>
              <a:rPr lang="ja-JP" altLang="en-US" dirty="0">
                <a:solidFill>
                  <a:prstClr val="black"/>
                </a:solidFill>
                <a:latin typeface="HGSｺﾞｼｯｸM" panose="020B0600000000000000" pitchFamily="50" charset="-128"/>
                <a:ea typeface="HGSｺﾞｼｯｸM" panose="020B0600000000000000" pitchFamily="50" charset="-128"/>
              </a:rPr>
              <a:t>　社会福祉連携推進法人の</a:t>
            </a:r>
            <a:r>
              <a:rPr lang="ja-JP" altLang="en-US" dirty="0" smtClean="0">
                <a:solidFill>
                  <a:prstClr val="black"/>
                </a:solidFill>
                <a:latin typeface="HGSｺﾞｼｯｸM" panose="020B0600000000000000" pitchFamily="50" charset="-128"/>
                <a:ea typeface="HGSｺﾞｼｯｸM" panose="020B0600000000000000" pitchFamily="50" charset="-128"/>
              </a:rPr>
              <a:t>ガバナンスに関する</a:t>
            </a:r>
            <a:r>
              <a:rPr lang="ja-JP" altLang="en-US" dirty="0">
                <a:solidFill>
                  <a:prstClr val="black"/>
                </a:solidFill>
                <a:latin typeface="HGSｺﾞｼｯｸM" panose="020B0600000000000000" pitchFamily="50" charset="-128"/>
                <a:ea typeface="HGSｺﾞｼｯｸM" panose="020B0600000000000000" pitchFamily="50" charset="-128"/>
              </a:rPr>
              <a:t>論点</a:t>
            </a:r>
            <a:r>
              <a:rPr lang="ja-JP" altLang="en-US" dirty="0" smtClean="0">
                <a:solidFill>
                  <a:prstClr val="black"/>
                </a:solidFill>
                <a:latin typeface="HGSｺﾞｼｯｸM" panose="020B0600000000000000" pitchFamily="50" charset="-128"/>
                <a:ea typeface="HGSｺﾞｼｯｸM" panose="020B0600000000000000" pitchFamily="50" charset="-128"/>
              </a:rPr>
              <a:t>整理・・・・</a:t>
            </a:r>
            <a:r>
              <a:rPr lang="en-US" altLang="ja-JP" dirty="0" smtClean="0">
                <a:solidFill>
                  <a:prstClr val="black"/>
                </a:solidFill>
                <a:latin typeface="HGSｺﾞｼｯｸM" panose="020B0600000000000000" pitchFamily="50" charset="-128"/>
                <a:ea typeface="HGSｺﾞｼｯｸM" panose="020B0600000000000000" pitchFamily="50" charset="-128"/>
              </a:rPr>
              <a:t>46</a:t>
            </a:r>
          </a:p>
          <a:p>
            <a:pPr lvl="0" algn="just"/>
            <a:r>
              <a:rPr lang="ja-JP" altLang="en-US" dirty="0" smtClean="0">
                <a:solidFill>
                  <a:prstClr val="black"/>
                </a:solidFill>
                <a:latin typeface="HGSｺﾞｼｯｸM" panose="020B0600000000000000" pitchFamily="50" charset="-128"/>
                <a:ea typeface="HGSｺﾞｼｯｸM" panose="020B0600000000000000" pitchFamily="50" charset="-128"/>
              </a:rPr>
              <a:t>　５</a:t>
            </a:r>
            <a:r>
              <a:rPr lang="ja-JP" altLang="en-US" dirty="0">
                <a:solidFill>
                  <a:prstClr val="black"/>
                </a:solidFill>
                <a:latin typeface="HGSｺﾞｼｯｸM" panose="020B0600000000000000" pitchFamily="50" charset="-128"/>
                <a:ea typeface="HGSｺﾞｼｯｸM" panose="020B0600000000000000" pitchFamily="50" charset="-128"/>
              </a:rPr>
              <a:t>　その他の事項に関する論点</a:t>
            </a:r>
            <a:r>
              <a:rPr lang="ja-JP" altLang="en-US" dirty="0" smtClean="0">
                <a:solidFill>
                  <a:prstClr val="black"/>
                </a:solidFill>
                <a:latin typeface="HGSｺﾞｼｯｸM" panose="020B0600000000000000" pitchFamily="50" charset="-128"/>
                <a:ea typeface="HGSｺﾞｼｯｸM" panose="020B0600000000000000" pitchFamily="50" charset="-128"/>
              </a:rPr>
              <a:t>整理・・・・・・・・・・・・・・</a:t>
            </a:r>
            <a:r>
              <a:rPr lang="en-US" altLang="ja-JP" dirty="0" smtClean="0">
                <a:solidFill>
                  <a:prstClr val="black"/>
                </a:solidFill>
                <a:latin typeface="HGSｺﾞｼｯｸM" panose="020B0600000000000000" pitchFamily="50" charset="-128"/>
                <a:ea typeface="HGSｺﾞｼｯｸM" panose="020B0600000000000000" pitchFamily="50" charset="-128"/>
              </a:rPr>
              <a:t>58</a:t>
            </a:r>
            <a:endParaRPr lang="ja-JP" altLang="en-US" dirty="0">
              <a:solidFill>
                <a:prstClr val="black"/>
              </a:solidFill>
              <a:latin typeface="HGSｺﾞｼｯｸM" panose="020B0600000000000000" pitchFamily="50" charset="-128"/>
              <a:ea typeface="HGSｺﾞｼｯｸM" panose="020B0600000000000000" pitchFamily="50" charset="-128"/>
            </a:endParaRPr>
          </a:p>
        </p:txBody>
      </p:sp>
      <p:sp>
        <p:nvSpPr>
          <p:cNvPr id="6" name="正方形/長方形 5"/>
          <p:cNvSpPr/>
          <p:nvPr/>
        </p:nvSpPr>
        <p:spPr>
          <a:xfrm>
            <a:off x="0" y="-27384"/>
            <a:ext cx="9143999" cy="4595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39248" rtl="0" eaLnBrk="1" fontAlgn="auto" latinLnBrk="0" hangingPunct="1">
              <a:lnSpc>
                <a:spcPct val="100000"/>
              </a:lnSpc>
              <a:spcBef>
                <a:spcPts val="0"/>
              </a:spcBef>
              <a:spcAft>
                <a:spcPts val="0"/>
              </a:spcAft>
              <a:buClrTx/>
              <a:buSzTx/>
              <a:buFontTx/>
              <a:buNone/>
              <a:tabLst>
                <a:tab pos="6814939" algn="l"/>
              </a:tabLst>
              <a:defRPr/>
            </a:pPr>
            <a:r>
              <a:rPr kumimoji="0" lang="ja-JP" altLang="en-US" sz="16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社会福祉</a:t>
            </a:r>
            <a:r>
              <a:rPr kumimoji="0" lang="ja-JP" altLang="en-US" sz="1600" b="0" i="0" u="none" strike="noStrike" kern="1200" cap="none" spc="0" normalizeH="0" baseline="0" noProof="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連携</a:t>
            </a:r>
            <a:r>
              <a:rPr kumimoji="0" lang="ja-JP" altLang="en-US" sz="1600" b="0" i="0" u="none" strike="noStrike" kern="1200" cap="none" spc="0" normalizeH="0" baseline="0" noProof="0" smtClean="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推進法人に関する論点整理</a:t>
            </a:r>
            <a:endParaRPr kumimoji="0" lang="zh-TW" altLang="en-US" sz="16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Tree>
    <p:extLst>
      <p:ext uri="{BB962C8B-B14F-4D97-AF65-F5344CB8AC3E}">
        <p14:creationId xmlns:p14="http://schemas.microsoft.com/office/powerpoint/2010/main" val="35357799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p:cNvSpPr/>
          <p:nvPr/>
        </p:nvSpPr>
        <p:spPr>
          <a:xfrm>
            <a:off x="773832" y="2951947"/>
            <a:ext cx="7596336" cy="954107"/>
          </a:xfrm>
          <a:prstGeom prst="rect">
            <a:avLst/>
          </a:prstGeom>
        </p:spPr>
        <p:txBody>
          <a:bodyPr wrap="square">
            <a:spAutoFit/>
          </a:bodyPr>
          <a:lstStyle/>
          <a:p>
            <a:pPr lvl="0" algn="just"/>
            <a:r>
              <a:rPr kumimoji="1" lang="ja-JP" altLang="en-US" sz="2800"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３</a:t>
            </a:r>
            <a:r>
              <a:rPr kumimoji="1" lang="ja-JP" altLang="en-US" sz="2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a:t>
            </a:r>
            <a:r>
              <a:rPr lang="ja-JP" altLang="en-US" sz="2800" dirty="0">
                <a:solidFill>
                  <a:prstClr val="black"/>
                </a:solidFill>
                <a:latin typeface="HGSｺﾞｼｯｸM" panose="020B0600000000000000" pitchFamily="50" charset="-128"/>
                <a:ea typeface="HGSｺﾞｼｯｸM" panose="020B0600000000000000" pitchFamily="50" charset="-128"/>
              </a:rPr>
              <a:t>社会福祉連携推進認定の申請</a:t>
            </a:r>
            <a:r>
              <a:rPr lang="ja-JP" altLang="en-US" sz="2800" dirty="0" smtClean="0">
                <a:solidFill>
                  <a:prstClr val="black"/>
                </a:solidFill>
                <a:latin typeface="HGSｺﾞｼｯｸM" panose="020B0600000000000000" pitchFamily="50" charset="-128"/>
                <a:ea typeface="HGSｺﾞｼｯｸM" panose="020B0600000000000000" pitchFamily="50" charset="-128"/>
              </a:rPr>
              <a:t>等に関する</a:t>
            </a:r>
            <a:endParaRPr lang="en-US" altLang="ja-JP" sz="2800" dirty="0" smtClean="0">
              <a:solidFill>
                <a:prstClr val="black"/>
              </a:solidFill>
              <a:latin typeface="HGSｺﾞｼｯｸM" panose="020B0600000000000000" pitchFamily="50" charset="-128"/>
              <a:ea typeface="HGSｺﾞｼｯｸM" panose="020B0600000000000000" pitchFamily="50" charset="-128"/>
            </a:endParaRPr>
          </a:p>
          <a:p>
            <a:pPr lvl="0" algn="just"/>
            <a:r>
              <a:rPr lang="ja-JP" altLang="en-US" sz="2800" dirty="0" smtClean="0">
                <a:solidFill>
                  <a:prstClr val="black"/>
                </a:solidFill>
                <a:latin typeface="HGSｺﾞｼｯｸM" panose="020B0600000000000000" pitchFamily="50" charset="-128"/>
                <a:ea typeface="HGSｺﾞｼｯｸM" panose="020B0600000000000000" pitchFamily="50" charset="-128"/>
              </a:rPr>
              <a:t>　論点</a:t>
            </a:r>
            <a:r>
              <a:rPr lang="ja-JP" altLang="en-US" sz="2800" dirty="0">
                <a:solidFill>
                  <a:prstClr val="black"/>
                </a:solidFill>
                <a:latin typeface="HGSｺﾞｼｯｸM" panose="020B0600000000000000" pitchFamily="50" charset="-128"/>
                <a:ea typeface="HGSｺﾞｼｯｸM" panose="020B0600000000000000" pitchFamily="50" charset="-128"/>
              </a:rPr>
              <a:t>整理</a:t>
            </a:r>
          </a:p>
        </p:txBody>
      </p:sp>
    </p:spTree>
    <p:extLst>
      <p:ext uri="{BB962C8B-B14F-4D97-AF65-F5344CB8AC3E}">
        <p14:creationId xmlns:p14="http://schemas.microsoft.com/office/powerpoint/2010/main" val="1547353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960644353"/>
              </p:ext>
            </p:extLst>
          </p:nvPr>
        </p:nvGraphicFramePr>
        <p:xfrm>
          <a:off x="107504" y="166255"/>
          <a:ext cx="8928992" cy="3893416"/>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82425">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3510991">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（論点）社会福祉連携推進方針の記載内容の詳細はどのように定めれば良いか。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社会福祉連携推進方針は、地域住民等に対して、当該社会福祉連携推進法人の業務内容を周知する観点から、以下の内容を記載しなければならないこととする。</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ア　社会福祉連携推進法人の名称</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イ　参画する社員の名称</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ウ　理念・運営方針</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エ　社会福祉連携推進業務を実施する区域（社会福祉連携推進区域）</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オ　社会福祉連携推進業務の内容</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カ　貸付業務を行う場合には、以下を記載</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①　貸付対象社員の名称</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②　貸付けの金額及び契約日</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③　予算・決算等の貸付対象社員の重要事項の承認方法</a:t>
                      </a: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また、社会福祉連携推進方針の決定又は変更に当たっては、社員総会の決議を経なければならないこととする。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00049"/>
                  </a:ext>
                </a:extLst>
              </a:tr>
            </a:tbl>
          </a:graphicData>
        </a:graphic>
      </p:graphicFrame>
      <p:sp>
        <p:nvSpPr>
          <p:cNvPr id="5" name="スライド番号プレースホルダー 2"/>
          <p:cNvSpPr>
            <a:spLocks noGrp="1"/>
          </p:cNvSpPr>
          <p:nvPr>
            <p:ph type="sldNum" sz="quarter" idx="12"/>
          </p:nvPr>
        </p:nvSpPr>
        <p:spPr>
          <a:xfrm>
            <a:off x="8748464" y="6525344"/>
            <a:ext cx="337768" cy="243840"/>
          </a:xfrm>
        </p:spPr>
        <p:txBody>
          <a:bodyPr vert="horz" wrap="none" lIns="72000" tIns="36000" rIns="72000" bIns="36000" rtlCol="0" anchor="ctr">
            <a:spAutoFit/>
          </a:bodyPr>
          <a:lstStyle/>
          <a:p>
            <a:fld id="{D2D8002D-B5B0-4BAC-B1F6-782DDCCE6D9C}" type="slidenum">
              <a:rPr lang="ja-JP" altLang="en-US" sz="1112" b="1">
                <a:solidFill>
                  <a:schemeClr val="tx1"/>
                </a:solidFill>
                <a:latin typeface="Meiryo UI" panose="020B0604030504040204" pitchFamily="50" charset="-128"/>
                <a:ea typeface="Meiryo UI" panose="020B0604030504040204" pitchFamily="50" charset="-128"/>
              </a:rPr>
              <a:pPr/>
              <a:t>40</a:t>
            </a:fld>
            <a:endParaRPr lang="ja-JP" altLang="en-US" sz="1112"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49469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33174696"/>
              </p:ext>
            </p:extLst>
          </p:nvPr>
        </p:nvGraphicFramePr>
        <p:xfrm>
          <a:off x="107504" y="166255"/>
          <a:ext cx="8928992" cy="4332776"/>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82425">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3950351">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（論点）定款記載事項のうち法律で決まっていない部分については、</a:t>
                      </a:r>
                    </a:p>
                    <a:p>
                      <a:pPr marL="357188" marR="0" lvl="0" indent="-357188"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①　理事及び監事の要件等は、社会福祉法人と同水準のものとすること</a:t>
                      </a:r>
                    </a:p>
                    <a:p>
                      <a:pPr marL="357188" marR="0" lvl="0" indent="-357188"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②　貸付けを受ける社員が社会福祉連携推進法人に承認を受ける事項は、地域医療連携推進法人を参考にすること</a:t>
                      </a:r>
                    </a:p>
                    <a:p>
                      <a:pPr marL="357188" marR="0" lvl="0" indent="-357188"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③　社会福祉連携推進認定の取消しを受けた場合の財産の贈与先は、国、地方自治体、社会福祉連携推進法人及び社会福祉法人とすること</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とするのはどうか。</a:t>
                      </a:r>
                      <a:endParaRPr kumimoji="1" lang="en-US" altLang="ja-JP" sz="1400" u="none" dirty="0" smtClean="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法第</a:t>
                      </a:r>
                      <a:r>
                        <a:rPr kumimoji="1" lang="en-US" altLang="ja-JP" sz="1400" b="0" i="0" u="none" strike="noStrike" kern="1200" cap="none" spc="0" normalizeH="0" baseline="0" noProof="0" dirty="0" smtClean="0">
                          <a:ln>
                            <a:noFill/>
                          </a:ln>
                          <a:solidFill>
                            <a:prstClr val="black"/>
                          </a:solidFill>
                          <a:effectLst/>
                          <a:uLnTx/>
                          <a:uFillTx/>
                          <a:latin typeface="+mn-ea"/>
                          <a:ea typeface="+mn-ea"/>
                          <a:cs typeface="+mn-cs"/>
                        </a:rPr>
                        <a:t>127</a:t>
                      </a: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条第５号の規定により、社会福祉連携推進法人の認定に当たっては、定款において、</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ア　社員の議決権に関すること</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イ　役員に関すること</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ウ　代表理事に関すること　</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エ　理事会に関すること</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オ　社会福祉連携推進評議会に関すること</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カ　貸付業務を行う場合に、貸付対象社員があらかじめ社会福祉連携推進法人の承認を受けなければならない事項に関すること</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キ　資産に関すること</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ク　会計に関すること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ケ　解散に関すること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コ　社会福祉連携推進認定の取消しを受けた場合の財産の帰属先に関すること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サ　清算する場合の財産の帰属先に関すること</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シ　定款の変更に関すること</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等を定めなければならないこととしている。</a:t>
                      </a:r>
                      <a:endParaRPr kumimoji="1" lang="en-US" altLang="ja-JP" sz="1400" b="1" i="0" u="sng" strike="noStrike" kern="1200" cap="none" spc="0" normalizeH="0" baseline="0" noProof="0" dirty="0" smtClean="0">
                        <a:ln>
                          <a:noFill/>
                        </a:ln>
                        <a:solidFill>
                          <a:prstClr val="black"/>
                        </a:solidFill>
                        <a:effectLst/>
                        <a:uLnTx/>
                        <a:uFillTx/>
                        <a:latin typeface="+mn-ea"/>
                        <a:ea typeface="+mn-ea"/>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544278"/>
                  </a:ext>
                </a:extLst>
              </a:tr>
            </a:tbl>
          </a:graphicData>
        </a:graphic>
      </p:graphicFrame>
      <p:sp>
        <p:nvSpPr>
          <p:cNvPr id="5" name="スライド番号プレースホルダー 2"/>
          <p:cNvSpPr>
            <a:spLocks noGrp="1"/>
          </p:cNvSpPr>
          <p:nvPr>
            <p:ph type="sldNum" sz="quarter" idx="12"/>
          </p:nvPr>
        </p:nvSpPr>
        <p:spPr>
          <a:xfrm>
            <a:off x="8748464" y="6525344"/>
            <a:ext cx="337768" cy="243840"/>
          </a:xfrm>
        </p:spPr>
        <p:txBody>
          <a:bodyPr vert="horz" wrap="none" lIns="72000" tIns="36000" rIns="72000" bIns="36000" rtlCol="0" anchor="ctr">
            <a:spAutoFit/>
          </a:bodyPr>
          <a:lstStyle/>
          <a:p>
            <a:fld id="{D2D8002D-B5B0-4BAC-B1F6-782DDCCE6D9C}" type="slidenum">
              <a:rPr lang="ja-JP" altLang="en-US" sz="1112" b="1">
                <a:solidFill>
                  <a:schemeClr val="tx1"/>
                </a:solidFill>
                <a:latin typeface="Meiryo UI" panose="020B0604030504040204" pitchFamily="50" charset="-128"/>
                <a:ea typeface="Meiryo UI" panose="020B0604030504040204" pitchFamily="50" charset="-128"/>
              </a:rPr>
              <a:pPr/>
              <a:t>41</a:t>
            </a:fld>
            <a:endParaRPr lang="ja-JP" altLang="en-US" sz="1112"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24450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589667632"/>
              </p:ext>
            </p:extLst>
          </p:nvPr>
        </p:nvGraphicFramePr>
        <p:xfrm>
          <a:off x="107504" y="166255"/>
          <a:ext cx="8928992" cy="6456505"/>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82425">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5671035">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（論点）定款記載事項のうち法律で決まっていない部分については、</a:t>
                      </a:r>
                    </a:p>
                    <a:p>
                      <a:pPr marL="357188" marR="0" lvl="0" indent="-357188"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①　理事及び監事の要件等は、社会福祉法人と同水準のものとすること</a:t>
                      </a:r>
                    </a:p>
                    <a:p>
                      <a:pPr marL="357188" marR="0" lvl="0" indent="-357188"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②　貸付けを受ける社員が社会福祉連携推進法人に承認を受ける事項は、地域医療連携推進法人を参考にすること</a:t>
                      </a:r>
                    </a:p>
                    <a:p>
                      <a:pPr marL="357188" marR="0" lvl="0" indent="-357188"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③　社会福祉連携推進認定の取消しを受けた場合の財産の贈与先は、国、地方自治体、社会福祉連携推進法人及び社会福祉法人とすること</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とするのはどうか。</a:t>
                      </a:r>
                      <a:endParaRPr kumimoji="1" lang="en-US" altLang="ja-JP" sz="1400" u="none" dirty="0" smtClean="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smtClean="0">
                          <a:ln>
                            <a:noFill/>
                          </a:ln>
                          <a:solidFill>
                            <a:prstClr val="black"/>
                          </a:solidFill>
                          <a:effectLst/>
                          <a:uLnTx/>
                          <a:uFillTx/>
                          <a:latin typeface="+mn-ea"/>
                          <a:ea typeface="+mn-ea"/>
                          <a:cs typeface="+mn-cs"/>
                        </a:rPr>
                        <a:t>①について</a:t>
                      </a:r>
                      <a:endParaRPr kumimoji="1" lang="en-US" altLang="ja-JP" sz="1400" b="1" i="0" u="sng" strike="noStrike" kern="1200" cap="none" spc="0" normalizeH="0" baseline="0" noProof="0" dirty="0" smtClean="0">
                        <a:ln>
                          <a:noFill/>
                        </a:ln>
                        <a:solidFill>
                          <a:prstClr val="black"/>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理事・監事については、法第</a:t>
                      </a:r>
                      <a:r>
                        <a:rPr kumimoji="1" lang="en-US" altLang="ja-JP" sz="1400" b="0" i="0" u="none" strike="noStrike" kern="1200" cap="none" spc="0" normalizeH="0" baseline="0" noProof="0" dirty="0" smtClean="0">
                          <a:ln>
                            <a:noFill/>
                          </a:ln>
                          <a:solidFill>
                            <a:prstClr val="black"/>
                          </a:solidFill>
                          <a:effectLst/>
                          <a:uLnTx/>
                          <a:uFillTx/>
                          <a:latin typeface="+mn-ea"/>
                          <a:ea typeface="+mn-ea"/>
                          <a:cs typeface="+mn-cs"/>
                        </a:rPr>
                        <a:t>127</a:t>
                      </a: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条第５号ロの規定により、</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ア　理事６人以上、監事２人以上を置くこと</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イ　理事のうちに、各理事の配偶者等特殊関係者が３人を超えて含まれず、さらにこれら特殊関係者が理事の総数の３分の１を超えて含まれないこと</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ウ　監事のうちに、各理事・監事の配偶者等特殊関係者が含まれないこと</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エ　理事及び監事のうち、それぞれ少なくとも１名以上は、社会福祉連携推進業務について識見を有する者を含むこと</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とされている。</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smtClean="0">
                        <a:ln>
                          <a:noFill/>
                        </a:ln>
                        <a:solidFill>
                          <a:prstClr val="black"/>
                        </a:solidFill>
                        <a:effectLst/>
                        <a:uLnTx/>
                        <a:uFillTx/>
                        <a:latin typeface="+mn-ea"/>
                        <a:ea typeface="+mn-ea"/>
                        <a:cs typeface="+mn-cs"/>
                      </a:endParaRPr>
                    </a:p>
                    <a:p>
                      <a:pPr marL="177800" marR="0" lvl="0" indent="-1778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イ及びウの「特殊関係者」については、配偶者、三親等以内の親族以外については、厚生労働省令で定めること</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としており、</a:t>
                      </a: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　当該役員と事実上婚姻関係と同様の事情にある者</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　当該役員の使用人</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等を</a:t>
                      </a: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含めることとする。</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smtClean="0">
                        <a:ln>
                          <a:noFill/>
                        </a:ln>
                        <a:solidFill>
                          <a:prstClr val="black"/>
                        </a:solidFill>
                        <a:effectLst/>
                        <a:uLnTx/>
                        <a:uFillTx/>
                        <a:latin typeface="+mn-ea"/>
                        <a:ea typeface="+mn-ea"/>
                        <a:cs typeface="+mn-cs"/>
                      </a:endParaRPr>
                    </a:p>
                    <a:p>
                      <a:pPr marL="177800" marR="0" lvl="0" indent="-1778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エの「社会福祉連携推進業務について識見を有する者」については、厚生労働省令で定めることとしているが、</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177800" marR="0" lvl="0" indent="-177800" algn="just" defTabSz="914395"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n-ea"/>
                          <a:ea typeface="+mn-ea"/>
                          <a:cs typeface="+mn-cs"/>
                        </a:rPr>
                        <a:t>　</a:t>
                      </a: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理事にあっては、社会福祉連携推進区域における福祉に関する実情に通じている者</a:t>
                      </a: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FF0000"/>
                          </a:solidFill>
                          <a:effectLst/>
                          <a:uLnTx/>
                          <a:uFillTx/>
                          <a:latin typeface="+mn-ea"/>
                          <a:ea typeface="+mn-ea"/>
                          <a:cs typeface="+mn-cs"/>
                        </a:rPr>
                        <a:t>　</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監事にあっては、財務管理について識見を有する者</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とする。</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smtClean="0">
                        <a:ln>
                          <a:noFill/>
                        </a:ln>
                        <a:solidFill>
                          <a:prstClr val="black"/>
                        </a:solidFill>
                        <a:effectLst/>
                        <a:uLnTx/>
                        <a:uFillTx/>
                        <a:latin typeface="+mn-ea"/>
                        <a:ea typeface="+mn-ea"/>
                        <a:cs typeface="+mn-cs"/>
                      </a:endParaRPr>
                    </a:p>
                    <a:p>
                      <a:pPr marL="177800" marR="0" lvl="0" indent="-1778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また、社会福祉連携推進法人の理事は社員の理事が兼務することが想定されるが、同一の法人の理事に偏る</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ことは望ましくないため、同一の法人からの理事は、理事の総数の３分の１を超えてはならないこととする。ただし、社員の数が２である社会福祉連携推進法人については、理事の総数の２分の１を超えてはならないものとす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544278"/>
                  </a:ext>
                </a:extLst>
              </a:tr>
            </a:tbl>
          </a:graphicData>
        </a:graphic>
      </p:graphicFrame>
      <p:sp>
        <p:nvSpPr>
          <p:cNvPr id="5" name="スライド番号プレースホルダー 2"/>
          <p:cNvSpPr>
            <a:spLocks noGrp="1"/>
          </p:cNvSpPr>
          <p:nvPr>
            <p:ph type="sldNum" sz="quarter" idx="12"/>
          </p:nvPr>
        </p:nvSpPr>
        <p:spPr>
          <a:xfrm>
            <a:off x="8748464" y="6525344"/>
            <a:ext cx="337768" cy="243840"/>
          </a:xfrm>
        </p:spPr>
        <p:txBody>
          <a:bodyPr vert="horz" wrap="none" lIns="72000" tIns="36000" rIns="72000" bIns="36000" rtlCol="0" anchor="ctr">
            <a:spAutoFit/>
          </a:bodyPr>
          <a:lstStyle/>
          <a:p>
            <a:fld id="{D2D8002D-B5B0-4BAC-B1F6-782DDCCE6D9C}" type="slidenum">
              <a:rPr lang="ja-JP" altLang="en-US" sz="1112" b="1">
                <a:solidFill>
                  <a:schemeClr val="tx1"/>
                </a:solidFill>
                <a:latin typeface="Meiryo UI" panose="020B0604030504040204" pitchFamily="50" charset="-128"/>
                <a:ea typeface="Meiryo UI" panose="020B0604030504040204" pitchFamily="50" charset="-128"/>
              </a:rPr>
              <a:pPr/>
              <a:t>42</a:t>
            </a:fld>
            <a:endParaRPr lang="ja-JP" altLang="en-US" sz="1112"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958457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492806049"/>
              </p:ext>
            </p:extLst>
          </p:nvPr>
        </p:nvGraphicFramePr>
        <p:xfrm>
          <a:off x="107504" y="166255"/>
          <a:ext cx="8928992" cy="5633132"/>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82425">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5250707">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t>（論点）定款記載事項のうち法律で決まっていない部分については、</a:t>
                      </a:r>
                    </a:p>
                    <a:p>
                      <a:pPr marL="357188" marR="0" lvl="0" indent="-357188"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t>　　①　理事及び監事の要件等は、社会福祉法人と同水準のものとすること</a:t>
                      </a:r>
                    </a:p>
                    <a:p>
                      <a:pPr marL="357188" marR="0" lvl="0" indent="-357188"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t>　　②　貸付けを受ける社員が社会福祉連携推進法人に承認を受ける事項は、地域医療連携推進法人を参考にすること</a:t>
                      </a:r>
                    </a:p>
                    <a:p>
                      <a:pPr marL="357188" marR="0" lvl="0" indent="-357188"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t>　　③　社会福祉連携推進認定の取消しを受けた場合の財産の贈与先は、国、地方自治体、社会福祉連携推進法人及び社会福祉法人とすること</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t>　　とするのはどうか。</a:t>
                      </a:r>
                      <a:endParaRPr kumimoji="1" lang="en-US" altLang="ja-JP" sz="1400" u="none" dirty="0" smtClean="0"/>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smtClean="0">
                          <a:ln>
                            <a:noFill/>
                          </a:ln>
                          <a:solidFill>
                            <a:prstClr val="black"/>
                          </a:solidFill>
                          <a:effectLst/>
                          <a:uLnTx/>
                          <a:uFillTx/>
                          <a:latin typeface="+mn-ea"/>
                          <a:ea typeface="+mn-ea"/>
                          <a:cs typeface="+mn-cs"/>
                        </a:rPr>
                        <a:t>②について</a:t>
                      </a:r>
                      <a:endParaRPr kumimoji="1" lang="en-US" altLang="ja-JP" sz="1400" b="1" i="0" u="sng" strike="noStrike" kern="1200" cap="none" spc="0" normalizeH="0" baseline="0" noProof="0" dirty="0" smtClean="0">
                        <a:ln>
                          <a:noFill/>
                        </a:ln>
                        <a:solidFill>
                          <a:prstClr val="black"/>
                        </a:solidFill>
                        <a:effectLst/>
                        <a:uLnTx/>
                        <a:uFillTx/>
                        <a:latin typeface="+mn-ea"/>
                        <a:ea typeface="+mn-ea"/>
                        <a:cs typeface="+mn-cs"/>
                      </a:endParaRPr>
                    </a:p>
                    <a:p>
                      <a:pPr marL="177800" marR="0" lvl="0" indent="-1778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貸付けを受ける社員が社会福祉連携推進法人に承認を受ける事項については、貸付けを受けた年度から、当該貸付金の返済が完了する年度までの間、</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177800" marR="0" lvl="0" indent="-1778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FF0000"/>
                          </a:solidFill>
                          <a:effectLst/>
                          <a:uLnTx/>
                          <a:uFillTx/>
                          <a:latin typeface="+mn-ea"/>
                          <a:ea typeface="+mn-ea"/>
                          <a:cs typeface="+mn-cs"/>
                        </a:rPr>
                        <a:t>　</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①　予算（補正予算を含む。）及び決算</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77800" marR="0" lvl="0" indent="-1778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②　借入金（当該会計年度内の収入をもって償還する一時の借入金</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77800" marR="0" lvl="0" indent="-1778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を除く。）の借入れ</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77800" marR="0" lvl="0" indent="-1778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③　重要な資産の処分</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77800" marR="0" lvl="0" indent="-1778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④　合併</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77800" marR="0" lvl="0" indent="-1778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⑤　目的たる事業の成功の不能による解散</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77800" marR="0" lvl="0" indent="-1778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について、社会福祉連携推進法人の承認を受ける必要があることとする。　</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77800" marR="0" lvl="0" indent="-177800"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177800" marR="0" lvl="0" indent="-1778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社会福祉連携推進法人に承認を受ける事項について、貸付けを受ける社員は、承認の手続前に、少なくとも当該社員の理事会で決定される必要があることとする。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77800" marR="0" lvl="0" indent="-177800"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smtClean="0">
                          <a:ln>
                            <a:noFill/>
                          </a:ln>
                          <a:solidFill>
                            <a:prstClr val="black"/>
                          </a:solidFill>
                          <a:effectLst/>
                          <a:uLnTx/>
                          <a:uFillTx/>
                          <a:latin typeface="+mn-ea"/>
                          <a:ea typeface="+mn-ea"/>
                          <a:cs typeface="+mn-cs"/>
                        </a:rPr>
                        <a:t>③について</a:t>
                      </a:r>
                      <a:endParaRPr kumimoji="1" lang="en-US" altLang="ja-JP" sz="1400" b="1" i="0" u="sng" strike="noStrike" kern="1200" cap="none" spc="0" normalizeH="0" baseline="0" noProof="0" dirty="0" smtClean="0">
                        <a:ln>
                          <a:noFill/>
                        </a:ln>
                        <a:solidFill>
                          <a:prstClr val="black"/>
                        </a:solidFill>
                        <a:effectLst/>
                        <a:uLnTx/>
                        <a:uFillTx/>
                        <a:latin typeface="+mn-ea"/>
                        <a:ea typeface="+mn-ea"/>
                        <a:cs typeface="+mn-cs"/>
                      </a:endParaRPr>
                    </a:p>
                    <a:p>
                      <a:pPr marL="177800" marR="0" lvl="0" indent="-1778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社会福祉連携推進認定の取消しを受けた場合又は社会福祉連携推進法人が解散する場合の残余財産の帰属先については、社会福祉連携推進法人の業務の公益性に鑑み、国、地方公共団体、社会福祉連携推進法人又は社会福祉法人とする。</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544278"/>
                  </a:ext>
                </a:extLst>
              </a:tr>
            </a:tbl>
          </a:graphicData>
        </a:graphic>
      </p:graphicFrame>
      <p:sp>
        <p:nvSpPr>
          <p:cNvPr id="5" name="スライド番号プレースホルダー 2"/>
          <p:cNvSpPr>
            <a:spLocks noGrp="1"/>
          </p:cNvSpPr>
          <p:nvPr>
            <p:ph type="sldNum" sz="quarter" idx="12"/>
          </p:nvPr>
        </p:nvSpPr>
        <p:spPr>
          <a:xfrm>
            <a:off x="8748464" y="6525344"/>
            <a:ext cx="337768" cy="243840"/>
          </a:xfrm>
        </p:spPr>
        <p:txBody>
          <a:bodyPr vert="horz" wrap="none" lIns="72000" tIns="36000" rIns="72000" bIns="36000" rtlCol="0" anchor="ctr">
            <a:spAutoFit/>
          </a:bodyPr>
          <a:lstStyle/>
          <a:p>
            <a:fld id="{D2D8002D-B5B0-4BAC-B1F6-782DDCCE6D9C}" type="slidenum">
              <a:rPr lang="ja-JP" altLang="en-US" sz="1112" b="1">
                <a:solidFill>
                  <a:schemeClr val="tx1"/>
                </a:solidFill>
                <a:latin typeface="Meiryo UI" panose="020B0604030504040204" pitchFamily="50" charset="-128"/>
                <a:ea typeface="Meiryo UI" panose="020B0604030504040204" pitchFamily="50" charset="-128"/>
              </a:rPr>
              <a:pPr/>
              <a:t>43</a:t>
            </a:fld>
            <a:endParaRPr lang="ja-JP" altLang="en-US" sz="1112"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06513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253532567"/>
              </p:ext>
            </p:extLst>
          </p:nvPr>
        </p:nvGraphicFramePr>
        <p:xfrm>
          <a:off x="157240" y="166255"/>
          <a:ext cx="8928992" cy="3503296"/>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82425">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3120871">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（論点）申請等に係る添付書類については、地域医療連携推進法人を参考にしつつ、必要なものを添付するのはどうか。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社会福祉連携推進認定の申請に当たっては、地域医療連携推進法人も参考に、以下の書類をもって行わなければならないこととする。</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ア　申請書</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イ　定款</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ウ　登記事項証明書</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エ　社会福祉連携推進方針</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オ　役員名簿</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カ　社会福祉連携推進評議会の構成員名簿</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キ　社員名簿</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ク　認定基準に適合することを証する書類</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ケ　役員が欠格事由に該当しないことを証する書類</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コ　役員・</a:t>
                      </a:r>
                      <a:r>
                        <a:rPr kumimoji="1" lang="zh-TW" altLang="en-US" sz="1400" b="0" i="0" u="none" strike="noStrike" kern="1200" cap="none" spc="0" normalizeH="0" baseline="0" noProof="0" dirty="0" smtClean="0">
                          <a:ln>
                            <a:noFill/>
                          </a:ln>
                          <a:solidFill>
                            <a:prstClr val="black"/>
                          </a:solidFill>
                          <a:effectLst/>
                          <a:uLnTx/>
                          <a:uFillTx/>
                          <a:latin typeface="+mn-ea"/>
                          <a:ea typeface="+mn-ea"/>
                          <a:cs typeface="+mn-cs"/>
                        </a:rPr>
                        <a:t>社会福祉連携推進評議会</a:t>
                      </a:r>
                      <a:r>
                        <a:rPr kumimoji="1" lang="ja-JP" altLang="en-US" sz="1400" b="0" i="0" u="none" strike="noStrike" kern="1200" cap="none" spc="0" normalizeH="0" baseline="0" noProof="0" dirty="0" err="1" smtClean="0">
                          <a:ln>
                            <a:noFill/>
                          </a:ln>
                          <a:solidFill>
                            <a:prstClr val="black"/>
                          </a:solidFill>
                          <a:effectLst/>
                          <a:uLnTx/>
                          <a:uFillTx/>
                          <a:latin typeface="+mn-ea"/>
                          <a:ea typeface="+mn-ea"/>
                          <a:cs typeface="+mn-cs"/>
                        </a:rPr>
                        <a:t>の構</a:t>
                      </a: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成員の就任承諾書・暴力団員</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に該当しない旨の誓約書</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0716704"/>
                  </a:ext>
                </a:extLst>
              </a:tr>
            </a:tbl>
          </a:graphicData>
        </a:graphic>
      </p:graphicFrame>
      <p:sp>
        <p:nvSpPr>
          <p:cNvPr id="5" name="スライド番号プレースホルダー 2"/>
          <p:cNvSpPr>
            <a:spLocks noGrp="1"/>
          </p:cNvSpPr>
          <p:nvPr>
            <p:ph type="sldNum" sz="quarter" idx="12"/>
          </p:nvPr>
        </p:nvSpPr>
        <p:spPr>
          <a:xfrm>
            <a:off x="8748464" y="6525344"/>
            <a:ext cx="337768" cy="243840"/>
          </a:xfrm>
        </p:spPr>
        <p:txBody>
          <a:bodyPr vert="horz" wrap="none" lIns="72000" tIns="36000" rIns="72000" bIns="36000" rtlCol="0" anchor="ctr">
            <a:spAutoFit/>
          </a:bodyPr>
          <a:lstStyle/>
          <a:p>
            <a:fld id="{D2D8002D-B5B0-4BAC-B1F6-782DDCCE6D9C}" type="slidenum">
              <a:rPr lang="ja-JP" altLang="en-US" sz="1112" b="1">
                <a:solidFill>
                  <a:schemeClr val="tx1"/>
                </a:solidFill>
                <a:latin typeface="Meiryo UI" panose="020B0604030504040204" pitchFamily="50" charset="-128"/>
                <a:ea typeface="Meiryo UI" panose="020B0604030504040204" pitchFamily="50" charset="-128"/>
              </a:rPr>
              <a:pPr/>
              <a:t>44</a:t>
            </a:fld>
            <a:endParaRPr lang="ja-JP" altLang="en-US" sz="1112"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791203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806232" y="6607398"/>
            <a:ext cx="337768"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9" name="表 8"/>
          <p:cNvGraphicFramePr>
            <a:graphicFrameLocks noGrp="1"/>
          </p:cNvGraphicFramePr>
          <p:nvPr>
            <p:extLst>
              <p:ext uri="{D42A27DB-BD31-4B8C-83A1-F6EECF244321}">
                <p14:modId xmlns:p14="http://schemas.microsoft.com/office/powerpoint/2010/main" val="1764467502"/>
              </p:ext>
            </p:extLst>
          </p:nvPr>
        </p:nvGraphicFramePr>
        <p:xfrm>
          <a:off x="107504" y="686660"/>
          <a:ext cx="8784976" cy="5406636"/>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3939961133"/>
                    </a:ext>
                  </a:extLst>
                </a:gridCol>
                <a:gridCol w="1656184">
                  <a:extLst>
                    <a:ext uri="{9D8B030D-6E8A-4147-A177-3AD203B41FA5}">
                      <a16:colId xmlns:a16="http://schemas.microsoft.com/office/drawing/2014/main" val="1492674421"/>
                    </a:ext>
                  </a:extLst>
                </a:gridCol>
                <a:gridCol w="6120680">
                  <a:extLst>
                    <a:ext uri="{9D8B030D-6E8A-4147-A177-3AD203B41FA5}">
                      <a16:colId xmlns:a16="http://schemas.microsoft.com/office/drawing/2014/main" val="65858229"/>
                    </a:ext>
                  </a:extLst>
                </a:gridCol>
              </a:tblGrid>
              <a:tr h="215227">
                <a:tc gridSpan="2">
                  <a:txBody>
                    <a:bodyPr/>
                    <a:lstStyle/>
                    <a:p>
                      <a:r>
                        <a:rPr kumimoji="1" lang="ja-JP" altLang="en-US" sz="1200" dirty="0" smtClean="0">
                          <a:solidFill>
                            <a:schemeClr val="tx1"/>
                          </a:solidFill>
                          <a:latin typeface="+mn-ea"/>
                          <a:ea typeface="+mn-ea"/>
                        </a:rPr>
                        <a:t>社会福祉連携推進法人の名称</a:t>
                      </a:r>
                      <a:endParaRPr kumimoji="1" lang="ja-JP" altLang="en-US" sz="1200" dirty="0">
                        <a:solidFill>
                          <a:schemeClr val="tx1"/>
                        </a:solidFill>
                        <a:latin typeface="+mn-ea"/>
                        <a:ea typeface="+mn-ea"/>
                      </a:endParaRPr>
                    </a:p>
                  </a:txBody>
                  <a:tcPr anchor="ctr">
                    <a:solidFill>
                      <a:srgbClr val="FFFFCC"/>
                    </a:solidFill>
                  </a:tcPr>
                </a:tc>
                <a:tc hMerge="1">
                  <a:txBody>
                    <a:bodyPr/>
                    <a:lstStyle/>
                    <a:p>
                      <a:endParaRPr kumimoji="1" lang="ja-JP" altLang="en-US"/>
                    </a:p>
                  </a:txBody>
                  <a:tcPr/>
                </a:tc>
                <a:tc>
                  <a:txBody>
                    <a:bodyPr/>
                    <a:lstStyle/>
                    <a:p>
                      <a:r>
                        <a:rPr kumimoji="1" lang="ja-JP" altLang="en-US" sz="1200" dirty="0" smtClean="0">
                          <a:solidFill>
                            <a:schemeClr val="tx1"/>
                          </a:solidFill>
                          <a:latin typeface="+mn-ea"/>
                          <a:ea typeface="+mn-ea"/>
                        </a:rPr>
                        <a:t>社会福祉連携推進法人　○○会</a:t>
                      </a:r>
                      <a:endParaRPr kumimoji="1" lang="ja-JP" altLang="en-US" sz="1200" dirty="0">
                        <a:solidFill>
                          <a:schemeClr val="tx1"/>
                        </a:solidFill>
                        <a:latin typeface="+mn-ea"/>
                        <a:ea typeface="+mn-ea"/>
                      </a:endParaRPr>
                    </a:p>
                  </a:txBody>
                  <a:tcPr anchor="ctr"/>
                </a:tc>
                <a:extLst>
                  <a:ext uri="{0D108BD9-81ED-4DB2-BD59-A6C34878D82A}">
                    <a16:rowId xmlns:a16="http://schemas.microsoft.com/office/drawing/2014/main" val="1471153707"/>
                  </a:ext>
                </a:extLst>
              </a:tr>
              <a:tr h="306112">
                <a:tc gridSpan="2">
                  <a:txBody>
                    <a:bodyPr/>
                    <a:lstStyle/>
                    <a:p>
                      <a:r>
                        <a:rPr kumimoji="1" lang="ja-JP" altLang="en-US" sz="1200" dirty="0" smtClean="0">
                          <a:solidFill>
                            <a:schemeClr val="tx1"/>
                          </a:solidFill>
                          <a:latin typeface="+mn-ea"/>
                          <a:ea typeface="+mn-ea"/>
                        </a:rPr>
                        <a:t>社員</a:t>
                      </a:r>
                      <a:endParaRPr kumimoji="1" lang="ja-JP" altLang="en-US" sz="1200" dirty="0">
                        <a:solidFill>
                          <a:schemeClr val="tx1"/>
                        </a:solidFill>
                        <a:latin typeface="+mn-ea"/>
                        <a:ea typeface="+mn-ea"/>
                      </a:endParaRPr>
                    </a:p>
                  </a:txBody>
                  <a:tcPr anchor="ctr">
                    <a:solidFill>
                      <a:srgbClr val="FFFFCC"/>
                    </a:solidFill>
                  </a:tcPr>
                </a:tc>
                <a:tc hMerge="1">
                  <a:txBody>
                    <a:bodyPr/>
                    <a:lstStyle/>
                    <a:p>
                      <a:endParaRPr kumimoji="1" lang="ja-JP" altLang="en-US"/>
                    </a:p>
                  </a:txBody>
                  <a:tcPr/>
                </a:tc>
                <a:tc>
                  <a:txBody>
                    <a:bodyPr/>
                    <a:lstStyle/>
                    <a:p>
                      <a:r>
                        <a:rPr kumimoji="1" lang="ja-JP" altLang="en-US" sz="1200" dirty="0" smtClean="0">
                          <a:solidFill>
                            <a:schemeClr val="tx1"/>
                          </a:solidFill>
                          <a:latin typeface="+mn-ea"/>
                          <a:ea typeface="+mn-ea"/>
                        </a:rPr>
                        <a:t>社会福祉法人○○、社会福祉法人□□、社会福祉法人△△、</a:t>
                      </a:r>
                      <a:endParaRPr kumimoji="1" lang="en-US" altLang="ja-JP" sz="1200" dirty="0" smtClean="0">
                        <a:solidFill>
                          <a:schemeClr val="tx1"/>
                        </a:solidFill>
                        <a:latin typeface="+mn-ea"/>
                        <a:ea typeface="+mn-ea"/>
                      </a:endParaRPr>
                    </a:p>
                    <a:p>
                      <a:r>
                        <a:rPr kumimoji="1" lang="ja-JP" altLang="en-US" sz="1200" dirty="0" smtClean="0">
                          <a:solidFill>
                            <a:schemeClr val="tx1"/>
                          </a:solidFill>
                          <a:latin typeface="+mn-ea"/>
                          <a:ea typeface="+mn-ea"/>
                        </a:rPr>
                        <a:t>社会福祉法人●●、</a:t>
                      </a:r>
                      <a:r>
                        <a:rPr kumimoji="1" lang="en-US" altLang="ja-JP" sz="1200" dirty="0" smtClean="0">
                          <a:solidFill>
                            <a:schemeClr val="tx1"/>
                          </a:solidFill>
                          <a:latin typeface="+mn-ea"/>
                          <a:ea typeface="+mn-ea"/>
                        </a:rPr>
                        <a:t>NPO</a:t>
                      </a:r>
                      <a:r>
                        <a:rPr kumimoji="1" lang="ja-JP" altLang="en-US" sz="1200" dirty="0" smtClean="0">
                          <a:solidFill>
                            <a:schemeClr val="tx1"/>
                          </a:solidFill>
                          <a:latin typeface="+mn-ea"/>
                          <a:ea typeface="+mn-ea"/>
                        </a:rPr>
                        <a:t>法人○○</a:t>
                      </a:r>
                      <a:endParaRPr kumimoji="1" lang="ja-JP" altLang="en-US" sz="1200" dirty="0">
                        <a:solidFill>
                          <a:schemeClr val="tx1"/>
                        </a:solidFill>
                        <a:latin typeface="+mn-ea"/>
                        <a:ea typeface="+mn-ea"/>
                      </a:endParaRPr>
                    </a:p>
                  </a:txBody>
                  <a:tcPr anchor="ctr"/>
                </a:tc>
                <a:extLst>
                  <a:ext uri="{0D108BD9-81ED-4DB2-BD59-A6C34878D82A}">
                    <a16:rowId xmlns:a16="http://schemas.microsoft.com/office/drawing/2014/main" val="3141920815"/>
                  </a:ext>
                </a:extLst>
              </a:tr>
              <a:tr h="795891">
                <a:tc gridSpan="2">
                  <a:txBody>
                    <a:bodyPr/>
                    <a:lstStyle/>
                    <a:p>
                      <a:r>
                        <a:rPr kumimoji="1" lang="ja-JP" altLang="en-US" sz="1200" dirty="0" smtClean="0">
                          <a:solidFill>
                            <a:schemeClr val="tx1"/>
                          </a:solidFill>
                          <a:latin typeface="+mn-ea"/>
                          <a:ea typeface="+mn-ea"/>
                        </a:rPr>
                        <a:t>理念・運営方針</a:t>
                      </a:r>
                      <a:endParaRPr kumimoji="1" lang="ja-JP" altLang="en-US" sz="1200" dirty="0">
                        <a:solidFill>
                          <a:schemeClr val="tx1"/>
                        </a:solidFill>
                        <a:latin typeface="+mn-ea"/>
                        <a:ea typeface="+mn-ea"/>
                      </a:endParaRPr>
                    </a:p>
                  </a:txBody>
                  <a:tcPr anchor="ctr">
                    <a:solidFill>
                      <a:srgbClr val="FFFFCC"/>
                    </a:solidFill>
                  </a:tcPr>
                </a:tc>
                <a:tc hMerge="1">
                  <a:txBody>
                    <a:bodyPr/>
                    <a:lstStyle/>
                    <a:p>
                      <a:endParaRPr kumimoji="1" lang="ja-JP" altLang="en-US"/>
                    </a:p>
                  </a:txBody>
                  <a:tcPr/>
                </a:tc>
                <a:tc>
                  <a:txBody>
                    <a:bodyPr/>
                    <a:lstStyle/>
                    <a:p>
                      <a:pPr marL="177800" indent="-177800"/>
                      <a:r>
                        <a:rPr kumimoji="1" lang="ja-JP" altLang="en-US" sz="1200" dirty="0" smtClean="0">
                          <a:solidFill>
                            <a:schemeClr val="tx1"/>
                          </a:solidFill>
                          <a:latin typeface="+mn-ea"/>
                          <a:ea typeface="+mn-ea"/>
                        </a:rPr>
                        <a:t>１．社会福祉連携推進業務を通じて、地域住民に安心、安全かつ質の高い福祉サービスの提供を目指す。</a:t>
                      </a:r>
                      <a:endParaRPr kumimoji="1" lang="en-US" altLang="ja-JP" sz="1200" dirty="0" smtClean="0">
                        <a:solidFill>
                          <a:schemeClr val="tx1"/>
                        </a:solidFill>
                        <a:latin typeface="+mn-ea"/>
                        <a:ea typeface="+mn-ea"/>
                      </a:endParaRPr>
                    </a:p>
                    <a:p>
                      <a:pPr marL="177800" indent="-177800"/>
                      <a:r>
                        <a:rPr kumimoji="1" lang="ja-JP" altLang="en-US" sz="1200" dirty="0" smtClean="0">
                          <a:solidFill>
                            <a:schemeClr val="tx1"/>
                          </a:solidFill>
                          <a:latin typeface="+mn-ea"/>
                          <a:ea typeface="+mn-ea"/>
                        </a:rPr>
                        <a:t>２．福祉・介護人材の育成・確保、定着を目指す。</a:t>
                      </a:r>
                      <a:endParaRPr kumimoji="1" lang="en-US" altLang="ja-JP" sz="1200" dirty="0" smtClean="0">
                        <a:solidFill>
                          <a:schemeClr val="tx1"/>
                        </a:solidFill>
                        <a:latin typeface="+mn-ea"/>
                        <a:ea typeface="+mn-ea"/>
                      </a:endParaRPr>
                    </a:p>
                    <a:p>
                      <a:pPr marL="177800" indent="-177800"/>
                      <a:r>
                        <a:rPr kumimoji="1" lang="ja-JP" altLang="en-US" sz="1200" dirty="0" smtClean="0">
                          <a:solidFill>
                            <a:schemeClr val="tx1"/>
                          </a:solidFill>
                          <a:latin typeface="+mn-ea"/>
                          <a:ea typeface="+mn-ea"/>
                        </a:rPr>
                        <a:t>３．地域ニーズの変化を踏まえ、地域における福祉サービスを維持・確保していくため、効率的かつ透明性の高い経営の確保を目指す。</a:t>
                      </a:r>
                      <a:endParaRPr kumimoji="1" lang="en-US" altLang="ja-JP" sz="1200" dirty="0" smtClean="0">
                        <a:solidFill>
                          <a:schemeClr val="tx1"/>
                        </a:solidFill>
                        <a:latin typeface="+mn-ea"/>
                        <a:ea typeface="+mn-ea"/>
                      </a:endParaRPr>
                    </a:p>
                  </a:txBody>
                  <a:tcPr anchor="ctr"/>
                </a:tc>
                <a:extLst>
                  <a:ext uri="{0D108BD9-81ED-4DB2-BD59-A6C34878D82A}">
                    <a16:rowId xmlns:a16="http://schemas.microsoft.com/office/drawing/2014/main" val="3855936100"/>
                  </a:ext>
                </a:extLst>
              </a:tr>
              <a:tr h="306112">
                <a:tc gridSpan="2">
                  <a:txBody>
                    <a:bodyPr/>
                    <a:lstStyle/>
                    <a:p>
                      <a:r>
                        <a:rPr kumimoji="1" lang="ja-JP" altLang="en-US" sz="1200" dirty="0" smtClean="0">
                          <a:solidFill>
                            <a:schemeClr val="tx1"/>
                          </a:solidFill>
                          <a:latin typeface="+mn-ea"/>
                          <a:ea typeface="+mn-ea"/>
                        </a:rPr>
                        <a:t>社会福祉連携推進業務を実施する</a:t>
                      </a:r>
                      <a:endParaRPr kumimoji="1" lang="en-US" altLang="ja-JP" sz="1200" dirty="0" smtClean="0">
                        <a:solidFill>
                          <a:schemeClr val="tx1"/>
                        </a:solidFill>
                        <a:latin typeface="+mn-ea"/>
                        <a:ea typeface="+mn-ea"/>
                      </a:endParaRPr>
                    </a:p>
                    <a:p>
                      <a:r>
                        <a:rPr kumimoji="1" lang="ja-JP" altLang="en-US" sz="1200" dirty="0" smtClean="0">
                          <a:solidFill>
                            <a:schemeClr val="tx1"/>
                          </a:solidFill>
                          <a:latin typeface="+mn-ea"/>
                          <a:ea typeface="+mn-ea"/>
                        </a:rPr>
                        <a:t>区域</a:t>
                      </a:r>
                      <a:endParaRPr kumimoji="1" lang="ja-JP" altLang="en-US" sz="1200" dirty="0">
                        <a:solidFill>
                          <a:schemeClr val="tx1"/>
                        </a:solidFill>
                        <a:latin typeface="+mn-ea"/>
                        <a:ea typeface="+mn-ea"/>
                      </a:endParaRPr>
                    </a:p>
                  </a:txBody>
                  <a:tcPr anchor="ctr">
                    <a:solidFill>
                      <a:srgbClr val="FFFFCC"/>
                    </a:solidFill>
                  </a:tcPr>
                </a:tc>
                <a:tc hMerge="1">
                  <a:txBody>
                    <a:bodyPr/>
                    <a:lstStyle/>
                    <a:p>
                      <a:endParaRPr kumimoji="1" lang="ja-JP" altLang="en-US"/>
                    </a:p>
                  </a:txBody>
                  <a:tcPr/>
                </a:tc>
                <a:tc>
                  <a:txBody>
                    <a:bodyPr/>
                    <a:lstStyle/>
                    <a:p>
                      <a:r>
                        <a:rPr kumimoji="1" lang="ja-JP" altLang="en-US" sz="1200" dirty="0" smtClean="0">
                          <a:solidFill>
                            <a:schemeClr val="tx1"/>
                          </a:solidFill>
                          <a:latin typeface="+mn-ea"/>
                          <a:ea typeface="+mn-ea"/>
                        </a:rPr>
                        <a:t>○○県及び□□県</a:t>
                      </a:r>
                      <a:endParaRPr kumimoji="1" lang="ja-JP" altLang="en-US" sz="1200" dirty="0">
                        <a:solidFill>
                          <a:schemeClr val="tx1"/>
                        </a:solidFill>
                        <a:latin typeface="+mn-ea"/>
                        <a:ea typeface="+mn-ea"/>
                      </a:endParaRPr>
                    </a:p>
                  </a:txBody>
                  <a:tcPr anchor="ctr"/>
                </a:tc>
                <a:extLst>
                  <a:ext uri="{0D108BD9-81ED-4DB2-BD59-A6C34878D82A}">
                    <a16:rowId xmlns:a16="http://schemas.microsoft.com/office/drawing/2014/main" val="1319352464"/>
                  </a:ext>
                </a:extLst>
              </a:tr>
              <a:tr h="306112">
                <a:tc rowSpan="6">
                  <a:txBody>
                    <a:bodyPr/>
                    <a:lstStyle/>
                    <a:p>
                      <a:r>
                        <a:rPr kumimoji="1" lang="ja-JP" altLang="en-US" sz="1200" dirty="0" smtClean="0">
                          <a:solidFill>
                            <a:schemeClr val="tx1"/>
                          </a:solidFill>
                          <a:latin typeface="+mn-ea"/>
                          <a:ea typeface="+mn-ea"/>
                        </a:rPr>
                        <a:t>社会福祉連携推進業務の内容</a:t>
                      </a:r>
                      <a:endParaRPr kumimoji="1" lang="ja-JP" altLang="en-US" sz="1200" dirty="0">
                        <a:solidFill>
                          <a:schemeClr val="tx1"/>
                        </a:solidFill>
                        <a:latin typeface="+mn-ea"/>
                        <a:ea typeface="+mn-ea"/>
                      </a:endParaRPr>
                    </a:p>
                  </a:txBody>
                  <a:tcPr anchor="ctr">
                    <a:lnR w="12700" cap="flat" cmpd="sng" algn="ctr">
                      <a:solidFill>
                        <a:schemeClr val="tx1"/>
                      </a:solidFill>
                      <a:prstDash val="solid"/>
                      <a:round/>
                      <a:headEnd type="none" w="med" len="med"/>
                      <a:tailEnd type="none" w="med" len="med"/>
                    </a:lnR>
                    <a:solidFill>
                      <a:srgbClr val="FFFFCC"/>
                    </a:solidFill>
                  </a:tcPr>
                </a:tc>
                <a:tc>
                  <a:txBody>
                    <a:bodyPr/>
                    <a:lstStyle/>
                    <a:p>
                      <a:r>
                        <a:rPr kumimoji="1" lang="ja-JP" altLang="en-US" sz="1200" dirty="0" smtClean="0">
                          <a:solidFill>
                            <a:schemeClr val="tx1"/>
                          </a:solidFill>
                          <a:latin typeface="+mn-ea"/>
                          <a:ea typeface="+mn-ea"/>
                        </a:rPr>
                        <a:t>地域福祉支援業務</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200" dirty="0" smtClean="0">
                          <a:solidFill>
                            <a:schemeClr val="tx1"/>
                          </a:solidFill>
                          <a:latin typeface="+mn-ea"/>
                          <a:ea typeface="+mn-ea"/>
                        </a:rPr>
                        <a:t>社員が共同で行う「地域における公益的な取組」の企画・立案、実施に向けた調整業務</a:t>
                      </a:r>
                      <a:endParaRPr kumimoji="1" lang="en-US" altLang="ja-JP" sz="1200" dirty="0" smtClean="0">
                        <a:solidFill>
                          <a:schemeClr val="tx1"/>
                        </a:solidFill>
                        <a:latin typeface="+mn-ea"/>
                        <a:ea typeface="+mn-ea"/>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5373288"/>
                  </a:ext>
                </a:extLst>
              </a:tr>
              <a:tr h="244889">
                <a:tc vMerge="1">
                  <a:txBody>
                    <a:bodyPr/>
                    <a:lstStyle/>
                    <a:p>
                      <a:endParaRPr kumimoji="1" lang="ja-JP" altLang="en-US"/>
                    </a:p>
                  </a:txBody>
                  <a:tcPr/>
                </a:tc>
                <a:tc>
                  <a:txBody>
                    <a:bodyPr/>
                    <a:lstStyle/>
                    <a:p>
                      <a:r>
                        <a:rPr kumimoji="1" lang="ja-JP" altLang="en-US" sz="1200" dirty="0" smtClean="0">
                          <a:solidFill>
                            <a:schemeClr val="tx1"/>
                          </a:solidFill>
                          <a:latin typeface="+mn-ea"/>
                          <a:ea typeface="+mn-ea"/>
                        </a:rPr>
                        <a:t>災害時支援業務</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200" dirty="0" smtClean="0">
                          <a:solidFill>
                            <a:schemeClr val="tx1"/>
                          </a:solidFill>
                          <a:latin typeface="+mn-ea"/>
                          <a:ea typeface="+mn-ea"/>
                        </a:rPr>
                        <a:t>実施なし</a:t>
                      </a:r>
                      <a:endParaRPr kumimoji="1" lang="ja-JP" altLang="en-US" sz="1200"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6033945"/>
                  </a:ext>
                </a:extLst>
              </a:tr>
              <a:tr h="244889">
                <a:tc vMerge="1">
                  <a:txBody>
                    <a:bodyPr/>
                    <a:lstStyle/>
                    <a:p>
                      <a:endParaRPr kumimoji="1" lang="ja-JP" altLang="en-US"/>
                    </a:p>
                  </a:txBody>
                  <a:tcPr/>
                </a:tc>
                <a:tc>
                  <a:txBody>
                    <a:bodyPr/>
                    <a:lstStyle/>
                    <a:p>
                      <a:r>
                        <a:rPr kumimoji="1" lang="ja-JP" altLang="en-US" sz="1200" dirty="0" smtClean="0">
                          <a:solidFill>
                            <a:schemeClr val="tx1"/>
                          </a:solidFill>
                          <a:latin typeface="+mn-ea"/>
                          <a:ea typeface="+mn-ea"/>
                        </a:rPr>
                        <a:t>経営支援業務</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200" dirty="0" smtClean="0">
                          <a:solidFill>
                            <a:schemeClr val="tx1"/>
                          </a:solidFill>
                        </a:rPr>
                        <a:t>社員の財務状況の分析・助言</a:t>
                      </a:r>
                      <a:endParaRPr kumimoji="1" lang="ja-JP" altLang="en-US" sz="12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6325555"/>
                  </a:ext>
                </a:extLst>
              </a:tr>
              <a:tr h="183667">
                <a:tc vMerge="1">
                  <a:txBody>
                    <a:bodyPr/>
                    <a:lstStyle/>
                    <a:p>
                      <a:endParaRPr kumimoji="1" lang="ja-JP" altLang="en-US"/>
                    </a:p>
                  </a:txBody>
                  <a:tcPr/>
                </a:tc>
                <a:tc>
                  <a:txBody>
                    <a:bodyPr/>
                    <a:lstStyle/>
                    <a:p>
                      <a:r>
                        <a:rPr kumimoji="1" lang="ja-JP" altLang="en-US" sz="1200" dirty="0" smtClean="0">
                          <a:solidFill>
                            <a:schemeClr val="tx1"/>
                          </a:solidFill>
                          <a:latin typeface="+mn-ea"/>
                          <a:ea typeface="+mn-ea"/>
                        </a:rPr>
                        <a:t>貸付業務</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200" dirty="0" smtClean="0">
                          <a:solidFill>
                            <a:schemeClr val="tx1"/>
                          </a:solidFill>
                        </a:rPr>
                        <a:t>実施なし</a:t>
                      </a:r>
                      <a:endParaRPr kumimoji="1" lang="ja-JP" altLang="en-US" sz="12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9056519"/>
                  </a:ext>
                </a:extLst>
              </a:tr>
              <a:tr h="306112">
                <a:tc vMerge="1">
                  <a:txBody>
                    <a:bodyPr/>
                    <a:lstStyle/>
                    <a:p>
                      <a:endParaRPr kumimoji="1" lang="ja-JP" altLang="en-US"/>
                    </a:p>
                  </a:txBody>
                  <a:tcPr/>
                </a:tc>
                <a:tc>
                  <a:txBody>
                    <a:bodyPr/>
                    <a:lstStyle/>
                    <a:p>
                      <a:r>
                        <a:rPr kumimoji="1" lang="ja-JP" altLang="en-US" sz="1200" dirty="0" smtClean="0">
                          <a:solidFill>
                            <a:schemeClr val="tx1"/>
                          </a:solidFill>
                          <a:latin typeface="+mn-ea"/>
                          <a:ea typeface="+mn-ea"/>
                        </a:rPr>
                        <a:t>人材確保等業務</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200" dirty="0" smtClean="0">
                          <a:solidFill>
                            <a:schemeClr val="tx1"/>
                          </a:solidFill>
                          <a:latin typeface="+mn-ea"/>
                          <a:ea typeface="+mn-ea"/>
                        </a:rPr>
                        <a:t>社員の人材の合同募集、社員間の人事交流、合同研修の実施等の調整業務</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0900233"/>
                  </a:ext>
                </a:extLst>
              </a:tr>
              <a:tr h="183667">
                <a:tc vMerge="1">
                  <a:txBody>
                    <a:bodyPr/>
                    <a:lstStyle/>
                    <a:p>
                      <a:endParaRPr kumimoji="1" lang="ja-JP" altLang="en-US"/>
                    </a:p>
                  </a:txBody>
                  <a:tcPr/>
                </a:tc>
                <a:tc>
                  <a:txBody>
                    <a:bodyPr/>
                    <a:lstStyle/>
                    <a:p>
                      <a:r>
                        <a:rPr kumimoji="1" lang="ja-JP" altLang="en-US" sz="1200" dirty="0" smtClean="0">
                          <a:solidFill>
                            <a:schemeClr val="tx1"/>
                          </a:solidFill>
                          <a:latin typeface="+mn-ea"/>
                          <a:ea typeface="+mn-ea"/>
                        </a:rPr>
                        <a:t>物資等供給業務</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CC"/>
                    </a:solidFill>
                  </a:tcPr>
                </a:tc>
                <a:tc>
                  <a:txBody>
                    <a:bodyPr/>
                    <a:lstStyle/>
                    <a:p>
                      <a:r>
                        <a:rPr kumimoji="1" lang="ja-JP" altLang="en-US" sz="1200" dirty="0" smtClean="0">
                          <a:solidFill>
                            <a:schemeClr val="tx1"/>
                          </a:solidFill>
                          <a:latin typeface="+mn-ea"/>
                          <a:ea typeface="+mn-ea"/>
                        </a:rPr>
                        <a:t>実施なし</a:t>
                      </a:r>
                      <a:endParaRPr kumimoji="1" lang="ja-JP" altLang="en-US" sz="1200"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6376042"/>
                  </a:ext>
                </a:extLst>
              </a:tr>
              <a:tr h="306112">
                <a:tc gridSpan="3">
                  <a:txBody>
                    <a:bodyPr/>
                    <a:lstStyle/>
                    <a:p>
                      <a:endParaRPr kumimoji="1" lang="en-US" altLang="ja-JP" sz="1200" dirty="0" smtClean="0">
                        <a:solidFill>
                          <a:schemeClr val="tx1"/>
                        </a:solidFill>
                        <a:latin typeface="+mn-ea"/>
                        <a:ea typeface="+mn-ea"/>
                      </a:endParaRPr>
                    </a:p>
                    <a:p>
                      <a:r>
                        <a:rPr kumimoji="1" lang="en-US" altLang="ja-JP" sz="1200" dirty="0" smtClean="0">
                          <a:solidFill>
                            <a:schemeClr val="tx1"/>
                          </a:solidFill>
                          <a:latin typeface="+mn-ea"/>
                          <a:ea typeface="+mn-ea"/>
                        </a:rPr>
                        <a:t>※</a:t>
                      </a:r>
                      <a:r>
                        <a:rPr kumimoji="1" lang="ja-JP" altLang="en-US" sz="1200" dirty="0" smtClean="0">
                          <a:solidFill>
                            <a:schemeClr val="tx1"/>
                          </a:solidFill>
                          <a:latin typeface="+mn-ea"/>
                          <a:ea typeface="+mn-ea"/>
                        </a:rPr>
                        <a:t>以下は社会福祉連携推進法人が貸付業務を行いたい場合</a:t>
                      </a:r>
                      <a:endParaRPr kumimoji="1" lang="en-US" altLang="ja-JP" sz="1200" dirty="0" smtClean="0">
                        <a:solidFill>
                          <a:schemeClr val="tx1"/>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79714585"/>
                  </a:ext>
                </a:extLst>
              </a:tr>
              <a:tr h="215227">
                <a:tc gridSpan="2">
                  <a:txBody>
                    <a:bodyPr/>
                    <a:lstStyle/>
                    <a:p>
                      <a:r>
                        <a:rPr kumimoji="1" lang="ja-JP" altLang="en-US" sz="1200" dirty="0" smtClean="0">
                          <a:latin typeface="+mn-ea"/>
                          <a:ea typeface="+mn-ea"/>
                        </a:rPr>
                        <a:t>貸付件名</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solidFill>
                      <a:srgbClr val="FFFFCC"/>
                    </a:solidFill>
                  </a:tcPr>
                </a:tc>
                <a:tc hMerge="1">
                  <a:txBody>
                    <a:bodyPr/>
                    <a:lstStyle/>
                    <a:p>
                      <a:endParaRPr kumimoji="1" lang="ja-JP" altLang="en-US"/>
                    </a:p>
                  </a:txBody>
                  <a:tcPr/>
                </a:tc>
                <a:tc>
                  <a:txBody>
                    <a:bodyPr/>
                    <a:lstStyle/>
                    <a:p>
                      <a:r>
                        <a:rPr kumimoji="1" lang="ja-JP" altLang="en-US" sz="1200" dirty="0" smtClean="0">
                          <a:latin typeface="+mn-ea"/>
                          <a:ea typeface="+mn-ea"/>
                        </a:rPr>
                        <a:t>令和○年○月○日の社員○○に対する○○円の貸付け</a:t>
                      </a:r>
                      <a:endParaRPr kumimoji="1" lang="ja-JP" altLang="en-US" sz="1200" dirty="0">
                        <a:solidFill>
                          <a:schemeClr val="tx1"/>
                        </a:solidFill>
                        <a:latin typeface="+mn-ea"/>
                        <a:ea typeface="+mn-ea"/>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98873351"/>
                  </a:ext>
                </a:extLst>
              </a:tr>
              <a:tr h="209731">
                <a:tc gridSpan="2">
                  <a:txBody>
                    <a:bodyPr/>
                    <a:lstStyle/>
                    <a:p>
                      <a:r>
                        <a:rPr kumimoji="1" lang="ja-JP" altLang="en-US" sz="1200" dirty="0" smtClean="0">
                          <a:latin typeface="+mn-ea"/>
                          <a:ea typeface="+mn-ea"/>
                        </a:rPr>
                        <a:t>貸付対象社員</a:t>
                      </a:r>
                      <a:endParaRPr kumimoji="1" lang="ja-JP" altLang="en-US" sz="1200" dirty="0">
                        <a:solidFill>
                          <a:schemeClr val="tx1"/>
                        </a:solidFill>
                        <a:latin typeface="+mn-ea"/>
                        <a:ea typeface="+mn-ea"/>
                      </a:endParaRPr>
                    </a:p>
                  </a:txBody>
                  <a:tcPr anchor="ctr">
                    <a:solidFill>
                      <a:srgbClr val="FFFFCC"/>
                    </a:solidFill>
                  </a:tcPr>
                </a:tc>
                <a:tc hMerge="1">
                  <a:txBody>
                    <a:bodyPr/>
                    <a:lstStyle/>
                    <a:p>
                      <a:endParaRPr kumimoji="1" lang="ja-JP" altLang="en-US"/>
                    </a:p>
                  </a:txBody>
                  <a:tcPr/>
                </a:tc>
                <a:tc>
                  <a:txBody>
                    <a:bodyPr/>
                    <a:lstStyle/>
                    <a:p>
                      <a:r>
                        <a:rPr kumimoji="1" lang="ja-JP" altLang="en-US" sz="1200" dirty="0" smtClean="0">
                          <a:latin typeface="+mn-ea"/>
                          <a:ea typeface="+mn-ea"/>
                        </a:rPr>
                        <a:t>社会福祉法人○○</a:t>
                      </a:r>
                      <a:endParaRPr kumimoji="1" lang="ja-JP" altLang="en-US" sz="1200" dirty="0">
                        <a:solidFill>
                          <a:schemeClr val="tx1"/>
                        </a:solidFill>
                        <a:latin typeface="+mn-ea"/>
                        <a:ea typeface="+mn-ea"/>
                      </a:endParaRPr>
                    </a:p>
                  </a:txBody>
                  <a:tcPr anchor="ctr"/>
                </a:tc>
                <a:extLst>
                  <a:ext uri="{0D108BD9-81ED-4DB2-BD59-A6C34878D82A}">
                    <a16:rowId xmlns:a16="http://schemas.microsoft.com/office/drawing/2014/main" val="4245752285"/>
                  </a:ext>
                </a:extLst>
              </a:tr>
              <a:tr h="496732">
                <a:tc gridSpan="2">
                  <a:txBody>
                    <a:bodyPr/>
                    <a:lstStyle/>
                    <a:p>
                      <a:r>
                        <a:rPr kumimoji="1" lang="ja-JP" altLang="en-US" sz="1200" dirty="0" smtClean="0">
                          <a:latin typeface="+mn-ea"/>
                          <a:ea typeface="+mn-ea"/>
                        </a:rPr>
                        <a:t>貸付対象社員における重要事項に係る決定の確認方法</a:t>
                      </a:r>
                      <a:endParaRPr kumimoji="1" lang="ja-JP" altLang="en-US" sz="1200" dirty="0">
                        <a:solidFill>
                          <a:schemeClr val="tx1"/>
                        </a:solidFill>
                        <a:latin typeface="+mn-ea"/>
                        <a:ea typeface="+mn-ea"/>
                      </a:endParaRPr>
                    </a:p>
                  </a:txBody>
                  <a:tcPr anchor="ctr">
                    <a:solidFill>
                      <a:srgbClr val="FFFFCC"/>
                    </a:solidFill>
                  </a:tcPr>
                </a:tc>
                <a:tc hMerge="1">
                  <a:txBody>
                    <a:bodyPr/>
                    <a:lstStyle/>
                    <a:p>
                      <a:endParaRPr kumimoji="1" lang="ja-JP" altLang="en-US"/>
                    </a:p>
                  </a:txBody>
                  <a:tcPr/>
                </a:tc>
                <a:tc>
                  <a:txBody>
                    <a:bodyPr/>
                    <a:lstStyle/>
                    <a:p>
                      <a:r>
                        <a:rPr kumimoji="1" lang="ja-JP" altLang="en-US" sz="1200" dirty="0" smtClean="0">
                          <a:latin typeface="+mn-ea"/>
                          <a:ea typeface="+mn-ea"/>
                        </a:rPr>
                        <a:t>貸付対象社員の評議員会において、各年度の予算・決算等を決議するに当たっては、あらかじめ社会福祉連携推進法人の理事会において、承認を受けなければならないものとする。</a:t>
                      </a:r>
                    </a:p>
                  </a:txBody>
                  <a:tcPr anchor="ctr"/>
                </a:tc>
                <a:extLst>
                  <a:ext uri="{0D108BD9-81ED-4DB2-BD59-A6C34878D82A}">
                    <a16:rowId xmlns:a16="http://schemas.microsoft.com/office/drawing/2014/main" val="3992307213"/>
                  </a:ext>
                </a:extLst>
              </a:tr>
            </a:tbl>
          </a:graphicData>
        </a:graphic>
      </p:graphicFrame>
      <p:grpSp>
        <p:nvGrpSpPr>
          <p:cNvPr id="5" name="グループ化 4"/>
          <p:cNvGrpSpPr/>
          <p:nvPr/>
        </p:nvGrpSpPr>
        <p:grpSpPr>
          <a:xfrm>
            <a:off x="0" y="-27384"/>
            <a:ext cx="9144000" cy="366361"/>
            <a:chOff x="0" y="-27384"/>
            <a:chExt cx="9144000" cy="366361"/>
          </a:xfrm>
        </p:grpSpPr>
        <p:sp>
          <p:nvSpPr>
            <p:cNvPr id="6" name="正方形/長方形 5"/>
            <p:cNvSpPr/>
            <p:nvPr/>
          </p:nvSpPr>
          <p:spPr>
            <a:xfrm>
              <a:off x="12046" y="-27384"/>
              <a:ext cx="9112906" cy="349149"/>
            </a:xfrm>
            <a:prstGeom prst="rect">
              <a:avLst/>
            </a:prstGeom>
            <a:no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algn="ct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（参考）　社会</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福祉連携推進方針の記載イメージ</a:t>
              </a:r>
            </a:p>
          </p:txBody>
        </p:sp>
        <p:sp>
          <p:nvSpPr>
            <p:cNvPr id="7" name="正方形/長方形 6"/>
            <p:cNvSpPr/>
            <p:nvPr/>
          </p:nvSpPr>
          <p:spPr>
            <a:xfrm>
              <a:off x="0" y="293258"/>
              <a:ext cx="9144000" cy="45719"/>
            </a:xfrm>
            <a:prstGeom prst="rect">
              <a:avLst/>
            </a:prstGeom>
            <a:solidFill>
              <a:srgbClr val="0070C0"/>
            </a:solid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spTree>
    <p:extLst>
      <p:ext uri="{BB962C8B-B14F-4D97-AF65-F5344CB8AC3E}">
        <p14:creationId xmlns:p14="http://schemas.microsoft.com/office/powerpoint/2010/main" val="11564398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p:cNvSpPr/>
          <p:nvPr/>
        </p:nvSpPr>
        <p:spPr>
          <a:xfrm>
            <a:off x="773832" y="2951947"/>
            <a:ext cx="7596336" cy="954107"/>
          </a:xfrm>
          <a:prstGeom prst="rect">
            <a:avLst/>
          </a:prstGeom>
        </p:spPr>
        <p:txBody>
          <a:bodyPr wrap="square">
            <a:spAutoFit/>
          </a:bodyPr>
          <a:lstStyle/>
          <a:p>
            <a:pPr lvl="0" algn="just"/>
            <a:r>
              <a:rPr kumimoji="1" lang="ja-JP" altLang="en-US" sz="2800"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４</a:t>
            </a:r>
            <a:r>
              <a:rPr kumimoji="1" lang="ja-JP" altLang="en-US" sz="2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a:t>
            </a:r>
            <a:r>
              <a:rPr lang="ja-JP" altLang="en-US" sz="2800" dirty="0">
                <a:solidFill>
                  <a:prstClr val="black"/>
                </a:solidFill>
                <a:latin typeface="HGSｺﾞｼｯｸM" panose="020B0600000000000000" pitchFamily="50" charset="-128"/>
                <a:ea typeface="HGSｺﾞｼｯｸM" panose="020B0600000000000000" pitchFamily="50" charset="-128"/>
              </a:rPr>
              <a:t>社会福祉連携推進法人の</a:t>
            </a:r>
            <a:r>
              <a:rPr lang="ja-JP" altLang="en-US" sz="2800" dirty="0" smtClean="0">
                <a:solidFill>
                  <a:prstClr val="black"/>
                </a:solidFill>
                <a:latin typeface="HGSｺﾞｼｯｸM" panose="020B0600000000000000" pitchFamily="50" charset="-128"/>
                <a:ea typeface="HGSｺﾞｼｯｸM" panose="020B0600000000000000" pitchFamily="50" charset="-128"/>
              </a:rPr>
              <a:t>ガバナンスに</a:t>
            </a:r>
            <a:endParaRPr lang="en-US" altLang="ja-JP" sz="2800" dirty="0" smtClean="0">
              <a:solidFill>
                <a:prstClr val="black"/>
              </a:solidFill>
              <a:latin typeface="HGSｺﾞｼｯｸM" panose="020B0600000000000000" pitchFamily="50" charset="-128"/>
              <a:ea typeface="HGSｺﾞｼｯｸM" panose="020B0600000000000000" pitchFamily="50" charset="-128"/>
            </a:endParaRPr>
          </a:p>
          <a:p>
            <a:pPr lvl="0" algn="just"/>
            <a:r>
              <a:rPr lang="ja-JP" altLang="en-US" sz="2800" dirty="0" smtClean="0">
                <a:solidFill>
                  <a:prstClr val="black"/>
                </a:solidFill>
                <a:latin typeface="HGSｺﾞｼｯｸM" panose="020B0600000000000000" pitchFamily="50" charset="-128"/>
                <a:ea typeface="HGSｺﾞｼｯｸM" panose="020B0600000000000000" pitchFamily="50" charset="-128"/>
              </a:rPr>
              <a:t>　関する</a:t>
            </a:r>
            <a:r>
              <a:rPr lang="ja-JP" altLang="en-US" sz="2800" dirty="0">
                <a:solidFill>
                  <a:prstClr val="black"/>
                </a:solidFill>
                <a:latin typeface="HGSｺﾞｼｯｸM" panose="020B0600000000000000" pitchFamily="50" charset="-128"/>
                <a:ea typeface="HGSｺﾞｼｯｸM" panose="020B0600000000000000" pitchFamily="50" charset="-128"/>
              </a:rPr>
              <a:t>論点整理</a:t>
            </a:r>
          </a:p>
        </p:txBody>
      </p:sp>
    </p:spTree>
    <p:extLst>
      <p:ext uri="{BB962C8B-B14F-4D97-AF65-F5344CB8AC3E}">
        <p14:creationId xmlns:p14="http://schemas.microsoft.com/office/powerpoint/2010/main" val="19675611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264432733"/>
              </p:ext>
            </p:extLst>
          </p:nvPr>
        </p:nvGraphicFramePr>
        <p:xfrm>
          <a:off x="107504" y="165393"/>
          <a:ext cx="8928992" cy="5220982"/>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83287">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4837695">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（論点）社員として参加できる者の範囲はどのように定めれば良いか。（「社会福祉法人の経営基盤を強化するために必要な者」の範囲、法人格の必要性等）</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法第</a:t>
                      </a:r>
                      <a:r>
                        <a:rPr kumimoji="1" lang="en-US" altLang="ja-JP" sz="1400" b="0" i="0" u="none" strike="noStrike" kern="1200" cap="none" spc="0" normalizeH="0" baseline="0" noProof="0" dirty="0" smtClean="0">
                          <a:ln>
                            <a:noFill/>
                          </a:ln>
                          <a:solidFill>
                            <a:prstClr val="black"/>
                          </a:solidFill>
                          <a:effectLst/>
                          <a:uLnTx/>
                          <a:uFillTx/>
                          <a:latin typeface="+mn-ea"/>
                          <a:ea typeface="+mn-ea"/>
                          <a:cs typeface="+mn-cs"/>
                        </a:rPr>
                        <a:t>127</a:t>
                      </a: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条第２号の規定により、社員に参画できる者は、</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　社会福祉法人その他社会福祉事業を経営する者</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　</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社会福祉法人の経営基盤を強化するために必要な者として厚生労　　</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働省令で定める者</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とされ、社会福祉法人である社員の数が社員の過半数であることとされている。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「その他社会福祉事業を経営する者」とは、法第２条第１項に規定する第１種社会福祉事業及び第２種社会福祉事業を経営する法人をいうものであり、法人種別は問わない。</a:t>
                      </a: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また、「社会福祉法人の経営基盤を強化するために必要な者」については、社会福祉連携推進法人の社員総会において議決権を有する社員となることから、社会福祉連携推進業務により、直接的に便益を受け得る主体に限定することとし、</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介護保険法に規定する居宅介護支援事業や有料老人ホームを経</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a:t>
                      </a:r>
                      <a:r>
                        <a:rPr kumimoji="1" lang="ja-JP" altLang="en-US" sz="1400" b="0" i="0" u="none" strike="noStrike" kern="1200" cap="none" spc="0" normalizeH="0" baseline="0" noProof="0" dirty="0" err="1" smtClean="0">
                          <a:ln>
                            <a:noFill/>
                          </a:ln>
                          <a:solidFill>
                            <a:schemeClr val="tx1"/>
                          </a:solidFill>
                          <a:effectLst/>
                          <a:uLnTx/>
                          <a:uFillTx/>
                          <a:latin typeface="+mn-ea"/>
                          <a:ea typeface="+mn-ea"/>
                          <a:cs typeface="+mn-cs"/>
                        </a:rPr>
                        <a:t>営する</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事業等、社会福祉に関連する公益を目的とした事業を経営す </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   </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る法人</a:t>
                      </a:r>
                    </a:p>
                    <a:p>
                      <a:pPr marL="177800" marR="0" lvl="0" indent="-1778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　介護福祉士養成施設や社会福祉士養成施設、保育士養成施設、初任者研修実施機関等、社会福祉事業に従事する者を養成する機関を経営する法人</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とする。</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00049"/>
                  </a:ext>
                </a:extLst>
              </a:tr>
            </a:tbl>
          </a:graphicData>
        </a:graphic>
      </p:graphicFrame>
      <p:sp>
        <p:nvSpPr>
          <p:cNvPr id="5" name="スライド番号プレースホルダー 2"/>
          <p:cNvSpPr>
            <a:spLocks noGrp="1"/>
          </p:cNvSpPr>
          <p:nvPr>
            <p:ph type="sldNum" sz="quarter" idx="12"/>
          </p:nvPr>
        </p:nvSpPr>
        <p:spPr>
          <a:xfrm>
            <a:off x="8748464" y="6525344"/>
            <a:ext cx="337768" cy="243840"/>
          </a:xfrm>
        </p:spPr>
        <p:txBody>
          <a:bodyPr vert="horz" wrap="none" lIns="72000" tIns="36000" rIns="72000" bIns="36000" rtlCol="0" anchor="ctr">
            <a:spAutoFit/>
          </a:bodyPr>
          <a:lstStyle/>
          <a:p>
            <a:fld id="{D2D8002D-B5B0-4BAC-B1F6-782DDCCE6D9C}" type="slidenum">
              <a:rPr lang="ja-JP" altLang="en-US" sz="1112" b="1">
                <a:solidFill>
                  <a:schemeClr val="tx1"/>
                </a:solidFill>
                <a:latin typeface="Meiryo UI" panose="020B0604030504040204" pitchFamily="50" charset="-128"/>
                <a:ea typeface="Meiryo UI" panose="020B0604030504040204" pitchFamily="50" charset="-128"/>
              </a:rPr>
              <a:pPr/>
              <a:t>47</a:t>
            </a:fld>
            <a:endParaRPr lang="ja-JP" altLang="en-US" sz="1112"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08371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297259774"/>
              </p:ext>
            </p:extLst>
          </p:nvPr>
        </p:nvGraphicFramePr>
        <p:xfrm>
          <a:off x="107504" y="166255"/>
          <a:ext cx="8928992" cy="3879213"/>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82425">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3496788">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t>（論点）社員として参加できる者の範囲はどのように定めれば良いか。（「社会福祉法人の経営基盤を強化するために必要な者」の範囲、法人格の必要性等）</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この他、社員については、以下のとおりとする。</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　</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社会福祉連携推進法人の安定的な経営のため、社員は法人である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社会福祉連携推進法人の目的に鑑み、２以</a:t>
                      </a: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上の法人が参画し</a:t>
                      </a:r>
                      <a:r>
                        <a:rPr kumimoji="1" lang="ja-JP" altLang="en-US" sz="1400" b="0" i="0" u="none" strike="noStrike" kern="1200" cap="none" spc="0" normalizeH="0" baseline="0" noProof="0" dirty="0" err="1" smtClean="0">
                          <a:ln>
                            <a:noFill/>
                          </a:ln>
                          <a:solidFill>
                            <a:prstClr val="black"/>
                          </a:solidFill>
                          <a:effectLst/>
                          <a:uLnTx/>
                          <a:uFillTx/>
                          <a:latin typeface="+mn-ea"/>
                          <a:ea typeface="+mn-ea"/>
                          <a:cs typeface="+mn-cs"/>
                        </a:rPr>
                        <a:t>なけ</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a:t>
                      </a:r>
                      <a:r>
                        <a:rPr kumimoji="1" lang="ja-JP" altLang="en-US" sz="1400" b="0" i="0" u="none" strike="noStrike" kern="1200" cap="none" spc="0" normalizeH="0" baseline="0" noProof="0" dirty="0" err="1" smtClean="0">
                          <a:ln>
                            <a:noFill/>
                          </a:ln>
                          <a:solidFill>
                            <a:prstClr val="black"/>
                          </a:solidFill>
                          <a:effectLst/>
                          <a:uLnTx/>
                          <a:uFillTx/>
                          <a:latin typeface="+mn-ea"/>
                          <a:ea typeface="+mn-ea"/>
                          <a:cs typeface="+mn-cs"/>
                        </a:rPr>
                        <a:t>れば</a:t>
                      </a: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ならないこと</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177800" marR="0" lvl="0" indent="-1778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　２以上の施設・事業所を有する法人の場合、主として一部の施設・事業所のみが社会福祉連携推進法人に参画することも可能であるが、この場合であっても、施設・事業所単位ではなく、法人として社員となるものであること</a:t>
                      </a:r>
                    </a:p>
                    <a:p>
                      <a:pPr marL="177800" marR="0" lvl="0" indent="-1778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　地方自治体については、社会福祉法人等に対し、施設・事業所の許認可、補助金等の支給、指導監督等、優越的地位にあることから、社会福祉法人を中心とした民間事業者の対等な連携の枠組みである社会福祉連携推進法人の社員となることができないものであること</a:t>
                      </a:r>
                    </a:p>
                    <a:p>
                      <a:pPr marL="177800" marR="0" lvl="0" indent="-1778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　　</a:t>
                      </a:r>
                      <a:r>
                        <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地方自治体と社会福祉連携推進法人が実効上の連携を図ることを妨</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77800" marR="0" lvl="0" indent="-177800"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err="1"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げる</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ものではない。</a:t>
                      </a:r>
                      <a:endPar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126664"/>
                  </a:ext>
                </a:extLst>
              </a:tr>
            </a:tbl>
          </a:graphicData>
        </a:graphic>
      </p:graphicFrame>
      <p:sp>
        <p:nvSpPr>
          <p:cNvPr id="5" name="スライド番号プレースホルダー 2"/>
          <p:cNvSpPr>
            <a:spLocks noGrp="1"/>
          </p:cNvSpPr>
          <p:nvPr>
            <p:ph type="sldNum" sz="quarter" idx="12"/>
          </p:nvPr>
        </p:nvSpPr>
        <p:spPr>
          <a:xfrm>
            <a:off x="8748464" y="6525344"/>
            <a:ext cx="337768" cy="243840"/>
          </a:xfrm>
        </p:spPr>
        <p:txBody>
          <a:bodyPr vert="horz" wrap="none" lIns="72000" tIns="36000" rIns="72000" bIns="36000" rtlCol="0" anchor="ctr">
            <a:spAutoFit/>
          </a:bodyPr>
          <a:lstStyle/>
          <a:p>
            <a:fld id="{D2D8002D-B5B0-4BAC-B1F6-782DDCCE6D9C}" type="slidenum">
              <a:rPr lang="ja-JP" altLang="en-US" sz="1112" b="1">
                <a:solidFill>
                  <a:schemeClr val="tx1"/>
                </a:solidFill>
                <a:latin typeface="Meiryo UI" panose="020B0604030504040204" pitchFamily="50" charset="-128"/>
                <a:ea typeface="Meiryo UI" panose="020B0604030504040204" pitchFamily="50" charset="-128"/>
              </a:rPr>
              <a:pPr/>
              <a:t>48</a:t>
            </a:fld>
            <a:endParaRPr lang="ja-JP" altLang="en-US" sz="1112"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64923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4</a:t>
            </a:fld>
            <a:endParaRPr lang="ja-JP" altLang="en-US" dirty="0"/>
          </a:p>
        </p:txBody>
      </p:sp>
      <p:sp>
        <p:nvSpPr>
          <p:cNvPr id="3" name="正方形/長方形 2"/>
          <p:cNvSpPr/>
          <p:nvPr/>
        </p:nvSpPr>
        <p:spPr>
          <a:xfrm>
            <a:off x="773832" y="2951947"/>
            <a:ext cx="7596336" cy="954107"/>
          </a:xfrm>
          <a:prstGeom prst="rect">
            <a:avLst/>
          </a:prstGeom>
        </p:spPr>
        <p:txBody>
          <a:bodyPr wrap="square">
            <a:spAutoFit/>
          </a:bodyPr>
          <a:lstStyle/>
          <a:p>
            <a:pPr algn="just"/>
            <a:r>
              <a:rPr lang="ja-JP" altLang="en-US" sz="2800" dirty="0" smtClean="0">
                <a:latin typeface="HGSｺﾞｼｯｸM" panose="020B0600000000000000" pitchFamily="50" charset="-128"/>
                <a:ea typeface="HGSｺﾞｼｯｸM" panose="020B0600000000000000" pitchFamily="50" charset="-128"/>
              </a:rPr>
              <a:t>１　社会</a:t>
            </a:r>
            <a:r>
              <a:rPr lang="ja-JP" altLang="en-US" sz="2800" dirty="0">
                <a:latin typeface="HGSｺﾞｼｯｸM" panose="020B0600000000000000" pitchFamily="50" charset="-128"/>
                <a:ea typeface="HGSｺﾞｼｯｸM" panose="020B0600000000000000" pitchFamily="50" charset="-128"/>
              </a:rPr>
              <a:t>福祉連携推進法人の</a:t>
            </a:r>
            <a:r>
              <a:rPr lang="ja-JP" altLang="en-US" sz="2800" dirty="0" smtClean="0">
                <a:latin typeface="HGSｺﾞｼｯｸM" panose="020B0600000000000000" pitchFamily="50" charset="-128"/>
                <a:ea typeface="HGSｺﾞｼｯｸM" panose="020B0600000000000000" pitchFamily="50" charset="-128"/>
              </a:rPr>
              <a:t>業務（総論）に</a:t>
            </a:r>
            <a:endParaRPr lang="en-US" altLang="ja-JP" sz="2800" dirty="0" smtClean="0">
              <a:latin typeface="HGSｺﾞｼｯｸM" panose="020B0600000000000000" pitchFamily="50" charset="-128"/>
              <a:ea typeface="HGSｺﾞｼｯｸM" panose="020B0600000000000000" pitchFamily="50" charset="-128"/>
            </a:endParaRPr>
          </a:p>
          <a:p>
            <a:pPr algn="just"/>
            <a:r>
              <a:rPr lang="ja-JP" altLang="en-US" sz="2800" dirty="0" smtClean="0">
                <a:latin typeface="HGSｺﾞｼｯｸM" panose="020B0600000000000000" pitchFamily="50" charset="-128"/>
                <a:ea typeface="HGSｺﾞｼｯｸM" panose="020B0600000000000000" pitchFamily="50" charset="-128"/>
              </a:rPr>
              <a:t>　　関する</a:t>
            </a:r>
            <a:r>
              <a:rPr lang="ja-JP" altLang="en-US" sz="2800" dirty="0">
                <a:latin typeface="HGSｺﾞｼｯｸM" panose="020B0600000000000000" pitchFamily="50" charset="-128"/>
                <a:ea typeface="HGSｺﾞｼｯｸM" panose="020B0600000000000000" pitchFamily="50" charset="-128"/>
              </a:rPr>
              <a:t>論点整理</a:t>
            </a:r>
          </a:p>
        </p:txBody>
      </p:sp>
    </p:spTree>
    <p:extLst>
      <p:ext uri="{BB962C8B-B14F-4D97-AF65-F5344CB8AC3E}">
        <p14:creationId xmlns:p14="http://schemas.microsoft.com/office/powerpoint/2010/main" val="30269804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597659225"/>
              </p:ext>
            </p:extLst>
          </p:nvPr>
        </p:nvGraphicFramePr>
        <p:xfrm>
          <a:off x="107504" y="153853"/>
          <a:ext cx="8928992" cy="6587515"/>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88343">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6199172">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（論点）社員の議決権の取扱いについてどのように定めれば良いか。（１社員１議決権の例外的取扱い、社員である社会福祉法人の議決権の割合、各社員の理事会との関係等）</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社会福祉連携推進法人の社員の議決権については、社員間の公平性を保ち、適切な運営を担保するため、原則として、１社員当たりの議決権は、１の議決権とする。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ja-JP" altLang="en-US" sz="3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ただし、社会福祉連携推進法人の適切かつ効果的な運営を推進する観点から、以下の要件を全て満たし、社員間の合意に基づく場合は、定款の定めるところにより、原則とは異なる取扱いをすることも可能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ア　社会福祉連携推進目的に照らし、不当に差別的な取扱いをしないこと</a:t>
                      </a: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イ　社員が社会福祉連携推進法人に対して提供した金銭その他の財産の価額に応じて異なる取扱いをしないこと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ウ　１の社員に対し、総数の半数を超える議決権を配分しないこと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「不当に差別的な取扱い」に該当するものとしては、例えば、</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特定の法人格であることを理由に議決権の配分を減らすこと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貸付業務の貸付けを受けることを理由に議決権の配分を減らす</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など、社会福祉連携推進業務にあたって社員間に生じる立場の違</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a:t>
                      </a:r>
                      <a:r>
                        <a:rPr kumimoji="1" lang="ja-JP" altLang="en-US" sz="1400" b="0" i="0" u="none" strike="noStrike" kern="1200" cap="none" spc="0" normalizeH="0" baseline="0" noProof="0" dirty="0" err="1" smtClean="0">
                          <a:ln>
                            <a:noFill/>
                          </a:ln>
                          <a:solidFill>
                            <a:schemeClr val="tx1"/>
                          </a:solidFill>
                          <a:effectLst/>
                          <a:uLnTx/>
                          <a:uFillTx/>
                          <a:latin typeface="+mn-ea"/>
                          <a:ea typeface="+mn-ea"/>
                          <a:cs typeface="+mn-cs"/>
                        </a:rPr>
                        <a:t>いを</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理由に議決権の配分を減らすこと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などが考えられ、上記ア～ウに該当しない場合であって、社員の社会</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福祉事業の事業規模に応じて議決権を配分することは、これだけを　　もって不当に差別的な取扱いとは言えない。</a:t>
                      </a: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１の社員に対し、総数の半数を超える議決権を配分しないこと」については、社員総会での実質的な議論を確保できない配分を行わないことが趣旨であり、ウに該当しない場合であっても、例えば、社員の数が多い社会福祉連携推進法人については、２つの社員で常に決議ができるような実質的な議論が困難な配分を行うことも望ましくない。</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544278"/>
                  </a:ext>
                </a:extLst>
              </a:tr>
            </a:tbl>
          </a:graphicData>
        </a:graphic>
      </p:graphicFrame>
      <p:sp>
        <p:nvSpPr>
          <p:cNvPr id="5" name="スライド番号プレースホルダー 2"/>
          <p:cNvSpPr>
            <a:spLocks noGrp="1"/>
          </p:cNvSpPr>
          <p:nvPr>
            <p:ph type="sldNum" sz="quarter" idx="12"/>
          </p:nvPr>
        </p:nvSpPr>
        <p:spPr>
          <a:xfrm>
            <a:off x="8748464" y="6569536"/>
            <a:ext cx="337768" cy="243840"/>
          </a:xfrm>
        </p:spPr>
        <p:txBody>
          <a:bodyPr vert="horz" wrap="none" lIns="72000" tIns="36000" rIns="72000" bIns="36000" rtlCol="0" anchor="ctr">
            <a:spAutoFit/>
          </a:bodyPr>
          <a:lstStyle/>
          <a:p>
            <a:fld id="{D2D8002D-B5B0-4BAC-B1F6-782DDCCE6D9C}" type="slidenum">
              <a:rPr lang="ja-JP" altLang="en-US" sz="1112" b="1">
                <a:solidFill>
                  <a:schemeClr val="tx1"/>
                </a:solidFill>
                <a:latin typeface="Meiryo UI" panose="020B0604030504040204" pitchFamily="50" charset="-128"/>
                <a:ea typeface="Meiryo UI" panose="020B0604030504040204" pitchFamily="50" charset="-128"/>
              </a:rPr>
              <a:pPr/>
              <a:t>49</a:t>
            </a:fld>
            <a:endParaRPr lang="ja-JP" altLang="en-US" sz="1112"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44856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630969753"/>
              </p:ext>
            </p:extLst>
          </p:nvPr>
        </p:nvGraphicFramePr>
        <p:xfrm>
          <a:off x="107504" y="153853"/>
          <a:ext cx="8928992" cy="3743004"/>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156506">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1824899">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（論点）社員の議決権の取扱いについてどのように定めれば良いか。（１社員１議決権の例外的取扱い、社員である社会福祉法人の議決権の割合、各社員の理事会との関係等）</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また、社員の過半数は社会福祉法人でなければならないこととしているが、議決権行使の場面でもこれを担保するため、社員である社会福祉法人の議決権が総社員の議決権の過半数を占めていることとする。</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このほか、議決権の行使に当たっては、公正な意思決定プロセスを担保するため、当該議決権行使の内容につき、社員が運営する法人の理事会において決議を経ている必要があることとする。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544278"/>
                  </a:ext>
                </a:extLst>
              </a:tr>
              <a:tr h="1619985">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（論点）会計監査人の設置義務の範囲や監査の内容等はどのように定めれば良いか。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社会福祉連携推進法人の目的に鑑み、社会福祉連携推進法人の会計監査人の設置義務の範囲については、社会福祉法人の基準と原則合わせるべきであることから、当面、社会福祉法人と同様、収益</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30</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億円又は負債</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60</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億円を超えることとし、社会福祉連携推進法人の運営の実態を踏まえつつ、必要に応じて見直しを行うこととする</a:t>
                      </a: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814868"/>
                  </a:ext>
                </a:extLst>
              </a:tr>
            </a:tbl>
          </a:graphicData>
        </a:graphic>
      </p:graphicFrame>
      <p:sp>
        <p:nvSpPr>
          <p:cNvPr id="5" name="スライド番号プレースホルダー 2"/>
          <p:cNvSpPr>
            <a:spLocks noGrp="1"/>
          </p:cNvSpPr>
          <p:nvPr>
            <p:ph type="sldNum" sz="quarter" idx="12"/>
          </p:nvPr>
        </p:nvSpPr>
        <p:spPr>
          <a:xfrm>
            <a:off x="8748464" y="6569536"/>
            <a:ext cx="337768"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3788208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816689299"/>
              </p:ext>
            </p:extLst>
          </p:nvPr>
        </p:nvGraphicFramePr>
        <p:xfrm>
          <a:off x="107504" y="166255"/>
          <a:ext cx="8928992" cy="6575113"/>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20450">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6254663">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（論点）社会福祉連携推進評議会の構成員について、</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①　具体的なイメージ</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②　役員との兼務の可否</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③　選任・解任</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についてどのように定めれば良いか。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smtClean="0">
                          <a:ln>
                            <a:noFill/>
                          </a:ln>
                          <a:solidFill>
                            <a:prstClr val="black"/>
                          </a:solidFill>
                          <a:effectLst/>
                          <a:uLnTx/>
                          <a:uFillTx/>
                          <a:latin typeface="+mn-ea"/>
                          <a:ea typeface="+mn-ea"/>
                          <a:cs typeface="+mn-cs"/>
                        </a:rPr>
                        <a:t>①について</a:t>
                      </a:r>
                      <a:endParaRPr kumimoji="1" lang="en-US" altLang="ja-JP" sz="1400" b="1" i="0" u="sng"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社会福祉連携推進評議会は、社会福祉連携推進法人の意見具申・評価機関として、代表理事が招集する。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当該社会福祉連携推進評議会は、地域福祉の増進に資するよう、幅広い視点から、中立公正な立場で、社会福祉連携推進法人に対して意見を述べることができるようにしなければならないものとする。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さらに、構成員には、社会福祉連携推進区域の福祉の状況の声を反映できる者を必ず加えることとする。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このような観点から、当該社会福祉連携推進法人が行う業務の内容に応じ、例えば、以下のような者から構成することが考えられる。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福祉サービスの利用者団体から推薦を受ける者</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福祉サービスの経営者団体から推薦を受ける者</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学識有識者</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介護福祉士・社会福祉士等の職能団体から推薦を受ける者</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社会福祉協議会から推薦を受ける者</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共同募金会から推薦を受ける者</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ボランティア団体から推薦を受ける者</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自治会から推薦を受ける者</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民生委員・児童委員</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福祉・介護人材の養成機関から推薦を受ける者</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就労支援機関から推薦を受ける者</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商工会議所から推薦を受ける者</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地方自治体から推薦を受ける者</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その他地域福祉に関して中立公正な立場から意見を述べられる団体から推薦を受ける者又は個人</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00049"/>
                  </a:ext>
                </a:extLst>
              </a:tr>
            </a:tbl>
          </a:graphicData>
        </a:graphic>
      </p:graphicFrame>
      <p:sp>
        <p:nvSpPr>
          <p:cNvPr id="5" name="スライド番号プレースホルダー 2"/>
          <p:cNvSpPr>
            <a:spLocks noGrp="1"/>
          </p:cNvSpPr>
          <p:nvPr>
            <p:ph type="sldNum" sz="quarter" idx="12"/>
          </p:nvPr>
        </p:nvSpPr>
        <p:spPr>
          <a:xfrm>
            <a:off x="8748464" y="6597352"/>
            <a:ext cx="337768"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4780085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346076914"/>
              </p:ext>
            </p:extLst>
          </p:nvPr>
        </p:nvGraphicFramePr>
        <p:xfrm>
          <a:off x="107504" y="166255"/>
          <a:ext cx="8928992" cy="5567001"/>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73388">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5193613">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（論点）社会福祉連携推進評議会の構成員について、</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①　具体的なイメージ</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②　役員との兼務の可否</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③　選任・解任</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　　についてどのように定めれば良いか。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また、</a:t>
                      </a:r>
                      <a:r>
                        <a:rPr kumimoji="1" lang="zh-TW" altLang="en-US" sz="1400" b="0" i="0" u="none" strike="noStrike" kern="1200" cap="none" spc="0" normalizeH="0" baseline="0" noProof="0" dirty="0" smtClean="0">
                          <a:ln>
                            <a:noFill/>
                          </a:ln>
                          <a:solidFill>
                            <a:schemeClr val="tx1"/>
                          </a:solidFill>
                          <a:effectLst/>
                          <a:uLnTx/>
                          <a:uFillTx/>
                          <a:latin typeface="+mn-ea"/>
                          <a:ea typeface="+mn-ea"/>
                          <a:cs typeface="+mn-cs"/>
                        </a:rPr>
                        <a:t>社会福祉連携推進評議会</a:t>
                      </a:r>
                      <a:r>
                        <a:rPr kumimoji="1" lang="ja-JP" altLang="en-US" sz="1400" b="0" i="0" u="none" strike="noStrike" kern="1200" cap="none" spc="0" normalizeH="0" baseline="0" noProof="0" dirty="0" err="1" smtClean="0">
                          <a:ln>
                            <a:noFill/>
                          </a:ln>
                          <a:solidFill>
                            <a:schemeClr val="tx1"/>
                          </a:solidFill>
                          <a:effectLst/>
                          <a:uLnTx/>
                          <a:uFillTx/>
                          <a:latin typeface="+mn-ea"/>
                          <a:ea typeface="+mn-ea"/>
                          <a:cs typeface="+mn-cs"/>
                        </a:rPr>
                        <a:t>の構</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成員の員数については、法第</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127</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条第５号ヘ（１）に規定する「福祉サービスを受ける立場にある者、社会福祉に関する団体、学識経験を有する者」の３者が参画する者の例示となっていることから、複数で意見が分かれた際に賛否が決定できる最少人数である３人以上であっ</a:t>
                      </a: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て、具体的には定款で定める員数とする。</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1" i="0" u="sng"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smtClean="0">
                          <a:ln>
                            <a:noFill/>
                          </a:ln>
                          <a:solidFill>
                            <a:prstClr val="black"/>
                          </a:solidFill>
                          <a:effectLst/>
                          <a:uLnTx/>
                          <a:uFillTx/>
                          <a:latin typeface="+mn-ea"/>
                          <a:ea typeface="+mn-ea"/>
                          <a:cs typeface="+mn-cs"/>
                        </a:rPr>
                        <a:t>②について</a:t>
                      </a:r>
                      <a:endParaRPr kumimoji="1" lang="en-US" altLang="ja-JP" sz="1400" b="1" i="0" u="sng"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社会福祉連携推進評議会の構成員は、その中立公正性を確保する観点から、社会福祉連携推進法人及び社員である法人の役員との兼務は認められないこととする。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1" i="0" u="sng"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smtClean="0">
                          <a:ln>
                            <a:noFill/>
                          </a:ln>
                          <a:solidFill>
                            <a:schemeClr val="tx1"/>
                          </a:solidFill>
                          <a:effectLst/>
                          <a:uLnTx/>
                          <a:uFillTx/>
                          <a:latin typeface="+mn-ea"/>
                          <a:ea typeface="+mn-ea"/>
                          <a:cs typeface="+mn-cs"/>
                        </a:rPr>
                        <a:t>③について</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社会福祉連携推進評議会の構成員の選任に当たっては、</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①　理事会において人選の提案を決議し、</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②　社員総会において当該人選について承認を受けなければならない</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こととする。また、社会福祉連携推進認定の際に、所轄庁において、構成員の選任を確認することとする。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また、解任に当たっても、上記と同様、理事会において解任を決議し、</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社員総会</a:t>
                      </a: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において承認を受けなければならないこととする。</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構成員の中立公正性を確保するため、その任期は４年とする</a:t>
                      </a: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9162836"/>
                  </a:ext>
                </a:extLst>
              </a:tr>
            </a:tbl>
          </a:graphicData>
        </a:graphic>
      </p:graphicFrame>
      <p:sp>
        <p:nvSpPr>
          <p:cNvPr id="5" name="スライド番号プレースホルダー 2"/>
          <p:cNvSpPr>
            <a:spLocks noGrp="1"/>
          </p:cNvSpPr>
          <p:nvPr>
            <p:ph type="sldNum" sz="quarter" idx="12"/>
          </p:nvPr>
        </p:nvSpPr>
        <p:spPr>
          <a:xfrm>
            <a:off x="8748464" y="6525344"/>
            <a:ext cx="337768"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7776132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193189962"/>
              </p:ext>
            </p:extLst>
          </p:nvPr>
        </p:nvGraphicFramePr>
        <p:xfrm>
          <a:off x="107504" y="166255"/>
          <a:ext cx="8928992" cy="5164022"/>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82425">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2693365">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（論点）社会福祉連携推進法人が社会福祉連携推進評議会に意見を求めなければならない事項は、具体的にどのようなものが考えられるか。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社会福祉連携推進法人が社会福祉連携推進評議会に意見を求めなければならない事項は以下のようなものとする。</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ア　社会福祉連携推進法人の事業計画へ地域ニーズを反映するための意見具申</a:t>
                      </a: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イ　</a:t>
                      </a:r>
                      <a:r>
                        <a:rPr kumimoji="1" lang="zh-TW" altLang="en-US" sz="1400" b="0" i="0" u="none" strike="noStrike" kern="1200" cap="none" spc="0" normalizeH="0" baseline="0" noProof="0" dirty="0" smtClean="0">
                          <a:ln>
                            <a:noFill/>
                          </a:ln>
                          <a:solidFill>
                            <a:schemeClr val="tx1"/>
                          </a:solidFill>
                          <a:effectLst/>
                          <a:uLnTx/>
                          <a:uFillTx/>
                          <a:latin typeface="+mn-ea"/>
                          <a:ea typeface="+mn-ea"/>
                          <a:cs typeface="+mn-cs"/>
                        </a:rPr>
                        <a:t>社会福祉連携推進評議会</a:t>
                      </a:r>
                      <a:r>
                        <a:rPr kumimoji="1" lang="ja-JP" altLang="en-US" sz="1400" b="0" i="0" u="none" strike="noStrike" kern="1200" cap="none" spc="0" normalizeH="0" baseline="0" noProof="0" dirty="0" err="1" smtClean="0">
                          <a:ln>
                            <a:noFill/>
                          </a:ln>
                          <a:solidFill>
                            <a:schemeClr val="tx1"/>
                          </a:solidFill>
                          <a:effectLst/>
                          <a:uLnTx/>
                          <a:uFillTx/>
                          <a:latin typeface="+mn-ea"/>
                          <a:ea typeface="+mn-ea"/>
                          <a:cs typeface="+mn-cs"/>
                        </a:rPr>
                        <a:t>の構</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成員の定数を変更する場合の意見具申</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ウ　構成員の過半数の賛成により、社員総会において意見を述べる必要があるとされた場合の意見具申</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71463" marR="0" lvl="0" indent="-271463" algn="just" defTabSz="914395"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上記のほか、新規事業の立ち上げ、既存事業の廃止等、社会福祉連携推進法人の事業運営に関して重大な変更を行う場合、必要に応じ理事会の求めに応じて議論を行うことができることとする。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008971"/>
                  </a:ext>
                </a:extLst>
              </a:tr>
              <a:tr h="2088232">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（論点）社会福祉連携推進評議会の評価項目は、具体的にどのようなものが考えられるか。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社会福祉連携推進評議会の評価項目は、以下のようなものとする。</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ア</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社会福祉連携推進方針に照らした個々の業務の実施状況（業務の</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性質に応じて、福祉サービスの質の維持・向上の状況や、地域住民</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のニーズや要望の把握状況も含む。）</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イ　社会福祉連携推進法人の事業報告</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ウ　個々の業務の費用対効果</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エ　社会福祉連携推進法人の運営の全体評価</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0716704"/>
                  </a:ext>
                </a:extLst>
              </a:tr>
            </a:tbl>
          </a:graphicData>
        </a:graphic>
      </p:graphicFrame>
      <p:sp>
        <p:nvSpPr>
          <p:cNvPr id="5" name="スライド番号プレースホルダー 2"/>
          <p:cNvSpPr>
            <a:spLocks noGrp="1"/>
          </p:cNvSpPr>
          <p:nvPr>
            <p:ph type="sldNum" sz="quarter" idx="12"/>
          </p:nvPr>
        </p:nvSpPr>
        <p:spPr>
          <a:xfrm>
            <a:off x="8748464" y="6525344"/>
            <a:ext cx="337768" cy="243840"/>
          </a:xfrm>
        </p:spPr>
        <p:txBody>
          <a:bodyPr vert="horz" wrap="none" lIns="72000" tIns="36000" rIns="72000" bIns="36000" rtlCol="0" anchor="ctr">
            <a:spAutoFit/>
          </a:bodyPr>
          <a:lstStyle/>
          <a:p>
            <a:fld id="{D2D8002D-B5B0-4BAC-B1F6-782DDCCE6D9C}" type="slidenum">
              <a:rPr lang="ja-JP" altLang="en-US" sz="1112" b="1">
                <a:solidFill>
                  <a:schemeClr val="tx1"/>
                </a:solidFill>
                <a:latin typeface="Meiryo UI" panose="020B0604030504040204" pitchFamily="50" charset="-128"/>
                <a:ea typeface="Meiryo UI" panose="020B0604030504040204" pitchFamily="50" charset="-128"/>
              </a:rPr>
              <a:pPr/>
              <a:t>53</a:t>
            </a:fld>
            <a:endParaRPr lang="ja-JP" altLang="en-US" sz="1112"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82574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楕円 135"/>
          <p:cNvSpPr/>
          <p:nvPr/>
        </p:nvSpPr>
        <p:spPr>
          <a:xfrm>
            <a:off x="69514" y="845860"/>
            <a:ext cx="8788812" cy="5698031"/>
          </a:xfrm>
          <a:prstGeom prst="ellipse">
            <a:avLst/>
          </a:prstGeom>
          <a:pattFill prst="dkUpDiag">
            <a:fgClr>
              <a:srgbClr val="FFD96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4" name="楕円 3"/>
          <p:cNvSpPr/>
          <p:nvPr/>
        </p:nvSpPr>
        <p:spPr>
          <a:xfrm>
            <a:off x="143706" y="770243"/>
            <a:ext cx="8788812" cy="5698031"/>
          </a:xfrm>
          <a:prstGeom prst="ellipse">
            <a:avLst/>
          </a:prstGeom>
          <a:solidFill>
            <a:srgbClr val="FFF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151" name="メモ 150"/>
          <p:cNvSpPr/>
          <p:nvPr/>
        </p:nvSpPr>
        <p:spPr>
          <a:xfrm>
            <a:off x="69514" y="770243"/>
            <a:ext cx="8988407" cy="5698031"/>
          </a:xfrm>
          <a:prstGeom prst="foldedCorner">
            <a:avLst>
              <a:gd name="adj" fmla="val 5786"/>
            </a:avLst>
          </a:prstGeom>
          <a:noFill/>
          <a:ln>
            <a:solidFill>
              <a:schemeClr val="accent5">
                <a:lumMod val="20000"/>
                <a:lumOff val="80000"/>
              </a:schemeClr>
            </a:solidFill>
          </a:ln>
          <a:effectLst>
            <a:glow rad="762000">
              <a:schemeClr val="accent1">
                <a:satMod val="175000"/>
                <a:alpha val="28000"/>
              </a:schemeClr>
            </a:glow>
            <a:reflection stA="45000" endPos="0" dist="50800" dir="5400000" sy="-100000" algn="bl" rotWithShape="0"/>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123" name="正方形/長方形 122"/>
          <p:cNvSpPr/>
          <p:nvPr/>
        </p:nvSpPr>
        <p:spPr>
          <a:xfrm>
            <a:off x="2013862" y="5458974"/>
            <a:ext cx="2689703" cy="660936"/>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81" name="スライド番号プレースホルダー 80"/>
          <p:cNvSpPr>
            <a:spLocks noGrp="1"/>
          </p:cNvSpPr>
          <p:nvPr>
            <p:ph type="sldNum" sz="quarter" idx="12"/>
          </p:nvPr>
        </p:nvSpPr>
        <p:spPr>
          <a:xfrm>
            <a:off x="8770737" y="6522937"/>
            <a:ext cx="337767" cy="243840"/>
          </a:xfrm>
        </p:spPr>
        <p:txBody>
          <a:bodyPr vert="horz" wrap="none" lIns="72000" tIns="36000" rIns="72000" bIns="36000" rtlCol="0" anchor="ctr">
            <a:spAutoFit/>
          </a:bodyPr>
          <a:lstStyle/>
          <a:p>
            <a:fld id="{357A5D26-256F-476A-8934-57558E71681E}" type="slidenum">
              <a:rPr lang="ja-JP" altLang="en-US" sz="1112" b="1">
                <a:solidFill>
                  <a:schemeClr val="tx1"/>
                </a:solidFill>
                <a:latin typeface="Meiryo UI" panose="020B0604030504040204" pitchFamily="50" charset="-128"/>
                <a:ea typeface="Meiryo UI" panose="020B0604030504040204" pitchFamily="50" charset="-128"/>
              </a:rPr>
              <a:pPr/>
              <a:t>54</a:t>
            </a:fld>
            <a:endParaRPr lang="ja-JP" altLang="en-US" sz="1112" b="1"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705015" y="4797584"/>
            <a:ext cx="2041643" cy="291170"/>
          </a:xfrm>
          <a:prstGeom prst="rect">
            <a:avLst/>
          </a:prstGeom>
          <a:noFill/>
        </p:spPr>
        <p:txBody>
          <a:bodyPr wrap="square" rtlCol="0">
            <a:spAutoFit/>
          </a:bodyPr>
          <a:lstStyle>
            <a:defPPr>
              <a:defRPr lang="ja-JP"/>
            </a:defPPr>
            <a:lvl1pPr>
              <a:defRPr sz="1200">
                <a:solidFill>
                  <a:prstClr val="black"/>
                </a:solidFill>
                <a:latin typeface="HGSｺﾞｼｯｸM" panose="020B0600000000000000" pitchFamily="50" charset="-128"/>
                <a:ea typeface="HGSｺﾞｼｯｸM" panose="020B0600000000000000" pitchFamily="50" charset="-128"/>
              </a:defRPr>
            </a:lvl1pPr>
          </a:lstStyle>
          <a:p>
            <a:r>
              <a:rPr lang="ja-JP" altLang="en-US" sz="1292" dirty="0">
                <a:latin typeface="Meiryo UI" panose="020B0604030504040204" pitchFamily="50" charset="-128"/>
                <a:ea typeface="Meiryo UI" panose="020B0604030504040204" pitchFamily="50" charset="-128"/>
              </a:rPr>
              <a:t>選定、解職</a:t>
            </a:r>
          </a:p>
        </p:txBody>
      </p:sp>
      <p:sp>
        <p:nvSpPr>
          <p:cNvPr id="17" name="テキスト ボックス 16"/>
          <p:cNvSpPr txBox="1"/>
          <p:nvPr/>
        </p:nvSpPr>
        <p:spPr>
          <a:xfrm>
            <a:off x="5288817" y="2692464"/>
            <a:ext cx="2041643" cy="291170"/>
          </a:xfrm>
          <a:prstGeom prst="rect">
            <a:avLst/>
          </a:prstGeom>
          <a:noFill/>
        </p:spPr>
        <p:txBody>
          <a:bodyPr wrap="square" rtlCol="0">
            <a:spAutoFit/>
          </a:bodyPr>
          <a:lstStyle>
            <a:defPPr>
              <a:defRPr lang="ja-JP"/>
            </a:defPPr>
            <a:lvl1pPr>
              <a:defRPr sz="1200">
                <a:solidFill>
                  <a:prstClr val="black"/>
                </a:solidFill>
                <a:latin typeface="HGSｺﾞｼｯｸM" panose="020B0600000000000000" pitchFamily="50" charset="-128"/>
                <a:ea typeface="HGSｺﾞｼｯｸM" panose="020B0600000000000000" pitchFamily="50" charset="-128"/>
              </a:defRPr>
            </a:lvl1pPr>
          </a:lstStyle>
          <a:p>
            <a:r>
              <a:rPr lang="ja-JP" altLang="en-US" sz="1292" dirty="0">
                <a:latin typeface="Meiryo UI" panose="020B0604030504040204" pitchFamily="50" charset="-128"/>
                <a:ea typeface="Meiryo UI" panose="020B0604030504040204" pitchFamily="50" charset="-128"/>
              </a:rPr>
              <a:t>選任、解任</a:t>
            </a:r>
          </a:p>
        </p:txBody>
      </p:sp>
      <p:sp>
        <p:nvSpPr>
          <p:cNvPr id="19" name="テキスト ボックス 18"/>
          <p:cNvSpPr txBox="1"/>
          <p:nvPr/>
        </p:nvSpPr>
        <p:spPr>
          <a:xfrm>
            <a:off x="1713837" y="4805153"/>
            <a:ext cx="943441" cy="291170"/>
          </a:xfrm>
          <a:prstGeom prst="rect">
            <a:avLst/>
          </a:prstGeom>
          <a:noFill/>
        </p:spPr>
        <p:txBody>
          <a:bodyPr wrap="square" rtlCol="0">
            <a:spAutoFit/>
          </a:bodyPr>
          <a:lstStyle/>
          <a:p>
            <a:r>
              <a:rPr lang="ja-JP" altLang="en-US" sz="1292" dirty="0">
                <a:solidFill>
                  <a:prstClr val="black"/>
                </a:solidFill>
                <a:latin typeface="Meiryo UI" panose="020B0604030504040204" pitchFamily="50" charset="-128"/>
                <a:ea typeface="Meiryo UI" panose="020B0604030504040204" pitchFamily="50" charset="-128"/>
              </a:rPr>
              <a:t>報告</a:t>
            </a:r>
          </a:p>
        </p:txBody>
      </p:sp>
      <p:sp>
        <p:nvSpPr>
          <p:cNvPr id="20" name="テキスト ボックス 19"/>
          <p:cNvSpPr txBox="1"/>
          <p:nvPr/>
        </p:nvSpPr>
        <p:spPr>
          <a:xfrm>
            <a:off x="5067197" y="4022564"/>
            <a:ext cx="634775" cy="291170"/>
          </a:xfrm>
          <a:prstGeom prst="rect">
            <a:avLst/>
          </a:prstGeom>
          <a:noFill/>
        </p:spPr>
        <p:txBody>
          <a:bodyPr wrap="square" rtlCol="0">
            <a:spAutoFit/>
          </a:bodyPr>
          <a:lstStyle>
            <a:defPPr>
              <a:defRPr lang="ja-JP"/>
            </a:defPPr>
            <a:lvl1pPr>
              <a:defRPr sz="1200">
                <a:solidFill>
                  <a:prstClr val="black"/>
                </a:solidFill>
                <a:latin typeface="HGSｺﾞｼｯｸM" panose="020B0600000000000000" pitchFamily="50" charset="-128"/>
                <a:ea typeface="HGSｺﾞｼｯｸM" panose="020B0600000000000000" pitchFamily="50" charset="-128"/>
              </a:defRPr>
            </a:lvl1pPr>
          </a:lstStyle>
          <a:p>
            <a:r>
              <a:rPr lang="ja-JP" altLang="en-US" sz="1292" dirty="0">
                <a:latin typeface="Meiryo UI" panose="020B0604030504040204" pitchFamily="50" charset="-128"/>
                <a:ea typeface="Meiryo UI" panose="020B0604030504040204" pitchFamily="50" charset="-128"/>
              </a:rPr>
              <a:t>監査</a:t>
            </a:r>
          </a:p>
        </p:txBody>
      </p:sp>
      <p:sp>
        <p:nvSpPr>
          <p:cNvPr id="6" name="テキスト ボックス 5"/>
          <p:cNvSpPr txBox="1"/>
          <p:nvPr/>
        </p:nvSpPr>
        <p:spPr>
          <a:xfrm>
            <a:off x="2802321" y="5616507"/>
            <a:ext cx="1737121" cy="376385"/>
          </a:xfrm>
          <a:prstGeom prst="rect">
            <a:avLst/>
          </a:prstGeom>
          <a:noFill/>
          <a:ln>
            <a:noFill/>
          </a:ln>
        </p:spPr>
        <p:txBody>
          <a:bodyPr wrap="square" rtlCol="0">
            <a:spAutoFit/>
          </a:bodyPr>
          <a:lstStyle/>
          <a:p>
            <a:pPr algn="ctr"/>
            <a:r>
              <a:rPr lang="ja-JP" altLang="en-US" sz="1846" b="1" dirty="0">
                <a:solidFill>
                  <a:prstClr val="black"/>
                </a:solidFill>
                <a:latin typeface="Meiryo UI" panose="020B0604030504040204" pitchFamily="50" charset="-128"/>
                <a:ea typeface="Meiryo UI" panose="020B0604030504040204" pitchFamily="50" charset="-128"/>
              </a:rPr>
              <a:t>代表理事</a:t>
            </a:r>
            <a:endParaRPr lang="en-US" altLang="ja-JP" sz="969" b="1" baseline="98000" dirty="0">
              <a:solidFill>
                <a:prstClr val="black"/>
              </a:solidFill>
              <a:latin typeface="Meiryo UI" panose="020B0604030504040204" pitchFamily="50" charset="-128"/>
              <a:ea typeface="Meiryo UI" panose="020B0604030504040204" pitchFamily="50" charset="-128"/>
            </a:endParaRPr>
          </a:p>
        </p:txBody>
      </p:sp>
      <p:sp>
        <p:nvSpPr>
          <p:cNvPr id="133" name="テキスト ボックス 132"/>
          <p:cNvSpPr txBox="1"/>
          <p:nvPr/>
        </p:nvSpPr>
        <p:spPr>
          <a:xfrm>
            <a:off x="7437844" y="2658921"/>
            <a:ext cx="1717178" cy="419025"/>
          </a:xfrm>
          <a:prstGeom prst="rect">
            <a:avLst/>
          </a:prstGeom>
          <a:noFill/>
        </p:spPr>
        <p:txBody>
          <a:bodyPr wrap="square" rtlCol="0">
            <a:spAutoFit/>
          </a:bodyPr>
          <a:lstStyle>
            <a:defPPr>
              <a:defRPr lang="ja-JP"/>
            </a:defPPr>
            <a:lvl1pPr>
              <a:defRPr sz="1200">
                <a:solidFill>
                  <a:prstClr val="black"/>
                </a:solidFill>
                <a:latin typeface="HGSｺﾞｼｯｸM" panose="020B0600000000000000" pitchFamily="50" charset="-128"/>
                <a:ea typeface="HGSｺﾞｼｯｸM" panose="020B0600000000000000" pitchFamily="50" charset="-128"/>
              </a:defRPr>
            </a:lvl1pPr>
          </a:lstStyle>
          <a:p>
            <a:pPr algn="ctr"/>
            <a:r>
              <a:rPr lang="ja-JP" altLang="en-US" sz="1292" dirty="0">
                <a:latin typeface="Meiryo UI" panose="020B0604030504040204" pitchFamily="50" charset="-128"/>
                <a:ea typeface="Meiryo UI" panose="020B0604030504040204" pitchFamily="50" charset="-128"/>
              </a:rPr>
              <a:t>説明</a:t>
            </a:r>
            <a:endParaRPr lang="en-US" altLang="ja-JP" sz="1292" dirty="0">
              <a:latin typeface="Meiryo UI" panose="020B0604030504040204" pitchFamily="50" charset="-128"/>
              <a:ea typeface="Meiryo UI" panose="020B0604030504040204" pitchFamily="50" charset="-128"/>
            </a:endParaRPr>
          </a:p>
          <a:p>
            <a:pPr algn="ctr"/>
            <a:r>
              <a:rPr lang="ja-JP" altLang="en-US" sz="831" dirty="0">
                <a:latin typeface="Meiryo UI" panose="020B0604030504040204" pitchFamily="50" charset="-128"/>
                <a:ea typeface="Meiryo UI" panose="020B0604030504040204" pitchFamily="50" charset="-128"/>
              </a:rPr>
              <a:t>（求めに応じ）</a:t>
            </a:r>
          </a:p>
        </p:txBody>
      </p:sp>
      <p:sp>
        <p:nvSpPr>
          <p:cNvPr id="98" name="右矢印 97"/>
          <p:cNvSpPr/>
          <p:nvPr/>
        </p:nvSpPr>
        <p:spPr>
          <a:xfrm rot="12585014" flipV="1">
            <a:off x="4622437" y="4346292"/>
            <a:ext cx="1228995" cy="365538"/>
          </a:xfrm>
          <a:prstGeom prst="rightArrow">
            <a:avLst/>
          </a:prstGeom>
          <a:pattFill prst="dkUpDiag">
            <a:fgClr>
              <a:srgbClr val="99CC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135" name="テキスト ボックス 134"/>
          <p:cNvSpPr txBox="1"/>
          <p:nvPr/>
        </p:nvSpPr>
        <p:spPr>
          <a:xfrm>
            <a:off x="1082381" y="2692621"/>
            <a:ext cx="1717178" cy="419025"/>
          </a:xfrm>
          <a:prstGeom prst="rect">
            <a:avLst/>
          </a:prstGeom>
          <a:noFill/>
        </p:spPr>
        <p:txBody>
          <a:bodyPr wrap="square" rtlCol="0">
            <a:spAutoFit/>
          </a:bodyPr>
          <a:lstStyle>
            <a:defPPr>
              <a:defRPr lang="ja-JP"/>
            </a:defPPr>
            <a:lvl1pPr>
              <a:defRPr sz="1200">
                <a:solidFill>
                  <a:prstClr val="black"/>
                </a:solidFill>
                <a:latin typeface="HGSｺﾞｼｯｸM" panose="020B0600000000000000" pitchFamily="50" charset="-128"/>
                <a:ea typeface="HGSｺﾞｼｯｸM" panose="020B0600000000000000" pitchFamily="50" charset="-128"/>
              </a:defRPr>
            </a:lvl1pPr>
          </a:lstStyle>
          <a:p>
            <a:pPr algn="ctr"/>
            <a:r>
              <a:rPr lang="ja-JP" altLang="en-US" sz="1292" dirty="0">
                <a:latin typeface="Meiryo UI" panose="020B0604030504040204" pitchFamily="50" charset="-128"/>
                <a:ea typeface="Meiryo UI" panose="020B0604030504040204" pitchFamily="50" charset="-128"/>
              </a:rPr>
              <a:t>説明</a:t>
            </a:r>
            <a:endParaRPr lang="en-US" altLang="ja-JP" sz="1292" dirty="0">
              <a:latin typeface="Meiryo UI" panose="020B0604030504040204" pitchFamily="50" charset="-128"/>
              <a:ea typeface="Meiryo UI" panose="020B0604030504040204" pitchFamily="50" charset="-128"/>
            </a:endParaRPr>
          </a:p>
          <a:p>
            <a:pPr algn="ctr"/>
            <a:r>
              <a:rPr lang="ja-JP" altLang="en-US" sz="831" dirty="0">
                <a:latin typeface="Meiryo UI" panose="020B0604030504040204" pitchFamily="50" charset="-128"/>
                <a:ea typeface="Meiryo UI" panose="020B0604030504040204" pitchFamily="50" charset="-128"/>
              </a:rPr>
              <a:t>（求めに応じ）</a:t>
            </a:r>
          </a:p>
        </p:txBody>
      </p:sp>
      <p:sp>
        <p:nvSpPr>
          <p:cNvPr id="141" name="テキスト ボックス 140"/>
          <p:cNvSpPr txBox="1"/>
          <p:nvPr/>
        </p:nvSpPr>
        <p:spPr>
          <a:xfrm>
            <a:off x="430411" y="1637793"/>
            <a:ext cx="713754" cy="3555224"/>
          </a:xfrm>
          <a:prstGeom prst="rect">
            <a:avLst/>
          </a:prstGeom>
          <a:solidFill>
            <a:schemeClr val="accent5"/>
          </a:solidFill>
          <a:ln w="9525" cmpd="dbl">
            <a:noFill/>
            <a:prstDash val="solid"/>
          </a:ln>
        </p:spPr>
        <p:txBody>
          <a:bodyPr vert="eaVert" wrap="square" rtlCol="0" anchor="ctr" anchorCtr="0">
            <a:noAutofit/>
          </a:bodyPr>
          <a:lstStyle/>
          <a:p>
            <a:pPr algn="ctr">
              <a:lnSpc>
                <a:spcPts val="2215"/>
              </a:lnSpc>
            </a:pPr>
            <a:r>
              <a:rPr lang="en-US" altLang="ja-JP" sz="1846" b="1" dirty="0">
                <a:solidFill>
                  <a:schemeClr val="bg1"/>
                </a:solidFill>
                <a:latin typeface="Meiryo UI" panose="020B0604030504040204" pitchFamily="50" charset="-128"/>
                <a:ea typeface="Meiryo UI" panose="020B0604030504040204" pitchFamily="50" charset="-128"/>
              </a:rPr>
              <a:t>【</a:t>
            </a:r>
            <a:r>
              <a:rPr lang="ja-JP" altLang="en-US" sz="1846" b="1" dirty="0">
                <a:solidFill>
                  <a:schemeClr val="bg1"/>
                </a:solidFill>
                <a:latin typeface="Meiryo UI" panose="020B0604030504040204" pitchFamily="50" charset="-128"/>
                <a:ea typeface="Meiryo UI" panose="020B0604030504040204" pitchFamily="50" charset="-128"/>
              </a:rPr>
              <a:t>社会福祉連携推進評議会</a:t>
            </a:r>
            <a:r>
              <a:rPr lang="en-US" altLang="ja-JP" sz="1662" b="1" dirty="0">
                <a:solidFill>
                  <a:schemeClr val="bg1"/>
                </a:solidFill>
                <a:latin typeface="Meiryo UI" panose="020B0604030504040204" pitchFamily="50" charset="-128"/>
                <a:ea typeface="Meiryo UI" panose="020B0604030504040204" pitchFamily="50" charset="-128"/>
              </a:rPr>
              <a:t>】</a:t>
            </a:r>
          </a:p>
          <a:p>
            <a:pPr algn="ctr">
              <a:lnSpc>
                <a:spcPts val="2215"/>
              </a:lnSpc>
            </a:pPr>
            <a:r>
              <a:rPr lang="ja-JP" altLang="en-US" sz="1108" b="1" dirty="0">
                <a:solidFill>
                  <a:schemeClr val="bg1"/>
                </a:solidFill>
                <a:latin typeface="Meiryo UI" panose="020B0604030504040204" pitchFamily="50" charset="-128"/>
                <a:ea typeface="Meiryo UI" panose="020B0604030504040204" pitchFamily="50" charset="-128"/>
              </a:rPr>
              <a:t>（社会福祉連携推進業務の実施状況等に関する諮問）</a:t>
            </a:r>
          </a:p>
        </p:txBody>
      </p:sp>
      <p:sp>
        <p:nvSpPr>
          <p:cNvPr id="148" name="テキスト ボックス 147"/>
          <p:cNvSpPr txBox="1"/>
          <p:nvPr/>
        </p:nvSpPr>
        <p:spPr>
          <a:xfrm>
            <a:off x="584323" y="1340768"/>
            <a:ext cx="1717178" cy="291170"/>
          </a:xfrm>
          <a:prstGeom prst="rect">
            <a:avLst/>
          </a:prstGeom>
          <a:noFill/>
        </p:spPr>
        <p:txBody>
          <a:bodyPr wrap="square" rtlCol="0">
            <a:spAutoFit/>
          </a:bodyPr>
          <a:lstStyle>
            <a:defPPr>
              <a:defRPr lang="ja-JP"/>
            </a:defPPr>
            <a:lvl1pPr>
              <a:defRPr sz="1200">
                <a:solidFill>
                  <a:prstClr val="black"/>
                </a:solidFill>
                <a:latin typeface="HGSｺﾞｼｯｸM" panose="020B0600000000000000" pitchFamily="50" charset="-128"/>
                <a:ea typeface="HGSｺﾞｼｯｸM" panose="020B0600000000000000" pitchFamily="50" charset="-128"/>
              </a:defRPr>
            </a:lvl1pPr>
          </a:lstStyle>
          <a:p>
            <a:pPr algn="ctr"/>
            <a:r>
              <a:rPr lang="ja-JP" altLang="en-US" sz="1292" dirty="0">
                <a:latin typeface="Meiryo UI" panose="020B0604030504040204" pitchFamily="50" charset="-128"/>
                <a:ea typeface="Meiryo UI" panose="020B0604030504040204" pitchFamily="50" charset="-128"/>
              </a:rPr>
              <a:t>意見具申</a:t>
            </a:r>
            <a:endParaRPr lang="en-US" altLang="ja-JP" sz="1292" dirty="0">
              <a:latin typeface="Meiryo UI" panose="020B0604030504040204" pitchFamily="50" charset="-128"/>
              <a:ea typeface="Meiryo UI" panose="020B0604030504040204" pitchFamily="50" charset="-128"/>
            </a:endParaRPr>
          </a:p>
        </p:txBody>
      </p:sp>
      <p:sp>
        <p:nvSpPr>
          <p:cNvPr id="25" name="右矢印 24"/>
          <p:cNvSpPr/>
          <p:nvPr/>
        </p:nvSpPr>
        <p:spPr>
          <a:xfrm>
            <a:off x="1146939" y="1822795"/>
            <a:ext cx="699835" cy="365538"/>
          </a:xfrm>
          <a:prstGeom prst="right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90" name="右矢印 89"/>
          <p:cNvSpPr/>
          <p:nvPr/>
        </p:nvSpPr>
        <p:spPr>
          <a:xfrm>
            <a:off x="1144165" y="3694876"/>
            <a:ext cx="864306" cy="365538"/>
          </a:xfrm>
          <a:prstGeom prst="right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91" name="右矢印 90"/>
          <p:cNvSpPr/>
          <p:nvPr/>
        </p:nvSpPr>
        <p:spPr>
          <a:xfrm rot="5400000">
            <a:off x="3001888" y="2764423"/>
            <a:ext cx="1096557" cy="365538"/>
          </a:xfrm>
          <a:prstGeom prst="rightArrow">
            <a:avLst/>
          </a:prstGeom>
          <a:solidFill>
            <a:srgbClr val="FF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92" name="右矢印 91"/>
          <p:cNvSpPr/>
          <p:nvPr/>
        </p:nvSpPr>
        <p:spPr>
          <a:xfrm rot="16200000" flipV="1">
            <a:off x="1848603" y="2762661"/>
            <a:ext cx="1093040" cy="36553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93" name="右矢印 92"/>
          <p:cNvSpPr/>
          <p:nvPr/>
        </p:nvSpPr>
        <p:spPr>
          <a:xfrm rot="16200000" flipV="1">
            <a:off x="1918111" y="4800995"/>
            <a:ext cx="954022" cy="36553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96" name="右矢印 95"/>
          <p:cNvSpPr/>
          <p:nvPr/>
        </p:nvSpPr>
        <p:spPr>
          <a:xfrm rot="5400000">
            <a:off x="3069088" y="4800995"/>
            <a:ext cx="954022" cy="365538"/>
          </a:xfrm>
          <a:prstGeom prst="rightArrow">
            <a:avLst/>
          </a:prstGeom>
          <a:solidFill>
            <a:srgbClr val="FF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97" name="右矢印 96"/>
          <p:cNvSpPr/>
          <p:nvPr/>
        </p:nvSpPr>
        <p:spPr>
          <a:xfrm rot="9332955" flipV="1">
            <a:off x="4649007" y="3608937"/>
            <a:ext cx="1265214" cy="365538"/>
          </a:xfrm>
          <a:prstGeom prst="right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99" name="右矢印 98"/>
          <p:cNvSpPr/>
          <p:nvPr/>
        </p:nvSpPr>
        <p:spPr>
          <a:xfrm rot="5400000">
            <a:off x="5885799" y="2680407"/>
            <a:ext cx="928530" cy="365538"/>
          </a:xfrm>
          <a:prstGeom prst="rightArrow">
            <a:avLst/>
          </a:prstGeom>
          <a:solidFill>
            <a:srgbClr val="FF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pic>
        <p:nvPicPr>
          <p:cNvPr id="47" name="図 46"/>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302147" y="5523794"/>
            <a:ext cx="554758" cy="554758"/>
          </a:xfrm>
          <a:prstGeom prst="rect">
            <a:avLst/>
          </a:prstGeom>
        </p:spPr>
      </p:pic>
      <p:sp>
        <p:nvSpPr>
          <p:cNvPr id="125" name="右矢印 124"/>
          <p:cNvSpPr/>
          <p:nvPr/>
        </p:nvSpPr>
        <p:spPr>
          <a:xfrm rot="5400000">
            <a:off x="5787817" y="3276906"/>
            <a:ext cx="2121528" cy="365538"/>
          </a:xfrm>
          <a:prstGeom prst="rightArrow">
            <a:avLst/>
          </a:prstGeom>
          <a:pattFill prst="dkUpDiag">
            <a:fgClr>
              <a:srgbClr val="FF696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128" name="正方形/長方形 127"/>
          <p:cNvSpPr/>
          <p:nvPr/>
        </p:nvSpPr>
        <p:spPr>
          <a:xfrm>
            <a:off x="5701972" y="3323958"/>
            <a:ext cx="2919738" cy="660936"/>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5999981" y="3470900"/>
            <a:ext cx="1084912" cy="376385"/>
          </a:xfrm>
          <a:prstGeom prst="rect">
            <a:avLst/>
          </a:prstGeom>
          <a:noFill/>
          <a:ln>
            <a:noFill/>
          </a:ln>
        </p:spPr>
        <p:txBody>
          <a:bodyPr wrap="square" rtlCol="0">
            <a:spAutoFit/>
          </a:bodyPr>
          <a:lstStyle/>
          <a:p>
            <a:pPr algn="ctr"/>
            <a:r>
              <a:rPr lang="ja-JP" altLang="en-US" sz="1846" b="1" dirty="0">
                <a:solidFill>
                  <a:prstClr val="black"/>
                </a:solidFill>
                <a:latin typeface="Meiryo UI" panose="020B0604030504040204" pitchFamily="50" charset="-128"/>
                <a:ea typeface="Meiryo UI" panose="020B0604030504040204" pitchFamily="50" charset="-128"/>
              </a:rPr>
              <a:t>監事</a:t>
            </a:r>
            <a:endParaRPr lang="en-US" altLang="ja-JP" sz="969" b="1" baseline="98000" dirty="0">
              <a:solidFill>
                <a:prstClr val="black"/>
              </a:solidFill>
              <a:latin typeface="Meiryo UI" panose="020B0604030504040204" pitchFamily="50" charset="-128"/>
              <a:ea typeface="Meiryo UI" panose="020B0604030504040204" pitchFamily="50" charset="-128"/>
            </a:endParaRPr>
          </a:p>
        </p:txBody>
      </p:sp>
      <p:sp>
        <p:nvSpPr>
          <p:cNvPr id="115" name="テキスト ボックス 114"/>
          <p:cNvSpPr txBox="1"/>
          <p:nvPr/>
        </p:nvSpPr>
        <p:spPr>
          <a:xfrm>
            <a:off x="7789451" y="3501920"/>
            <a:ext cx="946347" cy="291170"/>
          </a:xfrm>
          <a:prstGeom prst="rect">
            <a:avLst/>
          </a:prstGeom>
          <a:noFill/>
        </p:spPr>
        <p:txBody>
          <a:bodyPr wrap="square" rtlCol="0">
            <a:spAutoFit/>
          </a:bodyPr>
          <a:lstStyle/>
          <a:p>
            <a:r>
              <a:rPr lang="ja-JP" altLang="en-US" sz="1292" dirty="0">
                <a:solidFill>
                  <a:schemeClr val="accent1"/>
                </a:solidFill>
                <a:latin typeface="Meiryo UI" panose="020B0604030504040204" pitchFamily="50" charset="-128"/>
                <a:ea typeface="Meiryo UI" panose="020B0604030504040204" pitchFamily="50" charset="-128"/>
              </a:rPr>
              <a:t>・・・</a:t>
            </a:r>
          </a:p>
        </p:txBody>
      </p:sp>
      <p:sp>
        <p:nvSpPr>
          <p:cNvPr id="127" name="右矢印 126"/>
          <p:cNvSpPr/>
          <p:nvPr/>
        </p:nvSpPr>
        <p:spPr>
          <a:xfrm rot="16200000" flipV="1">
            <a:off x="7312745" y="2677903"/>
            <a:ext cx="923525" cy="36553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pic>
        <p:nvPicPr>
          <p:cNvPr id="129" name="図 12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72856" y="3481829"/>
            <a:ext cx="365538" cy="365538"/>
          </a:xfrm>
          <a:prstGeom prst="rect">
            <a:avLst/>
          </a:prstGeom>
        </p:spPr>
      </p:pic>
      <p:pic>
        <p:nvPicPr>
          <p:cNvPr id="130" name="図 129"/>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52441" y="3480280"/>
            <a:ext cx="365538" cy="365538"/>
          </a:xfrm>
          <a:prstGeom prst="rect">
            <a:avLst/>
          </a:prstGeom>
        </p:spPr>
      </p:pic>
      <p:sp>
        <p:nvSpPr>
          <p:cNvPr id="116" name="テキスト ボックス 115"/>
          <p:cNvSpPr txBox="1"/>
          <p:nvPr/>
        </p:nvSpPr>
        <p:spPr>
          <a:xfrm>
            <a:off x="5708903" y="4520437"/>
            <a:ext cx="2895596" cy="869397"/>
          </a:xfrm>
          <a:prstGeom prst="rect">
            <a:avLst/>
          </a:prstGeom>
          <a:solidFill>
            <a:schemeClr val="bg1"/>
          </a:solidFill>
          <a:ln w="12700">
            <a:solidFill>
              <a:schemeClr val="accent5"/>
            </a:solidFill>
            <a:prstDash val="dash"/>
          </a:ln>
        </p:spPr>
        <p:txBody>
          <a:bodyPr wrap="square" rtlCol="0" anchor="ctr" anchorCtr="0">
            <a:noAutofit/>
          </a:bodyPr>
          <a:lstStyle/>
          <a:p>
            <a:endParaRPr lang="en-US" altLang="ja-JP" sz="554" b="1" dirty="0">
              <a:solidFill>
                <a:prstClr val="black"/>
              </a:solidFill>
              <a:latin typeface="Meiryo UI" panose="020B0604030504040204" pitchFamily="50" charset="-128"/>
              <a:ea typeface="Meiryo UI" panose="020B0604030504040204" pitchFamily="50" charset="-128"/>
            </a:endParaRPr>
          </a:p>
          <a:p>
            <a:r>
              <a:rPr lang="ja-JP" altLang="en-US" sz="1662" b="1" dirty="0">
                <a:solidFill>
                  <a:prstClr val="black"/>
                </a:solidFill>
                <a:latin typeface="Meiryo UI" panose="020B0604030504040204" pitchFamily="50" charset="-128"/>
                <a:ea typeface="Meiryo UI" panose="020B0604030504040204" pitchFamily="50" charset="-128"/>
              </a:rPr>
              <a:t>　</a:t>
            </a:r>
            <a:r>
              <a:rPr lang="ja-JP" altLang="en-US" sz="1846" b="1" dirty="0">
                <a:solidFill>
                  <a:prstClr val="black"/>
                </a:solidFill>
                <a:latin typeface="Meiryo UI" panose="020B0604030504040204" pitchFamily="50" charset="-128"/>
                <a:ea typeface="Meiryo UI" panose="020B0604030504040204" pitchFamily="50" charset="-128"/>
              </a:rPr>
              <a:t>会計監査人</a:t>
            </a:r>
            <a:endParaRPr lang="en-US" altLang="ja-JP" sz="1846" b="1" dirty="0">
              <a:solidFill>
                <a:prstClr val="black"/>
              </a:solidFill>
              <a:latin typeface="Meiryo UI" panose="020B0604030504040204" pitchFamily="50" charset="-128"/>
              <a:ea typeface="Meiryo UI" panose="020B0604030504040204" pitchFamily="50" charset="-128"/>
            </a:endParaRPr>
          </a:p>
          <a:p>
            <a:pPr algn="ctr"/>
            <a:endParaRPr lang="en-US" altLang="ja-JP" sz="462" dirty="0">
              <a:solidFill>
                <a:prstClr val="black"/>
              </a:solidFill>
              <a:latin typeface="Meiryo UI" panose="020B0604030504040204" pitchFamily="50" charset="-128"/>
              <a:ea typeface="Meiryo UI" panose="020B0604030504040204" pitchFamily="50" charset="-128"/>
            </a:endParaRPr>
          </a:p>
          <a:p>
            <a:r>
              <a:rPr lang="ja-JP" altLang="en-US" sz="1015" dirty="0">
                <a:solidFill>
                  <a:srgbClr val="FF0000"/>
                </a:solidFill>
                <a:latin typeface="Meiryo UI" panose="020B0604030504040204" pitchFamily="50" charset="-128"/>
                <a:ea typeface="Meiryo UI" panose="020B0604030504040204" pitchFamily="50" charset="-128"/>
              </a:rPr>
              <a:t>　　</a:t>
            </a:r>
            <a:r>
              <a:rPr lang="ja-JP" altLang="en-US" sz="1015" dirty="0">
                <a:solidFill>
                  <a:schemeClr val="accent2"/>
                </a:solidFill>
                <a:latin typeface="Meiryo UI" panose="020B0604030504040204" pitchFamily="50" charset="-128"/>
                <a:ea typeface="Meiryo UI" panose="020B0604030504040204" pitchFamily="50" charset="-128"/>
              </a:rPr>
              <a:t>（一定規模以上の法人のみ必置）</a:t>
            </a:r>
            <a:endParaRPr lang="en-US" altLang="ja-JP" sz="1015" dirty="0">
              <a:solidFill>
                <a:schemeClr val="accent2"/>
              </a:solidFill>
              <a:latin typeface="Meiryo UI" panose="020B0604030504040204" pitchFamily="50" charset="-128"/>
              <a:ea typeface="Meiryo UI" panose="020B0604030504040204" pitchFamily="50" charset="-128"/>
            </a:endParaRPr>
          </a:p>
          <a:p>
            <a:endParaRPr lang="en-US" altLang="ja-JP" sz="923" b="1" baseline="98000" dirty="0">
              <a:solidFill>
                <a:prstClr val="black"/>
              </a:solidFill>
              <a:latin typeface="Meiryo UI" panose="020B0604030504040204" pitchFamily="50" charset="-128"/>
              <a:ea typeface="Meiryo UI" panose="020B0604030504040204" pitchFamily="50" charset="-128"/>
            </a:endParaRPr>
          </a:p>
        </p:txBody>
      </p:sp>
      <p:pic>
        <p:nvPicPr>
          <p:cNvPr id="131" name="図 130"/>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891050" y="4672926"/>
            <a:ext cx="564419" cy="564417"/>
          </a:xfrm>
          <a:prstGeom prst="rect">
            <a:avLst/>
          </a:prstGeom>
        </p:spPr>
      </p:pic>
      <p:sp>
        <p:nvSpPr>
          <p:cNvPr id="132" name="加算 131"/>
          <p:cNvSpPr/>
          <p:nvPr/>
        </p:nvSpPr>
        <p:spPr>
          <a:xfrm>
            <a:off x="7299294" y="4060664"/>
            <a:ext cx="365538" cy="365538"/>
          </a:xfrm>
          <a:prstGeom prst="mathPlus">
            <a:avLst/>
          </a:prstGeom>
          <a:solidFill>
            <a:srgbClr val="638CC6"/>
          </a:solidFill>
          <a:ln>
            <a:solidFill>
              <a:srgbClr val="ADC6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a:solidFill>
                <a:prstClr val="white"/>
              </a:solidFill>
              <a:latin typeface="Meiryo UI" panose="020B0604030504040204" pitchFamily="50" charset="-128"/>
              <a:ea typeface="Meiryo UI" panose="020B0604030504040204" pitchFamily="50" charset="-128"/>
            </a:endParaRPr>
          </a:p>
        </p:txBody>
      </p:sp>
      <p:sp>
        <p:nvSpPr>
          <p:cNvPr id="8" name="正方形/長方形 7"/>
          <p:cNvSpPr/>
          <p:nvPr/>
        </p:nvSpPr>
        <p:spPr>
          <a:xfrm>
            <a:off x="1847014" y="1497650"/>
            <a:ext cx="6774697" cy="901261"/>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847014" y="1127956"/>
            <a:ext cx="6774697" cy="376385"/>
          </a:xfrm>
          <a:prstGeom prst="rect">
            <a:avLst/>
          </a:prstGeom>
          <a:solidFill>
            <a:schemeClr val="accent5"/>
          </a:solidFill>
          <a:ln w="9525" cmpd="sng">
            <a:noFill/>
            <a:prstDash val="solid"/>
          </a:ln>
        </p:spPr>
        <p:txBody>
          <a:bodyPr wrap="square" rtlCol="0">
            <a:spAutoFit/>
          </a:bodyPr>
          <a:lstStyle/>
          <a:p>
            <a:pPr algn="ctr"/>
            <a:r>
              <a:rPr lang="en-US" altLang="ja-JP" sz="1846" b="1" spc="277" dirty="0">
                <a:solidFill>
                  <a:schemeClr val="bg1"/>
                </a:solidFill>
                <a:latin typeface="Meiryo UI" panose="020B0604030504040204" pitchFamily="50" charset="-128"/>
                <a:ea typeface="Meiryo UI" panose="020B0604030504040204" pitchFamily="50" charset="-128"/>
              </a:rPr>
              <a:t>【</a:t>
            </a:r>
            <a:r>
              <a:rPr lang="ja-JP" altLang="en-US" sz="1846" b="1" spc="277" dirty="0">
                <a:solidFill>
                  <a:schemeClr val="bg1"/>
                </a:solidFill>
                <a:latin typeface="Meiryo UI" panose="020B0604030504040204" pitchFamily="50" charset="-128"/>
                <a:ea typeface="Meiryo UI" panose="020B0604030504040204" pitchFamily="50" charset="-128"/>
              </a:rPr>
              <a:t>社員総会</a:t>
            </a:r>
            <a:r>
              <a:rPr lang="en-US" altLang="ja-JP" sz="1662" b="1" spc="277" dirty="0">
                <a:solidFill>
                  <a:schemeClr val="bg1"/>
                </a:solidFill>
                <a:latin typeface="Meiryo UI" panose="020B0604030504040204" pitchFamily="50" charset="-128"/>
                <a:ea typeface="Meiryo UI" panose="020B0604030504040204" pitchFamily="50" charset="-128"/>
              </a:rPr>
              <a:t>】</a:t>
            </a:r>
            <a:r>
              <a:rPr lang="ja-JP" altLang="en-US" sz="1292" b="1" dirty="0" smtClean="0">
                <a:solidFill>
                  <a:schemeClr val="bg1"/>
                </a:solidFill>
                <a:latin typeface="Meiryo UI" panose="020B0604030504040204" pitchFamily="50" charset="-128"/>
                <a:ea typeface="Meiryo UI" panose="020B0604030504040204" pitchFamily="50" charset="-128"/>
              </a:rPr>
              <a:t>（社会福祉連携推進法人に</a:t>
            </a:r>
            <a:r>
              <a:rPr lang="ja-JP" altLang="en-US" sz="1292" b="1" dirty="0">
                <a:solidFill>
                  <a:schemeClr val="bg1"/>
                </a:solidFill>
                <a:latin typeface="Meiryo UI" panose="020B0604030504040204" pitchFamily="50" charset="-128"/>
                <a:ea typeface="Meiryo UI" panose="020B0604030504040204" pitchFamily="50" charset="-128"/>
              </a:rPr>
              <a:t>関する事項の決議）</a:t>
            </a:r>
            <a:endParaRPr lang="ja-JP" altLang="en-US" sz="1292" dirty="0">
              <a:solidFill>
                <a:schemeClr val="bg1"/>
              </a:solidFill>
              <a:latin typeface="Meiryo UI" panose="020B0604030504040204" pitchFamily="50" charset="-128"/>
              <a:ea typeface="Meiryo UI" panose="020B0604030504040204" pitchFamily="50" charset="-128"/>
            </a:endParaRPr>
          </a:p>
        </p:txBody>
      </p:sp>
      <p:sp>
        <p:nvSpPr>
          <p:cNvPr id="104" name="テキスト ボックス 103"/>
          <p:cNvSpPr txBox="1"/>
          <p:nvPr/>
        </p:nvSpPr>
        <p:spPr>
          <a:xfrm>
            <a:off x="5414644" y="1778855"/>
            <a:ext cx="1316309" cy="376385"/>
          </a:xfrm>
          <a:prstGeom prst="rect">
            <a:avLst/>
          </a:prstGeom>
          <a:noFill/>
        </p:spPr>
        <p:txBody>
          <a:bodyPr wrap="square" rtlCol="0">
            <a:spAutoFit/>
          </a:bodyPr>
          <a:lstStyle/>
          <a:p>
            <a:pPr algn="ctr"/>
            <a:r>
              <a:rPr lang="ja-JP" altLang="en-US" sz="1846" b="1" dirty="0">
                <a:latin typeface="Meiryo UI" panose="020B0604030504040204" pitchFamily="50" charset="-128"/>
                <a:ea typeface="Meiryo UI" panose="020B0604030504040204" pitchFamily="50" charset="-128"/>
              </a:rPr>
              <a:t>社員</a:t>
            </a:r>
          </a:p>
        </p:txBody>
      </p:sp>
      <p:pic>
        <p:nvPicPr>
          <p:cNvPr id="78" name="図 77"/>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95524" y="1306968"/>
            <a:ext cx="1312486" cy="1273778"/>
          </a:xfrm>
          <a:prstGeom prst="rect">
            <a:avLst/>
          </a:prstGeom>
          <a:noFill/>
        </p:spPr>
      </p:pic>
      <p:sp>
        <p:nvSpPr>
          <p:cNvPr id="14" name="テキスト ボックス 13"/>
          <p:cNvSpPr txBox="1"/>
          <p:nvPr/>
        </p:nvSpPr>
        <p:spPr>
          <a:xfrm>
            <a:off x="2013906" y="3489001"/>
            <a:ext cx="2689272" cy="376385"/>
          </a:xfrm>
          <a:prstGeom prst="rect">
            <a:avLst/>
          </a:prstGeom>
          <a:solidFill>
            <a:schemeClr val="accent5"/>
          </a:solidFill>
          <a:ln w="9525" cmpd="dbl">
            <a:noFill/>
            <a:prstDash val="solid"/>
          </a:ln>
        </p:spPr>
        <p:txBody>
          <a:bodyPr wrap="square" rtlCol="0">
            <a:spAutoFit/>
          </a:bodyPr>
          <a:lstStyle>
            <a:defPPr>
              <a:defRPr lang="ja-JP"/>
            </a:defPPr>
            <a:lvl1pPr algn="ctr">
              <a:defRPr b="1"/>
            </a:lvl1pPr>
          </a:lstStyle>
          <a:p>
            <a:r>
              <a:rPr lang="en-US" altLang="ja-JP" sz="1846" spc="277" dirty="0">
                <a:solidFill>
                  <a:schemeClr val="bg1"/>
                </a:solidFill>
                <a:latin typeface="Meiryo UI" panose="020B0604030504040204" pitchFamily="50" charset="-128"/>
                <a:ea typeface="Meiryo UI" panose="020B0604030504040204" pitchFamily="50" charset="-128"/>
              </a:rPr>
              <a:t>【</a:t>
            </a:r>
            <a:r>
              <a:rPr lang="ja-JP" altLang="en-US" sz="1846" spc="277" dirty="0">
                <a:solidFill>
                  <a:schemeClr val="bg1"/>
                </a:solidFill>
                <a:latin typeface="Meiryo UI" panose="020B0604030504040204" pitchFamily="50" charset="-128"/>
                <a:ea typeface="Meiryo UI" panose="020B0604030504040204" pitchFamily="50" charset="-128"/>
              </a:rPr>
              <a:t>理事会</a:t>
            </a:r>
            <a:r>
              <a:rPr lang="en-US" altLang="ja-JP" sz="1846" spc="277" dirty="0">
                <a:solidFill>
                  <a:schemeClr val="bg1"/>
                </a:solidFill>
                <a:latin typeface="Meiryo UI" panose="020B0604030504040204" pitchFamily="50" charset="-128"/>
                <a:ea typeface="Meiryo UI" panose="020B0604030504040204" pitchFamily="50" charset="-128"/>
              </a:rPr>
              <a:t>】</a:t>
            </a:r>
            <a:r>
              <a:rPr lang="ja-JP" altLang="en-US" sz="1292" dirty="0">
                <a:solidFill>
                  <a:schemeClr val="bg1"/>
                </a:solidFill>
                <a:latin typeface="Meiryo UI" panose="020B0604030504040204" pitchFamily="50" charset="-128"/>
                <a:ea typeface="Meiryo UI" panose="020B0604030504040204" pitchFamily="50" charset="-128"/>
              </a:rPr>
              <a:t>（業務執行）</a:t>
            </a:r>
            <a:endParaRPr lang="en-US" altLang="ja-JP" sz="969" b="0" baseline="98000" dirty="0">
              <a:solidFill>
                <a:schemeClr val="bg1"/>
              </a:solidFill>
              <a:latin typeface="Meiryo UI" panose="020B0604030504040204" pitchFamily="50" charset="-128"/>
              <a:ea typeface="Meiryo UI" panose="020B0604030504040204" pitchFamily="50" charset="-128"/>
            </a:endParaRPr>
          </a:p>
        </p:txBody>
      </p:sp>
      <p:sp>
        <p:nvSpPr>
          <p:cNvPr id="88" name="正方形/長方形 87"/>
          <p:cNvSpPr/>
          <p:nvPr/>
        </p:nvSpPr>
        <p:spPr>
          <a:xfrm>
            <a:off x="2013235" y="3847832"/>
            <a:ext cx="2679900" cy="660936"/>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108" name="正方形/長方形 107"/>
          <p:cNvSpPr/>
          <p:nvPr/>
        </p:nvSpPr>
        <p:spPr>
          <a:xfrm>
            <a:off x="3610674" y="3987436"/>
            <a:ext cx="743625" cy="376385"/>
          </a:xfrm>
          <a:prstGeom prst="rect">
            <a:avLst/>
          </a:prstGeom>
        </p:spPr>
        <p:txBody>
          <a:bodyPr wrap="square">
            <a:spAutoFit/>
          </a:bodyPr>
          <a:lstStyle/>
          <a:p>
            <a:pPr algn="r"/>
            <a:r>
              <a:rPr lang="ja-JP" altLang="en-US" sz="1846" b="1" dirty="0">
                <a:solidFill>
                  <a:prstClr val="black"/>
                </a:solidFill>
                <a:latin typeface="Meiryo UI" panose="020B0604030504040204" pitchFamily="50" charset="-128"/>
                <a:ea typeface="Meiryo UI" panose="020B0604030504040204" pitchFamily="50" charset="-128"/>
              </a:rPr>
              <a:t>理事</a:t>
            </a:r>
            <a:endParaRPr lang="en-US" altLang="ja-JP" sz="1846" b="1" dirty="0">
              <a:solidFill>
                <a:prstClr val="black"/>
              </a:solidFill>
              <a:latin typeface="Meiryo UI" panose="020B0604030504040204" pitchFamily="50" charset="-128"/>
              <a:ea typeface="Meiryo UI" panose="020B0604030504040204" pitchFamily="50" charset="-128"/>
            </a:endParaRPr>
          </a:p>
        </p:txBody>
      </p:sp>
      <p:grpSp>
        <p:nvGrpSpPr>
          <p:cNvPr id="48" name="グループ化 47"/>
          <p:cNvGrpSpPr/>
          <p:nvPr/>
        </p:nvGrpSpPr>
        <p:grpSpPr>
          <a:xfrm>
            <a:off x="2162799" y="4022563"/>
            <a:ext cx="1179815" cy="301254"/>
            <a:chOff x="2343451" y="3873674"/>
            <a:chExt cx="1278133" cy="326358"/>
          </a:xfrm>
        </p:grpSpPr>
        <p:pic>
          <p:nvPicPr>
            <p:cNvPr id="42" name="図 41"/>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343451" y="3873674"/>
              <a:ext cx="324000" cy="324000"/>
            </a:xfrm>
            <a:prstGeom prst="rect">
              <a:avLst/>
            </a:prstGeom>
          </p:spPr>
        </p:pic>
        <p:pic>
          <p:nvPicPr>
            <p:cNvPr id="109" name="図 108"/>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533054" y="3876032"/>
              <a:ext cx="324000" cy="324000"/>
            </a:xfrm>
            <a:prstGeom prst="rect">
              <a:avLst/>
            </a:prstGeom>
          </p:spPr>
        </p:pic>
        <p:pic>
          <p:nvPicPr>
            <p:cNvPr id="110" name="図 109"/>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22247" y="3875352"/>
              <a:ext cx="324000" cy="324000"/>
            </a:xfrm>
            <a:prstGeom prst="rect">
              <a:avLst/>
            </a:prstGeom>
          </p:spPr>
        </p:pic>
        <p:pic>
          <p:nvPicPr>
            <p:cNvPr id="113" name="図 112"/>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911792" y="3873674"/>
              <a:ext cx="324000" cy="324000"/>
            </a:xfrm>
            <a:prstGeom prst="rect">
              <a:avLst/>
            </a:prstGeom>
          </p:spPr>
        </p:pic>
        <p:pic>
          <p:nvPicPr>
            <p:cNvPr id="114" name="図 113"/>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108039" y="3875352"/>
              <a:ext cx="324000" cy="324000"/>
            </a:xfrm>
            <a:prstGeom prst="rect">
              <a:avLst/>
            </a:prstGeom>
          </p:spPr>
        </p:pic>
        <p:pic>
          <p:nvPicPr>
            <p:cNvPr id="121" name="図 120"/>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297584" y="3873674"/>
              <a:ext cx="324000" cy="324000"/>
            </a:xfrm>
            <a:prstGeom prst="rect">
              <a:avLst/>
            </a:prstGeom>
          </p:spPr>
        </p:pic>
      </p:grpSp>
      <p:sp>
        <p:nvSpPr>
          <p:cNvPr id="122" name="テキスト ボックス 121"/>
          <p:cNvSpPr txBox="1"/>
          <p:nvPr/>
        </p:nvSpPr>
        <p:spPr>
          <a:xfrm>
            <a:off x="3253237" y="4018804"/>
            <a:ext cx="946347" cy="291170"/>
          </a:xfrm>
          <a:prstGeom prst="rect">
            <a:avLst/>
          </a:prstGeom>
          <a:noFill/>
        </p:spPr>
        <p:txBody>
          <a:bodyPr wrap="square" rtlCol="0">
            <a:spAutoFit/>
          </a:bodyPr>
          <a:lstStyle/>
          <a:p>
            <a:r>
              <a:rPr lang="ja-JP" altLang="en-US" sz="1292" dirty="0">
                <a:solidFill>
                  <a:schemeClr val="accent3"/>
                </a:solidFill>
                <a:latin typeface="Meiryo UI" panose="020B0604030504040204" pitchFamily="50" charset="-128"/>
                <a:ea typeface="Meiryo UI" panose="020B0604030504040204" pitchFamily="50" charset="-128"/>
              </a:rPr>
              <a:t>・・・</a:t>
            </a:r>
          </a:p>
        </p:txBody>
      </p:sp>
      <p:sp>
        <p:nvSpPr>
          <p:cNvPr id="2" name="右カーブ矢印 1"/>
          <p:cNvSpPr/>
          <p:nvPr/>
        </p:nvSpPr>
        <p:spPr>
          <a:xfrm flipH="1" flipV="1">
            <a:off x="4522231" y="2280026"/>
            <a:ext cx="348879" cy="1360684"/>
          </a:xfrm>
          <a:prstGeom prst="curvedRightArrow">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tx1"/>
              </a:solidFill>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3907311" y="2631373"/>
            <a:ext cx="940511" cy="688843"/>
          </a:xfrm>
          <a:prstGeom prst="rect">
            <a:avLst/>
          </a:prstGeom>
          <a:noFill/>
        </p:spPr>
        <p:txBody>
          <a:bodyPr wrap="square" rtlCol="0">
            <a:spAutoFit/>
          </a:bodyPr>
          <a:lstStyle>
            <a:defPPr>
              <a:defRPr lang="ja-JP"/>
            </a:defPPr>
            <a:lvl1pPr>
              <a:defRPr sz="1400">
                <a:solidFill>
                  <a:prstClr val="black"/>
                </a:solidFill>
                <a:latin typeface="Meiryo UI" panose="020B0604030504040204" pitchFamily="50" charset="-128"/>
                <a:ea typeface="Meiryo UI" panose="020B0604030504040204" pitchFamily="50" charset="-128"/>
              </a:defRPr>
            </a:lvl1pPr>
          </a:lstStyle>
          <a:p>
            <a:r>
              <a:rPr lang="ja-JP" altLang="en-US" sz="1292" dirty="0"/>
              <a:t>開催日時・議案等の決定</a:t>
            </a:r>
          </a:p>
        </p:txBody>
      </p:sp>
      <p:sp>
        <p:nvSpPr>
          <p:cNvPr id="5" name="上カーブ矢印 4"/>
          <p:cNvSpPr/>
          <p:nvPr/>
        </p:nvSpPr>
        <p:spPr>
          <a:xfrm rot="1485187" flipH="1">
            <a:off x="518076" y="5423155"/>
            <a:ext cx="1644084" cy="340915"/>
          </a:xfrm>
          <a:prstGeom prst="curvedUpArrow">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tx1"/>
              </a:solidFill>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783272" y="5755412"/>
            <a:ext cx="759138" cy="291170"/>
          </a:xfrm>
          <a:prstGeom prst="rect">
            <a:avLst/>
          </a:prstGeom>
          <a:noFill/>
        </p:spPr>
        <p:txBody>
          <a:bodyPr wrap="square" rtlCol="0">
            <a:spAutoFit/>
          </a:bodyPr>
          <a:lstStyle/>
          <a:p>
            <a:r>
              <a:rPr lang="ja-JP" altLang="en-US" sz="1292" dirty="0">
                <a:solidFill>
                  <a:prstClr val="black"/>
                </a:solidFill>
                <a:latin typeface="Meiryo UI" panose="020B0604030504040204" pitchFamily="50" charset="-128"/>
                <a:ea typeface="Meiryo UI" panose="020B0604030504040204" pitchFamily="50" charset="-128"/>
              </a:rPr>
              <a:t>招集</a:t>
            </a:r>
          </a:p>
        </p:txBody>
      </p:sp>
      <p:sp>
        <p:nvSpPr>
          <p:cNvPr id="56" name="テキスト ボックス 55"/>
          <p:cNvSpPr txBox="1"/>
          <p:nvPr/>
        </p:nvSpPr>
        <p:spPr>
          <a:xfrm>
            <a:off x="2544698" y="2679615"/>
            <a:ext cx="2041643" cy="291170"/>
          </a:xfrm>
          <a:prstGeom prst="rect">
            <a:avLst/>
          </a:prstGeom>
          <a:noFill/>
        </p:spPr>
        <p:txBody>
          <a:bodyPr wrap="square" rtlCol="0">
            <a:spAutoFit/>
          </a:bodyPr>
          <a:lstStyle>
            <a:defPPr>
              <a:defRPr lang="ja-JP"/>
            </a:defPPr>
            <a:lvl1pPr>
              <a:defRPr sz="1200">
                <a:solidFill>
                  <a:prstClr val="black"/>
                </a:solidFill>
                <a:latin typeface="HGSｺﾞｼｯｸM" panose="020B0600000000000000" pitchFamily="50" charset="-128"/>
                <a:ea typeface="HGSｺﾞｼｯｸM" panose="020B0600000000000000" pitchFamily="50" charset="-128"/>
              </a:defRPr>
            </a:lvl1pPr>
          </a:lstStyle>
          <a:p>
            <a:r>
              <a:rPr lang="ja-JP" altLang="en-US" sz="1292" dirty="0">
                <a:latin typeface="Meiryo UI" panose="020B0604030504040204" pitchFamily="50" charset="-128"/>
                <a:ea typeface="Meiryo UI" panose="020B0604030504040204" pitchFamily="50" charset="-128"/>
              </a:rPr>
              <a:t>選任、解任</a:t>
            </a:r>
          </a:p>
        </p:txBody>
      </p:sp>
      <p:grpSp>
        <p:nvGrpSpPr>
          <p:cNvPr id="57" name="グループ化 56"/>
          <p:cNvGrpSpPr/>
          <p:nvPr/>
        </p:nvGrpSpPr>
        <p:grpSpPr>
          <a:xfrm>
            <a:off x="0" y="-27384"/>
            <a:ext cx="9144000" cy="366361"/>
            <a:chOff x="0" y="-27384"/>
            <a:chExt cx="9144000" cy="366361"/>
          </a:xfrm>
        </p:grpSpPr>
        <p:sp>
          <p:nvSpPr>
            <p:cNvPr id="58" name="正方形/長方形 57"/>
            <p:cNvSpPr/>
            <p:nvPr/>
          </p:nvSpPr>
          <p:spPr>
            <a:xfrm>
              <a:off x="12046" y="-27384"/>
              <a:ext cx="9112906" cy="349149"/>
            </a:xfrm>
            <a:prstGeom prst="rect">
              <a:avLst/>
            </a:prstGeom>
            <a:no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algn="ctr"/>
              <a:r>
                <a:rPr lang="ja-JP" altLang="en-US" sz="1662"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（参考）　</a:t>
              </a: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社会</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福祉連携推進法人の法人ガバナンスルールの全体像</a:t>
              </a:r>
            </a:p>
          </p:txBody>
        </p:sp>
        <p:sp>
          <p:nvSpPr>
            <p:cNvPr id="59" name="正方形/長方形 58"/>
            <p:cNvSpPr/>
            <p:nvPr/>
          </p:nvSpPr>
          <p:spPr>
            <a:xfrm>
              <a:off x="0" y="293258"/>
              <a:ext cx="9144000" cy="45719"/>
            </a:xfrm>
            <a:prstGeom prst="rect">
              <a:avLst/>
            </a:prstGeom>
            <a:solidFill>
              <a:srgbClr val="0070C0"/>
            </a:solid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spTree>
    <p:extLst>
      <p:ext uri="{BB962C8B-B14F-4D97-AF65-F5344CB8AC3E}">
        <p14:creationId xmlns:p14="http://schemas.microsoft.com/office/powerpoint/2010/main" val="35332704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 name="表 148"/>
          <p:cNvGraphicFramePr>
            <a:graphicFrameLocks noGrp="1"/>
          </p:cNvGraphicFramePr>
          <p:nvPr>
            <p:extLst>
              <p:ext uri="{D42A27DB-BD31-4B8C-83A1-F6EECF244321}">
                <p14:modId xmlns:p14="http://schemas.microsoft.com/office/powerpoint/2010/main" val="1177231440"/>
              </p:ext>
            </p:extLst>
          </p:nvPr>
        </p:nvGraphicFramePr>
        <p:xfrm>
          <a:off x="52113" y="497049"/>
          <a:ext cx="8973306" cy="6100303"/>
        </p:xfrm>
        <a:graphic>
          <a:graphicData uri="http://schemas.openxmlformats.org/drawingml/2006/table">
            <a:tbl>
              <a:tblPr firstRow="1" bandRow="1">
                <a:tableStyleId>{93296810-A885-4BE3-A3E7-6D5BEEA58F35}</a:tableStyleId>
              </a:tblPr>
              <a:tblGrid>
                <a:gridCol w="775471">
                  <a:extLst>
                    <a:ext uri="{9D8B030D-6E8A-4147-A177-3AD203B41FA5}">
                      <a16:colId xmlns:a16="http://schemas.microsoft.com/office/drawing/2014/main" val="3839645492"/>
                    </a:ext>
                  </a:extLst>
                </a:gridCol>
                <a:gridCol w="1412465">
                  <a:extLst>
                    <a:ext uri="{9D8B030D-6E8A-4147-A177-3AD203B41FA5}">
                      <a16:colId xmlns:a16="http://schemas.microsoft.com/office/drawing/2014/main" val="334038952"/>
                    </a:ext>
                  </a:extLst>
                </a:gridCol>
                <a:gridCol w="1357074">
                  <a:extLst>
                    <a:ext uri="{9D8B030D-6E8A-4147-A177-3AD203B41FA5}">
                      <a16:colId xmlns:a16="http://schemas.microsoft.com/office/drawing/2014/main" val="3619968659"/>
                    </a:ext>
                  </a:extLst>
                </a:gridCol>
                <a:gridCol w="1357074">
                  <a:extLst>
                    <a:ext uri="{9D8B030D-6E8A-4147-A177-3AD203B41FA5}">
                      <a16:colId xmlns:a16="http://schemas.microsoft.com/office/drawing/2014/main" val="1257628294"/>
                    </a:ext>
                  </a:extLst>
                </a:gridCol>
                <a:gridCol w="1357074">
                  <a:extLst>
                    <a:ext uri="{9D8B030D-6E8A-4147-A177-3AD203B41FA5}">
                      <a16:colId xmlns:a16="http://schemas.microsoft.com/office/drawing/2014/main" val="1198770444"/>
                    </a:ext>
                  </a:extLst>
                </a:gridCol>
                <a:gridCol w="1357073">
                  <a:extLst>
                    <a:ext uri="{9D8B030D-6E8A-4147-A177-3AD203B41FA5}">
                      <a16:colId xmlns:a16="http://schemas.microsoft.com/office/drawing/2014/main" val="97591697"/>
                    </a:ext>
                  </a:extLst>
                </a:gridCol>
                <a:gridCol w="1357075">
                  <a:extLst>
                    <a:ext uri="{9D8B030D-6E8A-4147-A177-3AD203B41FA5}">
                      <a16:colId xmlns:a16="http://schemas.microsoft.com/office/drawing/2014/main" val="72048526"/>
                    </a:ext>
                  </a:extLst>
                </a:gridCol>
              </a:tblGrid>
              <a:tr h="375754">
                <a:tc>
                  <a:txBody>
                    <a:bodyPr/>
                    <a:lstStyle/>
                    <a:p>
                      <a:pPr algn="l"/>
                      <a:endParaRPr kumimoji="1" lang="ja-JP" altLang="en-US" sz="900" b="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84406" marR="84406" marT="42203" marB="4220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社員総会</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（社員）</a:t>
                      </a:r>
                      <a:endParaRPr kumimoji="1" lang="ja-JP" altLang="en-US" sz="900" b="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84406" marR="84406" marT="42203" marB="4220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代表理事</a:t>
                      </a:r>
                      <a:endParaRPr kumimoji="1" lang="ja-JP" altLang="en-US" sz="900" b="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84406" marR="84406" marT="42203" marB="4220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理事会</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（理事）</a:t>
                      </a:r>
                      <a:endParaRPr kumimoji="1" lang="ja-JP" altLang="en-US" sz="900" b="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84406" marR="84406" marT="42203" marB="4220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監事・会計監査人</a:t>
                      </a:r>
                      <a:endParaRPr kumimoji="1" lang="ja-JP" altLang="en-US" sz="900" b="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84406" marR="84406" marT="42203" marB="4220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社会福祉連携推進</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評議会</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72064376"/>
                  </a:ext>
                </a:extLst>
              </a:tr>
              <a:tr h="488652">
                <a:tc>
                  <a:txBody>
                    <a:bodyPr/>
                    <a:lstStyle/>
                    <a:p>
                      <a:pPr algn="ctr"/>
                      <a:r>
                        <a:rPr kumimoji="1" lang="ja-JP" altLang="en-US" sz="900" dirty="0" smtClean="0">
                          <a:latin typeface="Meiryo UI" panose="020B0604030504040204" pitchFamily="50" charset="-128"/>
                          <a:ea typeface="Meiryo UI" panose="020B0604030504040204" pitchFamily="50" charset="-128"/>
                        </a:rPr>
                        <a:t>位置付け</a:t>
                      </a:r>
                      <a:endPar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84406" marR="84406" marT="42203" marB="4220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rPr>
                        <a:t>法人運営に係る重要事項の議決機関</a:t>
                      </a:r>
                      <a:endPar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rPr>
                        <a:t>法人の代表、業務の執行機関</a:t>
                      </a:r>
                      <a:endPar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rPr>
                        <a:t>業務執行の決定、理事の職務執行の監督機関</a:t>
                      </a:r>
                      <a:endParaRPr kumimoji="1" lang="ja-JP" altLang="en-US" sz="900" b="0" dirty="0" smtClean="0">
                        <a:solidFill>
                          <a:schemeClr val="tx1"/>
                        </a:solidFill>
                        <a:latin typeface="Meiryo UI" panose="020B0604030504040204" pitchFamily="50" charset="-128"/>
                        <a:ea typeface="Meiryo UI" panose="020B0604030504040204" pitchFamily="50" charset="-128"/>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2">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rPr>
                        <a:t>理事の職務執行の監査機関</a:t>
                      </a:r>
                      <a:endParaRPr kumimoji="1" lang="ja-JP" altLang="en-US" sz="900" b="0" dirty="0" smtClean="0">
                        <a:solidFill>
                          <a:schemeClr val="tx1"/>
                        </a:solidFill>
                        <a:latin typeface="Meiryo UI" panose="020B0604030504040204" pitchFamily="50" charset="-128"/>
                        <a:ea typeface="Meiryo UI" panose="020B0604030504040204" pitchFamily="50" charset="-128"/>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indent="0" algn="l"/>
                      <a:r>
                        <a:rPr kumimoji="1" lang="ja-JP" altLang="en-US" sz="850" dirty="0" smtClean="0">
                          <a:solidFill>
                            <a:schemeClr val="tx1"/>
                          </a:solidFill>
                          <a:latin typeface="Meiryo UI" panose="020B0604030504040204" pitchFamily="50" charset="-128"/>
                          <a:ea typeface="Meiryo UI" panose="020B0604030504040204" pitchFamily="50" charset="-128"/>
                        </a:rPr>
                        <a:t>社会福祉連携推進業務の実施状況等に関する意見具申・評価機関</a:t>
                      </a:r>
                      <a:endParaRPr kumimoji="1" lang="ja-JP" altLang="en-US" sz="85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0277204"/>
                  </a:ext>
                </a:extLst>
              </a:tr>
              <a:tr h="694749">
                <a:tc>
                  <a:txBody>
                    <a:bodyPr/>
                    <a:lstStyle/>
                    <a:p>
                      <a:pPr algn="ctr"/>
                      <a:r>
                        <a:rPr kumimoji="1" lang="ja-JP" altLang="en-US" sz="900" dirty="0" smtClean="0">
                          <a:latin typeface="Meiryo UI" panose="020B0604030504040204" pitchFamily="50" charset="-128"/>
                          <a:ea typeface="Meiryo UI" panose="020B0604030504040204" pitchFamily="50" charset="-128"/>
                        </a:rPr>
                        <a:t>構成員の</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資格</a:t>
                      </a:r>
                      <a:endParaRPr kumimoji="1" lang="en-US" altLang="ja-JP"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84406" marR="84406" marT="42203" marB="4220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9388" indent="-179388" algn="l"/>
                      <a:r>
                        <a:rPr kumimoji="1" lang="ja-JP" altLang="en-US" sz="900" dirty="0" smtClean="0">
                          <a:solidFill>
                            <a:schemeClr val="tx1"/>
                          </a:solidFill>
                          <a:latin typeface="Meiryo UI" panose="020B0604030504040204" pitchFamily="50" charset="-128"/>
                          <a:ea typeface="Meiryo UI" panose="020B0604030504040204" pitchFamily="50" charset="-128"/>
                        </a:rPr>
                        <a:t>社員（法人）</a:t>
                      </a:r>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9388" indent="-179388" algn="l"/>
                      <a:r>
                        <a:rPr kumimoji="1" lang="ja-JP" altLang="en-US" sz="900" dirty="0" smtClean="0">
                          <a:solidFill>
                            <a:schemeClr val="tx1"/>
                          </a:solidFill>
                          <a:latin typeface="Meiryo UI" panose="020B0604030504040204" pitchFamily="50" charset="-128"/>
                          <a:ea typeface="Meiryo UI" panose="020B0604030504040204" pitchFamily="50" charset="-128"/>
                        </a:rPr>
                        <a:t>理事</a:t>
                      </a:r>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rPr>
                        <a:t>社会福祉連携推進業務について識見を有する者　等</a:t>
                      </a:r>
                      <a:endPar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rPr>
                        <a:t>財務管理について識見を有する者　等</a:t>
                      </a: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・公認会計士</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・監査法人</a:t>
                      </a: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843280" rtl="0"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・社会福祉連携推進区域の</a:t>
                      </a:r>
                      <a:endParaRPr kumimoji="1" lang="en-US" altLang="ja-JP" sz="8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843280" rtl="0"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福祉の状況の声を反映でき </a:t>
                      </a:r>
                      <a:endParaRPr kumimoji="1" lang="en-US" altLang="ja-JP" sz="8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843280" rtl="0" eaLnBrk="1" fontAlgn="auto" latinLnBrk="0" hangingPunct="1">
                        <a:lnSpc>
                          <a:spcPct val="100000"/>
                        </a:lnSpc>
                        <a:spcBef>
                          <a:spcPts val="0"/>
                        </a:spcBef>
                        <a:spcAft>
                          <a:spcPts val="0"/>
                        </a:spcAft>
                        <a:buClrTx/>
                        <a:buSzTx/>
                        <a:buFontTx/>
                        <a:buNone/>
                        <a:tabLst/>
                        <a:defRPr/>
                      </a:pPr>
                      <a:r>
                        <a:rPr kumimoji="1" lang="en-US" altLang="ja-JP" sz="8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8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る者を必ず入れる</a:t>
                      </a:r>
                      <a:endParaRPr kumimoji="1" lang="en-US" altLang="ja-JP" sz="8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843280" rtl="0" eaLnBrk="1" fontAlgn="auto" latinLnBrk="0" hangingPunct="1">
                        <a:lnSpc>
                          <a:spcPct val="100000"/>
                        </a:lnSpc>
                        <a:spcBef>
                          <a:spcPts val="0"/>
                        </a:spcBef>
                        <a:spcAft>
                          <a:spcPts val="0"/>
                        </a:spcAft>
                        <a:buClrTx/>
                        <a:buSzTx/>
                        <a:buFontTx/>
                        <a:buNone/>
                        <a:tabLst/>
                        <a:defRPr/>
                      </a:pPr>
                      <a:r>
                        <a:rPr kumimoji="1" lang="ja-JP" altLang="en-US" sz="850" dirty="0" smtClean="0">
                          <a:solidFill>
                            <a:schemeClr val="tx1"/>
                          </a:solidFill>
                          <a:latin typeface="Meiryo UI" panose="020B0604030504040204" pitchFamily="50" charset="-128"/>
                          <a:ea typeface="Meiryo UI" panose="020B0604030504040204" pitchFamily="50" charset="-128"/>
                        </a:rPr>
                        <a:t>・業務に応じて、福祉サービス利用者団体、経営者団体、学識有識者等から構成</a:t>
                      </a: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5410953"/>
                  </a:ext>
                </a:extLst>
              </a:tr>
              <a:tr h="457069">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任期</a:t>
                      </a:r>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84406" marR="84406" marT="42203" marB="4220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6213" indent="-176213" algn="l"/>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solidFill>
                      <a:schemeClr val="bg1"/>
                    </a:solidFill>
                  </a:tcPr>
                </a:tc>
                <a:tc>
                  <a:txBody>
                    <a:bodyPr/>
                    <a:lstStyle/>
                    <a:p>
                      <a:pPr marL="176213" indent="-176213" algn="ct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２年</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6213" indent="-176213" algn="ct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２年</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6213" indent="-176213" algn="ct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２年</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6213" indent="-176213" algn="ct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１年</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176213" indent="-176213" algn="ctr"/>
                      <a:r>
                        <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社員総会で別段の決議がない場合自動再任</a:t>
                      </a:r>
                      <a:r>
                        <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a:t>
                      </a: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４年</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779767"/>
                  </a:ext>
                </a:extLst>
              </a:tr>
              <a:tr h="332239">
                <a:tc>
                  <a:txBody>
                    <a:bodyPr/>
                    <a:lstStyle/>
                    <a:p>
                      <a:pPr algn="ctr"/>
                      <a:r>
                        <a:rPr kumimoji="1" lang="ja-JP" altLang="en-US" sz="900" dirty="0" smtClean="0">
                          <a:latin typeface="Meiryo UI" panose="020B0604030504040204" pitchFamily="50" charset="-128"/>
                          <a:ea typeface="Meiryo UI" panose="020B0604030504040204" pitchFamily="50" charset="-128"/>
                        </a:rPr>
                        <a:t>構成員の</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員数</a:t>
                      </a:r>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84406" marR="84406" marT="42203" marB="4220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6213" indent="-176213" algn="ctr"/>
                      <a:r>
                        <a:rPr kumimoji="1" lang="ja-JP" altLang="en-US" sz="900" dirty="0" smtClean="0">
                          <a:solidFill>
                            <a:schemeClr val="tx1"/>
                          </a:solidFill>
                          <a:latin typeface="Meiryo UI" panose="020B0604030504040204" pitchFamily="50" charset="-128"/>
                          <a:ea typeface="Meiryo UI" panose="020B0604030504040204" pitchFamily="50" charset="-128"/>
                        </a:rPr>
                        <a:t>２以上</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6213" indent="-176213" algn="ctr"/>
                      <a:r>
                        <a:rPr kumimoji="1" lang="ja-JP" altLang="en-US" sz="900" dirty="0" smtClean="0">
                          <a:solidFill>
                            <a:schemeClr val="tx1"/>
                          </a:solidFill>
                          <a:latin typeface="Meiryo UI" panose="020B0604030504040204" pitchFamily="50" charset="-128"/>
                          <a:ea typeface="Meiryo UI" panose="020B0604030504040204" pitchFamily="50" charset="-128"/>
                        </a:rPr>
                        <a:t>１名</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6213" indent="-176213" algn="ctr"/>
                      <a:r>
                        <a:rPr kumimoji="1" lang="ja-JP" altLang="en-US" sz="900" dirty="0" smtClean="0">
                          <a:solidFill>
                            <a:schemeClr val="tx1"/>
                          </a:solidFill>
                          <a:latin typeface="Meiryo UI" panose="020B0604030504040204" pitchFamily="50" charset="-128"/>
                          <a:ea typeface="Meiryo UI" panose="020B0604030504040204" pitchFamily="50" charset="-128"/>
                        </a:rPr>
                        <a:t>６名以上</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6213" indent="-176213" algn="ctr"/>
                      <a:r>
                        <a:rPr kumimoji="1" lang="ja-JP" altLang="en-US" sz="900" dirty="0" smtClean="0">
                          <a:solidFill>
                            <a:schemeClr val="tx1"/>
                          </a:solidFill>
                          <a:latin typeface="Meiryo UI" panose="020B0604030504040204" pitchFamily="50" charset="-128"/>
                          <a:ea typeface="Meiryo UI" panose="020B0604030504040204" pitchFamily="50" charset="-128"/>
                        </a:rPr>
                        <a:t>２名以上</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6213" indent="-176213" algn="ct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１名以上</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rPr>
                        <a:t>定款で定める員数</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dirty="0" smtClean="0">
                          <a:solidFill>
                            <a:schemeClr val="tx1"/>
                          </a:solidFill>
                          <a:latin typeface="Meiryo UI" panose="020B0604030504040204" pitchFamily="50" charset="-128"/>
                          <a:ea typeface="Meiryo UI" panose="020B0604030504040204" pitchFamily="50" charset="-128"/>
                        </a:rPr>
                        <a:t>（３名以上）</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149860"/>
                  </a:ext>
                </a:extLst>
              </a:tr>
              <a:tr h="253506">
                <a:tc>
                  <a:txBody>
                    <a:bodyPr/>
                    <a:lstStyle/>
                    <a:p>
                      <a:pPr algn="ctr"/>
                      <a:r>
                        <a:rPr kumimoji="1" lang="ja-JP" altLang="en-US" sz="900" dirty="0">
                          <a:latin typeface="Meiryo UI" panose="020B0604030504040204" pitchFamily="50" charset="-128"/>
                          <a:ea typeface="Meiryo UI" panose="020B0604030504040204" pitchFamily="50" charset="-128"/>
                        </a:rPr>
                        <a:t>理事と</a:t>
                      </a:r>
                      <a:r>
                        <a:rPr kumimoji="1" lang="ja-JP" altLang="en-US" sz="900" dirty="0" smtClean="0">
                          <a:latin typeface="Meiryo UI" panose="020B0604030504040204" pitchFamily="50" charset="-128"/>
                          <a:ea typeface="Meiryo UI" panose="020B0604030504040204" pitchFamily="50" charset="-128"/>
                        </a:rPr>
                        <a:t>の</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兼務</a:t>
                      </a:r>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84406" marR="84406" marT="42203" marB="4220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900" u="sng"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solidFill>
                      <a:schemeClr val="bg1"/>
                    </a:solidFill>
                  </a:tcPr>
                </a:tc>
                <a:tc>
                  <a:txBody>
                    <a:bodyPr/>
                    <a:lstStyle/>
                    <a:p>
                      <a:pPr algn="l"/>
                      <a:endParaRPr kumimoji="1" lang="ja-JP" altLang="en-US" sz="900" u="sng"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solidFill>
                      <a:schemeClr val="bg1"/>
                    </a:solidFill>
                  </a:tcPr>
                </a:tc>
                <a:tc>
                  <a:txBody>
                    <a:bodyPr/>
                    <a:lstStyle/>
                    <a:p>
                      <a:pPr algn="l"/>
                      <a:endParaRPr kumimoji="1" lang="ja-JP" altLang="en-US" sz="900" u="sng"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solidFill>
                      <a:schemeClr val="bg1"/>
                    </a:solidFill>
                  </a:tcPr>
                </a:tc>
                <a:tc>
                  <a:txBody>
                    <a:bodyPr/>
                    <a:lstStyle/>
                    <a:p>
                      <a:pPr algn="ctr"/>
                      <a:r>
                        <a:rPr kumimoji="1" lang="ja-JP" altLang="en-US" sz="900" u="none"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不可</a:t>
                      </a:r>
                      <a:endParaRPr kumimoji="1" lang="en-US" altLang="ja-JP" sz="900" u="none"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gn="l"/>
                      <a:r>
                        <a:rPr kumimoji="1" lang="ja-JP" altLang="en-US" sz="900" u="none"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（一社法第</a:t>
                      </a:r>
                      <a:r>
                        <a:rPr kumimoji="1" lang="en-US" altLang="ja-JP" sz="900" u="none"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65</a:t>
                      </a:r>
                      <a:r>
                        <a:rPr kumimoji="1" lang="ja-JP" altLang="en-US" sz="900" u="none"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条第２項）</a:t>
                      </a:r>
                      <a:endParaRPr kumimoji="1" lang="en-US" altLang="ja-JP" sz="900" u="none"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BlToTr w="9525" cap="flat" cmpd="sng" algn="ctr">
                      <a:noFill/>
                      <a:prstDash val="solid"/>
                      <a:round/>
                      <a:headEnd type="none" w="med" len="med"/>
                      <a:tailEnd type="none" w="med" len="med"/>
                    </a:lnBlToTr>
                    <a:solidFill>
                      <a:schemeClr val="bg1"/>
                    </a:solidFill>
                  </a:tcPr>
                </a:tc>
                <a:tc>
                  <a:txBody>
                    <a:bodyPr/>
                    <a:lstStyle/>
                    <a:p>
                      <a:pPr algn="ctr"/>
                      <a:r>
                        <a:rPr kumimoji="1" lang="ja-JP" altLang="en-US" sz="900" u="none"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不可</a:t>
                      </a:r>
                      <a:endParaRPr kumimoji="1" lang="en-US" altLang="ja-JP" sz="900" u="none"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gn="l"/>
                      <a:r>
                        <a:rPr kumimoji="1" lang="en-US" altLang="ja-JP" sz="900" u="none"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900" u="none"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会計士法第</a:t>
                      </a:r>
                      <a:r>
                        <a:rPr kumimoji="1" lang="en-US" altLang="ja-JP" sz="900" u="none"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24</a:t>
                      </a:r>
                      <a:r>
                        <a:rPr kumimoji="1" lang="ja-JP" altLang="en-US" sz="900" u="none"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条第１項</a:t>
                      </a:r>
                      <a:r>
                        <a:rPr kumimoji="1" lang="en-US" altLang="ja-JP" sz="900" u="none"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a:t>
                      </a: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BlToTr w="9525" cap="flat" cmpd="sng" algn="ctr">
                      <a:noFill/>
                      <a:prstDash val="solid"/>
                      <a:round/>
                      <a:headEnd type="none" w="med" len="med"/>
                      <a:tailEnd type="none" w="med" len="med"/>
                    </a:lnBlToTr>
                    <a:solidFill>
                      <a:schemeClr val="bg1"/>
                    </a:solidFill>
                  </a:tcPr>
                </a:tc>
                <a:tc>
                  <a:txBody>
                    <a:bodyPr/>
                    <a:lstStyle/>
                    <a:p>
                      <a:pPr algn="ctr"/>
                      <a:r>
                        <a:rPr kumimoji="1" lang="ja-JP" altLang="en-US" sz="900" u="none"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不可</a:t>
                      </a:r>
                      <a:endParaRPr kumimoji="1" lang="ja-JP" altLang="en-US" sz="900" u="none"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729889"/>
                  </a:ext>
                </a:extLst>
              </a:tr>
              <a:tr h="1173896">
                <a:tc>
                  <a:txBody>
                    <a:bodyPr/>
                    <a:lstStyle/>
                    <a:p>
                      <a:pPr algn="ctr"/>
                      <a:r>
                        <a:rPr kumimoji="1" lang="ja-JP" altLang="en-US" sz="900" dirty="0">
                          <a:latin typeface="Meiryo UI" panose="020B0604030504040204" pitchFamily="50" charset="-128"/>
                          <a:ea typeface="Meiryo UI" panose="020B0604030504040204" pitchFamily="50" charset="-128"/>
                        </a:rPr>
                        <a:t>親族等特殊関係者</a:t>
                      </a:r>
                      <a:r>
                        <a:rPr kumimoji="1" lang="ja-JP" altLang="en-US" sz="900" dirty="0" smtClean="0">
                          <a:latin typeface="Meiryo UI" panose="020B0604030504040204" pitchFamily="50" charset="-128"/>
                          <a:ea typeface="Meiryo UI" panose="020B0604030504040204" pitchFamily="50" charset="-128"/>
                        </a:rPr>
                        <a:t>の</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制限等</a:t>
                      </a:r>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84406" marR="84406" marT="42203" marB="4220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6213" indent="-176213" algn="l"/>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solidFill>
                      <a:schemeClr val="bg1"/>
                    </a:solidFill>
                  </a:tcPr>
                </a:tc>
                <a:tc>
                  <a:txBody>
                    <a:bodyPr/>
                    <a:lstStyle/>
                    <a:p>
                      <a:pPr marL="176213" indent="-176213" algn="l"/>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solidFill>
                      <a:schemeClr val="bg1"/>
                    </a:solidFill>
                  </a:tcPr>
                </a:tc>
                <a:tc>
                  <a:txBody>
                    <a:bodyPr/>
                    <a:lstStyle/>
                    <a:p>
                      <a:pPr marL="85725" marR="0" lvl="0" indent="-85725" algn="l" defTabSz="913530" rtl="0" eaLnBrk="1" fontAlgn="auto" latinLnBrk="0" hangingPunct="1">
                        <a:lnSpc>
                          <a:spcPct val="100000"/>
                        </a:lnSpc>
                        <a:spcBef>
                          <a:spcPts val="0"/>
                        </a:spcBef>
                        <a:spcAft>
                          <a:spcPts val="0"/>
                        </a:spcAft>
                        <a:buClrTx/>
                        <a:buSzTx/>
                        <a:buFontTx/>
                        <a:buNone/>
                        <a:tabLst/>
                        <a:defRPr/>
                      </a:pPr>
                      <a:r>
                        <a:rPr kumimoji="1" lang="ja-JP" altLang="en-US" sz="850" dirty="0" smtClean="0">
                          <a:solidFill>
                            <a:schemeClr val="tx1"/>
                          </a:solidFill>
                          <a:latin typeface="Meiryo UI" panose="020B0604030504040204" pitchFamily="50" charset="-128"/>
                          <a:ea typeface="Meiryo UI" panose="020B0604030504040204" pitchFamily="50" charset="-128"/>
                        </a:rPr>
                        <a:t>・各理事の親族等の特殊関係者が３人以内であること</a:t>
                      </a:r>
                      <a:endParaRPr kumimoji="1" lang="en-US" altLang="ja-JP" sz="850" dirty="0" smtClean="0">
                        <a:solidFill>
                          <a:schemeClr val="tx1"/>
                        </a:solidFill>
                        <a:latin typeface="Meiryo UI" panose="020B0604030504040204" pitchFamily="50" charset="-128"/>
                        <a:ea typeface="Meiryo UI" panose="020B0604030504040204" pitchFamily="50" charset="-128"/>
                      </a:endParaRPr>
                    </a:p>
                    <a:p>
                      <a:pPr marL="85725" marR="0" lvl="0" indent="-85725" algn="l" defTabSz="913530" rtl="0" eaLnBrk="1" fontAlgn="auto" latinLnBrk="0" hangingPunct="1">
                        <a:lnSpc>
                          <a:spcPct val="100000"/>
                        </a:lnSpc>
                        <a:spcBef>
                          <a:spcPts val="0"/>
                        </a:spcBef>
                        <a:spcAft>
                          <a:spcPts val="0"/>
                        </a:spcAft>
                        <a:buClrTx/>
                        <a:buSzTx/>
                        <a:buFontTx/>
                        <a:buNone/>
                        <a:tabLst/>
                        <a:defRPr/>
                      </a:pPr>
                      <a:r>
                        <a:rPr kumimoji="1" lang="ja-JP" altLang="en-US" sz="850" dirty="0" smtClean="0">
                          <a:solidFill>
                            <a:schemeClr val="tx1"/>
                          </a:solidFill>
                          <a:latin typeface="Meiryo UI" panose="020B0604030504040204" pitchFamily="50" charset="-128"/>
                          <a:ea typeface="Meiryo UI" panose="020B0604030504040204" pitchFamily="50" charset="-128"/>
                        </a:rPr>
                        <a:t>・上記の合計数が理事総数の１／３を超えていないこと</a:t>
                      </a:r>
                      <a:endParaRPr kumimoji="1" lang="en-US" altLang="ja-JP" sz="850" dirty="0" smtClean="0">
                        <a:solidFill>
                          <a:schemeClr val="tx1"/>
                        </a:solidFill>
                        <a:latin typeface="Meiryo UI" panose="020B0604030504040204" pitchFamily="50" charset="-128"/>
                        <a:ea typeface="Meiryo UI" panose="020B0604030504040204" pitchFamily="50" charset="-128"/>
                      </a:endParaRPr>
                    </a:p>
                    <a:p>
                      <a:pPr marL="85725" marR="0" lvl="0" indent="-85725" algn="l" defTabSz="913530" rtl="0" eaLnBrk="1" fontAlgn="auto" latinLnBrk="0" hangingPunct="1">
                        <a:lnSpc>
                          <a:spcPct val="100000"/>
                        </a:lnSpc>
                        <a:spcBef>
                          <a:spcPts val="0"/>
                        </a:spcBef>
                        <a:spcAft>
                          <a:spcPts val="0"/>
                        </a:spcAft>
                        <a:buClrTx/>
                        <a:buSzTx/>
                        <a:buFontTx/>
                        <a:buNone/>
                        <a:tabLst/>
                        <a:defRPr/>
                      </a:pPr>
                      <a:r>
                        <a:rPr kumimoji="1" lang="ja-JP" altLang="en-US" sz="85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・同一法人からの理事が理事の総数の１／３（社員数が２の場合は１／２）を超えないこと</a:t>
                      </a:r>
                      <a:endParaRPr kumimoji="1" lang="en-US" altLang="ja-JP" sz="85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rPr>
                        <a:t>各役員の親族等特殊関係者が含まれていないこと</a:t>
                      </a:r>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・理事・監事から公認会計 </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indent="0" algn="l"/>
                      <a:r>
                        <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士等の業務以外の業務に</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indent="0" algn="l"/>
                      <a:r>
                        <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より継続的な報酬を受けて</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indent="0" algn="l"/>
                      <a:r>
                        <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いる者又はその配偶者等で</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indent="0" algn="l"/>
                      <a:r>
                        <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ないこと</a:t>
                      </a:r>
                    </a:p>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・監査法人でその社員の半</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indent="0" algn="l"/>
                      <a:r>
                        <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数以上が上記に該当して</a:t>
                      </a:r>
                      <a:r>
                        <a:rPr kumimoji="1" lang="ja-JP" altLang="en-US" sz="900" dirty="0" err="1" smtClean="0">
                          <a:solidFill>
                            <a:schemeClr val="tx1"/>
                          </a:solidFill>
                          <a:latin typeface="Meiryo UI" panose="020B0604030504040204" pitchFamily="50" charset="-128"/>
                          <a:ea typeface="Meiryo UI" panose="020B0604030504040204" pitchFamily="50" charset="-128"/>
                          <a:cs typeface="Arial" panose="020B0604020202020204" pitchFamily="34" charset="0"/>
                        </a:rPr>
                        <a:t>い</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indent="0" algn="l"/>
                      <a:r>
                        <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ないこと</a:t>
                      </a:r>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6213" indent="-176213" algn="l"/>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solidFill>
                      <a:schemeClr val="bg1"/>
                    </a:solidFill>
                  </a:tcPr>
                </a:tc>
                <a:extLst>
                  <a:ext uri="{0D108BD9-81ED-4DB2-BD59-A6C34878D82A}">
                    <a16:rowId xmlns:a16="http://schemas.microsoft.com/office/drawing/2014/main" val="805281209"/>
                  </a:ext>
                </a:extLst>
              </a:tr>
              <a:tr h="332707">
                <a:tc>
                  <a:txBody>
                    <a:bodyPr/>
                    <a:lstStyle/>
                    <a:p>
                      <a:pPr algn="ctr"/>
                      <a:r>
                        <a:rPr kumimoji="1" lang="ja-JP" altLang="en-US" sz="900" dirty="0" smtClean="0">
                          <a:latin typeface="Meiryo UI" panose="020B0604030504040204" pitchFamily="50" charset="-128"/>
                          <a:ea typeface="Meiryo UI" panose="020B0604030504040204" pitchFamily="50" charset="-128"/>
                        </a:rPr>
                        <a:t>構成員の</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選任方法</a:t>
                      </a:r>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84406" marR="84406" marT="42203" marB="4220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6213" indent="-176213" algn="l"/>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solidFill>
                      <a:schemeClr val="bg1"/>
                    </a:solidFill>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rPr>
                        <a:t>理事の互選又は社員総会の決議</a:t>
                      </a:r>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6213" indent="-176213" algn="ctr"/>
                      <a:r>
                        <a:rPr kumimoji="1" lang="ja-JP" altLang="en-US" sz="900" dirty="0" smtClean="0">
                          <a:solidFill>
                            <a:schemeClr val="tx1"/>
                          </a:solidFill>
                          <a:latin typeface="Meiryo UI" panose="020B0604030504040204" pitchFamily="50" charset="-128"/>
                          <a:ea typeface="Meiryo UI" panose="020B0604030504040204" pitchFamily="50" charset="-128"/>
                        </a:rPr>
                        <a:t>社員総会</a:t>
                      </a:r>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6213" indent="-176213" algn="ctr"/>
                      <a:r>
                        <a:rPr kumimoji="1" lang="ja-JP" altLang="en-US" sz="900" dirty="0" smtClean="0">
                          <a:solidFill>
                            <a:schemeClr val="tx1"/>
                          </a:solidFill>
                          <a:latin typeface="Meiryo UI" panose="020B0604030504040204" pitchFamily="50" charset="-128"/>
                          <a:ea typeface="Meiryo UI" panose="020B0604030504040204" pitchFamily="50" charset="-128"/>
                        </a:rPr>
                        <a:t>社員総会</a:t>
                      </a:r>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6213" indent="-176213" algn="ct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社員総会</a:t>
                      </a:r>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rPr>
                        <a:t>理事会で人選し、社員総会で承認</a:t>
                      </a:r>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0524748"/>
                  </a:ext>
                </a:extLst>
              </a:tr>
              <a:tr h="905829">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議決（意見聴取）事項</a:t>
                      </a:r>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84406" marR="84406" marT="42203" marB="4220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・社員の除名</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・理事、監事、会計監査人の選任、解任</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・利益相反取引</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・役員報酬基準の承認</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・定款変更</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・計算書類の承認　等</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BlToTr w="9525" cap="flat" cmpd="sng" algn="ctr">
                      <a:noFill/>
                      <a:prstDash val="solid"/>
                      <a:round/>
                      <a:headEnd type="none" w="med" len="med"/>
                      <a:tailEnd type="none" w="med" len="med"/>
                    </a:lnBlToTr>
                    <a:solidFill>
                      <a:schemeClr val="bg1"/>
                    </a:solidFill>
                  </a:tcPr>
                </a:tc>
                <a:tc>
                  <a:txBody>
                    <a:bodyPr/>
                    <a:lstStyle/>
                    <a:p>
                      <a:pPr marL="0" indent="0" algn="l"/>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solidFill>
                      <a:schemeClr val="bg1"/>
                    </a:solidFill>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・社員総会の日時、場所、議題、議案</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・代表理事の選定・解職</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・重要な財産の処分、譲受け</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・計算書類の承認　等</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l"/>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solidFill>
                      <a:schemeClr val="bg1"/>
                    </a:solidFill>
                  </a:tcPr>
                </a:tc>
                <a:tc>
                  <a:txBody>
                    <a:bodyPr/>
                    <a:lstStyle/>
                    <a:p>
                      <a:pPr marL="0" indent="0" algn="l"/>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solidFill>
                      <a:schemeClr val="bg1"/>
                    </a:solidFill>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・事業計画</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kumimoji="1" lang="zh-TW"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社会福祉連携推進評議会</a:t>
                      </a:r>
                      <a:r>
                        <a:rPr kumimoji="1" lang="ja-JP" altLang="en-US" sz="900" dirty="0" err="1" smtClean="0">
                          <a:solidFill>
                            <a:schemeClr val="tx1"/>
                          </a:solidFill>
                          <a:latin typeface="Meiryo UI" panose="020B0604030504040204" pitchFamily="50" charset="-128"/>
                          <a:ea typeface="Meiryo UI" panose="020B0604030504040204" pitchFamily="50" charset="-128"/>
                          <a:cs typeface="Arial" panose="020B0604020202020204" pitchFamily="34" charset="0"/>
                        </a:rPr>
                        <a:t>の構</a:t>
                      </a: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成員の定数変更　</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85725" indent="-85725" algn="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等</a:t>
                      </a:r>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50930"/>
                  </a:ext>
                </a:extLst>
              </a:tr>
              <a:tr h="637597">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その他</a:t>
                      </a:r>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84406" marR="84406" marT="42203" marB="4220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・社員の過半数は社会福祉法人</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・議決権の過半数は社会福祉法人</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BlToTr w="9525" cap="flat" cmpd="sng" algn="ctr">
                      <a:noFill/>
                      <a:prstDash val="solid"/>
                      <a:round/>
                      <a:headEnd type="none" w="med" len="med"/>
                      <a:tailEnd type="none" w="med" len="med"/>
                    </a:lnBlToTr>
                    <a:solidFill>
                      <a:schemeClr val="bg1"/>
                    </a:solidFill>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理事会又は社員総会の決議で解任可</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（一社法第</a:t>
                      </a:r>
                      <a:r>
                        <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70</a:t>
                      </a: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条第１項、第</a:t>
                      </a:r>
                      <a:r>
                        <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90</a:t>
                      </a: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条第３項）</a:t>
                      </a:r>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社員総会の決議で解任可（一社法第</a:t>
                      </a:r>
                      <a:r>
                        <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70</a:t>
                      </a: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条第１項）</a:t>
                      </a:r>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社員総会の決議で解任可（一社法第</a:t>
                      </a:r>
                      <a:r>
                        <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70</a:t>
                      </a: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条第１項）</a:t>
                      </a:r>
                      <a:endPar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353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会計監査人については、収益</a:t>
                      </a:r>
                      <a:r>
                        <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30</a:t>
                      </a: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億円又は負債</a:t>
                      </a:r>
                      <a:r>
                        <a:rPr kumimoji="1" lang="en-US" altLang="ja-JP"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60</a:t>
                      </a:r>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億円超の場合に必置</a:t>
                      </a: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意見具申の内容及び理事会が諮問を行った場合、議事を社員総会に報告</a:t>
                      </a:r>
                      <a:endParaRPr kumimoji="1" lang="ja-JP" altLang="en-US" sz="9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marL="33231" marR="33231" marT="33231" marB="33231"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8793711"/>
                  </a:ext>
                </a:extLst>
              </a:tr>
            </a:tbl>
          </a:graphicData>
        </a:graphic>
      </p:graphicFrame>
      <p:sp>
        <p:nvSpPr>
          <p:cNvPr id="81" name="スライド番号プレースホルダー 80"/>
          <p:cNvSpPr>
            <a:spLocks noGrp="1"/>
          </p:cNvSpPr>
          <p:nvPr>
            <p:ph type="sldNum" sz="quarter" idx="12"/>
          </p:nvPr>
        </p:nvSpPr>
        <p:spPr>
          <a:xfrm>
            <a:off x="8770737" y="6569536"/>
            <a:ext cx="337767" cy="243840"/>
          </a:xfrm>
        </p:spPr>
        <p:txBody>
          <a:bodyPr vert="horz" wrap="none" lIns="72000" tIns="36000" rIns="72000" bIns="36000" rtlCol="0" anchor="ctr">
            <a:spAutoFit/>
          </a:bodyPr>
          <a:lstStyle/>
          <a:p>
            <a:fld id="{357A5D26-256F-476A-8934-57558E71681E}" type="slidenum">
              <a:rPr lang="ja-JP" altLang="en-US" sz="1112" b="1">
                <a:solidFill>
                  <a:schemeClr val="tx1"/>
                </a:solidFill>
                <a:latin typeface="Meiryo UI" panose="020B0604030504040204" pitchFamily="50" charset="-128"/>
                <a:ea typeface="Meiryo UI" panose="020B0604030504040204" pitchFamily="50" charset="-128"/>
              </a:rPr>
              <a:pPr/>
              <a:t>55</a:t>
            </a:fld>
            <a:endParaRPr lang="ja-JP" altLang="en-US" sz="1112" b="1" dirty="0">
              <a:solidFill>
                <a:schemeClr val="tx1"/>
              </a:solidFill>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0" y="-27384"/>
            <a:ext cx="9144000" cy="366361"/>
            <a:chOff x="0" y="-27384"/>
            <a:chExt cx="9144000" cy="366361"/>
          </a:xfrm>
        </p:grpSpPr>
        <p:sp>
          <p:nvSpPr>
            <p:cNvPr id="6" name="正方形/長方形 5"/>
            <p:cNvSpPr/>
            <p:nvPr/>
          </p:nvSpPr>
          <p:spPr>
            <a:xfrm>
              <a:off x="12046" y="-27384"/>
              <a:ext cx="9112906" cy="349149"/>
            </a:xfrm>
            <a:prstGeom prst="rect">
              <a:avLst/>
            </a:prstGeom>
            <a:no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algn="ctr"/>
              <a:r>
                <a:rPr lang="ja-JP" altLang="en-US" sz="1662"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（参考）　</a:t>
              </a: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社会</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福祉連携推進法人における法人ガバナンスルールの概要</a:t>
              </a:r>
            </a:p>
          </p:txBody>
        </p:sp>
        <p:sp>
          <p:nvSpPr>
            <p:cNvPr id="7" name="正方形/長方形 6"/>
            <p:cNvSpPr/>
            <p:nvPr/>
          </p:nvSpPr>
          <p:spPr>
            <a:xfrm>
              <a:off x="0" y="293258"/>
              <a:ext cx="9144000" cy="45719"/>
            </a:xfrm>
            <a:prstGeom prst="rect">
              <a:avLst/>
            </a:prstGeom>
            <a:solidFill>
              <a:srgbClr val="0070C0"/>
            </a:solid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spTree>
    <p:extLst>
      <p:ext uri="{BB962C8B-B14F-4D97-AF65-F5344CB8AC3E}">
        <p14:creationId xmlns:p14="http://schemas.microsoft.com/office/powerpoint/2010/main" val="38740297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プレースホルダー 80"/>
          <p:cNvSpPr>
            <a:spLocks noGrp="1"/>
          </p:cNvSpPr>
          <p:nvPr>
            <p:ph type="sldNum" sz="quarter" idx="12"/>
          </p:nvPr>
        </p:nvSpPr>
        <p:spPr>
          <a:xfrm>
            <a:off x="8760714" y="6569536"/>
            <a:ext cx="337767" cy="243840"/>
          </a:xfrm>
        </p:spPr>
        <p:txBody>
          <a:bodyPr vert="horz" wrap="none" lIns="72000" tIns="36000" rIns="72000" bIns="36000" rtlCol="0" anchor="ctr">
            <a:spAutoFit/>
          </a:bodyPr>
          <a:lstStyle/>
          <a:p>
            <a:fld id="{357A5D26-256F-476A-8934-57558E71681E}" type="slidenum">
              <a:rPr lang="ja-JP" altLang="en-US" sz="1112" b="1">
                <a:solidFill>
                  <a:schemeClr val="tx1"/>
                </a:solidFill>
                <a:latin typeface="Meiryo UI" panose="020B0604030504040204" pitchFamily="50" charset="-128"/>
                <a:ea typeface="Meiryo UI" panose="020B0604030504040204" pitchFamily="50" charset="-128"/>
              </a:rPr>
              <a:pPr/>
              <a:t>56</a:t>
            </a:fld>
            <a:endParaRPr lang="ja-JP" altLang="en-US" sz="1112" b="1" dirty="0">
              <a:solidFill>
                <a:schemeClr val="tx1"/>
              </a:solidFill>
              <a:latin typeface="Meiryo UI" panose="020B0604030504040204" pitchFamily="50" charset="-128"/>
              <a:ea typeface="Meiryo UI" panose="020B0604030504040204" pitchFamily="50" charset="-128"/>
            </a:endParaRPr>
          </a:p>
        </p:txBody>
      </p:sp>
      <p:sp>
        <p:nvSpPr>
          <p:cNvPr id="79" name="正方形/長方形 78"/>
          <p:cNvSpPr/>
          <p:nvPr/>
        </p:nvSpPr>
        <p:spPr>
          <a:xfrm>
            <a:off x="116999" y="548680"/>
            <a:ext cx="8899653" cy="815414"/>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058" indent="-167058">
              <a:defRPr/>
            </a:pPr>
            <a:r>
              <a:rPr lang="ja-JP" altLang="en-US" sz="1292" dirty="0">
                <a:solidFill>
                  <a:prstClr val="black"/>
                </a:solidFill>
                <a:latin typeface="+mn-ea"/>
              </a:rPr>
              <a:t>○　社会福祉連携推進評議会については、社会福祉連携推進法人の業務運営に、地域のニーズを的確に反映させるとともに、中立公正な立場から、当該法人が行った事業について、社会福祉連携推進方針に照らして評価を行う</a:t>
            </a:r>
            <a:r>
              <a:rPr lang="ja-JP" altLang="en-US" sz="1292" dirty="0" smtClean="0">
                <a:solidFill>
                  <a:prstClr val="black"/>
                </a:solidFill>
                <a:latin typeface="+mn-ea"/>
              </a:rPr>
              <a:t>ことなどを</a:t>
            </a:r>
            <a:r>
              <a:rPr lang="ja-JP" altLang="en-US" sz="1292" dirty="0">
                <a:solidFill>
                  <a:prstClr val="black"/>
                </a:solidFill>
                <a:latin typeface="+mn-ea"/>
              </a:rPr>
              <a:t>目的として、設置しなければならないこととしている。</a:t>
            </a:r>
            <a:endParaRPr lang="en-US" altLang="ja-JP" sz="1292" dirty="0">
              <a:solidFill>
                <a:schemeClr val="tx1"/>
              </a:solidFill>
              <a:latin typeface="+mn-ea"/>
            </a:endParaRPr>
          </a:p>
        </p:txBody>
      </p:sp>
      <p:sp>
        <p:nvSpPr>
          <p:cNvPr id="5" name="正方形/長方形 4"/>
          <p:cNvSpPr/>
          <p:nvPr/>
        </p:nvSpPr>
        <p:spPr>
          <a:xfrm>
            <a:off x="116999" y="2268624"/>
            <a:ext cx="1862714" cy="29911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92" dirty="0">
                <a:solidFill>
                  <a:schemeClr val="tx1"/>
                </a:solidFill>
                <a:latin typeface="Meiryo UI" panose="020B0604030504040204" pitchFamily="50" charset="-128"/>
                <a:ea typeface="Meiryo UI" panose="020B0604030504040204" pitchFamily="50" charset="-128"/>
              </a:rPr>
              <a:t>２．構成員の要件</a:t>
            </a:r>
          </a:p>
        </p:txBody>
      </p:sp>
      <p:sp>
        <p:nvSpPr>
          <p:cNvPr id="7" name="テキスト ボックス 6"/>
          <p:cNvSpPr txBox="1"/>
          <p:nvPr/>
        </p:nvSpPr>
        <p:spPr>
          <a:xfrm>
            <a:off x="185052" y="2556656"/>
            <a:ext cx="8831600" cy="1484189"/>
          </a:xfrm>
          <a:prstGeom prst="rect">
            <a:avLst/>
          </a:prstGeom>
          <a:noFill/>
        </p:spPr>
        <p:txBody>
          <a:bodyPr wrap="square" rtlCol="0">
            <a:spAutoFit/>
          </a:bodyPr>
          <a:lstStyle/>
          <a:p>
            <a:pPr marL="167058" indent="-167058"/>
            <a:r>
              <a:rPr lang="ja-JP" altLang="en-US" sz="1292" dirty="0"/>
              <a:t>○　社会福祉連携推進区域の福祉の状況の声を反映できる者を必ず</a:t>
            </a:r>
            <a:r>
              <a:rPr lang="ja-JP" altLang="en-US" sz="1292" dirty="0" smtClean="0"/>
              <a:t>加える。</a:t>
            </a:r>
            <a:endParaRPr lang="en-US" altLang="ja-JP" sz="1292" dirty="0" smtClean="0"/>
          </a:p>
          <a:p>
            <a:pPr marL="167058" indent="-167058"/>
            <a:r>
              <a:rPr lang="ja-JP" altLang="en-US" sz="1292" dirty="0" smtClean="0"/>
              <a:t>○</a:t>
            </a:r>
            <a:r>
              <a:rPr lang="ja-JP" altLang="en-US" sz="1292" dirty="0"/>
              <a:t>　</a:t>
            </a:r>
            <a:r>
              <a:rPr lang="ja-JP" altLang="en-US" sz="1292" dirty="0" smtClean="0"/>
              <a:t>当該社会福祉連携推進法人が行う業務の内容に応じ、例えば、福祉</a:t>
            </a:r>
            <a:r>
              <a:rPr lang="ja-JP" altLang="en-US" sz="1292" dirty="0"/>
              <a:t>サービスの利用者団体から推薦を受ける</a:t>
            </a:r>
            <a:r>
              <a:rPr lang="ja-JP" altLang="en-US" sz="1292" dirty="0" smtClean="0"/>
              <a:t>者、福祉</a:t>
            </a:r>
            <a:r>
              <a:rPr lang="ja-JP" altLang="en-US" sz="1292" dirty="0"/>
              <a:t>サービスの経営者団体から推薦を受ける</a:t>
            </a:r>
            <a:r>
              <a:rPr lang="ja-JP" altLang="en-US" sz="1292" dirty="0" smtClean="0"/>
              <a:t>者、学識有識者、介護</a:t>
            </a:r>
            <a:r>
              <a:rPr lang="ja-JP" altLang="en-US" sz="1292" dirty="0"/>
              <a:t>福祉士・社会福祉士等の職能団体から推薦を受ける</a:t>
            </a:r>
            <a:r>
              <a:rPr lang="ja-JP" altLang="en-US" sz="1292" dirty="0" smtClean="0"/>
              <a:t>者、社会</a:t>
            </a:r>
            <a:r>
              <a:rPr lang="ja-JP" altLang="en-US" sz="1292" dirty="0"/>
              <a:t>福祉協議会から推薦を受ける</a:t>
            </a:r>
            <a:r>
              <a:rPr lang="ja-JP" altLang="en-US" sz="1292" dirty="0" smtClean="0"/>
              <a:t>者、共同</a:t>
            </a:r>
            <a:r>
              <a:rPr lang="ja-JP" altLang="en-US" sz="1292" dirty="0"/>
              <a:t>募金会から推薦を受ける</a:t>
            </a:r>
            <a:r>
              <a:rPr lang="ja-JP" altLang="en-US" sz="1292" dirty="0" smtClean="0"/>
              <a:t>者、ボランティア</a:t>
            </a:r>
            <a:r>
              <a:rPr lang="ja-JP" altLang="en-US" sz="1292" dirty="0"/>
              <a:t>団体から推薦を受ける</a:t>
            </a:r>
            <a:r>
              <a:rPr lang="ja-JP" altLang="en-US" sz="1292" dirty="0" smtClean="0"/>
              <a:t>者、自治会</a:t>
            </a:r>
            <a:r>
              <a:rPr lang="ja-JP" altLang="en-US" sz="1292" dirty="0"/>
              <a:t>から推薦を受ける</a:t>
            </a:r>
            <a:r>
              <a:rPr lang="ja-JP" altLang="en-US" sz="1292" dirty="0" smtClean="0"/>
              <a:t>者、民生</a:t>
            </a:r>
            <a:r>
              <a:rPr lang="ja-JP" altLang="en-US" sz="1292" dirty="0"/>
              <a:t>委員・児童</a:t>
            </a:r>
            <a:r>
              <a:rPr lang="ja-JP" altLang="en-US" sz="1292" dirty="0" smtClean="0"/>
              <a:t>委員、福祉</a:t>
            </a:r>
            <a:r>
              <a:rPr lang="ja-JP" altLang="en-US" sz="1292" dirty="0"/>
              <a:t>・介護人材の養成機関から推薦を受ける</a:t>
            </a:r>
            <a:r>
              <a:rPr lang="ja-JP" altLang="en-US" sz="1292" dirty="0" smtClean="0"/>
              <a:t>者、就労</a:t>
            </a:r>
            <a:r>
              <a:rPr lang="ja-JP" altLang="en-US" sz="1292" dirty="0"/>
              <a:t>支援機関から推薦を受ける</a:t>
            </a:r>
            <a:r>
              <a:rPr lang="ja-JP" altLang="en-US" sz="1292" dirty="0" smtClean="0"/>
              <a:t>者、商工</a:t>
            </a:r>
            <a:r>
              <a:rPr lang="ja-JP" altLang="en-US" sz="1292" dirty="0"/>
              <a:t>会議所から推薦を受ける</a:t>
            </a:r>
            <a:r>
              <a:rPr lang="ja-JP" altLang="en-US" sz="1292" dirty="0" smtClean="0"/>
              <a:t>者、地方</a:t>
            </a:r>
            <a:r>
              <a:rPr lang="ja-JP" altLang="en-US" sz="1292" dirty="0"/>
              <a:t>自治体から推薦を受ける</a:t>
            </a:r>
            <a:r>
              <a:rPr lang="ja-JP" altLang="en-US" sz="1292" dirty="0" smtClean="0"/>
              <a:t>者、その他</a:t>
            </a:r>
            <a:r>
              <a:rPr lang="ja-JP" altLang="en-US" sz="1292" dirty="0"/>
              <a:t>地域福祉に関して中立公正な立場から意見を述べられる団体から推薦を受ける者又は</a:t>
            </a:r>
            <a:r>
              <a:rPr lang="ja-JP" altLang="en-US" sz="1292" dirty="0" smtClean="0"/>
              <a:t>個人等から構成する。</a:t>
            </a:r>
            <a:endParaRPr lang="ja-JP" altLang="en-US" sz="1292" dirty="0"/>
          </a:p>
        </p:txBody>
      </p:sp>
      <p:sp>
        <p:nvSpPr>
          <p:cNvPr id="88" name="正方形/長方形 87"/>
          <p:cNvSpPr/>
          <p:nvPr/>
        </p:nvSpPr>
        <p:spPr>
          <a:xfrm>
            <a:off x="118583" y="4176613"/>
            <a:ext cx="1861130" cy="29911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92" dirty="0">
                <a:solidFill>
                  <a:schemeClr val="tx1"/>
                </a:solidFill>
                <a:latin typeface="Meiryo UI" panose="020B0604030504040204" pitchFamily="50" charset="-128"/>
                <a:ea typeface="Meiryo UI" panose="020B0604030504040204" pitchFamily="50" charset="-128"/>
              </a:rPr>
              <a:t>３．構成員の員数</a:t>
            </a:r>
          </a:p>
        </p:txBody>
      </p:sp>
      <p:sp>
        <p:nvSpPr>
          <p:cNvPr id="89" name="テキスト ボックス 88"/>
          <p:cNvSpPr txBox="1"/>
          <p:nvPr/>
        </p:nvSpPr>
        <p:spPr>
          <a:xfrm>
            <a:off x="186636" y="4542192"/>
            <a:ext cx="8831600" cy="291170"/>
          </a:xfrm>
          <a:prstGeom prst="rect">
            <a:avLst/>
          </a:prstGeom>
          <a:noFill/>
        </p:spPr>
        <p:txBody>
          <a:bodyPr wrap="square" rtlCol="0">
            <a:spAutoFit/>
          </a:bodyPr>
          <a:lstStyle/>
          <a:p>
            <a:pPr marL="167058" indent="-167058"/>
            <a:r>
              <a:rPr lang="ja-JP" altLang="en-US" sz="1292" dirty="0"/>
              <a:t>○　少なくとも３人以上とし、社会福祉連携推進法人が定款で定める員数とする。</a:t>
            </a:r>
          </a:p>
        </p:txBody>
      </p:sp>
      <p:sp>
        <p:nvSpPr>
          <p:cNvPr id="90" name="正方形/長方形 89"/>
          <p:cNvSpPr/>
          <p:nvPr/>
        </p:nvSpPr>
        <p:spPr>
          <a:xfrm>
            <a:off x="118583" y="4969130"/>
            <a:ext cx="1861130" cy="29911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92" dirty="0">
                <a:solidFill>
                  <a:schemeClr val="tx1"/>
                </a:solidFill>
                <a:latin typeface="Meiryo UI" panose="020B0604030504040204" pitchFamily="50" charset="-128"/>
                <a:ea typeface="Meiryo UI" panose="020B0604030504040204" pitchFamily="50" charset="-128"/>
              </a:rPr>
              <a:t>４．構成員の任免</a:t>
            </a:r>
          </a:p>
        </p:txBody>
      </p:sp>
      <p:sp>
        <p:nvSpPr>
          <p:cNvPr id="91" name="テキスト ボックス 90"/>
          <p:cNvSpPr txBox="1"/>
          <p:nvPr/>
        </p:nvSpPr>
        <p:spPr>
          <a:xfrm>
            <a:off x="186636" y="5334709"/>
            <a:ext cx="8831600" cy="490006"/>
          </a:xfrm>
          <a:prstGeom prst="rect">
            <a:avLst/>
          </a:prstGeom>
          <a:noFill/>
        </p:spPr>
        <p:txBody>
          <a:bodyPr wrap="square" rtlCol="0">
            <a:spAutoFit/>
          </a:bodyPr>
          <a:lstStyle/>
          <a:p>
            <a:pPr marL="167058" indent="-167058"/>
            <a:r>
              <a:rPr lang="ja-JP" altLang="en-US" sz="1292" dirty="0"/>
              <a:t>○　構成員の人選を理事会で決議し、社員総会の承認を受ける</a:t>
            </a:r>
            <a:r>
              <a:rPr lang="ja-JP" altLang="en-US" sz="1292" dirty="0" smtClean="0"/>
              <a:t>。</a:t>
            </a:r>
            <a:endParaRPr lang="en-US" altLang="ja-JP" sz="1292" dirty="0"/>
          </a:p>
          <a:p>
            <a:pPr marL="167058" indent="-167058"/>
            <a:r>
              <a:rPr lang="ja-JP" altLang="en-US" sz="1292" dirty="0" smtClean="0"/>
              <a:t>○　社会</a:t>
            </a:r>
            <a:r>
              <a:rPr lang="ja-JP" altLang="en-US" sz="1292" dirty="0"/>
              <a:t>福祉連携推進認定の際に、所轄庁において、構成員の選任を確認</a:t>
            </a:r>
            <a:r>
              <a:rPr lang="ja-JP" altLang="en-US" sz="1292" dirty="0" smtClean="0"/>
              <a:t>する。</a:t>
            </a:r>
            <a:endParaRPr lang="ja-JP" altLang="en-US" sz="1292" dirty="0"/>
          </a:p>
        </p:txBody>
      </p:sp>
      <p:sp>
        <p:nvSpPr>
          <p:cNvPr id="94" name="正方形/長方形 93"/>
          <p:cNvSpPr/>
          <p:nvPr/>
        </p:nvSpPr>
        <p:spPr>
          <a:xfrm>
            <a:off x="118582" y="1476107"/>
            <a:ext cx="3085265" cy="29911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92" dirty="0">
                <a:solidFill>
                  <a:schemeClr val="tx1"/>
                </a:solidFill>
                <a:latin typeface="Meiryo UI" panose="020B0604030504040204" pitchFamily="50" charset="-128"/>
                <a:ea typeface="Meiryo UI" panose="020B0604030504040204" pitchFamily="50" charset="-128"/>
              </a:rPr>
              <a:t>１</a:t>
            </a:r>
            <a:r>
              <a:rPr lang="ja-JP" altLang="en-US" sz="1292" dirty="0" smtClean="0">
                <a:solidFill>
                  <a:schemeClr val="tx1"/>
                </a:solidFill>
                <a:latin typeface="Meiryo UI" panose="020B0604030504040204" pitchFamily="50" charset="-128"/>
                <a:ea typeface="Meiryo UI" panose="020B0604030504040204" pitchFamily="50" charset="-128"/>
              </a:rPr>
              <a:t>．</a:t>
            </a:r>
            <a:r>
              <a:rPr lang="zh-TW" altLang="en-US" sz="1292" dirty="0">
                <a:solidFill>
                  <a:schemeClr val="tx1"/>
                </a:solidFill>
                <a:latin typeface="Meiryo UI" panose="020B0604030504040204" pitchFamily="50" charset="-128"/>
                <a:ea typeface="Meiryo UI" panose="020B0604030504040204" pitchFamily="50" charset="-128"/>
              </a:rPr>
              <a:t>社会福祉連携推進評議会</a:t>
            </a:r>
            <a:r>
              <a:rPr lang="ja-JP" altLang="en-US" sz="1292" dirty="0" smtClean="0">
                <a:solidFill>
                  <a:schemeClr val="tx1"/>
                </a:solidFill>
                <a:latin typeface="Meiryo UI" panose="020B0604030504040204" pitchFamily="50" charset="-128"/>
                <a:ea typeface="Meiryo UI" panose="020B0604030504040204" pitchFamily="50" charset="-128"/>
              </a:rPr>
              <a:t>の</a:t>
            </a:r>
            <a:r>
              <a:rPr lang="ja-JP" altLang="en-US" sz="1292" dirty="0">
                <a:solidFill>
                  <a:schemeClr val="tx1"/>
                </a:solidFill>
                <a:latin typeface="Meiryo UI" panose="020B0604030504040204" pitchFamily="50" charset="-128"/>
                <a:ea typeface="Meiryo UI" panose="020B0604030504040204" pitchFamily="50" charset="-128"/>
              </a:rPr>
              <a:t>位置付け</a:t>
            </a:r>
          </a:p>
        </p:txBody>
      </p:sp>
      <p:sp>
        <p:nvSpPr>
          <p:cNvPr id="95" name="テキスト ボックス 94"/>
          <p:cNvSpPr txBox="1"/>
          <p:nvPr/>
        </p:nvSpPr>
        <p:spPr>
          <a:xfrm>
            <a:off x="186636" y="1841686"/>
            <a:ext cx="8831600" cy="291170"/>
          </a:xfrm>
          <a:prstGeom prst="rect">
            <a:avLst/>
          </a:prstGeom>
          <a:noFill/>
        </p:spPr>
        <p:txBody>
          <a:bodyPr wrap="square" rtlCol="0">
            <a:spAutoFit/>
          </a:bodyPr>
          <a:lstStyle/>
          <a:p>
            <a:pPr marL="167058" indent="-167058"/>
            <a:r>
              <a:rPr lang="ja-JP" altLang="en-US" sz="1292" dirty="0"/>
              <a:t>○　代表理事</a:t>
            </a:r>
            <a:r>
              <a:rPr lang="ja-JP" altLang="en-US" sz="1292" dirty="0" smtClean="0"/>
              <a:t>の意見具申機関</a:t>
            </a:r>
            <a:r>
              <a:rPr lang="ja-JP" altLang="en-US" sz="1292" dirty="0"/>
              <a:t>として、代表理事が招集する。</a:t>
            </a:r>
          </a:p>
        </p:txBody>
      </p:sp>
      <p:sp>
        <p:nvSpPr>
          <p:cNvPr id="97" name="正方形/長方形 96"/>
          <p:cNvSpPr/>
          <p:nvPr/>
        </p:nvSpPr>
        <p:spPr>
          <a:xfrm>
            <a:off x="118583" y="5960484"/>
            <a:ext cx="1861130" cy="29911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92" dirty="0">
                <a:solidFill>
                  <a:schemeClr val="tx1"/>
                </a:solidFill>
                <a:latin typeface="Meiryo UI" panose="020B0604030504040204" pitchFamily="50" charset="-128"/>
                <a:ea typeface="Meiryo UI" panose="020B0604030504040204" pitchFamily="50" charset="-128"/>
              </a:rPr>
              <a:t>５．構成員の任期</a:t>
            </a:r>
          </a:p>
        </p:txBody>
      </p:sp>
      <p:sp>
        <p:nvSpPr>
          <p:cNvPr id="98" name="テキスト ボックス 97"/>
          <p:cNvSpPr txBox="1"/>
          <p:nvPr/>
        </p:nvSpPr>
        <p:spPr>
          <a:xfrm>
            <a:off x="186636" y="6326063"/>
            <a:ext cx="8831600" cy="490006"/>
          </a:xfrm>
          <a:prstGeom prst="rect">
            <a:avLst/>
          </a:prstGeom>
          <a:noFill/>
        </p:spPr>
        <p:txBody>
          <a:bodyPr wrap="square" rtlCol="0">
            <a:spAutoFit/>
          </a:bodyPr>
          <a:lstStyle/>
          <a:p>
            <a:pPr marL="167058" indent="-167058"/>
            <a:r>
              <a:rPr lang="ja-JP" altLang="en-US" sz="1292" dirty="0"/>
              <a:t>○　</a:t>
            </a:r>
            <a:r>
              <a:rPr lang="ja-JP" altLang="en-US" sz="1292" dirty="0" smtClean="0"/>
              <a:t>４年（４年後の定時社員総会の終結のときまで）と</a:t>
            </a:r>
            <a:r>
              <a:rPr lang="ja-JP" altLang="en-US" sz="1292" dirty="0"/>
              <a:t>し、任期の更新は</a:t>
            </a:r>
            <a:r>
              <a:rPr lang="ja-JP" altLang="en-US" sz="1292" dirty="0" smtClean="0"/>
              <a:t>妨げない（</a:t>
            </a:r>
            <a:r>
              <a:rPr lang="ja-JP" altLang="en-US" sz="1292" dirty="0"/>
              <a:t>自動更新は不可。定款</a:t>
            </a:r>
            <a:r>
              <a:rPr lang="ja-JP" altLang="en-US" sz="1292" dirty="0" smtClean="0"/>
              <a:t>で４年</a:t>
            </a:r>
            <a:r>
              <a:rPr lang="ja-JP" altLang="en-US" sz="1292" dirty="0"/>
              <a:t>を短縮することは可。</a:t>
            </a:r>
            <a:r>
              <a:rPr lang="ja-JP" altLang="en-US" sz="1292" dirty="0" smtClean="0"/>
              <a:t>）。</a:t>
            </a:r>
            <a:endParaRPr lang="ja-JP" altLang="en-US" sz="1292" dirty="0"/>
          </a:p>
        </p:txBody>
      </p:sp>
      <p:grpSp>
        <p:nvGrpSpPr>
          <p:cNvPr id="15" name="グループ化 14"/>
          <p:cNvGrpSpPr/>
          <p:nvPr/>
        </p:nvGrpSpPr>
        <p:grpSpPr>
          <a:xfrm>
            <a:off x="0" y="-27384"/>
            <a:ext cx="9144000" cy="366361"/>
            <a:chOff x="0" y="-27384"/>
            <a:chExt cx="9144000" cy="366361"/>
          </a:xfrm>
        </p:grpSpPr>
        <p:sp>
          <p:nvSpPr>
            <p:cNvPr id="16" name="正方形/長方形 15"/>
            <p:cNvSpPr/>
            <p:nvPr/>
          </p:nvSpPr>
          <p:spPr>
            <a:xfrm>
              <a:off x="12046" y="-27384"/>
              <a:ext cx="9112906" cy="349149"/>
            </a:xfrm>
            <a:prstGeom prst="rect">
              <a:avLst/>
            </a:prstGeom>
            <a:no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algn="ctr"/>
              <a:r>
                <a:rPr lang="ja-JP" altLang="en-US" sz="1662"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（参考）　</a:t>
              </a: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社会</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rPr>
                <a:t>福祉連携推進評議会の位置付け等について</a:t>
              </a:r>
            </a:p>
          </p:txBody>
        </p:sp>
        <p:sp>
          <p:nvSpPr>
            <p:cNvPr id="17" name="正方形/長方形 16"/>
            <p:cNvSpPr/>
            <p:nvPr/>
          </p:nvSpPr>
          <p:spPr>
            <a:xfrm>
              <a:off x="0" y="293258"/>
              <a:ext cx="9144000" cy="45719"/>
            </a:xfrm>
            <a:prstGeom prst="rect">
              <a:avLst/>
            </a:prstGeom>
            <a:solidFill>
              <a:srgbClr val="0070C0"/>
            </a:solidFill>
            <a:ln w="12700">
              <a:no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89063" tIns="143995" rIns="89063" bIns="44538" numCol="1" spcCol="0" rtlCol="0" fromWordArt="0" anchor="b" anchorCtr="0" forceAA="0" compatLnSpc="1">
              <a:prstTxWarp prst="textNoShape">
                <a:avLst/>
              </a:prstTxWarp>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spTree>
    <p:extLst>
      <p:ext uri="{BB962C8B-B14F-4D97-AF65-F5344CB8AC3E}">
        <p14:creationId xmlns:p14="http://schemas.microsoft.com/office/powerpoint/2010/main" val="1539752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プレースホルダー 80"/>
          <p:cNvSpPr>
            <a:spLocks noGrp="1"/>
          </p:cNvSpPr>
          <p:nvPr>
            <p:ph type="sldNum" sz="quarter" idx="12"/>
          </p:nvPr>
        </p:nvSpPr>
        <p:spPr>
          <a:xfrm>
            <a:off x="8770737" y="6569536"/>
            <a:ext cx="337767" cy="243840"/>
          </a:xfrm>
        </p:spPr>
        <p:txBody>
          <a:bodyPr vert="horz" wrap="none" lIns="72000" tIns="36000" rIns="72000" bIns="36000" rtlCol="0" anchor="ctr">
            <a:spAutoFit/>
          </a:bodyPr>
          <a:lstStyle/>
          <a:p>
            <a:fld id="{357A5D26-256F-476A-8934-57558E71681E}" type="slidenum">
              <a:rPr lang="ja-JP" altLang="en-US" sz="1112" b="1">
                <a:solidFill>
                  <a:schemeClr val="tx1"/>
                </a:solidFill>
                <a:latin typeface="Meiryo UI" panose="020B0604030504040204" pitchFamily="50" charset="-128"/>
                <a:ea typeface="Meiryo UI" panose="020B0604030504040204" pitchFamily="50" charset="-128"/>
              </a:rPr>
              <a:pPr/>
              <a:t>57</a:t>
            </a:fld>
            <a:endParaRPr lang="ja-JP" altLang="en-US" sz="1112" b="1" dirty="0">
              <a:solidFill>
                <a:schemeClr val="tx1"/>
              </a:solidFill>
              <a:latin typeface="Meiryo UI" panose="020B0604030504040204" pitchFamily="50" charset="-128"/>
              <a:ea typeface="Meiryo UI" panose="020B0604030504040204" pitchFamily="50" charset="-128"/>
            </a:endParaRPr>
          </a:p>
        </p:txBody>
      </p:sp>
      <p:sp>
        <p:nvSpPr>
          <p:cNvPr id="90" name="正方形/長方形 89"/>
          <p:cNvSpPr/>
          <p:nvPr/>
        </p:nvSpPr>
        <p:spPr>
          <a:xfrm>
            <a:off x="118582" y="188640"/>
            <a:ext cx="2869241" cy="29911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92" dirty="0">
                <a:solidFill>
                  <a:schemeClr val="tx1"/>
                </a:solidFill>
                <a:latin typeface="Meiryo UI" panose="020B0604030504040204" pitchFamily="50" charset="-128"/>
                <a:ea typeface="Meiryo UI" panose="020B0604030504040204" pitchFamily="50" charset="-128"/>
              </a:rPr>
              <a:t>６</a:t>
            </a:r>
            <a:r>
              <a:rPr lang="ja-JP" altLang="en-US" sz="1292" dirty="0" smtClean="0">
                <a:solidFill>
                  <a:schemeClr val="tx1"/>
                </a:solidFill>
                <a:latin typeface="Meiryo UI" panose="020B0604030504040204" pitchFamily="50" charset="-128"/>
                <a:ea typeface="Meiryo UI" panose="020B0604030504040204" pitchFamily="50" charset="-128"/>
              </a:rPr>
              <a:t>．</a:t>
            </a:r>
            <a:r>
              <a:rPr lang="zh-TW" altLang="en-US" sz="1292" dirty="0">
                <a:solidFill>
                  <a:schemeClr val="tx1"/>
                </a:solidFill>
                <a:latin typeface="Meiryo UI" panose="020B0604030504040204" pitchFamily="50" charset="-128"/>
                <a:ea typeface="Meiryo UI" panose="020B0604030504040204" pitchFamily="50" charset="-128"/>
              </a:rPr>
              <a:t>社会福祉連携推進評議会</a:t>
            </a:r>
            <a:r>
              <a:rPr lang="ja-JP" altLang="en-US" sz="1292" dirty="0" smtClean="0">
                <a:solidFill>
                  <a:schemeClr val="tx1"/>
                </a:solidFill>
                <a:latin typeface="Meiryo UI" panose="020B0604030504040204" pitchFamily="50" charset="-128"/>
                <a:ea typeface="Meiryo UI" panose="020B0604030504040204" pitchFamily="50" charset="-128"/>
              </a:rPr>
              <a:t>の</a:t>
            </a:r>
            <a:r>
              <a:rPr lang="ja-JP" altLang="en-US" sz="1292" dirty="0">
                <a:solidFill>
                  <a:schemeClr val="tx1"/>
                </a:solidFill>
                <a:latin typeface="Meiryo UI" panose="020B0604030504040204" pitchFamily="50" charset="-128"/>
                <a:ea typeface="Meiryo UI" panose="020B0604030504040204" pitchFamily="50" charset="-128"/>
              </a:rPr>
              <a:t>役割</a:t>
            </a:r>
          </a:p>
        </p:txBody>
      </p:sp>
      <p:sp>
        <p:nvSpPr>
          <p:cNvPr id="91" name="テキスト ボックス 90"/>
          <p:cNvSpPr txBox="1"/>
          <p:nvPr/>
        </p:nvSpPr>
        <p:spPr>
          <a:xfrm>
            <a:off x="186636" y="554219"/>
            <a:ext cx="8831600" cy="2677208"/>
          </a:xfrm>
          <a:prstGeom prst="rect">
            <a:avLst/>
          </a:prstGeom>
          <a:noFill/>
        </p:spPr>
        <p:txBody>
          <a:bodyPr wrap="square" rtlCol="0">
            <a:spAutoFit/>
          </a:bodyPr>
          <a:lstStyle/>
          <a:p>
            <a:pPr marL="167058" indent="-167058"/>
            <a:r>
              <a:rPr lang="ja-JP" altLang="en-US" sz="1292" dirty="0"/>
              <a:t>○　</a:t>
            </a:r>
            <a:r>
              <a:rPr lang="zh-TW" altLang="en-US" sz="1292" dirty="0"/>
              <a:t>社会福祉連携推進評議会</a:t>
            </a:r>
            <a:r>
              <a:rPr lang="ja-JP" altLang="en-US" sz="1292" dirty="0" smtClean="0"/>
              <a:t>は</a:t>
            </a:r>
            <a:r>
              <a:rPr lang="ja-JP" altLang="en-US" sz="1292" dirty="0"/>
              <a:t>、具体的には、次</a:t>
            </a:r>
            <a:r>
              <a:rPr lang="ja-JP" altLang="en-US" sz="1292" dirty="0" smtClean="0"/>
              <a:t>の３つの</a:t>
            </a:r>
            <a:r>
              <a:rPr lang="ja-JP" altLang="en-US" sz="1292" dirty="0"/>
              <a:t>役割を担うものとする。</a:t>
            </a:r>
            <a:endParaRPr lang="en-US" altLang="ja-JP" sz="1292" dirty="0"/>
          </a:p>
          <a:p>
            <a:pPr marL="167058" indent="-167058"/>
            <a:r>
              <a:rPr lang="ja-JP" altLang="en-US" sz="1292" dirty="0"/>
              <a:t>　①　</a:t>
            </a:r>
            <a:r>
              <a:rPr lang="ja-JP" altLang="en-US" sz="1292" dirty="0" smtClean="0"/>
              <a:t>社会福祉連携推進法人の</a:t>
            </a:r>
            <a:r>
              <a:rPr lang="ja-JP" altLang="en-US" sz="1292" dirty="0"/>
              <a:t>事業計画へ地域ニーズを反映するための意見具申（３月）</a:t>
            </a:r>
            <a:endParaRPr lang="en-US" altLang="ja-JP" sz="1292" dirty="0"/>
          </a:p>
          <a:p>
            <a:pPr marL="167058" indent="-167058"/>
            <a:r>
              <a:rPr lang="ja-JP" altLang="en-US" sz="1292" dirty="0"/>
              <a:t>　②　</a:t>
            </a:r>
            <a:r>
              <a:rPr lang="ja-JP" altLang="en-US" sz="1292" dirty="0" smtClean="0"/>
              <a:t>社会福祉連携推進法人の</a:t>
            </a:r>
            <a:r>
              <a:rPr lang="ja-JP" altLang="en-US" sz="1292" dirty="0"/>
              <a:t>事業報告に関する評価（３月）</a:t>
            </a:r>
            <a:endParaRPr lang="en-US" altLang="ja-JP" sz="1292" dirty="0"/>
          </a:p>
          <a:p>
            <a:pPr marL="167058" indent="-167058"/>
            <a:r>
              <a:rPr lang="ja-JP" altLang="en-US" sz="1292" dirty="0"/>
              <a:t>　</a:t>
            </a:r>
            <a:r>
              <a:rPr lang="ja-JP" altLang="en-US" sz="1292" dirty="0" smtClean="0"/>
              <a:t>③</a:t>
            </a:r>
            <a:r>
              <a:rPr lang="ja-JP" altLang="en-US" sz="1292" dirty="0"/>
              <a:t>　</a:t>
            </a:r>
            <a:r>
              <a:rPr lang="zh-TW" altLang="en-US" sz="1292" dirty="0"/>
              <a:t>社会福祉連携推進評議会</a:t>
            </a:r>
            <a:r>
              <a:rPr lang="ja-JP" altLang="en-US" sz="1292" dirty="0" err="1" smtClean="0"/>
              <a:t>の</a:t>
            </a:r>
            <a:r>
              <a:rPr lang="ja-JP" altLang="en-US" sz="1292" dirty="0" err="1"/>
              <a:t>構</a:t>
            </a:r>
            <a:r>
              <a:rPr lang="ja-JP" altLang="en-US" sz="1292" dirty="0"/>
              <a:t>成員の定数を変更する場合の意見具申（適宜）</a:t>
            </a:r>
            <a:endParaRPr lang="en-US" altLang="ja-JP" sz="1292" dirty="0"/>
          </a:p>
          <a:p>
            <a:pPr marL="167058" indent="-167058"/>
            <a:endParaRPr lang="en-US" altLang="ja-JP" sz="1292" dirty="0"/>
          </a:p>
          <a:p>
            <a:pPr marL="167058" indent="-167058"/>
            <a:r>
              <a:rPr lang="ja-JP" altLang="en-US" sz="1292" dirty="0"/>
              <a:t>○　上記のほか、新規事業の立ち上げ、既存事業の</a:t>
            </a:r>
            <a:r>
              <a:rPr lang="ja-JP" altLang="en-US" sz="1292" dirty="0" smtClean="0"/>
              <a:t>廃止等、</a:t>
            </a:r>
            <a:r>
              <a:rPr lang="ja-JP" altLang="en-US" sz="1292" dirty="0"/>
              <a:t>法人の事業運営に関して重大な変更を行う場合、必要に応じ理事会の求めに応じて議論を行う。</a:t>
            </a:r>
            <a:endParaRPr lang="en-US" altLang="ja-JP" sz="1292" dirty="0"/>
          </a:p>
          <a:p>
            <a:pPr marL="167058" indent="-167058"/>
            <a:endParaRPr lang="en-US" altLang="ja-JP" sz="1292" dirty="0"/>
          </a:p>
          <a:p>
            <a:pPr marL="167058" indent="-167058"/>
            <a:r>
              <a:rPr lang="ja-JP" altLang="en-US" sz="1292" dirty="0"/>
              <a:t>○　</a:t>
            </a:r>
            <a:r>
              <a:rPr lang="zh-TW" altLang="en-US" sz="1292" dirty="0"/>
              <a:t>社会福祉連携推進評議会</a:t>
            </a:r>
            <a:r>
              <a:rPr lang="ja-JP" altLang="en-US" sz="1292" dirty="0" smtClean="0"/>
              <a:t>は</a:t>
            </a:r>
            <a:r>
              <a:rPr lang="ja-JP" altLang="en-US" sz="1292" dirty="0"/>
              <a:t>、その過半数の構成員の賛成により、社員総会において意見を述べる必要があると判断するときは、意見を述べることができる</a:t>
            </a:r>
            <a:r>
              <a:rPr lang="ja-JP" altLang="en-US" sz="1292" dirty="0" smtClean="0"/>
              <a:t>。</a:t>
            </a:r>
            <a:endParaRPr lang="en-US" altLang="ja-JP" sz="1292" dirty="0" smtClean="0"/>
          </a:p>
          <a:p>
            <a:pPr marL="167058" indent="-167058"/>
            <a:endParaRPr lang="en-US" altLang="ja-JP" sz="1292" dirty="0" smtClean="0"/>
          </a:p>
          <a:p>
            <a:pPr marL="167058" indent="-167058"/>
            <a:r>
              <a:rPr lang="ja-JP" altLang="en-US" sz="1292" dirty="0" smtClean="0">
                <a:solidFill>
                  <a:srgbClr val="FF0000"/>
                </a:solidFill>
              </a:rPr>
              <a:t>　</a:t>
            </a:r>
            <a:r>
              <a:rPr lang="ja-JP" altLang="en-US" sz="1292" dirty="0" smtClean="0"/>
              <a:t>　</a:t>
            </a:r>
            <a:r>
              <a:rPr lang="en-US" altLang="ja-JP" sz="1292" dirty="0" smtClean="0"/>
              <a:t>※</a:t>
            </a:r>
            <a:r>
              <a:rPr lang="ja-JP" altLang="en-US" sz="1292" dirty="0"/>
              <a:t>社会福祉連携推進法人は</a:t>
            </a:r>
            <a:r>
              <a:rPr lang="ja-JP" altLang="en-US" sz="1292" dirty="0" smtClean="0"/>
              <a:t>、社会</a:t>
            </a:r>
            <a:r>
              <a:rPr lang="ja-JP" altLang="en-US" sz="1292" dirty="0"/>
              <a:t>福祉連携推進評議会による評価の結果を公表しなければならない</a:t>
            </a:r>
            <a:r>
              <a:rPr lang="ja-JP" altLang="en-US" sz="1292" dirty="0" smtClean="0"/>
              <a:t>。</a:t>
            </a:r>
            <a:endParaRPr lang="en-US" altLang="ja-JP" sz="1292" dirty="0" smtClean="0"/>
          </a:p>
          <a:p>
            <a:pPr marL="167058" indent="-167058"/>
            <a:r>
              <a:rPr lang="ja-JP" altLang="en-US" sz="1292" dirty="0" smtClean="0"/>
              <a:t>　　　 また、社会</a:t>
            </a:r>
            <a:r>
              <a:rPr lang="ja-JP" altLang="en-US" sz="1292" dirty="0"/>
              <a:t>福祉連携推進法人は</a:t>
            </a:r>
            <a:r>
              <a:rPr lang="ja-JP" altLang="en-US" sz="1292" dirty="0" smtClean="0"/>
              <a:t>、社会</a:t>
            </a:r>
            <a:r>
              <a:rPr lang="ja-JP" altLang="en-US" sz="1292" dirty="0"/>
              <a:t>福祉連携推進評議会による意見を尊重するものとする。</a:t>
            </a:r>
            <a:endParaRPr lang="en-US" altLang="ja-JP" sz="1292" dirty="0"/>
          </a:p>
        </p:txBody>
      </p:sp>
      <p:sp>
        <p:nvSpPr>
          <p:cNvPr id="92" name="正方形/長方形 91"/>
          <p:cNvSpPr/>
          <p:nvPr/>
        </p:nvSpPr>
        <p:spPr>
          <a:xfrm>
            <a:off x="118583" y="4590677"/>
            <a:ext cx="1894364" cy="29911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92" dirty="0">
                <a:solidFill>
                  <a:schemeClr val="tx1"/>
                </a:solidFill>
                <a:latin typeface="Meiryo UI" panose="020B0604030504040204" pitchFamily="50" charset="-128"/>
                <a:ea typeface="Meiryo UI" panose="020B0604030504040204" pitchFamily="50" charset="-128"/>
              </a:rPr>
              <a:t>８．開催頻度</a:t>
            </a:r>
          </a:p>
        </p:txBody>
      </p:sp>
      <p:sp>
        <p:nvSpPr>
          <p:cNvPr id="93" name="テキスト ボックス 92"/>
          <p:cNvSpPr txBox="1"/>
          <p:nvPr/>
        </p:nvSpPr>
        <p:spPr>
          <a:xfrm>
            <a:off x="186636" y="4938030"/>
            <a:ext cx="8831600" cy="291170"/>
          </a:xfrm>
          <a:prstGeom prst="rect">
            <a:avLst/>
          </a:prstGeom>
          <a:noFill/>
        </p:spPr>
        <p:txBody>
          <a:bodyPr wrap="square" rtlCol="0">
            <a:spAutoFit/>
          </a:bodyPr>
          <a:lstStyle/>
          <a:p>
            <a:pPr marL="167058" indent="-167058"/>
            <a:r>
              <a:rPr lang="ja-JP" altLang="en-US" sz="1292" dirty="0"/>
              <a:t>○　上記６の①及び②の議論を行うため、少なくとも年１回以上の開催が必要。</a:t>
            </a:r>
          </a:p>
        </p:txBody>
      </p:sp>
      <p:sp>
        <p:nvSpPr>
          <p:cNvPr id="11" name="正方形/長方形 10"/>
          <p:cNvSpPr/>
          <p:nvPr/>
        </p:nvSpPr>
        <p:spPr>
          <a:xfrm>
            <a:off x="118583" y="3582677"/>
            <a:ext cx="1894364" cy="29911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92" dirty="0">
                <a:solidFill>
                  <a:schemeClr val="tx1"/>
                </a:solidFill>
                <a:latin typeface="Meiryo UI" panose="020B0604030504040204" pitchFamily="50" charset="-128"/>
                <a:ea typeface="Meiryo UI" panose="020B0604030504040204" pitchFamily="50" charset="-128"/>
              </a:rPr>
              <a:t>７．社員総会への報告</a:t>
            </a:r>
          </a:p>
        </p:txBody>
      </p:sp>
      <p:sp>
        <p:nvSpPr>
          <p:cNvPr id="12" name="テキスト ボックス 11"/>
          <p:cNvSpPr txBox="1"/>
          <p:nvPr/>
        </p:nvSpPr>
        <p:spPr>
          <a:xfrm>
            <a:off x="186636" y="3948256"/>
            <a:ext cx="8831600" cy="291170"/>
          </a:xfrm>
          <a:prstGeom prst="rect">
            <a:avLst/>
          </a:prstGeom>
          <a:noFill/>
        </p:spPr>
        <p:txBody>
          <a:bodyPr wrap="square" rtlCol="0">
            <a:spAutoFit/>
          </a:bodyPr>
          <a:lstStyle/>
          <a:p>
            <a:pPr marL="167058" indent="-167058"/>
            <a:r>
              <a:rPr lang="ja-JP" altLang="en-US" sz="1292" dirty="0"/>
              <a:t>○　</a:t>
            </a:r>
            <a:r>
              <a:rPr lang="ja-JP" altLang="en-US" sz="1292" dirty="0" smtClean="0"/>
              <a:t>意見具申の内容及び理事会が</a:t>
            </a:r>
            <a:r>
              <a:rPr lang="zh-TW" altLang="en-US" sz="1292" dirty="0"/>
              <a:t>社会福祉連携推進</a:t>
            </a:r>
            <a:r>
              <a:rPr lang="zh-TW" altLang="en-US" sz="1292" dirty="0" smtClean="0"/>
              <a:t>評議会</a:t>
            </a:r>
            <a:r>
              <a:rPr lang="ja-JP" altLang="en-US" sz="1292" dirty="0" smtClean="0"/>
              <a:t>に</a:t>
            </a:r>
            <a:r>
              <a:rPr lang="ja-JP" altLang="en-US" sz="1292" dirty="0"/>
              <a:t>諮問を行った際の議事は、社員総会に報告すること。</a:t>
            </a:r>
          </a:p>
        </p:txBody>
      </p:sp>
    </p:spTree>
    <p:extLst>
      <p:ext uri="{BB962C8B-B14F-4D97-AF65-F5344CB8AC3E}">
        <p14:creationId xmlns:p14="http://schemas.microsoft.com/office/powerpoint/2010/main" val="6234202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p:cNvSpPr/>
          <p:nvPr/>
        </p:nvSpPr>
        <p:spPr>
          <a:xfrm>
            <a:off x="773832" y="3167390"/>
            <a:ext cx="7596336" cy="523220"/>
          </a:xfrm>
          <a:prstGeom prst="rect">
            <a:avLst/>
          </a:prstGeom>
        </p:spPr>
        <p:txBody>
          <a:bodyPr wrap="square">
            <a:spAutoFit/>
          </a:bodyPr>
          <a:lstStyle/>
          <a:p>
            <a:pPr lvl="0" algn="just"/>
            <a:r>
              <a:rPr lang="ja-JP" altLang="en-US" sz="2800" dirty="0">
                <a:solidFill>
                  <a:prstClr val="black"/>
                </a:solidFill>
                <a:latin typeface="HGSｺﾞｼｯｸM" panose="020B0600000000000000" pitchFamily="50" charset="-128"/>
                <a:ea typeface="HGSｺﾞｼｯｸM" panose="020B0600000000000000" pitchFamily="50" charset="-128"/>
              </a:rPr>
              <a:t>５　その他の事項に関する論点整理</a:t>
            </a:r>
          </a:p>
        </p:txBody>
      </p:sp>
    </p:spTree>
    <p:extLst>
      <p:ext uri="{BB962C8B-B14F-4D97-AF65-F5344CB8AC3E}">
        <p14:creationId xmlns:p14="http://schemas.microsoft.com/office/powerpoint/2010/main" val="2216114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772993144"/>
              </p:ext>
            </p:extLst>
          </p:nvPr>
        </p:nvGraphicFramePr>
        <p:xfrm>
          <a:off x="107504" y="166255"/>
          <a:ext cx="8928992" cy="5161105"/>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82425">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4410736">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rPr>
                        <a:t>（論点）社会福祉連携推進法人の目的や設立することで得られるメリットは何か。</a:t>
                      </a:r>
                      <a:endParaRPr kumimoji="1" lang="en-US" altLang="ja-JP" sz="1400" u="none" dirty="0" smtClean="0">
                        <a:solidFill>
                          <a:schemeClr val="tx1"/>
                        </a:solidFill>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社会福祉連携推進法人は、社会福祉法（以下「法」という。）第</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127</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条第１号において、</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社員の社会福祉に係る業務の連携を推進すること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地域における良質かつ適切な福祉サービスを提供すること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社会福祉法人の経営基盤の強化に資すること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が主たる目的とされており、目的に沿って設立され、運営されなければならない。</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社会福祉連携推進法人の設立は、既存の連携方策等と比較すると、以下の特徴が考えられる。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9525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自主的な連携との比較・・・個々の法人の自主性を確保しつつ、法的ルールに則った一段深い連携が可能であること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9525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社会福祉協議会との比較・・・業務の実施区域が限定されていないことから、広範囲での連携が可能であり、また、連携する合意の取れた法人同士で設立ができること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9525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連携のための法人形態を社会福祉法人とすることとの比較・・・社会福祉事業を実施する必要がなく、法人同士の連携業務のために設立ができること</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以上より、社会福祉連携推進法人のメリットは、同じ目的意識を持つ法人が個々の自主性を保ちながら連携し、規模の大きさを活かした法人運営が可能となることであるといえる。</a:t>
                      </a:r>
                      <a:endParaRPr kumimoji="1" lang="en-US" altLang="ja-JP" sz="1400" b="0" i="1" u="none" strike="noStrike" kern="1200" cap="none" spc="0" normalizeH="0" baseline="0" noProof="0" dirty="0" smtClean="0">
                        <a:ln>
                          <a:noFill/>
                        </a:ln>
                        <a:solidFill>
                          <a:schemeClr val="tx1"/>
                        </a:solidFill>
                        <a:effectLst/>
                        <a:uLnTx/>
                        <a:uFillTx/>
                        <a:latin typeface="+mn-ea"/>
                        <a:ea typeface="+mn-ea"/>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6755062"/>
                  </a:ext>
                </a:extLst>
              </a:tr>
            </a:tbl>
          </a:graphicData>
        </a:graphic>
      </p:graphicFrame>
      <p:sp>
        <p:nvSpPr>
          <p:cNvPr id="3" name="スライド番号プレースホルダー 2"/>
          <p:cNvSpPr>
            <a:spLocks noGrp="1"/>
          </p:cNvSpPr>
          <p:nvPr>
            <p:ph type="sldNum" sz="quarter" idx="12"/>
          </p:nvPr>
        </p:nvSpPr>
        <p:spPr>
          <a:xfrm>
            <a:off x="8902413" y="6607398"/>
            <a:ext cx="241587"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8389137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226574637"/>
              </p:ext>
            </p:extLst>
          </p:nvPr>
        </p:nvGraphicFramePr>
        <p:xfrm>
          <a:off x="107504" y="165393"/>
          <a:ext cx="8928992" cy="6390707"/>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83287">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2168303">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latin typeface="+mn-ea"/>
                          <a:ea typeface="+mn-ea"/>
                        </a:rPr>
                        <a:t>（論点）社会福祉連携推進方針や計算書類等の情報公開をどのように行うか。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社会福祉</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連携推進法人は、法第</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144</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条による準用後の第</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59</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条の２第１項（社会福祉連携推進法人の情報公開の規定）に基づき、定款、役員報酬基準、計算書類、役員名簿、法人現況報告書等を開示しなければならないこととなっている。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ja-JP" altLang="en-US" sz="5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これに加え、社会福祉連携推進方針についても公表しなければならないこととする。</a:t>
                      </a:r>
                      <a:endParaRPr kumimoji="1" lang="en-US" altLang="ja-JP" sz="14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ja-JP" altLang="en-US" sz="500" b="0" i="0" u="none" strike="noStrike" kern="1200" cap="none" spc="0" normalizeH="0" baseline="0" noProof="0" dirty="0" smtClean="0">
                        <a:ln>
                          <a:noFill/>
                        </a:ln>
                        <a:solidFill>
                          <a:prstClr val="black"/>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ea typeface="+mn-ea"/>
                          <a:cs typeface="+mn-cs"/>
                        </a:rPr>
                        <a:t>○　また、社会福祉法人の「財務諸表等電子開示システム」を参考としつつ、これらの情報に国民が容易にアクセスできるような仕組みを設けることとする。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800049"/>
                  </a:ext>
                </a:extLst>
              </a:tr>
              <a:tr h="3839117">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rPr>
                        <a:t>（論点）社会福祉連携推進法人の財産の取扱いについては、地域医療連携推進法人の仕組みを参考にしつつ、社会福祉法人と同様とするのはどうか。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社会福祉連携推進法人は、法第</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137</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条に基づき、一定の財産について社会福祉連携推進業務を行うために使用又は処分しなければならないこととなっており（社会福祉連携推進目的事業財産）、また、法第</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127</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条第５号ルにより、認定の取消しを受けた場合は、法第</a:t>
                      </a:r>
                      <a:r>
                        <a:rPr kumimoji="1" lang="en-US" altLang="ja-JP" sz="1400" b="0" i="0" u="none" strike="noStrike" kern="1200" cap="none" spc="0" normalizeH="0" baseline="0" noProof="0" dirty="0" smtClean="0">
                          <a:ln>
                            <a:noFill/>
                          </a:ln>
                          <a:solidFill>
                            <a:schemeClr val="tx1"/>
                          </a:solidFill>
                          <a:effectLst/>
                          <a:uLnTx/>
                          <a:uFillTx/>
                          <a:latin typeface="+mn-ea"/>
                          <a:ea typeface="+mn-ea"/>
                          <a:cs typeface="+mn-cs"/>
                        </a:rPr>
                        <a:t>146</a:t>
                      </a: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条第２項に規定する「社会福祉連携推進目的取得財産残額」を認定の取消し処分の日から１カ月以内に国等に贈与することとなっている。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これらの財産の算定の細目について厚生労働省令で定めることとなっているところ、公益法人や地域医療連携推進法人を参考に、細目について規定することとする。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a:t>
                      </a:r>
                      <a:r>
                        <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社会福祉連携推進認定と公益法人認定の両方を受けた法人の場合、　　</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社会福祉連携推進業務の内容によっては、両制度での財産に重複がある</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ことが想定されるが、公益目的事業財産及び公益目的取得財産残額に</a:t>
                      </a:r>
                      <a:r>
                        <a:rPr kumimoji="1" lang="ja-JP" altLang="en-US" sz="1300" b="0" i="0" u="none" strike="noStrike" kern="1200" cap="none" spc="0" normalizeH="0" baseline="0" noProof="0" dirty="0" err="1"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つ</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いては、税制上の優遇を受けて形成された財産であり、法人内部に留める</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ことは適当ではないことから、公益目的事業財産及び公益目的取得財産残</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額については、社会福祉連携推進目的事業財産及び社会福祉連携推進</a:t>
                      </a:r>
                      <a:endParaRPr kumimoji="1" lang="en-US" altLang="ja-JP"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目的取得財産残額に優先させることとする。</a:t>
                      </a:r>
                      <a:endParaRPr kumimoji="1" lang="ja-JP" altLang="en-US" sz="14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544278"/>
                  </a:ext>
                </a:extLst>
              </a:tr>
            </a:tbl>
          </a:graphicData>
        </a:graphic>
      </p:graphicFrame>
      <p:sp>
        <p:nvSpPr>
          <p:cNvPr id="5" name="スライド番号プレースホルダー 2"/>
          <p:cNvSpPr>
            <a:spLocks noGrp="1"/>
          </p:cNvSpPr>
          <p:nvPr>
            <p:ph type="sldNum" sz="quarter" idx="12"/>
          </p:nvPr>
        </p:nvSpPr>
        <p:spPr>
          <a:xfrm>
            <a:off x="8748464" y="6525344"/>
            <a:ext cx="337768" cy="243840"/>
          </a:xfrm>
        </p:spPr>
        <p:txBody>
          <a:bodyPr vert="horz" wrap="none" lIns="72000" tIns="36000" rIns="72000" bIns="36000" rtlCol="0" anchor="ctr">
            <a:spAutoFit/>
          </a:bodyPr>
          <a:lstStyle/>
          <a:p>
            <a:fld id="{D2D8002D-B5B0-4BAC-B1F6-782DDCCE6D9C}" type="slidenum">
              <a:rPr lang="ja-JP" altLang="en-US" sz="1112" b="1">
                <a:solidFill>
                  <a:schemeClr val="tx1"/>
                </a:solidFill>
                <a:latin typeface="Meiryo UI" panose="020B0604030504040204" pitchFamily="50" charset="-128"/>
                <a:ea typeface="Meiryo UI" panose="020B0604030504040204" pitchFamily="50" charset="-128"/>
              </a:rPr>
              <a:pPr/>
              <a:t>59</a:t>
            </a:fld>
            <a:endParaRPr lang="ja-JP" altLang="en-US" sz="1112"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45141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445694226"/>
              </p:ext>
            </p:extLst>
          </p:nvPr>
        </p:nvGraphicFramePr>
        <p:xfrm>
          <a:off x="107504" y="165393"/>
          <a:ext cx="8928992" cy="5969687"/>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83287">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1257147">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rPr>
                        <a:t>（論点）社会福祉連携推進法人の税制はどのようになるのか。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は一般社団法人であり普通課税となるが、剰余金の分配禁止、関係者への利益供与の禁止、役員の同族制限等の要件を満たしていることから、法人税法上の要件を満たした上であれば、「非営利型一般社団法人」となる可能性があると考えられ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rPr>
                        <a:t>　</a:t>
                      </a:r>
                      <a:endParaRPr kumimoji="1" lang="en-US" altLang="ja-JP" sz="1200" b="0"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a:t>
                      </a:r>
                      <a:r>
                        <a:rPr kumimoji="1" lang="en-US" altLang="ja-JP"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非営利型法人の要件</a:t>
                      </a:r>
                      <a:endParaRPr kumimoji="1" lang="en-US" altLang="ja-JP"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公益認定を受けていない一般社団法人のうち、次の①又は②に該当するもの（それぞれの要件の全てに該当する必要がある）は、特段の手続を踏むことなく公益法人等である非営利型法人になる。</a:t>
                      </a:r>
                      <a:endParaRPr kumimoji="1" lang="en-US" altLang="ja-JP"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①非営利性が徹底された法人</a:t>
                      </a:r>
                      <a:endParaRPr kumimoji="1" lang="en-US" altLang="ja-JP"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１　剰余金の分配を行わないことを定款に定めていること。</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２　解散したときは、残余財産を国・地方公共団体や一定の公益的な団体に贈与</a:t>
                      </a:r>
                      <a:endParaRPr kumimoji="1" lang="en-US" altLang="ja-JP"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することを定款に定めていること。</a:t>
                      </a:r>
                      <a:endParaRPr kumimoji="1" lang="en-US" altLang="ja-JP"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３　上記１及び２の定款の定めに違反する行為（上記１、２及び下記４の要件に該</a:t>
                      </a:r>
                      <a:endParaRPr kumimoji="1" lang="en-US" altLang="ja-JP"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a:t>
                      </a:r>
                      <a:r>
                        <a:rPr kumimoji="1" lang="ja-JP" altLang="en-US" sz="1200" b="0" i="0" u="none" strike="noStrike" kern="1200" cap="none" spc="0" normalizeH="0" baseline="0" noProof="0" dirty="0" err="1"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当して</a:t>
                      </a: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いた期間において、特定の個人又は団体に特別の利益を与えることを含</a:t>
                      </a:r>
                      <a:endParaRPr kumimoji="1" lang="en-US" altLang="ja-JP"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む。）を行うことを決定し、又は行ったことがないこと。</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４　各理事について、理事とその理事の親族等である理事の合計数が、理事の総</a:t>
                      </a:r>
                      <a:endParaRPr kumimoji="1" lang="en-US" altLang="ja-JP"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数の３分の１以下であること。</a:t>
                      </a:r>
                      <a:endParaRPr kumimoji="1" lang="en-US" altLang="ja-JP"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②共益的活動を目的とする法人</a:t>
                      </a:r>
                      <a:endParaRPr kumimoji="1" lang="en-US" altLang="ja-JP"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１　会員に共通する利益を図る活動を行うことを目的としていること。</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２　定款等に会費の定めがあること。</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３　主たる事業として収益事業を行っていないこと。</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４　定款に特定の個人又は団体に剰余金の分配を行うことを定めていないこと。</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５　解散したときにその残余財産を特定の個人又は団体に帰属させることを定款に</a:t>
                      </a:r>
                      <a:endParaRPr kumimoji="1" lang="en-US" altLang="ja-JP"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定めていないこと。</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６　上記１から５まで及び下記７の要件に該当していた期間において、特定の個人　</a:t>
                      </a:r>
                      <a:endParaRPr kumimoji="1" lang="en-US" altLang="ja-JP"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又は団体に特別の利益を与えることを決定し、又は与えたことがないこと。</a:t>
                      </a: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７　各理事について、理事とその理事の親族等である理事の合計数が、理事の総</a:t>
                      </a:r>
                      <a:endParaRPr kumimoji="1" lang="en-US" altLang="ja-JP"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数の３分の１以下であること。</a:t>
                      </a:r>
                      <a:endParaRPr kumimoji="1" lang="en-US" altLang="ja-JP" sz="14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0716704"/>
                  </a:ext>
                </a:extLst>
              </a:tr>
            </a:tbl>
          </a:graphicData>
        </a:graphic>
      </p:graphicFrame>
      <p:sp>
        <p:nvSpPr>
          <p:cNvPr id="5" name="スライド番号プレースホルダー 2"/>
          <p:cNvSpPr>
            <a:spLocks noGrp="1"/>
          </p:cNvSpPr>
          <p:nvPr>
            <p:ph type="sldNum" sz="quarter" idx="12"/>
          </p:nvPr>
        </p:nvSpPr>
        <p:spPr>
          <a:xfrm>
            <a:off x="8748464" y="6525344"/>
            <a:ext cx="337768"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1669101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622660046"/>
              </p:ext>
            </p:extLst>
          </p:nvPr>
        </p:nvGraphicFramePr>
        <p:xfrm>
          <a:off x="107504" y="165393"/>
          <a:ext cx="8928992" cy="2801462"/>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83287">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2418175">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（論点）社員間の情報共有の仕組みについて、どのように考えるか。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社会福祉連携推進法人の円滑な運営のために、社員総会等を通じて、社員間で定期的に情報共有することが望ましい。</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また、社会福祉連携推進業務の実施上必要な情報共有がある場合については、個人情報保護法等の関連法令にのっとり、あらかじめ取り決めを行い、個人の同意を取るなど、適切に管理する必要がある。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社員の施設利用者の情報については、個人情報であることに鑑み、それぞれの社員において適切な管理が行われることが望ましい。</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3483401"/>
                  </a:ext>
                </a:extLst>
              </a:tr>
            </a:tbl>
          </a:graphicData>
        </a:graphic>
      </p:graphicFrame>
      <p:sp>
        <p:nvSpPr>
          <p:cNvPr id="5" name="スライド番号プレースホルダー 2"/>
          <p:cNvSpPr>
            <a:spLocks noGrp="1"/>
          </p:cNvSpPr>
          <p:nvPr>
            <p:ph type="sldNum" sz="quarter" idx="12"/>
          </p:nvPr>
        </p:nvSpPr>
        <p:spPr>
          <a:xfrm>
            <a:off x="8748464" y="6525344"/>
            <a:ext cx="337768"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0288273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539552" y="962191"/>
            <a:ext cx="8064896" cy="2322793"/>
          </a:xfrm>
          <a:prstGeom prst="rect">
            <a:avLst/>
          </a:prstGeom>
          <a:noFill/>
          <a:ln w="19050">
            <a:solidFill>
              <a:schemeClr val="tx2"/>
            </a:solidFill>
          </a:ln>
        </p:spPr>
        <p:style>
          <a:lnRef idx="2">
            <a:schemeClr val="accent2"/>
          </a:lnRef>
          <a:fillRef idx="1">
            <a:schemeClr val="lt1"/>
          </a:fillRef>
          <a:effectRef idx="0">
            <a:schemeClr val="accent2"/>
          </a:effectRef>
          <a:fontRef idx="minor">
            <a:schemeClr val="dk1"/>
          </a:fontRef>
        </p:style>
        <p:txBody>
          <a:bodyPr lIns="77202" tIns="122550" rIns="77202" bIns="38608" rtlCol="0" anchor="ctr" anchorCtr="0"/>
          <a:lstStyle/>
          <a:p>
            <a:pPr marL="0" marR="0" lvl="0" indent="0" algn="l" defTabSz="78119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川原</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丈貴　　　川原経営グループ　代表</a:t>
            </a:r>
            <a:endPar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78119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　</a:t>
            </a:r>
            <a:r>
              <a:rPr kumimoji="0" lang="zh-TW"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田中</a:t>
            </a:r>
            <a:r>
              <a:rPr kumimoji="0" lang="zh-TW"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滋　　</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zh-TW"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埼玉県立大学　理事長</a:t>
            </a:r>
            <a:endPar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78119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松原</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由美      早稲田大学人間科学学術院　准教授</a:t>
            </a:r>
          </a:p>
          <a:p>
            <a:pPr marL="0" marR="0" lvl="0" indent="0" algn="l" defTabSz="78119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宮川</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泰伸　　　独立行政法人福祉医療機構　福祉医療貸付部福祉審査課長</a:t>
            </a:r>
          </a:p>
          <a:p>
            <a:pPr marL="0" marR="0" lvl="0" indent="0" algn="l" defTabSz="78119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山田</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尋志　　　地域密着型総合ケアセンターきたおおじ　</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代表</a:t>
            </a:r>
            <a:endPar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r" defTabSz="78119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（敬称略・五十音順）</a:t>
            </a:r>
            <a:endPar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r" defTabSz="78119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（◎は座長）</a:t>
            </a:r>
            <a:endPar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8" name="正方形/長方形 7"/>
          <p:cNvSpPr/>
          <p:nvPr/>
        </p:nvSpPr>
        <p:spPr>
          <a:xfrm>
            <a:off x="0" y="-27384"/>
            <a:ext cx="9143999" cy="4595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39248" rtl="0" eaLnBrk="1" fontAlgn="auto" latinLnBrk="0" hangingPunct="1">
              <a:lnSpc>
                <a:spcPct val="100000"/>
              </a:lnSpc>
              <a:spcBef>
                <a:spcPts val="0"/>
              </a:spcBef>
              <a:spcAft>
                <a:spcPts val="0"/>
              </a:spcAft>
              <a:buClrTx/>
              <a:buSzTx/>
              <a:buFontTx/>
              <a:buNone/>
              <a:tabLst>
                <a:tab pos="6814939" algn="l"/>
              </a:tabLst>
              <a:defRPr/>
            </a:pPr>
            <a:r>
              <a:rPr kumimoji="0" lang="ja-JP" altLang="en-US" sz="16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社会福祉連携推進法人の運営の在り方等に関する</a:t>
            </a:r>
            <a:r>
              <a:rPr kumimoji="0" lang="ja-JP" altLang="en-US" sz="1600" b="0" i="0" u="none" strike="noStrike" kern="1200" cap="none" spc="0" normalizeH="0" baseline="0" noProof="0" dirty="0" smtClean="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検討会　構成員名簿・開催経過</a:t>
            </a:r>
            <a:endParaRPr kumimoji="0" lang="zh-TW" altLang="en-US" sz="16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3" name="テキスト ボックス 2"/>
          <p:cNvSpPr txBox="1"/>
          <p:nvPr/>
        </p:nvSpPr>
        <p:spPr>
          <a:xfrm>
            <a:off x="539552" y="818175"/>
            <a:ext cx="1334352" cy="307777"/>
          </a:xfrm>
          <a:prstGeom prst="rect">
            <a:avLst/>
          </a:prstGeom>
          <a:solidFill>
            <a:schemeClr val="bg1"/>
          </a:solidFill>
          <a:ln w="19050">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構成員名簿</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539552" y="3770503"/>
            <a:ext cx="8064896" cy="2322793"/>
          </a:xfrm>
          <a:prstGeom prst="rect">
            <a:avLst/>
          </a:prstGeom>
          <a:noFill/>
          <a:ln w="19050">
            <a:solidFill>
              <a:schemeClr val="tx2"/>
            </a:solidFill>
          </a:ln>
        </p:spPr>
        <p:style>
          <a:lnRef idx="2">
            <a:schemeClr val="accent2"/>
          </a:lnRef>
          <a:fillRef idx="1">
            <a:schemeClr val="lt1"/>
          </a:fillRef>
          <a:effectRef idx="0">
            <a:schemeClr val="accent2"/>
          </a:effectRef>
          <a:fontRef idx="minor">
            <a:schemeClr val="dk1"/>
          </a:fontRef>
        </p:style>
        <p:txBody>
          <a:bodyPr lIns="77202" tIns="122550" rIns="77202" bIns="38608" rtlCol="0" anchor="ctr" anchorCtr="0"/>
          <a:lstStyle/>
          <a:p>
            <a:pPr marL="0" marR="0" lvl="0" indent="0" algn="l" defTabSz="78119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2020</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年</a:t>
            </a:r>
            <a:r>
              <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11</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月９日</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第１回　社会</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福祉連携推進法人の施行に向けた検討について</a:t>
            </a:r>
            <a:endPar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78119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2020</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年</a:t>
            </a:r>
            <a:r>
              <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12</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月</a:t>
            </a:r>
            <a:r>
              <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日　第２回　山田構成員からのヒアリング、論点整理（</a:t>
            </a:r>
            <a:r>
              <a:rPr kumimoji="0" lang="zh-TW"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社会</a:t>
            </a:r>
            <a:r>
              <a:rPr kumimoji="0" lang="zh-TW"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福祉連携推進</a:t>
            </a:r>
            <a:r>
              <a:rPr kumimoji="0" lang="zh-TW"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業務</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①）</a:t>
            </a:r>
            <a:endPar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78119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2021</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年２月９日　第３回　論点整理（</a:t>
            </a:r>
            <a:r>
              <a:rPr kumimoji="0" lang="zh-TW"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社会</a:t>
            </a:r>
            <a:r>
              <a:rPr kumimoji="0" lang="zh-TW"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福祉連携推進業務</a:t>
            </a:r>
            <a:r>
              <a:rPr kumimoji="0" lang="zh-TW"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②</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78119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2021</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年３月８日　第４回</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論点整理（社会</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福祉連携推進業務③・法人ガバナンスルール</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等）</a:t>
            </a:r>
            <a:endPar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78119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2021</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年４月</a:t>
            </a:r>
            <a:r>
              <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26</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日　第５回　とりまとめ案について</a:t>
            </a:r>
            <a:endPar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78119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　　</a:t>
            </a:r>
            <a:endPar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2" name="テキスト ボックス 11"/>
          <p:cNvSpPr txBox="1"/>
          <p:nvPr/>
        </p:nvSpPr>
        <p:spPr>
          <a:xfrm>
            <a:off x="539552" y="3626487"/>
            <a:ext cx="1334352" cy="307777"/>
          </a:xfrm>
          <a:prstGeom prst="rect">
            <a:avLst/>
          </a:prstGeom>
          <a:solidFill>
            <a:schemeClr val="bg1"/>
          </a:solidFill>
          <a:ln w="19050">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開催経過</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スライド番号プレースホルダー 2"/>
          <p:cNvSpPr>
            <a:spLocks noGrp="1"/>
          </p:cNvSpPr>
          <p:nvPr>
            <p:ph type="sldNum" sz="quarter" idx="12"/>
          </p:nvPr>
        </p:nvSpPr>
        <p:spPr>
          <a:xfrm>
            <a:off x="8748464" y="6525344"/>
            <a:ext cx="337768"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1" lang="ja-JP" altLang="en-US" sz="111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065964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637099559"/>
              </p:ext>
            </p:extLst>
          </p:nvPr>
        </p:nvGraphicFramePr>
        <p:xfrm>
          <a:off x="107504" y="169386"/>
          <a:ext cx="8928992" cy="5246166"/>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81729">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2843517">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論点）地域福祉支援業務及び災害時支援業務は地域に根ざしたものであるのに対し、それ以外の業務は法人経営に密接に関係するものであるので、同じ社会福祉連携推進法人と言っても、タイプが異なるものが生じるのではないか。</a:t>
                      </a:r>
                      <a:endParaRPr kumimoji="1" lang="en-US" altLang="ja-JP" sz="1400" u="none" dirty="0" smtClean="0">
                        <a:solidFill>
                          <a:schemeClr val="tx1"/>
                        </a:solidFill>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社会福祉連携推進法人は、社会福祉連携推進業務のうち、どの業務を行うかは、当該法人の判断であることから、</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地域福祉支援業務等を中心に、市町村域において法人種別を超えた連携支援を行うタイプ</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　人材確保等業務等を中心に、都道府県域等において特定法人種別が広域的に連携するタイプ</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等、当該社会福祉連携推進法人の創意工夫に基づき、多様な運営形態が認められることとする。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多様なタイプの社会福祉連携推進法人が生じることから、社会福祉法人等は、複数の社会福祉連携推進法人の社員となることができることとする。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0458402"/>
                  </a:ext>
                </a:extLst>
              </a:tr>
              <a:tr h="2020920">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論点）「資金の貸付けその他の社員（社会福祉法人に限る。）が社会福祉事業に係る業務を行うのに必要な資金を調達するための支援として厚生労働省令で定めるもの」について、貸付け以外を認める必要がある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本業務の原資は、社員である社会福祉法人の資産を想定している。社会福祉法人が保有する資産が主として介護報酬や措置費といった公費によって構成されるとともに、これらは福祉ニーズを抱える者に対するサービス提供の対価であることを考慮すれば、法人運営に支障を与えることのないよう行われるべきであ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以上を踏まえ、制度施行から当面の間は、リスク管理の観点から、貸付けのみを認めることとする。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2981611"/>
                  </a:ext>
                </a:extLst>
              </a:tr>
            </a:tbl>
          </a:graphicData>
        </a:graphic>
      </p:graphicFrame>
      <p:sp>
        <p:nvSpPr>
          <p:cNvPr id="3" name="スライド番号プレースホルダー 2"/>
          <p:cNvSpPr>
            <a:spLocks noGrp="1"/>
          </p:cNvSpPr>
          <p:nvPr>
            <p:ph type="sldNum" sz="quarter" idx="12"/>
          </p:nvPr>
        </p:nvSpPr>
        <p:spPr>
          <a:xfrm>
            <a:off x="8902413" y="6607398"/>
            <a:ext cx="241587"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112"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588669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676392779"/>
              </p:ext>
            </p:extLst>
          </p:nvPr>
        </p:nvGraphicFramePr>
        <p:xfrm>
          <a:off x="107504" y="146763"/>
          <a:ext cx="8928992" cy="6553196"/>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85240">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2896997">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論点）社会福祉連携推進法人の設立により、懸念される点をどう払拭するのか。例えば、万一、地域において、社会福祉連携推進法人が独占状態になったときに、福祉サービスの質の維持・向上や地域住民のニーズや要望の把握等をどう担保させるのか。</a:t>
                      </a:r>
                      <a:endParaRPr kumimoji="1" lang="en-US" altLang="ja-JP" sz="1400" u="none" dirty="0" smtClean="0">
                        <a:solidFill>
                          <a:schemeClr val="tx1"/>
                        </a:solidFill>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smtClean="0">
                          <a:ln>
                            <a:noFill/>
                          </a:ln>
                          <a:solidFill>
                            <a:schemeClr val="tx1"/>
                          </a:solidFill>
                          <a:effectLst/>
                          <a:uLnTx/>
                          <a:uFillTx/>
                          <a:latin typeface="+mn-ea"/>
                          <a:ea typeface="+mn-ea"/>
                          <a:cs typeface="+mn-cs"/>
                        </a:rPr>
                        <a:t>○　独占状態になったときの懸念点の解消について</a:t>
                      </a:r>
                      <a:endParaRPr kumimoji="1" lang="en-US" altLang="ja-JP" sz="1350" b="0" i="0" u="none" strike="noStrike" kern="1200" cap="none" spc="0" normalizeH="0" baseline="0" noProof="0" dirty="0" smtClean="0">
                        <a:ln>
                          <a:noFill/>
                        </a:ln>
                        <a:solidFill>
                          <a:schemeClr val="tx1"/>
                        </a:solidFill>
                        <a:effectLst/>
                        <a:uLnTx/>
                        <a:uFillTx/>
                        <a:latin typeface="+mn-ea"/>
                        <a:ea typeface="+mn-ea"/>
                        <a:cs typeface="+mn-cs"/>
                      </a:endParaRPr>
                    </a:p>
                    <a:p>
                      <a:pPr marL="266700"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smtClean="0">
                          <a:ln>
                            <a:noFill/>
                          </a:ln>
                          <a:solidFill>
                            <a:schemeClr val="tx1"/>
                          </a:solidFill>
                          <a:effectLst/>
                          <a:uLnTx/>
                          <a:uFillTx/>
                          <a:latin typeface="+mn-ea"/>
                          <a:ea typeface="+mn-ea"/>
                          <a:cs typeface="+mn-cs"/>
                        </a:rPr>
                        <a:t>・　地域の社会福祉連携推進法人は、福祉サービスを受ける立場にある者、社会福祉に関する団体、学識経験を有する者その他の関係者で構成された社会福祉連携推進評議会を設置しなければならないこととなっていることから、社会福祉連携推進評議会を活用して、地域住民の声を社会福祉連携推進法人の運営に反映させていくこととする。</a:t>
                      </a:r>
                      <a:endParaRPr kumimoji="1" lang="en-US" altLang="ja-JP" sz="1350" b="0" i="0" u="none" strike="noStrike" kern="1200" cap="none" spc="0" normalizeH="0" baseline="0" noProof="0" dirty="0" smtClean="0">
                        <a:ln>
                          <a:noFill/>
                        </a:ln>
                        <a:solidFill>
                          <a:schemeClr val="tx1"/>
                        </a:solidFill>
                        <a:effectLst/>
                        <a:uLnTx/>
                        <a:uFillTx/>
                        <a:latin typeface="+mn-ea"/>
                        <a:ea typeface="+mn-ea"/>
                        <a:cs typeface="+mn-cs"/>
                      </a:endParaRPr>
                    </a:p>
                    <a:p>
                      <a:pPr marL="266700"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smtClean="0">
                          <a:ln>
                            <a:noFill/>
                          </a:ln>
                          <a:solidFill>
                            <a:schemeClr val="tx1"/>
                          </a:solidFill>
                          <a:effectLst/>
                          <a:uLnTx/>
                          <a:uFillTx/>
                          <a:latin typeface="+mn-ea"/>
                          <a:ea typeface="+mn-ea"/>
                          <a:cs typeface="+mn-cs"/>
                        </a:rPr>
                        <a:t>・　社会福祉連携推進法人は、社会福祉連携推進評議会の意見を尊重することや評価の結果を公表することが義務となっていることから、福祉サービスの質の維持・向上や地域住民のニーズや要望の把握状況を、</a:t>
                      </a:r>
                      <a:r>
                        <a:rPr kumimoji="1" lang="zh-TW" altLang="en-US" sz="1350" b="0" i="0" u="none" strike="noStrike" kern="1200" cap="none" spc="0" normalizeH="0" baseline="0" noProof="0" dirty="0" smtClean="0">
                          <a:ln>
                            <a:noFill/>
                          </a:ln>
                          <a:solidFill>
                            <a:schemeClr val="tx1"/>
                          </a:solidFill>
                          <a:effectLst/>
                          <a:uLnTx/>
                          <a:uFillTx/>
                          <a:latin typeface="+mn-ea"/>
                          <a:ea typeface="+mn-ea"/>
                          <a:cs typeface="+mn-cs"/>
                        </a:rPr>
                        <a:t>社会福祉連携推進評議会</a:t>
                      </a:r>
                      <a:r>
                        <a:rPr kumimoji="1" lang="ja-JP" altLang="en-US" sz="1350" b="0" i="0" u="none" strike="noStrike" kern="1200" cap="none" spc="0" normalizeH="0" baseline="0" noProof="0" dirty="0" smtClean="0">
                          <a:ln>
                            <a:noFill/>
                          </a:ln>
                          <a:solidFill>
                            <a:schemeClr val="tx1"/>
                          </a:solidFill>
                          <a:effectLst/>
                          <a:uLnTx/>
                          <a:uFillTx/>
                          <a:latin typeface="+mn-ea"/>
                          <a:ea typeface="+mn-ea"/>
                          <a:cs typeface="+mn-cs"/>
                        </a:rPr>
                        <a:t>が意見する項目や評価項目に入れることとする。</a:t>
                      </a:r>
                      <a:endParaRPr kumimoji="1" lang="en-US" altLang="ja-JP" sz="1350" b="0" i="0" u="none" strike="noStrike" kern="1200" cap="none" spc="0" normalizeH="0" baseline="0" noProof="0" dirty="0" smtClean="0">
                        <a:ln>
                          <a:noFill/>
                        </a:ln>
                        <a:solidFill>
                          <a:schemeClr val="tx1"/>
                        </a:solidFill>
                        <a:effectLst/>
                        <a:uLnTx/>
                        <a:uFillTx/>
                        <a:latin typeface="+mn-ea"/>
                        <a:ea typeface="+mn-ea"/>
                        <a:cs typeface="+mn-cs"/>
                      </a:endParaRPr>
                    </a:p>
                    <a:p>
                      <a:pPr marL="266700"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smtClean="0">
                          <a:ln>
                            <a:noFill/>
                          </a:ln>
                          <a:solidFill>
                            <a:schemeClr val="tx1"/>
                          </a:solidFill>
                          <a:effectLst/>
                          <a:uLnTx/>
                          <a:uFillTx/>
                          <a:latin typeface="+mn-ea"/>
                          <a:ea typeface="+mn-ea"/>
                          <a:cs typeface="+mn-cs"/>
                        </a:rPr>
                        <a:t>・　社会福祉連携推進法人の所轄庁の監督を通じて、目的に沿った運用が行われているかチェックすることとする。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0966613"/>
                  </a:ext>
                </a:extLst>
              </a:tr>
              <a:tr h="3270959">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（論点）社会福祉連携推進業務以外にどのような業務を行うことができるか。</a:t>
                      </a:r>
                      <a:endParaRPr kumimoji="1" lang="en-US" altLang="ja-JP" sz="1400" u="none" dirty="0" smtClean="0">
                        <a:solidFill>
                          <a:schemeClr val="tx1"/>
                        </a:solidFill>
                        <a:latin typeface="+mn-ea"/>
                        <a:ea typeface="+mn-ea"/>
                      </a:endParaRP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400" u="none" dirty="0" smtClean="0">
                        <a:solidFill>
                          <a:schemeClr val="tx1"/>
                        </a:solidFill>
                        <a:latin typeface="+mn-ea"/>
                        <a:ea typeface="+mn-ea"/>
                      </a:endParaRP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（論点）社会福祉連携推進業務以外の業務を行うにあたってどのような留意が必要か。　</a:t>
                      </a:r>
                    </a:p>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400" u="none" dirty="0" smtClean="0">
                        <a:solidFill>
                          <a:schemeClr val="tx1"/>
                        </a:solidFill>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smtClean="0">
                          <a:ln>
                            <a:noFill/>
                          </a:ln>
                          <a:solidFill>
                            <a:schemeClr val="tx1"/>
                          </a:solidFill>
                          <a:effectLst/>
                          <a:uLnTx/>
                          <a:uFillTx/>
                          <a:latin typeface="+mn-ea"/>
                          <a:ea typeface="+mn-ea"/>
                          <a:cs typeface="+mn-cs"/>
                        </a:rPr>
                        <a:t>○　社会福祉連携推進法人は、法第</a:t>
                      </a:r>
                      <a:r>
                        <a:rPr kumimoji="1" lang="en-US" altLang="ja-JP" sz="1350" b="0" i="0" u="none" strike="noStrike" kern="1200" cap="none" spc="0" normalizeH="0" baseline="0" noProof="0" dirty="0" smtClean="0">
                          <a:ln>
                            <a:noFill/>
                          </a:ln>
                          <a:solidFill>
                            <a:schemeClr val="tx1"/>
                          </a:solidFill>
                          <a:effectLst/>
                          <a:uLnTx/>
                          <a:uFillTx/>
                          <a:latin typeface="+mn-ea"/>
                          <a:ea typeface="+mn-ea"/>
                          <a:cs typeface="+mn-cs"/>
                        </a:rPr>
                        <a:t>132</a:t>
                      </a:r>
                      <a:r>
                        <a:rPr kumimoji="1" lang="ja-JP" altLang="en-US" sz="1350" b="0" i="0" u="none" strike="noStrike" kern="1200" cap="none" spc="0" normalizeH="0" baseline="0" noProof="0" dirty="0" smtClean="0">
                          <a:ln>
                            <a:noFill/>
                          </a:ln>
                          <a:solidFill>
                            <a:schemeClr val="tx1"/>
                          </a:solidFill>
                          <a:effectLst/>
                          <a:uLnTx/>
                          <a:uFillTx/>
                          <a:latin typeface="+mn-ea"/>
                          <a:ea typeface="+mn-ea"/>
                          <a:cs typeface="+mn-cs"/>
                        </a:rPr>
                        <a:t>条第４項の規定により、社会福祉事業を行うことはできないが、母体は一般社団法人であり、社会福祉連携推進業務の遂行に支障がなければ、他の業務を行わせてはならない理由はないため、社会福祉連携推進業務に関連する業務であれば、以下の要件を満たす範囲において、行うことができることとする。</a:t>
                      </a:r>
                      <a:endParaRPr kumimoji="1" lang="en-US" altLang="ja-JP" sz="50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smtClean="0">
                          <a:ln>
                            <a:noFill/>
                          </a:ln>
                          <a:solidFill>
                            <a:srgbClr val="FF0000"/>
                          </a:solidFill>
                          <a:effectLst/>
                          <a:uLnTx/>
                          <a:uFillTx/>
                          <a:latin typeface="+mn-ea"/>
                          <a:ea typeface="+mn-ea"/>
                          <a:cs typeface="+mn-cs"/>
                        </a:rPr>
                        <a:t>　</a:t>
                      </a:r>
                      <a:r>
                        <a:rPr kumimoji="1" lang="ja-JP" altLang="en-US" sz="1350" b="0" i="0" u="none" strike="noStrike" kern="1200" cap="none" spc="0" normalizeH="0" baseline="0" noProof="0" dirty="0" smtClean="0">
                          <a:ln>
                            <a:noFill/>
                          </a:ln>
                          <a:solidFill>
                            <a:schemeClr val="tx1"/>
                          </a:solidFill>
                          <a:effectLst/>
                          <a:uLnTx/>
                          <a:uFillTx/>
                          <a:latin typeface="+mn-ea"/>
                          <a:ea typeface="+mn-ea"/>
                          <a:cs typeface="+mn-cs"/>
                        </a:rPr>
                        <a:t>①　当該業務の事業規模が社会福祉連携推進法人全体の事業規模の過半に満たないものであること</a:t>
                      </a: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smtClean="0">
                          <a:ln>
                            <a:noFill/>
                          </a:ln>
                          <a:solidFill>
                            <a:schemeClr val="tx1"/>
                          </a:solidFill>
                          <a:effectLst/>
                          <a:uLnTx/>
                          <a:uFillTx/>
                          <a:latin typeface="+mn-ea"/>
                          <a:ea typeface="+mn-ea"/>
                          <a:cs typeface="+mn-cs"/>
                        </a:rPr>
                        <a:t>　②　当該業務を行うことによって社会福祉連携推進業務の実施に支障を及ぼすおそれがないものであること</a:t>
                      </a: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smtClean="0">
                          <a:ln>
                            <a:noFill/>
                          </a:ln>
                          <a:solidFill>
                            <a:schemeClr val="tx1"/>
                          </a:solidFill>
                          <a:effectLst/>
                          <a:uLnTx/>
                          <a:uFillTx/>
                          <a:latin typeface="+mn-ea"/>
                          <a:ea typeface="+mn-ea"/>
                          <a:cs typeface="+mn-cs"/>
                        </a:rPr>
                        <a:t>　③　法第</a:t>
                      </a:r>
                      <a:r>
                        <a:rPr kumimoji="1" lang="en-US" altLang="ja-JP" sz="1350" b="0" i="0" u="none" strike="noStrike" kern="1200" cap="none" spc="0" normalizeH="0" baseline="0" noProof="0" dirty="0" smtClean="0">
                          <a:ln>
                            <a:noFill/>
                          </a:ln>
                          <a:solidFill>
                            <a:schemeClr val="tx1"/>
                          </a:solidFill>
                          <a:effectLst/>
                          <a:uLnTx/>
                          <a:uFillTx/>
                          <a:latin typeface="+mn-ea"/>
                          <a:ea typeface="+mn-ea"/>
                          <a:cs typeface="+mn-cs"/>
                        </a:rPr>
                        <a:t>132</a:t>
                      </a:r>
                      <a:r>
                        <a:rPr kumimoji="1" lang="ja-JP" altLang="en-US" sz="1350" b="0" i="0" u="none" strike="noStrike" kern="1200" cap="none" spc="0" normalizeH="0" baseline="0" noProof="0" dirty="0" smtClean="0">
                          <a:ln>
                            <a:noFill/>
                          </a:ln>
                          <a:solidFill>
                            <a:schemeClr val="tx1"/>
                          </a:solidFill>
                          <a:effectLst/>
                          <a:uLnTx/>
                          <a:uFillTx/>
                          <a:latin typeface="+mn-ea"/>
                          <a:ea typeface="+mn-ea"/>
                          <a:cs typeface="+mn-cs"/>
                        </a:rPr>
                        <a:t>条第４項に基づき、社会福祉事業を実施できないこととされており、社会福祉事業には該当しない社会福祉関係の事業についても、同様に実施できないこと</a:t>
                      </a:r>
                      <a:endParaRPr kumimoji="1" lang="en-US" altLang="ja-JP" sz="135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180975" algn="just" defTabSz="914395"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smtClean="0">
                          <a:ln>
                            <a:noFill/>
                          </a:ln>
                          <a:solidFill>
                            <a:schemeClr val="tx1"/>
                          </a:solidFill>
                          <a:effectLst/>
                          <a:uLnTx/>
                          <a:uFillTx/>
                          <a:latin typeface="+mn-ea"/>
                          <a:ea typeface="+mn-ea"/>
                          <a:cs typeface="+mn-cs"/>
                        </a:rPr>
                        <a:t>　</a:t>
                      </a:r>
                      <a:r>
                        <a:rPr kumimoji="1" lang="en-US" altLang="ja-JP" sz="135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r>
                        <a:rPr kumimoji="1" lang="ja-JP" altLang="en-US" sz="135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　対象者を社員の従業員の家族に限定しているサービスは、社会福祉事業ではなく、社員による従業員への福利厚生の一環と整理できるため、人材確保等業務として実施可能である。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2990232"/>
                  </a:ext>
                </a:extLst>
              </a:tr>
            </a:tbl>
          </a:graphicData>
        </a:graphic>
      </p:graphicFrame>
      <p:sp>
        <p:nvSpPr>
          <p:cNvPr id="3" name="スライド番号プレースホルダー 2"/>
          <p:cNvSpPr>
            <a:spLocks noGrp="1"/>
          </p:cNvSpPr>
          <p:nvPr>
            <p:ph type="sldNum" sz="quarter" idx="12"/>
          </p:nvPr>
        </p:nvSpPr>
        <p:spPr>
          <a:xfrm>
            <a:off x="8902413" y="6607398"/>
            <a:ext cx="241587" cy="243840"/>
          </a:xfrm>
        </p:spPr>
        <p:txBody>
          <a:bodyPr vert="horz" wrap="none" lIns="72000" tIns="36000" rIns="72000" bIns="3600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112"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112"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191438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86996268"/>
              </p:ext>
            </p:extLst>
          </p:nvPr>
        </p:nvGraphicFramePr>
        <p:xfrm>
          <a:off x="107504" y="169387"/>
          <a:ext cx="8928992" cy="6599578"/>
        </p:xfrm>
        <a:graphic>
          <a:graphicData uri="http://schemas.openxmlformats.org/drawingml/2006/table">
            <a:tbl>
              <a:tblPr firstRow="1" bandRow="1">
                <a:tableStyleId>{69012ECD-51FC-41F1-AA8D-1B2483CD663E}</a:tableStyleId>
              </a:tblPr>
              <a:tblGrid>
                <a:gridCol w="3384376">
                  <a:extLst>
                    <a:ext uri="{9D8B030D-6E8A-4147-A177-3AD203B41FA5}">
                      <a16:colId xmlns:a16="http://schemas.microsoft.com/office/drawing/2014/main" val="2726584146"/>
                    </a:ext>
                  </a:extLst>
                </a:gridCol>
                <a:gridCol w="5544616">
                  <a:extLst>
                    <a:ext uri="{9D8B030D-6E8A-4147-A177-3AD203B41FA5}">
                      <a16:colId xmlns:a16="http://schemas.microsoft.com/office/drawing/2014/main" val="3113606661"/>
                    </a:ext>
                  </a:extLst>
                </a:gridCol>
              </a:tblGrid>
              <a:tr h="340738">
                <a:tc>
                  <a:txBody>
                    <a:bodyPr/>
                    <a:lstStyle/>
                    <a:p>
                      <a:pPr algn="ctr"/>
                      <a:r>
                        <a:rPr kumimoji="1" lang="ja-JP" altLang="en-US" sz="1400" dirty="0" smtClean="0">
                          <a:latin typeface="+mn-ea"/>
                          <a:ea typeface="+mn-ea"/>
                        </a:rPr>
                        <a:t>論点</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n-ea"/>
                          <a:ea typeface="+mn-ea"/>
                        </a:rPr>
                        <a:t>対応の方向性</a:t>
                      </a:r>
                      <a:endParaRPr kumimoji="1" lang="ja-JP" altLang="en-US" sz="1400" dirty="0">
                        <a:latin typeface="+mn-ea"/>
                        <a:ea typeface="+mn-ea"/>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851233"/>
                  </a:ext>
                </a:extLst>
              </a:tr>
              <a:tr h="3998995">
                <a:tc>
                  <a:txBody>
                    <a:bodyPr/>
                    <a:lstStyle/>
                    <a:p>
                      <a:pPr marL="0" marR="0" lvl="0" indent="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（論点）業務運営にかかる費用はどのよう</a:t>
                      </a:r>
                      <a:endParaRPr kumimoji="1" lang="en-US" altLang="ja-JP" sz="1400" u="none" dirty="0" smtClean="0">
                        <a:solidFill>
                          <a:schemeClr val="tx1"/>
                        </a:solidFill>
                        <a:latin typeface="+mn-ea"/>
                        <a:ea typeface="+mn-ea"/>
                      </a:endParaRPr>
                    </a:p>
                    <a:p>
                      <a:pPr marL="0" marR="0" lvl="0" indent="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に賄うか。会費以外に例えば、</a:t>
                      </a:r>
                    </a:p>
                    <a:p>
                      <a:pPr marL="0" marR="0" lvl="0" indent="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①　寄附を受けることはできるのか。</a:t>
                      </a:r>
                      <a:endParaRPr kumimoji="1" lang="en-US" altLang="ja-JP" sz="1400" u="none" dirty="0" smtClean="0">
                        <a:solidFill>
                          <a:schemeClr val="tx1"/>
                        </a:solidFill>
                        <a:latin typeface="+mn-ea"/>
                        <a:ea typeface="+mn-ea"/>
                      </a:endParaRPr>
                    </a:p>
                    <a:p>
                      <a:pPr marL="0" marR="0" lvl="0" indent="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②　債券は発行できるのか。</a:t>
                      </a:r>
                      <a:endParaRPr kumimoji="1" lang="en-US" altLang="ja-JP" sz="1400" u="none" dirty="0" smtClean="0">
                        <a:solidFill>
                          <a:schemeClr val="tx1"/>
                        </a:solidFill>
                        <a:latin typeface="+mn-ea"/>
                        <a:ea typeface="+mn-ea"/>
                      </a:endParaRPr>
                    </a:p>
                    <a:p>
                      <a:pPr marL="0" marR="0" lvl="0" indent="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③　一般社団法人及び一般財団法人に</a:t>
                      </a:r>
                      <a:endParaRPr kumimoji="1" lang="en-US" altLang="ja-JP" sz="1400" u="none" dirty="0" smtClean="0">
                        <a:solidFill>
                          <a:schemeClr val="tx1"/>
                        </a:solidFill>
                        <a:latin typeface="+mn-ea"/>
                        <a:ea typeface="+mn-ea"/>
                      </a:endParaRPr>
                    </a:p>
                    <a:p>
                      <a:pPr marL="0" marR="0" lvl="0" indent="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　　　関する法律の基金は設置できるのか。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社会福祉連携推進法人は、社員からの</a:t>
                      </a:r>
                    </a:p>
                    <a:p>
                      <a:pPr marL="266700" marR="0" lvl="0" indent="-2667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①　入会金：社会福祉連携推進法人の立ち上げに係る設備の導入費</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266700" marR="0" lvl="0" indent="-2667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用等</a:t>
                      </a:r>
                    </a:p>
                    <a:p>
                      <a:pPr marL="266700" marR="0" lvl="0" indent="-2667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②　会費：社会福祉連携推進法人の事務局運営費用等</a:t>
                      </a:r>
                    </a:p>
                    <a:p>
                      <a:pPr marL="266700" marR="0" lvl="0" indent="-26670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③　業務委託費：特定の社会福祉連携推進業務の実施に必要な費用</a:t>
                      </a:r>
                    </a:p>
                    <a:p>
                      <a:pPr marL="0" marR="0" lvl="0" indent="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の３つを基本に、運営することとする。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just" defTabSz="914395"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寄附について</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社会福祉連携推進法人は、社会福祉連携推進業務を遂行するために寄附を受けることができる。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債券の発行について</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一般社団法人及び一般財団法人に関する法律及び社会福祉法に</a:t>
                      </a:r>
                      <a:r>
                        <a:rPr kumimoji="1" lang="ja-JP" altLang="en-US" sz="1400" b="0" i="0" u="none" strike="noStrike" kern="1200" cap="none" spc="0" normalizeH="0" baseline="0" noProof="0" dirty="0" err="1" smtClean="0">
                          <a:ln>
                            <a:noFill/>
                          </a:ln>
                          <a:solidFill>
                            <a:schemeClr val="tx1"/>
                          </a:solidFill>
                          <a:effectLst/>
                          <a:uLnTx/>
                          <a:uFillTx/>
                          <a:latin typeface="+mn-ea"/>
                          <a:ea typeface="+mn-ea"/>
                          <a:cs typeface="+mn-cs"/>
                        </a:rPr>
                        <a:t>お</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いて、債券の発行について規定が整備されておらず、発行できない。</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just" defTabSz="914395"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基金の設置について</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180975" marR="0" lvl="0" indent="-18097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は、一般社団法人として定款の定めるところにより、基金の設置が可能であるが、基金は法令上、引受人や使途の制限がないことから、少なくとも社会福祉法人である社員については、資産の法人外流出が禁止されているため、当該基金に資金等を拠出し、引受人となることは認めないこととす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919080"/>
                  </a:ext>
                </a:extLst>
              </a:tr>
              <a:tr h="826979">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（論点）社員である社会福祉法人は会費をどのように支出するか。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の社員となることにより、社会福祉法人は社会福祉連携推進業務等を通じて様々な便宜を受けることが可能となり、この点、一定の対価性が認められることから、法人外流出には当たらない。</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752521"/>
                  </a:ext>
                </a:extLst>
              </a:tr>
              <a:tr h="1210556">
                <a:tc>
                  <a:txBody>
                    <a:bodyPr/>
                    <a:lstStyle/>
                    <a:p>
                      <a:pPr marL="266700" marR="0" lvl="0" indent="-266700" algn="just" defTabSz="9143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u="none" dirty="0" smtClean="0">
                          <a:solidFill>
                            <a:schemeClr val="tx1"/>
                          </a:solidFill>
                          <a:latin typeface="+mn-ea"/>
                          <a:ea typeface="+mn-ea"/>
                        </a:rPr>
                        <a:t>（論点）社会福祉連携推進法人として、財産をどこまで保有できることとし、どのように管理できることにすべきか。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社会福祉連携推進法人は、社会福祉連携推進業務を遂行するために財産を保有できる。</a:t>
                      </a:r>
                      <a:endParaRPr kumimoji="1" lang="en-US" altLang="ja-JP" sz="1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schemeClr val="tx1"/>
                        </a:solidFill>
                        <a:effectLst/>
                        <a:uLnTx/>
                        <a:uFillTx/>
                        <a:latin typeface="+mn-ea"/>
                        <a:ea typeface="+mn-ea"/>
                        <a:cs typeface="+mn-cs"/>
                      </a:endParaRPr>
                    </a:p>
                    <a:p>
                      <a:pPr marL="85725" marR="0" lvl="0" indent="-85725" algn="just" defTabSz="91439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n-ea"/>
                          <a:ea typeface="+mn-ea"/>
                          <a:cs typeface="+mn-cs"/>
                        </a:rPr>
                        <a:t>○　また、社会福祉連携推進法人が保有する財産の管理は、社会福祉法人における資産の取扱いと同様、安全・確実な方法で行うことを基本とする。</a:t>
                      </a:r>
                    </a:p>
                  </a:txBody>
                  <a:tcPr marL="84759" marR="84759" marT="42380" marB="423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2384990"/>
                  </a:ext>
                </a:extLst>
              </a:tr>
            </a:tbl>
          </a:graphicData>
        </a:graphic>
      </p:graphicFrame>
      <p:sp>
        <p:nvSpPr>
          <p:cNvPr id="3" name="スライド番号プレースホルダー 2"/>
          <p:cNvSpPr>
            <a:spLocks noGrp="1"/>
          </p:cNvSpPr>
          <p:nvPr>
            <p:ph type="sldNum" sz="quarter" idx="12"/>
          </p:nvPr>
        </p:nvSpPr>
        <p:spPr>
          <a:xfrm>
            <a:off x="8902413" y="6607398"/>
            <a:ext cx="241587" cy="243840"/>
          </a:xfrm>
        </p:spPr>
        <p:txBody>
          <a:bodyPr vert="horz" wrap="none" lIns="72000" tIns="36000" rIns="72000" bIns="36000" rtlCol="0" anchor="ctr">
            <a:spAutoFit/>
          </a:bodyPr>
          <a:lstStyle/>
          <a:p>
            <a:fld id="{D2D8002D-B5B0-4BAC-B1F6-782DDCCE6D9C}" type="slidenum">
              <a:rPr lang="ja-JP" altLang="en-US"/>
              <a:pPr/>
              <a:t>8</a:t>
            </a:fld>
            <a:endParaRPr lang="ja-JP" altLang="en-US" dirty="0"/>
          </a:p>
        </p:txBody>
      </p:sp>
    </p:spTree>
    <p:extLst>
      <p:ext uri="{BB962C8B-B14F-4D97-AF65-F5344CB8AC3E}">
        <p14:creationId xmlns:p14="http://schemas.microsoft.com/office/powerpoint/2010/main" val="738800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4937</TotalTime>
  <Words>21545</Words>
  <Application>Microsoft Office PowerPoint</Application>
  <PresentationFormat>画面に合わせる (4:3)</PresentationFormat>
  <Paragraphs>1514</Paragraphs>
  <Slides>63</Slides>
  <Notes>7</Notes>
  <HiddenSlides>0</HiddenSlides>
  <MMClips>0</MMClips>
  <ScaleCrop>false</ScaleCrop>
  <HeadingPairs>
    <vt:vector size="6" baseType="variant">
      <vt:variant>
        <vt:lpstr>使用されているフォント</vt:lpstr>
      </vt:variant>
      <vt:variant>
        <vt:i4>17</vt:i4>
      </vt:variant>
      <vt:variant>
        <vt:lpstr>テーマ</vt:lpstr>
      </vt:variant>
      <vt:variant>
        <vt:i4>3</vt:i4>
      </vt:variant>
      <vt:variant>
        <vt:lpstr>スライド タイトル</vt:lpstr>
      </vt:variant>
      <vt:variant>
        <vt:i4>63</vt:i4>
      </vt:variant>
    </vt:vector>
  </HeadingPairs>
  <TitlesOfParts>
    <vt:vector size="83" baseType="lpstr">
      <vt:lpstr>ＤＨＰ特太ゴシック体</vt:lpstr>
      <vt:lpstr>HGPｺﾞｼｯｸE</vt:lpstr>
      <vt:lpstr>HGP創英角ｺﾞｼｯｸUB</vt:lpstr>
      <vt:lpstr>HGSｺﾞｼｯｸM</vt:lpstr>
      <vt:lpstr>HGS創英角ﾎﾟｯﾌﾟ体</vt:lpstr>
      <vt:lpstr>Meiryo UI</vt:lpstr>
      <vt:lpstr>ＭＳ Ｐゴシック</vt:lpstr>
      <vt:lpstr>ＭＳ Ｐ明朝</vt:lpstr>
      <vt:lpstr>ＭＳ ゴシック</vt:lpstr>
      <vt:lpstr>ＭＳ 明朝</vt:lpstr>
      <vt:lpstr>新細明體</vt:lpstr>
      <vt:lpstr>メイリオ</vt:lpstr>
      <vt:lpstr>游ゴシック</vt:lpstr>
      <vt:lpstr>Arial</vt:lpstr>
      <vt:lpstr>Calibri</vt:lpstr>
      <vt:lpstr>Times New Roman</vt:lpstr>
      <vt:lpstr>Wingdings</vt:lpstr>
      <vt:lpstr>3_Office テーマ</vt:lpstr>
      <vt:lpstr>4_デザインの設定</vt:lpstr>
      <vt:lpstr>5_デザインの設定</vt:lpstr>
      <vt:lpstr>社会福祉連携推進法人の運営の在り方等 に関する検討会　とりまとめ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社会福祉連携推進法人の運営の在り方等 に関する検討会　とりまとめ</dc:title>
  <cp:lastModifiedBy>船山 俊介(funayama-shunsuke.xh9)</cp:lastModifiedBy>
  <cp:revision>1</cp:revision>
  <cp:lastPrinted>2021-04-22T00:56:30Z</cp:lastPrinted>
  <dcterms:created xsi:type="dcterms:W3CDTF">2020-08-28T07:08:46Z</dcterms:created>
  <dcterms:modified xsi:type="dcterms:W3CDTF">2021-07-13T05:25:09Z</dcterms:modified>
</cp:coreProperties>
</file>