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7" r:id="rId2"/>
  </p:sldIdLst>
  <p:sldSz cx="6858000" cy="9906000" type="A4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D966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E171933-4619-4E11-9A3F-F7608DF75F80}" styleName="中間スタイル 1 - アクセント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27" autoAdjust="0"/>
    <p:restoredTop sz="94660"/>
  </p:normalViewPr>
  <p:slideViewPr>
    <p:cSldViewPr snapToGrid="0">
      <p:cViewPr varScale="1">
        <p:scale>
          <a:sx n="84" d="100"/>
          <a:sy n="84" d="100"/>
        </p:scale>
        <p:origin x="276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DF2B0D-5F67-4BBA-AE7D-71EDE01B3C28}" type="datetimeFigureOut">
              <a:rPr kumimoji="1" lang="ja-JP" altLang="en-US" smtClean="0"/>
              <a:t>2021/9/27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E0EC1F-419B-4E28-814C-679AAB4C585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928970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DF2B0D-5F67-4BBA-AE7D-71EDE01B3C28}" type="datetimeFigureOut">
              <a:rPr kumimoji="1" lang="ja-JP" altLang="en-US" smtClean="0"/>
              <a:t>2021/9/27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E0EC1F-419B-4E28-814C-679AAB4C585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126896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DF2B0D-5F67-4BBA-AE7D-71EDE01B3C28}" type="datetimeFigureOut">
              <a:rPr kumimoji="1" lang="ja-JP" altLang="en-US" smtClean="0"/>
              <a:t>2021/9/27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E0EC1F-419B-4E28-814C-679AAB4C585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441041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DF2B0D-5F67-4BBA-AE7D-71EDE01B3C28}" type="datetimeFigureOut">
              <a:rPr kumimoji="1" lang="ja-JP" altLang="en-US" smtClean="0"/>
              <a:t>2021/9/27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E0EC1F-419B-4E28-814C-679AAB4C585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584682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DF2B0D-5F67-4BBA-AE7D-71EDE01B3C28}" type="datetimeFigureOut">
              <a:rPr kumimoji="1" lang="ja-JP" altLang="en-US" smtClean="0"/>
              <a:t>2021/9/27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E0EC1F-419B-4E28-814C-679AAB4C585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87738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DF2B0D-5F67-4BBA-AE7D-71EDE01B3C28}" type="datetimeFigureOut">
              <a:rPr kumimoji="1" lang="ja-JP" altLang="en-US" smtClean="0"/>
              <a:t>2021/9/27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E0EC1F-419B-4E28-814C-679AAB4C585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638705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DF2B0D-5F67-4BBA-AE7D-71EDE01B3C28}" type="datetimeFigureOut">
              <a:rPr kumimoji="1" lang="ja-JP" altLang="en-US" smtClean="0"/>
              <a:t>2021/9/27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E0EC1F-419B-4E28-814C-679AAB4C585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38551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DF2B0D-5F67-4BBA-AE7D-71EDE01B3C28}" type="datetimeFigureOut">
              <a:rPr kumimoji="1" lang="ja-JP" altLang="en-US" smtClean="0"/>
              <a:t>2021/9/27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E0EC1F-419B-4E28-814C-679AAB4C585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883475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DF2B0D-5F67-4BBA-AE7D-71EDE01B3C28}" type="datetimeFigureOut">
              <a:rPr kumimoji="1" lang="ja-JP" altLang="en-US" smtClean="0"/>
              <a:t>2021/9/27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E0EC1F-419B-4E28-814C-679AAB4C585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649953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DF2B0D-5F67-4BBA-AE7D-71EDE01B3C28}" type="datetimeFigureOut">
              <a:rPr kumimoji="1" lang="ja-JP" altLang="en-US" smtClean="0"/>
              <a:t>2021/9/27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E0EC1F-419B-4E28-814C-679AAB4C585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957914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DF2B0D-5F67-4BBA-AE7D-71EDE01B3C28}" type="datetimeFigureOut">
              <a:rPr kumimoji="1" lang="ja-JP" altLang="en-US" smtClean="0"/>
              <a:t>2021/9/27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E0EC1F-419B-4E28-814C-679AAB4C585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350005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DF2B0D-5F67-4BBA-AE7D-71EDE01B3C28}" type="datetimeFigureOut">
              <a:rPr kumimoji="1" lang="ja-JP" altLang="en-US" smtClean="0"/>
              <a:t>2021/9/27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E0EC1F-419B-4E28-814C-679AAB4C585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3993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hyperlink" Target="https://www.zaikei.taisyokukin.go.jp/service/loan/index.php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Relationship Id="rId9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テキスト ボックス 29"/>
          <p:cNvSpPr txBox="1"/>
          <p:nvPr/>
        </p:nvSpPr>
        <p:spPr>
          <a:xfrm>
            <a:off x="189000" y="2347135"/>
            <a:ext cx="6480000" cy="3149324"/>
          </a:xfrm>
          <a:prstGeom prst="rect">
            <a:avLst/>
          </a:prstGeom>
          <a:noFill/>
          <a:ln w="38100" cmpd="sng">
            <a:solidFill>
              <a:srgbClr val="FFD966"/>
            </a:solidFill>
          </a:ln>
        </p:spPr>
        <p:txBody>
          <a:bodyPr wrap="square" lIns="216000" rtlCol="0">
            <a:spAutoFit/>
          </a:bodyPr>
          <a:lstStyle/>
          <a:p>
            <a:pPr>
              <a:lnSpc>
                <a:spcPct val="110000"/>
              </a:lnSpc>
            </a:pPr>
            <a:endParaRPr kumimoji="1" lang="en-US" altLang="ja-JP" sz="1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216000" indent="-216000">
              <a:lnSpc>
                <a:spcPct val="110000"/>
              </a:lnSpc>
              <a:spcBef>
                <a:spcPts val="600"/>
              </a:spcBef>
              <a:buClr>
                <a:srgbClr val="FFD966"/>
              </a:buClr>
              <a:buFont typeface="Wingdings" panose="05000000000000000000" pitchFamily="2" charset="2"/>
              <a:buChar char="l"/>
            </a:pPr>
            <a:r>
              <a:rPr kumimoji="1" lang="ja-JP" altLang="en-US" sz="1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給与</a:t>
            </a:r>
            <a:r>
              <a:rPr kumimoji="1"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等からの天引きだから、</a:t>
            </a:r>
            <a:r>
              <a:rPr kumimoji="1" lang="ja-JP" altLang="en-US" sz="1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手間なく確実に先取り貯蓄</a:t>
            </a:r>
            <a:r>
              <a:rPr kumimoji="1"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ができる！</a:t>
            </a:r>
            <a:endParaRPr kumimoji="1" lang="en-US" altLang="ja-JP" sz="1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216000" indent="-216000">
              <a:lnSpc>
                <a:spcPct val="110000"/>
              </a:lnSpc>
              <a:spcBef>
                <a:spcPts val="600"/>
              </a:spcBef>
              <a:buClr>
                <a:srgbClr val="FFD966"/>
              </a:buClr>
              <a:buFont typeface="Wingdings" panose="05000000000000000000" pitchFamily="2" charset="2"/>
              <a:buChar char="l"/>
            </a:pPr>
            <a:r>
              <a:rPr kumimoji="1" lang="ja-JP" altLang="en-US" sz="12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月額</a:t>
            </a:r>
            <a:r>
              <a:rPr kumimoji="1" lang="en-US" altLang="ja-JP" sz="12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1,000</a:t>
            </a:r>
            <a:r>
              <a:rPr kumimoji="1" lang="ja-JP" altLang="en-US" sz="12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円～</a:t>
            </a:r>
            <a:r>
              <a:rPr kumimoji="1" lang="ja-JP" altLang="en-US" sz="1200" b="1" dirty="0" err="1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と</a:t>
            </a:r>
            <a:r>
              <a:rPr kumimoji="1" lang="ja-JP" altLang="en-US" sz="1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手軽</a:t>
            </a:r>
            <a:r>
              <a:rPr kumimoji="1"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に始められるから、資産形成のスタートにぴったり！</a:t>
            </a:r>
            <a:endParaRPr kumimoji="1" lang="en-US" altLang="ja-JP" sz="1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216000" indent="-216000">
              <a:lnSpc>
                <a:spcPct val="110000"/>
              </a:lnSpc>
              <a:spcBef>
                <a:spcPts val="600"/>
              </a:spcBef>
              <a:buClr>
                <a:srgbClr val="FFD966"/>
              </a:buClr>
              <a:buFont typeface="Wingdings" panose="05000000000000000000" pitchFamily="2" charset="2"/>
              <a:buChar char="l"/>
            </a:pPr>
            <a:r>
              <a:rPr kumimoji="1" lang="ja-JP" altLang="en-US" sz="1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財形</a:t>
            </a:r>
            <a:r>
              <a:rPr kumimoji="1"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年金貯蓄、財形住宅貯蓄なら、利子等の</a:t>
            </a:r>
            <a:r>
              <a:rPr kumimoji="1" lang="ja-JP" altLang="en-US" sz="1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税制優遇措置</a:t>
            </a:r>
            <a:r>
              <a:rPr kumimoji="1"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あり！</a:t>
            </a:r>
            <a:endParaRPr kumimoji="1" lang="en-US" altLang="ja-JP" sz="1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216000" indent="-216000">
              <a:lnSpc>
                <a:spcPct val="110000"/>
              </a:lnSpc>
              <a:spcBef>
                <a:spcPts val="600"/>
              </a:spcBef>
              <a:buClr>
                <a:srgbClr val="FFD966"/>
              </a:buClr>
              <a:buFont typeface="Wingdings" panose="05000000000000000000" pitchFamily="2" charset="2"/>
              <a:buChar char="l"/>
            </a:pPr>
            <a:r>
              <a:rPr kumimoji="1" lang="ja-JP" altLang="en-US" sz="1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１年</a:t>
            </a:r>
            <a:r>
              <a:rPr kumimoji="1"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以上継続し、</a:t>
            </a:r>
            <a:r>
              <a:rPr kumimoji="1" lang="en-US" altLang="ja-JP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50</a:t>
            </a:r>
            <a:r>
              <a:rPr kumimoji="1"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万円以上貯めると、住宅取得やリフォームの</a:t>
            </a:r>
            <a:r>
              <a:rPr kumimoji="1" lang="ja-JP" altLang="en-US" sz="1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際に</a:t>
            </a:r>
            <a:r>
              <a:rPr kumimoji="1" lang="en-US" altLang="ja-JP" sz="1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/>
            </a:r>
            <a:br>
              <a:rPr kumimoji="1" lang="en-US" altLang="ja-JP" sz="1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</a:br>
            <a:r>
              <a:rPr kumimoji="1" lang="ja-JP" altLang="en-US" sz="12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低利</a:t>
            </a:r>
            <a:r>
              <a:rPr kumimoji="1" lang="ja-JP" altLang="en-US" sz="1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で安心な公的住宅</a:t>
            </a:r>
            <a:r>
              <a:rPr kumimoji="1" lang="ja-JP" altLang="en-US" sz="12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ローン</a:t>
            </a:r>
            <a:r>
              <a:rPr kumimoji="1" lang="en-US" altLang="ja-JP" sz="1200" baseline="300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kumimoji="1" lang="ja-JP" altLang="en-US" sz="1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を</a:t>
            </a:r>
            <a:r>
              <a:rPr kumimoji="1"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利用できる！</a:t>
            </a:r>
            <a:endParaRPr kumimoji="1" lang="en-US" altLang="ja-JP" sz="1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ct val="110000"/>
              </a:lnSpc>
              <a:spcBef>
                <a:spcPts val="1200"/>
              </a:spcBef>
            </a:pPr>
            <a:r>
              <a:rPr kumimoji="1" lang="en-US" altLang="ja-JP" sz="11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※ </a:t>
            </a:r>
            <a:r>
              <a:rPr kumimoji="1" lang="ja-JP" altLang="en-US" sz="11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財形</a:t>
            </a:r>
            <a:r>
              <a:rPr kumimoji="1" lang="ja-JP" altLang="en-US" sz="11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融資</a:t>
            </a:r>
            <a:r>
              <a:rPr kumimoji="1" lang="ja-JP" altLang="en-US" sz="11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制度</a:t>
            </a:r>
            <a:endParaRPr kumimoji="1" lang="en-US" altLang="ja-JP" sz="1100" b="1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ct val="110000"/>
              </a:lnSpc>
              <a:spcBef>
                <a:spcPts val="300"/>
              </a:spcBef>
            </a:pPr>
            <a:r>
              <a:rPr kumimoji="1" lang="ja-JP" altLang="en-US" sz="11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kumimoji="1" lang="ja-JP" altLang="en-US" sz="105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融資</a:t>
            </a:r>
            <a:r>
              <a:rPr kumimoji="1" lang="ja-JP" altLang="en-US" sz="1050" dirty="0">
                <a:latin typeface="メイリオ" panose="020B0604030504040204" pitchFamily="50" charset="-128"/>
                <a:ea typeface="メイリオ" panose="020B0604030504040204" pitchFamily="50" charset="-128"/>
              </a:rPr>
              <a:t>額は財形貯蓄の合計残高の</a:t>
            </a:r>
            <a:r>
              <a:rPr kumimoji="1" lang="en-US" altLang="ja-JP" sz="105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10</a:t>
            </a:r>
            <a:r>
              <a:rPr kumimoji="1" lang="ja-JP" altLang="en-US" sz="105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倍相当（最高</a:t>
            </a:r>
            <a:r>
              <a:rPr kumimoji="1" lang="en-US" altLang="ja-JP" sz="105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4,000</a:t>
            </a:r>
            <a:r>
              <a:rPr kumimoji="1" lang="ja-JP" altLang="en-US" sz="1050" dirty="0">
                <a:latin typeface="メイリオ" panose="020B0604030504040204" pitchFamily="50" charset="-128"/>
                <a:ea typeface="メイリオ" panose="020B0604030504040204" pitchFamily="50" charset="-128"/>
              </a:rPr>
              <a:t>万円）が上限です。</a:t>
            </a:r>
            <a:endParaRPr kumimoji="1" lang="en-US" altLang="ja-JP" sz="105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ct val="110000"/>
              </a:lnSpc>
            </a:pPr>
            <a:r>
              <a:rPr kumimoji="1" lang="ja-JP" altLang="en-US" sz="105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kumimoji="1" lang="ja-JP" altLang="en-US" sz="105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継続</a:t>
            </a:r>
            <a:r>
              <a:rPr kumimoji="1" lang="ja-JP" altLang="en-US" sz="105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している財形貯蓄は、一般財形、財形年金、財形住宅のどれでも</a:t>
            </a:r>
            <a:r>
              <a:rPr kumimoji="1" lang="en-US" altLang="ja-JP" sz="1050" dirty="0">
                <a:latin typeface="メイリオ" panose="020B0604030504040204" pitchFamily="50" charset="-128"/>
                <a:ea typeface="メイリオ" panose="020B0604030504040204" pitchFamily="50" charset="-128"/>
              </a:rPr>
              <a:t>OK</a:t>
            </a:r>
            <a:r>
              <a:rPr kumimoji="1" lang="ja-JP" altLang="en-US" sz="105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！</a:t>
            </a:r>
            <a:endParaRPr kumimoji="1" lang="en-US" altLang="ja-JP" sz="105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ct val="110000"/>
              </a:lnSpc>
            </a:pPr>
            <a:r>
              <a:rPr kumimoji="1" lang="ja-JP" altLang="en-US" sz="105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kumimoji="1" lang="ja-JP" altLang="en-US" sz="105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子育て</a:t>
            </a:r>
            <a:r>
              <a:rPr kumimoji="1" lang="ja-JP" altLang="en-US" sz="1050" dirty="0">
                <a:latin typeface="メイリオ" panose="020B0604030504040204" pitchFamily="50" charset="-128"/>
                <a:ea typeface="メイリオ" panose="020B0604030504040204" pitchFamily="50" charset="-128"/>
              </a:rPr>
              <a:t>世帯</a:t>
            </a:r>
            <a:r>
              <a:rPr kumimoji="1" lang="ja-JP" altLang="en-US" sz="1050" dirty="0" smtClean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や、中</a:t>
            </a:r>
            <a:r>
              <a:rPr kumimoji="1" lang="ja-JP" altLang="en-US" sz="105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小企業にお勤め</a:t>
            </a:r>
            <a:r>
              <a:rPr kumimoji="1" lang="ja-JP" altLang="en-US" sz="105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の方に</a:t>
            </a:r>
            <a:r>
              <a:rPr kumimoji="1" lang="ja-JP" altLang="en-US" sz="105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は、お得</a:t>
            </a:r>
            <a:r>
              <a:rPr kumimoji="1" lang="ja-JP" altLang="en-US" sz="105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な金利</a:t>
            </a:r>
            <a:r>
              <a:rPr kumimoji="1" lang="ja-JP" altLang="en-US" sz="105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優遇があります。</a:t>
            </a:r>
            <a:endParaRPr kumimoji="1" lang="en-US" altLang="ja-JP" sz="105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ct val="110000"/>
              </a:lnSpc>
            </a:pPr>
            <a:r>
              <a:rPr kumimoji="1" lang="ja-JP" altLang="en-US" sz="105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kumimoji="1" lang="ja-JP" altLang="en-US" sz="105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詳しい</a:t>
            </a:r>
            <a:r>
              <a:rPr kumimoji="1" lang="ja-JP" altLang="en-US" sz="105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利用要件等</a:t>
            </a:r>
            <a:r>
              <a:rPr kumimoji="1" lang="ja-JP" altLang="en-US" sz="105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は、独立行政法人 勤労者</a:t>
            </a:r>
            <a:r>
              <a:rPr kumimoji="1" lang="ja-JP" altLang="en-US" sz="1050" dirty="0">
                <a:latin typeface="メイリオ" panose="020B0604030504040204" pitchFamily="50" charset="-128"/>
                <a:ea typeface="メイリオ" panose="020B0604030504040204" pitchFamily="50" charset="-128"/>
              </a:rPr>
              <a:t>退職金共済</a:t>
            </a:r>
            <a:r>
              <a:rPr kumimoji="1" lang="ja-JP" altLang="en-US" sz="105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機構のホームページを</a:t>
            </a:r>
            <a:r>
              <a:rPr kumimoji="1" lang="en-US" altLang="ja-JP" sz="105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/>
            </a:r>
            <a:br>
              <a:rPr kumimoji="1" lang="en-US" altLang="ja-JP" sz="105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</a:br>
            <a:r>
              <a:rPr kumimoji="1" lang="ja-JP" altLang="en-US" sz="105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　ご覧</a:t>
            </a:r>
            <a:r>
              <a:rPr kumimoji="1" lang="ja-JP" altLang="en-US" sz="105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ください。</a:t>
            </a:r>
            <a:endParaRPr kumimoji="1" lang="en-US" altLang="ja-JP" sz="105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ct val="110000"/>
              </a:lnSpc>
              <a:spcBef>
                <a:spcPts val="600"/>
              </a:spcBef>
            </a:pPr>
            <a:r>
              <a:rPr kumimoji="1" lang="ja-JP" altLang="en-US" sz="105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kumimoji="1" lang="en-US" altLang="ja-JP" sz="1050" dirty="0" smtClean="0">
                <a:latin typeface="メイリオ" panose="020B0604030504040204" pitchFamily="50" charset="-128"/>
                <a:ea typeface="メイリオ" panose="020B0604030504040204" pitchFamily="50" charset="-128"/>
                <a:hlinkClick r:id="rId2"/>
              </a:rPr>
              <a:t>https</a:t>
            </a:r>
            <a:r>
              <a:rPr kumimoji="1" lang="en-US" altLang="ja-JP" sz="1050" dirty="0">
                <a:latin typeface="メイリオ" panose="020B0604030504040204" pitchFamily="50" charset="-128"/>
                <a:ea typeface="メイリオ" panose="020B0604030504040204" pitchFamily="50" charset="-128"/>
                <a:hlinkClick r:id="rId2"/>
              </a:rPr>
              <a:t>://www.zaikei.taisyokukin.go.jp/service/loan/index.php</a:t>
            </a:r>
            <a:endParaRPr kumimoji="1" lang="en-US" altLang="ja-JP" sz="105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" name="正方形/長方形 4"/>
          <p:cNvSpPr/>
          <p:nvPr/>
        </p:nvSpPr>
        <p:spPr>
          <a:xfrm>
            <a:off x="224499" y="1155546"/>
            <a:ext cx="1243354" cy="172649"/>
          </a:xfrm>
          <a:prstGeom prst="rect">
            <a:avLst/>
          </a:prstGeom>
          <a:solidFill>
            <a:srgbClr val="FFD9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0" y="0"/>
            <a:ext cx="6858000" cy="972445"/>
          </a:xfrm>
          <a:prstGeom prst="rect">
            <a:avLst/>
          </a:prstGeom>
          <a:solidFill>
            <a:srgbClr val="FFD966"/>
          </a:solidFill>
        </p:spPr>
        <p:txBody>
          <a:bodyPr wrap="square" tIns="108000" rtlCol="0">
            <a:noAutofit/>
          </a:bodyPr>
          <a:lstStyle/>
          <a:p>
            <a:pPr algn="ctr">
              <a:lnSpc>
                <a:spcPct val="120000"/>
              </a:lnSpc>
            </a:pPr>
            <a:r>
              <a:rPr kumimoji="1" lang="ja-JP" altLang="en-US" sz="16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社会人</a:t>
            </a:r>
            <a:r>
              <a:rPr kumimoji="1" lang="ja-JP" altLang="en-US" sz="1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に</a:t>
            </a:r>
            <a:r>
              <a:rPr kumimoji="1" lang="ja-JP" altLang="en-US" sz="16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なったら 結婚</a:t>
            </a:r>
            <a:r>
              <a:rPr kumimoji="1" lang="ja-JP" altLang="en-US" sz="1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・子育て・マイホーム・</a:t>
            </a:r>
            <a:r>
              <a:rPr kumimoji="1" lang="ja-JP" altLang="en-US" sz="16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老後に備えて</a:t>
            </a:r>
            <a:endParaRPr kumimoji="1" lang="en-US" altLang="ja-JP" sz="1050" b="1" dirty="0">
              <a:ln>
                <a:solidFill>
                  <a:srgbClr val="FFFF00"/>
                </a:solidFill>
              </a:ln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>
              <a:lnSpc>
                <a:spcPct val="120000"/>
              </a:lnSpc>
            </a:pPr>
            <a:r>
              <a:rPr kumimoji="1" lang="ja-JP" altLang="en-US" sz="28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「財形貯蓄」を</a:t>
            </a:r>
            <a:r>
              <a:rPr kumimoji="1" lang="ja-JP" altLang="en-US" sz="28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はじめませんか？</a:t>
            </a:r>
          </a:p>
        </p:txBody>
      </p:sp>
      <p:sp>
        <p:nvSpPr>
          <p:cNvPr id="3" name="テキスト ボックス 2"/>
          <p:cNvSpPr txBox="1"/>
          <p:nvPr/>
        </p:nvSpPr>
        <p:spPr>
          <a:xfrm>
            <a:off x="188999" y="9139015"/>
            <a:ext cx="6480000" cy="4985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0000"/>
              </a:lnSpc>
            </a:pPr>
            <a:r>
              <a:rPr kumimoji="1" lang="ja-JP" altLang="en-US" sz="1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■ 詳しく</a:t>
            </a:r>
            <a:r>
              <a:rPr kumimoji="1"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は、</a:t>
            </a:r>
            <a:r>
              <a:rPr kumimoji="1" lang="ja-JP" altLang="en-US" sz="12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●●課の担当●●</a:t>
            </a:r>
            <a:r>
              <a:rPr kumimoji="1" lang="ja-JP" altLang="en-US" sz="1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までお問い合わせください。</a:t>
            </a:r>
            <a:endParaRPr kumimoji="1" lang="en-US" altLang="ja-JP" sz="1200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ct val="110000"/>
              </a:lnSpc>
            </a:pPr>
            <a:r>
              <a:rPr kumimoji="1" lang="ja-JP" altLang="en-US" sz="1200" dirty="0" smtClean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連絡先</a:t>
            </a:r>
            <a:r>
              <a:rPr kumimoji="1" lang="ja-JP" altLang="en-US" sz="12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：●●●●●●●●●●●</a:t>
            </a:r>
          </a:p>
        </p:txBody>
      </p:sp>
      <p:graphicFrame>
        <p:nvGraphicFramePr>
          <p:cNvPr id="16" name="表 1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77516500"/>
              </p:ext>
            </p:extLst>
          </p:nvPr>
        </p:nvGraphicFramePr>
        <p:xfrm>
          <a:off x="188999" y="6007040"/>
          <a:ext cx="6480000" cy="2232000"/>
        </p:xfrm>
        <a:graphic>
          <a:graphicData uri="http://schemas.openxmlformats.org/drawingml/2006/table">
            <a:tbl>
              <a:tblPr firstRow="1" firstCol="1" bandRow="1">
                <a:tableStyleId>{1E171933-4619-4E11-9A3F-F7608DF75F80}</a:tableStyleId>
              </a:tblPr>
              <a:tblGrid>
                <a:gridCol w="1107626">
                  <a:extLst>
                    <a:ext uri="{9D8B030D-6E8A-4147-A177-3AD203B41FA5}">
                      <a16:colId xmlns:a16="http://schemas.microsoft.com/office/drawing/2014/main" val="737536017"/>
                    </a:ext>
                  </a:extLst>
                </a:gridCol>
                <a:gridCol w="2156438">
                  <a:extLst>
                    <a:ext uri="{9D8B030D-6E8A-4147-A177-3AD203B41FA5}">
                      <a16:colId xmlns:a16="http://schemas.microsoft.com/office/drawing/2014/main" val="1263648576"/>
                    </a:ext>
                  </a:extLst>
                </a:gridCol>
                <a:gridCol w="1118937">
                  <a:extLst>
                    <a:ext uri="{9D8B030D-6E8A-4147-A177-3AD203B41FA5}">
                      <a16:colId xmlns:a16="http://schemas.microsoft.com/office/drawing/2014/main" val="3579781501"/>
                    </a:ext>
                  </a:extLst>
                </a:gridCol>
                <a:gridCol w="2096999">
                  <a:extLst>
                    <a:ext uri="{9D8B030D-6E8A-4147-A177-3AD203B41FA5}">
                      <a16:colId xmlns:a16="http://schemas.microsoft.com/office/drawing/2014/main" val="3476744572"/>
                    </a:ext>
                  </a:extLst>
                </a:gridCol>
              </a:tblGrid>
              <a:tr h="2880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1200" kern="0" spc="600" baseline="0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種類</a:t>
                      </a:r>
                      <a:endParaRPr lang="ja-JP" sz="1200" kern="100" spc="600" baseline="0" dirty="0">
                        <a:solidFill>
                          <a:schemeClr val="tx1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59826" marR="5982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1200" kern="0" spc="600" baseline="0" dirty="0" smtClean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目的</a:t>
                      </a:r>
                      <a:endParaRPr lang="ja-JP" sz="1200" kern="100" spc="600" baseline="0" dirty="0">
                        <a:solidFill>
                          <a:schemeClr val="tx1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59826" marR="5982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altLang="en-US" sz="1200" kern="100" spc="80" baseline="0" dirty="0" smtClean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Times New Roman" panose="02020603050405020304" pitchFamily="18" charset="0"/>
                        </a:rPr>
                        <a:t>加入要件</a:t>
                      </a:r>
                      <a:endParaRPr lang="ja-JP" sz="1200" kern="100" spc="80" baseline="0" dirty="0">
                        <a:solidFill>
                          <a:schemeClr val="tx1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59826" marR="5982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1200" kern="0" spc="80" baseline="0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税制優遇措置</a:t>
                      </a:r>
                      <a:endParaRPr lang="ja-JP" sz="1200" kern="100" spc="80" baseline="0" dirty="0">
                        <a:solidFill>
                          <a:schemeClr val="tx1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59826" marR="5982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63552825"/>
                  </a:ext>
                </a:extLst>
              </a:tr>
              <a:tr h="648000"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ja-JP" sz="1400" kern="0" spc="300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一般</a:t>
                      </a:r>
                      <a:r>
                        <a:rPr lang="ja-JP" sz="1400" kern="0" spc="300" dirty="0" smtClean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財形</a:t>
                      </a:r>
                      <a:endParaRPr lang="en-US" altLang="ja-JP" sz="1400" kern="0" spc="300" dirty="0" smtClean="0"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ja-JP" sz="1400" kern="0" spc="300" dirty="0" smtClean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貯蓄</a:t>
                      </a:r>
                      <a:endParaRPr lang="ja-JP" sz="1400" kern="100" spc="300" dirty="0"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59826" marR="5982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ja-JP" sz="1200" kern="0" spc="600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自由</a:t>
                      </a:r>
                      <a:endParaRPr lang="ja-JP" sz="1200" kern="100" spc="600" dirty="0"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59826" marR="5982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ja-JP" altLang="en-US" sz="1200" kern="100" dirty="0" smtClean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Times New Roman" panose="02020603050405020304" pitchFamily="18" charset="0"/>
                        </a:rPr>
                        <a:t>従業員</a:t>
                      </a:r>
                      <a:r>
                        <a:rPr lang="ja-JP" altLang="en-US" sz="1200" kern="100" dirty="0" smtClean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Times New Roman" panose="02020603050405020304" pitchFamily="18" charset="0"/>
                        </a:rPr>
                        <a:t>なら</a:t>
                      </a:r>
                      <a:endParaRPr lang="en-US" altLang="ja-JP" sz="1200" kern="100" dirty="0" smtClean="0">
                        <a:solidFill>
                          <a:schemeClr val="tx1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ja-JP" altLang="en-US" sz="1200" kern="100" dirty="0" smtClean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Times New Roman" panose="02020603050405020304" pitchFamily="18" charset="0"/>
                        </a:rPr>
                        <a:t>誰でも</a:t>
                      </a:r>
                      <a:endParaRPr lang="ja-JP" sz="1200" kern="100" dirty="0">
                        <a:solidFill>
                          <a:schemeClr val="tx1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59826" marR="5982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ja-JP" sz="1200" kern="0" spc="600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なし</a:t>
                      </a:r>
                      <a:endParaRPr lang="ja-JP" sz="1200" kern="100" spc="600" dirty="0"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59826" marR="5982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07303483"/>
                  </a:ext>
                </a:extLst>
              </a:tr>
              <a:tr h="648000"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ja-JP" sz="1400" kern="0" spc="300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財形</a:t>
                      </a:r>
                      <a:r>
                        <a:rPr lang="ja-JP" sz="1400" kern="0" spc="300" dirty="0" smtClean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年金</a:t>
                      </a:r>
                      <a:endParaRPr lang="en-US" altLang="ja-JP" sz="1400" kern="0" spc="300" dirty="0" smtClean="0"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ja-JP" sz="1400" kern="0" spc="300" dirty="0" smtClean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貯蓄</a:t>
                      </a:r>
                      <a:endParaRPr lang="ja-JP" sz="1400" kern="100" spc="300" dirty="0"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59826" marR="5982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ja-JP" sz="1200" kern="0" dirty="0" smtClean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年金</a:t>
                      </a:r>
                      <a:r>
                        <a:rPr lang="ja-JP" sz="1200" kern="0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として</a:t>
                      </a:r>
                      <a:r>
                        <a:rPr lang="ja-JP" sz="1200" kern="0" dirty="0" smtClean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受取</a:t>
                      </a:r>
                      <a:endParaRPr lang="ja-JP" sz="1200" kern="100" dirty="0"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59826" marR="5982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en-US" altLang="ja-JP" sz="1200" kern="100" dirty="0" smtClean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Times New Roman" panose="02020603050405020304" pitchFamily="18" charset="0"/>
                        </a:rPr>
                        <a:t>55</a:t>
                      </a:r>
                      <a:r>
                        <a:rPr lang="ja-JP" altLang="en-US" sz="1200" kern="100" dirty="0" smtClean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Times New Roman" panose="02020603050405020304" pitchFamily="18" charset="0"/>
                        </a:rPr>
                        <a:t>歳未満の</a:t>
                      </a:r>
                      <a:endParaRPr lang="en-US" altLang="ja-JP" sz="1200" kern="100" dirty="0" smtClean="0"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ja-JP" altLang="en-US" sz="1200" kern="100" dirty="0" smtClean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Times New Roman" panose="02020603050405020304" pitchFamily="18" charset="0"/>
                        </a:rPr>
                        <a:t>従業員</a:t>
                      </a:r>
                      <a:endParaRPr lang="ja-JP" sz="1200" kern="100" dirty="0"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59826" marR="5982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ja-JP" sz="1200" kern="0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財形住宅と合算</a:t>
                      </a:r>
                      <a:r>
                        <a:rPr lang="ja-JP" sz="1200" kern="0" dirty="0" smtClean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で</a:t>
                      </a:r>
                      <a:endParaRPr lang="en-US" altLang="ja-JP" sz="1200" kern="0" dirty="0" smtClean="0"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en-US" sz="1200" kern="0" dirty="0" smtClean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550</a:t>
                      </a:r>
                      <a:r>
                        <a:rPr lang="ja-JP" sz="1200" kern="0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万円まで利子非課税</a:t>
                      </a:r>
                      <a:endParaRPr lang="ja-JP" sz="1200" kern="100" dirty="0"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59826" marR="5982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99739712"/>
                  </a:ext>
                </a:extLst>
              </a:tr>
              <a:tr h="648000"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ja-JP" sz="1400" kern="0" spc="300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財形</a:t>
                      </a:r>
                      <a:r>
                        <a:rPr lang="ja-JP" sz="1400" kern="0" spc="300" dirty="0" smtClean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住宅</a:t>
                      </a:r>
                      <a:endParaRPr lang="en-US" altLang="ja-JP" sz="1400" kern="0" spc="300" dirty="0" smtClean="0"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ja-JP" sz="1400" kern="0" spc="300" dirty="0" smtClean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貯蓄</a:t>
                      </a:r>
                      <a:endParaRPr lang="ja-JP" sz="1400" kern="100" spc="300" dirty="0"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59826" marR="5982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ja-JP" sz="1200" kern="0" dirty="0" smtClean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住宅</a:t>
                      </a:r>
                      <a:r>
                        <a:rPr lang="ja-JP" sz="1200" kern="0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の</a:t>
                      </a:r>
                      <a:r>
                        <a:rPr lang="ja-JP" sz="1200" kern="0" dirty="0" smtClean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取得</a:t>
                      </a:r>
                      <a:r>
                        <a:rPr lang="ja-JP" altLang="en-US" sz="1200" kern="0" dirty="0" smtClean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や　　</a:t>
                      </a:r>
                      <a:endParaRPr lang="en-US" altLang="ja-JP" sz="1200" kern="0" dirty="0" smtClean="0"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algn="l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ja-JP" altLang="en-US" sz="1200" kern="0" dirty="0" smtClean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リフォームの費用</a:t>
                      </a:r>
                      <a:endParaRPr lang="ja-JP" sz="1200" kern="100" dirty="0"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59826" marR="5982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en-US" altLang="ja-JP" sz="1200" kern="100" dirty="0" smtClean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Times New Roman" panose="02020603050405020304" pitchFamily="18" charset="0"/>
                        </a:rPr>
                        <a:t>55</a:t>
                      </a:r>
                      <a:r>
                        <a:rPr lang="ja-JP" altLang="en-US" sz="1200" kern="100" dirty="0" smtClean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Times New Roman" panose="02020603050405020304" pitchFamily="18" charset="0"/>
                        </a:rPr>
                        <a:t>歳未満の</a:t>
                      </a:r>
                      <a:endParaRPr lang="en-US" altLang="ja-JP" sz="1200" kern="100" dirty="0" smtClean="0"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ja-JP" altLang="en-US" sz="1200" kern="100" dirty="0" smtClean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Times New Roman" panose="02020603050405020304" pitchFamily="18" charset="0"/>
                        </a:rPr>
                        <a:t>従業員</a:t>
                      </a:r>
                      <a:endParaRPr lang="ja-JP" sz="1200" kern="100" dirty="0"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59826" marR="5982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ja-JP" sz="1200" kern="0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財形年金と合算</a:t>
                      </a:r>
                      <a:r>
                        <a:rPr lang="ja-JP" sz="1200" kern="0" dirty="0" smtClean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で</a:t>
                      </a:r>
                      <a:endParaRPr lang="en-US" altLang="ja-JP" sz="1200" kern="0" dirty="0" smtClean="0"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en-US" sz="1200" kern="0" dirty="0" smtClean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550</a:t>
                      </a:r>
                      <a:r>
                        <a:rPr lang="ja-JP" sz="1200" kern="0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万円まで利子非課税</a:t>
                      </a:r>
                      <a:endParaRPr lang="ja-JP" sz="1200" kern="100" dirty="0"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59826" marR="5982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67353808"/>
                  </a:ext>
                </a:extLst>
              </a:tr>
            </a:tbl>
          </a:graphicData>
        </a:graphic>
      </p:graphicFrame>
      <p:sp>
        <p:nvSpPr>
          <p:cNvPr id="17" name="テキスト ボックス 16"/>
          <p:cNvSpPr txBox="1"/>
          <p:nvPr/>
        </p:nvSpPr>
        <p:spPr>
          <a:xfrm>
            <a:off x="-3257550" y="972445"/>
            <a:ext cx="32575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/>
              <a:t>※</a:t>
            </a:r>
            <a:r>
              <a:rPr kumimoji="1" lang="ja-JP" altLang="en-US" dirty="0">
                <a:solidFill>
                  <a:srgbClr val="FF0000"/>
                </a:solidFill>
              </a:rPr>
              <a:t>赤字</a:t>
            </a:r>
            <a:r>
              <a:rPr kumimoji="1" lang="ja-JP" altLang="en-US" dirty="0"/>
              <a:t>部分は御社の状況に合わせて記載してください。</a:t>
            </a:r>
          </a:p>
        </p:txBody>
      </p:sp>
      <p:pic>
        <p:nvPicPr>
          <p:cNvPr id="11" name="図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01884" y="7654797"/>
            <a:ext cx="728170" cy="522826"/>
          </a:xfrm>
          <a:prstGeom prst="rect">
            <a:avLst/>
          </a:prstGeom>
        </p:spPr>
      </p:pic>
      <p:pic>
        <p:nvPicPr>
          <p:cNvPr id="15" name="図 1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2746814" y="6943110"/>
            <a:ext cx="438310" cy="687080"/>
          </a:xfrm>
          <a:prstGeom prst="rect">
            <a:avLst/>
          </a:prstGeom>
        </p:spPr>
      </p:pic>
      <p:pic>
        <p:nvPicPr>
          <p:cNvPr id="13" name="図 12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56863" y="6318720"/>
            <a:ext cx="604156" cy="639695"/>
          </a:xfrm>
          <a:prstGeom prst="rect">
            <a:avLst/>
          </a:prstGeom>
        </p:spPr>
      </p:pic>
      <p:pic>
        <p:nvPicPr>
          <p:cNvPr id="7" name="図 6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68465" y="1111544"/>
            <a:ext cx="1150650" cy="1104624"/>
          </a:xfrm>
          <a:prstGeom prst="rect">
            <a:avLst/>
          </a:prstGeom>
        </p:spPr>
      </p:pic>
      <p:pic>
        <p:nvPicPr>
          <p:cNvPr id="9" name="図 8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79127" y="2487795"/>
            <a:ext cx="786389" cy="841058"/>
          </a:xfrm>
          <a:prstGeom prst="rect">
            <a:avLst/>
          </a:prstGeom>
        </p:spPr>
      </p:pic>
      <p:sp>
        <p:nvSpPr>
          <p:cNvPr id="23" name="テキスト ボックス 22"/>
          <p:cNvSpPr txBox="1"/>
          <p:nvPr/>
        </p:nvSpPr>
        <p:spPr>
          <a:xfrm>
            <a:off x="-3269111" y="4003335"/>
            <a:ext cx="3257550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400" dirty="0"/>
              <a:t>※</a:t>
            </a:r>
            <a:r>
              <a:rPr kumimoji="1" lang="ja-JP" altLang="en-US" sz="1400" dirty="0"/>
              <a:t>財形融資は、主に以下の３種類ありますので、御社の従業員がどの融資を使えるかご確認ください。</a:t>
            </a:r>
            <a:endParaRPr kumimoji="1" lang="en-US" altLang="ja-JP" sz="1400" dirty="0"/>
          </a:p>
          <a:p>
            <a:endParaRPr kumimoji="1" lang="en-US" altLang="ja-JP" sz="1400" dirty="0"/>
          </a:p>
          <a:p>
            <a:r>
              <a:rPr kumimoji="1" lang="ja-JP" altLang="en-US" sz="1400" dirty="0"/>
              <a:t>① 事業主が</a:t>
            </a:r>
            <a:r>
              <a:rPr kumimoji="1" lang="en-US" altLang="ja-JP" sz="1400" dirty="0"/>
              <a:t>(</a:t>
            </a:r>
            <a:r>
              <a:rPr kumimoji="1" lang="ja-JP" altLang="en-US" sz="1400" dirty="0"/>
              <a:t>独</a:t>
            </a:r>
            <a:r>
              <a:rPr kumimoji="1" lang="en-US" altLang="ja-JP" sz="1400" dirty="0"/>
              <a:t>)</a:t>
            </a:r>
            <a:r>
              <a:rPr kumimoji="1" lang="ja-JP" altLang="en-US" sz="1400" dirty="0"/>
              <a:t>勤労者退職金共済機構から融資を受け、その資金を勤労者に転貸する</a:t>
            </a:r>
            <a:endParaRPr kumimoji="1" lang="en-US" altLang="ja-JP" sz="1400" dirty="0"/>
          </a:p>
          <a:p>
            <a:r>
              <a:rPr kumimoji="1" lang="en-US" altLang="ja-JP" sz="1400" dirty="0"/>
              <a:t>【</a:t>
            </a:r>
            <a:r>
              <a:rPr kumimoji="1" lang="ja-JP" altLang="en-US" sz="1400" dirty="0"/>
              <a:t>資金の流れ</a:t>
            </a:r>
            <a:r>
              <a:rPr kumimoji="1" lang="en-US" altLang="ja-JP" sz="1400" dirty="0"/>
              <a:t>】</a:t>
            </a:r>
            <a:r>
              <a:rPr kumimoji="1" lang="ja-JP" altLang="en-US" sz="1400" dirty="0"/>
              <a:t>勤労者←事業主←勤退機構</a:t>
            </a:r>
            <a:endParaRPr kumimoji="1" lang="en-US" altLang="ja-JP" sz="1400" dirty="0"/>
          </a:p>
          <a:p>
            <a:endParaRPr kumimoji="1" lang="en-US" altLang="ja-JP" sz="1400" dirty="0"/>
          </a:p>
          <a:p>
            <a:r>
              <a:rPr kumimoji="1" lang="ja-JP" altLang="en-US" sz="1400" dirty="0"/>
              <a:t>② 事業主が財形住宅金融</a:t>
            </a:r>
            <a:r>
              <a:rPr kumimoji="1" lang="en-US" altLang="ja-JP" sz="1400" dirty="0"/>
              <a:t>(</a:t>
            </a:r>
            <a:r>
              <a:rPr kumimoji="1" lang="ja-JP" altLang="en-US" sz="1400" dirty="0"/>
              <a:t>株</a:t>
            </a:r>
            <a:r>
              <a:rPr kumimoji="1" lang="en-US" altLang="ja-JP" sz="1400" dirty="0"/>
              <a:t>)</a:t>
            </a:r>
            <a:r>
              <a:rPr kumimoji="1" lang="ja-JP" altLang="en-US" sz="1400" dirty="0"/>
              <a:t>に出資している場合、勤労者が同社から融資を受ける</a:t>
            </a:r>
            <a:endParaRPr kumimoji="1" lang="en-US" altLang="ja-JP" sz="1400" dirty="0"/>
          </a:p>
          <a:p>
            <a:r>
              <a:rPr kumimoji="1" lang="en-US" altLang="ja-JP" sz="1400" dirty="0"/>
              <a:t>【</a:t>
            </a:r>
            <a:r>
              <a:rPr kumimoji="1" lang="ja-JP" altLang="en-US" sz="1400" dirty="0"/>
              <a:t>資金の流れ</a:t>
            </a:r>
            <a:r>
              <a:rPr kumimoji="1" lang="en-US" altLang="ja-JP" sz="1400" dirty="0"/>
              <a:t>】</a:t>
            </a:r>
            <a:r>
              <a:rPr kumimoji="1" lang="ja-JP" altLang="en-US" sz="1400" dirty="0"/>
              <a:t>勤労者←財住金←勤退機構</a:t>
            </a:r>
            <a:endParaRPr kumimoji="1" lang="en-US" altLang="ja-JP" sz="1400" dirty="0"/>
          </a:p>
          <a:p>
            <a:endParaRPr kumimoji="1" lang="en-US" altLang="ja-JP" sz="1400" dirty="0"/>
          </a:p>
          <a:p>
            <a:r>
              <a:rPr kumimoji="1" lang="ja-JP" altLang="en-US" sz="1400" dirty="0"/>
              <a:t>③ ①②に該当しなくても、事業主が負担軽減措置（持家取得者も対象にした年３万円相当以上の住宅手当など）を行っていれば、勤労者が</a:t>
            </a:r>
            <a:r>
              <a:rPr kumimoji="1" lang="en-US" altLang="ja-JP" sz="1400" dirty="0"/>
              <a:t>(</a:t>
            </a:r>
            <a:r>
              <a:rPr kumimoji="1" lang="ja-JP" altLang="en-US" sz="1400" dirty="0"/>
              <a:t>独</a:t>
            </a:r>
            <a:r>
              <a:rPr kumimoji="1" lang="en-US" altLang="ja-JP" sz="1400" dirty="0"/>
              <a:t>)</a:t>
            </a:r>
            <a:r>
              <a:rPr kumimoji="1" lang="ja-JP" altLang="en-US" sz="1400" dirty="0"/>
              <a:t>住宅金融支援機構（融資対象物件が沖縄県にある場合、沖縄振興開発金融公庫）から直接融資を受けられる</a:t>
            </a:r>
            <a:endParaRPr kumimoji="1" lang="en-US" altLang="ja-JP" sz="1400" dirty="0"/>
          </a:p>
          <a:p>
            <a:r>
              <a:rPr kumimoji="1" lang="en-US" altLang="ja-JP" sz="1400" dirty="0"/>
              <a:t>【</a:t>
            </a:r>
            <a:r>
              <a:rPr kumimoji="1" lang="ja-JP" altLang="en-US" sz="1400" dirty="0"/>
              <a:t>資金の流れ</a:t>
            </a:r>
            <a:r>
              <a:rPr kumimoji="1" lang="en-US" altLang="ja-JP" sz="1400" dirty="0"/>
              <a:t>】</a:t>
            </a:r>
            <a:r>
              <a:rPr kumimoji="1" lang="ja-JP" altLang="en-US" sz="1400" dirty="0"/>
              <a:t>勤労者←住宅機構等</a:t>
            </a:r>
          </a:p>
        </p:txBody>
      </p:sp>
      <p:sp>
        <p:nvSpPr>
          <p:cNvPr id="27" name="テキスト ボックス 26"/>
          <p:cNvSpPr txBox="1"/>
          <p:nvPr/>
        </p:nvSpPr>
        <p:spPr>
          <a:xfrm>
            <a:off x="189000" y="8344265"/>
            <a:ext cx="6480000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0000"/>
              </a:lnSpc>
            </a:pPr>
            <a:r>
              <a:rPr kumimoji="1" lang="en-US" altLang="ja-JP" sz="10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【</a:t>
            </a:r>
            <a:r>
              <a:rPr kumimoji="1" lang="ja-JP" altLang="en-US" sz="10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留意事項</a:t>
            </a:r>
            <a:r>
              <a:rPr kumimoji="1" lang="en-US" altLang="ja-JP" sz="10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】</a:t>
            </a:r>
            <a:br>
              <a:rPr kumimoji="1" lang="en-US" altLang="ja-JP" sz="10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</a:br>
            <a:r>
              <a:rPr kumimoji="1" lang="ja-JP" altLang="en-US" sz="10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　財形</a:t>
            </a:r>
            <a:r>
              <a:rPr kumimoji="1" lang="ja-JP" altLang="en-US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年金（住宅）は、払い出しの制限があり、目的以外で払い出しをしてしまうと非課税の恩恵を</a:t>
            </a:r>
            <a:r>
              <a:rPr kumimoji="1" lang="ja-JP" altLang="en-US" sz="10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受けられ</a:t>
            </a:r>
            <a:r>
              <a:rPr kumimoji="1" lang="en-US" altLang="ja-JP" sz="10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/>
            </a:r>
            <a:br>
              <a:rPr kumimoji="1" lang="en-US" altLang="ja-JP" sz="10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</a:br>
            <a:r>
              <a:rPr kumimoji="1" lang="ja-JP" altLang="en-US" sz="10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　なく</a:t>
            </a:r>
            <a:r>
              <a:rPr kumimoji="1" lang="ja-JP" altLang="en-US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なる可能性があります</a:t>
            </a:r>
            <a:r>
              <a:rPr kumimoji="1" lang="ja-JP" altLang="en-US" sz="10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。　</a:t>
            </a:r>
            <a:endParaRPr kumimoji="1" lang="ja-JP" altLang="en-US" sz="10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9" name="テキスト ボックス 28"/>
          <p:cNvSpPr txBox="1"/>
          <p:nvPr/>
        </p:nvSpPr>
        <p:spPr>
          <a:xfrm>
            <a:off x="189000" y="1033863"/>
            <a:ext cx="535755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0000"/>
              </a:lnSpc>
            </a:pPr>
            <a:r>
              <a:rPr kumimoji="1" lang="ja-JP" altLang="en-US" sz="14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財形</a:t>
            </a:r>
            <a:r>
              <a:rPr kumimoji="1" lang="ja-JP" altLang="en-US" sz="14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貯蓄とは？</a:t>
            </a:r>
            <a:endParaRPr kumimoji="1" lang="en-US" altLang="ja-JP" sz="14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ct val="110000"/>
              </a:lnSpc>
              <a:spcBef>
                <a:spcPts val="600"/>
              </a:spcBef>
            </a:pPr>
            <a:r>
              <a:rPr kumimoji="1"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給与やボーナスからの天引きで積み立てる貯金です</a:t>
            </a:r>
            <a:r>
              <a:rPr kumimoji="1" lang="ja-JP" altLang="en-US" sz="1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。</a:t>
            </a:r>
            <a:r>
              <a:rPr kumimoji="1" lang="en-US" altLang="ja-JP" sz="1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/>
            </a:r>
            <a:br>
              <a:rPr kumimoji="1" lang="en-US" altLang="ja-JP" sz="1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</a:br>
            <a:r>
              <a:rPr kumimoji="1" lang="ja-JP" altLang="en-US" sz="1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kumimoji="1" lang="ja-JP" altLang="en-US" sz="12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①</a:t>
            </a:r>
            <a:r>
              <a:rPr kumimoji="1" lang="ja-JP" altLang="en-US" sz="1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一般財形貯蓄</a:t>
            </a:r>
            <a:r>
              <a:rPr kumimoji="1"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、</a:t>
            </a:r>
            <a:r>
              <a:rPr kumimoji="1" lang="ja-JP" altLang="en-US" sz="1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②財形年金貯蓄</a:t>
            </a:r>
            <a:r>
              <a:rPr kumimoji="1"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、</a:t>
            </a:r>
            <a:r>
              <a:rPr kumimoji="1" lang="ja-JP" altLang="en-US" sz="1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③財形住宅貯蓄</a:t>
            </a:r>
            <a:r>
              <a:rPr kumimoji="1"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の３種類があり</a:t>
            </a:r>
            <a:r>
              <a:rPr kumimoji="1" lang="ja-JP" altLang="en-US" sz="1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、</a:t>
            </a:r>
            <a:endParaRPr kumimoji="1" lang="en-US" altLang="ja-JP" sz="1200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ct val="110000"/>
              </a:lnSpc>
            </a:pPr>
            <a:r>
              <a:rPr kumimoji="1" lang="ja-JP" altLang="en-US" sz="1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　当社</a:t>
            </a:r>
            <a:r>
              <a:rPr kumimoji="1"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では</a:t>
            </a:r>
            <a:r>
              <a:rPr kumimoji="1" lang="ja-JP" altLang="en-US" sz="12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①②③</a:t>
            </a:r>
            <a:r>
              <a:rPr kumimoji="1" lang="ja-JP" altLang="en-US" sz="1200" dirty="0" smtClean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のすべて</a:t>
            </a:r>
            <a:r>
              <a:rPr kumimoji="1"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に加入が可能</a:t>
            </a:r>
            <a:r>
              <a:rPr kumimoji="1" lang="ja-JP" altLang="en-US" sz="1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です</a:t>
            </a:r>
            <a:endParaRPr kumimoji="1" lang="en-US" altLang="ja-JP" sz="1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" name="テキスト ボックス 1"/>
          <p:cNvSpPr txBox="1"/>
          <p:nvPr/>
        </p:nvSpPr>
        <p:spPr>
          <a:xfrm>
            <a:off x="188999" y="2118689"/>
            <a:ext cx="2332936" cy="355276"/>
          </a:xfrm>
          <a:prstGeom prst="rect">
            <a:avLst/>
          </a:prstGeom>
          <a:solidFill>
            <a:srgbClr val="FFD966"/>
          </a:solidFill>
          <a:ln w="38100">
            <a:solidFill>
              <a:schemeClr val="bg1"/>
            </a:solidFill>
          </a:ln>
        </p:spPr>
        <p:txBody>
          <a:bodyPr wrap="square" tIns="72000" bIns="36000" rtlCol="0" anchor="ctr">
            <a:spAutoFit/>
          </a:bodyPr>
          <a:lstStyle/>
          <a:p>
            <a:pPr algn="ctr"/>
            <a:r>
              <a:rPr kumimoji="1" lang="ja-JP" altLang="en-US" sz="1600" b="1" spc="8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財形</a:t>
            </a:r>
            <a:r>
              <a:rPr kumimoji="1" lang="ja-JP" altLang="en-US" sz="1600" b="1" spc="80" dirty="0">
                <a:latin typeface="メイリオ" panose="020B0604030504040204" pitchFamily="50" charset="-128"/>
                <a:ea typeface="メイリオ" panose="020B0604030504040204" pitchFamily="50" charset="-128"/>
              </a:rPr>
              <a:t>貯蓄の</a:t>
            </a:r>
            <a:r>
              <a:rPr kumimoji="1" lang="ja-JP" altLang="en-US" sz="1600" b="1" spc="8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メリット</a:t>
            </a:r>
            <a:endParaRPr kumimoji="1" lang="en-US" altLang="ja-JP" sz="1600" spc="8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12" name="図 11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34661" y="3495495"/>
            <a:ext cx="688931" cy="688931"/>
          </a:xfrm>
          <a:prstGeom prst="rect">
            <a:avLst/>
          </a:prstGeom>
        </p:spPr>
      </p:pic>
      <p:sp>
        <p:nvSpPr>
          <p:cNvPr id="31" name="テキスト ボックス 30"/>
          <p:cNvSpPr txBox="1"/>
          <p:nvPr/>
        </p:nvSpPr>
        <p:spPr>
          <a:xfrm>
            <a:off x="188999" y="5616260"/>
            <a:ext cx="2332936" cy="355276"/>
          </a:xfrm>
          <a:prstGeom prst="rect">
            <a:avLst/>
          </a:prstGeom>
          <a:solidFill>
            <a:srgbClr val="FFD966"/>
          </a:solidFill>
          <a:ln w="38100">
            <a:solidFill>
              <a:schemeClr val="bg1"/>
            </a:solidFill>
          </a:ln>
        </p:spPr>
        <p:txBody>
          <a:bodyPr wrap="square" tIns="72000" bIns="36000" rtlCol="0" anchor="ctr">
            <a:spAutoFit/>
          </a:bodyPr>
          <a:lstStyle/>
          <a:p>
            <a:pPr algn="ctr"/>
            <a:r>
              <a:rPr kumimoji="1" lang="ja-JP" altLang="en-US" sz="1600" b="1" spc="16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財形</a:t>
            </a:r>
            <a:r>
              <a:rPr kumimoji="1" lang="ja-JP" altLang="en-US" sz="1600" b="1" spc="160" dirty="0">
                <a:latin typeface="メイリオ" panose="020B0604030504040204" pitchFamily="50" charset="-128"/>
                <a:ea typeface="メイリオ" panose="020B0604030504040204" pitchFamily="50" charset="-128"/>
              </a:rPr>
              <a:t>貯蓄</a:t>
            </a:r>
            <a:r>
              <a:rPr kumimoji="1" lang="ja-JP" altLang="en-US" sz="1600" b="1" spc="16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の種類</a:t>
            </a:r>
            <a:endParaRPr kumimoji="1" lang="en-US" altLang="ja-JP" sz="1600" spc="16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cxnSp>
        <p:nvCxnSpPr>
          <p:cNvPr id="10" name="直線コネクタ 9"/>
          <p:cNvCxnSpPr/>
          <p:nvPr/>
        </p:nvCxnSpPr>
        <p:spPr>
          <a:xfrm>
            <a:off x="188999" y="9029534"/>
            <a:ext cx="6480000" cy="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図 5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26736" y="4184426"/>
            <a:ext cx="1304779" cy="13047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24205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339</TotalTime>
  <Words>581</Words>
  <PresentationFormat>A4 210 x 297 mm</PresentationFormat>
  <Paragraphs>57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8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10" baseType="lpstr">
      <vt:lpstr>メイリオ</vt:lpstr>
      <vt:lpstr>游ゴシック</vt:lpstr>
      <vt:lpstr>游ゴシック Light</vt:lpstr>
      <vt:lpstr>Arial</vt:lpstr>
      <vt:lpstr>Calibri</vt:lpstr>
      <vt:lpstr>Calibri Light</vt:lpstr>
      <vt:lpstr>Times New Roman</vt:lpstr>
      <vt:lpstr>Wingdings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Printed>2021-09-27T02:00:29Z</cp:lastPrinted>
  <dcterms:created xsi:type="dcterms:W3CDTF">2021-08-13T08:08:58Z</dcterms:created>
  <dcterms:modified xsi:type="dcterms:W3CDTF">2021-09-27T02:01:39Z</dcterms:modified>
</cp:coreProperties>
</file>