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924" r:id="rId1"/>
  </p:sldMasterIdLst>
  <p:notesMasterIdLst>
    <p:notesMasterId r:id="rId13"/>
  </p:notesMasterIdLst>
  <p:handoutMasterIdLst>
    <p:handoutMasterId r:id="rId14"/>
  </p:handoutMasterIdLst>
  <p:sldIdLst>
    <p:sldId id="274" r:id="rId2"/>
    <p:sldId id="256" r:id="rId3"/>
    <p:sldId id="257" r:id="rId4"/>
    <p:sldId id="259" r:id="rId5"/>
    <p:sldId id="268" r:id="rId6"/>
    <p:sldId id="277" r:id="rId7"/>
    <p:sldId id="276" r:id="rId8"/>
    <p:sldId id="271" r:id="rId9"/>
    <p:sldId id="273" r:id="rId10"/>
    <p:sldId id="278" r:id="rId11"/>
    <p:sldId id="270" r:id="rId1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CCFF"/>
    <a:srgbClr val="C5D8FF"/>
    <a:srgbClr val="003399"/>
    <a:srgbClr val="FFC5F0"/>
    <a:srgbClr val="FFC5DC"/>
    <a:srgbClr val="FF0066"/>
    <a:srgbClr val="AFFFD3"/>
    <a:srgbClr val="3FFF96"/>
    <a:srgbClr val="18B08F"/>
    <a:srgbClr val="DBEA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B39303-5708-460E-AA16-E0BBF07C005C}" v="128" dt="2024-02-20T07:04:52.246"/>
    <p1510:client id="{5A6A9820-A540-4FF0-88D7-DC02A943856A}" v="17" dt="2024-02-19T23:48:29.623"/>
    <p1510:client id="{BAF72020-7730-4C6F-9EF6-BE04CFF4C175}" v="20" dt="2024-02-20T07:31:29.481"/>
    <p1510:client id="{F05A1A4B-3CC7-4E81-90C9-340062B2DC0D}" v="20" dt="2024-02-20T04:09:57.97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87" d="100"/>
          <a:sy n="87" d="100"/>
        </p:scale>
        <p:origin x="120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2024/2/20</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2024/2/20</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072944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a:t>マスター タイトルの書式設定</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Date Placeholder 2"/>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39030855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53753516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944350343"/>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01999693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195350194"/>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ja-JP" altLang="en-US"/>
              <a:t>マスター タイトルの書式設定</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284197163"/>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559925427"/>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42465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881879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2024/2/20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138201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0977291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2024/2/20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05087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2024/2/20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909096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2024/2/20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53072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70771071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ja-JP" altLang="en-US"/>
              <a:t>マスター タイトルの書式設定</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ADA421-503D-4ABD-ACB4-7742AB4FEAA6}" type="datetime1">
              <a:rPr kumimoji="1" lang="ja-JP" altLang="en-US" smtClean="0"/>
              <a:t>2024/2/20</a:t>
            </a:fld>
            <a:endParaRPr kumimoji="1" lang="ja-JP" altLang="en-US"/>
          </a:p>
        </p:txBody>
      </p:sp>
      <p:sp>
        <p:nvSpPr>
          <p:cNvPr id="6" name="Footer Placeholder 5"/>
          <p:cNvSpPr>
            <a:spLocks noGrp="1"/>
          </p:cNvSpPr>
          <p:nvPr>
            <p:ph type="ftr" sz="quarter" idx="11"/>
          </p:nvPr>
        </p:nvSpPr>
        <p:spPr>
          <a:xfrm>
            <a:off x="533400" y="6172200"/>
            <a:ext cx="5811724" cy="365125"/>
          </a:xfrm>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353944846"/>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17">
              <a:srgbClr val="D3F9F2">
                <a:alpha val="40000"/>
              </a:srgbClr>
            </a:gs>
            <a:gs pos="77000">
              <a:schemeClr val="accent3">
                <a:lumMod val="60000"/>
                <a:lumOff val="40000"/>
              </a:schemeClr>
            </a:gs>
            <a:gs pos="100000">
              <a:srgbClr val="18B08F"/>
            </a:gs>
          </a:gsLst>
          <a:lin ang="612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6ADA421-503D-4ABD-ACB4-7742AB4FEAA6}" type="datetime1">
              <a:rPr kumimoji="1" lang="ja-JP" altLang="en-US" smtClean="0"/>
              <a:t>2024/2/20</a:t>
            </a:fld>
            <a:endParaRPr kumimoji="1" lang="ja-JP" alt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63922473"/>
      </p:ext>
    </p:extLst>
  </p:cSld>
  <p:clrMap bg1="dk1" tx1="lt1" bg2="dk2" tx2="lt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 id="2147483936" r:id="rId12"/>
    <p:sldLayoutId id="2147483937" r:id="rId13"/>
    <p:sldLayoutId id="2147483938" r:id="rId14"/>
    <p:sldLayoutId id="2147483939" r:id="rId15"/>
    <p:sldLayoutId id="2147483940" r:id="rId16"/>
    <p:sldLayoutId id="2147483941" r:id="rId17"/>
  </p:sldLayoutIdLst>
  <p:hf hdr="0" ftr="0" dt="0"/>
  <p:txStyles>
    <p:titleStyle>
      <a:lvl1pPr algn="l" defTabSz="457200" rtl="0" eaLnBrk="1" latinLnBrk="0" hangingPunct="1">
        <a:spcBef>
          <a:spcPct val="0"/>
        </a:spcBef>
        <a:buNone/>
        <a:defRPr kumimoji="1" sz="3200" kern="1200" cap="all">
          <a:ln w="3175" cmpd="sng">
            <a:noFill/>
          </a:ln>
          <a:solidFill>
            <a:schemeClr val="tx1"/>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115616" y="1772816"/>
            <a:ext cx="6768752" cy="3231654"/>
          </a:xfrm>
          <a:prstGeom prst="rect">
            <a:avLst/>
          </a:prstGeom>
          <a:noFill/>
        </p:spPr>
        <p:txBody>
          <a:bodyPr wrap="square" rtlCol="0">
            <a:spAutoFit/>
          </a:bodyPr>
          <a:lstStyle/>
          <a:p>
            <a:pPr algn="just"/>
            <a:r>
              <a:rPr kumimoji="1" lang="ja-JP" altLang="en-US" sz="2800" b="1" dirty="0">
                <a:solidFill>
                  <a:srgbClr val="002060"/>
                </a:solidFill>
              </a:rPr>
              <a:t>募集要項－別紙４（事業構想概要）</a:t>
            </a:r>
          </a:p>
          <a:p>
            <a:pPr marL="342900" indent="-342900" algn="just">
              <a:buClr>
                <a:srgbClr val="FF0000"/>
              </a:buClr>
              <a:buFont typeface="游ゴシック" panose="020B0400000000000000" pitchFamily="50" charset="-128"/>
              <a:buChar char="※"/>
            </a:pPr>
            <a:r>
              <a:rPr kumimoji="1" lang="ja-JP" altLang="en-US" sz="2000" b="1" dirty="0">
                <a:solidFill>
                  <a:srgbClr val="FF0000"/>
                </a:solidFill>
              </a:rPr>
              <a:t>　</a:t>
            </a:r>
            <a:r>
              <a:rPr kumimoji="1" lang="ja-JP" altLang="en-US" sz="2000" b="1" dirty="0">
                <a:solidFill>
                  <a:srgbClr val="002060"/>
                </a:solidFill>
              </a:rPr>
              <a:t>この資料は、</a:t>
            </a:r>
            <a:r>
              <a:rPr kumimoji="1" lang="ja-JP" altLang="en-US" sz="2000" b="1" dirty="0">
                <a:solidFill>
                  <a:srgbClr val="FF0000"/>
                </a:solidFill>
              </a:rPr>
              <a:t>必要な記載事項を示すために便宜的にお示しするもの</a:t>
            </a:r>
            <a:r>
              <a:rPr kumimoji="1" lang="ja-JP" altLang="en-US" sz="2000" b="1" dirty="0">
                <a:solidFill>
                  <a:srgbClr val="002060"/>
                </a:solidFill>
              </a:rPr>
              <a:t>です。</a:t>
            </a:r>
            <a:r>
              <a:rPr kumimoji="1" lang="ja-JP" altLang="en-US" sz="2000" b="1" dirty="0">
                <a:solidFill>
                  <a:srgbClr val="FF0000"/>
                </a:solidFill>
              </a:rPr>
              <a:t>各協議会のプレゼンテーション資料については、</a:t>
            </a:r>
            <a:r>
              <a:rPr kumimoji="1" lang="ja-JP" altLang="en-US" sz="2000" b="1" dirty="0">
                <a:solidFill>
                  <a:srgbClr val="002060"/>
                </a:solidFill>
              </a:rPr>
              <a:t>仕様書等の内容を受けて企画した事業構想提案書の内容について説明できていればよく、</a:t>
            </a:r>
            <a:r>
              <a:rPr kumimoji="1" lang="ja-JP" altLang="en-US" sz="2400" b="1" u="sng" dirty="0">
                <a:solidFill>
                  <a:srgbClr val="FF0000"/>
                </a:solidFill>
              </a:rPr>
              <a:t>様式は自由</a:t>
            </a:r>
            <a:r>
              <a:rPr kumimoji="1" lang="ja-JP" altLang="en-US" sz="2000" b="1" dirty="0">
                <a:solidFill>
                  <a:srgbClr val="002060"/>
                </a:solidFill>
              </a:rPr>
              <a:t>です。</a:t>
            </a:r>
            <a:endParaRPr kumimoji="1" lang="en-US" altLang="ja-JP" sz="2000" b="1" dirty="0">
              <a:solidFill>
                <a:srgbClr val="002060"/>
              </a:solidFill>
            </a:endParaRPr>
          </a:p>
          <a:p>
            <a:pPr marL="342900" indent="-342900" algn="just">
              <a:buClr>
                <a:schemeClr val="bg1"/>
              </a:buClr>
              <a:buFont typeface="游ゴシック" panose="020B0400000000000000" pitchFamily="50" charset="-128"/>
              <a:buChar char="※"/>
            </a:pPr>
            <a:r>
              <a:rPr kumimoji="1" lang="ja-JP" altLang="en-US" sz="2000" b="1" dirty="0">
                <a:solidFill>
                  <a:srgbClr val="FF0000"/>
                </a:solidFill>
              </a:rPr>
              <a:t>　</a:t>
            </a:r>
            <a:r>
              <a:rPr kumimoji="1" lang="ja-JP" altLang="en-US" sz="2400" b="1" u="sng" dirty="0">
                <a:solidFill>
                  <a:srgbClr val="FF0000"/>
                </a:solidFill>
              </a:rPr>
              <a:t>各協議会において創意工夫いただき、独自性あるプレゼンテーションが実施されることを期待</a:t>
            </a:r>
            <a:r>
              <a:rPr kumimoji="1" lang="ja-JP" altLang="en-US" sz="2000" b="1" dirty="0">
                <a:solidFill>
                  <a:srgbClr val="002060"/>
                </a:solidFill>
              </a:rPr>
              <a:t>しています。</a:t>
            </a:r>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協議会組織等の体制整備（２）</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モデル事業の実施にあたり各関係機関が参画する趣旨、各関係機関が実施する取組及び果たす役割について、具体的に記載してください。</a:t>
            </a:r>
            <a:endParaRPr lang="en-US" altLang="ja-JP" dirty="0"/>
          </a:p>
          <a:p>
            <a:endParaRPr lang="en-US" altLang="ja-JP" dirty="0"/>
          </a:p>
          <a:p>
            <a:r>
              <a:rPr lang="ja-JP" altLang="en-US" dirty="0"/>
              <a:t>各構成員が上記の役割を通じて具体的にどのような連携を行うのかを記載してください。</a:t>
            </a:r>
            <a:endParaRPr lang="en-US" altLang="ja-JP" dirty="0"/>
          </a:p>
          <a:p>
            <a:endParaRPr lang="en-US" altLang="ja-JP" dirty="0"/>
          </a:p>
          <a:p>
            <a:r>
              <a:rPr lang="ja-JP" altLang="en-US" dirty="0"/>
              <a:t>都道府県内の関係部局の協力・連絡体制及び各部局が果たす主な役割等について具体的に記載してください。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177334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a:solidFill>
                  <a:srgbClr val="003399"/>
                </a:solidFill>
              </a:rPr>
              <a:t>８　</a:t>
            </a:r>
            <a:r>
              <a:rPr lang="ja-JP" altLang="en-US" sz="3200" dirty="0">
                <a:solidFill>
                  <a:srgbClr val="003399"/>
                </a:solidFill>
              </a:rPr>
              <a:t>事業構想（案）作成者等のコメント</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nchor="t" anchorCtr="0"/>
          <a:lstStyle/>
          <a:p>
            <a:r>
              <a:rPr lang="ja-JP" altLang="en-US" dirty="0"/>
              <a:t>事業構想の企画立案や事業を実践していく上で、活動の中心となる方や組織の、本事業に対する意気込み等を記載してください。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rgbClr val="002060"/>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地域を象徴する写真（任意）</a:t>
            </a: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solidFill>
                  <a:srgbClr val="002060"/>
                </a:solidFill>
                <a:latin typeface="+mn-ea"/>
              </a:rPr>
              <a:t>実施地域：○○県</a:t>
            </a:r>
            <a:endParaRPr lang="en-US" altLang="ja-JP" sz="1400" dirty="0">
              <a:solidFill>
                <a:srgbClr val="002060"/>
              </a:solidFill>
              <a:latin typeface="+mn-ea"/>
            </a:endParaRPr>
          </a:p>
          <a:p>
            <a:pPr algn="l">
              <a:lnSpc>
                <a:spcPct val="120000"/>
              </a:lnSpc>
            </a:pPr>
            <a:r>
              <a:rPr lang="ja-JP" altLang="en-US" sz="1400" dirty="0">
                <a:solidFill>
                  <a:srgbClr val="002060"/>
                </a:solidFill>
                <a:latin typeface="+mn-ea"/>
              </a:rPr>
              <a:t>実施主体：○○協議会　</a:t>
            </a:r>
            <a:endParaRPr lang="en-US" altLang="ja-JP" sz="1400" dirty="0">
              <a:solidFill>
                <a:srgbClr val="002060"/>
              </a:solidFill>
              <a:latin typeface="+mn-ea"/>
            </a:endParaRPr>
          </a:p>
          <a:p>
            <a:pPr algn="l">
              <a:lnSpc>
                <a:spcPct val="120000"/>
              </a:lnSpc>
            </a:pPr>
            <a:r>
              <a:rPr lang="ja-JP" altLang="en-US" sz="1400" dirty="0">
                <a:solidFill>
                  <a:srgbClr val="002060"/>
                </a:solidFill>
                <a:latin typeface="+mn-ea"/>
              </a:rPr>
              <a:t>構成員一覧</a:t>
            </a:r>
            <a:endParaRPr lang="en-US" altLang="ja-JP" sz="1400" dirty="0">
              <a:solidFill>
                <a:srgbClr val="002060"/>
              </a:solidFill>
              <a:latin typeface="+mn-ea"/>
            </a:endParaRPr>
          </a:p>
          <a:p>
            <a:pPr marL="358775" indent="-358775" algn="l"/>
            <a:r>
              <a:rPr lang="ja-JP" altLang="en-US" sz="1400" dirty="0">
                <a:solidFill>
                  <a:srgbClr val="002060"/>
                </a:solidFill>
                <a:latin typeface="+mn-ea"/>
              </a:rPr>
              <a:t>　：○○</a:t>
            </a:r>
            <a:r>
              <a:rPr lang="ja-JP" altLang="ja-JP" sz="1400" dirty="0">
                <a:solidFill>
                  <a:srgbClr val="002060"/>
                </a:solidFill>
                <a:latin typeface="+mn-ea"/>
              </a:rPr>
              <a:t>市、</a:t>
            </a:r>
            <a:r>
              <a:rPr lang="ja-JP" altLang="en-US" sz="1400" dirty="0">
                <a:solidFill>
                  <a:srgbClr val="002060"/>
                </a:solidFill>
                <a:latin typeface="+mn-ea"/>
              </a:rPr>
              <a:t>協同労働ネットワーク○○、○○労働者協同組合、○○商工会議所</a:t>
            </a:r>
            <a:r>
              <a:rPr lang="ja-JP" altLang="ja-JP" sz="1400" dirty="0">
                <a:solidFill>
                  <a:srgbClr val="002060"/>
                </a:solidFill>
                <a:latin typeface="+mn-ea"/>
              </a:rPr>
              <a:t>、</a:t>
            </a:r>
            <a:r>
              <a:rPr lang="ja-JP" altLang="en-US" sz="1400" dirty="0">
                <a:solidFill>
                  <a:srgbClr val="002060"/>
                </a:solidFill>
                <a:latin typeface="+mn-ea"/>
              </a:rPr>
              <a:t>○○社会福祉協議会、○○労働金庫、○○</a:t>
            </a:r>
            <a:endParaRPr lang="en-US" altLang="ja-JP" sz="1400" dirty="0">
              <a:solidFill>
                <a:srgbClr val="002060"/>
              </a:solidFill>
              <a:latin typeface="+mn-ea"/>
            </a:endParaRPr>
          </a:p>
          <a:p>
            <a:pPr marL="358775" indent="-358775" algn="l"/>
            <a:endParaRPr lang="ja-JP" altLang="ja-JP" sz="1400" dirty="0">
              <a:solidFill>
                <a:srgbClr val="002060"/>
              </a:solidFill>
              <a:latin typeface="+mn-ea"/>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nchor="t" anchorCtr="0"/>
          <a:lstStyle/>
          <a:p>
            <a:r>
              <a:rPr lang="ja-JP" altLang="en-US" dirty="0"/>
              <a:t>仕様書に記載したモデル事業の趣旨や成果目標などに鑑み、モデル事業で実施しようとする事業の趣旨・目的を簡潔に記載するととともに、３年度間にわたる実施スケジュールを示してください。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74158"/>
            <a:ext cx="6347713" cy="1152128"/>
          </a:xfrm>
        </p:spPr>
        <p:txBody>
          <a:bodyPr>
            <a:normAutofit/>
          </a:bodyPr>
          <a:lstStyle/>
          <a:p>
            <a:r>
              <a:rPr lang="ja-JP" altLang="en-US" dirty="0">
                <a:solidFill>
                  <a:srgbClr val="003399"/>
                </a:solidFill>
                <a:latin typeface="+mj-ea"/>
              </a:rPr>
              <a:t>２　事業実施地域に関する事項</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095842"/>
            <a:ext cx="8210873" cy="5285486"/>
          </a:xfrm>
          <a:solidFill>
            <a:srgbClr val="FFFFCC"/>
          </a:solidFill>
        </p:spPr>
        <p:txBody>
          <a:bodyPr anchor="t" anchorCtr="0">
            <a:normAutofit/>
          </a:bodyPr>
          <a:lstStyle/>
          <a:p>
            <a:r>
              <a:rPr lang="ja-JP" altLang="en-US" dirty="0"/>
              <a:t>事業を実施する地域内の実情や課題、ニーズ（高齢化率、人口減少率、地域課題の担い手の不足等）について記載してください。</a:t>
            </a:r>
            <a:endParaRPr lang="en-US" altLang="ja-JP" dirty="0"/>
          </a:p>
          <a:p>
            <a:endParaRPr lang="en-US" altLang="ja-JP" dirty="0"/>
          </a:p>
          <a:p>
            <a:endParaRPr lang="en-US" altLang="ja-JP" dirty="0"/>
          </a:p>
          <a:p>
            <a:endParaRPr lang="en-US" altLang="ja-JP" dirty="0"/>
          </a:p>
          <a:p>
            <a:r>
              <a:rPr lang="ja-JP" altLang="en-US" dirty="0"/>
              <a:t>課題解決に活用しうる地域資源（地縁組織、企業、協同労働ネットワーク、協同組合ネットワーク等）について記載してください。</a:t>
            </a:r>
          </a:p>
          <a:p>
            <a:endParaRPr lang="en-US" altLang="ja-JP" dirty="0"/>
          </a:p>
          <a:p>
            <a:endParaRPr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
        <p:nvSpPr>
          <p:cNvPr id="5" name="コンテンツ プレースホルダー 3"/>
          <p:cNvSpPr txBox="1">
            <a:spLocks/>
          </p:cNvSpPr>
          <p:nvPr/>
        </p:nvSpPr>
        <p:spPr>
          <a:xfrm>
            <a:off x="609599" y="1700808"/>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事業年度ごとの質的目標</a:t>
            </a:r>
            <a:endParaRPr kumimoji="1" lang="ja-JP" altLang="en-US" dirty="0">
              <a:solidFill>
                <a:srgbClr val="003399"/>
              </a:solidFill>
            </a:endParaRP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solidFill>
                  <a:srgbClr val="002060"/>
                </a:solidFill>
              </a:rPr>
              <a:t>事業年度毎の質的目標を記載してください。</a:t>
            </a: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４　支援メニューの内容</a:t>
            </a:r>
            <a:endParaRPr kumimoji="1" lang="ja-JP" altLang="en-US" dirty="0">
              <a:solidFill>
                <a:srgbClr val="003399"/>
              </a:solidFill>
            </a:endParaRP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solidFill>
                  <a:srgbClr val="002060"/>
                </a:solidFill>
              </a:rPr>
              <a:t>モデル事業にて実施しようとする支援メニューの内容を記載してください。</a:t>
            </a:r>
          </a:p>
        </p:txBody>
      </p:sp>
    </p:spTree>
    <p:extLst>
      <p:ext uri="{BB962C8B-B14F-4D97-AF65-F5344CB8AC3E}">
        <p14:creationId xmlns:p14="http://schemas.microsoft.com/office/powerpoint/2010/main" val="3459554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7634" y="340928"/>
            <a:ext cx="7704856" cy="576064"/>
          </a:xfrm>
        </p:spPr>
        <p:txBody>
          <a:bodyPr>
            <a:normAutofit fontScale="90000"/>
          </a:bodyPr>
          <a:lstStyle/>
          <a:p>
            <a:r>
              <a:rPr lang="ja-JP" altLang="en-US" dirty="0">
                <a:solidFill>
                  <a:srgbClr val="003399"/>
                </a:solidFill>
              </a:rPr>
              <a:t>５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2932597137"/>
              </p:ext>
            </p:extLst>
          </p:nvPr>
        </p:nvGraphicFramePr>
        <p:xfrm>
          <a:off x="661055" y="980728"/>
          <a:ext cx="7461850" cy="3168000"/>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52296">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1">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1">
                  <a:txBody>
                    <a:bodyPr/>
                    <a:lstStyle/>
                    <a:p>
                      <a:pPr marL="0" marR="0" lvl="0" indent="0" algn="ctr" defTabSz="4572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chemeClr val="tx1"/>
                          </a:solidFill>
                          <a:effectLst/>
                          <a:latin typeface="メイリオ" panose="020B0604030504040204" pitchFamily="50" charset="-128"/>
                          <a:ea typeface="+mn-ea"/>
                        </a:rPr>
                        <a:t>アウトプット</a:t>
                      </a: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pPr algn="ctr" rtl="0" fontAlgn="ct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74692554"/>
                  </a:ext>
                </a:extLst>
              </a:tr>
              <a:tr h="208412">
                <a:tc vMerge="1">
                  <a:txBody>
                    <a:bodyPr/>
                    <a:lstStyle/>
                    <a:p>
                      <a:endParaRPr kumimoji="1" lang="ja-JP" altLang="en-US"/>
                    </a:p>
                  </a:txBody>
                  <a:tcPr/>
                </a:tc>
                <a:tc vMerge="1">
                  <a:txBody>
                    <a:bodyPr/>
                    <a:lstStyle/>
                    <a:p>
                      <a:endParaRPr kumimoji="1" lang="ja-JP" altLang="en-US"/>
                    </a:p>
                  </a:txBody>
                  <a:tcPr/>
                </a:tc>
                <a:tc gridSpan="3">
                  <a:txBody>
                    <a:bodyPr/>
                    <a:lstStyle/>
                    <a:p>
                      <a:pPr algn="ctr" fontAlgn="ctr"/>
                      <a:r>
                        <a:rPr lang="en-US" altLang="ja-JP" sz="800" b="0" i="0" u="none" strike="noStrike" dirty="0">
                          <a:solidFill>
                            <a:srgbClr val="000000"/>
                          </a:solidFill>
                          <a:effectLst/>
                          <a:latin typeface="Arial" panose="020B0604020202020204" pitchFamily="34" charset="0"/>
                          <a:ea typeface="游ゴシック" panose="020B0400000000000000" pitchFamily="50" charset="-128"/>
                        </a:rPr>
                        <a:t>R6</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a:t>
                      </a:r>
                      <a:r>
                        <a:rPr lang="en-US" altLang="ja-JP" sz="800" b="0" i="0" u="none" strike="noStrike" dirty="0">
                          <a:solidFill>
                            <a:srgbClr val="000000"/>
                          </a:solidFill>
                          <a:effectLst/>
                          <a:latin typeface="Arial" panose="020B0604020202020204" pitchFamily="34" charset="0"/>
                          <a:ea typeface="游ゴシック" panose="020B0400000000000000" pitchFamily="50" charset="-128"/>
                        </a:rPr>
                        <a:t>7</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a:t>
                      </a:r>
                      <a:r>
                        <a:rPr lang="en-US" altLang="ja-JP" sz="800" b="0" i="0" u="none" strike="noStrike" dirty="0">
                          <a:solidFill>
                            <a:srgbClr val="000000"/>
                          </a:solidFill>
                          <a:effectLst/>
                          <a:latin typeface="Arial" panose="020B0604020202020204" pitchFamily="34" charset="0"/>
                          <a:ea typeface="游ゴシック" panose="020B0400000000000000" pitchFamily="50" charset="-128"/>
                        </a:rPr>
                        <a:t>8</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vMerge="1">
                  <a:txBody>
                    <a:bodyPr/>
                    <a:lstStyle/>
                    <a:p>
                      <a:endParaRPr kumimoji="1" lang="ja-JP" altLang="en-US"/>
                    </a:p>
                  </a:txBody>
                  <a:tcPr/>
                </a:tc>
                <a:tc gridSpan="3">
                  <a:txBody>
                    <a:bodyPr/>
                    <a:lstStyle/>
                    <a:p>
                      <a:pPr algn="ctr" fontAlgn="ctr"/>
                      <a:r>
                        <a:rPr lang="en-US" altLang="ja-JP" sz="800" b="0" i="0" u="none" strike="noStrike" dirty="0">
                          <a:solidFill>
                            <a:srgbClr val="000000"/>
                          </a:solidFill>
                          <a:effectLst/>
                          <a:latin typeface="Arial" panose="020B0604020202020204" pitchFamily="34" charset="0"/>
                          <a:ea typeface="游ゴシック" panose="020B0400000000000000" pitchFamily="50" charset="-128"/>
                        </a:rPr>
                        <a:t>R6</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a:t>
                      </a:r>
                      <a:r>
                        <a:rPr lang="en-US" altLang="ja-JP" sz="800" b="0" i="0" u="none" strike="noStrike" dirty="0">
                          <a:solidFill>
                            <a:srgbClr val="000000"/>
                          </a:solidFill>
                          <a:effectLst/>
                          <a:latin typeface="Arial" panose="020B0604020202020204" pitchFamily="34" charset="0"/>
                          <a:ea typeface="游ゴシック" panose="020B0400000000000000" pitchFamily="50" charset="-128"/>
                        </a:rPr>
                        <a:t>7</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a:t>
                      </a:r>
                      <a:r>
                        <a:rPr lang="en-US" altLang="ja-JP" sz="800" b="0" i="0" u="none" strike="noStrike" dirty="0">
                          <a:solidFill>
                            <a:srgbClr val="000000"/>
                          </a:solidFill>
                          <a:effectLst/>
                          <a:latin typeface="Arial" panose="020B0604020202020204" pitchFamily="34" charset="0"/>
                          <a:ea typeface="游ゴシック" panose="020B0400000000000000" pitchFamily="50" charset="-128"/>
                        </a:rPr>
                        <a:t>8</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pPr algn="ctr" fontAlgn="ct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988662348"/>
                  </a:ext>
                </a:extLst>
              </a:tr>
              <a:tr h="252296">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18332">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相談窓口の設置</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相談者数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818332">
                <a:tc>
                  <a:txBody>
                    <a:bodyPr/>
                    <a:lstStyle/>
                    <a:p>
                      <a:pPr algn="l" rtl="0" fontAlgn="ctr"/>
                      <a:r>
                        <a:rPr lang="ja-JP" altLang="en-US" sz="800" b="1" i="0" u="none" strike="noStrike" dirty="0">
                          <a:solidFill>
                            <a:srgbClr val="FFFFFF"/>
                          </a:solidFill>
                          <a:effectLst/>
                          <a:latin typeface="メイリオ" panose="020B0604030504040204" pitchFamily="50" charset="-128"/>
                          <a:ea typeface="+mn-ea"/>
                        </a:rPr>
                        <a:t>労働者協同組合講習会（ワークショップ）</a:t>
                      </a: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marL="0" marR="0" lvl="0" indent="0" algn="l" defTabSz="4572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solidFill>
                          <a:effectLst/>
                          <a:latin typeface="メイリオ" panose="020B0604030504040204" pitchFamily="50" charset="-128"/>
                          <a:ea typeface="+mn-ea"/>
                        </a:rPr>
                        <a:t>満足度</a:t>
                      </a:r>
                      <a:endParaRPr lang="ja-JP" altLang="en-US" sz="800" b="0"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818332">
                <a:tc>
                  <a:txBody>
                    <a:bodyPr/>
                    <a:lstStyle/>
                    <a:p>
                      <a:pPr algn="l" rtl="0" fontAlgn="ctr"/>
                      <a:r>
                        <a:rPr lang="ja-JP" altLang="en-US" sz="800" b="1" i="0" u="none" strike="noStrike" dirty="0">
                          <a:solidFill>
                            <a:srgbClr val="FFFFFF"/>
                          </a:solidFill>
                          <a:effectLst/>
                          <a:latin typeface="メイリオ" panose="020B0604030504040204" pitchFamily="50" charset="-128"/>
                          <a:ea typeface="+mn-ea"/>
                        </a:rPr>
                        <a:t>労務管理に関する講習会（働き方改善等）</a:t>
                      </a:r>
                      <a:endParaRPr lang="en-US" altLang="ja-JP" sz="800" b="1" i="0" u="none" strike="noStrike" dirty="0">
                        <a:solidFill>
                          <a:srgbClr val="FFFFFF"/>
                        </a:solidFill>
                        <a:effectLst/>
                        <a:latin typeface="メイリオ" panose="020B0604030504040204" pitchFamily="50" charset="-128"/>
                        <a:ea typeface="+mn-ea"/>
                      </a:endParaRPr>
                    </a:p>
                    <a:p>
                      <a:pPr algn="l"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参加後に組合員となった人数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bl>
          </a:graphicData>
        </a:graphic>
      </p:graphicFrame>
      <p:sp>
        <p:nvSpPr>
          <p:cNvPr id="6" name="タイトル 1"/>
          <p:cNvSpPr txBox="1">
            <a:spLocks/>
          </p:cNvSpPr>
          <p:nvPr/>
        </p:nvSpPr>
        <p:spPr>
          <a:xfrm>
            <a:off x="537634" y="4437112"/>
            <a:ext cx="7990482" cy="2055763"/>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chemeClr val="bg2">
                    <a:lumMod val="50000"/>
                  </a:schemeClr>
                </a:solidFill>
                <a:latin typeface="+mj-ea"/>
              </a:rPr>
              <a:t>　アウトカム指標については、年度ごとに提出を求める事業アンケート報告に基づき、モデル事業の事業利用者に対してアンケート調査を実施し、「役に立った」評価を受ける割合を設定し、目標値については以下のとおりとすることを必須とします。</a:t>
            </a:r>
          </a:p>
          <a:p>
            <a:r>
              <a:rPr lang="ja-JP" altLang="en-US" sz="1100" dirty="0">
                <a:solidFill>
                  <a:schemeClr val="bg2">
                    <a:lumMod val="50000"/>
                  </a:schemeClr>
                </a:solidFill>
                <a:latin typeface="+mj-ea"/>
              </a:rPr>
              <a:t>　　目標値　令和６年度：</a:t>
            </a:r>
            <a:r>
              <a:rPr lang="en-US" altLang="ja-JP" sz="1100" dirty="0">
                <a:solidFill>
                  <a:schemeClr val="bg2">
                    <a:lumMod val="50000"/>
                  </a:schemeClr>
                </a:solidFill>
                <a:latin typeface="+mj-ea"/>
              </a:rPr>
              <a:t>80</a:t>
            </a:r>
            <a:r>
              <a:rPr lang="ja-JP" altLang="en-US" sz="1100" dirty="0">
                <a:solidFill>
                  <a:schemeClr val="bg2">
                    <a:lumMod val="50000"/>
                  </a:schemeClr>
                </a:solidFill>
                <a:latin typeface="+mj-ea"/>
              </a:rPr>
              <a:t>％、令和７年度：</a:t>
            </a:r>
            <a:r>
              <a:rPr lang="en-US" altLang="ja-JP" sz="1100" dirty="0">
                <a:solidFill>
                  <a:schemeClr val="bg2">
                    <a:lumMod val="50000"/>
                  </a:schemeClr>
                </a:solidFill>
                <a:latin typeface="+mj-ea"/>
              </a:rPr>
              <a:t>85</a:t>
            </a:r>
            <a:r>
              <a:rPr lang="ja-JP" altLang="en-US" sz="1100" dirty="0">
                <a:solidFill>
                  <a:schemeClr val="bg2">
                    <a:lumMod val="50000"/>
                  </a:schemeClr>
                </a:solidFill>
                <a:latin typeface="+mj-ea"/>
              </a:rPr>
              <a:t>％、令和８年度：</a:t>
            </a:r>
            <a:r>
              <a:rPr lang="en-US" altLang="ja-JP" sz="1100" dirty="0">
                <a:solidFill>
                  <a:schemeClr val="bg2">
                    <a:lumMod val="50000"/>
                  </a:schemeClr>
                </a:solidFill>
                <a:latin typeface="+mj-ea"/>
              </a:rPr>
              <a:t>90</a:t>
            </a:r>
            <a:r>
              <a:rPr lang="ja-JP" altLang="en-US" sz="1100" dirty="0">
                <a:solidFill>
                  <a:schemeClr val="bg2">
                    <a:lumMod val="50000"/>
                  </a:schemeClr>
                </a:solidFill>
                <a:latin typeface="+mj-ea"/>
              </a:rPr>
              <a:t>％</a:t>
            </a:r>
            <a:endParaRPr lang="en-US" altLang="ja-JP" sz="1100" dirty="0">
              <a:solidFill>
                <a:schemeClr val="bg2">
                  <a:lumMod val="50000"/>
                </a:schemeClr>
              </a:solidFill>
              <a:latin typeface="+mj-ea"/>
            </a:endParaRPr>
          </a:p>
          <a:p>
            <a:r>
              <a:rPr lang="en-US" altLang="ja-JP" sz="1100" dirty="0">
                <a:solidFill>
                  <a:schemeClr val="bg2">
                    <a:lumMod val="50000"/>
                  </a:schemeClr>
                </a:solidFill>
                <a:latin typeface="+mj-ea"/>
              </a:rPr>
              <a:t>※</a:t>
            </a:r>
            <a:r>
              <a:rPr lang="ja-JP" altLang="en-US" sz="1100" dirty="0">
                <a:solidFill>
                  <a:schemeClr val="bg2">
                    <a:lumMod val="50000"/>
                  </a:schemeClr>
                </a:solidFill>
                <a:latin typeface="+mj-ea"/>
              </a:rPr>
              <a:t>　上記に加えて、以下３項目のうち１項目以上をアウトカム指標として設定してください。　</a:t>
            </a:r>
          </a:p>
          <a:p>
            <a:r>
              <a:rPr lang="ja-JP" altLang="en-US" sz="1100" dirty="0">
                <a:solidFill>
                  <a:schemeClr val="bg2">
                    <a:lumMod val="50000"/>
                  </a:schemeClr>
                </a:solidFill>
                <a:latin typeface="+mj-ea"/>
              </a:rPr>
              <a:t>　　　ア　働き方の選択肢が広がったと回答する者の割合</a:t>
            </a:r>
          </a:p>
          <a:p>
            <a:r>
              <a:rPr lang="ja-JP" altLang="en-US" sz="1100" dirty="0">
                <a:solidFill>
                  <a:schemeClr val="bg2">
                    <a:lumMod val="50000"/>
                  </a:schemeClr>
                </a:solidFill>
                <a:latin typeface="+mj-ea"/>
              </a:rPr>
              <a:t>　　　イ　働きがいが向上したと回答する者の割合</a:t>
            </a:r>
          </a:p>
          <a:p>
            <a:r>
              <a:rPr lang="ja-JP" altLang="en-US" sz="1100" dirty="0">
                <a:solidFill>
                  <a:schemeClr val="bg2">
                    <a:lumMod val="50000"/>
                  </a:schemeClr>
                </a:solidFill>
                <a:latin typeface="+mj-ea"/>
              </a:rPr>
              <a:t>　　　ウ　労協の高年齢者組合員が占める割合　</a:t>
            </a:r>
          </a:p>
          <a:p>
            <a:r>
              <a:rPr lang="ja-JP" altLang="en-US" sz="1100" dirty="0">
                <a:solidFill>
                  <a:schemeClr val="bg2">
                    <a:lumMod val="50000"/>
                  </a:schemeClr>
                </a:solidFill>
                <a:latin typeface="+mj-ea"/>
              </a:rPr>
              <a:t>　　　</a:t>
            </a:r>
            <a:r>
              <a:rPr lang="en-US" altLang="ja-JP" sz="1100" dirty="0">
                <a:solidFill>
                  <a:schemeClr val="bg2">
                    <a:lumMod val="50000"/>
                  </a:schemeClr>
                </a:solidFill>
                <a:latin typeface="+mj-ea"/>
              </a:rPr>
              <a:t>※</a:t>
            </a:r>
            <a:r>
              <a:rPr lang="ja-JP" altLang="en-US" sz="1100" dirty="0">
                <a:solidFill>
                  <a:schemeClr val="bg2">
                    <a:lumMod val="50000"/>
                  </a:schemeClr>
                </a:solidFill>
                <a:latin typeface="+mj-ea"/>
              </a:rPr>
              <a:t>　ウの目標値については「</a:t>
            </a:r>
            <a:r>
              <a:rPr lang="en-US" altLang="ja-JP" sz="1100" dirty="0">
                <a:solidFill>
                  <a:schemeClr val="bg2">
                    <a:lumMod val="50000"/>
                  </a:schemeClr>
                </a:solidFill>
                <a:latin typeface="+mj-ea"/>
              </a:rPr>
              <a:t>13.6</a:t>
            </a:r>
            <a:r>
              <a:rPr lang="ja-JP" altLang="en-US" sz="1100" dirty="0">
                <a:solidFill>
                  <a:schemeClr val="bg2">
                    <a:lumMod val="50000"/>
                  </a:schemeClr>
                </a:solidFill>
                <a:latin typeface="+mj-ea"/>
              </a:rPr>
              <a:t>％」以上とする。</a:t>
            </a:r>
            <a:endParaRPr lang="en-US" altLang="ja-JP" sz="1100" dirty="0">
              <a:solidFill>
                <a:schemeClr val="bg2">
                  <a:lumMod val="50000"/>
                </a:schemeClr>
              </a:solidFill>
              <a:latin typeface="+mj-ea"/>
            </a:endParaRPr>
          </a:p>
          <a:p>
            <a:pPr marL="171450" indent="-171450">
              <a:buFont typeface="游ゴシック" panose="020B0400000000000000" pitchFamily="50" charset="-128"/>
              <a:buChar char="※"/>
            </a:pPr>
            <a:r>
              <a:rPr lang="ja-JP" altLang="en-US" sz="1100" dirty="0">
                <a:solidFill>
                  <a:schemeClr val="bg2">
                    <a:lumMod val="50000"/>
                  </a:schemeClr>
                </a:solidFill>
                <a:latin typeface="+mj-ea"/>
              </a:rPr>
              <a:t>　アウトプット指標については、事業内容や支援メニューとの関連性、事業実施期間等を踏まえて、</a:t>
            </a:r>
            <a:r>
              <a:rPr lang="en-US" altLang="ja-JP" sz="1100" dirty="0">
                <a:solidFill>
                  <a:schemeClr val="bg2">
                    <a:lumMod val="50000"/>
                  </a:schemeClr>
                </a:solidFill>
                <a:latin typeface="+mj-ea"/>
              </a:rPr>
              <a:t>3</a:t>
            </a:r>
            <a:r>
              <a:rPr lang="ja-JP" altLang="en-US" sz="1100" dirty="0">
                <a:solidFill>
                  <a:schemeClr val="bg2">
                    <a:lumMod val="50000"/>
                  </a:schemeClr>
                </a:solidFill>
                <a:latin typeface="+mj-ea"/>
              </a:rPr>
              <a:t>項目以上を目安に独自に設定してください。</a:t>
            </a:r>
          </a:p>
        </p:txBody>
      </p:sp>
    </p:spTree>
    <p:extLst>
      <p:ext uri="{BB962C8B-B14F-4D97-AF65-F5344CB8AC3E}">
        <p14:creationId xmlns:p14="http://schemas.microsoft.com/office/powerpoint/2010/main" val="4055368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協議会として工夫している点など</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968000"/>
          </a:xfrm>
          <a:solidFill>
            <a:srgbClr val="FFFFCC"/>
          </a:solidFill>
        </p:spPr>
        <p:txBody>
          <a:bodyPr anchor="t" anchorCtr="0"/>
          <a:lstStyle/>
          <a:p>
            <a:r>
              <a:rPr lang="ja-JP" altLang="en-US" dirty="0"/>
              <a:t>モデル事業の実施にあたって協議会として工夫している点を具体的に記載してください。（協議会における意見反映の重視等）</a:t>
            </a:r>
            <a:endParaRPr lang="en-US" altLang="ja-JP" dirty="0"/>
          </a:p>
          <a:p>
            <a:endParaRPr lang="en-US" altLang="ja-JP" dirty="0"/>
          </a:p>
          <a:p>
            <a:endParaRPr lang="en-US" altLang="ja-JP" dirty="0"/>
          </a:p>
          <a:p>
            <a:endParaRPr lang="en-US" altLang="ja-JP" dirty="0"/>
          </a:p>
          <a:p>
            <a:endParaRPr lang="en-US" altLang="ja-JP" dirty="0"/>
          </a:p>
          <a:p>
            <a:r>
              <a:rPr lang="ja-JP" altLang="en-US" dirty="0"/>
              <a:t>事業の実施を通じて、地域づくりや地方創生、地域福祉の充実等へ与える効果について記載してください。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協議会組織等の体制整備（１）</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26192" y="1412776"/>
            <a:ext cx="8066857" cy="5040560"/>
          </a:xfrm>
          <a:solidFill>
            <a:srgbClr val="FFFFCC"/>
          </a:solidFill>
        </p:spPr>
        <p:txBody>
          <a:bodyPr anchor="t" anchorCtr="0"/>
          <a:lstStyle/>
          <a:p>
            <a:r>
              <a:rPr lang="ja-JP" altLang="en-US" dirty="0"/>
              <a:t>代表、会計責任者、事務局などの体制について記載してください。</a:t>
            </a:r>
            <a:endParaRPr lang="en-US" altLang="ja-JP" dirty="0"/>
          </a:p>
          <a:p>
            <a:endParaRPr lang="en-US" altLang="ja-JP" dirty="0"/>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graphicFrame>
        <p:nvGraphicFramePr>
          <p:cNvPr id="4" name="表 4">
            <a:extLst>
              <a:ext uri="{FF2B5EF4-FFF2-40B4-BE49-F238E27FC236}">
                <a16:creationId xmlns:a16="http://schemas.microsoft.com/office/drawing/2014/main" id="{52B31375-EAB9-E60A-887B-B38F0634FEDC}"/>
              </a:ext>
            </a:extLst>
          </p:cNvPr>
          <p:cNvGraphicFramePr>
            <a:graphicFrameLocks noGrp="1"/>
          </p:cNvGraphicFramePr>
          <p:nvPr>
            <p:extLst>
              <p:ext uri="{D42A27DB-BD31-4B8C-83A1-F6EECF244321}">
                <p14:modId xmlns:p14="http://schemas.microsoft.com/office/powerpoint/2010/main" val="965694920"/>
              </p:ext>
            </p:extLst>
          </p:nvPr>
        </p:nvGraphicFramePr>
        <p:xfrm>
          <a:off x="1022656" y="1917131"/>
          <a:ext cx="6984777" cy="2219960"/>
        </p:xfrm>
        <a:graphic>
          <a:graphicData uri="http://schemas.openxmlformats.org/drawingml/2006/table">
            <a:tbl>
              <a:tblPr firstRow="1" bandRow="1">
                <a:tableStyleId>{5C22544A-7EE6-4342-B048-85BDC9FD1C3A}</a:tableStyleId>
              </a:tblPr>
              <a:tblGrid>
                <a:gridCol w="2520280">
                  <a:extLst>
                    <a:ext uri="{9D8B030D-6E8A-4147-A177-3AD203B41FA5}">
                      <a16:colId xmlns:a16="http://schemas.microsoft.com/office/drawing/2014/main" val="2867050882"/>
                    </a:ext>
                  </a:extLst>
                </a:gridCol>
                <a:gridCol w="2583980">
                  <a:extLst>
                    <a:ext uri="{9D8B030D-6E8A-4147-A177-3AD203B41FA5}">
                      <a16:colId xmlns:a16="http://schemas.microsoft.com/office/drawing/2014/main" val="3073919951"/>
                    </a:ext>
                  </a:extLst>
                </a:gridCol>
                <a:gridCol w="1880517">
                  <a:extLst>
                    <a:ext uri="{9D8B030D-6E8A-4147-A177-3AD203B41FA5}">
                      <a16:colId xmlns:a16="http://schemas.microsoft.com/office/drawing/2014/main" val="2471991838"/>
                    </a:ext>
                  </a:extLst>
                </a:gridCol>
              </a:tblGrid>
              <a:tr h="370840">
                <a:tc>
                  <a:txBody>
                    <a:bodyPr/>
                    <a:lstStyle/>
                    <a:p>
                      <a:r>
                        <a:rPr kumimoji="1" lang="ja-JP" altLang="en-US" dirty="0"/>
                        <a:t>構成員</a:t>
                      </a:r>
                    </a:p>
                  </a:txBody>
                  <a:tcPr>
                    <a:solidFill>
                      <a:schemeClr val="accent1">
                        <a:lumMod val="60000"/>
                        <a:lumOff val="40000"/>
                      </a:schemeClr>
                    </a:solidFill>
                  </a:tcPr>
                </a:tc>
                <a:tc>
                  <a:txBody>
                    <a:bodyPr/>
                    <a:lstStyle/>
                    <a:p>
                      <a:r>
                        <a:rPr kumimoji="1" lang="ja-JP" altLang="en-US" dirty="0"/>
                        <a:t>現役職</a:t>
                      </a:r>
                    </a:p>
                  </a:txBody>
                  <a:tcPr>
                    <a:solidFill>
                      <a:schemeClr val="accent1">
                        <a:lumMod val="60000"/>
                        <a:lumOff val="40000"/>
                      </a:schemeClr>
                    </a:solidFill>
                  </a:tcPr>
                </a:tc>
                <a:tc>
                  <a:txBody>
                    <a:bodyPr/>
                    <a:lstStyle/>
                    <a:p>
                      <a:r>
                        <a:rPr kumimoji="1" lang="ja-JP" altLang="en-US" dirty="0"/>
                        <a:t>氏名</a:t>
                      </a:r>
                    </a:p>
                  </a:txBody>
                  <a:tcPr>
                    <a:solidFill>
                      <a:schemeClr val="accent1">
                        <a:lumMod val="60000"/>
                        <a:lumOff val="40000"/>
                      </a:schemeClr>
                    </a:solidFill>
                  </a:tcPr>
                </a:tc>
                <a:extLst>
                  <a:ext uri="{0D108BD9-81ED-4DB2-BD59-A6C34878D82A}">
                    <a16:rowId xmlns:a16="http://schemas.microsoft.com/office/drawing/2014/main" val="1641373953"/>
                  </a:ext>
                </a:extLst>
              </a:tr>
              <a:tr h="370840">
                <a:tc>
                  <a:txBody>
                    <a:bodyPr/>
                    <a:lstStyle/>
                    <a:p>
                      <a:r>
                        <a:rPr kumimoji="1" lang="ja-JP" altLang="en-US" dirty="0"/>
                        <a:t>代表</a:t>
                      </a:r>
                    </a:p>
                  </a:txBody>
                  <a:tcPr>
                    <a:solidFill>
                      <a:schemeClr val="accent1">
                        <a:lumMod val="20000"/>
                        <a:lumOff val="80000"/>
                        <a:alpha val="90000"/>
                      </a:schemeClr>
                    </a:solidFill>
                  </a:tcPr>
                </a:tc>
                <a:tc>
                  <a:txBody>
                    <a:bodyPr/>
                    <a:lstStyle/>
                    <a:p>
                      <a:r>
                        <a:rPr kumimoji="1" lang="ja-JP" altLang="en-US" dirty="0"/>
                        <a:t>○○県庁○○課長</a:t>
                      </a:r>
                    </a:p>
                  </a:txBody>
                  <a:tcPr/>
                </a:tc>
                <a:tc>
                  <a:txBody>
                    <a:bodyPr/>
                    <a:lstStyle/>
                    <a:p>
                      <a:r>
                        <a:rPr kumimoji="1" lang="ja-JP" altLang="en-US" dirty="0"/>
                        <a:t>○○　○○</a:t>
                      </a:r>
                    </a:p>
                  </a:txBody>
                  <a:tcPr/>
                </a:tc>
                <a:extLst>
                  <a:ext uri="{0D108BD9-81ED-4DB2-BD59-A6C34878D82A}">
                    <a16:rowId xmlns:a16="http://schemas.microsoft.com/office/drawing/2014/main" val="2767261279"/>
                  </a:ext>
                </a:extLst>
              </a:tr>
              <a:tr h="370840">
                <a:tc>
                  <a:txBody>
                    <a:bodyPr/>
                    <a:lstStyle/>
                    <a:p>
                      <a:r>
                        <a:rPr kumimoji="1" lang="ja-JP" altLang="en-US" dirty="0"/>
                        <a:t>副代表</a:t>
                      </a:r>
                    </a:p>
                  </a:txBody>
                  <a:tcPr>
                    <a:solidFill>
                      <a:schemeClr val="accent1">
                        <a:lumMod val="20000"/>
                        <a:lumOff val="80000"/>
                        <a:alpha val="90000"/>
                      </a:schemeClr>
                    </a:solidFill>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1990797636"/>
                  </a:ext>
                </a:extLst>
              </a:tr>
              <a:tr h="370840">
                <a:tc>
                  <a:txBody>
                    <a:bodyPr/>
                    <a:lstStyle/>
                    <a:p>
                      <a:r>
                        <a:rPr kumimoji="1" lang="ja-JP" altLang="en-US" dirty="0"/>
                        <a:t>監事</a:t>
                      </a:r>
                    </a:p>
                  </a:txBody>
                  <a:tcPr>
                    <a:solidFill>
                      <a:schemeClr val="accent1">
                        <a:lumMod val="20000"/>
                        <a:lumOff val="80000"/>
                        <a:alpha val="90000"/>
                      </a:schemeClr>
                    </a:solidFill>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816116384"/>
                  </a:ext>
                </a:extLst>
              </a:tr>
              <a:tr h="370840">
                <a:tc>
                  <a:txBody>
                    <a:bodyPr/>
                    <a:lstStyle/>
                    <a:p>
                      <a:r>
                        <a:rPr kumimoji="1" lang="ja-JP" altLang="en-US" dirty="0"/>
                        <a:t>会計責任者</a:t>
                      </a:r>
                      <a:endParaRPr kumimoji="1" lang="en-US" altLang="ja-JP" dirty="0"/>
                    </a:p>
                  </a:txBody>
                  <a:tcPr>
                    <a:solidFill>
                      <a:schemeClr val="accent1">
                        <a:lumMod val="20000"/>
                        <a:lumOff val="80000"/>
                        <a:alpha val="90000"/>
                      </a:schemeClr>
                    </a:solidFill>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2473980788"/>
                  </a:ext>
                </a:extLst>
              </a:tr>
              <a:tr h="305741">
                <a:tc>
                  <a:txBody>
                    <a:bodyPr/>
                    <a:lstStyle/>
                    <a:p>
                      <a:r>
                        <a:rPr kumimoji="1" lang="ja-JP" altLang="en-US" dirty="0"/>
                        <a:t>業務を監査する者</a:t>
                      </a:r>
                    </a:p>
                  </a:txBody>
                  <a:tcPr>
                    <a:solidFill>
                      <a:schemeClr val="accent1">
                        <a:lumMod val="20000"/>
                        <a:lumOff val="80000"/>
                        <a:alpha val="90000"/>
                      </a:schemeClr>
                    </a:solidFill>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2023664921"/>
                  </a:ext>
                </a:extLst>
              </a:tr>
            </a:tbl>
          </a:graphicData>
        </a:graphic>
      </p:graphicFrame>
      <p:graphicFrame>
        <p:nvGraphicFramePr>
          <p:cNvPr id="5" name="表 4">
            <a:extLst>
              <a:ext uri="{FF2B5EF4-FFF2-40B4-BE49-F238E27FC236}">
                <a16:creationId xmlns:a16="http://schemas.microsoft.com/office/drawing/2014/main" id="{C32301F0-6BBC-F3E4-F85E-52BC05BFD155}"/>
              </a:ext>
            </a:extLst>
          </p:cNvPr>
          <p:cNvGraphicFramePr>
            <a:graphicFrameLocks noGrp="1"/>
          </p:cNvGraphicFramePr>
          <p:nvPr>
            <p:extLst>
              <p:ext uri="{D42A27DB-BD31-4B8C-83A1-F6EECF244321}">
                <p14:modId xmlns:p14="http://schemas.microsoft.com/office/powerpoint/2010/main" val="3444922944"/>
              </p:ext>
            </p:extLst>
          </p:nvPr>
        </p:nvGraphicFramePr>
        <p:xfrm>
          <a:off x="1079610" y="4430203"/>
          <a:ext cx="7092789" cy="1747520"/>
        </p:xfrm>
        <a:graphic>
          <a:graphicData uri="http://schemas.openxmlformats.org/drawingml/2006/table">
            <a:tbl>
              <a:tblPr firstRow="1" bandRow="1">
                <a:tableStyleId>{5C22544A-7EE6-4342-B048-85BDC9FD1C3A}</a:tableStyleId>
              </a:tblPr>
              <a:tblGrid>
                <a:gridCol w="2268254">
                  <a:extLst>
                    <a:ext uri="{9D8B030D-6E8A-4147-A177-3AD203B41FA5}">
                      <a16:colId xmlns:a16="http://schemas.microsoft.com/office/drawing/2014/main" val="2867050882"/>
                    </a:ext>
                  </a:extLst>
                </a:gridCol>
                <a:gridCol w="4824535">
                  <a:extLst>
                    <a:ext uri="{9D8B030D-6E8A-4147-A177-3AD203B41FA5}">
                      <a16:colId xmlns:a16="http://schemas.microsoft.com/office/drawing/2014/main" val="3073919951"/>
                    </a:ext>
                  </a:extLst>
                </a:gridCol>
              </a:tblGrid>
              <a:tr h="370840">
                <a:tc>
                  <a:txBody>
                    <a:bodyPr/>
                    <a:lstStyle/>
                    <a:p>
                      <a:r>
                        <a:rPr kumimoji="1" lang="ja-JP" altLang="en-US" dirty="0"/>
                        <a:t>事務局の構成</a:t>
                      </a:r>
                    </a:p>
                  </a:txBody>
                  <a:tcPr>
                    <a:solidFill>
                      <a:srgbClr val="003399"/>
                    </a:solidFill>
                  </a:tcPr>
                </a:tc>
                <a:tc>
                  <a:txBody>
                    <a:bodyPr/>
                    <a:lstStyle/>
                    <a:p>
                      <a:r>
                        <a:rPr kumimoji="1" lang="ja-JP" altLang="en-US" dirty="0"/>
                        <a:t>概要</a:t>
                      </a:r>
                    </a:p>
                  </a:txBody>
                  <a:tcPr>
                    <a:solidFill>
                      <a:srgbClr val="003399"/>
                    </a:solidFill>
                  </a:tcPr>
                </a:tc>
                <a:extLst>
                  <a:ext uri="{0D108BD9-81ED-4DB2-BD59-A6C34878D82A}">
                    <a16:rowId xmlns:a16="http://schemas.microsoft.com/office/drawing/2014/main" val="1641373953"/>
                  </a:ext>
                </a:extLst>
              </a:tr>
              <a:tr h="356149">
                <a:tc>
                  <a:txBody>
                    <a:bodyPr/>
                    <a:lstStyle/>
                    <a:p>
                      <a:r>
                        <a:rPr kumimoji="1" lang="ja-JP" altLang="en-US" dirty="0"/>
                        <a:t>事業統括員</a:t>
                      </a:r>
                    </a:p>
                  </a:txBody>
                  <a:tcPr>
                    <a:solidFill>
                      <a:srgbClr val="B3CCFF">
                        <a:alpha val="80000"/>
                      </a:srgbClr>
                    </a:solidFill>
                  </a:tcPr>
                </a:tc>
                <a:tc>
                  <a:txBody>
                    <a:bodyPr/>
                    <a:lstStyle/>
                    <a:p>
                      <a:r>
                        <a:rPr kumimoji="1" lang="ja-JP" altLang="en-US" dirty="0"/>
                        <a:t>常勤（</a:t>
                      </a:r>
                      <a:r>
                        <a:rPr kumimoji="1" lang="en-US" altLang="ja-JP" dirty="0"/>
                        <a:t>1</a:t>
                      </a:r>
                      <a:r>
                        <a:rPr kumimoji="1" lang="ja-JP" altLang="en-US" dirty="0"/>
                        <a:t>日</a:t>
                      </a:r>
                      <a:r>
                        <a:rPr kumimoji="1" lang="en-US" altLang="ja-JP" dirty="0"/>
                        <a:t>7.75</a:t>
                      </a:r>
                      <a:r>
                        <a:rPr kumimoji="1" lang="ja-JP" altLang="en-US" dirty="0"/>
                        <a:t>時間）</a:t>
                      </a:r>
                      <a:r>
                        <a:rPr kumimoji="1" lang="en-US" altLang="ja-JP" dirty="0"/>
                        <a:t>1</a:t>
                      </a:r>
                      <a:r>
                        <a:rPr kumimoji="1" lang="ja-JP" altLang="en-US" dirty="0"/>
                        <a:t>名</a:t>
                      </a:r>
                    </a:p>
                  </a:txBody>
                  <a:tcPr/>
                </a:tc>
                <a:extLst>
                  <a:ext uri="{0D108BD9-81ED-4DB2-BD59-A6C34878D82A}">
                    <a16:rowId xmlns:a16="http://schemas.microsoft.com/office/drawing/2014/main" val="2767261279"/>
                  </a:ext>
                </a:extLst>
              </a:tr>
              <a:tr h="370840">
                <a:tc>
                  <a:txBody>
                    <a:bodyPr/>
                    <a:lstStyle/>
                    <a:p>
                      <a:r>
                        <a:rPr kumimoji="1" lang="ja-JP" altLang="en-US" dirty="0"/>
                        <a:t>労協活用促進員</a:t>
                      </a:r>
                    </a:p>
                  </a:txBody>
                  <a:tcPr>
                    <a:solidFill>
                      <a:srgbClr val="B3CCFF">
                        <a:alpha val="80000"/>
                      </a:srgbClr>
                    </a:solidFill>
                  </a:tcPr>
                </a:tc>
                <a:tc>
                  <a:txBody>
                    <a:bodyPr/>
                    <a:lstStyle/>
                    <a:p>
                      <a:r>
                        <a:rPr kumimoji="1" lang="ja-JP" altLang="en-US" dirty="0"/>
                        <a:t>非常勤（月○日、</a:t>
                      </a:r>
                      <a:r>
                        <a:rPr kumimoji="1" lang="en-US" altLang="ja-JP" dirty="0"/>
                        <a:t>1</a:t>
                      </a:r>
                      <a:r>
                        <a:rPr kumimoji="1" lang="ja-JP" altLang="en-US" dirty="0"/>
                        <a:t>日</a:t>
                      </a:r>
                      <a:r>
                        <a:rPr kumimoji="1" lang="en-US" altLang="ja-JP" dirty="0"/>
                        <a:t>4</a:t>
                      </a:r>
                      <a:r>
                        <a:rPr kumimoji="1" lang="ja-JP" altLang="en-US" dirty="0"/>
                        <a:t>時間）</a:t>
                      </a:r>
                      <a:r>
                        <a:rPr kumimoji="1" lang="en-US" altLang="ja-JP" dirty="0"/>
                        <a:t>1</a:t>
                      </a:r>
                      <a:r>
                        <a:rPr kumimoji="1" lang="ja-JP" altLang="en-US" dirty="0"/>
                        <a:t>名</a:t>
                      </a:r>
                    </a:p>
                  </a:txBody>
                  <a:tcPr/>
                </a:tc>
                <a:extLst>
                  <a:ext uri="{0D108BD9-81ED-4DB2-BD59-A6C34878D82A}">
                    <a16:rowId xmlns:a16="http://schemas.microsoft.com/office/drawing/2014/main" val="1990797636"/>
                  </a:ext>
                </a:extLst>
              </a:tr>
              <a:tr h="370840">
                <a:tc>
                  <a:txBody>
                    <a:bodyPr/>
                    <a:lstStyle/>
                    <a:p>
                      <a:r>
                        <a:rPr kumimoji="1" lang="ja-JP" altLang="en-US" dirty="0"/>
                        <a:t>事業推進者</a:t>
                      </a:r>
                    </a:p>
                  </a:txBody>
                  <a:tcPr>
                    <a:solidFill>
                      <a:srgbClr val="B3CCFF">
                        <a:alpha val="80000"/>
                      </a:srgb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t>非常勤（月○日、</a:t>
                      </a:r>
                      <a:r>
                        <a:rPr kumimoji="1" lang="en-US" altLang="ja-JP" dirty="0"/>
                        <a:t>1</a:t>
                      </a:r>
                      <a:r>
                        <a:rPr kumimoji="1" lang="ja-JP" altLang="en-US" dirty="0"/>
                        <a:t>日</a:t>
                      </a:r>
                      <a:r>
                        <a:rPr kumimoji="1" lang="en-US" altLang="ja-JP" dirty="0"/>
                        <a:t>4</a:t>
                      </a:r>
                      <a:r>
                        <a:rPr kumimoji="1" lang="ja-JP" altLang="en-US" dirty="0"/>
                        <a:t>時間）</a:t>
                      </a:r>
                      <a:r>
                        <a:rPr kumimoji="1" lang="en-US" altLang="ja-JP" dirty="0"/>
                        <a:t>1</a:t>
                      </a:r>
                      <a:r>
                        <a:rPr kumimoji="1" lang="ja-JP" altLang="en-US" dirty="0"/>
                        <a:t>名</a:t>
                      </a:r>
                    </a:p>
                    <a:p>
                      <a:r>
                        <a:rPr kumimoji="1" lang="ja-JP" altLang="en-US"/>
                        <a:t>○○と兼務</a:t>
                      </a:r>
                      <a:endParaRPr kumimoji="1" lang="ja-JP" altLang="en-US" dirty="0"/>
                    </a:p>
                  </a:txBody>
                  <a:tcPr/>
                </a:tc>
                <a:extLst>
                  <a:ext uri="{0D108BD9-81ED-4DB2-BD59-A6C34878D82A}">
                    <a16:rowId xmlns:a16="http://schemas.microsoft.com/office/drawing/2014/main" val="816116384"/>
                  </a:ext>
                </a:extLst>
              </a:tr>
            </a:tbl>
          </a:graphicData>
        </a:graphic>
      </p:graphicFrame>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スライス">
  <a:themeElements>
    <a:clrScheme name="ユーザー定義 1">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スライス">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スライス">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0</TotalTime>
  <Words>919</Words>
  <Application>Microsoft Office PowerPoint</Application>
  <PresentationFormat>画面に合わせる (4:3)</PresentationFormat>
  <Paragraphs>191</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Century Gothic</vt:lpstr>
      <vt:lpstr>Wingdings 3</vt:lpstr>
      <vt:lpstr>スライス</vt:lpstr>
      <vt:lpstr>PowerPoint プレゼンテーション</vt:lpstr>
      <vt:lpstr>タイトル</vt:lpstr>
      <vt:lpstr>１　事業の趣旨・目的</vt:lpstr>
      <vt:lpstr>２　事業実施地域に関する事項</vt:lpstr>
      <vt:lpstr>３　事業年度ごとの質的目標</vt:lpstr>
      <vt:lpstr>４　支援メニューの内容</vt:lpstr>
      <vt:lpstr>５　事業実施による効果</vt:lpstr>
      <vt:lpstr>６　協議会として工夫している点など</vt:lpstr>
      <vt:lpstr>７　協議会組織等の体制整備（１）</vt:lpstr>
      <vt:lpstr>７　協議会組織等の体制整備（２）</vt:lpstr>
      <vt:lpstr>８　事業構想（案）作成者等のコメント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2023-12-27T03:46:33Z</dcterms:created>
  <dcterms:modified xsi:type="dcterms:W3CDTF">2024-02-20T07:31:29Z</dcterms:modified>
</cp:coreProperties>
</file>