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4"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15D"/>
    <a:srgbClr val="0070C0"/>
    <a:srgbClr val="F250EA"/>
    <a:srgbClr val="CC3399"/>
    <a:srgbClr val="FFCCFF"/>
    <a:srgbClr val="FFDDFF"/>
    <a:srgbClr val="FF8885"/>
    <a:srgbClr val="FFEB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p:cViewPr>
        <p:scale>
          <a:sx n="110" d="100"/>
          <a:sy n="110" d="100"/>
        </p:scale>
        <p:origin x="2274" y="7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EEEC0BC-2567-4987-AC40-4B43C8071DF9}" type="datetimeFigureOut">
              <a:rPr kumimoji="1" lang="ja-JP" altLang="en-US" smtClean="0"/>
              <a:t>2023/3/6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52D60FB-A16D-4B21-8B9B-848901403477}" type="slidenum">
              <a:rPr kumimoji="1" lang="ja-JP" altLang="en-US" smtClean="0"/>
              <a:t>‹#›</a:t>
            </a:fld>
            <a:endParaRPr kumimoji="1" lang="ja-JP" altLang="en-US"/>
          </a:p>
        </p:txBody>
      </p:sp>
    </p:spTree>
    <p:extLst>
      <p:ext uri="{BB962C8B-B14F-4D97-AF65-F5344CB8AC3E}">
        <p14:creationId xmlns:p14="http://schemas.microsoft.com/office/powerpoint/2010/main" val="14238086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42898" indent="0" algn="ctr">
              <a:buNone/>
              <a:defRPr>
                <a:solidFill>
                  <a:schemeClr val="tx1">
                    <a:tint val="75000"/>
                  </a:schemeClr>
                </a:solidFill>
              </a:defRPr>
            </a:lvl2pPr>
            <a:lvl3pPr marL="685796" indent="0" algn="ctr">
              <a:buNone/>
              <a:defRPr>
                <a:solidFill>
                  <a:schemeClr val="tx1">
                    <a:tint val="75000"/>
                  </a:schemeClr>
                </a:solidFill>
              </a:defRPr>
            </a:lvl3pPr>
            <a:lvl4pPr marL="1028694" indent="0" algn="ctr">
              <a:buNone/>
              <a:defRPr>
                <a:solidFill>
                  <a:schemeClr val="tx1">
                    <a:tint val="75000"/>
                  </a:schemeClr>
                </a:solidFill>
              </a:defRPr>
            </a:lvl4pPr>
            <a:lvl5pPr marL="1371592" indent="0" algn="ctr">
              <a:buNone/>
              <a:defRPr>
                <a:solidFill>
                  <a:schemeClr val="tx1">
                    <a:tint val="75000"/>
                  </a:schemeClr>
                </a:solidFill>
              </a:defRPr>
            </a:lvl5pPr>
            <a:lvl6pPr marL="1714490" indent="0" algn="ctr">
              <a:buNone/>
              <a:defRPr>
                <a:solidFill>
                  <a:schemeClr val="tx1">
                    <a:tint val="75000"/>
                  </a:schemeClr>
                </a:solidFill>
              </a:defRPr>
            </a:lvl6pPr>
            <a:lvl7pPr marL="2057388" indent="0" algn="ctr">
              <a:buNone/>
              <a:defRPr>
                <a:solidFill>
                  <a:schemeClr val="tx1">
                    <a:tint val="75000"/>
                  </a:schemeClr>
                </a:solidFill>
              </a:defRPr>
            </a:lvl7pPr>
            <a:lvl8pPr marL="2400286" indent="0" algn="ctr">
              <a:buNone/>
              <a:defRPr>
                <a:solidFill>
                  <a:schemeClr val="tx1">
                    <a:tint val="75000"/>
                  </a:schemeClr>
                </a:solidFill>
              </a:defRPr>
            </a:lvl8pPr>
            <a:lvl9pPr marL="274318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5F4DBD7-EC4E-4639-B0F5-229583879171}" type="datetime1">
              <a:rPr kumimoji="1" lang="ja-JP" altLang="en-US" smtClean="0"/>
              <a:t>2023/3/6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C07AAD0-3C6F-4819-AC12-5D7578386FA4}" type="datetime1">
              <a:rPr kumimoji="1" lang="ja-JP" altLang="en-US" smtClean="0"/>
              <a:t>2023/3/6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C8C42CA-6A18-4C5C-8D8B-72963D499D32}" type="datetime1">
              <a:rPr kumimoji="1" lang="ja-JP" altLang="en-US" smtClean="0"/>
              <a:t>2023/3/6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505BA3E-09AA-4F2B-853B-6076567B6A86}" type="datetime1">
              <a:rPr kumimoji="1" lang="ja-JP" altLang="en-US" smtClean="0"/>
              <a:t>2023/3/6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6"/>
          </a:xfrm>
        </p:spPr>
        <p:txBody>
          <a:bodyPr anchor="b"/>
          <a:lstStyle>
            <a:lvl1pPr marL="0" indent="0">
              <a:buNone/>
              <a:defRPr sz="1500">
                <a:solidFill>
                  <a:schemeClr val="tx1">
                    <a:tint val="75000"/>
                  </a:schemeClr>
                </a:solidFill>
              </a:defRPr>
            </a:lvl1pPr>
            <a:lvl2pPr marL="342898" indent="0">
              <a:buNone/>
              <a:defRPr sz="1350">
                <a:solidFill>
                  <a:schemeClr val="tx1">
                    <a:tint val="75000"/>
                  </a:schemeClr>
                </a:solidFill>
              </a:defRPr>
            </a:lvl2pPr>
            <a:lvl3pPr marL="685796" indent="0">
              <a:buNone/>
              <a:defRPr sz="1200">
                <a:solidFill>
                  <a:schemeClr val="tx1">
                    <a:tint val="75000"/>
                  </a:schemeClr>
                </a:solidFill>
              </a:defRPr>
            </a:lvl3pPr>
            <a:lvl4pPr marL="1028694" indent="0">
              <a:buNone/>
              <a:defRPr sz="1050">
                <a:solidFill>
                  <a:schemeClr val="tx1">
                    <a:tint val="75000"/>
                  </a:schemeClr>
                </a:solidFill>
              </a:defRPr>
            </a:lvl4pPr>
            <a:lvl5pPr marL="1371592" indent="0">
              <a:buNone/>
              <a:defRPr sz="1050">
                <a:solidFill>
                  <a:schemeClr val="tx1">
                    <a:tint val="75000"/>
                  </a:schemeClr>
                </a:solidFill>
              </a:defRPr>
            </a:lvl5pPr>
            <a:lvl6pPr marL="1714490" indent="0">
              <a:buNone/>
              <a:defRPr sz="1050">
                <a:solidFill>
                  <a:schemeClr val="tx1">
                    <a:tint val="75000"/>
                  </a:schemeClr>
                </a:solidFill>
              </a:defRPr>
            </a:lvl6pPr>
            <a:lvl7pPr marL="2057388" indent="0">
              <a:buNone/>
              <a:defRPr sz="1050">
                <a:solidFill>
                  <a:schemeClr val="tx1">
                    <a:tint val="75000"/>
                  </a:schemeClr>
                </a:solidFill>
              </a:defRPr>
            </a:lvl7pPr>
            <a:lvl8pPr marL="2400286" indent="0">
              <a:buNone/>
              <a:defRPr sz="1050">
                <a:solidFill>
                  <a:schemeClr val="tx1">
                    <a:tint val="75000"/>
                  </a:schemeClr>
                </a:solidFill>
              </a:defRPr>
            </a:lvl8pPr>
            <a:lvl9pPr marL="2743185"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4C4B47D-0B54-47A7-9237-E805396B1451}" type="datetime1">
              <a:rPr kumimoji="1" lang="ja-JP" altLang="en-US" smtClean="0"/>
              <a:t>2023/3/6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3"/>
            <a:ext cx="3028950" cy="653750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3"/>
            <a:ext cx="3028950" cy="653750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7E0CD1A-CC90-485A-904E-39E29A321FA1}" type="datetime1">
              <a:rPr kumimoji="1" lang="ja-JP" altLang="en-US" smtClean="0"/>
              <a:t>2023/3/6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2" y="2217386"/>
            <a:ext cx="3031331" cy="924101"/>
          </a:xfrm>
        </p:spPr>
        <p:txBody>
          <a:bodyPr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036D91E-5439-4B3A-9D9F-91AA53944884}" type="datetime1">
              <a:rPr kumimoji="1" lang="ja-JP" altLang="en-US" smtClean="0"/>
              <a:t>2023/3/6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17FC0C3-5964-4AE9-A8FB-411FA15667DB}" type="datetime1">
              <a:rPr kumimoji="1" lang="ja-JP" altLang="en-US" smtClean="0"/>
              <a:t>2023/3/6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B8510B4-D468-4E4B-BE2A-C918E031AA61}" type="datetime1">
              <a:rPr kumimoji="1" lang="ja-JP" altLang="en-US" smtClean="0"/>
              <a:t>2023/3/6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0" y="394408"/>
            <a:ext cx="3833813" cy="845449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3" y="2072923"/>
            <a:ext cx="2256235" cy="6775980"/>
          </a:xfrm>
        </p:spPr>
        <p:txBody>
          <a:bodyPr/>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6C94E15-5E92-45D9-BB0A-DBD805326E6C}" type="datetime1">
              <a:rPr kumimoji="1" lang="ja-JP" altLang="en-US" smtClean="0"/>
              <a:t>2023/3/6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400"/>
            </a:lvl1pPr>
            <a:lvl2pPr marL="342898" indent="0">
              <a:buNone/>
              <a:defRPr sz="2100"/>
            </a:lvl2pPr>
            <a:lvl3pPr marL="685796" indent="0">
              <a:buNone/>
              <a:defRPr sz="1800"/>
            </a:lvl3pPr>
            <a:lvl4pPr marL="1028694" indent="0">
              <a:buNone/>
              <a:defRPr sz="1500"/>
            </a:lvl4pPr>
            <a:lvl5pPr marL="1371592" indent="0">
              <a:buNone/>
              <a:defRPr sz="1500"/>
            </a:lvl5pPr>
            <a:lvl6pPr marL="1714490" indent="0">
              <a:buNone/>
              <a:defRPr sz="1500"/>
            </a:lvl6pPr>
            <a:lvl7pPr marL="2057388" indent="0">
              <a:buNone/>
              <a:defRPr sz="1500"/>
            </a:lvl7pPr>
            <a:lvl8pPr marL="2400286" indent="0">
              <a:buNone/>
              <a:defRPr sz="1500"/>
            </a:lvl8pPr>
            <a:lvl9pPr marL="2743185" indent="0">
              <a:buNone/>
              <a:defRPr sz="1500"/>
            </a:lvl9pPr>
          </a:lstStyle>
          <a:p>
            <a:r>
              <a:rPr kumimoji="1" lang="ja-JP" altLang="en-US"/>
              <a:t>図を追加</a:t>
            </a:r>
          </a:p>
        </p:txBody>
      </p:sp>
      <p:sp>
        <p:nvSpPr>
          <p:cNvPr id="4" name="テキスト プレースホルダー 3"/>
          <p:cNvSpPr>
            <a:spLocks noGrp="1"/>
          </p:cNvSpPr>
          <p:nvPr>
            <p:ph type="body" sz="half" idx="2"/>
          </p:nvPr>
        </p:nvSpPr>
        <p:spPr>
          <a:xfrm>
            <a:off x="1344216" y="7752824"/>
            <a:ext cx="4114800" cy="1162578"/>
          </a:xfrm>
        </p:spPr>
        <p:txBody>
          <a:bodyPr/>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65087A3-8625-4B20-B57D-C5148235EAA4}" type="datetime1">
              <a:rPr kumimoji="1" lang="ja-JP" altLang="en-US" smtClean="0"/>
              <a:t>2023/3/6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900">
                <a:solidFill>
                  <a:schemeClr val="tx1">
                    <a:tint val="75000"/>
                  </a:schemeClr>
                </a:solidFill>
              </a:defRPr>
            </a:lvl1pPr>
          </a:lstStyle>
          <a:p>
            <a:fld id="{B09669B1-8C88-44A6-82E2-6824967D9E6B}" type="datetime1">
              <a:rPr kumimoji="1" lang="ja-JP" altLang="en-US" smtClean="0"/>
              <a:t>2023/3/6</a:t>
            </a:fld>
            <a:endParaRPr kumimoji="1" lang="ja-JP" altLang="en-US"/>
          </a:p>
        </p:txBody>
      </p:sp>
      <p:sp>
        <p:nvSpPr>
          <p:cNvPr id="5" name="フッター プレースホルダー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9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85796" rtl="0" eaLnBrk="1" latinLnBrk="0" hangingPunct="1">
        <a:spcBef>
          <a:spcPct val="0"/>
        </a:spcBef>
        <a:buNone/>
        <a:defRPr kumimoji="1" sz="3300" kern="1200">
          <a:solidFill>
            <a:schemeClr val="tx1"/>
          </a:solidFill>
          <a:latin typeface="+mj-lt"/>
          <a:ea typeface="+mj-ea"/>
          <a:cs typeface="+mj-cs"/>
        </a:defRPr>
      </a:lvl1pPr>
    </p:titleStyle>
    <p:bodyStyle>
      <a:lvl1pPr marL="257174" indent="-257174" algn="l" defTabSz="685796"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0" indent="-214312" algn="l" defTabSz="685796"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45" indent="-171449" algn="l" defTabSz="685796"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4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41"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39"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37"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35"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3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796" rtl="0" eaLnBrk="1" latinLnBrk="0" hangingPunct="1">
        <a:defRPr kumimoji="1" sz="1350" kern="1200">
          <a:solidFill>
            <a:schemeClr val="tx1"/>
          </a:solidFill>
          <a:latin typeface="+mn-lt"/>
          <a:ea typeface="+mn-ea"/>
          <a:cs typeface="+mn-cs"/>
        </a:defRPr>
      </a:lvl1pPr>
      <a:lvl2pPr marL="342898" algn="l" defTabSz="685796" rtl="0" eaLnBrk="1" latinLnBrk="0" hangingPunct="1">
        <a:defRPr kumimoji="1" sz="1350" kern="1200">
          <a:solidFill>
            <a:schemeClr val="tx1"/>
          </a:solidFill>
          <a:latin typeface="+mn-lt"/>
          <a:ea typeface="+mn-ea"/>
          <a:cs typeface="+mn-cs"/>
        </a:defRPr>
      </a:lvl2pPr>
      <a:lvl3pPr marL="685796" algn="l" defTabSz="685796" rtl="0" eaLnBrk="1" latinLnBrk="0" hangingPunct="1">
        <a:defRPr kumimoji="1" sz="1350" kern="1200">
          <a:solidFill>
            <a:schemeClr val="tx1"/>
          </a:solidFill>
          <a:latin typeface="+mn-lt"/>
          <a:ea typeface="+mn-ea"/>
          <a:cs typeface="+mn-cs"/>
        </a:defRPr>
      </a:lvl3pPr>
      <a:lvl4pPr marL="1028694" algn="l" defTabSz="685796" rtl="0" eaLnBrk="1" latinLnBrk="0" hangingPunct="1">
        <a:defRPr kumimoji="1" sz="1350" kern="1200">
          <a:solidFill>
            <a:schemeClr val="tx1"/>
          </a:solidFill>
          <a:latin typeface="+mn-lt"/>
          <a:ea typeface="+mn-ea"/>
          <a:cs typeface="+mn-cs"/>
        </a:defRPr>
      </a:lvl4pPr>
      <a:lvl5pPr marL="1371592" algn="l" defTabSz="685796" rtl="0" eaLnBrk="1" latinLnBrk="0" hangingPunct="1">
        <a:defRPr kumimoji="1" sz="1350" kern="1200">
          <a:solidFill>
            <a:schemeClr val="tx1"/>
          </a:solidFill>
          <a:latin typeface="+mn-lt"/>
          <a:ea typeface="+mn-ea"/>
          <a:cs typeface="+mn-cs"/>
        </a:defRPr>
      </a:lvl5pPr>
      <a:lvl6pPr marL="1714490" algn="l" defTabSz="685796" rtl="0" eaLnBrk="1" latinLnBrk="0" hangingPunct="1">
        <a:defRPr kumimoji="1" sz="1350" kern="1200">
          <a:solidFill>
            <a:schemeClr val="tx1"/>
          </a:solidFill>
          <a:latin typeface="+mn-lt"/>
          <a:ea typeface="+mn-ea"/>
          <a:cs typeface="+mn-cs"/>
        </a:defRPr>
      </a:lvl6pPr>
      <a:lvl7pPr marL="2057388" algn="l" defTabSz="685796" rtl="0" eaLnBrk="1" latinLnBrk="0" hangingPunct="1">
        <a:defRPr kumimoji="1" sz="1350" kern="1200">
          <a:solidFill>
            <a:schemeClr val="tx1"/>
          </a:solidFill>
          <a:latin typeface="+mn-lt"/>
          <a:ea typeface="+mn-ea"/>
          <a:cs typeface="+mn-cs"/>
        </a:defRPr>
      </a:lvl7pPr>
      <a:lvl8pPr marL="2400286" algn="l" defTabSz="685796" rtl="0" eaLnBrk="1" latinLnBrk="0" hangingPunct="1">
        <a:defRPr kumimoji="1" sz="1350" kern="1200">
          <a:solidFill>
            <a:schemeClr val="tx1"/>
          </a:solidFill>
          <a:latin typeface="+mn-lt"/>
          <a:ea typeface="+mn-ea"/>
          <a:cs typeface="+mn-cs"/>
        </a:defRPr>
      </a:lvl8pPr>
      <a:lvl9pPr marL="2743185" algn="l" defTabSz="685796"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93D2A539-8B21-46CB-85F4-67268BBEF715}"/>
              </a:ext>
            </a:extLst>
          </p:cNvPr>
          <p:cNvGrpSpPr/>
          <p:nvPr/>
        </p:nvGrpSpPr>
        <p:grpSpPr>
          <a:xfrm>
            <a:off x="93295" y="-87560"/>
            <a:ext cx="6671410" cy="1887696"/>
            <a:chOff x="197798" y="159328"/>
            <a:chExt cx="6164586" cy="1381537"/>
          </a:xfrm>
        </p:grpSpPr>
        <p:sp>
          <p:nvSpPr>
            <p:cNvPr id="5" name="テキスト ボックス 4">
              <a:extLst>
                <a:ext uri="{FF2B5EF4-FFF2-40B4-BE49-F238E27FC236}">
                  <a16:creationId xmlns:a16="http://schemas.microsoft.com/office/drawing/2014/main" id="{6F16A5E8-B8F9-4246-8848-341149F0D702}"/>
                </a:ext>
              </a:extLst>
            </p:cNvPr>
            <p:cNvSpPr txBox="1"/>
            <p:nvPr/>
          </p:nvSpPr>
          <p:spPr>
            <a:xfrm>
              <a:off x="197798" y="159328"/>
              <a:ext cx="6164586" cy="1381537"/>
            </a:xfrm>
            <a:prstGeom prst="rect">
              <a:avLst/>
            </a:prstGeom>
            <a:noFill/>
          </p:spPr>
          <p:txBody>
            <a:bodyPr wrap="square" rtlCol="0">
              <a:spAutoFit/>
            </a:bodyPr>
            <a:lstStyle/>
            <a:p>
              <a:pPr algn="ctr">
                <a:lnSpc>
                  <a:spcPts val="1000"/>
                </a:lnSpc>
              </a:pPr>
              <a:endParaRPr kumimoji="1" lang="en-US" altLang="ja-JP" sz="1400" dirty="0">
                <a:latin typeface="Calibri" panose="020F0502020204030204" pitchFamily="34" charset="0"/>
                <a:ea typeface="ＭＳ Ｐゴシック" panose="020B0600070205080204" pitchFamily="50" charset="-128"/>
                <a:cs typeface="Calibri" panose="020F0502020204030204" pitchFamily="34" charset="0"/>
              </a:endParaRPr>
            </a:p>
            <a:p>
              <a:pPr algn="ctr">
                <a:lnSpc>
                  <a:spcPts val="1000"/>
                </a:lnSpc>
              </a:pPr>
              <a:r>
                <a:rPr kumimoji="1" lang="ja-JP" altLang="en-US" sz="1050" dirty="0">
                  <a:latin typeface="ＭＳ Ｐゴシック" panose="020B0600070205080204" pitchFamily="50" charset="-128"/>
                  <a:ea typeface="ＭＳ Ｐゴシック" panose="020B0600070205080204" pitchFamily="50" charset="-128"/>
                </a:rPr>
                <a:t>母性健康管理指導事項連絡カード</a:t>
              </a:r>
            </a:p>
            <a:p>
              <a:pPr algn="ctr">
                <a:lnSpc>
                  <a:spcPts val="1000"/>
                </a:lnSpc>
              </a:pPr>
              <a:r>
                <a:rPr lang="ja-JP" altLang="en-US" sz="1050" b="0" i="0" dirty="0">
                  <a:solidFill>
                    <a:srgbClr val="000000"/>
                  </a:solidFill>
                  <a:effectLst/>
                  <a:latin typeface="Calibri" panose="020F0502020204030204" pitchFamily="34" charset="0"/>
                  <a:cs typeface="Calibri" panose="020F0502020204030204" pitchFamily="34" charset="0"/>
                </a:rPr>
                <a:t>　　　　　　　　　　　　　　　　　　　　</a:t>
              </a:r>
              <a:r>
                <a:rPr lang="en-US" altLang="ja-JP" sz="1050" b="0" i="0" dirty="0">
                  <a:solidFill>
                    <a:srgbClr val="000000"/>
                  </a:solidFill>
                  <a:effectLst/>
                  <a:latin typeface="Calibri" panose="020F0502020204030204" pitchFamily="34" charset="0"/>
                  <a:cs typeface="Calibri" panose="020F0502020204030204" pitchFamily="34" charset="0"/>
                </a:rPr>
                <a:t>Maternal Health Management and Guidance Card</a:t>
              </a:r>
              <a:r>
                <a:rPr lang="ja-JP" altLang="en-US" sz="1050" b="0" i="0" dirty="0">
                  <a:solidFill>
                    <a:srgbClr val="000000"/>
                  </a:solidFill>
                  <a:effectLst/>
                  <a:latin typeface="Calibri" panose="020F0502020204030204" pitchFamily="34" charset="0"/>
                  <a:cs typeface="Calibri" panose="020F0502020204030204" pitchFamily="34" charset="0"/>
                </a:rPr>
                <a:t>　　　　　　　　　　　　　　</a:t>
              </a:r>
              <a:r>
                <a:rPr kumimoji="1" lang="ja-JP" altLang="en-US" sz="700" dirty="0">
                  <a:latin typeface="ＭＳ Ｐゴシック" panose="020B0600070205080204" pitchFamily="50" charset="-128"/>
                  <a:ea typeface="ＭＳ Ｐゴシック" panose="020B0600070205080204" pitchFamily="50" charset="-128"/>
                </a:rPr>
                <a:t>年　　　月　　　日</a:t>
              </a:r>
              <a:r>
                <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rPr>
                <a:t>　　　 </a:t>
              </a:r>
              <a:endParaRPr kumimoji="1" lang="en-US" altLang="ja-JP" sz="7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r>
                <a:rPr kumimoji="1" lang="ja-JP" altLang="en-US" sz="800" dirty="0">
                  <a:latin typeface="ＭＳ Ｐゴシック" panose="020B0600070205080204" pitchFamily="50" charset="-128"/>
                  <a:ea typeface="ＭＳ Ｐゴシック" panose="020B0600070205080204" pitchFamily="50" charset="-128"/>
                </a:rPr>
                <a:t>事業主　殿　　　　　　　　　　　　　　　　　　　　　　　　　　　　　　　　　　　　　　　　　　　　　　　　　　　　　　　　　　　　　　　　　　　　　　　　　　　　　</a:t>
              </a:r>
              <a:r>
                <a:rPr lang="en-US" altLang="ja-JP" sz="700" dirty="0">
                  <a:latin typeface="Calibri" panose="020F0502020204030204" pitchFamily="34" charset="0"/>
                  <a:ea typeface="ＭＳ Ｐゴシック" panose="020B0600070205080204" pitchFamily="50" charset="-128"/>
                  <a:cs typeface="Calibri" panose="020F0502020204030204" pitchFamily="34" charset="0"/>
                </a:rPr>
                <a:t>YY</a:t>
              </a:r>
              <a:r>
                <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700" dirty="0">
                  <a:latin typeface="Calibri" panose="020F0502020204030204" pitchFamily="34" charset="0"/>
                  <a:ea typeface="ＭＳ Ｐゴシック" panose="020B0600070205080204" pitchFamily="50" charset="-128"/>
                  <a:cs typeface="Calibri" panose="020F0502020204030204" pitchFamily="34" charset="0"/>
                </a:rPr>
                <a:t>MM</a:t>
              </a:r>
              <a:r>
                <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latin typeface="Calibri" panose="020F0502020204030204" pitchFamily="34" charset="0"/>
                  <a:ea typeface="ＭＳ Ｐゴシック" panose="020B0600070205080204" pitchFamily="50" charset="-128"/>
                  <a:cs typeface="Calibri" panose="020F0502020204030204" pitchFamily="34" charset="0"/>
                </a:rPr>
                <a:t>DD</a:t>
              </a:r>
              <a:endParaRPr lang="en-US" altLang="ja-JP" sz="7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To Employer,</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kumimoji="1" lang="ja-JP" altLang="en-US" sz="800" dirty="0">
                  <a:latin typeface="ＭＳ Ｐゴシック" panose="020B0600070205080204" pitchFamily="50" charset="-128"/>
                  <a:ea typeface="ＭＳ Ｐゴシック" panose="020B0600070205080204" pitchFamily="50" charset="-128"/>
                </a:rPr>
                <a:t>医療機関等名</a:t>
              </a:r>
              <a:r>
                <a:rPr kumimoji="1" lang="ja-JP" altLang="en-US" sz="800" u="dash" dirty="0">
                  <a:latin typeface="ＭＳ Ｐゴシック" panose="020B0600070205080204" pitchFamily="50" charset="-128"/>
                  <a:ea typeface="ＭＳ Ｐゴシック" panose="020B0600070205080204" pitchFamily="50" charset="-128"/>
                </a:rPr>
                <a:t>　　　　</a:t>
              </a:r>
              <a:r>
                <a:rPr kumimoji="1" lang="ja-JP" altLang="en-US" sz="900" u="dash" dirty="0">
                  <a:latin typeface="ＭＳ Ｐゴシック" panose="020B0600070205080204" pitchFamily="50" charset="-128"/>
                  <a:ea typeface="ＭＳ Ｐゴシック" panose="020B0600070205080204" pitchFamily="50" charset="-128"/>
                </a:rPr>
                <a:t>　　　　　　　　　　　　　　　　　　</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kumimoji="1" lang="ja-JP" altLang="en-US" sz="900" u="dash" dirty="0">
                  <a:latin typeface="Calibri" panose="020F0502020204030204" pitchFamily="34" charset="0"/>
                  <a:ea typeface="ＭＳ Ｐゴシック" panose="020B0600070205080204" pitchFamily="50" charset="-128"/>
                  <a:cs typeface="Calibri" panose="020F0502020204030204" pitchFamily="34" charset="0"/>
                </a:rPr>
                <a:t>　　　　　　　　　　　　　　　　　　　　　</a:t>
              </a:r>
              <a:endParaRPr kumimoji="1" lang="ja-JP" altLang="en-US" sz="900" dirty="0">
                <a:solidFill>
                  <a:srgbClr val="FF0000"/>
                </a:solidFill>
                <a:latin typeface="Calibri" panose="020F0502020204030204" pitchFamily="34" charset="0"/>
                <a:ea typeface="ＭＳ Ｐゴシック" panose="020B0600070205080204" pitchFamily="50" charset="-128"/>
                <a:cs typeface="Calibri" panose="020F0502020204030204" pitchFamily="34" charset="0"/>
              </a:endParaRPr>
            </a:p>
            <a:p>
              <a:pPr algn="ctr">
                <a:lnSpc>
                  <a:spcPts val="1000"/>
                </a:lnSpc>
              </a:pPr>
              <a:r>
                <a:rPr lang="ja-JP" altLang="en-US" sz="900" dirty="0">
                  <a:latin typeface="Calibri" panose="020F0502020204030204" pitchFamily="34" charset="0"/>
                  <a:cs typeface="Calibri" panose="020F0502020204030204" pitchFamily="34" charset="0"/>
                </a:rPr>
                <a:t>　　　　　</a:t>
              </a:r>
              <a:r>
                <a:rPr lang="en-US" altLang="ja-JP" sz="800" dirty="0">
                  <a:latin typeface="Calibri" panose="020F0502020204030204" pitchFamily="34" charset="0"/>
                  <a:cs typeface="Calibri" panose="020F0502020204030204" pitchFamily="34" charset="0"/>
                </a:rPr>
                <a:t>Name of Medical Institution</a:t>
              </a:r>
              <a:r>
                <a:rPr lang="ja-JP" altLang="en-US" sz="800" u="dash" dirty="0">
                  <a:latin typeface="Calibri" panose="020F0502020204030204" pitchFamily="34" charset="0"/>
                  <a:cs typeface="Calibri" panose="020F0502020204030204" pitchFamily="34" charset="0"/>
                </a:rPr>
                <a:t>　</a:t>
              </a:r>
              <a:endParaRPr lang="en-US" altLang="ja-JP" sz="900" u="dash" dirty="0">
                <a:latin typeface="Calibri" panose="020F0502020204030204" pitchFamily="34" charset="0"/>
                <a:ea typeface="ＭＳ Ｐゴシック" panose="020B0600070205080204" pitchFamily="50" charset="-128"/>
                <a:cs typeface="Calibri" panose="020F0502020204030204" pitchFamily="34" charset="0"/>
              </a:endParaRPr>
            </a:p>
            <a:p>
              <a:pPr algn="ctr">
                <a:lnSpc>
                  <a:spcPts val="1000"/>
                </a:lnSpc>
              </a:pPr>
              <a:r>
                <a:rPr kumimoji="1" lang="ja-JP" altLang="en-US" sz="900" dirty="0">
                  <a:latin typeface="ＭＳ Ｐゴシック" panose="020B0600070205080204" pitchFamily="50" charset="-128"/>
                  <a:ea typeface="ＭＳ Ｐゴシック" panose="020B0600070205080204" pitchFamily="50" charset="-128"/>
                </a:rPr>
                <a:t>　　　　　　　　　 </a:t>
              </a:r>
              <a:r>
                <a:rPr kumimoji="1" lang="ja-JP" altLang="en-US" sz="800" spc="270" dirty="0">
                  <a:latin typeface="ＭＳ Ｐゴシック" panose="020B0600070205080204" pitchFamily="50" charset="-128"/>
                  <a:ea typeface="ＭＳ Ｐゴシック" panose="020B0600070205080204" pitchFamily="50" charset="-128"/>
                </a:rPr>
                <a:t>医師等氏名</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                     </a:t>
              </a:r>
              <a:endParaRPr lang="en-US" altLang="ja-JP" sz="900" dirty="0">
                <a:latin typeface="Calibri" panose="020F0502020204030204" pitchFamily="34" charset="0"/>
                <a:ea typeface="ＭＳ Ｐゴシック" panose="020B0600070205080204" pitchFamily="50" charset="-128"/>
                <a:cs typeface="Calibri" panose="020F0502020204030204" pitchFamily="34" charset="0"/>
              </a:endParaRPr>
            </a:p>
            <a:p>
              <a:pPr algn="ctr">
                <a:lnSpc>
                  <a:spcPts val="1000"/>
                </a:lnSpc>
              </a:pP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Name</a:t>
              </a: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of</a:t>
              </a: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Dr.,</a:t>
              </a: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etc</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a:t>
              </a:r>
              <a:endPar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endParaRPr kumimoji="1" lang="ja-JP" altLang="en-US" sz="11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r>
                <a:rPr kumimoji="1" lang="ja-JP" altLang="en-US" sz="800" dirty="0">
                  <a:latin typeface="ＭＳ Ｐゴシック" panose="020B0600070205080204" pitchFamily="50" charset="-128"/>
                  <a:ea typeface="ＭＳ Ｐゴシック" panose="020B0600070205080204" pitchFamily="50" charset="-128"/>
                </a:rPr>
                <a:t>下記の１の者は、健康診査及び保健指導の結果、下記２～４の措置を講ずることが必要であると認めます。</a:t>
              </a:r>
            </a:p>
            <a:p>
              <a:pPr>
                <a:lnSpc>
                  <a:spcPts val="1000"/>
                </a:lnSpc>
              </a:pP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I have confirmed that the patient described below (1) needs to take measures described in the following (2-4) as a result of a checkup and health guidance.</a:t>
              </a: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記</a:t>
              </a:r>
              <a:endPar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endParaRPr>
            </a:p>
            <a:p>
              <a:pPr algn="ctr">
                <a:lnSpc>
                  <a:spcPts val="1000"/>
                </a:lnSpc>
              </a:pP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Note</a:t>
              </a:r>
              <a:endPar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1</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．氏名　等 </a:t>
              </a: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Name, etc.</a:t>
              </a:r>
              <a:endPar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endParaRPr>
            </a:p>
          </p:txBody>
        </p:sp>
        <p:cxnSp>
          <p:nvCxnSpPr>
            <p:cNvPr id="9" name="直線コネクタ 8">
              <a:extLst>
                <a:ext uri="{FF2B5EF4-FFF2-40B4-BE49-F238E27FC236}">
                  <a16:creationId xmlns:a16="http://schemas.microsoft.com/office/drawing/2014/main" id="{C31DB453-E650-4528-B539-2CA2BD885436}"/>
                </a:ext>
              </a:extLst>
            </p:cNvPr>
            <p:cNvCxnSpPr/>
            <p:nvPr/>
          </p:nvCxnSpPr>
          <p:spPr>
            <a:xfrm>
              <a:off x="4145126" y="719222"/>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244D7E08-B719-4270-9C0A-F33D10647167}"/>
                </a:ext>
              </a:extLst>
            </p:cNvPr>
            <p:cNvCxnSpPr/>
            <p:nvPr/>
          </p:nvCxnSpPr>
          <p:spPr>
            <a:xfrm>
              <a:off x="4145125" y="930023"/>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aphicFrame>
        <p:nvGraphicFramePr>
          <p:cNvPr id="14" name="表 24">
            <a:extLst>
              <a:ext uri="{FF2B5EF4-FFF2-40B4-BE49-F238E27FC236}">
                <a16:creationId xmlns:a16="http://schemas.microsoft.com/office/drawing/2014/main" id="{EC809F41-6FF0-484C-96AA-F706A0E1B6CC}"/>
              </a:ext>
            </a:extLst>
          </p:cNvPr>
          <p:cNvGraphicFramePr>
            <a:graphicFrameLocks noGrp="1"/>
          </p:cNvGraphicFramePr>
          <p:nvPr>
            <p:extLst>
              <p:ext uri="{D42A27DB-BD31-4B8C-83A1-F6EECF244321}">
                <p14:modId xmlns:p14="http://schemas.microsoft.com/office/powerpoint/2010/main" val="470058863"/>
              </p:ext>
            </p:extLst>
          </p:nvPr>
        </p:nvGraphicFramePr>
        <p:xfrm>
          <a:off x="130795" y="1743140"/>
          <a:ext cx="6608648" cy="411480"/>
        </p:xfrm>
        <a:graphic>
          <a:graphicData uri="http://schemas.openxmlformats.org/drawingml/2006/table">
            <a:tbl>
              <a:tblPr firstRow="1" bandRow="1">
                <a:tableStyleId>{5C22544A-7EE6-4342-B048-85BDC9FD1C3A}</a:tableStyleId>
              </a:tblPr>
              <a:tblGrid>
                <a:gridCol w="481765">
                  <a:extLst>
                    <a:ext uri="{9D8B030D-6E8A-4147-A177-3AD203B41FA5}">
                      <a16:colId xmlns:a16="http://schemas.microsoft.com/office/drawing/2014/main" val="211463617"/>
                    </a:ext>
                  </a:extLst>
                </a:gridCol>
                <a:gridCol w="1617312">
                  <a:extLst>
                    <a:ext uri="{9D8B030D-6E8A-4147-A177-3AD203B41FA5}">
                      <a16:colId xmlns:a16="http://schemas.microsoft.com/office/drawing/2014/main" val="93468915"/>
                    </a:ext>
                  </a:extLst>
                </a:gridCol>
                <a:gridCol w="770148">
                  <a:extLst>
                    <a:ext uri="{9D8B030D-6E8A-4147-A177-3AD203B41FA5}">
                      <a16:colId xmlns:a16="http://schemas.microsoft.com/office/drawing/2014/main" val="11119111"/>
                    </a:ext>
                  </a:extLst>
                </a:gridCol>
                <a:gridCol w="1095705">
                  <a:extLst>
                    <a:ext uri="{9D8B030D-6E8A-4147-A177-3AD203B41FA5}">
                      <a16:colId xmlns:a16="http://schemas.microsoft.com/office/drawing/2014/main" val="1204106555"/>
                    </a:ext>
                  </a:extLst>
                </a:gridCol>
                <a:gridCol w="992397">
                  <a:extLst>
                    <a:ext uri="{9D8B030D-6E8A-4147-A177-3AD203B41FA5}">
                      <a16:colId xmlns:a16="http://schemas.microsoft.com/office/drawing/2014/main" val="2515759807"/>
                    </a:ext>
                  </a:extLst>
                </a:gridCol>
                <a:gridCol w="1651321">
                  <a:extLst>
                    <a:ext uri="{9D8B030D-6E8A-4147-A177-3AD203B41FA5}">
                      <a16:colId xmlns:a16="http://schemas.microsoft.com/office/drawing/2014/main" val="2178123262"/>
                    </a:ext>
                  </a:extLst>
                </a:gridCol>
              </a:tblGrid>
              <a:tr h="341224">
                <a:tc>
                  <a:txBody>
                    <a:bodyPr/>
                    <a:lstStyle/>
                    <a:p>
                      <a:r>
                        <a:rPr kumimoji="1" lang="ja-JP" altLang="en-US" sz="700" b="0" dirty="0">
                          <a:solidFill>
                            <a:schemeClr val="tx1"/>
                          </a:solidFill>
                          <a:latin typeface="Calibri" panose="020F0502020204030204" pitchFamily="34" charset="0"/>
                          <a:ea typeface="+mn-ea"/>
                          <a:cs typeface="Calibri" panose="020F0502020204030204" pitchFamily="34" charset="0"/>
                        </a:rPr>
                        <a:t>氏名</a:t>
                      </a:r>
                      <a:endPar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Name</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05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chemeClr val="tx1"/>
                          </a:solidFill>
                          <a:latin typeface="Calibri" panose="020F0502020204030204" pitchFamily="34" charset="0"/>
                          <a:ea typeface="+mn-ea"/>
                          <a:cs typeface="Calibri" panose="020F0502020204030204" pitchFamily="34" charset="0"/>
                        </a:rPr>
                        <a:t>妊娠週数</a:t>
                      </a:r>
                    </a:p>
                    <a:p>
                      <a:pPr algn="ct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Weeks of pregnancy</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週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weeks</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chemeClr val="tx1"/>
                          </a:solidFill>
                          <a:latin typeface="Calibri" panose="020F0502020204030204" pitchFamily="34" charset="0"/>
                          <a:ea typeface="+mn-ea"/>
                          <a:cs typeface="Calibri" panose="020F0502020204030204" pitchFamily="34" charset="0"/>
                        </a:rPr>
                        <a:t>分娩予定日</a:t>
                      </a:r>
                    </a:p>
                    <a:p>
                      <a:pPr algn="ct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Expected</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date</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of</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delivery</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700" b="0" dirty="0">
                          <a:solidFill>
                            <a:schemeClr val="tx1"/>
                          </a:solidFill>
                          <a:latin typeface="Calibri" panose="020F0502020204030204" pitchFamily="34" charset="0"/>
                          <a:ea typeface="+mn-ea"/>
                          <a:cs typeface="Calibri" panose="020F0502020204030204" pitchFamily="34" charset="0"/>
                        </a:rPr>
                        <a:t> 年  　    　月　 　    日</a:t>
                      </a:r>
                    </a:p>
                    <a:p>
                      <a:pPr algn="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YY</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MM</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DD</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78562"/>
                  </a:ext>
                </a:extLst>
              </a:tr>
            </a:tbl>
          </a:graphicData>
        </a:graphic>
      </p:graphicFrame>
      <p:graphicFrame>
        <p:nvGraphicFramePr>
          <p:cNvPr id="16" name="表 26">
            <a:extLst>
              <a:ext uri="{FF2B5EF4-FFF2-40B4-BE49-F238E27FC236}">
                <a16:creationId xmlns:a16="http://schemas.microsoft.com/office/drawing/2014/main" id="{58D43192-7A92-412D-8EB7-0825E01A9E64}"/>
              </a:ext>
            </a:extLst>
          </p:cNvPr>
          <p:cNvGraphicFramePr>
            <a:graphicFrameLocks noGrp="1"/>
          </p:cNvGraphicFramePr>
          <p:nvPr>
            <p:extLst>
              <p:ext uri="{D42A27DB-BD31-4B8C-83A1-F6EECF244321}">
                <p14:modId xmlns:p14="http://schemas.microsoft.com/office/powerpoint/2010/main" val="3248382702"/>
              </p:ext>
            </p:extLst>
          </p:nvPr>
        </p:nvGraphicFramePr>
        <p:xfrm>
          <a:off x="153119" y="2516990"/>
          <a:ext cx="3093944" cy="3283151"/>
        </p:xfrm>
        <a:graphic>
          <a:graphicData uri="http://schemas.openxmlformats.org/drawingml/2006/table">
            <a:tbl>
              <a:tblPr firstRow="1" bandRow="1">
                <a:tableStyleId>{5C22544A-7EE6-4342-B048-85BDC9FD1C3A}</a:tableStyleId>
              </a:tblPr>
              <a:tblGrid>
                <a:gridCol w="3093944">
                  <a:extLst>
                    <a:ext uri="{9D8B030D-6E8A-4147-A177-3AD203B41FA5}">
                      <a16:colId xmlns:a16="http://schemas.microsoft.com/office/drawing/2014/main" val="241433438"/>
                    </a:ext>
                  </a:extLst>
                </a:gridCol>
              </a:tblGrid>
              <a:tr h="270711">
                <a:tc>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kumimoji="1" lang="ja-JP" altLang="en-US" sz="750" b="0" dirty="0">
                          <a:solidFill>
                            <a:schemeClr val="tx1"/>
                          </a:solidFill>
                          <a:latin typeface="ＭＳ Ｐゴシック" panose="020B0600070205080204" pitchFamily="50" charset="-128"/>
                          <a:ea typeface="+mn-ea"/>
                        </a:rPr>
                        <a:t>措置が必要となる症状等 </a:t>
                      </a:r>
                      <a:r>
                        <a:rPr kumimoji="1" lang="en-US" altLang="ja-JP" sz="7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Symptoms</a:t>
                      </a:r>
                      <a:r>
                        <a:rPr kumimoji="1" lang="en-US" altLang="ja-JP" sz="750" b="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7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etc. required to take measures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59213559"/>
                  </a:ext>
                </a:extLst>
              </a:tr>
              <a:tr h="2736000">
                <a:tc>
                  <a:txBody>
                    <a:bodyPr/>
                    <a:lstStyle/>
                    <a:p>
                      <a:pPr marL="0" indent="0">
                        <a:lnSpc>
                          <a:spcPts val="1000"/>
                        </a:lnSpc>
                        <a:spcBef>
                          <a:spcPts val="0"/>
                        </a:spcBef>
                        <a:spcAft>
                          <a:spcPts val="0"/>
                        </a:spcAft>
                      </a:pPr>
                      <a:r>
                        <a:rPr kumimoji="1" lang="ja-JP" altLang="en-US" sz="800" dirty="0">
                          <a:solidFill>
                            <a:schemeClr val="tx1"/>
                          </a:solidFill>
                          <a:latin typeface="ＭＳ Ｐゴシック" panose="020B0600070205080204" pitchFamily="50" charset="-128"/>
                          <a:ea typeface="+mn-ea"/>
                        </a:rPr>
                        <a:t>つわり、妊娠悪阻、貧血、めまい・立ちくらみ、</a:t>
                      </a:r>
                      <a:endParaRPr kumimoji="1" lang="en-US" altLang="ja-JP" sz="800" dirty="0">
                        <a:solidFill>
                          <a:schemeClr val="tx1"/>
                        </a:solidFill>
                        <a:latin typeface="ＭＳ Ｐゴシック" panose="020B0600070205080204" pitchFamily="50" charset="-128"/>
                        <a:ea typeface="+mn-ea"/>
                      </a:endParaRPr>
                    </a:p>
                    <a:p>
                      <a:pPr marL="0" indent="0">
                        <a:lnSpc>
                          <a:spcPts val="1000"/>
                        </a:lnSpc>
                        <a:spcBef>
                          <a:spcPts val="0"/>
                        </a:spcBef>
                        <a:spcAft>
                          <a:spcPts val="0"/>
                        </a:spcAft>
                      </a:pPr>
                      <a:r>
                        <a:rPr kumimoji="1" lang="en-US" altLang="ja-JP" sz="900" spc="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Morning</a:t>
                      </a:r>
                      <a:r>
                        <a:rPr kumimoji="1" lang="ja-JP" altLang="en-US" sz="900" spc="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spc="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sickness,</a:t>
                      </a:r>
                      <a:r>
                        <a:rPr kumimoji="1" lang="ja-JP" altLang="en-US" sz="900" spc="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spc="0" dirty="0">
                          <a:solidFill>
                            <a:schemeClr val="tx1"/>
                          </a:solidFill>
                          <a:latin typeface="Calibri" panose="020F0502020204030204" pitchFamily="34" charset="0"/>
                          <a:ea typeface="+mn-ea"/>
                          <a:cs typeface="Calibri" panose="020F0502020204030204" pitchFamily="34" charset="0"/>
                        </a:rPr>
                        <a:t>hyperemesis, anemia, dizziness / vertigo,</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腹部緊満感、子宮収縮、腹痛、性器出血、</a:t>
                      </a:r>
                      <a:endParaRPr kumimoji="1" lang="ja-JP" altLang="en-US" sz="800" spc="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marL="0" indent="0">
                        <a:lnSpc>
                          <a:spcPts val="1000"/>
                        </a:lnSpc>
                        <a:spcBef>
                          <a:spcPts val="0"/>
                        </a:spcBef>
                        <a:spcAft>
                          <a:spcPts val="0"/>
                        </a:spcAft>
                      </a:pP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Abdominal bloating,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uterine</a:t>
                      </a:r>
                      <a:r>
                        <a:rPr kumimoji="1" lang="zh-TW"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contraction</a:t>
                      </a:r>
                      <a:r>
                        <a:rPr kumimoji="1" lang="en-US" altLang="ja-JP" sz="900" dirty="0">
                          <a:solidFill>
                            <a:schemeClr val="tx1"/>
                          </a:solidFill>
                          <a:latin typeface="Calibri" panose="020F0502020204030204" pitchFamily="34" charset="0"/>
                          <a:ea typeface="+mn-ea"/>
                          <a:cs typeface="Calibri" panose="020F0502020204030204" pitchFamily="34" charset="0"/>
                        </a:rPr>
                        <a:t>, abdominal pain, vaginal bleeding</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腰痛、痔、静脈瘤、浮腫、手や手首の痛み、</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Back</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pain,</a:t>
                      </a:r>
                      <a:r>
                        <a:rPr kumimoji="1" lang="ja-JP" altLang="en-US" sz="900" dirty="0">
                          <a:solidFill>
                            <a:schemeClr val="tx1"/>
                          </a:solidFill>
                          <a:latin typeface="Calibri" panose="020F0502020204030204" pitchFamily="34" charset="0"/>
                          <a:ea typeface="+mn-ea"/>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hemorrhoids</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varicose vein</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edema</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pain in the hand or wrist, </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頻尿、排尿時痛、残尿感、全身倦怠感、動悸、</a:t>
                      </a:r>
                      <a:endPar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marL="0" marR="0" lvl="0" indent="0" algn="l" defTabSz="685800" rtl="0" eaLnBrk="1" fontAlgn="auto" latinLnBrk="0" hangingPunct="1">
                        <a:lnSpc>
                          <a:spcPts val="1000"/>
                        </a:lnSpc>
                        <a:spcBef>
                          <a:spcPts val="0"/>
                        </a:spcBef>
                        <a:spcAft>
                          <a:spcPts val="0"/>
                        </a:spcAft>
                        <a:buClrTx/>
                        <a:buSzTx/>
                        <a:buFontTx/>
                        <a:buNone/>
                        <a:tabLst/>
                        <a:defRPr/>
                      </a:pPr>
                      <a:r>
                        <a:rPr kumimoji="1" lang="en-US" altLang="ja-JP" sz="900" dirty="0">
                          <a:solidFill>
                            <a:schemeClr val="tx1"/>
                          </a:solidFill>
                          <a:latin typeface="Calibri" panose="020F0502020204030204" pitchFamily="34" charset="0"/>
                          <a:ea typeface="+mn-ea"/>
                          <a:cs typeface="Calibri" panose="020F0502020204030204" pitchFamily="34" charset="0"/>
                        </a:rPr>
                        <a:t>Frequent urination, pain at the time of urination</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feeling</a:t>
                      </a:r>
                      <a:r>
                        <a:rPr kumimoji="1" lang="zh-TW"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of</a:t>
                      </a:r>
                      <a:r>
                        <a:rPr kumimoji="1" lang="zh-TW"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residual urine</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general malaise</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palpitation,</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頭痛、血圧の上昇、蛋白尿、妊娠糖尿病、</a:t>
                      </a:r>
                      <a:endParaRPr kumimoji="1" lang="en-US" altLang="ja-JP" sz="800" dirty="0">
                        <a:solidFill>
                          <a:schemeClr val="tx1"/>
                        </a:solidFill>
                        <a:latin typeface="Calibri" panose="020F0502020204030204" pitchFamily="34" charset="0"/>
                        <a:ea typeface="+mn-ea"/>
                        <a:cs typeface="Calibri" panose="020F0502020204030204" pitchFamily="34"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kumimoji="1" lang="en-US" altLang="ja-JP" sz="900" dirty="0">
                          <a:solidFill>
                            <a:schemeClr val="tx1"/>
                          </a:solidFill>
                          <a:latin typeface="Calibri" panose="020F0502020204030204" pitchFamily="34" charset="0"/>
                          <a:ea typeface="+mn-ea"/>
                          <a:cs typeface="Calibri" panose="020F0502020204030204" pitchFamily="34" charset="0"/>
                        </a:rPr>
                        <a:t>Headache</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blood pressure rise, </a:t>
                      </a:r>
                      <a:r>
                        <a:rPr kumimoji="1" lang="en-US" altLang="ja-JP" sz="900" dirty="0">
                          <a:solidFill>
                            <a:schemeClr val="tx1"/>
                          </a:solidFill>
                          <a:latin typeface="Calibri" panose="020F0502020204030204" pitchFamily="34" charset="0"/>
                          <a:ea typeface="+mn-ea"/>
                          <a:cs typeface="Calibri" panose="020F0502020204030204" pitchFamily="34" charset="0"/>
                        </a:rPr>
                        <a:t>proteinuria, diabetes in pregnancy</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赤ちゃん（胎児）が週数に比べ小さい、</a:t>
                      </a:r>
                      <a:endPar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marL="0" indent="0">
                        <a:lnSpc>
                          <a:spcPts val="1000"/>
                        </a:lnSpc>
                        <a:spcBef>
                          <a:spcPts val="0"/>
                        </a:spcBef>
                        <a:spcAft>
                          <a:spcPts val="0"/>
                        </a:spcAft>
                      </a:pPr>
                      <a:r>
                        <a:rPr kumimoji="1" lang="en-US" altLang="ja-JP" sz="900" dirty="0">
                          <a:solidFill>
                            <a:schemeClr val="tx1"/>
                          </a:solidFill>
                          <a:latin typeface="Calibri" panose="020F0502020204030204" pitchFamily="34" charset="0"/>
                          <a:ea typeface="+mn-ea"/>
                          <a:cs typeface="Calibri" panose="020F0502020204030204" pitchFamily="34" charset="0"/>
                        </a:rPr>
                        <a:t>The baby (fetus) is small for weeks,</a:t>
                      </a:r>
                      <a:endParaRPr kumimoji="1" lang="en-US" altLang="ja-JP" sz="900" dirty="0">
                        <a:solidFill>
                          <a:schemeClr val="tx1"/>
                        </a:solidFill>
                        <a:latin typeface="ＭＳ Ｐゴシック" panose="020B0600070205080204" pitchFamily="50" charset="-128"/>
                        <a:ea typeface="+mn-ea"/>
                      </a:endParaRP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多胎妊娠（　　　　胎）、産後体調が悪い、</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Multiple pregnancy (</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conception</a:t>
                      </a:r>
                      <a:r>
                        <a:rPr kumimoji="1" lang="en-US" altLang="ja-JP" sz="900" dirty="0">
                          <a:solidFill>
                            <a:schemeClr val="tx1"/>
                          </a:solidFill>
                          <a:latin typeface="Calibri" panose="020F0502020204030204" pitchFamily="34" charset="0"/>
                          <a:ea typeface="+mn-ea"/>
                          <a:cs typeface="Calibri" panose="020F0502020204030204" pitchFamily="34" charset="0"/>
                        </a:rPr>
                        <a:t>), Feeling</a:t>
                      </a:r>
                      <a:r>
                        <a:rPr kumimoji="1" lang="ja-JP" altLang="en-US" sz="900" dirty="0">
                          <a:solidFill>
                            <a:schemeClr val="tx1"/>
                          </a:solidFill>
                          <a:latin typeface="Calibri" panose="020F0502020204030204" pitchFamily="34" charset="0"/>
                          <a:ea typeface="+mn-ea"/>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sick</a:t>
                      </a:r>
                      <a:r>
                        <a:rPr kumimoji="1" lang="ja-JP" altLang="en-US" sz="900" dirty="0">
                          <a:solidFill>
                            <a:schemeClr val="tx1"/>
                          </a:solidFill>
                          <a:latin typeface="Calibri" panose="020F0502020204030204" pitchFamily="34" charset="0"/>
                          <a:ea typeface="+mn-ea"/>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after childbirth</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妊娠中・産後の不安・不眠・落ち着かないなど、</a:t>
                      </a:r>
                      <a:endPar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spcBef>
                          <a:spcPts val="0"/>
                        </a:spcBef>
                        <a:spcAft>
                          <a:spcPts val="0"/>
                        </a:spcAft>
                      </a:pPr>
                      <a:r>
                        <a:rPr kumimoji="1" lang="en-US" altLang="ja-JP" sz="900" dirty="0">
                          <a:solidFill>
                            <a:schemeClr val="tx1"/>
                          </a:solidFill>
                          <a:latin typeface="Calibri" panose="020F0502020204030204" pitchFamily="34" charset="0"/>
                          <a:ea typeface="+mn-ea"/>
                          <a:cs typeface="Calibri" panose="020F0502020204030204" pitchFamily="34" charset="0"/>
                        </a:rPr>
                        <a:t>Anxiety / sleeplessness /</a:t>
                      </a:r>
                      <a:r>
                        <a:rPr kumimoji="1" lang="ja-JP" altLang="en-US" sz="900" dirty="0">
                          <a:solidFill>
                            <a:schemeClr val="tx1"/>
                          </a:solidFill>
                          <a:latin typeface="Calibri" panose="020F0502020204030204" pitchFamily="34" charset="0"/>
                          <a:ea typeface="+mn-ea"/>
                          <a:cs typeface="Calibri" panose="020F0502020204030204" pitchFamily="34" charset="0"/>
                        </a:rPr>
                        <a:t> </a:t>
                      </a:r>
                      <a:r>
                        <a:rPr kumimoji="1" lang="en-US" altLang="ja-JP" sz="900" dirty="0">
                          <a:solidFill>
                            <a:schemeClr val="tx1"/>
                          </a:solidFill>
                          <a:latin typeface="Calibri" panose="020F0502020204030204" pitchFamily="34" charset="0"/>
                          <a:ea typeface="+mn-ea"/>
                          <a:cs typeface="Calibri" panose="020F0502020204030204" pitchFamily="34" charset="0"/>
                        </a:rPr>
                        <a:t>uneasiness, etc. during pregnancy / after childbirth</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p>
                      <a:pPr>
                        <a:lnSpc>
                          <a:spcPts val="1000"/>
                        </a:lnSpc>
                        <a:spcBef>
                          <a:spcPts val="0"/>
                        </a:spcBef>
                        <a:spcAft>
                          <a:spcPts val="0"/>
                        </a:spcAft>
                      </a:pPr>
                      <a:r>
                        <a:rPr kumimoji="1" lang="ja-JP" altLang="en-US" sz="800" dirty="0">
                          <a:solidFill>
                            <a:schemeClr val="tx1"/>
                          </a:solidFill>
                          <a:latin typeface="ＭＳ Ｐゴシック" panose="020B0600070205080204" pitchFamily="50" charset="-128"/>
                          <a:ea typeface="+mn-ea"/>
                        </a:rPr>
                        <a:t>合併症等 </a:t>
                      </a:r>
                      <a:r>
                        <a:rPr kumimoji="1" lang="en-US" altLang="zh-TW"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Complication, etc.</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8693012"/>
                  </a:ext>
                </a:extLst>
              </a:tr>
            </a:tbl>
          </a:graphicData>
        </a:graphic>
      </p:graphicFrame>
      <p:sp>
        <p:nvSpPr>
          <p:cNvPr id="18" name="テキスト ボックス 17">
            <a:extLst>
              <a:ext uri="{FF2B5EF4-FFF2-40B4-BE49-F238E27FC236}">
                <a16:creationId xmlns:a16="http://schemas.microsoft.com/office/drawing/2014/main" id="{03F25967-A78B-4BBC-B47F-DB41BFF3A6D8}"/>
              </a:ext>
            </a:extLst>
          </p:cNvPr>
          <p:cNvSpPr txBox="1"/>
          <p:nvPr/>
        </p:nvSpPr>
        <p:spPr>
          <a:xfrm>
            <a:off x="100325" y="2284026"/>
            <a:ext cx="2975718" cy="279885"/>
          </a:xfrm>
          <a:prstGeom prst="rect">
            <a:avLst/>
          </a:prstGeom>
          <a:noFill/>
        </p:spPr>
        <p:txBody>
          <a:bodyPr wrap="square" rtlCol="0">
            <a:spAutoFit/>
          </a:bodyPr>
          <a:lstStyle/>
          <a:p>
            <a:pPr>
              <a:lnSpc>
                <a:spcPts val="700"/>
              </a:lnSpc>
            </a:pPr>
            <a:r>
              <a:rPr lang="ja-JP" altLang="en-US" sz="800" dirty="0">
                <a:latin typeface="Calibri" panose="020F0502020204030204" pitchFamily="34" charset="0"/>
                <a:ea typeface="ＭＳ Ｐゴシック" panose="020B0600070205080204" pitchFamily="50" charset="-128"/>
                <a:cs typeface="Calibri" panose="020F0502020204030204" pitchFamily="34" charset="0"/>
              </a:rPr>
              <a:t>症状等</a:t>
            </a:r>
            <a:r>
              <a:rPr kumimoji="1" lang="ja-JP" altLang="en-US" sz="600" dirty="0">
                <a:latin typeface="ＭＳ Ｐゴシック" panose="020B0600070205080204" pitchFamily="50" charset="-128"/>
                <a:ea typeface="ＭＳ Ｐゴシック" panose="020B0600070205080204" pitchFamily="50" charset="-128"/>
              </a:rPr>
              <a:t>（該当する症状等を○で囲んでください。）</a:t>
            </a:r>
            <a:endParaRPr lang="en-US" altLang="ja-JP" sz="7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700"/>
              </a:lnSpc>
            </a:pP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Symptoms,</a:t>
            </a: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etc.</a:t>
            </a: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latin typeface="Calibri" panose="020F0502020204030204" pitchFamily="34" charset="0"/>
                <a:ea typeface="ＭＳ Ｐゴシック" panose="020B0600070205080204" pitchFamily="50" charset="-128"/>
                <a:cs typeface="Calibri" panose="020F0502020204030204" pitchFamily="34" charset="0"/>
              </a:rPr>
              <a:t>(Circle the appropriate symptoms, etc.)</a:t>
            </a:r>
            <a:endPar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20" name="テキスト ボックス 19">
            <a:extLst>
              <a:ext uri="{FF2B5EF4-FFF2-40B4-BE49-F238E27FC236}">
                <a16:creationId xmlns:a16="http://schemas.microsoft.com/office/drawing/2014/main" id="{B1ED07DD-8A00-4517-AC0D-FA189143B504}"/>
              </a:ext>
            </a:extLst>
          </p:cNvPr>
          <p:cNvSpPr txBox="1"/>
          <p:nvPr/>
        </p:nvSpPr>
        <p:spPr>
          <a:xfrm>
            <a:off x="3227294" y="2286962"/>
            <a:ext cx="3036453" cy="279885"/>
          </a:xfrm>
          <a:prstGeom prst="rect">
            <a:avLst/>
          </a:prstGeom>
          <a:noFill/>
        </p:spPr>
        <p:txBody>
          <a:bodyPr wrap="square" rtlCol="0">
            <a:spAutoFit/>
          </a:bodyPr>
          <a:lstStyle/>
          <a:p>
            <a:pPr>
              <a:lnSpc>
                <a:spcPts val="700"/>
              </a:lnSpc>
            </a:pPr>
            <a:r>
              <a:rPr kumimoji="1" lang="ja-JP" altLang="en-US" sz="800" dirty="0">
                <a:latin typeface="ＭＳ Ｐゴシック" panose="020B0600070205080204" pitchFamily="50" charset="-128"/>
                <a:ea typeface="ＭＳ Ｐゴシック" panose="020B0600070205080204" pitchFamily="50" charset="-128"/>
              </a:rPr>
              <a:t>指導事項</a:t>
            </a:r>
            <a:r>
              <a:rPr kumimoji="1" lang="ja-JP" altLang="en-US" sz="600" dirty="0">
                <a:latin typeface="ＭＳ Ｐゴシック" panose="020B0600070205080204" pitchFamily="50" charset="-128"/>
                <a:ea typeface="ＭＳ Ｐゴシック" panose="020B0600070205080204" pitchFamily="50" charset="-128"/>
              </a:rPr>
              <a:t>（該当する指導事項欄に○を付けてください。）</a:t>
            </a:r>
            <a:endParaRPr kumimoji="1" lang="ja-JP" altLang="en-US" sz="400" dirty="0">
              <a:latin typeface="ＭＳ Ｐゴシック" panose="020B0600070205080204" pitchFamily="50" charset="-128"/>
              <a:ea typeface="ＭＳ Ｐゴシック" panose="020B0600070205080204" pitchFamily="50" charset="-128"/>
            </a:endParaRPr>
          </a:p>
          <a:p>
            <a:pPr>
              <a:lnSpc>
                <a:spcPts val="700"/>
              </a:lnSpc>
            </a:pP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Guidance</a:t>
            </a: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items</a:t>
            </a:r>
            <a:r>
              <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latin typeface="Calibri" panose="020F0502020204030204" pitchFamily="34" charset="0"/>
                <a:ea typeface="ＭＳ Ｐゴシック" panose="020B0600070205080204" pitchFamily="50" charset="-128"/>
                <a:cs typeface="Calibri" panose="020F0502020204030204" pitchFamily="34" charset="0"/>
              </a:rPr>
              <a:t>(Circle the appropriate symptoms, etc.)</a:t>
            </a:r>
            <a:endPar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22" name="テキスト ボックス 21">
            <a:extLst>
              <a:ext uri="{FF2B5EF4-FFF2-40B4-BE49-F238E27FC236}">
                <a16:creationId xmlns:a16="http://schemas.microsoft.com/office/drawing/2014/main" id="{42406EC4-A0C6-47C0-9537-7887163B7745}"/>
              </a:ext>
            </a:extLst>
          </p:cNvPr>
          <p:cNvSpPr txBox="1"/>
          <p:nvPr/>
        </p:nvSpPr>
        <p:spPr>
          <a:xfrm>
            <a:off x="69958" y="2148422"/>
            <a:ext cx="3036453" cy="220573"/>
          </a:xfrm>
          <a:prstGeom prst="rect">
            <a:avLst/>
          </a:prstGeom>
          <a:noFill/>
        </p:spPr>
        <p:txBody>
          <a:bodyPr wrap="square" rtlCol="0">
            <a:spAutoFit/>
          </a:bodyPr>
          <a:lstStyle/>
          <a:p>
            <a:pPr>
              <a:lnSpc>
                <a:spcPts val="1000"/>
              </a:lnSpc>
            </a:pP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2</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．指導事項 </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Guidance</a:t>
            </a:r>
            <a:r>
              <a:rPr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items</a:t>
            </a:r>
            <a:endPar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endParaRPr>
          </a:p>
        </p:txBody>
      </p:sp>
      <p:graphicFrame>
        <p:nvGraphicFramePr>
          <p:cNvPr id="24" name="表 27">
            <a:extLst>
              <a:ext uri="{FF2B5EF4-FFF2-40B4-BE49-F238E27FC236}">
                <a16:creationId xmlns:a16="http://schemas.microsoft.com/office/drawing/2014/main" id="{A53A879A-1E78-4C0E-A63F-E126F76A5B4D}"/>
              </a:ext>
            </a:extLst>
          </p:cNvPr>
          <p:cNvGraphicFramePr>
            <a:graphicFrameLocks noGrp="1"/>
          </p:cNvGraphicFramePr>
          <p:nvPr>
            <p:extLst>
              <p:ext uri="{D42A27DB-BD31-4B8C-83A1-F6EECF244321}">
                <p14:modId xmlns:p14="http://schemas.microsoft.com/office/powerpoint/2010/main" val="1761197415"/>
              </p:ext>
            </p:extLst>
          </p:nvPr>
        </p:nvGraphicFramePr>
        <p:xfrm>
          <a:off x="3310205" y="2522049"/>
          <a:ext cx="3429238" cy="3117562"/>
        </p:xfrm>
        <a:graphic>
          <a:graphicData uri="http://schemas.openxmlformats.org/drawingml/2006/table">
            <a:tbl>
              <a:tblPr firstRow="1" bandRow="1">
                <a:tableStyleId>{5C22544A-7EE6-4342-B048-85BDC9FD1C3A}</a:tableStyleId>
              </a:tblPr>
              <a:tblGrid>
                <a:gridCol w="425088">
                  <a:extLst>
                    <a:ext uri="{9D8B030D-6E8A-4147-A177-3AD203B41FA5}">
                      <a16:colId xmlns:a16="http://schemas.microsoft.com/office/drawing/2014/main" val="59780071"/>
                    </a:ext>
                  </a:extLst>
                </a:gridCol>
                <a:gridCol w="258183">
                  <a:extLst>
                    <a:ext uri="{9D8B030D-6E8A-4147-A177-3AD203B41FA5}">
                      <a16:colId xmlns:a16="http://schemas.microsoft.com/office/drawing/2014/main" val="3367738504"/>
                    </a:ext>
                  </a:extLst>
                </a:gridCol>
                <a:gridCol w="2044072">
                  <a:extLst>
                    <a:ext uri="{9D8B030D-6E8A-4147-A177-3AD203B41FA5}">
                      <a16:colId xmlns:a16="http://schemas.microsoft.com/office/drawing/2014/main" val="517672290"/>
                    </a:ext>
                  </a:extLst>
                </a:gridCol>
                <a:gridCol w="701895">
                  <a:extLst>
                    <a:ext uri="{9D8B030D-6E8A-4147-A177-3AD203B41FA5}">
                      <a16:colId xmlns:a16="http://schemas.microsoft.com/office/drawing/2014/main" val="1811473828"/>
                    </a:ext>
                  </a:extLst>
                </a:gridCol>
              </a:tblGrid>
              <a:tr h="267047">
                <a:tc gridSpan="3">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ＭＳ Ｐゴシック" panose="020B0600070205080204" pitchFamily="50" charset="-128"/>
                          <a:ea typeface="+mn-ea"/>
                        </a:rPr>
                        <a:t>標準措置 </a:t>
                      </a:r>
                      <a:r>
                        <a:rPr kumimoji="1" lang="en-US" altLang="ja-JP" sz="10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Standard</a:t>
                      </a:r>
                      <a:r>
                        <a:rPr kumimoji="1" lang="ja-JP" altLang="en-US" sz="10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10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measures</a:t>
                      </a:r>
                      <a:endParaRPr kumimoji="1" lang="ja-JP" altLang="en-US" sz="105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a:txBody>
                    <a:bodyPr/>
                    <a:lstStyle/>
                    <a:p>
                      <a:pPr marL="0" marR="0" lvl="0" indent="0" algn="dist" defTabSz="685796" rtl="0" eaLnBrk="1" fontAlgn="auto" latinLnBrk="0" hangingPunct="1">
                        <a:lnSpc>
                          <a:spcPct val="100000"/>
                        </a:lnSpc>
                        <a:spcBef>
                          <a:spcPts val="0"/>
                        </a:spcBef>
                        <a:spcAft>
                          <a:spcPts val="0"/>
                        </a:spcAft>
                        <a:buClrTx/>
                        <a:buSzTx/>
                        <a:buFontTx/>
                        <a:buNone/>
                        <a:tabLst/>
                        <a:defRPr/>
                      </a:pPr>
                      <a:r>
                        <a:rPr kumimoji="1" lang="ja-JP" altLang="en-US" sz="600" b="0" kern="0" spc="-150" baseline="0" dirty="0">
                          <a:solidFill>
                            <a:schemeClr val="tx1"/>
                          </a:solidFill>
                          <a:latin typeface="ＭＳ Ｐゴシック" panose="020B0600070205080204" pitchFamily="50" charset="-128"/>
                          <a:ea typeface="+mn-ea"/>
                        </a:rPr>
                        <a:t>指導事項</a:t>
                      </a:r>
                    </a:p>
                    <a:p>
                      <a:pPr algn="ctr"/>
                      <a:r>
                        <a:rPr kumimoji="1" lang="en-US" altLang="ja-JP" sz="600" b="0" kern="0" spc="0" baseline="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Guidance</a:t>
                      </a:r>
                      <a:endParaRPr kumimoji="1" lang="ja-JP" altLang="en-US" sz="600" b="0" kern="0" spc="0" baseline="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1958060"/>
                  </a:ext>
                </a:extLst>
              </a:tr>
              <a:tr h="243084">
                <a:tc rowSpan="2">
                  <a:txBody>
                    <a:bodyPr/>
                    <a:lstStyle/>
                    <a:p>
                      <a:pPr algn="ctr"/>
                      <a:r>
                        <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休業</a:t>
                      </a:r>
                      <a:endPar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p>
                      <a:pPr algn="ctr"/>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入院加療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Hospitalization</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for</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treatment</a:t>
                      </a:r>
                      <a:endPar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0949698"/>
                  </a:ext>
                </a:extLst>
              </a:tr>
              <a:tr h="243084">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自宅療養</a:t>
                      </a:r>
                      <a:r>
                        <a:rPr kumimoji="1" lang="ja-JP" altLang="en-US" sz="800" dirty="0">
                          <a:solidFill>
                            <a:schemeClr val="tx1"/>
                          </a:solidFill>
                          <a:latin typeface="+mn-lt"/>
                          <a:ea typeface="+mn-ea"/>
                          <a:cs typeface="+mn-cs"/>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Home</a:t>
                      </a:r>
                      <a:r>
                        <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healthcare</a:t>
                      </a:r>
                      <a:endParaRPr kumimoji="1" lang="ja-JP" altLang="en-US" sz="90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1365442"/>
                  </a:ext>
                </a:extLst>
              </a:tr>
              <a:tr h="243084">
                <a:tc gridSpan="3">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勤務時間の短縮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Shortening of working hours</a:t>
                      </a:r>
                      <a:endParaRPr kumimoji="1" lang="ja-JP" altLang="en-US"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6539900"/>
                  </a:ext>
                </a:extLst>
              </a:tr>
              <a:tr h="296719">
                <a:tc rowSpan="7">
                  <a:txBody>
                    <a:bodyPr/>
                    <a:lstStyle/>
                    <a:p>
                      <a:pPr algn="ctr"/>
                      <a:r>
                        <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作業の制限　</a:t>
                      </a:r>
                      <a:r>
                        <a:rPr kumimoji="1" lang="en-US" altLang="ja-JP" sz="9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Restriction of work</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身体的負担の大きい作業</a:t>
                      </a:r>
                      <a:r>
                        <a:rPr kumimoji="1" lang="ja-JP" altLang="en-US" sz="500" dirty="0">
                          <a:solidFill>
                            <a:schemeClr val="tx1"/>
                          </a:solidFill>
                          <a:latin typeface="ＭＳ Ｐゴシック" panose="020B0600070205080204" pitchFamily="50" charset="-128"/>
                          <a:ea typeface="+mn-ea"/>
                        </a:rPr>
                        <a:t>（注）</a:t>
                      </a:r>
                      <a:endParaRPr kumimoji="1" lang="en-US" altLang="ja-JP"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endParaRPr>
                    </a:p>
                    <a:p>
                      <a:pPr algn="l"/>
                      <a:r>
                        <a:rPr kumimoji="1" lang="en-US" altLang="ja-JP"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Work with heavy physical burden</a:t>
                      </a:r>
                      <a:r>
                        <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(Note)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pPr marL="0" algn="l">
                        <a:lnSpc>
                          <a:spcPct val="100000"/>
                        </a:lnSpc>
                        <a:spcBef>
                          <a:spcPts val="0"/>
                        </a:spcBef>
                        <a:spcAft>
                          <a:spcPts val="300"/>
                        </a:spcAft>
                      </a:pP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rowSpan="6">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6702486"/>
                  </a:ext>
                </a:extLst>
              </a:tr>
              <a:tr h="229336">
                <a:tc vMerge="1">
                  <a:txBody>
                    <a:bodyPr/>
                    <a:lstStyle/>
                    <a:p>
                      <a:endParaRPr kumimoji="1" lang="ja-JP" altLang="en-US"/>
                    </a:p>
                  </a:txBody>
                  <a:tcPr/>
                </a:tc>
                <a:tc rowSpan="5">
                  <a:txBody>
                    <a:bodyPr/>
                    <a:lstStyle/>
                    <a:p>
                      <a:endParaRPr kumimoji="1" lang="ja-JP" altLang="en-US" sz="90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796" rtl="0" eaLnBrk="1" fontAlgn="auto" latinLnBrk="0" hangingPunct="1">
                        <a:lnSpc>
                          <a:spcPct val="100000"/>
                        </a:lnSpc>
                        <a:spcBef>
                          <a:spcPts val="0"/>
                        </a:spcBef>
                        <a:spcAft>
                          <a:spcPts val="40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長時間の立作業 </a:t>
                      </a:r>
                      <a:r>
                        <a:rPr kumimoji="1" lang="en-US" altLang="ja-JP" sz="7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Standing work for long hours</a:t>
                      </a:r>
                      <a:endParaRPr kumimoji="1" lang="ja-JP" altLang="en-US" sz="700" dirty="0">
                        <a:solidFill>
                          <a:schemeClr val="tx1"/>
                        </a:solidFill>
                        <a:latin typeface="Calibri" panose="020F0502020204030204" pitchFamily="34" charset="0"/>
                        <a:ea typeface="ＭＳ ゴシック" panose="020B0609070205080204" pitchFamily="49" charset="-128"/>
                        <a:cs typeface="Calibri" panose="020F0502020204030204" pitchFamily="34"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3436787495"/>
                  </a:ext>
                </a:extLst>
              </a:tr>
              <a:tr h="337797">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同一姿勢を強制される作業 </a:t>
                      </a:r>
                      <a:endParaRPr kumimoji="1" lang="en-US" altLang="ja-JP" sz="70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685800" rtl="0" eaLnBrk="1" fontAlgn="auto" latinLnBrk="0" hangingPunct="1">
                        <a:lnSpc>
                          <a:spcPts val="700"/>
                        </a:lnSpc>
                        <a:spcBef>
                          <a:spcPts val="0"/>
                        </a:spcBef>
                        <a:spcAft>
                          <a:spcPts val="400"/>
                        </a:spcAft>
                        <a:buClrTx/>
                        <a:buSzTx/>
                        <a:buFontTx/>
                        <a:buNone/>
                        <a:tabLst/>
                        <a:defRPr/>
                      </a:pPr>
                      <a:r>
                        <a:rPr kumimoji="1" lang="en-US" altLang="ja-JP" sz="65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Work that requires workers to take the same posture</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3228798995"/>
                  </a:ext>
                </a:extLst>
              </a:tr>
              <a:tr h="337797">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腰に負担のかかる作業</a:t>
                      </a:r>
                      <a:endParaRPr kumimoji="1" lang="en-US" altLang="ja-JP" sz="700" dirty="0">
                        <a:solidFill>
                          <a:schemeClr val="tx1"/>
                        </a:solidFill>
                        <a:latin typeface="ＭＳ ゴシック" panose="020B0609070205080204" pitchFamily="49" charset="-128"/>
                        <a:ea typeface="ＭＳ ゴシック" panose="020B0609070205080204" pitchFamily="49" charset="-128"/>
                        <a:cs typeface="+mn-cs"/>
                      </a:endParaRPr>
                    </a:p>
                    <a:p>
                      <a:pPr marL="0" marR="0" lvl="0" indent="0" algn="l" defTabSz="685800" rtl="0" eaLnBrk="1" fontAlgn="auto" latinLnBrk="0" hangingPunct="1">
                        <a:lnSpc>
                          <a:spcPts val="700"/>
                        </a:lnSpc>
                        <a:spcBef>
                          <a:spcPts val="0"/>
                        </a:spcBef>
                        <a:spcAft>
                          <a:spcPts val="400"/>
                        </a:spcAft>
                        <a:buClrTx/>
                        <a:buSzTx/>
                        <a:buFontTx/>
                        <a:buNone/>
                        <a:tabLst/>
                        <a:defRPr/>
                      </a:pPr>
                      <a:r>
                        <a:rPr kumimoji="1" lang="en-US" altLang="ja-JP"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Work with heavy burden on the lower back</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472487482"/>
                  </a:ext>
                </a:extLst>
              </a:tr>
              <a:tr h="229336">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40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寒い場所での作業</a:t>
                      </a:r>
                      <a:r>
                        <a:rPr kumimoji="1" lang="en-US" altLang="ja-JP" sz="7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 </a:t>
                      </a:r>
                      <a:r>
                        <a:rPr kumimoji="1" lang="en-US" altLang="ja-JP"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Work at a cold place</a:t>
                      </a:r>
                      <a:endParaRPr kumimoji="1" lang="en-US" altLang="ja-JP" sz="700" dirty="0">
                        <a:solidFill>
                          <a:schemeClr val="tx1"/>
                        </a:solidFill>
                        <a:latin typeface="Calibri" panose="020F0502020204030204" pitchFamily="34" charset="0"/>
                        <a:ea typeface="ＭＳ ゴシック" panose="020B0609070205080204" pitchFamily="49" charset="-128"/>
                        <a:cs typeface="Calibri" panose="020F0502020204030204" pitchFamily="34"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413994667"/>
                  </a:ext>
                </a:extLst>
              </a:tr>
              <a:tr h="399334">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kumimoji="1" lang="ja-JP" altLang="en-US" sz="700" dirty="0">
                          <a:solidFill>
                            <a:schemeClr val="tx1"/>
                          </a:solidFill>
                          <a:latin typeface="ＭＳ ゴシック" panose="020B0609070205080204" pitchFamily="49" charset="-128"/>
                          <a:ea typeface="ＭＳ ゴシック" panose="020B0609070205080204" pitchFamily="49" charset="-128"/>
                        </a:rPr>
                        <a:t>長時間作業場を離れることのできない作業</a:t>
                      </a:r>
                    </a:p>
                    <a:p>
                      <a:pPr marL="0" marR="0" lvl="0" indent="0" algn="l" defTabSz="685800" rtl="0" eaLnBrk="1" fontAlgn="auto" latinLnBrk="0" hangingPunct="1">
                        <a:lnSpc>
                          <a:spcPts val="700"/>
                        </a:lnSpc>
                        <a:spcBef>
                          <a:spcPts val="0"/>
                        </a:spcBef>
                        <a:spcAft>
                          <a:spcPts val="400"/>
                        </a:spcAft>
                        <a:buClrTx/>
                        <a:buSzTx/>
                        <a:buFontTx/>
                        <a:buNone/>
                        <a:tabLst/>
                        <a:defRPr/>
                      </a:pPr>
                      <a:r>
                        <a:rPr kumimoji="1" lang="en-US" altLang="ja-JP"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rPr>
                        <a:t>Work in which workers can’t leave the workplace for long hours</a:t>
                      </a:r>
                      <a:endParaRPr kumimoji="1" lang="ja-JP" altLang="en-US" sz="800" dirty="0">
                        <a:solidFill>
                          <a:schemeClr val="tx1"/>
                        </a:solidFill>
                        <a:latin typeface="Calibri" panose="020F0502020204030204" pitchFamily="34" charset="0"/>
                        <a:ea typeface="ＭＳ ゴシック" panose="020B0609070205080204" pitchFamily="49" charset="-128"/>
                        <a:cs typeface="Calibri" panose="020F0502020204030204" pitchFamily="34"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148809961"/>
                  </a:ext>
                </a:extLst>
              </a:tr>
              <a:tr h="243084">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spc="-50" baseline="0" dirty="0">
                          <a:solidFill>
                            <a:schemeClr val="tx1"/>
                          </a:solidFill>
                          <a:latin typeface="ＭＳ Ｐゴシック" panose="020B0600070205080204" pitchFamily="50" charset="-128"/>
                          <a:ea typeface="+mn-ea"/>
                        </a:rPr>
                        <a:t>ストレス・緊張を多く感じる作業　</a:t>
                      </a:r>
                      <a:r>
                        <a:rPr kumimoji="1" lang="en-US" altLang="ja-JP" sz="800" spc="-50" baseline="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Stressful work</a:t>
                      </a:r>
                      <a:endParaRPr kumimoji="1" lang="ja-JP" altLang="en-US" sz="100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6465648"/>
                  </a:ext>
                </a:extLst>
              </a:tr>
            </a:tbl>
          </a:graphicData>
        </a:graphic>
      </p:graphicFrame>
      <p:sp>
        <p:nvSpPr>
          <p:cNvPr id="25" name="テキスト ボックス 24">
            <a:extLst>
              <a:ext uri="{FF2B5EF4-FFF2-40B4-BE49-F238E27FC236}">
                <a16:creationId xmlns:a16="http://schemas.microsoft.com/office/drawing/2014/main" id="{90C8DD0B-C900-4F20-A9A6-71E7C9F6BB4D}"/>
              </a:ext>
            </a:extLst>
          </p:cNvPr>
          <p:cNvSpPr txBox="1"/>
          <p:nvPr/>
        </p:nvSpPr>
        <p:spPr>
          <a:xfrm>
            <a:off x="260612" y="8479089"/>
            <a:ext cx="6527430" cy="1179682"/>
          </a:xfrm>
          <a:prstGeom prst="rect">
            <a:avLst/>
          </a:prstGeom>
          <a:noFill/>
        </p:spPr>
        <p:txBody>
          <a:bodyPr wrap="square" rtlCol="0">
            <a:spAutoFit/>
          </a:bodyPr>
          <a:lstStyle/>
          <a:p>
            <a:pPr algn="ctr"/>
            <a:r>
              <a:rPr kumimoji="1" lang="ja-JP" altLang="en-US" sz="1000" dirty="0">
                <a:latin typeface="ＭＳ Ｐゴシック" panose="020B0600070205080204" pitchFamily="50" charset="-128"/>
                <a:ea typeface="ＭＳ Ｐゴシック" panose="020B0600070205080204" pitchFamily="50" charset="-128"/>
              </a:rPr>
              <a:t>指導事項を守るための措置申請書</a:t>
            </a:r>
            <a:endParaRPr kumimoji="1" lang="en-US" altLang="ja-JP" sz="1000" dirty="0">
              <a:latin typeface="ＭＳ Ｐゴシック" panose="020B0600070205080204" pitchFamily="50" charset="-128"/>
              <a:ea typeface="ＭＳ Ｐゴシック" panose="020B0600070205080204" pitchFamily="50" charset="-128"/>
            </a:endParaRPr>
          </a:p>
          <a:p>
            <a:pPr algn="ct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Application for taking measures to follow the doctor’s guidance items     </a:t>
            </a: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　　　　　年　　　　月　　　　日</a:t>
            </a:r>
            <a:r>
              <a:rPr kumimoji="1" lang="ja-JP" altLang="en-US" sz="800" dirty="0">
                <a:latin typeface="ＭＳ Ｐゴシック" panose="020B0600070205080204" pitchFamily="50" charset="-128"/>
                <a:ea typeface="ＭＳ Ｐゴシック" panose="020B0600070205080204" pitchFamily="50" charset="-128"/>
              </a:rPr>
              <a:t>上記のとおり、医師等の指導事項に基づく措置を申請します。　　　　　　　　　　　　　　　　　　　　　　　　　　　　　　　　　　</a:t>
            </a: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YY</a:t>
            </a:r>
            <a:r>
              <a:rPr kumimoji="1" lang="ja-JP" altLang="en-US" sz="105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1050" dirty="0">
                <a:latin typeface="Calibri" panose="020F0502020204030204" pitchFamily="34" charset="0"/>
                <a:ea typeface="ＭＳ Ｐゴシック" panose="020B0600070205080204" pitchFamily="50" charset="-128"/>
                <a:cs typeface="Calibri" panose="020F0502020204030204" pitchFamily="34" charset="0"/>
              </a:rPr>
              <a:t>MM</a:t>
            </a:r>
            <a:r>
              <a:rPr kumimoji="1" lang="ja-JP" altLang="en-US" sz="105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1050" dirty="0">
                <a:latin typeface="Calibri" panose="020F0502020204030204" pitchFamily="34" charset="0"/>
                <a:ea typeface="ＭＳ Ｐゴシック" panose="020B0600070205080204" pitchFamily="50" charset="-128"/>
                <a:cs typeface="Calibri" panose="020F0502020204030204" pitchFamily="34" charset="0"/>
              </a:rPr>
              <a:t>DD</a:t>
            </a:r>
            <a:endParaRPr kumimoji="1" lang="en-US" altLang="ja-JP" sz="105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pP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I hereby apply for taking measures to follow the doctor’s guidance items mentioned above.</a:t>
            </a:r>
            <a:endPar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spcBef>
                <a:spcPts val="600"/>
              </a:spcBef>
              <a:spcAft>
                <a:spcPts val="600"/>
              </a:spcAft>
            </a:pP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　　　　　　　　　　　　　　　　　　　　　　　　　　　　　　　　　　　　　            　</a:t>
            </a:r>
            <a:r>
              <a:rPr lang="ja-JP" altLang="en-US" sz="1000" dirty="0">
                <a:latin typeface="Calibri" panose="020F0502020204030204" pitchFamily="34" charset="0"/>
                <a:ea typeface="ＭＳ Ｐゴシック" panose="020B0600070205080204" pitchFamily="50" charset="-128"/>
                <a:cs typeface="Calibri" panose="020F0502020204030204" pitchFamily="34" charset="0"/>
              </a:rPr>
              <a:t>所属</a:t>
            </a:r>
            <a:r>
              <a:rPr lang="en-US" altLang="ja-JP" sz="1000" dirty="0">
                <a:latin typeface="Calibri" panose="020F0502020204030204" pitchFamily="34" charset="0"/>
                <a:ea typeface="ＭＳ Ｐゴシック" panose="020B0600070205080204" pitchFamily="50" charset="-128"/>
                <a:cs typeface="Calibri" panose="020F0502020204030204" pitchFamily="34" charset="0"/>
              </a:rPr>
              <a:t> Department</a:t>
            </a:r>
            <a:r>
              <a:rPr kumimoji="1" lang="ja-JP" altLang="en-US" sz="1000" u="dash" dirty="0">
                <a:latin typeface="Calibri" panose="020F0502020204030204" pitchFamily="34" charset="0"/>
                <a:ea typeface="ＭＳ Ｐゴシック" panose="020B0600070205080204" pitchFamily="50" charset="-128"/>
                <a:cs typeface="Calibri" panose="020F0502020204030204" pitchFamily="34" charset="0"/>
              </a:rPr>
              <a:t>　　　　　　</a:t>
            </a:r>
            <a:endParaRPr kumimoji="1" lang="ja-JP" altLang="en-US" sz="100" dirty="0">
              <a:solidFill>
                <a:schemeClr val="bg1"/>
              </a:solidFill>
              <a:latin typeface="Calibri" panose="020F0502020204030204" pitchFamily="34" charset="0"/>
              <a:ea typeface="ＭＳ Ｐゴシック" panose="020B0600070205080204" pitchFamily="50" charset="-128"/>
              <a:cs typeface="Calibri" panose="020F0502020204030204" pitchFamily="34" charset="0"/>
            </a:endParaRPr>
          </a:p>
          <a:p>
            <a:pPr>
              <a:lnSpc>
                <a:spcPts val="1000"/>
              </a:lnSpc>
              <a:spcBef>
                <a:spcPts val="600"/>
              </a:spcBef>
              <a:spcAft>
                <a:spcPts val="600"/>
              </a:spcAft>
            </a:pP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事業主　殿  </a:t>
            </a:r>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To Employer</a:t>
            </a:r>
            <a:r>
              <a:rPr lang="en-US" altLang="ja-JP" sz="1000" dirty="0">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                                                                       　  　　　氏名　</a:t>
            </a:r>
            <a:r>
              <a:rPr lang="en-US" altLang="ja-JP" sz="1050" dirty="0">
                <a:latin typeface="Calibri" panose="020F0502020204030204" pitchFamily="34" charset="0"/>
                <a:ea typeface="ＭＳ Ｐゴシック" panose="020B0600070205080204" pitchFamily="50" charset="-128"/>
                <a:cs typeface="Calibri" panose="020F0502020204030204" pitchFamily="34" charset="0"/>
              </a:rPr>
              <a:t>Name</a:t>
            </a:r>
            <a:endParaRPr kumimoji="1" lang="ja-JP" altLang="en-US" sz="105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26" name="テキスト ボックス 25">
            <a:extLst>
              <a:ext uri="{FF2B5EF4-FFF2-40B4-BE49-F238E27FC236}">
                <a16:creationId xmlns:a16="http://schemas.microsoft.com/office/drawing/2014/main" id="{96C7C830-3D15-4DD9-9CB2-07E2D3CD6B1C}"/>
              </a:ext>
            </a:extLst>
          </p:cNvPr>
          <p:cNvSpPr txBox="1"/>
          <p:nvPr/>
        </p:nvSpPr>
        <p:spPr>
          <a:xfrm>
            <a:off x="87921" y="6892710"/>
            <a:ext cx="3404038" cy="437171"/>
          </a:xfrm>
          <a:prstGeom prst="rect">
            <a:avLst/>
          </a:prstGeom>
          <a:noFill/>
        </p:spPr>
        <p:txBody>
          <a:bodyPr wrap="square" rtlCol="0">
            <a:spAutoFit/>
          </a:bodyPr>
          <a:lstStyle/>
          <a:p>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3</a:t>
            </a: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1000" dirty="0">
                <a:latin typeface="ＭＳ Ｐゴシック" panose="020B0600070205080204" pitchFamily="50" charset="-128"/>
                <a:ea typeface="ＭＳ Ｐゴシック" panose="020B0600070205080204" pitchFamily="50" charset="-128"/>
              </a:rPr>
              <a:t>上記２の措置が必要な期間</a:t>
            </a:r>
            <a:r>
              <a:rPr kumimoji="1" lang="ja-JP" altLang="en-US" sz="700" dirty="0">
                <a:latin typeface="ＭＳ Ｐゴシック" panose="020B0600070205080204" pitchFamily="50" charset="-128"/>
                <a:ea typeface="ＭＳ Ｐゴシック" panose="020B0600070205080204" pitchFamily="50" charset="-128"/>
              </a:rPr>
              <a:t>（当面の予定期間に〇を付けてください。）</a:t>
            </a:r>
            <a:endParaRPr kumimoji="1" lang="en-US" altLang="ja-JP" sz="700" dirty="0">
              <a:latin typeface="ＭＳ Ｐゴシック" panose="020B0600070205080204" pitchFamily="50" charset="-128"/>
              <a:ea typeface="ＭＳ Ｐゴシック" panose="020B0600070205080204" pitchFamily="50" charset="-128"/>
            </a:endParaRPr>
          </a:p>
          <a:p>
            <a:pPr>
              <a:lnSpc>
                <a:spcPts val="700"/>
              </a:lnSpc>
            </a:pPr>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Period when the measures </a:t>
            </a:r>
            <a:r>
              <a:rPr lang="en-US" altLang="ja-JP" sz="1000" dirty="0">
                <a:latin typeface="Calibri" panose="020F0502020204030204" pitchFamily="34" charset="0"/>
                <a:ea typeface="ＭＳ Ｐゴシック" panose="020B0600070205080204" pitchFamily="50" charset="-128"/>
                <a:cs typeface="Calibri" panose="020F0502020204030204" pitchFamily="34" charset="0"/>
              </a:rPr>
              <a:t>described in 2 are required to be taken  </a:t>
            </a:r>
            <a:r>
              <a:rPr kumimoji="1" lang="en-US" altLang="ja-JP" sz="800" dirty="0">
                <a:latin typeface="Calibri" panose="020F0502020204030204" pitchFamily="34" charset="0"/>
                <a:ea typeface="ＭＳ Ｐゴシック" panose="020B0600070205080204" pitchFamily="50" charset="-128"/>
                <a:cs typeface="Calibri" panose="020F0502020204030204" pitchFamily="34" charset="0"/>
              </a:rPr>
              <a:t>(Circle the scheduled period.)</a:t>
            </a:r>
            <a:endParaRPr kumimoji="1" lang="ja-JP" altLang="en-US" sz="50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27" name="テキスト ボックス 26">
            <a:extLst>
              <a:ext uri="{FF2B5EF4-FFF2-40B4-BE49-F238E27FC236}">
                <a16:creationId xmlns:a16="http://schemas.microsoft.com/office/drawing/2014/main" id="{F37CEF84-75E3-47D4-85FB-F21629154587}"/>
              </a:ext>
            </a:extLst>
          </p:cNvPr>
          <p:cNvSpPr txBox="1"/>
          <p:nvPr/>
        </p:nvSpPr>
        <p:spPr>
          <a:xfrm>
            <a:off x="100325" y="9625652"/>
            <a:ext cx="6718084" cy="246221"/>
          </a:xfrm>
          <a:prstGeom prst="rect">
            <a:avLst/>
          </a:prstGeom>
          <a:noFill/>
        </p:spPr>
        <p:txBody>
          <a:bodyPr wrap="square" rtlCol="0">
            <a:spAutoFit/>
          </a:bodyPr>
          <a:lstStyle/>
          <a:p>
            <a:pPr algn="ctr"/>
            <a:r>
              <a:rPr lang="ja-JP" altLang="en-US" sz="500" dirty="0">
                <a:latin typeface="ＭＳ Ｐゴシック" panose="020B0600070205080204" pitchFamily="50" charset="-128"/>
                <a:ea typeface="ＭＳ Ｐゴシック" panose="020B0600070205080204" pitchFamily="50" charset="-128"/>
              </a:rPr>
              <a:t>この様式の「母性健康管理指導事項連絡カード」の欄には医師等が、また、「指導事項を守るための措置申請書」の欄には女性労働者が記入してください。 </a:t>
            </a:r>
            <a:endParaRPr kumimoji="1" lang="ja-JP" altLang="en-US" sz="500" dirty="0">
              <a:latin typeface="ＭＳ Ｐゴシック" panose="020B0600070205080204" pitchFamily="50" charset="-128"/>
              <a:ea typeface="ＭＳ Ｐゴシック" panose="020B0600070205080204" pitchFamily="50" charset="-128"/>
            </a:endParaRPr>
          </a:p>
          <a:p>
            <a:pPr algn="ctr"/>
            <a:r>
              <a:rPr lang="en-US" altLang="ja-JP" sz="500" dirty="0">
                <a:latin typeface="Calibri" panose="020F0502020204030204" pitchFamily="34" charset="0"/>
                <a:ea typeface="ＭＳ Ｐゴシック" panose="020B0600070205080204" pitchFamily="50" charset="-128"/>
                <a:cs typeface="Calibri" panose="020F0502020204030204" pitchFamily="34" charset="0"/>
              </a:rPr>
              <a:t>The fields for “Maternal Health Management Guidance Items Contact” should be filled in by a doctor, etc. and</a:t>
            </a:r>
            <a:r>
              <a:rPr lang="ja-JP" altLang="en-US" sz="50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500" dirty="0">
                <a:latin typeface="Calibri" panose="020F0502020204030204" pitchFamily="34" charset="0"/>
                <a:ea typeface="ＭＳ Ｐゴシック" panose="020B0600070205080204" pitchFamily="50" charset="-128"/>
                <a:cs typeface="Calibri" panose="020F0502020204030204" pitchFamily="34" charset="0"/>
              </a:rPr>
              <a:t>the fields for “Application for taking measures to follow the doctor’s guidance items” should be filled in by a female worker in this form.</a:t>
            </a:r>
            <a:endParaRPr kumimoji="1" lang="ja-JP" altLang="en-US" sz="500" dirty="0">
              <a:latin typeface="Calibri" panose="020F0502020204030204" pitchFamily="34" charset="0"/>
              <a:ea typeface="ＭＳ Ｐゴシック" panose="020B0600070205080204" pitchFamily="50" charset="-128"/>
              <a:cs typeface="Calibri" panose="020F0502020204030204" pitchFamily="34" charset="0"/>
            </a:endParaRPr>
          </a:p>
        </p:txBody>
      </p:sp>
      <p:cxnSp>
        <p:nvCxnSpPr>
          <p:cNvPr id="28" name="直線コネクタ 27">
            <a:extLst>
              <a:ext uri="{FF2B5EF4-FFF2-40B4-BE49-F238E27FC236}">
                <a16:creationId xmlns:a16="http://schemas.microsoft.com/office/drawing/2014/main" id="{3176A6DC-DB37-452C-87B4-F3D8A037FD17}"/>
              </a:ext>
            </a:extLst>
          </p:cNvPr>
          <p:cNvCxnSpPr>
            <a:cxnSpLocks/>
          </p:cNvCxnSpPr>
          <p:nvPr/>
        </p:nvCxnSpPr>
        <p:spPr>
          <a:xfrm>
            <a:off x="106355" y="9605982"/>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EC17040-34DF-4863-8C47-6D8558C30986}"/>
              </a:ext>
            </a:extLst>
          </p:cNvPr>
          <p:cNvCxnSpPr>
            <a:cxnSpLocks/>
          </p:cNvCxnSpPr>
          <p:nvPr/>
        </p:nvCxnSpPr>
        <p:spPr>
          <a:xfrm>
            <a:off x="69958" y="8473345"/>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6854F38C-F490-471F-A71E-3F635569B85A}"/>
              </a:ext>
            </a:extLst>
          </p:cNvPr>
          <p:cNvSpPr txBox="1"/>
          <p:nvPr/>
        </p:nvSpPr>
        <p:spPr>
          <a:xfrm>
            <a:off x="87921" y="6010034"/>
            <a:ext cx="5469767" cy="369332"/>
          </a:xfrm>
          <a:prstGeom prst="rect">
            <a:avLst/>
          </a:prstGeom>
          <a:noFill/>
        </p:spPr>
        <p:txBody>
          <a:bodyPr wrap="none" rtlCol="0">
            <a:spAutoFit/>
          </a:bodyPr>
          <a:lstStyle/>
          <a:p>
            <a:r>
              <a:rPr lang="ja-JP" altLang="en-US" sz="900" dirty="0">
                <a:latin typeface="ＭＳ Ｐゴシック" panose="020B0600070205080204" pitchFamily="50" charset="-128"/>
                <a:ea typeface="ＭＳ Ｐゴシック" panose="020B0600070205080204" pitchFamily="50" charset="-128"/>
              </a:rPr>
              <a:t>標準措置に関する具体的内容、標準措置以外の必要な措置等の特記事項</a:t>
            </a:r>
            <a:endParaRPr kumimoji="1" lang="ja-JP" altLang="en-US" sz="900" dirty="0">
              <a:latin typeface="ＭＳ Ｐゴシック" panose="020B0600070205080204" pitchFamily="50" charset="-128"/>
              <a:ea typeface="ＭＳ Ｐゴシック" panose="020B0600070205080204" pitchFamily="50" charset="-128"/>
            </a:endParaRPr>
          </a:p>
          <a:p>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Specific contents on standard measures, special notes of necessary measures other than standard measures, etc.</a:t>
            </a:r>
            <a:endPar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32" name="テキスト ボックス 31">
            <a:extLst>
              <a:ext uri="{FF2B5EF4-FFF2-40B4-BE49-F238E27FC236}">
                <a16:creationId xmlns:a16="http://schemas.microsoft.com/office/drawing/2014/main" id="{EF75C1B3-0E33-45B2-BBBF-DF1C3271E33B}"/>
              </a:ext>
            </a:extLst>
          </p:cNvPr>
          <p:cNvSpPr txBox="1"/>
          <p:nvPr/>
        </p:nvSpPr>
        <p:spPr>
          <a:xfrm>
            <a:off x="3453962" y="6905727"/>
            <a:ext cx="3404038" cy="530915"/>
          </a:xfrm>
          <a:prstGeom prst="rect">
            <a:avLst/>
          </a:prstGeom>
          <a:noFill/>
        </p:spPr>
        <p:txBody>
          <a:bodyPr wrap="square" rtlCol="0">
            <a:spAutoFit/>
          </a:bodyPr>
          <a:lstStyle/>
          <a:p>
            <a:r>
              <a:rPr kumimoji="1" lang="en-US" altLang="ja-JP" sz="1000" dirty="0">
                <a:latin typeface="Calibri" panose="020F0502020204030204" pitchFamily="34" charset="0"/>
                <a:ea typeface="ＭＳ Ｐゴシック" panose="020B0600070205080204" pitchFamily="50" charset="-128"/>
                <a:cs typeface="Calibri" panose="020F0502020204030204" pitchFamily="34" charset="0"/>
              </a:rPr>
              <a:t>4</a:t>
            </a:r>
            <a:r>
              <a:rPr kumimoji="1" lang="ja-JP" altLang="en-US" sz="1000" dirty="0">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1000" dirty="0">
                <a:latin typeface="ＭＳ Ｐゴシック" panose="020B0600070205080204" pitchFamily="50" charset="-128"/>
                <a:ea typeface="ＭＳ Ｐゴシック" panose="020B0600070205080204" pitchFamily="50" charset="-128"/>
              </a:rPr>
              <a:t>その他の指導事項</a:t>
            </a:r>
            <a:r>
              <a:rPr kumimoji="1" lang="ja-JP" altLang="en-US" sz="800" dirty="0">
                <a:latin typeface="ＭＳ Ｐゴシック" panose="020B0600070205080204" pitchFamily="50" charset="-128"/>
                <a:ea typeface="ＭＳ Ｐゴシック" panose="020B0600070205080204" pitchFamily="50" charset="-128"/>
              </a:rPr>
              <a:t>（措置が必要である場合は○を付けてください。）　</a:t>
            </a:r>
            <a:endParaRPr kumimoji="1" lang="en-US" altLang="ja-JP" sz="800" dirty="0">
              <a:latin typeface="ＭＳ Ｐゴシック" panose="020B0600070205080204" pitchFamily="50" charset="-128"/>
              <a:ea typeface="ＭＳ Ｐゴシック" panose="020B0600070205080204" pitchFamily="50" charset="-128"/>
            </a:endParaRPr>
          </a:p>
          <a:p>
            <a:r>
              <a:rPr kumimoji="1" lang="en-US" altLang="ja-JP" sz="1050" dirty="0">
                <a:latin typeface="Calibri" panose="020F0502020204030204" pitchFamily="34" charset="0"/>
                <a:ea typeface="ＭＳ Ｐゴシック" panose="020B0600070205080204" pitchFamily="50" charset="-128"/>
                <a:cs typeface="Calibri" panose="020F0502020204030204" pitchFamily="34" charset="0"/>
              </a:rPr>
              <a:t>Other g</a:t>
            </a:r>
            <a:r>
              <a:rPr lang="en-US" altLang="ja-JP" sz="1050" dirty="0">
                <a:latin typeface="Calibri" panose="020F0502020204030204" pitchFamily="34" charset="0"/>
                <a:ea typeface="ＭＳ Ｐゴシック" panose="020B0600070205080204" pitchFamily="50" charset="-128"/>
                <a:cs typeface="Calibri" panose="020F0502020204030204" pitchFamily="34" charset="0"/>
              </a:rPr>
              <a:t>uidance</a:t>
            </a:r>
            <a:r>
              <a:rPr lang="ja-JP" altLang="en-US" sz="1050" dirty="0">
                <a:latin typeface="Calibri" panose="020F0502020204030204" pitchFamily="34" charset="0"/>
                <a:ea typeface="ＭＳ Ｐゴシック" panose="020B0600070205080204" pitchFamily="50" charset="-128"/>
                <a:cs typeface="Calibri" panose="020F0502020204030204" pitchFamily="34" charset="0"/>
              </a:rPr>
              <a:t> </a:t>
            </a:r>
            <a:r>
              <a:rPr lang="en-US" altLang="ja-JP" sz="1050" dirty="0">
                <a:latin typeface="Calibri" panose="020F0502020204030204" pitchFamily="34" charset="0"/>
                <a:ea typeface="ＭＳ Ｐゴシック" panose="020B0600070205080204" pitchFamily="50" charset="-128"/>
                <a:cs typeface="Calibri" panose="020F0502020204030204" pitchFamily="34" charset="0"/>
              </a:rPr>
              <a:t>items</a:t>
            </a:r>
          </a:p>
          <a:p>
            <a:r>
              <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rPr>
              <a:t> </a:t>
            </a:r>
            <a:r>
              <a:rPr kumimoji="1"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dirty="0">
                <a:latin typeface="Calibri" panose="020F0502020204030204" pitchFamily="34" charset="0"/>
                <a:ea typeface="ＭＳ Ｐゴシック" panose="020B0600070205080204" pitchFamily="50" charset="-128"/>
                <a:cs typeface="Calibri" panose="020F0502020204030204" pitchFamily="34" charset="0"/>
              </a:rPr>
              <a:t>(If necessary, please circle the required measures</a:t>
            </a:r>
            <a:r>
              <a:rPr lang="en-US" altLang="ja-JP" sz="800" dirty="0">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800" dirty="0">
                <a:latin typeface="Calibri" panose="020F0502020204030204" pitchFamily="34" charset="0"/>
                <a:ea typeface="ＭＳ Ｐゴシック" panose="020B0600070205080204" pitchFamily="50" charset="-128"/>
                <a:cs typeface="Calibri" panose="020F0502020204030204" pitchFamily="34" charset="0"/>
              </a:rPr>
              <a:t>　　　</a:t>
            </a:r>
            <a:endParaRPr kumimoji="1" lang="ja-JP" altLang="en-US" sz="700" dirty="0">
              <a:latin typeface="Calibri" panose="020F0502020204030204" pitchFamily="34" charset="0"/>
              <a:ea typeface="ＭＳ Ｐゴシック" panose="020B0600070205080204" pitchFamily="50" charset="-128"/>
              <a:cs typeface="Calibri" panose="020F0502020204030204" pitchFamily="34" charset="0"/>
            </a:endParaRPr>
          </a:p>
        </p:txBody>
      </p:sp>
      <p:graphicFrame>
        <p:nvGraphicFramePr>
          <p:cNvPr id="35" name="表 35">
            <a:extLst>
              <a:ext uri="{FF2B5EF4-FFF2-40B4-BE49-F238E27FC236}">
                <a16:creationId xmlns:a16="http://schemas.microsoft.com/office/drawing/2014/main" id="{239576E9-9AD7-4BDE-8277-D17EB89F5614}"/>
              </a:ext>
            </a:extLst>
          </p:cNvPr>
          <p:cNvGraphicFramePr>
            <a:graphicFrameLocks noGrp="1"/>
          </p:cNvGraphicFramePr>
          <p:nvPr>
            <p:extLst>
              <p:ext uri="{D42A27DB-BD31-4B8C-83A1-F6EECF244321}">
                <p14:modId xmlns:p14="http://schemas.microsoft.com/office/powerpoint/2010/main" val="2963096932"/>
              </p:ext>
            </p:extLst>
          </p:nvPr>
        </p:nvGraphicFramePr>
        <p:xfrm>
          <a:off x="3519942" y="7431776"/>
          <a:ext cx="3219501" cy="990600"/>
        </p:xfrm>
        <a:graphic>
          <a:graphicData uri="http://schemas.openxmlformats.org/drawingml/2006/table">
            <a:tbl>
              <a:tblPr firstRow="1" bandRow="1">
                <a:tableStyleId>{5C22544A-7EE6-4342-B048-85BDC9FD1C3A}</a:tableStyleId>
              </a:tblPr>
              <a:tblGrid>
                <a:gridCol w="2501346">
                  <a:extLst>
                    <a:ext uri="{9D8B030D-6E8A-4147-A177-3AD203B41FA5}">
                      <a16:colId xmlns:a16="http://schemas.microsoft.com/office/drawing/2014/main" val="1219782748"/>
                    </a:ext>
                  </a:extLst>
                </a:gridCol>
                <a:gridCol w="718155">
                  <a:extLst>
                    <a:ext uri="{9D8B030D-6E8A-4147-A177-3AD203B41FA5}">
                      <a16:colId xmlns:a16="http://schemas.microsoft.com/office/drawing/2014/main" val="1904825283"/>
                    </a:ext>
                  </a:extLst>
                </a:gridCol>
              </a:tblGrid>
              <a:tr h="499099">
                <a:tc>
                  <a:txBody>
                    <a:bodyPr/>
                    <a:lstStyle/>
                    <a:p>
                      <a:r>
                        <a:rPr kumimoji="1" lang="ja-JP" altLang="en-US" sz="900" b="0" dirty="0">
                          <a:solidFill>
                            <a:schemeClr val="tx1"/>
                          </a:solidFill>
                          <a:latin typeface="ＭＳ Ｐゴシック" panose="020B0600070205080204" pitchFamily="50" charset="-128"/>
                          <a:ea typeface="+mn-ea"/>
                        </a:rPr>
                        <a:t>妊娠中の通勤緩和の措置（在宅勤務を含む。）　</a:t>
                      </a:r>
                    </a:p>
                    <a:p>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Measures for easing commuting during pregnancy</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(Including working at home.)</a:t>
                      </a:r>
                      <a:endPar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687144"/>
                  </a:ext>
                </a:extLst>
              </a:tr>
              <a:tr h="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ＭＳ Ｐゴシック" panose="020B0600070205080204" pitchFamily="50" charset="-128"/>
                          <a:ea typeface="+mn-ea"/>
                        </a:rPr>
                        <a:t>妊娠中の休憩に関する措置</a:t>
                      </a:r>
                    </a:p>
                    <a:p>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Measures related to taking a rest during pregnancy</a:t>
                      </a:r>
                      <a:endPar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2658848"/>
                  </a:ext>
                </a:extLst>
              </a:tr>
            </a:tbl>
          </a:graphicData>
        </a:graphic>
      </p:graphicFrame>
      <p:cxnSp>
        <p:nvCxnSpPr>
          <p:cNvPr id="37" name="直線コネクタ 36">
            <a:extLst>
              <a:ext uri="{FF2B5EF4-FFF2-40B4-BE49-F238E27FC236}">
                <a16:creationId xmlns:a16="http://schemas.microsoft.com/office/drawing/2014/main" id="{A4461B41-561D-4069-AB2C-9D6211A8919C}"/>
              </a:ext>
            </a:extLst>
          </p:cNvPr>
          <p:cNvCxnSpPr>
            <a:cxnSpLocks/>
          </p:cNvCxnSpPr>
          <p:nvPr/>
        </p:nvCxnSpPr>
        <p:spPr>
          <a:xfrm>
            <a:off x="4955962" y="9273480"/>
            <a:ext cx="178348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FB34661-7DD9-43BF-82F0-C182ADEC4B73}"/>
              </a:ext>
            </a:extLst>
          </p:cNvPr>
          <p:cNvCxnSpPr>
            <a:cxnSpLocks/>
          </p:cNvCxnSpPr>
          <p:nvPr/>
        </p:nvCxnSpPr>
        <p:spPr>
          <a:xfrm>
            <a:off x="4958421" y="9561512"/>
            <a:ext cx="18002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4B74E975-D819-4DB6-AD78-D2D20764F0B0}"/>
              </a:ext>
            </a:extLst>
          </p:cNvPr>
          <p:cNvSpPr/>
          <p:nvPr/>
        </p:nvSpPr>
        <p:spPr>
          <a:xfrm>
            <a:off x="153119" y="6338076"/>
            <a:ext cx="6586324" cy="5447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B33E57B8-F83B-45B1-9E6F-73921608A60F}"/>
              </a:ext>
            </a:extLst>
          </p:cNvPr>
          <p:cNvGraphicFramePr>
            <a:graphicFrameLocks noGrp="1"/>
          </p:cNvGraphicFramePr>
          <p:nvPr>
            <p:extLst>
              <p:ext uri="{D42A27DB-BD31-4B8C-83A1-F6EECF244321}">
                <p14:modId xmlns:p14="http://schemas.microsoft.com/office/powerpoint/2010/main" val="598961924"/>
              </p:ext>
            </p:extLst>
          </p:nvPr>
        </p:nvGraphicFramePr>
        <p:xfrm>
          <a:off x="154644" y="7325096"/>
          <a:ext cx="3092419" cy="1097280"/>
        </p:xfrm>
        <a:graphic>
          <a:graphicData uri="http://schemas.openxmlformats.org/drawingml/2006/table">
            <a:tbl>
              <a:tblPr firstRow="1" bandRow="1">
                <a:tableStyleId>{5C22544A-7EE6-4342-B048-85BDC9FD1C3A}</a:tableStyleId>
              </a:tblPr>
              <a:tblGrid>
                <a:gridCol w="2694334">
                  <a:extLst>
                    <a:ext uri="{9D8B030D-6E8A-4147-A177-3AD203B41FA5}">
                      <a16:colId xmlns:a16="http://schemas.microsoft.com/office/drawing/2014/main" val="3461174147"/>
                    </a:ext>
                  </a:extLst>
                </a:gridCol>
                <a:gridCol w="398085">
                  <a:extLst>
                    <a:ext uri="{9D8B030D-6E8A-4147-A177-3AD203B41FA5}">
                      <a16:colId xmlns:a16="http://schemas.microsoft.com/office/drawing/2014/main" val="2492659300"/>
                    </a:ext>
                  </a:extLst>
                </a:gridCol>
              </a:tblGrid>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1</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週間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1week</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DD  </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2404680"/>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2</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週間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2</a:t>
                      </a:r>
                      <a:r>
                        <a:rPr kumimoji="1" lang="en-US" altLang="ja-JP" sz="10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weeks</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 </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1735103"/>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4</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週間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4weeks</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 </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597219"/>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その他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Other</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 </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月</a:t>
                      </a:r>
                      <a:r>
                        <a:rPr kumimoji="1" lang="en-US" altLang="ja-JP" sz="800" b="0" dirty="0">
                          <a:solidFill>
                            <a:schemeClr val="tx1"/>
                          </a:solidFill>
                          <a:latin typeface="Calibri" panose="020F0502020204030204" pitchFamily="34" charset="0"/>
                          <a:ea typeface="+mn-ea"/>
                          <a:cs typeface="Calibri" panose="020F0502020204030204" pitchFamily="34" charset="0"/>
                        </a:rPr>
                        <a:t>MM</a:t>
                      </a:r>
                      <a:r>
                        <a:rPr kumimoji="1" lang="ja-JP" altLang="en-US"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日</a:t>
                      </a:r>
                      <a:r>
                        <a:rPr kumimoji="1" lang="en-US" altLang="ja-JP" sz="800" b="0" dirty="0">
                          <a:solidFill>
                            <a:schemeClr val="tx1"/>
                          </a:solidFill>
                          <a:latin typeface="Calibri" panose="020F0502020204030204" pitchFamily="34" charset="0"/>
                          <a:ea typeface="+mn-ea"/>
                          <a:cs typeface="Calibri" panose="020F0502020204030204" pitchFamily="34" charset="0"/>
                        </a:rPr>
                        <a:t>DD</a:t>
                      </a:r>
                      <a:r>
                        <a:rPr kumimoji="1" lang="en-US" altLang="ja-JP" sz="8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4083693"/>
                  </a:ext>
                </a:extLst>
              </a:tr>
            </a:tbl>
          </a:graphicData>
        </a:graphic>
      </p:graphicFrame>
      <p:sp>
        <p:nvSpPr>
          <p:cNvPr id="3" name="テキスト ボックス 2"/>
          <p:cNvSpPr txBox="1"/>
          <p:nvPr/>
        </p:nvSpPr>
        <p:spPr>
          <a:xfrm>
            <a:off x="3232581" y="5614341"/>
            <a:ext cx="3719082" cy="461665"/>
          </a:xfrm>
          <a:prstGeom prst="rect">
            <a:avLst/>
          </a:prstGeom>
          <a:noFill/>
        </p:spPr>
        <p:txBody>
          <a:bodyPr wrap="square" rtlCol="0">
            <a:spAutoFit/>
          </a:bodyPr>
          <a:lstStyle/>
          <a:p>
            <a:r>
              <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rPr>
              <a:t> </a:t>
            </a:r>
            <a:r>
              <a:rPr kumimoji="1" lang="ja-JP" altLang="en-US" sz="600" dirty="0">
                <a:latin typeface="ＭＳ Ｐゴシック" panose="020B0600070205080204" pitchFamily="50" charset="-128"/>
                <a:ea typeface="ＭＳ Ｐゴシック" panose="020B0600070205080204" pitchFamily="50" charset="-128"/>
              </a:rPr>
              <a:t>（注）　 「身体的負担の大きい作業」のうち、特定の作業について制限の必要がある場合には、</a:t>
            </a:r>
            <a:endParaRPr kumimoji="1" lang="en-US" altLang="ja-JP" sz="600" dirty="0">
              <a:latin typeface="ＭＳ Ｐゴシック" panose="020B0600070205080204" pitchFamily="50" charset="-128"/>
              <a:ea typeface="ＭＳ Ｐゴシック" panose="020B0600070205080204" pitchFamily="50" charset="-128"/>
            </a:endParaRPr>
          </a:p>
          <a:p>
            <a:r>
              <a:rPr lang="en-US" altLang="ja-JP" sz="600" dirty="0">
                <a:latin typeface="ＭＳ Ｐゴシック" panose="020B0600070205080204" pitchFamily="50" charset="-128"/>
                <a:ea typeface="ＭＳ Ｐゴシック" panose="020B0600070205080204" pitchFamily="50" charset="-128"/>
              </a:rPr>
              <a:t>        </a:t>
            </a:r>
            <a:r>
              <a:rPr kumimoji="1" lang="ja-JP" altLang="en-US" sz="600" dirty="0">
                <a:latin typeface="ＭＳ Ｐゴシック" panose="020B0600070205080204" pitchFamily="50" charset="-128"/>
                <a:ea typeface="ＭＳ Ｐゴシック" panose="020B0600070205080204" pitchFamily="50" charset="-128"/>
              </a:rPr>
              <a:t>指導事項欄に〇を付けた上で、具体的な作業を○で囲んでください。</a:t>
            </a:r>
          </a:p>
          <a:p>
            <a:r>
              <a:rPr kumimoji="1" lang="en-US" altLang="ja-JP" sz="600" dirty="0">
                <a:latin typeface="Calibri" panose="020F0502020204030204" pitchFamily="34" charset="0"/>
                <a:ea typeface="ＭＳ Ｐゴシック" panose="020B0600070205080204" pitchFamily="50" charset="-128"/>
                <a:cs typeface="Calibri" panose="020F0502020204030204" pitchFamily="34" charset="0"/>
              </a:rPr>
              <a:t>(</a:t>
            </a:r>
            <a:r>
              <a:rPr lang="en-US" altLang="ja-JP" sz="600" dirty="0">
                <a:latin typeface="Calibri" panose="020F0502020204030204" pitchFamily="34" charset="0"/>
                <a:ea typeface="ＭＳ Ｐゴシック" panose="020B0600070205080204" pitchFamily="50" charset="-128"/>
                <a:cs typeface="Calibri" panose="020F0502020204030204" pitchFamily="34" charset="0"/>
              </a:rPr>
              <a:t>Note</a:t>
            </a:r>
            <a:r>
              <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600" dirty="0">
                <a:latin typeface="Calibri" panose="020F0502020204030204" pitchFamily="34" charset="0"/>
                <a:ea typeface="ＭＳ Ｐゴシック" panose="020B0600070205080204" pitchFamily="50" charset="-128"/>
                <a:cs typeface="Calibri" panose="020F0502020204030204" pitchFamily="34" charset="0"/>
              </a:rPr>
              <a:t>If specific work is restricted out of work with heavy physical burden,</a:t>
            </a:r>
            <a:r>
              <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rPr>
              <a:t> </a:t>
            </a:r>
            <a:endParaRPr kumimoji="1" lang="en-US" altLang="ja-JP" sz="600" dirty="0">
              <a:latin typeface="Calibri" panose="020F0502020204030204" pitchFamily="34" charset="0"/>
              <a:ea typeface="ＭＳ Ｐゴシック" panose="020B0600070205080204" pitchFamily="50" charset="-128"/>
              <a:cs typeface="Calibri" panose="020F0502020204030204" pitchFamily="34" charset="0"/>
            </a:endParaRPr>
          </a:p>
          <a:p>
            <a:r>
              <a:rPr lang="en-US" altLang="ja-JP" sz="6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600" dirty="0">
                <a:latin typeface="Calibri" panose="020F0502020204030204" pitchFamily="34" charset="0"/>
                <a:ea typeface="ＭＳ Ｐゴシック" panose="020B0600070205080204" pitchFamily="50" charset="-128"/>
                <a:cs typeface="Calibri" panose="020F0502020204030204" pitchFamily="34" charset="0"/>
              </a:rPr>
              <a:t>please circle the guidance item field and put </a:t>
            </a:r>
            <a:r>
              <a:rPr kumimoji="1" lang="ja-JP" altLang="en-US" sz="600" dirty="0">
                <a:latin typeface="Calibri" panose="020F0502020204030204" pitchFamily="34" charset="0"/>
                <a:ea typeface="ＭＳ Ｐゴシック" panose="020B0600070205080204" pitchFamily="50" charset="-128"/>
                <a:cs typeface="Calibri" panose="020F0502020204030204" pitchFamily="34" charset="0"/>
              </a:rPr>
              <a:t>〇 </a:t>
            </a:r>
            <a:r>
              <a:rPr kumimoji="1" lang="en-US" altLang="ja-JP" sz="600" dirty="0">
                <a:latin typeface="Calibri" panose="020F0502020204030204" pitchFamily="34" charset="0"/>
                <a:ea typeface="ＭＳ Ｐゴシック" panose="020B0600070205080204" pitchFamily="50" charset="-128"/>
                <a:cs typeface="Calibri" panose="020F0502020204030204" pitchFamily="34" charset="0"/>
              </a:rPr>
              <a:t>in the specific work.</a:t>
            </a:r>
          </a:p>
        </p:txBody>
      </p:sp>
      <p:sp>
        <p:nvSpPr>
          <p:cNvPr id="6" name="スライド番号プレースホルダー 5"/>
          <p:cNvSpPr>
            <a:spLocks noGrp="1"/>
          </p:cNvSpPr>
          <p:nvPr>
            <p:ph type="sldNum" sz="quarter" idx="12"/>
          </p:nvPr>
        </p:nvSpPr>
        <p:spPr>
          <a:xfrm>
            <a:off x="5218580" y="9504786"/>
            <a:ext cx="1600200" cy="527402"/>
          </a:xfrm>
        </p:spPr>
        <p:txBody>
          <a:bodyPr/>
          <a:lstStyle/>
          <a:p>
            <a:fld id="{9E2A29CB-BA86-48A6-80E1-CB8750A963B5}" type="slidenum">
              <a:rPr kumimoji="1" lang="ja-JP" altLang="en-US" smtClean="0"/>
              <a:t>1</a:t>
            </a:fld>
            <a:endParaRPr kumimoji="1" lang="ja-JP" altLang="en-US" dirty="0"/>
          </a:p>
        </p:txBody>
      </p:sp>
      <p:sp>
        <p:nvSpPr>
          <p:cNvPr id="31" name="テキスト ボックス 30">
            <a:extLst>
              <a:ext uri="{FF2B5EF4-FFF2-40B4-BE49-F238E27FC236}">
                <a16:creationId xmlns:a16="http://schemas.microsoft.com/office/drawing/2014/main" id="{E0C5B9B2-DB3C-49FD-B1EB-86D0D6011B86}"/>
              </a:ext>
            </a:extLst>
          </p:cNvPr>
          <p:cNvSpPr txBox="1"/>
          <p:nvPr/>
        </p:nvSpPr>
        <p:spPr>
          <a:xfrm>
            <a:off x="6391034" y="406"/>
            <a:ext cx="459686" cy="180425"/>
          </a:xfrm>
          <a:prstGeom prst="rect">
            <a:avLst/>
          </a:prstGeom>
          <a:noFill/>
          <a:ln>
            <a:solidFill>
              <a:schemeClr val="tx1"/>
            </a:solidFill>
          </a:ln>
        </p:spPr>
        <p:txBody>
          <a:bodyPr wrap="square" lIns="36000" tIns="36000" rIns="36000" bIns="36000" rtlCol="0">
            <a:spAutoFit/>
          </a:bodyPr>
          <a:lstStyle/>
          <a:p>
            <a:pPr algn="ctr"/>
            <a:r>
              <a:rPr kumimoji="1" lang="ja-JP" altLang="en-US" sz="700" dirty="0"/>
              <a:t>英語</a:t>
            </a:r>
          </a:p>
        </p:txBody>
      </p:sp>
    </p:spTree>
    <p:extLst>
      <p:ext uri="{BB962C8B-B14F-4D97-AF65-F5344CB8AC3E}">
        <p14:creationId xmlns:p14="http://schemas.microsoft.com/office/powerpoint/2010/main" val="229307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55762559"/>
              </p:ext>
            </p:extLst>
          </p:nvPr>
        </p:nvGraphicFramePr>
        <p:xfrm>
          <a:off x="116632" y="260278"/>
          <a:ext cx="6628998" cy="9336454"/>
        </p:xfrm>
        <a:graphic>
          <a:graphicData uri="http://schemas.openxmlformats.org/drawingml/2006/table">
            <a:tbl>
              <a:tblPr firstRow="1" bandRow="1">
                <a:tableStyleId>{5C22544A-7EE6-4342-B048-85BDC9FD1C3A}</a:tableStyleId>
              </a:tblPr>
              <a:tblGrid>
                <a:gridCol w="1440160">
                  <a:extLst>
                    <a:ext uri="{9D8B030D-6E8A-4147-A177-3AD203B41FA5}">
                      <a16:colId xmlns:a16="http://schemas.microsoft.com/office/drawing/2014/main" val="2482963872"/>
                    </a:ext>
                  </a:extLst>
                </a:gridCol>
                <a:gridCol w="5188838">
                  <a:extLst>
                    <a:ext uri="{9D8B030D-6E8A-4147-A177-3AD203B41FA5}">
                      <a16:colId xmlns:a16="http://schemas.microsoft.com/office/drawing/2014/main" val="1890553930"/>
                    </a:ext>
                  </a:extLst>
                </a:gridCol>
              </a:tblGrid>
              <a:tr h="301947">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b="0" dirty="0">
                          <a:solidFill>
                            <a:schemeClr val="tx1"/>
                          </a:solidFill>
                          <a:latin typeface="ＭＳ Ｐゴシック" panose="020B0600070205080204" pitchFamily="50" charset="-128"/>
                          <a:ea typeface="+mn-ea"/>
                        </a:rPr>
                        <a:t>症状名等</a:t>
                      </a:r>
                    </a:p>
                    <a:p>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Name</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of</a:t>
                      </a:r>
                      <a:r>
                        <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symptom, etc.</a:t>
                      </a:r>
                      <a:endParaRPr kumimoji="1" lang="ja-JP" altLang="en-US" sz="7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ＭＳ Ｐゴシック" panose="020B0600070205080204" pitchFamily="50" charset="-128"/>
                          <a:ea typeface="+mn-ea"/>
                        </a:rPr>
                        <a:t>措置の例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Examples</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of</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measures</a:t>
                      </a:r>
                      <a:r>
                        <a:rPr kumimoji="1" lang="ja-JP" altLang="en-US" sz="900" b="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44138102"/>
                  </a:ext>
                </a:extLst>
              </a:tr>
              <a:tr h="571498">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つわり、妊娠悪阻</a:t>
                      </a:r>
                    </a:p>
                    <a:p>
                      <a:r>
                        <a:rPr kumimoji="1" lang="en-US" altLang="ja-JP" sz="800" dirty="0">
                          <a:solidFill>
                            <a:schemeClr val="tx1"/>
                          </a:solidFill>
                          <a:latin typeface="Calibri" panose="020F0502020204030204" pitchFamily="34" charset="0"/>
                          <a:ea typeface="+mn-ea"/>
                          <a:cs typeface="Calibri" panose="020F0502020204030204" pitchFamily="34" charset="0"/>
                        </a:rPr>
                        <a:t>Morning</a:t>
                      </a:r>
                      <a:r>
                        <a:rPr kumimoji="1" lang="ja-JP" altLang="en-US" sz="800" dirty="0">
                          <a:solidFill>
                            <a:schemeClr val="tx1"/>
                          </a:solidFill>
                          <a:latin typeface="Calibri" panose="020F0502020204030204" pitchFamily="34" charset="0"/>
                          <a:ea typeface="+mn-ea"/>
                          <a:cs typeface="Calibri" panose="020F0502020204030204" pitchFamily="34" charset="0"/>
                        </a:rPr>
                        <a:t> </a:t>
                      </a:r>
                      <a:r>
                        <a:rPr kumimoji="1" lang="en-US" altLang="ja-JP" sz="800" dirty="0">
                          <a:solidFill>
                            <a:schemeClr val="tx1"/>
                          </a:solidFill>
                          <a:latin typeface="Calibri" panose="020F0502020204030204" pitchFamily="34" charset="0"/>
                          <a:ea typeface="+mn-ea"/>
                          <a:cs typeface="Calibri" panose="020F0502020204030204" pitchFamily="34" charset="0"/>
                        </a:rPr>
                        <a:t>sickness, hyperemesis</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a:t>
                      </a:r>
                      <a:r>
                        <a:rPr kumimoji="1" lang="en-US" altLang="ja-JP" sz="700" dirty="0">
                          <a:solidFill>
                            <a:schemeClr val="tx1"/>
                          </a:solidFill>
                          <a:latin typeface="ＭＳ Ｐゴシック" panose="020B0600070205080204" pitchFamily="50" charset="-128"/>
                          <a:ea typeface="+mn-ea"/>
                        </a:rPr>
                        <a:t>)</a:t>
                      </a:r>
                      <a:r>
                        <a:rPr kumimoji="1" lang="ja-JP" altLang="en-US" sz="700" dirty="0">
                          <a:solidFill>
                            <a:schemeClr val="tx1"/>
                          </a:solidFill>
                          <a:latin typeface="ＭＳ Ｐゴシック" panose="020B0600070205080204" pitchFamily="50" charset="-128"/>
                          <a:ea typeface="+mn-ea"/>
                        </a:rPr>
                        <a:t>、勤務時間の短縮、身体的負担の大きい作業（長時間作業場を離れることのできない作業</a:t>
                      </a:r>
                      <a:r>
                        <a:rPr kumimoji="1" lang="en-US" altLang="ja-JP" sz="700" dirty="0">
                          <a:solidFill>
                            <a:schemeClr val="tx1"/>
                          </a:solidFill>
                          <a:latin typeface="ＭＳ Ｐゴシック" panose="020B0600070205080204" pitchFamily="50" charset="-128"/>
                          <a:ea typeface="+mn-ea"/>
                        </a:rPr>
                        <a:t>)</a:t>
                      </a:r>
                      <a:r>
                        <a:rPr kumimoji="1" lang="ja-JP" altLang="en-US" sz="700" dirty="0">
                          <a:solidFill>
                            <a:schemeClr val="tx1"/>
                          </a:solidFill>
                          <a:latin typeface="ＭＳ Ｐゴシック" panose="020B0600070205080204" pitchFamily="50" charset="-128"/>
                          <a:ea typeface="+mn-ea"/>
                        </a:rPr>
                        <a:t>の制限、においがきつい・換気が悪い・高温多湿などのつわり症状を増悪させる環境における作業の制限、通勤緩和、休憩の配慮　 など</a:t>
                      </a:r>
                    </a:p>
                    <a:p>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shortening of working hours, restriction of work with heavy physical burden (work in which workers can’t leave the workplace for long hours), restriction of work in the environment where the odor is </a:t>
                      </a:r>
                      <a:r>
                        <a:rPr kumimoji="1" lang="en-US" altLang="ja-JP" sz="600" dirty="0">
                          <a:solidFill>
                            <a:schemeClr val="tx1"/>
                          </a:solidFill>
                          <a:latin typeface="Calibri" panose="020F0502020204030204" pitchFamily="34" charset="0"/>
                          <a:ea typeface="+mn-ea"/>
                          <a:cs typeface="Calibri" panose="020F0502020204030204" pitchFamily="34" charset="0"/>
                        </a:rPr>
                        <a:t>heavy/the ventilation is poor/the temperature and humidity are high, which may worsen the symptoms of morning sickness, easing of commuting, consideration for taking a break</a:t>
                      </a:r>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43439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貧血、めまい・立ちくらみ</a:t>
                      </a:r>
                    </a:p>
                    <a:p>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Anemia, </a:t>
                      </a:r>
                      <a:r>
                        <a:rPr kumimoji="1" lang="en-US" altLang="ja-JP" sz="800" spc="0" dirty="0">
                          <a:solidFill>
                            <a:schemeClr val="tx1"/>
                          </a:solidFill>
                          <a:latin typeface="Calibri" panose="020F0502020204030204" pitchFamily="34" charset="0"/>
                          <a:ea typeface="+mn-ea"/>
                          <a:cs typeface="Calibri" panose="020F0502020204030204" pitchFamily="34" charset="0"/>
                        </a:rPr>
                        <a:t>dizziness/ vertigo</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勤務時間の短縮、身体的負担の大きい作業（高所や不安定な足場での作業）の制限、ストレス・緊張を多く感じる作業の制限、通勤緩和、休憩の配慮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Shortening of working hours, restriction of work with heavy physical burden (working at a height or unstable footing), Restriction of stressful work, </a:t>
                      </a:r>
                      <a:r>
                        <a:rPr kumimoji="1" lang="en-US" altLang="ja-JP" sz="700" dirty="0">
                          <a:solidFill>
                            <a:schemeClr val="tx1"/>
                          </a:solidFill>
                          <a:latin typeface="Calibri" panose="020F0502020204030204" pitchFamily="34" charset="0"/>
                          <a:ea typeface="+mn-ea"/>
                          <a:cs typeface="Calibri" panose="020F0502020204030204" pitchFamily="34" charset="0"/>
                        </a:rPr>
                        <a:t>easing of commuting, 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9908365"/>
                  </a:ext>
                </a:extLst>
              </a:tr>
              <a:tr h="543504">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ＭＳ Ｐゴシック" panose="020B0600070205080204" pitchFamily="50" charset="-128"/>
                          <a:ea typeface="ＭＳ Ｐゴシック" panose="020B0600070205080204" pitchFamily="50" charset="-128"/>
                        </a:rPr>
                        <a:t>腹部緊満感、子宮収縮</a:t>
                      </a:r>
                      <a:endParaRPr kumimoji="1" lang="ja-JP" altLang="en-US" sz="800" dirty="0">
                        <a:solidFill>
                          <a:schemeClr val="tx1"/>
                        </a:solidFill>
                        <a:latin typeface="ＭＳ Ｐゴシック" panose="020B0600070205080204" pitchFamily="50" charset="-128"/>
                        <a:ea typeface="+mn-ea"/>
                      </a:endParaRPr>
                    </a:p>
                    <a:p>
                      <a:r>
                        <a:rPr kumimoji="1" lang="en-US" altLang="ja-JP" sz="800" dirty="0">
                          <a:solidFill>
                            <a:schemeClr val="tx1"/>
                          </a:solidFill>
                          <a:latin typeface="Calibri" panose="020F0502020204030204" pitchFamily="34" charset="0"/>
                          <a:ea typeface="+mn-ea"/>
                          <a:cs typeface="Calibri" panose="020F0502020204030204" pitchFamily="34" charset="0"/>
                        </a:rPr>
                        <a:t>Abdominal bloating</a:t>
                      </a:r>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uterine</a:t>
                      </a:r>
                      <a:r>
                        <a:rPr kumimoji="1" lang="zh-TW"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contraction</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休業（入院加療・自宅療養）、勤務時間の短縮、身体的負担の大きい作業（長時間の立作業、同一姿勢を強制される作業、長時間作業場所を離れることのできない作業）の制限、通勤緩和、休憩の配慮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(standing work for long hours, work that requires workers to take the same posture, </a:t>
                      </a:r>
                      <a:r>
                        <a:rPr kumimoji="1" lang="en-US" altLang="ja-JP" sz="700" dirty="0">
                          <a:solidFill>
                            <a:schemeClr val="tx1"/>
                          </a:solidFill>
                          <a:latin typeface="Calibri" panose="020F0502020204030204" pitchFamily="34" charset="0"/>
                          <a:ea typeface="+mn-ea"/>
                          <a:cs typeface="Calibri" panose="020F0502020204030204" pitchFamily="34" charset="0"/>
                        </a:rPr>
                        <a:t>work in which workers can’t leave the workplace for long hours), easing of commuting, 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036978"/>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腹痛</a:t>
                      </a:r>
                    </a:p>
                    <a:p>
                      <a:r>
                        <a:rPr kumimoji="1" lang="en-US" altLang="ja-JP" sz="800" dirty="0">
                          <a:solidFill>
                            <a:schemeClr val="tx1"/>
                          </a:solidFill>
                          <a:latin typeface="Calibri" panose="020F0502020204030204" pitchFamily="34" charset="0"/>
                          <a:ea typeface="+mn-ea"/>
                          <a:cs typeface="Calibri" panose="020F0502020204030204" pitchFamily="34" charset="0"/>
                        </a:rPr>
                        <a:t>Abdominal pain</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休業（入院加療）、疾患名に応じた主治医等からの具体的な措置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specific measures from the doctor in charge according to the disease,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4647434"/>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性器出血</a:t>
                      </a:r>
                    </a:p>
                    <a:p>
                      <a:r>
                        <a:rPr kumimoji="1" lang="en-US" altLang="ja-JP" sz="800" dirty="0">
                          <a:solidFill>
                            <a:schemeClr val="tx1"/>
                          </a:solidFill>
                          <a:latin typeface="Calibri" panose="020F0502020204030204" pitchFamily="34" charset="0"/>
                          <a:ea typeface="+mn-ea"/>
                          <a:cs typeface="Calibri" panose="020F0502020204030204" pitchFamily="34" charset="0"/>
                        </a:rPr>
                        <a:t>Vaginal bleeding</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休業（入院加療）、疾患名に応じた主治医等からの具体的な措置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specific measures from the doctor in charge according to the disease,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792496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腰痛</a:t>
                      </a:r>
                    </a:p>
                    <a:p>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Back</a:t>
                      </a:r>
                      <a:r>
                        <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pain</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休業（自宅療養）、身体的に負担の大きい作業（長時間の立作業、同一姿勢を強制される作業、腰に負担のかかる作業）　の制限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(home healthcare), restriction of work with heavy physical burden (standing work for long hours, work that requires workers to take the same posture, work with heavy burden on the lower back</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9480090"/>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痔</a:t>
                      </a:r>
                    </a:p>
                    <a:p>
                      <a:r>
                        <a:rPr kumimoji="1" lang="en-US" altLang="ja-JP" sz="800" dirty="0">
                          <a:solidFill>
                            <a:schemeClr val="tx1"/>
                          </a:solidFill>
                          <a:latin typeface="Calibri" panose="020F0502020204030204" pitchFamily="34" charset="0"/>
                          <a:ea typeface="+mn-ea"/>
                          <a:cs typeface="Calibri" panose="020F0502020204030204" pitchFamily="34" charset="0"/>
                        </a:rPr>
                        <a:t>Hemorrhoids</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身体的負担の大きい作業（長時間の立作業、同一姿勢を強制される作業</a:t>
                      </a:r>
                      <a:r>
                        <a:rPr kumimoji="1" lang="en-US" altLang="ja-JP" sz="600" dirty="0">
                          <a:solidFill>
                            <a:schemeClr val="tx1"/>
                          </a:solidFill>
                          <a:latin typeface="ＭＳ Ｐゴシック" panose="020B0600070205080204" pitchFamily="50" charset="-128"/>
                          <a:ea typeface="+mn-ea"/>
                        </a:rPr>
                        <a:t>)</a:t>
                      </a:r>
                      <a:r>
                        <a:rPr kumimoji="1" lang="ja-JP" altLang="en-US" sz="600" dirty="0">
                          <a:solidFill>
                            <a:schemeClr val="tx1"/>
                          </a:solidFill>
                          <a:latin typeface="ＭＳ Ｐゴシック" panose="020B0600070205080204" pitchFamily="50" charset="-128"/>
                          <a:ea typeface="+mn-ea"/>
                        </a:rPr>
                        <a:t>の制限、休憩の配慮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Restriction of work with heavy physical burden (standing work for long hours, work that requires workers to take the same posture),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86183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静脈瘤</a:t>
                      </a:r>
                    </a:p>
                    <a:p>
                      <a:r>
                        <a:rPr kumimoji="1" lang="en-US" altLang="ja-JP" sz="800" dirty="0">
                          <a:solidFill>
                            <a:schemeClr val="tx1"/>
                          </a:solidFill>
                          <a:latin typeface="Calibri" panose="020F0502020204030204" pitchFamily="34" charset="0"/>
                          <a:ea typeface="+mn-ea"/>
                          <a:cs typeface="Calibri" panose="020F0502020204030204" pitchFamily="34" charset="0"/>
                        </a:rPr>
                        <a:t>Varicose vein</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勤務時間の短縮、身体的負担の大きい作業（長時間の立作業、同一姿勢を強制される作業</a:t>
                      </a:r>
                      <a:r>
                        <a:rPr kumimoji="1" lang="en-US" altLang="ja-JP" sz="600" dirty="0">
                          <a:solidFill>
                            <a:schemeClr val="tx1"/>
                          </a:solidFill>
                          <a:latin typeface="ＭＳ Ｐゴシック" panose="020B0600070205080204" pitchFamily="50" charset="-128"/>
                          <a:ea typeface="+mn-ea"/>
                        </a:rPr>
                        <a:t>)</a:t>
                      </a:r>
                      <a:r>
                        <a:rPr kumimoji="1" lang="ja-JP" altLang="en-US" sz="600" dirty="0">
                          <a:solidFill>
                            <a:schemeClr val="tx1"/>
                          </a:solidFill>
                          <a:latin typeface="ＭＳ Ｐゴシック" panose="020B0600070205080204" pitchFamily="50" charset="-128"/>
                          <a:ea typeface="+mn-ea"/>
                        </a:rPr>
                        <a:t>の制限、休憩の配慮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Shortening of working hours, restriction of work with heavy physical burden (standing work for long hours, work that requires workers to take the same posture),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3323612"/>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浮腫</a:t>
                      </a:r>
                    </a:p>
                    <a:p>
                      <a:r>
                        <a:rPr kumimoji="1" lang="en-US" altLang="ja-JP" sz="800" dirty="0">
                          <a:solidFill>
                            <a:schemeClr val="tx1"/>
                          </a:solidFill>
                          <a:latin typeface="Calibri" panose="020F0502020204030204" pitchFamily="34" charset="0"/>
                          <a:ea typeface="+mn-ea"/>
                          <a:cs typeface="Calibri" panose="020F0502020204030204" pitchFamily="34" charset="0"/>
                        </a:rPr>
                        <a:t>Edema</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勤務時間の短縮、身体的負担の大きい作業（長時間の立作業、同一姿勢を強制される作業）の制限、休憩の配慮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Shortening of working hours, restriction of work with heavy physical burden (standing work for long hours, work that requires workers to take the same posture),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65688"/>
                  </a:ext>
                </a:extLst>
              </a:tr>
              <a:tr h="354676">
                <a:tc>
                  <a:txBody>
                    <a:bodyPr/>
                    <a:lstStyle/>
                    <a:p>
                      <a:pPr marL="0" marR="0" lvl="0" indent="0" algn="l" defTabSz="685796" rtl="0" eaLnBrk="1" fontAlgn="auto" latinLnBrk="0" hangingPunct="1">
                        <a:lnSpc>
                          <a:spcPts val="1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手や手首の痛み</a:t>
                      </a:r>
                      <a:endParaRPr kumimoji="1" lang="en-US" altLang="ja-JP" sz="800" dirty="0">
                        <a:solidFill>
                          <a:schemeClr val="tx1"/>
                        </a:solidFill>
                        <a:latin typeface="ＭＳ Ｐゴシック" panose="020B0600070205080204" pitchFamily="50" charset="-128"/>
                        <a:ea typeface="+mn-ea"/>
                      </a:endParaRPr>
                    </a:p>
                    <a:p>
                      <a:pPr marL="0" marR="0" lvl="0" indent="0" algn="l" defTabSz="685796" rtl="0" eaLnBrk="1" fontAlgn="auto" latinLnBrk="0" hangingPunct="1">
                        <a:lnSpc>
                          <a:spcPts val="1000"/>
                        </a:lnSpc>
                        <a:spcBef>
                          <a:spcPts val="0"/>
                        </a:spcBef>
                        <a:spcAft>
                          <a:spcPts val="0"/>
                        </a:spcAft>
                        <a:buClrTx/>
                        <a:buSzTx/>
                        <a:buFontTx/>
                        <a:buNone/>
                        <a:tabLst/>
                        <a:defRPr/>
                      </a:pPr>
                      <a:r>
                        <a:rPr kumimoji="1" lang="en-US" altLang="ja-JP" sz="800" dirty="0">
                          <a:solidFill>
                            <a:schemeClr val="tx1"/>
                          </a:solidFill>
                          <a:latin typeface="Calibri" panose="020F0502020204030204" pitchFamily="34" charset="0"/>
                          <a:ea typeface="+mn-ea"/>
                          <a:cs typeface="Calibri" panose="020F0502020204030204" pitchFamily="34" charset="0"/>
                        </a:rPr>
                        <a:t>Pain in the hand or wrist,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身体的負担の大きい作業（同一姿勢を強制される作業）の制限、休憩の配慮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Restriction of work with heavy physical burden (work that requires workers to take the same posture),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3959017"/>
                  </a:ext>
                </a:extLst>
              </a:tr>
              <a:tr h="573699">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ＭＳ Ｐゴシック" panose="020B0600070205080204" pitchFamily="50" charset="-128"/>
                          <a:ea typeface="ＭＳ Ｐゴシック" panose="020B0600070205080204" pitchFamily="50" charset="-128"/>
                        </a:rPr>
                        <a:t>頻尿、排尿時痛、残尿感</a:t>
                      </a:r>
                      <a:endParaRPr kumimoji="1" lang="ja-JP" altLang="en-US" sz="800" dirty="0">
                        <a:solidFill>
                          <a:schemeClr val="tx1"/>
                        </a:solidFill>
                        <a:latin typeface="ＭＳ Ｐゴシック" panose="020B0600070205080204" pitchFamily="50" charset="-128"/>
                        <a:ea typeface="+mn-ea"/>
                      </a:endParaRPr>
                    </a:p>
                    <a:p>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Frequent urination, </a:t>
                      </a:r>
                      <a:r>
                        <a:rPr kumimoji="1" lang="en-US" altLang="ja-JP" sz="800" dirty="0">
                          <a:solidFill>
                            <a:schemeClr val="tx1"/>
                          </a:solidFill>
                          <a:latin typeface="Calibri" panose="020F0502020204030204" pitchFamily="34" charset="0"/>
                          <a:ea typeface="+mn-ea"/>
                          <a:cs typeface="Calibri" panose="020F0502020204030204" pitchFamily="34" charset="0"/>
                        </a:rPr>
                        <a:t>pain at the time of urination</a:t>
                      </a:r>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feeling</a:t>
                      </a:r>
                      <a:r>
                        <a:rPr kumimoji="1" lang="zh-TW"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of</a:t>
                      </a:r>
                      <a:r>
                        <a:rPr kumimoji="1" lang="zh-TW"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residual urine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休業（入院加療・自宅療養）、身体的負担の大きい作業（寒い場所での作業、長時間作業場を離れることのできない作業）の制限、休憩の配慮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restriction of work with heavy physical burden (work at a cold place, work in which workers can’t leave the workplace for long hours),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3038012"/>
                  </a:ext>
                </a:extLst>
              </a:tr>
              <a:tr h="39713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全身倦怠感</a:t>
                      </a:r>
                    </a:p>
                    <a:p>
                      <a:r>
                        <a:rPr kumimoji="1" lang="en-US" altLang="ja-JP" sz="800" dirty="0">
                          <a:solidFill>
                            <a:schemeClr val="tx1"/>
                          </a:solidFill>
                          <a:latin typeface="Calibri" panose="020F0502020204030204" pitchFamily="34" charset="0"/>
                          <a:ea typeface="+mn-ea"/>
                          <a:cs typeface="Calibri" panose="020F0502020204030204" pitchFamily="34" charset="0"/>
                        </a:rPr>
                        <a:t>General malaise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休業（入院加療・自宅療養）、勤務時間の短縮、身体的負担の大きい作業の制限、休憩の配慮、疾患名に応じた主治医等からの具体的な措置　など　　</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a:t>
                      </a:r>
                      <a:r>
                        <a:rPr kumimoji="1" lang="en-US" altLang="ja-JP" sz="700" dirty="0">
                          <a:solidFill>
                            <a:schemeClr val="tx1"/>
                          </a:solidFill>
                          <a:latin typeface="Calibri" panose="020F0502020204030204" pitchFamily="34" charset="0"/>
                          <a:ea typeface="+mn-ea"/>
                          <a:cs typeface="Calibri" panose="020F0502020204030204" pitchFamily="34" charset="0"/>
                        </a:rPr>
                        <a:t>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specific measures from the doctor in charge according to the disease, etc.</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0851836"/>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動悸</a:t>
                      </a:r>
                    </a:p>
                    <a:p>
                      <a:r>
                        <a:rPr kumimoji="1" lang="en-US" altLang="ja-JP" sz="800" dirty="0">
                          <a:solidFill>
                            <a:schemeClr val="tx1"/>
                          </a:solidFill>
                          <a:latin typeface="Calibri" panose="020F0502020204030204" pitchFamily="34" charset="0"/>
                          <a:ea typeface="+mn-ea"/>
                          <a:cs typeface="Calibri" panose="020F0502020204030204" pitchFamily="34" charset="0"/>
                        </a:rPr>
                        <a:t>Palpitation</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休業（入院加療・自宅療養）、身体的負担の大きい作業の制限、疾患名に応じた主治医等からの具体的な措置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restriction of work with heavy physical burden, specific measures from the doctor in charge according to the disease,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496407"/>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頭痛</a:t>
                      </a:r>
                    </a:p>
                    <a:p>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Headache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休業（入院加療・自宅療養）、身体的負担の大きい作業の制限、疾患名に応じた主治医等からの具体的な措置　など　</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restriction of work with heavy physical burden, specific measures from the doctor in charge according to the disease, etc.</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1493075"/>
                  </a:ext>
                </a:extLst>
              </a:tr>
              <a:tr h="45292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血圧の上昇</a:t>
                      </a:r>
                    </a:p>
                    <a:p>
                      <a:r>
                        <a:rPr kumimoji="1" lang="en-US" altLang="ja-JP"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Blood pressure rise</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休業（入院加療・自宅療養）、勤務時間の短縮、身体的負担の大きい作業の制限、ストレス・緊張を多く感じる作業の制限、疾患名に応じた主治医等からの具体的な措置　など</a:t>
                      </a:r>
                    </a:p>
                    <a:p>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restriction of stressful work, specific measures from the doctor in charge according to the disease, etc.</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5918187"/>
                  </a:ext>
                </a:extLst>
              </a:tr>
              <a:tr h="44022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蛋白尿　</a:t>
                      </a:r>
                    </a:p>
                    <a:p>
                      <a:r>
                        <a:rPr kumimoji="1" lang="en-US" altLang="ja-JP" sz="800" dirty="0">
                          <a:solidFill>
                            <a:schemeClr val="tx1"/>
                          </a:solidFill>
                          <a:latin typeface="Calibri" panose="020F0502020204030204" pitchFamily="34" charset="0"/>
                          <a:ea typeface="+mn-ea"/>
                          <a:cs typeface="Calibri" panose="020F0502020204030204" pitchFamily="34" charset="0"/>
                        </a:rPr>
                        <a:t>Proteinuria</a:t>
                      </a:r>
                      <a:r>
                        <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休業（入院加療・自宅療養）、勤務時間の短縮、身体的負担の大きい作業の制限、ストレス・緊張を多く感じる作業の制限　など　</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restriction of stressful work, etc.</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889858"/>
                  </a:ext>
                </a:extLst>
              </a:tr>
              <a:tr h="407628">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妊娠糖尿病</a:t>
                      </a:r>
                    </a:p>
                    <a:p>
                      <a:r>
                        <a:rPr kumimoji="1" lang="en-US" altLang="ja-JP" sz="800" dirty="0">
                          <a:solidFill>
                            <a:schemeClr val="tx1"/>
                          </a:solidFill>
                          <a:latin typeface="Calibri" panose="020F0502020204030204" pitchFamily="34" charset="0"/>
                          <a:ea typeface="+mn-ea"/>
                          <a:cs typeface="Calibri" panose="020F0502020204030204" pitchFamily="34" charset="0"/>
                        </a:rPr>
                        <a:t>Diabetes in pregnancy</a:t>
                      </a:r>
                      <a:endParaRPr kumimoji="1" lang="ja-JP" altLang="en-US" sz="8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休業（入院加療・自宅療養）、疾患名に応じた主治医等からの具体的な措置（インスリン治療中等への配慮）　など　</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specific measures from the doctor in charge according to the disease</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(Consideration for insulin treatment), etc.</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6687950"/>
                  </a:ext>
                </a:extLst>
              </a:tr>
              <a:tr h="51331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mn-ea"/>
                        </a:rPr>
                        <a:t>赤ちゃん（胎児）が週数に比べ小さい</a:t>
                      </a:r>
                    </a:p>
                    <a:p>
                      <a:r>
                        <a:rPr kumimoji="1" lang="en-US" altLang="ja-JP" sz="700" dirty="0">
                          <a:solidFill>
                            <a:schemeClr val="tx1"/>
                          </a:solidFill>
                          <a:latin typeface="Calibri" panose="020F0502020204030204" pitchFamily="34" charset="0"/>
                          <a:ea typeface="+mn-ea"/>
                          <a:cs typeface="Calibri" panose="020F0502020204030204" pitchFamily="34" charset="0"/>
                        </a:rPr>
                        <a:t>The baby (fetus) is small for weeks</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休業（入院加療・自宅療養）、勤務時間の短縮、身体的負担の大きい作業の制限、ストレス・緊張を多く感じる作業の制限、通勤緩和、休憩の配慮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restriction of stressful work, </a:t>
                      </a:r>
                      <a:r>
                        <a:rPr kumimoji="1" lang="en-US" altLang="ja-JP" sz="700" dirty="0">
                          <a:solidFill>
                            <a:schemeClr val="tx1"/>
                          </a:solidFill>
                          <a:latin typeface="Calibri" panose="020F0502020204030204" pitchFamily="34" charset="0"/>
                          <a:ea typeface="+mn-ea"/>
                          <a:cs typeface="Calibri" panose="020F0502020204030204" pitchFamily="34" charset="0"/>
                        </a:rPr>
                        <a:t>easing of commuting, 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9490532"/>
                  </a:ext>
                </a:extLst>
              </a:tr>
              <a:tr h="362336">
                <a:tc>
                  <a:txBody>
                    <a:bodyPr/>
                    <a:lstStyle/>
                    <a:p>
                      <a:r>
                        <a:rPr kumimoji="1" lang="ja-JP" altLang="en-US" sz="700" dirty="0">
                          <a:solidFill>
                            <a:schemeClr val="tx1"/>
                          </a:solidFill>
                          <a:latin typeface="ＭＳ Ｐゴシック" panose="020B0600070205080204" pitchFamily="50" charset="-128"/>
                          <a:ea typeface="+mn-ea"/>
                        </a:rPr>
                        <a:t>多胎妊娠 </a:t>
                      </a:r>
                      <a:r>
                        <a:rPr kumimoji="1" lang="en-US" altLang="ja-JP" sz="700" dirty="0">
                          <a:solidFill>
                            <a:schemeClr val="tx1"/>
                          </a:solidFill>
                          <a:latin typeface="Calibri" panose="020F0502020204030204" pitchFamily="34" charset="0"/>
                          <a:ea typeface="+mn-ea"/>
                          <a:cs typeface="Calibri" panose="020F0502020204030204" pitchFamily="34" charset="0"/>
                        </a:rPr>
                        <a:t>Multiple pregnancy (</a:t>
                      </a:r>
                      <a:r>
                        <a:rPr kumimoji="1" lang="ja-JP" altLang="en-US" sz="700" dirty="0">
                          <a:solidFill>
                            <a:schemeClr val="tx1"/>
                          </a:solidFill>
                          <a:latin typeface="Calibri" panose="020F0502020204030204" pitchFamily="34" charset="0"/>
                          <a:ea typeface="+mn-ea"/>
                          <a:cs typeface="Calibri" panose="020F0502020204030204" pitchFamily="34" charset="0"/>
                        </a:rPr>
                        <a:t>　　　　    胎 </a:t>
                      </a:r>
                      <a:r>
                        <a:rPr kumimoji="1" lang="en-US" altLang="ja-JP" sz="700" dirty="0">
                          <a:solidFill>
                            <a:schemeClr val="tx1"/>
                          </a:solidFill>
                          <a:latin typeface="Calibri" panose="020F0502020204030204" pitchFamily="34" charset="0"/>
                          <a:ea typeface="+mn-ea"/>
                          <a:cs typeface="Calibri" panose="020F0502020204030204" pitchFamily="34" charset="0"/>
                        </a:rPr>
                        <a:t>conception), </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休業（入院加療・自宅療養）、勤務時間の短縮、身体的負担の大きい作業の制限、ストレス・緊張を多く感じる作業の制限、通勤緩和、休憩の配慮　など</a:t>
                      </a:r>
                    </a:p>
                    <a:p>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work with heavy physical burden, restriction of stressful work, </a:t>
                      </a:r>
                      <a:r>
                        <a:rPr kumimoji="1" lang="en-US" altLang="ja-JP" sz="600" dirty="0">
                          <a:solidFill>
                            <a:schemeClr val="tx1"/>
                          </a:solidFill>
                          <a:latin typeface="Calibri" panose="020F0502020204030204" pitchFamily="34" charset="0"/>
                          <a:ea typeface="+mn-ea"/>
                          <a:cs typeface="Calibri" panose="020F0502020204030204" pitchFamily="34" charset="0"/>
                        </a:rPr>
                        <a:t>easing of commuting, consideration for taking a break</a:t>
                      </a:r>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06968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産後体調が悪い</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Feeling</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sick</a:t>
                      </a:r>
                      <a:r>
                        <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after childbirth</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休業（自宅療養）、勤務時間の短縮、身体的負担の大きい作業の制限、ストレス・緊張を多く感じる作業の制限、通勤緩和、休憩の配慮　など</a:t>
                      </a:r>
                    </a:p>
                    <a:p>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(home healthcare), shortening of working hours, restriction of work with heavy physical burden, restriction of stressful work, </a:t>
                      </a:r>
                      <a:r>
                        <a:rPr kumimoji="1" lang="en-US" altLang="ja-JP" sz="600" dirty="0">
                          <a:solidFill>
                            <a:schemeClr val="tx1"/>
                          </a:solidFill>
                          <a:latin typeface="Calibri" panose="020F0502020204030204" pitchFamily="34" charset="0"/>
                          <a:ea typeface="+mn-ea"/>
                          <a:cs typeface="Calibri" panose="020F0502020204030204" pitchFamily="34" charset="0"/>
                        </a:rPr>
                        <a:t>easing of commuting, consideration for taking a break</a:t>
                      </a:r>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0183072"/>
                  </a:ext>
                </a:extLst>
              </a:tr>
              <a:tr h="43240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500" dirty="0">
                          <a:solidFill>
                            <a:schemeClr val="tx1"/>
                          </a:solidFill>
                          <a:latin typeface="ＭＳ Ｐゴシック" panose="020B0600070205080204" pitchFamily="50" charset="-128"/>
                          <a:ea typeface="+mn-ea"/>
                        </a:rPr>
                        <a:t>妊娠中・産後の不安・不眠・落ち着かないなど</a:t>
                      </a:r>
                    </a:p>
                    <a:p>
                      <a:r>
                        <a:rPr kumimoji="1" lang="en-US" altLang="ja-JP" sz="600" dirty="0">
                          <a:solidFill>
                            <a:schemeClr val="tx1"/>
                          </a:solidFill>
                          <a:latin typeface="Calibri" panose="020F0502020204030204" pitchFamily="34" charset="0"/>
                          <a:ea typeface="+mn-ea"/>
                          <a:cs typeface="Calibri" panose="020F0502020204030204" pitchFamily="34" charset="0"/>
                        </a:rPr>
                        <a:t>Anxiety / sleeplessness /</a:t>
                      </a:r>
                    </a:p>
                    <a:p>
                      <a:r>
                        <a:rPr kumimoji="1" lang="en-US" altLang="ja-JP" sz="600" dirty="0">
                          <a:solidFill>
                            <a:schemeClr val="tx1"/>
                          </a:solidFill>
                          <a:latin typeface="Calibri" panose="020F0502020204030204" pitchFamily="34" charset="0"/>
                          <a:ea typeface="+mn-ea"/>
                          <a:cs typeface="Calibri" panose="020F0502020204030204" pitchFamily="34" charset="0"/>
                        </a:rPr>
                        <a:t>uneasiness, etc. during pregnancy / after childbirth</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700" dirty="0">
                          <a:solidFill>
                            <a:schemeClr val="tx1"/>
                          </a:solidFill>
                          <a:latin typeface="ＭＳ Ｐゴシック" panose="020B0600070205080204" pitchFamily="50" charset="-128"/>
                          <a:ea typeface="+mn-ea"/>
                        </a:rPr>
                        <a:t>休業（入院加療・自宅療養）、勤務時間の短縮、ストレス・緊張を多く感じる作業の制限、通勤緩和、休憩の配慮　など</a:t>
                      </a:r>
                    </a:p>
                    <a:p>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Leave (hospitalization for treatment, home healthcare), shortening of working hours, restriction of stressful work, </a:t>
                      </a:r>
                      <a:r>
                        <a:rPr kumimoji="1" lang="en-US" altLang="ja-JP" sz="700" dirty="0">
                          <a:solidFill>
                            <a:schemeClr val="tx1"/>
                          </a:solidFill>
                          <a:latin typeface="Calibri" panose="020F0502020204030204" pitchFamily="34" charset="0"/>
                          <a:ea typeface="+mn-ea"/>
                          <a:cs typeface="Calibri" panose="020F0502020204030204" pitchFamily="34" charset="0"/>
                        </a:rPr>
                        <a:t>easing of commuting, consideration for taking a break</a:t>
                      </a:r>
                      <a:r>
                        <a:rPr kumimoji="1" lang="en-US" altLang="ja-JP"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etc.</a:t>
                      </a:r>
                      <a:endParaRPr kumimoji="1" lang="ja-JP" altLang="en-US" sz="7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5881569"/>
                  </a:ext>
                </a:extLst>
              </a:tr>
              <a:tr h="28954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zh-TW" altLang="en-US" sz="700" dirty="0">
                          <a:solidFill>
                            <a:schemeClr val="tx1"/>
                          </a:solidFill>
                          <a:latin typeface="ＭＳ Ｐゴシック" panose="020B0600070205080204" pitchFamily="50" charset="-128"/>
                          <a:ea typeface="ＭＳ Ｐゴシック" panose="020B0600070205080204" pitchFamily="50" charset="-128"/>
                        </a:rPr>
                        <a:t>合併症等</a:t>
                      </a:r>
                      <a:r>
                        <a:rPr kumimoji="1" lang="ja-JP" altLang="en-US" sz="700" dirty="0">
                          <a:solidFill>
                            <a:schemeClr val="tx1"/>
                          </a:solidFill>
                          <a:latin typeface="ＭＳ Ｐゴシック" panose="020B0600070205080204" pitchFamily="50" charset="-128"/>
                          <a:ea typeface="ＭＳ Ｐゴシック" panose="020B0600070205080204" pitchFamily="50" charset="-128"/>
                        </a:rPr>
                        <a:t>（自由記載）</a:t>
                      </a:r>
                      <a:endParaRPr kumimoji="1" lang="zh-TW" altLang="en-US" sz="700" dirty="0">
                        <a:solidFill>
                          <a:schemeClr val="tx1"/>
                        </a:solidFill>
                        <a:latin typeface="ＭＳ Ｐゴシック" panose="020B0600070205080204" pitchFamily="50" charset="-128"/>
                        <a:ea typeface="ＭＳ Ｐゴシック" panose="020B0600070205080204" pitchFamily="50" charset="-128"/>
                      </a:endParaRPr>
                    </a:p>
                    <a:p>
                      <a:r>
                        <a:rPr kumimoji="1" lang="en-US" altLang="zh-TW"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Complication, etc.</a:t>
                      </a:r>
                      <a:r>
                        <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(free</a:t>
                      </a:r>
                      <a:r>
                        <a:rPr kumimoji="1" lang="zh-TW"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 </a:t>
                      </a:r>
                      <a:r>
                        <a:rPr kumimoji="1" lang="en-US" altLang="zh-TW"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writing)</a:t>
                      </a:r>
                      <a:endParaRPr kumimoji="1" lang="ja-JP" altLang="en-US"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ＭＳ Ｐゴシック" panose="020B0600070205080204" pitchFamily="50" charset="-128"/>
                          <a:ea typeface="+mn-ea"/>
                        </a:rPr>
                        <a:t>疾患名に応じた主治医等からの具体的な措置、もしくは上記の症状名等から参照できる措置　など</a:t>
                      </a:r>
                    </a:p>
                    <a:p>
                      <a:r>
                        <a:rPr kumimoji="1" lang="en-US" altLang="ja-JP" sz="6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rPr>
                        <a:t>Specific measures from the doctor in charge according to the disease, or measures that can be referred from the name of the symptoms mentioned above, etc.</a:t>
                      </a:r>
                      <a:endParaRPr kumimoji="1" lang="ja-JP" altLang="en-US" sz="500"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3373217"/>
                  </a:ext>
                </a:extLst>
              </a:tr>
            </a:tbl>
          </a:graphicData>
        </a:graphic>
      </p:graphicFrame>
      <p:sp>
        <p:nvSpPr>
          <p:cNvPr id="7" name="テキスト ボックス 6"/>
          <p:cNvSpPr txBox="1"/>
          <p:nvPr/>
        </p:nvSpPr>
        <p:spPr>
          <a:xfrm>
            <a:off x="0" y="29445"/>
            <a:ext cx="6551919" cy="230832"/>
          </a:xfrm>
          <a:prstGeom prst="rect">
            <a:avLst/>
          </a:prstGeom>
          <a:noFill/>
        </p:spPr>
        <p:txBody>
          <a:bodyPr wrap="square" rtlCol="0">
            <a:spAutoFit/>
          </a:bodyPr>
          <a:lstStyle/>
          <a:p>
            <a:r>
              <a:rPr kumimoji="1" lang="ja-JP" altLang="en-US" sz="900" dirty="0">
                <a:latin typeface="ＭＳ Ｐゴシック" panose="020B0600070205080204" pitchFamily="50" charset="-128"/>
                <a:ea typeface="ＭＳ Ｐゴシック" panose="020B0600070205080204" pitchFamily="50" charset="-128"/>
              </a:rPr>
              <a:t>（参考）症状等に対して考えられる措置の例　</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(Reference</a:t>
            </a:r>
            <a:r>
              <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rPr>
              <a:t>） </a:t>
            </a:r>
            <a:r>
              <a:rPr kumimoji="1" lang="en-US" altLang="ja-JP" sz="900" dirty="0">
                <a:latin typeface="Calibri" panose="020F0502020204030204" pitchFamily="34" charset="0"/>
                <a:ea typeface="ＭＳ Ｐゴシック" panose="020B0600070205080204" pitchFamily="50" charset="-128"/>
                <a:cs typeface="Calibri" panose="020F0502020204030204" pitchFamily="34" charset="0"/>
              </a:rPr>
              <a:t>Exa</a:t>
            </a:r>
            <a:r>
              <a:rPr lang="en-US" altLang="ja-JP" sz="900" dirty="0">
                <a:latin typeface="Calibri" panose="020F0502020204030204" pitchFamily="34" charset="0"/>
                <a:ea typeface="ＭＳ Ｐゴシック" panose="020B0600070205080204" pitchFamily="50" charset="-128"/>
                <a:cs typeface="Calibri" panose="020F0502020204030204" pitchFamily="34" charset="0"/>
              </a:rPr>
              <a:t>mples of measures considered to be taken for symptoms, etc.</a:t>
            </a:r>
            <a:endParaRPr kumimoji="1" lang="ja-JP" altLang="en-US" sz="900" dirty="0">
              <a:latin typeface="Calibri" panose="020F0502020204030204" pitchFamily="34" charset="0"/>
              <a:ea typeface="ＭＳ Ｐゴシック" panose="020B0600070205080204" pitchFamily="50" charset="-128"/>
              <a:cs typeface="Calibri" panose="020F0502020204030204" pitchFamily="34" charset="0"/>
            </a:endParaRPr>
          </a:p>
        </p:txBody>
      </p:sp>
      <p:sp>
        <p:nvSpPr>
          <p:cNvPr id="2" name="スライド番号プレースホルダー 1"/>
          <p:cNvSpPr>
            <a:spLocks noGrp="1"/>
          </p:cNvSpPr>
          <p:nvPr>
            <p:ph type="sldNum" sz="quarter" idx="12"/>
          </p:nvPr>
        </p:nvSpPr>
        <p:spPr>
          <a:xfrm>
            <a:off x="6435287" y="9372432"/>
            <a:ext cx="306081" cy="295689"/>
          </a:xfrm>
        </p:spPr>
        <p:txBody>
          <a:bodyPr/>
          <a:lstStyle/>
          <a:p>
            <a:fld id="{9E2A29CB-BA86-48A6-80E1-CB8750A963B5}" type="slidenum">
              <a:rPr kumimoji="1" lang="ja-JP" altLang="en-US" smtClean="0"/>
              <a:t>2</a:t>
            </a:fld>
            <a:endParaRPr kumimoji="1" lang="ja-JP" altLang="en-US" dirty="0"/>
          </a:p>
        </p:txBody>
      </p:sp>
      <p:sp>
        <p:nvSpPr>
          <p:cNvPr id="5" name="テキスト ボックス 4">
            <a:extLst>
              <a:ext uri="{FF2B5EF4-FFF2-40B4-BE49-F238E27FC236}">
                <a16:creationId xmlns:a16="http://schemas.microsoft.com/office/drawing/2014/main" id="{AF7CD372-6534-43B4-BF38-6A57456178EB}"/>
              </a:ext>
            </a:extLst>
          </p:cNvPr>
          <p:cNvSpPr txBox="1"/>
          <p:nvPr/>
        </p:nvSpPr>
        <p:spPr>
          <a:xfrm>
            <a:off x="4675775" y="9668121"/>
            <a:ext cx="2189659" cy="195814"/>
          </a:xfrm>
          <a:prstGeom prst="rect">
            <a:avLst/>
          </a:prstGeom>
          <a:noFill/>
          <a:ln>
            <a:noFill/>
          </a:ln>
        </p:spPr>
        <p:txBody>
          <a:bodyPr wrap="square" lIns="36000" tIns="36000" rIns="36000" bIns="36000" rtlCol="0">
            <a:spAutoFit/>
          </a:bodyPr>
          <a:lstStyle/>
          <a:p>
            <a:pPr algn="ctr"/>
            <a:r>
              <a:rPr kumimoji="1" lang="ja-JP" altLang="en-US" sz="800" dirty="0"/>
              <a:t>令和５年３月作成　母性健康管理カード（英語）</a:t>
            </a:r>
          </a:p>
        </p:txBody>
      </p:sp>
    </p:spTree>
    <p:extLst>
      <p:ext uri="{BB962C8B-B14F-4D97-AF65-F5344CB8AC3E}">
        <p14:creationId xmlns:p14="http://schemas.microsoft.com/office/powerpoint/2010/main" val="12567087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2460</TotalTime>
  <Words>2851</Words>
  <Application>Microsoft Office PowerPoint</Application>
  <PresentationFormat>A4 210 x 297 mm</PresentationFormat>
  <Paragraphs>187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ゴシック</vt:lpstr>
      <vt:lpstr>游ゴシック</vt:lpstr>
      <vt:lpstr>Arial</vt:lpstr>
      <vt:lpstr>Calibri</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徳永 希美(tokunaga-nozomi)</dc:creator>
  <cp:lastModifiedBy>清瀬 友香(kiyose-yuka)</cp:lastModifiedBy>
  <cp:revision>226</cp:revision>
  <cp:lastPrinted>2023-02-22T01:17:15Z</cp:lastPrinted>
  <dcterms:created xsi:type="dcterms:W3CDTF">2020-04-23T04:59:07Z</dcterms:created>
  <dcterms:modified xsi:type="dcterms:W3CDTF">2023-03-06T01:39:13Z</dcterms:modified>
</cp:coreProperties>
</file>