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1" r:id="rId2"/>
    <p:sldId id="262"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8265"/>
    <a:srgbClr val="D1F3FF"/>
    <a:srgbClr val="EFFBFF"/>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310" autoAdjust="0"/>
  </p:normalViewPr>
  <p:slideViewPr>
    <p:cSldViewPr>
      <p:cViewPr varScale="1">
        <p:scale>
          <a:sx n="61" d="100"/>
          <a:sy n="61" d="100"/>
        </p:scale>
        <p:origin x="2510" y="34"/>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16B17AE3-4726-4B77-9012-D206F9A79D7C}" type="datetimeFigureOut">
              <a:rPr kumimoji="1" lang="ja-JP" altLang="en-US" smtClean="0"/>
              <a:pPr/>
              <a:t>2022/3/1</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0" tIns="47840" rIns="95680" bIns="4784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39187214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5672591" y="56456"/>
            <a:ext cx="1068779" cy="322799"/>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2924944" y="9489506"/>
            <a:ext cx="1600200" cy="239370"/>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3"/>
            <a:ext cx="4514850"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1" y="3141488"/>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1" y="3141488"/>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8" name="フッター プレースホルダ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4" name="フッター プレースホルダ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3" name="フッター プレースホルダ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a:prstGeom prst="rect">
            <a:avLst/>
          </a:prstGeo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42900" y="632523"/>
            <a:ext cx="6172200" cy="821638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2836912" y="9633520"/>
            <a:ext cx="1600200" cy="27248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p:nvPr/>
        </p:nvGrpSpPr>
        <p:grpSpPr>
          <a:xfrm>
            <a:off x="275070" y="3224808"/>
            <a:ext cx="5687902" cy="2265932"/>
            <a:chOff x="275070" y="3523317"/>
            <a:chExt cx="5687902" cy="2265932"/>
          </a:xfrm>
        </p:grpSpPr>
        <p:sp>
          <p:nvSpPr>
            <p:cNvPr id="37" name="テキスト ボックス 36">
              <a:extLst>
                <a:ext uri="{FF2B5EF4-FFF2-40B4-BE49-F238E27FC236}">
                  <a16:creationId xmlns:a16="http://schemas.microsoft.com/office/drawing/2014/main" id="{A01F171B-FEBA-430D-8D73-CD9A64B7C954}"/>
                </a:ext>
              </a:extLst>
            </p:cNvPr>
            <p:cNvSpPr txBox="1"/>
            <p:nvPr/>
          </p:nvSpPr>
          <p:spPr>
            <a:xfrm>
              <a:off x="275070" y="5361118"/>
              <a:ext cx="2777600" cy="428131"/>
            </a:xfrm>
            <a:prstGeom prst="rect">
              <a:avLst/>
            </a:prstGeom>
            <a:noFill/>
          </p:spPr>
          <p:txBody>
            <a:bodyPr wrap="square" rtlCol="0">
              <a:spAutoFit/>
            </a:bodyPr>
            <a:lstStyle/>
            <a:p>
              <a:pPr marL="1339850" lvl="1" indent="-882650">
                <a:lnSpc>
                  <a:spcPts val="1400"/>
                </a:lnSpc>
              </a:pPr>
              <a:r>
                <a:rPr lang="ja-JP" altLang="en-US" sz="1000" b="1" dirty="0">
                  <a:latin typeface="+mn-ea"/>
                </a:rPr>
                <a:t>産後パパ育休</a:t>
              </a:r>
              <a:r>
                <a:rPr lang="en-US" altLang="ja-JP" sz="1000" dirty="0">
                  <a:latin typeface="+mn-ea"/>
                </a:rPr>
                <a:t>…</a:t>
              </a:r>
              <a:r>
                <a:rPr lang="ja-JP" altLang="en-US" sz="1000" dirty="0">
                  <a:latin typeface="+mn-ea"/>
                </a:rPr>
                <a:t>子の出生後８週間以内に４週間まで</a:t>
              </a:r>
              <a:endParaRPr lang="en-US" altLang="ja-JP" sz="1000" dirty="0">
                <a:latin typeface="+mn-ea"/>
              </a:endParaRPr>
            </a:p>
          </p:txBody>
        </p:sp>
        <p:grpSp>
          <p:nvGrpSpPr>
            <p:cNvPr id="9" name="グループ化 8"/>
            <p:cNvGrpSpPr/>
            <p:nvPr/>
          </p:nvGrpSpPr>
          <p:grpSpPr>
            <a:xfrm>
              <a:off x="339120" y="3523317"/>
              <a:ext cx="5623852" cy="2005747"/>
              <a:chOff x="339120" y="3523317"/>
              <a:chExt cx="5623852" cy="2005747"/>
            </a:xfrm>
          </p:grpSpPr>
          <p:grpSp>
            <p:nvGrpSpPr>
              <p:cNvPr id="8" name="グループ化 7"/>
              <p:cNvGrpSpPr/>
              <p:nvPr/>
            </p:nvGrpSpPr>
            <p:grpSpPr>
              <a:xfrm>
                <a:off x="339120" y="3523317"/>
                <a:ext cx="5623852" cy="2005747"/>
                <a:chOff x="339120" y="3475618"/>
                <a:chExt cx="5623852" cy="2005747"/>
              </a:xfrm>
            </p:grpSpPr>
            <p:sp>
              <p:nvSpPr>
                <p:cNvPr id="30" name="Line 49"/>
                <p:cNvSpPr>
                  <a:spLocks noChangeShapeType="1"/>
                </p:cNvSpPr>
                <p:nvPr/>
              </p:nvSpPr>
              <p:spPr bwMode="auto">
                <a:xfrm flipV="1">
                  <a:off x="4925936" y="4081210"/>
                  <a:ext cx="864096" cy="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33" name="Oval 52"/>
                <p:cNvSpPr>
                  <a:spLocks noChangeArrowheads="1"/>
                </p:cNvSpPr>
                <p:nvPr/>
              </p:nvSpPr>
              <p:spPr bwMode="auto">
                <a:xfrm>
                  <a:off x="4785896" y="3475618"/>
                  <a:ext cx="312980" cy="525814"/>
                </a:xfrm>
                <a:prstGeom prst="ellipse">
                  <a:avLst/>
                </a:prstGeom>
                <a:solidFill>
                  <a:srgbClr val="F1DB9D"/>
                </a:solidFill>
                <a:ln w="9525">
                  <a:noFill/>
                  <a:round/>
                  <a:headEnd/>
                  <a:tailEnd/>
                </a:ln>
              </p:spPr>
              <p:txBody>
                <a:bodyPr wrap="none" lIns="67338" tIns="35016" rIns="67338" bIns="35016" anchor="ctr"/>
                <a:lstStyle/>
                <a:p>
                  <a:pPr algn="ctr" defTabSz="957341"/>
                  <a:r>
                    <a:rPr lang="en-US" altLang="ja-JP" sz="1200" b="1" dirty="0">
                      <a:latin typeface="HGSｺﾞｼｯｸM" pitchFamily="50" charset="-128"/>
                      <a:ea typeface="HGSｺﾞｼｯｸM" pitchFamily="50" charset="-128"/>
                    </a:rPr>
                    <a:t>1</a:t>
                  </a:r>
                  <a:r>
                    <a:rPr lang="ja-JP" altLang="en-US" sz="1200" b="1" dirty="0">
                      <a:latin typeface="HGSｺﾞｼｯｸM" pitchFamily="50" charset="-128"/>
                      <a:ea typeface="HGSｺﾞｼｯｸM" pitchFamily="50" charset="-128"/>
                    </a:rPr>
                    <a:t>歳</a:t>
                  </a:r>
                  <a:r>
                    <a:rPr lang="en-US" altLang="ja-JP" sz="1200" b="1" dirty="0">
                      <a:latin typeface="HGSｺﾞｼｯｸM" pitchFamily="50" charset="-128"/>
                      <a:ea typeface="HGSｺﾞｼｯｸM" pitchFamily="50" charset="-128"/>
                    </a:rPr>
                    <a:t>6</a:t>
                  </a:r>
                  <a:r>
                    <a:rPr lang="ja-JP" altLang="en-US" sz="1200" b="1" dirty="0">
                      <a:latin typeface="HGSｺﾞｼｯｸM" pitchFamily="50" charset="-128"/>
                      <a:ea typeface="HGSｺﾞｼｯｸM" pitchFamily="50" charset="-128"/>
                    </a:rPr>
                    <a:t>か月</a:t>
                  </a:r>
                </a:p>
              </p:txBody>
            </p:sp>
            <p:sp>
              <p:nvSpPr>
                <p:cNvPr id="34" name="Oval 52"/>
                <p:cNvSpPr>
                  <a:spLocks noChangeArrowheads="1"/>
                </p:cNvSpPr>
                <p:nvPr/>
              </p:nvSpPr>
              <p:spPr bwMode="auto">
                <a:xfrm>
                  <a:off x="5649992" y="3475618"/>
                  <a:ext cx="312980" cy="525814"/>
                </a:xfrm>
                <a:prstGeom prst="ellipse">
                  <a:avLst/>
                </a:prstGeom>
                <a:solidFill>
                  <a:srgbClr val="F1DB9D"/>
                </a:solidFill>
                <a:ln w="9525">
                  <a:noFill/>
                  <a:round/>
                  <a:headEnd/>
                  <a:tailEnd/>
                </a:ln>
              </p:spPr>
              <p:txBody>
                <a:bodyPr wrap="none" lIns="67338" tIns="35016" rIns="67338" bIns="35016" anchor="ctr"/>
                <a:lstStyle/>
                <a:p>
                  <a:pPr algn="ctr" defTabSz="957341"/>
                  <a:r>
                    <a:rPr lang="en-US" altLang="ja-JP" sz="1200" b="1" dirty="0">
                      <a:latin typeface="HGSｺﾞｼｯｸM" pitchFamily="50" charset="-128"/>
                      <a:ea typeface="HGSｺﾞｼｯｸM" pitchFamily="50" charset="-128"/>
                    </a:rPr>
                    <a:t>2</a:t>
                  </a:r>
                  <a:r>
                    <a:rPr lang="ja-JP" altLang="en-US" sz="1200" b="1" dirty="0">
                      <a:latin typeface="HGSｺﾞｼｯｸM" pitchFamily="50" charset="-128"/>
                      <a:ea typeface="HGSｺﾞｼｯｸM" pitchFamily="50" charset="-128"/>
                    </a:rPr>
                    <a:t>歳</a:t>
                  </a:r>
                </a:p>
              </p:txBody>
            </p:sp>
            <p:grpSp>
              <p:nvGrpSpPr>
                <p:cNvPr id="5" name="グループ化 4"/>
                <p:cNvGrpSpPr/>
                <p:nvPr/>
              </p:nvGrpSpPr>
              <p:grpSpPr>
                <a:xfrm>
                  <a:off x="339120" y="3500397"/>
                  <a:ext cx="5479167" cy="1980968"/>
                  <a:chOff x="339120" y="3500397"/>
                  <a:chExt cx="5479167" cy="1980968"/>
                </a:xfrm>
              </p:grpSpPr>
              <p:sp>
                <p:nvSpPr>
                  <p:cNvPr id="35" name="Text Box 53"/>
                  <p:cNvSpPr txBox="1">
                    <a:spLocks noChangeArrowheads="1"/>
                  </p:cNvSpPr>
                  <p:nvPr/>
                </p:nvSpPr>
                <p:spPr bwMode="auto">
                  <a:xfrm>
                    <a:off x="5026868" y="3879613"/>
                    <a:ext cx="605672" cy="193827"/>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ja-JP" altLang="en-US" sz="800" dirty="0">
                        <a:latin typeface="HGSｺﾞｼｯｸM" pitchFamily="50" charset="-128"/>
                        <a:ea typeface="HGSｺﾞｼｯｸM" pitchFamily="50" charset="-128"/>
                      </a:rPr>
                      <a:t>　</a:t>
                    </a:r>
                    <a:r>
                      <a:rPr lang="en-US" altLang="ja-JP" sz="800" dirty="0">
                        <a:latin typeface="HGSｺﾞｼｯｸM" pitchFamily="50" charset="-128"/>
                        <a:ea typeface="HGSｺﾞｼｯｸM" pitchFamily="50" charset="-128"/>
                      </a:rPr>
                      <a:t>2</a:t>
                    </a:r>
                    <a:r>
                      <a:rPr lang="ja-JP" altLang="en-US" sz="800" dirty="0">
                        <a:latin typeface="HGSｺﾞｼｯｸM" pitchFamily="50" charset="-128"/>
                        <a:ea typeface="HGSｺﾞｼｯｸM" pitchFamily="50" charset="-128"/>
                      </a:rPr>
                      <a:t>歳まで</a:t>
                    </a:r>
                  </a:p>
                </p:txBody>
              </p:sp>
              <p:grpSp>
                <p:nvGrpSpPr>
                  <p:cNvPr id="3" name="グループ化 2"/>
                  <p:cNvGrpSpPr/>
                  <p:nvPr/>
                </p:nvGrpSpPr>
                <p:grpSpPr>
                  <a:xfrm>
                    <a:off x="339120" y="3500397"/>
                    <a:ext cx="5479167" cy="1980968"/>
                    <a:chOff x="339120" y="3500397"/>
                    <a:chExt cx="5479167" cy="1980968"/>
                  </a:xfrm>
                </p:grpSpPr>
                <p:sp>
                  <p:nvSpPr>
                    <p:cNvPr id="36" name="Rectangle 18">
                      <a:extLst>
                        <a:ext uri="{FF2B5EF4-FFF2-40B4-BE49-F238E27FC236}">
                          <a16:creationId xmlns:a16="http://schemas.microsoft.com/office/drawing/2014/main" id="{E5D6DBE4-15A9-41F6-81F5-119F7323D09B}"/>
                        </a:ext>
                      </a:extLst>
                    </p:cNvPr>
                    <p:cNvSpPr>
                      <a:spLocks noChangeArrowheads="1"/>
                    </p:cNvSpPr>
                    <p:nvPr/>
                  </p:nvSpPr>
                  <p:spPr bwMode="auto">
                    <a:xfrm>
                      <a:off x="1663870" y="4458913"/>
                      <a:ext cx="1045050" cy="322207"/>
                    </a:xfrm>
                    <a:prstGeom prst="rect">
                      <a:avLst/>
                    </a:prstGeom>
                    <a:solidFill>
                      <a:srgbClr val="FB8265"/>
                    </a:solidFill>
                    <a:ln w="9525">
                      <a:noFill/>
                      <a:miter lim="800000"/>
                      <a:headEnd/>
                      <a:tailEnd/>
                    </a:ln>
                  </p:spPr>
                  <p:txBody>
                    <a:bodyPr wrap="none" lIns="67338" tIns="35016" rIns="67338" bIns="35016" anchor="ctr"/>
                    <a:lstStyle/>
                    <a:p>
                      <a:pPr algn="ctr" defTabSz="957341"/>
                      <a:endParaRPr lang="ja-JP" altLang="en-US" sz="1200" dirty="0">
                        <a:latin typeface="HGSｺﾞｼｯｸM" pitchFamily="50" charset="-128"/>
                        <a:ea typeface="HGSｺﾞｼｯｸM" pitchFamily="50" charset="-128"/>
                      </a:endParaRPr>
                    </a:p>
                  </p:txBody>
                </p:sp>
                <p:grpSp>
                  <p:nvGrpSpPr>
                    <p:cNvPr id="26" name="グループ化 25"/>
                    <p:cNvGrpSpPr/>
                    <p:nvPr/>
                  </p:nvGrpSpPr>
                  <p:grpSpPr>
                    <a:xfrm>
                      <a:off x="339120" y="3500397"/>
                      <a:ext cx="5479167" cy="1980968"/>
                      <a:chOff x="912978" y="3440832"/>
                      <a:chExt cx="5063028" cy="1862642"/>
                    </a:xfrm>
                  </p:grpSpPr>
                  <p:grpSp>
                    <p:nvGrpSpPr>
                      <p:cNvPr id="56" name="グループ化 55"/>
                      <p:cNvGrpSpPr/>
                      <p:nvPr/>
                    </p:nvGrpSpPr>
                    <p:grpSpPr>
                      <a:xfrm>
                        <a:off x="1451970" y="3440832"/>
                        <a:ext cx="4524036" cy="1203624"/>
                        <a:chOff x="1091930" y="2936776"/>
                        <a:chExt cx="4524036" cy="1203624"/>
                      </a:xfrm>
                    </p:grpSpPr>
                    <p:sp>
                      <p:nvSpPr>
                        <p:cNvPr id="40" name="Rectangle 18"/>
                        <p:cNvSpPr>
                          <a:spLocks noChangeArrowheads="1"/>
                        </p:cNvSpPr>
                        <p:nvPr/>
                      </p:nvSpPr>
                      <p:spPr bwMode="auto">
                        <a:xfrm>
                          <a:off x="1091930" y="3529610"/>
                          <a:ext cx="1623046" cy="308429"/>
                        </a:xfrm>
                        <a:prstGeom prst="rect">
                          <a:avLst/>
                        </a:prstGeom>
                        <a:solidFill>
                          <a:srgbClr val="FCAE91"/>
                        </a:solidFill>
                        <a:ln w="9525">
                          <a:noFill/>
                          <a:miter lim="800000"/>
                          <a:headEnd/>
                          <a:tailEnd/>
                        </a:ln>
                      </p:spPr>
                      <p:txBody>
                        <a:bodyPr wrap="none" lIns="67338" tIns="35016" rIns="67338" bIns="35016" anchor="ctr"/>
                        <a:lstStyle/>
                        <a:p>
                          <a:pPr algn="ctr" defTabSz="957341"/>
                          <a:endParaRPr lang="ja-JP" altLang="en-US" sz="1200" dirty="0">
                            <a:latin typeface="HGSｺﾞｼｯｸM" pitchFamily="50" charset="-128"/>
                            <a:ea typeface="HGSｺﾞｼｯｸM" pitchFamily="50" charset="-128"/>
                          </a:endParaRPr>
                        </a:p>
                      </p:txBody>
                    </p:sp>
                    <p:sp>
                      <p:nvSpPr>
                        <p:cNvPr id="41" name="Line 20"/>
                        <p:cNvSpPr>
                          <a:spLocks noChangeShapeType="1"/>
                        </p:cNvSpPr>
                        <p:nvPr/>
                      </p:nvSpPr>
                      <p:spPr bwMode="auto">
                        <a:xfrm>
                          <a:off x="1757320" y="334252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42" name="Oval 21"/>
                        <p:cNvSpPr>
                          <a:spLocks noChangeArrowheads="1"/>
                        </p:cNvSpPr>
                        <p:nvPr/>
                      </p:nvSpPr>
                      <p:spPr bwMode="auto">
                        <a:xfrm>
                          <a:off x="1624242" y="2936776"/>
                          <a:ext cx="289209" cy="494407"/>
                        </a:xfrm>
                        <a:prstGeom prst="ellipse">
                          <a:avLst/>
                        </a:prstGeom>
                        <a:solidFill>
                          <a:srgbClr val="F1DB9D"/>
                        </a:solidFill>
                        <a:ln w="9525">
                          <a:noFill/>
                          <a:round/>
                          <a:headEnd/>
                          <a:tailEnd/>
                        </a:ln>
                      </p:spPr>
                      <p:txBody>
                        <a:bodyPr wrap="none" lIns="67338" tIns="35016" rIns="67338" bIns="35016" anchor="ctr"/>
                        <a:lstStyle/>
                        <a:p>
                          <a:pPr algn="ctr" defTabSz="957341"/>
                          <a:r>
                            <a:rPr lang="ja-JP" altLang="en-US" sz="1100" b="1" dirty="0">
                              <a:latin typeface="HGSｺﾞｼｯｸM" pitchFamily="50" charset="-128"/>
                              <a:ea typeface="HGSｺﾞｼｯｸM" pitchFamily="50" charset="-128"/>
                            </a:rPr>
                            <a:t>出産</a:t>
                          </a:r>
                        </a:p>
                      </p:txBody>
                    </p:sp>
                    <p:sp>
                      <p:nvSpPr>
                        <p:cNvPr id="43" name="Line 24"/>
                        <p:cNvSpPr>
                          <a:spLocks noChangeShapeType="1"/>
                        </p:cNvSpPr>
                        <p:nvPr/>
                      </p:nvSpPr>
                      <p:spPr bwMode="auto">
                        <a:xfrm>
                          <a:off x="1091930" y="3482896"/>
                          <a:ext cx="672778"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44" name="Line 25"/>
                        <p:cNvSpPr>
                          <a:spLocks noChangeShapeType="1"/>
                        </p:cNvSpPr>
                        <p:nvPr/>
                      </p:nvSpPr>
                      <p:spPr bwMode="auto">
                        <a:xfrm flipV="1">
                          <a:off x="1757320" y="3481119"/>
                          <a:ext cx="964709"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45" name="Text Box 26"/>
                        <p:cNvSpPr txBox="1">
                          <a:spLocks noChangeArrowheads="1"/>
                        </p:cNvSpPr>
                        <p:nvPr/>
                      </p:nvSpPr>
                      <p:spPr bwMode="auto">
                        <a:xfrm>
                          <a:off x="1147627" y="3266985"/>
                          <a:ext cx="543154" cy="224604"/>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42</a:t>
                          </a:r>
                          <a:r>
                            <a:rPr lang="ja-JP" altLang="en-US" sz="1000" dirty="0">
                              <a:latin typeface="HGSｺﾞｼｯｸM" pitchFamily="50" charset="-128"/>
                              <a:ea typeface="HGSｺﾞｼｯｸM" pitchFamily="50" charset="-128"/>
                            </a:rPr>
                            <a:t>日間</a:t>
                          </a:r>
                        </a:p>
                      </p:txBody>
                    </p:sp>
                    <p:sp>
                      <p:nvSpPr>
                        <p:cNvPr id="46" name="Text Box 27"/>
                        <p:cNvSpPr txBox="1">
                          <a:spLocks noChangeArrowheads="1"/>
                        </p:cNvSpPr>
                        <p:nvPr/>
                      </p:nvSpPr>
                      <p:spPr bwMode="auto">
                        <a:xfrm>
                          <a:off x="1956938" y="3266985"/>
                          <a:ext cx="543154" cy="224604"/>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56</a:t>
                          </a:r>
                          <a:r>
                            <a:rPr lang="ja-JP" altLang="en-US" sz="1000" dirty="0">
                              <a:latin typeface="HGSｺﾞｼｯｸM" pitchFamily="50" charset="-128"/>
                              <a:ea typeface="HGSｺﾞｼｯｸM" pitchFamily="50" charset="-128"/>
                            </a:rPr>
                            <a:t>日間</a:t>
                          </a:r>
                        </a:p>
                      </p:txBody>
                    </p:sp>
                    <p:sp>
                      <p:nvSpPr>
                        <p:cNvPr id="47" name="Rectangle 45"/>
                        <p:cNvSpPr>
                          <a:spLocks noChangeArrowheads="1"/>
                        </p:cNvSpPr>
                        <p:nvPr/>
                      </p:nvSpPr>
                      <p:spPr bwMode="auto">
                        <a:xfrm>
                          <a:off x="2714976" y="3527456"/>
                          <a:ext cx="2900990" cy="612944"/>
                        </a:xfrm>
                        <a:prstGeom prst="rect">
                          <a:avLst/>
                        </a:prstGeom>
                        <a:solidFill>
                          <a:srgbClr val="FB8265"/>
                        </a:solidFill>
                        <a:ln w="9525">
                          <a:noFill/>
                          <a:miter lim="800000"/>
                          <a:headEnd/>
                          <a:tailEnd/>
                        </a:ln>
                      </p:spPr>
                      <p:txBody>
                        <a:bodyPr wrap="none" lIns="67338" tIns="35016" rIns="67338" bIns="35016" anchor="ctr"/>
                        <a:lstStyle/>
                        <a:p>
                          <a:pPr algn="ctr" defTabSz="957341"/>
                          <a:r>
                            <a:rPr lang="ja-JP" altLang="en-US" sz="1200" dirty="0">
                              <a:latin typeface="HGSｺﾞｼｯｸM" pitchFamily="50" charset="-128"/>
                              <a:ea typeface="HGSｺﾞｼｯｸM" pitchFamily="50" charset="-128"/>
                            </a:rPr>
                            <a:t>育児休業</a:t>
                          </a:r>
                        </a:p>
                      </p:txBody>
                    </p:sp>
                    <p:sp>
                      <p:nvSpPr>
                        <p:cNvPr id="48" name="Line 48"/>
                        <p:cNvSpPr>
                          <a:spLocks noChangeShapeType="1"/>
                        </p:cNvSpPr>
                        <p:nvPr/>
                      </p:nvSpPr>
                      <p:spPr bwMode="auto">
                        <a:xfrm flipV="1">
                          <a:off x="2710869" y="3483387"/>
                          <a:ext cx="1304125"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49" name="Line 49"/>
                        <p:cNvSpPr>
                          <a:spLocks noChangeShapeType="1"/>
                        </p:cNvSpPr>
                        <p:nvPr/>
                      </p:nvSpPr>
                      <p:spPr bwMode="auto">
                        <a:xfrm flipV="1">
                          <a:off x="4019648" y="3482896"/>
                          <a:ext cx="798468" cy="0"/>
                        </a:xfrm>
                        <a:prstGeom prst="line">
                          <a:avLst/>
                        </a:prstGeom>
                        <a:noFill/>
                        <a:ln w="9525">
                          <a:solidFill>
                            <a:schemeClr val="tx1"/>
                          </a:solidFill>
                          <a:prstDash val="dash"/>
                          <a:round/>
                          <a:headEnd type="stealth" w="med" len="med"/>
                          <a:tailEnd type="triangle" w="med" len="med"/>
                        </a:ln>
                      </p:spPr>
                      <p:txBody>
                        <a:bodyPr lIns="67338" tIns="35016" rIns="67338" bIns="35016" anchor="ctr"/>
                        <a:lstStyle/>
                        <a:p>
                          <a:endParaRPr lang="ja-JP" altLang="en-US"/>
                        </a:p>
                      </p:txBody>
                    </p:sp>
                    <p:sp>
                      <p:nvSpPr>
                        <p:cNvPr id="50" name="Text Box 50"/>
                        <p:cNvSpPr txBox="1">
                          <a:spLocks noChangeArrowheads="1"/>
                        </p:cNvSpPr>
                        <p:nvPr/>
                      </p:nvSpPr>
                      <p:spPr bwMode="auto">
                        <a:xfrm>
                          <a:off x="2843221" y="3152800"/>
                          <a:ext cx="777192" cy="327196"/>
                        </a:xfrm>
                        <a:prstGeom prst="rect">
                          <a:avLst/>
                        </a:prstGeom>
                        <a:noFill/>
                        <a:ln w="9525">
                          <a:noFill/>
                          <a:miter lim="800000"/>
                          <a:headEnd/>
                          <a:tailEnd/>
                        </a:ln>
                      </p:spPr>
                      <p:txBody>
                        <a:bodyPr wrap="none" lIns="67338" tIns="35016" rIns="67338" bIns="35016">
                          <a:spAutoFit/>
                        </a:bodyPr>
                        <a:lstStyle/>
                        <a:p>
                          <a:pPr defTabSz="957341">
                            <a:lnSpc>
                              <a:spcPts val="700"/>
                            </a:lnSpc>
                            <a:spcBef>
                              <a:spcPct val="50000"/>
                            </a:spcBef>
                          </a:pPr>
                          <a:r>
                            <a:rPr lang="ja-JP" altLang="en-US" sz="1000" dirty="0">
                              <a:latin typeface="HGSｺﾞｼｯｸM" pitchFamily="50" charset="-128"/>
                              <a:ea typeface="HGSｺﾞｼｯｸM" pitchFamily="50" charset="-128"/>
                            </a:rPr>
                            <a:t>子が</a:t>
                          </a:r>
                          <a:r>
                            <a:rPr lang="en-US" altLang="ja-JP" sz="1000" dirty="0">
                              <a:latin typeface="HGSｺﾞｼｯｸM" pitchFamily="50" charset="-128"/>
                              <a:ea typeface="HGSｺﾞｼｯｸM" pitchFamily="50" charset="-128"/>
                            </a:rPr>
                            <a:t>1</a:t>
                          </a:r>
                          <a:r>
                            <a:rPr lang="ja-JP" altLang="en-US" sz="1000" dirty="0">
                              <a:latin typeface="HGSｺﾞｼｯｸM" pitchFamily="50" charset="-128"/>
                              <a:ea typeface="HGSｺﾞｼｯｸM" pitchFamily="50" charset="-128"/>
                            </a:rPr>
                            <a:t>歳に</a:t>
                          </a:r>
                          <a:endParaRPr lang="en-US" altLang="ja-JP" sz="1000" dirty="0">
                            <a:latin typeface="HGSｺﾞｼｯｸM" pitchFamily="50" charset="-128"/>
                            <a:ea typeface="HGSｺﾞｼｯｸM" pitchFamily="50" charset="-128"/>
                          </a:endParaRPr>
                        </a:p>
                        <a:p>
                          <a:pPr defTabSz="957341">
                            <a:lnSpc>
                              <a:spcPts val="700"/>
                            </a:lnSpc>
                            <a:spcBef>
                              <a:spcPct val="50000"/>
                            </a:spcBef>
                          </a:pPr>
                          <a:r>
                            <a:rPr lang="ja-JP" altLang="en-US" sz="1000" dirty="0">
                              <a:latin typeface="HGSｺﾞｼｯｸM" pitchFamily="50" charset="-128"/>
                              <a:ea typeface="HGSｺﾞｼｯｸM" pitchFamily="50" charset="-128"/>
                            </a:rPr>
                            <a:t>達するまで</a:t>
                          </a:r>
                        </a:p>
                      </p:txBody>
                    </p:sp>
                    <p:sp>
                      <p:nvSpPr>
                        <p:cNvPr id="51" name="Line 51"/>
                        <p:cNvSpPr>
                          <a:spLocks noChangeShapeType="1"/>
                        </p:cNvSpPr>
                        <p:nvPr/>
                      </p:nvSpPr>
                      <p:spPr bwMode="auto">
                        <a:xfrm>
                          <a:off x="4019647" y="3319891"/>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52" name="Oval 52"/>
                        <p:cNvSpPr>
                          <a:spLocks noChangeArrowheads="1"/>
                        </p:cNvSpPr>
                        <p:nvPr/>
                      </p:nvSpPr>
                      <p:spPr bwMode="auto">
                        <a:xfrm>
                          <a:off x="3886569" y="2936776"/>
                          <a:ext cx="289209" cy="494407"/>
                        </a:xfrm>
                        <a:prstGeom prst="ellipse">
                          <a:avLst/>
                        </a:prstGeom>
                        <a:solidFill>
                          <a:srgbClr val="F1DB9D"/>
                        </a:solidFill>
                        <a:ln w="9525">
                          <a:noFill/>
                          <a:round/>
                          <a:headEnd/>
                          <a:tailEnd/>
                        </a:ln>
                      </p:spPr>
                      <p:txBody>
                        <a:bodyPr wrap="none" lIns="67338" tIns="35016" rIns="67338" bIns="35016" anchor="ctr"/>
                        <a:lstStyle/>
                        <a:p>
                          <a:pPr algn="ctr" defTabSz="957341"/>
                          <a:r>
                            <a:rPr lang="en-US" altLang="ja-JP" sz="1200" b="1" dirty="0">
                              <a:latin typeface="HGSｺﾞｼｯｸM" pitchFamily="50" charset="-128"/>
                              <a:ea typeface="HGSｺﾞｼｯｸM" pitchFamily="50" charset="-128"/>
                            </a:rPr>
                            <a:t>1</a:t>
                          </a:r>
                          <a:r>
                            <a:rPr lang="ja-JP" altLang="en-US" sz="1200" b="1" dirty="0">
                              <a:latin typeface="HGSｺﾞｼｯｸM" pitchFamily="50" charset="-128"/>
                              <a:ea typeface="HGSｺﾞｼｯｸM" pitchFamily="50" charset="-128"/>
                            </a:rPr>
                            <a:t>歳</a:t>
                          </a:r>
                        </a:p>
                      </p:txBody>
                    </p:sp>
                    <p:sp>
                      <p:nvSpPr>
                        <p:cNvPr id="53" name="Text Box 53"/>
                        <p:cNvSpPr txBox="1">
                          <a:spLocks noChangeArrowheads="1"/>
                        </p:cNvSpPr>
                        <p:nvPr/>
                      </p:nvSpPr>
                      <p:spPr bwMode="auto">
                        <a:xfrm>
                          <a:off x="3992991" y="3293343"/>
                          <a:ext cx="804078" cy="182250"/>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ja-JP" altLang="en-US" sz="800" dirty="0">
                              <a:latin typeface="HGSｺﾞｼｯｸM" pitchFamily="50" charset="-128"/>
                              <a:ea typeface="HGSｺﾞｼｯｸM" pitchFamily="50" charset="-128"/>
                            </a:rPr>
                            <a:t>　</a:t>
                          </a:r>
                          <a:r>
                            <a:rPr lang="en-US" altLang="ja-JP" sz="800" dirty="0">
                              <a:latin typeface="HGSｺﾞｼｯｸM" pitchFamily="50" charset="-128"/>
                              <a:ea typeface="HGSｺﾞｼｯｸM" pitchFamily="50" charset="-128"/>
                            </a:rPr>
                            <a:t>1</a:t>
                          </a:r>
                          <a:r>
                            <a:rPr lang="ja-JP" altLang="en-US" sz="800" dirty="0">
                              <a:latin typeface="HGSｺﾞｼｯｸM" pitchFamily="50" charset="-128"/>
                              <a:ea typeface="HGSｺﾞｼｯｸM" pitchFamily="50" charset="-128"/>
                            </a:rPr>
                            <a:t>歳</a:t>
                          </a:r>
                          <a:r>
                            <a:rPr lang="en-US" altLang="ja-JP" sz="800" dirty="0">
                              <a:latin typeface="HGSｺﾞｼｯｸM" pitchFamily="50" charset="-128"/>
                              <a:ea typeface="HGSｺﾞｼｯｸM" pitchFamily="50" charset="-128"/>
                            </a:rPr>
                            <a:t>6</a:t>
                          </a:r>
                          <a:r>
                            <a:rPr lang="ja-JP" altLang="en-US" sz="800" dirty="0">
                              <a:latin typeface="HGSｺﾞｼｯｸM" pitchFamily="50" charset="-128"/>
                              <a:ea typeface="HGSｺﾞｼｯｸM" pitchFamily="50" charset="-128"/>
                            </a:rPr>
                            <a:t>か月まで</a:t>
                          </a:r>
                        </a:p>
                      </p:txBody>
                    </p:sp>
                  </p:grpSp>
                  <p:sp>
                    <p:nvSpPr>
                      <p:cNvPr id="22" name="テキスト ボックス 21"/>
                      <p:cNvSpPr txBox="1"/>
                      <p:nvPr/>
                    </p:nvSpPr>
                    <p:spPr>
                      <a:xfrm>
                        <a:off x="912978" y="4742946"/>
                        <a:ext cx="2448272" cy="384101"/>
                      </a:xfrm>
                      <a:prstGeom prst="rect">
                        <a:avLst/>
                      </a:prstGeom>
                      <a:noFill/>
                    </p:spPr>
                    <p:txBody>
                      <a:bodyPr wrap="square" lIns="36000" tIns="36000" rIns="36000" bIns="36000" rtlCol="0">
                        <a:spAutoFit/>
                      </a:bodyPr>
                      <a:lstStyle/>
                      <a:p>
                        <a:pPr lvl="1">
                          <a:lnSpc>
                            <a:spcPts val="1400"/>
                          </a:lnSpc>
                        </a:pPr>
                        <a:r>
                          <a:rPr lang="ja-JP" altLang="en-US" sz="1000" b="1" dirty="0">
                            <a:latin typeface="+mn-ea"/>
                          </a:rPr>
                          <a:t>産前休業</a:t>
                        </a:r>
                        <a:r>
                          <a:rPr lang="en-US" altLang="ja-JP" sz="1000" dirty="0">
                            <a:latin typeface="+mn-ea"/>
                          </a:rPr>
                          <a:t>…</a:t>
                        </a:r>
                        <a:r>
                          <a:rPr lang="ja-JP" altLang="en-US" sz="1000" dirty="0">
                            <a:latin typeface="+mn-ea"/>
                          </a:rPr>
                          <a:t>出産予定日を含む４２日間　　</a:t>
                        </a:r>
                        <a:endParaRPr lang="en-US" altLang="ja-JP" sz="1000" dirty="0">
                          <a:latin typeface="+mn-ea"/>
                        </a:endParaRPr>
                      </a:p>
                      <a:p>
                        <a:pPr lvl="1">
                          <a:lnSpc>
                            <a:spcPts val="1400"/>
                          </a:lnSpc>
                        </a:pPr>
                        <a:r>
                          <a:rPr lang="ja-JP" altLang="en-US" sz="1000" b="1" dirty="0">
                            <a:latin typeface="+mn-ea"/>
                          </a:rPr>
                          <a:t>産後休業</a:t>
                        </a:r>
                        <a:r>
                          <a:rPr lang="en-US" altLang="ja-JP" sz="1000" dirty="0">
                            <a:latin typeface="+mn-ea"/>
                          </a:rPr>
                          <a:t>…</a:t>
                        </a:r>
                        <a:r>
                          <a:rPr lang="ja-JP" altLang="en-US" sz="1000" dirty="0">
                            <a:latin typeface="+mn-ea"/>
                          </a:rPr>
                          <a:t>出産日の翌日から５６日間</a:t>
                        </a:r>
                        <a:endParaRPr lang="en-US" altLang="ja-JP" sz="1000" dirty="0">
                          <a:latin typeface="+mn-ea"/>
                        </a:endParaRPr>
                      </a:p>
                    </p:txBody>
                  </p:sp>
                  <p:sp>
                    <p:nvSpPr>
                      <p:cNvPr id="23" name="テキスト ボックス 22"/>
                      <p:cNvSpPr txBox="1"/>
                      <p:nvPr/>
                    </p:nvSpPr>
                    <p:spPr>
                      <a:xfrm>
                        <a:off x="3102793" y="4732104"/>
                        <a:ext cx="2873213" cy="571370"/>
                      </a:xfrm>
                      <a:prstGeom prst="rect">
                        <a:avLst/>
                      </a:prstGeom>
                      <a:noFill/>
                    </p:spPr>
                    <p:txBody>
                      <a:bodyPr wrap="square" rtlCol="0">
                        <a:spAutoFit/>
                      </a:bodyPr>
                      <a:lstStyle/>
                      <a:p>
                        <a:pPr lvl="1">
                          <a:lnSpc>
                            <a:spcPts val="1400"/>
                          </a:lnSpc>
                        </a:pPr>
                        <a:r>
                          <a:rPr lang="ja-JP" altLang="en-US" sz="1000" b="1" dirty="0">
                            <a:latin typeface="+mn-ea"/>
                          </a:rPr>
                          <a:t>育児休業</a:t>
                        </a:r>
                        <a:r>
                          <a:rPr lang="en-US" altLang="ja-JP" sz="1000" dirty="0">
                            <a:latin typeface="+mn-ea"/>
                          </a:rPr>
                          <a:t>…</a:t>
                        </a:r>
                        <a:r>
                          <a:rPr lang="ja-JP" altLang="en-US" sz="1000" dirty="0">
                            <a:latin typeface="+mn-ea"/>
                          </a:rPr>
                          <a:t>子が１歳になる誕生日の前日まで</a:t>
                        </a:r>
                        <a:endParaRPr lang="en-US" altLang="ja-JP" sz="1000" dirty="0">
                          <a:latin typeface="+mn-ea"/>
                        </a:endParaRPr>
                      </a:p>
                      <a:p>
                        <a:pPr lvl="1">
                          <a:lnSpc>
                            <a:spcPts val="1400"/>
                          </a:lnSpc>
                        </a:pPr>
                        <a:r>
                          <a:rPr lang="ja-JP" altLang="en-US" sz="1000" dirty="0">
                            <a:latin typeface="+mn-ea"/>
                          </a:rPr>
                          <a:t>（保育所に入所できない等の理由で１歳６カ月又は２歳まで延長も可能）</a:t>
                        </a:r>
                        <a:endParaRPr lang="en-US" altLang="ja-JP" sz="1000" dirty="0">
                          <a:latin typeface="+mn-ea"/>
                        </a:endParaRPr>
                      </a:p>
                    </p:txBody>
                  </p:sp>
                </p:grpSp>
              </p:grpSp>
            </p:grpSp>
          </p:grpSp>
          <p:sp>
            <p:nvSpPr>
              <p:cNvPr id="54" name="テキスト ボックス 53">
                <a:extLst>
                  <a:ext uri="{FF2B5EF4-FFF2-40B4-BE49-F238E27FC236}">
                    <a16:creationId xmlns:a16="http://schemas.microsoft.com/office/drawing/2014/main" id="{9A173BD3-6F9F-400D-ACF4-A342E788436A}"/>
                  </a:ext>
                </a:extLst>
              </p:cNvPr>
              <p:cNvSpPr txBox="1"/>
              <p:nvPr/>
            </p:nvSpPr>
            <p:spPr>
              <a:xfrm>
                <a:off x="421238" y="4224520"/>
                <a:ext cx="740796"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女性</a:t>
                </a:r>
              </a:p>
            </p:txBody>
          </p:sp>
          <p:sp>
            <p:nvSpPr>
              <p:cNvPr id="55" name="テキスト ボックス 54">
                <a:extLst>
                  <a:ext uri="{FF2B5EF4-FFF2-40B4-BE49-F238E27FC236}">
                    <a16:creationId xmlns:a16="http://schemas.microsoft.com/office/drawing/2014/main" id="{C1557654-E7A2-4A1F-8F21-B75B4E63B64A}"/>
                  </a:ext>
                </a:extLst>
              </p:cNvPr>
              <p:cNvSpPr txBox="1"/>
              <p:nvPr/>
            </p:nvSpPr>
            <p:spPr>
              <a:xfrm>
                <a:off x="421238" y="4556573"/>
                <a:ext cx="740796"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男性</a:t>
                </a:r>
              </a:p>
            </p:txBody>
          </p:sp>
        </p:grpSp>
      </p:grpSp>
      <p:sp>
        <p:nvSpPr>
          <p:cNvPr id="24" name="角丸四角形 23"/>
          <p:cNvSpPr/>
          <p:nvPr/>
        </p:nvSpPr>
        <p:spPr bwMode="auto">
          <a:xfrm>
            <a:off x="339120" y="7077011"/>
            <a:ext cx="6186224" cy="1374735"/>
          </a:xfrm>
          <a:prstGeom prst="roundRect">
            <a:avLst/>
          </a:prstGeom>
          <a:solidFill>
            <a:srgbClr val="DADADA"/>
          </a:solidFill>
          <a:ln w="57150">
            <a:noFill/>
            <a:round/>
            <a:headEnd/>
            <a:tailEnd type="triangle" w="med" len="sm"/>
          </a:ln>
        </p:spPr>
        <p:txBody>
          <a:bodyPr lIns="68415" tIns="34208" rIns="68415" bIns="34208" rtlCol="0" anchor="ctr"/>
          <a:lstStyle/>
          <a:p>
            <a:pPr algn="ctr"/>
            <a:endParaRPr kumimoji="1" lang="ja-JP" altLang="en-US">
              <a:solidFill>
                <a:srgbClr val="000000"/>
              </a:solidFill>
            </a:endParaRPr>
          </a:p>
        </p:txBody>
      </p:sp>
      <p:sp>
        <p:nvSpPr>
          <p:cNvPr id="4" name="正方形/長方形 3"/>
          <p:cNvSpPr/>
          <p:nvPr/>
        </p:nvSpPr>
        <p:spPr bwMode="auto">
          <a:xfrm>
            <a:off x="44624" y="122808"/>
            <a:ext cx="6724476" cy="797744"/>
          </a:xfrm>
          <a:prstGeom prst="rect">
            <a:avLst/>
          </a:prstGeom>
          <a:solidFill>
            <a:srgbClr val="FB8265"/>
          </a:solidFill>
          <a:ln w="25400">
            <a:solidFill>
              <a:srgbClr val="6A6A6A"/>
            </a:solidFill>
            <a:round/>
            <a:headEnd/>
            <a:tailEnd type="triangle" w="med" len="sm"/>
          </a:ln>
        </p:spPr>
        <p:txBody>
          <a:bodyPr lIns="68415" tIns="34208" rIns="68415" bIns="34208" rtlCol="0" anchor="ctr"/>
          <a:lstStyle/>
          <a:p>
            <a:pPr algn="ctr"/>
            <a:r>
              <a:rPr lang="ja-JP" altLang="en-US" sz="2400" b="1" dirty="0">
                <a:solidFill>
                  <a:srgbClr val="000000"/>
                </a:solidFill>
              </a:rPr>
              <a:t>パート社員・派遣社員・契約社員の方でも</a:t>
            </a:r>
            <a:endParaRPr lang="en-US" altLang="ja-JP" sz="2400" b="1" dirty="0">
              <a:solidFill>
                <a:srgbClr val="000000"/>
              </a:solidFill>
            </a:endParaRPr>
          </a:p>
          <a:p>
            <a:pPr algn="ctr"/>
            <a:r>
              <a:rPr kumimoji="1" lang="ja-JP" altLang="en-US" sz="2400" b="1" dirty="0">
                <a:solidFill>
                  <a:srgbClr val="000000"/>
                </a:solidFill>
              </a:rPr>
              <a:t>産休・育休は取得可能です！</a:t>
            </a:r>
          </a:p>
        </p:txBody>
      </p:sp>
      <p:sp>
        <p:nvSpPr>
          <p:cNvPr id="6" name="角丸四角形 5"/>
          <p:cNvSpPr/>
          <p:nvPr/>
        </p:nvSpPr>
        <p:spPr bwMode="auto">
          <a:xfrm>
            <a:off x="404664" y="1111583"/>
            <a:ext cx="6120680" cy="466989"/>
          </a:xfrm>
          <a:prstGeom prst="roundRect">
            <a:avLst/>
          </a:prstGeom>
          <a:solidFill>
            <a:srgbClr val="FEDACA"/>
          </a:solidFill>
          <a:ln w="25400">
            <a:noFill/>
            <a:round/>
            <a:headEnd/>
            <a:tailEnd type="triangle" w="med" len="sm"/>
          </a:ln>
        </p:spPr>
        <p:txBody>
          <a:bodyPr lIns="68415" tIns="34208" rIns="68415" bIns="34208" rtlCol="0" anchor="ctr"/>
          <a:lstStyle/>
          <a:p>
            <a:pPr marL="712788" indent="-285750">
              <a:buFont typeface="Wingdings" panose="05000000000000000000" pitchFamily="2" charset="2"/>
              <a:buChar char="p"/>
            </a:pPr>
            <a:r>
              <a:rPr lang="ja-JP" altLang="en-US" sz="1400" b="1" dirty="0"/>
              <a:t>産前産後休業はどなたでも取得できます</a:t>
            </a:r>
            <a:endParaRPr lang="en-US" altLang="ja-JP" sz="1400" b="1" dirty="0"/>
          </a:p>
          <a:p>
            <a:pPr marL="712788" indent="-285750">
              <a:buFont typeface="Wingdings" panose="05000000000000000000" pitchFamily="2" charset="2"/>
              <a:buChar char="p"/>
            </a:pPr>
            <a:r>
              <a:rPr lang="ja-JP" altLang="en-US" sz="1400" b="1" dirty="0"/>
              <a:t>育児休業・産後パパ育休は一定の要件を満たせば取得できます</a:t>
            </a:r>
          </a:p>
        </p:txBody>
      </p:sp>
      <p:sp>
        <p:nvSpPr>
          <p:cNvPr id="7" name="テキスト ボックス 6"/>
          <p:cNvSpPr txBox="1"/>
          <p:nvPr/>
        </p:nvSpPr>
        <p:spPr>
          <a:xfrm>
            <a:off x="130324" y="1769603"/>
            <a:ext cx="6597352" cy="1446550"/>
          </a:xfrm>
          <a:prstGeom prst="rect">
            <a:avLst/>
          </a:prstGeom>
          <a:noFill/>
        </p:spPr>
        <p:txBody>
          <a:bodyPr wrap="square" rtlCol="0">
            <a:spAutoFit/>
          </a:bodyPr>
          <a:lstStyle/>
          <a:p>
            <a:pPr>
              <a:lnSpc>
                <a:spcPts val="2200"/>
              </a:lnSpc>
            </a:pPr>
            <a:r>
              <a:rPr lang="en-US" altLang="ja-JP" sz="2000" dirty="0">
                <a:latin typeface="HGP創英角ｺﾞｼｯｸUB" panose="020B0A00000000000000" pitchFamily="50" charset="-128"/>
                <a:ea typeface="HGP創英角ｺﾞｼｯｸUB" panose="020B0A00000000000000" pitchFamily="50" charset="-128"/>
              </a:rPr>
              <a:t>Q</a:t>
            </a:r>
            <a:r>
              <a:rPr lang="ja-JP" altLang="en-US" sz="2000" dirty="0">
                <a:latin typeface="HGP創英角ｺﾞｼｯｸUB" panose="020B0A00000000000000" pitchFamily="50" charset="-128"/>
                <a:ea typeface="HGP創英角ｺﾞｼｯｸUB" panose="020B0A00000000000000" pitchFamily="50" charset="-128"/>
              </a:rPr>
              <a:t>１ ．</a:t>
            </a:r>
            <a:r>
              <a:rPr lang="ja-JP" altLang="en-US" dirty="0">
                <a:latin typeface="HGP創英角ｺﾞｼｯｸUB" panose="020B0A00000000000000" pitchFamily="50" charset="-128"/>
                <a:ea typeface="HGP創英角ｺﾞｼｯｸUB" panose="020B0A00000000000000" pitchFamily="50" charset="-128"/>
              </a:rPr>
              <a:t>どんなお休みがありますか？</a:t>
            </a:r>
            <a:endParaRPr lang="en-US" altLang="ja-JP" dirty="0">
              <a:latin typeface="HGP創英角ｺﾞｼｯｸUB" panose="020B0A00000000000000" pitchFamily="50" charset="-128"/>
              <a:ea typeface="HGP創英角ｺﾞｼｯｸUB" panose="020B0A00000000000000" pitchFamily="50" charset="-128"/>
            </a:endParaRPr>
          </a:p>
          <a:p>
            <a:pPr lvl="1">
              <a:lnSpc>
                <a:spcPts val="2200"/>
              </a:lnSpc>
              <a:spcBef>
                <a:spcPts val="1200"/>
              </a:spcBef>
            </a:pPr>
            <a:r>
              <a:rPr lang="en-US" altLang="ja-JP" b="1" u="sng" dirty="0">
                <a:latin typeface="+mn-ea"/>
              </a:rPr>
              <a:t>A</a:t>
            </a:r>
            <a:r>
              <a:rPr lang="ja-JP" altLang="en-US" b="1" u="sng" dirty="0">
                <a:latin typeface="+mn-ea"/>
              </a:rPr>
              <a:t>１</a:t>
            </a:r>
            <a:r>
              <a:rPr lang="ja-JP" altLang="en-US" sz="1600" b="1" u="sng" dirty="0">
                <a:latin typeface="+mn-ea"/>
              </a:rPr>
              <a:t>． ２種類の休業制度があります。</a:t>
            </a:r>
            <a:endParaRPr lang="en-US" altLang="ja-JP" sz="1600" b="1" u="sng" dirty="0">
              <a:latin typeface="+mn-ea"/>
            </a:endParaRPr>
          </a:p>
          <a:p>
            <a:pPr lvl="1">
              <a:lnSpc>
                <a:spcPts val="1600"/>
              </a:lnSpc>
            </a:pPr>
            <a:endParaRPr lang="en-US" altLang="ja-JP" sz="1600" b="1" u="sng" dirty="0">
              <a:latin typeface="+mn-ea"/>
            </a:endParaRPr>
          </a:p>
          <a:p>
            <a:pPr lvl="1"/>
            <a:r>
              <a:rPr lang="ja-JP" altLang="en-US" sz="1400" b="1" dirty="0">
                <a:latin typeface="+mn-ea"/>
              </a:rPr>
              <a:t>産休</a:t>
            </a:r>
            <a:r>
              <a:rPr lang="ja-JP" altLang="en-US" sz="1400" dirty="0">
                <a:latin typeface="+mn-ea"/>
              </a:rPr>
              <a:t>とは</a:t>
            </a:r>
            <a:r>
              <a:rPr lang="en-US" altLang="ja-JP" sz="1400" dirty="0">
                <a:latin typeface="+mn-ea"/>
              </a:rPr>
              <a:t>『</a:t>
            </a:r>
            <a:r>
              <a:rPr lang="ja-JP" altLang="en-US" sz="1400" u="sng" dirty="0">
                <a:latin typeface="+mn-ea"/>
              </a:rPr>
              <a:t>産前休業・産後休業</a:t>
            </a:r>
            <a:r>
              <a:rPr lang="en-US" altLang="ja-JP" sz="1400" u="sng" dirty="0">
                <a:latin typeface="+mn-ea"/>
              </a:rPr>
              <a:t>』</a:t>
            </a:r>
            <a:r>
              <a:rPr lang="ja-JP" altLang="en-US" sz="1400" dirty="0" err="1">
                <a:latin typeface="+mn-ea"/>
              </a:rPr>
              <a:t>、</a:t>
            </a:r>
            <a:r>
              <a:rPr lang="ja-JP" altLang="en-US" sz="1400" b="1" dirty="0">
                <a:latin typeface="+mn-ea"/>
              </a:rPr>
              <a:t>育休</a:t>
            </a:r>
            <a:r>
              <a:rPr lang="ja-JP" altLang="en-US" sz="1400" dirty="0">
                <a:latin typeface="+mn-ea"/>
              </a:rPr>
              <a:t>とは</a:t>
            </a:r>
            <a:r>
              <a:rPr lang="en-US" altLang="ja-JP" sz="1400" dirty="0">
                <a:latin typeface="+mn-ea"/>
              </a:rPr>
              <a:t>『</a:t>
            </a:r>
            <a:r>
              <a:rPr lang="ja-JP" altLang="en-US" sz="1400" u="sng" dirty="0">
                <a:latin typeface="+mn-ea"/>
              </a:rPr>
              <a:t>育児休業（産後パパ育休含む）</a:t>
            </a:r>
            <a:r>
              <a:rPr lang="en-US" altLang="ja-JP" sz="1400" u="sng" dirty="0">
                <a:latin typeface="+mn-ea"/>
              </a:rPr>
              <a:t>』</a:t>
            </a:r>
          </a:p>
          <a:p>
            <a:pPr lvl="1"/>
            <a:r>
              <a:rPr lang="ja-JP" altLang="en-US" sz="1400" dirty="0">
                <a:latin typeface="+mn-ea"/>
              </a:rPr>
              <a:t>のことで、取得できる期間が下記のように決まっています。</a:t>
            </a:r>
            <a:endParaRPr lang="en-US" altLang="ja-JP" sz="1400" dirty="0">
              <a:latin typeface="+mn-ea"/>
            </a:endParaRPr>
          </a:p>
        </p:txBody>
      </p:sp>
      <p:sp>
        <p:nvSpPr>
          <p:cNvPr id="29" name="正方形/長方形 28"/>
          <p:cNvSpPr/>
          <p:nvPr/>
        </p:nvSpPr>
        <p:spPr bwMode="auto">
          <a:xfrm>
            <a:off x="2708920" y="9649072"/>
            <a:ext cx="1800200" cy="272480"/>
          </a:xfrm>
          <a:prstGeom prst="rect">
            <a:avLst/>
          </a:prstGeom>
          <a:noFill/>
          <a:ln w="57150">
            <a:noFill/>
            <a:round/>
            <a:headEnd/>
            <a:tailEnd type="triangle" w="med" len="sm"/>
          </a:ln>
        </p:spPr>
        <p:txBody>
          <a:bodyPr lIns="68415" tIns="34208" rIns="68415" bIns="34208" rtlCol="0" anchor="ctr"/>
          <a:lstStyle/>
          <a:p>
            <a:pPr algn="ctr"/>
            <a:r>
              <a:rPr kumimoji="1" lang="en-US" altLang="ja-JP" b="1" dirty="0"/>
              <a:t>1</a:t>
            </a:r>
            <a:endParaRPr kumimoji="1" lang="ja-JP" altLang="en-US" b="1" dirty="0"/>
          </a:p>
        </p:txBody>
      </p:sp>
      <p:sp>
        <p:nvSpPr>
          <p:cNvPr id="12" name="テキスト ボックス 11"/>
          <p:cNvSpPr txBox="1"/>
          <p:nvPr/>
        </p:nvSpPr>
        <p:spPr>
          <a:xfrm>
            <a:off x="130324" y="5601072"/>
            <a:ext cx="6597352" cy="1605568"/>
          </a:xfrm>
          <a:prstGeom prst="rect">
            <a:avLst/>
          </a:prstGeom>
          <a:noFill/>
        </p:spPr>
        <p:txBody>
          <a:bodyPr wrap="square" rtlCol="0">
            <a:spAutoFit/>
          </a:bodyPr>
          <a:lstStyle/>
          <a:p>
            <a:pPr>
              <a:lnSpc>
                <a:spcPts val="2200"/>
              </a:lnSpc>
            </a:pPr>
            <a:r>
              <a:rPr lang="en-US" altLang="ja-JP" sz="2000" dirty="0">
                <a:latin typeface="HGP創英角ｺﾞｼｯｸUB" panose="020B0A00000000000000" pitchFamily="50" charset="-128"/>
                <a:ea typeface="HGP創英角ｺﾞｼｯｸUB" panose="020B0A00000000000000" pitchFamily="50" charset="-128"/>
              </a:rPr>
              <a:t>Q2</a:t>
            </a:r>
            <a:r>
              <a:rPr lang="ja-JP" altLang="en-US" sz="2000" dirty="0">
                <a:latin typeface="HGP創英角ｺﾞｼｯｸUB" panose="020B0A00000000000000" pitchFamily="50" charset="-128"/>
                <a:ea typeface="HGP創英角ｺﾞｼｯｸUB" panose="020B0A00000000000000" pitchFamily="50" charset="-128"/>
              </a:rPr>
              <a:t> </a:t>
            </a:r>
            <a:r>
              <a:rPr lang="ja-JP" altLang="en-US" sz="2000" dirty="0" err="1">
                <a:latin typeface="HGP創英角ｺﾞｼｯｸUB" panose="020B0A00000000000000" pitchFamily="50" charset="-128"/>
                <a:ea typeface="HGP創英角ｺﾞｼｯｸUB" panose="020B0A00000000000000" pitchFamily="50" charset="-128"/>
              </a:rPr>
              <a:t>．</a:t>
            </a:r>
            <a:r>
              <a:rPr lang="ja-JP" altLang="en-US" dirty="0">
                <a:latin typeface="HGP創英角ｺﾞｼｯｸUB" panose="020B0A00000000000000" pitchFamily="50" charset="-128"/>
                <a:ea typeface="HGP創英角ｺﾞｼｯｸUB" panose="020B0A00000000000000" pitchFamily="50" charset="-128"/>
              </a:rPr>
              <a:t>パートや派遣・契約社員もお休みをとれますか？</a:t>
            </a:r>
            <a:endParaRPr lang="en-US" altLang="ja-JP" dirty="0">
              <a:latin typeface="HGP創英角ｺﾞｼｯｸUB" panose="020B0A00000000000000" pitchFamily="50" charset="-128"/>
              <a:ea typeface="HGP創英角ｺﾞｼｯｸUB" panose="020B0A00000000000000" pitchFamily="50" charset="-128"/>
            </a:endParaRPr>
          </a:p>
          <a:p>
            <a:pPr lvl="1">
              <a:lnSpc>
                <a:spcPts val="2400"/>
              </a:lnSpc>
              <a:spcBef>
                <a:spcPts val="1200"/>
              </a:spcBef>
            </a:pPr>
            <a:r>
              <a:rPr lang="en-US" altLang="ja-JP" b="1" u="sng" dirty="0">
                <a:latin typeface="+mn-ea"/>
              </a:rPr>
              <a:t>A</a:t>
            </a:r>
            <a:r>
              <a:rPr lang="ja-JP" altLang="en-US" b="1" u="sng" dirty="0">
                <a:latin typeface="+mn-ea"/>
              </a:rPr>
              <a:t>２</a:t>
            </a:r>
            <a:r>
              <a:rPr lang="ja-JP" altLang="en-US" sz="1600" b="1" u="sng" dirty="0">
                <a:latin typeface="+mn-ea"/>
              </a:rPr>
              <a:t>．雇用契約期間内であれば誰でも産前産後休業がとれます。</a:t>
            </a:r>
            <a:endParaRPr lang="en-US" altLang="ja-JP" sz="1600" b="1" u="sng" dirty="0">
              <a:latin typeface="+mn-ea"/>
            </a:endParaRPr>
          </a:p>
          <a:p>
            <a:pPr lvl="1">
              <a:lnSpc>
                <a:spcPts val="2400"/>
              </a:lnSpc>
            </a:pPr>
            <a:r>
              <a:rPr lang="ja-JP" altLang="en-US" sz="1600" b="1" dirty="0">
                <a:latin typeface="+mn-ea"/>
              </a:rPr>
              <a:t>　　　</a:t>
            </a:r>
            <a:r>
              <a:rPr lang="ja-JP" altLang="en-US" sz="1600" b="1" u="sng" dirty="0">
                <a:latin typeface="+mn-ea"/>
              </a:rPr>
              <a:t>さらに</a:t>
            </a:r>
            <a:r>
              <a:rPr lang="en-US" altLang="ja-JP" sz="1600" b="1" u="sng" dirty="0">
                <a:latin typeface="+mn-ea"/>
              </a:rPr>
              <a:t>『</a:t>
            </a:r>
            <a:r>
              <a:rPr lang="ja-JP" altLang="en-US" sz="1600" b="1" u="sng" dirty="0">
                <a:latin typeface="+mn-ea"/>
              </a:rPr>
              <a:t>休業申出</a:t>
            </a:r>
            <a:r>
              <a:rPr lang="en-US" altLang="ja-JP" sz="1600" b="1" u="sng" dirty="0">
                <a:latin typeface="+mn-ea"/>
              </a:rPr>
              <a:t>』</a:t>
            </a:r>
            <a:r>
              <a:rPr lang="ja-JP" altLang="en-US" sz="1600" b="1" u="sng" dirty="0">
                <a:latin typeface="+mn-ea"/>
              </a:rPr>
              <a:t>の時点で下記要件を満たせば、</a:t>
            </a:r>
            <a:endParaRPr lang="en-US" altLang="ja-JP" sz="1600" b="1" u="sng" dirty="0">
              <a:latin typeface="+mn-ea"/>
            </a:endParaRPr>
          </a:p>
          <a:p>
            <a:pPr lvl="1">
              <a:lnSpc>
                <a:spcPts val="2400"/>
              </a:lnSpc>
            </a:pPr>
            <a:r>
              <a:rPr lang="ja-JP" altLang="en-US" sz="1600" b="1" dirty="0">
                <a:latin typeface="+mn-ea"/>
              </a:rPr>
              <a:t>　　　</a:t>
            </a:r>
            <a:r>
              <a:rPr lang="ja-JP" altLang="en-US" sz="1600" b="1" u="sng" dirty="0">
                <a:latin typeface="+mn-ea"/>
              </a:rPr>
              <a:t>育児休業・産後パパ育休も取得可能です。</a:t>
            </a:r>
            <a:endParaRPr lang="en-US" altLang="ja-JP" sz="1600" b="1" u="sng" dirty="0">
              <a:latin typeface="+mn-ea"/>
            </a:endParaRPr>
          </a:p>
          <a:p>
            <a:pPr lvl="1">
              <a:lnSpc>
                <a:spcPts val="1200"/>
              </a:lnSpc>
            </a:pPr>
            <a:endParaRPr lang="en-US" altLang="ja-JP" sz="1400" dirty="0"/>
          </a:p>
        </p:txBody>
      </p:sp>
      <p:sp>
        <p:nvSpPr>
          <p:cNvPr id="31" name="Line 51"/>
          <p:cNvSpPr>
            <a:spLocks noChangeShapeType="1"/>
          </p:cNvSpPr>
          <p:nvPr/>
        </p:nvSpPr>
        <p:spPr bwMode="auto">
          <a:xfrm>
            <a:off x="4930624" y="3916800"/>
            <a:ext cx="0" cy="328022"/>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32" name="Line 51"/>
          <p:cNvSpPr>
            <a:spLocks noChangeShapeType="1"/>
          </p:cNvSpPr>
          <p:nvPr/>
        </p:nvSpPr>
        <p:spPr bwMode="auto">
          <a:xfrm>
            <a:off x="5814789" y="3917719"/>
            <a:ext cx="0" cy="328022"/>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38" name="テキスト ボックス 37">
            <a:extLst>
              <a:ext uri="{FF2B5EF4-FFF2-40B4-BE49-F238E27FC236}">
                <a16:creationId xmlns:a16="http://schemas.microsoft.com/office/drawing/2014/main" id="{F341814C-C39C-4271-A651-FCA0A85A9D37}"/>
              </a:ext>
            </a:extLst>
          </p:cNvPr>
          <p:cNvSpPr txBox="1"/>
          <p:nvPr/>
        </p:nvSpPr>
        <p:spPr>
          <a:xfrm>
            <a:off x="769267" y="3906564"/>
            <a:ext cx="2649500" cy="252239"/>
          </a:xfrm>
          <a:prstGeom prst="rect">
            <a:avLst/>
          </a:prstGeom>
          <a:noFill/>
        </p:spPr>
        <p:txBody>
          <a:bodyPr wrap="square" lIns="36000" tIns="36000" rIns="36000" bIns="36000" rtlCol="0">
            <a:spAutoFit/>
          </a:bodyPr>
          <a:lstStyle/>
          <a:p>
            <a:pPr lvl="1">
              <a:lnSpc>
                <a:spcPts val="1400"/>
              </a:lnSpc>
            </a:pPr>
            <a:r>
              <a:rPr lang="ja-JP" altLang="en-US" sz="1200" dirty="0">
                <a:latin typeface="+mn-ea"/>
                <a:ea typeface="HGSｺﾞｼｯｸM"/>
              </a:rPr>
              <a:t>産前産後休業</a:t>
            </a:r>
            <a:endParaRPr lang="en-US" altLang="ja-JP" sz="1000" dirty="0">
              <a:latin typeface="+mn-ea"/>
              <a:ea typeface="HGSｺﾞｼｯｸM"/>
            </a:endParaRPr>
          </a:p>
        </p:txBody>
      </p:sp>
      <p:sp>
        <p:nvSpPr>
          <p:cNvPr id="58" name="テキスト ボックス 57">
            <a:extLst>
              <a:ext uri="{FF2B5EF4-FFF2-40B4-BE49-F238E27FC236}">
                <a16:creationId xmlns:a16="http://schemas.microsoft.com/office/drawing/2014/main" id="{A6B5200A-B798-4EBE-BC79-C5D5EA0DC879}"/>
              </a:ext>
            </a:extLst>
          </p:cNvPr>
          <p:cNvSpPr txBox="1"/>
          <p:nvPr/>
        </p:nvSpPr>
        <p:spPr>
          <a:xfrm>
            <a:off x="430151" y="7106657"/>
            <a:ext cx="5951177" cy="1374735"/>
          </a:xfrm>
          <a:prstGeom prst="rect">
            <a:avLst/>
          </a:prstGeom>
          <a:noFill/>
        </p:spPr>
        <p:txBody>
          <a:bodyPr wrap="square">
            <a:spAutoFit/>
          </a:bodyPr>
          <a:lstStyle/>
          <a:p>
            <a:pPr marL="171450" indent="-171450">
              <a:lnSpc>
                <a:spcPts val="2000"/>
              </a:lnSpc>
              <a:buFont typeface="Wingdings" panose="05000000000000000000" pitchFamily="2" charset="2"/>
              <a:buChar char="p"/>
            </a:pPr>
            <a:r>
              <a:rPr lang="ja-JP" altLang="en-US" sz="1200" b="1" dirty="0"/>
              <a:t>育児休業の要件</a:t>
            </a:r>
            <a:r>
              <a:rPr lang="ja-JP" altLang="en-US" sz="1200" dirty="0"/>
              <a:t>：子が１歳６か月（２歳までの育児休業については２歳）に達する日までに労働契約期間が満了し、更新されないことが明らかでないこと</a:t>
            </a:r>
            <a:endParaRPr lang="en-US" altLang="ja-JP" sz="1200" dirty="0"/>
          </a:p>
          <a:p>
            <a:pPr marL="171450" indent="-171450">
              <a:lnSpc>
                <a:spcPts val="2000"/>
              </a:lnSpc>
              <a:buFont typeface="Wingdings" panose="05000000000000000000" pitchFamily="2" charset="2"/>
              <a:buChar char="p"/>
            </a:pPr>
            <a:r>
              <a:rPr lang="ja-JP" altLang="en-US" sz="1200" b="1" dirty="0"/>
              <a:t>産後パパ育休の要件</a:t>
            </a:r>
            <a:r>
              <a:rPr lang="ja-JP" altLang="en-US" sz="1200" dirty="0"/>
              <a:t>：子の出生日又は出産予定日のいずれか遅い方から起算して８週間を経過する日の翌日から６か月を経過する日までに労働契約期間が満了し、更新されないことが明らかでないこと</a:t>
            </a:r>
          </a:p>
        </p:txBody>
      </p:sp>
      <p:sp>
        <p:nvSpPr>
          <p:cNvPr id="60" name="テキスト ボックス 59">
            <a:extLst>
              <a:ext uri="{FF2B5EF4-FFF2-40B4-BE49-F238E27FC236}">
                <a16:creationId xmlns:a16="http://schemas.microsoft.com/office/drawing/2014/main" id="{A6B5200A-B798-4EBE-BC79-C5D5EA0DC879}"/>
              </a:ext>
            </a:extLst>
          </p:cNvPr>
          <p:cNvSpPr txBox="1"/>
          <p:nvPr/>
        </p:nvSpPr>
        <p:spPr>
          <a:xfrm>
            <a:off x="201949" y="8411621"/>
            <a:ext cx="6525344" cy="1338700"/>
          </a:xfrm>
          <a:prstGeom prst="rect">
            <a:avLst/>
          </a:prstGeom>
          <a:noFill/>
        </p:spPr>
        <p:txBody>
          <a:bodyPr wrap="square">
            <a:spAutoFit/>
          </a:bodyPr>
          <a:lstStyle/>
          <a:p>
            <a:pPr>
              <a:lnSpc>
                <a:spcPts val="1400"/>
              </a:lnSpc>
            </a:pPr>
            <a:r>
              <a:rPr lang="ja-JP" altLang="en-US" sz="1100" b="1" dirty="0">
                <a:solidFill>
                  <a:srgbClr val="C00000"/>
                </a:solidFill>
              </a:rPr>
              <a:t>≪事業主の方へ≫育児・介護休業法の改正により、令和４年４月以降、「引き続き雇用された期間が１年以上」の要件が撤廃されました。自社の制度に応じて、以下のいずれかを選択・記載して配付して下さい。</a:t>
            </a:r>
            <a:endParaRPr lang="en-US" altLang="ja-JP" sz="1100" b="1" dirty="0">
              <a:solidFill>
                <a:srgbClr val="C00000"/>
              </a:solidFill>
            </a:endParaRPr>
          </a:p>
          <a:p>
            <a:pPr marL="171450" indent="-171450">
              <a:lnSpc>
                <a:spcPts val="1400"/>
              </a:lnSpc>
              <a:buFont typeface="Wingdings" panose="05000000000000000000" pitchFamily="2" charset="2"/>
              <a:buChar char="l"/>
            </a:pPr>
            <a:r>
              <a:rPr lang="ja-JP" altLang="en-US" sz="1100" b="1" dirty="0">
                <a:solidFill>
                  <a:srgbClr val="C00000"/>
                </a:solidFill>
              </a:rPr>
              <a:t>令和４年４月以降、「引き続き雇用された期間が１年以上」の要件が撤廃されたため、当社でもこの要件を撤廃しています。</a:t>
            </a:r>
            <a:endParaRPr lang="en-US" altLang="ja-JP" sz="1100" b="1" dirty="0">
              <a:solidFill>
                <a:srgbClr val="C00000"/>
              </a:solidFill>
            </a:endParaRPr>
          </a:p>
          <a:p>
            <a:pPr marL="171450" indent="-171450">
              <a:lnSpc>
                <a:spcPts val="1400"/>
              </a:lnSpc>
              <a:buFont typeface="Wingdings" panose="05000000000000000000" pitchFamily="2" charset="2"/>
              <a:buChar char="l"/>
            </a:pPr>
            <a:r>
              <a:rPr lang="ja-JP" altLang="en-US" sz="1100" b="1" dirty="0">
                <a:solidFill>
                  <a:srgbClr val="C00000"/>
                </a:solidFill>
              </a:rPr>
              <a:t>当社では、労使協定により、①入社１年未満の労働者、②申出の日から１年以内（１歳６か月又は２歳までの育児休業の場合は６か月以内）に雇用関係が終了する労働者　③１週間の所定労働日数が２日以下の労働者を、育児休業の対象外としています。</a:t>
            </a:r>
            <a:endParaRPr lang="ja-JP" altLang="en-US" sz="1100" dirty="0">
              <a:solidFill>
                <a:srgbClr val="C00000"/>
              </a:solidFill>
            </a:endParaRPr>
          </a:p>
        </p:txBody>
      </p:sp>
      <p:sp>
        <p:nvSpPr>
          <p:cNvPr id="57" name="Rectangle 18"/>
          <p:cNvSpPr>
            <a:spLocks noChangeArrowheads="1"/>
          </p:cNvSpPr>
          <p:nvPr/>
        </p:nvSpPr>
        <p:spPr bwMode="auto">
          <a:xfrm>
            <a:off x="1665573" y="4351112"/>
            <a:ext cx="1008000" cy="180000"/>
          </a:xfrm>
          <a:prstGeom prst="rect">
            <a:avLst/>
          </a:prstGeom>
          <a:solidFill>
            <a:srgbClr val="FCAE91"/>
          </a:solidFill>
          <a:ln w="9525">
            <a:noFill/>
            <a:miter lim="800000"/>
            <a:headEnd/>
            <a:tailEnd/>
          </a:ln>
        </p:spPr>
        <p:txBody>
          <a:bodyPr wrap="none" lIns="67338" tIns="35016" rIns="67338" bIns="35016" anchor="ctr"/>
          <a:lstStyle/>
          <a:p>
            <a:pPr algn="ctr" defTabSz="957341"/>
            <a:r>
              <a:rPr lang="ja-JP" altLang="en-US" sz="1200" dirty="0">
                <a:latin typeface="HGSｺﾞｼｯｸM" pitchFamily="50" charset="-128"/>
                <a:ea typeface="HGSｺﾞｼｯｸM" pitchFamily="50" charset="-128"/>
              </a:rPr>
              <a:t>産後パパ育休</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9192" y="1723137"/>
            <a:ext cx="6768752" cy="8005718"/>
          </a:xfrm>
          <a:prstGeom prst="rect">
            <a:avLst/>
          </a:prstGeom>
          <a:noFill/>
        </p:spPr>
        <p:txBody>
          <a:bodyPr wrap="square" rtlCol="0">
            <a:spAutoFit/>
          </a:bodyPr>
          <a:lstStyle/>
          <a:p>
            <a:pPr>
              <a:lnSpc>
                <a:spcPts val="2200"/>
              </a:lnSpc>
            </a:pPr>
            <a:r>
              <a:rPr lang="en-US" altLang="ja-JP" sz="2000" dirty="0">
                <a:latin typeface="HGP創英角ｺﾞｼｯｸUB" panose="020B0A00000000000000" pitchFamily="50" charset="-128"/>
                <a:ea typeface="HGP創英角ｺﾞｼｯｸUB" panose="020B0A00000000000000" pitchFamily="50" charset="-128"/>
              </a:rPr>
              <a:t>Q</a:t>
            </a:r>
            <a:r>
              <a:rPr lang="ja-JP" altLang="en-US" sz="2000" dirty="0">
                <a:latin typeface="HGP創英角ｺﾞｼｯｸUB" panose="020B0A00000000000000" pitchFamily="50" charset="-128"/>
                <a:ea typeface="HGP創英角ｺﾞｼｯｸUB" panose="020B0A00000000000000" pitchFamily="50" charset="-128"/>
              </a:rPr>
              <a:t>３．</a:t>
            </a:r>
            <a:r>
              <a:rPr lang="ja-JP" altLang="en-US" sz="1600" dirty="0">
                <a:latin typeface="HGP創英角ｺﾞｼｯｸUB" panose="020B0A00000000000000" pitchFamily="50" charset="-128"/>
                <a:ea typeface="HGP創英角ｺﾞｼｯｸUB" panose="020B0A00000000000000" pitchFamily="50" charset="-128"/>
              </a:rPr>
              <a:t>産前産後休業、育児休業等をする時に、支援策はありますか？</a:t>
            </a:r>
            <a:endParaRPr lang="en-US" altLang="ja-JP" sz="1600" dirty="0">
              <a:latin typeface="HGP創英角ｺﾞｼｯｸUB" panose="020B0A00000000000000" pitchFamily="50" charset="-128"/>
              <a:ea typeface="HGP創英角ｺﾞｼｯｸUB" panose="020B0A00000000000000" pitchFamily="50" charset="-128"/>
            </a:endParaRPr>
          </a:p>
          <a:p>
            <a:pPr lvl="1">
              <a:lnSpc>
                <a:spcPts val="2200"/>
              </a:lnSpc>
              <a:spcBef>
                <a:spcPts val="1200"/>
              </a:spcBef>
            </a:pPr>
            <a:r>
              <a:rPr lang="en-US" altLang="ja-JP" b="1" u="sng" dirty="0">
                <a:latin typeface="+mn-ea"/>
              </a:rPr>
              <a:t>A</a:t>
            </a:r>
            <a:r>
              <a:rPr lang="ja-JP" altLang="en-US" b="1" u="sng" dirty="0">
                <a:latin typeface="+mn-ea"/>
              </a:rPr>
              <a:t>３</a:t>
            </a:r>
            <a:r>
              <a:rPr lang="ja-JP" altLang="en-US" sz="1600" b="1" u="sng" dirty="0">
                <a:latin typeface="+mn-ea"/>
              </a:rPr>
              <a:t>．条件を満たしていれば、以下の支援が受けられます。</a:t>
            </a:r>
            <a:endParaRPr lang="en-US" altLang="ja-JP" sz="1600" b="1" u="sng" dirty="0">
              <a:latin typeface="+mn-ea"/>
            </a:endParaRPr>
          </a:p>
          <a:p>
            <a:pPr lvl="1">
              <a:lnSpc>
                <a:spcPts val="1600"/>
              </a:lnSpc>
            </a:pPr>
            <a:endParaRPr lang="en-US" altLang="ja-JP" sz="1400" b="1" u="sng" dirty="0">
              <a:latin typeface="+mn-ea"/>
            </a:endParaRPr>
          </a:p>
          <a:p>
            <a:pPr lvl="1">
              <a:lnSpc>
                <a:spcPts val="2200"/>
              </a:lnSpc>
            </a:pPr>
            <a:r>
              <a:rPr lang="ja-JP" altLang="en-US" sz="1600" dirty="0">
                <a:latin typeface="+mn-ea"/>
              </a:rPr>
              <a:t>■</a:t>
            </a:r>
            <a:r>
              <a:rPr lang="ja-JP" altLang="en-US" sz="1600" b="1" dirty="0">
                <a:latin typeface="+mn-ea"/>
              </a:rPr>
              <a:t>育児休業給付</a:t>
            </a:r>
            <a:endParaRPr lang="en-US" altLang="ja-JP" sz="1600" b="1" dirty="0">
              <a:latin typeface="+mn-ea"/>
            </a:endParaRPr>
          </a:p>
          <a:p>
            <a:pPr lvl="1"/>
            <a:r>
              <a:rPr lang="ja-JP" altLang="en-US" sz="1400" dirty="0">
                <a:latin typeface="+mn-ea"/>
              </a:rPr>
              <a:t>育児休業（産後パパ育休含む）を取得し、受給資格を満たしていれば、原則として休業開始時の賃金の</a:t>
            </a:r>
            <a:r>
              <a:rPr lang="en-US" altLang="ja-JP" sz="1400" dirty="0">
                <a:latin typeface="+mn-ea"/>
              </a:rPr>
              <a:t>67%</a:t>
            </a:r>
            <a:r>
              <a:rPr lang="ja-JP" altLang="en-US" sz="1400" dirty="0">
                <a:latin typeface="+mn-ea"/>
              </a:rPr>
              <a:t>（</a:t>
            </a:r>
            <a:r>
              <a:rPr lang="en-US" altLang="ja-JP" sz="1400" dirty="0">
                <a:latin typeface="+mn-ea"/>
              </a:rPr>
              <a:t>180</a:t>
            </a:r>
            <a:r>
              <a:rPr lang="ja-JP" altLang="en-US" sz="1400" dirty="0">
                <a:latin typeface="+mn-ea"/>
              </a:rPr>
              <a:t>日経過後は</a:t>
            </a:r>
            <a:r>
              <a:rPr lang="en-US" altLang="ja-JP" sz="1400" dirty="0">
                <a:latin typeface="+mn-ea"/>
              </a:rPr>
              <a:t>50%</a:t>
            </a:r>
            <a:r>
              <a:rPr lang="ja-JP" altLang="en-US" sz="1400" dirty="0">
                <a:latin typeface="+mn-ea"/>
              </a:rPr>
              <a:t>）の育児休業給付を受けることができます</a:t>
            </a:r>
            <a:r>
              <a:rPr lang="ja-JP" altLang="en-US" sz="1200" dirty="0">
                <a:latin typeface="+mn-ea"/>
              </a:rPr>
              <a:t>。</a:t>
            </a:r>
          </a:p>
          <a:p>
            <a:pPr marL="3051175" lvl="1"/>
            <a:endParaRPr lang="en-US" altLang="ja-JP" sz="1000" dirty="0">
              <a:latin typeface="+mn-ea"/>
            </a:endParaRPr>
          </a:p>
          <a:p>
            <a:pPr lvl="1">
              <a:lnSpc>
                <a:spcPts val="2200"/>
              </a:lnSpc>
            </a:pPr>
            <a:r>
              <a:rPr lang="ja-JP" altLang="en-US" sz="1600" dirty="0">
                <a:latin typeface="+mn-ea"/>
              </a:rPr>
              <a:t>■</a:t>
            </a:r>
            <a:r>
              <a:rPr lang="ja-JP" altLang="en-US" sz="1600" b="1" dirty="0">
                <a:latin typeface="+mn-ea"/>
              </a:rPr>
              <a:t>育児休業・産後パパ育休中の社会保険料の免除</a:t>
            </a:r>
            <a:r>
              <a:rPr lang="ja-JP" altLang="en-US" sz="1600" dirty="0">
                <a:latin typeface="+mn-ea"/>
              </a:rPr>
              <a:t>　</a:t>
            </a:r>
            <a:endParaRPr lang="en-US" altLang="ja-JP" sz="1600" dirty="0">
              <a:latin typeface="+mn-ea"/>
            </a:endParaRPr>
          </a:p>
          <a:p>
            <a:pPr marL="449263"/>
            <a:r>
              <a:rPr lang="ja-JP" altLang="en-US" sz="1400" dirty="0">
                <a:latin typeface="+mj-ea"/>
              </a:rPr>
              <a:t>一定の要件</a:t>
            </a:r>
            <a:r>
              <a:rPr lang="en-US" altLang="ja-JP" sz="1600" baseline="30000" dirty="0">
                <a:latin typeface="+mj-ea"/>
              </a:rPr>
              <a:t>※</a:t>
            </a:r>
            <a:r>
              <a:rPr lang="en-US" altLang="ja-JP" sz="1400" baseline="30000" dirty="0">
                <a:latin typeface="+mj-ea"/>
              </a:rPr>
              <a:t> </a:t>
            </a:r>
            <a:r>
              <a:rPr lang="ja-JP" altLang="en-US" sz="1400" dirty="0">
                <a:latin typeface="+mj-ea"/>
              </a:rPr>
              <a:t>を満たしていれば、育児休業をしている間の社会保険料が被保険者本人負担分及び事業主負担分ともに免除されます。</a:t>
            </a:r>
            <a:endParaRPr lang="en-US" altLang="ja-JP" sz="1400" dirty="0">
              <a:latin typeface="+mj-ea"/>
            </a:endParaRPr>
          </a:p>
          <a:p>
            <a:endParaRPr lang="en-US" altLang="ja-JP" sz="1200" dirty="0">
              <a:latin typeface="+mj-ea"/>
            </a:endParaRPr>
          </a:p>
          <a:p>
            <a:endParaRPr lang="en-US" altLang="ja-JP" sz="1200" dirty="0">
              <a:latin typeface="+mj-ea"/>
            </a:endParaRPr>
          </a:p>
          <a:p>
            <a:endParaRPr lang="en-US" altLang="ja-JP" sz="1200" dirty="0">
              <a:latin typeface="+mj-ea"/>
            </a:endParaRPr>
          </a:p>
          <a:p>
            <a:endParaRPr lang="en-US" altLang="ja-JP" sz="1200" dirty="0">
              <a:latin typeface="+mj-ea"/>
            </a:endParaRPr>
          </a:p>
          <a:p>
            <a:endParaRPr lang="ja-JP" altLang="en-US" sz="1200" dirty="0">
              <a:latin typeface="+mj-ea"/>
            </a:endParaRPr>
          </a:p>
          <a:p>
            <a:pPr lvl="1">
              <a:lnSpc>
                <a:spcPts val="2200"/>
              </a:lnSpc>
              <a:spcBef>
                <a:spcPts val="1200"/>
              </a:spcBef>
            </a:pPr>
            <a:r>
              <a:rPr lang="ja-JP" altLang="en-US" sz="1600" dirty="0">
                <a:latin typeface="+mn-ea"/>
              </a:rPr>
              <a:t>■</a:t>
            </a:r>
            <a:r>
              <a:rPr lang="ja-JP" altLang="en-US" sz="1600" b="1" dirty="0">
                <a:latin typeface="+mn-ea"/>
              </a:rPr>
              <a:t>産前産後休業期間中の社会保険料の免除</a:t>
            </a:r>
            <a:r>
              <a:rPr lang="ja-JP" altLang="en-US" sz="1600" dirty="0">
                <a:latin typeface="+mn-ea"/>
              </a:rPr>
              <a:t>　　</a:t>
            </a:r>
            <a:endParaRPr lang="en-US" altLang="ja-JP" sz="1600" dirty="0">
              <a:latin typeface="+mn-ea"/>
            </a:endParaRPr>
          </a:p>
          <a:p>
            <a:pPr lvl="1"/>
            <a:r>
              <a:rPr lang="ja-JP" altLang="en-US" sz="1400" dirty="0">
                <a:latin typeface="+mn-ea"/>
              </a:rPr>
              <a:t>産前産後休業期間中についても育児休業期間と同様、社会保険料が免除されます。</a:t>
            </a:r>
            <a:endParaRPr lang="en-US" altLang="ja-JP" sz="1400" dirty="0">
              <a:latin typeface="+mn-ea"/>
            </a:endParaRPr>
          </a:p>
          <a:p>
            <a:pPr lvl="1"/>
            <a:endParaRPr lang="en-US" altLang="ja-JP" sz="1600" b="1" dirty="0">
              <a:latin typeface="+mn-ea"/>
            </a:endParaRPr>
          </a:p>
          <a:p>
            <a:pPr lvl="1">
              <a:lnSpc>
                <a:spcPts val="2200"/>
              </a:lnSpc>
            </a:pPr>
            <a:r>
              <a:rPr lang="ja-JP" altLang="en-US" sz="1600" b="1" dirty="0">
                <a:latin typeface="+mn-ea"/>
              </a:rPr>
              <a:t>■出産手当金</a:t>
            </a:r>
            <a:r>
              <a:rPr lang="ja-JP" altLang="en-US" sz="1600" dirty="0">
                <a:latin typeface="+mn-ea"/>
              </a:rPr>
              <a:t>　</a:t>
            </a:r>
            <a:endParaRPr lang="en-US" altLang="ja-JP" sz="1600" dirty="0">
              <a:latin typeface="+mn-ea"/>
            </a:endParaRPr>
          </a:p>
          <a:p>
            <a:pPr lvl="1"/>
            <a:r>
              <a:rPr lang="ja-JP" altLang="en-US" sz="1400" dirty="0">
                <a:latin typeface="+mn-ea"/>
              </a:rPr>
              <a:t>出産日以前４２日から出産日後５６日までの間、欠勤１日について、健康保険から賃金の３分の２相当額が支給されます。</a:t>
            </a:r>
            <a:endParaRPr lang="en-US" altLang="ja-JP" sz="1400" dirty="0">
              <a:latin typeface="+mn-ea"/>
            </a:endParaRPr>
          </a:p>
          <a:p>
            <a:pPr>
              <a:lnSpc>
                <a:spcPts val="2200"/>
              </a:lnSpc>
            </a:pPr>
            <a:endParaRPr lang="en-US" altLang="ja-JP" sz="1400" dirty="0">
              <a:latin typeface="HGP創英角ﾎﾟｯﾌﾟ体" pitchFamily="50" charset="-128"/>
              <a:ea typeface="HGP創英角ﾎﾟｯﾌﾟ体" pitchFamily="50" charset="-128"/>
            </a:endParaRPr>
          </a:p>
          <a:p>
            <a:pPr>
              <a:lnSpc>
                <a:spcPts val="2200"/>
              </a:lnSpc>
            </a:pPr>
            <a:r>
              <a:rPr lang="en-US" altLang="ja-JP" sz="2000" dirty="0">
                <a:latin typeface="HGP創英角ｺﾞｼｯｸUB" panose="020B0A00000000000000" pitchFamily="50" charset="-128"/>
                <a:ea typeface="HGP創英角ｺﾞｼｯｸUB" panose="020B0A00000000000000" pitchFamily="50" charset="-128"/>
              </a:rPr>
              <a:t>Q4</a:t>
            </a:r>
            <a:r>
              <a:rPr lang="ja-JP" altLang="en-US" sz="2000" dirty="0" err="1">
                <a:latin typeface="HGP創英角ｺﾞｼｯｸUB" panose="020B0A00000000000000" pitchFamily="50" charset="-128"/>
                <a:ea typeface="HGP創英角ｺﾞｼｯｸUB" panose="020B0A00000000000000" pitchFamily="50" charset="-128"/>
              </a:rPr>
              <a:t>．</a:t>
            </a:r>
            <a:r>
              <a:rPr lang="ja-JP" altLang="en-US" sz="1600" dirty="0">
                <a:latin typeface="HGP創英角ｺﾞｼｯｸUB" panose="020B0A00000000000000" pitchFamily="50" charset="-128"/>
                <a:ea typeface="HGP創英角ｺﾞｼｯｸUB" panose="020B0A00000000000000" pitchFamily="50" charset="-128"/>
              </a:rPr>
              <a:t>疑問や相談したい事があったら</a:t>
            </a:r>
            <a:r>
              <a:rPr lang="en-US" altLang="ja-JP" sz="1600" dirty="0">
                <a:latin typeface="HGP創英角ｺﾞｼｯｸUB" panose="020B0A00000000000000" pitchFamily="50" charset="-128"/>
                <a:ea typeface="HGP創英角ｺﾞｼｯｸUB" panose="020B0A00000000000000" pitchFamily="50" charset="-128"/>
              </a:rPr>
              <a:t>…</a:t>
            </a:r>
          </a:p>
          <a:p>
            <a:pPr lvl="1">
              <a:lnSpc>
                <a:spcPts val="2200"/>
              </a:lnSpc>
              <a:spcBef>
                <a:spcPts val="1200"/>
              </a:spcBef>
            </a:pPr>
            <a:r>
              <a:rPr lang="en-US" altLang="ja-JP" b="1" u="sng" dirty="0">
                <a:latin typeface="+mn-ea"/>
              </a:rPr>
              <a:t>A</a:t>
            </a:r>
            <a:r>
              <a:rPr lang="ja-JP" altLang="en-US" b="1" u="sng" dirty="0">
                <a:latin typeface="+mn-ea"/>
              </a:rPr>
              <a:t>４</a:t>
            </a:r>
            <a:r>
              <a:rPr lang="ja-JP" altLang="en-US" sz="1600" b="1" u="sng" dirty="0">
                <a:latin typeface="+mn-ea"/>
              </a:rPr>
              <a:t>．会社の担当部署や上司 に相談しましょう。</a:t>
            </a:r>
            <a:endParaRPr lang="en-US" altLang="ja-JP" sz="1600" b="1" u="sng" dirty="0">
              <a:latin typeface="+mn-ea"/>
            </a:endParaRPr>
          </a:p>
          <a:p>
            <a:pPr lvl="1">
              <a:lnSpc>
                <a:spcPts val="1600"/>
              </a:lnSpc>
            </a:pPr>
            <a:endParaRPr lang="en-US" altLang="ja-JP" sz="1400" dirty="0"/>
          </a:p>
          <a:p>
            <a:pPr lvl="1">
              <a:lnSpc>
                <a:spcPts val="1600"/>
              </a:lnSpc>
            </a:pPr>
            <a:r>
              <a:rPr lang="ja-JP" altLang="en-US" sz="1400" b="1" dirty="0"/>
              <a:t>　　担当部署はこちら</a:t>
            </a:r>
            <a:endParaRPr lang="en-US" altLang="ja-JP" sz="1400" b="1" dirty="0"/>
          </a:p>
          <a:p>
            <a:pPr marL="468000" lvl="1">
              <a:lnSpc>
                <a:spcPts val="1900"/>
              </a:lnSpc>
              <a:spcBef>
                <a:spcPts val="600"/>
              </a:spcBef>
            </a:pPr>
            <a:r>
              <a:rPr lang="ja-JP" altLang="en-US" sz="1400" b="1" dirty="0"/>
              <a:t>　　</a:t>
            </a:r>
            <a:r>
              <a:rPr lang="ja-JP" altLang="en-US" sz="1400" dirty="0"/>
              <a:t>　　○○部○○課</a:t>
            </a:r>
            <a:endParaRPr lang="en-US" altLang="ja-JP" sz="1400" dirty="0"/>
          </a:p>
          <a:p>
            <a:pPr marL="468000" lvl="1">
              <a:lnSpc>
                <a:spcPts val="1900"/>
              </a:lnSpc>
            </a:pPr>
            <a:r>
              <a:rPr lang="ja-JP" altLang="en-US" sz="1400" dirty="0"/>
              <a:t>　　　　　　　担当：△△、□□</a:t>
            </a:r>
            <a:endParaRPr lang="en-US" altLang="ja-JP" sz="1400" dirty="0"/>
          </a:p>
          <a:p>
            <a:pPr marL="468000" lvl="1">
              <a:lnSpc>
                <a:spcPts val="1900"/>
              </a:lnSpc>
            </a:pPr>
            <a:r>
              <a:rPr lang="ja-JP" altLang="en-US" sz="1400" dirty="0"/>
              <a:t>　　　　　　　ＴＥＬ：○○－○○○○－○○○○（内線○○）</a:t>
            </a:r>
            <a:endParaRPr lang="en-US" altLang="ja-JP" sz="1400" dirty="0"/>
          </a:p>
          <a:p>
            <a:pPr marL="468000" lvl="1">
              <a:lnSpc>
                <a:spcPts val="1900"/>
              </a:lnSpc>
            </a:pPr>
            <a:r>
              <a:rPr lang="ja-JP" altLang="en-US" sz="1400" dirty="0"/>
              <a:t>　　　　　　　ＦＡＸ： ○○－○○○○－○○○○</a:t>
            </a:r>
            <a:endParaRPr lang="en-US" altLang="ja-JP" sz="1400" dirty="0"/>
          </a:p>
        </p:txBody>
      </p:sp>
      <p:sp>
        <p:nvSpPr>
          <p:cNvPr id="4" name="正方形/長方形 3"/>
          <p:cNvSpPr/>
          <p:nvPr/>
        </p:nvSpPr>
        <p:spPr bwMode="auto">
          <a:xfrm>
            <a:off x="44624" y="122808"/>
            <a:ext cx="6724476" cy="797744"/>
          </a:xfrm>
          <a:prstGeom prst="rect">
            <a:avLst/>
          </a:prstGeom>
          <a:solidFill>
            <a:srgbClr val="FB8265"/>
          </a:solidFill>
          <a:ln w="25400">
            <a:solidFill>
              <a:srgbClr val="6A6A6A"/>
            </a:solidFill>
            <a:round/>
            <a:headEnd/>
            <a:tailEnd type="triangle" w="med" len="sm"/>
          </a:ln>
        </p:spPr>
        <p:txBody>
          <a:bodyPr lIns="68415" tIns="34208" rIns="68415" bIns="34208" rtlCol="0" anchor="ctr"/>
          <a:lstStyle/>
          <a:p>
            <a:pPr algn="ctr"/>
            <a:r>
              <a:rPr lang="ja-JP" altLang="en-US" sz="2400" b="1" dirty="0">
                <a:solidFill>
                  <a:srgbClr val="000000"/>
                </a:solidFill>
              </a:rPr>
              <a:t>パート社員・派遣社員・契約社員の方でも</a:t>
            </a:r>
            <a:endParaRPr lang="en-US" altLang="ja-JP" sz="2400" b="1" dirty="0">
              <a:solidFill>
                <a:srgbClr val="000000"/>
              </a:solidFill>
            </a:endParaRPr>
          </a:p>
          <a:p>
            <a:pPr algn="ctr"/>
            <a:r>
              <a:rPr kumimoji="1" lang="ja-JP" altLang="en-US" sz="2400" b="1" dirty="0">
                <a:solidFill>
                  <a:srgbClr val="000000"/>
                </a:solidFill>
              </a:rPr>
              <a:t>産休・育休は取得可能です！</a:t>
            </a:r>
          </a:p>
        </p:txBody>
      </p:sp>
      <p:sp>
        <p:nvSpPr>
          <p:cNvPr id="6" name="正方形/長方形 5"/>
          <p:cNvSpPr/>
          <p:nvPr/>
        </p:nvSpPr>
        <p:spPr bwMode="auto">
          <a:xfrm>
            <a:off x="2708920" y="9648000"/>
            <a:ext cx="1800200" cy="272480"/>
          </a:xfrm>
          <a:prstGeom prst="rect">
            <a:avLst/>
          </a:prstGeom>
          <a:noFill/>
          <a:ln w="57150">
            <a:noFill/>
            <a:round/>
            <a:headEnd/>
            <a:tailEnd type="triangle" w="med" len="sm"/>
          </a:ln>
        </p:spPr>
        <p:txBody>
          <a:bodyPr lIns="68415" tIns="34208" rIns="68415" bIns="34208" rtlCol="0" anchor="ctr"/>
          <a:lstStyle/>
          <a:p>
            <a:pPr algn="ctr"/>
            <a:r>
              <a:rPr lang="en-US" altLang="ja-JP" b="1" dirty="0"/>
              <a:t>2</a:t>
            </a:r>
            <a:endParaRPr kumimoji="1" lang="ja-JP" altLang="en-US" b="1" dirty="0"/>
          </a:p>
        </p:txBody>
      </p:sp>
      <p:sp>
        <p:nvSpPr>
          <p:cNvPr id="9" name="テキスト ボックス 8">
            <a:extLst>
              <a:ext uri="{FF2B5EF4-FFF2-40B4-BE49-F238E27FC236}">
                <a16:creationId xmlns:a16="http://schemas.microsoft.com/office/drawing/2014/main" id="{7ABF87AC-9C84-4D24-BD99-000E295855F8}"/>
              </a:ext>
            </a:extLst>
          </p:cNvPr>
          <p:cNvSpPr txBox="1"/>
          <p:nvPr/>
        </p:nvSpPr>
        <p:spPr>
          <a:xfrm>
            <a:off x="692695" y="4508009"/>
            <a:ext cx="5976665" cy="830997"/>
          </a:xfrm>
          <a:prstGeom prst="rect">
            <a:avLst/>
          </a:prstGeom>
          <a:noFill/>
        </p:spPr>
        <p:txBody>
          <a:bodyPr wrap="square">
            <a:spAutoFit/>
          </a:bodyPr>
          <a:lstStyle/>
          <a:p>
            <a:pPr marL="361950" indent="-361950"/>
            <a:r>
              <a:rPr lang="en-US" altLang="ja-JP" sz="1200" dirty="0">
                <a:latin typeface="+mn-ea"/>
              </a:rPr>
              <a:t>※ </a:t>
            </a:r>
            <a:r>
              <a:rPr lang="ja-JP" altLang="en-US" sz="1200" dirty="0">
                <a:latin typeface="+mn-ea"/>
              </a:rPr>
              <a:t>①その月の末日が育児休業（産後パパ育休を含む、以下同じ）期間中である場合</a:t>
            </a:r>
            <a:endParaRPr lang="en-US" altLang="ja-JP" sz="1200" dirty="0">
              <a:latin typeface="+mn-ea"/>
            </a:endParaRPr>
          </a:p>
          <a:p>
            <a:pPr indent="85725"/>
            <a:r>
              <a:rPr lang="ja-JP" altLang="en-US" sz="1200" dirty="0">
                <a:latin typeface="+mn-ea"/>
              </a:rPr>
              <a:t>  ②令和４年</a:t>
            </a:r>
            <a:r>
              <a:rPr lang="en-US" altLang="ja-JP" sz="1200" dirty="0">
                <a:latin typeface="+mn-ea"/>
              </a:rPr>
              <a:t>10</a:t>
            </a:r>
            <a:r>
              <a:rPr lang="ja-JP" altLang="en-US" sz="1200" dirty="0">
                <a:latin typeface="+mn-ea"/>
              </a:rPr>
              <a:t>月以降に開始した育児休業については、</a:t>
            </a:r>
            <a:endParaRPr lang="en-US" altLang="ja-JP" sz="1200" dirty="0">
              <a:latin typeface="+mn-ea"/>
            </a:endParaRPr>
          </a:p>
          <a:p>
            <a:pPr marL="85725" indent="180975"/>
            <a:r>
              <a:rPr lang="ja-JP" altLang="en-US" sz="1200" dirty="0">
                <a:latin typeface="+mn-ea"/>
              </a:rPr>
              <a:t>・①に加え、その月中に</a:t>
            </a:r>
            <a:r>
              <a:rPr lang="en-US" altLang="ja-JP" sz="1200" dirty="0">
                <a:latin typeface="+mn-ea"/>
              </a:rPr>
              <a:t>14</a:t>
            </a:r>
            <a:r>
              <a:rPr lang="ja-JP" altLang="en-US" sz="1200" dirty="0">
                <a:latin typeface="+mn-ea"/>
              </a:rPr>
              <a:t>日以上育児休業を取得した場合</a:t>
            </a:r>
            <a:endParaRPr lang="en-US" altLang="ja-JP" sz="1200" dirty="0">
              <a:latin typeface="+mn-ea"/>
            </a:endParaRPr>
          </a:p>
          <a:p>
            <a:pPr marL="361950" indent="-95250"/>
            <a:r>
              <a:rPr lang="ja-JP" altLang="en-US" sz="1200" dirty="0">
                <a:latin typeface="+mn-ea"/>
              </a:rPr>
              <a:t>・賞与に係る保険料については、１か月を超える育児休業を取得した場合に限る</a:t>
            </a:r>
          </a:p>
        </p:txBody>
      </p:sp>
      <p:sp>
        <p:nvSpPr>
          <p:cNvPr id="10" name="大かっこ 9">
            <a:extLst>
              <a:ext uri="{FF2B5EF4-FFF2-40B4-BE49-F238E27FC236}">
                <a16:creationId xmlns:a16="http://schemas.microsoft.com/office/drawing/2014/main" id="{886E9CCA-F896-4521-B53F-DF726FC9CBF5}"/>
              </a:ext>
            </a:extLst>
          </p:cNvPr>
          <p:cNvSpPr/>
          <p:nvPr/>
        </p:nvSpPr>
        <p:spPr>
          <a:xfrm>
            <a:off x="620687" y="4566994"/>
            <a:ext cx="5616626" cy="772012"/>
          </a:xfrm>
          <a:prstGeom prst="bracketPair">
            <a:avLst>
              <a:gd name="adj" fmla="val 10269"/>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8" name="角丸四角形 5">
            <a:extLst>
              <a:ext uri="{FF2B5EF4-FFF2-40B4-BE49-F238E27FC236}">
                <a16:creationId xmlns:a16="http://schemas.microsoft.com/office/drawing/2014/main" id="{EEEFB4FD-7C08-4F7C-BF9B-AAC553D25EC7}"/>
              </a:ext>
            </a:extLst>
          </p:cNvPr>
          <p:cNvSpPr/>
          <p:nvPr/>
        </p:nvSpPr>
        <p:spPr bwMode="auto">
          <a:xfrm>
            <a:off x="404664" y="1111583"/>
            <a:ext cx="6120680" cy="466989"/>
          </a:xfrm>
          <a:prstGeom prst="roundRect">
            <a:avLst/>
          </a:prstGeom>
          <a:solidFill>
            <a:srgbClr val="FEDACA"/>
          </a:solidFill>
          <a:ln w="25400">
            <a:noFill/>
            <a:round/>
            <a:headEnd/>
            <a:tailEnd type="triangle" w="med" len="sm"/>
          </a:ln>
        </p:spPr>
        <p:txBody>
          <a:bodyPr lIns="68415" tIns="34208" rIns="68415" bIns="34208" rtlCol="0" anchor="ctr"/>
          <a:lstStyle/>
          <a:p>
            <a:pPr marL="712788" indent="-285750">
              <a:buFont typeface="Wingdings" panose="05000000000000000000" pitchFamily="2" charset="2"/>
              <a:buChar char="p"/>
            </a:pPr>
            <a:r>
              <a:rPr lang="ja-JP" altLang="en-US" sz="1400" b="1" dirty="0"/>
              <a:t>産前産後休業はどなたでも取得できます</a:t>
            </a:r>
            <a:endParaRPr lang="en-US" altLang="ja-JP" sz="1400" b="1" dirty="0"/>
          </a:p>
          <a:p>
            <a:pPr marL="712788" indent="-285750">
              <a:buFont typeface="Wingdings" panose="05000000000000000000" pitchFamily="2" charset="2"/>
              <a:buChar char="p"/>
            </a:pPr>
            <a:r>
              <a:rPr lang="ja-JP" altLang="en-US" sz="1400" b="1" dirty="0"/>
              <a:t>育児休業・産後パパ育休は一定の要件を満たせば取得できます</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927</Words>
  <Application>Microsoft Office PowerPoint</Application>
  <PresentationFormat>A4 210 x 297 mm</PresentationFormat>
  <Paragraphs>75</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HGP創英角ｺﾞｼｯｸUB</vt:lpstr>
      <vt:lpstr>HGP創英角ﾎﾟｯﾌﾟ体</vt:lpstr>
      <vt:lpstr>HGSｺﾞｼｯｸM</vt:lpstr>
      <vt:lpstr>ＭＳ Ｐゴシック</vt:lpstr>
      <vt:lpstr>メイリオ</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2022-03-01T01:46:29Z</dcterms:created>
  <dcterms:modified xsi:type="dcterms:W3CDTF">2022-03-01T01:46:37Z</dcterms:modified>
</cp:coreProperties>
</file>