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0829" autoAdjust="0"/>
  </p:normalViewPr>
  <p:slideViewPr>
    <p:cSldViewPr>
      <p:cViewPr varScale="1">
        <p:scale>
          <a:sx n="115" d="100"/>
          <a:sy n="115" d="100"/>
        </p:scale>
        <p:origin x="149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C197EB5-D8E4-4001-A435-51CD654C7986}" type="datetimeFigureOut">
              <a:rPr lang="ja-JP" altLang="en-US"/>
              <a:pPr>
                <a:defRPr/>
              </a:pPr>
              <a:t>2021/3/22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1C74557-6278-4FA4-B047-D246F91A0A78}" type="slidenum">
              <a:rPr lang="ja-JP" altLang="en-US"/>
              <a:pPr>
                <a:defRPr/>
              </a:pPr>
              <a:t>‹#›</a:t>
            </a:fld>
            <a:endParaRPr lang="ja-JP" altLang="en-US"/>
          </a:p>
        </p:txBody>
      </p:sp>
    </p:spTree>
    <p:extLst>
      <p:ext uri="{BB962C8B-B14F-4D97-AF65-F5344CB8AC3E}">
        <p14:creationId xmlns:p14="http://schemas.microsoft.com/office/powerpoint/2010/main" val="354836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3F4389D-C94E-494F-AC87-EED23DE11243}" type="datetimeFigureOut">
              <a:rPr lang="ja-JP" altLang="en-US"/>
              <a:pPr>
                <a:defRPr/>
              </a:pPr>
              <a:t>2021/3/22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92B63E1-2E36-4491-82E2-2B4ACBD64DDD}" type="slidenum">
              <a:rPr lang="ja-JP" altLang="en-US"/>
              <a:pPr>
                <a:defRPr/>
              </a:pPr>
              <a:t>‹#›</a:t>
            </a:fld>
            <a:endParaRPr lang="ja-JP" altLang="en-US"/>
          </a:p>
        </p:txBody>
      </p:sp>
    </p:spTree>
    <p:extLst>
      <p:ext uri="{BB962C8B-B14F-4D97-AF65-F5344CB8AC3E}">
        <p14:creationId xmlns:p14="http://schemas.microsoft.com/office/powerpoint/2010/main" val="305525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64EE8BC-C8E4-4F0B-A4E3-8F0F957C7491}" type="datetimeFigureOut">
              <a:rPr lang="ja-JP" altLang="en-US"/>
              <a:pPr>
                <a:defRPr/>
              </a:pPr>
              <a:t>2021/3/22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A2FFC61-F77A-432B-87D6-82F7D1C2A682}" type="slidenum">
              <a:rPr lang="ja-JP" altLang="en-US"/>
              <a:pPr>
                <a:defRPr/>
              </a:pPr>
              <a:t>‹#›</a:t>
            </a:fld>
            <a:endParaRPr lang="ja-JP" altLang="en-US"/>
          </a:p>
        </p:txBody>
      </p:sp>
    </p:spTree>
    <p:extLst>
      <p:ext uri="{BB962C8B-B14F-4D97-AF65-F5344CB8AC3E}">
        <p14:creationId xmlns:p14="http://schemas.microsoft.com/office/powerpoint/2010/main" val="2403796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7B600119-D034-4547-A070-944EB8AF5916}" type="datetimeFigureOut">
              <a:rPr lang="ja-JP" altLang="en-US"/>
              <a:pPr>
                <a:defRPr/>
              </a:pPr>
              <a:t>2021/3/22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84C229F-C50D-4D98-A4FB-E17917D83303}" type="slidenum">
              <a:rPr lang="ja-JP" altLang="en-US"/>
              <a:pPr>
                <a:defRPr/>
              </a:pPr>
              <a:t>‹#›</a:t>
            </a:fld>
            <a:endParaRPr lang="ja-JP" altLang="en-US"/>
          </a:p>
        </p:txBody>
      </p:sp>
    </p:spTree>
    <p:extLst>
      <p:ext uri="{BB962C8B-B14F-4D97-AF65-F5344CB8AC3E}">
        <p14:creationId xmlns:p14="http://schemas.microsoft.com/office/powerpoint/2010/main" val="581149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D17E97D9-9B67-4EA7-9D3D-6E804483D9F1}" type="datetimeFigureOut">
              <a:rPr lang="ja-JP" altLang="en-US"/>
              <a:pPr>
                <a:defRPr/>
              </a:pPr>
              <a:t>2021/3/22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A6D58E8-4EFD-425C-B093-47893442CDC2}" type="slidenum">
              <a:rPr lang="ja-JP" altLang="en-US"/>
              <a:pPr>
                <a:defRPr/>
              </a:pPr>
              <a:t>‹#›</a:t>
            </a:fld>
            <a:endParaRPr lang="ja-JP" altLang="en-US"/>
          </a:p>
        </p:txBody>
      </p:sp>
    </p:spTree>
    <p:extLst>
      <p:ext uri="{BB962C8B-B14F-4D97-AF65-F5344CB8AC3E}">
        <p14:creationId xmlns:p14="http://schemas.microsoft.com/office/powerpoint/2010/main" val="59689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9E5C5638-1166-419D-8639-D424A43D9C04}" type="datetimeFigureOut">
              <a:rPr lang="ja-JP" altLang="en-US"/>
              <a:pPr>
                <a:defRPr/>
              </a:pPr>
              <a:t>2021/3/22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2743C92-B5C7-4D80-94A0-0142A0E4A13A}" type="slidenum">
              <a:rPr lang="ja-JP" altLang="en-US"/>
              <a:pPr>
                <a:defRPr/>
              </a:pPr>
              <a:t>‹#›</a:t>
            </a:fld>
            <a:endParaRPr lang="ja-JP" altLang="en-US"/>
          </a:p>
        </p:txBody>
      </p:sp>
    </p:spTree>
    <p:extLst>
      <p:ext uri="{BB962C8B-B14F-4D97-AF65-F5344CB8AC3E}">
        <p14:creationId xmlns:p14="http://schemas.microsoft.com/office/powerpoint/2010/main" val="2000260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3F70AE01-C094-4B92-AC35-F5603C820AC5}" type="datetimeFigureOut">
              <a:rPr lang="ja-JP" altLang="en-US"/>
              <a:pPr>
                <a:defRPr/>
              </a:pPr>
              <a:t>2021/3/22</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4E8D3534-529F-4F3C-81FD-2E47F6665C7A}" type="slidenum">
              <a:rPr lang="ja-JP" altLang="en-US"/>
              <a:pPr>
                <a:defRPr/>
              </a:pPr>
              <a:t>‹#›</a:t>
            </a:fld>
            <a:endParaRPr lang="ja-JP" altLang="en-US"/>
          </a:p>
        </p:txBody>
      </p:sp>
    </p:spTree>
    <p:extLst>
      <p:ext uri="{BB962C8B-B14F-4D97-AF65-F5344CB8AC3E}">
        <p14:creationId xmlns:p14="http://schemas.microsoft.com/office/powerpoint/2010/main" val="3400662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27E4EB8C-F808-4644-BEDB-13F468F7D349}" type="datetimeFigureOut">
              <a:rPr lang="ja-JP" altLang="en-US"/>
              <a:pPr>
                <a:defRPr/>
              </a:pPr>
              <a:t>2021/3/22</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3AD882F-F993-472A-B9E0-9ABF6AC95344}" type="slidenum">
              <a:rPr lang="ja-JP" altLang="en-US"/>
              <a:pPr>
                <a:defRPr/>
              </a:pPr>
              <a:t>‹#›</a:t>
            </a:fld>
            <a:endParaRPr lang="ja-JP" altLang="en-US"/>
          </a:p>
        </p:txBody>
      </p:sp>
    </p:spTree>
    <p:extLst>
      <p:ext uri="{BB962C8B-B14F-4D97-AF65-F5344CB8AC3E}">
        <p14:creationId xmlns:p14="http://schemas.microsoft.com/office/powerpoint/2010/main" val="1735005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CA9247D-E537-467F-B4CF-43CE581BB1C1}" type="datetimeFigureOut">
              <a:rPr lang="ja-JP" altLang="en-US"/>
              <a:pPr>
                <a:defRPr/>
              </a:pPr>
              <a:t>2021/3/22</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6B1E3655-3D8A-486A-A493-2D00B1DB39FA}" type="slidenum">
              <a:rPr lang="ja-JP" altLang="en-US"/>
              <a:pPr>
                <a:defRPr/>
              </a:pPr>
              <a:t>‹#›</a:t>
            </a:fld>
            <a:endParaRPr lang="ja-JP" altLang="en-US"/>
          </a:p>
        </p:txBody>
      </p:sp>
    </p:spTree>
    <p:extLst>
      <p:ext uri="{BB962C8B-B14F-4D97-AF65-F5344CB8AC3E}">
        <p14:creationId xmlns:p14="http://schemas.microsoft.com/office/powerpoint/2010/main" val="2362974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F9D46DA-0937-4628-B30F-3B9F4482685E}" type="datetimeFigureOut">
              <a:rPr lang="ja-JP" altLang="en-US"/>
              <a:pPr>
                <a:defRPr/>
              </a:pPr>
              <a:t>2021/3/22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D7E7277-1627-4365-B089-75A52CC2DA0A}" type="slidenum">
              <a:rPr lang="ja-JP" altLang="en-US"/>
              <a:pPr>
                <a:defRPr/>
              </a:pPr>
              <a:t>‹#›</a:t>
            </a:fld>
            <a:endParaRPr lang="ja-JP" altLang="en-US"/>
          </a:p>
        </p:txBody>
      </p:sp>
    </p:spTree>
    <p:extLst>
      <p:ext uri="{BB962C8B-B14F-4D97-AF65-F5344CB8AC3E}">
        <p14:creationId xmlns:p14="http://schemas.microsoft.com/office/powerpoint/2010/main" val="1649984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469CB57-B8AF-45D8-A3BE-413451A03B6E}" type="datetimeFigureOut">
              <a:rPr lang="ja-JP" altLang="en-US"/>
              <a:pPr>
                <a:defRPr/>
              </a:pPr>
              <a:t>2021/3/22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3D9483E-5D98-4B60-94AD-B91051C37713}" type="slidenum">
              <a:rPr lang="ja-JP" altLang="en-US"/>
              <a:pPr>
                <a:defRPr/>
              </a:pPr>
              <a:t>‹#›</a:t>
            </a:fld>
            <a:endParaRPr lang="ja-JP" altLang="en-US"/>
          </a:p>
        </p:txBody>
      </p:sp>
    </p:spTree>
    <p:extLst>
      <p:ext uri="{BB962C8B-B14F-4D97-AF65-F5344CB8AC3E}">
        <p14:creationId xmlns:p14="http://schemas.microsoft.com/office/powerpoint/2010/main" val="2317206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C96FCD18-367B-47AF-976B-A736945F9143}" type="datetimeFigureOut">
              <a:rPr lang="ja-JP" altLang="en-US"/>
              <a:pPr>
                <a:defRPr/>
              </a:pPr>
              <a:t>2021/3/22</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919CA6EC-06DF-4DCF-BD83-1E2F6B9C416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テキスト ボックス 4"/>
          <p:cNvSpPr txBox="1">
            <a:spLocks noChangeArrowheads="1"/>
          </p:cNvSpPr>
          <p:nvPr/>
        </p:nvSpPr>
        <p:spPr bwMode="auto">
          <a:xfrm>
            <a:off x="493776" y="116632"/>
            <a:ext cx="76690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pPr>
            <a:r>
              <a:rPr lang="ja-JP" altLang="en-US" sz="2000" b="1" dirty="0" smtClean="0">
                <a:latin typeface="ＭＳ 明朝" panose="02020609040205080304" pitchFamily="17" charset="-128"/>
                <a:ea typeface="ＭＳ 明朝" panose="02020609040205080304" pitchFamily="17" charset="-128"/>
                <a:cs typeface="Times New Roman" pitchFamily="18" charset="0"/>
              </a:rPr>
              <a:t>令和２</a:t>
            </a:r>
            <a:r>
              <a:rPr lang="ja-JP" altLang="ja-JP" sz="2000" b="1" dirty="0" smtClean="0">
                <a:latin typeface="ＭＳ 明朝" panose="02020609040205080304" pitchFamily="17" charset="-128"/>
                <a:ea typeface="ＭＳ 明朝" panose="02020609040205080304" pitchFamily="17" charset="-128"/>
                <a:cs typeface="Times New Roman" pitchFamily="18" charset="0"/>
              </a:rPr>
              <a:t>年度技能</a:t>
            </a:r>
            <a:r>
              <a:rPr lang="ja-JP" altLang="ja-JP" sz="2000" b="1" dirty="0">
                <a:latin typeface="ＭＳ 明朝" panose="02020609040205080304" pitchFamily="17" charset="-128"/>
                <a:ea typeface="ＭＳ 明朝" panose="02020609040205080304" pitchFamily="17" charset="-128"/>
                <a:cs typeface="Times New Roman" pitchFamily="18" charset="0"/>
              </a:rPr>
              <a:t>検定職種の統廃合等に関する</a:t>
            </a:r>
            <a:r>
              <a:rPr lang="ja-JP" altLang="ja-JP" sz="2000" b="1" dirty="0" smtClean="0">
                <a:latin typeface="ＭＳ 明朝" panose="02020609040205080304" pitchFamily="17" charset="-128"/>
                <a:ea typeface="ＭＳ 明朝" panose="02020609040205080304" pitchFamily="17" charset="-128"/>
                <a:cs typeface="Times New Roman" pitchFamily="18" charset="0"/>
              </a:rPr>
              <a:t>検討会報告書</a:t>
            </a:r>
            <a:r>
              <a:rPr lang="ja-JP" altLang="en-US" sz="2000" b="1" dirty="0">
                <a:latin typeface="ＭＳ 明朝" panose="02020609040205080304" pitchFamily="17" charset="-128"/>
                <a:ea typeface="ＭＳ 明朝" panose="02020609040205080304" pitchFamily="17" charset="-128"/>
                <a:cs typeface="Times New Roman" pitchFamily="18" charset="0"/>
              </a:rPr>
              <a:t>の概要</a:t>
            </a:r>
            <a:endParaRPr lang="ja-JP" altLang="ja-JP" sz="2000" b="1" dirty="0">
              <a:latin typeface="ＭＳ 明朝" panose="02020609040205080304" pitchFamily="17" charset="-128"/>
              <a:ea typeface="ＭＳ 明朝" panose="02020609040205080304" pitchFamily="17" charset="-128"/>
              <a:cs typeface="ＭＳ Ｐゴシック" pitchFamily="50" charset="-128"/>
            </a:endParaRPr>
          </a:p>
        </p:txBody>
      </p:sp>
      <p:sp>
        <p:nvSpPr>
          <p:cNvPr id="7" name="角丸四角形 6"/>
          <p:cNvSpPr/>
          <p:nvPr/>
        </p:nvSpPr>
        <p:spPr>
          <a:xfrm>
            <a:off x="34925" y="628641"/>
            <a:ext cx="1728788"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t>１　検討会の役割</a:t>
            </a:r>
          </a:p>
        </p:txBody>
      </p:sp>
      <p:sp>
        <p:nvSpPr>
          <p:cNvPr id="9" name="角丸四角形 8"/>
          <p:cNvSpPr/>
          <p:nvPr/>
        </p:nvSpPr>
        <p:spPr>
          <a:xfrm>
            <a:off x="34925" y="1706041"/>
            <a:ext cx="2449513" cy="306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t>２　統廃合等の判断基準</a:t>
            </a:r>
          </a:p>
        </p:txBody>
      </p:sp>
      <p:sp>
        <p:nvSpPr>
          <p:cNvPr id="2054" name="テキスト ボックス 10"/>
          <p:cNvSpPr txBox="1">
            <a:spLocks noChangeArrowheads="1"/>
          </p:cNvSpPr>
          <p:nvPr/>
        </p:nvSpPr>
        <p:spPr bwMode="auto">
          <a:xfrm>
            <a:off x="34925" y="895253"/>
            <a:ext cx="892956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400" dirty="0" smtClean="0">
                <a:latin typeface="ＭＳ 明朝" panose="02020609040205080304" pitchFamily="17" charset="-128"/>
                <a:ea typeface="ＭＳ 明朝" panose="02020609040205080304" pitchFamily="17" charset="-128"/>
              </a:rPr>
              <a:t>　職業</a:t>
            </a:r>
            <a:r>
              <a:rPr lang="ja-JP" altLang="en-US" sz="1400" dirty="0">
                <a:latin typeface="ＭＳ 明朝" panose="02020609040205080304" pitchFamily="17" charset="-128"/>
                <a:ea typeface="ＭＳ 明朝" panose="02020609040205080304" pitchFamily="17" charset="-128"/>
              </a:rPr>
              <a:t>能力開発促進法に基づき実施される技能</a:t>
            </a:r>
            <a:r>
              <a:rPr lang="ja-JP" altLang="en-US" sz="1400" dirty="0" smtClean="0">
                <a:latin typeface="ＭＳ 明朝" panose="02020609040205080304" pitchFamily="17" charset="-128"/>
                <a:ea typeface="ＭＳ 明朝" panose="02020609040205080304" pitchFamily="17" charset="-128"/>
              </a:rPr>
              <a:t>検定</a:t>
            </a:r>
            <a:r>
              <a:rPr lang="en-US" altLang="ja-JP" sz="1400" dirty="0" smtClean="0">
                <a:latin typeface="ＭＳ 明朝" panose="02020609040205080304" pitchFamily="17" charset="-128"/>
                <a:ea typeface="ＭＳ 明朝" panose="02020609040205080304" pitchFamily="17" charset="-128"/>
              </a:rPr>
              <a:t>130</a:t>
            </a:r>
            <a:r>
              <a:rPr lang="ja-JP" altLang="en-US" sz="1400" dirty="0" smtClean="0">
                <a:latin typeface="ＭＳ 明朝" panose="02020609040205080304" pitchFamily="17" charset="-128"/>
                <a:ea typeface="ＭＳ 明朝" panose="02020609040205080304" pitchFamily="17" charset="-128"/>
              </a:rPr>
              <a:t>職種のうち都道府県方式で実施している</a:t>
            </a:r>
            <a:r>
              <a:rPr lang="en-US" altLang="ja-JP" sz="1400" dirty="0" smtClean="0">
                <a:latin typeface="ＭＳ 明朝" panose="02020609040205080304" pitchFamily="17" charset="-128"/>
                <a:ea typeface="ＭＳ 明朝" panose="02020609040205080304" pitchFamily="17" charset="-128"/>
              </a:rPr>
              <a:t>111</a:t>
            </a:r>
            <a:r>
              <a:rPr lang="ja-JP" altLang="en-US" sz="1400" dirty="0" smtClean="0">
                <a:latin typeface="ＭＳ 明朝" panose="02020609040205080304" pitchFamily="17" charset="-128"/>
                <a:ea typeface="ＭＳ 明朝" panose="02020609040205080304" pitchFamily="17" charset="-128"/>
              </a:rPr>
              <a:t>職種を</a:t>
            </a:r>
            <a:r>
              <a:rPr lang="ja-JP" altLang="en-US" sz="1400" dirty="0">
                <a:latin typeface="ＭＳ 明朝" panose="02020609040205080304" pitchFamily="17" charset="-128"/>
                <a:ea typeface="ＭＳ 明朝" panose="02020609040205080304" pitchFamily="17" charset="-128"/>
              </a:rPr>
              <a:t>対象に、技能検定制度等に精通した有識者</a:t>
            </a:r>
            <a:r>
              <a:rPr lang="ja-JP" altLang="en-US" sz="1400" dirty="0" smtClean="0">
                <a:latin typeface="ＭＳ 明朝" panose="02020609040205080304" pitchFamily="17" charset="-128"/>
                <a:ea typeface="ＭＳ 明朝" panose="02020609040205080304" pitchFamily="17" charset="-128"/>
              </a:rPr>
              <a:t>が統廃合</a:t>
            </a:r>
            <a:r>
              <a:rPr lang="ja-JP" altLang="en-US" sz="1400" dirty="0">
                <a:latin typeface="ＭＳ 明朝" panose="02020609040205080304" pitchFamily="17" charset="-128"/>
                <a:ea typeface="ＭＳ 明朝" panose="02020609040205080304" pitchFamily="17" charset="-128"/>
              </a:rPr>
              <a:t>等の判断基準に基づき、職種の統廃合等の具体的取扱いについて検討するもの。</a:t>
            </a:r>
          </a:p>
        </p:txBody>
      </p:sp>
      <p:sp>
        <p:nvSpPr>
          <p:cNvPr id="2055" name="テキスト ボックス 11"/>
          <p:cNvSpPr txBox="1">
            <a:spLocks noChangeArrowheads="1"/>
          </p:cNvSpPr>
          <p:nvPr/>
        </p:nvSpPr>
        <p:spPr bwMode="auto">
          <a:xfrm>
            <a:off x="34925" y="2012428"/>
            <a:ext cx="880241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400" dirty="0" smtClean="0">
                <a:latin typeface="ＭＳ ゴシック" pitchFamily="49" charset="-128"/>
                <a:ea typeface="ＭＳ ゴシック" pitchFamily="49" charset="-128"/>
              </a:rPr>
              <a:t>　</a:t>
            </a:r>
            <a:r>
              <a:rPr lang="ja-JP" altLang="en-US" sz="1400" dirty="0" smtClean="0">
                <a:latin typeface="ＭＳ 明朝" panose="02020609040205080304" pitchFamily="17" charset="-128"/>
                <a:ea typeface="ＭＳ 明朝" panose="02020609040205080304" pitchFamily="17" charset="-128"/>
              </a:rPr>
              <a:t>前年度までの受検者数実績を基準に統廃合等の検討対象職種を選定し（①）、当該職種の社会的便益を</a:t>
            </a:r>
            <a:endParaRPr lang="en-US" altLang="ja-JP" sz="1400" dirty="0" smtClean="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smtClean="0">
                <a:latin typeface="ＭＳ 明朝" panose="02020609040205080304" pitchFamily="17" charset="-128"/>
                <a:ea typeface="ＭＳ 明朝" panose="02020609040205080304" pitchFamily="17" charset="-128"/>
              </a:rPr>
              <a:t>検討・勘案し（②）、統廃合の可否を検討する。</a:t>
            </a:r>
            <a:endParaRPr lang="en-US" altLang="ja-JP" sz="1400" dirty="0" smtClean="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smtClean="0">
                <a:latin typeface="ＭＳ 明朝" panose="02020609040205080304" pitchFamily="17" charset="-128"/>
                <a:ea typeface="ＭＳ 明朝" panose="02020609040205080304" pitchFamily="17" charset="-128"/>
              </a:rPr>
              <a:t>①</a:t>
            </a:r>
            <a:r>
              <a:rPr lang="ja-JP" altLang="en-US" sz="1400" dirty="0">
                <a:latin typeface="ＭＳ 明朝" panose="02020609040205080304" pitchFamily="17" charset="-128"/>
                <a:ea typeface="ＭＳ 明朝" panose="02020609040205080304" pitchFamily="17" charset="-128"/>
              </a:rPr>
              <a:t>　過去６年間の年間平均受検申請者数が</a:t>
            </a:r>
            <a:r>
              <a:rPr lang="en-US" altLang="ja-JP" sz="1400" dirty="0">
                <a:latin typeface="ＭＳ 明朝" panose="02020609040205080304" pitchFamily="17" charset="-128"/>
                <a:ea typeface="ＭＳ 明朝" panose="02020609040205080304" pitchFamily="17" charset="-128"/>
              </a:rPr>
              <a:t>100</a:t>
            </a:r>
            <a:r>
              <a:rPr lang="ja-JP" altLang="en-US" sz="1400" dirty="0">
                <a:latin typeface="ＭＳ 明朝" panose="02020609040205080304" pitchFamily="17" charset="-128"/>
                <a:ea typeface="ＭＳ 明朝" panose="02020609040205080304" pitchFamily="17" charset="-128"/>
              </a:rPr>
              <a:t>人以下（第１次判断</a:t>
            </a:r>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定量的基準</a:t>
            </a:r>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a:t>
            </a:r>
            <a:endParaRPr lang="en-US" altLang="ja-JP" sz="1400" dirty="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　　ただし、以下の場合は検討対象から除外</a:t>
            </a:r>
            <a:endParaRPr lang="en-US" altLang="ja-JP" sz="1400" dirty="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　　</a:t>
            </a:r>
            <a:r>
              <a:rPr lang="ja-JP" altLang="en-US" sz="1400" dirty="0" smtClean="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　直近２年間の受検申請者数がいずれも</a:t>
            </a:r>
            <a:r>
              <a:rPr lang="en-US" altLang="ja-JP" sz="1400" dirty="0">
                <a:latin typeface="ＭＳ 明朝" panose="02020609040205080304" pitchFamily="17" charset="-128"/>
                <a:ea typeface="ＭＳ 明朝" panose="02020609040205080304" pitchFamily="17" charset="-128"/>
              </a:rPr>
              <a:t>100</a:t>
            </a:r>
            <a:r>
              <a:rPr lang="ja-JP" altLang="en-US" sz="1400" dirty="0">
                <a:latin typeface="ＭＳ 明朝" panose="02020609040205080304" pitchFamily="17" charset="-128"/>
                <a:ea typeface="ＭＳ 明朝" panose="02020609040205080304" pitchFamily="17" charset="-128"/>
              </a:rPr>
              <a:t>人超</a:t>
            </a:r>
            <a:endParaRPr lang="en-US" altLang="ja-JP" sz="1400" dirty="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　　</a:t>
            </a:r>
            <a:r>
              <a:rPr lang="ja-JP" altLang="en-US" sz="1400" dirty="0" smtClean="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　隔年又は３年毎の実施の場合は、年間平均受検申請者数がそれぞれ</a:t>
            </a:r>
            <a:r>
              <a:rPr lang="en-US" altLang="ja-JP" sz="1400" dirty="0">
                <a:latin typeface="ＭＳ 明朝" panose="02020609040205080304" pitchFamily="17" charset="-128"/>
                <a:ea typeface="ＭＳ 明朝" panose="02020609040205080304" pitchFamily="17" charset="-128"/>
              </a:rPr>
              <a:t>50</a:t>
            </a:r>
            <a:r>
              <a:rPr lang="ja-JP" altLang="ja-JP" sz="1400" dirty="0">
                <a:latin typeface="ＭＳ 明朝" panose="02020609040205080304" pitchFamily="17" charset="-128"/>
                <a:ea typeface="ＭＳ 明朝" panose="02020609040205080304" pitchFamily="17" charset="-128"/>
              </a:rPr>
              <a:t>人以上又は</a:t>
            </a:r>
            <a:r>
              <a:rPr lang="en-US" altLang="ja-JP" sz="1400" dirty="0">
                <a:latin typeface="ＭＳ 明朝" panose="02020609040205080304" pitchFamily="17" charset="-128"/>
                <a:ea typeface="ＭＳ 明朝" panose="02020609040205080304" pitchFamily="17" charset="-128"/>
              </a:rPr>
              <a:t>30</a:t>
            </a:r>
            <a:r>
              <a:rPr lang="ja-JP" altLang="ja-JP" sz="1400" dirty="0">
                <a:latin typeface="ＭＳ 明朝" panose="02020609040205080304" pitchFamily="17" charset="-128"/>
                <a:ea typeface="ＭＳ 明朝" panose="02020609040205080304" pitchFamily="17" charset="-128"/>
              </a:rPr>
              <a:t>人以上</a:t>
            </a:r>
            <a:endParaRPr lang="en-US" altLang="ja-JP" sz="1400" dirty="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②　受検申請者数以外の社会的便益を勘案し、統廃合等の可否について検討（第２次判断（社会的便益））</a:t>
            </a:r>
            <a:endParaRPr lang="en-US" altLang="ja-JP" sz="1400" dirty="0">
              <a:latin typeface="ＭＳ 明朝" panose="02020609040205080304" pitchFamily="17" charset="-128"/>
              <a:ea typeface="ＭＳ 明朝" panose="02020609040205080304" pitchFamily="17" charset="-128"/>
            </a:endParaRP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　　</a:t>
            </a:r>
            <a:r>
              <a:rPr lang="ja-JP" altLang="en-US" sz="1400" dirty="0" smtClean="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　関係業界団体等に対するヒアリングの実施</a:t>
            </a:r>
          </a:p>
          <a:p>
            <a:pPr eaLnBrk="1" hangingPunct="1">
              <a:spcBef>
                <a:spcPct val="0"/>
              </a:spcBef>
              <a:buFontTx/>
              <a:buNone/>
            </a:pPr>
            <a:r>
              <a:rPr lang="ja-JP" altLang="en-US" sz="1400" dirty="0">
                <a:latin typeface="ＭＳ 明朝" panose="02020609040205080304" pitchFamily="17" charset="-128"/>
                <a:ea typeface="ＭＳ 明朝" panose="02020609040205080304" pitchFamily="17" charset="-128"/>
              </a:rPr>
              <a:t>　　・　一般国民に対するパブリックコメントの実施</a:t>
            </a:r>
            <a:r>
              <a:rPr lang="ja-JP" altLang="en-US" sz="1400" dirty="0" smtClean="0">
                <a:latin typeface="ＭＳ 明朝" panose="02020609040205080304" pitchFamily="17" charset="-128"/>
                <a:ea typeface="ＭＳ 明朝" panose="02020609040205080304" pitchFamily="17" charset="-128"/>
              </a:rPr>
              <a:t>（令和２年</a:t>
            </a:r>
            <a:r>
              <a:rPr lang="en-US" altLang="ja-JP" sz="1400" dirty="0" smtClean="0">
                <a:latin typeface="ＭＳ 明朝" panose="02020609040205080304" pitchFamily="17" charset="-128"/>
                <a:ea typeface="ＭＳ 明朝" panose="02020609040205080304" pitchFamily="17" charset="-128"/>
              </a:rPr>
              <a:t>12</a:t>
            </a:r>
            <a:r>
              <a:rPr lang="ja-JP" altLang="en-US" sz="1400" dirty="0" smtClean="0">
                <a:latin typeface="ＭＳ 明朝" panose="02020609040205080304" pitchFamily="17" charset="-128"/>
                <a:ea typeface="ＭＳ 明朝" panose="02020609040205080304" pitchFamily="17" charset="-128"/>
              </a:rPr>
              <a:t>月</a:t>
            </a:r>
            <a:r>
              <a:rPr lang="en-US" altLang="ja-JP" sz="1400" dirty="0" smtClean="0">
                <a:latin typeface="ＭＳ 明朝" panose="02020609040205080304" pitchFamily="17" charset="-128"/>
                <a:ea typeface="ＭＳ 明朝" panose="02020609040205080304" pitchFamily="17" charset="-128"/>
              </a:rPr>
              <a:t>14</a:t>
            </a:r>
            <a:r>
              <a:rPr lang="ja-JP" altLang="en-US" sz="1400" dirty="0" smtClean="0">
                <a:latin typeface="ＭＳ 明朝" panose="02020609040205080304" pitchFamily="17" charset="-128"/>
                <a:ea typeface="ＭＳ 明朝" panose="02020609040205080304" pitchFamily="17" charset="-128"/>
              </a:rPr>
              <a:t>日～</a:t>
            </a:r>
            <a:r>
              <a:rPr lang="en-US" altLang="ja-JP" sz="1400" dirty="0" smtClean="0">
                <a:latin typeface="ＭＳ 明朝" panose="02020609040205080304" pitchFamily="17" charset="-128"/>
                <a:ea typeface="ＭＳ 明朝" panose="02020609040205080304" pitchFamily="17" charset="-128"/>
              </a:rPr>
              <a:t>25</a:t>
            </a:r>
            <a:r>
              <a:rPr lang="ja-JP" altLang="en-US" sz="1400" dirty="0" smtClean="0">
                <a:latin typeface="ＭＳ 明朝" panose="02020609040205080304" pitchFamily="17" charset="-128"/>
                <a:ea typeface="ＭＳ 明朝" panose="02020609040205080304" pitchFamily="17" charset="-128"/>
              </a:rPr>
              <a:t>日</a:t>
            </a:r>
            <a:r>
              <a:rPr lang="ja-JP" altLang="ja-JP" sz="1400" dirty="0" smtClean="0">
                <a:latin typeface="ＭＳ 明朝" panose="02020609040205080304" pitchFamily="17" charset="-128"/>
                <a:ea typeface="ＭＳ 明朝" panose="02020609040205080304" pitchFamily="17" charset="-128"/>
              </a:rPr>
              <a:t>の</a:t>
            </a:r>
            <a:r>
              <a:rPr lang="ja-JP" altLang="ja-JP" sz="1400" dirty="0">
                <a:latin typeface="ＭＳ 明朝" panose="02020609040205080304" pitchFamily="17" charset="-128"/>
                <a:ea typeface="ＭＳ 明朝" panose="02020609040205080304" pitchFamily="17" charset="-128"/>
              </a:rPr>
              <a:t>間</a:t>
            </a:r>
            <a:r>
              <a:rPr lang="ja-JP" altLang="en-US" sz="1400" dirty="0">
                <a:latin typeface="ＭＳ 明朝" panose="02020609040205080304" pitchFamily="17" charset="-128"/>
                <a:ea typeface="ＭＳ 明朝" panose="02020609040205080304" pitchFamily="17" charset="-128"/>
              </a:rPr>
              <a:t>で実施）</a:t>
            </a:r>
            <a:endParaRPr lang="en-US" altLang="ja-JP" sz="600" dirty="0">
              <a:latin typeface="ＭＳ 明朝" panose="02020609040205080304" pitchFamily="17" charset="-128"/>
              <a:ea typeface="ＭＳ 明朝" panose="02020609040205080304" pitchFamily="17" charset="-128"/>
            </a:endParaRPr>
          </a:p>
        </p:txBody>
      </p:sp>
      <p:sp>
        <p:nvSpPr>
          <p:cNvPr id="2098" name="テキスト ボックス 9"/>
          <p:cNvSpPr txBox="1">
            <a:spLocks noChangeArrowheads="1"/>
          </p:cNvSpPr>
          <p:nvPr/>
        </p:nvSpPr>
        <p:spPr bwMode="auto">
          <a:xfrm>
            <a:off x="8340725" y="44624"/>
            <a:ext cx="598241" cy="276999"/>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200" dirty="0">
                <a:latin typeface="Arial" charset="0"/>
              </a:rPr>
              <a:t>別添１</a:t>
            </a:r>
          </a:p>
        </p:txBody>
      </p:sp>
      <p:sp>
        <p:nvSpPr>
          <p:cNvPr id="8" name="角丸四角形 7"/>
          <p:cNvSpPr/>
          <p:nvPr/>
        </p:nvSpPr>
        <p:spPr>
          <a:xfrm>
            <a:off x="34925" y="4088066"/>
            <a:ext cx="1730375"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t>３　検討対象職種</a:t>
            </a:r>
          </a:p>
        </p:txBody>
      </p:sp>
      <p:sp>
        <p:nvSpPr>
          <p:cNvPr id="10" name="テキスト ボックス 12"/>
          <p:cNvSpPr txBox="1">
            <a:spLocks noChangeArrowheads="1"/>
          </p:cNvSpPr>
          <p:nvPr/>
        </p:nvSpPr>
        <p:spPr bwMode="auto">
          <a:xfrm>
            <a:off x="34925" y="4376098"/>
            <a:ext cx="89312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400" dirty="0" smtClean="0">
                <a:latin typeface="ＭＳ ゴシック" pitchFamily="49" charset="-128"/>
                <a:ea typeface="ＭＳ ゴシック" pitchFamily="49" charset="-128"/>
              </a:rPr>
              <a:t>　</a:t>
            </a:r>
            <a:r>
              <a:rPr lang="ja-JP" altLang="en-US" sz="1400" dirty="0" smtClean="0">
                <a:latin typeface="ＭＳ 明朝" panose="02020609040205080304" pitchFamily="17" charset="-128"/>
                <a:ea typeface="ＭＳ 明朝" panose="02020609040205080304" pitchFamily="17" charset="-128"/>
              </a:rPr>
              <a:t>令和２年度</a:t>
            </a:r>
            <a:r>
              <a:rPr lang="ja-JP" altLang="en-US" sz="1400" dirty="0">
                <a:latin typeface="ＭＳ 明朝" panose="02020609040205080304" pitchFamily="17" charset="-128"/>
                <a:ea typeface="ＭＳ 明朝" panose="02020609040205080304" pitchFamily="17" charset="-128"/>
              </a:rPr>
              <a:t>は、①の基準に</a:t>
            </a:r>
            <a:r>
              <a:rPr lang="ja-JP" altLang="en-US" sz="1400" dirty="0" smtClean="0">
                <a:latin typeface="ＭＳ 明朝" panose="02020609040205080304" pitchFamily="17" charset="-128"/>
                <a:ea typeface="ＭＳ 明朝" panose="02020609040205080304" pitchFamily="17" charset="-128"/>
              </a:rPr>
              <a:t>該当し</a:t>
            </a:r>
            <a:r>
              <a:rPr lang="ja-JP" altLang="en-US" sz="1400" dirty="0" smtClean="0">
                <a:latin typeface="ＭＳ 明朝" panose="02020609040205080304" pitchFamily="17" charset="-128"/>
                <a:ea typeface="ＭＳ 明朝" panose="02020609040205080304" pitchFamily="17" charset="-128"/>
              </a:rPr>
              <a:t>、平成</a:t>
            </a:r>
            <a:r>
              <a:rPr lang="en-US" altLang="ja-JP" sz="1400" dirty="0" smtClean="0">
                <a:latin typeface="ＭＳ 明朝" panose="02020609040205080304" pitchFamily="17" charset="-128"/>
                <a:ea typeface="ＭＳ 明朝" panose="02020609040205080304" pitchFamily="17" charset="-128"/>
              </a:rPr>
              <a:t>29</a:t>
            </a:r>
            <a:r>
              <a:rPr lang="ja-JP" altLang="en-US" sz="1400" dirty="0" smtClean="0">
                <a:latin typeface="ＭＳ 明朝" panose="02020609040205080304" pitchFamily="17" charset="-128"/>
                <a:ea typeface="ＭＳ 明朝" panose="02020609040205080304" pitchFamily="17" charset="-128"/>
              </a:rPr>
              <a:t>年度及び令和元年度の本検討会で方向性が既に示された２職種を除く２職種について</a:t>
            </a:r>
            <a:r>
              <a:rPr lang="ja-JP" altLang="en-US" sz="1400" dirty="0">
                <a:latin typeface="ＭＳ 明朝" panose="02020609040205080304" pitchFamily="17" charset="-128"/>
                <a:ea typeface="ＭＳ 明朝" panose="02020609040205080304" pitchFamily="17" charset="-128"/>
              </a:rPr>
              <a:t>、②の観点から検討を行った。</a:t>
            </a:r>
            <a:endParaRPr lang="en-US" altLang="ja-JP" sz="1400" dirty="0">
              <a:latin typeface="ＭＳ 明朝" panose="02020609040205080304" pitchFamily="17" charset="-128"/>
              <a:ea typeface="ＭＳ 明朝" panose="02020609040205080304" pitchFamily="17"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214783485"/>
              </p:ext>
            </p:extLst>
          </p:nvPr>
        </p:nvGraphicFramePr>
        <p:xfrm>
          <a:off x="220298" y="4955607"/>
          <a:ext cx="8784976" cy="1214673"/>
        </p:xfrm>
        <a:graphic>
          <a:graphicData uri="http://schemas.openxmlformats.org/drawingml/2006/table">
            <a:tbl>
              <a:tblPr/>
              <a:tblGrid>
                <a:gridCol w="1685818">
                  <a:extLst>
                    <a:ext uri="{9D8B030D-6E8A-4147-A177-3AD203B41FA5}">
                      <a16:colId xmlns:a16="http://schemas.microsoft.com/office/drawing/2014/main" val="20000"/>
                    </a:ext>
                  </a:extLst>
                </a:gridCol>
                <a:gridCol w="2042106">
                  <a:extLst>
                    <a:ext uri="{9D8B030D-6E8A-4147-A177-3AD203B41FA5}">
                      <a16:colId xmlns:a16="http://schemas.microsoft.com/office/drawing/2014/main" val="20001"/>
                    </a:ext>
                  </a:extLst>
                </a:gridCol>
                <a:gridCol w="842842">
                  <a:extLst>
                    <a:ext uri="{9D8B030D-6E8A-4147-A177-3AD203B41FA5}">
                      <a16:colId xmlns:a16="http://schemas.microsoft.com/office/drawing/2014/main" val="20002"/>
                    </a:ext>
                  </a:extLst>
                </a:gridCol>
                <a:gridCol w="842842">
                  <a:extLst>
                    <a:ext uri="{9D8B030D-6E8A-4147-A177-3AD203B41FA5}">
                      <a16:colId xmlns:a16="http://schemas.microsoft.com/office/drawing/2014/main" val="20003"/>
                    </a:ext>
                  </a:extLst>
                </a:gridCol>
                <a:gridCol w="842842">
                  <a:extLst>
                    <a:ext uri="{9D8B030D-6E8A-4147-A177-3AD203B41FA5}">
                      <a16:colId xmlns:a16="http://schemas.microsoft.com/office/drawing/2014/main" val="20004"/>
                    </a:ext>
                  </a:extLst>
                </a:gridCol>
                <a:gridCol w="842842">
                  <a:extLst>
                    <a:ext uri="{9D8B030D-6E8A-4147-A177-3AD203B41FA5}">
                      <a16:colId xmlns:a16="http://schemas.microsoft.com/office/drawing/2014/main" val="20005"/>
                    </a:ext>
                  </a:extLst>
                </a:gridCol>
                <a:gridCol w="842842">
                  <a:extLst>
                    <a:ext uri="{9D8B030D-6E8A-4147-A177-3AD203B41FA5}">
                      <a16:colId xmlns:a16="http://schemas.microsoft.com/office/drawing/2014/main" val="20006"/>
                    </a:ext>
                  </a:extLst>
                </a:gridCol>
                <a:gridCol w="842842">
                  <a:extLst>
                    <a:ext uri="{9D8B030D-6E8A-4147-A177-3AD203B41FA5}">
                      <a16:colId xmlns:a16="http://schemas.microsoft.com/office/drawing/2014/main" val="20007"/>
                    </a:ext>
                  </a:extLst>
                </a:gridCol>
              </a:tblGrid>
              <a:tr h="184089">
                <a:tc rowSpan="2">
                  <a:txBody>
                    <a:bodyPr/>
                    <a:lstStyle/>
                    <a:p>
                      <a:pPr algn="ctr" fontAlgn="ctr"/>
                      <a:r>
                        <a:rPr lang="ja-JP" sz="1400" b="0" i="0" u="none" strike="noStrike" dirty="0">
                          <a:solidFill>
                            <a:srgbClr val="000000"/>
                          </a:solidFill>
                          <a:latin typeface="ＭＳ 明朝" panose="02020609040205080304" pitchFamily="17" charset="-128"/>
                          <a:ea typeface="ＭＳ 明朝" panose="02020609040205080304" pitchFamily="17" charset="-128"/>
                        </a:rPr>
                        <a:t>職　　種</a:t>
                      </a: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0" i="0" u="none" strike="noStrike" dirty="0" err="1" smtClean="0">
                          <a:solidFill>
                            <a:srgbClr val="000000"/>
                          </a:solidFill>
                          <a:latin typeface="ＭＳ 明朝" panose="02020609040205080304" pitchFamily="17" charset="-128"/>
                          <a:ea typeface="ＭＳ 明朝" panose="02020609040205080304" pitchFamily="17" charset="-128"/>
                        </a:rPr>
                        <a:t>受検</a:t>
                      </a: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申請者</a:t>
                      </a:r>
                      <a:r>
                        <a:rPr lang="en-US" sz="1400" b="0" i="0" u="none" strike="noStrike" dirty="0" smtClean="0">
                          <a:solidFill>
                            <a:srgbClr val="000000"/>
                          </a:solidFill>
                          <a:latin typeface="ＭＳ 明朝" panose="02020609040205080304" pitchFamily="17" charset="-128"/>
                          <a:ea typeface="ＭＳ 明朝" panose="02020609040205080304" pitchFamily="17" charset="-128"/>
                        </a:rPr>
                        <a:t>数</a:t>
                      </a:r>
                      <a:endParaRPr lang="ja-JP" sz="1400" b="0" i="0" u="none" strike="noStrike" dirty="0" smtClean="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CC"/>
                    </a:solidFill>
                  </a:tcPr>
                </a:tc>
                <a:tc gridSpan="6">
                  <a:txBody>
                    <a:bodyPr/>
                    <a:lstStyle/>
                    <a:p>
                      <a:pPr algn="ctr" fontAlgn="ctr"/>
                      <a:r>
                        <a:rPr lang="en-US" sz="1400" b="0" i="0" u="none" strike="noStrike" dirty="0">
                          <a:solidFill>
                            <a:srgbClr val="000000"/>
                          </a:solidFill>
                          <a:latin typeface="ＭＳ 明朝" panose="02020609040205080304" pitchFamily="17" charset="-128"/>
                          <a:ea typeface="ＭＳ 明朝" panose="02020609040205080304" pitchFamily="17" charset="-128"/>
                        </a:rPr>
                        <a:t> </a:t>
                      </a:r>
                      <a:r>
                        <a:rPr lang="en-US" sz="1400" b="0" i="0" u="none" strike="noStrike" dirty="0" err="1">
                          <a:solidFill>
                            <a:srgbClr val="000000"/>
                          </a:solidFill>
                          <a:latin typeface="ＭＳ 明朝" panose="02020609040205080304" pitchFamily="17" charset="-128"/>
                          <a:ea typeface="ＭＳ 明朝" panose="02020609040205080304" pitchFamily="17" charset="-128"/>
                        </a:rPr>
                        <a:t>受検申請者数</a:t>
                      </a:r>
                      <a:r>
                        <a:rPr lang="en-US" sz="1400" b="0" i="0" u="none" strike="noStrike" dirty="0">
                          <a:solidFill>
                            <a:srgbClr val="000000"/>
                          </a:solidFill>
                          <a:latin typeface="ＭＳ 明朝" panose="02020609040205080304" pitchFamily="17" charset="-128"/>
                          <a:ea typeface="ＭＳ 明朝" panose="02020609040205080304" pitchFamily="17" charset="-128"/>
                        </a:rPr>
                        <a:t> </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62222">
                <a:tc vMerge="1">
                  <a:txBody>
                    <a:bodyPr/>
                    <a:lstStyle/>
                    <a:p>
                      <a:endParaRPr kumimoji="1" lang="ja-JP" altLang="en-US"/>
                    </a:p>
                  </a:txBody>
                  <a:tcPr/>
                </a:tc>
                <a:tc>
                  <a:txBody>
                    <a:bodyPr/>
                    <a:lstStyle/>
                    <a:p>
                      <a:pPr algn="ctr" fontAlgn="ct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６</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年</a:t>
                      </a:r>
                      <a:r>
                        <a:rPr lang="ja-JP" sz="1400" b="0" i="0" u="none" strike="noStrike" dirty="0" smtClean="0">
                          <a:solidFill>
                            <a:srgbClr val="000000"/>
                          </a:solidFill>
                          <a:latin typeface="ＭＳ 明朝" panose="02020609040205080304" pitchFamily="17" charset="-128"/>
                          <a:ea typeface="ＭＳ 明朝" panose="02020609040205080304" pitchFamily="17" charset="-128"/>
                        </a:rPr>
                        <a:t>平均値</a:t>
                      </a:r>
                      <a:endParaRPr lang="en-US" altLang="ja-JP" sz="1400" b="0" i="0" u="none" strike="noStrike" dirty="0" smtClean="0">
                        <a:solidFill>
                          <a:srgbClr val="000000"/>
                        </a:solidFill>
                        <a:latin typeface="ＭＳ 明朝" panose="02020609040205080304" pitchFamily="17" charset="-128"/>
                        <a:ea typeface="ＭＳ 明朝" panose="02020609040205080304" pitchFamily="17" charset="-128"/>
                      </a:endParaRPr>
                    </a:p>
                    <a:p>
                      <a:pPr algn="ctr" fontAlgn="ct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（平成</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26</a:t>
                      </a: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～令和元年度）</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0" i="0" u="none" strike="noStrike" dirty="0">
                          <a:solidFill>
                            <a:srgbClr val="000000"/>
                          </a:solidFill>
                          <a:latin typeface="ＭＳ 明朝" panose="02020609040205080304" pitchFamily="17" charset="-128"/>
                          <a:ea typeface="ＭＳ 明朝" panose="02020609040205080304" pitchFamily="17" charset="-128"/>
                        </a:rPr>
                        <a:t> </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H26</a:t>
                      </a:r>
                      <a:r>
                        <a:rPr lang="en-US" sz="1400" b="0" i="0" u="none" strike="noStrike" dirty="0" smtClean="0">
                          <a:solidFill>
                            <a:srgbClr val="000000"/>
                          </a:solidFill>
                          <a:latin typeface="ＭＳ 明朝" panose="02020609040205080304" pitchFamily="17" charset="-128"/>
                          <a:ea typeface="ＭＳ 明朝" panose="02020609040205080304" pitchFamily="17" charset="-128"/>
                        </a:rPr>
                        <a:t>年度 </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0" i="0" u="none" strike="noStrike" dirty="0">
                          <a:solidFill>
                            <a:srgbClr val="000000"/>
                          </a:solidFill>
                          <a:latin typeface="ＭＳ 明朝" panose="02020609040205080304" pitchFamily="17" charset="-128"/>
                          <a:ea typeface="ＭＳ 明朝" panose="02020609040205080304" pitchFamily="17" charset="-128"/>
                        </a:rPr>
                        <a:t> </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H27</a:t>
                      </a:r>
                      <a:r>
                        <a:rPr lang="en-US" sz="1400" b="0" i="0" u="none" strike="noStrike" dirty="0" smtClean="0">
                          <a:solidFill>
                            <a:srgbClr val="000000"/>
                          </a:solidFill>
                          <a:latin typeface="ＭＳ 明朝" panose="02020609040205080304" pitchFamily="17" charset="-128"/>
                          <a:ea typeface="ＭＳ 明朝" panose="02020609040205080304" pitchFamily="17" charset="-128"/>
                        </a:rPr>
                        <a:t>年度 </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0" i="0" u="none" strike="noStrike" dirty="0">
                          <a:solidFill>
                            <a:srgbClr val="000000"/>
                          </a:solidFill>
                          <a:latin typeface="ＭＳ 明朝" panose="02020609040205080304" pitchFamily="17" charset="-128"/>
                          <a:ea typeface="ＭＳ 明朝" panose="02020609040205080304" pitchFamily="17" charset="-128"/>
                        </a:rPr>
                        <a:t> </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H28</a:t>
                      </a:r>
                      <a:r>
                        <a:rPr lang="en-US" sz="1400" b="0" i="0" u="none" strike="noStrike" dirty="0" smtClean="0">
                          <a:solidFill>
                            <a:srgbClr val="000000"/>
                          </a:solidFill>
                          <a:latin typeface="ＭＳ 明朝" panose="02020609040205080304" pitchFamily="17" charset="-128"/>
                          <a:ea typeface="ＭＳ 明朝" panose="02020609040205080304" pitchFamily="17" charset="-128"/>
                        </a:rPr>
                        <a:t>年度 </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0" i="0" u="none" strike="noStrike" dirty="0">
                          <a:solidFill>
                            <a:srgbClr val="000000"/>
                          </a:solidFill>
                          <a:latin typeface="ＭＳ 明朝" panose="02020609040205080304" pitchFamily="17" charset="-128"/>
                          <a:ea typeface="ＭＳ 明朝" panose="02020609040205080304" pitchFamily="17" charset="-128"/>
                        </a:rPr>
                        <a:t> </a:t>
                      </a: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H29</a:t>
                      </a:r>
                      <a:r>
                        <a:rPr lang="en-US" sz="1400" b="0" i="0" u="none" strike="noStrike" dirty="0" smtClean="0">
                          <a:solidFill>
                            <a:srgbClr val="000000"/>
                          </a:solidFill>
                          <a:latin typeface="ＭＳ 明朝" panose="02020609040205080304" pitchFamily="17" charset="-128"/>
                          <a:ea typeface="ＭＳ 明朝" panose="02020609040205080304" pitchFamily="17" charset="-128"/>
                        </a:rPr>
                        <a:t>年度 </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H30年度</a:t>
                      </a:r>
                      <a:endParaRPr lang="ja-JP" altLang="en-US" sz="1400" dirty="0">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R</a:t>
                      </a: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１</a:t>
                      </a:r>
                      <a:r>
                        <a:rPr lang="en-US" altLang="ja-JP" sz="1400" b="0" i="0" u="none" strike="noStrike" dirty="0" err="1" smtClean="0">
                          <a:solidFill>
                            <a:srgbClr val="000000"/>
                          </a:solidFill>
                          <a:latin typeface="ＭＳ 明朝" panose="02020609040205080304" pitchFamily="17" charset="-128"/>
                          <a:ea typeface="ＭＳ 明朝" panose="02020609040205080304" pitchFamily="17" charset="-128"/>
                        </a:rPr>
                        <a:t>年度</a:t>
                      </a:r>
                      <a:endParaRPr lang="ja-JP" altLang="en-US" sz="1400" dirty="0">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267317">
                <a:tc>
                  <a:txBody>
                    <a:bodyPr/>
                    <a:lstStyle/>
                    <a:p>
                      <a:pPr algn="l" fontAlgn="ct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機械木工</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28</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89</a:t>
                      </a:r>
                      <a:endParaRPr lang="ja-JP" altLang="ja-JP" sz="1400" kern="100" dirty="0" smtClean="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81</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3008">
                <a:tc>
                  <a:txBody>
                    <a:bodyPr/>
                    <a:lstStyle/>
                    <a:p>
                      <a:pPr algn="l" fontAlgn="ctr"/>
                      <a:r>
                        <a:rPr lang="ja-JP" altLang="en-US" sz="1400" b="0" i="0" u="none" strike="noStrike" dirty="0" smtClean="0">
                          <a:solidFill>
                            <a:srgbClr val="000000"/>
                          </a:solidFill>
                          <a:latin typeface="ＭＳ 明朝" panose="02020609040205080304" pitchFamily="17" charset="-128"/>
                          <a:ea typeface="ＭＳ 明朝" panose="02020609040205080304" pitchFamily="17" charset="-128"/>
                        </a:rPr>
                        <a:t>枠組壁建築</a:t>
                      </a:r>
                      <a:endParaRPr lang="ja-JP" sz="1400" b="0" i="0" u="none" strike="noStrike" dirty="0">
                        <a:solidFill>
                          <a:srgbClr val="000000"/>
                        </a:solidFill>
                        <a:latin typeface="ＭＳ 明朝" panose="02020609040205080304" pitchFamily="17" charset="-128"/>
                        <a:ea typeface="ＭＳ 明朝" panose="02020609040205080304" pitchFamily="17" charset="-128"/>
                      </a:endParaRP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smtClean="0">
                          <a:solidFill>
                            <a:srgbClr val="000000"/>
                          </a:solidFill>
                          <a:latin typeface="ＭＳ 明朝" panose="02020609040205080304" pitchFamily="17" charset="-128"/>
                          <a:ea typeface="ＭＳ 明朝" panose="02020609040205080304" pitchFamily="17" charset="-128"/>
                        </a:rPr>
                        <a:t>95</a:t>
                      </a:r>
                    </a:p>
                  </a:txBody>
                  <a:tcPr marL="7145" marR="7145" marT="71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b="0" kern="100" dirty="0" smtClean="0">
                          <a:effectLst/>
                          <a:latin typeface="ＭＳ 明朝" panose="02020609040205080304" pitchFamily="17" charset="-128"/>
                          <a:ea typeface="ＭＳ 明朝" panose="02020609040205080304" pitchFamily="17" charset="-128"/>
                          <a:cs typeface="Times New Roman"/>
                        </a:rPr>
                        <a:t>77</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135</a:t>
                      </a:r>
                      <a:endParaRPr lang="ja-JP" sz="140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137</a:t>
                      </a:r>
                      <a:endParaRPr lang="ja-JP" sz="140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80</a:t>
                      </a:r>
                      <a:endParaRPr lang="ja-JP" sz="140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85</a:t>
                      </a:r>
                      <a:endParaRPr lang="ja-JP" sz="140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400" kern="100" dirty="0" smtClean="0">
                          <a:effectLst/>
                          <a:latin typeface="ＭＳ 明朝" panose="02020609040205080304" pitchFamily="17" charset="-128"/>
                          <a:ea typeface="ＭＳ 明朝" panose="02020609040205080304" pitchFamily="17" charset="-128"/>
                          <a:cs typeface="Times New Roman"/>
                        </a:rPr>
                        <a:t>53</a:t>
                      </a:r>
                      <a:endParaRPr lang="ja-JP" sz="1400" kern="100" dirty="0">
                        <a:effectLst/>
                        <a:latin typeface="ＭＳ 明朝" panose="02020609040205080304" pitchFamily="17" charset="-128"/>
                        <a:ea typeface="ＭＳ 明朝" panose="02020609040205080304" pitchFamily="17" charset="-128"/>
                        <a:cs typeface="Times New Roman"/>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2" name="正方形/長方形 11"/>
          <p:cNvSpPr/>
          <p:nvPr/>
        </p:nvSpPr>
        <p:spPr>
          <a:xfrm>
            <a:off x="128486" y="6185748"/>
            <a:ext cx="8700228" cy="830997"/>
          </a:xfrm>
          <a:prstGeom prst="rect">
            <a:avLst/>
          </a:prstGeom>
        </p:spPr>
        <p:txBody>
          <a:bodyPr wrap="square">
            <a:spAutoFit/>
          </a:bodyPr>
          <a:lstStyle/>
          <a:p>
            <a:r>
              <a:rPr lang="ja-JP" altLang="en-US" sz="1200" dirty="0" smtClean="0">
                <a:latin typeface="ＭＳ 明朝" panose="02020609040205080304" pitchFamily="17" charset="-128"/>
                <a:ea typeface="ＭＳ 明朝" panose="02020609040205080304" pitchFamily="17" charset="-128"/>
              </a:rPr>
              <a:t>○　上記２職種</a:t>
            </a:r>
            <a:r>
              <a:rPr lang="ja-JP" altLang="en-US" sz="1200" dirty="0">
                <a:latin typeface="ＭＳ 明朝" panose="02020609040205080304" pitchFamily="17" charset="-128"/>
                <a:ea typeface="ＭＳ 明朝" panose="02020609040205080304" pitchFamily="17" charset="-128"/>
              </a:rPr>
              <a:t>の試験実施</a:t>
            </a:r>
            <a:r>
              <a:rPr lang="ja-JP" altLang="en-US" sz="1200" dirty="0" smtClean="0">
                <a:latin typeface="ＭＳ 明朝" panose="02020609040205080304" pitchFamily="17" charset="-128"/>
                <a:ea typeface="ＭＳ 明朝" panose="02020609040205080304" pitchFamily="17" charset="-128"/>
              </a:rPr>
              <a:t>頻度（令和２年度時点）は、以下のとおり。</a:t>
            </a:r>
            <a:endParaRPr lang="en-US" altLang="ja-JP" sz="1200" dirty="0" smtClean="0">
              <a:latin typeface="ＭＳ 明朝" panose="02020609040205080304" pitchFamily="17" charset="-128"/>
              <a:ea typeface="ＭＳ 明朝" panose="02020609040205080304" pitchFamily="17" charset="-128"/>
            </a:endParaRPr>
          </a:p>
          <a:p>
            <a:r>
              <a:rPr lang="ja-JP" altLang="en-US" sz="1200" dirty="0" smtClean="0">
                <a:latin typeface="ＭＳ 明朝" panose="02020609040205080304" pitchFamily="17" charset="-128"/>
                <a:ea typeface="ＭＳ 明朝" panose="02020609040205080304" pitchFamily="17" charset="-128"/>
              </a:rPr>
              <a:t>　　　　機械木工　　：３年毎実施</a:t>
            </a:r>
            <a:endParaRPr lang="en-US" altLang="ja-JP" sz="1200" dirty="0" smtClean="0">
              <a:latin typeface="ＭＳ 明朝" panose="02020609040205080304" pitchFamily="17" charset="-128"/>
              <a:ea typeface="ＭＳ 明朝" panose="02020609040205080304" pitchFamily="17" charset="-128"/>
            </a:endParaRPr>
          </a:p>
          <a:p>
            <a:r>
              <a:rPr lang="ja-JP" altLang="en-US" sz="1200" dirty="0" smtClean="0">
                <a:latin typeface="ＭＳ 明朝" panose="02020609040205080304" pitchFamily="17" charset="-128"/>
                <a:ea typeface="ＭＳ 明朝" panose="02020609040205080304" pitchFamily="17" charset="-128"/>
              </a:rPr>
              <a:t>　　　　枠組壁建築　：毎年実施</a:t>
            </a:r>
            <a:endParaRPr lang="en-US" altLang="ja-JP" sz="1200" dirty="0" smtClean="0">
              <a:latin typeface="ＭＳ 明朝" panose="02020609040205080304" pitchFamily="17" charset="-128"/>
              <a:ea typeface="ＭＳ 明朝" panose="02020609040205080304" pitchFamily="17" charset="-128"/>
            </a:endParaRPr>
          </a:p>
          <a:p>
            <a:endParaRPr lang="ja-JP" altLang="en-US" sz="1200" dirty="0">
              <a:latin typeface="ＭＳ 明朝" panose="02020609040205080304" pitchFamily="17" charset="-128"/>
              <a:ea typeface="ＭＳ 明朝" panose="02020609040205080304" pitchFamily="17"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79512" y="724054"/>
            <a:ext cx="8856984" cy="519834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marL="177800" indent="-177800" eaLnBrk="1" hangingPunct="1">
              <a:lnSpc>
                <a:spcPts val="1500"/>
              </a:lnSpc>
              <a:spcBef>
                <a:spcPct val="0"/>
              </a:spcBef>
              <a:buFontTx/>
              <a:buNone/>
              <a:defRPr/>
            </a:pPr>
            <a:r>
              <a:rPr lang="ja-JP" altLang="en-US" sz="1200" b="1" dirty="0" smtClean="0">
                <a:latin typeface="ＭＳ 明朝" panose="02020609040205080304" pitchFamily="17" charset="-128"/>
                <a:ea typeface="ＭＳ 明朝" panose="02020609040205080304" pitchFamily="17" charset="-128"/>
                <a:cs typeface="Times New Roman" pitchFamily="18" charset="0"/>
              </a:rPr>
              <a:t>１．機械木工：</a:t>
            </a:r>
            <a:endParaRPr lang="en-US" altLang="ja-JP" sz="1200" b="1" dirty="0">
              <a:latin typeface="ＭＳ 明朝" panose="02020609040205080304" pitchFamily="17" charset="-128"/>
              <a:ea typeface="ＭＳ 明朝" panose="02020609040205080304" pitchFamily="17" charset="-128"/>
              <a:cs typeface="Times New Roman" pitchFamily="18" charset="0"/>
            </a:endParaRPr>
          </a:p>
          <a:p>
            <a:pPr marL="177800" indent="-177800" eaLnBrk="1" hangingPunct="1">
              <a:lnSpc>
                <a:spcPts val="1500"/>
              </a:lnSpc>
              <a:spcBef>
                <a:spcPct val="0"/>
              </a:spcBef>
              <a:buNone/>
              <a:defRPr/>
            </a:pPr>
            <a:r>
              <a:rPr lang="ja-JP" altLang="en-US" sz="1200" dirty="0">
                <a:latin typeface="ＭＳ 明朝" panose="02020609040205080304" pitchFamily="17" charset="-128"/>
                <a:ea typeface="ＭＳ 明朝" panose="02020609040205080304" pitchFamily="17" charset="-128"/>
                <a:cs typeface="Times New Roman" pitchFamily="18" charset="0"/>
              </a:rPr>
              <a:t>　（木工機械の整備及び木工機械による木材の加工を行う作業）</a:t>
            </a:r>
          </a:p>
          <a:p>
            <a:pPr marL="176213" indent="-176213">
              <a:buNone/>
            </a:pPr>
            <a:r>
              <a:rPr lang="ja-JP" altLang="en-US" sz="1200" dirty="0" smtClean="0">
                <a:latin typeface="ＭＳ 明朝" panose="02020609040205080304" pitchFamily="17" charset="-128"/>
                <a:ea typeface="ＭＳ 明朝" panose="02020609040205080304" pitchFamily="17" charset="-128"/>
                <a:cs typeface="Times New Roman" pitchFamily="18" charset="0"/>
              </a:rPr>
              <a:t>○　平成</a:t>
            </a:r>
            <a:r>
              <a:rPr lang="en-US" altLang="ja-JP" sz="1200" dirty="0" smtClean="0">
                <a:latin typeface="ＭＳ 明朝" panose="02020609040205080304" pitchFamily="17" charset="-128"/>
                <a:ea typeface="ＭＳ 明朝" panose="02020609040205080304" pitchFamily="17" charset="-128"/>
                <a:cs typeface="Times New Roman" pitchFamily="18" charset="0"/>
              </a:rPr>
              <a:t>29</a:t>
            </a:r>
            <a:r>
              <a:rPr lang="ja-JP" altLang="en-US" sz="1200" dirty="0" smtClean="0">
                <a:latin typeface="ＭＳ 明朝" panose="02020609040205080304" pitchFamily="17" charset="-128"/>
                <a:ea typeface="ＭＳ 明朝" panose="02020609040205080304" pitchFamily="17" charset="-128"/>
                <a:cs typeface="Times New Roman" pitchFamily="18" charset="0"/>
              </a:rPr>
              <a:t>年度の本検討会において、次回技能</a:t>
            </a:r>
            <a:r>
              <a:rPr lang="ja-JP" altLang="en-US" sz="1200" dirty="0" smtClean="0">
                <a:latin typeface="ＭＳ 明朝" panose="02020609040205080304" pitchFamily="17" charset="-128"/>
                <a:ea typeface="ＭＳ 明朝" panose="02020609040205080304" pitchFamily="17" charset="-128"/>
                <a:cs typeface="Times New Roman" pitchFamily="18" charset="0"/>
              </a:rPr>
              <a:t>検定試験に</a:t>
            </a:r>
            <a:r>
              <a:rPr lang="ja-JP" altLang="en-US" sz="1200" dirty="0" smtClean="0">
                <a:latin typeface="ＭＳ 明朝" panose="02020609040205080304" pitchFamily="17" charset="-128"/>
                <a:ea typeface="ＭＳ 明朝" panose="02020609040205080304" pitchFamily="17" charset="-128"/>
                <a:cs typeface="Times New Roman" pitchFamily="18" charset="0"/>
              </a:rPr>
              <a:t>おける受検申請者数が、少なくとも６年間平均で</a:t>
            </a:r>
            <a:r>
              <a:rPr lang="en-US" altLang="ja-JP" sz="1200" dirty="0" smtClean="0">
                <a:latin typeface="ＭＳ 明朝" panose="02020609040205080304" pitchFamily="17" charset="-128"/>
                <a:ea typeface="ＭＳ 明朝" panose="02020609040205080304" pitchFamily="17" charset="-128"/>
                <a:cs typeface="Times New Roman" pitchFamily="18" charset="0"/>
              </a:rPr>
              <a:t>30</a:t>
            </a:r>
            <a:r>
              <a:rPr lang="ja-JP" altLang="en-US" sz="1200" dirty="0" smtClean="0">
                <a:latin typeface="ＭＳ 明朝" panose="02020609040205080304" pitchFamily="17" charset="-128"/>
                <a:ea typeface="ＭＳ 明朝" panose="02020609040205080304" pitchFamily="17" charset="-128"/>
                <a:cs typeface="Times New Roman" pitchFamily="18" charset="0"/>
              </a:rPr>
              <a:t>人以上となることを条件に、存続を認めることが適当とされた</a:t>
            </a:r>
            <a:r>
              <a:rPr lang="ja-JP" altLang="en-US" sz="1200" dirty="0" smtClean="0">
                <a:latin typeface="ＭＳ 明朝" panose="02020609040205080304" pitchFamily="17" charset="-128"/>
                <a:ea typeface="ＭＳ 明朝" panose="02020609040205080304" pitchFamily="17" charset="-128"/>
                <a:cs typeface="Times New Roman" pitchFamily="18" charset="0"/>
              </a:rPr>
              <a:t>。業界</a:t>
            </a:r>
            <a:r>
              <a:rPr lang="ja-JP" altLang="en-US" sz="1200" dirty="0" smtClean="0">
                <a:latin typeface="ＭＳ 明朝" panose="02020609040205080304" pitchFamily="17" charset="-128"/>
                <a:ea typeface="ＭＳ 明朝" panose="02020609040205080304" pitchFamily="17" charset="-128"/>
                <a:cs typeface="Times New Roman" pitchFamily="18" charset="0"/>
              </a:rPr>
              <a:t>団体</a:t>
            </a:r>
            <a:r>
              <a:rPr lang="ja-JP" altLang="en-US" sz="1200" dirty="0" smtClean="0">
                <a:latin typeface="ＭＳ 明朝" panose="02020609040205080304" pitchFamily="17" charset="-128"/>
                <a:ea typeface="ＭＳ 明朝" panose="02020609040205080304" pitchFamily="17" charset="-128"/>
                <a:cs typeface="Times New Roman" pitchFamily="18" charset="0"/>
              </a:rPr>
              <a:t>は</a:t>
            </a:r>
            <a:r>
              <a:rPr lang="ja-JP" altLang="en-US" sz="1200" dirty="0" smtClean="0">
                <a:latin typeface="ＭＳ 明朝" panose="02020609040205080304" pitchFamily="17" charset="-128"/>
                <a:ea typeface="ＭＳ 明朝" panose="02020609040205080304" pitchFamily="17" charset="-128"/>
              </a:rPr>
              <a:t>受検</a:t>
            </a:r>
            <a:r>
              <a:rPr lang="ja-JP" altLang="en-US" sz="1200" dirty="0" smtClean="0">
                <a:latin typeface="ＭＳ 明朝" panose="02020609040205080304" pitchFamily="17" charset="-128"/>
                <a:ea typeface="ＭＳ 明朝" panose="02020609040205080304" pitchFamily="17" charset="-128"/>
              </a:rPr>
              <a:t>申請者数を</a:t>
            </a:r>
            <a:r>
              <a:rPr lang="en-US" altLang="ja-JP" sz="1200" dirty="0" smtClean="0">
                <a:latin typeface="ＭＳ 明朝" panose="02020609040205080304" pitchFamily="17" charset="-128"/>
                <a:ea typeface="ＭＳ 明朝" panose="02020609040205080304" pitchFamily="17" charset="-128"/>
              </a:rPr>
              <a:t>90</a:t>
            </a:r>
            <a:r>
              <a:rPr lang="ja-JP" altLang="en-US" sz="1200" dirty="0" smtClean="0">
                <a:latin typeface="ＭＳ 明朝" panose="02020609040205080304" pitchFamily="17" charset="-128"/>
                <a:ea typeface="ＭＳ 明朝" panose="02020609040205080304" pitchFamily="17" charset="-128"/>
              </a:rPr>
              <a:t>人以上確保することは可能としていたが</a:t>
            </a:r>
            <a:r>
              <a:rPr lang="ja-JP" altLang="en-US" sz="1200" dirty="0" smtClean="0">
                <a:latin typeface="ＭＳ 明朝" panose="02020609040205080304" pitchFamily="17" charset="-128"/>
                <a:ea typeface="ＭＳ 明朝" panose="02020609040205080304" pitchFamily="17" charset="-128"/>
              </a:rPr>
              <a:t>、令和元年度</a:t>
            </a:r>
            <a:r>
              <a:rPr lang="ja-JP" altLang="en-US" sz="1200" dirty="0" smtClean="0">
                <a:latin typeface="ＭＳ 明朝" panose="02020609040205080304" pitchFamily="17" charset="-128"/>
                <a:ea typeface="ＭＳ 明朝" panose="02020609040205080304" pitchFamily="17" charset="-128"/>
              </a:rPr>
              <a:t>の受検申請者数は</a:t>
            </a:r>
            <a:r>
              <a:rPr lang="en-US" altLang="ja-JP" sz="1200" dirty="0" smtClean="0">
                <a:latin typeface="ＭＳ 明朝" panose="02020609040205080304" pitchFamily="17" charset="-128"/>
                <a:ea typeface="ＭＳ 明朝" panose="02020609040205080304" pitchFamily="17" charset="-128"/>
              </a:rPr>
              <a:t>81</a:t>
            </a:r>
            <a:r>
              <a:rPr lang="ja-JP" altLang="en-US" sz="1200" dirty="0" smtClean="0">
                <a:latin typeface="ＭＳ 明朝" panose="02020609040205080304" pitchFamily="17" charset="-128"/>
                <a:ea typeface="ＭＳ 明朝" panose="02020609040205080304" pitchFamily="17" charset="-128"/>
              </a:rPr>
              <a:t>人、６年平均で</a:t>
            </a:r>
            <a:r>
              <a:rPr lang="en-US" altLang="ja-JP" sz="1200" dirty="0" smtClean="0">
                <a:latin typeface="ＭＳ 明朝" panose="02020609040205080304" pitchFamily="17" charset="-128"/>
                <a:ea typeface="ＭＳ 明朝" panose="02020609040205080304" pitchFamily="17" charset="-128"/>
              </a:rPr>
              <a:t>28</a:t>
            </a:r>
            <a:r>
              <a:rPr lang="ja-JP" altLang="en-US" sz="1200" dirty="0" smtClean="0">
                <a:latin typeface="ＭＳ 明朝" panose="02020609040205080304" pitchFamily="17" charset="-128"/>
                <a:ea typeface="ＭＳ 明朝" panose="02020609040205080304" pitchFamily="17" charset="-128"/>
              </a:rPr>
              <a:t>人となり、目標が達成されなかった。</a:t>
            </a:r>
            <a:endParaRPr lang="en-US" altLang="ja-JP" sz="1200" dirty="0" smtClean="0">
              <a:latin typeface="ＭＳ 明朝" panose="02020609040205080304" pitchFamily="17" charset="-128"/>
              <a:ea typeface="ＭＳ 明朝" panose="02020609040205080304" pitchFamily="17" charset="-128"/>
            </a:endParaRPr>
          </a:p>
          <a:p>
            <a:pPr marL="176213" indent="-176213">
              <a:buNone/>
            </a:pPr>
            <a:r>
              <a:rPr lang="ja-JP" altLang="en-US" sz="1200" dirty="0" smtClean="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一方、木材</a:t>
            </a:r>
            <a:r>
              <a:rPr lang="ja-JP" altLang="en-US" sz="1200" dirty="0">
                <a:latin typeface="ＭＳ 明朝" panose="02020609040205080304" pitchFamily="17" charset="-128"/>
                <a:ea typeface="ＭＳ 明朝" panose="02020609040205080304" pitchFamily="17" charset="-128"/>
              </a:rPr>
              <a:t>が住宅を始めとする建築物や家具、建具等の材料として主要な地位を占めること、また</a:t>
            </a:r>
            <a:r>
              <a:rPr lang="en-US" altLang="ja-JP" sz="1200" dirty="0">
                <a:latin typeface="ＭＳ 明朝" panose="02020609040205080304" pitchFamily="17" charset="-128"/>
                <a:ea typeface="ＭＳ 明朝" panose="02020609040205080304" pitchFamily="17" charset="-128"/>
              </a:rPr>
              <a:t>2020</a:t>
            </a:r>
            <a:r>
              <a:rPr lang="ja-JP" altLang="en-US" sz="1200" dirty="0">
                <a:latin typeface="ＭＳ 明朝" panose="02020609040205080304" pitchFamily="17" charset="-128"/>
                <a:ea typeface="ＭＳ 明朝" panose="02020609040205080304" pitchFamily="17" charset="-128"/>
              </a:rPr>
              <a:t>年</a:t>
            </a:r>
            <a:r>
              <a:rPr lang="en-US" altLang="ja-JP" sz="1200" dirty="0">
                <a:latin typeface="ＭＳ 明朝" panose="02020609040205080304" pitchFamily="17" charset="-128"/>
                <a:ea typeface="ＭＳ 明朝" panose="02020609040205080304" pitchFamily="17" charset="-128"/>
              </a:rPr>
              <a:t>10</a:t>
            </a:r>
            <a:r>
              <a:rPr lang="ja-JP" altLang="en-US" sz="1200" dirty="0">
                <a:latin typeface="ＭＳ 明朝" panose="02020609040205080304" pitchFamily="17" charset="-128"/>
                <a:ea typeface="ＭＳ 明朝" panose="02020609040205080304" pitchFamily="17" charset="-128"/>
              </a:rPr>
              <a:t>月に菅総理が「</a:t>
            </a:r>
            <a:r>
              <a:rPr lang="en-US" altLang="ja-JP" sz="1200" dirty="0">
                <a:latin typeface="ＭＳ 明朝" panose="02020609040205080304" pitchFamily="17" charset="-128"/>
                <a:ea typeface="ＭＳ 明朝" panose="02020609040205080304" pitchFamily="17" charset="-128"/>
              </a:rPr>
              <a:t>2050</a:t>
            </a:r>
            <a:r>
              <a:rPr lang="ja-JP" altLang="en-US" sz="1200" dirty="0">
                <a:latin typeface="ＭＳ 明朝" panose="02020609040205080304" pitchFamily="17" charset="-128"/>
                <a:ea typeface="ＭＳ 明朝" panose="02020609040205080304" pitchFamily="17" charset="-128"/>
              </a:rPr>
              <a:t>年カーボンニュートラル宣言」を行うなど、国産材の使用強化、地球温暖化対策、カーボンニュートラルへの木材利用の促進等の施策に重要な資格であることから、今後も一定のニーズを見込むことは可能と考えられる</a:t>
            </a:r>
            <a:r>
              <a:rPr lang="ja-JP" altLang="en-US" sz="1200" dirty="0" smtClean="0">
                <a:latin typeface="ＭＳ 明朝" panose="02020609040205080304" pitchFamily="17" charset="-128"/>
                <a:ea typeface="ＭＳ 明朝" panose="02020609040205080304" pitchFamily="17" charset="-128"/>
              </a:rPr>
              <a:t>。</a:t>
            </a:r>
            <a:endParaRPr lang="en-US" altLang="ja-JP" sz="1200" dirty="0" smtClean="0">
              <a:latin typeface="ＭＳ 明朝" panose="02020609040205080304" pitchFamily="17" charset="-128"/>
              <a:ea typeface="ＭＳ 明朝" panose="02020609040205080304" pitchFamily="17" charset="-128"/>
            </a:endParaRPr>
          </a:p>
          <a:p>
            <a:pPr marL="176213" indent="-176213">
              <a:buNone/>
            </a:pPr>
            <a:r>
              <a:rPr lang="ja-JP" altLang="en-US" sz="1200" dirty="0" smtClean="0">
                <a:latin typeface="ＭＳ 明朝" panose="02020609040205080304" pitchFamily="17" charset="-128"/>
                <a:ea typeface="ＭＳ 明朝" panose="02020609040205080304" pitchFamily="17" charset="-128"/>
              </a:rPr>
              <a:t>○　業界団体より家具</a:t>
            </a:r>
            <a:r>
              <a:rPr lang="ja-JP" altLang="en-US" sz="1200" dirty="0">
                <a:latin typeface="ＭＳ 明朝" panose="02020609040205080304" pitchFamily="17" charset="-128"/>
                <a:ea typeface="ＭＳ 明朝" panose="02020609040205080304" pitchFamily="17" charset="-128"/>
              </a:rPr>
              <a:t>や建具といった他業種の業界団体を含めて幅広く受検勧奨を行い、機械木工職種の維持・活性化を図っていく方針であるとの表明があり、その姿勢は評価できる。</a:t>
            </a:r>
            <a:endParaRPr lang="en-US" altLang="ja-JP" sz="1200" dirty="0" smtClean="0">
              <a:latin typeface="ＭＳ 明朝" panose="02020609040205080304" pitchFamily="17" charset="-128"/>
              <a:ea typeface="ＭＳ 明朝" panose="02020609040205080304" pitchFamily="17" charset="-128"/>
            </a:endParaRPr>
          </a:p>
          <a:p>
            <a:pPr marL="176213" indent="-176213">
              <a:buNone/>
            </a:pPr>
            <a:r>
              <a:rPr lang="ja-JP" altLang="en-US" sz="1200" dirty="0" smtClean="0">
                <a:latin typeface="ＭＳ 明朝" panose="02020609040205080304" pitchFamily="17" charset="-128"/>
                <a:ea typeface="ＭＳ 明朝" panose="02020609040205080304" pitchFamily="17" charset="-128"/>
              </a:rPr>
              <a:t>○　この</a:t>
            </a:r>
            <a:r>
              <a:rPr lang="ja-JP" altLang="en-US" sz="1200" dirty="0">
                <a:latin typeface="ＭＳ 明朝" panose="02020609040205080304" pitchFamily="17" charset="-128"/>
                <a:ea typeface="ＭＳ 明朝" panose="02020609040205080304" pitchFamily="17" charset="-128"/>
              </a:rPr>
              <a:t>ため、平成</a:t>
            </a:r>
            <a:r>
              <a:rPr lang="en-US" altLang="ja-JP" sz="1200" dirty="0">
                <a:latin typeface="ＭＳ 明朝" panose="02020609040205080304" pitchFamily="17" charset="-128"/>
                <a:ea typeface="ＭＳ 明朝" panose="02020609040205080304" pitchFamily="17" charset="-128"/>
              </a:rPr>
              <a:t>29</a:t>
            </a:r>
            <a:r>
              <a:rPr lang="ja-JP" altLang="en-US" sz="1200" dirty="0">
                <a:latin typeface="ＭＳ 明朝" panose="02020609040205080304" pitchFamily="17" charset="-128"/>
                <a:ea typeface="ＭＳ 明朝" panose="02020609040205080304" pitchFamily="17" charset="-128"/>
              </a:rPr>
              <a:t>年度の検討会の提言及び令和元年度の受検申請者数等を踏まえ、職種廃止とすべきである</a:t>
            </a:r>
            <a:r>
              <a:rPr lang="ja-JP" altLang="en-US" sz="1200" dirty="0" smtClean="0">
                <a:latin typeface="ＭＳ 明朝" panose="02020609040205080304" pitchFamily="17" charset="-128"/>
                <a:ea typeface="ＭＳ 明朝" panose="02020609040205080304" pitchFamily="17" charset="-128"/>
              </a:rPr>
              <a:t>。ただし</a:t>
            </a:r>
            <a:r>
              <a:rPr lang="ja-JP" altLang="en-US" sz="1200" dirty="0">
                <a:latin typeface="ＭＳ 明朝" panose="02020609040205080304" pitchFamily="17" charset="-128"/>
                <a:ea typeface="ＭＳ 明朝" panose="02020609040205080304" pitchFamily="17" charset="-128"/>
              </a:rPr>
              <a:t>、職種廃止に当たっては、既に受検準備を行っている受検希望者に受検機会を設けるために令和４年度に予定されている次回試験を実施すべきである。この場合、次回試験の受検申請者数が</a:t>
            </a:r>
            <a:r>
              <a:rPr lang="en-US" altLang="ja-JP" sz="1200" dirty="0">
                <a:latin typeface="ＭＳ 明朝" panose="02020609040205080304" pitchFamily="17" charset="-128"/>
                <a:ea typeface="ＭＳ 明朝" panose="02020609040205080304" pitchFamily="17" charset="-128"/>
              </a:rPr>
              <a:t>90</a:t>
            </a:r>
            <a:r>
              <a:rPr lang="ja-JP" altLang="en-US" sz="1200" dirty="0">
                <a:latin typeface="ＭＳ 明朝" panose="02020609040205080304" pitchFamily="17" charset="-128"/>
                <a:ea typeface="ＭＳ 明朝" panose="02020609040205080304" pitchFamily="17" charset="-128"/>
              </a:rPr>
              <a:t>人以上となった場合には、ただちに職種廃止とはせず、改めてその存廃について本検討会に諮るものと</a:t>
            </a:r>
            <a:r>
              <a:rPr lang="ja-JP" altLang="en-US" sz="1200" dirty="0" smtClean="0">
                <a:latin typeface="ＭＳ 明朝" panose="02020609040205080304" pitchFamily="17" charset="-128"/>
                <a:ea typeface="ＭＳ 明朝" panose="02020609040205080304" pitchFamily="17" charset="-128"/>
              </a:rPr>
              <a:t>する。</a:t>
            </a:r>
            <a:endParaRPr lang="ja-JP" altLang="en-US" sz="1200" dirty="0">
              <a:latin typeface="ＭＳ 明朝" panose="02020609040205080304" pitchFamily="17" charset="-128"/>
              <a:ea typeface="ＭＳ 明朝" panose="02020609040205080304" pitchFamily="17" charset="-128"/>
            </a:endParaRPr>
          </a:p>
          <a:p>
            <a:pPr marL="177800" indent="-177800" eaLnBrk="1" hangingPunct="1">
              <a:lnSpc>
                <a:spcPts val="1500"/>
              </a:lnSpc>
              <a:spcBef>
                <a:spcPct val="0"/>
              </a:spcBef>
              <a:buFontTx/>
              <a:buNone/>
              <a:defRPr/>
            </a:pPr>
            <a:endParaRPr lang="en-US" altLang="ja-JP" sz="1200" b="1" dirty="0" smtClean="0">
              <a:latin typeface="ＭＳ 明朝" panose="02020609040205080304" pitchFamily="17" charset="-128"/>
              <a:ea typeface="ＭＳ 明朝" panose="02020609040205080304" pitchFamily="17" charset="-128"/>
              <a:cs typeface="Times New Roman" pitchFamily="18" charset="0"/>
            </a:endParaRPr>
          </a:p>
          <a:p>
            <a:pPr marL="177800" indent="-177800" eaLnBrk="1" hangingPunct="1">
              <a:lnSpc>
                <a:spcPts val="1500"/>
              </a:lnSpc>
              <a:spcBef>
                <a:spcPct val="0"/>
              </a:spcBef>
              <a:buFontTx/>
              <a:buNone/>
              <a:defRPr/>
            </a:pPr>
            <a:r>
              <a:rPr lang="ja-JP" altLang="en-US" sz="1200" b="1" dirty="0" smtClean="0">
                <a:latin typeface="ＭＳ 明朝" panose="02020609040205080304" pitchFamily="17" charset="-128"/>
                <a:ea typeface="ＭＳ 明朝" panose="02020609040205080304" pitchFamily="17" charset="-128"/>
                <a:cs typeface="Times New Roman" pitchFamily="18" charset="0"/>
              </a:rPr>
              <a:t>２．枠組壁建築：</a:t>
            </a:r>
            <a:endParaRPr lang="ja-JP" altLang="en-US" sz="1200" b="1" dirty="0">
              <a:latin typeface="ＭＳ 明朝" panose="02020609040205080304" pitchFamily="17" charset="-128"/>
              <a:ea typeface="ＭＳ 明朝" panose="02020609040205080304" pitchFamily="17" charset="-128"/>
              <a:cs typeface="Times New Roman" pitchFamily="18" charset="0"/>
            </a:endParaRPr>
          </a:p>
          <a:p>
            <a:pPr marL="177800" indent="-177800" eaLnBrk="1" hangingPunct="1">
              <a:lnSpc>
                <a:spcPts val="1500"/>
              </a:lnSpc>
              <a:spcBef>
                <a:spcPct val="0"/>
              </a:spcBef>
              <a:buNone/>
              <a:defRPr/>
            </a:pPr>
            <a:r>
              <a:rPr lang="ja-JP" altLang="en-US" sz="1200" dirty="0" smtClean="0">
                <a:latin typeface="ＭＳ 明朝" panose="02020609040205080304" pitchFamily="17" charset="-128"/>
                <a:ea typeface="ＭＳ 明朝" panose="02020609040205080304" pitchFamily="17" charset="-128"/>
                <a:cs typeface="Times New Roman" pitchFamily="18" charset="0"/>
              </a:rPr>
              <a:t>　（</a:t>
            </a:r>
            <a:r>
              <a:rPr lang="ja-JP" altLang="en-US" sz="1200" dirty="0">
                <a:latin typeface="ＭＳ 明朝" panose="02020609040205080304" pitchFamily="17" charset="-128"/>
                <a:ea typeface="ＭＳ 明朝" panose="02020609040205080304" pitchFamily="17" charset="-128"/>
              </a:rPr>
              <a:t>数種類の規格木材を用いて組まれた枠組みに、構造用合板などを止め、金物及び専用クギ</a:t>
            </a:r>
            <a:r>
              <a:rPr lang="ja-JP" altLang="en-US" sz="1200" dirty="0" smtClean="0">
                <a:latin typeface="ＭＳ 明朝" panose="02020609040205080304" pitchFamily="17" charset="-128"/>
                <a:ea typeface="ＭＳ 明朝" panose="02020609040205080304" pitchFamily="17" charset="-128"/>
              </a:rPr>
              <a:t>を用いて</a:t>
            </a:r>
            <a:r>
              <a:rPr lang="ja-JP" altLang="en-US" sz="1200" dirty="0">
                <a:latin typeface="ＭＳ 明朝" panose="02020609040205080304" pitchFamily="17" charset="-128"/>
                <a:ea typeface="ＭＳ 明朝" panose="02020609040205080304" pitchFamily="17" charset="-128"/>
              </a:rPr>
              <a:t>打ち付けた床、壁によって建築物を建築する作業</a:t>
            </a:r>
            <a:r>
              <a:rPr lang="ja-JP" altLang="en-US" sz="1200" dirty="0" smtClean="0">
                <a:latin typeface="ＭＳ 明朝" panose="02020609040205080304" pitchFamily="17" charset="-128"/>
                <a:ea typeface="ＭＳ 明朝" panose="02020609040205080304" pitchFamily="17" charset="-128"/>
                <a:cs typeface="Times New Roman" pitchFamily="18" charset="0"/>
              </a:rPr>
              <a:t>）</a:t>
            </a:r>
            <a:endParaRPr lang="en-US" altLang="ja-JP" sz="1200" dirty="0">
              <a:latin typeface="ＭＳ 明朝" panose="02020609040205080304" pitchFamily="17" charset="-128"/>
              <a:ea typeface="ＭＳ 明朝" panose="02020609040205080304" pitchFamily="17" charset="-128"/>
              <a:cs typeface="Times New Roman" pitchFamily="18" charset="0"/>
            </a:endParaRPr>
          </a:p>
          <a:p>
            <a:pPr marL="176213" indent="-176213">
              <a:buNone/>
            </a:pPr>
            <a:r>
              <a:rPr lang="ja-JP" altLang="en-US" sz="1200" dirty="0">
                <a:latin typeface="ＭＳ 明朝" panose="02020609040205080304" pitchFamily="17" charset="-128"/>
                <a:ea typeface="ＭＳ 明朝" panose="02020609040205080304" pitchFamily="17" charset="-128"/>
                <a:cs typeface="Times New Roman" pitchFamily="18" charset="0"/>
              </a:rPr>
              <a:t>○　</a:t>
            </a:r>
            <a:r>
              <a:rPr lang="ja-JP" altLang="en-US" sz="1200" dirty="0" smtClean="0">
                <a:latin typeface="ＭＳ 明朝" panose="02020609040205080304" pitchFamily="17" charset="-128"/>
                <a:ea typeface="ＭＳ 明朝" panose="02020609040205080304" pitchFamily="17" charset="-128"/>
                <a:cs typeface="Times New Roman" pitchFamily="18" charset="0"/>
              </a:rPr>
              <a:t>枠組壁建築職種の技能者がその建設に従事するツーバイフォー住宅は住宅総戸数の</a:t>
            </a:r>
            <a:r>
              <a:rPr lang="en-US" altLang="ja-JP" sz="1200" dirty="0" smtClean="0">
                <a:latin typeface="ＭＳ 明朝" panose="02020609040205080304" pitchFamily="17" charset="-128"/>
                <a:ea typeface="ＭＳ 明朝" panose="02020609040205080304" pitchFamily="17" charset="-128"/>
                <a:cs typeface="Times New Roman" pitchFamily="18" charset="0"/>
              </a:rPr>
              <a:t>12%</a:t>
            </a:r>
            <a:r>
              <a:rPr lang="ja-JP" altLang="en-US" sz="1200" dirty="0" smtClean="0">
                <a:latin typeface="ＭＳ 明朝" panose="02020609040205080304" pitchFamily="17" charset="-128"/>
                <a:ea typeface="ＭＳ 明朝" panose="02020609040205080304" pitchFamily="17" charset="-128"/>
                <a:cs typeface="Times New Roman" pitchFamily="18" charset="0"/>
              </a:rPr>
              <a:t>台で推移し、木造戸数に限れば</a:t>
            </a:r>
            <a:r>
              <a:rPr lang="en-US" altLang="ja-JP" sz="1200" dirty="0" smtClean="0">
                <a:latin typeface="ＭＳ 明朝" panose="02020609040205080304" pitchFamily="17" charset="-128"/>
                <a:ea typeface="ＭＳ 明朝" panose="02020609040205080304" pitchFamily="17" charset="-128"/>
                <a:cs typeface="Times New Roman" pitchFamily="18" charset="0"/>
              </a:rPr>
              <a:t>20</a:t>
            </a:r>
            <a:r>
              <a:rPr lang="ja-JP" altLang="en-US" sz="1200" dirty="0" smtClean="0">
                <a:latin typeface="ＭＳ 明朝" panose="02020609040205080304" pitchFamily="17" charset="-128"/>
                <a:ea typeface="ＭＳ 明朝" panose="02020609040205080304" pitchFamily="17" charset="-128"/>
                <a:cs typeface="Times New Roman" pitchFamily="18" charset="0"/>
              </a:rPr>
              <a:t>％以上を安定して占めていることから、今後も一定のニーズを見込むことは可能と考えられる</a:t>
            </a:r>
            <a:r>
              <a:rPr lang="ja-JP" altLang="en-US" sz="1200" dirty="0" smtClean="0">
                <a:latin typeface="ＭＳ 明朝" panose="02020609040205080304" pitchFamily="17" charset="-128"/>
                <a:ea typeface="ＭＳ 明朝" panose="02020609040205080304" pitchFamily="17" charset="-128"/>
              </a:rPr>
              <a:t>。</a:t>
            </a:r>
            <a:endParaRPr lang="ja-JP" altLang="en-US" sz="1200" dirty="0">
              <a:latin typeface="ＭＳ 明朝" panose="02020609040205080304" pitchFamily="17" charset="-128"/>
              <a:ea typeface="ＭＳ 明朝" panose="02020609040205080304" pitchFamily="17" charset="-128"/>
            </a:endParaRPr>
          </a:p>
          <a:p>
            <a:pPr marL="176213" indent="-176213">
              <a:buNone/>
            </a:pPr>
            <a:r>
              <a:rPr lang="ja-JP" altLang="en-US" sz="1200" dirty="0" smtClean="0">
                <a:latin typeface="ＭＳ 明朝" panose="02020609040205080304" pitchFamily="17" charset="-128"/>
                <a:ea typeface="ＭＳ 明朝" panose="02020609040205080304" pitchFamily="17" charset="-128"/>
                <a:cs typeface="Times New Roman" pitchFamily="18" charset="0"/>
              </a:rPr>
              <a:t>○　一方、</a:t>
            </a:r>
            <a:r>
              <a:rPr lang="ja-JP" altLang="en-US" sz="1200" dirty="0" smtClean="0">
                <a:latin typeface="ＭＳ 明朝" panose="02020609040205080304" pitchFamily="17" charset="-128"/>
                <a:ea typeface="ＭＳ 明朝" panose="02020609040205080304" pitchFamily="17" charset="-128"/>
              </a:rPr>
              <a:t>受検</a:t>
            </a:r>
            <a:r>
              <a:rPr lang="ja-JP" altLang="en-US" sz="1200" dirty="0">
                <a:latin typeface="ＭＳ 明朝" panose="02020609040205080304" pitchFamily="17" charset="-128"/>
                <a:ea typeface="ＭＳ 明朝" panose="02020609040205080304" pitchFamily="17" charset="-128"/>
              </a:rPr>
              <a:t>申請者数は、第一次判断基準である</a:t>
            </a:r>
            <a:r>
              <a:rPr lang="en-US" altLang="ja-JP" sz="1200" dirty="0">
                <a:latin typeface="ＭＳ 明朝" panose="02020609040205080304" pitchFamily="17" charset="-128"/>
                <a:ea typeface="ＭＳ 明朝" panose="02020609040205080304" pitchFamily="17" charset="-128"/>
              </a:rPr>
              <a:t>100</a:t>
            </a:r>
            <a:r>
              <a:rPr lang="ja-JP" altLang="en-US" sz="1200" dirty="0">
                <a:latin typeface="ＭＳ 明朝" panose="02020609040205080304" pitchFamily="17" charset="-128"/>
                <a:ea typeface="ＭＳ 明朝" panose="02020609040205080304" pitchFamily="17" charset="-128"/>
              </a:rPr>
              <a:t>人を下回ると一旦増加するものの、数年後に再び</a:t>
            </a:r>
            <a:r>
              <a:rPr lang="en-US" altLang="ja-JP" sz="1200" dirty="0">
                <a:latin typeface="ＭＳ 明朝" panose="02020609040205080304" pitchFamily="17" charset="-128"/>
                <a:ea typeface="ＭＳ 明朝" panose="02020609040205080304" pitchFamily="17" charset="-128"/>
              </a:rPr>
              <a:t>100</a:t>
            </a:r>
            <a:r>
              <a:rPr lang="ja-JP" altLang="en-US" sz="1200" dirty="0">
                <a:latin typeface="ＭＳ 明朝" panose="02020609040205080304" pitchFamily="17" charset="-128"/>
                <a:ea typeface="ＭＳ 明朝" panose="02020609040205080304" pitchFamily="17" charset="-128"/>
              </a:rPr>
              <a:t>人を割り込むことを繰り返しており、令和元年度には３年連続で</a:t>
            </a:r>
            <a:r>
              <a:rPr lang="en-US" altLang="ja-JP" sz="1200" dirty="0">
                <a:latin typeface="ＭＳ 明朝" panose="02020609040205080304" pitchFamily="17" charset="-128"/>
                <a:ea typeface="ＭＳ 明朝" panose="02020609040205080304" pitchFamily="17" charset="-128"/>
              </a:rPr>
              <a:t>100</a:t>
            </a:r>
            <a:r>
              <a:rPr lang="ja-JP" altLang="en-US" sz="1200" dirty="0">
                <a:latin typeface="ＭＳ 明朝" panose="02020609040205080304" pitchFamily="17" charset="-128"/>
                <a:ea typeface="ＭＳ 明朝" panose="02020609040205080304" pitchFamily="17" charset="-128"/>
              </a:rPr>
              <a:t>人を下回り、</a:t>
            </a:r>
            <a:r>
              <a:rPr lang="en-US" altLang="ja-JP" sz="1200" dirty="0">
                <a:latin typeface="ＭＳ 明朝" panose="02020609040205080304" pitchFamily="17" charset="-128"/>
                <a:ea typeface="ＭＳ 明朝" panose="02020609040205080304" pitchFamily="17" charset="-128"/>
              </a:rPr>
              <a:t>53</a:t>
            </a:r>
            <a:r>
              <a:rPr lang="ja-JP" altLang="en-US" sz="1200" dirty="0">
                <a:latin typeface="ＭＳ 明朝" panose="02020609040205080304" pitchFamily="17" charset="-128"/>
                <a:ea typeface="ＭＳ 明朝" panose="02020609040205080304" pitchFamily="17" charset="-128"/>
              </a:rPr>
              <a:t>人となった。この結果、６年平均では</a:t>
            </a:r>
            <a:r>
              <a:rPr lang="en-US" altLang="ja-JP" sz="1200" dirty="0" smtClean="0">
                <a:latin typeface="ＭＳ 明朝" panose="02020609040205080304" pitchFamily="17" charset="-128"/>
                <a:ea typeface="ＭＳ 明朝" panose="02020609040205080304" pitchFamily="17" charset="-128"/>
              </a:rPr>
              <a:t>95</a:t>
            </a:r>
            <a:r>
              <a:rPr lang="ja-JP" altLang="en-US" sz="1200" dirty="0" smtClean="0">
                <a:latin typeface="ＭＳ 明朝" panose="02020609040205080304" pitchFamily="17" charset="-128"/>
                <a:ea typeface="ＭＳ 明朝" panose="02020609040205080304" pitchFamily="17" charset="-128"/>
              </a:rPr>
              <a:t>人</a:t>
            </a:r>
            <a:r>
              <a:rPr lang="ja-JP" altLang="en-US" sz="1200" dirty="0">
                <a:latin typeface="ＭＳ 明朝" panose="02020609040205080304" pitchFamily="17" charset="-128"/>
                <a:ea typeface="ＭＳ 明朝" panose="02020609040205080304" pitchFamily="17" charset="-128"/>
              </a:rPr>
              <a:t>となり、第一次判断基準の</a:t>
            </a:r>
            <a:r>
              <a:rPr lang="en-US" altLang="ja-JP" sz="1200" dirty="0">
                <a:latin typeface="ＭＳ 明朝" panose="02020609040205080304" pitchFamily="17" charset="-128"/>
                <a:ea typeface="ＭＳ 明朝" panose="02020609040205080304" pitchFamily="17" charset="-128"/>
              </a:rPr>
              <a:t>100</a:t>
            </a:r>
            <a:r>
              <a:rPr lang="ja-JP" altLang="en-US" sz="1200" dirty="0">
                <a:latin typeface="ＭＳ 明朝" panose="02020609040205080304" pitchFamily="17" charset="-128"/>
                <a:ea typeface="ＭＳ 明朝" panose="02020609040205080304" pitchFamily="17" charset="-128"/>
              </a:rPr>
              <a:t>人を下回っている。</a:t>
            </a:r>
          </a:p>
          <a:p>
            <a:pPr marL="176213" indent="-176213">
              <a:buNone/>
            </a:pPr>
            <a:r>
              <a:rPr lang="ja-JP" altLang="en-US" sz="1200" dirty="0" smtClean="0">
                <a:latin typeface="ＭＳ 明朝" panose="02020609040205080304" pitchFamily="17" charset="-128"/>
                <a:ea typeface="ＭＳ 明朝" panose="02020609040205080304" pitchFamily="17" charset="-128"/>
              </a:rPr>
              <a:t>○　この</a:t>
            </a:r>
            <a:r>
              <a:rPr lang="ja-JP" altLang="en-US" sz="1200" dirty="0">
                <a:latin typeface="ＭＳ 明朝" panose="02020609040205080304" pitchFamily="17" charset="-128"/>
                <a:ea typeface="ＭＳ 明朝" panose="02020609040205080304" pitchFamily="17" charset="-128"/>
              </a:rPr>
              <a:t>ため、業界が引き続き会員を始めとする関係者への受検</a:t>
            </a:r>
            <a:r>
              <a:rPr lang="ja-JP" altLang="en-US" sz="1200" dirty="0" smtClean="0">
                <a:latin typeface="ＭＳ 明朝" panose="02020609040205080304" pitchFamily="17" charset="-128"/>
                <a:ea typeface="ＭＳ 明朝" panose="02020609040205080304" pitchFamily="17" charset="-128"/>
              </a:rPr>
              <a:t>勧奨や受検</a:t>
            </a:r>
            <a:r>
              <a:rPr lang="ja-JP" altLang="en-US" sz="1200" dirty="0">
                <a:latin typeface="ＭＳ 明朝" panose="02020609040205080304" pitchFamily="17" charset="-128"/>
                <a:ea typeface="ＭＳ 明朝" panose="02020609040205080304" pitchFamily="17" charset="-128"/>
              </a:rPr>
              <a:t>により得られる便益の向上、また、受検希望者への研修の実施等により受検者拡大を図ることを条件に、令和３年度から起算して隔年実施として存続を認めることが適当である。</a:t>
            </a:r>
            <a:endParaRPr lang="en-US" altLang="ja-JP" sz="1200" b="1" dirty="0" smtClean="0">
              <a:latin typeface="ＭＳ 明朝" panose="02020609040205080304" pitchFamily="17" charset="-128"/>
              <a:ea typeface="ＭＳ 明朝" panose="02020609040205080304" pitchFamily="17" charset="-128"/>
              <a:cs typeface="Times New Roman" pitchFamily="18" charset="0"/>
            </a:endParaRPr>
          </a:p>
        </p:txBody>
      </p:sp>
      <p:sp>
        <p:nvSpPr>
          <p:cNvPr id="4" name="角丸四角形 3"/>
          <p:cNvSpPr/>
          <p:nvPr/>
        </p:nvSpPr>
        <p:spPr>
          <a:xfrm>
            <a:off x="107504" y="332656"/>
            <a:ext cx="2233613"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t>４　検討結果のポイント</a:t>
            </a:r>
          </a:p>
        </p:txBody>
      </p:sp>
    </p:spTree>
    <p:extLst>
      <p:ext uri="{BB962C8B-B14F-4D97-AF65-F5344CB8AC3E}">
        <p14:creationId xmlns:p14="http://schemas.microsoft.com/office/powerpoint/2010/main" val="2651059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DEB5CE649286E44B44F296E68850087" ma:contentTypeVersion="11" ma:contentTypeDescription="" ma:contentTypeScope="" ma:versionID="da6a9e0b7691f133af52b557a3c1b953">
  <xsd:schema xmlns:xsd="http://www.w3.org/2001/XMLSchema" xmlns:p="http://schemas.microsoft.com/office/2006/metadata/properties" xmlns:ns2="8B97BE19-CDDD-400E-817A-CFDD13F7EC12" xmlns:ns3="f82095e4-ddad-48a1-bc84-e10057b8c886" targetNamespace="http://schemas.microsoft.com/office/2006/metadata/properties" ma:root="true" ma:fieldsID="804253abfa9a06e23e033a41e3df01d4" ns2:_="" ns3:_="">
    <xsd:import namespace="8B97BE19-CDDD-400E-817A-CFDD13F7EC12"/>
    <xsd:import namespace="f82095e4-ddad-48a1-bc84-e10057b8c886"/>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82095e4-ddad-48a1-bc84-e10057b8c886"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22752B-08DD-4FCF-AAC8-60205172BF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82095e4-ddad-48a1-bc84-e10057b8c88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BE4EA99-63C8-43FB-A710-B05A6A043931}">
  <ds:schemaRefs>
    <ds:schemaRef ds:uri="http://schemas.microsoft.com/office/2006/documentManagement/types"/>
    <ds:schemaRef ds:uri="http://purl.org/dc/terms/"/>
    <ds:schemaRef ds:uri="http://purl.org/dc/elements/1.1/"/>
    <ds:schemaRef ds:uri="f82095e4-ddad-48a1-bc84-e10057b8c886"/>
    <ds:schemaRef ds:uri="http://www.w3.org/XML/1998/namespace"/>
    <ds:schemaRef ds:uri="http://schemas.microsoft.com/office/2006/metadata/properties"/>
    <ds:schemaRef ds:uri="http://schemas.openxmlformats.org/package/2006/metadata/core-properties"/>
    <ds:schemaRef ds:uri="8B97BE19-CDDD-400E-817A-CFDD13F7EC12"/>
    <ds:schemaRef ds:uri="http://purl.org/dc/dcmitype/"/>
  </ds:schemaRefs>
</ds:datastoreItem>
</file>

<file path=customXml/itemProps3.xml><?xml version="1.0" encoding="utf-8"?>
<ds:datastoreItem xmlns:ds="http://schemas.openxmlformats.org/officeDocument/2006/customXml" ds:itemID="{95DEE1FB-E34D-495E-BAED-32B2DFCC4F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3107</TotalTime>
  <Words>1002</Words>
  <Application>Microsoft Office PowerPoint</Application>
  <PresentationFormat>画面に合わせる (4:3)</PresentationFormat>
  <Paragraphs>59</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ＭＳ 明朝</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dc:creator>
  <cp:lastModifiedBy>福田 拓巳(fukuda-takumi.yw8)</cp:lastModifiedBy>
  <cp:revision>207</cp:revision>
  <cp:lastPrinted>2021-03-22T01:12:51Z</cp:lastPrinted>
  <dcterms:created xsi:type="dcterms:W3CDTF">2011-06-27T04:12:26Z</dcterms:created>
  <dcterms:modified xsi:type="dcterms:W3CDTF">2021-03-22T04:20:09Z</dcterms:modified>
</cp:coreProperties>
</file>