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Lst>
  <p:notesMasterIdLst>
    <p:notesMasterId r:id="rId3"/>
  </p:notesMasterIdLst>
  <p:sldIdLst>
    <p:sldId id="299" r:id="rId2"/>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FF21"/>
    <a:srgbClr val="E9ED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04" autoAdjust="0"/>
  </p:normalViewPr>
  <p:slideViewPr>
    <p:cSldViewPr>
      <p:cViewPr varScale="1">
        <p:scale>
          <a:sx n="109" d="100"/>
          <a:sy n="109" d="100"/>
        </p:scale>
        <p:origin x="1416" y="204"/>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1D0AED97-4D47-40A6-884B-951CC5746ED1}" type="datetimeFigureOut">
              <a:rPr kumimoji="1" lang="ja-JP" altLang="en-US" smtClean="0"/>
              <a:t>2020/7/10</a:t>
            </a:fld>
            <a:endParaRPr kumimoji="1" lang="ja-JP" altLang="en-US"/>
          </a:p>
        </p:txBody>
      </p:sp>
      <p:sp>
        <p:nvSpPr>
          <p:cNvPr id="4" name="スライド イメージ プレースホルダー 3"/>
          <p:cNvSpPr>
            <a:spLocks noGrp="1" noRot="1" noChangeAspect="1"/>
          </p:cNvSpPr>
          <p:nvPr>
            <p:ph type="sldImg" idx="2"/>
          </p:nvPr>
        </p:nvSpPr>
        <p:spPr>
          <a:xfrm>
            <a:off x="712788" y="746125"/>
            <a:ext cx="5381625"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1C9FBFBF-85AB-42F6-B72B-42791AB4B000}" type="slidenum">
              <a:rPr kumimoji="1" lang="ja-JP" altLang="en-US" smtClean="0"/>
              <a:t>‹#›</a:t>
            </a:fld>
            <a:endParaRPr kumimoji="1" lang="ja-JP" altLang="en-US"/>
          </a:p>
        </p:txBody>
      </p:sp>
    </p:spTree>
    <p:extLst>
      <p:ext uri="{BB962C8B-B14F-4D97-AF65-F5344CB8AC3E}">
        <p14:creationId xmlns:p14="http://schemas.microsoft.com/office/powerpoint/2010/main" val="10689459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712788" y="746125"/>
            <a:ext cx="5383212" cy="3725863"/>
          </a:xfrm>
        </p:spPr>
      </p:sp>
      <p:sp>
        <p:nvSpPr>
          <p:cNvPr id="3" name="ノート プレースホルダ 2"/>
          <p:cNvSpPr>
            <a:spLocks noGrp="1"/>
          </p:cNvSpPr>
          <p:nvPr>
            <p:ph type="body" idx="1"/>
          </p:nvPr>
        </p:nvSpPr>
        <p:spPr/>
        <p:txBody>
          <a:bodyPr>
            <a:normAutofit/>
          </a:bodyPr>
          <a:lstStyle/>
          <a:p>
            <a:endParaRPr kumimoji="1" lang="ja-JP" altLang="en-US" dirty="0"/>
          </a:p>
        </p:txBody>
      </p:sp>
    </p:spTree>
    <p:extLst>
      <p:ext uri="{BB962C8B-B14F-4D97-AF65-F5344CB8AC3E}">
        <p14:creationId xmlns:p14="http://schemas.microsoft.com/office/powerpoint/2010/main" val="30171978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32"/>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D004D363-42B3-4447-83F2-05119BA086ED}" type="datetime1">
              <a:rPr kumimoji="1" lang="ja-JP" altLang="en-US" smtClean="0"/>
              <a:t>2020/7/10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203458E-654E-45CD-8B8C-1D738919A62B}" type="slidenum">
              <a:rPr kumimoji="1" lang="ja-JP" altLang="en-US" smtClean="0"/>
              <a:t>‹#›</a:t>
            </a:fld>
            <a:endParaRPr kumimoji="1" lang="ja-JP" altLang="en-US"/>
          </a:p>
        </p:txBody>
      </p:sp>
    </p:spTree>
    <p:extLst>
      <p:ext uri="{BB962C8B-B14F-4D97-AF65-F5344CB8AC3E}">
        <p14:creationId xmlns:p14="http://schemas.microsoft.com/office/powerpoint/2010/main" val="28261168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417C8CE-837C-4420-B1E2-8446CDC21427}" type="datetime1">
              <a:rPr kumimoji="1" lang="ja-JP" altLang="en-US" smtClean="0"/>
              <a:t>2020/7/10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203458E-654E-45CD-8B8C-1D738919A62B}" type="slidenum">
              <a:rPr kumimoji="1" lang="ja-JP" altLang="en-US" smtClean="0"/>
              <a:t>‹#›</a:t>
            </a:fld>
            <a:endParaRPr kumimoji="1" lang="ja-JP" altLang="en-US"/>
          </a:p>
        </p:txBody>
      </p:sp>
    </p:spTree>
    <p:extLst>
      <p:ext uri="{BB962C8B-B14F-4D97-AF65-F5344CB8AC3E}">
        <p14:creationId xmlns:p14="http://schemas.microsoft.com/office/powerpoint/2010/main" val="6379278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80337" y="274639"/>
            <a:ext cx="2414588"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536578" y="274639"/>
            <a:ext cx="7078663"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4BD4E0B-FDA1-4218-9654-804708469145}" type="datetime1">
              <a:rPr kumimoji="1" lang="ja-JP" altLang="en-US" smtClean="0"/>
              <a:t>2020/7/10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203458E-654E-45CD-8B8C-1D738919A62B}" type="slidenum">
              <a:rPr kumimoji="1" lang="ja-JP" altLang="en-US" smtClean="0"/>
              <a:t>‹#›</a:t>
            </a:fld>
            <a:endParaRPr kumimoji="1" lang="ja-JP" altLang="en-US"/>
          </a:p>
        </p:txBody>
      </p:sp>
    </p:spTree>
    <p:extLst>
      <p:ext uri="{BB962C8B-B14F-4D97-AF65-F5344CB8AC3E}">
        <p14:creationId xmlns:p14="http://schemas.microsoft.com/office/powerpoint/2010/main" val="725197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5140487-33A4-4066-B608-D4C7794B345F}" type="datetime1">
              <a:rPr kumimoji="1" lang="ja-JP" altLang="en-US" smtClean="0"/>
              <a:t>2020/7/10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203458E-654E-45CD-8B8C-1D738919A62B}" type="slidenum">
              <a:rPr kumimoji="1" lang="ja-JP" altLang="en-US" smtClean="0"/>
              <a:t>‹#›</a:t>
            </a:fld>
            <a:endParaRPr kumimoji="1" lang="ja-JP" altLang="en-US"/>
          </a:p>
        </p:txBody>
      </p:sp>
    </p:spTree>
    <p:extLst>
      <p:ext uri="{BB962C8B-B14F-4D97-AF65-F5344CB8AC3E}">
        <p14:creationId xmlns:p14="http://schemas.microsoft.com/office/powerpoint/2010/main" val="4189959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7"/>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B4641611-503D-41A9-9B93-E6CE1CF054EE}" type="datetime1">
              <a:rPr kumimoji="1" lang="ja-JP" altLang="en-US" smtClean="0"/>
              <a:t>2020/7/10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203458E-654E-45CD-8B8C-1D738919A62B}" type="slidenum">
              <a:rPr kumimoji="1" lang="ja-JP" altLang="en-US" smtClean="0"/>
              <a:t>‹#›</a:t>
            </a:fld>
            <a:endParaRPr kumimoji="1" lang="ja-JP" altLang="en-US"/>
          </a:p>
        </p:txBody>
      </p:sp>
    </p:spTree>
    <p:extLst>
      <p:ext uri="{BB962C8B-B14F-4D97-AF65-F5344CB8AC3E}">
        <p14:creationId xmlns:p14="http://schemas.microsoft.com/office/powerpoint/2010/main" val="554338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536575" y="1600204"/>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448300" y="1600204"/>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1A6B845F-EB17-4D2D-8D94-C01597B5F8D3}" type="datetime1">
              <a:rPr kumimoji="1" lang="ja-JP" altLang="en-US" smtClean="0"/>
              <a:t>2020/7/10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203458E-654E-45CD-8B8C-1D738919A62B}" type="slidenum">
              <a:rPr kumimoji="1" lang="ja-JP" altLang="en-US" smtClean="0"/>
              <a:t>‹#›</a:t>
            </a:fld>
            <a:endParaRPr kumimoji="1" lang="ja-JP" altLang="en-US"/>
          </a:p>
        </p:txBody>
      </p:sp>
    </p:spTree>
    <p:extLst>
      <p:ext uri="{BB962C8B-B14F-4D97-AF65-F5344CB8AC3E}">
        <p14:creationId xmlns:p14="http://schemas.microsoft.com/office/powerpoint/2010/main" val="2174518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14"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14"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DCC057F7-7383-45CD-BF86-9EADD3BE601B}" type="datetime1">
              <a:rPr kumimoji="1" lang="ja-JP" altLang="en-US" smtClean="0"/>
              <a:t>2020/7/10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3203458E-654E-45CD-8B8C-1D738919A62B}" type="slidenum">
              <a:rPr kumimoji="1" lang="ja-JP" altLang="en-US" smtClean="0"/>
              <a:t>‹#›</a:t>
            </a:fld>
            <a:endParaRPr kumimoji="1" lang="ja-JP" altLang="en-US"/>
          </a:p>
        </p:txBody>
      </p:sp>
    </p:spTree>
    <p:extLst>
      <p:ext uri="{BB962C8B-B14F-4D97-AF65-F5344CB8AC3E}">
        <p14:creationId xmlns:p14="http://schemas.microsoft.com/office/powerpoint/2010/main" val="441845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DC9E5BE1-410D-4CC1-92DD-60771661DA53}" type="datetime1">
              <a:rPr kumimoji="1" lang="ja-JP" altLang="en-US" smtClean="0"/>
              <a:t>2020/7/10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3203458E-654E-45CD-8B8C-1D738919A62B}" type="slidenum">
              <a:rPr kumimoji="1" lang="ja-JP" altLang="en-US" smtClean="0"/>
              <a:t>‹#›</a:t>
            </a:fld>
            <a:endParaRPr kumimoji="1" lang="ja-JP" altLang="en-US"/>
          </a:p>
        </p:txBody>
      </p:sp>
    </p:spTree>
    <p:extLst>
      <p:ext uri="{BB962C8B-B14F-4D97-AF65-F5344CB8AC3E}">
        <p14:creationId xmlns:p14="http://schemas.microsoft.com/office/powerpoint/2010/main" val="2144408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778C782-210A-44A6-8B19-573DC2078F3D}" type="datetime1">
              <a:rPr kumimoji="1" lang="ja-JP" altLang="en-US" smtClean="0"/>
              <a:t>2020/7/10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3203458E-654E-45CD-8B8C-1D738919A62B}" type="slidenum">
              <a:rPr kumimoji="1" lang="ja-JP" altLang="en-US" smtClean="0"/>
              <a:t>‹#›</a:t>
            </a:fld>
            <a:endParaRPr kumimoji="1" lang="ja-JP" altLang="en-US"/>
          </a:p>
        </p:txBody>
      </p:sp>
    </p:spTree>
    <p:extLst>
      <p:ext uri="{BB962C8B-B14F-4D97-AF65-F5344CB8AC3E}">
        <p14:creationId xmlns:p14="http://schemas.microsoft.com/office/powerpoint/2010/main" val="2754570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2972" y="273052"/>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0" y="1435102"/>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5350411B-C7AD-4314-AC39-8703A16D0753}" type="datetime1">
              <a:rPr kumimoji="1" lang="ja-JP" altLang="en-US" smtClean="0"/>
              <a:t>2020/7/10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203458E-654E-45CD-8B8C-1D738919A62B}" type="slidenum">
              <a:rPr kumimoji="1" lang="ja-JP" altLang="en-US" smtClean="0"/>
              <a:t>‹#›</a:t>
            </a:fld>
            <a:endParaRPr kumimoji="1" lang="ja-JP" altLang="en-US"/>
          </a:p>
        </p:txBody>
      </p:sp>
    </p:spTree>
    <p:extLst>
      <p:ext uri="{BB962C8B-B14F-4D97-AF65-F5344CB8AC3E}">
        <p14:creationId xmlns:p14="http://schemas.microsoft.com/office/powerpoint/2010/main" val="1084067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6467D69-502A-4078-9ED9-DE67B3151B39}" type="datetime1">
              <a:rPr kumimoji="1" lang="ja-JP" altLang="en-US" smtClean="0"/>
              <a:t>2020/7/10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203458E-654E-45CD-8B8C-1D738919A62B}" type="slidenum">
              <a:rPr kumimoji="1" lang="ja-JP" altLang="en-US" smtClean="0"/>
              <a:t>‹#›</a:t>
            </a:fld>
            <a:endParaRPr kumimoji="1" lang="ja-JP" altLang="en-US"/>
          </a:p>
        </p:txBody>
      </p:sp>
    </p:spTree>
    <p:extLst>
      <p:ext uri="{BB962C8B-B14F-4D97-AF65-F5344CB8AC3E}">
        <p14:creationId xmlns:p14="http://schemas.microsoft.com/office/powerpoint/2010/main" val="16347910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600204"/>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300" y="6356357"/>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63EBA9-91B6-4964-B005-BC8BC488AECF}" type="datetime1">
              <a:rPr kumimoji="1" lang="ja-JP" altLang="en-US" smtClean="0"/>
              <a:t>2020/7/10</a:t>
            </a:fld>
            <a:endParaRPr kumimoji="1" lang="ja-JP" altLang="en-US"/>
          </a:p>
        </p:txBody>
      </p:sp>
      <p:sp>
        <p:nvSpPr>
          <p:cNvPr id="5" name="フッター プレースホルダー 4"/>
          <p:cNvSpPr>
            <a:spLocks noGrp="1"/>
          </p:cNvSpPr>
          <p:nvPr>
            <p:ph type="ftr" sz="quarter" idx="3"/>
          </p:nvPr>
        </p:nvSpPr>
        <p:spPr>
          <a:xfrm>
            <a:off x="3384550" y="6356357"/>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7"/>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03458E-654E-45CD-8B8C-1D738919A62B}" type="slidenum">
              <a:rPr kumimoji="1" lang="ja-JP" altLang="en-US" smtClean="0"/>
              <a:t>‹#›</a:t>
            </a:fld>
            <a:endParaRPr kumimoji="1" lang="ja-JP" altLang="en-US"/>
          </a:p>
        </p:txBody>
      </p:sp>
    </p:spTree>
    <p:extLst>
      <p:ext uri="{BB962C8B-B14F-4D97-AF65-F5344CB8AC3E}">
        <p14:creationId xmlns:p14="http://schemas.microsoft.com/office/powerpoint/2010/main" val="31766761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337447" y="840139"/>
            <a:ext cx="9222611" cy="830997"/>
          </a:xfrm>
          <a:prstGeom prst="rect">
            <a:avLst/>
          </a:prstGeom>
          <a:ln>
            <a:solidFill>
              <a:schemeClr val="tx1"/>
            </a:solidFill>
          </a:ln>
        </p:spPr>
        <p:txBody>
          <a:bodyPr wrap="square">
            <a:spAutoFit/>
          </a:bodyPr>
          <a:lstStyle/>
          <a:p>
            <a:r>
              <a:rPr lang="ja-JP" altLang="en-US" sz="1200" dirty="0">
                <a:solidFill>
                  <a:srgbClr val="000000"/>
                </a:solidFill>
                <a:latin typeface="Arial" pitchFamily="34" charset="0"/>
              </a:rPr>
              <a:t>　</a:t>
            </a:r>
            <a:endParaRPr lang="en-US" altLang="ja-JP" sz="1200" dirty="0" smtClean="0">
              <a:solidFill>
                <a:srgbClr val="000000"/>
              </a:solidFill>
              <a:latin typeface="Arial" pitchFamily="34" charset="0"/>
            </a:endParaRPr>
          </a:p>
          <a:p>
            <a:r>
              <a:rPr lang="ja-JP" altLang="en-US" sz="1200" dirty="0">
                <a:solidFill>
                  <a:srgbClr val="000000"/>
                </a:solidFill>
                <a:latin typeface="Arial" pitchFamily="34" charset="0"/>
              </a:rPr>
              <a:t>　○　</a:t>
            </a:r>
            <a:r>
              <a:rPr lang="ja-JP" altLang="en-US" sz="1200" dirty="0" smtClean="0">
                <a:solidFill>
                  <a:srgbClr val="000000"/>
                </a:solidFill>
                <a:latin typeface="Arial" pitchFamily="34" charset="0"/>
              </a:rPr>
              <a:t>一級技能士等が技能を駆使した製品等を認定し、ロゴマーク（グッドスキルマーク）の使用を許諾する。</a:t>
            </a:r>
            <a:endParaRPr lang="en-US" altLang="ja-JP" sz="1200" dirty="0" smtClean="0">
              <a:solidFill>
                <a:srgbClr val="000000"/>
              </a:solidFill>
              <a:latin typeface="Arial" pitchFamily="34" charset="0"/>
            </a:endParaRPr>
          </a:p>
          <a:p>
            <a:r>
              <a:rPr lang="ja-JP" altLang="en-US" sz="1200" dirty="0" smtClean="0">
                <a:solidFill>
                  <a:srgbClr val="000000"/>
                </a:solidFill>
                <a:latin typeface="Arial" pitchFamily="34" charset="0"/>
              </a:rPr>
              <a:t>　〇　優れた技能を駆使した付加価値の高い製品等であることを国内外の消費者に対してアピールし、ものづくり日本の再興と熟練技能の</a:t>
            </a:r>
            <a:endParaRPr lang="en-US" altLang="ja-JP" sz="1200" dirty="0" smtClean="0">
              <a:solidFill>
                <a:srgbClr val="000000"/>
              </a:solidFill>
              <a:latin typeface="Arial" pitchFamily="34" charset="0"/>
            </a:endParaRPr>
          </a:p>
          <a:p>
            <a:r>
              <a:rPr lang="ja-JP" altLang="en-US" sz="1200" dirty="0">
                <a:solidFill>
                  <a:srgbClr val="000000"/>
                </a:solidFill>
                <a:latin typeface="Arial" pitchFamily="34" charset="0"/>
              </a:rPr>
              <a:t>　</a:t>
            </a:r>
            <a:r>
              <a:rPr lang="ja-JP" altLang="en-US" sz="1200" dirty="0" smtClean="0">
                <a:solidFill>
                  <a:srgbClr val="000000"/>
                </a:solidFill>
                <a:latin typeface="Arial" pitchFamily="34" charset="0"/>
              </a:rPr>
              <a:t>　　 伝承を図っていく。</a:t>
            </a:r>
            <a:endParaRPr lang="ja-JP" altLang="en-US" sz="1200" dirty="0">
              <a:solidFill>
                <a:srgbClr val="000000"/>
              </a:solidFill>
              <a:latin typeface="Arial" pitchFamily="34" charset="0"/>
            </a:endParaRPr>
          </a:p>
        </p:txBody>
      </p:sp>
      <p:sp>
        <p:nvSpPr>
          <p:cNvPr id="2" name="横巻き 1"/>
          <p:cNvSpPr/>
          <p:nvPr/>
        </p:nvSpPr>
        <p:spPr bwMode="auto">
          <a:xfrm>
            <a:off x="269406" y="721783"/>
            <a:ext cx="919888" cy="380235"/>
          </a:xfrm>
          <a:prstGeom prst="horizontalScroll">
            <a:avLst/>
          </a:prstGeom>
          <a:solidFill>
            <a:schemeClr val="accent5">
              <a:lumMod val="20000"/>
              <a:lumOff val="80000"/>
            </a:schemeClr>
          </a:solidFill>
          <a:ln w="9525" cap="flat" cmpd="sng" algn="ctr">
            <a:solidFill>
              <a:schemeClr val="tx1"/>
            </a:solidFill>
            <a:prstDash val="solid"/>
            <a:round/>
            <a:headEnd type="none" w="med" len="med"/>
            <a:tailEnd type="none" w="med" len="med"/>
          </a:ln>
          <a:effectLst>
            <a:outerShdw dist="35921" dir="2700000" algn="ctr" rotWithShape="0">
              <a:schemeClr val="bg2"/>
            </a:outerShdw>
          </a:effectLst>
        </p:spPr>
        <p:txBody>
          <a:bodyPr vert="horz" wrap="square" lIns="18551" tIns="11132" rIns="18551" bIns="11132" numCol="1" rtlCol="0" anchor="ctr" anchorCtr="0" compatLnSpc="1">
            <a:prstTxWarp prst="textNoShape">
              <a:avLst/>
            </a:prstTxWarp>
          </a:bodyPr>
          <a:lstStyle/>
          <a:p>
            <a:pPr algn="ctr" defTabSz="908709"/>
            <a:r>
              <a:rPr lang="ja-JP" altLang="en-US" sz="1400" dirty="0">
                <a:solidFill>
                  <a:srgbClr val="000000"/>
                </a:solidFill>
                <a:latin typeface="Arial" pitchFamily="34" charset="0"/>
              </a:rPr>
              <a:t>趣旨</a:t>
            </a:r>
          </a:p>
        </p:txBody>
      </p:sp>
      <p:sp>
        <p:nvSpPr>
          <p:cNvPr id="52" name="タイトル 1"/>
          <p:cNvSpPr txBox="1">
            <a:spLocks/>
          </p:cNvSpPr>
          <p:nvPr/>
        </p:nvSpPr>
        <p:spPr bwMode="auto">
          <a:xfrm>
            <a:off x="337448" y="68628"/>
            <a:ext cx="9296106" cy="540671"/>
          </a:xfrm>
          <a:prstGeom prst="bevel">
            <a:avLst/>
          </a:prstGeom>
          <a:solidFill>
            <a:schemeClr val="accent6">
              <a:lumMod val="40000"/>
              <a:lumOff val="60000"/>
            </a:schemeClr>
          </a:solidFill>
          <a:ln>
            <a:solidFill>
              <a:schemeClr val="accent6"/>
            </a:solidFill>
          </a:ln>
          <a:extLst/>
        </p:spPr>
        <p:style>
          <a:lnRef idx="1">
            <a:schemeClr val="accent1"/>
          </a:lnRef>
          <a:fillRef idx="2">
            <a:schemeClr val="accent1"/>
          </a:fillRef>
          <a:effectRef idx="1">
            <a:schemeClr val="accent1"/>
          </a:effectRef>
          <a:fontRef idx="minor">
            <a:schemeClr val="dk1"/>
          </a:fontRef>
        </p:style>
        <p:txBody>
          <a:bodyPr lIns="88686" tIns="44343" rIns="88686" bIns="44343"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a:lnSpc>
                <a:spcPts val="2035"/>
              </a:lnSpc>
            </a:pPr>
            <a:r>
              <a:rPr lang="ja-JP" altLang="en-US" sz="2400" dirty="0">
                <a:solidFill>
                  <a:prstClr val="black"/>
                </a:solidFill>
                <a:latin typeface="ＤＦ特太ゴシック体" panose="020B0509000000000000" pitchFamily="49" charset="-128"/>
                <a:ea typeface="ＤＦ特太ゴシック体" panose="020B0509000000000000" pitchFamily="49" charset="-128"/>
              </a:rPr>
              <a:t>　</a:t>
            </a:r>
            <a:r>
              <a:rPr lang="ja-JP" altLang="en-US" sz="2400" dirty="0" smtClean="0">
                <a:solidFill>
                  <a:prstClr val="black"/>
                </a:solidFill>
                <a:latin typeface="ＤＦ特太ゴシック体" panose="020B0509000000000000" pitchFamily="49" charset="-128"/>
                <a:ea typeface="ＤＦ特太ゴシック体" panose="020B0509000000000000" pitchFamily="49" charset="-128"/>
              </a:rPr>
              <a:t>グッドスキルマーク事業</a:t>
            </a:r>
            <a:endParaRPr lang="ja-JP" altLang="en-US" sz="2400" dirty="0">
              <a:solidFill>
                <a:prstClr val="black"/>
              </a:solidFill>
              <a:latin typeface="ＤＦ特太ゴシック体" panose="020B0509000000000000" pitchFamily="49" charset="-128"/>
              <a:ea typeface="ＤＦ特太ゴシック体" panose="020B0509000000000000" pitchFamily="49" charset="-128"/>
            </a:endParaRPr>
          </a:p>
        </p:txBody>
      </p:sp>
      <p:sp>
        <p:nvSpPr>
          <p:cNvPr id="10" name="Rectangle 6"/>
          <p:cNvSpPr>
            <a:spLocks noChangeArrowheads="1"/>
          </p:cNvSpPr>
          <p:nvPr/>
        </p:nvSpPr>
        <p:spPr bwMode="auto">
          <a:xfrm>
            <a:off x="2" y="-183275"/>
            <a:ext cx="179169" cy="366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88686" tIns="44343" rIns="88686" bIns="44343" numCol="1" anchor="ctr" anchorCtr="0" compatLnSpc="1">
            <a:prstTxWarp prst="textNoShape">
              <a:avLst/>
            </a:prstTxWarp>
            <a:spAutoFit/>
          </a:bodyPr>
          <a:lstStyle/>
          <a:p>
            <a:endParaRPr lang="ja-JP" altLang="en-US" sz="1800">
              <a:solidFill>
                <a:srgbClr val="000000"/>
              </a:solidFill>
              <a:latin typeface="Arial" pitchFamily="34" charset="0"/>
            </a:endParaRPr>
          </a:p>
        </p:txBody>
      </p:sp>
      <p:sp>
        <p:nvSpPr>
          <p:cNvPr id="12" name="Rectangle 8"/>
          <p:cNvSpPr>
            <a:spLocks noChangeArrowheads="1"/>
          </p:cNvSpPr>
          <p:nvPr/>
        </p:nvSpPr>
        <p:spPr bwMode="auto">
          <a:xfrm>
            <a:off x="2" y="-183275"/>
            <a:ext cx="179169" cy="366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88686" tIns="44343" rIns="88686" bIns="44343" numCol="1" anchor="ctr" anchorCtr="0" compatLnSpc="1">
            <a:prstTxWarp prst="textNoShape">
              <a:avLst/>
            </a:prstTxWarp>
            <a:spAutoFit/>
          </a:bodyPr>
          <a:lstStyle/>
          <a:p>
            <a:endParaRPr lang="ja-JP" altLang="en-US" sz="1800">
              <a:solidFill>
                <a:srgbClr val="000000"/>
              </a:solidFill>
              <a:latin typeface="Arial" pitchFamily="34" charset="0"/>
            </a:endParaRPr>
          </a:p>
        </p:txBody>
      </p:sp>
      <p:sp>
        <p:nvSpPr>
          <p:cNvPr id="14" name="Rectangle 11"/>
          <p:cNvSpPr>
            <a:spLocks noChangeArrowheads="1"/>
          </p:cNvSpPr>
          <p:nvPr/>
        </p:nvSpPr>
        <p:spPr bwMode="auto">
          <a:xfrm>
            <a:off x="2" y="34440"/>
            <a:ext cx="179169" cy="366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88686" tIns="44343" rIns="88686" bIns="44343" numCol="1" anchor="ctr" anchorCtr="0" compatLnSpc="1">
            <a:prstTxWarp prst="textNoShape">
              <a:avLst/>
            </a:prstTxWarp>
            <a:spAutoFit/>
          </a:bodyPr>
          <a:lstStyle/>
          <a:p>
            <a:endParaRPr lang="ja-JP" altLang="en-US" sz="1800">
              <a:solidFill>
                <a:srgbClr val="000000"/>
              </a:solidFill>
              <a:latin typeface="Arial" pitchFamily="34" charset="0"/>
            </a:endParaRPr>
          </a:p>
        </p:txBody>
      </p:sp>
      <p:sp>
        <p:nvSpPr>
          <p:cNvPr id="18" name="Rectangle 5"/>
          <p:cNvSpPr>
            <a:spLocks noChangeArrowheads="1"/>
          </p:cNvSpPr>
          <p:nvPr/>
        </p:nvSpPr>
        <p:spPr bwMode="auto">
          <a:xfrm>
            <a:off x="0" y="0"/>
            <a:ext cx="9906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7" name="テキスト ボックス 6"/>
          <p:cNvSpPr txBox="1"/>
          <p:nvPr/>
        </p:nvSpPr>
        <p:spPr>
          <a:xfrm>
            <a:off x="328545" y="1771411"/>
            <a:ext cx="9215570" cy="1569660"/>
          </a:xfrm>
          <a:prstGeom prst="rect">
            <a:avLst/>
          </a:prstGeom>
          <a:noFill/>
          <a:ln>
            <a:solidFill>
              <a:schemeClr val="tx1"/>
            </a:solidFill>
          </a:ln>
        </p:spPr>
        <p:txBody>
          <a:bodyPr wrap="square" rtlCol="0">
            <a:spAutoFit/>
          </a:bodyPr>
          <a:lstStyle/>
          <a:p>
            <a:r>
              <a:rPr lang="ja-JP" altLang="en-US" sz="1200" dirty="0"/>
              <a:t>　</a:t>
            </a:r>
          </a:p>
          <a:p>
            <a:r>
              <a:rPr lang="ja-JP" altLang="en-US" sz="1200" dirty="0"/>
              <a:t>　</a:t>
            </a:r>
            <a:endParaRPr lang="en-US" altLang="ja-JP" sz="1200" dirty="0" smtClean="0"/>
          </a:p>
          <a:p>
            <a:r>
              <a:rPr lang="ja-JP" altLang="en-US" sz="1200" dirty="0"/>
              <a:t>　</a:t>
            </a:r>
            <a:r>
              <a:rPr lang="ja-JP" altLang="en-US" sz="1200" dirty="0" smtClean="0"/>
              <a:t>〇　以下の要件をすべて満たした製品等（製品、建築物及びサービス等）をグッドスキルマーク表示の対象とする。</a:t>
            </a:r>
            <a:endParaRPr lang="en-US" altLang="ja-JP" sz="1200" dirty="0" smtClean="0"/>
          </a:p>
          <a:p>
            <a:r>
              <a:rPr lang="ja-JP" altLang="en-US" sz="1200" dirty="0"/>
              <a:t>　</a:t>
            </a:r>
            <a:r>
              <a:rPr lang="ja-JP" altLang="en-US" sz="1200" dirty="0" smtClean="0"/>
              <a:t>　　①技能検定職種の技能を駆使した製品等であること。</a:t>
            </a:r>
            <a:endParaRPr lang="ja-JP" altLang="en-US" sz="1200" dirty="0"/>
          </a:p>
          <a:p>
            <a:r>
              <a:rPr lang="ja-JP" altLang="en-US" sz="1200" dirty="0"/>
              <a:t>　</a:t>
            </a:r>
            <a:r>
              <a:rPr lang="ja-JP" altLang="en-US" sz="1200" dirty="0" smtClean="0"/>
              <a:t>　　②一級技能士等が製品等の完成までの全工程において一貫して関与し、技能を駆使した製品であること。</a:t>
            </a:r>
            <a:endParaRPr lang="en-US" altLang="ja-JP" sz="1200" dirty="0" smtClean="0"/>
          </a:p>
          <a:p>
            <a:r>
              <a:rPr lang="ja-JP" altLang="en-US" sz="1200" dirty="0" smtClean="0"/>
              <a:t>　〇　年１回、表示を希望する製品等の募集を行い、有識者で構成される審査委員会により審査を行い、対象商品の認定を行う。</a:t>
            </a:r>
            <a:endParaRPr lang="en-US" altLang="ja-JP" sz="1200" dirty="0" smtClean="0"/>
          </a:p>
          <a:p>
            <a:r>
              <a:rPr lang="ja-JP" altLang="en-US" sz="1200" dirty="0"/>
              <a:t>　</a:t>
            </a:r>
            <a:r>
              <a:rPr lang="ja-JP" altLang="en-US" sz="1200" dirty="0" smtClean="0"/>
              <a:t>〇　平成</a:t>
            </a:r>
            <a:r>
              <a:rPr lang="en-US" altLang="ja-JP" sz="1200" dirty="0" smtClean="0"/>
              <a:t>29</a:t>
            </a:r>
            <a:r>
              <a:rPr lang="ja-JP" altLang="en-US" sz="1200" dirty="0" smtClean="0"/>
              <a:t>年度から認定を開始し</a:t>
            </a:r>
            <a:r>
              <a:rPr lang="ja-JP" altLang="en-US" sz="1200" dirty="0" smtClean="0"/>
              <a:t>、令和元年度まで</a:t>
            </a:r>
            <a:r>
              <a:rPr lang="en-US" altLang="ja-JP" sz="1200" smtClean="0"/>
              <a:t>158</a:t>
            </a:r>
            <a:r>
              <a:rPr lang="ja-JP" altLang="en-US" sz="1200" smtClean="0"/>
              <a:t>の</a:t>
            </a:r>
            <a:r>
              <a:rPr lang="ja-JP" altLang="en-US" sz="1200" dirty="0" smtClean="0"/>
              <a:t>製品等を認定している。</a:t>
            </a:r>
            <a:endParaRPr lang="en-US" altLang="ja-JP" sz="1200" dirty="0"/>
          </a:p>
          <a:p>
            <a:endParaRPr lang="ja-JP" altLang="en-US" sz="1200" dirty="0"/>
          </a:p>
        </p:txBody>
      </p:sp>
      <p:sp>
        <p:nvSpPr>
          <p:cNvPr id="54" name="横巻き 53"/>
          <p:cNvSpPr/>
          <p:nvPr/>
        </p:nvSpPr>
        <p:spPr bwMode="auto">
          <a:xfrm>
            <a:off x="269406" y="1683288"/>
            <a:ext cx="2163314" cy="448553"/>
          </a:xfrm>
          <a:prstGeom prst="horizontalScroll">
            <a:avLst/>
          </a:prstGeom>
          <a:solidFill>
            <a:schemeClr val="accent5">
              <a:lumMod val="20000"/>
              <a:lumOff val="80000"/>
            </a:schemeClr>
          </a:solidFill>
          <a:ln w="9525" cap="flat" cmpd="sng" algn="ctr">
            <a:solidFill>
              <a:schemeClr val="tx1"/>
            </a:solidFill>
            <a:prstDash val="solid"/>
            <a:round/>
            <a:headEnd type="none" w="med" len="med"/>
            <a:tailEnd type="none" w="med" len="med"/>
          </a:ln>
          <a:effectLst>
            <a:outerShdw dist="35921" dir="2700000" algn="ctr" rotWithShape="0">
              <a:schemeClr val="bg2"/>
            </a:outerShdw>
          </a:effectLst>
        </p:spPr>
        <p:txBody>
          <a:bodyPr vert="horz" wrap="square" lIns="18551" tIns="11132" rIns="18551" bIns="11132" numCol="1" rtlCol="0" anchor="ctr" anchorCtr="0" compatLnSpc="1">
            <a:prstTxWarp prst="textNoShape">
              <a:avLst/>
            </a:prstTxWarp>
          </a:bodyPr>
          <a:lstStyle/>
          <a:p>
            <a:pPr algn="ctr" defTabSz="908709"/>
            <a:r>
              <a:rPr lang="ja-JP" altLang="en-US" sz="1400" dirty="0" smtClean="0">
                <a:solidFill>
                  <a:srgbClr val="000000"/>
                </a:solidFill>
                <a:latin typeface="Arial" pitchFamily="34" charset="0"/>
              </a:rPr>
              <a:t>対象範囲及び選考方法</a:t>
            </a:r>
            <a:endParaRPr lang="ja-JP" altLang="en-US" sz="1400" dirty="0">
              <a:solidFill>
                <a:srgbClr val="000000"/>
              </a:solidFill>
              <a:latin typeface="Arial" pitchFamily="34" charset="0"/>
            </a:endParaRPr>
          </a:p>
        </p:txBody>
      </p:sp>
      <p:pic>
        <p:nvPicPr>
          <p:cNvPr id="24" name="図 23"/>
          <p:cNvPicPr/>
          <p:nvPr/>
        </p:nvPicPr>
        <p:blipFill>
          <a:blip r:embed="rId3">
            <a:extLst>
              <a:ext uri="{28A0092B-C50C-407E-A947-70E740481C1C}">
                <a14:useLocalDpi xmlns:a14="http://schemas.microsoft.com/office/drawing/2010/main" val="0"/>
              </a:ext>
            </a:extLst>
          </a:blip>
          <a:srcRect/>
          <a:stretch>
            <a:fillRect/>
          </a:stretch>
        </p:blipFill>
        <p:spPr bwMode="auto">
          <a:xfrm>
            <a:off x="507839" y="4316378"/>
            <a:ext cx="1895475" cy="1744980"/>
          </a:xfrm>
          <a:prstGeom prst="rect">
            <a:avLst/>
          </a:prstGeom>
          <a:noFill/>
          <a:ln>
            <a:noFill/>
          </a:ln>
          <a:extLst/>
        </p:spPr>
      </p:pic>
      <p:sp>
        <p:nvSpPr>
          <p:cNvPr id="26" name="正方形/長方形 25"/>
          <p:cNvSpPr/>
          <p:nvPr/>
        </p:nvSpPr>
        <p:spPr>
          <a:xfrm>
            <a:off x="362660" y="3575834"/>
            <a:ext cx="5238412" cy="2949509"/>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横巻き 24"/>
          <p:cNvSpPr/>
          <p:nvPr/>
        </p:nvSpPr>
        <p:spPr bwMode="auto">
          <a:xfrm>
            <a:off x="311662" y="3429194"/>
            <a:ext cx="2409090" cy="483196"/>
          </a:xfrm>
          <a:prstGeom prst="horizontalScroll">
            <a:avLst/>
          </a:prstGeom>
          <a:solidFill>
            <a:schemeClr val="accent5">
              <a:lumMod val="20000"/>
              <a:lumOff val="80000"/>
            </a:schemeClr>
          </a:solidFill>
          <a:ln w="9525" cap="flat" cmpd="sng" algn="ctr">
            <a:solidFill>
              <a:schemeClr val="tx1"/>
            </a:solidFill>
            <a:prstDash val="solid"/>
            <a:round/>
            <a:headEnd type="none" w="med" len="med"/>
            <a:tailEnd type="none" w="med" len="med"/>
          </a:ln>
          <a:effectLst>
            <a:outerShdw dist="35921" dir="2700000" algn="ctr" rotWithShape="0">
              <a:schemeClr val="bg2"/>
            </a:outerShdw>
          </a:effectLst>
        </p:spPr>
        <p:txBody>
          <a:bodyPr vert="horz" wrap="square" lIns="17881" tIns="10733" rIns="17881" bIns="10733" numCol="1" rtlCol="0" anchor="ctr" anchorCtr="0" compatLnSpc="1">
            <a:prstTxWarp prst="textNoShape">
              <a:avLst/>
            </a:prstTxWarp>
          </a:bodyPr>
          <a:lstStyle/>
          <a:p>
            <a:pPr algn="ctr" defTabSz="908709"/>
            <a:r>
              <a:rPr lang="ja-JP" altLang="en-US" sz="1400" dirty="0" smtClean="0">
                <a:solidFill>
                  <a:srgbClr val="000000"/>
                </a:solidFill>
                <a:latin typeface="Arial" pitchFamily="34" charset="0"/>
              </a:rPr>
              <a:t>グッドスキルマークについて</a:t>
            </a:r>
            <a:endParaRPr lang="ja-JP" altLang="en-US" sz="1400" dirty="0">
              <a:solidFill>
                <a:srgbClr val="000000"/>
              </a:solidFill>
              <a:latin typeface="Arial" pitchFamily="34" charset="0"/>
            </a:endParaRPr>
          </a:p>
        </p:txBody>
      </p:sp>
      <p:sp>
        <p:nvSpPr>
          <p:cNvPr id="27" name="テキスト ボックス 2"/>
          <p:cNvSpPr txBox="1">
            <a:spLocks noChangeArrowheads="1"/>
          </p:cNvSpPr>
          <p:nvPr/>
        </p:nvSpPr>
        <p:spPr bwMode="auto">
          <a:xfrm>
            <a:off x="2349638" y="3864747"/>
            <a:ext cx="3095776" cy="2489602"/>
          </a:xfrm>
          <a:prstGeom prst="rect">
            <a:avLst/>
          </a:prstGeom>
          <a:noFill/>
          <a:ln w="9525">
            <a:noFill/>
            <a:miter lim="800000"/>
            <a:headEnd/>
            <a:tailEnd/>
          </a:ln>
        </p:spPr>
        <p:txBody>
          <a:bodyPr rot="0" vert="horz" wrap="square" lIns="91440" tIns="45720" rIns="91440" bIns="45720" anchor="t" anchorCtr="0">
            <a:noAutofit/>
          </a:bodyPr>
          <a:lstStyle/>
          <a:p>
            <a:pPr marL="133350" indent="-133350" algn="just">
              <a:lnSpc>
                <a:spcPts val="1500"/>
              </a:lnSpc>
              <a:spcAft>
                <a:spcPts val="0"/>
              </a:spcAft>
            </a:pPr>
            <a:r>
              <a:rPr lang="ja-JP" altLang="en-US" sz="1400" kern="100" dirty="0" smtClean="0">
                <a:effectLst/>
                <a:latin typeface="Century" panose="02040604050505020304" pitchFamily="18" charset="0"/>
                <a:cs typeface="Times New Roman" panose="02020603050405020304" pitchFamily="18" charset="0"/>
              </a:rPr>
              <a:t>　　　　　　</a:t>
            </a:r>
            <a:r>
              <a:rPr lang="ja-JP" altLang="en-US" sz="1400" b="1" kern="100" dirty="0" smtClean="0">
                <a:effectLst/>
                <a:latin typeface="Century" panose="02040604050505020304" pitchFamily="18" charset="0"/>
                <a:cs typeface="Times New Roman" panose="02020603050405020304" pitchFamily="18" charset="0"/>
              </a:rPr>
              <a:t>　</a:t>
            </a:r>
            <a:r>
              <a:rPr lang="ja-JP" sz="1400" b="1" kern="100" dirty="0" smtClean="0">
                <a:effectLst/>
                <a:latin typeface="Century" panose="02040604050505020304" pitchFamily="18" charset="0"/>
                <a:cs typeface="Times New Roman" panose="02020603050405020304" pitchFamily="18" charset="0"/>
              </a:rPr>
              <a:t>【</a:t>
            </a:r>
            <a:r>
              <a:rPr lang="ja-JP" sz="1400" b="1" kern="100" dirty="0">
                <a:effectLst/>
                <a:latin typeface="Century" panose="02040604050505020304" pitchFamily="18" charset="0"/>
                <a:cs typeface="Times New Roman" panose="02020603050405020304" pitchFamily="18" charset="0"/>
              </a:rPr>
              <a:t>デザインの趣旨</a:t>
            </a:r>
            <a:r>
              <a:rPr lang="ja-JP" sz="1400" b="1" kern="100" dirty="0" smtClean="0">
                <a:effectLst/>
                <a:latin typeface="Century" panose="02040604050505020304" pitchFamily="18" charset="0"/>
                <a:cs typeface="Times New Roman" panose="02020603050405020304" pitchFamily="18" charset="0"/>
              </a:rPr>
              <a:t>】</a:t>
            </a:r>
            <a:endParaRPr lang="en-US" altLang="ja-JP" sz="1400" b="1" kern="100" dirty="0" smtClean="0">
              <a:effectLst/>
              <a:latin typeface="Century" panose="02040604050505020304" pitchFamily="18" charset="0"/>
              <a:cs typeface="Times New Roman" panose="02020603050405020304" pitchFamily="18" charset="0"/>
            </a:endParaRPr>
          </a:p>
          <a:p>
            <a:pPr marL="133350" indent="-133350" algn="just">
              <a:lnSpc>
                <a:spcPts val="1500"/>
              </a:lnSpc>
              <a:spcAft>
                <a:spcPts val="0"/>
              </a:spcAft>
            </a:pPr>
            <a:endParaRPr lang="en-US" altLang="ja-JP" sz="1400" kern="100" dirty="0">
              <a:latin typeface="Century" panose="02040604050505020304" pitchFamily="18" charset="0"/>
              <a:cs typeface="Times New Roman" panose="02020603050405020304" pitchFamily="18" charset="0"/>
            </a:endParaRPr>
          </a:p>
          <a:p>
            <a:pPr marL="133350" indent="-133350" algn="just">
              <a:lnSpc>
                <a:spcPts val="1500"/>
              </a:lnSpc>
              <a:spcBef>
                <a:spcPts val="120"/>
              </a:spcBef>
              <a:spcAft>
                <a:spcPts val="0"/>
              </a:spcAft>
            </a:pPr>
            <a:r>
              <a:rPr lang="ja-JP" sz="1400" kern="100" dirty="0" smtClean="0">
                <a:effectLst/>
                <a:latin typeface="Century" panose="02040604050505020304" pitchFamily="18" charset="0"/>
                <a:cs typeface="Times New Roman" panose="02020603050405020304" pitchFamily="18" charset="0"/>
              </a:rPr>
              <a:t>○</a:t>
            </a:r>
            <a:r>
              <a:rPr lang="ja-JP" sz="1400" kern="100" dirty="0">
                <a:effectLst/>
                <a:latin typeface="Century" panose="02040604050505020304" pitchFamily="18" charset="0"/>
                <a:cs typeface="Times New Roman" panose="02020603050405020304" pitchFamily="18" charset="0"/>
              </a:rPr>
              <a:t>　一流を意味する、「</a:t>
            </a:r>
            <a:r>
              <a:rPr lang="en-US" sz="1400" kern="100" dirty="0">
                <a:effectLst/>
                <a:latin typeface="Elephant"/>
                <a:cs typeface="Times New Roman" panose="02020603050405020304" pitchFamily="18" charset="0"/>
              </a:rPr>
              <a:t>I</a:t>
            </a:r>
            <a:r>
              <a:rPr lang="ja-JP" sz="1400" kern="100" dirty="0">
                <a:effectLst/>
                <a:latin typeface="Century" panose="02040604050505020304" pitchFamily="18" charset="0"/>
                <a:cs typeface="Times New Roman" panose="02020603050405020304" pitchFamily="18" charset="0"/>
              </a:rPr>
              <a:t>（</a:t>
            </a:r>
            <a:r>
              <a:rPr lang="ja-JP" sz="1400" kern="100" dirty="0" smtClean="0">
                <a:effectLst/>
                <a:latin typeface="Century" panose="02040604050505020304" pitchFamily="18" charset="0"/>
                <a:cs typeface="Times New Roman" panose="02020603050405020304" pitchFamily="18" charset="0"/>
              </a:rPr>
              <a:t>ファースト</a:t>
            </a:r>
            <a:r>
              <a:rPr lang="ja-JP" sz="1400" kern="100" dirty="0">
                <a:effectLst/>
                <a:latin typeface="Century" panose="02040604050505020304" pitchFamily="18" charset="0"/>
                <a:cs typeface="Times New Roman" panose="02020603050405020304" pitchFamily="18" charset="0"/>
              </a:rPr>
              <a:t>）」</a:t>
            </a:r>
            <a:r>
              <a:rPr lang="ja-JP" sz="1400" kern="100" dirty="0" smtClean="0">
                <a:effectLst/>
                <a:latin typeface="Century" panose="02040604050505020304" pitchFamily="18" charset="0"/>
                <a:cs typeface="Times New Roman" panose="02020603050405020304" pitchFamily="18" charset="0"/>
              </a:rPr>
              <a:t>の</a:t>
            </a:r>
            <a:r>
              <a:rPr lang="ja-JP" altLang="en-US" sz="1400" kern="100" dirty="0" smtClean="0">
                <a:effectLst/>
                <a:latin typeface="Century" panose="02040604050505020304" pitchFamily="18" charset="0"/>
                <a:cs typeface="Times New Roman" panose="02020603050405020304" pitchFamily="18" charset="0"/>
              </a:rPr>
              <a:t>　</a:t>
            </a:r>
            <a:endParaRPr lang="en-US" altLang="ja-JP" sz="1400" kern="100" dirty="0" smtClean="0">
              <a:effectLst/>
              <a:latin typeface="Century" panose="02040604050505020304" pitchFamily="18" charset="0"/>
              <a:cs typeface="Times New Roman" panose="02020603050405020304" pitchFamily="18" charset="0"/>
            </a:endParaRPr>
          </a:p>
          <a:p>
            <a:pPr marL="133350" indent="-133350" algn="just">
              <a:lnSpc>
                <a:spcPts val="1500"/>
              </a:lnSpc>
              <a:spcBef>
                <a:spcPts val="120"/>
              </a:spcBef>
              <a:spcAft>
                <a:spcPts val="0"/>
              </a:spcAft>
            </a:pPr>
            <a:r>
              <a:rPr lang="ja-JP" altLang="en-US" sz="1400" kern="100" dirty="0">
                <a:latin typeface="Century" panose="02040604050505020304" pitchFamily="18" charset="0"/>
                <a:cs typeface="Times New Roman" panose="02020603050405020304" pitchFamily="18" charset="0"/>
              </a:rPr>
              <a:t>　</a:t>
            </a:r>
            <a:r>
              <a:rPr lang="ja-JP" altLang="en-US" sz="1400" kern="100" dirty="0" smtClean="0">
                <a:latin typeface="Century" panose="02040604050505020304" pitchFamily="18" charset="0"/>
                <a:cs typeface="Times New Roman" panose="02020603050405020304" pitchFamily="18" charset="0"/>
              </a:rPr>
              <a:t>　</a:t>
            </a:r>
            <a:r>
              <a:rPr lang="ja-JP" sz="1400" kern="100" dirty="0" smtClean="0">
                <a:effectLst/>
                <a:latin typeface="Century" panose="02040604050505020304" pitchFamily="18" charset="0"/>
                <a:cs typeface="Times New Roman" panose="02020603050405020304" pitchFamily="18" charset="0"/>
              </a:rPr>
              <a:t>組み合わせ。</a:t>
            </a:r>
            <a:endParaRPr lang="ja-JP" sz="1400" kern="100" dirty="0">
              <a:effectLst/>
              <a:latin typeface="Century" panose="02040604050505020304" pitchFamily="18" charset="0"/>
              <a:cs typeface="Times New Roman" panose="02020603050405020304" pitchFamily="18" charset="0"/>
            </a:endParaRPr>
          </a:p>
          <a:p>
            <a:pPr marL="266700" indent="-266700" algn="just">
              <a:lnSpc>
                <a:spcPts val="1500"/>
              </a:lnSpc>
              <a:spcBef>
                <a:spcPts val="360"/>
              </a:spcBef>
              <a:spcAft>
                <a:spcPts val="0"/>
              </a:spcAft>
            </a:pPr>
            <a:r>
              <a:rPr lang="ja-JP" sz="1400" kern="100" dirty="0" smtClean="0">
                <a:effectLst/>
                <a:latin typeface="Century" panose="02040604050505020304" pitchFamily="18" charset="0"/>
                <a:cs typeface="Times New Roman" panose="02020603050405020304" pitchFamily="18" charset="0"/>
              </a:rPr>
              <a:t>○</a:t>
            </a:r>
            <a:r>
              <a:rPr lang="ja-JP" altLang="en-US" sz="1400" kern="100" dirty="0" smtClean="0">
                <a:effectLst/>
                <a:latin typeface="Century" panose="02040604050505020304" pitchFamily="18" charset="0"/>
                <a:cs typeface="Times New Roman" panose="02020603050405020304" pitchFamily="18" charset="0"/>
              </a:rPr>
              <a:t>　</a:t>
            </a:r>
            <a:r>
              <a:rPr lang="ja-JP" sz="1400" kern="100" dirty="0" smtClean="0">
                <a:effectLst/>
                <a:latin typeface="Century" panose="02040604050505020304" pitchFamily="18" charset="0"/>
                <a:cs typeface="Times New Roman" panose="02020603050405020304" pitchFamily="18" charset="0"/>
              </a:rPr>
              <a:t>優れた</a:t>
            </a:r>
            <a:r>
              <a:rPr lang="ja-JP" sz="1400" kern="100" dirty="0">
                <a:effectLst/>
                <a:latin typeface="Century" panose="02040604050505020304" pitchFamily="18" charset="0"/>
                <a:cs typeface="Times New Roman" panose="02020603050405020304" pitchFamily="18" charset="0"/>
              </a:rPr>
              <a:t>技能は努力と鍛錬に</a:t>
            </a:r>
            <a:r>
              <a:rPr lang="ja-JP" sz="1400" kern="100" dirty="0" smtClean="0">
                <a:effectLst/>
                <a:latin typeface="Century" panose="02040604050505020304" pitchFamily="18" charset="0"/>
                <a:cs typeface="Times New Roman" panose="02020603050405020304" pitchFamily="18" charset="0"/>
              </a:rPr>
              <a:t>よっ</a:t>
            </a:r>
            <a:r>
              <a:rPr lang="ja-JP" altLang="en-US" sz="1400" kern="100" dirty="0" smtClean="0">
                <a:latin typeface="Century" panose="02040604050505020304" pitchFamily="18" charset="0"/>
                <a:cs typeface="Times New Roman" panose="02020603050405020304" pitchFamily="18" charset="0"/>
              </a:rPr>
              <a:t>て</a:t>
            </a:r>
            <a:endParaRPr lang="en-US" altLang="ja-JP" sz="1400" kern="100" dirty="0" smtClean="0">
              <a:latin typeface="Century" panose="02040604050505020304" pitchFamily="18" charset="0"/>
              <a:cs typeface="Times New Roman" panose="02020603050405020304" pitchFamily="18" charset="0"/>
            </a:endParaRPr>
          </a:p>
          <a:p>
            <a:pPr marL="266700" indent="-266700" algn="just">
              <a:lnSpc>
                <a:spcPts val="1500"/>
              </a:lnSpc>
              <a:spcBef>
                <a:spcPts val="360"/>
              </a:spcBef>
              <a:spcAft>
                <a:spcPts val="0"/>
              </a:spcAft>
            </a:pPr>
            <a:r>
              <a:rPr lang="ja-JP" altLang="en-US" sz="1400" kern="100" dirty="0">
                <a:effectLst/>
                <a:latin typeface="Century" panose="02040604050505020304" pitchFamily="18" charset="0"/>
                <a:cs typeface="Times New Roman" panose="02020603050405020304" pitchFamily="18" charset="0"/>
              </a:rPr>
              <a:t>　</a:t>
            </a:r>
            <a:r>
              <a:rPr lang="ja-JP" altLang="en-US" sz="1400" kern="100" dirty="0" smtClean="0">
                <a:effectLst/>
                <a:latin typeface="Century" panose="02040604050505020304" pitchFamily="18" charset="0"/>
                <a:cs typeface="Times New Roman" panose="02020603050405020304" pitchFamily="18" charset="0"/>
              </a:rPr>
              <a:t>　</a:t>
            </a:r>
            <a:r>
              <a:rPr lang="ja-JP" sz="1400" kern="100" dirty="0" smtClean="0">
                <a:effectLst/>
                <a:latin typeface="Century" panose="02040604050505020304" pitchFamily="18" charset="0"/>
                <a:cs typeface="Times New Roman" panose="02020603050405020304" pitchFamily="18" charset="0"/>
              </a:rPr>
              <a:t>培われた</a:t>
            </a:r>
            <a:r>
              <a:rPr lang="ja-JP" sz="1400" kern="100" dirty="0">
                <a:effectLst/>
                <a:latin typeface="Century" panose="02040604050505020304" pitchFamily="18" charset="0"/>
                <a:cs typeface="Times New Roman" panose="02020603050405020304" pitchFamily="18" charset="0"/>
              </a:rPr>
              <a:t>「一流」のコツが集積、</a:t>
            </a:r>
            <a:r>
              <a:rPr lang="ja-JP" sz="1400" kern="100" dirty="0" smtClean="0">
                <a:effectLst/>
                <a:latin typeface="Century" panose="02040604050505020304" pitchFamily="18" charset="0"/>
                <a:cs typeface="Times New Roman" panose="02020603050405020304" pitchFamily="18" charset="0"/>
              </a:rPr>
              <a:t>形</a:t>
            </a:r>
            <a:endParaRPr lang="en-US" altLang="ja-JP" sz="1400" kern="100" dirty="0" smtClean="0">
              <a:effectLst/>
              <a:latin typeface="Century" panose="02040604050505020304" pitchFamily="18" charset="0"/>
              <a:cs typeface="Times New Roman" panose="02020603050405020304" pitchFamily="18" charset="0"/>
            </a:endParaRPr>
          </a:p>
          <a:p>
            <a:pPr marL="266700" indent="-266700" algn="just">
              <a:lnSpc>
                <a:spcPts val="1500"/>
              </a:lnSpc>
              <a:spcBef>
                <a:spcPts val="360"/>
              </a:spcBef>
              <a:spcAft>
                <a:spcPts val="0"/>
              </a:spcAft>
            </a:pPr>
            <a:r>
              <a:rPr lang="ja-JP" altLang="en-US" sz="1400" kern="100" dirty="0">
                <a:latin typeface="Century" panose="02040604050505020304" pitchFamily="18" charset="0"/>
                <a:cs typeface="Times New Roman" panose="02020603050405020304" pitchFamily="18" charset="0"/>
              </a:rPr>
              <a:t>　</a:t>
            </a:r>
            <a:r>
              <a:rPr lang="ja-JP" altLang="en-US" sz="1400" kern="100" dirty="0" smtClean="0">
                <a:latin typeface="Century" panose="02040604050505020304" pitchFamily="18" charset="0"/>
                <a:cs typeface="Times New Roman" panose="02020603050405020304" pitchFamily="18" charset="0"/>
              </a:rPr>
              <a:t>　</a:t>
            </a:r>
            <a:r>
              <a:rPr lang="ja-JP" sz="1400" kern="100" dirty="0" smtClean="0">
                <a:effectLst/>
                <a:latin typeface="Century" panose="02040604050505020304" pitchFamily="18" charset="0"/>
                <a:cs typeface="Times New Roman" panose="02020603050405020304" pitchFamily="18" charset="0"/>
              </a:rPr>
              <a:t>成されて</a:t>
            </a:r>
            <a:r>
              <a:rPr lang="ja-JP" sz="1400" kern="100" dirty="0">
                <a:effectLst/>
                <a:latin typeface="Century" panose="02040604050505020304" pitchFamily="18" charset="0"/>
                <a:cs typeface="Times New Roman" panose="02020603050405020304" pitchFamily="18" charset="0"/>
              </a:rPr>
              <a:t>いることを</a:t>
            </a:r>
            <a:r>
              <a:rPr lang="ja-JP" sz="1400" kern="100" dirty="0" smtClean="0">
                <a:effectLst/>
                <a:latin typeface="Century" panose="02040604050505020304" pitchFamily="18" charset="0"/>
                <a:cs typeface="Times New Roman" panose="02020603050405020304" pitchFamily="18" charset="0"/>
              </a:rPr>
              <a:t>表現。</a:t>
            </a:r>
            <a:endParaRPr lang="ja-JP" sz="1400" kern="100" dirty="0">
              <a:effectLst/>
              <a:latin typeface="Century" panose="02040604050505020304" pitchFamily="18" charset="0"/>
              <a:cs typeface="Times New Roman" panose="02020603050405020304" pitchFamily="18" charset="0"/>
            </a:endParaRPr>
          </a:p>
          <a:p>
            <a:pPr marL="133350" indent="-133350" algn="just">
              <a:lnSpc>
                <a:spcPts val="1500"/>
              </a:lnSpc>
              <a:spcBef>
                <a:spcPts val="360"/>
              </a:spcBef>
              <a:spcAft>
                <a:spcPts val="0"/>
              </a:spcAft>
            </a:pPr>
            <a:r>
              <a:rPr lang="ja-JP" sz="1400" kern="100" dirty="0">
                <a:effectLst/>
                <a:latin typeface="Century" panose="02040604050505020304" pitchFamily="18" charset="0"/>
                <a:cs typeface="Times New Roman" panose="02020603050405020304" pitchFamily="18" charset="0"/>
              </a:rPr>
              <a:t>○　「ギ能」の価値を「支え」</a:t>
            </a:r>
            <a:r>
              <a:rPr lang="ja-JP" sz="1400" kern="100" dirty="0" smtClean="0">
                <a:effectLst/>
                <a:latin typeface="Century" panose="02040604050505020304" pitchFamily="18" charset="0"/>
                <a:cs typeface="Times New Roman" panose="02020603050405020304" pitchFamily="18" charset="0"/>
              </a:rPr>
              <a:t>、「</a:t>
            </a:r>
            <a:r>
              <a:rPr lang="ja-JP" sz="1400" kern="100" dirty="0">
                <a:effectLst/>
                <a:latin typeface="Century" panose="02040604050505020304" pitchFamily="18" charset="0"/>
                <a:cs typeface="Times New Roman" panose="02020603050405020304" pitchFamily="18" charset="0"/>
              </a:rPr>
              <a:t>支持し」</a:t>
            </a:r>
            <a:r>
              <a:rPr lang="ja-JP" sz="1400" kern="100" dirty="0" smtClean="0">
                <a:effectLst/>
                <a:latin typeface="Century" panose="02040604050505020304" pitchFamily="18" charset="0"/>
                <a:cs typeface="Times New Roman" panose="02020603050405020304" pitchFamily="18" charset="0"/>
              </a:rPr>
              <a:t>、</a:t>
            </a:r>
            <a:endParaRPr lang="en-US" altLang="ja-JP" sz="1400" kern="100" dirty="0" smtClean="0">
              <a:effectLst/>
              <a:latin typeface="Century" panose="02040604050505020304" pitchFamily="18" charset="0"/>
              <a:cs typeface="Times New Roman" panose="02020603050405020304" pitchFamily="18" charset="0"/>
            </a:endParaRPr>
          </a:p>
          <a:p>
            <a:pPr marL="133350" indent="-133350" algn="just">
              <a:lnSpc>
                <a:spcPts val="1500"/>
              </a:lnSpc>
              <a:spcBef>
                <a:spcPts val="360"/>
              </a:spcBef>
              <a:spcAft>
                <a:spcPts val="0"/>
              </a:spcAft>
            </a:pPr>
            <a:r>
              <a:rPr lang="ja-JP" altLang="en-US" sz="1400" kern="100" dirty="0">
                <a:latin typeface="Century" panose="02040604050505020304" pitchFamily="18" charset="0"/>
                <a:cs typeface="Times New Roman" panose="02020603050405020304" pitchFamily="18" charset="0"/>
              </a:rPr>
              <a:t>　</a:t>
            </a:r>
            <a:r>
              <a:rPr lang="ja-JP" altLang="en-US" sz="1400" kern="100" dirty="0" smtClean="0">
                <a:latin typeface="Century" panose="02040604050505020304" pitchFamily="18" charset="0"/>
                <a:cs typeface="Times New Roman" panose="02020603050405020304" pitchFamily="18" charset="0"/>
              </a:rPr>
              <a:t>　</a:t>
            </a:r>
            <a:r>
              <a:rPr lang="ja-JP" sz="1400" kern="100" dirty="0" smtClean="0">
                <a:effectLst/>
                <a:latin typeface="Century" panose="02040604050505020304" pitchFamily="18" charset="0"/>
                <a:cs typeface="Times New Roman" panose="02020603050405020304" pitchFamily="18" charset="0"/>
              </a:rPr>
              <a:t>「</a:t>
            </a:r>
            <a:r>
              <a:rPr lang="ja-JP" sz="1400" kern="100" dirty="0">
                <a:effectLst/>
                <a:latin typeface="Century" panose="02040604050505020304" pitchFamily="18" charset="0"/>
                <a:cs typeface="Times New Roman" panose="02020603050405020304" pitchFamily="18" charset="0"/>
              </a:rPr>
              <a:t>支援する」</a:t>
            </a:r>
            <a:r>
              <a:rPr lang="ja-JP" sz="1400" kern="100" dirty="0" smtClean="0">
                <a:effectLst/>
                <a:latin typeface="Century" panose="02040604050505020304" pitchFamily="18" charset="0"/>
                <a:cs typeface="Times New Roman" panose="02020603050405020304" pitchFamily="18" charset="0"/>
              </a:rPr>
              <a:t>マー</a:t>
            </a:r>
            <a:r>
              <a:rPr lang="ja-JP" altLang="en-US" sz="1400" kern="100" dirty="0" smtClean="0">
                <a:effectLst/>
                <a:latin typeface="Century" panose="02040604050505020304" pitchFamily="18" charset="0"/>
                <a:cs typeface="Times New Roman" panose="02020603050405020304" pitchFamily="18" charset="0"/>
              </a:rPr>
              <a:t>　</a:t>
            </a:r>
            <a:r>
              <a:rPr lang="ja-JP" sz="1400" kern="100" dirty="0" smtClean="0">
                <a:effectLst/>
                <a:latin typeface="Century" panose="02040604050505020304" pitchFamily="18" charset="0"/>
                <a:cs typeface="Times New Roman" panose="02020603050405020304" pitchFamily="18" charset="0"/>
              </a:rPr>
              <a:t>クで</a:t>
            </a:r>
            <a:r>
              <a:rPr lang="ja-JP" sz="1400" kern="100" dirty="0">
                <a:effectLst/>
                <a:latin typeface="Century" panose="02040604050505020304" pitchFamily="18" charset="0"/>
                <a:cs typeface="Times New Roman" panose="02020603050405020304" pitchFamily="18" charset="0"/>
              </a:rPr>
              <a:t>あること</a:t>
            </a:r>
            <a:r>
              <a:rPr lang="ja-JP" sz="1400" kern="100" dirty="0" smtClean="0">
                <a:effectLst/>
                <a:latin typeface="Century" panose="02040604050505020304" pitchFamily="18" charset="0"/>
                <a:cs typeface="Times New Roman" panose="02020603050405020304" pitchFamily="18" charset="0"/>
              </a:rPr>
              <a:t>も</a:t>
            </a:r>
            <a:endParaRPr lang="en-US" altLang="ja-JP" sz="1400" kern="100" dirty="0" smtClean="0">
              <a:effectLst/>
              <a:latin typeface="Century" panose="02040604050505020304" pitchFamily="18" charset="0"/>
              <a:cs typeface="Times New Roman" panose="02020603050405020304" pitchFamily="18" charset="0"/>
            </a:endParaRPr>
          </a:p>
          <a:p>
            <a:pPr marL="133350" indent="-133350" algn="just">
              <a:lnSpc>
                <a:spcPts val="1500"/>
              </a:lnSpc>
              <a:spcBef>
                <a:spcPts val="360"/>
              </a:spcBef>
              <a:spcAft>
                <a:spcPts val="0"/>
              </a:spcAft>
            </a:pPr>
            <a:r>
              <a:rPr lang="ja-JP" altLang="en-US" sz="1400" kern="100" dirty="0">
                <a:latin typeface="Century" panose="02040604050505020304" pitchFamily="18" charset="0"/>
                <a:cs typeface="Times New Roman" panose="02020603050405020304" pitchFamily="18" charset="0"/>
              </a:rPr>
              <a:t>　</a:t>
            </a:r>
            <a:r>
              <a:rPr lang="ja-JP" altLang="en-US" sz="1400" kern="100" dirty="0" smtClean="0">
                <a:latin typeface="Century" panose="02040604050505020304" pitchFamily="18" charset="0"/>
                <a:cs typeface="Times New Roman" panose="02020603050405020304" pitchFamily="18" charset="0"/>
              </a:rPr>
              <a:t>　</a:t>
            </a:r>
            <a:r>
              <a:rPr lang="ja-JP" sz="1400" kern="100" dirty="0" smtClean="0">
                <a:effectLst/>
                <a:latin typeface="Century" panose="02040604050505020304" pitchFamily="18" charset="0"/>
                <a:cs typeface="Times New Roman" panose="02020603050405020304" pitchFamily="18" charset="0"/>
              </a:rPr>
              <a:t>示唆。</a:t>
            </a:r>
            <a:endParaRPr lang="ja-JP" sz="1400" kern="100" dirty="0">
              <a:effectLst/>
              <a:latin typeface="Century" panose="02040604050505020304" pitchFamily="18" charset="0"/>
              <a:cs typeface="Times New Roman" panose="02020603050405020304" pitchFamily="18" charset="0"/>
            </a:endParaRPr>
          </a:p>
        </p:txBody>
      </p:sp>
      <p:sp>
        <p:nvSpPr>
          <p:cNvPr id="29" name="正方形/長方形 28"/>
          <p:cNvSpPr/>
          <p:nvPr/>
        </p:nvSpPr>
        <p:spPr>
          <a:xfrm>
            <a:off x="5722726" y="3570381"/>
            <a:ext cx="3837332" cy="2954961"/>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横巻き 27"/>
          <p:cNvSpPr/>
          <p:nvPr/>
        </p:nvSpPr>
        <p:spPr bwMode="auto">
          <a:xfrm>
            <a:off x="5678544" y="3402945"/>
            <a:ext cx="1365491" cy="471044"/>
          </a:xfrm>
          <a:prstGeom prst="horizontalScroll">
            <a:avLst/>
          </a:prstGeom>
          <a:solidFill>
            <a:schemeClr val="accent5">
              <a:lumMod val="20000"/>
              <a:lumOff val="80000"/>
            </a:schemeClr>
          </a:solidFill>
          <a:ln w="9525" cap="flat" cmpd="sng" algn="ctr">
            <a:solidFill>
              <a:schemeClr val="tx1"/>
            </a:solidFill>
            <a:prstDash val="solid"/>
            <a:round/>
            <a:headEnd type="none" w="med" len="med"/>
            <a:tailEnd type="none" w="med" len="med"/>
          </a:ln>
          <a:effectLst>
            <a:outerShdw dist="35921" dir="2700000" algn="ctr" rotWithShape="0">
              <a:schemeClr val="bg2"/>
            </a:outerShdw>
          </a:effectLst>
        </p:spPr>
        <p:txBody>
          <a:bodyPr vert="horz" wrap="square" lIns="17881" tIns="10733" rIns="17881" bIns="10733" numCol="1" rtlCol="0" anchor="ctr" anchorCtr="0" compatLnSpc="1">
            <a:prstTxWarp prst="textNoShape">
              <a:avLst/>
            </a:prstTxWarp>
          </a:bodyPr>
          <a:lstStyle/>
          <a:p>
            <a:pPr algn="ctr" defTabSz="908709"/>
            <a:r>
              <a:rPr lang="ja-JP" altLang="en-US" sz="1400" dirty="0" smtClean="0">
                <a:solidFill>
                  <a:srgbClr val="000000"/>
                </a:solidFill>
                <a:latin typeface="Arial" pitchFamily="34" charset="0"/>
              </a:rPr>
              <a:t>認定製品</a:t>
            </a:r>
            <a:r>
              <a:rPr lang="ja-JP" altLang="en-US" sz="1400" dirty="0">
                <a:solidFill>
                  <a:srgbClr val="000000"/>
                </a:solidFill>
                <a:latin typeface="Arial" pitchFamily="34" charset="0"/>
              </a:rPr>
              <a:t>等</a:t>
            </a:r>
          </a:p>
        </p:txBody>
      </p:sp>
      <p:sp>
        <p:nvSpPr>
          <p:cNvPr id="30" name="テキスト ボックス 29"/>
          <p:cNvSpPr txBox="1"/>
          <p:nvPr/>
        </p:nvSpPr>
        <p:spPr>
          <a:xfrm>
            <a:off x="5867192" y="3841426"/>
            <a:ext cx="4419104" cy="307777"/>
          </a:xfrm>
          <a:prstGeom prst="rect">
            <a:avLst/>
          </a:prstGeom>
          <a:noFill/>
        </p:spPr>
        <p:txBody>
          <a:bodyPr wrap="square" rtlCol="0">
            <a:spAutoFit/>
          </a:bodyPr>
          <a:lstStyle/>
          <a:p>
            <a:r>
              <a:rPr lang="en-US" altLang="ja-JP" sz="1400" b="1" dirty="0" smtClean="0"/>
              <a:t>『</a:t>
            </a:r>
            <a:r>
              <a:rPr lang="ja-JP" altLang="en-US" sz="1400" b="1" dirty="0" smtClean="0"/>
              <a:t>印鑑</a:t>
            </a:r>
            <a:r>
              <a:rPr lang="en-US" altLang="ja-JP" sz="1400" b="1" dirty="0" smtClean="0"/>
              <a:t>』</a:t>
            </a:r>
            <a:r>
              <a:rPr lang="ja-JP" altLang="en-US" sz="1400" b="1" dirty="0" smtClean="0"/>
              <a:t>（塩屋印房（石川県））</a:t>
            </a:r>
            <a:endParaRPr kumimoji="1" lang="ja-JP" altLang="en-US" sz="1400" b="1" dirty="0"/>
          </a:p>
        </p:txBody>
      </p:sp>
      <p:pic>
        <p:nvPicPr>
          <p:cNvPr id="31" name="図 30"/>
          <p:cNvPicPr>
            <a:picLocks noChangeAspect="1"/>
          </p:cNvPicPr>
          <p:nvPr/>
        </p:nvPicPr>
        <p:blipFill>
          <a:blip r:embed="rId4"/>
          <a:stretch>
            <a:fillRect/>
          </a:stretch>
        </p:blipFill>
        <p:spPr>
          <a:xfrm>
            <a:off x="6566282" y="4941434"/>
            <a:ext cx="2150220" cy="1390836"/>
          </a:xfrm>
          <a:prstGeom prst="rect">
            <a:avLst/>
          </a:prstGeom>
        </p:spPr>
      </p:pic>
      <p:sp>
        <p:nvSpPr>
          <p:cNvPr id="32" name="テキスト ボックス 31"/>
          <p:cNvSpPr txBox="1"/>
          <p:nvPr/>
        </p:nvSpPr>
        <p:spPr>
          <a:xfrm>
            <a:off x="5867192" y="4127667"/>
            <a:ext cx="3550304" cy="646331"/>
          </a:xfrm>
          <a:prstGeom prst="rect">
            <a:avLst/>
          </a:prstGeom>
          <a:noFill/>
        </p:spPr>
        <p:txBody>
          <a:bodyPr wrap="square" rtlCol="0">
            <a:spAutoFit/>
          </a:bodyPr>
          <a:lstStyle/>
          <a:p>
            <a:r>
              <a:rPr lang="ja-JP" altLang="en-US" sz="1200" dirty="0" smtClean="0"/>
              <a:t>　</a:t>
            </a:r>
            <a:r>
              <a:rPr lang="ja-JP" altLang="en-US" sz="1200" dirty="0"/>
              <a:t>印章彫刻（木口彫刻作業）の一級技能士の技能を用いて印鑑を製作。その印材や印鑑ケースにグッドスキルマークを</a:t>
            </a:r>
            <a:r>
              <a:rPr lang="ja-JP" altLang="en-US" sz="1200" dirty="0" smtClean="0"/>
              <a:t>表示。</a:t>
            </a:r>
            <a:endParaRPr kumimoji="1" lang="ja-JP" altLang="en-US" sz="1200" dirty="0"/>
          </a:p>
        </p:txBody>
      </p:sp>
      <p:sp>
        <p:nvSpPr>
          <p:cNvPr id="3" name="テキスト ボックス 2"/>
          <p:cNvSpPr txBox="1"/>
          <p:nvPr/>
        </p:nvSpPr>
        <p:spPr>
          <a:xfrm>
            <a:off x="8543280" y="165891"/>
            <a:ext cx="1008112" cy="369332"/>
          </a:xfrm>
          <a:prstGeom prst="rect">
            <a:avLst/>
          </a:prstGeom>
          <a:noFill/>
          <a:ln>
            <a:solidFill>
              <a:schemeClr val="tx1"/>
            </a:solidFill>
          </a:ln>
        </p:spPr>
        <p:txBody>
          <a:bodyPr wrap="square" rtlCol="0">
            <a:spAutoFit/>
          </a:bodyPr>
          <a:lstStyle/>
          <a:p>
            <a:pPr algn="ctr"/>
            <a:r>
              <a:rPr lang="ja-JP" altLang="en-US" dirty="0" smtClean="0"/>
              <a:t>参考１</a:t>
            </a:r>
            <a:endParaRPr kumimoji="1" lang="ja-JP" altLang="en-US" dirty="0"/>
          </a:p>
        </p:txBody>
      </p:sp>
    </p:spTree>
    <p:extLst>
      <p:ext uri="{BB962C8B-B14F-4D97-AF65-F5344CB8AC3E}">
        <p14:creationId xmlns:p14="http://schemas.microsoft.com/office/powerpoint/2010/main" val="17979960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3964</TotalTime>
  <Words>360</Words>
  <Application>Microsoft Office PowerPoint</Application>
  <PresentationFormat>A4 210 x 297 mm</PresentationFormat>
  <Paragraphs>29</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ＤＦ特太ゴシック体</vt:lpstr>
      <vt:lpstr>Elephant</vt:lpstr>
      <vt:lpstr>ＭＳ Ｐゴシック</vt:lpstr>
      <vt:lpstr>Arial</vt:lpstr>
      <vt:lpstr>Calibri</vt:lpstr>
      <vt:lpstr>Century</vt:lpstr>
      <vt:lpstr>Times New Roman</vt:lpstr>
      <vt:lpstr>Office ​​テーマ</vt:lpstr>
      <vt:lpstr>PowerPoint プレゼンテーション</vt:lpstr>
    </vt:vector>
  </TitlesOfParts>
  <Company>厚生労働省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厚生労働省ネットワークシステム</dc:creator>
  <cp:lastModifiedBy>稲田 啓介(inada-keisuke)</cp:lastModifiedBy>
  <cp:revision>260</cp:revision>
  <cp:lastPrinted>2019-06-27T10:05:37Z</cp:lastPrinted>
  <dcterms:created xsi:type="dcterms:W3CDTF">2014-10-07T10:01:43Z</dcterms:created>
  <dcterms:modified xsi:type="dcterms:W3CDTF">2020-07-10T10:35:31Z</dcterms:modified>
</cp:coreProperties>
</file>