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1" r:id="rId1"/>
  </p:sldMasterIdLst>
  <p:sldIdLst>
    <p:sldId id="256" r:id="rId2"/>
    <p:sldId id="257" r:id="rId3"/>
    <p:sldId id="259" r:id="rId4"/>
    <p:sldId id="272" r:id="rId5"/>
    <p:sldId id="269" r:id="rId6"/>
    <p:sldId id="261" r:id="rId7"/>
    <p:sldId id="273" r:id="rId8"/>
    <p:sldId id="270" r:id="rId9"/>
    <p:sldId id="262"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82" d="100"/>
          <a:sy n="82" d="100"/>
        </p:scale>
        <p:origin x="84"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5784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88170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0257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55931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0709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61964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5469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34318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0909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0124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1941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57635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26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17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92147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2021/3/9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4757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72D545-8467-428C-B4B7-668AFE11EB3F}" type="datetimeFigureOut">
              <a:rPr kumimoji="1" lang="ja-JP" altLang="en-US" smtClean="0"/>
              <a:t>2021/3/9</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8336601"/>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458089"/>
            <a:ext cx="8064896" cy="1098703"/>
          </a:xfrm>
          <a:solidFill>
            <a:schemeClr val="accent2">
              <a:lumMod val="40000"/>
              <a:lumOff val="60000"/>
            </a:schemeClr>
          </a:solidFill>
        </p:spPr>
        <p:txBody>
          <a:bodyPr anchor="ctr" anchorCtr="0">
            <a:normAutofit/>
          </a:bodyPr>
          <a:lstStyle/>
          <a:p>
            <a:pPr algn="ctr"/>
            <a:r>
              <a:rPr kumimoji="1" lang="ja-JP" altLang="en-US" sz="2400" dirty="0" smtClean="0">
                <a:solidFill>
                  <a:schemeClr val="tx1"/>
                </a:solidFill>
                <a:latin typeface="+mj-ea"/>
              </a:rPr>
              <a:t>タイトル</a:t>
            </a:r>
            <a:endParaRPr kumimoji="1" lang="ja-JP" altLang="en-US" sz="2400" dirty="0">
              <a:solidFill>
                <a:schemeClr val="tx1"/>
              </a:solidFill>
              <a:latin typeface="+mj-ea"/>
            </a:endParaRPr>
          </a:p>
        </p:txBody>
      </p:sp>
      <p:sp>
        <p:nvSpPr>
          <p:cNvPr id="3" name="サブタイトル 2"/>
          <p:cNvSpPr>
            <a:spLocks noGrp="1"/>
          </p:cNvSpPr>
          <p:nvPr>
            <p:ph type="subTitle" idx="1"/>
          </p:nvPr>
        </p:nvSpPr>
        <p:spPr>
          <a:xfrm>
            <a:off x="715255" y="1967979"/>
            <a:ext cx="6737065" cy="1655762"/>
          </a:xfrm>
          <a:solidFill>
            <a:schemeClr val="accent2">
              <a:lumMod val="60000"/>
              <a:lumOff val="40000"/>
            </a:schemeClr>
          </a:solidFill>
        </p:spPr>
        <p:txBody>
          <a:bodyPr/>
          <a:lstStyle/>
          <a:p>
            <a:pPr algn="ctr"/>
            <a:endParaRPr kumimoji="1" lang="en-US" altLang="ja-JP" dirty="0" smtClean="0"/>
          </a:p>
          <a:p>
            <a:pPr algn="ctr"/>
            <a:endParaRPr lang="en-US" altLang="ja-JP" dirty="0"/>
          </a:p>
          <a:p>
            <a:pPr algn="ctr"/>
            <a:r>
              <a:rPr kumimoji="1" lang="ja-JP" altLang="en-US" dirty="0" smtClean="0"/>
              <a:t>地域を象徴する写真</a:t>
            </a:r>
            <a:endParaRPr kumimoji="1" lang="ja-JP" altLang="en-US" dirty="0"/>
          </a:p>
        </p:txBody>
      </p:sp>
      <p:sp>
        <p:nvSpPr>
          <p:cNvPr id="5" name="サブタイトル 2"/>
          <p:cNvSpPr txBox="1">
            <a:spLocks/>
          </p:cNvSpPr>
          <p:nvPr/>
        </p:nvSpPr>
        <p:spPr>
          <a:xfrm>
            <a:off x="675857" y="3789040"/>
            <a:ext cx="6858000" cy="252028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smtClean="0">
                <a:latin typeface="+mn-ea"/>
              </a:rPr>
              <a:t>実施地域：○○県○○市</a:t>
            </a:r>
            <a:endParaRPr lang="en-US" altLang="ja-JP" sz="1400" dirty="0" smtClean="0">
              <a:latin typeface="+mn-ea"/>
            </a:endParaRPr>
          </a:p>
          <a:p>
            <a:pPr algn="l">
              <a:lnSpc>
                <a:spcPct val="120000"/>
              </a:lnSpc>
            </a:pPr>
            <a:r>
              <a:rPr lang="ja-JP" altLang="en-US" sz="1400" dirty="0" smtClean="0">
                <a:latin typeface="+mn-ea"/>
              </a:rPr>
              <a:t>実施主体：</a:t>
            </a:r>
            <a:r>
              <a:rPr lang="ja-JP" altLang="en-US" sz="1400" dirty="0">
                <a:latin typeface="+mn-ea"/>
              </a:rPr>
              <a:t>○○</a:t>
            </a:r>
            <a:r>
              <a:rPr lang="ja-JP" altLang="en-US" sz="1400" dirty="0" smtClean="0">
                <a:latin typeface="+mn-ea"/>
              </a:rPr>
              <a:t>協議会　</a:t>
            </a:r>
            <a:endParaRPr lang="en-US" altLang="ja-JP" sz="1400" dirty="0" smtClean="0">
              <a:latin typeface="+mn-ea"/>
            </a:endParaRPr>
          </a:p>
          <a:p>
            <a:pPr algn="l">
              <a:lnSpc>
                <a:spcPct val="120000"/>
              </a:lnSpc>
            </a:pPr>
            <a:r>
              <a:rPr lang="ja-JP" altLang="en-US" sz="1400" dirty="0" smtClean="0">
                <a:latin typeface="+mn-ea"/>
              </a:rPr>
              <a:t>構成員一覧</a:t>
            </a:r>
            <a:endParaRPr lang="en-US" altLang="ja-JP" sz="1400" dirty="0" smtClean="0">
              <a:latin typeface="+mn-ea"/>
            </a:endParaRPr>
          </a:p>
          <a:p>
            <a:pPr marL="358775" indent="-358775" algn="l"/>
            <a:r>
              <a:rPr lang="ja-JP" altLang="en-US" sz="1400" dirty="0" smtClean="0">
                <a:latin typeface="+mn-ea"/>
              </a:rPr>
              <a:t>　：</a:t>
            </a:r>
            <a:r>
              <a:rPr lang="ja-JP" altLang="en-US" sz="1400" dirty="0">
                <a:latin typeface="+mn-ea"/>
              </a:rPr>
              <a:t>○○</a:t>
            </a:r>
            <a:r>
              <a:rPr lang="ja-JP" altLang="ja-JP" sz="1400" dirty="0" smtClean="0">
                <a:latin typeface="+mn-ea"/>
              </a:rPr>
              <a:t>市、</a:t>
            </a:r>
            <a:r>
              <a:rPr lang="ja-JP" altLang="en-US" sz="1400" dirty="0" smtClean="0">
                <a:latin typeface="+mn-ea"/>
              </a:rPr>
              <a:t>○○商工</a:t>
            </a:r>
            <a:r>
              <a:rPr lang="ja-JP" altLang="en-US" sz="1400" dirty="0">
                <a:latin typeface="+mn-ea"/>
              </a:rPr>
              <a:t>会議所</a:t>
            </a:r>
            <a:r>
              <a:rPr lang="ja-JP" altLang="ja-JP" sz="1400" dirty="0" smtClean="0">
                <a:latin typeface="+mn-ea"/>
              </a:rPr>
              <a:t>、</a:t>
            </a:r>
            <a:r>
              <a:rPr lang="ja-JP" altLang="en-US" sz="1400" dirty="0" smtClean="0">
                <a:latin typeface="+mn-ea"/>
              </a:rPr>
              <a:t>○○商工会、</a:t>
            </a:r>
            <a:r>
              <a:rPr lang="ja-JP" altLang="en-US" sz="1400" dirty="0">
                <a:latin typeface="+mn-ea"/>
              </a:rPr>
              <a:t>○○</a:t>
            </a:r>
            <a:r>
              <a:rPr lang="ja-JP" altLang="ja-JP" sz="1400" dirty="0" smtClean="0">
                <a:latin typeface="+mn-ea"/>
              </a:rPr>
              <a:t>市</a:t>
            </a:r>
            <a:r>
              <a:rPr lang="ja-JP" altLang="ja-JP" sz="1400" dirty="0">
                <a:latin typeface="+mn-ea"/>
              </a:rPr>
              <a:t>シルバー人材センター</a:t>
            </a:r>
            <a:r>
              <a:rPr lang="ja-JP" altLang="ja-JP" sz="1400" dirty="0" smtClean="0">
                <a:latin typeface="+mn-ea"/>
              </a:rPr>
              <a:t>、</a:t>
            </a:r>
            <a:endParaRPr lang="en-US" altLang="ja-JP" sz="1400" dirty="0">
              <a:latin typeface="+mn-ea"/>
            </a:endParaRPr>
          </a:p>
          <a:p>
            <a:pPr marL="358775" indent="-358775" algn="l"/>
            <a:r>
              <a:rPr lang="ja-JP" altLang="en-US" sz="1400" dirty="0" smtClean="0">
                <a:latin typeface="+mn-ea"/>
              </a:rPr>
              <a:t>　　○○社会福祉協議会、○○地域包括支援センター、教育機関、金融機関</a:t>
            </a:r>
            <a:endParaRPr lang="en-US" altLang="ja-JP" sz="1400" dirty="0" smtClean="0">
              <a:latin typeface="+mn-ea"/>
            </a:endParaRPr>
          </a:p>
          <a:p>
            <a:pPr marL="358775" indent="-358775" algn="l"/>
            <a:r>
              <a:rPr lang="ja-JP" altLang="en-US" sz="1400" dirty="0">
                <a:latin typeface="+mn-ea"/>
              </a:rPr>
              <a:t>　</a:t>
            </a:r>
            <a:r>
              <a:rPr lang="ja-JP" altLang="en-US" sz="1400" dirty="0" smtClean="0">
                <a:latin typeface="+mn-ea"/>
              </a:rPr>
              <a:t>　○○</a:t>
            </a:r>
            <a:endParaRPr lang="en-US" altLang="ja-JP" sz="1400" dirty="0">
              <a:latin typeface="+mn-ea"/>
            </a:endParaRPr>
          </a:p>
          <a:p>
            <a:pPr marL="358775" indent="-358775" algn="l"/>
            <a:r>
              <a:rPr lang="ja-JP" altLang="en-US" sz="1400" dirty="0" smtClean="0">
                <a:latin typeface="+mn-ea"/>
              </a:rPr>
              <a:t>重点業種：○○業</a:t>
            </a:r>
            <a:r>
              <a:rPr lang="ja-JP" altLang="en-US" sz="1400" dirty="0" smtClean="0"/>
              <a:t>、○○業、○○業</a:t>
            </a:r>
            <a:endParaRPr lang="ja-JP" altLang="en-US" sz="1400" dirty="0"/>
          </a:p>
          <a:p>
            <a:pPr marL="358775" indent="-358775" algn="l"/>
            <a:endParaRPr lang="ja-JP" altLang="ja-JP" sz="1400" dirty="0">
              <a:latin typeface="+mn-ea"/>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ja-JP" altLang="en-US" dirty="0"/>
              <a:t>１</a:t>
            </a:r>
            <a:r>
              <a:rPr kumimoji="1" lang="ja-JP" altLang="en-US" dirty="0" smtClean="0"/>
              <a:t>　事業の趣旨・目的</a:t>
            </a:r>
            <a:endParaRPr kumimoji="1" lang="ja-JP" altLang="en-US" dirty="0"/>
          </a:p>
        </p:txBody>
      </p:sp>
      <p:sp>
        <p:nvSpPr>
          <p:cNvPr id="3" name="コンテンツ プレースホルダー 2"/>
          <p:cNvSpPr>
            <a:spLocks noGrp="1"/>
          </p:cNvSpPr>
          <p:nvPr>
            <p:ph idx="1"/>
          </p:nvPr>
        </p:nvSpPr>
        <p:spPr>
          <a:xfrm>
            <a:off x="609599" y="1296928"/>
            <a:ext cx="8210873" cy="5012391"/>
          </a:xfrm>
          <a:solidFill>
            <a:schemeClr val="accent3">
              <a:lumMod val="20000"/>
              <a:lumOff val="80000"/>
            </a:schemeClr>
          </a:solidFill>
        </p:spPr>
        <p:txBody>
          <a:bodyPr/>
          <a:lstStyle/>
          <a:p>
            <a:endParaRPr kumimoji="1" lang="ja-JP" altLang="en-US" dirty="0"/>
          </a:p>
        </p:txBody>
      </p:sp>
    </p:spTree>
    <p:extLst>
      <p:ext uri="{BB962C8B-B14F-4D97-AF65-F5344CB8AC3E}">
        <p14:creationId xmlns:p14="http://schemas.microsoft.com/office/powerpoint/2010/main" val="254147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320800"/>
          </a:xfrm>
        </p:spPr>
        <p:txBody>
          <a:bodyPr>
            <a:normAutofit fontScale="90000"/>
          </a:bodyPr>
          <a:lstStyle/>
          <a:p>
            <a:r>
              <a:rPr lang="ja-JP" altLang="en-US" dirty="0"/>
              <a:t>２</a:t>
            </a:r>
            <a:r>
              <a:rPr lang="ja-JP" altLang="en-US" dirty="0" smtClean="0"/>
              <a:t>　重点</a:t>
            </a:r>
            <a:r>
              <a:rPr lang="ja-JP" altLang="en-US" dirty="0"/>
              <a:t>業種における高年齢者</a:t>
            </a:r>
            <a:r>
              <a:rPr lang="ja-JP" altLang="en-US" dirty="0" smtClean="0"/>
              <a:t>の</a:t>
            </a:r>
            <a:r>
              <a:rPr lang="en-US" altLang="ja-JP" dirty="0" smtClean="0"/>
              <a:t/>
            </a:r>
            <a:br>
              <a:rPr lang="en-US" altLang="ja-JP" dirty="0" smtClean="0"/>
            </a:br>
            <a:r>
              <a:rPr lang="ja-JP" altLang="en-US" dirty="0" smtClean="0"/>
              <a:t>　雇用</a:t>
            </a:r>
            <a:r>
              <a:rPr lang="ja-JP" altLang="en-US" dirty="0"/>
              <a:t>機会の確保における</a:t>
            </a:r>
            <a:r>
              <a:rPr lang="ja-JP" altLang="en-US" dirty="0" smtClean="0"/>
              <a:t>課題</a:t>
            </a:r>
            <a:endParaRPr kumimoji="1" lang="ja-JP" altLang="en-US"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7" name="コンテンツ プレースホルダー 2"/>
          <p:cNvSpPr>
            <a:spLocks noGrp="1"/>
          </p:cNvSpPr>
          <p:nvPr>
            <p:ph idx="1"/>
          </p:nvPr>
        </p:nvSpPr>
        <p:spPr>
          <a:xfrm>
            <a:off x="609599" y="1412776"/>
            <a:ext cx="8210873" cy="5112568"/>
          </a:xfrm>
          <a:solidFill>
            <a:schemeClr val="accent3">
              <a:lumMod val="20000"/>
              <a:lumOff val="80000"/>
            </a:schemeClr>
          </a:solidFill>
        </p:spPr>
        <p:txBody>
          <a:bodyPr/>
          <a:lstStyle/>
          <a:p>
            <a:r>
              <a:rPr lang="ja-JP" altLang="en-US" dirty="0"/>
              <a:t>地域</a:t>
            </a:r>
            <a:r>
              <a:rPr lang="ja-JP" altLang="en-US" dirty="0" smtClean="0"/>
              <a:t>の課題</a:t>
            </a:r>
            <a:endParaRPr kumimoji="1" lang="en-US" altLang="ja-JP" dirty="0" smtClean="0"/>
          </a:p>
          <a:p>
            <a:endParaRPr lang="en-US" altLang="ja-JP" dirty="0" smtClean="0"/>
          </a:p>
          <a:p>
            <a:pPr marL="0" indent="0">
              <a:buNone/>
            </a:pPr>
            <a:endParaRPr lang="en-US" altLang="ja-JP" dirty="0"/>
          </a:p>
          <a:p>
            <a:pPr marL="0" indent="0">
              <a:buNone/>
            </a:pPr>
            <a:endParaRPr lang="en-US" altLang="ja-JP" dirty="0"/>
          </a:p>
          <a:p>
            <a:r>
              <a:rPr lang="ja-JP" altLang="en-US" dirty="0" smtClean="0"/>
              <a:t>上記の課題解決に向けた戦略</a:t>
            </a:r>
            <a:endParaRPr lang="en-US" altLang="ja-JP" dirty="0" smtClean="0"/>
          </a:p>
          <a:p>
            <a:endParaRPr lang="en-US" altLang="ja-JP" dirty="0"/>
          </a:p>
          <a:p>
            <a:pPr marL="0" indent="0">
              <a:buNone/>
            </a:pPr>
            <a:endParaRPr lang="en-US" altLang="ja-JP" dirty="0" smtClean="0"/>
          </a:p>
          <a:p>
            <a:endParaRPr lang="en-US" altLang="ja-JP" dirty="0" smtClean="0"/>
          </a:p>
          <a:p>
            <a:pPr marL="0" indent="0">
              <a:buNone/>
            </a:pPr>
            <a:r>
              <a:rPr lang="en-US" altLang="ja-JP" dirty="0" smtClean="0"/>
              <a:t>※</a:t>
            </a:r>
            <a:r>
              <a:rPr lang="ja-JP" altLang="en-US" dirty="0" smtClean="0"/>
              <a:t>可能であれば、独自に講じてきた高年齢者雇用・就業対策や福祉施策等との相乗効果も記載してください。</a:t>
            </a:r>
            <a:endParaRPr lang="en-US" altLang="ja-JP" dirty="0" smtClean="0"/>
          </a:p>
          <a:p>
            <a:pPr marL="0" indent="0">
              <a:buNone/>
            </a:pP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4274748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7922841" cy="1320800"/>
          </a:xfrm>
        </p:spPr>
        <p:txBody>
          <a:bodyPr>
            <a:normAutofit/>
          </a:bodyPr>
          <a:lstStyle/>
          <a:p>
            <a:r>
              <a:rPr lang="ja-JP" altLang="en-US" dirty="0"/>
              <a:t>３</a:t>
            </a:r>
            <a:r>
              <a:rPr lang="ja-JP" altLang="en-US" dirty="0" smtClean="0"/>
              <a:t>　支援メニューの内容①</a:t>
            </a:r>
            <a:endParaRPr kumimoji="1" lang="ja-JP" altLang="en-US"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1" lang="ja-JP" altLang="en-US"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endParaRPr>
          </a:p>
        </p:txBody>
      </p:sp>
      <p:sp>
        <p:nvSpPr>
          <p:cNvPr id="7" name="コンテンツ プレースホルダー 2"/>
          <p:cNvSpPr>
            <a:spLocks noGrp="1"/>
          </p:cNvSpPr>
          <p:nvPr>
            <p:ph idx="1"/>
          </p:nvPr>
        </p:nvSpPr>
        <p:spPr>
          <a:xfrm>
            <a:off x="609599" y="1556792"/>
            <a:ext cx="8210873" cy="4968552"/>
          </a:xfrm>
          <a:solidFill>
            <a:schemeClr val="accent3">
              <a:lumMod val="20000"/>
              <a:lumOff val="80000"/>
            </a:schemeClr>
          </a:solidFill>
        </p:spPr>
        <p:txBody>
          <a:bodyPr/>
          <a:lstStyle/>
          <a:p>
            <a:pPr marL="0" indent="0">
              <a:buNone/>
            </a:pPr>
            <a:endParaRPr lang="en-US" altLang="ja-JP" dirty="0" smtClean="0"/>
          </a:p>
          <a:p>
            <a:r>
              <a:rPr lang="ja-JP" altLang="en-US" dirty="0" smtClean="0"/>
              <a:t>高齢者・地域ニーズを踏まえた独自性の高い支援メニューや特に重点的に取り組む</a:t>
            </a:r>
            <a:r>
              <a:rPr lang="ja-JP" altLang="en-US" dirty="0"/>
              <a:t>予定</a:t>
            </a:r>
            <a:r>
              <a:rPr lang="ja-JP" altLang="en-US" dirty="0" smtClean="0"/>
              <a:t>の支援メニューがあればその取組内容を具体的に記載してください。</a:t>
            </a:r>
            <a:endParaRPr lang="en-US" altLang="ja-JP" dirty="0" smtClean="0"/>
          </a:p>
          <a:p>
            <a:endParaRPr lang="en-US" altLang="ja-JP" dirty="0" smtClean="0"/>
          </a:p>
          <a:p>
            <a:pPr marL="0" indent="0">
              <a:buNone/>
            </a:pPr>
            <a:endParaRPr lang="en-US" altLang="ja-JP" dirty="0" smtClean="0"/>
          </a:p>
          <a:p>
            <a:pPr marL="0" indent="0">
              <a:buNone/>
            </a:pPr>
            <a:r>
              <a:rPr lang="ja-JP" altLang="en-US" dirty="0" smtClean="0"/>
              <a:t>　</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277901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a:t>
            </a:r>
            <a:r>
              <a:rPr lang="ja-JP" altLang="en-US" dirty="0" smtClean="0"/>
              <a:t>　支援メニューの内容②</a:t>
            </a:r>
            <a:endParaRPr kumimoji="1" lang="ja-JP" altLang="en-US" dirty="0"/>
          </a:p>
        </p:txBody>
      </p:sp>
      <p:sp>
        <p:nvSpPr>
          <p:cNvPr id="45" name="コンテンツ プレースホルダー 3"/>
          <p:cNvSpPr>
            <a:spLocks noGrp="1"/>
          </p:cNvSpPr>
          <p:nvPr>
            <p:ph idx="1"/>
          </p:nvPr>
        </p:nvSpPr>
        <p:spPr>
          <a:xfrm>
            <a:off x="609599" y="1482057"/>
            <a:ext cx="8210873" cy="4827263"/>
          </a:xfrm>
          <a:solidFill>
            <a:schemeClr val="accent3">
              <a:lumMod val="20000"/>
              <a:lumOff val="80000"/>
            </a:schemeClr>
          </a:solidFill>
        </p:spPr>
        <p:txBody>
          <a:bodyPr>
            <a:normAutofit/>
          </a:bodyPr>
          <a:lstStyle/>
          <a:p>
            <a:r>
              <a:rPr kumimoji="1" lang="ja-JP" altLang="en-US" dirty="0" smtClean="0"/>
              <a:t>ウィズコロナ、ポストコロナ期における高年齢者の地域に根差した雇用・就業促進に係る支援メニューの内容</a:t>
            </a:r>
            <a:endParaRPr kumimoji="1" lang="en-US" altLang="ja-JP" dirty="0" smtClean="0"/>
          </a:p>
          <a:p>
            <a:pPr marL="0" indent="0">
              <a:buNone/>
            </a:pPr>
            <a:r>
              <a:rPr kumimoji="1" lang="ja-JP" altLang="en-US" dirty="0" smtClean="0"/>
              <a:t>　（例）</a:t>
            </a:r>
            <a:endParaRPr kumimoji="1" lang="en-US" altLang="ja-JP" dirty="0" smtClean="0"/>
          </a:p>
          <a:p>
            <a:pPr marL="0" indent="0">
              <a:buNone/>
            </a:pPr>
            <a:r>
              <a:rPr lang="ja-JP" altLang="en-US" dirty="0"/>
              <a:t>　</a:t>
            </a:r>
            <a:r>
              <a:rPr lang="ja-JP" altLang="en-US" dirty="0" smtClean="0"/>
              <a:t>　・</a:t>
            </a:r>
            <a:r>
              <a:rPr kumimoji="1" lang="ja-JP" altLang="en-US" dirty="0" smtClean="0"/>
              <a:t>○○の仕事の切り出し</a:t>
            </a:r>
            <a:endParaRPr kumimoji="1" lang="en-US" altLang="ja-JP" dirty="0" smtClean="0"/>
          </a:p>
          <a:p>
            <a:pPr marL="0" indent="0">
              <a:buNone/>
            </a:pPr>
            <a:r>
              <a:rPr lang="ja-JP" altLang="en-US" dirty="0"/>
              <a:t>　</a:t>
            </a:r>
            <a:r>
              <a:rPr lang="ja-JP" altLang="en-US" dirty="0" smtClean="0"/>
              <a:t>　・○○の実施によるＩＴリテラシーの向上</a:t>
            </a:r>
            <a:endParaRPr lang="en-US" altLang="ja-JP" dirty="0" smtClean="0"/>
          </a:p>
          <a:p>
            <a:pPr marL="0" indent="0">
              <a:buNone/>
            </a:pPr>
            <a:r>
              <a:rPr kumimoji="1" lang="ja-JP" altLang="en-US" dirty="0"/>
              <a:t>　</a:t>
            </a:r>
            <a:r>
              <a:rPr kumimoji="1" lang="ja-JP" altLang="en-US" dirty="0" smtClean="0"/>
              <a:t>　・高年齢者のやりたいこと・できること探しのサポートするため、</a:t>
            </a:r>
            <a:endParaRPr kumimoji="1" lang="en-US" altLang="ja-JP" dirty="0" smtClean="0"/>
          </a:p>
          <a:p>
            <a:pPr marL="0" indent="0">
              <a:buNone/>
            </a:pPr>
            <a:r>
              <a:rPr lang="ja-JP" altLang="en-US" dirty="0"/>
              <a:t>　</a:t>
            </a:r>
            <a:r>
              <a:rPr lang="ja-JP" altLang="en-US" dirty="0" smtClean="0"/>
              <a:t>　</a:t>
            </a:r>
            <a:r>
              <a:rPr kumimoji="1" lang="ja-JP" altLang="en-US" dirty="0" smtClean="0"/>
              <a:t>○○を実施　等</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016669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260648"/>
            <a:ext cx="6347713" cy="1320800"/>
          </a:xfrm>
        </p:spPr>
        <p:txBody>
          <a:bodyPr/>
          <a:lstStyle/>
          <a:p>
            <a:r>
              <a:rPr lang="ja-JP" altLang="en-US" dirty="0"/>
              <a:t>５</a:t>
            </a:r>
            <a:r>
              <a:rPr lang="ja-JP" altLang="en-US" dirty="0" smtClean="0"/>
              <a:t>　</a:t>
            </a:r>
            <a:r>
              <a:rPr lang="ja-JP" altLang="en-US" dirty="0"/>
              <a:t>事業実施による効果</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594063935"/>
              </p:ext>
            </p:extLst>
          </p:nvPr>
        </p:nvGraphicFramePr>
        <p:xfrm>
          <a:off x="539552" y="1052736"/>
          <a:ext cx="7848876" cy="4989254"/>
        </p:xfrm>
        <a:graphic>
          <a:graphicData uri="http://schemas.openxmlformats.org/drawingml/2006/table">
            <a:tbl>
              <a:tblPr firstRow="1" firstCol="1" bandRow="1">
                <a:tableStyleId>{5C22544A-7EE6-4342-B048-85BDC9FD1C3A}</a:tableStyleId>
              </a:tblPr>
              <a:tblGrid>
                <a:gridCol w="1380773">
                  <a:extLst>
                    <a:ext uri="{9D8B030D-6E8A-4147-A177-3AD203B41FA5}">
                      <a16:colId xmlns:a16="http://schemas.microsoft.com/office/drawing/2014/main" val="3377163073"/>
                    </a:ext>
                  </a:extLst>
                </a:gridCol>
                <a:gridCol w="754926">
                  <a:extLst>
                    <a:ext uri="{9D8B030D-6E8A-4147-A177-3AD203B41FA5}">
                      <a16:colId xmlns:a16="http://schemas.microsoft.com/office/drawing/2014/main" val="3991020574"/>
                    </a:ext>
                  </a:extLst>
                </a:gridCol>
                <a:gridCol w="754926">
                  <a:extLst>
                    <a:ext uri="{9D8B030D-6E8A-4147-A177-3AD203B41FA5}">
                      <a16:colId xmlns:a16="http://schemas.microsoft.com/office/drawing/2014/main" val="116067294"/>
                    </a:ext>
                  </a:extLst>
                </a:gridCol>
                <a:gridCol w="682229">
                  <a:extLst>
                    <a:ext uri="{9D8B030D-6E8A-4147-A177-3AD203B41FA5}">
                      <a16:colId xmlns:a16="http://schemas.microsoft.com/office/drawing/2014/main" val="2330566844"/>
                    </a:ext>
                  </a:extLst>
                </a:gridCol>
                <a:gridCol w="614006">
                  <a:extLst>
                    <a:ext uri="{9D8B030D-6E8A-4147-A177-3AD203B41FA5}">
                      <a16:colId xmlns:a16="http://schemas.microsoft.com/office/drawing/2014/main" val="959615747"/>
                    </a:ext>
                  </a:extLst>
                </a:gridCol>
                <a:gridCol w="1285748">
                  <a:extLst>
                    <a:ext uri="{9D8B030D-6E8A-4147-A177-3AD203B41FA5}">
                      <a16:colId xmlns:a16="http://schemas.microsoft.com/office/drawing/2014/main" val="3715553819"/>
                    </a:ext>
                  </a:extLst>
                </a:gridCol>
                <a:gridCol w="792088">
                  <a:extLst>
                    <a:ext uri="{9D8B030D-6E8A-4147-A177-3AD203B41FA5}">
                      <a16:colId xmlns:a16="http://schemas.microsoft.com/office/drawing/2014/main" val="1699437583"/>
                    </a:ext>
                  </a:extLst>
                </a:gridCol>
                <a:gridCol w="765506">
                  <a:extLst>
                    <a:ext uri="{9D8B030D-6E8A-4147-A177-3AD203B41FA5}">
                      <a16:colId xmlns:a16="http://schemas.microsoft.com/office/drawing/2014/main" val="1192077241"/>
                    </a:ext>
                  </a:extLst>
                </a:gridCol>
                <a:gridCol w="818674">
                  <a:extLst>
                    <a:ext uri="{9D8B030D-6E8A-4147-A177-3AD203B41FA5}">
                      <a16:colId xmlns:a16="http://schemas.microsoft.com/office/drawing/2014/main" val="1422362354"/>
                    </a:ext>
                  </a:extLst>
                </a:gridCol>
              </a:tblGrid>
              <a:tr h="525584">
                <a:tc rowSpan="2">
                  <a:txBody>
                    <a:bodyPr/>
                    <a:lstStyle/>
                    <a:p>
                      <a:pPr algn="ctr">
                        <a:spcAft>
                          <a:spcPts val="0"/>
                        </a:spcAft>
                      </a:pPr>
                      <a:r>
                        <a:rPr lang="ja-JP" sz="1000" kern="0" dirty="0">
                          <a:solidFill>
                            <a:schemeClr val="bg1"/>
                          </a:solidFill>
                          <a:effectLst/>
                          <a:latin typeface="+mn-ea"/>
                          <a:ea typeface="+mn-ea"/>
                        </a:rPr>
                        <a:t>各種施策</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row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lnR w="12700" cmpd="sng">
                      <a:noFill/>
                    </a:lnR>
                  </a:tcPr>
                </a:tc>
                <a:tc gridSpan="3">
                  <a:txBody>
                    <a:bodyPr/>
                    <a:lstStyle/>
                    <a:p>
                      <a:pPr algn="ctr">
                        <a:spcAft>
                          <a:spcPts val="0"/>
                        </a:spcAft>
                      </a:pPr>
                      <a:r>
                        <a:rPr lang="ja-JP" sz="1000" kern="0" dirty="0" smtClean="0">
                          <a:effectLst/>
                          <a:latin typeface="+mn-ea"/>
                          <a:ea typeface="+mn-ea"/>
                        </a:rPr>
                        <a:t>アウトプット</a:t>
                      </a:r>
                      <a:endParaRPr lang="ja-JP" sz="1050" kern="100" dirty="0">
                        <a:effectLst/>
                        <a:latin typeface="+mn-ea"/>
                        <a:ea typeface="+mn-ea"/>
                        <a:cs typeface="Times New Roman" panose="02020603050405020304" pitchFamily="18" charset="0"/>
                      </a:endParaRPr>
                    </a:p>
                  </a:txBody>
                  <a:tcPr marL="62865" marR="62865" marT="0" marB="0" anchor="ctr">
                    <a:lnL w="12700" cmpd="sng">
                      <a:noFill/>
                    </a:lnL>
                  </a:tcP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row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lnR w="12700" cmpd="sng">
                      <a:noFill/>
                    </a:lnR>
                  </a:tcPr>
                </a:tc>
                <a:tc gridSpan="3">
                  <a:txBody>
                    <a:bodyPr/>
                    <a:lstStyle/>
                    <a:p>
                      <a:pPr algn="ctr">
                        <a:spcAft>
                          <a:spcPts val="0"/>
                        </a:spcAft>
                      </a:pPr>
                      <a:r>
                        <a:rPr lang="ja-JP" altLang="en-US" sz="1050" kern="100" dirty="0" smtClean="0">
                          <a:effectLst/>
                          <a:latin typeface="+mn-ea"/>
                          <a:ea typeface="+mn-ea"/>
                          <a:cs typeface="Times New Roman" panose="02020603050405020304" pitchFamily="18" charset="0"/>
                        </a:rPr>
                        <a:t>アウトカム</a:t>
                      </a:r>
                      <a:endParaRPr lang="ja-JP" sz="1050" kern="100" dirty="0">
                        <a:effectLst/>
                        <a:latin typeface="+mn-ea"/>
                        <a:ea typeface="+mn-ea"/>
                        <a:cs typeface="Times New Roman" panose="02020603050405020304" pitchFamily="18" charset="0"/>
                      </a:endParaRPr>
                    </a:p>
                  </a:txBody>
                  <a:tcPr marL="62865" marR="62865" marT="0" marB="0" anchor="ctr">
                    <a:lnL w="12700" cmpd="sng">
                      <a:noFill/>
                    </a:lnL>
                  </a:tcP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37463328"/>
                  </a:ext>
                </a:extLst>
              </a:tr>
              <a:tr h="313157">
                <a:tc v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vMerge="1">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solidFill>
                      <a:schemeClr val="accent1"/>
                    </a:solidFill>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Ｒ３</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Ｒ４</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Ｒ５</a:t>
                      </a:r>
                      <a:endParaRPr lang="ja-JP" sz="1050" kern="100" dirty="0">
                        <a:effectLst/>
                        <a:latin typeface="+mn-ea"/>
                        <a:ea typeface="+mn-ea"/>
                        <a:cs typeface="Times New Roman" panose="02020603050405020304" pitchFamily="18" charset="0"/>
                      </a:endParaRPr>
                    </a:p>
                  </a:txBody>
                  <a:tcPr marL="62865" marR="62865" marT="0" marB="0" anchor="ctr"/>
                </a:tc>
                <a:tc vMerge="1">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solidFill>
                      <a:schemeClr val="accent1"/>
                    </a:solidFill>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Ｒ３</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Ｒ４</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Ｒ５</a:t>
                      </a: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038358278"/>
                  </a:ext>
                </a:extLst>
              </a:tr>
              <a:tr h="919774">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879465209"/>
                  </a:ext>
                </a:extLst>
              </a:tr>
              <a:tr h="722679">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549709821"/>
                  </a:ext>
                </a:extLst>
              </a:tr>
              <a:tr h="459887">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endParaRPr lang="ja-JP" altLang="en-US" sz="1050" dirty="0">
                        <a:latin typeface="+mn-ea"/>
                        <a:ea typeface="+mn-ea"/>
                      </a:endParaRPr>
                    </a:p>
                  </a:txBody>
                  <a:tcPr marL="62865" marR="62865" marT="0" marB="0" anchor="ctr"/>
                </a:tc>
                <a:tc>
                  <a:txBody>
                    <a:bodyPr/>
                    <a:lstStyle/>
                    <a:p>
                      <a:endParaRPr lang="ja-JP" altLang="en-US" sz="1050" dirty="0">
                        <a:latin typeface="+mn-ea"/>
                        <a:ea typeface="+mn-ea"/>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177130325"/>
                  </a:ext>
                </a:extLst>
              </a:tr>
              <a:tr h="591283">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224943590"/>
                  </a:ext>
                </a:extLst>
              </a:tr>
              <a:tr h="428497">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957511071"/>
                  </a:ext>
                </a:extLst>
              </a:tr>
              <a:tr h="428497">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912264827"/>
                  </a:ext>
                </a:extLst>
              </a:tr>
              <a:tr h="599896">
                <a:tc>
                  <a:txBody>
                    <a:bodyPr/>
                    <a:lstStyle/>
                    <a:p>
                      <a:pPr algn="l">
                        <a:spcAft>
                          <a:spcPts val="0"/>
                        </a:spcAft>
                      </a:pP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130314389"/>
                  </a:ext>
                </a:extLst>
              </a:tr>
            </a:tbl>
          </a:graphicData>
        </a:graphic>
      </p:graphicFrame>
    </p:spTree>
    <p:extLst>
      <p:ext uri="{BB962C8B-B14F-4D97-AF65-F5344CB8AC3E}">
        <p14:creationId xmlns:p14="http://schemas.microsoft.com/office/powerpoint/2010/main" val="192796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609600"/>
            <a:ext cx="7645085" cy="1320800"/>
          </a:xfrm>
        </p:spPr>
        <p:txBody>
          <a:bodyPr/>
          <a:lstStyle/>
          <a:p>
            <a:r>
              <a:rPr lang="ja-JP" altLang="en-US" dirty="0"/>
              <a:t>６</a:t>
            </a:r>
            <a:r>
              <a:rPr lang="ja-JP" altLang="en-US" dirty="0" smtClean="0"/>
              <a:t>　</a:t>
            </a:r>
            <a:r>
              <a:rPr lang="ja-JP" altLang="en-US" dirty="0"/>
              <a:t>地域</a:t>
            </a:r>
            <a:r>
              <a:rPr lang="ja-JP" altLang="en-US" dirty="0" smtClean="0"/>
              <a:t>における連携体制</a:t>
            </a:r>
            <a:endParaRPr kumimoji="1" lang="ja-JP" altLang="en-US" dirty="0"/>
          </a:p>
        </p:txBody>
      </p:sp>
      <p:sp>
        <p:nvSpPr>
          <p:cNvPr id="12" name="コンテンツ プレースホルダー 3"/>
          <p:cNvSpPr>
            <a:spLocks noGrp="1"/>
          </p:cNvSpPr>
          <p:nvPr>
            <p:ph idx="1"/>
          </p:nvPr>
        </p:nvSpPr>
        <p:spPr>
          <a:xfrm>
            <a:off x="609598" y="1628800"/>
            <a:ext cx="8066857" cy="4752528"/>
          </a:xfrm>
          <a:solidFill>
            <a:schemeClr val="accent3">
              <a:lumMod val="20000"/>
              <a:lumOff val="80000"/>
            </a:schemeClr>
          </a:solidFill>
        </p:spPr>
        <p:txBody>
          <a:bodyPr/>
          <a:lstStyle/>
          <a:p>
            <a:r>
              <a:rPr lang="ja-JP" altLang="en-US" dirty="0"/>
              <a:t>協</a:t>
            </a:r>
            <a:r>
              <a:rPr lang="ja-JP" altLang="en-US" dirty="0" smtClean="0"/>
              <a:t>議会構成員間又は地域の関係機関間の連携・協力の体制について記載してください。</a:t>
            </a:r>
            <a:endParaRPr lang="en-US" altLang="ja-JP" dirty="0" smtClean="0"/>
          </a:p>
          <a:p>
            <a:pPr marL="0" indent="0">
              <a:buNone/>
            </a:pPr>
            <a:r>
              <a:rPr kumimoji="1" lang="ja-JP" altLang="en-US" dirty="0" smtClean="0"/>
              <a:t>　</a:t>
            </a:r>
            <a:endParaRPr kumimoji="1" lang="en-US" altLang="ja-JP" dirty="0" smtClean="0"/>
          </a:p>
          <a:p>
            <a:pPr marL="0" indent="0">
              <a:buNone/>
            </a:pPr>
            <a:r>
              <a:rPr lang="ja-JP" altLang="en-US" dirty="0"/>
              <a:t>　</a:t>
            </a:r>
            <a:r>
              <a:rPr lang="ja-JP" altLang="en-US" dirty="0" smtClean="0"/>
              <a:t>　</a:t>
            </a:r>
            <a:r>
              <a:rPr kumimoji="1" lang="ja-JP" altLang="en-US" dirty="0" smtClean="0"/>
              <a:t>例えば、</a:t>
            </a:r>
            <a:endParaRPr kumimoji="1" lang="en-US" altLang="ja-JP" dirty="0" smtClean="0"/>
          </a:p>
          <a:p>
            <a:pPr marL="0" indent="0">
              <a:buNone/>
            </a:pPr>
            <a:r>
              <a:rPr lang="ja-JP" altLang="en-US" dirty="0" smtClean="0"/>
              <a:t>　　・</a:t>
            </a:r>
            <a:r>
              <a:rPr kumimoji="1" lang="ja-JP" altLang="en-US" dirty="0" smtClean="0"/>
              <a:t>重点業種の○○は、◆◆団体との連携のうえ、▲▲の支援メニューを</a:t>
            </a:r>
            <a:endParaRPr kumimoji="1" lang="en-US" altLang="ja-JP" dirty="0" smtClean="0"/>
          </a:p>
          <a:p>
            <a:pPr marL="0" indent="0">
              <a:buNone/>
            </a:pPr>
            <a:r>
              <a:rPr lang="ja-JP" altLang="en-US" dirty="0"/>
              <a:t>　</a:t>
            </a:r>
            <a:r>
              <a:rPr lang="ja-JP" altLang="en-US" dirty="0" smtClean="0"/>
              <a:t>　　</a:t>
            </a:r>
            <a:r>
              <a:rPr kumimoji="1" lang="ja-JP" altLang="en-US" dirty="0" smtClean="0"/>
              <a:t>実施する。</a:t>
            </a:r>
            <a:endParaRPr kumimoji="1" lang="en-US" altLang="ja-JP" dirty="0" smtClean="0"/>
          </a:p>
          <a:p>
            <a:pPr marL="0" indent="0">
              <a:buNone/>
            </a:pPr>
            <a:r>
              <a:rPr lang="ja-JP" altLang="en-US" dirty="0"/>
              <a:t>　</a:t>
            </a:r>
            <a:r>
              <a:rPr lang="ja-JP" altLang="en-US" dirty="0" smtClean="0"/>
              <a:t>　・構成員Ａは、専門性を活かし、△△の高齢者（又は企業）に対して、</a:t>
            </a:r>
            <a:endParaRPr lang="en-US" altLang="ja-JP" dirty="0" smtClean="0"/>
          </a:p>
          <a:p>
            <a:pPr marL="0" indent="0">
              <a:buNone/>
            </a:pPr>
            <a:r>
              <a:rPr lang="ja-JP" altLang="en-US" dirty="0"/>
              <a:t>　</a:t>
            </a:r>
            <a:r>
              <a:rPr lang="ja-JP" altLang="en-US" dirty="0" smtClean="0"/>
              <a:t>　　事業の周知働きかけを行う。</a:t>
            </a:r>
            <a:r>
              <a:rPr lang="ja-JP" altLang="en-US" dirty="0"/>
              <a:t>　</a:t>
            </a:r>
            <a:endParaRPr lang="en-US" altLang="ja-JP" dirty="0"/>
          </a:p>
          <a:p>
            <a:pPr marL="0" indent="0">
              <a:buNone/>
            </a:pPr>
            <a:r>
              <a:rPr lang="ja-JP" altLang="en-US" dirty="0" smtClean="0"/>
              <a:t>　　・□□施設に協力を呼びかけ、利用者ニーズ調査等を通じて仕事の切り　</a:t>
            </a:r>
            <a:endParaRPr lang="en-US" altLang="ja-JP" dirty="0" smtClean="0"/>
          </a:p>
          <a:p>
            <a:pPr marL="0" indent="0">
              <a:buNone/>
            </a:pPr>
            <a:r>
              <a:rPr lang="ja-JP" altLang="en-US" dirty="0"/>
              <a:t>　</a:t>
            </a:r>
            <a:r>
              <a:rPr lang="ja-JP" altLang="en-US" dirty="0" smtClean="0"/>
              <a:t>　　出しを行う。　等</a:t>
            </a:r>
            <a:endParaRPr lang="en-US" altLang="ja-JP" dirty="0" smtClean="0"/>
          </a:p>
        </p:txBody>
      </p:sp>
    </p:spTree>
    <p:extLst>
      <p:ext uri="{BB962C8B-B14F-4D97-AF65-F5344CB8AC3E}">
        <p14:creationId xmlns:p14="http://schemas.microsoft.com/office/powerpoint/2010/main" val="185005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609600"/>
            <a:ext cx="7645085" cy="1320800"/>
          </a:xfrm>
        </p:spPr>
        <p:txBody>
          <a:bodyPr/>
          <a:lstStyle/>
          <a:p>
            <a:r>
              <a:rPr lang="ja-JP" altLang="en-US" dirty="0"/>
              <a:t>７</a:t>
            </a:r>
            <a:r>
              <a:rPr lang="ja-JP" altLang="en-US" dirty="0" smtClean="0"/>
              <a:t>　事業構想（案）作成者等の声</a:t>
            </a:r>
            <a:endParaRPr kumimoji="1" lang="ja-JP" altLang="en-US" dirty="0"/>
          </a:p>
        </p:txBody>
      </p:sp>
      <p:sp>
        <p:nvSpPr>
          <p:cNvPr id="12" name="コンテンツ プレースホルダー 3"/>
          <p:cNvSpPr>
            <a:spLocks noGrp="1"/>
          </p:cNvSpPr>
          <p:nvPr>
            <p:ph idx="1"/>
          </p:nvPr>
        </p:nvSpPr>
        <p:spPr>
          <a:xfrm>
            <a:off x="609598" y="1628800"/>
            <a:ext cx="8066857" cy="4752528"/>
          </a:xfrm>
          <a:solidFill>
            <a:schemeClr val="accent3">
              <a:lumMod val="20000"/>
              <a:lumOff val="80000"/>
            </a:schemeClr>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Tree>
    <p:extLst>
      <p:ext uri="{BB962C8B-B14F-4D97-AF65-F5344CB8AC3E}">
        <p14:creationId xmlns:p14="http://schemas.microsoft.com/office/powerpoint/2010/main" val="3437963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８</a:t>
            </a:r>
            <a:r>
              <a:rPr lang="ja-JP" altLang="en-US" dirty="0" smtClean="0"/>
              <a:t>　事業終了後の方向性</a:t>
            </a:r>
            <a:endParaRPr kumimoji="1" lang="ja-JP" altLang="en-US" dirty="0"/>
          </a:p>
        </p:txBody>
      </p:sp>
      <p:sp>
        <p:nvSpPr>
          <p:cNvPr id="4" name="コンテンツ プレースホルダー 3"/>
          <p:cNvSpPr>
            <a:spLocks noGrp="1"/>
          </p:cNvSpPr>
          <p:nvPr>
            <p:ph idx="1"/>
          </p:nvPr>
        </p:nvSpPr>
        <p:spPr>
          <a:xfrm>
            <a:off x="609598" y="1628800"/>
            <a:ext cx="8066857" cy="4752528"/>
          </a:xfrm>
          <a:solidFill>
            <a:schemeClr val="accent3">
              <a:lumMod val="20000"/>
              <a:lumOff val="80000"/>
            </a:schemeClr>
          </a:solidFill>
        </p:spPr>
        <p:txBody>
          <a:bodyPr/>
          <a:lstStyle/>
          <a:p>
            <a:r>
              <a:rPr lang="ja-JP" altLang="en-US" dirty="0"/>
              <a:t>本事業は、地域連携事業実施後においても、地域がその成果と蓄積されたノウハウを活かし、自立的に高年齢者の雇用・就業促進に向けた取組を継続して実施できるようになることを狙いとしています</a:t>
            </a:r>
            <a:r>
              <a:rPr lang="ja-JP" altLang="en-US" dirty="0" smtClean="0"/>
              <a:t>。</a:t>
            </a:r>
            <a:endParaRPr lang="en-US" altLang="ja-JP" dirty="0" smtClean="0"/>
          </a:p>
          <a:p>
            <a:r>
              <a:rPr lang="ja-JP" altLang="en-US" dirty="0" smtClean="0"/>
              <a:t>事業終了後における在り方について具体的に記載してください。</a:t>
            </a:r>
            <a:endParaRPr lang="en-US" altLang="ja-JP" dirty="0" smtClean="0"/>
          </a:p>
        </p:txBody>
      </p:sp>
      <p:sp>
        <p:nvSpPr>
          <p:cNvPr id="3" name="正方形/長方形 2"/>
          <p:cNvSpPr/>
          <p:nvPr/>
        </p:nvSpPr>
        <p:spPr>
          <a:xfrm>
            <a:off x="755576" y="3212976"/>
            <a:ext cx="7560840" cy="1754326"/>
          </a:xfrm>
          <a:prstGeom prst="rect">
            <a:avLst/>
          </a:prstGeom>
        </p:spPr>
        <p:txBody>
          <a:bodyPr wrap="square">
            <a:spAutoFit/>
          </a:bodyPr>
          <a:lstStyle/>
          <a:p>
            <a:r>
              <a:rPr lang="ja-JP" altLang="en-US" dirty="0"/>
              <a:t>　</a:t>
            </a:r>
            <a:r>
              <a:rPr lang="ja-JP" altLang="en-US" dirty="0" smtClean="0"/>
              <a:t>例えば</a:t>
            </a:r>
            <a:r>
              <a:rPr lang="ja-JP" altLang="en-US" dirty="0"/>
              <a:t>、</a:t>
            </a:r>
            <a:endParaRPr lang="en-US" altLang="ja-JP" dirty="0" smtClean="0"/>
          </a:p>
          <a:p>
            <a:r>
              <a:rPr lang="ja-JP" altLang="en-US" dirty="0"/>
              <a:t>　</a:t>
            </a:r>
            <a:r>
              <a:rPr lang="ja-JP" altLang="en-US" dirty="0" smtClean="0"/>
              <a:t>　</a:t>
            </a:r>
            <a:r>
              <a:rPr lang="ja-JP" altLang="en-US" dirty="0"/>
              <a:t>・</a:t>
            </a:r>
            <a:r>
              <a:rPr lang="ja-JP" altLang="en-US" dirty="0" smtClean="0"/>
              <a:t>協議会のその後の運用</a:t>
            </a:r>
            <a:endParaRPr lang="en-US" altLang="ja-JP" dirty="0" smtClean="0"/>
          </a:p>
          <a:p>
            <a:r>
              <a:rPr lang="ja-JP" altLang="en-US" dirty="0"/>
              <a:t>　</a:t>
            </a:r>
            <a:r>
              <a:rPr lang="ja-JP" altLang="en-US" dirty="0" smtClean="0"/>
              <a:t>　・継続して実施したい支援メニュー</a:t>
            </a:r>
            <a:endParaRPr lang="en-US" altLang="ja-JP" dirty="0"/>
          </a:p>
          <a:p>
            <a:r>
              <a:rPr lang="ja-JP" altLang="en-US" dirty="0" smtClean="0"/>
              <a:t>　　・他の機関へのノウハウの継承</a:t>
            </a:r>
            <a:r>
              <a:rPr lang="ja-JP" altLang="en-US" dirty="0"/>
              <a:t>　</a:t>
            </a:r>
            <a:r>
              <a:rPr lang="ja-JP" altLang="en-US" dirty="0" smtClean="0"/>
              <a:t>　　等</a:t>
            </a:r>
            <a:endParaRPr lang="en-US" altLang="ja-JP" dirty="0" smtClean="0"/>
          </a:p>
          <a:p>
            <a:endParaRPr lang="en-US" altLang="ja-JP" dirty="0" smtClean="0"/>
          </a:p>
          <a:p>
            <a:r>
              <a:rPr lang="ja-JP" altLang="en-US" dirty="0" smtClean="0"/>
              <a:t>　　地域で自立的に取り組む姿を記載してください。</a:t>
            </a:r>
            <a:endParaRPr kumimoji="1" lang="ja-JP" altLang="en-US" dirty="0"/>
          </a:p>
        </p:txBody>
      </p:sp>
    </p:spTree>
    <p:extLst>
      <p:ext uri="{BB962C8B-B14F-4D97-AF65-F5344CB8AC3E}">
        <p14:creationId xmlns:p14="http://schemas.microsoft.com/office/powerpoint/2010/main" val="411983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554</Words>
  <Application>Microsoft Office PowerPoint</Application>
  <PresentationFormat>画面に合わせる (4:3)</PresentationFormat>
  <Paragraphs>73</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メイリオ</vt:lpstr>
      <vt:lpstr>Arial</vt:lpstr>
      <vt:lpstr>Times New Roman</vt:lpstr>
      <vt:lpstr>Trebuchet MS</vt:lpstr>
      <vt:lpstr>Wingdings 3</vt:lpstr>
      <vt:lpstr>ファセット</vt:lpstr>
      <vt:lpstr>タイトル</vt:lpstr>
      <vt:lpstr>１　事業の趣旨・目的</vt:lpstr>
      <vt:lpstr>２　重点業種における高年齢者の 　雇用機会の確保における課題</vt:lpstr>
      <vt:lpstr>３　支援メニューの内容①</vt:lpstr>
      <vt:lpstr>４　支援メニューの内容②</vt:lpstr>
      <vt:lpstr>５　事業実施による効果</vt:lpstr>
      <vt:lpstr>６　地域における連携体制</vt:lpstr>
      <vt:lpstr>７　事業構想（案）作成者等の声</vt:lpstr>
      <vt:lpstr>８　事業終了後の方向性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2021-03-09T01:01:49Z</dcterms:created>
  <dcterms:modified xsi:type="dcterms:W3CDTF">2021-03-09T01:02:10Z</dcterms:modified>
</cp:coreProperties>
</file>