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1" r:id="rId1"/>
  </p:sldMasterIdLst>
  <p:sldIdLst>
    <p:sldId id="256" r:id="rId2"/>
    <p:sldId id="257" r:id="rId3"/>
    <p:sldId id="271" r:id="rId4"/>
    <p:sldId id="272" r:id="rId5"/>
    <p:sldId id="259" r:id="rId6"/>
    <p:sldId id="268" r:id="rId7"/>
    <p:sldId id="269" r:id="rId8"/>
    <p:sldId id="261" r:id="rId9"/>
    <p:sldId id="270" r:id="rId10"/>
    <p:sldId id="262" r:id="rId11"/>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5" d="100"/>
          <a:sy n="115" d="100"/>
        </p:scale>
        <p:origin x="147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257848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881700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50257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455931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80709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61964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154694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343182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109097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372D545-8467-428C-B4B7-668AFE11EB3F}"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01240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372D545-8467-428C-B4B7-668AFE11EB3F}" type="datetimeFigureOut">
              <a:rPr kumimoji="1" lang="ja-JP" altLang="en-US" smtClean="0"/>
              <a:t>2021/1/12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19410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372D545-8467-428C-B4B7-668AFE11EB3F}" type="datetimeFigureOut">
              <a:rPr kumimoji="1" lang="ja-JP" altLang="en-US" smtClean="0"/>
              <a:t>2021/1/12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576356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372D545-8467-428C-B4B7-668AFE11EB3F}" type="datetimeFigureOut">
              <a:rPr kumimoji="1" lang="ja-JP" altLang="en-US" smtClean="0"/>
              <a:t>2021/1/12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82602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2D545-8467-428C-B4B7-668AFE11EB3F}" type="datetimeFigureOut">
              <a:rPr kumimoji="1" lang="ja-JP" altLang="en-US" smtClean="0"/>
              <a:t>2021/1/12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598178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372D545-8467-428C-B4B7-668AFE11EB3F}" type="datetimeFigureOut">
              <a:rPr kumimoji="1" lang="ja-JP" altLang="en-US" smtClean="0"/>
              <a:t>2021/1/12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921479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372D545-8467-428C-B4B7-668AFE11EB3F}" type="datetimeFigureOut">
              <a:rPr kumimoji="1" lang="ja-JP" altLang="en-US" smtClean="0"/>
              <a:t>2021/1/12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547570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72D545-8467-428C-B4B7-668AFE11EB3F}" type="datetimeFigureOut">
              <a:rPr kumimoji="1" lang="ja-JP" altLang="en-US" smtClean="0"/>
              <a:t>2021/1/12</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8336601"/>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 id="2147483846" r:id="rId15"/>
    <p:sldLayoutId id="2147483847"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458089"/>
            <a:ext cx="8064896" cy="1098703"/>
          </a:xfrm>
          <a:solidFill>
            <a:schemeClr val="accent2">
              <a:lumMod val="40000"/>
              <a:lumOff val="60000"/>
            </a:schemeClr>
          </a:solidFill>
        </p:spPr>
        <p:txBody>
          <a:bodyPr anchor="ctr" anchorCtr="0">
            <a:normAutofit/>
          </a:bodyPr>
          <a:lstStyle/>
          <a:p>
            <a:pPr algn="ctr"/>
            <a:r>
              <a:rPr kumimoji="1" lang="ja-JP" altLang="en-US" sz="2400" dirty="0" smtClean="0">
                <a:solidFill>
                  <a:schemeClr val="tx1"/>
                </a:solidFill>
                <a:latin typeface="+mj-ea"/>
              </a:rPr>
              <a:t>タイトル</a:t>
            </a:r>
            <a:endParaRPr kumimoji="1" lang="ja-JP" altLang="en-US" sz="2400" dirty="0">
              <a:solidFill>
                <a:schemeClr val="tx1"/>
              </a:solidFill>
              <a:latin typeface="+mj-ea"/>
            </a:endParaRPr>
          </a:p>
        </p:txBody>
      </p:sp>
      <p:sp>
        <p:nvSpPr>
          <p:cNvPr id="3" name="サブタイトル 2"/>
          <p:cNvSpPr>
            <a:spLocks noGrp="1"/>
          </p:cNvSpPr>
          <p:nvPr>
            <p:ph type="subTitle" idx="1"/>
          </p:nvPr>
        </p:nvSpPr>
        <p:spPr>
          <a:xfrm>
            <a:off x="715255" y="1967979"/>
            <a:ext cx="6737065" cy="1655762"/>
          </a:xfrm>
          <a:solidFill>
            <a:schemeClr val="accent2">
              <a:lumMod val="60000"/>
              <a:lumOff val="40000"/>
            </a:schemeClr>
          </a:solidFill>
        </p:spPr>
        <p:txBody>
          <a:bodyPr/>
          <a:lstStyle/>
          <a:p>
            <a:pPr algn="ctr"/>
            <a:endParaRPr kumimoji="1" lang="en-US" altLang="ja-JP" dirty="0" smtClean="0"/>
          </a:p>
          <a:p>
            <a:pPr algn="ctr"/>
            <a:endParaRPr lang="en-US" altLang="ja-JP" dirty="0"/>
          </a:p>
          <a:p>
            <a:pPr algn="ctr"/>
            <a:r>
              <a:rPr kumimoji="1" lang="ja-JP" altLang="en-US" dirty="0" smtClean="0"/>
              <a:t>地域を象徴する写真</a:t>
            </a:r>
            <a:endParaRPr kumimoji="1" lang="ja-JP" altLang="en-US" dirty="0"/>
          </a:p>
        </p:txBody>
      </p:sp>
      <p:sp>
        <p:nvSpPr>
          <p:cNvPr id="5" name="サブタイトル 2"/>
          <p:cNvSpPr txBox="1">
            <a:spLocks/>
          </p:cNvSpPr>
          <p:nvPr/>
        </p:nvSpPr>
        <p:spPr>
          <a:xfrm>
            <a:off x="675857" y="3789040"/>
            <a:ext cx="6858000" cy="2520280"/>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20000"/>
              </a:lnSpc>
            </a:pPr>
            <a:r>
              <a:rPr lang="ja-JP" altLang="en-US" sz="1400" dirty="0" smtClean="0">
                <a:latin typeface="+mn-ea"/>
              </a:rPr>
              <a:t>実施地域：○○県○○市</a:t>
            </a:r>
            <a:endParaRPr lang="en-US" altLang="ja-JP" sz="1400" dirty="0" smtClean="0">
              <a:latin typeface="+mn-ea"/>
            </a:endParaRPr>
          </a:p>
          <a:p>
            <a:pPr algn="l">
              <a:lnSpc>
                <a:spcPct val="120000"/>
              </a:lnSpc>
            </a:pPr>
            <a:r>
              <a:rPr lang="ja-JP" altLang="en-US" sz="1400" dirty="0" smtClean="0">
                <a:latin typeface="+mn-ea"/>
              </a:rPr>
              <a:t>実施主体：</a:t>
            </a:r>
            <a:r>
              <a:rPr lang="ja-JP" altLang="en-US" sz="1400" dirty="0">
                <a:latin typeface="+mn-ea"/>
              </a:rPr>
              <a:t>○○</a:t>
            </a:r>
            <a:r>
              <a:rPr lang="ja-JP" altLang="en-US" sz="1400" dirty="0" smtClean="0">
                <a:latin typeface="+mn-ea"/>
              </a:rPr>
              <a:t>協議会　</a:t>
            </a:r>
            <a:endParaRPr lang="en-US" altLang="ja-JP" sz="1400" dirty="0" smtClean="0">
              <a:latin typeface="+mn-ea"/>
            </a:endParaRPr>
          </a:p>
          <a:p>
            <a:pPr algn="l">
              <a:lnSpc>
                <a:spcPct val="120000"/>
              </a:lnSpc>
            </a:pPr>
            <a:r>
              <a:rPr lang="ja-JP" altLang="en-US" sz="1400" dirty="0" smtClean="0">
                <a:latin typeface="+mn-ea"/>
              </a:rPr>
              <a:t>構成員一覧</a:t>
            </a:r>
            <a:endParaRPr lang="en-US" altLang="ja-JP" sz="1400" dirty="0" smtClean="0">
              <a:latin typeface="+mn-ea"/>
            </a:endParaRPr>
          </a:p>
          <a:p>
            <a:pPr marL="358775" indent="-358775" algn="l"/>
            <a:r>
              <a:rPr lang="ja-JP" altLang="en-US" sz="1400" dirty="0" smtClean="0">
                <a:latin typeface="+mn-ea"/>
              </a:rPr>
              <a:t>　：</a:t>
            </a:r>
            <a:r>
              <a:rPr lang="ja-JP" altLang="en-US" sz="1400" dirty="0">
                <a:latin typeface="+mn-ea"/>
              </a:rPr>
              <a:t>○○</a:t>
            </a:r>
            <a:r>
              <a:rPr lang="ja-JP" altLang="ja-JP" sz="1400" dirty="0" smtClean="0">
                <a:latin typeface="+mn-ea"/>
              </a:rPr>
              <a:t>市、</a:t>
            </a:r>
            <a:r>
              <a:rPr lang="ja-JP" altLang="en-US" sz="1400" dirty="0" smtClean="0">
                <a:latin typeface="+mn-ea"/>
              </a:rPr>
              <a:t>○○商工</a:t>
            </a:r>
            <a:r>
              <a:rPr lang="ja-JP" altLang="en-US" sz="1400" dirty="0">
                <a:latin typeface="+mn-ea"/>
              </a:rPr>
              <a:t>会議所</a:t>
            </a:r>
            <a:r>
              <a:rPr lang="ja-JP" altLang="ja-JP" sz="1400" dirty="0" smtClean="0">
                <a:latin typeface="+mn-ea"/>
              </a:rPr>
              <a:t>、</a:t>
            </a:r>
            <a:r>
              <a:rPr lang="ja-JP" altLang="en-US" sz="1400" dirty="0" smtClean="0">
                <a:latin typeface="+mn-ea"/>
              </a:rPr>
              <a:t>○○商工会、</a:t>
            </a:r>
            <a:r>
              <a:rPr lang="ja-JP" altLang="en-US" sz="1400" dirty="0">
                <a:latin typeface="+mn-ea"/>
              </a:rPr>
              <a:t>○○</a:t>
            </a:r>
            <a:r>
              <a:rPr lang="ja-JP" altLang="ja-JP" sz="1400" dirty="0" smtClean="0">
                <a:latin typeface="+mn-ea"/>
              </a:rPr>
              <a:t>市</a:t>
            </a:r>
            <a:r>
              <a:rPr lang="ja-JP" altLang="ja-JP" sz="1400" dirty="0">
                <a:latin typeface="+mn-ea"/>
              </a:rPr>
              <a:t>シルバー人材センター</a:t>
            </a:r>
            <a:r>
              <a:rPr lang="ja-JP" altLang="ja-JP" sz="1400" dirty="0" smtClean="0">
                <a:latin typeface="+mn-ea"/>
              </a:rPr>
              <a:t>、</a:t>
            </a:r>
            <a:endParaRPr lang="en-US" altLang="ja-JP" sz="1400" dirty="0">
              <a:latin typeface="+mn-ea"/>
            </a:endParaRPr>
          </a:p>
          <a:p>
            <a:pPr marL="358775" indent="-358775" algn="l"/>
            <a:r>
              <a:rPr lang="ja-JP" altLang="en-US" sz="1400" dirty="0" smtClean="0">
                <a:latin typeface="+mn-ea"/>
              </a:rPr>
              <a:t>　　○○社会福祉協議会、○○地域包括支援センター、教育機関、金融機関</a:t>
            </a:r>
            <a:endParaRPr lang="en-US" altLang="ja-JP" sz="1400" dirty="0" smtClean="0">
              <a:latin typeface="+mn-ea"/>
            </a:endParaRPr>
          </a:p>
          <a:p>
            <a:pPr marL="358775" indent="-358775" algn="l"/>
            <a:r>
              <a:rPr lang="ja-JP" altLang="en-US" sz="1400" dirty="0">
                <a:latin typeface="+mn-ea"/>
              </a:rPr>
              <a:t>　</a:t>
            </a:r>
            <a:r>
              <a:rPr lang="ja-JP" altLang="en-US" sz="1400" dirty="0" smtClean="0">
                <a:latin typeface="+mn-ea"/>
              </a:rPr>
              <a:t>　○○</a:t>
            </a:r>
            <a:endParaRPr lang="en-US" altLang="ja-JP" sz="1400" dirty="0">
              <a:latin typeface="+mn-ea"/>
            </a:endParaRPr>
          </a:p>
          <a:p>
            <a:pPr marL="358775" indent="-358775" algn="l"/>
            <a:r>
              <a:rPr lang="ja-JP" altLang="en-US" sz="1400" dirty="0" smtClean="0">
                <a:latin typeface="+mn-ea"/>
              </a:rPr>
              <a:t>重点業種：○○業</a:t>
            </a:r>
            <a:r>
              <a:rPr lang="ja-JP" altLang="en-US" sz="1400" dirty="0" smtClean="0"/>
              <a:t>、○○業、○○業</a:t>
            </a:r>
            <a:endParaRPr lang="ja-JP" altLang="en-US" sz="1400" dirty="0"/>
          </a:p>
          <a:p>
            <a:pPr marL="358775" indent="-358775" algn="l"/>
            <a:endParaRPr lang="ja-JP" altLang="ja-JP" sz="1400" dirty="0">
              <a:latin typeface="+mn-ea"/>
            </a:endParaRPr>
          </a:p>
        </p:txBody>
      </p:sp>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９</a:t>
            </a:r>
            <a:r>
              <a:rPr lang="ja-JP" altLang="en-US" dirty="0" smtClean="0"/>
              <a:t>　事業終了後の方向性</a:t>
            </a:r>
            <a:endParaRPr kumimoji="1" lang="ja-JP" altLang="en-US" dirty="0"/>
          </a:p>
        </p:txBody>
      </p:sp>
      <p:sp>
        <p:nvSpPr>
          <p:cNvPr id="4" name="コンテンツ プレースホルダー 3"/>
          <p:cNvSpPr>
            <a:spLocks noGrp="1"/>
          </p:cNvSpPr>
          <p:nvPr>
            <p:ph idx="1"/>
          </p:nvPr>
        </p:nvSpPr>
        <p:spPr>
          <a:xfrm>
            <a:off x="609598" y="1628800"/>
            <a:ext cx="8066857" cy="4752528"/>
          </a:xfrm>
          <a:solidFill>
            <a:schemeClr val="accent3">
              <a:lumMod val="20000"/>
              <a:lumOff val="80000"/>
            </a:schemeClr>
          </a:solidFill>
        </p:spPr>
        <p:txBody>
          <a:bodyPr/>
          <a:lstStyle/>
          <a:p>
            <a:r>
              <a:rPr lang="ja-JP" altLang="en-US" dirty="0"/>
              <a:t>本事業は、地域連携事業実施後においても、地域がその成果と蓄積されたノウハウを活かし、自立的に高年齢者の雇用・就業促進に向けた取組を継続して実施できるようになることを狙いとしています</a:t>
            </a:r>
            <a:r>
              <a:rPr lang="ja-JP" altLang="en-US" dirty="0" smtClean="0"/>
              <a:t>。</a:t>
            </a:r>
            <a:endParaRPr lang="en-US" altLang="ja-JP" dirty="0" smtClean="0"/>
          </a:p>
          <a:p>
            <a:r>
              <a:rPr lang="ja-JP" altLang="en-US" dirty="0" smtClean="0"/>
              <a:t>事業</a:t>
            </a:r>
            <a:r>
              <a:rPr lang="ja-JP" altLang="en-US" dirty="0"/>
              <a:t>終了</a:t>
            </a:r>
            <a:r>
              <a:rPr lang="ja-JP" altLang="en-US" dirty="0" smtClean="0"/>
              <a:t>後</a:t>
            </a:r>
            <a:r>
              <a:rPr lang="ja-JP" altLang="en-US" dirty="0"/>
              <a:t>において</a:t>
            </a:r>
            <a:r>
              <a:rPr lang="ja-JP" altLang="en-US" dirty="0" smtClean="0"/>
              <a:t>、</a:t>
            </a:r>
            <a:endParaRPr lang="en-US" altLang="ja-JP" dirty="0" smtClean="0"/>
          </a:p>
        </p:txBody>
      </p:sp>
      <p:sp>
        <p:nvSpPr>
          <p:cNvPr id="3" name="正方形/長方形 2"/>
          <p:cNvSpPr/>
          <p:nvPr/>
        </p:nvSpPr>
        <p:spPr>
          <a:xfrm>
            <a:off x="755576" y="3212976"/>
            <a:ext cx="7560840" cy="2585323"/>
          </a:xfrm>
          <a:prstGeom prst="rect">
            <a:avLst/>
          </a:prstGeom>
        </p:spPr>
        <p:txBody>
          <a:bodyPr wrap="square">
            <a:spAutoFit/>
          </a:bodyPr>
          <a:lstStyle/>
          <a:p>
            <a:r>
              <a:rPr lang="ja-JP" altLang="en-US" dirty="0"/>
              <a:t>　・協議会を存続する予定の場合は</a:t>
            </a:r>
            <a:r>
              <a:rPr lang="ja-JP" altLang="en-US" dirty="0" smtClean="0"/>
              <a:t>、</a:t>
            </a:r>
            <a:endParaRPr lang="en-US" altLang="ja-JP" dirty="0" smtClean="0"/>
          </a:p>
          <a:p>
            <a:r>
              <a:rPr lang="ja-JP" altLang="en-US" dirty="0"/>
              <a:t>　</a:t>
            </a:r>
            <a:r>
              <a:rPr lang="ja-JP" altLang="en-US" dirty="0" smtClean="0"/>
              <a:t>　協議会のその後の運用、</a:t>
            </a:r>
            <a:endParaRPr lang="en-US" altLang="ja-JP" dirty="0" smtClean="0"/>
          </a:p>
          <a:p>
            <a:r>
              <a:rPr lang="ja-JP" altLang="en-US" dirty="0"/>
              <a:t>　</a:t>
            </a:r>
            <a:r>
              <a:rPr lang="ja-JP" altLang="en-US" dirty="0" smtClean="0"/>
              <a:t>　継続して実施したい支援メニュー　等</a:t>
            </a:r>
            <a:endParaRPr lang="en-US" altLang="ja-JP" dirty="0" smtClean="0"/>
          </a:p>
          <a:p>
            <a:r>
              <a:rPr lang="ja-JP" altLang="en-US" dirty="0" smtClean="0"/>
              <a:t>　　事業終了後の在り方について具体的に記載してください。</a:t>
            </a:r>
            <a:endParaRPr lang="en-US" altLang="ja-JP" dirty="0" smtClean="0"/>
          </a:p>
          <a:p>
            <a:endParaRPr lang="en-US" altLang="ja-JP" dirty="0"/>
          </a:p>
          <a:p>
            <a:r>
              <a:rPr lang="ja-JP" altLang="en-US" dirty="0"/>
              <a:t>　・解散する場合は</a:t>
            </a:r>
            <a:r>
              <a:rPr lang="ja-JP" altLang="en-US" dirty="0" smtClean="0"/>
              <a:t>、</a:t>
            </a:r>
            <a:endParaRPr lang="en-US" altLang="ja-JP" dirty="0" smtClean="0"/>
          </a:p>
          <a:p>
            <a:r>
              <a:rPr lang="ja-JP" altLang="en-US" dirty="0"/>
              <a:t>　</a:t>
            </a:r>
            <a:r>
              <a:rPr lang="ja-JP" altLang="en-US" dirty="0" smtClean="0"/>
              <a:t>　ノウハウ</a:t>
            </a:r>
            <a:r>
              <a:rPr lang="ja-JP" altLang="en-US" dirty="0"/>
              <a:t>をどの団体等に継承するのか</a:t>
            </a:r>
            <a:r>
              <a:rPr lang="ja-JP" altLang="en-US" dirty="0" smtClean="0"/>
              <a:t>、</a:t>
            </a:r>
            <a:endParaRPr lang="en-US" altLang="ja-JP" dirty="0" smtClean="0"/>
          </a:p>
          <a:p>
            <a:r>
              <a:rPr lang="ja-JP" altLang="en-US" dirty="0"/>
              <a:t>　</a:t>
            </a:r>
            <a:r>
              <a:rPr lang="ja-JP" altLang="en-US" dirty="0" smtClean="0"/>
              <a:t>　各種</a:t>
            </a:r>
            <a:r>
              <a:rPr lang="ja-JP" altLang="en-US" dirty="0"/>
              <a:t>支援</a:t>
            </a:r>
            <a:r>
              <a:rPr lang="ja-JP" altLang="en-US" dirty="0" smtClean="0"/>
              <a:t>メニュー</a:t>
            </a:r>
            <a:r>
              <a:rPr lang="ja-JP" altLang="en-US" dirty="0"/>
              <a:t>をどの団体が継続させる予定なの</a:t>
            </a:r>
            <a:r>
              <a:rPr lang="ja-JP" altLang="en-US" dirty="0" smtClean="0"/>
              <a:t>か　等</a:t>
            </a:r>
            <a:endParaRPr lang="en-US" altLang="ja-JP" dirty="0" smtClean="0"/>
          </a:p>
          <a:p>
            <a:r>
              <a:rPr lang="ja-JP" altLang="en-US" dirty="0"/>
              <a:t>　</a:t>
            </a:r>
            <a:r>
              <a:rPr lang="ja-JP" altLang="en-US" dirty="0" smtClean="0"/>
              <a:t>　解散後、地域</a:t>
            </a:r>
            <a:r>
              <a:rPr lang="ja-JP" altLang="en-US" dirty="0"/>
              <a:t>で自立的に取り組む姿を具体的に記載してください。</a:t>
            </a:r>
            <a:endParaRPr kumimoji="1" lang="ja-JP" altLang="en-US" dirty="0"/>
          </a:p>
        </p:txBody>
      </p:sp>
    </p:spTree>
    <p:extLst>
      <p:ext uri="{BB962C8B-B14F-4D97-AF65-F5344CB8AC3E}">
        <p14:creationId xmlns:p14="http://schemas.microsoft.com/office/powerpoint/2010/main" val="4119837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p:spPr>
        <p:txBody>
          <a:bodyPr/>
          <a:lstStyle/>
          <a:p>
            <a:r>
              <a:rPr lang="ja-JP" altLang="en-US" dirty="0"/>
              <a:t>１</a:t>
            </a:r>
            <a:r>
              <a:rPr kumimoji="1" lang="ja-JP" altLang="en-US" dirty="0" smtClean="0"/>
              <a:t>　事業の趣旨・目的</a:t>
            </a:r>
            <a:endParaRPr kumimoji="1" lang="ja-JP" altLang="en-US" dirty="0"/>
          </a:p>
        </p:txBody>
      </p:sp>
      <p:sp>
        <p:nvSpPr>
          <p:cNvPr id="3" name="コンテンツ プレースホルダー 2"/>
          <p:cNvSpPr>
            <a:spLocks noGrp="1"/>
          </p:cNvSpPr>
          <p:nvPr>
            <p:ph idx="1"/>
          </p:nvPr>
        </p:nvSpPr>
        <p:spPr>
          <a:xfrm>
            <a:off x="609599" y="1296928"/>
            <a:ext cx="8210873" cy="5012391"/>
          </a:xfrm>
          <a:solidFill>
            <a:schemeClr val="accent3">
              <a:lumMod val="20000"/>
              <a:lumOff val="80000"/>
            </a:schemeClr>
          </a:solidFill>
        </p:spPr>
        <p:txBody>
          <a:bodyPr/>
          <a:lstStyle/>
          <a:p>
            <a:endParaRPr kumimoji="1" lang="ja-JP" altLang="en-US" dirty="0"/>
          </a:p>
        </p:txBody>
      </p:sp>
    </p:spTree>
    <p:extLst>
      <p:ext uri="{BB962C8B-B14F-4D97-AF65-F5344CB8AC3E}">
        <p14:creationId xmlns:p14="http://schemas.microsoft.com/office/powerpoint/2010/main" val="2541477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260648"/>
            <a:ext cx="8210873" cy="1320800"/>
          </a:xfrm>
        </p:spPr>
        <p:txBody>
          <a:bodyPr/>
          <a:lstStyle/>
          <a:p>
            <a:r>
              <a:rPr lang="ja-JP" altLang="en-US" dirty="0"/>
              <a:t>２</a:t>
            </a:r>
            <a:r>
              <a:rPr lang="ja-JP" altLang="en-US" dirty="0" smtClean="0"/>
              <a:t>　連携推進コースの実績と成果</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194804992"/>
              </p:ext>
            </p:extLst>
          </p:nvPr>
        </p:nvGraphicFramePr>
        <p:xfrm>
          <a:off x="539552" y="1052736"/>
          <a:ext cx="8208912" cy="4989254"/>
        </p:xfrm>
        <a:graphic>
          <a:graphicData uri="http://schemas.openxmlformats.org/drawingml/2006/table">
            <a:tbl>
              <a:tblPr firstRow="1" firstCol="1" bandRow="1">
                <a:tableStyleId>{5C22544A-7EE6-4342-B048-85BDC9FD1C3A}</a:tableStyleId>
              </a:tblPr>
              <a:tblGrid>
                <a:gridCol w="1444110">
                  <a:extLst>
                    <a:ext uri="{9D8B030D-6E8A-4147-A177-3AD203B41FA5}">
                      <a16:colId xmlns:a16="http://schemas.microsoft.com/office/drawing/2014/main" val="3377163073"/>
                    </a:ext>
                  </a:extLst>
                </a:gridCol>
                <a:gridCol w="789555">
                  <a:extLst>
                    <a:ext uri="{9D8B030D-6E8A-4147-A177-3AD203B41FA5}">
                      <a16:colId xmlns:a16="http://schemas.microsoft.com/office/drawing/2014/main" val="3991020574"/>
                    </a:ext>
                  </a:extLst>
                </a:gridCol>
                <a:gridCol w="789555">
                  <a:extLst>
                    <a:ext uri="{9D8B030D-6E8A-4147-A177-3AD203B41FA5}">
                      <a16:colId xmlns:a16="http://schemas.microsoft.com/office/drawing/2014/main" val="116067294"/>
                    </a:ext>
                  </a:extLst>
                </a:gridCol>
                <a:gridCol w="713524">
                  <a:extLst>
                    <a:ext uri="{9D8B030D-6E8A-4147-A177-3AD203B41FA5}">
                      <a16:colId xmlns:a16="http://schemas.microsoft.com/office/drawing/2014/main" val="2330566844"/>
                    </a:ext>
                  </a:extLst>
                </a:gridCol>
                <a:gridCol w="932543">
                  <a:extLst>
                    <a:ext uri="{9D8B030D-6E8A-4147-A177-3AD203B41FA5}">
                      <a16:colId xmlns:a16="http://schemas.microsoft.com/office/drawing/2014/main" val="959615747"/>
                    </a:ext>
                  </a:extLst>
                </a:gridCol>
                <a:gridCol w="1163361">
                  <a:extLst>
                    <a:ext uri="{9D8B030D-6E8A-4147-A177-3AD203B41FA5}">
                      <a16:colId xmlns:a16="http://schemas.microsoft.com/office/drawing/2014/main" val="3715553819"/>
                    </a:ext>
                  </a:extLst>
                </a:gridCol>
                <a:gridCol w="719416">
                  <a:extLst>
                    <a:ext uri="{9D8B030D-6E8A-4147-A177-3AD203B41FA5}">
                      <a16:colId xmlns:a16="http://schemas.microsoft.com/office/drawing/2014/main" val="1699437583"/>
                    </a:ext>
                  </a:extLst>
                </a:gridCol>
                <a:gridCol w="800621">
                  <a:extLst>
                    <a:ext uri="{9D8B030D-6E8A-4147-A177-3AD203B41FA5}">
                      <a16:colId xmlns:a16="http://schemas.microsoft.com/office/drawing/2014/main" val="1192077241"/>
                    </a:ext>
                  </a:extLst>
                </a:gridCol>
                <a:gridCol w="856227">
                  <a:extLst>
                    <a:ext uri="{9D8B030D-6E8A-4147-A177-3AD203B41FA5}">
                      <a16:colId xmlns:a16="http://schemas.microsoft.com/office/drawing/2014/main" val="1422362354"/>
                    </a:ext>
                  </a:extLst>
                </a:gridCol>
              </a:tblGrid>
              <a:tr h="525584">
                <a:tc rowSpan="2">
                  <a:txBody>
                    <a:bodyPr/>
                    <a:lstStyle/>
                    <a:p>
                      <a:pPr algn="ctr">
                        <a:spcAft>
                          <a:spcPts val="0"/>
                        </a:spcAft>
                      </a:pPr>
                      <a:r>
                        <a:rPr lang="ja-JP" sz="1000" kern="0" dirty="0">
                          <a:solidFill>
                            <a:schemeClr val="bg1"/>
                          </a:solidFill>
                          <a:effectLst/>
                          <a:latin typeface="+mn-ea"/>
                          <a:ea typeface="+mn-ea"/>
                        </a:rPr>
                        <a:t>各種施策</a:t>
                      </a: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row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2865" marR="62865" marT="0" marB="0" anchor="ctr">
                    <a:lnR w="12700" cmpd="sng">
                      <a:noFill/>
                    </a:lnR>
                  </a:tcPr>
                </a:tc>
                <a:tc gridSpan="3">
                  <a:txBody>
                    <a:bodyPr/>
                    <a:lstStyle/>
                    <a:p>
                      <a:pPr algn="ctr">
                        <a:spcAft>
                          <a:spcPts val="0"/>
                        </a:spcAft>
                      </a:pPr>
                      <a:r>
                        <a:rPr lang="ja-JP" sz="1000" kern="0" dirty="0" smtClean="0">
                          <a:effectLst/>
                          <a:latin typeface="+mn-ea"/>
                          <a:ea typeface="+mn-ea"/>
                        </a:rPr>
                        <a:t>アウトプット</a:t>
                      </a:r>
                      <a:endParaRPr lang="ja-JP" sz="1050" kern="100" dirty="0">
                        <a:effectLst/>
                        <a:latin typeface="+mn-ea"/>
                        <a:ea typeface="+mn-ea"/>
                        <a:cs typeface="Times New Roman" panose="02020603050405020304" pitchFamily="18" charset="0"/>
                      </a:endParaRPr>
                    </a:p>
                  </a:txBody>
                  <a:tcPr marL="62865" marR="62865" marT="0" marB="0" anchor="ctr">
                    <a:lnL w="12700" cmpd="sng">
                      <a:noFill/>
                    </a:lnL>
                  </a:tcPr>
                </a:tc>
                <a:tc hMerge="1">
                  <a:txBody>
                    <a:bodyPr/>
                    <a:lstStyle/>
                    <a:p>
                      <a:pPr algn="ctr">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hMerge="1">
                  <a:txBody>
                    <a:bodyPr/>
                    <a:lstStyle/>
                    <a:p>
                      <a:pPr algn="ctr">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row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2865" marR="62865" marT="0" marB="0" anchor="ctr">
                    <a:lnR w="12700" cmpd="sng">
                      <a:noFill/>
                    </a:lnR>
                  </a:tcPr>
                </a:tc>
                <a:tc gridSpan="3">
                  <a:txBody>
                    <a:bodyPr/>
                    <a:lstStyle/>
                    <a:p>
                      <a:pPr algn="ctr">
                        <a:spcAft>
                          <a:spcPts val="0"/>
                        </a:spcAft>
                      </a:pPr>
                      <a:r>
                        <a:rPr lang="ja-JP" altLang="en-US" sz="1050" kern="100" dirty="0" smtClean="0">
                          <a:effectLst/>
                          <a:latin typeface="+mn-ea"/>
                          <a:ea typeface="+mn-ea"/>
                          <a:cs typeface="Times New Roman" panose="02020603050405020304" pitchFamily="18" charset="0"/>
                        </a:rPr>
                        <a:t>アウトカム</a:t>
                      </a:r>
                      <a:endParaRPr lang="ja-JP" sz="1050" kern="100" dirty="0">
                        <a:effectLst/>
                        <a:latin typeface="+mn-ea"/>
                        <a:ea typeface="+mn-ea"/>
                        <a:cs typeface="Times New Roman" panose="02020603050405020304" pitchFamily="18" charset="0"/>
                      </a:endParaRPr>
                    </a:p>
                  </a:txBody>
                  <a:tcPr marL="62865" marR="62865" marT="0" marB="0" anchor="ctr">
                    <a:lnL w="12700" cmpd="sng">
                      <a:noFill/>
                    </a:lnL>
                  </a:tcPr>
                </a:tc>
                <a:tc hMerge="1">
                  <a:txBody>
                    <a:bodyPr/>
                    <a:lstStyle/>
                    <a:p>
                      <a:pPr algn="ctr">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hMerge="1">
                  <a:txBody>
                    <a:bodyPr/>
                    <a:lstStyle/>
                    <a:p>
                      <a:pPr algn="ctr">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extLst>
                  <a:ext uri="{0D108BD9-81ED-4DB2-BD59-A6C34878D82A}">
                    <a16:rowId xmlns:a16="http://schemas.microsoft.com/office/drawing/2014/main" val="737463328"/>
                  </a:ext>
                </a:extLst>
              </a:tr>
              <a:tr h="313157">
                <a:tc vMerge="1">
                  <a:txBody>
                    <a:bodyPr/>
                    <a:lstStyle/>
                    <a:p>
                      <a:pPr algn="ctr">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vMerge="1">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2865" marR="62865" marT="0" marB="0" anchor="ctr">
                    <a:solidFill>
                      <a:schemeClr val="accent1"/>
                    </a:solidFill>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Ｈ</a:t>
                      </a:r>
                      <a:r>
                        <a:rPr lang="en-US" altLang="ja-JP" sz="1050" kern="100" dirty="0" smtClean="0">
                          <a:effectLst/>
                          <a:latin typeface="+mn-ea"/>
                          <a:ea typeface="+mn-ea"/>
                          <a:cs typeface="Times New Roman" panose="02020603050405020304" pitchFamily="18" charset="0"/>
                        </a:rPr>
                        <a:t>30</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Ｒ１</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Ｒ２見込み</a:t>
                      </a:r>
                      <a:endParaRPr lang="ja-JP" sz="1050" kern="100" dirty="0">
                        <a:effectLst/>
                        <a:latin typeface="+mn-ea"/>
                        <a:ea typeface="+mn-ea"/>
                        <a:cs typeface="Times New Roman" panose="02020603050405020304" pitchFamily="18" charset="0"/>
                      </a:endParaRPr>
                    </a:p>
                  </a:txBody>
                  <a:tcPr marL="62865" marR="62865" marT="0" marB="0" anchor="ctr"/>
                </a:tc>
                <a:tc vMerge="1">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2865" marR="62865" marT="0" marB="0" anchor="ctr">
                    <a:solidFill>
                      <a:schemeClr val="accent1"/>
                    </a:solidFill>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Ｈ</a:t>
                      </a:r>
                      <a:r>
                        <a:rPr lang="en-US" altLang="ja-JP" sz="1050" kern="100" dirty="0" smtClean="0">
                          <a:effectLst/>
                          <a:latin typeface="+mn-ea"/>
                          <a:ea typeface="+mn-ea"/>
                          <a:cs typeface="Times New Roman" panose="02020603050405020304" pitchFamily="18" charset="0"/>
                        </a:rPr>
                        <a:t>30</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Ｒ１</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Ｒ２見込み</a:t>
                      </a: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1038358278"/>
                  </a:ext>
                </a:extLst>
              </a:tr>
              <a:tr h="919774">
                <a:tc>
                  <a:txBody>
                    <a:bodyPr/>
                    <a:lstStyle/>
                    <a:p>
                      <a:pPr algn="l">
                        <a:spcAft>
                          <a:spcPts val="0"/>
                        </a:spcAft>
                      </a:pPr>
                      <a:r>
                        <a:rPr lang="ja-JP" sz="1000" kern="0">
                          <a:solidFill>
                            <a:schemeClr val="bg1"/>
                          </a:solidFill>
                          <a:effectLst/>
                          <a:latin typeface="+mn-ea"/>
                          <a:ea typeface="+mn-ea"/>
                        </a:rPr>
                        <a:t>高年齢者就業ニーズ調査</a:t>
                      </a:r>
                      <a:endParaRPr lang="ja-JP" sz="1050" kern="100">
                        <a:solidFill>
                          <a:schemeClr val="bg1"/>
                        </a:solidFill>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en-US" sz="1050" kern="100" dirty="0" smtClean="0">
                          <a:effectLst/>
                          <a:latin typeface="+mn-ea"/>
                          <a:ea typeface="+mn-ea"/>
                          <a:cs typeface="Times New Roman" panose="02020603050405020304" pitchFamily="18" charset="0"/>
                        </a:rPr>
                        <a:t>アンケート回収数</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ja-JP" sz="1050" kern="0" dirty="0" smtClean="0">
                          <a:solidFill>
                            <a:srgbClr val="000000"/>
                          </a:solidFill>
                          <a:effectLst/>
                          <a:latin typeface="+mn-ea"/>
                          <a:ea typeface="+mn-ea"/>
                          <a:cs typeface="Arial" panose="020B0604020202020204" pitchFamily="34" charset="0"/>
                        </a:rPr>
                        <a:t>アンケートから就業相談会への参加者</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879465209"/>
                  </a:ext>
                </a:extLst>
              </a:tr>
              <a:tr h="722679">
                <a:tc>
                  <a:txBody>
                    <a:bodyPr/>
                    <a:lstStyle/>
                    <a:p>
                      <a:pPr algn="l">
                        <a:spcAft>
                          <a:spcPts val="0"/>
                        </a:spcAft>
                      </a:pPr>
                      <a:r>
                        <a:rPr lang="ja-JP" sz="1000" kern="0" dirty="0" smtClean="0">
                          <a:solidFill>
                            <a:schemeClr val="bg1"/>
                          </a:solidFill>
                          <a:effectLst/>
                          <a:latin typeface="+mn-ea"/>
                          <a:ea typeface="+mn-ea"/>
                        </a:rPr>
                        <a:t>企業</a:t>
                      </a:r>
                      <a:r>
                        <a:rPr lang="ja-JP" sz="1000" kern="0" dirty="0">
                          <a:solidFill>
                            <a:schemeClr val="bg1"/>
                          </a:solidFill>
                          <a:effectLst/>
                          <a:latin typeface="+mn-ea"/>
                          <a:ea typeface="+mn-ea"/>
                        </a:rPr>
                        <a:t>ヒアリング</a:t>
                      </a: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en-US" sz="1050" kern="100" dirty="0" smtClean="0">
                          <a:effectLst/>
                          <a:latin typeface="+mn-ea"/>
                          <a:ea typeface="+mn-ea"/>
                          <a:cs typeface="Times New Roman" panose="02020603050405020304" pitchFamily="18" charset="0"/>
                        </a:rPr>
                        <a:t>企業数</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ja-JP" sz="1050" kern="0" dirty="0" smtClean="0">
                          <a:solidFill>
                            <a:srgbClr val="000000"/>
                          </a:solidFill>
                          <a:effectLst/>
                          <a:latin typeface="+mn-ea"/>
                          <a:ea typeface="+mn-ea"/>
                          <a:cs typeface="Arial" panose="020B0604020202020204" pitchFamily="34" charset="0"/>
                        </a:rPr>
                        <a:t>高年齢者雇用関心企業数</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3549709821"/>
                  </a:ext>
                </a:extLst>
              </a:tr>
              <a:tr h="459887">
                <a:tc>
                  <a:txBody>
                    <a:bodyPr/>
                    <a:lstStyle/>
                    <a:p>
                      <a:pPr algn="l">
                        <a:spcAft>
                          <a:spcPts val="0"/>
                        </a:spcAft>
                      </a:pPr>
                      <a:r>
                        <a:rPr lang="ja-JP" sz="1000" kern="0" dirty="0">
                          <a:solidFill>
                            <a:schemeClr val="bg1"/>
                          </a:solidFill>
                          <a:effectLst/>
                          <a:latin typeface="+mn-ea"/>
                          <a:ea typeface="+mn-ea"/>
                        </a:rPr>
                        <a:t>就業相談会</a:t>
                      </a: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en-US" sz="1050" kern="100" dirty="0" smtClean="0">
                          <a:effectLst/>
                          <a:latin typeface="+mn-ea"/>
                          <a:ea typeface="+mn-ea"/>
                          <a:cs typeface="Times New Roman" panose="02020603050405020304" pitchFamily="18" charset="0"/>
                        </a:rPr>
                        <a:t>参加者</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endParaRPr lang="ja-JP" altLang="en-US" sz="1050" dirty="0">
                        <a:latin typeface="+mn-ea"/>
                        <a:ea typeface="+mn-ea"/>
                      </a:endParaRPr>
                    </a:p>
                  </a:txBody>
                  <a:tcPr marL="62865" marR="62865" marT="0" marB="0" anchor="ctr"/>
                </a:tc>
                <a:tc>
                  <a:txBody>
                    <a:bodyPr/>
                    <a:lstStyle/>
                    <a:p>
                      <a:endParaRPr lang="ja-JP" altLang="en-US" sz="1050" dirty="0">
                        <a:latin typeface="+mn-ea"/>
                        <a:ea typeface="+mn-ea"/>
                      </a:endParaRPr>
                    </a:p>
                  </a:txBody>
                  <a:tcPr marL="62865" marR="62865" marT="0" marB="0" anchor="ctr"/>
                </a:tc>
                <a:tc>
                  <a:txBody>
                    <a:bodyPr/>
                    <a:lstStyle/>
                    <a:p>
                      <a:pPr algn="l">
                        <a:spcAft>
                          <a:spcPts val="0"/>
                        </a:spcAft>
                      </a:pPr>
                      <a:r>
                        <a:rPr lang="ja-JP" altLang="en-US" sz="1050" kern="100" dirty="0" smtClean="0">
                          <a:effectLst/>
                          <a:latin typeface="+mn-ea"/>
                          <a:ea typeface="+mn-ea"/>
                          <a:cs typeface="Times New Roman" panose="02020603050405020304" pitchFamily="18" charset="0"/>
                        </a:rPr>
                        <a:t>雇用・就業者</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1177130325"/>
                  </a:ext>
                </a:extLst>
              </a:tr>
              <a:tr h="591283">
                <a:tc>
                  <a:txBody>
                    <a:bodyPr/>
                    <a:lstStyle/>
                    <a:p>
                      <a:pPr algn="l">
                        <a:spcAft>
                          <a:spcPts val="0"/>
                        </a:spcAft>
                      </a:pPr>
                      <a:r>
                        <a:rPr lang="ja-JP" sz="1000" kern="0" dirty="0">
                          <a:solidFill>
                            <a:schemeClr val="bg1"/>
                          </a:solidFill>
                          <a:effectLst/>
                          <a:latin typeface="+mn-ea"/>
                          <a:ea typeface="+mn-ea"/>
                        </a:rPr>
                        <a:t>事業主向け説明会</a:t>
                      </a: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en-US" sz="1050" kern="100" dirty="0" smtClean="0">
                          <a:effectLst/>
                          <a:latin typeface="+mn-ea"/>
                          <a:ea typeface="+mn-ea"/>
                          <a:cs typeface="Times New Roman" panose="02020603050405020304" pitchFamily="18" charset="0"/>
                        </a:rPr>
                        <a:t>参加企業</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en-US" sz="1050" kern="100" dirty="0" smtClean="0">
                          <a:effectLst/>
                          <a:latin typeface="+mn-ea"/>
                          <a:ea typeface="+mn-ea"/>
                          <a:cs typeface="Times New Roman" panose="02020603050405020304" pitchFamily="18" charset="0"/>
                        </a:rPr>
                        <a:t>求人増加件数</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2224943590"/>
                  </a:ext>
                </a:extLst>
              </a:tr>
              <a:tr h="428497">
                <a:tc>
                  <a:txBody>
                    <a:bodyPr/>
                    <a:lstStyle/>
                    <a:p>
                      <a:pPr algn="l">
                        <a:spcAft>
                          <a:spcPts val="0"/>
                        </a:spcAft>
                      </a:pPr>
                      <a:r>
                        <a:rPr lang="ja-JP" sz="1000" kern="0" dirty="0" smtClean="0">
                          <a:solidFill>
                            <a:schemeClr val="bg1"/>
                          </a:solidFill>
                          <a:effectLst/>
                          <a:latin typeface="+mn-ea"/>
                          <a:ea typeface="+mn-ea"/>
                        </a:rPr>
                        <a:t>スキルアップセミナー</a:t>
                      </a: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en-US" sz="1050" kern="100" dirty="0" smtClean="0">
                          <a:effectLst/>
                          <a:latin typeface="+mn-ea"/>
                          <a:ea typeface="+mn-ea"/>
                          <a:cs typeface="Times New Roman" panose="02020603050405020304" pitchFamily="18" charset="0"/>
                        </a:rPr>
                        <a:t>参加者</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ja-JP" sz="1050" kern="0" dirty="0" smtClean="0">
                          <a:solidFill>
                            <a:srgbClr val="000000"/>
                          </a:solidFill>
                          <a:effectLst/>
                          <a:latin typeface="+mn-ea"/>
                          <a:ea typeface="+mn-ea"/>
                          <a:cs typeface="Arial" panose="020B0604020202020204" pitchFamily="34" charset="0"/>
                        </a:rPr>
                        <a:t>関連業種の関心数</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957511071"/>
                  </a:ext>
                </a:extLst>
              </a:tr>
              <a:tr h="428497">
                <a:tc>
                  <a:txBody>
                    <a:bodyPr/>
                    <a:lstStyle/>
                    <a:p>
                      <a:pPr algn="l">
                        <a:spcAft>
                          <a:spcPts val="0"/>
                        </a:spcAft>
                      </a:pPr>
                      <a:r>
                        <a:rPr lang="ja-JP" altLang="en-US" sz="1050" kern="100" dirty="0" smtClean="0">
                          <a:solidFill>
                            <a:schemeClr val="bg1"/>
                          </a:solidFill>
                          <a:effectLst/>
                          <a:latin typeface="+mn-ea"/>
                          <a:ea typeface="+mn-ea"/>
                          <a:cs typeface="Times New Roman" panose="02020603050405020304" pitchFamily="18" charset="0"/>
                        </a:rPr>
                        <a:t>ワンストップ窓口</a:t>
                      </a: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en-US" sz="1050" kern="100" dirty="0" smtClean="0">
                          <a:effectLst/>
                          <a:latin typeface="+mn-ea"/>
                          <a:ea typeface="+mn-ea"/>
                          <a:cs typeface="Times New Roman" panose="02020603050405020304" pitchFamily="18" charset="0"/>
                        </a:rPr>
                        <a:t>利用者</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en-US" sz="1050" kern="100" dirty="0" smtClean="0">
                          <a:effectLst/>
                          <a:latin typeface="+mn-ea"/>
                          <a:ea typeface="+mn-ea"/>
                          <a:cs typeface="Times New Roman" panose="02020603050405020304" pitchFamily="18" charset="0"/>
                        </a:rPr>
                        <a:t>雇用・就業者</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3912264827"/>
                  </a:ext>
                </a:extLst>
              </a:tr>
              <a:tr h="599896">
                <a:tc>
                  <a:txBody>
                    <a:bodyPr/>
                    <a:lstStyle/>
                    <a:p>
                      <a:pPr algn="l">
                        <a:spcAft>
                          <a:spcPts val="0"/>
                        </a:spcAft>
                      </a:pPr>
                      <a:r>
                        <a:rPr lang="ja-JP" sz="1000" kern="0" dirty="0">
                          <a:solidFill>
                            <a:schemeClr val="bg1"/>
                          </a:solidFill>
                          <a:effectLst/>
                          <a:latin typeface="+mn-ea"/>
                          <a:ea typeface="+mn-ea"/>
                          <a:cs typeface="Arial" panose="020B0604020202020204" pitchFamily="34" charset="0"/>
                        </a:rPr>
                        <a:t>高年齢者活用講演会（シンポジウム</a:t>
                      </a:r>
                      <a:r>
                        <a:rPr lang="en-US" sz="1000" kern="0" dirty="0">
                          <a:solidFill>
                            <a:schemeClr val="bg1"/>
                          </a:solidFill>
                          <a:effectLst/>
                          <a:latin typeface="+mn-ea"/>
                          <a:ea typeface="+mn-ea"/>
                          <a:cs typeface="Arial" panose="020B0604020202020204" pitchFamily="34" charset="0"/>
                        </a:rPr>
                        <a:t>)</a:t>
                      </a: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en-US" sz="1050" kern="100" dirty="0" smtClean="0">
                          <a:effectLst/>
                          <a:latin typeface="+mn-ea"/>
                          <a:ea typeface="+mn-ea"/>
                          <a:cs typeface="Times New Roman" panose="02020603050405020304" pitchFamily="18" charset="0"/>
                        </a:rPr>
                        <a:t>参加者</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en-US" sz="1050" kern="0" dirty="0" smtClean="0">
                          <a:solidFill>
                            <a:srgbClr val="000000"/>
                          </a:solidFill>
                          <a:effectLst/>
                          <a:latin typeface="+mn-ea"/>
                          <a:ea typeface="+mn-ea"/>
                          <a:cs typeface="Arial" panose="020B0604020202020204" pitchFamily="34" charset="0"/>
                        </a:rPr>
                        <a:t>満足度</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3130314389"/>
                  </a:ext>
                </a:extLst>
              </a:tr>
            </a:tbl>
          </a:graphicData>
        </a:graphic>
      </p:graphicFrame>
    </p:spTree>
    <p:extLst>
      <p:ext uri="{BB962C8B-B14F-4D97-AF65-F5344CB8AC3E}">
        <p14:creationId xmlns:p14="http://schemas.microsoft.com/office/powerpoint/2010/main" val="4164247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7922841" cy="1320800"/>
          </a:xfrm>
        </p:spPr>
        <p:txBody>
          <a:bodyPr>
            <a:normAutofit/>
          </a:bodyPr>
          <a:lstStyle/>
          <a:p>
            <a:r>
              <a:rPr lang="ja-JP" altLang="en-US" dirty="0"/>
              <a:t>３</a:t>
            </a:r>
            <a:r>
              <a:rPr lang="ja-JP" altLang="en-US" dirty="0" smtClean="0"/>
              <a:t>　連携推進コースの取組事例</a:t>
            </a:r>
            <a:endParaRPr kumimoji="1" lang="ja-JP" altLang="en-US" dirty="0"/>
          </a:p>
        </p:txBody>
      </p:sp>
      <p:sp>
        <p:nvSpPr>
          <p:cNvPr id="5" name="コンテンツ プレースホルダー 3"/>
          <p:cNvSpPr txBox="1">
            <a:spLocks/>
          </p:cNvSpPr>
          <p:nvPr/>
        </p:nvSpPr>
        <p:spPr>
          <a:xfrm>
            <a:off x="609599" y="1368502"/>
            <a:ext cx="6347714" cy="4763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1" lang="ja-JP" altLang="en-US"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endParaRPr>
          </a:p>
        </p:txBody>
      </p:sp>
      <p:sp>
        <p:nvSpPr>
          <p:cNvPr id="7" name="コンテンツ プレースホルダー 2"/>
          <p:cNvSpPr>
            <a:spLocks noGrp="1"/>
          </p:cNvSpPr>
          <p:nvPr>
            <p:ph idx="1"/>
          </p:nvPr>
        </p:nvSpPr>
        <p:spPr>
          <a:xfrm>
            <a:off x="609599" y="1556792"/>
            <a:ext cx="8210873" cy="4968552"/>
          </a:xfrm>
          <a:solidFill>
            <a:schemeClr val="accent3">
              <a:lumMod val="20000"/>
              <a:lumOff val="80000"/>
            </a:schemeClr>
          </a:solidFill>
        </p:spPr>
        <p:txBody>
          <a:bodyPr/>
          <a:lstStyle/>
          <a:p>
            <a:pPr marL="0" indent="0">
              <a:buNone/>
            </a:pPr>
            <a:endParaRPr lang="en-US" altLang="ja-JP" dirty="0" smtClean="0"/>
          </a:p>
          <a:p>
            <a:r>
              <a:rPr lang="ja-JP" altLang="en-US" dirty="0" smtClean="0"/>
              <a:t>高齢者・地域ニーズを踏まえた独自性の高い支援メニューや特に重点的に取り組んだ支援メニューがあればその取組内容を具体的に記載してください。</a:t>
            </a:r>
            <a:endParaRPr lang="en-US" altLang="ja-JP" dirty="0" smtClean="0"/>
          </a:p>
          <a:p>
            <a:pPr marL="0" indent="0">
              <a:buNone/>
            </a:pPr>
            <a:r>
              <a:rPr lang="ja-JP" altLang="en-US" dirty="0" smtClean="0"/>
              <a:t>　</a:t>
            </a:r>
            <a:endParaRPr lang="en-US" altLang="ja-JP" dirty="0" smtClean="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3277901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1320800"/>
          </a:xfrm>
        </p:spPr>
        <p:txBody>
          <a:bodyPr>
            <a:normAutofit fontScale="90000"/>
          </a:bodyPr>
          <a:lstStyle/>
          <a:p>
            <a:r>
              <a:rPr lang="ja-JP" altLang="en-US" dirty="0"/>
              <a:t>４</a:t>
            </a:r>
            <a:r>
              <a:rPr lang="ja-JP" altLang="en-US" dirty="0" smtClean="0"/>
              <a:t>　重点</a:t>
            </a:r>
            <a:r>
              <a:rPr lang="ja-JP" altLang="en-US" dirty="0"/>
              <a:t>業種における高年齢者</a:t>
            </a:r>
            <a:r>
              <a:rPr lang="ja-JP" altLang="en-US" dirty="0" smtClean="0"/>
              <a:t>の</a:t>
            </a:r>
            <a:r>
              <a:rPr lang="en-US" altLang="ja-JP" dirty="0" smtClean="0"/>
              <a:t/>
            </a:r>
            <a:br>
              <a:rPr lang="en-US" altLang="ja-JP" dirty="0" smtClean="0"/>
            </a:br>
            <a:r>
              <a:rPr lang="ja-JP" altLang="en-US" dirty="0" smtClean="0"/>
              <a:t>　雇用</a:t>
            </a:r>
            <a:r>
              <a:rPr lang="ja-JP" altLang="en-US" dirty="0"/>
              <a:t>機会の確保における</a:t>
            </a:r>
            <a:r>
              <a:rPr lang="ja-JP" altLang="en-US" dirty="0" smtClean="0"/>
              <a:t>課題</a:t>
            </a:r>
            <a:endParaRPr kumimoji="1" lang="ja-JP" altLang="en-US" dirty="0"/>
          </a:p>
        </p:txBody>
      </p:sp>
      <p:sp>
        <p:nvSpPr>
          <p:cNvPr id="5" name="コンテンツ プレースホルダー 3"/>
          <p:cNvSpPr txBox="1">
            <a:spLocks/>
          </p:cNvSpPr>
          <p:nvPr/>
        </p:nvSpPr>
        <p:spPr>
          <a:xfrm>
            <a:off x="609599" y="1368502"/>
            <a:ext cx="6347714" cy="4763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endParaRPr lang="ja-JP" altLang="en-US" sz="1400" dirty="0"/>
          </a:p>
        </p:txBody>
      </p:sp>
      <p:sp>
        <p:nvSpPr>
          <p:cNvPr id="7" name="コンテンツ プレースホルダー 2"/>
          <p:cNvSpPr>
            <a:spLocks noGrp="1"/>
          </p:cNvSpPr>
          <p:nvPr>
            <p:ph idx="1"/>
          </p:nvPr>
        </p:nvSpPr>
        <p:spPr>
          <a:xfrm>
            <a:off x="609599" y="1556792"/>
            <a:ext cx="8210873" cy="4968552"/>
          </a:xfrm>
          <a:solidFill>
            <a:schemeClr val="accent3">
              <a:lumMod val="20000"/>
              <a:lumOff val="80000"/>
            </a:schemeClr>
          </a:solidFill>
        </p:spPr>
        <p:txBody>
          <a:bodyPr/>
          <a:lstStyle/>
          <a:p>
            <a:r>
              <a:rPr kumimoji="1" lang="ja-JP" altLang="en-US" dirty="0" smtClean="0"/>
              <a:t>連携推進コースでの３年間</a:t>
            </a:r>
            <a:r>
              <a:rPr lang="ja-JP" altLang="en-US" dirty="0" smtClean="0"/>
              <a:t>の課題</a:t>
            </a:r>
            <a:endParaRPr kumimoji="1" lang="en-US" altLang="ja-JP" dirty="0" smtClean="0"/>
          </a:p>
          <a:p>
            <a:endParaRPr lang="en-US" altLang="ja-JP" dirty="0" smtClean="0"/>
          </a:p>
          <a:p>
            <a:pPr marL="0" indent="0">
              <a:buNone/>
            </a:pPr>
            <a:endParaRPr lang="en-US" altLang="ja-JP" dirty="0" smtClean="0"/>
          </a:p>
          <a:p>
            <a:pPr marL="0" indent="0">
              <a:buNone/>
            </a:pPr>
            <a:endParaRPr lang="en-US" altLang="ja-JP" dirty="0"/>
          </a:p>
          <a:p>
            <a:pPr marL="0" indent="0">
              <a:buNone/>
            </a:pPr>
            <a:endParaRPr lang="en-US" altLang="ja-JP" dirty="0"/>
          </a:p>
          <a:p>
            <a:r>
              <a:rPr lang="ja-JP" altLang="en-US" dirty="0" smtClean="0"/>
              <a:t>上記を踏まえ、地域</a:t>
            </a:r>
            <a:r>
              <a:rPr lang="ja-JP" altLang="en-US" smtClean="0"/>
              <a:t>協働コースの対応策</a:t>
            </a:r>
            <a:endParaRPr lang="en-US" altLang="ja-JP" dirty="0" smtClean="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kumimoji="1" lang="en-US" altLang="ja-JP" dirty="0"/>
          </a:p>
          <a:p>
            <a:pPr marL="0" indent="0">
              <a:buNone/>
            </a:pPr>
            <a:r>
              <a:rPr lang="en-US" altLang="ja-JP" dirty="0" smtClean="0"/>
              <a:t>※</a:t>
            </a:r>
            <a:r>
              <a:rPr lang="ja-JP" altLang="en-US" dirty="0" smtClean="0"/>
              <a:t>なお、重点業種を変更する場合は、その理由を記載してください。</a:t>
            </a:r>
            <a:endParaRPr kumimoji="1" lang="ja-JP" altLang="en-US" dirty="0"/>
          </a:p>
        </p:txBody>
      </p:sp>
    </p:spTree>
    <p:extLst>
      <p:ext uri="{BB962C8B-B14F-4D97-AF65-F5344CB8AC3E}">
        <p14:creationId xmlns:p14="http://schemas.microsoft.com/office/powerpoint/2010/main" val="4274748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５</a:t>
            </a:r>
            <a:r>
              <a:rPr lang="ja-JP" altLang="en-US" dirty="0" smtClean="0"/>
              <a:t>　支援メニューの内容①</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053006174"/>
              </p:ext>
            </p:extLst>
          </p:nvPr>
        </p:nvGraphicFramePr>
        <p:xfrm>
          <a:off x="609599" y="1297568"/>
          <a:ext cx="2810272" cy="2926080"/>
        </p:xfrm>
        <a:graphic>
          <a:graphicData uri="http://schemas.openxmlformats.org/drawingml/2006/table">
            <a:tbl>
              <a:tblPr firstRow="1" bandRow="1">
                <a:tableStyleId>{00A15C55-8517-42AA-B614-E9B94910E393}</a:tableStyleId>
              </a:tblPr>
              <a:tblGrid>
                <a:gridCol w="2810272">
                  <a:extLst>
                    <a:ext uri="{9D8B030D-6E8A-4147-A177-3AD203B41FA5}">
                      <a16:colId xmlns:a16="http://schemas.microsoft.com/office/drawing/2014/main" val="2377278429"/>
                    </a:ext>
                  </a:extLst>
                </a:gridCol>
              </a:tblGrid>
              <a:tr h="293432">
                <a:tc>
                  <a:txBody>
                    <a:bodyPr/>
                    <a:lstStyle/>
                    <a:p>
                      <a:pPr algn="ctr"/>
                      <a:r>
                        <a:rPr kumimoji="1" lang="ja-JP" altLang="en-US" dirty="0" smtClean="0">
                          <a:latin typeface="ＭＳ Ｐ明朝" panose="02020600040205080304" pitchFamily="18" charset="-128"/>
                          <a:ea typeface="ＭＳ Ｐ明朝" panose="02020600040205080304" pitchFamily="18" charset="-128"/>
                        </a:rPr>
                        <a:t>連携推進コース</a:t>
                      </a:r>
                      <a:endParaRPr kumimoji="1" lang="ja-JP" altLang="en-US" dirty="0">
                        <a:latin typeface="ＭＳ Ｐ明朝" panose="02020600040205080304" pitchFamily="18" charset="-128"/>
                        <a:ea typeface="ＭＳ Ｐ明朝" panose="02020600040205080304" pitchFamily="18" charset="-128"/>
                      </a:endParaRPr>
                    </a:p>
                  </a:txBody>
                  <a:tcPr/>
                </a:tc>
                <a:extLst>
                  <a:ext uri="{0D108BD9-81ED-4DB2-BD59-A6C34878D82A}">
                    <a16:rowId xmlns:a16="http://schemas.microsoft.com/office/drawing/2014/main" val="1140790890"/>
                  </a:ext>
                </a:extLst>
              </a:tr>
              <a:tr h="293432">
                <a:tc>
                  <a:txBody>
                    <a:bodyPr/>
                    <a:lstStyle/>
                    <a:p>
                      <a:pPr algn="ctr"/>
                      <a:endParaRPr kumimoji="1" lang="ja-JP" altLang="en-US" dirty="0">
                        <a:latin typeface="ＭＳ Ｐ明朝" panose="02020600040205080304" pitchFamily="18" charset="-128"/>
                        <a:ea typeface="ＭＳ Ｐ明朝" panose="02020600040205080304" pitchFamily="18" charset="-128"/>
                      </a:endParaRPr>
                    </a:p>
                  </a:txBody>
                  <a:tcPr/>
                </a:tc>
                <a:extLst>
                  <a:ext uri="{0D108BD9-81ED-4DB2-BD59-A6C34878D82A}">
                    <a16:rowId xmlns:a16="http://schemas.microsoft.com/office/drawing/2014/main" val="729494518"/>
                  </a:ext>
                </a:extLst>
              </a:tr>
              <a:tr h="293432">
                <a:tc>
                  <a:txBody>
                    <a:bodyPr/>
                    <a:lstStyle/>
                    <a:p>
                      <a:pPr algn="ctr"/>
                      <a:endParaRPr kumimoji="1" lang="ja-JP" altLang="en-US" dirty="0">
                        <a:latin typeface="ＭＳ Ｐ明朝" panose="02020600040205080304" pitchFamily="18" charset="-128"/>
                        <a:ea typeface="ＭＳ Ｐ明朝" panose="02020600040205080304" pitchFamily="18" charset="-128"/>
                      </a:endParaRPr>
                    </a:p>
                  </a:txBody>
                  <a:tcPr/>
                </a:tc>
                <a:extLst>
                  <a:ext uri="{0D108BD9-81ED-4DB2-BD59-A6C34878D82A}">
                    <a16:rowId xmlns:a16="http://schemas.microsoft.com/office/drawing/2014/main" val="1437928872"/>
                  </a:ext>
                </a:extLst>
              </a:tr>
              <a:tr h="293432">
                <a:tc>
                  <a:txBody>
                    <a:bodyPr/>
                    <a:lstStyle/>
                    <a:p>
                      <a:pPr algn="ctr"/>
                      <a:endParaRPr kumimoji="1" lang="ja-JP" altLang="en-US">
                        <a:latin typeface="ＭＳ Ｐ明朝" panose="02020600040205080304" pitchFamily="18" charset="-128"/>
                        <a:ea typeface="ＭＳ Ｐ明朝" panose="02020600040205080304" pitchFamily="18" charset="-128"/>
                      </a:endParaRPr>
                    </a:p>
                  </a:txBody>
                  <a:tcPr/>
                </a:tc>
                <a:extLst>
                  <a:ext uri="{0D108BD9-81ED-4DB2-BD59-A6C34878D82A}">
                    <a16:rowId xmlns:a16="http://schemas.microsoft.com/office/drawing/2014/main" val="370156844"/>
                  </a:ext>
                </a:extLst>
              </a:tr>
              <a:tr h="293432">
                <a:tc>
                  <a:txBody>
                    <a:bodyPr/>
                    <a:lstStyle/>
                    <a:p>
                      <a:pPr algn="ctr"/>
                      <a:endParaRPr kumimoji="1" lang="ja-JP" altLang="en-US">
                        <a:latin typeface="ＭＳ Ｐ明朝" panose="02020600040205080304" pitchFamily="18" charset="-128"/>
                        <a:ea typeface="ＭＳ Ｐ明朝" panose="02020600040205080304" pitchFamily="18" charset="-128"/>
                      </a:endParaRPr>
                    </a:p>
                  </a:txBody>
                  <a:tcPr/>
                </a:tc>
                <a:extLst>
                  <a:ext uri="{0D108BD9-81ED-4DB2-BD59-A6C34878D82A}">
                    <a16:rowId xmlns:a16="http://schemas.microsoft.com/office/drawing/2014/main" val="3660161760"/>
                  </a:ext>
                </a:extLst>
              </a:tr>
              <a:tr h="293432">
                <a:tc>
                  <a:txBody>
                    <a:bodyPr/>
                    <a:lstStyle/>
                    <a:p>
                      <a:pPr algn="ctr"/>
                      <a:endParaRPr kumimoji="1" lang="ja-JP" altLang="en-US" dirty="0">
                        <a:latin typeface="ＭＳ Ｐ明朝" panose="02020600040205080304" pitchFamily="18" charset="-128"/>
                        <a:ea typeface="ＭＳ Ｐ明朝" panose="02020600040205080304" pitchFamily="18" charset="-128"/>
                      </a:endParaRPr>
                    </a:p>
                  </a:txBody>
                  <a:tcPr/>
                </a:tc>
                <a:extLst>
                  <a:ext uri="{0D108BD9-81ED-4DB2-BD59-A6C34878D82A}">
                    <a16:rowId xmlns:a16="http://schemas.microsoft.com/office/drawing/2014/main" val="2015454018"/>
                  </a:ext>
                </a:extLst>
              </a:tr>
              <a:tr h="293432">
                <a:tc>
                  <a:txBody>
                    <a:bodyPr/>
                    <a:lstStyle/>
                    <a:p>
                      <a:pPr algn="ctr"/>
                      <a:endParaRPr kumimoji="1" lang="ja-JP" altLang="en-US">
                        <a:latin typeface="ＭＳ Ｐ明朝" panose="02020600040205080304" pitchFamily="18" charset="-128"/>
                        <a:ea typeface="ＭＳ Ｐ明朝" panose="02020600040205080304" pitchFamily="18" charset="-128"/>
                      </a:endParaRPr>
                    </a:p>
                  </a:txBody>
                  <a:tcPr/>
                </a:tc>
                <a:extLst>
                  <a:ext uri="{0D108BD9-81ED-4DB2-BD59-A6C34878D82A}">
                    <a16:rowId xmlns:a16="http://schemas.microsoft.com/office/drawing/2014/main" val="3394419154"/>
                  </a:ext>
                </a:extLst>
              </a:tr>
              <a:tr h="293432">
                <a:tc>
                  <a:txBody>
                    <a:bodyPr/>
                    <a:lstStyle/>
                    <a:p>
                      <a:pPr algn="ctr"/>
                      <a:endParaRPr kumimoji="1" lang="ja-JP" altLang="en-US" dirty="0">
                        <a:latin typeface="ＭＳ Ｐ明朝" panose="02020600040205080304" pitchFamily="18" charset="-128"/>
                        <a:ea typeface="ＭＳ Ｐ明朝" panose="02020600040205080304" pitchFamily="18" charset="-128"/>
                      </a:endParaRPr>
                    </a:p>
                  </a:txBody>
                  <a:tcPr/>
                </a:tc>
                <a:extLst>
                  <a:ext uri="{0D108BD9-81ED-4DB2-BD59-A6C34878D82A}">
                    <a16:rowId xmlns:a16="http://schemas.microsoft.com/office/drawing/2014/main" val="354927980"/>
                  </a:ext>
                </a:extLst>
              </a:tr>
            </a:tbl>
          </a:graphicData>
        </a:graphic>
      </p:graphicFrame>
      <p:sp>
        <p:nvSpPr>
          <p:cNvPr id="5" name="右矢印 4"/>
          <p:cNvSpPr/>
          <p:nvPr/>
        </p:nvSpPr>
        <p:spPr>
          <a:xfrm>
            <a:off x="3851920" y="2060848"/>
            <a:ext cx="576064" cy="1440160"/>
          </a:xfrm>
          <a:prstGeom prst="rightArrow">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7" name="コンテンツ プレースホルダー 3"/>
          <p:cNvGraphicFramePr>
            <a:graphicFrameLocks/>
          </p:cNvGraphicFramePr>
          <p:nvPr>
            <p:extLst>
              <p:ext uri="{D42A27DB-BD31-4B8C-83A1-F6EECF244321}">
                <p14:modId xmlns:p14="http://schemas.microsoft.com/office/powerpoint/2010/main" val="170482346"/>
              </p:ext>
            </p:extLst>
          </p:nvPr>
        </p:nvGraphicFramePr>
        <p:xfrm>
          <a:off x="5292080" y="1297568"/>
          <a:ext cx="2810272" cy="1828800"/>
        </p:xfrm>
        <a:graphic>
          <a:graphicData uri="http://schemas.openxmlformats.org/drawingml/2006/table">
            <a:tbl>
              <a:tblPr firstRow="1" bandRow="1">
                <a:tableStyleId>{00A15C55-8517-42AA-B614-E9B94910E393}</a:tableStyleId>
              </a:tblPr>
              <a:tblGrid>
                <a:gridCol w="2810272">
                  <a:extLst>
                    <a:ext uri="{9D8B030D-6E8A-4147-A177-3AD203B41FA5}">
                      <a16:colId xmlns:a16="http://schemas.microsoft.com/office/drawing/2014/main" val="2377278429"/>
                    </a:ext>
                  </a:extLst>
                </a:gridCol>
              </a:tblGrid>
              <a:tr h="267869">
                <a:tc>
                  <a:txBody>
                    <a:bodyPr/>
                    <a:lstStyle/>
                    <a:p>
                      <a:pPr algn="ctr"/>
                      <a:r>
                        <a:rPr kumimoji="1" lang="ja-JP" altLang="en-US" dirty="0" smtClean="0">
                          <a:latin typeface="ＭＳ Ｐ明朝" panose="02020600040205080304" pitchFamily="18" charset="-128"/>
                          <a:ea typeface="ＭＳ Ｐ明朝" panose="02020600040205080304" pitchFamily="18" charset="-128"/>
                        </a:rPr>
                        <a:t>地域協働コース</a:t>
                      </a:r>
                      <a:endParaRPr kumimoji="1" lang="ja-JP" altLang="en-US" dirty="0">
                        <a:latin typeface="ＭＳ Ｐ明朝" panose="02020600040205080304" pitchFamily="18" charset="-128"/>
                        <a:ea typeface="ＭＳ Ｐ明朝" panose="02020600040205080304" pitchFamily="18" charset="-128"/>
                      </a:endParaRPr>
                    </a:p>
                  </a:txBody>
                  <a:tcPr/>
                </a:tc>
                <a:extLst>
                  <a:ext uri="{0D108BD9-81ED-4DB2-BD59-A6C34878D82A}">
                    <a16:rowId xmlns:a16="http://schemas.microsoft.com/office/drawing/2014/main" val="1140790890"/>
                  </a:ext>
                </a:extLst>
              </a:tr>
              <a:tr h="267869">
                <a:tc>
                  <a:txBody>
                    <a:bodyPr/>
                    <a:lstStyle/>
                    <a:p>
                      <a:pPr algn="ctr"/>
                      <a:endParaRPr kumimoji="1" lang="ja-JP" altLang="en-US">
                        <a:latin typeface="ＭＳ Ｐ明朝" panose="02020600040205080304" pitchFamily="18" charset="-128"/>
                        <a:ea typeface="ＭＳ Ｐ明朝" panose="02020600040205080304" pitchFamily="18" charset="-128"/>
                      </a:endParaRPr>
                    </a:p>
                  </a:txBody>
                  <a:tcPr/>
                </a:tc>
                <a:extLst>
                  <a:ext uri="{0D108BD9-81ED-4DB2-BD59-A6C34878D82A}">
                    <a16:rowId xmlns:a16="http://schemas.microsoft.com/office/drawing/2014/main" val="729494518"/>
                  </a:ext>
                </a:extLst>
              </a:tr>
              <a:tr h="267869">
                <a:tc>
                  <a:txBody>
                    <a:bodyPr/>
                    <a:lstStyle/>
                    <a:p>
                      <a:pPr algn="ctr"/>
                      <a:endParaRPr kumimoji="1" lang="ja-JP" altLang="en-US" dirty="0">
                        <a:latin typeface="ＭＳ Ｐ明朝" panose="02020600040205080304" pitchFamily="18" charset="-128"/>
                        <a:ea typeface="ＭＳ Ｐ明朝" panose="02020600040205080304" pitchFamily="18" charset="-128"/>
                      </a:endParaRPr>
                    </a:p>
                  </a:txBody>
                  <a:tcPr/>
                </a:tc>
                <a:extLst>
                  <a:ext uri="{0D108BD9-81ED-4DB2-BD59-A6C34878D82A}">
                    <a16:rowId xmlns:a16="http://schemas.microsoft.com/office/drawing/2014/main" val="1437928872"/>
                  </a:ext>
                </a:extLst>
              </a:tr>
              <a:tr h="267869">
                <a:tc>
                  <a:txBody>
                    <a:bodyPr/>
                    <a:lstStyle/>
                    <a:p>
                      <a:pPr algn="ctr"/>
                      <a:endParaRPr kumimoji="1" lang="ja-JP" altLang="en-US" dirty="0">
                        <a:latin typeface="ＭＳ Ｐ明朝" panose="02020600040205080304" pitchFamily="18" charset="-128"/>
                        <a:ea typeface="ＭＳ Ｐ明朝" panose="02020600040205080304" pitchFamily="18" charset="-128"/>
                      </a:endParaRPr>
                    </a:p>
                  </a:txBody>
                  <a:tcPr/>
                </a:tc>
                <a:extLst>
                  <a:ext uri="{0D108BD9-81ED-4DB2-BD59-A6C34878D82A}">
                    <a16:rowId xmlns:a16="http://schemas.microsoft.com/office/drawing/2014/main" val="370156844"/>
                  </a:ext>
                </a:extLst>
              </a:tr>
              <a:tr h="267869">
                <a:tc>
                  <a:txBody>
                    <a:bodyPr/>
                    <a:lstStyle/>
                    <a:p>
                      <a:pPr algn="ctr"/>
                      <a:endParaRPr kumimoji="1" lang="ja-JP" altLang="en-US" dirty="0">
                        <a:latin typeface="ＭＳ Ｐ明朝" panose="02020600040205080304" pitchFamily="18" charset="-128"/>
                        <a:ea typeface="ＭＳ Ｐ明朝" panose="02020600040205080304" pitchFamily="18" charset="-128"/>
                      </a:endParaRPr>
                    </a:p>
                  </a:txBody>
                  <a:tcPr/>
                </a:tc>
                <a:extLst>
                  <a:ext uri="{0D108BD9-81ED-4DB2-BD59-A6C34878D82A}">
                    <a16:rowId xmlns:a16="http://schemas.microsoft.com/office/drawing/2014/main" val="3660161760"/>
                  </a:ext>
                </a:extLst>
              </a:tr>
            </a:tbl>
          </a:graphicData>
        </a:graphic>
      </p:graphicFrame>
      <p:graphicFrame>
        <p:nvGraphicFramePr>
          <p:cNvPr id="8" name="コンテンツ プレースホルダー 3"/>
          <p:cNvGraphicFramePr>
            <a:graphicFrameLocks/>
          </p:cNvGraphicFramePr>
          <p:nvPr>
            <p:extLst>
              <p:ext uri="{D42A27DB-BD31-4B8C-83A1-F6EECF244321}">
                <p14:modId xmlns:p14="http://schemas.microsoft.com/office/powerpoint/2010/main" val="1743538606"/>
              </p:ext>
            </p:extLst>
          </p:nvPr>
        </p:nvGraphicFramePr>
        <p:xfrm>
          <a:off x="5292080" y="3416300"/>
          <a:ext cx="2810272" cy="1097280"/>
        </p:xfrm>
        <a:graphic>
          <a:graphicData uri="http://schemas.openxmlformats.org/drawingml/2006/table">
            <a:tbl>
              <a:tblPr firstRow="1" bandRow="1">
                <a:tableStyleId>{00A15C55-8517-42AA-B614-E9B94910E393}</a:tableStyleId>
              </a:tblPr>
              <a:tblGrid>
                <a:gridCol w="2810272">
                  <a:extLst>
                    <a:ext uri="{9D8B030D-6E8A-4147-A177-3AD203B41FA5}">
                      <a16:colId xmlns:a16="http://schemas.microsoft.com/office/drawing/2014/main" val="2377278429"/>
                    </a:ext>
                  </a:extLst>
                </a:gridCol>
              </a:tblGrid>
              <a:tr h="269116">
                <a:tc>
                  <a:txBody>
                    <a:bodyPr/>
                    <a:lstStyle/>
                    <a:p>
                      <a:pPr algn="ctr"/>
                      <a:r>
                        <a:rPr kumimoji="1" lang="ja-JP" altLang="en-US" dirty="0" smtClean="0">
                          <a:latin typeface="ＭＳ Ｐ明朝" panose="02020600040205080304" pitchFamily="18" charset="-128"/>
                          <a:ea typeface="ＭＳ Ｐ明朝" panose="02020600040205080304" pitchFamily="18" charset="-128"/>
                        </a:rPr>
                        <a:t>○○市</a:t>
                      </a:r>
                      <a:endParaRPr kumimoji="1" lang="ja-JP" altLang="en-US" dirty="0">
                        <a:latin typeface="ＭＳ Ｐ明朝" panose="02020600040205080304" pitchFamily="18" charset="-128"/>
                        <a:ea typeface="ＭＳ Ｐ明朝" panose="02020600040205080304" pitchFamily="18" charset="-128"/>
                      </a:endParaRPr>
                    </a:p>
                  </a:txBody>
                  <a:tcPr/>
                </a:tc>
                <a:extLst>
                  <a:ext uri="{0D108BD9-81ED-4DB2-BD59-A6C34878D82A}">
                    <a16:rowId xmlns:a16="http://schemas.microsoft.com/office/drawing/2014/main" val="1140790890"/>
                  </a:ext>
                </a:extLst>
              </a:tr>
              <a:tr h="269116">
                <a:tc>
                  <a:txBody>
                    <a:bodyPr/>
                    <a:lstStyle/>
                    <a:p>
                      <a:pPr algn="ctr"/>
                      <a:endParaRPr kumimoji="1" lang="ja-JP" altLang="en-US">
                        <a:latin typeface="ＭＳ Ｐ明朝" panose="02020600040205080304" pitchFamily="18" charset="-128"/>
                        <a:ea typeface="ＭＳ Ｐ明朝" panose="02020600040205080304" pitchFamily="18" charset="-128"/>
                      </a:endParaRPr>
                    </a:p>
                  </a:txBody>
                  <a:tcPr/>
                </a:tc>
                <a:extLst>
                  <a:ext uri="{0D108BD9-81ED-4DB2-BD59-A6C34878D82A}">
                    <a16:rowId xmlns:a16="http://schemas.microsoft.com/office/drawing/2014/main" val="729494518"/>
                  </a:ext>
                </a:extLst>
              </a:tr>
              <a:tr h="269116">
                <a:tc>
                  <a:txBody>
                    <a:bodyPr/>
                    <a:lstStyle/>
                    <a:p>
                      <a:pPr algn="ctr"/>
                      <a:endParaRPr kumimoji="1" lang="ja-JP" altLang="en-US" dirty="0">
                        <a:latin typeface="ＭＳ Ｐ明朝" panose="02020600040205080304" pitchFamily="18" charset="-128"/>
                        <a:ea typeface="ＭＳ Ｐ明朝" panose="02020600040205080304" pitchFamily="18" charset="-128"/>
                      </a:endParaRPr>
                    </a:p>
                  </a:txBody>
                  <a:tcPr/>
                </a:tc>
                <a:extLst>
                  <a:ext uri="{0D108BD9-81ED-4DB2-BD59-A6C34878D82A}">
                    <a16:rowId xmlns:a16="http://schemas.microsoft.com/office/drawing/2014/main" val="1437928872"/>
                  </a:ext>
                </a:extLst>
              </a:tr>
            </a:tbl>
          </a:graphicData>
        </a:graphic>
      </p:graphicFrame>
      <p:graphicFrame>
        <p:nvGraphicFramePr>
          <p:cNvPr id="9" name="コンテンツ プレースホルダー 3"/>
          <p:cNvGraphicFramePr>
            <a:graphicFrameLocks/>
          </p:cNvGraphicFramePr>
          <p:nvPr>
            <p:extLst>
              <p:ext uri="{D42A27DB-BD31-4B8C-83A1-F6EECF244321}">
                <p14:modId xmlns:p14="http://schemas.microsoft.com/office/powerpoint/2010/main" val="3088207289"/>
              </p:ext>
            </p:extLst>
          </p:nvPr>
        </p:nvGraphicFramePr>
        <p:xfrm>
          <a:off x="5292080" y="4803512"/>
          <a:ext cx="2810272" cy="1097280"/>
        </p:xfrm>
        <a:graphic>
          <a:graphicData uri="http://schemas.openxmlformats.org/drawingml/2006/table">
            <a:tbl>
              <a:tblPr firstRow="1" bandRow="1">
                <a:tableStyleId>{00A15C55-8517-42AA-B614-E9B94910E393}</a:tableStyleId>
              </a:tblPr>
              <a:tblGrid>
                <a:gridCol w="2810272">
                  <a:extLst>
                    <a:ext uri="{9D8B030D-6E8A-4147-A177-3AD203B41FA5}">
                      <a16:colId xmlns:a16="http://schemas.microsoft.com/office/drawing/2014/main" val="2377278429"/>
                    </a:ext>
                  </a:extLst>
                </a:gridCol>
              </a:tblGrid>
              <a:tr h="237907">
                <a:tc>
                  <a:txBody>
                    <a:bodyPr/>
                    <a:lstStyle/>
                    <a:p>
                      <a:pPr algn="ctr"/>
                      <a:r>
                        <a:rPr kumimoji="1" lang="ja-JP" altLang="en-US" dirty="0" smtClean="0">
                          <a:latin typeface="ＭＳ Ｐ明朝" panose="02020600040205080304" pitchFamily="18" charset="-128"/>
                          <a:ea typeface="ＭＳ Ｐ明朝" panose="02020600040205080304" pitchFamily="18" charset="-128"/>
                        </a:rPr>
                        <a:t>△△</a:t>
                      </a:r>
                      <a:endParaRPr kumimoji="1" lang="ja-JP" altLang="en-US" dirty="0">
                        <a:latin typeface="ＭＳ Ｐ明朝" panose="02020600040205080304" pitchFamily="18" charset="-128"/>
                        <a:ea typeface="ＭＳ Ｐ明朝" panose="02020600040205080304" pitchFamily="18" charset="-128"/>
                      </a:endParaRPr>
                    </a:p>
                  </a:txBody>
                  <a:tcPr/>
                </a:tc>
                <a:extLst>
                  <a:ext uri="{0D108BD9-81ED-4DB2-BD59-A6C34878D82A}">
                    <a16:rowId xmlns:a16="http://schemas.microsoft.com/office/drawing/2014/main" val="1140790890"/>
                  </a:ext>
                </a:extLst>
              </a:tr>
              <a:tr h="237907">
                <a:tc>
                  <a:txBody>
                    <a:bodyPr/>
                    <a:lstStyle/>
                    <a:p>
                      <a:pPr algn="ctr"/>
                      <a:endParaRPr kumimoji="1" lang="ja-JP" altLang="en-US">
                        <a:latin typeface="ＭＳ Ｐ明朝" panose="02020600040205080304" pitchFamily="18" charset="-128"/>
                        <a:ea typeface="ＭＳ Ｐ明朝" panose="02020600040205080304" pitchFamily="18" charset="-128"/>
                      </a:endParaRPr>
                    </a:p>
                  </a:txBody>
                  <a:tcPr/>
                </a:tc>
                <a:extLst>
                  <a:ext uri="{0D108BD9-81ED-4DB2-BD59-A6C34878D82A}">
                    <a16:rowId xmlns:a16="http://schemas.microsoft.com/office/drawing/2014/main" val="729494518"/>
                  </a:ext>
                </a:extLst>
              </a:tr>
              <a:tr h="237907">
                <a:tc>
                  <a:txBody>
                    <a:bodyPr/>
                    <a:lstStyle/>
                    <a:p>
                      <a:pPr algn="ctr"/>
                      <a:endParaRPr kumimoji="1" lang="ja-JP" altLang="en-US" dirty="0">
                        <a:latin typeface="ＭＳ Ｐ明朝" panose="02020600040205080304" pitchFamily="18" charset="-128"/>
                        <a:ea typeface="ＭＳ Ｐ明朝" panose="02020600040205080304" pitchFamily="18" charset="-128"/>
                      </a:endParaRPr>
                    </a:p>
                  </a:txBody>
                  <a:tcPr/>
                </a:tc>
                <a:extLst>
                  <a:ext uri="{0D108BD9-81ED-4DB2-BD59-A6C34878D82A}">
                    <a16:rowId xmlns:a16="http://schemas.microsoft.com/office/drawing/2014/main" val="1437928872"/>
                  </a:ext>
                </a:extLst>
              </a:tr>
            </a:tbl>
          </a:graphicData>
        </a:graphic>
      </p:graphicFrame>
      <p:sp>
        <p:nvSpPr>
          <p:cNvPr id="10" name="コンテンツ プレースホルダー 2"/>
          <p:cNvSpPr txBox="1">
            <a:spLocks/>
          </p:cNvSpPr>
          <p:nvPr/>
        </p:nvSpPr>
        <p:spPr>
          <a:xfrm>
            <a:off x="609599" y="4911616"/>
            <a:ext cx="4466458" cy="1595184"/>
          </a:xfrm>
          <a:prstGeom prst="rect">
            <a:avLst/>
          </a:prstGeom>
          <a:solidFill>
            <a:schemeClr val="accent3">
              <a:lumMod val="20000"/>
              <a:lumOff val="80000"/>
            </a:schemeClr>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smtClean="0"/>
              <a:t>連携推進コースでの３年間は、</a:t>
            </a:r>
            <a:endParaRPr lang="en-US" altLang="ja-JP" dirty="0" smtClean="0"/>
          </a:p>
          <a:p>
            <a:r>
              <a:rPr lang="ja-JP" altLang="en-US" dirty="0" smtClean="0"/>
              <a:t>上記を踏まえ、地域協働コースでは、</a:t>
            </a:r>
            <a:endParaRPr lang="en-US" altLang="ja-JP" dirty="0" smtClean="0"/>
          </a:p>
          <a:p>
            <a:r>
              <a:rPr lang="ja-JP" altLang="en-US" dirty="0" smtClean="0"/>
              <a:t>なお、○○については○○市が、△△については△△が事業実施</a:t>
            </a:r>
            <a:endParaRPr lang="ja-JP" altLang="en-US" dirty="0"/>
          </a:p>
        </p:txBody>
      </p:sp>
    </p:spTree>
    <p:extLst>
      <p:ext uri="{BB962C8B-B14F-4D97-AF65-F5344CB8AC3E}">
        <p14:creationId xmlns:p14="http://schemas.microsoft.com/office/powerpoint/2010/main" val="1817328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６</a:t>
            </a:r>
            <a:r>
              <a:rPr lang="ja-JP" altLang="en-US" dirty="0" smtClean="0"/>
              <a:t>　支援メニューの内容②</a:t>
            </a:r>
            <a:endParaRPr kumimoji="1" lang="ja-JP" altLang="en-US" dirty="0"/>
          </a:p>
        </p:txBody>
      </p:sp>
      <p:sp>
        <p:nvSpPr>
          <p:cNvPr id="45" name="コンテンツ プレースホルダー 3"/>
          <p:cNvSpPr>
            <a:spLocks noGrp="1"/>
          </p:cNvSpPr>
          <p:nvPr>
            <p:ph idx="1"/>
          </p:nvPr>
        </p:nvSpPr>
        <p:spPr>
          <a:xfrm>
            <a:off x="609599" y="1482057"/>
            <a:ext cx="8210873" cy="4827263"/>
          </a:xfrm>
          <a:solidFill>
            <a:schemeClr val="accent3">
              <a:lumMod val="20000"/>
              <a:lumOff val="80000"/>
            </a:schemeClr>
          </a:solidFill>
        </p:spPr>
        <p:txBody>
          <a:bodyPr>
            <a:normAutofit/>
          </a:bodyPr>
          <a:lstStyle/>
          <a:p>
            <a:r>
              <a:rPr kumimoji="1" lang="ja-JP" altLang="en-US" dirty="0" smtClean="0"/>
              <a:t>ウィズコロナ、ポストコロナ期における高年齢者の地域に根差した雇用・就業促進に係る支援メニューの内容</a:t>
            </a:r>
            <a:endParaRPr kumimoji="1" lang="en-US" altLang="ja-JP" dirty="0" smtClean="0"/>
          </a:p>
          <a:p>
            <a:pPr marL="0" indent="0">
              <a:buNone/>
            </a:pPr>
            <a:r>
              <a:rPr kumimoji="1" lang="ja-JP" altLang="en-US" dirty="0" smtClean="0"/>
              <a:t>　（例）</a:t>
            </a:r>
            <a:endParaRPr kumimoji="1" lang="en-US" altLang="ja-JP" dirty="0" smtClean="0"/>
          </a:p>
          <a:p>
            <a:pPr marL="0" indent="0">
              <a:buNone/>
            </a:pPr>
            <a:r>
              <a:rPr lang="ja-JP" altLang="en-US" dirty="0"/>
              <a:t>　</a:t>
            </a:r>
            <a:r>
              <a:rPr lang="ja-JP" altLang="en-US" dirty="0" smtClean="0"/>
              <a:t>　・</a:t>
            </a:r>
            <a:r>
              <a:rPr kumimoji="1" lang="ja-JP" altLang="en-US" dirty="0" smtClean="0"/>
              <a:t>○○の仕事の切り出し</a:t>
            </a:r>
            <a:endParaRPr kumimoji="1" lang="en-US" altLang="ja-JP" dirty="0" smtClean="0"/>
          </a:p>
          <a:p>
            <a:pPr marL="0" indent="0">
              <a:buNone/>
            </a:pPr>
            <a:r>
              <a:rPr lang="ja-JP" altLang="en-US" dirty="0"/>
              <a:t>　</a:t>
            </a:r>
            <a:r>
              <a:rPr lang="ja-JP" altLang="en-US" dirty="0" smtClean="0"/>
              <a:t>　・○○の実施によるＩＴリテラシーの向上</a:t>
            </a:r>
            <a:endParaRPr lang="en-US" altLang="ja-JP" dirty="0" smtClean="0"/>
          </a:p>
          <a:p>
            <a:pPr marL="0" indent="0">
              <a:buNone/>
            </a:pPr>
            <a:r>
              <a:rPr kumimoji="1" lang="ja-JP" altLang="en-US" dirty="0"/>
              <a:t>　</a:t>
            </a:r>
            <a:r>
              <a:rPr kumimoji="1" lang="ja-JP" altLang="en-US" dirty="0" smtClean="0"/>
              <a:t>　・高年齢者のやりたいこと・できること探しのサポートするため、</a:t>
            </a:r>
            <a:endParaRPr kumimoji="1" lang="en-US" altLang="ja-JP" dirty="0" smtClean="0"/>
          </a:p>
          <a:p>
            <a:pPr marL="0" indent="0">
              <a:buNone/>
            </a:pPr>
            <a:r>
              <a:rPr lang="ja-JP" altLang="en-US" dirty="0"/>
              <a:t>　</a:t>
            </a:r>
            <a:r>
              <a:rPr lang="ja-JP" altLang="en-US" dirty="0" smtClean="0"/>
              <a:t>　</a:t>
            </a:r>
            <a:r>
              <a:rPr kumimoji="1" lang="ja-JP" altLang="en-US" dirty="0" smtClean="0"/>
              <a:t>○○を実施　等</a:t>
            </a: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1016669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260648"/>
            <a:ext cx="6347713" cy="1320800"/>
          </a:xfrm>
        </p:spPr>
        <p:txBody>
          <a:bodyPr/>
          <a:lstStyle/>
          <a:p>
            <a:r>
              <a:rPr lang="ja-JP" altLang="en-US" dirty="0"/>
              <a:t>７</a:t>
            </a:r>
            <a:r>
              <a:rPr lang="ja-JP" altLang="en-US" dirty="0" smtClean="0"/>
              <a:t>　</a:t>
            </a:r>
            <a:r>
              <a:rPr lang="ja-JP" altLang="en-US" dirty="0"/>
              <a:t>事業実施による効果</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1708454529"/>
              </p:ext>
            </p:extLst>
          </p:nvPr>
        </p:nvGraphicFramePr>
        <p:xfrm>
          <a:off x="539552" y="1052736"/>
          <a:ext cx="7848876" cy="4989254"/>
        </p:xfrm>
        <a:graphic>
          <a:graphicData uri="http://schemas.openxmlformats.org/drawingml/2006/table">
            <a:tbl>
              <a:tblPr firstRow="1" firstCol="1" bandRow="1">
                <a:tableStyleId>{5C22544A-7EE6-4342-B048-85BDC9FD1C3A}</a:tableStyleId>
              </a:tblPr>
              <a:tblGrid>
                <a:gridCol w="1380773">
                  <a:extLst>
                    <a:ext uri="{9D8B030D-6E8A-4147-A177-3AD203B41FA5}">
                      <a16:colId xmlns:a16="http://schemas.microsoft.com/office/drawing/2014/main" val="3377163073"/>
                    </a:ext>
                  </a:extLst>
                </a:gridCol>
                <a:gridCol w="754926">
                  <a:extLst>
                    <a:ext uri="{9D8B030D-6E8A-4147-A177-3AD203B41FA5}">
                      <a16:colId xmlns:a16="http://schemas.microsoft.com/office/drawing/2014/main" val="3991020574"/>
                    </a:ext>
                  </a:extLst>
                </a:gridCol>
                <a:gridCol w="754926">
                  <a:extLst>
                    <a:ext uri="{9D8B030D-6E8A-4147-A177-3AD203B41FA5}">
                      <a16:colId xmlns:a16="http://schemas.microsoft.com/office/drawing/2014/main" val="116067294"/>
                    </a:ext>
                  </a:extLst>
                </a:gridCol>
                <a:gridCol w="682229">
                  <a:extLst>
                    <a:ext uri="{9D8B030D-6E8A-4147-A177-3AD203B41FA5}">
                      <a16:colId xmlns:a16="http://schemas.microsoft.com/office/drawing/2014/main" val="2330566844"/>
                    </a:ext>
                  </a:extLst>
                </a:gridCol>
                <a:gridCol w="614006">
                  <a:extLst>
                    <a:ext uri="{9D8B030D-6E8A-4147-A177-3AD203B41FA5}">
                      <a16:colId xmlns:a16="http://schemas.microsoft.com/office/drawing/2014/main" val="959615747"/>
                    </a:ext>
                  </a:extLst>
                </a:gridCol>
                <a:gridCol w="1285748">
                  <a:extLst>
                    <a:ext uri="{9D8B030D-6E8A-4147-A177-3AD203B41FA5}">
                      <a16:colId xmlns:a16="http://schemas.microsoft.com/office/drawing/2014/main" val="3715553819"/>
                    </a:ext>
                  </a:extLst>
                </a:gridCol>
                <a:gridCol w="792088">
                  <a:extLst>
                    <a:ext uri="{9D8B030D-6E8A-4147-A177-3AD203B41FA5}">
                      <a16:colId xmlns:a16="http://schemas.microsoft.com/office/drawing/2014/main" val="1699437583"/>
                    </a:ext>
                  </a:extLst>
                </a:gridCol>
                <a:gridCol w="765506">
                  <a:extLst>
                    <a:ext uri="{9D8B030D-6E8A-4147-A177-3AD203B41FA5}">
                      <a16:colId xmlns:a16="http://schemas.microsoft.com/office/drawing/2014/main" val="1192077241"/>
                    </a:ext>
                  </a:extLst>
                </a:gridCol>
                <a:gridCol w="818674">
                  <a:extLst>
                    <a:ext uri="{9D8B030D-6E8A-4147-A177-3AD203B41FA5}">
                      <a16:colId xmlns:a16="http://schemas.microsoft.com/office/drawing/2014/main" val="1422362354"/>
                    </a:ext>
                  </a:extLst>
                </a:gridCol>
              </a:tblGrid>
              <a:tr h="525584">
                <a:tc rowSpan="2">
                  <a:txBody>
                    <a:bodyPr/>
                    <a:lstStyle/>
                    <a:p>
                      <a:pPr algn="ctr">
                        <a:spcAft>
                          <a:spcPts val="0"/>
                        </a:spcAft>
                      </a:pPr>
                      <a:r>
                        <a:rPr lang="ja-JP" sz="1000" kern="0" dirty="0">
                          <a:solidFill>
                            <a:schemeClr val="bg1"/>
                          </a:solidFill>
                          <a:effectLst/>
                          <a:latin typeface="+mn-ea"/>
                          <a:ea typeface="+mn-ea"/>
                        </a:rPr>
                        <a:t>各種施策</a:t>
                      </a: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row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2865" marR="62865" marT="0" marB="0" anchor="ctr">
                    <a:lnR w="12700" cmpd="sng">
                      <a:noFill/>
                    </a:lnR>
                  </a:tcPr>
                </a:tc>
                <a:tc gridSpan="3">
                  <a:txBody>
                    <a:bodyPr/>
                    <a:lstStyle/>
                    <a:p>
                      <a:pPr algn="ctr">
                        <a:spcAft>
                          <a:spcPts val="0"/>
                        </a:spcAft>
                      </a:pPr>
                      <a:r>
                        <a:rPr lang="ja-JP" sz="1000" kern="0" dirty="0" smtClean="0">
                          <a:effectLst/>
                          <a:latin typeface="+mn-ea"/>
                          <a:ea typeface="+mn-ea"/>
                        </a:rPr>
                        <a:t>アウトプット</a:t>
                      </a:r>
                      <a:endParaRPr lang="ja-JP" sz="1050" kern="100" dirty="0">
                        <a:effectLst/>
                        <a:latin typeface="+mn-ea"/>
                        <a:ea typeface="+mn-ea"/>
                        <a:cs typeface="Times New Roman" panose="02020603050405020304" pitchFamily="18" charset="0"/>
                      </a:endParaRPr>
                    </a:p>
                  </a:txBody>
                  <a:tcPr marL="62865" marR="62865" marT="0" marB="0" anchor="ctr">
                    <a:lnL w="12700" cmpd="sng">
                      <a:noFill/>
                    </a:lnL>
                  </a:tcPr>
                </a:tc>
                <a:tc hMerge="1">
                  <a:txBody>
                    <a:bodyPr/>
                    <a:lstStyle/>
                    <a:p>
                      <a:pPr algn="ctr">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hMerge="1">
                  <a:txBody>
                    <a:bodyPr/>
                    <a:lstStyle/>
                    <a:p>
                      <a:pPr algn="ctr">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row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2865" marR="62865" marT="0" marB="0" anchor="ctr">
                    <a:lnR w="12700" cmpd="sng">
                      <a:noFill/>
                    </a:lnR>
                  </a:tcPr>
                </a:tc>
                <a:tc gridSpan="3">
                  <a:txBody>
                    <a:bodyPr/>
                    <a:lstStyle/>
                    <a:p>
                      <a:pPr algn="ctr">
                        <a:spcAft>
                          <a:spcPts val="0"/>
                        </a:spcAft>
                      </a:pPr>
                      <a:r>
                        <a:rPr lang="ja-JP" altLang="en-US" sz="1050" kern="100" dirty="0" smtClean="0">
                          <a:effectLst/>
                          <a:latin typeface="+mn-ea"/>
                          <a:ea typeface="+mn-ea"/>
                          <a:cs typeface="Times New Roman" panose="02020603050405020304" pitchFamily="18" charset="0"/>
                        </a:rPr>
                        <a:t>アウトカム</a:t>
                      </a:r>
                      <a:endParaRPr lang="ja-JP" sz="1050" kern="100" dirty="0">
                        <a:effectLst/>
                        <a:latin typeface="+mn-ea"/>
                        <a:ea typeface="+mn-ea"/>
                        <a:cs typeface="Times New Roman" panose="02020603050405020304" pitchFamily="18" charset="0"/>
                      </a:endParaRPr>
                    </a:p>
                  </a:txBody>
                  <a:tcPr marL="62865" marR="62865" marT="0" marB="0" anchor="ctr">
                    <a:lnL w="12700" cmpd="sng">
                      <a:noFill/>
                    </a:lnL>
                  </a:tcPr>
                </a:tc>
                <a:tc hMerge="1">
                  <a:txBody>
                    <a:bodyPr/>
                    <a:lstStyle/>
                    <a:p>
                      <a:pPr algn="ctr">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hMerge="1">
                  <a:txBody>
                    <a:bodyPr/>
                    <a:lstStyle/>
                    <a:p>
                      <a:pPr algn="ctr">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extLst>
                  <a:ext uri="{0D108BD9-81ED-4DB2-BD59-A6C34878D82A}">
                    <a16:rowId xmlns:a16="http://schemas.microsoft.com/office/drawing/2014/main" val="737463328"/>
                  </a:ext>
                </a:extLst>
              </a:tr>
              <a:tr h="313157">
                <a:tc vMerge="1">
                  <a:txBody>
                    <a:bodyPr/>
                    <a:lstStyle/>
                    <a:p>
                      <a:pPr algn="ctr">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vMerge="1">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2865" marR="62865" marT="0" marB="0" anchor="ctr">
                    <a:solidFill>
                      <a:schemeClr val="accent1"/>
                    </a:solidFill>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Ｒ３</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Ｒ４</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Ｒ５</a:t>
                      </a:r>
                      <a:endParaRPr lang="ja-JP" sz="1050" kern="100" dirty="0">
                        <a:effectLst/>
                        <a:latin typeface="+mn-ea"/>
                        <a:ea typeface="+mn-ea"/>
                        <a:cs typeface="Times New Roman" panose="02020603050405020304" pitchFamily="18" charset="0"/>
                      </a:endParaRPr>
                    </a:p>
                  </a:txBody>
                  <a:tcPr marL="62865" marR="62865" marT="0" marB="0" anchor="ctr"/>
                </a:tc>
                <a:tc vMerge="1">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2865" marR="62865" marT="0" marB="0" anchor="ctr">
                    <a:solidFill>
                      <a:schemeClr val="accent1"/>
                    </a:solidFill>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Ｒ３</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Ｒ４</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Ｒ５</a:t>
                      </a: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1038358278"/>
                  </a:ext>
                </a:extLst>
              </a:tr>
              <a:tr h="919774">
                <a:tc>
                  <a:txBody>
                    <a:bodyPr/>
                    <a:lstStyle/>
                    <a:p>
                      <a:pPr algn="l">
                        <a:spcAft>
                          <a:spcPts val="0"/>
                        </a:spcAft>
                      </a:pPr>
                      <a:r>
                        <a:rPr lang="ja-JP" sz="1000" kern="0">
                          <a:solidFill>
                            <a:schemeClr val="bg1"/>
                          </a:solidFill>
                          <a:effectLst/>
                          <a:latin typeface="+mn-ea"/>
                          <a:ea typeface="+mn-ea"/>
                        </a:rPr>
                        <a:t>高年齢者就業ニーズ調査</a:t>
                      </a:r>
                      <a:endParaRPr lang="ja-JP" sz="1050" kern="100">
                        <a:solidFill>
                          <a:schemeClr val="bg1"/>
                        </a:solidFill>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en-US" sz="1050" kern="100" dirty="0" smtClean="0">
                          <a:effectLst/>
                          <a:latin typeface="+mn-ea"/>
                          <a:ea typeface="+mn-ea"/>
                          <a:cs typeface="Times New Roman" panose="02020603050405020304" pitchFamily="18" charset="0"/>
                        </a:rPr>
                        <a:t>アンケート回収数</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ja-JP" sz="1050" kern="0" dirty="0" smtClean="0">
                          <a:solidFill>
                            <a:srgbClr val="000000"/>
                          </a:solidFill>
                          <a:effectLst/>
                          <a:latin typeface="+mn-ea"/>
                          <a:ea typeface="+mn-ea"/>
                          <a:cs typeface="Arial" panose="020B0604020202020204" pitchFamily="34" charset="0"/>
                        </a:rPr>
                        <a:t>アンケートから就業相談会への参加者</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879465209"/>
                  </a:ext>
                </a:extLst>
              </a:tr>
              <a:tr h="722679">
                <a:tc>
                  <a:txBody>
                    <a:bodyPr/>
                    <a:lstStyle/>
                    <a:p>
                      <a:pPr algn="l">
                        <a:spcAft>
                          <a:spcPts val="0"/>
                        </a:spcAft>
                      </a:pPr>
                      <a:r>
                        <a:rPr lang="ja-JP" sz="1000" kern="0" dirty="0" smtClean="0">
                          <a:solidFill>
                            <a:schemeClr val="bg1"/>
                          </a:solidFill>
                          <a:effectLst/>
                          <a:latin typeface="+mn-ea"/>
                          <a:ea typeface="+mn-ea"/>
                        </a:rPr>
                        <a:t>企業</a:t>
                      </a:r>
                      <a:r>
                        <a:rPr lang="ja-JP" sz="1000" kern="0" dirty="0">
                          <a:solidFill>
                            <a:schemeClr val="bg1"/>
                          </a:solidFill>
                          <a:effectLst/>
                          <a:latin typeface="+mn-ea"/>
                          <a:ea typeface="+mn-ea"/>
                        </a:rPr>
                        <a:t>ヒアリング</a:t>
                      </a: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en-US" sz="1050" kern="100" dirty="0" smtClean="0">
                          <a:effectLst/>
                          <a:latin typeface="+mn-ea"/>
                          <a:ea typeface="+mn-ea"/>
                          <a:cs typeface="Times New Roman" panose="02020603050405020304" pitchFamily="18" charset="0"/>
                        </a:rPr>
                        <a:t>企業数</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ja-JP" sz="1050" kern="0" dirty="0" smtClean="0">
                          <a:solidFill>
                            <a:srgbClr val="000000"/>
                          </a:solidFill>
                          <a:effectLst/>
                          <a:latin typeface="+mn-ea"/>
                          <a:ea typeface="+mn-ea"/>
                          <a:cs typeface="Arial" panose="020B0604020202020204" pitchFamily="34" charset="0"/>
                        </a:rPr>
                        <a:t>高年齢者雇用関心企業数</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3549709821"/>
                  </a:ext>
                </a:extLst>
              </a:tr>
              <a:tr h="459887">
                <a:tc>
                  <a:txBody>
                    <a:bodyPr/>
                    <a:lstStyle/>
                    <a:p>
                      <a:pPr algn="l">
                        <a:spcAft>
                          <a:spcPts val="0"/>
                        </a:spcAft>
                      </a:pPr>
                      <a:r>
                        <a:rPr lang="ja-JP" sz="1000" kern="0" dirty="0">
                          <a:solidFill>
                            <a:schemeClr val="bg1"/>
                          </a:solidFill>
                          <a:effectLst/>
                          <a:latin typeface="+mn-ea"/>
                          <a:ea typeface="+mn-ea"/>
                        </a:rPr>
                        <a:t>就業相談会</a:t>
                      </a: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en-US" sz="1050" kern="100" dirty="0" smtClean="0">
                          <a:effectLst/>
                          <a:latin typeface="+mn-ea"/>
                          <a:ea typeface="+mn-ea"/>
                          <a:cs typeface="Times New Roman" panose="02020603050405020304" pitchFamily="18" charset="0"/>
                        </a:rPr>
                        <a:t>参加者</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endParaRPr lang="ja-JP" altLang="en-US" sz="1050" dirty="0">
                        <a:latin typeface="+mn-ea"/>
                        <a:ea typeface="+mn-ea"/>
                      </a:endParaRPr>
                    </a:p>
                  </a:txBody>
                  <a:tcPr marL="62865" marR="62865" marT="0" marB="0" anchor="ctr"/>
                </a:tc>
                <a:tc>
                  <a:txBody>
                    <a:bodyPr/>
                    <a:lstStyle/>
                    <a:p>
                      <a:endParaRPr lang="ja-JP" altLang="en-US" sz="1050" dirty="0">
                        <a:latin typeface="+mn-ea"/>
                        <a:ea typeface="+mn-ea"/>
                      </a:endParaRPr>
                    </a:p>
                  </a:txBody>
                  <a:tcPr marL="62865" marR="62865" marT="0" marB="0" anchor="ctr"/>
                </a:tc>
                <a:tc>
                  <a:txBody>
                    <a:bodyPr/>
                    <a:lstStyle/>
                    <a:p>
                      <a:pPr algn="l">
                        <a:spcAft>
                          <a:spcPts val="0"/>
                        </a:spcAft>
                      </a:pPr>
                      <a:r>
                        <a:rPr lang="ja-JP" altLang="en-US" sz="1050" kern="100" dirty="0" smtClean="0">
                          <a:effectLst/>
                          <a:latin typeface="+mn-ea"/>
                          <a:ea typeface="+mn-ea"/>
                          <a:cs typeface="Times New Roman" panose="02020603050405020304" pitchFamily="18" charset="0"/>
                        </a:rPr>
                        <a:t>雇用・就業者</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1177130325"/>
                  </a:ext>
                </a:extLst>
              </a:tr>
              <a:tr h="591283">
                <a:tc>
                  <a:txBody>
                    <a:bodyPr/>
                    <a:lstStyle/>
                    <a:p>
                      <a:pPr algn="l">
                        <a:spcAft>
                          <a:spcPts val="0"/>
                        </a:spcAft>
                      </a:pPr>
                      <a:r>
                        <a:rPr lang="ja-JP" sz="1000" kern="0" dirty="0">
                          <a:solidFill>
                            <a:schemeClr val="bg1"/>
                          </a:solidFill>
                          <a:effectLst/>
                          <a:latin typeface="+mn-ea"/>
                          <a:ea typeface="+mn-ea"/>
                        </a:rPr>
                        <a:t>事業主向け説明会</a:t>
                      </a: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en-US" sz="1050" kern="100" dirty="0" smtClean="0">
                          <a:effectLst/>
                          <a:latin typeface="+mn-ea"/>
                          <a:ea typeface="+mn-ea"/>
                          <a:cs typeface="Times New Roman" panose="02020603050405020304" pitchFamily="18" charset="0"/>
                        </a:rPr>
                        <a:t>参加企業</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en-US" sz="1050" kern="100" dirty="0" smtClean="0">
                          <a:effectLst/>
                          <a:latin typeface="+mn-ea"/>
                          <a:ea typeface="+mn-ea"/>
                          <a:cs typeface="Times New Roman" panose="02020603050405020304" pitchFamily="18" charset="0"/>
                        </a:rPr>
                        <a:t>求人増加件数</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2224943590"/>
                  </a:ext>
                </a:extLst>
              </a:tr>
              <a:tr h="428497">
                <a:tc>
                  <a:txBody>
                    <a:bodyPr/>
                    <a:lstStyle/>
                    <a:p>
                      <a:pPr algn="l">
                        <a:spcAft>
                          <a:spcPts val="0"/>
                        </a:spcAft>
                      </a:pPr>
                      <a:r>
                        <a:rPr lang="ja-JP" sz="1000" kern="0" dirty="0" smtClean="0">
                          <a:solidFill>
                            <a:schemeClr val="bg1"/>
                          </a:solidFill>
                          <a:effectLst/>
                          <a:latin typeface="+mn-ea"/>
                          <a:ea typeface="+mn-ea"/>
                        </a:rPr>
                        <a:t>スキルアップセミナー</a:t>
                      </a: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en-US" sz="1050" kern="100" dirty="0" smtClean="0">
                          <a:effectLst/>
                          <a:latin typeface="+mn-ea"/>
                          <a:ea typeface="+mn-ea"/>
                          <a:cs typeface="Times New Roman" panose="02020603050405020304" pitchFamily="18" charset="0"/>
                        </a:rPr>
                        <a:t>参加者</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ja-JP" sz="1050" kern="0" dirty="0" smtClean="0">
                          <a:solidFill>
                            <a:srgbClr val="000000"/>
                          </a:solidFill>
                          <a:effectLst/>
                          <a:latin typeface="+mn-ea"/>
                          <a:ea typeface="+mn-ea"/>
                          <a:cs typeface="Arial" panose="020B0604020202020204" pitchFamily="34" charset="0"/>
                        </a:rPr>
                        <a:t>関連業種の関心数</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957511071"/>
                  </a:ext>
                </a:extLst>
              </a:tr>
              <a:tr h="428497">
                <a:tc>
                  <a:txBody>
                    <a:bodyPr/>
                    <a:lstStyle/>
                    <a:p>
                      <a:pPr algn="l">
                        <a:spcAft>
                          <a:spcPts val="0"/>
                        </a:spcAft>
                      </a:pPr>
                      <a:r>
                        <a:rPr lang="ja-JP" altLang="en-US" sz="1050" kern="100" dirty="0" smtClean="0">
                          <a:solidFill>
                            <a:schemeClr val="bg1"/>
                          </a:solidFill>
                          <a:effectLst/>
                          <a:latin typeface="+mn-ea"/>
                          <a:ea typeface="+mn-ea"/>
                          <a:cs typeface="Times New Roman" panose="02020603050405020304" pitchFamily="18" charset="0"/>
                        </a:rPr>
                        <a:t>ワンストップ窓口</a:t>
                      </a: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en-US" sz="1050" kern="100" dirty="0" smtClean="0">
                          <a:effectLst/>
                          <a:latin typeface="+mn-ea"/>
                          <a:ea typeface="+mn-ea"/>
                          <a:cs typeface="Times New Roman" panose="02020603050405020304" pitchFamily="18" charset="0"/>
                        </a:rPr>
                        <a:t>利用者</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en-US" sz="1050" kern="100" dirty="0" smtClean="0">
                          <a:effectLst/>
                          <a:latin typeface="+mn-ea"/>
                          <a:ea typeface="+mn-ea"/>
                          <a:cs typeface="Times New Roman" panose="02020603050405020304" pitchFamily="18" charset="0"/>
                        </a:rPr>
                        <a:t>雇用・就業者</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3912264827"/>
                  </a:ext>
                </a:extLst>
              </a:tr>
              <a:tr h="599896">
                <a:tc>
                  <a:txBody>
                    <a:bodyPr/>
                    <a:lstStyle/>
                    <a:p>
                      <a:pPr algn="l">
                        <a:spcAft>
                          <a:spcPts val="0"/>
                        </a:spcAft>
                      </a:pPr>
                      <a:r>
                        <a:rPr lang="ja-JP" sz="1000" kern="0" dirty="0">
                          <a:solidFill>
                            <a:schemeClr val="bg1"/>
                          </a:solidFill>
                          <a:effectLst/>
                          <a:latin typeface="+mn-ea"/>
                          <a:ea typeface="+mn-ea"/>
                          <a:cs typeface="Arial" panose="020B0604020202020204" pitchFamily="34" charset="0"/>
                        </a:rPr>
                        <a:t>高年齢者活用講演会（シンポジウム</a:t>
                      </a:r>
                      <a:r>
                        <a:rPr lang="en-US" sz="1000" kern="0" dirty="0">
                          <a:solidFill>
                            <a:schemeClr val="bg1"/>
                          </a:solidFill>
                          <a:effectLst/>
                          <a:latin typeface="+mn-ea"/>
                          <a:ea typeface="+mn-ea"/>
                          <a:cs typeface="Arial" panose="020B0604020202020204" pitchFamily="34" charset="0"/>
                        </a:rPr>
                        <a:t>)</a:t>
                      </a:r>
                      <a:endParaRPr lang="ja-JP" sz="1050" kern="100" dirty="0">
                        <a:solidFill>
                          <a:schemeClr val="bg1"/>
                        </a:solidFill>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en-US" sz="1050" kern="100" dirty="0" smtClean="0">
                          <a:effectLst/>
                          <a:latin typeface="+mn-ea"/>
                          <a:ea typeface="+mn-ea"/>
                          <a:cs typeface="Times New Roman" panose="02020603050405020304" pitchFamily="18" charset="0"/>
                        </a:rPr>
                        <a:t>参加者</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ja-JP" altLang="en-US" sz="1050" kern="0" dirty="0" smtClean="0">
                          <a:solidFill>
                            <a:srgbClr val="000000"/>
                          </a:solidFill>
                          <a:effectLst/>
                          <a:latin typeface="+mn-ea"/>
                          <a:ea typeface="+mn-ea"/>
                          <a:cs typeface="Arial" panose="020B0604020202020204" pitchFamily="34" charset="0"/>
                        </a:rPr>
                        <a:t>満足度</a:t>
                      </a: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endParaRPr lang="ja-JP" sz="105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3130314389"/>
                  </a:ext>
                </a:extLst>
              </a:tr>
            </a:tbl>
          </a:graphicData>
        </a:graphic>
      </p:graphicFrame>
    </p:spTree>
    <p:extLst>
      <p:ext uri="{BB962C8B-B14F-4D97-AF65-F5344CB8AC3E}">
        <p14:creationId xmlns:p14="http://schemas.microsoft.com/office/powerpoint/2010/main" val="1927966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609600"/>
            <a:ext cx="7645085" cy="1320800"/>
          </a:xfrm>
        </p:spPr>
        <p:txBody>
          <a:bodyPr/>
          <a:lstStyle/>
          <a:p>
            <a:r>
              <a:rPr lang="ja-JP" altLang="en-US" dirty="0"/>
              <a:t>８</a:t>
            </a:r>
            <a:r>
              <a:rPr lang="ja-JP" altLang="en-US" dirty="0" smtClean="0"/>
              <a:t>　事業構想（案）作成者等の声</a:t>
            </a:r>
            <a:endParaRPr kumimoji="1" lang="ja-JP" altLang="en-US" dirty="0"/>
          </a:p>
        </p:txBody>
      </p:sp>
      <p:sp>
        <p:nvSpPr>
          <p:cNvPr id="12" name="コンテンツ プレースホルダー 3"/>
          <p:cNvSpPr>
            <a:spLocks noGrp="1"/>
          </p:cNvSpPr>
          <p:nvPr>
            <p:ph idx="1"/>
          </p:nvPr>
        </p:nvSpPr>
        <p:spPr>
          <a:xfrm>
            <a:off x="609598" y="1628800"/>
            <a:ext cx="8066857" cy="4752528"/>
          </a:xfrm>
          <a:solidFill>
            <a:schemeClr val="accent3">
              <a:lumMod val="20000"/>
              <a:lumOff val="80000"/>
            </a:schemeClr>
          </a:solidFill>
        </p:spPr>
        <p:txBody>
          <a:bodyPr/>
          <a:lstStyle/>
          <a:p>
            <a:r>
              <a:rPr lang="ja-JP" altLang="en-US" dirty="0"/>
              <a:t>事業構想の企画立案や事業を実践していく上で、活動の中心となるキーパーソンや組織から、本事業に対する意気込み等を記載してください。</a:t>
            </a:r>
            <a:endParaRPr kumimoji="1" lang="ja-JP" altLang="en-US" dirty="0"/>
          </a:p>
        </p:txBody>
      </p:sp>
    </p:spTree>
    <p:extLst>
      <p:ext uri="{BB962C8B-B14F-4D97-AF65-F5344CB8AC3E}">
        <p14:creationId xmlns:p14="http://schemas.microsoft.com/office/powerpoint/2010/main" val="3437963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651</Words>
  <Application>Microsoft Office PowerPoint</Application>
  <PresentationFormat>画面に合わせる (4:3)</PresentationFormat>
  <Paragraphs>122</Paragraphs>
  <Slides>10</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ＭＳ Ｐ明朝</vt:lpstr>
      <vt:lpstr>メイリオ</vt:lpstr>
      <vt:lpstr>Arial</vt:lpstr>
      <vt:lpstr>Times New Roman</vt:lpstr>
      <vt:lpstr>Trebuchet MS</vt:lpstr>
      <vt:lpstr>Wingdings 3</vt:lpstr>
      <vt:lpstr>ファセット</vt:lpstr>
      <vt:lpstr>タイトル</vt:lpstr>
      <vt:lpstr>１　事業の趣旨・目的</vt:lpstr>
      <vt:lpstr>２　連携推進コースの実績と成果</vt:lpstr>
      <vt:lpstr>３　連携推進コースの取組事例</vt:lpstr>
      <vt:lpstr>４　重点業種における高年齢者の 　雇用機会の確保における課題</vt:lpstr>
      <vt:lpstr>５　支援メニューの内容①</vt:lpstr>
      <vt:lpstr>６　支援メニューの内容②</vt:lpstr>
      <vt:lpstr>７　事業実施による効果</vt:lpstr>
      <vt:lpstr>８　事業構想（案）作成者等の声</vt:lpstr>
      <vt:lpstr>９　事業終了後の方向性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2021-01-12T10:20:53Z</dcterms:created>
  <dcterms:modified xsi:type="dcterms:W3CDTF">2021-01-12T10:21:14Z</dcterms:modified>
</cp:coreProperties>
</file>