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73" r:id="rId2"/>
    <p:sldId id="274" r:id="rId3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  <a:srgbClr val="BDD7EE"/>
    <a:srgbClr val="70AD47"/>
    <a:srgbClr val="E8D0D0"/>
    <a:srgbClr val="FD95EE"/>
    <a:srgbClr val="FA06D7"/>
    <a:srgbClr val="CC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68D86C-91C7-4E4C-B87B-7818BAAFC3A7}" v="11" dt="2024-01-18T05:25:10.3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8" autoAdjust="0"/>
    <p:restoredTop sz="94660" autoAdjust="0"/>
  </p:normalViewPr>
  <p:slideViewPr>
    <p:cSldViewPr snapToGrid="0">
      <p:cViewPr varScale="1">
        <p:scale>
          <a:sx n="111" d="100"/>
          <a:sy n="111" d="100"/>
        </p:scale>
        <p:origin x="1698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9554F-74A5-4849-AE00-A597F77C02DB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7C8A8-B857-49F2-8DFD-FE0BEBF9E3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059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9CEB7-B54E-46FE-AC12-3257893DE6A5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66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3C17-BB94-4249-A9B9-75D714800EEA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91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39C04-898B-402B-B2FD-595F7D93FD46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2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1ECC3-C7D8-4653-B33A-F5480855D5F5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183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B3FCB-1300-4847-B3D1-EBD866F27EED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3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AF8A9-9D95-4227-A243-0F9981A57BA8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729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AF4DE-BD53-4F31-8F7B-31513A5ED185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177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FE71E-8C2B-4ABB-83BC-D92B32AA7F11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5302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60F5D-755E-4936-8B57-D8A77F6C0AD3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20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08D1A-090F-4DB7-A6B0-B82EC335CEF6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445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4B997-727B-46F2-9ACC-B73037611DB4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564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B17AB-55A2-4B16-95F2-DDFF861B1015}" type="datetime1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E8DCB-1A13-47FE-A751-A7116910C4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335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楕円 63"/>
          <p:cNvSpPr/>
          <p:nvPr/>
        </p:nvSpPr>
        <p:spPr>
          <a:xfrm>
            <a:off x="105508" y="4297830"/>
            <a:ext cx="9687580" cy="2000362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440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119757"/>
              </p:ext>
            </p:extLst>
          </p:nvPr>
        </p:nvGraphicFramePr>
        <p:xfrm>
          <a:off x="103480" y="1342248"/>
          <a:ext cx="9736636" cy="17976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8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8318">
                  <a:extLst>
                    <a:ext uri="{9D8B030D-6E8A-4147-A177-3AD203B41FA5}">
                      <a16:colId xmlns:a16="http://schemas.microsoft.com/office/drawing/2014/main" val="882513811"/>
                    </a:ext>
                  </a:extLst>
                </a:gridCol>
              </a:tblGrid>
              <a:tr h="235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地域の現状・課題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事業の全体像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8551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・○○～～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・○○～～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・○○～～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R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○○～～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659091"/>
                  </a:ext>
                </a:extLst>
              </a:tr>
            </a:tbl>
          </a:graphicData>
        </a:graphic>
      </p:graphicFrame>
      <p:sp>
        <p:nvSpPr>
          <p:cNvPr id="7" name="ストライプ矢印 6"/>
          <p:cNvSpPr/>
          <p:nvPr/>
        </p:nvSpPr>
        <p:spPr>
          <a:xfrm rot="5400000">
            <a:off x="4646095" y="1578008"/>
            <a:ext cx="687848" cy="3998873"/>
          </a:xfrm>
          <a:prstGeom prst="stripedRightArrow">
            <a:avLst>
              <a:gd name="adj1" fmla="val 62268"/>
              <a:gd name="adj2" fmla="val 78427"/>
            </a:avLst>
          </a:prstGeom>
          <a:solidFill>
            <a:schemeClr val="tx2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1445" y="119394"/>
            <a:ext cx="7462959" cy="33855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○○県○○市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○○地域 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kumimoji="1"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797610"/>
              </p:ext>
            </p:extLst>
          </p:nvPr>
        </p:nvGraphicFramePr>
        <p:xfrm>
          <a:off x="92378" y="417442"/>
          <a:ext cx="7160615" cy="63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047">
                  <a:extLst>
                    <a:ext uri="{9D8B030D-6E8A-4147-A177-3AD203B41FA5}">
                      <a16:colId xmlns:a16="http://schemas.microsoft.com/office/drawing/2014/main" val="2398510119"/>
                    </a:ext>
                  </a:extLst>
                </a:gridCol>
                <a:gridCol w="1215958">
                  <a:extLst>
                    <a:ext uri="{9D8B030D-6E8A-4147-A177-3AD203B41FA5}">
                      <a16:colId xmlns:a16="http://schemas.microsoft.com/office/drawing/2014/main" val="3281540514"/>
                    </a:ext>
                  </a:extLst>
                </a:gridCol>
                <a:gridCol w="1245140">
                  <a:extLst>
                    <a:ext uri="{9D8B030D-6E8A-4147-A177-3AD203B41FA5}">
                      <a16:colId xmlns:a16="http://schemas.microsoft.com/office/drawing/2014/main" val="1104613457"/>
                    </a:ext>
                  </a:extLst>
                </a:gridCol>
                <a:gridCol w="1219341">
                  <a:extLst>
                    <a:ext uri="{9D8B030D-6E8A-4147-A177-3AD203B41FA5}">
                      <a16:colId xmlns:a16="http://schemas.microsoft.com/office/drawing/2014/main" val="2516842464"/>
                    </a:ext>
                  </a:extLst>
                </a:gridCol>
                <a:gridCol w="1140428">
                  <a:extLst>
                    <a:ext uri="{9D8B030D-6E8A-4147-A177-3AD203B41FA5}">
                      <a16:colId xmlns:a16="http://schemas.microsoft.com/office/drawing/2014/main" val="1148668655"/>
                    </a:ext>
                  </a:extLst>
                </a:gridCol>
              </a:tblGrid>
              <a:tr h="3776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事業タイトル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○○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人口減少率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高齢化率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39207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315200" y="40333"/>
            <a:ext cx="2507160" cy="12233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78638" y="0"/>
            <a:ext cx="1590126" cy="276999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○○市 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endParaRPr kumimoji="1"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1043043"/>
            <a:ext cx="8508955" cy="21544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時点　　　　　　　　　　　　　　　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※2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：（ 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H30.1.1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－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H30.1.1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。なお、全国平均は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1.79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 bwMode="auto">
          <a:xfrm>
            <a:off x="6886089" y="3335450"/>
            <a:ext cx="2897103" cy="2106560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00B0F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lnSpc>
                <a:spcPts val="2200"/>
              </a:lnSpc>
            </a:pPr>
            <a:r>
              <a:rPr lang="ja-JP" altLang="en-US" sz="14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Ｂ </a:t>
            </a:r>
            <a:r>
              <a:rPr kumimoji="1" lang="ja-JP" altLang="en-US" sz="115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人材育成の取組</a:t>
            </a:r>
            <a:endParaRPr kumimoji="1" lang="en-US" altLang="ja-JP" sz="115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 indent="-176213" defTabSz="887413">
              <a:lnSpc>
                <a:spcPct val="80000"/>
              </a:lnSpc>
              <a:spcBef>
                <a:spcPct val="20000"/>
              </a:spcBef>
            </a:pPr>
            <a:endParaRPr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2" name="角丸四角形 31"/>
          <p:cNvSpPr/>
          <p:nvPr/>
        </p:nvSpPr>
        <p:spPr bwMode="auto">
          <a:xfrm>
            <a:off x="7807718" y="3247857"/>
            <a:ext cx="1180976" cy="177651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求職者向け</a:t>
            </a:r>
          </a:p>
        </p:txBody>
      </p:sp>
      <p:sp>
        <p:nvSpPr>
          <p:cNvPr id="33" name="正方形/長方形 32"/>
          <p:cNvSpPr/>
          <p:nvPr/>
        </p:nvSpPr>
        <p:spPr bwMode="auto">
          <a:xfrm>
            <a:off x="97654" y="3360124"/>
            <a:ext cx="2984409" cy="2196614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92D05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87313" indent="-87313" defTabSz="887413">
              <a:lnSpc>
                <a:spcPts val="2200"/>
              </a:lnSpc>
            </a:pPr>
            <a:r>
              <a:rPr lang="ja-JP" altLang="en-US" sz="140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Ａ </a:t>
            </a:r>
            <a:r>
              <a:rPr kumimoji="1" lang="ja-JP" altLang="en-US" sz="115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事業所の魅力向上、事業拡大の取組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8564" y="4156453"/>
            <a:ext cx="2965026" cy="11439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　　　　　　　　　　　　　　　　　　　　　　　　　　　　　　　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000"/>
              </a:lnSpc>
              <a:spcBef>
                <a:spcPts val="800"/>
              </a:spcBef>
            </a:pP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伴走型支援</a:t>
            </a: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pPr marL="266700" indent="-180975">
              <a:lnSpc>
                <a:spcPts val="1000"/>
              </a:lnSpc>
              <a:spcBef>
                <a:spcPts val="2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</a:p>
        </p:txBody>
      </p:sp>
      <p:sp>
        <p:nvSpPr>
          <p:cNvPr id="35" name="角丸四角形 34"/>
          <p:cNvSpPr/>
          <p:nvPr/>
        </p:nvSpPr>
        <p:spPr bwMode="auto">
          <a:xfrm>
            <a:off x="1017788" y="3255972"/>
            <a:ext cx="1180976" cy="163539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企業向け</a:t>
            </a: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3640144" y="4149761"/>
            <a:ext cx="2661711" cy="1311555"/>
          </a:xfrm>
          <a:prstGeom prst="rect">
            <a:avLst/>
          </a:prstGeom>
          <a:solidFill>
            <a:schemeClr val="bg1"/>
          </a:solidFill>
          <a:ln w="69850" algn="ctr">
            <a:solidFill>
              <a:schemeClr val="accent4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spcBef>
                <a:spcPct val="20000"/>
              </a:spcBef>
            </a:pPr>
            <a:endParaRPr kumimoji="1"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marL="176213" indent="-176213" defTabSz="887413"/>
            <a:r>
              <a:rPr lang="ja-JP" altLang="en-US" sz="140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Ｃ</a:t>
            </a:r>
            <a:r>
              <a:rPr kumimoji="1" lang="ja-JP" altLang="en-US" sz="140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5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就職促進の取組</a:t>
            </a:r>
          </a:p>
        </p:txBody>
      </p:sp>
      <p:sp>
        <p:nvSpPr>
          <p:cNvPr id="37" name="角丸四角形 36"/>
          <p:cNvSpPr/>
          <p:nvPr/>
        </p:nvSpPr>
        <p:spPr bwMode="auto">
          <a:xfrm>
            <a:off x="3516923" y="6198577"/>
            <a:ext cx="2837799" cy="55391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28575" cmpd="dbl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88697" tIns="44348" rIns="88697" bIns="44348" rtlCol="0" anchor="ctr"/>
          <a:lstStyle/>
          <a:p>
            <a:pPr marL="176213" indent="-176213" algn="ctr" defTabSz="887413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雇用創出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（目標数</a:t>
            </a:r>
            <a:r>
              <a:rPr kumimoji="1"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年度計</a:t>
            </a:r>
            <a:r>
              <a:rPr kumimoji="1"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1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 indent="-176213" algn="ctr" defTabSz="887413"/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○○人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645880" y="4578794"/>
            <a:ext cx="2500800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016618" y="4162821"/>
            <a:ext cx="2798081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　　　　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 bwMode="auto">
          <a:xfrm>
            <a:off x="4367854" y="4019990"/>
            <a:ext cx="1185459" cy="272927"/>
          </a:xfrm>
          <a:prstGeom prst="roundRect">
            <a:avLst/>
          </a:prstGeom>
          <a:solidFill>
            <a:srgbClr val="FFFF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マッチング！</a:t>
            </a:r>
          </a:p>
        </p:txBody>
      </p:sp>
      <p:sp>
        <p:nvSpPr>
          <p:cNvPr id="57" name="ストライプ矢印 56"/>
          <p:cNvSpPr/>
          <p:nvPr/>
        </p:nvSpPr>
        <p:spPr>
          <a:xfrm rot="5400000">
            <a:off x="4644752" y="4594830"/>
            <a:ext cx="492370" cy="2556870"/>
          </a:xfrm>
          <a:prstGeom prst="stripedRightArrow">
            <a:avLst>
              <a:gd name="adj1" fmla="val 64178"/>
              <a:gd name="adj2" fmla="val 55669"/>
            </a:avLst>
          </a:prstGeom>
          <a:solidFill>
            <a:srgbClr val="FFFF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131126" y="3405384"/>
            <a:ext cx="1742357" cy="439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具体的な取組内容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384174" y="3712888"/>
            <a:ext cx="2328633" cy="3731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12087" y="3682944"/>
            <a:ext cx="2558059" cy="463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重点雇用創出分野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○○分野、○○分野、○○分野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7174333" y="3712888"/>
            <a:ext cx="2237115" cy="3731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091006" y="3601742"/>
            <a:ext cx="2411999" cy="623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重点求職者層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○○、○○、○○　等</a:t>
            </a:r>
          </a:p>
        </p:txBody>
      </p:sp>
      <p:sp>
        <p:nvSpPr>
          <p:cNvPr id="29" name="ストライプ矢印 28"/>
          <p:cNvSpPr/>
          <p:nvPr/>
        </p:nvSpPr>
        <p:spPr>
          <a:xfrm>
            <a:off x="4820958" y="1389145"/>
            <a:ext cx="398206" cy="220883"/>
          </a:xfrm>
          <a:prstGeom prst="stripedRightArrow">
            <a:avLst>
              <a:gd name="adj1" fmla="val 64178"/>
              <a:gd name="adj2" fmla="val 5405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二等辺三角形 37"/>
          <p:cNvSpPr>
            <a:spLocks noChangeAspect="1"/>
          </p:cNvSpPr>
          <p:nvPr/>
        </p:nvSpPr>
        <p:spPr>
          <a:xfrm rot="5400000">
            <a:off x="2884134" y="4340957"/>
            <a:ext cx="926357" cy="324000"/>
          </a:xfrm>
          <a:prstGeom prst="triangle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/>
          <p:cNvSpPr>
            <a:spLocks noChangeAspect="1"/>
          </p:cNvSpPr>
          <p:nvPr/>
        </p:nvSpPr>
        <p:spPr>
          <a:xfrm rot="16200000">
            <a:off x="6174386" y="4411378"/>
            <a:ext cx="926357" cy="324000"/>
          </a:xfrm>
          <a:prstGeom prst="triangle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79944" y="0"/>
            <a:ext cx="720739" cy="216000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〇〇し</a:t>
            </a:r>
          </a:p>
        </p:txBody>
      </p:sp>
      <p:sp>
        <p:nvSpPr>
          <p:cNvPr id="44" name="左中かっこ 43"/>
          <p:cNvSpPr/>
          <p:nvPr/>
        </p:nvSpPr>
        <p:spPr>
          <a:xfrm>
            <a:off x="-383175" y="1500833"/>
            <a:ext cx="332375" cy="5244797"/>
          </a:xfrm>
          <a:prstGeom prst="leftBrace">
            <a:avLst>
              <a:gd name="adj1" fmla="val 8333"/>
              <a:gd name="adj2" fmla="val 49246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-2310216" y="3408920"/>
            <a:ext cx="1824340" cy="119404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各地域において作成。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なお、他地域との統一性をもたせるため、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様式・フレーム・文字ポイントは変更しないこと。</a:t>
            </a:r>
            <a:endParaRPr kumimoji="1" lang="en-US" altLang="ja-JP" sz="1200" u="sng" dirty="0">
              <a:solidFill>
                <a:srgbClr val="FF0000"/>
              </a:solidFill>
            </a:endParaRPr>
          </a:p>
        </p:txBody>
      </p:sp>
      <p:sp>
        <p:nvSpPr>
          <p:cNvPr id="47" name="四角形吹き出し 46"/>
          <p:cNvSpPr/>
          <p:nvPr/>
        </p:nvSpPr>
        <p:spPr>
          <a:xfrm>
            <a:off x="10196512" y="4452928"/>
            <a:ext cx="2506234" cy="1172357"/>
          </a:xfrm>
          <a:prstGeom prst="wedgeRectCallout">
            <a:avLst>
              <a:gd name="adj1" fmla="val -59203"/>
              <a:gd name="adj2" fmla="val 9338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各取組に係る講習会が多く、フレーム内に収まらない場合には、代表的なものを数項目列挙したうえで残りの講習会・伴走型支援は</a:t>
            </a:r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>
                <a:solidFill>
                  <a:schemeClr val="tx1"/>
                </a:solidFill>
              </a:rPr>
              <a:t>で括ること</a:t>
            </a:r>
          </a:p>
        </p:txBody>
      </p:sp>
      <p:sp>
        <p:nvSpPr>
          <p:cNvPr id="49" name="四角形吹き出し 48"/>
          <p:cNvSpPr/>
          <p:nvPr/>
        </p:nvSpPr>
        <p:spPr>
          <a:xfrm>
            <a:off x="10126173" y="2899066"/>
            <a:ext cx="2506234" cy="1314803"/>
          </a:xfrm>
          <a:prstGeom prst="wedgeRectCallout">
            <a:avLst>
              <a:gd name="adj1" fmla="val -59373"/>
              <a:gd name="adj2" fmla="val 1152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「重点雇用創出分野」、「重点求職者層」欄については、フレームを適宜調整することは可とするが、重点とするものが多い場合には、特に重点とするものを数項目列挙したうえで残りの項目は</a:t>
            </a:r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>
                <a:solidFill>
                  <a:schemeClr val="tx1"/>
                </a:solidFill>
              </a:rPr>
              <a:t>で括ること</a:t>
            </a:r>
          </a:p>
        </p:txBody>
      </p:sp>
      <p:sp>
        <p:nvSpPr>
          <p:cNvPr id="50" name="四角形吹き出し 49"/>
          <p:cNvSpPr/>
          <p:nvPr/>
        </p:nvSpPr>
        <p:spPr>
          <a:xfrm>
            <a:off x="10594898" y="432304"/>
            <a:ext cx="1059468" cy="569849"/>
          </a:xfrm>
          <a:prstGeom prst="wedgeRectCallout">
            <a:avLst>
              <a:gd name="adj1" fmla="val -105260"/>
              <a:gd name="adj2" fmla="val 2627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厚労省にて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地図を挿入</a:t>
            </a:r>
          </a:p>
        </p:txBody>
      </p:sp>
      <p:sp>
        <p:nvSpPr>
          <p:cNvPr id="53" name="四角形吹き出し 52"/>
          <p:cNvSpPr/>
          <p:nvPr/>
        </p:nvSpPr>
        <p:spPr>
          <a:xfrm>
            <a:off x="-2294644" y="1503066"/>
            <a:ext cx="1824340" cy="1542570"/>
          </a:xfrm>
          <a:prstGeom prst="wedgeRectCallout">
            <a:avLst>
              <a:gd name="adj1" fmla="val 72732"/>
              <a:gd name="adj2" fmla="val 57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地域の現状・課題は箇条書きで記載すること。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なお、事業の全体像を含め、構想書からの引用を原則とし、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構想書上にない表現を新たに用いないこと。</a:t>
            </a:r>
            <a:endParaRPr kumimoji="1" lang="en-US" altLang="ja-JP" sz="1200" u="sng" dirty="0">
              <a:solidFill>
                <a:srgbClr val="FF0000"/>
              </a:solidFill>
            </a:endParaRPr>
          </a:p>
        </p:txBody>
      </p:sp>
      <p:sp>
        <p:nvSpPr>
          <p:cNvPr id="40" name="四角形吹き出し 39"/>
          <p:cNvSpPr/>
          <p:nvPr/>
        </p:nvSpPr>
        <p:spPr>
          <a:xfrm>
            <a:off x="-2099200" y="4776963"/>
            <a:ext cx="1824340" cy="1154450"/>
          </a:xfrm>
          <a:prstGeom prst="wedgeRectCallout">
            <a:avLst>
              <a:gd name="adj1" fmla="val 61410"/>
              <a:gd name="adj2" fmla="val 5775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伴走型支援を実施しない地域については、</a:t>
            </a:r>
            <a:r>
              <a:rPr kumimoji="1" lang="en-US" altLang="ja-JP" sz="1200" dirty="0">
                <a:solidFill>
                  <a:schemeClr val="tx1"/>
                </a:solidFill>
              </a:rPr>
              <a:t>《</a:t>
            </a:r>
            <a:r>
              <a:rPr kumimoji="1" lang="ja-JP" altLang="en-US" sz="1200" dirty="0">
                <a:solidFill>
                  <a:schemeClr val="tx1"/>
                </a:solidFill>
              </a:rPr>
              <a:t>伴走型支援</a:t>
            </a:r>
            <a:r>
              <a:rPr kumimoji="1" lang="en-US" altLang="ja-JP" sz="1200" dirty="0">
                <a:solidFill>
                  <a:schemeClr val="tx1"/>
                </a:solidFill>
              </a:rPr>
              <a:t>》</a:t>
            </a:r>
            <a:r>
              <a:rPr kumimoji="1" lang="ja-JP" altLang="en-US" sz="1200" dirty="0">
                <a:solidFill>
                  <a:schemeClr val="tx1"/>
                </a:solidFill>
              </a:rPr>
              <a:t>の項目ごと削除すること。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79131" y="5539154"/>
            <a:ext cx="9835093" cy="1270123"/>
            <a:chOff x="202223" y="5617483"/>
            <a:chExt cx="9835093" cy="1270123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202223" y="5617483"/>
              <a:ext cx="9668608" cy="1230920"/>
              <a:chOff x="202223" y="5617483"/>
              <a:chExt cx="9668608" cy="1230920"/>
            </a:xfrm>
          </p:grpSpPr>
          <p:sp>
            <p:nvSpPr>
              <p:cNvPr id="59" name="角丸四角形吹き出し 58"/>
              <p:cNvSpPr/>
              <p:nvPr/>
            </p:nvSpPr>
            <p:spPr bwMode="auto">
              <a:xfrm>
                <a:off x="202223" y="5686610"/>
                <a:ext cx="1749669" cy="1029911"/>
              </a:xfrm>
              <a:prstGeom prst="wedgeRoundRectCallout">
                <a:avLst>
                  <a:gd name="adj1" fmla="val -9195"/>
                  <a:gd name="adj2" fmla="val 28795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0" name="角丸四角形吹き出し 59"/>
              <p:cNvSpPr/>
              <p:nvPr/>
            </p:nvSpPr>
            <p:spPr bwMode="auto">
              <a:xfrm>
                <a:off x="2073028" y="5758158"/>
                <a:ext cx="1487856" cy="1090245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2" name="角丸四角形吹き出し 61"/>
              <p:cNvSpPr/>
              <p:nvPr/>
            </p:nvSpPr>
            <p:spPr bwMode="auto">
              <a:xfrm>
                <a:off x="8279423" y="5617483"/>
                <a:ext cx="1591408" cy="1002323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52" name="テキスト ボックス 51"/>
            <p:cNvSpPr txBox="1"/>
            <p:nvPr/>
          </p:nvSpPr>
          <p:spPr>
            <a:xfrm>
              <a:off x="221093" y="5775597"/>
              <a:ext cx="1851074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031022" y="5789870"/>
              <a:ext cx="1626577" cy="10977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○○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・○○</a:t>
              </a:r>
              <a:endPara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・○○</a:t>
              </a:r>
              <a:endPara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8348822" y="5652874"/>
              <a:ext cx="1688494" cy="9848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・○○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sp>
        <p:nvSpPr>
          <p:cNvPr id="55" name="角丸四角形吹き出し 54"/>
          <p:cNvSpPr/>
          <p:nvPr/>
        </p:nvSpPr>
        <p:spPr bwMode="auto">
          <a:xfrm>
            <a:off x="6500446" y="5761894"/>
            <a:ext cx="1591408" cy="1002323"/>
          </a:xfrm>
          <a:prstGeom prst="wedgeRoundRectCallout">
            <a:avLst>
              <a:gd name="adj1" fmla="val -11377"/>
              <a:gd name="adj2" fmla="val 4431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tIns="72000" rIns="0" bIns="0" rtlCol="0" anchor="t"/>
          <a:lstStyle/>
          <a:p>
            <a:pPr lvl="0" algn="ctr" defTabSz="887413">
              <a:defRPr/>
            </a:pPr>
            <a:endParaRPr lang="ja-JP" altLang="en-US" sz="1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461407" y="5788491"/>
            <a:ext cx="181215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○○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＜連携できる主な支援＞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・○○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・○○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・○○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5" name="四角形吹き出し 64"/>
          <p:cNvSpPr/>
          <p:nvPr/>
        </p:nvSpPr>
        <p:spPr>
          <a:xfrm>
            <a:off x="-2113854" y="6022730"/>
            <a:ext cx="1824340" cy="931521"/>
          </a:xfrm>
          <a:prstGeom prst="wedgeRectCallout">
            <a:avLst>
              <a:gd name="adj1" fmla="val 63429"/>
              <a:gd name="adj2" fmla="val -1646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地方公共団体等が実施している雇用施策と連動して</a:t>
            </a:r>
            <a:r>
              <a:rPr kumimoji="1" lang="ja-JP" altLang="en-US" sz="1200">
                <a:solidFill>
                  <a:schemeClr val="tx1"/>
                </a:solidFill>
              </a:rPr>
              <a:t>いる事業について記載すること。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" name="四角形吹き出し 52">
            <a:extLst>
              <a:ext uri="{FF2B5EF4-FFF2-40B4-BE49-F238E27FC236}">
                <a16:creationId xmlns:a16="http://schemas.microsoft.com/office/drawing/2014/main" id="{7D15F91F-8B51-79A9-F1E3-CF25D72B807D}"/>
              </a:ext>
            </a:extLst>
          </p:cNvPr>
          <p:cNvSpPr/>
          <p:nvPr/>
        </p:nvSpPr>
        <p:spPr>
          <a:xfrm>
            <a:off x="-2118231" y="360674"/>
            <a:ext cx="1824340" cy="860549"/>
          </a:xfrm>
          <a:prstGeom prst="wedgeRectCallout">
            <a:avLst>
              <a:gd name="adj1" fmla="val 64221"/>
              <a:gd name="adj2" fmla="val 12789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人口減少率と高齢化率は、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小数点第二位（第三位を四捨五入）</a:t>
            </a:r>
            <a:r>
              <a:rPr kumimoji="1" lang="ja-JP" altLang="en-US" sz="1200" dirty="0">
                <a:solidFill>
                  <a:schemeClr val="tx1"/>
                </a:solidFill>
              </a:rPr>
              <a:t>まで記入すること。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456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楕円 63"/>
          <p:cNvSpPr/>
          <p:nvPr/>
        </p:nvSpPr>
        <p:spPr>
          <a:xfrm>
            <a:off x="105508" y="4297830"/>
            <a:ext cx="9687580" cy="2000362"/>
          </a:xfrm>
          <a:prstGeom prst="ellipse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440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62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/>
        </p:nvGraphicFramePr>
        <p:xfrm>
          <a:off x="103480" y="1342248"/>
          <a:ext cx="9736636" cy="1862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83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68318">
                  <a:extLst>
                    <a:ext uri="{9D8B030D-6E8A-4147-A177-3AD203B41FA5}">
                      <a16:colId xmlns:a16="http://schemas.microsoft.com/office/drawing/2014/main" val="882513811"/>
                    </a:ext>
                  </a:extLst>
                </a:gridCol>
              </a:tblGrid>
              <a:tr h="235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地域の現状・課題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事業の全体像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8551">
                <a:tc>
                  <a:txBody>
                    <a:bodyPr/>
                    <a:lstStyle/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・有効求人倍率は高い水準で推移しているものの、雇用のミスマッチが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存在</a:t>
                      </a:r>
                    </a:p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・人口の自然減や社会減も相俟って、労働力人口が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年間で○％以上減　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dist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少するなど、労働者の高齢化、労働力の確保といった面において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厳しい状況であり、企業の人手不足が深刻化。</a:t>
                      </a: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・進学や就職に伴い地域外に転出した若者等の中には、その後、当該地域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に戻って来る者はいるものの、人口や労働力人口の増加に繋がる十分な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規模ではない。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R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豊富な特産物や観光資源を活用し、地域の小規模・中小企業の活性化を図るとともに、地域求職者のスキルアップ並びに地域企業とのマッチングを行う。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具体的には、地域の商工会、金融機関、公立大学などと連携し、各種セミナーや伴走型支援に取り組むことにより、魅力ある職場環境の拡充と雇用を確保する。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また、それらを担う人材について、各種セミナーでスキルアップを図ったうえで、地域関連企業への就労や、就職面接会などでマッチングを図る。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>
                        <a:lnSpc>
                          <a:spcPts val="1300"/>
                        </a:lnSpc>
                        <a:spcBef>
                          <a:spcPts val="0"/>
                        </a:spcBef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144000" marT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659091"/>
                  </a:ext>
                </a:extLst>
              </a:tr>
            </a:tbl>
          </a:graphicData>
        </a:graphic>
      </p:graphicFrame>
      <p:sp>
        <p:nvSpPr>
          <p:cNvPr id="7" name="ストライプ矢印 6"/>
          <p:cNvSpPr/>
          <p:nvPr/>
        </p:nvSpPr>
        <p:spPr>
          <a:xfrm rot="5400000">
            <a:off x="4646095" y="1578008"/>
            <a:ext cx="687848" cy="3998873"/>
          </a:xfrm>
          <a:prstGeom prst="stripedRightArrow">
            <a:avLst>
              <a:gd name="adj1" fmla="val 62268"/>
              <a:gd name="adj2" fmla="val 78427"/>
            </a:avLst>
          </a:prstGeom>
          <a:solidFill>
            <a:schemeClr val="tx2">
              <a:lumMod val="20000"/>
              <a:lumOff val="80000"/>
            </a:schemeClr>
          </a:solidFill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81445" y="93620"/>
            <a:ext cx="7462959" cy="33855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○○県○○市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過疎等地域 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kumimoji="1"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92378" y="417442"/>
          <a:ext cx="7160615" cy="636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7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7047">
                  <a:extLst>
                    <a:ext uri="{9D8B030D-6E8A-4147-A177-3AD203B41FA5}">
                      <a16:colId xmlns:a16="http://schemas.microsoft.com/office/drawing/2014/main" val="2398510119"/>
                    </a:ext>
                  </a:extLst>
                </a:gridCol>
                <a:gridCol w="1215958">
                  <a:extLst>
                    <a:ext uri="{9D8B030D-6E8A-4147-A177-3AD203B41FA5}">
                      <a16:colId xmlns:a16="http://schemas.microsoft.com/office/drawing/2014/main" val="3281540514"/>
                    </a:ext>
                  </a:extLst>
                </a:gridCol>
                <a:gridCol w="1245140">
                  <a:extLst>
                    <a:ext uri="{9D8B030D-6E8A-4147-A177-3AD203B41FA5}">
                      <a16:colId xmlns:a16="http://schemas.microsoft.com/office/drawing/2014/main" val="1104613457"/>
                    </a:ext>
                  </a:extLst>
                </a:gridCol>
                <a:gridCol w="1219341">
                  <a:extLst>
                    <a:ext uri="{9D8B030D-6E8A-4147-A177-3AD203B41FA5}">
                      <a16:colId xmlns:a16="http://schemas.microsoft.com/office/drawing/2014/main" val="2516842464"/>
                    </a:ext>
                  </a:extLst>
                </a:gridCol>
                <a:gridCol w="1140428">
                  <a:extLst>
                    <a:ext uri="{9D8B030D-6E8A-4147-A177-3AD203B41FA5}">
                      <a16:colId xmlns:a16="http://schemas.microsoft.com/office/drawing/2014/main" val="1148668655"/>
                    </a:ext>
                  </a:extLst>
                </a:gridCol>
              </a:tblGrid>
              <a:tr h="3776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事業タイトル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魅力ある雇用を通じた〇〇市さいこうプロジェクト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6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72,616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人口減少率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4.17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  <a:endParaRPr kumimoji="1" lang="en-US" altLang="ja-JP" sz="1100" b="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高齢化率</a:t>
                      </a:r>
                      <a:r>
                        <a:rPr kumimoji="1" lang="en-US" altLang="ja-JP" sz="7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(※1)</a:t>
                      </a:r>
                      <a:endParaRPr kumimoji="1" lang="ja-JP" altLang="en-US" sz="7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27.74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4392075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315200" y="40333"/>
            <a:ext cx="2507160" cy="12233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178638" y="0"/>
            <a:ext cx="1590126" cy="276999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《 </a:t>
            </a:r>
            <a:r>
              <a:rPr kumimoji="1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○○市 </a:t>
            </a:r>
            <a:r>
              <a:rPr kumimoji="1" lang="en-US" altLang="ja-JP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》</a:t>
            </a:r>
            <a:endParaRPr kumimoji="1"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0" y="1043043"/>
            <a:ext cx="8508955" cy="215444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時点　　　　　　　　　　　　　　　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※2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：（ 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H30.1.1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－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R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.1.1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 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／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H30.1.1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の人口 。なお、全国平均は</a:t>
            </a:r>
            <a:r>
              <a: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1.79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％</a:t>
            </a:r>
            <a:endParaRPr kumimoji="1"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 bwMode="auto">
          <a:xfrm>
            <a:off x="6886089" y="3335450"/>
            <a:ext cx="2897103" cy="2106560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00B0F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lnSpc>
                <a:spcPts val="2200"/>
              </a:lnSpc>
            </a:pPr>
            <a:r>
              <a:rPr lang="ja-JP" altLang="en-US" sz="140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Ｂ </a:t>
            </a:r>
            <a:r>
              <a:rPr kumimoji="1" lang="ja-JP" altLang="en-US" sz="1150" b="1" dirty="0">
                <a:solidFill>
                  <a:schemeClr val="accent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人材育成の取組</a:t>
            </a:r>
            <a:endParaRPr kumimoji="1" lang="en-US" altLang="ja-JP" sz="1150" b="1" dirty="0">
              <a:solidFill>
                <a:schemeClr val="accent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76213" indent="-176213" defTabSz="887413">
              <a:lnSpc>
                <a:spcPct val="80000"/>
              </a:lnSpc>
              <a:spcBef>
                <a:spcPct val="20000"/>
              </a:spcBef>
            </a:pPr>
            <a:endParaRPr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2" name="角丸四角形 31"/>
          <p:cNvSpPr/>
          <p:nvPr/>
        </p:nvSpPr>
        <p:spPr bwMode="auto">
          <a:xfrm>
            <a:off x="7807718" y="3247857"/>
            <a:ext cx="1180976" cy="177651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求職者向け</a:t>
            </a:r>
          </a:p>
        </p:txBody>
      </p:sp>
      <p:sp>
        <p:nvSpPr>
          <p:cNvPr id="33" name="正方形/長方形 32"/>
          <p:cNvSpPr/>
          <p:nvPr/>
        </p:nvSpPr>
        <p:spPr bwMode="auto">
          <a:xfrm>
            <a:off x="97654" y="3360124"/>
            <a:ext cx="2984409" cy="2196614"/>
          </a:xfrm>
          <a:prstGeom prst="rect">
            <a:avLst/>
          </a:prstGeom>
          <a:solidFill>
            <a:schemeClr val="bg1"/>
          </a:solidFill>
          <a:ln w="25400" algn="ctr">
            <a:solidFill>
              <a:srgbClr val="92D050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87313" indent="-87313" defTabSz="887413">
              <a:lnSpc>
                <a:spcPts val="2200"/>
              </a:lnSpc>
            </a:pPr>
            <a:r>
              <a:rPr lang="ja-JP" altLang="en-US" sz="140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Ａ </a:t>
            </a:r>
            <a:r>
              <a:rPr kumimoji="1" lang="ja-JP" altLang="en-US" sz="115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事業所の魅力向上、事業拡大の取組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43424" y="4171700"/>
            <a:ext cx="2965026" cy="1579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高付加価値を生む製造業講習会　　　　　　　　　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en-US" altLang="ja-JP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ICT</a:t>
            </a: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を活用した情報発信力向上講習会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インバウンド受け入れ対応講習会　</a:t>
            </a:r>
            <a:endParaRPr lang="en-US" altLang="ja-JP" sz="900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創業希望者向け講習会　等</a:t>
            </a: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　　　　　　　　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000"/>
              </a:lnSpc>
              <a:spcBef>
                <a:spcPts val="800"/>
              </a:spcBef>
            </a:pP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伴走型支援</a:t>
            </a:r>
            <a:r>
              <a:rPr lang="en-US" altLang="ja-JP" sz="9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pPr marL="266700" indent="-180975">
              <a:lnSpc>
                <a:spcPts val="1000"/>
              </a:lnSpc>
              <a:spcBef>
                <a:spcPts val="2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製造業における高付加価値製品展開についての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73050">
              <a:lnSpc>
                <a:spcPts val="1000"/>
              </a:lnSpc>
            </a:pPr>
            <a:r>
              <a:rPr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伴走型支援及び好事例・ノウハウの地域内企業への展開　等</a:t>
            </a:r>
            <a:endParaRPr lang="en-US" altLang="ja-JP" sz="90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>
              <a:lnSpc>
                <a:spcPts val="1000"/>
              </a:lnSpc>
              <a:spcBef>
                <a:spcPts val="400"/>
              </a:spcBef>
            </a:pPr>
            <a:endParaRPr kumimoji="1" lang="ja-JP" altLang="en-US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 bwMode="auto">
          <a:xfrm>
            <a:off x="1017788" y="3255972"/>
            <a:ext cx="1180976" cy="163539"/>
          </a:xfrm>
          <a:prstGeom prst="roundRect">
            <a:avLst/>
          </a:prstGeom>
          <a:solidFill>
            <a:srgbClr val="FFC0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9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企業向け</a:t>
            </a:r>
          </a:p>
        </p:txBody>
      </p:sp>
      <p:sp>
        <p:nvSpPr>
          <p:cNvPr id="36" name="正方形/長方形 35"/>
          <p:cNvSpPr/>
          <p:nvPr/>
        </p:nvSpPr>
        <p:spPr bwMode="auto">
          <a:xfrm>
            <a:off x="3640144" y="4149761"/>
            <a:ext cx="2661711" cy="1311555"/>
          </a:xfrm>
          <a:prstGeom prst="rect">
            <a:avLst/>
          </a:prstGeom>
          <a:solidFill>
            <a:schemeClr val="bg1"/>
          </a:solidFill>
          <a:ln w="69850" algn="ctr">
            <a:solidFill>
              <a:schemeClr val="accent4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216000" tIns="44348" rIns="88697" bIns="44348" rtlCol="0" anchor="t"/>
          <a:lstStyle/>
          <a:p>
            <a:pPr marL="176213" indent="-176213" defTabSz="887413">
              <a:spcBef>
                <a:spcPct val="20000"/>
              </a:spcBef>
            </a:pPr>
            <a:endParaRPr kumimoji="1" lang="en-US" altLang="ja-JP" sz="1000" dirty="0">
              <a:solidFill>
                <a:srgbClr val="000000"/>
              </a:solidFill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pPr marL="176213" indent="-176213" defTabSz="887413"/>
            <a:r>
              <a:rPr lang="ja-JP" altLang="en-US" sz="140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Ｃ</a:t>
            </a:r>
            <a:r>
              <a:rPr kumimoji="1" lang="ja-JP" altLang="en-US" sz="140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150" b="1" dirty="0">
                <a:solidFill>
                  <a:schemeClr val="accent4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就職促進の取組</a:t>
            </a:r>
          </a:p>
        </p:txBody>
      </p:sp>
      <p:sp>
        <p:nvSpPr>
          <p:cNvPr id="37" name="角丸四角形 36"/>
          <p:cNvSpPr/>
          <p:nvPr/>
        </p:nvSpPr>
        <p:spPr bwMode="auto">
          <a:xfrm>
            <a:off x="3516923" y="6198577"/>
            <a:ext cx="2837799" cy="55391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28575" cmpd="dbl" algn="ctr">
            <a:solidFill>
              <a:schemeClr val="accent1">
                <a:lumMod val="20000"/>
                <a:lumOff val="80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88697" tIns="44348" rIns="88697" bIns="44348" rtlCol="0" anchor="ctr"/>
          <a:lstStyle/>
          <a:p>
            <a:pPr marL="176213" indent="-176213" algn="ctr" defTabSz="887413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雇用創出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（目標数</a:t>
            </a:r>
            <a:r>
              <a:rPr kumimoji="1"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(3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年度計</a:t>
            </a:r>
            <a:r>
              <a:rPr kumimoji="1" lang="en-US" altLang="ja-JP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1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120</a:t>
            </a:r>
            <a:r>
              <a:rPr kumimoji="1" lang="ja-JP" altLang="en-US" sz="2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645880" y="4578794"/>
            <a:ext cx="2500800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情報発信事業</a:t>
            </a:r>
            <a:endParaRPr kumimoji="1" lang="en-US" altLang="ja-JP" sz="900" strike="sngStrike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合同就職セミナー、面接会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ＵＩＪターン説明会、面接会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0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kumimoji="1"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ＵＩＪターン就労体験　等</a:t>
            </a:r>
            <a:endParaRPr kumimoji="1"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016618" y="4162821"/>
            <a:ext cx="2798081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製造業に必要なスキル講習会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情報発信のための</a:t>
            </a:r>
            <a:r>
              <a:rPr lang="en-US" altLang="ja-JP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ICT</a:t>
            </a: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スキル習得講習会　　　　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接遇・接客スキル習得講習会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○○市観光ガイド養成講習会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シニア向けパソコン講習会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266700" indent="-180975">
              <a:lnSpc>
                <a:spcPts val="1200"/>
              </a:lnSpc>
              <a:spcBef>
                <a:spcPts val="400"/>
              </a:spcBef>
              <a:buFont typeface="Wingdings" panose="05000000000000000000" pitchFamily="2" charset="2"/>
              <a:buChar char="p"/>
            </a:pPr>
            <a:r>
              <a:rPr lang="ja-JP" altLang="en-US" sz="9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女性のための就職応援講習会</a:t>
            </a:r>
            <a:endParaRPr lang="en-US" altLang="ja-JP" sz="9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4" name="角丸四角形 53"/>
          <p:cNvSpPr/>
          <p:nvPr/>
        </p:nvSpPr>
        <p:spPr bwMode="auto">
          <a:xfrm>
            <a:off x="4367854" y="4019990"/>
            <a:ext cx="1185459" cy="272927"/>
          </a:xfrm>
          <a:prstGeom prst="roundRect">
            <a:avLst/>
          </a:prstGeom>
          <a:solidFill>
            <a:srgbClr val="FFFF00"/>
          </a:solidFill>
          <a:ln w="19050" cmpd="dbl" algn="ctr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lIns="36000" tIns="0" rIns="36000" bIns="0" rtlCol="0" anchor="ctr"/>
          <a:lstStyle/>
          <a:p>
            <a:pPr marL="176213" indent="-176213" algn="ctr" defTabSz="887413">
              <a:spcBef>
                <a:spcPct val="20000"/>
              </a:spcBef>
            </a:pPr>
            <a:r>
              <a:rPr kumimoji="1" lang="ja-JP" altLang="en-US" sz="120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マッチング！</a:t>
            </a:r>
          </a:p>
        </p:txBody>
      </p:sp>
      <p:sp>
        <p:nvSpPr>
          <p:cNvPr id="57" name="ストライプ矢印 56"/>
          <p:cNvSpPr/>
          <p:nvPr/>
        </p:nvSpPr>
        <p:spPr>
          <a:xfrm rot="5400000">
            <a:off x="4644752" y="4594830"/>
            <a:ext cx="492370" cy="2556870"/>
          </a:xfrm>
          <a:prstGeom prst="stripedRightArrow">
            <a:avLst>
              <a:gd name="adj1" fmla="val 64178"/>
              <a:gd name="adj2" fmla="val 55669"/>
            </a:avLst>
          </a:prstGeom>
          <a:solidFill>
            <a:srgbClr val="FFFF00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正方形/長方形 27"/>
          <p:cNvSpPr/>
          <p:nvPr/>
        </p:nvSpPr>
        <p:spPr>
          <a:xfrm>
            <a:off x="4131126" y="3405384"/>
            <a:ext cx="1742357" cy="439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具体的な取組内容</a:t>
            </a:r>
          </a:p>
        </p:txBody>
      </p:sp>
      <p:sp>
        <p:nvSpPr>
          <p:cNvPr id="4" name="角丸四角形 3"/>
          <p:cNvSpPr/>
          <p:nvPr/>
        </p:nvSpPr>
        <p:spPr>
          <a:xfrm>
            <a:off x="384174" y="3712888"/>
            <a:ext cx="2328633" cy="373153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12087" y="3682944"/>
            <a:ext cx="2558059" cy="4634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重点雇用創出分野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製造業分野、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ICT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活用分野、観光分野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7174333" y="3712888"/>
            <a:ext cx="2237115" cy="37315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091006" y="3601742"/>
            <a:ext cx="2411999" cy="6236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重点求職者層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73050" indent="-171450">
              <a:lnSpc>
                <a:spcPts val="1100"/>
              </a:lnSpc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高齢者、女性、</a:t>
            </a:r>
            <a:r>
              <a:rPr kumimoji="1" lang="en-US" altLang="ja-JP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UIJ</a:t>
            </a:r>
            <a:r>
              <a:rPr kumimoji="1" lang="ja-JP" altLang="en-US" sz="9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ターン求職者　等</a:t>
            </a:r>
          </a:p>
        </p:txBody>
      </p:sp>
      <p:sp>
        <p:nvSpPr>
          <p:cNvPr id="29" name="ストライプ矢印 28"/>
          <p:cNvSpPr/>
          <p:nvPr/>
        </p:nvSpPr>
        <p:spPr>
          <a:xfrm>
            <a:off x="4820958" y="1389145"/>
            <a:ext cx="398206" cy="220883"/>
          </a:xfrm>
          <a:prstGeom prst="stripedRightArrow">
            <a:avLst>
              <a:gd name="adj1" fmla="val 64178"/>
              <a:gd name="adj2" fmla="val 54055"/>
            </a:avLst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二等辺三角形 37"/>
          <p:cNvSpPr>
            <a:spLocks noChangeAspect="1"/>
          </p:cNvSpPr>
          <p:nvPr/>
        </p:nvSpPr>
        <p:spPr>
          <a:xfrm rot="5400000">
            <a:off x="2884134" y="4340957"/>
            <a:ext cx="926357" cy="324000"/>
          </a:xfrm>
          <a:prstGeom prst="triangle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二等辺三角形 38"/>
          <p:cNvSpPr>
            <a:spLocks noChangeAspect="1"/>
          </p:cNvSpPr>
          <p:nvPr/>
        </p:nvSpPr>
        <p:spPr>
          <a:xfrm rot="16200000">
            <a:off x="6174386" y="4411378"/>
            <a:ext cx="926357" cy="324000"/>
          </a:xfrm>
          <a:prstGeom prst="triangle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79944" y="0"/>
            <a:ext cx="720739" cy="216000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〇〇し</a:t>
            </a:r>
          </a:p>
        </p:txBody>
      </p:sp>
      <p:sp>
        <p:nvSpPr>
          <p:cNvPr id="44" name="左中かっこ 43"/>
          <p:cNvSpPr/>
          <p:nvPr/>
        </p:nvSpPr>
        <p:spPr>
          <a:xfrm>
            <a:off x="-383175" y="1500833"/>
            <a:ext cx="332375" cy="5244797"/>
          </a:xfrm>
          <a:prstGeom prst="leftBrace">
            <a:avLst>
              <a:gd name="adj1" fmla="val 8333"/>
              <a:gd name="adj2" fmla="val 49246"/>
            </a:avLst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/>
          <p:cNvSpPr/>
          <p:nvPr/>
        </p:nvSpPr>
        <p:spPr>
          <a:xfrm>
            <a:off x="-2310216" y="3408920"/>
            <a:ext cx="1824340" cy="1194040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各地域において作成。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なお、他地域との統一性をもたせるため、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様式・フレーム・文字ポイントは変更しないこと。</a:t>
            </a:r>
            <a:endParaRPr kumimoji="1" lang="en-US" altLang="ja-JP" sz="1200" u="sng" dirty="0">
              <a:solidFill>
                <a:srgbClr val="FF0000"/>
              </a:solidFill>
            </a:endParaRPr>
          </a:p>
        </p:txBody>
      </p:sp>
      <p:sp>
        <p:nvSpPr>
          <p:cNvPr id="47" name="四角形吹き出し 46"/>
          <p:cNvSpPr/>
          <p:nvPr/>
        </p:nvSpPr>
        <p:spPr>
          <a:xfrm>
            <a:off x="10196512" y="4452928"/>
            <a:ext cx="2506234" cy="1172357"/>
          </a:xfrm>
          <a:prstGeom prst="wedgeRectCallout">
            <a:avLst>
              <a:gd name="adj1" fmla="val -59203"/>
              <a:gd name="adj2" fmla="val 9338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各取組に係る講習会が多く、フレーム内に収まらない場合には、代表的なものを数項目列挙したうえで残りの講習会・伴走型支援は</a:t>
            </a:r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>
                <a:solidFill>
                  <a:schemeClr val="tx1"/>
                </a:solidFill>
              </a:rPr>
              <a:t>で括ること</a:t>
            </a:r>
          </a:p>
        </p:txBody>
      </p:sp>
      <p:sp>
        <p:nvSpPr>
          <p:cNvPr id="49" name="四角形吹き出し 48"/>
          <p:cNvSpPr/>
          <p:nvPr/>
        </p:nvSpPr>
        <p:spPr>
          <a:xfrm>
            <a:off x="10126173" y="2899066"/>
            <a:ext cx="2506234" cy="1314803"/>
          </a:xfrm>
          <a:prstGeom prst="wedgeRectCallout">
            <a:avLst>
              <a:gd name="adj1" fmla="val -59373"/>
              <a:gd name="adj2" fmla="val 1152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「重点雇用創出分野」、「重点求職者層」欄については、フレームを適宜調整することは可とするが、重点とするものが多い場合には、特に重点とするものを数項目列挙したうえで残りの項目は</a:t>
            </a:r>
            <a:r>
              <a:rPr kumimoji="1" lang="en-US" altLang="ja-JP" sz="1200" dirty="0">
                <a:solidFill>
                  <a:schemeClr val="tx1"/>
                </a:solidFill>
              </a:rPr>
              <a:t>『</a:t>
            </a:r>
            <a:r>
              <a:rPr kumimoji="1" lang="ja-JP" altLang="en-US" sz="1200" dirty="0">
                <a:solidFill>
                  <a:schemeClr val="tx1"/>
                </a:solidFill>
              </a:rPr>
              <a:t>等</a:t>
            </a:r>
            <a:r>
              <a:rPr kumimoji="1" lang="en-US" altLang="ja-JP" sz="1200" dirty="0">
                <a:solidFill>
                  <a:schemeClr val="tx1"/>
                </a:solidFill>
              </a:rPr>
              <a:t>』</a:t>
            </a:r>
            <a:r>
              <a:rPr kumimoji="1" lang="ja-JP" altLang="en-US" sz="1200" dirty="0">
                <a:solidFill>
                  <a:schemeClr val="tx1"/>
                </a:solidFill>
              </a:rPr>
              <a:t>で括ること</a:t>
            </a:r>
          </a:p>
        </p:txBody>
      </p:sp>
      <p:sp>
        <p:nvSpPr>
          <p:cNvPr id="50" name="四角形吹き出し 49"/>
          <p:cNvSpPr/>
          <p:nvPr/>
        </p:nvSpPr>
        <p:spPr>
          <a:xfrm>
            <a:off x="10594898" y="432304"/>
            <a:ext cx="1059468" cy="569849"/>
          </a:xfrm>
          <a:prstGeom prst="wedgeRectCallout">
            <a:avLst>
              <a:gd name="adj1" fmla="val -105260"/>
              <a:gd name="adj2" fmla="val 2627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rgbClr val="FF0000"/>
                </a:solidFill>
              </a:rPr>
              <a:t>厚労省にて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r>
              <a:rPr kumimoji="1" lang="ja-JP" altLang="en-US" sz="1200" dirty="0">
                <a:solidFill>
                  <a:srgbClr val="FF0000"/>
                </a:solidFill>
              </a:rPr>
              <a:t>地図を挿入</a:t>
            </a:r>
          </a:p>
        </p:txBody>
      </p:sp>
      <p:sp>
        <p:nvSpPr>
          <p:cNvPr id="53" name="四角形吹き出し 52"/>
          <p:cNvSpPr/>
          <p:nvPr/>
        </p:nvSpPr>
        <p:spPr>
          <a:xfrm>
            <a:off x="-2294644" y="1503066"/>
            <a:ext cx="1824340" cy="1542570"/>
          </a:xfrm>
          <a:prstGeom prst="wedgeRectCallout">
            <a:avLst>
              <a:gd name="adj1" fmla="val 72732"/>
              <a:gd name="adj2" fmla="val 572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地域の現状・課題は箇条書きで記載すること。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なお、事業の全体像を含め、構想書からの引用を原則とし、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構想書上にない表現を新たに用いないこと。</a:t>
            </a:r>
            <a:endParaRPr kumimoji="1" lang="en-US" altLang="ja-JP" sz="1200" u="sng" dirty="0">
              <a:solidFill>
                <a:srgbClr val="FF0000"/>
              </a:solidFill>
            </a:endParaRPr>
          </a:p>
        </p:txBody>
      </p:sp>
      <p:sp>
        <p:nvSpPr>
          <p:cNvPr id="40" name="四角形吹き出し 39"/>
          <p:cNvSpPr/>
          <p:nvPr/>
        </p:nvSpPr>
        <p:spPr>
          <a:xfrm>
            <a:off x="-2099200" y="4776963"/>
            <a:ext cx="1824340" cy="1154450"/>
          </a:xfrm>
          <a:prstGeom prst="wedgeRectCallout">
            <a:avLst>
              <a:gd name="adj1" fmla="val 63302"/>
              <a:gd name="adj2" fmla="val 4281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伴走型支援を実施しない地域については、</a:t>
            </a:r>
            <a:r>
              <a:rPr kumimoji="1" lang="en-US" altLang="ja-JP" sz="1200" dirty="0">
                <a:solidFill>
                  <a:schemeClr val="tx1"/>
                </a:solidFill>
              </a:rPr>
              <a:t>《</a:t>
            </a:r>
            <a:r>
              <a:rPr kumimoji="1" lang="ja-JP" altLang="en-US" sz="1200" dirty="0">
                <a:solidFill>
                  <a:schemeClr val="tx1"/>
                </a:solidFill>
              </a:rPr>
              <a:t>伴走型支援</a:t>
            </a:r>
            <a:r>
              <a:rPr kumimoji="1" lang="en-US" altLang="ja-JP" sz="1200" dirty="0">
                <a:solidFill>
                  <a:schemeClr val="tx1"/>
                </a:solidFill>
              </a:rPr>
              <a:t>》</a:t>
            </a:r>
            <a:r>
              <a:rPr kumimoji="1" lang="ja-JP" altLang="en-US" sz="1200" dirty="0">
                <a:solidFill>
                  <a:schemeClr val="tx1"/>
                </a:solidFill>
              </a:rPr>
              <a:t>の項目ごと削除すること。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grpSp>
        <p:nvGrpSpPr>
          <p:cNvPr id="42" name="グループ化 41"/>
          <p:cNvGrpSpPr/>
          <p:nvPr/>
        </p:nvGrpSpPr>
        <p:grpSpPr>
          <a:xfrm>
            <a:off x="79131" y="5539154"/>
            <a:ext cx="9958753" cy="1230920"/>
            <a:chOff x="202223" y="5617483"/>
            <a:chExt cx="9958753" cy="1230920"/>
          </a:xfrm>
        </p:grpSpPr>
        <p:grpSp>
          <p:nvGrpSpPr>
            <p:cNvPr id="51" name="グループ化 50"/>
            <p:cNvGrpSpPr/>
            <p:nvPr/>
          </p:nvGrpSpPr>
          <p:grpSpPr>
            <a:xfrm>
              <a:off x="202223" y="5617483"/>
              <a:ext cx="9668608" cy="1230920"/>
              <a:chOff x="202223" y="5617483"/>
              <a:chExt cx="9668608" cy="1230920"/>
            </a:xfrm>
          </p:grpSpPr>
          <p:sp>
            <p:nvSpPr>
              <p:cNvPr id="59" name="角丸四角形吹き出し 58"/>
              <p:cNvSpPr/>
              <p:nvPr/>
            </p:nvSpPr>
            <p:spPr bwMode="auto">
              <a:xfrm>
                <a:off x="202223" y="5686610"/>
                <a:ext cx="1749669" cy="1029911"/>
              </a:xfrm>
              <a:prstGeom prst="wedgeRoundRectCallout">
                <a:avLst>
                  <a:gd name="adj1" fmla="val -9195"/>
                  <a:gd name="adj2" fmla="val 28795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0" name="角丸四角形吹き出し 59"/>
              <p:cNvSpPr/>
              <p:nvPr/>
            </p:nvSpPr>
            <p:spPr bwMode="auto">
              <a:xfrm>
                <a:off x="2073028" y="5758158"/>
                <a:ext cx="1487856" cy="1090245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  <p:sp>
            <p:nvSpPr>
              <p:cNvPr id="62" name="角丸四角形吹き出し 61"/>
              <p:cNvSpPr/>
              <p:nvPr/>
            </p:nvSpPr>
            <p:spPr bwMode="auto">
              <a:xfrm>
                <a:off x="8279423" y="5617483"/>
                <a:ext cx="1591408" cy="1002323"/>
              </a:xfrm>
              <a:prstGeom prst="wedgeRoundRectCallout">
                <a:avLst>
                  <a:gd name="adj1" fmla="val -11377"/>
                  <a:gd name="adj2" fmla="val 44311"/>
                  <a:gd name="adj3" fmla="val 16667"/>
                </a:avLst>
              </a:prstGeom>
              <a:ln>
                <a:headEnd/>
                <a:tailEnd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72000" rIns="0" bIns="0" rtlCol="0" anchor="t"/>
              <a:lstStyle/>
              <a:p>
                <a:pPr marL="0" marR="0" lvl="0" indent="0" algn="ctr" defTabSz="8874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メイリオ" panose="020B0604030504040204" pitchFamily="50" charset="-128"/>
                    <a:ea typeface="メイリオ" panose="020B0604030504040204" pitchFamily="50" charset="-128"/>
                    <a:cs typeface="+mn-cs"/>
                  </a:rPr>
                  <a:t> </a:t>
                </a:r>
                <a:endParaRPr kumimoji="1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endParaRPr>
              </a:p>
            </p:txBody>
          </p:sp>
        </p:grpSp>
        <p:sp>
          <p:nvSpPr>
            <p:cNvPr id="52" name="テキスト ボックス 51"/>
            <p:cNvSpPr txBox="1"/>
            <p:nvPr/>
          </p:nvSpPr>
          <p:spPr>
            <a:xfrm>
              <a:off x="221093" y="5775597"/>
              <a:ext cx="1851074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労働局・ハローワーク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・職業相談、職業紹介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・職業訓練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・雇用・労働関係助成金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2031022" y="5789870"/>
              <a:ext cx="1626577" cy="918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 defTabSz="950203" fontAlgn="base">
                <a:spcBef>
                  <a:spcPct val="20000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経済産業局</a:t>
              </a: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・中小企業インターンシップ　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defTabSz="950203" fontAlgn="base">
                <a:spcBef>
                  <a:spcPts val="122"/>
                </a:spcBef>
                <a:spcAft>
                  <a:spcPct val="0"/>
                </a:spcAft>
                <a:defRPr/>
              </a:pP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・</a:t>
              </a:r>
              <a:r>
                <a:rPr lang="en-US" altLang="ja-JP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ICT</a:t>
              </a:r>
              <a:r>
                <a:rPr lang="ja-JP" altLang="en-US" sz="1000" dirty="0">
                  <a:solidFill>
                    <a:prstClr val="black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補助金　</a:t>
              </a: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</a:rPr>
                <a:t>等</a:t>
              </a:r>
              <a:endPara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8" name="正方形/長方形 57"/>
            <p:cNvSpPr/>
            <p:nvPr/>
          </p:nvSpPr>
          <p:spPr>
            <a:xfrm>
              <a:off x="8348822" y="5652874"/>
              <a:ext cx="1812154" cy="9669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市役所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＜連携できる主な支援＞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・移住・定住補助金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</a:t>
              </a:r>
              <a:r>
                <a:rPr kumimoji="1" lang="en-US" altLang="ja-JP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ICT</a:t>
              </a: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拠点整備事業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  <a:p>
              <a:pPr marL="0" marR="0" lvl="0" indent="0" algn="l" defTabSz="950203" rtl="0" eaLnBrk="1" fontAlgn="base" latinLnBrk="0" hangingPunct="1">
                <a:lnSpc>
                  <a:spcPct val="100000"/>
                </a:lnSpc>
                <a:spcBef>
                  <a:spcPts val="12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メイリオ" panose="020B0604030504040204" pitchFamily="50" charset="-128"/>
                  <a:ea typeface="メイリオ" panose="020B0604030504040204" pitchFamily="50" charset="-128"/>
                  <a:cs typeface="+mn-cs"/>
                </a:rPr>
                <a:t>・企業立地奨励事業　等</a:t>
              </a:r>
              <a:endPara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endParaRPr>
            </a:p>
          </p:txBody>
        </p:sp>
      </p:grpSp>
      <p:sp>
        <p:nvSpPr>
          <p:cNvPr id="55" name="角丸四角形吹き出し 54"/>
          <p:cNvSpPr/>
          <p:nvPr/>
        </p:nvSpPr>
        <p:spPr bwMode="auto">
          <a:xfrm>
            <a:off x="6500446" y="5761894"/>
            <a:ext cx="1591408" cy="1002323"/>
          </a:xfrm>
          <a:prstGeom prst="wedgeRoundRectCallout">
            <a:avLst>
              <a:gd name="adj1" fmla="val -11377"/>
              <a:gd name="adj2" fmla="val 44311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0" tIns="72000" rIns="0" bIns="0" rtlCol="0" anchor="t"/>
          <a:lstStyle/>
          <a:p>
            <a:pPr lvl="0" algn="ctr" defTabSz="887413">
              <a:defRPr/>
            </a:pPr>
            <a:endParaRPr lang="ja-JP" altLang="en-US" sz="14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6461407" y="5788491"/>
            <a:ext cx="1812154" cy="966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経済団体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＜連携できる主な支援＞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IT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化支援事業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・経営・技術強化支援事業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50203" rtl="0" eaLnBrk="1" fontAlgn="base" latinLnBrk="0" hangingPunct="1">
              <a:lnSpc>
                <a:spcPct val="100000"/>
              </a:lnSpc>
              <a:spcBef>
                <a:spcPts val="122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・融資施策　等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5" name="四角形吹き出し 64"/>
          <p:cNvSpPr/>
          <p:nvPr/>
        </p:nvSpPr>
        <p:spPr>
          <a:xfrm>
            <a:off x="-2113854" y="6022730"/>
            <a:ext cx="1824340" cy="931521"/>
          </a:xfrm>
          <a:prstGeom prst="wedgeRectCallout">
            <a:avLst>
              <a:gd name="adj1" fmla="val 64374"/>
              <a:gd name="adj2" fmla="val -16464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地方公共団体等が実施している雇用施策と連動して</a:t>
            </a:r>
            <a:r>
              <a:rPr kumimoji="1" lang="ja-JP" altLang="en-US" sz="1200">
                <a:solidFill>
                  <a:schemeClr val="tx1"/>
                </a:solidFill>
              </a:rPr>
              <a:t>いる事業について記載すること。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14B4D2-952F-0425-A8CD-D5948CFEFE45}"/>
              </a:ext>
            </a:extLst>
          </p:cNvPr>
          <p:cNvSpPr txBox="1"/>
          <p:nvPr/>
        </p:nvSpPr>
        <p:spPr>
          <a:xfrm>
            <a:off x="3185312" y="40333"/>
            <a:ext cx="2368001" cy="3693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rgbClr val="FF0000"/>
                </a:solidFill>
              </a:rPr>
              <a:t>記載例</a:t>
            </a:r>
          </a:p>
        </p:txBody>
      </p:sp>
      <p:sp>
        <p:nvSpPr>
          <p:cNvPr id="6" name="四角形吹き出し 52">
            <a:extLst>
              <a:ext uri="{FF2B5EF4-FFF2-40B4-BE49-F238E27FC236}">
                <a16:creationId xmlns:a16="http://schemas.microsoft.com/office/drawing/2014/main" id="{98C8958E-1E38-485F-90B3-E954F0590417}"/>
              </a:ext>
            </a:extLst>
          </p:cNvPr>
          <p:cNvSpPr/>
          <p:nvPr/>
        </p:nvSpPr>
        <p:spPr>
          <a:xfrm>
            <a:off x="-2118231" y="359704"/>
            <a:ext cx="1824340" cy="860549"/>
          </a:xfrm>
          <a:prstGeom prst="wedgeRectCallout">
            <a:avLst>
              <a:gd name="adj1" fmla="val 64221"/>
              <a:gd name="adj2" fmla="val 12789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</a:rPr>
              <a:t>人口減少率と高齢化率は、</a:t>
            </a:r>
            <a:r>
              <a:rPr kumimoji="1" lang="ja-JP" altLang="en-US" sz="1200" u="sng" dirty="0">
                <a:solidFill>
                  <a:srgbClr val="FF0000"/>
                </a:solidFill>
              </a:rPr>
              <a:t>小数点第二位（第三位を四捨五入）</a:t>
            </a:r>
            <a:r>
              <a:rPr kumimoji="1" lang="ja-JP" altLang="en-US" sz="1200" dirty="0">
                <a:solidFill>
                  <a:schemeClr val="tx1"/>
                </a:solidFill>
              </a:rPr>
              <a:t>まで記入すること。</a:t>
            </a:r>
            <a:endParaRPr kumimoji="1" lang="en-US" altLang="ja-JP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23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1301</Words>
  <Application>Microsoft Office PowerPoint</Application>
  <PresentationFormat>A4 210 x 297 mm</PresentationFormat>
  <Paragraphs>173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HG丸ｺﾞｼｯｸM-PRO</vt:lpstr>
      <vt:lpstr>HG創英角ﾎﾟｯﾌﾟ体</vt:lpstr>
      <vt:lpstr>Meiryo UI</vt:lpstr>
      <vt:lpstr>メイリオ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2021-03-26T10:34:30Z</dcterms:created>
  <dcterms:modified xsi:type="dcterms:W3CDTF">2024-01-18T05:39:20Z</dcterms:modified>
</cp:coreProperties>
</file>