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3" removePersonalInfoOnSave="1" saveSubsetFonts="1">
  <p:sldMasterIdLst>
    <p:sldMasterId id="2147483672" r:id="rId1"/>
  </p:sldMasterIdLst>
  <p:notesMasterIdLst>
    <p:notesMasterId r:id="rId3"/>
  </p:notesMasterIdLst>
  <p:sldIdLst>
    <p:sldId id="273" r:id="rId2"/>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BDD7EE"/>
    <a:srgbClr val="70AD47"/>
    <a:srgbClr val="E8D0D0"/>
    <a:srgbClr val="FD95EE"/>
    <a:srgbClr val="FA06D7"/>
    <a:srgbClr val="99FF66"/>
    <a:srgbClr val="CC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658" autoAdjust="0"/>
    <p:restoredTop sz="94660" autoAdjust="0"/>
  </p:normalViewPr>
  <p:slideViewPr>
    <p:cSldViewPr snapToGrid="0">
      <p:cViewPr varScale="1">
        <p:scale>
          <a:sx n="97" d="100"/>
          <a:sy n="97" d="100"/>
        </p:scale>
        <p:origin x="636" y="72"/>
      </p:cViewPr>
      <p:guideLst>
        <p:guide orient="horz" pos="2160"/>
        <p:guide pos="312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8119554F-74A5-4849-AE00-A597F77C02DB}" type="datetimeFigureOut">
              <a:rPr kumimoji="1" lang="ja-JP" altLang="en-US" smtClean="0"/>
              <a:t>2022/2/8</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D037C8A8-B857-49F2-8DFD-FE0BEBF9E325}" type="slidenum">
              <a:rPr kumimoji="1" lang="ja-JP" altLang="en-US" smtClean="0"/>
              <a:t>‹#›</a:t>
            </a:fld>
            <a:endParaRPr kumimoji="1" lang="ja-JP" altLang="en-US"/>
          </a:p>
        </p:txBody>
      </p:sp>
    </p:spTree>
    <p:extLst>
      <p:ext uri="{BB962C8B-B14F-4D97-AF65-F5344CB8AC3E}">
        <p14:creationId xmlns:p14="http://schemas.microsoft.com/office/powerpoint/2010/main" val="170205945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F579CEB7-B54E-46FE-AC12-3257893DE6A5}" type="datetime1">
              <a:rPr kumimoji="1" lang="ja-JP" altLang="en-US" smtClean="0"/>
              <a:t>2022/2/8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977669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F2013C17-BB94-4249-A9B9-75D714800EEA}" type="datetime1">
              <a:rPr kumimoji="1" lang="ja-JP" altLang="en-US" smtClean="0"/>
              <a:t>2022/2/8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30949129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50739C04-898B-402B-B2FD-595F7D93FD46}" type="datetime1">
              <a:rPr kumimoji="1" lang="ja-JP" altLang="en-US" smtClean="0"/>
              <a:t>2022/2/8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325392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8D1ECC3-C7D8-4653-B33A-F5480855D5F5}" type="datetime1">
              <a:rPr kumimoji="1" lang="ja-JP" altLang="en-US" smtClean="0"/>
              <a:t>2022/2/8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323183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415B3FCB-1300-4847-B3D1-EBD866F27EED}" type="datetime1">
              <a:rPr kumimoji="1" lang="ja-JP" altLang="en-US" smtClean="0"/>
              <a:t>2022/2/8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11138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8A8AF8A9-9D95-4227-A243-0F9981A57BA8}" type="datetime1">
              <a:rPr kumimoji="1" lang="ja-JP" altLang="en-US" smtClean="0"/>
              <a:t>2022/2/8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277293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C05AF4DE-BD53-4F31-8F7B-31513A5ED185}" type="datetime1">
              <a:rPr kumimoji="1" lang="ja-JP" altLang="en-US" smtClean="0"/>
              <a:t>2022/2/8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3662177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2EEFE71E-8C2B-4ABB-83BC-D92B32AA7F11}" type="datetime1">
              <a:rPr kumimoji="1" lang="ja-JP" altLang="en-US" smtClean="0"/>
              <a:t>2022/2/8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765302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260F5D-755E-4936-8B57-D8A77F6C0AD3}" type="datetime1">
              <a:rPr kumimoji="1" lang="ja-JP" altLang="en-US" smtClean="0"/>
              <a:t>2022/2/8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33120908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56108D1A-090F-4DB7-A6B0-B82EC335CEF6}" type="datetime1">
              <a:rPr kumimoji="1" lang="ja-JP" altLang="en-US" smtClean="0"/>
              <a:t>2022/2/8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3850445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B2A4B997-727B-46F2-9ACC-B73037611DB4}" type="datetime1">
              <a:rPr kumimoji="1" lang="ja-JP" altLang="en-US" smtClean="0"/>
              <a:t>2022/2/8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997564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7B17AB-55A2-4B16-95F2-DDFF861B1015}" type="datetime1">
              <a:rPr kumimoji="1" lang="ja-JP" altLang="en-US" smtClean="0"/>
              <a:t>2022/2/8</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26233573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表 13"/>
          <p:cNvGraphicFramePr>
            <a:graphicFrameLocks noGrp="1"/>
          </p:cNvGraphicFramePr>
          <p:nvPr>
            <p:extLst>
              <p:ext uri="{D42A27DB-BD31-4B8C-83A1-F6EECF244321}">
                <p14:modId xmlns:p14="http://schemas.microsoft.com/office/powerpoint/2010/main" val="2865111847"/>
              </p:ext>
            </p:extLst>
          </p:nvPr>
        </p:nvGraphicFramePr>
        <p:xfrm>
          <a:off x="85724" y="1502046"/>
          <a:ext cx="9736636" cy="2241754"/>
        </p:xfrm>
        <a:graphic>
          <a:graphicData uri="http://schemas.openxmlformats.org/drawingml/2006/table">
            <a:tbl>
              <a:tblPr firstRow="1" bandRow="1">
                <a:tableStyleId>{5C22544A-7EE6-4342-B048-85BDC9FD1C3A}</a:tableStyleId>
              </a:tblPr>
              <a:tblGrid>
                <a:gridCol w="4868318">
                  <a:extLst>
                    <a:ext uri="{9D8B030D-6E8A-4147-A177-3AD203B41FA5}">
                      <a16:colId xmlns:a16="http://schemas.microsoft.com/office/drawing/2014/main" val="20000"/>
                    </a:ext>
                  </a:extLst>
                </a:gridCol>
                <a:gridCol w="4868318">
                  <a:extLst>
                    <a:ext uri="{9D8B030D-6E8A-4147-A177-3AD203B41FA5}">
                      <a16:colId xmlns:a16="http://schemas.microsoft.com/office/drawing/2014/main" val="882513811"/>
                    </a:ext>
                  </a:extLst>
                </a:gridCol>
              </a:tblGrid>
              <a:tr h="307299">
                <a:tc>
                  <a:txBody>
                    <a:bodyPr/>
                    <a:lstStyle/>
                    <a:p>
                      <a:pPr algn="ctr"/>
                      <a:r>
                        <a:rPr kumimoji="1" lang="ja-JP" altLang="en-US" sz="1100" b="1" dirty="0" smtClean="0">
                          <a:solidFill>
                            <a:schemeClr val="tx1"/>
                          </a:solidFill>
                          <a:latin typeface="メイリオ" panose="020B0604030504040204" pitchFamily="50" charset="-128"/>
                          <a:ea typeface="メイリオ" panose="020B0604030504040204" pitchFamily="50" charset="-128"/>
                        </a:rPr>
                        <a:t>地域の現状・課題</a:t>
                      </a:r>
                      <a:endParaRPr kumimoji="1" lang="ja-JP" altLang="en-US" sz="11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1100" b="1" dirty="0" smtClean="0">
                          <a:solidFill>
                            <a:schemeClr val="tx1"/>
                          </a:solidFill>
                          <a:latin typeface="メイリオ" panose="020B0604030504040204" pitchFamily="50" charset="-128"/>
                          <a:ea typeface="メイリオ" panose="020B0604030504040204" pitchFamily="50" charset="-128"/>
                        </a:rPr>
                        <a:t>事業の全体像</a:t>
                      </a:r>
                      <a:endParaRPr kumimoji="1" lang="ja-JP" altLang="en-US" sz="11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0"/>
                  </a:ext>
                </a:extLst>
              </a:tr>
              <a:tr h="1905600">
                <a:tc>
                  <a:txBody>
                    <a:bodyPr/>
                    <a:lstStyle/>
                    <a:p>
                      <a:pPr algn="dist">
                        <a:lnSpc>
                          <a:spcPts val="1300"/>
                        </a:lnSpc>
                        <a:spcBef>
                          <a:spcPts val="0"/>
                        </a:spcBef>
                      </a:pPr>
                      <a:r>
                        <a:rPr kumimoji="1" lang="ja-JP" altLang="en-US" sz="1100" b="0" dirty="0" smtClean="0">
                          <a:solidFill>
                            <a:schemeClr val="tx1"/>
                          </a:solidFill>
                          <a:latin typeface="メイリオ" panose="020B0604030504040204" pitchFamily="50" charset="-128"/>
                          <a:ea typeface="メイリオ" panose="020B0604030504040204" pitchFamily="50" charset="-128"/>
                        </a:rPr>
                        <a:t>・有効求人倍率は高い水準で推移しているものの、雇用のミスマッチが</a:t>
                      </a:r>
                      <a:endParaRPr kumimoji="1" lang="en-US" altLang="ja-JP" sz="1100" b="0" dirty="0" smtClean="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r>
                        <a:rPr kumimoji="1" lang="ja-JP" altLang="en-US" sz="1100" b="0" dirty="0" smtClean="0">
                          <a:solidFill>
                            <a:schemeClr val="tx1"/>
                          </a:solidFill>
                          <a:latin typeface="メイリオ" panose="020B0604030504040204" pitchFamily="50" charset="-128"/>
                          <a:ea typeface="メイリオ" panose="020B0604030504040204" pitchFamily="50" charset="-128"/>
                        </a:rPr>
                        <a:t>　存在</a:t>
                      </a:r>
                    </a:p>
                    <a:p>
                      <a:pPr algn="dist">
                        <a:lnSpc>
                          <a:spcPts val="1300"/>
                        </a:lnSpc>
                        <a:spcBef>
                          <a:spcPts val="0"/>
                        </a:spcBef>
                      </a:pPr>
                      <a:r>
                        <a:rPr kumimoji="1" lang="ja-JP" altLang="en-US" sz="1100" b="0" dirty="0" smtClean="0">
                          <a:solidFill>
                            <a:schemeClr val="tx1"/>
                          </a:solidFill>
                          <a:latin typeface="メイリオ" panose="020B0604030504040204" pitchFamily="50" charset="-128"/>
                          <a:ea typeface="メイリオ" panose="020B0604030504040204" pitchFamily="50" charset="-128"/>
                        </a:rPr>
                        <a:t>・人口の自然減や社会減も相俟って、労働力人口が</a:t>
                      </a:r>
                      <a:r>
                        <a:rPr kumimoji="1" lang="en-US" altLang="ja-JP" sz="1100" b="0" dirty="0" smtClean="0">
                          <a:solidFill>
                            <a:schemeClr val="tx1"/>
                          </a:solidFill>
                          <a:latin typeface="メイリオ" panose="020B0604030504040204" pitchFamily="50" charset="-128"/>
                          <a:ea typeface="メイリオ" panose="020B0604030504040204" pitchFamily="50" charset="-128"/>
                        </a:rPr>
                        <a:t>10</a:t>
                      </a:r>
                      <a:r>
                        <a:rPr kumimoji="1" lang="ja-JP" altLang="en-US" sz="1100" b="0" dirty="0" smtClean="0">
                          <a:solidFill>
                            <a:schemeClr val="tx1"/>
                          </a:solidFill>
                          <a:latin typeface="メイリオ" panose="020B0604030504040204" pitchFamily="50" charset="-128"/>
                          <a:ea typeface="メイリオ" panose="020B0604030504040204" pitchFamily="50" charset="-128"/>
                        </a:rPr>
                        <a:t>年間で○％以上減　</a:t>
                      </a:r>
                      <a:endParaRPr kumimoji="1" lang="en-US" altLang="ja-JP" sz="1100" b="0" dirty="0" smtClean="0">
                        <a:solidFill>
                          <a:schemeClr val="tx1"/>
                        </a:solidFill>
                        <a:latin typeface="メイリオ" panose="020B0604030504040204" pitchFamily="50" charset="-128"/>
                        <a:ea typeface="メイリオ" panose="020B0604030504040204" pitchFamily="50" charset="-128"/>
                      </a:endParaRPr>
                    </a:p>
                    <a:p>
                      <a:pPr algn="dist">
                        <a:lnSpc>
                          <a:spcPts val="1300"/>
                        </a:lnSpc>
                        <a:spcBef>
                          <a:spcPts val="0"/>
                        </a:spcBef>
                      </a:pPr>
                      <a:r>
                        <a:rPr kumimoji="1" lang="ja-JP" altLang="en-US" sz="1100" b="0" dirty="0" smtClean="0">
                          <a:solidFill>
                            <a:schemeClr val="tx1"/>
                          </a:solidFill>
                          <a:latin typeface="メイリオ" panose="020B0604030504040204" pitchFamily="50" charset="-128"/>
                          <a:ea typeface="メイリオ" panose="020B0604030504040204" pitchFamily="50" charset="-128"/>
                        </a:rPr>
                        <a:t>　少するなど、労働者の高齢化、労働力の確保といった面において</a:t>
                      </a:r>
                      <a:endParaRPr kumimoji="1" lang="en-US" altLang="ja-JP" sz="1100" b="0" dirty="0" smtClean="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r>
                        <a:rPr kumimoji="1" lang="ja-JP" altLang="en-US" sz="1100" b="0" dirty="0" smtClean="0">
                          <a:solidFill>
                            <a:schemeClr val="tx1"/>
                          </a:solidFill>
                          <a:latin typeface="メイリオ" panose="020B0604030504040204" pitchFamily="50" charset="-128"/>
                          <a:ea typeface="メイリオ" panose="020B0604030504040204" pitchFamily="50" charset="-128"/>
                        </a:rPr>
                        <a:t>　厳しい状況であり、企業の人手不足が深刻化。</a:t>
                      </a:r>
                    </a:p>
                    <a:p>
                      <a:pPr algn="l">
                        <a:lnSpc>
                          <a:spcPts val="1300"/>
                        </a:lnSpc>
                        <a:spcBef>
                          <a:spcPts val="0"/>
                        </a:spcBef>
                      </a:pPr>
                      <a:r>
                        <a:rPr kumimoji="1" lang="ja-JP" altLang="en-US" sz="1100" b="0" dirty="0" smtClean="0">
                          <a:solidFill>
                            <a:schemeClr val="tx1"/>
                          </a:solidFill>
                          <a:latin typeface="メイリオ" panose="020B0604030504040204" pitchFamily="50" charset="-128"/>
                          <a:ea typeface="メイリオ" panose="020B0604030504040204" pitchFamily="50" charset="-128"/>
                        </a:rPr>
                        <a:t>・進学や就職に伴い地域外に転出した若者等の中には、その後、当該地域</a:t>
                      </a:r>
                      <a:endParaRPr kumimoji="1" lang="en-US" altLang="ja-JP" sz="1100" b="0" dirty="0" smtClean="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r>
                        <a:rPr kumimoji="1" lang="ja-JP" altLang="en-US" sz="1100" b="0" dirty="0" smtClean="0">
                          <a:solidFill>
                            <a:schemeClr val="tx1"/>
                          </a:solidFill>
                          <a:latin typeface="メイリオ" panose="020B0604030504040204" pitchFamily="50" charset="-128"/>
                          <a:ea typeface="メイリオ" panose="020B0604030504040204" pitchFamily="50" charset="-128"/>
                        </a:rPr>
                        <a:t>　に戻って来る者はいるものの、人口や労働力人口の増加に繋がる十分な</a:t>
                      </a:r>
                      <a:endParaRPr kumimoji="1" lang="en-US" altLang="ja-JP" sz="1100" b="0" dirty="0" smtClean="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r>
                        <a:rPr kumimoji="1" lang="ja-JP" altLang="en-US" sz="1100" b="0" dirty="0" smtClean="0">
                          <a:solidFill>
                            <a:schemeClr val="tx1"/>
                          </a:solidFill>
                          <a:latin typeface="メイリオ" panose="020B0604030504040204" pitchFamily="50" charset="-128"/>
                          <a:ea typeface="メイリオ" panose="020B0604030504040204" pitchFamily="50" charset="-128"/>
                        </a:rPr>
                        <a:t>　規模ではない。</a:t>
                      </a:r>
                      <a:endParaRPr kumimoji="1" lang="en-US" altLang="ja-JP" sz="1100" b="0" dirty="0" smtClean="0">
                        <a:solidFill>
                          <a:schemeClr val="tx1"/>
                        </a:solidFill>
                        <a:latin typeface="メイリオ" panose="020B0604030504040204" pitchFamily="50" charset="-128"/>
                        <a:ea typeface="メイリオ" panose="020B0604030504040204" pitchFamily="50" charset="-128"/>
                      </a:endParaRPr>
                    </a:p>
                    <a:p>
                      <a:pPr algn="dist">
                        <a:lnSpc>
                          <a:spcPts val="1300"/>
                        </a:lnSpc>
                        <a:spcBef>
                          <a:spcPts val="0"/>
                        </a:spcBef>
                      </a:pPr>
                      <a:r>
                        <a:rPr kumimoji="1" lang="ja-JP" altLang="en-US" sz="1100" b="0" dirty="0" smtClean="0">
                          <a:solidFill>
                            <a:schemeClr val="tx1"/>
                          </a:solidFill>
                          <a:latin typeface="メイリオ" panose="020B0604030504040204" pitchFamily="50" charset="-128"/>
                          <a:ea typeface="メイリオ" panose="020B0604030504040204" pitchFamily="50" charset="-128"/>
                        </a:rPr>
                        <a:t>・地域内に就職した新卒・学卒者の早期離職するケースが改善していない。</a:t>
                      </a:r>
                    </a:p>
                  </a:txBody>
                  <a:tcPr marR="144000" marT="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65000"/>
                      </a:schemeClr>
                    </a:solidFill>
                  </a:tcPr>
                </a:tc>
                <a:tc>
                  <a:txBody>
                    <a:bodyPr/>
                    <a:lstStyle/>
                    <a:p>
                      <a:pPr algn="l">
                        <a:lnSpc>
                          <a:spcPts val="1300"/>
                        </a:lnSpc>
                        <a:spcBef>
                          <a:spcPts val="0"/>
                        </a:spcBef>
                      </a:pPr>
                      <a:r>
                        <a:rPr kumimoji="1" lang="ja-JP" altLang="en-US" sz="1100" b="0" dirty="0" smtClean="0">
                          <a:solidFill>
                            <a:schemeClr val="tx1"/>
                          </a:solidFill>
                          <a:latin typeface="メイリオ" panose="020B0604030504040204" pitchFamily="50" charset="-128"/>
                          <a:ea typeface="メイリオ" panose="020B0604030504040204" pitchFamily="50" charset="-128"/>
                        </a:rPr>
                        <a:t>　豊富な特産物や観光資源を活用し、地域の小規模・中小企業の活性化を図るとともに、地域求職者のスキルアップ並びに地域企業とのマッチングを行う。</a:t>
                      </a:r>
                      <a:endParaRPr kumimoji="1" lang="en-US" altLang="ja-JP" sz="1100" b="0" dirty="0" smtClean="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r>
                        <a:rPr kumimoji="1" lang="ja-JP" altLang="en-US" sz="1100" b="0" dirty="0" smtClean="0">
                          <a:solidFill>
                            <a:schemeClr val="tx1"/>
                          </a:solidFill>
                          <a:latin typeface="メイリオ" panose="020B0604030504040204" pitchFamily="50" charset="-128"/>
                          <a:ea typeface="メイリオ" panose="020B0604030504040204" pitchFamily="50" charset="-128"/>
                        </a:rPr>
                        <a:t>　具体的には、地域の商工会、金融機関、公立大学などと連携し、各種セミナーや伴走型支援に取り組むことにより、魅力ある職場環境の拡充と雇用を確保する。</a:t>
                      </a:r>
                      <a:endParaRPr kumimoji="1" lang="en-US" altLang="ja-JP" sz="1100" b="0" dirty="0" smtClean="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r>
                        <a:rPr kumimoji="1" lang="ja-JP" altLang="en-US" sz="1100" b="0" dirty="0" smtClean="0">
                          <a:solidFill>
                            <a:schemeClr val="tx1"/>
                          </a:solidFill>
                          <a:latin typeface="メイリオ" panose="020B0604030504040204" pitchFamily="50" charset="-128"/>
                          <a:ea typeface="メイリオ" panose="020B0604030504040204" pitchFamily="50" charset="-128"/>
                        </a:rPr>
                        <a:t>　また、それらを担う人材について、各種セミナーでスキルアップを図ったうえで、地域関連企業への就労や、就職面接会などでマッチングを図る。</a:t>
                      </a:r>
                      <a:endParaRPr kumimoji="1" lang="en-US" altLang="ja-JP" sz="1100" b="0" dirty="0" smtClean="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r>
                        <a:rPr kumimoji="1" lang="ja-JP" altLang="en-US" sz="1100" b="0" dirty="0" smtClean="0">
                          <a:solidFill>
                            <a:schemeClr val="tx1"/>
                          </a:solidFill>
                          <a:latin typeface="メイリオ" panose="020B0604030504040204" pitchFamily="50" charset="-128"/>
                          <a:ea typeface="メイリオ" panose="020B0604030504040204" pitchFamily="50" charset="-128"/>
                        </a:rPr>
                        <a:t>　さらに、昨今の首都圏への人口密集化や地域過疎化といった課題の解決に向け、ＵＩＪターン希望者等へ地域の魅力を発信し、当地域への誘導を図る。</a:t>
                      </a:r>
                      <a:endParaRPr kumimoji="1" lang="en-US" altLang="ja-JP" sz="1100" b="0" dirty="0" smtClean="0">
                        <a:solidFill>
                          <a:schemeClr val="tx1"/>
                        </a:solidFill>
                        <a:latin typeface="メイリオ" panose="020B0604030504040204" pitchFamily="50" charset="-128"/>
                        <a:ea typeface="メイリオ" panose="020B0604030504040204" pitchFamily="50" charset="-128"/>
                      </a:endParaRPr>
                    </a:p>
                  </a:txBody>
                  <a:tcPr marL="144000" marT="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65000"/>
                      </a:schemeClr>
                    </a:solidFill>
                  </a:tcPr>
                </a:tc>
                <a:extLst>
                  <a:ext uri="{0D108BD9-81ED-4DB2-BD59-A6C34878D82A}">
                    <a16:rowId xmlns:a16="http://schemas.microsoft.com/office/drawing/2014/main" val="3820659091"/>
                  </a:ext>
                </a:extLst>
              </a:tr>
            </a:tbl>
          </a:graphicData>
        </a:graphic>
      </p:graphicFrame>
      <p:sp>
        <p:nvSpPr>
          <p:cNvPr id="7" name="ストライプ矢印 6"/>
          <p:cNvSpPr/>
          <p:nvPr/>
        </p:nvSpPr>
        <p:spPr>
          <a:xfrm rot="5400000">
            <a:off x="4672881" y="2066129"/>
            <a:ext cx="563257" cy="3998873"/>
          </a:xfrm>
          <a:prstGeom prst="stripedRightArrow">
            <a:avLst>
              <a:gd name="adj1" fmla="val 62268"/>
              <a:gd name="adj2" fmla="val 78427"/>
            </a:avLst>
          </a:prstGeom>
          <a:solidFill>
            <a:schemeClr val="tx2">
              <a:lumMod val="20000"/>
              <a:lumOff val="80000"/>
            </a:schemeClr>
          </a:soli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61567" y="99516"/>
            <a:ext cx="7462959" cy="338554"/>
          </a:xfrm>
          <a:prstGeom prst="rect">
            <a:avLst/>
          </a:prstGeom>
          <a:noFill/>
          <a:ln w="0">
            <a:noFill/>
          </a:ln>
        </p:spPr>
        <p:txBody>
          <a:bodyPr wrap="square" rtlCol="0">
            <a:spAutoFit/>
          </a:bodyPr>
          <a:lstStyle/>
          <a:p>
            <a:r>
              <a:rPr kumimoji="1" lang="ja-JP" altLang="en-US" sz="1600" b="1" dirty="0" smtClean="0">
                <a:latin typeface="HG丸ｺﾞｼｯｸM-PRO" panose="020F0600000000000000" pitchFamily="50" charset="-128"/>
                <a:ea typeface="HG丸ｺﾞｼｯｸM-PRO" panose="020F0600000000000000" pitchFamily="50" charset="-128"/>
              </a:rPr>
              <a:t>○○県○○市</a:t>
            </a:r>
            <a:r>
              <a:rPr kumimoji="1" lang="en-US" altLang="ja-JP" sz="1200" b="1" dirty="0" smtClean="0">
                <a:latin typeface="HG丸ｺﾞｼｯｸM-PRO" panose="020F0600000000000000" pitchFamily="50" charset="-128"/>
                <a:ea typeface="HG丸ｺﾞｼｯｸM-PRO" panose="020F0600000000000000" pitchFamily="50" charset="-128"/>
              </a:rPr>
              <a:t>《 </a:t>
            </a:r>
            <a:r>
              <a:rPr kumimoji="1" lang="ja-JP" altLang="en-US" sz="1200" b="1" dirty="0" smtClean="0">
                <a:latin typeface="HG丸ｺﾞｼｯｸM-PRO" panose="020F0600000000000000" pitchFamily="50" charset="-128"/>
                <a:ea typeface="HG丸ｺﾞｼｯｸM-PRO" panose="020F0600000000000000" pitchFamily="50" charset="-128"/>
              </a:rPr>
              <a:t>過疎等地域 </a:t>
            </a:r>
            <a:r>
              <a:rPr kumimoji="1" lang="en-US" altLang="ja-JP" sz="1200" b="1" dirty="0" smtClean="0">
                <a:latin typeface="HG丸ｺﾞｼｯｸM-PRO" panose="020F0600000000000000" pitchFamily="50" charset="-128"/>
                <a:ea typeface="HG丸ｺﾞｼｯｸM-PRO" panose="020F0600000000000000" pitchFamily="50" charset="-128"/>
              </a:rPr>
              <a:t>》</a:t>
            </a:r>
            <a:r>
              <a:rPr kumimoji="1" lang="ja-JP" altLang="en-US" sz="1200" b="1" dirty="0" smtClean="0">
                <a:latin typeface="HG丸ｺﾞｼｯｸM-PRO" panose="020F0600000000000000" pitchFamily="50" charset="-128"/>
                <a:ea typeface="HG丸ｺﾞｼｯｸM-PRO" panose="020F0600000000000000" pitchFamily="50" charset="-128"/>
              </a:rPr>
              <a:t> </a:t>
            </a:r>
            <a:endParaRPr kumimoji="1" lang="en-US" altLang="ja-JP" sz="1200" b="1" dirty="0" smtClean="0">
              <a:latin typeface="HG丸ｺﾞｼｯｸM-PRO" panose="020F0600000000000000" pitchFamily="50" charset="-128"/>
              <a:ea typeface="HG丸ｺﾞｼｯｸM-PRO" panose="020F0600000000000000" pitchFamily="50" charset="-128"/>
            </a:endParaRPr>
          </a:p>
        </p:txBody>
      </p:sp>
      <p:graphicFrame>
        <p:nvGraphicFramePr>
          <p:cNvPr id="15" name="表 14"/>
          <p:cNvGraphicFramePr>
            <a:graphicFrameLocks noGrp="1"/>
          </p:cNvGraphicFramePr>
          <p:nvPr>
            <p:extLst>
              <p:ext uri="{D42A27DB-BD31-4B8C-83A1-F6EECF244321}">
                <p14:modId xmlns:p14="http://schemas.microsoft.com/office/powerpoint/2010/main" val="2781535959"/>
              </p:ext>
            </p:extLst>
          </p:nvPr>
        </p:nvGraphicFramePr>
        <p:xfrm>
          <a:off x="82439" y="414470"/>
          <a:ext cx="7160615" cy="822960"/>
        </p:xfrm>
        <a:graphic>
          <a:graphicData uri="http://schemas.openxmlformats.org/drawingml/2006/table">
            <a:tbl>
              <a:tblPr firstRow="1" bandRow="1">
                <a:tableStyleId>{5C22544A-7EE6-4342-B048-85BDC9FD1C3A}</a:tableStyleId>
              </a:tblPr>
              <a:tblGrid>
                <a:gridCol w="1162701">
                  <a:extLst>
                    <a:ext uri="{9D8B030D-6E8A-4147-A177-3AD203B41FA5}">
                      <a16:colId xmlns:a16="http://schemas.microsoft.com/office/drawing/2014/main" val="20001"/>
                    </a:ext>
                  </a:extLst>
                </a:gridCol>
                <a:gridCol w="1177047">
                  <a:extLst>
                    <a:ext uri="{9D8B030D-6E8A-4147-A177-3AD203B41FA5}">
                      <a16:colId xmlns:a16="http://schemas.microsoft.com/office/drawing/2014/main" val="2398510119"/>
                    </a:ext>
                  </a:extLst>
                </a:gridCol>
                <a:gridCol w="1215958">
                  <a:extLst>
                    <a:ext uri="{9D8B030D-6E8A-4147-A177-3AD203B41FA5}">
                      <a16:colId xmlns:a16="http://schemas.microsoft.com/office/drawing/2014/main" val="3281540514"/>
                    </a:ext>
                  </a:extLst>
                </a:gridCol>
                <a:gridCol w="1245140">
                  <a:extLst>
                    <a:ext uri="{9D8B030D-6E8A-4147-A177-3AD203B41FA5}">
                      <a16:colId xmlns:a16="http://schemas.microsoft.com/office/drawing/2014/main" val="1104613457"/>
                    </a:ext>
                  </a:extLst>
                </a:gridCol>
                <a:gridCol w="1219341">
                  <a:extLst>
                    <a:ext uri="{9D8B030D-6E8A-4147-A177-3AD203B41FA5}">
                      <a16:colId xmlns:a16="http://schemas.microsoft.com/office/drawing/2014/main" val="2516842464"/>
                    </a:ext>
                  </a:extLst>
                </a:gridCol>
                <a:gridCol w="1140428">
                  <a:extLst>
                    <a:ext uri="{9D8B030D-6E8A-4147-A177-3AD203B41FA5}">
                      <a16:colId xmlns:a16="http://schemas.microsoft.com/office/drawing/2014/main" val="1148668655"/>
                    </a:ext>
                  </a:extLst>
                </a:gridCol>
              </a:tblGrid>
              <a:tr h="412806">
                <a:tc>
                  <a:txBody>
                    <a:bodyPr/>
                    <a:lstStyle/>
                    <a:p>
                      <a:pPr algn="ctr"/>
                      <a:r>
                        <a:rPr kumimoji="1" lang="ja-JP" altLang="en-US" sz="1100" b="1" dirty="0" smtClean="0">
                          <a:solidFill>
                            <a:schemeClr val="tx1"/>
                          </a:solidFill>
                          <a:latin typeface="メイリオ" panose="020B0604030504040204" pitchFamily="50" charset="-128"/>
                          <a:ea typeface="メイリオ" panose="020B0604030504040204" pitchFamily="50" charset="-128"/>
                        </a:rPr>
                        <a:t>事業</a:t>
                      </a:r>
                      <a:endParaRPr kumimoji="1" lang="en-US" altLang="ja-JP" sz="1100" b="1"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sz="1100" b="1" dirty="0" smtClean="0">
                          <a:solidFill>
                            <a:schemeClr val="tx1"/>
                          </a:solidFill>
                          <a:latin typeface="メイリオ" panose="020B0604030504040204" pitchFamily="50" charset="-128"/>
                          <a:ea typeface="メイリオ" panose="020B0604030504040204" pitchFamily="50" charset="-128"/>
                        </a:rPr>
                        <a:t>タイトル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5">
                  <a:txBody>
                    <a:bodyPr/>
                    <a:lstStyle/>
                    <a:p>
                      <a:pPr algn="ctr"/>
                      <a:r>
                        <a:rPr kumimoji="1" lang="ja-JP" altLang="en-US" sz="1400" b="1" dirty="0" smtClean="0">
                          <a:solidFill>
                            <a:schemeClr val="tx1"/>
                          </a:solidFill>
                          <a:latin typeface="メイリオ" panose="020B0604030504040204" pitchFamily="50" charset="-128"/>
                          <a:ea typeface="メイリオ" panose="020B0604030504040204" pitchFamily="50" charset="-128"/>
                        </a:rPr>
                        <a:t>魅力ある雇用を通じた〇〇市さいこうプロジェクト</a:t>
                      </a:r>
                      <a:endParaRPr kumimoji="1" lang="en-US" altLang="ja-JP" sz="1400" b="1"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sz="1000" b="1" dirty="0" smtClean="0">
                          <a:solidFill>
                            <a:schemeClr val="tx1"/>
                          </a:solidFill>
                          <a:latin typeface="メイリオ" panose="020B0604030504040204" pitchFamily="50" charset="-128"/>
                          <a:ea typeface="メイリオ" panose="020B0604030504040204" pitchFamily="50" charset="-128"/>
                        </a:rPr>
                        <a:t>（再考～再興～最高へ！）</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200" b="1" dirty="0" smtClean="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200" b="1" dirty="0" smtClean="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214327">
                <a:tc>
                  <a:txBody>
                    <a:bodyPr/>
                    <a:lstStyle/>
                    <a:p>
                      <a:pPr algn="ctr"/>
                      <a:r>
                        <a:rPr kumimoji="1" lang="ja-JP" altLang="en-US" sz="1100" b="1" dirty="0" smtClean="0">
                          <a:solidFill>
                            <a:schemeClr val="tx1"/>
                          </a:solidFill>
                          <a:latin typeface="メイリオ" panose="020B0604030504040204" pitchFamily="50" charset="-128"/>
                          <a:ea typeface="メイリオ" panose="020B0604030504040204" pitchFamily="50" charset="-128"/>
                        </a:rPr>
                        <a:t>人口</a:t>
                      </a:r>
                      <a:endParaRPr kumimoji="1" lang="en-US" altLang="ja-JP" sz="1100" b="1" dirty="0" smtClean="0">
                        <a:solidFill>
                          <a:schemeClr val="tx1"/>
                        </a:solidFill>
                        <a:latin typeface="メイリオ" panose="020B0604030504040204" pitchFamily="50" charset="-128"/>
                        <a:ea typeface="メイリオ" panose="020B0604030504040204" pitchFamily="50" charset="-128"/>
                      </a:endParaRPr>
                    </a:p>
                    <a:p>
                      <a:pPr algn="ctr"/>
                      <a:r>
                        <a:rPr kumimoji="1" lang="en-US" altLang="ja-JP" sz="700" b="1" dirty="0" smtClean="0">
                          <a:solidFill>
                            <a:schemeClr val="tx1"/>
                          </a:solidFill>
                          <a:latin typeface="メイリオ" panose="020B0604030504040204" pitchFamily="50" charset="-128"/>
                          <a:ea typeface="メイリオ" panose="020B0604030504040204" pitchFamily="50" charset="-128"/>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en-US" altLang="ja-JP" sz="1100" b="0" dirty="0" smtClean="0">
                          <a:solidFill>
                            <a:schemeClr val="tx1"/>
                          </a:solidFill>
                          <a:latin typeface="メイリオ" panose="020B0604030504040204" pitchFamily="50" charset="-128"/>
                          <a:ea typeface="メイリオ" panose="020B0604030504040204" pitchFamily="50" charset="-128"/>
                        </a:rPr>
                        <a:t>72,616</a:t>
                      </a:r>
                      <a:r>
                        <a:rPr kumimoji="1" lang="ja-JP" altLang="en-US" sz="1100" b="0" dirty="0" smtClean="0">
                          <a:solidFill>
                            <a:schemeClr val="tx1"/>
                          </a:solidFill>
                          <a:latin typeface="メイリオ" panose="020B0604030504040204" pitchFamily="50" charset="-128"/>
                          <a:ea typeface="メイリオ" panose="020B0604030504040204" pitchFamily="50" charset="-128"/>
                        </a:rPr>
                        <a:t>人</a:t>
                      </a:r>
                      <a:endParaRPr kumimoji="1" lang="en-US" altLang="ja-JP" sz="1100" b="0" dirty="0" smtClean="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b="1" dirty="0" smtClean="0">
                          <a:solidFill>
                            <a:schemeClr val="tx1"/>
                          </a:solidFill>
                          <a:latin typeface="メイリオ" panose="020B0604030504040204" pitchFamily="50" charset="-128"/>
                          <a:ea typeface="メイリオ" panose="020B0604030504040204" pitchFamily="50" charset="-128"/>
                        </a:rPr>
                        <a:t>人口減少率</a:t>
                      </a:r>
                      <a:r>
                        <a:rPr kumimoji="1" lang="en-US" altLang="ja-JP" sz="700" b="1" dirty="0" smtClean="0">
                          <a:solidFill>
                            <a:schemeClr val="tx1"/>
                          </a:solidFill>
                          <a:latin typeface="メイリオ" panose="020B0604030504040204" pitchFamily="50" charset="-128"/>
                          <a:ea typeface="メイリオ" panose="020B0604030504040204" pitchFamily="50" charset="-128"/>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en-US" altLang="ja-JP" sz="1100" b="0" dirty="0" smtClean="0">
                          <a:solidFill>
                            <a:schemeClr val="tx1"/>
                          </a:solidFill>
                          <a:latin typeface="メイリオ" panose="020B0604030504040204" pitchFamily="50" charset="-128"/>
                          <a:ea typeface="メイリオ" panose="020B0604030504040204" pitchFamily="50" charset="-128"/>
                        </a:rPr>
                        <a:t>4.17</a:t>
                      </a:r>
                      <a:r>
                        <a:rPr kumimoji="1" lang="ja-JP" altLang="en-US" sz="1100" b="0" dirty="0" smtClean="0">
                          <a:solidFill>
                            <a:schemeClr val="tx1"/>
                          </a:solidFill>
                          <a:latin typeface="メイリオ" panose="020B0604030504040204" pitchFamily="50" charset="-128"/>
                          <a:ea typeface="メイリオ" panose="020B0604030504040204" pitchFamily="50" charset="-128"/>
                        </a:rPr>
                        <a:t>％</a:t>
                      </a:r>
                      <a:endParaRPr kumimoji="1" lang="en-US" altLang="ja-JP" sz="1100" b="0" dirty="0" smtClean="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b="1" dirty="0" smtClean="0">
                          <a:solidFill>
                            <a:schemeClr val="tx1"/>
                          </a:solidFill>
                          <a:latin typeface="メイリオ" panose="020B0604030504040204" pitchFamily="50" charset="-128"/>
                          <a:ea typeface="メイリオ" panose="020B0604030504040204" pitchFamily="50" charset="-128"/>
                        </a:rPr>
                        <a:t>高齢化率</a:t>
                      </a:r>
                      <a:endParaRPr kumimoji="1" lang="en-US" altLang="ja-JP" sz="1100" b="1" dirty="0" smtClean="0">
                        <a:solidFill>
                          <a:schemeClr val="tx1"/>
                        </a:solidFill>
                        <a:latin typeface="メイリオ" panose="020B0604030504040204" pitchFamily="50" charset="-128"/>
                        <a:ea typeface="メイリオ" panose="020B0604030504040204" pitchFamily="50" charset="-128"/>
                      </a:endParaRPr>
                    </a:p>
                    <a:p>
                      <a:pPr algn="ctr"/>
                      <a:r>
                        <a:rPr kumimoji="1" lang="en-US" altLang="ja-JP" sz="700" b="1" dirty="0" smtClean="0">
                          <a:solidFill>
                            <a:schemeClr val="tx1"/>
                          </a:solidFill>
                          <a:latin typeface="メイリオ" panose="020B0604030504040204" pitchFamily="50" charset="-128"/>
                          <a:ea typeface="メイリオ" panose="020B0604030504040204" pitchFamily="50" charset="-128"/>
                        </a:rPr>
                        <a:t>(※1)</a:t>
                      </a:r>
                      <a:endParaRPr kumimoji="1" lang="ja-JP" altLang="en-US" sz="700" b="1" dirty="0" smtClean="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en-US" altLang="ja-JP" sz="1100" b="0" dirty="0" smtClean="0">
                          <a:solidFill>
                            <a:schemeClr val="tx1"/>
                          </a:solidFill>
                          <a:latin typeface="メイリオ" panose="020B0604030504040204" pitchFamily="50" charset="-128"/>
                          <a:ea typeface="メイリオ" panose="020B0604030504040204" pitchFamily="50" charset="-128"/>
                        </a:rPr>
                        <a:t>27.74</a:t>
                      </a:r>
                      <a:r>
                        <a:rPr kumimoji="1" lang="ja-JP" altLang="en-US" sz="1100" b="0" dirty="0" smtClean="0">
                          <a:solidFill>
                            <a:schemeClr val="tx1"/>
                          </a:solidFill>
                          <a:latin typeface="メイリオ" panose="020B0604030504040204" pitchFamily="50" charset="-128"/>
                          <a:ea typeface="メイリオ"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94392075"/>
                  </a:ext>
                </a:extLst>
              </a:tr>
            </a:tbl>
          </a:graphicData>
        </a:graphic>
      </p:graphicFrame>
      <p:sp>
        <p:nvSpPr>
          <p:cNvPr id="5" name="正方形/長方形 4"/>
          <p:cNvSpPr/>
          <p:nvPr/>
        </p:nvSpPr>
        <p:spPr>
          <a:xfrm>
            <a:off x="7524526" y="40333"/>
            <a:ext cx="2297834" cy="139254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7435156" y="16888"/>
            <a:ext cx="1590126" cy="276999"/>
          </a:xfrm>
          <a:prstGeom prst="rect">
            <a:avLst/>
          </a:prstGeom>
          <a:noFill/>
          <a:ln w="0">
            <a:noFill/>
          </a:ln>
        </p:spPr>
        <p:txBody>
          <a:bodyPr wrap="square" rtlCol="0">
            <a:spAutoFit/>
          </a:bodyPr>
          <a:lstStyle/>
          <a:p>
            <a:r>
              <a:rPr kumimoji="1" lang="en-US" altLang="ja-JP" sz="1200" b="1" dirty="0" smtClean="0">
                <a:latin typeface="HG丸ｺﾞｼｯｸM-PRO" panose="020F0600000000000000" pitchFamily="50" charset="-128"/>
                <a:ea typeface="HG丸ｺﾞｼｯｸM-PRO" panose="020F0600000000000000" pitchFamily="50" charset="-128"/>
              </a:rPr>
              <a:t>《 </a:t>
            </a:r>
            <a:r>
              <a:rPr kumimoji="1" lang="ja-JP" altLang="en-US" sz="1200" b="1" dirty="0" smtClean="0">
                <a:latin typeface="HG丸ｺﾞｼｯｸM-PRO" panose="020F0600000000000000" pitchFamily="50" charset="-128"/>
                <a:ea typeface="HG丸ｺﾞｼｯｸM-PRO" panose="020F0600000000000000" pitchFamily="50" charset="-128"/>
              </a:rPr>
              <a:t>○○市 </a:t>
            </a:r>
            <a:r>
              <a:rPr kumimoji="1" lang="en-US" altLang="ja-JP" sz="1200" b="1" dirty="0" smtClean="0">
                <a:latin typeface="HG丸ｺﾞｼｯｸM-PRO" panose="020F0600000000000000" pitchFamily="50" charset="-128"/>
                <a:ea typeface="HG丸ｺﾞｼｯｸM-PRO" panose="020F0600000000000000" pitchFamily="50" charset="-128"/>
              </a:rPr>
              <a:t>》</a:t>
            </a:r>
            <a:endParaRPr kumimoji="1" lang="ja-JP" altLang="en-US" sz="1200" b="1" dirty="0">
              <a:latin typeface="HG丸ｺﾞｼｯｸM-PRO" panose="020F0600000000000000" pitchFamily="50" charset="-128"/>
              <a:ea typeface="HG丸ｺﾞｼｯｸM-PRO" panose="020F0600000000000000" pitchFamily="50" charset="-128"/>
            </a:endParaRPr>
          </a:p>
        </p:txBody>
      </p:sp>
      <p:sp>
        <p:nvSpPr>
          <p:cNvPr id="20" name="テキスト ボックス 19"/>
          <p:cNvSpPr txBox="1"/>
          <p:nvPr/>
        </p:nvSpPr>
        <p:spPr>
          <a:xfrm>
            <a:off x="14334" y="1256120"/>
            <a:ext cx="8508955" cy="215444"/>
          </a:xfrm>
          <a:prstGeom prst="rect">
            <a:avLst/>
          </a:prstGeom>
          <a:noFill/>
          <a:ln w="0">
            <a:noFill/>
          </a:ln>
        </p:spPr>
        <p:txBody>
          <a:bodyPr wrap="square" rtlCol="0">
            <a:spAutoFit/>
          </a:bodyPr>
          <a:lstStyle/>
          <a:p>
            <a:r>
              <a:rPr kumimoji="1" lang="en-US" altLang="ja-JP" sz="800" dirty="0" smtClean="0">
                <a:latin typeface="メイリオ" panose="020B0604030504040204" pitchFamily="50" charset="-128"/>
                <a:ea typeface="メイリオ" panose="020B0604030504040204" pitchFamily="50" charset="-128"/>
              </a:rPr>
              <a:t>※1</a:t>
            </a:r>
            <a:r>
              <a:rPr kumimoji="1" lang="ja-JP" altLang="en-US" sz="800" dirty="0" smtClean="0">
                <a:latin typeface="メイリオ" panose="020B0604030504040204" pitchFamily="50" charset="-128"/>
                <a:ea typeface="メイリオ" panose="020B0604030504040204" pitchFamily="50" charset="-128"/>
              </a:rPr>
              <a:t>：</a:t>
            </a:r>
            <a:r>
              <a:rPr kumimoji="1" lang="en-US" altLang="ja-JP" sz="800" dirty="0" smtClean="0">
                <a:latin typeface="メイリオ" panose="020B0604030504040204" pitchFamily="50" charset="-128"/>
                <a:ea typeface="メイリオ" panose="020B0604030504040204" pitchFamily="50" charset="-128"/>
              </a:rPr>
              <a:t>R</a:t>
            </a:r>
            <a:r>
              <a:rPr kumimoji="1" lang="ja-JP" altLang="en-US" sz="800" dirty="0" smtClean="0">
                <a:latin typeface="メイリオ" panose="020B0604030504040204" pitchFamily="50" charset="-128"/>
                <a:ea typeface="メイリオ" panose="020B0604030504040204" pitchFamily="50" charset="-128"/>
              </a:rPr>
              <a:t>３</a:t>
            </a:r>
            <a:r>
              <a:rPr kumimoji="1" lang="en-US" altLang="ja-JP" sz="800" dirty="0" smtClean="0">
                <a:latin typeface="メイリオ" panose="020B0604030504040204" pitchFamily="50" charset="-128"/>
                <a:ea typeface="メイリオ" panose="020B0604030504040204" pitchFamily="50" charset="-128"/>
              </a:rPr>
              <a:t>.1.1</a:t>
            </a:r>
            <a:r>
              <a:rPr kumimoji="1" lang="ja-JP" altLang="en-US" sz="800" dirty="0" smtClean="0">
                <a:latin typeface="メイリオ" panose="020B0604030504040204" pitchFamily="50" charset="-128"/>
                <a:ea typeface="メイリオ" panose="020B0604030504040204" pitchFamily="50" charset="-128"/>
              </a:rPr>
              <a:t>時点　　　　　　　　　　　　　　　</a:t>
            </a:r>
            <a:r>
              <a:rPr kumimoji="1" lang="en-US" altLang="ja-JP" sz="800" dirty="0" smtClean="0">
                <a:latin typeface="メイリオ" panose="020B0604030504040204" pitchFamily="50" charset="-128"/>
                <a:ea typeface="メイリオ" panose="020B0604030504040204" pitchFamily="50" charset="-128"/>
              </a:rPr>
              <a:t>※2</a:t>
            </a:r>
            <a:r>
              <a:rPr kumimoji="1" lang="ja-JP" altLang="en-US" sz="800" dirty="0" smtClean="0">
                <a:latin typeface="メイリオ" panose="020B0604030504040204" pitchFamily="50" charset="-128"/>
                <a:ea typeface="メイリオ" panose="020B0604030504040204" pitchFamily="50" charset="-128"/>
              </a:rPr>
              <a:t>：（ </a:t>
            </a:r>
            <a:r>
              <a:rPr kumimoji="1" lang="en-US" altLang="ja-JP" sz="800" dirty="0" smtClean="0">
                <a:latin typeface="メイリオ" panose="020B0604030504040204" pitchFamily="50" charset="-128"/>
                <a:ea typeface="メイリオ" panose="020B0604030504040204" pitchFamily="50" charset="-128"/>
              </a:rPr>
              <a:t>H28.1.1</a:t>
            </a:r>
            <a:r>
              <a:rPr kumimoji="1" lang="ja-JP" altLang="en-US" sz="800" dirty="0" smtClean="0">
                <a:latin typeface="メイリオ" panose="020B0604030504040204" pitchFamily="50" charset="-128"/>
                <a:ea typeface="メイリオ" panose="020B0604030504040204" pitchFamily="50" charset="-128"/>
              </a:rPr>
              <a:t>の人口 －</a:t>
            </a:r>
            <a:r>
              <a:rPr lang="ja-JP" altLang="en-US" sz="800" dirty="0">
                <a:latin typeface="メイリオ" panose="020B0604030504040204" pitchFamily="50" charset="-128"/>
                <a:ea typeface="メイリオ" panose="020B0604030504040204" pitchFamily="50" charset="-128"/>
              </a:rPr>
              <a:t> </a:t>
            </a:r>
            <a:r>
              <a:rPr lang="en-US" altLang="ja-JP" sz="800" dirty="0" smtClean="0">
                <a:latin typeface="メイリオ" panose="020B0604030504040204" pitchFamily="50" charset="-128"/>
                <a:ea typeface="メイリオ" panose="020B0604030504040204" pitchFamily="50" charset="-128"/>
              </a:rPr>
              <a:t>R</a:t>
            </a:r>
            <a:r>
              <a:rPr lang="ja-JP" altLang="en-US" sz="800" dirty="0" smtClean="0">
                <a:latin typeface="メイリオ" panose="020B0604030504040204" pitchFamily="50" charset="-128"/>
                <a:ea typeface="メイリオ" panose="020B0604030504040204" pitchFamily="50" charset="-128"/>
              </a:rPr>
              <a:t>３</a:t>
            </a:r>
            <a:r>
              <a:rPr kumimoji="1" lang="en-US" altLang="ja-JP" sz="800" dirty="0" smtClean="0">
                <a:latin typeface="メイリオ" panose="020B0604030504040204" pitchFamily="50" charset="-128"/>
                <a:ea typeface="メイリオ" panose="020B0604030504040204" pitchFamily="50" charset="-128"/>
              </a:rPr>
              <a:t>.1.1</a:t>
            </a:r>
            <a:r>
              <a:rPr kumimoji="1" lang="ja-JP" altLang="en-US" sz="800" dirty="0" smtClean="0">
                <a:latin typeface="メイリオ" panose="020B0604030504040204" pitchFamily="50" charset="-128"/>
                <a:ea typeface="メイリオ" panose="020B0604030504040204" pitchFamily="50" charset="-128"/>
              </a:rPr>
              <a:t>の人口 </a:t>
            </a:r>
            <a:r>
              <a:rPr kumimoji="1" lang="en-US" altLang="ja-JP" sz="800" dirty="0" smtClean="0">
                <a:latin typeface="メイリオ" panose="020B0604030504040204" pitchFamily="50" charset="-128"/>
                <a:ea typeface="メイリオ" panose="020B0604030504040204" pitchFamily="50" charset="-128"/>
              </a:rPr>
              <a:t>) </a:t>
            </a:r>
            <a:r>
              <a:rPr kumimoji="1" lang="ja-JP" altLang="en-US" sz="800" dirty="0" smtClean="0">
                <a:latin typeface="メイリオ" panose="020B0604030504040204" pitchFamily="50" charset="-128"/>
                <a:ea typeface="メイリオ" panose="020B0604030504040204" pitchFamily="50" charset="-128"/>
              </a:rPr>
              <a:t>／</a:t>
            </a:r>
            <a:r>
              <a:rPr lang="en-US" altLang="ja-JP" sz="800" dirty="0" smtClean="0">
                <a:latin typeface="メイリオ" panose="020B0604030504040204" pitchFamily="50" charset="-128"/>
                <a:ea typeface="メイリオ" panose="020B0604030504040204" pitchFamily="50" charset="-128"/>
              </a:rPr>
              <a:t> H28.1.1</a:t>
            </a:r>
            <a:r>
              <a:rPr lang="ja-JP" altLang="en-US" sz="800" dirty="0">
                <a:latin typeface="メイリオ" panose="020B0604030504040204" pitchFamily="50" charset="-128"/>
                <a:ea typeface="メイリオ" panose="020B0604030504040204" pitchFamily="50" charset="-128"/>
              </a:rPr>
              <a:t>の</a:t>
            </a:r>
            <a:r>
              <a:rPr lang="ja-JP" altLang="en-US" sz="800" dirty="0" smtClean="0">
                <a:latin typeface="メイリオ" panose="020B0604030504040204" pitchFamily="50" charset="-128"/>
                <a:ea typeface="メイリオ" panose="020B0604030504040204" pitchFamily="50" charset="-128"/>
              </a:rPr>
              <a:t>人口 。なお、全国平均は</a:t>
            </a:r>
            <a:r>
              <a:rPr lang="en-US" altLang="ja-JP" sz="800" dirty="0" smtClean="0">
                <a:latin typeface="メイリオ" panose="020B0604030504040204" pitchFamily="50" charset="-128"/>
                <a:ea typeface="メイリオ" panose="020B0604030504040204" pitchFamily="50" charset="-128"/>
              </a:rPr>
              <a:t>1.10</a:t>
            </a:r>
            <a:r>
              <a:rPr lang="ja-JP" altLang="en-US" sz="800" dirty="0" smtClean="0">
                <a:latin typeface="メイリオ" panose="020B0604030504040204" pitchFamily="50" charset="-128"/>
                <a:ea typeface="メイリオ" panose="020B0604030504040204" pitchFamily="50" charset="-128"/>
              </a:rPr>
              <a:t>％</a:t>
            </a:r>
            <a:endParaRPr kumimoji="1" lang="en-US" altLang="ja-JP" sz="800" dirty="0" smtClean="0">
              <a:latin typeface="メイリオ" panose="020B0604030504040204" pitchFamily="50" charset="-128"/>
              <a:ea typeface="メイリオ" panose="020B0604030504040204" pitchFamily="50" charset="-128"/>
            </a:endParaRPr>
          </a:p>
        </p:txBody>
      </p:sp>
      <p:sp>
        <p:nvSpPr>
          <p:cNvPr id="31" name="正方形/長方形 30"/>
          <p:cNvSpPr/>
          <p:nvPr/>
        </p:nvSpPr>
        <p:spPr bwMode="auto">
          <a:xfrm>
            <a:off x="6858928" y="3992399"/>
            <a:ext cx="2984400" cy="2739600"/>
          </a:xfrm>
          <a:prstGeom prst="rect">
            <a:avLst/>
          </a:prstGeom>
          <a:solidFill>
            <a:schemeClr val="bg1">
              <a:alpha val="30000"/>
            </a:schemeClr>
          </a:solidFill>
          <a:ln w="25400" algn="ctr">
            <a:solidFill>
              <a:schemeClr val="accent1"/>
            </a:solidFill>
            <a:round/>
            <a:headEnd/>
            <a:tailEnd/>
          </a:ln>
          <a:effectLst>
            <a:outerShdw dist="35921" dir="2700000" algn="ctr" rotWithShape="0">
              <a:schemeClr val="bg2"/>
            </a:outerShdw>
          </a:effectLst>
        </p:spPr>
        <p:txBody>
          <a:bodyPr vert="horz" lIns="216000" tIns="44348" rIns="88697" bIns="44348" rtlCol="0" anchor="t"/>
          <a:lstStyle/>
          <a:p>
            <a:pPr marL="176213" indent="-176213" defTabSz="887413">
              <a:lnSpc>
                <a:spcPts val="2200"/>
              </a:lnSpc>
            </a:pPr>
            <a:r>
              <a:rPr lang="ja-JP" altLang="en-US" sz="1400" b="1" dirty="0" smtClean="0">
                <a:solidFill>
                  <a:schemeClr val="accent1"/>
                </a:solidFill>
                <a:latin typeface="Meiryo UI" panose="020B0604030504040204" pitchFamily="50" charset="-128"/>
                <a:ea typeface="Meiryo UI" panose="020B0604030504040204" pitchFamily="50" charset="-128"/>
              </a:rPr>
              <a:t>Ｂ </a:t>
            </a:r>
            <a:r>
              <a:rPr kumimoji="1" lang="ja-JP" altLang="en-US" sz="1150" b="1" dirty="0" smtClean="0">
                <a:solidFill>
                  <a:schemeClr val="accent1"/>
                </a:solidFill>
                <a:latin typeface="Meiryo UI" panose="020B0604030504040204" pitchFamily="50" charset="-128"/>
                <a:ea typeface="Meiryo UI" panose="020B0604030504040204" pitchFamily="50" charset="-128"/>
              </a:rPr>
              <a:t>人材育成の取組</a:t>
            </a:r>
            <a:endParaRPr kumimoji="1" lang="en-US" altLang="ja-JP" sz="1150" b="1" dirty="0" smtClean="0">
              <a:solidFill>
                <a:schemeClr val="accent1"/>
              </a:solidFill>
              <a:latin typeface="Meiryo UI" panose="020B0604030504040204" pitchFamily="50" charset="-128"/>
              <a:ea typeface="Meiryo UI" panose="020B0604030504040204" pitchFamily="50" charset="-128"/>
            </a:endParaRPr>
          </a:p>
          <a:p>
            <a:pPr marL="176213" indent="-176213" defTabSz="887413">
              <a:lnSpc>
                <a:spcPct val="80000"/>
              </a:lnSpc>
              <a:spcBef>
                <a:spcPct val="20000"/>
              </a:spcBef>
            </a:pPr>
            <a:endParaRPr lang="en-US" altLang="ja-JP" sz="1000" dirty="0">
              <a:solidFill>
                <a:srgbClr val="000000"/>
              </a:solidFill>
              <a:latin typeface="HG創英角ﾎﾟｯﾌﾟ体" panose="040B0A09000000000000" pitchFamily="49" charset="-128"/>
              <a:ea typeface="HG創英角ﾎﾟｯﾌﾟ体" panose="040B0A09000000000000" pitchFamily="49" charset="-128"/>
            </a:endParaRPr>
          </a:p>
        </p:txBody>
      </p:sp>
      <p:sp>
        <p:nvSpPr>
          <p:cNvPr id="32" name="角丸四角形 31"/>
          <p:cNvSpPr/>
          <p:nvPr/>
        </p:nvSpPr>
        <p:spPr bwMode="auto">
          <a:xfrm>
            <a:off x="7745046" y="3860417"/>
            <a:ext cx="1180976" cy="177651"/>
          </a:xfrm>
          <a:prstGeom prst="roundRect">
            <a:avLst/>
          </a:prstGeom>
          <a:solidFill>
            <a:srgbClr val="FFC000"/>
          </a:solidFill>
          <a:ln w="19050" cmpd="dbl" algn="ctr">
            <a:solidFill>
              <a:schemeClr val="tx1"/>
            </a:solidFill>
            <a:round/>
            <a:headEnd/>
            <a:tailEnd/>
          </a:ln>
          <a:effectLst>
            <a:outerShdw dist="35921" dir="2700000" algn="ctr" rotWithShape="0">
              <a:schemeClr val="bg2"/>
            </a:outerShdw>
          </a:effectLst>
        </p:spPr>
        <p:txBody>
          <a:bodyPr vert="horz" lIns="36000" tIns="0" rIns="36000" bIns="0" rtlCol="0" anchor="ctr"/>
          <a:lstStyle/>
          <a:p>
            <a:pPr marL="176213" indent="-176213" algn="ctr" defTabSz="887413">
              <a:spcBef>
                <a:spcPct val="20000"/>
              </a:spcBef>
            </a:pPr>
            <a:r>
              <a:rPr kumimoji="1" lang="ja-JP" altLang="en-US" sz="900" dirty="0" smtClean="0">
                <a:solidFill>
                  <a:srgbClr val="000000"/>
                </a:solidFill>
                <a:latin typeface="HG丸ｺﾞｼｯｸM-PRO" panose="020F0600000000000000" pitchFamily="50" charset="-128"/>
                <a:ea typeface="HG丸ｺﾞｼｯｸM-PRO" panose="020F0600000000000000" pitchFamily="50" charset="-128"/>
              </a:rPr>
              <a:t>求職者向け</a:t>
            </a:r>
            <a:endParaRPr kumimoji="1" lang="ja-JP" altLang="en-US" sz="900" dirty="0">
              <a:solidFill>
                <a:srgbClr val="000000"/>
              </a:solidFill>
              <a:latin typeface="HG丸ｺﾞｼｯｸM-PRO" panose="020F0600000000000000" pitchFamily="50" charset="-128"/>
              <a:ea typeface="HG丸ｺﾞｼｯｸM-PRO" panose="020F0600000000000000" pitchFamily="50" charset="-128"/>
            </a:endParaRPr>
          </a:p>
        </p:txBody>
      </p:sp>
      <p:sp>
        <p:nvSpPr>
          <p:cNvPr id="33" name="正方形/長方形 32"/>
          <p:cNvSpPr/>
          <p:nvPr/>
        </p:nvSpPr>
        <p:spPr bwMode="auto">
          <a:xfrm>
            <a:off x="61567" y="3990439"/>
            <a:ext cx="2984409" cy="2740860"/>
          </a:xfrm>
          <a:prstGeom prst="rect">
            <a:avLst/>
          </a:prstGeom>
          <a:solidFill>
            <a:schemeClr val="bg1">
              <a:alpha val="30000"/>
            </a:schemeClr>
          </a:solidFill>
          <a:ln w="25400" algn="ctr">
            <a:solidFill>
              <a:schemeClr val="accent6"/>
            </a:solidFill>
            <a:round/>
            <a:headEnd/>
            <a:tailEnd/>
          </a:ln>
          <a:effectLst>
            <a:outerShdw dist="35921" dir="2700000" algn="ctr" rotWithShape="0">
              <a:schemeClr val="bg2"/>
            </a:outerShdw>
          </a:effectLst>
        </p:spPr>
        <p:txBody>
          <a:bodyPr vert="horz" lIns="216000" tIns="44348" rIns="88697" bIns="44348" rtlCol="0" anchor="t"/>
          <a:lstStyle/>
          <a:p>
            <a:pPr marL="87313" indent="-87313" defTabSz="887413">
              <a:lnSpc>
                <a:spcPts val="2200"/>
              </a:lnSpc>
            </a:pPr>
            <a:r>
              <a:rPr lang="ja-JP" altLang="en-US" sz="1400" b="1" dirty="0" smtClean="0">
                <a:solidFill>
                  <a:schemeClr val="accent6"/>
                </a:solidFill>
                <a:latin typeface="Meiryo UI" panose="020B0604030504040204" pitchFamily="50" charset="-128"/>
                <a:ea typeface="Meiryo UI" panose="020B0604030504040204" pitchFamily="50" charset="-128"/>
              </a:rPr>
              <a:t>Ａ </a:t>
            </a:r>
            <a:r>
              <a:rPr kumimoji="1" lang="ja-JP" altLang="en-US" sz="1150" b="1" dirty="0" smtClean="0">
                <a:solidFill>
                  <a:schemeClr val="accent6"/>
                </a:solidFill>
                <a:latin typeface="Meiryo UI" panose="020B0604030504040204" pitchFamily="50" charset="-128"/>
                <a:ea typeface="Meiryo UI" panose="020B0604030504040204" pitchFamily="50" charset="-128"/>
              </a:rPr>
              <a:t>事業所の魅力向上、事業拡大の取組</a:t>
            </a:r>
            <a:endParaRPr kumimoji="1" lang="ja-JP" altLang="en-US" sz="1150" b="1" dirty="0">
              <a:solidFill>
                <a:schemeClr val="accent6"/>
              </a:solidFill>
              <a:latin typeface="Meiryo UI" panose="020B0604030504040204" pitchFamily="50" charset="-128"/>
              <a:ea typeface="Meiryo UI" panose="020B0604030504040204" pitchFamily="50" charset="-128"/>
            </a:endParaRPr>
          </a:p>
        </p:txBody>
      </p:sp>
      <p:sp>
        <p:nvSpPr>
          <p:cNvPr id="34" name="テキスト ボックス 33"/>
          <p:cNvSpPr txBox="1"/>
          <p:nvPr/>
        </p:nvSpPr>
        <p:spPr>
          <a:xfrm>
            <a:off x="134546" y="4775381"/>
            <a:ext cx="2965026" cy="1938992"/>
          </a:xfrm>
          <a:prstGeom prst="rect">
            <a:avLst/>
          </a:prstGeom>
          <a:noFill/>
        </p:spPr>
        <p:txBody>
          <a:bodyPr wrap="square" rtlCol="0">
            <a:spAutoFit/>
          </a:bodyPr>
          <a:lstStyle/>
          <a:p>
            <a:pPr marL="266700" indent="-180975">
              <a:lnSpc>
                <a:spcPts val="1000"/>
              </a:lnSpc>
              <a:spcBef>
                <a:spcPts val="400"/>
              </a:spcBef>
              <a:buFont typeface="Wingdings" panose="05000000000000000000" pitchFamily="2" charset="2"/>
              <a:buChar char="p"/>
            </a:pPr>
            <a:r>
              <a:rPr lang="ja-JP" altLang="en-US" sz="900" dirty="0" smtClean="0">
                <a:solidFill>
                  <a:srgbClr val="000000"/>
                </a:solidFill>
                <a:latin typeface="HG丸ｺﾞｼｯｸM-PRO" panose="020F0600000000000000" pitchFamily="50" charset="-128"/>
                <a:ea typeface="HG丸ｺﾞｼｯｸM-PRO" panose="020F0600000000000000" pitchFamily="50" charset="-128"/>
              </a:rPr>
              <a:t>高付加価値を生む製造業講習会　　　　　　　　　</a:t>
            </a:r>
            <a:endParaRPr lang="en-US" altLang="ja-JP" sz="900" dirty="0" smtClean="0">
              <a:solidFill>
                <a:srgbClr val="000000"/>
              </a:solidFill>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en-US" altLang="ja-JP" sz="900" dirty="0" smtClean="0">
                <a:solidFill>
                  <a:srgbClr val="000000"/>
                </a:solidFill>
                <a:latin typeface="HG丸ｺﾞｼｯｸM-PRO" panose="020F0600000000000000" pitchFamily="50" charset="-128"/>
                <a:ea typeface="HG丸ｺﾞｼｯｸM-PRO" panose="020F0600000000000000" pitchFamily="50" charset="-128"/>
              </a:rPr>
              <a:t>ICT</a:t>
            </a:r>
            <a:r>
              <a:rPr lang="ja-JP" altLang="en-US" sz="900" dirty="0" smtClean="0">
                <a:solidFill>
                  <a:srgbClr val="000000"/>
                </a:solidFill>
                <a:latin typeface="HG丸ｺﾞｼｯｸM-PRO" panose="020F0600000000000000" pitchFamily="50" charset="-128"/>
                <a:ea typeface="HG丸ｺﾞｼｯｸM-PRO" panose="020F0600000000000000" pitchFamily="50" charset="-128"/>
              </a:rPr>
              <a:t>を活用した情報発信力向上講習会</a:t>
            </a:r>
            <a:endParaRPr lang="en-US" altLang="ja-JP" sz="900" dirty="0" smtClean="0">
              <a:solidFill>
                <a:srgbClr val="000000"/>
              </a:solidFill>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smtClean="0">
                <a:solidFill>
                  <a:srgbClr val="000000"/>
                </a:solidFill>
                <a:latin typeface="HG丸ｺﾞｼｯｸM-PRO" panose="020F0600000000000000" pitchFamily="50" charset="-128"/>
                <a:ea typeface="HG丸ｺﾞｼｯｸM-PRO" panose="020F0600000000000000" pitchFamily="50" charset="-128"/>
              </a:rPr>
              <a:t>高齢者、子育て世代の女性等活用講習会</a:t>
            </a:r>
            <a:endParaRPr lang="en-US" altLang="ja-JP" sz="900" dirty="0" smtClean="0">
              <a:solidFill>
                <a:srgbClr val="000000"/>
              </a:solidFill>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smtClean="0">
                <a:solidFill>
                  <a:srgbClr val="000000"/>
                </a:solidFill>
                <a:latin typeface="HG丸ｺﾞｼｯｸM-PRO" panose="020F0600000000000000" pitchFamily="50" charset="-128"/>
                <a:ea typeface="HG丸ｺﾞｼｯｸM-PRO" panose="020F0600000000000000" pitchFamily="50" charset="-128"/>
              </a:rPr>
              <a:t>インバウンド受け入れ対応講習会　</a:t>
            </a:r>
            <a:endParaRPr lang="en-US" altLang="ja-JP" sz="900" dirty="0" smtClean="0">
              <a:solidFill>
                <a:srgbClr val="FF0000"/>
              </a:solidFill>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smtClean="0">
                <a:latin typeface="HG丸ｺﾞｼｯｸM-PRO" panose="020F0600000000000000" pitchFamily="50" charset="-128"/>
                <a:ea typeface="HG丸ｺﾞｼｯｸM-PRO" panose="020F0600000000000000" pitchFamily="50" charset="-128"/>
              </a:rPr>
              <a:t>創業希望者向け講習会　等</a:t>
            </a:r>
            <a:r>
              <a:rPr lang="ja-JP" altLang="en-US" sz="900" dirty="0" smtClean="0">
                <a:solidFill>
                  <a:srgbClr val="000000"/>
                </a:solidFill>
                <a:latin typeface="HG丸ｺﾞｼｯｸM-PRO" panose="020F0600000000000000" pitchFamily="50" charset="-128"/>
                <a:ea typeface="HG丸ｺﾞｼｯｸM-PRO" panose="020F0600000000000000" pitchFamily="50" charset="-128"/>
              </a:rPr>
              <a:t>　　　　　　　　　　　　　　　　　　　　　　　</a:t>
            </a:r>
            <a:endParaRPr lang="en-US" altLang="ja-JP" sz="900" dirty="0" smtClean="0">
              <a:solidFill>
                <a:srgbClr val="000000"/>
              </a:solidFill>
              <a:latin typeface="HG丸ｺﾞｼｯｸM-PRO" panose="020F0600000000000000" pitchFamily="50" charset="-128"/>
              <a:ea typeface="HG丸ｺﾞｼｯｸM-PRO" panose="020F0600000000000000" pitchFamily="50" charset="-128"/>
            </a:endParaRPr>
          </a:p>
          <a:p>
            <a:pPr>
              <a:lnSpc>
                <a:spcPts val="1000"/>
              </a:lnSpc>
              <a:spcBef>
                <a:spcPts val="800"/>
              </a:spcBef>
            </a:pPr>
            <a:r>
              <a:rPr lang="en-US" altLang="ja-JP" sz="900" dirty="0" smtClean="0">
                <a:solidFill>
                  <a:srgbClr val="000000"/>
                </a:solidFill>
                <a:latin typeface="Meiryo UI" panose="020B0604030504040204" pitchFamily="50" charset="-128"/>
                <a:ea typeface="Meiryo UI" panose="020B0604030504040204" pitchFamily="50" charset="-128"/>
              </a:rPr>
              <a:t>《</a:t>
            </a:r>
            <a:r>
              <a:rPr lang="ja-JP" altLang="en-US" sz="900" dirty="0" smtClean="0">
                <a:solidFill>
                  <a:srgbClr val="000000"/>
                </a:solidFill>
                <a:latin typeface="Meiryo UI" panose="020B0604030504040204" pitchFamily="50" charset="-128"/>
                <a:ea typeface="Meiryo UI" panose="020B0604030504040204" pitchFamily="50" charset="-128"/>
              </a:rPr>
              <a:t>伴走型支援</a:t>
            </a:r>
            <a:r>
              <a:rPr lang="en-US" altLang="ja-JP" sz="900" dirty="0" smtClean="0">
                <a:solidFill>
                  <a:srgbClr val="000000"/>
                </a:solidFill>
                <a:latin typeface="Meiryo UI" panose="020B0604030504040204" pitchFamily="50" charset="-128"/>
                <a:ea typeface="Meiryo UI" panose="020B0604030504040204" pitchFamily="50" charset="-128"/>
              </a:rPr>
              <a:t>》</a:t>
            </a:r>
          </a:p>
          <a:p>
            <a:pPr marL="266700" indent="-180975">
              <a:lnSpc>
                <a:spcPts val="1000"/>
              </a:lnSpc>
              <a:spcBef>
                <a:spcPts val="200"/>
              </a:spcBef>
              <a:buFont typeface="Wingdings" panose="05000000000000000000" pitchFamily="2" charset="2"/>
              <a:buChar char="p"/>
            </a:pPr>
            <a:r>
              <a:rPr lang="ja-JP" altLang="en-US" sz="900" dirty="0" smtClean="0">
                <a:solidFill>
                  <a:srgbClr val="000000"/>
                </a:solidFill>
                <a:latin typeface="HG丸ｺﾞｼｯｸM-PRO" panose="020F0600000000000000" pitchFamily="50" charset="-128"/>
                <a:ea typeface="HG丸ｺﾞｼｯｸM-PRO" panose="020F0600000000000000" pitchFamily="50" charset="-128"/>
              </a:rPr>
              <a:t>製造業における高付加価値製品展開についての</a:t>
            </a:r>
            <a:endParaRPr lang="en-US" altLang="ja-JP" sz="900" dirty="0" smtClean="0">
              <a:solidFill>
                <a:srgbClr val="000000"/>
              </a:solidFill>
              <a:latin typeface="HG丸ｺﾞｼｯｸM-PRO" panose="020F0600000000000000" pitchFamily="50" charset="-128"/>
              <a:ea typeface="HG丸ｺﾞｼｯｸM-PRO" panose="020F0600000000000000" pitchFamily="50" charset="-128"/>
            </a:endParaRPr>
          </a:p>
          <a:p>
            <a:pPr marL="273050">
              <a:lnSpc>
                <a:spcPts val="1000"/>
              </a:lnSpc>
            </a:pPr>
            <a:r>
              <a:rPr lang="ja-JP" altLang="en-US" sz="900" dirty="0" smtClean="0">
                <a:solidFill>
                  <a:srgbClr val="000000"/>
                </a:solidFill>
                <a:latin typeface="HG丸ｺﾞｼｯｸM-PRO" panose="020F0600000000000000" pitchFamily="50" charset="-128"/>
                <a:ea typeface="HG丸ｺﾞｼｯｸM-PRO" panose="020F0600000000000000" pitchFamily="50" charset="-128"/>
              </a:rPr>
              <a:t>伴走型支援及び好事例・ノウハウの地域内企業への展開　等</a:t>
            </a:r>
            <a:endParaRPr lang="en-US" altLang="ja-JP" sz="900" dirty="0" smtClean="0">
              <a:solidFill>
                <a:srgbClr val="000000"/>
              </a:solidFill>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endParaRPr lang="en-US" altLang="ja-JP" sz="900" dirty="0" smtClean="0">
              <a:solidFill>
                <a:srgbClr val="000000"/>
              </a:solidFill>
              <a:latin typeface="HG丸ｺﾞｼｯｸM-PRO" panose="020F0600000000000000" pitchFamily="50" charset="-128"/>
              <a:ea typeface="HG丸ｺﾞｼｯｸM-PRO" panose="020F0600000000000000" pitchFamily="50" charset="-128"/>
            </a:endParaRPr>
          </a:p>
          <a:p>
            <a:pPr marL="266700">
              <a:lnSpc>
                <a:spcPts val="1000"/>
              </a:lnSpc>
              <a:spcBef>
                <a:spcPts val="400"/>
              </a:spcBef>
            </a:pPr>
            <a:endParaRPr kumimoji="1" lang="ja-JP" altLang="en-US" sz="900" dirty="0">
              <a:latin typeface="HG丸ｺﾞｼｯｸM-PRO" panose="020F0600000000000000" pitchFamily="50" charset="-128"/>
              <a:ea typeface="HG丸ｺﾞｼｯｸM-PRO" panose="020F0600000000000000" pitchFamily="50" charset="-128"/>
            </a:endParaRPr>
          </a:p>
        </p:txBody>
      </p:sp>
      <p:sp>
        <p:nvSpPr>
          <p:cNvPr id="35" name="角丸四角形 34"/>
          <p:cNvSpPr/>
          <p:nvPr/>
        </p:nvSpPr>
        <p:spPr bwMode="auto">
          <a:xfrm>
            <a:off x="920134" y="3868532"/>
            <a:ext cx="1180976" cy="163539"/>
          </a:xfrm>
          <a:prstGeom prst="roundRect">
            <a:avLst/>
          </a:prstGeom>
          <a:solidFill>
            <a:srgbClr val="FFC000"/>
          </a:solidFill>
          <a:ln w="19050" cmpd="dbl" algn="ctr">
            <a:solidFill>
              <a:schemeClr val="tx1"/>
            </a:solidFill>
            <a:round/>
            <a:headEnd/>
            <a:tailEnd/>
          </a:ln>
          <a:effectLst>
            <a:outerShdw dist="35921" dir="2700000" algn="ctr" rotWithShape="0">
              <a:schemeClr val="bg2"/>
            </a:outerShdw>
          </a:effectLst>
        </p:spPr>
        <p:txBody>
          <a:bodyPr vert="horz" lIns="36000" tIns="0" rIns="36000" bIns="0" rtlCol="0" anchor="ctr"/>
          <a:lstStyle/>
          <a:p>
            <a:pPr marL="176213" indent="-176213" algn="ctr" defTabSz="887413">
              <a:spcBef>
                <a:spcPct val="20000"/>
              </a:spcBef>
            </a:pPr>
            <a:r>
              <a:rPr kumimoji="1" lang="ja-JP" altLang="en-US" sz="900" dirty="0" smtClean="0">
                <a:solidFill>
                  <a:srgbClr val="000000"/>
                </a:solidFill>
                <a:latin typeface="HG丸ｺﾞｼｯｸM-PRO" panose="020F0600000000000000" pitchFamily="50" charset="-128"/>
                <a:ea typeface="HG丸ｺﾞｼｯｸM-PRO" panose="020F0600000000000000" pitchFamily="50" charset="-128"/>
              </a:rPr>
              <a:t>企業向け</a:t>
            </a:r>
            <a:endParaRPr kumimoji="1" lang="ja-JP" altLang="en-US" sz="900" dirty="0">
              <a:solidFill>
                <a:srgbClr val="000000"/>
              </a:solidFill>
              <a:latin typeface="HG丸ｺﾞｼｯｸM-PRO" panose="020F0600000000000000" pitchFamily="50" charset="-128"/>
              <a:ea typeface="HG丸ｺﾞｼｯｸM-PRO" panose="020F0600000000000000" pitchFamily="50" charset="-128"/>
            </a:endParaRPr>
          </a:p>
        </p:txBody>
      </p:sp>
      <p:sp>
        <p:nvSpPr>
          <p:cNvPr id="36" name="正方形/長方形 35"/>
          <p:cNvSpPr/>
          <p:nvPr/>
        </p:nvSpPr>
        <p:spPr bwMode="auto">
          <a:xfrm>
            <a:off x="3586878" y="4561036"/>
            <a:ext cx="2661711" cy="1311555"/>
          </a:xfrm>
          <a:prstGeom prst="rect">
            <a:avLst/>
          </a:prstGeom>
          <a:solidFill>
            <a:schemeClr val="bg1"/>
          </a:solidFill>
          <a:ln w="69850" algn="ctr">
            <a:solidFill>
              <a:schemeClr val="accent4"/>
            </a:solidFill>
            <a:round/>
            <a:headEnd/>
            <a:tailEnd/>
          </a:ln>
          <a:effectLst>
            <a:outerShdw dist="35921" dir="2700000" algn="ctr" rotWithShape="0">
              <a:schemeClr val="bg2"/>
            </a:outerShdw>
          </a:effectLst>
        </p:spPr>
        <p:txBody>
          <a:bodyPr vert="horz" lIns="216000" tIns="44348" rIns="88697" bIns="44348" rtlCol="0" anchor="t"/>
          <a:lstStyle/>
          <a:p>
            <a:pPr marL="176213" indent="-176213" defTabSz="887413">
              <a:spcBef>
                <a:spcPct val="20000"/>
              </a:spcBef>
            </a:pPr>
            <a:endParaRPr kumimoji="1" lang="en-US" altLang="ja-JP" sz="1000" dirty="0" smtClean="0">
              <a:solidFill>
                <a:srgbClr val="000000"/>
              </a:solidFill>
              <a:latin typeface="HG創英角ﾎﾟｯﾌﾟ体" panose="040B0A09000000000000" pitchFamily="49" charset="-128"/>
              <a:ea typeface="HG創英角ﾎﾟｯﾌﾟ体" panose="040B0A09000000000000" pitchFamily="49" charset="-128"/>
            </a:endParaRPr>
          </a:p>
          <a:p>
            <a:pPr marL="176213" indent="-176213" defTabSz="887413"/>
            <a:r>
              <a:rPr lang="ja-JP" altLang="en-US" sz="1400" b="1" dirty="0" smtClean="0">
                <a:solidFill>
                  <a:schemeClr val="accent4">
                    <a:lumMod val="75000"/>
                  </a:schemeClr>
                </a:solidFill>
                <a:latin typeface="Meiryo UI" panose="020B0604030504040204" pitchFamily="50" charset="-128"/>
                <a:ea typeface="Meiryo UI" panose="020B0604030504040204" pitchFamily="50" charset="-128"/>
              </a:rPr>
              <a:t>Ｃ</a:t>
            </a:r>
            <a:r>
              <a:rPr kumimoji="1" lang="ja-JP" altLang="en-US" sz="1400" b="1" dirty="0" smtClean="0">
                <a:solidFill>
                  <a:schemeClr val="accent4">
                    <a:lumMod val="75000"/>
                  </a:schemeClr>
                </a:solidFill>
                <a:latin typeface="Meiryo UI" panose="020B0604030504040204" pitchFamily="50" charset="-128"/>
                <a:ea typeface="Meiryo UI" panose="020B0604030504040204" pitchFamily="50" charset="-128"/>
              </a:rPr>
              <a:t> </a:t>
            </a:r>
            <a:r>
              <a:rPr kumimoji="1" lang="ja-JP" altLang="en-US" sz="1150" b="1" dirty="0" smtClean="0">
                <a:solidFill>
                  <a:schemeClr val="accent4">
                    <a:lumMod val="75000"/>
                  </a:schemeClr>
                </a:solidFill>
                <a:latin typeface="Meiryo UI" panose="020B0604030504040204" pitchFamily="50" charset="-128"/>
                <a:ea typeface="Meiryo UI" panose="020B0604030504040204" pitchFamily="50" charset="-128"/>
              </a:rPr>
              <a:t>就職促進の取組</a:t>
            </a:r>
            <a:endParaRPr kumimoji="1" lang="ja-JP" altLang="en-US" sz="1150" b="1" dirty="0">
              <a:solidFill>
                <a:schemeClr val="accent4">
                  <a:lumMod val="75000"/>
                </a:schemeClr>
              </a:solidFill>
              <a:latin typeface="Meiryo UI" panose="020B0604030504040204" pitchFamily="50" charset="-128"/>
              <a:ea typeface="Meiryo UI" panose="020B0604030504040204" pitchFamily="50" charset="-128"/>
            </a:endParaRPr>
          </a:p>
        </p:txBody>
      </p:sp>
      <p:sp>
        <p:nvSpPr>
          <p:cNvPr id="37" name="角丸四角形 36"/>
          <p:cNvSpPr/>
          <p:nvPr/>
        </p:nvSpPr>
        <p:spPr bwMode="auto">
          <a:xfrm>
            <a:off x="3180947" y="6345988"/>
            <a:ext cx="3587612" cy="472112"/>
          </a:xfrm>
          <a:prstGeom prst="roundRect">
            <a:avLst/>
          </a:prstGeom>
          <a:solidFill>
            <a:schemeClr val="accent5">
              <a:lumMod val="75000"/>
            </a:schemeClr>
          </a:solidFill>
          <a:ln w="28575" cmpd="dbl" algn="ctr">
            <a:solidFill>
              <a:schemeClr val="accent1">
                <a:lumMod val="20000"/>
                <a:lumOff val="80000"/>
              </a:schemeClr>
            </a:solidFill>
            <a:round/>
            <a:headEnd/>
            <a:tailEnd/>
          </a:ln>
          <a:effectLst>
            <a:outerShdw dist="35921" dir="2700000" algn="ctr" rotWithShape="0">
              <a:schemeClr val="bg2"/>
            </a:outerShdw>
          </a:effectLst>
          <a:scene3d>
            <a:camera prst="orthographicFront"/>
            <a:lightRig rig="threePt" dir="t"/>
          </a:scene3d>
          <a:sp3d>
            <a:bevelT/>
          </a:sp3d>
        </p:spPr>
        <p:txBody>
          <a:bodyPr vert="horz" lIns="88697" tIns="44348" rIns="88697" bIns="44348" rtlCol="0" anchor="ctr"/>
          <a:lstStyle/>
          <a:p>
            <a:pPr marL="176213" indent="-176213" algn="ctr" defTabSz="887413"/>
            <a:r>
              <a:rPr kumimoji="1" lang="ja-JP" altLang="en-US" sz="1600" b="1" dirty="0" smtClean="0">
                <a:solidFill>
                  <a:schemeClr val="bg1"/>
                </a:solidFill>
                <a:latin typeface="Meiryo UI" panose="020B0604030504040204" pitchFamily="50" charset="-128"/>
                <a:ea typeface="Meiryo UI" panose="020B0604030504040204" pitchFamily="50" charset="-128"/>
              </a:rPr>
              <a:t>雇用創出</a:t>
            </a:r>
            <a:r>
              <a:rPr kumimoji="1" lang="ja-JP" altLang="en-US" sz="1100" b="1" dirty="0" smtClean="0">
                <a:solidFill>
                  <a:schemeClr val="bg1"/>
                </a:solidFill>
                <a:latin typeface="Meiryo UI" panose="020B0604030504040204" pitchFamily="50" charset="-128"/>
                <a:ea typeface="Meiryo UI" panose="020B0604030504040204" pitchFamily="50" charset="-128"/>
              </a:rPr>
              <a:t>（目標数</a:t>
            </a:r>
            <a:r>
              <a:rPr kumimoji="1" lang="en-US" altLang="ja-JP" sz="1100" b="1" dirty="0" smtClean="0">
                <a:solidFill>
                  <a:schemeClr val="bg1"/>
                </a:solidFill>
                <a:latin typeface="Meiryo UI" panose="020B0604030504040204" pitchFamily="50" charset="-128"/>
                <a:ea typeface="Meiryo UI" panose="020B0604030504040204" pitchFamily="50" charset="-128"/>
              </a:rPr>
              <a:t>(3</a:t>
            </a:r>
            <a:r>
              <a:rPr kumimoji="1" lang="ja-JP" altLang="en-US" sz="1100" b="1" dirty="0" smtClean="0">
                <a:solidFill>
                  <a:schemeClr val="bg1"/>
                </a:solidFill>
                <a:latin typeface="Meiryo UI" panose="020B0604030504040204" pitchFamily="50" charset="-128"/>
                <a:ea typeface="Meiryo UI" panose="020B0604030504040204" pitchFamily="50" charset="-128"/>
              </a:rPr>
              <a:t>年度計</a:t>
            </a:r>
            <a:r>
              <a:rPr kumimoji="1" lang="en-US" altLang="ja-JP" sz="1100" b="1" dirty="0" smtClean="0">
                <a:solidFill>
                  <a:schemeClr val="bg1"/>
                </a:solidFill>
                <a:latin typeface="Meiryo UI" panose="020B0604030504040204" pitchFamily="50" charset="-128"/>
                <a:ea typeface="Meiryo UI" panose="020B0604030504040204" pitchFamily="50" charset="-128"/>
              </a:rPr>
              <a:t>)</a:t>
            </a:r>
            <a:r>
              <a:rPr kumimoji="1" lang="ja-JP" altLang="en-US" sz="1100" b="1" dirty="0" smtClean="0">
                <a:solidFill>
                  <a:schemeClr val="bg1"/>
                </a:solidFill>
                <a:latin typeface="Meiryo UI" panose="020B0604030504040204" pitchFamily="50" charset="-128"/>
                <a:ea typeface="Meiryo UI" panose="020B0604030504040204" pitchFamily="50" charset="-128"/>
              </a:rPr>
              <a:t>）</a:t>
            </a:r>
            <a:r>
              <a:rPr kumimoji="1" lang="ja-JP" altLang="en-US" b="1" dirty="0" smtClean="0">
                <a:solidFill>
                  <a:schemeClr val="bg1"/>
                </a:solidFill>
                <a:latin typeface="Meiryo UI" panose="020B0604030504040204" pitchFamily="50" charset="-128"/>
                <a:ea typeface="Meiryo UI" panose="020B0604030504040204" pitchFamily="50" charset="-128"/>
              </a:rPr>
              <a:t>：</a:t>
            </a:r>
            <a:r>
              <a:rPr kumimoji="1" lang="en-US" altLang="ja-JP" b="1" dirty="0" smtClean="0">
                <a:solidFill>
                  <a:schemeClr val="bg1"/>
                </a:solidFill>
                <a:latin typeface="Meiryo UI" panose="020B0604030504040204" pitchFamily="50" charset="-128"/>
                <a:ea typeface="Meiryo UI" panose="020B0604030504040204" pitchFamily="50" charset="-128"/>
              </a:rPr>
              <a:t>120</a:t>
            </a:r>
            <a:r>
              <a:rPr kumimoji="1" lang="ja-JP" altLang="en-US" sz="2200" b="1" dirty="0" smtClean="0">
                <a:solidFill>
                  <a:schemeClr val="bg1"/>
                </a:solidFill>
                <a:latin typeface="Meiryo UI" panose="020B0604030504040204" pitchFamily="50" charset="-128"/>
                <a:ea typeface="Meiryo UI" panose="020B0604030504040204" pitchFamily="50" charset="-128"/>
              </a:rPr>
              <a:t>人</a:t>
            </a:r>
            <a:endParaRPr kumimoji="1" lang="ja-JP" altLang="en-US" sz="2200" b="1" dirty="0">
              <a:solidFill>
                <a:schemeClr val="bg1"/>
              </a:solidFill>
              <a:latin typeface="Meiryo UI" panose="020B0604030504040204" pitchFamily="50" charset="-128"/>
              <a:ea typeface="Meiryo UI" panose="020B0604030504040204" pitchFamily="50" charset="-128"/>
            </a:endParaRPr>
          </a:p>
        </p:txBody>
      </p:sp>
      <p:sp>
        <p:nvSpPr>
          <p:cNvPr id="45" name="テキスト ボックス 44"/>
          <p:cNvSpPr txBox="1"/>
          <p:nvPr/>
        </p:nvSpPr>
        <p:spPr>
          <a:xfrm>
            <a:off x="3882760" y="4981278"/>
            <a:ext cx="2500800" cy="759182"/>
          </a:xfrm>
          <a:prstGeom prst="rect">
            <a:avLst/>
          </a:prstGeom>
          <a:noFill/>
        </p:spPr>
        <p:txBody>
          <a:bodyPr wrap="square" rtlCol="0">
            <a:spAutoFit/>
          </a:bodyPr>
          <a:lstStyle/>
          <a:p>
            <a:pPr marL="266700" indent="-180975">
              <a:lnSpc>
                <a:spcPts val="1000"/>
              </a:lnSpc>
              <a:spcBef>
                <a:spcPts val="400"/>
              </a:spcBef>
              <a:buFont typeface="Wingdings" panose="05000000000000000000" pitchFamily="2" charset="2"/>
              <a:buChar char="p"/>
            </a:pPr>
            <a:r>
              <a:rPr kumimoji="1" lang="ja-JP" altLang="en-US" sz="900" dirty="0" smtClean="0">
                <a:latin typeface="HG丸ｺﾞｼｯｸM-PRO" panose="020F0600000000000000" pitchFamily="50" charset="-128"/>
                <a:ea typeface="HG丸ｺﾞｼｯｸM-PRO" panose="020F0600000000000000" pitchFamily="50" charset="-128"/>
              </a:rPr>
              <a:t>情報発信事業</a:t>
            </a:r>
            <a:endParaRPr kumimoji="1" lang="en-US" altLang="ja-JP" sz="900" strike="sngStrike" dirty="0" smtClean="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kumimoji="1" lang="ja-JP" altLang="en-US" sz="900" dirty="0" smtClean="0">
                <a:latin typeface="HG丸ｺﾞｼｯｸM-PRO" panose="020F0600000000000000" pitchFamily="50" charset="-128"/>
                <a:ea typeface="HG丸ｺﾞｼｯｸM-PRO" panose="020F0600000000000000" pitchFamily="50" charset="-128"/>
              </a:rPr>
              <a:t>合同就職セミナー、面接会</a:t>
            </a:r>
            <a:endParaRPr kumimoji="1" lang="en-US" altLang="ja-JP" sz="900" dirty="0" smtClean="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kumimoji="1" lang="ja-JP" altLang="en-US" sz="900" dirty="0" smtClean="0">
                <a:latin typeface="HG丸ｺﾞｼｯｸM-PRO" panose="020F0600000000000000" pitchFamily="50" charset="-128"/>
                <a:ea typeface="HG丸ｺﾞｼｯｸM-PRO" panose="020F0600000000000000" pitchFamily="50" charset="-128"/>
              </a:rPr>
              <a:t>ＵＩＪターン説明会、面接会</a:t>
            </a:r>
            <a:endParaRPr kumimoji="1" lang="en-US" altLang="ja-JP" sz="900" dirty="0" smtClean="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kumimoji="1" lang="ja-JP" altLang="en-US" sz="900" dirty="0" smtClean="0">
                <a:latin typeface="HG丸ｺﾞｼｯｸM-PRO" panose="020F0600000000000000" pitchFamily="50" charset="-128"/>
                <a:ea typeface="HG丸ｺﾞｼｯｸM-PRO" panose="020F0600000000000000" pitchFamily="50" charset="-128"/>
              </a:rPr>
              <a:t>ＵＩＪターン就労体験　等</a:t>
            </a:r>
            <a:endParaRPr kumimoji="1" lang="en-US" altLang="ja-JP" sz="900" dirty="0" smtClean="0">
              <a:latin typeface="HG丸ｺﾞｼｯｸM-PRO" panose="020F0600000000000000" pitchFamily="50" charset="-128"/>
              <a:ea typeface="HG丸ｺﾞｼｯｸM-PRO" panose="020F0600000000000000" pitchFamily="50" charset="-128"/>
            </a:endParaRPr>
          </a:p>
        </p:txBody>
      </p:sp>
      <p:sp>
        <p:nvSpPr>
          <p:cNvPr id="48" name="テキスト ボックス 47"/>
          <p:cNvSpPr txBox="1"/>
          <p:nvPr/>
        </p:nvSpPr>
        <p:spPr>
          <a:xfrm>
            <a:off x="6953946" y="4775381"/>
            <a:ext cx="2798081" cy="1272143"/>
          </a:xfrm>
          <a:prstGeom prst="rect">
            <a:avLst/>
          </a:prstGeom>
          <a:noFill/>
        </p:spPr>
        <p:txBody>
          <a:bodyPr wrap="square" rtlCol="0">
            <a:spAutoFit/>
          </a:bodyPr>
          <a:lstStyle/>
          <a:p>
            <a:pPr marL="266700" indent="-180975">
              <a:lnSpc>
                <a:spcPts val="1200"/>
              </a:lnSpc>
              <a:spcBef>
                <a:spcPts val="400"/>
              </a:spcBef>
              <a:buFont typeface="Wingdings" panose="05000000000000000000" pitchFamily="2" charset="2"/>
              <a:buChar char="p"/>
            </a:pPr>
            <a:r>
              <a:rPr lang="ja-JP" altLang="en-US" sz="900" dirty="0" smtClean="0">
                <a:latin typeface="HG丸ｺﾞｼｯｸM-PRO" panose="020F0600000000000000" pitchFamily="50" charset="-128"/>
                <a:ea typeface="HG丸ｺﾞｼｯｸM-PRO" panose="020F0600000000000000" pitchFamily="50" charset="-128"/>
              </a:rPr>
              <a:t>製造業に必要なスキル講習会</a:t>
            </a:r>
            <a:endParaRPr lang="en-US" altLang="ja-JP" sz="900" dirty="0" smtClean="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smtClean="0">
                <a:latin typeface="HG丸ｺﾞｼｯｸM-PRO" panose="020F0600000000000000" pitchFamily="50" charset="-128"/>
                <a:ea typeface="HG丸ｺﾞｼｯｸM-PRO" panose="020F0600000000000000" pitchFamily="50" charset="-128"/>
              </a:rPr>
              <a:t>情報発信のための</a:t>
            </a:r>
            <a:r>
              <a:rPr lang="en-US" altLang="ja-JP" sz="900" dirty="0" smtClean="0">
                <a:latin typeface="HG丸ｺﾞｼｯｸM-PRO" panose="020F0600000000000000" pitchFamily="50" charset="-128"/>
                <a:ea typeface="HG丸ｺﾞｼｯｸM-PRO" panose="020F0600000000000000" pitchFamily="50" charset="-128"/>
              </a:rPr>
              <a:t>ICT</a:t>
            </a:r>
            <a:r>
              <a:rPr lang="ja-JP" altLang="en-US" sz="900" dirty="0" smtClean="0">
                <a:latin typeface="HG丸ｺﾞｼｯｸM-PRO" panose="020F0600000000000000" pitchFamily="50" charset="-128"/>
                <a:ea typeface="HG丸ｺﾞｼｯｸM-PRO" panose="020F0600000000000000" pitchFamily="50" charset="-128"/>
              </a:rPr>
              <a:t>スキル習得講習会　　　　</a:t>
            </a:r>
            <a:endParaRPr lang="en-US" altLang="ja-JP" sz="900" dirty="0" smtClean="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smtClean="0">
                <a:latin typeface="HG丸ｺﾞｼｯｸM-PRO" panose="020F0600000000000000" pitchFamily="50" charset="-128"/>
                <a:ea typeface="HG丸ｺﾞｼｯｸM-PRO" panose="020F0600000000000000" pitchFamily="50" charset="-128"/>
              </a:rPr>
              <a:t>接遇・接客スキル習得講習会</a:t>
            </a:r>
            <a:endParaRPr lang="en-US" altLang="ja-JP" sz="900" dirty="0" smtClean="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smtClean="0">
                <a:latin typeface="HG丸ｺﾞｼｯｸM-PRO" panose="020F0600000000000000" pitchFamily="50" charset="-128"/>
                <a:ea typeface="HG丸ｺﾞｼｯｸM-PRO" panose="020F0600000000000000" pitchFamily="50" charset="-128"/>
              </a:rPr>
              <a:t>○○市観光ガイド養成講習会</a:t>
            </a:r>
            <a:endParaRPr lang="en-US" altLang="ja-JP" sz="900" dirty="0" smtClean="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smtClean="0">
                <a:latin typeface="HG丸ｺﾞｼｯｸM-PRO" panose="020F0600000000000000" pitchFamily="50" charset="-128"/>
                <a:ea typeface="HG丸ｺﾞｼｯｸM-PRO" panose="020F0600000000000000" pitchFamily="50" charset="-128"/>
              </a:rPr>
              <a:t>シニア向けパソコン講習会</a:t>
            </a:r>
            <a:endParaRPr lang="en-US" altLang="ja-JP" sz="900" dirty="0" smtClean="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smtClean="0">
                <a:latin typeface="HG丸ｺﾞｼｯｸM-PRO" panose="020F0600000000000000" pitchFamily="50" charset="-128"/>
                <a:ea typeface="HG丸ｺﾞｼｯｸM-PRO" panose="020F0600000000000000" pitchFamily="50" charset="-128"/>
              </a:rPr>
              <a:t>女性のための就職応援講習会</a:t>
            </a:r>
            <a:endParaRPr lang="en-US" altLang="ja-JP" sz="900" dirty="0" smtClean="0">
              <a:latin typeface="HG丸ｺﾞｼｯｸM-PRO" panose="020F0600000000000000" pitchFamily="50" charset="-128"/>
              <a:ea typeface="HG丸ｺﾞｼｯｸM-PRO" panose="020F0600000000000000" pitchFamily="50" charset="-128"/>
            </a:endParaRPr>
          </a:p>
        </p:txBody>
      </p:sp>
      <p:sp>
        <p:nvSpPr>
          <p:cNvPr id="54" name="角丸四角形 53"/>
          <p:cNvSpPr/>
          <p:nvPr/>
        </p:nvSpPr>
        <p:spPr bwMode="auto">
          <a:xfrm>
            <a:off x="4288211" y="4413681"/>
            <a:ext cx="1185459" cy="272927"/>
          </a:xfrm>
          <a:prstGeom prst="roundRect">
            <a:avLst/>
          </a:prstGeom>
          <a:solidFill>
            <a:srgbClr val="FFFF00"/>
          </a:solidFill>
          <a:ln w="19050" cmpd="dbl" algn="ctr">
            <a:solidFill>
              <a:schemeClr val="tx1"/>
            </a:solidFill>
            <a:round/>
            <a:headEnd/>
            <a:tailEnd/>
          </a:ln>
          <a:effectLst>
            <a:outerShdw dist="35921" dir="2700000" algn="ctr" rotWithShape="0">
              <a:schemeClr val="bg2"/>
            </a:outerShdw>
          </a:effectLst>
        </p:spPr>
        <p:txBody>
          <a:bodyPr vert="horz" lIns="36000" tIns="0" rIns="36000" bIns="0" rtlCol="0" anchor="ctr"/>
          <a:lstStyle/>
          <a:p>
            <a:pPr marL="176213" indent="-176213" algn="ctr" defTabSz="887413">
              <a:spcBef>
                <a:spcPct val="20000"/>
              </a:spcBef>
            </a:pPr>
            <a:r>
              <a:rPr kumimoji="1" lang="ja-JP" altLang="en-US" sz="1200" dirty="0" smtClean="0">
                <a:solidFill>
                  <a:srgbClr val="000000"/>
                </a:solidFill>
                <a:latin typeface="HG丸ｺﾞｼｯｸM-PRO" panose="020F0600000000000000" pitchFamily="50" charset="-128"/>
                <a:ea typeface="HG丸ｺﾞｼｯｸM-PRO" panose="020F0600000000000000" pitchFamily="50" charset="-128"/>
              </a:rPr>
              <a:t>マッチング！</a:t>
            </a:r>
            <a:endParaRPr kumimoji="1" lang="ja-JP" altLang="en-US" sz="1200" dirty="0">
              <a:solidFill>
                <a:srgbClr val="000000"/>
              </a:solidFill>
              <a:latin typeface="HG丸ｺﾞｼｯｸM-PRO" panose="020F0600000000000000" pitchFamily="50" charset="-128"/>
              <a:ea typeface="HG丸ｺﾞｼｯｸM-PRO" panose="020F0600000000000000" pitchFamily="50" charset="-128"/>
            </a:endParaRPr>
          </a:p>
        </p:txBody>
      </p:sp>
      <p:sp>
        <p:nvSpPr>
          <p:cNvPr id="57" name="ストライプ矢印 56"/>
          <p:cNvSpPr/>
          <p:nvPr/>
        </p:nvSpPr>
        <p:spPr>
          <a:xfrm rot="5400000">
            <a:off x="4759403" y="4856803"/>
            <a:ext cx="421501" cy="2556870"/>
          </a:xfrm>
          <a:prstGeom prst="stripedRightArrow">
            <a:avLst>
              <a:gd name="adj1" fmla="val 64178"/>
              <a:gd name="adj2" fmla="val 55669"/>
            </a:avLst>
          </a:prstGeom>
          <a:solidFill>
            <a:srgbClr val="FFFF00"/>
          </a:solid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p:nvSpPr>
        <p:spPr>
          <a:xfrm>
            <a:off x="4131126" y="3840988"/>
            <a:ext cx="1742357" cy="4397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smtClean="0">
                <a:solidFill>
                  <a:schemeClr val="tx1"/>
                </a:solidFill>
                <a:latin typeface="メイリオ" panose="020B0604030504040204" pitchFamily="50" charset="-128"/>
                <a:ea typeface="メイリオ" panose="020B0604030504040204" pitchFamily="50" charset="-128"/>
              </a:rPr>
              <a:t>具体的な取組内容</a:t>
            </a:r>
            <a:endParaRPr kumimoji="1" lang="ja-JP" altLang="en-US" sz="1400" b="1" dirty="0">
              <a:solidFill>
                <a:schemeClr val="tx1"/>
              </a:solidFill>
              <a:latin typeface="メイリオ" panose="020B0604030504040204" pitchFamily="50" charset="-128"/>
              <a:ea typeface="メイリオ" panose="020B0604030504040204" pitchFamily="50" charset="-128"/>
            </a:endParaRPr>
          </a:p>
        </p:txBody>
      </p:sp>
      <p:sp>
        <p:nvSpPr>
          <p:cNvPr id="4" name="角丸四角形 3"/>
          <p:cNvSpPr/>
          <p:nvPr/>
        </p:nvSpPr>
        <p:spPr>
          <a:xfrm>
            <a:off x="286520" y="4325448"/>
            <a:ext cx="2328633" cy="373153"/>
          </a:xfrm>
          <a:prstGeom prst="round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p:cNvSpPr/>
          <p:nvPr/>
        </p:nvSpPr>
        <p:spPr>
          <a:xfrm>
            <a:off x="214433" y="4295504"/>
            <a:ext cx="2558059" cy="4634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900" i="1" dirty="0" smtClean="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kumimoji="1" lang="ja-JP" altLang="en-US" sz="900" i="1" dirty="0" smtClean="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重点雇用創出分野</a:t>
            </a:r>
            <a:r>
              <a:rPr kumimoji="1" lang="en-US" altLang="ja-JP" sz="900" i="1" dirty="0" smtClean="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p>
          <a:p>
            <a:pPr marL="273050" indent="-171450">
              <a:lnSpc>
                <a:spcPts val="1100"/>
              </a:lnSpc>
              <a:spcBef>
                <a:spcPts val="200"/>
              </a:spcBef>
              <a:buFont typeface="Wingdings" panose="05000000000000000000" pitchFamily="2" charset="2"/>
              <a:buChar char="Ø"/>
            </a:pPr>
            <a:r>
              <a:rPr kumimoji="1" lang="ja-JP" altLang="en-US" sz="900" i="1" dirty="0" smtClean="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製造業分野、</a:t>
            </a:r>
            <a:r>
              <a:rPr kumimoji="1" lang="en-US" altLang="ja-JP" sz="900" i="1" dirty="0" smtClean="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ICT</a:t>
            </a:r>
            <a:r>
              <a:rPr kumimoji="1" lang="ja-JP" altLang="en-US" sz="900" i="1" dirty="0" smtClean="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活用分野、観光分野</a:t>
            </a:r>
            <a:endPar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30" name="角丸四角形 29"/>
          <p:cNvSpPr/>
          <p:nvPr/>
        </p:nvSpPr>
        <p:spPr>
          <a:xfrm>
            <a:off x="7111661" y="4325448"/>
            <a:ext cx="2237115" cy="373153"/>
          </a:xfrm>
          <a:prstGeom prst="round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p:cNvSpPr/>
          <p:nvPr/>
        </p:nvSpPr>
        <p:spPr>
          <a:xfrm>
            <a:off x="7028334" y="4214302"/>
            <a:ext cx="2411999" cy="6236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900" i="1" dirty="0" smtClean="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kumimoji="1" lang="ja-JP" altLang="en-US" sz="900" i="1" dirty="0" smtClean="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重点求職者層</a:t>
            </a:r>
            <a:r>
              <a:rPr kumimoji="1" lang="en-US" altLang="ja-JP" sz="900" i="1" dirty="0" smtClean="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p>
          <a:p>
            <a:pPr marL="273050" indent="-171450">
              <a:lnSpc>
                <a:spcPts val="1100"/>
              </a:lnSpc>
              <a:spcBef>
                <a:spcPts val="200"/>
              </a:spcBef>
              <a:buFont typeface="Wingdings" panose="05000000000000000000" pitchFamily="2" charset="2"/>
              <a:buChar char="Ø"/>
            </a:pPr>
            <a:r>
              <a:rPr kumimoji="1" lang="ja-JP" altLang="en-US" sz="900" i="1" dirty="0" smtClean="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高齢者、女性、</a:t>
            </a:r>
            <a:r>
              <a:rPr kumimoji="1" lang="en-US" altLang="ja-JP" sz="900" i="1" dirty="0" smtClean="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UIJ</a:t>
            </a:r>
            <a:r>
              <a:rPr kumimoji="1" lang="ja-JP" altLang="en-US" sz="900" i="1" dirty="0" smtClean="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ターン求職者　等</a:t>
            </a:r>
            <a:endPar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29" name="ストライプ矢印 28"/>
          <p:cNvSpPr/>
          <p:nvPr/>
        </p:nvSpPr>
        <p:spPr>
          <a:xfrm>
            <a:off x="4803202" y="1548943"/>
            <a:ext cx="398206" cy="220883"/>
          </a:xfrm>
          <a:prstGeom prst="stripedRightArrow">
            <a:avLst>
              <a:gd name="adj1" fmla="val 64178"/>
              <a:gd name="adj2" fmla="val 54055"/>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二等辺三角形 37"/>
          <p:cNvSpPr>
            <a:spLocks noChangeAspect="1"/>
          </p:cNvSpPr>
          <p:nvPr/>
        </p:nvSpPr>
        <p:spPr>
          <a:xfrm rot="5400000">
            <a:off x="2884134" y="5184590"/>
            <a:ext cx="926357" cy="324000"/>
          </a:xfrm>
          <a:prstGeom prst="triangle">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二等辺三角形 38"/>
          <p:cNvSpPr>
            <a:spLocks noChangeAspect="1"/>
          </p:cNvSpPr>
          <p:nvPr/>
        </p:nvSpPr>
        <p:spPr>
          <a:xfrm rot="16200000">
            <a:off x="6129992" y="5184590"/>
            <a:ext cx="926357" cy="324000"/>
          </a:xfrm>
          <a:prstGeom prst="triangle">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p:cNvSpPr txBox="1"/>
          <p:nvPr/>
        </p:nvSpPr>
        <p:spPr>
          <a:xfrm>
            <a:off x="789883" y="-2699"/>
            <a:ext cx="720739" cy="215444"/>
          </a:xfrm>
          <a:prstGeom prst="rect">
            <a:avLst/>
          </a:prstGeom>
          <a:noFill/>
          <a:ln w="0">
            <a:noFill/>
          </a:ln>
        </p:spPr>
        <p:txBody>
          <a:bodyPr wrap="square" rtlCol="0">
            <a:spAutoFit/>
          </a:bodyPr>
          <a:lstStyle/>
          <a:p>
            <a:r>
              <a:rPr kumimoji="1" lang="ja-JP" altLang="en-US" sz="800" b="1" dirty="0" smtClean="0">
                <a:latin typeface="HG丸ｺﾞｼｯｸM-PRO" panose="020F0600000000000000" pitchFamily="50" charset="-128"/>
                <a:ea typeface="HG丸ｺﾞｼｯｸM-PRO" panose="020F0600000000000000" pitchFamily="50" charset="-128"/>
              </a:rPr>
              <a:t>〇〇し</a:t>
            </a:r>
            <a:endParaRPr kumimoji="1" lang="ja-JP" altLang="en-US" sz="800" b="1" dirty="0">
              <a:latin typeface="HG丸ｺﾞｼｯｸM-PRO" panose="020F0600000000000000" pitchFamily="50" charset="-128"/>
              <a:ea typeface="HG丸ｺﾞｼｯｸM-PRO" panose="020F0600000000000000" pitchFamily="50" charset="-128"/>
            </a:endParaRPr>
          </a:p>
        </p:txBody>
      </p:sp>
      <p:sp>
        <p:nvSpPr>
          <p:cNvPr id="44" name="左中かっこ 43"/>
          <p:cNvSpPr/>
          <p:nvPr/>
        </p:nvSpPr>
        <p:spPr>
          <a:xfrm>
            <a:off x="-383175" y="1500833"/>
            <a:ext cx="332375" cy="5244797"/>
          </a:xfrm>
          <a:prstGeom prst="leftBrace">
            <a:avLst>
              <a:gd name="adj1" fmla="val 8333"/>
              <a:gd name="adj2" fmla="val 49246"/>
            </a:avLst>
          </a:prstGeom>
          <a:ln w="158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6" name="正方形/長方形 45"/>
          <p:cNvSpPr/>
          <p:nvPr/>
        </p:nvSpPr>
        <p:spPr>
          <a:xfrm>
            <a:off x="-2310216" y="3408920"/>
            <a:ext cx="1824340" cy="1194040"/>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smtClean="0">
                <a:solidFill>
                  <a:srgbClr val="FF0000"/>
                </a:solidFill>
              </a:rPr>
              <a:t>各地域において作成。</a:t>
            </a:r>
            <a:endParaRPr kumimoji="1" lang="en-US" altLang="ja-JP" sz="1200" dirty="0" smtClean="0">
              <a:solidFill>
                <a:srgbClr val="FF0000"/>
              </a:solidFill>
            </a:endParaRPr>
          </a:p>
          <a:p>
            <a:r>
              <a:rPr kumimoji="1" lang="ja-JP" altLang="en-US" sz="1200" dirty="0" smtClean="0">
                <a:solidFill>
                  <a:schemeClr val="tx1"/>
                </a:solidFill>
              </a:rPr>
              <a:t>なお、他地域との統一性をもたせるため、</a:t>
            </a:r>
            <a:r>
              <a:rPr kumimoji="1" lang="ja-JP" altLang="en-US" sz="1200" u="sng" dirty="0" smtClean="0">
                <a:solidFill>
                  <a:srgbClr val="FF0000"/>
                </a:solidFill>
              </a:rPr>
              <a:t>様式・フレーム・文字ポイントは変更しないこと。</a:t>
            </a:r>
            <a:endParaRPr kumimoji="1" lang="en-US" altLang="ja-JP" sz="1200" u="sng" dirty="0" smtClean="0">
              <a:solidFill>
                <a:srgbClr val="FF0000"/>
              </a:solidFill>
            </a:endParaRPr>
          </a:p>
        </p:txBody>
      </p:sp>
      <p:sp>
        <p:nvSpPr>
          <p:cNvPr id="47" name="四角形吹き出し 46"/>
          <p:cNvSpPr/>
          <p:nvPr/>
        </p:nvSpPr>
        <p:spPr>
          <a:xfrm>
            <a:off x="10196512" y="4962881"/>
            <a:ext cx="2506234" cy="1172357"/>
          </a:xfrm>
          <a:prstGeom prst="wedgeRectCallout">
            <a:avLst>
              <a:gd name="adj1" fmla="val -59203"/>
              <a:gd name="adj2" fmla="val 9338"/>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smtClean="0">
                <a:solidFill>
                  <a:schemeClr val="tx1"/>
                </a:solidFill>
              </a:rPr>
              <a:t>各取組に係る講習会が多く、フレーム内に収まらない場合には、代表的なものを数項目列挙したうえで残りの講習会・伴走型支援は</a:t>
            </a:r>
            <a:r>
              <a:rPr kumimoji="1" lang="en-US" altLang="ja-JP" sz="1200" dirty="0" smtClean="0">
                <a:solidFill>
                  <a:schemeClr val="tx1"/>
                </a:solidFill>
              </a:rPr>
              <a:t>『</a:t>
            </a:r>
            <a:r>
              <a:rPr kumimoji="1" lang="ja-JP" altLang="en-US" sz="1200" dirty="0" smtClean="0">
                <a:solidFill>
                  <a:schemeClr val="tx1"/>
                </a:solidFill>
              </a:rPr>
              <a:t>等</a:t>
            </a:r>
            <a:r>
              <a:rPr kumimoji="1" lang="en-US" altLang="ja-JP" sz="1200" dirty="0" smtClean="0">
                <a:solidFill>
                  <a:schemeClr val="tx1"/>
                </a:solidFill>
              </a:rPr>
              <a:t>』</a:t>
            </a:r>
            <a:r>
              <a:rPr kumimoji="1" lang="ja-JP" altLang="en-US" sz="1200" dirty="0" smtClean="0">
                <a:solidFill>
                  <a:schemeClr val="tx1"/>
                </a:solidFill>
              </a:rPr>
              <a:t>で括ること</a:t>
            </a:r>
            <a:endParaRPr kumimoji="1" lang="ja-JP" altLang="en-US" sz="1200" dirty="0">
              <a:solidFill>
                <a:schemeClr val="tx1"/>
              </a:solidFill>
            </a:endParaRPr>
          </a:p>
        </p:txBody>
      </p:sp>
      <p:sp>
        <p:nvSpPr>
          <p:cNvPr id="49" name="四角形吹き出し 48"/>
          <p:cNvSpPr/>
          <p:nvPr/>
        </p:nvSpPr>
        <p:spPr>
          <a:xfrm>
            <a:off x="10196512" y="3444189"/>
            <a:ext cx="2506234" cy="1314803"/>
          </a:xfrm>
          <a:prstGeom prst="wedgeRectCallout">
            <a:avLst>
              <a:gd name="adj1" fmla="val -59373"/>
              <a:gd name="adj2" fmla="val 11524"/>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smtClean="0">
                <a:solidFill>
                  <a:schemeClr val="tx1"/>
                </a:solidFill>
              </a:rPr>
              <a:t>「重点雇用創出分野」、「重点求職者層」欄については、フレームを適宜調整することは可とするが、重点とするものが多い場合には、特に重点とするものを数項目列挙したうえで残りの項目は</a:t>
            </a:r>
            <a:r>
              <a:rPr kumimoji="1" lang="en-US" altLang="ja-JP" sz="1200" dirty="0" smtClean="0">
                <a:solidFill>
                  <a:schemeClr val="tx1"/>
                </a:solidFill>
              </a:rPr>
              <a:t>『</a:t>
            </a:r>
            <a:r>
              <a:rPr kumimoji="1" lang="ja-JP" altLang="en-US" sz="1200" dirty="0" smtClean="0">
                <a:solidFill>
                  <a:schemeClr val="tx1"/>
                </a:solidFill>
              </a:rPr>
              <a:t>等</a:t>
            </a:r>
            <a:r>
              <a:rPr kumimoji="1" lang="en-US" altLang="ja-JP" sz="1200" dirty="0" smtClean="0">
                <a:solidFill>
                  <a:schemeClr val="tx1"/>
                </a:solidFill>
              </a:rPr>
              <a:t>』</a:t>
            </a:r>
            <a:r>
              <a:rPr kumimoji="1" lang="ja-JP" altLang="en-US" sz="1200" dirty="0" smtClean="0">
                <a:solidFill>
                  <a:schemeClr val="tx1"/>
                </a:solidFill>
              </a:rPr>
              <a:t>で括ること</a:t>
            </a:r>
            <a:endParaRPr kumimoji="1" lang="ja-JP" altLang="en-US" sz="1200" dirty="0">
              <a:solidFill>
                <a:schemeClr val="tx1"/>
              </a:solidFill>
            </a:endParaRPr>
          </a:p>
        </p:txBody>
      </p:sp>
      <p:sp>
        <p:nvSpPr>
          <p:cNvPr id="50" name="四角形吹き出し 49"/>
          <p:cNvSpPr/>
          <p:nvPr/>
        </p:nvSpPr>
        <p:spPr>
          <a:xfrm>
            <a:off x="10594898" y="432304"/>
            <a:ext cx="1059468" cy="569849"/>
          </a:xfrm>
          <a:prstGeom prst="wedgeRectCallout">
            <a:avLst>
              <a:gd name="adj1" fmla="val -105260"/>
              <a:gd name="adj2" fmla="val 26277"/>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smtClean="0">
                <a:solidFill>
                  <a:srgbClr val="FF0000"/>
                </a:solidFill>
              </a:rPr>
              <a:t>厚労省にて</a:t>
            </a:r>
            <a:endParaRPr kumimoji="1" lang="en-US" altLang="ja-JP" sz="1200" dirty="0" smtClean="0">
              <a:solidFill>
                <a:srgbClr val="FF0000"/>
              </a:solidFill>
            </a:endParaRPr>
          </a:p>
          <a:p>
            <a:r>
              <a:rPr kumimoji="1" lang="ja-JP" altLang="en-US" sz="1200" dirty="0" smtClean="0">
                <a:solidFill>
                  <a:srgbClr val="FF0000"/>
                </a:solidFill>
              </a:rPr>
              <a:t>地図を挿入</a:t>
            </a:r>
            <a:endParaRPr kumimoji="1" lang="ja-JP" altLang="en-US" sz="1200" dirty="0">
              <a:solidFill>
                <a:srgbClr val="FF0000"/>
              </a:solidFill>
            </a:endParaRPr>
          </a:p>
        </p:txBody>
      </p:sp>
      <p:sp>
        <p:nvSpPr>
          <p:cNvPr id="53" name="四角形吹き出し 52"/>
          <p:cNvSpPr/>
          <p:nvPr/>
        </p:nvSpPr>
        <p:spPr>
          <a:xfrm>
            <a:off x="-2294644" y="1503066"/>
            <a:ext cx="1824340" cy="1542570"/>
          </a:xfrm>
          <a:prstGeom prst="wedgeRectCallout">
            <a:avLst>
              <a:gd name="adj1" fmla="val 72732"/>
              <a:gd name="adj2" fmla="val 572"/>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smtClean="0">
                <a:solidFill>
                  <a:schemeClr val="tx1"/>
                </a:solidFill>
              </a:rPr>
              <a:t>地域の現状・課題は箇条書きで記載すること。</a:t>
            </a:r>
            <a:endParaRPr kumimoji="1" lang="en-US" altLang="ja-JP" sz="1200" dirty="0" smtClean="0">
              <a:solidFill>
                <a:schemeClr val="tx1"/>
              </a:solidFill>
            </a:endParaRPr>
          </a:p>
          <a:p>
            <a:r>
              <a:rPr kumimoji="1" lang="ja-JP" altLang="en-US" sz="1200" dirty="0" smtClean="0">
                <a:solidFill>
                  <a:schemeClr val="tx1"/>
                </a:solidFill>
              </a:rPr>
              <a:t>なお、事業の全体像を含め、構想書からの引用を原則とし、</a:t>
            </a:r>
            <a:r>
              <a:rPr kumimoji="1" lang="ja-JP" altLang="en-US" sz="1200" u="sng" dirty="0" smtClean="0">
                <a:solidFill>
                  <a:srgbClr val="FF0000"/>
                </a:solidFill>
              </a:rPr>
              <a:t>構想書上にない表現を新たに用いないこと。</a:t>
            </a:r>
            <a:endParaRPr kumimoji="1" lang="en-US" altLang="ja-JP" sz="1200" u="sng" dirty="0" smtClean="0">
              <a:solidFill>
                <a:srgbClr val="FF0000"/>
              </a:solidFill>
            </a:endParaRPr>
          </a:p>
        </p:txBody>
      </p:sp>
      <p:sp>
        <p:nvSpPr>
          <p:cNvPr id="40" name="四角形吹き出し 39"/>
          <p:cNvSpPr/>
          <p:nvPr/>
        </p:nvSpPr>
        <p:spPr>
          <a:xfrm>
            <a:off x="-2310216" y="5427594"/>
            <a:ext cx="1824340" cy="1154450"/>
          </a:xfrm>
          <a:prstGeom prst="wedgeRectCallout">
            <a:avLst>
              <a:gd name="adj1" fmla="val 71340"/>
              <a:gd name="adj2" fmla="val 2039"/>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smtClean="0">
                <a:solidFill>
                  <a:schemeClr val="tx1"/>
                </a:solidFill>
              </a:rPr>
              <a:t>伴走型支援を</a:t>
            </a:r>
            <a:r>
              <a:rPr kumimoji="1" lang="ja-JP" altLang="en-US" sz="1200" dirty="0" smtClean="0">
                <a:solidFill>
                  <a:schemeClr val="tx1"/>
                </a:solidFill>
              </a:rPr>
              <a:t>実施しない地域については、</a:t>
            </a:r>
            <a:r>
              <a:rPr kumimoji="1" lang="en-US" altLang="ja-JP" sz="1200" dirty="0" smtClean="0">
                <a:solidFill>
                  <a:schemeClr val="tx1"/>
                </a:solidFill>
              </a:rPr>
              <a:t>《</a:t>
            </a:r>
            <a:r>
              <a:rPr kumimoji="1" lang="ja-JP" altLang="en-US" sz="1200" dirty="0" smtClean="0">
                <a:solidFill>
                  <a:schemeClr val="tx1"/>
                </a:solidFill>
              </a:rPr>
              <a:t>伴走型支援</a:t>
            </a:r>
            <a:r>
              <a:rPr kumimoji="1" lang="en-US" altLang="ja-JP" sz="1200" dirty="0" smtClean="0">
                <a:solidFill>
                  <a:schemeClr val="tx1"/>
                </a:solidFill>
              </a:rPr>
              <a:t>》</a:t>
            </a:r>
            <a:r>
              <a:rPr kumimoji="1" lang="ja-JP" altLang="en-US" sz="1200" dirty="0" smtClean="0">
                <a:solidFill>
                  <a:schemeClr val="tx1"/>
                </a:solidFill>
              </a:rPr>
              <a:t>の項目ごと削除すること。</a:t>
            </a:r>
            <a:endParaRPr kumimoji="1" lang="en-US" altLang="ja-JP" sz="1200" dirty="0" smtClean="0">
              <a:solidFill>
                <a:schemeClr val="tx1"/>
              </a:solidFill>
            </a:endParaRPr>
          </a:p>
        </p:txBody>
      </p:sp>
      <p:sp>
        <p:nvSpPr>
          <p:cNvPr id="41" name="正方形/長方形 40"/>
          <p:cNvSpPr/>
          <p:nvPr/>
        </p:nvSpPr>
        <p:spPr>
          <a:xfrm>
            <a:off x="6500104" y="47962"/>
            <a:ext cx="742950" cy="314924"/>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400" dirty="0" smtClean="0"/>
              <a:t>別紙</a:t>
            </a:r>
            <a:r>
              <a:rPr kumimoji="1" lang="en-US" altLang="ja-JP" sz="1400" dirty="0" smtClean="0"/>
              <a:t>10</a:t>
            </a:r>
            <a:endParaRPr kumimoji="1" lang="ja-JP" altLang="en-US" sz="1400" dirty="0">
              <a:latin typeface="+mn-ea"/>
              <a:ea typeface="+mn-ea"/>
            </a:endParaRPr>
          </a:p>
        </p:txBody>
      </p:sp>
    </p:spTree>
    <p:extLst>
      <p:ext uri="{BB962C8B-B14F-4D97-AF65-F5344CB8AC3E}">
        <p14:creationId xmlns:p14="http://schemas.microsoft.com/office/powerpoint/2010/main" val="35364562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808</Words>
  <Application>Microsoft Office PowerPoint</Application>
  <PresentationFormat>A4 210 x 297 mm</PresentationFormat>
  <Paragraphs>72</Paragraphs>
  <Slides>1</Slides>
  <Notes>0</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1</vt:i4>
      </vt:variant>
    </vt:vector>
  </HeadingPairs>
  <TitlesOfParts>
    <vt:vector size="12" baseType="lpstr">
      <vt:lpstr>HG丸ｺﾞｼｯｸM-PRO</vt:lpstr>
      <vt:lpstr>HG創英角ﾎﾟｯﾌﾟ体</vt:lpstr>
      <vt:lpstr>Meiryo UI</vt:lpstr>
      <vt:lpstr>ＭＳ Ｐゴシック</vt:lpstr>
      <vt:lpstr>メイリオ</vt:lpstr>
      <vt:lpstr>游ゴシック</vt:lpstr>
      <vt:lpstr>Arial</vt:lpstr>
      <vt:lpstr>Calibri</vt:lpstr>
      <vt:lpstr>Calibri Light</vt:lpstr>
      <vt:lpstr>Wingdings</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created xsi:type="dcterms:W3CDTF">2021-03-26T10:34:30Z</dcterms:created>
  <dcterms:modified xsi:type="dcterms:W3CDTF">2022-02-08T04:13:49Z</dcterms:modified>
</cp:coreProperties>
</file>