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 removePersonalInfoOnSave="1" saveSubsetFonts="1">
  <p:sldMasterIdLst>
    <p:sldMasterId id="2147483672" r:id="rId1"/>
  </p:sldMasterIdLst>
  <p:notesMasterIdLst>
    <p:notesMasterId r:id="rId3"/>
  </p:notesMasterIdLst>
  <p:sldIdLst>
    <p:sldId id="273"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D7EE"/>
    <a:srgbClr val="70AD47"/>
    <a:srgbClr val="E8D0D0"/>
    <a:srgbClr val="FD95EE"/>
    <a:srgbClr val="FA06D7"/>
    <a:srgbClr val="99FF66"/>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9" d="100"/>
          <a:sy n="109" d="100"/>
        </p:scale>
        <p:origin x="1620"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2022/2/21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579CEB7-B54E-46FE-AC12-3257893DE6A5}" type="datetime1">
              <a:rPr kumimoji="1" lang="ja-JP" altLang="en-US" smtClean="0"/>
              <a:t>2022/2/21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2013C17-BB94-4249-A9B9-75D714800EEA}" type="datetime1">
              <a:rPr kumimoji="1" lang="ja-JP" altLang="en-US" smtClean="0"/>
              <a:t>2022/2/21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739C04-898B-402B-B2FD-595F7D93FD46}" type="datetime1">
              <a:rPr kumimoji="1" lang="ja-JP" altLang="en-US" smtClean="0"/>
              <a:t>2022/2/21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8D1ECC3-C7D8-4653-B33A-F5480855D5F5}" type="datetime1">
              <a:rPr kumimoji="1" lang="ja-JP" altLang="en-US" smtClean="0"/>
              <a:t>2022/2/21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15B3FCB-1300-4847-B3D1-EBD866F27EED}" type="datetime1">
              <a:rPr kumimoji="1" lang="ja-JP" altLang="en-US" smtClean="0"/>
              <a:t>2022/2/21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A8AF8A9-9D95-4227-A243-0F9981A57BA8}" type="datetime1">
              <a:rPr kumimoji="1" lang="ja-JP" altLang="en-US" smtClean="0"/>
              <a:t>2022/2/21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05AF4DE-BD53-4F31-8F7B-31513A5ED185}" type="datetime1">
              <a:rPr kumimoji="1" lang="ja-JP" altLang="en-US" smtClean="0"/>
              <a:t>2022/2/21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EEFE71E-8C2B-4ABB-83BC-D92B32AA7F11}" type="datetime1">
              <a:rPr kumimoji="1" lang="ja-JP" altLang="en-US" smtClean="0"/>
              <a:t>2022/2/21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60F5D-755E-4936-8B57-D8A77F6C0AD3}" type="datetime1">
              <a:rPr kumimoji="1" lang="ja-JP" altLang="en-US" smtClean="0"/>
              <a:t>2022/2/21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6108D1A-090F-4DB7-A6B0-B82EC335CEF6}" type="datetime1">
              <a:rPr kumimoji="1" lang="ja-JP" altLang="en-US" smtClean="0"/>
              <a:t>2022/2/21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2A4B997-727B-46F2-9ACC-B73037611DB4}" type="datetime1">
              <a:rPr kumimoji="1" lang="ja-JP" altLang="en-US" smtClean="0"/>
              <a:t>2022/2/21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7B17AB-55A2-4B16-95F2-DDFF861B1015}" type="datetime1">
              <a:rPr kumimoji="1" lang="ja-JP" altLang="en-US" smtClean="0"/>
              <a:t>2022/2/21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865111847"/>
              </p:ext>
            </p:extLst>
          </p:nvPr>
        </p:nvGraphicFramePr>
        <p:xfrm>
          <a:off x="85724" y="1502046"/>
          <a:ext cx="9736636" cy="2241754"/>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307299">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地域の現状・課題</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事業の全体像</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905600">
                <a:tc>
                  <a:txBody>
                    <a:bodyPr/>
                    <a:lstStyle/>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・有効求人倍率は高い水準で推移しているものの、雇用のミスマッチが</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存在</a:t>
                      </a: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・人口の自然減や社会減も相俟って、労働力人口が</a:t>
                      </a:r>
                      <a:r>
                        <a:rPr kumimoji="1" lang="en-US" altLang="ja-JP" sz="1100" b="0" dirty="0" smtClean="0">
                          <a:solidFill>
                            <a:schemeClr val="tx1"/>
                          </a:solidFill>
                          <a:latin typeface="メイリオ" panose="020B0604030504040204" pitchFamily="50" charset="-128"/>
                          <a:ea typeface="メイリオ" panose="020B0604030504040204" pitchFamily="50" charset="-128"/>
                        </a:rPr>
                        <a:t>10</a:t>
                      </a:r>
                      <a:r>
                        <a:rPr kumimoji="1" lang="ja-JP" altLang="en-US" sz="1100" b="0" dirty="0" smtClean="0">
                          <a:solidFill>
                            <a:schemeClr val="tx1"/>
                          </a:solidFill>
                          <a:latin typeface="メイリオ" panose="020B0604030504040204" pitchFamily="50" charset="-128"/>
                          <a:ea typeface="メイリオ" panose="020B0604030504040204" pitchFamily="50" charset="-128"/>
                        </a:rPr>
                        <a:t>年間で○％以上減　</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少するなど、労働者の高齢化、労働力の確保といった面において</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厳しい状況であり、企業の人手不足が深刻化。</a:t>
                      </a: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・進学や就職に伴い地域外に転出した若者等の中には、その後、当該地域</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に戻って来る者はいるものの、人口や労働力人口の増加に繋がる十分な</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規模ではない。</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・地域内に就職した新卒・学卒者の早期離職するケースが改善していない。</a:t>
                      </a:r>
                    </a:p>
                  </a:txBody>
                  <a:tcPr marR="144000" marT="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豊富な特産物や観光資源を活用し、地域の小規模・中小企業の活性化を図るとともに、地域求職者のスキルアップ並びに地域企業とのマッチングを行う。</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具体的には、地域の商工会、金融機関、公立大学などと連携し、各種セミナーや伴走型支援に取り組むことにより、魅力ある職場環境の拡充と雇用を確保する。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また、それらを担う人材について、各種セミナーでスキルアップを図ったうえで、地域関連企業への就労や、就職面接会などでマッチングを図る。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さらに、昨今の首都圏への人口密集化や地域過疎化といった課題の解決に向け、ＵＩＪターン希望者等へ地域の魅力を発信し、当地域への誘導を図る。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72881" y="2066129"/>
            <a:ext cx="563257"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1567" y="99516"/>
            <a:ext cx="7462959" cy="338554"/>
          </a:xfrm>
          <a:prstGeom prst="rect">
            <a:avLst/>
          </a:prstGeom>
          <a:noFill/>
          <a:ln w="0">
            <a:noFill/>
          </a:ln>
        </p:spPr>
        <p:txBody>
          <a:bodyPr wrap="square" rtlCol="0">
            <a:spAutoFit/>
          </a:bodyPr>
          <a:lstStyle/>
          <a:p>
            <a:r>
              <a:rPr kumimoji="1" lang="ja-JP" altLang="en-US" sz="1600" b="1" dirty="0" smtClean="0">
                <a:latin typeface="HG丸ｺﾞｼｯｸM-PRO" panose="020F0600000000000000" pitchFamily="50" charset="-128"/>
                <a:ea typeface="HG丸ｺﾞｼｯｸM-PRO" panose="020F0600000000000000" pitchFamily="50" charset="-128"/>
              </a:rPr>
              <a:t>○○県○○市</a:t>
            </a:r>
            <a:r>
              <a:rPr kumimoji="1" lang="en-US" altLang="ja-JP" sz="1200" b="1" dirty="0" smtClean="0">
                <a:latin typeface="HG丸ｺﾞｼｯｸM-PRO" panose="020F0600000000000000" pitchFamily="50" charset="-128"/>
                <a:ea typeface="HG丸ｺﾞｼｯｸM-PRO" panose="020F0600000000000000" pitchFamily="50" charset="-128"/>
              </a:rPr>
              <a:t>《 </a:t>
            </a:r>
            <a:r>
              <a:rPr kumimoji="1" lang="ja-JP" altLang="en-US" sz="1200" b="1" dirty="0" smtClean="0">
                <a:latin typeface="HG丸ｺﾞｼｯｸM-PRO" panose="020F0600000000000000" pitchFamily="50" charset="-128"/>
                <a:ea typeface="HG丸ｺﾞｼｯｸM-PRO" panose="020F0600000000000000" pitchFamily="50" charset="-128"/>
              </a:rPr>
              <a:t>過疎等地域 </a:t>
            </a:r>
            <a:r>
              <a:rPr kumimoji="1" lang="en-US" altLang="ja-JP" sz="1200" b="1" dirty="0" smtClean="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 </a:t>
            </a:r>
            <a:endParaRPr kumimoji="1" lang="en-US" altLang="ja-JP" sz="1200" b="1" dirty="0" smtClean="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781535959"/>
              </p:ext>
            </p:extLst>
          </p:nvPr>
        </p:nvGraphicFramePr>
        <p:xfrm>
          <a:off x="82439" y="414470"/>
          <a:ext cx="7160615" cy="822960"/>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412806">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事業</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smtClean="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00" b="1" dirty="0" smtClean="0">
                          <a:solidFill>
                            <a:schemeClr val="tx1"/>
                          </a:solidFill>
                          <a:latin typeface="メイリオ" panose="020B0604030504040204" pitchFamily="50" charset="-128"/>
                          <a:ea typeface="メイリオ" panose="020B0604030504040204" pitchFamily="50" charset="-128"/>
                        </a:rPr>
                        <a:t>（再考～再興～最高へ！）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14327">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人口</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en-US" altLang="ja-JP" sz="700" b="1" dirty="0" smtClean="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72,616</a:t>
                      </a:r>
                      <a:r>
                        <a:rPr kumimoji="1" lang="ja-JP" altLang="en-US" sz="1100" b="0" dirty="0" smtClean="0">
                          <a:solidFill>
                            <a:schemeClr val="tx1"/>
                          </a:solidFill>
                          <a:latin typeface="メイリオ" panose="020B0604030504040204" pitchFamily="50" charset="-128"/>
                          <a:ea typeface="メイリオ" panose="020B0604030504040204" pitchFamily="50" charset="-128"/>
                        </a:rPr>
                        <a:t>人</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smtClean="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4.17</a:t>
                      </a:r>
                      <a:r>
                        <a:rPr kumimoji="1" lang="ja-JP" altLang="en-US" sz="1100" b="0" dirty="0" smtClean="0">
                          <a:solidFill>
                            <a:schemeClr val="tx1"/>
                          </a:solidFill>
                          <a:latin typeface="メイリオ" panose="020B0604030504040204" pitchFamily="50" charset="-128"/>
                          <a:ea typeface="メイリオ" panose="020B0604030504040204" pitchFamily="50" charset="-128"/>
                        </a:rPr>
                        <a:t>％</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高齢化率</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en-US" altLang="ja-JP" sz="700" b="1" dirty="0" smtClean="0">
                          <a:solidFill>
                            <a:schemeClr val="tx1"/>
                          </a:solidFill>
                          <a:latin typeface="メイリオ" panose="020B0604030504040204" pitchFamily="50" charset="-128"/>
                          <a:ea typeface="メイリオ" panose="020B0604030504040204" pitchFamily="50" charset="-128"/>
                        </a:rPr>
                        <a:t>(※1)</a:t>
                      </a:r>
                      <a:endParaRPr kumimoji="1" lang="ja-JP" altLang="en-US" sz="7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27.74</a:t>
                      </a:r>
                      <a:r>
                        <a:rPr kumimoji="1" lang="ja-JP" altLang="en-US" sz="1100" b="0" dirty="0" smtClean="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524526" y="40333"/>
            <a:ext cx="2297834" cy="13925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435156" y="16888"/>
            <a:ext cx="1590126" cy="276999"/>
          </a:xfrm>
          <a:prstGeom prst="rect">
            <a:avLst/>
          </a:prstGeom>
          <a:noFill/>
          <a:ln w="0">
            <a:noFill/>
          </a:ln>
        </p:spPr>
        <p:txBody>
          <a:bodyPr wrap="square" rtlCol="0">
            <a:spAutoFit/>
          </a:bodyPr>
          <a:lstStyle/>
          <a:p>
            <a:r>
              <a:rPr kumimoji="1" lang="en-US" altLang="ja-JP" sz="1200" b="1" dirty="0" smtClean="0">
                <a:latin typeface="HG丸ｺﾞｼｯｸM-PRO" panose="020F0600000000000000" pitchFamily="50" charset="-128"/>
                <a:ea typeface="HG丸ｺﾞｼｯｸM-PRO" panose="020F0600000000000000" pitchFamily="50" charset="-128"/>
              </a:rPr>
              <a:t>《 </a:t>
            </a:r>
            <a:r>
              <a:rPr kumimoji="1" lang="ja-JP" altLang="en-US" sz="1200" b="1" dirty="0" smtClean="0">
                <a:latin typeface="HG丸ｺﾞｼｯｸM-PRO" panose="020F0600000000000000" pitchFamily="50" charset="-128"/>
                <a:ea typeface="HG丸ｺﾞｼｯｸM-PRO" panose="020F0600000000000000" pitchFamily="50" charset="-128"/>
              </a:rPr>
              <a:t>○○市 </a:t>
            </a:r>
            <a:r>
              <a:rPr kumimoji="1" lang="en-US" altLang="ja-JP" sz="1200" b="1" dirty="0" smtClean="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 y="1264912"/>
            <a:ext cx="7435156" cy="215444"/>
          </a:xfrm>
          <a:prstGeom prst="rect">
            <a:avLst/>
          </a:prstGeom>
          <a:noFill/>
          <a:ln w="0">
            <a:noFill/>
          </a:ln>
        </p:spPr>
        <p:txBody>
          <a:bodyPr wrap="square" rtlCol="0">
            <a:spAutoFit/>
          </a:bodyPr>
          <a:lstStyle/>
          <a:p>
            <a:r>
              <a:rPr kumimoji="1" lang="en-US" altLang="ja-JP" sz="800" dirty="0" smtClean="0">
                <a:latin typeface="メイリオ" panose="020B0604030504040204" pitchFamily="50" charset="-128"/>
                <a:ea typeface="メイリオ" panose="020B0604030504040204" pitchFamily="50" charset="-128"/>
              </a:rPr>
              <a:t>※1</a:t>
            </a:r>
            <a:r>
              <a:rPr kumimoji="1" lang="ja-JP" altLang="en-US" sz="800" dirty="0" smtClean="0">
                <a:latin typeface="メイリオ" panose="020B0604030504040204" pitchFamily="50" charset="-128"/>
                <a:ea typeface="メイリオ" panose="020B0604030504040204" pitchFamily="50" charset="-128"/>
              </a:rPr>
              <a:t>：</a:t>
            </a:r>
            <a:r>
              <a:rPr kumimoji="1" lang="en-US" altLang="ja-JP" sz="800" dirty="0" smtClean="0">
                <a:latin typeface="メイリオ" panose="020B0604030504040204" pitchFamily="50" charset="-128"/>
                <a:ea typeface="メイリオ" panose="020B0604030504040204" pitchFamily="50" charset="-128"/>
              </a:rPr>
              <a:t>R</a:t>
            </a:r>
            <a:r>
              <a:rPr kumimoji="1" lang="ja-JP" altLang="en-US" sz="800" dirty="0" smtClean="0">
                <a:latin typeface="メイリオ" panose="020B0604030504040204" pitchFamily="50" charset="-128"/>
                <a:ea typeface="メイリオ" panose="020B0604030504040204" pitchFamily="50" charset="-128"/>
              </a:rPr>
              <a:t>３</a:t>
            </a:r>
            <a:r>
              <a:rPr kumimoji="1" lang="en-US" altLang="ja-JP" sz="800" dirty="0" smtClean="0">
                <a:latin typeface="メイリオ" panose="020B0604030504040204" pitchFamily="50" charset="-128"/>
                <a:ea typeface="メイリオ" panose="020B0604030504040204" pitchFamily="50" charset="-128"/>
              </a:rPr>
              <a:t>.1.1</a:t>
            </a:r>
            <a:r>
              <a:rPr kumimoji="1" lang="ja-JP" altLang="en-US" sz="800" dirty="0" smtClean="0">
                <a:latin typeface="メイリオ" panose="020B0604030504040204" pitchFamily="50" charset="-128"/>
                <a:ea typeface="メイリオ" panose="020B0604030504040204" pitchFamily="50" charset="-128"/>
              </a:rPr>
              <a:t>時点　　　　　　　　　　　　　　　</a:t>
            </a:r>
            <a:r>
              <a:rPr kumimoji="1" lang="en-US" altLang="ja-JP" sz="800" dirty="0" smtClean="0">
                <a:latin typeface="メイリオ" panose="020B0604030504040204" pitchFamily="50" charset="-128"/>
                <a:ea typeface="メイリオ" panose="020B0604030504040204" pitchFamily="50" charset="-128"/>
              </a:rPr>
              <a:t>※2</a:t>
            </a:r>
            <a:r>
              <a:rPr kumimoji="1" lang="ja-JP" altLang="en-US" sz="800" dirty="0" smtClean="0">
                <a:latin typeface="メイリオ" panose="020B0604030504040204" pitchFamily="50" charset="-128"/>
                <a:ea typeface="メイリオ" panose="020B0604030504040204" pitchFamily="50" charset="-128"/>
              </a:rPr>
              <a:t>：（ </a:t>
            </a:r>
            <a:r>
              <a:rPr kumimoji="1" lang="en-US" altLang="ja-JP" sz="800" dirty="0" smtClean="0">
                <a:latin typeface="メイリオ" panose="020B0604030504040204" pitchFamily="50" charset="-128"/>
                <a:ea typeface="メイリオ" panose="020B0604030504040204" pitchFamily="50" charset="-128"/>
              </a:rPr>
              <a:t>H28.1.1</a:t>
            </a:r>
            <a:r>
              <a:rPr kumimoji="1" lang="ja-JP" altLang="en-US" sz="800" dirty="0" smtClean="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R</a:t>
            </a:r>
            <a:r>
              <a:rPr lang="ja-JP" altLang="en-US" sz="800" dirty="0" smtClean="0">
                <a:latin typeface="メイリオ" panose="020B0604030504040204" pitchFamily="50" charset="-128"/>
                <a:ea typeface="メイリオ" panose="020B0604030504040204" pitchFamily="50" charset="-128"/>
              </a:rPr>
              <a:t>３</a:t>
            </a:r>
            <a:r>
              <a:rPr kumimoji="1" lang="en-US" altLang="ja-JP" sz="800" dirty="0" smtClean="0">
                <a:latin typeface="メイリオ" panose="020B0604030504040204" pitchFamily="50" charset="-128"/>
                <a:ea typeface="メイリオ" panose="020B0604030504040204" pitchFamily="50" charset="-128"/>
              </a:rPr>
              <a:t>.1.1</a:t>
            </a:r>
            <a:r>
              <a:rPr kumimoji="1" lang="ja-JP" altLang="en-US" sz="800" dirty="0" smtClean="0">
                <a:latin typeface="メイリオ" panose="020B0604030504040204" pitchFamily="50" charset="-128"/>
                <a:ea typeface="メイリオ" panose="020B0604030504040204" pitchFamily="50" charset="-128"/>
              </a:rPr>
              <a:t>の人口 </a:t>
            </a:r>
            <a:r>
              <a:rPr kumimoji="1" lang="en-US" altLang="ja-JP" sz="800" dirty="0" smtClean="0">
                <a:latin typeface="メイリオ" panose="020B0604030504040204" pitchFamily="50" charset="-128"/>
                <a:ea typeface="メイリオ" panose="020B0604030504040204" pitchFamily="50" charset="-128"/>
              </a:rPr>
              <a:t>) </a:t>
            </a:r>
            <a:r>
              <a:rPr kumimoji="1" lang="ja-JP" altLang="en-US" sz="800" dirty="0" smtClean="0">
                <a:latin typeface="メイリオ" panose="020B0604030504040204" pitchFamily="50" charset="-128"/>
                <a:ea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rPr>
              <a:t> H28.1.1</a:t>
            </a:r>
            <a:r>
              <a:rPr lang="ja-JP" altLang="en-US" sz="800" dirty="0">
                <a:latin typeface="メイリオ" panose="020B0604030504040204" pitchFamily="50" charset="-128"/>
                <a:ea typeface="メイリオ" panose="020B0604030504040204" pitchFamily="50" charset="-128"/>
              </a:rPr>
              <a:t>の</a:t>
            </a:r>
            <a:r>
              <a:rPr lang="ja-JP" altLang="en-US" sz="800" dirty="0" smtClean="0">
                <a:latin typeface="メイリオ" panose="020B0604030504040204" pitchFamily="50" charset="-128"/>
                <a:ea typeface="メイリオ" panose="020B0604030504040204" pitchFamily="50" charset="-128"/>
              </a:rPr>
              <a:t>人口 。なお、全国平均</a:t>
            </a:r>
            <a:r>
              <a:rPr lang="ja-JP" altLang="en-US" sz="800" dirty="0" smtClean="0">
                <a:latin typeface="メイリオ" panose="020B0604030504040204" pitchFamily="50" charset="-128"/>
                <a:ea typeface="メイリオ" panose="020B0604030504040204" pitchFamily="50" charset="-128"/>
              </a:rPr>
              <a:t>は</a:t>
            </a:r>
            <a:r>
              <a:rPr lang="en-US" altLang="ja-JP" sz="800" dirty="0" smtClean="0">
                <a:latin typeface="メイリオ" panose="020B0604030504040204" pitchFamily="50" charset="-128"/>
                <a:ea typeface="メイリオ" panose="020B0604030504040204" pitchFamily="50" charset="-128"/>
              </a:rPr>
              <a:t>1.10</a:t>
            </a:r>
            <a:r>
              <a:rPr lang="ja-JP" altLang="en-US" sz="800" dirty="0" smtClean="0">
                <a:latin typeface="メイリオ" panose="020B0604030504040204" pitchFamily="50" charset="-128"/>
                <a:ea typeface="メイリオ" panose="020B0604030504040204" pitchFamily="50" charset="-128"/>
              </a:rPr>
              <a:t>％</a:t>
            </a:r>
            <a:endParaRPr kumimoji="1" lang="en-US" altLang="ja-JP" sz="800" dirty="0" smtClean="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58928" y="3992399"/>
            <a:ext cx="2984400" cy="2739600"/>
          </a:xfrm>
          <a:prstGeom prst="rect">
            <a:avLst/>
          </a:prstGeom>
          <a:solidFill>
            <a:schemeClr val="bg1">
              <a:alpha val="30000"/>
            </a:schemeClr>
          </a:solidFill>
          <a:ln w="25400" algn="ctr">
            <a:solidFill>
              <a:schemeClr val="accent1"/>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smtClean="0">
                <a:solidFill>
                  <a:schemeClr val="accent1"/>
                </a:solidFill>
                <a:latin typeface="Meiryo UI" panose="020B0604030504040204" pitchFamily="50" charset="-128"/>
                <a:ea typeface="Meiryo UI" panose="020B0604030504040204" pitchFamily="50" charset="-128"/>
              </a:rPr>
              <a:t>Ｂ </a:t>
            </a:r>
            <a:r>
              <a:rPr kumimoji="1" lang="ja-JP" altLang="en-US" sz="1150" b="1" dirty="0" smtClean="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smtClean="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745046" y="386041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smtClean="0">
                <a:solidFill>
                  <a:srgbClr val="000000"/>
                </a:solidFill>
                <a:latin typeface="HG丸ｺﾞｼｯｸM-PRO" panose="020F0600000000000000" pitchFamily="50" charset="-128"/>
                <a:ea typeface="HG丸ｺﾞｼｯｸM-PRO" panose="020F0600000000000000" pitchFamily="50" charset="-128"/>
              </a:rPr>
              <a:t>求職者向け</a:t>
            </a:r>
            <a:endParaRPr kumimoji="1" lang="ja-JP" altLang="en-US" sz="9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3" name="正方形/長方形 32"/>
          <p:cNvSpPr/>
          <p:nvPr/>
        </p:nvSpPr>
        <p:spPr bwMode="auto">
          <a:xfrm>
            <a:off x="61567" y="3990439"/>
            <a:ext cx="2984409" cy="2740860"/>
          </a:xfrm>
          <a:prstGeom prst="rect">
            <a:avLst/>
          </a:prstGeom>
          <a:solidFill>
            <a:schemeClr val="bg1">
              <a:alpha val="30000"/>
            </a:schemeClr>
          </a:solidFill>
          <a:ln w="25400" algn="ctr">
            <a:solidFill>
              <a:schemeClr val="accent6"/>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smtClean="0">
                <a:solidFill>
                  <a:schemeClr val="accent6"/>
                </a:solidFill>
                <a:latin typeface="Meiryo UI" panose="020B0604030504040204" pitchFamily="50" charset="-128"/>
                <a:ea typeface="Meiryo UI" panose="020B0604030504040204" pitchFamily="50" charset="-128"/>
              </a:rPr>
              <a:t>Ａ </a:t>
            </a:r>
            <a:r>
              <a:rPr kumimoji="1" lang="ja-JP" altLang="en-US" sz="1150" b="1" dirty="0" smtClean="0">
                <a:solidFill>
                  <a:schemeClr val="accent6"/>
                </a:solidFill>
                <a:latin typeface="Meiryo UI" panose="020B0604030504040204" pitchFamily="50" charset="-128"/>
                <a:ea typeface="Meiryo UI" panose="020B0604030504040204" pitchFamily="50" charset="-128"/>
              </a:rPr>
              <a:t>事業所の魅力向上、事業拡大の取組</a:t>
            </a:r>
            <a:endParaRPr kumimoji="1" lang="ja-JP" altLang="en-US" sz="1150" b="1" dirty="0">
              <a:solidFill>
                <a:schemeClr val="accent6"/>
              </a:solidFill>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134546" y="4775381"/>
            <a:ext cx="2965026" cy="193899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高付加価値を生む製造業講習会　　　　　　　　　</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en-US" altLang="ja-JP" sz="900" dirty="0" smtClean="0">
                <a:solidFill>
                  <a:srgbClr val="000000"/>
                </a:solidFill>
                <a:latin typeface="HG丸ｺﾞｼｯｸM-PRO" panose="020F0600000000000000" pitchFamily="50" charset="-128"/>
                <a:ea typeface="HG丸ｺﾞｼｯｸM-PRO" panose="020F0600000000000000" pitchFamily="50" charset="-128"/>
              </a:rPr>
              <a:t>ICT</a:t>
            </a: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を活用した情報発信力向上講習会</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高齢者、子育て世代の女性等活用講習会</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インバウンド受け入れ対応講習会　</a:t>
            </a:r>
            <a:endParaRPr lang="en-US" altLang="ja-JP" sz="900" dirty="0" smtClean="0">
              <a:solidFill>
                <a:srgbClr val="FF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創業希望者向け講習会　等</a:t>
            </a: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smtClean="0">
                <a:solidFill>
                  <a:srgbClr val="000000"/>
                </a:solidFill>
                <a:latin typeface="Meiryo UI" panose="020B0604030504040204" pitchFamily="50" charset="-128"/>
                <a:ea typeface="Meiryo UI" panose="020B0604030504040204" pitchFamily="50" charset="-128"/>
              </a:rPr>
              <a:t>《</a:t>
            </a:r>
            <a:r>
              <a:rPr lang="ja-JP" altLang="en-US" sz="900" dirty="0" smtClean="0">
                <a:solidFill>
                  <a:srgbClr val="000000"/>
                </a:solidFill>
                <a:latin typeface="Meiryo UI" panose="020B0604030504040204" pitchFamily="50" charset="-128"/>
                <a:ea typeface="Meiryo UI" panose="020B0604030504040204" pitchFamily="50" charset="-128"/>
              </a:rPr>
              <a:t>伴走型支援</a:t>
            </a:r>
            <a:r>
              <a:rPr lang="en-US" altLang="ja-JP" sz="900" dirty="0" smtClean="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製造業における高付加価値製品展開についての</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73050">
              <a:lnSpc>
                <a:spcPts val="1000"/>
              </a:lnSpc>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伴走型支援及び好事例・ノウハウの地域内企業への展開　等</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p:cNvSpPr/>
          <p:nvPr/>
        </p:nvSpPr>
        <p:spPr bwMode="auto">
          <a:xfrm>
            <a:off x="920134" y="386853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smtClean="0">
                <a:solidFill>
                  <a:srgbClr val="000000"/>
                </a:solidFill>
                <a:latin typeface="HG丸ｺﾞｼｯｸM-PRO" panose="020F0600000000000000" pitchFamily="50" charset="-128"/>
                <a:ea typeface="HG丸ｺﾞｼｯｸM-PRO" panose="020F0600000000000000" pitchFamily="50" charset="-128"/>
              </a:rPr>
              <a:t>企業向け</a:t>
            </a:r>
            <a:endParaRPr kumimoji="1" lang="ja-JP" altLang="en-US" sz="9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6" name="正方形/長方形 35"/>
          <p:cNvSpPr/>
          <p:nvPr/>
        </p:nvSpPr>
        <p:spPr bwMode="auto">
          <a:xfrm>
            <a:off x="3586878" y="4561036"/>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smtClean="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smtClean="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smtClean="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smtClean="0">
                <a:solidFill>
                  <a:schemeClr val="accent4">
                    <a:lumMod val="75000"/>
                  </a:schemeClr>
                </a:solidFill>
                <a:latin typeface="Meiryo UI" panose="020B0604030504040204" pitchFamily="50" charset="-128"/>
                <a:ea typeface="Meiryo UI" panose="020B0604030504040204" pitchFamily="50" charset="-128"/>
              </a:rPr>
              <a:t>就職促進の取組</a:t>
            </a:r>
            <a:endParaRPr kumimoji="1" lang="ja-JP" altLang="en-US" sz="1150" b="1" dirty="0">
              <a:solidFill>
                <a:schemeClr val="accent4">
                  <a:lumMod val="75000"/>
                </a:schemeClr>
              </a:solidFill>
              <a:latin typeface="Meiryo UI" panose="020B0604030504040204" pitchFamily="50" charset="-128"/>
              <a:ea typeface="Meiryo UI" panose="020B0604030504040204" pitchFamily="50" charset="-128"/>
            </a:endParaRPr>
          </a:p>
        </p:txBody>
      </p:sp>
      <p:sp>
        <p:nvSpPr>
          <p:cNvPr id="37" name="角丸四角形 36"/>
          <p:cNvSpPr/>
          <p:nvPr/>
        </p:nvSpPr>
        <p:spPr bwMode="auto">
          <a:xfrm>
            <a:off x="3180947" y="6345988"/>
            <a:ext cx="3587612" cy="472112"/>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smtClean="0">
                <a:solidFill>
                  <a:schemeClr val="bg1"/>
                </a:solidFill>
                <a:latin typeface="Meiryo UI" panose="020B0604030504040204" pitchFamily="50" charset="-128"/>
                <a:ea typeface="Meiryo UI" panose="020B0604030504040204" pitchFamily="50" charset="-128"/>
              </a:rPr>
              <a:t>雇用創出</a:t>
            </a:r>
            <a:r>
              <a:rPr kumimoji="1" lang="ja-JP" altLang="en-US" sz="1100" b="1" dirty="0" smtClean="0">
                <a:solidFill>
                  <a:schemeClr val="bg1"/>
                </a:solidFill>
                <a:latin typeface="Meiryo UI" panose="020B0604030504040204" pitchFamily="50" charset="-128"/>
                <a:ea typeface="Meiryo UI" panose="020B0604030504040204" pitchFamily="50" charset="-128"/>
              </a:rPr>
              <a:t>（目標数</a:t>
            </a:r>
            <a:r>
              <a:rPr kumimoji="1" lang="en-US" altLang="ja-JP" sz="1100" b="1" dirty="0" smtClean="0">
                <a:solidFill>
                  <a:schemeClr val="bg1"/>
                </a:solidFill>
                <a:latin typeface="Meiryo UI" panose="020B0604030504040204" pitchFamily="50" charset="-128"/>
                <a:ea typeface="Meiryo UI" panose="020B0604030504040204" pitchFamily="50" charset="-128"/>
              </a:rPr>
              <a:t>(3</a:t>
            </a:r>
            <a:r>
              <a:rPr kumimoji="1" lang="ja-JP" altLang="en-US" sz="1100" b="1" dirty="0" smtClean="0">
                <a:solidFill>
                  <a:schemeClr val="bg1"/>
                </a:solidFill>
                <a:latin typeface="Meiryo UI" panose="020B0604030504040204" pitchFamily="50" charset="-128"/>
                <a:ea typeface="Meiryo UI" panose="020B0604030504040204" pitchFamily="50" charset="-128"/>
              </a:rPr>
              <a:t>年度計</a:t>
            </a:r>
            <a:r>
              <a:rPr kumimoji="1" lang="en-US" altLang="ja-JP" sz="1100" b="1" dirty="0" smtClean="0">
                <a:solidFill>
                  <a:schemeClr val="bg1"/>
                </a:solidFill>
                <a:latin typeface="Meiryo UI" panose="020B0604030504040204" pitchFamily="50" charset="-128"/>
                <a:ea typeface="Meiryo UI" panose="020B0604030504040204" pitchFamily="50" charset="-128"/>
              </a:rPr>
              <a:t>)</a:t>
            </a:r>
            <a:r>
              <a:rPr kumimoji="1" lang="ja-JP" altLang="en-US" sz="1100" b="1" dirty="0" smtClean="0">
                <a:solidFill>
                  <a:schemeClr val="bg1"/>
                </a:solidFill>
                <a:latin typeface="Meiryo UI" panose="020B0604030504040204" pitchFamily="50" charset="-128"/>
                <a:ea typeface="Meiryo UI" panose="020B0604030504040204" pitchFamily="50" charset="-128"/>
              </a:rPr>
              <a:t>）</a:t>
            </a:r>
            <a:r>
              <a:rPr kumimoji="1" lang="ja-JP" altLang="en-US" b="1" dirty="0" smtClean="0">
                <a:solidFill>
                  <a:schemeClr val="bg1"/>
                </a:solidFill>
                <a:latin typeface="Meiryo UI" panose="020B0604030504040204" pitchFamily="50" charset="-128"/>
                <a:ea typeface="Meiryo UI" panose="020B0604030504040204" pitchFamily="50" charset="-128"/>
              </a:rPr>
              <a:t>：</a:t>
            </a:r>
            <a:r>
              <a:rPr kumimoji="1" lang="en-US" altLang="ja-JP" b="1" dirty="0" smtClean="0">
                <a:solidFill>
                  <a:schemeClr val="bg1"/>
                </a:solidFill>
                <a:latin typeface="Meiryo UI" panose="020B0604030504040204" pitchFamily="50" charset="-128"/>
                <a:ea typeface="Meiryo UI" panose="020B0604030504040204" pitchFamily="50" charset="-128"/>
              </a:rPr>
              <a:t>120</a:t>
            </a:r>
            <a:r>
              <a:rPr kumimoji="1" lang="ja-JP" altLang="en-US" sz="2200" b="1" dirty="0" smtClean="0">
                <a:solidFill>
                  <a:schemeClr val="bg1"/>
                </a:solidFill>
                <a:latin typeface="Meiryo UI" panose="020B0604030504040204" pitchFamily="50" charset="-128"/>
                <a:ea typeface="Meiryo UI" panose="020B0604030504040204" pitchFamily="50" charset="-128"/>
              </a:rPr>
              <a:t>人</a:t>
            </a:r>
            <a:endParaRPr kumimoji="1" lang="ja-JP" altLang="en-US" sz="2200" b="1" dirty="0">
              <a:solidFill>
                <a:schemeClr val="bg1"/>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3882760" y="4981278"/>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合同就職セミナー、面接会</a:t>
            </a:r>
            <a:endParaRPr kumimoji="1"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ＵＩＪターン説明会、面接会</a:t>
            </a:r>
            <a:endParaRPr kumimoji="1"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smtClean="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6953946" y="477538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製造業に必要なスキル講習会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情報発信のための</a:t>
            </a:r>
            <a:r>
              <a:rPr lang="en-US" altLang="ja-JP" sz="900" dirty="0" smtClean="0">
                <a:latin typeface="HG丸ｺﾞｼｯｸM-PRO" panose="020F0600000000000000" pitchFamily="50" charset="-128"/>
                <a:ea typeface="HG丸ｺﾞｼｯｸM-PRO" panose="020F0600000000000000" pitchFamily="50" charset="-128"/>
              </a:rPr>
              <a:t>ICT</a:t>
            </a:r>
            <a:r>
              <a:rPr lang="ja-JP" altLang="en-US" sz="900" dirty="0" smtClean="0">
                <a:latin typeface="HG丸ｺﾞｼｯｸM-PRO" panose="020F0600000000000000" pitchFamily="50" charset="-128"/>
                <a:ea typeface="HG丸ｺﾞｼｯｸM-PRO" panose="020F0600000000000000" pitchFamily="50" charset="-128"/>
              </a:rPr>
              <a:t>スキル習得講習会　　　　</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接遇・接客スキル習得講習会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○○市観光ガイド養成講習会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シニア向けパソコン講習会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女性のための就職応援講習会</a:t>
            </a:r>
            <a:endParaRPr lang="en-US" altLang="ja-JP" sz="900" dirty="0" smtClean="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288211" y="4413681"/>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smtClean="0">
                <a:solidFill>
                  <a:srgbClr val="000000"/>
                </a:solidFill>
                <a:latin typeface="HG丸ｺﾞｼｯｸM-PRO" panose="020F0600000000000000" pitchFamily="50" charset="-128"/>
                <a:ea typeface="HG丸ｺﾞｼｯｸM-PRO" panose="020F0600000000000000" pitchFamily="50" charset="-128"/>
              </a:rPr>
              <a:t>マッチング！</a:t>
            </a:r>
            <a:endParaRPr kumimoji="1" lang="ja-JP" altLang="en-US" sz="12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57" name="ストライプ矢印 56"/>
          <p:cNvSpPr/>
          <p:nvPr/>
        </p:nvSpPr>
        <p:spPr>
          <a:xfrm rot="5400000">
            <a:off x="4759403" y="4856803"/>
            <a:ext cx="421501"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840988"/>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メイリオ" panose="020B0604030504040204" pitchFamily="50" charset="-128"/>
                <a:ea typeface="メイリオ" panose="020B0604030504040204" pitchFamily="50" charset="-128"/>
              </a:rPr>
              <a:t>具体的な取組内容</a:t>
            </a:r>
            <a:endParaRPr kumimoji="1" lang="ja-JP" altLang="en-US" sz="1400" b="1" dirty="0">
              <a:solidFill>
                <a:schemeClr val="tx1"/>
              </a:solidFill>
              <a:latin typeface="メイリオ" panose="020B0604030504040204" pitchFamily="50" charset="-128"/>
              <a:ea typeface="メイリオ" panose="020B0604030504040204" pitchFamily="50" charset="-128"/>
            </a:endParaRPr>
          </a:p>
        </p:txBody>
      </p:sp>
      <p:sp>
        <p:nvSpPr>
          <p:cNvPr id="4" name="角丸四角形 3"/>
          <p:cNvSpPr/>
          <p:nvPr/>
        </p:nvSpPr>
        <p:spPr>
          <a:xfrm>
            <a:off x="286520" y="432544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14433" y="429550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ICT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活用分野、観光分野</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p:cNvSpPr/>
          <p:nvPr/>
        </p:nvSpPr>
        <p:spPr>
          <a:xfrm>
            <a:off x="7111661" y="432544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28334" y="421430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高齢者、女性、</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ターン求職者　等</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p:cNvSpPr/>
          <p:nvPr/>
        </p:nvSpPr>
        <p:spPr>
          <a:xfrm>
            <a:off x="4803202" y="1548943"/>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5184590"/>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29992" y="5184590"/>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89883" y="-2699"/>
            <a:ext cx="720739" cy="215444"/>
          </a:xfrm>
          <a:prstGeom prst="rect">
            <a:avLst/>
          </a:prstGeom>
          <a:noFill/>
          <a:ln w="0">
            <a:noFill/>
          </a:ln>
        </p:spPr>
        <p:txBody>
          <a:bodyPr wrap="square" rtlCol="0">
            <a:spAutoFit/>
          </a:bodyPr>
          <a:lstStyle/>
          <a:p>
            <a:r>
              <a:rPr kumimoji="1" lang="ja-JP" altLang="en-US" sz="800" b="1" dirty="0" smtClean="0">
                <a:latin typeface="HG丸ｺﾞｼｯｸM-PRO" panose="020F0600000000000000" pitchFamily="50" charset="-128"/>
                <a:ea typeface="HG丸ｺﾞｼｯｸM-PRO" panose="020F0600000000000000" pitchFamily="50" charset="-128"/>
              </a:rPr>
              <a:t>〇〇し</a:t>
            </a:r>
            <a:endParaRPr kumimoji="1" lang="ja-JP" altLang="en-US" sz="800" b="1" dirty="0">
              <a:latin typeface="HG丸ｺﾞｼｯｸM-PRO" panose="020F0600000000000000" pitchFamily="50" charset="-128"/>
              <a:ea typeface="HG丸ｺﾞｼｯｸM-PRO" panose="020F0600000000000000" pitchFamily="50" charset="-128"/>
            </a:endParaRP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rgbClr val="FF0000"/>
                </a:solidFill>
              </a:rPr>
              <a:t>各地域において作成。</a:t>
            </a:r>
            <a:endParaRPr kumimoji="1" lang="en-US" altLang="ja-JP" sz="1200" dirty="0" smtClean="0">
              <a:solidFill>
                <a:srgbClr val="FF0000"/>
              </a:solidFill>
            </a:endParaRPr>
          </a:p>
          <a:p>
            <a:r>
              <a:rPr kumimoji="1" lang="ja-JP" altLang="en-US" sz="1200" dirty="0" smtClean="0">
                <a:solidFill>
                  <a:schemeClr val="tx1"/>
                </a:solidFill>
              </a:rPr>
              <a:t>なお、他地域との統一性をもたせるため、</a:t>
            </a:r>
            <a:r>
              <a:rPr kumimoji="1" lang="ja-JP" altLang="en-US" sz="1200" u="sng" dirty="0" smtClean="0">
                <a:solidFill>
                  <a:srgbClr val="FF0000"/>
                </a:solidFill>
              </a:rPr>
              <a:t>様式・フレーム・文字ポイントは変更しないこと。</a:t>
            </a:r>
            <a:endParaRPr kumimoji="1" lang="en-US" altLang="ja-JP" sz="1200" u="sng" dirty="0" smtClean="0">
              <a:solidFill>
                <a:srgbClr val="FF0000"/>
              </a:solidFill>
            </a:endParaRPr>
          </a:p>
        </p:txBody>
      </p:sp>
      <p:sp>
        <p:nvSpPr>
          <p:cNvPr id="47" name="四角形吹き出し 46"/>
          <p:cNvSpPr/>
          <p:nvPr/>
        </p:nvSpPr>
        <p:spPr>
          <a:xfrm>
            <a:off x="10196512" y="4962881"/>
            <a:ext cx="2506234" cy="1172357"/>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各取組に係る講習会が多く、フレーム内に収まらない場合には、代表的なものを数項目列挙したうえで残りの講習会・伴走型支援は</a:t>
            </a:r>
            <a:r>
              <a:rPr kumimoji="1" lang="en-US" altLang="ja-JP" sz="1200" dirty="0" smtClean="0">
                <a:solidFill>
                  <a:schemeClr val="tx1"/>
                </a:solidFill>
              </a:rPr>
              <a:t>『</a:t>
            </a:r>
            <a:r>
              <a:rPr kumimoji="1" lang="ja-JP" altLang="en-US" sz="1200" dirty="0" smtClean="0">
                <a:solidFill>
                  <a:schemeClr val="tx1"/>
                </a:solidFill>
              </a:rPr>
              <a:t>等</a:t>
            </a:r>
            <a:r>
              <a:rPr kumimoji="1" lang="en-US" altLang="ja-JP" sz="1200" dirty="0" smtClean="0">
                <a:solidFill>
                  <a:schemeClr val="tx1"/>
                </a:solidFill>
              </a:rPr>
              <a:t>』</a:t>
            </a:r>
            <a:r>
              <a:rPr kumimoji="1" lang="ja-JP" altLang="en-US" sz="1200" dirty="0" smtClean="0">
                <a:solidFill>
                  <a:schemeClr val="tx1"/>
                </a:solidFill>
              </a:rPr>
              <a:t>で括ること</a:t>
            </a:r>
            <a:endParaRPr kumimoji="1" lang="ja-JP" altLang="en-US" sz="1200" dirty="0">
              <a:solidFill>
                <a:schemeClr val="tx1"/>
              </a:solidFill>
            </a:endParaRPr>
          </a:p>
        </p:txBody>
      </p:sp>
      <p:sp>
        <p:nvSpPr>
          <p:cNvPr id="49" name="四角形吹き出し 48"/>
          <p:cNvSpPr/>
          <p:nvPr/>
        </p:nvSpPr>
        <p:spPr>
          <a:xfrm>
            <a:off x="10196512" y="3444189"/>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smtClean="0">
                <a:solidFill>
                  <a:schemeClr val="tx1"/>
                </a:solidFill>
              </a:rPr>
              <a:t>『</a:t>
            </a:r>
            <a:r>
              <a:rPr kumimoji="1" lang="ja-JP" altLang="en-US" sz="1200" dirty="0" smtClean="0">
                <a:solidFill>
                  <a:schemeClr val="tx1"/>
                </a:solidFill>
              </a:rPr>
              <a:t>等</a:t>
            </a:r>
            <a:r>
              <a:rPr kumimoji="1" lang="en-US" altLang="ja-JP" sz="1200" dirty="0" smtClean="0">
                <a:solidFill>
                  <a:schemeClr val="tx1"/>
                </a:solidFill>
              </a:rPr>
              <a:t>』</a:t>
            </a:r>
            <a:r>
              <a:rPr kumimoji="1" lang="ja-JP" altLang="en-US" sz="1200" dirty="0" smtClean="0">
                <a:solidFill>
                  <a:schemeClr val="tx1"/>
                </a:solidFill>
              </a:rPr>
              <a:t>で括ること</a:t>
            </a:r>
            <a:endParaRPr kumimoji="1" lang="ja-JP" altLang="en-US" sz="1200" dirty="0">
              <a:solidFill>
                <a:schemeClr val="tx1"/>
              </a:solidFill>
            </a:endParaRP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rgbClr val="FF0000"/>
                </a:solidFill>
              </a:rPr>
              <a:t>厚労省にて</a:t>
            </a:r>
            <a:endParaRPr kumimoji="1" lang="en-US" altLang="ja-JP" sz="1200" dirty="0" smtClean="0">
              <a:solidFill>
                <a:srgbClr val="FF0000"/>
              </a:solidFill>
            </a:endParaRPr>
          </a:p>
          <a:p>
            <a:r>
              <a:rPr kumimoji="1" lang="ja-JP" altLang="en-US" sz="1200" dirty="0" smtClean="0">
                <a:solidFill>
                  <a:srgbClr val="FF0000"/>
                </a:solidFill>
              </a:rPr>
              <a:t>地図を挿入</a:t>
            </a:r>
            <a:endParaRPr kumimoji="1" lang="ja-JP" altLang="en-US" sz="1200" dirty="0">
              <a:solidFill>
                <a:srgbClr val="FF0000"/>
              </a:solidFill>
            </a:endParaRP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地域の現状・課題は箇条書きで記載すること。</a:t>
            </a:r>
            <a:endParaRPr kumimoji="1" lang="en-US" altLang="ja-JP" sz="1200" dirty="0" smtClean="0">
              <a:solidFill>
                <a:schemeClr val="tx1"/>
              </a:solidFill>
            </a:endParaRPr>
          </a:p>
          <a:p>
            <a:r>
              <a:rPr kumimoji="1" lang="ja-JP" altLang="en-US" sz="1200" dirty="0" smtClean="0">
                <a:solidFill>
                  <a:schemeClr val="tx1"/>
                </a:solidFill>
              </a:rPr>
              <a:t>なお、事業の全体像を含め、構想書からの引用を原則とし、</a:t>
            </a:r>
            <a:r>
              <a:rPr kumimoji="1" lang="ja-JP" altLang="en-US" sz="1200" u="sng" dirty="0" smtClean="0">
                <a:solidFill>
                  <a:srgbClr val="FF0000"/>
                </a:solidFill>
              </a:rPr>
              <a:t>構想書上にない表現を新たに用いないこと。</a:t>
            </a:r>
            <a:endParaRPr kumimoji="1" lang="en-US" altLang="ja-JP" sz="1200" u="sng" dirty="0" smtClean="0">
              <a:solidFill>
                <a:srgbClr val="FF0000"/>
              </a:solidFill>
            </a:endParaRPr>
          </a:p>
        </p:txBody>
      </p:sp>
      <p:sp>
        <p:nvSpPr>
          <p:cNvPr id="40" name="四角形吹き出し 39"/>
          <p:cNvSpPr/>
          <p:nvPr/>
        </p:nvSpPr>
        <p:spPr>
          <a:xfrm>
            <a:off x="-2310216" y="5427594"/>
            <a:ext cx="1824340" cy="1154450"/>
          </a:xfrm>
          <a:prstGeom prst="wedgeRectCallout">
            <a:avLst>
              <a:gd name="adj1" fmla="val 71340"/>
              <a:gd name="adj2" fmla="val 203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smtClean="0">
                <a:solidFill>
                  <a:schemeClr val="tx1"/>
                </a:solidFill>
              </a:rPr>
              <a:t>伴走型支援を</a:t>
            </a:r>
            <a:r>
              <a:rPr kumimoji="1" lang="ja-JP" altLang="en-US" sz="1200" dirty="0" smtClean="0">
                <a:solidFill>
                  <a:schemeClr val="tx1"/>
                </a:solidFill>
              </a:rPr>
              <a:t>実施しない地域については、</a:t>
            </a:r>
            <a:r>
              <a:rPr kumimoji="1" lang="en-US" altLang="ja-JP" sz="1200" dirty="0" smtClean="0">
                <a:solidFill>
                  <a:schemeClr val="tx1"/>
                </a:solidFill>
              </a:rPr>
              <a:t>《</a:t>
            </a:r>
            <a:r>
              <a:rPr kumimoji="1" lang="ja-JP" altLang="en-US" sz="1200" dirty="0" smtClean="0">
                <a:solidFill>
                  <a:schemeClr val="tx1"/>
                </a:solidFill>
              </a:rPr>
              <a:t>伴走型支援</a:t>
            </a:r>
            <a:r>
              <a:rPr kumimoji="1" lang="en-US" altLang="ja-JP" sz="1200" dirty="0" smtClean="0">
                <a:solidFill>
                  <a:schemeClr val="tx1"/>
                </a:solidFill>
              </a:rPr>
              <a:t>》</a:t>
            </a:r>
            <a:r>
              <a:rPr kumimoji="1" lang="ja-JP" altLang="en-US" sz="1200" dirty="0" smtClean="0">
                <a:solidFill>
                  <a:schemeClr val="tx1"/>
                </a:solidFill>
              </a:rPr>
              <a:t>の項目ごと削除すること。</a:t>
            </a:r>
            <a:endParaRPr kumimoji="1" lang="en-US" altLang="ja-JP" sz="1200" dirty="0" smtClean="0">
              <a:solidFill>
                <a:schemeClr val="tx1"/>
              </a:solidFill>
            </a:endParaRPr>
          </a:p>
        </p:txBody>
      </p:sp>
      <p:sp>
        <p:nvSpPr>
          <p:cNvPr id="41" name="正方形/長方形 40"/>
          <p:cNvSpPr/>
          <p:nvPr/>
        </p:nvSpPr>
        <p:spPr>
          <a:xfrm>
            <a:off x="6500104" y="47962"/>
            <a:ext cx="742950" cy="314924"/>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dirty="0" smtClean="0"/>
              <a:t>別紙</a:t>
            </a:r>
            <a:r>
              <a:rPr kumimoji="1" lang="en-US" altLang="ja-JP" sz="1400" dirty="0" smtClean="0"/>
              <a:t>10</a:t>
            </a:r>
            <a:endParaRPr kumimoji="1" lang="ja-JP" altLang="en-US" sz="1400" dirty="0">
              <a:latin typeface="+mn-ea"/>
              <a:ea typeface="+mn-ea"/>
            </a:endParaRPr>
          </a:p>
        </p:txBody>
      </p:sp>
    </p:spTree>
    <p:extLst>
      <p:ext uri="{BB962C8B-B14F-4D97-AF65-F5344CB8AC3E}">
        <p14:creationId xmlns:p14="http://schemas.microsoft.com/office/powerpoint/2010/main" val="3536456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808</Words>
  <Application>Microsoft Office PowerPoint</Application>
  <PresentationFormat>A4 210 x 297 mm</PresentationFormat>
  <Paragraphs>72</Paragraphs>
  <Slides>1</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HG丸ｺﾞｼｯｸM-PRO</vt:lpstr>
      <vt:lpstr>HG創英角ﾎﾟｯﾌﾟ体</vt:lpstr>
      <vt:lpstr>Meiryo UI</vt:lpstr>
      <vt:lpstr>ＭＳ Ｐゴシック</vt:lpstr>
      <vt:lpstr>メイリオ</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2021-03-26T10:34:30Z</dcterms:created>
  <dcterms:modified xsi:type="dcterms:W3CDTF">2022-02-21T08:53:51Z</dcterms:modified>
</cp:coreProperties>
</file>