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6858000" cy="102235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鈴木 啓太(suzuki-keita)" initials="鈴木" lastIdx="1" clrIdx="0">
    <p:extLst>
      <p:ext uri="{19B8F6BF-5375-455C-9EA6-DF929625EA0E}">
        <p15:presenceInfo xmlns:p15="http://schemas.microsoft.com/office/powerpoint/2012/main" userId="S-1-5-21-4175116151-3849908774-3845857867-3879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43"/>
  </p:normalViewPr>
  <p:slideViewPr>
    <p:cSldViewPr>
      <p:cViewPr varScale="1">
        <p:scale>
          <a:sx n="71" d="100"/>
          <a:sy n="71" d="100"/>
        </p:scale>
        <p:origin x="738" y="72"/>
      </p:cViewPr>
      <p:guideLst>
        <p:guide orient="horz" pos="32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0C064-4ECB-4500-8C83-19F5C758FC81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8063" y="1243013"/>
            <a:ext cx="22510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FB75B-CC93-4BB6-9EFA-0BAD73B81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90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FB75B-CC93-4BB6-9EFA-0BAD73B8161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332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FB75B-CC93-4BB6-9EFA-0BAD73B8161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3212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175915"/>
            <a:ext cx="5829300" cy="219142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793317"/>
            <a:ext cx="4800600" cy="26126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409418"/>
            <a:ext cx="1543050" cy="872310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409418"/>
            <a:ext cx="4514850" cy="872310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569547"/>
            <a:ext cx="5829300" cy="2030501"/>
          </a:xfrm>
        </p:spPr>
        <p:txBody>
          <a:bodyPr anchor="t"/>
          <a:lstStyle>
            <a:lvl1pPr algn="l">
              <a:defRPr sz="285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333159"/>
            <a:ext cx="5829300" cy="2236390"/>
          </a:xfrm>
        </p:spPr>
        <p:txBody>
          <a:bodyPr anchor="b"/>
          <a:lstStyle>
            <a:lvl1pPr marL="0" indent="0">
              <a:buNone/>
              <a:defRPr sz="1429">
                <a:solidFill>
                  <a:schemeClr val="tx1">
                    <a:tint val="75000"/>
                  </a:schemeClr>
                </a:solidFill>
              </a:defRPr>
            </a:lvl1pPr>
            <a:lvl2pPr marL="326666" indent="0">
              <a:buNone/>
              <a:defRPr sz="1286">
                <a:solidFill>
                  <a:schemeClr val="tx1">
                    <a:tint val="75000"/>
                  </a:schemeClr>
                </a:solidFill>
              </a:defRPr>
            </a:lvl2pPr>
            <a:lvl3pPr marL="653332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3pPr>
            <a:lvl4pPr marL="979999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30666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3333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959997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28666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61333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85486"/>
            <a:ext cx="3028950" cy="6747037"/>
          </a:xfrm>
        </p:spPr>
        <p:txBody>
          <a:bodyPr/>
          <a:lstStyle>
            <a:lvl1pPr>
              <a:defRPr sz="2000"/>
            </a:lvl1pPr>
            <a:lvl2pPr>
              <a:defRPr sz="1715"/>
            </a:lvl2pPr>
            <a:lvl3pPr>
              <a:defRPr sz="1429"/>
            </a:lvl3pPr>
            <a:lvl4pPr>
              <a:defRPr sz="1286"/>
            </a:lvl4pPr>
            <a:lvl5pPr>
              <a:defRPr sz="1286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85486"/>
            <a:ext cx="3028950" cy="6747037"/>
          </a:xfrm>
        </p:spPr>
        <p:txBody>
          <a:bodyPr/>
          <a:lstStyle>
            <a:lvl1pPr>
              <a:defRPr sz="2000"/>
            </a:lvl1pPr>
            <a:lvl2pPr>
              <a:defRPr sz="1715"/>
            </a:lvl2pPr>
            <a:lvl3pPr>
              <a:defRPr sz="1429"/>
            </a:lvl3pPr>
            <a:lvl4pPr>
              <a:defRPr sz="1286"/>
            </a:lvl4pPr>
            <a:lvl5pPr>
              <a:defRPr sz="1286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288455"/>
            <a:ext cx="3030141" cy="953720"/>
          </a:xfrm>
        </p:spPr>
        <p:txBody>
          <a:bodyPr anchor="b"/>
          <a:lstStyle>
            <a:lvl1pPr marL="0" indent="0">
              <a:buNone/>
              <a:defRPr sz="1715" b="1"/>
            </a:lvl1pPr>
            <a:lvl2pPr marL="326666" indent="0">
              <a:buNone/>
              <a:defRPr sz="1429" b="1"/>
            </a:lvl2pPr>
            <a:lvl3pPr marL="653332" indent="0">
              <a:buNone/>
              <a:defRPr sz="1286" b="1"/>
            </a:lvl3pPr>
            <a:lvl4pPr marL="979999" indent="0">
              <a:buNone/>
              <a:defRPr sz="1144" b="1"/>
            </a:lvl4pPr>
            <a:lvl5pPr marL="1306665" indent="0">
              <a:buNone/>
              <a:defRPr sz="1144" b="1"/>
            </a:lvl5pPr>
            <a:lvl6pPr marL="1633330" indent="0">
              <a:buNone/>
              <a:defRPr sz="1144" b="1"/>
            </a:lvl6pPr>
            <a:lvl7pPr marL="1959997" indent="0">
              <a:buNone/>
              <a:defRPr sz="1144" b="1"/>
            </a:lvl7pPr>
            <a:lvl8pPr marL="2286663" indent="0">
              <a:buNone/>
              <a:defRPr sz="1144" b="1"/>
            </a:lvl8pPr>
            <a:lvl9pPr marL="2613330" indent="0">
              <a:buNone/>
              <a:defRPr sz="114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2" y="3242175"/>
            <a:ext cx="3030141" cy="5890346"/>
          </a:xfrm>
        </p:spPr>
        <p:txBody>
          <a:bodyPr/>
          <a:lstStyle>
            <a:lvl1pPr>
              <a:defRPr sz="1715"/>
            </a:lvl1pPr>
            <a:lvl2pPr>
              <a:defRPr sz="1429"/>
            </a:lvl2pPr>
            <a:lvl3pPr>
              <a:defRPr sz="1286"/>
            </a:lvl3pPr>
            <a:lvl4pPr>
              <a:defRPr sz="1144"/>
            </a:lvl4pPr>
            <a:lvl5pPr>
              <a:defRPr sz="1144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88455"/>
            <a:ext cx="3031332" cy="953720"/>
          </a:xfrm>
        </p:spPr>
        <p:txBody>
          <a:bodyPr anchor="b"/>
          <a:lstStyle>
            <a:lvl1pPr marL="0" indent="0">
              <a:buNone/>
              <a:defRPr sz="1715" b="1"/>
            </a:lvl1pPr>
            <a:lvl2pPr marL="326666" indent="0">
              <a:buNone/>
              <a:defRPr sz="1429" b="1"/>
            </a:lvl2pPr>
            <a:lvl3pPr marL="653332" indent="0">
              <a:buNone/>
              <a:defRPr sz="1286" b="1"/>
            </a:lvl3pPr>
            <a:lvl4pPr marL="979999" indent="0">
              <a:buNone/>
              <a:defRPr sz="1144" b="1"/>
            </a:lvl4pPr>
            <a:lvl5pPr marL="1306665" indent="0">
              <a:buNone/>
              <a:defRPr sz="1144" b="1"/>
            </a:lvl5pPr>
            <a:lvl6pPr marL="1633330" indent="0">
              <a:buNone/>
              <a:defRPr sz="1144" b="1"/>
            </a:lvl6pPr>
            <a:lvl7pPr marL="1959997" indent="0">
              <a:buNone/>
              <a:defRPr sz="1144" b="1"/>
            </a:lvl7pPr>
            <a:lvl8pPr marL="2286663" indent="0">
              <a:buNone/>
              <a:defRPr sz="1144" b="1"/>
            </a:lvl8pPr>
            <a:lvl9pPr marL="2613330" indent="0">
              <a:buNone/>
              <a:defRPr sz="114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242175"/>
            <a:ext cx="3031332" cy="5890346"/>
          </a:xfrm>
        </p:spPr>
        <p:txBody>
          <a:bodyPr/>
          <a:lstStyle>
            <a:lvl1pPr>
              <a:defRPr sz="1715"/>
            </a:lvl1pPr>
            <a:lvl2pPr>
              <a:defRPr sz="1429"/>
            </a:lvl2pPr>
            <a:lvl3pPr>
              <a:defRPr sz="1286"/>
            </a:lvl3pPr>
            <a:lvl4pPr>
              <a:defRPr sz="1144"/>
            </a:lvl4pPr>
            <a:lvl5pPr>
              <a:defRPr sz="1144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407047"/>
            <a:ext cx="2256235" cy="1732316"/>
          </a:xfrm>
        </p:spPr>
        <p:txBody>
          <a:bodyPr anchor="b"/>
          <a:lstStyle>
            <a:lvl1pPr algn="l">
              <a:defRPr sz="142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407051"/>
            <a:ext cx="3833812" cy="8725474"/>
          </a:xfrm>
        </p:spPr>
        <p:txBody>
          <a:bodyPr/>
          <a:lstStyle>
            <a:lvl1pPr>
              <a:defRPr sz="2286"/>
            </a:lvl1pPr>
            <a:lvl2pPr>
              <a:defRPr sz="2000"/>
            </a:lvl2pPr>
            <a:lvl3pPr>
              <a:defRPr sz="1715"/>
            </a:lvl3pPr>
            <a:lvl4pPr>
              <a:defRPr sz="1429"/>
            </a:lvl4pPr>
            <a:lvl5pPr>
              <a:defRPr sz="1429"/>
            </a:lvl5pPr>
            <a:lvl6pPr>
              <a:defRPr sz="1429"/>
            </a:lvl6pPr>
            <a:lvl7pPr>
              <a:defRPr sz="1429"/>
            </a:lvl7pPr>
            <a:lvl8pPr>
              <a:defRPr sz="1429"/>
            </a:lvl8pPr>
            <a:lvl9pPr>
              <a:defRPr sz="142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139364"/>
            <a:ext cx="2256235" cy="6993159"/>
          </a:xfrm>
        </p:spPr>
        <p:txBody>
          <a:bodyPr/>
          <a:lstStyle>
            <a:lvl1pPr marL="0" indent="0">
              <a:buNone/>
              <a:defRPr sz="1000"/>
            </a:lvl1pPr>
            <a:lvl2pPr marL="326666" indent="0">
              <a:buNone/>
              <a:defRPr sz="858"/>
            </a:lvl2pPr>
            <a:lvl3pPr marL="653332" indent="0">
              <a:buNone/>
              <a:defRPr sz="714"/>
            </a:lvl3pPr>
            <a:lvl4pPr marL="979999" indent="0">
              <a:buNone/>
              <a:defRPr sz="643"/>
            </a:lvl4pPr>
            <a:lvl5pPr marL="1306665" indent="0">
              <a:buNone/>
              <a:defRPr sz="643"/>
            </a:lvl5pPr>
            <a:lvl6pPr marL="1633330" indent="0">
              <a:buNone/>
              <a:defRPr sz="643"/>
            </a:lvl6pPr>
            <a:lvl7pPr marL="1959997" indent="0">
              <a:buNone/>
              <a:defRPr sz="643"/>
            </a:lvl7pPr>
            <a:lvl8pPr marL="2286663" indent="0">
              <a:buNone/>
              <a:defRPr sz="643"/>
            </a:lvl8pPr>
            <a:lvl9pPr marL="2613330" indent="0">
              <a:buNone/>
              <a:defRPr sz="64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7156450"/>
            <a:ext cx="4114800" cy="844860"/>
          </a:xfrm>
        </p:spPr>
        <p:txBody>
          <a:bodyPr anchor="b"/>
          <a:lstStyle>
            <a:lvl1pPr algn="l">
              <a:defRPr sz="142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913488"/>
            <a:ext cx="4114800" cy="6134100"/>
          </a:xfrm>
        </p:spPr>
        <p:txBody>
          <a:bodyPr/>
          <a:lstStyle>
            <a:lvl1pPr marL="0" indent="0">
              <a:buNone/>
              <a:defRPr sz="2286"/>
            </a:lvl1pPr>
            <a:lvl2pPr marL="326666" indent="0">
              <a:buNone/>
              <a:defRPr sz="2000"/>
            </a:lvl2pPr>
            <a:lvl3pPr marL="653332" indent="0">
              <a:buNone/>
              <a:defRPr sz="1715"/>
            </a:lvl3pPr>
            <a:lvl4pPr marL="979999" indent="0">
              <a:buNone/>
              <a:defRPr sz="1429"/>
            </a:lvl4pPr>
            <a:lvl5pPr marL="1306665" indent="0">
              <a:buNone/>
              <a:defRPr sz="1429"/>
            </a:lvl5pPr>
            <a:lvl6pPr marL="1633330" indent="0">
              <a:buNone/>
              <a:defRPr sz="1429"/>
            </a:lvl6pPr>
            <a:lvl7pPr marL="1959997" indent="0">
              <a:buNone/>
              <a:defRPr sz="1429"/>
            </a:lvl7pPr>
            <a:lvl8pPr marL="2286663" indent="0">
              <a:buNone/>
              <a:defRPr sz="1429"/>
            </a:lvl8pPr>
            <a:lvl9pPr marL="2613330" indent="0">
              <a:buNone/>
              <a:defRPr sz="142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8001310"/>
            <a:ext cx="4114800" cy="1199840"/>
          </a:xfrm>
        </p:spPr>
        <p:txBody>
          <a:bodyPr/>
          <a:lstStyle>
            <a:lvl1pPr marL="0" indent="0">
              <a:buNone/>
              <a:defRPr sz="1000"/>
            </a:lvl1pPr>
            <a:lvl2pPr marL="326666" indent="0">
              <a:buNone/>
              <a:defRPr sz="858"/>
            </a:lvl2pPr>
            <a:lvl3pPr marL="653332" indent="0">
              <a:buNone/>
              <a:defRPr sz="714"/>
            </a:lvl3pPr>
            <a:lvl4pPr marL="979999" indent="0">
              <a:buNone/>
              <a:defRPr sz="643"/>
            </a:lvl4pPr>
            <a:lvl5pPr marL="1306665" indent="0">
              <a:buNone/>
              <a:defRPr sz="643"/>
            </a:lvl5pPr>
            <a:lvl6pPr marL="1633330" indent="0">
              <a:buNone/>
              <a:defRPr sz="643"/>
            </a:lvl6pPr>
            <a:lvl7pPr marL="1959997" indent="0">
              <a:buNone/>
              <a:defRPr sz="643"/>
            </a:lvl7pPr>
            <a:lvl8pPr marL="2286663" indent="0">
              <a:buNone/>
              <a:defRPr sz="643"/>
            </a:lvl8pPr>
            <a:lvl9pPr marL="2613330" indent="0">
              <a:buNone/>
              <a:defRPr sz="64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409414"/>
            <a:ext cx="6172200" cy="17039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85486"/>
            <a:ext cx="6172200" cy="6747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475674"/>
            <a:ext cx="1600200" cy="5443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475674"/>
            <a:ext cx="2171700" cy="5443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475674"/>
            <a:ext cx="1600200" cy="5443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53332" rtl="0" eaLnBrk="1" latinLnBrk="0" hangingPunct="1">
        <a:spcBef>
          <a:spcPct val="0"/>
        </a:spcBef>
        <a:buNone/>
        <a:defRPr kumimoji="1" sz="31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5000" indent="-245000" algn="l" defTabSz="653332" rtl="0" eaLnBrk="1" latinLnBrk="0" hangingPunct="1">
        <a:spcBef>
          <a:spcPct val="20000"/>
        </a:spcBef>
        <a:buFont typeface="Arial" pitchFamily="34" charset="0"/>
        <a:buChar char="•"/>
        <a:defRPr kumimoji="1" sz="2286" kern="1200">
          <a:solidFill>
            <a:schemeClr val="tx1"/>
          </a:solidFill>
          <a:latin typeface="+mn-lt"/>
          <a:ea typeface="+mn-ea"/>
          <a:cs typeface="+mn-cs"/>
        </a:defRPr>
      </a:lvl1pPr>
      <a:lvl2pPr marL="530833" indent="-204166" algn="l" defTabSz="65333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66" indent="-163334" algn="l" defTabSz="653332" rtl="0" eaLnBrk="1" latinLnBrk="0" hangingPunct="1">
        <a:spcBef>
          <a:spcPct val="20000"/>
        </a:spcBef>
        <a:buFont typeface="Arial" pitchFamily="34" charset="0"/>
        <a:buChar char="•"/>
        <a:defRPr kumimoji="1" sz="1715" kern="1200">
          <a:solidFill>
            <a:schemeClr val="tx1"/>
          </a:solidFill>
          <a:latin typeface="+mn-lt"/>
          <a:ea typeface="+mn-ea"/>
          <a:cs typeface="+mn-cs"/>
        </a:defRPr>
      </a:lvl3pPr>
      <a:lvl4pPr marL="1143331" indent="-163334" algn="l" defTabSz="653332" rtl="0" eaLnBrk="1" latinLnBrk="0" hangingPunct="1">
        <a:spcBef>
          <a:spcPct val="20000"/>
        </a:spcBef>
        <a:buFont typeface="Arial" pitchFamily="34" charset="0"/>
        <a:buChar char="–"/>
        <a:defRPr kumimoji="1" sz="1429" kern="1200">
          <a:solidFill>
            <a:schemeClr val="tx1"/>
          </a:solidFill>
          <a:latin typeface="+mn-lt"/>
          <a:ea typeface="+mn-ea"/>
          <a:cs typeface="+mn-cs"/>
        </a:defRPr>
      </a:lvl4pPr>
      <a:lvl5pPr marL="1469997" indent="-163334" algn="l" defTabSz="653332" rtl="0" eaLnBrk="1" latinLnBrk="0" hangingPunct="1">
        <a:spcBef>
          <a:spcPct val="20000"/>
        </a:spcBef>
        <a:buFont typeface="Arial" pitchFamily="34" charset="0"/>
        <a:buChar char="»"/>
        <a:defRPr kumimoji="1" sz="1429" kern="1200">
          <a:solidFill>
            <a:schemeClr val="tx1"/>
          </a:solidFill>
          <a:latin typeface="+mn-lt"/>
          <a:ea typeface="+mn-ea"/>
          <a:cs typeface="+mn-cs"/>
        </a:defRPr>
      </a:lvl5pPr>
      <a:lvl6pPr marL="1796664" indent="-163334" algn="l" defTabSz="653332" rtl="0" eaLnBrk="1" latinLnBrk="0" hangingPunct="1">
        <a:spcBef>
          <a:spcPct val="20000"/>
        </a:spcBef>
        <a:buFont typeface="Arial" pitchFamily="34" charset="0"/>
        <a:buChar char="•"/>
        <a:defRPr kumimoji="1"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3330" indent="-163334" algn="l" defTabSz="653332" rtl="0" eaLnBrk="1" latinLnBrk="0" hangingPunct="1">
        <a:spcBef>
          <a:spcPct val="20000"/>
        </a:spcBef>
        <a:buFont typeface="Arial" pitchFamily="34" charset="0"/>
        <a:buChar char="•"/>
        <a:defRPr kumimoji="1"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997" indent="-163334" algn="l" defTabSz="653332" rtl="0" eaLnBrk="1" latinLnBrk="0" hangingPunct="1">
        <a:spcBef>
          <a:spcPct val="20000"/>
        </a:spcBef>
        <a:buFont typeface="Arial" pitchFamily="34" charset="0"/>
        <a:buChar char="•"/>
        <a:defRPr kumimoji="1"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6662" indent="-163334" algn="l" defTabSz="653332" rtl="0" eaLnBrk="1" latinLnBrk="0" hangingPunct="1">
        <a:spcBef>
          <a:spcPct val="20000"/>
        </a:spcBef>
        <a:buFont typeface="Arial" pitchFamily="34" charset="0"/>
        <a:buChar char="•"/>
        <a:defRPr kumimoji="1"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53332" rtl="0" eaLnBrk="1" latinLnBrk="0" hangingPunct="1">
        <a:defRPr kumimoji="1"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666" algn="l" defTabSz="653332" rtl="0" eaLnBrk="1" latinLnBrk="0" hangingPunct="1">
        <a:defRPr kumimoji="1"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332" algn="l" defTabSz="653332" rtl="0" eaLnBrk="1" latinLnBrk="0" hangingPunct="1">
        <a:defRPr kumimoji="1"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999" algn="l" defTabSz="653332" rtl="0" eaLnBrk="1" latinLnBrk="0" hangingPunct="1">
        <a:defRPr kumimoji="1"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665" algn="l" defTabSz="653332" rtl="0" eaLnBrk="1" latinLnBrk="0" hangingPunct="1">
        <a:defRPr kumimoji="1"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3330" algn="l" defTabSz="653332" rtl="0" eaLnBrk="1" latinLnBrk="0" hangingPunct="1">
        <a:defRPr kumimoji="1"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997" algn="l" defTabSz="653332" rtl="0" eaLnBrk="1" latinLnBrk="0" hangingPunct="1">
        <a:defRPr kumimoji="1"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663" algn="l" defTabSz="653332" rtl="0" eaLnBrk="1" latinLnBrk="0" hangingPunct="1">
        <a:defRPr kumimoji="1"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3330" algn="l" defTabSz="653332" rtl="0" eaLnBrk="1" latinLnBrk="0" hangingPunct="1">
        <a:defRPr kumimoji="1"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正方形/長方形 90"/>
          <p:cNvSpPr/>
          <p:nvPr/>
        </p:nvSpPr>
        <p:spPr>
          <a:xfrm>
            <a:off x="2204866" y="9144199"/>
            <a:ext cx="20102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B w="152400" h="50800" prst="softRound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6067" tIns="65168" rIns="26067" bIns="36028" rtlCol="0" anchor="ctr"/>
          <a:lstStyle/>
          <a:p>
            <a:pPr algn="ctr"/>
            <a:r>
              <a:rPr lang="ja-JP" altLang="en-US" sz="16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教育訓練給付制度</a:t>
            </a:r>
            <a:endParaRPr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2" name="角丸四角形 91"/>
          <p:cNvSpPr/>
          <p:nvPr/>
        </p:nvSpPr>
        <p:spPr>
          <a:xfrm>
            <a:off x="4221090" y="9144198"/>
            <a:ext cx="856863" cy="360040"/>
          </a:xfrm>
          <a:prstGeom prst="roundRect">
            <a:avLst>
              <a:gd name="adj" fmla="val 3872"/>
            </a:avLst>
          </a:pr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738" tIns="56738" rIns="56738" bIns="36028" rtlCol="0" anchor="ctr"/>
          <a:lstStyle/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検 索</a:t>
            </a:r>
          </a:p>
        </p:txBody>
      </p:sp>
      <p:sp>
        <p:nvSpPr>
          <p:cNvPr id="93" name="右矢印 92"/>
          <p:cNvSpPr/>
          <p:nvPr/>
        </p:nvSpPr>
        <p:spPr>
          <a:xfrm rot="12583676" flipV="1">
            <a:off x="4912292" y="9244757"/>
            <a:ext cx="485978" cy="302937"/>
          </a:xfrm>
          <a:prstGeom prst="rightArrow">
            <a:avLst>
              <a:gd name="adj1" fmla="val 26549"/>
              <a:gd name="adj2" fmla="val 97290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  <a:effectLst>
            <a:outerShdw blurRad="63500" dist="508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29" tIns="36014" rIns="72029" bIns="36014" anchor="ctr"/>
          <a:lstStyle/>
          <a:p>
            <a:pPr algn="ctr">
              <a:defRPr/>
            </a:pPr>
            <a:endParaRPr lang="ja-JP" altLang="en-US" sz="692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4" name="AutoShape 6"/>
          <p:cNvSpPr>
            <a:spLocks noChangeArrowheads="1"/>
          </p:cNvSpPr>
          <p:nvPr/>
        </p:nvSpPr>
        <p:spPr bwMode="auto">
          <a:xfrm>
            <a:off x="476672" y="8280102"/>
            <a:ext cx="6049171" cy="987794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b="1" dirty="0">
                <a:effectLst>
                  <a:glow rad="1270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気になったら、まずは、最寄りのハローワークにお問い合わせを！</a:t>
            </a: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1836548" y="9730861"/>
            <a:ext cx="4160696" cy="378514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</p:spPr>
        <p:txBody>
          <a:bodyPr wrap="square" lIns="72210" tIns="36105" rIns="72210" bIns="36105" rtlCol="0">
            <a:spAutoFit/>
          </a:bodyPr>
          <a:lstStyle/>
          <a:p>
            <a:r>
              <a:rPr lang="ja-JP" altLang="en-US" sz="140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  </a:t>
            </a: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厚生労働省・都道府県労働局・ハローワーク</a:t>
            </a:r>
          </a:p>
        </p:txBody>
      </p:sp>
      <p:pic>
        <p:nvPicPr>
          <p:cNvPr id="97" name="図 96" descr="マーク最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80912" y="9648254"/>
            <a:ext cx="364683" cy="364683"/>
          </a:xfrm>
          <a:prstGeom prst="rect">
            <a:avLst/>
          </a:prstGeom>
        </p:spPr>
      </p:pic>
      <p:sp>
        <p:nvSpPr>
          <p:cNvPr id="99" name="テキスト ボックス 98"/>
          <p:cNvSpPr txBox="1"/>
          <p:nvPr/>
        </p:nvSpPr>
        <p:spPr>
          <a:xfrm>
            <a:off x="332656" y="3348613"/>
            <a:ext cx="6850643" cy="592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あなたの負担が</a:t>
            </a:r>
            <a:r>
              <a:rPr lang="ja-JP" altLang="en-US" sz="3200" b="1" u="sng" dirty="0">
                <a:solidFill>
                  <a:srgbClr val="FF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最大</a:t>
            </a:r>
            <a:r>
              <a:rPr lang="en-US" altLang="ja-JP" sz="3200" b="1" u="sng" dirty="0">
                <a:solidFill>
                  <a:srgbClr val="FF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224</a:t>
            </a:r>
            <a:r>
              <a:rPr lang="ja-JP" altLang="en-US" sz="3200" b="1" u="sng" dirty="0">
                <a:solidFill>
                  <a:srgbClr val="FF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万円軽減</a:t>
            </a:r>
            <a:r>
              <a:rPr lang="ja-JP" altLang="en-US" sz="2400" dirty="0"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されます。</a:t>
            </a:r>
            <a:endParaRPr lang="en-US" altLang="ja-JP" sz="2400" dirty="0">
              <a:effectLst>
                <a:glow rad="101600">
                  <a:schemeClr val="bg1">
                    <a:alpha val="40000"/>
                  </a:schemeClr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33676" y="4517102"/>
            <a:ext cx="6401153" cy="215443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1200"/>
              </a:spcBef>
              <a:spcAft>
                <a:spcPts val="1200"/>
              </a:spcAft>
            </a:pPr>
            <a:r>
              <a:rPr lang="ja-JP" altLang="en-US" sz="2400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☞ </a:t>
            </a:r>
            <a:r>
              <a:rPr lang="ja-JP" altLang="en-US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講座受講料の</a:t>
            </a:r>
            <a:r>
              <a:rPr lang="en-US" altLang="ja-JP" sz="240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40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％～最大</a:t>
            </a:r>
            <a:r>
              <a:rPr lang="en-US" altLang="ja-JP" sz="240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70</a:t>
            </a:r>
            <a:r>
              <a:rPr lang="ja-JP" altLang="en-US" sz="240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en-US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を国が補助！</a:t>
            </a:r>
            <a:endParaRPr lang="en-US" altLang="ja-JP" sz="2400" spc="-3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>
              <a:spcBef>
                <a:spcPts val="1200"/>
              </a:spcBef>
              <a:spcAft>
                <a:spcPts val="600"/>
              </a:spcAft>
            </a:pPr>
            <a:r>
              <a:rPr lang="ja-JP" altLang="en-US" sz="2400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☞ </a:t>
            </a:r>
            <a:r>
              <a:rPr lang="ja-JP" altLang="en-US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対象となるのは、</a:t>
            </a:r>
            <a:r>
              <a:rPr lang="ja-JP" altLang="en-US" spc="-3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厚生労働大臣が指定した約</a:t>
            </a:r>
            <a:r>
              <a:rPr lang="ja-JP" altLang="en-US" sz="2400" b="1" spc="-3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ja-JP" altLang="en-US" sz="240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</a:t>
            </a:r>
            <a:r>
              <a:rPr lang="en-US" altLang="ja-JP" sz="2400" b="1" spc="-3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400" b="1" spc="-3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千</a:t>
            </a:r>
            <a:r>
              <a:rPr lang="ja-JP" altLang="en-US" spc="-3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講座</a:t>
            </a:r>
            <a:r>
              <a:rPr lang="ja-JP" altLang="en-US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  <a:endParaRPr lang="en-US" altLang="ja-JP" spc="-3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>
              <a:spcBef>
                <a:spcPts val="600"/>
              </a:spcBef>
              <a:spcAft>
                <a:spcPts val="1200"/>
              </a:spcAft>
            </a:pPr>
            <a:r>
              <a:rPr lang="ja-JP" altLang="en-US" sz="1200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たとえば、プログラミング、簿記、英語検定、介護、税理士、大学院修士課程などなど</a:t>
            </a:r>
            <a:endParaRPr lang="en-US" altLang="ja-JP" sz="1200" spc="-3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63538" indent="-363538">
              <a:spcBef>
                <a:spcPts val="1200"/>
              </a:spcBef>
              <a:spcAft>
                <a:spcPts val="1200"/>
              </a:spcAft>
            </a:pPr>
            <a:r>
              <a:rPr lang="ja-JP" altLang="en-US" sz="2400" spc="-3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☞</a:t>
            </a:r>
            <a:r>
              <a:rPr lang="en-US" altLang="ja-JP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すでに</a:t>
            </a:r>
            <a:r>
              <a:rPr lang="ja-JP" altLang="en-US" sz="240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延べ約</a:t>
            </a:r>
            <a:r>
              <a:rPr lang="en-US" altLang="ja-JP" sz="240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350</a:t>
            </a:r>
            <a:r>
              <a:rPr lang="ja-JP" altLang="en-US" sz="240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万人</a:t>
            </a:r>
            <a:r>
              <a:rPr lang="en-US" altLang="ja-JP" sz="105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(※)</a:t>
            </a:r>
            <a:r>
              <a:rPr lang="ja-JP" altLang="en-US" sz="2400" b="1" spc="-3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が利用</a:t>
            </a:r>
            <a:r>
              <a:rPr lang="ja-JP" altLang="en-US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  <a:r>
              <a:rPr lang="en-US" altLang="ja-JP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2400" spc="-3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412776" y="6677342"/>
            <a:ext cx="5248159" cy="41549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363538" indent="-363538">
              <a:spcBef>
                <a:spcPts val="600"/>
              </a:spcBef>
              <a:spcAft>
                <a:spcPts val="600"/>
              </a:spcAft>
            </a:pPr>
            <a:r>
              <a:rPr lang="en-US" altLang="ja-JP" sz="1050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50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　平成</a:t>
            </a:r>
            <a:r>
              <a:rPr lang="en-US" altLang="ja-JP" sz="1050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050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年度から平成</a:t>
            </a:r>
            <a:r>
              <a:rPr lang="en-US" altLang="ja-JP" sz="1050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050" spc="-3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年度までの教育訓練給付受給者（初回受給者）の延べ人数</a:t>
            </a:r>
            <a:endParaRPr lang="en-US" altLang="ja-JP" sz="1050" spc="-3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44C739B9-0E56-6C40-A337-E799C77CA6A8}"/>
              </a:ext>
            </a:extLst>
          </p:cNvPr>
          <p:cNvSpPr txBox="1"/>
          <p:nvPr/>
        </p:nvSpPr>
        <p:spPr>
          <a:xfrm>
            <a:off x="167499" y="7541438"/>
            <a:ext cx="6669360" cy="738664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この制度は、人生１００年時代を見据え、手に職となるスキルを身に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つけたい、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新しいキャリアを開拓したい、と考える人を応援するための制度です。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192913" y="4321396"/>
            <a:ext cx="6535671" cy="2860001"/>
          </a:xfrm>
          <a:prstGeom prst="roundRect">
            <a:avLst>
              <a:gd name="adj" fmla="val 2194"/>
            </a:avLst>
          </a:prstGeom>
          <a:noFill/>
          <a:ln w="95250" cmpd="sng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3984" y="847724"/>
            <a:ext cx="6735415" cy="230832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800" b="1" dirty="0" smtClean="0">
                <a:effectLst>
                  <a:glow rad="241300">
                    <a:schemeClr val="bg1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あなたのスキルアップ、国がサポートします。</a:t>
            </a:r>
            <a:endParaRPr lang="ja-JP" altLang="en-US" sz="4800" b="1" dirty="0">
              <a:effectLst>
                <a:glow rad="241300">
                  <a:schemeClr val="bg1">
                    <a:alpha val="40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993904" y="9976538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>
                <a:latin typeface="+mj-ea"/>
                <a:ea typeface="+mj-ea"/>
              </a:rPr>
              <a:t>LL010613</a:t>
            </a:r>
            <a:r>
              <a:rPr kumimoji="1" lang="ja-JP" altLang="en-US" sz="800" dirty="0" smtClean="0">
                <a:latin typeface="+mj-ea"/>
                <a:ea typeface="+mj-ea"/>
              </a:rPr>
              <a:t>保</a:t>
            </a:r>
            <a:r>
              <a:rPr kumimoji="1" lang="en-US" altLang="ja-JP" sz="800" dirty="0" smtClean="0">
                <a:latin typeface="+mj-ea"/>
                <a:ea typeface="+mj-ea"/>
              </a:rPr>
              <a:t>01</a:t>
            </a:r>
            <a:endParaRPr kumimoji="1" lang="ja-JP" altLang="en-US" sz="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2960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6"/>
          <p:cNvSpPr>
            <a:spLocks noChangeArrowheads="1"/>
          </p:cNvSpPr>
          <p:nvPr/>
        </p:nvSpPr>
        <p:spPr bwMode="auto">
          <a:xfrm rot="16200000">
            <a:off x="3557633" y="6217252"/>
            <a:ext cx="5651146" cy="608432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  <a:effectLst/>
        </p:spPr>
        <p:txBody>
          <a:bodyPr wrap="square" anchor="ctr"/>
          <a:lstStyle/>
          <a:p>
            <a:pPr marL="273050" indent="-273050"/>
            <a:r>
              <a:rPr lang="ja-JP" altLang="en-US" dirty="0">
                <a:effectLst>
                  <a:glow rad="1524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☞</a:t>
            </a:r>
            <a:r>
              <a:rPr lang="ja-JP" altLang="en-US" dirty="0">
                <a:effectLst>
                  <a:glow rad="1524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ご自身が受けたい講座があるか確認したい場合は</a:t>
            </a:r>
            <a:r>
              <a:rPr lang="ja-JP" altLang="en-US" dirty="0" smtClean="0">
                <a:effectLst>
                  <a:glow rad="1524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dirty="0" smtClean="0">
              <a:effectLst>
                <a:glow rad="1524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73050" indent="-273050"/>
            <a:r>
              <a:rPr lang="ja-JP" altLang="en-US" dirty="0" smtClean="0">
                <a:effectLst>
                  <a:glow rad="1524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　「</a:t>
            </a:r>
            <a:r>
              <a:rPr lang="ja-JP" altLang="en-US" dirty="0">
                <a:effectLst>
                  <a:glow rad="1524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教育訓練給付制度</a:t>
            </a:r>
            <a:r>
              <a:rPr lang="en-US" altLang="ja-JP" dirty="0">
                <a:effectLst>
                  <a:glow rad="1524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dirty="0">
                <a:effectLst>
                  <a:glow rad="1524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検索システム</a:t>
            </a:r>
            <a:r>
              <a:rPr lang="en-US" altLang="ja-JP" dirty="0">
                <a:effectLst>
                  <a:glow rad="1524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  <a:r>
              <a:rPr lang="ja-JP" altLang="en-US" dirty="0">
                <a:effectLst>
                  <a:glow rad="152400">
                    <a:schemeClr val="bg1"/>
                  </a:glo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」をご活用ください。</a:t>
            </a:r>
            <a:endParaRPr lang="en-US" altLang="ja-JP" dirty="0">
              <a:effectLst>
                <a:glow rad="152400">
                  <a:schemeClr val="bg1"/>
                </a:glo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 rot="16200000">
            <a:off x="5313144" y="1327207"/>
            <a:ext cx="2359010" cy="457547"/>
            <a:chOff x="-2540984" y="3938903"/>
            <a:chExt cx="2359010" cy="457547"/>
          </a:xfrm>
        </p:grpSpPr>
        <p:sp>
          <p:nvSpPr>
            <p:cNvPr id="20" name="正方形/長方形 19"/>
            <p:cNvSpPr/>
            <p:nvPr/>
          </p:nvSpPr>
          <p:spPr>
            <a:xfrm>
              <a:off x="-2540984" y="3948418"/>
              <a:ext cx="1404319" cy="25195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  <a:effectLst>
              <a:outerShdw blurRad="38100" dist="25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B w="152400" h="50800" prst="softRound"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7652" tIns="94131" rIns="37652" bIns="52041" rtlCol="0" anchor="ctr"/>
            <a:lstStyle/>
            <a:p>
              <a:r>
                <a:rPr lang="ja-JP" altLang="en-US" sz="12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1200" b="1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教育訓練給付制度</a:t>
              </a:r>
              <a:endPara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-1121652" y="3938903"/>
              <a:ext cx="698165" cy="284769"/>
            </a:xfrm>
            <a:prstGeom prst="roundRect">
              <a:avLst>
                <a:gd name="adj" fmla="val 3872"/>
              </a:avLst>
            </a:prstGeom>
            <a:solidFill>
              <a:schemeClr val="accent6">
                <a:lumMod val="75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  <a:effectLst>
              <a:outerShdw blurRad="38100" dist="254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1955" tIns="81955" rIns="81955" bIns="52041" rtlCol="0" anchor="ctr"/>
            <a:lstStyle/>
            <a:p>
              <a:pPr algn="ctr"/>
              <a:r>
                <a:rPr lang="ja-JP" altLang="en-US" sz="10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1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検 索</a:t>
              </a:r>
            </a:p>
          </p:txBody>
        </p:sp>
        <p:sp>
          <p:nvSpPr>
            <p:cNvPr id="22" name="右矢印 21"/>
            <p:cNvSpPr/>
            <p:nvPr/>
          </p:nvSpPr>
          <p:spPr>
            <a:xfrm rot="12583676" flipV="1">
              <a:off x="-547963" y="4139409"/>
              <a:ext cx="365989" cy="257041"/>
            </a:xfrm>
            <a:prstGeom prst="rightArrow">
              <a:avLst>
                <a:gd name="adj1" fmla="val 26549"/>
                <a:gd name="adj2" fmla="val 97290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</a:ln>
            <a:effectLst>
              <a:outerShdw blurRad="63500" dist="50800" dir="18900000" algn="b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4042" tIns="52020" rIns="104042" bIns="52020" anchor="ctr"/>
            <a:lstStyle/>
            <a:p>
              <a:pPr algn="ctr">
                <a:defRPr/>
              </a:pPr>
              <a:endParaRPr lang="ja-JP" altLang="en-US" sz="1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 rot="16200000">
            <a:off x="-1451729" y="2287624"/>
            <a:ext cx="9077682" cy="5796943"/>
            <a:chOff x="-1451729" y="2431641"/>
            <a:chExt cx="9077682" cy="5796943"/>
          </a:xfrm>
        </p:grpSpPr>
        <p:grpSp>
          <p:nvGrpSpPr>
            <p:cNvPr id="2" name="グループ化 1"/>
            <p:cNvGrpSpPr/>
            <p:nvPr/>
          </p:nvGrpSpPr>
          <p:grpSpPr>
            <a:xfrm>
              <a:off x="-1451729" y="2431641"/>
              <a:ext cx="9077682" cy="5796943"/>
              <a:chOff x="-439582" y="4414922"/>
              <a:chExt cx="7450139" cy="4773279"/>
            </a:xfrm>
          </p:grpSpPr>
          <p:sp>
            <p:nvSpPr>
              <p:cNvPr id="89" name="角丸四角形 88"/>
              <p:cNvSpPr/>
              <p:nvPr/>
            </p:nvSpPr>
            <p:spPr>
              <a:xfrm>
                <a:off x="87744" y="4853078"/>
                <a:ext cx="6725573" cy="4335123"/>
              </a:xfrm>
              <a:prstGeom prst="roundRect">
                <a:avLst>
                  <a:gd name="adj" fmla="val 2194"/>
                </a:avLst>
              </a:prstGeom>
              <a:noFill/>
              <a:ln w="95250" cmpd="sng">
                <a:solidFill>
                  <a:schemeClr val="bg1">
                    <a:lumMod val="8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2" name="正方形/長方形 101"/>
              <p:cNvSpPr/>
              <p:nvPr/>
            </p:nvSpPr>
            <p:spPr>
              <a:xfrm>
                <a:off x="2428654" y="4885392"/>
                <a:ext cx="90000" cy="194916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 rot="16200000">
                <a:off x="3427174" y="3499778"/>
                <a:ext cx="69252" cy="670303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" name="正方形/長方形 103"/>
              <p:cNvSpPr/>
              <p:nvPr/>
            </p:nvSpPr>
            <p:spPr>
              <a:xfrm>
                <a:off x="4377499" y="6893401"/>
                <a:ext cx="91809" cy="22948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5" name="テキスト ボックス 104"/>
              <p:cNvSpPr txBox="1"/>
              <p:nvPr/>
            </p:nvSpPr>
            <p:spPr>
              <a:xfrm>
                <a:off x="2759277" y="5067138"/>
                <a:ext cx="3953393" cy="1761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7800" indent="-177800"/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　大型２種自動車免許取得講座を受講</a:t>
                </a:r>
                <a:endParaRPr lang="en-US" altLang="ja-JP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/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　入学料、</a:t>
                </a:r>
                <a:r>
                  <a:rPr lang="ja-JP" altLang="en-US" spc="-3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受講料合わせて</a:t>
                </a:r>
                <a:r>
                  <a:rPr lang="en-US" altLang="ja-JP" b="1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20</a:t>
                </a:r>
                <a:r>
                  <a:rPr lang="ja-JP" altLang="en-US" b="1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万円の支払い</a:t>
                </a:r>
                <a:endParaRPr lang="en-US" altLang="ja-JP" b="1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>
                  <a:spcBef>
                    <a:spcPts val="600"/>
                  </a:spcBef>
                </a:pP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☞ 訓練修了後、受給要件を確認し、申請。</a:t>
                </a:r>
                <a:endParaRPr lang="en-US" altLang="ja-JP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/>
                <a:r>
                  <a:rPr lang="ja-JP" altLang="en-US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 </a:t>
                </a:r>
                <a:r>
                  <a:rPr lang="en-US" altLang="ja-JP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4</a:t>
                </a:r>
                <a:r>
                  <a:rPr lang="ja-JP" altLang="en-US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万円（</a:t>
                </a:r>
                <a:r>
                  <a:rPr lang="en-US" altLang="ja-JP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20</a:t>
                </a:r>
                <a:r>
                  <a:rPr lang="ja-JP" altLang="en-US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％）</a:t>
                </a: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が一括で支給。</a:t>
                </a:r>
                <a:endParaRPr lang="en-US" altLang="ja-JP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/>
                <a:r>
                  <a:rPr lang="ja-JP" altLang="en-US" sz="12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endParaRPr lang="en-US" altLang="ja-JP" sz="1200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/>
                <a:r>
                  <a:rPr lang="ja-JP" altLang="en-US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en-US" altLang="ja-JP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※</a:t>
                </a:r>
                <a:r>
                  <a:rPr lang="ja-JP" altLang="en-US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大型２種自動車免許取得講座のうち、一部の要件を満たす</a:t>
                </a:r>
                <a:r>
                  <a:rPr lang="en-US" altLang="ja-JP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/>
                </a:r>
                <a:br>
                  <a:rPr lang="en-US" altLang="ja-JP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</a:br>
                <a:r>
                  <a:rPr lang="ja-JP" altLang="en-US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講座は給付割合が</a:t>
                </a:r>
                <a:r>
                  <a:rPr lang="en-US" altLang="ja-JP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40</a:t>
                </a:r>
                <a:r>
                  <a:rPr lang="ja-JP" altLang="en-US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％となります（</a:t>
                </a:r>
                <a:r>
                  <a:rPr lang="en-US" altLang="ja-JP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2019</a:t>
                </a:r>
                <a:r>
                  <a:rPr lang="ja-JP" altLang="en-US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年</a:t>
                </a:r>
                <a:r>
                  <a:rPr lang="en-US" altLang="ja-JP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10</a:t>
                </a:r>
                <a:r>
                  <a:rPr lang="ja-JP" altLang="en-US" sz="1100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月以降）。</a:t>
                </a:r>
              </a:p>
              <a:p>
                <a:pPr marL="177800" indent="-177800"/>
                <a:endParaRPr lang="en-US" altLang="ja-JP" sz="1600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06" name="テキスト ボックス 105"/>
              <p:cNvSpPr txBox="1"/>
              <p:nvPr/>
            </p:nvSpPr>
            <p:spPr>
              <a:xfrm>
                <a:off x="225834" y="7097426"/>
                <a:ext cx="4105383" cy="2090775"/>
              </a:xfrm>
              <a:prstGeom prst="rect">
                <a:avLst/>
              </a:prstGeom>
            </p:spPr>
            <p:txBody>
              <a:bodyPr wrap="square" rtlCol="0">
                <a:spAutoFit/>
              </a:bodyPr>
              <a:lstStyle/>
              <a:p>
                <a:pPr marL="177800" indent="-177800"/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　看護の専門学校に入学し、</a:t>
                </a:r>
                <a:r>
                  <a:rPr lang="en-US" altLang="ja-JP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年間通学。　</a:t>
                </a:r>
                <a:endParaRPr lang="en-US" altLang="ja-JP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/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　入学料、</a:t>
                </a:r>
                <a:r>
                  <a:rPr lang="ja-JP" altLang="en-US" spc="-3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受講料合わせて</a:t>
                </a:r>
                <a:r>
                  <a:rPr lang="en-US" altLang="ja-JP" b="1" spc="-3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</a:t>
                </a:r>
                <a:r>
                  <a:rPr lang="ja-JP" altLang="en-US" b="1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年で</a:t>
                </a:r>
                <a:r>
                  <a:rPr lang="en-US" altLang="ja-JP" b="1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180</a:t>
                </a:r>
                <a:r>
                  <a:rPr lang="ja-JP" altLang="en-US" b="1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万円</a:t>
                </a: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。</a:t>
                </a:r>
                <a:endParaRPr lang="en-US" altLang="ja-JP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>
                  <a:spcBef>
                    <a:spcPts val="600"/>
                  </a:spcBef>
                </a:pP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☞ 事前に受給要件を確認し、申請。　</a:t>
                </a:r>
                <a:endParaRPr lang="en-US" altLang="ja-JP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>
                  <a:spcAft>
                    <a:spcPts val="600"/>
                  </a:spcAft>
                </a:pP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 </a:t>
                </a:r>
                <a:r>
                  <a:rPr lang="en-US" altLang="ja-JP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15</a:t>
                </a:r>
                <a:r>
                  <a:rPr lang="ja-JP" altLang="en-US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万円が半年ごと</a:t>
                </a: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に支給</a:t>
                </a:r>
                <a:r>
                  <a:rPr lang="ja-JP" altLang="en-US" spc="-30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（</a:t>
                </a:r>
                <a:r>
                  <a:rPr lang="ja-JP" altLang="en-US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計</a:t>
                </a:r>
                <a:r>
                  <a:rPr lang="en-US" altLang="ja-JP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90</a:t>
                </a:r>
                <a:r>
                  <a:rPr lang="ja-JP" altLang="en-US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万円（</a:t>
                </a:r>
                <a:r>
                  <a:rPr lang="en-US" altLang="ja-JP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50</a:t>
                </a:r>
                <a:r>
                  <a:rPr lang="ja-JP" altLang="en-US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％）</a:t>
                </a:r>
                <a:r>
                  <a:rPr lang="ja-JP" altLang="en-US" spc="-30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）</a:t>
                </a: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。</a:t>
                </a:r>
                <a:endParaRPr lang="en-US" altLang="ja-JP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/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　更に、資格を取得し１年以内に再就職。</a:t>
                </a:r>
                <a:endParaRPr lang="en-US" altLang="ja-JP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177800" indent="-177800">
                  <a:spcBef>
                    <a:spcPts val="600"/>
                  </a:spcBef>
                </a:pP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  ☞ </a:t>
                </a:r>
                <a:r>
                  <a:rPr lang="en-US" altLang="ja-JP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20</a:t>
                </a: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％分の</a:t>
                </a:r>
                <a:r>
                  <a:rPr lang="ja-JP" altLang="en-US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計</a:t>
                </a:r>
                <a:r>
                  <a:rPr lang="en-US" altLang="ja-JP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36</a:t>
                </a:r>
                <a:r>
                  <a:rPr lang="ja-JP" altLang="en-US" sz="2400" b="1" spc="-3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万円</a:t>
                </a:r>
                <a:r>
                  <a:rPr lang="ja-JP" altLang="en-US" spc="-3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が追加支給。</a:t>
                </a:r>
                <a:endParaRPr lang="en-US" altLang="ja-JP" spc="-3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108" name="図 10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0612" y="4996576"/>
                <a:ext cx="692270" cy="1229375"/>
              </a:xfrm>
              <a:prstGeom prst="rect">
                <a:avLst/>
              </a:prstGeom>
            </p:spPr>
          </p:pic>
          <p:sp>
            <p:nvSpPr>
              <p:cNvPr id="110" name="正方形/長方形 109"/>
              <p:cNvSpPr/>
              <p:nvPr/>
            </p:nvSpPr>
            <p:spPr>
              <a:xfrm>
                <a:off x="196610" y="6277573"/>
                <a:ext cx="2171474" cy="48024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11" name="正方形/長方形 110"/>
              <p:cNvSpPr/>
              <p:nvPr/>
            </p:nvSpPr>
            <p:spPr>
              <a:xfrm>
                <a:off x="4626705" y="7003754"/>
                <a:ext cx="1985465" cy="48024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112" name="テキスト ボックス 111"/>
              <p:cNvSpPr txBox="1"/>
              <p:nvPr/>
            </p:nvSpPr>
            <p:spPr>
              <a:xfrm>
                <a:off x="183374" y="6354484"/>
                <a:ext cx="2275877" cy="329456"/>
              </a:xfrm>
              <a:prstGeom prst="rect">
                <a:avLst/>
              </a:prstGeom>
              <a:noFill/>
              <a:effectLst>
                <a:glow rad="304800">
                  <a:schemeClr val="bg1"/>
                </a:glo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2000" b="1" dirty="0">
                    <a:solidFill>
                      <a:schemeClr val="bg1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</a:rPr>
                  <a:t>現場でのスキルアップ</a:t>
                </a:r>
              </a:p>
            </p:txBody>
          </p:sp>
          <p:sp>
            <p:nvSpPr>
              <p:cNvPr id="113" name="テキスト ボックス 112"/>
              <p:cNvSpPr txBox="1"/>
              <p:nvPr/>
            </p:nvSpPr>
            <p:spPr>
              <a:xfrm>
                <a:off x="4734680" y="7062601"/>
                <a:ext cx="2275877" cy="329456"/>
              </a:xfrm>
              <a:prstGeom prst="rect">
                <a:avLst/>
              </a:prstGeom>
              <a:noFill/>
              <a:effectLst>
                <a:glow rad="304800">
                  <a:schemeClr val="bg1"/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000" b="1" dirty="0">
                    <a:solidFill>
                      <a:schemeClr val="bg1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</a:rPr>
                  <a:t>看護師を目指す</a:t>
                </a:r>
              </a:p>
            </p:txBody>
          </p:sp>
          <p:sp>
            <p:nvSpPr>
              <p:cNvPr id="114" name="テキスト ボックス 113"/>
              <p:cNvSpPr txBox="1"/>
              <p:nvPr/>
            </p:nvSpPr>
            <p:spPr>
              <a:xfrm>
                <a:off x="-439582" y="4414922"/>
                <a:ext cx="2958719" cy="380141"/>
              </a:xfrm>
              <a:prstGeom prst="rect">
                <a:avLst/>
              </a:prstGeom>
              <a:noFill/>
              <a:effectLst>
                <a:glow rad="304800">
                  <a:schemeClr val="bg1"/>
                </a:glo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4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</a:rPr>
                  <a:t>教育訓練給付の活用例</a:t>
                </a:r>
              </a:p>
            </p:txBody>
          </p:sp>
        </p:grpSp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22045" y="6306480"/>
              <a:ext cx="1023450" cy="177286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22140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132</Words>
  <PresentationFormat>ユーザー設定</PresentationFormat>
  <Paragraphs>35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HGPｺﾞｼｯｸM</vt:lpstr>
      <vt:lpstr>HG丸ｺﾞｼｯｸM-PRO</vt:lpstr>
      <vt:lpstr>Meiryo UI</vt:lpstr>
      <vt:lpstr>ＭＳ Ｐゴシック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2019-05-22T01:55:17Z</cp:lastPrinted>
  <dcterms:modified xsi:type="dcterms:W3CDTF">2019-06-13T05:31:45Z</dcterms:modified>
</cp:coreProperties>
</file>