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6"/>
  </p:notesMasterIdLst>
  <p:handoutMasterIdLst>
    <p:handoutMasterId r:id="rId7"/>
  </p:handoutMasterIdLst>
  <p:sldIdLst>
    <p:sldId id="491" r:id="rId2"/>
    <p:sldId id="482" r:id="rId3"/>
    <p:sldId id="481" r:id="rId4"/>
    <p:sldId id="492" r:id="rId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1722"/>
    <a:srgbClr val="5B1533"/>
    <a:srgbClr val="B84B48"/>
    <a:srgbClr val="CF7977"/>
    <a:srgbClr val="9C2E48"/>
    <a:srgbClr val="99D6EC"/>
    <a:srgbClr val="FF5A00"/>
    <a:srgbClr val="0098D0"/>
    <a:srgbClr val="0064C8"/>
    <a:srgbClr val="B197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29" autoAdjust="0"/>
    <p:restoredTop sz="94769" autoAdjust="0"/>
  </p:normalViewPr>
  <p:slideViewPr>
    <p:cSldViewPr>
      <p:cViewPr varScale="1">
        <p:scale>
          <a:sx n="87" d="100"/>
          <a:sy n="87" d="100"/>
        </p:scale>
        <p:origin x="898" y="77"/>
      </p:cViewPr>
      <p:guideLst>
        <p:guide orient="horz" pos="414"/>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880" y="-7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2236" tIns="46118" rIns="92236" bIns="46118" rtlCol="0"/>
          <a:lstStyle>
            <a:lvl1pPr algn="r">
              <a:defRPr sz="1200"/>
            </a:lvl1pPr>
          </a:lstStyle>
          <a:p>
            <a:r>
              <a:rPr lang="ja-JP" altLang="en-US" sz="1400" dirty="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2236" tIns="46118" rIns="92236" bIns="46118"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400">
                <a:latin typeface="ＭＳ Ｐゴシック" pitchFamily="50" charset="-128"/>
                <a:ea typeface="ＭＳ Ｐゴシック" pitchFamily="50" charset="-128"/>
              </a:defRPr>
            </a:lvl1pPr>
          </a:lstStyle>
          <a:p>
            <a:r>
              <a:rPr lang="ja-JP" altLang="en-US" dirty="0" smtClean="0"/>
              <a:t>機密性○</a:t>
            </a:r>
            <a:endParaRPr lang="en-US" altLang="ja-JP" dirty="0" smtClean="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0"/>
          </p:nvPr>
        </p:nvSpPr>
        <p:spPr/>
        <p:txBody>
          <a:bodyPr/>
          <a:lstStyle/>
          <a:p>
            <a:r>
              <a:rPr lang="ja-JP" altLang="en-US" smtClean="0"/>
              <a:t>機密性○</a:t>
            </a:r>
            <a:endParaRPr lang="en-US" altLang="ja-JP" dirty="0" smtClean="0"/>
          </a:p>
        </p:txBody>
      </p:sp>
    </p:spTree>
    <p:extLst>
      <p:ext uri="{BB962C8B-B14F-4D97-AF65-F5344CB8AC3E}">
        <p14:creationId xmlns:p14="http://schemas.microsoft.com/office/powerpoint/2010/main" val="2515094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smtClean="0"/>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smtClean="0"/>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smtClean="0"/>
              <a:t>１．見出しの記入</a:t>
            </a:r>
            <a:endParaRPr kumimoji="1" lang="ja-JP" altLang="en-US" dirty="0"/>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smtClean="0"/>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（資料）●●</a:t>
            </a:r>
            <a:endParaRPr kumimoji="1" lang="ja-JP" altLang="en-US" dirty="0"/>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20pt</a:t>
            </a:r>
            <a:r>
              <a:rPr kumimoji="1" lang="ja-JP" altLang="en-US" dirty="0" smtClean="0"/>
              <a:t>）</a:t>
            </a:r>
            <a:endParaRPr kumimoji="1" lang="ja-JP" altLang="en-US" dirty="0"/>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14pt</a:t>
            </a:r>
            <a:r>
              <a:rPr kumimoji="1" lang="ja-JP" altLang="en-US" dirty="0" smtClean="0"/>
              <a:t>）</a:t>
            </a:r>
            <a:endParaRPr kumimoji="1" lang="ja-JP" altLang="en-US" dirty="0"/>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10.5pt</a:t>
            </a:r>
            <a:r>
              <a:rPr kumimoji="1" lang="ja-JP" altLang="en-US" dirty="0" smtClean="0"/>
              <a:t>）</a:t>
            </a:r>
            <a:endParaRPr kumimoji="1" lang="ja-JP" altLang="en-US" dirty="0"/>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smtClean="0"/>
              <a:t>マスター テキストの書式設定</a:t>
            </a:r>
          </a:p>
        </p:txBody>
      </p:sp>
    </p:spTree>
    <p:extLst>
      <p:ext uri="{BB962C8B-B14F-4D97-AF65-F5344CB8AC3E}">
        <p14:creationId xmlns:p14="http://schemas.microsoft.com/office/powerpoint/2010/main" val="29895277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timing>
    <p:tnLst>
      <p:par>
        <p:cTn id="1" dur="indefinite" restart="never" nodeType="tmRoot"/>
      </p:par>
    </p:tnLst>
  </p:timing>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正方形/長方形 53"/>
          <p:cNvSpPr/>
          <p:nvPr/>
        </p:nvSpPr>
        <p:spPr bwMode="auto">
          <a:xfrm>
            <a:off x="5745088" y="3329776"/>
            <a:ext cx="3960440" cy="3445460"/>
          </a:xfrm>
          <a:prstGeom prst="rect">
            <a:avLst/>
          </a:prstGeom>
          <a:solidFill>
            <a:schemeClr val="bg2"/>
          </a:solidFill>
          <a:ln w="9525">
            <a:noFill/>
            <a:miter lim="800000"/>
            <a:headEnd/>
            <a:tailEnd/>
          </a:ln>
          <a:effectLst/>
          <a:extLst/>
        </p:spPr>
        <p:txBody>
          <a:bodyPr wrap="none" rtlCol="0" anchor="ctr"/>
          <a:lstStyle/>
          <a:p>
            <a:pPr algn="l"/>
            <a:endParaRPr kumimoji="0" lang="ja-JP" altLang="en-US" sz="1800" dirty="0">
              <a:latin typeface="Meiryo UI" panose="020B0604030504040204" pitchFamily="50" charset="-128"/>
              <a:ea typeface="Meiryo UI" panose="020B0604030504040204" pitchFamily="50" charset="-128"/>
            </a:endParaRPr>
          </a:p>
        </p:txBody>
      </p:sp>
      <p:sp>
        <p:nvSpPr>
          <p:cNvPr id="55" name="テキスト プレースホルダー 4"/>
          <p:cNvSpPr>
            <a:spLocks noGrp="1"/>
          </p:cNvSpPr>
          <p:nvPr>
            <p:ph type="body" sz="quarter" idx="17"/>
          </p:nvPr>
        </p:nvSpPr>
        <p:spPr>
          <a:xfrm>
            <a:off x="5696481" y="3291168"/>
            <a:ext cx="4220214" cy="3626735"/>
          </a:xfrm>
          <a:noFill/>
        </p:spPr>
        <p:txBody>
          <a:bodyPr/>
          <a:lstStyle/>
          <a:p>
            <a:pPr marL="0" indent="0">
              <a:buNone/>
            </a:pPr>
            <a:r>
              <a:rPr lang="ja-JP" altLang="en-US" sz="1400" b="1" u="sng" dirty="0"/>
              <a:t>１．国内企業の活用状況</a:t>
            </a:r>
            <a:endParaRPr lang="en-US" altLang="ja-JP" sz="1400" b="1" u="sng" dirty="0"/>
          </a:p>
          <a:p>
            <a:pPr marL="400050" lvl="1" indent="0">
              <a:spcBef>
                <a:spcPts val="0"/>
              </a:spcBef>
              <a:spcAft>
                <a:spcPts val="0"/>
              </a:spcAft>
              <a:buNone/>
            </a:pPr>
            <a:r>
              <a:rPr lang="ja-JP" altLang="en-US" sz="1000" dirty="0"/>
              <a:t>　国内の</a:t>
            </a:r>
            <a:r>
              <a:rPr lang="zh-CN" altLang="en-US" sz="1000" dirty="0"/>
              <a:t>石油精製、</a:t>
            </a:r>
            <a:r>
              <a:rPr lang="ja-JP" altLang="en-US" sz="1000" dirty="0"/>
              <a:t>化学工業（石油化学を含む）等のプラント事業所に対しアンケートを実施し、国内プラントにおけるドローンの活用状況について示す。</a:t>
            </a:r>
            <a:endParaRPr lang="en-US" altLang="ja-JP" sz="1000" b="1" dirty="0"/>
          </a:p>
          <a:p>
            <a:pPr marL="0" indent="0">
              <a:buNone/>
            </a:pPr>
            <a:r>
              <a:rPr lang="ja-JP" altLang="en-US" sz="1400" b="1" u="sng" dirty="0">
                <a:latin typeface="メイリオ" panose="020B0604030504040204" pitchFamily="50" charset="-128"/>
                <a:ea typeface="メイリオ" panose="020B0604030504040204" pitchFamily="50" charset="-128"/>
              </a:rPr>
              <a:t>２．実証実験の事例</a:t>
            </a:r>
            <a:endParaRPr lang="en-US" altLang="ja-JP" sz="1400" b="1" u="sng" dirty="0">
              <a:latin typeface="メイリオ" panose="020B0604030504040204" pitchFamily="50" charset="-128"/>
              <a:ea typeface="メイリオ" panose="020B0604030504040204" pitchFamily="50" charset="-128"/>
            </a:endParaRPr>
          </a:p>
          <a:p>
            <a:pPr marL="400050" lvl="1" indent="0">
              <a:spcBef>
                <a:spcPts val="0"/>
              </a:spcBef>
              <a:spcAft>
                <a:spcPts val="0"/>
              </a:spcAft>
              <a:buNone/>
            </a:pPr>
            <a:r>
              <a:rPr lang="ja-JP" altLang="en-US" sz="1000" dirty="0"/>
              <a:t>　経済産業省委託事業「平成</a:t>
            </a:r>
            <a:r>
              <a:rPr lang="en-US" altLang="ja-JP" sz="1000" dirty="0"/>
              <a:t>30</a:t>
            </a:r>
            <a:r>
              <a:rPr lang="ja-JP" altLang="en-US" sz="1000" dirty="0"/>
              <a:t>年度新エネルギー等の保安規制高度化事業」の中で、</a:t>
            </a:r>
            <a:r>
              <a:rPr lang="en-US" altLang="ja-JP" sz="1000" dirty="0"/>
              <a:t>JXTG</a:t>
            </a:r>
            <a:r>
              <a:rPr lang="ja-JP" altLang="en-US" sz="1000" dirty="0"/>
              <a:t>エネルギー株式会社根岸製油所においてドローン活用実証実験を実施した。本実験に関する内容や実験に際してのリスクアセスメント・リスク対策、実験結果について示す。</a:t>
            </a:r>
            <a:endParaRPr lang="en-US" altLang="ja-JP" sz="1000" dirty="0"/>
          </a:p>
          <a:p>
            <a:pPr marL="0" indent="0">
              <a:buNone/>
            </a:pPr>
            <a:r>
              <a:rPr lang="ja-JP" altLang="en-US" sz="1400" b="1" u="sng" dirty="0">
                <a:solidFill>
                  <a:prstClr val="black"/>
                </a:solidFill>
                <a:latin typeface="メイリオ" panose="020B0604030504040204" pitchFamily="50" charset="-128"/>
                <a:ea typeface="メイリオ" panose="020B0604030504040204" pitchFamily="50" charset="-128"/>
              </a:rPr>
              <a:t>３．国内企業の事例</a:t>
            </a:r>
            <a:endParaRPr lang="en-US" altLang="ja-JP" sz="1400" b="1" u="sng" dirty="0">
              <a:solidFill>
                <a:prstClr val="black"/>
              </a:solidFill>
              <a:latin typeface="メイリオ" panose="020B0604030504040204" pitchFamily="50" charset="-128"/>
              <a:ea typeface="メイリオ" panose="020B0604030504040204" pitchFamily="50" charset="-128"/>
            </a:endParaRPr>
          </a:p>
          <a:p>
            <a:pPr marL="400050" lvl="1" indent="0">
              <a:spcBef>
                <a:spcPts val="0"/>
              </a:spcBef>
              <a:spcAft>
                <a:spcPts val="0"/>
              </a:spcAft>
              <a:buNone/>
            </a:pPr>
            <a:r>
              <a:rPr lang="ja-JP" altLang="en-US" sz="1000" dirty="0"/>
              <a:t>　国内の石油精製、化学工業（石油化学を含む）等のプラント事業所を対象に、ドローン活用事例について調査を実施した。ここでは、ドローンの活用時における点検対象、想定したリスクアセスメント・リスク対策、メリット及び課題等を示した活用事例を示す。</a:t>
            </a:r>
            <a:endParaRPr lang="ja-JP" altLang="en-US" sz="1000" b="1" dirty="0">
              <a:solidFill>
                <a:prstClr val="black"/>
              </a:solidFill>
              <a:latin typeface="メイリオ" panose="020B0604030504040204" pitchFamily="50" charset="-128"/>
              <a:ea typeface="メイリオ" panose="020B0604030504040204" pitchFamily="50" charset="-128"/>
            </a:endParaRPr>
          </a:p>
          <a:p>
            <a:pPr marL="0" indent="0">
              <a:buNone/>
            </a:pPr>
            <a:r>
              <a:rPr lang="ja-JP" altLang="en-US" sz="1400" b="1" u="sng" dirty="0">
                <a:solidFill>
                  <a:prstClr val="black"/>
                </a:solidFill>
                <a:latin typeface="メイリオ" panose="020B0604030504040204" pitchFamily="50" charset="-128"/>
                <a:ea typeface="メイリオ" panose="020B0604030504040204" pitchFamily="50" charset="-128"/>
              </a:rPr>
              <a:t>４．海外企業の事例</a:t>
            </a:r>
            <a:endParaRPr lang="en-US" altLang="ja-JP" sz="1400" b="1" u="sng" dirty="0">
              <a:solidFill>
                <a:prstClr val="black"/>
              </a:solidFill>
              <a:latin typeface="メイリオ" panose="020B0604030504040204" pitchFamily="50" charset="-128"/>
              <a:ea typeface="メイリオ" panose="020B0604030504040204" pitchFamily="50" charset="-128"/>
            </a:endParaRPr>
          </a:p>
          <a:p>
            <a:pPr marL="400050" lvl="1" indent="0">
              <a:spcBef>
                <a:spcPts val="0"/>
              </a:spcBef>
              <a:spcAft>
                <a:spcPts val="0"/>
              </a:spcAft>
              <a:buNone/>
            </a:pPr>
            <a:r>
              <a:rPr lang="ja-JP" altLang="en-US" sz="1050" dirty="0"/>
              <a:t>　</a:t>
            </a:r>
            <a:r>
              <a:rPr lang="ja-JP" altLang="en-US" sz="1000" dirty="0"/>
              <a:t>海外企業のプラントに</a:t>
            </a:r>
            <a:r>
              <a:rPr lang="ja-JP" altLang="en-US" sz="1000" dirty="0" smtClean="0"/>
              <a:t>おけるドローン</a:t>
            </a:r>
            <a:r>
              <a:rPr lang="ja-JP" altLang="en-US" sz="1000" dirty="0"/>
              <a:t>活用事例について、</a:t>
            </a:r>
            <a:r>
              <a:rPr lang="ja-JP" altLang="en-US" sz="1000" dirty="0" smtClean="0"/>
              <a:t>文献</a:t>
            </a:r>
            <a:r>
              <a:rPr lang="ja-JP" altLang="en-US" sz="1000" dirty="0"/>
              <a:t>調査及び現地での</a:t>
            </a:r>
            <a:r>
              <a:rPr lang="ja-JP" altLang="en-US" sz="1000" dirty="0" smtClean="0"/>
              <a:t>インタビュー</a:t>
            </a:r>
            <a:r>
              <a:rPr lang="ja-JP" altLang="en-US" sz="1000" dirty="0"/>
              <a:t>調査を踏まえた活用事例</a:t>
            </a:r>
            <a:r>
              <a:rPr lang="ja-JP" altLang="en-US" sz="1000" dirty="0" smtClean="0"/>
              <a:t>を示す</a:t>
            </a:r>
            <a:r>
              <a:rPr lang="ja-JP" altLang="en-US" sz="1000" dirty="0"/>
              <a:t>。</a:t>
            </a:r>
          </a:p>
        </p:txBody>
      </p:sp>
      <p:sp>
        <p:nvSpPr>
          <p:cNvPr id="2" name="タイトル 1"/>
          <p:cNvSpPr>
            <a:spLocks noGrp="1"/>
          </p:cNvSpPr>
          <p:nvPr>
            <p:ph type="title"/>
          </p:nvPr>
        </p:nvSpPr>
        <p:spPr>
          <a:xfrm>
            <a:off x="128464" y="56549"/>
            <a:ext cx="9577064" cy="830997"/>
          </a:xfrm>
          <a:solidFill>
            <a:srgbClr val="FFFF00"/>
          </a:solidFill>
          <a:ln w="25400">
            <a:solidFill>
              <a:schemeClr val="tx1"/>
            </a:solidFill>
          </a:ln>
        </p:spPr>
        <p:txBody>
          <a:bodyPr/>
          <a:lstStyle/>
          <a:p>
            <a:pPr algn="ct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プラント</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におけるドローンの安全な運用方法に関する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ガイドライン等の改訂について</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プレースホルダー 6"/>
          <p:cNvSpPr>
            <a:spLocks noGrp="1"/>
          </p:cNvSpPr>
          <p:nvPr>
            <p:ph type="body" sz="quarter" idx="17"/>
          </p:nvPr>
        </p:nvSpPr>
        <p:spPr>
          <a:xfrm>
            <a:off x="264704" y="977302"/>
            <a:ext cx="9433048" cy="1889823"/>
          </a:xfrm>
          <a:solidFill>
            <a:srgbClr val="99D6EC"/>
          </a:solidFill>
        </p:spPr>
        <p:txBody>
          <a:bodyPr/>
          <a:lstStyle/>
          <a:p>
            <a:pPr marL="257175" indent="-257175"/>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ドローンの活用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、プラント設備の点検頻度の向上や災害時の迅速な現場確認等を実現し、</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安全性や効率性の向上さらには保安業務の合理化を図る上で重要</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57175" indent="-257175"/>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年３月に石油コンビナート等災害防止３省連絡会議（総務省消防、厚生労働省、経済産業省）において、石油化学プラントの設備屋外でドローンを安全に活用・運用するために留意すべき事項等を整理した</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ガイドライン</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と国内外の事例を盛り込んだ</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活用事例集を策定</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事</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業者に</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よる屋外での試行的</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なドローンの活用が急速に</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進展</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33" name="正方形/長方形 32"/>
          <p:cNvSpPr/>
          <p:nvPr/>
        </p:nvSpPr>
        <p:spPr>
          <a:xfrm>
            <a:off x="443500" y="3358018"/>
            <a:ext cx="5157572" cy="1415772"/>
          </a:xfrm>
          <a:prstGeom prst="rect">
            <a:avLst/>
          </a:prstGeom>
        </p:spPr>
        <p:txBody>
          <a:bodyPr wrap="square">
            <a:spAutoFit/>
          </a:bodyPr>
          <a:lstStyle/>
          <a:p>
            <a:r>
              <a:rPr lang="ja-JP" altLang="en-US" sz="1600" b="1" u="sng" dirty="0">
                <a:latin typeface="Meiryo UI" panose="020B0604030504040204" pitchFamily="50" charset="-128"/>
                <a:ea typeface="Meiryo UI" panose="020B0604030504040204" pitchFamily="50" charset="-128"/>
              </a:rPr>
              <a:t>背景・目的</a:t>
            </a:r>
            <a:endParaRPr lang="en-US" altLang="ja-JP" sz="1600" b="1" u="sng"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現在、一部のプラントにおいて、ドローンは試験的に利用され始めているものの、安全に活用するための指標や方法が提示されていないこともあり、本格的な活用には至っていない状況にある。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本ガイドラインは、プラント内等でプラント事業者がドローンを安全に活用・運用するための留意事項を整理したものである。</a:t>
            </a:r>
          </a:p>
        </p:txBody>
      </p:sp>
      <p:sp>
        <p:nvSpPr>
          <p:cNvPr id="34" name="正方形/長方形 33"/>
          <p:cNvSpPr/>
          <p:nvPr/>
        </p:nvSpPr>
        <p:spPr>
          <a:xfrm>
            <a:off x="443500" y="4863547"/>
            <a:ext cx="3645404" cy="1877437"/>
          </a:xfrm>
          <a:prstGeom prst="rect">
            <a:avLst/>
          </a:prstGeom>
        </p:spPr>
        <p:txBody>
          <a:bodyPr wrap="square">
            <a:spAutoFit/>
          </a:bodyPr>
          <a:lstStyle/>
          <a:p>
            <a:r>
              <a:rPr lang="ja-JP" altLang="en-US" sz="1600" b="1" u="sng" dirty="0">
                <a:latin typeface="Meiryo UI" panose="020B0604030504040204" pitchFamily="50" charset="-128"/>
                <a:ea typeface="Meiryo UI" panose="020B0604030504040204" pitchFamily="50" charset="-128"/>
              </a:rPr>
              <a:t>適用範囲</a:t>
            </a:r>
            <a:endParaRPr lang="en-US" altLang="ja-JP" sz="1600" b="1" u="sng"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ンビナート等の石油精製、化学工業（石油化学を含む）等のプラント内において、カメラ等を装備したドローンの飛行を行い、カメラによる撮影等を行う行為を対象とする。なお、ドローンを飛行させるエリアは、そのプラント事業者の管理下にある私有地の</a:t>
            </a:r>
            <a:r>
              <a:rPr lang="ja-JP" altLang="en-US" sz="1400" b="1" u="sng" dirty="0">
                <a:solidFill>
                  <a:srgbClr val="FF0000"/>
                </a:solidFill>
                <a:latin typeface="Meiryo UI" panose="020B0604030504040204" pitchFamily="50" charset="-128"/>
                <a:ea typeface="Meiryo UI" panose="020B0604030504040204" pitchFamily="50" charset="-128"/>
              </a:rPr>
              <a:t>屋外を対象</a:t>
            </a:r>
            <a:r>
              <a:rPr lang="ja-JP" altLang="en-US" sz="1400" dirty="0">
                <a:latin typeface="Meiryo UI" panose="020B0604030504040204" pitchFamily="50" charset="-128"/>
                <a:ea typeface="Meiryo UI" panose="020B0604030504040204" pitchFamily="50" charset="-128"/>
              </a:rPr>
              <a:t>とし、プラント事業者の管理下にはないエリアは含まないものとする。</a:t>
            </a:r>
            <a:endParaRPr lang="en-US" altLang="ja-JP" sz="1400" dirty="0">
              <a:latin typeface="Meiryo UI" panose="020B0604030504040204" pitchFamily="50" charset="-128"/>
              <a:ea typeface="Meiryo UI" panose="020B0604030504040204" pitchFamily="50" charset="-128"/>
            </a:endParaRPr>
          </a:p>
        </p:txBody>
      </p:sp>
      <p:pic>
        <p:nvPicPr>
          <p:cNvPr id="36" name="図 35"/>
          <p:cNvPicPr>
            <a:picLocks noChangeAspect="1"/>
          </p:cNvPicPr>
          <p:nvPr/>
        </p:nvPicPr>
        <p:blipFill>
          <a:blip r:embed="rId3"/>
          <a:stretch>
            <a:fillRect/>
          </a:stretch>
        </p:blipFill>
        <p:spPr>
          <a:xfrm>
            <a:off x="4058438" y="4773791"/>
            <a:ext cx="1351015" cy="1951464"/>
          </a:xfrm>
          <a:prstGeom prst="rect">
            <a:avLst/>
          </a:prstGeom>
          <a:ln w="19050">
            <a:solidFill>
              <a:schemeClr val="tx1"/>
            </a:solidFill>
          </a:ln>
          <a:effectLst>
            <a:outerShdw blurRad="292100" dist="139700" dir="2700000" algn="tl" rotWithShape="0">
              <a:srgbClr val="333333">
                <a:alpha val="65000"/>
              </a:srgbClr>
            </a:outerShdw>
          </a:effectLst>
        </p:spPr>
      </p:pic>
      <p:sp>
        <p:nvSpPr>
          <p:cNvPr id="52" name="正方形/長方形 51"/>
          <p:cNvSpPr/>
          <p:nvPr/>
        </p:nvSpPr>
        <p:spPr>
          <a:xfrm>
            <a:off x="272480" y="2956882"/>
            <a:ext cx="5328592" cy="400110"/>
          </a:xfrm>
          <a:prstGeom prst="rect">
            <a:avLst/>
          </a:prstGeom>
          <a:solidFill>
            <a:schemeClr val="tx1">
              <a:lumMod val="75000"/>
              <a:lumOff val="25000"/>
            </a:schemeClr>
          </a:solidFill>
          <a:ln w="19050">
            <a:solidFill>
              <a:schemeClr val="tx1">
                <a:lumMod val="75000"/>
                <a:lumOff val="25000"/>
              </a:schemeClr>
            </a:solidFill>
          </a:ln>
        </p:spPr>
        <p:txBody>
          <a:bodyPr wrap="square">
            <a:spAutoFit/>
          </a:bodyPr>
          <a:lstStyle/>
          <a:p>
            <a:pPr algn="ctr"/>
            <a:r>
              <a:rPr lang="ja-JP" altLang="en-US" sz="2000" b="1" dirty="0" smtClean="0">
                <a:solidFill>
                  <a:schemeClr val="bg1"/>
                </a:solidFill>
                <a:latin typeface="メイリオ" panose="020B0604030504040204" pitchFamily="50" charset="-128"/>
                <a:ea typeface="メイリオ" panose="020B0604030504040204" pitchFamily="50" charset="-128"/>
              </a:rPr>
              <a:t>ガイドライン（改訂前）</a:t>
            </a:r>
            <a:endParaRPr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53" name="正方形/長方形 52"/>
          <p:cNvSpPr/>
          <p:nvPr/>
        </p:nvSpPr>
        <p:spPr>
          <a:xfrm>
            <a:off x="5745088" y="2956882"/>
            <a:ext cx="3960440" cy="400110"/>
          </a:xfrm>
          <a:prstGeom prst="rect">
            <a:avLst/>
          </a:prstGeom>
          <a:solidFill>
            <a:schemeClr val="bg2">
              <a:lumMod val="25000"/>
            </a:schemeClr>
          </a:solidFill>
          <a:ln w="19050">
            <a:solidFill>
              <a:schemeClr val="bg2">
                <a:lumMod val="25000"/>
              </a:schemeClr>
            </a:solidFill>
          </a:ln>
        </p:spPr>
        <p:txBody>
          <a:bodyPr wrap="square">
            <a:spAutoFit/>
          </a:bodyPr>
          <a:lstStyle/>
          <a:p>
            <a:pPr algn="ctr"/>
            <a:r>
              <a:rPr lang="ja-JP" altLang="en-US" sz="2000" b="1" dirty="0" smtClean="0">
                <a:solidFill>
                  <a:schemeClr val="bg1"/>
                </a:solidFill>
                <a:latin typeface="メイリオ" panose="020B0604030504040204" pitchFamily="50" charset="-128"/>
                <a:ea typeface="メイリオ" panose="020B0604030504040204" pitchFamily="50" charset="-128"/>
              </a:rPr>
              <a:t>活用事例集</a:t>
            </a:r>
            <a:endParaRPr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3" name="スライド番号プレースホルダー 2"/>
          <p:cNvSpPr>
            <a:spLocks noGrp="1"/>
          </p:cNvSpPr>
          <p:nvPr>
            <p:ph type="sldNum" sz="quarter" idx="12"/>
          </p:nvPr>
        </p:nvSpPr>
        <p:spPr>
          <a:xfrm>
            <a:off x="7594600" y="6481444"/>
            <a:ext cx="2311400" cy="365125"/>
          </a:xfrm>
        </p:spPr>
        <p:txBody>
          <a:bodyPr/>
          <a:lstStyle/>
          <a:p>
            <a:r>
              <a:rPr lang="en-US" altLang="ja-JP" dirty="0"/>
              <a:t>1</a:t>
            </a:r>
            <a:endParaRPr kumimoji="1" lang="ja-JP" altLang="en-US" dirty="0"/>
          </a:p>
        </p:txBody>
      </p:sp>
      <p:sp>
        <p:nvSpPr>
          <p:cNvPr id="14" name="テキスト ボックス 13"/>
          <p:cNvSpPr txBox="1"/>
          <p:nvPr/>
        </p:nvSpPr>
        <p:spPr>
          <a:xfrm>
            <a:off x="1524457" y="4914006"/>
            <a:ext cx="2232248"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ガイドライン第１章</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より抜粋</a:t>
            </a:r>
            <a:endParaRPr kumimoji="1" lang="ja-JP" altLang="en-US" sz="1200" dirty="0" smtClean="0">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425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1" y="188640"/>
            <a:ext cx="9505503" cy="461665"/>
          </a:xfrm>
        </p:spPr>
        <p:txBody>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ガイドライン・活用事例集の改訂に向けた経緯</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L 字 5"/>
          <p:cNvSpPr/>
          <p:nvPr/>
        </p:nvSpPr>
        <p:spPr bwMode="auto">
          <a:xfrm flipV="1">
            <a:off x="228949" y="2531826"/>
            <a:ext cx="9476579" cy="3794042"/>
          </a:xfrm>
          <a:prstGeom prst="corner">
            <a:avLst>
              <a:gd name="adj1" fmla="val 47834"/>
              <a:gd name="adj2" fmla="val 132953"/>
            </a:avLst>
          </a:prstGeom>
          <a:noFill/>
          <a:ln w="28575">
            <a:solidFill>
              <a:srgbClr val="0098D0"/>
            </a:solidFill>
            <a:prstDash val="sysDash"/>
            <a:miter lim="800000"/>
            <a:headEnd/>
            <a:tailEnd/>
          </a:ln>
          <a:effectLst/>
          <a:extLst/>
        </p:spPr>
        <p:txBody>
          <a:bodyPr wrap="none" rtlCol="0" anchor="ctr"/>
          <a:lstStyle/>
          <a:p>
            <a:pPr algn="l"/>
            <a:endParaRPr kumimoji="0" lang="ja-JP" altLang="en-US" sz="1800" dirty="0" smtClean="0">
              <a:latin typeface="Meiryo UI" panose="020B0604030504040204" pitchFamily="50" charset="-128"/>
              <a:ea typeface="Meiryo UI" panose="020B0604030504040204" pitchFamily="50" charset="-128"/>
            </a:endParaRPr>
          </a:p>
        </p:txBody>
      </p:sp>
      <p:sp>
        <p:nvSpPr>
          <p:cNvPr id="11" name="正方形/長方形 10"/>
          <p:cNvSpPr/>
          <p:nvPr/>
        </p:nvSpPr>
        <p:spPr>
          <a:xfrm>
            <a:off x="191525" y="2810526"/>
            <a:ext cx="5120015" cy="1938992"/>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rPr>
              <a:t>■委員（敬称略）</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木村　雄二　工学院大学　名誉教授　＜座長＞</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入江　裕史　株式会社</a:t>
            </a:r>
            <a:r>
              <a:rPr lang="ja-JP" altLang="en-US" sz="1200" dirty="0" smtClean="0">
                <a:latin typeface="メイリオ" panose="020B0604030504040204" pitchFamily="50" charset="-128"/>
                <a:ea typeface="メイリオ" panose="020B0604030504040204" pitchFamily="50" charset="-128"/>
              </a:rPr>
              <a:t>スカイウィングス　</a:t>
            </a:r>
            <a:r>
              <a:rPr lang="zh-TW" altLang="en-US" sz="1200" dirty="0">
                <a:latin typeface="メイリオ" panose="020B0604030504040204" pitchFamily="50" charset="-128"/>
                <a:ea typeface="メイリオ" panose="020B0604030504040204" pitchFamily="50" charset="-128"/>
              </a:rPr>
              <a:t>最高執行責任者（</a:t>
            </a:r>
            <a:r>
              <a:rPr lang="en-US" altLang="zh-TW" sz="1200" dirty="0">
                <a:latin typeface="メイリオ" panose="020B0604030504040204" pitchFamily="50" charset="-128"/>
                <a:ea typeface="メイリオ" panose="020B0604030504040204" pitchFamily="50" charset="-128"/>
              </a:rPr>
              <a:t>COO</a:t>
            </a:r>
            <a:r>
              <a:rPr lang="zh-TW"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小山田 賢治　高圧</a:t>
            </a:r>
            <a:r>
              <a:rPr lang="ja-JP" altLang="en-US" sz="1200" dirty="0">
                <a:latin typeface="メイリオ" panose="020B0604030504040204" pitchFamily="50" charset="-128"/>
                <a:ea typeface="メイリオ" panose="020B0604030504040204" pitchFamily="50" charset="-128"/>
              </a:rPr>
              <a:t>ガス保安</a:t>
            </a:r>
            <a:r>
              <a:rPr lang="ja-JP" altLang="en-US" sz="1200" dirty="0" smtClean="0">
                <a:latin typeface="メイリオ" panose="020B0604030504040204" pitchFamily="50" charset="-128"/>
                <a:ea typeface="メイリオ" panose="020B0604030504040204" pitchFamily="50" charset="-128"/>
              </a:rPr>
              <a:t>協会高圧ガス部長代理</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川越　耕司　日本化学工業協会</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和田　昭久　一般社団法人日本産業用無人航空機工業会　</a:t>
            </a:r>
            <a:r>
              <a:rPr lang="ja-JP" altLang="en-US" sz="1200" dirty="0" smtClean="0">
                <a:latin typeface="メイリオ" panose="020B0604030504040204" pitchFamily="50" charset="-128"/>
                <a:ea typeface="メイリオ" panose="020B0604030504040204" pitchFamily="50" charset="-128"/>
              </a:rPr>
              <a:t>会長</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渡辺　聖</a:t>
            </a:r>
            <a:r>
              <a:rPr lang="ja-JP" altLang="en-US" sz="1200" dirty="0">
                <a:latin typeface="メイリオ" panose="020B0604030504040204" pitchFamily="50" charset="-128"/>
                <a:ea typeface="メイリオ" panose="020B0604030504040204" pitchFamily="50" charset="-128"/>
              </a:rPr>
              <a:t>加　石油</a:t>
            </a:r>
            <a:r>
              <a:rPr lang="ja-JP" altLang="en-US" sz="1200" dirty="0" smtClean="0">
                <a:latin typeface="メイリオ" panose="020B0604030504040204" pitchFamily="50" charset="-128"/>
                <a:ea typeface="メイリオ" panose="020B0604030504040204" pitchFamily="50" charset="-128"/>
              </a:rPr>
              <a:t>連盟</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田所</a:t>
            </a:r>
            <a:r>
              <a:rPr lang="ja-JP" altLang="en-US" sz="1200" dirty="0">
                <a:latin typeface="メイリオ" panose="020B0604030504040204" pitchFamily="50" charset="-128"/>
                <a:ea typeface="メイリオ" panose="020B0604030504040204" pitchFamily="50" charset="-128"/>
              </a:rPr>
              <a:t>　諭　　東北大学大学院情報科学研究科応用情報科学専攻　</a:t>
            </a:r>
            <a:r>
              <a:rPr lang="ja-JP" altLang="en-US" sz="1200" dirty="0" smtClean="0">
                <a:latin typeface="メイリオ" panose="020B0604030504040204" pitchFamily="50" charset="-128"/>
                <a:ea typeface="メイリオ" panose="020B0604030504040204" pitchFamily="50" charset="-128"/>
              </a:rPr>
              <a:t>教授</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土屋　武司</a:t>
            </a:r>
            <a:r>
              <a:rPr lang="ja-JP" altLang="en-US" sz="1200" dirty="0" smtClean="0">
                <a:latin typeface="メイリオ" panose="020B0604030504040204" pitchFamily="50" charset="-128"/>
                <a:ea typeface="メイリオ" panose="020B0604030504040204" pitchFamily="50" charset="-128"/>
              </a:rPr>
              <a:t>　東京大学大学院工学</a:t>
            </a:r>
            <a:r>
              <a:rPr lang="ja-JP" altLang="en-US" sz="1200" dirty="0">
                <a:latin typeface="メイリオ" panose="020B0604030504040204" pitchFamily="50" charset="-128"/>
                <a:ea typeface="メイリオ" panose="020B0604030504040204" pitchFamily="50" charset="-128"/>
              </a:rPr>
              <a:t>系</a:t>
            </a:r>
            <a:r>
              <a:rPr lang="ja-JP" altLang="en-US" sz="1200" dirty="0" smtClean="0">
                <a:latin typeface="メイリオ" panose="020B0604030504040204" pitchFamily="50" charset="-128"/>
                <a:ea typeface="メイリオ" panose="020B0604030504040204" pitchFamily="50" charset="-128"/>
              </a:rPr>
              <a:t>研究科航空</a:t>
            </a:r>
            <a:r>
              <a:rPr lang="ja-JP" altLang="en-US" sz="1200" dirty="0">
                <a:latin typeface="メイリオ" panose="020B0604030504040204" pitchFamily="50" charset="-128"/>
                <a:ea typeface="メイリオ" panose="020B0604030504040204" pitchFamily="50" charset="-128"/>
              </a:rPr>
              <a:t>宇宙</a:t>
            </a:r>
            <a:r>
              <a:rPr lang="ja-JP" altLang="en-US" sz="1200" dirty="0" smtClean="0">
                <a:latin typeface="メイリオ" panose="020B0604030504040204" pitchFamily="50" charset="-128"/>
                <a:ea typeface="メイリオ" panose="020B0604030504040204" pitchFamily="50" charset="-128"/>
              </a:rPr>
              <a:t>工学専攻</a:t>
            </a:r>
            <a:r>
              <a:rPr lang="ja-JP" altLang="en-US" sz="1200" dirty="0">
                <a:latin typeface="メイリオ" panose="020B0604030504040204" pitchFamily="50" charset="-128"/>
                <a:ea typeface="メイリオ" panose="020B0604030504040204" pitchFamily="50" charset="-128"/>
              </a:rPr>
              <a:t>　教授</a:t>
            </a:r>
          </a:p>
          <a:p>
            <a:r>
              <a:rPr lang="ja-JP" altLang="en-US" sz="1200" dirty="0" smtClean="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桝谷　昌隆　石油化学工業</a:t>
            </a:r>
            <a:r>
              <a:rPr lang="ja-JP" altLang="en-US" sz="1200" dirty="0" smtClean="0">
                <a:latin typeface="メイリオ" panose="020B0604030504040204" pitchFamily="50" charset="-128"/>
                <a:ea typeface="メイリオ" panose="020B0604030504040204" pitchFamily="50" charset="-128"/>
              </a:rPr>
              <a:t>協会</a:t>
            </a:r>
            <a:endParaRPr lang="en-US" altLang="ja-JP" sz="1200" dirty="0" smtClean="0">
              <a:latin typeface="メイリオ" panose="020B0604030504040204" pitchFamily="50" charset="-128"/>
              <a:ea typeface="メイリオ" panose="020B0604030504040204" pitchFamily="50" charset="-128"/>
            </a:endParaRPr>
          </a:p>
        </p:txBody>
      </p:sp>
      <p:sp>
        <p:nvSpPr>
          <p:cNvPr id="12" name="正方形/長方形 11"/>
          <p:cNvSpPr/>
          <p:nvPr/>
        </p:nvSpPr>
        <p:spPr>
          <a:xfrm>
            <a:off x="1720327" y="4749193"/>
            <a:ext cx="2836540" cy="1200329"/>
          </a:xfrm>
          <a:prstGeom prst="rect">
            <a:avLst/>
          </a:prstGeom>
        </p:spPr>
        <p:txBody>
          <a:bodyPr wrap="square">
            <a:spAutoFit/>
          </a:bodyPr>
          <a:lstStyle/>
          <a:p>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プラント事業者</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プラントメンテナンス事業者</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ドローンメーカー</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警備事業者</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エンジニアリング事</a:t>
            </a:r>
            <a:r>
              <a:rPr lang="ja-JP" altLang="en-US" sz="1200" dirty="0" smtClean="0">
                <a:latin typeface="メイリオ" panose="020B0604030504040204" pitchFamily="50" charset="-128"/>
                <a:ea typeface="メイリオ" panose="020B0604030504040204" pitchFamily="50" charset="-128"/>
              </a:rPr>
              <a:t>業者　等</a:t>
            </a:r>
            <a:endParaRPr lang="en-US" altLang="ja-JP" sz="1200" dirty="0">
              <a:latin typeface="メイリオ" panose="020B0604030504040204" pitchFamily="50" charset="-128"/>
              <a:ea typeface="メイリオ" panose="020B0604030504040204" pitchFamily="50" charset="-128"/>
            </a:endParaRPr>
          </a:p>
        </p:txBody>
      </p:sp>
      <p:sp>
        <p:nvSpPr>
          <p:cNvPr id="13" name="テキスト プレースホルダー 6"/>
          <p:cNvSpPr>
            <a:spLocks noGrp="1"/>
          </p:cNvSpPr>
          <p:nvPr>
            <p:ph type="body" sz="quarter" idx="17"/>
          </p:nvPr>
        </p:nvSpPr>
        <p:spPr>
          <a:xfrm>
            <a:off x="211202" y="2364061"/>
            <a:ext cx="5146229" cy="407306"/>
          </a:xfrm>
          <a:solidFill>
            <a:srgbClr val="0098D0"/>
          </a:solidFill>
        </p:spPr>
        <p:txBody>
          <a:bodyPr anchor="ctr"/>
          <a:lstStyle/>
          <a:p>
            <a:pPr marL="0" indent="0" algn="ctr">
              <a:buNone/>
            </a:pPr>
            <a:r>
              <a:rPr lang="ja-JP" altLang="en-US" sz="1400" b="1" dirty="0">
                <a:solidFill>
                  <a:schemeClr val="bg1"/>
                </a:solidFill>
                <a:latin typeface="メイリオ" panose="020B0604030504040204" pitchFamily="50" charset="-128"/>
                <a:ea typeface="メイリオ" panose="020B0604030504040204" pitchFamily="50" charset="-128"/>
              </a:rPr>
              <a:t>プラントにおけるドローン活用に関する安全性調査研究会</a:t>
            </a:r>
            <a:endParaRPr lang="en-US" altLang="ja-JP" sz="1400" b="1" dirty="0" smtClean="0">
              <a:solidFill>
                <a:schemeClr val="bg1"/>
              </a:solidFill>
              <a:latin typeface="メイリオ" panose="020B0604030504040204" pitchFamily="50" charset="-128"/>
              <a:ea typeface="メイリオ" panose="020B0604030504040204" pitchFamily="50" charset="-128"/>
            </a:endParaRPr>
          </a:p>
        </p:txBody>
      </p:sp>
      <p:sp>
        <p:nvSpPr>
          <p:cNvPr id="15" name="正方形/長方形 14"/>
          <p:cNvSpPr/>
          <p:nvPr/>
        </p:nvSpPr>
        <p:spPr>
          <a:xfrm>
            <a:off x="234433" y="4749518"/>
            <a:ext cx="4222062" cy="1569660"/>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オブザーバー</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総務省消防庁</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厚生労働省</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経済</a:t>
            </a:r>
            <a:r>
              <a:rPr lang="ja-JP" altLang="en-US" sz="1200" dirty="0" smtClean="0">
                <a:latin typeface="メイリオ" panose="020B0604030504040204" pitchFamily="50" charset="-128"/>
                <a:ea typeface="メイリオ" panose="020B0604030504040204" pitchFamily="50" charset="-128"/>
              </a:rPr>
              <a:t>産業省</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関係自治体</a:t>
            </a:r>
            <a:endParaRPr lang="en-US" altLang="ja-JP" sz="1200" dirty="0" smtClean="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■事務局</a:t>
            </a:r>
            <a:endParaRPr lang="en-US" altLang="ja-JP" sz="1200" dirty="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みずほ</a:t>
            </a:r>
            <a:r>
              <a:rPr lang="ja-JP" altLang="en-US" sz="1200" dirty="0">
                <a:latin typeface="メイリオ" panose="020B0604030504040204" pitchFamily="50" charset="-128"/>
                <a:ea typeface="メイリオ" panose="020B0604030504040204" pitchFamily="50" charset="-128"/>
              </a:rPr>
              <a:t>情報総研株式会社</a:t>
            </a:r>
          </a:p>
        </p:txBody>
      </p:sp>
      <p:sp>
        <p:nvSpPr>
          <p:cNvPr id="18" name="テキスト プレースホルダー 6"/>
          <p:cNvSpPr>
            <a:spLocks noGrp="1"/>
          </p:cNvSpPr>
          <p:nvPr>
            <p:ph type="body" sz="quarter" idx="17"/>
          </p:nvPr>
        </p:nvSpPr>
        <p:spPr>
          <a:xfrm>
            <a:off x="5403378" y="2362342"/>
            <a:ext cx="4319140" cy="384928"/>
          </a:xfrm>
          <a:solidFill>
            <a:srgbClr val="FF5A00"/>
          </a:solidFill>
        </p:spPr>
        <p:txBody>
          <a:bodyPr anchor="ctr"/>
          <a:lstStyle/>
          <a:p>
            <a:pPr marL="0" indent="0" algn="ctr">
              <a:buNone/>
            </a:pPr>
            <a:r>
              <a:rPr lang="ja-JP" altLang="en-US" sz="1400" b="1" dirty="0" smtClean="0">
                <a:solidFill>
                  <a:schemeClr val="bg1"/>
                </a:solidFill>
                <a:latin typeface="メイリオ" panose="020B0604030504040204" pitchFamily="50" charset="-128"/>
                <a:ea typeface="メイリオ" panose="020B0604030504040204" pitchFamily="50" charset="-128"/>
              </a:rPr>
              <a:t>設備内部を対象とした実証実験</a:t>
            </a:r>
          </a:p>
        </p:txBody>
      </p:sp>
      <p:sp>
        <p:nvSpPr>
          <p:cNvPr id="25" name="テキスト プレースホルダー 6"/>
          <p:cNvSpPr>
            <a:spLocks noGrp="1"/>
          </p:cNvSpPr>
          <p:nvPr>
            <p:ph type="body" sz="quarter" idx="17"/>
          </p:nvPr>
        </p:nvSpPr>
        <p:spPr>
          <a:xfrm>
            <a:off x="5341630" y="4500316"/>
            <a:ext cx="4382778" cy="679774"/>
          </a:xfrm>
          <a:noFill/>
        </p:spPr>
        <p:txBody>
          <a:bodyPr anchor="ctr"/>
          <a:lstStyle/>
          <a:p>
            <a:pPr marL="0" indent="0" algn="ctr">
              <a:buNone/>
            </a:pPr>
            <a:r>
              <a:rPr lang="ja-JP" altLang="en-US" sz="1600" b="1" dirty="0">
                <a:solidFill>
                  <a:srgbClr val="FF0000"/>
                </a:solidFill>
                <a:latin typeface="メイリオ" panose="020B0604030504040204" pitchFamily="50" charset="-128"/>
                <a:ea typeface="メイリオ" panose="020B0604030504040204" pitchFamily="50" charset="-128"/>
              </a:rPr>
              <a:t>石油コンビナート等災害防止</a:t>
            </a:r>
            <a:r>
              <a:rPr lang="en-US" altLang="ja-JP" sz="1600" b="1" dirty="0">
                <a:solidFill>
                  <a:srgbClr val="FF0000"/>
                </a:solidFill>
                <a:latin typeface="メイリオ" panose="020B0604030504040204" pitchFamily="50" charset="-128"/>
                <a:ea typeface="メイリオ" panose="020B0604030504040204" pitchFamily="50" charset="-128"/>
              </a:rPr>
              <a:t>3 </a:t>
            </a:r>
            <a:r>
              <a:rPr lang="ja-JP" altLang="en-US" sz="1600" b="1" dirty="0">
                <a:solidFill>
                  <a:srgbClr val="FF0000"/>
                </a:solidFill>
                <a:latin typeface="メイリオ" panose="020B0604030504040204" pitchFamily="50" charset="-128"/>
                <a:ea typeface="メイリオ" panose="020B0604030504040204" pitchFamily="50" charset="-128"/>
              </a:rPr>
              <a:t>省連絡</a:t>
            </a:r>
            <a:r>
              <a:rPr lang="ja-JP" altLang="en-US" sz="1600" b="1" dirty="0" smtClean="0">
                <a:solidFill>
                  <a:srgbClr val="FF0000"/>
                </a:solidFill>
                <a:latin typeface="メイリオ" panose="020B0604030504040204" pitchFamily="50" charset="-128"/>
                <a:ea typeface="メイリオ" panose="020B0604030504040204" pitchFamily="50" charset="-128"/>
              </a:rPr>
              <a:t>会議</a:t>
            </a:r>
            <a:r>
              <a:rPr lang="ja-JP" altLang="en-US" sz="1400" b="1" dirty="0" smtClean="0">
                <a:solidFill>
                  <a:srgbClr val="FF0000"/>
                </a:solidFill>
                <a:latin typeface="メイリオ" panose="020B0604030504040204" pitchFamily="50" charset="-128"/>
                <a:ea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rPr>
              <a:t>総務省消防庁、厚生労働省、経済産業省）</a:t>
            </a:r>
          </a:p>
        </p:txBody>
      </p:sp>
      <p:sp>
        <p:nvSpPr>
          <p:cNvPr id="39" name="二等辺三角形 38"/>
          <p:cNvSpPr/>
          <p:nvPr/>
        </p:nvSpPr>
        <p:spPr bwMode="auto">
          <a:xfrm rot="10800000">
            <a:off x="5347922" y="4508485"/>
            <a:ext cx="4317338" cy="1810692"/>
          </a:xfrm>
          <a:prstGeom prst="triangle">
            <a:avLst>
              <a:gd name="adj" fmla="val 49019"/>
            </a:avLst>
          </a:prstGeom>
          <a:noFill/>
          <a:ln w="28575">
            <a:solidFill>
              <a:srgbClr val="FF0000"/>
            </a:solidFill>
            <a:prstDash val="sysDash"/>
            <a:miter lim="800000"/>
            <a:headEnd/>
            <a:tailEnd/>
          </a:ln>
          <a:effectLst/>
          <a:extLst/>
        </p:spPr>
        <p:txBody>
          <a:bodyPr wrap="none" rtlCol="0" anchor="ctr"/>
          <a:lstStyle/>
          <a:p>
            <a:pPr algn="l"/>
            <a:endParaRPr kumimoji="0" lang="ja-JP" altLang="en-US" sz="1800" dirty="0" smtClean="0">
              <a:latin typeface="Meiryo UI" panose="020B0604030504040204" pitchFamily="50" charset="-128"/>
              <a:ea typeface="Meiryo UI" panose="020B0604030504040204" pitchFamily="50" charset="-128"/>
            </a:endParaRPr>
          </a:p>
        </p:txBody>
      </p:sp>
      <p:sp>
        <p:nvSpPr>
          <p:cNvPr id="10" name="テキスト プレースホルダー 6"/>
          <p:cNvSpPr>
            <a:spLocks noGrp="1"/>
          </p:cNvSpPr>
          <p:nvPr>
            <p:ph type="body" sz="quarter" idx="17"/>
          </p:nvPr>
        </p:nvSpPr>
        <p:spPr>
          <a:xfrm>
            <a:off x="7568913" y="5276299"/>
            <a:ext cx="2043601" cy="837348"/>
          </a:xfrm>
          <a:solidFill>
            <a:schemeClr val="accent2">
              <a:lumMod val="40000"/>
              <a:lumOff val="60000"/>
            </a:schemeClr>
          </a:solidFill>
          <a:ln w="19050">
            <a:solidFill>
              <a:srgbClr val="FF0000"/>
            </a:solidFill>
            <a:prstDash val="sysDash"/>
          </a:ln>
        </p:spPr>
        <p:txBody>
          <a:bodyPr rIns="216000" anchor="ctr">
            <a:noAutofit/>
          </a:bodyPr>
          <a:lstStyle/>
          <a:p>
            <a:pPr marL="0" indent="0" algn="ctr">
              <a:buNone/>
            </a:pPr>
            <a:r>
              <a:rPr lang="ja-JP" altLang="en-US" sz="1800" b="1" dirty="0" smtClean="0"/>
              <a:t>活用事例集への実験結果掲載</a:t>
            </a:r>
            <a:endParaRPr lang="en-US" altLang="ja-JP" sz="1800" b="1" dirty="0" smtClean="0"/>
          </a:p>
        </p:txBody>
      </p:sp>
      <p:sp>
        <p:nvSpPr>
          <p:cNvPr id="17" name="テキスト プレースホルダー 6"/>
          <p:cNvSpPr>
            <a:spLocks noGrp="1"/>
          </p:cNvSpPr>
          <p:nvPr>
            <p:ph type="body" sz="quarter" idx="17"/>
          </p:nvPr>
        </p:nvSpPr>
        <p:spPr>
          <a:xfrm>
            <a:off x="5678583" y="5286889"/>
            <a:ext cx="1735912" cy="837348"/>
          </a:xfrm>
          <a:solidFill>
            <a:schemeClr val="accent2">
              <a:lumMod val="40000"/>
              <a:lumOff val="60000"/>
            </a:schemeClr>
          </a:solidFill>
          <a:ln w="19050">
            <a:solidFill>
              <a:srgbClr val="FF0000"/>
            </a:solidFill>
            <a:prstDash val="sysDash"/>
          </a:ln>
        </p:spPr>
        <p:txBody>
          <a:bodyPr rIns="216000" anchor="ctr">
            <a:noAutofit/>
          </a:bodyPr>
          <a:lstStyle/>
          <a:p>
            <a:pPr marL="0" indent="0" algn="ctr">
              <a:buNone/>
            </a:pPr>
            <a:r>
              <a:rPr lang="ja-JP" altLang="en-US" sz="1800" b="1" dirty="0" smtClean="0"/>
              <a:t>ガイドラインの改訂</a:t>
            </a:r>
            <a:endParaRPr lang="en-US" altLang="ja-JP" sz="1800" b="1" dirty="0" smtClean="0"/>
          </a:p>
        </p:txBody>
      </p:sp>
      <p:sp>
        <p:nvSpPr>
          <p:cNvPr id="22" name="右矢印 21"/>
          <p:cNvSpPr/>
          <p:nvPr/>
        </p:nvSpPr>
        <p:spPr bwMode="auto">
          <a:xfrm>
            <a:off x="4531031" y="4711481"/>
            <a:ext cx="842782" cy="1275751"/>
          </a:xfrm>
          <a:prstGeom prst="rightArrow">
            <a:avLst/>
          </a:prstGeom>
          <a:solidFill>
            <a:srgbClr val="FFBE3C"/>
          </a:solidFill>
          <a:ln w="9525">
            <a:solidFill>
              <a:srgbClr val="FFBE3C"/>
            </a:solidFill>
            <a:miter lim="800000"/>
            <a:headEnd/>
            <a:tailEnd/>
          </a:ln>
          <a:effectLst/>
          <a:extLst/>
        </p:spPr>
        <p:txBody>
          <a:bodyPr wrap="none" rtlCol="0" anchor="ctr"/>
          <a:lstStyle/>
          <a:p>
            <a:pPr algn="l"/>
            <a:endParaRPr kumimoji="0" lang="ja-JP" altLang="en-US" sz="1800" dirty="0" smtClean="0">
              <a:latin typeface="Meiryo UI" panose="020B0604030504040204" pitchFamily="50" charset="-128"/>
              <a:ea typeface="Meiryo UI" panose="020B0604030504040204" pitchFamily="50" charset="-128"/>
            </a:endParaRPr>
          </a:p>
        </p:txBody>
      </p:sp>
      <p:sp>
        <p:nvSpPr>
          <p:cNvPr id="8" name="右矢印 7"/>
          <p:cNvSpPr/>
          <p:nvPr/>
        </p:nvSpPr>
        <p:spPr bwMode="auto">
          <a:xfrm rot="5400000">
            <a:off x="7251836" y="3538585"/>
            <a:ext cx="721930" cy="1275751"/>
          </a:xfrm>
          <a:prstGeom prst="rightArrow">
            <a:avLst/>
          </a:prstGeom>
          <a:solidFill>
            <a:srgbClr val="FFBE3C"/>
          </a:solidFill>
          <a:ln w="9525">
            <a:solidFill>
              <a:srgbClr val="FFBE3C"/>
            </a:solidFill>
            <a:miter lim="800000"/>
            <a:headEnd/>
            <a:tailEnd/>
          </a:ln>
          <a:effectLst/>
          <a:extLst/>
        </p:spPr>
        <p:txBody>
          <a:bodyPr wrap="none" rtlCol="0" anchor="ctr"/>
          <a:lstStyle/>
          <a:p>
            <a:pPr algn="l"/>
            <a:endParaRPr kumimoji="0" lang="ja-JP" altLang="en-US" sz="1800" dirty="0" smtClean="0">
              <a:latin typeface="Meiryo UI" panose="020B0604030504040204" pitchFamily="50" charset="-128"/>
              <a:ea typeface="Meiryo UI" panose="020B0604030504040204" pitchFamily="50" charset="-128"/>
            </a:endParaRPr>
          </a:p>
        </p:txBody>
      </p:sp>
      <p:sp>
        <p:nvSpPr>
          <p:cNvPr id="37" name="タイトル 1"/>
          <p:cNvSpPr txBox="1">
            <a:spLocks/>
          </p:cNvSpPr>
          <p:nvPr/>
        </p:nvSpPr>
        <p:spPr>
          <a:xfrm>
            <a:off x="8021602" y="3846755"/>
            <a:ext cx="1721350" cy="369332"/>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提供：</a:t>
            </a:r>
            <a:r>
              <a:rPr lang="ja-JP" altLang="en-US" sz="900" b="0" dirty="0" smtClean="0">
                <a:latin typeface="メイリオ" panose="020B0604030504040204" pitchFamily="50" charset="-128"/>
                <a:ea typeface="メイリオ" panose="020B0604030504040204" pitchFamily="50" charset="-128"/>
                <a:cs typeface="メイリオ" panose="020B0604030504040204" pitchFamily="50" charset="-128"/>
              </a:rPr>
              <a:t>ブルーイノベーション</a:t>
            </a:r>
            <a:endParaRPr lang="en-US" altLang="ja-JP" sz="9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dirty="0" err="1" smtClean="0">
                <a:latin typeface="メイリオ" panose="020B0604030504040204" pitchFamily="50" charset="-128"/>
                <a:ea typeface="メイリオ" panose="020B0604030504040204" pitchFamily="50" charset="-128"/>
                <a:cs typeface="メイリオ" panose="020B0604030504040204" pitchFamily="50" charset="-128"/>
              </a:rPr>
              <a:t>Flyability</a:t>
            </a:r>
            <a:r>
              <a:rPr lang="ja-JP" altLang="en-US" sz="800" b="0" dirty="0">
                <a:latin typeface="メイリオ" panose="020B0604030504040204" pitchFamily="50" charset="-128"/>
                <a:ea typeface="メイリオ" panose="020B0604030504040204" pitchFamily="50" charset="-128"/>
                <a:cs typeface="メイリオ" panose="020B0604030504040204" pitchFamily="50" charset="-128"/>
              </a:rPr>
              <a:t>社製</a:t>
            </a:r>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dirty="0" smtClean="0">
                <a:latin typeface="メイリオ" panose="020B0604030504040204" pitchFamily="50" charset="-128"/>
                <a:ea typeface="メイリオ" panose="020B0604030504040204" pitchFamily="50" charset="-128"/>
                <a:cs typeface="メイリオ" panose="020B0604030504040204" pitchFamily="50" charset="-128"/>
              </a:rPr>
              <a:t>ELIOS</a:t>
            </a:r>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b="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8" name="Picture 2" descr="C:\Users\9243615\AppData\Local\Temp\notesC862C0\~b670936.T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7672" y="2799503"/>
            <a:ext cx="1300027" cy="975021"/>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4" descr="C:\Users\9243615\AppData\Local\Temp\notesC862C0\~b109434.T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60861" y="2783307"/>
            <a:ext cx="1319388" cy="989541"/>
          </a:xfrm>
          <a:prstGeom prst="rect">
            <a:avLst/>
          </a:prstGeom>
          <a:noFill/>
          <a:extLst>
            <a:ext uri="{909E8E84-426E-40DD-AFC4-6F175D3DCCD1}">
              <a14:hiddenFill xmlns:a14="http://schemas.microsoft.com/office/drawing/2010/main">
                <a:solidFill>
                  <a:srgbClr val="FFFFFF"/>
                </a:solidFill>
              </a14:hiddenFill>
            </a:ext>
          </a:extLst>
        </p:spPr>
      </p:pic>
      <p:sp>
        <p:nvSpPr>
          <p:cNvPr id="50" name="テキスト ボックス 49"/>
          <p:cNvSpPr txBox="1"/>
          <p:nvPr/>
        </p:nvSpPr>
        <p:spPr>
          <a:xfrm>
            <a:off x="6187166" y="3795467"/>
            <a:ext cx="1385433" cy="261610"/>
          </a:xfrm>
          <a:prstGeom prst="rect">
            <a:avLst/>
          </a:prstGeom>
          <a:noFill/>
        </p:spPr>
        <p:txBody>
          <a:bodyPr wrap="square" rtlCol="0">
            <a:spAutoFit/>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提供：出光興産</a:t>
            </a:r>
          </a:p>
        </p:txBody>
      </p:sp>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55123" y="2783307"/>
            <a:ext cx="1500103" cy="1000177"/>
          </a:xfrm>
          <a:prstGeom prst="rect">
            <a:avLst/>
          </a:prstGeom>
        </p:spPr>
      </p:pic>
      <p:sp>
        <p:nvSpPr>
          <p:cNvPr id="3" name="スライド番号プレースホルダー 2"/>
          <p:cNvSpPr>
            <a:spLocks noGrp="1"/>
          </p:cNvSpPr>
          <p:nvPr>
            <p:ph type="sldNum" sz="quarter" idx="12"/>
          </p:nvPr>
        </p:nvSpPr>
        <p:spPr>
          <a:xfrm>
            <a:off x="7587779" y="6492466"/>
            <a:ext cx="2311400" cy="365125"/>
          </a:xfrm>
        </p:spPr>
        <p:txBody>
          <a:bodyPr/>
          <a:lstStyle/>
          <a:p>
            <a:r>
              <a:rPr kumimoji="1" lang="ja-JP" altLang="en-US" dirty="0" smtClean="0"/>
              <a:t>２</a:t>
            </a:r>
            <a:endParaRPr kumimoji="1" lang="ja-JP" altLang="en-US" dirty="0"/>
          </a:p>
        </p:txBody>
      </p:sp>
      <p:sp>
        <p:nvSpPr>
          <p:cNvPr id="24" name="テキスト プレースホルダー 6"/>
          <p:cNvSpPr>
            <a:spLocks noGrp="1"/>
          </p:cNvSpPr>
          <p:nvPr>
            <p:ph type="body" sz="quarter" idx="17"/>
          </p:nvPr>
        </p:nvSpPr>
        <p:spPr>
          <a:xfrm>
            <a:off x="211202" y="736206"/>
            <a:ext cx="9505950" cy="1326105"/>
          </a:xfrm>
          <a:solidFill>
            <a:srgbClr val="99D6EC"/>
          </a:solidFill>
        </p:spPr>
        <p:txBody>
          <a:bodyPr anchor="ctr"/>
          <a:lstStyle/>
          <a:p>
            <a:pPr marL="0" indent="0">
              <a:spcAft>
                <a:spcPts val="0"/>
              </a:spcAft>
              <a:buNone/>
            </a:pP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ドローン活用の対象範囲を拡大</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するため、</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プラント</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における</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ドローンガイドライン</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の改訂（設備内部での飛行の安全性等</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について、出光興産株式会社及びブルーイノベーション株式会社と連携した</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実証実験</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有識者</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交えた研究会での議論</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を通じ、</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ガイドライン及び活用事例集を改訂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91501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9243615\AppData\Local\Temp\notesC862C0\~b670936.T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8560" y="4778640"/>
            <a:ext cx="2307719" cy="1730791"/>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7"/>
          </p:nvPr>
        </p:nvSpPr>
        <p:spPr>
          <a:xfrm>
            <a:off x="166211" y="3372059"/>
            <a:ext cx="9505950" cy="987551"/>
          </a:xfrm>
          <a:solidFill>
            <a:srgbClr val="99D6EC"/>
          </a:solidFill>
        </p:spPr>
        <p:txBody>
          <a:bodyPr/>
          <a:lstStyle/>
          <a:p>
            <a:pPr marL="0" indent="0">
              <a:lnSpc>
                <a:spcPts val="1200"/>
              </a:lnSpc>
              <a:buNone/>
            </a:pP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実証実験の結果</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設備内部を飛行する際の通信遮断といった特有のリスクに対しても、</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2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必要な機能確保・対策を講じることで、設備</a:t>
            </a:r>
            <a:r>
              <a:rPr lang="ja-JP" altLang="en-US" sz="1800" b="1" u="sng" smtClean="0">
                <a:latin typeface="メイリオ" panose="020B0604030504040204" pitchFamily="50" charset="-128"/>
                <a:ea typeface="メイリオ" panose="020B0604030504040204" pitchFamily="50" charset="-128"/>
                <a:cs typeface="メイリオ" panose="020B0604030504040204" pitchFamily="50" charset="-128"/>
              </a:rPr>
              <a:t>内部</a:t>
            </a:r>
            <a:r>
              <a:rPr lang="ja-JP" altLang="en-US" sz="1800" b="1" u="sng" smtClean="0">
                <a:latin typeface="メイリオ" panose="020B0604030504040204" pitchFamily="50" charset="-128"/>
                <a:ea typeface="メイリオ" panose="020B0604030504040204" pitchFamily="50" charset="-128"/>
                <a:cs typeface="メイリオ" panose="020B0604030504040204" pitchFamily="50" charset="-128"/>
              </a:rPr>
              <a:t>で安全</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に飛行でき</a:t>
            </a: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2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err="1" smtClean="0">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ことが分かった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3458393" y="4428164"/>
            <a:ext cx="3564611" cy="276999"/>
          </a:xfrm>
          <a:prstGeom prst="rect">
            <a:avLst/>
          </a:prstGeom>
        </p:spPr>
        <p:txBody>
          <a:bodyPr wrap="square">
            <a:spAutoFit/>
          </a:bodyPr>
          <a:lstStyle/>
          <a:p>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危険物タンクの</a:t>
            </a:r>
            <a:r>
              <a:rPr lang="zh-CN"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点検孔</a:t>
            </a:r>
            <a:r>
              <a:rPr lang="ja-JP" altLang="en-US" sz="1200" dirty="0" smtClean="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に入る様子</a:t>
            </a:r>
            <a:endParaRPr lang="en-US" altLang="ja-JP" sz="12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3" name="図 22"/>
          <p:cNvPicPr>
            <a:picLocks noChangeAspect="1"/>
          </p:cNvPicPr>
          <p:nvPr/>
        </p:nvPicPr>
        <p:blipFill rotWithShape="1">
          <a:blip r:embed="rId3" cstate="print">
            <a:extLst>
              <a:ext uri="{28A0092B-C50C-407E-A947-70E740481C1C}">
                <a14:useLocalDpi xmlns:a14="http://schemas.microsoft.com/office/drawing/2010/main" val="0"/>
              </a:ext>
            </a:extLst>
          </a:blip>
          <a:srcRect l="17251" t="35621" r="9485"/>
          <a:stretch/>
        </p:blipFill>
        <p:spPr>
          <a:xfrm>
            <a:off x="3423564" y="4705163"/>
            <a:ext cx="2745598" cy="1809471"/>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61641" y="4676406"/>
            <a:ext cx="2450971" cy="1838228"/>
          </a:xfrm>
          <a:prstGeom prst="rect">
            <a:avLst/>
          </a:prstGeom>
        </p:spPr>
      </p:pic>
      <p:sp>
        <p:nvSpPr>
          <p:cNvPr id="10" name="タイトル 1"/>
          <p:cNvSpPr txBox="1">
            <a:spLocks/>
          </p:cNvSpPr>
          <p:nvPr/>
        </p:nvSpPr>
        <p:spPr>
          <a:xfrm>
            <a:off x="1273595" y="6530936"/>
            <a:ext cx="1672273" cy="253916"/>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1050" b="0" dirty="0" smtClean="0">
                <a:latin typeface="メイリオ" panose="020B0604030504040204" pitchFamily="50" charset="-128"/>
                <a:ea typeface="メイリオ" panose="020B0604030504040204" pitchFamily="50" charset="-128"/>
                <a:cs typeface="メイリオ" panose="020B0604030504040204" pitchFamily="50" charset="-128"/>
              </a:rPr>
              <a:t>提供</a:t>
            </a:r>
            <a:r>
              <a:rPr lang="ja-JP" altLang="en-US" sz="1050" b="0" dirty="0">
                <a:latin typeface="メイリオ" panose="020B0604030504040204" pitchFamily="50" charset="-128"/>
                <a:ea typeface="メイリオ" panose="020B0604030504040204" pitchFamily="50" charset="-128"/>
                <a:cs typeface="メイリオ" panose="020B0604030504040204" pitchFamily="50" charset="-128"/>
              </a:rPr>
              <a:t>：出光興産株式会社</a:t>
            </a:r>
          </a:p>
        </p:txBody>
      </p:sp>
      <p:sp>
        <p:nvSpPr>
          <p:cNvPr id="11" name="タイトル 1"/>
          <p:cNvSpPr txBox="1">
            <a:spLocks/>
          </p:cNvSpPr>
          <p:nvPr/>
        </p:nvSpPr>
        <p:spPr>
          <a:xfrm>
            <a:off x="4050870" y="6530936"/>
            <a:ext cx="4920073" cy="253916"/>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1050" b="0" dirty="0" smtClean="0">
                <a:latin typeface="メイリオ" panose="020B0604030504040204" pitchFamily="50" charset="-128"/>
                <a:ea typeface="メイリオ" panose="020B0604030504040204" pitchFamily="50" charset="-128"/>
                <a:cs typeface="メイリオ" panose="020B0604030504040204" pitchFamily="50" charset="-128"/>
              </a:rPr>
              <a:t>使用機体：ブルーイノベーション（</a:t>
            </a:r>
            <a:r>
              <a:rPr lang="en-US" altLang="ja-JP" sz="1050" b="0" dirty="0" err="1">
                <a:latin typeface="メイリオ" panose="020B0604030504040204" pitchFamily="50" charset="-128"/>
                <a:ea typeface="メイリオ" panose="020B0604030504040204" pitchFamily="50" charset="-128"/>
                <a:cs typeface="メイリオ" panose="020B0604030504040204" pitchFamily="50" charset="-128"/>
              </a:rPr>
              <a:t>Flyability</a:t>
            </a:r>
            <a:r>
              <a:rPr lang="ja-JP" altLang="en-US" sz="1050" b="0" dirty="0" smtClean="0">
                <a:latin typeface="メイリオ" panose="020B0604030504040204" pitchFamily="50" charset="-128"/>
                <a:ea typeface="メイリオ" panose="020B0604030504040204" pitchFamily="50" charset="-128"/>
                <a:cs typeface="メイリオ" panose="020B0604030504040204" pitchFamily="50" charset="-128"/>
              </a:rPr>
              <a:t>社「</a:t>
            </a:r>
            <a:r>
              <a:rPr lang="en-US" altLang="ja-JP" sz="1050" b="0" dirty="0">
                <a:latin typeface="メイリオ" panose="020B0604030504040204" pitchFamily="50" charset="-128"/>
                <a:ea typeface="メイリオ" panose="020B0604030504040204" pitchFamily="50" charset="-128"/>
                <a:cs typeface="メイリオ" panose="020B0604030504040204" pitchFamily="50" charset="-128"/>
              </a:rPr>
              <a:t>ELIOS2</a:t>
            </a:r>
            <a:r>
              <a:rPr lang="ja-JP" altLang="en-US" sz="1050" b="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2" name="タイトル 1"/>
          <p:cNvSpPr txBox="1">
            <a:spLocks/>
          </p:cNvSpPr>
          <p:nvPr/>
        </p:nvSpPr>
        <p:spPr>
          <a:xfrm>
            <a:off x="1273595" y="4571424"/>
            <a:ext cx="1672273" cy="253916"/>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1050" b="0" dirty="0">
                <a:latin typeface="メイリオ" panose="020B0604030504040204" pitchFamily="50" charset="-128"/>
                <a:ea typeface="メイリオ" panose="020B0604030504040204" pitchFamily="50" charset="-128"/>
                <a:cs typeface="メイリオ" panose="020B0604030504040204" pitchFamily="50" charset="-128"/>
              </a:rPr>
              <a:t>実証対象となる</a:t>
            </a:r>
            <a:r>
              <a:rPr lang="ja-JP" altLang="en-US" sz="1050" b="0" dirty="0" smtClean="0">
                <a:latin typeface="メイリオ" panose="020B0604030504040204" pitchFamily="50" charset="-128"/>
                <a:ea typeface="メイリオ" panose="020B0604030504040204" pitchFamily="50" charset="-128"/>
                <a:cs typeface="メイリオ" panose="020B0604030504040204" pitchFamily="50" charset="-128"/>
              </a:rPr>
              <a:t>タンク</a:t>
            </a:r>
            <a:endParaRPr lang="ja-JP" altLang="en-US" sz="1050" b="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タイトル 1"/>
          <p:cNvSpPr txBox="1">
            <a:spLocks/>
          </p:cNvSpPr>
          <p:nvPr/>
        </p:nvSpPr>
        <p:spPr>
          <a:xfrm>
            <a:off x="6071761" y="4443553"/>
            <a:ext cx="2740851" cy="2616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sz="1100" b="0" dirty="0">
                <a:latin typeface="メイリオ" panose="020B0604030504040204" pitchFamily="50" charset="-128"/>
                <a:ea typeface="メイリオ" panose="020B0604030504040204" pitchFamily="50" charset="-128"/>
                <a:cs typeface="メイリオ" panose="020B0604030504040204" pitchFamily="50" charset="-128"/>
              </a:rPr>
              <a:t>設備内</a:t>
            </a:r>
            <a:r>
              <a:rPr lang="ja-JP" altLang="en-US" sz="1100" b="0" dirty="0" smtClean="0">
                <a:latin typeface="メイリオ" panose="020B0604030504040204" pitchFamily="50" charset="-128"/>
                <a:ea typeface="メイリオ" panose="020B0604030504040204" pitchFamily="50" charset="-128"/>
                <a:cs typeface="メイリオ" panose="020B0604030504040204" pitchFamily="50" charset="-128"/>
              </a:rPr>
              <a:t>点検の様子</a:t>
            </a:r>
            <a:endParaRPr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7587126" y="6492875"/>
            <a:ext cx="2311400" cy="365125"/>
          </a:xfrm>
        </p:spPr>
        <p:txBody>
          <a:bodyPr/>
          <a:lstStyle/>
          <a:p>
            <a:r>
              <a:rPr kumimoji="1" lang="ja-JP" altLang="en-US" dirty="0" smtClean="0"/>
              <a:t>３</a:t>
            </a:r>
            <a:endParaRPr kumimoji="1" lang="ja-JP" altLang="en-US" dirty="0"/>
          </a:p>
        </p:txBody>
      </p:sp>
      <p:sp>
        <p:nvSpPr>
          <p:cNvPr id="19" name="テキスト プレースホルダー 6"/>
          <p:cNvSpPr>
            <a:spLocks noGrp="1"/>
          </p:cNvSpPr>
          <p:nvPr>
            <p:ph type="body" sz="quarter" idx="17"/>
          </p:nvPr>
        </p:nvSpPr>
        <p:spPr>
          <a:xfrm>
            <a:off x="166211" y="283226"/>
            <a:ext cx="9505950" cy="1018328"/>
          </a:xfrm>
          <a:solidFill>
            <a:srgbClr val="99D6EC"/>
          </a:solidFill>
        </p:spPr>
        <p:txBody>
          <a:bodyPr/>
          <a:lstStyle/>
          <a:p>
            <a:pPr marL="0" indent="0">
              <a:lnSpc>
                <a:spcPts val="1200"/>
              </a:lnSpc>
              <a:buNone/>
            </a:pP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課 題　</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塔槽類</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や配管・</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タンクや建屋等の屋内</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おいてもドローンにより内面の</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腐食状況</a:t>
            </a: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2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確認する等のニーズが存在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するものの、</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GPS</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等の通信電波への影響など、</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設備</a:t>
            </a: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2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内部</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でドローンを安全に活用するための特有のリスクや課題が存在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プレースホルダー 6"/>
          <p:cNvSpPr>
            <a:spLocks noGrp="1"/>
          </p:cNvSpPr>
          <p:nvPr>
            <p:ph type="body" sz="quarter" idx="17"/>
          </p:nvPr>
        </p:nvSpPr>
        <p:spPr>
          <a:xfrm>
            <a:off x="320010" y="1569505"/>
            <a:ext cx="1907170" cy="864440"/>
          </a:xfrm>
          <a:solidFill>
            <a:schemeClr val="bg2">
              <a:lumMod val="25000"/>
            </a:schemeClr>
          </a:solidFill>
        </p:spPr>
        <p:txBody>
          <a:bodyPr anchor="ctr"/>
          <a:lstStyle/>
          <a:p>
            <a:pPr marL="0" indent="0" algn="ctr">
              <a:buNone/>
            </a:pPr>
            <a:r>
              <a:rPr lang="ja-JP" altLang="en-US" sz="1600" b="1" dirty="0" smtClean="0">
                <a:solidFill>
                  <a:schemeClr val="bg1"/>
                </a:solidFill>
                <a:latin typeface="メイリオ" panose="020B0604030504040204" pitchFamily="50" charset="-128"/>
                <a:ea typeface="メイリオ" panose="020B0604030504040204" pitchFamily="50" charset="-128"/>
              </a:rPr>
              <a:t>屋内飛行時の</a:t>
            </a:r>
            <a:endParaRPr lang="en-US" altLang="ja-JP" sz="1600" b="1" dirty="0" smtClean="0">
              <a:solidFill>
                <a:schemeClr val="bg1"/>
              </a:solidFill>
              <a:latin typeface="メイリオ" panose="020B0604030504040204" pitchFamily="50" charset="-128"/>
              <a:ea typeface="メイリオ" panose="020B0604030504040204" pitchFamily="50" charset="-128"/>
            </a:endParaRPr>
          </a:p>
          <a:p>
            <a:pPr marL="0" indent="0" algn="ctr">
              <a:buNone/>
            </a:pPr>
            <a:r>
              <a:rPr lang="ja-JP" altLang="en-US" sz="1600" b="1" dirty="0" smtClean="0">
                <a:solidFill>
                  <a:schemeClr val="bg1"/>
                </a:solidFill>
                <a:latin typeface="メイリオ" panose="020B0604030504040204" pitchFamily="50" charset="-128"/>
                <a:ea typeface="メイリオ" panose="020B0604030504040204" pitchFamily="50" charset="-128"/>
              </a:rPr>
              <a:t>リスク（例）</a:t>
            </a:r>
            <a:endParaRPr lang="en-US" altLang="ja-JP" sz="1600" b="1" dirty="0" smtClean="0">
              <a:solidFill>
                <a:schemeClr val="bg1"/>
              </a:solidFill>
              <a:latin typeface="メイリオ" panose="020B0604030504040204" pitchFamily="50" charset="-128"/>
              <a:ea typeface="メイリオ" panose="020B0604030504040204" pitchFamily="50" charset="-128"/>
            </a:endParaRPr>
          </a:p>
        </p:txBody>
      </p:sp>
      <p:sp>
        <p:nvSpPr>
          <p:cNvPr id="22" name="正方形/長方形 21"/>
          <p:cNvSpPr/>
          <p:nvPr/>
        </p:nvSpPr>
        <p:spPr>
          <a:xfrm>
            <a:off x="2419691" y="1584857"/>
            <a:ext cx="3464974" cy="523220"/>
          </a:xfrm>
          <a:prstGeom prst="rect">
            <a:avLst/>
          </a:prstGeom>
        </p:spPr>
        <p:txBody>
          <a:bodyPr wrap="square">
            <a:spAutoFit/>
          </a:bodyPr>
          <a:lstStyle/>
          <a:p>
            <a:pPr marL="285750" indent="-285750">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設備の壁面等により通信が遮断するリスク</a:t>
            </a:r>
            <a:endParaRPr lang="en-US" altLang="ja-JP" sz="1400" dirty="0" smtClea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壁面等に衝突するリスク</a:t>
            </a:r>
            <a:endParaRPr lang="ja-JP" altLang="en-US" sz="1400" dirty="0">
              <a:latin typeface="Meiryo UI" panose="020B0604030504040204" pitchFamily="50" charset="-128"/>
              <a:ea typeface="Meiryo UI" panose="020B0604030504040204" pitchFamily="50" charset="-128"/>
            </a:endParaRPr>
          </a:p>
        </p:txBody>
      </p:sp>
      <p:grpSp>
        <p:nvGrpSpPr>
          <p:cNvPr id="24" name="グループ化 23"/>
          <p:cNvGrpSpPr/>
          <p:nvPr/>
        </p:nvGrpSpPr>
        <p:grpSpPr>
          <a:xfrm>
            <a:off x="3936195" y="1928071"/>
            <a:ext cx="1789166" cy="1230778"/>
            <a:chOff x="7128017" y="3801729"/>
            <a:chExt cx="1872577" cy="1289984"/>
          </a:xfrm>
        </p:grpSpPr>
        <p:grpSp>
          <p:nvGrpSpPr>
            <p:cNvPr id="25" name="グループ化 24"/>
            <p:cNvGrpSpPr/>
            <p:nvPr/>
          </p:nvGrpSpPr>
          <p:grpSpPr>
            <a:xfrm>
              <a:off x="7811024" y="3801729"/>
              <a:ext cx="1189570" cy="1244990"/>
              <a:chOff x="6863851" y="2195240"/>
              <a:chExt cx="1189570" cy="1244990"/>
            </a:xfrm>
          </p:grpSpPr>
          <p:sp>
            <p:nvSpPr>
              <p:cNvPr id="29" name="正方形/長方形 28"/>
              <p:cNvSpPr/>
              <p:nvPr/>
            </p:nvSpPr>
            <p:spPr bwMode="auto">
              <a:xfrm>
                <a:off x="6945424" y="2195240"/>
                <a:ext cx="1107997" cy="1244990"/>
              </a:xfrm>
              <a:prstGeom prst="rect">
                <a:avLst/>
              </a:prstGeom>
              <a:noFill/>
              <a:ln w="38100" cap="flat" cmpd="sng" algn="ctr">
                <a:solidFill>
                  <a:schemeClr val="bg1">
                    <a:lumMod val="50000"/>
                  </a:schemeClr>
                </a:solidFill>
                <a:prstDash val="solid"/>
                <a:round/>
                <a:headEnd type="none" w="sm" len="sm"/>
                <a:tailEnd type="none" w="sm" len="sm"/>
              </a:ln>
              <a:effectLst/>
            </p:spPr>
            <p:txBody>
              <a:bodyPr vert="horz" wrap="square" lIns="36000" tIns="46800" rIns="36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Verdana" pitchFamily="34" charset="0"/>
                  <a:ea typeface="HGP創英角ｺﾞｼｯｸUB" pitchFamily="50" charset="-128"/>
                </a:endParaRPr>
              </a:p>
            </p:txBody>
          </p:sp>
          <p:pic>
            <p:nvPicPr>
              <p:cNvPr id="30" name="Picture 13"/>
              <p:cNvPicPr/>
              <p:nvPr/>
            </p:nvPicPr>
            <p:blipFill>
              <a:blip r:embed="rId5">
                <a:extLst>
                  <a:ext uri="{BEBA8EAE-BF5A-486C-A8C5-ECC9F3942E4B}">
                    <a14:imgProps xmlns:a14="http://schemas.microsoft.com/office/drawing/2010/main">
                      <a14:imgLayer>
                        <a14:imgEffect>
                          <a14:saturation sat="200000"/>
                        </a14:imgEffect>
                      </a14:imgLayer>
                    </a14:imgProps>
                  </a:ext>
                </a:extLst>
              </a:blip>
              <a:stretch/>
            </p:blipFill>
            <p:spPr>
              <a:xfrm>
                <a:off x="7220449" y="2403137"/>
                <a:ext cx="298171" cy="285907"/>
              </a:xfrm>
              <a:prstGeom prst="rect">
                <a:avLst/>
              </a:prstGeom>
              <a:ln>
                <a:noFill/>
              </a:ln>
            </p:spPr>
          </p:pic>
          <p:sp>
            <p:nvSpPr>
              <p:cNvPr id="31" name="爆発 1 30"/>
              <p:cNvSpPr/>
              <p:nvPr/>
            </p:nvSpPr>
            <p:spPr bwMode="auto">
              <a:xfrm>
                <a:off x="6863851" y="2474038"/>
                <a:ext cx="185770" cy="185770"/>
              </a:xfrm>
              <a:prstGeom prst="irregularSeal1">
                <a:avLst/>
              </a:prstGeom>
              <a:solidFill>
                <a:srgbClr val="FFC000"/>
              </a:solidFill>
              <a:ln w="12700" cap="flat" cmpd="sng" algn="ctr">
                <a:solidFill>
                  <a:schemeClr val="tx1"/>
                </a:solidFill>
                <a:prstDash val="solid"/>
                <a:round/>
                <a:headEnd type="none" w="sm" len="sm"/>
                <a:tailEnd type="none" w="sm" len="sm"/>
              </a:ln>
              <a:effectLst/>
            </p:spPr>
            <p:txBody>
              <a:bodyPr vert="horz" wrap="square" lIns="36000" tIns="46800" rIns="36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Verdana" pitchFamily="34" charset="0"/>
                  <a:ea typeface="HGP創英角ｺﾞｼｯｸUB" pitchFamily="50" charset="-128"/>
                </a:endParaRPr>
              </a:p>
            </p:txBody>
          </p:sp>
          <p:sp>
            <p:nvSpPr>
              <p:cNvPr id="32" name="爆発 1 31"/>
              <p:cNvSpPr/>
              <p:nvPr/>
            </p:nvSpPr>
            <p:spPr bwMode="auto">
              <a:xfrm>
                <a:off x="7597732" y="2841973"/>
                <a:ext cx="185770" cy="185770"/>
              </a:xfrm>
              <a:prstGeom prst="irregularSeal1">
                <a:avLst/>
              </a:prstGeom>
              <a:solidFill>
                <a:srgbClr val="FFC000"/>
              </a:solidFill>
              <a:ln w="12700" cap="flat" cmpd="sng" algn="ctr">
                <a:solidFill>
                  <a:schemeClr val="tx1"/>
                </a:solidFill>
                <a:prstDash val="solid"/>
                <a:round/>
                <a:headEnd type="none" w="sm" len="sm"/>
                <a:tailEnd type="none" w="sm" len="sm"/>
              </a:ln>
              <a:effectLst/>
            </p:spPr>
            <p:txBody>
              <a:bodyPr vert="horz" wrap="square" lIns="36000" tIns="46800" rIns="36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Verdana" pitchFamily="34" charset="0"/>
                  <a:ea typeface="HGP創英角ｺﾞｼｯｸUB" pitchFamily="50" charset="-128"/>
                </a:endParaRPr>
              </a:p>
            </p:txBody>
          </p:sp>
          <p:cxnSp>
            <p:nvCxnSpPr>
              <p:cNvPr id="33" name="曲線コネクタ 32"/>
              <p:cNvCxnSpPr/>
              <p:nvPr/>
            </p:nvCxnSpPr>
            <p:spPr bwMode="auto">
              <a:xfrm rot="10800000" flipV="1">
                <a:off x="7043573" y="2526396"/>
                <a:ext cx="169253" cy="51680"/>
              </a:xfrm>
              <a:prstGeom prst="curvedConnector3">
                <a:avLst/>
              </a:prstGeom>
              <a:solidFill>
                <a:srgbClr val="FFCCFF"/>
              </a:solidFill>
              <a:ln w="12700" cap="flat" cmpd="sng" algn="ctr">
                <a:solidFill>
                  <a:srgbClr val="000000"/>
                </a:solidFill>
                <a:prstDash val="solid"/>
                <a:round/>
                <a:headEnd type="none" w="sm" len="sm"/>
                <a:tailEnd type="triangle"/>
              </a:ln>
              <a:effectLst/>
            </p:spPr>
          </p:cxnSp>
          <p:cxnSp>
            <p:nvCxnSpPr>
              <p:cNvPr id="34" name="曲線コネクタ 33"/>
              <p:cNvCxnSpPr/>
              <p:nvPr/>
            </p:nvCxnSpPr>
            <p:spPr bwMode="auto">
              <a:xfrm>
                <a:off x="7490211" y="2661624"/>
                <a:ext cx="171998" cy="158675"/>
              </a:xfrm>
              <a:prstGeom prst="curvedConnector3">
                <a:avLst/>
              </a:prstGeom>
              <a:solidFill>
                <a:srgbClr val="FFCCFF"/>
              </a:solidFill>
              <a:ln w="12700" cap="flat" cmpd="sng" algn="ctr">
                <a:solidFill>
                  <a:srgbClr val="000000"/>
                </a:solidFill>
                <a:prstDash val="solid"/>
                <a:round/>
                <a:headEnd type="none" w="sm" len="sm"/>
                <a:tailEnd type="triangle"/>
              </a:ln>
              <a:effectLst/>
            </p:spPr>
          </p:cxnSp>
        </p:grpSp>
        <p:pic>
          <p:nvPicPr>
            <p:cNvPr id="26" name="図 25"/>
            <p:cNvPicPr>
              <a:picLocks noChangeAspect="1"/>
            </p:cNvPicPr>
            <p:nvPr/>
          </p:nvPicPr>
          <p:blipFill>
            <a:blip r:embed="rId6">
              <a:biLevel thresh="50000"/>
              <a:extLst>
                <a:ext uri="{28A0092B-C50C-407E-A947-70E740481C1C}">
                  <a14:useLocalDpi xmlns:a14="http://schemas.microsoft.com/office/drawing/2010/main" val="0"/>
                </a:ext>
              </a:extLst>
            </a:blip>
            <a:stretch>
              <a:fillRect/>
            </a:stretch>
          </p:blipFill>
          <p:spPr>
            <a:xfrm flipH="1">
              <a:off x="7128017" y="4557739"/>
              <a:ext cx="533974" cy="533974"/>
            </a:xfrm>
            <a:prstGeom prst="rect">
              <a:avLst/>
            </a:prstGeom>
          </p:spPr>
        </p:pic>
        <p:sp>
          <p:nvSpPr>
            <p:cNvPr id="27" name="直角三角形 3"/>
            <p:cNvSpPr/>
            <p:nvPr/>
          </p:nvSpPr>
          <p:spPr>
            <a:xfrm rot="2880000">
              <a:off x="7589759" y="4452172"/>
              <a:ext cx="114507" cy="234763"/>
            </a:xfrm>
            <a:custGeom>
              <a:avLst/>
              <a:gdLst/>
              <a:ahLst/>
              <a:cxnLst/>
              <a:rect l="l" t="t" r="r" b="b"/>
              <a:pathLst>
                <a:path w="475181" h="1268131">
                  <a:moveTo>
                    <a:pt x="187000" y="0"/>
                  </a:moveTo>
                  <a:lnTo>
                    <a:pt x="475181" y="712652"/>
                  </a:lnTo>
                  <a:lnTo>
                    <a:pt x="288181" y="712652"/>
                  </a:lnTo>
                  <a:lnTo>
                    <a:pt x="288181" y="1268131"/>
                  </a:lnTo>
                  <a:lnTo>
                    <a:pt x="0" y="555479"/>
                  </a:lnTo>
                  <a:lnTo>
                    <a:pt x="187000" y="555479"/>
                  </a:lnTo>
                  <a:close/>
                </a:path>
              </a:pathLst>
            </a:custGeom>
            <a:solidFill>
              <a:srgbClr val="FFC000"/>
            </a:solidFill>
            <a:ln w="952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3"/>
            <p:cNvSpPr/>
            <p:nvPr/>
          </p:nvSpPr>
          <p:spPr>
            <a:xfrm rot="4080000">
              <a:off x="7589093" y="4615031"/>
              <a:ext cx="114507" cy="234763"/>
            </a:xfrm>
            <a:custGeom>
              <a:avLst/>
              <a:gdLst/>
              <a:ahLst/>
              <a:cxnLst/>
              <a:rect l="l" t="t" r="r" b="b"/>
              <a:pathLst>
                <a:path w="475181" h="1268131">
                  <a:moveTo>
                    <a:pt x="187000" y="0"/>
                  </a:moveTo>
                  <a:lnTo>
                    <a:pt x="475181" y="712652"/>
                  </a:lnTo>
                  <a:lnTo>
                    <a:pt x="288181" y="712652"/>
                  </a:lnTo>
                  <a:lnTo>
                    <a:pt x="288181" y="1268131"/>
                  </a:lnTo>
                  <a:lnTo>
                    <a:pt x="0" y="555479"/>
                  </a:lnTo>
                  <a:lnTo>
                    <a:pt x="187000" y="555479"/>
                  </a:lnTo>
                  <a:close/>
                </a:path>
              </a:pathLst>
            </a:custGeom>
            <a:solidFill>
              <a:srgbClr val="FFC000"/>
            </a:solidFill>
            <a:ln w="952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p:cNvGrpSpPr/>
          <p:nvPr/>
        </p:nvGrpSpPr>
        <p:grpSpPr>
          <a:xfrm>
            <a:off x="6202149" y="2254482"/>
            <a:ext cx="1018767" cy="344572"/>
            <a:chOff x="6945424" y="4424214"/>
            <a:chExt cx="1019297" cy="344572"/>
          </a:xfrm>
        </p:grpSpPr>
        <p:pic>
          <p:nvPicPr>
            <p:cNvPr id="36" name="Picture 13"/>
            <p:cNvPicPr/>
            <p:nvPr/>
          </p:nvPicPr>
          <p:blipFill>
            <a:blip r:embed="rId5">
              <a:extLst>
                <a:ext uri="{BEBA8EAE-BF5A-486C-A8C5-ECC9F3942E4B}">
                  <a14:imgProps xmlns:a14="http://schemas.microsoft.com/office/drawing/2010/main">
                    <a14:imgLayer>
                      <a14:imgEffect>
                        <a14:saturation sat="200000"/>
                      </a14:imgEffect>
                    </a14:imgLayer>
                  </a14:imgProps>
                </a:ext>
              </a:extLst>
            </a:blip>
            <a:stretch/>
          </p:blipFill>
          <p:spPr>
            <a:xfrm>
              <a:off x="7414457" y="4443730"/>
              <a:ext cx="298171" cy="285907"/>
            </a:xfrm>
            <a:prstGeom prst="rect">
              <a:avLst/>
            </a:prstGeom>
            <a:ln>
              <a:noFill/>
            </a:ln>
          </p:spPr>
        </p:pic>
        <p:cxnSp>
          <p:nvCxnSpPr>
            <p:cNvPr id="37" name="直線コネクタ 36"/>
            <p:cNvCxnSpPr/>
            <p:nvPr/>
          </p:nvCxnSpPr>
          <p:spPr bwMode="auto">
            <a:xfrm>
              <a:off x="6945424" y="4424214"/>
              <a:ext cx="576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38" name="直線コネクタ 37"/>
            <p:cNvCxnSpPr/>
            <p:nvPr/>
          </p:nvCxnSpPr>
          <p:spPr bwMode="auto">
            <a:xfrm>
              <a:off x="6945424" y="4768784"/>
              <a:ext cx="576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39" name="直線コネクタ 38"/>
            <p:cNvCxnSpPr/>
            <p:nvPr/>
          </p:nvCxnSpPr>
          <p:spPr bwMode="auto">
            <a:xfrm>
              <a:off x="7712721" y="4487233"/>
              <a:ext cx="252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0" name="直線コネクタ 39"/>
            <p:cNvCxnSpPr/>
            <p:nvPr/>
          </p:nvCxnSpPr>
          <p:spPr bwMode="auto">
            <a:xfrm>
              <a:off x="7712721" y="4711039"/>
              <a:ext cx="252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1" name="直線コネクタ 40"/>
            <p:cNvCxnSpPr/>
            <p:nvPr/>
          </p:nvCxnSpPr>
          <p:spPr bwMode="auto">
            <a:xfrm>
              <a:off x="7525442" y="4424214"/>
              <a:ext cx="187279" cy="63019"/>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2" name="直線コネクタ 41"/>
            <p:cNvCxnSpPr/>
            <p:nvPr/>
          </p:nvCxnSpPr>
          <p:spPr bwMode="auto">
            <a:xfrm flipV="1">
              <a:off x="7525442" y="4711038"/>
              <a:ext cx="187279" cy="57748"/>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grpSp>
      <p:grpSp>
        <p:nvGrpSpPr>
          <p:cNvPr id="43" name="グループ化 42"/>
          <p:cNvGrpSpPr/>
          <p:nvPr/>
        </p:nvGrpSpPr>
        <p:grpSpPr>
          <a:xfrm>
            <a:off x="7525421" y="1952459"/>
            <a:ext cx="1458635" cy="928983"/>
            <a:chOff x="8224001" y="3998595"/>
            <a:chExt cx="1459393" cy="928983"/>
          </a:xfrm>
        </p:grpSpPr>
        <p:cxnSp>
          <p:nvCxnSpPr>
            <p:cNvPr id="44" name="直線コネクタ 43"/>
            <p:cNvCxnSpPr/>
            <p:nvPr/>
          </p:nvCxnSpPr>
          <p:spPr bwMode="auto">
            <a:xfrm>
              <a:off x="8647554" y="4843421"/>
              <a:ext cx="1026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5" name="直線コネクタ 44"/>
            <p:cNvCxnSpPr/>
            <p:nvPr/>
          </p:nvCxnSpPr>
          <p:spPr bwMode="auto">
            <a:xfrm flipV="1">
              <a:off x="8647554" y="3999969"/>
              <a:ext cx="0" cy="843452"/>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6" name="直線コネクタ 45"/>
            <p:cNvCxnSpPr/>
            <p:nvPr/>
          </p:nvCxnSpPr>
          <p:spPr bwMode="auto">
            <a:xfrm flipV="1">
              <a:off x="8891394" y="3999969"/>
              <a:ext cx="0" cy="32400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7" name="直線コネクタ 46"/>
            <p:cNvCxnSpPr/>
            <p:nvPr/>
          </p:nvCxnSpPr>
          <p:spPr bwMode="auto">
            <a:xfrm>
              <a:off x="8891394" y="4323969"/>
              <a:ext cx="792000" cy="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8" name="直線コネクタ 47"/>
            <p:cNvCxnSpPr/>
            <p:nvPr/>
          </p:nvCxnSpPr>
          <p:spPr bwMode="auto">
            <a:xfrm flipV="1">
              <a:off x="9683394" y="4335177"/>
              <a:ext cx="0" cy="50400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cxnSp>
          <p:nvCxnSpPr>
            <p:cNvPr id="49" name="直線コネクタ 48"/>
            <p:cNvCxnSpPr/>
            <p:nvPr/>
          </p:nvCxnSpPr>
          <p:spPr bwMode="auto">
            <a:xfrm flipV="1">
              <a:off x="9158928" y="4583757"/>
              <a:ext cx="0" cy="252000"/>
            </a:xfrm>
            <a:prstGeom prst="line">
              <a:avLst/>
            </a:prstGeom>
            <a:solidFill>
              <a:srgbClr val="FFCCFF"/>
            </a:solidFill>
            <a:ln w="38100" cap="rnd" cmpd="sng" algn="ctr">
              <a:solidFill>
                <a:schemeClr val="bg1">
                  <a:lumMod val="50000"/>
                </a:schemeClr>
              </a:solidFill>
              <a:prstDash val="solid"/>
              <a:round/>
              <a:headEnd type="none" w="sm" len="sm"/>
              <a:tailEnd type="none" w="sm" len="sm"/>
            </a:ln>
            <a:effectLst/>
          </p:spPr>
        </p:cxnSp>
        <p:pic>
          <p:nvPicPr>
            <p:cNvPr id="50" name="Picture 13"/>
            <p:cNvPicPr/>
            <p:nvPr/>
          </p:nvPicPr>
          <p:blipFill>
            <a:blip r:embed="rId5">
              <a:extLst>
                <a:ext uri="{BEBA8EAE-BF5A-486C-A8C5-ECC9F3942E4B}">
                  <a14:imgProps xmlns:a14="http://schemas.microsoft.com/office/drawing/2010/main">
                    <a14:imgLayer>
                      <a14:imgEffect>
                        <a14:saturation sat="200000"/>
                      </a14:imgEffect>
                    </a14:imgLayer>
                  </a14:imgProps>
                </a:ext>
              </a:extLst>
            </a:blip>
            <a:stretch/>
          </p:blipFill>
          <p:spPr>
            <a:xfrm>
              <a:off x="9283182" y="4521491"/>
              <a:ext cx="298171" cy="285907"/>
            </a:xfrm>
            <a:prstGeom prst="rect">
              <a:avLst/>
            </a:prstGeom>
            <a:ln>
              <a:noFill/>
            </a:ln>
          </p:spPr>
        </p:pic>
        <p:sp>
          <p:nvSpPr>
            <p:cNvPr id="51" name="フリーフォーム 50"/>
            <p:cNvSpPr/>
            <p:nvPr/>
          </p:nvSpPr>
          <p:spPr bwMode="auto">
            <a:xfrm>
              <a:off x="8745189" y="3998595"/>
              <a:ext cx="619791" cy="594360"/>
            </a:xfrm>
            <a:custGeom>
              <a:avLst/>
              <a:gdLst>
                <a:gd name="connsiteX0" fmla="*/ 10191 w 619791"/>
                <a:gd name="connsiteY0" fmla="*/ 0 h 594360"/>
                <a:gd name="connsiteX1" fmla="*/ 10191 w 619791"/>
                <a:gd name="connsiteY1" fmla="*/ 381000 h 594360"/>
                <a:gd name="connsiteX2" fmla="*/ 17811 w 619791"/>
                <a:gd name="connsiteY2" fmla="*/ 403860 h 594360"/>
                <a:gd name="connsiteX3" fmla="*/ 25431 w 619791"/>
                <a:gd name="connsiteY3" fmla="*/ 434340 h 594360"/>
                <a:gd name="connsiteX4" fmla="*/ 40671 w 619791"/>
                <a:gd name="connsiteY4" fmla="*/ 480060 h 594360"/>
                <a:gd name="connsiteX5" fmla="*/ 78771 w 619791"/>
                <a:gd name="connsiteY5" fmla="*/ 548640 h 594360"/>
                <a:gd name="connsiteX6" fmla="*/ 124491 w 619791"/>
                <a:gd name="connsiteY6" fmla="*/ 579120 h 594360"/>
                <a:gd name="connsiteX7" fmla="*/ 170211 w 619791"/>
                <a:gd name="connsiteY7" fmla="*/ 594360 h 594360"/>
                <a:gd name="connsiteX8" fmla="*/ 231171 w 619791"/>
                <a:gd name="connsiteY8" fmla="*/ 586740 h 594360"/>
                <a:gd name="connsiteX9" fmla="*/ 254031 w 619791"/>
                <a:gd name="connsiteY9" fmla="*/ 579120 h 594360"/>
                <a:gd name="connsiteX10" fmla="*/ 284511 w 619791"/>
                <a:gd name="connsiteY10" fmla="*/ 533400 h 594360"/>
                <a:gd name="connsiteX11" fmla="*/ 299751 w 619791"/>
                <a:gd name="connsiteY11" fmla="*/ 510540 h 594360"/>
                <a:gd name="connsiteX12" fmla="*/ 322611 w 619791"/>
                <a:gd name="connsiteY12" fmla="*/ 487680 h 594360"/>
                <a:gd name="connsiteX13" fmla="*/ 337851 w 619791"/>
                <a:gd name="connsiteY13" fmla="*/ 464820 h 594360"/>
                <a:gd name="connsiteX14" fmla="*/ 368331 w 619791"/>
                <a:gd name="connsiteY14" fmla="*/ 457200 h 594360"/>
                <a:gd name="connsiteX15" fmla="*/ 391191 w 619791"/>
                <a:gd name="connsiteY15" fmla="*/ 449580 h 594360"/>
                <a:gd name="connsiteX16" fmla="*/ 566451 w 619791"/>
                <a:gd name="connsiteY16" fmla="*/ 472440 h 594360"/>
                <a:gd name="connsiteX17" fmla="*/ 589311 w 619791"/>
                <a:gd name="connsiteY17" fmla="*/ 487680 h 594360"/>
                <a:gd name="connsiteX18" fmla="*/ 619791 w 619791"/>
                <a:gd name="connsiteY18" fmla="*/ 525780 h 59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19791" h="594360">
                  <a:moveTo>
                    <a:pt x="10191" y="0"/>
                  </a:moveTo>
                  <a:cubicBezTo>
                    <a:pt x="-4010" y="170416"/>
                    <a:pt x="-2770" y="115301"/>
                    <a:pt x="10191" y="381000"/>
                  </a:cubicBezTo>
                  <a:cubicBezTo>
                    <a:pt x="10582" y="389023"/>
                    <a:pt x="15604" y="396137"/>
                    <a:pt x="17811" y="403860"/>
                  </a:cubicBezTo>
                  <a:cubicBezTo>
                    <a:pt x="20688" y="413930"/>
                    <a:pt x="22422" y="424309"/>
                    <a:pt x="25431" y="434340"/>
                  </a:cubicBezTo>
                  <a:cubicBezTo>
                    <a:pt x="30047" y="449727"/>
                    <a:pt x="35591" y="464820"/>
                    <a:pt x="40671" y="480060"/>
                  </a:cubicBezTo>
                  <a:cubicBezTo>
                    <a:pt x="48612" y="503882"/>
                    <a:pt x="56312" y="533668"/>
                    <a:pt x="78771" y="548640"/>
                  </a:cubicBezTo>
                  <a:cubicBezTo>
                    <a:pt x="94011" y="558800"/>
                    <a:pt x="107115" y="573328"/>
                    <a:pt x="124491" y="579120"/>
                  </a:cubicBezTo>
                  <a:lnTo>
                    <a:pt x="170211" y="594360"/>
                  </a:lnTo>
                  <a:cubicBezTo>
                    <a:pt x="190531" y="591820"/>
                    <a:pt x="211023" y="590403"/>
                    <a:pt x="231171" y="586740"/>
                  </a:cubicBezTo>
                  <a:cubicBezTo>
                    <a:pt x="239074" y="585303"/>
                    <a:pt x="248351" y="584800"/>
                    <a:pt x="254031" y="579120"/>
                  </a:cubicBezTo>
                  <a:cubicBezTo>
                    <a:pt x="266983" y="566168"/>
                    <a:pt x="274351" y="548640"/>
                    <a:pt x="284511" y="533400"/>
                  </a:cubicBezTo>
                  <a:cubicBezTo>
                    <a:pt x="289591" y="525780"/>
                    <a:pt x="293275" y="517016"/>
                    <a:pt x="299751" y="510540"/>
                  </a:cubicBezTo>
                  <a:cubicBezTo>
                    <a:pt x="307371" y="502920"/>
                    <a:pt x="315712" y="495959"/>
                    <a:pt x="322611" y="487680"/>
                  </a:cubicBezTo>
                  <a:cubicBezTo>
                    <a:pt x="328474" y="480645"/>
                    <a:pt x="330231" y="469900"/>
                    <a:pt x="337851" y="464820"/>
                  </a:cubicBezTo>
                  <a:cubicBezTo>
                    <a:pt x="346565" y="459011"/>
                    <a:pt x="358261" y="460077"/>
                    <a:pt x="368331" y="457200"/>
                  </a:cubicBezTo>
                  <a:cubicBezTo>
                    <a:pt x="376054" y="454993"/>
                    <a:pt x="383571" y="452120"/>
                    <a:pt x="391191" y="449580"/>
                  </a:cubicBezTo>
                  <a:cubicBezTo>
                    <a:pt x="408667" y="450608"/>
                    <a:pt x="527271" y="446320"/>
                    <a:pt x="566451" y="472440"/>
                  </a:cubicBezTo>
                  <a:lnTo>
                    <a:pt x="589311" y="487680"/>
                  </a:lnTo>
                  <a:cubicBezTo>
                    <a:pt x="608536" y="516518"/>
                    <a:pt x="598075" y="504064"/>
                    <a:pt x="619791" y="525780"/>
                  </a:cubicBezTo>
                </a:path>
              </a:pathLst>
            </a:custGeom>
            <a:noFill/>
            <a:ln w="12700" cap="flat" cmpd="sng" algn="ctr">
              <a:solidFill>
                <a:srgbClr val="000000"/>
              </a:solidFill>
              <a:prstDash val="solid"/>
              <a:round/>
              <a:headEnd type="none" w="sm" len="sm"/>
              <a:tailEnd type="triangle" w="med" len="med"/>
            </a:ln>
            <a:effectLst/>
          </p:spPr>
          <p:txBody>
            <a:bodyPr vert="horz" wrap="square" lIns="36000" tIns="46800" rIns="36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Verdana" pitchFamily="34" charset="0"/>
                <a:ea typeface="HGP創英角ｺﾞｼｯｸUB" pitchFamily="50" charset="-128"/>
              </a:endParaRPr>
            </a:p>
          </p:txBody>
        </p:sp>
        <p:pic>
          <p:nvPicPr>
            <p:cNvPr id="52" name="図 51"/>
            <p:cNvPicPr>
              <a:picLocks noChangeAspect="1"/>
            </p:cNvPicPr>
            <p:nvPr/>
          </p:nvPicPr>
          <p:blipFill>
            <a:blip r:embed="rId6">
              <a:biLevel thresh="50000"/>
              <a:extLst>
                <a:ext uri="{28A0092B-C50C-407E-A947-70E740481C1C}">
                  <a14:useLocalDpi xmlns:a14="http://schemas.microsoft.com/office/drawing/2010/main" val="0"/>
                </a:ext>
              </a:extLst>
            </a:blip>
            <a:stretch>
              <a:fillRect/>
            </a:stretch>
          </p:blipFill>
          <p:spPr>
            <a:xfrm flipH="1">
              <a:off x="8224001" y="4393604"/>
              <a:ext cx="533974" cy="533974"/>
            </a:xfrm>
            <a:prstGeom prst="rect">
              <a:avLst/>
            </a:prstGeom>
          </p:spPr>
        </p:pic>
        <p:sp>
          <p:nvSpPr>
            <p:cNvPr id="53" name="直角三角形 3"/>
            <p:cNvSpPr/>
            <p:nvPr/>
          </p:nvSpPr>
          <p:spPr>
            <a:xfrm rot="2880000">
              <a:off x="8604428" y="4354793"/>
              <a:ext cx="114507" cy="234763"/>
            </a:xfrm>
            <a:custGeom>
              <a:avLst/>
              <a:gdLst/>
              <a:ahLst/>
              <a:cxnLst/>
              <a:rect l="l" t="t" r="r" b="b"/>
              <a:pathLst>
                <a:path w="475181" h="1268131">
                  <a:moveTo>
                    <a:pt x="187000" y="0"/>
                  </a:moveTo>
                  <a:lnTo>
                    <a:pt x="475181" y="712652"/>
                  </a:lnTo>
                  <a:lnTo>
                    <a:pt x="288181" y="712652"/>
                  </a:lnTo>
                  <a:lnTo>
                    <a:pt x="288181" y="1268131"/>
                  </a:lnTo>
                  <a:lnTo>
                    <a:pt x="0" y="555479"/>
                  </a:lnTo>
                  <a:lnTo>
                    <a:pt x="187000" y="555479"/>
                  </a:lnTo>
                  <a:close/>
                </a:path>
              </a:pathLst>
            </a:custGeom>
            <a:solidFill>
              <a:srgbClr val="FFC000"/>
            </a:solidFill>
            <a:ln w="952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直角三角形 3"/>
            <p:cNvSpPr/>
            <p:nvPr/>
          </p:nvSpPr>
          <p:spPr>
            <a:xfrm rot="4080000">
              <a:off x="8603762" y="4517652"/>
              <a:ext cx="114507" cy="234763"/>
            </a:xfrm>
            <a:custGeom>
              <a:avLst/>
              <a:gdLst/>
              <a:ahLst/>
              <a:cxnLst/>
              <a:rect l="l" t="t" r="r" b="b"/>
              <a:pathLst>
                <a:path w="475181" h="1268131">
                  <a:moveTo>
                    <a:pt x="187000" y="0"/>
                  </a:moveTo>
                  <a:lnTo>
                    <a:pt x="475181" y="712652"/>
                  </a:lnTo>
                  <a:lnTo>
                    <a:pt x="288181" y="712652"/>
                  </a:lnTo>
                  <a:lnTo>
                    <a:pt x="288181" y="1268131"/>
                  </a:lnTo>
                  <a:lnTo>
                    <a:pt x="0" y="555479"/>
                  </a:lnTo>
                  <a:lnTo>
                    <a:pt x="187000" y="555479"/>
                  </a:lnTo>
                  <a:close/>
                </a:path>
              </a:pathLst>
            </a:custGeom>
            <a:solidFill>
              <a:srgbClr val="FFC000"/>
            </a:solidFill>
            <a:ln w="952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正方形/長方形 54"/>
          <p:cNvSpPr/>
          <p:nvPr/>
        </p:nvSpPr>
        <p:spPr>
          <a:xfrm>
            <a:off x="5930322" y="1556929"/>
            <a:ext cx="3680444" cy="307777"/>
          </a:xfrm>
          <a:prstGeom prst="rect">
            <a:avLst/>
          </a:prstGeom>
        </p:spPr>
        <p:txBody>
          <a:bodyPr wrap="square">
            <a:spAutoFit/>
          </a:bodyPr>
          <a:lstStyle/>
          <a:p>
            <a:pPr marL="285750" indent="-285750">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狭小部へのスタックや、回収不可になるリスク</a:t>
            </a:r>
            <a:endParaRPr lang="ja-JP" altLang="en-US" sz="1400" dirty="0">
              <a:latin typeface="Meiryo UI" panose="020B0604030504040204" pitchFamily="50" charset="-128"/>
              <a:ea typeface="Meiryo UI" panose="020B0604030504040204" pitchFamily="50" charset="-128"/>
            </a:endParaRPr>
          </a:p>
        </p:txBody>
      </p:sp>
      <p:sp>
        <p:nvSpPr>
          <p:cNvPr id="56" name="爆発 1 55"/>
          <p:cNvSpPr/>
          <p:nvPr/>
        </p:nvSpPr>
        <p:spPr bwMode="auto">
          <a:xfrm>
            <a:off x="6912792" y="2126711"/>
            <a:ext cx="177403" cy="177244"/>
          </a:xfrm>
          <a:prstGeom prst="irregularSeal1">
            <a:avLst/>
          </a:prstGeom>
          <a:solidFill>
            <a:srgbClr val="FFC000"/>
          </a:solidFill>
          <a:ln w="12700" cap="flat" cmpd="sng" algn="ctr">
            <a:solidFill>
              <a:schemeClr val="tx1"/>
            </a:solidFill>
            <a:prstDash val="solid"/>
            <a:round/>
            <a:headEnd type="none" w="sm" len="sm"/>
            <a:tailEnd type="none" w="sm" len="sm"/>
          </a:ln>
          <a:effectLst/>
        </p:spPr>
        <p:txBody>
          <a:bodyPr vert="horz" wrap="square" lIns="36000" tIns="46800" rIns="36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Verdana" pitchFamily="34" charset="0"/>
              <a:ea typeface="HGP創英角ｺﾞｼｯｸUB" pitchFamily="50" charset="-128"/>
            </a:endParaRPr>
          </a:p>
        </p:txBody>
      </p:sp>
    </p:spTree>
    <p:extLst>
      <p:ext uri="{BB962C8B-B14F-4D97-AF65-F5344CB8AC3E}">
        <p14:creationId xmlns:p14="http://schemas.microsoft.com/office/powerpoint/2010/main" val="1326914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1" y="188640"/>
            <a:ext cx="9505503" cy="461665"/>
          </a:xfrm>
        </p:spPr>
        <p:txBody>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ガイドライン改訂の概要</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7594600" y="6492875"/>
            <a:ext cx="2311400" cy="365125"/>
          </a:xfrm>
        </p:spPr>
        <p:txBody>
          <a:bodyPr/>
          <a:lstStyle/>
          <a:p>
            <a:r>
              <a:rPr kumimoji="1" lang="ja-JP" altLang="en-US" dirty="0" smtClean="0"/>
              <a:t>４</a:t>
            </a:r>
            <a:endParaRPr kumimoji="1" lang="ja-JP" altLang="en-US" dirty="0"/>
          </a:p>
        </p:txBody>
      </p:sp>
      <p:sp>
        <p:nvSpPr>
          <p:cNvPr id="4" name="テキスト プレースホルダー 3"/>
          <p:cNvSpPr>
            <a:spLocks noGrp="1"/>
          </p:cNvSpPr>
          <p:nvPr>
            <p:ph type="body" sz="quarter" idx="17"/>
          </p:nvPr>
        </p:nvSpPr>
        <p:spPr/>
        <p:txBody>
          <a:bodyPr/>
          <a:lstStyle/>
          <a:p>
            <a:endParaRPr kumimoji="1" lang="ja-JP" altLang="en-US"/>
          </a:p>
        </p:txBody>
      </p:sp>
      <p:sp>
        <p:nvSpPr>
          <p:cNvPr id="5" name="テキスト プレースホルダー 4"/>
          <p:cNvSpPr>
            <a:spLocks noGrp="1"/>
          </p:cNvSpPr>
          <p:nvPr>
            <p:ph type="body" sz="quarter" idx="17"/>
          </p:nvPr>
        </p:nvSpPr>
        <p:spPr/>
        <p:txBody>
          <a:bodyPr/>
          <a:lstStyle/>
          <a:p>
            <a:endParaRPr kumimoji="1" lang="ja-JP" altLang="en-US"/>
          </a:p>
        </p:txBody>
      </p:sp>
      <p:sp>
        <p:nvSpPr>
          <p:cNvPr id="6" name="テキスト プレースホルダー 5"/>
          <p:cNvSpPr>
            <a:spLocks noGrp="1"/>
          </p:cNvSpPr>
          <p:nvPr>
            <p:ph type="body" sz="quarter" idx="17"/>
          </p:nvPr>
        </p:nvSpPr>
        <p:spPr/>
        <p:txBody>
          <a:bodyPr/>
          <a:lstStyle/>
          <a:p>
            <a:r>
              <a:rPr kumimoji="1" lang="ja-JP" altLang="en-US" dirty="0" smtClean="0"/>
              <a:t>ガイドラインにおける主な改訂ポイントは以下の赤字の通り。</a:t>
            </a:r>
            <a:endParaRPr kumimoji="1" lang="ja-JP" altLang="en-US" dirty="0"/>
          </a:p>
        </p:txBody>
      </p:sp>
      <p:sp>
        <p:nvSpPr>
          <p:cNvPr id="11" name="テキスト ボックス 10"/>
          <p:cNvSpPr txBox="1"/>
          <p:nvPr/>
        </p:nvSpPr>
        <p:spPr>
          <a:xfrm>
            <a:off x="3834898" y="3691002"/>
            <a:ext cx="5903214" cy="830997"/>
          </a:xfrm>
          <a:prstGeom prst="rect">
            <a:avLst/>
          </a:prstGeom>
          <a:noFill/>
          <a:ln>
            <a:noFill/>
            <a:prstDash val="dash"/>
          </a:ln>
        </p:spPr>
        <p:txBody>
          <a:bodyPr wrap="square" rtlCol="0">
            <a:spAutoFit/>
          </a:bodyPr>
          <a:lstStyle/>
          <a:p>
            <a:pPr marL="285750" indent="-285750">
              <a:buFont typeface="Wingdings" panose="05000000000000000000" pitchFamily="2" charset="2"/>
              <a:buChar char="ü"/>
            </a:pPr>
            <a:r>
              <a:rPr lang="ja-JP" altLang="en-US" sz="1600" dirty="0">
                <a:latin typeface="Meiryo UI" panose="020B0604030504040204" pitchFamily="50" charset="-128"/>
                <a:ea typeface="Meiryo UI" panose="020B0604030504040204" pitchFamily="50" charset="-128"/>
              </a:rPr>
              <a:t>プラント内において、開放状態によりメンテナンスが行われている設備や、遊休設備等において、爆発性雰囲気を生成する可能性がなく、または、生成しないため、火気の使用制限がない状態をいう。</a:t>
            </a:r>
            <a:endParaRPr lang="en-US" altLang="ja-JP" sz="1600" dirty="0">
              <a:latin typeface="Meiryo UI" panose="020B0604030504040204" pitchFamily="50" charset="-128"/>
              <a:ea typeface="Meiryo UI" panose="020B0604030504040204" pitchFamily="50" charset="-128"/>
            </a:endParaRPr>
          </a:p>
        </p:txBody>
      </p:sp>
      <p:sp>
        <p:nvSpPr>
          <p:cNvPr id="14" name="テキスト プレースホルダー 6"/>
          <p:cNvSpPr txBox="1">
            <a:spLocks/>
          </p:cNvSpPr>
          <p:nvPr/>
        </p:nvSpPr>
        <p:spPr>
          <a:xfrm>
            <a:off x="233192" y="3651580"/>
            <a:ext cx="1662548" cy="1236594"/>
          </a:xfrm>
          <a:prstGeom prst="rect">
            <a:avLst/>
          </a:prstGeom>
          <a:solidFill>
            <a:schemeClr val="tx1">
              <a:lumMod val="65000"/>
              <a:lumOff val="35000"/>
            </a:schemeClr>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000" b="1" kern="0" dirty="0" smtClean="0">
                <a:solidFill>
                  <a:schemeClr val="bg1"/>
                </a:solidFill>
              </a:rPr>
              <a:t>第２章</a:t>
            </a:r>
            <a:endParaRPr lang="en-US" altLang="ja-JP" sz="2000" b="1" kern="0" dirty="0" smtClean="0">
              <a:solidFill>
                <a:schemeClr val="bg1"/>
              </a:solidFill>
            </a:endParaRPr>
          </a:p>
          <a:p>
            <a:pPr marL="0" indent="0" algn="ctr">
              <a:buFont typeface="Webdings" pitchFamily="18" charset="2"/>
              <a:buNone/>
            </a:pPr>
            <a:r>
              <a:rPr lang="ja-JP" altLang="en-US" sz="2000" b="1" kern="0" dirty="0" smtClean="0">
                <a:solidFill>
                  <a:schemeClr val="bg1"/>
                </a:solidFill>
              </a:rPr>
              <a:t>通常運転時</a:t>
            </a:r>
            <a:endParaRPr lang="en-US" altLang="ja-JP" sz="2000" b="1" kern="0" dirty="0">
              <a:solidFill>
                <a:schemeClr val="bg1"/>
              </a:solidFill>
            </a:endParaRPr>
          </a:p>
        </p:txBody>
      </p:sp>
      <p:sp>
        <p:nvSpPr>
          <p:cNvPr id="15" name="テキスト プレースホルダー 6"/>
          <p:cNvSpPr txBox="1">
            <a:spLocks/>
          </p:cNvSpPr>
          <p:nvPr/>
        </p:nvSpPr>
        <p:spPr>
          <a:xfrm>
            <a:off x="2034684" y="3674829"/>
            <a:ext cx="1661270" cy="1213345"/>
          </a:xfrm>
          <a:prstGeom prst="rect">
            <a:avLst/>
          </a:prstGeom>
          <a:solidFill>
            <a:srgbClr val="FF0000"/>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000" b="1" kern="0" dirty="0" smtClean="0">
                <a:solidFill>
                  <a:schemeClr val="bg1"/>
                </a:solidFill>
              </a:rPr>
              <a:t>第３章</a:t>
            </a:r>
            <a:endParaRPr lang="en-US" altLang="ja-JP" sz="2000" b="1" kern="0" dirty="0" smtClean="0">
              <a:solidFill>
                <a:schemeClr val="bg1"/>
              </a:solidFill>
            </a:endParaRPr>
          </a:p>
          <a:p>
            <a:pPr marL="0" indent="0" algn="ctr">
              <a:buFont typeface="Webdings" pitchFamily="18" charset="2"/>
              <a:buNone/>
            </a:pPr>
            <a:r>
              <a:rPr lang="ja-JP" altLang="en-US" sz="2000" b="1" kern="0" dirty="0" smtClean="0">
                <a:solidFill>
                  <a:schemeClr val="bg1"/>
                </a:solidFill>
              </a:rPr>
              <a:t>設備開放時</a:t>
            </a:r>
            <a:endParaRPr lang="en-US" altLang="ja-JP" sz="2000" b="1" kern="0" dirty="0">
              <a:solidFill>
                <a:schemeClr val="bg1"/>
              </a:solidFill>
            </a:endParaRPr>
          </a:p>
        </p:txBody>
      </p:sp>
      <p:cxnSp>
        <p:nvCxnSpPr>
          <p:cNvPr id="21" name="直線コネクタ 20"/>
          <p:cNvCxnSpPr/>
          <p:nvPr/>
        </p:nvCxnSpPr>
        <p:spPr>
          <a:xfrm flipV="1">
            <a:off x="172506" y="3537742"/>
            <a:ext cx="9505056" cy="994"/>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3764069" y="4521999"/>
            <a:ext cx="5867611" cy="323165"/>
          </a:xfrm>
          <a:prstGeom prst="rect">
            <a:avLst/>
          </a:prstGeom>
          <a:noFill/>
          <a:ln w="19050">
            <a:solidFill>
              <a:srgbClr val="FF0000"/>
            </a:solidFill>
            <a:prstDash val="dash"/>
          </a:ln>
        </p:spPr>
        <p:txBody>
          <a:bodyPr wrap="square" rtlCol="0">
            <a:spAutoFit/>
          </a:bodyPr>
          <a:lstStyle/>
          <a:p>
            <a:r>
              <a:rPr lang="ja-JP" altLang="en-US" sz="1500" b="1" u="sng" dirty="0" smtClean="0">
                <a:solidFill>
                  <a:srgbClr val="FF0000"/>
                </a:solidFill>
                <a:latin typeface="Meiryo UI" panose="020B0604030504040204" pitchFamily="50" charset="-128"/>
                <a:ea typeface="Meiryo UI" panose="020B0604030504040204" pitchFamily="50" charset="-128"/>
              </a:rPr>
              <a:t>→屋内特有の要件やリスクアセスメント・リスク対策方法を追加</a:t>
            </a:r>
            <a:endParaRPr lang="en-US" altLang="ja-JP" sz="1500" b="1" dirty="0" smtClean="0">
              <a:solidFill>
                <a:srgbClr val="FF0000"/>
              </a:solidFill>
              <a:latin typeface="Meiryo UI" panose="020B0604030504040204" pitchFamily="50" charset="-128"/>
              <a:ea typeface="Meiryo UI" panose="020B0604030504040204" pitchFamily="50" charset="-128"/>
            </a:endParaRPr>
          </a:p>
        </p:txBody>
      </p:sp>
      <p:sp>
        <p:nvSpPr>
          <p:cNvPr id="41" name="テキスト プレースホルダー 6"/>
          <p:cNvSpPr txBox="1">
            <a:spLocks/>
          </p:cNvSpPr>
          <p:nvPr/>
        </p:nvSpPr>
        <p:spPr>
          <a:xfrm>
            <a:off x="211290" y="1470492"/>
            <a:ext cx="1661270" cy="2001186"/>
          </a:xfrm>
          <a:prstGeom prst="rect">
            <a:avLst/>
          </a:prstGeom>
          <a:solidFill>
            <a:srgbClr val="FF0000"/>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400" b="1" kern="0" dirty="0" smtClean="0">
                <a:solidFill>
                  <a:schemeClr val="bg1"/>
                </a:solidFill>
              </a:rPr>
              <a:t>第１章</a:t>
            </a:r>
            <a:endParaRPr lang="en-US" altLang="ja-JP" sz="2400" b="1" kern="0" dirty="0" smtClean="0">
              <a:solidFill>
                <a:schemeClr val="bg1"/>
              </a:solidFill>
            </a:endParaRPr>
          </a:p>
          <a:p>
            <a:pPr marL="0" indent="0" algn="ctr">
              <a:buFont typeface="Webdings" pitchFamily="18" charset="2"/>
              <a:buNone/>
            </a:pPr>
            <a:r>
              <a:rPr lang="ja-JP" altLang="en-US" sz="2400" b="1" kern="0" dirty="0" smtClean="0">
                <a:solidFill>
                  <a:schemeClr val="bg1"/>
                </a:solidFill>
              </a:rPr>
              <a:t>概要</a:t>
            </a:r>
            <a:endParaRPr lang="en-US" altLang="ja-JP" sz="2400" b="1" kern="0" dirty="0">
              <a:solidFill>
                <a:schemeClr val="bg1"/>
              </a:solidFill>
            </a:endParaRPr>
          </a:p>
        </p:txBody>
      </p:sp>
      <p:sp>
        <p:nvSpPr>
          <p:cNvPr id="42" name="テキスト ボックス 41"/>
          <p:cNvSpPr txBox="1"/>
          <p:nvPr/>
        </p:nvSpPr>
        <p:spPr>
          <a:xfrm>
            <a:off x="1925605" y="1503855"/>
            <a:ext cx="4475195" cy="1979862"/>
          </a:xfrm>
          <a:prstGeom prst="rect">
            <a:avLst/>
          </a:prstGeom>
          <a:noFill/>
          <a:ln w="19050">
            <a:solidFill>
              <a:srgbClr val="FF0000"/>
            </a:solidFill>
            <a:prstDash val="dash"/>
          </a:ln>
        </p:spPr>
        <p:txBody>
          <a:bodyPr wrap="square" rtlCol="0">
            <a:normAutofit/>
          </a:bodyPr>
          <a:lstStyle/>
          <a:p>
            <a:r>
              <a:rPr lang="en-US" altLang="ja-JP" b="1" dirty="0" smtClean="0">
                <a:solidFill>
                  <a:srgbClr val="FF0000"/>
                </a:solidFill>
                <a:latin typeface="Meiryo UI" panose="020B0604030504040204" pitchFamily="50" charset="-128"/>
                <a:ea typeface="Meiryo UI" panose="020B0604030504040204" pitchFamily="50" charset="-128"/>
              </a:rPr>
              <a:t>1.1 </a:t>
            </a:r>
            <a:r>
              <a:rPr lang="ja-JP" altLang="en-US" b="1" dirty="0" smtClean="0">
                <a:latin typeface="Meiryo UI" panose="020B0604030504040204" pitchFamily="50" charset="-128"/>
                <a:ea typeface="Meiryo UI" panose="020B0604030504040204" pitchFamily="50" charset="-128"/>
              </a:rPr>
              <a:t>背景と目的・</a:t>
            </a:r>
            <a:r>
              <a:rPr lang="ja-JP" altLang="en-US" b="1" dirty="0" smtClean="0">
                <a:solidFill>
                  <a:srgbClr val="FF0000"/>
                </a:solidFill>
                <a:latin typeface="Meiryo UI" panose="020B0604030504040204" pitchFamily="50" charset="-128"/>
                <a:ea typeface="Meiryo UI" panose="020B0604030504040204" pitchFamily="50" charset="-128"/>
              </a:rPr>
              <a:t>改訂の経緯</a:t>
            </a:r>
            <a:endParaRPr lang="en-US" altLang="ja-JP" b="1" dirty="0" smtClean="0">
              <a:solidFill>
                <a:srgbClr val="FF0000"/>
              </a:solidFill>
              <a:latin typeface="Meiryo UI" panose="020B0604030504040204" pitchFamily="50" charset="-128"/>
              <a:ea typeface="Meiryo UI" panose="020B0604030504040204" pitchFamily="50" charset="-128"/>
            </a:endParaRPr>
          </a:p>
          <a:p>
            <a:r>
              <a:rPr lang="ja-JP" altLang="en-US" b="1" dirty="0" smtClean="0">
                <a:solidFill>
                  <a:srgbClr val="FF0000"/>
                </a:solidFill>
                <a:latin typeface="Meiryo UI" panose="020B0604030504040204" pitchFamily="50" charset="-128"/>
                <a:ea typeface="Meiryo UI" panose="020B0604030504040204" pitchFamily="50" charset="-128"/>
              </a:rPr>
              <a:t>→取組みの経緯に、</a:t>
            </a:r>
            <a:r>
              <a:rPr lang="ja-JP" altLang="en-US" b="1" dirty="0">
                <a:solidFill>
                  <a:srgbClr val="FF0000"/>
                </a:solidFill>
                <a:latin typeface="Meiryo UI" panose="020B0604030504040204" pitchFamily="50" charset="-128"/>
                <a:ea typeface="Meiryo UI" panose="020B0604030504040204" pitchFamily="50" charset="-128"/>
              </a:rPr>
              <a:t>本</a:t>
            </a:r>
            <a:r>
              <a:rPr lang="ja-JP" altLang="en-US" b="1" dirty="0" smtClean="0">
                <a:solidFill>
                  <a:srgbClr val="FF0000"/>
                </a:solidFill>
                <a:latin typeface="Meiryo UI" panose="020B0604030504040204" pitchFamily="50" charset="-128"/>
                <a:ea typeface="Meiryo UI" panose="020B0604030504040204" pitchFamily="50" charset="-128"/>
              </a:rPr>
              <a:t>改訂を追加</a:t>
            </a:r>
            <a:endParaRPr lang="en-US" altLang="ja-JP" b="1" dirty="0" smtClean="0">
              <a:solidFill>
                <a:srgbClr val="FF0000"/>
              </a:solidFill>
              <a:latin typeface="Meiryo UI" panose="020B0604030504040204" pitchFamily="50" charset="-128"/>
              <a:ea typeface="Meiryo UI" panose="020B0604030504040204" pitchFamily="50" charset="-128"/>
            </a:endParaRPr>
          </a:p>
          <a:p>
            <a:r>
              <a:rPr lang="en-US" altLang="ja-JP" b="1" dirty="0" smtClean="0">
                <a:solidFill>
                  <a:srgbClr val="FF0000"/>
                </a:solidFill>
                <a:latin typeface="Meiryo UI" panose="020B0604030504040204" pitchFamily="50" charset="-128"/>
                <a:ea typeface="Meiryo UI" panose="020B0604030504040204" pitchFamily="50" charset="-128"/>
              </a:rPr>
              <a:t>1.2 </a:t>
            </a:r>
            <a:r>
              <a:rPr lang="ja-JP" altLang="en-US" b="1" dirty="0" smtClean="0">
                <a:solidFill>
                  <a:srgbClr val="FF0000"/>
                </a:solidFill>
                <a:latin typeface="Meiryo UI" panose="020B0604030504040204" pitchFamily="50" charset="-128"/>
                <a:ea typeface="Meiryo UI" panose="020B0604030504040204" pitchFamily="50" charset="-128"/>
              </a:rPr>
              <a:t>適用範囲</a:t>
            </a:r>
            <a:endParaRPr lang="en-US" altLang="ja-JP" b="1" dirty="0" smtClean="0">
              <a:solidFill>
                <a:srgbClr val="FF0000"/>
              </a:solidFill>
              <a:latin typeface="Meiryo UI" panose="020B0604030504040204" pitchFamily="50" charset="-128"/>
              <a:ea typeface="Meiryo UI" panose="020B0604030504040204" pitchFamily="50" charset="-128"/>
            </a:endParaRPr>
          </a:p>
          <a:p>
            <a:r>
              <a:rPr lang="ja-JP" altLang="en-US" b="1" dirty="0" smtClean="0">
                <a:solidFill>
                  <a:srgbClr val="FF0000"/>
                </a:solidFill>
                <a:latin typeface="Meiryo UI" panose="020B0604030504040204" pitchFamily="50" charset="-128"/>
                <a:ea typeface="Meiryo UI" panose="020B0604030504040204" pitchFamily="50" charset="-128"/>
              </a:rPr>
              <a:t>→「屋内」を新たに追加（右記）</a:t>
            </a:r>
            <a:endParaRPr lang="en-US" altLang="ja-JP" b="1" dirty="0" smtClean="0">
              <a:solidFill>
                <a:srgbClr val="FF0000"/>
              </a:solidFill>
              <a:latin typeface="Meiryo UI" panose="020B0604030504040204" pitchFamily="50" charset="-128"/>
              <a:ea typeface="Meiryo UI" panose="020B0604030504040204" pitchFamily="50" charset="-128"/>
            </a:endParaRPr>
          </a:p>
          <a:p>
            <a:r>
              <a:rPr lang="en-US" altLang="ja-JP" b="1" dirty="0">
                <a:solidFill>
                  <a:srgbClr val="FF0000"/>
                </a:solidFill>
                <a:latin typeface="Meiryo UI" panose="020B0604030504040204" pitchFamily="50" charset="-128"/>
                <a:ea typeface="Meiryo UI" panose="020B0604030504040204" pitchFamily="50" charset="-128"/>
              </a:rPr>
              <a:t>1.6 </a:t>
            </a:r>
            <a:r>
              <a:rPr lang="ja-JP" altLang="en-US" b="1" dirty="0">
                <a:solidFill>
                  <a:srgbClr val="FF0000"/>
                </a:solidFill>
                <a:latin typeface="Meiryo UI" panose="020B0604030504040204" pitchFamily="50" charset="-128"/>
                <a:ea typeface="Meiryo UI" panose="020B0604030504040204" pitchFamily="50" charset="-128"/>
              </a:rPr>
              <a:t>用語及び定義</a:t>
            </a:r>
            <a:endParaRPr lang="en-US" altLang="ja-JP" b="1" dirty="0">
              <a:solidFill>
                <a:srgbClr val="FF0000"/>
              </a:solidFill>
              <a:latin typeface="Meiryo UI" panose="020B0604030504040204" pitchFamily="50" charset="-128"/>
              <a:ea typeface="Meiryo UI" panose="020B0604030504040204" pitchFamily="50" charset="-128"/>
            </a:endParaRPr>
          </a:p>
          <a:p>
            <a:r>
              <a:rPr lang="ja-JP" altLang="en-US" b="1" dirty="0" smtClean="0">
                <a:solidFill>
                  <a:srgbClr val="FF0000"/>
                </a:solidFill>
                <a:latin typeface="Meiryo UI" panose="020B0604030504040204" pitchFamily="50" charset="-128"/>
                <a:ea typeface="Meiryo UI" panose="020B0604030504040204" pitchFamily="50" charset="-128"/>
              </a:rPr>
              <a:t>→</a:t>
            </a:r>
            <a:r>
              <a:rPr lang="en-US" altLang="ja-JP" b="1" dirty="0">
                <a:solidFill>
                  <a:srgbClr val="FF0000"/>
                </a:solidFill>
                <a:latin typeface="Meiryo UI" panose="020B0604030504040204" pitchFamily="50" charset="-128"/>
                <a:ea typeface="Meiryo UI" panose="020B0604030504040204" pitchFamily="50" charset="-128"/>
              </a:rPr>
              <a:t>(12) </a:t>
            </a:r>
            <a:r>
              <a:rPr lang="ja-JP" altLang="en-US" b="1" dirty="0">
                <a:solidFill>
                  <a:srgbClr val="FF0000"/>
                </a:solidFill>
                <a:latin typeface="Meiryo UI" panose="020B0604030504040204" pitchFamily="50" charset="-128"/>
                <a:ea typeface="Meiryo UI" panose="020B0604030504040204" pitchFamily="50" charset="-128"/>
              </a:rPr>
              <a:t>「屋外」、</a:t>
            </a:r>
            <a:r>
              <a:rPr lang="en-US" altLang="ja-JP" b="1" dirty="0">
                <a:solidFill>
                  <a:srgbClr val="FF0000"/>
                </a:solidFill>
                <a:latin typeface="Meiryo UI" panose="020B0604030504040204" pitchFamily="50" charset="-128"/>
                <a:ea typeface="Meiryo UI" panose="020B0604030504040204" pitchFamily="50" charset="-128"/>
              </a:rPr>
              <a:t>(13) </a:t>
            </a:r>
            <a:r>
              <a:rPr lang="ja-JP" altLang="en-US" b="1" dirty="0">
                <a:solidFill>
                  <a:srgbClr val="FF0000"/>
                </a:solidFill>
                <a:latin typeface="Meiryo UI" panose="020B0604030504040204" pitchFamily="50" charset="-128"/>
                <a:ea typeface="Meiryo UI" panose="020B0604030504040204" pitchFamily="50" charset="-128"/>
              </a:rPr>
              <a:t>「屋内」の定義を</a:t>
            </a:r>
            <a:r>
              <a:rPr lang="ja-JP" altLang="en-US" b="1" dirty="0" smtClean="0">
                <a:solidFill>
                  <a:srgbClr val="FF0000"/>
                </a:solidFill>
                <a:latin typeface="Meiryo UI" panose="020B0604030504040204" pitchFamily="50" charset="-128"/>
                <a:ea typeface="Meiryo UI" panose="020B0604030504040204" pitchFamily="50" charset="-128"/>
              </a:rPr>
              <a:t>追加</a:t>
            </a:r>
            <a:endParaRPr lang="ja-JP" altLang="en-US" b="1" dirty="0">
              <a:solidFill>
                <a:srgbClr val="FF0000"/>
              </a:solidFill>
              <a:latin typeface="Meiryo UI" panose="020B0604030504040204" pitchFamily="50" charset="-128"/>
              <a:ea typeface="Meiryo UI" panose="020B0604030504040204" pitchFamily="50" charset="-128"/>
            </a:endParaRPr>
          </a:p>
        </p:txBody>
      </p:sp>
      <p:sp>
        <p:nvSpPr>
          <p:cNvPr id="43" name="テキスト プレースホルダー 6"/>
          <p:cNvSpPr txBox="1">
            <a:spLocks/>
          </p:cNvSpPr>
          <p:nvPr/>
        </p:nvSpPr>
        <p:spPr>
          <a:xfrm>
            <a:off x="2060849" y="5215235"/>
            <a:ext cx="1511170" cy="1176118"/>
          </a:xfrm>
          <a:prstGeom prst="rect">
            <a:avLst/>
          </a:prstGeom>
          <a:solidFill>
            <a:srgbClr val="FF0000"/>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000" b="1" kern="0" dirty="0" smtClean="0">
                <a:solidFill>
                  <a:schemeClr val="bg1"/>
                </a:solidFill>
              </a:rPr>
              <a:t>第５章</a:t>
            </a:r>
            <a:endParaRPr lang="en-US" altLang="ja-JP" sz="2000" b="1" kern="0" dirty="0" smtClean="0">
              <a:solidFill>
                <a:schemeClr val="bg1"/>
              </a:solidFill>
            </a:endParaRPr>
          </a:p>
          <a:p>
            <a:pPr marL="0" indent="0" algn="ctr">
              <a:buFont typeface="Webdings" pitchFamily="18" charset="2"/>
              <a:buNone/>
            </a:pPr>
            <a:r>
              <a:rPr lang="ja-JP" altLang="en-US" sz="2000" b="1" kern="0" dirty="0" smtClean="0">
                <a:solidFill>
                  <a:schemeClr val="bg1"/>
                </a:solidFill>
              </a:rPr>
              <a:t>関連法令</a:t>
            </a:r>
            <a:endParaRPr lang="en-US" altLang="ja-JP" sz="2000" b="1" kern="0" dirty="0">
              <a:solidFill>
                <a:schemeClr val="bg1"/>
              </a:solidFill>
            </a:endParaRPr>
          </a:p>
        </p:txBody>
      </p:sp>
      <p:sp>
        <p:nvSpPr>
          <p:cNvPr id="44" name="テキスト ボックス 43"/>
          <p:cNvSpPr txBox="1"/>
          <p:nvPr/>
        </p:nvSpPr>
        <p:spPr>
          <a:xfrm>
            <a:off x="3649930" y="5215235"/>
            <a:ext cx="2606140" cy="1143880"/>
          </a:xfrm>
          <a:prstGeom prst="rect">
            <a:avLst/>
          </a:prstGeom>
          <a:noFill/>
          <a:ln w="19050">
            <a:solidFill>
              <a:srgbClr val="FF0000"/>
            </a:solidFill>
            <a:prstDash val="dash"/>
          </a:ln>
        </p:spPr>
        <p:txBody>
          <a:bodyPr wrap="square" rtlCol="0" anchor="ctr">
            <a:normAutofit/>
          </a:bodyPr>
          <a:lstStyle/>
          <a:p>
            <a:r>
              <a:rPr lang="ja-JP" altLang="en-US" sz="1600" b="1" dirty="0" smtClean="0">
                <a:solidFill>
                  <a:srgbClr val="FF0000"/>
                </a:solidFill>
                <a:latin typeface="Meiryo UI" panose="020B0604030504040204" pitchFamily="50" charset="-128"/>
                <a:ea typeface="Meiryo UI" panose="020B0604030504040204" pitchFamily="50" charset="-128"/>
              </a:rPr>
              <a:t>→法令のアップデートを反映</a:t>
            </a:r>
            <a:endParaRPr lang="en-US" altLang="ja-JP" sz="1600" b="1" dirty="0" smtClean="0">
              <a:solidFill>
                <a:srgbClr val="FF0000"/>
              </a:solidFill>
              <a:latin typeface="Meiryo UI" panose="020B0604030504040204" pitchFamily="50" charset="-128"/>
              <a:ea typeface="Meiryo UI" panose="020B0604030504040204" pitchFamily="50" charset="-128"/>
            </a:endParaRPr>
          </a:p>
          <a:p>
            <a:r>
              <a:rPr lang="ja-JP" altLang="en-US" sz="1600" b="1" dirty="0" smtClean="0">
                <a:solidFill>
                  <a:srgbClr val="FF0000"/>
                </a:solidFill>
                <a:latin typeface="Meiryo UI" panose="020B0604030504040204" pitchFamily="50" charset="-128"/>
                <a:ea typeface="Meiryo UI" panose="020B0604030504040204" pitchFamily="50" charset="-128"/>
              </a:rPr>
              <a:t>→防爆ガイドラインを追記</a:t>
            </a:r>
            <a:endParaRPr lang="en-US" altLang="ja-JP" sz="1600" b="1" dirty="0" smtClean="0">
              <a:solidFill>
                <a:srgbClr val="FF0000"/>
              </a:solidFill>
              <a:latin typeface="Meiryo UI" panose="020B0604030504040204" pitchFamily="50" charset="-128"/>
              <a:ea typeface="Meiryo UI" panose="020B0604030504040204" pitchFamily="50" charset="-128"/>
            </a:endParaRPr>
          </a:p>
        </p:txBody>
      </p:sp>
      <p:sp>
        <p:nvSpPr>
          <p:cNvPr id="45" name="テキスト プレースホルダー 6"/>
          <p:cNvSpPr txBox="1">
            <a:spLocks/>
          </p:cNvSpPr>
          <p:nvPr/>
        </p:nvSpPr>
        <p:spPr>
          <a:xfrm>
            <a:off x="6407291" y="5235722"/>
            <a:ext cx="1065990" cy="1155632"/>
          </a:xfrm>
          <a:prstGeom prst="rect">
            <a:avLst/>
          </a:prstGeom>
          <a:solidFill>
            <a:srgbClr val="FF0000"/>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000" b="1" kern="0" dirty="0" smtClean="0">
                <a:solidFill>
                  <a:schemeClr val="bg1"/>
                </a:solidFill>
              </a:rPr>
              <a:t>その他の修正</a:t>
            </a:r>
            <a:endParaRPr lang="en-US" altLang="ja-JP" sz="2000" b="1" kern="0" dirty="0">
              <a:solidFill>
                <a:schemeClr val="bg1"/>
              </a:solidFill>
            </a:endParaRPr>
          </a:p>
        </p:txBody>
      </p:sp>
      <p:sp>
        <p:nvSpPr>
          <p:cNvPr id="46" name="テキスト ボックス 45"/>
          <p:cNvSpPr txBox="1"/>
          <p:nvPr/>
        </p:nvSpPr>
        <p:spPr>
          <a:xfrm>
            <a:off x="7532291" y="5215235"/>
            <a:ext cx="2099389" cy="1143880"/>
          </a:xfrm>
          <a:prstGeom prst="rect">
            <a:avLst/>
          </a:prstGeom>
          <a:noFill/>
          <a:ln w="19050">
            <a:solidFill>
              <a:srgbClr val="FF0000"/>
            </a:solidFill>
            <a:prstDash val="dash"/>
          </a:ln>
        </p:spPr>
        <p:txBody>
          <a:bodyPr wrap="square" rtlCol="0" anchor="ctr">
            <a:normAutofit/>
          </a:bodyPr>
          <a:lstStyle/>
          <a:p>
            <a:r>
              <a:rPr lang="ja-JP" altLang="en-US" sz="1600" b="1" dirty="0" smtClean="0">
                <a:solidFill>
                  <a:srgbClr val="FF0000"/>
                </a:solidFill>
                <a:latin typeface="Meiryo UI" panose="020B0604030504040204" pitchFamily="50" charset="-128"/>
                <a:ea typeface="Meiryo UI" panose="020B0604030504040204" pitchFamily="50" charset="-128"/>
              </a:rPr>
              <a:t>→誤字等の修正</a:t>
            </a:r>
            <a:endParaRPr lang="en-US" altLang="ja-JP" sz="1600" b="1" dirty="0" smtClean="0">
              <a:solidFill>
                <a:srgbClr val="FF0000"/>
              </a:solidFill>
              <a:latin typeface="Meiryo UI" panose="020B0604030504040204" pitchFamily="50" charset="-128"/>
              <a:ea typeface="Meiryo UI" panose="020B0604030504040204" pitchFamily="50" charset="-128"/>
            </a:endParaRPr>
          </a:p>
          <a:p>
            <a:r>
              <a:rPr lang="ja-JP" altLang="en-US" sz="1600" b="1" dirty="0" smtClean="0">
                <a:solidFill>
                  <a:srgbClr val="FF0000"/>
                </a:solidFill>
                <a:latin typeface="Meiryo UI" panose="020B0604030504040204" pitchFamily="50" charset="-128"/>
                <a:ea typeface="Meiryo UI" panose="020B0604030504040204" pitchFamily="50" charset="-128"/>
              </a:rPr>
              <a:t>→委員名簿のリバイス</a:t>
            </a:r>
            <a:endParaRPr lang="en-US" altLang="ja-JP" sz="1600" b="1" dirty="0" smtClean="0">
              <a:solidFill>
                <a:srgbClr val="FF0000"/>
              </a:solidFill>
              <a:latin typeface="Meiryo UI" panose="020B0604030504040204" pitchFamily="50" charset="-128"/>
              <a:ea typeface="Meiryo UI" panose="020B0604030504040204" pitchFamily="50" charset="-128"/>
            </a:endParaRPr>
          </a:p>
        </p:txBody>
      </p:sp>
      <p:sp>
        <p:nvSpPr>
          <p:cNvPr id="48" name="テキスト プレースホルダー 14"/>
          <p:cNvSpPr txBox="1">
            <a:spLocks/>
          </p:cNvSpPr>
          <p:nvPr/>
        </p:nvSpPr>
        <p:spPr>
          <a:xfrm>
            <a:off x="265471" y="5204374"/>
            <a:ext cx="1662577" cy="1186979"/>
          </a:xfrm>
          <a:prstGeom prst="rect">
            <a:avLst/>
          </a:prstGeom>
          <a:solidFill>
            <a:schemeClr val="tx1">
              <a:lumMod val="65000"/>
              <a:lumOff val="35000"/>
            </a:schemeClr>
          </a:solidFill>
        </p:spPr>
        <p:txBody>
          <a:bodyPr anchor="ctr">
            <a:noAutofit/>
          </a:bodyPr>
          <a:lstStyle>
            <a:lvl1pPr marL="342898" indent="-342898" algn="l" defTabSz="761996" rtl="0" eaLnBrk="0" fontAlgn="base" hangingPunct="0">
              <a:spcBef>
                <a:spcPct val="20000"/>
              </a:spcBef>
              <a:spcAft>
                <a:spcPct val="0"/>
              </a:spcAft>
              <a:buClr>
                <a:srgbClr val="000099"/>
              </a:buClr>
              <a:buSzPct val="140000"/>
              <a:buFont typeface="Webdings" pitchFamily="18" charset="2"/>
              <a:buChar char="4"/>
              <a:defRPr kumimoji="1" sz="1800">
                <a:solidFill>
                  <a:srgbClr val="D60093"/>
                </a:solidFill>
                <a:latin typeface="Meiryo UI" panose="020B0604030504040204" pitchFamily="50" charset="-128"/>
                <a:ea typeface="Meiryo UI" panose="020B0604030504040204" pitchFamily="50" charset="-128"/>
                <a:cs typeface="Meiryo UI" panose="020B0604030504040204" pitchFamily="50" charset="-128"/>
              </a:defRPr>
            </a:lvl1pPr>
            <a:lvl2pPr marL="742946" indent="-285748" algn="l" defTabSz="761996" rtl="0" eaLnBrk="0" fontAlgn="base" hangingPunct="0">
              <a:spcBef>
                <a:spcPct val="20000"/>
              </a:spcBef>
              <a:spcAft>
                <a:spcPct val="0"/>
              </a:spcAft>
              <a:buClr>
                <a:schemeClr val="hlink"/>
              </a:buClr>
              <a:buFont typeface="Monotype Sorts"/>
              <a:buChar char="u"/>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2993" indent="-228598" algn="l" defTabSz="761996" rtl="0" eaLnBrk="0" fontAlgn="base" hangingPunct="0">
              <a:spcBef>
                <a:spcPct val="20000"/>
              </a:spcBef>
              <a:spcAft>
                <a:spcPct val="0"/>
              </a:spcAft>
              <a:buClr>
                <a:srgbClr val="000099"/>
              </a:buClr>
              <a:buSzPct val="120000"/>
              <a:buFont typeface="Monotype Sorts"/>
              <a:buChar char="ð"/>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191" indent="-228598" algn="l" defTabSz="761996" rtl="0" eaLnBrk="0" fontAlgn="base" hangingPunct="0">
              <a:spcBef>
                <a:spcPct val="20000"/>
              </a:spcBef>
              <a:spcAft>
                <a:spcPct val="0"/>
              </a:spcAft>
              <a:buClr>
                <a:srgbClr val="000099"/>
              </a:buClr>
              <a:buFont typeface="Monotype Sorts"/>
              <a:buChar char="4"/>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388" indent="-228598" algn="l" defTabSz="761996" rtl="0" eaLnBrk="0" fontAlgn="base" hangingPunct="0">
              <a:spcBef>
                <a:spcPct val="20000"/>
              </a:spcBef>
              <a:spcAft>
                <a:spcPct val="0"/>
              </a:spcAft>
              <a:buClr>
                <a:srgbClr val="000099"/>
              </a:buClr>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585"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6pPr>
            <a:lvl7pPr marL="2971783"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7pPr>
            <a:lvl8pPr marL="3428980"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8pPr>
            <a:lvl9pPr marL="3886177" indent="-228598" algn="l" defTabSz="761996" rtl="0" fontAlgn="base">
              <a:spcBef>
                <a:spcPct val="20000"/>
              </a:spcBef>
              <a:spcAft>
                <a:spcPct val="0"/>
              </a:spcAft>
              <a:buClr>
                <a:srgbClr val="000099"/>
              </a:buClr>
              <a:buChar char="–"/>
              <a:defRPr kumimoji="1" sz="1200">
                <a:solidFill>
                  <a:schemeClr val="tx1"/>
                </a:solidFill>
                <a:latin typeface="ＭＳ Ｐ明朝" charset="-128"/>
                <a:ea typeface="ＭＳ Ｐ明朝" charset="-128"/>
              </a:defRPr>
            </a:lvl9pPr>
          </a:lstStyle>
          <a:p>
            <a:pPr marL="0" indent="0" algn="ctr">
              <a:buFont typeface="Webdings" pitchFamily="18" charset="2"/>
              <a:buNone/>
            </a:pPr>
            <a:r>
              <a:rPr lang="ja-JP" altLang="en-US" sz="2000" b="1" kern="0" dirty="0" smtClean="0">
                <a:solidFill>
                  <a:schemeClr val="bg1"/>
                </a:solidFill>
              </a:rPr>
              <a:t>第４章</a:t>
            </a:r>
            <a:endParaRPr lang="en-US" altLang="ja-JP" sz="2000" b="1" kern="0" dirty="0" smtClean="0">
              <a:solidFill>
                <a:schemeClr val="bg1"/>
              </a:solidFill>
            </a:endParaRPr>
          </a:p>
          <a:p>
            <a:pPr marL="0" indent="0" algn="ctr">
              <a:buFont typeface="Webdings" pitchFamily="18" charset="2"/>
              <a:buNone/>
            </a:pPr>
            <a:r>
              <a:rPr lang="ja-JP" altLang="en-US" sz="2000" b="1" kern="0" dirty="0" smtClean="0">
                <a:solidFill>
                  <a:schemeClr val="bg1"/>
                </a:solidFill>
              </a:rPr>
              <a:t>災害時</a:t>
            </a:r>
            <a:endParaRPr lang="en-US" altLang="ja-JP" sz="2000" b="1" kern="0" dirty="0">
              <a:solidFill>
                <a:schemeClr val="bg1"/>
              </a:solidFill>
            </a:endParaRPr>
          </a:p>
        </p:txBody>
      </p:sp>
      <p:cxnSp>
        <p:nvCxnSpPr>
          <p:cNvPr id="49" name="直線コネクタ 48"/>
          <p:cNvCxnSpPr/>
          <p:nvPr/>
        </p:nvCxnSpPr>
        <p:spPr>
          <a:xfrm flipV="1">
            <a:off x="173183" y="5012268"/>
            <a:ext cx="9505056" cy="994"/>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6494166" y="1653845"/>
            <a:ext cx="3137514" cy="1631216"/>
          </a:xfrm>
          <a:prstGeom prst="rect">
            <a:avLst/>
          </a:prstGeom>
        </p:spPr>
        <p:txBody>
          <a:bodyPr wrap="square">
            <a:spAutoFit/>
          </a:bodyPr>
          <a:lstStyle/>
          <a:p>
            <a:r>
              <a:rPr lang="ja-JP" altLang="en-US" sz="1400" b="1" u="sng" dirty="0">
                <a:latin typeface="Meiryo UI" panose="020B0604030504040204" pitchFamily="50" charset="-128"/>
                <a:ea typeface="Meiryo UI" panose="020B0604030504040204" pitchFamily="50" charset="-128"/>
              </a:rPr>
              <a:t>適用</a:t>
            </a:r>
            <a:r>
              <a:rPr lang="ja-JP" altLang="en-US" sz="1400" b="1" u="sng" dirty="0" smtClean="0">
                <a:latin typeface="Meiryo UI" panose="020B0604030504040204" pitchFamily="50" charset="-128"/>
                <a:ea typeface="Meiryo UI" panose="020B0604030504040204" pitchFamily="50" charset="-128"/>
              </a:rPr>
              <a:t>範囲</a:t>
            </a:r>
            <a:r>
              <a:rPr lang="ja-JP" altLang="en-US" sz="1100" dirty="0" smtClean="0">
                <a:latin typeface="游明朝" panose="02020400000000000000" pitchFamily="18" charset="-128"/>
                <a:ea typeface="游明朝" panose="02020400000000000000" pitchFamily="18" charset="-128"/>
              </a:rPr>
              <a:t>　　</a:t>
            </a:r>
            <a:r>
              <a:rPr lang="en-US" altLang="ja-JP" sz="1100" dirty="0" smtClean="0">
                <a:latin typeface="ＭＳ Ｐ明朝" panose="02020600040205080304" pitchFamily="18" charset="-128"/>
                <a:ea typeface="ＭＳ Ｐ明朝" panose="02020600040205080304" pitchFamily="18" charset="-128"/>
              </a:rPr>
              <a:t>※</a:t>
            </a:r>
            <a:r>
              <a:rPr lang="ja-JP" altLang="en-US" sz="1100" dirty="0" smtClean="0">
                <a:latin typeface="ＭＳ Ｐ明朝" panose="02020600040205080304" pitchFamily="18" charset="-128"/>
                <a:ea typeface="ＭＳ Ｐ明朝" panose="02020600040205080304" pitchFamily="18" charset="-128"/>
              </a:rPr>
              <a:t>ガイドライン第１章</a:t>
            </a:r>
            <a:r>
              <a:rPr lang="en-US" altLang="ja-JP" sz="1100" dirty="0" smtClean="0">
                <a:latin typeface="ＭＳ Ｐ明朝" panose="02020600040205080304" pitchFamily="18" charset="-128"/>
                <a:ea typeface="ＭＳ Ｐ明朝" panose="02020600040205080304" pitchFamily="18" charset="-128"/>
              </a:rPr>
              <a:t>1.2</a:t>
            </a:r>
            <a:r>
              <a:rPr lang="ja-JP" altLang="en-US" sz="1100" dirty="0" smtClean="0">
                <a:latin typeface="ＭＳ Ｐ明朝" panose="02020600040205080304" pitchFamily="18" charset="-128"/>
                <a:ea typeface="ＭＳ Ｐ明朝" panose="02020600040205080304" pitchFamily="18" charset="-128"/>
              </a:rPr>
              <a:t>より抜粋</a:t>
            </a:r>
            <a:endParaRPr lang="en-US" altLang="ja-JP" sz="1400" dirty="0">
              <a:latin typeface="ＭＳ Ｐ明朝" panose="02020600040205080304" pitchFamily="18" charset="-128"/>
              <a:ea typeface="ＭＳ Ｐ明朝" panose="02020600040205080304" pitchFamily="18" charset="-128"/>
            </a:endParaRPr>
          </a:p>
          <a:p>
            <a:pPr algn="just"/>
            <a:r>
              <a:rPr lang="ja-JP" altLang="en-US" sz="14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コンビナート等の石油精製、化学工業（石油化学を含む）等のプラント内において、カメラ等を装備したドローンの飛行を行い、カメラによる撮影等を行う行為を対象とする。なお、ドローンを飛行させるエリアは、そのプラント事業者の管理下にある私有地の</a:t>
            </a:r>
            <a:r>
              <a:rPr lang="ja-JP" altLang="en-US" sz="1200" dirty="0" smtClean="0">
                <a:latin typeface="Meiryo UI" panose="020B0604030504040204" pitchFamily="50" charset="-128"/>
                <a:ea typeface="Meiryo UI" panose="020B0604030504040204" pitchFamily="50" charset="-128"/>
              </a:rPr>
              <a:t>屋外</a:t>
            </a:r>
            <a:r>
              <a:rPr lang="ja-JP" altLang="en-US" sz="1200" b="1" u="sng" dirty="0" smtClean="0">
                <a:solidFill>
                  <a:srgbClr val="FF0000"/>
                </a:solidFill>
                <a:latin typeface="Meiryo UI" panose="020B0604030504040204" pitchFamily="50" charset="-128"/>
                <a:ea typeface="Meiryo UI" panose="020B0604030504040204" pitchFamily="50" charset="-128"/>
              </a:rPr>
              <a:t>及び屋内を対象</a:t>
            </a:r>
            <a:r>
              <a:rPr lang="ja-JP" altLang="en-US" sz="1200" dirty="0">
                <a:latin typeface="Meiryo UI" panose="020B0604030504040204" pitchFamily="50" charset="-128"/>
                <a:ea typeface="Meiryo UI" panose="020B0604030504040204" pitchFamily="50" charset="-128"/>
              </a:rPr>
              <a:t>とし、プラント事業者の管理下にはないエリアは含まないものとする。</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28075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Calibri"/>
        <a:ea typeface="メイリオ"/>
        <a:cs typeface=""/>
      </a:majorFont>
      <a:minorFont>
        <a:latin typeface="Calibr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algn="l">
          <a:defRPr kumimoji="0" sz="1800" dirty="0"/>
        </a:defPPr>
      </a:lstStyle>
    </a:spDef>
    <a:txDef>
      <a:spPr>
        <a:noFill/>
      </a:spPr>
      <a:bodyPr wrap="none" rtlCol="0">
        <a:spAutoFit/>
      </a:bodyPr>
      <a:lstStyle>
        <a:defPPr>
          <a:defRPr kumimoji="1"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7732</TotalTime>
  <Words>503</Words>
  <Application>Microsoft Office PowerPoint</Application>
  <PresentationFormat>A4 210 x 297 mm</PresentationFormat>
  <Paragraphs>101</Paragraphs>
  <Slides>4</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4</vt:i4>
      </vt:variant>
    </vt:vector>
  </HeadingPairs>
  <TitlesOfParts>
    <vt:vector size="16" baseType="lpstr">
      <vt:lpstr>HGP創英角ｺﾞｼｯｸUB</vt:lpstr>
      <vt:lpstr>Meiryo UI</vt:lpstr>
      <vt:lpstr>ＭＳ Ｐゴシック</vt:lpstr>
      <vt:lpstr>ＭＳ Ｐ明朝</vt:lpstr>
      <vt:lpstr>メイリオ</vt:lpstr>
      <vt:lpstr>游明朝</vt:lpstr>
      <vt:lpstr>Arial</vt:lpstr>
      <vt:lpstr>Calibri</vt:lpstr>
      <vt:lpstr>Verdana</vt:lpstr>
      <vt:lpstr>Webdings</vt:lpstr>
      <vt:lpstr>Wingdings</vt:lpstr>
      <vt:lpstr>blank</vt:lpstr>
      <vt:lpstr>プラントにおけるドローンの安全な運用方法に関するガイドライン等の改訂について</vt:lpstr>
      <vt:lpstr>ガイドライン・活用事例集の改訂に向けた経緯</vt:lpstr>
      <vt:lpstr>PowerPoint プレゼンテーション</vt:lpstr>
      <vt:lpstr>ガイドライン改訂の概要</vt:lpstr>
    </vt:vector>
  </TitlesOfParts>
  <Company>METI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METI</dc:creator>
  <cp:lastModifiedBy>吉澤 保法(yoshizawa-yasunori)</cp:lastModifiedBy>
  <cp:revision>328</cp:revision>
  <cp:lastPrinted>2020-03-12T09:09:13Z</cp:lastPrinted>
  <dcterms:created xsi:type="dcterms:W3CDTF">2017-05-16T07:03:56Z</dcterms:created>
  <dcterms:modified xsi:type="dcterms:W3CDTF">2020-03-19T09:16:03Z</dcterms:modified>
</cp:coreProperties>
</file>