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6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0" d="100"/>
          <a:sy n="110" d="100"/>
        </p:scale>
        <p:origin x="12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2022/10/12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72D545-8467-428C-B4B7-668AFE11EB3F}" type="datetimeFigureOut">
              <a:rPr kumimoji="1" lang="ja-JP" altLang="en-US" smtClean="0"/>
              <a:t>2022/10/12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2008" y="502341"/>
            <a:ext cx="9144000" cy="478387"/>
          </a:xfrm>
          <a:prstGeom prst="rect">
            <a:avLst/>
          </a:prstGeom>
          <a:solidFill>
            <a:schemeClr val="accent5">
              <a:lumMod val="20000"/>
              <a:lumOff val="80000"/>
            </a:schemeClr>
          </a:solidFill>
        </p:spPr>
        <p:txBody>
          <a:bodyPr wrap="square" tIns="36000" bIns="72000" rtlCol="0">
            <a:spAutoFit/>
          </a:bodyPr>
          <a:lstStyle/>
          <a:p>
            <a:r>
              <a:rPr lang="ja-JP" altLang="en-US" sz="1200" b="1" dirty="0" smtClean="0"/>
              <a:t>　　　　　　　　　　　　　 ・作業等を行うのに十分な空間が確保されているか  </a:t>
            </a:r>
            <a:r>
              <a:rPr lang="ja-JP" altLang="en-US" sz="800" dirty="0" smtClean="0"/>
              <a:t>（</a:t>
            </a:r>
            <a:r>
              <a:rPr lang="ja-JP" altLang="en-US" sz="800" dirty="0"/>
              <a:t>参考：事務所則第</a:t>
            </a:r>
            <a:r>
              <a:rPr lang="en-US" altLang="ja-JP" sz="800" dirty="0"/>
              <a:t>2</a:t>
            </a:r>
            <a:r>
              <a:rPr lang="ja-JP" altLang="en-US" sz="800" dirty="0"/>
              <a:t>条）　設備の占める容積を除き、</a:t>
            </a:r>
            <a:r>
              <a:rPr lang="en-US" altLang="ja-JP" sz="800" dirty="0"/>
              <a:t>10m3</a:t>
            </a:r>
            <a:r>
              <a:rPr lang="ja-JP" altLang="en-US" sz="800" dirty="0"/>
              <a:t>以上の空間と</a:t>
            </a:r>
            <a:r>
              <a:rPr lang="ja-JP" altLang="en-US" sz="800" dirty="0" smtClean="0"/>
              <a:t>する</a:t>
            </a:r>
            <a:endParaRPr lang="en-US" altLang="ja-JP" sz="1200" b="1" dirty="0" smtClean="0"/>
          </a:p>
          <a:p>
            <a:r>
              <a:rPr lang="ja-JP" altLang="en-US" sz="1200" b="1" dirty="0" smtClean="0"/>
              <a:t>                                       ・転倒</a:t>
            </a:r>
            <a:r>
              <a:rPr lang="ja-JP" altLang="en-US" sz="1200" b="1" dirty="0"/>
              <a:t>することがないよう整理整頓されている</a:t>
            </a:r>
            <a:r>
              <a:rPr lang="ja-JP" altLang="en-US" sz="1200" b="1" dirty="0" smtClean="0"/>
              <a:t>か</a:t>
            </a:r>
            <a:endParaRPr lang="en-US" altLang="ja-JP" sz="800" dirty="0" smtClean="0"/>
          </a:p>
        </p:txBody>
      </p:sp>
      <p:pic>
        <p:nvPicPr>
          <p:cNvPr id="3" name="図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23928" y="855630"/>
            <a:ext cx="1627039" cy="1277226"/>
          </a:xfrm>
          <a:prstGeom prst="rect">
            <a:avLst/>
          </a:prstGeom>
        </p:spPr>
      </p:pic>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96" y="2200624"/>
            <a:ext cx="2274483" cy="1876448"/>
          </a:xfrm>
          <a:prstGeom prst="rect">
            <a:avLst/>
          </a:prstGeom>
        </p:spPr>
      </p:pic>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8224" y="1576232"/>
            <a:ext cx="2347538" cy="1132688"/>
          </a:xfrm>
          <a:prstGeom prst="rect">
            <a:avLst/>
          </a:prstGeom>
        </p:spPr>
      </p:pic>
      <p:sp>
        <p:nvSpPr>
          <p:cNvPr id="8" name="正方形/長方形 7"/>
          <p:cNvSpPr/>
          <p:nvPr/>
        </p:nvSpPr>
        <p:spPr>
          <a:xfrm>
            <a:off x="0" y="-10086"/>
            <a:ext cx="9144000" cy="47228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bg1"/>
                </a:solidFill>
              </a:rPr>
              <a:t>自宅等でテレワークを行う際の作業環境の整備について</a:t>
            </a:r>
            <a:endParaRPr kumimoji="1" lang="ja-JP" altLang="en-US" sz="2400" dirty="0">
              <a:solidFill>
                <a:schemeClr val="bg1"/>
              </a:solidFill>
            </a:endParaRPr>
          </a:p>
        </p:txBody>
      </p:sp>
      <p:sp>
        <p:nvSpPr>
          <p:cNvPr id="10" name="角丸四角形 9"/>
          <p:cNvSpPr/>
          <p:nvPr/>
        </p:nvSpPr>
        <p:spPr>
          <a:xfrm>
            <a:off x="3419120" y="1772816"/>
            <a:ext cx="3035341" cy="579616"/>
          </a:xfrm>
          <a:prstGeom prst="roundRect">
            <a:avLst>
              <a:gd name="adj" fmla="val 15782"/>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36000" bIns="18000" numCol="1" spcCol="0" rtlCol="0" fromWordArt="0" anchor="ctr" anchorCtr="0" forceAA="0" compatLnSpc="1">
            <a:prstTxWarp prst="textNoShape">
              <a:avLst/>
            </a:prstTxWarp>
            <a:spAutoFit/>
          </a:bodyPr>
          <a:lstStyle/>
          <a:p>
            <a:pPr lvl="0">
              <a:lnSpc>
                <a:spcPct val="110000"/>
              </a:lnSpc>
            </a:pPr>
            <a:r>
              <a:rPr lang="ja-JP" altLang="en-US" sz="1200" b="1" dirty="0" smtClean="0">
                <a:solidFill>
                  <a:prstClr val="black"/>
                </a:solidFill>
              </a:rPr>
              <a:t>・作業に支障がない十分な明るさにすること</a:t>
            </a:r>
            <a:endParaRPr lang="en-US" altLang="ja-JP" sz="1200" b="1" dirty="0" smtClean="0">
              <a:solidFill>
                <a:prstClr val="black"/>
              </a:solidFill>
            </a:endParaRPr>
          </a:p>
          <a:p>
            <a:pPr lvl="0">
              <a:lnSpc>
                <a:spcPct val="110000"/>
              </a:lnSpc>
            </a:pPr>
            <a:r>
              <a:rPr lang="ja-JP" altLang="en-US" sz="800" dirty="0" smtClean="0">
                <a:solidFill>
                  <a:prstClr val="black"/>
                </a:solidFill>
                <a:latin typeface="+mn-ea"/>
              </a:rPr>
              <a:t> （参考：事務所則</a:t>
            </a:r>
            <a:r>
              <a:rPr lang="ja-JP" altLang="en-US" sz="800" dirty="0">
                <a:solidFill>
                  <a:prstClr val="black"/>
                </a:solidFill>
                <a:latin typeface="+mn-ea"/>
              </a:rPr>
              <a:t>第</a:t>
            </a:r>
            <a:r>
              <a:rPr lang="en-US" altLang="ja-JP" sz="800" dirty="0">
                <a:solidFill>
                  <a:prstClr val="black"/>
                </a:solidFill>
                <a:latin typeface="+mn-ea"/>
              </a:rPr>
              <a:t>10</a:t>
            </a:r>
            <a:r>
              <a:rPr lang="ja-JP" altLang="en-US" sz="800" dirty="0">
                <a:solidFill>
                  <a:prstClr val="black"/>
                </a:solidFill>
                <a:latin typeface="+mn-ea"/>
              </a:rPr>
              <a:t>条、情報機器作業ガイドライン）</a:t>
            </a:r>
            <a:endParaRPr lang="en-US" altLang="ja-JP" sz="800" dirty="0" smtClean="0">
              <a:solidFill>
                <a:prstClr val="black"/>
              </a:solidFill>
              <a:latin typeface="+mn-ea"/>
            </a:endParaRPr>
          </a:p>
          <a:p>
            <a:pPr lvl="0">
              <a:lnSpc>
                <a:spcPct val="110000"/>
              </a:lnSpc>
            </a:pPr>
            <a:r>
              <a:rPr lang="ja-JP" altLang="en-US" sz="800" dirty="0" smtClean="0">
                <a:solidFill>
                  <a:prstClr val="black"/>
                </a:solidFill>
                <a:latin typeface="+mn-ea"/>
              </a:rPr>
              <a:t>　机上</a:t>
            </a:r>
            <a:r>
              <a:rPr lang="ja-JP" altLang="en-US" sz="800" dirty="0">
                <a:solidFill>
                  <a:prstClr val="black"/>
                </a:solidFill>
                <a:latin typeface="+mn-ea"/>
              </a:rPr>
              <a:t>は照度</a:t>
            </a:r>
            <a:r>
              <a:rPr lang="en-US" altLang="ja-JP" sz="800" dirty="0">
                <a:solidFill>
                  <a:prstClr val="black"/>
                </a:solidFill>
                <a:latin typeface="+mn-ea"/>
              </a:rPr>
              <a:t>300</a:t>
            </a:r>
            <a:r>
              <a:rPr lang="ja-JP" altLang="en-US" sz="800" dirty="0">
                <a:solidFill>
                  <a:prstClr val="black"/>
                </a:solidFill>
                <a:latin typeface="+mn-ea"/>
              </a:rPr>
              <a:t>ﾙｸｽ</a:t>
            </a:r>
            <a:r>
              <a:rPr lang="ja-JP" altLang="en-US" sz="800" dirty="0" smtClean="0">
                <a:solidFill>
                  <a:prstClr val="black"/>
                </a:solidFill>
                <a:latin typeface="+mn-ea"/>
              </a:rPr>
              <a:t>以上とする</a:t>
            </a:r>
            <a:endParaRPr lang="ja-JP" altLang="en-US" sz="800" dirty="0">
              <a:latin typeface="+mn-ea"/>
            </a:endParaRPr>
          </a:p>
        </p:txBody>
      </p:sp>
      <p:sp>
        <p:nvSpPr>
          <p:cNvPr id="11" name="角丸四角形 10"/>
          <p:cNvSpPr/>
          <p:nvPr/>
        </p:nvSpPr>
        <p:spPr>
          <a:xfrm>
            <a:off x="6299666" y="3230539"/>
            <a:ext cx="2374519" cy="1379942"/>
          </a:xfrm>
          <a:prstGeom prst="roundRect">
            <a:avLst>
              <a:gd name="adj" fmla="val 579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36000" bIns="18000" numCol="1" spcCol="0" rtlCol="0" fromWordArt="0" anchor="ctr" anchorCtr="0" forceAA="0" compatLnSpc="1">
            <a:prstTxWarp prst="textNoShape">
              <a:avLst/>
            </a:prstTxWarp>
            <a:spAutoFit/>
          </a:bodyPr>
          <a:lstStyle/>
          <a:p>
            <a:pPr>
              <a:lnSpc>
                <a:spcPct val="110000"/>
              </a:lnSpc>
            </a:pPr>
            <a:r>
              <a:rPr lang="ja-JP" altLang="en-US" sz="1200" b="1" dirty="0" smtClean="0">
                <a:solidFill>
                  <a:schemeClr val="tx1"/>
                </a:solidFill>
              </a:rPr>
              <a:t>・冷房、暖房、通風などを</a:t>
            </a:r>
            <a:r>
              <a:rPr lang="ja-JP" altLang="en-US" sz="1200" b="1" dirty="0">
                <a:solidFill>
                  <a:schemeClr val="tx1"/>
                </a:solidFill>
              </a:rPr>
              <a:t>利用し、作業に適した</a:t>
            </a:r>
            <a:r>
              <a:rPr lang="ja-JP" altLang="en-US" sz="1200" b="1" dirty="0" smtClean="0">
                <a:solidFill>
                  <a:schemeClr val="tx1"/>
                </a:solidFill>
              </a:rPr>
              <a:t>温度、湿度</a:t>
            </a:r>
            <a:r>
              <a:rPr lang="ja-JP" altLang="en-US" sz="1200" b="1" dirty="0">
                <a:solidFill>
                  <a:schemeClr val="tx1"/>
                </a:solidFill>
              </a:rPr>
              <a:t>となるよう</a:t>
            </a:r>
            <a:r>
              <a:rPr lang="ja-JP" altLang="en-US" sz="1200" b="1" dirty="0" smtClean="0">
                <a:solidFill>
                  <a:schemeClr val="tx1"/>
                </a:solidFill>
              </a:rPr>
              <a:t>、調整をすること</a:t>
            </a:r>
            <a:endParaRPr lang="en-US" altLang="ja-JP" sz="1000" b="1" u="sng" dirty="0" smtClean="0">
              <a:solidFill>
                <a:schemeClr val="tx1"/>
              </a:solidFill>
            </a:endParaRPr>
          </a:p>
          <a:p>
            <a:pPr>
              <a:lnSpc>
                <a:spcPct val="110000"/>
              </a:lnSpc>
            </a:pPr>
            <a:endParaRPr lang="en-US" altLang="ja-JP" sz="800" dirty="0" smtClean="0">
              <a:solidFill>
                <a:schemeClr val="tx1"/>
              </a:solidFill>
              <a:latin typeface="+mn-ea"/>
            </a:endParaRPr>
          </a:p>
          <a:p>
            <a:pPr>
              <a:lnSpc>
                <a:spcPct val="110000"/>
              </a:lnSpc>
            </a:pPr>
            <a:r>
              <a:rPr lang="ja-JP" altLang="en-US" sz="800" dirty="0" smtClean="0">
                <a:solidFill>
                  <a:schemeClr val="tx1"/>
                </a:solidFill>
                <a:latin typeface="+mn-ea"/>
              </a:rPr>
              <a:t>（参考：事務所則第</a:t>
            </a:r>
            <a:r>
              <a:rPr lang="en-US" altLang="ja-JP" sz="800" dirty="0" smtClean="0">
                <a:solidFill>
                  <a:schemeClr val="tx1"/>
                </a:solidFill>
                <a:latin typeface="+mn-ea"/>
              </a:rPr>
              <a:t>5</a:t>
            </a:r>
            <a:r>
              <a:rPr lang="ja-JP" altLang="en-US" sz="800" dirty="0" smtClean="0">
                <a:solidFill>
                  <a:schemeClr val="tx1"/>
                </a:solidFill>
                <a:latin typeface="+mn-ea"/>
              </a:rPr>
              <a:t>条</a:t>
            </a:r>
            <a:r>
              <a:rPr lang="ja-JP" altLang="en-US" sz="800" dirty="0">
                <a:solidFill>
                  <a:prstClr val="black"/>
                </a:solidFill>
                <a:latin typeface="+mn-ea"/>
              </a:rPr>
              <a:t>、情報機器作業ガイドライン</a:t>
            </a:r>
            <a:r>
              <a:rPr lang="ja-JP" altLang="en-US" sz="800" dirty="0" smtClean="0">
                <a:solidFill>
                  <a:schemeClr val="tx1"/>
                </a:solidFill>
                <a:latin typeface="+mn-ea"/>
              </a:rPr>
              <a:t>）</a:t>
            </a:r>
            <a:endParaRPr lang="ja-JP" altLang="en-US" sz="800" dirty="0">
              <a:solidFill>
                <a:schemeClr val="tx1"/>
              </a:solidFill>
              <a:latin typeface="+mn-ea"/>
            </a:endParaRPr>
          </a:p>
          <a:p>
            <a:pPr>
              <a:lnSpc>
                <a:spcPct val="110000"/>
              </a:lnSpc>
            </a:pPr>
            <a:r>
              <a:rPr lang="ja-JP" altLang="en-US" sz="800" dirty="0">
                <a:solidFill>
                  <a:schemeClr val="tx1"/>
                </a:solidFill>
                <a:latin typeface="+mn-ea"/>
              </a:rPr>
              <a:t>   室温</a:t>
            </a:r>
            <a:r>
              <a:rPr lang="en-US" altLang="ja-JP" sz="800" dirty="0" smtClean="0">
                <a:solidFill>
                  <a:schemeClr val="tx1"/>
                </a:solidFill>
                <a:latin typeface="+mn-ea"/>
              </a:rPr>
              <a:t>18℃</a:t>
            </a:r>
            <a:r>
              <a:rPr lang="ja-JP" altLang="en-US" sz="800" dirty="0">
                <a:solidFill>
                  <a:schemeClr val="tx1"/>
                </a:solidFill>
                <a:latin typeface="+mn-ea"/>
              </a:rPr>
              <a:t>～</a:t>
            </a:r>
            <a:r>
              <a:rPr lang="en-US" altLang="ja-JP" sz="800" dirty="0">
                <a:solidFill>
                  <a:schemeClr val="tx1"/>
                </a:solidFill>
                <a:latin typeface="+mn-ea"/>
              </a:rPr>
              <a:t>28</a:t>
            </a:r>
            <a:r>
              <a:rPr lang="en-US" altLang="ja-JP" sz="800" dirty="0" smtClean="0">
                <a:solidFill>
                  <a:schemeClr val="tx1"/>
                </a:solidFill>
                <a:latin typeface="+mn-ea"/>
              </a:rPr>
              <a:t>℃</a:t>
            </a:r>
            <a:endParaRPr lang="en-US" altLang="ja-JP" sz="800" dirty="0">
              <a:solidFill>
                <a:schemeClr val="tx1"/>
              </a:solidFill>
              <a:latin typeface="+mn-ea"/>
            </a:endParaRPr>
          </a:p>
          <a:p>
            <a:pPr>
              <a:lnSpc>
                <a:spcPct val="110000"/>
              </a:lnSpc>
            </a:pPr>
            <a:r>
              <a:rPr lang="ja-JP" altLang="en-US" sz="800" dirty="0" smtClean="0">
                <a:solidFill>
                  <a:schemeClr val="tx1"/>
                </a:solidFill>
                <a:latin typeface="+mn-ea"/>
              </a:rPr>
              <a:t>　 相対</a:t>
            </a:r>
            <a:r>
              <a:rPr lang="ja-JP" altLang="en-US" sz="800" dirty="0">
                <a:solidFill>
                  <a:schemeClr val="tx1"/>
                </a:solidFill>
                <a:latin typeface="+mn-ea"/>
              </a:rPr>
              <a:t>湿度</a:t>
            </a:r>
            <a:r>
              <a:rPr lang="en-US" altLang="ja-JP" sz="800" dirty="0">
                <a:solidFill>
                  <a:schemeClr val="tx1"/>
                </a:solidFill>
                <a:latin typeface="+mn-ea"/>
              </a:rPr>
              <a:t>40</a:t>
            </a:r>
            <a:r>
              <a:rPr lang="ja-JP" altLang="en-US" sz="800" dirty="0">
                <a:solidFill>
                  <a:schemeClr val="tx1"/>
                </a:solidFill>
                <a:latin typeface="+mn-ea"/>
              </a:rPr>
              <a:t>％～</a:t>
            </a:r>
            <a:r>
              <a:rPr lang="en-US" altLang="ja-JP" sz="800" dirty="0">
                <a:solidFill>
                  <a:schemeClr val="tx1"/>
                </a:solidFill>
                <a:latin typeface="+mn-ea"/>
              </a:rPr>
              <a:t>70</a:t>
            </a:r>
            <a:r>
              <a:rPr lang="ja-JP" altLang="en-US" sz="800" dirty="0">
                <a:solidFill>
                  <a:schemeClr val="tx1"/>
                </a:solidFill>
                <a:latin typeface="+mn-ea"/>
              </a:rPr>
              <a:t>％</a:t>
            </a:r>
          </a:p>
          <a:p>
            <a:pPr>
              <a:lnSpc>
                <a:spcPct val="110000"/>
              </a:lnSpc>
            </a:pPr>
            <a:r>
              <a:rPr lang="ja-JP" altLang="en-US" sz="800" dirty="0">
                <a:solidFill>
                  <a:schemeClr val="tx1"/>
                </a:solidFill>
                <a:latin typeface="+mn-ea"/>
              </a:rPr>
              <a:t>   </a:t>
            </a:r>
            <a:r>
              <a:rPr lang="ja-JP" altLang="en-US" sz="800" dirty="0" smtClean="0">
                <a:solidFill>
                  <a:schemeClr val="tx1"/>
                </a:solidFill>
                <a:latin typeface="+mn-ea"/>
              </a:rPr>
              <a:t>を目安とする</a:t>
            </a:r>
            <a:endParaRPr lang="ja-JP" altLang="en-US" sz="800" dirty="0">
              <a:solidFill>
                <a:schemeClr val="tx1"/>
              </a:solidFill>
              <a:latin typeface="+mn-ea"/>
            </a:endParaRPr>
          </a:p>
        </p:txBody>
      </p:sp>
      <p:sp>
        <p:nvSpPr>
          <p:cNvPr id="12" name="角丸四角形 11"/>
          <p:cNvSpPr/>
          <p:nvPr/>
        </p:nvSpPr>
        <p:spPr>
          <a:xfrm>
            <a:off x="421420" y="1052736"/>
            <a:ext cx="2926444" cy="1073010"/>
          </a:xfrm>
          <a:prstGeom prst="roundRect">
            <a:avLst>
              <a:gd name="adj" fmla="val 1103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36000" bIns="18000" numCol="1" spcCol="0" rtlCol="0" fromWordArt="0" anchor="ctr" anchorCtr="0" forceAA="0" compatLnSpc="1">
            <a:prstTxWarp prst="textNoShape">
              <a:avLst/>
            </a:prstTxWarp>
            <a:spAutoFit/>
          </a:bodyPr>
          <a:lstStyle/>
          <a:p>
            <a:pPr>
              <a:lnSpc>
                <a:spcPct val="110000"/>
              </a:lnSpc>
            </a:pPr>
            <a:r>
              <a:rPr lang="ja-JP" altLang="en-US" sz="1200" b="1" dirty="0" smtClean="0">
                <a:solidFill>
                  <a:schemeClr val="tx1"/>
                </a:solidFill>
              </a:rPr>
              <a:t>・空気の入れ換えを行うこと</a:t>
            </a:r>
            <a:endParaRPr lang="en-US" altLang="ja-JP" sz="1200" b="1" dirty="0" smtClean="0">
              <a:solidFill>
                <a:schemeClr val="tx1"/>
              </a:solidFill>
            </a:endParaRPr>
          </a:p>
          <a:p>
            <a:pPr>
              <a:lnSpc>
                <a:spcPct val="110000"/>
              </a:lnSpc>
            </a:pPr>
            <a:r>
              <a:rPr lang="ja-JP" altLang="en-US" sz="800" dirty="0" smtClean="0">
                <a:solidFill>
                  <a:schemeClr val="tx1"/>
                </a:solidFill>
              </a:rPr>
              <a:t>　（窓の開閉や換気設備の活用）</a:t>
            </a:r>
            <a:endParaRPr lang="en-US" altLang="ja-JP" sz="800" dirty="0" smtClean="0">
              <a:solidFill>
                <a:schemeClr val="tx1"/>
              </a:solidFill>
            </a:endParaRPr>
          </a:p>
          <a:p>
            <a:pPr>
              <a:lnSpc>
                <a:spcPct val="110000"/>
              </a:lnSpc>
            </a:pPr>
            <a:r>
              <a:rPr lang="ja-JP" altLang="en-US" sz="1200" b="1" dirty="0" smtClean="0">
                <a:solidFill>
                  <a:schemeClr val="tx1"/>
                </a:solidFill>
              </a:rPr>
              <a:t>・ </a:t>
            </a:r>
            <a:r>
              <a:rPr lang="ja-JP" altLang="en-US" sz="1200" b="1" dirty="0" smtClean="0">
                <a:solidFill>
                  <a:prstClr val="black"/>
                </a:solidFill>
              </a:rPr>
              <a:t>ディスプレイ</a:t>
            </a:r>
            <a:r>
              <a:rPr lang="ja-JP" altLang="en-US" sz="1200" b="1" dirty="0">
                <a:solidFill>
                  <a:prstClr val="black"/>
                </a:solidFill>
              </a:rPr>
              <a:t>に太陽光が入射する場合は</a:t>
            </a:r>
            <a:r>
              <a:rPr lang="ja-JP" altLang="en-US" sz="1200" b="1" dirty="0" smtClean="0">
                <a:solidFill>
                  <a:prstClr val="black"/>
                </a:solidFill>
              </a:rPr>
              <a:t>、</a:t>
            </a:r>
            <a:endParaRPr lang="en-US" altLang="ja-JP" sz="1200" b="1" dirty="0" smtClean="0">
              <a:solidFill>
                <a:prstClr val="black"/>
              </a:solidFill>
            </a:endParaRPr>
          </a:p>
          <a:p>
            <a:pPr>
              <a:lnSpc>
                <a:spcPct val="110000"/>
              </a:lnSpc>
            </a:pPr>
            <a:r>
              <a:rPr lang="ja-JP" altLang="en-US" sz="1200" b="1" dirty="0" smtClean="0">
                <a:solidFill>
                  <a:prstClr val="black"/>
                </a:solidFill>
              </a:rPr>
              <a:t>    窓にブラインドやカーテンを設けること</a:t>
            </a:r>
            <a:endParaRPr lang="en-US" altLang="ja-JP" sz="1200" b="1" dirty="0" smtClean="0">
              <a:solidFill>
                <a:prstClr val="black"/>
              </a:solidFill>
            </a:endParaRPr>
          </a:p>
          <a:p>
            <a:pPr>
              <a:lnSpc>
                <a:spcPct val="110000"/>
              </a:lnSpc>
            </a:pPr>
            <a:endParaRPr lang="en-US" altLang="ja-JP" sz="200" b="1" dirty="0">
              <a:solidFill>
                <a:prstClr val="black"/>
              </a:solidFill>
            </a:endParaRPr>
          </a:p>
          <a:p>
            <a:pPr>
              <a:lnSpc>
                <a:spcPct val="110000"/>
              </a:lnSpc>
            </a:pPr>
            <a:r>
              <a:rPr lang="ja-JP" altLang="en-US" sz="800" dirty="0" smtClean="0">
                <a:solidFill>
                  <a:prstClr val="black"/>
                </a:solidFill>
                <a:latin typeface="+mn-ea"/>
              </a:rPr>
              <a:t>    （参考：事務所則第</a:t>
            </a:r>
            <a:r>
              <a:rPr lang="en-US" altLang="ja-JP" sz="800" dirty="0" smtClean="0">
                <a:solidFill>
                  <a:prstClr val="black"/>
                </a:solidFill>
                <a:latin typeface="+mn-ea"/>
              </a:rPr>
              <a:t>3</a:t>
            </a:r>
            <a:r>
              <a:rPr lang="ja-JP" altLang="en-US" sz="800" dirty="0" smtClean="0">
                <a:solidFill>
                  <a:prstClr val="black"/>
                </a:solidFill>
                <a:latin typeface="+mn-ea"/>
              </a:rPr>
              <a:t>条、情報機器作業ガイドライン</a:t>
            </a:r>
            <a:r>
              <a:rPr lang="ja-JP" altLang="en-US" sz="800" dirty="0">
                <a:solidFill>
                  <a:prstClr val="black"/>
                </a:solidFill>
                <a:latin typeface="+mn-ea"/>
              </a:rPr>
              <a:t>）</a:t>
            </a:r>
            <a:endParaRPr lang="en-US" altLang="ja-JP" sz="800" dirty="0">
              <a:solidFill>
                <a:prstClr val="black"/>
              </a:solidFill>
              <a:latin typeface="+mn-ea"/>
            </a:endParaRPr>
          </a:p>
        </p:txBody>
      </p:sp>
      <p:sp>
        <p:nvSpPr>
          <p:cNvPr id="18" name="楕円 17"/>
          <p:cNvSpPr/>
          <p:nvPr/>
        </p:nvSpPr>
        <p:spPr>
          <a:xfrm>
            <a:off x="35496" y="1628800"/>
            <a:ext cx="504000" cy="504000"/>
          </a:xfrm>
          <a:prstGeom prst="ellipse">
            <a:avLst/>
          </a:prstGeom>
          <a:solidFill>
            <a:schemeClr val="accent5"/>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smtClean="0">
                <a:solidFill>
                  <a:srgbClr val="FFFF00"/>
                </a:solidFill>
              </a:rPr>
              <a:t>窓</a:t>
            </a:r>
            <a:endParaRPr kumimoji="1" lang="ja-JP" altLang="en-US" sz="1400" b="1" dirty="0">
              <a:solidFill>
                <a:srgbClr val="FFFF00"/>
              </a:solidFill>
            </a:endParaRPr>
          </a:p>
        </p:txBody>
      </p:sp>
      <p:sp>
        <p:nvSpPr>
          <p:cNvPr id="23" name="楕円 22"/>
          <p:cNvSpPr/>
          <p:nvPr/>
        </p:nvSpPr>
        <p:spPr>
          <a:xfrm>
            <a:off x="5868200" y="1268760"/>
            <a:ext cx="504000" cy="504000"/>
          </a:xfrm>
          <a:prstGeom prst="ellipse">
            <a:avLst/>
          </a:prstGeom>
          <a:solidFill>
            <a:schemeClr val="accent5"/>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smtClean="0">
                <a:solidFill>
                  <a:srgbClr val="FFFF00"/>
                </a:solidFill>
              </a:rPr>
              <a:t>照明</a:t>
            </a:r>
            <a:endParaRPr kumimoji="1" lang="ja-JP" altLang="en-US" sz="1400" b="1" dirty="0">
              <a:solidFill>
                <a:srgbClr val="FFFF00"/>
              </a:solidFill>
            </a:endParaRPr>
          </a:p>
        </p:txBody>
      </p:sp>
      <p:sp>
        <p:nvSpPr>
          <p:cNvPr id="25" name="楕円 24"/>
          <p:cNvSpPr/>
          <p:nvPr/>
        </p:nvSpPr>
        <p:spPr>
          <a:xfrm>
            <a:off x="8112254" y="2704120"/>
            <a:ext cx="504000" cy="504000"/>
          </a:xfrm>
          <a:prstGeom prst="ellipse">
            <a:avLst/>
          </a:prstGeom>
          <a:solidFill>
            <a:schemeClr val="accent5"/>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smtClean="0">
                <a:solidFill>
                  <a:srgbClr val="FFFF00"/>
                </a:solidFill>
              </a:rPr>
              <a:t>室温</a:t>
            </a:r>
            <a:endParaRPr kumimoji="1" lang="ja-JP" altLang="en-US" sz="1400" b="1" dirty="0">
              <a:solidFill>
                <a:srgbClr val="FFFF00"/>
              </a:solidFill>
            </a:endParaRPr>
          </a:p>
        </p:txBody>
      </p:sp>
      <p:sp>
        <p:nvSpPr>
          <p:cNvPr id="26" name="楕円 25"/>
          <p:cNvSpPr/>
          <p:nvPr/>
        </p:nvSpPr>
        <p:spPr>
          <a:xfrm>
            <a:off x="8532440" y="2925000"/>
            <a:ext cx="504000" cy="504000"/>
          </a:xfrm>
          <a:prstGeom prst="ellipse">
            <a:avLst/>
          </a:prstGeom>
          <a:solidFill>
            <a:schemeClr val="accent5"/>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smtClean="0">
                <a:solidFill>
                  <a:srgbClr val="FFFF00"/>
                </a:solidFill>
              </a:rPr>
              <a:t>湿度</a:t>
            </a:r>
            <a:endParaRPr kumimoji="1" lang="ja-JP" altLang="en-US" sz="1400" b="1" dirty="0">
              <a:solidFill>
                <a:srgbClr val="FFFF00"/>
              </a:solidFill>
            </a:endParaRPr>
          </a:p>
        </p:txBody>
      </p:sp>
      <p:sp>
        <p:nvSpPr>
          <p:cNvPr id="30" name="楕円 29"/>
          <p:cNvSpPr/>
          <p:nvPr/>
        </p:nvSpPr>
        <p:spPr>
          <a:xfrm>
            <a:off x="891571" y="505095"/>
            <a:ext cx="504000" cy="504000"/>
          </a:xfrm>
          <a:prstGeom prst="ellipse">
            <a:avLst/>
          </a:prstGeom>
          <a:solidFill>
            <a:schemeClr val="accent5"/>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smtClean="0">
                <a:solidFill>
                  <a:srgbClr val="FFFF00"/>
                </a:solidFill>
              </a:rPr>
              <a:t>部屋</a:t>
            </a:r>
            <a:endParaRPr kumimoji="1" lang="ja-JP" altLang="en-US" sz="1400" b="1" dirty="0">
              <a:solidFill>
                <a:srgbClr val="FFFF00"/>
              </a:solidFill>
            </a:endParaRPr>
          </a:p>
        </p:txBody>
      </p:sp>
      <p:grpSp>
        <p:nvGrpSpPr>
          <p:cNvPr id="21" name="グループ化 20"/>
          <p:cNvGrpSpPr/>
          <p:nvPr/>
        </p:nvGrpSpPr>
        <p:grpSpPr>
          <a:xfrm>
            <a:off x="3245041" y="2416468"/>
            <a:ext cx="2839127" cy="2812732"/>
            <a:chOff x="2955094" y="2659025"/>
            <a:chExt cx="2839127" cy="2812732"/>
          </a:xfrm>
        </p:grpSpPr>
        <p:pic>
          <p:nvPicPr>
            <p:cNvPr id="4" name="図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01028" y="3008015"/>
              <a:ext cx="2293193" cy="2293193"/>
            </a:xfrm>
            <a:prstGeom prst="rect">
              <a:avLst/>
            </a:prstGeom>
          </p:spPr>
        </p:pic>
        <p:pic>
          <p:nvPicPr>
            <p:cNvPr id="5" name="図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2955094" y="3333119"/>
              <a:ext cx="1801803" cy="2138638"/>
            </a:xfrm>
            <a:prstGeom prst="rect">
              <a:avLst/>
            </a:prstGeom>
          </p:spPr>
        </p:pic>
        <p:pic>
          <p:nvPicPr>
            <p:cNvPr id="20" name="図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580000">
              <a:off x="4191494" y="3361923"/>
              <a:ext cx="939479" cy="743233"/>
            </a:xfrm>
            <a:prstGeom prst="rect">
              <a:avLst/>
            </a:prstGeom>
          </p:spPr>
        </p:pic>
        <p:pic>
          <p:nvPicPr>
            <p:cNvPr id="34" name="図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63204" y="2659025"/>
              <a:ext cx="1414587" cy="961919"/>
            </a:xfrm>
            <a:prstGeom prst="rect">
              <a:avLst/>
            </a:prstGeom>
          </p:spPr>
        </p:pic>
      </p:grpSp>
      <p:sp>
        <p:nvSpPr>
          <p:cNvPr id="31" name="角丸四角形 30"/>
          <p:cNvSpPr/>
          <p:nvPr/>
        </p:nvSpPr>
        <p:spPr>
          <a:xfrm>
            <a:off x="35496" y="4181992"/>
            <a:ext cx="3383388" cy="903192"/>
          </a:xfrm>
          <a:prstGeom prst="roundRect">
            <a:avLst>
              <a:gd name="adj" fmla="val 70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36000" bIns="18000" numCol="1" spcCol="0" rtlCol="0" fromWordArt="0" anchor="ctr" anchorCtr="0" forceAA="0" compatLnSpc="1">
            <a:prstTxWarp prst="textNoShape">
              <a:avLst/>
            </a:prstTxWarp>
            <a:spAutoFit/>
          </a:bodyPr>
          <a:lstStyle/>
          <a:p>
            <a:pPr>
              <a:lnSpc>
                <a:spcPct val="110000"/>
              </a:lnSpc>
            </a:pPr>
            <a:r>
              <a:rPr lang="ja-JP" altLang="en-US" sz="1200" b="1" dirty="0" smtClean="0">
                <a:solidFill>
                  <a:prstClr val="black"/>
                </a:solidFill>
              </a:rPr>
              <a:t>・ 目、肩、腕、腰に負担がかからないよう、机、椅子や、ディスプレイ、キーボード、マウス等を適切に配置し、無理のない姿勢で作業を行うこと</a:t>
            </a:r>
            <a:endParaRPr lang="en-US" altLang="ja-JP" sz="1200" b="1" dirty="0" smtClean="0">
              <a:solidFill>
                <a:prstClr val="black"/>
              </a:solidFill>
            </a:endParaRPr>
          </a:p>
          <a:p>
            <a:pPr>
              <a:lnSpc>
                <a:spcPct val="110000"/>
              </a:lnSpc>
            </a:pPr>
            <a:endParaRPr lang="en-US" altLang="ja-JP" sz="200" dirty="0" smtClean="0">
              <a:solidFill>
                <a:prstClr val="black"/>
              </a:solidFill>
              <a:latin typeface="+mn-ea"/>
            </a:endParaRPr>
          </a:p>
          <a:p>
            <a:pPr lvl="0">
              <a:lnSpc>
                <a:spcPct val="110000"/>
              </a:lnSpc>
            </a:pPr>
            <a:r>
              <a:rPr lang="ja-JP" altLang="en-US" sz="800" dirty="0" smtClean="0">
                <a:solidFill>
                  <a:prstClr val="black"/>
                </a:solidFill>
                <a:latin typeface="+mn-ea"/>
              </a:rPr>
              <a:t>（参考：情報機器作業ガイドライン）</a:t>
            </a:r>
            <a:endParaRPr lang="en-US" altLang="ja-JP" sz="800" dirty="0">
              <a:solidFill>
                <a:prstClr val="black"/>
              </a:solidFill>
              <a:latin typeface="+mn-ea"/>
            </a:endParaRPr>
          </a:p>
        </p:txBody>
      </p:sp>
      <p:sp>
        <p:nvSpPr>
          <p:cNvPr id="32" name="角丸四角形 31"/>
          <p:cNvSpPr/>
          <p:nvPr/>
        </p:nvSpPr>
        <p:spPr>
          <a:xfrm>
            <a:off x="2915817" y="5652746"/>
            <a:ext cx="2448272" cy="828198"/>
          </a:xfrm>
          <a:prstGeom prst="roundRect">
            <a:avLst/>
          </a:prstGeom>
          <a:solidFill>
            <a:schemeClr val="accent3">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36000" bIns="18000" numCol="1" spcCol="0" rtlCol="0" fromWordArt="0" anchor="ctr" anchorCtr="0" forceAA="0" compatLnSpc="1">
            <a:prstTxWarp prst="textNoShape">
              <a:avLst/>
            </a:prstTxWarp>
            <a:spAutoFit/>
          </a:bodyPr>
          <a:lstStyle/>
          <a:p>
            <a:pPr>
              <a:lnSpc>
                <a:spcPct val="110000"/>
              </a:lnSpc>
            </a:pPr>
            <a:r>
              <a:rPr lang="ja-JP" altLang="en-US" sz="1000" dirty="0" smtClean="0">
                <a:solidFill>
                  <a:prstClr val="black"/>
                </a:solidFill>
              </a:rPr>
              <a:t>・ </a:t>
            </a:r>
            <a:r>
              <a:rPr lang="ja-JP" altLang="en-US" sz="1000" dirty="0">
                <a:solidFill>
                  <a:prstClr val="black"/>
                </a:solidFill>
              </a:rPr>
              <a:t>安定していて、簡単に移動できる</a:t>
            </a:r>
            <a:endParaRPr lang="en-US" altLang="ja-JP" sz="1000" dirty="0">
              <a:solidFill>
                <a:prstClr val="black"/>
              </a:solidFill>
            </a:endParaRPr>
          </a:p>
          <a:p>
            <a:pPr lvl="0">
              <a:lnSpc>
                <a:spcPct val="110000"/>
              </a:lnSpc>
            </a:pPr>
            <a:r>
              <a:rPr lang="ja-JP" altLang="en-US" sz="1000" dirty="0">
                <a:solidFill>
                  <a:prstClr val="black"/>
                </a:solidFill>
              </a:rPr>
              <a:t>・ 座面の高さを調整できる</a:t>
            </a:r>
            <a:endParaRPr lang="en-US" altLang="ja-JP" sz="1000" dirty="0">
              <a:solidFill>
                <a:prstClr val="black"/>
              </a:solidFill>
            </a:endParaRPr>
          </a:p>
          <a:p>
            <a:pPr lvl="0">
              <a:lnSpc>
                <a:spcPct val="110000"/>
              </a:lnSpc>
            </a:pPr>
            <a:r>
              <a:rPr lang="ja-JP" altLang="en-US" sz="1000" dirty="0">
                <a:solidFill>
                  <a:prstClr val="black"/>
                </a:solidFill>
              </a:rPr>
              <a:t>・ 傾きを調整できる背もたれがある</a:t>
            </a:r>
            <a:endParaRPr lang="en-US" altLang="ja-JP" sz="1000" dirty="0">
              <a:solidFill>
                <a:prstClr val="black"/>
              </a:solidFill>
            </a:endParaRPr>
          </a:p>
          <a:p>
            <a:pPr lvl="0">
              <a:lnSpc>
                <a:spcPct val="110000"/>
              </a:lnSpc>
            </a:pPr>
            <a:r>
              <a:rPr lang="ja-JP" altLang="en-US" sz="1000" dirty="0">
                <a:solidFill>
                  <a:prstClr val="black"/>
                </a:solidFill>
              </a:rPr>
              <a:t>・ 肘掛けがある</a:t>
            </a:r>
            <a:endParaRPr lang="en-US" altLang="ja-JP" sz="1000" dirty="0">
              <a:solidFill>
                <a:prstClr val="black"/>
              </a:solidFill>
            </a:endParaRPr>
          </a:p>
          <a:p>
            <a:pPr>
              <a:lnSpc>
                <a:spcPct val="110000"/>
              </a:lnSpc>
            </a:pPr>
            <a:r>
              <a:rPr lang="ja-JP" altLang="en-US" sz="100" dirty="0" smtClean="0">
                <a:solidFill>
                  <a:prstClr val="black"/>
                </a:solidFill>
              </a:rPr>
              <a:t>　</a:t>
            </a:r>
            <a:endParaRPr lang="en-US" altLang="ja-JP" sz="100" dirty="0" smtClean="0">
              <a:solidFill>
                <a:prstClr val="black"/>
              </a:solidFill>
            </a:endParaRPr>
          </a:p>
        </p:txBody>
      </p:sp>
      <p:sp>
        <p:nvSpPr>
          <p:cNvPr id="33" name="角丸四角形 32"/>
          <p:cNvSpPr/>
          <p:nvPr/>
        </p:nvSpPr>
        <p:spPr>
          <a:xfrm>
            <a:off x="3059832" y="5517232"/>
            <a:ext cx="792000" cy="172660"/>
          </a:xfrm>
          <a:prstGeom prst="roundRect">
            <a:avLst>
              <a:gd name="adj" fmla="val 50000"/>
            </a:avLst>
          </a:prstGeom>
          <a:solidFill>
            <a:schemeClr val="accent3"/>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000" dirty="0" smtClean="0"/>
              <a:t>椅子</a:t>
            </a:r>
            <a:endParaRPr kumimoji="1" lang="ja-JP" altLang="en-US" sz="1000" dirty="0"/>
          </a:p>
        </p:txBody>
      </p:sp>
      <p:sp>
        <p:nvSpPr>
          <p:cNvPr id="35" name="角丸四角形 34"/>
          <p:cNvSpPr/>
          <p:nvPr/>
        </p:nvSpPr>
        <p:spPr>
          <a:xfrm>
            <a:off x="146147" y="5660947"/>
            <a:ext cx="2625653" cy="809469"/>
          </a:xfrm>
          <a:prstGeom prst="roundRect">
            <a:avLst/>
          </a:prstGeom>
          <a:solidFill>
            <a:schemeClr val="accent3">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36000" bIns="18000" numCol="1" spcCol="0" rtlCol="0" fromWordArt="0" anchor="ctr" anchorCtr="0" forceAA="0" compatLnSpc="1">
            <a:prstTxWarp prst="textNoShape">
              <a:avLst/>
            </a:prstTxWarp>
            <a:spAutoFit/>
          </a:bodyPr>
          <a:lstStyle/>
          <a:p>
            <a:pPr lvl="0">
              <a:lnSpc>
                <a:spcPct val="110000"/>
              </a:lnSpc>
            </a:pPr>
            <a:r>
              <a:rPr lang="ja-JP" altLang="en-US" sz="1000" dirty="0">
                <a:solidFill>
                  <a:prstClr val="black"/>
                </a:solidFill>
              </a:rPr>
              <a:t> ・ 必要なものが配置できる広さがある</a:t>
            </a:r>
            <a:endParaRPr lang="en-US" altLang="ja-JP" sz="1000" dirty="0">
              <a:solidFill>
                <a:prstClr val="black"/>
              </a:solidFill>
            </a:endParaRPr>
          </a:p>
          <a:p>
            <a:pPr lvl="0">
              <a:lnSpc>
                <a:spcPct val="110000"/>
              </a:lnSpc>
            </a:pPr>
            <a:r>
              <a:rPr lang="ja-JP" altLang="en-US" sz="1000" dirty="0" smtClean="0">
                <a:solidFill>
                  <a:prstClr val="black"/>
                </a:solidFill>
              </a:rPr>
              <a:t> </a:t>
            </a:r>
            <a:r>
              <a:rPr lang="ja-JP" altLang="en-US" sz="1000" dirty="0">
                <a:solidFill>
                  <a:prstClr val="black"/>
                </a:solidFill>
              </a:rPr>
              <a:t>・ 作業中に脚が窮屈でない空間がある</a:t>
            </a:r>
            <a:endParaRPr lang="en-US" altLang="ja-JP" sz="1000" dirty="0">
              <a:solidFill>
                <a:prstClr val="black"/>
              </a:solidFill>
            </a:endParaRPr>
          </a:p>
          <a:p>
            <a:pPr lvl="0">
              <a:lnSpc>
                <a:spcPct val="110000"/>
              </a:lnSpc>
            </a:pPr>
            <a:r>
              <a:rPr lang="ja-JP" altLang="en-US" sz="1000" dirty="0">
                <a:solidFill>
                  <a:prstClr val="black"/>
                </a:solidFill>
              </a:rPr>
              <a:t> </a:t>
            </a:r>
            <a:r>
              <a:rPr lang="ja-JP" altLang="en-US" sz="1000" dirty="0" smtClean="0">
                <a:solidFill>
                  <a:prstClr val="black"/>
                </a:solidFill>
              </a:rPr>
              <a:t>・ </a:t>
            </a:r>
            <a:r>
              <a:rPr lang="ja-JP" altLang="en-US" sz="1000" dirty="0">
                <a:solidFill>
                  <a:prstClr val="black"/>
                </a:solidFill>
              </a:rPr>
              <a:t>体型に合った高さである、</a:t>
            </a:r>
            <a:endParaRPr lang="en-US" altLang="ja-JP" sz="1000" dirty="0">
              <a:solidFill>
                <a:prstClr val="black"/>
              </a:solidFill>
            </a:endParaRPr>
          </a:p>
          <a:p>
            <a:pPr lvl="0">
              <a:lnSpc>
                <a:spcPct val="110000"/>
              </a:lnSpc>
            </a:pPr>
            <a:r>
              <a:rPr lang="en-US" altLang="ja-JP" sz="1000" dirty="0">
                <a:solidFill>
                  <a:prstClr val="black"/>
                </a:solidFill>
              </a:rPr>
              <a:t>                             </a:t>
            </a:r>
            <a:r>
              <a:rPr lang="ja-JP" altLang="en-US" sz="1000" dirty="0">
                <a:solidFill>
                  <a:prstClr val="black"/>
                </a:solidFill>
              </a:rPr>
              <a:t>又は高さの調整ができる</a:t>
            </a:r>
            <a:r>
              <a:rPr lang="ja-JP" altLang="en-US" sz="100" dirty="0" smtClean="0">
                <a:solidFill>
                  <a:prstClr val="black"/>
                </a:solidFill>
              </a:rPr>
              <a:t>　</a:t>
            </a:r>
            <a:endParaRPr lang="en-US" altLang="ja-JP" sz="100" dirty="0" smtClean="0">
              <a:solidFill>
                <a:prstClr val="black"/>
              </a:solidFill>
            </a:endParaRPr>
          </a:p>
        </p:txBody>
      </p:sp>
      <p:sp>
        <p:nvSpPr>
          <p:cNvPr id="37" name="角丸四角形 36"/>
          <p:cNvSpPr/>
          <p:nvPr/>
        </p:nvSpPr>
        <p:spPr>
          <a:xfrm>
            <a:off x="179512" y="5517232"/>
            <a:ext cx="792000" cy="172660"/>
          </a:xfrm>
          <a:prstGeom prst="roundRect">
            <a:avLst>
              <a:gd name="adj" fmla="val 50000"/>
            </a:avLst>
          </a:prstGeom>
          <a:solidFill>
            <a:schemeClr val="accent3"/>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000" dirty="0" smtClean="0"/>
              <a:t>机</a:t>
            </a:r>
            <a:endParaRPr kumimoji="1" lang="ja-JP" altLang="en-US" sz="1000" dirty="0"/>
          </a:p>
        </p:txBody>
      </p:sp>
      <p:sp>
        <p:nvSpPr>
          <p:cNvPr id="38" name="角丸四角形 37"/>
          <p:cNvSpPr/>
          <p:nvPr/>
        </p:nvSpPr>
        <p:spPr>
          <a:xfrm>
            <a:off x="5508104" y="5652746"/>
            <a:ext cx="3536715" cy="1071669"/>
          </a:xfrm>
          <a:prstGeom prst="roundRect">
            <a:avLst/>
          </a:prstGeom>
          <a:solidFill>
            <a:schemeClr val="accent3">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36000" bIns="18000" numCol="1" spcCol="0" rtlCol="0" fromWordArt="0" anchor="ctr" anchorCtr="0" forceAA="0" compatLnSpc="1">
            <a:prstTxWarp prst="textNoShape">
              <a:avLst/>
            </a:prstTxWarp>
            <a:spAutoFit/>
          </a:bodyPr>
          <a:lstStyle/>
          <a:p>
            <a:pPr>
              <a:lnSpc>
                <a:spcPct val="110000"/>
              </a:lnSpc>
            </a:pPr>
            <a:r>
              <a:rPr lang="ja-JP" altLang="en-US" sz="1000" dirty="0" smtClean="0">
                <a:solidFill>
                  <a:prstClr val="black"/>
                </a:solidFill>
              </a:rPr>
              <a:t>・ 輝度</a:t>
            </a:r>
            <a:r>
              <a:rPr lang="ja-JP" altLang="en-US" sz="1000" dirty="0">
                <a:solidFill>
                  <a:prstClr val="black"/>
                </a:solidFill>
              </a:rPr>
              <a:t>やコントラストが調整</a:t>
            </a:r>
            <a:r>
              <a:rPr lang="ja-JP" altLang="en-US" sz="1000" dirty="0" smtClean="0">
                <a:solidFill>
                  <a:prstClr val="black"/>
                </a:solidFill>
              </a:rPr>
              <a:t>できる</a:t>
            </a:r>
            <a:endParaRPr lang="en-US" altLang="ja-JP" sz="1000" dirty="0" smtClean="0">
              <a:solidFill>
                <a:prstClr val="black"/>
              </a:solidFill>
            </a:endParaRPr>
          </a:p>
          <a:p>
            <a:pPr lvl="0">
              <a:lnSpc>
                <a:spcPct val="110000"/>
              </a:lnSpc>
            </a:pPr>
            <a:r>
              <a:rPr lang="ja-JP" altLang="en-US" sz="1000" dirty="0" smtClean="0">
                <a:solidFill>
                  <a:prstClr val="black"/>
                </a:solidFill>
              </a:rPr>
              <a:t>・ </a:t>
            </a:r>
            <a:r>
              <a:rPr lang="ja-JP" altLang="en-US" sz="1000" dirty="0">
                <a:solidFill>
                  <a:prstClr val="black"/>
                </a:solidFill>
              </a:rPr>
              <a:t>キーボードとディスプレイは分離</a:t>
            </a:r>
            <a:r>
              <a:rPr lang="ja-JP" altLang="en-US" sz="1000" dirty="0" smtClean="0">
                <a:solidFill>
                  <a:prstClr val="black"/>
                </a:solidFill>
              </a:rPr>
              <a:t>して位置</a:t>
            </a:r>
            <a:r>
              <a:rPr lang="ja-JP" altLang="en-US" sz="1000" dirty="0">
                <a:solidFill>
                  <a:prstClr val="black"/>
                </a:solidFill>
              </a:rPr>
              <a:t>を調整</a:t>
            </a:r>
            <a:r>
              <a:rPr lang="ja-JP" altLang="en-US" sz="1000" dirty="0" smtClean="0">
                <a:solidFill>
                  <a:prstClr val="black"/>
                </a:solidFill>
              </a:rPr>
              <a:t>できる</a:t>
            </a:r>
            <a:endParaRPr lang="en-US" altLang="ja-JP" sz="1000" dirty="0">
              <a:solidFill>
                <a:prstClr val="black"/>
              </a:solidFill>
            </a:endParaRPr>
          </a:p>
          <a:p>
            <a:pPr lvl="0">
              <a:lnSpc>
                <a:spcPct val="110000"/>
              </a:lnSpc>
            </a:pPr>
            <a:r>
              <a:rPr lang="ja-JP" altLang="en-US" sz="1000" dirty="0">
                <a:solidFill>
                  <a:prstClr val="black"/>
                </a:solidFill>
              </a:rPr>
              <a:t>・ 操作</a:t>
            </a:r>
            <a:r>
              <a:rPr lang="ja-JP" altLang="en-US" sz="1000" dirty="0" smtClean="0">
                <a:solidFill>
                  <a:prstClr val="black"/>
                </a:solidFill>
              </a:rPr>
              <a:t>しやすい</a:t>
            </a:r>
            <a:r>
              <a:rPr lang="ja-JP" altLang="en-US" sz="1000" dirty="0">
                <a:solidFill>
                  <a:prstClr val="black"/>
                </a:solidFill>
              </a:rPr>
              <a:t>マウスを使う</a:t>
            </a:r>
            <a:endParaRPr lang="en-US" altLang="ja-JP" sz="1000" dirty="0">
              <a:solidFill>
                <a:prstClr val="black"/>
              </a:solidFill>
            </a:endParaRPr>
          </a:p>
          <a:p>
            <a:pPr>
              <a:lnSpc>
                <a:spcPct val="110000"/>
              </a:lnSpc>
            </a:pPr>
            <a:r>
              <a:rPr lang="ja-JP" altLang="en-US" sz="800" dirty="0" smtClean="0">
                <a:solidFill>
                  <a:prstClr val="black"/>
                </a:solidFill>
              </a:rPr>
              <a:t>（</a:t>
            </a:r>
            <a:r>
              <a:rPr lang="en-US" altLang="ja-JP" sz="800" dirty="0" smtClean="0">
                <a:solidFill>
                  <a:prstClr val="black"/>
                </a:solidFill>
              </a:rPr>
              <a:t>※</a:t>
            </a:r>
            <a:r>
              <a:rPr lang="ja-JP" altLang="en-US" sz="800" dirty="0" smtClean="0">
                <a:solidFill>
                  <a:prstClr val="black"/>
                </a:solidFill>
              </a:rPr>
              <a:t>）</a:t>
            </a:r>
            <a:endParaRPr lang="en-US" altLang="ja-JP" sz="800" dirty="0" smtClean="0">
              <a:solidFill>
                <a:prstClr val="black"/>
              </a:solidFill>
            </a:endParaRPr>
          </a:p>
          <a:p>
            <a:pPr>
              <a:lnSpc>
                <a:spcPct val="110000"/>
              </a:lnSpc>
            </a:pPr>
            <a:r>
              <a:rPr lang="ja-JP" altLang="en-US" sz="800" dirty="0" smtClean="0">
                <a:solidFill>
                  <a:prstClr val="black"/>
                </a:solidFill>
              </a:rPr>
              <a:t>ディズプレイ画面の明るさ、書類及びキーボード面における明るさと周辺の明るさの差はなるべく小さくすること</a:t>
            </a:r>
            <a:endParaRPr lang="ja-JP" altLang="en-US" sz="800" dirty="0">
              <a:solidFill>
                <a:prstClr val="black"/>
              </a:solidFill>
            </a:endParaRPr>
          </a:p>
        </p:txBody>
      </p:sp>
      <p:sp>
        <p:nvSpPr>
          <p:cNvPr id="39" name="角丸四角形 38"/>
          <p:cNvSpPr/>
          <p:nvPr/>
        </p:nvSpPr>
        <p:spPr>
          <a:xfrm>
            <a:off x="150841" y="6525344"/>
            <a:ext cx="6581399" cy="338695"/>
          </a:xfrm>
          <a:prstGeom prst="roundRect">
            <a:avLst>
              <a:gd name="adj" fmla="val 157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36000" bIns="18000" numCol="1" spcCol="0" rtlCol="0" fromWordArt="0" anchor="ctr" anchorCtr="0" forceAA="0" compatLnSpc="1">
            <a:prstTxWarp prst="textNoShape">
              <a:avLst/>
            </a:prstTxWarp>
            <a:spAutoFit/>
          </a:bodyPr>
          <a:lstStyle/>
          <a:p>
            <a:pPr lvl="0">
              <a:lnSpc>
                <a:spcPct val="110000"/>
              </a:lnSpc>
            </a:pPr>
            <a:r>
              <a:rPr lang="en-US" altLang="ja-JP" sz="800" dirty="0" smtClean="0">
                <a:solidFill>
                  <a:prstClr val="black"/>
                </a:solidFill>
                <a:latin typeface="+mn-ea"/>
              </a:rPr>
              <a:t>※ </a:t>
            </a:r>
            <a:r>
              <a:rPr lang="ja-JP" altLang="en-US" sz="800" dirty="0" smtClean="0">
                <a:solidFill>
                  <a:prstClr val="black"/>
                </a:solidFill>
                <a:latin typeface="+mn-ea"/>
              </a:rPr>
              <a:t>事務所則：事務所</a:t>
            </a:r>
            <a:r>
              <a:rPr lang="ja-JP" altLang="en-US" sz="800" dirty="0">
                <a:solidFill>
                  <a:prstClr val="black"/>
                </a:solidFill>
                <a:latin typeface="+mn-ea"/>
              </a:rPr>
              <a:t>衛生基準</a:t>
            </a:r>
            <a:r>
              <a:rPr lang="ja-JP" altLang="en-US" sz="800" dirty="0" smtClean="0">
                <a:solidFill>
                  <a:prstClr val="black"/>
                </a:solidFill>
                <a:latin typeface="+mn-ea"/>
              </a:rPr>
              <a:t>規則　</a:t>
            </a:r>
            <a:endParaRPr lang="en-US" altLang="ja-JP" sz="800" dirty="0" smtClean="0">
              <a:solidFill>
                <a:prstClr val="black"/>
              </a:solidFill>
              <a:latin typeface="+mn-ea"/>
            </a:endParaRPr>
          </a:p>
          <a:p>
            <a:pPr lvl="0">
              <a:lnSpc>
                <a:spcPct val="110000"/>
              </a:lnSpc>
            </a:pPr>
            <a:r>
              <a:rPr lang="ja-JP" altLang="en-US" sz="800" dirty="0" smtClean="0">
                <a:solidFill>
                  <a:prstClr val="black"/>
                </a:solidFill>
              </a:rPr>
              <a:t>　　情報機器作業ガイドライン：情報</a:t>
            </a:r>
            <a:r>
              <a:rPr lang="ja-JP" altLang="en-US" sz="800" dirty="0">
                <a:solidFill>
                  <a:prstClr val="black"/>
                </a:solidFill>
              </a:rPr>
              <a:t>機器作業における労働衛生管理のためのガイドライン</a:t>
            </a:r>
            <a:endParaRPr lang="ja-JP" altLang="en-US" sz="800" dirty="0">
              <a:latin typeface="+mn-ea"/>
            </a:endParaRPr>
          </a:p>
        </p:txBody>
      </p:sp>
      <p:sp>
        <p:nvSpPr>
          <p:cNvPr id="41" name="角丸四角形 40"/>
          <p:cNvSpPr/>
          <p:nvPr/>
        </p:nvSpPr>
        <p:spPr>
          <a:xfrm>
            <a:off x="5688168" y="5500151"/>
            <a:ext cx="792000" cy="167719"/>
          </a:xfrm>
          <a:prstGeom prst="roundRect">
            <a:avLst>
              <a:gd name="adj" fmla="val 50000"/>
            </a:avLst>
          </a:prstGeom>
          <a:solidFill>
            <a:schemeClr val="accent3"/>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dirty="0" smtClean="0"/>
              <a:t>PC</a:t>
            </a:r>
            <a:endParaRPr kumimoji="1" lang="ja-JP" altLang="en-US" sz="1000" dirty="0"/>
          </a:p>
        </p:txBody>
      </p:sp>
      <p:sp>
        <p:nvSpPr>
          <p:cNvPr id="42" name="角丸四角形 41"/>
          <p:cNvSpPr/>
          <p:nvPr/>
        </p:nvSpPr>
        <p:spPr>
          <a:xfrm>
            <a:off x="2192599" y="3973852"/>
            <a:ext cx="1083257" cy="247236"/>
          </a:xfrm>
          <a:prstGeom prst="roundRect">
            <a:avLst>
              <a:gd name="adj" fmla="val 50000"/>
            </a:avLst>
          </a:prstGeom>
          <a:solidFill>
            <a:schemeClr val="accent5"/>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b="1" dirty="0" smtClean="0">
                <a:solidFill>
                  <a:srgbClr val="FFFF00"/>
                </a:solidFill>
              </a:rPr>
              <a:t>机、椅子、</a:t>
            </a:r>
            <a:r>
              <a:rPr kumimoji="1" lang="en-US" altLang="ja-JP" sz="1200" b="1" dirty="0" smtClean="0">
                <a:solidFill>
                  <a:srgbClr val="FFFF00"/>
                </a:solidFill>
                <a:latin typeface="+mn-ea"/>
              </a:rPr>
              <a:t>PC</a:t>
            </a:r>
            <a:endParaRPr kumimoji="1" lang="ja-JP" altLang="en-US" sz="1200" b="1" dirty="0">
              <a:solidFill>
                <a:srgbClr val="FFFF00"/>
              </a:solidFill>
              <a:latin typeface="+mn-ea"/>
            </a:endParaRPr>
          </a:p>
        </p:txBody>
      </p:sp>
      <p:sp>
        <p:nvSpPr>
          <p:cNvPr id="29" name="角丸四角形 28"/>
          <p:cNvSpPr/>
          <p:nvPr/>
        </p:nvSpPr>
        <p:spPr>
          <a:xfrm>
            <a:off x="179512" y="5219701"/>
            <a:ext cx="7488832" cy="225523"/>
          </a:xfrm>
          <a:prstGeom prst="roundRect">
            <a:avLst>
              <a:gd name="adj" fmla="val 50000"/>
            </a:avLst>
          </a:prstGeom>
          <a:solidFill>
            <a:schemeClr val="accent3"/>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00" dirty="0"/>
              <a:t>「机」、 「椅子」、 「</a:t>
            </a:r>
            <a:r>
              <a:rPr lang="en-US" altLang="ja-JP" sz="1000" dirty="0"/>
              <a:t>PC</a:t>
            </a:r>
            <a:r>
              <a:rPr lang="ja-JP" altLang="en-US" sz="1000" dirty="0"/>
              <a:t>」に</a:t>
            </a:r>
            <a:r>
              <a:rPr lang="ja-JP" altLang="en-US" sz="1000" dirty="0" smtClean="0"/>
              <a:t>ついては、無理</a:t>
            </a:r>
            <a:r>
              <a:rPr lang="ja-JP" altLang="en-US" sz="1000" dirty="0"/>
              <a:t>のない姿勢で作業を</a:t>
            </a:r>
            <a:r>
              <a:rPr lang="ja-JP" altLang="en-US" sz="1000" dirty="0" smtClean="0"/>
              <a:t>行うために</a:t>
            </a:r>
            <a:r>
              <a:rPr lang="ja-JP" altLang="en-US" sz="1000" dirty="0"/>
              <a:t>、情報機器作業</a:t>
            </a:r>
            <a:r>
              <a:rPr lang="ja-JP" altLang="en-US" sz="1000" dirty="0" smtClean="0"/>
              <a:t>ガイドラインで以下のとおりに示しています。</a:t>
            </a:r>
            <a:endParaRPr kumimoji="1" lang="ja-JP" altLang="en-US" sz="1000" dirty="0"/>
          </a:p>
        </p:txBody>
      </p:sp>
    </p:spTree>
    <p:extLst>
      <p:ext uri="{BB962C8B-B14F-4D97-AF65-F5344CB8AC3E}">
        <p14:creationId xmlns:p14="http://schemas.microsoft.com/office/powerpoint/2010/main" val="4469249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docProps/app.xml><?xml version="1.0" encoding="utf-8"?>
<Properties xmlns="http://schemas.openxmlformats.org/officeDocument/2006/extended-properties" xmlns:vt="http://schemas.openxmlformats.org/officeDocument/2006/docPropsVTypes">
  <Template>blank</Template>
  <TotalTime>0</TotalTime>
  <Words>464</Words>
  <Application>Microsoft Office PowerPoint</Application>
  <PresentationFormat>画面に合わせる (4:3)</PresentationFormat>
  <Paragraphs>47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2022-10-12T01:38:12Z</dcterms:created>
  <dcterms:modified xsi:type="dcterms:W3CDTF">2022-10-12T01:38:54Z</dcterms:modified>
</cp:coreProperties>
</file>